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60" r:id="rId6"/>
    <p:sldId id="279" r:id="rId7"/>
    <p:sldId id="28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3FB3-8760-40F7-ACEC-0300F7CBD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BC427-7231-44C8-82E7-0D1C23935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B819-517B-4BA7-9F4D-0AF135EE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6C9B-87B7-4D17-9F67-B425DADF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098B-A348-43AB-A54F-0E2AFE4C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9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E69C-9829-47E1-8AB9-84466AF2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9AF47-4816-4231-9E09-57ED914E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F9B5-56A0-4EED-AF14-3112E56B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E913D-5533-4805-AB20-245416D7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D37F-ABFE-4E57-AC24-77CDBF0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11C8D-28A2-45E0-8C29-10F41986C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546F2-01E6-48F1-A515-7FFE5D335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9C4F6-AD40-4184-8DAC-77739B07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C7FCE-ED2F-4F71-933F-3DFA63CE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4C13-D7D9-4878-8EF9-77D83FD4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6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4D2F-F548-4C87-96AF-C415C37B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489A-F482-4FA2-84EF-6D2FDB20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F053-A1C8-4483-A782-DF43F81A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4C6A-C26F-40FD-BB65-A1FDDAF9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C0798-1EF4-4C27-9BD8-C6C17DDF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15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E2C0-D911-47EB-8628-D8553FA2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CEE6-B82D-4371-BC58-FD8EAD61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F07C-C44A-41BB-BEA7-D56E1A94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0436-3FC8-429D-9863-E70366C9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081F-067F-4149-9601-877A7ABB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5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9A86-D9F8-47B9-93F0-B43540D5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ED71-4184-44E9-85A8-AA50904B2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9A0AA-656C-4D59-81C7-9A5C54D1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135A-046C-4CBA-BB2B-6E049B6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1D124-B05E-4020-8F92-855869FC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E98FC-7027-4BA1-9A35-695511AF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D4CF-3158-4E2E-8BD8-DB177E4D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82A2-848E-44F2-802B-45436AA81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42489-FE63-4AED-A31F-668B7AFA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9E036-186E-4879-AFA4-B36B8E839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13D90-2A5C-4635-A2A5-97393840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5070F-CAA7-4B27-BF6B-D0D38C2B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0A134-DE52-43C7-9793-4E88B28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41099-2C66-4694-81BE-26A3F2ED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4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C466-D2A4-42E0-AEF4-344879F3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A6CDD-E8ED-4A11-BE36-4C773179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97578-828E-45F2-BE5D-A4DD657C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893A5-F0C7-4670-AE3E-ACDB2560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9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A6C19-C6D4-4583-AF2F-7015C97E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00D56-AEA3-49D4-B1BE-253E0339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ED54A-F2D7-438B-94B8-26ADA238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AF1-8731-4210-A59A-1122E2FD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747A-7B99-4B5F-B1B1-E4AA5B7D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3BF28-65CC-49BF-A9E9-6834FADC9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8A40-420A-487B-A032-F2957B31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3A055-4533-4619-AE8C-313E1DBA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3703-5144-4219-B7BD-95203823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4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0B3D-058D-4447-A7DA-C0A26EA6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8BDC6-30D3-4634-89C2-F97EFCCE1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40ED6-BB90-40DE-A48A-DECC614C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53E33-BEE7-4222-B147-6285C52A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0573-8516-4BA5-9AAE-DA1EFF8E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1657-D973-42C1-A7E7-CBBFA5AD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8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D24DD-7E30-4885-836C-724E93B1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072E2-7DF7-4252-B9EE-F7E1F6E9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92B2-BA30-46B7-B44F-E8B9B2FDD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BFD1-BDFE-425B-B8E1-6E2F20F83E74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9B7B-1188-4053-9C60-845D789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A97A-588B-44BF-A80E-67EAB1B5F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2B234-E821-43BD-9E1F-23C141F1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34F1-7216-4016-A8FD-9BC85DBA0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Backtracking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DAF4B-1144-4A6D-B1FB-9A9EE5085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5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43BA0-A2D0-4CDD-AB7C-1BEC9108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79" y="0"/>
            <a:ext cx="8143875" cy="141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79B0C-516F-4333-A5DE-A73271B2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9" y="1419225"/>
            <a:ext cx="10106025" cy="200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60874-9369-49AF-8F34-04B0A4336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79" y="3545519"/>
            <a:ext cx="77438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5BA9-4651-4D07-9B96-AE1E945E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27" y="1162021"/>
            <a:ext cx="10942468" cy="1279340"/>
          </a:xfrm>
        </p:spPr>
        <p:txBody>
          <a:bodyPr>
            <a:normAutofit/>
          </a:bodyPr>
          <a:lstStyle/>
          <a:p>
            <a:r>
              <a:rPr lang="en-US" sz="2400" dirty="0"/>
              <a:t>Finally, we must instantiate the call to backtrack with the right arguments.</a:t>
            </a:r>
          </a:p>
          <a:p>
            <a:r>
              <a:rPr lang="en-US" sz="2400" dirty="0"/>
              <a:t>Specifically, this means giving a pointer to the empty solution vector, setting k = 0 to denote that it is empty, and specifying the number of elements in the universal set.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E361A-BAA8-4ECF-965F-0C5F9D40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27" y="3404585"/>
            <a:ext cx="88392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4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Constructing All Permutations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75BA9-4651-4D07-9B96-AE1E945E2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Counting permutations of {1, . . . , n} is a necessary prerequisite to generating them.</a:t>
                </a:r>
              </a:p>
              <a:p>
                <a:r>
                  <a:rPr lang="en-US" sz="2400" dirty="0"/>
                  <a:t>There are n distinct choices for the value of the first element of a permutation. </a:t>
                </a:r>
              </a:p>
              <a:p>
                <a:r>
                  <a:rPr lang="en-US" sz="2400" dirty="0"/>
                  <a:t>Once we have fixed 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there are n − 1 candidates remaining for the second position, since we can have any value except 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(repetitions are forbidden in permutation).</a:t>
                </a:r>
              </a:p>
              <a:p>
                <a:r>
                  <a:rPr lang="en-US" sz="2400" dirty="0"/>
                  <a:t>Repeating this argument yields a total of n!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IN" sz="2400" dirty="0"/>
                  <a:t> distinct permutations.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75BA9-4651-4D07-9B96-AE1E945E2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8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5BA9-4651-4D07-9B96-AE1E945E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counting argument suggests a suitable representation</a:t>
            </a:r>
            <a:r>
              <a:rPr lang="en-IN" sz="2800" dirty="0"/>
              <a:t>.</a:t>
            </a:r>
          </a:p>
          <a:p>
            <a:r>
              <a:rPr lang="en-US" sz="2800" dirty="0"/>
              <a:t>Set up an array/vector a of n cells. </a:t>
            </a:r>
          </a:p>
          <a:p>
            <a:r>
              <a:rPr lang="en-US" sz="2800" dirty="0"/>
              <a:t>The set of candidates for the </a:t>
            </a:r>
            <a:r>
              <a:rPr lang="en-US" sz="2800" dirty="0" err="1"/>
              <a:t>i</a:t>
            </a:r>
            <a:r>
              <a:rPr lang="en-US" sz="2800" baseline="30000" dirty="0" err="1"/>
              <a:t>th</a:t>
            </a:r>
            <a:r>
              <a:rPr lang="en-US" sz="2800" dirty="0"/>
              <a:t> position will be the set of elements that have not appeared in the (</a:t>
            </a:r>
            <a:r>
              <a:rPr lang="en-US" sz="2800" dirty="0" err="1"/>
              <a:t>i</a:t>
            </a:r>
            <a:r>
              <a:rPr lang="en-US" sz="2800" dirty="0"/>
              <a:t> − 1) elements of the partial solution, corresponding to the first </a:t>
            </a:r>
            <a:r>
              <a:rPr lang="en-US" sz="2800" dirty="0" err="1"/>
              <a:t>i</a:t>
            </a:r>
            <a:r>
              <a:rPr lang="en-US" sz="2800" dirty="0"/>
              <a:t> − 1 elements of the permutation.</a:t>
            </a:r>
          </a:p>
          <a:p>
            <a:r>
              <a:rPr lang="en-US" sz="2800" dirty="0"/>
              <a:t>In the scheme of the general backtrack algorithm, </a:t>
            </a:r>
            <a:r>
              <a:rPr lang="en-US" sz="2800" dirty="0" err="1"/>
              <a:t>Sk</a:t>
            </a:r>
            <a:r>
              <a:rPr lang="en-US" sz="2800" dirty="0"/>
              <a:t> = {1, . . . , n}−a, and a is a solution whenever k = n: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8BBEB-CA7E-4403-9857-94910801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5" y="1766887"/>
            <a:ext cx="10083052" cy="49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7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5BA9-4651-4D07-9B96-AE1E945E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bit-vector data structure (</a:t>
            </a:r>
            <a:r>
              <a:rPr lang="en-US" dirty="0" err="1"/>
              <a:t>inPerm</a:t>
            </a:r>
            <a:r>
              <a:rPr lang="en-US" dirty="0"/>
              <a:t>) is maintained to find which elements are in the partial solution.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DB260-0563-4A19-A6A9-9A769D8E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13" y="2853858"/>
            <a:ext cx="8935852" cy="31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9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7A041-F44F-4A62-B041-90AD2A7C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134"/>
            <a:ext cx="8063753" cy="3523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55019-09BA-4185-B543-33AFDC16F800}"/>
              </a:ext>
            </a:extLst>
          </p:cNvPr>
          <p:cNvSpPr txBox="1"/>
          <p:nvPr/>
        </p:nvSpPr>
        <p:spPr>
          <a:xfrm>
            <a:off x="968188" y="5593976"/>
            <a:ext cx="954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CMR10"/>
              </a:rPr>
              <a:t>As a consequence of the candidate order, these routines generate permutations in lexicographic, or sorted order—i.e., 123, 132, 213, 231, 312, and 321.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170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All Paths in a Graph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5BA9-4651-4D07-9B96-AE1E945E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5BA9-4651-4D07-9B96-AE1E945E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Backtracking is a systematic way to iterate through all the possible configurations of a search space.</a:t>
            </a:r>
          </a:p>
          <a:p>
            <a:r>
              <a:rPr lang="en-US" dirty="0"/>
              <a:t>These configurations may represent all possible arrangements of objects (permutations) or all possible ways of building a collection of them (subsets).</a:t>
            </a:r>
          </a:p>
          <a:p>
            <a:r>
              <a:rPr lang="en-US" dirty="0"/>
              <a:t>Example: Enumerating all spanning trees of a graph, all paths between two vertices, etc.</a:t>
            </a:r>
          </a:p>
        </p:txBody>
      </p:sp>
    </p:spTree>
    <p:extLst>
      <p:ext uri="{BB962C8B-B14F-4D97-AF65-F5344CB8AC3E}">
        <p14:creationId xmlns:p14="http://schemas.microsoft.com/office/powerpoint/2010/main" val="66403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5959-6C17-48BF-A206-024FED68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3A27-51A2-4795-B115-8CD9DCE8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generate each one possible configuration exactly once.</a:t>
            </a:r>
          </a:p>
          <a:p>
            <a:r>
              <a:rPr lang="en-US" dirty="0"/>
              <a:t>We must define a systematic generation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14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Backtracking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5BA9-4651-4D07-9B96-AE1E945E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solution will be modeled as a vector a = (a1, a2, ..., an), where each element ai is selected from a finite ordered set Si.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partial solution a = (a1, a2, ..., </a:t>
            </a:r>
            <a:r>
              <a:rPr lang="en-US" dirty="0" err="1"/>
              <a:t>ak</a:t>
            </a:r>
            <a:r>
              <a:rPr lang="en-US" dirty="0"/>
              <a:t>) is extended by adding another element at the 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new partial solution is a solution to the problem then either we print, count, or apply some operation </a:t>
            </a:r>
            <a:r>
              <a:rPr lang="en-US"/>
              <a:t>depending upon the  </a:t>
            </a:r>
            <a:r>
              <a:rPr lang="en-US" dirty="0"/>
              <a:t>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we must check whether the partial solution is still potentially extendible to some complete 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95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5422"/>
          </a:xfrm>
        </p:spPr>
        <p:txBody>
          <a:bodyPr>
            <a:normAutofit/>
          </a:bodyPr>
          <a:lstStyle/>
          <a:p>
            <a:r>
              <a:rPr lang="en-US" dirty="0"/>
              <a:t>Backtrack 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52C7C-E9E2-45F2-9591-FB8C0F0B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0" y="985422"/>
            <a:ext cx="8048348" cy="59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9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3E08-A626-4173-9397-4A176C59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application-specific parts of this algorithm consists of five subroutines: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C18D-35D3-4C01-B62A-7C108356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solution(a, k, input) – This Boolean function tests whether the first k elements of vector a from a complete solution for the given problem. The last argument, input, allows us to pass general information into the routine. We can use it to specify n—the size of a target solution.</a:t>
            </a:r>
          </a:p>
          <a:p>
            <a:r>
              <a:rPr lang="en-US" dirty="0"/>
              <a:t>construct candidates(a, k, input, c, </a:t>
            </a:r>
            <a:r>
              <a:rPr lang="en-US" dirty="0" err="1"/>
              <a:t>ncandidates</a:t>
            </a:r>
            <a:r>
              <a:rPr lang="en-US" dirty="0"/>
              <a:t>) – This routine fills an array c with the complete set of possible candidates for the kth position of a, given the contents of the first k − 1 positions. The number of candidates returned in this array is denoted by </a:t>
            </a:r>
            <a:r>
              <a:rPr lang="en-US" dirty="0" err="1"/>
              <a:t>ncandidates</a:t>
            </a:r>
            <a:r>
              <a:rPr lang="en-US" dirty="0"/>
              <a:t>. Again, input may be used to pass auxiliary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37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5B5-6A39-4D6C-B591-74D2779F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A536-B96F-46E1-8158-56004D88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solution(</a:t>
            </a:r>
            <a:r>
              <a:rPr lang="en-US" dirty="0" err="1"/>
              <a:t>a,k,input</a:t>
            </a:r>
            <a:r>
              <a:rPr lang="en-US" dirty="0"/>
              <a:t>) – This routine prints, counts, or however processes a complete solution once it is constructed.</a:t>
            </a:r>
          </a:p>
          <a:p>
            <a:r>
              <a:rPr lang="en-US" dirty="0"/>
              <a:t>make move(</a:t>
            </a:r>
            <a:r>
              <a:rPr lang="en-US" dirty="0" err="1"/>
              <a:t>a,k,input</a:t>
            </a:r>
            <a:r>
              <a:rPr lang="en-US" dirty="0"/>
              <a:t>) and unmake move(</a:t>
            </a:r>
            <a:r>
              <a:rPr lang="en-US" dirty="0" err="1"/>
              <a:t>a,k,input</a:t>
            </a:r>
            <a:r>
              <a:rPr lang="en-US" dirty="0"/>
              <a:t>) – These routines enable us to modify a data structure in response to the latest move, as well as clean up this data structure if we decide to take back the move.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30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5BA9-4651-4D07-9B96-AE1E945E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Although a breadth-first search could also be used to enumerate solutions, a depth-first search is greatly preferred because it uses much less space.</a:t>
            </a:r>
            <a:endParaRPr lang="en-IN" sz="2400" dirty="0"/>
          </a:p>
          <a:p>
            <a:r>
              <a:rPr lang="en-US" sz="2400" dirty="0"/>
              <a:t>Backtracking ensures correctness by enumerating all possibilities. It ensure efficiency by never visiting a state more than once.</a:t>
            </a:r>
          </a:p>
          <a:p>
            <a:r>
              <a:rPr lang="en-US" sz="2400" dirty="0"/>
              <a:t>A new candidates array c is allocated with each recursive procedure call.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185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D15-B8D4-4380-9F62-9CE0C7B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Constructing All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5BA9-4651-4D07-9B96-AE1E945E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</a:t>
            </a:r>
            <a:r>
              <a:rPr lang="en-US" baseline="30000" dirty="0"/>
              <a:t>n</a:t>
            </a:r>
            <a:r>
              <a:rPr lang="en-US" dirty="0"/>
              <a:t> subsets of n elements.</a:t>
            </a:r>
          </a:p>
          <a:p>
            <a:r>
              <a:rPr lang="en-US" dirty="0"/>
              <a:t>To construct all 2</a:t>
            </a:r>
            <a:r>
              <a:rPr lang="en-US" baseline="30000" dirty="0"/>
              <a:t>n</a:t>
            </a:r>
            <a:r>
              <a:rPr lang="en-US" dirty="0"/>
              <a:t> subsets, an array/vector of n cells, where the value of ai (true or false) signifies whether the </a:t>
            </a:r>
            <a:r>
              <a:rPr lang="en-US" dirty="0" err="1"/>
              <a:t>ith</a:t>
            </a:r>
            <a:r>
              <a:rPr lang="en-US" dirty="0"/>
              <a:t> item is in the given subset. </a:t>
            </a:r>
          </a:p>
          <a:p>
            <a:r>
              <a:rPr lang="en-US" dirty="0"/>
              <a:t>In the scheme of our general backtrack algorithm,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= (true, false) and a is a solution whenever k = n. </a:t>
            </a:r>
          </a:p>
          <a:p>
            <a:r>
              <a:rPr lang="en-US" dirty="0"/>
              <a:t>We can now construct all subsets with simple implementations of is a solution(), construct candidates(), and process solution().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30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851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CMR10</vt:lpstr>
      <vt:lpstr>Office Theme</vt:lpstr>
      <vt:lpstr>Backtracking</vt:lpstr>
      <vt:lpstr>Introduction</vt:lpstr>
      <vt:lpstr>PowerPoint Presentation</vt:lpstr>
      <vt:lpstr>Steps Involved in Backtracking</vt:lpstr>
      <vt:lpstr>Backtrack Code</vt:lpstr>
      <vt:lpstr>The application-specific parts of this algorithm consists of five subroutines:</vt:lpstr>
      <vt:lpstr>PowerPoint Presentation</vt:lpstr>
      <vt:lpstr>PowerPoint Presentation</vt:lpstr>
      <vt:lpstr>Constructing All Subsets</vt:lpstr>
      <vt:lpstr>PowerPoint Presentation</vt:lpstr>
      <vt:lpstr>PowerPoint Presentation</vt:lpstr>
      <vt:lpstr>Constructing All Permutations</vt:lpstr>
      <vt:lpstr>PowerPoint Presentation</vt:lpstr>
      <vt:lpstr>PowerPoint Presentation</vt:lpstr>
      <vt:lpstr>PowerPoint Presentation</vt:lpstr>
      <vt:lpstr>PowerPoint Presentation</vt:lpstr>
      <vt:lpstr>Constructing All Paths in a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naveen kumar</dc:creator>
  <cp:lastModifiedBy>Kaushik Lakhani</cp:lastModifiedBy>
  <cp:revision>28</cp:revision>
  <dcterms:created xsi:type="dcterms:W3CDTF">2021-11-21T06:20:33Z</dcterms:created>
  <dcterms:modified xsi:type="dcterms:W3CDTF">2022-05-20T13:34:29Z</dcterms:modified>
</cp:coreProperties>
</file>