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283" r:id="rId3"/>
    <p:sldId id="284" r:id="rId4"/>
    <p:sldId id="285" r:id="rId5"/>
    <p:sldId id="288" r:id="rId6"/>
    <p:sldId id="261" r:id="rId7"/>
    <p:sldId id="262" r:id="rId8"/>
    <p:sldId id="263" r:id="rId9"/>
    <p:sldId id="289" r:id="rId10"/>
    <p:sldId id="298" r:id="rId11"/>
    <p:sldId id="291" r:id="rId12"/>
    <p:sldId id="258" r:id="rId13"/>
    <p:sldId id="282" r:id="rId14"/>
    <p:sldId id="259" r:id="rId15"/>
    <p:sldId id="299" r:id="rId16"/>
    <p:sldId id="267" r:id="rId17"/>
    <p:sldId id="268" r:id="rId18"/>
    <p:sldId id="269" r:id="rId19"/>
    <p:sldId id="270" r:id="rId20"/>
    <p:sldId id="323" r:id="rId21"/>
    <p:sldId id="324" r:id="rId22"/>
    <p:sldId id="325" r:id="rId23"/>
    <p:sldId id="260" r:id="rId24"/>
    <p:sldId id="326" r:id="rId25"/>
    <p:sldId id="327" r:id="rId26"/>
    <p:sldId id="328" r:id="rId27"/>
    <p:sldId id="264" r:id="rId28"/>
    <p:sldId id="265" r:id="rId29"/>
    <p:sldId id="271" r:id="rId30"/>
    <p:sldId id="266" r:id="rId31"/>
    <p:sldId id="329" r:id="rId32"/>
    <p:sldId id="330" r:id="rId33"/>
    <p:sldId id="331" r:id="rId34"/>
    <p:sldId id="332" r:id="rId35"/>
    <p:sldId id="318" r:id="rId36"/>
    <p:sldId id="311" r:id="rId37"/>
    <p:sldId id="312" r:id="rId38"/>
    <p:sldId id="313" r:id="rId39"/>
    <p:sldId id="314" r:id="rId40"/>
    <p:sldId id="315" r:id="rId41"/>
    <p:sldId id="309" r:id="rId42"/>
    <p:sldId id="310" r:id="rId43"/>
    <p:sldId id="319" r:id="rId44"/>
    <p:sldId id="320" r:id="rId45"/>
    <p:sldId id="321" r:id="rId46"/>
    <p:sldId id="322" r:id="rId47"/>
    <p:sldId id="333" r:id="rId48"/>
    <p:sldId id="359" r:id="rId49"/>
    <p:sldId id="356" r:id="rId50"/>
    <p:sldId id="358" r:id="rId51"/>
    <p:sldId id="360" r:id="rId52"/>
    <p:sldId id="361" r:id="rId53"/>
    <p:sldId id="362" r:id="rId54"/>
    <p:sldId id="363" r:id="rId55"/>
    <p:sldId id="364" r:id="rId56"/>
    <p:sldId id="365" r:id="rId57"/>
    <p:sldId id="366" r:id="rId58"/>
    <p:sldId id="367" r:id="rId59"/>
    <p:sldId id="372" r:id="rId60"/>
    <p:sldId id="373" r:id="rId61"/>
    <p:sldId id="374" r:id="rId62"/>
    <p:sldId id="368" r:id="rId63"/>
    <p:sldId id="369" r:id="rId64"/>
    <p:sldId id="370" r:id="rId65"/>
    <p:sldId id="371" r:id="rId66"/>
    <p:sldId id="375" r:id="rId67"/>
    <p:sldId id="376" r:id="rId68"/>
    <p:sldId id="377" r:id="rId69"/>
    <p:sldId id="378" r:id="rId70"/>
    <p:sldId id="379" r:id="rId71"/>
    <p:sldId id="380" r:id="rId72"/>
    <p:sldId id="381" r:id="rId73"/>
    <p:sldId id="382" r:id="rId74"/>
    <p:sldId id="384" r:id="rId75"/>
    <p:sldId id="383" r:id="rId76"/>
    <p:sldId id="300" r:id="rId77"/>
    <p:sldId id="301" r:id="rId78"/>
    <p:sldId id="297" r:id="rId79"/>
    <p:sldId id="302" r:id="rId80"/>
    <p:sldId id="303" r:id="rId81"/>
    <p:sldId id="304" r:id="rId82"/>
    <p:sldId id="305" r:id="rId83"/>
    <p:sldId id="306" r:id="rId84"/>
    <p:sldId id="308" r:id="rId85"/>
    <p:sldId id="307" r:id="rId86"/>
    <p:sldId id="389" r:id="rId87"/>
    <p:sldId id="390" r:id="rId88"/>
    <p:sldId id="391" r:id="rId89"/>
    <p:sldId id="392" r:id="rId90"/>
    <p:sldId id="393" r:id="rId91"/>
    <p:sldId id="394" r:id="rId92"/>
    <p:sldId id="395" r:id="rId93"/>
    <p:sldId id="396" r:id="rId94"/>
    <p:sldId id="397" r:id="rId95"/>
    <p:sldId id="398" r:id="rId96"/>
    <p:sldId id="334" r:id="rId97"/>
    <p:sldId id="335" r:id="rId98"/>
    <p:sldId id="337" r:id="rId99"/>
    <p:sldId id="338" r:id="rId100"/>
    <p:sldId id="339" r:id="rId101"/>
    <p:sldId id="340" r:id="rId102"/>
    <p:sldId id="341" r:id="rId103"/>
    <p:sldId id="342" r:id="rId104"/>
    <p:sldId id="343" r:id="rId105"/>
    <p:sldId id="344" r:id="rId106"/>
    <p:sldId id="345" r:id="rId107"/>
    <p:sldId id="347" r:id="rId108"/>
    <p:sldId id="346" r:id="rId109"/>
    <p:sldId id="348" r:id="rId110"/>
    <p:sldId id="349" r:id="rId111"/>
    <p:sldId id="350" r:id="rId112"/>
    <p:sldId id="351" r:id="rId113"/>
    <p:sldId id="336" r:id="rId114"/>
    <p:sldId id="352" r:id="rId115"/>
    <p:sldId id="353" r:id="rId116"/>
    <p:sldId id="354" r:id="rId117"/>
    <p:sldId id="355" r:id="rId118"/>
    <p:sldId id="399" r:id="rId119"/>
    <p:sldId id="357" r:id="rId120"/>
    <p:sldId id="400" r:id="rId121"/>
    <p:sldId id="401" r:id="rId122"/>
    <p:sldId id="402" r:id="rId123"/>
    <p:sldId id="385" r:id="rId124"/>
    <p:sldId id="317" r:id="rId125"/>
    <p:sldId id="386" r:id="rId126"/>
    <p:sldId id="387" r:id="rId127"/>
    <p:sldId id="388" r:id="rId128"/>
    <p:sldId id="403"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2.wmf"/><Relationship Id="rId1" Type="http://schemas.openxmlformats.org/officeDocument/2006/relationships/image" Target="../media/image43.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DB2AC-9A74-4202-A57E-721E5EFC22A1}"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7444-AC29-4F4B-A502-8A42A076EC49}" type="slidenum">
              <a:rPr lang="en-IN" smtClean="0"/>
              <a:t>‹#›</a:t>
            </a:fld>
            <a:endParaRPr lang="en-IN"/>
          </a:p>
        </p:txBody>
      </p:sp>
    </p:spTree>
    <p:extLst>
      <p:ext uri="{BB962C8B-B14F-4D97-AF65-F5344CB8AC3E}">
        <p14:creationId xmlns:p14="http://schemas.microsoft.com/office/powerpoint/2010/main" val="268752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9EBF03C4-028E-4810-8C50-7645AABD96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C71A3903-AB49-4311-A945-C73F658880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737F9D93-3419-4B0A-A25D-C66C128F0D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DCE343-57D4-423C-89A7-18AF1DFD3158}" type="slidenum">
              <a:rPr lang="en-US" altLang="en-US"/>
              <a:pPr>
                <a:spcBef>
                  <a:spcPct val="0"/>
                </a:spcBef>
              </a:pPr>
              <a:t>86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5E09-ACC0-481D-983B-609B1AC2E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379685-11C4-4962-9B68-F754B5CCB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DB4DF4-2C94-4D77-A386-B3938B058DCF}"/>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5" name="Footer Placeholder 4">
            <a:extLst>
              <a:ext uri="{FF2B5EF4-FFF2-40B4-BE49-F238E27FC236}">
                <a16:creationId xmlns:a16="http://schemas.microsoft.com/office/drawing/2014/main" id="{76D3A1E7-34B7-4A44-BA39-8C9F5EC55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1C29C-43A0-4429-A82B-444FE8976582}"/>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417905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B778-AEF2-42FE-BEC1-B093515B35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9CE9B-342B-408D-B9C2-3628A36F17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BA7182-AEE5-48E4-AB65-30319CE315F7}"/>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5" name="Footer Placeholder 4">
            <a:extLst>
              <a:ext uri="{FF2B5EF4-FFF2-40B4-BE49-F238E27FC236}">
                <a16:creationId xmlns:a16="http://schemas.microsoft.com/office/drawing/2014/main" id="{36011422-1308-4EF1-B1F1-C05E4134F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E66922-0764-4BE6-AC40-07DF56C40BB5}"/>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302563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0FFFE-9E89-4334-963B-0FE155548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7ADC9B-35BC-4B0E-B4A7-9673B2C760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2AFE7-04ED-44BF-95D9-2DE16CE0F4CA}"/>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5" name="Footer Placeholder 4">
            <a:extLst>
              <a:ext uri="{FF2B5EF4-FFF2-40B4-BE49-F238E27FC236}">
                <a16:creationId xmlns:a16="http://schemas.microsoft.com/office/drawing/2014/main" id="{84DA0BAC-5354-4669-8A4A-CD6FFE0A8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3EC5B-80BE-4AD1-BB33-941439BBA444}"/>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335848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a:t>Click to edit Master title style</a:t>
            </a:r>
          </a:p>
        </p:txBody>
      </p:sp>
      <p:sp>
        <p:nvSpPr>
          <p:cNvPr id="3" name="Text Placeholder 2"/>
          <p:cNvSpPr>
            <a:spLocks noGrp="1"/>
          </p:cNvSpPr>
          <p:nvPr>
            <p:ph type="body" sz="half" idx="1"/>
          </p:nvPr>
        </p:nvSpPr>
        <p:spPr>
          <a:xfrm>
            <a:off x="609600" y="1219200"/>
            <a:ext cx="538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13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a:t>Click to edit Master title style</a:t>
            </a:r>
          </a:p>
        </p:txBody>
      </p:sp>
      <p:sp>
        <p:nvSpPr>
          <p:cNvPr id="3" name="Text Placeholder 2"/>
          <p:cNvSpPr>
            <a:spLocks noGrp="1"/>
          </p:cNvSpPr>
          <p:nvPr>
            <p:ph type="body" sz="half" idx="1"/>
          </p:nvPr>
        </p:nvSpPr>
        <p:spPr>
          <a:xfrm>
            <a:off x="609600" y="1219200"/>
            <a:ext cx="538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19200"/>
            <a:ext cx="53848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24300"/>
            <a:ext cx="53848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75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a:t>Click to edit Master title style</a:t>
            </a:r>
          </a:p>
        </p:txBody>
      </p:sp>
      <p:sp>
        <p:nvSpPr>
          <p:cNvPr id="3" name="Table Placeholder 2"/>
          <p:cNvSpPr>
            <a:spLocks noGrp="1"/>
          </p:cNvSpPr>
          <p:nvPr>
            <p:ph type="tbl" idx="1"/>
          </p:nvPr>
        </p:nvSpPr>
        <p:spPr>
          <a:xfrm>
            <a:off x="609600" y="1219200"/>
            <a:ext cx="10972800" cy="5257800"/>
          </a:xfrm>
        </p:spPr>
        <p:txBody>
          <a:bodyPr/>
          <a:lstStyle/>
          <a:p>
            <a:pPr lvl="0"/>
            <a:endParaRPr lang="en-US" noProof="0"/>
          </a:p>
        </p:txBody>
      </p:sp>
    </p:spTree>
    <p:extLst>
      <p:ext uri="{BB962C8B-B14F-4D97-AF65-F5344CB8AC3E}">
        <p14:creationId xmlns:p14="http://schemas.microsoft.com/office/powerpoint/2010/main" val="28906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EF41-B3C9-4681-99BD-388DEB3D53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34881-EB66-4C75-99DE-24AC197332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AF4B1-4231-4A56-B690-22BCA99DA478}"/>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5" name="Footer Placeholder 4">
            <a:extLst>
              <a:ext uri="{FF2B5EF4-FFF2-40B4-BE49-F238E27FC236}">
                <a16:creationId xmlns:a16="http://schemas.microsoft.com/office/drawing/2014/main" id="{840DC0AB-D769-4221-B7CC-00E1D7B64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CD8F0-C54A-4DFE-9C82-1A4F5E02A192}"/>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73132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4829-C5E2-408C-9768-EFDD9D342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45C063-87AE-4E27-A66B-A03298AC89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8CAAD-B21A-44AB-97CF-3DE0307C535F}"/>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5" name="Footer Placeholder 4">
            <a:extLst>
              <a:ext uri="{FF2B5EF4-FFF2-40B4-BE49-F238E27FC236}">
                <a16:creationId xmlns:a16="http://schemas.microsoft.com/office/drawing/2014/main" id="{9EB67820-BBAD-4606-8DF5-5561003F8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8541F-CC17-43C3-B7AC-454F911BA568}"/>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112733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7435-B685-465A-BAD2-31046B8DB1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9BA5F-6D92-4EEE-B9D6-29F213D411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2CC3E4-CE7B-4630-98FC-06F35BBB08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55647-6ACC-416E-AEFE-896052192273}"/>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6" name="Footer Placeholder 5">
            <a:extLst>
              <a:ext uri="{FF2B5EF4-FFF2-40B4-BE49-F238E27FC236}">
                <a16:creationId xmlns:a16="http://schemas.microsoft.com/office/drawing/2014/main" id="{F36896FF-A8EF-42DD-BA06-F55C5EDD6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77A19-4C0C-496B-B4E6-59433226E3AA}"/>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346905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38C5-3C67-4896-993E-9303D0CD5F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FF4A09-D2EE-4402-9027-768EBA0BB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36CA2C-53D4-49EE-86ED-A0A6FC526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AB83EE-9C9F-4786-A697-7B590D0A9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07149C-14FA-402C-AE29-AC2F77DC8F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27F489-0637-4D2B-98FA-C4E261F9302B}"/>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8" name="Footer Placeholder 7">
            <a:extLst>
              <a:ext uri="{FF2B5EF4-FFF2-40B4-BE49-F238E27FC236}">
                <a16:creationId xmlns:a16="http://schemas.microsoft.com/office/drawing/2014/main" id="{968FB4BE-590F-4EEE-9D27-35233C6CD1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1370AA-3748-4FAC-ABD0-DE0BAB2BCBF5}"/>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37538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669F-EC91-4E2D-A700-F23E749B19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FFCB06-9411-4D1C-9E60-59816688636B}"/>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4" name="Footer Placeholder 3">
            <a:extLst>
              <a:ext uri="{FF2B5EF4-FFF2-40B4-BE49-F238E27FC236}">
                <a16:creationId xmlns:a16="http://schemas.microsoft.com/office/drawing/2014/main" id="{0B72430C-B407-4ED4-A006-6EDF57E594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DB475E-2386-46B4-8E9B-F9DD538BE409}"/>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38704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7BA8F-1AE5-40F0-91AF-51463623EAD2}"/>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3" name="Footer Placeholder 2">
            <a:extLst>
              <a:ext uri="{FF2B5EF4-FFF2-40B4-BE49-F238E27FC236}">
                <a16:creationId xmlns:a16="http://schemas.microsoft.com/office/drawing/2014/main" id="{9286EBEB-B4F5-45F9-A3F0-E970C8C6EA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1DAF3B-E3C4-4E00-87CE-3597367CBD78}"/>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415584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18FE-BE8E-47FC-9BA3-E316F729B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923E62-94C7-4309-81DA-CD24A347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DD31A1-1116-46E1-B128-5CE11AAD2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FACF6A-9A5B-4EBB-8062-0EEA5A940195}"/>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6" name="Footer Placeholder 5">
            <a:extLst>
              <a:ext uri="{FF2B5EF4-FFF2-40B4-BE49-F238E27FC236}">
                <a16:creationId xmlns:a16="http://schemas.microsoft.com/office/drawing/2014/main" id="{11DCCC70-82FC-4F1F-BE6F-9F817C35B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7F1CAA-61F2-4E5E-A54C-34ED6259D04B}"/>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214173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830F-2E2F-4814-B225-156252D10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210DB7-4247-4B5C-ADFA-697045F7F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2A46FC-0E5B-4C53-9A19-8465DDEB7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09EBA4-DF04-43A1-8FF8-19FCE85ED543}"/>
              </a:ext>
            </a:extLst>
          </p:cNvPr>
          <p:cNvSpPr>
            <a:spLocks noGrp="1"/>
          </p:cNvSpPr>
          <p:nvPr>
            <p:ph type="dt" sz="half" idx="10"/>
          </p:nvPr>
        </p:nvSpPr>
        <p:spPr/>
        <p:txBody>
          <a:bodyPr/>
          <a:lstStyle/>
          <a:p>
            <a:fld id="{8B406E5E-8C04-4D7C-8B2F-BF6EF705E742}" type="datetimeFigureOut">
              <a:rPr lang="en-IN" smtClean="0"/>
              <a:t>18-11-2021</a:t>
            </a:fld>
            <a:endParaRPr lang="en-IN"/>
          </a:p>
        </p:txBody>
      </p:sp>
      <p:sp>
        <p:nvSpPr>
          <p:cNvPr id="6" name="Footer Placeholder 5">
            <a:extLst>
              <a:ext uri="{FF2B5EF4-FFF2-40B4-BE49-F238E27FC236}">
                <a16:creationId xmlns:a16="http://schemas.microsoft.com/office/drawing/2014/main" id="{6EF5CFBD-3764-4483-98F5-B23288367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B74F7-8A0A-43E8-B64A-3C7DF1175FAF}"/>
              </a:ext>
            </a:extLst>
          </p:cNvPr>
          <p:cNvSpPr>
            <a:spLocks noGrp="1"/>
          </p:cNvSpPr>
          <p:nvPr>
            <p:ph type="sldNum" sz="quarter" idx="12"/>
          </p:nvPr>
        </p:nvSpPr>
        <p:spPr/>
        <p:txBody>
          <a:bodyPr/>
          <a:lstStyle/>
          <a:p>
            <a:fld id="{7F299FE1-1B81-4540-A5CF-DC34256E555C}" type="slidenum">
              <a:rPr lang="en-IN" smtClean="0"/>
              <a:t>‹#›</a:t>
            </a:fld>
            <a:endParaRPr lang="en-IN"/>
          </a:p>
        </p:txBody>
      </p:sp>
    </p:spTree>
    <p:extLst>
      <p:ext uri="{BB962C8B-B14F-4D97-AF65-F5344CB8AC3E}">
        <p14:creationId xmlns:p14="http://schemas.microsoft.com/office/powerpoint/2010/main" val="418614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AFB73-ECFD-4F4A-A524-8084CF10F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F4E741-F6BA-44B0-B201-1A70E9BD2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CE907-CA1B-4B22-BF0D-712AE9F0E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06E5E-8C04-4D7C-8B2F-BF6EF705E742}" type="datetimeFigureOut">
              <a:rPr lang="en-IN" smtClean="0"/>
              <a:t>18-11-2021</a:t>
            </a:fld>
            <a:endParaRPr lang="en-IN"/>
          </a:p>
        </p:txBody>
      </p:sp>
      <p:sp>
        <p:nvSpPr>
          <p:cNvPr id="5" name="Footer Placeholder 4">
            <a:extLst>
              <a:ext uri="{FF2B5EF4-FFF2-40B4-BE49-F238E27FC236}">
                <a16:creationId xmlns:a16="http://schemas.microsoft.com/office/drawing/2014/main" id="{FE554CBB-C579-4021-995D-459E2015A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FF378A-28E3-4F3C-B374-2471CE8E2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99FE1-1B81-4540-A5CF-DC34256E555C}" type="slidenum">
              <a:rPr lang="en-IN" smtClean="0"/>
              <a:t>‹#›</a:t>
            </a:fld>
            <a:endParaRPr lang="en-IN"/>
          </a:p>
        </p:txBody>
      </p:sp>
    </p:spTree>
    <p:extLst>
      <p:ext uri="{BB962C8B-B14F-4D97-AF65-F5344CB8AC3E}">
        <p14:creationId xmlns:p14="http://schemas.microsoft.com/office/powerpoint/2010/main" val="3811904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cs.ucf.edu/~dmarino/ucf/cop3503/lectures/" TargetMode="External"/><Relationship Id="rId1" Type="http://schemas.openxmlformats.org/officeDocument/2006/relationships/slideLayout" Target="../slideLayouts/slideLayout4.xml"/><Relationship Id="rId4" Type="http://schemas.openxmlformats.org/officeDocument/2006/relationships/hyperlink" Target="http://xkcd.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inary-searc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11.bin"/><Relationship Id="rId4" Type="http://schemas.openxmlformats.org/officeDocument/2006/relationships/image" Target="../media/image3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3.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36.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image" Target="../media/image36.wmf"/><Relationship Id="rId9" Type="http://schemas.openxmlformats.org/officeDocument/2006/relationships/image" Target="../media/image3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40.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24.bin"/><Relationship Id="rId4" Type="http://schemas.openxmlformats.org/officeDocument/2006/relationships/image" Target="../media/image41.wmf"/></Relationships>
</file>

<file path=ppt/slides/_rels/slide6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26.bin"/><Relationship Id="rId10" Type="http://schemas.openxmlformats.org/officeDocument/2006/relationships/image" Target="../media/image45.wmf"/><Relationship Id="rId4" Type="http://schemas.openxmlformats.org/officeDocument/2006/relationships/image" Target="../media/image43.wmf"/><Relationship Id="rId9" Type="http://schemas.openxmlformats.org/officeDocument/2006/relationships/oleObject" Target="../embeddings/oleObject28.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3.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9.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650F-0B7E-4F17-9A2A-D7071C378DD4}"/>
              </a:ext>
            </a:extLst>
          </p:cNvPr>
          <p:cNvSpPr>
            <a:spLocks noGrp="1"/>
          </p:cNvSpPr>
          <p:nvPr>
            <p:ph type="ctrTitle"/>
          </p:nvPr>
        </p:nvSpPr>
        <p:spPr/>
        <p:txBody>
          <a:bodyPr/>
          <a:lstStyle/>
          <a:p>
            <a:r>
              <a:rPr lang="en-US" dirty="0"/>
              <a:t>L-2: AD-2</a:t>
            </a:r>
            <a:endParaRPr lang="en-IN" dirty="0"/>
          </a:p>
        </p:txBody>
      </p:sp>
      <p:sp>
        <p:nvSpPr>
          <p:cNvPr id="3" name="Subtitle 2">
            <a:extLst>
              <a:ext uri="{FF2B5EF4-FFF2-40B4-BE49-F238E27FC236}">
                <a16:creationId xmlns:a16="http://schemas.microsoft.com/office/drawing/2014/main" id="{91B80105-0A8D-4B41-85DF-0CA97AEBF6E0}"/>
              </a:ext>
            </a:extLst>
          </p:cNvPr>
          <p:cNvSpPr>
            <a:spLocks noGrp="1"/>
          </p:cNvSpPr>
          <p:nvPr>
            <p:ph type="subTitle" idx="1"/>
          </p:nvPr>
        </p:nvSpPr>
        <p:spPr/>
        <p:txBody>
          <a:bodyPr>
            <a:normAutofit/>
          </a:bodyPr>
          <a:lstStyle/>
          <a:p>
            <a:r>
              <a:rPr lang="en-US" sz="3200" dirty="0"/>
              <a:t>CSE 4131</a:t>
            </a:r>
            <a:endParaRPr lang="en-IN" sz="3200" dirty="0"/>
          </a:p>
        </p:txBody>
      </p:sp>
    </p:spTree>
    <p:extLst>
      <p:ext uri="{BB962C8B-B14F-4D97-AF65-F5344CB8AC3E}">
        <p14:creationId xmlns:p14="http://schemas.microsoft.com/office/powerpoint/2010/main" val="27287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ECA0-21D4-4C2A-8A78-4AAB552F9EF1}"/>
              </a:ext>
            </a:extLst>
          </p:cNvPr>
          <p:cNvSpPr>
            <a:spLocks noGrp="1"/>
          </p:cNvSpPr>
          <p:nvPr>
            <p:ph type="title"/>
          </p:nvPr>
        </p:nvSpPr>
        <p:spPr/>
        <p:txBody>
          <a:bodyPr/>
          <a:lstStyle/>
          <a:p>
            <a:r>
              <a:rPr lang="en-IN" b="1" dirty="0"/>
              <a:t>Tabulation (Bottom Up)</a:t>
            </a:r>
            <a:endParaRPr lang="en-IN" dirty="0"/>
          </a:p>
        </p:txBody>
      </p:sp>
      <p:sp>
        <p:nvSpPr>
          <p:cNvPr id="3" name="Content Placeholder 2">
            <a:extLst>
              <a:ext uri="{FF2B5EF4-FFF2-40B4-BE49-F238E27FC236}">
                <a16:creationId xmlns:a16="http://schemas.microsoft.com/office/drawing/2014/main" id="{2AC4A64E-5959-46BA-A7B7-7F268EC16F8B}"/>
              </a:ext>
            </a:extLst>
          </p:cNvPr>
          <p:cNvSpPr>
            <a:spLocks noGrp="1"/>
          </p:cNvSpPr>
          <p:nvPr>
            <p:ph idx="1"/>
          </p:nvPr>
        </p:nvSpPr>
        <p:spPr/>
        <p:txBody>
          <a:bodyPr/>
          <a:lstStyle/>
          <a:p>
            <a:r>
              <a:rPr lang="en-US" dirty="0"/>
              <a:t> The tabulated program for a given problem builds a table in bottom up fashion and returns the last entry from table. </a:t>
            </a:r>
          </a:p>
          <a:p>
            <a:r>
              <a:rPr lang="en-US" dirty="0"/>
              <a:t>For example, for the same Fibonacci number, we first calculate fib(0) then fib(1) then fib(2) then fib(3) and so on. So literally, we are building the solutions of subproblems bottom-up.</a:t>
            </a:r>
            <a:endParaRPr lang="en-IN" dirty="0"/>
          </a:p>
          <a:p>
            <a:endParaRPr lang="en-IN" dirty="0"/>
          </a:p>
        </p:txBody>
      </p:sp>
    </p:spTree>
    <p:extLst>
      <p:ext uri="{BB962C8B-B14F-4D97-AF65-F5344CB8AC3E}">
        <p14:creationId xmlns:p14="http://schemas.microsoft.com/office/powerpoint/2010/main" val="11257745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E080-670E-4A07-B79C-E3B758B60B51}"/>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F60CEA96-F0C7-4185-A711-7ECFBB4F6DF6}"/>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68BDB7D7-EAE8-41FD-9B92-5ABA7E99B975}"/>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5662" name="Content Placeholder 7">
            <a:extLst>
              <a:ext uri="{FF2B5EF4-FFF2-40B4-BE49-F238E27FC236}">
                <a16:creationId xmlns:a16="http://schemas.microsoft.com/office/drawing/2014/main" id="{0D8878CA-071A-4179-BA1B-4F612954BDBB}"/>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5663" name="TextBox 5">
            <a:extLst>
              <a:ext uri="{FF2B5EF4-FFF2-40B4-BE49-F238E27FC236}">
                <a16:creationId xmlns:a16="http://schemas.microsoft.com/office/drawing/2014/main" id="{3C51F4ED-06CA-45CC-BABC-23DBBFAF7055}"/>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2</a:t>
            </a:r>
          </a:p>
        </p:txBody>
      </p:sp>
      <p:cxnSp>
        <p:nvCxnSpPr>
          <p:cNvPr id="10" name="Straight Arrow Connector 9">
            <a:extLst>
              <a:ext uri="{FF2B5EF4-FFF2-40B4-BE49-F238E27FC236}">
                <a16:creationId xmlns:a16="http://schemas.microsoft.com/office/drawing/2014/main" id="{BA5587C7-AB87-40A9-948E-9E33A5895074}"/>
              </a:ext>
            </a:extLst>
          </p:cNvPr>
          <p:cNvCxnSpPr/>
          <p:nvPr/>
        </p:nvCxnSpPr>
        <p:spPr>
          <a:xfrm>
            <a:off x="5257800" y="2209800"/>
            <a:ext cx="1143000" cy="1524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323CA085-D156-4AE9-AD0D-351ADCD1F71B}"/>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79F0B290-0EFF-40CC-8B8E-6F89A401C548}"/>
              </a:ext>
            </a:extLst>
          </p:cNvPr>
          <p:cNvSpPr/>
          <p:nvPr/>
        </p:nvSpPr>
        <p:spPr>
          <a:xfrm>
            <a:off x="9144000" y="3048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702B-02A7-462A-9CE8-402C4D3AD4D2}"/>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5F22B9B6-E27F-46A3-9249-2C2CC0E4F951}"/>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7E9877AA-2AFD-4569-A9F0-EAB018B13434}"/>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6686" name="Content Placeholder 7">
            <a:extLst>
              <a:ext uri="{FF2B5EF4-FFF2-40B4-BE49-F238E27FC236}">
                <a16:creationId xmlns:a16="http://schemas.microsoft.com/office/drawing/2014/main" id="{04750C18-0D5B-4847-9D03-6FE68AC61452}"/>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6687" name="TextBox 5">
            <a:extLst>
              <a:ext uri="{FF2B5EF4-FFF2-40B4-BE49-F238E27FC236}">
                <a16:creationId xmlns:a16="http://schemas.microsoft.com/office/drawing/2014/main" id="{E2FA848B-DE56-4470-890D-C1E3CE30095D}"/>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3</a:t>
            </a:r>
          </a:p>
        </p:txBody>
      </p:sp>
      <p:cxnSp>
        <p:nvCxnSpPr>
          <p:cNvPr id="10" name="Straight Arrow Connector 9">
            <a:extLst>
              <a:ext uri="{FF2B5EF4-FFF2-40B4-BE49-F238E27FC236}">
                <a16:creationId xmlns:a16="http://schemas.microsoft.com/office/drawing/2014/main" id="{8E737E93-FECF-43DD-9715-457CCF473EBC}"/>
              </a:ext>
            </a:extLst>
          </p:cNvPr>
          <p:cNvCxnSpPr/>
          <p:nvPr/>
        </p:nvCxnSpPr>
        <p:spPr>
          <a:xfrm>
            <a:off x="5943600" y="2209800"/>
            <a:ext cx="1143000" cy="2286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4A41FDBE-C990-496D-A446-8CFFFB35D82E}"/>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049274A2-5884-4005-8114-C6A91314E147}"/>
              </a:ext>
            </a:extLst>
          </p:cNvPr>
          <p:cNvSpPr/>
          <p:nvPr/>
        </p:nvSpPr>
        <p:spPr>
          <a:xfrm>
            <a:off x="9144000" y="3048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47D5-C502-42E9-B2C7-33C0A934F743}"/>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ED8934CA-D7A8-4B6E-8F9D-E7BD106E1FC6}"/>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E9125333-B559-4461-9BA7-1218F517499B}"/>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7710" name="Content Placeholder 7">
            <a:extLst>
              <a:ext uri="{FF2B5EF4-FFF2-40B4-BE49-F238E27FC236}">
                <a16:creationId xmlns:a16="http://schemas.microsoft.com/office/drawing/2014/main" id="{A8658974-4D98-420A-BED6-9D8650F9103E}"/>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7711" name="TextBox 5">
            <a:extLst>
              <a:ext uri="{FF2B5EF4-FFF2-40B4-BE49-F238E27FC236}">
                <a16:creationId xmlns:a16="http://schemas.microsoft.com/office/drawing/2014/main" id="{1A0BA519-519E-4895-AFEF-9C272F2FF265}"/>
              </a:ext>
            </a:extLst>
          </p:cNvPr>
          <p:cNvSpPr txBox="1">
            <a:spLocks noChangeArrowheads="1"/>
          </p:cNvSpPr>
          <p:nvPr/>
        </p:nvSpPr>
        <p:spPr bwMode="auto">
          <a:xfrm>
            <a:off x="7772400" y="1905000"/>
            <a:ext cx="11747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-2</a:t>
            </a:r>
          </a:p>
        </p:txBody>
      </p:sp>
      <p:cxnSp>
        <p:nvCxnSpPr>
          <p:cNvPr id="10" name="Straight Arrow Connector 9">
            <a:extLst>
              <a:ext uri="{FF2B5EF4-FFF2-40B4-BE49-F238E27FC236}">
                <a16:creationId xmlns:a16="http://schemas.microsoft.com/office/drawing/2014/main" id="{838841A2-084C-4DC4-9464-2098505490E3}"/>
              </a:ext>
            </a:extLst>
          </p:cNvPr>
          <p:cNvCxnSpPr/>
          <p:nvPr/>
        </p:nvCxnSpPr>
        <p:spPr>
          <a:xfrm rot="5400000">
            <a:off x="4191794" y="25900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71188E98-F3C5-4AB6-9982-4B7E09CE38E1}"/>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Rectangle 11">
            <a:extLst>
              <a:ext uri="{FF2B5EF4-FFF2-40B4-BE49-F238E27FC236}">
                <a16:creationId xmlns:a16="http://schemas.microsoft.com/office/drawing/2014/main" id="{885A6829-2CD8-4FD0-851E-7E55B2C8B693}"/>
              </a:ext>
            </a:extLst>
          </p:cNvPr>
          <p:cNvSpPr/>
          <p:nvPr/>
        </p:nvSpPr>
        <p:spPr>
          <a:xfrm>
            <a:off x="9144000" y="6096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Content Placeholder 7">
            <a:extLst>
              <a:ext uri="{FF2B5EF4-FFF2-40B4-BE49-F238E27FC236}">
                <a16:creationId xmlns:a16="http://schemas.microsoft.com/office/drawing/2014/main" id="{DB1863C2-77A9-4183-9EF5-65CB6C7DBD54}"/>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a:t>
            </a:r>
            <a:r>
              <a:rPr lang="pl-PL" altLang="en-US" sz="2000" b="1">
                <a:solidFill>
                  <a:srgbClr val="0070C0"/>
                </a:solidFill>
                <a:latin typeface="Times New Roman" panose="02020603050405020304" pitchFamily="18" charset="0"/>
                <a:cs typeface="Times New Roman" panose="02020603050405020304" pitchFamily="18" charset="0"/>
              </a:rPr>
              <a:t>B[i,w] = B[i-1,w] </a:t>
            </a:r>
            <a:r>
              <a:rPr lang="pl-PL" altLang="en-US" sz="2000">
                <a:latin typeface="Times New Roman" panose="02020603050405020304" pitchFamily="18" charset="0"/>
                <a:cs typeface="Times New Roman" panose="02020603050405020304" pitchFamily="18" charset="0"/>
              </a:rPr>
              <a:t>//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1433-7318-4991-A20D-19EF70B9F744}"/>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C2178278-8ABA-4DE7-9EFA-CC5F7CBA1A3C}"/>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EB55912D-671A-46DA-935D-7E1008B5F489}"/>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8734" name="Content Placeholder 7">
            <a:extLst>
              <a:ext uri="{FF2B5EF4-FFF2-40B4-BE49-F238E27FC236}">
                <a16:creationId xmlns:a16="http://schemas.microsoft.com/office/drawing/2014/main" id="{8B865F8F-BAE5-4D9A-9BEC-AF662DA74409}"/>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a:t>
            </a:r>
            <a:r>
              <a:rPr lang="pl-PL" altLang="en-US" sz="2000" b="1">
                <a:solidFill>
                  <a:srgbClr val="0070C0"/>
                </a:solidFill>
                <a:latin typeface="Times New Roman" panose="02020603050405020304" pitchFamily="18" charset="0"/>
                <a:cs typeface="Times New Roman" panose="02020603050405020304" pitchFamily="18" charset="0"/>
              </a:rPr>
              <a:t>B[i,w] = B[i-1,w] </a:t>
            </a:r>
            <a:r>
              <a:rPr lang="pl-PL" altLang="en-US" sz="2000">
                <a:latin typeface="Times New Roman" panose="02020603050405020304" pitchFamily="18" charset="0"/>
                <a:cs typeface="Times New Roman" panose="02020603050405020304" pitchFamily="18" charset="0"/>
              </a:rPr>
              <a:t>//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8735" name="TextBox 5">
            <a:extLst>
              <a:ext uri="{FF2B5EF4-FFF2-40B4-BE49-F238E27FC236}">
                <a16:creationId xmlns:a16="http://schemas.microsoft.com/office/drawing/2014/main" id="{1528510A-B372-422B-8F95-5A9CADF7A20D}"/>
              </a:ext>
            </a:extLst>
          </p:cNvPr>
          <p:cNvSpPr txBox="1">
            <a:spLocks noChangeArrowheads="1"/>
          </p:cNvSpPr>
          <p:nvPr/>
        </p:nvSpPr>
        <p:spPr bwMode="auto">
          <a:xfrm>
            <a:off x="7772401" y="1905000"/>
            <a:ext cx="11541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-1</a:t>
            </a:r>
          </a:p>
        </p:txBody>
      </p:sp>
      <p:cxnSp>
        <p:nvCxnSpPr>
          <p:cNvPr id="10" name="Straight Arrow Connector 9">
            <a:extLst>
              <a:ext uri="{FF2B5EF4-FFF2-40B4-BE49-F238E27FC236}">
                <a16:creationId xmlns:a16="http://schemas.microsoft.com/office/drawing/2014/main" id="{1ED17920-7481-4B68-A89E-7DA490EA42F2}"/>
              </a:ext>
            </a:extLst>
          </p:cNvPr>
          <p:cNvCxnSpPr/>
          <p:nvPr/>
        </p:nvCxnSpPr>
        <p:spPr>
          <a:xfrm rot="5400000">
            <a:off x="4801394" y="25900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5671493F-E242-4A00-9929-A6003C0917A6}"/>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Rectangle 8">
            <a:extLst>
              <a:ext uri="{FF2B5EF4-FFF2-40B4-BE49-F238E27FC236}">
                <a16:creationId xmlns:a16="http://schemas.microsoft.com/office/drawing/2014/main" id="{344F749A-FA2C-4D3A-8CC6-781D1EBB3D77}"/>
              </a:ext>
            </a:extLst>
          </p:cNvPr>
          <p:cNvSpPr/>
          <p:nvPr/>
        </p:nvSpPr>
        <p:spPr>
          <a:xfrm>
            <a:off x="9144000" y="6096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5DC5-0A38-4834-8AA2-DFE2AC8F4F1D}"/>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5DA4BA78-7354-4829-92CB-D0F59CF47952}"/>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486A8BDF-B41B-4939-87EF-2F2990E95F38}"/>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9758" name="Content Placeholder 7">
            <a:extLst>
              <a:ext uri="{FF2B5EF4-FFF2-40B4-BE49-F238E27FC236}">
                <a16:creationId xmlns:a16="http://schemas.microsoft.com/office/drawing/2014/main" id="{08EB9563-339C-45FF-ADB7-D7ABF21C682D}"/>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9759" name="TextBox 5">
            <a:extLst>
              <a:ext uri="{FF2B5EF4-FFF2-40B4-BE49-F238E27FC236}">
                <a16:creationId xmlns:a16="http://schemas.microsoft.com/office/drawing/2014/main" id="{1FE93101-4D89-434D-8AAD-5FBDF584DE5A}"/>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0</a:t>
            </a:r>
          </a:p>
        </p:txBody>
      </p:sp>
      <p:cxnSp>
        <p:nvCxnSpPr>
          <p:cNvPr id="10" name="Straight Arrow Connector 9">
            <a:extLst>
              <a:ext uri="{FF2B5EF4-FFF2-40B4-BE49-F238E27FC236}">
                <a16:creationId xmlns:a16="http://schemas.microsoft.com/office/drawing/2014/main" id="{9D05D493-40CB-4BAD-8EFB-F1044F400A11}"/>
              </a:ext>
            </a:extLst>
          </p:cNvPr>
          <p:cNvCxnSpPr/>
          <p:nvPr/>
        </p:nvCxnSpPr>
        <p:spPr>
          <a:xfrm>
            <a:off x="4038600" y="2514600"/>
            <a:ext cx="1676400" cy="2286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8CA5AF44-20FD-40B7-8375-81E4C9A83E88}"/>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7241A720-54E4-4E3A-A071-8DD70B67D73C}"/>
              </a:ext>
            </a:extLst>
          </p:cNvPr>
          <p:cNvSpPr/>
          <p:nvPr/>
        </p:nvSpPr>
        <p:spPr>
          <a:xfrm>
            <a:off x="9144000" y="6096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Content Placeholder 7">
            <a:extLst>
              <a:ext uri="{FF2B5EF4-FFF2-40B4-BE49-F238E27FC236}">
                <a16:creationId xmlns:a16="http://schemas.microsoft.com/office/drawing/2014/main" id="{AE2A805A-DE50-449D-BB7D-3DA225160EDC}"/>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1212-3590-4B79-8CC4-9FF5C497E23D}"/>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95424C84-976D-48C5-841D-1AE7744791FF}"/>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08AF06D6-DC90-4922-9D0A-7708450D602C}"/>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0782" name="Content Placeholder 7">
            <a:extLst>
              <a:ext uri="{FF2B5EF4-FFF2-40B4-BE49-F238E27FC236}">
                <a16:creationId xmlns:a16="http://schemas.microsoft.com/office/drawing/2014/main" id="{AA9F1A30-0519-4CC8-9FB6-63783468739F}"/>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0783" name="TextBox 5">
            <a:extLst>
              <a:ext uri="{FF2B5EF4-FFF2-40B4-BE49-F238E27FC236}">
                <a16:creationId xmlns:a16="http://schemas.microsoft.com/office/drawing/2014/main" id="{2E19AAB5-CEBE-467F-A847-C17E316E2970}"/>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1</a:t>
            </a:r>
          </a:p>
        </p:txBody>
      </p:sp>
      <p:cxnSp>
        <p:nvCxnSpPr>
          <p:cNvPr id="10" name="Straight Arrow Connector 9">
            <a:extLst>
              <a:ext uri="{FF2B5EF4-FFF2-40B4-BE49-F238E27FC236}">
                <a16:creationId xmlns:a16="http://schemas.microsoft.com/office/drawing/2014/main" id="{62B312C8-C07B-4CCD-84B1-C2019F2D70B0}"/>
              </a:ext>
            </a:extLst>
          </p:cNvPr>
          <p:cNvCxnSpPr/>
          <p:nvPr/>
        </p:nvCxnSpPr>
        <p:spPr>
          <a:xfrm>
            <a:off x="4648200" y="2514600"/>
            <a:ext cx="1676400" cy="2286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6035F798-E5F4-4705-9796-CFE8618E9748}"/>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CF2AE72A-F94B-4AC5-9AB0-4EFFA79E8B25}"/>
              </a:ext>
            </a:extLst>
          </p:cNvPr>
          <p:cNvSpPr/>
          <p:nvPr/>
        </p:nvSpPr>
        <p:spPr>
          <a:xfrm>
            <a:off x="9144000" y="6096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3F4C-C682-4025-8183-2D3D25BFFA17}"/>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605F3B20-A4DE-49D2-8A73-5C7585AA025B}"/>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EDB4D72A-334E-4221-8065-3F5C51F8FDF0}"/>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1806" name="Content Placeholder 7">
            <a:extLst>
              <a:ext uri="{FF2B5EF4-FFF2-40B4-BE49-F238E27FC236}">
                <a16:creationId xmlns:a16="http://schemas.microsoft.com/office/drawing/2014/main" id="{771766E3-DB62-45C8-BA0A-86084F339974}"/>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1807" name="TextBox 5">
            <a:extLst>
              <a:ext uri="{FF2B5EF4-FFF2-40B4-BE49-F238E27FC236}">
                <a16:creationId xmlns:a16="http://schemas.microsoft.com/office/drawing/2014/main" id="{B38E312B-E20C-4738-AB5F-5E28131CA25E}"/>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2</a:t>
            </a:r>
          </a:p>
        </p:txBody>
      </p:sp>
      <p:cxnSp>
        <p:nvCxnSpPr>
          <p:cNvPr id="10" name="Straight Arrow Connector 9">
            <a:extLst>
              <a:ext uri="{FF2B5EF4-FFF2-40B4-BE49-F238E27FC236}">
                <a16:creationId xmlns:a16="http://schemas.microsoft.com/office/drawing/2014/main" id="{B944A27D-23A2-47C6-843C-BA1059354D5D}"/>
              </a:ext>
            </a:extLst>
          </p:cNvPr>
          <p:cNvCxnSpPr/>
          <p:nvPr/>
        </p:nvCxnSpPr>
        <p:spPr>
          <a:xfrm>
            <a:off x="5257800" y="2438400"/>
            <a:ext cx="1828800" cy="3048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1418B45D-F414-4AFF-8917-6EEFC4D8F4BC}"/>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FD35629A-3749-4CCB-9B0F-4C7F55B46FED}"/>
              </a:ext>
            </a:extLst>
          </p:cNvPr>
          <p:cNvSpPr/>
          <p:nvPr/>
        </p:nvSpPr>
        <p:spPr>
          <a:xfrm>
            <a:off x="9144000" y="6096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02D5-5631-4377-B532-99634D0FA93C}"/>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BED0D10F-57BC-40D3-B943-55338C465DF2}"/>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024D98D8-8013-4B5C-827E-9AB7BB3647CE}"/>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2830" name="Content Placeholder 7">
            <a:extLst>
              <a:ext uri="{FF2B5EF4-FFF2-40B4-BE49-F238E27FC236}">
                <a16:creationId xmlns:a16="http://schemas.microsoft.com/office/drawing/2014/main" id="{0BAA6357-775A-4397-98BB-4E549DCF48EF}"/>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2831" name="TextBox 5">
            <a:extLst>
              <a:ext uri="{FF2B5EF4-FFF2-40B4-BE49-F238E27FC236}">
                <a16:creationId xmlns:a16="http://schemas.microsoft.com/office/drawing/2014/main" id="{47A8C5DE-1271-4D01-8BED-32210C67D1BA}"/>
              </a:ext>
            </a:extLst>
          </p:cNvPr>
          <p:cNvSpPr txBox="1">
            <a:spLocks noChangeArrowheads="1"/>
          </p:cNvSpPr>
          <p:nvPr/>
        </p:nvSpPr>
        <p:spPr bwMode="auto">
          <a:xfrm>
            <a:off x="7772401" y="1905000"/>
            <a:ext cx="14954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1..3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-3..-1</a:t>
            </a:r>
          </a:p>
        </p:txBody>
      </p:sp>
      <p:cxnSp>
        <p:nvCxnSpPr>
          <p:cNvPr id="10" name="Straight Arrow Connector 9">
            <a:extLst>
              <a:ext uri="{FF2B5EF4-FFF2-40B4-BE49-F238E27FC236}">
                <a16:creationId xmlns:a16="http://schemas.microsoft.com/office/drawing/2014/main" id="{6C1CC37C-0B0A-4638-8DAA-DEBF04DE1B29}"/>
              </a:ext>
            </a:extLst>
          </p:cNvPr>
          <p:cNvCxnSpPr/>
          <p:nvPr/>
        </p:nvCxnSpPr>
        <p:spPr>
          <a:xfrm rot="5400000">
            <a:off x="4191001" y="2971801"/>
            <a:ext cx="304800" cy="3175"/>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5C2BA916-0E62-4D00-9BD6-DA5826C3990F}"/>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E44B1284-F19E-4522-946C-07D8E263B5DA}"/>
              </a:ext>
            </a:extLst>
          </p:cNvPr>
          <p:cNvSpPr/>
          <p:nvPr/>
        </p:nvSpPr>
        <p:spPr>
          <a:xfrm>
            <a:off x="9144000" y="9144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6" name="Straight Arrow Connector 15">
            <a:extLst>
              <a:ext uri="{FF2B5EF4-FFF2-40B4-BE49-F238E27FC236}">
                <a16:creationId xmlns:a16="http://schemas.microsoft.com/office/drawing/2014/main" id="{ACBA22D3-2486-44C4-8E60-9A088DC95E3C}"/>
              </a:ext>
            </a:extLst>
          </p:cNvPr>
          <p:cNvCxnSpPr/>
          <p:nvPr/>
        </p:nvCxnSpPr>
        <p:spPr>
          <a:xfrm rot="5400000">
            <a:off x="4799807" y="2971007"/>
            <a:ext cx="304800" cy="1587"/>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961CE4-23E9-41D3-A84D-DA6E5A066093}"/>
              </a:ext>
            </a:extLst>
          </p:cNvPr>
          <p:cNvCxnSpPr/>
          <p:nvPr/>
        </p:nvCxnSpPr>
        <p:spPr>
          <a:xfrm rot="5400000">
            <a:off x="5487194" y="29710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2" name="Content Placeholder 7">
            <a:extLst>
              <a:ext uri="{FF2B5EF4-FFF2-40B4-BE49-F238E27FC236}">
                <a16:creationId xmlns:a16="http://schemas.microsoft.com/office/drawing/2014/main" id="{29DC76EF-C58E-4362-9B7F-6CAD87BCBAAA}"/>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a:t>
            </a:r>
            <a:r>
              <a:rPr lang="pl-PL" altLang="en-US" sz="2000" b="1">
                <a:solidFill>
                  <a:srgbClr val="0070C0"/>
                </a:solidFill>
                <a:latin typeface="Times New Roman" panose="02020603050405020304" pitchFamily="18" charset="0"/>
                <a:cs typeface="Times New Roman" panose="02020603050405020304" pitchFamily="18" charset="0"/>
              </a:rPr>
              <a:t>B[i,w] = B[i-1,w] </a:t>
            </a:r>
            <a:r>
              <a:rPr lang="pl-PL" altLang="en-US" sz="2000">
                <a:latin typeface="Times New Roman" panose="02020603050405020304" pitchFamily="18" charset="0"/>
                <a:cs typeface="Times New Roman" panose="02020603050405020304" pitchFamily="18" charset="0"/>
              </a:rPr>
              <a:t>//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DD59-E335-4DB4-A136-AEB87E3A7176}"/>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461873B9-9D98-4F3E-A565-28D2BCFBEB8D}"/>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B11F471A-4485-4036-A739-33FA21BB8241}"/>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3854" name="Content Placeholder 7">
            <a:extLst>
              <a:ext uri="{FF2B5EF4-FFF2-40B4-BE49-F238E27FC236}">
                <a16:creationId xmlns:a16="http://schemas.microsoft.com/office/drawing/2014/main" id="{A1E167BA-90FD-4442-A842-791480515DCE}"/>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3855" name="TextBox 5">
            <a:extLst>
              <a:ext uri="{FF2B5EF4-FFF2-40B4-BE49-F238E27FC236}">
                <a16:creationId xmlns:a16="http://schemas.microsoft.com/office/drawing/2014/main" id="{62F8ABBB-3C7E-412F-A0B1-44EFAC712C6D}"/>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0</a:t>
            </a:r>
          </a:p>
        </p:txBody>
      </p:sp>
      <p:cxnSp>
        <p:nvCxnSpPr>
          <p:cNvPr id="10" name="Straight Arrow Connector 9">
            <a:extLst>
              <a:ext uri="{FF2B5EF4-FFF2-40B4-BE49-F238E27FC236}">
                <a16:creationId xmlns:a16="http://schemas.microsoft.com/office/drawing/2014/main" id="{8F892A04-71BF-4B33-96E4-1B19FA32DDBA}"/>
              </a:ext>
            </a:extLst>
          </p:cNvPr>
          <p:cNvCxnSpPr/>
          <p:nvPr/>
        </p:nvCxnSpPr>
        <p:spPr>
          <a:xfrm>
            <a:off x="4038600" y="2819400"/>
            <a:ext cx="2438400" cy="2286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1AC56026-A846-4887-B92B-344EADED8119}"/>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E7CB6FFC-AD71-435F-B8DE-C428AEB1E5E8}"/>
              </a:ext>
            </a:extLst>
          </p:cNvPr>
          <p:cNvSpPr/>
          <p:nvPr/>
        </p:nvSpPr>
        <p:spPr>
          <a:xfrm>
            <a:off x="9144000" y="9144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 name="Content Placeholder 7">
            <a:extLst>
              <a:ext uri="{FF2B5EF4-FFF2-40B4-BE49-F238E27FC236}">
                <a16:creationId xmlns:a16="http://schemas.microsoft.com/office/drawing/2014/main" id="{F1C8C15D-E03F-4D54-A57B-5FDB99D1D91E}"/>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A0F7-4F62-4394-A794-2EBA787BB4B2}"/>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685C9622-F121-4C99-B6FA-82D704EC2497}"/>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8D00F174-C3FD-4E6D-86AB-992901E5BECA}"/>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4878" name="Content Placeholder 7">
            <a:extLst>
              <a:ext uri="{FF2B5EF4-FFF2-40B4-BE49-F238E27FC236}">
                <a16:creationId xmlns:a16="http://schemas.microsoft.com/office/drawing/2014/main" id="{E54551CE-250D-4730-A8F3-8CD44EC228D9}"/>
              </a:ext>
            </a:extLst>
          </p:cNvPr>
          <p:cNvSpPr>
            <a:spLocks noGrp="1"/>
          </p:cNvSpPr>
          <p:nvPr>
            <p:ph idx="1"/>
          </p:nvPr>
        </p:nvSpPr>
        <p:spPr>
          <a:xfrm>
            <a:off x="2819400" y="38100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4879" name="TextBox 5">
            <a:extLst>
              <a:ext uri="{FF2B5EF4-FFF2-40B4-BE49-F238E27FC236}">
                <a16:creationId xmlns:a16="http://schemas.microsoft.com/office/drawing/2014/main" id="{00332E37-9B27-4B42-8CAF-4343A2958E85}"/>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1</a:t>
            </a:r>
          </a:p>
        </p:txBody>
      </p:sp>
      <p:cxnSp>
        <p:nvCxnSpPr>
          <p:cNvPr id="10" name="Straight Arrow Connector 9">
            <a:extLst>
              <a:ext uri="{FF2B5EF4-FFF2-40B4-BE49-F238E27FC236}">
                <a16:creationId xmlns:a16="http://schemas.microsoft.com/office/drawing/2014/main" id="{B3BEFB78-41E3-4A0F-972B-76F1F03051E2}"/>
              </a:ext>
            </a:extLst>
          </p:cNvPr>
          <p:cNvCxnSpPr/>
          <p:nvPr/>
        </p:nvCxnSpPr>
        <p:spPr>
          <a:xfrm rot="5400000">
            <a:off x="6934201" y="2971801"/>
            <a:ext cx="304800" cy="3175"/>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D3B04705-4A7B-4A25-A8E9-B7DB57BE8A62}"/>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FE9849D0-34C5-4D8A-BE32-D1B8CFB3CD88}"/>
              </a:ext>
            </a:extLst>
          </p:cNvPr>
          <p:cNvSpPr/>
          <p:nvPr/>
        </p:nvSpPr>
        <p:spPr>
          <a:xfrm>
            <a:off x="9144000" y="9144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Content Placeholder 7">
            <a:extLst>
              <a:ext uri="{FF2B5EF4-FFF2-40B4-BE49-F238E27FC236}">
                <a16:creationId xmlns:a16="http://schemas.microsoft.com/office/drawing/2014/main" id="{091A752A-9A32-400C-AFA8-C23DC9F5D7C6}"/>
              </a:ext>
            </a:extLst>
          </p:cNvPr>
          <p:cNvSpPr txBox="1">
            <a:spLocks/>
          </p:cNvSpPr>
          <p:nvPr/>
        </p:nvSpPr>
        <p:spPr bwMode="auto">
          <a:xfrm>
            <a:off x="2819400" y="38100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ECA0-21D4-4C2A-8A78-4AAB552F9EF1}"/>
              </a:ext>
            </a:extLst>
          </p:cNvPr>
          <p:cNvSpPr>
            <a:spLocks noGrp="1"/>
          </p:cNvSpPr>
          <p:nvPr>
            <p:ph type="title"/>
          </p:nvPr>
        </p:nvSpPr>
        <p:spPr/>
        <p:txBody>
          <a:bodyPr/>
          <a:lstStyle/>
          <a:p>
            <a:r>
              <a:rPr lang="en-IN" b="1" dirty="0"/>
              <a:t>Tabulation</a:t>
            </a:r>
            <a:r>
              <a:rPr lang="en-US" b="1" dirty="0"/>
              <a:t> version for nth Fibonacci Number</a:t>
            </a:r>
            <a:endParaRPr lang="en-IN" dirty="0"/>
          </a:p>
        </p:txBody>
      </p:sp>
      <p:pic>
        <p:nvPicPr>
          <p:cNvPr id="4" name="Picture 3">
            <a:extLst>
              <a:ext uri="{FF2B5EF4-FFF2-40B4-BE49-F238E27FC236}">
                <a16:creationId xmlns:a16="http://schemas.microsoft.com/office/drawing/2014/main" id="{94C23913-F300-4BB1-9E7B-98A91809082E}"/>
              </a:ext>
            </a:extLst>
          </p:cNvPr>
          <p:cNvPicPr>
            <a:picLocks noChangeAspect="1"/>
          </p:cNvPicPr>
          <p:nvPr/>
        </p:nvPicPr>
        <p:blipFill>
          <a:blip r:embed="rId2"/>
          <a:stretch>
            <a:fillRect/>
          </a:stretch>
        </p:blipFill>
        <p:spPr>
          <a:xfrm>
            <a:off x="838200" y="2001513"/>
            <a:ext cx="9191625" cy="4105275"/>
          </a:xfrm>
          <a:prstGeom prst="rect">
            <a:avLst/>
          </a:prstGeom>
        </p:spPr>
      </p:pic>
    </p:spTree>
    <p:extLst>
      <p:ext uri="{BB962C8B-B14F-4D97-AF65-F5344CB8AC3E}">
        <p14:creationId xmlns:p14="http://schemas.microsoft.com/office/powerpoint/2010/main" val="1324790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5B3E-F859-4E17-BB8F-5610C0F6CA44}"/>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88FAF9D3-367A-43B8-8C8D-8C3817CB915E}"/>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9CA321CB-07E6-4422-BDF5-C07011E4271A}"/>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5902" name="Content Placeholder 7">
            <a:extLst>
              <a:ext uri="{FF2B5EF4-FFF2-40B4-BE49-F238E27FC236}">
                <a16:creationId xmlns:a16="http://schemas.microsoft.com/office/drawing/2014/main" id="{242F2FC4-E754-4DDE-AD2C-4C5DD1F4AB95}"/>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5903" name="TextBox 5">
            <a:extLst>
              <a:ext uri="{FF2B5EF4-FFF2-40B4-BE49-F238E27FC236}">
                <a16:creationId xmlns:a16="http://schemas.microsoft.com/office/drawing/2014/main" id="{41FB108F-DF72-47BC-A7A9-45D7C38BCE05}"/>
              </a:ext>
            </a:extLst>
          </p:cNvPr>
          <p:cNvSpPr txBox="1">
            <a:spLocks noChangeArrowheads="1"/>
          </p:cNvSpPr>
          <p:nvPr/>
        </p:nvSpPr>
        <p:spPr bwMode="auto">
          <a:xfrm>
            <a:off x="7772401" y="1905000"/>
            <a:ext cx="14954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6</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1..4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-4..-1</a:t>
            </a:r>
          </a:p>
        </p:txBody>
      </p:sp>
      <p:cxnSp>
        <p:nvCxnSpPr>
          <p:cNvPr id="10" name="Straight Arrow Connector 9">
            <a:extLst>
              <a:ext uri="{FF2B5EF4-FFF2-40B4-BE49-F238E27FC236}">
                <a16:creationId xmlns:a16="http://schemas.microsoft.com/office/drawing/2014/main" id="{1089F108-A7D8-441A-8642-041C739FD516}"/>
              </a:ext>
            </a:extLst>
          </p:cNvPr>
          <p:cNvCxnSpPr/>
          <p:nvPr/>
        </p:nvCxnSpPr>
        <p:spPr>
          <a:xfrm rot="5400000">
            <a:off x="4115594" y="32758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44DE112D-AE9D-4D4E-98A4-967BE16ED85D}"/>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49311537-10F8-47EA-8946-037F0480096F}"/>
              </a:ext>
            </a:extLst>
          </p:cNvPr>
          <p:cNvSpPr/>
          <p:nvPr/>
        </p:nvSpPr>
        <p:spPr>
          <a:xfrm>
            <a:off x="9144000" y="12954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2" name="Straight Arrow Connector 11">
            <a:extLst>
              <a:ext uri="{FF2B5EF4-FFF2-40B4-BE49-F238E27FC236}">
                <a16:creationId xmlns:a16="http://schemas.microsoft.com/office/drawing/2014/main" id="{EE8A6BF3-A9B4-4304-8370-12F0FFEA296C}"/>
              </a:ext>
            </a:extLst>
          </p:cNvPr>
          <p:cNvCxnSpPr/>
          <p:nvPr/>
        </p:nvCxnSpPr>
        <p:spPr>
          <a:xfrm rot="5400000">
            <a:off x="4877594" y="32758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C1DF71-861D-49C3-9221-756D9B535C60}"/>
              </a:ext>
            </a:extLst>
          </p:cNvPr>
          <p:cNvCxnSpPr/>
          <p:nvPr/>
        </p:nvCxnSpPr>
        <p:spPr>
          <a:xfrm rot="5400000">
            <a:off x="5563394" y="32758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A29F486-A5DE-438E-9197-66754EB56D36}"/>
              </a:ext>
            </a:extLst>
          </p:cNvPr>
          <p:cNvCxnSpPr/>
          <p:nvPr/>
        </p:nvCxnSpPr>
        <p:spPr>
          <a:xfrm rot="5400000">
            <a:off x="6249194" y="32758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7">
            <a:extLst>
              <a:ext uri="{FF2B5EF4-FFF2-40B4-BE49-F238E27FC236}">
                <a16:creationId xmlns:a16="http://schemas.microsoft.com/office/drawing/2014/main" id="{EDF896D7-B421-44A1-8DF0-4D8C7C6C2748}"/>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a:t>
            </a:r>
            <a:r>
              <a:rPr lang="pl-PL" altLang="en-US" sz="2000" b="1">
                <a:solidFill>
                  <a:srgbClr val="0070C0"/>
                </a:solidFill>
                <a:latin typeface="Times New Roman" panose="02020603050405020304" pitchFamily="18" charset="0"/>
                <a:cs typeface="Times New Roman" panose="02020603050405020304" pitchFamily="18" charset="0"/>
              </a:rPr>
              <a:t>B[i,w] = B[i-1,w] </a:t>
            </a:r>
            <a:r>
              <a:rPr lang="pl-PL" altLang="en-US" sz="2000">
                <a:latin typeface="Times New Roman" panose="02020603050405020304" pitchFamily="18" charset="0"/>
                <a:cs typeface="Times New Roman" panose="02020603050405020304" pitchFamily="18" charset="0"/>
              </a:rPr>
              <a:t>//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FEF7-B133-437C-975B-B87688EAE487}"/>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1916451B-BF04-480C-9308-F63165AD7E05}"/>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305D52E2-C8EB-4DC5-AEDA-12318D77464B}"/>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6926" name="Content Placeholder 7">
            <a:extLst>
              <a:ext uri="{FF2B5EF4-FFF2-40B4-BE49-F238E27FC236}">
                <a16:creationId xmlns:a16="http://schemas.microsoft.com/office/drawing/2014/main" id="{6EA95DB1-0D6A-49E1-8FB1-BE5E958A79A3}"/>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36927" name="TextBox 5">
            <a:extLst>
              <a:ext uri="{FF2B5EF4-FFF2-40B4-BE49-F238E27FC236}">
                <a16:creationId xmlns:a16="http://schemas.microsoft.com/office/drawing/2014/main" id="{8F87C981-8EC7-450C-A9CB-D24F82B1FF45}"/>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6</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0</a:t>
            </a:r>
          </a:p>
        </p:txBody>
      </p:sp>
      <p:cxnSp>
        <p:nvCxnSpPr>
          <p:cNvPr id="10" name="Straight Arrow Connector 9">
            <a:extLst>
              <a:ext uri="{FF2B5EF4-FFF2-40B4-BE49-F238E27FC236}">
                <a16:creationId xmlns:a16="http://schemas.microsoft.com/office/drawing/2014/main" id="{86109D2B-6AD5-4AE5-A67B-DB92D3E7B586}"/>
              </a:ext>
            </a:extLst>
          </p:cNvPr>
          <p:cNvCxnSpPr/>
          <p:nvPr/>
        </p:nvCxnSpPr>
        <p:spPr>
          <a:xfrm rot="5400000">
            <a:off x="6858794" y="3275806"/>
            <a:ext cx="3048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9D676448-3F1A-425D-8B0D-1AE50EC8F28B}"/>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a:extLst>
              <a:ext uri="{FF2B5EF4-FFF2-40B4-BE49-F238E27FC236}">
                <a16:creationId xmlns:a16="http://schemas.microsoft.com/office/drawing/2014/main" id="{BF8051DC-F774-499D-BD21-F7085151E13C}"/>
              </a:ext>
            </a:extLst>
          </p:cNvPr>
          <p:cNvSpPr/>
          <p:nvPr/>
        </p:nvSpPr>
        <p:spPr>
          <a:xfrm>
            <a:off x="9144000" y="12954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Content Placeholder 7">
            <a:extLst>
              <a:ext uri="{FF2B5EF4-FFF2-40B4-BE49-F238E27FC236}">
                <a16:creationId xmlns:a16="http://schemas.microsoft.com/office/drawing/2014/main" id="{579279E0-8B9C-4913-9C39-F9BC88B58DB6}"/>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BB0B-C732-40EB-A83F-C69523016DA3}"/>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A2CD5EF7-FCF0-4B56-8B74-5596B35C404B}"/>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D37977FE-8452-4063-ABF6-D6860D8844EA}"/>
              </a:ext>
            </a:extLst>
          </p:cNvPr>
          <p:cNvGraphicFramePr>
            <a:graphicFrameLocks noGrp="1"/>
          </p:cNvGraphicFramePr>
          <p:nvPr/>
        </p:nvGraphicFramePr>
        <p:xfrm>
          <a:off x="2819400" y="1600200"/>
          <a:ext cx="4800600"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solidFill>
                            <a:srgbClr val="C00000"/>
                          </a:solidFill>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7950" name="Content Placeholder 7">
            <a:extLst>
              <a:ext uri="{FF2B5EF4-FFF2-40B4-BE49-F238E27FC236}">
                <a16:creationId xmlns:a16="http://schemas.microsoft.com/office/drawing/2014/main" id="{C53F205B-DFE9-4F1E-902E-B06BB821E287}"/>
              </a:ext>
            </a:extLst>
          </p:cNvPr>
          <p:cNvSpPr>
            <a:spLocks noGrp="1"/>
          </p:cNvSpPr>
          <p:nvPr>
            <p:ph idx="1"/>
          </p:nvPr>
        </p:nvSpPr>
        <p:spPr>
          <a:xfrm>
            <a:off x="2819400" y="3962400"/>
            <a:ext cx="71628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We’re DONE!!  </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The max possible value that can be carried in this knapsack is </a:t>
            </a:r>
            <a:r>
              <a:rPr lang="en-US" altLang="en-US" sz="2000" b="1" i="1">
                <a:latin typeface="Times New Roman" panose="02020603050405020304" pitchFamily="18" charset="0"/>
                <a:cs typeface="Times New Roman" panose="02020603050405020304" pitchFamily="18" charset="0"/>
              </a:rPr>
              <a:t>$7</a:t>
            </a:r>
          </a:p>
        </p:txBody>
      </p:sp>
      <p:sp>
        <p:nvSpPr>
          <p:cNvPr id="13" name="Rectangle 12">
            <a:extLst>
              <a:ext uri="{FF2B5EF4-FFF2-40B4-BE49-F238E27FC236}">
                <a16:creationId xmlns:a16="http://schemas.microsoft.com/office/drawing/2014/main" id="{5B19A73A-6ACB-4B11-BEA3-1F2A4EBF9019}"/>
              </a:ext>
            </a:extLst>
          </p:cNvPr>
          <p:cNvSpPr/>
          <p:nvPr/>
        </p:nvSpPr>
        <p:spPr>
          <a:xfrm>
            <a:off x="9144000" y="12954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8FF-1842-4C8F-810E-E973C8D9E31D}"/>
              </a:ext>
            </a:extLst>
          </p:cNvPr>
          <p:cNvSpPr>
            <a:spLocks noGrp="1"/>
          </p:cNvSpPr>
          <p:nvPr>
            <p:ph type="title"/>
          </p:nvPr>
        </p:nvSpPr>
        <p:spPr/>
        <p:txBody>
          <a:bodyPr/>
          <a:lstStyle/>
          <a:p>
            <a:pPr>
              <a:defRPr/>
            </a:pPr>
            <a:r>
              <a:rPr lang="en-US" dirty="0"/>
              <a:t>Knapsack 0-1 Algorithm</a:t>
            </a:r>
          </a:p>
        </p:txBody>
      </p:sp>
      <p:sp>
        <p:nvSpPr>
          <p:cNvPr id="38915" name="Content Placeholder 2">
            <a:extLst>
              <a:ext uri="{FF2B5EF4-FFF2-40B4-BE49-F238E27FC236}">
                <a16:creationId xmlns:a16="http://schemas.microsoft.com/office/drawing/2014/main" id="{A099BD42-AC3F-4755-AA1B-1AA4DC460519}"/>
              </a:ext>
            </a:extLst>
          </p:cNvPr>
          <p:cNvSpPr>
            <a:spLocks noGrp="1"/>
          </p:cNvSpPr>
          <p:nvPr>
            <p:ph idx="1"/>
          </p:nvPr>
        </p:nvSpPr>
        <p:spPr/>
        <p:txBody>
          <a:bodyPr/>
          <a:lstStyle/>
          <a:p>
            <a:r>
              <a:rPr lang="en-US" altLang="en-US"/>
              <a:t>This algorithm only finds the max possible value that can be carried in the knapsack</a:t>
            </a:r>
          </a:p>
          <a:p>
            <a:pPr lvl="1"/>
            <a:r>
              <a:rPr lang="en-US" altLang="en-US"/>
              <a:t>The value in B[n,W]</a:t>
            </a:r>
          </a:p>
          <a:p>
            <a:endParaRPr lang="en-US" altLang="en-US"/>
          </a:p>
          <a:p>
            <a:r>
              <a:rPr lang="en-US" altLang="en-US"/>
              <a:t>To know the </a:t>
            </a:r>
            <a:r>
              <a:rPr lang="en-US" altLang="en-US" b="1" i="1"/>
              <a:t>items </a:t>
            </a:r>
            <a:r>
              <a:rPr lang="en-US" altLang="en-US"/>
              <a:t>that make this maximum value, we need to trace back through the table.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64E3-AF3B-4F2B-BF0B-BDD5FC8810E9}"/>
              </a:ext>
            </a:extLst>
          </p:cNvPr>
          <p:cNvSpPr>
            <a:spLocks noGrp="1"/>
          </p:cNvSpPr>
          <p:nvPr>
            <p:ph type="title"/>
          </p:nvPr>
        </p:nvSpPr>
        <p:spPr>
          <a:xfrm>
            <a:off x="2514600" y="0"/>
            <a:ext cx="7499350" cy="1143000"/>
          </a:xfrm>
        </p:spPr>
        <p:txBody>
          <a:bodyPr>
            <a:normAutofit fontScale="90000"/>
          </a:bodyPr>
          <a:lstStyle/>
          <a:p>
            <a:pPr>
              <a:defRPr/>
            </a:pPr>
            <a:r>
              <a:rPr lang="en-US" dirty="0"/>
              <a:t>Knapsack 0-1 Algorithm</a:t>
            </a:r>
            <a:br>
              <a:rPr lang="en-US" dirty="0"/>
            </a:br>
            <a:r>
              <a:rPr lang="en-US" dirty="0"/>
              <a:t>Finding the Items</a:t>
            </a:r>
          </a:p>
        </p:txBody>
      </p:sp>
      <p:sp>
        <p:nvSpPr>
          <p:cNvPr id="39939" name="Content Placeholder 2">
            <a:extLst>
              <a:ext uri="{FF2B5EF4-FFF2-40B4-BE49-F238E27FC236}">
                <a16:creationId xmlns:a16="http://schemas.microsoft.com/office/drawing/2014/main" id="{E46A4037-D1EE-46F9-93F4-C2AD8D05C191}"/>
              </a:ext>
            </a:extLst>
          </p:cNvPr>
          <p:cNvSpPr>
            <a:spLocks noGrp="1"/>
          </p:cNvSpPr>
          <p:nvPr>
            <p:ph idx="1"/>
          </p:nvPr>
        </p:nvSpPr>
        <p:spPr>
          <a:xfrm>
            <a:off x="2514600" y="1447800"/>
            <a:ext cx="8153400" cy="3352800"/>
          </a:xfrm>
        </p:spPr>
        <p:txBody>
          <a:bodyPr/>
          <a:lstStyle/>
          <a:p>
            <a:r>
              <a:rPr lang="en-US" altLang="en-US" sz="2400">
                <a:latin typeface="Times New Roman" panose="02020603050405020304" pitchFamily="18" charset="0"/>
                <a:cs typeface="Times New Roman" panose="02020603050405020304" pitchFamily="18" charset="0"/>
              </a:rPr>
              <a:t>Let i = n and k = W</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if B[i, k] ≠ B[i-1, k] then</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mark the i</a:t>
            </a:r>
            <a:r>
              <a:rPr lang="en-US" altLang="en-US" sz="2400" baseline="30000">
                <a:latin typeface="Times New Roman" panose="02020603050405020304" pitchFamily="18" charset="0"/>
                <a:cs typeface="Times New Roman" panose="02020603050405020304" pitchFamily="18" charset="0"/>
              </a:rPr>
              <a:t>th</a:t>
            </a:r>
            <a:r>
              <a:rPr lang="en-US" altLang="en-US" sz="2400">
                <a:latin typeface="Times New Roman" panose="02020603050405020304" pitchFamily="18" charset="0"/>
                <a:cs typeface="Times New Roman" panose="02020603050405020304" pitchFamily="18" charset="0"/>
              </a:rPr>
              <a:t> item as in the knapsack</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i = i-1, k = k-w</a:t>
            </a:r>
            <a:r>
              <a:rPr lang="en-US" altLang="en-US" sz="2400" baseline="-25000">
                <a:latin typeface="Times New Roman" panose="02020603050405020304" pitchFamily="18" charset="0"/>
                <a:cs typeface="Times New Roman" panose="02020603050405020304" pitchFamily="18" charset="0"/>
              </a:rPr>
              <a:t>i</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i = i-1   // Assume the i</a:t>
            </a:r>
            <a:r>
              <a:rPr lang="en-US" altLang="en-US" sz="2400" baseline="30000">
                <a:latin typeface="Times New Roman" panose="02020603050405020304" pitchFamily="18" charset="0"/>
                <a:cs typeface="Times New Roman" panose="02020603050405020304" pitchFamily="18" charset="0"/>
              </a:rPr>
              <a:t>th</a:t>
            </a:r>
            <a:r>
              <a:rPr lang="en-US" altLang="en-US" sz="2400">
                <a:latin typeface="Times New Roman" panose="02020603050405020304" pitchFamily="18" charset="0"/>
                <a:cs typeface="Times New Roman" panose="02020603050405020304" pitchFamily="18" charset="0"/>
              </a:rPr>
              <a:t> item is not in the knapsack</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 Could it be in the optimally packed knapsack?</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ABBF-37FE-4BD2-8064-ABB8D9AEF16E}"/>
              </a:ext>
            </a:extLst>
          </p:cNvPr>
          <p:cNvSpPr>
            <a:spLocks noGrp="1"/>
          </p:cNvSpPr>
          <p:nvPr>
            <p:ph type="title"/>
          </p:nvPr>
        </p:nvSpPr>
        <p:spPr>
          <a:xfrm>
            <a:off x="2438400" y="0"/>
            <a:ext cx="5410200" cy="1143000"/>
          </a:xfrm>
        </p:spPr>
        <p:txBody>
          <a:bodyPr>
            <a:normAutofit fontScale="90000"/>
          </a:bodyPr>
          <a:lstStyle/>
          <a:p>
            <a:pPr>
              <a:defRPr/>
            </a:pPr>
            <a:r>
              <a:rPr lang="en-US" dirty="0"/>
              <a:t>Knapsack 0-1 Algorithm</a:t>
            </a:r>
            <a:br>
              <a:rPr lang="en-US" dirty="0"/>
            </a:br>
            <a:r>
              <a:rPr lang="en-US" dirty="0"/>
              <a:t>Finding the Items</a:t>
            </a:r>
          </a:p>
        </p:txBody>
      </p:sp>
      <p:sp>
        <p:nvSpPr>
          <p:cNvPr id="4" name="Content Placeholder 2">
            <a:extLst>
              <a:ext uri="{FF2B5EF4-FFF2-40B4-BE49-F238E27FC236}">
                <a16:creationId xmlns:a16="http://schemas.microsoft.com/office/drawing/2014/main" id="{8BD0FC6C-7D2B-4233-9C95-3DAF1DAE9A8F}"/>
              </a:ext>
            </a:extLst>
          </p:cNvPr>
          <p:cNvSpPr txBox="1">
            <a:spLocks/>
          </p:cNvSpPr>
          <p:nvPr/>
        </p:nvSpPr>
        <p:spPr bwMode="auto">
          <a:xfrm>
            <a:off x="78486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sp>
        <p:nvSpPr>
          <p:cNvPr id="40964" name="TextBox 5">
            <a:extLst>
              <a:ext uri="{FF2B5EF4-FFF2-40B4-BE49-F238E27FC236}">
                <a16:creationId xmlns:a16="http://schemas.microsoft.com/office/drawing/2014/main" id="{9891FDD5-410D-4FEA-8705-4D34D5B2768F}"/>
              </a:ext>
            </a:extLst>
          </p:cNvPr>
          <p:cNvSpPr txBox="1">
            <a:spLocks noChangeArrowheads="1"/>
          </p:cNvSpPr>
          <p:nvPr/>
        </p:nvSpPr>
        <p:spPr bwMode="auto">
          <a:xfrm>
            <a:off x="7772400" y="1905000"/>
            <a:ext cx="14033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6</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B[i,k] = 7</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B[i-1,k] = 7</a:t>
            </a:r>
          </a:p>
        </p:txBody>
      </p:sp>
      <p:graphicFrame>
        <p:nvGraphicFramePr>
          <p:cNvPr id="9" name="Table 8">
            <a:extLst>
              <a:ext uri="{FF2B5EF4-FFF2-40B4-BE49-F238E27FC236}">
                <a16:creationId xmlns:a16="http://schemas.microsoft.com/office/drawing/2014/main" id="{9B3DA584-94A0-467E-9318-E0D4AE984AE1}"/>
              </a:ext>
            </a:extLst>
          </p:cNvPr>
          <p:cNvGraphicFramePr>
            <a:graphicFrameLocks noGrp="1"/>
          </p:cNvGraphicFramePr>
          <p:nvPr/>
        </p:nvGraphicFramePr>
        <p:xfrm>
          <a:off x="2590801" y="16764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Rectangle 9">
            <a:extLst>
              <a:ext uri="{FF2B5EF4-FFF2-40B4-BE49-F238E27FC236}">
                <a16:creationId xmlns:a16="http://schemas.microsoft.com/office/drawing/2014/main" id="{7B8C9789-7A52-4E10-9CB8-B934B534D94B}"/>
              </a:ext>
            </a:extLst>
          </p:cNvPr>
          <p:cNvSpPr/>
          <p:nvPr/>
        </p:nvSpPr>
        <p:spPr>
          <a:xfrm>
            <a:off x="7848600" y="3048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1024" name="Content Placeholder 7">
            <a:extLst>
              <a:ext uri="{FF2B5EF4-FFF2-40B4-BE49-F238E27FC236}">
                <a16:creationId xmlns:a16="http://schemas.microsoft.com/office/drawing/2014/main" id="{4E7C66F1-332D-4BAF-ACA1-D2EA8B6F34CA}"/>
              </a:ext>
            </a:extLst>
          </p:cNvPr>
          <p:cNvSpPr txBox="1">
            <a:spLocks/>
          </p:cNvSpPr>
          <p:nvPr/>
        </p:nvSpPr>
        <p:spPr bwMode="auto">
          <a:xfrm>
            <a:off x="2819400" y="40386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n , k = W</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while  i, k &gt; 0</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if </a:t>
            </a:r>
            <a:r>
              <a:rPr lang="en-US" altLang="en-US" sz="2000" i="1">
                <a:latin typeface="Times New Roman" panose="02020603050405020304" pitchFamily="18" charset="0"/>
                <a:cs typeface="Times New Roman" panose="02020603050405020304" pitchFamily="18" charset="0"/>
              </a:rPr>
              <a:t>B[i, k] ≠ B[i-1, k] </a:t>
            </a:r>
            <a:r>
              <a:rPr lang="en-US" altLang="en-US" sz="2000">
                <a:latin typeface="Times New Roman" panose="02020603050405020304" pitchFamily="18" charset="0"/>
                <a:cs typeface="Times New Roman" panose="02020603050405020304" pitchFamily="18" charset="0"/>
              </a:rPr>
              <a:t>then</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mark the i</a:t>
            </a:r>
            <a:r>
              <a:rPr lang="en-US" altLang="en-US" sz="2000" i="1" baseline="30000">
                <a:latin typeface="Times New Roman" panose="02020603050405020304" pitchFamily="18" charset="0"/>
                <a:cs typeface="Times New Roman" panose="02020603050405020304" pitchFamily="18" charset="0"/>
              </a:rPr>
              <a:t>th</a:t>
            </a:r>
            <a:r>
              <a:rPr lang="en-US" altLang="en-US" sz="2000" i="1">
                <a:latin typeface="Times New Roman" panose="02020603050405020304" pitchFamily="18" charset="0"/>
                <a:cs typeface="Times New Roman" panose="02020603050405020304" pitchFamily="18" charset="0"/>
              </a:rPr>
              <a:t> item as in the knapsack</a:t>
            </a:r>
          </a:p>
          <a:p>
            <a:pPr eaLnBrk="1" hangingPunct="1">
              <a:spcBef>
                <a:spcPct val="0"/>
              </a:spcBef>
              <a:buClrTx/>
              <a:buSzTx/>
              <a:buFontTx/>
              <a:buNone/>
            </a:pPr>
            <a:r>
              <a:rPr lang="en-US" altLang="en-US" sz="2000" i="1">
                <a:latin typeface="Times New Roman" panose="02020603050405020304" pitchFamily="18" charset="0"/>
                <a:cs typeface="Times New Roman" panose="02020603050405020304" pitchFamily="18" charset="0"/>
              </a:rPr>
              <a:t>		i = i-1, k = k-w</a:t>
            </a:r>
            <a:r>
              <a:rPr lang="en-US" altLang="en-US" sz="2000" i="1" baseline="-25000">
                <a:latin typeface="Times New Roman" panose="02020603050405020304" pitchFamily="18" charset="0"/>
                <a:cs typeface="Times New Roman" panose="02020603050405020304" pitchFamily="18" charset="0"/>
              </a:rPr>
              <a:t>i</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else</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i = i-1</a:t>
            </a:r>
          </a:p>
        </p:txBody>
      </p:sp>
      <p:cxnSp>
        <p:nvCxnSpPr>
          <p:cNvPr id="15" name="Straight Arrow Connector 14">
            <a:extLst>
              <a:ext uri="{FF2B5EF4-FFF2-40B4-BE49-F238E27FC236}">
                <a16:creationId xmlns:a16="http://schemas.microsoft.com/office/drawing/2014/main" id="{BAB6974A-5FB3-4FF3-9F6D-8512F150841E}"/>
              </a:ext>
            </a:extLst>
          </p:cNvPr>
          <p:cNvCxnSpPr/>
          <p:nvPr/>
        </p:nvCxnSpPr>
        <p:spPr>
          <a:xfrm rot="5400000" flipH="1" flipV="1">
            <a:off x="6592094" y="3313906"/>
            <a:ext cx="3810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E19DF02A-012A-4973-B70B-001AA3CD7721}"/>
              </a:ext>
            </a:extLst>
          </p:cNvPr>
          <p:cNvSpPr txBox="1">
            <a:spLocks/>
          </p:cNvSpPr>
          <p:nvPr/>
        </p:nvSpPr>
        <p:spPr bwMode="auto">
          <a:xfrm>
            <a:off x="9220200" y="0"/>
            <a:ext cx="1447800" cy="533400"/>
          </a:xfrm>
          <a:prstGeom prst="rect">
            <a:avLst/>
          </a:prstGeom>
          <a:noFill/>
          <a:ln w="9525">
            <a:noFill/>
            <a:miter lim="800000"/>
            <a:headEnd/>
            <a:tailEnd/>
          </a:ln>
        </p:spPr>
        <p:txBody>
          <a:bodyPr>
            <a:normAutofit fontScale="70000" lnSpcReduction="20000"/>
          </a:bodyPr>
          <a:lstStyle/>
          <a:p>
            <a:pPr marL="365125" indent="-282575">
              <a:spcBef>
                <a:spcPts val="600"/>
              </a:spcBef>
              <a:buClr>
                <a:schemeClr val="accent1"/>
              </a:buClr>
              <a:buSzPct val="80000"/>
              <a:defRPr/>
            </a:pPr>
            <a:r>
              <a:rPr lang="en-US" sz="3200" u="sng" dirty="0"/>
              <a:t>Knapsack:</a:t>
            </a:r>
          </a:p>
        </p:txBody>
      </p:sp>
      <p:sp>
        <p:nvSpPr>
          <p:cNvPr id="17" name="Oval 16">
            <a:extLst>
              <a:ext uri="{FF2B5EF4-FFF2-40B4-BE49-F238E27FC236}">
                <a16:creationId xmlns:a16="http://schemas.microsoft.com/office/drawing/2014/main" id="{B76DB6A0-E1C7-4575-ACE8-E9B8EAAC715B}"/>
              </a:ext>
            </a:extLst>
          </p:cNvPr>
          <p:cNvSpPr/>
          <p:nvPr/>
        </p:nvSpPr>
        <p:spPr>
          <a:xfrm>
            <a:off x="6858000" y="29718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C79E-B263-46B2-8E5E-DF5B1B7D7D82}"/>
              </a:ext>
            </a:extLst>
          </p:cNvPr>
          <p:cNvSpPr>
            <a:spLocks noGrp="1"/>
          </p:cNvSpPr>
          <p:nvPr>
            <p:ph type="title"/>
          </p:nvPr>
        </p:nvSpPr>
        <p:spPr>
          <a:xfrm>
            <a:off x="2438400" y="0"/>
            <a:ext cx="5410200" cy="1143000"/>
          </a:xfrm>
        </p:spPr>
        <p:txBody>
          <a:bodyPr>
            <a:normAutofit fontScale="90000"/>
          </a:bodyPr>
          <a:lstStyle/>
          <a:p>
            <a:pPr>
              <a:defRPr/>
            </a:pPr>
            <a:r>
              <a:rPr lang="en-US" dirty="0"/>
              <a:t>Knapsack 0-1 Algorithm</a:t>
            </a:r>
            <a:br>
              <a:rPr lang="en-US" dirty="0"/>
            </a:br>
            <a:r>
              <a:rPr lang="en-US" dirty="0"/>
              <a:t>Finding the Items</a:t>
            </a:r>
          </a:p>
        </p:txBody>
      </p:sp>
      <p:sp>
        <p:nvSpPr>
          <p:cNvPr id="4" name="Content Placeholder 2">
            <a:extLst>
              <a:ext uri="{FF2B5EF4-FFF2-40B4-BE49-F238E27FC236}">
                <a16:creationId xmlns:a16="http://schemas.microsoft.com/office/drawing/2014/main" id="{F727D596-8F5B-468B-A627-E800E5C55144}"/>
              </a:ext>
            </a:extLst>
          </p:cNvPr>
          <p:cNvSpPr txBox="1">
            <a:spLocks/>
          </p:cNvSpPr>
          <p:nvPr/>
        </p:nvSpPr>
        <p:spPr bwMode="auto">
          <a:xfrm>
            <a:off x="78486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sp>
        <p:nvSpPr>
          <p:cNvPr id="41988" name="TextBox 5">
            <a:extLst>
              <a:ext uri="{FF2B5EF4-FFF2-40B4-BE49-F238E27FC236}">
                <a16:creationId xmlns:a16="http://schemas.microsoft.com/office/drawing/2014/main" id="{FF8AA718-AA6C-49D4-ACA5-C16AF4567324}"/>
              </a:ext>
            </a:extLst>
          </p:cNvPr>
          <p:cNvSpPr txBox="1">
            <a:spLocks noChangeArrowheads="1"/>
          </p:cNvSpPr>
          <p:nvPr/>
        </p:nvSpPr>
        <p:spPr bwMode="auto">
          <a:xfrm>
            <a:off x="7772400" y="1905000"/>
            <a:ext cx="14033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B[i,k] = 7</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B[i-1,k] = 7</a:t>
            </a:r>
          </a:p>
        </p:txBody>
      </p:sp>
      <p:graphicFrame>
        <p:nvGraphicFramePr>
          <p:cNvPr id="9" name="Table 8">
            <a:extLst>
              <a:ext uri="{FF2B5EF4-FFF2-40B4-BE49-F238E27FC236}">
                <a16:creationId xmlns:a16="http://schemas.microsoft.com/office/drawing/2014/main" id="{6F51BDBB-8C77-4965-A44D-45DEF8F75FD1}"/>
              </a:ext>
            </a:extLst>
          </p:cNvPr>
          <p:cNvGraphicFramePr>
            <a:graphicFrameLocks noGrp="1"/>
          </p:cNvGraphicFramePr>
          <p:nvPr/>
        </p:nvGraphicFramePr>
        <p:xfrm>
          <a:off x="2590801" y="16764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Rectangle 9">
            <a:extLst>
              <a:ext uri="{FF2B5EF4-FFF2-40B4-BE49-F238E27FC236}">
                <a16:creationId xmlns:a16="http://schemas.microsoft.com/office/drawing/2014/main" id="{B78767DE-DB94-4F22-9AD3-EA0D532C979C}"/>
              </a:ext>
            </a:extLst>
          </p:cNvPr>
          <p:cNvSpPr/>
          <p:nvPr/>
        </p:nvSpPr>
        <p:spPr>
          <a:xfrm>
            <a:off x="7848600" y="3048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2048" name="Content Placeholder 7">
            <a:extLst>
              <a:ext uri="{FF2B5EF4-FFF2-40B4-BE49-F238E27FC236}">
                <a16:creationId xmlns:a16="http://schemas.microsoft.com/office/drawing/2014/main" id="{A2B01F57-F09E-4186-9D2E-1A20F88EFC27}"/>
              </a:ext>
            </a:extLst>
          </p:cNvPr>
          <p:cNvSpPr txBox="1">
            <a:spLocks/>
          </p:cNvSpPr>
          <p:nvPr/>
        </p:nvSpPr>
        <p:spPr bwMode="auto">
          <a:xfrm>
            <a:off x="2819400" y="40386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n , k = W</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while  i, k &gt; 0</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if </a:t>
            </a:r>
            <a:r>
              <a:rPr lang="en-US" altLang="en-US" sz="2000" i="1">
                <a:latin typeface="Times New Roman" panose="02020603050405020304" pitchFamily="18" charset="0"/>
                <a:cs typeface="Times New Roman" panose="02020603050405020304" pitchFamily="18" charset="0"/>
              </a:rPr>
              <a:t>B[i, k] ≠ B[i-1, k] </a:t>
            </a:r>
            <a:r>
              <a:rPr lang="en-US" altLang="en-US" sz="2000">
                <a:latin typeface="Times New Roman" panose="02020603050405020304" pitchFamily="18" charset="0"/>
                <a:cs typeface="Times New Roman" panose="02020603050405020304" pitchFamily="18" charset="0"/>
              </a:rPr>
              <a:t>then</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mark the i</a:t>
            </a:r>
            <a:r>
              <a:rPr lang="en-US" altLang="en-US" sz="2000" i="1" baseline="30000">
                <a:latin typeface="Times New Roman" panose="02020603050405020304" pitchFamily="18" charset="0"/>
                <a:cs typeface="Times New Roman" panose="02020603050405020304" pitchFamily="18" charset="0"/>
              </a:rPr>
              <a:t>th</a:t>
            </a:r>
            <a:r>
              <a:rPr lang="en-US" altLang="en-US" sz="2000" i="1">
                <a:latin typeface="Times New Roman" panose="02020603050405020304" pitchFamily="18" charset="0"/>
                <a:cs typeface="Times New Roman" panose="02020603050405020304" pitchFamily="18" charset="0"/>
              </a:rPr>
              <a:t> item as in the knapsack</a:t>
            </a:r>
          </a:p>
          <a:p>
            <a:pPr eaLnBrk="1" hangingPunct="1">
              <a:spcBef>
                <a:spcPct val="0"/>
              </a:spcBef>
              <a:buClrTx/>
              <a:buSzTx/>
              <a:buFontTx/>
              <a:buNone/>
            </a:pPr>
            <a:r>
              <a:rPr lang="en-US" altLang="en-US" sz="2000" i="1">
                <a:latin typeface="Times New Roman" panose="02020603050405020304" pitchFamily="18" charset="0"/>
                <a:cs typeface="Times New Roman" panose="02020603050405020304" pitchFamily="18" charset="0"/>
              </a:rPr>
              <a:t>		i = i-1, k = k-w</a:t>
            </a:r>
            <a:r>
              <a:rPr lang="en-US" altLang="en-US" sz="2000" i="1" baseline="-25000">
                <a:latin typeface="Times New Roman" panose="02020603050405020304" pitchFamily="18" charset="0"/>
                <a:cs typeface="Times New Roman" panose="02020603050405020304" pitchFamily="18" charset="0"/>
              </a:rPr>
              <a:t>i</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else</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i = i-1</a:t>
            </a:r>
          </a:p>
        </p:txBody>
      </p:sp>
      <p:cxnSp>
        <p:nvCxnSpPr>
          <p:cNvPr id="15" name="Straight Arrow Connector 14">
            <a:extLst>
              <a:ext uri="{FF2B5EF4-FFF2-40B4-BE49-F238E27FC236}">
                <a16:creationId xmlns:a16="http://schemas.microsoft.com/office/drawing/2014/main" id="{CAAFDC5D-0C39-4AEB-BFC3-25E2C4E660EA}"/>
              </a:ext>
            </a:extLst>
          </p:cNvPr>
          <p:cNvCxnSpPr/>
          <p:nvPr/>
        </p:nvCxnSpPr>
        <p:spPr>
          <a:xfrm rot="5400000" flipH="1" flipV="1">
            <a:off x="6592094" y="2932906"/>
            <a:ext cx="381000" cy="1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51086276-CE06-421C-A5E8-55E5F236002F}"/>
              </a:ext>
            </a:extLst>
          </p:cNvPr>
          <p:cNvSpPr txBox="1">
            <a:spLocks/>
          </p:cNvSpPr>
          <p:nvPr/>
        </p:nvSpPr>
        <p:spPr bwMode="auto">
          <a:xfrm>
            <a:off x="9220200" y="0"/>
            <a:ext cx="1447800" cy="533400"/>
          </a:xfrm>
          <a:prstGeom prst="rect">
            <a:avLst/>
          </a:prstGeom>
          <a:noFill/>
          <a:ln w="9525">
            <a:noFill/>
            <a:miter lim="800000"/>
            <a:headEnd/>
            <a:tailEnd/>
          </a:ln>
        </p:spPr>
        <p:txBody>
          <a:bodyPr>
            <a:normAutofit fontScale="70000" lnSpcReduction="20000"/>
          </a:bodyPr>
          <a:lstStyle/>
          <a:p>
            <a:pPr marL="365125" indent="-282575">
              <a:spcBef>
                <a:spcPts val="600"/>
              </a:spcBef>
              <a:buClr>
                <a:schemeClr val="accent1"/>
              </a:buClr>
              <a:buSzPct val="80000"/>
              <a:defRPr/>
            </a:pPr>
            <a:r>
              <a:rPr lang="en-US" sz="3200" u="sng" dirty="0"/>
              <a:t>Knapsack:</a:t>
            </a:r>
          </a:p>
        </p:txBody>
      </p:sp>
      <p:sp>
        <p:nvSpPr>
          <p:cNvPr id="12" name="Oval 11">
            <a:extLst>
              <a:ext uri="{FF2B5EF4-FFF2-40B4-BE49-F238E27FC236}">
                <a16:creationId xmlns:a16="http://schemas.microsoft.com/office/drawing/2014/main" id="{66C15D1E-3D22-4878-B004-301356FB479F}"/>
              </a:ext>
            </a:extLst>
          </p:cNvPr>
          <p:cNvSpPr/>
          <p:nvPr/>
        </p:nvSpPr>
        <p:spPr>
          <a:xfrm>
            <a:off x="6858000" y="26670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8E56-B4EF-4B39-A52E-76E1BC46FEDC}"/>
              </a:ext>
            </a:extLst>
          </p:cNvPr>
          <p:cNvSpPr>
            <a:spLocks noGrp="1"/>
          </p:cNvSpPr>
          <p:nvPr>
            <p:ph type="title"/>
          </p:nvPr>
        </p:nvSpPr>
        <p:spPr>
          <a:xfrm>
            <a:off x="2438400" y="0"/>
            <a:ext cx="5410200" cy="1143000"/>
          </a:xfrm>
        </p:spPr>
        <p:txBody>
          <a:bodyPr>
            <a:normAutofit fontScale="90000"/>
          </a:bodyPr>
          <a:lstStyle/>
          <a:p>
            <a:pPr>
              <a:defRPr/>
            </a:pPr>
            <a:r>
              <a:rPr lang="en-US" dirty="0"/>
              <a:t>Knapsack 0-1 Algorithm</a:t>
            </a:r>
            <a:br>
              <a:rPr lang="en-US" dirty="0"/>
            </a:br>
            <a:r>
              <a:rPr lang="en-US" dirty="0"/>
              <a:t>Finding the Items</a:t>
            </a:r>
          </a:p>
        </p:txBody>
      </p:sp>
      <p:sp>
        <p:nvSpPr>
          <p:cNvPr id="4" name="Content Placeholder 2">
            <a:extLst>
              <a:ext uri="{FF2B5EF4-FFF2-40B4-BE49-F238E27FC236}">
                <a16:creationId xmlns:a16="http://schemas.microsoft.com/office/drawing/2014/main" id="{199DF40C-7710-476E-836B-F79E44C6ACD8}"/>
              </a:ext>
            </a:extLst>
          </p:cNvPr>
          <p:cNvSpPr txBox="1">
            <a:spLocks/>
          </p:cNvSpPr>
          <p:nvPr/>
        </p:nvSpPr>
        <p:spPr bwMode="auto">
          <a:xfrm>
            <a:off x="78486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sp>
        <p:nvSpPr>
          <p:cNvPr id="43012" name="TextBox 5">
            <a:extLst>
              <a:ext uri="{FF2B5EF4-FFF2-40B4-BE49-F238E27FC236}">
                <a16:creationId xmlns:a16="http://schemas.microsoft.com/office/drawing/2014/main" id="{72CACC1C-4A59-48BA-87E9-692EEE6510D2}"/>
              </a:ext>
            </a:extLst>
          </p:cNvPr>
          <p:cNvSpPr txBox="1">
            <a:spLocks noChangeArrowheads="1"/>
          </p:cNvSpPr>
          <p:nvPr/>
        </p:nvSpPr>
        <p:spPr bwMode="auto">
          <a:xfrm>
            <a:off x="7772400" y="1905001"/>
            <a:ext cx="14033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5</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4</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B[i,k] = 7</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B[i-1,k]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p:txBody>
      </p:sp>
      <p:graphicFrame>
        <p:nvGraphicFramePr>
          <p:cNvPr id="9" name="Table 8">
            <a:extLst>
              <a:ext uri="{FF2B5EF4-FFF2-40B4-BE49-F238E27FC236}">
                <a16:creationId xmlns:a16="http://schemas.microsoft.com/office/drawing/2014/main" id="{EFF59950-5A1D-48F8-AE91-D5AC8B4DBEFE}"/>
              </a:ext>
            </a:extLst>
          </p:cNvPr>
          <p:cNvGraphicFramePr>
            <a:graphicFrameLocks noGrp="1"/>
          </p:cNvGraphicFramePr>
          <p:nvPr/>
        </p:nvGraphicFramePr>
        <p:xfrm>
          <a:off x="2590801" y="16764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Rectangle 9">
            <a:extLst>
              <a:ext uri="{FF2B5EF4-FFF2-40B4-BE49-F238E27FC236}">
                <a16:creationId xmlns:a16="http://schemas.microsoft.com/office/drawing/2014/main" id="{12F0465A-CC82-4636-8FE2-8A14D642F584}"/>
              </a:ext>
            </a:extLst>
          </p:cNvPr>
          <p:cNvSpPr/>
          <p:nvPr/>
        </p:nvSpPr>
        <p:spPr>
          <a:xfrm>
            <a:off x="7848600" y="3048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072" name="Content Placeholder 7">
            <a:extLst>
              <a:ext uri="{FF2B5EF4-FFF2-40B4-BE49-F238E27FC236}">
                <a16:creationId xmlns:a16="http://schemas.microsoft.com/office/drawing/2014/main" id="{2ED135C6-6F83-4CF4-B97D-DD864BB006E2}"/>
              </a:ext>
            </a:extLst>
          </p:cNvPr>
          <p:cNvSpPr txBox="1">
            <a:spLocks/>
          </p:cNvSpPr>
          <p:nvPr/>
        </p:nvSpPr>
        <p:spPr bwMode="auto">
          <a:xfrm>
            <a:off x="2819400" y="40386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n , k = W</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while  i, k &gt; 0</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if </a:t>
            </a:r>
            <a:r>
              <a:rPr lang="en-US" altLang="en-US" sz="2000" i="1">
                <a:latin typeface="Times New Roman" panose="02020603050405020304" pitchFamily="18" charset="0"/>
                <a:cs typeface="Times New Roman" panose="02020603050405020304" pitchFamily="18" charset="0"/>
              </a:rPr>
              <a:t>B[i, k] ≠ B[i-1, k] </a:t>
            </a:r>
            <a:r>
              <a:rPr lang="en-US" altLang="en-US" sz="2000">
                <a:latin typeface="Times New Roman" panose="02020603050405020304" pitchFamily="18" charset="0"/>
                <a:cs typeface="Times New Roman" panose="02020603050405020304" pitchFamily="18" charset="0"/>
              </a:rPr>
              <a:t>then</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mark the i</a:t>
            </a:r>
            <a:r>
              <a:rPr lang="en-US" altLang="en-US" sz="2000" i="1" baseline="30000">
                <a:latin typeface="Times New Roman" panose="02020603050405020304" pitchFamily="18" charset="0"/>
                <a:cs typeface="Times New Roman" panose="02020603050405020304" pitchFamily="18" charset="0"/>
              </a:rPr>
              <a:t>th</a:t>
            </a:r>
            <a:r>
              <a:rPr lang="en-US" altLang="en-US" sz="2000" i="1">
                <a:latin typeface="Times New Roman" panose="02020603050405020304" pitchFamily="18" charset="0"/>
                <a:cs typeface="Times New Roman" panose="02020603050405020304" pitchFamily="18" charset="0"/>
              </a:rPr>
              <a:t> item as in the knapsack</a:t>
            </a:r>
          </a:p>
          <a:p>
            <a:pPr eaLnBrk="1" hangingPunct="1">
              <a:spcBef>
                <a:spcPct val="0"/>
              </a:spcBef>
              <a:buClrTx/>
              <a:buSzTx/>
              <a:buFontTx/>
              <a:buNone/>
            </a:pPr>
            <a:r>
              <a:rPr lang="en-US" altLang="en-US" sz="2000" i="1">
                <a:latin typeface="Times New Roman" panose="02020603050405020304" pitchFamily="18" charset="0"/>
                <a:cs typeface="Times New Roman" panose="02020603050405020304" pitchFamily="18" charset="0"/>
              </a:rPr>
              <a:t>		i = i-1, k = k-w</a:t>
            </a:r>
            <a:r>
              <a:rPr lang="en-US" altLang="en-US" sz="2000" i="1" baseline="-25000">
                <a:latin typeface="Times New Roman" panose="02020603050405020304" pitchFamily="18" charset="0"/>
                <a:cs typeface="Times New Roman" panose="02020603050405020304" pitchFamily="18" charset="0"/>
              </a:rPr>
              <a:t>i</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else</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i = i-1</a:t>
            </a:r>
          </a:p>
        </p:txBody>
      </p:sp>
      <p:cxnSp>
        <p:nvCxnSpPr>
          <p:cNvPr id="15" name="Straight Arrow Connector 14">
            <a:extLst>
              <a:ext uri="{FF2B5EF4-FFF2-40B4-BE49-F238E27FC236}">
                <a16:creationId xmlns:a16="http://schemas.microsoft.com/office/drawing/2014/main" id="{C07ED3F0-C347-4068-8837-3F18B7D937D9}"/>
              </a:ext>
            </a:extLst>
          </p:cNvPr>
          <p:cNvCxnSpPr/>
          <p:nvPr/>
        </p:nvCxnSpPr>
        <p:spPr>
          <a:xfrm rot="10800000">
            <a:off x="5181600" y="2514600"/>
            <a:ext cx="1600200" cy="3048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58E8405A-0AF9-43DA-A897-1403BF88F691}"/>
              </a:ext>
            </a:extLst>
          </p:cNvPr>
          <p:cNvSpPr txBox="1">
            <a:spLocks/>
          </p:cNvSpPr>
          <p:nvPr/>
        </p:nvSpPr>
        <p:spPr bwMode="auto">
          <a:xfrm>
            <a:off x="9220200" y="0"/>
            <a:ext cx="1447800" cy="533400"/>
          </a:xfrm>
          <a:prstGeom prst="rect">
            <a:avLst/>
          </a:prstGeom>
          <a:noFill/>
          <a:ln w="9525">
            <a:noFill/>
            <a:miter lim="800000"/>
            <a:headEnd/>
            <a:tailEnd/>
          </a:ln>
        </p:spPr>
        <p:txBody>
          <a:bodyPr>
            <a:normAutofit fontScale="70000" lnSpcReduction="20000"/>
          </a:bodyPr>
          <a:lstStyle/>
          <a:p>
            <a:pPr marL="365125" indent="-282575">
              <a:spcBef>
                <a:spcPts val="600"/>
              </a:spcBef>
              <a:buClr>
                <a:schemeClr val="accent1"/>
              </a:buClr>
              <a:buSzPct val="80000"/>
              <a:defRPr/>
            </a:pPr>
            <a:r>
              <a:rPr lang="en-US" sz="3200" u="sng" dirty="0"/>
              <a:t>Knapsack:</a:t>
            </a:r>
          </a:p>
        </p:txBody>
      </p:sp>
      <p:sp>
        <p:nvSpPr>
          <p:cNvPr id="12" name="Oval 11">
            <a:extLst>
              <a:ext uri="{FF2B5EF4-FFF2-40B4-BE49-F238E27FC236}">
                <a16:creationId xmlns:a16="http://schemas.microsoft.com/office/drawing/2014/main" id="{06173820-4E70-4721-83F6-3F3E99B282B5}"/>
              </a:ext>
            </a:extLst>
          </p:cNvPr>
          <p:cNvSpPr/>
          <p:nvPr/>
        </p:nvSpPr>
        <p:spPr>
          <a:xfrm>
            <a:off x="6858000" y="23622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Content Placeholder 2">
            <a:extLst>
              <a:ext uri="{FF2B5EF4-FFF2-40B4-BE49-F238E27FC236}">
                <a16:creationId xmlns:a16="http://schemas.microsoft.com/office/drawing/2014/main" id="{DC5E2568-7FD6-46E6-994D-AF35E36998E2}"/>
              </a:ext>
            </a:extLst>
          </p:cNvPr>
          <p:cNvSpPr txBox="1">
            <a:spLocks/>
          </p:cNvSpPr>
          <p:nvPr/>
        </p:nvSpPr>
        <p:spPr bwMode="auto">
          <a:xfrm>
            <a:off x="9144000" y="304800"/>
            <a:ext cx="1524000" cy="457200"/>
          </a:xfrm>
          <a:prstGeom prst="rect">
            <a:avLst/>
          </a:prstGeom>
          <a:noFill/>
          <a:ln w="9525">
            <a:noFill/>
            <a:miter lim="800000"/>
            <a:headEnd/>
            <a:tailEnd/>
          </a:ln>
        </p:spPr>
        <p:txBody>
          <a:bodyPr>
            <a:normAutofit fontScale="85000" lnSpcReduction="20000"/>
          </a:bodyPr>
          <a:lstStyle/>
          <a:p>
            <a:pPr marL="365125" indent="-282575">
              <a:spcBef>
                <a:spcPts val="600"/>
              </a:spcBef>
              <a:buClr>
                <a:schemeClr val="accent1"/>
              </a:buClr>
              <a:buSzPct val="80000"/>
              <a:defRPr/>
            </a:pPr>
            <a:r>
              <a:rPr lang="en-US" sz="3200" b="1" i="1" dirty="0">
                <a:solidFill>
                  <a:srgbClr val="0070C0"/>
                </a:solidFill>
              </a:rPr>
              <a:t>Item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F569-688D-4C23-AAD7-DAD161920930}"/>
              </a:ext>
            </a:extLst>
          </p:cNvPr>
          <p:cNvSpPr>
            <a:spLocks noGrp="1"/>
          </p:cNvSpPr>
          <p:nvPr>
            <p:ph type="title"/>
          </p:nvPr>
        </p:nvSpPr>
        <p:spPr>
          <a:xfrm>
            <a:off x="2438400" y="0"/>
            <a:ext cx="5410200" cy="1143000"/>
          </a:xfrm>
        </p:spPr>
        <p:txBody>
          <a:bodyPr>
            <a:normAutofit fontScale="90000"/>
          </a:bodyPr>
          <a:lstStyle/>
          <a:p>
            <a:pPr>
              <a:defRPr/>
            </a:pPr>
            <a:r>
              <a:rPr lang="en-US" dirty="0"/>
              <a:t>Knapsack 0-1 Algorithm</a:t>
            </a:r>
            <a:br>
              <a:rPr lang="en-US" dirty="0"/>
            </a:br>
            <a:r>
              <a:rPr lang="en-US" dirty="0"/>
              <a:t>Finding the Items</a:t>
            </a:r>
          </a:p>
        </p:txBody>
      </p:sp>
      <p:sp>
        <p:nvSpPr>
          <p:cNvPr id="4" name="Content Placeholder 2">
            <a:extLst>
              <a:ext uri="{FF2B5EF4-FFF2-40B4-BE49-F238E27FC236}">
                <a16:creationId xmlns:a16="http://schemas.microsoft.com/office/drawing/2014/main" id="{16FF2677-668E-4306-9D9C-AFD1CAE65238}"/>
              </a:ext>
            </a:extLst>
          </p:cNvPr>
          <p:cNvSpPr txBox="1">
            <a:spLocks/>
          </p:cNvSpPr>
          <p:nvPr/>
        </p:nvSpPr>
        <p:spPr bwMode="auto">
          <a:xfrm>
            <a:off x="78486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sp>
        <p:nvSpPr>
          <p:cNvPr id="44036" name="TextBox 5">
            <a:extLst>
              <a:ext uri="{FF2B5EF4-FFF2-40B4-BE49-F238E27FC236}">
                <a16:creationId xmlns:a16="http://schemas.microsoft.com/office/drawing/2014/main" id="{2B0F197C-FFCC-4EAF-96FC-2D2F2298D101}"/>
              </a:ext>
            </a:extLst>
          </p:cNvPr>
          <p:cNvSpPr txBox="1">
            <a:spLocks noChangeArrowheads="1"/>
          </p:cNvSpPr>
          <p:nvPr/>
        </p:nvSpPr>
        <p:spPr bwMode="auto">
          <a:xfrm>
            <a:off x="7772400" y="1905001"/>
            <a:ext cx="14033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B[i,k]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B[i-1,k] = 0</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0</a:t>
            </a:r>
          </a:p>
        </p:txBody>
      </p:sp>
      <p:graphicFrame>
        <p:nvGraphicFramePr>
          <p:cNvPr id="9" name="Table 8">
            <a:extLst>
              <a:ext uri="{FF2B5EF4-FFF2-40B4-BE49-F238E27FC236}">
                <a16:creationId xmlns:a16="http://schemas.microsoft.com/office/drawing/2014/main" id="{5EAE9E27-3286-4F05-B344-6D8338B80768}"/>
              </a:ext>
            </a:extLst>
          </p:cNvPr>
          <p:cNvGraphicFramePr>
            <a:graphicFrameLocks noGrp="1"/>
          </p:cNvGraphicFramePr>
          <p:nvPr/>
        </p:nvGraphicFramePr>
        <p:xfrm>
          <a:off x="2590801" y="16764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Rectangle 9">
            <a:extLst>
              <a:ext uri="{FF2B5EF4-FFF2-40B4-BE49-F238E27FC236}">
                <a16:creationId xmlns:a16="http://schemas.microsoft.com/office/drawing/2014/main" id="{49AF9071-1F39-41A5-8A00-2EA8B0A979C8}"/>
              </a:ext>
            </a:extLst>
          </p:cNvPr>
          <p:cNvSpPr/>
          <p:nvPr/>
        </p:nvSpPr>
        <p:spPr>
          <a:xfrm>
            <a:off x="7848600" y="3048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4096" name="Content Placeholder 7">
            <a:extLst>
              <a:ext uri="{FF2B5EF4-FFF2-40B4-BE49-F238E27FC236}">
                <a16:creationId xmlns:a16="http://schemas.microsoft.com/office/drawing/2014/main" id="{C35D1D21-260A-4AD2-9AF2-2EA5C1B2539B}"/>
              </a:ext>
            </a:extLst>
          </p:cNvPr>
          <p:cNvSpPr txBox="1">
            <a:spLocks/>
          </p:cNvSpPr>
          <p:nvPr/>
        </p:nvSpPr>
        <p:spPr bwMode="auto">
          <a:xfrm>
            <a:off x="2819400" y="40386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n , k = W</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while  i, k &gt; 0</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if </a:t>
            </a:r>
            <a:r>
              <a:rPr lang="en-US" altLang="en-US" sz="2000" i="1">
                <a:latin typeface="Times New Roman" panose="02020603050405020304" pitchFamily="18" charset="0"/>
                <a:cs typeface="Times New Roman" panose="02020603050405020304" pitchFamily="18" charset="0"/>
              </a:rPr>
              <a:t>B[i, k] ≠ B[i-1, k] </a:t>
            </a:r>
            <a:r>
              <a:rPr lang="en-US" altLang="en-US" sz="2000">
                <a:latin typeface="Times New Roman" panose="02020603050405020304" pitchFamily="18" charset="0"/>
                <a:cs typeface="Times New Roman" panose="02020603050405020304" pitchFamily="18" charset="0"/>
              </a:rPr>
              <a:t>then</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mark the i</a:t>
            </a:r>
            <a:r>
              <a:rPr lang="en-US" altLang="en-US" sz="2000" i="1" baseline="30000">
                <a:latin typeface="Times New Roman" panose="02020603050405020304" pitchFamily="18" charset="0"/>
                <a:cs typeface="Times New Roman" panose="02020603050405020304" pitchFamily="18" charset="0"/>
              </a:rPr>
              <a:t>th</a:t>
            </a:r>
            <a:r>
              <a:rPr lang="en-US" altLang="en-US" sz="2000" i="1">
                <a:latin typeface="Times New Roman" panose="02020603050405020304" pitchFamily="18" charset="0"/>
                <a:cs typeface="Times New Roman" panose="02020603050405020304" pitchFamily="18" charset="0"/>
              </a:rPr>
              <a:t> item as in the knapsack</a:t>
            </a:r>
          </a:p>
          <a:p>
            <a:pPr eaLnBrk="1" hangingPunct="1">
              <a:spcBef>
                <a:spcPct val="0"/>
              </a:spcBef>
              <a:buClrTx/>
              <a:buSzTx/>
              <a:buFontTx/>
              <a:buNone/>
            </a:pPr>
            <a:r>
              <a:rPr lang="en-US" altLang="en-US" sz="2000" i="1">
                <a:latin typeface="Times New Roman" panose="02020603050405020304" pitchFamily="18" charset="0"/>
                <a:cs typeface="Times New Roman" panose="02020603050405020304" pitchFamily="18" charset="0"/>
              </a:rPr>
              <a:t>		i = i-1, k = k-w</a:t>
            </a:r>
            <a:r>
              <a:rPr lang="en-US" altLang="en-US" sz="2000" i="1" baseline="-25000">
                <a:latin typeface="Times New Roman" panose="02020603050405020304" pitchFamily="18" charset="0"/>
                <a:cs typeface="Times New Roman" panose="02020603050405020304" pitchFamily="18" charset="0"/>
              </a:rPr>
              <a:t>i</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else</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i = i-1</a:t>
            </a:r>
          </a:p>
        </p:txBody>
      </p:sp>
      <p:cxnSp>
        <p:nvCxnSpPr>
          <p:cNvPr id="15" name="Straight Arrow Connector 14">
            <a:extLst>
              <a:ext uri="{FF2B5EF4-FFF2-40B4-BE49-F238E27FC236}">
                <a16:creationId xmlns:a16="http://schemas.microsoft.com/office/drawing/2014/main" id="{3B23F9D8-0A30-4876-986A-60D12A39B64A}"/>
              </a:ext>
            </a:extLst>
          </p:cNvPr>
          <p:cNvCxnSpPr/>
          <p:nvPr/>
        </p:nvCxnSpPr>
        <p:spPr>
          <a:xfrm rot="10800000">
            <a:off x="3733801" y="2209800"/>
            <a:ext cx="989013" cy="382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62D8D82C-D599-4ED6-9238-13C5A438CD14}"/>
              </a:ext>
            </a:extLst>
          </p:cNvPr>
          <p:cNvSpPr txBox="1">
            <a:spLocks/>
          </p:cNvSpPr>
          <p:nvPr/>
        </p:nvSpPr>
        <p:spPr bwMode="auto">
          <a:xfrm>
            <a:off x="9220200" y="0"/>
            <a:ext cx="1447800" cy="533400"/>
          </a:xfrm>
          <a:prstGeom prst="rect">
            <a:avLst/>
          </a:prstGeom>
          <a:noFill/>
          <a:ln w="9525">
            <a:noFill/>
            <a:miter lim="800000"/>
            <a:headEnd/>
            <a:tailEnd/>
          </a:ln>
        </p:spPr>
        <p:txBody>
          <a:bodyPr>
            <a:normAutofit fontScale="70000" lnSpcReduction="20000"/>
          </a:bodyPr>
          <a:lstStyle/>
          <a:p>
            <a:pPr marL="365125" indent="-282575">
              <a:spcBef>
                <a:spcPts val="600"/>
              </a:spcBef>
              <a:buClr>
                <a:schemeClr val="accent1"/>
              </a:buClr>
              <a:buSzPct val="80000"/>
              <a:defRPr/>
            </a:pPr>
            <a:r>
              <a:rPr lang="en-US" sz="3200" u="sng" dirty="0"/>
              <a:t>Knapsack:</a:t>
            </a:r>
          </a:p>
        </p:txBody>
      </p:sp>
      <p:sp>
        <p:nvSpPr>
          <p:cNvPr id="12" name="Oval 11">
            <a:extLst>
              <a:ext uri="{FF2B5EF4-FFF2-40B4-BE49-F238E27FC236}">
                <a16:creationId xmlns:a16="http://schemas.microsoft.com/office/drawing/2014/main" id="{0D0C4645-C0A0-4BE9-B34F-3625C464536F}"/>
              </a:ext>
            </a:extLst>
          </p:cNvPr>
          <p:cNvSpPr/>
          <p:nvPr/>
        </p:nvSpPr>
        <p:spPr>
          <a:xfrm>
            <a:off x="4800600" y="19812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Content Placeholder 2">
            <a:extLst>
              <a:ext uri="{FF2B5EF4-FFF2-40B4-BE49-F238E27FC236}">
                <a16:creationId xmlns:a16="http://schemas.microsoft.com/office/drawing/2014/main" id="{FFC70140-8676-4327-BF77-B715725BF218}"/>
              </a:ext>
            </a:extLst>
          </p:cNvPr>
          <p:cNvSpPr txBox="1">
            <a:spLocks/>
          </p:cNvSpPr>
          <p:nvPr/>
        </p:nvSpPr>
        <p:spPr bwMode="auto">
          <a:xfrm>
            <a:off x="9144000" y="685800"/>
            <a:ext cx="1524000" cy="457200"/>
          </a:xfrm>
          <a:prstGeom prst="rect">
            <a:avLst/>
          </a:prstGeom>
          <a:noFill/>
          <a:ln w="9525">
            <a:noFill/>
            <a:miter lim="800000"/>
            <a:headEnd/>
            <a:tailEnd/>
          </a:ln>
        </p:spPr>
        <p:txBody>
          <a:bodyPr>
            <a:normAutofit fontScale="85000" lnSpcReduction="20000"/>
          </a:bodyPr>
          <a:lstStyle/>
          <a:p>
            <a:pPr marL="365125" indent="-282575">
              <a:spcBef>
                <a:spcPts val="600"/>
              </a:spcBef>
              <a:buClr>
                <a:schemeClr val="accent1"/>
              </a:buClr>
              <a:buSzPct val="80000"/>
              <a:defRPr/>
            </a:pPr>
            <a:r>
              <a:rPr lang="en-US" sz="3200" b="1" i="1" dirty="0">
                <a:solidFill>
                  <a:srgbClr val="0070C0"/>
                </a:solidFill>
              </a:rPr>
              <a:t>Item 1</a:t>
            </a:r>
          </a:p>
        </p:txBody>
      </p:sp>
      <p:sp>
        <p:nvSpPr>
          <p:cNvPr id="23" name="Content Placeholder 2">
            <a:extLst>
              <a:ext uri="{FF2B5EF4-FFF2-40B4-BE49-F238E27FC236}">
                <a16:creationId xmlns:a16="http://schemas.microsoft.com/office/drawing/2014/main" id="{0F41D860-DCD9-4EEF-81DF-F756D8BEB025}"/>
              </a:ext>
            </a:extLst>
          </p:cNvPr>
          <p:cNvSpPr txBox="1">
            <a:spLocks/>
          </p:cNvSpPr>
          <p:nvPr/>
        </p:nvSpPr>
        <p:spPr bwMode="auto">
          <a:xfrm>
            <a:off x="9144000" y="304800"/>
            <a:ext cx="1524000" cy="457200"/>
          </a:xfrm>
          <a:prstGeom prst="rect">
            <a:avLst/>
          </a:prstGeom>
          <a:noFill/>
          <a:ln w="9525">
            <a:noFill/>
            <a:miter lim="800000"/>
            <a:headEnd/>
            <a:tailEnd/>
          </a:ln>
        </p:spPr>
        <p:txBody>
          <a:bodyPr>
            <a:normAutofit fontScale="85000" lnSpcReduction="20000"/>
          </a:bodyPr>
          <a:lstStyle/>
          <a:p>
            <a:pPr marL="365125" indent="-282575">
              <a:spcBef>
                <a:spcPts val="600"/>
              </a:spcBef>
              <a:buClr>
                <a:schemeClr val="accent1"/>
              </a:buClr>
              <a:buSzPct val="80000"/>
              <a:defRPr/>
            </a:pPr>
            <a:r>
              <a:rPr lang="en-US" sz="3200" b="1" i="1" dirty="0">
                <a:solidFill>
                  <a:srgbClr val="0070C0"/>
                </a:solidFill>
              </a:rPr>
              <a:t>Item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2A5A-134D-4976-AEE8-437E8F7448D3}"/>
              </a:ext>
            </a:extLst>
          </p:cNvPr>
          <p:cNvSpPr>
            <a:spLocks noGrp="1"/>
          </p:cNvSpPr>
          <p:nvPr>
            <p:ph type="title"/>
          </p:nvPr>
        </p:nvSpPr>
        <p:spPr>
          <a:xfrm>
            <a:off x="2438400" y="0"/>
            <a:ext cx="5410200" cy="1143000"/>
          </a:xfrm>
        </p:spPr>
        <p:txBody>
          <a:bodyPr>
            <a:normAutofit fontScale="90000"/>
          </a:bodyPr>
          <a:lstStyle/>
          <a:p>
            <a:pPr>
              <a:defRPr/>
            </a:pPr>
            <a:r>
              <a:rPr lang="en-US" dirty="0"/>
              <a:t>Knapsack 0-1 Algorithm</a:t>
            </a:r>
            <a:br>
              <a:rPr lang="en-US" dirty="0"/>
            </a:br>
            <a:r>
              <a:rPr lang="en-US" dirty="0"/>
              <a:t>Finding the Items</a:t>
            </a:r>
          </a:p>
        </p:txBody>
      </p:sp>
      <p:sp>
        <p:nvSpPr>
          <p:cNvPr id="4" name="Content Placeholder 2">
            <a:extLst>
              <a:ext uri="{FF2B5EF4-FFF2-40B4-BE49-F238E27FC236}">
                <a16:creationId xmlns:a16="http://schemas.microsoft.com/office/drawing/2014/main" id="{1DB8DC0A-EC35-4835-9F89-0B7521A8FB13}"/>
              </a:ext>
            </a:extLst>
          </p:cNvPr>
          <p:cNvSpPr txBox="1">
            <a:spLocks/>
          </p:cNvSpPr>
          <p:nvPr/>
        </p:nvSpPr>
        <p:spPr bwMode="auto">
          <a:xfrm>
            <a:off x="78486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sp>
        <p:nvSpPr>
          <p:cNvPr id="45060" name="TextBox 5">
            <a:extLst>
              <a:ext uri="{FF2B5EF4-FFF2-40B4-BE49-F238E27FC236}">
                <a16:creationId xmlns:a16="http://schemas.microsoft.com/office/drawing/2014/main" id="{9EDB9650-9BF0-42F9-8368-DC917EDA827C}"/>
              </a:ext>
            </a:extLst>
          </p:cNvPr>
          <p:cNvSpPr txBox="1">
            <a:spLocks noChangeArrowheads="1"/>
          </p:cNvSpPr>
          <p:nvPr/>
        </p:nvSpPr>
        <p:spPr bwMode="auto">
          <a:xfrm>
            <a:off x="7772400" y="1905001"/>
            <a:ext cx="14033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B[i,k]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B[i-1,k] = 0</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k –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0</a:t>
            </a:r>
          </a:p>
        </p:txBody>
      </p:sp>
      <p:graphicFrame>
        <p:nvGraphicFramePr>
          <p:cNvPr id="9" name="Table 8">
            <a:extLst>
              <a:ext uri="{FF2B5EF4-FFF2-40B4-BE49-F238E27FC236}">
                <a16:creationId xmlns:a16="http://schemas.microsoft.com/office/drawing/2014/main" id="{869F72BF-69B7-41C3-8DDF-1E216839D757}"/>
              </a:ext>
            </a:extLst>
          </p:cNvPr>
          <p:cNvGraphicFramePr>
            <a:graphicFrameLocks noGrp="1"/>
          </p:cNvGraphicFramePr>
          <p:nvPr/>
        </p:nvGraphicFramePr>
        <p:xfrm>
          <a:off x="2590801" y="16764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Rectangle 9">
            <a:extLst>
              <a:ext uri="{FF2B5EF4-FFF2-40B4-BE49-F238E27FC236}">
                <a16:creationId xmlns:a16="http://schemas.microsoft.com/office/drawing/2014/main" id="{58622B1A-7E68-4DB1-846C-94C887D587F5}"/>
              </a:ext>
            </a:extLst>
          </p:cNvPr>
          <p:cNvSpPr/>
          <p:nvPr/>
        </p:nvSpPr>
        <p:spPr>
          <a:xfrm>
            <a:off x="7848600" y="304800"/>
            <a:ext cx="1066800" cy="12954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5120" name="Content Placeholder 7">
            <a:extLst>
              <a:ext uri="{FF2B5EF4-FFF2-40B4-BE49-F238E27FC236}">
                <a16:creationId xmlns:a16="http://schemas.microsoft.com/office/drawing/2014/main" id="{12DF17CE-8B0C-4B7B-A9C0-6FCD69F2C9F3}"/>
              </a:ext>
            </a:extLst>
          </p:cNvPr>
          <p:cNvSpPr txBox="1">
            <a:spLocks/>
          </p:cNvSpPr>
          <p:nvPr/>
        </p:nvSpPr>
        <p:spPr bwMode="auto">
          <a:xfrm>
            <a:off x="2819400" y="40386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k = 0, so we’re DONE!</a:t>
            </a:r>
          </a:p>
          <a:p>
            <a:pPr eaLnBrk="1" hangingPunct="1">
              <a:spcBef>
                <a:spcPct val="0"/>
              </a:spcBef>
              <a:buClrTx/>
              <a:buSzTx/>
              <a:buFontTx/>
              <a:buNone/>
            </a:pPr>
            <a:endParaRPr lang="en-US" altLang="en-US" sz="2400" b="1" i="1">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The optimal knapsack should contain: </a:t>
            </a:r>
          </a:p>
          <a:p>
            <a:pPr eaLnBrk="1" hangingPunct="1">
              <a:spcBef>
                <a:spcPct val="0"/>
              </a:spcBef>
              <a:buClrTx/>
              <a:buSzTx/>
              <a:buFontTx/>
              <a:buNone/>
            </a:pPr>
            <a:r>
              <a:rPr lang="en-US" altLang="en-US" sz="2400" b="1" i="1">
                <a:latin typeface="Times New Roman" panose="02020603050405020304" pitchFamily="18" charset="0"/>
                <a:cs typeface="Times New Roman" panose="02020603050405020304" pitchFamily="18" charset="0"/>
              </a:rPr>
              <a:t>	Item 1 and Item 2</a:t>
            </a:r>
          </a:p>
        </p:txBody>
      </p:sp>
      <p:cxnSp>
        <p:nvCxnSpPr>
          <p:cNvPr id="15" name="Straight Arrow Connector 14">
            <a:extLst>
              <a:ext uri="{FF2B5EF4-FFF2-40B4-BE49-F238E27FC236}">
                <a16:creationId xmlns:a16="http://schemas.microsoft.com/office/drawing/2014/main" id="{68F6F286-155C-4A2C-B773-7FE364C1B76C}"/>
              </a:ext>
            </a:extLst>
          </p:cNvPr>
          <p:cNvCxnSpPr/>
          <p:nvPr/>
        </p:nvCxnSpPr>
        <p:spPr>
          <a:xfrm rot="10800000">
            <a:off x="3733801" y="2209800"/>
            <a:ext cx="989013" cy="382588"/>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E25E748-BE58-40C3-8C1A-A70E94ACFE64}"/>
              </a:ext>
            </a:extLst>
          </p:cNvPr>
          <p:cNvSpPr txBox="1">
            <a:spLocks/>
          </p:cNvSpPr>
          <p:nvPr/>
        </p:nvSpPr>
        <p:spPr bwMode="auto">
          <a:xfrm>
            <a:off x="9220200" y="0"/>
            <a:ext cx="1447800" cy="533400"/>
          </a:xfrm>
          <a:prstGeom prst="rect">
            <a:avLst/>
          </a:prstGeom>
          <a:noFill/>
          <a:ln w="9525">
            <a:noFill/>
            <a:miter lim="800000"/>
            <a:headEnd/>
            <a:tailEnd/>
          </a:ln>
        </p:spPr>
        <p:txBody>
          <a:bodyPr>
            <a:normAutofit fontScale="70000" lnSpcReduction="20000"/>
          </a:bodyPr>
          <a:lstStyle/>
          <a:p>
            <a:pPr marL="365125" indent="-282575">
              <a:spcBef>
                <a:spcPts val="600"/>
              </a:spcBef>
              <a:buClr>
                <a:schemeClr val="accent1"/>
              </a:buClr>
              <a:buSzPct val="80000"/>
              <a:defRPr/>
            </a:pPr>
            <a:r>
              <a:rPr lang="en-US" sz="3200" u="sng" dirty="0"/>
              <a:t>Knapsack:</a:t>
            </a:r>
          </a:p>
        </p:txBody>
      </p:sp>
      <p:sp>
        <p:nvSpPr>
          <p:cNvPr id="12" name="Oval 11">
            <a:extLst>
              <a:ext uri="{FF2B5EF4-FFF2-40B4-BE49-F238E27FC236}">
                <a16:creationId xmlns:a16="http://schemas.microsoft.com/office/drawing/2014/main" id="{534840ED-CF3C-4B6A-BE02-6768D7491740}"/>
              </a:ext>
            </a:extLst>
          </p:cNvPr>
          <p:cNvSpPr/>
          <p:nvPr/>
        </p:nvSpPr>
        <p:spPr>
          <a:xfrm>
            <a:off x="4800600" y="1981200"/>
            <a:ext cx="381000" cy="685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Content Placeholder 2">
            <a:extLst>
              <a:ext uri="{FF2B5EF4-FFF2-40B4-BE49-F238E27FC236}">
                <a16:creationId xmlns:a16="http://schemas.microsoft.com/office/drawing/2014/main" id="{13D3F93F-0D03-44AC-8BE3-779C683962B8}"/>
              </a:ext>
            </a:extLst>
          </p:cNvPr>
          <p:cNvSpPr txBox="1">
            <a:spLocks/>
          </p:cNvSpPr>
          <p:nvPr/>
        </p:nvSpPr>
        <p:spPr bwMode="auto">
          <a:xfrm>
            <a:off x="9144000" y="685800"/>
            <a:ext cx="1524000" cy="457200"/>
          </a:xfrm>
          <a:prstGeom prst="rect">
            <a:avLst/>
          </a:prstGeom>
          <a:noFill/>
          <a:ln w="9525">
            <a:noFill/>
            <a:miter lim="800000"/>
            <a:headEnd/>
            <a:tailEnd/>
          </a:ln>
        </p:spPr>
        <p:txBody>
          <a:bodyPr>
            <a:normAutofit fontScale="85000" lnSpcReduction="20000"/>
          </a:bodyPr>
          <a:lstStyle/>
          <a:p>
            <a:pPr marL="365125" indent="-282575">
              <a:spcBef>
                <a:spcPts val="600"/>
              </a:spcBef>
              <a:buClr>
                <a:schemeClr val="accent1"/>
              </a:buClr>
              <a:buSzPct val="80000"/>
              <a:defRPr/>
            </a:pPr>
            <a:r>
              <a:rPr lang="en-US" sz="3200" b="1" i="1" dirty="0">
                <a:solidFill>
                  <a:srgbClr val="0070C0"/>
                </a:solidFill>
              </a:rPr>
              <a:t>Item 1</a:t>
            </a:r>
          </a:p>
        </p:txBody>
      </p:sp>
      <p:sp>
        <p:nvSpPr>
          <p:cNvPr id="14" name="Content Placeholder 2">
            <a:extLst>
              <a:ext uri="{FF2B5EF4-FFF2-40B4-BE49-F238E27FC236}">
                <a16:creationId xmlns:a16="http://schemas.microsoft.com/office/drawing/2014/main" id="{8AD5EF8E-8D81-4D0E-A072-3C3BAD3967B1}"/>
              </a:ext>
            </a:extLst>
          </p:cNvPr>
          <p:cNvSpPr txBox="1">
            <a:spLocks/>
          </p:cNvSpPr>
          <p:nvPr/>
        </p:nvSpPr>
        <p:spPr bwMode="auto">
          <a:xfrm>
            <a:off x="9144000" y="304800"/>
            <a:ext cx="1524000" cy="457200"/>
          </a:xfrm>
          <a:prstGeom prst="rect">
            <a:avLst/>
          </a:prstGeom>
          <a:noFill/>
          <a:ln w="9525">
            <a:noFill/>
            <a:miter lim="800000"/>
            <a:headEnd/>
            <a:tailEnd/>
          </a:ln>
        </p:spPr>
        <p:txBody>
          <a:bodyPr>
            <a:normAutofit fontScale="85000" lnSpcReduction="20000"/>
          </a:bodyPr>
          <a:lstStyle/>
          <a:p>
            <a:pPr marL="365125" indent="-282575">
              <a:spcBef>
                <a:spcPts val="600"/>
              </a:spcBef>
              <a:buClr>
                <a:schemeClr val="accent1"/>
              </a:buClr>
              <a:buSzPct val="80000"/>
              <a:defRPr/>
            </a:pPr>
            <a:r>
              <a:rPr lang="en-US" sz="3200" b="1" i="1" dirty="0">
                <a:solidFill>
                  <a:srgbClr val="0070C0"/>
                </a:solidFill>
              </a:rPr>
              <a:t>Item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When to apply</a:t>
            </a:r>
            <a:endParaRPr lang="en-IN" b="1"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The two main properties of a problem that suggests that the given problem can be solved using Dynamic programming.</a:t>
            </a:r>
          </a:p>
          <a:p>
            <a:pPr marL="914400" lvl="1" indent="-457200">
              <a:buFont typeface="+mj-lt"/>
              <a:buAutoNum type="arabicPeriod"/>
            </a:pPr>
            <a:r>
              <a:rPr lang="en-US" dirty="0"/>
              <a:t>Optimal Substructure</a:t>
            </a:r>
          </a:p>
          <a:p>
            <a:pPr marL="914400" lvl="1" indent="-457200">
              <a:buFont typeface="+mj-lt"/>
              <a:buAutoNum type="arabicPeriod"/>
            </a:pPr>
            <a:r>
              <a:rPr lang="en-US" dirty="0"/>
              <a:t>Overlapping Subproblems</a:t>
            </a:r>
          </a:p>
          <a:p>
            <a:pPr marL="0" indent="0">
              <a:buNone/>
            </a:pPr>
            <a:endParaRPr lang="en-US" dirty="0"/>
          </a:p>
          <a:p>
            <a:pPr marL="457200" lvl="1" indent="0">
              <a:buNone/>
            </a:pPr>
            <a:endParaRPr lang="en-IN" dirty="0"/>
          </a:p>
        </p:txBody>
      </p:sp>
    </p:spTree>
    <p:extLst>
      <p:ext uri="{BB962C8B-B14F-4D97-AF65-F5344CB8AC3E}">
        <p14:creationId xmlns:p14="http://schemas.microsoft.com/office/powerpoint/2010/main" val="30383772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C13D-51E8-4A79-9A34-B217AAF3AFE4}"/>
              </a:ext>
            </a:extLst>
          </p:cNvPr>
          <p:cNvSpPr>
            <a:spLocks noGrp="1"/>
          </p:cNvSpPr>
          <p:nvPr>
            <p:ph type="title"/>
          </p:nvPr>
        </p:nvSpPr>
        <p:spPr/>
        <p:txBody>
          <a:bodyPr>
            <a:normAutofit/>
          </a:bodyPr>
          <a:lstStyle/>
          <a:p>
            <a:pPr>
              <a:defRPr/>
            </a:pPr>
            <a:r>
              <a:rPr lang="en-US" dirty="0"/>
              <a:t>Knapsack 0-1 Problem – Run Time</a:t>
            </a:r>
          </a:p>
        </p:txBody>
      </p:sp>
      <p:sp>
        <p:nvSpPr>
          <p:cNvPr id="3" name="Content Placeholder 2">
            <a:extLst>
              <a:ext uri="{FF2B5EF4-FFF2-40B4-BE49-F238E27FC236}">
                <a16:creationId xmlns:a16="http://schemas.microsoft.com/office/drawing/2014/main" id="{F512B2C8-5E0E-4458-8D6B-2DF93534D8FC}"/>
              </a:ext>
            </a:extLst>
          </p:cNvPr>
          <p:cNvSpPr>
            <a:spLocks noGrp="1"/>
          </p:cNvSpPr>
          <p:nvPr>
            <p:ph idx="1"/>
          </p:nvPr>
        </p:nvSpPr>
        <p:spPr>
          <a:xfrm>
            <a:off x="2590800" y="1219200"/>
            <a:ext cx="8077200" cy="5638800"/>
          </a:xfrm>
        </p:spPr>
        <p:txBody>
          <a:bodyPr>
            <a:normAutofit fontScale="85000" lnSpcReduction="20000"/>
          </a:bodyPr>
          <a:lstStyle/>
          <a:p>
            <a:pPr>
              <a:buFont typeface="Wingdings 2" panose="05020102010507070707" pitchFamily="18" charset="2"/>
              <a:buNone/>
              <a:defRPr/>
            </a:pPr>
            <a:r>
              <a:rPr lang="pl-PL" dirty="0">
                <a:latin typeface="Times New Roman" pitchFamily="18" charset="0"/>
                <a:cs typeface="Times New Roman" pitchFamily="18" charset="0"/>
              </a:rPr>
              <a:t>for w = 0 to W</a:t>
            </a:r>
          </a:p>
          <a:p>
            <a:pPr>
              <a:buFont typeface="Wingdings 2" panose="05020102010507070707" pitchFamily="18" charset="2"/>
              <a:buNone/>
              <a:defRPr/>
            </a:pPr>
            <a:r>
              <a:rPr lang="en-US" dirty="0">
                <a:latin typeface="Times New Roman" pitchFamily="18" charset="0"/>
                <a:cs typeface="Times New Roman" pitchFamily="18" charset="0"/>
              </a:rPr>
              <a:t>	B[0,w] = 0</a:t>
            </a:r>
          </a:p>
          <a:p>
            <a:pPr>
              <a:buFont typeface="Wingdings 2" panose="05020102010507070707" pitchFamily="18" charset="2"/>
              <a:buNone/>
              <a:defRPr/>
            </a:pPr>
            <a:endParaRPr lang="en-US" dirty="0">
              <a:latin typeface="Times New Roman" pitchFamily="18" charset="0"/>
              <a:cs typeface="Times New Roman" pitchFamily="18" charset="0"/>
            </a:endParaRPr>
          </a:p>
          <a:p>
            <a:pPr>
              <a:buFont typeface="Wingdings 2" panose="05020102010507070707" pitchFamily="18" charset="2"/>
              <a:buNone/>
              <a:defRPr/>
            </a:pPr>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 to n</a:t>
            </a:r>
          </a:p>
          <a:p>
            <a:pPr>
              <a:buFont typeface="Wingdings 2" panose="05020102010507070707" pitchFamily="18" charset="2"/>
              <a:buNone/>
              <a:defRPr/>
            </a:pPr>
            <a:r>
              <a:rPr lang="en-US" dirty="0">
                <a:latin typeface="Times New Roman" pitchFamily="18" charset="0"/>
                <a:cs typeface="Times New Roman" pitchFamily="18" charset="0"/>
              </a:rPr>
              <a:t>	B[i,0] = 0</a:t>
            </a:r>
          </a:p>
          <a:p>
            <a:pPr>
              <a:buFont typeface="Wingdings 2" panose="05020102010507070707" pitchFamily="18" charset="2"/>
              <a:buNone/>
              <a:defRPr/>
            </a:pPr>
            <a:endParaRPr lang="en-US" dirty="0">
              <a:latin typeface="Times New Roman" pitchFamily="18" charset="0"/>
              <a:cs typeface="Times New Roman" pitchFamily="18" charset="0"/>
            </a:endParaRPr>
          </a:p>
          <a:p>
            <a:pPr>
              <a:buFont typeface="Wingdings 2" panose="05020102010507070707" pitchFamily="18" charset="2"/>
              <a:buNone/>
              <a:defRPr/>
            </a:pPr>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 to n</a:t>
            </a:r>
          </a:p>
          <a:p>
            <a:pPr>
              <a:buFont typeface="Wingdings 2" panose="05020102010507070707" pitchFamily="18" charset="2"/>
              <a:buNone/>
              <a:defRPr/>
            </a:pPr>
            <a:r>
              <a:rPr lang="en-US" dirty="0">
                <a:latin typeface="Times New Roman" pitchFamily="18" charset="0"/>
                <a:cs typeface="Times New Roman" pitchFamily="18" charset="0"/>
              </a:rPr>
              <a:t>	</a:t>
            </a:r>
            <a:r>
              <a:rPr lang="pl-PL" dirty="0">
                <a:latin typeface="Times New Roman" pitchFamily="18" charset="0"/>
                <a:cs typeface="Times New Roman" pitchFamily="18" charset="0"/>
              </a:rPr>
              <a:t>for w = 0 to W</a:t>
            </a:r>
          </a:p>
          <a:p>
            <a:pPr>
              <a:buFont typeface="Wingdings 2" panose="05020102010507070707" pitchFamily="18" charset="2"/>
              <a:buNone/>
              <a:defRPr/>
            </a:pPr>
            <a:r>
              <a:rPr lang="en-US" dirty="0">
                <a:latin typeface="Times New Roman" pitchFamily="18" charset="0"/>
                <a:cs typeface="Times New Roman" pitchFamily="18" charset="0"/>
              </a:rPr>
              <a:t>		&lt; the rest of the code &gt;</a:t>
            </a:r>
          </a:p>
          <a:p>
            <a:pPr>
              <a:buFont typeface="Wingdings 2" panose="05020102010507070707" pitchFamily="18" charset="2"/>
              <a:buNone/>
              <a:defRPr/>
            </a:pPr>
            <a:endParaRPr lang="en-US" dirty="0">
              <a:latin typeface="Times New Roman" pitchFamily="18" charset="0"/>
              <a:cs typeface="Times New Roman" pitchFamily="18" charset="0"/>
            </a:endParaRPr>
          </a:p>
          <a:p>
            <a:pPr>
              <a:buFont typeface="Wingdings 2" panose="05020102010507070707" pitchFamily="18" charset="2"/>
              <a:buNone/>
              <a:defRPr/>
            </a:pPr>
            <a:r>
              <a:rPr lang="en-US" dirty="0">
                <a:latin typeface="Times New Roman" pitchFamily="18" charset="0"/>
                <a:cs typeface="Times New Roman" pitchFamily="18" charset="0"/>
              </a:rPr>
              <a:t>What is the running time of this algorithm?</a:t>
            </a:r>
          </a:p>
          <a:p>
            <a:pPr>
              <a:buFont typeface="Wingdings 2" panose="05020102010507070707" pitchFamily="18" charset="2"/>
              <a:buNone/>
              <a:defRP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a:t>
            </a:r>
            <a:r>
              <a:rPr lang="en-US" b="1" i="1" dirty="0">
                <a:latin typeface="Times New Roman" pitchFamily="18" charset="0"/>
                <a:cs typeface="Times New Roman" pitchFamily="18" charset="0"/>
              </a:rPr>
              <a:t>n*W</a:t>
            </a:r>
            <a:r>
              <a:rPr lang="en-US" b="1" dirty="0">
                <a:latin typeface="Times New Roman" pitchFamily="18" charset="0"/>
                <a:cs typeface="Times New Roman" pitchFamily="18" charset="0"/>
              </a:rPr>
              <a:t>)</a:t>
            </a:r>
          </a:p>
          <a:p>
            <a:pPr>
              <a:buFont typeface="Wingdings 2" panose="05020102010507070707" pitchFamily="18" charset="2"/>
              <a:buNone/>
              <a:defRPr/>
            </a:pPr>
            <a:endParaRPr lang="en-US" dirty="0">
              <a:latin typeface="Times New Roman" pitchFamily="18" charset="0"/>
              <a:cs typeface="Times New Roman" pitchFamily="18" charset="0"/>
            </a:endParaRPr>
          </a:p>
          <a:p>
            <a:pPr>
              <a:buFont typeface="Wingdings 2" panose="05020102010507070707" pitchFamily="18" charset="2"/>
              <a:buNone/>
              <a:defRPr/>
            </a:pPr>
            <a:r>
              <a:rPr lang="en-US" dirty="0">
                <a:latin typeface="Times New Roman" pitchFamily="18" charset="0"/>
                <a:cs typeface="Times New Roman" pitchFamily="18" charset="0"/>
              </a:rPr>
              <a:t>Remember that the brute-force algorithm takes: 	</a:t>
            </a:r>
            <a:r>
              <a:rPr lang="en-US" b="1" dirty="0">
                <a:latin typeface="Times New Roman" pitchFamily="18" charset="0"/>
                <a:cs typeface="Times New Roman" pitchFamily="18" charset="0"/>
              </a:rPr>
              <a:t>O(2</a:t>
            </a:r>
            <a:r>
              <a:rPr lang="en-US" b="1" baseline="30000" dirty="0">
                <a:latin typeface="Times New Roman" pitchFamily="18" charset="0"/>
                <a:cs typeface="Times New Roman" pitchFamily="18" charset="0"/>
              </a:rPr>
              <a:t>n</a:t>
            </a:r>
            <a:r>
              <a:rPr lang="en-US" b="1" dirty="0">
                <a:latin typeface="Times New Roman" pitchFamily="18" charset="0"/>
                <a:cs typeface="Times New Roman" pitchFamily="18" charset="0"/>
              </a:rPr>
              <a:t>)</a:t>
            </a:r>
          </a:p>
        </p:txBody>
      </p:sp>
      <p:sp>
        <p:nvSpPr>
          <p:cNvPr id="4" name="TextBox 3">
            <a:extLst>
              <a:ext uri="{FF2B5EF4-FFF2-40B4-BE49-F238E27FC236}">
                <a16:creationId xmlns:a16="http://schemas.microsoft.com/office/drawing/2014/main" id="{EFD54E4C-D97B-4D3B-B095-78D77F4F3241}"/>
              </a:ext>
            </a:extLst>
          </p:cNvPr>
          <p:cNvSpPr txBox="1">
            <a:spLocks noChangeArrowheads="1"/>
          </p:cNvSpPr>
          <p:nvPr/>
        </p:nvSpPr>
        <p:spPr bwMode="auto">
          <a:xfrm>
            <a:off x="5257800" y="1295401"/>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O(</a:t>
            </a:r>
            <a:r>
              <a:rPr lang="en-US" altLang="en-US" sz="2800" b="1" i="1">
                <a:latin typeface="Times New Roman" panose="02020603050405020304" pitchFamily="18" charset="0"/>
                <a:cs typeface="Times New Roman" panose="02020603050405020304" pitchFamily="18" charset="0"/>
              </a:rPr>
              <a:t>W</a:t>
            </a:r>
            <a:r>
              <a:rPr lang="en-US" altLang="en-US" sz="2800" b="1">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1CE272A-B321-4A45-B684-51A4D8A283B3}"/>
              </a:ext>
            </a:extLst>
          </p:cNvPr>
          <p:cNvSpPr txBox="1">
            <a:spLocks noChangeArrowheads="1"/>
          </p:cNvSpPr>
          <p:nvPr/>
        </p:nvSpPr>
        <p:spPr bwMode="auto">
          <a:xfrm>
            <a:off x="6216650" y="3743326"/>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O(</a:t>
            </a:r>
            <a:r>
              <a:rPr lang="en-US" altLang="en-US" sz="2800" b="1" i="1">
                <a:latin typeface="Times New Roman" panose="02020603050405020304" pitchFamily="18" charset="0"/>
                <a:cs typeface="Times New Roman" panose="02020603050405020304" pitchFamily="18" charset="0"/>
              </a:rPr>
              <a:t>W</a:t>
            </a:r>
            <a:r>
              <a:rPr lang="en-US" altLang="en-US" sz="2800" b="1">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3C97A1B-652B-4E2F-9791-354424806737}"/>
              </a:ext>
            </a:extLst>
          </p:cNvPr>
          <p:cNvSpPr txBox="1">
            <a:spLocks noChangeArrowheads="1"/>
          </p:cNvSpPr>
          <p:nvPr/>
        </p:nvSpPr>
        <p:spPr bwMode="auto">
          <a:xfrm>
            <a:off x="5105400" y="3286126"/>
            <a:ext cx="2459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Repeat </a:t>
            </a:r>
            <a:r>
              <a:rPr lang="en-US" altLang="en-US" sz="2800" b="1" i="1">
                <a:latin typeface="Times New Roman" panose="02020603050405020304" pitchFamily="18" charset="0"/>
                <a:cs typeface="Times New Roman" panose="02020603050405020304" pitchFamily="18" charset="0"/>
              </a:rPr>
              <a:t>n </a:t>
            </a:r>
            <a:r>
              <a:rPr lang="en-US" altLang="en-US" sz="2800" b="1">
                <a:latin typeface="Times New Roman" panose="02020603050405020304" pitchFamily="18" charset="0"/>
                <a:cs typeface="Times New Roman" panose="02020603050405020304" pitchFamily="18" charset="0"/>
              </a:rPr>
              <a:t>times</a:t>
            </a:r>
          </a:p>
        </p:txBody>
      </p:sp>
      <p:sp>
        <p:nvSpPr>
          <p:cNvPr id="7" name="TextBox 6">
            <a:extLst>
              <a:ext uri="{FF2B5EF4-FFF2-40B4-BE49-F238E27FC236}">
                <a16:creationId xmlns:a16="http://schemas.microsoft.com/office/drawing/2014/main" id="{B5923DE2-B003-47E7-9ECF-3DC8C098946A}"/>
              </a:ext>
            </a:extLst>
          </p:cNvPr>
          <p:cNvSpPr txBox="1">
            <a:spLocks noChangeArrowheads="1"/>
          </p:cNvSpPr>
          <p:nvPr/>
        </p:nvSpPr>
        <p:spPr bwMode="auto">
          <a:xfrm>
            <a:off x="5257801" y="2447926"/>
            <a:ext cx="90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800" b="1">
                <a:latin typeface="Times New Roman" panose="02020603050405020304" pitchFamily="18" charset="0"/>
                <a:cs typeface="Times New Roman" panose="02020603050405020304" pitchFamily="18" charset="0"/>
              </a:rPr>
              <a:t>O(</a:t>
            </a:r>
            <a:r>
              <a:rPr lang="en-US" altLang="en-US" sz="2800" b="1" i="1">
                <a:latin typeface="Times New Roman" panose="02020603050405020304" pitchFamily="18" charset="0"/>
                <a:cs typeface="Times New Roman" panose="02020603050405020304" pitchFamily="18" charset="0"/>
              </a:rPr>
              <a:t>n</a:t>
            </a:r>
            <a:r>
              <a:rPr lang="en-US" altLang="en-US" sz="2800" b="1">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07ED-C7A6-4F57-AA00-CCF77A00F583}"/>
              </a:ext>
            </a:extLst>
          </p:cNvPr>
          <p:cNvSpPr>
            <a:spLocks noGrp="1"/>
          </p:cNvSpPr>
          <p:nvPr>
            <p:ph type="title"/>
          </p:nvPr>
        </p:nvSpPr>
        <p:spPr>
          <a:xfrm>
            <a:off x="2514600" y="0"/>
            <a:ext cx="7696200" cy="990600"/>
          </a:xfrm>
        </p:spPr>
        <p:txBody>
          <a:bodyPr/>
          <a:lstStyle/>
          <a:p>
            <a:pPr>
              <a:defRPr/>
            </a:pPr>
            <a:r>
              <a:rPr lang="en-US" dirty="0"/>
              <a:t>Knapsack Problem</a:t>
            </a:r>
          </a:p>
        </p:txBody>
      </p:sp>
      <p:pic>
        <p:nvPicPr>
          <p:cNvPr id="47107" name="Picture 3" descr="knapsac_prob.png">
            <a:extLst>
              <a:ext uri="{FF2B5EF4-FFF2-40B4-BE49-F238E27FC236}">
                <a16:creationId xmlns:a16="http://schemas.microsoft.com/office/drawing/2014/main" id="{68F36B43-B667-47BB-9DF1-B52216C303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447800"/>
            <a:ext cx="495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Content Placeholder 4">
            <a:extLst>
              <a:ext uri="{FF2B5EF4-FFF2-40B4-BE49-F238E27FC236}">
                <a16:creationId xmlns:a16="http://schemas.microsoft.com/office/drawing/2014/main" id="{641A30E9-70CB-40DB-9C08-9C6E24546B53}"/>
              </a:ext>
            </a:extLst>
          </p:cNvPr>
          <p:cNvSpPr>
            <a:spLocks noGrp="1"/>
          </p:cNvSpPr>
          <p:nvPr>
            <p:ph idx="1"/>
          </p:nvPr>
        </p:nvSpPr>
        <p:spPr>
          <a:xfrm>
            <a:off x="2438400" y="1066800"/>
            <a:ext cx="3657600" cy="5791200"/>
          </a:xfrm>
        </p:spPr>
        <p:txBody>
          <a:bodyPr/>
          <a:lstStyle/>
          <a:p>
            <a:pPr marL="596900" indent="-514350">
              <a:buFont typeface="Gill Sans MT" panose="020B0502020104020203" pitchFamily="34" charset="0"/>
              <a:buAutoNum type="arabicParenR"/>
            </a:pPr>
            <a:r>
              <a:rPr lang="en-US" altLang="en-US"/>
              <a:t>Fill out the dynamic programming table for the knapsack problem to the right.</a:t>
            </a:r>
          </a:p>
          <a:p>
            <a:pPr marL="596900" indent="-514350">
              <a:buFont typeface="Gill Sans MT" panose="020B0502020104020203" pitchFamily="34" charset="0"/>
              <a:buAutoNum type="arabicParenR"/>
            </a:pPr>
            <a:r>
              <a:rPr lang="en-US" altLang="en-US"/>
              <a:t>Trace back through the table to find the items in the knapsack.</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D846-F7C4-41B3-B981-62A0EF7AED61}"/>
              </a:ext>
            </a:extLst>
          </p:cNvPr>
          <p:cNvSpPr>
            <a:spLocks noGrp="1"/>
          </p:cNvSpPr>
          <p:nvPr>
            <p:ph type="title"/>
          </p:nvPr>
        </p:nvSpPr>
        <p:spPr>
          <a:xfrm>
            <a:off x="2959100" y="274638"/>
            <a:ext cx="7499350" cy="1143000"/>
          </a:xfrm>
        </p:spPr>
        <p:txBody>
          <a:bodyPr/>
          <a:lstStyle/>
          <a:p>
            <a:pPr eaLnBrk="1" hangingPunct="1">
              <a:defRPr/>
            </a:pPr>
            <a:r>
              <a:rPr lang="en-US" dirty="0"/>
              <a:t>References</a:t>
            </a:r>
          </a:p>
        </p:txBody>
      </p:sp>
      <p:sp>
        <p:nvSpPr>
          <p:cNvPr id="48131" name="Content Placeholder 2">
            <a:extLst>
              <a:ext uri="{FF2B5EF4-FFF2-40B4-BE49-F238E27FC236}">
                <a16:creationId xmlns:a16="http://schemas.microsoft.com/office/drawing/2014/main" id="{DC5DFF08-0C99-4CB7-AAD1-870FBC142659}"/>
              </a:ext>
            </a:extLst>
          </p:cNvPr>
          <p:cNvSpPr>
            <a:spLocks noGrp="1"/>
          </p:cNvSpPr>
          <p:nvPr>
            <p:ph sz="half" idx="1"/>
          </p:nvPr>
        </p:nvSpPr>
        <p:spPr>
          <a:xfrm>
            <a:off x="2959100" y="1524001"/>
            <a:ext cx="7480300" cy="4664075"/>
          </a:xfrm>
        </p:spPr>
        <p:txBody>
          <a:bodyPr/>
          <a:lstStyle/>
          <a:p>
            <a:pPr eaLnBrk="1" hangingPunct="1"/>
            <a:r>
              <a:rPr lang="en-US" altLang="en-US"/>
              <a:t>Slides adapted from Arup Guha’s Computer Science II Lecture notes:  </a:t>
            </a:r>
            <a:r>
              <a:rPr lang="en-US" altLang="en-US">
                <a:hlinkClick r:id="rId2"/>
              </a:rPr>
              <a:t>http://www.cs.ucf.edu/~dmarino/ucf/cop3503/lectures/</a:t>
            </a:r>
            <a:endParaRPr lang="en-US" altLang="en-US"/>
          </a:p>
          <a:p>
            <a:pPr eaLnBrk="1" hangingPunct="1"/>
            <a:r>
              <a:rPr lang="en-US" altLang="en-US"/>
              <a:t>Additional material from the textbook:</a:t>
            </a:r>
          </a:p>
          <a:p>
            <a:pPr lvl="1" eaLnBrk="1" hangingPunct="1">
              <a:buFont typeface="Verdana" panose="020B0604030504040204" pitchFamily="34" charset="0"/>
              <a:buNone/>
            </a:pPr>
            <a:r>
              <a:rPr lang="en-US" altLang="en-US"/>
              <a:t>Data Structures and Algorithm Analysis in Java (Second Edition) by Mark Allen Weiss</a:t>
            </a:r>
          </a:p>
          <a:p>
            <a:pPr eaLnBrk="1" hangingPunct="1"/>
            <a:r>
              <a:rPr lang="en-US" altLang="en-US"/>
              <a:t>Additional images:</a:t>
            </a:r>
          </a:p>
          <a:p>
            <a:pPr lvl="1" eaLnBrk="1" hangingPunct="1">
              <a:buFont typeface="Verdana" panose="020B0604030504040204" pitchFamily="34" charset="0"/>
              <a:buNone/>
            </a:pPr>
            <a:r>
              <a:rPr lang="en-US" altLang="en-US">
                <a:hlinkClick r:id="rId3"/>
              </a:rPr>
              <a:t>www.wikipedia.com</a:t>
            </a:r>
            <a:endParaRPr lang="en-US" altLang="en-US"/>
          </a:p>
          <a:p>
            <a:pPr lvl="1" eaLnBrk="1" hangingPunct="1">
              <a:buFont typeface="Verdana" panose="020B0604030504040204" pitchFamily="34" charset="0"/>
              <a:buNone/>
            </a:pPr>
            <a:r>
              <a:rPr lang="en-US" altLang="en-US">
                <a:hlinkClick r:id="rId4"/>
              </a:rPr>
              <a:t>xkcd.com</a:t>
            </a:r>
            <a:endParaRPr lang="en-US" altLang="en-US"/>
          </a:p>
          <a:p>
            <a:pPr eaLnBrk="1" hangingPunct="1"/>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0377-5D3D-40ED-AB5D-99363370C473}"/>
              </a:ext>
            </a:extLst>
          </p:cNvPr>
          <p:cNvSpPr>
            <a:spLocks noGrp="1"/>
          </p:cNvSpPr>
          <p:nvPr>
            <p:ph type="title"/>
          </p:nvPr>
        </p:nvSpPr>
        <p:spPr/>
        <p:txBody>
          <a:bodyPr/>
          <a:lstStyle/>
          <a:p>
            <a:pPr algn="ctr"/>
            <a:r>
              <a:rPr lang="en-US" dirty="0"/>
              <a:t>Limitation of Dynamic Programming</a:t>
            </a:r>
            <a:endParaRPr lang="en-IN" dirty="0"/>
          </a:p>
        </p:txBody>
      </p:sp>
      <p:sp>
        <p:nvSpPr>
          <p:cNvPr id="3" name="Text Placeholder 2">
            <a:extLst>
              <a:ext uri="{FF2B5EF4-FFF2-40B4-BE49-F238E27FC236}">
                <a16:creationId xmlns:a16="http://schemas.microsoft.com/office/drawing/2014/main" id="{B0FA6731-A152-4ADC-80FC-58D6D622680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8511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DEDC6E23-E141-4E6E-AC18-D09CDA835224}"/>
              </a:ext>
            </a:extLst>
          </p:cNvPr>
          <p:cNvSpPr>
            <a:spLocks noGrp="1"/>
          </p:cNvSpPr>
          <p:nvPr>
            <p:ph idx="1"/>
          </p:nvPr>
        </p:nvSpPr>
        <p:spPr/>
        <p:txBody>
          <a:bodyPr/>
          <a:lstStyle/>
          <a:p>
            <a:r>
              <a:rPr lang="en-US" dirty="0"/>
              <a:t>DP doesn’t always work</a:t>
            </a:r>
          </a:p>
          <a:p>
            <a:r>
              <a:rPr lang="en-US" dirty="0"/>
              <a:t>Recognizing the application for which DP doesn’t work is important</a:t>
            </a:r>
          </a:p>
          <a:p>
            <a:r>
              <a:rPr lang="en-US" dirty="0"/>
              <a:t>Let’s take an example: </a:t>
            </a:r>
          </a:p>
          <a:p>
            <a:pPr marL="0" indent="0" algn="ctr">
              <a:buNone/>
            </a:pPr>
            <a:r>
              <a:rPr lang="en-US" b="1" dirty="0"/>
              <a:t>Longest simple path</a:t>
            </a:r>
          </a:p>
          <a:p>
            <a:r>
              <a:rPr lang="en-US" b="1" dirty="0"/>
              <a:t>I/P: </a:t>
            </a:r>
            <a:r>
              <a:rPr lang="en-US" dirty="0"/>
              <a:t>A weighted graph with the start and end vertices s and t.</a:t>
            </a:r>
          </a:p>
          <a:p>
            <a:r>
              <a:rPr lang="en-US" b="1" dirty="0"/>
              <a:t>O/P: </a:t>
            </a:r>
            <a:r>
              <a:rPr lang="en-US" dirty="0"/>
              <a:t>Most expensive path between s and t which does not visit any vertex more than one (simple path)</a:t>
            </a:r>
          </a:p>
          <a:p>
            <a:endParaRPr lang="en-IN" b="1" dirty="0"/>
          </a:p>
        </p:txBody>
      </p:sp>
    </p:spTree>
    <p:extLst>
      <p:ext uri="{BB962C8B-B14F-4D97-AF65-F5344CB8AC3E}">
        <p14:creationId xmlns:p14="http://schemas.microsoft.com/office/powerpoint/2010/main" val="1839197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1CBC-24AB-4329-9231-0A8BBDCC93CF}"/>
              </a:ext>
            </a:extLst>
          </p:cNvPr>
          <p:cNvSpPr>
            <a:spLocks noGrp="1"/>
          </p:cNvSpPr>
          <p:nvPr>
            <p:ph type="title"/>
          </p:nvPr>
        </p:nvSpPr>
        <p:spPr>
          <a:xfrm>
            <a:off x="642891" y="681037"/>
            <a:ext cx="10515600" cy="984281"/>
          </a:xfrm>
        </p:spPr>
        <p:txBody>
          <a:bodyPr>
            <a:normAutofit/>
          </a:bodyPr>
          <a:lstStyle/>
          <a:p>
            <a:r>
              <a:rPr lang="en-US" sz="2800" b="1" dirty="0">
                <a:latin typeface="+mn-lt"/>
              </a:rPr>
              <a:t>Use DP for Longest simple path</a:t>
            </a:r>
            <a:endParaRPr lang="en-IN" sz="2800"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A36BFA-3799-4A07-A257-0A50F5BB4325}"/>
                  </a:ext>
                </a:extLst>
              </p:cNvPr>
              <p:cNvSpPr>
                <a:spLocks noGrp="1"/>
              </p:cNvSpPr>
              <p:nvPr>
                <p:ph idx="1"/>
              </p:nvPr>
            </p:nvSpPr>
            <p:spPr/>
            <p:txBody>
              <a:bodyPr/>
              <a:lstStyle/>
              <a:p>
                <a:r>
                  <a:rPr lang="en-US" dirty="0"/>
                  <a:t>Note: The longest simple path from </a:t>
                </a:r>
                <a:r>
                  <a:rPr lang="en-US" dirty="0" err="1"/>
                  <a:t>i</a:t>
                </a:r>
                <a:r>
                  <a:rPr lang="en-US" dirty="0"/>
                  <a:t> to j has to visit some vertex x right before reaching j.</a:t>
                </a:r>
              </a:p>
              <a:p>
                <a:r>
                  <a:rPr lang="en-US" dirty="0"/>
                  <a:t>Thus the last edge visited has to be in (x, j) form</a:t>
                </a:r>
              </a:p>
              <a:p>
                <a:r>
                  <a:rPr lang="en-US" dirty="0"/>
                  <a:t>So, the following recurrence can be used:</a:t>
                </a:r>
              </a:p>
              <a:p>
                <a:endParaRPr lang="en-US" dirty="0"/>
              </a:p>
              <a:p>
                <a:pPr marL="0" indent="0">
                  <a:buNone/>
                </a:pPr>
                <a14:m>
                  <m:oMathPara xmlns:m="http://schemas.openxmlformats.org/officeDocument/2006/math">
                    <m:oMathParaPr>
                      <m:jc m:val="center"/>
                    </m:oMathParaPr>
                    <m:oMath xmlns:m="http://schemas.openxmlformats.org/officeDocument/2006/math">
                      <m:r>
                        <m:rPr>
                          <m:nor/>
                        </m:rPr>
                        <a:rPr lang="en-US" dirty="0" smtClean="0"/>
                        <m:t>LP</m:t>
                      </m:r>
                      <m:r>
                        <m:rPr>
                          <m:nor/>
                        </m:rPr>
                        <a:rPr lang="en-US" dirty="0" smtClean="0"/>
                        <m:t>[</m:t>
                      </m:r>
                      <m:r>
                        <m:rPr>
                          <m:nor/>
                        </m:rPr>
                        <a:rPr lang="en-US" dirty="0" smtClean="0"/>
                        <m:t>i</m:t>
                      </m:r>
                      <m:r>
                        <m:rPr>
                          <m:nor/>
                        </m:rPr>
                        <a:rPr lang="en-US" dirty="0" smtClean="0"/>
                        <m:t>, </m:t>
                      </m:r>
                      <m:r>
                        <m:rPr>
                          <m:nor/>
                        </m:rPr>
                        <a:rPr lang="en-US" dirty="0" smtClean="0"/>
                        <m:t>j</m:t>
                      </m:r>
                      <m:r>
                        <m:rPr>
                          <m:nor/>
                        </m:rPr>
                        <a:rPr lang="en-US" dirty="0" smtClean="0"/>
                        <m:t>] = </m:t>
                      </m:r>
                      <m:r>
                        <m:rPr>
                          <m:nor/>
                        </m:rPr>
                        <a:rPr lang="en-US" dirty="0" smtClean="0"/>
                        <m:t>max</m:t>
                      </m:r>
                      <m:r>
                        <m:rPr>
                          <m:nor/>
                        </m:rPr>
                        <a:rPr lang="en-US" baseline="-25000" dirty="0" smtClean="0"/>
                        <m:t>(</m:t>
                      </m:r>
                      <m:r>
                        <m:rPr>
                          <m:nor/>
                        </m:rPr>
                        <a:rPr lang="en-US" baseline="-25000" dirty="0" smtClean="0"/>
                        <m:t>x</m:t>
                      </m:r>
                      <m:r>
                        <m:rPr>
                          <m:nor/>
                        </m:rPr>
                        <a:rPr lang="en-US" baseline="-25000" dirty="0" smtClean="0"/>
                        <m:t>,</m:t>
                      </m:r>
                      <m:r>
                        <m:rPr>
                          <m:nor/>
                        </m:rPr>
                        <a:rPr lang="en-US" baseline="-25000" dirty="0" smtClean="0"/>
                        <m:t>j</m:t>
                      </m:r>
                      <m:r>
                        <m:rPr>
                          <m:nor/>
                        </m:rPr>
                        <a:rPr lang="en-US" baseline="-25000" dirty="0" smtClean="0"/>
                        <m:t>) </m:t>
                      </m:r>
                      <m:r>
                        <m:rPr>
                          <m:nor/>
                        </m:rPr>
                        <a:rPr lang="en-IN" b="1" baseline="-25000" dirty="0" smtClean="0">
                          <a:solidFill>
                            <a:srgbClr val="202124"/>
                          </a:solidFill>
                          <a:latin typeface="arial" panose="020B0604020202020204" pitchFamily="34" charset="0"/>
                        </a:rPr>
                        <m:t>∈ </m:t>
                      </m:r>
                      <m:r>
                        <m:rPr>
                          <m:nor/>
                        </m:rPr>
                        <a:rPr lang="en-IN" baseline="-25000" dirty="0" smtClean="0">
                          <a:solidFill>
                            <a:srgbClr val="202124"/>
                          </a:solidFill>
                          <a:latin typeface="arial" panose="020B0604020202020204" pitchFamily="34" charset="0"/>
                        </a:rPr>
                        <m:t>E</m:t>
                      </m:r>
                      <m:r>
                        <m:rPr>
                          <m:nor/>
                        </m:rPr>
                        <a:rPr lang="en-US" dirty="0" smtClean="0"/>
                        <m:t> </m:t>
                      </m:r>
                      <m:r>
                        <m:rPr>
                          <m:nor/>
                        </m:rPr>
                        <a:rPr lang="en-US" dirty="0" smtClean="0"/>
                        <m:t>LP</m:t>
                      </m:r>
                      <m:r>
                        <m:rPr>
                          <m:nor/>
                        </m:rPr>
                        <a:rPr lang="en-US" dirty="0" smtClean="0"/>
                        <m:t>[</m:t>
                      </m:r>
                      <m:r>
                        <m:rPr>
                          <m:nor/>
                        </m:rPr>
                        <a:rPr lang="en-US" dirty="0" smtClean="0"/>
                        <m:t>i</m:t>
                      </m:r>
                      <m:r>
                        <m:rPr>
                          <m:nor/>
                        </m:rPr>
                        <a:rPr lang="en-US" dirty="0" smtClean="0"/>
                        <m:t>, </m:t>
                      </m:r>
                      <m:r>
                        <m:rPr>
                          <m:nor/>
                        </m:rPr>
                        <a:rPr lang="en-US" dirty="0" smtClean="0"/>
                        <m:t>x</m:t>
                      </m:r>
                      <m:r>
                        <m:rPr>
                          <m:nor/>
                        </m:rPr>
                        <a:rPr lang="en-US" dirty="0" smtClean="0"/>
                        <m:t>] + </m:t>
                      </m:r>
                      <m:r>
                        <m:rPr>
                          <m:nor/>
                        </m:rPr>
                        <a:rPr lang="en-US" dirty="0" smtClean="0"/>
                        <m:t>c</m:t>
                      </m:r>
                      <m:r>
                        <m:rPr>
                          <m:nor/>
                        </m:rPr>
                        <a:rPr lang="en-US" dirty="0" smtClean="0"/>
                        <m:t>(</m:t>
                      </m:r>
                      <m:r>
                        <m:rPr>
                          <m:nor/>
                        </m:rPr>
                        <a:rPr lang="en-US" dirty="0" smtClean="0"/>
                        <m:t>x</m:t>
                      </m:r>
                      <m:r>
                        <m:rPr>
                          <m:nor/>
                        </m:rPr>
                        <a:rPr lang="en-US" dirty="0" smtClean="0"/>
                        <m:t>, </m:t>
                      </m:r>
                      <m:r>
                        <m:rPr>
                          <m:nor/>
                        </m:rPr>
                        <a:rPr lang="en-US" dirty="0" smtClean="0"/>
                        <m:t>j</m:t>
                      </m:r>
                      <m:r>
                        <m:rPr>
                          <m:nor/>
                        </m:rPr>
                        <a:rPr lang="en-US" dirty="0" smtClean="0"/>
                        <m:t>)</m:t>
                      </m:r>
                    </m:oMath>
                  </m:oMathPara>
                </a14:m>
                <a:endParaRPr lang="en-IN" dirty="0"/>
              </a:p>
              <a:p>
                <a:r>
                  <a:rPr lang="en-US" dirty="0"/>
                  <a:t>Can you see the problem??????</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7A36BFA-3799-4A07-A257-0A50F5BB432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4644704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2643-44CF-476B-9D2D-5192450393D3}"/>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02062F-44FD-44EE-A84F-A540C34371E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nor/>
                        </m:rPr>
                        <a:rPr lang="en-US" dirty="0" smtClean="0"/>
                        <m:t>LP</m:t>
                      </m:r>
                      <m:r>
                        <m:rPr>
                          <m:nor/>
                        </m:rPr>
                        <a:rPr lang="en-US" dirty="0" smtClean="0"/>
                        <m:t>[</m:t>
                      </m:r>
                      <m:r>
                        <m:rPr>
                          <m:nor/>
                        </m:rPr>
                        <a:rPr lang="en-US" dirty="0" smtClean="0"/>
                        <m:t>i</m:t>
                      </m:r>
                      <m:r>
                        <m:rPr>
                          <m:nor/>
                        </m:rPr>
                        <a:rPr lang="en-US" dirty="0" smtClean="0"/>
                        <m:t>, </m:t>
                      </m:r>
                      <m:r>
                        <m:rPr>
                          <m:nor/>
                        </m:rPr>
                        <a:rPr lang="en-US" dirty="0" smtClean="0"/>
                        <m:t>j</m:t>
                      </m:r>
                      <m:r>
                        <m:rPr>
                          <m:nor/>
                        </m:rPr>
                        <a:rPr lang="en-US" dirty="0" smtClean="0"/>
                        <m:t>] = </m:t>
                      </m:r>
                      <m:r>
                        <m:rPr>
                          <m:nor/>
                        </m:rPr>
                        <a:rPr lang="en-US" dirty="0" smtClean="0"/>
                        <m:t>max</m:t>
                      </m:r>
                      <m:r>
                        <m:rPr>
                          <m:nor/>
                        </m:rPr>
                        <a:rPr lang="en-US" baseline="-25000" dirty="0" smtClean="0"/>
                        <m:t>(</m:t>
                      </m:r>
                      <m:r>
                        <m:rPr>
                          <m:nor/>
                        </m:rPr>
                        <a:rPr lang="en-US" baseline="-25000" dirty="0" smtClean="0"/>
                        <m:t>x</m:t>
                      </m:r>
                      <m:r>
                        <m:rPr>
                          <m:nor/>
                        </m:rPr>
                        <a:rPr lang="en-US" baseline="-25000" dirty="0" smtClean="0"/>
                        <m:t>,</m:t>
                      </m:r>
                      <m:r>
                        <m:rPr>
                          <m:nor/>
                        </m:rPr>
                        <a:rPr lang="en-US" baseline="-25000" dirty="0" smtClean="0"/>
                        <m:t>j</m:t>
                      </m:r>
                      <m:r>
                        <m:rPr>
                          <m:nor/>
                        </m:rPr>
                        <a:rPr lang="en-US" baseline="-25000" dirty="0" smtClean="0"/>
                        <m:t>) </m:t>
                      </m:r>
                      <m:r>
                        <m:rPr>
                          <m:nor/>
                        </m:rPr>
                        <a:rPr lang="en-IN" b="1" baseline="-25000" dirty="0" smtClean="0">
                          <a:solidFill>
                            <a:srgbClr val="202124"/>
                          </a:solidFill>
                          <a:latin typeface="arial" panose="020B0604020202020204" pitchFamily="34" charset="0"/>
                        </a:rPr>
                        <m:t>∈ </m:t>
                      </m:r>
                      <m:r>
                        <m:rPr>
                          <m:nor/>
                        </m:rPr>
                        <a:rPr lang="en-IN" baseline="-25000" dirty="0" smtClean="0">
                          <a:solidFill>
                            <a:srgbClr val="202124"/>
                          </a:solidFill>
                          <a:latin typeface="arial" panose="020B0604020202020204" pitchFamily="34" charset="0"/>
                        </a:rPr>
                        <m:t>E</m:t>
                      </m:r>
                      <m:r>
                        <m:rPr>
                          <m:nor/>
                        </m:rPr>
                        <a:rPr lang="en-US" dirty="0" smtClean="0"/>
                        <m:t> </m:t>
                      </m:r>
                      <m:r>
                        <m:rPr>
                          <m:nor/>
                        </m:rPr>
                        <a:rPr lang="en-US" dirty="0" smtClean="0"/>
                        <m:t>LP</m:t>
                      </m:r>
                      <m:r>
                        <m:rPr>
                          <m:nor/>
                        </m:rPr>
                        <a:rPr lang="en-US" dirty="0" smtClean="0"/>
                        <m:t>[</m:t>
                      </m:r>
                      <m:r>
                        <m:rPr>
                          <m:nor/>
                        </m:rPr>
                        <a:rPr lang="en-US" dirty="0" smtClean="0"/>
                        <m:t>i</m:t>
                      </m:r>
                      <m:r>
                        <m:rPr>
                          <m:nor/>
                        </m:rPr>
                        <a:rPr lang="en-US" dirty="0" smtClean="0"/>
                        <m:t>, </m:t>
                      </m:r>
                      <m:r>
                        <m:rPr>
                          <m:nor/>
                        </m:rPr>
                        <a:rPr lang="en-US" dirty="0" smtClean="0"/>
                        <m:t>x</m:t>
                      </m:r>
                      <m:r>
                        <m:rPr>
                          <m:nor/>
                        </m:rPr>
                        <a:rPr lang="en-US" dirty="0" smtClean="0"/>
                        <m:t>] + </m:t>
                      </m:r>
                      <m:r>
                        <m:rPr>
                          <m:nor/>
                        </m:rPr>
                        <a:rPr lang="en-US" dirty="0" smtClean="0"/>
                        <m:t>c</m:t>
                      </m:r>
                      <m:r>
                        <m:rPr>
                          <m:nor/>
                        </m:rPr>
                        <a:rPr lang="en-US" dirty="0" smtClean="0"/>
                        <m:t>(</m:t>
                      </m:r>
                      <m:r>
                        <m:rPr>
                          <m:nor/>
                        </m:rPr>
                        <a:rPr lang="en-US" dirty="0" smtClean="0"/>
                        <m:t>x</m:t>
                      </m:r>
                      <m:r>
                        <m:rPr>
                          <m:nor/>
                        </m:rPr>
                        <a:rPr lang="en-US" dirty="0" smtClean="0"/>
                        <m:t>, </m:t>
                      </m:r>
                      <m:r>
                        <m:rPr>
                          <m:nor/>
                        </m:rPr>
                        <a:rPr lang="en-US" dirty="0" smtClean="0"/>
                        <m:t>j</m:t>
                      </m:r>
                      <m:r>
                        <m:rPr>
                          <m:nor/>
                        </m:rPr>
                        <a:rPr lang="en-US" dirty="0" smtClean="0"/>
                        <m:t>)</m:t>
                      </m:r>
                    </m:oMath>
                  </m:oMathPara>
                </a14:m>
                <a:endParaRPr lang="en-IN" dirty="0"/>
              </a:p>
              <a:p>
                <a:r>
                  <a:rPr lang="en-IN" dirty="0"/>
                  <a:t>There are two problems in the above recursive solution</a:t>
                </a:r>
              </a:p>
              <a:p>
                <a:pPr marL="971550" lvl="1" indent="-514350">
                  <a:buFont typeface="+mj-lt"/>
                  <a:buAutoNum type="arabicPeriod"/>
                </a:pPr>
                <a:r>
                  <a:rPr lang="en-IN" dirty="0"/>
                  <a:t>The recursion does nothing to enforce simplicity (No loop in the path)</a:t>
                </a:r>
              </a:p>
              <a:p>
                <a:pPr marL="971550" lvl="1" indent="-514350">
                  <a:buFont typeface="+mj-lt"/>
                  <a:buAutoNum type="arabicPeriod"/>
                </a:pPr>
                <a:r>
                  <a:rPr lang="en-IN" dirty="0"/>
                  <a:t>The evaluation order (based on bigger-smaller, left-right, etc) is not clear so difficult to defined the sub problem. </a:t>
                </a:r>
              </a:p>
            </p:txBody>
          </p:sp>
        </mc:Choice>
        <mc:Fallback xmlns="">
          <p:sp>
            <p:nvSpPr>
              <p:cNvPr id="3" name="Content Placeholder 2">
                <a:extLst>
                  <a:ext uri="{FF2B5EF4-FFF2-40B4-BE49-F238E27FC236}">
                    <a16:creationId xmlns:a16="http://schemas.microsoft.com/office/drawing/2014/main" id="{4302062F-44FD-44EE-A84F-A540C34371E9}"/>
                  </a:ext>
                </a:extLst>
              </p:cNvPr>
              <p:cNvSpPr>
                <a:spLocks noGrp="1" noRot="1" noChangeAspect="1" noMove="1" noResize="1" noEditPoints="1" noAdjustHandles="1" noChangeArrowheads="1" noChangeShapeType="1" noTextEdit="1"/>
              </p:cNvSpPr>
              <p:nvPr>
                <p:ph idx="1"/>
              </p:nvPr>
            </p:nvSpPr>
            <p:spPr>
              <a:blipFill>
                <a:blip r:embed="rId2"/>
                <a:stretch>
                  <a:fillRect l="-1043" r="-870"/>
                </a:stretch>
              </a:blipFill>
            </p:spPr>
            <p:txBody>
              <a:bodyPr/>
              <a:lstStyle/>
              <a:p>
                <a:r>
                  <a:rPr lang="en-IN">
                    <a:noFill/>
                  </a:rPr>
                  <a:t> </a:t>
                </a:r>
              </a:p>
            </p:txBody>
          </p:sp>
        </mc:Fallback>
      </mc:AlternateContent>
    </p:spTree>
    <p:extLst>
      <p:ext uri="{BB962C8B-B14F-4D97-AF65-F5344CB8AC3E}">
        <p14:creationId xmlns:p14="http://schemas.microsoft.com/office/powerpoint/2010/main" val="24029902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2C23-AB76-4A85-9B17-AB9FC30F36A5}"/>
              </a:ext>
            </a:extLst>
          </p:cNvPr>
          <p:cNvSpPr>
            <a:spLocks noGrp="1"/>
          </p:cNvSpPr>
          <p:nvPr>
            <p:ph type="title"/>
          </p:nvPr>
        </p:nvSpPr>
        <p:spPr>
          <a:xfrm>
            <a:off x="163497" y="0"/>
            <a:ext cx="10515600" cy="825623"/>
          </a:xfrm>
        </p:spPr>
        <p:txBody>
          <a:bodyPr/>
          <a:lstStyle/>
          <a:p>
            <a:r>
              <a:rPr lang="en-US" b="1" dirty="0"/>
              <a:t>When DP Can Be Used?</a:t>
            </a:r>
            <a:endParaRPr lang="en-IN" b="1" dirty="0"/>
          </a:p>
        </p:txBody>
      </p:sp>
      <p:sp>
        <p:nvSpPr>
          <p:cNvPr id="3" name="Content Placeholder 2">
            <a:extLst>
              <a:ext uri="{FF2B5EF4-FFF2-40B4-BE49-F238E27FC236}">
                <a16:creationId xmlns:a16="http://schemas.microsoft.com/office/drawing/2014/main" id="{A0BC81DE-0DB7-4955-B8B6-A7BF34AC5A13}"/>
              </a:ext>
            </a:extLst>
          </p:cNvPr>
          <p:cNvSpPr>
            <a:spLocks noGrp="1"/>
          </p:cNvSpPr>
          <p:nvPr>
            <p:ph idx="1"/>
          </p:nvPr>
        </p:nvSpPr>
        <p:spPr>
          <a:xfrm>
            <a:off x="163497" y="937858"/>
            <a:ext cx="11776969" cy="5729272"/>
          </a:xfrm>
        </p:spPr>
        <p:txBody>
          <a:bodyPr>
            <a:noAutofit/>
          </a:bodyPr>
          <a:lstStyle/>
          <a:p>
            <a:pPr algn="l"/>
            <a:r>
              <a:rPr lang="en-US" b="0" i="0" u="none" strike="noStrike" baseline="0" dirty="0"/>
              <a:t>Dynamic programming can be applied to any problem that observes the </a:t>
            </a:r>
            <a:r>
              <a:rPr lang="en-US" b="0" i="1" u="none" strike="noStrike" baseline="0" dirty="0"/>
              <a:t>principle </a:t>
            </a:r>
            <a:r>
              <a:rPr lang="en-IN" b="0" i="1" u="none" strike="noStrike" baseline="0" dirty="0"/>
              <a:t>of optimality</a:t>
            </a:r>
            <a:r>
              <a:rPr lang="en-IN" b="0" i="0" u="none" strike="noStrike" baseline="0" dirty="0"/>
              <a:t>.</a:t>
            </a:r>
          </a:p>
          <a:p>
            <a:pPr algn="l"/>
            <a:r>
              <a:rPr lang="en-US" b="0" i="1" u="none" strike="noStrike" baseline="0" dirty="0"/>
              <a:t>principle </a:t>
            </a:r>
            <a:r>
              <a:rPr lang="en-IN" b="0" i="1" u="none" strike="noStrike" baseline="0" dirty="0"/>
              <a:t>of optimality: </a:t>
            </a:r>
            <a:r>
              <a:rPr lang="en-US" b="0" i="1" u="none" strike="noStrike" baseline="0" dirty="0"/>
              <a:t>The </a:t>
            </a:r>
            <a:r>
              <a:rPr lang="en-US" b="0" i="0" u="none" strike="noStrike" baseline="0" dirty="0"/>
              <a:t>partial solutions can be optimally extended with regard to the </a:t>
            </a:r>
            <a:r>
              <a:rPr lang="en-US" b="0" i="1" u="none" strike="noStrike" baseline="0" dirty="0"/>
              <a:t>state </a:t>
            </a:r>
            <a:r>
              <a:rPr lang="en-US" b="0" i="0" u="none" strike="noStrike" baseline="0" dirty="0"/>
              <a:t>after the partial solution, instead of the specifics of the partial solution itself.</a:t>
            </a:r>
          </a:p>
          <a:p>
            <a:pPr algn="l"/>
            <a:r>
              <a:rPr lang="en-US" b="0" i="0" u="none" strike="noStrike" baseline="0" dirty="0"/>
              <a:t>For example, in deciding whether to extend an approximate string matching by a substitution, insertion, or deletion, we did not need to know which sequence of operations had been performed to date.</a:t>
            </a:r>
          </a:p>
          <a:p>
            <a:r>
              <a:rPr lang="en-IN" dirty="0"/>
              <a:t>There may </a:t>
            </a:r>
            <a:r>
              <a:rPr lang="en-US" dirty="0"/>
              <a:t>be several different edit sequences that achieve a cost of C on the first p characters of pattern P and t characters of string T. Future decisions are made based on the consequences of previous decisions, not the actual decisions themselves.</a:t>
            </a:r>
          </a:p>
          <a:p>
            <a:r>
              <a:rPr lang="en-US" dirty="0"/>
              <a:t>Problems do not satisfy the principle of optimality when the specifics of the operations matter, as opposed to just the cost of the operations.</a:t>
            </a:r>
            <a:endParaRPr lang="en-IN" dirty="0"/>
          </a:p>
        </p:txBody>
      </p:sp>
    </p:spTree>
    <p:extLst>
      <p:ext uri="{BB962C8B-B14F-4D97-AF65-F5344CB8AC3E}">
        <p14:creationId xmlns:p14="http://schemas.microsoft.com/office/powerpoint/2010/main" val="32510403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2CC35-E295-432E-8BC5-3D9382CEC8E9}"/>
              </a:ext>
            </a:extLst>
          </p:cNvPr>
          <p:cNvSpPr>
            <a:spLocks noGrp="1"/>
          </p:cNvSpPr>
          <p:nvPr>
            <p:ph idx="1"/>
          </p:nvPr>
        </p:nvSpPr>
        <p:spPr>
          <a:xfrm>
            <a:off x="338234" y="1377754"/>
            <a:ext cx="11515531" cy="6366653"/>
          </a:xfrm>
        </p:spPr>
        <p:txBody>
          <a:bodyPr>
            <a:noAutofit/>
          </a:bodyPr>
          <a:lstStyle/>
          <a:p>
            <a:pPr algn="l"/>
            <a:r>
              <a:rPr lang="en-US" sz="2400" b="0" i="0" u="none" strike="noStrike" baseline="0" dirty="0">
                <a:latin typeface="CMR10"/>
              </a:rPr>
              <a:t>The running time of any dynamic programming algorithm is a function of two things: </a:t>
            </a:r>
          </a:p>
          <a:p>
            <a:pPr marL="457200" lvl="1" indent="0">
              <a:buNone/>
            </a:pPr>
            <a:r>
              <a:rPr lang="en-US" b="0" i="0" u="none" strike="noStrike" baseline="0" dirty="0">
                <a:latin typeface="CMR10"/>
              </a:rPr>
              <a:t>(1) number of partial solutions we must keep track of, and </a:t>
            </a:r>
          </a:p>
          <a:p>
            <a:pPr marL="457200" lvl="1" indent="0">
              <a:buNone/>
            </a:pPr>
            <a:r>
              <a:rPr lang="en-US" b="0" i="0" u="none" strike="noStrike" baseline="0" dirty="0">
                <a:latin typeface="CMR10"/>
              </a:rPr>
              <a:t>(2) how long it take to evaluate each partial solution. </a:t>
            </a:r>
          </a:p>
          <a:p>
            <a:pPr algn="l"/>
            <a:r>
              <a:rPr lang="en-US" sz="2400" b="0" i="0" u="none" strike="noStrike" baseline="0" dirty="0">
                <a:latin typeface="CMR10"/>
              </a:rPr>
              <a:t>The first issue—namely the size of the state space—is usually the more pressing concern.</a:t>
            </a:r>
          </a:p>
          <a:p>
            <a:pPr algn="l"/>
            <a:r>
              <a:rPr lang="en-US" sz="2400" b="0" i="0" u="none" strike="noStrike" baseline="0" dirty="0">
                <a:latin typeface="CMR10"/>
              </a:rPr>
              <a:t>In all of the examples we have seen, the partial solutions are completely described by specifying the stopping </a:t>
            </a:r>
            <a:r>
              <a:rPr lang="en-US" sz="2400" b="0" i="1" u="none" strike="noStrike" baseline="0" dirty="0">
                <a:latin typeface="CMTI10"/>
              </a:rPr>
              <a:t>places </a:t>
            </a:r>
            <a:r>
              <a:rPr lang="en-US" sz="2400" b="0" i="0" u="none" strike="noStrike" baseline="0" dirty="0">
                <a:latin typeface="CMR10"/>
              </a:rPr>
              <a:t>in the input. </a:t>
            </a:r>
          </a:p>
          <a:p>
            <a:pPr algn="l"/>
            <a:r>
              <a:rPr lang="en-US" sz="2400" b="0" i="0" u="none" strike="noStrike" baseline="0" dirty="0">
                <a:latin typeface="CMR10"/>
              </a:rPr>
              <a:t>This is because the combinatorial objects being worked on (strings, numerical sequences, and polygons) have an implicit order defined upon their elements.</a:t>
            </a:r>
          </a:p>
          <a:p>
            <a:pPr algn="l"/>
            <a:r>
              <a:rPr lang="en-US" sz="2400" b="0" i="0" u="none" strike="noStrike" baseline="0" dirty="0">
                <a:latin typeface="CMR10"/>
              </a:rPr>
              <a:t>When the objects are not firmly ordered, however, we get an exponential number </a:t>
            </a:r>
            <a:r>
              <a:rPr lang="en-IN" sz="2400" b="0" i="0" u="none" strike="noStrike" baseline="0" dirty="0">
                <a:latin typeface="CMR10"/>
              </a:rPr>
              <a:t>of possible partial solutions.</a:t>
            </a:r>
            <a:endParaRPr lang="en-US" sz="2400" b="0" i="0" u="none" strike="noStrike" baseline="0" dirty="0">
              <a:latin typeface="CMR10"/>
            </a:endParaRPr>
          </a:p>
          <a:p>
            <a:pPr algn="l"/>
            <a:r>
              <a:rPr lang="en-US" sz="2400" b="0" i="0" u="none" strike="noStrike" baseline="0" dirty="0">
                <a:latin typeface="CMR10"/>
              </a:rPr>
              <a:t>Without an inherent left-to-right ordering on the objects, dynamic programming is usually doomed to require exponential space and </a:t>
            </a:r>
            <a:r>
              <a:rPr lang="en-IN" sz="2400" b="0" i="0" u="none" strike="noStrike" baseline="0" dirty="0">
                <a:latin typeface="CMR10"/>
              </a:rPr>
              <a:t>time.</a:t>
            </a:r>
            <a:endParaRPr lang="en-IN" sz="2400" dirty="0"/>
          </a:p>
        </p:txBody>
      </p:sp>
    </p:spTree>
    <p:extLst>
      <p:ext uri="{BB962C8B-B14F-4D97-AF65-F5344CB8AC3E}">
        <p14:creationId xmlns:p14="http://schemas.microsoft.com/office/powerpoint/2010/main" val="25784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Optimal Substructure</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A given problems has Optimal Substructure Property if optimal solution of the given problem can be obtained by using optimal solutions of its subproblems.</a:t>
            </a:r>
            <a:endParaRPr lang="en-IN" dirty="0"/>
          </a:p>
        </p:txBody>
      </p:sp>
    </p:spTree>
    <p:extLst>
      <p:ext uri="{BB962C8B-B14F-4D97-AF65-F5344CB8AC3E}">
        <p14:creationId xmlns:p14="http://schemas.microsoft.com/office/powerpoint/2010/main" val="77615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IN" b="1" dirty="0"/>
              <a:t>Overlapping Subproblems:</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Like Divide and Conquer, Dynamic Programming combines solutions to sub-problems. </a:t>
            </a:r>
          </a:p>
          <a:p>
            <a:r>
              <a:rPr lang="en-US" dirty="0"/>
              <a:t>Dynamic Programming is mainly used when solutions of same subproblems are needed again and again. </a:t>
            </a:r>
          </a:p>
          <a:p>
            <a:r>
              <a:rPr lang="en-US" dirty="0"/>
              <a:t>In dynamic programming, computed solutions to subproblems are stored in a table so that these don’t have to be recomputed. </a:t>
            </a:r>
          </a:p>
          <a:p>
            <a:r>
              <a:rPr lang="en-US" dirty="0"/>
              <a:t>So Dynamic Programming is not useful when there are no common (overlapping) subproblems because there is no point storing the solutions if they are not needed again. For example, </a:t>
            </a:r>
            <a:r>
              <a:rPr lang="en-US" u="sng" dirty="0">
                <a:hlinkClick r:id="rId2"/>
              </a:rPr>
              <a:t>Binary Search</a:t>
            </a:r>
            <a:r>
              <a:rPr lang="en-US" dirty="0"/>
              <a:t> doesn’t have common subproblems.</a:t>
            </a:r>
            <a:endParaRPr lang="en-IN" dirty="0"/>
          </a:p>
        </p:txBody>
      </p:sp>
    </p:spTree>
    <p:extLst>
      <p:ext uri="{BB962C8B-B14F-4D97-AF65-F5344CB8AC3E}">
        <p14:creationId xmlns:p14="http://schemas.microsoft.com/office/powerpoint/2010/main" val="286153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AA94-BCD4-483C-8DE0-00867422CF47}"/>
              </a:ext>
            </a:extLst>
          </p:cNvPr>
          <p:cNvSpPr>
            <a:spLocks noGrp="1"/>
          </p:cNvSpPr>
          <p:nvPr>
            <p:ph type="title"/>
          </p:nvPr>
        </p:nvSpPr>
        <p:spPr>
          <a:xfrm>
            <a:off x="838200" y="2581104"/>
            <a:ext cx="10515600" cy="1325563"/>
          </a:xfrm>
        </p:spPr>
        <p:txBody>
          <a:bodyPr/>
          <a:lstStyle/>
          <a:p>
            <a:pPr algn="ctr"/>
            <a:r>
              <a:rPr lang="en-IN" b="1" dirty="0"/>
              <a:t>Binomial Coefficient</a:t>
            </a:r>
            <a:endParaRPr lang="en-IN" dirty="0"/>
          </a:p>
        </p:txBody>
      </p:sp>
    </p:spTree>
    <p:extLst>
      <p:ext uri="{BB962C8B-B14F-4D97-AF65-F5344CB8AC3E}">
        <p14:creationId xmlns:p14="http://schemas.microsoft.com/office/powerpoint/2010/main" val="277188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172995" y="365125"/>
            <a:ext cx="11887199" cy="837599"/>
          </a:xfrm>
        </p:spPr>
        <p:txBody>
          <a:bodyPr/>
          <a:lstStyle/>
          <a:p>
            <a:r>
              <a:rPr lang="en-IN" b="1" dirty="0"/>
              <a:t>Binomial Coefficient Using Dynamic Programming</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172995" y="1690688"/>
            <a:ext cx="11846010" cy="5080815"/>
          </a:xfrm>
        </p:spPr>
        <p:txBody>
          <a:bodyPr/>
          <a:lstStyle/>
          <a:p>
            <a:r>
              <a:rPr lang="en-US" dirty="0"/>
              <a:t>A binomial coefficient C(n, k) can be defined as the coefficient of </a:t>
            </a:r>
            <a:r>
              <a:rPr lang="en-US" dirty="0" err="1"/>
              <a:t>x</a:t>
            </a:r>
            <a:r>
              <a:rPr lang="en-US" baseline="30000" dirty="0" err="1"/>
              <a:t>k</a:t>
            </a:r>
            <a:r>
              <a:rPr lang="en-US" dirty="0"/>
              <a:t> in the expansion of (1 + x)</a:t>
            </a:r>
            <a:r>
              <a:rPr lang="en-US" baseline="30000" dirty="0"/>
              <a:t>n</a:t>
            </a:r>
            <a:r>
              <a:rPr lang="en-US" dirty="0"/>
              <a:t>.</a:t>
            </a:r>
          </a:p>
          <a:p>
            <a:r>
              <a:rPr lang="en-US" i="1" dirty="0"/>
              <a:t>A binomial coefficient C(n, k) also gives the number of ways, disregarding order, that k objects can be chosen from among n objects more formally, the number of k-element subsets (or k-combinations) of a n-element set.</a:t>
            </a:r>
          </a:p>
          <a:p>
            <a:r>
              <a:rPr lang="en-US" b="1" dirty="0"/>
              <a:t>The Problem</a:t>
            </a:r>
            <a:r>
              <a:rPr lang="en-US" dirty="0"/>
              <a:t> </a:t>
            </a:r>
            <a:br>
              <a:rPr lang="en-US" dirty="0"/>
            </a:br>
            <a:r>
              <a:rPr lang="en-US" i="1" dirty="0"/>
              <a:t>Write a algorithm that takes two parameters n and k and returns the value of Binomial Coefficient C(n, k). </a:t>
            </a:r>
            <a:r>
              <a:rPr lang="en-US" dirty="0"/>
              <a:t>For example, your function should return 6 for n = 4 and k = 2, and it should return </a:t>
            </a:r>
            <a:r>
              <a:rPr lang="en-US" b="1" dirty="0"/>
              <a:t>10 </a:t>
            </a:r>
            <a:r>
              <a:rPr lang="en-US" dirty="0"/>
              <a:t>for </a:t>
            </a:r>
            <a:r>
              <a:rPr lang="en-US" b="1" dirty="0"/>
              <a:t>n = 5 </a:t>
            </a:r>
            <a:r>
              <a:rPr lang="en-US" dirty="0"/>
              <a:t>and </a:t>
            </a:r>
            <a:r>
              <a:rPr lang="en-US" b="1" dirty="0"/>
              <a:t>k = 2</a:t>
            </a:r>
            <a:r>
              <a:rPr lang="en-US" dirty="0"/>
              <a:t>.</a:t>
            </a:r>
          </a:p>
          <a:p>
            <a:endParaRPr lang="en-IN" dirty="0"/>
          </a:p>
        </p:txBody>
      </p:sp>
    </p:spTree>
    <p:extLst>
      <p:ext uri="{BB962C8B-B14F-4D97-AF65-F5344CB8AC3E}">
        <p14:creationId xmlns:p14="http://schemas.microsoft.com/office/powerpoint/2010/main" val="55741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253313" y="84157"/>
            <a:ext cx="6205152" cy="1325563"/>
          </a:xfrm>
        </p:spPr>
        <p:txBody>
          <a:bodyPr/>
          <a:lstStyle/>
          <a:p>
            <a:r>
              <a:rPr lang="en-IN" b="1" dirty="0"/>
              <a:t>1) Optimal Substructure</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253313" y="1759723"/>
            <a:ext cx="4944762" cy="3734915"/>
          </a:xfrm>
        </p:spPr>
        <p:txBody>
          <a:bodyPr/>
          <a:lstStyle/>
          <a:p>
            <a:r>
              <a:rPr lang="en-US" dirty="0"/>
              <a:t>The value of C(n, k) can be recursively calculated using the following standard formula for Binomial Coefficients. </a:t>
            </a:r>
          </a:p>
          <a:p>
            <a:pPr lvl="1"/>
            <a:r>
              <a:rPr lang="pt-BR" dirty="0"/>
              <a:t>C(n, k) = C(n-1, k-1) + C(n-1, k)</a:t>
            </a:r>
          </a:p>
          <a:p>
            <a:pPr lvl="1"/>
            <a:r>
              <a:rPr lang="pt-BR" dirty="0"/>
              <a:t>C(n, 0) = C(n, n) = 1</a:t>
            </a:r>
            <a:endParaRPr lang="en-IN" dirty="0"/>
          </a:p>
        </p:txBody>
      </p:sp>
      <p:sp>
        <p:nvSpPr>
          <p:cNvPr id="6" name="Rectangle 5">
            <a:extLst>
              <a:ext uri="{FF2B5EF4-FFF2-40B4-BE49-F238E27FC236}">
                <a16:creationId xmlns:a16="http://schemas.microsoft.com/office/drawing/2014/main" id="{55F71A57-63AA-4545-946F-285C8733CFA8}"/>
              </a:ext>
            </a:extLst>
          </p:cNvPr>
          <p:cNvSpPr/>
          <p:nvPr/>
        </p:nvSpPr>
        <p:spPr>
          <a:xfrm>
            <a:off x="5198075" y="1940354"/>
            <a:ext cx="6845645" cy="3940246"/>
          </a:xfrm>
          <a:prstGeom prst="rect">
            <a:avLst/>
          </a:prstGeom>
        </p:spPr>
        <p:txBody>
          <a:bodyPr wrap="square">
            <a:spAutoFit/>
          </a:bodyPr>
          <a:lstStyle/>
          <a:p>
            <a:pPr>
              <a:lnSpc>
                <a:spcPct val="107000"/>
              </a:lnSpc>
              <a:spcAft>
                <a:spcPts val="0"/>
              </a:spcAft>
            </a:pPr>
            <a:r>
              <a:rPr lang="en-IN" dirty="0">
                <a:solidFill>
                  <a:srgbClr val="00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Returns value of Binomial Coefficient C(n, k)</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8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int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binomialCoeff</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8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int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8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int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k</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00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Base Cases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if</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k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return</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FF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0</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if</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k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FF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0</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k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return</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FF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1</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00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Recur</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FF"/>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return</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binomialCoeff</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FF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1</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k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FF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1</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binomialCoeff</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 </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rgbClr val="FF8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1</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k</a:t>
            </a: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IN" b="1" dirty="0">
                <a:solidFill>
                  <a:srgbClr val="00008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F632F65-7546-4151-8BCE-09A3F75C613C}"/>
              </a:ext>
            </a:extLst>
          </p:cNvPr>
          <p:cNvSpPr txBox="1">
            <a:spLocks/>
          </p:cNvSpPr>
          <p:nvPr/>
        </p:nvSpPr>
        <p:spPr>
          <a:xfrm>
            <a:off x="6598508" y="98292"/>
            <a:ext cx="43125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Recursive Solution</a:t>
            </a:r>
            <a:endParaRPr lang="en-IN" dirty="0"/>
          </a:p>
        </p:txBody>
      </p:sp>
    </p:spTree>
    <p:extLst>
      <p:ext uri="{BB962C8B-B14F-4D97-AF65-F5344CB8AC3E}">
        <p14:creationId xmlns:p14="http://schemas.microsoft.com/office/powerpoint/2010/main" val="287202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IN" b="1" dirty="0"/>
              <a:t>2) Overlapping Subproblems</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838200" y="1825625"/>
            <a:ext cx="4812957" cy="4351338"/>
          </a:xfrm>
        </p:spPr>
        <p:txBody>
          <a:bodyPr/>
          <a:lstStyle/>
          <a:p>
            <a:r>
              <a:rPr lang="en-US" dirty="0"/>
              <a:t>It should be noted that the above function computes the same subproblems again and again. </a:t>
            </a:r>
          </a:p>
          <a:p>
            <a:r>
              <a:rPr lang="en-US" dirty="0"/>
              <a:t>See the following recursion tree for n = 5 an k = 2. </a:t>
            </a:r>
          </a:p>
          <a:p>
            <a:r>
              <a:rPr lang="en-US" dirty="0"/>
              <a:t>The function C(3, 1) is called two times. For large values of n, there will be many common subproblems. </a:t>
            </a:r>
            <a:endParaRPr lang="en-IN" dirty="0"/>
          </a:p>
        </p:txBody>
      </p:sp>
      <p:pic>
        <p:nvPicPr>
          <p:cNvPr id="4098" name="Picture 2" descr="Lightbox">
            <a:extLst>
              <a:ext uri="{FF2B5EF4-FFF2-40B4-BE49-F238E27FC236}">
                <a16:creationId xmlns:a16="http://schemas.microsoft.com/office/drawing/2014/main" id="{BD3F9798-45F6-4F64-9304-E61E33286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591" y="1690688"/>
            <a:ext cx="6198559" cy="320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68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3BCE-CD3B-4BF8-A6F4-1F4BAF488655}"/>
              </a:ext>
            </a:extLst>
          </p:cNvPr>
          <p:cNvSpPr>
            <a:spLocks noGrp="1"/>
          </p:cNvSpPr>
          <p:nvPr>
            <p:ph type="title"/>
          </p:nvPr>
        </p:nvSpPr>
        <p:spPr/>
        <p:txBody>
          <a:bodyPr/>
          <a:lstStyle/>
          <a:p>
            <a:r>
              <a:rPr lang="en-IN" b="1" dirty="0"/>
              <a:t>Dynamic Programming based implementation</a:t>
            </a:r>
          </a:p>
        </p:txBody>
      </p:sp>
      <p:sp>
        <p:nvSpPr>
          <p:cNvPr id="3" name="Content Placeholder 2">
            <a:extLst>
              <a:ext uri="{FF2B5EF4-FFF2-40B4-BE49-F238E27FC236}">
                <a16:creationId xmlns:a16="http://schemas.microsoft.com/office/drawing/2014/main" id="{F1C5D1E3-ED7E-4B97-8D22-A407C36075B4}"/>
              </a:ext>
            </a:extLst>
          </p:cNvPr>
          <p:cNvSpPr>
            <a:spLocks noGrp="1"/>
          </p:cNvSpPr>
          <p:nvPr>
            <p:ph idx="1"/>
          </p:nvPr>
        </p:nvSpPr>
        <p:spPr/>
        <p:txBody>
          <a:bodyPr/>
          <a:lstStyle/>
          <a:p>
            <a:pPr marL="0" indent="0">
              <a:buNone/>
            </a:pPr>
            <a:r>
              <a:rPr lang="en-IN" b="1" dirty="0"/>
              <a:t>Algorithm</a:t>
            </a:r>
            <a:r>
              <a:rPr lang="en-IN" dirty="0"/>
              <a:t> </a:t>
            </a:r>
            <a:r>
              <a:rPr lang="en-IN" i="1" dirty="0"/>
              <a:t>Binomial</a:t>
            </a:r>
            <a:r>
              <a:rPr lang="en-IN" dirty="0"/>
              <a:t>(</a:t>
            </a:r>
            <a:r>
              <a:rPr lang="en-IN" i="1" dirty="0"/>
              <a:t>n</a:t>
            </a:r>
            <a:r>
              <a:rPr lang="en-IN" dirty="0"/>
              <a:t>, </a:t>
            </a:r>
            <a:r>
              <a:rPr lang="en-IN" i="1" dirty="0"/>
              <a:t>k</a:t>
            </a:r>
            <a:r>
              <a:rPr lang="en-IN" dirty="0"/>
              <a:t>)</a:t>
            </a:r>
          </a:p>
          <a:p>
            <a:pPr marL="0" indent="0">
              <a:buNone/>
            </a:pPr>
            <a:r>
              <a:rPr lang="en-IN" b="1" dirty="0"/>
              <a:t>for</a:t>
            </a:r>
            <a:r>
              <a:rPr lang="en-IN" dirty="0"/>
              <a:t> </a:t>
            </a:r>
            <a:r>
              <a:rPr lang="en-IN" i="1" dirty="0" err="1"/>
              <a:t>i</a:t>
            </a:r>
            <a:r>
              <a:rPr lang="en-IN" dirty="0"/>
              <a:t> ← 0 </a:t>
            </a:r>
            <a:r>
              <a:rPr lang="en-IN" b="1" dirty="0"/>
              <a:t>to</a:t>
            </a:r>
            <a:r>
              <a:rPr lang="en-IN" dirty="0"/>
              <a:t> </a:t>
            </a:r>
            <a:r>
              <a:rPr lang="en-IN" i="1" dirty="0"/>
              <a:t>n</a:t>
            </a:r>
            <a:r>
              <a:rPr lang="en-IN" dirty="0"/>
              <a:t> </a:t>
            </a:r>
            <a:r>
              <a:rPr lang="en-IN" b="1" dirty="0"/>
              <a:t>do </a:t>
            </a:r>
            <a:r>
              <a:rPr lang="en-IN" dirty="0"/>
              <a:t> // fill out the table row wise</a:t>
            </a:r>
          </a:p>
          <a:p>
            <a:pPr marL="0" indent="0">
              <a:buNone/>
            </a:pPr>
            <a:r>
              <a:rPr lang="en-IN" b="1" dirty="0"/>
              <a:t>	for</a:t>
            </a:r>
            <a:r>
              <a:rPr lang="en-IN" dirty="0"/>
              <a:t> </a:t>
            </a:r>
            <a:r>
              <a:rPr lang="en-IN" i="1" dirty="0"/>
              <a:t>j</a:t>
            </a:r>
            <a:r>
              <a:rPr lang="en-IN" dirty="0"/>
              <a:t> = 0 </a:t>
            </a:r>
            <a:r>
              <a:rPr lang="en-IN" b="1" dirty="0"/>
              <a:t>to</a:t>
            </a:r>
            <a:r>
              <a:rPr lang="en-IN" dirty="0"/>
              <a:t> min(</a:t>
            </a:r>
            <a:r>
              <a:rPr lang="en-IN" i="1" dirty="0" err="1"/>
              <a:t>i</a:t>
            </a:r>
            <a:r>
              <a:rPr lang="en-IN" dirty="0"/>
              <a:t>, </a:t>
            </a:r>
            <a:r>
              <a:rPr lang="en-IN" i="1" dirty="0"/>
              <a:t>k</a:t>
            </a:r>
            <a:r>
              <a:rPr lang="en-IN" dirty="0"/>
              <a:t>) </a:t>
            </a:r>
            <a:r>
              <a:rPr lang="en-IN" b="1" dirty="0"/>
              <a:t>do</a:t>
            </a:r>
            <a:endParaRPr lang="en-IN" dirty="0"/>
          </a:p>
          <a:p>
            <a:pPr marL="0" indent="0">
              <a:buNone/>
            </a:pPr>
            <a:r>
              <a:rPr lang="en-IN" b="1" dirty="0"/>
              <a:t>		if</a:t>
            </a:r>
            <a:r>
              <a:rPr lang="en-IN" dirty="0"/>
              <a:t> </a:t>
            </a:r>
            <a:r>
              <a:rPr lang="en-IN" i="1" dirty="0"/>
              <a:t>j</a:t>
            </a:r>
            <a:r>
              <a:rPr lang="en-IN" dirty="0"/>
              <a:t>==0 or </a:t>
            </a:r>
            <a:r>
              <a:rPr lang="en-IN" i="1" dirty="0"/>
              <a:t>j</a:t>
            </a:r>
            <a:r>
              <a:rPr lang="en-IN" dirty="0"/>
              <a:t>==</a:t>
            </a:r>
            <a:r>
              <a:rPr lang="en-IN" i="1" dirty="0" err="1"/>
              <a:t>i</a:t>
            </a:r>
            <a:r>
              <a:rPr lang="en-IN" dirty="0"/>
              <a:t>  </a:t>
            </a:r>
            <a:r>
              <a:rPr lang="en-IN" b="1" dirty="0"/>
              <a:t>then</a:t>
            </a:r>
            <a:r>
              <a:rPr lang="en-IN" dirty="0"/>
              <a:t> </a:t>
            </a:r>
          </a:p>
          <a:p>
            <a:pPr marL="0" indent="0">
              <a:buNone/>
            </a:pPr>
            <a:r>
              <a:rPr lang="en-IN" i="1" dirty="0"/>
              <a:t>			C</a:t>
            </a:r>
            <a:r>
              <a:rPr lang="en-IN" dirty="0"/>
              <a:t>[</a:t>
            </a:r>
            <a:r>
              <a:rPr lang="en-IN" i="1" dirty="0" err="1"/>
              <a:t>i</a:t>
            </a:r>
            <a:r>
              <a:rPr lang="en-IN" dirty="0"/>
              <a:t>, </a:t>
            </a:r>
            <a:r>
              <a:rPr lang="en-IN" i="1" dirty="0"/>
              <a:t>j</a:t>
            </a:r>
            <a:r>
              <a:rPr lang="en-IN" dirty="0"/>
              <a:t>] ← 1  </a:t>
            </a:r>
          </a:p>
          <a:p>
            <a:pPr marL="0" indent="0">
              <a:buNone/>
            </a:pPr>
            <a:r>
              <a:rPr lang="en-IN" b="1" dirty="0"/>
              <a:t>		else</a:t>
            </a:r>
            <a:r>
              <a:rPr lang="en-IN" dirty="0"/>
              <a:t> </a:t>
            </a:r>
          </a:p>
          <a:p>
            <a:pPr marL="0" indent="0">
              <a:buNone/>
            </a:pPr>
            <a:r>
              <a:rPr lang="en-IN" i="1" dirty="0"/>
              <a:t>			C</a:t>
            </a:r>
            <a:r>
              <a:rPr lang="en-IN" dirty="0"/>
              <a:t>[</a:t>
            </a:r>
            <a:r>
              <a:rPr lang="en-IN" i="1" dirty="0" err="1"/>
              <a:t>i</a:t>
            </a:r>
            <a:r>
              <a:rPr lang="en-IN" dirty="0"/>
              <a:t>, </a:t>
            </a:r>
            <a:r>
              <a:rPr lang="en-IN" i="1" dirty="0"/>
              <a:t>j</a:t>
            </a:r>
            <a:r>
              <a:rPr lang="en-IN" dirty="0"/>
              <a:t>] ← </a:t>
            </a:r>
            <a:r>
              <a:rPr lang="en-IN" i="1" dirty="0"/>
              <a:t>C</a:t>
            </a:r>
            <a:r>
              <a:rPr lang="en-IN" dirty="0"/>
              <a:t>[</a:t>
            </a:r>
            <a:r>
              <a:rPr lang="en-IN" i="1" dirty="0"/>
              <a:t>i</a:t>
            </a:r>
            <a:r>
              <a:rPr lang="en-IN" dirty="0"/>
              <a:t>-1, </a:t>
            </a:r>
            <a:r>
              <a:rPr lang="en-IN" i="1" dirty="0"/>
              <a:t>j</a:t>
            </a:r>
            <a:r>
              <a:rPr lang="en-IN" dirty="0"/>
              <a:t>-1] + </a:t>
            </a:r>
            <a:r>
              <a:rPr lang="en-IN" i="1" dirty="0"/>
              <a:t>C</a:t>
            </a:r>
            <a:r>
              <a:rPr lang="en-IN" dirty="0"/>
              <a:t>[</a:t>
            </a:r>
            <a:r>
              <a:rPr lang="en-IN" i="1" dirty="0"/>
              <a:t>i</a:t>
            </a:r>
            <a:r>
              <a:rPr lang="en-IN" dirty="0"/>
              <a:t>-1, </a:t>
            </a:r>
            <a:r>
              <a:rPr lang="en-IN" i="1" dirty="0"/>
              <a:t>j</a:t>
            </a:r>
            <a:r>
              <a:rPr lang="en-IN" dirty="0"/>
              <a:t>]  // recursive relation</a:t>
            </a:r>
          </a:p>
          <a:p>
            <a:pPr marL="0" indent="0">
              <a:buNone/>
            </a:pPr>
            <a:r>
              <a:rPr lang="en-IN" b="1" dirty="0"/>
              <a:t>return</a:t>
            </a:r>
            <a:r>
              <a:rPr lang="en-IN" dirty="0"/>
              <a:t> </a:t>
            </a:r>
            <a:r>
              <a:rPr lang="en-IN" i="1" dirty="0"/>
              <a:t>C</a:t>
            </a:r>
            <a:r>
              <a:rPr lang="en-IN" dirty="0"/>
              <a:t>[</a:t>
            </a:r>
            <a:r>
              <a:rPr lang="en-IN" i="1" dirty="0"/>
              <a:t>n</a:t>
            </a:r>
            <a:r>
              <a:rPr lang="en-IN" dirty="0"/>
              <a:t>, </a:t>
            </a:r>
            <a:r>
              <a:rPr lang="en-IN" i="1" dirty="0"/>
              <a:t>k</a:t>
            </a:r>
            <a:r>
              <a:rPr lang="en-IN" dirty="0"/>
              <a:t>]</a:t>
            </a:r>
          </a:p>
          <a:p>
            <a:endParaRPr lang="en-IN" dirty="0"/>
          </a:p>
        </p:txBody>
      </p:sp>
    </p:spTree>
    <p:extLst>
      <p:ext uri="{BB962C8B-B14F-4D97-AF65-F5344CB8AC3E}">
        <p14:creationId xmlns:p14="http://schemas.microsoft.com/office/powerpoint/2010/main" val="269427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EED4-08A7-4C3C-B8EF-148A8752AEB4}"/>
              </a:ext>
            </a:extLst>
          </p:cNvPr>
          <p:cNvSpPr>
            <a:spLocks noGrp="1"/>
          </p:cNvSpPr>
          <p:nvPr>
            <p:ph type="title"/>
          </p:nvPr>
        </p:nvSpPr>
        <p:spPr/>
        <p:txBody>
          <a:bodyPr/>
          <a:lstStyle/>
          <a:p>
            <a:r>
              <a:rPr lang="en-US" b="1" dirty="0"/>
              <a:t>Outline</a:t>
            </a:r>
            <a:endParaRPr lang="en-IN" b="1" dirty="0"/>
          </a:p>
        </p:txBody>
      </p:sp>
      <p:sp>
        <p:nvSpPr>
          <p:cNvPr id="3" name="Content Placeholder 2">
            <a:extLst>
              <a:ext uri="{FF2B5EF4-FFF2-40B4-BE49-F238E27FC236}">
                <a16:creationId xmlns:a16="http://schemas.microsoft.com/office/drawing/2014/main" id="{3C6B56E4-F446-4D69-B632-6A681E8FCFD9}"/>
              </a:ext>
            </a:extLst>
          </p:cNvPr>
          <p:cNvSpPr>
            <a:spLocks noGrp="1"/>
          </p:cNvSpPr>
          <p:nvPr>
            <p:ph idx="1"/>
          </p:nvPr>
        </p:nvSpPr>
        <p:spPr/>
        <p:txBody>
          <a:bodyPr>
            <a:normAutofit/>
          </a:bodyPr>
          <a:lstStyle/>
          <a:p>
            <a:endParaRPr lang="en-US" altLang="en-US" dirty="0"/>
          </a:p>
          <a:p>
            <a:endParaRPr lang="en-US" dirty="0"/>
          </a:p>
          <a:p>
            <a:endParaRPr lang="en-IN" dirty="0"/>
          </a:p>
        </p:txBody>
      </p:sp>
    </p:spTree>
    <p:extLst>
      <p:ext uri="{BB962C8B-B14F-4D97-AF65-F5344CB8AC3E}">
        <p14:creationId xmlns:p14="http://schemas.microsoft.com/office/powerpoint/2010/main" val="2002619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A7CD-CDBF-4841-82AB-6F35CC5B9151}"/>
              </a:ext>
            </a:extLst>
          </p:cNvPr>
          <p:cNvSpPr>
            <a:spLocks noGrp="1"/>
          </p:cNvSpPr>
          <p:nvPr>
            <p:ph type="title"/>
          </p:nvPr>
        </p:nvSpPr>
        <p:spPr>
          <a:xfrm>
            <a:off x="1416907" y="2292780"/>
            <a:ext cx="9805087" cy="1257729"/>
          </a:xfrm>
        </p:spPr>
        <p:txBody>
          <a:bodyPr/>
          <a:lstStyle/>
          <a:p>
            <a:pPr algn="ctr"/>
            <a:r>
              <a:rPr lang="en-US" b="1" dirty="0"/>
              <a:t>Matrix Chain Multiplication</a:t>
            </a:r>
            <a:endParaRPr lang="en-IN" b="1" dirty="0"/>
          </a:p>
        </p:txBody>
      </p:sp>
    </p:spTree>
    <p:extLst>
      <p:ext uri="{BB962C8B-B14F-4D97-AF65-F5344CB8AC3E}">
        <p14:creationId xmlns:p14="http://schemas.microsoft.com/office/powerpoint/2010/main" val="1282786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We are given a sequence (chain) &lt;A</a:t>
            </a:r>
            <a:r>
              <a:rPr lang="en-US" baseline="-25000" dirty="0"/>
              <a:t>1</a:t>
            </a:r>
            <a:r>
              <a:rPr lang="en-US" dirty="0"/>
              <a:t>, A</a:t>
            </a:r>
            <a:r>
              <a:rPr lang="en-US" baseline="-25000" dirty="0"/>
              <a:t>2</a:t>
            </a:r>
            <a:r>
              <a:rPr lang="en-US" dirty="0"/>
              <a:t>, . . .  ,A</a:t>
            </a:r>
            <a:r>
              <a:rPr lang="en-US" baseline="-25000" dirty="0"/>
              <a:t>n</a:t>
            </a:r>
            <a:r>
              <a:rPr lang="en-US" dirty="0"/>
              <a:t>&gt; of n matrices to be multiplied, and we wish to compute the product A</a:t>
            </a:r>
            <a:r>
              <a:rPr lang="en-US" baseline="-25000" dirty="0"/>
              <a:t>1</a:t>
            </a:r>
            <a:r>
              <a:rPr lang="en-US" dirty="0"/>
              <a:t>, A</a:t>
            </a:r>
            <a:r>
              <a:rPr lang="en-US" baseline="-25000" dirty="0"/>
              <a:t>2</a:t>
            </a:r>
            <a:r>
              <a:rPr lang="en-US" dirty="0"/>
              <a:t>, ... ,A</a:t>
            </a:r>
            <a:r>
              <a:rPr lang="en-US" baseline="-25000" dirty="0"/>
              <a:t>n</a:t>
            </a:r>
          </a:p>
          <a:p>
            <a:r>
              <a:rPr lang="en-US" dirty="0"/>
              <a:t>Matrix multiplication is associative, and so all </a:t>
            </a:r>
            <a:r>
              <a:rPr lang="en-US" dirty="0" err="1"/>
              <a:t>parenthesizations</a:t>
            </a:r>
            <a:r>
              <a:rPr lang="en-US" dirty="0"/>
              <a:t> yield the same product.</a:t>
            </a:r>
          </a:p>
          <a:p>
            <a:r>
              <a:rPr lang="en-US" dirty="0"/>
              <a:t>A product of matrices is fully parenthesized if it is either a single matrix or the product of two fully parenthesized matrix products, surrounded by parentheses. </a:t>
            </a:r>
          </a:p>
          <a:p>
            <a:endParaRPr lang="en-IN" dirty="0"/>
          </a:p>
        </p:txBody>
      </p:sp>
    </p:spTree>
    <p:extLst>
      <p:ext uri="{BB962C8B-B14F-4D97-AF65-F5344CB8AC3E}">
        <p14:creationId xmlns:p14="http://schemas.microsoft.com/office/powerpoint/2010/main" val="82983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349134" y="191194"/>
            <a:ext cx="11554689" cy="922711"/>
          </a:xfrm>
        </p:spPr>
        <p:txBody>
          <a:bodyPr/>
          <a:lstStyle/>
          <a:p>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349135" y="1296785"/>
            <a:ext cx="11554690" cy="5370021"/>
          </a:xfrm>
        </p:spPr>
        <p:txBody>
          <a:bodyPr>
            <a:normAutofit/>
          </a:bodyPr>
          <a:lstStyle/>
          <a:p>
            <a:r>
              <a:rPr lang="en-US" dirty="0"/>
              <a:t>For example, if the chain of matrices is &lt;A</a:t>
            </a:r>
            <a:r>
              <a:rPr lang="en-US" baseline="-25000" dirty="0"/>
              <a:t>1</a:t>
            </a:r>
            <a:r>
              <a:rPr lang="en-US" dirty="0"/>
              <a:t>, A</a:t>
            </a:r>
            <a:r>
              <a:rPr lang="en-US" baseline="-25000" dirty="0"/>
              <a:t>2</a:t>
            </a:r>
            <a:r>
              <a:rPr lang="en-US" dirty="0"/>
              <a:t>, . . .  ,A</a:t>
            </a:r>
            <a:r>
              <a:rPr lang="en-US" baseline="-25000" dirty="0"/>
              <a:t>n</a:t>
            </a:r>
            <a:r>
              <a:rPr lang="en-US" dirty="0"/>
              <a:t>&gt;, then we can fully parenthesize the product A</a:t>
            </a:r>
            <a:r>
              <a:rPr lang="en-US" baseline="-25000" dirty="0"/>
              <a:t>1</a:t>
            </a:r>
            <a:r>
              <a:rPr lang="en-US" dirty="0"/>
              <a:t> A</a:t>
            </a:r>
            <a:r>
              <a:rPr lang="en-US" baseline="-25000" dirty="0"/>
              <a:t>2</a:t>
            </a:r>
            <a:r>
              <a:rPr lang="en-US" dirty="0"/>
              <a:t> A</a:t>
            </a:r>
            <a:r>
              <a:rPr lang="en-US" baseline="-25000" dirty="0"/>
              <a:t>3</a:t>
            </a:r>
            <a:r>
              <a:rPr lang="en-US" dirty="0"/>
              <a:t> A</a:t>
            </a:r>
            <a:r>
              <a:rPr lang="en-US" baseline="-25000" dirty="0"/>
              <a:t>4</a:t>
            </a:r>
            <a:r>
              <a:rPr lang="en-US" dirty="0"/>
              <a:t> in five distinct ways:</a:t>
            </a:r>
          </a:p>
          <a:p>
            <a:pPr marL="0" indent="0" algn="ctr">
              <a:buNone/>
            </a:pPr>
            <a:r>
              <a:rPr lang="pt-BR" dirty="0"/>
              <a:t>(A</a:t>
            </a:r>
            <a:r>
              <a:rPr lang="pt-BR" baseline="-25000" dirty="0"/>
              <a:t>1</a:t>
            </a:r>
            <a:r>
              <a:rPr lang="pt-BR" dirty="0"/>
              <a:t> (A</a:t>
            </a:r>
            <a:r>
              <a:rPr lang="pt-BR" baseline="-25000" dirty="0"/>
              <a:t>2</a:t>
            </a:r>
            <a:r>
              <a:rPr lang="pt-BR" dirty="0"/>
              <a:t> (A</a:t>
            </a:r>
            <a:r>
              <a:rPr lang="pt-BR" baseline="-25000" dirty="0"/>
              <a:t>3</a:t>
            </a:r>
            <a:r>
              <a:rPr lang="pt-BR" dirty="0"/>
              <a:t> A</a:t>
            </a:r>
            <a:r>
              <a:rPr lang="pt-BR" baseline="-25000" dirty="0"/>
              <a:t>4</a:t>
            </a:r>
            <a:r>
              <a:rPr lang="pt-BR" dirty="0"/>
              <a:t>)))</a:t>
            </a:r>
          </a:p>
          <a:p>
            <a:pPr marL="0" indent="0" algn="ctr">
              <a:buNone/>
            </a:pPr>
            <a:r>
              <a:rPr lang="pt-BR" dirty="0"/>
              <a:t>((A</a:t>
            </a:r>
            <a:r>
              <a:rPr lang="pt-BR" baseline="-25000" dirty="0"/>
              <a:t>1</a:t>
            </a:r>
            <a:r>
              <a:rPr lang="pt-BR" dirty="0"/>
              <a:t> (A</a:t>
            </a:r>
            <a:r>
              <a:rPr lang="pt-BR" baseline="-25000" dirty="0"/>
              <a:t>2</a:t>
            </a:r>
            <a:r>
              <a:rPr lang="pt-BR" dirty="0"/>
              <a:t> A</a:t>
            </a:r>
            <a:r>
              <a:rPr lang="pt-BR" baseline="-25000" dirty="0"/>
              <a:t>3</a:t>
            </a:r>
            <a:r>
              <a:rPr lang="pt-BR" dirty="0"/>
              <a:t>)) A</a:t>
            </a:r>
            <a:r>
              <a:rPr lang="pt-BR" baseline="-25000" dirty="0"/>
              <a:t>4</a:t>
            </a:r>
            <a:r>
              <a:rPr lang="pt-BR" dirty="0"/>
              <a:t>)</a:t>
            </a:r>
          </a:p>
          <a:p>
            <a:pPr marL="0" indent="0" algn="ctr">
              <a:buNone/>
            </a:pPr>
            <a:r>
              <a:rPr lang="pt-BR" dirty="0"/>
              <a:t>((A</a:t>
            </a:r>
            <a:r>
              <a:rPr lang="pt-BR" baseline="-25000" dirty="0"/>
              <a:t>1</a:t>
            </a:r>
            <a:r>
              <a:rPr lang="pt-BR" dirty="0"/>
              <a:t> A</a:t>
            </a:r>
            <a:r>
              <a:rPr lang="pt-BR" baseline="-25000" dirty="0"/>
              <a:t>2</a:t>
            </a:r>
            <a:r>
              <a:rPr lang="pt-BR" dirty="0"/>
              <a:t>) (A</a:t>
            </a:r>
            <a:r>
              <a:rPr lang="pt-BR" baseline="-25000" dirty="0"/>
              <a:t>3</a:t>
            </a:r>
            <a:r>
              <a:rPr lang="pt-BR" dirty="0"/>
              <a:t> A</a:t>
            </a:r>
            <a:r>
              <a:rPr lang="pt-BR" baseline="-25000" dirty="0"/>
              <a:t>4</a:t>
            </a:r>
            <a:r>
              <a:rPr lang="pt-BR" dirty="0"/>
              <a:t>))</a:t>
            </a:r>
          </a:p>
          <a:p>
            <a:pPr marL="0" indent="0" algn="ctr">
              <a:buNone/>
            </a:pPr>
            <a:r>
              <a:rPr lang="pt-BR" dirty="0"/>
              <a:t>(A</a:t>
            </a:r>
            <a:r>
              <a:rPr lang="pt-BR" baseline="-25000" dirty="0"/>
              <a:t>1</a:t>
            </a:r>
            <a:r>
              <a:rPr lang="pt-BR" dirty="0"/>
              <a:t> ((A</a:t>
            </a:r>
            <a:r>
              <a:rPr lang="pt-BR" baseline="-25000" dirty="0"/>
              <a:t>2</a:t>
            </a:r>
            <a:r>
              <a:rPr lang="pt-BR" dirty="0"/>
              <a:t> A</a:t>
            </a:r>
            <a:r>
              <a:rPr lang="pt-BR" baseline="-25000" dirty="0"/>
              <a:t>3</a:t>
            </a:r>
            <a:r>
              <a:rPr lang="pt-BR" dirty="0"/>
              <a:t>) A</a:t>
            </a:r>
            <a:r>
              <a:rPr lang="pt-BR" baseline="-25000" dirty="0"/>
              <a:t>4</a:t>
            </a:r>
            <a:r>
              <a:rPr lang="pt-BR" dirty="0"/>
              <a:t>))</a:t>
            </a:r>
          </a:p>
          <a:p>
            <a:pPr marL="0" indent="0" algn="ctr">
              <a:buNone/>
            </a:pPr>
            <a:r>
              <a:rPr lang="pt-BR" dirty="0"/>
              <a:t>(((A</a:t>
            </a:r>
            <a:r>
              <a:rPr lang="pt-BR" baseline="-25000" dirty="0"/>
              <a:t>1</a:t>
            </a:r>
            <a:r>
              <a:rPr lang="pt-BR" dirty="0"/>
              <a:t> A</a:t>
            </a:r>
            <a:r>
              <a:rPr lang="pt-BR" baseline="-25000" dirty="0"/>
              <a:t>2</a:t>
            </a:r>
            <a:r>
              <a:rPr lang="pt-BR" dirty="0"/>
              <a:t>) A</a:t>
            </a:r>
            <a:r>
              <a:rPr lang="pt-BR" baseline="-25000" dirty="0"/>
              <a:t>3</a:t>
            </a:r>
            <a:r>
              <a:rPr lang="pt-BR" dirty="0"/>
              <a:t>) A</a:t>
            </a:r>
            <a:r>
              <a:rPr lang="pt-BR" baseline="-25000" dirty="0"/>
              <a:t>4</a:t>
            </a:r>
            <a:r>
              <a:rPr lang="pt-BR" dirty="0"/>
              <a:t>)</a:t>
            </a:r>
          </a:p>
          <a:p>
            <a:r>
              <a:rPr lang="en-US" dirty="0"/>
              <a:t>How we parenthesize a chain of matrices can have a dramatic impact on the cos of evaluating the product.</a:t>
            </a:r>
          </a:p>
          <a:p>
            <a:r>
              <a:rPr lang="en-US" dirty="0"/>
              <a:t>If A is a p X q matrix and B is a q X r matrix, the resulting matrix C is a p X r matrix. </a:t>
            </a:r>
          </a:p>
          <a:p>
            <a:pPr marL="0" indent="0">
              <a:buNone/>
            </a:pPr>
            <a:endParaRPr lang="en-IN" dirty="0"/>
          </a:p>
        </p:txBody>
      </p:sp>
    </p:spTree>
    <p:extLst>
      <p:ext uri="{BB962C8B-B14F-4D97-AF65-F5344CB8AC3E}">
        <p14:creationId xmlns:p14="http://schemas.microsoft.com/office/powerpoint/2010/main" val="228975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normAutofit lnSpcReduction="10000"/>
          </a:bodyPr>
          <a:lstStyle/>
          <a:p>
            <a:r>
              <a:rPr lang="en-US" dirty="0"/>
              <a:t>The time to compute C is dominated by the number of scalar multiplications which is </a:t>
            </a:r>
            <a:r>
              <a:rPr lang="en-US" dirty="0" err="1"/>
              <a:t>pqr</a:t>
            </a:r>
            <a:r>
              <a:rPr lang="en-US" dirty="0"/>
              <a:t> (</a:t>
            </a:r>
            <a:r>
              <a:rPr lang="en-US" dirty="0" err="1"/>
              <a:t>c</a:t>
            </a:r>
            <a:r>
              <a:rPr lang="en-US" baseline="-25000" dirty="0" err="1"/>
              <a:t>ij</a:t>
            </a:r>
            <a:r>
              <a:rPr lang="en-US" dirty="0"/>
              <a:t> = </a:t>
            </a:r>
            <a:r>
              <a:rPr lang="en-US" dirty="0" err="1"/>
              <a:t>c</a:t>
            </a:r>
            <a:r>
              <a:rPr lang="en-US" baseline="-25000" dirty="0" err="1"/>
              <a:t>ij</a:t>
            </a:r>
            <a:r>
              <a:rPr lang="en-US" dirty="0"/>
              <a:t> + </a:t>
            </a:r>
            <a:r>
              <a:rPr lang="en-US" dirty="0" err="1"/>
              <a:t>a</a:t>
            </a:r>
            <a:r>
              <a:rPr lang="en-US" baseline="-25000" dirty="0" err="1"/>
              <a:t>ik</a:t>
            </a:r>
            <a:r>
              <a:rPr lang="en-US" dirty="0" err="1"/>
              <a:t>.b</a:t>
            </a:r>
            <a:r>
              <a:rPr lang="en-US" baseline="-25000" dirty="0" err="1"/>
              <a:t>kj</a:t>
            </a:r>
            <a:r>
              <a:rPr lang="en-US" dirty="0"/>
              <a:t>).</a:t>
            </a:r>
          </a:p>
          <a:p>
            <a:r>
              <a:rPr lang="en-US" dirty="0"/>
              <a:t>Suppose &lt;A</a:t>
            </a:r>
            <a:r>
              <a:rPr lang="en-US" baseline="-25000" dirty="0"/>
              <a:t>1</a:t>
            </a:r>
            <a:r>
              <a:rPr lang="en-US" dirty="0"/>
              <a:t>, A</a:t>
            </a:r>
            <a:r>
              <a:rPr lang="en-US" baseline="-25000" dirty="0"/>
              <a:t>2</a:t>
            </a:r>
            <a:r>
              <a:rPr lang="en-US" dirty="0"/>
              <a:t>, A</a:t>
            </a:r>
            <a:r>
              <a:rPr lang="en-US" baseline="-25000" dirty="0"/>
              <a:t>3</a:t>
            </a:r>
            <a:r>
              <a:rPr lang="en-US" dirty="0"/>
              <a:t>&gt; are the three matrices with dimensions 10X100, 100X5, and 5X50.</a:t>
            </a:r>
          </a:p>
          <a:p>
            <a:r>
              <a:rPr lang="en-US" dirty="0"/>
              <a:t>If we multiply like ((A</a:t>
            </a:r>
            <a:r>
              <a:rPr lang="en-US" baseline="-25000" dirty="0"/>
              <a:t>1</a:t>
            </a:r>
            <a:r>
              <a:rPr lang="en-US" dirty="0"/>
              <a:t> A</a:t>
            </a:r>
            <a:r>
              <a:rPr lang="en-US" baseline="-25000" dirty="0"/>
              <a:t>2</a:t>
            </a:r>
            <a:r>
              <a:rPr lang="en-US" dirty="0"/>
              <a:t>) A</a:t>
            </a:r>
            <a:r>
              <a:rPr lang="en-US" baseline="-25000" dirty="0"/>
              <a:t>3</a:t>
            </a:r>
            <a:r>
              <a:rPr lang="en-US" dirty="0"/>
              <a:t>) then we perform 10X100X5 + 10X5X50 = 7500 scalar multiplications</a:t>
            </a:r>
          </a:p>
          <a:p>
            <a:r>
              <a:rPr lang="en-US" dirty="0"/>
              <a:t>Else we multiply like (A</a:t>
            </a:r>
            <a:r>
              <a:rPr lang="en-US" baseline="-25000" dirty="0"/>
              <a:t>1</a:t>
            </a:r>
            <a:r>
              <a:rPr lang="en-US" dirty="0"/>
              <a:t> (A</a:t>
            </a:r>
            <a:r>
              <a:rPr lang="en-US" baseline="-25000" dirty="0"/>
              <a:t>2</a:t>
            </a:r>
            <a:r>
              <a:rPr lang="en-US" dirty="0"/>
              <a:t> A</a:t>
            </a:r>
            <a:r>
              <a:rPr lang="en-US" baseline="-25000" dirty="0"/>
              <a:t>3</a:t>
            </a:r>
            <a:r>
              <a:rPr lang="en-US" dirty="0"/>
              <a:t>)) then we perform 100X5X50 + 10X100X50 = 75,000 scalar multiplications</a:t>
            </a:r>
          </a:p>
          <a:p>
            <a:r>
              <a:rPr lang="en-US" dirty="0"/>
              <a:t>Thus, computing the product according to the first </a:t>
            </a:r>
            <a:r>
              <a:rPr lang="en-US" dirty="0" err="1"/>
              <a:t>parenthesization</a:t>
            </a:r>
            <a:r>
              <a:rPr lang="en-US" dirty="0"/>
              <a:t> is 10 times faster.</a:t>
            </a:r>
          </a:p>
          <a:p>
            <a:endParaRPr lang="en-IN" dirty="0"/>
          </a:p>
        </p:txBody>
      </p:sp>
    </p:spTree>
    <p:extLst>
      <p:ext uri="{BB962C8B-B14F-4D97-AF65-F5344CB8AC3E}">
        <p14:creationId xmlns:p14="http://schemas.microsoft.com/office/powerpoint/2010/main" val="269188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The Problem</a:t>
            </a:r>
            <a:endParaRPr lang="en-IN" b="1"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We state the matrix-chain multiplication problem as follows: </a:t>
            </a:r>
          </a:p>
          <a:p>
            <a:r>
              <a:rPr lang="en-US" dirty="0"/>
              <a:t>Given a chain &lt;A1, A2, . . .  ,An&gt; of n matrices, where for </a:t>
            </a:r>
            <a:r>
              <a:rPr lang="en-US" dirty="0" err="1"/>
              <a:t>i</a:t>
            </a:r>
            <a:r>
              <a:rPr lang="en-US" dirty="0"/>
              <a:t> = 1,2, ... ,n, matrix Ai has dimension pi-1Xpi , fully parenthesize the product A1 A2... An in a way that minimizes the number of scalar multiplications.</a:t>
            </a:r>
          </a:p>
          <a:p>
            <a:r>
              <a:rPr lang="en-US" dirty="0"/>
              <a:t>Note that in the matrix-chain multiplication problem, we are not actually multiplying matrices. </a:t>
            </a:r>
          </a:p>
          <a:p>
            <a:r>
              <a:rPr lang="en-US" dirty="0"/>
              <a:t>Our goal is only to determine an order for multiplying matrices that has the lowest cost.</a:t>
            </a:r>
          </a:p>
          <a:p>
            <a:pPr marL="0" indent="0">
              <a:buNone/>
            </a:pPr>
            <a:endParaRPr lang="en-IN" dirty="0"/>
          </a:p>
        </p:txBody>
      </p:sp>
    </p:spTree>
    <p:extLst>
      <p:ext uri="{BB962C8B-B14F-4D97-AF65-F5344CB8AC3E}">
        <p14:creationId xmlns:p14="http://schemas.microsoft.com/office/powerpoint/2010/main" val="367611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Applying dynamic programming</a:t>
            </a:r>
            <a:endParaRPr lang="en-IN" b="1"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endParaRPr lang="en-US" dirty="0"/>
          </a:p>
          <a:p>
            <a:pPr marL="514350" indent="-514350">
              <a:buFont typeface="+mj-lt"/>
              <a:buAutoNum type="arabicPeriod"/>
            </a:pPr>
            <a:r>
              <a:rPr lang="en-US" dirty="0"/>
              <a:t>Characterize the structure of an optimal solution.</a:t>
            </a:r>
          </a:p>
          <a:p>
            <a:pPr marL="514350" indent="-514350">
              <a:buFont typeface="+mj-lt"/>
              <a:buAutoNum type="arabicPeriod"/>
            </a:pPr>
            <a:r>
              <a:rPr lang="en-US" dirty="0"/>
              <a:t>Recursively define the value of an optimal solution.</a:t>
            </a:r>
          </a:p>
          <a:p>
            <a:pPr marL="514350" indent="-514350">
              <a:buFont typeface="+mj-lt"/>
              <a:buAutoNum type="arabicPeriod"/>
            </a:pPr>
            <a:r>
              <a:rPr lang="en-US" dirty="0"/>
              <a:t>Compute the value of an optimal solution.</a:t>
            </a:r>
          </a:p>
          <a:p>
            <a:pPr marL="514350" indent="-514350">
              <a:buFont typeface="+mj-lt"/>
              <a:buAutoNum type="arabicPeriod"/>
            </a:pPr>
            <a:r>
              <a:rPr lang="en-US" dirty="0"/>
              <a:t>Construct an optimal solution from computed information.</a:t>
            </a:r>
            <a:endParaRPr lang="en-IN" dirty="0"/>
          </a:p>
        </p:txBody>
      </p:sp>
    </p:spTree>
    <p:extLst>
      <p:ext uri="{BB962C8B-B14F-4D97-AF65-F5344CB8AC3E}">
        <p14:creationId xmlns:p14="http://schemas.microsoft.com/office/powerpoint/2010/main" val="551100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518984" y="82379"/>
            <a:ext cx="10834816" cy="1598140"/>
          </a:xfrm>
        </p:spPr>
        <p:txBody>
          <a:bodyPr>
            <a:normAutofit/>
          </a:bodyPr>
          <a:lstStyle/>
          <a:p>
            <a:r>
              <a:rPr lang="en-US" sz="4000" b="1" dirty="0"/>
              <a:t>Notation</a:t>
            </a:r>
            <a:endParaRPr lang="en-IN" sz="4000" b="1"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518984" y="2059458"/>
            <a:ext cx="10834816" cy="4646141"/>
          </a:xfrm>
        </p:spPr>
        <p:txBody>
          <a:bodyPr>
            <a:normAutofit/>
          </a:bodyPr>
          <a:lstStyle/>
          <a:p>
            <a:r>
              <a:rPr lang="en-US" dirty="0"/>
              <a:t>Let us adopt the notation A</a:t>
            </a:r>
            <a:r>
              <a:rPr lang="en-US" baseline="-25000" dirty="0"/>
              <a:t>i ..j</a:t>
            </a:r>
            <a:r>
              <a:rPr lang="en-US" dirty="0"/>
              <a:t>, where </a:t>
            </a:r>
            <a:r>
              <a:rPr lang="en-US" dirty="0" err="1"/>
              <a:t>i</a:t>
            </a:r>
            <a:r>
              <a:rPr lang="en-US" dirty="0"/>
              <a:t>&lt;=j , for the matrix that results from evaluating the product A</a:t>
            </a:r>
            <a:r>
              <a:rPr lang="en-US" baseline="-25000" dirty="0"/>
              <a:t>i</a:t>
            </a:r>
            <a:r>
              <a:rPr lang="en-US" dirty="0"/>
              <a:t> A</a:t>
            </a:r>
            <a:r>
              <a:rPr lang="en-US" baseline="-25000" dirty="0"/>
              <a:t>i+1   </a:t>
            </a:r>
            <a:r>
              <a:rPr lang="en-US" dirty="0" err="1"/>
              <a:t>A</a:t>
            </a:r>
            <a:r>
              <a:rPr lang="en-US" baseline="-25000" dirty="0" err="1"/>
              <a:t>j</a:t>
            </a:r>
            <a:r>
              <a:rPr lang="en-US" dirty="0"/>
              <a:t>. </a:t>
            </a:r>
          </a:p>
          <a:p>
            <a:r>
              <a:rPr lang="en-US" dirty="0"/>
              <a:t>For a nontrivial problem (</a:t>
            </a:r>
            <a:r>
              <a:rPr lang="en-US" dirty="0" err="1"/>
              <a:t>i</a:t>
            </a:r>
            <a:r>
              <a:rPr lang="en-US" dirty="0"/>
              <a:t> &lt; j) the product A</a:t>
            </a:r>
            <a:r>
              <a:rPr lang="en-US" baseline="-25000" dirty="0"/>
              <a:t>i</a:t>
            </a:r>
            <a:r>
              <a:rPr lang="en-US" dirty="0"/>
              <a:t> A</a:t>
            </a:r>
            <a:r>
              <a:rPr lang="en-US" baseline="-25000" dirty="0"/>
              <a:t>i+1 </a:t>
            </a:r>
            <a:r>
              <a:rPr lang="en-US" dirty="0"/>
              <a:t>... </a:t>
            </a:r>
            <a:r>
              <a:rPr lang="en-US" dirty="0" err="1"/>
              <a:t>A</a:t>
            </a:r>
            <a:r>
              <a:rPr lang="en-US" baseline="-25000" dirty="0" err="1"/>
              <a:t>j</a:t>
            </a:r>
            <a:r>
              <a:rPr lang="en-US" dirty="0"/>
              <a:t> must be </a:t>
            </a:r>
            <a:r>
              <a:rPr lang="en-US" dirty="0" err="1"/>
              <a:t>splited</a:t>
            </a:r>
            <a:r>
              <a:rPr lang="en-US" dirty="0"/>
              <a:t> between A</a:t>
            </a:r>
            <a:r>
              <a:rPr lang="en-US" baseline="-25000" dirty="0"/>
              <a:t>k</a:t>
            </a:r>
            <a:r>
              <a:rPr lang="en-US" dirty="0"/>
              <a:t> and A</a:t>
            </a:r>
            <a:r>
              <a:rPr lang="en-US" baseline="-25000" dirty="0"/>
              <a:t>k+1 </a:t>
            </a:r>
            <a:r>
              <a:rPr lang="en-US" dirty="0"/>
              <a:t>for some integer k in the range </a:t>
            </a:r>
            <a:r>
              <a:rPr lang="en-US" dirty="0" err="1"/>
              <a:t>i</a:t>
            </a:r>
            <a:r>
              <a:rPr lang="en-US" dirty="0"/>
              <a:t> &lt;= k &lt; j. </a:t>
            </a:r>
          </a:p>
          <a:p>
            <a:r>
              <a:rPr lang="en-US" dirty="0"/>
              <a:t>The matrices A</a:t>
            </a:r>
            <a:r>
              <a:rPr lang="en-US" baseline="-25000" dirty="0"/>
              <a:t>i ..k </a:t>
            </a:r>
            <a:r>
              <a:rPr lang="en-US" dirty="0"/>
              <a:t>and A</a:t>
            </a:r>
            <a:r>
              <a:rPr lang="en-US" baseline="-25000" dirty="0"/>
              <a:t>k+1 ..j</a:t>
            </a:r>
            <a:r>
              <a:rPr lang="en-US" dirty="0"/>
              <a:t>  is computed first and then they are multiplied  to get final product A </a:t>
            </a:r>
            <a:r>
              <a:rPr lang="en-US" baseline="-25000" dirty="0" err="1"/>
              <a:t>i</a:t>
            </a:r>
            <a:r>
              <a:rPr lang="en-US" baseline="-25000" dirty="0"/>
              <a:t> ..j</a:t>
            </a:r>
            <a:r>
              <a:rPr lang="en-US" dirty="0"/>
              <a:t>.</a:t>
            </a:r>
          </a:p>
          <a:p>
            <a:r>
              <a:rPr lang="en-US" dirty="0"/>
              <a:t>The cost of parenthesizing this way is the cost of computing the matrix A</a:t>
            </a:r>
            <a:r>
              <a:rPr lang="en-US" baseline="-25000" dirty="0"/>
              <a:t> </a:t>
            </a:r>
            <a:r>
              <a:rPr lang="en-US" baseline="-25000" dirty="0" err="1"/>
              <a:t>i</a:t>
            </a:r>
            <a:r>
              <a:rPr lang="en-US" baseline="-25000" dirty="0"/>
              <a:t> ..k</a:t>
            </a:r>
            <a:r>
              <a:rPr lang="en-US" dirty="0"/>
              <a:t>, plus the cost of computing A</a:t>
            </a:r>
            <a:r>
              <a:rPr lang="en-US" baseline="-25000" dirty="0"/>
              <a:t>k+1 </a:t>
            </a:r>
            <a:r>
              <a:rPr lang="en-US" dirty="0"/>
              <a:t>..</a:t>
            </a:r>
            <a:r>
              <a:rPr lang="en-US" baseline="-25000" dirty="0"/>
              <a:t>j</a:t>
            </a:r>
            <a:r>
              <a:rPr lang="en-US" dirty="0"/>
              <a:t> , plus the cost of multiplying them together.</a:t>
            </a:r>
          </a:p>
          <a:p>
            <a:endParaRPr lang="en-IN" dirty="0"/>
          </a:p>
        </p:txBody>
      </p:sp>
    </p:spTree>
    <p:extLst>
      <p:ext uri="{BB962C8B-B14F-4D97-AF65-F5344CB8AC3E}">
        <p14:creationId xmlns:p14="http://schemas.microsoft.com/office/powerpoint/2010/main" val="849893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Step 1: The structure of an optimal </a:t>
            </a:r>
            <a:r>
              <a:rPr lang="en-US" b="1" dirty="0" err="1"/>
              <a:t>parenthesization</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normAutofit fontScale="92500" lnSpcReduction="10000"/>
          </a:bodyPr>
          <a:lstStyle/>
          <a:p>
            <a:r>
              <a:rPr lang="en-US" dirty="0"/>
              <a:t>Suppose that to optimally parenthesize A</a:t>
            </a:r>
            <a:r>
              <a:rPr lang="en-US" baseline="-25000" dirty="0"/>
              <a:t>i</a:t>
            </a:r>
            <a:r>
              <a:rPr lang="en-US" dirty="0"/>
              <a:t> A</a:t>
            </a:r>
            <a:r>
              <a:rPr lang="en-US" baseline="-25000" dirty="0"/>
              <a:t>i+1 </a:t>
            </a:r>
            <a:r>
              <a:rPr lang="en-US" dirty="0"/>
              <a:t>. . .</a:t>
            </a:r>
            <a:r>
              <a:rPr lang="en-US" dirty="0" err="1"/>
              <a:t>A</a:t>
            </a:r>
            <a:r>
              <a:rPr lang="en-US" baseline="-25000" dirty="0" err="1"/>
              <a:t>j</a:t>
            </a:r>
            <a:r>
              <a:rPr lang="en-US" dirty="0"/>
              <a:t> , we split the product between A</a:t>
            </a:r>
            <a:r>
              <a:rPr lang="en-US" baseline="-25000" dirty="0"/>
              <a:t>k</a:t>
            </a:r>
            <a:r>
              <a:rPr lang="en-US" dirty="0"/>
              <a:t> and A</a:t>
            </a:r>
            <a:r>
              <a:rPr lang="en-US" baseline="-25000" dirty="0"/>
              <a:t>k+1</a:t>
            </a:r>
            <a:r>
              <a:rPr lang="en-US" dirty="0"/>
              <a:t>.</a:t>
            </a:r>
          </a:p>
          <a:p>
            <a:r>
              <a:rPr lang="en-US" dirty="0"/>
              <a:t>Then the way we parenthesize the “prefix” </a:t>
            </a:r>
            <a:r>
              <a:rPr lang="en-US" dirty="0" err="1"/>
              <a:t>subchain</a:t>
            </a:r>
            <a:r>
              <a:rPr lang="en-US" dirty="0"/>
              <a:t> A</a:t>
            </a:r>
            <a:r>
              <a:rPr lang="en-US" baseline="-25000" dirty="0"/>
              <a:t>i</a:t>
            </a:r>
            <a:r>
              <a:rPr lang="en-US" dirty="0"/>
              <a:t>A</a:t>
            </a:r>
            <a:r>
              <a:rPr lang="en-US" baseline="-25000" dirty="0"/>
              <a:t>i+1 </a:t>
            </a:r>
            <a:r>
              <a:rPr lang="en-US" dirty="0"/>
              <a:t>. . . A</a:t>
            </a:r>
            <a:r>
              <a:rPr lang="en-US" baseline="-25000" dirty="0"/>
              <a:t>k</a:t>
            </a:r>
            <a:r>
              <a:rPr lang="en-US" dirty="0"/>
              <a:t> within this optimal </a:t>
            </a:r>
            <a:r>
              <a:rPr lang="en-US" dirty="0" err="1"/>
              <a:t>parenthesization</a:t>
            </a:r>
            <a:r>
              <a:rPr lang="en-US" dirty="0"/>
              <a:t> of A</a:t>
            </a:r>
            <a:r>
              <a:rPr lang="en-US" baseline="-25000" dirty="0"/>
              <a:t>i</a:t>
            </a:r>
            <a:r>
              <a:rPr lang="en-US" dirty="0"/>
              <a:t> A</a:t>
            </a:r>
            <a:r>
              <a:rPr lang="en-US" baseline="-25000" dirty="0"/>
              <a:t>i+1 </a:t>
            </a:r>
            <a:r>
              <a:rPr lang="en-US" dirty="0"/>
              <a:t>. . . </a:t>
            </a:r>
            <a:r>
              <a:rPr lang="en-US" dirty="0" err="1"/>
              <a:t>A</a:t>
            </a:r>
            <a:r>
              <a:rPr lang="en-US" baseline="-25000" dirty="0" err="1"/>
              <a:t>j</a:t>
            </a:r>
            <a:r>
              <a:rPr lang="en-US" dirty="0"/>
              <a:t> must be an optimal </a:t>
            </a:r>
            <a:r>
              <a:rPr lang="en-US" dirty="0" err="1"/>
              <a:t>parenthesization</a:t>
            </a:r>
            <a:r>
              <a:rPr lang="en-US" dirty="0"/>
              <a:t> of A</a:t>
            </a:r>
            <a:r>
              <a:rPr lang="en-US" baseline="-25000" dirty="0"/>
              <a:t>i</a:t>
            </a:r>
            <a:r>
              <a:rPr lang="en-US" dirty="0"/>
              <a:t>A</a:t>
            </a:r>
            <a:r>
              <a:rPr lang="en-US" baseline="-25000" dirty="0"/>
              <a:t>i+1 </a:t>
            </a:r>
            <a:r>
              <a:rPr lang="en-US" dirty="0"/>
              <a:t>. . . A</a:t>
            </a:r>
            <a:r>
              <a:rPr lang="en-US" baseline="-25000" dirty="0"/>
              <a:t>k</a:t>
            </a:r>
            <a:r>
              <a:rPr lang="en-US" dirty="0"/>
              <a:t>.</a:t>
            </a:r>
          </a:p>
          <a:p>
            <a:r>
              <a:rPr lang="en-US" dirty="0"/>
              <a:t>Then the </a:t>
            </a:r>
            <a:r>
              <a:rPr lang="en-US" dirty="0" err="1"/>
              <a:t>parenthesization</a:t>
            </a:r>
            <a:r>
              <a:rPr lang="en-US" dirty="0"/>
              <a:t> A</a:t>
            </a:r>
            <a:r>
              <a:rPr lang="en-US" baseline="-25000" dirty="0"/>
              <a:t>i</a:t>
            </a:r>
            <a:r>
              <a:rPr lang="en-US" dirty="0"/>
              <a:t>A</a:t>
            </a:r>
            <a:r>
              <a:rPr lang="en-US" baseline="-25000" dirty="0"/>
              <a:t>i+1 </a:t>
            </a:r>
            <a:r>
              <a:rPr lang="en-US" dirty="0"/>
              <a:t>. . . A</a:t>
            </a:r>
            <a:r>
              <a:rPr lang="en-US" baseline="-25000" dirty="0"/>
              <a:t>k</a:t>
            </a:r>
            <a:r>
              <a:rPr lang="en-US" dirty="0"/>
              <a:t> and A</a:t>
            </a:r>
            <a:r>
              <a:rPr lang="en-US" baseline="-25000" dirty="0"/>
              <a:t>k+1</a:t>
            </a:r>
            <a:r>
              <a:rPr lang="en-US" dirty="0"/>
              <a:t>A</a:t>
            </a:r>
            <a:r>
              <a:rPr lang="en-US" baseline="-25000" dirty="0"/>
              <a:t>k+2 </a:t>
            </a:r>
            <a:r>
              <a:rPr lang="en-US" dirty="0"/>
              <a:t>. . . </a:t>
            </a:r>
            <a:r>
              <a:rPr lang="en-US" dirty="0" err="1"/>
              <a:t>A</a:t>
            </a:r>
            <a:r>
              <a:rPr lang="en-US" baseline="-25000" dirty="0" err="1"/>
              <a:t>j</a:t>
            </a:r>
            <a:r>
              <a:rPr lang="en-US" dirty="0"/>
              <a:t> must be optimal. (if not we can choose the which ever is optimal)</a:t>
            </a:r>
          </a:p>
          <a:p>
            <a:r>
              <a:rPr lang="en-US" dirty="0"/>
              <a:t>Thus, optimal can be build by splitting the problem into </a:t>
            </a:r>
            <a:r>
              <a:rPr lang="en-IN" dirty="0"/>
              <a:t>two subproblems optimally. </a:t>
            </a:r>
          </a:p>
          <a:p>
            <a:r>
              <a:rPr lang="en-US" dirty="0"/>
              <a:t>We must ensure that when we have considered all possible places, so that we are sure of having examined the optimal one.</a:t>
            </a:r>
          </a:p>
          <a:p>
            <a:endParaRPr lang="en-IN" dirty="0"/>
          </a:p>
        </p:txBody>
      </p:sp>
    </p:spTree>
    <p:extLst>
      <p:ext uri="{BB962C8B-B14F-4D97-AF65-F5344CB8AC3E}">
        <p14:creationId xmlns:p14="http://schemas.microsoft.com/office/powerpoint/2010/main" val="3172554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838200" y="149629"/>
            <a:ext cx="10515600" cy="1014153"/>
          </a:xfrm>
        </p:spPr>
        <p:txBody>
          <a:bodyPr/>
          <a:lstStyle/>
          <a:p>
            <a:r>
              <a:rPr lang="en-US" b="1" dirty="0"/>
              <a:t>Step 2: A recursive solution</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705195" y="1163781"/>
            <a:ext cx="11098877" cy="5386647"/>
          </a:xfrm>
        </p:spPr>
        <p:txBody>
          <a:bodyPr/>
          <a:lstStyle/>
          <a:p>
            <a:r>
              <a:rPr lang="en-US" dirty="0"/>
              <a:t>Let m[</a:t>
            </a:r>
            <a:r>
              <a:rPr lang="en-US" dirty="0" err="1"/>
              <a:t>i</a:t>
            </a:r>
            <a:r>
              <a:rPr lang="en-US" dirty="0"/>
              <a:t>, j] be the minimum number of scalar multiplications needed to compute the matrix Ai ..j; thus cost of solving full  problem is m[1, n].</a:t>
            </a:r>
          </a:p>
          <a:p>
            <a:r>
              <a:rPr lang="en-US" dirty="0"/>
              <a:t>m[</a:t>
            </a:r>
            <a:r>
              <a:rPr lang="en-US" dirty="0" err="1"/>
              <a:t>i</a:t>
            </a:r>
            <a:r>
              <a:rPr lang="en-US" dirty="0"/>
              <a:t>, </a:t>
            </a:r>
            <a:r>
              <a:rPr lang="en-US" dirty="0" err="1"/>
              <a:t>i</a:t>
            </a:r>
            <a:r>
              <a:rPr lang="en-US" dirty="0"/>
              <a:t>] = 0 for </a:t>
            </a:r>
            <a:r>
              <a:rPr lang="en-US" dirty="0" err="1"/>
              <a:t>i</a:t>
            </a:r>
            <a:r>
              <a:rPr lang="en-US" dirty="0"/>
              <a:t> = 1, 2,  ,n (trivial case)</a:t>
            </a:r>
          </a:p>
          <a:p>
            <a:r>
              <a:rPr lang="en-US" dirty="0"/>
              <a:t>m[</a:t>
            </a:r>
            <a:r>
              <a:rPr lang="en-US" dirty="0" err="1"/>
              <a:t>i</a:t>
            </a:r>
            <a:r>
              <a:rPr lang="en-US" dirty="0"/>
              <a:t>, j] = sum of cost of computing the product Ai.. k and Ak+</a:t>
            </a:r>
            <a:r>
              <a:rPr lang="en-US"/>
              <a:t>1 ..j </a:t>
            </a:r>
            <a:r>
              <a:rPr lang="en-US" dirty="0"/>
              <a:t>+ cost of multiplying these two matrices together </a:t>
            </a:r>
          </a:p>
          <a:p>
            <a:r>
              <a:rPr lang="en-US" dirty="0"/>
              <a:t>Each matrix Ai is pi-1 X pi, thus computing the matrix product Ai ..k Ak+1 ..j takes pi-1pkpj scalar multiplications thus</a:t>
            </a:r>
          </a:p>
          <a:p>
            <a:r>
              <a:rPr lang="pl-PL" dirty="0"/>
              <a:t>m[i, j] = m[i, k] + m[k+1, j]+pi-1pkpj</a:t>
            </a:r>
            <a:r>
              <a:rPr lang="en-US" dirty="0"/>
              <a:t>, Here, k = </a:t>
            </a:r>
            <a:r>
              <a:rPr lang="en-US" dirty="0" err="1"/>
              <a:t>i</a:t>
            </a:r>
            <a:r>
              <a:rPr lang="en-US" dirty="0"/>
              <a:t>, i+1, .., j-1.</a:t>
            </a:r>
          </a:p>
          <a:p>
            <a:endParaRPr lang="en-IN" dirty="0"/>
          </a:p>
        </p:txBody>
      </p:sp>
      <p:pic>
        <p:nvPicPr>
          <p:cNvPr id="5" name="Picture 4">
            <a:extLst>
              <a:ext uri="{FF2B5EF4-FFF2-40B4-BE49-F238E27FC236}">
                <a16:creationId xmlns:a16="http://schemas.microsoft.com/office/drawing/2014/main" id="{5F4C1D8F-A051-4EFB-89A4-0E1B0B9AC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155" y="5092187"/>
            <a:ext cx="8710415" cy="1204064"/>
          </a:xfrm>
          <a:prstGeom prst="rect">
            <a:avLst/>
          </a:prstGeom>
        </p:spPr>
      </p:pic>
    </p:spTree>
    <p:extLst>
      <p:ext uri="{BB962C8B-B14F-4D97-AF65-F5344CB8AC3E}">
        <p14:creationId xmlns:p14="http://schemas.microsoft.com/office/powerpoint/2010/main" val="6284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39A0C6-F063-4F80-B021-5499A930D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273" y="563493"/>
            <a:ext cx="10619454" cy="5731014"/>
          </a:xfrm>
        </p:spPr>
      </p:pic>
    </p:spTree>
    <p:extLst>
      <p:ext uri="{BB962C8B-B14F-4D97-AF65-F5344CB8AC3E}">
        <p14:creationId xmlns:p14="http://schemas.microsoft.com/office/powerpoint/2010/main" val="282507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B4C4-1049-414C-B662-66849116A1E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2EFEC83-DFBD-485B-A9D7-C01438EDD37B}"/>
              </a:ext>
            </a:extLst>
          </p:cNvPr>
          <p:cNvSpPr>
            <a:spLocks noGrp="1"/>
          </p:cNvSpPr>
          <p:nvPr>
            <p:ph idx="1"/>
          </p:nvPr>
        </p:nvSpPr>
        <p:spPr/>
        <p:txBody>
          <a:bodyPr>
            <a:normAutofit/>
          </a:bodyPr>
          <a:lstStyle/>
          <a:p>
            <a:r>
              <a:rPr lang="en-US" dirty="0"/>
              <a:t>Similar to </a:t>
            </a:r>
            <a:r>
              <a:rPr lang="en-IN" dirty="0"/>
              <a:t>divide-and-conquer method: solves problems by </a:t>
            </a:r>
            <a:r>
              <a:rPr lang="en-US" dirty="0"/>
              <a:t>combining the solutions to subproblems.</a:t>
            </a:r>
          </a:p>
          <a:p>
            <a:r>
              <a:rPr lang="en-US" dirty="0"/>
              <a:t>Divide-and-conquer algorithms partition the problem into independent subproblems, solve the subproblems recursively, and then combine their solutions to solve </a:t>
            </a:r>
            <a:r>
              <a:rPr lang="en-IN" dirty="0"/>
              <a:t>the original problem.</a:t>
            </a:r>
          </a:p>
          <a:p>
            <a:r>
              <a:rPr lang="en-US" dirty="0"/>
              <a:t>dynamic programming is applicable when the subproblems are not independent, that is, when subproblems share sub-subproblems.</a:t>
            </a:r>
          </a:p>
          <a:p>
            <a:r>
              <a:rPr lang="en-US" dirty="0"/>
              <a:t>A dynamic-programming algorithm solves every subproblem just once and then saves its answer in a table, thereby avoiding the work of recomputing the answer every time the subproblem is encountered.</a:t>
            </a:r>
            <a:endParaRPr lang="en-IN" dirty="0"/>
          </a:p>
        </p:txBody>
      </p:sp>
    </p:spTree>
    <p:extLst>
      <p:ext uri="{BB962C8B-B14F-4D97-AF65-F5344CB8AC3E}">
        <p14:creationId xmlns:p14="http://schemas.microsoft.com/office/powerpoint/2010/main" val="175892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Step 3: Computing the optimal costs</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At this point, we could easily write a recursive algorithm based on recurrence. </a:t>
            </a:r>
          </a:p>
          <a:p>
            <a:r>
              <a:rPr lang="en-US" dirty="0"/>
              <a:t>Observe that we have relatively few distinct subproblems: one subproblem for each choice of </a:t>
            </a:r>
            <a:r>
              <a:rPr lang="en-US" dirty="0" err="1"/>
              <a:t>i</a:t>
            </a:r>
            <a:r>
              <a:rPr lang="en-US" dirty="0"/>
              <a:t> and j satisfying </a:t>
            </a:r>
            <a:r>
              <a:rPr lang="en-IN" dirty="0"/>
              <a:t>1 &lt;=  </a:t>
            </a:r>
            <a:r>
              <a:rPr lang="en-IN" dirty="0" err="1"/>
              <a:t>i</a:t>
            </a:r>
            <a:r>
              <a:rPr lang="en-IN" dirty="0"/>
              <a:t> &lt;= j &lt;= n = θ(n</a:t>
            </a:r>
            <a:r>
              <a:rPr lang="en-IN" baseline="30000" dirty="0"/>
              <a:t>2</a:t>
            </a:r>
            <a:r>
              <a:rPr lang="en-IN" dirty="0"/>
              <a:t>)</a:t>
            </a:r>
            <a:endParaRPr lang="en-US" dirty="0"/>
          </a:p>
          <a:p>
            <a:r>
              <a:rPr lang="en-US" dirty="0"/>
              <a:t>A recursive algorithm may encounter each subproblem many times in different branches of its recursion tree. </a:t>
            </a:r>
          </a:p>
          <a:p>
            <a:r>
              <a:rPr lang="en-US" dirty="0"/>
              <a:t>This property of overlapping subproblems is the second hallmark of when dynamic programming applies.</a:t>
            </a:r>
            <a:endParaRPr lang="en-IN" dirty="0"/>
          </a:p>
        </p:txBody>
      </p:sp>
    </p:spTree>
    <p:extLst>
      <p:ext uri="{BB962C8B-B14F-4D97-AF65-F5344CB8AC3E}">
        <p14:creationId xmlns:p14="http://schemas.microsoft.com/office/powerpoint/2010/main" val="3666993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Algorithm based on DP</a:t>
            </a:r>
            <a:endParaRPr lang="en-IN" b="1" dirty="0"/>
          </a:p>
        </p:txBody>
      </p:sp>
      <p:pic>
        <p:nvPicPr>
          <p:cNvPr id="5" name="Content Placeholder 4">
            <a:extLst>
              <a:ext uri="{FF2B5EF4-FFF2-40B4-BE49-F238E27FC236}">
                <a16:creationId xmlns:a16="http://schemas.microsoft.com/office/drawing/2014/main" id="{DD76E85D-1EAD-4053-8754-25257980D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6238"/>
            <a:ext cx="6501418" cy="4871123"/>
          </a:xfrm>
        </p:spPr>
      </p:pic>
    </p:spTree>
    <p:extLst>
      <p:ext uri="{BB962C8B-B14F-4D97-AF65-F5344CB8AC3E}">
        <p14:creationId xmlns:p14="http://schemas.microsoft.com/office/powerpoint/2010/main" val="2629418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1112108" y="159180"/>
            <a:ext cx="9549714" cy="705794"/>
          </a:xfrm>
        </p:spPr>
        <p:txBody>
          <a:bodyPr/>
          <a:lstStyle/>
          <a:p>
            <a:r>
              <a:rPr lang="en-US" dirty="0"/>
              <a:t>Example</a:t>
            </a:r>
            <a:endParaRPr lang="en-IN" dirty="0"/>
          </a:p>
        </p:txBody>
      </p:sp>
      <p:pic>
        <p:nvPicPr>
          <p:cNvPr id="9" name="Content Placeholder 8">
            <a:extLst>
              <a:ext uri="{FF2B5EF4-FFF2-40B4-BE49-F238E27FC236}">
                <a16:creationId xmlns:a16="http://schemas.microsoft.com/office/drawing/2014/main" id="{465B79EE-B2B3-4F2C-A31D-C5D033EA7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178" y="864974"/>
            <a:ext cx="7811081" cy="4423623"/>
          </a:xfrm>
        </p:spPr>
      </p:pic>
      <p:pic>
        <p:nvPicPr>
          <p:cNvPr id="11" name="Picture 10">
            <a:extLst>
              <a:ext uri="{FF2B5EF4-FFF2-40B4-BE49-F238E27FC236}">
                <a16:creationId xmlns:a16="http://schemas.microsoft.com/office/drawing/2014/main" id="{B168B286-D770-418F-B395-BE25B4D50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178" y="5288597"/>
            <a:ext cx="7080996" cy="1240725"/>
          </a:xfrm>
          <a:prstGeom prst="rect">
            <a:avLst/>
          </a:prstGeom>
        </p:spPr>
      </p:pic>
    </p:spTree>
    <p:extLst>
      <p:ext uri="{BB962C8B-B14F-4D97-AF65-F5344CB8AC3E}">
        <p14:creationId xmlns:p14="http://schemas.microsoft.com/office/powerpoint/2010/main" val="1338089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b="1" dirty="0"/>
              <a:t>Step 4: Constructing an optimal solution</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a:xfrm>
            <a:off x="755822" y="1611441"/>
            <a:ext cx="4911810" cy="4881433"/>
          </a:xfrm>
        </p:spPr>
        <p:txBody>
          <a:bodyPr>
            <a:normAutofit fontScale="85000" lnSpcReduction="10000"/>
          </a:bodyPr>
          <a:lstStyle/>
          <a:p>
            <a:r>
              <a:rPr lang="en-US" dirty="0"/>
              <a:t>Although MATRIX-CHAIN-ORDER determines the optimal number of scalar multiplications needed to compute a matrix-chain product, it does not directly show how to multiply the matrices.</a:t>
            </a:r>
          </a:p>
          <a:p>
            <a:r>
              <a:rPr lang="en-US" dirty="0"/>
              <a:t>The table s[1 ..n-1, 2 ..n ]  gives us the information we need to do so.</a:t>
            </a:r>
          </a:p>
          <a:p>
            <a:r>
              <a:rPr lang="en-US" dirty="0"/>
              <a:t>The initial call PRINT-OPTIMAL-PARENS(s, 1, n)prints an optimal </a:t>
            </a:r>
            <a:r>
              <a:rPr lang="en-US" dirty="0" err="1"/>
              <a:t>parenthesization</a:t>
            </a:r>
            <a:r>
              <a:rPr lang="en-US" dirty="0"/>
              <a:t> of &lt;A1, A2, … An&gt;.</a:t>
            </a:r>
          </a:p>
          <a:p>
            <a:r>
              <a:rPr lang="en-IN" dirty="0"/>
              <a:t>PRINT-OPTIMAL-PARENS(S, 1, 6) prints the </a:t>
            </a:r>
            <a:r>
              <a:rPr lang="en-IN" dirty="0" err="1"/>
              <a:t>parenthesization</a:t>
            </a:r>
            <a:r>
              <a:rPr lang="en-IN" dirty="0"/>
              <a:t> </a:t>
            </a:r>
          </a:p>
          <a:p>
            <a:pPr lvl="1"/>
            <a:r>
              <a:rPr lang="en-IN" dirty="0"/>
              <a:t>(( (A1 (A2 A3)) ((A4 A5) A6)).</a:t>
            </a:r>
          </a:p>
          <a:p>
            <a:endParaRPr lang="en-IN" dirty="0"/>
          </a:p>
        </p:txBody>
      </p:sp>
      <p:pic>
        <p:nvPicPr>
          <p:cNvPr id="5" name="Picture 4">
            <a:extLst>
              <a:ext uri="{FF2B5EF4-FFF2-40B4-BE49-F238E27FC236}">
                <a16:creationId xmlns:a16="http://schemas.microsoft.com/office/drawing/2014/main" id="{395F7D90-1E67-495C-A0E7-EEBB90C2B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568" y="1560317"/>
            <a:ext cx="4987475" cy="2132391"/>
          </a:xfrm>
          <a:prstGeom prst="rect">
            <a:avLst/>
          </a:prstGeom>
        </p:spPr>
      </p:pic>
      <p:pic>
        <p:nvPicPr>
          <p:cNvPr id="9" name="Picture 8">
            <a:extLst>
              <a:ext uri="{FF2B5EF4-FFF2-40B4-BE49-F238E27FC236}">
                <a16:creationId xmlns:a16="http://schemas.microsoft.com/office/drawing/2014/main" id="{D7705E34-7F6B-4FCB-88DE-ACC6290B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370" y="3631753"/>
            <a:ext cx="4419064" cy="3064676"/>
          </a:xfrm>
          <a:prstGeom prst="rect">
            <a:avLst/>
          </a:prstGeom>
        </p:spPr>
      </p:pic>
    </p:spTree>
    <p:extLst>
      <p:ext uri="{BB962C8B-B14F-4D97-AF65-F5344CB8AC3E}">
        <p14:creationId xmlns:p14="http://schemas.microsoft.com/office/powerpoint/2010/main" val="318316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US" dirty="0"/>
              <a:t>Questions </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Find an optimal </a:t>
            </a:r>
            <a:r>
              <a:rPr lang="en-US" dirty="0" err="1"/>
              <a:t>parenthesization</a:t>
            </a:r>
            <a:r>
              <a:rPr lang="en-US" dirty="0"/>
              <a:t> of a matrix-chain product whose sequence of </a:t>
            </a:r>
            <a:r>
              <a:rPr lang="en-IN" dirty="0"/>
              <a:t>dimensions is &lt;5, 10, 3, 12, 5, 50, 6&gt;.</a:t>
            </a:r>
          </a:p>
        </p:txBody>
      </p:sp>
    </p:spTree>
    <p:extLst>
      <p:ext uri="{BB962C8B-B14F-4D97-AF65-F5344CB8AC3E}">
        <p14:creationId xmlns:p14="http://schemas.microsoft.com/office/powerpoint/2010/main" val="39218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D9C1-344B-49A5-8D49-BD899E5D96CC}"/>
              </a:ext>
            </a:extLst>
          </p:cNvPr>
          <p:cNvSpPr>
            <a:spLocks noGrp="1"/>
          </p:cNvSpPr>
          <p:nvPr>
            <p:ph type="ctrTitle"/>
          </p:nvPr>
        </p:nvSpPr>
        <p:spPr/>
        <p:txBody>
          <a:bodyPr/>
          <a:lstStyle/>
          <a:p>
            <a:r>
              <a:rPr lang="en-IN" b="1" dirty="0"/>
              <a:t>Minimum Length Triangulation</a:t>
            </a:r>
          </a:p>
        </p:txBody>
      </p:sp>
      <p:sp>
        <p:nvSpPr>
          <p:cNvPr id="3" name="Subtitle 2">
            <a:extLst>
              <a:ext uri="{FF2B5EF4-FFF2-40B4-BE49-F238E27FC236}">
                <a16:creationId xmlns:a16="http://schemas.microsoft.com/office/drawing/2014/main" id="{305CFAF6-1112-4AA9-9417-84CB75043A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34871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a:xfrm>
            <a:off x="838200" y="0"/>
            <a:ext cx="10515600" cy="1325563"/>
          </a:xfrm>
        </p:spPr>
        <p:txBody>
          <a:bodyPr/>
          <a:lstStyle/>
          <a:p>
            <a:r>
              <a:rPr lang="en-IN" dirty="0"/>
              <a:t>Minimum Length Triangulation</a:t>
            </a:r>
          </a:p>
        </p:txBody>
      </p:sp>
      <p:sp>
        <p:nvSpPr>
          <p:cNvPr id="3" name="Content Placeholder 2">
            <a:extLst>
              <a:ext uri="{FF2B5EF4-FFF2-40B4-BE49-F238E27FC236}">
                <a16:creationId xmlns:a16="http://schemas.microsoft.com/office/drawing/2014/main" id="{DEDC6E23-E141-4E6E-AC18-D09CDA835224}"/>
              </a:ext>
            </a:extLst>
          </p:cNvPr>
          <p:cNvSpPr>
            <a:spLocks noGrp="1"/>
          </p:cNvSpPr>
          <p:nvPr>
            <p:ph idx="1"/>
          </p:nvPr>
        </p:nvSpPr>
        <p:spPr>
          <a:xfrm>
            <a:off x="307909" y="1325563"/>
            <a:ext cx="11467323" cy="2454422"/>
          </a:xfrm>
        </p:spPr>
        <p:txBody>
          <a:bodyPr/>
          <a:lstStyle/>
          <a:p>
            <a:r>
              <a:rPr lang="en-IN" dirty="0"/>
              <a:t>A </a:t>
            </a:r>
            <a:r>
              <a:rPr lang="en-IN" i="1" dirty="0"/>
              <a:t>triangulation </a:t>
            </a:r>
            <a:r>
              <a:rPr lang="en-US" dirty="0"/>
              <a:t>of a polygon </a:t>
            </a:r>
            <a:r>
              <a:rPr lang="en-US" i="1" dirty="0"/>
              <a:t>P </a:t>
            </a:r>
            <a:r>
              <a:rPr lang="en-US" dirty="0"/>
              <a:t>= </a:t>
            </a:r>
            <a:r>
              <a:rPr lang="en-US" i="1" dirty="0"/>
              <a:t>{v</a:t>
            </a:r>
            <a:r>
              <a:rPr lang="en-US" baseline="-25000" dirty="0"/>
              <a:t>1</a:t>
            </a:r>
            <a:r>
              <a:rPr lang="en-US" i="1" dirty="0"/>
              <a:t>, . . . , </a:t>
            </a:r>
            <a:r>
              <a:rPr lang="en-US" i="1" dirty="0" err="1"/>
              <a:t>v</a:t>
            </a:r>
            <a:r>
              <a:rPr lang="en-US" i="1" baseline="-25000" dirty="0" err="1"/>
              <a:t>n</a:t>
            </a:r>
            <a:r>
              <a:rPr lang="en-US" i="1" dirty="0"/>
              <a:t>, v</a:t>
            </a:r>
            <a:r>
              <a:rPr lang="en-US" baseline="-25000" dirty="0"/>
              <a:t>1</a:t>
            </a:r>
            <a:r>
              <a:rPr lang="en-US" i="1" dirty="0"/>
              <a:t>} </a:t>
            </a:r>
            <a:r>
              <a:rPr lang="en-US" dirty="0"/>
              <a:t>is a set of nonintersecting </a:t>
            </a:r>
            <a:r>
              <a:rPr lang="en-US"/>
              <a:t>diagonals that </a:t>
            </a:r>
            <a:r>
              <a:rPr lang="en-US" dirty="0"/>
              <a:t>partitions the polygon into triangles.</a:t>
            </a:r>
          </a:p>
          <a:p>
            <a:r>
              <a:rPr lang="en-US" dirty="0"/>
              <a:t>We say that the </a:t>
            </a:r>
            <a:r>
              <a:rPr lang="en-US" i="1" dirty="0"/>
              <a:t>weight </a:t>
            </a:r>
            <a:r>
              <a:rPr lang="en-US" dirty="0"/>
              <a:t>of a triangulation is the sum of the lengths of its diagonals.</a:t>
            </a:r>
          </a:p>
          <a:p>
            <a:r>
              <a:rPr lang="en-US" dirty="0"/>
              <a:t>We seek to find its minimum weight triangulation for a given polygon </a:t>
            </a:r>
            <a:r>
              <a:rPr lang="en-US" i="1" dirty="0"/>
              <a:t>p</a:t>
            </a:r>
            <a:r>
              <a:rPr lang="en-US" dirty="0"/>
              <a:t>.</a:t>
            </a:r>
            <a:endParaRPr lang="en-IN" dirty="0"/>
          </a:p>
        </p:txBody>
      </p:sp>
      <p:pic>
        <p:nvPicPr>
          <p:cNvPr id="4" name="Picture 3">
            <a:extLst>
              <a:ext uri="{FF2B5EF4-FFF2-40B4-BE49-F238E27FC236}">
                <a16:creationId xmlns:a16="http://schemas.microsoft.com/office/drawing/2014/main" id="{8A0C4E28-B39B-4B49-AEF4-E2BAC7CE01C5}"/>
              </a:ext>
            </a:extLst>
          </p:cNvPr>
          <p:cNvPicPr>
            <a:picLocks noChangeAspect="1"/>
          </p:cNvPicPr>
          <p:nvPr/>
        </p:nvPicPr>
        <p:blipFill>
          <a:blip r:embed="rId2"/>
          <a:stretch>
            <a:fillRect/>
          </a:stretch>
        </p:blipFill>
        <p:spPr>
          <a:xfrm>
            <a:off x="1508449" y="3779985"/>
            <a:ext cx="9175101" cy="3028012"/>
          </a:xfrm>
          <a:prstGeom prst="rect">
            <a:avLst/>
          </a:prstGeom>
        </p:spPr>
      </p:pic>
    </p:spTree>
    <p:extLst>
      <p:ext uri="{BB962C8B-B14F-4D97-AF65-F5344CB8AC3E}">
        <p14:creationId xmlns:p14="http://schemas.microsoft.com/office/powerpoint/2010/main" val="1063419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DC6E23-E141-4E6E-AC18-D09CDA835224}"/>
              </a:ext>
            </a:extLst>
          </p:cNvPr>
          <p:cNvSpPr>
            <a:spLocks noGrp="1"/>
          </p:cNvSpPr>
          <p:nvPr>
            <p:ph idx="1"/>
          </p:nvPr>
        </p:nvSpPr>
        <p:spPr>
          <a:xfrm>
            <a:off x="838200" y="1825625"/>
            <a:ext cx="10515600" cy="2821020"/>
          </a:xfrm>
        </p:spPr>
        <p:txBody>
          <a:bodyPr/>
          <a:lstStyle/>
          <a:p>
            <a:r>
              <a:rPr lang="en-US" dirty="0"/>
              <a:t>To apply dynamic programming, we need a way to carve up the polygon into smaller pieces. </a:t>
            </a:r>
          </a:p>
          <a:p>
            <a:r>
              <a:rPr lang="en-US" dirty="0"/>
              <a:t>Observe that every edge of the input polygon must be involved in exactly one triangle. </a:t>
            </a:r>
          </a:p>
          <a:p>
            <a:r>
              <a:rPr lang="en-US" dirty="0"/>
              <a:t>Turning this edge into a triangle means identifying the third vertex, as shown in Figure below.</a:t>
            </a:r>
            <a:endParaRPr lang="en-IN" dirty="0"/>
          </a:p>
        </p:txBody>
      </p:sp>
      <p:pic>
        <p:nvPicPr>
          <p:cNvPr id="4" name="Picture 3">
            <a:extLst>
              <a:ext uri="{FF2B5EF4-FFF2-40B4-BE49-F238E27FC236}">
                <a16:creationId xmlns:a16="http://schemas.microsoft.com/office/drawing/2014/main" id="{4D5EB379-8393-45AC-A587-D9BBABF748D0}"/>
              </a:ext>
            </a:extLst>
          </p:cNvPr>
          <p:cNvPicPr>
            <a:picLocks noChangeAspect="1"/>
          </p:cNvPicPr>
          <p:nvPr/>
        </p:nvPicPr>
        <p:blipFill>
          <a:blip r:embed="rId2"/>
          <a:stretch>
            <a:fillRect/>
          </a:stretch>
        </p:blipFill>
        <p:spPr>
          <a:xfrm>
            <a:off x="2032518" y="4512008"/>
            <a:ext cx="6514323" cy="1841847"/>
          </a:xfrm>
          <a:prstGeom prst="rect">
            <a:avLst/>
          </a:prstGeom>
        </p:spPr>
      </p:pic>
    </p:spTree>
    <p:extLst>
      <p:ext uri="{BB962C8B-B14F-4D97-AF65-F5344CB8AC3E}">
        <p14:creationId xmlns:p14="http://schemas.microsoft.com/office/powerpoint/2010/main" val="1629278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a:xfrm>
            <a:off x="838200" y="365125"/>
            <a:ext cx="10515600" cy="61342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EDC6E23-E141-4E6E-AC18-D09CDA835224}"/>
              </a:ext>
            </a:extLst>
          </p:cNvPr>
          <p:cNvSpPr>
            <a:spLocks noGrp="1"/>
          </p:cNvSpPr>
          <p:nvPr>
            <p:ph idx="1"/>
          </p:nvPr>
        </p:nvSpPr>
        <p:spPr>
          <a:xfrm>
            <a:off x="838200" y="1173326"/>
            <a:ext cx="10515600" cy="3016120"/>
          </a:xfrm>
        </p:spPr>
        <p:txBody>
          <a:bodyPr>
            <a:normAutofit lnSpcReduction="10000"/>
          </a:bodyPr>
          <a:lstStyle/>
          <a:p>
            <a:r>
              <a:rPr lang="en-US" dirty="0"/>
              <a:t>Once we find the correct connecting vertex, the polygon will be partitioned into two smaller pieces, both of which need to be triangulated optimally. </a:t>
            </a:r>
          </a:p>
          <a:p>
            <a:r>
              <a:rPr lang="en-US" dirty="0"/>
              <a:t>Let </a:t>
            </a:r>
            <a:r>
              <a:rPr lang="en-US" i="1" dirty="0"/>
              <a:t>T</a:t>
            </a:r>
            <a:r>
              <a:rPr lang="en-US" dirty="0"/>
              <a:t>[</a:t>
            </a:r>
            <a:r>
              <a:rPr lang="en-US" i="1" dirty="0" err="1"/>
              <a:t>i</a:t>
            </a:r>
            <a:r>
              <a:rPr lang="en-US" i="1" dirty="0"/>
              <a:t>, j</a:t>
            </a:r>
            <a:r>
              <a:rPr lang="en-US" dirty="0"/>
              <a:t>] be the cost of triangulating from vertex </a:t>
            </a:r>
            <a:r>
              <a:rPr lang="en-US" i="1" dirty="0"/>
              <a:t>v</a:t>
            </a:r>
            <a:r>
              <a:rPr lang="en-US" i="1" baseline="-25000" dirty="0"/>
              <a:t>i</a:t>
            </a:r>
            <a:r>
              <a:rPr lang="en-US" i="1" dirty="0"/>
              <a:t> </a:t>
            </a:r>
            <a:r>
              <a:rPr lang="en-US" dirty="0"/>
              <a:t>to vertex </a:t>
            </a:r>
            <a:r>
              <a:rPr lang="en-US" i="1" dirty="0" err="1"/>
              <a:t>v</a:t>
            </a:r>
            <a:r>
              <a:rPr lang="en-US" i="1" baseline="-25000" dirty="0" err="1"/>
              <a:t>j</a:t>
            </a:r>
            <a:r>
              <a:rPr lang="en-US" i="1" dirty="0"/>
              <a:t> </a:t>
            </a:r>
            <a:r>
              <a:rPr lang="en-US" dirty="0"/>
              <a:t>, ignoring the length of the chord </a:t>
            </a:r>
            <a:r>
              <a:rPr lang="en-US" i="1" dirty="0" err="1"/>
              <a:t>d</a:t>
            </a:r>
            <a:r>
              <a:rPr lang="en-US" i="1" baseline="-25000" dirty="0" err="1"/>
              <a:t>ij</a:t>
            </a:r>
            <a:r>
              <a:rPr lang="en-US" i="1" dirty="0"/>
              <a:t> </a:t>
            </a:r>
            <a:r>
              <a:rPr lang="en-US" dirty="0"/>
              <a:t>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i="1" dirty="0"/>
              <a:t> </a:t>
            </a:r>
            <a:r>
              <a:rPr lang="en-US" dirty="0"/>
              <a:t>. </a:t>
            </a:r>
          </a:p>
          <a:p>
            <a:r>
              <a:rPr lang="en-US" dirty="0"/>
              <a:t>The latter clause avoids double counting these internal chords in the following recurrence:</a:t>
            </a:r>
            <a:endParaRPr lang="en-IN" dirty="0"/>
          </a:p>
        </p:txBody>
      </p:sp>
      <p:pic>
        <p:nvPicPr>
          <p:cNvPr id="5" name="Picture 4">
            <a:extLst>
              <a:ext uri="{FF2B5EF4-FFF2-40B4-BE49-F238E27FC236}">
                <a16:creationId xmlns:a16="http://schemas.microsoft.com/office/drawing/2014/main" id="{2A17493E-FB05-497C-B8FF-D16D84D02CD1}"/>
              </a:ext>
            </a:extLst>
          </p:cNvPr>
          <p:cNvPicPr>
            <a:picLocks noChangeAspect="1"/>
          </p:cNvPicPr>
          <p:nvPr/>
        </p:nvPicPr>
        <p:blipFill>
          <a:blip r:embed="rId2"/>
          <a:stretch>
            <a:fillRect/>
          </a:stretch>
        </p:blipFill>
        <p:spPr>
          <a:xfrm>
            <a:off x="1998403" y="4160287"/>
            <a:ext cx="7915275" cy="971550"/>
          </a:xfrm>
          <a:prstGeom prst="rect">
            <a:avLst/>
          </a:prstGeom>
        </p:spPr>
      </p:pic>
      <p:sp>
        <p:nvSpPr>
          <p:cNvPr id="6" name="TextBox 5">
            <a:extLst>
              <a:ext uri="{FF2B5EF4-FFF2-40B4-BE49-F238E27FC236}">
                <a16:creationId xmlns:a16="http://schemas.microsoft.com/office/drawing/2014/main" id="{20BA8DC8-A535-4BF5-8BD3-DDF77349AB28}"/>
              </a:ext>
            </a:extLst>
          </p:cNvPr>
          <p:cNvSpPr txBox="1"/>
          <p:nvPr/>
        </p:nvSpPr>
        <p:spPr>
          <a:xfrm>
            <a:off x="1132113" y="5374433"/>
            <a:ext cx="10221687" cy="954107"/>
          </a:xfrm>
          <a:prstGeom prst="rect">
            <a:avLst/>
          </a:prstGeom>
          <a:noFill/>
        </p:spPr>
        <p:txBody>
          <a:bodyPr wrap="square" rtlCol="0">
            <a:spAutoFit/>
          </a:bodyPr>
          <a:lstStyle/>
          <a:p>
            <a:r>
              <a:rPr lang="en-US" sz="2800" dirty="0"/>
              <a:t>The basis condition applies when </a:t>
            </a:r>
            <a:r>
              <a:rPr lang="en-US" sz="2800" i="1" dirty="0" err="1"/>
              <a:t>i</a:t>
            </a:r>
            <a:r>
              <a:rPr lang="en-US" sz="2800" i="1" dirty="0"/>
              <a:t> </a:t>
            </a:r>
            <a:r>
              <a:rPr lang="en-US" sz="2800" dirty="0"/>
              <a:t>and </a:t>
            </a:r>
            <a:r>
              <a:rPr lang="en-US" sz="2800" i="1" dirty="0"/>
              <a:t>j </a:t>
            </a:r>
            <a:r>
              <a:rPr lang="en-US" sz="2800" dirty="0"/>
              <a:t>are immediate neighbors, as </a:t>
            </a:r>
            <a:r>
              <a:rPr lang="en-US" sz="2800" i="1" dirty="0"/>
              <a:t>T</a:t>
            </a:r>
            <a:r>
              <a:rPr lang="en-US" sz="2800" dirty="0"/>
              <a:t>[</a:t>
            </a:r>
            <a:r>
              <a:rPr lang="en-US" sz="2800" i="1" dirty="0" err="1"/>
              <a:t>i</a:t>
            </a:r>
            <a:r>
              <a:rPr lang="en-US" sz="2800" i="1" dirty="0"/>
              <a:t>, i</a:t>
            </a:r>
            <a:r>
              <a:rPr lang="en-US" sz="2800" dirty="0"/>
              <a:t>+1] = 0</a:t>
            </a:r>
            <a:endParaRPr lang="en-IN" sz="2800" dirty="0"/>
          </a:p>
        </p:txBody>
      </p:sp>
    </p:spTree>
    <p:extLst>
      <p:ext uri="{BB962C8B-B14F-4D97-AF65-F5344CB8AC3E}">
        <p14:creationId xmlns:p14="http://schemas.microsoft.com/office/powerpoint/2010/main" val="1185689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DC6E23-E141-4E6E-AC18-D09CDA835224}"/>
              </a:ext>
            </a:extLst>
          </p:cNvPr>
          <p:cNvSpPr>
            <a:spLocks noGrp="1"/>
          </p:cNvSpPr>
          <p:nvPr>
            <p:ph idx="1"/>
          </p:nvPr>
        </p:nvSpPr>
        <p:spPr>
          <a:xfrm>
            <a:off x="838200" y="1825625"/>
            <a:ext cx="10515600" cy="1325563"/>
          </a:xfrm>
        </p:spPr>
        <p:txBody>
          <a:bodyPr/>
          <a:lstStyle/>
          <a:p>
            <a:r>
              <a:rPr lang="en-US" dirty="0"/>
              <a:t>Since the number of vertices in each subrange of the right side of the recurrence is smaller than that on the left side, evaluation can proceed in terms of the gap size from </a:t>
            </a:r>
            <a:r>
              <a:rPr lang="en-US" i="1" dirty="0" err="1"/>
              <a:t>i</a:t>
            </a:r>
            <a:r>
              <a:rPr lang="en-US" i="1" dirty="0"/>
              <a:t> </a:t>
            </a:r>
            <a:r>
              <a:rPr lang="en-US" dirty="0"/>
              <a:t>to </a:t>
            </a:r>
            <a:r>
              <a:rPr lang="en-US" i="1" dirty="0"/>
              <a:t>j</a:t>
            </a:r>
            <a:r>
              <a:rPr lang="en-US" dirty="0"/>
              <a:t>:</a:t>
            </a:r>
            <a:endParaRPr lang="en-IN" dirty="0"/>
          </a:p>
        </p:txBody>
      </p:sp>
      <p:pic>
        <p:nvPicPr>
          <p:cNvPr id="4" name="Picture 3">
            <a:extLst>
              <a:ext uri="{FF2B5EF4-FFF2-40B4-BE49-F238E27FC236}">
                <a16:creationId xmlns:a16="http://schemas.microsoft.com/office/drawing/2014/main" id="{8D687073-E9AA-4521-A034-CEFA174B7F92}"/>
              </a:ext>
            </a:extLst>
          </p:cNvPr>
          <p:cNvPicPr>
            <a:picLocks noChangeAspect="1"/>
          </p:cNvPicPr>
          <p:nvPr/>
        </p:nvPicPr>
        <p:blipFill>
          <a:blip r:embed="rId2"/>
          <a:stretch>
            <a:fillRect/>
          </a:stretch>
        </p:blipFill>
        <p:spPr>
          <a:xfrm>
            <a:off x="1576387" y="3286125"/>
            <a:ext cx="9039225" cy="2688416"/>
          </a:xfrm>
          <a:prstGeom prst="rect">
            <a:avLst/>
          </a:prstGeom>
        </p:spPr>
      </p:pic>
    </p:spTree>
    <p:extLst>
      <p:ext uri="{BB962C8B-B14F-4D97-AF65-F5344CB8AC3E}">
        <p14:creationId xmlns:p14="http://schemas.microsoft.com/office/powerpoint/2010/main" val="257037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ECA0-21D4-4C2A-8A78-4AAB552F9E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C4A64E-5959-46BA-A7B7-7F268EC16F8B}"/>
              </a:ext>
            </a:extLst>
          </p:cNvPr>
          <p:cNvSpPr>
            <a:spLocks noGrp="1"/>
          </p:cNvSpPr>
          <p:nvPr>
            <p:ph idx="1"/>
          </p:nvPr>
        </p:nvSpPr>
        <p:spPr/>
        <p:txBody>
          <a:bodyPr>
            <a:normAutofit/>
          </a:bodyPr>
          <a:lstStyle/>
          <a:p>
            <a:r>
              <a:rPr lang="en-US" dirty="0"/>
              <a:t>Dynamic programming is a technique for efficiently implementing a recursive algorithm </a:t>
            </a:r>
            <a:r>
              <a:rPr lang="en-IN" dirty="0"/>
              <a:t>by storing partial results.</a:t>
            </a:r>
          </a:p>
          <a:p>
            <a:r>
              <a:rPr lang="en-US" dirty="0"/>
              <a:t>The development of a dynamic-programming algorithm can be broken into a sequence </a:t>
            </a:r>
            <a:r>
              <a:rPr lang="en-IN" dirty="0"/>
              <a:t>of four steps.</a:t>
            </a:r>
          </a:p>
          <a:p>
            <a:pPr lvl="1"/>
            <a:r>
              <a:rPr lang="en-US" dirty="0"/>
              <a:t>Step:1 Characterize the structure of an optimal solution.</a:t>
            </a:r>
            <a:endParaRPr lang="en-IN" dirty="0"/>
          </a:p>
          <a:p>
            <a:pPr lvl="1"/>
            <a:r>
              <a:rPr lang="en-US" dirty="0"/>
              <a:t>Step:2 Recursively define the value of an optimal solution.</a:t>
            </a:r>
          </a:p>
          <a:p>
            <a:pPr lvl="1"/>
            <a:r>
              <a:rPr lang="en-US" dirty="0"/>
              <a:t>Step:3 Compute the value of an optimal solution in a bottom-up fashion.</a:t>
            </a:r>
          </a:p>
          <a:p>
            <a:pPr lvl="1"/>
            <a:r>
              <a:rPr lang="en-US" dirty="0"/>
              <a:t>Step:4 Construct an optimal solution from computed information.</a:t>
            </a:r>
            <a:endParaRPr lang="en-IN" dirty="0"/>
          </a:p>
        </p:txBody>
      </p:sp>
    </p:spTree>
    <p:extLst>
      <p:ext uri="{BB962C8B-B14F-4D97-AF65-F5344CB8AC3E}">
        <p14:creationId xmlns:p14="http://schemas.microsoft.com/office/powerpoint/2010/main" val="3219330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CD4870C-B6ED-4DBA-8AFC-EF9ED8963B2F}"/>
              </a:ext>
            </a:extLst>
          </p:cNvPr>
          <p:cNvPicPr>
            <a:picLocks noGrp="1" noChangeAspect="1"/>
          </p:cNvPicPr>
          <p:nvPr>
            <p:ph idx="1"/>
          </p:nvPr>
        </p:nvPicPr>
        <p:blipFill>
          <a:blip r:embed="rId2"/>
          <a:stretch>
            <a:fillRect/>
          </a:stretch>
        </p:blipFill>
        <p:spPr>
          <a:xfrm>
            <a:off x="838200" y="1991712"/>
            <a:ext cx="10515600" cy="1325563"/>
          </a:xfrm>
          <a:prstGeom prst="rect">
            <a:avLst/>
          </a:prstGeom>
        </p:spPr>
      </p:pic>
    </p:spTree>
    <p:extLst>
      <p:ext uri="{BB962C8B-B14F-4D97-AF65-F5344CB8AC3E}">
        <p14:creationId xmlns:p14="http://schemas.microsoft.com/office/powerpoint/2010/main" val="1877985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27E-DC78-4B8A-B272-93C8ACB27C5F}"/>
              </a:ext>
            </a:extLst>
          </p:cNvPr>
          <p:cNvSpPr>
            <a:spLocks noGrp="1"/>
          </p:cNvSpPr>
          <p:nvPr>
            <p:ph type="ctrTitle"/>
          </p:nvPr>
        </p:nvSpPr>
        <p:spPr/>
        <p:txBody>
          <a:bodyPr/>
          <a:lstStyle/>
          <a:p>
            <a:r>
              <a:rPr lang="en-IN" b="1" dirty="0"/>
              <a:t>Parsing Context-Free Grammars</a:t>
            </a:r>
            <a:endParaRPr lang="en-IN" dirty="0"/>
          </a:p>
        </p:txBody>
      </p:sp>
      <p:sp>
        <p:nvSpPr>
          <p:cNvPr id="3" name="Subtitle 2">
            <a:extLst>
              <a:ext uri="{FF2B5EF4-FFF2-40B4-BE49-F238E27FC236}">
                <a16:creationId xmlns:a16="http://schemas.microsoft.com/office/drawing/2014/main" id="{E2CC723B-BCFF-44F4-AC4E-514255226B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75572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F3CD-B8C2-4B19-A9E7-10EAD35289ED}"/>
              </a:ext>
            </a:extLst>
          </p:cNvPr>
          <p:cNvSpPr>
            <a:spLocks noGrp="1"/>
          </p:cNvSpPr>
          <p:nvPr>
            <p:ph type="title"/>
          </p:nvPr>
        </p:nvSpPr>
        <p:spPr>
          <a:xfrm>
            <a:off x="838200" y="365126"/>
            <a:ext cx="10515600" cy="745218"/>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DEDC6E23-E141-4E6E-AC18-D09CDA835224}"/>
              </a:ext>
            </a:extLst>
          </p:cNvPr>
          <p:cNvSpPr>
            <a:spLocks noGrp="1"/>
          </p:cNvSpPr>
          <p:nvPr>
            <p:ph idx="1"/>
          </p:nvPr>
        </p:nvSpPr>
        <p:spPr>
          <a:xfrm>
            <a:off x="838200" y="1358315"/>
            <a:ext cx="6458339" cy="5134559"/>
          </a:xfrm>
        </p:spPr>
        <p:txBody>
          <a:bodyPr>
            <a:normAutofit fontScale="85000" lnSpcReduction="10000"/>
          </a:bodyPr>
          <a:lstStyle/>
          <a:p>
            <a:r>
              <a:rPr lang="en-US" dirty="0"/>
              <a:t>Compilers identify whether the given program is legal in the programming language, and reward you with syntax errors if not.</a:t>
            </a:r>
          </a:p>
          <a:p>
            <a:r>
              <a:rPr lang="en-US" dirty="0"/>
              <a:t>This requires a precise description of the language syntax typically given by a </a:t>
            </a:r>
            <a:r>
              <a:rPr lang="en-US" i="1" dirty="0"/>
              <a:t>context-free grammar </a:t>
            </a:r>
            <a:r>
              <a:rPr lang="en-US" dirty="0"/>
              <a:t>as shown in Figure.</a:t>
            </a:r>
          </a:p>
          <a:p>
            <a:r>
              <a:rPr lang="en-US" dirty="0"/>
              <a:t>Each </a:t>
            </a:r>
            <a:r>
              <a:rPr lang="en-US" i="1" dirty="0"/>
              <a:t>rule </a:t>
            </a:r>
            <a:r>
              <a:rPr lang="en-US" dirty="0"/>
              <a:t>or </a:t>
            </a:r>
            <a:r>
              <a:rPr lang="en-US" i="1" dirty="0"/>
              <a:t>production </a:t>
            </a:r>
            <a:r>
              <a:rPr lang="en-US" dirty="0"/>
              <a:t>of the grammar defines an interpretation for the named symbol on the left side of the rule as a sequence of symbols on the right side of the rule. </a:t>
            </a:r>
          </a:p>
          <a:p>
            <a:r>
              <a:rPr lang="en-US" dirty="0"/>
              <a:t>The right side can be a combination of </a:t>
            </a:r>
            <a:r>
              <a:rPr lang="en-US" i="1" dirty="0" err="1"/>
              <a:t>nonterminals</a:t>
            </a:r>
            <a:r>
              <a:rPr lang="en-US" i="1" dirty="0"/>
              <a:t> </a:t>
            </a:r>
            <a:r>
              <a:rPr lang="en-US" dirty="0"/>
              <a:t>(themselves defined by rules) or </a:t>
            </a:r>
            <a:r>
              <a:rPr lang="en-US" i="1" dirty="0"/>
              <a:t>terminal </a:t>
            </a:r>
            <a:r>
              <a:rPr lang="en-US" dirty="0"/>
              <a:t>symbols defined simply as strings, such as “the”, “a”, “cat”, “milk”, and “drank.”</a:t>
            </a:r>
          </a:p>
          <a:p>
            <a:endParaRPr lang="en-US" dirty="0"/>
          </a:p>
          <a:p>
            <a:endParaRPr lang="en-IN" dirty="0"/>
          </a:p>
        </p:txBody>
      </p:sp>
      <p:pic>
        <p:nvPicPr>
          <p:cNvPr id="7" name="Picture 6">
            <a:extLst>
              <a:ext uri="{FF2B5EF4-FFF2-40B4-BE49-F238E27FC236}">
                <a16:creationId xmlns:a16="http://schemas.microsoft.com/office/drawing/2014/main" id="{80BF0CF0-5222-45BC-900B-47CAD1603D09}"/>
              </a:ext>
            </a:extLst>
          </p:cNvPr>
          <p:cNvPicPr>
            <a:picLocks noChangeAspect="1"/>
          </p:cNvPicPr>
          <p:nvPr/>
        </p:nvPicPr>
        <p:blipFill>
          <a:blip r:embed="rId2"/>
          <a:stretch>
            <a:fillRect/>
          </a:stretch>
        </p:blipFill>
        <p:spPr>
          <a:xfrm>
            <a:off x="7585108" y="2403345"/>
            <a:ext cx="4486275" cy="2852738"/>
          </a:xfrm>
          <a:prstGeom prst="rect">
            <a:avLst/>
          </a:prstGeom>
        </p:spPr>
      </p:pic>
    </p:spTree>
    <p:extLst>
      <p:ext uri="{BB962C8B-B14F-4D97-AF65-F5344CB8AC3E}">
        <p14:creationId xmlns:p14="http://schemas.microsoft.com/office/powerpoint/2010/main" val="3199311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9330-7922-4365-9417-0F7C7A720FA2}"/>
              </a:ext>
            </a:extLst>
          </p:cNvPr>
          <p:cNvSpPr>
            <a:spLocks noGrp="1"/>
          </p:cNvSpPr>
          <p:nvPr>
            <p:ph type="title"/>
          </p:nvPr>
        </p:nvSpPr>
        <p:spPr>
          <a:xfrm>
            <a:off x="838200" y="365126"/>
            <a:ext cx="10515600" cy="760606"/>
          </a:xfrm>
        </p:spPr>
        <p:txBody>
          <a:bodyPr/>
          <a:lstStyle/>
          <a:p>
            <a:endParaRPr lang="en-IN" dirty="0"/>
          </a:p>
        </p:txBody>
      </p:sp>
      <p:sp>
        <p:nvSpPr>
          <p:cNvPr id="3" name="Content Placeholder 2">
            <a:extLst>
              <a:ext uri="{FF2B5EF4-FFF2-40B4-BE49-F238E27FC236}">
                <a16:creationId xmlns:a16="http://schemas.microsoft.com/office/drawing/2014/main" id="{C9788664-51B3-4BC5-9CA9-BCE22C049AA7}"/>
              </a:ext>
            </a:extLst>
          </p:cNvPr>
          <p:cNvSpPr>
            <a:spLocks noGrp="1"/>
          </p:cNvSpPr>
          <p:nvPr>
            <p:ph idx="1"/>
          </p:nvPr>
        </p:nvSpPr>
        <p:spPr>
          <a:xfrm>
            <a:off x="629834" y="1253331"/>
            <a:ext cx="7189219" cy="5408726"/>
          </a:xfrm>
        </p:spPr>
        <p:txBody>
          <a:bodyPr>
            <a:normAutofit lnSpcReduction="10000"/>
          </a:bodyPr>
          <a:lstStyle/>
          <a:p>
            <a:r>
              <a:rPr lang="en-US" i="1" dirty="0"/>
              <a:t>Parsing </a:t>
            </a:r>
            <a:r>
              <a:rPr lang="en-US" dirty="0"/>
              <a:t>a given text string </a:t>
            </a:r>
            <a:r>
              <a:rPr lang="en-US" i="1" dirty="0"/>
              <a:t>S </a:t>
            </a:r>
            <a:r>
              <a:rPr lang="en-US" dirty="0"/>
              <a:t>according to a given context-free grammar </a:t>
            </a:r>
            <a:r>
              <a:rPr lang="en-US" i="1" dirty="0"/>
              <a:t>G </a:t>
            </a:r>
            <a:r>
              <a:rPr lang="en-US" dirty="0"/>
              <a:t>is the algorithmic problem of constructing a </a:t>
            </a:r>
            <a:r>
              <a:rPr lang="en-US" i="1" dirty="0"/>
              <a:t>parse tree </a:t>
            </a:r>
            <a:r>
              <a:rPr lang="en-US" dirty="0"/>
              <a:t>of rule substitutions defining </a:t>
            </a:r>
            <a:r>
              <a:rPr lang="en-US" i="1" dirty="0"/>
              <a:t>S </a:t>
            </a:r>
            <a:r>
              <a:rPr lang="en-US" dirty="0"/>
              <a:t>as a single nonterminal symbol of </a:t>
            </a:r>
            <a:r>
              <a:rPr lang="en-US" i="1" dirty="0"/>
              <a:t>G</a:t>
            </a:r>
            <a:r>
              <a:rPr lang="en-US" dirty="0"/>
              <a:t>.</a:t>
            </a:r>
          </a:p>
          <a:p>
            <a:r>
              <a:rPr lang="en-US" dirty="0"/>
              <a:t>Figure gives the parse tree of a simple sentence using our sample grammar.</a:t>
            </a:r>
          </a:p>
          <a:p>
            <a:r>
              <a:rPr lang="en-US" dirty="0"/>
              <a:t>We assume that the definitions of each rule are in </a:t>
            </a:r>
            <a:r>
              <a:rPr lang="en-US" i="1" dirty="0"/>
              <a:t>Chomsky normal form</a:t>
            </a:r>
            <a:r>
              <a:rPr lang="en-US" dirty="0"/>
              <a:t>. </a:t>
            </a:r>
          </a:p>
          <a:p>
            <a:r>
              <a:rPr lang="en-US" dirty="0"/>
              <a:t>This means that the right sides of every nontrivial rule consists of </a:t>
            </a:r>
          </a:p>
          <a:p>
            <a:pPr marL="914400" lvl="1" indent="-457200">
              <a:buFont typeface="+mj-lt"/>
              <a:buAutoNum type="arabicPeriod"/>
            </a:pPr>
            <a:r>
              <a:rPr lang="en-US" dirty="0"/>
              <a:t>exactly two </a:t>
            </a:r>
            <a:r>
              <a:rPr lang="en-US" dirty="0" err="1"/>
              <a:t>nonterminals</a:t>
            </a:r>
            <a:r>
              <a:rPr lang="en-US" dirty="0"/>
              <a:t>, i.e. </a:t>
            </a:r>
            <a:r>
              <a:rPr lang="en-US" i="1" dirty="0"/>
              <a:t>X → Y Z</a:t>
            </a:r>
            <a:r>
              <a:rPr lang="en-US" dirty="0"/>
              <a:t>, </a:t>
            </a:r>
          </a:p>
          <a:p>
            <a:pPr marL="457200" lvl="1" indent="0">
              <a:buNone/>
            </a:pPr>
            <a:r>
              <a:rPr lang="en-US" dirty="0"/>
              <a:t>                                    or </a:t>
            </a:r>
          </a:p>
          <a:p>
            <a:pPr marL="914400" lvl="1" indent="-457200">
              <a:buFont typeface="+mj-lt"/>
              <a:buAutoNum type="arabicPeriod" startAt="2"/>
            </a:pPr>
            <a:r>
              <a:rPr lang="en-US" dirty="0"/>
              <a:t>exactly one terminal symbol, </a:t>
            </a:r>
            <a:r>
              <a:rPr lang="en-US" i="1" dirty="0"/>
              <a:t>X → α</a:t>
            </a:r>
            <a:r>
              <a:rPr lang="en-US" dirty="0"/>
              <a:t>.</a:t>
            </a:r>
            <a:endParaRPr lang="en-IN" dirty="0"/>
          </a:p>
        </p:txBody>
      </p:sp>
      <p:pic>
        <p:nvPicPr>
          <p:cNvPr id="4" name="Picture 3">
            <a:extLst>
              <a:ext uri="{FF2B5EF4-FFF2-40B4-BE49-F238E27FC236}">
                <a16:creationId xmlns:a16="http://schemas.microsoft.com/office/drawing/2014/main" id="{F6CB3DF9-320E-458D-AE97-1E84FACA2BC3}"/>
              </a:ext>
            </a:extLst>
          </p:cNvPr>
          <p:cNvPicPr>
            <a:picLocks noChangeAspect="1"/>
          </p:cNvPicPr>
          <p:nvPr/>
        </p:nvPicPr>
        <p:blipFill>
          <a:blip r:embed="rId2"/>
          <a:stretch>
            <a:fillRect/>
          </a:stretch>
        </p:blipFill>
        <p:spPr>
          <a:xfrm>
            <a:off x="7744408" y="1928261"/>
            <a:ext cx="4447592" cy="2746376"/>
          </a:xfrm>
          <a:prstGeom prst="rect">
            <a:avLst/>
          </a:prstGeom>
        </p:spPr>
      </p:pic>
    </p:spTree>
    <p:extLst>
      <p:ext uri="{BB962C8B-B14F-4D97-AF65-F5344CB8AC3E}">
        <p14:creationId xmlns:p14="http://schemas.microsoft.com/office/powerpoint/2010/main" val="292214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62EEE-6D60-4CE8-9A6A-C44E445C75B7}"/>
              </a:ext>
            </a:extLst>
          </p:cNvPr>
          <p:cNvSpPr>
            <a:spLocks noGrp="1"/>
          </p:cNvSpPr>
          <p:nvPr>
            <p:ph idx="1"/>
          </p:nvPr>
        </p:nvSpPr>
        <p:spPr>
          <a:xfrm>
            <a:off x="475861" y="503854"/>
            <a:ext cx="10877939" cy="4478693"/>
          </a:xfrm>
        </p:spPr>
        <p:txBody>
          <a:bodyPr>
            <a:normAutofit/>
          </a:bodyPr>
          <a:lstStyle/>
          <a:p>
            <a:r>
              <a:rPr lang="en-US" dirty="0"/>
              <a:t>The key observation is that the rule applied at the root of the parse tree (say </a:t>
            </a:r>
            <a:r>
              <a:rPr lang="en-US" i="1" dirty="0"/>
              <a:t>X → Y Z</a:t>
            </a:r>
            <a:r>
              <a:rPr lang="en-US" dirty="0"/>
              <a:t>) splits </a:t>
            </a:r>
            <a:r>
              <a:rPr lang="en-US" i="1" dirty="0"/>
              <a:t>S </a:t>
            </a:r>
            <a:r>
              <a:rPr lang="en-US" dirty="0"/>
              <a:t>at some position </a:t>
            </a:r>
            <a:r>
              <a:rPr lang="en-US" i="1" dirty="0" err="1"/>
              <a:t>i</a:t>
            </a:r>
            <a:r>
              <a:rPr lang="en-US" i="1" dirty="0"/>
              <a:t> </a:t>
            </a:r>
            <a:r>
              <a:rPr lang="en-US" dirty="0"/>
              <a:t>such that the left part of the string (</a:t>
            </a:r>
            <a:r>
              <a:rPr lang="en-US" i="1" dirty="0"/>
              <a:t>S</a:t>
            </a:r>
            <a:r>
              <a:rPr lang="en-US" dirty="0"/>
              <a:t>[1</a:t>
            </a:r>
            <a:r>
              <a:rPr lang="en-US" i="1" dirty="0"/>
              <a:t>, </a:t>
            </a:r>
            <a:r>
              <a:rPr lang="en-US" i="1" dirty="0" err="1"/>
              <a:t>i</a:t>
            </a:r>
            <a:r>
              <a:rPr lang="en-US" dirty="0"/>
              <a:t>]) must be </a:t>
            </a:r>
            <a:r>
              <a:rPr lang="en-US" i="1" dirty="0"/>
              <a:t>generated </a:t>
            </a:r>
            <a:r>
              <a:rPr lang="en-US" dirty="0"/>
              <a:t>by nonterminal </a:t>
            </a:r>
            <a:r>
              <a:rPr lang="en-US" i="1" dirty="0"/>
              <a:t>Y</a:t>
            </a:r>
            <a:r>
              <a:rPr lang="en-US" dirty="0"/>
              <a:t>, and the right part (</a:t>
            </a:r>
            <a:r>
              <a:rPr lang="en-US" i="1" dirty="0"/>
              <a:t>S</a:t>
            </a:r>
            <a:r>
              <a:rPr lang="en-US" dirty="0"/>
              <a:t>[</a:t>
            </a:r>
            <a:r>
              <a:rPr lang="en-US" i="1" dirty="0" err="1"/>
              <a:t>i</a:t>
            </a:r>
            <a:r>
              <a:rPr lang="en-US" i="1" dirty="0"/>
              <a:t> </a:t>
            </a:r>
            <a:r>
              <a:rPr lang="en-US" dirty="0"/>
              <a:t>+ 1</a:t>
            </a:r>
            <a:r>
              <a:rPr lang="en-US" i="1" dirty="0"/>
              <a:t>, n</a:t>
            </a:r>
            <a:r>
              <a:rPr lang="en-US" dirty="0"/>
              <a:t>]) generated by </a:t>
            </a:r>
            <a:r>
              <a:rPr lang="en-US" i="1" dirty="0"/>
              <a:t>Z</a:t>
            </a:r>
            <a:r>
              <a:rPr lang="en-US" dirty="0"/>
              <a:t>.</a:t>
            </a:r>
          </a:p>
          <a:p>
            <a:r>
              <a:rPr lang="en-US" dirty="0"/>
              <a:t>This suggests a dynamic programming algorithm, where we keep track of all of the </a:t>
            </a:r>
            <a:r>
              <a:rPr lang="en-US" dirty="0" err="1"/>
              <a:t>nonterminals</a:t>
            </a:r>
            <a:r>
              <a:rPr lang="en-US" dirty="0"/>
              <a:t> generated by each substring of </a:t>
            </a:r>
            <a:r>
              <a:rPr lang="en-US" i="1" dirty="0"/>
              <a:t>S</a:t>
            </a:r>
            <a:r>
              <a:rPr lang="en-US" dirty="0"/>
              <a:t>. </a:t>
            </a:r>
          </a:p>
          <a:p>
            <a:r>
              <a:rPr lang="en-US" dirty="0"/>
              <a:t>Define </a:t>
            </a:r>
            <a:r>
              <a:rPr lang="en-US" i="1" dirty="0"/>
              <a:t>M</a:t>
            </a:r>
            <a:r>
              <a:rPr lang="en-US" dirty="0"/>
              <a:t>[</a:t>
            </a:r>
            <a:r>
              <a:rPr lang="en-US" i="1" dirty="0" err="1"/>
              <a:t>i</a:t>
            </a:r>
            <a:r>
              <a:rPr lang="en-US" i="1" dirty="0"/>
              <a:t>,  j, X</a:t>
            </a:r>
            <a:r>
              <a:rPr lang="en-US" dirty="0"/>
              <a:t>] to be a </a:t>
            </a:r>
            <a:r>
              <a:rPr lang="en-US" dirty="0" err="1"/>
              <a:t>boolean</a:t>
            </a:r>
            <a:r>
              <a:rPr lang="en-US" dirty="0"/>
              <a:t> function that is true </a:t>
            </a:r>
            <a:r>
              <a:rPr lang="en-US" dirty="0" err="1"/>
              <a:t>iff</a:t>
            </a:r>
            <a:r>
              <a:rPr lang="en-US" dirty="0"/>
              <a:t> substring </a:t>
            </a:r>
            <a:r>
              <a:rPr lang="en-US" i="1" dirty="0"/>
              <a:t>S</a:t>
            </a:r>
            <a:r>
              <a:rPr lang="en-US" dirty="0"/>
              <a:t>[</a:t>
            </a:r>
            <a:r>
              <a:rPr lang="en-US" i="1" dirty="0" err="1"/>
              <a:t>i</a:t>
            </a:r>
            <a:r>
              <a:rPr lang="en-US" i="1" dirty="0"/>
              <a:t>, j</a:t>
            </a:r>
            <a:r>
              <a:rPr lang="en-US" dirty="0"/>
              <a:t>] is generated by nonterminal </a:t>
            </a:r>
            <a:r>
              <a:rPr lang="en-US" i="1" dirty="0"/>
              <a:t>X</a:t>
            </a:r>
            <a:r>
              <a:rPr lang="en-US" dirty="0"/>
              <a:t>. </a:t>
            </a:r>
          </a:p>
          <a:p>
            <a:r>
              <a:rPr lang="en-US" dirty="0"/>
              <a:t>This is true if there exists a production </a:t>
            </a:r>
            <a:r>
              <a:rPr lang="en-US" i="1" dirty="0"/>
              <a:t>X → Y Z </a:t>
            </a:r>
            <a:r>
              <a:rPr lang="en-US" dirty="0"/>
              <a:t>and breaking point </a:t>
            </a:r>
            <a:r>
              <a:rPr lang="en-US" i="1" dirty="0"/>
              <a:t>k </a:t>
            </a:r>
            <a:r>
              <a:rPr lang="en-US" dirty="0"/>
              <a:t>between </a:t>
            </a:r>
            <a:r>
              <a:rPr lang="en-US" i="1" dirty="0" err="1"/>
              <a:t>i</a:t>
            </a:r>
            <a:r>
              <a:rPr lang="en-US" i="1" dirty="0"/>
              <a:t> </a:t>
            </a:r>
            <a:r>
              <a:rPr lang="en-US" dirty="0"/>
              <a:t>and </a:t>
            </a:r>
            <a:r>
              <a:rPr lang="en-US" i="1" dirty="0"/>
              <a:t>j </a:t>
            </a:r>
            <a:r>
              <a:rPr lang="en-US" dirty="0"/>
              <a:t>such that the left part generates </a:t>
            </a:r>
            <a:r>
              <a:rPr lang="en-US" i="1" dirty="0"/>
              <a:t>Y </a:t>
            </a:r>
            <a:r>
              <a:rPr lang="en-US" dirty="0"/>
              <a:t>and the right part </a:t>
            </a:r>
            <a:r>
              <a:rPr lang="en-US" i="1" dirty="0"/>
              <a:t>Z</a:t>
            </a:r>
            <a:r>
              <a:rPr lang="en-US" dirty="0"/>
              <a:t>.</a:t>
            </a:r>
            <a:endParaRPr lang="en-IN" dirty="0"/>
          </a:p>
        </p:txBody>
      </p:sp>
      <p:pic>
        <p:nvPicPr>
          <p:cNvPr id="4" name="Picture 3">
            <a:extLst>
              <a:ext uri="{FF2B5EF4-FFF2-40B4-BE49-F238E27FC236}">
                <a16:creationId xmlns:a16="http://schemas.microsoft.com/office/drawing/2014/main" id="{4E102186-C2E0-44E8-8B44-C3AD3D737E56}"/>
              </a:ext>
            </a:extLst>
          </p:cNvPr>
          <p:cNvPicPr>
            <a:picLocks noChangeAspect="1"/>
          </p:cNvPicPr>
          <p:nvPr/>
        </p:nvPicPr>
        <p:blipFill>
          <a:blip r:embed="rId2"/>
          <a:stretch>
            <a:fillRect/>
          </a:stretch>
        </p:blipFill>
        <p:spPr>
          <a:xfrm>
            <a:off x="2643187" y="5054696"/>
            <a:ext cx="6905625" cy="1133475"/>
          </a:xfrm>
          <a:prstGeom prst="rect">
            <a:avLst/>
          </a:prstGeom>
        </p:spPr>
      </p:pic>
    </p:spTree>
    <p:extLst>
      <p:ext uri="{BB962C8B-B14F-4D97-AF65-F5344CB8AC3E}">
        <p14:creationId xmlns:p14="http://schemas.microsoft.com/office/powerpoint/2010/main" val="3497334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6FF8-7010-4562-9F88-D25B2F7CA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605C7C-4C53-4743-8B96-DC51AC8C2FE7}"/>
              </a:ext>
            </a:extLst>
          </p:cNvPr>
          <p:cNvSpPr>
            <a:spLocks noGrp="1"/>
          </p:cNvSpPr>
          <p:nvPr>
            <p:ph idx="1"/>
          </p:nvPr>
        </p:nvSpPr>
        <p:spPr/>
        <p:txBody>
          <a:bodyPr/>
          <a:lstStyle/>
          <a:p>
            <a:r>
              <a:rPr lang="en-US" dirty="0"/>
              <a:t>The one-character terminal symbols define the boundary conditions of the recurrence.</a:t>
            </a:r>
          </a:p>
          <a:p>
            <a:r>
              <a:rPr lang="en-US" dirty="0"/>
              <a:t>In particular, </a:t>
            </a:r>
            <a:r>
              <a:rPr lang="en-US" i="1" dirty="0"/>
              <a:t>M</a:t>
            </a:r>
            <a:r>
              <a:rPr lang="en-US" dirty="0"/>
              <a:t>[</a:t>
            </a:r>
            <a:r>
              <a:rPr lang="en-US" i="1" dirty="0" err="1"/>
              <a:t>i</a:t>
            </a:r>
            <a:r>
              <a:rPr lang="en-US" i="1" dirty="0"/>
              <a:t>, </a:t>
            </a:r>
            <a:r>
              <a:rPr lang="en-US" i="1" dirty="0" err="1"/>
              <a:t>i,X</a:t>
            </a:r>
            <a:r>
              <a:rPr lang="en-US" dirty="0"/>
              <a:t>] is true </a:t>
            </a:r>
            <a:r>
              <a:rPr lang="en-US" dirty="0" err="1"/>
              <a:t>iff</a:t>
            </a:r>
            <a:r>
              <a:rPr lang="en-US" dirty="0"/>
              <a:t> there exists a production </a:t>
            </a:r>
            <a:r>
              <a:rPr lang="en-US" i="1" dirty="0"/>
              <a:t>X → α </a:t>
            </a:r>
            <a:r>
              <a:rPr lang="en-US" dirty="0"/>
              <a:t>such </a:t>
            </a:r>
            <a:r>
              <a:rPr lang="en-IN" dirty="0"/>
              <a:t>that </a:t>
            </a:r>
            <a:r>
              <a:rPr lang="en-IN" i="1" dirty="0"/>
              <a:t>S</a:t>
            </a:r>
            <a:r>
              <a:rPr lang="en-IN" dirty="0"/>
              <a:t>[</a:t>
            </a:r>
            <a:r>
              <a:rPr lang="en-IN" i="1" dirty="0" err="1"/>
              <a:t>i</a:t>
            </a:r>
            <a:r>
              <a:rPr lang="en-IN" dirty="0"/>
              <a:t>] = </a:t>
            </a:r>
            <a:r>
              <a:rPr lang="el-GR" i="1" dirty="0"/>
              <a:t>α</a:t>
            </a:r>
            <a:r>
              <a:rPr lang="el-GR" dirty="0"/>
              <a:t>.</a:t>
            </a:r>
            <a:endParaRPr lang="en-IN" dirty="0"/>
          </a:p>
        </p:txBody>
      </p:sp>
    </p:spTree>
    <p:extLst>
      <p:ext uri="{BB962C8B-B14F-4D97-AF65-F5344CB8AC3E}">
        <p14:creationId xmlns:p14="http://schemas.microsoft.com/office/powerpoint/2010/main" val="560874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E584-60DC-48E0-8320-2033D445611E}"/>
              </a:ext>
            </a:extLst>
          </p:cNvPr>
          <p:cNvSpPr>
            <a:spLocks noGrp="1"/>
          </p:cNvSpPr>
          <p:nvPr>
            <p:ph type="title"/>
          </p:nvPr>
        </p:nvSpPr>
        <p:spPr/>
        <p:txBody>
          <a:bodyPr/>
          <a:lstStyle/>
          <a:p>
            <a:r>
              <a:rPr lang="en-US" b="1" dirty="0"/>
              <a:t>What is the complexity of this algorithm?</a:t>
            </a:r>
            <a:endParaRPr lang="en-IN" b="1" dirty="0"/>
          </a:p>
        </p:txBody>
      </p:sp>
      <p:sp>
        <p:nvSpPr>
          <p:cNvPr id="3" name="Content Placeholder 2">
            <a:extLst>
              <a:ext uri="{FF2B5EF4-FFF2-40B4-BE49-F238E27FC236}">
                <a16:creationId xmlns:a16="http://schemas.microsoft.com/office/drawing/2014/main" id="{BEE9D265-F67C-4494-9A41-FA5EF31A0A72}"/>
              </a:ext>
            </a:extLst>
          </p:cNvPr>
          <p:cNvSpPr>
            <a:spLocks noGrp="1"/>
          </p:cNvSpPr>
          <p:nvPr>
            <p:ph idx="1"/>
          </p:nvPr>
        </p:nvSpPr>
        <p:spPr/>
        <p:txBody>
          <a:bodyPr>
            <a:normAutofit/>
          </a:bodyPr>
          <a:lstStyle/>
          <a:p>
            <a:r>
              <a:rPr lang="en-US" dirty="0"/>
              <a:t>The size of our state-space is </a:t>
            </a:r>
            <a:r>
              <a:rPr lang="en-US" i="1" dirty="0"/>
              <a:t>O</a:t>
            </a:r>
            <a:r>
              <a:rPr lang="en-US" dirty="0"/>
              <a:t>(</a:t>
            </a:r>
            <a:r>
              <a:rPr lang="en-US" i="1" dirty="0"/>
              <a:t>n</a:t>
            </a:r>
            <a:r>
              <a:rPr lang="en-US" baseline="30000" dirty="0"/>
              <a:t>2</a:t>
            </a:r>
            <a:r>
              <a:rPr lang="en-US" dirty="0"/>
              <a:t>), as there are </a:t>
            </a:r>
            <a:r>
              <a:rPr lang="en-US" i="1" dirty="0"/>
              <a:t>n</a:t>
            </a:r>
            <a:r>
              <a:rPr lang="en-US" dirty="0"/>
              <a:t>(</a:t>
            </a:r>
            <a:r>
              <a:rPr lang="en-US" i="1" dirty="0"/>
              <a:t>n </a:t>
            </a:r>
            <a:r>
              <a:rPr lang="en-US" dirty="0"/>
              <a:t>+ 1)</a:t>
            </a:r>
            <a:r>
              <a:rPr lang="en-US" i="1" dirty="0"/>
              <a:t>/</a:t>
            </a:r>
            <a:r>
              <a:rPr lang="en-US" dirty="0"/>
              <a:t>2 substrings defined by (</a:t>
            </a:r>
            <a:r>
              <a:rPr lang="en-US" i="1" dirty="0" err="1"/>
              <a:t>i</a:t>
            </a:r>
            <a:r>
              <a:rPr lang="en-US" i="1" dirty="0"/>
              <a:t>, j</a:t>
            </a:r>
            <a:r>
              <a:rPr lang="en-US" dirty="0"/>
              <a:t>) pairs. </a:t>
            </a:r>
          </a:p>
          <a:p>
            <a:r>
              <a:rPr lang="en-US" dirty="0"/>
              <a:t>Multiplying this by the number of </a:t>
            </a:r>
            <a:r>
              <a:rPr lang="en-US" dirty="0" err="1"/>
              <a:t>nonterminals</a:t>
            </a:r>
            <a:r>
              <a:rPr lang="en-US" dirty="0"/>
              <a:t> (say </a:t>
            </a:r>
            <a:r>
              <a:rPr lang="en-US" i="1" dirty="0"/>
              <a:t>v</a:t>
            </a:r>
            <a:r>
              <a:rPr lang="en-US" dirty="0"/>
              <a:t>) has no impact on the big-Oh, because the grammar was defined to be of constant size. </a:t>
            </a:r>
          </a:p>
          <a:p>
            <a:r>
              <a:rPr lang="en-US" dirty="0"/>
              <a:t>Evaluating the value </a:t>
            </a:r>
            <a:r>
              <a:rPr lang="en-US" i="1" dirty="0"/>
              <a:t>M</a:t>
            </a:r>
            <a:r>
              <a:rPr lang="en-US" dirty="0"/>
              <a:t>[</a:t>
            </a:r>
            <a:r>
              <a:rPr lang="en-US" i="1" dirty="0" err="1"/>
              <a:t>i</a:t>
            </a:r>
            <a:r>
              <a:rPr lang="en-US" i="1" dirty="0"/>
              <a:t>, </a:t>
            </a:r>
            <a:r>
              <a:rPr lang="en-US" i="1" dirty="0" err="1"/>
              <a:t>j,X</a:t>
            </a:r>
            <a:r>
              <a:rPr lang="en-US" dirty="0"/>
              <a:t>] requires testing all intermediate values </a:t>
            </a:r>
            <a:r>
              <a:rPr lang="en-US" i="1" dirty="0"/>
              <a:t>k</a:t>
            </a:r>
            <a:r>
              <a:rPr lang="en-US" dirty="0"/>
              <a:t>, so it takes </a:t>
            </a:r>
            <a:r>
              <a:rPr lang="en-US" i="1" dirty="0"/>
              <a:t>O</a:t>
            </a:r>
            <a:r>
              <a:rPr lang="en-US" dirty="0"/>
              <a:t>(</a:t>
            </a:r>
            <a:r>
              <a:rPr lang="en-US" i="1" dirty="0"/>
              <a:t>n</a:t>
            </a:r>
            <a:r>
              <a:rPr lang="en-US" dirty="0"/>
              <a:t>) in the worst case to evaluate each of the </a:t>
            </a:r>
            <a:r>
              <a:rPr lang="en-US" i="1" dirty="0"/>
              <a:t>O</a:t>
            </a:r>
            <a:r>
              <a:rPr lang="en-US" dirty="0"/>
              <a:t>(</a:t>
            </a:r>
            <a:r>
              <a:rPr lang="en-US" i="1" dirty="0"/>
              <a:t>n</a:t>
            </a:r>
            <a:r>
              <a:rPr lang="en-US" baseline="30000" dirty="0"/>
              <a:t>2</a:t>
            </a:r>
            <a:r>
              <a:rPr lang="en-US" dirty="0"/>
              <a:t>) cells.</a:t>
            </a:r>
          </a:p>
          <a:p>
            <a:r>
              <a:rPr lang="en-US" dirty="0"/>
              <a:t> This yields an </a:t>
            </a:r>
            <a:r>
              <a:rPr lang="en-US" i="1" dirty="0"/>
              <a:t>O</a:t>
            </a:r>
            <a:r>
              <a:rPr lang="en-US" dirty="0"/>
              <a:t>(</a:t>
            </a:r>
            <a:r>
              <a:rPr lang="en-US" i="1" dirty="0"/>
              <a:t>n</a:t>
            </a:r>
            <a:r>
              <a:rPr lang="en-US" baseline="30000" dirty="0"/>
              <a:t>3</a:t>
            </a:r>
            <a:r>
              <a:rPr lang="en-US" dirty="0"/>
              <a:t>) or cubic-time algorithm for parsing.</a:t>
            </a:r>
            <a:endParaRPr lang="en-IN" dirty="0"/>
          </a:p>
        </p:txBody>
      </p:sp>
    </p:spTree>
    <p:extLst>
      <p:ext uri="{BB962C8B-B14F-4D97-AF65-F5344CB8AC3E}">
        <p14:creationId xmlns:p14="http://schemas.microsoft.com/office/powerpoint/2010/main" val="4089761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DC925D-4C9E-4FA9-941D-698BD37821AF}"/>
              </a:ext>
            </a:extLst>
          </p:cNvPr>
          <p:cNvSpPr>
            <a:spLocks noGrp="1" noChangeArrowheads="1"/>
          </p:cNvSpPr>
          <p:nvPr>
            <p:ph type="ctrTitle"/>
          </p:nvPr>
        </p:nvSpPr>
        <p:spPr>
          <a:xfrm>
            <a:off x="2667000" y="2133601"/>
            <a:ext cx="6934200" cy="1470025"/>
          </a:xfrm>
        </p:spPr>
        <p:txBody>
          <a:bodyPr/>
          <a:lstStyle/>
          <a:p>
            <a:pPr eaLnBrk="1" hangingPunct="1"/>
            <a:r>
              <a:rPr lang="en-US" altLang="en-US" sz="3600" dirty="0">
                <a:solidFill>
                  <a:srgbClr val="CC0000"/>
                </a:solidFill>
              </a:rPr>
              <a:t>All Pairs Shortest Paths and Floyd-</a:t>
            </a:r>
            <a:r>
              <a:rPr lang="en-US" altLang="en-US" sz="3600" dirty="0" err="1">
                <a:solidFill>
                  <a:srgbClr val="CC0000"/>
                </a:solidFill>
              </a:rPr>
              <a:t>Warshall</a:t>
            </a:r>
            <a:r>
              <a:rPr lang="en-US" altLang="en-US" sz="3600" dirty="0">
                <a:solidFill>
                  <a:srgbClr val="CC0000"/>
                </a:solidFill>
              </a:rPr>
              <a:t> Algorithm</a:t>
            </a:r>
            <a:br>
              <a:rPr lang="en-US" altLang="en-US" sz="3600" dirty="0">
                <a:solidFill>
                  <a:srgbClr val="CC0000"/>
                </a:solidFill>
              </a:rPr>
            </a:br>
            <a:r>
              <a:rPr lang="en-US" altLang="en-US" sz="2800" dirty="0"/>
              <a:t>CLRS 25.2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209AE10-522F-42ED-A6AE-4613BEEEBA84}"/>
              </a:ext>
            </a:extLst>
          </p:cNvPr>
          <p:cNvSpPr>
            <a:spLocks noGrp="1" noChangeArrowheads="1"/>
          </p:cNvSpPr>
          <p:nvPr>
            <p:ph type="title"/>
          </p:nvPr>
        </p:nvSpPr>
        <p:spPr/>
        <p:txBody>
          <a:bodyPr/>
          <a:lstStyle/>
          <a:p>
            <a:pPr eaLnBrk="1" hangingPunct="1"/>
            <a:r>
              <a:rPr lang="en-US" altLang="en-US">
                <a:solidFill>
                  <a:srgbClr val="CC0000"/>
                </a:solidFill>
              </a:rPr>
              <a:t>All-pairs shortest paths</a:t>
            </a:r>
          </a:p>
        </p:txBody>
      </p:sp>
      <p:sp>
        <p:nvSpPr>
          <p:cNvPr id="3075" name="Rectangle 3">
            <a:extLst>
              <a:ext uri="{FF2B5EF4-FFF2-40B4-BE49-F238E27FC236}">
                <a16:creationId xmlns:a16="http://schemas.microsoft.com/office/drawing/2014/main" id="{DF3D3304-44EE-4A57-BAFF-CDF4934D886A}"/>
              </a:ext>
            </a:extLst>
          </p:cNvPr>
          <p:cNvSpPr>
            <a:spLocks noGrp="1" noChangeArrowheads="1"/>
          </p:cNvSpPr>
          <p:nvPr>
            <p:ph type="body" idx="1"/>
          </p:nvPr>
        </p:nvSpPr>
        <p:spPr>
          <a:xfrm>
            <a:off x="1981200" y="1219200"/>
            <a:ext cx="8534400" cy="5257800"/>
          </a:xfrm>
        </p:spPr>
        <p:txBody>
          <a:bodyPr/>
          <a:lstStyle/>
          <a:p>
            <a:pPr eaLnBrk="1" hangingPunct="1"/>
            <a:r>
              <a:rPr lang="en-US" altLang="en-US" dirty="0"/>
              <a:t>Given a weighted directed graph, </a:t>
            </a:r>
            <a:r>
              <a:rPr lang="en-US" altLang="en-US" i="1" dirty="0"/>
              <a:t>G(V, E)</a:t>
            </a:r>
            <a:r>
              <a:rPr lang="en-US" altLang="en-US" dirty="0"/>
              <a:t> with a weight function </a:t>
            </a:r>
            <a:r>
              <a:rPr lang="en-US" altLang="en-US" i="1" dirty="0"/>
              <a:t>w</a:t>
            </a:r>
            <a:r>
              <a:rPr lang="en-US" altLang="en-US" dirty="0"/>
              <a:t> that maps edges to real-valued weights.</a:t>
            </a:r>
          </a:p>
          <a:p>
            <a:pPr lvl="1" eaLnBrk="1" hangingPunct="1"/>
            <a:r>
              <a:rPr lang="en-US" altLang="en-US" i="1" dirty="0"/>
              <a:t>w(</a:t>
            </a:r>
            <a:r>
              <a:rPr lang="en-US" altLang="en-US" i="1" dirty="0" err="1"/>
              <a:t>u,v</a:t>
            </a:r>
            <a:r>
              <a:rPr lang="en-US" altLang="en-US" i="1" dirty="0"/>
              <a:t>)</a:t>
            </a:r>
            <a:r>
              <a:rPr lang="en-US" altLang="en-US" dirty="0"/>
              <a:t> denote the weight of an edge </a:t>
            </a:r>
            <a:r>
              <a:rPr lang="en-US" altLang="en-US" i="1" dirty="0"/>
              <a:t>(</a:t>
            </a:r>
            <a:r>
              <a:rPr lang="en-US" altLang="en-US" i="1" dirty="0" err="1"/>
              <a:t>u,v</a:t>
            </a:r>
            <a:r>
              <a:rPr lang="en-US" altLang="en-US" i="1" dirty="0"/>
              <a:t>)</a:t>
            </a:r>
          </a:p>
          <a:p>
            <a:pPr lvl="1" eaLnBrk="1" hangingPunct="1"/>
            <a:endParaRPr lang="en-US" altLang="en-US" i="1" dirty="0"/>
          </a:p>
          <a:p>
            <a:pPr eaLnBrk="1" hangingPunct="1"/>
            <a:r>
              <a:rPr lang="en-US" altLang="en-US" dirty="0"/>
              <a:t>For every pair of vertices </a:t>
            </a:r>
            <a:r>
              <a:rPr lang="en-US" altLang="en-US" i="1" dirty="0"/>
              <a:t>u, v</a:t>
            </a:r>
            <a:r>
              <a:rPr lang="en-US" altLang="en-US" dirty="0"/>
              <a:t>, find a </a:t>
            </a:r>
            <a:r>
              <a:rPr lang="en-US" altLang="en-US" dirty="0">
                <a:solidFill>
                  <a:srgbClr val="CC0000"/>
                </a:solidFill>
              </a:rPr>
              <a:t>shortest path</a:t>
            </a:r>
            <a:r>
              <a:rPr lang="en-US" altLang="en-US" dirty="0"/>
              <a:t> from </a:t>
            </a:r>
            <a:r>
              <a:rPr lang="en-US" altLang="en-US" i="1" dirty="0"/>
              <a:t>u</a:t>
            </a:r>
            <a:r>
              <a:rPr lang="en-US" altLang="en-US" dirty="0"/>
              <a:t> to </a:t>
            </a:r>
            <a:r>
              <a:rPr lang="en-US" altLang="en-US" i="1" dirty="0"/>
              <a:t>v</a:t>
            </a:r>
            <a:r>
              <a:rPr lang="en-US" altLang="en-US" dirty="0"/>
              <a:t>, where the weight of a path is the sum of the weights of the edges along the path.</a:t>
            </a:r>
          </a:p>
          <a:p>
            <a:pPr lvl="1" eaLnBrk="1" hangingPunct="1"/>
            <a:r>
              <a:rPr lang="en-US" altLang="en-US" dirty="0"/>
              <a:t>Run Dijkstra’s algorithm V times? </a:t>
            </a:r>
          </a:p>
          <a:p>
            <a:pPr lvl="1" eaLnBrk="1" hangingPunct="1"/>
            <a:r>
              <a:rPr lang="en-US" altLang="en-US" dirty="0"/>
              <a:t>O(V E log V) if no negative weights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60746-5BBC-4461-AE42-C02CD9AE111F}"/>
              </a:ext>
            </a:extLst>
          </p:cNvPr>
          <p:cNvSpPr>
            <a:spLocks noGrp="1" noChangeArrowheads="1"/>
          </p:cNvSpPr>
          <p:nvPr>
            <p:ph type="title"/>
          </p:nvPr>
        </p:nvSpPr>
        <p:spPr/>
        <p:txBody>
          <a:bodyPr/>
          <a:lstStyle/>
          <a:p>
            <a:pPr eaLnBrk="1" hangingPunct="1"/>
            <a:r>
              <a:rPr lang="en-US" altLang="en-US"/>
              <a:t>All-pairs shortest paths</a:t>
            </a:r>
          </a:p>
        </p:txBody>
      </p:sp>
      <p:sp>
        <p:nvSpPr>
          <p:cNvPr id="4099" name="Rectangle 3">
            <a:extLst>
              <a:ext uri="{FF2B5EF4-FFF2-40B4-BE49-F238E27FC236}">
                <a16:creationId xmlns:a16="http://schemas.microsoft.com/office/drawing/2014/main" id="{8D2DABCB-C1B7-4FA3-920B-D9557774AEDB}"/>
              </a:ext>
            </a:extLst>
          </p:cNvPr>
          <p:cNvSpPr>
            <a:spLocks noGrp="1" noChangeArrowheads="1"/>
          </p:cNvSpPr>
          <p:nvPr>
            <p:ph type="body" sz="half" idx="1"/>
          </p:nvPr>
        </p:nvSpPr>
        <p:spPr>
          <a:xfrm>
            <a:off x="1981200" y="1219200"/>
            <a:ext cx="8686800" cy="5257800"/>
          </a:xfrm>
        </p:spPr>
        <p:txBody>
          <a:bodyPr/>
          <a:lstStyle/>
          <a:p>
            <a:pPr eaLnBrk="1" hangingPunct="1"/>
            <a:r>
              <a:rPr lang="en-US" altLang="en-US" dirty="0"/>
              <a:t>If we allow negative edge weights but no negative-weight cycles </a:t>
            </a:r>
          </a:p>
          <a:p>
            <a:pPr lvl="1" eaLnBrk="1" hangingPunct="1"/>
            <a:r>
              <a:rPr lang="en-US" altLang="en-US" sz="2000" dirty="0"/>
              <a:t>Cannot use Dijkstra’ algorithm</a:t>
            </a:r>
          </a:p>
          <a:p>
            <a:pPr lvl="1" eaLnBrk="1" hangingPunct="1"/>
            <a:r>
              <a:rPr lang="en-US" altLang="en-US" sz="2000" dirty="0"/>
              <a:t>Run Bellman-Ford (the one we did not cover) once for each vertex, which leads to a running time of </a:t>
            </a:r>
          </a:p>
          <a:p>
            <a:pPr lvl="1" eaLnBrk="1" hangingPunct="1"/>
            <a:endParaRPr lang="en-US" altLang="en-US" sz="2000" dirty="0"/>
          </a:p>
          <a:p>
            <a:pPr lvl="1" eaLnBrk="1" hangingPunct="1">
              <a:buFontTx/>
              <a:buNone/>
            </a:pPr>
            <a:r>
              <a:rPr lang="en-US" altLang="en-US" sz="2000" dirty="0"/>
              <a:t>    for a dense graph.</a:t>
            </a:r>
          </a:p>
          <a:p>
            <a:pPr lvl="1" eaLnBrk="1" hangingPunct="1">
              <a:buFontTx/>
              <a:buNone/>
            </a:pPr>
            <a:endParaRPr lang="en-US" altLang="en-US" sz="2000" dirty="0"/>
          </a:p>
          <a:p>
            <a:pPr lvl="1" eaLnBrk="1" hangingPunct="1">
              <a:buFontTx/>
              <a:buNone/>
            </a:pPr>
            <a:endParaRPr lang="en-US" altLang="en-US" sz="2000" dirty="0"/>
          </a:p>
          <a:p>
            <a:pPr lvl="1" eaLnBrk="1" hangingPunct="1">
              <a:buFontTx/>
              <a:buNone/>
            </a:pPr>
            <a:endParaRPr lang="en-US" altLang="en-US" sz="2000" dirty="0"/>
          </a:p>
          <a:p>
            <a:pPr lvl="1" eaLnBrk="1" hangingPunct="1">
              <a:buFontTx/>
              <a:buNone/>
            </a:pPr>
            <a:endParaRPr lang="en-US" altLang="en-US" sz="2000" dirty="0"/>
          </a:p>
        </p:txBody>
      </p:sp>
      <p:graphicFrame>
        <p:nvGraphicFramePr>
          <p:cNvPr id="4100" name="Object 4">
            <a:extLst>
              <a:ext uri="{FF2B5EF4-FFF2-40B4-BE49-F238E27FC236}">
                <a16:creationId xmlns:a16="http://schemas.microsoft.com/office/drawing/2014/main" id="{5D428020-7F28-4365-BCD6-83ECBB1F11CB}"/>
              </a:ext>
            </a:extLst>
          </p:cNvPr>
          <p:cNvGraphicFramePr>
            <a:graphicFrameLocks noGrp="1" noChangeAspect="1"/>
          </p:cNvGraphicFramePr>
          <p:nvPr>
            <p:ph sz="half" idx="2"/>
          </p:nvPr>
        </p:nvGraphicFramePr>
        <p:xfrm>
          <a:off x="4419600" y="3048000"/>
          <a:ext cx="2286000" cy="488950"/>
        </p:xfrm>
        <a:graphic>
          <a:graphicData uri="http://schemas.openxmlformats.org/presentationml/2006/ole">
            <mc:AlternateContent xmlns:mc="http://schemas.openxmlformats.org/markup-compatibility/2006">
              <mc:Choice xmlns:v="urn:schemas-microsoft-com:vml" Requires="v">
                <p:oleObj spid="_x0000_s1066" name="Equation" r:id="rId3" imgW="1066800" imgH="228600" progId="Equation.3">
                  <p:embed/>
                </p:oleObj>
              </mc:Choice>
              <mc:Fallback>
                <p:oleObj name="Equation" r:id="rId3" imgW="1066800" imgH="228600" progId="Equation.3">
                  <p:embed/>
                  <p:pic>
                    <p:nvPicPr>
                      <p:cNvPr id="4100" name="Object 4">
                        <a:extLst>
                          <a:ext uri="{FF2B5EF4-FFF2-40B4-BE49-F238E27FC236}">
                            <a16:creationId xmlns:a16="http://schemas.microsoft.com/office/drawing/2014/main" id="{5D428020-7F28-4365-BCD6-83ECBB1F1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048000"/>
                        <a:ext cx="2286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ECA0-21D4-4C2A-8A78-4AAB552F9EF1}"/>
              </a:ext>
            </a:extLst>
          </p:cNvPr>
          <p:cNvSpPr>
            <a:spLocks noGrp="1"/>
          </p:cNvSpPr>
          <p:nvPr>
            <p:ph type="title"/>
          </p:nvPr>
        </p:nvSpPr>
        <p:spPr>
          <a:xfrm>
            <a:off x="565265" y="267449"/>
            <a:ext cx="10515600" cy="1325563"/>
          </a:xfrm>
        </p:spPr>
        <p:txBody>
          <a:bodyPr/>
          <a:lstStyle/>
          <a:p>
            <a:r>
              <a:rPr lang="en-US" dirty="0"/>
              <a:t>Understanding Dynamic Programming</a:t>
            </a:r>
            <a:endParaRPr lang="en-IN" dirty="0"/>
          </a:p>
        </p:txBody>
      </p:sp>
      <p:pic>
        <p:nvPicPr>
          <p:cNvPr id="4" name="Picture 3">
            <a:extLst>
              <a:ext uri="{FF2B5EF4-FFF2-40B4-BE49-F238E27FC236}">
                <a16:creationId xmlns:a16="http://schemas.microsoft.com/office/drawing/2014/main" id="{67131A6A-310F-4F3A-9746-F0F06D18331F}"/>
              </a:ext>
            </a:extLst>
          </p:cNvPr>
          <p:cNvPicPr>
            <a:picLocks noChangeAspect="1"/>
          </p:cNvPicPr>
          <p:nvPr/>
        </p:nvPicPr>
        <p:blipFill>
          <a:blip r:embed="rId2"/>
          <a:stretch>
            <a:fillRect/>
          </a:stretch>
        </p:blipFill>
        <p:spPr>
          <a:xfrm>
            <a:off x="838200" y="3070269"/>
            <a:ext cx="10382250" cy="2857500"/>
          </a:xfrm>
          <a:prstGeom prst="rect">
            <a:avLst/>
          </a:prstGeom>
        </p:spPr>
      </p:pic>
      <p:sp>
        <p:nvSpPr>
          <p:cNvPr id="5" name="TextBox 4">
            <a:extLst>
              <a:ext uri="{FF2B5EF4-FFF2-40B4-BE49-F238E27FC236}">
                <a16:creationId xmlns:a16="http://schemas.microsoft.com/office/drawing/2014/main" id="{C76D01DC-43AE-4744-BDDF-15C1E78D6B87}"/>
              </a:ext>
            </a:extLst>
          </p:cNvPr>
          <p:cNvSpPr txBox="1"/>
          <p:nvPr/>
        </p:nvSpPr>
        <p:spPr>
          <a:xfrm>
            <a:off x="565265" y="1828142"/>
            <a:ext cx="9825644" cy="646331"/>
          </a:xfrm>
          <a:prstGeom prst="rect">
            <a:avLst/>
          </a:prstGeom>
          <a:noFill/>
        </p:spPr>
        <p:txBody>
          <a:bodyPr wrap="square" rtlCol="0">
            <a:spAutoFit/>
          </a:bodyPr>
          <a:lstStyle/>
          <a:p>
            <a:r>
              <a:rPr lang="en-US" sz="3600" dirty="0"/>
              <a:t> Recursive program for Fibonacci Numbers</a:t>
            </a:r>
            <a:endParaRPr lang="en-IN" sz="3600" dirty="0"/>
          </a:p>
        </p:txBody>
      </p:sp>
    </p:spTree>
    <p:extLst>
      <p:ext uri="{BB962C8B-B14F-4D97-AF65-F5344CB8AC3E}">
        <p14:creationId xmlns:p14="http://schemas.microsoft.com/office/powerpoint/2010/main" val="3888031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A86411C-34B6-420D-B59E-EB157865A58B}"/>
              </a:ext>
            </a:extLst>
          </p:cNvPr>
          <p:cNvSpPr>
            <a:spLocks noGrp="1" noChangeArrowheads="1"/>
          </p:cNvSpPr>
          <p:nvPr>
            <p:ph type="title"/>
          </p:nvPr>
        </p:nvSpPr>
        <p:spPr/>
        <p:txBody>
          <a:bodyPr/>
          <a:lstStyle/>
          <a:p>
            <a:pPr eaLnBrk="1" hangingPunct="1"/>
            <a:r>
              <a:rPr lang="en-US" altLang="en-US"/>
              <a:t>All-pairs shortest paths</a:t>
            </a:r>
          </a:p>
        </p:txBody>
      </p:sp>
      <p:sp>
        <p:nvSpPr>
          <p:cNvPr id="5123" name="Rectangle 3">
            <a:extLst>
              <a:ext uri="{FF2B5EF4-FFF2-40B4-BE49-F238E27FC236}">
                <a16:creationId xmlns:a16="http://schemas.microsoft.com/office/drawing/2014/main" id="{FF0E0B73-8B84-49C3-A053-CD0D2051B258}"/>
              </a:ext>
            </a:extLst>
          </p:cNvPr>
          <p:cNvSpPr>
            <a:spLocks noGrp="1" noChangeArrowheads="1"/>
          </p:cNvSpPr>
          <p:nvPr>
            <p:ph type="body" sz="half" idx="1"/>
          </p:nvPr>
        </p:nvSpPr>
        <p:spPr>
          <a:xfrm>
            <a:off x="1981200" y="1219200"/>
            <a:ext cx="7924800" cy="5257800"/>
          </a:xfrm>
        </p:spPr>
        <p:txBody>
          <a:bodyPr/>
          <a:lstStyle/>
          <a:p>
            <a:pPr eaLnBrk="1" hangingPunct="1"/>
            <a:r>
              <a:rPr lang="en-US" altLang="en-US" dirty="0"/>
              <a:t>Instead, we will use a dynamic programming solution: </a:t>
            </a:r>
          </a:p>
          <a:p>
            <a:pPr lvl="1" eaLnBrk="1" hangingPunct="1"/>
            <a:r>
              <a:rPr lang="en-US" altLang="en-US" sz="2000" dirty="0">
                <a:solidFill>
                  <a:srgbClr val="CC0000"/>
                </a:solidFill>
              </a:rPr>
              <a:t>Floyd-</a:t>
            </a:r>
            <a:r>
              <a:rPr lang="en-US" altLang="en-US" sz="2000" dirty="0" err="1">
                <a:solidFill>
                  <a:srgbClr val="CC0000"/>
                </a:solidFill>
              </a:rPr>
              <a:t>Warshall</a:t>
            </a:r>
            <a:r>
              <a:rPr lang="en-US" altLang="en-US" sz="2000" dirty="0">
                <a:solidFill>
                  <a:srgbClr val="CC0000"/>
                </a:solidFill>
              </a:rPr>
              <a:t> Algorithm</a:t>
            </a:r>
          </a:p>
          <a:p>
            <a:pPr lvl="1" eaLnBrk="1" hangingPunct="1"/>
            <a:r>
              <a:rPr lang="en-US" altLang="en-US" sz="2000" dirty="0"/>
              <a:t>Running time:</a:t>
            </a:r>
          </a:p>
          <a:p>
            <a:pPr lvl="1" eaLnBrk="1" hangingPunct="1"/>
            <a:endParaRPr lang="en-US" altLang="en-US" sz="2000" dirty="0"/>
          </a:p>
          <a:p>
            <a:pPr eaLnBrk="1" hangingPunct="1">
              <a:buFontTx/>
              <a:buNone/>
            </a:pPr>
            <a:endParaRPr lang="en-US" altLang="en-US" sz="2000" dirty="0"/>
          </a:p>
          <a:p>
            <a:pPr eaLnBrk="1" hangingPunct="1"/>
            <a:endParaRPr lang="en-US" altLang="en-US" sz="2000" dirty="0"/>
          </a:p>
          <a:p>
            <a:pPr eaLnBrk="1" hangingPunct="1"/>
            <a:endParaRPr lang="en-US" altLang="en-US" sz="2000" dirty="0"/>
          </a:p>
          <a:p>
            <a:pPr eaLnBrk="1" hangingPunct="1"/>
            <a:r>
              <a:rPr lang="en-US" altLang="en-US" dirty="0"/>
              <a:t>Let                 denote the weight of the shortest path from </a:t>
            </a:r>
            <a:r>
              <a:rPr lang="en-US" altLang="en-US" i="1" dirty="0"/>
              <a:t>u</a:t>
            </a:r>
            <a:r>
              <a:rPr lang="en-US" altLang="en-US" dirty="0"/>
              <a:t> to </a:t>
            </a:r>
            <a:r>
              <a:rPr lang="en-US" altLang="en-US" i="1" dirty="0"/>
              <a:t>v</a:t>
            </a:r>
          </a:p>
          <a:p>
            <a:pPr eaLnBrk="1" hangingPunct="1"/>
            <a:endParaRPr lang="en-US" altLang="en-US" i="1" dirty="0"/>
          </a:p>
          <a:p>
            <a:pPr eaLnBrk="1" hangingPunct="1"/>
            <a:endParaRPr lang="en-US" altLang="en-US" sz="2000" i="1" dirty="0"/>
          </a:p>
          <a:p>
            <a:pPr eaLnBrk="1" hangingPunct="1"/>
            <a:endParaRPr lang="en-US" altLang="en-US" sz="2000" i="1" dirty="0"/>
          </a:p>
        </p:txBody>
      </p:sp>
      <p:graphicFrame>
        <p:nvGraphicFramePr>
          <p:cNvPr id="5124" name="Object 4">
            <a:extLst>
              <a:ext uri="{FF2B5EF4-FFF2-40B4-BE49-F238E27FC236}">
                <a16:creationId xmlns:a16="http://schemas.microsoft.com/office/drawing/2014/main" id="{933FBC74-86E0-4FAE-B431-E4A736BE52A3}"/>
              </a:ext>
            </a:extLst>
          </p:cNvPr>
          <p:cNvGraphicFramePr>
            <a:graphicFrameLocks noGrp="1" noChangeAspect="1"/>
          </p:cNvGraphicFramePr>
          <p:nvPr>
            <p:ph sz="quarter" idx="2"/>
          </p:nvPr>
        </p:nvGraphicFramePr>
        <p:xfrm>
          <a:off x="3124200" y="3886200"/>
          <a:ext cx="990600" cy="452438"/>
        </p:xfrm>
        <a:graphic>
          <a:graphicData uri="http://schemas.openxmlformats.org/presentationml/2006/ole">
            <mc:AlternateContent xmlns:mc="http://schemas.openxmlformats.org/markup-compatibility/2006">
              <mc:Choice xmlns:v="urn:schemas-microsoft-com:vml" Requires="v">
                <p:oleObj spid="_x0000_s2130" name="Equation" r:id="rId3" imgW="444307" imgH="203112" progId="Equation.3">
                  <p:embed/>
                </p:oleObj>
              </mc:Choice>
              <mc:Fallback>
                <p:oleObj name="Equation" r:id="rId3" imgW="444307" imgH="203112" progId="Equation.3">
                  <p:embed/>
                  <p:pic>
                    <p:nvPicPr>
                      <p:cNvPr id="5124" name="Object 4">
                        <a:extLst>
                          <a:ext uri="{FF2B5EF4-FFF2-40B4-BE49-F238E27FC236}">
                            <a16:creationId xmlns:a16="http://schemas.microsoft.com/office/drawing/2014/main" id="{933FBC74-86E0-4FAE-B431-E4A736BE5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886200"/>
                        <a:ext cx="9906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6">
            <a:extLst>
              <a:ext uri="{FF2B5EF4-FFF2-40B4-BE49-F238E27FC236}">
                <a16:creationId xmlns:a16="http://schemas.microsoft.com/office/drawing/2014/main" id="{0C38D86E-90AA-417E-81DF-A6F151AB3D7D}"/>
              </a:ext>
            </a:extLst>
          </p:cNvPr>
          <p:cNvGraphicFramePr>
            <a:graphicFrameLocks noGrp="1" noChangeAspect="1"/>
          </p:cNvGraphicFramePr>
          <p:nvPr>
            <p:ph sz="quarter" idx="3"/>
            <p:extLst>
              <p:ext uri="{D42A27DB-BD31-4B8C-83A1-F6EECF244321}">
                <p14:modId xmlns:p14="http://schemas.microsoft.com/office/powerpoint/2010/main" val="3398296787"/>
              </p:ext>
            </p:extLst>
          </p:nvPr>
        </p:nvGraphicFramePr>
        <p:xfrm>
          <a:off x="4407393" y="2371818"/>
          <a:ext cx="838200" cy="442913"/>
        </p:xfrm>
        <a:graphic>
          <a:graphicData uri="http://schemas.openxmlformats.org/presentationml/2006/ole">
            <mc:AlternateContent xmlns:mc="http://schemas.openxmlformats.org/markup-compatibility/2006">
              <mc:Choice xmlns:v="urn:schemas-microsoft-com:vml" Requires="v">
                <p:oleObj spid="_x0000_s2131" name="Equation" r:id="rId5" imgW="431613" imgH="228501" progId="Equation.DSMT4">
                  <p:embed/>
                </p:oleObj>
              </mc:Choice>
              <mc:Fallback>
                <p:oleObj name="Equation" r:id="rId5" imgW="431613" imgH="228501" progId="Equation.DSMT4">
                  <p:embed/>
                  <p:pic>
                    <p:nvPicPr>
                      <p:cNvPr id="5125" name="Object 6">
                        <a:extLst>
                          <a:ext uri="{FF2B5EF4-FFF2-40B4-BE49-F238E27FC236}">
                            <a16:creationId xmlns:a16="http://schemas.microsoft.com/office/drawing/2014/main" id="{0C38D86E-90AA-417E-81DF-A6F151AB3D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7393" y="2371818"/>
                        <a:ext cx="8382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A72D94D7-BA50-43CC-80B7-CF3D54B485E9}"/>
              </a:ext>
            </a:extLst>
          </p:cNvPr>
          <p:cNvSpPr>
            <a:spLocks noGrp="1" noChangeArrowheads="1"/>
          </p:cNvSpPr>
          <p:nvPr>
            <p:ph type="title"/>
          </p:nvPr>
        </p:nvSpPr>
        <p:spPr/>
        <p:txBody>
          <a:bodyPr/>
          <a:lstStyle/>
          <a:p>
            <a:pPr eaLnBrk="1" hangingPunct="1"/>
            <a:r>
              <a:rPr lang="en-US" altLang="en-US">
                <a:solidFill>
                  <a:srgbClr val="CC0000"/>
                </a:solidFill>
              </a:rPr>
              <a:t>Input: adjacency matrix representing G</a:t>
            </a:r>
          </a:p>
        </p:txBody>
      </p:sp>
      <p:sp>
        <p:nvSpPr>
          <p:cNvPr id="6147" name="Rectangle 3">
            <a:extLst>
              <a:ext uri="{FF2B5EF4-FFF2-40B4-BE49-F238E27FC236}">
                <a16:creationId xmlns:a16="http://schemas.microsoft.com/office/drawing/2014/main" id="{FC541608-0317-468D-B305-797FA43726B0}"/>
              </a:ext>
            </a:extLst>
          </p:cNvPr>
          <p:cNvSpPr>
            <a:spLocks noGrp="1" noChangeArrowheads="1"/>
          </p:cNvSpPr>
          <p:nvPr>
            <p:ph type="body" sz="half" idx="1"/>
          </p:nvPr>
        </p:nvSpPr>
        <p:spPr>
          <a:xfrm>
            <a:off x="1981200" y="1219200"/>
            <a:ext cx="8305800" cy="5257800"/>
          </a:xfrm>
        </p:spPr>
        <p:txBody>
          <a:bodyPr/>
          <a:lstStyle/>
          <a:p>
            <a:pPr eaLnBrk="1" hangingPunct="1"/>
            <a:r>
              <a:rPr lang="en-US" altLang="en-US"/>
              <a:t>Assume an adjacency matrix representation</a:t>
            </a:r>
          </a:p>
          <a:p>
            <a:pPr lvl="1" eaLnBrk="1" hangingPunct="1"/>
            <a:r>
              <a:rPr lang="en-US" altLang="en-US"/>
              <a:t>Assume vertices are numbered 1,2,…,n</a:t>
            </a:r>
          </a:p>
          <a:p>
            <a:pPr lvl="1" eaLnBrk="1" hangingPunct="1"/>
            <a:r>
              <a:rPr lang="en-US" altLang="en-US" sz="2000"/>
              <a:t>The input is a </a:t>
            </a:r>
            <a:r>
              <a:rPr lang="en-US" altLang="en-US" sz="2000" i="1"/>
              <a:t>n x n</a:t>
            </a:r>
            <a:r>
              <a:rPr lang="en-US" altLang="en-US" sz="2000"/>
              <a:t> matrix                         representing the edge weights of an n-vertex directed graph</a:t>
            </a:r>
          </a:p>
          <a:p>
            <a:pPr lvl="1" eaLnBrk="1" hangingPunct="1"/>
            <a:endParaRPr lang="en-US" altLang="en-US" sz="2000"/>
          </a:p>
          <a:p>
            <a:pPr lvl="1" eaLnBrk="1" hangingPunct="1">
              <a:buFontTx/>
              <a:buNone/>
            </a:pPr>
            <a:endParaRPr lang="en-US" altLang="en-US" sz="2000"/>
          </a:p>
        </p:txBody>
      </p:sp>
      <p:graphicFrame>
        <p:nvGraphicFramePr>
          <p:cNvPr id="6148" name="Object 4">
            <a:extLst>
              <a:ext uri="{FF2B5EF4-FFF2-40B4-BE49-F238E27FC236}">
                <a16:creationId xmlns:a16="http://schemas.microsoft.com/office/drawing/2014/main" id="{42FFF40C-4F41-4581-9B35-D72AB9199939}"/>
              </a:ext>
            </a:extLst>
          </p:cNvPr>
          <p:cNvGraphicFramePr>
            <a:graphicFrameLocks noGrp="1" noChangeAspect="1"/>
          </p:cNvGraphicFramePr>
          <p:nvPr>
            <p:ph sz="quarter" idx="2"/>
          </p:nvPr>
        </p:nvGraphicFramePr>
        <p:xfrm>
          <a:off x="2743200" y="3124200"/>
          <a:ext cx="6096000" cy="1816100"/>
        </p:xfrm>
        <a:graphic>
          <a:graphicData uri="http://schemas.openxmlformats.org/presentationml/2006/ole">
            <mc:AlternateContent xmlns:mc="http://schemas.openxmlformats.org/markup-compatibility/2006">
              <mc:Choice xmlns:v="urn:schemas-microsoft-com:vml" Requires="v">
                <p:oleObj spid="_x0000_s3154" name="Equation" r:id="rId3" imgW="2387600" imgH="711200" progId="Equation.3">
                  <p:embed/>
                </p:oleObj>
              </mc:Choice>
              <mc:Fallback>
                <p:oleObj name="Equation" r:id="rId3" imgW="2387600" imgH="711200" progId="Equation.3">
                  <p:embed/>
                  <p:pic>
                    <p:nvPicPr>
                      <p:cNvPr id="6148" name="Object 4">
                        <a:extLst>
                          <a:ext uri="{FF2B5EF4-FFF2-40B4-BE49-F238E27FC236}">
                            <a16:creationId xmlns:a16="http://schemas.microsoft.com/office/drawing/2014/main" id="{42FFF40C-4F41-4581-9B35-D72AB9199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124200"/>
                        <a:ext cx="6096000" cy="181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7">
            <a:extLst>
              <a:ext uri="{FF2B5EF4-FFF2-40B4-BE49-F238E27FC236}">
                <a16:creationId xmlns:a16="http://schemas.microsoft.com/office/drawing/2014/main" id="{C88E7364-415A-46F8-84A3-6B2C1DF76169}"/>
              </a:ext>
            </a:extLst>
          </p:cNvPr>
          <p:cNvGraphicFramePr>
            <a:graphicFrameLocks noGrp="1" noChangeAspect="1"/>
          </p:cNvGraphicFramePr>
          <p:nvPr>
            <p:ph sz="quarter" idx="3"/>
          </p:nvPr>
        </p:nvGraphicFramePr>
        <p:xfrm>
          <a:off x="5943600" y="2057400"/>
          <a:ext cx="1314450" cy="520700"/>
        </p:xfrm>
        <a:graphic>
          <a:graphicData uri="http://schemas.openxmlformats.org/presentationml/2006/ole">
            <mc:AlternateContent xmlns:mc="http://schemas.openxmlformats.org/markup-compatibility/2006">
              <mc:Choice xmlns:v="urn:schemas-microsoft-com:vml" Requires="v">
                <p:oleObj spid="_x0000_s3155" name="Equation" r:id="rId5" imgW="609336" imgH="241195" progId="Equation.3">
                  <p:embed/>
                </p:oleObj>
              </mc:Choice>
              <mc:Fallback>
                <p:oleObj name="Equation" r:id="rId5" imgW="609336" imgH="241195" progId="Equation.3">
                  <p:embed/>
                  <p:pic>
                    <p:nvPicPr>
                      <p:cNvPr id="6149" name="Object 7">
                        <a:extLst>
                          <a:ext uri="{FF2B5EF4-FFF2-40B4-BE49-F238E27FC236}">
                            <a16:creationId xmlns:a16="http://schemas.microsoft.com/office/drawing/2014/main" id="{C88E7364-415A-46F8-84A3-6B2C1DF76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057400"/>
                        <a:ext cx="13144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7352694-73E9-4705-9C3E-77A340EFFA7B}"/>
              </a:ext>
            </a:extLst>
          </p:cNvPr>
          <p:cNvSpPr>
            <a:spLocks noGrp="1" noChangeArrowheads="1"/>
          </p:cNvSpPr>
          <p:nvPr>
            <p:ph type="title"/>
          </p:nvPr>
        </p:nvSpPr>
        <p:spPr/>
        <p:txBody>
          <a:bodyPr/>
          <a:lstStyle/>
          <a:p>
            <a:pPr eaLnBrk="1" hangingPunct="1"/>
            <a:r>
              <a:rPr lang="en-US" altLang="en-US">
                <a:solidFill>
                  <a:srgbClr val="CC0000"/>
                </a:solidFill>
              </a:rPr>
              <a:t>Output?</a:t>
            </a:r>
          </a:p>
        </p:txBody>
      </p:sp>
      <p:sp>
        <p:nvSpPr>
          <p:cNvPr id="7171" name="Rectangle 3">
            <a:extLst>
              <a:ext uri="{FF2B5EF4-FFF2-40B4-BE49-F238E27FC236}">
                <a16:creationId xmlns:a16="http://schemas.microsoft.com/office/drawing/2014/main" id="{77562A53-4AC7-491D-9ED0-5DDEC7451EEA}"/>
              </a:ext>
            </a:extLst>
          </p:cNvPr>
          <p:cNvSpPr>
            <a:spLocks noGrp="1" noChangeArrowheads="1"/>
          </p:cNvSpPr>
          <p:nvPr>
            <p:ph type="body" sz="half" idx="1"/>
          </p:nvPr>
        </p:nvSpPr>
        <p:spPr>
          <a:xfrm>
            <a:off x="1981200" y="1219200"/>
            <a:ext cx="8229600" cy="5257800"/>
          </a:xfrm>
        </p:spPr>
        <p:txBody>
          <a:bodyPr/>
          <a:lstStyle/>
          <a:p>
            <a:pPr eaLnBrk="1" hangingPunct="1"/>
            <a:r>
              <a:rPr lang="en-US" altLang="en-US" i="1"/>
              <a:t>n x n</a:t>
            </a:r>
            <a:r>
              <a:rPr lang="en-US" altLang="en-US"/>
              <a:t>   matrix</a:t>
            </a:r>
          </a:p>
          <a:p>
            <a:pPr eaLnBrk="1" hangingPunct="1"/>
            <a:endParaRPr lang="en-US" altLang="en-US"/>
          </a:p>
          <a:p>
            <a:pPr eaLnBrk="1" hangingPunct="1"/>
            <a:r>
              <a:rPr lang="en-US" altLang="en-US"/>
              <a:t>Entry        will contain the weight of the shortest path from vertex  </a:t>
            </a:r>
            <a:r>
              <a:rPr lang="en-US" altLang="en-US" i="1"/>
              <a:t>i  </a:t>
            </a:r>
            <a:r>
              <a:rPr lang="en-US" altLang="en-US"/>
              <a:t>to vertex  </a:t>
            </a:r>
            <a:r>
              <a:rPr lang="en-US" altLang="en-US" i="1"/>
              <a:t>j</a:t>
            </a:r>
            <a:r>
              <a:rPr lang="en-US" altLang="en-US" sz="2000"/>
              <a:t>, </a:t>
            </a:r>
            <a:r>
              <a:rPr lang="en-US" altLang="en-US"/>
              <a:t>that is</a:t>
            </a:r>
          </a:p>
          <a:p>
            <a:pPr lvl="1" eaLnBrk="1" hangingPunct="1"/>
            <a:endParaRPr lang="en-US" altLang="en-US" sz="2000"/>
          </a:p>
        </p:txBody>
      </p:sp>
      <p:graphicFrame>
        <p:nvGraphicFramePr>
          <p:cNvPr id="7172" name="Object 4">
            <a:extLst>
              <a:ext uri="{FF2B5EF4-FFF2-40B4-BE49-F238E27FC236}">
                <a16:creationId xmlns:a16="http://schemas.microsoft.com/office/drawing/2014/main" id="{F6045714-0B37-462A-8DD9-4A6A572447CB}"/>
              </a:ext>
            </a:extLst>
          </p:cNvPr>
          <p:cNvGraphicFramePr>
            <a:graphicFrameLocks noGrp="1" noChangeAspect="1"/>
          </p:cNvGraphicFramePr>
          <p:nvPr>
            <p:ph sz="quarter" idx="2"/>
          </p:nvPr>
        </p:nvGraphicFramePr>
        <p:xfrm>
          <a:off x="4343400" y="1219200"/>
          <a:ext cx="1295400" cy="546100"/>
        </p:xfrm>
        <a:graphic>
          <a:graphicData uri="http://schemas.openxmlformats.org/presentationml/2006/ole">
            <mc:AlternateContent xmlns:mc="http://schemas.openxmlformats.org/markup-compatibility/2006">
              <mc:Choice xmlns:v="urn:schemas-microsoft-com:vml" Requires="v">
                <p:oleObj spid="_x0000_s4218" name="Equation" r:id="rId3" imgW="571252" imgH="241195" progId="Equation.3">
                  <p:embed/>
                </p:oleObj>
              </mc:Choice>
              <mc:Fallback>
                <p:oleObj name="Equation" r:id="rId3" imgW="571252" imgH="241195" progId="Equation.3">
                  <p:embed/>
                  <p:pic>
                    <p:nvPicPr>
                      <p:cNvPr id="7172" name="Object 4">
                        <a:extLst>
                          <a:ext uri="{FF2B5EF4-FFF2-40B4-BE49-F238E27FC236}">
                            <a16:creationId xmlns:a16="http://schemas.microsoft.com/office/drawing/2014/main" id="{F6045714-0B37-462A-8DD9-4A6A57244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19200"/>
                        <a:ext cx="1295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6">
            <a:extLst>
              <a:ext uri="{FF2B5EF4-FFF2-40B4-BE49-F238E27FC236}">
                <a16:creationId xmlns:a16="http://schemas.microsoft.com/office/drawing/2014/main" id="{476B22FC-135B-4652-8384-7F15C067083F}"/>
              </a:ext>
            </a:extLst>
          </p:cNvPr>
          <p:cNvGraphicFramePr>
            <a:graphicFrameLocks noGrp="1" noChangeAspect="1"/>
          </p:cNvGraphicFramePr>
          <p:nvPr>
            <p:ph sz="quarter" idx="3"/>
          </p:nvPr>
        </p:nvGraphicFramePr>
        <p:xfrm>
          <a:off x="3276601" y="2057400"/>
          <a:ext cx="481013" cy="609600"/>
        </p:xfrm>
        <a:graphic>
          <a:graphicData uri="http://schemas.openxmlformats.org/presentationml/2006/ole">
            <mc:AlternateContent xmlns:mc="http://schemas.openxmlformats.org/markup-compatibility/2006">
              <mc:Choice xmlns:v="urn:schemas-microsoft-com:vml" Requires="v">
                <p:oleObj spid="_x0000_s4219" name="Equation" r:id="rId5" imgW="190417" imgH="241195" progId="Equation.3">
                  <p:embed/>
                </p:oleObj>
              </mc:Choice>
              <mc:Fallback>
                <p:oleObj name="Equation" r:id="rId5" imgW="190417" imgH="241195" progId="Equation.3">
                  <p:embed/>
                  <p:pic>
                    <p:nvPicPr>
                      <p:cNvPr id="7173" name="Object 6">
                        <a:extLst>
                          <a:ext uri="{FF2B5EF4-FFF2-40B4-BE49-F238E27FC236}">
                            <a16:creationId xmlns:a16="http://schemas.microsoft.com/office/drawing/2014/main" id="{476B22FC-135B-4652-8384-7F15C06708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2057400"/>
                        <a:ext cx="4810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8">
            <a:extLst>
              <a:ext uri="{FF2B5EF4-FFF2-40B4-BE49-F238E27FC236}">
                <a16:creationId xmlns:a16="http://schemas.microsoft.com/office/drawing/2014/main" id="{A6BF420D-C970-476D-A1B5-DDAF2FA5AEF2}"/>
              </a:ext>
            </a:extLst>
          </p:cNvPr>
          <p:cNvGraphicFramePr>
            <a:graphicFrameLocks noChangeAspect="1"/>
          </p:cNvGraphicFramePr>
          <p:nvPr/>
        </p:nvGraphicFramePr>
        <p:xfrm>
          <a:off x="4762500" y="3200401"/>
          <a:ext cx="2133600" cy="709613"/>
        </p:xfrm>
        <a:graphic>
          <a:graphicData uri="http://schemas.openxmlformats.org/presentationml/2006/ole">
            <mc:AlternateContent xmlns:mc="http://schemas.openxmlformats.org/markup-compatibility/2006">
              <mc:Choice xmlns:v="urn:schemas-microsoft-com:vml" Requires="v">
                <p:oleObj spid="_x0000_s4220" name="Equation" r:id="rId7" imgW="723586" imgH="241195" progId="Equation.3">
                  <p:embed/>
                </p:oleObj>
              </mc:Choice>
              <mc:Fallback>
                <p:oleObj name="Equation" r:id="rId7" imgW="723586" imgH="241195" progId="Equation.3">
                  <p:embed/>
                  <p:pic>
                    <p:nvPicPr>
                      <p:cNvPr id="7174" name="Object 8">
                        <a:extLst>
                          <a:ext uri="{FF2B5EF4-FFF2-40B4-BE49-F238E27FC236}">
                            <a16:creationId xmlns:a16="http://schemas.microsoft.com/office/drawing/2014/main" id="{A6BF420D-C970-476D-A1B5-DDAF2FA5AE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0" y="3200401"/>
                        <a:ext cx="213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8AEC21C-ED95-44AE-BCFF-2642FFB3E2E1}"/>
              </a:ext>
            </a:extLst>
          </p:cNvPr>
          <p:cNvSpPr>
            <a:spLocks noGrp="1" noChangeArrowheads="1"/>
          </p:cNvSpPr>
          <p:nvPr>
            <p:ph type="title"/>
          </p:nvPr>
        </p:nvSpPr>
        <p:spPr/>
        <p:txBody>
          <a:bodyPr/>
          <a:lstStyle/>
          <a:p>
            <a:pPr eaLnBrk="1" hangingPunct="1"/>
            <a:r>
              <a:rPr lang="en-US" altLang="en-US"/>
              <a:t>Example: input</a:t>
            </a:r>
          </a:p>
        </p:txBody>
      </p:sp>
      <p:grpSp>
        <p:nvGrpSpPr>
          <p:cNvPr id="8195" name="Group 28">
            <a:extLst>
              <a:ext uri="{FF2B5EF4-FFF2-40B4-BE49-F238E27FC236}">
                <a16:creationId xmlns:a16="http://schemas.microsoft.com/office/drawing/2014/main" id="{1A013BB3-34EE-40DF-B5A6-E91FA18FD58A}"/>
              </a:ext>
            </a:extLst>
          </p:cNvPr>
          <p:cNvGrpSpPr>
            <a:grpSpLocks/>
          </p:cNvGrpSpPr>
          <p:nvPr/>
        </p:nvGrpSpPr>
        <p:grpSpPr bwMode="auto">
          <a:xfrm>
            <a:off x="2286000" y="1600201"/>
            <a:ext cx="4267200" cy="3567113"/>
            <a:chOff x="1200" y="1152"/>
            <a:chExt cx="2688" cy="2247"/>
          </a:xfrm>
        </p:grpSpPr>
        <p:sp>
          <p:nvSpPr>
            <p:cNvPr id="8237" name="Line 11">
              <a:extLst>
                <a:ext uri="{FF2B5EF4-FFF2-40B4-BE49-F238E27FC236}">
                  <a16:creationId xmlns:a16="http://schemas.microsoft.com/office/drawing/2014/main" id="{3B4F1E82-EAAB-4DA2-9F4B-6065A5D99747}"/>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38" name="Line 10">
              <a:extLst>
                <a:ext uri="{FF2B5EF4-FFF2-40B4-BE49-F238E27FC236}">
                  <a16:creationId xmlns:a16="http://schemas.microsoft.com/office/drawing/2014/main" id="{2BB420A9-AC36-4658-B20B-67D97C22F5AC}"/>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39" name="Line 15">
              <a:extLst>
                <a:ext uri="{FF2B5EF4-FFF2-40B4-BE49-F238E27FC236}">
                  <a16:creationId xmlns:a16="http://schemas.microsoft.com/office/drawing/2014/main" id="{CA67AF7B-D057-4D34-AD04-9F22E88A6969}"/>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40" name="Line 9">
              <a:extLst>
                <a:ext uri="{FF2B5EF4-FFF2-40B4-BE49-F238E27FC236}">
                  <a16:creationId xmlns:a16="http://schemas.microsoft.com/office/drawing/2014/main" id="{442C68A5-465A-4396-8357-A8143D97C72E}"/>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41" name="Oval 4">
              <a:extLst>
                <a:ext uri="{FF2B5EF4-FFF2-40B4-BE49-F238E27FC236}">
                  <a16:creationId xmlns:a16="http://schemas.microsoft.com/office/drawing/2014/main" id="{AC4CA77F-F3A4-45C5-8C6D-36C81F1F0304}"/>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8242" name="Oval 5">
              <a:extLst>
                <a:ext uri="{FF2B5EF4-FFF2-40B4-BE49-F238E27FC236}">
                  <a16:creationId xmlns:a16="http://schemas.microsoft.com/office/drawing/2014/main" id="{DB67BB3F-90F8-4B71-95BD-2AA4657247A0}"/>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8243" name="Oval 6">
              <a:extLst>
                <a:ext uri="{FF2B5EF4-FFF2-40B4-BE49-F238E27FC236}">
                  <a16:creationId xmlns:a16="http://schemas.microsoft.com/office/drawing/2014/main" id="{76DC73BB-CC74-45A4-B2AC-94BCF07F16F0}"/>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8244" name="Oval 7">
              <a:extLst>
                <a:ext uri="{FF2B5EF4-FFF2-40B4-BE49-F238E27FC236}">
                  <a16:creationId xmlns:a16="http://schemas.microsoft.com/office/drawing/2014/main" id="{AC06CEF4-664F-4709-BBE0-B608168D51AD}"/>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8245" name="Oval 8">
              <a:extLst>
                <a:ext uri="{FF2B5EF4-FFF2-40B4-BE49-F238E27FC236}">
                  <a16:creationId xmlns:a16="http://schemas.microsoft.com/office/drawing/2014/main" id="{83AC7D4F-D150-4ADE-9E84-F5755E22FC2F}"/>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8246" name="Line 12">
              <a:extLst>
                <a:ext uri="{FF2B5EF4-FFF2-40B4-BE49-F238E27FC236}">
                  <a16:creationId xmlns:a16="http://schemas.microsoft.com/office/drawing/2014/main" id="{C54272F2-56E0-4F0D-BD5C-CF73B9C76431}"/>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47" name="Line 13">
              <a:extLst>
                <a:ext uri="{FF2B5EF4-FFF2-40B4-BE49-F238E27FC236}">
                  <a16:creationId xmlns:a16="http://schemas.microsoft.com/office/drawing/2014/main" id="{D8A1A09E-B202-49C2-9964-47D0FA866801}"/>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48" name="Line 16">
              <a:extLst>
                <a:ext uri="{FF2B5EF4-FFF2-40B4-BE49-F238E27FC236}">
                  <a16:creationId xmlns:a16="http://schemas.microsoft.com/office/drawing/2014/main" id="{05964F1A-28D5-47B1-9277-2DC4FC3E75FE}"/>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49" name="Line 17">
              <a:extLst>
                <a:ext uri="{FF2B5EF4-FFF2-40B4-BE49-F238E27FC236}">
                  <a16:creationId xmlns:a16="http://schemas.microsoft.com/office/drawing/2014/main" id="{AD779A44-E21B-4407-A545-330686842366}"/>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50" name="Line 18">
              <a:extLst>
                <a:ext uri="{FF2B5EF4-FFF2-40B4-BE49-F238E27FC236}">
                  <a16:creationId xmlns:a16="http://schemas.microsoft.com/office/drawing/2014/main" id="{5DC92CCB-BEEA-4534-8EE7-315820AB8817}"/>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51" name="Text Box 19">
              <a:extLst>
                <a:ext uri="{FF2B5EF4-FFF2-40B4-BE49-F238E27FC236}">
                  <a16:creationId xmlns:a16="http://schemas.microsoft.com/office/drawing/2014/main" id="{BD6D6060-26EE-4908-BBBC-7B9121791178}"/>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8252" name="Text Box 20">
              <a:extLst>
                <a:ext uri="{FF2B5EF4-FFF2-40B4-BE49-F238E27FC236}">
                  <a16:creationId xmlns:a16="http://schemas.microsoft.com/office/drawing/2014/main" id="{B3351D35-CFE8-499C-A9FB-E2EF8F6A819A}"/>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8253" name="Text Box 21">
              <a:extLst>
                <a:ext uri="{FF2B5EF4-FFF2-40B4-BE49-F238E27FC236}">
                  <a16:creationId xmlns:a16="http://schemas.microsoft.com/office/drawing/2014/main" id="{900343DD-1844-4D73-B004-4120218BA7E2}"/>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8254" name="Text Box 22">
              <a:extLst>
                <a:ext uri="{FF2B5EF4-FFF2-40B4-BE49-F238E27FC236}">
                  <a16:creationId xmlns:a16="http://schemas.microsoft.com/office/drawing/2014/main" id="{79A06DF5-6AEC-4795-B122-37E7D5E1AF6A}"/>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8255" name="Text Box 23">
              <a:extLst>
                <a:ext uri="{FF2B5EF4-FFF2-40B4-BE49-F238E27FC236}">
                  <a16:creationId xmlns:a16="http://schemas.microsoft.com/office/drawing/2014/main" id="{69EFD496-77FE-430A-A766-37A8463E6C44}"/>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8256" name="Text Box 24">
              <a:extLst>
                <a:ext uri="{FF2B5EF4-FFF2-40B4-BE49-F238E27FC236}">
                  <a16:creationId xmlns:a16="http://schemas.microsoft.com/office/drawing/2014/main" id="{29AD6708-D75D-42D0-A36C-71D0609F98AB}"/>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8257" name="Text Box 25">
              <a:extLst>
                <a:ext uri="{FF2B5EF4-FFF2-40B4-BE49-F238E27FC236}">
                  <a16:creationId xmlns:a16="http://schemas.microsoft.com/office/drawing/2014/main" id="{71C64942-37C2-47ED-A558-FD4599B17175}"/>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8258" name="Text Box 26">
              <a:extLst>
                <a:ext uri="{FF2B5EF4-FFF2-40B4-BE49-F238E27FC236}">
                  <a16:creationId xmlns:a16="http://schemas.microsoft.com/office/drawing/2014/main" id="{625FADAC-F0DC-46C2-B849-08F91CBE7A9D}"/>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8259" name="Text Box 27">
              <a:extLst>
                <a:ext uri="{FF2B5EF4-FFF2-40B4-BE49-F238E27FC236}">
                  <a16:creationId xmlns:a16="http://schemas.microsoft.com/office/drawing/2014/main" id="{3354DF62-28DD-4D49-A303-311C57CC186F}"/>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39347" name="Group 83">
            <a:extLst>
              <a:ext uri="{FF2B5EF4-FFF2-40B4-BE49-F238E27FC236}">
                <a16:creationId xmlns:a16="http://schemas.microsoft.com/office/drawing/2014/main" id="{533553D9-085E-4978-9EFF-95F324E60B07}"/>
              </a:ext>
            </a:extLst>
          </p:cNvPr>
          <p:cNvGraphicFramePr>
            <a:graphicFrameLocks noGrp="1"/>
          </p:cNvGraphicFramePr>
          <p:nvPr>
            <p:ph idx="1"/>
          </p:nvPr>
        </p:nvGraphicFramePr>
        <p:xfrm>
          <a:off x="7315200" y="2438400"/>
          <a:ext cx="2057400" cy="2133602"/>
        </p:xfrm>
        <a:graphic>
          <a:graphicData uri="http://schemas.openxmlformats.org/drawingml/2006/table">
            <a:tbl>
              <a:tblPr/>
              <a:tblGrid>
                <a:gridCol w="411163">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234" name="Text Box 74">
            <a:extLst>
              <a:ext uri="{FF2B5EF4-FFF2-40B4-BE49-F238E27FC236}">
                <a16:creationId xmlns:a16="http://schemas.microsoft.com/office/drawing/2014/main" id="{5CA51AD1-CF9F-49E2-B5CF-01FBA164DEC0}"/>
              </a:ext>
            </a:extLst>
          </p:cNvPr>
          <p:cNvSpPr txBox="1">
            <a:spLocks noChangeArrowheads="1"/>
          </p:cNvSpPr>
          <p:nvPr/>
        </p:nvSpPr>
        <p:spPr bwMode="auto">
          <a:xfrm>
            <a:off x="7239000" y="20574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8235" name="Text Box 75">
            <a:extLst>
              <a:ext uri="{FF2B5EF4-FFF2-40B4-BE49-F238E27FC236}">
                <a16:creationId xmlns:a16="http://schemas.microsoft.com/office/drawing/2014/main" id="{6EDCE31F-F2FB-4ECD-93FA-615E4CBF22EA}"/>
              </a:ext>
            </a:extLst>
          </p:cNvPr>
          <p:cNvSpPr txBox="1">
            <a:spLocks noChangeArrowheads="1"/>
          </p:cNvSpPr>
          <p:nvPr/>
        </p:nvSpPr>
        <p:spPr bwMode="auto">
          <a:xfrm>
            <a:off x="6934200" y="25146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sp>
        <p:nvSpPr>
          <p:cNvPr id="8236" name="Text Box 84">
            <a:extLst>
              <a:ext uri="{FF2B5EF4-FFF2-40B4-BE49-F238E27FC236}">
                <a16:creationId xmlns:a16="http://schemas.microsoft.com/office/drawing/2014/main" id="{7E23F3D4-122F-43AA-A16D-B14F003A1C13}"/>
              </a:ext>
            </a:extLst>
          </p:cNvPr>
          <p:cNvSpPr txBox="1">
            <a:spLocks noChangeArrowheads="1"/>
          </p:cNvSpPr>
          <p:nvPr/>
        </p:nvSpPr>
        <p:spPr bwMode="auto">
          <a:xfrm>
            <a:off x="8153400" y="160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i="1"/>
              <a:t>W</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5EFEFFE-F40C-49A5-8EEB-CE280C2376E3}"/>
              </a:ext>
            </a:extLst>
          </p:cNvPr>
          <p:cNvSpPr>
            <a:spLocks noGrp="1" noChangeArrowheads="1"/>
          </p:cNvSpPr>
          <p:nvPr>
            <p:ph type="title"/>
          </p:nvPr>
        </p:nvSpPr>
        <p:spPr/>
        <p:txBody>
          <a:bodyPr/>
          <a:lstStyle/>
          <a:p>
            <a:pPr eaLnBrk="1" hangingPunct="1"/>
            <a:r>
              <a:rPr lang="en-US" altLang="en-US"/>
              <a:t>Example: output</a:t>
            </a:r>
          </a:p>
        </p:txBody>
      </p:sp>
      <p:sp>
        <p:nvSpPr>
          <p:cNvPr id="9219" name="Line 4">
            <a:extLst>
              <a:ext uri="{FF2B5EF4-FFF2-40B4-BE49-F238E27FC236}">
                <a16:creationId xmlns:a16="http://schemas.microsoft.com/office/drawing/2014/main" id="{93162289-DFA4-4972-B6BF-49020938B57D}"/>
              </a:ext>
            </a:extLst>
          </p:cNvPr>
          <p:cNvSpPr>
            <a:spLocks noChangeShapeType="1"/>
          </p:cNvSpPr>
          <p:nvPr/>
        </p:nvSpPr>
        <p:spPr bwMode="auto">
          <a:xfrm>
            <a:off x="2514600" y="3048000"/>
            <a:ext cx="7620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0" name="Line 5">
            <a:extLst>
              <a:ext uri="{FF2B5EF4-FFF2-40B4-BE49-F238E27FC236}">
                <a16:creationId xmlns:a16="http://schemas.microsoft.com/office/drawing/2014/main" id="{ACD352BF-549E-4EFC-A9EA-9166F18F1078}"/>
              </a:ext>
            </a:extLst>
          </p:cNvPr>
          <p:cNvSpPr>
            <a:spLocks noChangeShapeType="1"/>
          </p:cNvSpPr>
          <p:nvPr/>
        </p:nvSpPr>
        <p:spPr bwMode="auto">
          <a:xfrm flipH="1" flipV="1">
            <a:off x="4572000" y="1905000"/>
            <a:ext cx="1752600" cy="1066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1" name="Line 6">
            <a:extLst>
              <a:ext uri="{FF2B5EF4-FFF2-40B4-BE49-F238E27FC236}">
                <a16:creationId xmlns:a16="http://schemas.microsoft.com/office/drawing/2014/main" id="{6649CAF6-CCC7-4B83-9CEF-4093EF45B902}"/>
              </a:ext>
            </a:extLst>
          </p:cNvPr>
          <p:cNvSpPr>
            <a:spLocks noChangeShapeType="1"/>
          </p:cNvSpPr>
          <p:nvPr/>
        </p:nvSpPr>
        <p:spPr bwMode="auto">
          <a:xfrm flipH="1" flipV="1">
            <a:off x="2667000" y="3048000"/>
            <a:ext cx="28194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2" name="Line 7">
            <a:extLst>
              <a:ext uri="{FF2B5EF4-FFF2-40B4-BE49-F238E27FC236}">
                <a16:creationId xmlns:a16="http://schemas.microsoft.com/office/drawing/2014/main" id="{0E1451B5-9FFC-4ED8-92FC-5E6AB5D071B3}"/>
              </a:ext>
            </a:extLst>
          </p:cNvPr>
          <p:cNvSpPr>
            <a:spLocks noChangeShapeType="1"/>
          </p:cNvSpPr>
          <p:nvPr/>
        </p:nvSpPr>
        <p:spPr bwMode="auto">
          <a:xfrm flipV="1">
            <a:off x="2590800" y="19050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3" name="Oval 8">
            <a:extLst>
              <a:ext uri="{FF2B5EF4-FFF2-40B4-BE49-F238E27FC236}">
                <a16:creationId xmlns:a16="http://schemas.microsoft.com/office/drawing/2014/main" id="{13D94377-9B1C-441B-8961-EB24578881B9}"/>
              </a:ext>
            </a:extLst>
          </p:cNvPr>
          <p:cNvSpPr>
            <a:spLocks noChangeArrowheads="1"/>
          </p:cNvSpPr>
          <p:nvPr/>
        </p:nvSpPr>
        <p:spPr bwMode="auto">
          <a:xfrm rot="5400000">
            <a:off x="4267200" y="1600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9224" name="Oval 9">
            <a:extLst>
              <a:ext uri="{FF2B5EF4-FFF2-40B4-BE49-F238E27FC236}">
                <a16:creationId xmlns:a16="http://schemas.microsoft.com/office/drawing/2014/main" id="{D027E05A-8749-420D-9F37-2F8D8CC1BD64}"/>
              </a:ext>
            </a:extLst>
          </p:cNvPr>
          <p:cNvSpPr>
            <a:spLocks noChangeArrowheads="1"/>
          </p:cNvSpPr>
          <p:nvPr/>
        </p:nvSpPr>
        <p:spPr bwMode="auto">
          <a:xfrm rot="5400000">
            <a:off x="2286000" y="2743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9225" name="Oval 10">
            <a:extLst>
              <a:ext uri="{FF2B5EF4-FFF2-40B4-BE49-F238E27FC236}">
                <a16:creationId xmlns:a16="http://schemas.microsoft.com/office/drawing/2014/main" id="{4605BA39-0928-4003-BCC0-10A999928DDC}"/>
              </a:ext>
            </a:extLst>
          </p:cNvPr>
          <p:cNvSpPr>
            <a:spLocks noChangeArrowheads="1"/>
          </p:cNvSpPr>
          <p:nvPr/>
        </p:nvSpPr>
        <p:spPr bwMode="auto">
          <a:xfrm rot="5400000">
            <a:off x="3200400" y="45720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9226" name="Oval 11">
            <a:extLst>
              <a:ext uri="{FF2B5EF4-FFF2-40B4-BE49-F238E27FC236}">
                <a16:creationId xmlns:a16="http://schemas.microsoft.com/office/drawing/2014/main" id="{8C6E3EBB-66A7-421C-97E7-61F8B6A99BDF}"/>
              </a:ext>
            </a:extLst>
          </p:cNvPr>
          <p:cNvSpPr>
            <a:spLocks noChangeArrowheads="1"/>
          </p:cNvSpPr>
          <p:nvPr/>
        </p:nvSpPr>
        <p:spPr bwMode="auto">
          <a:xfrm rot="5400000">
            <a:off x="6172200" y="28194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9227" name="Oval 12">
            <a:extLst>
              <a:ext uri="{FF2B5EF4-FFF2-40B4-BE49-F238E27FC236}">
                <a16:creationId xmlns:a16="http://schemas.microsoft.com/office/drawing/2014/main" id="{815E1AD7-1E0B-4F65-8502-F2721733CD66}"/>
              </a:ext>
            </a:extLst>
          </p:cNvPr>
          <p:cNvSpPr>
            <a:spLocks noChangeArrowheads="1"/>
          </p:cNvSpPr>
          <p:nvPr/>
        </p:nvSpPr>
        <p:spPr bwMode="auto">
          <a:xfrm rot="5400000">
            <a:off x="5334000" y="44958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9228" name="Line 13">
            <a:extLst>
              <a:ext uri="{FF2B5EF4-FFF2-40B4-BE49-F238E27FC236}">
                <a16:creationId xmlns:a16="http://schemas.microsoft.com/office/drawing/2014/main" id="{5C8E15A4-6A5C-4C20-8E48-AFE79910878B}"/>
              </a:ext>
            </a:extLst>
          </p:cNvPr>
          <p:cNvSpPr>
            <a:spLocks noChangeShapeType="1"/>
          </p:cNvSpPr>
          <p:nvPr/>
        </p:nvSpPr>
        <p:spPr bwMode="auto">
          <a:xfrm>
            <a:off x="3581400" y="4724400"/>
            <a:ext cx="17526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9" name="Line 14">
            <a:extLst>
              <a:ext uri="{FF2B5EF4-FFF2-40B4-BE49-F238E27FC236}">
                <a16:creationId xmlns:a16="http://schemas.microsoft.com/office/drawing/2014/main" id="{F837EE25-3418-413C-B867-AF53100F6F5C}"/>
              </a:ext>
            </a:extLst>
          </p:cNvPr>
          <p:cNvSpPr>
            <a:spLocks noChangeShapeType="1"/>
          </p:cNvSpPr>
          <p:nvPr/>
        </p:nvSpPr>
        <p:spPr bwMode="auto">
          <a:xfrm flipV="1">
            <a:off x="5562600" y="3124200"/>
            <a:ext cx="685800" cy="1371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30" name="Line 15">
            <a:extLst>
              <a:ext uri="{FF2B5EF4-FFF2-40B4-BE49-F238E27FC236}">
                <a16:creationId xmlns:a16="http://schemas.microsoft.com/office/drawing/2014/main" id="{05EEB944-284C-4214-B135-5B3C9EC0BA90}"/>
              </a:ext>
            </a:extLst>
          </p:cNvPr>
          <p:cNvSpPr>
            <a:spLocks noChangeShapeType="1"/>
          </p:cNvSpPr>
          <p:nvPr/>
        </p:nvSpPr>
        <p:spPr bwMode="auto">
          <a:xfrm flipH="1">
            <a:off x="3429000" y="1981200"/>
            <a:ext cx="990600" cy="2590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31" name="Line 16">
            <a:extLst>
              <a:ext uri="{FF2B5EF4-FFF2-40B4-BE49-F238E27FC236}">
                <a16:creationId xmlns:a16="http://schemas.microsoft.com/office/drawing/2014/main" id="{9CA9DC49-BEB0-4F7A-AA12-34201A7A5E21}"/>
              </a:ext>
            </a:extLst>
          </p:cNvPr>
          <p:cNvSpPr>
            <a:spLocks noChangeShapeType="1"/>
          </p:cNvSpPr>
          <p:nvPr/>
        </p:nvSpPr>
        <p:spPr bwMode="auto">
          <a:xfrm>
            <a:off x="4495800" y="1981200"/>
            <a:ext cx="91440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32" name="Line 17">
            <a:extLst>
              <a:ext uri="{FF2B5EF4-FFF2-40B4-BE49-F238E27FC236}">
                <a16:creationId xmlns:a16="http://schemas.microsoft.com/office/drawing/2014/main" id="{DCA1CA3B-56A9-4592-B13B-844214443DD9}"/>
              </a:ext>
            </a:extLst>
          </p:cNvPr>
          <p:cNvSpPr>
            <a:spLocks noChangeShapeType="1"/>
          </p:cNvSpPr>
          <p:nvPr/>
        </p:nvSpPr>
        <p:spPr bwMode="auto">
          <a:xfrm>
            <a:off x="2667000" y="2971800"/>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33" name="Text Box 18">
            <a:extLst>
              <a:ext uri="{FF2B5EF4-FFF2-40B4-BE49-F238E27FC236}">
                <a16:creationId xmlns:a16="http://schemas.microsoft.com/office/drawing/2014/main" id="{CB3B1BC4-32E1-4B6B-8798-E59939F9128D}"/>
              </a:ext>
            </a:extLst>
          </p:cNvPr>
          <p:cNvSpPr txBox="1">
            <a:spLocks noChangeArrowheads="1"/>
          </p:cNvSpPr>
          <p:nvPr/>
        </p:nvSpPr>
        <p:spPr bwMode="auto">
          <a:xfrm>
            <a:off x="2971800" y="20574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9234" name="Text Box 19">
            <a:extLst>
              <a:ext uri="{FF2B5EF4-FFF2-40B4-BE49-F238E27FC236}">
                <a16:creationId xmlns:a16="http://schemas.microsoft.com/office/drawing/2014/main" id="{DABA0EF0-1186-421B-A781-9FBC974EA9F6}"/>
              </a:ext>
            </a:extLst>
          </p:cNvPr>
          <p:cNvSpPr txBox="1">
            <a:spLocks noChangeArrowheads="1"/>
          </p:cNvSpPr>
          <p:nvPr/>
        </p:nvSpPr>
        <p:spPr bwMode="auto">
          <a:xfrm>
            <a:off x="5181600" y="1752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9235" name="Text Box 20">
            <a:extLst>
              <a:ext uri="{FF2B5EF4-FFF2-40B4-BE49-F238E27FC236}">
                <a16:creationId xmlns:a16="http://schemas.microsoft.com/office/drawing/2014/main" id="{9381AC7F-4B6D-47FA-8985-3E1981178AAD}"/>
              </a:ext>
            </a:extLst>
          </p:cNvPr>
          <p:cNvSpPr txBox="1">
            <a:spLocks noChangeArrowheads="1"/>
          </p:cNvSpPr>
          <p:nvPr/>
        </p:nvSpPr>
        <p:spPr bwMode="auto">
          <a:xfrm>
            <a:off x="5257800" y="2667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9236" name="Text Box 21">
            <a:extLst>
              <a:ext uri="{FF2B5EF4-FFF2-40B4-BE49-F238E27FC236}">
                <a16:creationId xmlns:a16="http://schemas.microsoft.com/office/drawing/2014/main" id="{2289EC96-6FE5-463B-B5AE-3DE2D34774E6}"/>
              </a:ext>
            </a:extLst>
          </p:cNvPr>
          <p:cNvSpPr txBox="1">
            <a:spLocks noChangeArrowheads="1"/>
          </p:cNvSpPr>
          <p:nvPr/>
        </p:nvSpPr>
        <p:spPr bwMode="auto">
          <a:xfrm>
            <a:off x="2438400" y="3581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9237" name="Text Box 22">
            <a:extLst>
              <a:ext uri="{FF2B5EF4-FFF2-40B4-BE49-F238E27FC236}">
                <a16:creationId xmlns:a16="http://schemas.microsoft.com/office/drawing/2014/main" id="{7DE3A24C-4AE9-4A25-96A1-4398C7FE117C}"/>
              </a:ext>
            </a:extLst>
          </p:cNvPr>
          <p:cNvSpPr txBox="1">
            <a:spLocks noChangeArrowheads="1"/>
          </p:cNvSpPr>
          <p:nvPr/>
        </p:nvSpPr>
        <p:spPr bwMode="auto">
          <a:xfrm>
            <a:off x="43434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9238" name="Text Box 23">
            <a:extLst>
              <a:ext uri="{FF2B5EF4-FFF2-40B4-BE49-F238E27FC236}">
                <a16:creationId xmlns:a16="http://schemas.microsoft.com/office/drawing/2014/main" id="{2AF85937-0A57-41BD-B05B-BEBBC76CF9FF}"/>
              </a:ext>
            </a:extLst>
          </p:cNvPr>
          <p:cNvSpPr txBox="1">
            <a:spLocks noChangeArrowheads="1"/>
          </p:cNvSpPr>
          <p:nvPr/>
        </p:nvSpPr>
        <p:spPr bwMode="auto">
          <a:xfrm>
            <a:off x="3200400" y="3124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9239" name="Text Box 24">
            <a:extLst>
              <a:ext uri="{FF2B5EF4-FFF2-40B4-BE49-F238E27FC236}">
                <a16:creationId xmlns:a16="http://schemas.microsoft.com/office/drawing/2014/main" id="{0C36BD88-25F5-4BAA-9BF8-6CB5CBE90263}"/>
              </a:ext>
            </a:extLst>
          </p:cNvPr>
          <p:cNvSpPr txBox="1">
            <a:spLocks noChangeArrowheads="1"/>
          </p:cNvSpPr>
          <p:nvPr/>
        </p:nvSpPr>
        <p:spPr bwMode="auto">
          <a:xfrm>
            <a:off x="5181600" y="3733801"/>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9240" name="Text Box 25">
            <a:extLst>
              <a:ext uri="{FF2B5EF4-FFF2-40B4-BE49-F238E27FC236}">
                <a16:creationId xmlns:a16="http://schemas.microsoft.com/office/drawing/2014/main" id="{4A4A2961-1612-40BE-9341-10644FC629D6}"/>
              </a:ext>
            </a:extLst>
          </p:cNvPr>
          <p:cNvSpPr txBox="1">
            <a:spLocks noChangeArrowheads="1"/>
          </p:cNvSpPr>
          <p:nvPr/>
        </p:nvSpPr>
        <p:spPr bwMode="auto">
          <a:xfrm>
            <a:off x="5867400" y="3733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9241" name="Text Box 26">
            <a:extLst>
              <a:ext uri="{FF2B5EF4-FFF2-40B4-BE49-F238E27FC236}">
                <a16:creationId xmlns:a16="http://schemas.microsoft.com/office/drawing/2014/main" id="{79BB2278-C511-4441-9178-3E0C5D694EBF}"/>
              </a:ext>
            </a:extLst>
          </p:cNvPr>
          <p:cNvSpPr txBox="1">
            <a:spLocks noChangeArrowheads="1"/>
          </p:cNvSpPr>
          <p:nvPr/>
        </p:nvSpPr>
        <p:spPr bwMode="auto">
          <a:xfrm>
            <a:off x="3581400" y="4114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aphicFrame>
        <p:nvGraphicFramePr>
          <p:cNvPr id="141339" name="Group 27">
            <a:extLst>
              <a:ext uri="{FF2B5EF4-FFF2-40B4-BE49-F238E27FC236}">
                <a16:creationId xmlns:a16="http://schemas.microsoft.com/office/drawing/2014/main" id="{188BFFDC-84EE-48A7-AEAC-7EDF377BB519}"/>
              </a:ext>
            </a:extLst>
          </p:cNvPr>
          <p:cNvGraphicFramePr>
            <a:graphicFrameLocks noGrp="1"/>
          </p:cNvGraphicFramePr>
          <p:nvPr>
            <p:ph idx="1"/>
          </p:nvPr>
        </p:nvGraphicFramePr>
        <p:xfrm>
          <a:off x="7315200" y="2438400"/>
          <a:ext cx="2057400" cy="2133602"/>
        </p:xfrm>
        <a:graphic>
          <a:graphicData uri="http://schemas.openxmlformats.org/drawingml/2006/table">
            <a:tbl>
              <a:tblPr/>
              <a:tblGrid>
                <a:gridCol w="411163">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280" name="Text Box 65">
            <a:extLst>
              <a:ext uri="{FF2B5EF4-FFF2-40B4-BE49-F238E27FC236}">
                <a16:creationId xmlns:a16="http://schemas.microsoft.com/office/drawing/2014/main" id="{F80E2053-78CE-4610-8F7B-E8C6D6BEC2A4}"/>
              </a:ext>
            </a:extLst>
          </p:cNvPr>
          <p:cNvSpPr txBox="1">
            <a:spLocks noChangeArrowheads="1"/>
          </p:cNvSpPr>
          <p:nvPr/>
        </p:nvSpPr>
        <p:spPr bwMode="auto">
          <a:xfrm>
            <a:off x="7239000" y="20574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9281" name="Text Box 66">
            <a:extLst>
              <a:ext uri="{FF2B5EF4-FFF2-40B4-BE49-F238E27FC236}">
                <a16:creationId xmlns:a16="http://schemas.microsoft.com/office/drawing/2014/main" id="{A1824D41-FDF4-4EC5-8152-2F4D9553890B}"/>
              </a:ext>
            </a:extLst>
          </p:cNvPr>
          <p:cNvSpPr txBox="1">
            <a:spLocks noChangeArrowheads="1"/>
          </p:cNvSpPr>
          <p:nvPr/>
        </p:nvSpPr>
        <p:spPr bwMode="auto">
          <a:xfrm>
            <a:off x="6934200" y="25146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sp>
        <p:nvSpPr>
          <p:cNvPr id="9282" name="Text Box 67">
            <a:extLst>
              <a:ext uri="{FF2B5EF4-FFF2-40B4-BE49-F238E27FC236}">
                <a16:creationId xmlns:a16="http://schemas.microsoft.com/office/drawing/2014/main" id="{C734AEBB-EAC9-4306-91C0-377BA566147F}"/>
              </a:ext>
            </a:extLst>
          </p:cNvPr>
          <p:cNvSpPr txBox="1">
            <a:spLocks noChangeArrowheads="1"/>
          </p:cNvSpPr>
          <p:nvPr/>
        </p:nvSpPr>
        <p:spPr bwMode="auto">
          <a:xfrm>
            <a:off x="8153400" y="160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i="1"/>
              <a:t>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F7DD04-ECE0-4899-A155-F00180381653}"/>
              </a:ext>
            </a:extLst>
          </p:cNvPr>
          <p:cNvSpPr>
            <a:spLocks noGrp="1" noChangeArrowheads="1"/>
          </p:cNvSpPr>
          <p:nvPr>
            <p:ph type="title"/>
          </p:nvPr>
        </p:nvSpPr>
        <p:spPr/>
        <p:txBody>
          <a:bodyPr/>
          <a:lstStyle/>
          <a:p>
            <a:pPr eaLnBrk="1" hangingPunct="1"/>
            <a:r>
              <a:rPr lang="en-US" altLang="en-US"/>
              <a:t>Example: output</a:t>
            </a:r>
          </a:p>
        </p:txBody>
      </p:sp>
      <p:sp>
        <p:nvSpPr>
          <p:cNvPr id="10243" name="Line 3">
            <a:extLst>
              <a:ext uri="{FF2B5EF4-FFF2-40B4-BE49-F238E27FC236}">
                <a16:creationId xmlns:a16="http://schemas.microsoft.com/office/drawing/2014/main" id="{B7AC1D6E-A017-45D5-ADAA-9A8F8F9AA62A}"/>
              </a:ext>
            </a:extLst>
          </p:cNvPr>
          <p:cNvSpPr>
            <a:spLocks noChangeShapeType="1"/>
          </p:cNvSpPr>
          <p:nvPr/>
        </p:nvSpPr>
        <p:spPr bwMode="auto">
          <a:xfrm>
            <a:off x="2514600" y="3048000"/>
            <a:ext cx="7620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4" name="Line 4">
            <a:extLst>
              <a:ext uri="{FF2B5EF4-FFF2-40B4-BE49-F238E27FC236}">
                <a16:creationId xmlns:a16="http://schemas.microsoft.com/office/drawing/2014/main" id="{B7D41B46-F6DE-4CC0-BA7E-CC2BE6432A1D}"/>
              </a:ext>
            </a:extLst>
          </p:cNvPr>
          <p:cNvSpPr>
            <a:spLocks noChangeShapeType="1"/>
          </p:cNvSpPr>
          <p:nvPr/>
        </p:nvSpPr>
        <p:spPr bwMode="auto">
          <a:xfrm flipH="1" flipV="1">
            <a:off x="4572000" y="1905000"/>
            <a:ext cx="17526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5" name="Line 5">
            <a:extLst>
              <a:ext uri="{FF2B5EF4-FFF2-40B4-BE49-F238E27FC236}">
                <a16:creationId xmlns:a16="http://schemas.microsoft.com/office/drawing/2014/main" id="{B9368446-451E-452A-8263-1C549FEFB7EA}"/>
              </a:ext>
            </a:extLst>
          </p:cNvPr>
          <p:cNvSpPr>
            <a:spLocks noChangeShapeType="1"/>
          </p:cNvSpPr>
          <p:nvPr/>
        </p:nvSpPr>
        <p:spPr bwMode="auto">
          <a:xfrm flipH="1" flipV="1">
            <a:off x="2667000" y="3048000"/>
            <a:ext cx="28194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6" name="Line 6">
            <a:extLst>
              <a:ext uri="{FF2B5EF4-FFF2-40B4-BE49-F238E27FC236}">
                <a16:creationId xmlns:a16="http://schemas.microsoft.com/office/drawing/2014/main" id="{8ACAB23B-6EF9-48A9-A0F5-8EE649634AF6}"/>
              </a:ext>
            </a:extLst>
          </p:cNvPr>
          <p:cNvSpPr>
            <a:spLocks noChangeShapeType="1"/>
          </p:cNvSpPr>
          <p:nvPr/>
        </p:nvSpPr>
        <p:spPr bwMode="auto">
          <a:xfrm flipV="1">
            <a:off x="2590800" y="19050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7" name="Oval 7">
            <a:extLst>
              <a:ext uri="{FF2B5EF4-FFF2-40B4-BE49-F238E27FC236}">
                <a16:creationId xmlns:a16="http://schemas.microsoft.com/office/drawing/2014/main" id="{8625A6A0-E7A3-4C0C-81E3-9D5EA4C777FF}"/>
              </a:ext>
            </a:extLst>
          </p:cNvPr>
          <p:cNvSpPr>
            <a:spLocks noChangeArrowheads="1"/>
          </p:cNvSpPr>
          <p:nvPr/>
        </p:nvSpPr>
        <p:spPr bwMode="auto">
          <a:xfrm rot="5400000">
            <a:off x="4267200" y="1600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10248" name="Oval 8">
            <a:extLst>
              <a:ext uri="{FF2B5EF4-FFF2-40B4-BE49-F238E27FC236}">
                <a16:creationId xmlns:a16="http://schemas.microsoft.com/office/drawing/2014/main" id="{3C104EE5-5E69-43D6-810D-ECA7E4CAFD19}"/>
              </a:ext>
            </a:extLst>
          </p:cNvPr>
          <p:cNvSpPr>
            <a:spLocks noChangeArrowheads="1"/>
          </p:cNvSpPr>
          <p:nvPr/>
        </p:nvSpPr>
        <p:spPr bwMode="auto">
          <a:xfrm rot="5400000">
            <a:off x="2286000" y="2743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10249" name="Oval 9">
            <a:extLst>
              <a:ext uri="{FF2B5EF4-FFF2-40B4-BE49-F238E27FC236}">
                <a16:creationId xmlns:a16="http://schemas.microsoft.com/office/drawing/2014/main" id="{4B78524B-6B50-49AD-9698-BA881010D6B5}"/>
              </a:ext>
            </a:extLst>
          </p:cNvPr>
          <p:cNvSpPr>
            <a:spLocks noChangeArrowheads="1"/>
          </p:cNvSpPr>
          <p:nvPr/>
        </p:nvSpPr>
        <p:spPr bwMode="auto">
          <a:xfrm rot="5400000">
            <a:off x="3200400" y="45720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10250" name="Oval 10">
            <a:extLst>
              <a:ext uri="{FF2B5EF4-FFF2-40B4-BE49-F238E27FC236}">
                <a16:creationId xmlns:a16="http://schemas.microsoft.com/office/drawing/2014/main" id="{DF858D66-3A85-4FBB-9A46-5140E41121D8}"/>
              </a:ext>
            </a:extLst>
          </p:cNvPr>
          <p:cNvSpPr>
            <a:spLocks noChangeArrowheads="1"/>
          </p:cNvSpPr>
          <p:nvPr/>
        </p:nvSpPr>
        <p:spPr bwMode="auto">
          <a:xfrm rot="5400000">
            <a:off x="6172200" y="28194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10251" name="Oval 11">
            <a:extLst>
              <a:ext uri="{FF2B5EF4-FFF2-40B4-BE49-F238E27FC236}">
                <a16:creationId xmlns:a16="http://schemas.microsoft.com/office/drawing/2014/main" id="{23429FFA-01A1-4FB3-9F2A-5420FEFCB711}"/>
              </a:ext>
            </a:extLst>
          </p:cNvPr>
          <p:cNvSpPr>
            <a:spLocks noChangeArrowheads="1"/>
          </p:cNvSpPr>
          <p:nvPr/>
        </p:nvSpPr>
        <p:spPr bwMode="auto">
          <a:xfrm rot="5400000">
            <a:off x="5334000" y="44958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10252" name="Line 12">
            <a:extLst>
              <a:ext uri="{FF2B5EF4-FFF2-40B4-BE49-F238E27FC236}">
                <a16:creationId xmlns:a16="http://schemas.microsoft.com/office/drawing/2014/main" id="{79752AB2-902C-42A6-BF70-6FBECD4C0826}"/>
              </a:ext>
            </a:extLst>
          </p:cNvPr>
          <p:cNvSpPr>
            <a:spLocks noChangeShapeType="1"/>
          </p:cNvSpPr>
          <p:nvPr/>
        </p:nvSpPr>
        <p:spPr bwMode="auto">
          <a:xfrm>
            <a:off x="3581400" y="4724400"/>
            <a:ext cx="1752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3" name="Line 13">
            <a:extLst>
              <a:ext uri="{FF2B5EF4-FFF2-40B4-BE49-F238E27FC236}">
                <a16:creationId xmlns:a16="http://schemas.microsoft.com/office/drawing/2014/main" id="{C66F58D5-5FBA-404D-9DED-FFE6F6B35EAE}"/>
              </a:ext>
            </a:extLst>
          </p:cNvPr>
          <p:cNvSpPr>
            <a:spLocks noChangeShapeType="1"/>
          </p:cNvSpPr>
          <p:nvPr/>
        </p:nvSpPr>
        <p:spPr bwMode="auto">
          <a:xfrm flipV="1">
            <a:off x="5562600" y="3124200"/>
            <a:ext cx="6858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4" name="Line 14">
            <a:extLst>
              <a:ext uri="{FF2B5EF4-FFF2-40B4-BE49-F238E27FC236}">
                <a16:creationId xmlns:a16="http://schemas.microsoft.com/office/drawing/2014/main" id="{5AAB28DF-3F77-420C-8BA2-D7B7F36B03BD}"/>
              </a:ext>
            </a:extLst>
          </p:cNvPr>
          <p:cNvSpPr>
            <a:spLocks noChangeShapeType="1"/>
          </p:cNvSpPr>
          <p:nvPr/>
        </p:nvSpPr>
        <p:spPr bwMode="auto">
          <a:xfrm flipH="1">
            <a:off x="3429000" y="1981200"/>
            <a:ext cx="990600" cy="2590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5" name="Line 15">
            <a:extLst>
              <a:ext uri="{FF2B5EF4-FFF2-40B4-BE49-F238E27FC236}">
                <a16:creationId xmlns:a16="http://schemas.microsoft.com/office/drawing/2014/main" id="{5A43ABDB-128D-493C-846F-760582EBEBA6}"/>
              </a:ext>
            </a:extLst>
          </p:cNvPr>
          <p:cNvSpPr>
            <a:spLocks noChangeShapeType="1"/>
          </p:cNvSpPr>
          <p:nvPr/>
        </p:nvSpPr>
        <p:spPr bwMode="auto">
          <a:xfrm>
            <a:off x="4495800" y="1981200"/>
            <a:ext cx="914400" cy="2514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6" name="Line 16">
            <a:extLst>
              <a:ext uri="{FF2B5EF4-FFF2-40B4-BE49-F238E27FC236}">
                <a16:creationId xmlns:a16="http://schemas.microsoft.com/office/drawing/2014/main" id="{1C7AEAB6-A230-4ECA-914B-7401DEDF104D}"/>
              </a:ext>
            </a:extLst>
          </p:cNvPr>
          <p:cNvSpPr>
            <a:spLocks noChangeShapeType="1"/>
          </p:cNvSpPr>
          <p:nvPr/>
        </p:nvSpPr>
        <p:spPr bwMode="auto">
          <a:xfrm>
            <a:off x="2667000" y="2971800"/>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7" name="Text Box 17">
            <a:extLst>
              <a:ext uri="{FF2B5EF4-FFF2-40B4-BE49-F238E27FC236}">
                <a16:creationId xmlns:a16="http://schemas.microsoft.com/office/drawing/2014/main" id="{E9EDFE5E-6C1F-4C28-829E-D1BE72958805}"/>
              </a:ext>
            </a:extLst>
          </p:cNvPr>
          <p:cNvSpPr txBox="1">
            <a:spLocks noChangeArrowheads="1"/>
          </p:cNvSpPr>
          <p:nvPr/>
        </p:nvSpPr>
        <p:spPr bwMode="auto">
          <a:xfrm>
            <a:off x="2971800" y="20574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10258" name="Text Box 18">
            <a:extLst>
              <a:ext uri="{FF2B5EF4-FFF2-40B4-BE49-F238E27FC236}">
                <a16:creationId xmlns:a16="http://schemas.microsoft.com/office/drawing/2014/main" id="{D4578C89-48AD-4F8A-9DC2-50170E718D6C}"/>
              </a:ext>
            </a:extLst>
          </p:cNvPr>
          <p:cNvSpPr txBox="1">
            <a:spLocks noChangeArrowheads="1"/>
          </p:cNvSpPr>
          <p:nvPr/>
        </p:nvSpPr>
        <p:spPr bwMode="auto">
          <a:xfrm>
            <a:off x="5181600" y="1752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0259" name="Text Box 19">
            <a:extLst>
              <a:ext uri="{FF2B5EF4-FFF2-40B4-BE49-F238E27FC236}">
                <a16:creationId xmlns:a16="http://schemas.microsoft.com/office/drawing/2014/main" id="{D50FE411-B10A-47E7-8BED-1EB927B33D84}"/>
              </a:ext>
            </a:extLst>
          </p:cNvPr>
          <p:cNvSpPr txBox="1">
            <a:spLocks noChangeArrowheads="1"/>
          </p:cNvSpPr>
          <p:nvPr/>
        </p:nvSpPr>
        <p:spPr bwMode="auto">
          <a:xfrm>
            <a:off x="5257800" y="2667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10260" name="Text Box 20">
            <a:extLst>
              <a:ext uri="{FF2B5EF4-FFF2-40B4-BE49-F238E27FC236}">
                <a16:creationId xmlns:a16="http://schemas.microsoft.com/office/drawing/2014/main" id="{ED7530FB-2617-410C-BD01-90D0063868E3}"/>
              </a:ext>
            </a:extLst>
          </p:cNvPr>
          <p:cNvSpPr txBox="1">
            <a:spLocks noChangeArrowheads="1"/>
          </p:cNvSpPr>
          <p:nvPr/>
        </p:nvSpPr>
        <p:spPr bwMode="auto">
          <a:xfrm>
            <a:off x="2438400" y="3581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0261" name="Text Box 21">
            <a:extLst>
              <a:ext uri="{FF2B5EF4-FFF2-40B4-BE49-F238E27FC236}">
                <a16:creationId xmlns:a16="http://schemas.microsoft.com/office/drawing/2014/main" id="{DD6E40F9-19BC-432A-814A-1CEA3C4E9865}"/>
              </a:ext>
            </a:extLst>
          </p:cNvPr>
          <p:cNvSpPr txBox="1">
            <a:spLocks noChangeArrowheads="1"/>
          </p:cNvSpPr>
          <p:nvPr/>
        </p:nvSpPr>
        <p:spPr bwMode="auto">
          <a:xfrm>
            <a:off x="43434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10262" name="Text Box 22">
            <a:extLst>
              <a:ext uri="{FF2B5EF4-FFF2-40B4-BE49-F238E27FC236}">
                <a16:creationId xmlns:a16="http://schemas.microsoft.com/office/drawing/2014/main" id="{9BB7F439-6EFB-462E-8C36-4CA964542CEB}"/>
              </a:ext>
            </a:extLst>
          </p:cNvPr>
          <p:cNvSpPr txBox="1">
            <a:spLocks noChangeArrowheads="1"/>
          </p:cNvSpPr>
          <p:nvPr/>
        </p:nvSpPr>
        <p:spPr bwMode="auto">
          <a:xfrm>
            <a:off x="3200400" y="3124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10263" name="Text Box 23">
            <a:extLst>
              <a:ext uri="{FF2B5EF4-FFF2-40B4-BE49-F238E27FC236}">
                <a16:creationId xmlns:a16="http://schemas.microsoft.com/office/drawing/2014/main" id="{05B903D8-DEDE-4DD1-8447-74B2EBD7DE3E}"/>
              </a:ext>
            </a:extLst>
          </p:cNvPr>
          <p:cNvSpPr txBox="1">
            <a:spLocks noChangeArrowheads="1"/>
          </p:cNvSpPr>
          <p:nvPr/>
        </p:nvSpPr>
        <p:spPr bwMode="auto">
          <a:xfrm>
            <a:off x="5181600" y="3733801"/>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10264" name="Text Box 24">
            <a:extLst>
              <a:ext uri="{FF2B5EF4-FFF2-40B4-BE49-F238E27FC236}">
                <a16:creationId xmlns:a16="http://schemas.microsoft.com/office/drawing/2014/main" id="{3DE578F4-AC3A-45E8-B186-AF5BB3D5284D}"/>
              </a:ext>
            </a:extLst>
          </p:cNvPr>
          <p:cNvSpPr txBox="1">
            <a:spLocks noChangeArrowheads="1"/>
          </p:cNvSpPr>
          <p:nvPr/>
        </p:nvSpPr>
        <p:spPr bwMode="auto">
          <a:xfrm>
            <a:off x="5867400" y="3733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10265" name="Text Box 25">
            <a:extLst>
              <a:ext uri="{FF2B5EF4-FFF2-40B4-BE49-F238E27FC236}">
                <a16:creationId xmlns:a16="http://schemas.microsoft.com/office/drawing/2014/main" id="{9BD3EFE9-0D91-4305-B270-D16EB50553EF}"/>
              </a:ext>
            </a:extLst>
          </p:cNvPr>
          <p:cNvSpPr txBox="1">
            <a:spLocks noChangeArrowheads="1"/>
          </p:cNvSpPr>
          <p:nvPr/>
        </p:nvSpPr>
        <p:spPr bwMode="auto">
          <a:xfrm>
            <a:off x="3581400" y="4114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aphicFrame>
        <p:nvGraphicFramePr>
          <p:cNvPr id="142362" name="Group 26">
            <a:extLst>
              <a:ext uri="{FF2B5EF4-FFF2-40B4-BE49-F238E27FC236}">
                <a16:creationId xmlns:a16="http://schemas.microsoft.com/office/drawing/2014/main" id="{DC342405-1410-46C9-8ACE-5D3F5DD85D02}"/>
              </a:ext>
            </a:extLst>
          </p:cNvPr>
          <p:cNvGraphicFramePr>
            <a:graphicFrameLocks noGrp="1"/>
          </p:cNvGraphicFramePr>
          <p:nvPr>
            <p:ph idx="1"/>
          </p:nvPr>
        </p:nvGraphicFramePr>
        <p:xfrm>
          <a:off x="7315200" y="2438400"/>
          <a:ext cx="2057400" cy="2133602"/>
        </p:xfrm>
        <a:graphic>
          <a:graphicData uri="http://schemas.openxmlformats.org/drawingml/2006/table">
            <a:tbl>
              <a:tblPr/>
              <a:tblGrid>
                <a:gridCol w="411163">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304" name="Text Box 64">
            <a:extLst>
              <a:ext uri="{FF2B5EF4-FFF2-40B4-BE49-F238E27FC236}">
                <a16:creationId xmlns:a16="http://schemas.microsoft.com/office/drawing/2014/main" id="{751DB5D4-CEC5-4279-90AB-924E042EFA97}"/>
              </a:ext>
            </a:extLst>
          </p:cNvPr>
          <p:cNvSpPr txBox="1">
            <a:spLocks noChangeArrowheads="1"/>
          </p:cNvSpPr>
          <p:nvPr/>
        </p:nvSpPr>
        <p:spPr bwMode="auto">
          <a:xfrm>
            <a:off x="7239000" y="20574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10305" name="Text Box 65">
            <a:extLst>
              <a:ext uri="{FF2B5EF4-FFF2-40B4-BE49-F238E27FC236}">
                <a16:creationId xmlns:a16="http://schemas.microsoft.com/office/drawing/2014/main" id="{616411DE-CB58-401A-BCFC-8A956E33BFBE}"/>
              </a:ext>
            </a:extLst>
          </p:cNvPr>
          <p:cNvSpPr txBox="1">
            <a:spLocks noChangeArrowheads="1"/>
          </p:cNvSpPr>
          <p:nvPr/>
        </p:nvSpPr>
        <p:spPr bwMode="auto">
          <a:xfrm>
            <a:off x="6934200" y="25146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sp>
        <p:nvSpPr>
          <p:cNvPr id="10306" name="Text Box 66">
            <a:extLst>
              <a:ext uri="{FF2B5EF4-FFF2-40B4-BE49-F238E27FC236}">
                <a16:creationId xmlns:a16="http://schemas.microsoft.com/office/drawing/2014/main" id="{A28467AC-3CDC-4F9A-BF7B-3C6528D00607}"/>
              </a:ext>
            </a:extLst>
          </p:cNvPr>
          <p:cNvSpPr txBox="1">
            <a:spLocks noChangeArrowheads="1"/>
          </p:cNvSpPr>
          <p:nvPr/>
        </p:nvSpPr>
        <p:spPr bwMode="auto">
          <a:xfrm>
            <a:off x="8153400" y="160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i="1"/>
              <a:t>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FF54475-4CFF-4856-91A2-3F8DED63A7ED}"/>
              </a:ext>
            </a:extLst>
          </p:cNvPr>
          <p:cNvSpPr>
            <a:spLocks noGrp="1" noChangeArrowheads="1"/>
          </p:cNvSpPr>
          <p:nvPr>
            <p:ph type="title"/>
          </p:nvPr>
        </p:nvSpPr>
        <p:spPr/>
        <p:txBody>
          <a:bodyPr/>
          <a:lstStyle/>
          <a:p>
            <a:pPr eaLnBrk="1" hangingPunct="1"/>
            <a:r>
              <a:rPr lang="en-US" altLang="en-US"/>
              <a:t>Example: output</a:t>
            </a:r>
          </a:p>
        </p:txBody>
      </p:sp>
      <p:sp>
        <p:nvSpPr>
          <p:cNvPr id="11267" name="Line 3">
            <a:extLst>
              <a:ext uri="{FF2B5EF4-FFF2-40B4-BE49-F238E27FC236}">
                <a16:creationId xmlns:a16="http://schemas.microsoft.com/office/drawing/2014/main" id="{07EB2235-F116-4856-BD3A-B86EB3D24165}"/>
              </a:ext>
            </a:extLst>
          </p:cNvPr>
          <p:cNvSpPr>
            <a:spLocks noChangeShapeType="1"/>
          </p:cNvSpPr>
          <p:nvPr/>
        </p:nvSpPr>
        <p:spPr bwMode="auto">
          <a:xfrm>
            <a:off x="2514600" y="3048000"/>
            <a:ext cx="7620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8" name="Line 4">
            <a:extLst>
              <a:ext uri="{FF2B5EF4-FFF2-40B4-BE49-F238E27FC236}">
                <a16:creationId xmlns:a16="http://schemas.microsoft.com/office/drawing/2014/main" id="{DA2A73E8-B215-4803-910C-6315B2E49732}"/>
              </a:ext>
            </a:extLst>
          </p:cNvPr>
          <p:cNvSpPr>
            <a:spLocks noChangeShapeType="1"/>
          </p:cNvSpPr>
          <p:nvPr/>
        </p:nvSpPr>
        <p:spPr bwMode="auto">
          <a:xfrm flipH="1" flipV="1">
            <a:off x="4572000" y="1905000"/>
            <a:ext cx="1752600" cy="1066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9" name="Line 5">
            <a:extLst>
              <a:ext uri="{FF2B5EF4-FFF2-40B4-BE49-F238E27FC236}">
                <a16:creationId xmlns:a16="http://schemas.microsoft.com/office/drawing/2014/main" id="{5B65D8E2-AD45-48F9-B437-708EBA2B9477}"/>
              </a:ext>
            </a:extLst>
          </p:cNvPr>
          <p:cNvSpPr>
            <a:spLocks noChangeShapeType="1"/>
          </p:cNvSpPr>
          <p:nvPr/>
        </p:nvSpPr>
        <p:spPr bwMode="auto">
          <a:xfrm flipH="1" flipV="1">
            <a:off x="2667000" y="3048000"/>
            <a:ext cx="28194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0" name="Line 6">
            <a:extLst>
              <a:ext uri="{FF2B5EF4-FFF2-40B4-BE49-F238E27FC236}">
                <a16:creationId xmlns:a16="http://schemas.microsoft.com/office/drawing/2014/main" id="{90C517B2-DBBA-4323-B5C7-DCEC4252AE58}"/>
              </a:ext>
            </a:extLst>
          </p:cNvPr>
          <p:cNvSpPr>
            <a:spLocks noChangeShapeType="1"/>
          </p:cNvSpPr>
          <p:nvPr/>
        </p:nvSpPr>
        <p:spPr bwMode="auto">
          <a:xfrm flipV="1">
            <a:off x="2590800" y="19050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1" name="Oval 7">
            <a:extLst>
              <a:ext uri="{FF2B5EF4-FFF2-40B4-BE49-F238E27FC236}">
                <a16:creationId xmlns:a16="http://schemas.microsoft.com/office/drawing/2014/main" id="{868AF8FB-0E43-4A94-B157-94F77F66BEED}"/>
              </a:ext>
            </a:extLst>
          </p:cNvPr>
          <p:cNvSpPr>
            <a:spLocks noChangeArrowheads="1"/>
          </p:cNvSpPr>
          <p:nvPr/>
        </p:nvSpPr>
        <p:spPr bwMode="auto">
          <a:xfrm rot="5400000">
            <a:off x="4267200" y="1600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11272" name="Oval 8">
            <a:extLst>
              <a:ext uri="{FF2B5EF4-FFF2-40B4-BE49-F238E27FC236}">
                <a16:creationId xmlns:a16="http://schemas.microsoft.com/office/drawing/2014/main" id="{E4E71D38-7F10-4746-A4F8-312271E13B56}"/>
              </a:ext>
            </a:extLst>
          </p:cNvPr>
          <p:cNvSpPr>
            <a:spLocks noChangeArrowheads="1"/>
          </p:cNvSpPr>
          <p:nvPr/>
        </p:nvSpPr>
        <p:spPr bwMode="auto">
          <a:xfrm rot="5400000">
            <a:off x="2286000" y="2743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11273" name="Oval 9">
            <a:extLst>
              <a:ext uri="{FF2B5EF4-FFF2-40B4-BE49-F238E27FC236}">
                <a16:creationId xmlns:a16="http://schemas.microsoft.com/office/drawing/2014/main" id="{AC5A2047-E089-48CA-B881-2F866351621A}"/>
              </a:ext>
            </a:extLst>
          </p:cNvPr>
          <p:cNvSpPr>
            <a:spLocks noChangeArrowheads="1"/>
          </p:cNvSpPr>
          <p:nvPr/>
        </p:nvSpPr>
        <p:spPr bwMode="auto">
          <a:xfrm rot="5400000">
            <a:off x="3200400" y="45720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11274" name="Oval 10">
            <a:extLst>
              <a:ext uri="{FF2B5EF4-FFF2-40B4-BE49-F238E27FC236}">
                <a16:creationId xmlns:a16="http://schemas.microsoft.com/office/drawing/2014/main" id="{C8EC48C5-A2E9-48F3-8C05-0FC977943DAF}"/>
              </a:ext>
            </a:extLst>
          </p:cNvPr>
          <p:cNvSpPr>
            <a:spLocks noChangeArrowheads="1"/>
          </p:cNvSpPr>
          <p:nvPr/>
        </p:nvSpPr>
        <p:spPr bwMode="auto">
          <a:xfrm rot="5400000">
            <a:off x="6172200" y="28194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11275" name="Oval 11">
            <a:extLst>
              <a:ext uri="{FF2B5EF4-FFF2-40B4-BE49-F238E27FC236}">
                <a16:creationId xmlns:a16="http://schemas.microsoft.com/office/drawing/2014/main" id="{9C4E1BC0-A93D-4443-BA75-169353F70F05}"/>
              </a:ext>
            </a:extLst>
          </p:cNvPr>
          <p:cNvSpPr>
            <a:spLocks noChangeArrowheads="1"/>
          </p:cNvSpPr>
          <p:nvPr/>
        </p:nvSpPr>
        <p:spPr bwMode="auto">
          <a:xfrm rot="5400000">
            <a:off x="5334000" y="44958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11276" name="Line 12">
            <a:extLst>
              <a:ext uri="{FF2B5EF4-FFF2-40B4-BE49-F238E27FC236}">
                <a16:creationId xmlns:a16="http://schemas.microsoft.com/office/drawing/2014/main" id="{ACE4D355-4154-4BD9-A9A2-D8405E7AFF23}"/>
              </a:ext>
            </a:extLst>
          </p:cNvPr>
          <p:cNvSpPr>
            <a:spLocks noChangeShapeType="1"/>
          </p:cNvSpPr>
          <p:nvPr/>
        </p:nvSpPr>
        <p:spPr bwMode="auto">
          <a:xfrm>
            <a:off x="3581400" y="4724400"/>
            <a:ext cx="17526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7" name="Line 13">
            <a:extLst>
              <a:ext uri="{FF2B5EF4-FFF2-40B4-BE49-F238E27FC236}">
                <a16:creationId xmlns:a16="http://schemas.microsoft.com/office/drawing/2014/main" id="{29650581-16FB-4495-860F-171BDC10741F}"/>
              </a:ext>
            </a:extLst>
          </p:cNvPr>
          <p:cNvSpPr>
            <a:spLocks noChangeShapeType="1"/>
          </p:cNvSpPr>
          <p:nvPr/>
        </p:nvSpPr>
        <p:spPr bwMode="auto">
          <a:xfrm flipV="1">
            <a:off x="5562600" y="3124200"/>
            <a:ext cx="685800" cy="1371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8" name="Line 14">
            <a:extLst>
              <a:ext uri="{FF2B5EF4-FFF2-40B4-BE49-F238E27FC236}">
                <a16:creationId xmlns:a16="http://schemas.microsoft.com/office/drawing/2014/main" id="{C46DB904-A3AD-4169-8FA6-FD6B5D74B975}"/>
              </a:ext>
            </a:extLst>
          </p:cNvPr>
          <p:cNvSpPr>
            <a:spLocks noChangeShapeType="1"/>
          </p:cNvSpPr>
          <p:nvPr/>
        </p:nvSpPr>
        <p:spPr bwMode="auto">
          <a:xfrm flipH="1">
            <a:off x="3429000" y="1981200"/>
            <a:ext cx="990600" cy="2590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9" name="Line 15">
            <a:extLst>
              <a:ext uri="{FF2B5EF4-FFF2-40B4-BE49-F238E27FC236}">
                <a16:creationId xmlns:a16="http://schemas.microsoft.com/office/drawing/2014/main" id="{AC290B9B-0E90-4FF1-AB4D-8EACF600EC47}"/>
              </a:ext>
            </a:extLst>
          </p:cNvPr>
          <p:cNvSpPr>
            <a:spLocks noChangeShapeType="1"/>
          </p:cNvSpPr>
          <p:nvPr/>
        </p:nvSpPr>
        <p:spPr bwMode="auto">
          <a:xfrm>
            <a:off x="4495800" y="1981200"/>
            <a:ext cx="91440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80" name="Line 16">
            <a:extLst>
              <a:ext uri="{FF2B5EF4-FFF2-40B4-BE49-F238E27FC236}">
                <a16:creationId xmlns:a16="http://schemas.microsoft.com/office/drawing/2014/main" id="{0190E77E-38E4-4478-B336-FBC272C3BF1B}"/>
              </a:ext>
            </a:extLst>
          </p:cNvPr>
          <p:cNvSpPr>
            <a:spLocks noChangeShapeType="1"/>
          </p:cNvSpPr>
          <p:nvPr/>
        </p:nvSpPr>
        <p:spPr bwMode="auto">
          <a:xfrm>
            <a:off x="2667000" y="2971800"/>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81" name="Text Box 17">
            <a:extLst>
              <a:ext uri="{FF2B5EF4-FFF2-40B4-BE49-F238E27FC236}">
                <a16:creationId xmlns:a16="http://schemas.microsoft.com/office/drawing/2014/main" id="{FAA88CD6-AC8A-49F0-BC5A-A8EF5760228C}"/>
              </a:ext>
            </a:extLst>
          </p:cNvPr>
          <p:cNvSpPr txBox="1">
            <a:spLocks noChangeArrowheads="1"/>
          </p:cNvSpPr>
          <p:nvPr/>
        </p:nvSpPr>
        <p:spPr bwMode="auto">
          <a:xfrm>
            <a:off x="2971800" y="20574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11282" name="Text Box 18">
            <a:extLst>
              <a:ext uri="{FF2B5EF4-FFF2-40B4-BE49-F238E27FC236}">
                <a16:creationId xmlns:a16="http://schemas.microsoft.com/office/drawing/2014/main" id="{64E342B5-64EF-4E81-A260-88F81194A085}"/>
              </a:ext>
            </a:extLst>
          </p:cNvPr>
          <p:cNvSpPr txBox="1">
            <a:spLocks noChangeArrowheads="1"/>
          </p:cNvSpPr>
          <p:nvPr/>
        </p:nvSpPr>
        <p:spPr bwMode="auto">
          <a:xfrm>
            <a:off x="5181600" y="1752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1283" name="Text Box 19">
            <a:extLst>
              <a:ext uri="{FF2B5EF4-FFF2-40B4-BE49-F238E27FC236}">
                <a16:creationId xmlns:a16="http://schemas.microsoft.com/office/drawing/2014/main" id="{19F941F4-1C31-4C51-8A05-0631B44AB165}"/>
              </a:ext>
            </a:extLst>
          </p:cNvPr>
          <p:cNvSpPr txBox="1">
            <a:spLocks noChangeArrowheads="1"/>
          </p:cNvSpPr>
          <p:nvPr/>
        </p:nvSpPr>
        <p:spPr bwMode="auto">
          <a:xfrm>
            <a:off x="5257800" y="2667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11284" name="Text Box 20">
            <a:extLst>
              <a:ext uri="{FF2B5EF4-FFF2-40B4-BE49-F238E27FC236}">
                <a16:creationId xmlns:a16="http://schemas.microsoft.com/office/drawing/2014/main" id="{C4D94E82-BFFB-4D86-878F-4FD777EEC1E0}"/>
              </a:ext>
            </a:extLst>
          </p:cNvPr>
          <p:cNvSpPr txBox="1">
            <a:spLocks noChangeArrowheads="1"/>
          </p:cNvSpPr>
          <p:nvPr/>
        </p:nvSpPr>
        <p:spPr bwMode="auto">
          <a:xfrm>
            <a:off x="2438400" y="3581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1285" name="Text Box 21">
            <a:extLst>
              <a:ext uri="{FF2B5EF4-FFF2-40B4-BE49-F238E27FC236}">
                <a16:creationId xmlns:a16="http://schemas.microsoft.com/office/drawing/2014/main" id="{D56C176E-B7C7-4AE6-A7D9-F230E1584903}"/>
              </a:ext>
            </a:extLst>
          </p:cNvPr>
          <p:cNvSpPr txBox="1">
            <a:spLocks noChangeArrowheads="1"/>
          </p:cNvSpPr>
          <p:nvPr/>
        </p:nvSpPr>
        <p:spPr bwMode="auto">
          <a:xfrm>
            <a:off x="43434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11286" name="Text Box 22">
            <a:extLst>
              <a:ext uri="{FF2B5EF4-FFF2-40B4-BE49-F238E27FC236}">
                <a16:creationId xmlns:a16="http://schemas.microsoft.com/office/drawing/2014/main" id="{CABDF327-3999-4F70-8DBB-282DD9FA652C}"/>
              </a:ext>
            </a:extLst>
          </p:cNvPr>
          <p:cNvSpPr txBox="1">
            <a:spLocks noChangeArrowheads="1"/>
          </p:cNvSpPr>
          <p:nvPr/>
        </p:nvSpPr>
        <p:spPr bwMode="auto">
          <a:xfrm>
            <a:off x="3200400" y="3124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11287" name="Text Box 23">
            <a:extLst>
              <a:ext uri="{FF2B5EF4-FFF2-40B4-BE49-F238E27FC236}">
                <a16:creationId xmlns:a16="http://schemas.microsoft.com/office/drawing/2014/main" id="{97157CCE-11FF-4674-A422-EE171E628F5C}"/>
              </a:ext>
            </a:extLst>
          </p:cNvPr>
          <p:cNvSpPr txBox="1">
            <a:spLocks noChangeArrowheads="1"/>
          </p:cNvSpPr>
          <p:nvPr/>
        </p:nvSpPr>
        <p:spPr bwMode="auto">
          <a:xfrm>
            <a:off x="5181600" y="3733801"/>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11288" name="Text Box 24">
            <a:extLst>
              <a:ext uri="{FF2B5EF4-FFF2-40B4-BE49-F238E27FC236}">
                <a16:creationId xmlns:a16="http://schemas.microsoft.com/office/drawing/2014/main" id="{4F02F163-CD38-4628-AD9C-6850EF434EC6}"/>
              </a:ext>
            </a:extLst>
          </p:cNvPr>
          <p:cNvSpPr txBox="1">
            <a:spLocks noChangeArrowheads="1"/>
          </p:cNvSpPr>
          <p:nvPr/>
        </p:nvSpPr>
        <p:spPr bwMode="auto">
          <a:xfrm>
            <a:off x="5867400" y="3733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11289" name="Text Box 25">
            <a:extLst>
              <a:ext uri="{FF2B5EF4-FFF2-40B4-BE49-F238E27FC236}">
                <a16:creationId xmlns:a16="http://schemas.microsoft.com/office/drawing/2014/main" id="{8AB2EAD8-94E4-4D25-986A-DE166FAA3AF2}"/>
              </a:ext>
            </a:extLst>
          </p:cNvPr>
          <p:cNvSpPr txBox="1">
            <a:spLocks noChangeArrowheads="1"/>
          </p:cNvSpPr>
          <p:nvPr/>
        </p:nvSpPr>
        <p:spPr bwMode="auto">
          <a:xfrm>
            <a:off x="3581400" y="4114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aphicFrame>
        <p:nvGraphicFramePr>
          <p:cNvPr id="143386" name="Group 26">
            <a:extLst>
              <a:ext uri="{FF2B5EF4-FFF2-40B4-BE49-F238E27FC236}">
                <a16:creationId xmlns:a16="http://schemas.microsoft.com/office/drawing/2014/main" id="{604E5F4F-A28B-435C-AC45-48D30C48F20D}"/>
              </a:ext>
            </a:extLst>
          </p:cNvPr>
          <p:cNvGraphicFramePr>
            <a:graphicFrameLocks noGrp="1"/>
          </p:cNvGraphicFramePr>
          <p:nvPr>
            <p:ph idx="1"/>
          </p:nvPr>
        </p:nvGraphicFramePr>
        <p:xfrm>
          <a:off x="7315200" y="2438400"/>
          <a:ext cx="2057400" cy="2133602"/>
        </p:xfrm>
        <a:graphic>
          <a:graphicData uri="http://schemas.openxmlformats.org/drawingml/2006/table">
            <a:tbl>
              <a:tblPr/>
              <a:tblGrid>
                <a:gridCol w="411163">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328" name="Text Box 64">
            <a:extLst>
              <a:ext uri="{FF2B5EF4-FFF2-40B4-BE49-F238E27FC236}">
                <a16:creationId xmlns:a16="http://schemas.microsoft.com/office/drawing/2014/main" id="{856EA429-EE2A-4A43-8C59-70C27EB72B75}"/>
              </a:ext>
            </a:extLst>
          </p:cNvPr>
          <p:cNvSpPr txBox="1">
            <a:spLocks noChangeArrowheads="1"/>
          </p:cNvSpPr>
          <p:nvPr/>
        </p:nvSpPr>
        <p:spPr bwMode="auto">
          <a:xfrm>
            <a:off x="7239000" y="20574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11329" name="Text Box 65">
            <a:extLst>
              <a:ext uri="{FF2B5EF4-FFF2-40B4-BE49-F238E27FC236}">
                <a16:creationId xmlns:a16="http://schemas.microsoft.com/office/drawing/2014/main" id="{24922EA9-1E37-4A37-80A9-665AA08FDDF9}"/>
              </a:ext>
            </a:extLst>
          </p:cNvPr>
          <p:cNvSpPr txBox="1">
            <a:spLocks noChangeArrowheads="1"/>
          </p:cNvSpPr>
          <p:nvPr/>
        </p:nvSpPr>
        <p:spPr bwMode="auto">
          <a:xfrm>
            <a:off x="6934200" y="25146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sp>
        <p:nvSpPr>
          <p:cNvPr id="11330" name="Text Box 66">
            <a:extLst>
              <a:ext uri="{FF2B5EF4-FFF2-40B4-BE49-F238E27FC236}">
                <a16:creationId xmlns:a16="http://schemas.microsoft.com/office/drawing/2014/main" id="{8E4BE255-26EB-409C-8237-CA8502FC1BAC}"/>
              </a:ext>
            </a:extLst>
          </p:cNvPr>
          <p:cNvSpPr txBox="1">
            <a:spLocks noChangeArrowheads="1"/>
          </p:cNvSpPr>
          <p:nvPr/>
        </p:nvSpPr>
        <p:spPr bwMode="auto">
          <a:xfrm>
            <a:off x="8153400" y="160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i="1"/>
              <a:t>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8596FD5-5458-49CA-81EE-775E90729460}"/>
              </a:ext>
            </a:extLst>
          </p:cNvPr>
          <p:cNvSpPr>
            <a:spLocks noGrp="1" noChangeArrowheads="1"/>
          </p:cNvSpPr>
          <p:nvPr>
            <p:ph type="title"/>
          </p:nvPr>
        </p:nvSpPr>
        <p:spPr/>
        <p:txBody>
          <a:bodyPr/>
          <a:lstStyle/>
          <a:p>
            <a:pPr eaLnBrk="1" hangingPunct="1"/>
            <a:r>
              <a:rPr lang="en-US" altLang="en-US"/>
              <a:t>DP Formulation</a:t>
            </a:r>
          </a:p>
        </p:txBody>
      </p:sp>
      <p:sp>
        <p:nvSpPr>
          <p:cNvPr id="12291" name="Rectangle 3">
            <a:extLst>
              <a:ext uri="{FF2B5EF4-FFF2-40B4-BE49-F238E27FC236}">
                <a16:creationId xmlns:a16="http://schemas.microsoft.com/office/drawing/2014/main" id="{D48B862D-96BF-4B1E-A4E7-007608BD9E8E}"/>
              </a:ext>
            </a:extLst>
          </p:cNvPr>
          <p:cNvSpPr>
            <a:spLocks noGrp="1" noChangeArrowheads="1"/>
          </p:cNvSpPr>
          <p:nvPr>
            <p:ph type="body" sz="half" idx="1"/>
          </p:nvPr>
        </p:nvSpPr>
        <p:spPr>
          <a:xfrm>
            <a:off x="1981200" y="1219200"/>
            <a:ext cx="8458200" cy="5257800"/>
          </a:xfrm>
        </p:spPr>
        <p:txBody>
          <a:bodyPr/>
          <a:lstStyle/>
          <a:p>
            <a:pPr eaLnBrk="1" hangingPunct="1"/>
            <a:r>
              <a:rPr lang="en-US" altLang="en-US">
                <a:solidFill>
                  <a:srgbClr val="CC0000"/>
                </a:solidFill>
              </a:rPr>
              <a:t>Intermediate vertices:</a:t>
            </a:r>
            <a:r>
              <a:rPr lang="en-US" altLang="en-US"/>
              <a:t> on a path</a:t>
            </a:r>
          </a:p>
          <a:p>
            <a:pPr eaLnBrk="1" hangingPunct="1">
              <a:buFontTx/>
              <a:buNone/>
            </a:pPr>
            <a:r>
              <a:rPr lang="en-US" altLang="en-US"/>
              <a:t>    any vertex other than the first and the last vertices is called and intermediate  vertex.</a:t>
            </a:r>
          </a:p>
          <a:p>
            <a:pPr eaLnBrk="1" hangingPunct="1">
              <a:buFontTx/>
              <a:buNone/>
            </a:pPr>
            <a:endParaRPr lang="en-US" altLang="en-US"/>
          </a:p>
          <a:p>
            <a:pPr eaLnBrk="1" hangingPunct="1"/>
            <a:r>
              <a:rPr lang="en-US" altLang="en-US"/>
              <a:t>Let vertices of G be V={1,2,….,n}</a:t>
            </a:r>
          </a:p>
          <a:p>
            <a:pPr eaLnBrk="1" hangingPunct="1"/>
            <a:r>
              <a:rPr lang="en-US" altLang="en-US"/>
              <a:t>Consider a subset {1,2,…,k} of these vertices for some k</a:t>
            </a:r>
          </a:p>
          <a:p>
            <a:pPr eaLnBrk="1" hangingPunct="1"/>
            <a:r>
              <a:rPr lang="en-US" altLang="en-US">
                <a:solidFill>
                  <a:srgbClr val="CC0000"/>
                </a:solidFill>
              </a:rPr>
              <a:t>Subproblems:</a:t>
            </a:r>
            <a:r>
              <a:rPr lang="en-US" altLang="en-US"/>
              <a:t> limit the set of intermediate vertices on a path from i to j to subset {1,2,…,k}</a:t>
            </a:r>
          </a:p>
          <a:p>
            <a:pPr lvl="1" eaLnBrk="1" hangingPunct="1"/>
            <a:r>
              <a:rPr lang="en-US" altLang="en-US"/>
              <a:t>The path is allowed to pass through only vertices 1 through k</a:t>
            </a:r>
          </a:p>
        </p:txBody>
      </p:sp>
      <p:graphicFrame>
        <p:nvGraphicFramePr>
          <p:cNvPr id="12292" name="Object 4">
            <a:extLst>
              <a:ext uri="{FF2B5EF4-FFF2-40B4-BE49-F238E27FC236}">
                <a16:creationId xmlns:a16="http://schemas.microsoft.com/office/drawing/2014/main" id="{245B507C-D4DD-4E8B-9832-4DE2B6672D8B}"/>
              </a:ext>
            </a:extLst>
          </p:cNvPr>
          <p:cNvGraphicFramePr>
            <a:graphicFrameLocks noGrp="1" noChangeAspect="1"/>
          </p:cNvGraphicFramePr>
          <p:nvPr>
            <p:ph sz="half" idx="2"/>
          </p:nvPr>
        </p:nvGraphicFramePr>
        <p:xfrm>
          <a:off x="6781800" y="1143001"/>
          <a:ext cx="3124200" cy="639763"/>
        </p:xfrm>
        <a:graphic>
          <a:graphicData uri="http://schemas.openxmlformats.org/presentationml/2006/ole">
            <mc:AlternateContent xmlns:mc="http://schemas.openxmlformats.org/markup-compatibility/2006">
              <mc:Choice xmlns:v="urn:schemas-microsoft-com:vml" Requires="v">
                <p:oleObj spid="_x0000_s5162" name="Equation" r:id="rId3" imgW="1117600" imgH="228600" progId="Equation.3">
                  <p:embed/>
                </p:oleObj>
              </mc:Choice>
              <mc:Fallback>
                <p:oleObj name="Equation" r:id="rId3" imgW="1117600" imgH="228600" progId="Equation.3">
                  <p:embed/>
                  <p:pic>
                    <p:nvPicPr>
                      <p:cNvPr id="12292" name="Object 4">
                        <a:extLst>
                          <a:ext uri="{FF2B5EF4-FFF2-40B4-BE49-F238E27FC236}">
                            <a16:creationId xmlns:a16="http://schemas.microsoft.com/office/drawing/2014/main" id="{245B507C-D4DD-4E8B-9832-4DE2B6672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1"/>
                        <a:ext cx="31242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9B0B91-F18A-44DE-A036-8CC6B1EEC84A}"/>
              </a:ext>
            </a:extLst>
          </p:cNvPr>
          <p:cNvSpPr>
            <a:spLocks noGrp="1" noChangeArrowheads="1"/>
          </p:cNvSpPr>
          <p:nvPr>
            <p:ph type="title"/>
          </p:nvPr>
        </p:nvSpPr>
        <p:spPr/>
        <p:txBody>
          <a:bodyPr/>
          <a:lstStyle/>
          <a:p>
            <a:pPr eaLnBrk="1" hangingPunct="1"/>
            <a:r>
              <a:rPr lang="en-US" altLang="en-US"/>
              <a:t>DP Formulation</a:t>
            </a:r>
          </a:p>
        </p:txBody>
      </p:sp>
      <p:sp>
        <p:nvSpPr>
          <p:cNvPr id="13315" name="Rectangle 3">
            <a:extLst>
              <a:ext uri="{FF2B5EF4-FFF2-40B4-BE49-F238E27FC236}">
                <a16:creationId xmlns:a16="http://schemas.microsoft.com/office/drawing/2014/main" id="{622B07BC-C71E-40F7-A1C1-56B69D643B77}"/>
              </a:ext>
            </a:extLst>
          </p:cNvPr>
          <p:cNvSpPr>
            <a:spLocks noGrp="1" noChangeArrowheads="1"/>
          </p:cNvSpPr>
          <p:nvPr>
            <p:ph type="body" sz="half" idx="1"/>
          </p:nvPr>
        </p:nvSpPr>
        <p:spPr>
          <a:xfrm>
            <a:off x="1981200" y="1219200"/>
            <a:ext cx="8458200" cy="5257800"/>
          </a:xfrm>
        </p:spPr>
        <p:txBody>
          <a:bodyPr/>
          <a:lstStyle/>
          <a:p>
            <a:pPr eaLnBrk="1" hangingPunct="1"/>
            <a:r>
              <a:rPr lang="en-US" altLang="en-US" dirty="0">
                <a:solidFill>
                  <a:srgbClr val="CC0000"/>
                </a:solidFill>
              </a:rPr>
              <a:t>In the original problem:</a:t>
            </a:r>
            <a:r>
              <a:rPr lang="en-US" altLang="en-US" dirty="0"/>
              <a:t> For any pair of vertices </a:t>
            </a:r>
            <a:r>
              <a:rPr lang="en-US" altLang="en-US" i="1" dirty="0" err="1"/>
              <a:t>i</a:t>
            </a:r>
            <a:r>
              <a:rPr lang="en-US" altLang="en-US" dirty="0"/>
              <a:t> and</a:t>
            </a:r>
            <a:r>
              <a:rPr lang="en-US" altLang="en-US" i="1" dirty="0"/>
              <a:t> j</a:t>
            </a:r>
            <a:r>
              <a:rPr lang="en-US" altLang="en-US" dirty="0"/>
              <a:t>, the intermediate vertices could be drawn from the set {1,…,n}</a:t>
            </a:r>
          </a:p>
          <a:p>
            <a:pPr eaLnBrk="1" hangingPunct="1"/>
            <a:endParaRPr lang="en-US" altLang="en-US" dirty="0"/>
          </a:p>
          <a:p>
            <a:pPr eaLnBrk="1" hangingPunct="1"/>
            <a:r>
              <a:rPr lang="en-US" altLang="en-US" dirty="0"/>
              <a:t>Define</a:t>
            </a:r>
            <a:r>
              <a:rPr lang="en-US" altLang="en-US" sz="2000" dirty="0"/>
              <a:t>            </a:t>
            </a:r>
            <a:r>
              <a:rPr lang="en-US" altLang="en-US" dirty="0"/>
              <a:t>to be the shortest path from </a:t>
            </a:r>
            <a:r>
              <a:rPr lang="en-US" altLang="en-US" dirty="0" err="1"/>
              <a:t>i</a:t>
            </a:r>
            <a:r>
              <a:rPr lang="en-US" altLang="en-US" dirty="0"/>
              <a:t> to j such that intermediate vertices on the path are drawn from the set {1,2,…,k}    </a:t>
            </a:r>
          </a:p>
          <a:p>
            <a:pPr lvl="1" eaLnBrk="1" hangingPunct="1"/>
            <a:r>
              <a:rPr lang="en-US" altLang="en-US" dirty="0"/>
              <a:t>Matrix  </a:t>
            </a:r>
          </a:p>
          <a:p>
            <a:pPr lvl="1" eaLnBrk="1" hangingPunct="1">
              <a:buFontTx/>
              <a:buNone/>
            </a:pPr>
            <a:endParaRPr lang="en-US" altLang="en-US" dirty="0"/>
          </a:p>
        </p:txBody>
      </p:sp>
      <p:graphicFrame>
        <p:nvGraphicFramePr>
          <p:cNvPr id="13316" name="Object 4">
            <a:extLst>
              <a:ext uri="{FF2B5EF4-FFF2-40B4-BE49-F238E27FC236}">
                <a16:creationId xmlns:a16="http://schemas.microsoft.com/office/drawing/2014/main" id="{41413CE1-69A0-4B62-8280-9ADBBCC5F0CB}"/>
              </a:ext>
            </a:extLst>
          </p:cNvPr>
          <p:cNvGraphicFramePr>
            <a:graphicFrameLocks noGrp="1" noChangeAspect="1"/>
          </p:cNvGraphicFramePr>
          <p:nvPr>
            <p:ph sz="quarter" idx="2"/>
            <p:extLst>
              <p:ext uri="{D42A27DB-BD31-4B8C-83A1-F6EECF244321}">
                <p14:modId xmlns:p14="http://schemas.microsoft.com/office/powerpoint/2010/main" val="2133878531"/>
              </p:ext>
            </p:extLst>
          </p:nvPr>
        </p:nvGraphicFramePr>
        <p:xfrm>
          <a:off x="3381375" y="2937667"/>
          <a:ext cx="552450" cy="525463"/>
        </p:xfrm>
        <a:graphic>
          <a:graphicData uri="http://schemas.openxmlformats.org/presentationml/2006/ole">
            <mc:AlternateContent xmlns:mc="http://schemas.openxmlformats.org/markup-compatibility/2006">
              <mc:Choice xmlns:v="urn:schemas-microsoft-com:vml" Requires="v">
                <p:oleObj spid="_x0000_s6226" name="Equation" r:id="rId3" imgW="266469" imgH="253780" progId="Equation.3">
                  <p:embed/>
                </p:oleObj>
              </mc:Choice>
              <mc:Fallback>
                <p:oleObj name="Equation" r:id="rId3" imgW="266469" imgH="253780" progId="Equation.3">
                  <p:embed/>
                  <p:pic>
                    <p:nvPicPr>
                      <p:cNvPr id="13316" name="Object 4">
                        <a:extLst>
                          <a:ext uri="{FF2B5EF4-FFF2-40B4-BE49-F238E27FC236}">
                            <a16:creationId xmlns:a16="http://schemas.microsoft.com/office/drawing/2014/main" id="{41413CE1-69A0-4B62-8280-9ADBBCC5F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5" y="2937667"/>
                        <a:ext cx="55245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6">
            <a:extLst>
              <a:ext uri="{FF2B5EF4-FFF2-40B4-BE49-F238E27FC236}">
                <a16:creationId xmlns:a16="http://schemas.microsoft.com/office/drawing/2014/main" id="{63963925-1BAB-4C23-95AB-532362E611D2}"/>
              </a:ext>
            </a:extLst>
          </p:cNvPr>
          <p:cNvGraphicFramePr>
            <a:graphicFrameLocks noGrp="1" noChangeAspect="1"/>
          </p:cNvGraphicFramePr>
          <p:nvPr>
            <p:ph sz="quarter" idx="3"/>
            <p:extLst>
              <p:ext uri="{D42A27DB-BD31-4B8C-83A1-F6EECF244321}">
                <p14:modId xmlns:p14="http://schemas.microsoft.com/office/powerpoint/2010/main" val="32111662"/>
              </p:ext>
            </p:extLst>
          </p:nvPr>
        </p:nvGraphicFramePr>
        <p:xfrm>
          <a:off x="3817398" y="4225772"/>
          <a:ext cx="533400" cy="347663"/>
        </p:xfrm>
        <a:graphic>
          <a:graphicData uri="http://schemas.openxmlformats.org/presentationml/2006/ole">
            <mc:AlternateContent xmlns:mc="http://schemas.openxmlformats.org/markup-compatibility/2006">
              <mc:Choice xmlns:v="urn:schemas-microsoft-com:vml" Requires="v">
                <p:oleObj spid="_x0000_s6227" name="Equation" r:id="rId5" imgW="291973" imgH="190417" progId="Equation.3">
                  <p:embed/>
                </p:oleObj>
              </mc:Choice>
              <mc:Fallback>
                <p:oleObj name="Equation" r:id="rId5" imgW="291973" imgH="190417" progId="Equation.3">
                  <p:embed/>
                  <p:pic>
                    <p:nvPicPr>
                      <p:cNvPr id="13317" name="Object 6">
                        <a:extLst>
                          <a:ext uri="{FF2B5EF4-FFF2-40B4-BE49-F238E27FC236}">
                            <a16:creationId xmlns:a16="http://schemas.microsoft.com/office/drawing/2014/main" id="{63963925-1BAB-4C23-95AB-532362E611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7398" y="4225772"/>
                        <a:ext cx="5334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288195F-FE36-4B4B-BD38-9A0BD46A4D7E}"/>
              </a:ext>
            </a:extLst>
          </p:cNvPr>
          <p:cNvSpPr>
            <a:spLocks noGrp="1" noChangeArrowheads="1"/>
          </p:cNvSpPr>
          <p:nvPr>
            <p:ph type="title"/>
          </p:nvPr>
        </p:nvSpPr>
        <p:spPr/>
        <p:txBody>
          <a:bodyPr/>
          <a:lstStyle/>
          <a:p>
            <a:pPr eaLnBrk="1" hangingPunct="1"/>
            <a:r>
              <a:rPr lang="en-US" altLang="en-US"/>
              <a:t>Example</a:t>
            </a:r>
          </a:p>
        </p:txBody>
      </p:sp>
      <p:sp>
        <p:nvSpPr>
          <p:cNvPr id="14339" name="Line 35">
            <a:extLst>
              <a:ext uri="{FF2B5EF4-FFF2-40B4-BE49-F238E27FC236}">
                <a16:creationId xmlns:a16="http://schemas.microsoft.com/office/drawing/2014/main" id="{54036E78-279E-4983-B5A1-E04499F31CA9}"/>
              </a:ext>
            </a:extLst>
          </p:cNvPr>
          <p:cNvSpPr>
            <a:spLocks noChangeShapeType="1"/>
          </p:cNvSpPr>
          <p:nvPr/>
        </p:nvSpPr>
        <p:spPr bwMode="auto">
          <a:xfrm>
            <a:off x="2514600" y="3048000"/>
            <a:ext cx="7620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0" name="Line 36">
            <a:extLst>
              <a:ext uri="{FF2B5EF4-FFF2-40B4-BE49-F238E27FC236}">
                <a16:creationId xmlns:a16="http://schemas.microsoft.com/office/drawing/2014/main" id="{1EAFEA93-7AE9-4EA0-8AFA-33B453C8B122}"/>
              </a:ext>
            </a:extLst>
          </p:cNvPr>
          <p:cNvSpPr>
            <a:spLocks noChangeShapeType="1"/>
          </p:cNvSpPr>
          <p:nvPr/>
        </p:nvSpPr>
        <p:spPr bwMode="auto">
          <a:xfrm flipH="1" flipV="1">
            <a:off x="4572000" y="1905000"/>
            <a:ext cx="17526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1" name="Line 37">
            <a:extLst>
              <a:ext uri="{FF2B5EF4-FFF2-40B4-BE49-F238E27FC236}">
                <a16:creationId xmlns:a16="http://schemas.microsoft.com/office/drawing/2014/main" id="{EC7DBB7A-C4CA-4429-815A-2A4E421F7A03}"/>
              </a:ext>
            </a:extLst>
          </p:cNvPr>
          <p:cNvSpPr>
            <a:spLocks noChangeShapeType="1"/>
          </p:cNvSpPr>
          <p:nvPr/>
        </p:nvSpPr>
        <p:spPr bwMode="auto">
          <a:xfrm flipH="1" flipV="1">
            <a:off x="2667000" y="3048000"/>
            <a:ext cx="28194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2" name="Line 38">
            <a:extLst>
              <a:ext uri="{FF2B5EF4-FFF2-40B4-BE49-F238E27FC236}">
                <a16:creationId xmlns:a16="http://schemas.microsoft.com/office/drawing/2014/main" id="{C283FCA7-AFCA-4A8F-8AD0-D27139613C3A}"/>
              </a:ext>
            </a:extLst>
          </p:cNvPr>
          <p:cNvSpPr>
            <a:spLocks noChangeShapeType="1"/>
          </p:cNvSpPr>
          <p:nvPr/>
        </p:nvSpPr>
        <p:spPr bwMode="auto">
          <a:xfrm flipV="1">
            <a:off x="2590800" y="19050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3" name="Oval 39">
            <a:extLst>
              <a:ext uri="{FF2B5EF4-FFF2-40B4-BE49-F238E27FC236}">
                <a16:creationId xmlns:a16="http://schemas.microsoft.com/office/drawing/2014/main" id="{2C46049D-23AC-4613-A019-C759A61BE124}"/>
              </a:ext>
            </a:extLst>
          </p:cNvPr>
          <p:cNvSpPr>
            <a:spLocks noChangeArrowheads="1"/>
          </p:cNvSpPr>
          <p:nvPr/>
        </p:nvSpPr>
        <p:spPr bwMode="auto">
          <a:xfrm rot="5400000">
            <a:off x="4267200" y="1600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14344" name="Oval 40">
            <a:extLst>
              <a:ext uri="{FF2B5EF4-FFF2-40B4-BE49-F238E27FC236}">
                <a16:creationId xmlns:a16="http://schemas.microsoft.com/office/drawing/2014/main" id="{7BF51EFA-A934-4689-8684-CAE18F207E36}"/>
              </a:ext>
            </a:extLst>
          </p:cNvPr>
          <p:cNvSpPr>
            <a:spLocks noChangeArrowheads="1"/>
          </p:cNvSpPr>
          <p:nvPr/>
        </p:nvSpPr>
        <p:spPr bwMode="auto">
          <a:xfrm rot="5400000">
            <a:off x="2286000" y="2743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14345" name="Oval 41">
            <a:extLst>
              <a:ext uri="{FF2B5EF4-FFF2-40B4-BE49-F238E27FC236}">
                <a16:creationId xmlns:a16="http://schemas.microsoft.com/office/drawing/2014/main" id="{0096A24E-E6E5-4D83-B50A-349CE965232F}"/>
              </a:ext>
            </a:extLst>
          </p:cNvPr>
          <p:cNvSpPr>
            <a:spLocks noChangeArrowheads="1"/>
          </p:cNvSpPr>
          <p:nvPr/>
        </p:nvSpPr>
        <p:spPr bwMode="auto">
          <a:xfrm rot="5400000">
            <a:off x="3200400" y="45720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14346" name="Oval 42">
            <a:extLst>
              <a:ext uri="{FF2B5EF4-FFF2-40B4-BE49-F238E27FC236}">
                <a16:creationId xmlns:a16="http://schemas.microsoft.com/office/drawing/2014/main" id="{F88FED98-3016-45A8-A206-F97A6B1507A8}"/>
              </a:ext>
            </a:extLst>
          </p:cNvPr>
          <p:cNvSpPr>
            <a:spLocks noChangeArrowheads="1"/>
          </p:cNvSpPr>
          <p:nvPr/>
        </p:nvSpPr>
        <p:spPr bwMode="auto">
          <a:xfrm rot="5400000">
            <a:off x="6172200" y="28194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14347" name="Oval 43">
            <a:extLst>
              <a:ext uri="{FF2B5EF4-FFF2-40B4-BE49-F238E27FC236}">
                <a16:creationId xmlns:a16="http://schemas.microsoft.com/office/drawing/2014/main" id="{AC7D9788-1457-4A2B-82EF-72127A5C591D}"/>
              </a:ext>
            </a:extLst>
          </p:cNvPr>
          <p:cNvSpPr>
            <a:spLocks noChangeArrowheads="1"/>
          </p:cNvSpPr>
          <p:nvPr/>
        </p:nvSpPr>
        <p:spPr bwMode="auto">
          <a:xfrm rot="5400000">
            <a:off x="5334000" y="44958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14348" name="Line 44">
            <a:extLst>
              <a:ext uri="{FF2B5EF4-FFF2-40B4-BE49-F238E27FC236}">
                <a16:creationId xmlns:a16="http://schemas.microsoft.com/office/drawing/2014/main" id="{A4F7CB1D-FB1D-4019-A7D6-2E533AE4C93D}"/>
              </a:ext>
            </a:extLst>
          </p:cNvPr>
          <p:cNvSpPr>
            <a:spLocks noChangeShapeType="1"/>
          </p:cNvSpPr>
          <p:nvPr/>
        </p:nvSpPr>
        <p:spPr bwMode="auto">
          <a:xfrm>
            <a:off x="3581400" y="4724400"/>
            <a:ext cx="1752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9" name="Line 45">
            <a:extLst>
              <a:ext uri="{FF2B5EF4-FFF2-40B4-BE49-F238E27FC236}">
                <a16:creationId xmlns:a16="http://schemas.microsoft.com/office/drawing/2014/main" id="{5B96FC22-3D25-4705-8CD6-4659B628AA67}"/>
              </a:ext>
            </a:extLst>
          </p:cNvPr>
          <p:cNvSpPr>
            <a:spLocks noChangeShapeType="1"/>
          </p:cNvSpPr>
          <p:nvPr/>
        </p:nvSpPr>
        <p:spPr bwMode="auto">
          <a:xfrm flipV="1">
            <a:off x="5562600" y="3124200"/>
            <a:ext cx="6858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0" name="Line 46">
            <a:extLst>
              <a:ext uri="{FF2B5EF4-FFF2-40B4-BE49-F238E27FC236}">
                <a16:creationId xmlns:a16="http://schemas.microsoft.com/office/drawing/2014/main" id="{58977743-F65C-4533-8D92-09F40242D3E8}"/>
              </a:ext>
            </a:extLst>
          </p:cNvPr>
          <p:cNvSpPr>
            <a:spLocks noChangeShapeType="1"/>
          </p:cNvSpPr>
          <p:nvPr/>
        </p:nvSpPr>
        <p:spPr bwMode="auto">
          <a:xfrm flipH="1">
            <a:off x="3429000" y="1981200"/>
            <a:ext cx="990600" cy="2590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1" name="Line 47">
            <a:extLst>
              <a:ext uri="{FF2B5EF4-FFF2-40B4-BE49-F238E27FC236}">
                <a16:creationId xmlns:a16="http://schemas.microsoft.com/office/drawing/2014/main" id="{F7C64DF8-954E-400A-8A32-D708C883F7CF}"/>
              </a:ext>
            </a:extLst>
          </p:cNvPr>
          <p:cNvSpPr>
            <a:spLocks noChangeShapeType="1"/>
          </p:cNvSpPr>
          <p:nvPr/>
        </p:nvSpPr>
        <p:spPr bwMode="auto">
          <a:xfrm>
            <a:off x="4495800" y="1981200"/>
            <a:ext cx="91440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2" name="Line 48">
            <a:extLst>
              <a:ext uri="{FF2B5EF4-FFF2-40B4-BE49-F238E27FC236}">
                <a16:creationId xmlns:a16="http://schemas.microsoft.com/office/drawing/2014/main" id="{4D9F8732-F50C-4C62-96A5-318415F6E99D}"/>
              </a:ext>
            </a:extLst>
          </p:cNvPr>
          <p:cNvSpPr>
            <a:spLocks noChangeShapeType="1"/>
          </p:cNvSpPr>
          <p:nvPr/>
        </p:nvSpPr>
        <p:spPr bwMode="auto">
          <a:xfrm>
            <a:off x="2667000" y="2971800"/>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3" name="Text Box 49">
            <a:extLst>
              <a:ext uri="{FF2B5EF4-FFF2-40B4-BE49-F238E27FC236}">
                <a16:creationId xmlns:a16="http://schemas.microsoft.com/office/drawing/2014/main" id="{2F961B92-F203-4BE1-BA7A-86DBD0ED79A6}"/>
              </a:ext>
            </a:extLst>
          </p:cNvPr>
          <p:cNvSpPr txBox="1">
            <a:spLocks noChangeArrowheads="1"/>
          </p:cNvSpPr>
          <p:nvPr/>
        </p:nvSpPr>
        <p:spPr bwMode="auto">
          <a:xfrm>
            <a:off x="2971800" y="20574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14354" name="Text Box 50">
            <a:extLst>
              <a:ext uri="{FF2B5EF4-FFF2-40B4-BE49-F238E27FC236}">
                <a16:creationId xmlns:a16="http://schemas.microsoft.com/office/drawing/2014/main" id="{158CBBE8-64A3-4F3A-A1AC-DC8F3076EBCA}"/>
              </a:ext>
            </a:extLst>
          </p:cNvPr>
          <p:cNvSpPr txBox="1">
            <a:spLocks noChangeArrowheads="1"/>
          </p:cNvSpPr>
          <p:nvPr/>
        </p:nvSpPr>
        <p:spPr bwMode="auto">
          <a:xfrm>
            <a:off x="5181600" y="1752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4355" name="Text Box 51">
            <a:extLst>
              <a:ext uri="{FF2B5EF4-FFF2-40B4-BE49-F238E27FC236}">
                <a16:creationId xmlns:a16="http://schemas.microsoft.com/office/drawing/2014/main" id="{E605ED30-1173-4F34-83F1-3378EA5E4F49}"/>
              </a:ext>
            </a:extLst>
          </p:cNvPr>
          <p:cNvSpPr txBox="1">
            <a:spLocks noChangeArrowheads="1"/>
          </p:cNvSpPr>
          <p:nvPr/>
        </p:nvSpPr>
        <p:spPr bwMode="auto">
          <a:xfrm>
            <a:off x="5257800" y="2667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14356" name="Text Box 52">
            <a:extLst>
              <a:ext uri="{FF2B5EF4-FFF2-40B4-BE49-F238E27FC236}">
                <a16:creationId xmlns:a16="http://schemas.microsoft.com/office/drawing/2014/main" id="{E6C32DB1-9AB1-4A3A-AC4B-9A8F6C5663F3}"/>
              </a:ext>
            </a:extLst>
          </p:cNvPr>
          <p:cNvSpPr txBox="1">
            <a:spLocks noChangeArrowheads="1"/>
          </p:cNvSpPr>
          <p:nvPr/>
        </p:nvSpPr>
        <p:spPr bwMode="auto">
          <a:xfrm>
            <a:off x="2438400" y="3581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14</a:t>
            </a:r>
          </a:p>
        </p:txBody>
      </p:sp>
      <p:sp>
        <p:nvSpPr>
          <p:cNvPr id="14357" name="Text Box 53">
            <a:extLst>
              <a:ext uri="{FF2B5EF4-FFF2-40B4-BE49-F238E27FC236}">
                <a16:creationId xmlns:a16="http://schemas.microsoft.com/office/drawing/2014/main" id="{2749AB2F-85A0-4CD2-9296-B2010C2AC6F2}"/>
              </a:ext>
            </a:extLst>
          </p:cNvPr>
          <p:cNvSpPr txBox="1">
            <a:spLocks noChangeArrowheads="1"/>
          </p:cNvSpPr>
          <p:nvPr/>
        </p:nvSpPr>
        <p:spPr bwMode="auto">
          <a:xfrm>
            <a:off x="43434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14358" name="Text Box 54">
            <a:extLst>
              <a:ext uri="{FF2B5EF4-FFF2-40B4-BE49-F238E27FC236}">
                <a16:creationId xmlns:a16="http://schemas.microsoft.com/office/drawing/2014/main" id="{A5E5C42A-22AD-427C-A24B-B3AF603C25C8}"/>
              </a:ext>
            </a:extLst>
          </p:cNvPr>
          <p:cNvSpPr txBox="1">
            <a:spLocks noChangeArrowheads="1"/>
          </p:cNvSpPr>
          <p:nvPr/>
        </p:nvSpPr>
        <p:spPr bwMode="auto">
          <a:xfrm>
            <a:off x="3200400" y="3124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14359" name="Text Box 55">
            <a:extLst>
              <a:ext uri="{FF2B5EF4-FFF2-40B4-BE49-F238E27FC236}">
                <a16:creationId xmlns:a16="http://schemas.microsoft.com/office/drawing/2014/main" id="{E8AFAC25-30EA-47AB-92F3-05F923CD3483}"/>
              </a:ext>
            </a:extLst>
          </p:cNvPr>
          <p:cNvSpPr txBox="1">
            <a:spLocks noChangeArrowheads="1"/>
          </p:cNvSpPr>
          <p:nvPr/>
        </p:nvSpPr>
        <p:spPr bwMode="auto">
          <a:xfrm>
            <a:off x="5181600" y="3733801"/>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14360" name="Text Box 56">
            <a:extLst>
              <a:ext uri="{FF2B5EF4-FFF2-40B4-BE49-F238E27FC236}">
                <a16:creationId xmlns:a16="http://schemas.microsoft.com/office/drawing/2014/main" id="{95BBD4BB-0F08-4397-87A2-8825DFD9045E}"/>
              </a:ext>
            </a:extLst>
          </p:cNvPr>
          <p:cNvSpPr txBox="1">
            <a:spLocks noChangeArrowheads="1"/>
          </p:cNvSpPr>
          <p:nvPr/>
        </p:nvSpPr>
        <p:spPr bwMode="auto">
          <a:xfrm>
            <a:off x="5867400" y="3733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14361" name="Text Box 57">
            <a:extLst>
              <a:ext uri="{FF2B5EF4-FFF2-40B4-BE49-F238E27FC236}">
                <a16:creationId xmlns:a16="http://schemas.microsoft.com/office/drawing/2014/main" id="{EB40F76A-DDC2-4706-8B09-6E67EDB118C7}"/>
              </a:ext>
            </a:extLst>
          </p:cNvPr>
          <p:cNvSpPr txBox="1">
            <a:spLocks noChangeArrowheads="1"/>
          </p:cNvSpPr>
          <p:nvPr/>
        </p:nvSpPr>
        <p:spPr bwMode="auto">
          <a:xfrm>
            <a:off x="3581400" y="4114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aphicFrame>
        <p:nvGraphicFramePr>
          <p:cNvPr id="14362" name="Object 58">
            <a:extLst>
              <a:ext uri="{FF2B5EF4-FFF2-40B4-BE49-F238E27FC236}">
                <a16:creationId xmlns:a16="http://schemas.microsoft.com/office/drawing/2014/main" id="{B2D24833-52AA-4243-B474-A55685A57ABA}"/>
              </a:ext>
            </a:extLst>
          </p:cNvPr>
          <p:cNvGraphicFramePr>
            <a:graphicFrameLocks noGrp="1" noChangeAspect="1"/>
          </p:cNvGraphicFramePr>
          <p:nvPr>
            <p:ph idx="1"/>
          </p:nvPr>
        </p:nvGraphicFramePr>
        <p:xfrm>
          <a:off x="7543801" y="1981200"/>
          <a:ext cx="1552575" cy="2057400"/>
        </p:xfrm>
        <a:graphic>
          <a:graphicData uri="http://schemas.openxmlformats.org/presentationml/2006/ole">
            <mc:AlternateContent xmlns:mc="http://schemas.openxmlformats.org/markup-compatibility/2006">
              <mc:Choice xmlns:v="urn:schemas-microsoft-com:vml" Requires="v">
                <p:oleObj spid="_x0000_s7210" name="Equation" r:id="rId3" imgW="545863" imgH="723586" progId="Equation.3">
                  <p:embed/>
                </p:oleObj>
              </mc:Choice>
              <mc:Fallback>
                <p:oleObj name="Equation" r:id="rId3" imgW="545863" imgH="723586" progId="Equation.3">
                  <p:embed/>
                  <p:pic>
                    <p:nvPicPr>
                      <p:cNvPr id="14362" name="Object 58">
                        <a:extLst>
                          <a:ext uri="{FF2B5EF4-FFF2-40B4-BE49-F238E27FC236}">
                            <a16:creationId xmlns:a16="http://schemas.microsoft.com/office/drawing/2014/main" id="{B2D24833-52AA-4243-B474-A55685A57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1981200"/>
                        <a:ext cx="1552575"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a:xfrm>
            <a:off x="772886" y="139343"/>
            <a:ext cx="10515600" cy="1325563"/>
          </a:xfrm>
        </p:spPr>
        <p:txBody>
          <a:bodyPr/>
          <a:lstStyle/>
          <a:p>
            <a:r>
              <a:rPr lang="en-US" dirty="0"/>
              <a:t>Recursion tree for execution of </a:t>
            </a:r>
            <a:r>
              <a:rPr lang="en-US" i="1" dirty="0"/>
              <a:t>fib(8)</a:t>
            </a:r>
            <a:endParaRPr lang="en-IN" dirty="0"/>
          </a:p>
        </p:txBody>
      </p:sp>
      <p:sp>
        <p:nvSpPr>
          <p:cNvPr id="8" name="TextBox 7">
            <a:extLst>
              <a:ext uri="{FF2B5EF4-FFF2-40B4-BE49-F238E27FC236}">
                <a16:creationId xmlns:a16="http://schemas.microsoft.com/office/drawing/2014/main" id="{F3686F58-96ED-4BD6-8F3C-670582756926}"/>
              </a:ext>
            </a:extLst>
          </p:cNvPr>
          <p:cNvSpPr txBox="1"/>
          <p:nvPr/>
        </p:nvSpPr>
        <p:spPr>
          <a:xfrm>
            <a:off x="7393460" y="1464906"/>
            <a:ext cx="4176500" cy="5016758"/>
          </a:xfrm>
          <a:prstGeom prst="rect">
            <a:avLst/>
          </a:prstGeom>
          <a:noFill/>
        </p:spPr>
        <p:txBody>
          <a:bodyPr wrap="square" rtlCol="0">
            <a:spAutoFit/>
          </a:bodyPr>
          <a:lstStyle/>
          <a:p>
            <a:pPr marL="285750" indent="-285750">
              <a:buFont typeface="Arial" panose="020B0604020202020204" pitchFamily="34" charset="0"/>
              <a:buChar char="•"/>
            </a:pPr>
            <a:r>
              <a:rPr lang="en-US" sz="3200" dirty="0"/>
              <a:t>We can see that the function fib(3) is being called 3 times. </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If we would have stored the value of fib(3), then instead of computing it again, we could have reused the old stored value. </a:t>
            </a:r>
          </a:p>
        </p:txBody>
      </p:sp>
      <p:pic>
        <p:nvPicPr>
          <p:cNvPr id="4" name="Picture 3">
            <a:extLst>
              <a:ext uri="{FF2B5EF4-FFF2-40B4-BE49-F238E27FC236}">
                <a16:creationId xmlns:a16="http://schemas.microsoft.com/office/drawing/2014/main" id="{EA3BB9E2-5990-4C41-9CC5-B753F6959354}"/>
              </a:ext>
            </a:extLst>
          </p:cNvPr>
          <p:cNvPicPr>
            <a:picLocks noChangeAspect="1"/>
          </p:cNvPicPr>
          <p:nvPr/>
        </p:nvPicPr>
        <p:blipFill>
          <a:blip r:embed="rId2"/>
          <a:stretch>
            <a:fillRect/>
          </a:stretch>
        </p:blipFill>
        <p:spPr>
          <a:xfrm>
            <a:off x="391886" y="1464906"/>
            <a:ext cx="6956556" cy="4665306"/>
          </a:xfrm>
          <a:prstGeom prst="rect">
            <a:avLst/>
          </a:prstGeom>
        </p:spPr>
      </p:pic>
    </p:spTree>
    <p:extLst>
      <p:ext uri="{BB962C8B-B14F-4D97-AF65-F5344CB8AC3E}">
        <p14:creationId xmlns:p14="http://schemas.microsoft.com/office/powerpoint/2010/main" val="4010911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EE49279-7D22-4166-A0AA-648A8CDC7943}"/>
              </a:ext>
            </a:extLst>
          </p:cNvPr>
          <p:cNvSpPr>
            <a:spLocks noGrp="1" noChangeArrowheads="1"/>
          </p:cNvSpPr>
          <p:nvPr>
            <p:ph type="title"/>
          </p:nvPr>
        </p:nvSpPr>
        <p:spPr/>
        <p:txBody>
          <a:bodyPr/>
          <a:lstStyle/>
          <a:p>
            <a:pPr eaLnBrk="1" hangingPunct="1"/>
            <a:r>
              <a:rPr lang="en-US" altLang="en-US"/>
              <a:t>Example</a:t>
            </a:r>
          </a:p>
        </p:txBody>
      </p:sp>
      <p:sp>
        <p:nvSpPr>
          <p:cNvPr id="15363" name="Line 3">
            <a:extLst>
              <a:ext uri="{FF2B5EF4-FFF2-40B4-BE49-F238E27FC236}">
                <a16:creationId xmlns:a16="http://schemas.microsoft.com/office/drawing/2014/main" id="{4076ADEF-009C-4D58-91CB-BFD801AF1FB9}"/>
              </a:ext>
            </a:extLst>
          </p:cNvPr>
          <p:cNvSpPr>
            <a:spLocks noChangeShapeType="1"/>
          </p:cNvSpPr>
          <p:nvPr/>
        </p:nvSpPr>
        <p:spPr bwMode="auto">
          <a:xfrm>
            <a:off x="2514600" y="3048000"/>
            <a:ext cx="7620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4" name="Line 4">
            <a:extLst>
              <a:ext uri="{FF2B5EF4-FFF2-40B4-BE49-F238E27FC236}">
                <a16:creationId xmlns:a16="http://schemas.microsoft.com/office/drawing/2014/main" id="{E3CBE9B2-6B56-49EA-A2CF-464972440036}"/>
              </a:ext>
            </a:extLst>
          </p:cNvPr>
          <p:cNvSpPr>
            <a:spLocks noChangeShapeType="1"/>
          </p:cNvSpPr>
          <p:nvPr/>
        </p:nvSpPr>
        <p:spPr bwMode="auto">
          <a:xfrm flipH="1" flipV="1">
            <a:off x="4572000" y="1905000"/>
            <a:ext cx="17526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5" name="Line 5">
            <a:extLst>
              <a:ext uri="{FF2B5EF4-FFF2-40B4-BE49-F238E27FC236}">
                <a16:creationId xmlns:a16="http://schemas.microsoft.com/office/drawing/2014/main" id="{F1203214-A3FD-4B9C-A146-687DC5E4B794}"/>
              </a:ext>
            </a:extLst>
          </p:cNvPr>
          <p:cNvSpPr>
            <a:spLocks noChangeShapeType="1"/>
          </p:cNvSpPr>
          <p:nvPr/>
        </p:nvSpPr>
        <p:spPr bwMode="auto">
          <a:xfrm flipH="1" flipV="1">
            <a:off x="2667000" y="3048000"/>
            <a:ext cx="28194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6" name="Line 6">
            <a:extLst>
              <a:ext uri="{FF2B5EF4-FFF2-40B4-BE49-F238E27FC236}">
                <a16:creationId xmlns:a16="http://schemas.microsoft.com/office/drawing/2014/main" id="{B1408060-5E85-444B-8022-3C63F4168169}"/>
              </a:ext>
            </a:extLst>
          </p:cNvPr>
          <p:cNvSpPr>
            <a:spLocks noChangeShapeType="1"/>
          </p:cNvSpPr>
          <p:nvPr/>
        </p:nvSpPr>
        <p:spPr bwMode="auto">
          <a:xfrm flipV="1">
            <a:off x="2590800" y="1905000"/>
            <a:ext cx="1676400" cy="990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7" name="Oval 7">
            <a:extLst>
              <a:ext uri="{FF2B5EF4-FFF2-40B4-BE49-F238E27FC236}">
                <a16:creationId xmlns:a16="http://schemas.microsoft.com/office/drawing/2014/main" id="{885FE5F5-3C77-4C5E-AC91-8893AD1A2CA7}"/>
              </a:ext>
            </a:extLst>
          </p:cNvPr>
          <p:cNvSpPr>
            <a:spLocks noChangeArrowheads="1"/>
          </p:cNvSpPr>
          <p:nvPr/>
        </p:nvSpPr>
        <p:spPr bwMode="auto">
          <a:xfrm rot="5400000">
            <a:off x="4267200" y="1600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15368" name="Oval 8">
            <a:extLst>
              <a:ext uri="{FF2B5EF4-FFF2-40B4-BE49-F238E27FC236}">
                <a16:creationId xmlns:a16="http://schemas.microsoft.com/office/drawing/2014/main" id="{FE320F17-D9FD-4B4C-93A1-56184F506F06}"/>
              </a:ext>
            </a:extLst>
          </p:cNvPr>
          <p:cNvSpPr>
            <a:spLocks noChangeArrowheads="1"/>
          </p:cNvSpPr>
          <p:nvPr/>
        </p:nvSpPr>
        <p:spPr bwMode="auto">
          <a:xfrm rot="5400000">
            <a:off x="2286000" y="2743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15369" name="Oval 9">
            <a:extLst>
              <a:ext uri="{FF2B5EF4-FFF2-40B4-BE49-F238E27FC236}">
                <a16:creationId xmlns:a16="http://schemas.microsoft.com/office/drawing/2014/main" id="{2A599465-CD4F-4B18-B0AA-3FCFB6844877}"/>
              </a:ext>
            </a:extLst>
          </p:cNvPr>
          <p:cNvSpPr>
            <a:spLocks noChangeArrowheads="1"/>
          </p:cNvSpPr>
          <p:nvPr/>
        </p:nvSpPr>
        <p:spPr bwMode="auto">
          <a:xfrm rot="5400000">
            <a:off x="3200400" y="45720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15370" name="Oval 10">
            <a:extLst>
              <a:ext uri="{FF2B5EF4-FFF2-40B4-BE49-F238E27FC236}">
                <a16:creationId xmlns:a16="http://schemas.microsoft.com/office/drawing/2014/main" id="{D1BCA445-EB5E-483A-A215-3B50187EB993}"/>
              </a:ext>
            </a:extLst>
          </p:cNvPr>
          <p:cNvSpPr>
            <a:spLocks noChangeArrowheads="1"/>
          </p:cNvSpPr>
          <p:nvPr/>
        </p:nvSpPr>
        <p:spPr bwMode="auto">
          <a:xfrm rot="5400000">
            <a:off x="6172200" y="28194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15371" name="Oval 11">
            <a:extLst>
              <a:ext uri="{FF2B5EF4-FFF2-40B4-BE49-F238E27FC236}">
                <a16:creationId xmlns:a16="http://schemas.microsoft.com/office/drawing/2014/main" id="{B73DDCEE-A1D7-4CD3-8977-373AC23A2676}"/>
              </a:ext>
            </a:extLst>
          </p:cNvPr>
          <p:cNvSpPr>
            <a:spLocks noChangeArrowheads="1"/>
          </p:cNvSpPr>
          <p:nvPr/>
        </p:nvSpPr>
        <p:spPr bwMode="auto">
          <a:xfrm rot="5400000">
            <a:off x="5334000" y="44958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15372" name="Line 12">
            <a:extLst>
              <a:ext uri="{FF2B5EF4-FFF2-40B4-BE49-F238E27FC236}">
                <a16:creationId xmlns:a16="http://schemas.microsoft.com/office/drawing/2014/main" id="{A21E4B41-A716-4FDB-BE2D-81915EC666CD}"/>
              </a:ext>
            </a:extLst>
          </p:cNvPr>
          <p:cNvSpPr>
            <a:spLocks noChangeShapeType="1"/>
          </p:cNvSpPr>
          <p:nvPr/>
        </p:nvSpPr>
        <p:spPr bwMode="auto">
          <a:xfrm>
            <a:off x="3581400" y="4724400"/>
            <a:ext cx="1752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3" name="Line 13">
            <a:extLst>
              <a:ext uri="{FF2B5EF4-FFF2-40B4-BE49-F238E27FC236}">
                <a16:creationId xmlns:a16="http://schemas.microsoft.com/office/drawing/2014/main" id="{8F7FEEB7-B4A1-4005-85D8-29BAD6CF0B53}"/>
              </a:ext>
            </a:extLst>
          </p:cNvPr>
          <p:cNvSpPr>
            <a:spLocks noChangeShapeType="1"/>
          </p:cNvSpPr>
          <p:nvPr/>
        </p:nvSpPr>
        <p:spPr bwMode="auto">
          <a:xfrm flipV="1">
            <a:off x="5562600" y="3124200"/>
            <a:ext cx="6858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4" name="Line 14">
            <a:extLst>
              <a:ext uri="{FF2B5EF4-FFF2-40B4-BE49-F238E27FC236}">
                <a16:creationId xmlns:a16="http://schemas.microsoft.com/office/drawing/2014/main" id="{44EE9D49-E80B-4104-83D9-DD19C975E713}"/>
              </a:ext>
            </a:extLst>
          </p:cNvPr>
          <p:cNvSpPr>
            <a:spLocks noChangeShapeType="1"/>
          </p:cNvSpPr>
          <p:nvPr/>
        </p:nvSpPr>
        <p:spPr bwMode="auto">
          <a:xfrm flipH="1">
            <a:off x="3429000" y="1981200"/>
            <a:ext cx="990600" cy="2590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5" name="Line 15">
            <a:extLst>
              <a:ext uri="{FF2B5EF4-FFF2-40B4-BE49-F238E27FC236}">
                <a16:creationId xmlns:a16="http://schemas.microsoft.com/office/drawing/2014/main" id="{FB1BB63D-B8B5-4098-B208-545CC29E029A}"/>
              </a:ext>
            </a:extLst>
          </p:cNvPr>
          <p:cNvSpPr>
            <a:spLocks noChangeShapeType="1"/>
          </p:cNvSpPr>
          <p:nvPr/>
        </p:nvSpPr>
        <p:spPr bwMode="auto">
          <a:xfrm>
            <a:off x="4495800" y="1981200"/>
            <a:ext cx="91440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6" name="Line 16">
            <a:extLst>
              <a:ext uri="{FF2B5EF4-FFF2-40B4-BE49-F238E27FC236}">
                <a16:creationId xmlns:a16="http://schemas.microsoft.com/office/drawing/2014/main" id="{F01B8664-8ECA-440B-90DC-770EA1DB7327}"/>
              </a:ext>
            </a:extLst>
          </p:cNvPr>
          <p:cNvSpPr>
            <a:spLocks noChangeShapeType="1"/>
          </p:cNvSpPr>
          <p:nvPr/>
        </p:nvSpPr>
        <p:spPr bwMode="auto">
          <a:xfrm>
            <a:off x="2667000" y="2971800"/>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7" name="Text Box 17">
            <a:extLst>
              <a:ext uri="{FF2B5EF4-FFF2-40B4-BE49-F238E27FC236}">
                <a16:creationId xmlns:a16="http://schemas.microsoft.com/office/drawing/2014/main" id="{D40DD62C-3F67-4F56-A837-A1DCEC4E93E2}"/>
              </a:ext>
            </a:extLst>
          </p:cNvPr>
          <p:cNvSpPr txBox="1">
            <a:spLocks noChangeArrowheads="1"/>
          </p:cNvSpPr>
          <p:nvPr/>
        </p:nvSpPr>
        <p:spPr bwMode="auto">
          <a:xfrm>
            <a:off x="2971800" y="20574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15378" name="Text Box 18">
            <a:extLst>
              <a:ext uri="{FF2B5EF4-FFF2-40B4-BE49-F238E27FC236}">
                <a16:creationId xmlns:a16="http://schemas.microsoft.com/office/drawing/2014/main" id="{E45C7D20-7C35-4A35-964D-8F185F36FC3E}"/>
              </a:ext>
            </a:extLst>
          </p:cNvPr>
          <p:cNvSpPr txBox="1">
            <a:spLocks noChangeArrowheads="1"/>
          </p:cNvSpPr>
          <p:nvPr/>
        </p:nvSpPr>
        <p:spPr bwMode="auto">
          <a:xfrm>
            <a:off x="5181600" y="1752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5379" name="Text Box 19">
            <a:extLst>
              <a:ext uri="{FF2B5EF4-FFF2-40B4-BE49-F238E27FC236}">
                <a16:creationId xmlns:a16="http://schemas.microsoft.com/office/drawing/2014/main" id="{CFBE4645-9915-45ED-82AB-D5C3FA3F4F4D}"/>
              </a:ext>
            </a:extLst>
          </p:cNvPr>
          <p:cNvSpPr txBox="1">
            <a:spLocks noChangeArrowheads="1"/>
          </p:cNvSpPr>
          <p:nvPr/>
        </p:nvSpPr>
        <p:spPr bwMode="auto">
          <a:xfrm>
            <a:off x="5257800" y="2667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15380" name="Text Box 20">
            <a:extLst>
              <a:ext uri="{FF2B5EF4-FFF2-40B4-BE49-F238E27FC236}">
                <a16:creationId xmlns:a16="http://schemas.microsoft.com/office/drawing/2014/main" id="{95C9128F-9D2D-4A75-937D-A09E2B30BFD1}"/>
              </a:ext>
            </a:extLst>
          </p:cNvPr>
          <p:cNvSpPr txBox="1">
            <a:spLocks noChangeArrowheads="1"/>
          </p:cNvSpPr>
          <p:nvPr/>
        </p:nvSpPr>
        <p:spPr bwMode="auto">
          <a:xfrm>
            <a:off x="2438400" y="3581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14</a:t>
            </a:r>
          </a:p>
        </p:txBody>
      </p:sp>
      <p:sp>
        <p:nvSpPr>
          <p:cNvPr id="15381" name="Text Box 21">
            <a:extLst>
              <a:ext uri="{FF2B5EF4-FFF2-40B4-BE49-F238E27FC236}">
                <a16:creationId xmlns:a16="http://schemas.microsoft.com/office/drawing/2014/main" id="{66331658-3C9C-458B-AAEE-BAD00BC9028B}"/>
              </a:ext>
            </a:extLst>
          </p:cNvPr>
          <p:cNvSpPr txBox="1">
            <a:spLocks noChangeArrowheads="1"/>
          </p:cNvSpPr>
          <p:nvPr/>
        </p:nvSpPr>
        <p:spPr bwMode="auto">
          <a:xfrm>
            <a:off x="43434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15382" name="Text Box 22">
            <a:extLst>
              <a:ext uri="{FF2B5EF4-FFF2-40B4-BE49-F238E27FC236}">
                <a16:creationId xmlns:a16="http://schemas.microsoft.com/office/drawing/2014/main" id="{18ED3ACB-6D9B-4451-B1AC-7B0870F1ED07}"/>
              </a:ext>
            </a:extLst>
          </p:cNvPr>
          <p:cNvSpPr txBox="1">
            <a:spLocks noChangeArrowheads="1"/>
          </p:cNvSpPr>
          <p:nvPr/>
        </p:nvSpPr>
        <p:spPr bwMode="auto">
          <a:xfrm>
            <a:off x="3200400" y="3124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15383" name="Text Box 23">
            <a:extLst>
              <a:ext uri="{FF2B5EF4-FFF2-40B4-BE49-F238E27FC236}">
                <a16:creationId xmlns:a16="http://schemas.microsoft.com/office/drawing/2014/main" id="{96A36D02-5111-4FAD-B9FE-EDFE19BBB20D}"/>
              </a:ext>
            </a:extLst>
          </p:cNvPr>
          <p:cNvSpPr txBox="1">
            <a:spLocks noChangeArrowheads="1"/>
          </p:cNvSpPr>
          <p:nvPr/>
        </p:nvSpPr>
        <p:spPr bwMode="auto">
          <a:xfrm>
            <a:off x="5181600" y="3733801"/>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15384" name="Text Box 24">
            <a:extLst>
              <a:ext uri="{FF2B5EF4-FFF2-40B4-BE49-F238E27FC236}">
                <a16:creationId xmlns:a16="http://schemas.microsoft.com/office/drawing/2014/main" id="{AD28BF81-3905-4D52-A85E-BA9E64BC4802}"/>
              </a:ext>
            </a:extLst>
          </p:cNvPr>
          <p:cNvSpPr txBox="1">
            <a:spLocks noChangeArrowheads="1"/>
          </p:cNvSpPr>
          <p:nvPr/>
        </p:nvSpPr>
        <p:spPr bwMode="auto">
          <a:xfrm>
            <a:off x="5867400" y="3733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15385" name="Text Box 25">
            <a:extLst>
              <a:ext uri="{FF2B5EF4-FFF2-40B4-BE49-F238E27FC236}">
                <a16:creationId xmlns:a16="http://schemas.microsoft.com/office/drawing/2014/main" id="{F159A793-1ECD-439E-A9FE-5E507250E683}"/>
              </a:ext>
            </a:extLst>
          </p:cNvPr>
          <p:cNvSpPr txBox="1">
            <a:spLocks noChangeArrowheads="1"/>
          </p:cNvSpPr>
          <p:nvPr/>
        </p:nvSpPr>
        <p:spPr bwMode="auto">
          <a:xfrm>
            <a:off x="3581400" y="4114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aphicFrame>
        <p:nvGraphicFramePr>
          <p:cNvPr id="15386" name="Object 26">
            <a:extLst>
              <a:ext uri="{FF2B5EF4-FFF2-40B4-BE49-F238E27FC236}">
                <a16:creationId xmlns:a16="http://schemas.microsoft.com/office/drawing/2014/main" id="{758F2F67-528F-4D68-91E3-871448F8F6CC}"/>
              </a:ext>
            </a:extLst>
          </p:cNvPr>
          <p:cNvGraphicFramePr>
            <a:graphicFrameLocks noGrp="1" noChangeAspect="1"/>
          </p:cNvGraphicFramePr>
          <p:nvPr>
            <p:ph idx="1"/>
          </p:nvPr>
        </p:nvGraphicFramePr>
        <p:xfrm>
          <a:off x="7543801" y="2078039"/>
          <a:ext cx="1552575" cy="1863725"/>
        </p:xfrm>
        <a:graphic>
          <a:graphicData uri="http://schemas.openxmlformats.org/presentationml/2006/ole">
            <mc:AlternateContent xmlns:mc="http://schemas.openxmlformats.org/markup-compatibility/2006">
              <mc:Choice xmlns:v="urn:schemas-microsoft-com:vml" Requires="v">
                <p:oleObj spid="_x0000_s8234" name="Equation" r:id="rId3" imgW="571500" imgH="685800" progId="Equation.3">
                  <p:embed/>
                </p:oleObj>
              </mc:Choice>
              <mc:Fallback>
                <p:oleObj name="Equation" r:id="rId3" imgW="571500" imgH="685800" progId="Equation.3">
                  <p:embed/>
                  <p:pic>
                    <p:nvPicPr>
                      <p:cNvPr id="15386" name="Object 26">
                        <a:extLst>
                          <a:ext uri="{FF2B5EF4-FFF2-40B4-BE49-F238E27FC236}">
                            <a16:creationId xmlns:a16="http://schemas.microsoft.com/office/drawing/2014/main" id="{758F2F67-528F-4D68-91E3-871448F8F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2078039"/>
                        <a:ext cx="1552575" cy="186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827B9E4-6D55-4192-BD81-3CC47A8F74D6}"/>
              </a:ext>
            </a:extLst>
          </p:cNvPr>
          <p:cNvSpPr>
            <a:spLocks noGrp="1" noChangeArrowheads="1"/>
          </p:cNvSpPr>
          <p:nvPr>
            <p:ph type="title"/>
          </p:nvPr>
        </p:nvSpPr>
        <p:spPr/>
        <p:txBody>
          <a:bodyPr/>
          <a:lstStyle/>
          <a:p>
            <a:pPr eaLnBrk="1" hangingPunct="1"/>
            <a:r>
              <a:rPr lang="en-US" altLang="en-US"/>
              <a:t>Example</a:t>
            </a:r>
          </a:p>
        </p:txBody>
      </p:sp>
      <p:sp>
        <p:nvSpPr>
          <p:cNvPr id="16387" name="Line 3">
            <a:extLst>
              <a:ext uri="{FF2B5EF4-FFF2-40B4-BE49-F238E27FC236}">
                <a16:creationId xmlns:a16="http://schemas.microsoft.com/office/drawing/2014/main" id="{870FA19C-E7E7-4AA3-A151-EDE6BBA7171A}"/>
              </a:ext>
            </a:extLst>
          </p:cNvPr>
          <p:cNvSpPr>
            <a:spLocks noChangeShapeType="1"/>
          </p:cNvSpPr>
          <p:nvPr/>
        </p:nvSpPr>
        <p:spPr bwMode="auto">
          <a:xfrm>
            <a:off x="2514600" y="3048000"/>
            <a:ext cx="7620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88" name="Line 4">
            <a:extLst>
              <a:ext uri="{FF2B5EF4-FFF2-40B4-BE49-F238E27FC236}">
                <a16:creationId xmlns:a16="http://schemas.microsoft.com/office/drawing/2014/main" id="{75931372-2C09-4611-9F4B-D0EF0C5E685B}"/>
              </a:ext>
            </a:extLst>
          </p:cNvPr>
          <p:cNvSpPr>
            <a:spLocks noChangeShapeType="1"/>
          </p:cNvSpPr>
          <p:nvPr/>
        </p:nvSpPr>
        <p:spPr bwMode="auto">
          <a:xfrm flipH="1" flipV="1">
            <a:off x="4572000" y="1905000"/>
            <a:ext cx="1752600" cy="1066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89" name="Line 5">
            <a:extLst>
              <a:ext uri="{FF2B5EF4-FFF2-40B4-BE49-F238E27FC236}">
                <a16:creationId xmlns:a16="http://schemas.microsoft.com/office/drawing/2014/main" id="{E683E68F-908C-4712-A35C-9AC6DCC77112}"/>
              </a:ext>
            </a:extLst>
          </p:cNvPr>
          <p:cNvSpPr>
            <a:spLocks noChangeShapeType="1"/>
          </p:cNvSpPr>
          <p:nvPr/>
        </p:nvSpPr>
        <p:spPr bwMode="auto">
          <a:xfrm flipH="1" flipV="1">
            <a:off x="2667000" y="3048000"/>
            <a:ext cx="28194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0" name="Line 6">
            <a:extLst>
              <a:ext uri="{FF2B5EF4-FFF2-40B4-BE49-F238E27FC236}">
                <a16:creationId xmlns:a16="http://schemas.microsoft.com/office/drawing/2014/main" id="{774B34DB-E59F-49D9-ABC2-5822DB0F527A}"/>
              </a:ext>
            </a:extLst>
          </p:cNvPr>
          <p:cNvSpPr>
            <a:spLocks noChangeShapeType="1"/>
          </p:cNvSpPr>
          <p:nvPr/>
        </p:nvSpPr>
        <p:spPr bwMode="auto">
          <a:xfrm flipV="1">
            <a:off x="2590800" y="19050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1" name="Oval 7">
            <a:extLst>
              <a:ext uri="{FF2B5EF4-FFF2-40B4-BE49-F238E27FC236}">
                <a16:creationId xmlns:a16="http://schemas.microsoft.com/office/drawing/2014/main" id="{B3E6FAD4-7F2F-44E6-A7BD-1ED6E9BF0FEC}"/>
              </a:ext>
            </a:extLst>
          </p:cNvPr>
          <p:cNvSpPr>
            <a:spLocks noChangeArrowheads="1"/>
          </p:cNvSpPr>
          <p:nvPr/>
        </p:nvSpPr>
        <p:spPr bwMode="auto">
          <a:xfrm rot="5400000">
            <a:off x="4267200" y="1600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16392" name="Oval 8">
            <a:extLst>
              <a:ext uri="{FF2B5EF4-FFF2-40B4-BE49-F238E27FC236}">
                <a16:creationId xmlns:a16="http://schemas.microsoft.com/office/drawing/2014/main" id="{7DE9D6D1-ED2C-4942-9CB1-4E7391BE7AE4}"/>
              </a:ext>
            </a:extLst>
          </p:cNvPr>
          <p:cNvSpPr>
            <a:spLocks noChangeArrowheads="1"/>
          </p:cNvSpPr>
          <p:nvPr/>
        </p:nvSpPr>
        <p:spPr bwMode="auto">
          <a:xfrm rot="5400000">
            <a:off x="2286000" y="27432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16393" name="Oval 9">
            <a:extLst>
              <a:ext uri="{FF2B5EF4-FFF2-40B4-BE49-F238E27FC236}">
                <a16:creationId xmlns:a16="http://schemas.microsoft.com/office/drawing/2014/main" id="{9AFCB3B1-B509-4F4E-8882-7C5C609A8CDF}"/>
              </a:ext>
            </a:extLst>
          </p:cNvPr>
          <p:cNvSpPr>
            <a:spLocks noChangeArrowheads="1"/>
          </p:cNvSpPr>
          <p:nvPr/>
        </p:nvSpPr>
        <p:spPr bwMode="auto">
          <a:xfrm rot="5400000">
            <a:off x="3200400" y="45720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16394" name="Oval 10">
            <a:extLst>
              <a:ext uri="{FF2B5EF4-FFF2-40B4-BE49-F238E27FC236}">
                <a16:creationId xmlns:a16="http://schemas.microsoft.com/office/drawing/2014/main" id="{F4929B06-EB53-4683-916B-66A75621E403}"/>
              </a:ext>
            </a:extLst>
          </p:cNvPr>
          <p:cNvSpPr>
            <a:spLocks noChangeArrowheads="1"/>
          </p:cNvSpPr>
          <p:nvPr/>
        </p:nvSpPr>
        <p:spPr bwMode="auto">
          <a:xfrm rot="5400000">
            <a:off x="6172200" y="28194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16395" name="Oval 11">
            <a:extLst>
              <a:ext uri="{FF2B5EF4-FFF2-40B4-BE49-F238E27FC236}">
                <a16:creationId xmlns:a16="http://schemas.microsoft.com/office/drawing/2014/main" id="{6235E0EE-E8FF-4792-B7B1-66E49C8CD3F4}"/>
              </a:ext>
            </a:extLst>
          </p:cNvPr>
          <p:cNvSpPr>
            <a:spLocks noChangeArrowheads="1"/>
          </p:cNvSpPr>
          <p:nvPr/>
        </p:nvSpPr>
        <p:spPr bwMode="auto">
          <a:xfrm rot="5400000">
            <a:off x="5334000" y="4495800"/>
            <a:ext cx="381000" cy="38100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16396" name="Line 12">
            <a:extLst>
              <a:ext uri="{FF2B5EF4-FFF2-40B4-BE49-F238E27FC236}">
                <a16:creationId xmlns:a16="http://schemas.microsoft.com/office/drawing/2014/main" id="{A68149FE-1330-410C-86C7-20B000E9621F}"/>
              </a:ext>
            </a:extLst>
          </p:cNvPr>
          <p:cNvSpPr>
            <a:spLocks noChangeShapeType="1"/>
          </p:cNvSpPr>
          <p:nvPr/>
        </p:nvSpPr>
        <p:spPr bwMode="auto">
          <a:xfrm>
            <a:off x="3581400" y="4724400"/>
            <a:ext cx="1752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7" name="Line 13">
            <a:extLst>
              <a:ext uri="{FF2B5EF4-FFF2-40B4-BE49-F238E27FC236}">
                <a16:creationId xmlns:a16="http://schemas.microsoft.com/office/drawing/2014/main" id="{430CCE70-987E-46B2-AF47-F2B8D29EE279}"/>
              </a:ext>
            </a:extLst>
          </p:cNvPr>
          <p:cNvSpPr>
            <a:spLocks noChangeShapeType="1"/>
          </p:cNvSpPr>
          <p:nvPr/>
        </p:nvSpPr>
        <p:spPr bwMode="auto">
          <a:xfrm flipV="1">
            <a:off x="5562600" y="3124200"/>
            <a:ext cx="685800" cy="1371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8" name="Line 14">
            <a:extLst>
              <a:ext uri="{FF2B5EF4-FFF2-40B4-BE49-F238E27FC236}">
                <a16:creationId xmlns:a16="http://schemas.microsoft.com/office/drawing/2014/main" id="{1EFC0468-86A7-48E0-AD59-ABA2CBFAC3AD}"/>
              </a:ext>
            </a:extLst>
          </p:cNvPr>
          <p:cNvSpPr>
            <a:spLocks noChangeShapeType="1"/>
          </p:cNvSpPr>
          <p:nvPr/>
        </p:nvSpPr>
        <p:spPr bwMode="auto">
          <a:xfrm flipH="1">
            <a:off x="3429000" y="1981200"/>
            <a:ext cx="990600" cy="2590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9" name="Line 15">
            <a:extLst>
              <a:ext uri="{FF2B5EF4-FFF2-40B4-BE49-F238E27FC236}">
                <a16:creationId xmlns:a16="http://schemas.microsoft.com/office/drawing/2014/main" id="{7F440A8E-922B-466C-B9EF-235BC59FCBD1}"/>
              </a:ext>
            </a:extLst>
          </p:cNvPr>
          <p:cNvSpPr>
            <a:spLocks noChangeShapeType="1"/>
          </p:cNvSpPr>
          <p:nvPr/>
        </p:nvSpPr>
        <p:spPr bwMode="auto">
          <a:xfrm>
            <a:off x="4495800" y="1981200"/>
            <a:ext cx="91440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0" name="Line 16">
            <a:extLst>
              <a:ext uri="{FF2B5EF4-FFF2-40B4-BE49-F238E27FC236}">
                <a16:creationId xmlns:a16="http://schemas.microsoft.com/office/drawing/2014/main" id="{BA77528E-2994-4ACF-95B6-2D2E769668D8}"/>
              </a:ext>
            </a:extLst>
          </p:cNvPr>
          <p:cNvSpPr>
            <a:spLocks noChangeShapeType="1"/>
          </p:cNvSpPr>
          <p:nvPr/>
        </p:nvSpPr>
        <p:spPr bwMode="auto">
          <a:xfrm>
            <a:off x="2667000" y="2971800"/>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1" name="Text Box 17">
            <a:extLst>
              <a:ext uri="{FF2B5EF4-FFF2-40B4-BE49-F238E27FC236}">
                <a16:creationId xmlns:a16="http://schemas.microsoft.com/office/drawing/2014/main" id="{F02C4414-7EB6-49EE-AB78-B955842BB3F2}"/>
              </a:ext>
            </a:extLst>
          </p:cNvPr>
          <p:cNvSpPr txBox="1">
            <a:spLocks noChangeArrowheads="1"/>
          </p:cNvSpPr>
          <p:nvPr/>
        </p:nvSpPr>
        <p:spPr bwMode="auto">
          <a:xfrm>
            <a:off x="2971800" y="20574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16402" name="Text Box 18">
            <a:extLst>
              <a:ext uri="{FF2B5EF4-FFF2-40B4-BE49-F238E27FC236}">
                <a16:creationId xmlns:a16="http://schemas.microsoft.com/office/drawing/2014/main" id="{5D7DC244-6E0D-4741-A4D1-8AE16BE7D1A8}"/>
              </a:ext>
            </a:extLst>
          </p:cNvPr>
          <p:cNvSpPr txBox="1">
            <a:spLocks noChangeArrowheads="1"/>
          </p:cNvSpPr>
          <p:nvPr/>
        </p:nvSpPr>
        <p:spPr bwMode="auto">
          <a:xfrm>
            <a:off x="5181600" y="1752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16403" name="Text Box 19">
            <a:extLst>
              <a:ext uri="{FF2B5EF4-FFF2-40B4-BE49-F238E27FC236}">
                <a16:creationId xmlns:a16="http://schemas.microsoft.com/office/drawing/2014/main" id="{9D81E985-7A98-4EFD-BC15-D5C0E249A460}"/>
              </a:ext>
            </a:extLst>
          </p:cNvPr>
          <p:cNvSpPr txBox="1">
            <a:spLocks noChangeArrowheads="1"/>
          </p:cNvSpPr>
          <p:nvPr/>
        </p:nvSpPr>
        <p:spPr bwMode="auto">
          <a:xfrm>
            <a:off x="5257800" y="2667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16404" name="Text Box 20">
            <a:extLst>
              <a:ext uri="{FF2B5EF4-FFF2-40B4-BE49-F238E27FC236}">
                <a16:creationId xmlns:a16="http://schemas.microsoft.com/office/drawing/2014/main" id="{8B914AD2-4828-407D-B7F2-9A4507A88D06}"/>
              </a:ext>
            </a:extLst>
          </p:cNvPr>
          <p:cNvSpPr txBox="1">
            <a:spLocks noChangeArrowheads="1"/>
          </p:cNvSpPr>
          <p:nvPr/>
        </p:nvSpPr>
        <p:spPr bwMode="auto">
          <a:xfrm>
            <a:off x="2438400" y="3581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14</a:t>
            </a:r>
          </a:p>
        </p:txBody>
      </p:sp>
      <p:sp>
        <p:nvSpPr>
          <p:cNvPr id="16405" name="Text Box 21">
            <a:extLst>
              <a:ext uri="{FF2B5EF4-FFF2-40B4-BE49-F238E27FC236}">
                <a16:creationId xmlns:a16="http://schemas.microsoft.com/office/drawing/2014/main" id="{04FC98FA-7732-428E-8E9B-8DC86737022C}"/>
              </a:ext>
            </a:extLst>
          </p:cNvPr>
          <p:cNvSpPr txBox="1">
            <a:spLocks noChangeArrowheads="1"/>
          </p:cNvSpPr>
          <p:nvPr/>
        </p:nvSpPr>
        <p:spPr bwMode="auto">
          <a:xfrm>
            <a:off x="4343400" y="4800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16406" name="Text Box 22">
            <a:extLst>
              <a:ext uri="{FF2B5EF4-FFF2-40B4-BE49-F238E27FC236}">
                <a16:creationId xmlns:a16="http://schemas.microsoft.com/office/drawing/2014/main" id="{BF5CA540-7EC7-48E1-A132-D8D71F04B3BF}"/>
              </a:ext>
            </a:extLst>
          </p:cNvPr>
          <p:cNvSpPr txBox="1">
            <a:spLocks noChangeArrowheads="1"/>
          </p:cNvSpPr>
          <p:nvPr/>
        </p:nvSpPr>
        <p:spPr bwMode="auto">
          <a:xfrm>
            <a:off x="3200400" y="3124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16407" name="Text Box 23">
            <a:extLst>
              <a:ext uri="{FF2B5EF4-FFF2-40B4-BE49-F238E27FC236}">
                <a16:creationId xmlns:a16="http://schemas.microsoft.com/office/drawing/2014/main" id="{96449D44-1467-47E5-B2D3-21ACF01B8D26}"/>
              </a:ext>
            </a:extLst>
          </p:cNvPr>
          <p:cNvSpPr txBox="1">
            <a:spLocks noChangeArrowheads="1"/>
          </p:cNvSpPr>
          <p:nvPr/>
        </p:nvSpPr>
        <p:spPr bwMode="auto">
          <a:xfrm>
            <a:off x="5181600" y="3733801"/>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16408" name="Text Box 24">
            <a:extLst>
              <a:ext uri="{FF2B5EF4-FFF2-40B4-BE49-F238E27FC236}">
                <a16:creationId xmlns:a16="http://schemas.microsoft.com/office/drawing/2014/main" id="{9477CF01-EE0C-4C97-81C8-84F2D942D56B}"/>
              </a:ext>
            </a:extLst>
          </p:cNvPr>
          <p:cNvSpPr txBox="1">
            <a:spLocks noChangeArrowheads="1"/>
          </p:cNvSpPr>
          <p:nvPr/>
        </p:nvSpPr>
        <p:spPr bwMode="auto">
          <a:xfrm>
            <a:off x="5867400" y="3733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16409" name="Text Box 25">
            <a:extLst>
              <a:ext uri="{FF2B5EF4-FFF2-40B4-BE49-F238E27FC236}">
                <a16:creationId xmlns:a16="http://schemas.microsoft.com/office/drawing/2014/main" id="{2FCD5CB4-9A72-4CFB-9DCC-5A1B9EDC9712}"/>
              </a:ext>
            </a:extLst>
          </p:cNvPr>
          <p:cNvSpPr txBox="1">
            <a:spLocks noChangeArrowheads="1"/>
          </p:cNvSpPr>
          <p:nvPr/>
        </p:nvSpPr>
        <p:spPr bwMode="auto">
          <a:xfrm>
            <a:off x="3581400" y="4114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aphicFrame>
        <p:nvGraphicFramePr>
          <p:cNvPr id="16410" name="Object 26">
            <a:extLst>
              <a:ext uri="{FF2B5EF4-FFF2-40B4-BE49-F238E27FC236}">
                <a16:creationId xmlns:a16="http://schemas.microsoft.com/office/drawing/2014/main" id="{9788D3C4-EA41-410E-87FC-AF446C81F975}"/>
              </a:ext>
            </a:extLst>
          </p:cNvPr>
          <p:cNvGraphicFramePr>
            <a:graphicFrameLocks noGrp="1" noChangeAspect="1"/>
          </p:cNvGraphicFramePr>
          <p:nvPr>
            <p:ph idx="1"/>
          </p:nvPr>
        </p:nvGraphicFramePr>
        <p:xfrm>
          <a:off x="7521576" y="1905000"/>
          <a:ext cx="1541463" cy="2133600"/>
        </p:xfrm>
        <a:graphic>
          <a:graphicData uri="http://schemas.openxmlformats.org/presentationml/2006/ole">
            <mc:AlternateContent xmlns:mc="http://schemas.openxmlformats.org/markup-compatibility/2006">
              <mc:Choice xmlns:v="urn:schemas-microsoft-com:vml" Requires="v">
                <p:oleObj spid="_x0000_s9258" name="Equation" r:id="rId3" imgW="495085" imgH="685502" progId="Equation.3">
                  <p:embed/>
                </p:oleObj>
              </mc:Choice>
              <mc:Fallback>
                <p:oleObj name="Equation" r:id="rId3" imgW="495085" imgH="685502" progId="Equation.3">
                  <p:embed/>
                  <p:pic>
                    <p:nvPicPr>
                      <p:cNvPr id="16410" name="Object 26">
                        <a:extLst>
                          <a:ext uri="{FF2B5EF4-FFF2-40B4-BE49-F238E27FC236}">
                            <a16:creationId xmlns:a16="http://schemas.microsoft.com/office/drawing/2014/main" id="{9788D3C4-EA41-410E-87FC-AF446C81F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1576" y="1905000"/>
                        <a:ext cx="1541463"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CD49460-5913-4F0D-A64F-C466C1255567}"/>
              </a:ext>
            </a:extLst>
          </p:cNvPr>
          <p:cNvSpPr>
            <a:spLocks noGrp="1" noChangeArrowheads="1"/>
          </p:cNvSpPr>
          <p:nvPr>
            <p:ph type="title"/>
          </p:nvPr>
        </p:nvSpPr>
        <p:spPr/>
        <p:txBody>
          <a:bodyPr/>
          <a:lstStyle/>
          <a:p>
            <a:pPr eaLnBrk="1" hangingPunct="1"/>
            <a:r>
              <a:rPr lang="en-US" altLang="en-US"/>
              <a:t>DP Formulation</a:t>
            </a:r>
          </a:p>
        </p:txBody>
      </p:sp>
      <p:sp>
        <p:nvSpPr>
          <p:cNvPr id="17411" name="Rectangle 3">
            <a:extLst>
              <a:ext uri="{FF2B5EF4-FFF2-40B4-BE49-F238E27FC236}">
                <a16:creationId xmlns:a16="http://schemas.microsoft.com/office/drawing/2014/main" id="{4A4B54DC-C603-44F0-98F4-FD0FBD2A22A3}"/>
              </a:ext>
            </a:extLst>
          </p:cNvPr>
          <p:cNvSpPr>
            <a:spLocks noGrp="1" noChangeArrowheads="1"/>
          </p:cNvSpPr>
          <p:nvPr>
            <p:ph type="body" sz="half" idx="1"/>
          </p:nvPr>
        </p:nvSpPr>
        <p:spPr>
          <a:xfrm>
            <a:off x="1752600" y="1219200"/>
            <a:ext cx="8763000" cy="5257800"/>
          </a:xfrm>
        </p:spPr>
        <p:txBody>
          <a:bodyPr/>
          <a:lstStyle/>
          <a:p>
            <a:pPr eaLnBrk="1" hangingPunct="1"/>
            <a:r>
              <a:rPr lang="en-US" altLang="en-US"/>
              <a:t>How to reduce            to smaller problems? i.e. how to compute           assuming we have already computed          ? </a:t>
            </a:r>
          </a:p>
        </p:txBody>
      </p:sp>
      <p:graphicFrame>
        <p:nvGraphicFramePr>
          <p:cNvPr id="17412" name="Object 4">
            <a:extLst>
              <a:ext uri="{FF2B5EF4-FFF2-40B4-BE49-F238E27FC236}">
                <a16:creationId xmlns:a16="http://schemas.microsoft.com/office/drawing/2014/main" id="{5A804194-996C-49CC-975A-BA04080EED8E}"/>
              </a:ext>
            </a:extLst>
          </p:cNvPr>
          <p:cNvGraphicFramePr>
            <a:graphicFrameLocks noGrp="1" noChangeAspect="1"/>
          </p:cNvGraphicFramePr>
          <p:nvPr>
            <p:ph sz="quarter" idx="2"/>
          </p:nvPr>
        </p:nvGraphicFramePr>
        <p:xfrm>
          <a:off x="4419600" y="1143001"/>
          <a:ext cx="552450" cy="525463"/>
        </p:xfrm>
        <a:graphic>
          <a:graphicData uri="http://schemas.openxmlformats.org/presentationml/2006/ole">
            <mc:AlternateContent xmlns:mc="http://schemas.openxmlformats.org/markup-compatibility/2006">
              <mc:Choice xmlns:v="urn:schemas-microsoft-com:vml" Requires="v">
                <p:oleObj spid="_x0000_s10362" name="Equation" r:id="rId3" imgW="266469" imgH="253780" progId="Equation.3">
                  <p:embed/>
                </p:oleObj>
              </mc:Choice>
              <mc:Fallback>
                <p:oleObj name="Equation" r:id="rId3" imgW="266469" imgH="253780" progId="Equation.3">
                  <p:embed/>
                  <p:pic>
                    <p:nvPicPr>
                      <p:cNvPr id="17412" name="Object 4">
                        <a:extLst>
                          <a:ext uri="{FF2B5EF4-FFF2-40B4-BE49-F238E27FC236}">
                            <a16:creationId xmlns:a16="http://schemas.microsoft.com/office/drawing/2014/main" id="{5A804194-996C-49CC-975A-BA04080EED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143001"/>
                        <a:ext cx="55245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6">
            <a:extLst>
              <a:ext uri="{FF2B5EF4-FFF2-40B4-BE49-F238E27FC236}">
                <a16:creationId xmlns:a16="http://schemas.microsoft.com/office/drawing/2014/main" id="{17E9A96B-C5E1-45C1-9EF3-9C23DC935150}"/>
              </a:ext>
            </a:extLst>
          </p:cNvPr>
          <p:cNvGraphicFramePr>
            <a:graphicFrameLocks noGrp="1" noChangeAspect="1"/>
          </p:cNvGraphicFramePr>
          <p:nvPr>
            <p:ph sz="quarter" idx="3"/>
          </p:nvPr>
        </p:nvGraphicFramePr>
        <p:xfrm>
          <a:off x="3581400" y="1524001"/>
          <a:ext cx="628650" cy="600075"/>
        </p:xfrm>
        <a:graphic>
          <a:graphicData uri="http://schemas.openxmlformats.org/presentationml/2006/ole">
            <mc:AlternateContent xmlns:mc="http://schemas.openxmlformats.org/markup-compatibility/2006">
              <mc:Choice xmlns:v="urn:schemas-microsoft-com:vml" Requires="v">
                <p:oleObj spid="_x0000_s10363" name="Equation" r:id="rId5" imgW="266469" imgH="253780" progId="Equation.3">
                  <p:embed/>
                </p:oleObj>
              </mc:Choice>
              <mc:Fallback>
                <p:oleObj name="Equation" r:id="rId5" imgW="266469" imgH="253780" progId="Equation.3">
                  <p:embed/>
                  <p:pic>
                    <p:nvPicPr>
                      <p:cNvPr id="17413" name="Object 6">
                        <a:extLst>
                          <a:ext uri="{FF2B5EF4-FFF2-40B4-BE49-F238E27FC236}">
                            <a16:creationId xmlns:a16="http://schemas.microsoft.com/office/drawing/2014/main" id="{17E9A96B-C5E1-45C1-9EF3-9C23DC935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524001"/>
                        <a:ext cx="62865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8">
            <a:extLst>
              <a:ext uri="{FF2B5EF4-FFF2-40B4-BE49-F238E27FC236}">
                <a16:creationId xmlns:a16="http://schemas.microsoft.com/office/drawing/2014/main" id="{7576BCE9-76FA-4325-BA35-D0EC744173C6}"/>
              </a:ext>
            </a:extLst>
          </p:cNvPr>
          <p:cNvGraphicFramePr>
            <a:graphicFrameLocks noChangeAspect="1"/>
          </p:cNvGraphicFramePr>
          <p:nvPr>
            <p:extLst>
              <p:ext uri="{D42A27DB-BD31-4B8C-83A1-F6EECF244321}">
                <p14:modId xmlns:p14="http://schemas.microsoft.com/office/powerpoint/2010/main" val="2609606396"/>
              </p:ext>
            </p:extLst>
          </p:nvPr>
        </p:nvGraphicFramePr>
        <p:xfrm>
          <a:off x="9661865" y="1668464"/>
          <a:ext cx="695325" cy="347663"/>
        </p:xfrm>
        <a:graphic>
          <a:graphicData uri="http://schemas.openxmlformats.org/presentationml/2006/ole">
            <mc:AlternateContent xmlns:mc="http://schemas.openxmlformats.org/markup-compatibility/2006">
              <mc:Choice xmlns:v="urn:schemas-microsoft-com:vml" Requires="v">
                <p:oleObj spid="_x0000_s10364" name="Equation" r:id="rId6" imgW="380835" imgH="190417" progId="Equation.3">
                  <p:embed/>
                </p:oleObj>
              </mc:Choice>
              <mc:Fallback>
                <p:oleObj name="Equation" r:id="rId6" imgW="380835" imgH="190417" progId="Equation.3">
                  <p:embed/>
                  <p:pic>
                    <p:nvPicPr>
                      <p:cNvPr id="17414" name="Object 8">
                        <a:extLst>
                          <a:ext uri="{FF2B5EF4-FFF2-40B4-BE49-F238E27FC236}">
                            <a16:creationId xmlns:a16="http://schemas.microsoft.com/office/drawing/2014/main" id="{7576BCE9-76FA-4325-BA35-D0EC744173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1865" y="1668464"/>
                        <a:ext cx="69532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082B573-54C6-4B03-B223-471FDECE2073}"/>
              </a:ext>
            </a:extLst>
          </p:cNvPr>
          <p:cNvSpPr>
            <a:spLocks noGrp="1" noChangeArrowheads="1"/>
          </p:cNvSpPr>
          <p:nvPr>
            <p:ph type="title"/>
          </p:nvPr>
        </p:nvSpPr>
        <p:spPr/>
        <p:txBody>
          <a:bodyPr/>
          <a:lstStyle/>
          <a:p>
            <a:pPr eaLnBrk="1" hangingPunct="1"/>
            <a:r>
              <a:rPr lang="en-US" altLang="en-US"/>
              <a:t>DP Formulation</a:t>
            </a:r>
          </a:p>
        </p:txBody>
      </p:sp>
      <p:sp>
        <p:nvSpPr>
          <p:cNvPr id="18435" name="Rectangle 3">
            <a:extLst>
              <a:ext uri="{FF2B5EF4-FFF2-40B4-BE49-F238E27FC236}">
                <a16:creationId xmlns:a16="http://schemas.microsoft.com/office/drawing/2014/main" id="{DAE487BD-C526-4C5A-9E43-D737AE23416C}"/>
              </a:ext>
            </a:extLst>
          </p:cNvPr>
          <p:cNvSpPr>
            <a:spLocks noGrp="1" noChangeArrowheads="1"/>
          </p:cNvSpPr>
          <p:nvPr>
            <p:ph type="body" sz="half" idx="1"/>
          </p:nvPr>
        </p:nvSpPr>
        <p:spPr>
          <a:xfrm>
            <a:off x="1752600" y="1219200"/>
            <a:ext cx="8763000" cy="5181600"/>
          </a:xfrm>
        </p:spPr>
        <p:txBody>
          <a:bodyPr/>
          <a:lstStyle/>
          <a:p>
            <a:pPr eaLnBrk="1" hangingPunct="1"/>
            <a:r>
              <a:rPr lang="en-US" altLang="en-US"/>
              <a:t>How to reduce            to smaller problems? i.e. how to compute           assuming we have already computed          ? </a:t>
            </a:r>
          </a:p>
          <a:p>
            <a:pPr eaLnBrk="1" hangingPunct="1"/>
            <a:endParaRPr lang="en-US" altLang="en-US"/>
          </a:p>
          <a:p>
            <a:pPr eaLnBrk="1" hangingPunct="1"/>
            <a:endParaRPr lang="en-US" altLang="en-US"/>
          </a:p>
          <a:p>
            <a:pPr eaLnBrk="1" hangingPunct="1"/>
            <a:endParaRPr lang="en-US" altLang="en-US"/>
          </a:p>
          <a:p>
            <a:pPr eaLnBrk="1" hangingPunct="1"/>
            <a:r>
              <a:rPr lang="en-US" altLang="en-US">
                <a:solidFill>
                  <a:srgbClr val="CC0000"/>
                </a:solidFill>
              </a:rPr>
              <a:t>Two cases:</a:t>
            </a:r>
          </a:p>
          <a:p>
            <a:pPr lvl="1" eaLnBrk="1" hangingPunct="1">
              <a:buFontTx/>
              <a:buNone/>
            </a:pPr>
            <a:r>
              <a:rPr lang="en-US" altLang="en-US">
                <a:solidFill>
                  <a:srgbClr val="CC0000"/>
                </a:solidFill>
              </a:rPr>
              <a:t>Case 1:</a:t>
            </a:r>
            <a:r>
              <a:rPr lang="en-US" altLang="en-US"/>
              <a:t> Vertex  </a:t>
            </a:r>
            <a:r>
              <a:rPr lang="en-US" altLang="en-US" i="1"/>
              <a:t>k</a:t>
            </a:r>
            <a:r>
              <a:rPr lang="en-US" altLang="en-US"/>
              <a:t>  is NOT among the intermediate vertices on the shortest path from i to j</a:t>
            </a:r>
          </a:p>
          <a:p>
            <a:pPr lvl="1" eaLnBrk="1" hangingPunct="1">
              <a:buFontTx/>
              <a:buNone/>
            </a:pPr>
            <a:r>
              <a:rPr lang="en-US" altLang="en-US"/>
              <a:t>	</a:t>
            </a:r>
          </a:p>
        </p:txBody>
      </p:sp>
      <p:graphicFrame>
        <p:nvGraphicFramePr>
          <p:cNvPr id="18436" name="Object 4">
            <a:extLst>
              <a:ext uri="{FF2B5EF4-FFF2-40B4-BE49-F238E27FC236}">
                <a16:creationId xmlns:a16="http://schemas.microsoft.com/office/drawing/2014/main" id="{524F91F5-462D-4650-B13E-D55B95E729E4}"/>
              </a:ext>
            </a:extLst>
          </p:cNvPr>
          <p:cNvGraphicFramePr>
            <a:graphicFrameLocks noGrp="1" noChangeAspect="1"/>
          </p:cNvGraphicFramePr>
          <p:nvPr>
            <p:ph sz="quarter" idx="2"/>
          </p:nvPr>
        </p:nvGraphicFramePr>
        <p:xfrm>
          <a:off x="4419600" y="1143001"/>
          <a:ext cx="552450" cy="525463"/>
        </p:xfrm>
        <a:graphic>
          <a:graphicData uri="http://schemas.openxmlformats.org/presentationml/2006/ole">
            <mc:AlternateContent xmlns:mc="http://schemas.openxmlformats.org/markup-compatibility/2006">
              <mc:Choice xmlns:v="urn:schemas-microsoft-com:vml" Requires="v">
                <p:oleObj spid="_x0000_s11426" name="Equation" r:id="rId3" imgW="266469" imgH="253780" progId="Equation.3">
                  <p:embed/>
                </p:oleObj>
              </mc:Choice>
              <mc:Fallback>
                <p:oleObj name="Equation" r:id="rId3" imgW="266469" imgH="253780" progId="Equation.3">
                  <p:embed/>
                  <p:pic>
                    <p:nvPicPr>
                      <p:cNvPr id="18436" name="Object 4">
                        <a:extLst>
                          <a:ext uri="{FF2B5EF4-FFF2-40B4-BE49-F238E27FC236}">
                            <a16:creationId xmlns:a16="http://schemas.microsoft.com/office/drawing/2014/main" id="{524F91F5-462D-4650-B13E-D55B95E72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143001"/>
                        <a:ext cx="55245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4FD38A2B-8741-4E5A-910F-81DCE1F4BFAE}"/>
              </a:ext>
            </a:extLst>
          </p:cNvPr>
          <p:cNvGraphicFramePr>
            <a:graphicFrameLocks noGrp="1" noChangeAspect="1"/>
          </p:cNvGraphicFramePr>
          <p:nvPr>
            <p:ph sz="quarter" idx="3"/>
          </p:nvPr>
        </p:nvGraphicFramePr>
        <p:xfrm>
          <a:off x="3581400" y="1524001"/>
          <a:ext cx="628650" cy="600075"/>
        </p:xfrm>
        <a:graphic>
          <a:graphicData uri="http://schemas.openxmlformats.org/presentationml/2006/ole">
            <mc:AlternateContent xmlns:mc="http://schemas.openxmlformats.org/markup-compatibility/2006">
              <mc:Choice xmlns:v="urn:schemas-microsoft-com:vml" Requires="v">
                <p:oleObj spid="_x0000_s11427" name="Equation" r:id="rId5" imgW="266469" imgH="253780" progId="Equation.3">
                  <p:embed/>
                </p:oleObj>
              </mc:Choice>
              <mc:Fallback>
                <p:oleObj name="Equation" r:id="rId5" imgW="266469" imgH="253780" progId="Equation.3">
                  <p:embed/>
                  <p:pic>
                    <p:nvPicPr>
                      <p:cNvPr id="18437" name="Object 5">
                        <a:extLst>
                          <a:ext uri="{FF2B5EF4-FFF2-40B4-BE49-F238E27FC236}">
                            <a16:creationId xmlns:a16="http://schemas.microsoft.com/office/drawing/2014/main" id="{4FD38A2B-8741-4E5A-910F-81DCE1F4BF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524001"/>
                        <a:ext cx="62865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a:extLst>
              <a:ext uri="{FF2B5EF4-FFF2-40B4-BE49-F238E27FC236}">
                <a16:creationId xmlns:a16="http://schemas.microsoft.com/office/drawing/2014/main" id="{3B43012D-6ACE-4B16-811D-3A8729F47C58}"/>
              </a:ext>
            </a:extLst>
          </p:cNvPr>
          <p:cNvGraphicFramePr>
            <a:graphicFrameLocks noChangeAspect="1"/>
          </p:cNvGraphicFramePr>
          <p:nvPr/>
        </p:nvGraphicFramePr>
        <p:xfrm>
          <a:off x="9448801" y="1600201"/>
          <a:ext cx="695325" cy="347663"/>
        </p:xfrm>
        <a:graphic>
          <a:graphicData uri="http://schemas.openxmlformats.org/presentationml/2006/ole">
            <mc:AlternateContent xmlns:mc="http://schemas.openxmlformats.org/markup-compatibility/2006">
              <mc:Choice xmlns:v="urn:schemas-microsoft-com:vml" Requires="v">
                <p:oleObj spid="_x0000_s11428" name="Equation" r:id="rId6" imgW="380835" imgH="190417" progId="Equation.3">
                  <p:embed/>
                </p:oleObj>
              </mc:Choice>
              <mc:Fallback>
                <p:oleObj name="Equation" r:id="rId6" imgW="380835" imgH="190417" progId="Equation.3">
                  <p:embed/>
                  <p:pic>
                    <p:nvPicPr>
                      <p:cNvPr id="18438" name="Object 6">
                        <a:extLst>
                          <a:ext uri="{FF2B5EF4-FFF2-40B4-BE49-F238E27FC236}">
                            <a16:creationId xmlns:a16="http://schemas.microsoft.com/office/drawing/2014/main" id="{3B43012D-6ACE-4B16-811D-3A8729F47C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801" y="1600201"/>
                        <a:ext cx="69532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a:extLst>
              <a:ext uri="{FF2B5EF4-FFF2-40B4-BE49-F238E27FC236}">
                <a16:creationId xmlns:a16="http://schemas.microsoft.com/office/drawing/2014/main" id="{3CC414F4-6581-4CBF-B46D-E125805BB2CC}"/>
              </a:ext>
            </a:extLst>
          </p:cNvPr>
          <p:cNvGraphicFramePr>
            <a:graphicFrameLocks noChangeAspect="1"/>
          </p:cNvGraphicFramePr>
          <p:nvPr>
            <p:extLst>
              <p:ext uri="{D42A27DB-BD31-4B8C-83A1-F6EECF244321}">
                <p14:modId xmlns:p14="http://schemas.microsoft.com/office/powerpoint/2010/main" val="477045945"/>
              </p:ext>
            </p:extLst>
          </p:nvPr>
        </p:nvGraphicFramePr>
        <p:xfrm>
          <a:off x="4632665" y="5340658"/>
          <a:ext cx="2543175" cy="876300"/>
        </p:xfrm>
        <a:graphic>
          <a:graphicData uri="http://schemas.openxmlformats.org/presentationml/2006/ole">
            <mc:AlternateContent xmlns:mc="http://schemas.openxmlformats.org/markup-compatibility/2006">
              <mc:Choice xmlns:v="urn:schemas-microsoft-com:vml" Requires="v">
                <p:oleObj spid="_x0000_s11429" name="Equation" r:id="rId8" imgW="736280" imgH="253890" progId="Equation.3">
                  <p:embed/>
                </p:oleObj>
              </mc:Choice>
              <mc:Fallback>
                <p:oleObj name="Equation" r:id="rId8" imgW="736280" imgH="253890" progId="Equation.3">
                  <p:embed/>
                  <p:pic>
                    <p:nvPicPr>
                      <p:cNvPr id="18439" name="Object 7">
                        <a:extLst>
                          <a:ext uri="{FF2B5EF4-FFF2-40B4-BE49-F238E27FC236}">
                            <a16:creationId xmlns:a16="http://schemas.microsoft.com/office/drawing/2014/main" id="{3CC414F4-6581-4CBF-B46D-E125805BB2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2665" y="5340658"/>
                        <a:ext cx="25431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C171373-93C4-4563-B3FA-B074421AFFE8}"/>
              </a:ext>
            </a:extLst>
          </p:cNvPr>
          <p:cNvSpPr>
            <a:spLocks noGrp="1" noChangeArrowheads="1"/>
          </p:cNvSpPr>
          <p:nvPr>
            <p:ph type="title"/>
          </p:nvPr>
        </p:nvSpPr>
        <p:spPr/>
        <p:txBody>
          <a:bodyPr/>
          <a:lstStyle/>
          <a:p>
            <a:pPr eaLnBrk="1" hangingPunct="1"/>
            <a:r>
              <a:rPr lang="en-US" altLang="en-US"/>
              <a:t>DP Formulation</a:t>
            </a:r>
          </a:p>
        </p:txBody>
      </p:sp>
      <p:sp>
        <p:nvSpPr>
          <p:cNvPr id="19459" name="Rectangle 3">
            <a:extLst>
              <a:ext uri="{FF2B5EF4-FFF2-40B4-BE49-F238E27FC236}">
                <a16:creationId xmlns:a16="http://schemas.microsoft.com/office/drawing/2014/main" id="{6889437F-BB6A-449F-9BBD-579E05FF1328}"/>
              </a:ext>
            </a:extLst>
          </p:cNvPr>
          <p:cNvSpPr>
            <a:spLocks noGrp="1" noChangeArrowheads="1"/>
          </p:cNvSpPr>
          <p:nvPr>
            <p:ph type="body" sz="half" idx="1"/>
          </p:nvPr>
        </p:nvSpPr>
        <p:spPr>
          <a:xfrm>
            <a:off x="1752600" y="1219200"/>
            <a:ext cx="8763000" cy="3581400"/>
          </a:xfrm>
        </p:spPr>
        <p:txBody>
          <a:bodyPr/>
          <a:lstStyle/>
          <a:p>
            <a:pPr eaLnBrk="1" hangingPunct="1">
              <a:buFontTx/>
              <a:buNone/>
            </a:pPr>
            <a:r>
              <a:rPr lang="en-US" altLang="en-US">
                <a:solidFill>
                  <a:srgbClr val="CC0000"/>
                </a:solidFill>
              </a:rPr>
              <a:t>Case 2:</a:t>
            </a:r>
            <a:r>
              <a:rPr lang="en-US" altLang="en-US"/>
              <a:t> Vertex  </a:t>
            </a:r>
            <a:r>
              <a:rPr lang="en-US" altLang="en-US" i="1"/>
              <a:t>k</a:t>
            </a:r>
            <a:r>
              <a:rPr lang="en-US" altLang="en-US"/>
              <a:t>  is an intermediate vertex on the shortest path from i to j</a:t>
            </a:r>
          </a:p>
          <a:p>
            <a:pPr lvl="1" eaLnBrk="1" hangingPunct="1"/>
            <a:r>
              <a:rPr lang="en-US" altLang="en-US" sz="2000"/>
              <a:t>First take the shortest path from i to k using intermediate vertices from the set {1,2,…,k-1}</a:t>
            </a:r>
          </a:p>
          <a:p>
            <a:pPr lvl="1" eaLnBrk="1" hangingPunct="1"/>
            <a:r>
              <a:rPr lang="en-US" altLang="en-US" sz="2000"/>
              <a:t>Then take the shortest path from k to j using intermediate vertices from the set {1,2,…,k-1}</a:t>
            </a:r>
          </a:p>
          <a:p>
            <a:pPr lvl="1" eaLnBrk="1" hangingPunct="1">
              <a:buFontTx/>
              <a:buNone/>
            </a:pPr>
            <a:r>
              <a:rPr lang="en-US" altLang="en-US"/>
              <a:t>	</a:t>
            </a:r>
          </a:p>
        </p:txBody>
      </p:sp>
      <p:graphicFrame>
        <p:nvGraphicFramePr>
          <p:cNvPr id="19460" name="Object 7">
            <a:extLst>
              <a:ext uri="{FF2B5EF4-FFF2-40B4-BE49-F238E27FC236}">
                <a16:creationId xmlns:a16="http://schemas.microsoft.com/office/drawing/2014/main" id="{C2BCFD47-85FD-4B90-91B6-49C7C918E161}"/>
              </a:ext>
            </a:extLst>
          </p:cNvPr>
          <p:cNvGraphicFramePr>
            <a:graphicFrameLocks noChangeAspect="1"/>
          </p:cNvGraphicFramePr>
          <p:nvPr/>
        </p:nvGraphicFramePr>
        <p:xfrm>
          <a:off x="4343400" y="3657601"/>
          <a:ext cx="3276600" cy="696913"/>
        </p:xfrm>
        <a:graphic>
          <a:graphicData uri="http://schemas.openxmlformats.org/presentationml/2006/ole">
            <mc:AlternateContent xmlns:mc="http://schemas.openxmlformats.org/markup-compatibility/2006">
              <mc:Choice xmlns:v="urn:schemas-microsoft-com:vml" Requires="v">
                <p:oleObj spid="_x0000_s12330" name="Equation" r:id="rId3" imgW="1193800" imgH="254000" progId="Equation.3">
                  <p:embed/>
                </p:oleObj>
              </mc:Choice>
              <mc:Fallback>
                <p:oleObj name="Equation" r:id="rId3" imgW="1193800" imgH="254000" progId="Equation.3">
                  <p:embed/>
                  <p:pic>
                    <p:nvPicPr>
                      <p:cNvPr id="19460" name="Object 7">
                        <a:extLst>
                          <a:ext uri="{FF2B5EF4-FFF2-40B4-BE49-F238E27FC236}">
                            <a16:creationId xmlns:a16="http://schemas.microsoft.com/office/drawing/2014/main" id="{C2BCFD47-85FD-4B90-91B6-49C7C918E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657601"/>
                        <a:ext cx="32766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Oval 8">
            <a:extLst>
              <a:ext uri="{FF2B5EF4-FFF2-40B4-BE49-F238E27FC236}">
                <a16:creationId xmlns:a16="http://schemas.microsoft.com/office/drawing/2014/main" id="{BCCE2F2D-5B81-4C92-A507-8D46BADCEE65}"/>
              </a:ext>
            </a:extLst>
          </p:cNvPr>
          <p:cNvSpPr>
            <a:spLocks noChangeArrowheads="1"/>
          </p:cNvSpPr>
          <p:nvPr/>
        </p:nvSpPr>
        <p:spPr bwMode="auto">
          <a:xfrm rot="5400000">
            <a:off x="3947320" y="5842795"/>
            <a:ext cx="344487" cy="314325"/>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i</a:t>
            </a:r>
          </a:p>
        </p:txBody>
      </p:sp>
      <p:sp>
        <p:nvSpPr>
          <p:cNvPr id="19462" name="Oval 9">
            <a:extLst>
              <a:ext uri="{FF2B5EF4-FFF2-40B4-BE49-F238E27FC236}">
                <a16:creationId xmlns:a16="http://schemas.microsoft.com/office/drawing/2014/main" id="{F28FA456-B2C8-446C-B5F1-415FA7637CC5}"/>
              </a:ext>
            </a:extLst>
          </p:cNvPr>
          <p:cNvSpPr>
            <a:spLocks noChangeArrowheads="1"/>
          </p:cNvSpPr>
          <p:nvPr/>
        </p:nvSpPr>
        <p:spPr bwMode="auto">
          <a:xfrm rot="5400000">
            <a:off x="5892007" y="4739482"/>
            <a:ext cx="344488" cy="314325"/>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k</a:t>
            </a:r>
          </a:p>
        </p:txBody>
      </p:sp>
      <p:sp>
        <p:nvSpPr>
          <p:cNvPr id="19463" name="Oval 10">
            <a:extLst>
              <a:ext uri="{FF2B5EF4-FFF2-40B4-BE49-F238E27FC236}">
                <a16:creationId xmlns:a16="http://schemas.microsoft.com/office/drawing/2014/main" id="{1CF16EFF-C311-4245-8AF5-D47965060001}"/>
              </a:ext>
            </a:extLst>
          </p:cNvPr>
          <p:cNvSpPr>
            <a:spLocks noChangeArrowheads="1"/>
          </p:cNvSpPr>
          <p:nvPr/>
        </p:nvSpPr>
        <p:spPr bwMode="auto">
          <a:xfrm rot="5400000">
            <a:off x="7899401" y="5773739"/>
            <a:ext cx="346075" cy="314325"/>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j</a:t>
            </a:r>
          </a:p>
        </p:txBody>
      </p:sp>
      <p:cxnSp>
        <p:nvCxnSpPr>
          <p:cNvPr id="19464" name="AutoShape 11">
            <a:extLst>
              <a:ext uri="{FF2B5EF4-FFF2-40B4-BE49-F238E27FC236}">
                <a16:creationId xmlns:a16="http://schemas.microsoft.com/office/drawing/2014/main" id="{D9991E06-680C-4C9C-BAFD-B05EFDCD9C6E}"/>
              </a:ext>
            </a:extLst>
          </p:cNvPr>
          <p:cNvCxnSpPr>
            <a:cxnSpLocks noChangeShapeType="1"/>
            <a:stCxn id="19461" idx="1"/>
            <a:endCxn id="19462" idx="4"/>
          </p:cNvCxnSpPr>
          <p:nvPr/>
        </p:nvCxnSpPr>
        <p:spPr bwMode="auto">
          <a:xfrm flipV="1">
            <a:off x="4229100" y="4897439"/>
            <a:ext cx="1677988" cy="981075"/>
          </a:xfrm>
          <a:prstGeom prst="curvedConnector3">
            <a:avLst>
              <a:gd name="adj1" fmla="val 5140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5" name="AutoShape 12">
            <a:extLst>
              <a:ext uri="{FF2B5EF4-FFF2-40B4-BE49-F238E27FC236}">
                <a16:creationId xmlns:a16="http://schemas.microsoft.com/office/drawing/2014/main" id="{1BC6CDA9-2512-4841-B8D8-E8442B03D940}"/>
              </a:ext>
            </a:extLst>
          </p:cNvPr>
          <p:cNvCxnSpPr>
            <a:cxnSpLocks noChangeShapeType="1"/>
            <a:stCxn id="19462" idx="0"/>
            <a:endCxn id="19463" idx="3"/>
          </p:cNvCxnSpPr>
          <p:nvPr/>
        </p:nvCxnSpPr>
        <p:spPr bwMode="auto">
          <a:xfrm>
            <a:off x="6221413" y="4897439"/>
            <a:ext cx="1739900" cy="911225"/>
          </a:xfrm>
          <a:prstGeom prst="curvedConnector3">
            <a:avLst>
              <a:gd name="adj1" fmla="val 4868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6EBC589-1218-407C-AF2B-9B8E4A2FE380}"/>
              </a:ext>
            </a:extLst>
          </p:cNvPr>
          <p:cNvSpPr>
            <a:spLocks noGrp="1" noChangeArrowheads="1"/>
          </p:cNvSpPr>
          <p:nvPr>
            <p:ph type="title"/>
          </p:nvPr>
        </p:nvSpPr>
        <p:spPr/>
        <p:txBody>
          <a:bodyPr/>
          <a:lstStyle/>
          <a:p>
            <a:pPr eaLnBrk="1" hangingPunct="1"/>
            <a:r>
              <a:rPr lang="en-US" altLang="en-US"/>
              <a:t>DP Formulation</a:t>
            </a:r>
          </a:p>
        </p:txBody>
      </p:sp>
      <p:sp>
        <p:nvSpPr>
          <p:cNvPr id="20483" name="Rectangle 3">
            <a:extLst>
              <a:ext uri="{FF2B5EF4-FFF2-40B4-BE49-F238E27FC236}">
                <a16:creationId xmlns:a16="http://schemas.microsoft.com/office/drawing/2014/main" id="{0464496C-DD9E-4F31-AB6D-2BAE9CFA0D89}"/>
              </a:ext>
            </a:extLst>
          </p:cNvPr>
          <p:cNvSpPr>
            <a:spLocks noGrp="1" noChangeArrowheads="1"/>
          </p:cNvSpPr>
          <p:nvPr>
            <p:ph type="body" sz="half" idx="1"/>
          </p:nvPr>
        </p:nvSpPr>
        <p:spPr>
          <a:xfrm>
            <a:off x="1981200" y="1219200"/>
            <a:ext cx="7086600" cy="5257800"/>
          </a:xfrm>
        </p:spPr>
        <p:txBody>
          <a:bodyPr/>
          <a:lstStyle/>
          <a:p>
            <a:pPr eaLnBrk="1" hangingPunct="1"/>
            <a:r>
              <a:rPr lang="en-US" altLang="en-US" sz="2000">
                <a:solidFill>
                  <a:srgbClr val="CC0000"/>
                </a:solidFill>
              </a:rPr>
              <a:t>Base case:</a:t>
            </a:r>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solidFill>
                  <a:srgbClr val="CC0000"/>
                </a:solidFill>
              </a:rPr>
              <a:t>Recursive definition (for </a:t>
            </a:r>
            <a:r>
              <a:rPr lang="en-US" altLang="en-US" sz="2000" i="1">
                <a:solidFill>
                  <a:srgbClr val="CC0000"/>
                </a:solidFill>
              </a:rPr>
              <a:t>k &gt; 0</a:t>
            </a:r>
            <a:r>
              <a:rPr lang="en-US" altLang="en-US" sz="2000">
                <a:solidFill>
                  <a:srgbClr val="CC0000"/>
                </a:solidFill>
              </a:rPr>
              <a:t>)</a:t>
            </a:r>
          </a:p>
          <a:p>
            <a:pPr lvl="1" eaLnBrk="1" hangingPunct="1"/>
            <a:endParaRPr lang="en-US" altLang="en-US" sz="2000">
              <a:solidFill>
                <a:srgbClr val="CC0000"/>
              </a:solidFill>
            </a:endParaRPr>
          </a:p>
        </p:txBody>
      </p:sp>
      <p:graphicFrame>
        <p:nvGraphicFramePr>
          <p:cNvPr id="20484" name="Object 4">
            <a:extLst>
              <a:ext uri="{FF2B5EF4-FFF2-40B4-BE49-F238E27FC236}">
                <a16:creationId xmlns:a16="http://schemas.microsoft.com/office/drawing/2014/main" id="{4F20D8A9-B05F-4085-A10D-0567CFC46A5A}"/>
              </a:ext>
            </a:extLst>
          </p:cNvPr>
          <p:cNvGraphicFramePr>
            <a:graphicFrameLocks noGrp="1" noChangeAspect="1"/>
          </p:cNvGraphicFramePr>
          <p:nvPr>
            <p:ph sz="quarter" idx="2"/>
          </p:nvPr>
        </p:nvGraphicFramePr>
        <p:xfrm>
          <a:off x="3505200" y="1676401"/>
          <a:ext cx="1600200" cy="695325"/>
        </p:xfrm>
        <a:graphic>
          <a:graphicData uri="http://schemas.openxmlformats.org/presentationml/2006/ole">
            <mc:AlternateContent xmlns:mc="http://schemas.openxmlformats.org/markup-compatibility/2006">
              <mc:Choice xmlns:v="urn:schemas-microsoft-com:vml" Requires="v">
                <p:oleObj spid="_x0000_s13394" name="Equation" r:id="rId3" imgW="583947" imgH="253890" progId="Equation.3">
                  <p:embed/>
                </p:oleObj>
              </mc:Choice>
              <mc:Fallback>
                <p:oleObj name="Equation" r:id="rId3" imgW="583947" imgH="253890" progId="Equation.3">
                  <p:embed/>
                  <p:pic>
                    <p:nvPicPr>
                      <p:cNvPr id="20484" name="Object 4">
                        <a:extLst>
                          <a:ext uri="{FF2B5EF4-FFF2-40B4-BE49-F238E27FC236}">
                            <a16:creationId xmlns:a16="http://schemas.microsoft.com/office/drawing/2014/main" id="{4F20D8A9-B05F-4085-A10D-0567CFC46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676401"/>
                        <a:ext cx="16002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6">
            <a:extLst>
              <a:ext uri="{FF2B5EF4-FFF2-40B4-BE49-F238E27FC236}">
                <a16:creationId xmlns:a16="http://schemas.microsoft.com/office/drawing/2014/main" id="{B30AE517-72A8-44D3-8933-E63818871C15}"/>
              </a:ext>
            </a:extLst>
          </p:cNvPr>
          <p:cNvGraphicFramePr>
            <a:graphicFrameLocks noGrp="1" noChangeAspect="1"/>
          </p:cNvGraphicFramePr>
          <p:nvPr>
            <p:ph sz="quarter" idx="3"/>
          </p:nvPr>
        </p:nvGraphicFramePr>
        <p:xfrm>
          <a:off x="3352800" y="3352800"/>
          <a:ext cx="5257800" cy="692150"/>
        </p:xfrm>
        <a:graphic>
          <a:graphicData uri="http://schemas.openxmlformats.org/presentationml/2006/ole">
            <mc:AlternateContent xmlns:mc="http://schemas.openxmlformats.org/markup-compatibility/2006">
              <mc:Choice xmlns:v="urn:schemas-microsoft-com:vml" Requires="v">
                <p:oleObj spid="_x0000_s13395" name="Equation" r:id="rId5" imgW="1930400" imgH="254000" progId="Equation.3">
                  <p:embed/>
                </p:oleObj>
              </mc:Choice>
              <mc:Fallback>
                <p:oleObj name="Equation" r:id="rId5" imgW="1930400" imgH="254000" progId="Equation.3">
                  <p:embed/>
                  <p:pic>
                    <p:nvPicPr>
                      <p:cNvPr id="20485" name="Object 6">
                        <a:extLst>
                          <a:ext uri="{FF2B5EF4-FFF2-40B4-BE49-F238E27FC236}">
                            <a16:creationId xmlns:a16="http://schemas.microsoft.com/office/drawing/2014/main" id="{B30AE517-72A8-44D3-8933-E63818871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352800"/>
                        <a:ext cx="52578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a:extLst>
              <a:ext uri="{FF2B5EF4-FFF2-40B4-BE49-F238E27FC236}">
                <a16:creationId xmlns:a16="http://schemas.microsoft.com/office/drawing/2014/main" id="{8FD73A9E-BF83-48F7-A37B-1D6D3A622BAC}"/>
              </a:ext>
            </a:extLst>
          </p:cNvPr>
          <p:cNvSpPr>
            <a:spLocks noGrp="1" noChangeArrowheads="1"/>
          </p:cNvSpPr>
          <p:nvPr>
            <p:ph type="title"/>
          </p:nvPr>
        </p:nvSpPr>
        <p:spPr/>
        <p:txBody>
          <a:bodyPr/>
          <a:lstStyle/>
          <a:p>
            <a:pPr eaLnBrk="1" hangingPunct="1"/>
            <a:r>
              <a:rPr lang="en-US" altLang="en-US"/>
              <a:t>Floyd-Warshall Algorithm</a:t>
            </a:r>
          </a:p>
        </p:txBody>
      </p:sp>
      <p:sp>
        <p:nvSpPr>
          <p:cNvPr id="21507" name="Rectangle 3">
            <a:extLst>
              <a:ext uri="{FF2B5EF4-FFF2-40B4-BE49-F238E27FC236}">
                <a16:creationId xmlns:a16="http://schemas.microsoft.com/office/drawing/2014/main" id="{295B2013-A015-4E67-BD40-7A5CC2444F4F}"/>
              </a:ext>
            </a:extLst>
          </p:cNvPr>
          <p:cNvSpPr>
            <a:spLocks noGrp="1" noChangeArrowheads="1"/>
          </p:cNvSpPr>
          <p:nvPr>
            <p:ph type="body" sz="half" idx="1"/>
          </p:nvPr>
        </p:nvSpPr>
        <p:spPr>
          <a:xfrm>
            <a:off x="1981200" y="1219200"/>
            <a:ext cx="8305800" cy="5257800"/>
          </a:xfrm>
        </p:spPr>
        <p:txBody>
          <a:bodyPr/>
          <a:lstStyle/>
          <a:p>
            <a:pPr eaLnBrk="1" hangingPunct="1">
              <a:buFontTx/>
              <a:buNone/>
            </a:pPr>
            <a:r>
              <a:rPr lang="en-US" altLang="en-US" sz="2000"/>
              <a:t>Floyd-Warshall(</a:t>
            </a:r>
            <a:r>
              <a:rPr lang="en-US" altLang="en-US" sz="2000" i="1"/>
              <a:t>W</a:t>
            </a:r>
            <a:r>
              <a:rPr lang="en-US" altLang="en-US" sz="2000"/>
              <a:t>) {</a:t>
            </a:r>
          </a:p>
          <a:p>
            <a:pPr eaLnBrk="1" hangingPunct="1">
              <a:buFontTx/>
              <a:buNone/>
            </a:pPr>
            <a:r>
              <a:rPr lang="en-US" altLang="en-US" sz="2000"/>
              <a:t>	n = rows[</a:t>
            </a:r>
            <a:r>
              <a:rPr lang="en-US" altLang="en-US" sz="2000" i="1"/>
              <a:t>W</a:t>
            </a:r>
            <a:r>
              <a:rPr lang="en-US" altLang="en-US" sz="2000"/>
              <a:t>]</a:t>
            </a:r>
          </a:p>
          <a:p>
            <a:pPr eaLnBrk="1" hangingPunct="1">
              <a:buFontTx/>
              <a:buNone/>
            </a:pPr>
            <a:r>
              <a:rPr lang="en-US" altLang="en-US" sz="2000"/>
              <a:t>	</a:t>
            </a:r>
          </a:p>
          <a:p>
            <a:pPr eaLnBrk="1" hangingPunct="1">
              <a:buFontTx/>
              <a:buNone/>
            </a:pPr>
            <a:r>
              <a:rPr lang="en-US" altLang="en-US" sz="2000"/>
              <a:t>	for k=1 to n do</a:t>
            </a:r>
          </a:p>
          <a:p>
            <a:pPr eaLnBrk="1" hangingPunct="1">
              <a:buFontTx/>
              <a:buNone/>
            </a:pPr>
            <a:r>
              <a:rPr lang="en-US" altLang="en-US" sz="2000"/>
              <a:t>		for i=1 to n do</a:t>
            </a:r>
          </a:p>
          <a:p>
            <a:pPr eaLnBrk="1" hangingPunct="1">
              <a:buFontTx/>
              <a:buNone/>
            </a:pPr>
            <a:r>
              <a:rPr lang="en-US" altLang="en-US" sz="2000"/>
              <a:t>			for j=1 to n do</a:t>
            </a:r>
          </a:p>
          <a:p>
            <a:pPr eaLnBrk="1" hangingPunct="1">
              <a:buFontTx/>
              <a:buNone/>
            </a:pPr>
            <a:endParaRPr lang="en-US" altLang="en-US" sz="2000"/>
          </a:p>
          <a:p>
            <a:pPr eaLnBrk="1" hangingPunct="1">
              <a:buFontTx/>
              <a:buNone/>
            </a:pPr>
            <a:endParaRPr lang="en-US" altLang="en-US" sz="2000"/>
          </a:p>
          <a:p>
            <a:pPr eaLnBrk="1" hangingPunct="1">
              <a:buFontTx/>
              <a:buNone/>
            </a:pPr>
            <a:r>
              <a:rPr lang="en-US" altLang="en-US" sz="2000"/>
              <a:t>     return </a:t>
            </a:r>
          </a:p>
          <a:p>
            <a:pPr eaLnBrk="1" hangingPunct="1">
              <a:buFontTx/>
              <a:buNone/>
            </a:pPr>
            <a:r>
              <a:rPr lang="en-US" altLang="en-US" sz="2000"/>
              <a:t>}				</a:t>
            </a:r>
          </a:p>
          <a:p>
            <a:pPr eaLnBrk="1" hangingPunct="1">
              <a:buFontTx/>
              <a:buNone/>
            </a:pPr>
            <a:r>
              <a:rPr lang="en-US" altLang="en-US" sz="2000"/>
              <a:t>				</a:t>
            </a:r>
          </a:p>
        </p:txBody>
      </p:sp>
      <p:graphicFrame>
        <p:nvGraphicFramePr>
          <p:cNvPr id="21508" name="Object 4">
            <a:extLst>
              <a:ext uri="{FF2B5EF4-FFF2-40B4-BE49-F238E27FC236}">
                <a16:creationId xmlns:a16="http://schemas.microsoft.com/office/drawing/2014/main" id="{29136DD8-5FC1-46CB-A7E0-EE292DF7776F}"/>
              </a:ext>
            </a:extLst>
          </p:cNvPr>
          <p:cNvGraphicFramePr>
            <a:graphicFrameLocks noGrp="1" noChangeAspect="1"/>
          </p:cNvGraphicFramePr>
          <p:nvPr>
            <p:ph sz="quarter" idx="2"/>
          </p:nvPr>
        </p:nvGraphicFramePr>
        <p:xfrm>
          <a:off x="2362200" y="1955801"/>
          <a:ext cx="1143000" cy="392113"/>
        </p:xfrm>
        <a:graphic>
          <a:graphicData uri="http://schemas.openxmlformats.org/presentationml/2006/ole">
            <mc:AlternateContent xmlns:mc="http://schemas.openxmlformats.org/markup-compatibility/2006">
              <mc:Choice xmlns:v="urn:schemas-microsoft-com:vml" Requires="v">
                <p:oleObj spid="_x0000_s14498" name="Equation" r:id="rId3" imgW="596641" imgH="203112" progId="Equation.3">
                  <p:embed/>
                </p:oleObj>
              </mc:Choice>
              <mc:Fallback>
                <p:oleObj name="Equation" r:id="rId3" imgW="596641" imgH="203112" progId="Equation.3">
                  <p:embed/>
                  <p:pic>
                    <p:nvPicPr>
                      <p:cNvPr id="21508" name="Object 4">
                        <a:extLst>
                          <a:ext uri="{FF2B5EF4-FFF2-40B4-BE49-F238E27FC236}">
                            <a16:creationId xmlns:a16="http://schemas.microsoft.com/office/drawing/2014/main" id="{29136DD8-5FC1-46CB-A7E0-EE292DF77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55801"/>
                        <a:ext cx="11430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7">
            <a:extLst>
              <a:ext uri="{FF2B5EF4-FFF2-40B4-BE49-F238E27FC236}">
                <a16:creationId xmlns:a16="http://schemas.microsoft.com/office/drawing/2014/main" id="{C4080E02-19E2-4588-8378-17BEA7A55A25}"/>
              </a:ext>
            </a:extLst>
          </p:cNvPr>
          <p:cNvGraphicFramePr>
            <a:graphicFrameLocks noGrp="1" noChangeAspect="1"/>
          </p:cNvGraphicFramePr>
          <p:nvPr>
            <p:ph sz="quarter" idx="3"/>
          </p:nvPr>
        </p:nvGraphicFramePr>
        <p:xfrm>
          <a:off x="4572000" y="3505200"/>
          <a:ext cx="3962400" cy="520700"/>
        </p:xfrm>
        <a:graphic>
          <a:graphicData uri="http://schemas.openxmlformats.org/presentationml/2006/ole">
            <mc:AlternateContent xmlns:mc="http://schemas.openxmlformats.org/markup-compatibility/2006">
              <mc:Choice xmlns:v="urn:schemas-microsoft-com:vml" Requires="v">
                <p:oleObj spid="_x0000_s14499" name="Equation" r:id="rId5" imgW="1930400" imgH="254000" progId="Equation.3">
                  <p:embed/>
                </p:oleObj>
              </mc:Choice>
              <mc:Fallback>
                <p:oleObj name="Equation" r:id="rId5" imgW="1930400" imgH="254000" progId="Equation.3">
                  <p:embed/>
                  <p:pic>
                    <p:nvPicPr>
                      <p:cNvPr id="21509" name="Object 7">
                        <a:extLst>
                          <a:ext uri="{FF2B5EF4-FFF2-40B4-BE49-F238E27FC236}">
                            <a16:creationId xmlns:a16="http://schemas.microsoft.com/office/drawing/2014/main" id="{C4080E02-19E2-4588-8378-17BEA7A55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505200"/>
                        <a:ext cx="3962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0">
            <a:extLst>
              <a:ext uri="{FF2B5EF4-FFF2-40B4-BE49-F238E27FC236}">
                <a16:creationId xmlns:a16="http://schemas.microsoft.com/office/drawing/2014/main" id="{293EC71B-56E7-43D9-8294-0832D424125B}"/>
              </a:ext>
            </a:extLst>
          </p:cNvPr>
          <p:cNvGraphicFramePr>
            <a:graphicFrameLocks noChangeAspect="1"/>
          </p:cNvGraphicFramePr>
          <p:nvPr/>
        </p:nvGraphicFramePr>
        <p:xfrm>
          <a:off x="3124200" y="4046539"/>
          <a:ext cx="762000" cy="407987"/>
        </p:xfrm>
        <a:graphic>
          <a:graphicData uri="http://schemas.openxmlformats.org/presentationml/2006/ole">
            <mc:AlternateContent xmlns:mc="http://schemas.openxmlformats.org/markup-compatibility/2006">
              <mc:Choice xmlns:v="urn:schemas-microsoft-com:vml" Requires="v">
                <p:oleObj spid="_x0000_s14500" name="Equation" r:id="rId7" imgW="291973" imgH="190417" progId="Equation.3">
                  <p:embed/>
                </p:oleObj>
              </mc:Choice>
              <mc:Fallback>
                <p:oleObj name="Equation" r:id="rId7" imgW="291973" imgH="190417" progId="Equation.3">
                  <p:embed/>
                  <p:pic>
                    <p:nvPicPr>
                      <p:cNvPr id="21510" name="Object 10">
                        <a:extLst>
                          <a:ext uri="{FF2B5EF4-FFF2-40B4-BE49-F238E27FC236}">
                            <a16:creationId xmlns:a16="http://schemas.microsoft.com/office/drawing/2014/main" id="{293EC71B-56E7-43D9-8294-0832D4241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046539"/>
                        <a:ext cx="7620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 name="Text Box 11">
            <a:extLst>
              <a:ext uri="{FF2B5EF4-FFF2-40B4-BE49-F238E27FC236}">
                <a16:creationId xmlns:a16="http://schemas.microsoft.com/office/drawing/2014/main" id="{D2A06DE9-A250-4C05-8890-8B425A085CC2}"/>
              </a:ext>
            </a:extLst>
          </p:cNvPr>
          <p:cNvSpPr txBox="1">
            <a:spLocks noChangeArrowheads="1"/>
          </p:cNvSpPr>
          <p:nvPr/>
        </p:nvSpPr>
        <p:spPr bwMode="auto">
          <a:xfrm>
            <a:off x="8229600" y="45720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endParaRPr lang="en-US" altLang="en-US" sz="1800"/>
          </a:p>
        </p:txBody>
      </p:sp>
      <p:graphicFrame>
        <p:nvGraphicFramePr>
          <p:cNvPr id="21512" name="Object 12">
            <a:extLst>
              <a:ext uri="{FF2B5EF4-FFF2-40B4-BE49-F238E27FC236}">
                <a16:creationId xmlns:a16="http://schemas.microsoft.com/office/drawing/2014/main" id="{3FAE24EC-F004-43CE-8BDD-D463F8C4206B}"/>
              </a:ext>
            </a:extLst>
          </p:cNvPr>
          <p:cNvGraphicFramePr>
            <a:graphicFrameLocks noChangeAspect="1"/>
          </p:cNvGraphicFramePr>
          <p:nvPr/>
        </p:nvGraphicFramePr>
        <p:xfrm>
          <a:off x="7772400" y="5562600"/>
          <a:ext cx="941388" cy="528638"/>
        </p:xfrm>
        <a:graphic>
          <a:graphicData uri="http://schemas.openxmlformats.org/presentationml/2006/ole">
            <mc:AlternateContent xmlns:mc="http://schemas.openxmlformats.org/markup-compatibility/2006">
              <mc:Choice xmlns:v="urn:schemas-microsoft-com:vml" Requires="v">
                <p:oleObj spid="_x0000_s14501" name="Equation" r:id="rId9" imgW="406224" imgH="228501" progId="Equation.3">
                  <p:embed/>
                </p:oleObj>
              </mc:Choice>
              <mc:Fallback>
                <p:oleObj name="Equation" r:id="rId9" imgW="406224" imgH="228501" progId="Equation.3">
                  <p:embed/>
                  <p:pic>
                    <p:nvPicPr>
                      <p:cNvPr id="21512" name="Object 12">
                        <a:extLst>
                          <a:ext uri="{FF2B5EF4-FFF2-40B4-BE49-F238E27FC236}">
                            <a16:creationId xmlns:a16="http://schemas.microsoft.com/office/drawing/2014/main" id="{3FAE24EC-F004-43CE-8BDD-D463F8C420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5562600"/>
                        <a:ext cx="94138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13">
            <a:extLst>
              <a:ext uri="{FF2B5EF4-FFF2-40B4-BE49-F238E27FC236}">
                <a16:creationId xmlns:a16="http://schemas.microsoft.com/office/drawing/2014/main" id="{95E4983C-1602-4890-B2EF-02B5503004DF}"/>
              </a:ext>
            </a:extLst>
          </p:cNvPr>
          <p:cNvSpPr>
            <a:spLocks noChangeArrowheads="1"/>
          </p:cNvSpPr>
          <p:nvPr/>
        </p:nvSpPr>
        <p:spPr bwMode="auto">
          <a:xfrm>
            <a:off x="7620000" y="5334000"/>
            <a:ext cx="1371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5">
            <a:extLst>
              <a:ext uri="{FF2B5EF4-FFF2-40B4-BE49-F238E27FC236}">
                <a16:creationId xmlns:a16="http://schemas.microsoft.com/office/drawing/2014/main" id="{9421F4D9-FBD6-4B9D-8169-204BC80B66B7}"/>
              </a:ext>
            </a:extLst>
          </p:cNvPr>
          <p:cNvSpPr>
            <a:spLocks noGrp="1" noChangeArrowheads="1"/>
          </p:cNvSpPr>
          <p:nvPr>
            <p:ph type="title"/>
          </p:nvPr>
        </p:nvSpPr>
        <p:spPr/>
        <p:txBody>
          <a:bodyPr/>
          <a:lstStyle/>
          <a:p>
            <a:pPr eaLnBrk="1" hangingPunct="1"/>
            <a:r>
              <a:rPr lang="en-US" altLang="en-US"/>
              <a:t>Example</a:t>
            </a:r>
          </a:p>
        </p:txBody>
      </p:sp>
      <p:grpSp>
        <p:nvGrpSpPr>
          <p:cNvPr id="22531" name="Group 69">
            <a:extLst>
              <a:ext uri="{FF2B5EF4-FFF2-40B4-BE49-F238E27FC236}">
                <a16:creationId xmlns:a16="http://schemas.microsoft.com/office/drawing/2014/main" id="{59E940FD-01AF-428D-8852-C1BDC43A171C}"/>
              </a:ext>
            </a:extLst>
          </p:cNvPr>
          <p:cNvGrpSpPr>
            <a:grpSpLocks/>
          </p:cNvGrpSpPr>
          <p:nvPr/>
        </p:nvGrpSpPr>
        <p:grpSpPr bwMode="auto">
          <a:xfrm>
            <a:off x="2438400" y="1752601"/>
            <a:ext cx="4267200" cy="3567113"/>
            <a:chOff x="1200" y="1152"/>
            <a:chExt cx="2688" cy="2247"/>
          </a:xfrm>
        </p:grpSpPr>
        <p:sp>
          <p:nvSpPr>
            <p:cNvPr id="22573" name="Line 70">
              <a:extLst>
                <a:ext uri="{FF2B5EF4-FFF2-40B4-BE49-F238E27FC236}">
                  <a16:creationId xmlns:a16="http://schemas.microsoft.com/office/drawing/2014/main" id="{7D870650-EE69-4B69-930C-2C9E3DBC0FD7}"/>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74" name="Line 71">
              <a:extLst>
                <a:ext uri="{FF2B5EF4-FFF2-40B4-BE49-F238E27FC236}">
                  <a16:creationId xmlns:a16="http://schemas.microsoft.com/office/drawing/2014/main" id="{B8D8BE0F-2FE4-4C4B-95DE-59A817D90B18}"/>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75" name="Line 72">
              <a:extLst>
                <a:ext uri="{FF2B5EF4-FFF2-40B4-BE49-F238E27FC236}">
                  <a16:creationId xmlns:a16="http://schemas.microsoft.com/office/drawing/2014/main" id="{264AF885-3AA7-4246-8D80-FB964265D9AC}"/>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76" name="Line 73">
              <a:extLst>
                <a:ext uri="{FF2B5EF4-FFF2-40B4-BE49-F238E27FC236}">
                  <a16:creationId xmlns:a16="http://schemas.microsoft.com/office/drawing/2014/main" id="{C9660295-C6C7-4395-836D-14E69CF06C53}"/>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77" name="Oval 74">
              <a:extLst>
                <a:ext uri="{FF2B5EF4-FFF2-40B4-BE49-F238E27FC236}">
                  <a16:creationId xmlns:a16="http://schemas.microsoft.com/office/drawing/2014/main" id="{428B6FE6-5F35-47C7-BB33-11AA37CBB52C}"/>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22578" name="Oval 75">
              <a:extLst>
                <a:ext uri="{FF2B5EF4-FFF2-40B4-BE49-F238E27FC236}">
                  <a16:creationId xmlns:a16="http://schemas.microsoft.com/office/drawing/2014/main" id="{FFC02B39-D91D-4507-9CC7-48E1E017443C}"/>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22579" name="Oval 76">
              <a:extLst>
                <a:ext uri="{FF2B5EF4-FFF2-40B4-BE49-F238E27FC236}">
                  <a16:creationId xmlns:a16="http://schemas.microsoft.com/office/drawing/2014/main" id="{E6FB97AE-28F9-4F4C-B9A5-54C4F47E5A30}"/>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22580" name="Oval 77">
              <a:extLst>
                <a:ext uri="{FF2B5EF4-FFF2-40B4-BE49-F238E27FC236}">
                  <a16:creationId xmlns:a16="http://schemas.microsoft.com/office/drawing/2014/main" id="{7B0CAA5A-3B64-4869-A4D0-E5E619407A03}"/>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22581" name="Oval 78">
              <a:extLst>
                <a:ext uri="{FF2B5EF4-FFF2-40B4-BE49-F238E27FC236}">
                  <a16:creationId xmlns:a16="http://schemas.microsoft.com/office/drawing/2014/main" id="{9014D5DC-143C-4890-B0CE-A46E829C47AC}"/>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22582" name="Line 79">
              <a:extLst>
                <a:ext uri="{FF2B5EF4-FFF2-40B4-BE49-F238E27FC236}">
                  <a16:creationId xmlns:a16="http://schemas.microsoft.com/office/drawing/2014/main" id="{405B9DC6-E4DE-472A-914D-7810508914DC}"/>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83" name="Line 80">
              <a:extLst>
                <a:ext uri="{FF2B5EF4-FFF2-40B4-BE49-F238E27FC236}">
                  <a16:creationId xmlns:a16="http://schemas.microsoft.com/office/drawing/2014/main" id="{65D046AA-23BD-4BE1-A72E-9FFCEBB18489}"/>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84" name="Line 81">
              <a:extLst>
                <a:ext uri="{FF2B5EF4-FFF2-40B4-BE49-F238E27FC236}">
                  <a16:creationId xmlns:a16="http://schemas.microsoft.com/office/drawing/2014/main" id="{7E7D4CE2-819D-47F0-80D1-F16DCF2EEADA}"/>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85" name="Line 82">
              <a:extLst>
                <a:ext uri="{FF2B5EF4-FFF2-40B4-BE49-F238E27FC236}">
                  <a16:creationId xmlns:a16="http://schemas.microsoft.com/office/drawing/2014/main" id="{07A3267C-B578-4BF0-B7B2-C459834D54AD}"/>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86" name="Line 83">
              <a:extLst>
                <a:ext uri="{FF2B5EF4-FFF2-40B4-BE49-F238E27FC236}">
                  <a16:creationId xmlns:a16="http://schemas.microsoft.com/office/drawing/2014/main" id="{7C5B71C8-DC2F-48A8-B168-095A83FC7AD9}"/>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87" name="Text Box 84">
              <a:extLst>
                <a:ext uri="{FF2B5EF4-FFF2-40B4-BE49-F238E27FC236}">
                  <a16:creationId xmlns:a16="http://schemas.microsoft.com/office/drawing/2014/main" id="{D5D0AD7E-3C78-4AEB-862C-E57511A578A2}"/>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22588" name="Text Box 85">
              <a:extLst>
                <a:ext uri="{FF2B5EF4-FFF2-40B4-BE49-F238E27FC236}">
                  <a16:creationId xmlns:a16="http://schemas.microsoft.com/office/drawing/2014/main" id="{B212B35F-382C-4A24-95CD-5C045F6B48E9}"/>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2589" name="Text Box 86">
              <a:extLst>
                <a:ext uri="{FF2B5EF4-FFF2-40B4-BE49-F238E27FC236}">
                  <a16:creationId xmlns:a16="http://schemas.microsoft.com/office/drawing/2014/main" id="{FDE16DD0-E3E2-4FE1-9610-9ADCBE2083AB}"/>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22590" name="Text Box 87">
              <a:extLst>
                <a:ext uri="{FF2B5EF4-FFF2-40B4-BE49-F238E27FC236}">
                  <a16:creationId xmlns:a16="http://schemas.microsoft.com/office/drawing/2014/main" id="{0357F85F-49B0-49CB-8CE1-8562D5CCF9F9}"/>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2591" name="Text Box 88">
              <a:extLst>
                <a:ext uri="{FF2B5EF4-FFF2-40B4-BE49-F238E27FC236}">
                  <a16:creationId xmlns:a16="http://schemas.microsoft.com/office/drawing/2014/main" id="{2DC8EF86-3DA4-40F9-BA5B-2CEAC93F80DB}"/>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22592" name="Text Box 89">
              <a:extLst>
                <a:ext uri="{FF2B5EF4-FFF2-40B4-BE49-F238E27FC236}">
                  <a16:creationId xmlns:a16="http://schemas.microsoft.com/office/drawing/2014/main" id="{BC0DC0EC-E42D-4204-8C72-4645BDC359A5}"/>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22593" name="Text Box 90">
              <a:extLst>
                <a:ext uri="{FF2B5EF4-FFF2-40B4-BE49-F238E27FC236}">
                  <a16:creationId xmlns:a16="http://schemas.microsoft.com/office/drawing/2014/main" id="{C14BFAEB-E680-4D92-B8FE-39359ED4222A}"/>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22594" name="Text Box 91">
              <a:extLst>
                <a:ext uri="{FF2B5EF4-FFF2-40B4-BE49-F238E27FC236}">
                  <a16:creationId xmlns:a16="http://schemas.microsoft.com/office/drawing/2014/main" id="{40E9F645-D9B5-44E8-811E-FCB878F924A7}"/>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22595" name="Text Box 92">
              <a:extLst>
                <a:ext uri="{FF2B5EF4-FFF2-40B4-BE49-F238E27FC236}">
                  <a16:creationId xmlns:a16="http://schemas.microsoft.com/office/drawing/2014/main" id="{EE1CFA76-EB06-41C0-B224-A33098C151CE}"/>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64957" name="Group 93">
            <a:extLst>
              <a:ext uri="{FF2B5EF4-FFF2-40B4-BE49-F238E27FC236}">
                <a16:creationId xmlns:a16="http://schemas.microsoft.com/office/drawing/2014/main" id="{BD403389-7D34-4AC6-8ED0-41162F594CB5}"/>
              </a:ext>
            </a:extLst>
          </p:cNvPr>
          <p:cNvGraphicFramePr>
            <a:graphicFrameLocks noGrp="1"/>
          </p:cNvGraphicFramePr>
          <p:nvPr/>
        </p:nvGraphicFramePr>
        <p:xfrm>
          <a:off x="7467600" y="2590800"/>
          <a:ext cx="2057400" cy="2133602"/>
        </p:xfrm>
        <a:graphic>
          <a:graphicData uri="http://schemas.openxmlformats.org/drawingml/2006/table">
            <a:tbl>
              <a:tblPr/>
              <a:tblGrid>
                <a:gridCol w="411163">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70" name="Text Box 131">
            <a:extLst>
              <a:ext uri="{FF2B5EF4-FFF2-40B4-BE49-F238E27FC236}">
                <a16:creationId xmlns:a16="http://schemas.microsoft.com/office/drawing/2014/main" id="{8D023386-4E6A-4A5E-821F-6B6719FA0586}"/>
              </a:ext>
            </a:extLst>
          </p:cNvPr>
          <p:cNvSpPr txBox="1">
            <a:spLocks noChangeArrowheads="1"/>
          </p:cNvSpPr>
          <p:nvPr/>
        </p:nvSpPr>
        <p:spPr bwMode="auto">
          <a:xfrm>
            <a:off x="7391400" y="22098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22571" name="Text Box 132">
            <a:extLst>
              <a:ext uri="{FF2B5EF4-FFF2-40B4-BE49-F238E27FC236}">
                <a16:creationId xmlns:a16="http://schemas.microsoft.com/office/drawing/2014/main" id="{87ADAE65-89EE-4934-B5BD-86629235B1F2}"/>
              </a:ext>
            </a:extLst>
          </p:cNvPr>
          <p:cNvSpPr txBox="1">
            <a:spLocks noChangeArrowheads="1"/>
          </p:cNvSpPr>
          <p:nvPr/>
        </p:nvSpPr>
        <p:spPr bwMode="auto">
          <a:xfrm>
            <a:off x="7086600" y="26670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graphicFrame>
        <p:nvGraphicFramePr>
          <p:cNvPr id="22572" name="Object 134">
            <a:extLst>
              <a:ext uri="{FF2B5EF4-FFF2-40B4-BE49-F238E27FC236}">
                <a16:creationId xmlns:a16="http://schemas.microsoft.com/office/drawing/2014/main" id="{DDACF86D-2A72-423D-9F10-F69F109A2F00}"/>
              </a:ext>
            </a:extLst>
          </p:cNvPr>
          <p:cNvGraphicFramePr>
            <a:graphicFrameLocks noGrp="1" noChangeAspect="1"/>
          </p:cNvGraphicFramePr>
          <p:nvPr>
            <p:ph idx="1"/>
          </p:nvPr>
        </p:nvGraphicFramePr>
        <p:xfrm>
          <a:off x="7924800" y="1600201"/>
          <a:ext cx="1219200" cy="415925"/>
        </p:xfrm>
        <a:graphic>
          <a:graphicData uri="http://schemas.openxmlformats.org/presentationml/2006/ole">
            <mc:AlternateContent xmlns:mc="http://schemas.openxmlformats.org/markup-compatibility/2006">
              <mc:Choice xmlns:v="urn:schemas-microsoft-com:vml" Requires="v">
                <p:oleObj spid="_x0000_s15402" name="Equation" r:id="rId3" imgW="596641" imgH="203112" progId="Equation.3">
                  <p:embed/>
                </p:oleObj>
              </mc:Choice>
              <mc:Fallback>
                <p:oleObj name="Equation" r:id="rId3" imgW="596641" imgH="203112" progId="Equation.3">
                  <p:embed/>
                  <p:pic>
                    <p:nvPicPr>
                      <p:cNvPr id="22572" name="Object 134">
                        <a:extLst>
                          <a:ext uri="{FF2B5EF4-FFF2-40B4-BE49-F238E27FC236}">
                            <a16:creationId xmlns:a16="http://schemas.microsoft.com/office/drawing/2014/main" id="{DDACF86D-2A72-423D-9F10-F69F109A2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600201"/>
                        <a:ext cx="12192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2AE7F5F-A0C7-46AA-97E8-35BE9973F716}"/>
              </a:ext>
            </a:extLst>
          </p:cNvPr>
          <p:cNvSpPr>
            <a:spLocks noGrp="1" noChangeArrowheads="1"/>
          </p:cNvSpPr>
          <p:nvPr>
            <p:ph type="title"/>
          </p:nvPr>
        </p:nvSpPr>
        <p:spPr/>
        <p:txBody>
          <a:bodyPr/>
          <a:lstStyle/>
          <a:p>
            <a:pPr eaLnBrk="1" hangingPunct="1"/>
            <a:r>
              <a:rPr lang="en-US" altLang="en-US"/>
              <a:t>Example</a:t>
            </a:r>
          </a:p>
        </p:txBody>
      </p:sp>
      <p:grpSp>
        <p:nvGrpSpPr>
          <p:cNvPr id="23555" name="Group 3">
            <a:extLst>
              <a:ext uri="{FF2B5EF4-FFF2-40B4-BE49-F238E27FC236}">
                <a16:creationId xmlns:a16="http://schemas.microsoft.com/office/drawing/2014/main" id="{F04FBB9C-EE6B-4064-BCB6-B838554B7468}"/>
              </a:ext>
            </a:extLst>
          </p:cNvPr>
          <p:cNvGrpSpPr>
            <a:grpSpLocks/>
          </p:cNvGrpSpPr>
          <p:nvPr/>
        </p:nvGrpSpPr>
        <p:grpSpPr bwMode="auto">
          <a:xfrm>
            <a:off x="2438400" y="1752601"/>
            <a:ext cx="4267200" cy="3567113"/>
            <a:chOff x="1200" y="1152"/>
            <a:chExt cx="2688" cy="2247"/>
          </a:xfrm>
        </p:grpSpPr>
        <p:sp>
          <p:nvSpPr>
            <p:cNvPr id="23597" name="Line 4">
              <a:extLst>
                <a:ext uri="{FF2B5EF4-FFF2-40B4-BE49-F238E27FC236}">
                  <a16:creationId xmlns:a16="http://schemas.microsoft.com/office/drawing/2014/main" id="{B4F49623-E172-45B2-AA46-D00C81A6DE1C}"/>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98" name="Line 5">
              <a:extLst>
                <a:ext uri="{FF2B5EF4-FFF2-40B4-BE49-F238E27FC236}">
                  <a16:creationId xmlns:a16="http://schemas.microsoft.com/office/drawing/2014/main" id="{76F5724E-557D-4CEF-A4C8-0DABB277A0B1}"/>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99" name="Line 6">
              <a:extLst>
                <a:ext uri="{FF2B5EF4-FFF2-40B4-BE49-F238E27FC236}">
                  <a16:creationId xmlns:a16="http://schemas.microsoft.com/office/drawing/2014/main" id="{4C822A45-C31E-42D0-B894-496102D09386}"/>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00" name="Line 7">
              <a:extLst>
                <a:ext uri="{FF2B5EF4-FFF2-40B4-BE49-F238E27FC236}">
                  <a16:creationId xmlns:a16="http://schemas.microsoft.com/office/drawing/2014/main" id="{3209D974-5A52-40F7-9EA2-93EA260B6026}"/>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01" name="Oval 8">
              <a:extLst>
                <a:ext uri="{FF2B5EF4-FFF2-40B4-BE49-F238E27FC236}">
                  <a16:creationId xmlns:a16="http://schemas.microsoft.com/office/drawing/2014/main" id="{E1D5F389-AE86-485E-82F1-4F01D4491354}"/>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23602" name="Oval 9">
              <a:extLst>
                <a:ext uri="{FF2B5EF4-FFF2-40B4-BE49-F238E27FC236}">
                  <a16:creationId xmlns:a16="http://schemas.microsoft.com/office/drawing/2014/main" id="{DD504271-A0AD-4AB8-A24B-C4231AD9F4F7}"/>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23603" name="Oval 10">
              <a:extLst>
                <a:ext uri="{FF2B5EF4-FFF2-40B4-BE49-F238E27FC236}">
                  <a16:creationId xmlns:a16="http://schemas.microsoft.com/office/drawing/2014/main" id="{4B152EAD-CAB6-4483-AC2A-1463BFF726F8}"/>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23604" name="Oval 11">
              <a:extLst>
                <a:ext uri="{FF2B5EF4-FFF2-40B4-BE49-F238E27FC236}">
                  <a16:creationId xmlns:a16="http://schemas.microsoft.com/office/drawing/2014/main" id="{B1A4A24F-5837-4F57-A883-9A4D496B0C33}"/>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23605" name="Oval 12">
              <a:extLst>
                <a:ext uri="{FF2B5EF4-FFF2-40B4-BE49-F238E27FC236}">
                  <a16:creationId xmlns:a16="http://schemas.microsoft.com/office/drawing/2014/main" id="{FEDA58C2-8C23-4E9C-B4A9-FC328BBF8A17}"/>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23606" name="Line 13">
              <a:extLst>
                <a:ext uri="{FF2B5EF4-FFF2-40B4-BE49-F238E27FC236}">
                  <a16:creationId xmlns:a16="http://schemas.microsoft.com/office/drawing/2014/main" id="{FB2B5D70-CA09-418B-92AC-6B5224C63A26}"/>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07" name="Line 14">
              <a:extLst>
                <a:ext uri="{FF2B5EF4-FFF2-40B4-BE49-F238E27FC236}">
                  <a16:creationId xmlns:a16="http://schemas.microsoft.com/office/drawing/2014/main" id="{AACB0AE3-E11F-4B4B-8262-950F44EFA4EF}"/>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08" name="Line 15">
              <a:extLst>
                <a:ext uri="{FF2B5EF4-FFF2-40B4-BE49-F238E27FC236}">
                  <a16:creationId xmlns:a16="http://schemas.microsoft.com/office/drawing/2014/main" id="{72489264-72C9-4E20-BDFF-869608DD1CC9}"/>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09" name="Line 16">
              <a:extLst>
                <a:ext uri="{FF2B5EF4-FFF2-40B4-BE49-F238E27FC236}">
                  <a16:creationId xmlns:a16="http://schemas.microsoft.com/office/drawing/2014/main" id="{0F849484-6A9A-46CD-BAFD-C8966BA4C037}"/>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10" name="Line 17">
              <a:extLst>
                <a:ext uri="{FF2B5EF4-FFF2-40B4-BE49-F238E27FC236}">
                  <a16:creationId xmlns:a16="http://schemas.microsoft.com/office/drawing/2014/main" id="{84A49360-D5A5-434E-B9AA-96F458790837}"/>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11" name="Text Box 18">
              <a:extLst>
                <a:ext uri="{FF2B5EF4-FFF2-40B4-BE49-F238E27FC236}">
                  <a16:creationId xmlns:a16="http://schemas.microsoft.com/office/drawing/2014/main" id="{E4879246-937E-4A01-9C43-812DD5033BB6}"/>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23612" name="Text Box 19">
              <a:extLst>
                <a:ext uri="{FF2B5EF4-FFF2-40B4-BE49-F238E27FC236}">
                  <a16:creationId xmlns:a16="http://schemas.microsoft.com/office/drawing/2014/main" id="{29B9AB4A-080D-4872-B929-359B10F333FE}"/>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3613" name="Text Box 20">
              <a:extLst>
                <a:ext uri="{FF2B5EF4-FFF2-40B4-BE49-F238E27FC236}">
                  <a16:creationId xmlns:a16="http://schemas.microsoft.com/office/drawing/2014/main" id="{DF23C471-C4AF-4725-97A8-435ED433C796}"/>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23614" name="Text Box 21">
              <a:extLst>
                <a:ext uri="{FF2B5EF4-FFF2-40B4-BE49-F238E27FC236}">
                  <a16:creationId xmlns:a16="http://schemas.microsoft.com/office/drawing/2014/main" id="{D140AD0C-A1AA-4683-BC86-CD0B0FDE9873}"/>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3615" name="Text Box 22">
              <a:extLst>
                <a:ext uri="{FF2B5EF4-FFF2-40B4-BE49-F238E27FC236}">
                  <a16:creationId xmlns:a16="http://schemas.microsoft.com/office/drawing/2014/main" id="{75062889-299B-4996-8693-70A7D51142CA}"/>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23616" name="Text Box 23">
              <a:extLst>
                <a:ext uri="{FF2B5EF4-FFF2-40B4-BE49-F238E27FC236}">
                  <a16:creationId xmlns:a16="http://schemas.microsoft.com/office/drawing/2014/main" id="{52975F02-975E-4130-A48E-7634BF571E3C}"/>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23617" name="Text Box 24">
              <a:extLst>
                <a:ext uri="{FF2B5EF4-FFF2-40B4-BE49-F238E27FC236}">
                  <a16:creationId xmlns:a16="http://schemas.microsoft.com/office/drawing/2014/main" id="{9076CE6A-520C-4DB3-924F-8409C335F4F5}"/>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23618" name="Text Box 25">
              <a:extLst>
                <a:ext uri="{FF2B5EF4-FFF2-40B4-BE49-F238E27FC236}">
                  <a16:creationId xmlns:a16="http://schemas.microsoft.com/office/drawing/2014/main" id="{D6A2A10C-90CA-4439-84AE-ED980B3FA8E4}"/>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23619" name="Text Box 26">
              <a:extLst>
                <a:ext uri="{FF2B5EF4-FFF2-40B4-BE49-F238E27FC236}">
                  <a16:creationId xmlns:a16="http://schemas.microsoft.com/office/drawing/2014/main" id="{87A55EA9-2E45-4AE9-8D90-72FA0E208411}"/>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72109" name="Group 77">
            <a:extLst>
              <a:ext uri="{FF2B5EF4-FFF2-40B4-BE49-F238E27FC236}">
                <a16:creationId xmlns:a16="http://schemas.microsoft.com/office/drawing/2014/main" id="{82495DFB-EF35-428E-850D-DC4B9F5ABD04}"/>
              </a:ext>
            </a:extLst>
          </p:cNvPr>
          <p:cNvGraphicFramePr>
            <a:graphicFrameLocks noGrp="1"/>
          </p:cNvGraphicFramePr>
          <p:nvPr/>
        </p:nvGraphicFramePr>
        <p:xfrm>
          <a:off x="7467600" y="2590801"/>
          <a:ext cx="2057400" cy="2103439"/>
        </p:xfrm>
        <a:graphic>
          <a:graphicData uri="http://schemas.openxmlformats.org/drawingml/2006/table">
            <a:tbl>
              <a:tblPr/>
              <a:tblGrid>
                <a:gridCol w="411163">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594" name="Text Box 65">
            <a:extLst>
              <a:ext uri="{FF2B5EF4-FFF2-40B4-BE49-F238E27FC236}">
                <a16:creationId xmlns:a16="http://schemas.microsoft.com/office/drawing/2014/main" id="{9075D219-C43F-4381-8B45-ACE8B8D8A60C}"/>
              </a:ext>
            </a:extLst>
          </p:cNvPr>
          <p:cNvSpPr txBox="1">
            <a:spLocks noChangeArrowheads="1"/>
          </p:cNvSpPr>
          <p:nvPr/>
        </p:nvSpPr>
        <p:spPr bwMode="auto">
          <a:xfrm>
            <a:off x="7391400" y="22098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23595" name="Text Box 66">
            <a:extLst>
              <a:ext uri="{FF2B5EF4-FFF2-40B4-BE49-F238E27FC236}">
                <a16:creationId xmlns:a16="http://schemas.microsoft.com/office/drawing/2014/main" id="{E0879DBD-A8E5-4836-AEB9-EC143D44C000}"/>
              </a:ext>
            </a:extLst>
          </p:cNvPr>
          <p:cNvSpPr txBox="1">
            <a:spLocks noChangeArrowheads="1"/>
          </p:cNvSpPr>
          <p:nvPr/>
        </p:nvSpPr>
        <p:spPr bwMode="auto">
          <a:xfrm>
            <a:off x="7086600" y="26670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graphicFrame>
        <p:nvGraphicFramePr>
          <p:cNvPr id="23596" name="Object 67">
            <a:extLst>
              <a:ext uri="{FF2B5EF4-FFF2-40B4-BE49-F238E27FC236}">
                <a16:creationId xmlns:a16="http://schemas.microsoft.com/office/drawing/2014/main" id="{03F166C5-17A4-4933-9CA1-71CA7CB102D4}"/>
              </a:ext>
            </a:extLst>
          </p:cNvPr>
          <p:cNvGraphicFramePr>
            <a:graphicFrameLocks noGrp="1" noChangeAspect="1"/>
          </p:cNvGraphicFramePr>
          <p:nvPr>
            <p:ph idx="1"/>
          </p:nvPr>
        </p:nvGraphicFramePr>
        <p:xfrm>
          <a:off x="8229600" y="1600201"/>
          <a:ext cx="609600" cy="415925"/>
        </p:xfrm>
        <a:graphic>
          <a:graphicData uri="http://schemas.openxmlformats.org/presentationml/2006/ole">
            <mc:AlternateContent xmlns:mc="http://schemas.openxmlformats.org/markup-compatibility/2006">
              <mc:Choice xmlns:v="urn:schemas-microsoft-com:vml" Requires="v">
                <p:oleObj spid="_x0000_s16426" name="Equation" r:id="rId3" imgW="279400" imgH="190500" progId="Equation.3">
                  <p:embed/>
                </p:oleObj>
              </mc:Choice>
              <mc:Fallback>
                <p:oleObj name="Equation" r:id="rId3" imgW="279400" imgH="190500" progId="Equation.3">
                  <p:embed/>
                  <p:pic>
                    <p:nvPicPr>
                      <p:cNvPr id="23596" name="Object 67">
                        <a:extLst>
                          <a:ext uri="{FF2B5EF4-FFF2-40B4-BE49-F238E27FC236}">
                            <a16:creationId xmlns:a16="http://schemas.microsoft.com/office/drawing/2014/main" id="{03F166C5-17A4-4933-9CA1-71CA7CB102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600201"/>
                        <a:ext cx="6096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B0CEF5C-385D-4799-BFAF-45F9D958A624}"/>
              </a:ext>
            </a:extLst>
          </p:cNvPr>
          <p:cNvSpPr>
            <a:spLocks noGrp="1" noChangeArrowheads="1"/>
          </p:cNvSpPr>
          <p:nvPr>
            <p:ph type="title"/>
          </p:nvPr>
        </p:nvSpPr>
        <p:spPr/>
        <p:txBody>
          <a:bodyPr/>
          <a:lstStyle/>
          <a:p>
            <a:pPr eaLnBrk="1" hangingPunct="1"/>
            <a:r>
              <a:rPr lang="en-US" altLang="en-US"/>
              <a:t>Example</a:t>
            </a:r>
          </a:p>
        </p:txBody>
      </p:sp>
      <p:grpSp>
        <p:nvGrpSpPr>
          <p:cNvPr id="24579" name="Group 3">
            <a:extLst>
              <a:ext uri="{FF2B5EF4-FFF2-40B4-BE49-F238E27FC236}">
                <a16:creationId xmlns:a16="http://schemas.microsoft.com/office/drawing/2014/main" id="{E60D500C-96D0-4EA5-A699-AF74FCBE2E84}"/>
              </a:ext>
            </a:extLst>
          </p:cNvPr>
          <p:cNvGrpSpPr>
            <a:grpSpLocks/>
          </p:cNvGrpSpPr>
          <p:nvPr/>
        </p:nvGrpSpPr>
        <p:grpSpPr bwMode="auto">
          <a:xfrm>
            <a:off x="2438400" y="1752601"/>
            <a:ext cx="4267200" cy="3567113"/>
            <a:chOff x="1200" y="1152"/>
            <a:chExt cx="2688" cy="2247"/>
          </a:xfrm>
        </p:grpSpPr>
        <p:sp>
          <p:nvSpPr>
            <p:cNvPr id="24621" name="Line 4">
              <a:extLst>
                <a:ext uri="{FF2B5EF4-FFF2-40B4-BE49-F238E27FC236}">
                  <a16:creationId xmlns:a16="http://schemas.microsoft.com/office/drawing/2014/main" id="{E394D030-AB0F-4853-825A-8652A55DE74D}"/>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22" name="Line 5">
              <a:extLst>
                <a:ext uri="{FF2B5EF4-FFF2-40B4-BE49-F238E27FC236}">
                  <a16:creationId xmlns:a16="http://schemas.microsoft.com/office/drawing/2014/main" id="{3C31A163-DBF5-42F3-924A-6BCDB394E140}"/>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23" name="Line 6">
              <a:extLst>
                <a:ext uri="{FF2B5EF4-FFF2-40B4-BE49-F238E27FC236}">
                  <a16:creationId xmlns:a16="http://schemas.microsoft.com/office/drawing/2014/main" id="{37A3CCC1-E57A-4954-8E68-386200D67C31}"/>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24" name="Line 7">
              <a:extLst>
                <a:ext uri="{FF2B5EF4-FFF2-40B4-BE49-F238E27FC236}">
                  <a16:creationId xmlns:a16="http://schemas.microsoft.com/office/drawing/2014/main" id="{4154105E-E376-4FDC-89F2-114C79B6B8B3}"/>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25" name="Oval 8">
              <a:extLst>
                <a:ext uri="{FF2B5EF4-FFF2-40B4-BE49-F238E27FC236}">
                  <a16:creationId xmlns:a16="http://schemas.microsoft.com/office/drawing/2014/main" id="{904E7C8A-0472-471E-8C17-920657FF68EA}"/>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24626" name="Oval 9">
              <a:extLst>
                <a:ext uri="{FF2B5EF4-FFF2-40B4-BE49-F238E27FC236}">
                  <a16:creationId xmlns:a16="http://schemas.microsoft.com/office/drawing/2014/main" id="{7DD0D001-D698-43FF-9A1A-7C66D55227A6}"/>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24627" name="Oval 10">
              <a:extLst>
                <a:ext uri="{FF2B5EF4-FFF2-40B4-BE49-F238E27FC236}">
                  <a16:creationId xmlns:a16="http://schemas.microsoft.com/office/drawing/2014/main" id="{D00DB193-069C-496E-B563-BACA7F0A6FB9}"/>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24628" name="Oval 11">
              <a:extLst>
                <a:ext uri="{FF2B5EF4-FFF2-40B4-BE49-F238E27FC236}">
                  <a16:creationId xmlns:a16="http://schemas.microsoft.com/office/drawing/2014/main" id="{00BB8D9B-7F7E-4903-97E0-241171212886}"/>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24629" name="Oval 12">
              <a:extLst>
                <a:ext uri="{FF2B5EF4-FFF2-40B4-BE49-F238E27FC236}">
                  <a16:creationId xmlns:a16="http://schemas.microsoft.com/office/drawing/2014/main" id="{8730A76E-F0D3-4D4A-B235-660B45575271}"/>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24630" name="Line 13">
              <a:extLst>
                <a:ext uri="{FF2B5EF4-FFF2-40B4-BE49-F238E27FC236}">
                  <a16:creationId xmlns:a16="http://schemas.microsoft.com/office/drawing/2014/main" id="{52B79FBB-C7BA-4AD6-8449-7C8299A12401}"/>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31" name="Line 14">
              <a:extLst>
                <a:ext uri="{FF2B5EF4-FFF2-40B4-BE49-F238E27FC236}">
                  <a16:creationId xmlns:a16="http://schemas.microsoft.com/office/drawing/2014/main" id="{5A20F532-81F0-4371-A040-F4EE6367507B}"/>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32" name="Line 15">
              <a:extLst>
                <a:ext uri="{FF2B5EF4-FFF2-40B4-BE49-F238E27FC236}">
                  <a16:creationId xmlns:a16="http://schemas.microsoft.com/office/drawing/2014/main" id="{0D4DFFE4-60FC-4F7C-84E7-666EA0831FFD}"/>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33" name="Line 16">
              <a:extLst>
                <a:ext uri="{FF2B5EF4-FFF2-40B4-BE49-F238E27FC236}">
                  <a16:creationId xmlns:a16="http://schemas.microsoft.com/office/drawing/2014/main" id="{9D248085-C20A-42E0-969C-56052F77B4ED}"/>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34" name="Line 17">
              <a:extLst>
                <a:ext uri="{FF2B5EF4-FFF2-40B4-BE49-F238E27FC236}">
                  <a16:creationId xmlns:a16="http://schemas.microsoft.com/office/drawing/2014/main" id="{F5C8B508-632F-43C8-A432-69C5D28D30FA}"/>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635" name="Text Box 18">
              <a:extLst>
                <a:ext uri="{FF2B5EF4-FFF2-40B4-BE49-F238E27FC236}">
                  <a16:creationId xmlns:a16="http://schemas.microsoft.com/office/drawing/2014/main" id="{429949ED-2FB7-49B2-B4BC-F56213E3BE22}"/>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24636" name="Text Box 19">
              <a:extLst>
                <a:ext uri="{FF2B5EF4-FFF2-40B4-BE49-F238E27FC236}">
                  <a16:creationId xmlns:a16="http://schemas.microsoft.com/office/drawing/2014/main" id="{D724DCCE-E38A-4534-A362-0532DB7571E9}"/>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4637" name="Text Box 20">
              <a:extLst>
                <a:ext uri="{FF2B5EF4-FFF2-40B4-BE49-F238E27FC236}">
                  <a16:creationId xmlns:a16="http://schemas.microsoft.com/office/drawing/2014/main" id="{16707C51-9B0F-4187-866F-5E5F37F3886C}"/>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24638" name="Text Box 21">
              <a:extLst>
                <a:ext uri="{FF2B5EF4-FFF2-40B4-BE49-F238E27FC236}">
                  <a16:creationId xmlns:a16="http://schemas.microsoft.com/office/drawing/2014/main" id="{DAA93A2C-25C8-47BC-9643-65866AD4F1E2}"/>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4639" name="Text Box 22">
              <a:extLst>
                <a:ext uri="{FF2B5EF4-FFF2-40B4-BE49-F238E27FC236}">
                  <a16:creationId xmlns:a16="http://schemas.microsoft.com/office/drawing/2014/main" id="{7DDD29E4-0F59-48FA-94CA-E39ADE221736}"/>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24640" name="Text Box 23">
              <a:extLst>
                <a:ext uri="{FF2B5EF4-FFF2-40B4-BE49-F238E27FC236}">
                  <a16:creationId xmlns:a16="http://schemas.microsoft.com/office/drawing/2014/main" id="{75F631DB-574C-4004-9DAC-9EDC4246FBEF}"/>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24641" name="Text Box 24">
              <a:extLst>
                <a:ext uri="{FF2B5EF4-FFF2-40B4-BE49-F238E27FC236}">
                  <a16:creationId xmlns:a16="http://schemas.microsoft.com/office/drawing/2014/main" id="{5563E507-3D26-49CB-8105-F8D9A7AA002B}"/>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24642" name="Text Box 25">
              <a:extLst>
                <a:ext uri="{FF2B5EF4-FFF2-40B4-BE49-F238E27FC236}">
                  <a16:creationId xmlns:a16="http://schemas.microsoft.com/office/drawing/2014/main" id="{9213D5B3-A87A-4182-901D-71EA5C375BE4}"/>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24643" name="Text Box 26">
              <a:extLst>
                <a:ext uri="{FF2B5EF4-FFF2-40B4-BE49-F238E27FC236}">
                  <a16:creationId xmlns:a16="http://schemas.microsoft.com/office/drawing/2014/main" id="{C86FCBEA-575B-4929-B8D1-8ABAA31B3CCB}"/>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73129" name="Group 73">
            <a:extLst>
              <a:ext uri="{FF2B5EF4-FFF2-40B4-BE49-F238E27FC236}">
                <a16:creationId xmlns:a16="http://schemas.microsoft.com/office/drawing/2014/main" id="{632E6EC2-9CD4-404B-BFDD-831C46F971EE}"/>
              </a:ext>
            </a:extLst>
          </p:cNvPr>
          <p:cNvGraphicFramePr>
            <a:graphicFrameLocks noGrp="1"/>
          </p:cNvGraphicFramePr>
          <p:nvPr/>
        </p:nvGraphicFramePr>
        <p:xfrm>
          <a:off x="7467600" y="2590801"/>
          <a:ext cx="2286000" cy="2103439"/>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454025">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618" name="Text Box 65">
            <a:extLst>
              <a:ext uri="{FF2B5EF4-FFF2-40B4-BE49-F238E27FC236}">
                <a16:creationId xmlns:a16="http://schemas.microsoft.com/office/drawing/2014/main" id="{57675071-CB16-477C-AC7D-2B374B792B32}"/>
              </a:ext>
            </a:extLst>
          </p:cNvPr>
          <p:cNvSpPr txBox="1">
            <a:spLocks noChangeArrowheads="1"/>
          </p:cNvSpPr>
          <p:nvPr/>
        </p:nvSpPr>
        <p:spPr bwMode="auto">
          <a:xfrm>
            <a:off x="7391400" y="22098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24619" name="Text Box 66">
            <a:extLst>
              <a:ext uri="{FF2B5EF4-FFF2-40B4-BE49-F238E27FC236}">
                <a16:creationId xmlns:a16="http://schemas.microsoft.com/office/drawing/2014/main" id="{FB051716-5C9D-489F-9751-107BB0146BDA}"/>
              </a:ext>
            </a:extLst>
          </p:cNvPr>
          <p:cNvSpPr txBox="1">
            <a:spLocks noChangeArrowheads="1"/>
          </p:cNvSpPr>
          <p:nvPr/>
        </p:nvSpPr>
        <p:spPr bwMode="auto">
          <a:xfrm>
            <a:off x="7086600" y="26670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graphicFrame>
        <p:nvGraphicFramePr>
          <p:cNvPr id="24620" name="Object 67">
            <a:extLst>
              <a:ext uri="{FF2B5EF4-FFF2-40B4-BE49-F238E27FC236}">
                <a16:creationId xmlns:a16="http://schemas.microsoft.com/office/drawing/2014/main" id="{20444FF2-5AB3-47A6-B190-067F2972F040}"/>
              </a:ext>
            </a:extLst>
          </p:cNvPr>
          <p:cNvGraphicFramePr>
            <a:graphicFrameLocks noGrp="1" noChangeAspect="1"/>
          </p:cNvGraphicFramePr>
          <p:nvPr>
            <p:ph idx="1"/>
          </p:nvPr>
        </p:nvGraphicFramePr>
        <p:xfrm>
          <a:off x="8229600" y="1609726"/>
          <a:ext cx="609600" cy="396875"/>
        </p:xfrm>
        <a:graphic>
          <a:graphicData uri="http://schemas.openxmlformats.org/presentationml/2006/ole">
            <mc:AlternateContent xmlns:mc="http://schemas.openxmlformats.org/markup-compatibility/2006">
              <mc:Choice xmlns:v="urn:schemas-microsoft-com:vml" Requires="v">
                <p:oleObj spid="_x0000_s17450" name="Equation" r:id="rId3" imgW="291973" imgH="190417" progId="Equation.3">
                  <p:embed/>
                </p:oleObj>
              </mc:Choice>
              <mc:Fallback>
                <p:oleObj name="Equation" r:id="rId3" imgW="291973" imgH="190417" progId="Equation.3">
                  <p:embed/>
                  <p:pic>
                    <p:nvPicPr>
                      <p:cNvPr id="24620" name="Object 67">
                        <a:extLst>
                          <a:ext uri="{FF2B5EF4-FFF2-40B4-BE49-F238E27FC236}">
                            <a16:creationId xmlns:a16="http://schemas.microsoft.com/office/drawing/2014/main" id="{20444FF2-5AB3-47A6-B190-067F2972F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609726"/>
                        <a:ext cx="609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There are following two different ways to store the values so that these values can be reused:</a:t>
            </a:r>
            <a:br>
              <a:rPr lang="en-US" dirty="0"/>
            </a:br>
            <a:r>
              <a:rPr lang="en-US" dirty="0"/>
              <a:t>a) </a:t>
            </a:r>
            <a:r>
              <a:rPr lang="en-US" dirty="0" err="1"/>
              <a:t>Memoization</a:t>
            </a:r>
            <a:r>
              <a:rPr lang="en-US" dirty="0"/>
              <a:t> (Top Down)</a:t>
            </a:r>
            <a:br>
              <a:rPr lang="en-US" dirty="0"/>
            </a:br>
            <a:r>
              <a:rPr lang="en-US" dirty="0"/>
              <a:t>b) Tabulation (Bottom Up)</a:t>
            </a:r>
            <a:endParaRPr lang="en-IN" dirty="0"/>
          </a:p>
        </p:txBody>
      </p:sp>
    </p:spTree>
    <p:extLst>
      <p:ext uri="{BB962C8B-B14F-4D97-AF65-F5344CB8AC3E}">
        <p14:creationId xmlns:p14="http://schemas.microsoft.com/office/powerpoint/2010/main" val="4095517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5ED681-E547-402A-8662-C63FF2CBD915}"/>
              </a:ext>
            </a:extLst>
          </p:cNvPr>
          <p:cNvSpPr>
            <a:spLocks noGrp="1" noChangeArrowheads="1"/>
          </p:cNvSpPr>
          <p:nvPr>
            <p:ph type="title"/>
          </p:nvPr>
        </p:nvSpPr>
        <p:spPr/>
        <p:txBody>
          <a:bodyPr/>
          <a:lstStyle/>
          <a:p>
            <a:pPr eaLnBrk="1" hangingPunct="1"/>
            <a:r>
              <a:rPr lang="en-US" altLang="en-US"/>
              <a:t>Example</a:t>
            </a:r>
          </a:p>
        </p:txBody>
      </p:sp>
      <p:grpSp>
        <p:nvGrpSpPr>
          <p:cNvPr id="25603" name="Group 3">
            <a:extLst>
              <a:ext uri="{FF2B5EF4-FFF2-40B4-BE49-F238E27FC236}">
                <a16:creationId xmlns:a16="http://schemas.microsoft.com/office/drawing/2014/main" id="{AD2AF25A-43CF-491E-BEB3-094E460AA45E}"/>
              </a:ext>
            </a:extLst>
          </p:cNvPr>
          <p:cNvGrpSpPr>
            <a:grpSpLocks/>
          </p:cNvGrpSpPr>
          <p:nvPr/>
        </p:nvGrpSpPr>
        <p:grpSpPr bwMode="auto">
          <a:xfrm>
            <a:off x="2438400" y="1752601"/>
            <a:ext cx="4267200" cy="3567113"/>
            <a:chOff x="1200" y="1152"/>
            <a:chExt cx="2688" cy="2247"/>
          </a:xfrm>
        </p:grpSpPr>
        <p:sp>
          <p:nvSpPr>
            <p:cNvPr id="25645" name="Line 4">
              <a:extLst>
                <a:ext uri="{FF2B5EF4-FFF2-40B4-BE49-F238E27FC236}">
                  <a16:creationId xmlns:a16="http://schemas.microsoft.com/office/drawing/2014/main" id="{A498CF57-56F7-4103-BD25-D07B6CF9EDD7}"/>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46" name="Line 5">
              <a:extLst>
                <a:ext uri="{FF2B5EF4-FFF2-40B4-BE49-F238E27FC236}">
                  <a16:creationId xmlns:a16="http://schemas.microsoft.com/office/drawing/2014/main" id="{2715E8D4-4824-4A34-91E8-28B2E0AF3D7A}"/>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47" name="Line 6">
              <a:extLst>
                <a:ext uri="{FF2B5EF4-FFF2-40B4-BE49-F238E27FC236}">
                  <a16:creationId xmlns:a16="http://schemas.microsoft.com/office/drawing/2014/main" id="{ECE990B8-BF8C-45A5-9027-4FE58DB8782A}"/>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48" name="Line 7">
              <a:extLst>
                <a:ext uri="{FF2B5EF4-FFF2-40B4-BE49-F238E27FC236}">
                  <a16:creationId xmlns:a16="http://schemas.microsoft.com/office/drawing/2014/main" id="{D733A04E-C53F-41FD-B575-82A772707B61}"/>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49" name="Oval 8">
              <a:extLst>
                <a:ext uri="{FF2B5EF4-FFF2-40B4-BE49-F238E27FC236}">
                  <a16:creationId xmlns:a16="http://schemas.microsoft.com/office/drawing/2014/main" id="{A9F98AA8-6E67-4DD6-98FA-F07E82134265}"/>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25650" name="Oval 9">
              <a:extLst>
                <a:ext uri="{FF2B5EF4-FFF2-40B4-BE49-F238E27FC236}">
                  <a16:creationId xmlns:a16="http://schemas.microsoft.com/office/drawing/2014/main" id="{64F2092B-E786-46AD-92DF-8D46B7FB0812}"/>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25651" name="Oval 10">
              <a:extLst>
                <a:ext uri="{FF2B5EF4-FFF2-40B4-BE49-F238E27FC236}">
                  <a16:creationId xmlns:a16="http://schemas.microsoft.com/office/drawing/2014/main" id="{1FB4FBFC-5858-4A26-9D35-5896C75BFA1E}"/>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25652" name="Oval 11">
              <a:extLst>
                <a:ext uri="{FF2B5EF4-FFF2-40B4-BE49-F238E27FC236}">
                  <a16:creationId xmlns:a16="http://schemas.microsoft.com/office/drawing/2014/main" id="{5F4D58E7-17B3-45D3-AD62-11A359EC18FF}"/>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25653" name="Oval 12">
              <a:extLst>
                <a:ext uri="{FF2B5EF4-FFF2-40B4-BE49-F238E27FC236}">
                  <a16:creationId xmlns:a16="http://schemas.microsoft.com/office/drawing/2014/main" id="{33FD8798-627D-4F03-848B-0DDFAEA77DA1}"/>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25654" name="Line 13">
              <a:extLst>
                <a:ext uri="{FF2B5EF4-FFF2-40B4-BE49-F238E27FC236}">
                  <a16:creationId xmlns:a16="http://schemas.microsoft.com/office/drawing/2014/main" id="{A6C14D2B-FB49-4964-9404-4A9481A59CCA}"/>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55" name="Line 14">
              <a:extLst>
                <a:ext uri="{FF2B5EF4-FFF2-40B4-BE49-F238E27FC236}">
                  <a16:creationId xmlns:a16="http://schemas.microsoft.com/office/drawing/2014/main" id="{DA592580-8C89-471D-9419-D8A9D0ED58B8}"/>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56" name="Line 15">
              <a:extLst>
                <a:ext uri="{FF2B5EF4-FFF2-40B4-BE49-F238E27FC236}">
                  <a16:creationId xmlns:a16="http://schemas.microsoft.com/office/drawing/2014/main" id="{B4318DC7-6D53-4206-BCC6-28B27E805EC4}"/>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57" name="Line 16">
              <a:extLst>
                <a:ext uri="{FF2B5EF4-FFF2-40B4-BE49-F238E27FC236}">
                  <a16:creationId xmlns:a16="http://schemas.microsoft.com/office/drawing/2014/main" id="{8F6E1F68-7583-4D8F-B697-E15354273EEE}"/>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58" name="Line 17">
              <a:extLst>
                <a:ext uri="{FF2B5EF4-FFF2-40B4-BE49-F238E27FC236}">
                  <a16:creationId xmlns:a16="http://schemas.microsoft.com/office/drawing/2014/main" id="{0F30BFEF-2EC5-43BA-9CED-4654395B2266}"/>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59" name="Text Box 18">
              <a:extLst>
                <a:ext uri="{FF2B5EF4-FFF2-40B4-BE49-F238E27FC236}">
                  <a16:creationId xmlns:a16="http://schemas.microsoft.com/office/drawing/2014/main" id="{194AF719-9AB9-4FF0-AD94-D6E27101A31C}"/>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25660" name="Text Box 19">
              <a:extLst>
                <a:ext uri="{FF2B5EF4-FFF2-40B4-BE49-F238E27FC236}">
                  <a16:creationId xmlns:a16="http://schemas.microsoft.com/office/drawing/2014/main" id="{78C654E1-29B7-41DB-9AC3-14ACDCC0FDAF}"/>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5661" name="Text Box 20">
              <a:extLst>
                <a:ext uri="{FF2B5EF4-FFF2-40B4-BE49-F238E27FC236}">
                  <a16:creationId xmlns:a16="http://schemas.microsoft.com/office/drawing/2014/main" id="{0FE3BA07-985E-4673-BD54-0E0088E7F39B}"/>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25662" name="Text Box 21">
              <a:extLst>
                <a:ext uri="{FF2B5EF4-FFF2-40B4-BE49-F238E27FC236}">
                  <a16:creationId xmlns:a16="http://schemas.microsoft.com/office/drawing/2014/main" id="{75805E94-F5CB-4281-A3DC-DFB93DA3208A}"/>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5663" name="Text Box 22">
              <a:extLst>
                <a:ext uri="{FF2B5EF4-FFF2-40B4-BE49-F238E27FC236}">
                  <a16:creationId xmlns:a16="http://schemas.microsoft.com/office/drawing/2014/main" id="{1B698131-ABA8-4898-95F2-5FD9CF6C87A4}"/>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25664" name="Text Box 23">
              <a:extLst>
                <a:ext uri="{FF2B5EF4-FFF2-40B4-BE49-F238E27FC236}">
                  <a16:creationId xmlns:a16="http://schemas.microsoft.com/office/drawing/2014/main" id="{FB5E27B7-9B42-44D3-AD9D-405D2806BDBF}"/>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25665" name="Text Box 24">
              <a:extLst>
                <a:ext uri="{FF2B5EF4-FFF2-40B4-BE49-F238E27FC236}">
                  <a16:creationId xmlns:a16="http://schemas.microsoft.com/office/drawing/2014/main" id="{50751B18-561E-4DAC-A161-BD0A5F929D4D}"/>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25666" name="Text Box 25">
              <a:extLst>
                <a:ext uri="{FF2B5EF4-FFF2-40B4-BE49-F238E27FC236}">
                  <a16:creationId xmlns:a16="http://schemas.microsoft.com/office/drawing/2014/main" id="{FE7A62F7-52E9-46D6-869D-83E60F3BDDDA}"/>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25667" name="Text Box 26">
              <a:extLst>
                <a:ext uri="{FF2B5EF4-FFF2-40B4-BE49-F238E27FC236}">
                  <a16:creationId xmlns:a16="http://schemas.microsoft.com/office/drawing/2014/main" id="{C2F9DC5B-C602-49B4-A490-3320579CA486}"/>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74164" name="Group 84">
            <a:extLst>
              <a:ext uri="{FF2B5EF4-FFF2-40B4-BE49-F238E27FC236}">
                <a16:creationId xmlns:a16="http://schemas.microsoft.com/office/drawing/2014/main" id="{2463E51E-1F97-471D-9721-19BED566144C}"/>
              </a:ext>
            </a:extLst>
          </p:cNvPr>
          <p:cNvGraphicFramePr>
            <a:graphicFrameLocks noGrp="1"/>
          </p:cNvGraphicFramePr>
          <p:nvPr/>
        </p:nvGraphicFramePr>
        <p:xfrm>
          <a:off x="7467600" y="2590801"/>
          <a:ext cx="2286000" cy="2103439"/>
        </p:xfrm>
        <a:graphic>
          <a:graphicData uri="http://schemas.openxmlformats.org/drawingml/2006/table">
            <a:tbl>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42" name="Text Box 65">
            <a:extLst>
              <a:ext uri="{FF2B5EF4-FFF2-40B4-BE49-F238E27FC236}">
                <a16:creationId xmlns:a16="http://schemas.microsoft.com/office/drawing/2014/main" id="{0AC99C9D-AF9F-40DB-85F9-EEFCF9FC7C5B}"/>
              </a:ext>
            </a:extLst>
          </p:cNvPr>
          <p:cNvSpPr txBox="1">
            <a:spLocks noChangeArrowheads="1"/>
          </p:cNvSpPr>
          <p:nvPr/>
        </p:nvSpPr>
        <p:spPr bwMode="auto">
          <a:xfrm>
            <a:off x="7391400" y="22098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25643" name="Text Box 66">
            <a:extLst>
              <a:ext uri="{FF2B5EF4-FFF2-40B4-BE49-F238E27FC236}">
                <a16:creationId xmlns:a16="http://schemas.microsoft.com/office/drawing/2014/main" id="{C64C07B8-BF20-4FBE-80BC-6AC1E948A76C}"/>
              </a:ext>
            </a:extLst>
          </p:cNvPr>
          <p:cNvSpPr txBox="1">
            <a:spLocks noChangeArrowheads="1"/>
          </p:cNvSpPr>
          <p:nvPr/>
        </p:nvSpPr>
        <p:spPr bwMode="auto">
          <a:xfrm>
            <a:off x="7086600" y="26670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graphicFrame>
        <p:nvGraphicFramePr>
          <p:cNvPr id="25644" name="Object 67">
            <a:extLst>
              <a:ext uri="{FF2B5EF4-FFF2-40B4-BE49-F238E27FC236}">
                <a16:creationId xmlns:a16="http://schemas.microsoft.com/office/drawing/2014/main" id="{A85768E0-F9E2-4E98-A93D-657071FCF300}"/>
              </a:ext>
            </a:extLst>
          </p:cNvPr>
          <p:cNvGraphicFramePr>
            <a:graphicFrameLocks noGrp="1" noChangeAspect="1"/>
          </p:cNvGraphicFramePr>
          <p:nvPr>
            <p:ph idx="1"/>
          </p:nvPr>
        </p:nvGraphicFramePr>
        <p:xfrm>
          <a:off x="8242301" y="1609726"/>
          <a:ext cx="582613" cy="396875"/>
        </p:xfrm>
        <a:graphic>
          <a:graphicData uri="http://schemas.openxmlformats.org/presentationml/2006/ole">
            <mc:AlternateContent xmlns:mc="http://schemas.openxmlformats.org/markup-compatibility/2006">
              <mc:Choice xmlns:v="urn:schemas-microsoft-com:vml" Requires="v">
                <p:oleObj spid="_x0000_s18474" name="Equation" r:id="rId3" imgW="279400" imgH="190500" progId="Equation.3">
                  <p:embed/>
                </p:oleObj>
              </mc:Choice>
              <mc:Fallback>
                <p:oleObj name="Equation" r:id="rId3" imgW="279400" imgH="190500" progId="Equation.3">
                  <p:embed/>
                  <p:pic>
                    <p:nvPicPr>
                      <p:cNvPr id="25644" name="Object 67">
                        <a:extLst>
                          <a:ext uri="{FF2B5EF4-FFF2-40B4-BE49-F238E27FC236}">
                            <a16:creationId xmlns:a16="http://schemas.microsoft.com/office/drawing/2014/main" id="{A85768E0-F9E2-4E98-A93D-657071FCF3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301" y="1609726"/>
                        <a:ext cx="5826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D2A94D2-999E-4247-8836-1F6D811265FA}"/>
              </a:ext>
            </a:extLst>
          </p:cNvPr>
          <p:cNvSpPr>
            <a:spLocks noGrp="1" noChangeArrowheads="1"/>
          </p:cNvSpPr>
          <p:nvPr>
            <p:ph type="title"/>
          </p:nvPr>
        </p:nvSpPr>
        <p:spPr/>
        <p:txBody>
          <a:bodyPr/>
          <a:lstStyle/>
          <a:p>
            <a:pPr eaLnBrk="1" hangingPunct="1"/>
            <a:r>
              <a:rPr lang="en-US" altLang="en-US"/>
              <a:t>Example</a:t>
            </a:r>
          </a:p>
        </p:txBody>
      </p:sp>
      <p:grpSp>
        <p:nvGrpSpPr>
          <p:cNvPr id="26627" name="Group 3">
            <a:extLst>
              <a:ext uri="{FF2B5EF4-FFF2-40B4-BE49-F238E27FC236}">
                <a16:creationId xmlns:a16="http://schemas.microsoft.com/office/drawing/2014/main" id="{C374D0AB-6036-4506-8F82-F7678CA18602}"/>
              </a:ext>
            </a:extLst>
          </p:cNvPr>
          <p:cNvGrpSpPr>
            <a:grpSpLocks/>
          </p:cNvGrpSpPr>
          <p:nvPr/>
        </p:nvGrpSpPr>
        <p:grpSpPr bwMode="auto">
          <a:xfrm>
            <a:off x="2438400" y="1752601"/>
            <a:ext cx="4267200" cy="3567113"/>
            <a:chOff x="1200" y="1152"/>
            <a:chExt cx="2688" cy="2247"/>
          </a:xfrm>
        </p:grpSpPr>
        <p:sp>
          <p:nvSpPr>
            <p:cNvPr id="26669" name="Line 4">
              <a:extLst>
                <a:ext uri="{FF2B5EF4-FFF2-40B4-BE49-F238E27FC236}">
                  <a16:creationId xmlns:a16="http://schemas.microsoft.com/office/drawing/2014/main" id="{2B3537D9-F642-4B20-BDDF-4D8DE3F02ECF}"/>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70" name="Line 5">
              <a:extLst>
                <a:ext uri="{FF2B5EF4-FFF2-40B4-BE49-F238E27FC236}">
                  <a16:creationId xmlns:a16="http://schemas.microsoft.com/office/drawing/2014/main" id="{CE574595-CC92-4913-987D-EF4FCFE215AC}"/>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71" name="Line 6">
              <a:extLst>
                <a:ext uri="{FF2B5EF4-FFF2-40B4-BE49-F238E27FC236}">
                  <a16:creationId xmlns:a16="http://schemas.microsoft.com/office/drawing/2014/main" id="{5C3C87E3-6C99-46EB-AB94-BB457A98FF34}"/>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72" name="Line 7">
              <a:extLst>
                <a:ext uri="{FF2B5EF4-FFF2-40B4-BE49-F238E27FC236}">
                  <a16:creationId xmlns:a16="http://schemas.microsoft.com/office/drawing/2014/main" id="{BD312988-73D9-4AE3-BFB6-EC2ABA194746}"/>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73" name="Oval 8">
              <a:extLst>
                <a:ext uri="{FF2B5EF4-FFF2-40B4-BE49-F238E27FC236}">
                  <a16:creationId xmlns:a16="http://schemas.microsoft.com/office/drawing/2014/main" id="{76215CE2-D6EC-4D42-9503-466255B3EF30}"/>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26674" name="Oval 9">
              <a:extLst>
                <a:ext uri="{FF2B5EF4-FFF2-40B4-BE49-F238E27FC236}">
                  <a16:creationId xmlns:a16="http://schemas.microsoft.com/office/drawing/2014/main" id="{9A2AB5B9-AFA5-4B2E-922E-7788C30A533E}"/>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26675" name="Oval 10">
              <a:extLst>
                <a:ext uri="{FF2B5EF4-FFF2-40B4-BE49-F238E27FC236}">
                  <a16:creationId xmlns:a16="http://schemas.microsoft.com/office/drawing/2014/main" id="{8F5BD777-27BD-4921-91B2-158FBC2CB85A}"/>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26676" name="Oval 11">
              <a:extLst>
                <a:ext uri="{FF2B5EF4-FFF2-40B4-BE49-F238E27FC236}">
                  <a16:creationId xmlns:a16="http://schemas.microsoft.com/office/drawing/2014/main" id="{D9228B91-8595-4D7B-9AE8-9C647F785B02}"/>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26677" name="Oval 12">
              <a:extLst>
                <a:ext uri="{FF2B5EF4-FFF2-40B4-BE49-F238E27FC236}">
                  <a16:creationId xmlns:a16="http://schemas.microsoft.com/office/drawing/2014/main" id="{5BB172EB-839E-4771-A93F-E56EEC8E86CF}"/>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26678" name="Line 13">
              <a:extLst>
                <a:ext uri="{FF2B5EF4-FFF2-40B4-BE49-F238E27FC236}">
                  <a16:creationId xmlns:a16="http://schemas.microsoft.com/office/drawing/2014/main" id="{138BB661-ED2D-4E98-8CED-B64318E03387}"/>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79" name="Line 14">
              <a:extLst>
                <a:ext uri="{FF2B5EF4-FFF2-40B4-BE49-F238E27FC236}">
                  <a16:creationId xmlns:a16="http://schemas.microsoft.com/office/drawing/2014/main" id="{09B2E8F5-08B5-4C74-86E4-B6D8F7E00B9D}"/>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80" name="Line 15">
              <a:extLst>
                <a:ext uri="{FF2B5EF4-FFF2-40B4-BE49-F238E27FC236}">
                  <a16:creationId xmlns:a16="http://schemas.microsoft.com/office/drawing/2014/main" id="{0EF57352-8CA5-4ABE-B2C5-D2056E8D4C5F}"/>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81" name="Line 16">
              <a:extLst>
                <a:ext uri="{FF2B5EF4-FFF2-40B4-BE49-F238E27FC236}">
                  <a16:creationId xmlns:a16="http://schemas.microsoft.com/office/drawing/2014/main" id="{FD7E97E3-03A8-4ACB-B22F-88E9F49785C4}"/>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82" name="Line 17">
              <a:extLst>
                <a:ext uri="{FF2B5EF4-FFF2-40B4-BE49-F238E27FC236}">
                  <a16:creationId xmlns:a16="http://schemas.microsoft.com/office/drawing/2014/main" id="{A500E8D4-8B1C-4A4C-A3E8-042D3728BF52}"/>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83" name="Text Box 18">
              <a:extLst>
                <a:ext uri="{FF2B5EF4-FFF2-40B4-BE49-F238E27FC236}">
                  <a16:creationId xmlns:a16="http://schemas.microsoft.com/office/drawing/2014/main" id="{1E90CEB0-300C-47BD-8FD1-3059DA03A68B}"/>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26684" name="Text Box 19">
              <a:extLst>
                <a:ext uri="{FF2B5EF4-FFF2-40B4-BE49-F238E27FC236}">
                  <a16:creationId xmlns:a16="http://schemas.microsoft.com/office/drawing/2014/main" id="{08DB2E9B-8CA8-4B6A-8231-CCC08E42A93F}"/>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6685" name="Text Box 20">
              <a:extLst>
                <a:ext uri="{FF2B5EF4-FFF2-40B4-BE49-F238E27FC236}">
                  <a16:creationId xmlns:a16="http://schemas.microsoft.com/office/drawing/2014/main" id="{1AAD8A01-4D4B-480C-AD62-3231FFE589F1}"/>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26686" name="Text Box 21">
              <a:extLst>
                <a:ext uri="{FF2B5EF4-FFF2-40B4-BE49-F238E27FC236}">
                  <a16:creationId xmlns:a16="http://schemas.microsoft.com/office/drawing/2014/main" id="{000F47F9-7F8B-4B99-BD60-F908EB1B6672}"/>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6687" name="Text Box 22">
              <a:extLst>
                <a:ext uri="{FF2B5EF4-FFF2-40B4-BE49-F238E27FC236}">
                  <a16:creationId xmlns:a16="http://schemas.microsoft.com/office/drawing/2014/main" id="{A0C59125-E43B-4BF0-BC6A-53997DD19568}"/>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26688" name="Text Box 23">
              <a:extLst>
                <a:ext uri="{FF2B5EF4-FFF2-40B4-BE49-F238E27FC236}">
                  <a16:creationId xmlns:a16="http://schemas.microsoft.com/office/drawing/2014/main" id="{B4C3F03F-AAD6-4EB5-A881-51B2DDF4A282}"/>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26689" name="Text Box 24">
              <a:extLst>
                <a:ext uri="{FF2B5EF4-FFF2-40B4-BE49-F238E27FC236}">
                  <a16:creationId xmlns:a16="http://schemas.microsoft.com/office/drawing/2014/main" id="{2F311E27-3DAA-4785-A8BB-1075F326105F}"/>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26690" name="Text Box 25">
              <a:extLst>
                <a:ext uri="{FF2B5EF4-FFF2-40B4-BE49-F238E27FC236}">
                  <a16:creationId xmlns:a16="http://schemas.microsoft.com/office/drawing/2014/main" id="{B5DCAA1B-BC6E-472F-BAD3-FE9B0197D1D4}"/>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26691" name="Text Box 26">
              <a:extLst>
                <a:ext uri="{FF2B5EF4-FFF2-40B4-BE49-F238E27FC236}">
                  <a16:creationId xmlns:a16="http://schemas.microsoft.com/office/drawing/2014/main" id="{FD9DB440-DEC9-446E-9913-D374A6417E1A}"/>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75175" name="Group 71">
            <a:extLst>
              <a:ext uri="{FF2B5EF4-FFF2-40B4-BE49-F238E27FC236}">
                <a16:creationId xmlns:a16="http://schemas.microsoft.com/office/drawing/2014/main" id="{847C665F-6190-4667-AFC9-C0F9AFA5B956}"/>
              </a:ext>
            </a:extLst>
          </p:cNvPr>
          <p:cNvGraphicFramePr>
            <a:graphicFrameLocks noGrp="1"/>
          </p:cNvGraphicFramePr>
          <p:nvPr/>
        </p:nvGraphicFramePr>
        <p:xfrm>
          <a:off x="7467600" y="2590801"/>
          <a:ext cx="2286000" cy="2103439"/>
        </p:xfrm>
        <a:graphic>
          <a:graphicData uri="http://schemas.openxmlformats.org/drawingml/2006/table">
            <a:tbl>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3</a:t>
                      </a:r>
                      <a:endParaRPr kumimoji="0" lang="en-US" sz="2000" b="0" i="0" u="none" strike="noStrike" cap="none" normalizeH="0" baseline="0">
                        <a:ln>
                          <a:noFill/>
                        </a:ln>
                        <a:solidFill>
                          <a:srgbClr val="CC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-4</a:t>
                      </a:r>
                      <a:endParaRPr kumimoji="0" lang="en-US" sz="2000" b="0" i="0" u="none" strike="noStrike" cap="none" normalizeH="0" baseline="0">
                        <a:ln>
                          <a:noFill/>
                        </a:ln>
                        <a:solidFill>
                          <a:srgbClr val="CC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66" name="Text Box 65">
            <a:extLst>
              <a:ext uri="{FF2B5EF4-FFF2-40B4-BE49-F238E27FC236}">
                <a16:creationId xmlns:a16="http://schemas.microsoft.com/office/drawing/2014/main" id="{BE887D94-BA69-407A-8A71-246A966CAE3D}"/>
              </a:ext>
            </a:extLst>
          </p:cNvPr>
          <p:cNvSpPr txBox="1">
            <a:spLocks noChangeArrowheads="1"/>
          </p:cNvSpPr>
          <p:nvPr/>
        </p:nvSpPr>
        <p:spPr bwMode="auto">
          <a:xfrm>
            <a:off x="7391400" y="22098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26667" name="Text Box 66">
            <a:extLst>
              <a:ext uri="{FF2B5EF4-FFF2-40B4-BE49-F238E27FC236}">
                <a16:creationId xmlns:a16="http://schemas.microsoft.com/office/drawing/2014/main" id="{89671388-6716-4E9D-B7DF-C27098328E06}"/>
              </a:ext>
            </a:extLst>
          </p:cNvPr>
          <p:cNvSpPr txBox="1">
            <a:spLocks noChangeArrowheads="1"/>
          </p:cNvSpPr>
          <p:nvPr/>
        </p:nvSpPr>
        <p:spPr bwMode="auto">
          <a:xfrm>
            <a:off x="7086600" y="26670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graphicFrame>
        <p:nvGraphicFramePr>
          <p:cNvPr id="26668" name="Object 67">
            <a:extLst>
              <a:ext uri="{FF2B5EF4-FFF2-40B4-BE49-F238E27FC236}">
                <a16:creationId xmlns:a16="http://schemas.microsoft.com/office/drawing/2014/main" id="{92C57D27-1AD1-43AA-87C4-B6CAEC46FA56}"/>
              </a:ext>
            </a:extLst>
          </p:cNvPr>
          <p:cNvGraphicFramePr>
            <a:graphicFrameLocks noGrp="1" noChangeAspect="1"/>
          </p:cNvGraphicFramePr>
          <p:nvPr>
            <p:ph idx="1"/>
          </p:nvPr>
        </p:nvGraphicFramePr>
        <p:xfrm>
          <a:off x="8242301" y="1617663"/>
          <a:ext cx="582613" cy="379412"/>
        </p:xfrm>
        <a:graphic>
          <a:graphicData uri="http://schemas.openxmlformats.org/presentationml/2006/ole">
            <mc:AlternateContent xmlns:mc="http://schemas.openxmlformats.org/markup-compatibility/2006">
              <mc:Choice xmlns:v="urn:schemas-microsoft-com:vml" Requires="v">
                <p:oleObj spid="_x0000_s19498" name="Equation" r:id="rId3" imgW="291973" imgH="190417" progId="Equation.3">
                  <p:embed/>
                </p:oleObj>
              </mc:Choice>
              <mc:Fallback>
                <p:oleObj name="Equation" r:id="rId3" imgW="291973" imgH="190417" progId="Equation.3">
                  <p:embed/>
                  <p:pic>
                    <p:nvPicPr>
                      <p:cNvPr id="26668" name="Object 67">
                        <a:extLst>
                          <a:ext uri="{FF2B5EF4-FFF2-40B4-BE49-F238E27FC236}">
                            <a16:creationId xmlns:a16="http://schemas.microsoft.com/office/drawing/2014/main" id="{92C57D27-1AD1-43AA-87C4-B6CAEC46F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301" y="1617663"/>
                        <a:ext cx="582613"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4759BB3-6227-4367-B1A9-DF0C64FB36E3}"/>
              </a:ext>
            </a:extLst>
          </p:cNvPr>
          <p:cNvSpPr>
            <a:spLocks noGrp="1" noChangeArrowheads="1"/>
          </p:cNvSpPr>
          <p:nvPr>
            <p:ph type="title"/>
          </p:nvPr>
        </p:nvSpPr>
        <p:spPr/>
        <p:txBody>
          <a:bodyPr/>
          <a:lstStyle/>
          <a:p>
            <a:pPr eaLnBrk="1" hangingPunct="1"/>
            <a:r>
              <a:rPr lang="en-US" altLang="en-US"/>
              <a:t>Example</a:t>
            </a:r>
          </a:p>
        </p:txBody>
      </p:sp>
      <p:grpSp>
        <p:nvGrpSpPr>
          <p:cNvPr id="27651" name="Group 3">
            <a:extLst>
              <a:ext uri="{FF2B5EF4-FFF2-40B4-BE49-F238E27FC236}">
                <a16:creationId xmlns:a16="http://schemas.microsoft.com/office/drawing/2014/main" id="{1EA342A5-8950-4DBA-881E-027D82F2EE47}"/>
              </a:ext>
            </a:extLst>
          </p:cNvPr>
          <p:cNvGrpSpPr>
            <a:grpSpLocks/>
          </p:cNvGrpSpPr>
          <p:nvPr/>
        </p:nvGrpSpPr>
        <p:grpSpPr bwMode="auto">
          <a:xfrm>
            <a:off x="2438400" y="1752601"/>
            <a:ext cx="4267200" cy="3567113"/>
            <a:chOff x="1200" y="1152"/>
            <a:chExt cx="2688" cy="2247"/>
          </a:xfrm>
        </p:grpSpPr>
        <p:sp>
          <p:nvSpPr>
            <p:cNvPr id="27693" name="Line 4">
              <a:extLst>
                <a:ext uri="{FF2B5EF4-FFF2-40B4-BE49-F238E27FC236}">
                  <a16:creationId xmlns:a16="http://schemas.microsoft.com/office/drawing/2014/main" id="{C27DDF8E-5C48-4EEE-9BAC-C45204499E57}"/>
                </a:ext>
              </a:extLst>
            </p:cNvPr>
            <p:cNvSpPr>
              <a:spLocks noChangeShapeType="1"/>
            </p:cNvSpPr>
            <p:nvPr/>
          </p:nvSpPr>
          <p:spPr bwMode="auto">
            <a:xfrm>
              <a:off x="1344" y="2064"/>
              <a:ext cx="48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94" name="Line 5">
              <a:extLst>
                <a:ext uri="{FF2B5EF4-FFF2-40B4-BE49-F238E27FC236}">
                  <a16:creationId xmlns:a16="http://schemas.microsoft.com/office/drawing/2014/main" id="{A4EE7829-4EA6-4257-B34C-B69D238E42AC}"/>
                </a:ext>
              </a:extLst>
            </p:cNvPr>
            <p:cNvSpPr>
              <a:spLocks noChangeShapeType="1"/>
            </p:cNvSpPr>
            <p:nvPr/>
          </p:nvSpPr>
          <p:spPr bwMode="auto">
            <a:xfrm flipH="1" flipV="1">
              <a:off x="2640" y="1344"/>
              <a:ext cx="110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95" name="Line 6">
              <a:extLst>
                <a:ext uri="{FF2B5EF4-FFF2-40B4-BE49-F238E27FC236}">
                  <a16:creationId xmlns:a16="http://schemas.microsoft.com/office/drawing/2014/main" id="{9C9704C3-799D-4B85-8E10-6A85AB8457C8}"/>
                </a:ext>
              </a:extLst>
            </p:cNvPr>
            <p:cNvSpPr>
              <a:spLocks noChangeShapeType="1"/>
            </p:cNvSpPr>
            <p:nvPr/>
          </p:nvSpPr>
          <p:spPr bwMode="auto">
            <a:xfrm flipH="1" flipV="1">
              <a:off x="1440" y="2064"/>
              <a:ext cx="1776"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96" name="Line 7">
              <a:extLst>
                <a:ext uri="{FF2B5EF4-FFF2-40B4-BE49-F238E27FC236}">
                  <a16:creationId xmlns:a16="http://schemas.microsoft.com/office/drawing/2014/main" id="{C569F305-A3D0-4A56-ACFD-F70C51ED303B}"/>
                </a:ext>
              </a:extLst>
            </p:cNvPr>
            <p:cNvSpPr>
              <a:spLocks noChangeShapeType="1"/>
            </p:cNvSpPr>
            <p:nvPr/>
          </p:nvSpPr>
          <p:spPr bwMode="auto">
            <a:xfrm flipV="1">
              <a:off x="1392" y="1344"/>
              <a:ext cx="1056"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97" name="Oval 8">
              <a:extLst>
                <a:ext uri="{FF2B5EF4-FFF2-40B4-BE49-F238E27FC236}">
                  <a16:creationId xmlns:a16="http://schemas.microsoft.com/office/drawing/2014/main" id="{9FDFA70A-98AC-4C50-900D-BCBBDEBC13BD}"/>
                </a:ext>
              </a:extLst>
            </p:cNvPr>
            <p:cNvSpPr>
              <a:spLocks noChangeArrowheads="1"/>
            </p:cNvSpPr>
            <p:nvPr/>
          </p:nvSpPr>
          <p:spPr bwMode="auto">
            <a:xfrm rot="5400000">
              <a:off x="2448" y="115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2</a:t>
              </a:r>
            </a:p>
          </p:txBody>
        </p:sp>
        <p:sp>
          <p:nvSpPr>
            <p:cNvPr id="27698" name="Oval 9">
              <a:extLst>
                <a:ext uri="{FF2B5EF4-FFF2-40B4-BE49-F238E27FC236}">
                  <a16:creationId xmlns:a16="http://schemas.microsoft.com/office/drawing/2014/main" id="{8E643DFE-77C4-4CA9-AB8A-D823D454DF56}"/>
                </a:ext>
              </a:extLst>
            </p:cNvPr>
            <p:cNvSpPr>
              <a:spLocks noChangeArrowheads="1"/>
            </p:cNvSpPr>
            <p:nvPr/>
          </p:nvSpPr>
          <p:spPr bwMode="auto">
            <a:xfrm rot="5400000">
              <a:off x="1200" y="1872"/>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1</a:t>
              </a:r>
            </a:p>
          </p:txBody>
        </p:sp>
        <p:sp>
          <p:nvSpPr>
            <p:cNvPr id="27699" name="Oval 10">
              <a:extLst>
                <a:ext uri="{FF2B5EF4-FFF2-40B4-BE49-F238E27FC236}">
                  <a16:creationId xmlns:a16="http://schemas.microsoft.com/office/drawing/2014/main" id="{59170F3D-21A1-47FD-BC70-B8217A2A4A2C}"/>
                </a:ext>
              </a:extLst>
            </p:cNvPr>
            <p:cNvSpPr>
              <a:spLocks noChangeArrowheads="1"/>
            </p:cNvSpPr>
            <p:nvPr/>
          </p:nvSpPr>
          <p:spPr bwMode="auto">
            <a:xfrm rot="5400000">
              <a:off x="1776" y="3024"/>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5</a:t>
              </a:r>
            </a:p>
          </p:txBody>
        </p:sp>
        <p:sp>
          <p:nvSpPr>
            <p:cNvPr id="27700" name="Oval 11">
              <a:extLst>
                <a:ext uri="{FF2B5EF4-FFF2-40B4-BE49-F238E27FC236}">
                  <a16:creationId xmlns:a16="http://schemas.microsoft.com/office/drawing/2014/main" id="{23602144-6934-4251-A04B-AF7EE235CC3C}"/>
                </a:ext>
              </a:extLst>
            </p:cNvPr>
            <p:cNvSpPr>
              <a:spLocks noChangeArrowheads="1"/>
            </p:cNvSpPr>
            <p:nvPr/>
          </p:nvSpPr>
          <p:spPr bwMode="auto">
            <a:xfrm rot="5400000">
              <a:off x="3648" y="1920"/>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3</a:t>
              </a:r>
            </a:p>
          </p:txBody>
        </p:sp>
        <p:sp>
          <p:nvSpPr>
            <p:cNvPr id="27701" name="Oval 12">
              <a:extLst>
                <a:ext uri="{FF2B5EF4-FFF2-40B4-BE49-F238E27FC236}">
                  <a16:creationId xmlns:a16="http://schemas.microsoft.com/office/drawing/2014/main" id="{58A16C2F-F2E5-44E7-A624-F340EAD0D2B5}"/>
                </a:ext>
              </a:extLst>
            </p:cNvPr>
            <p:cNvSpPr>
              <a:spLocks noChangeArrowheads="1"/>
            </p:cNvSpPr>
            <p:nvPr/>
          </p:nvSpPr>
          <p:spPr bwMode="auto">
            <a:xfrm rot="5400000">
              <a:off x="3120" y="2976"/>
              <a:ext cx="240" cy="240"/>
            </a:xfrm>
            <a:prstGeom prst="ellipse">
              <a:avLst/>
            </a:prstGeom>
            <a:solidFill>
              <a:schemeClr val="bg2"/>
            </a:solidFill>
            <a:ln w="9525">
              <a:solidFill>
                <a:schemeClr val="tx1"/>
              </a:solidFill>
              <a:round/>
              <a:headEnd/>
              <a:tailEnd/>
            </a:ln>
          </p:spPr>
          <p:txBody>
            <a:bodyPr rot="10800000" vert="eaVert"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800"/>
                <a:t>4</a:t>
              </a:r>
            </a:p>
          </p:txBody>
        </p:sp>
        <p:sp>
          <p:nvSpPr>
            <p:cNvPr id="27702" name="Line 13">
              <a:extLst>
                <a:ext uri="{FF2B5EF4-FFF2-40B4-BE49-F238E27FC236}">
                  <a16:creationId xmlns:a16="http://schemas.microsoft.com/office/drawing/2014/main" id="{0AA9520C-B353-4879-AE31-ADF8C8037EA8}"/>
                </a:ext>
              </a:extLst>
            </p:cNvPr>
            <p:cNvSpPr>
              <a:spLocks noChangeShapeType="1"/>
            </p:cNvSpPr>
            <p:nvPr/>
          </p:nvSpPr>
          <p:spPr bwMode="auto">
            <a:xfrm>
              <a:off x="2016" y="3120"/>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03" name="Line 14">
              <a:extLst>
                <a:ext uri="{FF2B5EF4-FFF2-40B4-BE49-F238E27FC236}">
                  <a16:creationId xmlns:a16="http://schemas.microsoft.com/office/drawing/2014/main" id="{61E2D1B1-D024-4188-BA91-F70070867EA3}"/>
                </a:ext>
              </a:extLst>
            </p:cNvPr>
            <p:cNvSpPr>
              <a:spLocks noChangeShapeType="1"/>
            </p:cNvSpPr>
            <p:nvPr/>
          </p:nvSpPr>
          <p:spPr bwMode="auto">
            <a:xfrm flipV="1">
              <a:off x="3264" y="2112"/>
              <a:ext cx="432" cy="8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04" name="Line 15">
              <a:extLst>
                <a:ext uri="{FF2B5EF4-FFF2-40B4-BE49-F238E27FC236}">
                  <a16:creationId xmlns:a16="http://schemas.microsoft.com/office/drawing/2014/main" id="{F4A5E9CB-2FAE-41B4-870C-2F5C509CFC1A}"/>
                </a:ext>
              </a:extLst>
            </p:cNvPr>
            <p:cNvSpPr>
              <a:spLocks noChangeShapeType="1"/>
            </p:cNvSpPr>
            <p:nvPr/>
          </p:nvSpPr>
          <p:spPr bwMode="auto">
            <a:xfrm flipH="1">
              <a:off x="1920" y="1392"/>
              <a:ext cx="624" cy="16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05" name="Line 16">
              <a:extLst>
                <a:ext uri="{FF2B5EF4-FFF2-40B4-BE49-F238E27FC236}">
                  <a16:creationId xmlns:a16="http://schemas.microsoft.com/office/drawing/2014/main" id="{9703C738-FDB7-4A8A-A98F-A29287A8F274}"/>
                </a:ext>
              </a:extLst>
            </p:cNvPr>
            <p:cNvSpPr>
              <a:spLocks noChangeShapeType="1"/>
            </p:cNvSpPr>
            <p:nvPr/>
          </p:nvSpPr>
          <p:spPr bwMode="auto">
            <a:xfrm>
              <a:off x="2592" y="1392"/>
              <a:ext cx="576" cy="15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06" name="Line 17">
              <a:extLst>
                <a:ext uri="{FF2B5EF4-FFF2-40B4-BE49-F238E27FC236}">
                  <a16:creationId xmlns:a16="http://schemas.microsoft.com/office/drawing/2014/main" id="{D3C39AA4-5511-4666-848A-40BF1CF6A417}"/>
                </a:ext>
              </a:extLst>
            </p:cNvPr>
            <p:cNvSpPr>
              <a:spLocks noChangeShapeType="1"/>
            </p:cNvSpPr>
            <p:nvPr/>
          </p:nvSpPr>
          <p:spPr bwMode="auto">
            <a:xfrm>
              <a:off x="1440" y="2016"/>
              <a:ext cx="22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07" name="Text Box 18">
              <a:extLst>
                <a:ext uri="{FF2B5EF4-FFF2-40B4-BE49-F238E27FC236}">
                  <a16:creationId xmlns:a16="http://schemas.microsoft.com/office/drawing/2014/main" id="{76FEE87F-612B-4F48-92E3-BE3BEA4699CC}"/>
                </a:ext>
              </a:extLst>
            </p:cNvPr>
            <p:cNvSpPr txBox="1">
              <a:spLocks noChangeArrowheads="1"/>
            </p:cNvSpPr>
            <p:nvPr/>
          </p:nvSpPr>
          <p:spPr bwMode="auto">
            <a:xfrm>
              <a:off x="1632" y="14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3</a:t>
              </a:r>
            </a:p>
          </p:txBody>
        </p:sp>
        <p:sp>
          <p:nvSpPr>
            <p:cNvPr id="27708" name="Text Box 19">
              <a:extLst>
                <a:ext uri="{FF2B5EF4-FFF2-40B4-BE49-F238E27FC236}">
                  <a16:creationId xmlns:a16="http://schemas.microsoft.com/office/drawing/2014/main" id="{261862E5-1BBF-4814-9B11-7022750FE0FA}"/>
                </a:ext>
              </a:extLst>
            </p:cNvPr>
            <p:cNvSpPr txBox="1">
              <a:spLocks noChangeArrowheads="1"/>
            </p:cNvSpPr>
            <p:nvPr/>
          </p:nvSpPr>
          <p:spPr bwMode="auto">
            <a:xfrm>
              <a:off x="3024" y="12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7709" name="Text Box 20">
              <a:extLst>
                <a:ext uri="{FF2B5EF4-FFF2-40B4-BE49-F238E27FC236}">
                  <a16:creationId xmlns:a16="http://schemas.microsoft.com/office/drawing/2014/main" id="{D75DECB3-41E6-4731-851D-BF6A3F77B6D1}"/>
                </a:ext>
              </a:extLst>
            </p:cNvPr>
            <p:cNvSpPr txBox="1">
              <a:spLocks noChangeArrowheads="1"/>
            </p:cNvSpPr>
            <p:nvPr/>
          </p:nvSpPr>
          <p:spPr bwMode="auto">
            <a:xfrm>
              <a:off x="3072" y="18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8</a:t>
              </a:r>
            </a:p>
          </p:txBody>
        </p:sp>
        <p:sp>
          <p:nvSpPr>
            <p:cNvPr id="27710" name="Text Box 21">
              <a:extLst>
                <a:ext uri="{FF2B5EF4-FFF2-40B4-BE49-F238E27FC236}">
                  <a16:creationId xmlns:a16="http://schemas.microsoft.com/office/drawing/2014/main" id="{8E769471-EF27-4154-9621-CEB90FE0646E}"/>
                </a:ext>
              </a:extLst>
            </p:cNvPr>
            <p:cNvSpPr txBox="1">
              <a:spLocks noChangeArrowheads="1"/>
            </p:cNvSpPr>
            <p:nvPr/>
          </p:nvSpPr>
          <p:spPr bwMode="auto">
            <a:xfrm>
              <a:off x="1296" y="24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-4</a:t>
              </a:r>
            </a:p>
          </p:txBody>
        </p:sp>
        <p:sp>
          <p:nvSpPr>
            <p:cNvPr id="27711" name="Text Box 22">
              <a:extLst>
                <a:ext uri="{FF2B5EF4-FFF2-40B4-BE49-F238E27FC236}">
                  <a16:creationId xmlns:a16="http://schemas.microsoft.com/office/drawing/2014/main" id="{DCF9FF08-0356-4E2A-ABF9-176F49F386C6}"/>
                </a:ext>
              </a:extLst>
            </p:cNvPr>
            <p:cNvSpPr txBox="1">
              <a:spLocks noChangeArrowheads="1"/>
            </p:cNvSpPr>
            <p:nvPr/>
          </p:nvSpPr>
          <p:spPr bwMode="auto">
            <a:xfrm>
              <a:off x="2496" y="31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6</a:t>
              </a:r>
            </a:p>
          </p:txBody>
        </p:sp>
        <p:sp>
          <p:nvSpPr>
            <p:cNvPr id="27712" name="Text Box 23">
              <a:extLst>
                <a:ext uri="{FF2B5EF4-FFF2-40B4-BE49-F238E27FC236}">
                  <a16:creationId xmlns:a16="http://schemas.microsoft.com/office/drawing/2014/main" id="{F54B7B8F-12BE-4926-8EE1-41438AD07DDE}"/>
                </a:ext>
              </a:extLst>
            </p:cNvPr>
            <p:cNvSpPr txBox="1">
              <a:spLocks noChangeArrowheads="1"/>
            </p:cNvSpPr>
            <p:nvPr/>
          </p:nvSpPr>
          <p:spPr bwMode="auto">
            <a:xfrm>
              <a:off x="1776"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2</a:t>
              </a:r>
            </a:p>
          </p:txBody>
        </p:sp>
        <p:sp>
          <p:nvSpPr>
            <p:cNvPr id="27713" name="Text Box 24">
              <a:extLst>
                <a:ext uri="{FF2B5EF4-FFF2-40B4-BE49-F238E27FC236}">
                  <a16:creationId xmlns:a16="http://schemas.microsoft.com/office/drawing/2014/main" id="{FDF036D8-CAE3-416E-A03A-D7D48408BA7B}"/>
                </a:ext>
              </a:extLst>
            </p:cNvPr>
            <p:cNvSpPr txBox="1">
              <a:spLocks noChangeArrowheads="1"/>
            </p:cNvSpPr>
            <p:nvPr/>
          </p:nvSpPr>
          <p:spPr bwMode="auto">
            <a:xfrm>
              <a:off x="302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p:txBody>
        </p:sp>
        <p:sp>
          <p:nvSpPr>
            <p:cNvPr id="27714" name="Text Box 25">
              <a:extLst>
                <a:ext uri="{FF2B5EF4-FFF2-40B4-BE49-F238E27FC236}">
                  <a16:creationId xmlns:a16="http://schemas.microsoft.com/office/drawing/2014/main" id="{89ECD1F8-8F07-49C7-B9C2-8388200B1607}"/>
                </a:ext>
              </a:extLst>
            </p:cNvPr>
            <p:cNvSpPr txBox="1">
              <a:spLocks noChangeArrowheads="1"/>
            </p:cNvSpPr>
            <p:nvPr/>
          </p:nvSpPr>
          <p:spPr bwMode="auto">
            <a:xfrm>
              <a:off x="345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-5</a:t>
              </a:r>
            </a:p>
          </p:txBody>
        </p:sp>
        <p:sp>
          <p:nvSpPr>
            <p:cNvPr id="27715" name="Text Box 26">
              <a:extLst>
                <a:ext uri="{FF2B5EF4-FFF2-40B4-BE49-F238E27FC236}">
                  <a16:creationId xmlns:a16="http://schemas.microsoft.com/office/drawing/2014/main" id="{28C30DEF-749A-43A3-AC86-673EA2CE6777}"/>
                </a:ext>
              </a:extLst>
            </p:cNvPr>
            <p:cNvSpPr txBox="1">
              <a:spLocks noChangeArrowheads="1"/>
            </p:cNvSpPr>
            <p:nvPr/>
          </p:nvSpPr>
          <p:spPr bwMode="auto">
            <a:xfrm>
              <a:off x="2016" y="273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7</a:t>
              </a:r>
            </a:p>
          </p:txBody>
        </p:sp>
      </p:grpSp>
      <p:graphicFrame>
        <p:nvGraphicFramePr>
          <p:cNvPr id="176199" name="Group 71">
            <a:extLst>
              <a:ext uri="{FF2B5EF4-FFF2-40B4-BE49-F238E27FC236}">
                <a16:creationId xmlns:a16="http://schemas.microsoft.com/office/drawing/2014/main" id="{3D58322E-25F2-42A5-92FE-EB483643F522}"/>
              </a:ext>
            </a:extLst>
          </p:cNvPr>
          <p:cNvGraphicFramePr>
            <a:graphicFrameLocks noGrp="1"/>
          </p:cNvGraphicFramePr>
          <p:nvPr/>
        </p:nvGraphicFramePr>
        <p:xfrm>
          <a:off x="7467600" y="2590801"/>
          <a:ext cx="2286000" cy="2103439"/>
        </p:xfrm>
        <a:graphic>
          <a:graphicData uri="http://schemas.openxmlformats.org/drawingml/2006/table">
            <a:tbl>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CC0000"/>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27690" name="Text Box 65">
            <a:extLst>
              <a:ext uri="{FF2B5EF4-FFF2-40B4-BE49-F238E27FC236}">
                <a16:creationId xmlns:a16="http://schemas.microsoft.com/office/drawing/2014/main" id="{A2ACBCFA-821A-4972-B868-001F3AF9D781}"/>
              </a:ext>
            </a:extLst>
          </p:cNvPr>
          <p:cNvSpPr txBox="1">
            <a:spLocks noChangeArrowheads="1"/>
          </p:cNvSpPr>
          <p:nvPr/>
        </p:nvSpPr>
        <p:spPr bwMode="auto">
          <a:xfrm>
            <a:off x="7391400" y="2209801"/>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  1     2    3     4      5</a:t>
            </a:r>
          </a:p>
        </p:txBody>
      </p:sp>
      <p:sp>
        <p:nvSpPr>
          <p:cNvPr id="27691" name="Text Box 66">
            <a:extLst>
              <a:ext uri="{FF2B5EF4-FFF2-40B4-BE49-F238E27FC236}">
                <a16:creationId xmlns:a16="http://schemas.microsoft.com/office/drawing/2014/main" id="{58630C5B-F79D-4428-8ADA-A6AE86770D94}"/>
              </a:ext>
            </a:extLst>
          </p:cNvPr>
          <p:cNvSpPr txBox="1">
            <a:spLocks noChangeArrowheads="1"/>
          </p:cNvSpPr>
          <p:nvPr/>
        </p:nvSpPr>
        <p:spPr bwMode="auto">
          <a:xfrm>
            <a:off x="7086600" y="2667001"/>
            <a:ext cx="53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800"/>
              <a:t>1</a:t>
            </a:r>
          </a:p>
          <a:p>
            <a:pPr>
              <a:spcBef>
                <a:spcPct val="50000"/>
              </a:spcBef>
              <a:buFontTx/>
              <a:buNone/>
            </a:pPr>
            <a:r>
              <a:rPr lang="en-US" altLang="en-US" sz="1800"/>
              <a:t>2</a:t>
            </a:r>
          </a:p>
          <a:p>
            <a:pPr>
              <a:spcBef>
                <a:spcPct val="50000"/>
              </a:spcBef>
              <a:buFontTx/>
              <a:buNone/>
            </a:pPr>
            <a:r>
              <a:rPr lang="en-US" altLang="en-US" sz="1800"/>
              <a:t>3</a:t>
            </a:r>
          </a:p>
          <a:p>
            <a:pPr>
              <a:spcBef>
                <a:spcPct val="50000"/>
              </a:spcBef>
              <a:buFontTx/>
              <a:buNone/>
            </a:pPr>
            <a:r>
              <a:rPr lang="en-US" altLang="en-US" sz="1800"/>
              <a:t>4</a:t>
            </a:r>
          </a:p>
          <a:p>
            <a:pPr>
              <a:spcBef>
                <a:spcPct val="50000"/>
              </a:spcBef>
              <a:buFontTx/>
              <a:buNone/>
            </a:pPr>
            <a:r>
              <a:rPr lang="en-US" altLang="en-US" sz="1800"/>
              <a:t>5</a:t>
            </a:r>
          </a:p>
        </p:txBody>
      </p:sp>
      <p:graphicFrame>
        <p:nvGraphicFramePr>
          <p:cNvPr id="27692" name="Object 67">
            <a:extLst>
              <a:ext uri="{FF2B5EF4-FFF2-40B4-BE49-F238E27FC236}">
                <a16:creationId xmlns:a16="http://schemas.microsoft.com/office/drawing/2014/main" id="{C1BE1F3E-1A49-4B29-AA1D-1D305071595E}"/>
              </a:ext>
            </a:extLst>
          </p:cNvPr>
          <p:cNvGraphicFramePr>
            <a:graphicFrameLocks noGrp="1" noChangeAspect="1"/>
          </p:cNvGraphicFramePr>
          <p:nvPr>
            <p:ph idx="1"/>
          </p:nvPr>
        </p:nvGraphicFramePr>
        <p:xfrm>
          <a:off x="8242301" y="1617663"/>
          <a:ext cx="582613" cy="379412"/>
        </p:xfrm>
        <a:graphic>
          <a:graphicData uri="http://schemas.openxmlformats.org/presentationml/2006/ole">
            <mc:AlternateContent xmlns:mc="http://schemas.openxmlformats.org/markup-compatibility/2006">
              <mc:Choice xmlns:v="urn:schemas-microsoft-com:vml" Requires="v">
                <p:oleObj spid="_x0000_s20522" name="Equation" r:id="rId3" imgW="291973" imgH="190417" progId="Equation.3">
                  <p:embed/>
                </p:oleObj>
              </mc:Choice>
              <mc:Fallback>
                <p:oleObj name="Equation" r:id="rId3" imgW="291973" imgH="190417" progId="Equation.3">
                  <p:embed/>
                  <p:pic>
                    <p:nvPicPr>
                      <p:cNvPr id="27692" name="Object 67">
                        <a:extLst>
                          <a:ext uri="{FF2B5EF4-FFF2-40B4-BE49-F238E27FC236}">
                            <a16:creationId xmlns:a16="http://schemas.microsoft.com/office/drawing/2014/main" id="{C1BE1F3E-1A49-4B29-AA1D-1D3050715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301" y="1617663"/>
                        <a:ext cx="582613"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4E2614B-D815-4D7D-B3EF-281086781BA1}"/>
              </a:ext>
            </a:extLst>
          </p:cNvPr>
          <p:cNvSpPr>
            <a:spLocks noGrp="1" noChangeArrowheads="1"/>
          </p:cNvSpPr>
          <p:nvPr>
            <p:ph type="title"/>
          </p:nvPr>
        </p:nvSpPr>
        <p:spPr/>
        <p:txBody>
          <a:bodyPr/>
          <a:lstStyle/>
          <a:p>
            <a:pPr eaLnBrk="1" hangingPunct="1"/>
            <a:r>
              <a:rPr lang="en-US" altLang="en-US"/>
              <a:t>Space Requirement</a:t>
            </a:r>
          </a:p>
        </p:txBody>
      </p:sp>
      <p:sp>
        <p:nvSpPr>
          <p:cNvPr id="28675" name="Rectangle 3">
            <a:extLst>
              <a:ext uri="{FF2B5EF4-FFF2-40B4-BE49-F238E27FC236}">
                <a16:creationId xmlns:a16="http://schemas.microsoft.com/office/drawing/2014/main" id="{39A693D7-ADCE-4676-BC50-765107C8FCC8}"/>
              </a:ext>
            </a:extLst>
          </p:cNvPr>
          <p:cNvSpPr>
            <a:spLocks noGrp="1" noChangeArrowheads="1"/>
          </p:cNvSpPr>
          <p:nvPr>
            <p:ph type="body" idx="1"/>
          </p:nvPr>
        </p:nvSpPr>
        <p:spPr/>
        <p:txBody>
          <a:bodyPr/>
          <a:lstStyle/>
          <a:p>
            <a:pPr eaLnBrk="1" hangingPunct="1"/>
            <a:r>
              <a:rPr lang="en-US" altLang="en-US"/>
              <a:t>Do we need n matrices, each of n x n?</a:t>
            </a:r>
          </a:p>
          <a:p>
            <a:pPr lvl="1" eaLnBrk="1" hangingPunct="1"/>
            <a:r>
              <a:rPr lang="en-US" altLang="en-US"/>
              <a:t>One n x n matrix for D is enough! </a:t>
            </a:r>
          </a:p>
          <a:p>
            <a:pPr lvl="1" eaLnBrk="1" hangingPunct="1"/>
            <a:r>
              <a:rPr lang="en-US" altLang="en-US"/>
              <a:t>In phase k, it is okay to overwrite the D from the previous phase (k-1)</a:t>
            </a:r>
          </a:p>
          <a:p>
            <a:pPr lvl="1" eaLnBrk="1" hangingPunct="1"/>
            <a:r>
              <a:rPr lang="en-US" altLang="en-US"/>
              <a:t>Why?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C0E474C-79F2-48EB-9C4A-A7BDCE6F2376}"/>
              </a:ext>
            </a:extLst>
          </p:cNvPr>
          <p:cNvSpPr>
            <a:spLocks noGrp="1" noChangeArrowheads="1"/>
          </p:cNvSpPr>
          <p:nvPr>
            <p:ph type="title"/>
          </p:nvPr>
        </p:nvSpPr>
        <p:spPr/>
        <p:txBody>
          <a:bodyPr/>
          <a:lstStyle/>
          <a:p>
            <a:pPr eaLnBrk="1" hangingPunct="1"/>
            <a:endParaRPr lang="en-US" altLang="en-US"/>
          </a:p>
        </p:txBody>
      </p:sp>
      <p:sp>
        <p:nvSpPr>
          <p:cNvPr id="29699" name="Rectangle 4">
            <a:extLst>
              <a:ext uri="{FF2B5EF4-FFF2-40B4-BE49-F238E27FC236}">
                <a16:creationId xmlns:a16="http://schemas.microsoft.com/office/drawing/2014/main" id="{3D793F2F-DBCB-45EA-AE7E-85559FBB8EAD}"/>
              </a:ext>
            </a:extLst>
          </p:cNvPr>
          <p:cNvSpPr>
            <a:spLocks noChangeArrowheads="1"/>
          </p:cNvSpPr>
          <p:nvPr/>
        </p:nvSpPr>
        <p:spPr bwMode="auto">
          <a:xfrm>
            <a:off x="1981200" y="1143000"/>
            <a:ext cx="82296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a:t>Floyd-Warshall(</a:t>
            </a:r>
            <a:r>
              <a:rPr lang="en-US" altLang="en-US" sz="1800" i="1"/>
              <a:t>W</a:t>
            </a:r>
            <a:r>
              <a:rPr lang="en-US" altLang="en-US" sz="1800"/>
              <a:t>) {</a:t>
            </a:r>
          </a:p>
          <a:p>
            <a:pPr>
              <a:spcBef>
                <a:spcPct val="0"/>
              </a:spcBef>
              <a:buFontTx/>
              <a:buNone/>
            </a:pPr>
            <a:r>
              <a:rPr lang="en-US" altLang="en-US" sz="1800"/>
              <a:t>	n = rows[</a:t>
            </a:r>
            <a:r>
              <a:rPr lang="en-US" altLang="en-US" sz="1800" i="1"/>
              <a:t>W</a:t>
            </a:r>
            <a:r>
              <a:rPr lang="en-US" altLang="en-US" sz="1800"/>
              <a:t>]</a:t>
            </a:r>
          </a:p>
          <a:p>
            <a:pPr>
              <a:spcBef>
                <a:spcPct val="0"/>
              </a:spcBef>
              <a:buFontTx/>
              <a:buNone/>
            </a:pPr>
            <a:r>
              <a:rPr lang="en-US" altLang="en-US" sz="1800"/>
              <a:t>	for i=1 to n do</a:t>
            </a:r>
          </a:p>
          <a:p>
            <a:pPr>
              <a:spcBef>
                <a:spcPct val="0"/>
              </a:spcBef>
              <a:buFontTx/>
              <a:buNone/>
            </a:pPr>
            <a:r>
              <a:rPr lang="en-US" altLang="en-US" sz="1800"/>
              <a:t>	       for j = 1 to n do</a:t>
            </a:r>
          </a:p>
          <a:p>
            <a:pPr>
              <a:spcBef>
                <a:spcPct val="0"/>
              </a:spcBef>
              <a:buFontTx/>
              <a:buNone/>
            </a:pPr>
            <a:r>
              <a:rPr lang="en-US" altLang="en-US" sz="1800"/>
              <a:t>	              D[i,j] = W[i,j]</a:t>
            </a:r>
          </a:p>
          <a:p>
            <a:pPr>
              <a:spcBef>
                <a:spcPct val="0"/>
              </a:spcBef>
              <a:buFontTx/>
              <a:buNone/>
            </a:pPr>
            <a:endParaRPr lang="en-US" altLang="en-US" sz="1800"/>
          </a:p>
          <a:p>
            <a:pPr>
              <a:spcBef>
                <a:spcPct val="0"/>
              </a:spcBef>
              <a:buFontTx/>
              <a:buNone/>
            </a:pPr>
            <a:r>
              <a:rPr lang="en-US" altLang="en-US" sz="1800"/>
              <a:t>	for k=1 to n do</a:t>
            </a:r>
          </a:p>
          <a:p>
            <a:pPr>
              <a:spcBef>
                <a:spcPct val="0"/>
              </a:spcBef>
              <a:buFontTx/>
              <a:buNone/>
            </a:pPr>
            <a:r>
              <a:rPr lang="en-US" altLang="en-US" sz="1800"/>
              <a:t>	       for i=1 to n do</a:t>
            </a:r>
          </a:p>
          <a:p>
            <a:pPr>
              <a:spcBef>
                <a:spcPct val="0"/>
              </a:spcBef>
              <a:buFontTx/>
              <a:buNone/>
            </a:pPr>
            <a:r>
              <a:rPr lang="en-US" altLang="en-US" sz="1800"/>
              <a:t>	             for j=1 to n do</a:t>
            </a:r>
          </a:p>
          <a:p>
            <a:pPr>
              <a:spcBef>
                <a:spcPct val="0"/>
              </a:spcBef>
              <a:buFontTx/>
              <a:buNone/>
            </a:pPr>
            <a:r>
              <a:rPr lang="en-US" altLang="en-US" sz="1800"/>
              <a:t>		     if (D[i,k]+D[k,j] &lt; D[i,j])</a:t>
            </a:r>
          </a:p>
          <a:p>
            <a:pPr>
              <a:spcBef>
                <a:spcPct val="0"/>
              </a:spcBef>
              <a:buFontTx/>
              <a:buNone/>
            </a:pPr>
            <a:r>
              <a:rPr lang="en-US" altLang="en-US" sz="1800"/>
              <a:t>			D[i,j]=D[i,k}+D[k,j]	</a:t>
            </a:r>
          </a:p>
          <a:p>
            <a:pPr>
              <a:spcBef>
                <a:spcPct val="0"/>
              </a:spcBef>
              <a:buFontTx/>
              <a:buNone/>
            </a:pPr>
            <a:endParaRPr lang="en-US" altLang="en-US" sz="1800"/>
          </a:p>
          <a:p>
            <a:pPr>
              <a:spcBef>
                <a:spcPct val="0"/>
              </a:spcBef>
              <a:buFontTx/>
              <a:buNone/>
            </a:pPr>
            <a:r>
              <a:rPr lang="en-US" altLang="en-US" sz="1800"/>
              <a:t>     return D</a:t>
            </a:r>
          </a:p>
          <a:p>
            <a:pPr>
              <a:spcBef>
                <a:spcPct val="0"/>
              </a:spcBef>
              <a:buFontTx/>
              <a:buNone/>
            </a:pPr>
            <a:r>
              <a:rPr lang="en-US" altLang="en-US" sz="180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374D0C2-366F-46FA-BDFD-E5D61B915398}"/>
              </a:ext>
            </a:extLst>
          </p:cNvPr>
          <p:cNvSpPr>
            <a:spLocks noGrp="1" noChangeArrowheads="1"/>
          </p:cNvSpPr>
          <p:nvPr>
            <p:ph type="title"/>
          </p:nvPr>
        </p:nvSpPr>
        <p:spPr/>
        <p:txBody>
          <a:bodyPr/>
          <a:lstStyle/>
          <a:p>
            <a:pPr eaLnBrk="1" hangingPunct="1"/>
            <a:r>
              <a:rPr lang="en-US" altLang="en-US"/>
              <a:t> Homework: How to extract the path?</a:t>
            </a:r>
          </a:p>
        </p:txBody>
      </p:sp>
      <p:sp>
        <p:nvSpPr>
          <p:cNvPr id="30723" name="Rectangle 3">
            <a:extLst>
              <a:ext uri="{FF2B5EF4-FFF2-40B4-BE49-F238E27FC236}">
                <a16:creationId xmlns:a16="http://schemas.microsoft.com/office/drawing/2014/main" id="{3ED03ED7-65D8-4340-8E85-609B0DA4F1CF}"/>
              </a:ext>
            </a:extLst>
          </p:cNvPr>
          <p:cNvSpPr>
            <a:spLocks noGrp="1" noChangeArrowheads="1"/>
          </p:cNvSpPr>
          <p:nvPr>
            <p:ph type="body" idx="1"/>
          </p:nvPr>
        </p:nvSpPr>
        <p:spPr/>
        <p:txBody>
          <a:bodyPr/>
          <a:lstStyle/>
          <a:p>
            <a:pPr eaLnBrk="1" hangingPunct="1"/>
            <a:r>
              <a:rPr lang="en-US" altLang="en-US"/>
              <a:t>How should we modify the algorithm to store additional information which then can be used to extract the path?</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4EF8-27D5-4AE4-9547-59B75F506473}"/>
              </a:ext>
            </a:extLst>
          </p:cNvPr>
          <p:cNvSpPr>
            <a:spLocks noGrp="1"/>
          </p:cNvSpPr>
          <p:nvPr>
            <p:ph type="ctrTitle"/>
          </p:nvPr>
        </p:nvSpPr>
        <p:spPr/>
        <p:txBody>
          <a:bodyPr/>
          <a:lstStyle/>
          <a:p>
            <a:r>
              <a:rPr lang="en-IN" b="1" dirty="0"/>
              <a:t>The Partition Problem</a:t>
            </a:r>
            <a:endParaRPr lang="en-IN" dirty="0"/>
          </a:p>
        </p:txBody>
      </p:sp>
      <p:sp>
        <p:nvSpPr>
          <p:cNvPr id="3" name="Subtitle 2">
            <a:extLst>
              <a:ext uri="{FF2B5EF4-FFF2-40B4-BE49-F238E27FC236}">
                <a16:creationId xmlns:a16="http://schemas.microsoft.com/office/drawing/2014/main" id="{55A1D7D1-54BA-48C3-B5EE-BE60BAA367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27036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7A4E-6F9D-4E8B-A547-56E26B9D3746}"/>
              </a:ext>
            </a:extLst>
          </p:cNvPr>
          <p:cNvSpPr>
            <a:spLocks noGrp="1"/>
          </p:cNvSpPr>
          <p:nvPr>
            <p:ph type="title"/>
          </p:nvPr>
        </p:nvSpPr>
        <p:spPr>
          <a:xfrm>
            <a:off x="353008" y="214198"/>
            <a:ext cx="10515600" cy="924137"/>
          </a:xfrm>
        </p:spPr>
        <p:txBody>
          <a:bodyPr/>
          <a:lstStyle/>
          <a:p>
            <a:r>
              <a:rPr lang="en-IN" b="1" dirty="0"/>
              <a:t>The Partition Problem</a:t>
            </a:r>
            <a:endParaRPr lang="en-IN" dirty="0"/>
          </a:p>
        </p:txBody>
      </p:sp>
      <p:sp>
        <p:nvSpPr>
          <p:cNvPr id="3" name="Content Placeholder 2">
            <a:extLst>
              <a:ext uri="{FF2B5EF4-FFF2-40B4-BE49-F238E27FC236}">
                <a16:creationId xmlns:a16="http://schemas.microsoft.com/office/drawing/2014/main" id="{30912DD1-19C9-463E-B450-26AAE129B6E8}"/>
              </a:ext>
            </a:extLst>
          </p:cNvPr>
          <p:cNvSpPr>
            <a:spLocks noGrp="1"/>
          </p:cNvSpPr>
          <p:nvPr>
            <p:ph idx="1"/>
          </p:nvPr>
        </p:nvSpPr>
        <p:spPr>
          <a:xfrm>
            <a:off x="571499" y="1259633"/>
            <a:ext cx="11620501" cy="5486400"/>
          </a:xfrm>
        </p:spPr>
        <p:txBody>
          <a:bodyPr>
            <a:normAutofit/>
          </a:bodyPr>
          <a:lstStyle/>
          <a:p>
            <a:r>
              <a:rPr lang="en-US" dirty="0"/>
              <a:t>Suppose the job scanning through a shelf of books is to be split between k workers. To avoid the need to rearrange the books or separate them into piles, we can divide the shelf into k regions and assign each region to one worker.</a:t>
            </a:r>
          </a:p>
          <a:p>
            <a:r>
              <a:rPr lang="en-US" dirty="0"/>
              <a:t>What is the fairest way to divide the shelf up?</a:t>
            </a:r>
          </a:p>
          <a:p>
            <a:r>
              <a:rPr lang="en-US" dirty="0"/>
              <a:t>If each book is the same length, partition the books into equalized </a:t>
            </a:r>
            <a:r>
              <a:rPr lang="en-IN" dirty="0"/>
              <a:t>regions,</a:t>
            </a:r>
          </a:p>
          <a:p>
            <a:pPr lvl="1"/>
            <a:r>
              <a:rPr lang="en-IN" dirty="0"/>
              <a:t>100 100 100 | 100 100 100 | 100 100 100</a:t>
            </a:r>
          </a:p>
          <a:p>
            <a:r>
              <a:rPr lang="en-US" dirty="0"/>
              <a:t>But what if the books are not the same length? This partition </a:t>
            </a:r>
            <a:r>
              <a:rPr lang="en-IN" dirty="0"/>
              <a:t>would yield</a:t>
            </a:r>
          </a:p>
          <a:p>
            <a:r>
              <a:rPr lang="en-IN" dirty="0"/>
              <a:t>100 200 300 | 400 500 600 | 700 800 900</a:t>
            </a:r>
          </a:p>
          <a:p>
            <a:r>
              <a:rPr lang="en-US" dirty="0"/>
              <a:t>Which part of the job would you volunteer to do?</a:t>
            </a:r>
          </a:p>
          <a:p>
            <a:r>
              <a:rPr lang="en-US" dirty="0"/>
              <a:t>How can we find the fairest possible partition, i.e.,</a:t>
            </a:r>
          </a:p>
          <a:p>
            <a:pPr lvl="1"/>
            <a:r>
              <a:rPr lang="en-IN" dirty="0"/>
              <a:t>100 200 300 400 500 | 600 700 | 800 900</a:t>
            </a:r>
          </a:p>
        </p:txBody>
      </p:sp>
    </p:spTree>
    <p:extLst>
      <p:ext uri="{BB962C8B-B14F-4D97-AF65-F5344CB8AC3E}">
        <p14:creationId xmlns:p14="http://schemas.microsoft.com/office/powerpoint/2010/main" val="34515398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ECA0-21D4-4C2A-8A78-4AAB552F9EF1}"/>
              </a:ext>
            </a:extLst>
          </p:cNvPr>
          <p:cNvSpPr>
            <a:spLocks noGrp="1"/>
          </p:cNvSpPr>
          <p:nvPr>
            <p:ph type="title"/>
          </p:nvPr>
        </p:nvSpPr>
        <p:spPr/>
        <p:txBody>
          <a:bodyPr/>
          <a:lstStyle/>
          <a:p>
            <a:r>
              <a:rPr lang="en-IN" b="1" dirty="0"/>
              <a:t>The Linear Partition Problem</a:t>
            </a:r>
            <a:endParaRPr lang="en-IN" dirty="0"/>
          </a:p>
        </p:txBody>
      </p:sp>
      <p:sp>
        <p:nvSpPr>
          <p:cNvPr id="3" name="Content Placeholder 2">
            <a:extLst>
              <a:ext uri="{FF2B5EF4-FFF2-40B4-BE49-F238E27FC236}">
                <a16:creationId xmlns:a16="http://schemas.microsoft.com/office/drawing/2014/main" id="{2AC4A64E-5959-46BA-A7B7-7F268EC16F8B}"/>
              </a:ext>
            </a:extLst>
          </p:cNvPr>
          <p:cNvSpPr>
            <a:spLocks noGrp="1"/>
          </p:cNvSpPr>
          <p:nvPr>
            <p:ph idx="1"/>
          </p:nvPr>
        </p:nvSpPr>
        <p:spPr/>
        <p:txBody>
          <a:bodyPr>
            <a:normAutofit/>
          </a:bodyPr>
          <a:lstStyle/>
          <a:p>
            <a:pPr marL="0" indent="0">
              <a:buNone/>
            </a:pPr>
            <a:r>
              <a:rPr lang="en-US" dirty="0"/>
              <a:t>Input: A given arrangement S of nonnegative numbers {s</a:t>
            </a:r>
            <a:r>
              <a:rPr lang="en-US" baseline="-25000" dirty="0"/>
              <a:t>1</a:t>
            </a:r>
            <a:r>
              <a:rPr lang="en-US" dirty="0"/>
              <a:t>, . . . , </a:t>
            </a:r>
            <a:r>
              <a:rPr lang="en-US" dirty="0" err="1"/>
              <a:t>s</a:t>
            </a:r>
            <a:r>
              <a:rPr lang="en-US" baseline="-25000" dirty="0" err="1"/>
              <a:t>n</a:t>
            </a:r>
            <a:r>
              <a:rPr lang="en-US" dirty="0"/>
              <a:t>} and an integer k.</a:t>
            </a:r>
          </a:p>
          <a:p>
            <a:pPr marL="0" indent="0">
              <a:buNone/>
            </a:pPr>
            <a:r>
              <a:rPr lang="en-US" dirty="0"/>
              <a:t>Problem: Partition S into k ranges, so as to minimize the maximum sum over all the ranges.</a:t>
            </a:r>
          </a:p>
          <a:p>
            <a:r>
              <a:rPr lang="en-US" dirty="0"/>
              <a:t>Try to find an algorithm which always gives the optimal </a:t>
            </a:r>
            <a:r>
              <a:rPr lang="en-IN" dirty="0"/>
              <a:t>solution.</a:t>
            </a:r>
          </a:p>
          <a:p>
            <a:r>
              <a:rPr lang="en-US" dirty="0"/>
              <a:t>Does fixed partition positions always work?</a:t>
            </a:r>
          </a:p>
          <a:p>
            <a:r>
              <a:rPr lang="en-IN"/>
              <a:t>Any </a:t>
            </a:r>
            <a:r>
              <a:rPr lang="en-IN" dirty="0"/>
              <a:t>other ideas?</a:t>
            </a:r>
          </a:p>
        </p:txBody>
      </p:sp>
    </p:spTree>
    <p:extLst>
      <p:ext uri="{BB962C8B-B14F-4D97-AF65-F5344CB8AC3E}">
        <p14:creationId xmlns:p14="http://schemas.microsoft.com/office/powerpoint/2010/main" val="5994444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22A2-3B31-46BC-B717-ECCA78B209C4}"/>
              </a:ext>
            </a:extLst>
          </p:cNvPr>
          <p:cNvSpPr>
            <a:spLocks noGrp="1"/>
          </p:cNvSpPr>
          <p:nvPr>
            <p:ph type="title"/>
          </p:nvPr>
        </p:nvSpPr>
        <p:spPr>
          <a:xfrm>
            <a:off x="455645" y="1"/>
            <a:ext cx="10515600" cy="877078"/>
          </a:xfrm>
        </p:spPr>
        <p:txBody>
          <a:bodyPr/>
          <a:lstStyle/>
          <a:p>
            <a:r>
              <a:rPr lang="en-IN" b="1" dirty="0"/>
              <a:t>Recursive Idea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A3C4D2-899B-4D6B-B91F-05DF26617229}"/>
                  </a:ext>
                </a:extLst>
              </p:cNvPr>
              <p:cNvSpPr>
                <a:spLocks noGrp="1"/>
              </p:cNvSpPr>
              <p:nvPr>
                <p:ph idx="1"/>
              </p:nvPr>
            </p:nvSpPr>
            <p:spPr>
              <a:xfrm>
                <a:off x="604934" y="1096298"/>
                <a:ext cx="9938658" cy="5584420"/>
              </a:xfrm>
            </p:spPr>
            <p:txBody>
              <a:bodyPr>
                <a:normAutofit/>
              </a:bodyPr>
              <a:lstStyle/>
              <a:p>
                <a:r>
                  <a:rPr lang="en-US" dirty="0"/>
                  <a:t>Consider a recursive, exhaustive search approach. Notice that the k</a:t>
                </a:r>
                <a:r>
                  <a:rPr lang="en-US" baseline="30000" dirty="0"/>
                  <a:t>th</a:t>
                </a:r>
                <a:r>
                  <a:rPr lang="en-US" dirty="0"/>
                  <a:t> partition starts right after we placed the (k − 1)</a:t>
                </a:r>
                <a:r>
                  <a:rPr lang="en-US" baseline="30000" dirty="0" err="1"/>
                  <a:t>st</a:t>
                </a:r>
                <a:r>
                  <a:rPr lang="en-US" dirty="0"/>
                  <a:t> </a:t>
                </a:r>
                <a:r>
                  <a:rPr lang="en-IN" dirty="0"/>
                  <a:t>divider.</a:t>
                </a:r>
              </a:p>
              <a:p>
                <a:r>
                  <a:rPr lang="en-US" dirty="0"/>
                  <a:t>Where can we place this last divider? Between the </a:t>
                </a:r>
                <a:r>
                  <a:rPr lang="en-US" dirty="0" err="1"/>
                  <a:t>i</a:t>
                </a:r>
                <a:r>
                  <a:rPr lang="en-US" baseline="30000" dirty="0" err="1"/>
                  <a:t>th</a:t>
                </a:r>
                <a:r>
                  <a:rPr lang="en-US" dirty="0"/>
                  <a:t> and (</a:t>
                </a:r>
                <a:r>
                  <a:rPr lang="en-US" dirty="0" err="1"/>
                  <a:t>i</a:t>
                </a:r>
                <a:r>
                  <a:rPr lang="en-US" dirty="0"/>
                  <a:t> + 1)</a:t>
                </a:r>
                <a:r>
                  <a:rPr lang="en-US" baseline="30000" dirty="0" err="1"/>
                  <a:t>st</a:t>
                </a:r>
                <a:r>
                  <a:rPr lang="en-US" dirty="0"/>
                  <a:t> elements for some </a:t>
                </a:r>
                <a:r>
                  <a:rPr lang="en-US" dirty="0" err="1"/>
                  <a:t>i</a:t>
                </a:r>
                <a:r>
                  <a:rPr lang="en-US" dirty="0"/>
                  <a:t>, where 1 ≤ </a:t>
                </a:r>
                <a:r>
                  <a:rPr lang="en-US" dirty="0" err="1"/>
                  <a:t>i</a:t>
                </a:r>
                <a:r>
                  <a:rPr lang="en-US" dirty="0"/>
                  <a:t> &lt; n.</a:t>
                </a:r>
              </a:p>
              <a:p>
                <a:r>
                  <a:rPr lang="en-US" dirty="0"/>
                  <a:t>What is the cost of this? The total cost will be the larger of two quantities</a:t>
                </a:r>
              </a:p>
              <a:p>
                <a:pPr marL="914400" lvl="1" indent="-457200">
                  <a:buFont typeface="+mj-lt"/>
                  <a:buAutoNum type="arabicPeriod"/>
                </a:pPr>
                <a:r>
                  <a:rPr lang="en-US" dirty="0"/>
                  <a:t>the cost of the last partition </a:t>
                </a:r>
                <a14:m>
                  <m:oMath xmlns:m="http://schemas.openxmlformats.org/officeDocument/2006/math">
                    <m:nary>
                      <m:naryPr>
                        <m:chr m:val="∑"/>
                        <m:ctrlPr>
                          <a:rPr lang="pt-BR" i="1">
                            <a:latin typeface="Cambria Math" panose="02040503050406030204" pitchFamily="18" charset="0"/>
                          </a:rPr>
                        </m:ctrlPr>
                      </m:naryPr>
                      <m:sub>
                        <m:r>
                          <a:rPr lang="en-US" b="0" i="1" smtClean="0">
                            <a:latin typeface="Cambria Math" panose="02040503050406030204" pitchFamily="18" charset="0"/>
                          </a:rPr>
                          <m:t>𝑗</m:t>
                        </m:r>
                        <m:r>
                          <a:rPr lang="pt-BR" i="1">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up>
                        <m:r>
                          <a:rPr lang="pt-BR" i="1">
                            <a:latin typeface="Cambria Math" panose="02040503050406030204" pitchFamily="18" charset="0"/>
                          </a:rPr>
                          <m:t>𝑛</m:t>
                        </m:r>
                      </m:sup>
                      <m:e>
                        <m:r>
                          <a:rPr lang="en-US" i="1">
                            <a:latin typeface="Cambria Math" panose="02040503050406030204" pitchFamily="18" charset="0"/>
                          </a:rPr>
                          <m:t>𝑠</m:t>
                        </m:r>
                        <m:r>
                          <a:rPr lang="en-US" b="0" i="1" baseline="-25000" smtClean="0">
                            <a:latin typeface="Cambria Math" panose="02040503050406030204" pitchFamily="18" charset="0"/>
                          </a:rPr>
                          <m:t>𝑗</m:t>
                        </m:r>
                      </m:e>
                    </m:nary>
                  </m:oMath>
                </a14:m>
                <a:endParaRPr lang="en-US" dirty="0"/>
              </a:p>
              <a:p>
                <a:pPr marL="914400" lvl="1" indent="-457200">
                  <a:buFont typeface="+mj-lt"/>
                  <a:buAutoNum type="arabicPeriod"/>
                </a:pPr>
                <a:r>
                  <a:rPr lang="en-US" dirty="0"/>
                  <a:t>the cost of the largest partition cost formed to the left of </a:t>
                </a:r>
                <a:r>
                  <a:rPr lang="en-US" dirty="0" err="1"/>
                  <a:t>i</a:t>
                </a:r>
                <a:r>
                  <a:rPr lang="en-US" dirty="0"/>
                  <a:t>.</a:t>
                </a:r>
              </a:p>
              <a:p>
                <a:r>
                  <a:rPr lang="en-US" dirty="0"/>
                  <a:t>What is the size of this left partition? To partition the elements {s</a:t>
                </a:r>
                <a:r>
                  <a:rPr lang="en-US" baseline="-25000" dirty="0"/>
                  <a:t>1</a:t>
                </a:r>
                <a:r>
                  <a:rPr lang="en-US" dirty="0"/>
                  <a:t>, . . . , </a:t>
                </a:r>
                <a:r>
                  <a:rPr lang="en-US" dirty="0" err="1"/>
                  <a:t>s</a:t>
                </a:r>
                <a:r>
                  <a:rPr lang="en-US" baseline="-25000" dirty="0" err="1"/>
                  <a:t>i</a:t>
                </a:r>
                <a:r>
                  <a:rPr lang="en-US" dirty="0"/>
                  <a:t>} as equally as possible. </a:t>
                </a:r>
                <a:r>
                  <a:rPr lang="en-US" i="1" dirty="0"/>
                  <a:t>But this is a smaller instance of the same problem!</a:t>
                </a:r>
                <a:endParaRPr lang="en-IN" dirty="0"/>
              </a:p>
            </p:txBody>
          </p:sp>
        </mc:Choice>
        <mc:Fallback xmlns="">
          <p:sp>
            <p:nvSpPr>
              <p:cNvPr id="3" name="Content Placeholder 2">
                <a:extLst>
                  <a:ext uri="{FF2B5EF4-FFF2-40B4-BE49-F238E27FC236}">
                    <a16:creationId xmlns:a16="http://schemas.microsoft.com/office/drawing/2014/main" id="{ABA3C4D2-899B-4D6B-B91F-05DF26617229}"/>
                  </a:ext>
                </a:extLst>
              </p:cNvPr>
              <p:cNvSpPr>
                <a:spLocks noGrp="1" noRot="1" noChangeAspect="1" noMove="1" noResize="1" noEditPoints="1" noAdjustHandles="1" noChangeArrowheads="1" noChangeShapeType="1" noTextEdit="1"/>
              </p:cNvSpPr>
              <p:nvPr>
                <p:ph idx="1"/>
              </p:nvPr>
            </p:nvSpPr>
            <p:spPr>
              <a:xfrm>
                <a:off x="604934" y="1096298"/>
                <a:ext cx="9938658" cy="5584420"/>
              </a:xfrm>
              <a:blipFill>
                <a:blip r:embed="rId2"/>
                <a:stretch>
                  <a:fillRect l="-1104" t="-1856" r="-1104"/>
                </a:stretch>
              </a:blipFill>
            </p:spPr>
            <p:txBody>
              <a:bodyPr/>
              <a:lstStyle/>
              <a:p>
                <a:r>
                  <a:rPr lang="en-IN">
                    <a:noFill/>
                  </a:rPr>
                  <a:t> </a:t>
                </a:r>
              </a:p>
            </p:txBody>
          </p:sp>
        </mc:Fallback>
      </mc:AlternateContent>
    </p:spTree>
    <p:extLst>
      <p:ext uri="{BB962C8B-B14F-4D97-AF65-F5344CB8AC3E}">
        <p14:creationId xmlns:p14="http://schemas.microsoft.com/office/powerpoint/2010/main" val="165564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BAE0-6B35-47D1-8FCA-D62EFB1FAB80}"/>
              </a:ext>
            </a:extLst>
          </p:cNvPr>
          <p:cNvSpPr>
            <a:spLocks noGrp="1"/>
          </p:cNvSpPr>
          <p:nvPr>
            <p:ph type="title"/>
          </p:nvPr>
        </p:nvSpPr>
        <p:spPr/>
        <p:txBody>
          <a:bodyPr/>
          <a:lstStyle/>
          <a:p>
            <a:r>
              <a:rPr lang="en-IN" b="1" dirty="0" err="1"/>
              <a:t>Memoization</a:t>
            </a:r>
            <a:r>
              <a:rPr lang="en-IN" b="1" dirty="0"/>
              <a:t> (Top Down)</a:t>
            </a:r>
            <a:endParaRPr lang="en-IN" dirty="0"/>
          </a:p>
        </p:txBody>
      </p:sp>
      <p:sp>
        <p:nvSpPr>
          <p:cNvPr id="3" name="Content Placeholder 2">
            <a:extLst>
              <a:ext uri="{FF2B5EF4-FFF2-40B4-BE49-F238E27FC236}">
                <a16:creationId xmlns:a16="http://schemas.microsoft.com/office/drawing/2014/main" id="{F49FDA8C-5305-4062-A289-E440DEA91084}"/>
              </a:ext>
            </a:extLst>
          </p:cNvPr>
          <p:cNvSpPr>
            <a:spLocks noGrp="1"/>
          </p:cNvSpPr>
          <p:nvPr>
            <p:ph idx="1"/>
          </p:nvPr>
        </p:nvSpPr>
        <p:spPr/>
        <p:txBody>
          <a:bodyPr/>
          <a:lstStyle/>
          <a:p>
            <a:r>
              <a:rPr lang="en-US" dirty="0"/>
              <a:t>The </a:t>
            </a:r>
            <a:r>
              <a:rPr lang="en-US" dirty="0" err="1"/>
              <a:t>memoized</a:t>
            </a:r>
            <a:r>
              <a:rPr lang="en-US" dirty="0"/>
              <a:t> program for a problem is similar to the recursive version with a small modification that it looks into a lookup table before computing solutions. </a:t>
            </a:r>
          </a:p>
          <a:p>
            <a:r>
              <a:rPr lang="en-US" dirty="0"/>
              <a:t>We initialize a lookup array with all initial values as NIL. </a:t>
            </a:r>
          </a:p>
          <a:p>
            <a:r>
              <a:rPr lang="en-US" dirty="0"/>
              <a:t>Whenever we need the solution to a subproblem, we first look into the lookup table. If the precomputed value is there then we return that value, otherwise, we calculate the value and put the result in the lookup table so that it can be reused later.</a:t>
            </a:r>
            <a:endParaRPr lang="en-IN" dirty="0"/>
          </a:p>
        </p:txBody>
      </p:sp>
    </p:spTree>
    <p:extLst>
      <p:ext uri="{BB962C8B-B14F-4D97-AF65-F5344CB8AC3E}">
        <p14:creationId xmlns:p14="http://schemas.microsoft.com/office/powerpoint/2010/main" val="21739555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DE93-A995-4C8B-BDF0-60EFB04F1CD5}"/>
              </a:ext>
            </a:extLst>
          </p:cNvPr>
          <p:cNvSpPr>
            <a:spLocks noGrp="1"/>
          </p:cNvSpPr>
          <p:nvPr>
            <p:ph type="title"/>
          </p:nvPr>
        </p:nvSpPr>
        <p:spPr>
          <a:xfrm>
            <a:off x="607381" y="361156"/>
            <a:ext cx="10515600" cy="1325563"/>
          </a:xfrm>
        </p:spPr>
        <p:txBody>
          <a:bodyPr/>
          <a:lstStyle/>
          <a:p>
            <a:r>
              <a:rPr lang="en-IN" b="1" dirty="0"/>
              <a:t>Dynamic Programming Recurrence</a:t>
            </a:r>
            <a:endParaRPr lang="en-IN" dirty="0"/>
          </a:p>
        </p:txBody>
      </p:sp>
      <p:sp>
        <p:nvSpPr>
          <p:cNvPr id="3" name="Content Placeholder 2">
            <a:extLst>
              <a:ext uri="{FF2B5EF4-FFF2-40B4-BE49-F238E27FC236}">
                <a16:creationId xmlns:a16="http://schemas.microsoft.com/office/drawing/2014/main" id="{98DE6BDF-6D93-484F-AED2-365316DCA8F5}"/>
              </a:ext>
            </a:extLst>
          </p:cNvPr>
          <p:cNvSpPr>
            <a:spLocks noGrp="1"/>
          </p:cNvSpPr>
          <p:nvPr>
            <p:ph idx="1"/>
          </p:nvPr>
        </p:nvSpPr>
        <p:spPr>
          <a:xfrm>
            <a:off x="838200" y="1825625"/>
            <a:ext cx="10515600" cy="1710677"/>
          </a:xfrm>
        </p:spPr>
        <p:txBody>
          <a:bodyPr>
            <a:normAutofit/>
          </a:bodyPr>
          <a:lstStyle/>
          <a:p>
            <a:r>
              <a:rPr lang="en-US" dirty="0"/>
              <a:t>Define M[n, k] to be the minimum possible cost over all partitioning of {s</a:t>
            </a:r>
            <a:r>
              <a:rPr lang="en-US" baseline="-25000" dirty="0"/>
              <a:t>1</a:t>
            </a:r>
            <a:r>
              <a:rPr lang="en-US" dirty="0"/>
              <a:t>, . . . , </a:t>
            </a:r>
            <a:r>
              <a:rPr lang="en-US" dirty="0" err="1"/>
              <a:t>s</a:t>
            </a:r>
            <a:r>
              <a:rPr lang="en-US" baseline="-25000" dirty="0" err="1"/>
              <a:t>n</a:t>
            </a:r>
            <a:r>
              <a:rPr lang="en-US" dirty="0"/>
              <a:t>} into k ranges, where the cost of a partition is the largest sum of elements in one of its parts. Thus defined, this function can be evaluated:</a:t>
            </a:r>
          </a:p>
          <a:p>
            <a:endParaRPr lang="en-US" dirty="0"/>
          </a:p>
        </p:txBody>
      </p:sp>
      <p:pic>
        <p:nvPicPr>
          <p:cNvPr id="4" name="Picture 3">
            <a:extLst>
              <a:ext uri="{FF2B5EF4-FFF2-40B4-BE49-F238E27FC236}">
                <a16:creationId xmlns:a16="http://schemas.microsoft.com/office/drawing/2014/main" id="{B196E43C-8715-4A07-9ED4-1F7A172498F8}"/>
              </a:ext>
            </a:extLst>
          </p:cNvPr>
          <p:cNvPicPr>
            <a:picLocks noChangeAspect="1"/>
          </p:cNvPicPr>
          <p:nvPr/>
        </p:nvPicPr>
        <p:blipFill>
          <a:blip r:embed="rId2"/>
          <a:stretch>
            <a:fillRect/>
          </a:stretch>
        </p:blipFill>
        <p:spPr>
          <a:xfrm>
            <a:off x="2121354" y="3429000"/>
            <a:ext cx="8198304" cy="2664778"/>
          </a:xfrm>
          <a:prstGeom prst="rect">
            <a:avLst/>
          </a:prstGeom>
        </p:spPr>
      </p:pic>
      <p:sp>
        <p:nvSpPr>
          <p:cNvPr id="5" name="TextBox 4">
            <a:extLst>
              <a:ext uri="{FF2B5EF4-FFF2-40B4-BE49-F238E27FC236}">
                <a16:creationId xmlns:a16="http://schemas.microsoft.com/office/drawing/2014/main" id="{3BAB1491-5557-4D0C-A124-7E96AE860079}"/>
              </a:ext>
            </a:extLst>
          </p:cNvPr>
          <p:cNvSpPr txBox="1"/>
          <p:nvPr/>
        </p:nvSpPr>
        <p:spPr>
          <a:xfrm>
            <a:off x="838200" y="6093778"/>
            <a:ext cx="9910665"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What is the running time?</a:t>
            </a:r>
            <a:endParaRPr lang="en-IN" sz="2800" dirty="0"/>
          </a:p>
        </p:txBody>
      </p:sp>
    </p:spTree>
    <p:extLst>
      <p:ext uri="{BB962C8B-B14F-4D97-AF65-F5344CB8AC3E}">
        <p14:creationId xmlns:p14="http://schemas.microsoft.com/office/powerpoint/2010/main" val="10069568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714B-A304-4AE8-9B78-9F01F993E5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49FA31-A66F-4A97-B6B5-E6E98F7B18F4}"/>
              </a:ext>
            </a:extLst>
          </p:cNvPr>
          <p:cNvSpPr>
            <a:spLocks noGrp="1"/>
          </p:cNvSpPr>
          <p:nvPr>
            <p:ph idx="1"/>
          </p:nvPr>
        </p:nvSpPr>
        <p:spPr/>
        <p:txBody>
          <a:bodyPr/>
          <a:lstStyle/>
          <a:p>
            <a:r>
              <a:rPr lang="en-US" dirty="0"/>
              <a:t>It is the number of cells times the running time per cell.</a:t>
            </a:r>
          </a:p>
          <a:p>
            <a:r>
              <a:rPr lang="en-US" dirty="0"/>
              <a:t>A total of k · n cells exist in the table.</a:t>
            </a:r>
          </a:p>
          <a:p>
            <a:r>
              <a:rPr lang="en-US" dirty="0"/>
              <a:t>Each cell depends on n others, and can be computed in linear time, for a total of O(kn</a:t>
            </a:r>
            <a:r>
              <a:rPr lang="en-US" baseline="30000" dirty="0"/>
              <a:t>2</a:t>
            </a:r>
            <a:r>
              <a:rPr lang="en-US" dirty="0"/>
              <a:t>).</a:t>
            </a:r>
            <a:endParaRPr lang="en-IN" dirty="0"/>
          </a:p>
        </p:txBody>
      </p:sp>
    </p:spTree>
    <p:extLst>
      <p:ext uri="{BB962C8B-B14F-4D97-AF65-F5344CB8AC3E}">
        <p14:creationId xmlns:p14="http://schemas.microsoft.com/office/powerpoint/2010/main" val="6975544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9B1E-B8DE-4625-823C-E6800BA46A97}"/>
              </a:ext>
            </a:extLst>
          </p:cNvPr>
          <p:cNvSpPr>
            <a:spLocks noGrp="1"/>
          </p:cNvSpPr>
          <p:nvPr>
            <p:ph type="title"/>
          </p:nvPr>
        </p:nvSpPr>
        <p:spPr>
          <a:xfrm>
            <a:off x="250372" y="51803"/>
            <a:ext cx="10515600" cy="1325563"/>
          </a:xfrm>
        </p:spPr>
        <p:txBody>
          <a:bodyPr/>
          <a:lstStyle/>
          <a:p>
            <a:r>
              <a:rPr lang="en-IN" b="1" dirty="0"/>
              <a:t>Implementation</a:t>
            </a:r>
            <a:endParaRPr lang="en-IN" dirty="0"/>
          </a:p>
        </p:txBody>
      </p:sp>
      <p:sp>
        <p:nvSpPr>
          <p:cNvPr id="3" name="Content Placeholder 2">
            <a:extLst>
              <a:ext uri="{FF2B5EF4-FFF2-40B4-BE49-F238E27FC236}">
                <a16:creationId xmlns:a16="http://schemas.microsoft.com/office/drawing/2014/main" id="{04371073-7293-4B05-85F8-B56016BBD576}"/>
              </a:ext>
            </a:extLst>
          </p:cNvPr>
          <p:cNvSpPr>
            <a:spLocks noGrp="1"/>
          </p:cNvSpPr>
          <p:nvPr>
            <p:ph idx="1"/>
          </p:nvPr>
        </p:nvSpPr>
        <p:spPr>
          <a:xfrm>
            <a:off x="390331" y="1097447"/>
            <a:ext cx="10515600" cy="1477412"/>
          </a:xfrm>
        </p:spPr>
        <p:txBody>
          <a:bodyPr/>
          <a:lstStyle/>
          <a:p>
            <a:r>
              <a:rPr lang="en-US" dirty="0"/>
              <a:t>To evaluate this efficiently, we must make sure we do the smaller cases before the larger cases that depend upon them.</a:t>
            </a:r>
          </a:p>
          <a:p>
            <a:r>
              <a:rPr lang="en-IN" dirty="0"/>
              <a:t>Partition[S, k]</a:t>
            </a:r>
          </a:p>
        </p:txBody>
      </p:sp>
      <p:pic>
        <p:nvPicPr>
          <p:cNvPr id="4" name="Picture 3">
            <a:extLst>
              <a:ext uri="{FF2B5EF4-FFF2-40B4-BE49-F238E27FC236}">
                <a16:creationId xmlns:a16="http://schemas.microsoft.com/office/drawing/2014/main" id="{C76AE9A3-63C3-4C51-A6E9-0AEDEE9F5934}"/>
              </a:ext>
            </a:extLst>
          </p:cNvPr>
          <p:cNvPicPr>
            <a:picLocks noChangeAspect="1"/>
          </p:cNvPicPr>
          <p:nvPr/>
        </p:nvPicPr>
        <p:blipFill>
          <a:blip r:embed="rId2"/>
          <a:stretch>
            <a:fillRect/>
          </a:stretch>
        </p:blipFill>
        <p:spPr>
          <a:xfrm>
            <a:off x="2947987" y="2423010"/>
            <a:ext cx="6296025" cy="4152900"/>
          </a:xfrm>
          <a:prstGeom prst="rect">
            <a:avLst/>
          </a:prstGeom>
        </p:spPr>
      </p:pic>
    </p:spTree>
    <p:extLst>
      <p:ext uri="{BB962C8B-B14F-4D97-AF65-F5344CB8AC3E}">
        <p14:creationId xmlns:p14="http://schemas.microsoft.com/office/powerpoint/2010/main" val="14723788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B287BC-3DDE-4932-8075-457DD9808352}"/>
              </a:ext>
            </a:extLst>
          </p:cNvPr>
          <p:cNvPicPr>
            <a:picLocks noChangeAspect="1"/>
          </p:cNvPicPr>
          <p:nvPr/>
        </p:nvPicPr>
        <p:blipFill>
          <a:blip r:embed="rId2"/>
          <a:stretch>
            <a:fillRect/>
          </a:stretch>
        </p:blipFill>
        <p:spPr>
          <a:xfrm>
            <a:off x="2064867" y="0"/>
            <a:ext cx="8062266" cy="6858000"/>
          </a:xfrm>
          <a:prstGeom prst="rect">
            <a:avLst/>
          </a:prstGeom>
        </p:spPr>
      </p:pic>
    </p:spTree>
    <p:extLst>
      <p:ext uri="{BB962C8B-B14F-4D97-AF65-F5344CB8AC3E}">
        <p14:creationId xmlns:p14="http://schemas.microsoft.com/office/powerpoint/2010/main" val="20993589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B112C3-3BED-43A0-AC53-60D067C87B70}"/>
              </a:ext>
            </a:extLst>
          </p:cNvPr>
          <p:cNvPicPr>
            <a:picLocks noChangeAspect="1"/>
          </p:cNvPicPr>
          <p:nvPr/>
        </p:nvPicPr>
        <p:blipFill>
          <a:blip r:embed="rId2"/>
          <a:stretch>
            <a:fillRect/>
          </a:stretch>
        </p:blipFill>
        <p:spPr>
          <a:xfrm>
            <a:off x="809138" y="437761"/>
            <a:ext cx="8334375" cy="5105400"/>
          </a:xfrm>
          <a:prstGeom prst="rect">
            <a:avLst/>
          </a:prstGeom>
        </p:spPr>
      </p:pic>
    </p:spTree>
    <p:extLst>
      <p:ext uri="{BB962C8B-B14F-4D97-AF65-F5344CB8AC3E}">
        <p14:creationId xmlns:p14="http://schemas.microsoft.com/office/powerpoint/2010/main" val="16374319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E03D-1738-4662-8F46-6A0F438BB132}"/>
              </a:ext>
            </a:extLst>
          </p:cNvPr>
          <p:cNvSpPr>
            <a:spLocks noGrp="1"/>
          </p:cNvSpPr>
          <p:nvPr>
            <p:ph type="title"/>
          </p:nvPr>
        </p:nvSpPr>
        <p:spPr>
          <a:xfrm>
            <a:off x="744894" y="206505"/>
            <a:ext cx="10515600" cy="1325563"/>
          </a:xfrm>
        </p:spPr>
        <p:txBody>
          <a:bodyPr/>
          <a:lstStyle/>
          <a:p>
            <a:endParaRPr lang="en-IN" dirty="0"/>
          </a:p>
        </p:txBody>
      </p:sp>
      <p:pic>
        <p:nvPicPr>
          <p:cNvPr id="4" name="Picture 3">
            <a:extLst>
              <a:ext uri="{FF2B5EF4-FFF2-40B4-BE49-F238E27FC236}">
                <a16:creationId xmlns:a16="http://schemas.microsoft.com/office/drawing/2014/main" id="{7FB25856-E2AE-49FD-B8EF-B76D7C6D9D14}"/>
              </a:ext>
            </a:extLst>
          </p:cNvPr>
          <p:cNvPicPr>
            <a:picLocks noChangeAspect="1"/>
          </p:cNvPicPr>
          <p:nvPr/>
        </p:nvPicPr>
        <p:blipFill>
          <a:blip r:embed="rId2"/>
          <a:stretch>
            <a:fillRect/>
          </a:stretch>
        </p:blipFill>
        <p:spPr>
          <a:xfrm>
            <a:off x="530095" y="1690688"/>
            <a:ext cx="11156990" cy="5083336"/>
          </a:xfrm>
          <a:prstGeom prst="rect">
            <a:avLst/>
          </a:prstGeom>
        </p:spPr>
      </p:pic>
    </p:spTree>
    <p:extLst>
      <p:ext uri="{BB962C8B-B14F-4D97-AF65-F5344CB8AC3E}">
        <p14:creationId xmlns:p14="http://schemas.microsoft.com/office/powerpoint/2010/main" val="1556409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047-8955-42FA-A526-3AEEFC6F29BA}"/>
              </a:ext>
            </a:extLst>
          </p:cNvPr>
          <p:cNvSpPr>
            <a:spLocks noGrp="1"/>
          </p:cNvSpPr>
          <p:nvPr>
            <p:ph type="ctrTitle"/>
          </p:nvPr>
        </p:nvSpPr>
        <p:spPr>
          <a:xfrm>
            <a:off x="2955926" y="360363"/>
            <a:ext cx="7407275" cy="1471612"/>
          </a:xfrm>
        </p:spPr>
        <p:txBody>
          <a:bodyPr>
            <a:normAutofit fontScale="90000"/>
          </a:bodyPr>
          <a:lstStyle/>
          <a:p>
            <a:pPr>
              <a:defRPr/>
            </a:pPr>
            <a:r>
              <a:rPr lang="en-US" dirty="0">
                <a:solidFill>
                  <a:schemeClr val="tx2">
                    <a:satMod val="130000"/>
                  </a:schemeClr>
                </a:solidFill>
              </a:rPr>
              <a:t>Dynamic Programming … Continued</a:t>
            </a:r>
          </a:p>
        </p:txBody>
      </p:sp>
      <p:sp>
        <p:nvSpPr>
          <p:cNvPr id="3" name="Subtitle 2">
            <a:extLst>
              <a:ext uri="{FF2B5EF4-FFF2-40B4-BE49-F238E27FC236}">
                <a16:creationId xmlns:a16="http://schemas.microsoft.com/office/drawing/2014/main" id="{F836F62B-549E-4537-9293-61CA34A9020C}"/>
              </a:ext>
            </a:extLst>
          </p:cNvPr>
          <p:cNvSpPr>
            <a:spLocks noGrp="1"/>
          </p:cNvSpPr>
          <p:nvPr>
            <p:ph type="subTitle" idx="1"/>
          </p:nvPr>
        </p:nvSpPr>
        <p:spPr>
          <a:xfrm>
            <a:off x="2955926" y="1849438"/>
            <a:ext cx="7407275" cy="1752600"/>
          </a:xfrm>
        </p:spPr>
        <p:txBody>
          <a:bodyPr>
            <a:normAutofit/>
          </a:bodyPr>
          <a:lstStyle/>
          <a:p>
            <a:pPr>
              <a:defRPr/>
            </a:pPr>
            <a:r>
              <a:rPr lang="en-US" dirty="0"/>
              <a:t>0-1 Knapsack Problem</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9C98-2F76-4C12-BFC0-2CF9DE46687E}"/>
              </a:ext>
            </a:extLst>
          </p:cNvPr>
          <p:cNvSpPr>
            <a:spLocks noGrp="1"/>
          </p:cNvSpPr>
          <p:nvPr>
            <p:ph type="title"/>
          </p:nvPr>
        </p:nvSpPr>
        <p:spPr/>
        <p:txBody>
          <a:bodyPr/>
          <a:lstStyle/>
          <a:p>
            <a:pPr>
              <a:defRPr/>
            </a:pPr>
            <a:r>
              <a:rPr lang="en-US" dirty="0"/>
              <a:t>Knapsack 0-1 Problem</a:t>
            </a:r>
          </a:p>
        </p:txBody>
      </p:sp>
      <p:sp>
        <p:nvSpPr>
          <p:cNvPr id="3" name="Content Placeholder 2">
            <a:extLst>
              <a:ext uri="{FF2B5EF4-FFF2-40B4-BE49-F238E27FC236}">
                <a16:creationId xmlns:a16="http://schemas.microsoft.com/office/drawing/2014/main" id="{8B7187CF-8237-4B78-A6C3-01BDDC8CF18A}"/>
              </a:ext>
            </a:extLst>
          </p:cNvPr>
          <p:cNvSpPr>
            <a:spLocks noGrp="1"/>
          </p:cNvSpPr>
          <p:nvPr>
            <p:ph idx="1"/>
          </p:nvPr>
        </p:nvSpPr>
        <p:spPr>
          <a:xfrm>
            <a:off x="2514600" y="1219200"/>
            <a:ext cx="4267200" cy="4876800"/>
          </a:xfrm>
        </p:spPr>
        <p:txBody>
          <a:bodyPr>
            <a:normAutofit/>
          </a:bodyPr>
          <a:lstStyle/>
          <a:p>
            <a:pPr>
              <a:defRPr/>
            </a:pPr>
            <a:r>
              <a:rPr lang="en-US" sz="3000" dirty="0">
                <a:cs typeface="Times New Roman" pitchFamily="18" charset="0"/>
              </a:rPr>
              <a:t>The goal is to </a:t>
            </a:r>
            <a:r>
              <a:rPr lang="en-US" sz="3000" b="1" dirty="0">
                <a:cs typeface="Times New Roman" pitchFamily="18" charset="0"/>
              </a:rPr>
              <a:t>maximize the value of a knapsack </a:t>
            </a:r>
            <a:r>
              <a:rPr lang="en-US" sz="3000" dirty="0">
                <a:cs typeface="Times New Roman" pitchFamily="18" charset="0"/>
              </a:rPr>
              <a:t>that can hold at most W units (i.e. lbs or kg) worth of goods from a list of items </a:t>
            </a:r>
            <a:r>
              <a:rPr lang="en-US" sz="3000" dirty="0">
                <a:latin typeface="Times New Roman" pitchFamily="18" charset="0"/>
                <a:cs typeface="Times New Roman" pitchFamily="18" charset="0"/>
              </a:rPr>
              <a:t>I</a:t>
            </a:r>
            <a:r>
              <a:rPr lang="en-US" sz="3000" baseline="-25000" dirty="0">
                <a:latin typeface="Times New Roman" pitchFamily="18" charset="0"/>
                <a:cs typeface="Times New Roman" pitchFamily="18" charset="0"/>
              </a:rPr>
              <a:t>0</a:t>
            </a:r>
            <a:r>
              <a:rPr lang="en-US" sz="3000" dirty="0">
                <a:latin typeface="Times New Roman" pitchFamily="18" charset="0"/>
                <a:cs typeface="Times New Roman" pitchFamily="18" charset="0"/>
              </a:rPr>
              <a:t>, I</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 … I</a:t>
            </a:r>
            <a:r>
              <a:rPr lang="en-US" sz="3000" baseline="-25000" dirty="0">
                <a:latin typeface="Times New Roman" pitchFamily="18" charset="0"/>
                <a:cs typeface="Times New Roman" pitchFamily="18" charset="0"/>
              </a:rPr>
              <a:t>n-1</a:t>
            </a:r>
            <a:r>
              <a:rPr lang="en-US" sz="3000" dirty="0">
                <a:latin typeface="Times New Roman" pitchFamily="18" charset="0"/>
                <a:cs typeface="Times New Roman" pitchFamily="18" charset="0"/>
              </a:rPr>
              <a:t>. </a:t>
            </a:r>
          </a:p>
          <a:p>
            <a:pPr>
              <a:buFont typeface="Wingdings 2" panose="05020102010507070707" pitchFamily="18" charset="2"/>
              <a:buNone/>
              <a:defRPr/>
            </a:pPr>
            <a:r>
              <a:rPr lang="en-US" sz="3000" dirty="0">
                <a:latin typeface="Times New Roman" pitchFamily="18" charset="0"/>
                <a:cs typeface="Times New Roman" pitchFamily="18" charset="0"/>
              </a:rPr>
              <a:t> </a:t>
            </a:r>
          </a:p>
          <a:p>
            <a:pPr lvl="1">
              <a:defRPr/>
            </a:pPr>
            <a:r>
              <a:rPr lang="en-US" dirty="0">
                <a:cs typeface="Times New Roman" pitchFamily="18" charset="0"/>
              </a:rPr>
              <a:t>Each item has 2 attributes:</a:t>
            </a:r>
          </a:p>
          <a:p>
            <a:pPr marL="1163637" lvl="2" indent="-514350">
              <a:buFont typeface="+mj-lt"/>
              <a:buAutoNum type="arabicParenR"/>
              <a:defRPr/>
            </a:pPr>
            <a:r>
              <a:rPr lang="en-US" dirty="0">
                <a:latin typeface="Times New Roman" pitchFamily="18" charset="0"/>
                <a:cs typeface="Times New Roman" pitchFamily="18" charset="0"/>
              </a:rPr>
              <a:t>Value – let this be v</a:t>
            </a:r>
            <a:r>
              <a:rPr lang="en-US" baseline="-25000" dirty="0">
                <a:latin typeface="Times New Roman" pitchFamily="18" charset="0"/>
                <a:cs typeface="Times New Roman" pitchFamily="18" charset="0"/>
              </a:rPr>
              <a:t>i</a:t>
            </a:r>
            <a:r>
              <a:rPr lang="en-US" dirty="0">
                <a:latin typeface="Times New Roman" pitchFamily="18" charset="0"/>
                <a:cs typeface="Times New Roman" pitchFamily="18" charset="0"/>
              </a:rPr>
              <a:t> for item I</a:t>
            </a:r>
            <a:r>
              <a:rPr lang="en-US" baseline="-25000" dirty="0">
                <a:latin typeface="Times New Roman" pitchFamily="18" charset="0"/>
                <a:cs typeface="Times New Roman" pitchFamily="18" charset="0"/>
              </a:rPr>
              <a:t>i</a:t>
            </a:r>
          </a:p>
          <a:p>
            <a:pPr marL="1163637" lvl="2" indent="-514350">
              <a:buFont typeface="+mj-lt"/>
              <a:buAutoNum type="arabicParenR"/>
              <a:defRPr/>
            </a:pPr>
            <a:r>
              <a:rPr lang="en-US" dirty="0">
                <a:latin typeface="Times New Roman" pitchFamily="18" charset="0"/>
                <a:cs typeface="Times New Roman" pitchFamily="18" charset="0"/>
              </a:rPr>
              <a:t>Weight – let this be </a:t>
            </a:r>
            <a:r>
              <a:rPr lang="en-US" dirty="0" err="1">
                <a:latin typeface="Times New Roman" pitchFamily="18" charset="0"/>
                <a:cs typeface="Times New Roman" pitchFamily="18" charset="0"/>
              </a:rPr>
              <a:t>w</a:t>
            </a:r>
            <a:r>
              <a:rPr lang="en-US" baseline="-25000" dirty="0" err="1">
                <a:latin typeface="Times New Roman" pitchFamily="18" charset="0"/>
                <a:cs typeface="Times New Roman" pitchFamily="18" charset="0"/>
              </a:rPr>
              <a:t>i</a:t>
            </a:r>
            <a:r>
              <a:rPr lang="en-US" dirty="0">
                <a:latin typeface="Times New Roman" pitchFamily="18" charset="0"/>
                <a:cs typeface="Times New Roman" pitchFamily="18" charset="0"/>
              </a:rPr>
              <a:t> for item I</a:t>
            </a:r>
            <a:r>
              <a:rPr lang="en-US" baseline="-25000" dirty="0">
                <a:latin typeface="Times New Roman" pitchFamily="18" charset="0"/>
                <a:cs typeface="Times New Roman" pitchFamily="18" charset="0"/>
              </a:rPr>
              <a:t>i</a:t>
            </a:r>
          </a:p>
          <a:p>
            <a:pPr marL="642937" indent="-514350">
              <a:defRPr/>
            </a:pPr>
            <a:endParaRPr lang="en-US" baseline="-25000" dirty="0">
              <a:latin typeface="Times New Roman" pitchFamily="18" charset="0"/>
              <a:cs typeface="Times New Roman" pitchFamily="18" charset="0"/>
            </a:endParaRPr>
          </a:p>
        </p:txBody>
      </p:sp>
      <p:pic>
        <p:nvPicPr>
          <p:cNvPr id="12292" name="Content Placeholder 5" descr="knapsack_problem.png">
            <a:extLst>
              <a:ext uri="{FF2B5EF4-FFF2-40B4-BE49-F238E27FC236}">
                <a16:creationId xmlns:a16="http://schemas.microsoft.com/office/drawing/2014/main" id="{01ED05F7-A6F9-4F22-96C0-7493AB3E79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00200"/>
            <a:ext cx="396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24DC-EB00-4953-8E74-C4446657FCE7}"/>
              </a:ext>
            </a:extLst>
          </p:cNvPr>
          <p:cNvSpPr>
            <a:spLocks noGrp="1"/>
          </p:cNvSpPr>
          <p:nvPr>
            <p:ph type="title"/>
          </p:nvPr>
        </p:nvSpPr>
        <p:spPr/>
        <p:txBody>
          <a:bodyPr/>
          <a:lstStyle/>
          <a:p>
            <a:pPr>
              <a:defRPr/>
            </a:pPr>
            <a:r>
              <a:rPr lang="en-US" dirty="0"/>
              <a:t>Knapsack 0-1 Problem</a:t>
            </a:r>
          </a:p>
        </p:txBody>
      </p:sp>
      <p:sp>
        <p:nvSpPr>
          <p:cNvPr id="3" name="Content Placeholder 2">
            <a:extLst>
              <a:ext uri="{FF2B5EF4-FFF2-40B4-BE49-F238E27FC236}">
                <a16:creationId xmlns:a16="http://schemas.microsoft.com/office/drawing/2014/main" id="{C2C87B3B-9004-46F1-B4D4-F62B7BA5E9C8}"/>
              </a:ext>
            </a:extLst>
          </p:cNvPr>
          <p:cNvSpPr>
            <a:spLocks noGrp="1"/>
          </p:cNvSpPr>
          <p:nvPr>
            <p:ph idx="1"/>
          </p:nvPr>
        </p:nvSpPr>
        <p:spPr>
          <a:xfrm>
            <a:off x="2514600" y="1219200"/>
            <a:ext cx="3886200" cy="4267200"/>
          </a:xfrm>
        </p:spPr>
        <p:txBody>
          <a:bodyPr>
            <a:normAutofit fontScale="92500"/>
          </a:bodyPr>
          <a:lstStyle/>
          <a:p>
            <a:pPr marL="642937" indent="-514350">
              <a:defRPr/>
            </a:pPr>
            <a:r>
              <a:rPr lang="en-US" dirty="0">
                <a:cs typeface="Times New Roman" pitchFamily="18" charset="0"/>
              </a:rPr>
              <a:t>The difference between this problem and the fractional knapsack one is that you CANNOT take a fraction of an item.</a:t>
            </a:r>
          </a:p>
          <a:p>
            <a:pPr marL="642937" indent="-514350">
              <a:buNone/>
              <a:defRPr/>
            </a:pPr>
            <a:endParaRPr lang="en-US" dirty="0">
              <a:cs typeface="Times New Roman" pitchFamily="18" charset="0"/>
            </a:endParaRPr>
          </a:p>
          <a:p>
            <a:pPr marL="917575" lvl="1" indent="-514350">
              <a:defRPr/>
            </a:pPr>
            <a:r>
              <a:rPr lang="en-US" dirty="0">
                <a:cs typeface="Times New Roman" pitchFamily="18" charset="0"/>
              </a:rPr>
              <a:t>You can either take it or not.</a:t>
            </a:r>
          </a:p>
          <a:p>
            <a:pPr marL="917575" lvl="1" indent="-514350">
              <a:defRPr/>
            </a:pPr>
            <a:r>
              <a:rPr lang="en-US" dirty="0">
                <a:cs typeface="Times New Roman" pitchFamily="18" charset="0"/>
              </a:rPr>
              <a:t>Hence the name Knapsack 0-1 problem.</a:t>
            </a:r>
          </a:p>
        </p:txBody>
      </p:sp>
      <p:pic>
        <p:nvPicPr>
          <p:cNvPr id="13316" name="Content Placeholder 5" descr="knapsack_problem.png">
            <a:extLst>
              <a:ext uri="{FF2B5EF4-FFF2-40B4-BE49-F238E27FC236}">
                <a16:creationId xmlns:a16="http://schemas.microsoft.com/office/drawing/2014/main" id="{26AC807C-12AB-47FF-BB23-532B1B5FCC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00200"/>
            <a:ext cx="396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23F-2EA7-4539-888F-D9F334B86CF6}"/>
              </a:ext>
            </a:extLst>
          </p:cNvPr>
          <p:cNvSpPr>
            <a:spLocks noGrp="1"/>
          </p:cNvSpPr>
          <p:nvPr>
            <p:ph type="title"/>
          </p:nvPr>
        </p:nvSpPr>
        <p:spPr/>
        <p:txBody>
          <a:bodyPr/>
          <a:lstStyle/>
          <a:p>
            <a:pPr>
              <a:defRPr/>
            </a:pPr>
            <a:r>
              <a:rPr lang="en-US" dirty="0"/>
              <a:t>Knapsack 0-1 Problem</a:t>
            </a:r>
          </a:p>
        </p:txBody>
      </p:sp>
      <p:sp>
        <p:nvSpPr>
          <p:cNvPr id="14339" name="Content Placeholder 2">
            <a:extLst>
              <a:ext uri="{FF2B5EF4-FFF2-40B4-BE49-F238E27FC236}">
                <a16:creationId xmlns:a16="http://schemas.microsoft.com/office/drawing/2014/main" id="{17DAE77C-F0AA-4B18-8F61-71AB85911A08}"/>
              </a:ext>
            </a:extLst>
          </p:cNvPr>
          <p:cNvSpPr>
            <a:spLocks noGrp="1"/>
          </p:cNvSpPr>
          <p:nvPr>
            <p:ph idx="1"/>
          </p:nvPr>
        </p:nvSpPr>
        <p:spPr/>
        <p:txBody>
          <a:bodyPr/>
          <a:lstStyle/>
          <a:p>
            <a:r>
              <a:rPr lang="en-US" altLang="en-US"/>
              <a:t>Brute Force</a:t>
            </a:r>
          </a:p>
          <a:p>
            <a:pPr lvl="1"/>
            <a:r>
              <a:rPr lang="en-US" altLang="en-US"/>
              <a:t>The naïve way to solve this problem is to cycle through all 2</a:t>
            </a:r>
            <a:r>
              <a:rPr lang="en-US" altLang="en-US" baseline="30000"/>
              <a:t>n</a:t>
            </a:r>
            <a:r>
              <a:rPr lang="en-US" altLang="en-US"/>
              <a:t> subsets of the n items and pick the subset with a legal weight that maximizes the value of the knapsack.</a:t>
            </a:r>
          </a:p>
          <a:p>
            <a:pPr lvl="1"/>
            <a:endParaRPr lang="en-US" altLang="en-US" baseline="30000"/>
          </a:p>
          <a:p>
            <a:pPr lvl="1"/>
            <a:r>
              <a:rPr lang="en-US" altLang="en-US"/>
              <a:t> We can come up with a dynamic programming algorithm that will USUALLY do better than this brute force technique.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ECA0-21D4-4C2A-8A78-4AAB552F9EF1}"/>
              </a:ext>
            </a:extLst>
          </p:cNvPr>
          <p:cNvSpPr>
            <a:spLocks noGrp="1"/>
          </p:cNvSpPr>
          <p:nvPr>
            <p:ph type="title"/>
          </p:nvPr>
        </p:nvSpPr>
        <p:spPr>
          <a:xfrm>
            <a:off x="195748" y="160499"/>
            <a:ext cx="10515600" cy="745218"/>
          </a:xfrm>
        </p:spPr>
        <p:txBody>
          <a:bodyPr/>
          <a:lstStyle/>
          <a:p>
            <a:r>
              <a:rPr lang="en-US" b="1" dirty="0" err="1"/>
              <a:t>Memoized</a:t>
            </a:r>
            <a:r>
              <a:rPr lang="en-US" b="1" dirty="0"/>
              <a:t> version for nth Fibonacci Number</a:t>
            </a:r>
            <a:endParaRPr lang="en-IN" dirty="0"/>
          </a:p>
        </p:txBody>
      </p:sp>
      <p:pic>
        <p:nvPicPr>
          <p:cNvPr id="5" name="Picture 4">
            <a:extLst>
              <a:ext uri="{FF2B5EF4-FFF2-40B4-BE49-F238E27FC236}">
                <a16:creationId xmlns:a16="http://schemas.microsoft.com/office/drawing/2014/main" id="{1AD718E9-F8D7-4B01-894C-AABBEBEFCD49}"/>
              </a:ext>
            </a:extLst>
          </p:cNvPr>
          <p:cNvPicPr>
            <a:picLocks noChangeAspect="1"/>
          </p:cNvPicPr>
          <p:nvPr/>
        </p:nvPicPr>
        <p:blipFill>
          <a:blip r:embed="rId2"/>
          <a:stretch>
            <a:fillRect/>
          </a:stretch>
        </p:blipFill>
        <p:spPr>
          <a:xfrm>
            <a:off x="195748" y="1920843"/>
            <a:ext cx="4895850" cy="2867025"/>
          </a:xfrm>
          <a:prstGeom prst="rect">
            <a:avLst/>
          </a:prstGeom>
        </p:spPr>
      </p:pic>
      <p:pic>
        <p:nvPicPr>
          <p:cNvPr id="8" name="Picture 7">
            <a:extLst>
              <a:ext uri="{FF2B5EF4-FFF2-40B4-BE49-F238E27FC236}">
                <a16:creationId xmlns:a16="http://schemas.microsoft.com/office/drawing/2014/main" id="{A975DED3-5C6B-4830-91C5-60721AA4A93F}"/>
              </a:ext>
            </a:extLst>
          </p:cNvPr>
          <p:cNvPicPr>
            <a:picLocks noChangeAspect="1"/>
          </p:cNvPicPr>
          <p:nvPr/>
        </p:nvPicPr>
        <p:blipFill>
          <a:blip r:embed="rId3"/>
          <a:stretch>
            <a:fillRect/>
          </a:stretch>
        </p:blipFill>
        <p:spPr>
          <a:xfrm>
            <a:off x="5197151" y="1920843"/>
            <a:ext cx="6994849" cy="4404049"/>
          </a:xfrm>
          <a:prstGeom prst="rect">
            <a:avLst/>
          </a:prstGeom>
        </p:spPr>
      </p:pic>
      <p:sp>
        <p:nvSpPr>
          <p:cNvPr id="9" name="Rectangle 8">
            <a:extLst>
              <a:ext uri="{FF2B5EF4-FFF2-40B4-BE49-F238E27FC236}">
                <a16:creationId xmlns:a16="http://schemas.microsoft.com/office/drawing/2014/main" id="{E5490348-1CEB-440D-83EA-BDC5285DC51B}"/>
              </a:ext>
            </a:extLst>
          </p:cNvPr>
          <p:cNvSpPr/>
          <p:nvPr/>
        </p:nvSpPr>
        <p:spPr>
          <a:xfrm>
            <a:off x="6718041" y="1043948"/>
            <a:ext cx="5178489" cy="461665"/>
          </a:xfrm>
          <a:prstGeom prst="rect">
            <a:avLst/>
          </a:prstGeom>
        </p:spPr>
        <p:txBody>
          <a:bodyPr wrap="square">
            <a:spAutoFit/>
          </a:bodyPr>
          <a:lstStyle/>
          <a:p>
            <a:r>
              <a:rPr lang="en-US" sz="2400" dirty="0"/>
              <a:t>Recursion tree for execution of </a:t>
            </a:r>
            <a:r>
              <a:rPr lang="en-US" sz="2400" i="1" dirty="0"/>
              <a:t>fib(8)</a:t>
            </a:r>
            <a:endParaRPr lang="en-IN" sz="2400" dirty="0"/>
          </a:p>
        </p:txBody>
      </p:sp>
    </p:spTree>
    <p:extLst>
      <p:ext uri="{BB962C8B-B14F-4D97-AF65-F5344CB8AC3E}">
        <p14:creationId xmlns:p14="http://schemas.microsoft.com/office/powerpoint/2010/main" val="34450164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DB3A-17C9-4F3E-B277-B173CDE1CD64}"/>
              </a:ext>
            </a:extLst>
          </p:cNvPr>
          <p:cNvSpPr>
            <a:spLocks noGrp="1"/>
          </p:cNvSpPr>
          <p:nvPr>
            <p:ph type="title"/>
          </p:nvPr>
        </p:nvSpPr>
        <p:spPr>
          <a:xfrm>
            <a:off x="2514600" y="0"/>
            <a:ext cx="7499350" cy="1143000"/>
          </a:xfrm>
        </p:spPr>
        <p:txBody>
          <a:bodyPr/>
          <a:lstStyle/>
          <a:p>
            <a:pPr>
              <a:defRPr/>
            </a:pPr>
            <a:r>
              <a:rPr lang="en-US" dirty="0"/>
              <a:t>Knapsack 0-1 Problem</a:t>
            </a:r>
          </a:p>
        </p:txBody>
      </p:sp>
      <p:sp>
        <p:nvSpPr>
          <p:cNvPr id="3" name="Content Placeholder 2">
            <a:extLst>
              <a:ext uri="{FF2B5EF4-FFF2-40B4-BE49-F238E27FC236}">
                <a16:creationId xmlns:a16="http://schemas.microsoft.com/office/drawing/2014/main" id="{6A96C3DD-7CF2-4317-A33C-32ED11EBA9F2}"/>
              </a:ext>
            </a:extLst>
          </p:cNvPr>
          <p:cNvSpPr>
            <a:spLocks noGrp="1"/>
          </p:cNvSpPr>
          <p:nvPr>
            <p:ph idx="1"/>
          </p:nvPr>
        </p:nvSpPr>
        <p:spPr>
          <a:xfrm>
            <a:off x="2362200" y="1295400"/>
            <a:ext cx="8305800" cy="5715000"/>
          </a:xfrm>
        </p:spPr>
        <p:txBody>
          <a:bodyPr>
            <a:normAutofit/>
          </a:bodyPr>
          <a:lstStyle/>
          <a:p>
            <a:pPr>
              <a:defRPr/>
            </a:pPr>
            <a:r>
              <a:rPr lang="en-US" dirty="0"/>
              <a:t>As we did before we are going to solve the problem in terms of sub-problems.</a:t>
            </a:r>
          </a:p>
          <a:p>
            <a:pPr lvl="1">
              <a:defRPr/>
            </a:pPr>
            <a:r>
              <a:rPr lang="en-US" dirty="0"/>
              <a:t>So let’s try to do that…</a:t>
            </a:r>
          </a:p>
          <a:p>
            <a:pPr lvl="1">
              <a:defRPr/>
            </a:pPr>
            <a:endParaRPr lang="en-US" dirty="0"/>
          </a:p>
          <a:p>
            <a:pPr>
              <a:defRPr/>
            </a:pPr>
            <a:r>
              <a:rPr lang="en-US" dirty="0"/>
              <a:t>Our first attempt might be to characterize a sub-problem as follows:</a:t>
            </a:r>
          </a:p>
          <a:p>
            <a:pPr lvl="1">
              <a:defRPr/>
            </a:pPr>
            <a:r>
              <a:rPr lang="en-US" sz="2600" dirty="0">
                <a:latin typeface="Times New Roman" pitchFamily="18" charset="0"/>
                <a:cs typeface="Times New Roman" pitchFamily="18" charset="0"/>
              </a:rPr>
              <a:t>Let </a:t>
            </a:r>
            <a:r>
              <a:rPr lang="en-US" sz="2600" dirty="0" err="1">
                <a:latin typeface="Times New Roman" pitchFamily="18" charset="0"/>
                <a:cs typeface="Times New Roman" pitchFamily="18" charset="0"/>
              </a:rPr>
              <a:t>S</a:t>
            </a:r>
            <a:r>
              <a:rPr lang="en-US" sz="2600" baseline="-25000" dirty="0" err="1">
                <a:latin typeface="Times New Roman" pitchFamily="18" charset="0"/>
                <a:cs typeface="Times New Roman" pitchFamily="18" charset="0"/>
              </a:rPr>
              <a:t>k</a:t>
            </a:r>
            <a:r>
              <a:rPr lang="en-US" sz="2600" dirty="0">
                <a:latin typeface="Times New Roman" pitchFamily="18" charset="0"/>
                <a:cs typeface="Times New Roman" pitchFamily="18" charset="0"/>
              </a:rPr>
              <a:t> be the optimal subset of elements from {I</a:t>
            </a:r>
            <a:r>
              <a:rPr lang="en-US" sz="2600" baseline="-25000" dirty="0">
                <a:latin typeface="Times New Roman" pitchFamily="18" charset="0"/>
                <a:cs typeface="Times New Roman" pitchFamily="18" charset="0"/>
              </a:rPr>
              <a:t>0</a:t>
            </a:r>
            <a:r>
              <a:rPr lang="en-US" sz="2600" dirty="0">
                <a:latin typeface="Times New Roman" pitchFamily="18" charset="0"/>
                <a:cs typeface="Times New Roman" pitchFamily="18" charset="0"/>
              </a:rPr>
              <a:t>, I</a:t>
            </a:r>
            <a:r>
              <a:rPr lang="en-US" sz="2600" baseline="-25000" dirty="0">
                <a:latin typeface="Times New Roman" pitchFamily="18" charset="0"/>
                <a:cs typeface="Times New Roman" pitchFamily="18" charset="0"/>
              </a:rPr>
              <a:t>1</a:t>
            </a:r>
            <a:r>
              <a:rPr lang="en-US" sz="2600" dirty="0">
                <a:latin typeface="Times New Roman" pitchFamily="18" charset="0"/>
                <a:cs typeface="Times New Roman" pitchFamily="18" charset="0"/>
              </a:rPr>
              <a:t>, …, </a:t>
            </a:r>
            <a:r>
              <a:rPr lang="en-US" sz="2600" dirty="0" err="1">
                <a:latin typeface="Times New Roman" pitchFamily="18" charset="0"/>
                <a:cs typeface="Times New Roman" pitchFamily="18" charset="0"/>
              </a:rPr>
              <a:t>I</a:t>
            </a:r>
            <a:r>
              <a:rPr lang="en-US" sz="2600" baseline="-25000" dirty="0" err="1">
                <a:latin typeface="Times New Roman" pitchFamily="18" charset="0"/>
                <a:cs typeface="Times New Roman" pitchFamily="18" charset="0"/>
              </a:rPr>
              <a:t>k</a:t>
            </a:r>
            <a:r>
              <a:rPr lang="en-US" sz="2600" dirty="0">
                <a:latin typeface="Times New Roman" pitchFamily="18" charset="0"/>
                <a:cs typeface="Times New Roman" pitchFamily="18" charset="0"/>
              </a:rPr>
              <a:t>}.  </a:t>
            </a:r>
          </a:p>
          <a:p>
            <a:pPr lvl="2">
              <a:defRPr/>
            </a:pPr>
            <a:r>
              <a:rPr lang="en-US" dirty="0"/>
              <a:t>What we find is that the optimal subset from the elements </a:t>
            </a:r>
            <a:r>
              <a:rPr lang="en-US" dirty="0">
                <a:latin typeface="Times New Roman" pitchFamily="18" charset="0"/>
                <a:cs typeface="Times New Roman" pitchFamily="18" charset="0"/>
              </a:rPr>
              <a:t>{I</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I</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I</a:t>
            </a:r>
            <a:r>
              <a:rPr lang="en-US" baseline="-25000" dirty="0">
                <a:latin typeface="Times New Roman" pitchFamily="18" charset="0"/>
                <a:cs typeface="Times New Roman" pitchFamily="18" charset="0"/>
              </a:rPr>
              <a:t>k+1</a:t>
            </a:r>
            <a:r>
              <a:rPr lang="en-US" dirty="0">
                <a:latin typeface="Times New Roman" pitchFamily="18" charset="0"/>
                <a:cs typeface="Times New Roman" pitchFamily="18" charset="0"/>
              </a:rPr>
              <a:t>}</a:t>
            </a:r>
            <a:r>
              <a:rPr lang="en-US" dirty="0"/>
              <a:t> may not correspond to the optimal subset of elements from </a:t>
            </a:r>
            <a:r>
              <a:rPr lang="en-US" dirty="0">
                <a:latin typeface="Times New Roman" pitchFamily="18" charset="0"/>
                <a:cs typeface="Times New Roman" pitchFamily="18" charset="0"/>
              </a:rPr>
              <a:t>{I</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I</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a:t>
            </a:r>
            <a:r>
              <a:rPr lang="en-US" baseline="-25000" dirty="0" err="1">
                <a:latin typeface="Times New Roman" pitchFamily="18" charset="0"/>
                <a:cs typeface="Times New Roman" pitchFamily="18" charset="0"/>
              </a:rPr>
              <a:t>k</a:t>
            </a:r>
            <a:r>
              <a:rPr lang="en-US" dirty="0">
                <a:latin typeface="Times New Roman" pitchFamily="18" charset="0"/>
                <a:cs typeface="Times New Roman" pitchFamily="18" charset="0"/>
              </a:rPr>
              <a:t>} </a:t>
            </a:r>
            <a:r>
              <a:rPr lang="en-US" dirty="0"/>
              <a:t>in any regular pattern.</a:t>
            </a:r>
          </a:p>
          <a:p>
            <a:pPr lvl="2">
              <a:defRPr/>
            </a:pPr>
            <a:endParaRPr lang="en-US" dirty="0"/>
          </a:p>
          <a:p>
            <a:pPr lvl="1">
              <a:defRPr/>
            </a:pPr>
            <a:r>
              <a:rPr lang="en-US" dirty="0"/>
              <a:t>Basically, the solution to the optimization problem for </a:t>
            </a:r>
            <a:r>
              <a:rPr lang="en-US" dirty="0">
                <a:latin typeface="Times New Roman" pitchFamily="18" charset="0"/>
                <a:cs typeface="Times New Roman" pitchFamily="18" charset="0"/>
              </a:rPr>
              <a:t>S</a:t>
            </a:r>
            <a:r>
              <a:rPr lang="en-US" baseline="-25000" dirty="0">
                <a:latin typeface="Times New Roman" pitchFamily="18" charset="0"/>
                <a:cs typeface="Times New Roman" pitchFamily="18" charset="0"/>
              </a:rPr>
              <a:t>k+1</a:t>
            </a:r>
            <a:r>
              <a:rPr lang="en-US" dirty="0"/>
              <a:t> might NOT contain the optimal solution from problem </a:t>
            </a:r>
            <a:r>
              <a:rPr lang="en-US" dirty="0">
                <a:latin typeface="Times New Roman" pitchFamily="18" charset="0"/>
                <a:cs typeface="Times New Roman" pitchFamily="18" charset="0"/>
              </a:rPr>
              <a:t>S</a:t>
            </a:r>
            <a:r>
              <a:rPr lang="en-US" baseline="-25000" dirty="0">
                <a:latin typeface="Times New Roman" pitchFamily="18" charset="0"/>
                <a:cs typeface="Times New Roman" pitchFamily="18" charset="0"/>
              </a:rPr>
              <a:t>k</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7496-ED8F-4A7C-9601-21EC99435EFF}"/>
              </a:ext>
            </a:extLst>
          </p:cNvPr>
          <p:cNvSpPr>
            <a:spLocks noGrp="1"/>
          </p:cNvSpPr>
          <p:nvPr>
            <p:ph type="title"/>
          </p:nvPr>
        </p:nvSpPr>
        <p:spPr>
          <a:xfrm>
            <a:off x="2406650" y="0"/>
            <a:ext cx="7499350" cy="609600"/>
          </a:xfrm>
        </p:spPr>
        <p:txBody>
          <a:bodyPr>
            <a:normAutofit fontScale="90000"/>
          </a:bodyPr>
          <a:lstStyle/>
          <a:p>
            <a:pPr>
              <a:defRPr/>
            </a:pPr>
            <a:r>
              <a:rPr lang="en-US" dirty="0"/>
              <a:t>Knapsack 0-1 Problem</a:t>
            </a:r>
          </a:p>
        </p:txBody>
      </p:sp>
      <p:sp>
        <p:nvSpPr>
          <p:cNvPr id="3" name="Content Placeholder 2">
            <a:extLst>
              <a:ext uri="{FF2B5EF4-FFF2-40B4-BE49-F238E27FC236}">
                <a16:creationId xmlns:a16="http://schemas.microsoft.com/office/drawing/2014/main" id="{FE28CB95-8EA5-4C6F-82C1-B191B0E81527}"/>
              </a:ext>
            </a:extLst>
          </p:cNvPr>
          <p:cNvSpPr>
            <a:spLocks noGrp="1"/>
          </p:cNvSpPr>
          <p:nvPr>
            <p:ph idx="1"/>
          </p:nvPr>
        </p:nvSpPr>
        <p:spPr>
          <a:xfrm>
            <a:off x="2438400" y="762000"/>
            <a:ext cx="8229600" cy="6096000"/>
          </a:xfrm>
        </p:spPr>
        <p:txBody>
          <a:bodyPr>
            <a:normAutofit fontScale="92500" lnSpcReduction="10000"/>
          </a:bodyPr>
          <a:lstStyle/>
          <a:p>
            <a:pPr>
              <a:defRPr/>
            </a:pPr>
            <a:r>
              <a:rPr lang="en-US" dirty="0"/>
              <a:t>Let’s illustrate that point with an example:</a:t>
            </a:r>
          </a:p>
          <a:p>
            <a:pPr>
              <a:buFont typeface="Wingdings 2" panose="05020102010507070707" pitchFamily="18" charset="2"/>
              <a:buNone/>
              <a:defRPr/>
            </a:pPr>
            <a:r>
              <a:rPr lang="en-US" sz="2400" b="1" u="sng" dirty="0"/>
              <a:t>		Item			Weight			Value</a:t>
            </a:r>
            <a:endParaRPr lang="en-US" sz="2400" u="sng" dirty="0"/>
          </a:p>
          <a:p>
            <a:pPr>
              <a:buFont typeface="Wingdings 2" panose="05020102010507070707" pitchFamily="18" charset="2"/>
              <a:buNone/>
              <a:defRPr/>
            </a:pPr>
            <a:r>
              <a:rPr lang="en-US" sz="2400" b="1" dirty="0"/>
              <a:t>		I</a:t>
            </a:r>
            <a:r>
              <a:rPr lang="en-US" sz="2400" b="1" baseline="-25000" dirty="0"/>
              <a:t>0</a:t>
            </a:r>
            <a:r>
              <a:rPr lang="en-US" sz="2400" b="1" dirty="0"/>
              <a:t>			 3			10</a:t>
            </a:r>
            <a:endParaRPr lang="en-US" sz="2400" dirty="0"/>
          </a:p>
          <a:p>
            <a:pPr>
              <a:buFont typeface="Wingdings 2" panose="05020102010507070707" pitchFamily="18" charset="2"/>
              <a:buNone/>
              <a:defRPr/>
            </a:pPr>
            <a:r>
              <a:rPr lang="en-US" sz="2400" b="1" dirty="0"/>
              <a:t>		I</a:t>
            </a:r>
            <a:r>
              <a:rPr lang="en-US" sz="2400" b="1" baseline="-25000" dirty="0"/>
              <a:t>1</a:t>
            </a:r>
            <a:r>
              <a:rPr lang="en-US" sz="2400" b="1" dirty="0"/>
              <a:t>			 8			 4</a:t>
            </a:r>
            <a:endParaRPr lang="en-US" sz="2400" dirty="0"/>
          </a:p>
          <a:p>
            <a:pPr>
              <a:buFont typeface="Wingdings 2" panose="05020102010507070707" pitchFamily="18" charset="2"/>
              <a:buNone/>
              <a:defRPr/>
            </a:pPr>
            <a:r>
              <a:rPr lang="en-US" sz="2400" b="1" dirty="0"/>
              <a:t>		I</a:t>
            </a:r>
            <a:r>
              <a:rPr lang="en-US" sz="2400" b="1" baseline="-25000" dirty="0"/>
              <a:t>2</a:t>
            </a:r>
            <a:r>
              <a:rPr lang="en-US" sz="2400" b="1" dirty="0"/>
              <a:t>			 9			 9</a:t>
            </a:r>
            <a:endParaRPr lang="en-US" sz="2400" dirty="0"/>
          </a:p>
          <a:p>
            <a:pPr>
              <a:buFont typeface="Wingdings 2" panose="05020102010507070707" pitchFamily="18" charset="2"/>
              <a:buNone/>
              <a:defRPr/>
            </a:pPr>
            <a:r>
              <a:rPr lang="en-US" sz="2400" b="1" dirty="0"/>
              <a:t>		I</a:t>
            </a:r>
            <a:r>
              <a:rPr lang="en-US" sz="2400" b="1" baseline="-25000" dirty="0"/>
              <a:t>3</a:t>
            </a:r>
            <a:r>
              <a:rPr lang="en-US" sz="2400" b="1" dirty="0"/>
              <a:t>			 8			11</a:t>
            </a:r>
          </a:p>
          <a:p>
            <a:pPr>
              <a:buFont typeface="Wingdings 2" panose="05020102010507070707" pitchFamily="18" charset="2"/>
              <a:buNone/>
              <a:defRPr/>
            </a:pPr>
            <a:endParaRPr lang="en-US" sz="2400" dirty="0"/>
          </a:p>
          <a:p>
            <a:pPr>
              <a:defRPr/>
            </a:pPr>
            <a:r>
              <a:rPr lang="en-US" b="1" u="sng" dirty="0"/>
              <a:t>The maximum weight the knapsack can hold is 20.</a:t>
            </a:r>
          </a:p>
          <a:p>
            <a:pPr>
              <a:defRPr/>
            </a:pPr>
            <a:endParaRPr lang="en-US" dirty="0"/>
          </a:p>
          <a:p>
            <a:pPr>
              <a:defRPr/>
            </a:pPr>
            <a:r>
              <a:rPr lang="en-US" dirty="0"/>
              <a:t>The best set of items from {I</a:t>
            </a:r>
            <a:r>
              <a:rPr lang="en-US" baseline="-25000" dirty="0"/>
              <a:t>0</a:t>
            </a:r>
            <a:r>
              <a:rPr lang="en-US" dirty="0"/>
              <a:t>, I</a:t>
            </a:r>
            <a:r>
              <a:rPr lang="en-US" baseline="-25000" dirty="0"/>
              <a:t>1</a:t>
            </a:r>
            <a:r>
              <a:rPr lang="en-US" dirty="0"/>
              <a:t>, I</a:t>
            </a:r>
            <a:r>
              <a:rPr lang="en-US" baseline="-25000" dirty="0"/>
              <a:t>2</a:t>
            </a:r>
            <a:r>
              <a:rPr lang="en-US" dirty="0"/>
              <a:t>} is {I</a:t>
            </a:r>
            <a:r>
              <a:rPr lang="en-US" baseline="-25000" dirty="0"/>
              <a:t>0</a:t>
            </a:r>
            <a:r>
              <a:rPr lang="en-US" dirty="0"/>
              <a:t>, I</a:t>
            </a:r>
            <a:r>
              <a:rPr lang="en-US" baseline="-25000" dirty="0"/>
              <a:t>1</a:t>
            </a:r>
            <a:r>
              <a:rPr lang="en-US" dirty="0"/>
              <a:t>, I</a:t>
            </a:r>
            <a:r>
              <a:rPr lang="en-US" baseline="-25000" dirty="0"/>
              <a:t>2</a:t>
            </a:r>
            <a:r>
              <a:rPr lang="en-US" dirty="0"/>
              <a:t>}  </a:t>
            </a:r>
          </a:p>
          <a:p>
            <a:pPr>
              <a:defRPr/>
            </a:pPr>
            <a:r>
              <a:rPr lang="en-US" dirty="0"/>
              <a:t>BUT the best set of items from {I</a:t>
            </a:r>
            <a:r>
              <a:rPr lang="en-US" baseline="-25000" dirty="0"/>
              <a:t>0</a:t>
            </a:r>
            <a:r>
              <a:rPr lang="en-US" dirty="0"/>
              <a:t>, I</a:t>
            </a:r>
            <a:r>
              <a:rPr lang="en-US" baseline="-25000" dirty="0"/>
              <a:t>1</a:t>
            </a:r>
            <a:r>
              <a:rPr lang="en-US" dirty="0"/>
              <a:t>, I</a:t>
            </a:r>
            <a:r>
              <a:rPr lang="en-US" baseline="-25000" dirty="0"/>
              <a:t>2</a:t>
            </a:r>
            <a:r>
              <a:rPr lang="en-US" dirty="0"/>
              <a:t>, I</a:t>
            </a:r>
            <a:r>
              <a:rPr lang="en-US" baseline="-25000" dirty="0"/>
              <a:t>3</a:t>
            </a:r>
            <a:r>
              <a:rPr lang="en-US" dirty="0"/>
              <a:t>}  is {I</a:t>
            </a:r>
            <a:r>
              <a:rPr lang="en-US" baseline="-25000" dirty="0"/>
              <a:t>0</a:t>
            </a:r>
            <a:r>
              <a:rPr lang="en-US" dirty="0"/>
              <a:t>, I</a:t>
            </a:r>
            <a:r>
              <a:rPr lang="en-US" baseline="-25000" dirty="0"/>
              <a:t>2</a:t>
            </a:r>
            <a:r>
              <a:rPr lang="en-US" dirty="0"/>
              <a:t>, I</a:t>
            </a:r>
            <a:r>
              <a:rPr lang="en-US" baseline="-25000" dirty="0"/>
              <a:t>3</a:t>
            </a:r>
            <a:r>
              <a:rPr lang="en-US" dirty="0"/>
              <a:t>}. </a:t>
            </a:r>
          </a:p>
          <a:p>
            <a:pPr lvl="1">
              <a:defRPr/>
            </a:pPr>
            <a:r>
              <a:rPr lang="en-US" sz="2600" dirty="0"/>
              <a:t>In this example, note that this optimal solution, {I</a:t>
            </a:r>
            <a:r>
              <a:rPr lang="en-US" sz="2600" baseline="-25000" dirty="0"/>
              <a:t>0</a:t>
            </a:r>
            <a:r>
              <a:rPr lang="en-US" sz="2600" dirty="0"/>
              <a:t>, I</a:t>
            </a:r>
            <a:r>
              <a:rPr lang="en-US" sz="2600" baseline="-25000" dirty="0"/>
              <a:t>2</a:t>
            </a:r>
            <a:r>
              <a:rPr lang="en-US" sz="2600" dirty="0"/>
              <a:t>, I</a:t>
            </a:r>
            <a:r>
              <a:rPr lang="en-US" sz="2600" baseline="-25000" dirty="0"/>
              <a:t>3</a:t>
            </a:r>
            <a:r>
              <a:rPr lang="en-US" sz="2600" dirty="0"/>
              <a:t>}, does NOT build upon the previous optimal solution, {I</a:t>
            </a:r>
            <a:r>
              <a:rPr lang="en-US" sz="2600" baseline="-25000" dirty="0"/>
              <a:t>0</a:t>
            </a:r>
            <a:r>
              <a:rPr lang="en-US" sz="2600" dirty="0"/>
              <a:t>, I</a:t>
            </a:r>
            <a:r>
              <a:rPr lang="en-US" sz="2600" baseline="-25000" dirty="0"/>
              <a:t>1</a:t>
            </a:r>
            <a:r>
              <a:rPr lang="en-US" sz="2600" dirty="0"/>
              <a:t>, I</a:t>
            </a:r>
            <a:r>
              <a:rPr lang="en-US" sz="2600" baseline="-25000" dirty="0"/>
              <a:t>2</a:t>
            </a:r>
            <a:r>
              <a:rPr lang="en-US" sz="2600" dirty="0"/>
              <a:t>}. </a:t>
            </a:r>
          </a:p>
          <a:p>
            <a:pPr lvl="2">
              <a:defRPr/>
            </a:pPr>
            <a:r>
              <a:rPr lang="en-US" dirty="0"/>
              <a:t>(Instead it build's upon the solution, {I</a:t>
            </a:r>
            <a:r>
              <a:rPr lang="en-US" baseline="-25000" dirty="0"/>
              <a:t>0</a:t>
            </a:r>
            <a:r>
              <a:rPr lang="en-US" dirty="0"/>
              <a:t>, I</a:t>
            </a:r>
            <a:r>
              <a:rPr lang="en-US" baseline="-25000" dirty="0"/>
              <a:t>2</a:t>
            </a:r>
            <a:r>
              <a:rPr lang="en-US" dirty="0"/>
              <a:t>}, which is really the optimal subset of   {I</a:t>
            </a:r>
            <a:r>
              <a:rPr lang="en-US" baseline="-25000" dirty="0"/>
              <a:t>0</a:t>
            </a:r>
            <a:r>
              <a:rPr lang="en-US" dirty="0"/>
              <a:t>, I</a:t>
            </a:r>
            <a:r>
              <a:rPr lang="en-US" baseline="-25000" dirty="0"/>
              <a:t>1</a:t>
            </a:r>
            <a:r>
              <a:rPr lang="en-US" dirty="0"/>
              <a:t>, I</a:t>
            </a:r>
            <a:r>
              <a:rPr lang="en-US" baseline="-25000" dirty="0"/>
              <a:t>2</a:t>
            </a:r>
            <a:r>
              <a:rPr lang="en-US" dirty="0"/>
              <a:t>}  with weight 12 or less.)</a:t>
            </a:r>
          </a:p>
          <a:p>
            <a:pPr>
              <a:buFont typeface="Wingdings 2" panose="05020102010507070707" pitchFamily="18"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34CE-FFAC-43DE-B80F-F49BAF9E5031}"/>
              </a:ext>
            </a:extLst>
          </p:cNvPr>
          <p:cNvSpPr>
            <a:spLocks noGrp="1"/>
          </p:cNvSpPr>
          <p:nvPr>
            <p:ph type="title"/>
          </p:nvPr>
        </p:nvSpPr>
        <p:spPr>
          <a:xfrm>
            <a:off x="2438400" y="-152400"/>
            <a:ext cx="7499350" cy="838200"/>
          </a:xfrm>
        </p:spPr>
        <p:txBody>
          <a:bodyPr/>
          <a:lstStyle/>
          <a:p>
            <a:pPr>
              <a:defRPr/>
            </a:pPr>
            <a:r>
              <a:rPr lang="en-US" dirty="0"/>
              <a:t>Knapsack 0-1 problem</a:t>
            </a:r>
          </a:p>
        </p:txBody>
      </p:sp>
      <p:sp>
        <p:nvSpPr>
          <p:cNvPr id="3" name="Content Placeholder 2">
            <a:extLst>
              <a:ext uri="{FF2B5EF4-FFF2-40B4-BE49-F238E27FC236}">
                <a16:creationId xmlns:a16="http://schemas.microsoft.com/office/drawing/2014/main" id="{D126ECDF-3DBD-4C74-BC23-23813024BB1F}"/>
              </a:ext>
            </a:extLst>
          </p:cNvPr>
          <p:cNvSpPr>
            <a:spLocks noGrp="1"/>
          </p:cNvSpPr>
          <p:nvPr>
            <p:ph idx="1"/>
          </p:nvPr>
        </p:nvSpPr>
        <p:spPr>
          <a:xfrm>
            <a:off x="2438400" y="838200"/>
            <a:ext cx="8229600" cy="5791200"/>
          </a:xfrm>
        </p:spPr>
        <p:txBody>
          <a:bodyPr>
            <a:noAutofit/>
          </a:bodyPr>
          <a:lstStyle/>
          <a:p>
            <a:pPr>
              <a:defRPr/>
            </a:pPr>
            <a:r>
              <a:rPr lang="en-US" sz="2400" dirty="0"/>
              <a:t>So now we must re-work the way we build upon previous sub-problems…</a:t>
            </a:r>
          </a:p>
          <a:p>
            <a:pPr lvl="1">
              <a:defRPr/>
            </a:pPr>
            <a:r>
              <a:rPr lang="en-US" sz="2000" dirty="0"/>
              <a:t>Let </a:t>
            </a:r>
            <a:r>
              <a:rPr lang="en-US" sz="2000" b="1" dirty="0">
                <a:solidFill>
                  <a:srgbClr val="002060"/>
                </a:solidFill>
              </a:rPr>
              <a:t>B[k, w] </a:t>
            </a:r>
            <a:r>
              <a:rPr lang="en-US" sz="2000" dirty="0"/>
              <a:t>represent the maximum total value of a subset </a:t>
            </a:r>
            <a:r>
              <a:rPr lang="en-US" sz="2000" dirty="0" err="1"/>
              <a:t>S</a:t>
            </a:r>
            <a:r>
              <a:rPr lang="en-US" sz="2000" baseline="-25000" dirty="0" err="1"/>
              <a:t>k</a:t>
            </a:r>
            <a:r>
              <a:rPr lang="en-US" sz="2000" dirty="0"/>
              <a:t> with weight w. </a:t>
            </a:r>
          </a:p>
          <a:p>
            <a:pPr lvl="1">
              <a:defRPr/>
            </a:pPr>
            <a:r>
              <a:rPr lang="en-US" sz="2000" dirty="0"/>
              <a:t>Our goal is to find </a:t>
            </a:r>
            <a:r>
              <a:rPr lang="en-US" sz="2000" b="1" dirty="0">
                <a:solidFill>
                  <a:srgbClr val="002060"/>
                </a:solidFill>
              </a:rPr>
              <a:t>B[n, W],</a:t>
            </a:r>
            <a:r>
              <a:rPr lang="en-US" sz="2000" b="1" dirty="0"/>
              <a:t> </a:t>
            </a:r>
            <a:r>
              <a:rPr lang="en-US" sz="2000" dirty="0"/>
              <a:t>where n is the total number of items and W is the maximal weight the knapsack can carry.</a:t>
            </a:r>
          </a:p>
          <a:p>
            <a:pPr lvl="1">
              <a:buFont typeface="Verdana" panose="020B0604030504040204" pitchFamily="34" charset="0"/>
              <a:buNone/>
              <a:defRPr/>
            </a:pPr>
            <a:endParaRPr lang="en-US" sz="1200" dirty="0"/>
          </a:p>
          <a:p>
            <a:pPr>
              <a:defRPr/>
            </a:pPr>
            <a:r>
              <a:rPr lang="en-US" dirty="0"/>
              <a:t>So our recursive formula for </a:t>
            </a:r>
            <a:r>
              <a:rPr lang="en-US" dirty="0" err="1"/>
              <a:t>subproblems</a:t>
            </a:r>
            <a:r>
              <a:rPr lang="en-US" dirty="0"/>
              <a:t>:</a:t>
            </a:r>
          </a:p>
          <a:p>
            <a:pPr>
              <a:buFont typeface="Wingdings 2" panose="05020102010507070707" pitchFamily="18" charset="2"/>
              <a:buNone/>
              <a:defRPr/>
            </a:pPr>
            <a:r>
              <a:rPr lang="en-US" dirty="0"/>
              <a:t>		</a:t>
            </a:r>
            <a:r>
              <a:rPr lang="en-US" sz="2000" b="1" dirty="0">
                <a:solidFill>
                  <a:srgbClr val="002060"/>
                </a:solidFill>
                <a:latin typeface="Times New Roman" pitchFamily="18" charset="0"/>
                <a:cs typeface="Times New Roman" pitchFamily="18" charset="0"/>
              </a:rPr>
              <a:t>B[k, w]   = B[k - 1,w], </a:t>
            </a:r>
            <a:r>
              <a:rPr lang="en-US" sz="2000" b="1" u="sng" dirty="0">
                <a:solidFill>
                  <a:srgbClr val="002060"/>
                </a:solidFill>
                <a:latin typeface="Times New Roman" pitchFamily="18" charset="0"/>
                <a:cs typeface="Times New Roman" pitchFamily="18" charset="0"/>
              </a:rPr>
              <a:t>if w</a:t>
            </a:r>
            <a:r>
              <a:rPr lang="en-US" sz="2000" b="1" u="sng" baseline="-25000" dirty="0">
                <a:solidFill>
                  <a:srgbClr val="002060"/>
                </a:solidFill>
                <a:latin typeface="Times New Roman" pitchFamily="18" charset="0"/>
                <a:cs typeface="Times New Roman" pitchFamily="18" charset="0"/>
              </a:rPr>
              <a:t>k</a:t>
            </a:r>
            <a:r>
              <a:rPr lang="en-US" sz="2000" b="1" u="sng" dirty="0">
                <a:solidFill>
                  <a:srgbClr val="002060"/>
                </a:solidFill>
                <a:latin typeface="Times New Roman" pitchFamily="18" charset="0"/>
                <a:cs typeface="Times New Roman" pitchFamily="18" charset="0"/>
              </a:rPr>
              <a:t> &gt; w</a:t>
            </a:r>
          </a:p>
          <a:p>
            <a:pPr>
              <a:buFont typeface="Wingdings 2" panose="05020102010507070707" pitchFamily="18" charset="2"/>
              <a:buNone/>
              <a:defRPr/>
            </a:pPr>
            <a:r>
              <a:rPr lang="en-US" sz="2000" b="1" dirty="0">
                <a:solidFill>
                  <a:srgbClr val="002060"/>
                </a:solidFill>
                <a:latin typeface="Times New Roman" pitchFamily="18" charset="0"/>
                <a:cs typeface="Times New Roman" pitchFamily="18" charset="0"/>
              </a:rPr>
              <a:t>		  	 = max { B[k - 1,w], B[k - 1,w - w</a:t>
            </a:r>
            <a:r>
              <a:rPr lang="en-US" sz="2000" b="1" baseline="-25000" dirty="0">
                <a:solidFill>
                  <a:srgbClr val="002060"/>
                </a:solidFill>
                <a:latin typeface="Times New Roman" pitchFamily="18" charset="0"/>
                <a:cs typeface="Times New Roman" pitchFamily="18" charset="0"/>
              </a:rPr>
              <a:t>k</a:t>
            </a:r>
            <a:r>
              <a:rPr lang="en-US" sz="2000" b="1" dirty="0">
                <a:solidFill>
                  <a:srgbClr val="002060"/>
                </a:solidFill>
                <a:latin typeface="Times New Roman" pitchFamily="18" charset="0"/>
                <a:cs typeface="Times New Roman" pitchFamily="18" charset="0"/>
              </a:rPr>
              <a:t>] + </a:t>
            </a:r>
            <a:r>
              <a:rPr lang="en-US" sz="2000" b="1" dirty="0" err="1">
                <a:solidFill>
                  <a:srgbClr val="002060"/>
                </a:solidFill>
                <a:latin typeface="Times New Roman" pitchFamily="18" charset="0"/>
                <a:cs typeface="Times New Roman" pitchFamily="18" charset="0"/>
              </a:rPr>
              <a:t>v</a:t>
            </a:r>
            <a:r>
              <a:rPr lang="en-US" sz="2000" b="1" baseline="-25000" dirty="0" err="1">
                <a:solidFill>
                  <a:srgbClr val="002060"/>
                </a:solidFill>
                <a:latin typeface="Times New Roman" pitchFamily="18" charset="0"/>
                <a:cs typeface="Times New Roman" pitchFamily="18" charset="0"/>
              </a:rPr>
              <a:t>k</a:t>
            </a:r>
            <a:r>
              <a:rPr lang="en-US" sz="2000" b="1" dirty="0">
                <a:solidFill>
                  <a:srgbClr val="002060"/>
                </a:solidFill>
                <a:latin typeface="Times New Roman" pitchFamily="18" charset="0"/>
                <a:cs typeface="Times New Roman" pitchFamily="18" charset="0"/>
              </a:rPr>
              <a:t>}, </a:t>
            </a:r>
            <a:r>
              <a:rPr lang="en-US" sz="2000" b="1" u="sng" dirty="0">
                <a:solidFill>
                  <a:srgbClr val="002060"/>
                </a:solidFill>
                <a:latin typeface="Times New Roman" pitchFamily="18" charset="0"/>
                <a:cs typeface="Times New Roman" pitchFamily="18" charset="0"/>
              </a:rPr>
              <a:t>otherwise</a:t>
            </a:r>
          </a:p>
          <a:p>
            <a:pPr>
              <a:buFont typeface="Wingdings 2" panose="05020102010507070707" pitchFamily="18" charset="2"/>
              <a:buNone/>
              <a:defRPr/>
            </a:pPr>
            <a:endParaRPr lang="en-US" sz="2000" b="1" dirty="0">
              <a:solidFill>
                <a:srgbClr val="002060"/>
              </a:solidFill>
              <a:latin typeface="Times New Roman" pitchFamily="18" charset="0"/>
              <a:cs typeface="Times New Roman" pitchFamily="18" charset="0"/>
            </a:endParaRPr>
          </a:p>
          <a:p>
            <a:pPr>
              <a:defRPr/>
            </a:pPr>
            <a:r>
              <a:rPr lang="en-US" sz="2400" dirty="0"/>
              <a:t>In English, this means that the best subset of </a:t>
            </a:r>
            <a:r>
              <a:rPr lang="en-US" sz="2400" dirty="0" err="1"/>
              <a:t>S</a:t>
            </a:r>
            <a:r>
              <a:rPr lang="en-US" sz="2400" baseline="-25000" dirty="0" err="1"/>
              <a:t>k</a:t>
            </a:r>
            <a:r>
              <a:rPr lang="en-US" sz="2400" dirty="0"/>
              <a:t> that has total weight w is:</a:t>
            </a:r>
          </a:p>
          <a:p>
            <a:pPr marL="746125" lvl="1" indent="-342900">
              <a:buFont typeface="+mj-lt"/>
              <a:buAutoNum type="arabicParenR"/>
              <a:defRPr/>
            </a:pPr>
            <a:r>
              <a:rPr lang="en-US" sz="2000" dirty="0"/>
              <a:t>The best subset of S</a:t>
            </a:r>
            <a:r>
              <a:rPr lang="en-US" sz="2000" baseline="-25000" dirty="0"/>
              <a:t>k-1</a:t>
            </a:r>
            <a:r>
              <a:rPr lang="en-US" sz="2000" dirty="0"/>
              <a:t> that has total weight w, or</a:t>
            </a:r>
          </a:p>
          <a:p>
            <a:pPr marL="746125" lvl="1" indent="-342900">
              <a:buFont typeface="+mj-lt"/>
              <a:buAutoNum type="arabicParenR"/>
              <a:defRPr/>
            </a:pPr>
            <a:r>
              <a:rPr lang="en-US" sz="2000" dirty="0"/>
              <a:t>The best subset of S</a:t>
            </a:r>
            <a:r>
              <a:rPr lang="en-US" sz="2000" baseline="-25000" dirty="0"/>
              <a:t>k-1</a:t>
            </a:r>
            <a:r>
              <a:rPr lang="en-US" sz="2000" dirty="0"/>
              <a:t> that has total weight w-w</a:t>
            </a:r>
            <a:r>
              <a:rPr lang="en-US" sz="2000" baseline="-25000" dirty="0"/>
              <a:t>k</a:t>
            </a:r>
            <a:r>
              <a:rPr lang="en-US" sz="2000" dirty="0"/>
              <a:t> plus the item 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339E-45D7-4075-9E2F-4F5E4C03C741}"/>
              </a:ext>
            </a:extLst>
          </p:cNvPr>
          <p:cNvSpPr>
            <a:spLocks noGrp="1"/>
          </p:cNvSpPr>
          <p:nvPr>
            <p:ph type="title"/>
          </p:nvPr>
        </p:nvSpPr>
        <p:spPr>
          <a:xfrm>
            <a:off x="2514600" y="0"/>
            <a:ext cx="7499350" cy="1143000"/>
          </a:xfrm>
        </p:spPr>
        <p:txBody>
          <a:bodyPr>
            <a:normAutofit fontScale="90000"/>
          </a:bodyPr>
          <a:lstStyle/>
          <a:p>
            <a:pPr>
              <a:defRPr/>
            </a:pPr>
            <a:r>
              <a:rPr lang="en-US" dirty="0"/>
              <a:t>Knapsack 0-1 Problem – </a:t>
            </a:r>
            <a:br>
              <a:rPr lang="en-US" dirty="0"/>
            </a:br>
            <a:r>
              <a:rPr lang="en-US" dirty="0"/>
              <a:t>Recursive Formula</a:t>
            </a:r>
          </a:p>
        </p:txBody>
      </p:sp>
      <p:sp>
        <p:nvSpPr>
          <p:cNvPr id="3" name="Content Placeholder 2">
            <a:extLst>
              <a:ext uri="{FF2B5EF4-FFF2-40B4-BE49-F238E27FC236}">
                <a16:creationId xmlns:a16="http://schemas.microsoft.com/office/drawing/2014/main" id="{E417CE10-4F33-46C4-8A26-78BF27B616E2}"/>
              </a:ext>
            </a:extLst>
          </p:cNvPr>
          <p:cNvSpPr>
            <a:spLocks noGrp="1"/>
          </p:cNvSpPr>
          <p:nvPr>
            <p:ph idx="1"/>
          </p:nvPr>
        </p:nvSpPr>
        <p:spPr>
          <a:xfrm>
            <a:off x="2743200" y="2743200"/>
            <a:ext cx="7924800" cy="4114800"/>
          </a:xfrm>
        </p:spPr>
        <p:txBody>
          <a:bodyPr>
            <a:normAutofit lnSpcReduction="10000"/>
          </a:bodyPr>
          <a:lstStyle/>
          <a:p>
            <a:pPr>
              <a:defRPr/>
            </a:pPr>
            <a:r>
              <a:rPr lang="en-US" dirty="0"/>
              <a:t>The best subset of </a:t>
            </a:r>
            <a:r>
              <a:rPr lang="en-US" dirty="0" err="1"/>
              <a:t>S</a:t>
            </a:r>
            <a:r>
              <a:rPr lang="en-US" baseline="-25000" dirty="0" err="1"/>
              <a:t>k</a:t>
            </a:r>
            <a:r>
              <a:rPr lang="en-US" dirty="0"/>
              <a:t> that has the total weight w, either contains item k or not.</a:t>
            </a:r>
          </a:p>
          <a:p>
            <a:pPr>
              <a:defRPr/>
            </a:pPr>
            <a:endParaRPr lang="en-US" dirty="0"/>
          </a:p>
          <a:p>
            <a:pPr>
              <a:defRPr/>
            </a:pPr>
            <a:r>
              <a:rPr lang="en-US" b="1" u="sng" dirty="0">
                <a:solidFill>
                  <a:srgbClr val="5A2781"/>
                </a:solidFill>
              </a:rPr>
              <a:t>First case:  </a:t>
            </a:r>
            <a:r>
              <a:rPr lang="en-US" i="1" dirty="0"/>
              <a:t>w</a:t>
            </a:r>
            <a:r>
              <a:rPr lang="en-US" i="1" baseline="-25000" dirty="0"/>
              <a:t>k</a:t>
            </a:r>
            <a:r>
              <a:rPr lang="en-US" i="1" dirty="0"/>
              <a:t> &gt; w</a:t>
            </a:r>
          </a:p>
          <a:p>
            <a:pPr lvl="1">
              <a:defRPr/>
            </a:pPr>
            <a:r>
              <a:rPr lang="en-US" dirty="0"/>
              <a:t>Item </a:t>
            </a:r>
            <a:r>
              <a:rPr lang="en-US" i="1" dirty="0"/>
              <a:t>k</a:t>
            </a:r>
            <a:r>
              <a:rPr lang="en-US" dirty="0"/>
              <a:t> can’t be part of the solution!  If it was the total weight would be &gt; w, which is unacceptable.</a:t>
            </a:r>
          </a:p>
          <a:p>
            <a:pPr lvl="1">
              <a:defRPr/>
            </a:pPr>
            <a:endParaRPr lang="en-US" dirty="0"/>
          </a:p>
          <a:p>
            <a:pPr>
              <a:defRPr/>
            </a:pPr>
            <a:r>
              <a:rPr lang="en-US" b="1" u="sng" dirty="0">
                <a:solidFill>
                  <a:srgbClr val="5A2781"/>
                </a:solidFill>
              </a:rPr>
              <a:t>Second case:  </a:t>
            </a:r>
            <a:r>
              <a:rPr lang="en-US" i="1" dirty="0"/>
              <a:t>w</a:t>
            </a:r>
            <a:r>
              <a:rPr lang="en-US" i="1" baseline="-25000" dirty="0"/>
              <a:t>k</a:t>
            </a:r>
            <a:r>
              <a:rPr lang="en-US" i="1" dirty="0"/>
              <a:t> ≤ w </a:t>
            </a:r>
          </a:p>
          <a:p>
            <a:pPr lvl="1">
              <a:defRPr/>
            </a:pPr>
            <a:r>
              <a:rPr lang="en-US" dirty="0"/>
              <a:t>Then the item </a:t>
            </a:r>
            <a:r>
              <a:rPr lang="en-US" i="1" dirty="0"/>
              <a:t>k</a:t>
            </a:r>
            <a:r>
              <a:rPr lang="en-US" dirty="0"/>
              <a:t> </a:t>
            </a:r>
            <a:r>
              <a:rPr lang="en-US" u="sng" dirty="0"/>
              <a:t>can </a:t>
            </a:r>
            <a:r>
              <a:rPr lang="en-US" dirty="0"/>
              <a:t>be in the solution, and we choose the case with greater value.</a:t>
            </a:r>
          </a:p>
          <a:p>
            <a:pPr lvl="1">
              <a:defRPr/>
            </a:pPr>
            <a:endParaRPr lang="en-US" dirty="0"/>
          </a:p>
        </p:txBody>
      </p:sp>
      <p:pic>
        <p:nvPicPr>
          <p:cNvPr id="18436" name="Picture 6" descr="knapsack_formula.png">
            <a:extLst>
              <a:ext uri="{FF2B5EF4-FFF2-40B4-BE49-F238E27FC236}">
                <a16:creationId xmlns:a16="http://schemas.microsoft.com/office/drawing/2014/main" id="{9210A48C-9A56-4736-8FF1-6A7D048A55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954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C472-223F-4DA7-9A4B-7790C6B952F7}"/>
              </a:ext>
            </a:extLst>
          </p:cNvPr>
          <p:cNvSpPr>
            <a:spLocks noGrp="1"/>
          </p:cNvSpPr>
          <p:nvPr>
            <p:ph type="title"/>
          </p:nvPr>
        </p:nvSpPr>
        <p:spPr>
          <a:xfrm>
            <a:off x="2514600" y="0"/>
            <a:ext cx="7499350" cy="609600"/>
          </a:xfrm>
        </p:spPr>
        <p:txBody>
          <a:bodyPr>
            <a:normAutofit fontScale="90000"/>
          </a:bodyPr>
          <a:lstStyle/>
          <a:p>
            <a:pPr>
              <a:defRPr/>
            </a:pPr>
            <a:r>
              <a:rPr lang="en-US" dirty="0"/>
              <a:t>Knapsack 0-1 Algorithm</a:t>
            </a:r>
          </a:p>
        </p:txBody>
      </p:sp>
      <p:sp>
        <p:nvSpPr>
          <p:cNvPr id="19459" name="Content Placeholder 2">
            <a:extLst>
              <a:ext uri="{FF2B5EF4-FFF2-40B4-BE49-F238E27FC236}">
                <a16:creationId xmlns:a16="http://schemas.microsoft.com/office/drawing/2014/main" id="{ECF4510B-27A7-416F-AFE6-045BB5FC2677}"/>
              </a:ext>
            </a:extLst>
          </p:cNvPr>
          <p:cNvSpPr>
            <a:spLocks noGrp="1"/>
          </p:cNvSpPr>
          <p:nvPr>
            <p:ph idx="1"/>
          </p:nvPr>
        </p:nvSpPr>
        <p:spPr>
          <a:xfrm>
            <a:off x="2514600" y="762000"/>
            <a:ext cx="8153400" cy="6096000"/>
          </a:xfrm>
        </p:spPr>
        <p:txBody>
          <a:bodyPr>
            <a:normAutofit lnSpcReduction="10000"/>
          </a:bodyPr>
          <a:lstStyle/>
          <a:p>
            <a:pPr>
              <a:buFont typeface="Wingdings 2" panose="05020102010507070707" pitchFamily="18" charset="2"/>
              <a:buNone/>
            </a:pPr>
            <a:r>
              <a:rPr lang="pl-PL" altLang="en-US" sz="1800" b="1">
                <a:latin typeface="Courier New" panose="02070309020205020404" pitchFamily="49" charset="0"/>
                <a:cs typeface="Courier New" panose="02070309020205020404" pitchFamily="49" charset="0"/>
              </a:rPr>
              <a:t>for w = 0 to W</a:t>
            </a:r>
            <a:r>
              <a:rPr lang="en-US" altLang="en-US" sz="1800" b="1">
                <a:latin typeface="Courier New" panose="02070309020205020404" pitchFamily="49" charset="0"/>
                <a:cs typeface="Courier New" panose="02070309020205020404" pitchFamily="49" charset="0"/>
              </a:rPr>
              <a:t> {  // Initialize 1</a:t>
            </a:r>
            <a:r>
              <a:rPr lang="en-US" altLang="en-US" sz="1800" b="1" baseline="30000">
                <a:latin typeface="Courier New" panose="02070309020205020404" pitchFamily="49" charset="0"/>
                <a:cs typeface="Courier New" panose="02070309020205020404" pitchFamily="49" charset="0"/>
              </a:rPr>
              <a:t>st</a:t>
            </a:r>
            <a:r>
              <a:rPr lang="en-US" altLang="en-US" sz="1800" b="1">
                <a:latin typeface="Courier New" panose="02070309020205020404" pitchFamily="49" charset="0"/>
                <a:cs typeface="Courier New" panose="02070309020205020404" pitchFamily="49" charset="0"/>
              </a:rPr>
              <a:t> row to 0’s</a:t>
            </a:r>
            <a:endParaRPr lang="pl-PL" altLang="en-US" sz="1800" b="1">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B[0,w] = 0</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for i = 1 to n {  // Initialize 1</a:t>
            </a:r>
            <a:r>
              <a:rPr lang="en-US" altLang="en-US" sz="1800" b="1" baseline="30000">
                <a:latin typeface="Courier New" panose="02070309020205020404" pitchFamily="49" charset="0"/>
                <a:cs typeface="Courier New" panose="02070309020205020404" pitchFamily="49" charset="0"/>
              </a:rPr>
              <a:t>st</a:t>
            </a:r>
            <a:r>
              <a:rPr lang="en-US" altLang="en-US" sz="1800" b="1">
                <a:latin typeface="Courier New" panose="02070309020205020404" pitchFamily="49" charset="0"/>
                <a:cs typeface="Courier New" panose="02070309020205020404" pitchFamily="49" charset="0"/>
              </a:rPr>
              <a:t> column to 0’s</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B[i,0] = 0</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for i = 1 to n {</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a:t>
            </a:r>
            <a:r>
              <a:rPr lang="pl-PL" altLang="en-US" sz="1800" b="1">
                <a:latin typeface="Courier New" panose="02070309020205020404" pitchFamily="49" charset="0"/>
                <a:cs typeface="Courier New" panose="02070309020205020404" pitchFamily="49" charset="0"/>
              </a:rPr>
              <a:t>for w = 0 to W</a:t>
            </a:r>
            <a:r>
              <a:rPr lang="en-US" altLang="en-US" sz="1800" b="1">
                <a:latin typeface="Courier New" panose="02070309020205020404" pitchFamily="49" charset="0"/>
                <a:cs typeface="Courier New" panose="02070309020205020404" pitchFamily="49" charset="0"/>
              </a:rPr>
              <a:t> {</a:t>
            </a:r>
            <a:endParaRPr lang="pl-PL" altLang="en-US" sz="1800" b="1">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if w</a:t>
            </a:r>
            <a:r>
              <a:rPr lang="en-US" altLang="en-US" sz="1800" b="1" baseline="-25000">
                <a:latin typeface="Courier New" panose="02070309020205020404" pitchFamily="49" charset="0"/>
                <a:cs typeface="Courier New" panose="02070309020205020404" pitchFamily="49" charset="0"/>
              </a:rPr>
              <a:t>i</a:t>
            </a:r>
            <a:r>
              <a:rPr lang="en-US" altLang="en-US" sz="1800" b="1">
                <a:latin typeface="Courier New" panose="02070309020205020404" pitchFamily="49" charset="0"/>
                <a:cs typeface="Courier New" panose="02070309020205020404" pitchFamily="49" charset="0"/>
              </a:rPr>
              <a:t> &lt;= w {  //item i can be in the solution</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if v</a:t>
            </a:r>
            <a:r>
              <a:rPr lang="en-US" altLang="en-US" sz="1800" b="1" baseline="-25000">
                <a:latin typeface="Courier New" panose="02070309020205020404" pitchFamily="49" charset="0"/>
                <a:cs typeface="Courier New" panose="02070309020205020404" pitchFamily="49" charset="0"/>
              </a:rPr>
              <a:t>i</a:t>
            </a:r>
            <a:r>
              <a:rPr lang="en-US" altLang="en-US" sz="1800" b="1">
                <a:latin typeface="Courier New" panose="02070309020205020404" pitchFamily="49" charset="0"/>
                <a:cs typeface="Courier New" panose="02070309020205020404" pitchFamily="49" charset="0"/>
              </a:rPr>
              <a:t> + B[i-1,w-w</a:t>
            </a:r>
            <a:r>
              <a:rPr lang="en-US" altLang="en-US" sz="1800" b="1" baseline="-25000">
                <a:latin typeface="Courier New" panose="02070309020205020404" pitchFamily="49" charset="0"/>
                <a:cs typeface="Courier New" panose="02070309020205020404" pitchFamily="49" charset="0"/>
              </a:rPr>
              <a:t>i</a:t>
            </a:r>
            <a:r>
              <a:rPr lang="en-US" altLang="en-US" sz="1800" b="1">
                <a:latin typeface="Courier New" panose="02070309020205020404" pitchFamily="49" charset="0"/>
                <a:cs typeface="Courier New" panose="02070309020205020404" pitchFamily="49" charset="0"/>
              </a:rPr>
              <a:t>] &gt; B[i-1,w]</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B[i,w] = v</a:t>
            </a:r>
            <a:r>
              <a:rPr lang="en-US" altLang="en-US" sz="1800" b="1" baseline="-25000">
                <a:latin typeface="Courier New" panose="02070309020205020404" pitchFamily="49" charset="0"/>
                <a:cs typeface="Courier New" panose="02070309020205020404" pitchFamily="49" charset="0"/>
              </a:rPr>
              <a:t>i</a:t>
            </a:r>
            <a:r>
              <a:rPr lang="en-US" altLang="en-US" sz="1800" b="1">
                <a:latin typeface="Courier New" panose="02070309020205020404" pitchFamily="49" charset="0"/>
                <a:cs typeface="Courier New" panose="02070309020205020404" pitchFamily="49" charset="0"/>
              </a:rPr>
              <a:t> + B[i-1,w- w</a:t>
            </a:r>
            <a:r>
              <a:rPr lang="en-US" altLang="en-US" sz="1800" b="1" baseline="-25000">
                <a:latin typeface="Courier New" panose="02070309020205020404" pitchFamily="49" charset="0"/>
                <a:cs typeface="Courier New" panose="02070309020205020404" pitchFamily="49" charset="0"/>
              </a:rPr>
              <a:t>i</a:t>
            </a:r>
            <a:r>
              <a:rPr lang="en-US" altLang="en-US" sz="1800" b="1">
                <a:latin typeface="Courier New" panose="02070309020205020404" pitchFamily="49" charset="0"/>
                <a:cs typeface="Courier New" panose="02070309020205020404" pitchFamily="49" charset="0"/>
              </a:rPr>
              <a:t>]</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else</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B[i,w] = B[i-1,w]</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a:t>
            </a:r>
            <a:r>
              <a:rPr lang="pl-PL" altLang="en-US" sz="1800" b="1">
                <a:latin typeface="Courier New" panose="02070309020205020404" pitchFamily="49" charset="0"/>
                <a:cs typeface="Courier New" panose="02070309020205020404" pitchFamily="49" charset="0"/>
              </a:rPr>
              <a:t>else B[i,w] = B[i-1,w] // w</a:t>
            </a:r>
            <a:r>
              <a:rPr lang="pl-PL" altLang="en-US" sz="1800" b="1" baseline="-25000">
                <a:latin typeface="Courier New" panose="02070309020205020404" pitchFamily="49" charset="0"/>
                <a:cs typeface="Courier New" panose="02070309020205020404" pitchFamily="49" charset="0"/>
              </a:rPr>
              <a:t>i</a:t>
            </a:r>
            <a:r>
              <a:rPr lang="pl-PL" altLang="en-US" sz="1800" b="1">
                <a:latin typeface="Courier New" panose="02070309020205020404" pitchFamily="49" charset="0"/>
                <a:cs typeface="Courier New" panose="02070309020205020404" pitchFamily="49" charset="0"/>
              </a:rPr>
              <a:t> &gt; w</a:t>
            </a:r>
            <a:endParaRPr lang="en-US" altLang="en-US" sz="1800" b="1">
              <a:latin typeface="Courier New" panose="02070309020205020404" pitchFamily="49" charset="0"/>
              <a:cs typeface="Courier New" panose="02070309020205020404" pitchFamily="49" charset="0"/>
            </a:endParaRP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	}</a:t>
            </a:r>
          </a:p>
          <a:p>
            <a:pPr>
              <a:buFont typeface="Wingdings 2" panose="05020102010507070707" pitchFamily="18" charset="2"/>
              <a:buNone/>
            </a:pPr>
            <a:r>
              <a:rPr lang="en-US" altLang="en-US" sz="1800" b="1">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B5F4-C9DD-4406-AEAB-E6E0096181D4}"/>
              </a:ext>
            </a:extLst>
          </p:cNvPr>
          <p:cNvSpPr>
            <a:spLocks noGrp="1"/>
          </p:cNvSpPr>
          <p:nvPr>
            <p:ph type="title"/>
          </p:nvPr>
        </p:nvSpPr>
        <p:spPr/>
        <p:txBody>
          <a:bodyPr/>
          <a:lstStyle/>
          <a:p>
            <a:pPr>
              <a:defRPr/>
            </a:pPr>
            <a:r>
              <a:rPr lang="en-US" dirty="0"/>
              <a:t>Knapsack 0-1 Problem</a:t>
            </a:r>
          </a:p>
        </p:txBody>
      </p:sp>
      <p:sp>
        <p:nvSpPr>
          <p:cNvPr id="3" name="Content Placeholder 2">
            <a:extLst>
              <a:ext uri="{FF2B5EF4-FFF2-40B4-BE49-F238E27FC236}">
                <a16:creationId xmlns:a16="http://schemas.microsoft.com/office/drawing/2014/main" id="{21A2A0CF-BB65-4D55-BEFD-7DBFD043EE72}"/>
              </a:ext>
            </a:extLst>
          </p:cNvPr>
          <p:cNvSpPr>
            <a:spLocks noGrp="1"/>
          </p:cNvSpPr>
          <p:nvPr>
            <p:ph idx="1"/>
          </p:nvPr>
        </p:nvSpPr>
        <p:spPr>
          <a:xfrm>
            <a:off x="2590800" y="1371600"/>
            <a:ext cx="7772400" cy="2743200"/>
          </a:xfrm>
        </p:spPr>
        <p:txBody>
          <a:bodyPr>
            <a:normAutofit/>
          </a:bodyPr>
          <a:lstStyle/>
          <a:p>
            <a:pPr>
              <a:defRPr/>
            </a:pPr>
            <a:r>
              <a:rPr lang="en-US" dirty="0"/>
              <a:t>Let’s run our algorithm on the following data:</a:t>
            </a:r>
          </a:p>
          <a:p>
            <a:pPr lvl="1">
              <a:defRPr/>
            </a:pPr>
            <a:r>
              <a:rPr lang="en-US" dirty="0"/>
              <a:t>n = 4 (# of elements)</a:t>
            </a:r>
          </a:p>
          <a:p>
            <a:pPr lvl="1">
              <a:defRPr/>
            </a:pPr>
            <a:r>
              <a:rPr lang="en-US" dirty="0"/>
              <a:t>W = 5 (max weight)</a:t>
            </a:r>
          </a:p>
          <a:p>
            <a:pPr lvl="1">
              <a:defRPr/>
            </a:pPr>
            <a:r>
              <a:rPr lang="en-US" dirty="0"/>
              <a:t>Elements (weight, value):</a:t>
            </a:r>
          </a:p>
          <a:p>
            <a:pPr lvl="1">
              <a:buFont typeface="Verdana" panose="020B0604030504040204" pitchFamily="34" charset="0"/>
              <a:buNone/>
              <a:defRPr/>
            </a:pPr>
            <a:r>
              <a:rPr lang="en-US" dirty="0"/>
              <a:t>	(2,3), (3,4), (4,5), (5,6)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101-3121-43B8-BC26-0E5BC409D634}"/>
              </a:ext>
            </a:extLst>
          </p:cNvPr>
          <p:cNvSpPr>
            <a:spLocks noGrp="1"/>
          </p:cNvSpPr>
          <p:nvPr>
            <p:ph type="title"/>
          </p:nvPr>
        </p:nvSpPr>
        <p:spPr>
          <a:xfrm>
            <a:off x="2362200" y="0"/>
            <a:ext cx="7499350" cy="1143000"/>
          </a:xfrm>
        </p:spPr>
        <p:txBody>
          <a:bodyPr/>
          <a:lstStyle/>
          <a:p>
            <a:pPr>
              <a:defRPr/>
            </a:pPr>
            <a:r>
              <a:rPr lang="en-US" u="sng" dirty="0"/>
              <a:t>Knapsack 0-1 Example</a:t>
            </a:r>
          </a:p>
        </p:txBody>
      </p:sp>
      <p:graphicFrame>
        <p:nvGraphicFramePr>
          <p:cNvPr id="7" name="Table 6">
            <a:extLst>
              <a:ext uri="{FF2B5EF4-FFF2-40B4-BE49-F238E27FC236}">
                <a16:creationId xmlns:a16="http://schemas.microsoft.com/office/drawing/2014/main" id="{191078DB-162A-4136-8766-8FD5BF80EB24}"/>
              </a:ext>
            </a:extLst>
          </p:cNvPr>
          <p:cNvGraphicFramePr>
            <a:graphicFrameLocks noGrp="1"/>
          </p:cNvGraphicFramePr>
          <p:nvPr/>
        </p:nvGraphicFramePr>
        <p:xfrm>
          <a:off x="2743201" y="13716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1565" name="Content Placeholder 7">
            <a:extLst>
              <a:ext uri="{FF2B5EF4-FFF2-40B4-BE49-F238E27FC236}">
                <a16:creationId xmlns:a16="http://schemas.microsoft.com/office/drawing/2014/main" id="{BE8F8FF1-3774-4FA0-8531-6E26FE7FBF7B}"/>
              </a:ext>
            </a:extLst>
          </p:cNvPr>
          <p:cNvSpPr>
            <a:spLocks noGrp="1"/>
          </p:cNvSpPr>
          <p:nvPr>
            <p:ph idx="1"/>
          </p:nvPr>
        </p:nvSpPr>
        <p:spPr>
          <a:xfrm>
            <a:off x="3810000" y="4038600"/>
            <a:ext cx="4648200" cy="2590800"/>
          </a:xfrm>
        </p:spPr>
        <p:txBody>
          <a:bodyPr>
            <a:normAutofit lnSpcReduction="10000"/>
          </a:bodyPr>
          <a:lstStyle/>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Initialize the base cases</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for w = 0 to W</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B[0,w] = 0</a:t>
            </a:r>
          </a:p>
          <a:p>
            <a:pPr>
              <a:buFont typeface="Wingdings 2" panose="05020102010507070707" pitchFamily="18" charset="2"/>
              <a:buNone/>
            </a:pPr>
            <a:endParaRPr lang="en-US" altLang="en-US" sz="240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for i = 1 to n</a:t>
            </a:r>
          </a:p>
          <a:p>
            <a:pPr>
              <a:buFont typeface="Wingdings 2" panose="05020102010507070707" pitchFamily="18" charset="2"/>
              <a:buNone/>
            </a:pPr>
            <a:r>
              <a:rPr lang="en-US" altLang="en-US" sz="2400">
                <a:latin typeface="Times New Roman" panose="02020603050405020304" pitchFamily="18" charset="0"/>
                <a:cs typeface="Times New Roman" panose="02020603050405020304" pitchFamily="18" charset="0"/>
              </a:rPr>
              <a:t>		B[i,0] = 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7631-0EC7-4FD5-B228-BC7A75FB5303}"/>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B592C860-207C-4691-BAC7-81CCD4CEB073}"/>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9BB0959F-34AF-484D-824C-3346A4E53A65}"/>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Content Placeholder 7">
            <a:extLst>
              <a:ext uri="{FF2B5EF4-FFF2-40B4-BE49-F238E27FC236}">
                <a16:creationId xmlns:a16="http://schemas.microsoft.com/office/drawing/2014/main" id="{2E817C53-33EA-4146-B221-9467A53F151A}"/>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a:t>
            </a:r>
            <a:r>
              <a:rPr lang="pl-PL" altLang="en-US" sz="2000" b="1">
                <a:solidFill>
                  <a:srgbClr val="0070C0"/>
                </a:solidFill>
                <a:latin typeface="Times New Roman" panose="02020603050405020304" pitchFamily="18" charset="0"/>
                <a:cs typeface="Times New Roman" panose="02020603050405020304" pitchFamily="18" charset="0"/>
              </a:rPr>
              <a:t>B[i,w] = B[i-1,w] </a:t>
            </a:r>
            <a:r>
              <a:rPr lang="pl-PL" altLang="en-US" sz="2000">
                <a:latin typeface="Times New Roman" panose="02020603050405020304" pitchFamily="18" charset="0"/>
                <a:cs typeface="Times New Roman" panose="02020603050405020304" pitchFamily="18" charset="0"/>
              </a:rPr>
              <a:t>//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19C0E3-0D80-4713-98C3-7E7E99150584}"/>
              </a:ext>
            </a:extLst>
          </p:cNvPr>
          <p:cNvSpPr txBox="1">
            <a:spLocks noChangeArrowheads="1"/>
          </p:cNvSpPr>
          <p:nvPr/>
        </p:nvSpPr>
        <p:spPr bwMode="auto">
          <a:xfrm>
            <a:off x="7772400" y="1905000"/>
            <a:ext cx="11747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-1</a:t>
            </a:r>
          </a:p>
        </p:txBody>
      </p:sp>
      <p:cxnSp>
        <p:nvCxnSpPr>
          <p:cNvPr id="10" name="Straight Arrow Connector 9">
            <a:extLst>
              <a:ext uri="{FF2B5EF4-FFF2-40B4-BE49-F238E27FC236}">
                <a16:creationId xmlns:a16="http://schemas.microsoft.com/office/drawing/2014/main" id="{00C2B131-90E1-453D-8561-E1EAD4DE151C}"/>
              </a:ext>
            </a:extLst>
          </p:cNvPr>
          <p:cNvCxnSpPr/>
          <p:nvPr/>
        </p:nvCxnSpPr>
        <p:spPr>
          <a:xfrm rot="5400000">
            <a:off x="4305301" y="2247901"/>
            <a:ext cx="381000" cy="3175"/>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BA95BC0B-1552-4743-8321-FC51188867D4}"/>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Rectangle 11">
            <a:extLst>
              <a:ext uri="{FF2B5EF4-FFF2-40B4-BE49-F238E27FC236}">
                <a16:creationId xmlns:a16="http://schemas.microsoft.com/office/drawing/2014/main" id="{E350AB17-71ED-4F5A-A8EF-3D31BD41CDA1}"/>
              </a:ext>
            </a:extLst>
          </p:cNvPr>
          <p:cNvSpPr/>
          <p:nvPr/>
        </p:nvSpPr>
        <p:spPr>
          <a:xfrm>
            <a:off x="9144000" y="3048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P spid="1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3589-23B3-4B74-93E3-849217DE7E02}"/>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CEDFE9FE-29CD-4F5E-A3AC-26FD4318381D}"/>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4FAF02A6-1E54-4E8C-B1A7-92FB2EB65C77}"/>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614" name="Content Placeholder 7">
            <a:extLst>
              <a:ext uri="{FF2B5EF4-FFF2-40B4-BE49-F238E27FC236}">
                <a16:creationId xmlns:a16="http://schemas.microsoft.com/office/drawing/2014/main" id="{1AB60DF6-235C-4491-BCA7-029ED0D09549}"/>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3615" name="TextBox 5">
            <a:extLst>
              <a:ext uri="{FF2B5EF4-FFF2-40B4-BE49-F238E27FC236}">
                <a16:creationId xmlns:a16="http://schemas.microsoft.com/office/drawing/2014/main" id="{42EE5C7E-D1C8-49CB-93A4-09A59AC60D43}"/>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2</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0</a:t>
            </a:r>
          </a:p>
        </p:txBody>
      </p:sp>
      <p:cxnSp>
        <p:nvCxnSpPr>
          <p:cNvPr id="10" name="Straight Arrow Connector 9">
            <a:extLst>
              <a:ext uri="{FF2B5EF4-FFF2-40B4-BE49-F238E27FC236}">
                <a16:creationId xmlns:a16="http://schemas.microsoft.com/office/drawing/2014/main" id="{78A18A52-B59D-46A5-994A-336722F21CA3}"/>
              </a:ext>
            </a:extLst>
          </p:cNvPr>
          <p:cNvCxnSpPr/>
          <p:nvPr/>
        </p:nvCxnSpPr>
        <p:spPr>
          <a:xfrm>
            <a:off x="3886200" y="2133600"/>
            <a:ext cx="1143000" cy="3048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5A115633-50B1-477E-9401-D7A4F68999A9}"/>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4" name="Rectangle 13">
            <a:extLst>
              <a:ext uri="{FF2B5EF4-FFF2-40B4-BE49-F238E27FC236}">
                <a16:creationId xmlns:a16="http://schemas.microsoft.com/office/drawing/2014/main" id="{7462BF54-322F-467D-BD19-5381E55455BB}"/>
              </a:ext>
            </a:extLst>
          </p:cNvPr>
          <p:cNvSpPr/>
          <p:nvPr/>
        </p:nvSpPr>
        <p:spPr>
          <a:xfrm>
            <a:off x="9144000" y="3048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Content Placeholder 7">
            <a:extLst>
              <a:ext uri="{FF2B5EF4-FFF2-40B4-BE49-F238E27FC236}">
                <a16:creationId xmlns:a16="http://schemas.microsoft.com/office/drawing/2014/main" id="{1EB82D14-AC4C-47C7-8CBB-151A7386766F}"/>
              </a:ext>
            </a:extLst>
          </p:cNvPr>
          <p:cNvSpPr txBox="1">
            <a:spLocks/>
          </p:cNvSpPr>
          <p:nvPr/>
        </p:nvSpPr>
        <p:spPr bwMode="auto">
          <a:xfrm>
            <a:off x="2819400" y="3962400"/>
            <a:ext cx="6477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8DE4-D679-4045-ACF8-8C142961D7BD}"/>
              </a:ext>
            </a:extLst>
          </p:cNvPr>
          <p:cNvSpPr>
            <a:spLocks noGrp="1"/>
          </p:cNvSpPr>
          <p:nvPr>
            <p:ph type="title"/>
          </p:nvPr>
        </p:nvSpPr>
        <p:spPr>
          <a:xfrm>
            <a:off x="2362200" y="0"/>
            <a:ext cx="7499350" cy="1143000"/>
          </a:xfrm>
        </p:spPr>
        <p:txBody>
          <a:bodyPr/>
          <a:lstStyle/>
          <a:p>
            <a:pPr>
              <a:defRPr/>
            </a:pPr>
            <a:r>
              <a:rPr lang="en-US" u="sng" dirty="0"/>
              <a:t>Knapsack 0-1 Example</a:t>
            </a:r>
          </a:p>
        </p:txBody>
      </p:sp>
      <p:sp>
        <p:nvSpPr>
          <p:cNvPr id="4" name="Content Placeholder 2">
            <a:extLst>
              <a:ext uri="{FF2B5EF4-FFF2-40B4-BE49-F238E27FC236}">
                <a16:creationId xmlns:a16="http://schemas.microsoft.com/office/drawing/2014/main" id="{12438AF2-8277-4968-8F09-E5C11617CCB6}"/>
              </a:ext>
            </a:extLst>
          </p:cNvPr>
          <p:cNvSpPr txBox="1">
            <a:spLocks/>
          </p:cNvSpPr>
          <p:nvPr/>
        </p:nvSpPr>
        <p:spPr bwMode="auto">
          <a:xfrm>
            <a:off x="9144000" y="0"/>
            <a:ext cx="1066800" cy="1676400"/>
          </a:xfrm>
          <a:prstGeom prst="rect">
            <a:avLst/>
          </a:prstGeom>
          <a:noFill/>
          <a:ln w="9525">
            <a:noFill/>
            <a:miter lim="800000"/>
            <a:headEnd/>
            <a:tailEnd/>
          </a:ln>
        </p:spPr>
        <p:txBody>
          <a:bodyPr>
            <a:normAutofit fontScale="62500" lnSpcReduction="20000"/>
          </a:bodyPr>
          <a:lstStyle/>
          <a:p>
            <a:pPr marL="365125" indent="-282575">
              <a:spcBef>
                <a:spcPts val="600"/>
              </a:spcBef>
              <a:buClr>
                <a:schemeClr val="accent1"/>
              </a:buClr>
              <a:buSzPct val="80000"/>
              <a:defRPr/>
            </a:pPr>
            <a:r>
              <a:rPr lang="en-US" sz="3200" u="sng" dirty="0"/>
              <a:t>Items:</a:t>
            </a:r>
          </a:p>
          <a:p>
            <a:pPr marL="365125" indent="-282575">
              <a:spcBef>
                <a:spcPts val="600"/>
              </a:spcBef>
              <a:buClr>
                <a:schemeClr val="accent1"/>
              </a:buClr>
              <a:buSzPct val="80000"/>
              <a:defRPr/>
            </a:pPr>
            <a:r>
              <a:rPr lang="en-US" sz="3200" dirty="0"/>
              <a:t>1: (2,3)</a:t>
            </a:r>
          </a:p>
          <a:p>
            <a:pPr marL="365125" indent="-282575">
              <a:spcBef>
                <a:spcPts val="600"/>
              </a:spcBef>
              <a:buClr>
                <a:schemeClr val="accent1"/>
              </a:buClr>
              <a:buSzPct val="80000"/>
              <a:defRPr/>
            </a:pPr>
            <a:r>
              <a:rPr lang="en-US" sz="3200" dirty="0"/>
              <a:t>2: (3,4)</a:t>
            </a:r>
          </a:p>
          <a:p>
            <a:pPr marL="365125" indent="-282575">
              <a:spcBef>
                <a:spcPts val="600"/>
              </a:spcBef>
              <a:buClr>
                <a:schemeClr val="accent1"/>
              </a:buClr>
              <a:buSzPct val="80000"/>
              <a:defRPr/>
            </a:pPr>
            <a:r>
              <a:rPr lang="en-US" sz="3200" dirty="0"/>
              <a:t>3: (4,5)</a:t>
            </a:r>
          </a:p>
          <a:p>
            <a:pPr marL="365125" indent="-282575">
              <a:spcBef>
                <a:spcPts val="600"/>
              </a:spcBef>
              <a:buClr>
                <a:schemeClr val="accent1"/>
              </a:buClr>
              <a:buSzPct val="80000"/>
              <a:defRPr/>
            </a:pPr>
            <a:r>
              <a:rPr lang="en-US" sz="3200" dirty="0"/>
              <a:t>4: (5,6)</a:t>
            </a:r>
            <a:endParaRPr lang="en-US" sz="2800" dirty="0"/>
          </a:p>
        </p:txBody>
      </p:sp>
      <p:graphicFrame>
        <p:nvGraphicFramePr>
          <p:cNvPr id="7" name="Table 6">
            <a:extLst>
              <a:ext uri="{FF2B5EF4-FFF2-40B4-BE49-F238E27FC236}">
                <a16:creationId xmlns:a16="http://schemas.microsoft.com/office/drawing/2014/main" id="{1103FD80-2DEE-4576-A499-C86576E4AF25}"/>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0</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2</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3</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4638" name="Content Placeholder 7">
            <a:extLst>
              <a:ext uri="{FF2B5EF4-FFF2-40B4-BE49-F238E27FC236}">
                <a16:creationId xmlns:a16="http://schemas.microsoft.com/office/drawing/2014/main" id="{CFC5F753-2D0F-461D-B36A-EA06DA82AB19}"/>
              </a:ext>
            </a:extLst>
          </p:cNvPr>
          <p:cNvSpPr>
            <a:spLocks noGrp="1"/>
          </p:cNvSpPr>
          <p:nvPr>
            <p:ph idx="1"/>
          </p:nvPr>
        </p:nvSpPr>
        <p:spPr>
          <a:xfrm>
            <a:off x="2819400" y="3962400"/>
            <a:ext cx="6477000" cy="2514600"/>
          </a:xfrm>
        </p:spPr>
        <p:txBody>
          <a:bodyPr/>
          <a:lstStyle/>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if  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&lt;= w   //item i can be in the solution</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if 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B[i-1,w-w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&gt; B[i-1,w]</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a:t>
            </a:r>
            <a:r>
              <a:rPr lang="en-US" altLang="en-US" sz="2000" b="1">
                <a:solidFill>
                  <a:srgbClr val="0070C0"/>
                </a:solidFill>
                <a:latin typeface="Times New Roman" panose="02020603050405020304" pitchFamily="18" charset="0"/>
                <a:cs typeface="Times New Roman" panose="02020603050405020304" pitchFamily="18" charset="0"/>
              </a:rPr>
              <a:t>B[i,w] = v</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B[i-1,w- w</a:t>
            </a:r>
            <a:r>
              <a:rPr lang="en-US" altLang="en-US" sz="2000" b="1" baseline="-25000">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else</a:t>
            </a:r>
          </a:p>
          <a:p>
            <a:pPr>
              <a:buFont typeface="Wingdings 2" panose="05020102010507070707" pitchFamily="18" charset="2"/>
              <a:buNone/>
            </a:pPr>
            <a:r>
              <a:rPr lang="en-US" altLang="en-US" sz="2000">
                <a:latin typeface="Times New Roman" panose="02020603050405020304" pitchFamily="18" charset="0"/>
                <a:cs typeface="Times New Roman" panose="02020603050405020304" pitchFamily="18" charset="0"/>
              </a:rPr>
              <a:t>		  B[i,w] = B[i-1,w]</a:t>
            </a:r>
          </a:p>
          <a:p>
            <a:pPr>
              <a:buFont typeface="Wingdings 2" panose="05020102010507070707" pitchFamily="18" charset="2"/>
              <a:buNone/>
            </a:pPr>
            <a:r>
              <a:rPr lang="pl-PL" altLang="en-US" sz="2000">
                <a:latin typeface="Times New Roman" panose="02020603050405020304" pitchFamily="18" charset="0"/>
                <a:cs typeface="Times New Roman" panose="02020603050405020304" pitchFamily="18" charset="0"/>
              </a:rPr>
              <a:t>else B[i,w] = B[i-1,w] // w</a:t>
            </a:r>
            <a:r>
              <a:rPr lang="pl-PL" altLang="en-US" sz="2000" baseline="-25000">
                <a:latin typeface="Times New Roman" panose="02020603050405020304" pitchFamily="18" charset="0"/>
                <a:cs typeface="Times New Roman" panose="02020603050405020304" pitchFamily="18" charset="0"/>
              </a:rPr>
              <a:t>i</a:t>
            </a:r>
            <a:r>
              <a:rPr lang="pl-PL" altLang="en-US" sz="2000">
                <a:latin typeface="Times New Roman" panose="02020603050405020304" pitchFamily="18" charset="0"/>
                <a:cs typeface="Times New Roman" panose="02020603050405020304" pitchFamily="18" charset="0"/>
              </a:rPr>
              <a:t> &gt; w</a:t>
            </a:r>
            <a:endParaRPr lang="en-US" altLang="en-US" sz="2000">
              <a:latin typeface="Times New Roman" panose="02020603050405020304" pitchFamily="18" charset="0"/>
              <a:cs typeface="Times New Roman" panose="02020603050405020304" pitchFamily="18" charset="0"/>
            </a:endParaRPr>
          </a:p>
        </p:txBody>
      </p:sp>
      <p:sp>
        <p:nvSpPr>
          <p:cNvPr id="24639" name="TextBox 5">
            <a:extLst>
              <a:ext uri="{FF2B5EF4-FFF2-40B4-BE49-F238E27FC236}">
                <a16:creationId xmlns:a16="http://schemas.microsoft.com/office/drawing/2014/main" id="{AE120DF7-1956-4976-A8C1-199F8458BB19}"/>
              </a:ext>
            </a:extLst>
          </p:cNvPr>
          <p:cNvSpPr txBox="1">
            <a:spLocks noChangeArrowheads="1"/>
          </p:cNvSpPr>
          <p:nvPr/>
        </p:nvSpPr>
        <p:spPr bwMode="auto">
          <a:xfrm>
            <a:off x="7772401" y="1905000"/>
            <a:ext cx="1069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i = 1</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v</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 2</a:t>
            </a:r>
          </a:p>
          <a:p>
            <a:pPr eaLnBrk="1" hangingPunct="1">
              <a:spcBef>
                <a:spcPct val="0"/>
              </a:spcBef>
              <a:buClrTx/>
              <a:buSzTx/>
              <a:buFontTx/>
              <a:buNone/>
            </a:pPr>
            <a:r>
              <a:rPr lang="en-US" altLang="en-US" sz="2000" b="1">
                <a:latin typeface="Times New Roman" panose="02020603050405020304" pitchFamily="18" charset="0"/>
                <a:cs typeface="Times New Roman" panose="02020603050405020304" pitchFamily="18" charset="0"/>
              </a:rPr>
              <a:t>w = 3</a:t>
            </a:r>
          </a:p>
          <a:p>
            <a:pP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w-w</a:t>
            </a:r>
            <a:r>
              <a:rPr lang="en-US" altLang="en-US" sz="2000" baseline="-25000">
                <a:latin typeface="Times New Roman" panose="02020603050405020304" pitchFamily="18" charset="0"/>
                <a:cs typeface="Times New Roman" panose="02020603050405020304" pitchFamily="18" charset="0"/>
              </a:rPr>
              <a:t>i </a:t>
            </a:r>
            <a:r>
              <a:rPr lang="en-US" altLang="en-US" sz="2000">
                <a:latin typeface="Times New Roman" panose="02020603050405020304" pitchFamily="18" charset="0"/>
                <a:cs typeface="Times New Roman" panose="02020603050405020304" pitchFamily="18" charset="0"/>
              </a:rPr>
              <a:t>= 1</a:t>
            </a:r>
          </a:p>
        </p:txBody>
      </p:sp>
      <p:cxnSp>
        <p:nvCxnSpPr>
          <p:cNvPr id="10" name="Straight Arrow Connector 9">
            <a:extLst>
              <a:ext uri="{FF2B5EF4-FFF2-40B4-BE49-F238E27FC236}">
                <a16:creationId xmlns:a16="http://schemas.microsoft.com/office/drawing/2014/main" id="{2E4B4327-F3BD-4BAC-A867-9882178B09CF}"/>
              </a:ext>
            </a:extLst>
          </p:cNvPr>
          <p:cNvCxnSpPr/>
          <p:nvPr/>
        </p:nvCxnSpPr>
        <p:spPr>
          <a:xfrm>
            <a:off x="4648200" y="2133600"/>
            <a:ext cx="1066800" cy="228600"/>
          </a:xfrm>
          <a:prstGeom prst="straightConnector1">
            <a:avLst/>
          </a:prstGeom>
          <a:ln w="28575">
            <a:solidFill>
              <a:srgbClr val="0070C0"/>
            </a:solidFill>
            <a:headEnd w="lg"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ACEE4E58-8D5C-44AB-A7E2-4B9489DCDB67}"/>
              </a:ext>
            </a:extLst>
          </p:cNvPr>
          <p:cNvGraphicFramePr>
            <a:graphicFrameLocks noGrp="1"/>
          </p:cNvGraphicFramePr>
          <p:nvPr/>
        </p:nvGraphicFramePr>
        <p:xfrm>
          <a:off x="2819401" y="1600200"/>
          <a:ext cx="4800601" cy="1981200"/>
        </p:xfrm>
        <a:graphic>
          <a:graphicData uri="http://schemas.openxmlformats.org/drawingml/2006/table">
            <a:tbl>
              <a:tblPr/>
              <a:tblGrid>
                <a:gridCol w="648803">
                  <a:extLst>
                    <a:ext uri="{9D8B030D-6E8A-4147-A177-3AD203B41FA5}">
                      <a16:colId xmlns:a16="http://schemas.microsoft.com/office/drawing/2014/main" val="20000"/>
                    </a:ext>
                  </a:extLst>
                </a:gridCol>
                <a:gridCol w="690844">
                  <a:extLst>
                    <a:ext uri="{9D8B030D-6E8A-4147-A177-3AD203B41FA5}">
                      <a16:colId xmlns:a16="http://schemas.microsoft.com/office/drawing/2014/main" val="20001"/>
                    </a:ext>
                  </a:extLst>
                </a:gridCol>
                <a:gridCol w="690844">
                  <a:extLst>
                    <a:ext uri="{9D8B030D-6E8A-4147-A177-3AD203B41FA5}">
                      <a16:colId xmlns:a16="http://schemas.microsoft.com/office/drawing/2014/main" val="20002"/>
                    </a:ext>
                  </a:extLst>
                </a:gridCol>
                <a:gridCol w="690844">
                  <a:extLst>
                    <a:ext uri="{9D8B030D-6E8A-4147-A177-3AD203B41FA5}">
                      <a16:colId xmlns:a16="http://schemas.microsoft.com/office/drawing/2014/main" val="20003"/>
                    </a:ext>
                  </a:extLst>
                </a:gridCol>
                <a:gridCol w="690844">
                  <a:extLst>
                    <a:ext uri="{9D8B030D-6E8A-4147-A177-3AD203B41FA5}">
                      <a16:colId xmlns:a16="http://schemas.microsoft.com/office/drawing/2014/main" val="20004"/>
                    </a:ext>
                  </a:extLst>
                </a:gridCol>
                <a:gridCol w="690844">
                  <a:extLst>
                    <a:ext uri="{9D8B030D-6E8A-4147-A177-3AD203B41FA5}">
                      <a16:colId xmlns:a16="http://schemas.microsoft.com/office/drawing/2014/main" val="20005"/>
                    </a:ext>
                  </a:extLst>
                </a:gridCol>
                <a:gridCol w="697578">
                  <a:extLst>
                    <a:ext uri="{9D8B030D-6E8A-4147-A177-3AD203B41FA5}">
                      <a16:colId xmlns:a16="http://schemas.microsoft.com/office/drawing/2014/main" val="20006"/>
                    </a:ext>
                  </a:extLst>
                </a:gridCol>
              </a:tblGrid>
              <a:tr h="330200">
                <a:tc>
                  <a:txBody>
                    <a:bodyPr/>
                    <a:lstStyle/>
                    <a:p>
                      <a:pPr marL="0" marR="0" algn="ctr">
                        <a:spcBef>
                          <a:spcPts val="0"/>
                        </a:spcBef>
                        <a:spcAft>
                          <a:spcPts val="0"/>
                        </a:spcAft>
                      </a:pPr>
                      <a:r>
                        <a:rPr lang="en-US" sz="2000" b="1" dirty="0" err="1">
                          <a:latin typeface="Times New Roman"/>
                          <a:ea typeface="Times New Roman"/>
                          <a:cs typeface="Times New Roman"/>
                        </a:rPr>
                        <a:t>i</a:t>
                      </a:r>
                      <a:r>
                        <a:rPr lang="en-US" sz="2000" b="1" dirty="0">
                          <a:latin typeface="Times New Roman"/>
                          <a:ea typeface="Times New Roman"/>
                          <a:cs typeface="Times New Roman"/>
                        </a:rPr>
                        <a:t> / w</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1</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Times New Roman"/>
                          <a:ea typeface="Times New Roman"/>
                          <a:cs typeface="Times New Roman"/>
                        </a:rPr>
                        <a:t>4</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Times New Roman"/>
                          <a:cs typeface="Times New Roman"/>
                        </a:rPr>
                        <a:t>5</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200">
                <a:tc>
                  <a:txBody>
                    <a:bodyPr/>
                    <a:lstStyle/>
                    <a:p>
                      <a:pPr marL="0" marR="0" algn="ctr">
                        <a:spcBef>
                          <a:spcPts val="0"/>
                        </a:spcBef>
                        <a:spcAft>
                          <a:spcPts val="0"/>
                        </a:spcAft>
                      </a:pPr>
                      <a:r>
                        <a:rPr lang="en-US" sz="2000" b="1" dirty="0">
                          <a:latin typeface="Times New Roman"/>
                          <a:ea typeface="Times New Roman"/>
                          <a:cs typeface="Times New Roman"/>
                        </a:rPr>
                        <a:t>0</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marL="0" marR="0" algn="ctr">
                        <a:spcBef>
                          <a:spcPts val="0"/>
                        </a:spcBef>
                        <a:spcAft>
                          <a:spcPts val="0"/>
                        </a:spcAft>
                      </a:pPr>
                      <a:r>
                        <a:rPr lang="en-US" sz="2000" b="1" dirty="0">
                          <a:latin typeface="Times New Roman"/>
                          <a:ea typeface="Times New Roman"/>
                          <a:cs typeface="Times New Roman"/>
                        </a:rPr>
                        <a:t>1</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200">
                <a:tc>
                  <a:txBody>
                    <a:bodyPr/>
                    <a:lstStyle/>
                    <a:p>
                      <a:pPr marL="0" marR="0" algn="ctr">
                        <a:spcBef>
                          <a:spcPts val="0"/>
                        </a:spcBef>
                        <a:spcAft>
                          <a:spcPts val="0"/>
                        </a:spcAft>
                      </a:pPr>
                      <a:r>
                        <a:rPr lang="en-US" sz="2000" b="1" dirty="0">
                          <a:latin typeface="Times New Roman"/>
                          <a:ea typeface="Times New Roman"/>
                          <a:cs typeface="Times New Roman"/>
                        </a:rPr>
                        <a:t>2</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200">
                <a:tc>
                  <a:txBody>
                    <a:bodyPr/>
                    <a:lstStyle/>
                    <a:p>
                      <a:pPr marL="0" marR="0" algn="ctr">
                        <a:spcBef>
                          <a:spcPts val="0"/>
                        </a:spcBef>
                        <a:spcAft>
                          <a:spcPts val="0"/>
                        </a:spcAft>
                      </a:pPr>
                      <a:r>
                        <a:rPr lang="en-US" sz="2000" b="1" dirty="0">
                          <a:latin typeface="Times New Roman"/>
                          <a:ea typeface="Times New Roman"/>
                          <a:cs typeface="Times New Roman"/>
                        </a:rPr>
                        <a:t>3</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dirty="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200">
                <a:tc>
                  <a:txBody>
                    <a:bodyPr/>
                    <a:lstStyle/>
                    <a:p>
                      <a:pPr marL="0" marR="0" algn="ctr">
                        <a:spcBef>
                          <a:spcPts val="0"/>
                        </a:spcBef>
                        <a:spcAft>
                          <a:spcPts val="0"/>
                        </a:spcAft>
                      </a:pPr>
                      <a:r>
                        <a:rPr lang="en-US" sz="2000" b="1" dirty="0">
                          <a:latin typeface="Times New Roman"/>
                          <a:ea typeface="Times New Roman"/>
                          <a:cs typeface="Times New Roman"/>
                        </a:rPr>
                        <a:t>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0">
                          <a:latin typeface="Times New Roman"/>
                          <a:ea typeface="Times New Roman"/>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4" name="Rectangle 13">
            <a:extLst>
              <a:ext uri="{FF2B5EF4-FFF2-40B4-BE49-F238E27FC236}">
                <a16:creationId xmlns:a16="http://schemas.microsoft.com/office/drawing/2014/main" id="{7CC2F31E-42C7-4ED9-999B-C01CC49E5717}"/>
              </a:ext>
            </a:extLst>
          </p:cNvPr>
          <p:cNvSpPr/>
          <p:nvPr/>
        </p:nvSpPr>
        <p:spPr>
          <a:xfrm>
            <a:off x="9144000" y="304800"/>
            <a:ext cx="10668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11166</Words>
  <Application>Microsoft Office PowerPoint</Application>
  <PresentationFormat>Widescreen</PresentationFormat>
  <Paragraphs>2593</Paragraphs>
  <Slides>128</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128</vt:i4>
      </vt:variant>
    </vt:vector>
  </HeadingPairs>
  <TitlesOfParts>
    <vt:vector size="142" baseType="lpstr">
      <vt:lpstr>Arial</vt:lpstr>
      <vt:lpstr>Arial</vt:lpstr>
      <vt:lpstr>Calibri</vt:lpstr>
      <vt:lpstr>Calibri Light</vt:lpstr>
      <vt:lpstr>Cambria Math</vt:lpstr>
      <vt:lpstr>CMR10</vt:lpstr>
      <vt:lpstr>CMTI10</vt:lpstr>
      <vt:lpstr>Courier New</vt:lpstr>
      <vt:lpstr>Gill Sans MT</vt:lpstr>
      <vt:lpstr>Times New Roman</vt:lpstr>
      <vt:lpstr>Verdana</vt:lpstr>
      <vt:lpstr>Wingdings 2</vt:lpstr>
      <vt:lpstr>Office Theme</vt:lpstr>
      <vt:lpstr>Equation</vt:lpstr>
      <vt:lpstr>L-2: AD-2</vt:lpstr>
      <vt:lpstr>Outline</vt:lpstr>
      <vt:lpstr>Introduction</vt:lpstr>
      <vt:lpstr>PowerPoint Presentation</vt:lpstr>
      <vt:lpstr>Understanding Dynamic Programming</vt:lpstr>
      <vt:lpstr>Recursion tree for execution of fib(8)</vt:lpstr>
      <vt:lpstr>PowerPoint Presentation</vt:lpstr>
      <vt:lpstr>Memoization (Top Down)</vt:lpstr>
      <vt:lpstr>Memoized version for nth Fibonacci Number</vt:lpstr>
      <vt:lpstr>Tabulation (Bottom Up)</vt:lpstr>
      <vt:lpstr>Tabulation version for nth Fibonacci Number</vt:lpstr>
      <vt:lpstr>When to apply</vt:lpstr>
      <vt:lpstr>Optimal Substructure</vt:lpstr>
      <vt:lpstr>Overlapping Subproblems:</vt:lpstr>
      <vt:lpstr>Binomial Coefficient</vt:lpstr>
      <vt:lpstr>Binomial Coefficient Using Dynamic Programming</vt:lpstr>
      <vt:lpstr>1) Optimal Substructure</vt:lpstr>
      <vt:lpstr>2) Overlapping Subproblems</vt:lpstr>
      <vt:lpstr>Dynamic Programming based implementation</vt:lpstr>
      <vt:lpstr>Matrix Chain Multiplication</vt:lpstr>
      <vt:lpstr>Introduction</vt:lpstr>
      <vt:lpstr>PowerPoint Presentation</vt:lpstr>
      <vt:lpstr>PowerPoint Presentation</vt:lpstr>
      <vt:lpstr>The Problem</vt:lpstr>
      <vt:lpstr>Applying dynamic programming</vt:lpstr>
      <vt:lpstr>Notation</vt:lpstr>
      <vt:lpstr>Step 1: The structure of an optimal parenthesization</vt:lpstr>
      <vt:lpstr>Step 2: A recursive solution</vt:lpstr>
      <vt:lpstr>PowerPoint Presentation</vt:lpstr>
      <vt:lpstr>Step 3: Computing the optimal costs</vt:lpstr>
      <vt:lpstr>Algorithm based on DP</vt:lpstr>
      <vt:lpstr>Example</vt:lpstr>
      <vt:lpstr>Step 4: Constructing an optimal solution</vt:lpstr>
      <vt:lpstr>Questions </vt:lpstr>
      <vt:lpstr>Minimum Length Triangulation</vt:lpstr>
      <vt:lpstr>Minimum Length Triangulation</vt:lpstr>
      <vt:lpstr>PowerPoint Presentation</vt:lpstr>
      <vt:lpstr>PowerPoint Presentation</vt:lpstr>
      <vt:lpstr>PowerPoint Presentation</vt:lpstr>
      <vt:lpstr>PowerPoint Presentation</vt:lpstr>
      <vt:lpstr>Parsing Context-Free Grammars</vt:lpstr>
      <vt:lpstr>Introduction</vt:lpstr>
      <vt:lpstr>PowerPoint Presentation</vt:lpstr>
      <vt:lpstr>PowerPoint Presentation</vt:lpstr>
      <vt:lpstr>PowerPoint Presentation</vt:lpstr>
      <vt:lpstr>What is the complexity of this algorithm?</vt:lpstr>
      <vt:lpstr>All Pairs Shortest Paths and Floyd-Warshall Algorithm CLRS 25.2</vt:lpstr>
      <vt:lpstr>All-pairs shortest paths</vt:lpstr>
      <vt:lpstr>All-pairs shortest paths</vt:lpstr>
      <vt:lpstr>All-pairs shortest paths</vt:lpstr>
      <vt:lpstr>Input: adjacency matrix representing G</vt:lpstr>
      <vt:lpstr>Output?</vt:lpstr>
      <vt:lpstr>Example: input</vt:lpstr>
      <vt:lpstr>Example: output</vt:lpstr>
      <vt:lpstr>Example: output</vt:lpstr>
      <vt:lpstr>Example: output</vt:lpstr>
      <vt:lpstr>DP Formulation</vt:lpstr>
      <vt:lpstr>DP Formulation</vt:lpstr>
      <vt:lpstr>Example</vt:lpstr>
      <vt:lpstr>Example</vt:lpstr>
      <vt:lpstr>Example</vt:lpstr>
      <vt:lpstr>DP Formulation</vt:lpstr>
      <vt:lpstr>DP Formulation</vt:lpstr>
      <vt:lpstr>DP Formulation</vt:lpstr>
      <vt:lpstr>DP Formulation</vt:lpstr>
      <vt:lpstr>Floyd-Warshall Algorithm</vt:lpstr>
      <vt:lpstr>Example</vt:lpstr>
      <vt:lpstr>Example</vt:lpstr>
      <vt:lpstr>Example</vt:lpstr>
      <vt:lpstr>Example</vt:lpstr>
      <vt:lpstr>Example</vt:lpstr>
      <vt:lpstr>Example</vt:lpstr>
      <vt:lpstr>Space Requirement</vt:lpstr>
      <vt:lpstr>PowerPoint Presentation</vt:lpstr>
      <vt:lpstr> Homework: How to extract the path?</vt:lpstr>
      <vt:lpstr>The Partition Problem</vt:lpstr>
      <vt:lpstr>The Partition Problem</vt:lpstr>
      <vt:lpstr>The Linear Partition Problem</vt:lpstr>
      <vt:lpstr>Recursive Idea</vt:lpstr>
      <vt:lpstr>Dynamic Programming Recurrence</vt:lpstr>
      <vt:lpstr>PowerPoint Presentation</vt:lpstr>
      <vt:lpstr>Implementation</vt:lpstr>
      <vt:lpstr>PowerPoint Presentation</vt:lpstr>
      <vt:lpstr>PowerPoint Presentation</vt:lpstr>
      <vt:lpstr>PowerPoint Presentation</vt:lpstr>
      <vt:lpstr>Dynamic Programming … Continued</vt:lpstr>
      <vt:lpstr>Knapsack 0-1 Problem</vt:lpstr>
      <vt:lpstr>Knapsack 0-1 Problem</vt:lpstr>
      <vt:lpstr>Knapsack 0-1 Problem</vt:lpstr>
      <vt:lpstr>Knapsack 0-1 Problem</vt:lpstr>
      <vt:lpstr>Knapsack 0-1 Problem</vt:lpstr>
      <vt:lpstr>Knapsack 0-1 problem</vt:lpstr>
      <vt:lpstr>Knapsack 0-1 Problem –  Recursive Formula</vt:lpstr>
      <vt:lpstr>Knapsack 0-1 Algorithm</vt:lpstr>
      <vt:lpstr>Knapsack 0-1 Problem</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Example</vt:lpstr>
      <vt:lpstr>Knapsack 0-1 Algorithm</vt:lpstr>
      <vt:lpstr>Knapsack 0-1 Algorithm Finding the Items</vt:lpstr>
      <vt:lpstr>Knapsack 0-1 Algorithm Finding the Items</vt:lpstr>
      <vt:lpstr>Knapsack 0-1 Algorithm Finding the Items</vt:lpstr>
      <vt:lpstr>Knapsack 0-1 Algorithm Finding the Items</vt:lpstr>
      <vt:lpstr>Knapsack 0-1 Algorithm Finding the Items</vt:lpstr>
      <vt:lpstr>Knapsack 0-1 Algorithm Finding the Items</vt:lpstr>
      <vt:lpstr>Knapsack 0-1 Problem – Run Time</vt:lpstr>
      <vt:lpstr>Knapsack Problem</vt:lpstr>
      <vt:lpstr>References</vt:lpstr>
      <vt:lpstr>Limitation of Dynamic Programming</vt:lpstr>
      <vt:lpstr>Introduction</vt:lpstr>
      <vt:lpstr>Use DP for Longest simple path</vt:lpstr>
      <vt:lpstr>PowerPoint Presentation</vt:lpstr>
      <vt:lpstr>When DP Can Be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dc:creator>
  <cp:lastModifiedBy>naveen kumar</cp:lastModifiedBy>
  <cp:revision>101</cp:revision>
  <dcterms:created xsi:type="dcterms:W3CDTF">2021-10-09T05:01:28Z</dcterms:created>
  <dcterms:modified xsi:type="dcterms:W3CDTF">2021-11-18T06:59:13Z</dcterms:modified>
</cp:coreProperties>
</file>