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96" r:id="rId3"/>
    <p:sldId id="297" r:id="rId4"/>
    <p:sldId id="257" r:id="rId5"/>
    <p:sldId id="260" r:id="rId6"/>
    <p:sldId id="310" r:id="rId7"/>
    <p:sldId id="314" r:id="rId8"/>
    <p:sldId id="313" r:id="rId9"/>
    <p:sldId id="312" r:id="rId10"/>
    <p:sldId id="262" r:id="rId11"/>
    <p:sldId id="263" r:id="rId12"/>
    <p:sldId id="298" r:id="rId13"/>
    <p:sldId id="261" r:id="rId14"/>
    <p:sldId id="264" r:id="rId15"/>
    <p:sldId id="265" r:id="rId16"/>
    <p:sldId id="301" r:id="rId17"/>
    <p:sldId id="305" r:id="rId18"/>
    <p:sldId id="302" r:id="rId19"/>
    <p:sldId id="308" r:id="rId20"/>
    <p:sldId id="304" r:id="rId21"/>
    <p:sldId id="315" r:id="rId22"/>
    <p:sldId id="306" r:id="rId23"/>
    <p:sldId id="307" r:id="rId24"/>
    <p:sldId id="309" r:id="rId25"/>
    <p:sldId id="311" r:id="rId26"/>
    <p:sldId id="266" r:id="rId27"/>
    <p:sldId id="267" r:id="rId28"/>
    <p:sldId id="295" r:id="rId29"/>
    <p:sldId id="316" r:id="rId30"/>
    <p:sldId id="317" r:id="rId31"/>
    <p:sldId id="318" r:id="rId32"/>
    <p:sldId id="320" r:id="rId33"/>
    <p:sldId id="319" r:id="rId34"/>
    <p:sldId id="321" r:id="rId35"/>
    <p:sldId id="32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5F438-E10D-42F9-BF51-2F1EDE4D8D7D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F96FA-32B5-478B-920E-70B5ABDC6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688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F96FA-32B5-478B-920E-70B5ABDC6AFA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82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7562-A909-41F4-A33E-2EB69D74C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C51FB-79F9-4F0A-844F-C7B8CD075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0A03C-4185-4D0A-9E00-3FD0E641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56A2-72F6-4AF2-A416-EEE66D01B6C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1837-09D4-4727-BF09-56DCB3F2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4E3A-230A-4E3B-8096-3B5D2746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B0E-02ED-4704-934D-2156A1D2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10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78B9-6119-466B-8E25-FE0DC037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79D3B-C302-4686-A9B3-E3A21F0BF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77930-37D9-4453-9A8F-A83CCB36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56A2-72F6-4AF2-A416-EEE66D01B6C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F16BB-A161-48C6-9E51-E2511043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69964-CF95-4292-9719-01141700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B0E-02ED-4704-934D-2156A1D2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7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259A2-D265-4619-92CB-DCBB05790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5E254-B97A-4BC8-B23F-A4C072351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141A2-A15F-4CC2-ADB0-3EA3E489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56A2-72F6-4AF2-A416-EEE66D01B6C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EA9EF-DC47-488C-8601-5EA06C67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C440B-CA58-4A1A-BC0E-813ED5F5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B0E-02ED-4704-934D-2156A1D2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56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DCDF-8029-41AA-88CB-0975B021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8CD0-256A-4CA9-9024-E4E4CCA1E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45CAA-B2C2-422E-8CE0-64479D5D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56A2-72F6-4AF2-A416-EEE66D01B6C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84E5E-40DF-4844-9A1A-FFA4F4EA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A7B75-E074-4086-999E-609C9ACD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B0E-02ED-4704-934D-2156A1D2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22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5200-D39C-4D52-8C0C-B11D50F3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36B36-6A9E-475C-B809-543FBD4F6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4245-CBB8-40D0-9578-3B343B92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56A2-72F6-4AF2-A416-EEE66D01B6C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66749-D623-45DC-8D49-AE198C7C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175BA-065D-4E8C-88B5-3718A255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B0E-02ED-4704-934D-2156A1D2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46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7E2-BB29-4BEF-B036-1A829188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F9229-ECC0-4673-8901-22E2E3E92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6F41B-E8D4-4C31-AEF1-79183A94C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02D2E-6EE0-451A-81E9-F160C01F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56A2-72F6-4AF2-A416-EEE66D01B6C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EA047-EEC7-4A96-9118-0474E8CB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4278B-28B1-40D9-B813-0EF01630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B0E-02ED-4704-934D-2156A1D2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34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42C7-FA6D-44FD-943F-286927F4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8E0CC-E7D9-403C-9B6D-3EE4FE21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2484D-8F5B-42A5-BB45-861FE887A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A2387-471E-4E79-B6D7-AA5652FD8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6DE5C-3989-4A49-8F68-8AA013788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442EA-903C-42B1-8524-ABE1E234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56A2-72F6-4AF2-A416-EEE66D01B6C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B2628-F4DE-4DD9-B159-CD863F79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EA734-977E-414D-AA5E-6389F286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B0E-02ED-4704-934D-2156A1D2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66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5EB9-A510-44F1-B7A8-0E4D4AEE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6C546-002B-4206-A9AB-9F4BB124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56A2-72F6-4AF2-A416-EEE66D01B6C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8388A-4750-4C7C-B67D-3AA67E3D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912E2-2565-4F77-B95C-564F89AB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B0E-02ED-4704-934D-2156A1D2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86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4A046-4815-40E5-B321-78349EB9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56A2-72F6-4AF2-A416-EEE66D01B6C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A4CB8-37C3-4704-A062-6D89A9AC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8C173-A6BC-4B6D-A6F9-A266CA7C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B0E-02ED-4704-934D-2156A1D2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79A7-1165-41EE-8D4B-0C6ABBC1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EF1D-7A09-4097-B3BB-9B80A3F0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8D75C-11AD-4DD6-BDDD-F26076F6D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5C0DD-18E1-490A-8714-2FC1CCEE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56A2-72F6-4AF2-A416-EEE66D01B6C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698B8-044C-4912-8CA8-BEC65E29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47F1B-2805-4636-8B0A-80B2F57B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B0E-02ED-4704-934D-2156A1D2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47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C3E1-8AE2-4AB3-95AB-FF01EB69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8F14E-14F1-4601-9CE6-195F70965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C416-C0CA-494D-A06A-7371EF673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15758-C9A4-4C5C-94A2-88F2C1CF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56A2-72F6-4AF2-A416-EEE66D01B6C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B0CDF-3628-40A4-9A1D-67262DB0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69DB6-FEBB-4EF1-A556-04A6011C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CB0E-02ED-4704-934D-2156A1D2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48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101FF-9394-4CDE-8DC3-B96DA090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E423E-3D37-4F2D-B01A-4D2D0AC50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0209-62B1-43FC-A57E-4FBB2AC26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356A2-72F6-4AF2-A416-EEE66D01B6CF}" type="datetimeFigureOut">
              <a:rPr lang="en-IN" smtClean="0"/>
              <a:t>22-11-2021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15076-54C6-4705-AE74-DDAEB14F7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9163B-D9FE-4244-A7DE-F27315B0A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ECB0E-02ED-4704-934D-2156A1D25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1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76E9-BF10-4BAB-9DFC-55ED0107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Network Flow</a:t>
            </a:r>
            <a:br>
              <a:rPr lang="en-US" sz="7200" b="1" dirty="0"/>
            </a:br>
            <a:endParaRPr lang="en-IN" sz="7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08DD3-C531-406A-AEA6-F492E509E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53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03C7-E984-4614-AD36-0D8DB5C5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2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i="0" u="none" strike="noStrike" baseline="0" dirty="0"/>
              <a:t>Residual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4D3D-8C96-49EC-A021-63B26188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</a:t>
            </a:r>
            <a:r>
              <a:rPr lang="en-US" sz="2400" b="0" i="0" u="none" strike="noStrike" baseline="0" dirty="0"/>
              <a:t>uppose that we have a flow network G </a:t>
            </a:r>
            <a:r>
              <a:rPr lang="en-US" sz="2400" dirty="0"/>
              <a:t>= (</a:t>
            </a:r>
            <a:r>
              <a:rPr lang="en-US" sz="2400" b="0" i="0" u="none" strike="noStrike" baseline="0" dirty="0"/>
              <a:t>V, E) with source </a:t>
            </a:r>
            <a:r>
              <a:rPr lang="en-US" sz="2400" b="0" i="1" u="none" strike="noStrike" baseline="0" dirty="0"/>
              <a:t>s</a:t>
            </a:r>
            <a:r>
              <a:rPr lang="en-US" sz="2400" b="0" i="0" u="none" strike="noStrike" baseline="0" dirty="0"/>
              <a:t> and sink </a:t>
            </a:r>
            <a:r>
              <a:rPr lang="en-US" sz="2400" b="0" i="1" u="none" strike="noStrike" baseline="0" dirty="0"/>
              <a:t>t</a:t>
            </a:r>
            <a:r>
              <a:rPr lang="en-US" sz="2400" b="0" i="0" u="none" strike="noStrike" baseline="0" dirty="0"/>
              <a:t>. Let </a:t>
            </a:r>
            <a:r>
              <a:rPr lang="en-US" sz="2400" b="0" i="1" u="none" strike="noStrike" baseline="0" dirty="0"/>
              <a:t>f</a:t>
            </a:r>
            <a:r>
              <a:rPr lang="en-US" sz="2400" b="0" i="0" u="none" strike="noStrike" baseline="0" dirty="0"/>
              <a:t> be a flow in G, and consider a pair of vertices u, v </a:t>
            </a:r>
            <a:r>
              <a:rPr lang="el-GR" sz="2400" b="0" i="0" u="none" strike="noStrike" baseline="0" dirty="0">
                <a:ea typeface="Tahoma" panose="020B0604030504040204" pitchFamily="34" charset="0"/>
                <a:cs typeface="Tahoma" panose="020B0604030504040204" pitchFamily="34" charset="0"/>
              </a:rPr>
              <a:t>ϵ</a:t>
            </a:r>
            <a:r>
              <a:rPr lang="en-US" sz="2400" b="0" i="0" u="none" strike="noStrike" baseline="0" dirty="0"/>
              <a:t> V. </a:t>
            </a:r>
          </a:p>
          <a:p>
            <a:pPr algn="l"/>
            <a:r>
              <a:rPr lang="en-US" sz="2400" b="0" i="0" u="none" strike="noStrike" baseline="0" dirty="0"/>
              <a:t>We define the </a:t>
            </a:r>
            <a:r>
              <a:rPr lang="en-US" sz="2400" b="1" i="1" u="none" strike="noStrike" baseline="0" dirty="0"/>
              <a:t>residual capacity </a:t>
            </a:r>
            <a:r>
              <a:rPr lang="en-US" sz="2400" b="0" i="0" u="none" strike="noStrike" baseline="0" dirty="0" err="1"/>
              <a:t>c</a:t>
            </a:r>
            <a:r>
              <a:rPr lang="en-US" sz="2400" b="0" i="0" u="none" strike="noStrike" baseline="-25000" dirty="0" err="1"/>
              <a:t>f</a:t>
            </a:r>
            <a:r>
              <a:rPr lang="en-US" sz="2400" b="0" i="0" u="none" strike="noStrike" baseline="0" dirty="0"/>
              <a:t>(u, v)by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1341B-02C0-4C7B-96EE-96D3A5FA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64" y="3151188"/>
            <a:ext cx="5417847" cy="1470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EA8C0-E846-4BFD-8C12-C279495219DA}"/>
              </a:ext>
            </a:extLst>
          </p:cNvPr>
          <p:cNvSpPr txBox="1"/>
          <p:nvPr/>
        </p:nvSpPr>
        <p:spPr>
          <a:xfrm>
            <a:off x="1017037" y="4621926"/>
            <a:ext cx="10297885" cy="88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flow in G, and consider a pair of vertices u, v </a:t>
            </a:r>
            <a:r>
              <a:rPr lang="el-GR" sz="2400" dirty="0"/>
              <a:t>ϵ</a:t>
            </a:r>
            <a:r>
              <a:rPr lang="en-US" sz="2400" dirty="0"/>
              <a:t> V.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We define the residual capacity </a:t>
            </a:r>
            <a:r>
              <a:rPr lang="en-US" sz="2400" dirty="0" err="1"/>
              <a:t>cf</a:t>
            </a:r>
            <a:r>
              <a:rPr lang="en-US" sz="2400" dirty="0"/>
              <a:t>(u, v)by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426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C89997-51B2-463E-B76E-13815404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91" y="0"/>
            <a:ext cx="11083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C51AF289-DB9F-4E84-B7D8-C8BBA478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EAE66B-1C7E-4A17-8357-A6F780724C55}" type="slidenum">
              <a:rPr lang="en-US" altLang="zh-CN" sz="1400" i="0"/>
              <a:pPr/>
              <a:t>12</a:t>
            </a:fld>
            <a:endParaRPr lang="en-US" altLang="zh-CN" sz="1400" i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20AA4BF-8F2D-422F-94EF-2AF6A3AB9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b="1" dirty="0"/>
              <a:t>Augmenting paths: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2E55158-737D-46A2-86B7-F85B53CF8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Given a flow network G=(V,E) and a flow f, an </a:t>
            </a:r>
            <a:r>
              <a:rPr lang="en-US" altLang="zh-CN" sz="2400">
                <a:solidFill>
                  <a:schemeClr val="accent2"/>
                </a:solidFill>
              </a:rPr>
              <a:t>augmenting path</a:t>
            </a:r>
            <a:r>
              <a:rPr lang="en-US" altLang="zh-CN" sz="2400"/>
              <a:t> is a simple path from s to t in the residual network G</a:t>
            </a:r>
            <a:r>
              <a:rPr lang="en-US" altLang="zh-CN" sz="2400" baseline="-25000"/>
              <a:t>f</a:t>
            </a:r>
            <a:r>
              <a:rPr lang="en-US" altLang="zh-CN" sz="2400"/>
              <a:t>.</a:t>
            </a:r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>
                <a:solidFill>
                  <a:schemeClr val="accent2"/>
                </a:solidFill>
              </a:rPr>
              <a:t>Residual capacity</a:t>
            </a:r>
            <a:r>
              <a:rPr lang="en-US" altLang="zh-CN" sz="2400"/>
              <a:t> of p : the maximum amount of net flow that we can ship along the edges of an augmenting path p, i.e.,  c</a:t>
            </a:r>
            <a:r>
              <a:rPr lang="en-US" altLang="zh-CN" sz="2400" baseline="-25000"/>
              <a:t>f</a:t>
            </a:r>
            <a:r>
              <a:rPr lang="en-US" altLang="zh-CN" sz="2400"/>
              <a:t>(p)=min{c</a:t>
            </a:r>
            <a:r>
              <a:rPr lang="en-US" altLang="zh-CN" sz="2400" baseline="-25000"/>
              <a:t>f</a:t>
            </a:r>
            <a:r>
              <a:rPr lang="en-US" altLang="zh-CN" sz="2400"/>
              <a:t>(u,v):(u,v) is on p}.</a:t>
            </a:r>
          </a:p>
        </p:txBody>
      </p:sp>
      <p:sp>
        <p:nvSpPr>
          <p:cNvPr id="16389" name="Oval 4">
            <a:extLst>
              <a:ext uri="{FF2B5EF4-FFF2-40B4-BE49-F238E27FC236}">
                <a16:creationId xmlns:a16="http://schemas.microsoft.com/office/drawing/2014/main" id="{919E87E7-8232-4B77-889B-673E1D552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6390" name="Oval 5">
            <a:extLst>
              <a:ext uri="{FF2B5EF4-FFF2-40B4-BE49-F238E27FC236}">
                <a16:creationId xmlns:a16="http://schemas.microsoft.com/office/drawing/2014/main" id="{F459FD3B-10D9-4948-8D34-F7E25351D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6391" name="Oval 6">
            <a:extLst>
              <a:ext uri="{FF2B5EF4-FFF2-40B4-BE49-F238E27FC236}">
                <a16:creationId xmlns:a16="http://schemas.microsoft.com/office/drawing/2014/main" id="{80D6DB87-2F07-4F26-A9FD-120D3EBD9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6392" name="Oval 7">
            <a:extLst>
              <a:ext uri="{FF2B5EF4-FFF2-40B4-BE49-F238E27FC236}">
                <a16:creationId xmlns:a16="http://schemas.microsoft.com/office/drawing/2014/main" id="{DFF4F7FB-3AE5-46B3-834B-309288D8F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6393" name="Line 8">
            <a:extLst>
              <a:ext uri="{FF2B5EF4-FFF2-40B4-BE49-F238E27FC236}">
                <a16:creationId xmlns:a16="http://schemas.microsoft.com/office/drawing/2014/main" id="{EF1BA14C-6E9D-40D8-B8D9-139156AAE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86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4" name="Line 9">
            <a:extLst>
              <a:ext uri="{FF2B5EF4-FFF2-40B4-BE49-F238E27FC236}">
                <a16:creationId xmlns:a16="http://schemas.microsoft.com/office/drawing/2014/main" id="{FA2409A5-26AB-40E7-A1CD-0AFAC2ABA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867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DAFA13DE-07AB-42A2-971A-B63372CC8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867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0C47A34A-82E1-4264-AE4F-54D4456E6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257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0"/>
              <a:t>2</a:t>
            </a:r>
            <a:endParaRPr lang="en-US" altLang="zh-TW" i="0"/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1268BBB8-13ED-4B1B-808E-D1E2B9AF5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257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0"/>
              <a:t>3</a:t>
            </a:r>
            <a:endParaRPr lang="en-US" altLang="zh-TW" i="0"/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44527EA7-C2AB-4AB4-BF8B-01FCE3338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334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0"/>
              <a:t>1</a:t>
            </a:r>
            <a:endParaRPr lang="en-US" altLang="zh-TW" i="0"/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C4AC8E73-9C6D-4D93-B6F0-18E083E05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2484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0"/>
              <a:t>The residual capacity is 1.</a:t>
            </a:r>
            <a:endParaRPr lang="en-US" altLang="zh-TW" i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03C7-E984-4614-AD36-0D8DB5C5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u="none" strike="noStrike" baseline="0" dirty="0"/>
              <a:t>The Ford-Fulkerson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4D3D-8C96-49EC-A021-63B26188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2347" cy="4920408"/>
          </a:xfrm>
        </p:spPr>
        <p:txBody>
          <a:bodyPr>
            <a:noAutofit/>
          </a:bodyPr>
          <a:lstStyle/>
          <a:p>
            <a:pPr algn="l"/>
            <a:r>
              <a:rPr lang="en-US" b="0" i="0" u="none" strike="noStrike" baseline="0" dirty="0"/>
              <a:t>We call it a “method” rather than an “algorithm” because it encompasses several implementations with differing running times.</a:t>
            </a:r>
          </a:p>
          <a:p>
            <a:pPr algn="l"/>
            <a:r>
              <a:rPr lang="en-IN" b="0" i="0" u="none" strike="noStrike" baseline="0" dirty="0"/>
              <a:t>The Ford-Fulkerson method </a:t>
            </a:r>
            <a:r>
              <a:rPr lang="en-US" b="0" i="0" u="none" strike="noStrike" baseline="0" dirty="0"/>
              <a:t>depends on three important ideas: residual networks, augmenting paths, and </a:t>
            </a:r>
            <a:r>
              <a:rPr lang="en-IN" b="0" i="0" u="none" strike="noStrike" baseline="0" dirty="0"/>
              <a:t>cuts.</a:t>
            </a:r>
          </a:p>
          <a:p>
            <a:pPr algn="l"/>
            <a:r>
              <a:rPr lang="en-IN" b="1" i="0" u="none" strike="noStrike" baseline="0" dirty="0"/>
              <a:t>FORD-FULKERSON-METHOD</a:t>
            </a:r>
            <a:r>
              <a:rPr lang="en-IN" b="1" dirty="0"/>
              <a:t> (</a:t>
            </a:r>
            <a:r>
              <a:rPr lang="en-IN" b="1" i="0" u="none" strike="noStrike" baseline="0" dirty="0"/>
              <a:t>G, s, t)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/>
              <a:t>1 initialize flow f to 0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/>
              <a:t>2 </a:t>
            </a:r>
            <a:r>
              <a:rPr lang="en-US" sz="2800" b="1" i="0" u="none" strike="noStrike" baseline="0" dirty="0"/>
              <a:t>while </a:t>
            </a:r>
            <a:r>
              <a:rPr lang="en-US" sz="2800" b="0" i="0" u="none" strike="noStrike" baseline="0" dirty="0"/>
              <a:t>there exists an </a:t>
            </a:r>
            <a:r>
              <a:rPr lang="en-US" sz="2800" b="1" i="0" u="none" strike="noStrike" baseline="0" dirty="0"/>
              <a:t>augmenting path</a:t>
            </a:r>
            <a:r>
              <a:rPr lang="en-US" sz="2800" b="0" i="0" u="none" strike="noStrike" baseline="0" dirty="0"/>
              <a:t> p in the residual network G</a:t>
            </a:r>
            <a:r>
              <a:rPr lang="en-US" sz="2800" b="0" i="0" u="none" strike="noStrike" baseline="-25000" dirty="0"/>
              <a:t>f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/>
              <a:t>3 	augment flow f along p</a:t>
            </a:r>
          </a:p>
          <a:p>
            <a:pPr marL="457200" lvl="1" indent="0">
              <a:buNone/>
            </a:pPr>
            <a:r>
              <a:rPr lang="en-IN" sz="2800" b="0" i="0" u="none" strike="noStrike" baseline="0" dirty="0"/>
              <a:t>4 </a:t>
            </a:r>
            <a:r>
              <a:rPr lang="en-IN" sz="2800" b="1" i="0" u="none" strike="noStrike" baseline="0" dirty="0"/>
              <a:t>return </a:t>
            </a:r>
            <a:r>
              <a:rPr lang="en-IN" sz="2800" b="0" i="0" u="none" strike="noStrike" baseline="0" dirty="0"/>
              <a:t>f</a:t>
            </a:r>
          </a:p>
          <a:p>
            <a:pPr algn="l"/>
            <a:r>
              <a:rPr lang="en-IN" b="0" i="0" u="none" strike="noStrike" baseline="0" dirty="0"/>
              <a:t>Here </a:t>
            </a:r>
            <a:r>
              <a:rPr lang="en-IN" b="1" i="0" u="none" strike="noStrike" baseline="0" dirty="0"/>
              <a:t>G</a:t>
            </a:r>
            <a:r>
              <a:rPr lang="en-IN" b="1" i="0" u="none" strike="noStrike" baseline="-25000" dirty="0"/>
              <a:t>f</a:t>
            </a:r>
            <a:r>
              <a:rPr lang="en-IN" b="0" i="0" u="none" strike="noStrike" baseline="-25000" dirty="0"/>
              <a:t> </a:t>
            </a:r>
            <a:r>
              <a:rPr lang="en-IN" dirty="0"/>
              <a:t>is </a:t>
            </a:r>
            <a:r>
              <a:rPr lang="en-IN" b="0" i="0" u="none" strike="noStrike" baseline="0" dirty="0"/>
              <a:t>residual network</a:t>
            </a:r>
          </a:p>
        </p:txBody>
      </p:sp>
    </p:spTree>
    <p:extLst>
      <p:ext uri="{BB962C8B-B14F-4D97-AF65-F5344CB8AC3E}">
        <p14:creationId xmlns:p14="http://schemas.microsoft.com/office/powerpoint/2010/main" val="2601257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03C7-E984-4614-AD36-0D8DB5C5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4D3D-8C96-49EC-A021-63B26188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The Ford-Fulkerson method repeatedly augments the flow along augmenting paths until it has found a maximum flow. </a:t>
            </a:r>
          </a:p>
          <a:p>
            <a:pPr algn="l"/>
            <a:r>
              <a:rPr lang="en-US" b="0" i="0" u="none" strike="noStrike" baseline="0" dirty="0"/>
              <a:t>How do we know that when the algorithm terminates, we have actually found a maximum flow? </a:t>
            </a:r>
          </a:p>
          <a:p>
            <a:pPr algn="l"/>
            <a:r>
              <a:rPr lang="en-US" b="0" i="0" u="none" strike="noStrike" baseline="0" dirty="0"/>
              <a:t>The max-flow min-cut theorem, tells us that a flow is maximum if and only if its residual network contains no augmenting path.</a:t>
            </a:r>
          </a:p>
          <a:p>
            <a:pPr algn="l"/>
            <a:r>
              <a:rPr lang="en-US" b="0" i="0" u="none" strike="noStrike" baseline="0" dirty="0"/>
              <a:t>To prove this theorem, though, we must first explore the notion of a cut of a flow network.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58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03C7-E984-4614-AD36-0D8DB5C5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79" y="43523"/>
            <a:ext cx="9901335" cy="1026987"/>
          </a:xfrm>
        </p:spPr>
        <p:txBody>
          <a:bodyPr>
            <a:normAutofit/>
          </a:bodyPr>
          <a:lstStyle/>
          <a:p>
            <a:r>
              <a:rPr lang="en-IN" b="1" i="0" u="none" strike="noStrike" baseline="0" dirty="0"/>
              <a:t>Cuts of flow networks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4D3D-8C96-49EC-A021-63B26188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1883"/>
            <a:ext cx="9145392" cy="837957"/>
          </a:xfrm>
        </p:spPr>
        <p:txBody>
          <a:bodyPr>
            <a:normAutofit fontScale="92500"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A </a:t>
            </a:r>
            <a:r>
              <a:rPr lang="en-US" sz="1800" b="1" i="1" u="none" strike="noStrike" baseline="0" dirty="0">
                <a:latin typeface="Times-BoldItalic"/>
              </a:rPr>
              <a:t>cut </a:t>
            </a:r>
            <a:r>
              <a:rPr lang="en-US" sz="1800" dirty="0">
                <a:latin typeface="MT2MIT"/>
              </a:rPr>
              <a:t>(</a:t>
            </a:r>
            <a:r>
              <a:rPr lang="en-US" sz="1800" b="0" i="0" u="none" strike="noStrike" baseline="0" dirty="0">
                <a:latin typeface="MT2MIT"/>
              </a:rPr>
              <a:t>S, T) </a:t>
            </a:r>
            <a:r>
              <a:rPr lang="en-US" sz="1800" b="0" i="0" u="none" strike="noStrike" baseline="0" dirty="0">
                <a:latin typeface="Times-Roman"/>
              </a:rPr>
              <a:t>of flow network </a:t>
            </a:r>
            <a:r>
              <a:rPr lang="en-US" sz="1800" b="0" i="0" u="none" strike="noStrike" baseline="0" dirty="0">
                <a:latin typeface="MT2MIT"/>
              </a:rPr>
              <a:t>G </a:t>
            </a:r>
            <a:r>
              <a:rPr lang="en-US" sz="1800" dirty="0">
                <a:latin typeface="MT2SYT"/>
              </a:rPr>
              <a:t>= (</a:t>
            </a:r>
            <a:r>
              <a:rPr lang="en-US" sz="1800" b="0" i="0" u="none" strike="noStrike" baseline="0" dirty="0">
                <a:latin typeface="MT2MIT"/>
              </a:rPr>
              <a:t>V</a:t>
            </a:r>
            <a:r>
              <a:rPr lang="en-US" sz="1800" dirty="0">
                <a:latin typeface="MT2MIT"/>
              </a:rPr>
              <a:t>,</a:t>
            </a:r>
            <a:r>
              <a:rPr lang="en-US" sz="1800" b="0" i="0" u="none" strike="noStrike" baseline="0" dirty="0">
                <a:latin typeface="MT2MIT"/>
              </a:rPr>
              <a:t>E</a:t>
            </a:r>
            <a:r>
              <a:rPr lang="en-US" sz="1800" dirty="0">
                <a:latin typeface="MT2MIT"/>
              </a:rPr>
              <a:t>)</a:t>
            </a:r>
            <a:r>
              <a:rPr lang="en-US" sz="1800" b="0" i="0" u="none" strike="noStrike" baseline="0" dirty="0">
                <a:latin typeface="MT2MIT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is a partition of </a:t>
            </a:r>
            <a:r>
              <a:rPr lang="en-US" sz="1800" b="0" i="0" u="none" strike="noStrike" baseline="0" dirty="0">
                <a:latin typeface="MT2MIT"/>
              </a:rPr>
              <a:t>V </a:t>
            </a:r>
            <a:r>
              <a:rPr lang="en-US" sz="1800" b="0" i="0" u="none" strike="noStrike" baseline="0" dirty="0">
                <a:latin typeface="Times-Roman"/>
              </a:rPr>
              <a:t>into </a:t>
            </a:r>
            <a:r>
              <a:rPr lang="en-US" sz="1800" b="0" i="0" u="none" strike="noStrike" baseline="0" dirty="0">
                <a:latin typeface="MT2MIT"/>
              </a:rPr>
              <a:t>S </a:t>
            </a:r>
            <a:r>
              <a:rPr lang="en-US" sz="1800" b="0" i="0" u="none" strike="noStrike" baseline="0" dirty="0">
                <a:latin typeface="Times-Roman"/>
              </a:rPr>
              <a:t>and </a:t>
            </a:r>
            <a:r>
              <a:rPr lang="en-US" sz="1800" b="0" i="0" u="none" strike="noStrike" baseline="0" dirty="0">
                <a:latin typeface="MT2MIT"/>
              </a:rPr>
              <a:t>T </a:t>
            </a:r>
            <a:r>
              <a:rPr lang="en-US" sz="1800" b="0" i="0" u="none" strike="noStrike" baseline="0" dirty="0">
                <a:latin typeface="MT2SYT"/>
              </a:rPr>
              <a:t>=</a:t>
            </a:r>
            <a:r>
              <a:rPr lang="en-US" sz="1800" dirty="0">
                <a:latin typeface="MT2SYT"/>
              </a:rPr>
              <a:t> </a:t>
            </a:r>
            <a:r>
              <a:rPr lang="en-US" sz="1800" b="0" i="0" u="none" strike="noStrike" baseline="0" dirty="0">
                <a:latin typeface="MT2MIT"/>
              </a:rPr>
              <a:t>V -</a:t>
            </a:r>
            <a:r>
              <a:rPr lang="en-US" sz="1800" b="0" i="0" u="none" strike="noStrike" baseline="0" dirty="0">
                <a:latin typeface="MT2SYT"/>
              </a:rPr>
              <a:t> </a:t>
            </a:r>
            <a:r>
              <a:rPr lang="en-US" sz="1800" b="0" i="0" u="none" strike="noStrike" baseline="0" dirty="0">
                <a:latin typeface="MT2MIT"/>
              </a:rPr>
              <a:t>S </a:t>
            </a:r>
            <a:r>
              <a:rPr lang="en-US" sz="1800" b="0" i="0" u="none" strike="noStrike" baseline="0" dirty="0">
                <a:latin typeface="Times-Roman"/>
              </a:rPr>
              <a:t>such that </a:t>
            </a:r>
            <a:r>
              <a:rPr lang="en-US" sz="1800" b="0" i="0" u="none" strike="noStrike" baseline="0" dirty="0">
                <a:latin typeface="MT2MIT"/>
              </a:rPr>
              <a:t>s </a:t>
            </a:r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ϵ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i="0" u="none" strike="noStrike" baseline="0" dirty="0">
                <a:latin typeface="MT2MIT"/>
              </a:rPr>
              <a:t>S </a:t>
            </a:r>
            <a:r>
              <a:rPr lang="en-US" sz="1800" b="0" i="0" u="none" strike="noStrike" baseline="0" dirty="0">
                <a:latin typeface="Times-Roman"/>
              </a:rPr>
              <a:t>and </a:t>
            </a:r>
            <a:r>
              <a:rPr lang="en-US" sz="1800" b="0" i="0" u="none" strike="noStrike" baseline="0" dirty="0">
                <a:latin typeface="MT2MIT"/>
              </a:rPr>
              <a:t>t </a:t>
            </a:r>
            <a:r>
              <a:rPr lang="el-G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ϵ</a:t>
            </a:r>
            <a:r>
              <a:rPr lang="en-US" sz="1800" b="0" i="0" u="none" strike="noStrike" baseline="0" dirty="0">
                <a:latin typeface="MT2SYT"/>
              </a:rPr>
              <a:t> </a:t>
            </a:r>
            <a:r>
              <a:rPr lang="en-US" sz="1800" b="0" i="0" u="none" strike="noStrike" baseline="0" dirty="0">
                <a:latin typeface="MT2MIT"/>
              </a:rPr>
              <a:t>T 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MT2MIT"/>
              </a:rPr>
              <a:t>f </a:t>
            </a:r>
            <a:r>
              <a:rPr lang="en-US" sz="1800" b="0" i="0" u="none" strike="noStrike" baseline="0" dirty="0">
                <a:latin typeface="Times-Roman"/>
              </a:rPr>
              <a:t>is a flow, then the </a:t>
            </a:r>
            <a:r>
              <a:rPr lang="en-US" sz="1800" b="1" i="1" u="none" strike="noStrike" baseline="0" dirty="0">
                <a:latin typeface="Times-BoldItalic"/>
              </a:rPr>
              <a:t>net flow </a:t>
            </a:r>
            <a:r>
              <a:rPr lang="en-US" sz="1800" b="0" i="0" u="none" strike="noStrike" baseline="0" dirty="0">
                <a:latin typeface="MT2MIT"/>
              </a:rPr>
              <a:t>f (S</a:t>
            </a:r>
            <a:r>
              <a:rPr lang="en-US" sz="1800" dirty="0">
                <a:latin typeface="MT2MIT"/>
              </a:rPr>
              <a:t>, </a:t>
            </a:r>
            <a:r>
              <a:rPr lang="en-US" sz="1800" b="0" i="0" u="none" strike="noStrike" baseline="0" dirty="0">
                <a:latin typeface="MT2MIT"/>
              </a:rPr>
              <a:t>T</a:t>
            </a:r>
            <a:r>
              <a:rPr lang="en-US" sz="1800" dirty="0">
                <a:latin typeface="MT2MIT"/>
              </a:rPr>
              <a:t>)</a:t>
            </a:r>
            <a:r>
              <a:rPr lang="en-US" sz="1800" b="0" i="0" u="none" strike="noStrike" baseline="0" dirty="0">
                <a:latin typeface="MT2MIT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across the cut (</a:t>
            </a:r>
            <a:r>
              <a:rPr lang="en-US" sz="1800" b="0" i="0" u="none" strike="noStrike" baseline="0" dirty="0">
                <a:latin typeface="MT2MIT"/>
              </a:rPr>
              <a:t>S, T) </a:t>
            </a:r>
            <a:r>
              <a:rPr lang="en-US" sz="1800" b="0" i="0" u="none" strike="noStrike" baseline="0" dirty="0">
                <a:latin typeface="Times-Roman"/>
              </a:rPr>
              <a:t>is defined to be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61153-CF15-4E18-AFDA-8468BC7E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21" y="1851177"/>
            <a:ext cx="4853959" cy="74256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50033-0A27-44B3-95DD-CF88C6E29BD0}"/>
              </a:ext>
            </a:extLst>
          </p:cNvPr>
          <p:cNvSpPr txBox="1">
            <a:spLocks/>
          </p:cNvSpPr>
          <p:nvPr/>
        </p:nvSpPr>
        <p:spPr>
          <a:xfrm>
            <a:off x="977383" y="2692988"/>
            <a:ext cx="10515600" cy="382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 u="none" strike="noStrike" baseline="0" dirty="0">
                <a:latin typeface="Times-Roman"/>
              </a:rPr>
              <a:t>The </a:t>
            </a:r>
            <a:r>
              <a:rPr lang="en-US" sz="1800" b="1" i="1" u="none" strike="noStrike" baseline="0" dirty="0">
                <a:latin typeface="Times-BoldItalic"/>
              </a:rPr>
              <a:t>capacity </a:t>
            </a:r>
            <a:r>
              <a:rPr lang="en-US" sz="1800" b="0" i="0" u="none" strike="noStrike" baseline="0" dirty="0">
                <a:latin typeface="Times-Roman"/>
              </a:rPr>
              <a:t>of the cut</a:t>
            </a:r>
            <a:r>
              <a:rPr lang="en-US" sz="1800" b="0" i="0" u="none" strike="noStrike" baseline="0" dirty="0">
                <a:latin typeface="MT2MIT"/>
              </a:rPr>
              <a:t> (S</a:t>
            </a:r>
            <a:r>
              <a:rPr lang="en-US" sz="1800" dirty="0">
                <a:latin typeface="MT2MIT"/>
              </a:rPr>
              <a:t>, </a:t>
            </a:r>
            <a:r>
              <a:rPr lang="en-US" sz="1800" b="0" i="0" u="none" strike="noStrike" baseline="0" dirty="0">
                <a:latin typeface="MT2MIT"/>
              </a:rPr>
              <a:t>T</a:t>
            </a:r>
            <a:r>
              <a:rPr lang="en-US" sz="1800" dirty="0">
                <a:latin typeface="MT2MIT"/>
              </a:rPr>
              <a:t>)</a:t>
            </a:r>
            <a:r>
              <a:rPr lang="en-US" sz="1800" b="0" i="0" u="none" strike="noStrike" baseline="0" dirty="0">
                <a:latin typeface="MT2MIT"/>
              </a:rPr>
              <a:t> </a:t>
            </a:r>
            <a:r>
              <a:rPr lang="en-US" sz="1800" b="0" i="0" u="none" strike="noStrike" baseline="0" dirty="0">
                <a:latin typeface="Times-Roman"/>
              </a:rPr>
              <a:t>is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C68EF-6E32-47D6-9A94-ACB9D0B4A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621" y="3063221"/>
            <a:ext cx="2970115" cy="7191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9BC939-C2B3-41D5-99C5-8ED941618AB3}"/>
              </a:ext>
            </a:extLst>
          </p:cNvPr>
          <p:cNvSpPr txBox="1"/>
          <p:nvPr/>
        </p:nvSpPr>
        <p:spPr>
          <a:xfrm>
            <a:off x="838200" y="3817676"/>
            <a:ext cx="10275336" cy="71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-Roman"/>
              </a:rPr>
              <a:t>A minimum cut of a network is a cut whose capacity is minimum over all cuts of </a:t>
            </a:r>
            <a:r>
              <a:rPr lang="en-IN" dirty="0">
                <a:latin typeface="Times-Roman"/>
              </a:rPr>
              <a:t>the network.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The net flow across this cut 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CC123-3A96-4107-8D93-E20B71716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607" y="2312377"/>
            <a:ext cx="4000500" cy="2152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61B748-FDE5-4C07-B4C7-EE34D1C37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565" y="4615986"/>
            <a:ext cx="5053303" cy="18986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9C9E8C-F255-44DC-BD2E-5449B96DE604}"/>
              </a:ext>
            </a:extLst>
          </p:cNvPr>
          <p:cNvSpPr txBox="1"/>
          <p:nvPr/>
        </p:nvSpPr>
        <p:spPr>
          <a:xfrm>
            <a:off x="838200" y="6488668"/>
            <a:ext cx="11103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A </a:t>
            </a:r>
            <a:r>
              <a:rPr lang="en-US" sz="1800" b="1" i="1" u="none" strike="noStrike" baseline="0" dirty="0">
                <a:latin typeface="Times-BoldItalic"/>
              </a:rPr>
              <a:t>minimum cut </a:t>
            </a:r>
            <a:r>
              <a:rPr lang="en-US" sz="1800" b="0" i="0" u="none" strike="noStrike" baseline="0" dirty="0">
                <a:latin typeface="Times-Roman"/>
              </a:rPr>
              <a:t>of a network is a cut whose capacity is minimum over all cuts of </a:t>
            </a:r>
            <a:r>
              <a:rPr lang="en-IN" sz="1800" b="0" i="0" u="none" strike="noStrike" baseline="0" dirty="0">
                <a:latin typeface="Times-Roman"/>
              </a:rPr>
              <a:t>the network.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46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3771D5-48CC-4C59-8862-93FB8567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96" y="116451"/>
            <a:ext cx="9963150" cy="1276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E22D77-EE47-4B42-A32C-ECFF18151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89" y="1369773"/>
            <a:ext cx="7584948" cy="537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9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04780B-4EE0-42B2-AAC3-689A74621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646163"/>
            <a:ext cx="100298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19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5285E8-A6E4-4754-B6D2-414392AA8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48" y="412954"/>
            <a:ext cx="10010775" cy="13430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44BF838-10A6-427E-B836-ECF17036E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46" y="1865057"/>
            <a:ext cx="99917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77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0C1F-3074-4833-8E1D-E939BFF8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none" strike="noStrike" baseline="0" dirty="0"/>
              <a:t>Max-flow min-cut theorem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82791-F72D-45D6-84B5-D6CCB8E97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9345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C080-1AAC-4101-AFAA-DA320047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5DCC-E5C6-4E9F-9ED6-9F8557617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7906" cy="4351338"/>
          </a:xfrm>
        </p:spPr>
        <p:txBody>
          <a:bodyPr>
            <a:normAutofit/>
          </a:bodyPr>
          <a:lstStyle/>
          <a:p>
            <a:pPr algn="l"/>
            <a:endParaRPr lang="en-IN" sz="1800" dirty="0">
              <a:latin typeface="LMRoman12-Regular"/>
            </a:endParaRPr>
          </a:p>
          <a:p>
            <a:pPr algn="l"/>
            <a:endParaRPr lang="en-IN" sz="1800" dirty="0">
              <a:latin typeface="LMRoman12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78026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A7FF4F-26B0-464C-BD50-C69803B7F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771" y="1343307"/>
            <a:ext cx="11504645" cy="2085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2726CB-C4A7-4D29-AAF0-2539B9C5A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26" y="359183"/>
            <a:ext cx="4310451" cy="59454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ABA3A0B-2A2B-46A2-90F1-FA12A09F0BE8}"/>
              </a:ext>
            </a:extLst>
          </p:cNvPr>
          <p:cNvSpPr/>
          <p:nvPr/>
        </p:nvSpPr>
        <p:spPr>
          <a:xfrm>
            <a:off x="5059005" y="445061"/>
            <a:ext cx="1278194" cy="422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1C3BC52-87AB-48CE-A4FE-3466BA0D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526" y="275304"/>
            <a:ext cx="5519816" cy="845574"/>
          </a:xfrm>
        </p:spPr>
        <p:txBody>
          <a:bodyPr>
            <a:noAutofit/>
          </a:bodyPr>
          <a:lstStyle/>
          <a:p>
            <a:r>
              <a:rPr lang="en-US" sz="3200" b="1" dirty="0"/>
              <a:t>The residual network Gf contains no augmenting paths</a:t>
            </a:r>
            <a:endParaRPr lang="en-IN" sz="32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F68F1C-ADAB-4204-962E-473521CED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93" y="3997108"/>
            <a:ext cx="11017999" cy="22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5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0ABF8-5F66-44D5-966F-3CB6E14FD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63" y="818198"/>
            <a:ext cx="10822055" cy="306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56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E087-9CCB-4AB1-8303-674E15B0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7" y="19665"/>
            <a:ext cx="4399320" cy="668593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The residual network Gf contains no augmenting paths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B07F0-4DC3-4068-AA47-AA8573CE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62" y="795081"/>
            <a:ext cx="9252155" cy="1887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5C852E-85F1-44F2-98D3-E97582873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758"/>
            <a:ext cx="5213679" cy="4466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C21F138-68E1-46D8-B76B-47FB7F404F9D}"/>
              </a:ext>
            </a:extLst>
          </p:cNvPr>
          <p:cNvSpPr/>
          <p:nvPr/>
        </p:nvSpPr>
        <p:spPr>
          <a:xfrm>
            <a:off x="4400244" y="19665"/>
            <a:ext cx="1278194" cy="422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F9897-EC97-44AD-94E2-476F742AA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63" y="2682734"/>
            <a:ext cx="9252155" cy="40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24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3ACBD0-93FE-4154-88F5-7D89256EF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53" y="1601432"/>
            <a:ext cx="9963150" cy="124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BBA1C9-44A4-4222-9A65-1C722FAD6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0" y="351120"/>
            <a:ext cx="3314700" cy="4572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0C3F251-2E7F-42B7-9A39-3734667DDACB}"/>
              </a:ext>
            </a:extLst>
          </p:cNvPr>
          <p:cNvSpPr/>
          <p:nvPr/>
        </p:nvSpPr>
        <p:spPr>
          <a:xfrm>
            <a:off x="5819775" y="385533"/>
            <a:ext cx="1278194" cy="422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A6000-B346-48BC-909E-AFED1EC80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15" y="385533"/>
            <a:ext cx="5213679" cy="44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E10D9C-4150-41FE-89E6-21EC1AC00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66" y="3111757"/>
            <a:ext cx="9963150" cy="1276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BF9BF0-E7E3-42C3-811D-D39EDF269B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153" y="4650657"/>
            <a:ext cx="100107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93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8ED2-562F-48A9-9F60-FA5B7A6C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u="none" strike="noStrike" baseline="0" dirty="0"/>
              <a:t>The basic Ford-Fulkerson algorithm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CB962-3282-4EC2-89FC-08E22FD40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09" y="1543818"/>
            <a:ext cx="10794470" cy="455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91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2F07D0-7E6E-4853-989B-0D9AA741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9" y="170192"/>
            <a:ext cx="9920903" cy="65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06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03C7-E984-4614-AD36-0D8DB5C5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Question-1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068BF2-024F-49A6-9F99-516D48DC8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4264" y="2218710"/>
            <a:ext cx="8883313" cy="363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849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03C7-E984-4614-AD36-0D8DB5C5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Question-2</a:t>
            </a:r>
            <a:endParaRPr lang="en-IN" dirty="0"/>
          </a:p>
        </p:txBody>
      </p:sp>
      <p:pic>
        <p:nvPicPr>
          <p:cNvPr id="2050" name="Picture 2" descr="Max Flow Problem Introduction - GeeksforGeeks">
            <a:extLst>
              <a:ext uri="{FF2B5EF4-FFF2-40B4-BE49-F238E27FC236}">
                <a16:creationId xmlns:a16="http://schemas.microsoft.com/office/drawing/2014/main" id="{8B442E7A-9D7A-492D-B87F-E61D56F2E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64" y="2056018"/>
            <a:ext cx="8739341" cy="40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849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03C7-E984-4614-AD36-0D8DB5C5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Question-3</a:t>
            </a:r>
            <a:endParaRPr lang="en-IN" dirty="0"/>
          </a:p>
        </p:txBody>
      </p:sp>
      <p:pic>
        <p:nvPicPr>
          <p:cNvPr id="4098" name="Picture 2" descr="Max Flow Problem – Introduction | TutorialHorizon">
            <a:extLst>
              <a:ext uri="{FF2B5EF4-FFF2-40B4-BE49-F238E27FC236}">
                <a16:creationId xmlns:a16="http://schemas.microsoft.com/office/drawing/2014/main" id="{D314123E-5859-4B59-9456-13E23F2EE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075" y="2026522"/>
            <a:ext cx="7105278" cy="472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201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36D0-399B-48AA-B56F-F1C57B1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Bipartite Matching: Application of flow network</a:t>
            </a:r>
            <a:endParaRPr lang="en-IN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11D8F-E6A5-412F-8565-92845BC39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48925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F18A78-BDF8-4DBC-9977-11F0C5DF8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110" y="2920856"/>
            <a:ext cx="4430298" cy="39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76E2-8BD3-4F4B-B83E-DA2174B5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18" y="1"/>
            <a:ext cx="11776788" cy="978240"/>
          </a:xfrm>
        </p:spPr>
        <p:txBody>
          <a:bodyPr/>
          <a:lstStyle/>
          <a:p>
            <a:r>
              <a:rPr lang="en-US" b="1" dirty="0"/>
              <a:t>Motivation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1854D-CE01-46C3-8295-69D554AB8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17" y="922093"/>
            <a:ext cx="11916747" cy="5935905"/>
          </a:xfrm>
        </p:spPr>
        <p:txBody>
          <a:bodyPr>
            <a:normAutofit/>
          </a:bodyPr>
          <a:lstStyle/>
          <a:p>
            <a:r>
              <a:rPr lang="en-US" dirty="0"/>
              <a:t>A directed graph can be interpreted as a “flow network” </a:t>
            </a:r>
          </a:p>
          <a:p>
            <a:r>
              <a:rPr lang="en-US" dirty="0"/>
              <a:t>This can help us to solve many material flow related problems.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Imagine a material coursing through a system from a source, where the material is produced, to a sink, where it is consumed. </a:t>
            </a:r>
          </a:p>
          <a:p>
            <a:pPr lvl="1"/>
            <a:r>
              <a:rPr lang="en-US" dirty="0"/>
              <a:t>The source produces the material at some steady rate, and the sink consumes the material at the same rate.</a:t>
            </a:r>
          </a:p>
          <a:p>
            <a:pPr lvl="1"/>
            <a:r>
              <a:rPr lang="en-US" b="0" i="0" u="none" strike="noStrike" baseline="0" dirty="0"/>
              <a:t>Flow networks can model many </a:t>
            </a:r>
          </a:p>
          <a:p>
            <a:pPr marL="457200" lvl="1" indent="0">
              <a:buNone/>
            </a:pPr>
            <a:r>
              <a:rPr lang="en-US" b="0" i="0" u="none" strike="noStrike" baseline="0" dirty="0"/>
              <a:t>problems, including liquids flowing </a:t>
            </a:r>
          </a:p>
          <a:p>
            <a:pPr marL="457200" lvl="1" indent="0">
              <a:buNone/>
            </a:pPr>
            <a:r>
              <a:rPr lang="en-US" b="0" i="0" u="none" strike="noStrike" baseline="0" dirty="0"/>
              <a:t>through pipes, parts through </a:t>
            </a:r>
          </a:p>
          <a:p>
            <a:pPr marL="457200" lvl="1" indent="0">
              <a:buNone/>
            </a:pPr>
            <a:r>
              <a:rPr lang="en-US" b="0" i="0" u="none" strike="noStrike" baseline="0" dirty="0"/>
              <a:t>assembly lines, current through </a:t>
            </a:r>
          </a:p>
          <a:p>
            <a:pPr marL="457200" lvl="1" indent="0">
              <a:buNone/>
            </a:pPr>
            <a:r>
              <a:rPr lang="en-US" b="0" i="0" u="none" strike="noStrike" baseline="0" dirty="0"/>
              <a:t>electrical networks, and information</a:t>
            </a:r>
          </a:p>
          <a:p>
            <a:pPr marL="457200" lvl="1" indent="0">
              <a:buNone/>
            </a:pPr>
            <a:r>
              <a:rPr lang="en-IN" b="0" i="0" u="none" strike="noStrike" baseline="0" dirty="0"/>
              <a:t>through communication networks.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C1355-230C-408D-BDA1-8837C1937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22" y="3783608"/>
            <a:ext cx="5550160" cy="304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30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47FB61-26DC-4ED6-A91F-96E95D82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41" y="352425"/>
            <a:ext cx="9856744" cy="58256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59C591-9827-409A-B19B-977E0FAFE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41" y="5924550"/>
            <a:ext cx="105441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88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FC118-CA73-43F7-9A9E-C9E9F1390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32" y="196634"/>
            <a:ext cx="105918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40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5A0CD-A46F-4491-94A4-DFFA97E19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47" y="1501103"/>
            <a:ext cx="4704203" cy="5162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8680CD-788E-45E3-B664-98E917174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1112"/>
            <a:ext cx="4450915" cy="5212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8E844E-EC85-4939-9DEB-8EF107378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42" y="134228"/>
            <a:ext cx="11140465" cy="97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60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15644A-81EB-4C2E-9B2B-C5143821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1" y="120172"/>
            <a:ext cx="9820275" cy="1657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856471-9A6B-4FBA-8A72-4E75887C2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74" y="2054267"/>
            <a:ext cx="5269216" cy="4623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4E6EA4-5138-4AA9-AA21-D58D1453D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290" y="2038609"/>
            <a:ext cx="6456803" cy="462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61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103295-1ED1-4FBF-B0DB-19FC9304D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76" y="497069"/>
            <a:ext cx="8937647" cy="63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52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D5B0-E359-4C8B-90D9-50AA9CC0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30692-70C5-408E-BC6A-CC1645021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393912"/>
            <a:ext cx="55626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2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03C7-E984-4614-AD36-0D8DB5C5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9487"/>
            <a:ext cx="10515600" cy="1325563"/>
          </a:xfrm>
        </p:spPr>
        <p:txBody>
          <a:bodyPr>
            <a:normAutofit/>
          </a:bodyPr>
          <a:lstStyle/>
          <a:p>
            <a:r>
              <a:rPr lang="en-IN" b="1" i="0" u="none" strike="noStrike" baseline="0" dirty="0"/>
              <a:t>Flow networks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74D3D-8C96-49EC-A021-63B261889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" y="1335050"/>
                <a:ext cx="11750040" cy="538579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400" b="0" i="0" u="none" strike="noStrike" baseline="0" dirty="0"/>
                  <a:t>Let </a:t>
                </a:r>
                <a:r>
                  <a:rPr lang="en-US" sz="2400" b="0" i="1" u="none" strike="noStrike" baseline="0" dirty="0"/>
                  <a:t>G </a:t>
                </a:r>
                <a:r>
                  <a:rPr lang="en-US" sz="2400" b="0" i="0" u="none" strike="noStrike" baseline="0" dirty="0"/>
                  <a:t>= (</a:t>
                </a:r>
                <a:r>
                  <a:rPr lang="en-US" sz="2400" b="0" i="1" u="none" strike="noStrike" baseline="0" dirty="0"/>
                  <a:t>V,E</a:t>
                </a:r>
                <a:r>
                  <a:rPr lang="en-US" sz="2400" b="0" i="0" u="none" strike="noStrike" baseline="0" dirty="0"/>
                  <a:t>) be a flow network with a capacity function </a:t>
                </a:r>
                <a:r>
                  <a:rPr lang="en-US" sz="2400" b="0" i="1" u="none" strike="noStrike" baseline="0" dirty="0"/>
                  <a:t>c</a:t>
                </a:r>
                <a:r>
                  <a:rPr lang="en-US" sz="2400" b="0" i="0" u="none" strike="noStrike" baseline="0" dirty="0"/>
                  <a:t>(</a:t>
                </a:r>
                <a:r>
                  <a:rPr lang="en-US" sz="2400" b="0" i="1" u="none" strike="noStrike" baseline="0" dirty="0"/>
                  <a:t>u, v</a:t>
                </a:r>
                <a:r>
                  <a:rPr lang="en-US" sz="2400" b="0" i="0" u="none" strike="noStrike" baseline="0" dirty="0"/>
                  <a:t>) </a:t>
                </a:r>
                <a:r>
                  <a:rPr lang="en-US" sz="2400" b="0" i="0" u="none" strike="noStrike" baseline="0" dirty="0">
                    <a:cs typeface="Calibri" panose="020F0502020204030204" pitchFamily="34" charset="0"/>
                  </a:rPr>
                  <a:t>≥</a:t>
                </a:r>
                <a:r>
                  <a:rPr lang="en-US" sz="2400" b="0" i="0" u="none" strike="noStrike" baseline="0" dirty="0"/>
                  <a:t> 0. Let s be the source of the network and t be the sink. </a:t>
                </a:r>
              </a:p>
              <a:p>
                <a:pPr algn="l"/>
                <a:r>
                  <a:rPr lang="en-US" sz="2400" b="0" i="0" u="none" strike="noStrike" baseline="0" dirty="0"/>
                  <a:t>A flow in G is a real valued function </a:t>
                </a:r>
                <a:r>
                  <a:rPr lang="en-US" sz="2400" b="0" i="1" u="none" strike="noStrike" baseline="0" dirty="0"/>
                  <a:t>f </a:t>
                </a:r>
                <a:r>
                  <a:rPr lang="en-US" sz="2400" b="0" i="0" u="none" strike="noStrike" baseline="0" dirty="0"/>
                  <a:t>: </a:t>
                </a:r>
                <a:r>
                  <a:rPr lang="en-US" sz="2400" b="0" i="1" u="none" strike="noStrike" baseline="0" dirty="0"/>
                  <a:t>V </a:t>
                </a:r>
                <a:r>
                  <a:rPr lang="en-US" sz="2400" b="0" i="0" u="none" strike="noStrike" baseline="0" dirty="0"/>
                  <a:t>× </a:t>
                </a:r>
                <a:r>
                  <a:rPr lang="en-US" sz="2400" b="0" i="1" u="none" strike="noStrike" baseline="0" dirty="0"/>
                  <a:t>V </a:t>
                </a:r>
                <a:r>
                  <a:rPr lang="en-US" sz="2400" b="0" i="0" u="none" strike="noStrike" baseline="0" dirty="0">
                    <a:cs typeface="Calibri" panose="020F0502020204030204" pitchFamily="34" charset="0"/>
                  </a:rPr>
                  <a:t>→</a:t>
                </a:r>
                <a:r>
                  <a:rPr lang="en-US" sz="2400" b="0" i="0" u="none" strike="noStrike" baseline="0" dirty="0"/>
                  <a:t> </a:t>
                </a:r>
                <a:r>
                  <a:rPr lang="en-US" sz="2400" b="0" i="1" u="none" strike="noStrike" baseline="0" dirty="0"/>
                  <a:t>R </a:t>
                </a:r>
                <a:r>
                  <a:rPr lang="en-US" sz="2400" b="0" i="0" u="none" strike="noStrike" baseline="0" dirty="0"/>
                  <a:t>(where V is the set of all vertices/nodes of the graph </a:t>
                </a:r>
                <a:r>
                  <a:rPr lang="en-US" sz="2400" b="0" i="1" u="none" strike="noStrike" baseline="0" dirty="0"/>
                  <a:t>G </a:t>
                </a:r>
                <a:r>
                  <a:rPr lang="en-US" sz="2400" b="0" i="0" u="none" strike="noStrike" baseline="0" dirty="0"/>
                  <a:t>and </a:t>
                </a:r>
                <a:r>
                  <a:rPr lang="en-US" sz="2400" b="0" i="1" u="none" strike="noStrike" baseline="0" dirty="0"/>
                  <a:t>R </a:t>
                </a:r>
                <a:r>
                  <a:rPr lang="en-US" sz="2400" b="0" i="0" u="none" strike="noStrike" baseline="0" dirty="0"/>
                  <a:t>is the set of real numbers) that satisfies the following two properties:</a:t>
                </a:r>
              </a:p>
              <a:p>
                <a:pPr lvl="1"/>
                <a:r>
                  <a:rPr lang="en-US" b="1" i="0" u="none" strike="noStrike" baseline="0" dirty="0"/>
                  <a:t>Capacity constraint: </a:t>
                </a:r>
                <a:r>
                  <a:rPr lang="en-US" b="0" i="0" u="none" strike="noStrike" baseline="0" dirty="0"/>
                  <a:t>for all </a:t>
                </a:r>
                <a:r>
                  <a:rPr lang="en-US" b="0" i="1" u="none" strike="noStrike" baseline="0" dirty="0"/>
                  <a:t>u, v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b="1" i="0" dirty="0" smtClean="0">
                        <a:solidFill>
                          <a:srgbClr val="202124"/>
                        </a:solidFill>
                        <a:effectLst/>
                      </a:rPr>
                      <m:t>∈</m:t>
                    </m:r>
                  </m:oMath>
                </a14:m>
                <a:r>
                  <a:rPr lang="en-US" b="0" i="0" u="none" strike="noStrike" baseline="0" dirty="0"/>
                  <a:t> </a:t>
                </a:r>
                <a:r>
                  <a:rPr lang="en-US" b="0" i="1" u="none" strike="noStrike" baseline="0" dirty="0"/>
                  <a:t>V </a:t>
                </a:r>
                <a:r>
                  <a:rPr lang="en-US" b="0" i="0" u="none" strike="noStrike" baseline="0" dirty="0"/>
                  <a:t>, we require </a:t>
                </a:r>
              </a:p>
              <a:p>
                <a:pPr marL="457200" lvl="1" indent="0" algn="ctr">
                  <a:lnSpc>
                    <a:spcPct val="110000"/>
                  </a:lnSpc>
                  <a:buNone/>
                </a:pPr>
                <a:r>
                  <a:rPr lang="en-US" i="1" dirty="0"/>
                  <a:t>0  ≤ f(u, v) ≤ c(u, v) </a:t>
                </a:r>
              </a:p>
              <a:p>
                <a:pPr marL="457200" lvl="1" indent="0">
                  <a:buNone/>
                </a:pPr>
                <a:r>
                  <a:rPr lang="en-US" b="0" i="0" u="none" strike="noStrike" baseline="0" dirty="0"/>
                  <a:t>,i</a:t>
                </a:r>
                <a:r>
                  <a:rPr lang="en-US" dirty="0"/>
                  <a:t>.e.,</a:t>
                </a:r>
                <a:r>
                  <a:rPr lang="en-US" b="0" i="0" u="none" strike="noStrike" baseline="0" dirty="0"/>
                  <a:t> flow of an edge should be less than of capacity of the edge.</a:t>
                </a:r>
              </a:p>
              <a:p>
                <a:pPr lvl="1"/>
                <a:r>
                  <a:rPr lang="en-US" b="1" i="0" u="none" strike="noStrike" baseline="0" dirty="0"/>
                  <a:t>Flow conservation: </a:t>
                </a:r>
                <a:r>
                  <a:rPr lang="en-US" dirty="0">
                    <a:cs typeface="Calibri" panose="020F0502020204030204" pitchFamily="34" charset="0"/>
                  </a:rPr>
                  <a:t>Ɐ </a:t>
                </a:r>
                <a:r>
                  <a:rPr lang="en-US" b="0" i="1" u="none" strike="noStrike" baseline="0" dirty="0"/>
                  <a:t>u </a:t>
                </a:r>
                <a:r>
                  <a:rPr lang="en-IN" b="1" i="0" dirty="0">
                    <a:solidFill>
                      <a:srgbClr val="202124"/>
                    </a:solidFill>
                    <a:effectLst/>
                  </a:rPr>
                  <a:t>∈</a:t>
                </a:r>
                <a:r>
                  <a:rPr lang="en-US" b="0" i="0" u="none" strike="noStrike" baseline="0" dirty="0"/>
                  <a:t> </a:t>
                </a:r>
                <a:r>
                  <a:rPr lang="en-US" b="0" i="1" u="none" strike="noStrike" baseline="0" dirty="0"/>
                  <a:t>V </a:t>
                </a:r>
                <a:r>
                  <a:rPr lang="en-US" b="0" i="0" u="none" strike="noStrike" baseline="0" dirty="0"/>
                  <a:t>− {</a:t>
                </a:r>
                <a:r>
                  <a:rPr lang="en-US" b="0" i="1" u="none" strike="noStrike" baseline="0" dirty="0"/>
                  <a:t>s, t</a:t>
                </a:r>
                <a:r>
                  <a:rPr lang="en-US" b="0" i="0" u="none" strike="noStrike" baseline="0" dirty="0"/>
                  <a:t>}</a:t>
                </a:r>
                <a:r>
                  <a:rPr lang="en-US" dirty="0"/>
                  <a:t>, we require </a:t>
                </a:r>
                <a:endParaRPr lang="en-US" b="0" i="1" u="none" strike="noStrike" baseline="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b="0" i="1" u="none" strike="noStrike" baseline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t-BR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b="0" i="1" u="none" strike="noStrike" baseline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IN" b="1" i="0" dirty="0" smtClean="0">
                              <a:solidFill>
                                <a:srgbClr val="202124"/>
                              </a:solidFill>
                              <a:effectLst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b="0" i="0" u="none" strike="noStrike" baseline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1" u="none" strike="noStrike" baseline="0" dirty="0" smtClean="0"/>
                            <m:t>V</m:t>
                          </m:r>
                        </m:sub>
                        <m:sup/>
                        <m:e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b="0" i="1" u="none" strike="noStrike" baseline="0" smtClean="0"/>
                            <m:t>v</m:t>
                          </m:r>
                          <m:r>
                            <m:rPr>
                              <m:nor/>
                            </m:rPr>
                            <a:rPr lang="en-US" b="0" i="1" u="none" strike="noStrike" baseline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IN" b="1" i="0" dirty="0" smtClean="0">
                              <a:solidFill>
                                <a:srgbClr val="202124"/>
                              </a:solidFill>
                              <a:effectLst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b="0" i="0" u="none" strike="noStrike" baseline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b="0" i="1" u="none" strike="noStrike" baseline="0" dirty="0" smtClean="0"/>
                            <m:t>V</m:t>
                          </m:r>
                        </m:sub>
                        <m:sup/>
                        <m:e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u="none" strike="noStrike" baseline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b="0" i="0" u="none" strike="noStrike" baseline="0" dirty="0"/>
              </a:p>
              <a:p>
                <a:pPr marL="457200" lvl="1" indent="0">
                  <a:buNone/>
                </a:pPr>
                <a:r>
                  <a:rPr lang="en-US" b="0" i="0" u="none" strike="noStrike" baseline="0" dirty="0"/>
                  <a:t>i.e.,  inflow equal to out flow. When (</a:t>
                </a:r>
                <a:r>
                  <a:rPr lang="en-US" b="0" i="1" u="none" strike="noStrike" baseline="0" dirty="0"/>
                  <a:t>u, v</a:t>
                </a:r>
                <a:r>
                  <a:rPr lang="en-US" dirty="0"/>
                  <a:t>) </a:t>
                </a:r>
                <a:r>
                  <a:rPr lang="en-IN" dirty="0"/>
                  <a:t>∉ </a:t>
                </a:r>
                <a:r>
                  <a:rPr lang="en-US" b="0" i="1" u="none" strike="noStrike" baseline="0" dirty="0"/>
                  <a:t>E </a:t>
                </a:r>
                <a:r>
                  <a:rPr lang="en-US" b="0" i="0" u="none" strike="noStrike" baseline="0" dirty="0"/>
                  <a:t>then there can be no flow from u to v and f(</a:t>
                </a:r>
                <a:r>
                  <a:rPr lang="en-US" b="0" i="0" u="none" strike="noStrike" baseline="0" dirty="0" err="1"/>
                  <a:t>u,v</a:t>
                </a:r>
                <a:r>
                  <a:rPr lang="en-US" b="0" i="0" u="none" strike="noStrike" baseline="0" dirty="0"/>
                  <a:t>)=0.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74D3D-8C96-49EC-A021-63B261889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" y="1335050"/>
                <a:ext cx="11750040" cy="5385790"/>
              </a:xfrm>
              <a:blipFill>
                <a:blip r:embed="rId2"/>
                <a:stretch>
                  <a:fillRect l="-674" t="-1584" r="-2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78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03C7-E984-4614-AD36-0D8DB5C5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 value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74D3D-8C96-49EC-A021-63B261889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call the non negative quantity f(u, v) the flow from vertex u to vertex v. The flow value of the network G is defined by |f| 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</m:e>
                    </m:nary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Where s is the source node ,</a:t>
                </a:r>
                <a:r>
                  <a:rPr lang="en-US" dirty="0" err="1"/>
                  <a:t>i.e</a:t>
                </a:r>
                <a:r>
                  <a:rPr lang="en-US" dirty="0"/>
                  <a:t>, total flow out from the source minus total flow into the </a:t>
                </a:r>
                <a:r>
                  <a:rPr lang="en-IN" dirty="0"/>
                  <a:t>source. </a:t>
                </a:r>
              </a:p>
              <a:p>
                <a:r>
                  <a:rPr lang="en-US" dirty="0"/>
                  <a:t>Here one query may arise that why we are considering to calculate |f| as above equation when </a:t>
                </a:r>
                <a:r>
                  <a:rPr lang="en-IN" dirty="0"/>
                  <a:t>always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 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r>
                  <a:rPr lang="en-US" dirty="0"/>
                  <a:t>Note: when we introduce residual networks later in this chapter, the flow into the source will become significant</a:t>
                </a:r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74D3D-8C96-49EC-A021-63B261889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16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5F14-5C22-4DF3-B80F-2DC3A3E0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70" y="225166"/>
            <a:ext cx="5706738" cy="913169"/>
          </a:xfrm>
        </p:spPr>
        <p:txBody>
          <a:bodyPr>
            <a:normAutofit/>
          </a:bodyPr>
          <a:lstStyle/>
          <a:p>
            <a:r>
              <a:rPr lang="en-US" dirty="0"/>
              <a:t>Lets see a greedy algo: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0275E-E0A0-4CAE-8B2A-8E427E29F9FB}"/>
              </a:ext>
            </a:extLst>
          </p:cNvPr>
          <p:cNvSpPr txBox="1"/>
          <p:nvPr/>
        </p:nvSpPr>
        <p:spPr>
          <a:xfrm>
            <a:off x="485192" y="1287624"/>
            <a:ext cx="11318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200" dirty="0"/>
              <a:t>Find a path from s to t for which flow exist</a:t>
            </a:r>
          </a:p>
          <a:p>
            <a:pPr marL="342900" indent="-342900">
              <a:buAutoNum type="arabicParenR"/>
            </a:pPr>
            <a:endParaRPr lang="en-US" sz="3200" dirty="0"/>
          </a:p>
          <a:p>
            <a:pPr marL="342900" indent="-342900">
              <a:buAutoNum type="arabicParenR"/>
            </a:pPr>
            <a:r>
              <a:rPr lang="en-US" sz="3200" dirty="0"/>
              <a:t>Find the flow using bottleneck edge and add the flow to total flow</a:t>
            </a:r>
          </a:p>
          <a:p>
            <a:pPr marL="342900" indent="-342900">
              <a:buAutoNum type="arabicParenR"/>
            </a:pPr>
            <a:endParaRPr lang="en-US" sz="3200" dirty="0"/>
          </a:p>
          <a:p>
            <a:pPr marL="342900" indent="-342900">
              <a:buAutoNum type="arabicParenR"/>
            </a:pPr>
            <a:r>
              <a:rPr lang="en-US" sz="3200" dirty="0"/>
              <a:t>Update the graph</a:t>
            </a:r>
          </a:p>
          <a:p>
            <a:pPr marL="342900" indent="-342900">
              <a:buAutoNum type="arabicParenR"/>
            </a:pPr>
            <a:endParaRPr lang="en-US" sz="3200" dirty="0"/>
          </a:p>
          <a:p>
            <a:pPr marL="342900" indent="-342900">
              <a:buAutoNum type="arabicParenR"/>
            </a:pPr>
            <a:r>
              <a:rPr lang="en-US" sz="3200" dirty="0"/>
              <a:t>Repeat step 1 to 3 until no flow is possible</a:t>
            </a:r>
          </a:p>
          <a:p>
            <a:pPr marL="342900" indent="-342900">
              <a:buAutoNum type="arabicParenR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0650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CE93-6967-47D1-BA1F-3E995826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011076C-586C-4CE1-BD32-02048E0C1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20" y="2082266"/>
            <a:ext cx="3152775" cy="243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21FEB0-691B-44FD-B5B8-8705FF9D3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88" y="1981881"/>
            <a:ext cx="3629025" cy="2371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700829-D448-4D17-A446-E1188BE08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975" y="1862818"/>
            <a:ext cx="3629025" cy="2609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72D7B2-89B5-4D20-8770-FFA4B94C4888}"/>
              </a:ext>
            </a:extLst>
          </p:cNvPr>
          <p:cNvSpPr txBox="1"/>
          <p:nvPr/>
        </p:nvSpPr>
        <p:spPr>
          <a:xfrm>
            <a:off x="6468252" y="5393510"/>
            <a:ext cx="4189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Total Flow = 3 unit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D0E267-860B-4538-ABE5-8F228C582384}"/>
              </a:ext>
            </a:extLst>
          </p:cNvPr>
          <p:cNvSpPr txBox="1"/>
          <p:nvPr/>
        </p:nvSpPr>
        <p:spPr>
          <a:xfrm>
            <a:off x="1738605" y="5218308"/>
            <a:ext cx="4189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Path-1: s-&gt;a-&gt;t </a:t>
            </a:r>
          </a:p>
          <a:p>
            <a:r>
              <a:rPr lang="en-US" sz="3200" dirty="0"/>
              <a:t>Path-2: s-&gt;b-&gt;t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2486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5F14-5C22-4DF3-B80F-2DC3A3E0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69" y="225166"/>
            <a:ext cx="10381375" cy="913169"/>
          </a:xfrm>
        </p:spPr>
        <p:txBody>
          <a:bodyPr>
            <a:normAutofit/>
          </a:bodyPr>
          <a:lstStyle/>
          <a:p>
            <a:r>
              <a:rPr lang="en-US" dirty="0"/>
              <a:t>Need of Backward Edges: Residual Graph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D2A32-F996-4D1E-B71D-D14A523CD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10" y="1317155"/>
            <a:ext cx="3152775" cy="24384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A34683-CA25-4CED-91DC-0208112C4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138335"/>
            <a:ext cx="3152775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BF6C14-E1F6-474C-ACC5-49C837F2E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712" y="3976396"/>
            <a:ext cx="3152775" cy="243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45E6A9-01AD-4486-B8B0-3884F2F991CA}"/>
              </a:ext>
            </a:extLst>
          </p:cNvPr>
          <p:cNvSpPr txBox="1"/>
          <p:nvPr/>
        </p:nvSpPr>
        <p:spPr>
          <a:xfrm>
            <a:off x="1210111" y="4610821"/>
            <a:ext cx="41894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Path-1: s-&gt;a-&gt;b-&gt;t</a:t>
            </a:r>
          </a:p>
          <a:p>
            <a:r>
              <a:rPr lang="en-US" sz="3200" dirty="0"/>
              <a:t>Path-2: Not possible</a:t>
            </a:r>
          </a:p>
          <a:p>
            <a:r>
              <a:rPr lang="en-US" sz="3200" dirty="0"/>
              <a:t>Total Flow </a:t>
            </a:r>
            <a:r>
              <a:rPr lang="en-US" sz="3200"/>
              <a:t>= 2 </a:t>
            </a:r>
            <a:r>
              <a:rPr lang="en-US" sz="3200" dirty="0"/>
              <a:t>unit</a:t>
            </a:r>
          </a:p>
          <a:p>
            <a:r>
              <a:rPr lang="en-US" sz="3200" dirty="0">
                <a:solidFill>
                  <a:srgbClr val="FF0000"/>
                </a:solidFill>
              </a:rPr>
              <a:t>What is the problem???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00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01E2-FAD9-4AEF-9546-B9EF5EFC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Backward Edges: Residual Graph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855216-DE41-4E72-B15B-542D93749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317" y="1690688"/>
            <a:ext cx="3152775" cy="2438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8918C8-3E4C-48E6-84EE-0A1A50A4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23" y="1416698"/>
            <a:ext cx="3152775" cy="2438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C954C8-FFD7-43BE-B2DE-9AD53E7A0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114" y="1351384"/>
            <a:ext cx="3152775" cy="243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B8E2EC-0398-404B-92E3-CA774484C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678" y="4197220"/>
            <a:ext cx="3152775" cy="2438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518C7BD-5BFE-468E-8240-1A919024D76F}"/>
              </a:ext>
            </a:extLst>
          </p:cNvPr>
          <p:cNvSpPr txBox="1"/>
          <p:nvPr/>
        </p:nvSpPr>
        <p:spPr>
          <a:xfrm>
            <a:off x="3452327" y="5337110"/>
            <a:ext cx="2817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Total Flow-3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4876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1011</Words>
  <Application>Microsoft Office PowerPoint</Application>
  <PresentationFormat>Widescreen</PresentationFormat>
  <Paragraphs>92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LMRoman12-Regular</vt:lpstr>
      <vt:lpstr>MT2MIT</vt:lpstr>
      <vt:lpstr>MT2SYT</vt:lpstr>
      <vt:lpstr>Tahoma</vt:lpstr>
      <vt:lpstr>Times New Roman</vt:lpstr>
      <vt:lpstr>Times-BoldItalic</vt:lpstr>
      <vt:lpstr>Times-Roman</vt:lpstr>
      <vt:lpstr>Office Theme</vt:lpstr>
      <vt:lpstr>Network Flow </vt:lpstr>
      <vt:lpstr>PowerPoint Presentation</vt:lpstr>
      <vt:lpstr>Motivation</vt:lpstr>
      <vt:lpstr>Flow networks</vt:lpstr>
      <vt:lpstr>Flow value</vt:lpstr>
      <vt:lpstr>Lets see a greedy algo:</vt:lpstr>
      <vt:lpstr>Example</vt:lpstr>
      <vt:lpstr>Need of Backward Edges: Residual Graph</vt:lpstr>
      <vt:lpstr>Need of Backward Edges: Residual Graph</vt:lpstr>
      <vt:lpstr>Residual networks</vt:lpstr>
      <vt:lpstr>PowerPoint Presentation</vt:lpstr>
      <vt:lpstr>Augmenting paths:</vt:lpstr>
      <vt:lpstr>The Ford-Fulkerson method</vt:lpstr>
      <vt:lpstr>PowerPoint Presentation</vt:lpstr>
      <vt:lpstr>Cuts of flow networks</vt:lpstr>
      <vt:lpstr>PowerPoint Presentation</vt:lpstr>
      <vt:lpstr>PowerPoint Presentation</vt:lpstr>
      <vt:lpstr>PowerPoint Presentation</vt:lpstr>
      <vt:lpstr>Max-flow min-cut theorem</vt:lpstr>
      <vt:lpstr>The residual network Gf contains no augmenting paths</vt:lpstr>
      <vt:lpstr>PowerPoint Presentation</vt:lpstr>
      <vt:lpstr>The residual network Gf contains no augmenting paths</vt:lpstr>
      <vt:lpstr>PowerPoint Presentation</vt:lpstr>
      <vt:lpstr>The basic Ford-Fulkerson algorithm</vt:lpstr>
      <vt:lpstr>PowerPoint Presentation</vt:lpstr>
      <vt:lpstr>Question-1</vt:lpstr>
      <vt:lpstr>Question-2</vt:lpstr>
      <vt:lpstr>Question-3</vt:lpstr>
      <vt:lpstr>Bipartite Matching: Application of flow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Flow</dc:title>
  <dc:creator>naveen kumar</dc:creator>
  <cp:lastModifiedBy>naveen kumar</cp:lastModifiedBy>
  <cp:revision>69</cp:revision>
  <dcterms:created xsi:type="dcterms:W3CDTF">2021-10-22T13:22:42Z</dcterms:created>
  <dcterms:modified xsi:type="dcterms:W3CDTF">2021-11-22T05:23:50Z</dcterms:modified>
</cp:coreProperties>
</file>