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8635" r:id="rId1"/>
    <p:sldMasterId id="2147490554" r:id="rId2"/>
    <p:sldMasterId id="2147491151" r:id="rId3"/>
  </p:sldMasterIdLst>
  <p:notesMasterIdLst>
    <p:notesMasterId r:id="rId35"/>
  </p:notesMasterIdLst>
  <p:handoutMasterIdLst>
    <p:handoutMasterId r:id="rId36"/>
  </p:handoutMasterIdLst>
  <p:sldIdLst>
    <p:sldId id="2754" r:id="rId4"/>
    <p:sldId id="2776" r:id="rId5"/>
    <p:sldId id="2163" r:id="rId6"/>
    <p:sldId id="1286" r:id="rId7"/>
    <p:sldId id="2770" r:id="rId8"/>
    <p:sldId id="2127" r:id="rId9"/>
    <p:sldId id="1302" r:id="rId10"/>
    <p:sldId id="1340" r:id="rId11"/>
    <p:sldId id="1303" r:id="rId12"/>
    <p:sldId id="1341" r:id="rId13"/>
    <p:sldId id="2129" r:id="rId14"/>
    <p:sldId id="2777" r:id="rId15"/>
    <p:sldId id="2764" r:id="rId16"/>
    <p:sldId id="2778" r:id="rId17"/>
    <p:sldId id="1361" r:id="rId18"/>
    <p:sldId id="1296" r:id="rId19"/>
    <p:sldId id="2780" r:id="rId20"/>
    <p:sldId id="2752" r:id="rId21"/>
    <p:sldId id="2756" r:id="rId22"/>
    <p:sldId id="1335" r:id="rId23"/>
    <p:sldId id="2779" r:id="rId24"/>
    <p:sldId id="2775" r:id="rId25"/>
    <p:sldId id="2761" r:id="rId26"/>
    <p:sldId id="2757" r:id="rId27"/>
    <p:sldId id="2758" r:id="rId28"/>
    <p:sldId id="2771" r:id="rId29"/>
    <p:sldId id="2749" r:id="rId30"/>
    <p:sldId id="2762" r:id="rId31"/>
    <p:sldId id="2773" r:id="rId32"/>
    <p:sldId id="2763" r:id="rId33"/>
    <p:sldId id="2760"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Kruti Dev 010" pitchFamily="2" charset="0"/>
      <p:regular r:id="rId41"/>
    </p:embeddedFont>
    <p:embeddedFont>
      <p:font typeface="Mangal" panose="02040503050203030202" pitchFamily="18" charset="0"/>
      <p:regular r:id="rId42"/>
      <p:bold r:id="rId43"/>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BE"/>
    <a:srgbClr val="FFFCCF"/>
    <a:srgbClr val="F7CAAC"/>
    <a:srgbClr val="A09278"/>
    <a:srgbClr val="4B0082"/>
    <a:srgbClr val="FCFBC1"/>
    <a:srgbClr val="FCFBCD"/>
    <a:srgbClr val="D8D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5699" autoAdjust="0"/>
  </p:normalViewPr>
  <p:slideViewPr>
    <p:cSldViewPr>
      <p:cViewPr varScale="1">
        <p:scale>
          <a:sx n="69" d="100"/>
          <a:sy n="69" d="100"/>
        </p:scale>
        <p:origin x="906" y="66"/>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7.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342C6C-83D0-4E9A-AA73-D3451843E39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5C46B68-69D1-4399-B366-827117B8ECCC}"/>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299BEFE-F3AF-420A-BE2E-E63FD2999979}" type="datetimeFigureOut">
              <a:rPr lang="en-US"/>
              <a:pPr>
                <a:defRPr/>
              </a:pPr>
              <a:t>10/11/2022</a:t>
            </a:fld>
            <a:endParaRPr lang="en-US"/>
          </a:p>
        </p:txBody>
      </p:sp>
      <p:sp>
        <p:nvSpPr>
          <p:cNvPr id="4" name="Footer Placeholder 3">
            <a:extLst>
              <a:ext uri="{FF2B5EF4-FFF2-40B4-BE49-F238E27FC236}">
                <a16:creationId xmlns:a16="http://schemas.microsoft.com/office/drawing/2014/main" id="{5EECC45B-190F-495B-8FAD-580544D894D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35DDDACA-27A5-42C3-BAFD-518154EC846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53AD7A3-B55E-41D4-8F9C-960CDCD33E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223ED8-913D-4CA7-8A9E-7A34E5725D6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D36F280-8802-492E-89D1-947631EA828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BFEF9EC-7041-4992-8738-DEF6D5921E52}" type="datetimeFigureOut">
              <a:rPr lang="en-US"/>
              <a:pPr>
                <a:defRPr/>
              </a:pPr>
              <a:t>10/11/2022</a:t>
            </a:fld>
            <a:endParaRPr lang="en-US"/>
          </a:p>
        </p:txBody>
      </p:sp>
      <p:sp>
        <p:nvSpPr>
          <p:cNvPr id="4" name="Slide Image Placeholder 3">
            <a:extLst>
              <a:ext uri="{FF2B5EF4-FFF2-40B4-BE49-F238E27FC236}">
                <a16:creationId xmlns:a16="http://schemas.microsoft.com/office/drawing/2014/main" id="{A926F31F-B822-495E-A278-3955E675370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8C0F2F1-475A-4DF9-A75E-A1A6F17B1AB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D7421238-FAB8-46BC-AB85-04AAFE43652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32C33121-7AAE-4C6C-89D1-9F64D7B3AE4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E45C2CC-9B11-4CDF-BD4D-3569FCA4AA7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43669FB1-95C1-40BE-8CB9-2B2CE8A5AD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BA73DDBE-4426-4495-9FF5-FC962B7FA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ABB2085-2328-42DC-823C-477685987A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5E871D9-E85F-40B1-989E-9BE0C56F59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22505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8116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C1A68-EB79-4329-8884-F1B072AF581B}"/>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CE826CB2-A457-49E1-82B0-7EB46507712A}" type="datetimeFigureOut">
              <a:rPr lang="en-US"/>
              <a:pPr>
                <a:defRPr/>
              </a:pPr>
              <a:t>10/11/2022</a:t>
            </a:fld>
            <a:endParaRPr lang="en-US"/>
          </a:p>
        </p:txBody>
      </p:sp>
      <p:sp>
        <p:nvSpPr>
          <p:cNvPr id="5" name="Footer Placeholder 4">
            <a:extLst>
              <a:ext uri="{FF2B5EF4-FFF2-40B4-BE49-F238E27FC236}">
                <a16:creationId xmlns:a16="http://schemas.microsoft.com/office/drawing/2014/main" id="{36C15AC2-F784-4341-A335-A63DADE792B5}"/>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596A6-5004-4865-A2E8-90BFD0C282F3}"/>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444AFA37-A47B-4C4A-8B63-3790BA76BDF0}" type="slidenum">
              <a:rPr lang="en-US" altLang="en-US"/>
              <a:pPr>
                <a:defRPr/>
              </a:pPr>
              <a:t>‹#›</a:t>
            </a:fld>
            <a:endParaRPr lang="en-US" altLang="en-US"/>
          </a:p>
        </p:txBody>
      </p:sp>
    </p:spTree>
    <p:extLst>
      <p:ext uri="{BB962C8B-B14F-4D97-AF65-F5344CB8AC3E}">
        <p14:creationId xmlns:p14="http://schemas.microsoft.com/office/powerpoint/2010/main" val="162122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0874E803-150E-45E9-B048-739663B40C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78748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762399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061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015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1162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410037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77858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3285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64061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1352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18A25DD3-6F53-445C-A5D0-2EEBCEADD1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5689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8793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492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08002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61130B46-A7C8-4373-8419-D9DB9EFE674B}"/>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A7FDCE26-B50B-465F-9905-EE35B53E3E74}"/>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0E836B33-6101-4898-AE2C-3AA363FBE695}"/>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E02F25F-30B8-496F-B75A-413F412E5733}"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1259" r:id="rId1"/>
    <p:sldLayoutId id="2147491246" r:id="rId2"/>
    <p:sldLayoutId id="2147491247" r:id="rId3"/>
    <p:sldLayoutId id="2147491248" r:id="rId4"/>
    <p:sldLayoutId id="2147491249"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6741D60D-2154-4108-AA65-E839A37923C2}"/>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8DC3F2CE-FFA2-4C88-8FB8-D0B9803BFF6D}"/>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90C299B1-7DFE-47BE-8C29-22DEA9FA4B73}"/>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E3A380A-B6F5-4AB7-8A67-A47093729F6D}" type="slidenum">
              <a:rPr lang="en-US" altLang="en-US" sz="800" smtClean="0"/>
              <a:pPr algn="r" eaLnBrk="1" hangingPunct="1">
                <a:defRPr/>
              </a:pPr>
              <a:t>‹#›</a:t>
            </a:fld>
            <a:endParaRPr lang="en-US" altLang="en-US" sz="800"/>
          </a:p>
        </p:txBody>
      </p:sp>
      <p:pic>
        <p:nvPicPr>
          <p:cNvPr id="2053" name="Picture 5" descr="G:\T420-SyncBack-BACKUP Folder\HVPE-C\UHV Website\Logos Human Values &amp; Universities\universal_round.png">
            <a:extLst>
              <a:ext uri="{FF2B5EF4-FFF2-40B4-BE49-F238E27FC236}">
                <a16:creationId xmlns:a16="http://schemas.microsoft.com/office/drawing/2014/main" id="{70F342BD-0EC0-4BD7-BCD3-D19E91F8B1E6}"/>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260" r:id="rId1"/>
    <p:sldLayoutId id="2147491250" r:id="rId2"/>
    <p:sldLayoutId id="2147491251" r:id="rId3"/>
    <p:sldLayoutId id="2147491252" r:id="rId4"/>
    <p:sldLayoutId id="2147491253" r:id="rId5"/>
    <p:sldLayoutId id="2147491261"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E98CF72F-052B-4D90-844C-DCB9AB0693AB}"/>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77C0BF72-5B2D-4EE6-A3CA-B41016E44FB1}"/>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146C04FE-D84B-4684-945A-FE854D530DE0}"/>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E00CA6F-90F1-4D74-9E5B-72E3D7E48CB8}" type="slidenum">
              <a:rPr lang="en-US" altLang="en-US" sz="800" smtClean="0"/>
              <a:pPr algn="r" eaLnBrk="1" hangingPunct="1">
                <a:defRPr/>
              </a:pPr>
              <a:t>‹#›</a:t>
            </a:fld>
            <a:endParaRPr lang="en-US" altLang="en-US" sz="800"/>
          </a:p>
        </p:txBody>
      </p:sp>
      <p:pic>
        <p:nvPicPr>
          <p:cNvPr id="3077" name="Picture 5" descr="G:\T420-SyncBack-BACKUP Folder\HVPE-C\UHV Website\Logos Human Values &amp; Universities\universal_round.png">
            <a:extLst>
              <a:ext uri="{FF2B5EF4-FFF2-40B4-BE49-F238E27FC236}">
                <a16:creationId xmlns:a16="http://schemas.microsoft.com/office/drawing/2014/main" id="{4C90C993-45F3-4EB6-9103-F77913AEA70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262" r:id="rId1"/>
    <p:sldLayoutId id="2147491254" r:id="rId2"/>
    <p:sldLayoutId id="2147491255" r:id="rId3"/>
    <p:sldLayoutId id="2147491256" r:id="rId4"/>
    <p:sldLayoutId id="2147491257" r:id="rId5"/>
    <p:sldLayoutId id="2147491258"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Experiental%20Validation.ppt" TargetMode="External"/><Relationship Id="rId2" Type="http://schemas.openxmlformats.org/officeDocument/2006/relationships/hyperlink" Target="Natural%20Acceptance.ppt"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4">
            <a:extLst>
              <a:ext uri="{FF2B5EF4-FFF2-40B4-BE49-F238E27FC236}">
                <a16:creationId xmlns:a16="http://schemas.microsoft.com/office/drawing/2014/main" id="{B9E6DD15-0BEB-49A3-8E3C-90C3170928CA}"/>
              </a:ext>
            </a:extLst>
          </p:cNvPr>
          <p:cNvSpPr>
            <a:spLocks noGrp="1" noChangeArrowheads="1"/>
          </p:cNvSpPr>
          <p:nvPr>
            <p:ph type="subTitle" idx="1"/>
          </p:nvPr>
        </p:nvSpPr>
        <p:spPr>
          <a:xfrm>
            <a:off x="1709738" y="385762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dirty="0">
              <a:latin typeface="Arial" panose="020B0604020202020204" pitchFamily="34" charset="0"/>
            </a:endParaRPr>
          </a:p>
        </p:txBody>
      </p:sp>
      <p:sp>
        <p:nvSpPr>
          <p:cNvPr id="9219" name="Title 3">
            <a:extLst>
              <a:ext uri="{FF2B5EF4-FFF2-40B4-BE49-F238E27FC236}">
                <a16:creationId xmlns:a16="http://schemas.microsoft.com/office/drawing/2014/main" id="{CD0CF75C-C30F-4F53-975E-753304B01218}"/>
              </a:ext>
            </a:extLst>
          </p:cNvPr>
          <p:cNvSpPr>
            <a:spLocks noGrp="1" noChangeArrowheads="1"/>
          </p:cNvSpPr>
          <p:nvPr>
            <p:ph type="ctrTitle"/>
          </p:nvPr>
        </p:nvSpPr>
        <p:spPr>
          <a:xfrm>
            <a:off x="1709738" y="1676400"/>
            <a:ext cx="7840662" cy="1839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Lecture 2</a:t>
            </a:r>
            <a:br>
              <a:rPr lang="en-IN" altLang="en-US">
                <a:latin typeface="Arial" panose="020B0604020202020204" pitchFamily="34" charset="0"/>
              </a:rPr>
            </a:br>
            <a:r>
              <a:rPr lang="en-IN" altLang="en-US">
                <a:latin typeface="Arial" panose="020B0604020202020204" pitchFamily="34" charset="0"/>
                <a:cs typeface="Calibri" panose="020F0502020204030204" pitchFamily="34" charset="0"/>
              </a:rPr>
              <a:t>Self-exploration as the Process for Value Education</a:t>
            </a:r>
            <a:endParaRPr lang="en-IN"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B618E82-9D41-4584-A982-605B653E042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hi-IN" altLang="en-US"/>
              <a:t>शिविर का आशय</a:t>
            </a:r>
            <a:endParaRPr lang="en-US" altLang="en-US"/>
          </a:p>
        </p:txBody>
      </p:sp>
      <p:sp>
        <p:nvSpPr>
          <p:cNvPr id="19459" name="Text Placeholder 2">
            <a:extLst>
              <a:ext uri="{FF2B5EF4-FFF2-40B4-BE49-F238E27FC236}">
                <a16:creationId xmlns:a16="http://schemas.microsoft.com/office/drawing/2014/main" id="{F3B18D3A-EA6A-43E7-916E-8B9B4C8CD217}"/>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ctr">
              <a:buFont typeface="Symbol" pitchFamily="18" charset="2"/>
              <a:buNone/>
            </a:pPr>
            <a:r>
              <a:rPr altLang="en-US" sz="2800">
                <a:latin typeface="Kruti Dev 010" pitchFamily="2" charset="0"/>
              </a:rPr>
              <a:t>viuh lgt Lohd`fr dks ns[kuk@le&gt;uk</a:t>
            </a:r>
          </a:p>
          <a:p>
            <a:pPr marL="457200" indent="-457200" algn="ctr">
              <a:buFont typeface="Symbol" pitchFamily="18" charset="2"/>
              <a:buNone/>
            </a:pPr>
            <a:r>
              <a:rPr altLang="en-US" sz="2800">
                <a:latin typeface="Kruti Dev 010" pitchFamily="2" charset="0"/>
              </a:rPr>
              <a:t>tSlk gksuk eq&gt;s lgt Lohdk;Z gS</a:t>
            </a:r>
          </a:p>
          <a:p>
            <a:pPr marL="457200" indent="-457200" algn="ctr">
              <a:buFont typeface="Symbol" pitchFamily="18" charset="2"/>
              <a:buNone/>
            </a:pPr>
            <a:r>
              <a:rPr altLang="en-US" sz="2800" b="1">
                <a:solidFill>
                  <a:srgbClr val="1E00AA"/>
                </a:solidFill>
                <a:latin typeface="Kruti Dev 010" pitchFamily="2" charset="0"/>
              </a:rPr>
              <a:t>LoRo</a:t>
            </a:r>
            <a:endParaRPr altLang="en-US">
              <a:solidFill>
                <a:srgbClr val="1E00AA"/>
              </a:solidFill>
            </a:endParaRPr>
          </a:p>
          <a:p>
            <a:pPr marL="457200" indent="-457200" algn="ctr">
              <a:buFont typeface="Symbol" pitchFamily="18" charset="2"/>
              <a:buNone/>
            </a:pPr>
            <a:endParaRPr altLang="en-US"/>
          </a:p>
          <a:p>
            <a:pPr marL="457200" indent="-457200" algn="ctr">
              <a:buFont typeface="Symbol" pitchFamily="18" charset="2"/>
              <a:buNone/>
            </a:pPr>
            <a:endParaRPr altLang="en-US"/>
          </a:p>
          <a:p>
            <a:pPr marL="457200" indent="-457200" algn="ctr">
              <a:buFont typeface="Symbol" pitchFamily="18" charset="2"/>
              <a:buNone/>
            </a:pPr>
            <a:r>
              <a:rPr altLang="en-US" sz="2800">
                <a:solidFill>
                  <a:srgbClr val="000000"/>
                </a:solidFill>
                <a:latin typeface="Kruti Dev 010" pitchFamily="2" charset="0"/>
              </a:rPr>
              <a:t>lgt Lohd`fr ds vk/kkj ij Hkko] fopkj</a:t>
            </a:r>
          </a:p>
          <a:p>
            <a:pPr marL="457200" indent="-457200" algn="ctr">
              <a:buFont typeface="Symbol" pitchFamily="18" charset="2"/>
              <a:buNone/>
            </a:pPr>
            <a:r>
              <a:rPr altLang="en-US" sz="2800">
                <a:solidFill>
                  <a:srgbClr val="000000"/>
                </a:solidFill>
                <a:latin typeface="Kruti Dev 010" pitchFamily="2" charset="0"/>
              </a:rPr>
              <a:t>Lo;a esa O;oLFkkiwoZd thuk</a:t>
            </a:r>
          </a:p>
          <a:p>
            <a:pPr marL="457200" indent="-457200" algn="ctr">
              <a:buFont typeface="Symbol" pitchFamily="18" charset="2"/>
              <a:buNone/>
            </a:pPr>
            <a:r>
              <a:rPr altLang="en-US" sz="2800" b="1">
                <a:solidFill>
                  <a:srgbClr val="1E00AA"/>
                </a:solidFill>
                <a:latin typeface="Kruti Dev 010" pitchFamily="2" charset="0"/>
              </a:rPr>
              <a:t>Lora=rk</a:t>
            </a:r>
          </a:p>
          <a:p>
            <a:pPr marL="457200" indent="-457200" algn="ctr">
              <a:buFont typeface="Symbol" pitchFamily="18" charset="2"/>
              <a:buNone/>
            </a:pPr>
            <a:endParaRPr altLang="en-US">
              <a:solidFill>
                <a:srgbClr val="1E00AA"/>
              </a:solidFill>
            </a:endParaRPr>
          </a:p>
          <a:p>
            <a:pPr marL="457200" indent="-457200" algn="ctr">
              <a:buFont typeface="Symbol" pitchFamily="18" charset="2"/>
              <a:buNone/>
            </a:pPr>
            <a:endParaRPr altLang="en-US" sz="2800">
              <a:solidFill>
                <a:srgbClr val="000000"/>
              </a:solidFill>
              <a:latin typeface="Kruti Dev 010" pitchFamily="2" charset="0"/>
            </a:endParaRPr>
          </a:p>
          <a:p>
            <a:pPr marL="457200" indent="-457200" algn="ctr">
              <a:buFont typeface="Symbol" pitchFamily="18" charset="2"/>
              <a:buNone/>
            </a:pPr>
            <a:r>
              <a:rPr altLang="en-US" sz="2800">
                <a:solidFill>
                  <a:srgbClr val="000000"/>
                </a:solidFill>
                <a:latin typeface="Kruti Dev 010" pitchFamily="2" charset="0"/>
              </a:rPr>
              <a:t>nwljksa ds lkFk laca/k@O;oLFkkiwoZd thuk &amp; laiw.kZ vfLrRo ds lkFk</a:t>
            </a:r>
          </a:p>
          <a:p>
            <a:pPr marL="457200" indent="-457200" algn="ctr">
              <a:buFont typeface="Symbol" pitchFamily="18" charset="2"/>
              <a:buNone/>
            </a:pPr>
            <a:r>
              <a:rPr altLang="en-US" sz="2800" b="1">
                <a:solidFill>
                  <a:srgbClr val="1E00AA"/>
                </a:solidFill>
                <a:latin typeface="Kruti Dev 010" pitchFamily="2" charset="0"/>
              </a:rPr>
              <a:t>LojkT;</a:t>
            </a:r>
            <a:endParaRPr altLang="en-US"/>
          </a:p>
        </p:txBody>
      </p:sp>
      <p:sp>
        <p:nvSpPr>
          <p:cNvPr id="10" name="Down Arrow 9">
            <a:extLst>
              <a:ext uri="{FF2B5EF4-FFF2-40B4-BE49-F238E27FC236}">
                <a16:creationId xmlns:a16="http://schemas.microsoft.com/office/drawing/2014/main" id="{B6F1E0D0-7C2B-4D2B-B4E2-D0BC3B00F418}"/>
              </a:ext>
            </a:extLst>
          </p:cNvPr>
          <p:cNvSpPr/>
          <p:nvPr/>
        </p:nvSpPr>
        <p:spPr bwMode="auto">
          <a:xfrm>
            <a:off x="6019800" y="2133600"/>
            <a:ext cx="152400" cy="7826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3" name="Down Arrow 12">
            <a:extLst>
              <a:ext uri="{FF2B5EF4-FFF2-40B4-BE49-F238E27FC236}">
                <a16:creationId xmlns:a16="http://schemas.microsoft.com/office/drawing/2014/main" id="{C33CB15C-E085-40D9-B613-37F053D0FE58}"/>
              </a:ext>
            </a:extLst>
          </p:cNvPr>
          <p:cNvSpPr/>
          <p:nvPr/>
        </p:nvSpPr>
        <p:spPr bwMode="auto">
          <a:xfrm>
            <a:off x="6019800" y="4475163"/>
            <a:ext cx="152400" cy="7826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Rectangle 5">
            <a:extLst>
              <a:ext uri="{FF2B5EF4-FFF2-40B4-BE49-F238E27FC236}">
                <a16:creationId xmlns:a16="http://schemas.microsoft.com/office/drawing/2014/main" id="{09BCCA20-756C-4BCF-818D-620AF52922C1}"/>
              </a:ext>
            </a:extLst>
          </p:cNvPr>
          <p:cNvSpPr/>
          <p:nvPr/>
        </p:nvSpPr>
        <p:spPr>
          <a:xfrm>
            <a:off x="1643063" y="2971800"/>
            <a:ext cx="8915400"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a:extLst>
              <a:ext uri="{FF2B5EF4-FFF2-40B4-BE49-F238E27FC236}">
                <a16:creationId xmlns:a16="http://schemas.microsoft.com/office/drawing/2014/main" id="{96D6DD08-E309-47A2-A790-B34D6C4811EC}"/>
              </a:ext>
            </a:extLst>
          </p:cNvPr>
          <p:cNvSpPr/>
          <p:nvPr/>
        </p:nvSpPr>
        <p:spPr>
          <a:xfrm>
            <a:off x="1655763" y="5410200"/>
            <a:ext cx="8915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a:extLst>
              <a:ext uri="{FF2B5EF4-FFF2-40B4-BE49-F238E27FC236}">
                <a16:creationId xmlns:a16="http://schemas.microsoft.com/office/drawing/2014/main" id="{C89E0DFF-C80A-4D60-AC01-F4D46E580E83}"/>
              </a:ext>
            </a:extLst>
          </p:cNvPr>
          <p:cNvSpPr/>
          <p:nvPr/>
        </p:nvSpPr>
        <p:spPr>
          <a:xfrm>
            <a:off x="1643063" y="685800"/>
            <a:ext cx="89154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5EE99E6-2F9E-4E52-8044-9C2223B3F99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Self-exploration, Self-investigation</a:t>
            </a:r>
          </a:p>
        </p:txBody>
      </p:sp>
      <p:sp>
        <p:nvSpPr>
          <p:cNvPr id="18435" name="Text Placeholder 2">
            <a:extLst>
              <a:ext uri="{FF2B5EF4-FFF2-40B4-BE49-F238E27FC236}">
                <a16:creationId xmlns:a16="http://schemas.microsoft.com/office/drawing/2014/main" id="{2507EDD0-BAA1-4045-BCBF-36BBBC19D190}"/>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1. Content of Self Exploration:</a:t>
            </a:r>
          </a:p>
          <a:p>
            <a:pPr lvl="1">
              <a:buFont typeface="Wingdings" pitchFamily="2" charset="2"/>
              <a:buNone/>
            </a:pPr>
            <a:r>
              <a:rPr altLang="en-US"/>
              <a:t>a. Desire (</a:t>
            </a:r>
            <a:r>
              <a:rPr altLang="en-US" sz="2600">
                <a:solidFill>
                  <a:srgbClr val="1E00AA"/>
                </a:solidFill>
                <a:latin typeface="Kruti Dev 010" pitchFamily="2" charset="0"/>
              </a:rPr>
              <a:t>pkguk</a:t>
            </a:r>
            <a:r>
              <a:rPr altLang="en-US"/>
              <a:t>) - Aim, Objective, Basic Aspiration, Purpose</a:t>
            </a:r>
          </a:p>
          <a:p>
            <a:pPr>
              <a:buFont typeface="Symbol" pitchFamily="18" charset="2"/>
              <a:buNone/>
            </a:pPr>
            <a:r>
              <a:rPr altLang="en-US"/>
              <a:t>    		What do I want to achieve?</a:t>
            </a:r>
          </a:p>
          <a:p>
            <a:pPr>
              <a:buFont typeface="Symbol" pitchFamily="18" charset="2"/>
              <a:buNone/>
            </a:pPr>
            <a:endParaRPr altLang="en-US"/>
          </a:p>
          <a:p>
            <a:pPr lvl="1">
              <a:buFont typeface="Wingdings" pitchFamily="2" charset="2"/>
              <a:buNone/>
            </a:pPr>
            <a:r>
              <a:rPr altLang="en-US"/>
              <a:t>b. Program (</a:t>
            </a:r>
            <a:r>
              <a:rPr altLang="en-US" sz="2600">
                <a:solidFill>
                  <a:srgbClr val="1E00AA"/>
                </a:solidFill>
                <a:latin typeface="Kruti Dev 010" pitchFamily="2" charset="0"/>
              </a:rPr>
              <a:t>djuk</a:t>
            </a:r>
            <a:r>
              <a:rPr altLang="en-US"/>
              <a:t>) – Process of achieving the desire, action</a:t>
            </a:r>
          </a:p>
          <a:p>
            <a:pPr>
              <a:buFont typeface="Symbol" pitchFamily="18" charset="2"/>
              <a:buNone/>
            </a:pPr>
            <a:r>
              <a:rPr altLang="en-US"/>
              <a:t>    		How do I achieve it ?</a:t>
            </a:r>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Are these questions important for you?</a:t>
            </a:r>
          </a:p>
          <a:p>
            <a:pPr>
              <a:buFont typeface="Symbol" pitchFamily="18" charset="2"/>
              <a:buNone/>
            </a:pPr>
            <a:r>
              <a:rPr altLang="en-US"/>
              <a:t>Do you have any other questions?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819AB6E-D78D-44EB-90B8-5AA9B752CE63}"/>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Recall: Exercise from UHV-I (SIP) 		Explore – Why are You Making Any Effort</a:t>
            </a:r>
            <a:endParaRPr lang="en-IN" altLang="en-US"/>
          </a:p>
        </p:txBody>
      </p:sp>
      <p:sp>
        <p:nvSpPr>
          <p:cNvPr id="3" name="Text Placeholder 2">
            <a:extLst>
              <a:ext uri="{FF2B5EF4-FFF2-40B4-BE49-F238E27FC236}">
                <a16:creationId xmlns:a16="http://schemas.microsoft.com/office/drawing/2014/main" id="{32C7A316-0DE3-4021-9307-0F3A50938345}"/>
              </a:ext>
            </a:extLst>
          </p:cNvPr>
          <p:cNvSpPr>
            <a:spLocks noGrp="1"/>
          </p:cNvSpPr>
          <p:nvPr>
            <p:ph type="body" sz="quarter" idx="13"/>
          </p:nvPr>
        </p:nvSpPr>
        <p:spPr/>
        <p:txBody>
          <a:bodyPr>
            <a:normAutofit lnSpcReduction="10000"/>
          </a:bodyPr>
          <a:lstStyle/>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r>
              <a:rPr lang="en-IN"/>
              <a:t>-----------------------------Steps / Pathways -----------------------------------------------  --Basic Aspiration--</a:t>
            </a:r>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endParaRPr lang="en-IN"/>
          </a:p>
          <a:p>
            <a:pPr marL="0" indent="0">
              <a:buFont typeface="Symbol" pitchFamily="18" charset="2"/>
              <a:buNone/>
              <a:defRPr/>
            </a:pPr>
            <a:r>
              <a:rPr lang="en-IN"/>
              <a:t>Which is your basic aspiration? Your goal?</a:t>
            </a:r>
          </a:p>
          <a:p>
            <a:pPr marL="0" indent="0">
              <a:buFont typeface="Symbol" pitchFamily="18" charset="2"/>
              <a:buNone/>
              <a:defRPr/>
            </a:pPr>
            <a:r>
              <a:rPr lang="en-IN"/>
              <a:t>(if being is your goal, the others are steps/ pathways)</a:t>
            </a:r>
          </a:p>
          <a:p>
            <a:pPr marL="0" indent="0">
              <a:buFont typeface="Symbol" pitchFamily="18" charset="2"/>
              <a:buNone/>
              <a:defRPr/>
            </a:pPr>
            <a:endParaRPr lang="en-IN"/>
          </a:p>
          <a:p>
            <a:pPr marL="0" indent="0">
              <a:buFont typeface="Symbol" pitchFamily="18" charset="2"/>
              <a:buNone/>
              <a:defRPr/>
            </a:pPr>
            <a:r>
              <a:rPr lang="en-IN"/>
              <a:t>If one pathway is not available is there no way to achieve your basic aspiration?</a:t>
            </a:r>
          </a:p>
          <a:p>
            <a:pPr marL="0" indent="0">
              <a:buFont typeface="Symbol" pitchFamily="18" charset="2"/>
              <a:buNone/>
              <a:defRPr/>
            </a:pPr>
            <a:r>
              <a:rPr lang="en-IN"/>
              <a:t>(one can choose another pathway)</a:t>
            </a:r>
            <a:endParaRPr/>
          </a:p>
        </p:txBody>
      </p:sp>
      <p:sp>
        <p:nvSpPr>
          <p:cNvPr id="5" name="TextBox 4">
            <a:extLst>
              <a:ext uri="{FF2B5EF4-FFF2-40B4-BE49-F238E27FC236}">
                <a16:creationId xmlns:a16="http://schemas.microsoft.com/office/drawing/2014/main" id="{BC68FC46-F526-4231-B1EA-1F21A5C17CD1}"/>
              </a:ext>
            </a:extLst>
          </p:cNvPr>
          <p:cNvSpPr txBox="1">
            <a:spLocks noChangeArrowheads="1"/>
          </p:cNvSpPr>
          <p:nvPr/>
        </p:nvSpPr>
        <p:spPr bwMode="auto">
          <a:xfrm>
            <a:off x="0" y="592138"/>
            <a:ext cx="31273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200"/>
              <a:t>to Become Something? </a:t>
            </a:r>
          </a:p>
          <a:p>
            <a:endParaRPr lang="en-IN" altLang="en-US"/>
          </a:p>
          <a:p>
            <a:r>
              <a:rPr lang="en-IN" altLang="en-US"/>
              <a:t>an engineer</a:t>
            </a:r>
          </a:p>
          <a:p>
            <a:r>
              <a:rPr lang="en-IN" altLang="en-US"/>
              <a:t>a doctor</a:t>
            </a:r>
          </a:p>
          <a:p>
            <a:r>
              <a:rPr lang="en-IN" altLang="en-US"/>
              <a:t>a farmer</a:t>
            </a:r>
          </a:p>
          <a:p>
            <a:r>
              <a:rPr lang="en-IN" altLang="en-US"/>
              <a:t>an artist</a:t>
            </a:r>
          </a:p>
          <a:p>
            <a:r>
              <a:rPr lang="en-IN" altLang="en-US"/>
              <a:t>a teacher</a:t>
            </a:r>
          </a:p>
        </p:txBody>
      </p:sp>
      <p:sp>
        <p:nvSpPr>
          <p:cNvPr id="6" name="TextBox 5">
            <a:extLst>
              <a:ext uri="{FF2B5EF4-FFF2-40B4-BE49-F238E27FC236}">
                <a16:creationId xmlns:a16="http://schemas.microsoft.com/office/drawing/2014/main" id="{F6D8D997-35ED-4128-B607-9DCF288BA526}"/>
              </a:ext>
            </a:extLst>
          </p:cNvPr>
          <p:cNvSpPr txBox="1">
            <a:spLocks noChangeArrowheads="1"/>
          </p:cNvSpPr>
          <p:nvPr/>
        </p:nvSpPr>
        <p:spPr bwMode="auto">
          <a:xfrm>
            <a:off x="3279775" y="592138"/>
            <a:ext cx="27400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200"/>
              <a:t>to Do Something?</a:t>
            </a:r>
          </a:p>
          <a:p>
            <a:endParaRPr lang="en-IN" altLang="en-US"/>
          </a:p>
          <a:p>
            <a:r>
              <a:rPr lang="en-IN" altLang="en-US"/>
              <a:t>Build bridges…</a:t>
            </a:r>
          </a:p>
          <a:p>
            <a:r>
              <a:rPr lang="en-IN" altLang="en-US"/>
              <a:t>Keep people healthy…</a:t>
            </a:r>
          </a:p>
          <a:p>
            <a:r>
              <a:rPr lang="en-IN" altLang="en-US"/>
              <a:t>Grow nutritious food…</a:t>
            </a:r>
          </a:p>
          <a:p>
            <a:r>
              <a:rPr lang="en-IN" altLang="en-US"/>
              <a:t>Inspire through music…</a:t>
            </a:r>
          </a:p>
          <a:p>
            <a:r>
              <a:rPr lang="en-IN" altLang="en-US"/>
              <a:t>Educate…</a:t>
            </a:r>
          </a:p>
        </p:txBody>
      </p:sp>
      <p:sp>
        <p:nvSpPr>
          <p:cNvPr id="7" name="TextBox 6">
            <a:extLst>
              <a:ext uri="{FF2B5EF4-FFF2-40B4-BE49-F238E27FC236}">
                <a16:creationId xmlns:a16="http://schemas.microsoft.com/office/drawing/2014/main" id="{C7287D2B-0A61-4B99-99B2-5E7ACD121A8E}"/>
              </a:ext>
            </a:extLst>
          </p:cNvPr>
          <p:cNvSpPr txBox="1">
            <a:spLocks noChangeArrowheads="1"/>
          </p:cNvSpPr>
          <p:nvPr/>
        </p:nvSpPr>
        <p:spPr bwMode="auto">
          <a:xfrm>
            <a:off x="6172200" y="612775"/>
            <a:ext cx="3352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200"/>
              <a:t>to Get Something?</a:t>
            </a:r>
          </a:p>
          <a:p>
            <a:endParaRPr lang="en-IN" altLang="en-US"/>
          </a:p>
          <a:p>
            <a:r>
              <a:rPr lang="en-IN" altLang="en-US"/>
              <a:t>Money, name, respect…</a:t>
            </a:r>
          </a:p>
          <a:p>
            <a:r>
              <a:rPr lang="en-IN" altLang="en-US"/>
              <a:t>Fame, money…</a:t>
            </a:r>
          </a:p>
          <a:p>
            <a:r>
              <a:rPr lang="en-IN" altLang="en-US"/>
              <a:t>Acceptance, respect, money…</a:t>
            </a:r>
          </a:p>
          <a:p>
            <a:r>
              <a:rPr lang="en-IN" altLang="en-US"/>
              <a:t>Name, fame, money…</a:t>
            </a:r>
          </a:p>
          <a:p>
            <a:r>
              <a:rPr lang="en-IN" altLang="en-US"/>
              <a:t>Money, respect…</a:t>
            </a:r>
          </a:p>
        </p:txBody>
      </p:sp>
      <p:sp>
        <p:nvSpPr>
          <p:cNvPr id="8" name="TextBox 7">
            <a:extLst>
              <a:ext uri="{FF2B5EF4-FFF2-40B4-BE49-F238E27FC236}">
                <a16:creationId xmlns:a16="http://schemas.microsoft.com/office/drawing/2014/main" id="{AE0B087B-9ECD-4458-AB1B-A432F05061E5}"/>
              </a:ext>
            </a:extLst>
          </p:cNvPr>
          <p:cNvSpPr txBox="1">
            <a:spLocks noChangeArrowheads="1"/>
          </p:cNvSpPr>
          <p:nvPr/>
        </p:nvSpPr>
        <p:spPr bwMode="auto">
          <a:xfrm>
            <a:off x="9525000" y="612775"/>
            <a:ext cx="25146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200"/>
              <a:t>To Be Something?</a:t>
            </a:r>
          </a:p>
          <a:p>
            <a:br>
              <a:rPr lang="en-IN" altLang="en-US"/>
            </a:br>
            <a:r>
              <a:rPr lang="en-IN" altLang="en-US"/>
              <a:t>Happy, prosperous</a:t>
            </a:r>
            <a:br>
              <a:rPr lang="en-IN" altLang="en-US"/>
            </a:br>
            <a:r>
              <a:rPr lang="en-IN" altLang="en-US"/>
              <a:t>Happy, prosperous</a:t>
            </a:r>
          </a:p>
          <a:p>
            <a:r>
              <a:rPr lang="en-IN" altLang="en-US"/>
              <a:t>Happy, prosperous</a:t>
            </a:r>
          </a:p>
          <a:p>
            <a:r>
              <a:rPr lang="en-IN" altLang="en-US"/>
              <a:t>Happy, prosperous</a:t>
            </a:r>
          </a:p>
          <a:p>
            <a:r>
              <a:rPr lang="en-IN" altLang="en-US"/>
              <a:t>Happy, prosperous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1076D52-45FD-4101-B138-D22801DE308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Desire – Aim, Objective, Basic Aspiration, Purpose (What do I want to achieve?)</a:t>
            </a:r>
          </a:p>
        </p:txBody>
      </p:sp>
      <p:sp>
        <p:nvSpPr>
          <p:cNvPr id="11267" name="Text Placeholder 2">
            <a:extLst>
              <a:ext uri="{FF2B5EF4-FFF2-40B4-BE49-F238E27FC236}">
                <a16:creationId xmlns:a16="http://schemas.microsoft.com/office/drawing/2014/main" id="{62CE0DF0-0D2B-436B-96F0-62F8802E1784}"/>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spcAft>
                <a:spcPct val="10000"/>
              </a:spcAft>
              <a:buFont typeface="+mj-lt"/>
              <a:buAutoNum type="arabicPeriod"/>
              <a:defRPr/>
            </a:pPr>
            <a:r>
              <a:rPr lang="en-GB"/>
              <a:t>Happiness</a:t>
            </a:r>
          </a:p>
          <a:p>
            <a:pPr marL="457200" indent="-457200">
              <a:spcAft>
                <a:spcPct val="10000"/>
              </a:spcAft>
              <a:buFont typeface="+mj-lt"/>
              <a:buAutoNum type="arabicPeriod"/>
              <a:defRPr/>
            </a:pPr>
            <a:r>
              <a:rPr lang="en-GB"/>
              <a:t>Prosperity</a:t>
            </a:r>
          </a:p>
          <a:p>
            <a:pPr marL="457200" indent="-457200">
              <a:spcAft>
                <a:spcPct val="10000"/>
              </a:spcAft>
              <a:buFont typeface="+mj-lt"/>
              <a:buAutoNum type="arabicPeriod"/>
              <a:defRPr/>
            </a:pPr>
            <a:r>
              <a:rPr lang="en-GB" b="1"/>
              <a:t>The continuity of Happiness and Prosperity</a:t>
            </a:r>
            <a:endParaRPr b="1"/>
          </a:p>
          <a:p>
            <a:pPr lvl="1" indent="-457200">
              <a:spcAft>
                <a:spcPct val="10000"/>
              </a:spcAft>
              <a:buFont typeface="Wingdings" pitchFamily="2" charset="2"/>
              <a:buNone/>
              <a:defRPr/>
            </a:pPr>
            <a:endParaRPr/>
          </a:p>
          <a:p>
            <a:pPr marL="457200" indent="-457200">
              <a:spcAft>
                <a:spcPct val="10000"/>
              </a:spcAft>
              <a:buFont typeface="Symbol" pitchFamily="18" charset="2"/>
              <a:buNone/>
              <a:defRPr/>
            </a:pPr>
            <a:r>
              <a:rPr lang="en-GB"/>
              <a:t>Let us find out:</a:t>
            </a:r>
          </a:p>
          <a:p>
            <a:pPr marL="228600" lvl="1" indent="0">
              <a:spcAft>
                <a:spcPct val="10000"/>
              </a:spcAft>
              <a:buFont typeface="Wingdings" pitchFamily="2" charset="2"/>
              <a:buNone/>
              <a:defRPr/>
            </a:pPr>
            <a:r>
              <a:rPr lang="en-GB"/>
              <a:t>Do we desire for Happiness?</a:t>
            </a:r>
          </a:p>
          <a:p>
            <a:pPr marL="228600" lvl="1" indent="0">
              <a:spcAft>
                <a:spcPct val="10000"/>
              </a:spcAft>
              <a:buFont typeface="Wingdings" pitchFamily="2" charset="2"/>
              <a:buNone/>
              <a:defRPr/>
            </a:pPr>
            <a:r>
              <a:rPr lang="en-GB"/>
              <a:t>Do we desire for Prosperity?</a:t>
            </a:r>
          </a:p>
          <a:p>
            <a:pPr marL="228600" lvl="1" indent="0">
              <a:spcAft>
                <a:spcPct val="10000"/>
              </a:spcAft>
              <a:buFont typeface="Wingdings" pitchFamily="2" charset="2"/>
              <a:buNone/>
              <a:defRPr/>
            </a:pPr>
            <a:r>
              <a:rPr lang="en-GB"/>
              <a:t>Do we desire for the continuity of both (happiness &amp; prosperity)?</a:t>
            </a:r>
          </a:p>
          <a:p>
            <a:pPr marL="228600" lvl="1" indent="0">
              <a:spcAft>
                <a:spcPct val="10000"/>
              </a:spcAft>
              <a:buFont typeface="Wingdings" pitchFamily="2" charset="2"/>
              <a:buNone/>
              <a:defRPr/>
            </a:pPr>
            <a:r>
              <a:rPr lang="en-IN" altLang="en-US"/>
              <a:t>If continuity of happiness and prosperity is ensured then what else would you desire?</a:t>
            </a:r>
          </a:p>
          <a:p>
            <a:pPr marL="228600" lvl="1" indent="0">
              <a:spcAft>
                <a:spcPct val="10000"/>
              </a:spcAft>
              <a:buFont typeface="Wingdings" pitchFamily="2" charset="2"/>
              <a:buNone/>
              <a:defRPr/>
            </a:pPr>
            <a:endParaRPr lang="en-IN" altLang="en-US"/>
          </a:p>
          <a:p>
            <a:pPr lvl="1" indent="-457200">
              <a:spcAft>
                <a:spcPct val="10000"/>
              </a:spcAft>
              <a:buFont typeface="Wingdings" pitchFamily="2" charset="2"/>
              <a:buNone/>
              <a:defRPr/>
            </a:pPr>
            <a:endParaRPr lang="en-IN" sz="2200"/>
          </a:p>
          <a:p>
            <a:pPr lvl="1" indent="-457200">
              <a:spcAft>
                <a:spcPct val="10000"/>
              </a:spcAft>
              <a:buFont typeface="Wingdings" pitchFamily="2" charset="2"/>
              <a:buNone/>
              <a:defRPr/>
            </a:pPr>
            <a:endParaRPr lang="en-IN" sz="2200"/>
          </a:p>
          <a:p>
            <a:pPr lvl="1" indent="-457200">
              <a:spcAft>
                <a:spcPct val="10000"/>
              </a:spcAft>
              <a:buFont typeface="Wingdings" pitchFamily="2" charset="2"/>
              <a:buNone/>
              <a:defRPr/>
            </a:pPr>
            <a:r>
              <a:rPr lang="en-IN" sz="2200"/>
              <a:t>Our basic aspiration is for </a:t>
            </a:r>
            <a:r>
              <a:rPr lang="en-IN" b="1"/>
              <a:t>happiness, prosperity and its continuity</a:t>
            </a:r>
          </a:p>
          <a:p>
            <a:pPr lvl="1" indent="-457200">
              <a:spcAft>
                <a:spcPct val="10000"/>
              </a:spcAft>
              <a:buFont typeface="Wingdings" pitchFamily="2" charset="2"/>
              <a:buNone/>
              <a:defRPr/>
            </a:pPr>
            <a:r>
              <a:rPr lang="en-IN"/>
              <a:t>(our desires are not unlimited or indefinite</a:t>
            </a:r>
            <a:r>
              <a:rPr lang="en-IN" b="1"/>
              <a:t>)</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F4BA2D5-C894-469A-A075-D77A362E22C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Self-exploration, Self-investigation</a:t>
            </a:r>
          </a:p>
        </p:txBody>
      </p:sp>
      <p:sp>
        <p:nvSpPr>
          <p:cNvPr id="18435" name="Text Placeholder 2">
            <a:extLst>
              <a:ext uri="{FF2B5EF4-FFF2-40B4-BE49-F238E27FC236}">
                <a16:creationId xmlns:a16="http://schemas.microsoft.com/office/drawing/2014/main" id="{4231B68C-A2E6-47F4-8A00-39C7247DD9F5}"/>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1. Content of Self Exploration:</a:t>
            </a:r>
          </a:p>
          <a:p>
            <a:pPr lvl="1">
              <a:buFont typeface="Wingdings" pitchFamily="2" charset="2"/>
              <a:buNone/>
            </a:pPr>
            <a:r>
              <a:rPr altLang="en-US"/>
              <a:t>a. Desire (</a:t>
            </a:r>
            <a:r>
              <a:rPr altLang="en-US" sz="2600">
                <a:solidFill>
                  <a:srgbClr val="1E00AA"/>
                </a:solidFill>
                <a:latin typeface="Kruti Dev 010" pitchFamily="2" charset="0"/>
              </a:rPr>
              <a:t>pkguk</a:t>
            </a:r>
            <a:r>
              <a:rPr altLang="en-US"/>
              <a:t>) - Aim, Objective, Purpose</a:t>
            </a:r>
          </a:p>
          <a:p>
            <a:pPr>
              <a:buFont typeface="Symbol" pitchFamily="18" charset="2"/>
              <a:buNone/>
            </a:pPr>
            <a:r>
              <a:rPr altLang="en-US"/>
              <a:t>    		What do I want to achieve?</a:t>
            </a:r>
          </a:p>
          <a:p>
            <a:pPr>
              <a:buFont typeface="Symbol" pitchFamily="18" charset="2"/>
              <a:buNone/>
            </a:pPr>
            <a:endParaRPr altLang="en-US"/>
          </a:p>
          <a:p>
            <a:pPr lvl="1">
              <a:buFont typeface="Wingdings" pitchFamily="2" charset="2"/>
              <a:buNone/>
            </a:pPr>
            <a:r>
              <a:rPr altLang="en-US"/>
              <a:t>b. Program (</a:t>
            </a:r>
            <a:r>
              <a:rPr altLang="en-US" sz="2600">
                <a:solidFill>
                  <a:srgbClr val="1E00AA"/>
                </a:solidFill>
                <a:latin typeface="Kruti Dev 010" pitchFamily="2" charset="0"/>
              </a:rPr>
              <a:t>djuk</a:t>
            </a:r>
            <a:r>
              <a:rPr altLang="en-US"/>
              <a:t>) – Process of achieving the desire, action</a:t>
            </a:r>
          </a:p>
          <a:p>
            <a:pPr>
              <a:buFont typeface="Symbol" pitchFamily="18" charset="2"/>
              <a:buNone/>
            </a:pPr>
            <a:r>
              <a:rPr altLang="en-US"/>
              <a:t>    		How do I achieve it ?</a:t>
            </a:r>
          </a:p>
          <a:p>
            <a:pPr>
              <a:buFont typeface="Symbol" pitchFamily="18" charset="2"/>
              <a:buNone/>
            </a:pPr>
            <a:endParaRPr altLang="en-US"/>
          </a:p>
          <a:p>
            <a:pPr>
              <a:buFont typeface="Symbol" pitchFamily="18" charset="2"/>
              <a:buNone/>
            </a:pPr>
            <a:r>
              <a:rPr altLang="en-US"/>
              <a:t>2. Process of Self Exploration</a:t>
            </a:r>
          </a:p>
          <a:p>
            <a:pPr>
              <a:buFont typeface="Symbol" pitchFamily="18" charset="2"/>
              <a:buNone/>
            </a:pPr>
            <a:r>
              <a:rPr altLang="en-US"/>
              <a:t>	a. </a:t>
            </a:r>
            <a:r>
              <a:rPr lang="en-GB" altLang="en-US"/>
              <a:t>Whatever is stated is a </a:t>
            </a:r>
            <a:r>
              <a:rPr lang="en-GB" altLang="en-US" b="1"/>
              <a:t>Proposal</a:t>
            </a:r>
            <a:r>
              <a:rPr lang="en-GB" altLang="en-US"/>
              <a:t> </a:t>
            </a:r>
          </a:p>
          <a:p>
            <a:pPr>
              <a:buFont typeface="Symbol" pitchFamily="18" charset="2"/>
              <a:buNone/>
            </a:pPr>
            <a:r>
              <a:rPr lang="en-GB" altLang="en-US" b="1"/>
              <a:t>	     Verify</a:t>
            </a:r>
            <a:r>
              <a:rPr lang="en-GB" altLang="en-US"/>
              <a:t> it on your own right</a:t>
            </a:r>
          </a:p>
          <a:p>
            <a:pPr>
              <a:buFont typeface="Symbol" pitchFamily="18" charset="2"/>
              <a:buNone/>
            </a:pPr>
            <a:r>
              <a:rPr lang="en-GB" altLang="en-US"/>
              <a:t>	     </a:t>
            </a:r>
            <a:r>
              <a:rPr lang="en-GB" altLang="en-US" b="1">
                <a:solidFill>
                  <a:srgbClr val="FF0000"/>
                </a:solidFill>
              </a:rPr>
              <a:t>Do not assume it to be true/ false</a:t>
            </a:r>
            <a:endParaRPr lang="en-GB" altLang="en-US"/>
          </a:p>
          <a:p>
            <a:pPr>
              <a:buFont typeface="Symbol" pitchFamily="18" charset="2"/>
              <a:buNone/>
            </a:pPr>
            <a:r>
              <a:rPr altLang="en-US"/>
              <a:t>	 b. Self-verification</a:t>
            </a:r>
          </a:p>
          <a:p>
            <a:pPr>
              <a:buFont typeface="Symbol" pitchFamily="18" charset="2"/>
              <a:buNone/>
            </a:pPr>
            <a:endParaRPr altLang="en-US"/>
          </a:p>
        </p:txBody>
      </p:sp>
      <p:grpSp>
        <p:nvGrpSpPr>
          <p:cNvPr id="23556" name="Group 5">
            <a:extLst>
              <a:ext uri="{FF2B5EF4-FFF2-40B4-BE49-F238E27FC236}">
                <a16:creationId xmlns:a16="http://schemas.microsoft.com/office/drawing/2014/main" id="{6F244856-A808-4270-A2CD-35FAB5EE4985}"/>
              </a:ext>
            </a:extLst>
          </p:cNvPr>
          <p:cNvGrpSpPr>
            <a:grpSpLocks/>
          </p:cNvGrpSpPr>
          <p:nvPr/>
        </p:nvGrpSpPr>
        <p:grpSpPr bwMode="auto">
          <a:xfrm>
            <a:off x="7239000" y="1003300"/>
            <a:ext cx="2992438" cy="1016000"/>
            <a:chOff x="5715000" y="1003852"/>
            <a:chExt cx="2992498" cy="1015663"/>
          </a:xfrm>
        </p:grpSpPr>
        <p:sp>
          <p:nvSpPr>
            <p:cNvPr id="23557" name="Rectangle 1">
              <a:extLst>
                <a:ext uri="{FF2B5EF4-FFF2-40B4-BE49-F238E27FC236}">
                  <a16:creationId xmlns:a16="http://schemas.microsoft.com/office/drawing/2014/main" id="{B359BFDC-706B-4DCB-AE9A-7F416B1A190C}"/>
                </a:ext>
              </a:extLst>
            </p:cNvPr>
            <p:cNvSpPr>
              <a:spLocks noChangeArrowheads="1"/>
            </p:cNvSpPr>
            <p:nvPr/>
          </p:nvSpPr>
          <p:spPr bwMode="auto">
            <a:xfrm>
              <a:off x="5943600" y="1003852"/>
              <a:ext cx="27638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000000"/>
                  </a:solidFill>
                </a:rPr>
                <a:t>Happiness, Prosperity </a:t>
              </a:r>
            </a:p>
            <a:p>
              <a:pPr algn="ctr"/>
              <a:endParaRPr lang="en-US" altLang="en-US" sz="2000">
                <a:solidFill>
                  <a:srgbClr val="000000"/>
                </a:solidFill>
              </a:endParaRPr>
            </a:p>
            <a:p>
              <a:pPr algn="ctr"/>
              <a:r>
                <a:rPr lang="en-US" altLang="en-US" sz="2000">
                  <a:solidFill>
                    <a:srgbClr val="000000"/>
                  </a:solidFill>
                </a:rPr>
                <a:t>Continuity</a:t>
              </a:r>
            </a:p>
          </p:txBody>
        </p:sp>
        <p:sp>
          <p:nvSpPr>
            <p:cNvPr id="3" name="Right Brace 2">
              <a:extLst>
                <a:ext uri="{FF2B5EF4-FFF2-40B4-BE49-F238E27FC236}">
                  <a16:creationId xmlns:a16="http://schemas.microsoft.com/office/drawing/2014/main" id="{E5E35D29-09B9-4386-A693-FBC77A48D2C1}"/>
                </a:ext>
              </a:extLst>
            </p:cNvPr>
            <p:cNvSpPr/>
            <p:nvPr/>
          </p:nvSpPr>
          <p:spPr>
            <a:xfrm>
              <a:off x="5715000" y="1143506"/>
              <a:ext cx="152403" cy="761747"/>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a:solidFill>
                  <a:prstClr val="black"/>
                </a:solidFill>
              </a:endParaRPr>
            </a:p>
          </p:txBody>
        </p:sp>
        <p:cxnSp>
          <p:nvCxnSpPr>
            <p:cNvPr id="5" name="Straight Arrow Connector 4">
              <a:extLst>
                <a:ext uri="{FF2B5EF4-FFF2-40B4-BE49-F238E27FC236}">
                  <a16:creationId xmlns:a16="http://schemas.microsoft.com/office/drawing/2014/main" id="{D0EF3A87-2F4E-40A4-AFF3-BE21E6F7BC24}"/>
                </a:ext>
              </a:extLst>
            </p:cNvPr>
            <p:cNvCxnSpPr/>
            <p:nvPr/>
          </p:nvCxnSpPr>
          <p:spPr>
            <a:xfrm>
              <a:off x="7315232" y="1421227"/>
              <a:ext cx="0" cy="228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2799BF3-A985-4B09-B10D-25212C257BD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Process of Self-verification</a:t>
            </a:r>
            <a:endParaRPr lang="en-GB" altLang="en-US"/>
          </a:p>
        </p:txBody>
      </p:sp>
      <p:sp>
        <p:nvSpPr>
          <p:cNvPr id="24579" name="Text Placeholder 24">
            <a:extLst>
              <a:ext uri="{FF2B5EF4-FFF2-40B4-BE49-F238E27FC236}">
                <a16:creationId xmlns:a16="http://schemas.microsoft.com/office/drawing/2014/main" id="{57A240A4-5CF7-4375-8A64-FE9B3427121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Whatever is stated is a </a:t>
            </a:r>
            <a:r>
              <a:rPr lang="en-GB" altLang="en-US" b="1"/>
              <a:t>Proposal – Verify</a:t>
            </a:r>
            <a:r>
              <a:rPr lang="en-GB" altLang="en-US"/>
              <a:t> it on your own right</a:t>
            </a:r>
          </a:p>
          <a:p>
            <a:pPr>
              <a:buFont typeface="Symbol" pitchFamily="18" charset="2"/>
              <a:buNone/>
            </a:pPr>
            <a:r>
              <a:rPr lang="en-GB" altLang="en-US"/>
              <a:t>(</a:t>
            </a:r>
            <a:r>
              <a:rPr lang="en-GB" altLang="en-US" b="1">
                <a:solidFill>
                  <a:srgbClr val="FF0000"/>
                </a:solidFill>
              </a:rPr>
              <a:t>Do not assume it to be true/ false</a:t>
            </a:r>
            <a:r>
              <a:rPr lang="en-GB" altLang="en-US"/>
              <a:t>)</a:t>
            </a:r>
          </a:p>
          <a:p>
            <a:pPr>
              <a:buFont typeface="Symbol" pitchFamily="18" charset="2"/>
              <a:buNone/>
            </a:pPr>
            <a:endParaRPr altLang="en-US"/>
          </a:p>
        </p:txBody>
      </p:sp>
      <p:sp>
        <p:nvSpPr>
          <p:cNvPr id="28676" name="Rectangle 27">
            <a:extLst>
              <a:ext uri="{FF2B5EF4-FFF2-40B4-BE49-F238E27FC236}">
                <a16:creationId xmlns:a16="http://schemas.microsoft.com/office/drawing/2014/main" id="{924A8FBE-61EF-44CF-ADA5-9AF6988CE670}"/>
              </a:ext>
            </a:extLst>
          </p:cNvPr>
          <p:cNvSpPr>
            <a:spLocks noChangeArrowheads="1"/>
          </p:cNvSpPr>
          <p:nvPr/>
        </p:nvSpPr>
        <p:spPr bwMode="auto">
          <a:xfrm>
            <a:off x="4551363" y="1828800"/>
            <a:ext cx="14208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Proposal</a:t>
            </a:r>
            <a:endParaRPr lang="en-US" altLang="en-US" sz="3600"/>
          </a:p>
        </p:txBody>
      </p:sp>
      <p:grpSp>
        <p:nvGrpSpPr>
          <p:cNvPr id="2" name="Group 32">
            <a:extLst>
              <a:ext uri="{FF2B5EF4-FFF2-40B4-BE49-F238E27FC236}">
                <a16:creationId xmlns:a16="http://schemas.microsoft.com/office/drawing/2014/main" id="{FB01839C-43C3-4EEF-A7A3-C7F041D41CE4}"/>
              </a:ext>
            </a:extLst>
          </p:cNvPr>
          <p:cNvGrpSpPr>
            <a:grpSpLocks/>
          </p:cNvGrpSpPr>
          <p:nvPr/>
        </p:nvGrpSpPr>
        <p:grpSpPr bwMode="auto">
          <a:xfrm>
            <a:off x="3508375" y="2070100"/>
            <a:ext cx="936625" cy="3836988"/>
            <a:chOff x="1393" y="1694"/>
            <a:chExt cx="374" cy="987"/>
          </a:xfrm>
        </p:grpSpPr>
        <p:sp>
          <p:nvSpPr>
            <p:cNvPr id="24603" name="Freeform 28">
              <a:extLst>
                <a:ext uri="{FF2B5EF4-FFF2-40B4-BE49-F238E27FC236}">
                  <a16:creationId xmlns:a16="http://schemas.microsoft.com/office/drawing/2014/main" id="{B3BEA315-3E6F-4441-85D1-8CA2020CB9FD}"/>
                </a:ext>
              </a:extLst>
            </p:cNvPr>
            <p:cNvSpPr>
              <a:spLocks/>
            </p:cNvSpPr>
            <p:nvPr/>
          </p:nvSpPr>
          <p:spPr bwMode="auto">
            <a:xfrm>
              <a:off x="1393" y="1694"/>
              <a:ext cx="374" cy="987"/>
            </a:xfrm>
            <a:custGeom>
              <a:avLst/>
              <a:gdLst>
                <a:gd name="T0" fmla="*/ 0 w 5158"/>
                <a:gd name="T1" fmla="*/ 0 h 15903"/>
                <a:gd name="T2" fmla="*/ 0 w 5158"/>
                <a:gd name="T3" fmla="*/ 0 h 15903"/>
                <a:gd name="T4" fmla="*/ 0 w 5158"/>
                <a:gd name="T5" fmla="*/ 0 h 15903"/>
                <a:gd name="T6" fmla="*/ 0 w 5158"/>
                <a:gd name="T7" fmla="*/ 0 h 15903"/>
                <a:gd name="T8" fmla="*/ 0 w 5158"/>
                <a:gd name="T9" fmla="*/ 0 h 15903"/>
                <a:gd name="T10" fmla="*/ 0 w 5158"/>
                <a:gd name="T11" fmla="*/ 0 h 15903"/>
                <a:gd name="T12" fmla="*/ 0 w 5158"/>
                <a:gd name="T13" fmla="*/ 0 h 15903"/>
                <a:gd name="T14" fmla="*/ 0 w 5158"/>
                <a:gd name="T15" fmla="*/ 0 h 15903"/>
                <a:gd name="T16" fmla="*/ 0 w 5158"/>
                <a:gd name="T17" fmla="*/ 0 h 15903"/>
                <a:gd name="T18" fmla="*/ 0 w 5158"/>
                <a:gd name="T19" fmla="*/ 0 h 15903"/>
                <a:gd name="T20" fmla="*/ 0 w 5158"/>
                <a:gd name="T21" fmla="*/ 0 h 15903"/>
                <a:gd name="T22" fmla="*/ 0 w 5158"/>
                <a:gd name="T23" fmla="*/ 0 h 15903"/>
                <a:gd name="T24" fmla="*/ 0 w 5158"/>
                <a:gd name="T25" fmla="*/ 0 h 159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58"/>
                <a:gd name="T40" fmla="*/ 0 h 15903"/>
                <a:gd name="T41" fmla="*/ 5158 w 5158"/>
                <a:gd name="T42" fmla="*/ 15903 h 159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58" h="15903">
                  <a:moveTo>
                    <a:pt x="5158" y="0"/>
                  </a:moveTo>
                  <a:cubicBezTo>
                    <a:pt x="2309" y="0"/>
                    <a:pt x="0" y="3026"/>
                    <a:pt x="0" y="6760"/>
                  </a:cubicBezTo>
                  <a:cubicBezTo>
                    <a:pt x="0" y="6760"/>
                    <a:pt x="0" y="6760"/>
                    <a:pt x="0" y="6760"/>
                  </a:cubicBezTo>
                  <a:lnTo>
                    <a:pt x="0" y="8086"/>
                  </a:lnTo>
                  <a:cubicBezTo>
                    <a:pt x="0" y="10976"/>
                    <a:pt x="1402" y="13546"/>
                    <a:pt x="3488" y="14482"/>
                  </a:cubicBezTo>
                  <a:lnTo>
                    <a:pt x="3488" y="15903"/>
                  </a:lnTo>
                  <a:lnTo>
                    <a:pt x="5158" y="14183"/>
                  </a:lnTo>
                  <a:lnTo>
                    <a:pt x="3488" y="11736"/>
                  </a:lnTo>
                  <a:lnTo>
                    <a:pt x="3488" y="13156"/>
                  </a:lnTo>
                  <a:cubicBezTo>
                    <a:pt x="1577" y="12299"/>
                    <a:pt x="223" y="10059"/>
                    <a:pt x="25" y="7424"/>
                  </a:cubicBezTo>
                  <a:lnTo>
                    <a:pt x="24" y="7423"/>
                  </a:lnTo>
                  <a:cubicBezTo>
                    <a:pt x="284" y="3963"/>
                    <a:pt x="2505" y="1326"/>
                    <a:pt x="5158" y="1326"/>
                  </a:cubicBezTo>
                  <a:lnTo>
                    <a:pt x="5158" y="0"/>
                  </a:lnTo>
                  <a:close/>
                </a:path>
              </a:pathLst>
            </a:custGeom>
            <a:solidFill>
              <a:srgbClr val="99CCFF"/>
            </a:solidFill>
            <a:ln w="0">
              <a:solidFill>
                <a:srgbClr val="000000"/>
              </a:solidFill>
              <a:round/>
              <a:headEnd/>
              <a:tailEnd/>
            </a:ln>
          </p:spPr>
          <p:txBody>
            <a:bodyPr/>
            <a:lstStyle/>
            <a:p>
              <a:endParaRPr lang="id-ID"/>
            </a:p>
          </p:txBody>
        </p:sp>
        <p:sp>
          <p:nvSpPr>
            <p:cNvPr id="24604" name="Freeform 29">
              <a:extLst>
                <a:ext uri="{FF2B5EF4-FFF2-40B4-BE49-F238E27FC236}">
                  <a16:creationId xmlns:a16="http://schemas.microsoft.com/office/drawing/2014/main" id="{4218B922-D36D-43CC-AC53-38D3C5F2ED9D}"/>
                </a:ext>
              </a:extLst>
            </p:cNvPr>
            <p:cNvSpPr>
              <a:spLocks/>
            </p:cNvSpPr>
            <p:nvPr/>
          </p:nvSpPr>
          <p:spPr bwMode="auto">
            <a:xfrm>
              <a:off x="1393" y="1694"/>
              <a:ext cx="374" cy="538"/>
            </a:xfrm>
            <a:custGeom>
              <a:avLst/>
              <a:gdLst>
                <a:gd name="T0" fmla="*/ 0 w 5158"/>
                <a:gd name="T1" fmla="*/ 0 h 7424"/>
                <a:gd name="T2" fmla="*/ 0 w 5158"/>
                <a:gd name="T3" fmla="*/ 0 h 7424"/>
                <a:gd name="T4" fmla="*/ 0 w 5158"/>
                <a:gd name="T5" fmla="*/ 0 h 7424"/>
                <a:gd name="T6" fmla="*/ 0 w 5158"/>
                <a:gd name="T7" fmla="*/ 0 h 7424"/>
                <a:gd name="T8" fmla="*/ 0 w 5158"/>
                <a:gd name="T9" fmla="*/ 0 h 7424"/>
                <a:gd name="T10" fmla="*/ 0 w 5158"/>
                <a:gd name="T11" fmla="*/ 0 h 7424"/>
                <a:gd name="T12" fmla="*/ 0 60000 65536"/>
                <a:gd name="T13" fmla="*/ 0 60000 65536"/>
                <a:gd name="T14" fmla="*/ 0 60000 65536"/>
                <a:gd name="T15" fmla="*/ 0 60000 65536"/>
                <a:gd name="T16" fmla="*/ 0 60000 65536"/>
                <a:gd name="T17" fmla="*/ 0 60000 65536"/>
                <a:gd name="T18" fmla="*/ 0 w 5158"/>
                <a:gd name="T19" fmla="*/ 0 h 7424"/>
                <a:gd name="T20" fmla="*/ 5158 w 5158"/>
                <a:gd name="T21" fmla="*/ 7424 h 7424"/>
              </a:gdLst>
              <a:ahLst/>
              <a:cxnLst>
                <a:cxn ang="T12">
                  <a:pos x="T0" y="T1"/>
                </a:cxn>
                <a:cxn ang="T13">
                  <a:pos x="T2" y="T3"/>
                </a:cxn>
                <a:cxn ang="T14">
                  <a:pos x="T4" y="T5"/>
                </a:cxn>
                <a:cxn ang="T15">
                  <a:pos x="T6" y="T7"/>
                </a:cxn>
                <a:cxn ang="T16">
                  <a:pos x="T8" y="T9"/>
                </a:cxn>
                <a:cxn ang="T17">
                  <a:pos x="T10" y="T11"/>
                </a:cxn>
              </a:cxnLst>
              <a:rect l="T18" t="T19" r="T20" b="T21"/>
              <a:pathLst>
                <a:path w="5158" h="7424">
                  <a:moveTo>
                    <a:pt x="5158" y="0"/>
                  </a:moveTo>
                  <a:cubicBezTo>
                    <a:pt x="2309" y="0"/>
                    <a:pt x="0" y="3026"/>
                    <a:pt x="0" y="6760"/>
                  </a:cubicBezTo>
                  <a:cubicBezTo>
                    <a:pt x="0" y="6982"/>
                    <a:pt x="8" y="7203"/>
                    <a:pt x="25" y="7424"/>
                  </a:cubicBezTo>
                  <a:lnTo>
                    <a:pt x="24" y="7423"/>
                  </a:lnTo>
                  <a:cubicBezTo>
                    <a:pt x="284" y="3963"/>
                    <a:pt x="2505" y="1326"/>
                    <a:pt x="5158" y="1326"/>
                  </a:cubicBezTo>
                  <a:lnTo>
                    <a:pt x="5158" y="0"/>
                  </a:lnTo>
                  <a:close/>
                </a:path>
              </a:pathLst>
            </a:custGeom>
            <a:solidFill>
              <a:srgbClr val="7BA4CD"/>
            </a:solidFill>
            <a:ln w="0">
              <a:solidFill>
                <a:srgbClr val="000000"/>
              </a:solidFill>
              <a:round/>
              <a:headEnd/>
              <a:tailEnd/>
            </a:ln>
          </p:spPr>
          <p:txBody>
            <a:bodyPr/>
            <a:lstStyle/>
            <a:p>
              <a:endParaRPr lang="id-ID"/>
            </a:p>
          </p:txBody>
        </p:sp>
        <p:sp>
          <p:nvSpPr>
            <p:cNvPr id="24605" name="Freeform 31">
              <a:extLst>
                <a:ext uri="{FF2B5EF4-FFF2-40B4-BE49-F238E27FC236}">
                  <a16:creationId xmlns:a16="http://schemas.microsoft.com/office/drawing/2014/main" id="{C8968889-F7E1-4D5A-897E-71C87891EAC3}"/>
                </a:ext>
              </a:extLst>
            </p:cNvPr>
            <p:cNvSpPr>
              <a:spLocks/>
            </p:cNvSpPr>
            <p:nvPr/>
          </p:nvSpPr>
          <p:spPr bwMode="auto">
            <a:xfrm>
              <a:off x="1393" y="2184"/>
              <a:ext cx="2" cy="48"/>
            </a:xfrm>
            <a:custGeom>
              <a:avLst/>
              <a:gdLst>
                <a:gd name="T0" fmla="*/ 0 w 2"/>
                <a:gd name="T1" fmla="*/ 0 h 48"/>
                <a:gd name="T2" fmla="*/ 2 w 2"/>
                <a:gd name="T3" fmla="*/ 48 h 48"/>
                <a:gd name="T4" fmla="*/ 0 60000 65536"/>
                <a:gd name="T5" fmla="*/ 0 60000 65536"/>
                <a:gd name="T6" fmla="*/ 0 w 2"/>
                <a:gd name="T7" fmla="*/ 0 h 48"/>
                <a:gd name="T8" fmla="*/ 2 w 2"/>
                <a:gd name="T9" fmla="*/ 48 h 48"/>
              </a:gdLst>
              <a:ahLst/>
              <a:cxnLst>
                <a:cxn ang="T4">
                  <a:pos x="T0" y="T1"/>
                </a:cxn>
                <a:cxn ang="T5">
                  <a:pos x="T2" y="T3"/>
                </a:cxn>
              </a:cxnLst>
              <a:rect l="T6" t="T7" r="T8" b="T9"/>
              <a:pathLst>
                <a:path w="2" h="48">
                  <a:moveTo>
                    <a:pt x="0" y="0"/>
                  </a:moveTo>
                  <a:cubicBezTo>
                    <a:pt x="0" y="16"/>
                    <a:pt x="0" y="32"/>
                    <a:pt x="2" y="48"/>
                  </a:cubicBezTo>
                </a:path>
              </a:pathLst>
            </a:cu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grpSp>
        <p:nvGrpSpPr>
          <p:cNvPr id="3" name="Group 37">
            <a:extLst>
              <a:ext uri="{FF2B5EF4-FFF2-40B4-BE49-F238E27FC236}">
                <a16:creationId xmlns:a16="http://schemas.microsoft.com/office/drawing/2014/main" id="{750C3960-3BBA-425E-8170-321A8C22828B}"/>
              </a:ext>
            </a:extLst>
          </p:cNvPr>
          <p:cNvGrpSpPr>
            <a:grpSpLocks/>
          </p:cNvGrpSpPr>
          <p:nvPr/>
        </p:nvGrpSpPr>
        <p:grpSpPr bwMode="auto">
          <a:xfrm>
            <a:off x="6067425" y="2139950"/>
            <a:ext cx="733425" cy="3759200"/>
            <a:chOff x="2415" y="1712"/>
            <a:chExt cx="293" cy="967"/>
          </a:xfrm>
        </p:grpSpPr>
        <p:sp>
          <p:nvSpPr>
            <p:cNvPr id="24600" name="Freeform 33">
              <a:extLst>
                <a:ext uri="{FF2B5EF4-FFF2-40B4-BE49-F238E27FC236}">
                  <a16:creationId xmlns:a16="http://schemas.microsoft.com/office/drawing/2014/main" id="{8FEAC95A-485A-4FEE-9587-9B1E414EC300}"/>
                </a:ext>
              </a:extLst>
            </p:cNvPr>
            <p:cNvSpPr>
              <a:spLocks/>
            </p:cNvSpPr>
            <p:nvPr/>
          </p:nvSpPr>
          <p:spPr bwMode="auto">
            <a:xfrm>
              <a:off x="2415" y="1712"/>
              <a:ext cx="293" cy="967"/>
            </a:xfrm>
            <a:custGeom>
              <a:avLst/>
              <a:gdLst>
                <a:gd name="T0" fmla="*/ 0 w 4042"/>
                <a:gd name="T1" fmla="*/ 0 h 15569"/>
                <a:gd name="T2" fmla="*/ 0 w 4042"/>
                <a:gd name="T3" fmla="*/ 0 h 15569"/>
                <a:gd name="T4" fmla="*/ 0 w 4042"/>
                <a:gd name="T5" fmla="*/ 0 h 15569"/>
                <a:gd name="T6" fmla="*/ 0 w 4042"/>
                <a:gd name="T7" fmla="*/ 0 h 15569"/>
                <a:gd name="T8" fmla="*/ 0 w 4042"/>
                <a:gd name="T9" fmla="*/ 0 h 15569"/>
                <a:gd name="T10" fmla="*/ 0 w 4042"/>
                <a:gd name="T11" fmla="*/ 0 h 15569"/>
                <a:gd name="T12" fmla="*/ 0 w 4042"/>
                <a:gd name="T13" fmla="*/ 0 h 15569"/>
                <a:gd name="T14" fmla="*/ 0 w 4042"/>
                <a:gd name="T15" fmla="*/ 0 h 15569"/>
                <a:gd name="T16" fmla="*/ 0 w 4042"/>
                <a:gd name="T17" fmla="*/ 0 h 15569"/>
                <a:gd name="T18" fmla="*/ 0 w 4042"/>
                <a:gd name="T19" fmla="*/ 0 h 15569"/>
                <a:gd name="T20" fmla="*/ 0 w 4042"/>
                <a:gd name="T21" fmla="*/ 0 h 15569"/>
                <a:gd name="T22" fmla="*/ 0 w 4042"/>
                <a:gd name="T23" fmla="*/ 0 h 15569"/>
                <a:gd name="T24" fmla="*/ 0 w 4042"/>
                <a:gd name="T25" fmla="*/ 0 h 155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42"/>
                <a:gd name="T40" fmla="*/ 0 h 15569"/>
                <a:gd name="T41" fmla="*/ 4042 w 4042"/>
                <a:gd name="T42" fmla="*/ 15569 h 155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42" h="15569">
                  <a:moveTo>
                    <a:pt x="0" y="0"/>
                  </a:moveTo>
                  <a:cubicBezTo>
                    <a:pt x="2232" y="0"/>
                    <a:pt x="4041" y="2963"/>
                    <a:pt x="4041" y="6618"/>
                  </a:cubicBezTo>
                  <a:cubicBezTo>
                    <a:pt x="4042" y="6618"/>
                    <a:pt x="4041" y="6618"/>
                    <a:pt x="4041" y="6618"/>
                  </a:cubicBezTo>
                  <a:lnTo>
                    <a:pt x="4041" y="7916"/>
                  </a:lnTo>
                  <a:cubicBezTo>
                    <a:pt x="4041" y="10745"/>
                    <a:pt x="2943" y="13262"/>
                    <a:pt x="1308" y="14177"/>
                  </a:cubicBezTo>
                  <a:lnTo>
                    <a:pt x="1308" y="15569"/>
                  </a:lnTo>
                  <a:lnTo>
                    <a:pt x="0" y="13885"/>
                  </a:lnTo>
                  <a:lnTo>
                    <a:pt x="1308" y="11489"/>
                  </a:lnTo>
                  <a:lnTo>
                    <a:pt x="1308" y="12880"/>
                  </a:lnTo>
                  <a:cubicBezTo>
                    <a:pt x="2806" y="12041"/>
                    <a:pt x="3867" y="9847"/>
                    <a:pt x="4022" y="7268"/>
                  </a:cubicBezTo>
                  <a:lnTo>
                    <a:pt x="4022" y="7267"/>
                  </a:lnTo>
                  <a:cubicBezTo>
                    <a:pt x="3818" y="3880"/>
                    <a:pt x="2079" y="1298"/>
                    <a:pt x="0" y="1298"/>
                  </a:cubicBezTo>
                  <a:lnTo>
                    <a:pt x="0" y="0"/>
                  </a:lnTo>
                  <a:close/>
                </a:path>
              </a:pathLst>
            </a:custGeom>
            <a:solidFill>
              <a:srgbClr val="99CCFF"/>
            </a:solidFill>
            <a:ln w="0">
              <a:solidFill>
                <a:srgbClr val="000000"/>
              </a:solidFill>
              <a:round/>
              <a:headEnd/>
              <a:tailEnd/>
            </a:ln>
          </p:spPr>
          <p:txBody>
            <a:bodyPr/>
            <a:lstStyle/>
            <a:p>
              <a:endParaRPr lang="id-ID"/>
            </a:p>
          </p:txBody>
        </p:sp>
        <p:sp>
          <p:nvSpPr>
            <p:cNvPr id="24601" name="Freeform 34">
              <a:extLst>
                <a:ext uri="{FF2B5EF4-FFF2-40B4-BE49-F238E27FC236}">
                  <a16:creationId xmlns:a16="http://schemas.microsoft.com/office/drawing/2014/main" id="{6D1E4AB3-AEDA-4759-BFBB-24E2098F020B}"/>
                </a:ext>
              </a:extLst>
            </p:cNvPr>
            <p:cNvSpPr>
              <a:spLocks/>
            </p:cNvSpPr>
            <p:nvPr/>
          </p:nvSpPr>
          <p:spPr bwMode="auto">
            <a:xfrm>
              <a:off x="2415" y="1712"/>
              <a:ext cx="293" cy="526"/>
            </a:xfrm>
            <a:custGeom>
              <a:avLst/>
              <a:gdLst>
                <a:gd name="T0" fmla="*/ 0 w 4042"/>
                <a:gd name="T1" fmla="*/ 0 h 7268"/>
                <a:gd name="T2" fmla="*/ 0 w 4042"/>
                <a:gd name="T3" fmla="*/ 0 h 7268"/>
                <a:gd name="T4" fmla="*/ 0 w 4042"/>
                <a:gd name="T5" fmla="*/ 0 h 7268"/>
                <a:gd name="T6" fmla="*/ 0 w 4042"/>
                <a:gd name="T7" fmla="*/ 0 h 7268"/>
                <a:gd name="T8" fmla="*/ 0 w 4042"/>
                <a:gd name="T9" fmla="*/ 0 h 7268"/>
                <a:gd name="T10" fmla="*/ 0 w 4042"/>
                <a:gd name="T11" fmla="*/ 0 h 7268"/>
                <a:gd name="T12" fmla="*/ 0 60000 65536"/>
                <a:gd name="T13" fmla="*/ 0 60000 65536"/>
                <a:gd name="T14" fmla="*/ 0 60000 65536"/>
                <a:gd name="T15" fmla="*/ 0 60000 65536"/>
                <a:gd name="T16" fmla="*/ 0 60000 65536"/>
                <a:gd name="T17" fmla="*/ 0 60000 65536"/>
                <a:gd name="T18" fmla="*/ 0 w 4042"/>
                <a:gd name="T19" fmla="*/ 0 h 7268"/>
                <a:gd name="T20" fmla="*/ 4042 w 4042"/>
                <a:gd name="T21" fmla="*/ 7268 h 7268"/>
              </a:gdLst>
              <a:ahLst/>
              <a:cxnLst>
                <a:cxn ang="T12">
                  <a:pos x="T0" y="T1"/>
                </a:cxn>
                <a:cxn ang="T13">
                  <a:pos x="T2" y="T3"/>
                </a:cxn>
                <a:cxn ang="T14">
                  <a:pos x="T4" y="T5"/>
                </a:cxn>
                <a:cxn ang="T15">
                  <a:pos x="T6" y="T7"/>
                </a:cxn>
                <a:cxn ang="T16">
                  <a:pos x="T8" y="T9"/>
                </a:cxn>
                <a:cxn ang="T17">
                  <a:pos x="T10" y="T11"/>
                </a:cxn>
              </a:cxnLst>
              <a:rect l="T18" t="T19" r="T20" b="T21"/>
              <a:pathLst>
                <a:path w="4042" h="7268">
                  <a:moveTo>
                    <a:pt x="0" y="0"/>
                  </a:moveTo>
                  <a:cubicBezTo>
                    <a:pt x="2232" y="0"/>
                    <a:pt x="4041" y="2963"/>
                    <a:pt x="4041" y="6618"/>
                  </a:cubicBezTo>
                  <a:cubicBezTo>
                    <a:pt x="4042" y="6835"/>
                    <a:pt x="4035" y="7052"/>
                    <a:pt x="4022" y="7268"/>
                  </a:cubicBezTo>
                  <a:lnTo>
                    <a:pt x="4022" y="7267"/>
                  </a:lnTo>
                  <a:cubicBezTo>
                    <a:pt x="3818" y="3880"/>
                    <a:pt x="2079" y="1298"/>
                    <a:pt x="0" y="1298"/>
                  </a:cubicBezTo>
                  <a:lnTo>
                    <a:pt x="0" y="0"/>
                  </a:lnTo>
                  <a:close/>
                </a:path>
              </a:pathLst>
            </a:custGeom>
            <a:solidFill>
              <a:srgbClr val="7BA4CD"/>
            </a:solidFill>
            <a:ln w="0">
              <a:solidFill>
                <a:srgbClr val="000000"/>
              </a:solidFill>
              <a:round/>
              <a:headEnd/>
              <a:tailEnd/>
            </a:ln>
          </p:spPr>
          <p:txBody>
            <a:bodyPr/>
            <a:lstStyle/>
            <a:p>
              <a:endParaRPr lang="id-ID"/>
            </a:p>
          </p:txBody>
        </p:sp>
        <p:sp>
          <p:nvSpPr>
            <p:cNvPr id="24602" name="Freeform 36">
              <a:extLst>
                <a:ext uri="{FF2B5EF4-FFF2-40B4-BE49-F238E27FC236}">
                  <a16:creationId xmlns:a16="http://schemas.microsoft.com/office/drawing/2014/main" id="{8F09EFC0-E231-4371-9A56-D9236448341E}"/>
                </a:ext>
              </a:extLst>
            </p:cNvPr>
            <p:cNvSpPr>
              <a:spLocks/>
            </p:cNvSpPr>
            <p:nvPr/>
          </p:nvSpPr>
          <p:spPr bwMode="auto">
            <a:xfrm>
              <a:off x="2707" y="2191"/>
              <a:ext cx="1" cy="47"/>
            </a:xfrm>
            <a:custGeom>
              <a:avLst/>
              <a:gdLst>
                <a:gd name="T0" fmla="*/ 1 w 1"/>
                <a:gd name="T1" fmla="*/ 0 h 47"/>
                <a:gd name="T2" fmla="*/ 0 w 1"/>
                <a:gd name="T3" fmla="*/ 47 h 47"/>
                <a:gd name="T4" fmla="*/ 0 60000 65536"/>
                <a:gd name="T5" fmla="*/ 0 60000 65536"/>
                <a:gd name="T6" fmla="*/ 0 w 1"/>
                <a:gd name="T7" fmla="*/ 0 h 47"/>
                <a:gd name="T8" fmla="*/ 1 w 1"/>
                <a:gd name="T9" fmla="*/ 47 h 47"/>
              </a:gdLst>
              <a:ahLst/>
              <a:cxnLst>
                <a:cxn ang="T4">
                  <a:pos x="T0" y="T1"/>
                </a:cxn>
                <a:cxn ang="T5">
                  <a:pos x="T2" y="T3"/>
                </a:cxn>
              </a:cxnLst>
              <a:rect l="T6" t="T7" r="T8" b="T9"/>
              <a:pathLst>
                <a:path w="1" h="47">
                  <a:moveTo>
                    <a:pt x="1" y="0"/>
                  </a:moveTo>
                  <a:cubicBezTo>
                    <a:pt x="1" y="16"/>
                    <a:pt x="1" y="32"/>
                    <a:pt x="0" y="47"/>
                  </a:cubicBezTo>
                </a:path>
              </a:pathLst>
            </a:cu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sp>
        <p:nvSpPr>
          <p:cNvPr id="4104" name="Rectangle 38">
            <a:hlinkClick r:id="rId2" action="ppaction://hlinkpres?slideindex=1&amp;slidetitle="/>
            <a:extLst>
              <a:ext uri="{FF2B5EF4-FFF2-40B4-BE49-F238E27FC236}">
                <a16:creationId xmlns:a16="http://schemas.microsoft.com/office/drawing/2014/main" id="{9215F826-C384-4A5B-8D86-61E9BC5FD39C}"/>
              </a:ext>
            </a:extLst>
          </p:cNvPr>
          <p:cNvSpPr>
            <a:spLocks noChangeArrowheads="1"/>
          </p:cNvSpPr>
          <p:nvPr/>
        </p:nvSpPr>
        <p:spPr bwMode="auto">
          <a:xfrm>
            <a:off x="1676400" y="2438400"/>
            <a:ext cx="13462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3300"/>
                </a:solidFill>
              </a:rPr>
              <a:t>Verify</a:t>
            </a:r>
          </a:p>
          <a:p>
            <a:pPr algn="ctr" eaLnBrk="1" hangingPunct="1"/>
            <a:r>
              <a:rPr lang="en-US" altLang="en-US" b="1"/>
              <a:t>on the basis</a:t>
            </a:r>
          </a:p>
          <a:p>
            <a:pPr algn="ctr" eaLnBrk="1" hangingPunct="1"/>
            <a:r>
              <a:rPr lang="en-US" altLang="en-US" b="1"/>
              <a:t>Of</a:t>
            </a:r>
          </a:p>
          <a:p>
            <a:pPr algn="ctr" eaLnBrk="1" hangingPunct="1"/>
            <a:r>
              <a:rPr lang="en-US" altLang="en-US" b="1"/>
              <a:t>your</a:t>
            </a:r>
          </a:p>
          <a:p>
            <a:pPr algn="ctr" eaLnBrk="1" hangingPunct="1"/>
            <a:r>
              <a:rPr lang="en-US" altLang="en-US" b="1"/>
              <a:t>Natural</a:t>
            </a:r>
          </a:p>
          <a:p>
            <a:pPr algn="ctr" eaLnBrk="1" hangingPunct="1"/>
            <a:r>
              <a:rPr lang="en-US" altLang="en-US" b="1"/>
              <a:t>Acceptance</a:t>
            </a:r>
          </a:p>
        </p:txBody>
      </p:sp>
      <p:grpSp>
        <p:nvGrpSpPr>
          <p:cNvPr id="4" name="Group 27">
            <a:extLst>
              <a:ext uri="{FF2B5EF4-FFF2-40B4-BE49-F238E27FC236}">
                <a16:creationId xmlns:a16="http://schemas.microsoft.com/office/drawing/2014/main" id="{19C6FED1-41F9-4FDE-A3BC-B71A46B74E35}"/>
              </a:ext>
            </a:extLst>
          </p:cNvPr>
          <p:cNvGrpSpPr>
            <a:grpSpLocks/>
          </p:cNvGrpSpPr>
          <p:nvPr/>
        </p:nvGrpSpPr>
        <p:grpSpPr bwMode="auto">
          <a:xfrm>
            <a:off x="8469313" y="3309938"/>
            <a:ext cx="1931987" cy="1576387"/>
            <a:chOff x="6944887" y="2286151"/>
            <a:chExt cx="1932413" cy="1576622"/>
          </a:xfrm>
        </p:grpSpPr>
        <p:sp>
          <p:nvSpPr>
            <p:cNvPr id="24596" name="Rectangle 62">
              <a:extLst>
                <a:ext uri="{FF2B5EF4-FFF2-40B4-BE49-F238E27FC236}">
                  <a16:creationId xmlns:a16="http://schemas.microsoft.com/office/drawing/2014/main" id="{79A770CD-DC45-4E9F-BE4A-FE95C6624C7A}"/>
                </a:ext>
              </a:extLst>
            </p:cNvPr>
            <p:cNvSpPr>
              <a:spLocks noChangeArrowheads="1"/>
            </p:cNvSpPr>
            <p:nvPr/>
          </p:nvSpPr>
          <p:spPr bwMode="auto">
            <a:xfrm>
              <a:off x="7288517" y="2729398"/>
              <a:ext cx="1324373" cy="4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000066"/>
                  </a:solidFill>
                </a:rPr>
                <a:t>Work with</a:t>
              </a:r>
            </a:p>
            <a:p>
              <a:pPr algn="ctr" eaLnBrk="1" hangingPunct="1"/>
              <a:r>
                <a:rPr lang="en-US" altLang="en-US" sz="1600">
                  <a:solidFill>
                    <a:srgbClr val="000066"/>
                  </a:solidFill>
                </a:rPr>
                <a:t>Rest of Nature</a:t>
              </a:r>
              <a:endParaRPr lang="en-US" altLang="en-US" sz="3600"/>
            </a:p>
          </p:txBody>
        </p:sp>
        <p:sp>
          <p:nvSpPr>
            <p:cNvPr id="24597" name="Freeform 93">
              <a:extLst>
                <a:ext uri="{FF2B5EF4-FFF2-40B4-BE49-F238E27FC236}">
                  <a16:creationId xmlns:a16="http://schemas.microsoft.com/office/drawing/2014/main" id="{CEF61F73-C085-4FC1-A6BA-9F2F5CDA717F}"/>
                </a:ext>
              </a:extLst>
            </p:cNvPr>
            <p:cNvSpPr>
              <a:spLocks noEditPoints="1"/>
            </p:cNvSpPr>
            <p:nvPr/>
          </p:nvSpPr>
          <p:spPr bwMode="auto">
            <a:xfrm>
              <a:off x="6944887" y="2286151"/>
              <a:ext cx="510768" cy="357710"/>
            </a:xfrm>
            <a:custGeom>
              <a:avLst/>
              <a:gdLst>
                <a:gd name="T0" fmla="*/ 2147483646 w 204"/>
                <a:gd name="T1" fmla="*/ 0 h 92"/>
                <a:gd name="T2" fmla="*/ 2147483646 w 204"/>
                <a:gd name="T3" fmla="*/ 2147483646 h 92"/>
                <a:gd name="T4" fmla="*/ 2147483646 w 204"/>
                <a:gd name="T5" fmla="*/ 2147483646 h 92"/>
                <a:gd name="T6" fmla="*/ 0 w 204"/>
                <a:gd name="T7" fmla="*/ 2147483646 h 92"/>
                <a:gd name="T8" fmla="*/ 2147483646 w 204"/>
                <a:gd name="T9" fmla="*/ 0 h 92"/>
                <a:gd name="T10" fmla="*/ 2147483646 w 204"/>
                <a:gd name="T11" fmla="*/ 2147483646 h 92"/>
                <a:gd name="T12" fmla="*/ 2147483646 w 204"/>
                <a:gd name="T13" fmla="*/ 2147483646 h 92"/>
                <a:gd name="T14" fmla="*/ 2147483646 w 204"/>
                <a:gd name="T15" fmla="*/ 2147483646 h 92"/>
                <a:gd name="T16" fmla="*/ 2147483646 w 204"/>
                <a:gd name="T17" fmla="*/ 2147483646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
                <a:gd name="T28" fmla="*/ 0 h 92"/>
                <a:gd name="T29" fmla="*/ 204 w 204"/>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 h="92">
                  <a:moveTo>
                    <a:pt x="3" y="0"/>
                  </a:moveTo>
                  <a:lnTo>
                    <a:pt x="184" y="77"/>
                  </a:lnTo>
                  <a:lnTo>
                    <a:pt x="181" y="84"/>
                  </a:lnTo>
                  <a:lnTo>
                    <a:pt x="0" y="7"/>
                  </a:lnTo>
                  <a:lnTo>
                    <a:pt x="3" y="0"/>
                  </a:lnTo>
                  <a:close/>
                  <a:moveTo>
                    <a:pt x="183" y="66"/>
                  </a:moveTo>
                  <a:lnTo>
                    <a:pt x="204" y="90"/>
                  </a:lnTo>
                  <a:lnTo>
                    <a:pt x="172" y="92"/>
                  </a:lnTo>
                  <a:lnTo>
                    <a:pt x="183" y="66"/>
                  </a:lnTo>
                  <a:close/>
                </a:path>
              </a:pathLst>
            </a:custGeom>
            <a:solidFill>
              <a:srgbClr val="000000"/>
            </a:solidFill>
            <a:ln w="1588">
              <a:solidFill>
                <a:srgbClr val="000000"/>
              </a:solidFill>
              <a:bevel/>
              <a:headEnd/>
              <a:tailEnd/>
            </a:ln>
          </p:spPr>
          <p:txBody>
            <a:bodyPr/>
            <a:lstStyle/>
            <a:p>
              <a:endParaRPr lang="id-ID"/>
            </a:p>
          </p:txBody>
        </p:sp>
        <p:sp>
          <p:nvSpPr>
            <p:cNvPr id="24598" name="Line 96">
              <a:extLst>
                <a:ext uri="{FF2B5EF4-FFF2-40B4-BE49-F238E27FC236}">
                  <a16:creationId xmlns:a16="http://schemas.microsoft.com/office/drawing/2014/main" id="{FAB0246E-4144-4F31-8786-779F57B6FF72}"/>
                </a:ext>
              </a:extLst>
            </p:cNvPr>
            <p:cNvSpPr>
              <a:spLocks noChangeShapeType="1"/>
            </p:cNvSpPr>
            <p:nvPr/>
          </p:nvSpPr>
          <p:spPr bwMode="auto">
            <a:xfrm>
              <a:off x="7991459" y="3243307"/>
              <a:ext cx="0" cy="373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4599" name="Text Box 97">
              <a:extLst>
                <a:ext uri="{FF2B5EF4-FFF2-40B4-BE49-F238E27FC236}">
                  <a16:creationId xmlns:a16="http://schemas.microsoft.com/office/drawing/2014/main" id="{5D0FFD05-B3EE-4730-B8EB-3C21F3A1340B}"/>
                </a:ext>
              </a:extLst>
            </p:cNvPr>
            <p:cNvSpPr txBox="1">
              <a:spLocks noChangeArrowheads="1"/>
            </p:cNvSpPr>
            <p:nvPr/>
          </p:nvSpPr>
          <p:spPr bwMode="auto">
            <a:xfrm>
              <a:off x="7280390" y="3616572"/>
              <a:ext cx="1596910" cy="2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8000"/>
                  </a:solidFill>
                </a:rPr>
                <a:t>Mutual Prosperity</a:t>
              </a:r>
            </a:p>
          </p:txBody>
        </p:sp>
      </p:grpSp>
      <p:sp>
        <p:nvSpPr>
          <p:cNvPr id="19472" name="Rectangle 44">
            <a:hlinkClick r:id="rId3" action="ppaction://hlinkpres?slideindex=1&amp;slidetitle="/>
            <a:extLst>
              <a:ext uri="{FF2B5EF4-FFF2-40B4-BE49-F238E27FC236}">
                <a16:creationId xmlns:a16="http://schemas.microsoft.com/office/drawing/2014/main" id="{CBE2AE42-BA3E-40B3-B430-4A07D28D7C1C}"/>
              </a:ext>
            </a:extLst>
          </p:cNvPr>
          <p:cNvSpPr>
            <a:spLocks noChangeArrowheads="1"/>
          </p:cNvSpPr>
          <p:nvPr/>
        </p:nvSpPr>
        <p:spPr bwMode="auto">
          <a:xfrm>
            <a:off x="7094538" y="2460625"/>
            <a:ext cx="24622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3300"/>
                </a:solidFill>
              </a:rPr>
              <a:t>Experiential Validation</a:t>
            </a:r>
          </a:p>
          <a:p>
            <a:pPr algn="ctr" eaLnBrk="1" hangingPunct="1"/>
            <a:r>
              <a:rPr lang="en-US" altLang="en-US" b="1">
                <a:solidFill>
                  <a:srgbClr val="FF3300"/>
                </a:solidFill>
              </a:rPr>
              <a:t>Live according to it</a:t>
            </a:r>
            <a:endParaRPr lang="en-US" altLang="en-US" sz="4000"/>
          </a:p>
        </p:txBody>
      </p:sp>
      <p:sp>
        <p:nvSpPr>
          <p:cNvPr id="19473" name="Rectangle 88">
            <a:extLst>
              <a:ext uri="{FF2B5EF4-FFF2-40B4-BE49-F238E27FC236}">
                <a16:creationId xmlns:a16="http://schemas.microsoft.com/office/drawing/2014/main" id="{C634781C-D887-43FF-8E71-AC8F65B3B29E}"/>
              </a:ext>
            </a:extLst>
          </p:cNvPr>
          <p:cNvSpPr>
            <a:spLocks noChangeArrowheads="1"/>
          </p:cNvSpPr>
          <p:nvPr/>
        </p:nvSpPr>
        <p:spPr bwMode="auto">
          <a:xfrm>
            <a:off x="7092950" y="3733800"/>
            <a:ext cx="13446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000066"/>
                </a:solidFill>
              </a:rPr>
              <a:t>Behaviour with</a:t>
            </a:r>
          </a:p>
          <a:p>
            <a:pPr algn="ctr" eaLnBrk="1" hangingPunct="1"/>
            <a:r>
              <a:rPr lang="en-US" altLang="en-US" sz="1600">
                <a:solidFill>
                  <a:srgbClr val="000066"/>
                </a:solidFill>
              </a:rPr>
              <a:t>Human Beings</a:t>
            </a:r>
            <a:endParaRPr lang="en-US" altLang="en-US" sz="3600"/>
          </a:p>
        </p:txBody>
      </p:sp>
      <p:sp>
        <p:nvSpPr>
          <p:cNvPr id="19474" name="Freeform 94">
            <a:extLst>
              <a:ext uri="{FF2B5EF4-FFF2-40B4-BE49-F238E27FC236}">
                <a16:creationId xmlns:a16="http://schemas.microsoft.com/office/drawing/2014/main" id="{B1DC9AD2-527A-4B6D-ADCF-210F81B28395}"/>
              </a:ext>
            </a:extLst>
          </p:cNvPr>
          <p:cNvSpPr>
            <a:spLocks noEditPoints="1"/>
          </p:cNvSpPr>
          <p:nvPr/>
        </p:nvSpPr>
        <p:spPr bwMode="auto">
          <a:xfrm>
            <a:off x="7672388" y="3309938"/>
            <a:ext cx="441325" cy="350837"/>
          </a:xfrm>
          <a:custGeom>
            <a:avLst/>
            <a:gdLst>
              <a:gd name="T0" fmla="*/ 2147483646 w 176"/>
              <a:gd name="T1" fmla="*/ 2147483646 h 90"/>
              <a:gd name="T2" fmla="*/ 2147483646 w 176"/>
              <a:gd name="T3" fmla="*/ 2147483646 h 90"/>
              <a:gd name="T4" fmla="*/ 2147483646 w 176"/>
              <a:gd name="T5" fmla="*/ 2147483646 h 90"/>
              <a:gd name="T6" fmla="*/ 2147483646 w 176"/>
              <a:gd name="T7" fmla="*/ 0 h 90"/>
              <a:gd name="T8" fmla="*/ 2147483646 w 176"/>
              <a:gd name="T9" fmla="*/ 2147483646 h 90"/>
              <a:gd name="T10" fmla="*/ 2147483646 w 176"/>
              <a:gd name="T11" fmla="*/ 2147483646 h 90"/>
              <a:gd name="T12" fmla="*/ 0 w 176"/>
              <a:gd name="T13" fmla="*/ 2147483646 h 90"/>
              <a:gd name="T14" fmla="*/ 2147483646 w 176"/>
              <a:gd name="T15" fmla="*/ 2147483646 h 90"/>
              <a:gd name="T16" fmla="*/ 2147483646 w 176"/>
              <a:gd name="T17" fmla="*/ 2147483646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0"/>
              <a:gd name="T29" fmla="*/ 176 w 176"/>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0">
                <a:moveTo>
                  <a:pt x="176" y="7"/>
                </a:moveTo>
                <a:lnTo>
                  <a:pt x="24" y="83"/>
                </a:lnTo>
                <a:lnTo>
                  <a:pt x="20" y="76"/>
                </a:lnTo>
                <a:lnTo>
                  <a:pt x="173" y="0"/>
                </a:lnTo>
                <a:lnTo>
                  <a:pt x="176" y="7"/>
                </a:lnTo>
                <a:close/>
                <a:moveTo>
                  <a:pt x="33" y="90"/>
                </a:moveTo>
                <a:lnTo>
                  <a:pt x="0" y="90"/>
                </a:lnTo>
                <a:lnTo>
                  <a:pt x="20" y="64"/>
                </a:lnTo>
                <a:lnTo>
                  <a:pt x="33" y="90"/>
                </a:lnTo>
                <a:close/>
              </a:path>
            </a:pathLst>
          </a:custGeom>
          <a:solidFill>
            <a:srgbClr val="000000"/>
          </a:solidFill>
          <a:ln w="1588">
            <a:solidFill>
              <a:srgbClr val="000000"/>
            </a:solidFill>
            <a:bevel/>
            <a:headEnd/>
            <a:tailEnd/>
          </a:ln>
        </p:spPr>
        <p:txBody>
          <a:bodyPr/>
          <a:lstStyle/>
          <a:p>
            <a:endParaRPr lang="id-ID"/>
          </a:p>
        </p:txBody>
      </p:sp>
      <p:sp>
        <p:nvSpPr>
          <p:cNvPr id="19475" name="Text Box 98">
            <a:extLst>
              <a:ext uri="{FF2B5EF4-FFF2-40B4-BE49-F238E27FC236}">
                <a16:creationId xmlns:a16="http://schemas.microsoft.com/office/drawing/2014/main" id="{DC9E34BC-5244-43E9-9BA3-7210314B59A3}"/>
              </a:ext>
            </a:extLst>
          </p:cNvPr>
          <p:cNvSpPr txBox="1">
            <a:spLocks noChangeArrowheads="1"/>
          </p:cNvSpPr>
          <p:nvPr/>
        </p:nvSpPr>
        <p:spPr bwMode="auto">
          <a:xfrm>
            <a:off x="6991350" y="4640263"/>
            <a:ext cx="16414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8000"/>
                </a:solidFill>
              </a:rPr>
              <a:t>Mutual Happiness</a:t>
            </a:r>
          </a:p>
        </p:txBody>
      </p:sp>
      <p:sp>
        <p:nvSpPr>
          <p:cNvPr id="19476" name="Line 99">
            <a:extLst>
              <a:ext uri="{FF2B5EF4-FFF2-40B4-BE49-F238E27FC236}">
                <a16:creationId xmlns:a16="http://schemas.microsoft.com/office/drawing/2014/main" id="{9B401B7F-D729-4BFB-A615-05F50CF4A87B}"/>
              </a:ext>
            </a:extLst>
          </p:cNvPr>
          <p:cNvSpPr>
            <a:spLocks noChangeShapeType="1"/>
          </p:cNvSpPr>
          <p:nvPr/>
        </p:nvSpPr>
        <p:spPr bwMode="auto">
          <a:xfrm>
            <a:off x="7551738" y="4267200"/>
            <a:ext cx="0" cy="373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6" name="Oval 25">
            <a:extLst>
              <a:ext uri="{FF2B5EF4-FFF2-40B4-BE49-F238E27FC236}">
                <a16:creationId xmlns:a16="http://schemas.microsoft.com/office/drawing/2014/main" id="{2F106BA5-5F94-462F-9C5B-B8E83B9FF4D2}"/>
              </a:ext>
            </a:extLst>
          </p:cNvPr>
          <p:cNvSpPr/>
          <p:nvPr/>
        </p:nvSpPr>
        <p:spPr bwMode="auto">
          <a:xfrm>
            <a:off x="6573838"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27" name="Oval 5">
            <a:extLst>
              <a:ext uri="{FF2B5EF4-FFF2-40B4-BE49-F238E27FC236}">
                <a16:creationId xmlns:a16="http://schemas.microsoft.com/office/drawing/2014/main" id="{EF00A3A4-2247-4DF0-938C-68D3AC7411A6}"/>
              </a:ext>
            </a:extLst>
          </p:cNvPr>
          <p:cNvSpPr/>
          <p:nvPr/>
        </p:nvSpPr>
        <p:spPr bwMode="auto">
          <a:xfrm>
            <a:off x="1524000"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a:extLst>
              <a:ext uri="{FF2B5EF4-FFF2-40B4-BE49-F238E27FC236}">
                <a16:creationId xmlns:a16="http://schemas.microsoft.com/office/drawing/2014/main" id="{335C138E-F443-4B96-BDBC-8A39BF091501}"/>
              </a:ext>
            </a:extLst>
          </p:cNvPr>
          <p:cNvSpPr/>
          <p:nvPr/>
        </p:nvSpPr>
        <p:spPr bwMode="auto">
          <a:xfrm>
            <a:off x="70866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2a</a:t>
            </a:r>
          </a:p>
        </p:txBody>
      </p:sp>
      <p:sp>
        <p:nvSpPr>
          <p:cNvPr id="31" name="Oval 30">
            <a:extLst>
              <a:ext uri="{FF2B5EF4-FFF2-40B4-BE49-F238E27FC236}">
                <a16:creationId xmlns:a16="http://schemas.microsoft.com/office/drawing/2014/main" id="{B2609FE3-FBFE-40A6-B593-0B948562D1C6}"/>
              </a:ext>
            </a:extLst>
          </p:cNvPr>
          <p:cNvSpPr/>
          <p:nvPr/>
        </p:nvSpPr>
        <p:spPr bwMode="auto">
          <a:xfrm>
            <a:off x="90678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2b</a:t>
            </a:r>
          </a:p>
        </p:txBody>
      </p:sp>
      <p:sp>
        <p:nvSpPr>
          <p:cNvPr id="28687" name="Text Box 98">
            <a:extLst>
              <a:ext uri="{FF2B5EF4-FFF2-40B4-BE49-F238E27FC236}">
                <a16:creationId xmlns:a16="http://schemas.microsoft.com/office/drawing/2014/main" id="{3DC163B7-80BA-4456-AE2A-5C78DA45AE5D}"/>
              </a:ext>
            </a:extLst>
          </p:cNvPr>
          <p:cNvSpPr txBox="1">
            <a:spLocks noChangeArrowheads="1"/>
          </p:cNvSpPr>
          <p:nvPr/>
        </p:nvSpPr>
        <p:spPr bwMode="auto">
          <a:xfrm>
            <a:off x="4038600" y="5867400"/>
            <a:ext cx="2454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b="1"/>
              <a:t>RIGHT</a:t>
            </a:r>
          </a:p>
          <a:p>
            <a:pPr algn="ctr" eaLnBrk="1" hangingPunct="1"/>
            <a:r>
              <a:rPr lang="en-US" altLang="en-US" sz="2200" b="1"/>
              <a:t>UNDERSTANDING</a:t>
            </a:r>
          </a:p>
        </p:txBody>
      </p:sp>
      <p:sp>
        <p:nvSpPr>
          <p:cNvPr id="28" name="TextBox 27">
            <a:extLst>
              <a:ext uri="{FF2B5EF4-FFF2-40B4-BE49-F238E27FC236}">
                <a16:creationId xmlns:a16="http://schemas.microsoft.com/office/drawing/2014/main" id="{148EB88D-ABDA-4BC7-BB51-361B78B14B61}"/>
              </a:ext>
            </a:extLst>
          </p:cNvPr>
          <p:cNvSpPr txBox="1"/>
          <p:nvPr/>
        </p:nvSpPr>
        <p:spPr>
          <a:xfrm>
            <a:off x="388938" y="5181600"/>
            <a:ext cx="11325225" cy="1477963"/>
          </a:xfrm>
          <a:prstGeom prst="rect">
            <a:avLst/>
          </a:prstGeom>
          <a:solidFill>
            <a:schemeClr val="bg1"/>
          </a:solidFill>
          <a:ln>
            <a:solidFill>
              <a:schemeClr val="tx1"/>
            </a:solidFill>
          </a:ln>
          <a:effectLst>
            <a:outerShdw blurRad="50800" dist="50800" dir="5400000" algn="ctr" rotWithShape="0">
              <a:schemeClr val="tx1"/>
            </a:outerShdw>
          </a:effectLst>
        </p:spPr>
        <p:txBody>
          <a:bodyPr>
            <a:spAutoFit/>
          </a:bodyPr>
          <a:lstStyle/>
          <a:p>
            <a:pPr algn="ctr" eaLnBrk="1" hangingPunct="1">
              <a:defRPr/>
            </a:pPr>
            <a:r>
              <a:rPr lang="en-US" b="1" dirty="0">
                <a:solidFill>
                  <a:srgbClr val="FF0000"/>
                </a:solidFill>
                <a:latin typeface="Arial" charset="0"/>
              </a:rPr>
              <a:t>Which process is Naturally Acceptable to you?</a:t>
            </a:r>
          </a:p>
          <a:p>
            <a:pPr eaLnBrk="1" hangingPunct="1">
              <a:defRPr/>
            </a:pPr>
            <a:endParaRPr lang="en-US" b="1" dirty="0">
              <a:solidFill>
                <a:srgbClr val="FF0000"/>
              </a:solidFill>
              <a:latin typeface="Arial" charset="0"/>
            </a:endParaRPr>
          </a:p>
          <a:p>
            <a:pPr algn="ctr" eaLnBrk="1" hangingPunct="1">
              <a:defRPr/>
            </a:pPr>
            <a:r>
              <a:rPr lang="en-US" b="1" dirty="0">
                <a:solidFill>
                  <a:srgbClr val="FF0000"/>
                </a:solidFill>
                <a:latin typeface="Arial" charset="0"/>
              </a:rPr>
              <a:t>A process of self-exploration, self-verification on your own right, leading to understanding in yourself</a:t>
            </a:r>
          </a:p>
          <a:p>
            <a:pPr algn="ctr" eaLnBrk="1" hangingPunct="1">
              <a:defRPr/>
            </a:pPr>
            <a:r>
              <a:rPr lang="en-US" b="1" dirty="0">
                <a:solidFill>
                  <a:srgbClr val="FF0000"/>
                </a:solidFill>
                <a:latin typeface="Arial" charset="0"/>
              </a:rPr>
              <a:t>or</a:t>
            </a:r>
          </a:p>
          <a:p>
            <a:pPr algn="ctr" eaLnBrk="1" hangingPunct="1">
              <a:defRPr/>
            </a:pPr>
            <a:r>
              <a:rPr lang="en-US" b="1" dirty="0">
                <a:solidFill>
                  <a:srgbClr val="FF0000"/>
                </a:solidFill>
                <a:latin typeface="Arial" charset="0"/>
              </a:rPr>
              <a:t>A process of do’s &amp; don’ts, in which you assume what is said, without verification</a:t>
            </a:r>
            <a:endParaRPr lang="en-GB" b="1" dirty="0">
              <a:solidFill>
                <a:srgbClr val="FF0000"/>
              </a:solidFill>
              <a:latin typeface="Arial" charset="0"/>
            </a:endParaRPr>
          </a:p>
        </p:txBody>
      </p:sp>
      <p:pic>
        <p:nvPicPr>
          <p:cNvPr id="30" name="Picture 29"/>
          <p:cNvPicPr>
            <a:picLocks noChangeAspect="1" noChangeArrowheads="1"/>
          </p:cNvPicPr>
          <p:nvPr/>
        </p:nvPicPr>
        <p:blipFill>
          <a:blip r:embed="rId4"/>
          <a:srcRect l="20523" t="13620"/>
          <a:stretch>
            <a:fillRect/>
          </a:stretch>
        </p:blipFill>
        <p:spPr bwMode="auto">
          <a:xfrm>
            <a:off x="9882214" y="1214422"/>
            <a:ext cx="995363"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7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4104" grpId="0"/>
      <p:bldP spid="19472" grpId="0"/>
      <p:bldP spid="19473" grpId="0"/>
      <p:bldP spid="19475" grpId="0"/>
      <p:bldP spid="26" grpId="0" animBg="1"/>
      <p:bldP spid="27" grpId="0" animBg="1"/>
      <p:bldP spid="29" grpId="0" animBg="1"/>
      <p:bldP spid="31" grpId="0" animBg="1"/>
      <p:bldP spid="2868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9C46106-7432-49C6-AC9D-37AF7D813B8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Sum Up</a:t>
            </a:r>
          </a:p>
        </p:txBody>
      </p:sp>
      <p:sp>
        <p:nvSpPr>
          <p:cNvPr id="20483" name="Text Placeholder 2">
            <a:extLst>
              <a:ext uri="{FF2B5EF4-FFF2-40B4-BE49-F238E27FC236}">
                <a16:creationId xmlns:a16="http://schemas.microsoft.com/office/drawing/2014/main" id="{5B192B49-1A11-42D7-85E7-2C6CBB65D846}"/>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Content of self-exploration	Basic human aspiration	</a:t>
            </a:r>
            <a:r>
              <a:rPr lang="en-IN" altLang="en-US"/>
              <a:t>happiness, prosperity </a:t>
            </a:r>
            <a:r>
              <a:rPr lang="en-IN" altLang="en-US">
                <a:sym typeface="Wingdings" panose="05000000000000000000" pitchFamily="2" charset="2"/>
              </a:rPr>
              <a:t> </a:t>
            </a:r>
            <a:r>
              <a:rPr lang="en-IN" altLang="en-US"/>
              <a:t> continuity</a:t>
            </a:r>
            <a:endParaRPr altLang="en-US"/>
          </a:p>
          <a:p>
            <a:pPr>
              <a:buFont typeface="Symbol" pitchFamily="18" charset="2"/>
              <a:buNone/>
            </a:pPr>
            <a:r>
              <a:rPr altLang="en-US"/>
              <a:t>					How to fulfil it</a:t>
            </a:r>
            <a:endParaRPr lang="en-GB" altLang="en-US"/>
          </a:p>
          <a:p>
            <a:pPr>
              <a:buFont typeface="Symbol" pitchFamily="18" charset="2"/>
              <a:buNone/>
            </a:pPr>
            <a:r>
              <a:rPr altLang="en-US"/>
              <a:t>Process of self-exploration 				Self-investigation, self-verification</a:t>
            </a:r>
          </a:p>
          <a:p>
            <a:pPr>
              <a:buFont typeface="Symbol" pitchFamily="18" charset="2"/>
              <a:buNone/>
            </a:pPr>
            <a:endParaRPr altLang="en-US"/>
          </a:p>
          <a:p>
            <a:pPr>
              <a:buFont typeface="Symbol" pitchFamily="18" charset="2"/>
              <a:buNone/>
            </a:pPr>
            <a:r>
              <a:rPr altLang="en-US"/>
              <a:t>(it may start with the dialogue</a:t>
            </a:r>
          </a:p>
          <a:p>
            <a:pPr>
              <a:buFont typeface="Symbol" pitchFamily="18" charset="2"/>
              <a:buNone/>
            </a:pPr>
            <a:r>
              <a:rPr altLang="en-US"/>
              <a:t> between you and me,</a:t>
            </a:r>
          </a:p>
          <a:p>
            <a:pPr>
              <a:buFont typeface="Symbol" pitchFamily="18" charset="2"/>
              <a:buNone/>
            </a:pPr>
            <a:endParaRPr altLang="en-US"/>
          </a:p>
          <a:p>
            <a:pPr>
              <a:buFont typeface="Symbol" pitchFamily="18" charset="2"/>
              <a:buNone/>
            </a:pPr>
            <a:r>
              <a:rPr altLang="en-US"/>
              <a:t> but it soon becomes a dialogue within you</a:t>
            </a:r>
          </a:p>
          <a:p>
            <a:pPr>
              <a:buFont typeface="Symbol" pitchFamily="18" charset="2"/>
              <a:buNone/>
            </a:pPr>
            <a:r>
              <a:rPr altLang="en-US"/>
              <a:t> between "what you are" and</a:t>
            </a:r>
          </a:p>
          <a:p>
            <a:pPr>
              <a:buFont typeface="Symbol" pitchFamily="18" charset="2"/>
              <a:buNone/>
            </a:pPr>
            <a:r>
              <a:rPr altLang="en-US"/>
              <a:t>		    "your natural acceptance"</a:t>
            </a:r>
          </a:p>
          <a:p>
            <a:pPr>
              <a:buFont typeface="Symbol" pitchFamily="18" charset="2"/>
              <a:buNone/>
            </a:pPr>
            <a:endParaRPr altLang="en-US"/>
          </a:p>
          <a:p>
            <a:pPr>
              <a:buFont typeface="Symbol" pitchFamily="18" charset="2"/>
              <a:buNone/>
            </a:pPr>
            <a:r>
              <a:rPr altLang="en-US"/>
              <a:t>The Purpose of this workshop/course is </a:t>
            </a:r>
          </a:p>
          <a:p>
            <a:pPr>
              <a:buFont typeface="Symbol" pitchFamily="18" charset="2"/>
              <a:buNone/>
            </a:pPr>
            <a:r>
              <a:rPr altLang="en-US"/>
              <a:t>to initiate/strengthen self-exploration in you</a:t>
            </a:r>
          </a:p>
          <a:p>
            <a:pPr>
              <a:buFont typeface="Symbol" pitchFamily="18" charset="2"/>
              <a:buNone/>
            </a:pPr>
            <a:r>
              <a:rPr altLang="en-US"/>
              <a:t>(discover your natural acceptance…)</a:t>
            </a:r>
          </a:p>
        </p:txBody>
      </p:sp>
      <p:pic>
        <p:nvPicPr>
          <p:cNvPr id="25604" name="Picture 1">
            <a:extLst>
              <a:ext uri="{FF2B5EF4-FFF2-40B4-BE49-F238E27FC236}">
                <a16:creationId xmlns:a16="http://schemas.microsoft.com/office/drawing/2014/main" id="{6A199B0A-B31C-49E2-A121-49545CE35394}"/>
              </a:ext>
            </a:extLst>
          </p:cNvPr>
          <p:cNvPicPr>
            <a:picLocks noChangeAspect="1"/>
          </p:cNvPicPr>
          <p:nvPr/>
        </p:nvPicPr>
        <p:blipFill>
          <a:blip r:embed="rId2">
            <a:extLst>
              <a:ext uri="{28A0092B-C50C-407E-A947-70E740481C1C}">
                <a14:useLocalDpi xmlns:a14="http://schemas.microsoft.com/office/drawing/2010/main" val="0"/>
              </a:ext>
            </a:extLst>
          </a:blip>
          <a:srcRect r="14285"/>
          <a:stretch>
            <a:fillRect/>
          </a:stretch>
        </p:blipFill>
        <p:spPr bwMode="auto">
          <a:xfrm>
            <a:off x="5715000" y="1827213"/>
            <a:ext cx="6400800" cy="3735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rPr>
              <a:t>Practice Session after Lecture 2</a:t>
            </a:r>
          </a:p>
        </p:txBody>
      </p:sp>
      <p:sp>
        <p:nvSpPr>
          <p:cNvPr id="23555"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a:latin typeface="Arial" charset="0"/>
                <a:cs typeface="Arial" charset="0"/>
              </a:rPr>
              <a:t>Introduce yourself in detail:</a:t>
            </a:r>
          </a:p>
          <a:p>
            <a:r>
              <a:rPr>
                <a:latin typeface="Arial" charset="0"/>
                <a:cs typeface="Arial" charset="0"/>
              </a:rPr>
              <a:t>Share about yourself, your family and your friends.</a:t>
            </a:r>
          </a:p>
          <a:p>
            <a:r>
              <a:rPr>
                <a:latin typeface="Arial" charset="0"/>
                <a:cs typeface="Arial" charset="0"/>
              </a:rPr>
              <a:t>Share salient achievements and failures in your life.</a:t>
            </a:r>
          </a:p>
          <a:p>
            <a:r>
              <a:rPr>
                <a:latin typeface="Arial" charset="0"/>
                <a:cs typeface="Arial" charset="0"/>
              </a:rPr>
              <a:t>Share how do you presently differentiate between right and wrong. </a:t>
            </a:r>
          </a:p>
          <a:p>
            <a:r>
              <a:rPr>
                <a:latin typeface="Arial" charset="0"/>
                <a:cs typeface="Arial" charset="0"/>
              </a:rPr>
              <a:t>Share your aspirations from life. Share what a fulfilling life means for you. For this, you may list out the top five points that occur to you when you think of a fulfilling life. While making the list, please consider your entire life, not just the present stage of your life (youth, middle age, old age, etc.). How do you expect to fulfil these aspirations and live a life of fulfillment?</a:t>
            </a:r>
          </a:p>
          <a:p>
            <a:pPr>
              <a:buFont typeface="Symbol" pitchFamily="18" charset="2"/>
              <a:buNone/>
            </a:pPr>
            <a:r>
              <a:rPr>
                <a:latin typeface="Arial" charset="0"/>
                <a:cs typeface="Arial" charset="0"/>
              </a:rPr>
              <a:t>What are your observations and conclusions from your life experiences so far?</a:t>
            </a:r>
          </a:p>
          <a:p>
            <a:pPr>
              <a:buFont typeface="Symbol" pitchFamily="18" charset="2"/>
              <a:buNone/>
            </a:pPr>
            <a:r>
              <a:rPr>
                <a:latin typeface="Arial" charset="0"/>
                <a:cs typeface="Arial" charset="0"/>
              </a:rPr>
              <a:t> </a:t>
            </a:r>
          </a:p>
          <a:p>
            <a:pPr>
              <a:buFont typeface="Symbol" pitchFamily="18" charset="2"/>
              <a:buNone/>
            </a:pPr>
            <a:r>
              <a:rPr b="1">
                <a:latin typeface="Arial" charset="0"/>
                <a:cs typeface="Arial" charset="0"/>
              </a:rPr>
              <a:t>Expected Outcome:</a:t>
            </a:r>
            <a:r>
              <a:rPr>
                <a:latin typeface="Arial" charset="0"/>
                <a:cs typeface="Arial" charset="0"/>
              </a:rPr>
              <a:t>The students start exploring themselves; get comfortable with each other and with the teacher and start appreciating the need and relevance of the course.</a:t>
            </a:r>
          </a:p>
          <a:p>
            <a:pPr>
              <a:buFont typeface="Symbol" pitchFamily="18" charset="2"/>
              <a:buNone/>
            </a:pPr>
            <a:endParaRPr>
              <a:latin typeface="Arial"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4">
            <a:extLst>
              <a:ext uri="{FF2B5EF4-FFF2-40B4-BE49-F238E27FC236}">
                <a16:creationId xmlns:a16="http://schemas.microsoft.com/office/drawing/2014/main" id="{385DEE1B-F797-47F5-9A2E-C0FB369CA4EB}"/>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latin typeface="Arial" panose="020B0604020202020204" pitchFamily="34" charset="0"/>
                <a:cs typeface="Calibri" panose="020F0502020204030204" pitchFamily="34" charset="0"/>
              </a:rPr>
              <a:t>Self-exploration as the Process for Value Education</a:t>
            </a:r>
            <a:endParaRPr lang="en-IN" altLang="en-US">
              <a:latin typeface="Arial" panose="020B0604020202020204" pitchFamily="34" charset="0"/>
            </a:endParaRPr>
          </a:p>
        </p:txBody>
      </p:sp>
      <p:sp>
        <p:nvSpPr>
          <p:cNvPr id="26627" name="Title 3">
            <a:extLst>
              <a:ext uri="{FF2B5EF4-FFF2-40B4-BE49-F238E27FC236}">
                <a16:creationId xmlns:a16="http://schemas.microsoft.com/office/drawing/2014/main" id="{398764E9-7857-4EA2-8685-2B2782EC1D66}"/>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FAQs for Lecture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03ED138C-C312-4C39-8CBE-673C23924BE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a:t>
            </a:r>
            <a:endParaRPr lang="en-IN" altLang="en-US"/>
          </a:p>
        </p:txBody>
      </p:sp>
      <p:sp>
        <p:nvSpPr>
          <p:cNvPr id="27651" name="Content Placeholder 1">
            <a:extLst>
              <a:ext uri="{FF2B5EF4-FFF2-40B4-BE49-F238E27FC236}">
                <a16:creationId xmlns:a16="http://schemas.microsoft.com/office/drawing/2014/main" id="{58494F35-DD79-421E-9140-57D7A72071C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2400"/>
              <a:t>How can we say that natural acceptance is invariant with time?</a:t>
            </a:r>
          </a:p>
          <a:p>
            <a:endParaRPr lang="en-IN" altLang="en-US" sz="2400" dirty="0"/>
          </a:p>
          <a:p>
            <a:r>
              <a:rPr altLang="en-US" sz="2400"/>
              <a:t>What we accept is something quite subjective, different things appeal to different people – How can we say that natural acceptance is same for everybody? Actually what is this natural acceptance?</a:t>
            </a:r>
          </a:p>
          <a:p>
            <a:endParaRPr lang="en-IN" altLang="en-US" sz="2400" dirty="0"/>
          </a:p>
          <a:p>
            <a:r>
              <a:rPr altLang="en-US" sz="2400"/>
              <a:t>Everyone is right according to his or her own understanding. Kindly comment.</a:t>
            </a:r>
          </a:p>
          <a:p>
            <a:endParaRPr lang="en-IN" altLang="en-US" sz="2400" dirty="0"/>
          </a:p>
          <a:p>
            <a:r>
              <a:rPr lang="en-IN" altLang="en-US" sz="2400" dirty="0"/>
              <a:t>...</a:t>
            </a:r>
            <a:endParaRPr altLang="en-US" sz="2400"/>
          </a:p>
          <a:p>
            <a:endParaRPr altLang="en-US" sz="2400"/>
          </a:p>
          <a:p>
            <a:endParaRPr lang="en-IN" altLang="en-US" sz="2400" dirty="0"/>
          </a:p>
          <a:p>
            <a:endParaRPr altLang="en-US" sz="2400"/>
          </a:p>
          <a:p>
            <a:endParaRPr lang="en-IN" altLang="en-US" sz="2400" dirty="0"/>
          </a:p>
          <a:p>
            <a:endParaRPr altLang="en-US" sz="2400"/>
          </a:p>
          <a:p>
            <a:endParaRPr altLang="en-US" sz="1800"/>
          </a:p>
          <a:p>
            <a:endParaRPr altLang="en-US" sz="1800"/>
          </a:p>
          <a:p>
            <a:endParaRPr lang="en-I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A0C3DDF-F6F7-4761-BDDF-2741C0685133}"/>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0243" name="Text Placeholder 2">
            <a:extLst>
              <a:ext uri="{FF2B5EF4-FFF2-40B4-BE49-F238E27FC236}">
                <a16:creationId xmlns:a16="http://schemas.microsoft.com/office/drawing/2014/main" id="{6F20890D-77A8-4FF5-9531-BD0099A8C408}"/>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10244" name="Picture 3">
            <a:extLst>
              <a:ext uri="{FF2B5EF4-FFF2-40B4-BE49-F238E27FC236}">
                <a16:creationId xmlns:a16="http://schemas.microsoft.com/office/drawing/2014/main" id="{DD9E2605-11CF-404C-BB71-FF7BCE1C4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0">
            <a:extLst>
              <a:ext uri="{FF2B5EF4-FFF2-40B4-BE49-F238E27FC236}">
                <a16:creationId xmlns:a16="http://schemas.microsoft.com/office/drawing/2014/main" id="{854D4F31-7A6B-42EB-946D-8955F7244D16}"/>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b="1"/>
              <a:t>What one accepts </a:t>
            </a:r>
          </a:p>
          <a:p>
            <a:pPr>
              <a:buFont typeface="Arial" panose="020B0604020202020204" pitchFamily="34" charset="0"/>
              <a:buNone/>
            </a:pPr>
            <a:r>
              <a:rPr lang="en-US" altLang="en-US" b="1"/>
              <a:t>under the circumstances, influence of</a:t>
            </a:r>
          </a:p>
          <a:p>
            <a:pPr>
              <a:buFont typeface="Arial" panose="020B0604020202020204" pitchFamily="34" charset="0"/>
              <a:buNone/>
            </a:pPr>
            <a:endParaRPr lang="en-US" altLang="en-US" sz="1000"/>
          </a:p>
          <a:p>
            <a:pPr>
              <a:buFont typeface="Arial" panose="020B0604020202020204" pitchFamily="34" charset="0"/>
              <a:buNone/>
            </a:pPr>
            <a:r>
              <a:rPr lang="en-US" altLang="en-US"/>
              <a:t>Others (peer pressure)</a:t>
            </a:r>
          </a:p>
          <a:p>
            <a:pPr>
              <a:buFont typeface="Arial" panose="020B0604020202020204" pitchFamily="34" charset="0"/>
              <a:buNone/>
            </a:pPr>
            <a:r>
              <a:rPr lang="en-US" altLang="en-US"/>
              <a:t>Own preconditioning, tastes, likes-dislikes…</a:t>
            </a:r>
          </a:p>
          <a:p>
            <a:pPr>
              <a:buFont typeface="Arial" panose="020B0604020202020204" pitchFamily="34" charset="0"/>
              <a:buNone/>
            </a:pPr>
            <a:r>
              <a:rPr lang="en-US" altLang="en-US"/>
              <a:t>Sensation…</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Sometimes respect, sometimes disrespect…</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Sometimes nurture Body, sometimes exploit…</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Respect elders</a:t>
            </a:r>
          </a:p>
        </p:txBody>
      </p:sp>
      <p:sp>
        <p:nvSpPr>
          <p:cNvPr id="5123" name="Content Placeholder 21">
            <a:extLst>
              <a:ext uri="{FF2B5EF4-FFF2-40B4-BE49-F238E27FC236}">
                <a16:creationId xmlns:a16="http://schemas.microsoft.com/office/drawing/2014/main" id="{881E8905-D32B-4F3E-AAD8-84C0E8E6BBA1}"/>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en-US" altLang="en-US" b="1">
                <a:cs typeface="Arial" panose="020B0604020202020204" pitchFamily="34" charset="0"/>
              </a:rPr>
              <a:t>What is acceptable naturally</a:t>
            </a:r>
          </a:p>
          <a:p>
            <a:pPr>
              <a:buFont typeface="Symbol" panose="05050102010706020507" pitchFamily="18" charset="2"/>
              <a:buNone/>
            </a:pPr>
            <a:endParaRPr lang="en-US" altLang="en-US" b="1">
              <a:cs typeface="Arial" panose="020B0604020202020204" pitchFamily="34" charset="0"/>
            </a:endParaRPr>
          </a:p>
          <a:p>
            <a:pPr>
              <a:buFont typeface="Symbol" panose="05050102010706020507" pitchFamily="18" charset="2"/>
              <a:buNone/>
            </a:pPr>
            <a:endParaRPr lang="en-US" altLang="en-US" sz="1000">
              <a:cs typeface="Arial" panose="020B0604020202020204" pitchFamily="34" charset="0"/>
            </a:endParaRPr>
          </a:p>
          <a:p>
            <a:pPr>
              <a:buFont typeface="Symbol" panose="05050102010706020507" pitchFamily="18" charset="2"/>
              <a:buNone/>
            </a:pPr>
            <a:r>
              <a:rPr lang="en-US" altLang="en-US"/>
              <a:t>Innate Nature (natural acceptance)</a:t>
            </a: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Always respect</a:t>
            </a: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Nurture the Body</a:t>
            </a: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Respect all</a:t>
            </a:r>
          </a:p>
        </p:txBody>
      </p:sp>
      <p:sp>
        <p:nvSpPr>
          <p:cNvPr id="28676" name="Title 3">
            <a:extLst>
              <a:ext uri="{FF2B5EF4-FFF2-40B4-BE49-F238E27FC236}">
                <a16:creationId xmlns:a16="http://schemas.microsoft.com/office/drawing/2014/main" id="{2CFF62C9-D15E-4D86-86D4-FD5EA7E1C1A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Acceptance						Natural Acceptance</a:t>
            </a:r>
            <a:endParaRPr lang="en-GB" altLang="en-US"/>
          </a:p>
        </p:txBody>
      </p:sp>
      <p:cxnSp>
        <p:nvCxnSpPr>
          <p:cNvPr id="23" name="Straight Connector 22">
            <a:extLst>
              <a:ext uri="{FF2B5EF4-FFF2-40B4-BE49-F238E27FC236}">
                <a16:creationId xmlns:a16="http://schemas.microsoft.com/office/drawing/2014/main" id="{9A1F3F0B-6700-49A5-B3DB-BA955E4F9FF5}"/>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6133727-A90C-4BF9-8135-5DFE458A3EF0}"/>
              </a:ext>
            </a:extLst>
          </p:cNvPr>
          <p:cNvSpPr/>
          <p:nvPr/>
        </p:nvSpPr>
        <p:spPr bwMode="auto">
          <a:xfrm>
            <a:off x="20638" y="1600200"/>
            <a:ext cx="5770562" cy="1295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9" name="Rectangle 8">
            <a:extLst>
              <a:ext uri="{FF2B5EF4-FFF2-40B4-BE49-F238E27FC236}">
                <a16:creationId xmlns:a16="http://schemas.microsoft.com/office/drawing/2014/main" id="{098E3171-73B1-4732-936A-6C2F7838AE0D}"/>
              </a:ext>
            </a:extLst>
          </p:cNvPr>
          <p:cNvSpPr/>
          <p:nvPr/>
        </p:nvSpPr>
        <p:spPr bwMode="auto">
          <a:xfrm>
            <a:off x="6215063" y="1600200"/>
            <a:ext cx="4508500" cy="4540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2">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0">
            <a:extLst>
              <a:ext uri="{FF2B5EF4-FFF2-40B4-BE49-F238E27FC236}">
                <a16:creationId xmlns:a16="http://schemas.microsoft.com/office/drawing/2014/main" id="{F05DC69A-B677-4D06-9A93-BD81A30C9AE1}"/>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b="1"/>
              <a:t>What one accepts </a:t>
            </a:r>
          </a:p>
          <a:p>
            <a:pPr>
              <a:buFont typeface="Arial" panose="020B0604020202020204" pitchFamily="34" charset="0"/>
              <a:buNone/>
            </a:pPr>
            <a:r>
              <a:rPr lang="en-US" altLang="en-US" b="1"/>
              <a:t>under the circumstances, influence of</a:t>
            </a:r>
          </a:p>
          <a:p>
            <a:pPr>
              <a:buFont typeface="Arial" panose="020B0604020202020204" pitchFamily="34" charset="0"/>
              <a:buNone/>
            </a:pPr>
            <a:endParaRPr lang="en-US" altLang="en-US" sz="1000"/>
          </a:p>
          <a:p>
            <a:pPr>
              <a:buFont typeface="Arial" panose="020B0604020202020204" pitchFamily="34" charset="0"/>
              <a:buNone/>
            </a:pPr>
            <a:r>
              <a:rPr lang="en-US" altLang="en-US"/>
              <a:t>Others (peer pressure)</a:t>
            </a:r>
          </a:p>
          <a:p>
            <a:pPr>
              <a:buFont typeface="Arial" panose="020B0604020202020204" pitchFamily="34" charset="0"/>
              <a:buNone/>
            </a:pPr>
            <a:r>
              <a:rPr lang="en-US" altLang="en-US"/>
              <a:t>Own preconditioning, tastes, likes-dislikes…</a:t>
            </a:r>
          </a:p>
          <a:p>
            <a:pPr>
              <a:buFont typeface="Arial" panose="020B0604020202020204" pitchFamily="34" charset="0"/>
              <a:buNone/>
            </a:pPr>
            <a:r>
              <a:rPr lang="en-US" altLang="en-US"/>
              <a:t>Sensation…</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May change with time</a:t>
            </a:r>
          </a:p>
          <a:p>
            <a:pPr>
              <a:buFont typeface="Arial" panose="020B0604020202020204" pitchFamily="34" charset="0"/>
              <a:buNone/>
            </a:pPr>
            <a:r>
              <a:rPr lang="en-US" altLang="en-US">
                <a:cs typeface="Arial" panose="020B0604020202020204" pitchFamily="34" charset="0"/>
              </a:rPr>
              <a:t>May change with place</a:t>
            </a:r>
          </a:p>
          <a:p>
            <a:pPr>
              <a:buFont typeface="Arial" panose="020B0604020202020204" pitchFamily="34" charset="0"/>
              <a:buNone/>
            </a:pPr>
            <a:r>
              <a:rPr lang="en-US" altLang="en-US">
                <a:cs typeface="Arial" panose="020B0604020202020204" pitchFamily="34" charset="0"/>
              </a:rPr>
              <a:t>May change with person</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b="1">
                <a:cs typeface="Arial" panose="020B0604020202020204" pitchFamily="34" charset="0"/>
              </a:rPr>
              <a:t>Indefinite</a:t>
            </a:r>
          </a:p>
          <a:p>
            <a:pPr>
              <a:buFont typeface="Arial" panose="020B0604020202020204" pitchFamily="34" charset="0"/>
              <a:buNone/>
            </a:pPr>
            <a:r>
              <a:rPr lang="en-US" altLang="en-US">
                <a:cs typeface="Arial" panose="020B0604020202020204" pitchFamily="34" charset="0"/>
              </a:rPr>
              <a:t>may depend on circumstances, influences…</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b="1">
                <a:cs typeface="Arial" panose="020B0604020202020204" pitchFamily="34" charset="0"/>
              </a:rPr>
              <a:t>Happiness or unhappiness</a:t>
            </a:r>
          </a:p>
        </p:txBody>
      </p:sp>
      <p:sp>
        <p:nvSpPr>
          <p:cNvPr id="29699" name="Content Placeholder 21">
            <a:extLst>
              <a:ext uri="{FF2B5EF4-FFF2-40B4-BE49-F238E27FC236}">
                <a16:creationId xmlns:a16="http://schemas.microsoft.com/office/drawing/2014/main" id="{A13D3DF8-8B6D-42DA-9A6B-3CE8FCED2F71}"/>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en-US" altLang="en-US" b="1">
                <a:cs typeface="Arial" panose="020B0604020202020204" pitchFamily="34" charset="0"/>
              </a:rPr>
              <a:t>What is acceptable naturally</a:t>
            </a:r>
          </a:p>
          <a:p>
            <a:pPr>
              <a:buFont typeface="Symbol" panose="05050102010706020507" pitchFamily="18" charset="2"/>
              <a:buNone/>
            </a:pPr>
            <a:r>
              <a:rPr lang="en-US" altLang="en-US" b="1">
                <a:cs typeface="Arial" panose="020B0604020202020204" pitchFamily="34" charset="0"/>
              </a:rPr>
              <a:t>About your participation with the other unit</a:t>
            </a:r>
          </a:p>
          <a:p>
            <a:pPr>
              <a:buFont typeface="Symbol" panose="05050102010706020507" pitchFamily="18" charset="2"/>
              <a:buNone/>
            </a:pPr>
            <a:endParaRPr lang="en-US" altLang="en-US" sz="1000">
              <a:cs typeface="Arial" panose="020B0604020202020204" pitchFamily="34" charset="0"/>
            </a:endParaRPr>
          </a:p>
          <a:p>
            <a:pPr>
              <a:buFont typeface="Symbol" panose="05050102010706020507" pitchFamily="18" charset="2"/>
              <a:buNone/>
            </a:pPr>
            <a:r>
              <a:rPr lang="en-US" altLang="en-US"/>
              <a:t>Innate Nature (natural acceptance)</a:t>
            </a: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Does not change with time</a:t>
            </a:r>
          </a:p>
          <a:p>
            <a:pPr>
              <a:buFont typeface="Arial" panose="020B0604020202020204" pitchFamily="34" charset="0"/>
              <a:buNone/>
            </a:pPr>
            <a:r>
              <a:rPr lang="en-US" altLang="en-US">
                <a:cs typeface="Arial" panose="020B0604020202020204" pitchFamily="34" charset="0"/>
              </a:rPr>
              <a:t>Does not change with place</a:t>
            </a:r>
          </a:p>
          <a:p>
            <a:pPr>
              <a:buFont typeface="Arial" panose="020B0604020202020204" pitchFamily="34" charset="0"/>
              <a:buNone/>
            </a:pPr>
            <a:r>
              <a:rPr lang="en-US" altLang="en-US">
                <a:cs typeface="Arial" panose="020B0604020202020204" pitchFamily="34" charset="0"/>
              </a:rPr>
              <a:t>Does not change with person</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b="1">
                <a:cs typeface="Arial" panose="020B0604020202020204" pitchFamily="34" charset="0"/>
              </a:rPr>
              <a:t>Definite</a:t>
            </a:r>
          </a:p>
          <a:p>
            <a:pPr>
              <a:buFont typeface="Arial" panose="020B0604020202020204" pitchFamily="34" charset="0"/>
              <a:buNone/>
            </a:pPr>
            <a:r>
              <a:rPr lang="en-US" altLang="en-US">
                <a:cs typeface="Arial" panose="020B0604020202020204" pitchFamily="34" charset="0"/>
              </a:rPr>
              <a:t>uncorrupted by preconditioning…</a:t>
            </a:r>
          </a:p>
          <a:p>
            <a:pPr>
              <a:buFont typeface="Arial" panose="020B0604020202020204" pitchFamily="34" charset="0"/>
              <a:buNone/>
            </a:pPr>
            <a:endParaRPr lang="en-US" altLang="en-US">
              <a:cs typeface="Arial" panose="020B0604020202020204" pitchFamily="34" charset="0"/>
            </a:endParaRPr>
          </a:p>
          <a:p>
            <a:pPr>
              <a:buFont typeface="Arial" panose="020B0604020202020204" pitchFamily="34" charset="0"/>
              <a:buNone/>
            </a:pPr>
            <a:r>
              <a:rPr lang="en-US" altLang="en-US" b="1">
                <a:cs typeface="Arial" panose="020B0604020202020204" pitchFamily="34" charset="0"/>
              </a:rPr>
              <a:t>Happiness always</a:t>
            </a:r>
            <a:r>
              <a:rPr lang="en-US" altLang="en-US">
                <a:cs typeface="Arial" panose="020B0604020202020204" pitchFamily="34" charset="0"/>
              </a:rPr>
              <a:t> (assurance, satisfaction)</a:t>
            </a:r>
          </a:p>
        </p:txBody>
      </p:sp>
      <p:sp>
        <p:nvSpPr>
          <p:cNvPr id="29700" name="Title 3">
            <a:extLst>
              <a:ext uri="{FF2B5EF4-FFF2-40B4-BE49-F238E27FC236}">
                <a16:creationId xmlns:a16="http://schemas.microsoft.com/office/drawing/2014/main" id="{58EA5863-AF1C-4604-8A13-046279B28A8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Acceptance						Natural Acceptance</a:t>
            </a:r>
            <a:endParaRPr lang="en-GB" altLang="en-US"/>
          </a:p>
        </p:txBody>
      </p:sp>
      <p:cxnSp>
        <p:nvCxnSpPr>
          <p:cNvPr id="23" name="Straight Connector 22">
            <a:extLst>
              <a:ext uri="{FF2B5EF4-FFF2-40B4-BE49-F238E27FC236}">
                <a16:creationId xmlns:a16="http://schemas.microsoft.com/office/drawing/2014/main" id="{05B1BF2E-6625-44D0-B0F2-0F4801FF1F61}"/>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1D560A8-C4B9-48DE-B047-987F9C6DF6BA}"/>
              </a:ext>
            </a:extLst>
          </p:cNvPr>
          <p:cNvSpPr/>
          <p:nvPr/>
        </p:nvSpPr>
        <p:spPr bwMode="auto">
          <a:xfrm>
            <a:off x="20638" y="1600200"/>
            <a:ext cx="5770562" cy="1219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9" name="Rectangle 8">
            <a:extLst>
              <a:ext uri="{FF2B5EF4-FFF2-40B4-BE49-F238E27FC236}">
                <a16:creationId xmlns:a16="http://schemas.microsoft.com/office/drawing/2014/main" id="{F3D0A50B-FDCE-4CDF-BAA5-0F174A820F71}"/>
              </a:ext>
            </a:extLst>
          </p:cNvPr>
          <p:cNvSpPr/>
          <p:nvPr/>
        </p:nvSpPr>
        <p:spPr bwMode="auto">
          <a:xfrm>
            <a:off x="6215063" y="1600200"/>
            <a:ext cx="4508500" cy="4540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0">
            <a:extLst>
              <a:ext uri="{FF2B5EF4-FFF2-40B4-BE49-F238E27FC236}">
                <a16:creationId xmlns:a16="http://schemas.microsoft.com/office/drawing/2014/main" id="{AFEC8E90-8D85-4759-A069-F4CE81B7F964}"/>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600">
                <a:latin typeface="Arial" panose="020B0604020202020204" pitchFamily="34" charset="0"/>
                <a:cs typeface="Arial" panose="020B0604020202020204" pitchFamily="34" charset="0"/>
              </a:rPr>
              <a:t>Self Reflection</a:t>
            </a: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endParaRPr lang="en-GB" altLang="en-US">
              <a:latin typeface="Arial" panose="020B0604020202020204" pitchFamily="34" charset="0"/>
              <a:cs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4B3FC6-A6D4-4866-BB8B-082C0E25055E}"/>
              </a:ext>
            </a:extLst>
          </p:cNvPr>
          <p:cNvSpPr>
            <a:spLocks noGrp="1"/>
          </p:cNvSpPr>
          <p:nvPr>
            <p:ph sz="half" idx="1"/>
          </p:nvPr>
        </p:nvSpPr>
        <p:spPr>
          <a:xfrm>
            <a:off x="0" y="609600"/>
            <a:ext cx="6007100" cy="5943600"/>
          </a:xfrm>
        </p:spPr>
        <p:txBody>
          <a:bodyPr/>
          <a:lstStyle/>
          <a:p>
            <a:pPr marL="0" indent="0">
              <a:buFont typeface="Arial" panose="020B0604020202020204" pitchFamily="34" charset="0"/>
              <a:buNone/>
              <a:defRPr/>
            </a:pPr>
            <a:r>
              <a:rPr lang="en-US" dirty="0"/>
              <a:t>Is Natural Acceptance universal for all human being across people of all countries, religion, caste, creed, gender, age, rich-poor, etc.?</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What we accept is something quite subjective, different things appeal to different people – How can we say that natural acceptance is same for everybody? Actually what is this natural acceptance?</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Is Natural Acceptance the same as inner conscience?</a:t>
            </a:r>
          </a:p>
          <a:p>
            <a:pPr>
              <a:defRPr/>
            </a:pPr>
            <a:endParaRPr lang="en-US" dirty="0"/>
          </a:p>
        </p:txBody>
      </p:sp>
      <p:sp>
        <p:nvSpPr>
          <p:cNvPr id="3" name="Content Placeholder 2">
            <a:extLst>
              <a:ext uri="{FF2B5EF4-FFF2-40B4-BE49-F238E27FC236}">
                <a16:creationId xmlns:a16="http://schemas.microsoft.com/office/drawing/2014/main" id="{4CD8C54B-9B01-4A6B-94A9-64D34F102BF1}"/>
              </a:ext>
            </a:extLst>
          </p:cNvPr>
          <p:cNvSpPr>
            <a:spLocks noGrp="1"/>
          </p:cNvSpPr>
          <p:nvPr>
            <p:ph sz="half" idx="2"/>
          </p:nvPr>
        </p:nvSpPr>
        <p:spPr>
          <a:xfrm>
            <a:off x="6210300" y="609600"/>
            <a:ext cx="5981700" cy="5943600"/>
          </a:xfrm>
        </p:spPr>
        <p:txBody>
          <a:bodyPr/>
          <a:lstStyle/>
          <a:p>
            <a:pPr marL="0" indent="0">
              <a:buFont typeface="Arial" panose="020B0604020202020204" pitchFamily="34" charset="0"/>
              <a:buNone/>
              <a:defRPr/>
            </a:pPr>
            <a:r>
              <a:rPr lang="en-US" dirty="0"/>
              <a:t>Yes. But you can keep it open and verify. We have interacted with thousands of people from all sorts of background, and found it to be the same for all.</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IN" dirty="0"/>
              <a:t>As mentioned earlier, we need to distinguish between natural acceptance and acceptance or liking or appeal etc. You will see that Natural Acceptance is </a:t>
            </a:r>
          </a:p>
          <a:p>
            <a:pPr>
              <a:buFontTx/>
              <a:buChar char="-"/>
              <a:defRPr/>
            </a:pPr>
            <a:r>
              <a:rPr lang="en-IN" dirty="0"/>
              <a:t>Innate to me</a:t>
            </a:r>
          </a:p>
          <a:p>
            <a:pPr>
              <a:buFontTx/>
              <a:buChar char="-"/>
              <a:defRPr/>
            </a:pPr>
            <a:r>
              <a:rPr lang="en-IN" dirty="0"/>
              <a:t>Invariant with time and place i.e. Universal</a:t>
            </a:r>
          </a:p>
          <a:p>
            <a:pPr>
              <a:buFont typeface="Arial" charset="0"/>
              <a:buNone/>
              <a:defRPr/>
            </a:pPr>
            <a:r>
              <a:rPr lang="en-IN" dirty="0"/>
              <a:t>Liking or appeal has to do with details of how to </a:t>
            </a:r>
            <a:r>
              <a:rPr lang="en-IN" dirty="0" err="1"/>
              <a:t>fulfill</a:t>
            </a:r>
            <a:r>
              <a:rPr lang="en-IN" dirty="0"/>
              <a:t> relationship, which may have variety,</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Yes. We may relate it to conscience, inner voice, pure observer…</a:t>
            </a:r>
          </a:p>
          <a:p>
            <a:pPr>
              <a:defRPr/>
            </a:pPr>
            <a:endParaRPr lang="en-US" dirty="0"/>
          </a:p>
        </p:txBody>
      </p:sp>
      <p:sp>
        <p:nvSpPr>
          <p:cNvPr id="34820" name="Title 3">
            <a:extLst>
              <a:ext uri="{FF2B5EF4-FFF2-40B4-BE49-F238E27FC236}">
                <a16:creationId xmlns:a16="http://schemas.microsoft.com/office/drawing/2014/main" id="{70CD62D8-49D7-47EB-83DA-3ACBB672006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2: Natural Acceptance			</a:t>
            </a:r>
            <a:r>
              <a:rPr lang="en-US" altLang="en-US">
                <a:cs typeface="Arial" panose="020B0604020202020204" pitchFamily="34" charset="0"/>
              </a:rPr>
              <a:t> Response</a:t>
            </a:r>
            <a:endParaRPr lang="en-US" altLang="en-US"/>
          </a:p>
        </p:txBody>
      </p:sp>
      <p:cxnSp>
        <p:nvCxnSpPr>
          <p:cNvPr id="5" name="Straight Connector 4">
            <a:extLst>
              <a:ext uri="{FF2B5EF4-FFF2-40B4-BE49-F238E27FC236}">
                <a16:creationId xmlns:a16="http://schemas.microsoft.com/office/drawing/2014/main" id="{D7572A0B-59CA-4F71-B4C4-9324E8657EF6}"/>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2A69C0C5-6346-4613-800F-8234CA662DDE}"/>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2000"/>
              <a:t>What is difference between natural acceptance, acceptance, and forced acceptance?</a:t>
            </a:r>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r>
              <a:rPr lang="en-US" altLang="en-US" sz="2000"/>
              <a:t>We have to follow social norms and live as per family traditions to be accepted in the society, or even in the family. This has been working for a long time. Do we need to verify these norms and traditions also?</a:t>
            </a:r>
          </a:p>
          <a:p>
            <a:pPr marL="0" indent="0">
              <a:buFont typeface="Arial" panose="020B0604020202020204" pitchFamily="34" charset="0"/>
              <a:buNone/>
            </a:pPr>
            <a:endParaRPr lang="en-US" altLang="en-US" sz="2000"/>
          </a:p>
          <a:p>
            <a:pPr marL="0" indent="0">
              <a:buFont typeface="Arial" panose="020B0604020202020204" pitchFamily="34" charset="0"/>
              <a:buNone/>
            </a:pPr>
            <a:endParaRPr lang="en-US" altLang="en-US" sz="2000"/>
          </a:p>
        </p:txBody>
      </p:sp>
      <p:sp>
        <p:nvSpPr>
          <p:cNvPr id="34819" name="Content Placeholder 2">
            <a:extLst>
              <a:ext uri="{FF2B5EF4-FFF2-40B4-BE49-F238E27FC236}">
                <a16:creationId xmlns:a16="http://schemas.microsoft.com/office/drawing/2014/main" id="{5046E532-3C80-4BA1-926D-B170AAF51E75}"/>
              </a:ext>
            </a:extLst>
          </p:cNvPr>
          <p:cNvSpPr>
            <a:spLocks noGrp="1" noChangeArrowheads="1"/>
          </p:cNvSpPr>
          <p:nvPr>
            <p:ph sz="half" idx="2"/>
          </p:nvPr>
        </p:nvSpPr>
        <p:spPr bwMode="auto">
          <a:xfrm>
            <a:off x="6210300" y="457200"/>
            <a:ext cx="5981700" cy="5943600"/>
          </a:xfrm>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defRPr/>
            </a:pPr>
            <a:r>
              <a:rPr lang="en-US" altLang="en-US" sz="2000" dirty="0">
                <a:latin typeface="Arial" charset="0"/>
              </a:rPr>
              <a:t>Natural acceptance is innate, invariant and universal.</a:t>
            </a:r>
          </a:p>
          <a:p>
            <a:pPr marL="0" indent="0">
              <a:buFont typeface="Arial" charset="0"/>
              <a:buNone/>
              <a:defRPr/>
            </a:pPr>
            <a:r>
              <a:rPr lang="en-US" altLang="en-US" sz="2000" dirty="0">
                <a:latin typeface="Arial" charset="0"/>
              </a:rPr>
              <a:t>Acceptance is what I assume to hold good in given situation.</a:t>
            </a:r>
          </a:p>
          <a:p>
            <a:pPr marL="0" indent="0">
              <a:buFont typeface="Arial" charset="0"/>
              <a:buNone/>
              <a:defRPr/>
            </a:pPr>
            <a:r>
              <a:rPr lang="en-US" altLang="en-US" sz="2000" dirty="0">
                <a:latin typeface="Arial" charset="0"/>
              </a:rPr>
              <a:t>Forced acceptance is what I do not accept, but in given situation, I am forced to compromise, abide by it.</a:t>
            </a:r>
          </a:p>
          <a:p>
            <a:pPr marL="0" indent="0">
              <a:buFont typeface="Arial" charset="0"/>
              <a:buNone/>
              <a:defRPr/>
            </a:pPr>
            <a:endParaRPr lang="en-US" altLang="en-US" sz="2000" dirty="0">
              <a:latin typeface="Arial" charset="0"/>
            </a:endParaRPr>
          </a:p>
          <a:p>
            <a:pPr marL="0" indent="0">
              <a:buFont typeface="Arial" charset="0"/>
              <a:buNone/>
              <a:defRPr/>
            </a:pPr>
            <a:endParaRPr lang="en-US" altLang="en-US" sz="2000" dirty="0">
              <a:latin typeface="Arial" charset="0"/>
            </a:endParaRPr>
          </a:p>
          <a:p>
            <a:pPr marL="0" indent="0">
              <a:buFont typeface="Arial" charset="0"/>
              <a:buNone/>
              <a:defRPr/>
            </a:pPr>
            <a:r>
              <a:rPr lang="en-US" altLang="en-US" sz="2000" dirty="0">
                <a:latin typeface="Arial" charset="0"/>
              </a:rPr>
              <a:t>Social norms and family traditions are basically the details worked out at some particular time and situation about how to fulfill the purpose, the goal set by the society.</a:t>
            </a:r>
          </a:p>
          <a:p>
            <a:pPr marL="0" indent="0">
              <a:buFont typeface="Arial" charset="0"/>
              <a:buNone/>
              <a:defRPr/>
            </a:pPr>
            <a:r>
              <a:rPr lang="en-US" altLang="en-US" sz="2000" dirty="0">
                <a:latin typeface="Arial" charset="0"/>
              </a:rPr>
              <a:t>Therefore, we need to verify, from time to time- </a:t>
            </a:r>
          </a:p>
          <a:p>
            <a:pPr marL="457200" indent="-457200">
              <a:buFont typeface="+mj-lt"/>
              <a:buAutoNum type="arabicPeriod"/>
              <a:defRPr/>
            </a:pPr>
            <a:r>
              <a:rPr lang="en-US" altLang="en-US" sz="2000" dirty="0">
                <a:latin typeface="Arial" charset="0"/>
              </a:rPr>
              <a:t>Whether the goals set are correct- through natural acceptance</a:t>
            </a:r>
          </a:p>
          <a:p>
            <a:pPr marL="457200" indent="-457200">
              <a:buFont typeface="+mj-lt"/>
              <a:buAutoNum type="arabicPeriod"/>
              <a:defRPr/>
            </a:pPr>
            <a:r>
              <a:rPr lang="en-US" altLang="en-US" sz="2000" dirty="0">
                <a:latin typeface="Arial" charset="0"/>
              </a:rPr>
              <a:t>Whether these norms and traditions are able to meet those goals in the present time and situation</a:t>
            </a:r>
            <a:endParaRPr lang="en-IN" altLang="en-US" sz="2000" dirty="0">
              <a:latin typeface="Arial" charset="0"/>
            </a:endParaRPr>
          </a:p>
        </p:txBody>
      </p:sp>
      <p:sp>
        <p:nvSpPr>
          <p:cNvPr id="35844" name="Title 3">
            <a:extLst>
              <a:ext uri="{FF2B5EF4-FFF2-40B4-BE49-F238E27FC236}">
                <a16:creationId xmlns:a16="http://schemas.microsoft.com/office/drawing/2014/main" id="{894AA643-2AD2-43E1-B2F8-1247F8043CA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3: Natural Acceptance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A09D4CFE-49F1-4740-BE15-DB4FCCAE04B4}"/>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0BEFE1-3FDC-481A-8BDA-593F6B54D7EF}"/>
              </a:ext>
            </a:extLst>
          </p:cNvPr>
          <p:cNvSpPr>
            <a:spLocks noGrp="1"/>
          </p:cNvSpPr>
          <p:nvPr>
            <p:ph sz="half" idx="1"/>
          </p:nvPr>
        </p:nvSpPr>
        <p:spPr>
          <a:xfrm>
            <a:off x="0" y="609600"/>
            <a:ext cx="6007100" cy="5943600"/>
          </a:xfrm>
        </p:spPr>
        <p:txBody>
          <a:bodyPr/>
          <a:lstStyle/>
          <a:p>
            <a:pPr marL="0" indent="0">
              <a:buFont typeface="Arial" panose="020B0604020202020204" pitchFamily="34" charset="0"/>
              <a:buNone/>
              <a:defRPr/>
            </a:pPr>
            <a:r>
              <a:rPr lang="en-US" dirty="0"/>
              <a:t>What is right understanding? How to know whether my understanding is right or wrong? </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Is it same as natural acceptance?</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Everyone is right according to his or her own understanding. Kindly comment.</a:t>
            </a:r>
          </a:p>
          <a:p>
            <a:pPr>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There is nothing absolute in this world. So, how can we talk about such things with such absoluteness?</a:t>
            </a:r>
          </a:p>
          <a:p>
            <a:pPr>
              <a:defRPr/>
            </a:pPr>
            <a:endParaRPr lang="en-US" dirty="0"/>
          </a:p>
        </p:txBody>
      </p:sp>
      <p:sp>
        <p:nvSpPr>
          <p:cNvPr id="35843" name="Content Placeholder 2">
            <a:extLst>
              <a:ext uri="{FF2B5EF4-FFF2-40B4-BE49-F238E27FC236}">
                <a16:creationId xmlns:a16="http://schemas.microsoft.com/office/drawing/2014/main" id="{D8C15D87-A833-4CBD-A254-BA6C89A5C2CA}"/>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2000"/>
              <a:t>If I understand rightly, it will be: </a:t>
            </a:r>
          </a:p>
          <a:p>
            <a:pPr marL="228600" lvl="1" indent="0">
              <a:buFont typeface="Arial" panose="020B0604020202020204" pitchFamily="34" charset="0"/>
              <a:buNone/>
            </a:pPr>
            <a:r>
              <a:rPr lang="en-US" altLang="en-US"/>
              <a:t>a. Satisfying to me, </a:t>
            </a:r>
          </a:p>
          <a:p>
            <a:pPr marL="228600" lvl="1" indent="0">
              <a:buFont typeface="Arial" panose="020B0604020202020204" pitchFamily="34" charset="0"/>
              <a:buNone/>
            </a:pPr>
            <a:r>
              <a:rPr lang="en-US" altLang="en-US"/>
              <a:t>b. Invariant with time and place</a:t>
            </a:r>
          </a:p>
          <a:p>
            <a:pPr marL="228600" lvl="1" indent="0">
              <a:buFont typeface="Arial" panose="020B0604020202020204" pitchFamily="34" charset="0"/>
              <a:buNone/>
            </a:pPr>
            <a:r>
              <a:rPr lang="en-US" altLang="en-US"/>
              <a:t>c. Universal for all human beings</a:t>
            </a:r>
          </a:p>
          <a:p>
            <a:pPr marL="228600" lvl="1" indent="0">
              <a:buFont typeface="Arial" panose="020B0604020202020204" pitchFamily="34" charset="0"/>
              <a:buNone/>
            </a:pPr>
            <a:r>
              <a:rPr lang="en-US" altLang="en-US"/>
              <a:t>d. Leading to harmony in my living, in behaviour with human beings, and work with the rest of nature</a:t>
            </a:r>
          </a:p>
          <a:p>
            <a:pPr marL="228600" lvl="1" indent="0">
              <a:buFont typeface="Arial" panose="020B0604020202020204" pitchFamily="34" charset="0"/>
              <a:buNone/>
            </a:pPr>
            <a:r>
              <a:rPr lang="en-US" altLang="en-US"/>
              <a:t>e. I will naturally accept to continue with it. </a:t>
            </a:r>
          </a:p>
          <a:p>
            <a:pPr marL="0" indent="0">
              <a:buFont typeface="Arial" panose="020B0604020202020204" pitchFamily="34" charset="0"/>
              <a:buNone/>
            </a:pPr>
            <a:endParaRPr lang="en-US" altLang="en-US" sz="2000"/>
          </a:p>
          <a:p>
            <a:pPr marL="0" indent="0">
              <a:buFont typeface="Arial" panose="020B0604020202020204" pitchFamily="34" charset="0"/>
              <a:buNone/>
            </a:pPr>
            <a:r>
              <a:rPr lang="en-US" altLang="en-US" sz="2000"/>
              <a:t>One may assume oneself to be right. But we need to verify our assumptions on the basis of above criteria to see if it is part of (or based on) right understanding.</a:t>
            </a:r>
          </a:p>
          <a:p>
            <a:pPr marL="0" indent="0">
              <a:buFont typeface="Arial" panose="020B0604020202020204" pitchFamily="34" charset="0"/>
              <a:buNone/>
            </a:pPr>
            <a:endParaRPr lang="en-US" altLang="en-US" sz="700"/>
          </a:p>
          <a:p>
            <a:pPr marL="0" indent="0">
              <a:buFont typeface="Arial" panose="020B0604020202020204" pitchFamily="34" charset="0"/>
              <a:buNone/>
            </a:pPr>
            <a:r>
              <a:rPr lang="en-US" altLang="en-US" sz="1800"/>
              <a:t>On a lighter note- is this statement absolute!. </a:t>
            </a:r>
          </a:p>
          <a:p>
            <a:pPr marL="0" indent="0">
              <a:buFont typeface="Arial" panose="020B0604020202020204" pitchFamily="34" charset="0"/>
              <a:buNone/>
            </a:pPr>
            <a:r>
              <a:rPr lang="en-IN" altLang="en-US" sz="1800"/>
              <a:t>As far as the purpose, goal is concerned, they are definite and universal. Details of their fulfillment may have variety, as mentioned above, e.g. Nurturing of the body </a:t>
            </a:r>
          </a:p>
        </p:txBody>
      </p:sp>
      <p:sp>
        <p:nvSpPr>
          <p:cNvPr id="36868" name="Title 3">
            <a:extLst>
              <a:ext uri="{FF2B5EF4-FFF2-40B4-BE49-F238E27FC236}">
                <a16:creationId xmlns:a16="http://schemas.microsoft.com/office/drawing/2014/main" id="{56B39ECB-6AA1-4074-81D6-2CE6392F3D98}"/>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4: Right Understanding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E07DCDD6-C014-4E20-8E31-941700D90708}"/>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56F85682-A002-4A7F-A274-D295D68AEEA7}"/>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37891" name="Content Placeholder 2">
            <a:extLst>
              <a:ext uri="{FF2B5EF4-FFF2-40B4-BE49-F238E27FC236}">
                <a16:creationId xmlns:a16="http://schemas.microsoft.com/office/drawing/2014/main" id="{834E1E3A-BD40-47F2-9734-527CC0C262BF}"/>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Differentiate between</a:t>
            </a:r>
          </a:p>
          <a:p>
            <a:pPr marL="0" indent="0">
              <a:buFont typeface="Arial" panose="020B0604020202020204" pitchFamily="34" charset="0"/>
              <a:buNone/>
            </a:pPr>
            <a:r>
              <a:rPr lang="en-IN" altLang="en-US"/>
              <a:t>Understanding something and thinking about it (thought)</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Feeling </a:t>
            </a:r>
          </a:p>
          <a:p>
            <a:pPr marL="0" indent="0">
              <a:buFont typeface="Arial" panose="020B0604020202020204" pitchFamily="34" charset="0"/>
              <a:buNone/>
            </a:pPr>
            <a:r>
              <a:rPr lang="en-IN" altLang="en-US">
                <a:sym typeface="Wingdings" panose="05000000000000000000" pitchFamily="2" charset="2"/>
              </a:rPr>
              <a:t>(Definite, objective…)</a:t>
            </a:r>
            <a:endParaRPr lang="en-IN" altLang="en-US"/>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Expression (thought, expectation, beh, wk)</a:t>
            </a:r>
          </a:p>
          <a:p>
            <a:pPr marL="0" indent="0">
              <a:buFont typeface="Arial" panose="020B0604020202020204" pitchFamily="34" charset="0"/>
              <a:buNone/>
            </a:pPr>
            <a:r>
              <a:rPr lang="en-IN" altLang="en-US">
                <a:sym typeface="Wingdings" panose="05000000000000000000" pitchFamily="2" charset="2"/>
              </a:rPr>
              <a:t>(Variety, subjective…)</a:t>
            </a:r>
            <a:endParaRPr lang="en-IN" altLang="en-US"/>
          </a:p>
        </p:txBody>
      </p:sp>
      <p:sp>
        <p:nvSpPr>
          <p:cNvPr id="37892" name="Title 3">
            <a:extLst>
              <a:ext uri="{FF2B5EF4-FFF2-40B4-BE49-F238E27FC236}">
                <a16:creationId xmlns:a16="http://schemas.microsoft.com/office/drawing/2014/main" id="{0107515E-5337-41CC-A668-457CBF3B0F7E}"/>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205E7C3F-4275-4C87-84EC-99035CE89552}"/>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cs typeface="Arial" panose="020B0604020202020204" pitchFamily="34" charset="0"/>
              </a:rPr>
              <a:t>How is it possible to understand everything by the self and through the self? Just being aware of “what I am” and “what I really want to be” itself is so difficult.</a:t>
            </a:r>
          </a:p>
        </p:txBody>
      </p:sp>
      <p:sp>
        <p:nvSpPr>
          <p:cNvPr id="36867" name="Content Placeholder 2">
            <a:extLst>
              <a:ext uri="{FF2B5EF4-FFF2-40B4-BE49-F238E27FC236}">
                <a16:creationId xmlns:a16="http://schemas.microsoft.com/office/drawing/2014/main" id="{99ED6C26-DEB5-4155-B836-DBF1DBCB7061}"/>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As you gradually observe, you will see that the essence of the whole existence, the co-existence (relationship, harmony and co-existence), is reflected in me. And I can observe it.</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Presently, being aware of </a:t>
            </a:r>
            <a:r>
              <a:rPr lang="en-US" altLang="en-US">
                <a:cs typeface="Arial" panose="020B0604020202020204" pitchFamily="34" charset="0"/>
              </a:rPr>
              <a:t>“what I am” and “what I really want to be” may appear difficult. But as you go on exploring, the clarity that you get in the process (leading towards a harmonious self), becomes self-motivating for you.</a:t>
            </a:r>
            <a:endParaRPr lang="en-IN" altLang="en-US"/>
          </a:p>
        </p:txBody>
      </p:sp>
      <p:sp>
        <p:nvSpPr>
          <p:cNvPr id="38916" name="Title 3">
            <a:extLst>
              <a:ext uri="{FF2B5EF4-FFF2-40B4-BE49-F238E27FC236}">
                <a16:creationId xmlns:a16="http://schemas.microsoft.com/office/drawing/2014/main" id="{AE7DC344-4094-4EC9-8090-CE10D128394D}"/>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5: Self-exploration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7DC5A1EC-172D-4D53-900D-374F49E4A5EC}"/>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5F6EDC-F700-494A-8C10-B8BAD1C37E68}"/>
              </a:ext>
            </a:extLst>
          </p:cNvPr>
          <p:cNvSpPr>
            <a:spLocks noGrp="1"/>
          </p:cNvSpPr>
          <p:nvPr>
            <p:ph sz="half" idx="1"/>
          </p:nvPr>
        </p:nvSpPr>
        <p:spPr>
          <a:xfrm>
            <a:off x="0" y="609600"/>
            <a:ext cx="6007100" cy="5943600"/>
          </a:xfrm>
        </p:spPr>
        <p:txBody>
          <a:bodyPr/>
          <a:lstStyle/>
          <a:p>
            <a:pPr marL="0" indent="0">
              <a:buFont typeface="Arial" panose="020B0604020202020204" pitchFamily="34" charset="0"/>
              <a:buNone/>
              <a:defRPr/>
            </a:pPr>
            <a:r>
              <a:rPr lang="en-US" dirty="0"/>
              <a:t>What is the need for self-exploration? The existence is so vast and I am a tiny unit of this existence. Is it not unwise to also even think of exploring everything on my own right?</a:t>
            </a:r>
          </a:p>
          <a:p>
            <a:pPr>
              <a:defRPr/>
            </a:pPr>
            <a:endParaRPr lang="en-US" dirty="0"/>
          </a:p>
          <a:p>
            <a:pPr>
              <a:defRPr/>
            </a:pPr>
            <a:endParaRPr lang="en-US" dirty="0"/>
          </a:p>
          <a:p>
            <a:pPr>
              <a:defRPr/>
            </a:pPr>
            <a:endParaRPr lang="en-US" dirty="0"/>
          </a:p>
          <a:p>
            <a:pPr>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What is wrong in assuming something written in the books as true? Why to verify everything?</a:t>
            </a:r>
          </a:p>
          <a:p>
            <a:pPr>
              <a:defRPr/>
            </a:pPr>
            <a:endParaRPr lang="en-US" dirty="0"/>
          </a:p>
        </p:txBody>
      </p:sp>
      <p:sp>
        <p:nvSpPr>
          <p:cNvPr id="37891" name="Content Placeholder 2">
            <a:extLst>
              <a:ext uri="{FF2B5EF4-FFF2-40B4-BE49-F238E27FC236}">
                <a16:creationId xmlns:a16="http://schemas.microsoft.com/office/drawing/2014/main" id="{E228143D-C8AA-4060-B790-60580EB2890F}"/>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The existence is vast, but the content to explore is very simple. You need not verify about every incident taking place in this existence, rather only the essence of this existence- i.e. relationship,  harmony and co-existence (material and consciousness units in space). </a:t>
            </a:r>
            <a:endParaRPr lang="en-US" altLang="en-US"/>
          </a:p>
          <a:p>
            <a:pPr marL="0" indent="0">
              <a:buFont typeface="Arial" panose="020B0604020202020204" pitchFamily="34" charset="0"/>
              <a:buNone/>
            </a:pPr>
            <a:r>
              <a:rPr lang="en-IN" altLang="en-US"/>
              <a:t>Secondly, unless you verify on your own right, how do you make to a program to live with it in a mutually fulfilling manner, be it the other human being or any other unit of nature?</a:t>
            </a:r>
            <a:endParaRPr lang="en-US" altLang="en-US"/>
          </a:p>
          <a:p>
            <a:pPr marL="0" indent="0">
              <a:buFont typeface="Arial" panose="020B0604020202020204" pitchFamily="34" charset="0"/>
              <a:buNone/>
            </a:pPr>
            <a:endParaRPr lang="en-US" altLang="en-US"/>
          </a:p>
          <a:p>
            <a:pPr marL="0" indent="0">
              <a:buFont typeface="Arial" panose="020B0604020202020204" pitchFamily="34" charset="0"/>
              <a:buNone/>
            </a:pPr>
            <a:r>
              <a:rPr lang="en-IN" altLang="en-US" sz="2000"/>
              <a:t>What is written in the books is likely to be true. But how do I understand the true meaning of the words in the books unless I observe the reality indicated by myself? To be certain, I need to explore myself and understand. This is what any authentic book will expect us to do.</a:t>
            </a:r>
            <a:endParaRPr lang="en-US" altLang="en-US" sz="2000"/>
          </a:p>
          <a:p>
            <a:pPr marL="0" indent="0">
              <a:buFont typeface="Arial" panose="020B0604020202020204" pitchFamily="34" charset="0"/>
              <a:buNone/>
            </a:pPr>
            <a:endParaRPr lang="en-US" altLang="en-US" sz="2000"/>
          </a:p>
        </p:txBody>
      </p:sp>
      <p:sp>
        <p:nvSpPr>
          <p:cNvPr id="39940" name="Title 3">
            <a:extLst>
              <a:ext uri="{FF2B5EF4-FFF2-40B4-BE49-F238E27FC236}">
                <a16:creationId xmlns:a16="http://schemas.microsoft.com/office/drawing/2014/main" id="{F6B73C6F-81B5-43D9-8824-B6D0CECDB55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6: Self-exploration			</a:t>
            </a:r>
            <a:r>
              <a:rPr lang="en-US" altLang="en-US">
                <a:cs typeface="Arial" panose="020B0604020202020204" pitchFamily="34" charset="0"/>
              </a:rPr>
              <a:t> Response</a:t>
            </a:r>
            <a:endParaRPr lang="en-US" altLang="en-US"/>
          </a:p>
        </p:txBody>
      </p:sp>
      <p:cxnSp>
        <p:nvCxnSpPr>
          <p:cNvPr id="5" name="Straight Connector 4">
            <a:extLst>
              <a:ext uri="{FF2B5EF4-FFF2-40B4-BE49-F238E27FC236}">
                <a16:creationId xmlns:a16="http://schemas.microsoft.com/office/drawing/2014/main" id="{7A3DE9A2-D680-4129-80DD-32693B3A6810}"/>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1">
            <a:extLst>
              <a:ext uri="{FF2B5EF4-FFF2-40B4-BE49-F238E27FC236}">
                <a16:creationId xmlns:a16="http://schemas.microsoft.com/office/drawing/2014/main" id="{864995E6-8B27-448E-8995-B889783185CC}"/>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3" name="Content Placeholder 2">
            <a:extLst>
              <a:ext uri="{FF2B5EF4-FFF2-40B4-BE49-F238E27FC236}">
                <a16:creationId xmlns:a16="http://schemas.microsoft.com/office/drawing/2014/main" id="{6D929D33-A324-4A51-81C5-0A74BEAB93C8}"/>
              </a:ext>
            </a:extLst>
          </p:cNvPr>
          <p:cNvSpPr>
            <a:spLocks noGrp="1"/>
          </p:cNvSpPr>
          <p:nvPr>
            <p:ph sz="half" idx="2"/>
          </p:nvPr>
        </p:nvSpPr>
        <p:spPr>
          <a:xfrm>
            <a:off x="6210300" y="609600"/>
            <a:ext cx="5981700" cy="5943600"/>
          </a:xfrm>
        </p:spPr>
        <p:txBody>
          <a:bodyPr/>
          <a:lstStyle/>
          <a:p>
            <a:pPr marL="0" indent="0">
              <a:buFont typeface="Arial" panose="020B0604020202020204" pitchFamily="34" charset="0"/>
              <a:buNone/>
              <a:defRPr/>
            </a:pPr>
            <a:r>
              <a:rPr lang="en-IN" dirty="0"/>
              <a:t>In each and every Self, there is naturally</a:t>
            </a:r>
            <a:br>
              <a:rPr lang="en-IN" dirty="0"/>
            </a:br>
            <a:r>
              <a:rPr lang="en-IN" dirty="0"/>
              <a:t>- the need to know (to understand the entire existential reality)</a:t>
            </a:r>
          </a:p>
          <a:p>
            <a:pPr>
              <a:buFontTx/>
              <a:buChar char="-"/>
              <a:defRPr/>
            </a:pPr>
            <a:r>
              <a:rPr lang="en-IN" dirty="0"/>
              <a:t>Potential to know (to explore, pay attention, see, understand) the essence</a:t>
            </a:r>
          </a:p>
          <a:p>
            <a:pPr marL="0" indent="0">
              <a:buFont typeface="Arial" panose="020B0604020202020204" pitchFamily="34" charset="0"/>
              <a:buNone/>
              <a:defRPr/>
            </a:pPr>
            <a:endParaRPr lang="en-IN" dirty="0"/>
          </a:p>
        </p:txBody>
      </p:sp>
      <p:sp>
        <p:nvSpPr>
          <p:cNvPr id="40964" name="Title 3">
            <a:extLst>
              <a:ext uri="{FF2B5EF4-FFF2-40B4-BE49-F238E27FC236}">
                <a16:creationId xmlns:a16="http://schemas.microsoft.com/office/drawing/2014/main" id="{3E4466D6-6253-408A-8354-2ECAE7F195E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FE7CC7E-0657-4166-B0DA-1DF494AA0D4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Process</a:t>
            </a:r>
            <a:endParaRPr lang="en-US" altLang="en-US"/>
          </a:p>
        </p:txBody>
      </p:sp>
      <p:sp>
        <p:nvSpPr>
          <p:cNvPr id="4099" name="Text Placeholder 2">
            <a:extLst>
              <a:ext uri="{FF2B5EF4-FFF2-40B4-BE49-F238E27FC236}">
                <a16:creationId xmlns:a16="http://schemas.microsoft.com/office/drawing/2014/main" id="{24C3F6B1-679F-4929-96A7-85A458D72647}"/>
              </a:ext>
            </a:extLst>
          </p:cNvPr>
          <p:cNvSpPr>
            <a:spLocks noGrp="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lang="en-GB" altLang="en-US"/>
              <a:t>Whatever is said is a </a:t>
            </a:r>
            <a:r>
              <a:rPr lang="en-GB" altLang="en-US" b="1" u="sng"/>
              <a:t>Proposal</a:t>
            </a:r>
            <a:r>
              <a:rPr lang="en-GB" altLang="en-US"/>
              <a:t> (</a:t>
            </a:r>
            <a:r>
              <a:rPr lang="en-GB" altLang="en-US" b="1">
                <a:solidFill>
                  <a:srgbClr val="FF0000"/>
                </a:solidFill>
              </a:rPr>
              <a:t>Do not assume it to be true or false</a:t>
            </a:r>
            <a:r>
              <a:rPr lang="en-GB" altLang="en-US"/>
              <a:t>)</a:t>
            </a:r>
          </a:p>
          <a:p>
            <a:pPr>
              <a:buFont typeface="Symbol" pitchFamily="18" charset="2"/>
              <a:buNone/>
              <a:defRPr/>
            </a:pPr>
            <a:r>
              <a:rPr lang="en-GB" altLang="en-US" b="1"/>
              <a:t>Verify </a:t>
            </a:r>
            <a:r>
              <a:rPr lang="en-GB" altLang="en-US"/>
              <a:t>it on Your Own Right – on the basis of our </a:t>
            </a:r>
            <a:r>
              <a:rPr lang="en-GB" altLang="en-US" b="1" u="sng"/>
              <a:t>Natural Acceptance</a:t>
            </a:r>
            <a:endParaRPr lang="en-GB" altLang="en-US"/>
          </a:p>
          <a:p>
            <a:pPr>
              <a:buFont typeface="Symbol" pitchFamily="18" charset="2"/>
              <a:buNone/>
              <a:defRPr/>
            </a:pPr>
            <a:endParaRPr lang="en-GB" altLang="en-US" sz="1000"/>
          </a:p>
          <a:p>
            <a:pPr>
              <a:buFont typeface="Symbol" pitchFamily="18" charset="2"/>
              <a:buNone/>
              <a:defRPr/>
            </a:pPr>
            <a:r>
              <a:rPr lang="en-GB" altLang="en-US"/>
              <a:t>It is a process of </a:t>
            </a:r>
            <a:r>
              <a:rPr lang="en-GB" altLang="en-US" b="1"/>
              <a:t>Dialogue</a:t>
            </a:r>
          </a:p>
          <a:p>
            <a:pPr>
              <a:buFont typeface="Symbol" pitchFamily="18" charset="2"/>
              <a:buNone/>
              <a:defRPr/>
            </a:pPr>
            <a:r>
              <a:rPr lang="en-GB" altLang="en-US"/>
              <a:t>A dialogue between me and you, to start with</a:t>
            </a:r>
          </a:p>
          <a:p>
            <a:pPr>
              <a:buFont typeface="Symbol" pitchFamily="18" charset="2"/>
              <a:buNone/>
              <a:defRPr/>
            </a:pPr>
            <a:r>
              <a:rPr lang="en-GB" altLang="en-US"/>
              <a:t>It soon becomes a dialogue </a:t>
            </a:r>
            <a:r>
              <a:rPr lang="en-GB" altLang="en-US" b="1"/>
              <a:t>within your own self</a:t>
            </a:r>
          </a:p>
          <a:p>
            <a:pPr>
              <a:buFont typeface="Symbol" pitchFamily="18" charset="2"/>
              <a:buNone/>
              <a:defRPr/>
            </a:pPr>
            <a:r>
              <a:rPr lang="en-GB" altLang="en-US"/>
              <a:t>	between what you are and 	what you really want to be 						(your natural acceptance)</a:t>
            </a:r>
          </a:p>
          <a:p>
            <a:pPr>
              <a:buFont typeface="Symbol" pitchFamily="18" charset="2"/>
              <a:buNone/>
              <a:defRPr/>
            </a:pPr>
            <a:r>
              <a:rPr lang="en-GB" altLang="en-US"/>
              <a:t>The purpose of this workshop is to initiate/strengthen this internal dialogue</a:t>
            </a:r>
          </a:p>
          <a:p>
            <a:pPr>
              <a:buFont typeface="Symbol" pitchFamily="18" charset="2"/>
              <a:buNone/>
              <a:defRPr/>
            </a:pPr>
            <a:endParaRPr altLang="en-US" sz="1200" b="1" u="sng">
              <a:solidFill>
                <a:srgbClr val="1E00AA"/>
              </a:solidFill>
              <a:latin typeface="Kruti Dev 010" pitchFamily="2" charset="0"/>
            </a:endParaRPr>
          </a:p>
          <a:p>
            <a:pPr>
              <a:buFont typeface="Symbol" pitchFamily="18" charset="2"/>
              <a:buNone/>
              <a:defRPr/>
            </a:pPr>
            <a:r>
              <a:rPr altLang="en-US" sz="2800" b="1" u="sng" err="1">
                <a:solidFill>
                  <a:srgbClr val="1E00AA"/>
                </a:solidFill>
                <a:latin typeface="Kruti Dev 010" pitchFamily="2" charset="0"/>
              </a:rPr>
              <a:t>izLrko</a:t>
            </a:r>
            <a:r>
              <a:rPr altLang="en-US" sz="2800" b="1" u="sng">
                <a:solidFill>
                  <a:srgbClr val="1E00AA"/>
                </a:solidFill>
                <a:latin typeface="Kruti Dev 010" pitchFamily="2" charset="0"/>
              </a:rPr>
              <a:t> </a:t>
            </a:r>
            <a:r>
              <a:rPr altLang="en-US" sz="2800" b="1" err="1">
                <a:solidFill>
                  <a:srgbClr val="1E00AA"/>
                </a:solidFill>
                <a:latin typeface="Kruti Dev 010" pitchFamily="2" charset="0"/>
              </a:rPr>
              <a:t>gS</a:t>
            </a:r>
            <a:r>
              <a:rPr altLang="en-US" sz="2800" b="1">
                <a:solidFill>
                  <a:srgbClr val="1E00AA"/>
                </a:solidFill>
                <a:latin typeface="Kruti Dev 010" pitchFamily="2" charset="0"/>
              </a:rPr>
              <a:t> ¼</a:t>
            </a:r>
            <a:r>
              <a:rPr altLang="en-US" sz="2800" b="1">
                <a:solidFill>
                  <a:srgbClr val="FF0000"/>
                </a:solidFill>
                <a:latin typeface="Kruti Dev 010" pitchFamily="2" charset="0"/>
              </a:rPr>
              <a:t>ekuas ugha</a:t>
            </a:r>
            <a:r>
              <a:rPr altLang="en-US" sz="2800" b="1">
                <a:solidFill>
                  <a:srgbClr val="1E00AA"/>
                </a:solidFill>
                <a:latin typeface="Kruti Dev 010" pitchFamily="2" charset="0"/>
              </a:rPr>
              <a:t>½</a:t>
            </a:r>
            <a:endParaRPr altLang="en-US" sz="2800" b="1">
              <a:solidFill>
                <a:srgbClr val="1E00AA"/>
              </a:solidFill>
            </a:endParaRPr>
          </a:p>
          <a:p>
            <a:pPr>
              <a:buFont typeface="Symbol" pitchFamily="18" charset="2"/>
              <a:buNone/>
              <a:defRPr/>
            </a:pPr>
            <a:r>
              <a:rPr altLang="en-US" sz="2800" b="1" err="1">
                <a:solidFill>
                  <a:srgbClr val="1E00AA"/>
                </a:solidFill>
                <a:latin typeface="Kruti Dev 010" pitchFamily="2" charset="0"/>
              </a:rPr>
              <a:t>tk¡pas</a:t>
            </a:r>
            <a:r>
              <a:rPr altLang="en-US" sz="2800" b="1">
                <a:solidFill>
                  <a:srgbClr val="1E00AA"/>
                </a:solidFill>
                <a:latin typeface="Kruti Dev 010" pitchFamily="2" charset="0"/>
              </a:rPr>
              <a:t> </a:t>
            </a:r>
            <a:r>
              <a:rPr altLang="en-US" sz="2800">
                <a:solidFill>
                  <a:srgbClr val="1E00AA"/>
                </a:solidFill>
                <a:latin typeface="Kruti Dev 010" pitchFamily="2" charset="0"/>
              </a:rPr>
              <a:t>&amp; </a:t>
            </a:r>
            <a:r>
              <a:rPr altLang="en-US" sz="2800" err="1">
                <a:solidFill>
                  <a:srgbClr val="1E00AA"/>
                </a:solidFill>
                <a:latin typeface="Kruti Dev 010" pitchFamily="2" charset="0"/>
              </a:rPr>
              <a:t>Lo;a</a:t>
            </a:r>
            <a:r>
              <a:rPr altLang="en-US" sz="2800">
                <a:solidFill>
                  <a:srgbClr val="1E00AA"/>
                </a:solidFill>
                <a:latin typeface="Kruti Dev 010" pitchFamily="2" charset="0"/>
              </a:rPr>
              <a:t> ds </a:t>
            </a:r>
            <a:r>
              <a:rPr altLang="en-US" sz="2800" err="1">
                <a:solidFill>
                  <a:srgbClr val="1E00AA"/>
                </a:solidFill>
                <a:latin typeface="Kruti Dev 010" pitchFamily="2" charset="0"/>
              </a:rPr>
              <a:t>vf</a:t>
            </a:r>
            <a:r>
              <a:rPr altLang="en-US" sz="2800">
                <a:solidFill>
                  <a:srgbClr val="1E00AA"/>
                </a:solidFill>
                <a:latin typeface="Kruti Dev 010" pitchFamily="2" charset="0"/>
              </a:rPr>
              <a:t>/</a:t>
            </a:r>
            <a:r>
              <a:rPr altLang="en-US" sz="2800" err="1">
                <a:solidFill>
                  <a:srgbClr val="1E00AA"/>
                </a:solidFill>
                <a:latin typeface="Kruti Dev 010" pitchFamily="2" charset="0"/>
              </a:rPr>
              <a:t>kdkj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latin typeface="Kruti Dev 010" pitchFamily="2" charset="0"/>
            </a:endParaRPr>
          </a:p>
          <a:p>
            <a:pPr>
              <a:buFont typeface="Symbol" pitchFamily="18" charset="2"/>
              <a:buNone/>
              <a:defRPr/>
            </a:pPr>
            <a:r>
              <a:rPr altLang="en-US" sz="2800" err="1">
                <a:solidFill>
                  <a:srgbClr val="1E00AA"/>
                </a:solidFill>
                <a:latin typeface="Kruti Dev 010" pitchFamily="2" charset="0"/>
              </a:rPr>
              <a:t>viuh</a:t>
            </a:r>
            <a:r>
              <a:rPr altLang="en-US" sz="2800">
                <a:solidFill>
                  <a:srgbClr val="1E00AA"/>
                </a:solidFill>
                <a:latin typeface="Kruti Dev 010" pitchFamily="2" charset="0"/>
              </a:rPr>
              <a:t> </a:t>
            </a:r>
            <a:r>
              <a:rPr altLang="en-US" sz="2800" b="1" u="sng" err="1">
                <a:solidFill>
                  <a:srgbClr val="1E00AA"/>
                </a:solidFill>
                <a:latin typeface="Kruti Dev 010" pitchFamily="2" charset="0"/>
              </a:rPr>
              <a:t>lgt</a:t>
            </a:r>
            <a:r>
              <a:rPr altLang="en-US" sz="2800" b="1" u="sng">
                <a:solidFill>
                  <a:srgbClr val="1E00AA"/>
                </a:solidFill>
                <a:latin typeface="Kruti Dev 010" pitchFamily="2" charset="0"/>
              </a:rPr>
              <a:t> </a:t>
            </a:r>
            <a:r>
              <a:rPr altLang="en-US" sz="2800" b="1" u="sng" err="1">
                <a:solidFill>
                  <a:srgbClr val="1E00AA"/>
                </a:solidFill>
                <a:latin typeface="Kruti Dev 010" pitchFamily="2" charset="0"/>
              </a:rPr>
              <a:t>LohÑfr</a:t>
            </a:r>
            <a:r>
              <a:rPr altLang="en-US" sz="2800" b="1" u="sng">
                <a:solidFill>
                  <a:srgbClr val="1E00AA"/>
                </a:solidFill>
                <a:latin typeface="Kruti Dev 010" pitchFamily="2" charset="0"/>
              </a:rPr>
              <a:t> </a:t>
            </a:r>
            <a:r>
              <a:rPr altLang="en-US" sz="2800">
                <a:solidFill>
                  <a:srgbClr val="1E00AA"/>
                </a:solidFill>
                <a:latin typeface="Kruti Dev 010" pitchFamily="2" charset="0"/>
              </a:rPr>
              <a:t>ds </a:t>
            </a:r>
            <a:r>
              <a:rPr altLang="en-US" sz="2800" err="1">
                <a:solidFill>
                  <a:srgbClr val="1E00AA"/>
                </a:solidFill>
                <a:latin typeface="Kruti Dev 010" pitchFamily="2" charset="0"/>
              </a:rPr>
              <a:t>vk</a:t>
            </a:r>
            <a:r>
              <a:rPr altLang="en-US" sz="2800">
                <a:solidFill>
                  <a:srgbClr val="1E00AA"/>
                </a:solidFill>
                <a:latin typeface="Kruti Dev 010" pitchFamily="2" charset="0"/>
              </a:rPr>
              <a:t>/</a:t>
            </a:r>
            <a:r>
              <a:rPr altLang="en-US" sz="2800" err="1">
                <a:solidFill>
                  <a:srgbClr val="1E00AA"/>
                </a:solidFill>
                <a:latin typeface="Kruti Dev 010" pitchFamily="2" charset="0"/>
              </a:rPr>
              <a:t>kkj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endParaRPr>
          </a:p>
          <a:p>
            <a:pPr>
              <a:buFont typeface="Symbol" pitchFamily="18" charset="2"/>
              <a:buNone/>
              <a:defRPr/>
            </a:pPr>
            <a:endParaRPr lang="en-GB" altLang="en-US" sz="1000"/>
          </a:p>
          <a:p>
            <a:pPr>
              <a:buFont typeface="Symbol" pitchFamily="18" charset="2"/>
              <a:buNone/>
              <a:defRPr/>
            </a:pPr>
            <a:r>
              <a:rPr altLang="en-US" sz="2800">
                <a:solidFill>
                  <a:srgbClr val="1E00AA"/>
                </a:solidFill>
                <a:latin typeface="Kruti Dev 010" pitchFamily="2" charset="0"/>
              </a:rPr>
              <a:t>;g </a:t>
            </a:r>
            <a:r>
              <a:rPr altLang="en-US" sz="2800" b="1" err="1">
                <a:solidFill>
                  <a:srgbClr val="1E00AA"/>
                </a:solidFill>
                <a:latin typeface="Kruti Dev 010" pitchFamily="2" charset="0"/>
              </a:rPr>
              <a:t>laokn</a:t>
            </a:r>
            <a:r>
              <a:rPr altLang="en-US" sz="2800" b="1">
                <a:solidFill>
                  <a:srgbClr val="1E00AA"/>
                </a:solidFill>
                <a:latin typeface="Kruti Dev 010" pitchFamily="2" charset="0"/>
              </a:rPr>
              <a:t> </a:t>
            </a:r>
            <a:r>
              <a:rPr altLang="en-US" sz="2800">
                <a:solidFill>
                  <a:srgbClr val="1E00AA"/>
                </a:solidFill>
                <a:latin typeface="Kruti Dev 010" pitchFamily="2" charset="0"/>
              </a:rPr>
              <a:t>dh </a:t>
            </a:r>
            <a:r>
              <a:rPr altLang="en-US" sz="2800" err="1">
                <a:solidFill>
                  <a:srgbClr val="1E00AA"/>
                </a:solidFill>
                <a:latin typeface="Kruti Dev 010" pitchFamily="2" charset="0"/>
              </a:rPr>
              <a:t>izfØ;k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a:p>
            <a:pPr>
              <a:buFont typeface="Symbol" pitchFamily="18" charset="2"/>
              <a:buNone/>
              <a:defRPr/>
            </a:pPr>
            <a:r>
              <a:rPr altLang="en-US" sz="2800">
                <a:solidFill>
                  <a:srgbClr val="1E00AA"/>
                </a:solidFill>
                <a:latin typeface="Kruti Dev 010" pitchFamily="2" charset="0"/>
              </a:rPr>
              <a:t>;g </a:t>
            </a:r>
            <a:r>
              <a:rPr altLang="en-US" sz="2800" err="1">
                <a:solidFill>
                  <a:srgbClr val="1E00AA"/>
                </a:solidFill>
                <a:latin typeface="Kruti Dev 010" pitchFamily="2" charset="0"/>
              </a:rPr>
              <a:t>laokn</a:t>
            </a:r>
            <a:r>
              <a:rPr altLang="en-US" sz="2800">
                <a:solidFill>
                  <a:srgbClr val="1E00AA"/>
                </a:solidFill>
                <a:latin typeface="Kruti Dev 010" pitchFamily="2" charset="0"/>
              </a:rPr>
              <a:t> </a:t>
            </a:r>
            <a:r>
              <a:rPr altLang="en-US" sz="2800" err="1">
                <a:solidFill>
                  <a:srgbClr val="1E00AA"/>
                </a:solidFill>
                <a:latin typeface="Kruti Dev 010" pitchFamily="2" charset="0"/>
              </a:rPr>
              <a:t>vkids</a:t>
            </a:r>
            <a:r>
              <a:rPr altLang="en-US" sz="2800">
                <a:solidFill>
                  <a:srgbClr val="1E00AA"/>
                </a:solidFill>
                <a:latin typeface="Kruti Dev 010" pitchFamily="2" charset="0"/>
              </a:rPr>
              <a:t> </a:t>
            </a:r>
            <a:r>
              <a:rPr altLang="en-US" sz="2800" err="1">
                <a:solidFill>
                  <a:srgbClr val="1E00AA"/>
                </a:solidFill>
                <a:latin typeface="Kruti Dev 010" pitchFamily="2" charset="0"/>
              </a:rPr>
              <a:t>vkSj</a:t>
            </a:r>
            <a:r>
              <a:rPr altLang="en-US" sz="2800">
                <a:solidFill>
                  <a:srgbClr val="1E00AA"/>
                </a:solidFill>
                <a:latin typeface="Kruti Dev 010" pitchFamily="2" charset="0"/>
              </a:rPr>
              <a:t> </a:t>
            </a:r>
            <a:r>
              <a:rPr altLang="en-US" sz="2800" err="1">
                <a:solidFill>
                  <a:srgbClr val="1E00AA"/>
                </a:solidFill>
                <a:latin typeface="Kruti Dev 010" pitchFamily="2" charset="0"/>
              </a:rPr>
              <a:t>esjs</a:t>
            </a:r>
            <a:r>
              <a:rPr altLang="en-US" sz="2800">
                <a:solidFill>
                  <a:srgbClr val="1E00AA"/>
                </a:solidFill>
                <a:latin typeface="Kruti Dev 010" pitchFamily="2" charset="0"/>
              </a:rPr>
              <a:t> </a:t>
            </a:r>
            <a:r>
              <a:rPr altLang="en-US" sz="2800" err="1">
                <a:solidFill>
                  <a:srgbClr val="1E00AA"/>
                </a:solidFill>
                <a:latin typeface="Kruti Dev 010" pitchFamily="2" charset="0"/>
              </a:rPr>
              <a:t>chp</a:t>
            </a:r>
            <a:r>
              <a:rPr altLang="en-US" sz="2800">
                <a:solidFill>
                  <a:srgbClr val="1E00AA"/>
                </a:solidFill>
                <a:latin typeface="Kruti Dev 010" pitchFamily="2" charset="0"/>
              </a:rPr>
              <a:t> '</a:t>
            </a:r>
            <a:r>
              <a:rPr altLang="en-US" sz="2800" err="1">
                <a:solidFill>
                  <a:srgbClr val="1E00AA"/>
                </a:solidFill>
                <a:latin typeface="Kruti Dev 010" pitchFamily="2" charset="0"/>
              </a:rPr>
              <a:t>kq</a:t>
            </a:r>
            <a:r>
              <a:rPr altLang="en-US" sz="2800">
                <a:solidFill>
                  <a:srgbClr val="1E00AA"/>
                </a:solidFill>
                <a:latin typeface="Kruti Dev 010" pitchFamily="2" charset="0"/>
              </a:rPr>
              <a:t>: </a:t>
            </a:r>
            <a:r>
              <a:rPr altLang="en-US" sz="2800" err="1">
                <a:solidFill>
                  <a:srgbClr val="1E00AA"/>
                </a:solidFill>
                <a:latin typeface="Kruti Dev 010" pitchFamily="2" charset="0"/>
              </a:rPr>
              <a:t>gksrk</a:t>
            </a:r>
            <a:r>
              <a:rPr altLang="en-US" sz="2800">
                <a:solidFill>
                  <a:srgbClr val="1E00AA"/>
                </a:solidFill>
                <a:latin typeface="Kruti Dev 010" pitchFamily="2" charset="0"/>
              </a:rPr>
              <a:t> </a:t>
            </a:r>
            <a:r>
              <a:rPr altLang="en-US" sz="2800" err="1">
                <a:solidFill>
                  <a:srgbClr val="1E00AA"/>
                </a:solidFill>
                <a:latin typeface="Kruti Dev 010" pitchFamily="2" charset="0"/>
              </a:rPr>
              <a:t>gS</a:t>
            </a:r>
            <a:r>
              <a:rPr altLang="en-US" sz="2800">
                <a:solidFill>
                  <a:srgbClr val="1E00AA"/>
                </a:solidFill>
                <a:latin typeface="Kruti Dev 010" pitchFamily="2" charset="0"/>
              </a:rPr>
              <a:t>] </a:t>
            </a:r>
            <a:r>
              <a:rPr altLang="en-US" sz="2800" err="1">
                <a:solidFill>
                  <a:srgbClr val="1E00AA"/>
                </a:solidFill>
                <a:latin typeface="Kruti Dev 010" pitchFamily="2" charset="0"/>
              </a:rPr>
              <a:t>fQj</a:t>
            </a:r>
            <a:r>
              <a:rPr altLang="en-US" sz="2800">
                <a:solidFill>
                  <a:srgbClr val="1E00AA"/>
                </a:solidFill>
                <a:latin typeface="Kruti Dev 010" pitchFamily="2" charset="0"/>
              </a:rPr>
              <a:t> </a:t>
            </a:r>
            <a:r>
              <a:rPr altLang="en-US" sz="2800" b="1" err="1">
                <a:solidFill>
                  <a:srgbClr val="1E00AA"/>
                </a:solidFill>
                <a:latin typeface="Kruti Dev 010" pitchFamily="2" charset="0"/>
              </a:rPr>
              <a:t>vki</a:t>
            </a:r>
            <a:r>
              <a:rPr altLang="en-US" sz="2800" b="1">
                <a:solidFill>
                  <a:srgbClr val="1E00AA"/>
                </a:solidFill>
                <a:latin typeface="Kruti Dev 010" pitchFamily="2" charset="0"/>
              </a:rPr>
              <a:t> </a:t>
            </a:r>
            <a:r>
              <a:rPr altLang="en-US" sz="2800" b="1" err="1">
                <a:solidFill>
                  <a:srgbClr val="1E00AA"/>
                </a:solidFill>
                <a:latin typeface="Kruti Dev 010" pitchFamily="2" charset="0"/>
              </a:rPr>
              <a:t>eas</a:t>
            </a:r>
            <a:r>
              <a:rPr altLang="en-US" sz="2800">
                <a:solidFill>
                  <a:srgbClr val="1E00AA"/>
                </a:solidFill>
                <a:latin typeface="Kruti Dev 010" pitchFamily="2" charset="0"/>
              </a:rPr>
              <a:t> </a:t>
            </a:r>
            <a:r>
              <a:rPr altLang="en-US" sz="2800" err="1">
                <a:solidFill>
                  <a:srgbClr val="1E00AA"/>
                </a:solidFill>
                <a:latin typeface="Kruti Dev 010" pitchFamily="2" charset="0"/>
              </a:rPr>
              <a:t>pyus</a:t>
            </a:r>
            <a:r>
              <a:rPr altLang="en-US" sz="2800">
                <a:solidFill>
                  <a:srgbClr val="1E00AA"/>
                </a:solidFill>
                <a:latin typeface="Kruti Dev 010" pitchFamily="2" charset="0"/>
              </a:rPr>
              <a:t> </a:t>
            </a:r>
            <a:r>
              <a:rPr altLang="en-US" sz="2800" err="1">
                <a:solidFill>
                  <a:srgbClr val="1E00AA"/>
                </a:solidFill>
                <a:latin typeface="Kruti Dev 010" pitchFamily="2" charset="0"/>
              </a:rPr>
              <a:t>yxrk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p:txBody>
      </p:sp>
      <p:sp>
        <p:nvSpPr>
          <p:cNvPr id="11268" name="Rectangle 1">
            <a:extLst>
              <a:ext uri="{FF2B5EF4-FFF2-40B4-BE49-F238E27FC236}">
                <a16:creationId xmlns:a16="http://schemas.microsoft.com/office/drawing/2014/main" id="{A107F0E2-CDA4-4993-9DD4-9C5E36B2BC37}"/>
              </a:ext>
            </a:extLst>
          </p:cNvPr>
          <p:cNvSpPr>
            <a:spLocks noChangeArrowheads="1"/>
          </p:cNvSpPr>
          <p:nvPr/>
        </p:nvSpPr>
        <p:spPr bwMode="auto">
          <a:xfrm>
            <a:off x="9448800" y="655320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000000"/>
                </a:solidFill>
                <a:hlinkClick r:id="" action="ppaction://noaction"/>
              </a:rPr>
              <a:t>More</a:t>
            </a:r>
            <a:endParaRPr lang="en-I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14" end="1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74FDB2-90CA-45D6-8B5A-D74D3849A740}"/>
              </a:ext>
            </a:extLst>
          </p:cNvPr>
          <p:cNvSpPr>
            <a:spLocks noGrp="1"/>
          </p:cNvSpPr>
          <p:nvPr>
            <p:ph sz="half" idx="1"/>
          </p:nvPr>
        </p:nvSpPr>
        <p:spPr>
          <a:xfrm>
            <a:off x="0" y="609600"/>
            <a:ext cx="6007100" cy="5943600"/>
          </a:xfrm>
        </p:spPr>
        <p:txBody>
          <a:bodyPr/>
          <a:lstStyle/>
          <a:p>
            <a:pPr marL="0" indent="0">
              <a:buFont typeface="Arial" panose="020B0604020202020204" pitchFamily="34" charset="0"/>
              <a:buNone/>
              <a:defRPr/>
            </a:pPr>
            <a:r>
              <a:rPr lang="en-US" dirty="0"/>
              <a:t>What if in my experiential validation, the proposal is ensuring happiness with one person but not with the other? How do I validate it?</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What is meant by mutual prosperity with the rest of nature?</a:t>
            </a:r>
          </a:p>
          <a:p>
            <a:pPr>
              <a:defRPr/>
            </a:pPr>
            <a:endParaRPr lang="en-US" dirty="0"/>
          </a:p>
        </p:txBody>
      </p:sp>
      <p:sp>
        <p:nvSpPr>
          <p:cNvPr id="38915" name="Content Placeholder 2">
            <a:extLst>
              <a:ext uri="{FF2B5EF4-FFF2-40B4-BE49-F238E27FC236}">
                <a16:creationId xmlns:a16="http://schemas.microsoft.com/office/drawing/2014/main" id="{D2C26BBF-F63D-4175-8D61-215744873A0A}"/>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You can see for yourself that your happiness is ensured the moment you have the natural feeling, e.g. feeling of respect; when you express this feeling and the other person receives this natural feeling of respect, he is in a state of harmony and happiness within. However, there may be some problem in your expression or in the reception of the other person, that has to be rectified, and that takes time.</a:t>
            </a:r>
            <a:endParaRPr lang="en-US" altLang="en-US"/>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Mutual prosperity means that when I am interacting with the nature, I get the feeling of prosperity within me, and the nature gets enriched, preserved in the process.</a:t>
            </a:r>
          </a:p>
        </p:txBody>
      </p:sp>
      <p:sp>
        <p:nvSpPr>
          <p:cNvPr id="41988" name="Title 3">
            <a:extLst>
              <a:ext uri="{FF2B5EF4-FFF2-40B4-BE49-F238E27FC236}">
                <a16:creationId xmlns:a16="http://schemas.microsoft.com/office/drawing/2014/main" id="{232A0DA7-84DE-45CF-8F47-DF6D17ED1B3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7: Self-exploration 			</a:t>
            </a:r>
            <a:r>
              <a:rPr lang="en-US" altLang="en-US">
                <a:cs typeface="Arial" panose="020B0604020202020204" pitchFamily="34" charset="0"/>
              </a:rPr>
              <a:t> Response</a:t>
            </a:r>
            <a:endParaRPr lang="en-US" altLang="en-US"/>
          </a:p>
        </p:txBody>
      </p:sp>
      <p:cxnSp>
        <p:nvCxnSpPr>
          <p:cNvPr id="5" name="Straight Connector 4">
            <a:extLst>
              <a:ext uri="{FF2B5EF4-FFF2-40B4-BE49-F238E27FC236}">
                <a16:creationId xmlns:a16="http://schemas.microsoft.com/office/drawing/2014/main" id="{B577F73F-204C-4F46-A57B-A6CCA0ED10E7}"/>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Content Placeholder 1">
            <a:extLst>
              <a:ext uri="{FF2B5EF4-FFF2-40B4-BE49-F238E27FC236}">
                <a16:creationId xmlns:a16="http://schemas.microsoft.com/office/drawing/2014/main" id="{DCE90753-1A7A-47B9-B6AC-85AE41312348}"/>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Isn’t swatantrata (self-organised) and freedom the same? (please give examples of swatantrata at each level of being – individual, family, society and nature)</a:t>
            </a:r>
          </a:p>
          <a:p>
            <a:pPr marL="0" indent="0">
              <a:buFont typeface="Arial" panose="020B0604020202020204" pitchFamily="34" charset="0"/>
              <a:buNone/>
            </a:pPr>
            <a:endParaRPr lang="en-IN" altLang="en-US"/>
          </a:p>
        </p:txBody>
      </p:sp>
      <p:sp>
        <p:nvSpPr>
          <p:cNvPr id="39939" name="Content Placeholder 2">
            <a:extLst>
              <a:ext uri="{FF2B5EF4-FFF2-40B4-BE49-F238E27FC236}">
                <a16:creationId xmlns:a16="http://schemas.microsoft.com/office/drawing/2014/main" id="{B7002EF4-68AB-4B3E-A14F-16161E151495}"/>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sz="2000"/>
              <a:t>Swatantrata is being self-organized. At every level, understanding and living in harmony is the self-organized state.</a:t>
            </a:r>
          </a:p>
          <a:p>
            <a:pPr marL="0" indent="0">
              <a:buFont typeface="Arial" panose="020B0604020202020204" pitchFamily="34" charset="0"/>
              <a:buNone/>
            </a:pPr>
            <a:endParaRPr lang="en-IN" altLang="en-US" sz="2000"/>
          </a:p>
          <a:p>
            <a:pPr marL="0" indent="0">
              <a:buFont typeface="Arial" panose="020B0604020202020204" pitchFamily="34" charset="0"/>
              <a:buNone/>
            </a:pPr>
            <a:r>
              <a:rPr lang="en-IN" altLang="en-US" sz="2000"/>
              <a:t>Generally speaking, freedom is to be able to make a selection without any external pressure. </a:t>
            </a:r>
          </a:p>
          <a:p>
            <a:pPr marL="0" indent="0">
              <a:buFont typeface="Arial" panose="020B0604020202020204" pitchFamily="34" charset="0"/>
              <a:buNone/>
            </a:pPr>
            <a:r>
              <a:rPr lang="en-IN" altLang="en-US" sz="2000"/>
              <a:t>Freedom may or may not be leading to a self-organized state as one may try to be free of external pressure but succumb to internal pressure, of sensations or pre-conditionings.</a:t>
            </a:r>
          </a:p>
          <a:p>
            <a:pPr marL="0" indent="0">
              <a:buFont typeface="Arial" panose="020B0604020202020204" pitchFamily="34" charset="0"/>
              <a:buNone/>
            </a:pPr>
            <a:endParaRPr lang="en-IN" altLang="en-US" sz="2000"/>
          </a:p>
          <a:p>
            <a:pPr marL="0" indent="0">
              <a:buFont typeface="Arial" panose="020B0604020202020204" pitchFamily="34" charset="0"/>
              <a:buNone/>
            </a:pPr>
            <a:r>
              <a:rPr lang="en-IN" altLang="en-US" sz="2000"/>
              <a:t>There are two kinds of freedom: freedom ‘from’ and freedom ‘to’.</a:t>
            </a:r>
          </a:p>
          <a:p>
            <a:pPr marL="0" indent="0">
              <a:buFont typeface="Arial" panose="020B0604020202020204" pitchFamily="34" charset="0"/>
              <a:buNone/>
            </a:pPr>
            <a:r>
              <a:rPr lang="en-IN" altLang="en-US" sz="2000"/>
              <a:t>Many times when we talk of freedom, we are talking of ‘freedom from’ some external pressure. </a:t>
            </a:r>
          </a:p>
          <a:p>
            <a:pPr marL="0" indent="0">
              <a:buFont typeface="Arial" panose="020B0604020202020204" pitchFamily="34" charset="0"/>
              <a:buNone/>
            </a:pPr>
            <a:r>
              <a:rPr lang="en-IN" altLang="en-US" sz="2000"/>
              <a:t>When we have to decide the program with ‘freedom to’ do something, we need right understanding to make a definite program for happiness. </a:t>
            </a:r>
          </a:p>
        </p:txBody>
      </p:sp>
      <p:sp>
        <p:nvSpPr>
          <p:cNvPr id="43012" name="Title 3">
            <a:extLst>
              <a:ext uri="{FF2B5EF4-FFF2-40B4-BE49-F238E27FC236}">
                <a16:creationId xmlns:a16="http://schemas.microsoft.com/office/drawing/2014/main" id="{1F1CAC7F-60A3-4F86-BC2C-59734E83435D}"/>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8: Swatantrata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CE365273-25AC-4618-83B0-FDA226EAB7FB}"/>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9623CD2-B1B6-4A5A-B155-B703B358361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What is this Workshop / Course		</a:t>
            </a:r>
            <a:endParaRPr lang="en-GB" altLang="en-US"/>
          </a:p>
        </p:txBody>
      </p:sp>
      <p:sp>
        <p:nvSpPr>
          <p:cNvPr id="3075" name="Text Placeholder 2">
            <a:extLst>
              <a:ext uri="{FF2B5EF4-FFF2-40B4-BE49-F238E27FC236}">
                <a16:creationId xmlns:a16="http://schemas.microsoft.com/office/drawing/2014/main" id="{28993D87-B07A-4676-BD1D-AE0CC9E35FFF}"/>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AutoNum type="arabicPeriod"/>
              <a:defRPr/>
            </a:pPr>
            <a:r>
              <a:rPr lang="en-GB">
                <a:latin typeface="Arial" charset="0"/>
                <a:cs typeface="Arial" charset="0"/>
              </a:rPr>
              <a:t>It is a process of dialogue – between me and you, to begin with</a:t>
            </a:r>
          </a:p>
          <a:p>
            <a:pPr marL="457200" indent="-457200">
              <a:buFont typeface="Symbol" pitchFamily="18" charset="2"/>
              <a:buNone/>
              <a:defRPr/>
            </a:pPr>
            <a:r>
              <a:rPr lang="hi-IN" sz="2400">
                <a:solidFill>
                  <a:srgbClr val="1E00AA"/>
                </a:solidFill>
                <a:latin typeface="Kruti Dev 010" pitchFamily="2" charset="0"/>
              </a:rPr>
              <a:t>	</a:t>
            </a:r>
            <a:r>
              <a:rPr lang="en-IN" sz="2400">
                <a:solidFill>
                  <a:srgbClr val="1E00AA"/>
                </a:solidFill>
                <a:latin typeface="Kruti Dev 010" pitchFamily="2" charset="0"/>
              </a:rPr>
              <a:t>;g </a:t>
            </a:r>
            <a:r>
              <a:rPr lang="en-IN" sz="2400" err="1">
                <a:solidFill>
                  <a:srgbClr val="1E00AA"/>
                </a:solidFill>
                <a:latin typeface="Kruti Dev 010" pitchFamily="2" charset="0"/>
              </a:rPr>
              <a:t>laokn</a:t>
            </a:r>
            <a:r>
              <a:rPr lang="en-IN" sz="2400">
                <a:solidFill>
                  <a:srgbClr val="1E00AA"/>
                </a:solidFill>
                <a:latin typeface="Kruti Dev 010" pitchFamily="2" charset="0"/>
              </a:rPr>
              <a:t> dh </a:t>
            </a:r>
            <a:r>
              <a:rPr lang="en-IN" sz="2400" err="1">
                <a:solidFill>
                  <a:srgbClr val="1E00AA"/>
                </a:solidFill>
                <a:latin typeface="Kruti Dev 010" pitchFamily="2" charset="0"/>
              </a:rPr>
              <a:t>izfØ;k</a:t>
            </a:r>
            <a:r>
              <a:rPr lang="en-IN" sz="2400">
                <a:solidFill>
                  <a:srgbClr val="1E00AA"/>
                </a:solidFill>
                <a:latin typeface="Kruti Dev 010" pitchFamily="2" charset="0"/>
              </a:rPr>
              <a:t> </a:t>
            </a:r>
            <a:r>
              <a:rPr lang="en-IN" sz="2400" err="1">
                <a:solidFill>
                  <a:srgbClr val="1E00AA"/>
                </a:solidFill>
                <a:latin typeface="Kruti Dev 010" pitchFamily="2" charset="0"/>
              </a:rPr>
              <a:t>gSA</a:t>
            </a:r>
            <a:r>
              <a:rPr lang="en-IN" sz="2400">
                <a:solidFill>
                  <a:srgbClr val="1E00AA"/>
                </a:solidFill>
                <a:latin typeface="Kruti Dev 010" pitchFamily="2" charset="0"/>
              </a:rPr>
              <a:t> ;g </a:t>
            </a:r>
            <a:r>
              <a:rPr lang="en-IN" sz="2400" err="1">
                <a:solidFill>
                  <a:srgbClr val="1E00AA"/>
                </a:solidFill>
                <a:latin typeface="Kruti Dev 010" pitchFamily="2" charset="0"/>
              </a:rPr>
              <a:t>laokn</a:t>
            </a:r>
            <a:r>
              <a:rPr lang="en-IN" sz="2400">
                <a:solidFill>
                  <a:srgbClr val="1E00AA"/>
                </a:solidFill>
                <a:latin typeface="Kruti Dev 010" pitchFamily="2" charset="0"/>
              </a:rPr>
              <a:t> </a:t>
            </a:r>
            <a:r>
              <a:rPr lang="en-IN" sz="2400" err="1">
                <a:solidFill>
                  <a:srgbClr val="1E00AA"/>
                </a:solidFill>
                <a:latin typeface="Kruti Dev 010" pitchFamily="2" charset="0"/>
              </a:rPr>
              <a:t>vkids</a:t>
            </a:r>
            <a:r>
              <a:rPr lang="en-IN" sz="2400">
                <a:solidFill>
                  <a:srgbClr val="1E00AA"/>
                </a:solidFill>
                <a:latin typeface="Kruti Dev 010" pitchFamily="2" charset="0"/>
              </a:rPr>
              <a:t> </a:t>
            </a:r>
            <a:r>
              <a:rPr lang="en-IN" sz="2400" err="1">
                <a:solidFill>
                  <a:srgbClr val="1E00AA"/>
                </a:solidFill>
                <a:latin typeface="Kruti Dev 010" pitchFamily="2" charset="0"/>
              </a:rPr>
              <a:t>vkSj</a:t>
            </a:r>
            <a:r>
              <a:rPr lang="en-IN" sz="2400">
                <a:solidFill>
                  <a:srgbClr val="1E00AA"/>
                </a:solidFill>
                <a:latin typeface="Kruti Dev 010" pitchFamily="2" charset="0"/>
              </a:rPr>
              <a:t> </a:t>
            </a:r>
            <a:r>
              <a:rPr lang="en-IN" sz="2400" err="1">
                <a:solidFill>
                  <a:srgbClr val="1E00AA"/>
                </a:solidFill>
                <a:latin typeface="Kruti Dev 010" pitchFamily="2" charset="0"/>
              </a:rPr>
              <a:t>esjs</a:t>
            </a:r>
            <a:r>
              <a:rPr lang="en-IN" sz="2400">
                <a:solidFill>
                  <a:srgbClr val="1E00AA"/>
                </a:solidFill>
                <a:latin typeface="Kruti Dev 010" pitchFamily="2" charset="0"/>
              </a:rPr>
              <a:t> </a:t>
            </a:r>
            <a:r>
              <a:rPr lang="en-IN" sz="2400" err="1">
                <a:solidFill>
                  <a:srgbClr val="1E00AA"/>
                </a:solidFill>
                <a:latin typeface="Kruti Dev 010" pitchFamily="2" charset="0"/>
              </a:rPr>
              <a:t>chp</a:t>
            </a:r>
            <a:r>
              <a:rPr lang="en-IN" sz="2400">
                <a:solidFill>
                  <a:srgbClr val="1E00AA"/>
                </a:solidFill>
                <a:latin typeface="Kruti Dev 010" pitchFamily="2" charset="0"/>
              </a:rPr>
              <a:t> '</a:t>
            </a:r>
            <a:r>
              <a:rPr lang="en-IN" sz="2400" err="1">
                <a:solidFill>
                  <a:srgbClr val="1E00AA"/>
                </a:solidFill>
                <a:latin typeface="Kruti Dev 010" pitchFamily="2" charset="0"/>
              </a:rPr>
              <a:t>kq</a:t>
            </a:r>
            <a:r>
              <a:rPr lang="en-IN" sz="2400">
                <a:solidFill>
                  <a:srgbClr val="1E00AA"/>
                </a:solidFill>
                <a:latin typeface="Kruti Dev 010" pitchFamily="2" charset="0"/>
              </a:rPr>
              <a:t>: </a:t>
            </a:r>
            <a:r>
              <a:rPr lang="en-IN" sz="2400" err="1">
                <a:solidFill>
                  <a:srgbClr val="1E00AA"/>
                </a:solidFill>
                <a:latin typeface="Kruti Dev 010" pitchFamily="2" charset="0"/>
              </a:rPr>
              <a:t>gksrk</a:t>
            </a:r>
            <a:r>
              <a:rPr lang="en-IN" sz="2400">
                <a:solidFill>
                  <a:srgbClr val="1E00AA"/>
                </a:solidFill>
                <a:latin typeface="Kruti Dev 010" pitchFamily="2" charset="0"/>
              </a:rPr>
              <a:t> </a:t>
            </a:r>
            <a:r>
              <a:rPr lang="en-IN" sz="2400" err="1">
                <a:solidFill>
                  <a:srgbClr val="1E00AA"/>
                </a:solidFill>
                <a:latin typeface="Kruti Dev 010" pitchFamily="2" charset="0"/>
              </a:rPr>
              <a:t>gSA</a:t>
            </a:r>
            <a:endParaRPr lang="en-IN" sz="2400">
              <a:solidFill>
                <a:srgbClr val="1E00AA"/>
              </a:solidFill>
              <a:latin typeface="Kruti Dev 010" pitchFamily="2" charset="0"/>
            </a:endParaRPr>
          </a:p>
          <a:p>
            <a:pPr marL="457200" indent="-457200">
              <a:buFont typeface="Symbol" pitchFamily="18" charset="2"/>
              <a:buNone/>
              <a:defRPr/>
            </a:pPr>
            <a:r>
              <a:rPr>
                <a:latin typeface="Arial" charset="0"/>
                <a:cs typeface="Arial" charset="0"/>
              </a:rPr>
              <a:t>2. </a:t>
            </a:r>
            <a:r>
              <a:rPr lang="hi-IN">
                <a:latin typeface="Arial" charset="0"/>
                <a:cs typeface="Arial" charset="0"/>
              </a:rPr>
              <a:t>	</a:t>
            </a:r>
            <a:r>
              <a:rPr>
                <a:latin typeface="Arial" charset="0"/>
                <a:cs typeface="Arial" charset="0"/>
              </a:rPr>
              <a:t>It soon becomes a dialogue (Self-exploration) within your own Self…</a:t>
            </a:r>
            <a:endParaRPr lang="hi-IN">
              <a:latin typeface="Arial" charset="0"/>
              <a:cs typeface="Arial" charset="0"/>
            </a:endParaRPr>
          </a:p>
          <a:p>
            <a:pPr>
              <a:buFont typeface="Symbol" pitchFamily="18" charset="2"/>
              <a:buNone/>
              <a:defRPr/>
            </a:pPr>
            <a:r>
              <a:rPr lang="hi-IN" sz="2400">
                <a:solidFill>
                  <a:srgbClr val="1E00AA"/>
                </a:solidFill>
                <a:latin typeface="Kruti Dev 010" pitchFamily="2" charset="0"/>
              </a:rPr>
              <a:t>	  </a:t>
            </a:r>
            <a:r>
              <a:rPr lang="en-IN" sz="2400">
                <a:solidFill>
                  <a:srgbClr val="1E00AA"/>
                </a:solidFill>
                <a:latin typeface="Kruti Dev 010" pitchFamily="2" charset="0"/>
              </a:rPr>
              <a:t>“</a:t>
            </a:r>
            <a:r>
              <a:rPr lang="en-IN" sz="2400" err="1">
                <a:solidFill>
                  <a:srgbClr val="1E00AA"/>
                </a:solidFill>
                <a:latin typeface="Kruti Dev 010" pitchFamily="2" charset="0"/>
              </a:rPr>
              <a:t>kh?kz</a:t>
            </a:r>
            <a:r>
              <a:rPr lang="en-IN" sz="2400">
                <a:solidFill>
                  <a:srgbClr val="1E00AA"/>
                </a:solidFill>
                <a:latin typeface="Kruti Dev 010" pitchFamily="2" charset="0"/>
              </a:rPr>
              <a:t> </a:t>
            </a:r>
            <a:r>
              <a:rPr lang="en-IN" sz="2400" err="1">
                <a:solidFill>
                  <a:srgbClr val="1E00AA"/>
                </a:solidFill>
                <a:latin typeface="Kruti Dev 010" pitchFamily="2" charset="0"/>
              </a:rPr>
              <a:t>gh</a:t>
            </a:r>
            <a:r>
              <a:rPr lang="en-IN" sz="2400">
                <a:solidFill>
                  <a:srgbClr val="1E00AA"/>
                </a:solidFill>
                <a:latin typeface="Kruti Dev 010" pitchFamily="2" charset="0"/>
              </a:rPr>
              <a:t> ;g </a:t>
            </a:r>
            <a:r>
              <a:rPr lang="en-IN" sz="2400" err="1">
                <a:solidFill>
                  <a:srgbClr val="1E00AA"/>
                </a:solidFill>
                <a:latin typeface="Kruti Dev 010" pitchFamily="2" charset="0"/>
              </a:rPr>
              <a:t>laokn</a:t>
            </a:r>
            <a:r>
              <a:rPr lang="en-IN" sz="2400">
                <a:solidFill>
                  <a:srgbClr val="1E00AA"/>
                </a:solidFill>
                <a:latin typeface="Kruti Dev 010" pitchFamily="2" charset="0"/>
              </a:rPr>
              <a:t> </a:t>
            </a:r>
            <a:r>
              <a:rPr lang="en-IN" sz="2400" err="1">
                <a:solidFill>
                  <a:srgbClr val="1E00AA"/>
                </a:solidFill>
                <a:latin typeface="Kruti Dev 010" pitchFamily="2" charset="0"/>
              </a:rPr>
              <a:t>vkids</a:t>
            </a:r>
            <a:r>
              <a:rPr lang="en-IN" sz="2400">
                <a:solidFill>
                  <a:srgbClr val="1E00AA"/>
                </a:solidFill>
                <a:latin typeface="Kruti Dev 010" pitchFamily="2" charset="0"/>
              </a:rPr>
              <a:t> </a:t>
            </a:r>
            <a:r>
              <a:rPr lang="en-IN" sz="2400" err="1">
                <a:solidFill>
                  <a:srgbClr val="1E00AA"/>
                </a:solidFill>
                <a:latin typeface="Kruti Dev 010" pitchFamily="2" charset="0"/>
              </a:rPr>
              <a:t>Lo;a</a:t>
            </a:r>
            <a:r>
              <a:rPr lang="en-IN" sz="2400">
                <a:solidFill>
                  <a:srgbClr val="1E00AA"/>
                </a:solidFill>
                <a:latin typeface="Kruti Dev 010" pitchFamily="2" charset="0"/>
              </a:rPr>
              <a:t> </a:t>
            </a:r>
            <a:r>
              <a:rPr lang="en-IN" sz="2400" err="1">
                <a:solidFill>
                  <a:srgbClr val="1E00AA"/>
                </a:solidFill>
                <a:latin typeface="Kruti Dev 010" pitchFamily="2" charset="0"/>
              </a:rPr>
              <a:t>eas</a:t>
            </a:r>
            <a:r>
              <a:rPr lang="en-IN" sz="2400">
                <a:solidFill>
                  <a:srgbClr val="1E00AA"/>
                </a:solidFill>
                <a:latin typeface="Kruti Dev 010" pitchFamily="2" charset="0"/>
              </a:rPr>
              <a:t> </a:t>
            </a:r>
            <a:r>
              <a:rPr lang="en-IN" sz="2400" err="1">
                <a:solidFill>
                  <a:srgbClr val="1E00AA"/>
                </a:solidFill>
                <a:latin typeface="Kruti Dev 010" pitchFamily="2" charset="0"/>
              </a:rPr>
              <a:t>pyus</a:t>
            </a:r>
            <a:r>
              <a:rPr lang="en-IN" sz="2400">
                <a:solidFill>
                  <a:srgbClr val="1E00AA"/>
                </a:solidFill>
                <a:latin typeface="Kruti Dev 010" pitchFamily="2" charset="0"/>
              </a:rPr>
              <a:t> </a:t>
            </a:r>
            <a:r>
              <a:rPr lang="en-IN" sz="2400" err="1">
                <a:solidFill>
                  <a:srgbClr val="1E00AA"/>
                </a:solidFill>
                <a:latin typeface="Kruti Dev 010" pitchFamily="2" charset="0"/>
              </a:rPr>
              <a:t>yxrk</a:t>
            </a:r>
            <a:r>
              <a:rPr lang="en-IN" sz="2400">
                <a:solidFill>
                  <a:srgbClr val="1E00AA"/>
                </a:solidFill>
                <a:latin typeface="Kruti Dev 010" pitchFamily="2" charset="0"/>
              </a:rPr>
              <a:t> </a:t>
            </a:r>
            <a:r>
              <a:rPr lang="en-IN" sz="2400" err="1">
                <a:solidFill>
                  <a:srgbClr val="1E00AA"/>
                </a:solidFill>
                <a:latin typeface="Kruti Dev 010" pitchFamily="2" charset="0"/>
              </a:rPr>
              <a:t>gSA</a:t>
            </a:r>
            <a:endParaRPr lang="en-GB">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9417B98-D6A6-4346-A59D-8E2366E8AC5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cs typeface="Arial" panose="020B0604020202020204" pitchFamily="34" charset="0"/>
              </a:rPr>
              <a:t>The Dialogue Within</a:t>
            </a:r>
            <a:endParaRPr lang="en-US" altLang="en-US"/>
          </a:p>
        </p:txBody>
      </p:sp>
      <p:sp>
        <p:nvSpPr>
          <p:cNvPr id="4" name="TextBox 38">
            <a:extLst>
              <a:ext uri="{FF2B5EF4-FFF2-40B4-BE49-F238E27FC236}">
                <a16:creationId xmlns:a16="http://schemas.microsoft.com/office/drawing/2014/main" id="{86CA8738-A987-4C39-81D3-7B1612678C18}"/>
              </a:ext>
            </a:extLst>
          </p:cNvPr>
          <p:cNvSpPr txBox="1">
            <a:spLocks noChangeArrowheads="1"/>
          </p:cNvSpPr>
          <p:nvPr/>
        </p:nvSpPr>
        <p:spPr bwMode="auto">
          <a:xfrm>
            <a:off x="3101975" y="762000"/>
            <a:ext cx="3603625" cy="1108075"/>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What I Really Want to Be</a:t>
            </a:r>
            <a:endParaRPr lang="en-US" altLang="en-US" sz="2200" b="1" dirty="0">
              <a:solidFill>
                <a:prstClr val="white"/>
              </a:solidFill>
            </a:endParaRPr>
          </a:p>
          <a:p>
            <a:pPr algn="ctr">
              <a:defRPr/>
            </a:pPr>
            <a:r>
              <a:rPr lang="en-IN" altLang="en-US" sz="2200" b="1" dirty="0">
                <a:solidFill>
                  <a:prstClr val="white"/>
                </a:solidFill>
              </a:rPr>
              <a:t>My Natural Acceptance</a:t>
            </a:r>
          </a:p>
          <a:p>
            <a:pPr algn="ctr">
              <a:defRPr/>
            </a:pPr>
            <a:r>
              <a:rPr lang="en-IN" altLang="en-US" sz="2200" b="1" dirty="0">
                <a:solidFill>
                  <a:prstClr val="white"/>
                </a:solidFill>
              </a:rPr>
              <a:t>My Intention</a:t>
            </a:r>
            <a:endParaRPr lang="en-US" altLang="en-US" sz="2200" b="1" dirty="0">
              <a:solidFill>
                <a:prstClr val="white"/>
              </a:solidFill>
            </a:endParaRPr>
          </a:p>
        </p:txBody>
      </p:sp>
      <p:sp>
        <p:nvSpPr>
          <p:cNvPr id="5" name="TextBox 37">
            <a:extLst>
              <a:ext uri="{FF2B5EF4-FFF2-40B4-BE49-F238E27FC236}">
                <a16:creationId xmlns:a16="http://schemas.microsoft.com/office/drawing/2014/main" id="{11082251-16A2-495D-893D-2EB6359B6E56}"/>
              </a:ext>
            </a:extLst>
          </p:cNvPr>
          <p:cNvSpPr txBox="1">
            <a:spLocks noChangeArrowheads="1"/>
          </p:cNvSpPr>
          <p:nvPr/>
        </p:nvSpPr>
        <p:spPr bwMode="auto">
          <a:xfrm>
            <a:off x="3101975" y="4635500"/>
            <a:ext cx="3603625" cy="1384300"/>
          </a:xfrm>
          <a:prstGeom prst="rect">
            <a:avLst/>
          </a:prstGeom>
          <a:solidFill>
            <a:srgbClr val="FFC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black"/>
                </a:solidFill>
              </a:rPr>
              <a:t>What I am</a:t>
            </a:r>
          </a:p>
          <a:p>
            <a:pPr algn="ctr">
              <a:defRPr/>
            </a:pPr>
            <a:r>
              <a:rPr lang="en-IN" altLang="en-US" sz="2000" b="1" dirty="0">
                <a:solidFill>
                  <a:prstClr val="black"/>
                </a:solidFill>
              </a:rPr>
              <a:t>My Desire, Thought, Expectation…</a:t>
            </a:r>
          </a:p>
          <a:p>
            <a:pPr algn="ctr">
              <a:defRPr/>
            </a:pPr>
            <a:r>
              <a:rPr lang="en-IN" altLang="en-US" sz="2200" b="1" dirty="0">
                <a:solidFill>
                  <a:prstClr val="black"/>
                </a:solidFill>
              </a:rPr>
              <a:t>My Competence</a:t>
            </a:r>
            <a:endParaRPr lang="en-US" altLang="en-US" sz="2200" b="1" dirty="0">
              <a:solidFill>
                <a:prstClr val="black"/>
              </a:solidFill>
            </a:endParaRPr>
          </a:p>
        </p:txBody>
      </p:sp>
      <p:sp>
        <p:nvSpPr>
          <p:cNvPr id="7" name="Left-Right Arrow 3">
            <a:extLst>
              <a:ext uri="{FF2B5EF4-FFF2-40B4-BE49-F238E27FC236}">
                <a16:creationId xmlns:a16="http://schemas.microsoft.com/office/drawing/2014/main" id="{7AD661F8-874E-44BE-9DF6-8DA7C7C49F06}"/>
              </a:ext>
            </a:extLst>
          </p:cNvPr>
          <p:cNvSpPr/>
          <p:nvPr/>
        </p:nvSpPr>
        <p:spPr>
          <a:xfrm rot="16200000">
            <a:off x="3556000" y="3009900"/>
            <a:ext cx="2717800" cy="533400"/>
          </a:xfrm>
          <a:prstGeom prst="leftRightArrow">
            <a:avLst/>
          </a:prstGeom>
          <a:no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prstClr val="black"/>
                </a:solidFill>
              </a:rPr>
              <a:t>Dialogue</a:t>
            </a:r>
          </a:p>
        </p:txBody>
      </p:sp>
      <p:sp>
        <p:nvSpPr>
          <p:cNvPr id="8" name="TextBox 25">
            <a:extLst>
              <a:ext uri="{FF2B5EF4-FFF2-40B4-BE49-F238E27FC236}">
                <a16:creationId xmlns:a16="http://schemas.microsoft.com/office/drawing/2014/main" id="{786129E3-25F0-4A63-A812-AF498FD5C8EF}"/>
              </a:ext>
            </a:extLst>
          </p:cNvPr>
          <p:cNvSpPr txBox="1">
            <a:spLocks noChangeArrowheads="1"/>
          </p:cNvSpPr>
          <p:nvPr/>
        </p:nvSpPr>
        <p:spPr bwMode="auto">
          <a:xfrm>
            <a:off x="8382000" y="930275"/>
            <a:ext cx="2286000" cy="769938"/>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Always</a:t>
            </a:r>
          </a:p>
          <a:p>
            <a:pPr algn="ctr">
              <a:defRPr/>
            </a:pPr>
            <a:r>
              <a:rPr lang="en-IN" altLang="en-US" sz="2200" b="1" dirty="0">
                <a:solidFill>
                  <a:prstClr val="white"/>
                </a:solidFill>
              </a:rPr>
              <a:t>Relationship</a:t>
            </a:r>
            <a:endParaRPr lang="en-US" altLang="en-US" sz="2200" b="1" dirty="0">
              <a:solidFill>
                <a:prstClr val="white"/>
              </a:solidFill>
            </a:endParaRPr>
          </a:p>
        </p:txBody>
      </p:sp>
      <p:sp>
        <p:nvSpPr>
          <p:cNvPr id="9" name="TextBox 30">
            <a:extLst>
              <a:ext uri="{FF2B5EF4-FFF2-40B4-BE49-F238E27FC236}">
                <a16:creationId xmlns:a16="http://schemas.microsoft.com/office/drawing/2014/main" id="{DA3E98CB-5A55-45A3-9EB7-D73A06367B57}"/>
              </a:ext>
            </a:extLst>
          </p:cNvPr>
          <p:cNvSpPr txBox="1">
            <a:spLocks noChangeArrowheads="1"/>
          </p:cNvSpPr>
          <p:nvPr/>
        </p:nvSpPr>
        <p:spPr bwMode="auto">
          <a:xfrm>
            <a:off x="9753600" y="4895850"/>
            <a:ext cx="2286000" cy="769938"/>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Sometimes</a:t>
            </a:r>
          </a:p>
          <a:p>
            <a:pPr algn="ctr">
              <a:defRPr/>
            </a:pPr>
            <a:r>
              <a:rPr lang="en-IN" altLang="en-US" sz="2200" b="1" dirty="0">
                <a:solidFill>
                  <a:prstClr val="white"/>
                </a:solidFill>
              </a:rPr>
              <a:t>Relationship</a:t>
            </a:r>
            <a:endParaRPr lang="en-US" altLang="en-US" sz="2200" b="1" dirty="0">
              <a:solidFill>
                <a:prstClr val="white"/>
              </a:solidFill>
            </a:endParaRPr>
          </a:p>
        </p:txBody>
      </p:sp>
      <p:sp>
        <p:nvSpPr>
          <p:cNvPr id="10" name="TextBox 31">
            <a:extLst>
              <a:ext uri="{FF2B5EF4-FFF2-40B4-BE49-F238E27FC236}">
                <a16:creationId xmlns:a16="http://schemas.microsoft.com/office/drawing/2014/main" id="{0C5BDC21-887E-461D-A2D9-B393BF5B8FF0}"/>
              </a:ext>
            </a:extLst>
          </p:cNvPr>
          <p:cNvSpPr txBox="1">
            <a:spLocks noChangeArrowheads="1"/>
          </p:cNvSpPr>
          <p:nvPr/>
        </p:nvSpPr>
        <p:spPr bwMode="auto">
          <a:xfrm>
            <a:off x="6934200" y="4897438"/>
            <a:ext cx="2286000" cy="768350"/>
          </a:xfrm>
          <a:prstGeom prst="rect">
            <a:avLst/>
          </a:prstGeom>
          <a:solidFill>
            <a:srgbClr val="FF0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a:solidFill>
                  <a:prstClr val="white"/>
                </a:solidFill>
              </a:rPr>
              <a:t>Sometimes</a:t>
            </a:r>
          </a:p>
          <a:p>
            <a:pPr algn="ctr">
              <a:defRPr/>
            </a:pPr>
            <a:r>
              <a:rPr lang="en-IN" altLang="en-US" sz="2200" b="1">
                <a:solidFill>
                  <a:prstClr val="white"/>
                </a:solidFill>
              </a:rPr>
              <a:t>Opposition</a:t>
            </a:r>
            <a:endParaRPr lang="en-US" altLang="en-US" sz="2200" b="1">
              <a:solidFill>
                <a:prstClr val="white"/>
              </a:solidFill>
            </a:endParaRPr>
          </a:p>
        </p:txBody>
      </p:sp>
      <p:sp>
        <p:nvSpPr>
          <p:cNvPr id="11" name="TextBox 39">
            <a:extLst>
              <a:ext uri="{FF2B5EF4-FFF2-40B4-BE49-F238E27FC236}">
                <a16:creationId xmlns:a16="http://schemas.microsoft.com/office/drawing/2014/main" id="{1471CB7C-0A28-4ED5-8F0C-E651BA0309AC}"/>
              </a:ext>
            </a:extLst>
          </p:cNvPr>
          <p:cNvSpPr txBox="1">
            <a:spLocks noChangeArrowheads="1"/>
          </p:cNvSpPr>
          <p:nvPr/>
        </p:nvSpPr>
        <p:spPr bwMode="auto">
          <a:xfrm>
            <a:off x="9753600" y="2451100"/>
            <a:ext cx="2286000" cy="1447800"/>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These are in Harmony</a:t>
            </a:r>
          </a:p>
          <a:p>
            <a:pPr algn="ctr">
              <a:defRPr/>
            </a:pPr>
            <a:endParaRPr lang="en-IN" altLang="en-US" sz="2200" b="1" dirty="0">
              <a:solidFill>
                <a:prstClr val="white"/>
              </a:solidFill>
            </a:endParaRPr>
          </a:p>
          <a:p>
            <a:pPr algn="ctr">
              <a:defRPr/>
            </a:pPr>
            <a:r>
              <a:rPr lang="en-IN" altLang="en-US" sz="2200" b="1" dirty="0">
                <a:solidFill>
                  <a:prstClr val="white"/>
                </a:solidFill>
              </a:rPr>
              <a:t>Happiness</a:t>
            </a:r>
            <a:endParaRPr lang="en-US" altLang="en-US" sz="2200" b="1" dirty="0">
              <a:solidFill>
                <a:prstClr val="white"/>
              </a:solidFill>
            </a:endParaRPr>
          </a:p>
        </p:txBody>
      </p:sp>
      <p:sp>
        <p:nvSpPr>
          <p:cNvPr id="12" name="Arrow: Down 11">
            <a:extLst>
              <a:ext uri="{FF2B5EF4-FFF2-40B4-BE49-F238E27FC236}">
                <a16:creationId xmlns:a16="http://schemas.microsoft.com/office/drawing/2014/main" id="{1C01577B-1EDE-4036-9977-6512794A98F8}"/>
              </a:ext>
            </a:extLst>
          </p:cNvPr>
          <p:cNvSpPr/>
          <p:nvPr/>
        </p:nvSpPr>
        <p:spPr>
          <a:xfrm>
            <a:off x="10820400" y="3162300"/>
            <a:ext cx="228600" cy="350838"/>
          </a:xfrm>
          <a:prstGeom prst="downArrow">
            <a:avLst/>
          </a:prstGeom>
          <a:solidFill>
            <a:schemeClr val="bg1"/>
          </a:solid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3" name="TextBox 40">
            <a:extLst>
              <a:ext uri="{FF2B5EF4-FFF2-40B4-BE49-F238E27FC236}">
                <a16:creationId xmlns:a16="http://schemas.microsoft.com/office/drawing/2014/main" id="{01EBB3CD-02D8-41E7-9292-C2242AC6A37E}"/>
              </a:ext>
            </a:extLst>
          </p:cNvPr>
          <p:cNvSpPr txBox="1">
            <a:spLocks noChangeArrowheads="1"/>
          </p:cNvSpPr>
          <p:nvPr/>
        </p:nvSpPr>
        <p:spPr bwMode="auto">
          <a:xfrm>
            <a:off x="6934200" y="2438400"/>
            <a:ext cx="2286000" cy="1447800"/>
          </a:xfrm>
          <a:prstGeom prst="rect">
            <a:avLst/>
          </a:prstGeom>
          <a:solidFill>
            <a:srgbClr val="FF0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These are in Contradiction</a:t>
            </a:r>
          </a:p>
          <a:p>
            <a:pPr algn="ctr">
              <a:defRPr/>
            </a:pPr>
            <a:endParaRPr lang="en-IN" altLang="en-US" sz="2200" b="1" dirty="0">
              <a:solidFill>
                <a:prstClr val="white"/>
              </a:solidFill>
            </a:endParaRPr>
          </a:p>
          <a:p>
            <a:pPr algn="ctr">
              <a:defRPr/>
            </a:pPr>
            <a:r>
              <a:rPr lang="en-IN" altLang="en-US" sz="2200" b="1" dirty="0">
                <a:solidFill>
                  <a:prstClr val="white"/>
                </a:solidFill>
              </a:rPr>
              <a:t>Unhappiness</a:t>
            </a:r>
            <a:endParaRPr lang="en-US" altLang="en-US" sz="2200" b="1" dirty="0">
              <a:solidFill>
                <a:prstClr val="white"/>
              </a:solidFill>
            </a:endParaRPr>
          </a:p>
        </p:txBody>
      </p:sp>
      <p:sp>
        <p:nvSpPr>
          <p:cNvPr id="14" name="Arrow: Down 13">
            <a:extLst>
              <a:ext uri="{FF2B5EF4-FFF2-40B4-BE49-F238E27FC236}">
                <a16:creationId xmlns:a16="http://schemas.microsoft.com/office/drawing/2014/main" id="{273912CB-B870-405B-A926-A5B318F20D85}"/>
              </a:ext>
            </a:extLst>
          </p:cNvPr>
          <p:cNvSpPr/>
          <p:nvPr/>
        </p:nvSpPr>
        <p:spPr>
          <a:xfrm>
            <a:off x="8001000" y="3162300"/>
            <a:ext cx="228600" cy="350838"/>
          </a:xfrm>
          <a:prstGeom prst="downArrow">
            <a:avLst/>
          </a:prstGeom>
          <a:solidFill>
            <a:schemeClr val="bg1"/>
          </a:solid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 name="Arc 17">
            <a:extLst>
              <a:ext uri="{FF2B5EF4-FFF2-40B4-BE49-F238E27FC236}">
                <a16:creationId xmlns:a16="http://schemas.microsoft.com/office/drawing/2014/main" id="{AF35A7DD-327D-442F-8390-4DB6B4BB1FCE}"/>
              </a:ext>
            </a:extLst>
          </p:cNvPr>
          <p:cNvSpPr/>
          <p:nvPr/>
        </p:nvSpPr>
        <p:spPr>
          <a:xfrm>
            <a:off x="9704388" y="1316038"/>
            <a:ext cx="1779587" cy="2112962"/>
          </a:xfrm>
          <a:prstGeom prst="arc">
            <a:avLst>
              <a:gd name="adj1" fmla="val 16485241"/>
              <a:gd name="adj2" fmla="val 259450"/>
            </a:avLst>
          </a:prstGeom>
          <a:ln>
            <a:prstDash val="dash"/>
            <a:headEnd type="none"/>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solidFill>
                <a:prstClr val="black"/>
              </a:solidFill>
            </a:endParaRPr>
          </a:p>
        </p:txBody>
      </p:sp>
      <p:sp>
        <p:nvSpPr>
          <p:cNvPr id="19" name="Arc 18">
            <a:extLst>
              <a:ext uri="{FF2B5EF4-FFF2-40B4-BE49-F238E27FC236}">
                <a16:creationId xmlns:a16="http://schemas.microsoft.com/office/drawing/2014/main" id="{E03AE70C-0434-4878-8BD2-4DBD95627B36}"/>
              </a:ext>
            </a:extLst>
          </p:cNvPr>
          <p:cNvSpPr/>
          <p:nvPr/>
        </p:nvSpPr>
        <p:spPr>
          <a:xfrm>
            <a:off x="7494588" y="1316038"/>
            <a:ext cx="1779587" cy="2112962"/>
          </a:xfrm>
          <a:prstGeom prst="arc">
            <a:avLst>
              <a:gd name="adj1" fmla="val 10539417"/>
              <a:gd name="adj2" fmla="val 16174652"/>
            </a:avLst>
          </a:prstGeom>
          <a:ln>
            <a:prstDash val="dash"/>
            <a:head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solidFill>
                <a:prstClr val="black"/>
              </a:solidFill>
            </a:endParaRPr>
          </a:p>
        </p:txBody>
      </p:sp>
      <p:cxnSp>
        <p:nvCxnSpPr>
          <p:cNvPr id="20" name="Straight Connector 19">
            <a:extLst>
              <a:ext uri="{FF2B5EF4-FFF2-40B4-BE49-F238E27FC236}">
                <a16:creationId xmlns:a16="http://schemas.microsoft.com/office/drawing/2014/main" id="{41300100-DDCB-4FDF-A390-AF2658C57491}"/>
              </a:ext>
            </a:extLst>
          </p:cNvPr>
          <p:cNvCxnSpPr>
            <a:cxnSpLocks/>
          </p:cNvCxnSpPr>
          <p:nvPr/>
        </p:nvCxnSpPr>
        <p:spPr>
          <a:xfrm flipH="1" flipV="1">
            <a:off x="11469688" y="3946525"/>
            <a:ext cx="14287" cy="949325"/>
          </a:xfrm>
          <a:prstGeom prst="line">
            <a:avLst/>
          </a:prstGeom>
          <a:ln w="12700">
            <a:solidFill>
              <a:schemeClr val="dk1">
                <a:shade val="95000"/>
                <a:satMod val="10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6058902-449A-4E9A-B9F4-6E9E97ACB02B}"/>
              </a:ext>
            </a:extLst>
          </p:cNvPr>
          <p:cNvCxnSpPr>
            <a:cxnSpLocks/>
          </p:cNvCxnSpPr>
          <p:nvPr/>
        </p:nvCxnSpPr>
        <p:spPr>
          <a:xfrm flipH="1" flipV="1">
            <a:off x="7481888" y="3927475"/>
            <a:ext cx="12700" cy="949325"/>
          </a:xfrm>
          <a:prstGeom prst="line">
            <a:avLst/>
          </a:prstGeom>
          <a:ln w="12700">
            <a:solidFill>
              <a:schemeClr val="dk1">
                <a:shade val="95000"/>
                <a:satMod val="10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9FC49CC-783F-4135-BE80-F8C1B5928A28}"/>
              </a:ext>
            </a:extLst>
          </p:cNvPr>
          <p:cNvSpPr/>
          <p:nvPr/>
        </p:nvSpPr>
        <p:spPr>
          <a:xfrm rot="20869261">
            <a:off x="668338" y="938213"/>
            <a:ext cx="2263775" cy="67627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1. I discover my natural acceptance</a:t>
            </a:r>
          </a:p>
        </p:txBody>
      </p:sp>
      <p:sp>
        <p:nvSpPr>
          <p:cNvPr id="22" name="Rectangle 21">
            <a:extLst>
              <a:ext uri="{FF2B5EF4-FFF2-40B4-BE49-F238E27FC236}">
                <a16:creationId xmlns:a16="http://schemas.microsoft.com/office/drawing/2014/main" id="{B7A606DF-579C-47A1-94B0-A07CF90E387D}"/>
              </a:ext>
            </a:extLst>
          </p:cNvPr>
          <p:cNvSpPr/>
          <p:nvPr/>
        </p:nvSpPr>
        <p:spPr>
          <a:xfrm rot="20869261">
            <a:off x="836613" y="5045075"/>
            <a:ext cx="2093912" cy="60801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2. I become aware of what I am</a:t>
            </a:r>
          </a:p>
        </p:txBody>
      </p:sp>
      <p:sp>
        <p:nvSpPr>
          <p:cNvPr id="26" name="Rectangle 25">
            <a:extLst>
              <a:ext uri="{FF2B5EF4-FFF2-40B4-BE49-F238E27FC236}">
                <a16:creationId xmlns:a16="http://schemas.microsoft.com/office/drawing/2014/main" id="{D617B7E6-0475-470D-9F51-C9AB7AB07656}"/>
              </a:ext>
            </a:extLst>
          </p:cNvPr>
          <p:cNvSpPr/>
          <p:nvPr/>
        </p:nvSpPr>
        <p:spPr>
          <a:xfrm rot="20869261">
            <a:off x="844550" y="2470150"/>
            <a:ext cx="2093913" cy="197961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3. I have to ensure this dialog and ensure harmony within</a:t>
            </a:r>
          </a:p>
          <a:p>
            <a:pPr algn="ctr">
              <a:defRPr/>
            </a:pPr>
            <a:r>
              <a:rPr lang="en-IN" dirty="0">
                <a:solidFill>
                  <a:prstClr val="black"/>
                </a:solidFill>
              </a:rPr>
              <a:t>(evaluate our desires vis-à-vis our natural acceptance)</a:t>
            </a:r>
            <a:endParaRPr lang="en-US" dirty="0">
              <a:solidFill>
                <a:prstClr val="black"/>
              </a:solidFill>
            </a:endParaRPr>
          </a:p>
        </p:txBody>
      </p:sp>
      <p:pic>
        <p:nvPicPr>
          <p:cNvPr id="24" name="Picture 23"/>
          <p:cNvPicPr>
            <a:picLocks noChangeAspect="1" noChangeArrowheads="1"/>
          </p:cNvPicPr>
          <p:nvPr/>
        </p:nvPicPr>
        <p:blipFill>
          <a:blip r:embed="rId2"/>
          <a:srcRect l="20523" t="13620"/>
          <a:stretch>
            <a:fillRect/>
          </a:stretch>
        </p:blipFill>
        <p:spPr bwMode="auto">
          <a:xfrm>
            <a:off x="5595934" y="2786058"/>
            <a:ext cx="995363" cy="1085850"/>
          </a:xfrm>
          <a:prstGeom prst="rect">
            <a:avLst/>
          </a:prstGeom>
          <a:solidFill>
            <a:schemeClr val="bg1"/>
          </a:solid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21" grpId="0" animBg="1"/>
      <p:bldP spid="22"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3">
            <a:extLst>
              <a:ext uri="{FF2B5EF4-FFF2-40B4-BE49-F238E27FC236}">
                <a16:creationId xmlns:a16="http://schemas.microsoft.com/office/drawing/2014/main" id="{1FE8318B-9D88-48B3-AE3A-511B4AD2F0B8}"/>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Points for Self-observation</a:t>
            </a:r>
            <a:endParaRPr lang="en-US" altLang="en-US"/>
          </a:p>
        </p:txBody>
      </p:sp>
      <p:sp>
        <p:nvSpPr>
          <p:cNvPr id="5" name="Content Placeholder 4">
            <a:extLst>
              <a:ext uri="{FF2B5EF4-FFF2-40B4-BE49-F238E27FC236}">
                <a16:creationId xmlns:a16="http://schemas.microsoft.com/office/drawing/2014/main" id="{1B8626D5-A7C9-4211-A790-FC814A46BECF}"/>
              </a:ext>
            </a:extLst>
          </p:cNvPr>
          <p:cNvSpPr>
            <a:spLocks noGrp="1"/>
          </p:cNvSpPr>
          <p:nvPr>
            <p:ph type="body" sz="quarter" idx="13"/>
          </p:nvPr>
        </p:nvSpPr>
        <p:spPr/>
        <p:txBody>
          <a:bodyPr/>
          <a:lstStyle/>
          <a:p>
            <a:pPr marL="0" indent="0">
              <a:buFont typeface="Symbol" pitchFamily="18" charset="2"/>
              <a:buNone/>
              <a:defRPr/>
            </a:pPr>
            <a:r>
              <a:rPr lang="en-IN"/>
              <a:t>We have the innate potential to recognise what is right</a:t>
            </a:r>
          </a:p>
          <a:p>
            <a:pPr marL="0" indent="0">
              <a:buFont typeface="Symbol" pitchFamily="18" charset="2"/>
              <a:buNone/>
              <a:defRPr/>
            </a:pPr>
            <a:endParaRPr lang="en-IN"/>
          </a:p>
          <a:p>
            <a:pPr marL="0" indent="0">
              <a:buFont typeface="Symbol" pitchFamily="18" charset="2"/>
              <a:buNone/>
              <a:defRPr/>
            </a:pPr>
            <a:r>
              <a:rPr lang="en-IN"/>
              <a:t>We are endowed with natural acceptance</a:t>
            </a:r>
          </a:p>
          <a:p>
            <a:pPr>
              <a:buFontTx/>
              <a:buChar char="-"/>
              <a:defRPr/>
            </a:pPr>
            <a:r>
              <a:rPr lang="en-IN"/>
              <a:t>It is innate, a part and parcel of our being</a:t>
            </a:r>
          </a:p>
          <a:p>
            <a:pPr>
              <a:buFontTx/>
              <a:buChar char="-"/>
              <a:defRPr/>
            </a:pPr>
            <a:r>
              <a:rPr lang="en-IN"/>
              <a:t>It is invariant, uncorrupted by pre-conditioning</a:t>
            </a:r>
          </a:p>
          <a:p>
            <a:pPr>
              <a:buFontTx/>
              <a:buChar char="-"/>
              <a:defRPr/>
            </a:pPr>
            <a:r>
              <a:rPr lang="en-IN"/>
              <a:t>It is definite</a:t>
            </a:r>
          </a:p>
          <a:p>
            <a:pPr>
              <a:buFontTx/>
              <a:buChar char="-"/>
              <a:defRPr/>
            </a:pPr>
            <a:endParaRPr lang="en-IN"/>
          </a:p>
          <a:p>
            <a:pPr marL="0" indent="0">
              <a:buFont typeface="Symbol" pitchFamily="18" charset="2"/>
              <a:buNone/>
              <a:defRPr/>
            </a:pPr>
            <a:r>
              <a:rPr lang="en-IN"/>
              <a:t>As we refer to our natural acceptance, we become self-referential </a:t>
            </a:r>
          </a:p>
          <a:p>
            <a:pPr marL="0" indent="0">
              <a:buFont typeface="Symbol" pitchFamily="18" charset="2"/>
              <a:buNone/>
              <a:defRPr/>
            </a:pPr>
            <a:r>
              <a:rPr lang="en-IN"/>
              <a:t>(self-organised, autonomous, </a:t>
            </a:r>
            <a:r>
              <a:rPr lang="en-IN" i="1" err="1"/>
              <a:t>swatantra</a:t>
            </a:r>
            <a:r>
              <a:rPr lang="en-IN"/>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E59481E-6842-4B4E-915E-05510E055D6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Process of Self-exploration, Self-investigation</a:t>
            </a:r>
          </a:p>
        </p:txBody>
      </p:sp>
      <p:sp>
        <p:nvSpPr>
          <p:cNvPr id="4099" name="Rectangle 3">
            <a:extLst>
              <a:ext uri="{FF2B5EF4-FFF2-40B4-BE49-F238E27FC236}">
                <a16:creationId xmlns:a16="http://schemas.microsoft.com/office/drawing/2014/main" id="{4E047528-04A7-42A2-AEAE-AF19BFF0625D}"/>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Calibri" panose="020F0502020204030204" pitchFamily="34" charset="0"/>
              <a:buAutoNum type="arabicPeriod"/>
            </a:pPr>
            <a:r>
              <a:rPr lang="en-GB" altLang="en-US"/>
              <a:t>It is a process of dialogue – between me and you, to begin with. It soon becomes a dialogue within your own self</a:t>
            </a:r>
          </a:p>
          <a:p>
            <a:pPr marL="457200" indent="-457200">
              <a:buFont typeface="Calibri" panose="020F0502020204030204" pitchFamily="34" charset="0"/>
              <a:buAutoNum type="arabicPeriod"/>
            </a:pPr>
            <a:r>
              <a:rPr lang="en-GB" altLang="en-US"/>
              <a:t>It is a process of dialogue between what I am (</a:t>
            </a:r>
            <a:r>
              <a:rPr altLang="en-US" sz="2800">
                <a:solidFill>
                  <a:srgbClr val="1E00AA"/>
                </a:solidFill>
                <a:latin typeface="Kruti Dev 010" pitchFamily="2" charset="0"/>
              </a:rPr>
              <a:t>tSlk eSa g¡w</a:t>
            </a:r>
            <a:r>
              <a:rPr lang="en-GB" altLang="en-US"/>
              <a:t>) and my Natural Acceptance or what I really want to be (</a:t>
            </a:r>
            <a:r>
              <a:rPr altLang="en-US" sz="2800">
                <a:solidFill>
                  <a:srgbClr val="1E00AA"/>
                </a:solidFill>
                <a:latin typeface="Kruti Dev 010" pitchFamily="2" charset="0"/>
              </a:rPr>
              <a:t>tSlk gksuk eq&gt;s lgt Lohdk;Z gS </a:t>
            </a:r>
            <a:r>
              <a:rPr lang="en-GB" altLang="en-US" i="1">
                <a:solidFill>
                  <a:srgbClr val="1E00AA"/>
                </a:solidFill>
              </a:rPr>
              <a:t>= </a:t>
            </a:r>
            <a:r>
              <a:rPr altLang="en-US" sz="2800">
                <a:solidFill>
                  <a:srgbClr val="1E00AA"/>
                </a:solidFill>
                <a:latin typeface="Kruti Dev 010" pitchFamily="2" charset="0"/>
              </a:rPr>
              <a:t>LoRo</a:t>
            </a:r>
            <a:r>
              <a:rPr lang="en-GB" altLang="en-US"/>
              <a:t>)</a:t>
            </a:r>
          </a:p>
          <a:p>
            <a:pPr marL="457200" indent="-457200">
              <a:buFont typeface="Calibri" panose="020F0502020204030204" pitchFamily="34" charset="0"/>
              <a:buAutoNum type="arabicPeriod"/>
            </a:pPr>
            <a:r>
              <a:rPr lang="en-GB" altLang="en-US"/>
              <a:t>It is a process of </a:t>
            </a:r>
            <a:r>
              <a:rPr altLang="en-US"/>
              <a:t>Self-exploration, Self-investigation </a:t>
            </a:r>
            <a:r>
              <a:rPr altLang="en-US">
                <a:sym typeface="Wingdings" panose="05000000000000000000" pitchFamily="2" charset="2"/>
              </a:rPr>
              <a:t> </a:t>
            </a:r>
            <a:r>
              <a:rPr lang="en-GB" altLang="en-US"/>
              <a:t>Self-evolution</a:t>
            </a:r>
          </a:p>
          <a:p>
            <a:pPr marL="457200" indent="-457200">
              <a:buFont typeface="Calibri" panose="020F0502020204030204" pitchFamily="34" charset="0"/>
              <a:buAutoNum type="arabicPeriod"/>
            </a:pPr>
            <a:r>
              <a:rPr lang="en-GB" altLang="en-US"/>
              <a:t>It is a process of knowing oneself; and 							   through the self, knowing nature and the entire existence</a:t>
            </a:r>
          </a:p>
          <a:p>
            <a:pPr marL="457200" indent="-457200">
              <a:buFont typeface="Calibri" panose="020F0502020204030204" pitchFamily="34" charset="0"/>
              <a:buAutoNum type="arabicPeriod"/>
            </a:pPr>
            <a:r>
              <a:rPr lang="en-GB" altLang="en-US"/>
              <a:t>It is a process of recognizing one's relationship with every unit in nature/existence; and fulfilling that relationship</a:t>
            </a:r>
          </a:p>
          <a:p>
            <a:pPr marL="457200" indent="-457200">
              <a:buFont typeface="Calibri" panose="020F0502020204030204" pitchFamily="34" charset="0"/>
              <a:buAutoNum type="arabicPeriod"/>
            </a:pPr>
            <a:r>
              <a:rPr lang="en-GB" altLang="en-US"/>
              <a:t>It is a process of knowing Human Conduct (</a:t>
            </a:r>
            <a:r>
              <a:rPr lang="en-GB" altLang="en-US" sz="2800">
                <a:solidFill>
                  <a:srgbClr val="1E00AA"/>
                </a:solidFill>
                <a:latin typeface="Kruti Dev 010" pitchFamily="2" charset="0"/>
              </a:rPr>
              <a:t>ekuoh; vkpj.k</a:t>
            </a:r>
            <a:r>
              <a:rPr lang="en-GB" altLang="en-US"/>
              <a:t>) and living according to it</a:t>
            </a:r>
          </a:p>
          <a:p>
            <a:pPr marL="457200" indent="-457200">
              <a:buFont typeface="Calibri" panose="020F0502020204030204" pitchFamily="34" charset="0"/>
              <a:buAutoNum type="arabicPeriod"/>
            </a:pPr>
            <a:r>
              <a:rPr lang="en-GB" altLang="en-US"/>
              <a:t>It is a process of living in harmony within, living in harmony with others</a:t>
            </a:r>
            <a:r>
              <a:rPr altLang="en-US"/>
              <a:t>…		      </a:t>
            </a:r>
            <a:r>
              <a:rPr lang="en-GB" altLang="en-US"/>
              <a:t>living in harmony with entire existence</a:t>
            </a:r>
          </a:p>
          <a:p>
            <a:pPr marL="457200" indent="-457200">
              <a:buFont typeface="Symbol" pitchFamily="18" charset="2"/>
              <a:buNone/>
            </a:pPr>
            <a:endParaRPr lang="en-GB" altLang="en-US"/>
          </a:p>
        </p:txBody>
      </p:sp>
      <p:sp>
        <p:nvSpPr>
          <p:cNvPr id="4" name="Rectangle 3">
            <a:extLst>
              <a:ext uri="{FF2B5EF4-FFF2-40B4-BE49-F238E27FC236}">
                <a16:creationId xmlns:a16="http://schemas.microsoft.com/office/drawing/2014/main" id="{B64C7988-559E-43F8-A128-13A9717D90D2}"/>
              </a:ext>
            </a:extLst>
          </p:cNvPr>
          <p:cNvSpPr/>
          <p:nvPr/>
        </p:nvSpPr>
        <p:spPr>
          <a:xfrm>
            <a:off x="457200" y="2743200"/>
            <a:ext cx="11430000" cy="1905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Rectangle 10">
            <a:extLst>
              <a:ext uri="{FF2B5EF4-FFF2-40B4-BE49-F238E27FC236}">
                <a16:creationId xmlns:a16="http://schemas.microsoft.com/office/drawing/2014/main" id="{3FDA89AC-C0BA-42C6-B76C-B52B600A74AF}"/>
              </a:ext>
            </a:extLst>
          </p:cNvPr>
          <p:cNvSpPr/>
          <p:nvPr/>
        </p:nvSpPr>
        <p:spPr>
          <a:xfrm>
            <a:off x="465138" y="4724400"/>
            <a:ext cx="114300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C79B9C-FF96-47E4-980D-1B135EB078A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latin typeface="Kruti Dev 010" pitchFamily="2" charset="0"/>
              </a:rPr>
              <a:t>v/;;u izfdz;k</a:t>
            </a:r>
          </a:p>
        </p:txBody>
      </p:sp>
      <p:sp>
        <p:nvSpPr>
          <p:cNvPr id="17411" name="Rectangle 3">
            <a:extLst>
              <a:ext uri="{FF2B5EF4-FFF2-40B4-BE49-F238E27FC236}">
                <a16:creationId xmlns:a16="http://schemas.microsoft.com/office/drawing/2014/main" id="{089F69B8-A1E4-4528-BEBC-53B20D9C989C}"/>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lang="en-GB" altLang="en-US" sz="2800">
                <a:latin typeface="Kruti Dev 010" pitchFamily="2" charset="0"/>
              </a:rPr>
              <a:t>1- ;g ,d Lkaokn dh izfdz;k gSA</a:t>
            </a:r>
          </a:p>
          <a:p>
            <a:pPr marL="457200" indent="-457200">
              <a:buFont typeface="Symbol" pitchFamily="18" charset="2"/>
              <a:buNone/>
            </a:pPr>
            <a:r>
              <a:rPr lang="en-GB" altLang="en-US" sz="2800">
                <a:latin typeface="Kruti Dev 010" pitchFamily="2" charset="0"/>
              </a:rPr>
              <a:t>2- ;g Lo;a ¼tSlk eSa gw¡½ dh vius LoRo ¼tSlk gksuk eq&gt;s lgt Lohdk;Z gS½ ls laokn dh izfdz;k gSA</a:t>
            </a:r>
          </a:p>
          <a:p>
            <a:pPr marL="457200" indent="-457200">
              <a:buFont typeface="Symbol" pitchFamily="18" charset="2"/>
              <a:buNone/>
            </a:pPr>
            <a:r>
              <a:rPr lang="en-GB" altLang="en-US" sz="2800">
                <a:latin typeface="Kruti Dev 010" pitchFamily="2" charset="0"/>
              </a:rPr>
              <a:t>3- ;g Lo;a esa] Lo;a ds vf/kdkj ij tk¡pus dh izfdz;k gSA</a:t>
            </a:r>
          </a:p>
          <a:p>
            <a:pPr marL="457200" indent="-457200">
              <a:buFont typeface="Symbol" pitchFamily="18" charset="2"/>
              <a:buNone/>
            </a:pPr>
            <a:r>
              <a:rPr lang="en-GB" altLang="en-US" sz="2800">
                <a:latin typeface="Kruti Dev 010" pitchFamily="2" charset="0"/>
              </a:rPr>
              <a:t>4- ;g Lo;a dks ,oa Lo;a ds ek/;e ls laiw.kZ vfLrRo dks le&gt;us dh izfdz;k gSA</a:t>
            </a:r>
          </a:p>
          <a:p>
            <a:pPr marL="457200" indent="-457200">
              <a:buFont typeface="Symbol" pitchFamily="18" charset="2"/>
              <a:buNone/>
            </a:pPr>
            <a:r>
              <a:rPr lang="en-GB" altLang="en-US" sz="2800">
                <a:latin typeface="Kruti Dev 010" pitchFamily="2" charset="0"/>
              </a:rPr>
              <a:t>5- ;g vfLRkRo dh gj bdkbZ ds lkFk vius laca/k dks igpkuus ,oa rnuqlkj thus dh izfdz;k gSA</a:t>
            </a:r>
          </a:p>
          <a:p>
            <a:pPr marL="457200" indent="-457200">
              <a:buFont typeface="Symbol" pitchFamily="18" charset="2"/>
              <a:buNone/>
            </a:pPr>
            <a:r>
              <a:rPr lang="en-GB" altLang="en-US" sz="2800">
                <a:latin typeface="Kruti Dev 010" pitchFamily="2" charset="0"/>
              </a:rPr>
              <a:t>6- ;g ekuoh; vkpj.k dks le&gt;us ,oa </a:t>
            </a:r>
            <a:r>
              <a:rPr lang="en-GB" altLang="en-US" sz="2800">
                <a:solidFill>
                  <a:srgbClr val="000000"/>
                </a:solidFill>
                <a:latin typeface="Kruti Dev 010" pitchFamily="2" charset="0"/>
              </a:rPr>
              <a:t>rnuqlkj thus dh izfdz;k gSA</a:t>
            </a:r>
          </a:p>
          <a:p>
            <a:pPr marL="457200" indent="-457200">
              <a:buFont typeface="Symbol" pitchFamily="18" charset="2"/>
              <a:buNone/>
            </a:pPr>
            <a:r>
              <a:rPr lang="en-GB" altLang="en-US" sz="2800">
                <a:solidFill>
                  <a:srgbClr val="000000"/>
                </a:solidFill>
                <a:latin typeface="Kruti Dev 010" pitchFamily="2" charset="0"/>
              </a:rPr>
              <a:t>7- ;g Lo;a esa Lora=rk ,oa lexz vfLrRo ds lkFk LojkT;iwoZd thus dh izfdz;k gSA</a:t>
            </a:r>
            <a:endParaRPr lang="en-GB" altLang="en-US"/>
          </a:p>
        </p:txBody>
      </p:sp>
      <p:sp>
        <p:nvSpPr>
          <p:cNvPr id="4" name="Rectangle 3">
            <a:extLst>
              <a:ext uri="{FF2B5EF4-FFF2-40B4-BE49-F238E27FC236}">
                <a16:creationId xmlns:a16="http://schemas.microsoft.com/office/drawing/2014/main" id="{271DC93D-BD82-411D-81A3-1333FDBE6DC2}"/>
              </a:ext>
            </a:extLst>
          </p:cNvPr>
          <p:cNvSpPr/>
          <p:nvPr/>
        </p:nvSpPr>
        <p:spPr>
          <a:xfrm>
            <a:off x="352425" y="2209800"/>
            <a:ext cx="11534775"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17413" name="Group 10">
            <a:extLst>
              <a:ext uri="{FF2B5EF4-FFF2-40B4-BE49-F238E27FC236}">
                <a16:creationId xmlns:a16="http://schemas.microsoft.com/office/drawing/2014/main" id="{7FEA2C4D-DC19-43D4-B2FF-F4F3A7F8EEAD}"/>
              </a:ext>
            </a:extLst>
          </p:cNvPr>
          <p:cNvGrpSpPr>
            <a:grpSpLocks/>
          </p:cNvGrpSpPr>
          <p:nvPr/>
        </p:nvGrpSpPr>
        <p:grpSpPr bwMode="auto">
          <a:xfrm>
            <a:off x="2057400" y="6019800"/>
            <a:ext cx="7467600" cy="523875"/>
            <a:chOff x="533400" y="6257925"/>
            <a:chExt cx="7467600" cy="523875"/>
          </a:xfrm>
        </p:grpSpPr>
        <p:sp>
          <p:nvSpPr>
            <p:cNvPr id="17415" name="Rectangle 7">
              <a:extLst>
                <a:ext uri="{FF2B5EF4-FFF2-40B4-BE49-F238E27FC236}">
                  <a16:creationId xmlns:a16="http://schemas.microsoft.com/office/drawing/2014/main" id="{9284B2DF-D540-4C02-840D-BC318D8C8F57}"/>
                </a:ext>
              </a:extLst>
            </p:cNvPr>
            <p:cNvSpPr>
              <a:spLocks noChangeArrowheads="1"/>
            </p:cNvSpPr>
            <p:nvPr/>
          </p:nvSpPr>
          <p:spPr bwMode="auto">
            <a:xfrm>
              <a:off x="533400" y="6257925"/>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solidFill>
                    <a:srgbClr val="1E00AA"/>
                  </a:solidFill>
                  <a:latin typeface="Kruti Dev 010" pitchFamily="2" charset="0"/>
                  <a:cs typeface="Arial" panose="020B0604020202020204" pitchFamily="34" charset="0"/>
                </a:rPr>
                <a:t>LoRo			 Lrra=rk			LojkT;</a:t>
              </a:r>
              <a:endParaRPr lang="en-US" altLang="en-US" sz="2800">
                <a:solidFill>
                  <a:srgbClr val="1E00AA"/>
                </a:solidFill>
                <a:latin typeface="Kruti Dev 010" pitchFamily="2" charset="0"/>
              </a:endParaRPr>
            </a:p>
          </p:txBody>
        </p:sp>
        <p:cxnSp>
          <p:nvCxnSpPr>
            <p:cNvPr id="9" name="Straight Arrow Connector 8">
              <a:extLst>
                <a:ext uri="{FF2B5EF4-FFF2-40B4-BE49-F238E27FC236}">
                  <a16:creationId xmlns:a16="http://schemas.microsoft.com/office/drawing/2014/main" id="{D9B7B1C1-0AF4-4357-B1FC-498EF1745358}"/>
                </a:ext>
              </a:extLst>
            </p:cNvPr>
            <p:cNvCxnSpPr/>
            <p:nvPr/>
          </p:nvCxnSpPr>
          <p:spPr bwMode="auto">
            <a:xfrm>
              <a:off x="1524000" y="6540500"/>
              <a:ext cx="1905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06E58D9-B6C1-4318-8BF5-03D75C4BE9A5}"/>
                </a:ext>
              </a:extLst>
            </p:cNvPr>
            <p:cNvCxnSpPr/>
            <p:nvPr/>
          </p:nvCxnSpPr>
          <p:spPr bwMode="auto">
            <a:xfrm>
              <a:off x="4724400" y="6540500"/>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B8530DA1-81EF-45D2-8453-BF57E826E9C1}"/>
              </a:ext>
            </a:extLst>
          </p:cNvPr>
          <p:cNvSpPr/>
          <p:nvPr/>
        </p:nvSpPr>
        <p:spPr>
          <a:xfrm>
            <a:off x="360363" y="3733800"/>
            <a:ext cx="11534775"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BAB3FCA-8FDA-4579-A17A-9D9C1B4D242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Scope of this Workshop / Course: Self-evolution, Self-extension</a:t>
            </a:r>
          </a:p>
        </p:txBody>
      </p:sp>
      <p:sp>
        <p:nvSpPr>
          <p:cNvPr id="18435" name="Text Placeholder 2">
            <a:extLst>
              <a:ext uri="{FF2B5EF4-FFF2-40B4-BE49-F238E27FC236}">
                <a16:creationId xmlns:a16="http://schemas.microsoft.com/office/drawing/2014/main" id="{EB7D4B9E-E740-45E7-BDCB-BC95882ACBFB}"/>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ctr">
              <a:buFont typeface="Symbol" pitchFamily="18" charset="2"/>
              <a:buNone/>
            </a:pPr>
            <a:r>
              <a:rPr lang="en-GB" altLang="en-US"/>
              <a:t>Knowing your Natural Acceptance</a:t>
            </a:r>
          </a:p>
          <a:p>
            <a:pPr marL="457200" indent="-457200" algn="ctr">
              <a:buFont typeface="Symbol" pitchFamily="18" charset="2"/>
              <a:buNone/>
            </a:pPr>
            <a:r>
              <a:rPr altLang="en-US"/>
              <a:t>What you really want to be</a:t>
            </a:r>
          </a:p>
          <a:p>
            <a:pPr marL="457200" indent="-457200" algn="ctr">
              <a:buFont typeface="Symbol" pitchFamily="18" charset="2"/>
              <a:buNone/>
            </a:pPr>
            <a:r>
              <a:rPr altLang="en-US" sz="2800"/>
              <a:t>Natural Acceptance 	</a:t>
            </a:r>
            <a:r>
              <a:rPr altLang="en-US" sz="2800" i="1"/>
              <a:t>Swatva</a:t>
            </a:r>
            <a:r>
              <a:rPr altLang="en-US" sz="2800"/>
              <a:t> </a:t>
            </a:r>
            <a:r>
              <a:rPr altLang="en-US" sz="2800" b="1">
                <a:solidFill>
                  <a:srgbClr val="1E00AA"/>
                </a:solidFill>
                <a:latin typeface="Kruti Dev 010" pitchFamily="2" charset="0"/>
              </a:rPr>
              <a:t>LoRo</a:t>
            </a:r>
            <a:endParaRPr altLang="en-US">
              <a:solidFill>
                <a:srgbClr val="1E00AA"/>
              </a:solidFill>
            </a:endParaRPr>
          </a:p>
          <a:p>
            <a:pPr marL="457200" indent="-457200" algn="ctr">
              <a:buFont typeface="Symbol" pitchFamily="18" charset="2"/>
              <a:buNone/>
            </a:pPr>
            <a:endParaRPr altLang="en-US"/>
          </a:p>
          <a:p>
            <a:pPr marL="457200" indent="-457200" algn="ctr">
              <a:buFont typeface="Symbol" pitchFamily="18" charset="2"/>
              <a:buNone/>
            </a:pPr>
            <a:endParaRPr altLang="en-US"/>
          </a:p>
          <a:p>
            <a:pPr marL="457200" indent="-457200" algn="ctr">
              <a:buFont typeface="Symbol" pitchFamily="18" charset="2"/>
              <a:buNone/>
            </a:pPr>
            <a:r>
              <a:rPr altLang="en-US"/>
              <a:t>Living in accordance with your Natural Acceptance</a:t>
            </a:r>
          </a:p>
          <a:p>
            <a:pPr marL="457200" indent="-457200" algn="ctr">
              <a:buFont typeface="Symbol" pitchFamily="18" charset="2"/>
              <a:buNone/>
            </a:pPr>
            <a:r>
              <a:rPr altLang="en-US"/>
              <a:t>Living in harmony within</a:t>
            </a:r>
          </a:p>
          <a:p>
            <a:pPr marL="457200" indent="-457200" algn="ctr">
              <a:buFont typeface="Symbol" pitchFamily="18" charset="2"/>
              <a:buNone/>
            </a:pPr>
            <a:r>
              <a:rPr altLang="en-US" sz="2800"/>
              <a:t>Self-organized 	</a:t>
            </a:r>
            <a:r>
              <a:rPr altLang="en-US" sz="2800" i="1"/>
              <a:t>Swatantrata</a:t>
            </a:r>
            <a:r>
              <a:rPr altLang="en-US" sz="2800"/>
              <a:t> </a:t>
            </a:r>
            <a:r>
              <a:rPr altLang="en-US" sz="2800" b="1">
                <a:solidFill>
                  <a:srgbClr val="1E00AA"/>
                </a:solidFill>
                <a:latin typeface="Kruti Dev 010" pitchFamily="2" charset="0"/>
              </a:rPr>
              <a:t>Lora=rk</a:t>
            </a:r>
          </a:p>
          <a:p>
            <a:pPr marL="457200" indent="-457200" algn="ctr">
              <a:buFont typeface="Symbol" pitchFamily="18" charset="2"/>
              <a:buNone/>
            </a:pPr>
            <a:endParaRPr altLang="en-US">
              <a:solidFill>
                <a:srgbClr val="1E00AA"/>
              </a:solidFill>
            </a:endParaRPr>
          </a:p>
          <a:p>
            <a:pPr marL="457200" indent="-457200" algn="ctr">
              <a:buFont typeface="Symbol" pitchFamily="18" charset="2"/>
              <a:buNone/>
            </a:pPr>
            <a:endParaRPr altLang="en-US">
              <a:solidFill>
                <a:srgbClr val="1E00AA"/>
              </a:solidFill>
            </a:endParaRPr>
          </a:p>
          <a:p>
            <a:pPr marL="457200" indent="-457200" algn="ctr">
              <a:buFont typeface="Symbol" pitchFamily="18" charset="2"/>
              <a:buNone/>
            </a:pPr>
            <a:r>
              <a:rPr altLang="en-US"/>
              <a:t>Living in harmony with others… with the entire existence</a:t>
            </a:r>
          </a:p>
          <a:p>
            <a:pPr marL="457200" indent="-457200" algn="ctr">
              <a:buFont typeface="Symbol" pitchFamily="18" charset="2"/>
              <a:buNone/>
            </a:pPr>
            <a:r>
              <a:rPr altLang="en-US" sz="2800"/>
              <a:t>Self-extension 	</a:t>
            </a:r>
            <a:r>
              <a:rPr altLang="en-US" sz="2800" i="1"/>
              <a:t>Swrajya</a:t>
            </a:r>
            <a:r>
              <a:rPr altLang="en-US" sz="2800"/>
              <a:t> </a:t>
            </a:r>
            <a:r>
              <a:rPr altLang="en-US" sz="2800" b="1">
                <a:solidFill>
                  <a:srgbClr val="1E00AA"/>
                </a:solidFill>
                <a:latin typeface="Kruti Dev 010" pitchFamily="2" charset="0"/>
              </a:rPr>
              <a:t>LojkT;</a:t>
            </a:r>
          </a:p>
          <a:p>
            <a:pPr marL="457200" indent="-457200" algn="ctr">
              <a:buFont typeface="Symbol" pitchFamily="18" charset="2"/>
              <a:buNone/>
            </a:pPr>
            <a:endParaRPr altLang="en-US" sz="1200" b="1">
              <a:solidFill>
                <a:srgbClr val="1E00AA"/>
              </a:solidFill>
              <a:latin typeface="Kruti Dev 010" pitchFamily="2" charset="0"/>
            </a:endParaRPr>
          </a:p>
          <a:p>
            <a:pPr marL="457200" indent="-457200" algn="ctr">
              <a:buFont typeface="Symbol" pitchFamily="18" charset="2"/>
              <a:buNone/>
            </a:pPr>
            <a:r>
              <a:rPr altLang="en-US"/>
              <a:t>Harmony Everywhere = Universal Order</a:t>
            </a:r>
          </a:p>
        </p:txBody>
      </p:sp>
      <p:sp>
        <p:nvSpPr>
          <p:cNvPr id="10" name="Down Arrow 9">
            <a:extLst>
              <a:ext uri="{FF2B5EF4-FFF2-40B4-BE49-F238E27FC236}">
                <a16:creationId xmlns:a16="http://schemas.microsoft.com/office/drawing/2014/main" id="{57180124-6B28-4947-9CB0-0D168320B4C3}"/>
              </a:ext>
            </a:extLst>
          </p:cNvPr>
          <p:cNvSpPr/>
          <p:nvPr/>
        </p:nvSpPr>
        <p:spPr bwMode="auto">
          <a:xfrm>
            <a:off x="6019800" y="1905000"/>
            <a:ext cx="152400" cy="7826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3" name="Down Arrow 12">
            <a:extLst>
              <a:ext uri="{FF2B5EF4-FFF2-40B4-BE49-F238E27FC236}">
                <a16:creationId xmlns:a16="http://schemas.microsoft.com/office/drawing/2014/main" id="{38F7A72F-2C16-44F4-A56B-0CB8D86DE1D8}"/>
              </a:ext>
            </a:extLst>
          </p:cNvPr>
          <p:cNvSpPr/>
          <p:nvPr/>
        </p:nvSpPr>
        <p:spPr bwMode="auto">
          <a:xfrm>
            <a:off x="6019800" y="4038600"/>
            <a:ext cx="152400" cy="7826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Rectangle 5">
            <a:extLst>
              <a:ext uri="{FF2B5EF4-FFF2-40B4-BE49-F238E27FC236}">
                <a16:creationId xmlns:a16="http://schemas.microsoft.com/office/drawing/2014/main" id="{C4600623-9967-4D9C-9AED-19DF557A6681}"/>
              </a:ext>
            </a:extLst>
          </p:cNvPr>
          <p:cNvSpPr/>
          <p:nvPr/>
        </p:nvSpPr>
        <p:spPr>
          <a:xfrm>
            <a:off x="1643063" y="2743200"/>
            <a:ext cx="8915400" cy="1295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a:extLst>
              <a:ext uri="{FF2B5EF4-FFF2-40B4-BE49-F238E27FC236}">
                <a16:creationId xmlns:a16="http://schemas.microsoft.com/office/drawing/2014/main" id="{4C666B54-2245-4CEA-8474-F9F1DD67D63B}"/>
              </a:ext>
            </a:extLst>
          </p:cNvPr>
          <p:cNvSpPr/>
          <p:nvPr/>
        </p:nvSpPr>
        <p:spPr>
          <a:xfrm>
            <a:off x="1655763" y="4906963"/>
            <a:ext cx="8915400" cy="838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a:extLst>
              <a:ext uri="{FF2B5EF4-FFF2-40B4-BE49-F238E27FC236}">
                <a16:creationId xmlns:a16="http://schemas.microsoft.com/office/drawing/2014/main" id="{4080A4A2-8E8B-40D5-9EED-7909F89962E9}"/>
              </a:ext>
            </a:extLst>
          </p:cNvPr>
          <p:cNvSpPr/>
          <p:nvPr/>
        </p:nvSpPr>
        <p:spPr>
          <a:xfrm>
            <a:off x="1643063" y="533400"/>
            <a:ext cx="89154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Rectangle 8">
            <a:extLst>
              <a:ext uri="{FF2B5EF4-FFF2-40B4-BE49-F238E27FC236}">
                <a16:creationId xmlns:a16="http://schemas.microsoft.com/office/drawing/2014/main" id="{25AFAD99-6EE5-4B52-A2BA-683EC976FDBB}"/>
              </a:ext>
            </a:extLst>
          </p:cNvPr>
          <p:cNvSpPr/>
          <p:nvPr/>
        </p:nvSpPr>
        <p:spPr>
          <a:xfrm>
            <a:off x="1676400" y="6019800"/>
            <a:ext cx="8915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Down Arrow 10">
            <a:extLst>
              <a:ext uri="{FF2B5EF4-FFF2-40B4-BE49-F238E27FC236}">
                <a16:creationId xmlns:a16="http://schemas.microsoft.com/office/drawing/2014/main" id="{F7D212DD-769F-40B3-A59F-C21F3C91BF80}"/>
              </a:ext>
            </a:extLst>
          </p:cNvPr>
          <p:cNvSpPr/>
          <p:nvPr/>
        </p:nvSpPr>
        <p:spPr bwMode="auto">
          <a:xfrm>
            <a:off x="6019800" y="5770563"/>
            <a:ext cx="152400" cy="2492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cSld>
  <p:clrMapOvr>
    <a:masterClrMapping/>
  </p:clrMapOvr>
  <p:transition/>
</p:sld>
</file>

<file path=ppt/theme/theme1.xml><?xml version="1.0" encoding="utf-8"?>
<a:theme xmlns:a="http://schemas.openxmlformats.org/drawingml/2006/main" name="4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3244</Words>
  <Application>Microsoft Office PowerPoint</Application>
  <PresentationFormat>Widescreen</PresentationFormat>
  <Paragraphs>426</Paragraphs>
  <Slides>31</Slides>
  <Notes>2</Notes>
  <HiddenSlides>13</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31</vt:i4>
      </vt:variant>
    </vt:vector>
  </HeadingPairs>
  <TitlesOfParts>
    <vt:vector size="40" baseType="lpstr">
      <vt:lpstr>Wingdings</vt:lpstr>
      <vt:lpstr>Symbol</vt:lpstr>
      <vt:lpstr>Mangal</vt:lpstr>
      <vt:lpstr>Kruti Dev 010</vt:lpstr>
      <vt:lpstr>Arial</vt:lpstr>
      <vt:lpstr>Calibri</vt:lpstr>
      <vt:lpstr>4_SLW PPT Template</vt:lpstr>
      <vt:lpstr>1_SLW PPT Template</vt:lpstr>
      <vt:lpstr>SLW PPT Template</vt:lpstr>
      <vt:lpstr>Lecture 2 Self-exploration as the Process for Value Education</vt:lpstr>
      <vt:lpstr>PowerPoint Presentation</vt:lpstr>
      <vt:lpstr>Process</vt:lpstr>
      <vt:lpstr>What is this Workshop / Course  </vt:lpstr>
      <vt:lpstr>The Dialogue Within</vt:lpstr>
      <vt:lpstr>Points for Self-observation</vt:lpstr>
      <vt:lpstr>Process of Self-exploration, Self-investigation</vt:lpstr>
      <vt:lpstr>v/;;u izfdz;k</vt:lpstr>
      <vt:lpstr>Scope of this Workshop / Course: Self-evolution, Self-extension</vt:lpstr>
      <vt:lpstr>शिविर का आशय</vt:lpstr>
      <vt:lpstr>Self-exploration, Self-investigation</vt:lpstr>
      <vt:lpstr>Recall: Exercise from UHV-I (SIP)   Explore – Why are You Making Any Effort</vt:lpstr>
      <vt:lpstr>Desire – Aim, Objective, Basic Aspiration, Purpose (What do I want to achieve?)</vt:lpstr>
      <vt:lpstr>Self-exploration, Self-investigation</vt:lpstr>
      <vt:lpstr>Process of Self-verification</vt:lpstr>
      <vt:lpstr>Sum Up</vt:lpstr>
      <vt:lpstr>Practice Session after Lecture 2</vt:lpstr>
      <vt:lpstr>FAQs for Lecture 2</vt:lpstr>
      <vt:lpstr>Questions</vt:lpstr>
      <vt:lpstr>Acceptance      Natural Acceptance</vt:lpstr>
      <vt:lpstr>Acceptance      Natural Acceptance</vt:lpstr>
      <vt:lpstr>Self Reflection     </vt:lpstr>
      <vt:lpstr>Question(s) 2: Natural Acceptance    Response</vt:lpstr>
      <vt:lpstr>Question(s) 3: Natural Acceptance    Response</vt:lpstr>
      <vt:lpstr>Question(s) 4: Right Understanding   Response</vt:lpstr>
      <vt:lpstr>PowerPoint Presentation</vt:lpstr>
      <vt:lpstr>Question(s) 5: Self-exploration     Response</vt:lpstr>
      <vt:lpstr>Question(s) 6: Self-exploration    Response</vt:lpstr>
      <vt:lpstr>PowerPoint Presentation</vt:lpstr>
      <vt:lpstr>Question(s) 7: Self-exploration     Response</vt:lpstr>
      <vt:lpstr>Question(s) 8: Swatantrata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Self-exploration as the Process for Value Education</dc:title>
  <dc:creator/>
  <cp:lastModifiedBy/>
  <cp:revision>2</cp:revision>
  <dcterms:created xsi:type="dcterms:W3CDTF">2009-12-17T14:12:44Z</dcterms:created>
  <dcterms:modified xsi:type="dcterms:W3CDTF">2022-10-11T03:03:05Z</dcterms:modified>
</cp:coreProperties>
</file>