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74" r:id="rId16"/>
    <p:sldId id="275" r:id="rId17"/>
    <p:sldId id="267" r:id="rId18"/>
    <p:sldId id="268" r:id="rId19"/>
    <p:sldId id="277" r:id="rId20"/>
    <p:sldId id="269" r:id="rId21"/>
    <p:sldId id="273" r:id="rId22"/>
    <p:sldId id="270" r:id="rId23"/>
    <p:sldId id="271" r:id="rId24"/>
    <p:sldId id="272" r:id="rId25"/>
    <p:sldId id="276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D842-477F-45BC-8881-0EFDB95CD172}" type="datetimeFigureOut">
              <a:rPr lang="en-US" smtClean="0"/>
              <a:pPr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662A-3C4D-48A2-A662-85FCBCEAA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Binary arithmetic(addition and subtraction)</a:t>
            </a:r>
            <a:br>
              <a:rPr lang="en-US" dirty="0"/>
            </a:br>
            <a:r>
              <a:rPr lang="en-US" dirty="0"/>
              <a:t>Complements of Numbers  (r and r-1complement)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Diminished Radix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binary numbers</a:t>
            </a:r>
            <a:r>
              <a:rPr lang="en-US" dirty="0" smtClean="0"/>
              <a:t>, </a:t>
            </a:r>
            <a:r>
              <a:rPr lang="en-US" i="1" dirty="0" smtClean="0"/>
              <a:t>r = 2 and r - 1 = 1, so the 1’s complement of N is </a:t>
            </a:r>
            <a:r>
              <a:rPr lang="en-US" i="1" dirty="0" smtClean="0">
                <a:solidFill>
                  <a:srgbClr val="FF0000"/>
                </a:solidFill>
              </a:rPr>
              <a:t>(2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- 1) - N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 smtClean="0"/>
              <a:t>Again, </a:t>
            </a:r>
            <a:r>
              <a:rPr lang="en-US" i="1" dirty="0" smtClean="0"/>
              <a:t>2</a:t>
            </a:r>
            <a:r>
              <a:rPr lang="en-US" baseline="30000" dirty="0" smtClean="0"/>
              <a:t>n</a:t>
            </a:r>
            <a:r>
              <a:rPr lang="en-US" i="1" dirty="0" smtClean="0"/>
              <a:t> is represented by a binary number that consists of a </a:t>
            </a:r>
            <a:r>
              <a:rPr lang="en-US" i="1" dirty="0" smtClean="0">
                <a:solidFill>
                  <a:srgbClr val="FF0000"/>
                </a:solidFill>
              </a:rPr>
              <a:t>1 followed by n 0’s. </a:t>
            </a:r>
          </a:p>
          <a:p>
            <a:endParaRPr lang="en-US" i="1" dirty="0" smtClean="0"/>
          </a:p>
          <a:p>
            <a:r>
              <a:rPr lang="en-US" i="1" dirty="0" smtClean="0"/>
              <a:t>2</a:t>
            </a:r>
            <a:r>
              <a:rPr lang="en-US" baseline="30000" dirty="0" smtClean="0"/>
              <a:t>n</a:t>
            </a:r>
            <a:r>
              <a:rPr lang="en-US" i="1" dirty="0" smtClean="0"/>
              <a:t> – 1 </a:t>
            </a:r>
            <a:r>
              <a:rPr lang="en-US" dirty="0" smtClean="0"/>
              <a:t>is a binary number represented by </a:t>
            </a:r>
            <a:r>
              <a:rPr lang="en-US" i="1" dirty="0" smtClean="0">
                <a:solidFill>
                  <a:srgbClr val="FF0000"/>
                </a:solidFill>
              </a:rPr>
              <a:t>n 1’s</a:t>
            </a:r>
            <a:r>
              <a:rPr lang="en-US" i="1" dirty="0" smtClean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Diminished Radix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i="1" dirty="0" smtClean="0"/>
              <a:t>For example, if n = 4, we have 2</a:t>
            </a:r>
            <a:r>
              <a:rPr lang="en-US" i="1" baseline="30000" dirty="0" smtClean="0"/>
              <a:t>4</a:t>
            </a:r>
            <a:r>
              <a:rPr lang="en-US" i="1" dirty="0" smtClean="0"/>
              <a:t> = </a:t>
            </a:r>
            <a:r>
              <a:rPr lang="en-US" dirty="0" smtClean="0"/>
              <a:t>(10000)</a:t>
            </a:r>
            <a:r>
              <a:rPr lang="en-US" baseline="-25000" dirty="0" smtClean="0"/>
              <a:t>2 </a:t>
            </a:r>
            <a:r>
              <a:rPr lang="en-US" dirty="0" smtClean="0"/>
              <a:t>and </a:t>
            </a:r>
            <a:r>
              <a:rPr lang="en-US" i="1" dirty="0" smtClean="0"/>
              <a:t>2</a:t>
            </a:r>
            <a:r>
              <a:rPr lang="en-US" i="1" baseline="30000" dirty="0" smtClean="0"/>
              <a:t>4</a:t>
            </a:r>
            <a:r>
              <a:rPr lang="en-US" dirty="0" smtClean="0"/>
              <a:t> - 1 = (1111)</a:t>
            </a:r>
            <a:r>
              <a:rPr lang="en-US" baseline="-25000" dirty="0" smtClean="0"/>
              <a:t>2</a:t>
            </a:r>
            <a:r>
              <a:rPr lang="en-US" dirty="0" smtClean="0"/>
              <a:t> 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Thus, the 1’s complement of a binary number is obtained by </a:t>
            </a:r>
            <a:r>
              <a:rPr lang="en-US" dirty="0" smtClean="0">
                <a:solidFill>
                  <a:srgbClr val="FF0000"/>
                </a:solidFill>
              </a:rPr>
              <a:t>subtracting each digit from 1</a:t>
            </a:r>
            <a:r>
              <a:rPr lang="en-US" dirty="0" smtClean="0"/>
              <a:t>. However, when subtracting binary digits from 1, we can have either 1 - 0 = 1 or 1 - 1 = 0, which causes the bit to change from 0 to 1 or from 1 to 0, respectively.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Therefore, </a:t>
            </a:r>
            <a:r>
              <a:rPr lang="en-US" b="1" dirty="0" smtClean="0">
                <a:solidFill>
                  <a:srgbClr val="FF0000"/>
                </a:solidFill>
              </a:rPr>
              <a:t>the 1’s complement of a binary number is formed by changing 1’s to 0’s and 0’s to 1’s.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1’s complement of 1011000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				 </a:t>
            </a:r>
          </a:p>
          <a:p>
            <a:pPr>
              <a:buNone/>
            </a:pPr>
            <a:r>
              <a:rPr lang="en-US" sz="4000" dirty="0" smtClean="0"/>
              <a:t>				 1 1 1 1 1 1 1</a:t>
            </a:r>
          </a:p>
          <a:p>
            <a:pPr>
              <a:buNone/>
            </a:pPr>
            <a:r>
              <a:rPr lang="en-US" sz="4000" dirty="0" smtClean="0"/>
              <a:t>			        -1 0 1 1 0 0 0</a:t>
            </a:r>
          </a:p>
          <a:p>
            <a:pPr>
              <a:buNone/>
            </a:pPr>
            <a:r>
              <a:rPr lang="en-US" sz="4000" dirty="0" smtClean="0"/>
              <a:t>				</a:t>
            </a:r>
            <a:r>
              <a:rPr lang="en-US" sz="4000" dirty="0" smtClean="0">
                <a:solidFill>
                  <a:srgbClr val="FF0000"/>
                </a:solidFill>
              </a:rPr>
              <a:t> 0 1 0 0 1 1 1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38100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1’s complement of 0101101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				   </a:t>
            </a:r>
            <a:r>
              <a:rPr lang="en-US" sz="4000" dirty="0" smtClean="0"/>
              <a:t>1111111</a:t>
            </a:r>
          </a:p>
          <a:p>
            <a:pPr>
              <a:buNone/>
            </a:pPr>
            <a:r>
              <a:rPr lang="en-US" sz="4000" dirty="0" smtClean="0"/>
              <a:t>				- 0101101</a:t>
            </a:r>
          </a:p>
          <a:p>
            <a:pPr>
              <a:buNone/>
            </a:pPr>
            <a:r>
              <a:rPr lang="en-US" sz="4000" dirty="0" smtClean="0"/>
              <a:t>				</a:t>
            </a:r>
            <a:r>
              <a:rPr lang="en-US" sz="4000" dirty="0" smtClean="0">
                <a:solidFill>
                  <a:srgbClr val="FF0000"/>
                </a:solidFill>
              </a:rPr>
              <a:t>  1010010</a:t>
            </a:r>
          </a:p>
          <a:p>
            <a:pPr algn="just"/>
            <a:r>
              <a:rPr lang="en-US" sz="3000" dirty="0" smtClean="0">
                <a:solidFill>
                  <a:srgbClr val="FF0000"/>
                </a:solidFill>
              </a:rPr>
              <a:t>The (</a:t>
            </a:r>
            <a:r>
              <a:rPr lang="en-US" sz="3000" i="1" dirty="0" smtClean="0">
                <a:solidFill>
                  <a:srgbClr val="FF0000"/>
                </a:solidFill>
              </a:rPr>
              <a:t>r - 1)’s complement of octal or hexadecimal numbers is obtained by subtracting </a:t>
            </a:r>
            <a:r>
              <a:rPr lang="en-US" sz="3000" dirty="0" smtClean="0">
                <a:solidFill>
                  <a:srgbClr val="FF0000"/>
                </a:solidFill>
              </a:rPr>
              <a:t>each digit from 7 or F (decimal 15), respectively.</a:t>
            </a:r>
          </a:p>
          <a:p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30480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Radix Complement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i="1" dirty="0" smtClean="0"/>
              <a:t>r’s complement of an n‐digit number N in base r is defined as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- N for N ǂ 0 and </a:t>
            </a:r>
            <a:r>
              <a:rPr lang="en-US" dirty="0" smtClean="0">
                <a:solidFill>
                  <a:srgbClr val="FF0000"/>
                </a:solidFill>
              </a:rPr>
              <a:t>as 0 for </a:t>
            </a:r>
            <a:r>
              <a:rPr lang="en-US" i="1" dirty="0" smtClean="0">
                <a:solidFill>
                  <a:srgbClr val="FF0000"/>
                </a:solidFill>
              </a:rPr>
              <a:t>N = 0. </a:t>
            </a:r>
          </a:p>
          <a:p>
            <a:pPr algn="just"/>
            <a:r>
              <a:rPr lang="en-US" i="1" dirty="0" smtClean="0"/>
              <a:t>Comparing with the (r - 1)’s complement, we note that the r’s complement </a:t>
            </a:r>
            <a:r>
              <a:rPr lang="en-US" dirty="0" smtClean="0"/>
              <a:t>is obtained by adding 1 to the (</a:t>
            </a:r>
            <a:r>
              <a:rPr lang="en-US" i="1" dirty="0" smtClean="0"/>
              <a:t>r - 1)’s complement, since </a:t>
            </a:r>
          </a:p>
          <a:p>
            <a:pPr algn="just">
              <a:buNone/>
            </a:pPr>
            <a:r>
              <a:rPr lang="en-US" i="1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- N = [(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- 1) - N] + 1.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10’s complement of decimal 2389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Thus, the 10’s complement of decimal 2389 is 7610 + 1 = 7611 and is obtained by </a:t>
            </a:r>
            <a:r>
              <a:rPr lang="en-US" dirty="0" smtClean="0">
                <a:solidFill>
                  <a:srgbClr val="FF0000"/>
                </a:solidFill>
              </a:rPr>
              <a:t>adding 1 to the 9’s complement value. </a:t>
            </a:r>
          </a:p>
          <a:p>
            <a:pPr>
              <a:buNone/>
            </a:pPr>
            <a:r>
              <a:rPr lang="en-US" sz="4400" dirty="0" smtClean="0"/>
              <a:t>				9999</a:t>
            </a:r>
          </a:p>
          <a:p>
            <a:pPr>
              <a:buNone/>
            </a:pPr>
            <a:r>
              <a:rPr lang="en-US" sz="4400" dirty="0" smtClean="0"/>
              <a:t>			      - 2389</a:t>
            </a:r>
          </a:p>
          <a:p>
            <a:pPr>
              <a:buNone/>
            </a:pPr>
            <a:r>
              <a:rPr lang="en-US" sz="4400" dirty="0" smtClean="0"/>
              <a:t>				</a:t>
            </a:r>
            <a:r>
              <a:rPr lang="en-US" sz="4400" dirty="0" smtClean="0">
                <a:solidFill>
                  <a:srgbClr val="FF0000"/>
                </a:solidFill>
              </a:rPr>
              <a:t>7610</a:t>
            </a:r>
          </a:p>
          <a:p>
            <a:pPr>
              <a:buNone/>
            </a:pPr>
            <a:r>
              <a:rPr lang="en-US" sz="4400" dirty="0" smtClean="0"/>
              <a:t>                   +         1</a:t>
            </a:r>
          </a:p>
          <a:p>
            <a:pPr>
              <a:buNone/>
            </a:pPr>
            <a:r>
              <a:rPr lang="en-US" sz="4400" dirty="0" smtClean="0"/>
              <a:t>			       </a:t>
            </a:r>
            <a:r>
              <a:rPr lang="en-US" sz="4400" dirty="0" smtClean="0">
                <a:solidFill>
                  <a:srgbClr val="FF0000"/>
                </a:solidFill>
              </a:rPr>
              <a:t> 7611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40386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800" y="53340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2’s complement of binary 101100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2’s complement of binary 101100 is 010011 + 1 = 010100 and is obtained by </a:t>
            </a:r>
            <a:r>
              <a:rPr lang="en-US" dirty="0" smtClean="0">
                <a:solidFill>
                  <a:srgbClr val="FF0000"/>
                </a:solidFill>
              </a:rPr>
              <a:t>adding 1 to the 1’s‐complement value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1’s‐complement of 101100= 010011</a:t>
            </a:r>
          </a:p>
          <a:p>
            <a:pPr algn="just">
              <a:buNone/>
            </a:pPr>
            <a:r>
              <a:rPr lang="en-US" dirty="0" smtClean="0"/>
              <a:t>                                               +              1</a:t>
            </a:r>
          </a:p>
          <a:p>
            <a:pPr>
              <a:buNone/>
            </a:pPr>
            <a:r>
              <a:rPr lang="en-US" dirty="0" smtClean="0"/>
              <a:t>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010100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49530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Radix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Since </a:t>
            </a:r>
            <a:r>
              <a:rPr lang="en-US" i="1" dirty="0" smtClean="0"/>
              <a:t>10</a:t>
            </a:r>
            <a:r>
              <a:rPr lang="en-US" baseline="30000" dirty="0" smtClean="0"/>
              <a:t>n</a:t>
            </a:r>
            <a:r>
              <a:rPr lang="en-US" dirty="0" smtClean="0"/>
              <a:t> is a number represented by a </a:t>
            </a:r>
            <a:r>
              <a:rPr lang="en-US" dirty="0" smtClean="0">
                <a:solidFill>
                  <a:srgbClr val="FF0000"/>
                </a:solidFill>
              </a:rPr>
              <a:t>1 followed by </a:t>
            </a:r>
            <a:r>
              <a:rPr lang="en-US" i="1" dirty="0" smtClean="0">
                <a:solidFill>
                  <a:srgbClr val="FF0000"/>
                </a:solidFill>
              </a:rPr>
              <a:t>n 0’s</a:t>
            </a:r>
            <a:r>
              <a:rPr lang="en-US" i="1" dirty="0" smtClean="0"/>
              <a:t>, 10</a:t>
            </a:r>
            <a:r>
              <a:rPr lang="en-US" baseline="30000" dirty="0" smtClean="0"/>
              <a:t>n</a:t>
            </a:r>
            <a:r>
              <a:rPr lang="en-US" i="1" dirty="0" smtClean="0"/>
              <a:t> - N, which is the 10’s </a:t>
            </a:r>
            <a:r>
              <a:rPr lang="en-US" dirty="0" smtClean="0"/>
              <a:t>complement of </a:t>
            </a:r>
            <a:r>
              <a:rPr lang="en-US" i="1" dirty="0" smtClean="0"/>
              <a:t>N, can be formed also by leaving </a:t>
            </a:r>
            <a:r>
              <a:rPr lang="en-US" i="1" dirty="0" smtClean="0">
                <a:solidFill>
                  <a:srgbClr val="FF0000"/>
                </a:solidFill>
              </a:rPr>
              <a:t>all least significant 0’s unchanged</a:t>
            </a:r>
            <a:r>
              <a:rPr lang="en-US" i="1" dirty="0" smtClean="0"/>
              <a:t>, </a:t>
            </a:r>
            <a:r>
              <a:rPr lang="en-US" dirty="0" smtClean="0"/>
              <a:t>subtracting the first nonzero least significant digit from 10, and subtracting all higher significant digits from 9.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10’s complement of 012398 </a:t>
            </a:r>
            <a:r>
              <a:rPr lang="en-US" dirty="0" smtClean="0"/>
              <a:t>is 987602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			1000000</a:t>
            </a:r>
          </a:p>
          <a:p>
            <a:pPr>
              <a:buNone/>
            </a:pPr>
            <a:r>
              <a:rPr lang="en-US" sz="4800" dirty="0" smtClean="0"/>
              <a:t>		     -   012398</a:t>
            </a:r>
          </a:p>
          <a:p>
            <a:pPr>
              <a:buNone/>
            </a:pPr>
            <a:r>
              <a:rPr lang="en-US" sz="4800" dirty="0" smtClean="0"/>
              <a:t>			</a:t>
            </a:r>
            <a:r>
              <a:rPr lang="en-US" sz="4800" dirty="0" smtClean="0">
                <a:solidFill>
                  <a:srgbClr val="FF0000"/>
                </a:solidFill>
              </a:rPr>
              <a:t>   987602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10’s complement of 246700 </a:t>
            </a:r>
            <a:r>
              <a:rPr lang="en-US" dirty="0" smtClean="0"/>
              <a:t>is 753300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                 1000000</a:t>
            </a:r>
          </a:p>
          <a:p>
            <a:pPr>
              <a:buNone/>
            </a:pPr>
            <a:r>
              <a:rPr lang="en-US" sz="4800" dirty="0" smtClean="0"/>
              <a:t>		         -   246700</a:t>
            </a:r>
          </a:p>
          <a:p>
            <a:pPr>
              <a:buNone/>
            </a:pPr>
            <a:r>
              <a:rPr lang="en-US" sz="4800" dirty="0" smtClean="0"/>
              <a:t>			</a:t>
            </a:r>
            <a:r>
              <a:rPr lang="en-US" sz="4800" dirty="0" smtClean="0">
                <a:solidFill>
                  <a:srgbClr val="FF0000"/>
                </a:solidFill>
              </a:rPr>
              <a:t>       753300</a:t>
            </a:r>
          </a:p>
          <a:p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3528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Binary Addition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399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	Basic mathematical operations with binary numbers works similar to the decimal system. However there are a few rules specific to the binary system.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0"/>
            <a:ext cx="4648199" cy="290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895600"/>
            <a:ext cx="306625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10’s complement of the first number is obtained by </a:t>
            </a:r>
            <a:r>
              <a:rPr lang="en-US" dirty="0" smtClean="0">
                <a:solidFill>
                  <a:srgbClr val="FF0000"/>
                </a:solidFill>
              </a:rPr>
              <a:t>subtracting 8 from 10 in the least significant position and subtracting all other digits from 9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10’s complement of the second number is obtained by leaving the </a:t>
            </a:r>
            <a:r>
              <a:rPr lang="en-US" dirty="0" smtClean="0">
                <a:solidFill>
                  <a:srgbClr val="FF0000"/>
                </a:solidFill>
              </a:rPr>
              <a:t>two least significant 0’s unchanged</a:t>
            </a:r>
            <a:r>
              <a:rPr lang="en-US" dirty="0" smtClean="0"/>
              <a:t>, subtracting 7 from 10, and subtracting the other three digits from 9.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Similarly, the 2’s complement can be formed by leaving </a:t>
            </a:r>
            <a:r>
              <a:rPr lang="en-US" dirty="0" smtClean="0">
                <a:solidFill>
                  <a:srgbClr val="FF0000"/>
                </a:solidFill>
              </a:rPr>
              <a:t>all least significant 0’s and the first 1 unchanged </a:t>
            </a:r>
            <a:r>
              <a:rPr lang="en-US" dirty="0" smtClean="0"/>
              <a:t>and replacing 1’s with 0’s and 0’s with 1’s in all other higher significant digits.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Obtain 2’s complement of the binary number 1101100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1’s complement of 1101100=0010011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2’s complement of 1101100= 1’s complement of 					    1101100+1</a:t>
            </a:r>
          </a:p>
          <a:p>
            <a:pPr>
              <a:buNone/>
            </a:pPr>
            <a:r>
              <a:rPr lang="en-US" dirty="0" smtClean="0"/>
              <a:t>				= 0010011</a:t>
            </a:r>
          </a:p>
          <a:p>
            <a:pPr>
              <a:buNone/>
            </a:pPr>
            <a:r>
              <a:rPr lang="en-US" dirty="0" smtClean="0"/>
              <a:t>				+               1</a:t>
            </a:r>
          </a:p>
          <a:p>
            <a:pPr>
              <a:buNone/>
            </a:pPr>
            <a:r>
              <a:rPr lang="en-US" dirty="0" smtClean="0"/>
              <a:t>				= </a:t>
            </a:r>
            <a:r>
              <a:rPr lang="en-US" dirty="0" smtClean="0">
                <a:solidFill>
                  <a:srgbClr val="FF0000"/>
                </a:solidFill>
              </a:rPr>
              <a:t>0010100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51054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Obtain 2’s complement of the binary number 0110111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1’s complement of 0110111 =1001000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2’s complement of 0110111 = 1’s complement of 					 0110111 +1</a:t>
            </a:r>
          </a:p>
          <a:p>
            <a:pPr>
              <a:buNone/>
            </a:pPr>
            <a:r>
              <a:rPr lang="en-US" dirty="0" smtClean="0"/>
              <a:t>				= 1001000</a:t>
            </a:r>
          </a:p>
          <a:p>
            <a:pPr>
              <a:buNone/>
            </a:pPr>
            <a:r>
              <a:rPr lang="en-US" dirty="0" smtClean="0"/>
              <a:t>				+               1</a:t>
            </a:r>
          </a:p>
          <a:p>
            <a:pPr>
              <a:buNone/>
            </a:pPr>
            <a:r>
              <a:rPr lang="en-US" dirty="0" smtClean="0"/>
              <a:t>				= </a:t>
            </a:r>
            <a:r>
              <a:rPr lang="en-US" dirty="0" smtClean="0">
                <a:solidFill>
                  <a:srgbClr val="FF0000"/>
                </a:solidFill>
              </a:rPr>
              <a:t>1001001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0" y="52578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2’s complement of the first number is obtained by leaving the two least significant 0’s and the first 1 unchanged and then replacing </a:t>
            </a:r>
            <a:r>
              <a:rPr lang="en-US" dirty="0" smtClean="0">
                <a:solidFill>
                  <a:srgbClr val="FF0000"/>
                </a:solidFill>
              </a:rPr>
              <a:t>1’s with 0’s and 0’s with 1’s</a:t>
            </a:r>
            <a:r>
              <a:rPr lang="en-US" dirty="0" smtClean="0"/>
              <a:t> in the other four most significant digits.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The 2’s complement of the second number is obtained by leaving the least significant 1 unchanged and </a:t>
            </a:r>
            <a:r>
              <a:rPr lang="en-US" dirty="0" smtClean="0">
                <a:solidFill>
                  <a:srgbClr val="FF0000"/>
                </a:solidFill>
              </a:rPr>
              <a:t>complementing all other digits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is also worth mentioning that </a:t>
            </a:r>
            <a:r>
              <a:rPr lang="en-US" b="1" dirty="0" smtClean="0">
                <a:solidFill>
                  <a:srgbClr val="FF0000"/>
                </a:solidFill>
              </a:rPr>
              <a:t>the complement of the complement restores the number to its original value .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To see this </a:t>
            </a:r>
            <a:r>
              <a:rPr lang="en-US" dirty="0" smtClean="0"/>
              <a:t>relationship, note that the </a:t>
            </a:r>
            <a:r>
              <a:rPr lang="en-US" i="1" dirty="0" smtClean="0"/>
              <a:t>r’s complement of N is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i="1" dirty="0" smtClean="0"/>
              <a:t>- N, so that the complement of the </a:t>
            </a:r>
            <a:r>
              <a:rPr lang="en-US" dirty="0" smtClean="0"/>
              <a:t>complement is </a:t>
            </a:r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- (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- N) = N </a:t>
            </a:r>
            <a:r>
              <a:rPr lang="en-US" i="1" dirty="0" smtClean="0"/>
              <a:t>and is equal to the original number.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3300" b="1" dirty="0" smtClean="0"/>
              <a:t>1. Add and multiply the following numbers without converting them to decimal.</a:t>
            </a:r>
          </a:p>
          <a:p>
            <a:pPr marL="514350" indent="-514350">
              <a:buNone/>
            </a:pPr>
            <a:r>
              <a:rPr lang="en-US" sz="3300" dirty="0" smtClean="0"/>
              <a:t>    (a) Binary numbers 1011 and 101.</a:t>
            </a:r>
          </a:p>
          <a:p>
            <a:pPr>
              <a:buNone/>
            </a:pPr>
            <a:r>
              <a:rPr lang="en-US" sz="3300" dirty="0" smtClean="0"/>
              <a:t>    (b) Hexadecimal numbers 2E and 34.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b="1" dirty="0" smtClean="0"/>
              <a:t>2. Obtain the 1’s and 2’s complements of the following binary numbers:</a:t>
            </a:r>
          </a:p>
          <a:p>
            <a:pPr>
              <a:buNone/>
            </a:pPr>
            <a:r>
              <a:rPr lang="en-US" sz="3300" dirty="0" smtClean="0"/>
              <a:t>    (a) 00010000 		(b) 00000000</a:t>
            </a:r>
          </a:p>
          <a:p>
            <a:pPr>
              <a:buNone/>
            </a:pPr>
            <a:r>
              <a:rPr lang="en-US" sz="3300" dirty="0" smtClean="0"/>
              <a:t>    (c) 11011010 		(d) 10101010</a:t>
            </a:r>
          </a:p>
          <a:p>
            <a:pPr>
              <a:buNone/>
            </a:pPr>
            <a:r>
              <a:rPr lang="en-US" sz="3300" dirty="0" smtClean="0"/>
              <a:t>    (e) 10000101 		(f) 11111111.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8458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3. </a:t>
            </a:r>
            <a:r>
              <a:rPr lang="en-US" sz="2800" b="1" dirty="0" smtClean="0"/>
              <a:t>Find the 9’s and the 10’s complement of the following</a:t>
            </a:r>
          </a:p>
          <a:p>
            <a:pPr>
              <a:buNone/>
            </a:pPr>
            <a:r>
              <a:rPr lang="en-US" sz="2800" b="1" dirty="0" smtClean="0"/>
              <a:t>     decimal numbers:</a:t>
            </a:r>
          </a:p>
          <a:p>
            <a:pPr>
              <a:buNone/>
            </a:pPr>
            <a:r>
              <a:rPr lang="pt-BR" sz="2800" dirty="0" smtClean="0"/>
              <a:t>     (a) 25,478,03		 (b) 63, 325, 600</a:t>
            </a:r>
          </a:p>
          <a:p>
            <a:pPr>
              <a:buNone/>
            </a:pPr>
            <a:r>
              <a:rPr lang="en-US" sz="2800" dirty="0" smtClean="0"/>
              <a:t>     (c) 25,000,000 	</a:t>
            </a:r>
            <a:r>
              <a:rPr lang="en-US" sz="2800" smtClean="0"/>
              <a:t>            (</a:t>
            </a:r>
            <a:r>
              <a:rPr lang="en-US" sz="2800" dirty="0" smtClean="0"/>
              <a:t>d) 00,000,000.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4. (a) Find the 16’s complement of C3DF.</a:t>
            </a:r>
          </a:p>
          <a:p>
            <a:pPr>
              <a:buNone/>
            </a:pPr>
            <a:r>
              <a:rPr lang="en-US" sz="2800" dirty="0" smtClean="0"/>
              <a:t>     (b) Convert C3DF to binary.</a:t>
            </a:r>
          </a:p>
          <a:p>
            <a:pPr>
              <a:buNone/>
            </a:pPr>
            <a:r>
              <a:rPr lang="en-US" sz="2800" dirty="0" smtClean="0"/>
              <a:t>     (c) Find the 2’s complement of the result in (b).</a:t>
            </a:r>
          </a:p>
          <a:p>
            <a:pPr>
              <a:buNone/>
            </a:pPr>
            <a:r>
              <a:rPr lang="en-US" sz="2800" dirty="0" smtClean="0"/>
              <a:t>     (d) Convert the answer in (c) to hexadecimal and </a:t>
            </a:r>
          </a:p>
          <a:p>
            <a:pPr>
              <a:buNone/>
            </a:pPr>
            <a:r>
              <a:rPr lang="en-US" sz="2800" dirty="0" smtClean="0"/>
              <a:t>           compare with the answer in (a).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"/>
            <a:ext cx="824020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Binary Subtraction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subtraction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also similar to that of decimal subtraction with the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difference that when 1 is subtracted from 0, it is necessary to borrow 1 from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next higher order bit and that bit is reduced by 1 (or 1 is added to the next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bit of subtrahend) and the remainder is 1. </a:t>
            </a:r>
          </a:p>
          <a:p>
            <a:pPr algn="just">
              <a:buNone/>
            </a:pPr>
            <a:r>
              <a:rPr lang="en-IN" sz="2000" b="1" dirty="0" smtClean="0"/>
              <a:t>Binary Subtraction Rule Chart</a:t>
            </a:r>
          </a:p>
          <a:p>
            <a:pPr algn="just">
              <a:buNone/>
            </a:pPr>
            <a:r>
              <a:rPr lang="en-IN" sz="2000" b="1" dirty="0" smtClean="0"/>
              <a:t>Rules and tricks: </a:t>
            </a:r>
            <a:r>
              <a:rPr lang="en-IN" sz="2000" dirty="0" smtClean="0"/>
              <a:t>Binary subtraction is much easier than the decimal subtraction when you remember the following rules: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0 – 0 = 0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0 – 1 = 1 ( with a borrow of 1)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1 – 0 = 1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1 – 1 = 0</a:t>
            </a:r>
          </a:p>
          <a:p>
            <a:pPr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267200"/>
            <a:ext cx="3311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191000"/>
            <a:ext cx="2590800" cy="203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COMPLEMENTS OF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Complements are used in digital computers to </a:t>
            </a:r>
            <a:r>
              <a:rPr lang="en-US" b="1" dirty="0"/>
              <a:t>simplify the subtraction operation </a:t>
            </a:r>
            <a:r>
              <a:rPr lang="en-US" dirty="0"/>
              <a:t>and </a:t>
            </a:r>
            <a:r>
              <a:rPr lang="en-US" dirty="0" smtClean="0"/>
              <a:t>for </a:t>
            </a:r>
            <a:r>
              <a:rPr lang="en-US" b="1" dirty="0" smtClean="0"/>
              <a:t>logical </a:t>
            </a:r>
            <a:r>
              <a:rPr lang="en-US" b="1" dirty="0"/>
              <a:t>manipulation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Simplifying </a:t>
            </a:r>
            <a:r>
              <a:rPr lang="en-US" dirty="0"/>
              <a:t>operations leads to simpler, less expensive circuits </a:t>
            </a:r>
            <a:r>
              <a:rPr lang="en-US" dirty="0" smtClean="0"/>
              <a:t>to implement </a:t>
            </a:r>
            <a:r>
              <a:rPr lang="en-US" dirty="0"/>
              <a:t>the operations.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complements for each </a:t>
            </a:r>
            <a:r>
              <a:rPr lang="en-US" dirty="0">
                <a:solidFill>
                  <a:srgbClr val="FF0000"/>
                </a:solidFill>
              </a:rPr>
              <a:t>base‐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dirty="0"/>
              <a:t> </a:t>
            </a:r>
            <a:r>
              <a:rPr lang="en-US" i="1" dirty="0" smtClean="0"/>
              <a:t>system: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radix complement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diminished radix complement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is referred to </a:t>
            </a:r>
            <a:r>
              <a:rPr lang="en-US" dirty="0" smtClean="0"/>
              <a:t>as the </a:t>
            </a:r>
            <a:r>
              <a:rPr lang="en-US" i="1" dirty="0"/>
              <a:t>r’s complement and the second as the (r - 1</a:t>
            </a:r>
            <a:r>
              <a:rPr lang="en-US" i="1" dirty="0" smtClean="0"/>
              <a:t>)’s </a:t>
            </a:r>
            <a:r>
              <a:rPr lang="en-US" i="1" dirty="0"/>
              <a:t>complement.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When </a:t>
            </a:r>
            <a:r>
              <a:rPr lang="en-US" i="1" dirty="0"/>
              <a:t>the value of </a:t>
            </a:r>
            <a:r>
              <a:rPr lang="en-US" i="1" dirty="0" smtClean="0"/>
              <a:t>the </a:t>
            </a:r>
            <a:r>
              <a:rPr lang="en-US" dirty="0" smtClean="0"/>
              <a:t>base </a:t>
            </a:r>
            <a:r>
              <a:rPr lang="en-US" i="1" dirty="0"/>
              <a:t>r is substituted in the name, the two types are referred to as the 2’s complement </a:t>
            </a:r>
            <a:r>
              <a:rPr lang="en-US" i="1" dirty="0" smtClean="0"/>
              <a:t>and </a:t>
            </a:r>
            <a:r>
              <a:rPr lang="en-US" dirty="0" smtClean="0"/>
              <a:t>1’s </a:t>
            </a:r>
            <a:r>
              <a:rPr lang="en-US" dirty="0"/>
              <a:t>complement for binary numbers and the 10’s complement and 9’s complement </a:t>
            </a:r>
            <a:r>
              <a:rPr lang="en-US" dirty="0" smtClean="0"/>
              <a:t>for decimal </a:t>
            </a:r>
            <a:r>
              <a:rPr lang="en-US" dirty="0"/>
              <a:t>numbers.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Diminished Radix Complement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Given a 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i="1" dirty="0" smtClean="0"/>
              <a:t>in </a:t>
            </a:r>
            <a:r>
              <a:rPr lang="en-US" i="1" dirty="0" smtClean="0">
                <a:solidFill>
                  <a:srgbClr val="FF0000"/>
                </a:solidFill>
              </a:rPr>
              <a:t>base r</a:t>
            </a:r>
            <a:r>
              <a:rPr lang="en-US" i="1" dirty="0" smtClean="0"/>
              <a:t> having </a:t>
            </a:r>
            <a:r>
              <a:rPr lang="en-US" i="1" dirty="0" smtClean="0">
                <a:solidFill>
                  <a:srgbClr val="FF0000"/>
                </a:solidFill>
              </a:rPr>
              <a:t>n digits</a:t>
            </a:r>
            <a:r>
              <a:rPr lang="en-US" i="1" dirty="0" smtClean="0"/>
              <a:t>,</a:t>
            </a:r>
          </a:p>
          <a:p>
            <a:pPr algn="just">
              <a:buNone/>
            </a:pPr>
            <a:r>
              <a:rPr lang="en-US" i="1" dirty="0" smtClean="0"/>
              <a:t>    the (r - 1)’s complement of N , i.e., its </a:t>
            </a:r>
            <a:r>
              <a:rPr lang="en-US" dirty="0" smtClean="0"/>
              <a:t>diminished radix complement, is defined as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- 1) - N</a:t>
            </a:r>
            <a:r>
              <a:rPr lang="en-US" i="1" dirty="0" smtClean="0"/>
              <a:t>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For decimal numbers, r = 10 </a:t>
            </a:r>
            <a:r>
              <a:rPr lang="en-US" dirty="0" smtClean="0"/>
              <a:t>and </a:t>
            </a:r>
            <a:r>
              <a:rPr lang="en-US" i="1" dirty="0" smtClean="0"/>
              <a:t>r - 1 = 9, so the 9’s complement of N is (</a:t>
            </a:r>
            <a:r>
              <a:rPr lang="en-US" dirty="0" smtClean="0"/>
              <a:t>10</a:t>
            </a:r>
            <a:r>
              <a:rPr lang="en-US" baseline="30000" dirty="0" smtClean="0"/>
              <a:t>n</a:t>
            </a:r>
            <a:r>
              <a:rPr lang="en-US" i="1" dirty="0" smtClean="0"/>
              <a:t> - 1) - N.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 In this case, </a:t>
            </a:r>
            <a:r>
              <a:rPr lang="en-US" dirty="0" smtClean="0"/>
              <a:t>10</a:t>
            </a:r>
            <a:r>
              <a:rPr lang="en-US" baseline="30000" dirty="0" smtClean="0"/>
              <a:t>n </a:t>
            </a:r>
            <a:r>
              <a:rPr lang="en-US" i="1" dirty="0" smtClean="0"/>
              <a:t> represents </a:t>
            </a:r>
            <a:r>
              <a:rPr lang="en-US" dirty="0" smtClean="0"/>
              <a:t>a number that consists of a single 1 followed by </a:t>
            </a:r>
            <a:r>
              <a:rPr lang="en-US" i="1" dirty="0" smtClean="0"/>
              <a:t>n 0’s.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Diminished Radix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10</a:t>
            </a:r>
            <a:r>
              <a:rPr lang="en-US" baseline="30000" dirty="0" smtClean="0"/>
              <a:t>n </a:t>
            </a:r>
            <a:r>
              <a:rPr lang="en-US" i="1" dirty="0" smtClean="0"/>
              <a:t> - 1 is a number represented </a:t>
            </a:r>
            <a:r>
              <a:rPr lang="en-US" dirty="0" smtClean="0"/>
              <a:t>by </a:t>
            </a:r>
            <a:r>
              <a:rPr lang="en-US" i="1" dirty="0" smtClean="0"/>
              <a:t>n 9’s.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 For example, if n = 4, we have </a:t>
            </a:r>
            <a:r>
              <a:rPr lang="en-US" dirty="0" smtClean="0"/>
              <a:t>10</a:t>
            </a:r>
            <a:r>
              <a:rPr lang="en-US" baseline="30000" dirty="0" smtClean="0"/>
              <a:t>4</a:t>
            </a:r>
            <a:r>
              <a:rPr lang="en-US" i="1" dirty="0" smtClean="0"/>
              <a:t> = 10,000 and </a:t>
            </a:r>
            <a:r>
              <a:rPr lang="en-US" dirty="0" smtClean="0"/>
              <a:t>10</a:t>
            </a:r>
            <a:r>
              <a:rPr lang="en-US" baseline="30000" dirty="0" smtClean="0"/>
              <a:t>4</a:t>
            </a:r>
            <a:r>
              <a:rPr lang="en-US" i="1" dirty="0" smtClean="0"/>
              <a:t> - 1 = 9999.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 It follows </a:t>
            </a:r>
            <a:r>
              <a:rPr lang="en-US" dirty="0" smtClean="0"/>
              <a:t>that the </a:t>
            </a:r>
            <a:r>
              <a:rPr lang="en-US" dirty="0" smtClean="0">
                <a:solidFill>
                  <a:srgbClr val="FF0000"/>
                </a:solidFill>
              </a:rPr>
              <a:t>9’s complement of a decimal number is obtained by subtracting each digit from 9.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Calculation of the 9’s complement of 546700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999999</a:t>
            </a:r>
          </a:p>
          <a:p>
            <a:pPr>
              <a:buNone/>
            </a:pPr>
            <a:r>
              <a:rPr lang="en-US" sz="6000" dirty="0" smtClean="0"/>
              <a:t>              -546700</a:t>
            </a:r>
          </a:p>
          <a:p>
            <a:pPr>
              <a:buNone/>
            </a:pPr>
            <a:r>
              <a:rPr lang="en-US" sz="6000" dirty="0" smtClean="0"/>
              <a:t>			     </a:t>
            </a: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</a:rPr>
              <a:t>453299</a:t>
            </a:r>
            <a:endParaRPr lang="en-US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3732212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Calculation of the 9’s complement of 012398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6" indent="-34290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				999999</a:t>
            </a:r>
          </a:p>
          <a:p>
            <a:pPr>
              <a:buNone/>
            </a:pPr>
            <a:r>
              <a:rPr lang="en-US" sz="6000" dirty="0" smtClean="0"/>
              <a:t>			    -012398</a:t>
            </a:r>
            <a:endParaRPr lang="en-US" sz="6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43200" y="37338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4038600"/>
            <a:ext cx="335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</a:rPr>
              <a:t> 987601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1039</Words>
  <Application>Microsoft Office PowerPoint</Application>
  <PresentationFormat>On-screen Show (4:3)</PresentationFormat>
  <Paragraphs>141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Binary arithmetic(addition and subtraction) Complements of Numbers  (r and r-1complement)</vt:lpstr>
      <vt:lpstr>Binary Addition </vt:lpstr>
      <vt:lpstr>Slide 3</vt:lpstr>
      <vt:lpstr>Binary Subtraction </vt:lpstr>
      <vt:lpstr>COMPLEMENTS OF NUMBERS</vt:lpstr>
      <vt:lpstr>Diminished Radix Complement</vt:lpstr>
      <vt:lpstr>Diminished Radix Complement</vt:lpstr>
      <vt:lpstr>Calculation of the 9’s complement of 546700</vt:lpstr>
      <vt:lpstr>Calculation of the 9’s complement of 012398</vt:lpstr>
      <vt:lpstr>Diminished Radix Complement</vt:lpstr>
      <vt:lpstr>Diminished Radix Complement</vt:lpstr>
      <vt:lpstr> 1’s complement of 1011000</vt:lpstr>
      <vt:lpstr>The 1’s complement of 0101101</vt:lpstr>
      <vt:lpstr>Radix Complement</vt:lpstr>
      <vt:lpstr>10’s complement of decimal 2389</vt:lpstr>
      <vt:lpstr>2’s complement of binary 101100</vt:lpstr>
      <vt:lpstr>Radix Complement</vt:lpstr>
      <vt:lpstr>10’s complement of 012398 is 987602 </vt:lpstr>
      <vt:lpstr>10’s complement of 246700 is 753300 </vt:lpstr>
      <vt:lpstr>Slide 20</vt:lpstr>
      <vt:lpstr>Obtain 2’s complement of the binary number 1101100  </vt:lpstr>
      <vt:lpstr>Obtain 2’s complement of the binary number 0110111  </vt:lpstr>
      <vt:lpstr>Slide 23</vt:lpstr>
      <vt:lpstr>Slide 24</vt:lpstr>
      <vt:lpstr>Assignment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arithmetic(addition and subtraction) Complements of Numbers  (r and r-1complement)</dc:title>
  <dc:creator>Sony</dc:creator>
  <cp:lastModifiedBy>MILON</cp:lastModifiedBy>
  <cp:revision>55</cp:revision>
  <dcterms:created xsi:type="dcterms:W3CDTF">2020-04-24T13:31:48Z</dcterms:created>
  <dcterms:modified xsi:type="dcterms:W3CDTF">2020-10-10T08:02:58Z</dcterms:modified>
</cp:coreProperties>
</file>