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2" r:id="rId14"/>
    <p:sldId id="264" r:id="rId15"/>
    <p:sldId id="265" r:id="rId16"/>
    <p:sldId id="266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69" r:id="rId29"/>
    <p:sldId id="270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Digital Logic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Introduction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Registers and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deals </a:t>
            </a:r>
            <a:r>
              <a:rPr lang="en-US" dirty="0"/>
              <a:t>with various sequential circuit components such as registers, </a:t>
            </a:r>
            <a:r>
              <a:rPr lang="en-US" dirty="0" smtClean="0"/>
              <a:t>shift registers</a:t>
            </a:r>
            <a:r>
              <a:rPr lang="en-US" dirty="0"/>
              <a:t>, and counters.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digital </a:t>
            </a:r>
            <a:r>
              <a:rPr lang="en-US" dirty="0" smtClean="0"/>
              <a:t>components </a:t>
            </a:r>
            <a:r>
              <a:rPr lang="en-US" dirty="0"/>
              <a:t>are the basic building blocks </a:t>
            </a:r>
            <a:r>
              <a:rPr lang="en-US" dirty="0" smtClean="0"/>
              <a:t>from which </a:t>
            </a:r>
            <a:r>
              <a:rPr lang="en-US" dirty="0"/>
              <a:t>more complex digital systems are </a:t>
            </a:r>
            <a:r>
              <a:rPr lang="en-US" dirty="0" smtClean="0"/>
              <a:t>constructed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HDL </a:t>
            </a:r>
            <a:r>
              <a:rPr lang="en-US" dirty="0"/>
              <a:t>descriptions of shift </a:t>
            </a:r>
            <a:r>
              <a:rPr lang="en-US" dirty="0" smtClean="0"/>
              <a:t>registers and </a:t>
            </a:r>
            <a:r>
              <a:rPr lang="en-US" dirty="0"/>
              <a:t>counter are presented.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Memory and Programmable Logic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deals </a:t>
            </a:r>
            <a:r>
              <a:rPr lang="en-US" dirty="0"/>
              <a:t>with random access memory (RAM) and programmable </a:t>
            </a:r>
            <a:r>
              <a:rPr lang="en-US" dirty="0" smtClean="0"/>
              <a:t>logic devices.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Memory </a:t>
            </a:r>
            <a:r>
              <a:rPr lang="en-US" dirty="0"/>
              <a:t>decoding and error correction schemes are discussed.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Combinational and </a:t>
            </a:r>
            <a:r>
              <a:rPr lang="en-US" dirty="0"/>
              <a:t>sequential programmable devices such as ROMs, PLAs, </a:t>
            </a:r>
            <a:r>
              <a:rPr lang="en-US" dirty="0" smtClean="0"/>
              <a:t>and PALs are </a:t>
            </a:r>
            <a:r>
              <a:rPr lang="en-US" dirty="0"/>
              <a:t>presented.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 at the Register Transfer Level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deals </a:t>
            </a:r>
            <a:r>
              <a:rPr lang="en-US" dirty="0"/>
              <a:t>with the register transfer level (RTL) representation of digital </a:t>
            </a:r>
            <a:r>
              <a:rPr lang="en-US" dirty="0" smtClean="0"/>
              <a:t>systems</a:t>
            </a:r>
            <a:r>
              <a:rPr lang="en-US" dirty="0"/>
              <a:t> </a:t>
            </a:r>
            <a:r>
              <a:rPr lang="en-US" dirty="0" smtClean="0"/>
              <a:t>with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8534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Lesson Plan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990600"/>
          <a:ext cx="8229600" cy="528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6789420"/>
              </a:tblGrid>
              <a:tr h="429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Lecture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Topic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690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43561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Introduction to the course &amp; Digital Systems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1022113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Number System: </a:t>
                      </a: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Number Base Conversions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342900" marR="393700" lvl="0" indent="-342900" algn="just">
                        <a:lnSpc>
                          <a:spcPct val="105000"/>
                        </a:lnSpc>
                        <a:spcBef>
                          <a:spcPts val="510"/>
                        </a:spcBef>
                        <a:spcAft>
                          <a:spcPts val="0"/>
                        </a:spcAft>
                        <a:buSzPts val="1100"/>
                        <a:buFont typeface="Bookman Old Style"/>
                        <a:buChar char="-"/>
                        <a:tabLst>
                          <a:tab pos="195580" algn="l"/>
                        </a:tabLs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Decimal to other number system conversion and vice versa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342900" lvl="0" indent="-342900" algn="just">
                        <a:spcBef>
                          <a:spcPts val="445"/>
                        </a:spcBef>
                        <a:spcAft>
                          <a:spcPts val="0"/>
                        </a:spcAft>
                        <a:buSzPts val="1100"/>
                        <a:buFont typeface="Bookman Old Style"/>
                        <a:buChar char="-"/>
                        <a:tabLst>
                          <a:tab pos="195580" algn="l"/>
                        </a:tabLs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Binary to Octal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342900" lvl="0" indent="-342900" algn="just">
                        <a:spcBef>
                          <a:spcPts val="515"/>
                        </a:spcBef>
                        <a:spcAft>
                          <a:spcPts val="0"/>
                        </a:spcAft>
                        <a:buSzPts val="1100"/>
                        <a:buFont typeface="Bookman Old Style"/>
                        <a:buChar char="-"/>
                        <a:tabLst>
                          <a:tab pos="195580" algn="l"/>
                        </a:tabLs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Binary to Hexadecimal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63569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3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5"/>
                        </a:spcBef>
                        <a:spcAft>
                          <a:spcPts val="0"/>
                        </a:spcAft>
                        <a:buSzPts val="1100"/>
                        <a:buFont typeface="Bookman Old Style"/>
                        <a:buChar char="-"/>
                        <a:tabLst>
                          <a:tab pos="195580" algn="l"/>
                        </a:tabLs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Binary arithmetic(addition and subtraction)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342900" lvl="0" indent="-342900" algn="just">
                        <a:spcBef>
                          <a:spcPts val="445"/>
                        </a:spcBef>
                        <a:spcAft>
                          <a:spcPts val="0"/>
                        </a:spcAft>
                        <a:buSzPts val="1100"/>
                        <a:buFont typeface="Bookman Old Style"/>
                        <a:buChar char="-"/>
                        <a:tabLst>
                          <a:tab pos="195580" algn="l"/>
                        </a:tabLst>
                      </a:pP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Complements of Numbers</a:t>
                      </a: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  (r and r-1complement)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2690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4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Subtraction using complement (1</a:t>
                      </a:r>
                      <a:r>
                        <a:rPr lang="en-US" sz="1200" i="1">
                          <a:latin typeface="Times New Roman"/>
                          <a:ea typeface="Bookman Old Style"/>
                          <a:cs typeface="Bookman Old Style"/>
                        </a:rPr>
                        <a:t>s</a:t>
                      </a: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&amp;2</a:t>
                      </a:r>
                      <a:r>
                        <a:rPr lang="en-US" sz="1200" i="1">
                          <a:latin typeface="Times New Roman"/>
                          <a:ea typeface="Bookman Old Style"/>
                          <a:cs typeface="Bookman Old Style"/>
                        </a:rPr>
                        <a:t>s</a:t>
                      </a: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)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2690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5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Binary Codes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2738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6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18034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Boolean Algebra &amp; Logic Gates: </a:t>
                      </a: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Basic Definitions</a:t>
                      </a: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, </a:t>
                      </a: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Basic Theorems and Properties of Boolean Algebra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2738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7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40449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Bookman Old Style"/>
                          <a:cs typeface="Bookman Old Style"/>
                        </a:rPr>
                        <a:t>Boolean functions, Simplification of Boolean functions using Boolean Algebra </a:t>
                      </a:r>
                      <a:r>
                        <a:rPr lang="en-US" sz="1200" dirty="0" smtClean="0">
                          <a:latin typeface="Times New Roman"/>
                          <a:ea typeface="Bookman Old Style"/>
                          <a:cs typeface="Bookman Old Style"/>
                        </a:rPr>
                        <a:t>rules</a:t>
                      </a:r>
                    </a:p>
                  </a:txBody>
                  <a:tcPr marL="68580" marR="68580" marT="0" marB="0"/>
                </a:tc>
              </a:tr>
              <a:tr h="42738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8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Introduction to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Hardware Description Language(</a:t>
                      </a:r>
                      <a:r>
                        <a:rPr lang="en-US" sz="1000">
                          <a:latin typeface="TimesTenLTStd-Roman"/>
                          <a:ea typeface="Bookman Old Style"/>
                          <a:cs typeface="TimesTenLTStd-Roman"/>
                        </a:rPr>
                        <a:t>Gate-level modeling, Dataflow modeling, Behavioral modeling)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2738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9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16383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Complement of Boolean Function, canonical and standard form,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Description of Boolean Functions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2738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10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36893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Bookman Old Style"/>
                          <a:cs typeface="Bookman Old Style"/>
                        </a:rPr>
                        <a:t>Other Logic operations, Digital Logic gates, </a:t>
                      </a:r>
                      <a:r>
                        <a:rPr lang="en-US" sz="1200" dirty="0">
                          <a:latin typeface="Times New Roman"/>
                          <a:ea typeface="StoneSansStd-Medium"/>
                          <a:cs typeface="Bookman Old Style"/>
                        </a:rPr>
                        <a:t>Integrated Circuits</a:t>
                      </a:r>
                      <a:endParaRPr lang="en-US" sz="1100" dirty="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380998"/>
          <a:ext cx="8229600" cy="619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6789420"/>
              </a:tblGrid>
              <a:tr h="420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Lecture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Topic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25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11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18034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toneSansStd-Semibold"/>
                          <a:cs typeface="Bookman Old Style"/>
                        </a:rPr>
                        <a:t>Gate Level Minimization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marR="18034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Simplification of Boolean functions using Map method ( Two and Three variable map methods),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Description of Simplified Boolean Functions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100121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12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43815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Simplification of Boolean functions: 4 variable maps, Concept of 5 and 6 variable map,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Description of Simplified Boolean Functions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54089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13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Simplification of Boolean functions using K map with don’t care conditions,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Description of Simplified Boolean Functions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0425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14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SOP &amp; POS implementation using NAND &amp; NOR gates,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Description of the circuit.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0425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15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56261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Multilevel NAND, NOR circuits, Exclusive OR </a:t>
                      </a:r>
                      <a:r>
                        <a:rPr lang="en-US" sz="1200" spc="-20">
                          <a:latin typeface="Times New Roman"/>
                          <a:ea typeface="Bookman Old Style"/>
                          <a:cs typeface="Bookman Old Style"/>
                        </a:rPr>
                        <a:t>and </a:t>
                      </a: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Equivalence </a:t>
                      </a:r>
                      <a:r>
                        <a:rPr lang="en-US" sz="1200" spc="-15">
                          <a:latin typeface="Times New Roman"/>
                          <a:ea typeface="Bookman Old Style"/>
                          <a:cs typeface="Bookman Old Style"/>
                        </a:rPr>
                        <a:t>Functions,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Description of the circuit.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16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43561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Introduction to Combinational Logic- Combinational circuit analysis and design procedure,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</a:t>
                      </a: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Description of the circuit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17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Binary Adder,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 HDL Models for  Adder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18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toneSansStd-Medium"/>
                          <a:cs typeface="Bookman Old Style"/>
                        </a:rPr>
                        <a:t>Binary </a:t>
                      </a:r>
                      <a:r>
                        <a:rPr lang="en-US" sz="1200" dirty="0" err="1">
                          <a:latin typeface="Times New Roman"/>
                          <a:ea typeface="StoneSansStd-Medium"/>
                          <a:cs typeface="Bookman Old Style"/>
                        </a:rPr>
                        <a:t>Subtractor</a:t>
                      </a:r>
                      <a:r>
                        <a:rPr lang="en-US" sz="1200" dirty="0">
                          <a:latin typeface="Times New Roman"/>
                          <a:ea typeface="StoneSansStd-Medium"/>
                          <a:cs typeface="Bookman Old Style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 HDL Models for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Times New Roman"/>
                          <a:ea typeface="StoneSansStd-Medium"/>
                          <a:cs typeface="Bookman Old Style"/>
                        </a:rPr>
                        <a:t>Subtractor</a:t>
                      </a:r>
                      <a:endParaRPr lang="en-US" sz="1100" dirty="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19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Code conversion and Analysis Procedure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20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40259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Bookman Old Style"/>
                          <a:cs typeface="Bookman Old Style"/>
                        </a:rPr>
                        <a:t>Binary </a:t>
                      </a:r>
                      <a:r>
                        <a:rPr lang="en-US" sz="1200" spc="-15" dirty="0">
                          <a:latin typeface="Times New Roman"/>
                          <a:ea typeface="Bookman Old Style"/>
                          <a:cs typeface="Bookman Old Style"/>
                        </a:rPr>
                        <a:t>Parallel </a:t>
                      </a:r>
                      <a:r>
                        <a:rPr lang="en-US" sz="1200" dirty="0">
                          <a:latin typeface="Times New Roman"/>
                          <a:ea typeface="Bookman Old Style"/>
                          <a:cs typeface="Bookman Old Style"/>
                        </a:rPr>
                        <a:t>adder,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 Models for Binary </a:t>
                      </a:r>
                      <a:r>
                        <a:rPr lang="en-US" sz="1200" spc="-15" dirty="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Parallel</a:t>
                      </a:r>
                      <a:r>
                        <a:rPr lang="en-US" sz="1200" spc="-15" dirty="0">
                          <a:latin typeface="Times New Roman"/>
                          <a:ea typeface="Bookman Old Style"/>
                          <a:cs typeface="Bookman Old Style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Adder</a:t>
                      </a:r>
                      <a:endParaRPr lang="en-US" sz="1100" dirty="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21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Decimal Adder, Magnitude Comparator, 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 Models of  Magnitude Comparator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22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37274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Bookman Old Style"/>
                          <a:cs typeface="Bookman Old Style"/>
                        </a:rPr>
                        <a:t>Decoders, Combinational Logic design using Decoders, Encoders</a:t>
                      </a:r>
                      <a:endParaRPr lang="en-US" sz="1100" dirty="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marR="37274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 Models for Combinational Circuits (Decoder, Encoder)</a:t>
                      </a:r>
                      <a:endParaRPr lang="en-US" sz="1100" dirty="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380998"/>
          <a:ext cx="8229600" cy="625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6789420"/>
              </a:tblGrid>
              <a:tr h="420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Lecture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Topic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25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23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37274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Multiplexers, Combinational Logic design using Multiplexers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318442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24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37274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 Models for Combinational Circuits using Multiplexer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25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6794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Introduction to Sequential Circuits, Storage Elements: Latches,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Description of Latch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0425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Bookman Old Style"/>
                        <a:cs typeface="Bookman Old Style"/>
                      </a:endParaRPr>
                    </a:p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26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26162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Storage Elements: Flip Flops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marR="26162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RS flip-flop (Graphical Symbol, Logic Diagram, Function Table, Characteristics Table, Characteristics Equation, Excitation table)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marR="26162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 Description of RS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StoneSansStd-Medium"/>
                          <a:cs typeface="Bookman Old Style"/>
                        </a:rPr>
                        <a:t>Flip</a:t>
                      </a: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StoneSansStd-Medium"/>
                          <a:cs typeface="Bookman Old Style"/>
                        </a:rPr>
                        <a:t>Flop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0425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27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26162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Storage Elements: Flip Flops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marR="26162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JK flip-flop (Graphical Symbol, Logic Diagram, Function Table, Characteristics Table, Characteristics Equation, Excitation table)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 Description of JK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StoneSansStd-Medium"/>
                          <a:cs typeface="Bookman Old Style"/>
                        </a:rPr>
                        <a:t>Flip</a:t>
                      </a: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StoneSansStd-Medium"/>
                          <a:cs typeface="Bookman Old Style"/>
                        </a:rPr>
                        <a:t>Flop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28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26162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Storage Elements: Flip Flops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marR="26162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D and T flip-flop (Graphical Symbol, Logic Diagram, Function Table, Characteristics Table, Characteristics Equation, Excitation table)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102235" marR="889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HDL Description of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StoneSansStd-Medium"/>
                          <a:cs typeface="Bookman Old Style"/>
                        </a:rPr>
                        <a:t>Flip</a:t>
                      </a:r>
                      <a:r>
                        <a:rPr lang="en-US" sz="1200">
                          <a:latin typeface="Times New Roman"/>
                          <a:ea typeface="StoneSansStd-Medium"/>
                          <a:cs typeface="Bookman Old Style"/>
                        </a:rPr>
                        <a:t>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StoneSansStd-Medium"/>
                          <a:cs typeface="Bookman Old Style"/>
                        </a:rPr>
                        <a:t>Flops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29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Master-slave Flip Flop, Analysis of clocked Sequential Circuits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30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Analysis of clocked Sequential Circuits contd.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31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State Reduction and Assignment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32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marR="100965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Design Procedure of clocked sequential circuit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33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Register, Shift Registers,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/>
                          <a:ea typeface="Bookman Old Style"/>
                          <a:cs typeface="Bookman Old Style"/>
                        </a:rPr>
                        <a:t> HDL Models for Shift Register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  <a:tr h="418648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Bookman Old Style"/>
                          <a:cs typeface="Bookman Old Style"/>
                        </a:rPr>
                        <a:t>Lecture 34</a:t>
                      </a:r>
                      <a:endParaRPr lang="en-US" sz="110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Bookman Old Style"/>
                          <a:cs typeface="Bookman Old Style"/>
                        </a:rPr>
                        <a:t>Design of Ripple Counters with timing sequences</a:t>
                      </a:r>
                      <a:endParaRPr lang="en-US" sz="1100" dirty="0"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380998"/>
          <a:ext cx="8229600" cy="305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6789420"/>
              </a:tblGrid>
              <a:tr h="466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Lecture Number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Topic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9112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Lecture 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Design of Synchronous counters,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 </a:t>
                      </a:r>
                      <a:endParaRPr lang="en-US" sz="1200" dirty="0">
                        <a:latin typeface="Times New Roman" pitchFamily="18" charset="0"/>
                        <a:ea typeface="Bookman Old Styl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53781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Lecture 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Design of Synchronous counters contd.</a:t>
                      </a:r>
                    </a:p>
                  </a:txBody>
                  <a:tcPr marL="68580" marR="68580" marT="0" marB="0"/>
                </a:tc>
              </a:tr>
              <a:tr h="338625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Lecture 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Design of Synchronous counters contd.</a:t>
                      </a:r>
                    </a:p>
                  </a:txBody>
                  <a:tcPr marL="68580" marR="68580" marT="0" marB="0"/>
                </a:tc>
              </a:tr>
              <a:tr h="449112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Lecture 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HDL Models for Counters</a:t>
                      </a:r>
                      <a:endParaRPr lang="en-US" sz="1200" dirty="0">
                        <a:latin typeface="Times New Roman" pitchFamily="18" charset="0"/>
                        <a:ea typeface="Bookman Old Styl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3220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Lecture 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Memory : Random Access Memory,</a:t>
                      </a:r>
                      <a:r>
                        <a:rPr lang="en-US" sz="1200">
                          <a:latin typeface="Times New Roman" pitchFamily="18" charset="0"/>
                          <a:ea typeface="StoneSansStd-Medium"/>
                          <a:cs typeface="Times New Roman" pitchFamily="18" charset="0"/>
                        </a:rPr>
                        <a:t> </a:t>
                      </a: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Read Only Memory,</a:t>
                      </a:r>
                      <a:r>
                        <a:rPr lang="en-US" sz="1200">
                          <a:latin typeface="Times New Roman" pitchFamily="18" charset="0"/>
                          <a:ea typeface="StoneSansStd-Medium"/>
                          <a:cs typeface="Times New Roman" pitchFamily="18" charset="0"/>
                        </a:rPr>
                        <a:t> </a:t>
                      </a: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Programmable Logic Array,</a:t>
                      </a:r>
                      <a:r>
                        <a:rPr lang="en-US" sz="1200">
                          <a:latin typeface="Times New Roman" pitchFamily="18" charset="0"/>
                          <a:ea typeface="StoneSansStd-Medium"/>
                          <a:cs typeface="Times New Roman" pitchFamily="18" charset="0"/>
                        </a:rPr>
                        <a:t> </a:t>
                      </a: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Programmable Array Logic,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HDL Description for Read and write operations of memory</a:t>
                      </a:r>
                      <a:endParaRPr lang="en-US" sz="1200">
                        <a:latin typeface="Times New Roman" pitchFamily="18" charset="0"/>
                        <a:ea typeface="Bookman Old Styl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65107">
                <a:tc>
                  <a:txBody>
                    <a:bodyPr/>
                    <a:lstStyle/>
                    <a:p>
                      <a:pPr marL="10287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Lecture 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235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Introduction to Register Transfer  Level</a:t>
                      </a:r>
                      <a:r>
                        <a:rPr lang="en-US" sz="1200" b="1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(</a:t>
                      </a:r>
                      <a:r>
                        <a:rPr lang="en-US" sz="1200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</a:rPr>
                        <a:t>RTL)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Digital systems </a:t>
            </a:r>
            <a:r>
              <a:rPr lang="en-US" dirty="0"/>
              <a:t>have such a prominent role in everyday life that we refer to the </a:t>
            </a:r>
            <a:r>
              <a:rPr lang="en-US" dirty="0" smtClean="0"/>
              <a:t>present technological </a:t>
            </a:r>
            <a:r>
              <a:rPr lang="en-US" dirty="0"/>
              <a:t>period as the </a:t>
            </a:r>
            <a:r>
              <a:rPr lang="en-US" i="1" dirty="0">
                <a:solidFill>
                  <a:srgbClr val="FF0000"/>
                </a:solidFill>
              </a:rPr>
              <a:t>digital age</a:t>
            </a:r>
            <a:r>
              <a:rPr lang="en-US" i="1" dirty="0" smtClean="0"/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Digital </a:t>
            </a:r>
            <a:r>
              <a:rPr lang="en-US" i="1" dirty="0"/>
              <a:t>systems are used in communication, </a:t>
            </a:r>
            <a:r>
              <a:rPr lang="en-US" i="1" dirty="0" smtClean="0"/>
              <a:t>business </a:t>
            </a:r>
            <a:r>
              <a:rPr lang="en-US" dirty="0" smtClean="0"/>
              <a:t>transactions</a:t>
            </a:r>
            <a:r>
              <a:rPr lang="en-US" dirty="0"/>
              <a:t>, traffic control, spacecraft guidance, medical treatment, weather </a:t>
            </a:r>
            <a:r>
              <a:rPr lang="en-US" dirty="0" smtClean="0"/>
              <a:t>monitoring, the </a:t>
            </a:r>
            <a:r>
              <a:rPr lang="en-US" dirty="0"/>
              <a:t>Internet, and many other commercial, industrial, and scientific enterprises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s-ES" dirty="0"/>
              <a:t>We </a:t>
            </a:r>
            <a:r>
              <a:rPr lang="es-ES" dirty="0" smtClean="0"/>
              <a:t>nave </a:t>
            </a:r>
            <a:r>
              <a:rPr lang="es-ES" dirty="0"/>
              <a:t>digital telephones, digital televisions, digital versatile discs, digital </a:t>
            </a:r>
            <a:r>
              <a:rPr lang="es-ES" dirty="0" smtClean="0"/>
              <a:t>cameras, </a:t>
            </a:r>
            <a:r>
              <a:rPr lang="en-US" dirty="0" smtClean="0"/>
              <a:t>handheld </a:t>
            </a:r>
            <a:r>
              <a:rPr lang="en-US" dirty="0"/>
              <a:t>devices, and, of course, digital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We enjoy music downloaded to </a:t>
            </a:r>
            <a:r>
              <a:rPr lang="en-US" dirty="0" smtClean="0"/>
              <a:t>our </a:t>
            </a:r>
            <a:r>
              <a:rPr lang="en-US" dirty="0" smtClean="0">
                <a:solidFill>
                  <a:srgbClr val="FF0000"/>
                </a:solidFill>
              </a:rPr>
              <a:t>portable </a:t>
            </a:r>
            <a:r>
              <a:rPr lang="en-US" dirty="0">
                <a:solidFill>
                  <a:srgbClr val="FF0000"/>
                </a:solidFill>
              </a:rPr>
              <a:t>media player</a:t>
            </a:r>
            <a:r>
              <a:rPr lang="en-US" dirty="0"/>
              <a:t> (e.g., iPod Touch™) and other handheld devices having </a:t>
            </a:r>
            <a:r>
              <a:rPr lang="en-US" dirty="0" smtClean="0"/>
              <a:t>high resolution displays.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devices have </a:t>
            </a:r>
            <a:r>
              <a:rPr lang="en-US" dirty="0">
                <a:solidFill>
                  <a:srgbClr val="FF0000"/>
                </a:solidFill>
              </a:rPr>
              <a:t>graphical user interfaces (GUIs),</a:t>
            </a:r>
            <a:r>
              <a:rPr lang="en-US" dirty="0"/>
              <a:t> which </a:t>
            </a:r>
            <a:r>
              <a:rPr lang="en-US" dirty="0" smtClean="0"/>
              <a:t>enable them </a:t>
            </a:r>
            <a:r>
              <a:rPr lang="en-US" dirty="0"/>
              <a:t>to execute commands that appear to the user to be simple, but which, in </a:t>
            </a:r>
            <a:r>
              <a:rPr lang="en-US" dirty="0" smtClean="0"/>
              <a:t>fact, involve </a:t>
            </a:r>
            <a:r>
              <a:rPr lang="en-US" dirty="0"/>
              <a:t>precise execution of a sequence of complex internal instructions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Most</a:t>
            </a:r>
            <a:r>
              <a:rPr lang="en-US" dirty="0"/>
              <a:t>, if not </a:t>
            </a:r>
            <a:r>
              <a:rPr lang="en-US" dirty="0" smtClean="0"/>
              <a:t>all, of </a:t>
            </a:r>
            <a:r>
              <a:rPr lang="en-US" dirty="0"/>
              <a:t>these devices have a special‐purpose digital computer embedded within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most </a:t>
            </a:r>
            <a:r>
              <a:rPr lang="en-US" dirty="0"/>
              <a:t>striking property of the digital computer is its generality. It can follow a </a:t>
            </a:r>
            <a:r>
              <a:rPr lang="en-US" dirty="0" smtClean="0"/>
              <a:t>sequence of </a:t>
            </a:r>
            <a:r>
              <a:rPr lang="en-US" dirty="0"/>
              <a:t>instructions, called a program, that operates on given data.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can specify </a:t>
            </a:r>
            <a:r>
              <a:rPr lang="en-US" dirty="0" smtClean="0"/>
              <a:t>and change </a:t>
            </a:r>
            <a:r>
              <a:rPr lang="en-US" dirty="0"/>
              <a:t>the program or the data according to the specific need.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of this </a:t>
            </a:r>
            <a:r>
              <a:rPr lang="en-US" dirty="0" smtClean="0"/>
              <a:t>flexibility, general‐purpose </a:t>
            </a:r>
            <a:r>
              <a:rPr lang="en-US" dirty="0"/>
              <a:t>digital computers can perform a variety of </a:t>
            </a:r>
            <a:r>
              <a:rPr lang="en-US" dirty="0" smtClean="0"/>
              <a:t>information processing tasks </a:t>
            </a:r>
            <a:r>
              <a:rPr lang="en-US" dirty="0"/>
              <a:t>that range over a wide spectrum of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   Digital Design: With an Introduction to the Verilog HDL, VHDL, and System Verilog, 6th Edition </a:t>
            </a:r>
            <a:r>
              <a:rPr lang="en-IN" b="1" dirty="0" smtClean="0">
                <a:solidFill>
                  <a:srgbClr val="FF0000"/>
                </a:solidFill>
              </a:rPr>
              <a:t>M. Morris R. Mano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One characteristic of digital systems is their ability to represent and manipulate </a:t>
            </a:r>
            <a:r>
              <a:rPr lang="en-US" dirty="0" smtClean="0"/>
              <a:t>discrete elements </a:t>
            </a:r>
            <a:r>
              <a:rPr lang="en-US" dirty="0"/>
              <a:t>of information.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set that is restricted to a finite number of </a:t>
            </a:r>
            <a:r>
              <a:rPr lang="en-US" dirty="0" smtClean="0"/>
              <a:t>elements contains </a:t>
            </a:r>
            <a:r>
              <a:rPr lang="en-US" dirty="0"/>
              <a:t>discrete information. Examples of discrete sets are the 10 decimal digits, </a:t>
            </a:r>
            <a:r>
              <a:rPr lang="en-US" dirty="0" smtClean="0"/>
              <a:t>the 26 </a:t>
            </a:r>
            <a:r>
              <a:rPr lang="en-US" dirty="0"/>
              <a:t>letters of the alphabet, the 52 playing cards, and the 64 squares of a chessboard.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Early digital </a:t>
            </a:r>
            <a:r>
              <a:rPr lang="en-US" dirty="0"/>
              <a:t>computers were used for numeric computations. In this case, the discrete </a:t>
            </a:r>
            <a:r>
              <a:rPr lang="en-US" dirty="0" smtClean="0"/>
              <a:t>elements were </a:t>
            </a:r>
            <a:r>
              <a:rPr lang="en-US" dirty="0"/>
              <a:t>the digits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From this application, the term </a:t>
            </a:r>
            <a:r>
              <a:rPr lang="en-US" b="1" i="1" dirty="0">
                <a:solidFill>
                  <a:srgbClr val="FF0000"/>
                </a:solidFill>
              </a:rPr>
              <a:t>digital computer </a:t>
            </a:r>
            <a:r>
              <a:rPr lang="en-US" i="1" dirty="0"/>
              <a:t>emerged.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Discrete elements </a:t>
            </a:r>
            <a:r>
              <a:rPr lang="en-US" dirty="0"/>
              <a:t>of information are represented in a digital system by physical </a:t>
            </a:r>
            <a:r>
              <a:rPr lang="en-US" dirty="0" smtClean="0"/>
              <a:t>quantities</a:t>
            </a:r>
            <a:r>
              <a:rPr lang="en-US" dirty="0"/>
              <a:t> called</a:t>
            </a:r>
            <a:r>
              <a:rPr lang="en-US" dirty="0">
                <a:solidFill>
                  <a:srgbClr val="FF0000"/>
                </a:solidFill>
              </a:rPr>
              <a:t> signals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Electrical </a:t>
            </a:r>
            <a:r>
              <a:rPr lang="en-US" dirty="0"/>
              <a:t>signals such as voltages and currents are the most common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Electronic devices called transistors predominate in the circuitry that implements </a:t>
            </a:r>
            <a:r>
              <a:rPr lang="en-US" dirty="0" smtClean="0"/>
              <a:t>these signals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signals in most present‐day electronic digital systems use just two </a:t>
            </a:r>
            <a:r>
              <a:rPr lang="en-US" dirty="0" smtClean="0"/>
              <a:t>discrete values </a:t>
            </a:r>
            <a:r>
              <a:rPr lang="en-US" dirty="0"/>
              <a:t>and are therefore said to be </a:t>
            </a:r>
            <a:r>
              <a:rPr lang="en-US" i="1" dirty="0"/>
              <a:t>binary.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A </a:t>
            </a:r>
            <a:r>
              <a:rPr lang="en-US" i="1" dirty="0"/>
              <a:t>binary digit, called a</a:t>
            </a:r>
            <a:r>
              <a:rPr lang="en-US" i="1" dirty="0">
                <a:solidFill>
                  <a:srgbClr val="FF0000"/>
                </a:solidFill>
              </a:rPr>
              <a:t> bit</a:t>
            </a:r>
            <a:r>
              <a:rPr lang="en-US" i="1" dirty="0"/>
              <a:t>, has two values: </a:t>
            </a:r>
            <a:r>
              <a:rPr lang="en-US" i="1" dirty="0" smtClean="0"/>
              <a:t>0 </a:t>
            </a:r>
            <a:r>
              <a:rPr lang="en-US" dirty="0" smtClean="0"/>
              <a:t>and </a:t>
            </a:r>
            <a:r>
              <a:rPr lang="en-US" dirty="0"/>
              <a:t>1. Discrete elements of information are represented with groups of bits called </a:t>
            </a:r>
            <a:r>
              <a:rPr lang="en-US" i="1" dirty="0" smtClean="0">
                <a:solidFill>
                  <a:srgbClr val="FF0000"/>
                </a:solidFill>
              </a:rPr>
              <a:t>binary codes</a:t>
            </a:r>
            <a:r>
              <a:rPr lang="en-US" i="1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Through various techniques, </a:t>
            </a:r>
            <a:r>
              <a:rPr lang="en-US" dirty="0">
                <a:solidFill>
                  <a:srgbClr val="FF0000"/>
                </a:solidFill>
              </a:rPr>
              <a:t>groups of bits </a:t>
            </a:r>
            <a:r>
              <a:rPr lang="en-US" dirty="0"/>
              <a:t>can be made to represent </a:t>
            </a:r>
            <a:r>
              <a:rPr lang="en-US" dirty="0" smtClean="0"/>
              <a:t>discrete symbols</a:t>
            </a:r>
            <a:r>
              <a:rPr lang="en-US" dirty="0"/>
              <a:t>, not necessarily numbers, which are then used to develop the system in a </a:t>
            </a:r>
            <a:r>
              <a:rPr lang="en-US" dirty="0" smtClean="0"/>
              <a:t>digital format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digital system </a:t>
            </a:r>
            <a:r>
              <a:rPr lang="en-US" dirty="0"/>
              <a:t>is a system that manipulates discrete elements of </a:t>
            </a:r>
            <a:r>
              <a:rPr lang="en-US" dirty="0" smtClean="0"/>
              <a:t>information represented </a:t>
            </a:r>
            <a:r>
              <a:rPr lang="en-US" dirty="0"/>
              <a:t>internally in binary form.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today’s technology, binary systems are </a:t>
            </a:r>
            <a:r>
              <a:rPr lang="en-US" dirty="0" smtClean="0"/>
              <a:t>most practical </a:t>
            </a:r>
            <a:r>
              <a:rPr lang="en-US" dirty="0"/>
              <a:t>because, as we will see, they can be implemented with electronic </a:t>
            </a:r>
            <a:r>
              <a:rPr lang="en-US" dirty="0" smtClean="0"/>
              <a:t>components.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digital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general‐purpose </a:t>
            </a:r>
            <a:r>
              <a:rPr lang="en-US" dirty="0">
                <a:solidFill>
                  <a:srgbClr val="FF0000"/>
                </a:solidFill>
              </a:rPr>
              <a:t>digital computer </a:t>
            </a:r>
            <a:r>
              <a:rPr lang="en-US" dirty="0"/>
              <a:t>is the best‐known example of a digital system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major parts of a computer are a </a:t>
            </a:r>
            <a:r>
              <a:rPr lang="en-US" dirty="0">
                <a:solidFill>
                  <a:srgbClr val="FF0000"/>
                </a:solidFill>
              </a:rPr>
              <a:t>memory unit, a central processing unit, and </a:t>
            </a:r>
            <a:r>
              <a:rPr lang="en-US" dirty="0" smtClean="0">
                <a:solidFill>
                  <a:srgbClr val="FF0000"/>
                </a:solidFill>
              </a:rPr>
              <a:t>input–output </a:t>
            </a:r>
            <a:r>
              <a:rPr lang="en-US" dirty="0">
                <a:solidFill>
                  <a:srgbClr val="FF0000"/>
                </a:solidFill>
              </a:rPr>
              <a:t>units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memory unit </a:t>
            </a:r>
            <a:r>
              <a:rPr lang="en-US" dirty="0"/>
              <a:t>stores programs as well as input, output, and </a:t>
            </a:r>
            <a:r>
              <a:rPr lang="en-US" dirty="0" smtClean="0"/>
              <a:t>intermediate data.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central processing unit </a:t>
            </a:r>
            <a:r>
              <a:rPr lang="en-US" dirty="0"/>
              <a:t>performs arithmetic and other </a:t>
            </a:r>
            <a:r>
              <a:rPr lang="en-US" dirty="0" smtClean="0"/>
              <a:t>data‐processing operations </a:t>
            </a:r>
            <a:r>
              <a:rPr lang="en-US" dirty="0"/>
              <a:t>as specified by the program.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program and data prepared by a user are transferred into memory by means of an input device such as a </a:t>
            </a:r>
            <a:r>
              <a:rPr lang="en-US" dirty="0" smtClean="0">
                <a:solidFill>
                  <a:srgbClr val="FF0000"/>
                </a:solidFill>
              </a:rPr>
              <a:t>keyboard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output device, such as a </a:t>
            </a:r>
            <a:r>
              <a:rPr lang="en-US" dirty="0" smtClean="0">
                <a:solidFill>
                  <a:srgbClr val="FF0000"/>
                </a:solidFill>
              </a:rPr>
              <a:t>printer</a:t>
            </a:r>
            <a:r>
              <a:rPr lang="en-US" dirty="0" smtClean="0"/>
              <a:t>, receives the results of the computations, and the printed results are presented to the user.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digital computer can accommodate many input and output devices.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One very useful device is a </a:t>
            </a:r>
            <a:r>
              <a:rPr lang="en-US" dirty="0" smtClean="0">
                <a:solidFill>
                  <a:srgbClr val="FF0000"/>
                </a:solidFill>
              </a:rPr>
              <a:t>communication unit </a:t>
            </a:r>
            <a:r>
              <a:rPr lang="en-US" dirty="0" smtClean="0"/>
              <a:t>that provides interaction with other users through the Internet.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A digital computer is a powerful instrument that can perform not only arithmetic computations, but also logical operations. In addition, it can be programmed to make decisions based on internal and external conditions.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commercial </a:t>
            </a:r>
            <a:r>
              <a:rPr lang="en-US" dirty="0"/>
              <a:t>products are made with digital </a:t>
            </a:r>
            <a:r>
              <a:rPr lang="en-US" dirty="0" smtClean="0"/>
              <a:t>circuits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Like a digital computer, most digital devices are </a:t>
            </a:r>
            <a:r>
              <a:rPr lang="en-US" dirty="0">
                <a:solidFill>
                  <a:srgbClr val="FF0000"/>
                </a:solidFill>
              </a:rPr>
              <a:t>programmable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By </a:t>
            </a:r>
            <a:r>
              <a:rPr lang="en-US" dirty="0">
                <a:solidFill>
                  <a:srgbClr val="FF0000"/>
                </a:solidFill>
              </a:rPr>
              <a:t>changing </a:t>
            </a:r>
            <a:r>
              <a:rPr lang="en-US" dirty="0" smtClean="0">
                <a:solidFill>
                  <a:srgbClr val="FF0000"/>
                </a:solidFill>
              </a:rPr>
              <a:t>the program </a:t>
            </a:r>
            <a:r>
              <a:rPr lang="en-US" dirty="0"/>
              <a:t>in a programmable device, the same underlying hardware can be used for </a:t>
            </a:r>
            <a:r>
              <a:rPr lang="en-US" dirty="0" smtClean="0"/>
              <a:t>many different </a:t>
            </a:r>
            <a:r>
              <a:rPr lang="en-US" dirty="0"/>
              <a:t>applications, thereby allowing its cost of development to be spread across </a:t>
            </a:r>
            <a:r>
              <a:rPr lang="en-US" dirty="0" smtClean="0"/>
              <a:t>a wider </a:t>
            </a:r>
            <a:r>
              <a:rPr lang="en-US" dirty="0"/>
              <a:t>customer base.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As </a:t>
            </a:r>
            <a:r>
              <a:rPr lang="en-US" dirty="0"/>
              <a:t>the number of </a:t>
            </a:r>
            <a:r>
              <a:rPr lang="en-US" dirty="0" smtClean="0"/>
              <a:t>transistors that </a:t>
            </a:r>
            <a:r>
              <a:rPr lang="en-US" dirty="0"/>
              <a:t>can be put on a piece of silicon increases to produce complex functions, the </a:t>
            </a:r>
            <a:r>
              <a:rPr lang="en-US" dirty="0">
                <a:solidFill>
                  <a:srgbClr val="FF0000"/>
                </a:solidFill>
              </a:rPr>
              <a:t>cost </a:t>
            </a:r>
            <a:r>
              <a:rPr lang="en-US" dirty="0" smtClean="0">
                <a:solidFill>
                  <a:srgbClr val="FF0000"/>
                </a:solidFill>
              </a:rPr>
              <a:t>per unit </a:t>
            </a:r>
            <a:r>
              <a:rPr lang="en-US" dirty="0">
                <a:solidFill>
                  <a:srgbClr val="FF0000"/>
                </a:solidFill>
              </a:rPr>
              <a:t>decreases </a:t>
            </a:r>
            <a:r>
              <a:rPr lang="en-US" dirty="0"/>
              <a:t>and digital devices can be bought at an increasingly reduced price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Equipment built </a:t>
            </a:r>
            <a:r>
              <a:rPr lang="en-US" dirty="0"/>
              <a:t>with digital integrated circuits can perform at a speed of hundreds of </a:t>
            </a:r>
            <a:r>
              <a:rPr lang="en-US" dirty="0" smtClean="0"/>
              <a:t>millions of </a:t>
            </a:r>
            <a:r>
              <a:rPr lang="en-US" dirty="0"/>
              <a:t>operations per second.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Digital </a:t>
            </a:r>
            <a:r>
              <a:rPr lang="en-US" dirty="0"/>
              <a:t>systems can be made to operate with extreme </a:t>
            </a:r>
            <a:r>
              <a:rPr lang="en-US" dirty="0" smtClean="0"/>
              <a:t>reliability by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error‐correcting codes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example of this strategy is the </a:t>
            </a:r>
            <a:r>
              <a:rPr lang="en-US" dirty="0">
                <a:solidFill>
                  <a:srgbClr val="FF0000"/>
                </a:solidFill>
              </a:rPr>
              <a:t>digital </a:t>
            </a:r>
            <a:r>
              <a:rPr lang="en-US" dirty="0" smtClean="0">
                <a:solidFill>
                  <a:srgbClr val="FF0000"/>
                </a:solidFill>
              </a:rPr>
              <a:t>versatile disk </a:t>
            </a:r>
            <a:r>
              <a:rPr lang="en-US" dirty="0">
                <a:solidFill>
                  <a:srgbClr val="FF0000"/>
                </a:solidFill>
              </a:rPr>
              <a:t>(DVD),</a:t>
            </a:r>
            <a:r>
              <a:rPr lang="en-US" dirty="0"/>
              <a:t> in which digital information representing video, audio, and other </a:t>
            </a:r>
            <a:r>
              <a:rPr lang="en-US" dirty="0" smtClean="0"/>
              <a:t>data is </a:t>
            </a:r>
            <a:r>
              <a:rPr lang="en-US" dirty="0"/>
              <a:t>recorded without the loss of a single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digital system is an interconnection of digital modules.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To </a:t>
            </a:r>
            <a:r>
              <a:rPr lang="en-US" b="1" dirty="0">
                <a:solidFill>
                  <a:srgbClr val="FF0000"/>
                </a:solidFill>
              </a:rPr>
              <a:t>understand the </a:t>
            </a:r>
            <a:r>
              <a:rPr lang="en-US" b="1" dirty="0" smtClean="0">
                <a:solidFill>
                  <a:srgbClr val="FF0000"/>
                </a:solidFill>
              </a:rPr>
              <a:t>operation of </a:t>
            </a:r>
            <a:r>
              <a:rPr lang="en-US" b="1" dirty="0">
                <a:solidFill>
                  <a:srgbClr val="FF0000"/>
                </a:solidFill>
              </a:rPr>
              <a:t>each digital module, it is necessary to have a basic knowledge of digital </a:t>
            </a:r>
            <a:r>
              <a:rPr lang="en-US" b="1" dirty="0" smtClean="0">
                <a:solidFill>
                  <a:srgbClr val="FF0000"/>
                </a:solidFill>
              </a:rPr>
              <a:t>circuits and </a:t>
            </a:r>
            <a:r>
              <a:rPr lang="en-US" b="1" dirty="0">
                <a:solidFill>
                  <a:srgbClr val="FF0000"/>
                </a:solidFill>
              </a:rPr>
              <a:t>their logical function.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should learn HDL?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we note that industry has largely abandoned schematic‐based </a:t>
            </a:r>
            <a:r>
              <a:rPr lang="en-US" dirty="0" smtClean="0"/>
              <a:t>design entry</a:t>
            </a:r>
            <a:r>
              <a:rPr lang="en-US" dirty="0"/>
              <a:t>, a style which emerged in the 1980s, during the nascent development of </a:t>
            </a:r>
            <a:r>
              <a:rPr lang="en-US" dirty="0">
                <a:solidFill>
                  <a:srgbClr val="FF0000"/>
                </a:solidFill>
              </a:rPr>
              <a:t>CAD </a:t>
            </a:r>
            <a:r>
              <a:rPr lang="en-US" dirty="0" smtClean="0">
                <a:solidFill>
                  <a:srgbClr val="FF0000"/>
                </a:solidFill>
              </a:rPr>
              <a:t>tools </a:t>
            </a:r>
            <a:r>
              <a:rPr lang="en-US" dirty="0" smtClean="0"/>
              <a:t>for </a:t>
            </a:r>
            <a:r>
              <a:rPr lang="en-US" dirty="0"/>
              <a:t>integrated circuit (IC) design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Schematic entry creates a representation of </a:t>
            </a:r>
            <a:r>
              <a:rPr lang="en-US" dirty="0" smtClean="0"/>
              <a:t>functionality that </a:t>
            </a:r>
            <a:r>
              <a:rPr lang="en-US" dirty="0"/>
              <a:t>is implicit in the layout of the schematic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Unfortunately</a:t>
            </a:r>
            <a:r>
              <a:rPr lang="en-US" dirty="0"/>
              <a:t>, it is difficult for </a:t>
            </a:r>
            <a:r>
              <a:rPr lang="en-US" dirty="0" smtClean="0"/>
              <a:t>anyone in </a:t>
            </a:r>
            <a:r>
              <a:rPr lang="en-US" dirty="0"/>
              <a:t>a reasonable amount of time to determine the functionality represented by the </a:t>
            </a:r>
            <a:r>
              <a:rPr lang="en-US" dirty="0" smtClean="0"/>
              <a:t>schematic of </a:t>
            </a:r>
            <a:r>
              <a:rPr lang="en-US" dirty="0"/>
              <a:t>a logic circuit without having been instrumental in its construction, or </a:t>
            </a:r>
            <a:r>
              <a:rPr lang="en-US" dirty="0" smtClean="0"/>
              <a:t>without having </a:t>
            </a:r>
            <a:r>
              <a:rPr lang="en-US" dirty="0"/>
              <a:t>additional documentation expressing the design </a:t>
            </a:r>
            <a:r>
              <a:rPr lang="en-US" dirty="0" smtClean="0"/>
              <a:t>intent.</a:t>
            </a:r>
          </a:p>
          <a:p>
            <a:pPr algn="just"/>
            <a:r>
              <a:rPr lang="en-US" dirty="0" smtClean="0"/>
              <a:t>Consequently</a:t>
            </a:r>
            <a:r>
              <a:rPr lang="en-US" dirty="0"/>
              <a:t>, </a:t>
            </a:r>
            <a:r>
              <a:rPr lang="en-US" dirty="0" smtClean="0"/>
              <a:t>industry has </a:t>
            </a:r>
            <a:r>
              <a:rPr lang="en-US" dirty="0"/>
              <a:t>migrated to </a:t>
            </a:r>
            <a:r>
              <a:rPr lang="en-US" dirty="0">
                <a:solidFill>
                  <a:srgbClr val="FF0000"/>
                </a:solidFill>
              </a:rPr>
              <a:t>HDLs</a:t>
            </a:r>
            <a:r>
              <a:rPr lang="en-US" dirty="0"/>
              <a:t> (e.g., </a:t>
            </a:r>
            <a:r>
              <a:rPr lang="en-US" dirty="0" err="1"/>
              <a:t>Verilog</a:t>
            </a:r>
            <a:r>
              <a:rPr lang="en-US" dirty="0"/>
              <a:t>) to describe the functionality of a design and to </a:t>
            </a:r>
            <a:r>
              <a:rPr lang="en-US" dirty="0" smtClean="0"/>
              <a:t>serve as </a:t>
            </a:r>
            <a:r>
              <a:rPr lang="en-US" dirty="0"/>
              <a:t>the basis for </a:t>
            </a:r>
            <a:r>
              <a:rPr lang="en-US" dirty="0">
                <a:solidFill>
                  <a:srgbClr val="FF0000"/>
                </a:solidFill>
              </a:rPr>
              <a:t>documenting, simulating, testing, and synthesizing </a:t>
            </a:r>
            <a:r>
              <a:rPr lang="en-US" dirty="0"/>
              <a:t>the hardware </a:t>
            </a:r>
            <a:r>
              <a:rPr lang="en-US" dirty="0" smtClean="0"/>
              <a:t>implementation of </a:t>
            </a:r>
            <a:r>
              <a:rPr lang="en-US" dirty="0"/>
              <a:t>the design in a standard </a:t>
            </a:r>
            <a:r>
              <a:rPr lang="en-US" dirty="0">
                <a:solidFill>
                  <a:srgbClr val="FF0000"/>
                </a:solidFill>
              </a:rPr>
              <a:t>cell‐based ASIC </a:t>
            </a:r>
            <a:r>
              <a:rPr lang="en-US" dirty="0"/>
              <a:t>or an </a:t>
            </a:r>
            <a:r>
              <a:rPr lang="en-US" dirty="0">
                <a:solidFill>
                  <a:srgbClr val="FF0000"/>
                </a:solidFill>
              </a:rPr>
              <a:t>FPGA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should learn HDL?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utility of </a:t>
            </a:r>
            <a:r>
              <a:rPr lang="en-US" dirty="0" smtClean="0"/>
              <a:t>a schematic </a:t>
            </a:r>
            <a:r>
              <a:rPr lang="en-US" dirty="0"/>
              <a:t>depends on the </a:t>
            </a:r>
            <a:r>
              <a:rPr lang="en-US" dirty="0">
                <a:solidFill>
                  <a:srgbClr val="FF0000"/>
                </a:solidFill>
              </a:rPr>
              <a:t>careful, detailed documentation</a:t>
            </a:r>
            <a:r>
              <a:rPr lang="en-US" dirty="0"/>
              <a:t> of a carefully </a:t>
            </a:r>
            <a:r>
              <a:rPr lang="en-US" dirty="0" smtClean="0"/>
              <a:t>constructed hierarchy </a:t>
            </a:r>
            <a:r>
              <a:rPr lang="en-US" dirty="0"/>
              <a:t>of design modules.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old paradigm, designers relied upon their years </a:t>
            </a:r>
            <a:r>
              <a:rPr lang="en-US" dirty="0" smtClean="0"/>
              <a:t>of experience </a:t>
            </a:r>
            <a:r>
              <a:rPr lang="en-US" dirty="0"/>
              <a:t>to create a schematic of a circuit to implement functionality.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today’s </a:t>
            </a:r>
            <a:r>
              <a:rPr lang="en-US" dirty="0" smtClean="0"/>
              <a:t>design flow</a:t>
            </a:r>
            <a:r>
              <a:rPr lang="en-US" dirty="0"/>
              <a:t>, designers using HDLs can express functionality </a:t>
            </a:r>
            <a:r>
              <a:rPr lang="en-US" dirty="0">
                <a:solidFill>
                  <a:srgbClr val="FF0000"/>
                </a:solidFill>
              </a:rPr>
              <a:t>directly and explicitly</a:t>
            </a:r>
            <a:r>
              <a:rPr lang="en-US" dirty="0"/>
              <a:t>, without </a:t>
            </a:r>
            <a:r>
              <a:rPr lang="en-US" dirty="0" smtClean="0"/>
              <a:t>years of </a:t>
            </a:r>
            <a:r>
              <a:rPr lang="en-US" dirty="0"/>
              <a:t>accumulated experience, and use synthesis tools to generate the schematic as a </a:t>
            </a:r>
            <a:r>
              <a:rPr lang="en-US" dirty="0" smtClean="0"/>
              <a:t>byproduct, automatically.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Industry </a:t>
            </a:r>
            <a:r>
              <a:rPr lang="en-US" dirty="0"/>
              <a:t>practices arrived here because schematic entry </a:t>
            </a:r>
            <a:r>
              <a:rPr lang="en-US" dirty="0" smtClean="0"/>
              <a:t>dooms us </a:t>
            </a:r>
            <a:r>
              <a:rPr lang="en-US" dirty="0"/>
              <a:t>to inefficiency, if not failure, in understanding and designing large, complex 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This subject comes under grading pattern 1 and follows Relative Grading System.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Mark Distribution(Total Mark= 100)</a:t>
            </a:r>
          </a:p>
          <a:p>
            <a:r>
              <a:rPr lang="en-US" dirty="0" smtClean="0"/>
              <a:t>Attendance : 5 Marks</a:t>
            </a:r>
          </a:p>
          <a:p>
            <a:r>
              <a:rPr lang="en-US" dirty="0" smtClean="0"/>
              <a:t>Major Lab / Session Assignments / Quizzes : 10 Marks</a:t>
            </a:r>
          </a:p>
          <a:p>
            <a:r>
              <a:rPr lang="en-US" dirty="0" smtClean="0"/>
              <a:t>Minor Assignments : 10 Marks</a:t>
            </a:r>
          </a:p>
          <a:p>
            <a:r>
              <a:rPr lang="en-US" dirty="0" smtClean="0"/>
              <a:t>Mid-term Examination : 15 Marks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 Internal : 40 Marks</a:t>
            </a:r>
          </a:p>
          <a:p>
            <a:r>
              <a:rPr lang="en-US" dirty="0" smtClean="0"/>
              <a:t>In-Lab Examination : 15 Marks</a:t>
            </a:r>
          </a:p>
          <a:p>
            <a:r>
              <a:rPr lang="en-US" dirty="0" smtClean="0"/>
              <a:t>Theory Examination : 45 Marks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 External : 60 Marks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In this course we will try to give emphasis on </a:t>
            </a:r>
            <a:r>
              <a:rPr lang="en-US" i="1" dirty="0" smtClean="0">
                <a:solidFill>
                  <a:srgbClr val="FF0000"/>
                </a:solidFill>
              </a:rPr>
              <a:t>how </a:t>
            </a:r>
            <a:r>
              <a:rPr lang="en-US" i="1" dirty="0"/>
              <a:t>hardware is designed</a:t>
            </a:r>
            <a:r>
              <a:rPr lang="en-US" i="1" dirty="0">
                <a:solidFill>
                  <a:srgbClr val="FF0000"/>
                </a:solidFill>
              </a:rPr>
              <a:t>, to better prepare </a:t>
            </a:r>
            <a:r>
              <a:rPr lang="en-US" i="1" dirty="0" smtClean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student </a:t>
            </a:r>
            <a:r>
              <a:rPr lang="en-US" dirty="0">
                <a:solidFill>
                  <a:srgbClr val="FF0000"/>
                </a:solidFill>
              </a:rPr>
              <a:t>for a career in today’s industry, where HDL‐based design practices are dominant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</a:rPr>
              <a:t>Xilinx ISE</a:t>
            </a:r>
            <a:endParaRPr lang="en-US" sz="7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Digital Systems and Binary Numbers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Boolean Algebra and Logic Gates</a:t>
            </a:r>
          </a:p>
          <a:p>
            <a:r>
              <a:rPr lang="en-US" b="1" dirty="0" smtClean="0"/>
              <a:t>Gate‐Level Minimization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Combinational Logic</a:t>
            </a:r>
          </a:p>
          <a:p>
            <a:r>
              <a:rPr lang="en-US" b="1" dirty="0" smtClean="0"/>
              <a:t>Synchronous Sequential Logic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Registers and Counters</a:t>
            </a:r>
          </a:p>
          <a:p>
            <a:r>
              <a:rPr lang="en-US" b="1" dirty="0" smtClean="0"/>
              <a:t>Memory and Programmable Logic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Design at the Register Transfer Level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Digital Systems and Binary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presents </a:t>
            </a:r>
            <a:r>
              <a:rPr lang="en-US" dirty="0"/>
              <a:t>the various binary systems suitable for representing </a:t>
            </a:r>
            <a:r>
              <a:rPr lang="en-US" dirty="0" smtClean="0"/>
              <a:t>information in </a:t>
            </a:r>
            <a:r>
              <a:rPr lang="en-US" dirty="0"/>
              <a:t>digital systems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binary number system is explained and binary codes are </a:t>
            </a:r>
            <a:r>
              <a:rPr lang="en-US" dirty="0" smtClean="0"/>
              <a:t>illustrated.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are given for addition and subtraction </a:t>
            </a:r>
            <a:r>
              <a:rPr lang="en-US" dirty="0" smtClean="0"/>
              <a:t>of </a:t>
            </a:r>
            <a:r>
              <a:rPr lang="en-US" dirty="0"/>
              <a:t>binary numbers </a:t>
            </a:r>
            <a:r>
              <a:rPr lang="en-US" dirty="0" smtClean="0"/>
              <a:t>and decimal </a:t>
            </a:r>
            <a:r>
              <a:rPr lang="en-US" dirty="0"/>
              <a:t>numbers in binary‐coded decimal (BCD) format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Boolean Algebra and Logic Gates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introduces the basic postulates of Boolean algebra and shows the correlation between Boolean expressions and their corresponding logic diagrams.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possible logic operations for two variables are investigated, and the most useful logic gates used in the design of digital systems are identified.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topic also introduces basic </a:t>
            </a:r>
            <a:r>
              <a:rPr lang="en-US" dirty="0" smtClean="0">
                <a:solidFill>
                  <a:srgbClr val="FF0000"/>
                </a:solidFill>
              </a:rPr>
              <a:t>CMOS logic gates.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Gate‐Level Minimization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covers </a:t>
            </a:r>
            <a:r>
              <a:rPr lang="en-US" dirty="0"/>
              <a:t>the map method for simplifying Boolean expressions.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map method </a:t>
            </a:r>
            <a:r>
              <a:rPr lang="en-US" dirty="0"/>
              <a:t>is also used to simplify digital circuits constructed with AND‐OR, NAND, </a:t>
            </a:r>
            <a:r>
              <a:rPr lang="en-US" dirty="0" smtClean="0"/>
              <a:t>or NOR </a:t>
            </a:r>
            <a:r>
              <a:rPr lang="en-US" dirty="0"/>
              <a:t>gates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All other possible two‐level gate circuits are considered, and their </a:t>
            </a:r>
            <a:r>
              <a:rPr lang="en-US" dirty="0" smtClean="0"/>
              <a:t>method of implementation </a:t>
            </a:r>
            <a:r>
              <a:rPr lang="en-US" dirty="0"/>
              <a:t>is explained.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Verilog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HDL </a:t>
            </a:r>
            <a:r>
              <a:rPr lang="en-US" dirty="0"/>
              <a:t>is introduced together with simple </a:t>
            </a:r>
            <a:r>
              <a:rPr lang="en-US" dirty="0" smtClean="0"/>
              <a:t>examples of </a:t>
            </a:r>
            <a:r>
              <a:rPr lang="en-US" dirty="0"/>
              <a:t>gate‐level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Combinational Logic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outlines </a:t>
            </a:r>
            <a:r>
              <a:rPr lang="en-US" dirty="0"/>
              <a:t>the formal procedures for the analysis and design of </a:t>
            </a:r>
            <a:r>
              <a:rPr lang="en-US" dirty="0" smtClean="0"/>
              <a:t>combinational circuits.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basic components used in the design of digital systems, such </a:t>
            </a:r>
            <a:r>
              <a:rPr lang="en-US" dirty="0" smtClean="0"/>
              <a:t>as adders </a:t>
            </a:r>
            <a:r>
              <a:rPr lang="en-US" dirty="0"/>
              <a:t>and code converters, are introduced as design examples.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Frequently </a:t>
            </a:r>
            <a:r>
              <a:rPr lang="en-US" dirty="0"/>
              <a:t>used </a:t>
            </a:r>
            <a:r>
              <a:rPr lang="en-US" dirty="0" smtClean="0"/>
              <a:t>digital logic </a:t>
            </a:r>
            <a:r>
              <a:rPr lang="en-US" dirty="0"/>
              <a:t>functions such as parallel adders and subtractors, decoders, encoders, and </a:t>
            </a:r>
            <a:r>
              <a:rPr lang="en-US" dirty="0" smtClean="0"/>
              <a:t>multiplexers are </a:t>
            </a:r>
            <a:r>
              <a:rPr lang="en-US" dirty="0"/>
              <a:t>explained, and their use in the design of combinational circuits is </a:t>
            </a:r>
            <a:r>
              <a:rPr lang="en-US" dirty="0" smtClean="0"/>
              <a:t>illustrated.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HDL </a:t>
            </a:r>
            <a:r>
              <a:rPr lang="en-US" dirty="0"/>
              <a:t>examples are given in </a:t>
            </a:r>
            <a:r>
              <a:rPr lang="en-US" dirty="0">
                <a:solidFill>
                  <a:srgbClr val="FF0000"/>
                </a:solidFill>
              </a:rPr>
              <a:t>gate‐level, dataflow, and behavioral </a:t>
            </a:r>
            <a:r>
              <a:rPr lang="en-US" dirty="0"/>
              <a:t>models to show </a:t>
            </a:r>
            <a:r>
              <a:rPr lang="en-US" dirty="0" smtClean="0"/>
              <a:t>the alternative </a:t>
            </a:r>
            <a:r>
              <a:rPr lang="en-US" dirty="0"/>
              <a:t>ways available for describing combinational circuits in </a:t>
            </a:r>
            <a:r>
              <a:rPr lang="en-US" dirty="0" err="1">
                <a:solidFill>
                  <a:srgbClr val="FF0000"/>
                </a:solidFill>
              </a:rPr>
              <a:t>Verilog</a:t>
            </a:r>
            <a:r>
              <a:rPr lang="en-US" dirty="0">
                <a:solidFill>
                  <a:srgbClr val="FF0000"/>
                </a:solidFill>
              </a:rPr>
              <a:t> HDL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Synchronous Sequential Logic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This topic </a:t>
            </a:r>
            <a:r>
              <a:rPr lang="en-US" dirty="0" smtClean="0"/>
              <a:t>outlines </a:t>
            </a:r>
            <a:r>
              <a:rPr lang="en-US" dirty="0"/>
              <a:t>the formal procedures for </a:t>
            </a:r>
            <a:r>
              <a:rPr lang="en-US" dirty="0">
                <a:solidFill>
                  <a:srgbClr val="FF0000"/>
                </a:solidFill>
              </a:rPr>
              <a:t>analyzing and designing clocked (</a:t>
            </a:r>
            <a:r>
              <a:rPr lang="en-US" dirty="0" smtClean="0">
                <a:solidFill>
                  <a:srgbClr val="FF0000"/>
                </a:solidFill>
              </a:rPr>
              <a:t>synchronous) sequential </a:t>
            </a:r>
            <a:r>
              <a:rPr lang="en-US" dirty="0">
                <a:solidFill>
                  <a:srgbClr val="FF0000"/>
                </a:solidFill>
              </a:rPr>
              <a:t>circuits.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gate structure of several types of flip‐flops is </a:t>
            </a:r>
            <a:r>
              <a:rPr lang="en-US" dirty="0" smtClean="0"/>
              <a:t>presented together </a:t>
            </a:r>
            <a:r>
              <a:rPr lang="en-US" dirty="0"/>
              <a:t>with a discussion on the difference between level and edge triggering.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Specific examples </a:t>
            </a:r>
            <a:r>
              <a:rPr lang="en-US" dirty="0"/>
              <a:t>are used to show the derivation of the state table and state diagram </a:t>
            </a:r>
            <a:r>
              <a:rPr lang="en-US" dirty="0" smtClean="0"/>
              <a:t>when analyzing </a:t>
            </a:r>
            <a:r>
              <a:rPr lang="en-US" dirty="0"/>
              <a:t>a sequential circuit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number of design examples are presented with </a:t>
            </a:r>
            <a:r>
              <a:rPr lang="en-US" dirty="0" smtClean="0"/>
              <a:t>emphasis on </a:t>
            </a:r>
            <a:r>
              <a:rPr lang="en-US" dirty="0"/>
              <a:t>sequential circuits that use D‐type flip‐flops.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Behavioral </a:t>
            </a:r>
            <a:r>
              <a:rPr lang="en-US" dirty="0"/>
              <a:t>modeling in </a:t>
            </a:r>
            <a:r>
              <a:rPr lang="en-US" dirty="0" err="1">
                <a:solidFill>
                  <a:srgbClr val="FF0000"/>
                </a:solidFill>
              </a:rPr>
              <a:t>Verilog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HDL </a:t>
            </a:r>
            <a:r>
              <a:rPr lang="en-US" dirty="0" smtClean="0"/>
              <a:t>for </a:t>
            </a:r>
            <a:r>
              <a:rPr lang="en-US" dirty="0"/>
              <a:t>sequential circuits is explained. HDL Examples are given to illustrate </a:t>
            </a:r>
            <a:r>
              <a:rPr lang="en-US" dirty="0">
                <a:solidFill>
                  <a:srgbClr val="FF0000"/>
                </a:solidFill>
              </a:rPr>
              <a:t>Mealy </a:t>
            </a:r>
            <a:r>
              <a:rPr lang="en-US" dirty="0" smtClean="0">
                <a:solidFill>
                  <a:srgbClr val="FF0000"/>
                </a:solidFill>
              </a:rPr>
              <a:t>and Moore </a:t>
            </a:r>
            <a:r>
              <a:rPr lang="en-US" dirty="0">
                <a:solidFill>
                  <a:srgbClr val="FF0000"/>
                </a:solidFill>
              </a:rPr>
              <a:t>models of sequential circuits.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2318</Words>
  <Application>Microsoft Office PowerPoint</Application>
  <PresentationFormat>On-screen Show (4:3)</PresentationFormat>
  <Paragraphs>264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Digital Logic</vt:lpstr>
      <vt:lpstr>Book</vt:lpstr>
      <vt:lpstr>Mark Distribution</vt:lpstr>
      <vt:lpstr>Contents</vt:lpstr>
      <vt:lpstr>Digital Systems and Binary Numbers</vt:lpstr>
      <vt:lpstr>Boolean Algebra and Logic Gates </vt:lpstr>
      <vt:lpstr>Gate‐Level Minimization </vt:lpstr>
      <vt:lpstr>Combinational Logic </vt:lpstr>
      <vt:lpstr>Synchronous Sequential Logic </vt:lpstr>
      <vt:lpstr>Registers and Counters</vt:lpstr>
      <vt:lpstr>Memory and Programmable Logic </vt:lpstr>
      <vt:lpstr>Design at the Register Transfer Level </vt:lpstr>
      <vt:lpstr>Slide 13</vt:lpstr>
      <vt:lpstr>Slide 14</vt:lpstr>
      <vt:lpstr>Slide 15</vt:lpstr>
      <vt:lpstr>Slide 16</vt:lpstr>
      <vt:lpstr>DIGITAL SYSTEMS</vt:lpstr>
      <vt:lpstr>Slide 18</vt:lpstr>
      <vt:lpstr>Slide 19</vt:lpstr>
      <vt:lpstr>Slide 20</vt:lpstr>
      <vt:lpstr>Slide 21</vt:lpstr>
      <vt:lpstr>Slide 22</vt:lpstr>
      <vt:lpstr>Example of digital system</vt:lpstr>
      <vt:lpstr>Slide 24</vt:lpstr>
      <vt:lpstr>Why commercial products are made with digital circuits ?</vt:lpstr>
      <vt:lpstr>Slide 26</vt:lpstr>
      <vt:lpstr>Slide 27</vt:lpstr>
      <vt:lpstr>Why we should learn HDL?</vt:lpstr>
      <vt:lpstr>Why we should learn HDL?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Sinu Das</dc:creator>
  <cp:lastModifiedBy>MILON</cp:lastModifiedBy>
  <cp:revision>25</cp:revision>
  <dcterms:created xsi:type="dcterms:W3CDTF">2006-08-16T00:00:00Z</dcterms:created>
  <dcterms:modified xsi:type="dcterms:W3CDTF">2020-10-05T07:15:53Z</dcterms:modified>
</cp:coreProperties>
</file>