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1" r:id="rId12"/>
    <p:sldId id="282" r:id="rId13"/>
    <p:sldId id="283" r:id="rId14"/>
    <p:sldId id="284"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69009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61198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161478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424087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381247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391408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132851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3301784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77725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378636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B1047-0571-4875-93AC-D990EDC0F2CE}" type="datetimeFigureOut">
              <a:rPr lang="en-IN" smtClean="0"/>
              <a:pPr/>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2766940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B1047-0571-4875-93AC-D990EDC0F2CE}" type="datetimeFigureOut">
              <a:rPr lang="en-IN" smtClean="0"/>
              <a:pPr/>
              <a:t>09-11-2020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41C56-1ACE-43E2-BDFD-1F77E375B540}" type="slidenum">
              <a:rPr lang="en-IN" smtClean="0"/>
              <a:pPr/>
              <a:t>‹#›</a:t>
            </a:fld>
            <a:endParaRPr lang="en-IN"/>
          </a:p>
        </p:txBody>
      </p:sp>
    </p:spTree>
    <p:extLst>
      <p:ext uri="{BB962C8B-B14F-4D97-AF65-F5344CB8AC3E}">
        <p14:creationId xmlns:p14="http://schemas.microsoft.com/office/powerpoint/2010/main" xmlns="" val="294982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solidFill>
                  <a:srgbClr val="FF0000"/>
                </a:solidFill>
                <a:latin typeface="Algerian" panose="04020705040A02060702" pitchFamily="82" charset="0"/>
              </a:rPr>
              <a:t>Lecture 14</a:t>
            </a:r>
            <a:endParaRPr lang="en-IN" sz="3600" dirty="0">
              <a:latin typeface="Algerian" panose="04020705040A02060702" pitchFamily="82" charset="0"/>
            </a:endParaRPr>
          </a:p>
        </p:txBody>
      </p:sp>
      <p:sp>
        <p:nvSpPr>
          <p:cNvPr id="3" name="Subtitle 2"/>
          <p:cNvSpPr>
            <a:spLocks noGrp="1"/>
          </p:cNvSpPr>
          <p:nvPr>
            <p:ph type="subTitle" idx="1"/>
          </p:nvPr>
        </p:nvSpPr>
        <p:spPr/>
        <p:txBody>
          <a:bodyPr>
            <a:normAutofit/>
          </a:bodyPr>
          <a:lstStyle/>
          <a:p>
            <a:r>
              <a:rPr lang="en-IN" sz="2800" dirty="0" smtClean="0">
                <a:solidFill>
                  <a:srgbClr val="FF0000"/>
                </a:solidFill>
                <a:latin typeface="Algerian" panose="04020705040A02060702" pitchFamily="82" charset="0"/>
              </a:rPr>
              <a:t>Digital Logic</a:t>
            </a:r>
            <a:endParaRPr lang="en-IN" sz="2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xmlns="" val="238576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rgbClr val="FF0000"/>
                </a:solidFill>
              </a:rPr>
              <a:t>HDL for the above Boolean </a:t>
            </a:r>
            <a:r>
              <a:rPr lang="en-US" sz="2000" dirty="0" smtClean="0">
                <a:solidFill>
                  <a:srgbClr val="FF0000"/>
                </a:solidFill>
              </a:rPr>
              <a:t>function</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958836" y="963454"/>
            <a:ext cx="4772025" cy="2381250"/>
          </a:xfrm>
          <a:prstGeom prst="rect">
            <a:avLst/>
          </a:prstGeom>
        </p:spPr>
      </p:pic>
      <p:pic>
        <p:nvPicPr>
          <p:cNvPr id="5" name="Picture 4"/>
          <p:cNvPicPr>
            <a:picLocks noChangeAspect="1"/>
          </p:cNvPicPr>
          <p:nvPr/>
        </p:nvPicPr>
        <p:blipFill>
          <a:blip r:embed="rId3"/>
          <a:stretch>
            <a:fillRect/>
          </a:stretch>
        </p:blipFill>
        <p:spPr>
          <a:xfrm>
            <a:off x="6849986" y="921904"/>
            <a:ext cx="3526465" cy="1845150"/>
          </a:xfrm>
          <a:prstGeom prst="rect">
            <a:avLst/>
          </a:prstGeom>
        </p:spPr>
      </p:pic>
      <p:pic>
        <p:nvPicPr>
          <p:cNvPr id="6" name="Picture 5"/>
          <p:cNvPicPr>
            <a:picLocks noChangeAspect="1"/>
          </p:cNvPicPr>
          <p:nvPr/>
        </p:nvPicPr>
        <p:blipFill>
          <a:blip r:embed="rId4"/>
          <a:stretch>
            <a:fillRect/>
          </a:stretch>
        </p:blipFill>
        <p:spPr>
          <a:xfrm>
            <a:off x="7052159" y="3016249"/>
            <a:ext cx="3109607" cy="1754533"/>
          </a:xfrm>
          <a:prstGeom prst="rect">
            <a:avLst/>
          </a:prstGeom>
        </p:spPr>
      </p:pic>
    </p:spTree>
    <p:extLst>
      <p:ext uri="{BB962C8B-B14F-4D97-AF65-F5344CB8AC3E}">
        <p14:creationId xmlns:p14="http://schemas.microsoft.com/office/powerpoint/2010/main" xmlns="" val="372315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00B050"/>
                </a:solidFill>
              </a:rPr>
              <a:t>NOR Implementation</a:t>
            </a:r>
            <a:endParaRPr lang="en-IN" sz="3600" dirty="0">
              <a:solidFill>
                <a:srgbClr val="00B050"/>
              </a:solidFill>
            </a:endParaRPr>
          </a:p>
        </p:txBody>
      </p:sp>
      <p:sp>
        <p:nvSpPr>
          <p:cNvPr id="3" name="Content Placeholder 2"/>
          <p:cNvSpPr>
            <a:spLocks noGrp="1"/>
          </p:cNvSpPr>
          <p:nvPr>
            <p:ph idx="1"/>
          </p:nvPr>
        </p:nvSpPr>
        <p:spPr>
          <a:xfrm>
            <a:off x="846151" y="1825625"/>
            <a:ext cx="10515600" cy="4351338"/>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 NOR operation is the dual of the NAND operation. Therefore, all procedures and rules for NOR logic are the duals of the corresponding procedures and rules developed for NAND logic. The NOR gate is another universal gate that can be used to </a:t>
            </a:r>
            <a:r>
              <a:rPr lang="en-IN" sz="2000" dirty="0" smtClean="0">
                <a:latin typeface="Times New Roman" panose="02020603050405020304" pitchFamily="18" charset="0"/>
                <a:cs typeface="Times New Roman" panose="02020603050405020304" pitchFamily="18" charset="0"/>
              </a:rPr>
              <a:t>implement </a:t>
            </a:r>
            <a:r>
              <a:rPr lang="en-IN" sz="2000" dirty="0">
                <a:latin typeface="Times New Roman" panose="02020603050405020304" pitchFamily="18" charset="0"/>
                <a:cs typeface="Times New Roman" panose="02020603050405020304" pitchFamily="18" charset="0"/>
              </a:rPr>
              <a:t>any Boolean </a:t>
            </a:r>
            <a:r>
              <a:rPr lang="en-IN" sz="2000" dirty="0" smtClean="0">
                <a:latin typeface="Times New Roman" panose="02020603050405020304" pitchFamily="18" charset="0"/>
                <a:cs typeface="Times New Roman" panose="02020603050405020304" pitchFamily="18" charset="0"/>
              </a:rPr>
              <a:t>function.</a:t>
            </a:r>
            <a:endParaRPr lang="en-IN" sz="2000" dirty="0"/>
          </a:p>
        </p:txBody>
      </p:sp>
      <p:pic>
        <p:nvPicPr>
          <p:cNvPr id="4" name="Picture 3"/>
          <p:cNvPicPr>
            <a:picLocks noChangeAspect="1"/>
          </p:cNvPicPr>
          <p:nvPr/>
        </p:nvPicPr>
        <p:blipFill>
          <a:blip r:embed="rId2"/>
          <a:stretch>
            <a:fillRect/>
          </a:stretch>
        </p:blipFill>
        <p:spPr>
          <a:xfrm>
            <a:off x="1353300" y="3222590"/>
            <a:ext cx="3999000" cy="1923567"/>
          </a:xfrm>
          <a:prstGeom prst="rect">
            <a:avLst/>
          </a:prstGeom>
        </p:spPr>
      </p:pic>
      <p:pic>
        <p:nvPicPr>
          <p:cNvPr id="5" name="Picture 4"/>
          <p:cNvPicPr>
            <a:picLocks noChangeAspect="1"/>
          </p:cNvPicPr>
          <p:nvPr/>
        </p:nvPicPr>
        <p:blipFill>
          <a:blip r:embed="rId3"/>
          <a:stretch>
            <a:fillRect/>
          </a:stretch>
        </p:blipFill>
        <p:spPr>
          <a:xfrm>
            <a:off x="5876249" y="3363403"/>
            <a:ext cx="4953601" cy="1017458"/>
          </a:xfrm>
          <a:prstGeom prst="rect">
            <a:avLst/>
          </a:prstGeom>
        </p:spPr>
      </p:pic>
      <p:sp>
        <p:nvSpPr>
          <p:cNvPr id="6" name="TextBox 5"/>
          <p:cNvSpPr txBox="1"/>
          <p:nvPr/>
        </p:nvSpPr>
        <p:spPr>
          <a:xfrm>
            <a:off x="1566407" y="5375082"/>
            <a:ext cx="3273588" cy="369332"/>
          </a:xfrm>
          <a:prstGeom prst="rect">
            <a:avLst/>
          </a:prstGeom>
          <a:noFill/>
        </p:spPr>
        <p:txBody>
          <a:bodyPr wrap="none" rtlCol="0">
            <a:spAutoFit/>
          </a:bodyPr>
          <a:lstStyle/>
          <a:p>
            <a:r>
              <a:rPr lang="en-US" b="1" dirty="0">
                <a:solidFill>
                  <a:prstClr val="black"/>
                </a:solidFill>
              </a:rPr>
              <a:t>Logic operations with NOR gates</a:t>
            </a:r>
            <a:endParaRPr lang="en-IN" dirty="0">
              <a:solidFill>
                <a:prstClr val="black"/>
              </a:solidFill>
            </a:endParaRPr>
          </a:p>
        </p:txBody>
      </p:sp>
      <p:sp>
        <p:nvSpPr>
          <p:cNvPr id="7" name="TextBox 6"/>
          <p:cNvSpPr txBox="1"/>
          <p:nvPr/>
        </p:nvSpPr>
        <p:spPr>
          <a:xfrm>
            <a:off x="6575729" y="4840559"/>
            <a:ext cx="3821174" cy="369332"/>
          </a:xfrm>
          <a:prstGeom prst="rect">
            <a:avLst/>
          </a:prstGeom>
          <a:noFill/>
        </p:spPr>
        <p:txBody>
          <a:bodyPr wrap="none" rtlCol="0">
            <a:spAutoFit/>
          </a:bodyPr>
          <a:lstStyle/>
          <a:p>
            <a:r>
              <a:rPr lang="en-US" b="1" dirty="0">
                <a:solidFill>
                  <a:prstClr val="black"/>
                </a:solidFill>
              </a:rPr>
              <a:t>Two graphic symbols for the NOR gate</a:t>
            </a:r>
            <a:endParaRPr lang="en-IN" dirty="0">
              <a:solidFill>
                <a:prstClr val="black"/>
              </a:solidFill>
            </a:endParaRPr>
          </a:p>
        </p:txBody>
      </p:sp>
    </p:spTree>
    <p:extLst>
      <p:ext uri="{BB962C8B-B14F-4D97-AF65-F5344CB8AC3E}">
        <p14:creationId xmlns:p14="http://schemas.microsoft.com/office/powerpoint/2010/main" xmlns="" val="425348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solidFill>
                  <a:srgbClr val="FF0000"/>
                </a:solidFill>
              </a:rPr>
              <a:t>Example1 </a:t>
            </a:r>
            <a:endParaRPr lang="en-IN" sz="2000" dirty="0">
              <a:solidFill>
                <a:srgbClr val="FF0000"/>
              </a:solidFill>
            </a:endParaRPr>
          </a:p>
        </p:txBody>
      </p:sp>
      <p:sp>
        <p:nvSpPr>
          <p:cNvPr id="3" name="Content Placeholder 2"/>
          <p:cNvSpPr>
            <a:spLocks noGrp="1"/>
          </p:cNvSpPr>
          <p:nvPr>
            <p:ph idx="1"/>
          </p:nvPr>
        </p:nvSpPr>
        <p:spPr/>
        <p:txBody>
          <a:bodyPr/>
          <a:lstStyle/>
          <a:p>
            <a:pPr>
              <a:buNone/>
            </a:pPr>
            <a:r>
              <a:rPr lang="pt-BR" sz="2000" i="1" dirty="0"/>
              <a:t>F = (A + B)(C + D)E</a:t>
            </a:r>
          </a:p>
          <a:p>
            <a:pPr marL="0" indent="0" algn="just">
              <a:buNone/>
            </a:pPr>
            <a:r>
              <a:rPr lang="en-IN" sz="2000" dirty="0">
                <a:latin typeface="Times New Roman" panose="02020603050405020304" pitchFamily="18" charset="0"/>
                <a:cs typeface="Times New Roman" panose="02020603050405020304" pitchFamily="18" charset="0"/>
              </a:rPr>
              <a:t>The OR–AND pattern can easily be detected by the removal of the bubbles along the same line. Variable </a:t>
            </a:r>
            <a:r>
              <a:rPr lang="en-IN" sz="2000" i="1" dirty="0">
                <a:latin typeface="Times New Roman" panose="02020603050405020304" pitchFamily="18" charset="0"/>
                <a:cs typeface="Times New Roman" panose="02020603050405020304" pitchFamily="18" charset="0"/>
              </a:rPr>
              <a:t>E is complemented to compensate for the third bubble at the input </a:t>
            </a:r>
            <a:r>
              <a:rPr lang="en-IN" sz="2000" dirty="0">
                <a:latin typeface="Times New Roman" panose="02020603050405020304" pitchFamily="18" charset="0"/>
                <a:cs typeface="Times New Roman" panose="02020603050405020304" pitchFamily="18" charset="0"/>
              </a:rPr>
              <a:t>of the second-level gate.</a:t>
            </a:r>
          </a:p>
          <a:p>
            <a:pPr marL="0" indent="0">
              <a:buNone/>
            </a:pPr>
            <a:endParaRPr lang="en-IN" dirty="0"/>
          </a:p>
        </p:txBody>
      </p:sp>
      <p:pic>
        <p:nvPicPr>
          <p:cNvPr id="4" name="Picture 3"/>
          <p:cNvPicPr>
            <a:picLocks noChangeAspect="1"/>
          </p:cNvPicPr>
          <p:nvPr/>
        </p:nvPicPr>
        <p:blipFill>
          <a:blip r:embed="rId2"/>
          <a:stretch>
            <a:fillRect/>
          </a:stretch>
        </p:blipFill>
        <p:spPr>
          <a:xfrm>
            <a:off x="4118630" y="3238944"/>
            <a:ext cx="3331742" cy="2016868"/>
          </a:xfrm>
          <a:prstGeom prst="rect">
            <a:avLst/>
          </a:prstGeom>
        </p:spPr>
      </p:pic>
    </p:spTree>
    <p:extLst>
      <p:ext uri="{BB962C8B-B14F-4D97-AF65-F5344CB8AC3E}">
        <p14:creationId xmlns:p14="http://schemas.microsoft.com/office/powerpoint/2010/main" xmlns="" val="640797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solidFill>
                  <a:srgbClr val="FF0000"/>
                </a:solidFill>
              </a:rPr>
              <a:t>Example 2</a:t>
            </a:r>
            <a:endParaRPr lang="en-IN" sz="2000"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2621279" y="2877338"/>
            <a:ext cx="4128000" cy="2225356"/>
          </a:xfrm>
          <a:prstGeom prst="rect">
            <a:avLst/>
          </a:prstGeom>
        </p:spPr>
      </p:pic>
      <p:sp>
        <p:nvSpPr>
          <p:cNvPr id="4" name="Rectangle 3"/>
          <p:cNvSpPr/>
          <p:nvPr/>
        </p:nvSpPr>
        <p:spPr>
          <a:xfrm>
            <a:off x="1368372" y="2099347"/>
            <a:ext cx="2505814" cy="369332"/>
          </a:xfrm>
          <a:prstGeom prst="rect">
            <a:avLst/>
          </a:prstGeom>
        </p:spPr>
        <p:txBody>
          <a:bodyPr wrap="none">
            <a:spAutoFit/>
          </a:bodyPr>
          <a:lstStyle/>
          <a:p>
            <a:r>
              <a:rPr lang="pt-BR" i="1" dirty="0">
                <a:solidFill>
                  <a:prstClr val="black"/>
                </a:solidFill>
              </a:rPr>
              <a:t>F = </a:t>
            </a:r>
            <a:r>
              <a:rPr lang="de-DE" i="1" dirty="0">
                <a:solidFill>
                  <a:prstClr val="black"/>
                </a:solidFill>
              </a:rPr>
              <a:t> (AB</a:t>
            </a:r>
            <a:r>
              <a:rPr lang="en-IN" i="1" dirty="0">
                <a:solidFill>
                  <a:prstClr val="black"/>
                </a:solidFill>
              </a:rPr>
              <a:t> ’</a:t>
            </a:r>
            <a:r>
              <a:rPr lang="de-DE" i="1" dirty="0">
                <a:solidFill>
                  <a:prstClr val="black"/>
                </a:solidFill>
              </a:rPr>
              <a:t> + A</a:t>
            </a:r>
            <a:r>
              <a:rPr lang="en-IN" i="1" dirty="0">
                <a:solidFill>
                  <a:prstClr val="black"/>
                </a:solidFill>
              </a:rPr>
              <a:t> ’</a:t>
            </a:r>
            <a:r>
              <a:rPr lang="de-DE" i="1" dirty="0">
                <a:solidFill>
                  <a:prstClr val="black"/>
                </a:solidFill>
              </a:rPr>
              <a:t> B)(C + D</a:t>
            </a:r>
            <a:r>
              <a:rPr lang="en-IN" i="1" dirty="0">
                <a:solidFill>
                  <a:prstClr val="black"/>
                </a:solidFill>
              </a:rPr>
              <a:t> ’</a:t>
            </a:r>
            <a:r>
              <a:rPr lang="de-DE" i="1" dirty="0">
                <a:solidFill>
                  <a:prstClr val="black"/>
                </a:solidFill>
              </a:rPr>
              <a:t> )</a:t>
            </a:r>
            <a:endParaRPr lang="pt-BR" i="1" dirty="0">
              <a:solidFill>
                <a:prstClr val="black"/>
              </a:solidFill>
            </a:endParaRPr>
          </a:p>
        </p:txBody>
      </p:sp>
    </p:spTree>
    <p:extLst>
      <p:ext uri="{BB962C8B-B14F-4D97-AF65-F5344CB8AC3E}">
        <p14:creationId xmlns:p14="http://schemas.microsoft.com/office/powerpoint/2010/main" xmlns="" val="253150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a:solidFill>
                  <a:srgbClr val="FF0000"/>
                </a:solidFill>
                <a:latin typeface="Times New Roman" panose="02020603050405020304" pitchFamily="18" charset="0"/>
                <a:cs typeface="Times New Roman" panose="02020603050405020304" pitchFamily="18" charset="0"/>
              </a:rPr>
              <a:t>HDL for the above Boolean function using NOR gates</a:t>
            </a:r>
            <a:br>
              <a:rPr lang="en-US" sz="1400" dirty="0">
                <a:solidFill>
                  <a:srgbClr val="FF0000"/>
                </a:solidFill>
                <a:latin typeface="Times New Roman" panose="02020603050405020304" pitchFamily="18" charset="0"/>
                <a:cs typeface="Times New Roman" panose="02020603050405020304" pitchFamily="18" charset="0"/>
              </a:rPr>
            </a:br>
            <a:r>
              <a:rPr lang="en-US" sz="1400" i="1" dirty="0">
                <a:solidFill>
                  <a:srgbClr val="FF0000"/>
                </a:solidFill>
                <a:latin typeface="Times New Roman" panose="02020603050405020304" pitchFamily="18" charset="0"/>
                <a:cs typeface="Times New Roman" panose="02020603050405020304" pitchFamily="18" charset="0"/>
              </a:rPr>
              <a:t>            </a:t>
            </a:r>
            <a:r>
              <a:rPr lang="pt-BR" sz="1400" i="1" dirty="0">
                <a:solidFill>
                  <a:srgbClr val="FF0000"/>
                </a:solidFill>
                <a:latin typeface="Times New Roman" panose="02020603050405020304" pitchFamily="18" charset="0"/>
                <a:cs typeface="Times New Roman" panose="02020603050405020304" pitchFamily="18" charset="0"/>
              </a:rPr>
              <a:t>F = </a:t>
            </a:r>
            <a:r>
              <a:rPr lang="de-DE" sz="1400" i="1" dirty="0">
                <a:solidFill>
                  <a:srgbClr val="FF0000"/>
                </a:solidFill>
                <a:latin typeface="Times New Roman" panose="02020603050405020304" pitchFamily="18" charset="0"/>
                <a:cs typeface="Times New Roman" panose="02020603050405020304" pitchFamily="18" charset="0"/>
              </a:rPr>
              <a:t> (AB</a:t>
            </a:r>
            <a:r>
              <a:rPr lang="en-IN" sz="1400" i="1" dirty="0">
                <a:solidFill>
                  <a:srgbClr val="FF0000"/>
                </a:solidFill>
                <a:latin typeface="Times New Roman" panose="02020603050405020304" pitchFamily="18" charset="0"/>
                <a:cs typeface="Times New Roman" panose="02020603050405020304" pitchFamily="18" charset="0"/>
              </a:rPr>
              <a:t> ’</a:t>
            </a:r>
            <a:r>
              <a:rPr lang="de-DE" sz="1400" i="1" dirty="0">
                <a:solidFill>
                  <a:srgbClr val="FF0000"/>
                </a:solidFill>
                <a:latin typeface="Times New Roman" panose="02020603050405020304" pitchFamily="18" charset="0"/>
                <a:cs typeface="Times New Roman" panose="02020603050405020304" pitchFamily="18" charset="0"/>
              </a:rPr>
              <a:t> + A</a:t>
            </a:r>
            <a:r>
              <a:rPr lang="en-IN" sz="1400" i="1" dirty="0">
                <a:solidFill>
                  <a:srgbClr val="FF0000"/>
                </a:solidFill>
                <a:latin typeface="Times New Roman" panose="02020603050405020304" pitchFamily="18" charset="0"/>
                <a:cs typeface="Times New Roman" panose="02020603050405020304" pitchFamily="18" charset="0"/>
              </a:rPr>
              <a:t> ’</a:t>
            </a:r>
            <a:r>
              <a:rPr lang="de-DE" sz="1400" i="1" dirty="0">
                <a:solidFill>
                  <a:srgbClr val="FF0000"/>
                </a:solidFill>
                <a:latin typeface="Times New Roman" panose="02020603050405020304" pitchFamily="18" charset="0"/>
                <a:cs typeface="Times New Roman" panose="02020603050405020304" pitchFamily="18" charset="0"/>
              </a:rPr>
              <a:t> B)(C + D</a:t>
            </a:r>
            <a:r>
              <a:rPr lang="en-IN" sz="1400" i="1" dirty="0">
                <a:solidFill>
                  <a:srgbClr val="FF0000"/>
                </a:solidFill>
                <a:latin typeface="Times New Roman" panose="02020603050405020304" pitchFamily="18" charset="0"/>
                <a:cs typeface="Times New Roman" panose="02020603050405020304" pitchFamily="18" charset="0"/>
              </a:rPr>
              <a:t> ’</a:t>
            </a:r>
            <a:r>
              <a:rPr lang="de-DE" sz="1400" i="1" dirty="0">
                <a:solidFill>
                  <a:srgbClr val="FF0000"/>
                </a:solidFill>
                <a:latin typeface="Times New Roman" panose="02020603050405020304" pitchFamily="18" charset="0"/>
                <a:cs typeface="Times New Roman" panose="02020603050405020304" pitchFamily="18" charset="0"/>
              </a:rPr>
              <a:t> )</a:t>
            </a:r>
            <a:r>
              <a:rPr lang="pt-BR" i="1" dirty="0">
                <a:solidFill>
                  <a:srgbClr val="FF0000"/>
                </a:solidFill>
              </a:rPr>
              <a:t/>
            </a:r>
            <a:br>
              <a:rPr lang="pt-BR" i="1" dirty="0">
                <a:solidFill>
                  <a:srgbClr val="FF0000"/>
                </a:solidFill>
              </a:rPr>
            </a:br>
            <a:endParaRPr lang="en-IN" dirty="0"/>
          </a:p>
        </p:txBody>
      </p:sp>
      <p:pic>
        <p:nvPicPr>
          <p:cNvPr id="4" name="Content Placeholder 3"/>
          <p:cNvPicPr>
            <a:picLocks noGrp="1" noChangeAspect="1"/>
          </p:cNvPicPr>
          <p:nvPr>
            <p:ph idx="1"/>
          </p:nvPr>
        </p:nvPicPr>
        <p:blipFill>
          <a:blip r:embed="rId2"/>
          <a:stretch>
            <a:fillRect/>
          </a:stretch>
        </p:blipFill>
        <p:spPr>
          <a:xfrm>
            <a:off x="1134491" y="1372400"/>
            <a:ext cx="4360328" cy="4351338"/>
          </a:xfrm>
          <a:prstGeom prst="rect">
            <a:avLst/>
          </a:prstGeom>
        </p:spPr>
      </p:pic>
      <p:pic>
        <p:nvPicPr>
          <p:cNvPr id="5" name="Picture 4"/>
          <p:cNvPicPr>
            <a:picLocks noChangeAspect="1"/>
          </p:cNvPicPr>
          <p:nvPr/>
        </p:nvPicPr>
        <p:blipFill>
          <a:blip r:embed="rId3"/>
          <a:stretch>
            <a:fillRect/>
          </a:stretch>
        </p:blipFill>
        <p:spPr>
          <a:xfrm>
            <a:off x="6711687" y="1996358"/>
            <a:ext cx="3952875" cy="2038350"/>
          </a:xfrm>
          <a:prstGeom prst="rect">
            <a:avLst/>
          </a:prstGeom>
        </p:spPr>
      </p:pic>
      <p:sp>
        <p:nvSpPr>
          <p:cNvPr id="6" name="TextBox 5"/>
          <p:cNvSpPr txBox="1"/>
          <p:nvPr/>
        </p:nvSpPr>
        <p:spPr>
          <a:xfrm>
            <a:off x="8062623" y="2083242"/>
            <a:ext cx="436338" cy="307777"/>
          </a:xfrm>
          <a:prstGeom prst="rect">
            <a:avLst/>
          </a:prstGeom>
          <a:noFill/>
        </p:spPr>
        <p:txBody>
          <a:bodyPr wrap="none" rtlCol="0">
            <a:spAutoFit/>
          </a:bodyPr>
          <a:lstStyle/>
          <a:p>
            <a:r>
              <a:rPr lang="en-IN" sz="1400" dirty="0" smtClean="0">
                <a:solidFill>
                  <a:prstClr val="black"/>
                </a:solidFill>
              </a:rPr>
              <a:t>W1</a:t>
            </a:r>
            <a:endParaRPr lang="en-IN" sz="1400" dirty="0">
              <a:solidFill>
                <a:prstClr val="black"/>
              </a:solidFill>
            </a:endParaRPr>
          </a:p>
        </p:txBody>
      </p:sp>
      <p:sp>
        <p:nvSpPr>
          <p:cNvPr id="8" name="TextBox 7"/>
          <p:cNvSpPr txBox="1"/>
          <p:nvPr/>
        </p:nvSpPr>
        <p:spPr>
          <a:xfrm>
            <a:off x="8062623" y="3012640"/>
            <a:ext cx="436338" cy="307777"/>
          </a:xfrm>
          <a:prstGeom prst="rect">
            <a:avLst/>
          </a:prstGeom>
          <a:noFill/>
        </p:spPr>
        <p:txBody>
          <a:bodyPr wrap="none" rtlCol="0">
            <a:spAutoFit/>
          </a:bodyPr>
          <a:lstStyle/>
          <a:p>
            <a:r>
              <a:rPr lang="en-IN" sz="1400" dirty="0" smtClean="0">
                <a:solidFill>
                  <a:prstClr val="black"/>
                </a:solidFill>
              </a:rPr>
              <a:t>W2</a:t>
            </a:r>
            <a:endParaRPr lang="en-IN" sz="1400" dirty="0">
              <a:solidFill>
                <a:prstClr val="black"/>
              </a:solidFill>
            </a:endParaRPr>
          </a:p>
        </p:txBody>
      </p:sp>
      <p:sp>
        <p:nvSpPr>
          <p:cNvPr id="9" name="TextBox 8"/>
          <p:cNvSpPr txBox="1"/>
          <p:nvPr/>
        </p:nvSpPr>
        <p:spPr>
          <a:xfrm>
            <a:off x="9145423" y="2242758"/>
            <a:ext cx="436338" cy="307777"/>
          </a:xfrm>
          <a:prstGeom prst="rect">
            <a:avLst/>
          </a:prstGeom>
          <a:noFill/>
        </p:spPr>
        <p:txBody>
          <a:bodyPr wrap="none" rtlCol="0">
            <a:spAutoFit/>
          </a:bodyPr>
          <a:lstStyle/>
          <a:p>
            <a:r>
              <a:rPr lang="en-IN" sz="1400" dirty="0" smtClean="0">
                <a:solidFill>
                  <a:prstClr val="black"/>
                </a:solidFill>
              </a:rPr>
              <a:t>W3</a:t>
            </a:r>
            <a:endParaRPr lang="en-IN" sz="1400" dirty="0">
              <a:solidFill>
                <a:prstClr val="black"/>
              </a:solidFill>
            </a:endParaRPr>
          </a:p>
        </p:txBody>
      </p:sp>
      <p:sp>
        <p:nvSpPr>
          <p:cNvPr id="10" name="TextBox 9"/>
          <p:cNvSpPr txBox="1"/>
          <p:nvPr/>
        </p:nvSpPr>
        <p:spPr>
          <a:xfrm>
            <a:off x="8491721" y="3468556"/>
            <a:ext cx="436338" cy="307777"/>
          </a:xfrm>
          <a:prstGeom prst="rect">
            <a:avLst/>
          </a:prstGeom>
          <a:noFill/>
        </p:spPr>
        <p:txBody>
          <a:bodyPr wrap="none" rtlCol="0">
            <a:spAutoFit/>
          </a:bodyPr>
          <a:lstStyle/>
          <a:p>
            <a:r>
              <a:rPr lang="en-IN" sz="1400" dirty="0" smtClean="0">
                <a:solidFill>
                  <a:prstClr val="black"/>
                </a:solidFill>
              </a:rPr>
              <a:t>W4</a:t>
            </a:r>
            <a:endParaRPr lang="en-IN" sz="1400" dirty="0">
              <a:solidFill>
                <a:prstClr val="black"/>
              </a:solidFill>
            </a:endParaRPr>
          </a:p>
        </p:txBody>
      </p:sp>
    </p:spTree>
    <p:extLst>
      <p:ext uri="{BB962C8B-B14F-4D97-AF65-F5344CB8AC3E}">
        <p14:creationId xmlns:p14="http://schemas.microsoft.com/office/powerpoint/2010/main" xmlns="" val="346201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smtClean="0">
                <a:solidFill>
                  <a:srgbClr val="FF0000"/>
                </a:solidFill>
                <a:latin typeface="Times New Roman" charset="0"/>
                <a:cs typeface="Times New Roman" charset="0"/>
              </a:rPr>
              <a:t>Example 3</a:t>
            </a:r>
            <a:r>
              <a:rPr lang="en-IN" sz="2200" dirty="0" smtClean="0">
                <a:latin typeface="Times New Roman" charset="0"/>
                <a:cs typeface="Times New Roman" charset="0"/>
              </a:rPr>
              <a:t/>
            </a:r>
            <a:br>
              <a:rPr lang="en-IN" sz="2200" dirty="0" smtClean="0">
                <a:latin typeface="Times New Roman" charset="0"/>
                <a:cs typeface="Times New Roman" charset="0"/>
              </a:rPr>
            </a:br>
            <a:r>
              <a:rPr lang="en-IN" sz="1800" dirty="0" smtClean="0">
                <a:latin typeface="Times New Roman" charset="0"/>
                <a:cs typeface="Times New Roman" charset="0"/>
              </a:rPr>
              <a:t>Implement the </a:t>
            </a:r>
            <a:r>
              <a:rPr lang="en-IN" sz="1800" dirty="0">
                <a:latin typeface="Times New Roman" charset="0"/>
                <a:cs typeface="Times New Roman" charset="0"/>
              </a:rPr>
              <a:t>following Boolean function with </a:t>
            </a:r>
            <a:r>
              <a:rPr lang="en-IN" sz="1800" dirty="0" smtClean="0">
                <a:latin typeface="Times New Roman" charset="0"/>
                <a:cs typeface="Times New Roman" charset="0"/>
              </a:rPr>
              <a:t>NOR </a:t>
            </a:r>
            <a:r>
              <a:rPr lang="en-IN" sz="1800" dirty="0">
                <a:latin typeface="Times New Roman" charset="0"/>
                <a:cs typeface="Times New Roman" charset="0"/>
              </a:rPr>
              <a:t>gates: </a:t>
            </a:r>
            <a:r>
              <a:rPr lang="pl-PL" sz="1800" i="1" dirty="0">
                <a:latin typeface="Times New Roman" charset="0"/>
                <a:cs typeface="Times New Roman" charset="0"/>
              </a:rPr>
              <a:t>F </a:t>
            </a:r>
            <a:r>
              <a:rPr lang="pl-PL" sz="1800" i="1" dirty="0" smtClean="0">
                <a:latin typeface="Times New Roman" charset="0"/>
                <a:cs typeface="Times New Roman" charset="0"/>
              </a:rPr>
              <a:t>(</a:t>
            </a:r>
            <a:r>
              <a:rPr lang="en-IN" sz="1800" i="1" dirty="0" smtClean="0">
                <a:latin typeface="Times New Roman" charset="0"/>
                <a:cs typeface="Times New Roman" charset="0"/>
              </a:rPr>
              <a:t>w,</a:t>
            </a:r>
            <a:r>
              <a:rPr lang="pl-PL" sz="1800" i="1" dirty="0" smtClean="0">
                <a:latin typeface="Times New Roman" charset="0"/>
                <a:cs typeface="Times New Roman" charset="0"/>
              </a:rPr>
              <a:t>x</a:t>
            </a:r>
            <a:r>
              <a:rPr lang="pl-PL" sz="1800" i="1" dirty="0">
                <a:latin typeface="Times New Roman" charset="0"/>
                <a:cs typeface="Times New Roman" charset="0"/>
              </a:rPr>
              <a:t>, y, z) =∑ (1, 2, </a:t>
            </a:r>
            <a:r>
              <a:rPr lang="en-IN" sz="1800" i="1" dirty="0" smtClean="0">
                <a:latin typeface="Times New Roman" charset="0"/>
                <a:cs typeface="Times New Roman" charset="0"/>
              </a:rPr>
              <a:t>1</a:t>
            </a:r>
            <a:r>
              <a:rPr lang="pl-PL" sz="1800" i="1" dirty="0" smtClean="0">
                <a:latin typeface="Times New Roman" charset="0"/>
                <a:cs typeface="Times New Roman" charset="0"/>
              </a:rPr>
              <a:t>3</a:t>
            </a:r>
            <a:r>
              <a:rPr lang="pl-PL" sz="1800" i="1" dirty="0">
                <a:latin typeface="Times New Roman" charset="0"/>
                <a:cs typeface="Times New Roman" charset="0"/>
              </a:rPr>
              <a:t>, </a:t>
            </a:r>
            <a:r>
              <a:rPr lang="en-IN" sz="1800" i="1" dirty="0" smtClean="0">
                <a:latin typeface="Times New Roman" charset="0"/>
                <a:cs typeface="Times New Roman" charset="0"/>
              </a:rPr>
              <a:t>1</a:t>
            </a:r>
            <a:r>
              <a:rPr lang="pl-PL" sz="1800" i="1" dirty="0" smtClean="0">
                <a:latin typeface="Times New Roman" charset="0"/>
                <a:cs typeface="Times New Roman" charset="0"/>
              </a:rPr>
              <a:t>4)</a:t>
            </a:r>
            <a:r>
              <a:rPr lang="en-US" i="1" dirty="0">
                <a:latin typeface="Times New Roman" charset="0"/>
                <a:cs typeface="Times New Roman" charset="0"/>
              </a:rPr>
              <a:t/>
            </a:r>
            <a:br>
              <a:rPr lang="en-US" i="1" dirty="0">
                <a:latin typeface="Times New Roman" charset="0"/>
                <a:cs typeface="Times New Roman" charset="0"/>
              </a:rPr>
            </a:b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09531" y="1690688"/>
            <a:ext cx="6814268" cy="3994495"/>
          </a:xfrm>
        </p:spPr>
      </p:pic>
    </p:spTree>
    <p:extLst>
      <p:ext uri="{BB962C8B-B14F-4D97-AF65-F5344CB8AC3E}">
        <p14:creationId xmlns:p14="http://schemas.microsoft.com/office/powerpoint/2010/main" xmlns="" val="83389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FF0000"/>
                </a:solidFill>
              </a:rPr>
              <a:t>Contents</a:t>
            </a:r>
            <a:endParaRPr lang="en-IN" sz="3600" b="1" dirty="0">
              <a:solidFill>
                <a:srgbClr val="FF0000"/>
              </a:solidFill>
            </a:endParaRPr>
          </a:p>
        </p:txBody>
      </p:sp>
      <p:sp>
        <p:nvSpPr>
          <p:cNvPr id="3" name="Content Placeholder 2"/>
          <p:cNvSpPr>
            <a:spLocks noGrp="1"/>
          </p:cNvSpPr>
          <p:nvPr>
            <p:ph idx="1"/>
          </p:nvPr>
        </p:nvSpPr>
        <p:spPr/>
        <p:txBody>
          <a:bodyPr>
            <a:normAutofit/>
          </a:bodyPr>
          <a:lstStyle/>
          <a:p>
            <a:pPr marL="514350" indent="-514350">
              <a:lnSpc>
                <a:spcPct val="200000"/>
              </a:lnSpc>
              <a:spcBef>
                <a:spcPts val="0"/>
              </a:spcBef>
              <a:buClr>
                <a:srgbClr val="FFFFFF"/>
              </a:buClr>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B050"/>
                </a:solidFill>
                <a:latin typeface="Times New Roman" pitchFamily="18" charset="0"/>
                <a:cs typeface="Times New Roman" pitchFamily="18" charset="0"/>
              </a:rPr>
              <a:t>Introduction</a:t>
            </a:r>
          </a:p>
          <a:p>
            <a:pPr marL="514350" indent="-514350">
              <a:lnSpc>
                <a:spcPct val="200000"/>
              </a:lnSpc>
              <a:spcBef>
                <a:spcPts val="0"/>
              </a:spcBef>
              <a:buClr>
                <a:srgbClr val="FFFFFF"/>
              </a:buClr>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B050"/>
                </a:solidFill>
                <a:latin typeface="Times New Roman" pitchFamily="18" charset="0"/>
                <a:cs typeface="Times New Roman" pitchFamily="18" charset="0"/>
              </a:rPr>
              <a:t>NAND and NOR implementation</a:t>
            </a:r>
          </a:p>
          <a:p>
            <a:pPr marL="274320" indent="-274320">
              <a:lnSpc>
                <a:spcPct val="170000"/>
              </a:lnSpc>
              <a:buClr>
                <a:schemeClr val="accent3"/>
              </a:buClr>
              <a:buFont typeface="Wingdings" pitchFamily="2" charset="2"/>
              <a:buChar char="§"/>
              <a:defRPr/>
            </a:pPr>
            <a:endParaRPr lang="en-IN" sz="2400" dirty="0"/>
          </a:p>
          <a:p>
            <a:endParaRPr lang="en-IN" dirty="0"/>
          </a:p>
        </p:txBody>
      </p:sp>
    </p:spTree>
    <p:extLst>
      <p:ext uri="{BB962C8B-B14F-4D97-AF65-F5344CB8AC3E}">
        <p14:creationId xmlns:p14="http://schemas.microsoft.com/office/powerpoint/2010/main" xmlns="" val="83352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00B050"/>
                </a:solidFill>
                <a:latin typeface="Times New Roman" pitchFamily="18" charset="0"/>
                <a:cs typeface="Times New Roman" pitchFamily="18" charset="0"/>
              </a:rPr>
              <a:t>Introduction</a:t>
            </a:r>
            <a:r>
              <a:rPr lang="en-US" b="1" dirty="0">
                <a:solidFill>
                  <a:srgbClr val="00B050"/>
                </a:solidFill>
                <a:latin typeface="Times New Roman" pitchFamily="18" charset="0"/>
                <a:cs typeface="Times New Roman" pitchFamily="18" charset="0"/>
              </a:rPr>
              <a:t/>
            </a:r>
            <a:br>
              <a:rPr lang="en-US" b="1" dirty="0">
                <a:solidFill>
                  <a:srgbClr val="00B050"/>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Digital circuits are frequently constructed with </a:t>
            </a:r>
            <a:r>
              <a:rPr lang="en-IN" sz="2000" b="1" dirty="0">
                <a:solidFill>
                  <a:srgbClr val="FF0000"/>
                </a:solidFill>
                <a:latin typeface="Times New Roman" panose="02020603050405020304" pitchFamily="18" charset="0"/>
                <a:cs typeface="Times New Roman" panose="02020603050405020304" pitchFamily="18" charset="0"/>
              </a:rPr>
              <a:t>NAND</a:t>
            </a:r>
            <a:r>
              <a:rPr lang="en-IN" sz="2000" dirty="0">
                <a:latin typeface="Times New Roman" panose="02020603050405020304" pitchFamily="18" charset="0"/>
                <a:cs typeface="Times New Roman" panose="02020603050405020304" pitchFamily="18" charset="0"/>
              </a:rPr>
              <a:t> or </a:t>
            </a:r>
            <a:r>
              <a:rPr lang="en-IN" sz="2000" b="1" dirty="0">
                <a:solidFill>
                  <a:srgbClr val="FF0000"/>
                </a:solidFill>
                <a:latin typeface="Times New Roman" panose="02020603050405020304" pitchFamily="18" charset="0"/>
                <a:cs typeface="Times New Roman" panose="02020603050405020304" pitchFamily="18" charset="0"/>
              </a:rPr>
              <a:t>NOR</a:t>
            </a:r>
            <a:r>
              <a:rPr lang="en-IN" sz="2000" dirty="0">
                <a:latin typeface="Times New Roman" panose="02020603050405020304" pitchFamily="18" charset="0"/>
                <a:cs typeface="Times New Roman" panose="02020603050405020304" pitchFamily="18" charset="0"/>
              </a:rPr>
              <a:t> gates rather than with AND </a:t>
            </a:r>
            <a:r>
              <a:rPr lang="en-IN" sz="2000" dirty="0" err="1" smtClean="0">
                <a:latin typeface="Times New Roman" panose="02020603050405020304" pitchFamily="18" charset="0"/>
                <a:cs typeface="Times New Roman" panose="02020603050405020304" pitchFamily="18" charset="0"/>
              </a:rPr>
              <a:t>and</a:t>
            </a:r>
            <a:r>
              <a:rPr lang="en-IN" sz="2000" dirty="0" smtClean="0">
                <a:latin typeface="Times New Roman" panose="02020603050405020304" pitchFamily="18" charset="0"/>
                <a:cs typeface="Times New Roman" panose="02020603050405020304" pitchFamily="18" charset="0"/>
              </a:rPr>
              <a:t> OR </a:t>
            </a:r>
            <a:r>
              <a:rPr lang="en-IN" sz="2000" dirty="0">
                <a:latin typeface="Times New Roman" panose="02020603050405020304" pitchFamily="18" charset="0"/>
                <a:cs typeface="Times New Roman" panose="02020603050405020304" pitchFamily="18" charset="0"/>
              </a:rPr>
              <a:t>gates. </a:t>
            </a:r>
          </a:p>
          <a:p>
            <a:pPr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NAND and NOR gates are easier to fabricate with electronic components and are the basic gates used in all IC digital logic families. </a:t>
            </a:r>
          </a:p>
          <a:p>
            <a:pPr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Because of the prominence of NAND and NOR gates in the design of digital circuits, rules and procedures have been developed for the conversion from Boolean functions given in terms of AND, OR, and NOT into equivalent NAND and NOR logic diagrams.</a:t>
            </a:r>
          </a:p>
          <a:p>
            <a:endParaRPr lang="en-IN" dirty="0"/>
          </a:p>
        </p:txBody>
      </p:sp>
    </p:spTree>
    <p:extLst>
      <p:ext uri="{BB962C8B-B14F-4D97-AF65-F5344CB8AC3E}">
        <p14:creationId xmlns:p14="http://schemas.microsoft.com/office/powerpoint/2010/main" xmlns="" val="122347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B050"/>
                </a:solidFill>
              </a:rPr>
              <a:t>NAND Circuits</a:t>
            </a:r>
            <a:endParaRPr lang="en-IN" sz="3200" dirty="0">
              <a:solidFill>
                <a:srgbClr val="00B050"/>
              </a:solidFill>
            </a:endParaRPr>
          </a:p>
        </p:txBody>
      </p:sp>
      <p:sp>
        <p:nvSpPr>
          <p:cNvPr id="3" name="Content Placeholder 2"/>
          <p:cNvSpPr>
            <a:spLocks noGrp="1"/>
          </p:cNvSpPr>
          <p:nvPr>
            <p:ph idx="1"/>
          </p:nvPr>
        </p:nvSpPr>
        <p:spPr>
          <a:xfrm>
            <a:off x="838200" y="1375576"/>
            <a:ext cx="10515600" cy="4801387"/>
          </a:xfrm>
        </p:spPr>
        <p:txBody>
          <a:bodyPr/>
          <a:lstStyle/>
          <a:p>
            <a:pPr algn="just"/>
            <a:r>
              <a:rPr lang="en-IN" sz="2000" dirty="0">
                <a:latin typeface="Times New Roman" panose="02020603050405020304" pitchFamily="18" charset="0"/>
                <a:cs typeface="Times New Roman" panose="02020603050405020304" pitchFamily="18" charset="0"/>
              </a:rPr>
              <a:t>The NAND gate is said to be a </a:t>
            </a:r>
            <a:r>
              <a:rPr lang="en-IN" sz="2000" b="1" i="1" dirty="0">
                <a:solidFill>
                  <a:srgbClr val="FF0000"/>
                </a:solidFill>
                <a:latin typeface="Times New Roman" panose="02020603050405020304" pitchFamily="18" charset="0"/>
                <a:cs typeface="Times New Roman" panose="02020603050405020304" pitchFamily="18" charset="0"/>
              </a:rPr>
              <a:t>universal gate because any logic circuit can be implemented</a:t>
            </a:r>
            <a:r>
              <a:rPr lang="en-IN" sz="2000" i="1" dirty="0">
                <a:solidFill>
                  <a:srgbClr val="FF000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with </a:t>
            </a:r>
            <a:r>
              <a:rPr lang="en-IN" sz="2000" dirty="0" smtClean="0">
                <a:latin typeface="Times New Roman" panose="02020603050405020304" pitchFamily="18" charset="0"/>
                <a:cs typeface="Times New Roman" panose="02020603050405020304" pitchFamily="18" charset="0"/>
              </a:rPr>
              <a:t>it.</a:t>
            </a:r>
            <a:r>
              <a:rPr lang="en-US" sz="2000" dirty="0" smtClean="0"/>
              <a:t>To </a:t>
            </a:r>
            <a:r>
              <a:rPr lang="en-US" sz="2000" dirty="0"/>
              <a:t>show that any Boolean function can be implemented with </a:t>
            </a:r>
            <a:r>
              <a:rPr lang="en-US" sz="2000" dirty="0" smtClean="0"/>
              <a:t>NAND gates</a:t>
            </a:r>
            <a:r>
              <a:rPr lang="en-US" sz="2000" dirty="0"/>
              <a:t>, we need only show that the logical operations of AND, OR, and complement </a:t>
            </a:r>
            <a:r>
              <a:rPr lang="en-US" sz="2000" dirty="0" smtClean="0"/>
              <a:t>can be </a:t>
            </a:r>
            <a:r>
              <a:rPr lang="en-US" sz="2000" dirty="0"/>
              <a:t>obtained with NAND gates alone</a:t>
            </a:r>
            <a:r>
              <a:rPr lang="en-US" sz="2000" dirty="0" smtClean="0"/>
              <a:t>.(As shown below)</a:t>
            </a:r>
            <a:endParaRPr lang="en-IN" dirty="0"/>
          </a:p>
        </p:txBody>
      </p:sp>
      <p:pic>
        <p:nvPicPr>
          <p:cNvPr id="6" name="Picture 5"/>
          <p:cNvPicPr>
            <a:picLocks noChangeAspect="1"/>
          </p:cNvPicPr>
          <p:nvPr/>
        </p:nvPicPr>
        <p:blipFill>
          <a:blip r:embed="rId2"/>
          <a:stretch>
            <a:fillRect/>
          </a:stretch>
        </p:blipFill>
        <p:spPr>
          <a:xfrm>
            <a:off x="2881729" y="2973187"/>
            <a:ext cx="4322151" cy="2402380"/>
          </a:xfrm>
          <a:prstGeom prst="rect">
            <a:avLst/>
          </a:prstGeom>
        </p:spPr>
      </p:pic>
      <p:sp>
        <p:nvSpPr>
          <p:cNvPr id="7" name="TextBox 6"/>
          <p:cNvSpPr txBox="1"/>
          <p:nvPr/>
        </p:nvSpPr>
        <p:spPr>
          <a:xfrm>
            <a:off x="3260035" y="5406933"/>
            <a:ext cx="3425874" cy="369332"/>
          </a:xfrm>
          <a:prstGeom prst="rect">
            <a:avLst/>
          </a:prstGeom>
          <a:noFill/>
        </p:spPr>
        <p:txBody>
          <a:bodyPr wrap="none" rtlCol="0">
            <a:spAutoFit/>
          </a:bodyPr>
          <a:lstStyle/>
          <a:p>
            <a:r>
              <a:rPr lang="en-US" b="1" dirty="0"/>
              <a:t>Logic operations with NAND gates</a:t>
            </a:r>
            <a:endParaRPr lang="en-IN" dirty="0"/>
          </a:p>
        </p:txBody>
      </p:sp>
    </p:spTree>
    <p:extLst>
      <p:ext uri="{BB962C8B-B14F-4D97-AF65-F5344CB8AC3E}">
        <p14:creationId xmlns:p14="http://schemas.microsoft.com/office/powerpoint/2010/main" xmlns="" val="2770870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B050"/>
                </a:solidFill>
              </a:rPr>
              <a:t>Three-input NAND gate</a:t>
            </a:r>
            <a:endParaRPr lang="en-IN" sz="3200" dirty="0">
              <a:solidFill>
                <a:srgbClr val="00B050"/>
              </a:solidFill>
            </a:endParaRPr>
          </a:p>
        </p:txBody>
      </p:sp>
      <p:sp>
        <p:nvSpPr>
          <p:cNvPr id="3" name="Content Placeholder 2"/>
          <p:cNvSpPr>
            <a:spLocks noGrp="1"/>
          </p:cNvSpPr>
          <p:nvPr>
            <p:ph idx="1"/>
          </p:nvPr>
        </p:nvSpPr>
        <p:spPr/>
        <p:txBody>
          <a:bodyPr/>
          <a:lstStyle/>
          <a:p>
            <a:pPr algn="just"/>
            <a:r>
              <a:rPr lang="en-IN" sz="2000" dirty="0">
                <a:latin typeface="Times New Roman" panose="02020603050405020304" pitchFamily="18" charset="0"/>
                <a:cs typeface="Times New Roman" panose="02020603050405020304" pitchFamily="18" charset="0"/>
              </a:rPr>
              <a:t>The conversion of an algebraic expression from AND, OR, and complement to NAND can be done by simple circuit manipulation techniques that change AND–OR diagrams to NAND diagrams.</a:t>
            </a:r>
            <a:endParaRPr lang="en-IN" sz="2000" i="1" dirty="0">
              <a:latin typeface="Times New Roman" panose="02020603050405020304" pitchFamily="18" charset="0"/>
              <a:cs typeface="Times New Roman" panose="02020603050405020304" pitchFamily="18" charset="0"/>
            </a:endParaRPr>
          </a:p>
          <a:p>
            <a:pPr>
              <a:buNone/>
            </a:pPr>
            <a:r>
              <a:rPr lang="en-IN" sz="2000" i="1" dirty="0"/>
              <a:t>                               (xyz)’ = x’ +  y’ +  z’ </a:t>
            </a:r>
            <a:endParaRPr lang="en-IN" sz="2000" dirty="0"/>
          </a:p>
          <a:p>
            <a:pPr marL="0" indent="0">
              <a:buNone/>
            </a:pPr>
            <a:endParaRPr lang="en-IN" dirty="0"/>
          </a:p>
        </p:txBody>
      </p:sp>
      <p:pic>
        <p:nvPicPr>
          <p:cNvPr id="4" name="Picture 3"/>
          <p:cNvPicPr>
            <a:picLocks noChangeAspect="1"/>
          </p:cNvPicPr>
          <p:nvPr/>
        </p:nvPicPr>
        <p:blipFill>
          <a:blip r:embed="rId2"/>
          <a:stretch>
            <a:fillRect/>
          </a:stretch>
        </p:blipFill>
        <p:spPr>
          <a:xfrm>
            <a:off x="2295944" y="3229097"/>
            <a:ext cx="4868179" cy="1191829"/>
          </a:xfrm>
          <a:prstGeom prst="rect">
            <a:avLst/>
          </a:prstGeom>
        </p:spPr>
      </p:pic>
      <p:sp>
        <p:nvSpPr>
          <p:cNvPr id="5" name="TextBox 4"/>
          <p:cNvSpPr txBox="1"/>
          <p:nvPr/>
        </p:nvSpPr>
        <p:spPr>
          <a:xfrm>
            <a:off x="2274106" y="4698986"/>
            <a:ext cx="4911857" cy="369332"/>
          </a:xfrm>
          <a:prstGeom prst="rect">
            <a:avLst/>
          </a:prstGeom>
          <a:noFill/>
        </p:spPr>
        <p:txBody>
          <a:bodyPr wrap="none" rtlCol="0">
            <a:spAutoFit/>
          </a:bodyPr>
          <a:lstStyle/>
          <a:p>
            <a:r>
              <a:rPr lang="en-US" b="1" dirty="0"/>
              <a:t>Two graphic symbols for a three-input NAND gate</a:t>
            </a:r>
            <a:endParaRPr lang="en-IN" dirty="0"/>
          </a:p>
        </p:txBody>
      </p:sp>
    </p:spTree>
    <p:extLst>
      <p:ext uri="{BB962C8B-B14F-4D97-AF65-F5344CB8AC3E}">
        <p14:creationId xmlns:p14="http://schemas.microsoft.com/office/powerpoint/2010/main" xmlns="" val="236529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00B050"/>
                </a:solidFill>
              </a:rPr>
              <a:t>Two-Level Implementation</a:t>
            </a:r>
            <a:endParaRPr lang="en-IN" sz="3600" dirty="0">
              <a:solidFill>
                <a:srgbClr val="00B050"/>
              </a:solidFill>
            </a:endParaRPr>
          </a:p>
        </p:txBody>
      </p:sp>
      <p:sp>
        <p:nvSpPr>
          <p:cNvPr id="3" name="Content Placeholder 2"/>
          <p:cNvSpPr>
            <a:spLocks noGrp="1"/>
          </p:cNvSpPr>
          <p:nvPr>
            <p:ph idx="1"/>
          </p:nvPr>
        </p:nvSpPr>
        <p:spPr/>
        <p:txBody>
          <a:bodyPr/>
          <a:lstStyle/>
          <a:p>
            <a:pPr marL="0" indent="0" algn="just">
              <a:buNone/>
            </a:pPr>
            <a:r>
              <a:rPr lang="en-IN" sz="2000" dirty="0">
                <a:latin typeface="Times New Roman" panose="02020603050405020304" pitchFamily="18" charset="0"/>
                <a:cs typeface="Times New Roman" panose="02020603050405020304" pitchFamily="18" charset="0"/>
              </a:rPr>
              <a:t>The implementation of Boolean functions with NAND gates requires that the functions be in sum-of-products form</a:t>
            </a:r>
            <a:r>
              <a:rPr lang="en-IN" sz="2000" dirty="0" smtClean="0">
                <a:latin typeface="Times New Roman" panose="02020603050405020304" pitchFamily="18" charset="0"/>
                <a:cs typeface="Times New Roman" panose="02020603050405020304" pitchFamily="18" charset="0"/>
              </a:rPr>
              <a:t>.</a:t>
            </a:r>
          </a:p>
          <a:p>
            <a:pPr marL="0" indent="0" algn="just">
              <a:buNone/>
            </a:pPr>
            <a:r>
              <a:rPr lang="en-IN" sz="2000" dirty="0" smtClean="0">
                <a:solidFill>
                  <a:srgbClr val="FF0000"/>
                </a:solidFill>
                <a:latin typeface="Times New Roman" panose="02020603050405020304" pitchFamily="18" charset="0"/>
                <a:cs typeface="Times New Roman" panose="02020603050405020304" pitchFamily="18" charset="0"/>
              </a:rPr>
              <a:t>Example 1</a:t>
            </a:r>
            <a:endParaRPr lang="en-IN" sz="2000" dirty="0">
              <a:latin typeface="Times New Roman" panose="02020603050405020304" pitchFamily="18" charset="0"/>
              <a:cs typeface="Times New Roman" panose="02020603050405020304" pitchFamily="18" charset="0"/>
            </a:endParaRPr>
          </a:p>
          <a:p>
            <a:pPr algn="just">
              <a:buNone/>
            </a:pPr>
            <a:r>
              <a:rPr lang="en-IN" sz="1400" i="1" dirty="0">
                <a:latin typeface="Times New Roman" panose="02020603050405020304" pitchFamily="18" charset="0"/>
                <a:cs typeface="Times New Roman" panose="02020603050405020304" pitchFamily="18" charset="0"/>
              </a:rPr>
              <a:t>F = AB + CD</a:t>
            </a:r>
          </a:p>
          <a:p>
            <a:pPr algn="just">
              <a:buNone/>
            </a:pPr>
            <a:r>
              <a:rPr lang="de-DE" sz="1400" i="1" dirty="0">
                <a:latin typeface="Times New Roman" panose="02020603050405020304" pitchFamily="18" charset="0"/>
                <a:cs typeface="Times New Roman" panose="02020603050405020304" pitchFamily="18" charset="0"/>
              </a:rPr>
              <a:t>F = ((AB + CD)</a:t>
            </a:r>
            <a:r>
              <a:rPr lang="en-IN" sz="1400" i="1" dirty="0">
                <a:latin typeface="Times New Roman" panose="02020603050405020304" pitchFamily="18" charset="0"/>
                <a:cs typeface="Times New Roman" panose="02020603050405020304" pitchFamily="18" charset="0"/>
              </a:rPr>
              <a:t> ’</a:t>
            </a:r>
            <a:r>
              <a:rPr lang="de-DE" sz="1400" i="1" dirty="0">
                <a:latin typeface="Times New Roman" panose="02020603050405020304" pitchFamily="18" charset="0"/>
                <a:cs typeface="Times New Roman" panose="02020603050405020304" pitchFamily="18" charset="0"/>
              </a:rPr>
              <a:t> )</a:t>
            </a:r>
            <a:r>
              <a:rPr lang="en-IN" sz="1400" i="1" dirty="0">
                <a:latin typeface="Times New Roman" panose="02020603050405020304" pitchFamily="18" charset="0"/>
                <a:cs typeface="Times New Roman" panose="02020603050405020304" pitchFamily="18" charset="0"/>
              </a:rPr>
              <a:t> ’</a:t>
            </a:r>
            <a:r>
              <a:rPr lang="de-DE" sz="1400" i="1" dirty="0">
                <a:latin typeface="Times New Roman" panose="02020603050405020304" pitchFamily="18" charset="0"/>
                <a:cs typeface="Times New Roman" panose="02020603050405020304" pitchFamily="18" charset="0"/>
              </a:rPr>
              <a:t> = ((AB) </a:t>
            </a:r>
            <a:r>
              <a:rPr lang="en-IN" sz="1400" i="1" dirty="0">
                <a:latin typeface="Times New Roman" panose="02020603050405020304" pitchFamily="18" charset="0"/>
                <a:cs typeface="Times New Roman" panose="02020603050405020304" pitchFamily="18" charset="0"/>
              </a:rPr>
              <a:t>’ </a:t>
            </a:r>
            <a:r>
              <a:rPr lang="de-DE" sz="1400" i="1" dirty="0">
                <a:latin typeface="Times New Roman" panose="02020603050405020304" pitchFamily="18" charset="0"/>
                <a:cs typeface="Times New Roman" panose="02020603050405020304" pitchFamily="18" charset="0"/>
              </a:rPr>
              <a:t>(CD)</a:t>
            </a:r>
            <a:r>
              <a:rPr lang="en-IN" sz="1400" i="1" dirty="0">
                <a:latin typeface="Times New Roman" panose="02020603050405020304" pitchFamily="18" charset="0"/>
                <a:cs typeface="Times New Roman" panose="02020603050405020304" pitchFamily="18" charset="0"/>
              </a:rPr>
              <a:t> ’ </a:t>
            </a:r>
            <a:r>
              <a:rPr lang="de-DE" sz="1400" i="1" dirty="0">
                <a:latin typeface="Times New Roman" panose="02020603050405020304" pitchFamily="18" charset="0"/>
                <a:cs typeface="Times New Roman" panose="02020603050405020304" pitchFamily="18" charset="0"/>
              </a:rPr>
              <a:t>) </a:t>
            </a:r>
            <a:r>
              <a:rPr lang="en-IN" sz="1400" i="1"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40196" y="2297155"/>
            <a:ext cx="2998288" cy="1564058"/>
          </a:xfrm>
          <a:prstGeom prst="rect">
            <a:avLst/>
          </a:prstGeom>
        </p:spPr>
      </p:pic>
      <p:pic>
        <p:nvPicPr>
          <p:cNvPr id="5" name="Picture 4"/>
          <p:cNvPicPr>
            <a:picLocks noChangeAspect="1"/>
          </p:cNvPicPr>
          <p:nvPr/>
        </p:nvPicPr>
        <p:blipFill>
          <a:blip r:embed="rId3"/>
          <a:stretch>
            <a:fillRect/>
          </a:stretch>
        </p:blipFill>
        <p:spPr>
          <a:xfrm>
            <a:off x="4912759" y="3861213"/>
            <a:ext cx="5547001" cy="1818186"/>
          </a:xfrm>
          <a:prstGeom prst="rect">
            <a:avLst/>
          </a:prstGeom>
        </p:spPr>
      </p:pic>
      <p:sp>
        <p:nvSpPr>
          <p:cNvPr id="6" name="TextBox 5"/>
          <p:cNvSpPr txBox="1"/>
          <p:nvPr/>
        </p:nvSpPr>
        <p:spPr>
          <a:xfrm>
            <a:off x="5364788" y="5807631"/>
            <a:ext cx="3749103" cy="369332"/>
          </a:xfrm>
          <a:prstGeom prst="rect">
            <a:avLst/>
          </a:prstGeom>
          <a:noFill/>
        </p:spPr>
        <p:txBody>
          <a:bodyPr wrap="none" rtlCol="0">
            <a:spAutoFit/>
          </a:bodyPr>
          <a:lstStyle/>
          <a:p>
            <a:r>
              <a:rPr lang="en-US" b="1" dirty="0"/>
              <a:t>Three ways to implement </a:t>
            </a:r>
            <a:r>
              <a:rPr lang="en-US" b="1" i="1" dirty="0"/>
              <a:t>F </a:t>
            </a:r>
            <a:r>
              <a:rPr lang="en-US" dirty="0"/>
              <a:t>= </a:t>
            </a:r>
            <a:r>
              <a:rPr lang="en-US" b="1" i="1" dirty="0"/>
              <a:t>AB </a:t>
            </a:r>
            <a:r>
              <a:rPr lang="en-US" dirty="0"/>
              <a:t>+ </a:t>
            </a:r>
            <a:r>
              <a:rPr lang="en-US" b="1" i="1" dirty="0"/>
              <a:t>CD</a:t>
            </a:r>
            <a:endParaRPr lang="en-IN" dirty="0"/>
          </a:p>
        </p:txBody>
      </p:sp>
    </p:spTree>
    <p:extLst>
      <p:ext uri="{BB962C8B-B14F-4D97-AF65-F5344CB8AC3E}">
        <p14:creationId xmlns:p14="http://schemas.microsoft.com/office/powerpoint/2010/main" xmlns="" val="241598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HDL for the above circuit: </a:t>
            </a:r>
            <a:r>
              <a:rPr lang="en-IN" dirty="0">
                <a:solidFill>
                  <a:srgbClr val="FF0000"/>
                </a:solidFill>
              </a:rPr>
              <a:t/>
            </a:r>
            <a:br>
              <a:rPr lang="en-IN" dirty="0">
                <a:solidFill>
                  <a:srgbClr val="FF0000"/>
                </a:solidFill>
              </a:rPr>
            </a:br>
            <a:endParaRPr lang="en-IN" dirty="0"/>
          </a:p>
        </p:txBody>
      </p:sp>
      <p:pic>
        <p:nvPicPr>
          <p:cNvPr id="7" name="Content Placeholder 6"/>
          <p:cNvPicPr>
            <a:picLocks noGrp="1" noChangeAspect="1"/>
          </p:cNvPicPr>
          <p:nvPr>
            <p:ph idx="1"/>
          </p:nvPr>
        </p:nvPicPr>
        <p:blipFill>
          <a:blip r:embed="rId2"/>
          <a:stretch>
            <a:fillRect/>
          </a:stretch>
        </p:blipFill>
        <p:spPr>
          <a:xfrm>
            <a:off x="6506403" y="2340479"/>
            <a:ext cx="3790950" cy="1981200"/>
          </a:xfrm>
          <a:prstGeom prst="rect">
            <a:avLst/>
          </a:prstGeom>
        </p:spPr>
      </p:pic>
      <p:pic>
        <p:nvPicPr>
          <p:cNvPr id="6" name="Picture 5"/>
          <p:cNvPicPr>
            <a:picLocks noChangeAspect="1"/>
          </p:cNvPicPr>
          <p:nvPr/>
        </p:nvPicPr>
        <p:blipFill>
          <a:blip r:embed="rId3"/>
          <a:stretch>
            <a:fillRect/>
          </a:stretch>
        </p:blipFill>
        <p:spPr>
          <a:xfrm>
            <a:off x="1106597" y="1494845"/>
            <a:ext cx="4619625" cy="3476625"/>
          </a:xfrm>
          <a:prstGeom prst="rect">
            <a:avLst/>
          </a:prstGeom>
        </p:spPr>
      </p:pic>
      <p:sp>
        <p:nvSpPr>
          <p:cNvPr id="8" name="TextBox 7"/>
          <p:cNvSpPr txBox="1"/>
          <p:nvPr/>
        </p:nvSpPr>
        <p:spPr>
          <a:xfrm>
            <a:off x="8148443" y="2340479"/>
            <a:ext cx="506870" cy="369332"/>
          </a:xfrm>
          <a:prstGeom prst="rect">
            <a:avLst/>
          </a:prstGeom>
          <a:noFill/>
        </p:spPr>
        <p:txBody>
          <a:bodyPr wrap="none" rtlCol="0">
            <a:spAutoFit/>
          </a:bodyPr>
          <a:lstStyle/>
          <a:p>
            <a:r>
              <a:rPr lang="en-IN" dirty="0" smtClean="0"/>
              <a:t>W1</a:t>
            </a:r>
            <a:endParaRPr lang="en-IN" dirty="0"/>
          </a:p>
        </p:txBody>
      </p:sp>
      <p:sp>
        <p:nvSpPr>
          <p:cNvPr id="9" name="TextBox 8"/>
          <p:cNvSpPr txBox="1"/>
          <p:nvPr/>
        </p:nvSpPr>
        <p:spPr>
          <a:xfrm>
            <a:off x="8148443" y="3538330"/>
            <a:ext cx="506870" cy="369332"/>
          </a:xfrm>
          <a:prstGeom prst="rect">
            <a:avLst/>
          </a:prstGeom>
          <a:noFill/>
        </p:spPr>
        <p:txBody>
          <a:bodyPr wrap="none" rtlCol="0">
            <a:spAutoFit/>
          </a:bodyPr>
          <a:lstStyle/>
          <a:p>
            <a:r>
              <a:rPr lang="en-IN" dirty="0" smtClean="0"/>
              <a:t>W2</a:t>
            </a:r>
            <a:endParaRPr lang="en-IN" dirty="0"/>
          </a:p>
        </p:txBody>
      </p:sp>
    </p:spTree>
    <p:extLst>
      <p:ext uri="{BB962C8B-B14F-4D97-AF65-F5344CB8AC3E}">
        <p14:creationId xmlns:p14="http://schemas.microsoft.com/office/powerpoint/2010/main" xmlns="" val="549337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solidFill>
                  <a:srgbClr val="FF0000"/>
                </a:solidFill>
              </a:rPr>
              <a:t>Example 2</a:t>
            </a:r>
            <a:r>
              <a:rPr lang="en-IN" dirty="0">
                <a:solidFill>
                  <a:srgbClr val="FF0000"/>
                </a:solidFill>
              </a:rPr>
              <a:t/>
            </a:r>
            <a:br>
              <a:rPr lang="en-IN" dirty="0">
                <a:solidFill>
                  <a:srgbClr val="FF0000"/>
                </a:solidFill>
              </a:rPr>
            </a:br>
            <a:endParaRPr lang="en-IN" dirty="0"/>
          </a:p>
        </p:txBody>
      </p:sp>
      <p:sp>
        <p:nvSpPr>
          <p:cNvPr id="3" name="Content Placeholder 2"/>
          <p:cNvSpPr>
            <a:spLocks noGrp="1"/>
          </p:cNvSpPr>
          <p:nvPr>
            <p:ph idx="1"/>
          </p:nvPr>
        </p:nvSpPr>
        <p:spPr>
          <a:xfrm>
            <a:off x="838200" y="1081377"/>
            <a:ext cx="10515600" cy="5095586"/>
          </a:xfrm>
        </p:spPr>
        <p:txBody>
          <a:bodyPr>
            <a:normAutofit/>
          </a:bodyPr>
          <a:lstStyle/>
          <a:p>
            <a:pPr>
              <a:buNone/>
              <a:defRPr/>
            </a:pPr>
            <a:r>
              <a:rPr lang="en-IN" sz="2000" dirty="0">
                <a:latin typeface="Times New Roman" charset="0"/>
                <a:cs typeface="Times New Roman" charset="0"/>
              </a:rPr>
              <a:t>Implement the following Boolean function with NAND gates: </a:t>
            </a:r>
            <a:r>
              <a:rPr lang="pl-PL" sz="2000" i="1" dirty="0">
                <a:latin typeface="Times New Roman" charset="0"/>
                <a:cs typeface="Times New Roman" charset="0"/>
              </a:rPr>
              <a:t>F (x, y, z) =∑ (1, 2, 3, 4, 5, 7)</a:t>
            </a:r>
            <a:endParaRPr lang="en-US" sz="2000" i="1" dirty="0">
              <a:latin typeface="Times New Roman" charset="0"/>
              <a:cs typeface="Times New Roman" charset="0"/>
            </a:endParaRPr>
          </a:p>
          <a:p>
            <a:pPr>
              <a:buNone/>
              <a:defRPr/>
            </a:pPr>
            <a:endParaRPr lang="en-US" sz="2000" i="1" dirty="0">
              <a:latin typeface="Times New Roman" charset="0"/>
              <a:cs typeface="Times New Roman" charset="0"/>
            </a:endParaRPr>
          </a:p>
          <a:p>
            <a:pPr algn="just">
              <a:buNone/>
              <a:defRPr/>
            </a:pPr>
            <a:r>
              <a:rPr lang="en-IN" sz="2000" dirty="0"/>
              <a:t>  The procedure described in the previous example indicates that a Boolean function can be implemented with two levels of NAND gates. The procedure for obtaining the logic diagram from a Boolean function is as follows:  </a:t>
            </a:r>
          </a:p>
          <a:p>
            <a:pPr marL="457200" indent="-457200" algn="just">
              <a:buNone/>
              <a:defRPr/>
            </a:pPr>
            <a:endParaRPr lang="en-IN" sz="2000" dirty="0"/>
          </a:p>
          <a:p>
            <a:pPr marL="457200" indent="-457200" algn="just">
              <a:buFont typeface="+mj-lt"/>
              <a:buAutoNum type="arabicPeriod"/>
              <a:defRPr/>
            </a:pPr>
            <a:r>
              <a:rPr lang="en-IN" sz="2000" dirty="0"/>
              <a:t>Simplify the function and express it in sum-of-products form.</a:t>
            </a:r>
          </a:p>
          <a:p>
            <a:pPr marL="457200" indent="-457200" algn="just">
              <a:buFont typeface="+mj-lt"/>
              <a:buAutoNum type="arabicPeriod"/>
              <a:defRPr/>
            </a:pPr>
            <a:r>
              <a:rPr lang="en-IN" sz="1800" dirty="0" smtClean="0"/>
              <a:t>Draw </a:t>
            </a:r>
            <a:r>
              <a:rPr lang="en-IN" sz="1800" dirty="0"/>
              <a:t>a NAND gate for each product term of the expression that has at least two  literals. The inputs to each NAND gate are the literals of the term. This procedure produces a group of first-level gates.</a:t>
            </a:r>
            <a:endParaRPr lang="en-IN" sz="2000" dirty="0"/>
          </a:p>
          <a:p>
            <a:pPr marL="274320" indent="-274320" algn="just">
              <a:buClr>
                <a:schemeClr val="accent3"/>
              </a:buClr>
              <a:buNone/>
              <a:defRPr/>
            </a:pPr>
            <a:r>
              <a:rPr lang="en-IN" sz="2000" dirty="0"/>
              <a:t> </a:t>
            </a:r>
            <a:r>
              <a:rPr lang="en-IN" sz="1800" dirty="0"/>
              <a:t>3. Draw a single gate using the AND-invert or the invert-OR graphic symbol in the second level, with inputs coming from outputs of first-level gates.   </a:t>
            </a:r>
          </a:p>
          <a:p>
            <a:pPr marL="274320" indent="-274320" algn="just">
              <a:buClr>
                <a:schemeClr val="accent3"/>
              </a:buClr>
              <a:buNone/>
              <a:defRPr/>
            </a:pPr>
            <a:r>
              <a:rPr lang="en-IN" sz="1800" dirty="0"/>
              <a:t> 4.   A term with a single literal requires an inverter in the first level. However, if the single literal is complemented, it can be connected directly to an input of the second level NAND gate.</a:t>
            </a:r>
          </a:p>
          <a:p>
            <a:pPr marL="0" indent="0">
              <a:buClr>
                <a:schemeClr val="accent3"/>
              </a:buClr>
              <a:buNone/>
              <a:defRPr/>
            </a:pPr>
            <a:endParaRPr lang="en-IN" sz="1800" dirty="0"/>
          </a:p>
          <a:p>
            <a:pPr marL="0" indent="0">
              <a:buNone/>
            </a:pPr>
            <a:endParaRPr lang="en-IN" sz="2000" dirty="0">
              <a:solidFill>
                <a:srgbClr val="FF0000"/>
              </a:solidFill>
            </a:endParaRPr>
          </a:p>
        </p:txBody>
      </p:sp>
    </p:spTree>
    <p:extLst>
      <p:ext uri="{BB962C8B-B14F-4D97-AF65-F5344CB8AC3E}">
        <p14:creationId xmlns:p14="http://schemas.microsoft.com/office/powerpoint/2010/main" xmlns="" val="107387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solidFill>
                  <a:srgbClr val="FF0000"/>
                </a:solidFill>
              </a:rPr>
              <a:t>Answer</a:t>
            </a:r>
            <a:endParaRPr lang="en-IN" sz="2000" dirty="0">
              <a:solidFill>
                <a:srgbClr val="FF0000"/>
              </a:solidFill>
            </a:endParaRPr>
          </a:p>
        </p:txBody>
      </p:sp>
      <p:sp>
        <p:nvSpPr>
          <p:cNvPr id="3" name="Content Placeholder 2"/>
          <p:cNvSpPr>
            <a:spLocks noGrp="1"/>
          </p:cNvSpPr>
          <p:nvPr>
            <p:ph idx="1"/>
          </p:nvPr>
        </p:nvSpPr>
        <p:spPr>
          <a:xfrm>
            <a:off x="838200" y="1367624"/>
            <a:ext cx="10515600" cy="4809339"/>
          </a:xfrm>
        </p:spPr>
        <p:txBody>
          <a:bodyPr/>
          <a:lstStyle/>
          <a:p>
            <a:pPr marL="0" indent="0">
              <a:buNone/>
            </a:pPr>
            <a:r>
              <a:rPr lang="pl-PL" sz="2000" b="1" dirty="0">
                <a:latin typeface="Times New Roman" panose="02020603050405020304" pitchFamily="18" charset="0"/>
                <a:cs typeface="Times New Roman" panose="02020603050405020304" pitchFamily="18" charset="0"/>
              </a:rPr>
              <a:t>F (x, y, z) =∑ (1, 2, 3, 4, 5, 7)</a:t>
            </a:r>
            <a:endParaRPr lang="en-IN" sz="2000" b="1" dirty="0"/>
          </a:p>
          <a:p>
            <a:pPr marL="0" indent="0">
              <a:buNone/>
            </a:pPr>
            <a:endParaRPr lang="en-IN" dirty="0"/>
          </a:p>
        </p:txBody>
      </p:sp>
      <p:pic>
        <p:nvPicPr>
          <p:cNvPr id="4" name="Picture 3"/>
          <p:cNvPicPr>
            <a:picLocks noChangeAspect="1"/>
          </p:cNvPicPr>
          <p:nvPr/>
        </p:nvPicPr>
        <p:blipFill>
          <a:blip r:embed="rId2"/>
          <a:stretch>
            <a:fillRect/>
          </a:stretch>
        </p:blipFill>
        <p:spPr>
          <a:xfrm>
            <a:off x="1821094" y="2091037"/>
            <a:ext cx="6949195" cy="3685576"/>
          </a:xfrm>
          <a:prstGeom prst="rect">
            <a:avLst/>
          </a:prstGeom>
        </p:spPr>
      </p:pic>
    </p:spTree>
    <p:extLst>
      <p:ext uri="{BB962C8B-B14F-4D97-AF65-F5344CB8AC3E}">
        <p14:creationId xmlns:p14="http://schemas.microsoft.com/office/powerpoint/2010/main" xmlns="" val="151973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4319</TotalTime>
  <Words>650</Words>
  <Application>Microsoft Office PowerPoint</Application>
  <PresentationFormat>Custom</PresentationFormat>
  <Paragraphs>54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Lecture 14</vt:lpstr>
      <vt:lpstr>Contents</vt:lpstr>
      <vt:lpstr>Introduction </vt:lpstr>
      <vt:lpstr>NAND Circuits</vt:lpstr>
      <vt:lpstr>Three-input NAND gate</vt:lpstr>
      <vt:lpstr>Two-Level Implementation</vt:lpstr>
      <vt:lpstr>HDL for the above circuit:  </vt:lpstr>
      <vt:lpstr>Example 2 </vt:lpstr>
      <vt:lpstr>Answer</vt:lpstr>
      <vt:lpstr>HDL for the above Boolean function </vt:lpstr>
      <vt:lpstr>NOR Implementation</vt:lpstr>
      <vt:lpstr>Example1 </vt:lpstr>
      <vt:lpstr>Example 2</vt:lpstr>
      <vt:lpstr>HDL for the above Boolean function using NOR gates             F =  (AB ’ + A ’ B)(C + D ’ ) </vt:lpstr>
      <vt:lpstr>Example 3 Implement the following Boolean function with NOR gates: F (w,x, y, z) =∑ (1, 2, 13, 14)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MILON</cp:lastModifiedBy>
  <cp:revision>29</cp:revision>
  <dcterms:created xsi:type="dcterms:W3CDTF">2020-09-03T10:38:37Z</dcterms:created>
  <dcterms:modified xsi:type="dcterms:W3CDTF">2020-11-09T09:01:52Z</dcterms:modified>
</cp:coreProperties>
</file>