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3" r:id="rId9"/>
    <p:sldId id="274" r:id="rId10"/>
    <p:sldId id="267" r:id="rId11"/>
    <p:sldId id="268" r:id="rId12"/>
    <p:sldId id="269" r:id="rId13"/>
    <p:sldId id="270" r:id="rId14"/>
    <p:sldId id="271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59BE-67ED-465F-9686-8532057DD036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E6F6-1C8A-4C5A-838D-B17F9F3CC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4011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59BE-67ED-465F-9686-8532057DD036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E6F6-1C8A-4C5A-838D-B17F9F3CC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4164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59BE-67ED-465F-9686-8532057DD036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E6F6-1C8A-4C5A-838D-B17F9F3CC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4544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59BE-67ED-465F-9686-8532057DD036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E6F6-1C8A-4C5A-838D-B17F9F3CC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6240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59BE-67ED-465F-9686-8532057DD036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E6F6-1C8A-4C5A-838D-B17F9F3CC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063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59BE-67ED-465F-9686-8532057DD036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E6F6-1C8A-4C5A-838D-B17F9F3CC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829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59BE-67ED-465F-9686-8532057DD036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E6F6-1C8A-4C5A-838D-B17F9F3CC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6752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59BE-67ED-465F-9686-8532057DD036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E6F6-1C8A-4C5A-838D-B17F9F3CC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3445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59BE-67ED-465F-9686-8532057DD036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E6F6-1C8A-4C5A-838D-B17F9F3CC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2381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59BE-67ED-465F-9686-8532057DD036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E6F6-1C8A-4C5A-838D-B17F9F3CC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179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59BE-67ED-465F-9686-8532057DD036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E6F6-1C8A-4C5A-838D-B17F9F3CC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6782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659BE-67ED-465F-9686-8532057DD036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9E6F6-1C8A-4C5A-838D-B17F9F3CC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384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LECTURE 15</a:t>
            </a:r>
            <a:endParaRPr lang="en-IN" sz="32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Digital Logic</a:t>
            </a:r>
            <a:endParaRPr lang="en-IN" sz="32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4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 smtClean="0">
                <a:solidFill>
                  <a:srgbClr val="C00000"/>
                </a:solidFill>
              </a:rPr>
              <a:t>Non degenerate </a:t>
            </a:r>
            <a:r>
              <a:rPr lang="en-IN" sz="2800" b="1" dirty="0">
                <a:solidFill>
                  <a:srgbClr val="C00000"/>
                </a:solidFill>
              </a:rPr>
              <a:t>Forms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  <a:defRPr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eight </a:t>
            </a:r>
            <a:r>
              <a:rPr lang="en-IN" sz="1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nondegenerate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forms produce an implementation in sum-of-products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or product-of-sums form. The eight </a:t>
            </a:r>
            <a:r>
              <a:rPr lang="en-I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nondegenerate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forms are as follows:</a:t>
            </a:r>
          </a:p>
          <a:p>
            <a:pPr marL="274320" indent="-274320">
              <a:buFont typeface="Wingdings" pitchFamily="2" charset="2"/>
              <a:buChar char="Ø"/>
              <a:defRPr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AND–OR </a:t>
            </a:r>
          </a:p>
          <a:p>
            <a:pPr marL="274320" indent="-274320">
              <a:buFont typeface="Wingdings" pitchFamily="2" charset="2"/>
              <a:buChar char="Ø"/>
              <a:defRPr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OR–AND</a:t>
            </a:r>
          </a:p>
          <a:p>
            <a:pPr marL="274320" indent="-274320">
              <a:buFont typeface="Wingdings" pitchFamily="2" charset="2"/>
              <a:buChar char="Ø"/>
              <a:defRPr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NAND–NAND </a:t>
            </a:r>
          </a:p>
          <a:p>
            <a:pPr marL="274320" indent="-274320">
              <a:buFont typeface="Wingdings" pitchFamily="2" charset="2"/>
              <a:buChar char="Ø"/>
              <a:defRPr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NOR–NOR</a:t>
            </a:r>
          </a:p>
          <a:p>
            <a:pPr marL="274320" indent="-274320">
              <a:buFont typeface="Wingdings" pitchFamily="2" charset="2"/>
              <a:buChar char="Ø"/>
              <a:defRPr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NOR–OR </a:t>
            </a:r>
          </a:p>
          <a:p>
            <a:pPr marL="274320" indent="-274320">
              <a:buFont typeface="Wingdings" pitchFamily="2" charset="2"/>
              <a:buChar char="Ø"/>
              <a:defRPr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NAND–AND</a:t>
            </a:r>
          </a:p>
          <a:p>
            <a:pPr marL="274320" indent="-274320">
              <a:buFont typeface="Wingdings" pitchFamily="2" charset="2"/>
              <a:buChar char="Ø"/>
              <a:defRPr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OR–NAND </a:t>
            </a:r>
          </a:p>
          <a:p>
            <a:pPr marL="274320" indent="-274320">
              <a:buFont typeface="Wingdings" pitchFamily="2" charset="2"/>
              <a:buChar char="Ø"/>
              <a:defRPr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AND–NOR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987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AND–OR–INVERT Implementation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i="1" dirty="0"/>
              <a:t>F = (AB + CD + E)’</a:t>
            </a: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804" y="2585763"/>
            <a:ext cx="7266024" cy="253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4833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OR–AND–INVERT Implementation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OR–NAND and NOR–OR forms perform the OR–AND–INVERT function.</a:t>
            </a:r>
          </a:p>
          <a:p>
            <a:pPr>
              <a:buNone/>
            </a:pPr>
            <a:r>
              <a:rPr lang="pt-BR" sz="2000" i="1" dirty="0"/>
              <a:t>                            F = </a:t>
            </a:r>
            <a:r>
              <a:rPr lang="pt-BR" sz="2000" i="1" dirty="0" smtClean="0"/>
              <a:t>[(</a:t>
            </a:r>
            <a:r>
              <a:rPr lang="pt-BR" sz="2000" i="1" dirty="0"/>
              <a:t>A + B)(C + </a:t>
            </a:r>
            <a:r>
              <a:rPr lang="pt-BR" sz="2000" i="1" dirty="0" smtClean="0"/>
              <a:t>D)E]’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684" y="3141016"/>
            <a:ext cx="6295201" cy="232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19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HDL for the above AND-OR-INVERT &amp; OR-AND-INVERT Circuit</a:t>
            </a:r>
            <a:r>
              <a:rPr lang="en-IN" dirty="0">
                <a:solidFill>
                  <a:srgbClr val="FF0000"/>
                </a:solidFill>
              </a:rPr>
              <a:t/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i="1" dirty="0"/>
              <a:t>F = (AB + CD + E)’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75" y="2402205"/>
            <a:ext cx="4619625" cy="2419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78354" y="1825625"/>
            <a:ext cx="1927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/>
              <a:t>F = (A + B)(C + D)E’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175" y="2276223"/>
            <a:ext cx="46196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7871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</a:rPr>
              <a:t>Exclusive OR  and Equivalence Functions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The exclusive-OR (XOR), denoted by the symbol   </a:t>
            </a:r>
            <a:r>
              <a:rPr lang="en-IN" sz="2000" dirty="0" smtClean="0"/>
              <a:t>  ,</a:t>
            </a:r>
            <a:r>
              <a:rPr lang="en-IN" sz="2000" dirty="0"/>
              <a:t>is a logical operation that performs the following Boolean operation: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/>
              <a:t>It </a:t>
            </a:r>
            <a:r>
              <a:rPr lang="en-IN" sz="2000" dirty="0"/>
              <a:t>is particularly useful in </a:t>
            </a:r>
            <a:r>
              <a:rPr lang="en-IN" sz="2000" dirty="0">
                <a:solidFill>
                  <a:srgbClr val="FF0000"/>
                </a:solidFill>
              </a:rPr>
              <a:t>arithmetic operations and error detection and correction circuits</a:t>
            </a:r>
            <a:r>
              <a:rPr lang="en-IN" sz="2000" dirty="0" smtClean="0">
                <a:solidFill>
                  <a:srgbClr val="FF000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/>
              <a:t>The </a:t>
            </a:r>
            <a:r>
              <a:rPr lang="en-IN" sz="2000" dirty="0">
                <a:solidFill>
                  <a:srgbClr val="FF0000"/>
                </a:solidFill>
              </a:rPr>
              <a:t>exclusive-OR</a:t>
            </a:r>
            <a:r>
              <a:rPr lang="en-IN" sz="2000" dirty="0"/>
              <a:t> is equal to </a:t>
            </a:r>
            <a:r>
              <a:rPr lang="en-IN" sz="2000" u="sng" dirty="0"/>
              <a:t>1 if only  </a:t>
            </a:r>
            <a:r>
              <a:rPr lang="en-IN" sz="2000" i="1" u="sng" dirty="0"/>
              <a:t>x  is equal to 1 or if only  y  is equal to 1 (i.e.,  x  and  y  </a:t>
            </a:r>
            <a:r>
              <a:rPr lang="en-IN" sz="2000" u="sng" dirty="0"/>
              <a:t>differ in value), </a:t>
            </a:r>
            <a:r>
              <a:rPr lang="en-IN" sz="2000" dirty="0"/>
              <a:t>but not when both are </a:t>
            </a:r>
            <a:r>
              <a:rPr lang="en-IN" sz="2000" u="sng" dirty="0"/>
              <a:t>equal to 1 or when both are equal to 0</a:t>
            </a:r>
            <a:r>
              <a:rPr lang="en-IN" sz="2000" dirty="0"/>
              <a:t>. The </a:t>
            </a:r>
            <a:r>
              <a:rPr lang="en-IN" sz="2000" dirty="0">
                <a:solidFill>
                  <a:srgbClr val="FF0000"/>
                </a:solidFill>
              </a:rPr>
              <a:t>exclusive NOR</a:t>
            </a:r>
            <a:r>
              <a:rPr lang="en-IN" sz="2000" dirty="0"/>
              <a:t>, also known as </a:t>
            </a:r>
            <a:r>
              <a:rPr lang="en-IN" sz="2000" dirty="0">
                <a:solidFill>
                  <a:srgbClr val="FF0000"/>
                </a:solidFill>
              </a:rPr>
              <a:t>equivalence</a:t>
            </a:r>
            <a:r>
              <a:rPr lang="en-IN" sz="2000" dirty="0"/>
              <a:t>, performs the following Boolean operation: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9114261"/>
              </p:ext>
            </p:extLst>
          </p:nvPr>
        </p:nvGraphicFramePr>
        <p:xfrm>
          <a:off x="6076967" y="1229111"/>
          <a:ext cx="328085" cy="299509"/>
        </p:xfrm>
        <a:graphic>
          <a:graphicData uri="http://schemas.openxmlformats.org/presentationml/2006/ole">
            <p:oleObj spid="_x0000_s1055" name="Equation" r:id="rId3" imgW="164880" imgH="177480" progId="Equation.3">
              <p:embed/>
            </p:oleObj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842" y="1800478"/>
            <a:ext cx="1661400" cy="4580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8266" y="3691225"/>
            <a:ext cx="1959733" cy="45191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4400" y="4118021"/>
            <a:ext cx="1036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dirty="0" smtClean="0"/>
              <a:t>The exclusive-NOR is </a:t>
            </a:r>
            <a:r>
              <a:rPr lang="en-IN" u="sng" dirty="0" smtClean="0"/>
              <a:t>equal to 1 if both  </a:t>
            </a:r>
            <a:r>
              <a:rPr lang="en-IN" i="1" u="sng" dirty="0" smtClean="0"/>
              <a:t>x  and  y  are equal to 1 or if both are equal to 0</a:t>
            </a:r>
            <a:r>
              <a:rPr lang="en-IN" i="1" dirty="0" smtClean="0"/>
              <a:t>. </a:t>
            </a:r>
            <a:r>
              <a:rPr lang="en-IN" dirty="0" smtClean="0"/>
              <a:t>The exclusive-NOR can be shown to be the complement of the exclusive-OR by means of a truth table or by algebraic manipulation: 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8934" y="5128080"/>
            <a:ext cx="4356066" cy="49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106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1467"/>
            <a:ext cx="10515600" cy="50254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The following identities apply to the exclusive-OR operation: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299" y="1541296"/>
            <a:ext cx="2796301" cy="14559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2997279"/>
            <a:ext cx="9550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Tx/>
              <a:buNone/>
            </a:pPr>
            <a:r>
              <a:rPr lang="en-IN" dirty="0" smtClean="0"/>
              <a:t>    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Also, it can be shown that the exclusive-OR operation </a:t>
            </a:r>
            <a:r>
              <a:rPr lang="en-IN" dirty="0"/>
              <a:t>is both </a:t>
            </a:r>
            <a:r>
              <a:rPr lang="en-IN" dirty="0">
                <a:solidFill>
                  <a:srgbClr val="FF0000"/>
                </a:solidFill>
              </a:rPr>
              <a:t>commutative</a:t>
            </a:r>
            <a:r>
              <a:rPr lang="en-IN" dirty="0"/>
              <a:t> and </a:t>
            </a:r>
            <a:r>
              <a:rPr lang="en-IN" dirty="0">
                <a:solidFill>
                  <a:srgbClr val="FF0000"/>
                </a:solidFill>
              </a:rPr>
              <a:t>associative</a:t>
            </a:r>
            <a:r>
              <a:rPr lang="en-IN" dirty="0"/>
              <a:t>; that is,</a:t>
            </a:r>
          </a:p>
          <a:p>
            <a:pPr algn="just">
              <a:buClrTx/>
              <a:buFont typeface="Wingdings" pitchFamily="2" charset="2"/>
              <a:buChar char="Ø"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599" y="3920609"/>
            <a:ext cx="4437134" cy="9874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96865" y="5307169"/>
            <a:ext cx="105371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This means that the two inputs to an exclusive-OR gate can be interchanged without  affecting the operation.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65719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700" dirty="0">
                <a:solidFill>
                  <a:srgbClr val="C00000"/>
                </a:solidFill>
              </a:rPr>
              <a:t>Construction of a two-input exclusive-OR function</a:t>
            </a:r>
            <a:r>
              <a:rPr lang="en-IN" sz="2700" dirty="0"/>
              <a:t>: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6066" y="1349560"/>
            <a:ext cx="5786067" cy="425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945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HDL For XOR Gate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387" y="1924314"/>
            <a:ext cx="4619625" cy="2105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042" y="1834345"/>
            <a:ext cx="1661400" cy="4580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100" y="2436017"/>
            <a:ext cx="4102200" cy="186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526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2333"/>
            <a:ext cx="10515600" cy="4864630"/>
          </a:xfrm>
        </p:spPr>
        <p:txBody>
          <a:bodyPr/>
          <a:lstStyle/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Odd Function </a:t>
            </a:r>
          </a:p>
          <a:p>
            <a:pPr algn="just">
              <a:buNone/>
            </a:pPr>
            <a:r>
              <a:rPr lang="en-IN" sz="2000" dirty="0"/>
              <a:t>   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exclusive-OR operation with three or more variables can be converted into an ordinary Boolean function by replacing the  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symbol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its equivalent Boolean expression. In particular, the three-variable case can be converted to a Boolean expression as follows: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994537"/>
              </p:ext>
            </p:extLst>
          </p:nvPr>
        </p:nvGraphicFramePr>
        <p:xfrm>
          <a:off x="2659820" y="2077515"/>
          <a:ext cx="234455" cy="299509"/>
        </p:xfrm>
        <a:graphic>
          <a:graphicData uri="http://schemas.openxmlformats.org/presentationml/2006/ole">
            <p:oleObj spid="_x0000_s2076" name="Equation" r:id="rId3" imgW="164880" imgH="177480" progId="Equation.3">
              <p:embed/>
            </p:oleObj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201" y="2619375"/>
            <a:ext cx="5905500" cy="16192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63134" y="4457468"/>
            <a:ext cx="96350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/>
              <a:t>The multiple-variable exclusive-OR operation is defined as an  </a:t>
            </a:r>
            <a:r>
              <a:rPr lang="en-IN" b="1" i="1" dirty="0">
                <a:solidFill>
                  <a:srgbClr val="FF0000"/>
                </a:solidFill>
              </a:rPr>
              <a:t>odd function </a:t>
            </a:r>
            <a:r>
              <a:rPr lang="en-IN" dirty="0"/>
              <a:t>because</a:t>
            </a:r>
            <a:r>
              <a:rPr lang="en-IN" i="1" dirty="0"/>
              <a:t> </a:t>
            </a:r>
            <a:r>
              <a:rPr lang="en-IN" dirty="0"/>
              <a:t>in the case of three or more variables the requirement is that an odd number of variables be equal to 1.</a:t>
            </a:r>
          </a:p>
        </p:txBody>
      </p:sp>
    </p:spTree>
    <p:extLst>
      <p:ext uri="{BB962C8B-B14F-4D97-AF65-F5344CB8AC3E}">
        <p14:creationId xmlns:p14="http://schemas.microsoft.com/office/powerpoint/2010/main" xmlns="" val="293617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4830763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an 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-variable exclusive-OR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is an odd function defined as the logical sum of the 2</a:t>
            </a:r>
            <a:r>
              <a:rPr lang="en-IN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   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whose binary numerical values have an odd number of 1’s.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definition of an odd function can be clarified by plotting it in a map.</a:t>
            </a:r>
            <a:endParaRPr lang="en-IN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12" y="2671763"/>
            <a:ext cx="7343775" cy="2876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61733" y="5892800"/>
            <a:ext cx="4641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Map for a three-variable exclusive-OR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9778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Multilevel NAND Circuits (SOP)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15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sz="1600" i="1" dirty="0"/>
              <a:t>F = A (CD + B) + BC’</a:t>
            </a:r>
            <a:endParaRPr lang="en-IN" sz="16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815" y="2453446"/>
            <a:ext cx="5882401" cy="385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0341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b="1" dirty="0">
                <a:solidFill>
                  <a:srgbClr val="C00000"/>
                </a:solidFill>
              </a:rPr>
              <a:t>Logic diagram of odd and even functions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188" y="871272"/>
            <a:ext cx="6905625" cy="21621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3999" y="3616236"/>
            <a:ext cx="96350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/>
              <a:t>The three-input odd function is implemented by means of two-input exclusive-OR gates, as shown in  Fig (a). The complement of an odd function is obtained by replacing the output gate with an exclusive-NOR gate, as shown in  Fig.(b).</a:t>
            </a:r>
          </a:p>
        </p:txBody>
      </p:sp>
    </p:spTree>
    <p:extLst>
      <p:ext uri="{BB962C8B-B14F-4D97-AF65-F5344CB8AC3E}">
        <p14:creationId xmlns:p14="http://schemas.microsoft.com/office/powerpoint/2010/main" xmlns="" val="1071538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now the </a:t>
            </a:r>
            <a:r>
              <a:rPr lang="en-IN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four-variable exclusive-OR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operation. By algebraic manipulation, we can obtain the sum of 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this function: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9683" y="2606824"/>
            <a:ext cx="72008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56732" y="4386703"/>
            <a:ext cx="103970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16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four-variable Boolean function. Half of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binary numerical values with an odd number of 1’s; the other half of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binary numerical values with an even number of 1’s.</a:t>
            </a:r>
          </a:p>
        </p:txBody>
      </p:sp>
    </p:spTree>
    <p:extLst>
      <p:ext uri="{BB962C8B-B14F-4D97-AF65-F5344CB8AC3E}">
        <p14:creationId xmlns:p14="http://schemas.microsoft.com/office/powerpoint/2010/main" xmlns="" val="561669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plotting the function in the map, the binary numerical value for a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determined from the row and column numbers of the square that represents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080" y="2747140"/>
            <a:ext cx="7419975" cy="32480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2867" y="1302336"/>
            <a:ext cx="102954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map of Fig.(a) is a plot of the 4-variable exclusive-OR function. This is an odd function because the binary values of all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an odd number of 1’s. The complement of an odd function is an even function. As shown in  Fig.(b),the 4-variable even function is equal to 1 when an even number of its variables is equal to 1.</a:t>
            </a:r>
          </a:p>
        </p:txBody>
      </p:sp>
    </p:spTree>
    <p:extLst>
      <p:ext uri="{BB962C8B-B14F-4D97-AF65-F5344CB8AC3E}">
        <p14:creationId xmlns:p14="http://schemas.microsoft.com/office/powerpoint/2010/main" xmlns="" val="46140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procedure for converting a multilevel AND–OR diagram into an all-NAND diagram using mixed notation is as follows: </a:t>
            </a:r>
          </a:p>
          <a:p>
            <a:pPr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  Convert all AND gates to NAND gates with AND-invert graphic symbols.  </a:t>
            </a:r>
          </a:p>
          <a:p>
            <a:pPr algn="just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  Convert all OR gates to NAND gates with invert-OR graphic symbols. </a:t>
            </a:r>
          </a:p>
          <a:p>
            <a:pPr algn="just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3.   Check all the bubbles in the diagram. For every bubble that is not compensated  by another small circle along the same line, insert an inverter (a one-input NAND gate) or complement the input literal. 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834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HDL for the above Multilevel NAND Circuit (SOP)</a:t>
            </a:r>
            <a:r>
              <a:rPr lang="en-IN" dirty="0">
                <a:solidFill>
                  <a:srgbClr val="FF0000"/>
                </a:solidFill>
              </a:rPr>
              <a:t/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987" y="1085318"/>
            <a:ext cx="4619625" cy="430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800" y="1566407"/>
            <a:ext cx="5343525" cy="17626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18567" y="1566407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W1</a:t>
            </a:r>
            <a:endParaRPr lang="en-IN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8533075" y="1821338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W2</a:t>
            </a:r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9805284" y="2048213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W3</a:t>
            </a:r>
            <a:endParaRPr lang="en-IN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867634" y="2810537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W4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xmlns="" val="115618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Multilevel NAND Circuits (POS)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400" i="1" dirty="0"/>
              <a:t>F = </a:t>
            </a:r>
            <a:r>
              <a:rPr lang="de-DE" sz="1400" i="1" dirty="0"/>
              <a:t>(AB</a:t>
            </a:r>
            <a:r>
              <a:rPr lang="en-IN" sz="1400" i="1" dirty="0"/>
              <a:t>’</a:t>
            </a:r>
            <a:r>
              <a:rPr lang="de-DE" sz="1400" i="1" dirty="0"/>
              <a:t>  + A</a:t>
            </a:r>
            <a:r>
              <a:rPr lang="en-IN" sz="1400" i="1" dirty="0"/>
              <a:t>’</a:t>
            </a:r>
            <a:r>
              <a:rPr lang="de-DE" sz="1400" i="1" dirty="0"/>
              <a:t>B)(C + D</a:t>
            </a:r>
            <a:r>
              <a:rPr lang="en-IN" sz="1400" i="1" dirty="0"/>
              <a:t>’</a:t>
            </a:r>
            <a:r>
              <a:rPr lang="de-DE" sz="1400" i="1" dirty="0"/>
              <a:t>)</a:t>
            </a:r>
            <a:endParaRPr lang="en-IN" sz="14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738" y="2226907"/>
            <a:ext cx="5766008" cy="408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924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HDL for the above Multilevel NAND Circuit </a:t>
            </a:r>
            <a:r>
              <a:rPr lang="en-US" sz="2000" dirty="0" smtClean="0">
                <a:solidFill>
                  <a:srgbClr val="FF0000"/>
                </a:solidFill>
              </a:rPr>
              <a:t>(POS)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1" dirty="0"/>
              <a:t>module </a:t>
            </a:r>
            <a:r>
              <a:rPr lang="en-IN" dirty="0"/>
              <a:t>Fig_3_23b_gates (F, A, </a:t>
            </a:r>
            <a:r>
              <a:rPr lang="en-IN" dirty="0" err="1"/>
              <a:t>A_bar</a:t>
            </a:r>
            <a:r>
              <a:rPr lang="en-IN" dirty="0"/>
              <a:t>, B, </a:t>
            </a:r>
            <a:r>
              <a:rPr lang="en-IN" dirty="0" err="1"/>
              <a:t>B_bar</a:t>
            </a:r>
            <a:r>
              <a:rPr lang="en-IN" dirty="0"/>
              <a:t>, </a:t>
            </a:r>
            <a:r>
              <a:rPr lang="en-IN" dirty="0" err="1"/>
              <a:t>C_bar</a:t>
            </a:r>
            <a:r>
              <a:rPr lang="en-IN" dirty="0"/>
              <a:t>, D);</a:t>
            </a:r>
          </a:p>
          <a:p>
            <a:pPr marL="0" indent="0">
              <a:buNone/>
            </a:pPr>
            <a:r>
              <a:rPr lang="en-IN" b="1" dirty="0"/>
              <a:t>output </a:t>
            </a:r>
            <a:r>
              <a:rPr lang="en-IN" dirty="0"/>
              <a:t>F;</a:t>
            </a:r>
          </a:p>
          <a:p>
            <a:pPr marL="0" indent="0">
              <a:buNone/>
            </a:pPr>
            <a:r>
              <a:rPr lang="en-IN" b="1" dirty="0"/>
              <a:t>input </a:t>
            </a:r>
            <a:r>
              <a:rPr lang="en-IN" dirty="0"/>
              <a:t>A, </a:t>
            </a:r>
            <a:r>
              <a:rPr lang="en-IN" dirty="0" err="1"/>
              <a:t>A_bar</a:t>
            </a:r>
            <a:r>
              <a:rPr lang="en-IN" dirty="0"/>
              <a:t>, B, </a:t>
            </a:r>
            <a:r>
              <a:rPr lang="en-IN" dirty="0" err="1"/>
              <a:t>B_bar</a:t>
            </a:r>
            <a:r>
              <a:rPr lang="en-IN" dirty="0"/>
              <a:t>, </a:t>
            </a:r>
            <a:r>
              <a:rPr lang="en-IN" dirty="0" err="1"/>
              <a:t>C_bar</a:t>
            </a:r>
            <a:r>
              <a:rPr lang="en-IN" dirty="0"/>
              <a:t>, D;</a:t>
            </a:r>
          </a:p>
          <a:p>
            <a:pPr marL="0" indent="0">
              <a:buNone/>
            </a:pPr>
            <a:r>
              <a:rPr lang="pl-PL" b="1" dirty="0"/>
              <a:t>wire </a:t>
            </a:r>
            <a:r>
              <a:rPr lang="pl-PL" dirty="0"/>
              <a:t>w1, w2, w3, w4;</a:t>
            </a:r>
          </a:p>
          <a:p>
            <a:pPr marL="0" indent="0">
              <a:buNone/>
            </a:pPr>
            <a:r>
              <a:rPr lang="en-IN" b="1" dirty="0" err="1"/>
              <a:t>nand</a:t>
            </a:r>
            <a:r>
              <a:rPr lang="en-IN" b="1" dirty="0"/>
              <a:t> </a:t>
            </a:r>
            <a:r>
              <a:rPr lang="en-IN" dirty="0"/>
              <a:t>(w1, A, </a:t>
            </a:r>
            <a:r>
              <a:rPr lang="en-IN" dirty="0" err="1"/>
              <a:t>B_bar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b="1" dirty="0" err="1"/>
              <a:t>nand</a:t>
            </a:r>
            <a:r>
              <a:rPr lang="en-IN" b="1" dirty="0"/>
              <a:t> </a:t>
            </a:r>
            <a:r>
              <a:rPr lang="en-IN" dirty="0"/>
              <a:t>(w2, </a:t>
            </a:r>
            <a:r>
              <a:rPr lang="en-IN" dirty="0" err="1"/>
              <a:t>A_bar</a:t>
            </a:r>
            <a:r>
              <a:rPr lang="en-IN" dirty="0"/>
              <a:t>, B);</a:t>
            </a:r>
          </a:p>
          <a:p>
            <a:pPr marL="0" indent="0">
              <a:buNone/>
            </a:pPr>
            <a:r>
              <a:rPr lang="en-IN" b="1" dirty="0"/>
              <a:t>not </a:t>
            </a:r>
            <a:r>
              <a:rPr lang="en-IN" dirty="0"/>
              <a:t>(w1_bar, w1);</a:t>
            </a:r>
          </a:p>
          <a:p>
            <a:pPr marL="0" indent="0">
              <a:buNone/>
            </a:pPr>
            <a:r>
              <a:rPr lang="en-IN" b="1" dirty="0"/>
              <a:t>not </a:t>
            </a:r>
            <a:r>
              <a:rPr lang="en-IN" dirty="0"/>
              <a:t>(w2_bar, w2);</a:t>
            </a:r>
          </a:p>
          <a:p>
            <a:pPr marL="0" indent="0">
              <a:buNone/>
            </a:pPr>
            <a:r>
              <a:rPr lang="en-IN" b="1" dirty="0"/>
              <a:t>or </a:t>
            </a:r>
            <a:r>
              <a:rPr lang="en-IN" dirty="0"/>
              <a:t>(w3, w1_bar, w2_bar);</a:t>
            </a:r>
          </a:p>
          <a:p>
            <a:pPr marL="0" indent="0">
              <a:buNone/>
            </a:pPr>
            <a:r>
              <a:rPr lang="en-IN" b="1" dirty="0"/>
              <a:t>or </a:t>
            </a:r>
            <a:r>
              <a:rPr lang="en-IN" dirty="0"/>
              <a:t>(w4, C, </a:t>
            </a:r>
            <a:r>
              <a:rPr lang="en-IN" dirty="0" err="1"/>
              <a:t>D_bar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b="1" dirty="0"/>
              <a:t>not </a:t>
            </a:r>
            <a:r>
              <a:rPr lang="en-IN" dirty="0"/>
              <a:t>(w5, </a:t>
            </a:r>
            <a:r>
              <a:rPr lang="en-IN" dirty="0" err="1"/>
              <a:t>C_bar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b="1" dirty="0"/>
              <a:t>not </a:t>
            </a:r>
            <a:r>
              <a:rPr lang="en-IN" dirty="0"/>
              <a:t>(w6, D);</a:t>
            </a:r>
          </a:p>
          <a:p>
            <a:pPr marL="0" indent="0">
              <a:buNone/>
            </a:pPr>
            <a:r>
              <a:rPr lang="en-IN" b="1" dirty="0" err="1"/>
              <a:t>nand</a:t>
            </a:r>
            <a:r>
              <a:rPr lang="en-IN" b="1" dirty="0"/>
              <a:t> </a:t>
            </a:r>
            <a:r>
              <a:rPr lang="en-IN" dirty="0"/>
              <a:t>(</a:t>
            </a:r>
            <a:r>
              <a:rPr lang="en-IN" dirty="0" err="1"/>
              <a:t>F_bar</a:t>
            </a:r>
            <a:r>
              <a:rPr lang="en-IN" dirty="0"/>
              <a:t>, </a:t>
            </a:r>
            <a:r>
              <a:rPr lang="en-IN" dirty="0" smtClean="0"/>
              <a:t>w3, w4);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not </a:t>
            </a:r>
            <a:r>
              <a:rPr lang="en-IN" dirty="0"/>
              <a:t>(F, </a:t>
            </a:r>
            <a:r>
              <a:rPr lang="en-IN" dirty="0" err="1"/>
              <a:t>F_bar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b="1" dirty="0" err="1"/>
              <a:t>endmodule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951" y="2396197"/>
            <a:ext cx="4953601" cy="20644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05100" y="2631881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W1</a:t>
            </a:r>
            <a:endParaRPr lang="en-IN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605632" y="3043817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W2</a:t>
            </a:r>
            <a:endParaRPr lang="en-IN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222974" y="304381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W3</a:t>
            </a:r>
            <a:endParaRPr lang="en-IN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005100" y="3658334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W4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xmlns="" val="368820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C00000"/>
                </a:solidFill>
              </a:rPr>
              <a:t>Multilevel NOR Implementation Example</a:t>
            </a:r>
            <a:endParaRPr lang="en-IN" sz="2400" dirty="0">
              <a:solidFill>
                <a:srgbClr val="C0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1279" y="2877338"/>
            <a:ext cx="4128000" cy="222535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68372" y="2099347"/>
            <a:ext cx="19784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i="1" dirty="0">
                <a:solidFill>
                  <a:prstClr val="black"/>
                </a:solidFill>
              </a:rPr>
              <a:t>F = </a:t>
            </a:r>
            <a:r>
              <a:rPr lang="de-DE" sz="1400" i="1" dirty="0">
                <a:solidFill>
                  <a:prstClr val="black"/>
                </a:solidFill>
              </a:rPr>
              <a:t> (AB</a:t>
            </a:r>
            <a:r>
              <a:rPr lang="en-IN" sz="1400" i="1" dirty="0">
                <a:solidFill>
                  <a:prstClr val="black"/>
                </a:solidFill>
              </a:rPr>
              <a:t> ’</a:t>
            </a:r>
            <a:r>
              <a:rPr lang="de-DE" sz="1400" i="1" dirty="0">
                <a:solidFill>
                  <a:prstClr val="black"/>
                </a:solidFill>
              </a:rPr>
              <a:t> + A</a:t>
            </a:r>
            <a:r>
              <a:rPr lang="en-IN" sz="1400" i="1" dirty="0">
                <a:solidFill>
                  <a:prstClr val="black"/>
                </a:solidFill>
              </a:rPr>
              <a:t> ’</a:t>
            </a:r>
            <a:r>
              <a:rPr lang="de-DE" sz="1400" i="1" dirty="0">
                <a:solidFill>
                  <a:prstClr val="black"/>
                </a:solidFill>
              </a:rPr>
              <a:t> B)(C + D</a:t>
            </a:r>
            <a:r>
              <a:rPr lang="en-IN" sz="1400" i="1" dirty="0">
                <a:solidFill>
                  <a:prstClr val="black"/>
                </a:solidFill>
              </a:rPr>
              <a:t> ’</a:t>
            </a:r>
            <a:r>
              <a:rPr lang="de-DE" sz="1400" i="1" dirty="0">
                <a:solidFill>
                  <a:prstClr val="black"/>
                </a:solidFill>
              </a:rPr>
              <a:t> )</a:t>
            </a:r>
            <a:endParaRPr lang="pt-BR" sz="14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977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HDL for the above Boolean function using NOR gates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i="1" dirty="0">
                <a:solidFill>
                  <a:srgbClr val="FF0000"/>
                </a:solidFill>
              </a:rPr>
              <a:t>            </a:t>
            </a:r>
            <a:r>
              <a:rPr lang="pt-BR" sz="1400" i="1" dirty="0">
                <a:solidFill>
                  <a:srgbClr val="FF0000"/>
                </a:solidFill>
              </a:rPr>
              <a:t>F = </a:t>
            </a:r>
            <a:r>
              <a:rPr lang="de-DE" sz="1400" i="1" dirty="0">
                <a:solidFill>
                  <a:srgbClr val="FF0000"/>
                </a:solidFill>
              </a:rPr>
              <a:t> (AB</a:t>
            </a:r>
            <a:r>
              <a:rPr lang="en-IN" sz="1400" i="1" dirty="0">
                <a:solidFill>
                  <a:srgbClr val="FF0000"/>
                </a:solidFill>
              </a:rPr>
              <a:t> ’</a:t>
            </a:r>
            <a:r>
              <a:rPr lang="de-DE" sz="1400" i="1" dirty="0">
                <a:solidFill>
                  <a:srgbClr val="FF0000"/>
                </a:solidFill>
              </a:rPr>
              <a:t> + A</a:t>
            </a:r>
            <a:r>
              <a:rPr lang="en-IN" sz="1400" i="1" dirty="0">
                <a:solidFill>
                  <a:srgbClr val="FF0000"/>
                </a:solidFill>
              </a:rPr>
              <a:t> ’</a:t>
            </a:r>
            <a:r>
              <a:rPr lang="de-DE" sz="1400" i="1" dirty="0">
                <a:solidFill>
                  <a:srgbClr val="FF0000"/>
                </a:solidFill>
              </a:rPr>
              <a:t> B)(C + D</a:t>
            </a:r>
            <a:r>
              <a:rPr lang="en-IN" sz="1400" i="1" dirty="0">
                <a:solidFill>
                  <a:srgbClr val="FF0000"/>
                </a:solidFill>
              </a:rPr>
              <a:t> ’</a:t>
            </a:r>
            <a:r>
              <a:rPr lang="de-DE" sz="1400" i="1" dirty="0">
                <a:solidFill>
                  <a:srgbClr val="FF0000"/>
                </a:solidFill>
              </a:rPr>
              <a:t> )</a:t>
            </a:r>
            <a:r>
              <a:rPr lang="pt-BR" i="1" dirty="0">
                <a:solidFill>
                  <a:srgbClr val="FF0000"/>
                </a:solidFill>
              </a:rPr>
              <a:t/>
            </a:r>
            <a:br>
              <a:rPr lang="pt-BR" i="1" dirty="0">
                <a:solidFill>
                  <a:srgbClr val="FF0000"/>
                </a:solidFill>
              </a:rPr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928" y="1292887"/>
            <a:ext cx="4360328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687" y="1996358"/>
            <a:ext cx="3952875" cy="2038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62623" y="2083242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prstClr val="black"/>
                </a:solidFill>
              </a:rPr>
              <a:t>W1</a:t>
            </a:r>
            <a:endParaRPr lang="en-IN" sz="14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62623" y="3012640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prstClr val="black"/>
                </a:solidFill>
              </a:rPr>
              <a:t>W2</a:t>
            </a:r>
            <a:endParaRPr lang="en-IN" sz="14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5423" y="2242758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prstClr val="black"/>
                </a:solidFill>
              </a:rPr>
              <a:t>W3</a:t>
            </a:r>
            <a:endParaRPr lang="en-IN" sz="1400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91721" y="3468556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prstClr val="black"/>
                </a:solidFill>
              </a:rPr>
              <a:t>W4</a:t>
            </a:r>
            <a:endParaRPr lang="en-IN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094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solidFill>
                  <a:srgbClr val="C00000"/>
                </a:solidFill>
              </a:rPr>
              <a:t>Example </a:t>
            </a:r>
            <a:br>
              <a:rPr lang="en-IN" sz="2000" dirty="0" smtClean="0">
                <a:solidFill>
                  <a:srgbClr val="C00000"/>
                </a:solidFill>
              </a:rPr>
            </a:br>
            <a:r>
              <a:rPr lang="en-IN" sz="1400" dirty="0" smtClean="0">
                <a:solidFill>
                  <a:srgbClr val="C00000"/>
                </a:solidFill>
              </a:rPr>
              <a:t>Draw a multilevel NOR circuit for the following expression:</a:t>
            </a:r>
            <a:br>
              <a:rPr lang="en-IN" sz="1400" dirty="0" smtClean="0">
                <a:solidFill>
                  <a:srgbClr val="C00000"/>
                </a:solidFill>
              </a:rPr>
            </a:br>
            <a:r>
              <a:rPr lang="en-IN" sz="1400" dirty="0" smtClean="0">
                <a:solidFill>
                  <a:srgbClr val="C00000"/>
                </a:solidFill>
              </a:rPr>
              <a:t>(</a:t>
            </a:r>
            <a:r>
              <a:rPr lang="en-IN" sz="1400" i="1" dirty="0" smtClean="0">
                <a:solidFill>
                  <a:srgbClr val="C00000"/>
                </a:solidFill>
              </a:rPr>
              <a:t>AB´ + CD</a:t>
            </a:r>
            <a:r>
              <a:rPr lang="en-IN" sz="1400" i="1" dirty="0">
                <a:solidFill>
                  <a:srgbClr val="C00000"/>
                </a:solidFill>
              </a:rPr>
              <a:t> </a:t>
            </a:r>
            <a:r>
              <a:rPr lang="en-IN" sz="1400" i="1" dirty="0" smtClean="0">
                <a:solidFill>
                  <a:srgbClr val="C00000"/>
                </a:solidFill>
              </a:rPr>
              <a:t>´) E + BC (A+B)</a:t>
            </a:r>
            <a:endParaRPr lang="en-IN" sz="1400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683" y="2025143"/>
            <a:ext cx="4386001" cy="13445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733" y="3215750"/>
            <a:ext cx="4481334" cy="302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602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965</Words>
  <Application>Microsoft Office PowerPoint</Application>
  <PresentationFormat>Custom</PresentationFormat>
  <Paragraphs>88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Equation</vt:lpstr>
      <vt:lpstr>LECTURE 15</vt:lpstr>
      <vt:lpstr>Multilevel NAND Circuits (SOP)</vt:lpstr>
      <vt:lpstr>Slide 3</vt:lpstr>
      <vt:lpstr>HDL for the above Multilevel NAND Circuit (SOP) </vt:lpstr>
      <vt:lpstr>Multilevel NAND Circuits (POS)</vt:lpstr>
      <vt:lpstr>HDL for the above Multilevel NAND Circuit (POS)</vt:lpstr>
      <vt:lpstr>Multilevel NOR Implementation Example</vt:lpstr>
      <vt:lpstr>HDL for the above Boolean function using NOR gates             F =  (AB ’ + A ’ B)(C + D ’ ) </vt:lpstr>
      <vt:lpstr>Example  Draw a multilevel NOR circuit for the following expression: (AB´ + CD ´) E + BC (A+B)</vt:lpstr>
      <vt:lpstr>Non degenerate Forms </vt:lpstr>
      <vt:lpstr>AND–OR–INVERT Implementation</vt:lpstr>
      <vt:lpstr>OR–AND–INVERT Implementation</vt:lpstr>
      <vt:lpstr>HDL for the above AND-OR-INVERT &amp; OR-AND-INVERT Circuit </vt:lpstr>
      <vt:lpstr>Exclusive OR  and Equivalence Functions </vt:lpstr>
      <vt:lpstr>Slide 15</vt:lpstr>
      <vt:lpstr>Construction of a two-input exclusive-OR function: </vt:lpstr>
      <vt:lpstr>HDL For XOR Gate</vt:lpstr>
      <vt:lpstr>Slide 18</vt:lpstr>
      <vt:lpstr>Slide 19</vt:lpstr>
      <vt:lpstr>Logic diagram of odd and even functions  </vt:lpstr>
      <vt:lpstr>Slide 21</vt:lpstr>
      <vt:lpstr>Slide 22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MILON</cp:lastModifiedBy>
  <cp:revision>20</cp:revision>
  <dcterms:created xsi:type="dcterms:W3CDTF">2020-09-06T05:16:36Z</dcterms:created>
  <dcterms:modified xsi:type="dcterms:W3CDTF">2020-11-09T09:03:29Z</dcterms:modified>
</cp:coreProperties>
</file>