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2" r:id="rId7"/>
    <p:sldId id="263" r:id="rId8"/>
    <p:sldId id="261" r:id="rId9"/>
    <p:sldId id="264" r:id="rId10"/>
    <p:sldId id="265" r:id="rId11"/>
    <p:sldId id="266" r:id="rId12"/>
    <p:sldId id="271" r:id="rId13"/>
    <p:sldId id="272" r:id="rId14"/>
    <p:sldId id="273" r:id="rId15"/>
    <p:sldId id="274" r:id="rId16"/>
    <p:sldId id="267" r:id="rId17"/>
    <p:sldId id="268" r:id="rId18"/>
    <p:sldId id="270" r:id="rId19"/>
    <p:sldId id="275" r:id="rId20"/>
    <p:sldId id="276" r:id="rId21"/>
    <p:sldId id="277" r:id="rId22"/>
    <p:sldId id="278" r:id="rId23"/>
    <p:sldId id="279" r:id="rId24"/>
    <p:sldId id="280" r:id="rId25"/>
    <p:sldId id="288" r:id="rId26"/>
    <p:sldId id="289" r:id="rId27"/>
    <p:sldId id="290" r:id="rId28"/>
    <p:sldId id="291" r:id="rId29"/>
    <p:sldId id="296" r:id="rId30"/>
    <p:sldId id="297" r:id="rId31"/>
    <p:sldId id="298" r:id="rId32"/>
    <p:sldId id="294" r:id="rId33"/>
    <p:sldId id="281" r:id="rId34"/>
    <p:sldId id="282" r:id="rId35"/>
    <p:sldId id="284" r:id="rId36"/>
    <p:sldId id="285" r:id="rId37"/>
    <p:sldId id="286" r:id="rId38"/>
    <p:sldId id="287" r:id="rId39"/>
    <p:sldId id="292" r:id="rId40"/>
    <p:sldId id="29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5D37CC-DE79-4373-9204-EC561276F8A0}" type="datetimeFigureOut">
              <a:rPr lang="en-US" smtClean="0"/>
              <a:pPr/>
              <a:t>03-Nov-20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381CA-08D8-4DAA-B76E-C02855DCF7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7381CA-08D8-4DAA-B76E-C02855DCF78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61DAC4-D3FA-4429-9094-7A9D76AB38CF}" type="datetimeFigureOut">
              <a:rPr lang="en-US" smtClean="0"/>
              <a:pPr/>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1EC2E-1098-4DD6-9337-4580F5DED5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1DAC4-D3FA-4429-9094-7A9D76AB38CF}" type="datetimeFigureOut">
              <a:rPr lang="en-US" smtClean="0"/>
              <a:pPr/>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1EC2E-1098-4DD6-9337-4580F5DED5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1DAC4-D3FA-4429-9094-7A9D76AB38CF}" type="datetimeFigureOut">
              <a:rPr lang="en-US" smtClean="0"/>
              <a:pPr/>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1EC2E-1098-4DD6-9337-4580F5DED5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1DAC4-D3FA-4429-9094-7A9D76AB38CF}" type="datetimeFigureOut">
              <a:rPr lang="en-US" smtClean="0"/>
              <a:pPr/>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1EC2E-1098-4DD6-9337-4580F5DED5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61DAC4-D3FA-4429-9094-7A9D76AB38CF}" type="datetimeFigureOut">
              <a:rPr lang="en-US" smtClean="0"/>
              <a:pPr/>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1EC2E-1098-4DD6-9337-4580F5DED5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61DAC4-D3FA-4429-9094-7A9D76AB38CF}" type="datetimeFigureOut">
              <a:rPr lang="en-US" smtClean="0"/>
              <a:pPr/>
              <a:t>03-Nov-20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1EC2E-1098-4DD6-9337-4580F5DED5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61DAC4-D3FA-4429-9094-7A9D76AB38CF}" type="datetimeFigureOut">
              <a:rPr lang="en-US" smtClean="0"/>
              <a:pPr/>
              <a:t>03-Nov-20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1EC2E-1098-4DD6-9337-4580F5DED5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61DAC4-D3FA-4429-9094-7A9D76AB38CF}" type="datetimeFigureOut">
              <a:rPr lang="en-US" smtClean="0"/>
              <a:pPr/>
              <a:t>03-Nov-20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1EC2E-1098-4DD6-9337-4580F5DED5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1DAC4-D3FA-4429-9094-7A9D76AB38CF}" type="datetimeFigureOut">
              <a:rPr lang="en-US" smtClean="0"/>
              <a:pPr/>
              <a:t>03-Nov-20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1EC2E-1098-4DD6-9337-4580F5DED5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61DAC4-D3FA-4429-9094-7A9D76AB38CF}" type="datetimeFigureOut">
              <a:rPr lang="en-US" smtClean="0"/>
              <a:pPr/>
              <a:t>03-Nov-20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1EC2E-1098-4DD6-9337-4580F5DED5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61DAC4-D3FA-4429-9094-7A9D76AB38CF}" type="datetimeFigureOut">
              <a:rPr lang="en-US" smtClean="0"/>
              <a:pPr/>
              <a:t>03-Nov-20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1EC2E-1098-4DD6-9337-4580F5DED5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1DAC4-D3FA-4429-9094-7A9D76AB38CF}" type="datetimeFigureOut">
              <a:rPr lang="en-US" smtClean="0"/>
              <a:pPr/>
              <a:t>03-Nov-20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1EC2E-1098-4DD6-9337-4580F5DED5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Optimization of Digital </a:t>
            </a:r>
            <a:r>
              <a:rPr lang="en-US" b="1" dirty="0">
                <a:solidFill>
                  <a:srgbClr val="FF0000"/>
                </a:solidFill>
              </a:rPr>
              <a:t>C</a:t>
            </a:r>
            <a:r>
              <a:rPr lang="en-US" b="1" dirty="0" smtClean="0">
                <a:solidFill>
                  <a:srgbClr val="FF0000"/>
                </a:solidFill>
              </a:rPr>
              <a:t>ircuits using </a:t>
            </a:r>
            <a:r>
              <a:rPr lang="en-US" b="1" dirty="0">
                <a:solidFill>
                  <a:srgbClr val="FF0000"/>
                </a:solidFill>
              </a:rPr>
              <a:t>K</a:t>
            </a:r>
            <a:r>
              <a:rPr lang="en-US" b="1" dirty="0" smtClean="0">
                <a:solidFill>
                  <a:srgbClr val="FF0000"/>
                </a:solidFill>
              </a:rPr>
              <a:t> Map</a:t>
            </a:r>
            <a:endParaRPr 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Three-Variable K-Map</a:t>
            </a:r>
            <a:endParaRPr lang="en-US" dirty="0">
              <a:solidFill>
                <a:srgbClr val="FF0000"/>
              </a:solidFill>
            </a:endParaRPr>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lgn="just"/>
            <a:r>
              <a:rPr lang="en-US" dirty="0" smtClean="0"/>
              <a:t>For example, the square assigned to </a:t>
            </a:r>
            <a:r>
              <a:rPr lang="en-US" i="1" dirty="0" smtClean="0"/>
              <a:t>m5 corresponds to row 1 and column 01. </a:t>
            </a:r>
          </a:p>
          <a:p>
            <a:pPr algn="just"/>
            <a:endParaRPr lang="en-US" i="1" dirty="0" smtClean="0"/>
          </a:p>
          <a:p>
            <a:pPr algn="just"/>
            <a:r>
              <a:rPr lang="en-US" i="1" dirty="0" smtClean="0"/>
              <a:t>When these two </a:t>
            </a:r>
            <a:r>
              <a:rPr lang="en-US" dirty="0" smtClean="0"/>
              <a:t>numbers are concatenated, they give the binary number 101, whose decimal equivalent is 5. Each cell of the map corresponds to a unique </a:t>
            </a:r>
            <a:r>
              <a:rPr lang="en-US" dirty="0" err="1" smtClean="0"/>
              <a:t>minterm</a:t>
            </a:r>
            <a:r>
              <a:rPr lang="en-US" dirty="0" smtClean="0"/>
              <a:t>, so another way of looking at square </a:t>
            </a:r>
            <a:r>
              <a:rPr lang="en-US" i="1" dirty="0" smtClean="0"/>
              <a:t>m</a:t>
            </a:r>
            <a:r>
              <a:rPr lang="en-US" sz="1900" i="1" dirty="0" smtClean="0"/>
              <a:t>5</a:t>
            </a:r>
            <a:r>
              <a:rPr lang="en-US" i="1" dirty="0" smtClean="0"/>
              <a:t> = </a:t>
            </a:r>
            <a:r>
              <a:rPr lang="en-US" i="1" dirty="0" err="1" smtClean="0"/>
              <a:t>xy’z</a:t>
            </a:r>
            <a:r>
              <a:rPr lang="en-US" i="1" dirty="0" smtClean="0"/>
              <a:t> is to consider it to be in the row marked x and the column belonging </a:t>
            </a:r>
            <a:r>
              <a:rPr lang="en-US" dirty="0" smtClean="0"/>
              <a:t>to </a:t>
            </a:r>
            <a:r>
              <a:rPr lang="en-US" i="1" dirty="0" err="1" smtClean="0"/>
              <a:t>y’z</a:t>
            </a:r>
            <a:r>
              <a:rPr lang="en-US" i="1" dirty="0" smtClean="0"/>
              <a:t> (column 01). </a:t>
            </a:r>
          </a:p>
          <a:p>
            <a:pPr algn="just"/>
            <a:endParaRPr lang="en-US" i="1" dirty="0" smtClean="0"/>
          </a:p>
          <a:p>
            <a:pPr algn="just"/>
            <a:r>
              <a:rPr lang="en-US" i="1" dirty="0" smtClean="0"/>
              <a:t>Note that there are four squares in which each variable is equal to 1 </a:t>
            </a:r>
            <a:r>
              <a:rPr lang="en-US" dirty="0" smtClean="0"/>
              <a:t>and four in which each is equal to 0. </a:t>
            </a:r>
          </a:p>
          <a:p>
            <a:pPr algn="just"/>
            <a:endParaRPr lang="en-US" dirty="0" smtClean="0"/>
          </a:p>
          <a:p>
            <a:pPr algn="just"/>
            <a:r>
              <a:rPr lang="en-US" dirty="0" smtClean="0"/>
              <a:t>The variable appears unprimed in the former four squares and primed in the latter. For convenience, we write the variable with its letter symbol under the four squares in which it is unprimed.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rPr>
              <a:t>Three-Variable K-Map</a:t>
            </a:r>
            <a:endParaRPr lang="en-US" dirty="0">
              <a:solidFill>
                <a:srgbClr val="FF0000"/>
              </a:solidFill>
            </a:endParaRPr>
          </a:p>
        </p:txBody>
      </p:sp>
      <p:sp>
        <p:nvSpPr>
          <p:cNvPr id="3" name="Content Placeholder 2"/>
          <p:cNvSpPr>
            <a:spLocks noGrp="1"/>
          </p:cNvSpPr>
          <p:nvPr>
            <p:ph idx="1"/>
          </p:nvPr>
        </p:nvSpPr>
        <p:spPr>
          <a:xfrm>
            <a:off x="533400" y="990600"/>
            <a:ext cx="8229600" cy="4525963"/>
          </a:xfrm>
        </p:spPr>
        <p:txBody>
          <a:bodyPr>
            <a:normAutofit fontScale="70000" lnSpcReduction="20000"/>
          </a:bodyPr>
          <a:lstStyle/>
          <a:p>
            <a:pPr algn="just"/>
            <a:r>
              <a:rPr lang="en-US" dirty="0" smtClean="0"/>
              <a:t>The number of adjacent squares that may be combined must always represent a number that is a power of two, such as 1, 2, 4, and 8. As more adjacent squares are combined, we obtain a product term with fewer literals.</a:t>
            </a:r>
          </a:p>
          <a:p>
            <a:pPr algn="just"/>
            <a:endParaRPr lang="en-US" dirty="0" smtClean="0"/>
          </a:p>
          <a:p>
            <a:pPr algn="just"/>
            <a:r>
              <a:rPr lang="en-US" b="1" dirty="0" smtClean="0">
                <a:solidFill>
                  <a:srgbClr val="FF0000"/>
                </a:solidFill>
              </a:rPr>
              <a:t>One square represents one </a:t>
            </a:r>
            <a:r>
              <a:rPr lang="en-US" b="1" dirty="0" err="1" smtClean="0">
                <a:solidFill>
                  <a:srgbClr val="FF0000"/>
                </a:solidFill>
              </a:rPr>
              <a:t>minterm</a:t>
            </a:r>
            <a:r>
              <a:rPr lang="en-US" b="1" dirty="0" smtClean="0">
                <a:solidFill>
                  <a:srgbClr val="FF0000"/>
                </a:solidFill>
              </a:rPr>
              <a:t>, giving a term with three literals.</a:t>
            </a:r>
          </a:p>
          <a:p>
            <a:pPr algn="just"/>
            <a:endParaRPr lang="en-US" dirty="0" smtClean="0"/>
          </a:p>
          <a:p>
            <a:pPr algn="just"/>
            <a:r>
              <a:rPr lang="en-US" dirty="0" smtClean="0"/>
              <a:t> </a:t>
            </a:r>
            <a:r>
              <a:rPr lang="en-US" b="1" dirty="0" smtClean="0"/>
              <a:t>Two adjacent squares represent a term with two literals. </a:t>
            </a:r>
          </a:p>
          <a:p>
            <a:pPr algn="just"/>
            <a:endParaRPr lang="en-US" dirty="0" smtClean="0"/>
          </a:p>
          <a:p>
            <a:pPr algn="just"/>
            <a:r>
              <a:rPr lang="en-US" b="1" dirty="0" smtClean="0">
                <a:solidFill>
                  <a:srgbClr val="FF0000"/>
                </a:solidFill>
              </a:rPr>
              <a:t>Four adjacent squares represent a term with one literal. </a:t>
            </a:r>
          </a:p>
          <a:p>
            <a:pPr algn="just"/>
            <a:endParaRPr lang="en-US" dirty="0" smtClean="0"/>
          </a:p>
          <a:p>
            <a:pPr algn="just"/>
            <a:r>
              <a:rPr lang="en-US" b="1" dirty="0" smtClean="0"/>
              <a:t>Eight adjacent squares encompass the entire map and produce a function that is always equal to 1.</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990600" y="762000"/>
            <a:ext cx="6922851" cy="1066800"/>
          </a:xfrm>
          <a:prstGeom prst="rect">
            <a:avLst/>
          </a:prstGeom>
          <a:noFill/>
          <a:ln w="9525">
            <a:noFill/>
            <a:miter lim="800000"/>
            <a:headEnd/>
            <a:tailEnd/>
          </a:ln>
          <a:effectLst/>
        </p:spPr>
      </p:pic>
      <p:pic>
        <p:nvPicPr>
          <p:cNvPr id="4099" name="Picture 3"/>
          <p:cNvPicPr>
            <a:picLocks noGrp="1" noChangeAspect="1" noChangeArrowheads="1"/>
          </p:cNvPicPr>
          <p:nvPr>
            <p:ph idx="1"/>
          </p:nvPr>
        </p:nvPicPr>
        <p:blipFill>
          <a:blip r:embed="rId3"/>
          <a:srcRect/>
          <a:stretch>
            <a:fillRect/>
          </a:stretch>
        </p:blipFill>
        <p:spPr bwMode="auto">
          <a:xfrm>
            <a:off x="1066800" y="2286000"/>
            <a:ext cx="4261115" cy="2556669"/>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5029200" y="3276600"/>
            <a:ext cx="3638550" cy="457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609600" y="762000"/>
            <a:ext cx="7628283" cy="11430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06338" y="2057400"/>
            <a:ext cx="5186580" cy="3124200"/>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5715000" y="2590800"/>
            <a:ext cx="2438400" cy="76036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457200" y="914400"/>
            <a:ext cx="7977658" cy="1091406"/>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828800" y="2133600"/>
            <a:ext cx="6500812" cy="39052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3"/>
          <a:srcRect/>
          <a:stretch>
            <a:fillRect/>
          </a:stretch>
        </p:blipFill>
        <p:spPr bwMode="auto">
          <a:xfrm>
            <a:off x="1447800" y="457200"/>
            <a:ext cx="5650507" cy="1329531"/>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3048000" y="2590800"/>
            <a:ext cx="3657599" cy="550843"/>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3048000" y="3352800"/>
            <a:ext cx="5048849" cy="3276600"/>
          </a:xfrm>
          <a:prstGeom prst="rect">
            <a:avLst/>
          </a:prstGeom>
          <a:noFill/>
          <a:ln w="9525">
            <a:noFill/>
            <a:miter lim="800000"/>
            <a:headEnd/>
            <a:tailEnd/>
          </a:ln>
          <a:effectLst/>
        </p:spPr>
      </p:pic>
      <p:sp>
        <p:nvSpPr>
          <p:cNvPr id="6" name="TextBox 5"/>
          <p:cNvSpPr txBox="1"/>
          <p:nvPr/>
        </p:nvSpPr>
        <p:spPr>
          <a:xfrm>
            <a:off x="1143000" y="2057400"/>
            <a:ext cx="7634526" cy="369332"/>
          </a:xfrm>
          <a:prstGeom prst="rect">
            <a:avLst/>
          </a:prstGeom>
          <a:noFill/>
        </p:spPr>
        <p:txBody>
          <a:bodyPr wrap="none" rtlCol="0">
            <a:spAutoFit/>
          </a:bodyPr>
          <a:lstStyle/>
          <a:p>
            <a:r>
              <a:rPr lang="en-US" dirty="0" smtClean="0"/>
              <a:t>F=A’C(B+B’)+A’B(C+C’)+AB’C+BC(A+A’)=A’BC+A’B’C+A’BC+A’BC’+AB’C+ABC+A’BC</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b="1" dirty="0" smtClean="0">
                <a:solidFill>
                  <a:srgbClr val="FF0000"/>
                </a:solidFill>
              </a:rPr>
              <a:t>Example: Minimize the logical sum of the four adjacent</a:t>
            </a:r>
            <a:br>
              <a:rPr lang="en-US" sz="2800" b="1" dirty="0" smtClean="0">
                <a:solidFill>
                  <a:srgbClr val="FF0000"/>
                </a:solidFill>
              </a:rPr>
            </a:br>
            <a:r>
              <a:rPr lang="en-US" sz="2800" b="1" dirty="0" err="1" smtClean="0">
                <a:solidFill>
                  <a:srgbClr val="FF0000"/>
                </a:solidFill>
              </a:rPr>
              <a:t>minterms</a:t>
            </a:r>
            <a:r>
              <a:rPr lang="en-US" sz="2800" b="1" dirty="0" smtClean="0">
                <a:solidFill>
                  <a:srgbClr val="FF0000"/>
                </a:solidFill>
              </a:rPr>
              <a:t> 0, 2, 4, and 6</a:t>
            </a:r>
            <a:endParaRPr lang="en-US" sz="2800" b="1" dirty="0">
              <a:solidFill>
                <a:srgbClr val="FF000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990600" y="2057400"/>
            <a:ext cx="6840202" cy="1239044"/>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2514600" y="3733800"/>
            <a:ext cx="4426558" cy="18954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OPTIMIZATION</a:t>
            </a:r>
            <a:endParaRPr lang="en-US" dirty="0"/>
          </a:p>
        </p:txBody>
      </p:sp>
      <p:pic>
        <p:nvPicPr>
          <p:cNvPr id="1026" name="Picture 2"/>
          <p:cNvPicPr>
            <a:picLocks noChangeAspect="1" noChangeArrowheads="1"/>
          </p:cNvPicPr>
          <p:nvPr/>
        </p:nvPicPr>
        <p:blipFill>
          <a:blip r:embed="rId2"/>
          <a:srcRect/>
          <a:stretch>
            <a:fillRect/>
          </a:stretch>
        </p:blipFill>
        <p:spPr bwMode="auto">
          <a:xfrm>
            <a:off x="261938" y="1524000"/>
            <a:ext cx="7593921" cy="440531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553200" y="1524000"/>
            <a:ext cx="2038350" cy="885825"/>
          </a:xfrm>
          <a:prstGeom prst="rect">
            <a:avLst/>
          </a:prstGeom>
          <a:noFill/>
          <a:ln w="9525">
            <a:noFill/>
            <a:miter lim="800000"/>
            <a:headEnd/>
            <a:tailEnd/>
          </a:ln>
          <a:effectLst/>
        </p:spPr>
      </p:pic>
      <p:sp>
        <p:nvSpPr>
          <p:cNvPr id="6" name="TextBox 5"/>
          <p:cNvSpPr txBox="1"/>
          <p:nvPr/>
        </p:nvSpPr>
        <p:spPr>
          <a:xfrm>
            <a:off x="990600" y="6248400"/>
            <a:ext cx="3222421" cy="369332"/>
          </a:xfrm>
          <a:prstGeom prst="rect">
            <a:avLst/>
          </a:prstGeom>
          <a:noFill/>
        </p:spPr>
        <p:txBody>
          <a:bodyPr wrap="none" rtlCol="0">
            <a:spAutoFit/>
          </a:bodyPr>
          <a:lstStyle/>
          <a:p>
            <a:r>
              <a:rPr lang="en-US" b="1" dirty="0" smtClean="0">
                <a:solidFill>
                  <a:srgbClr val="FF0000"/>
                </a:solidFill>
              </a:rPr>
              <a:t>Before minimization of function</a:t>
            </a:r>
            <a:endParaRPr lang="en-US" b="1" dirty="0">
              <a:solidFill>
                <a:srgbClr val="FF0000"/>
              </a:solidFill>
            </a:endParaRPr>
          </a:p>
        </p:txBody>
      </p:sp>
      <p:sp>
        <p:nvSpPr>
          <p:cNvPr id="7" name="TextBox 6"/>
          <p:cNvSpPr txBox="1"/>
          <p:nvPr/>
        </p:nvSpPr>
        <p:spPr>
          <a:xfrm>
            <a:off x="6065785" y="2286000"/>
            <a:ext cx="3078215" cy="646331"/>
          </a:xfrm>
          <a:prstGeom prst="rect">
            <a:avLst/>
          </a:prstGeom>
          <a:noFill/>
        </p:spPr>
        <p:txBody>
          <a:bodyPr wrap="none" rtlCol="0">
            <a:spAutoFit/>
          </a:bodyPr>
          <a:lstStyle/>
          <a:p>
            <a:r>
              <a:rPr lang="en-US" b="1" dirty="0" smtClean="0">
                <a:solidFill>
                  <a:srgbClr val="FF0000"/>
                </a:solidFill>
              </a:rPr>
              <a:t>After minimization of function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b="1" dirty="0" smtClean="0">
                <a:solidFill>
                  <a:srgbClr val="FF0000"/>
                </a:solidFill>
              </a:rPr>
              <a:t>HDL Description of circuit</a:t>
            </a:r>
            <a:r>
              <a:rPr lang="en-US" sz="2800" b="1" dirty="0" smtClean="0"/>
              <a:t/>
            </a:r>
            <a:br>
              <a:rPr lang="en-US" sz="2800" b="1" dirty="0" smtClean="0"/>
            </a:br>
            <a:r>
              <a:rPr lang="en-US" sz="2800" i="1" dirty="0"/>
              <a:t/>
            </a:r>
            <a:br>
              <a:rPr lang="en-US" sz="2800" i="1" dirty="0"/>
            </a:br>
            <a:r>
              <a:rPr lang="en-US" sz="2800" i="1" dirty="0">
                <a:solidFill>
                  <a:srgbClr val="FF0000"/>
                </a:solidFill>
              </a:rPr>
              <a:t>F = </a:t>
            </a:r>
            <a:r>
              <a:rPr lang="en-US" sz="2800" i="1" dirty="0" smtClean="0">
                <a:solidFill>
                  <a:srgbClr val="FF0000"/>
                </a:solidFill>
              </a:rPr>
              <a:t>X’Y’Z’ </a:t>
            </a:r>
            <a:r>
              <a:rPr lang="en-US" sz="2800" i="1" dirty="0">
                <a:solidFill>
                  <a:srgbClr val="FF0000"/>
                </a:solidFill>
              </a:rPr>
              <a:t>+ </a:t>
            </a:r>
            <a:r>
              <a:rPr lang="en-US" sz="2800" i="1" dirty="0" smtClean="0">
                <a:solidFill>
                  <a:srgbClr val="FF0000"/>
                </a:solidFill>
              </a:rPr>
              <a:t>X’YZ’ + XY’Z’ + XYZ’ </a:t>
            </a:r>
            <a:endParaRPr lang="en-US" sz="2800" dirty="0">
              <a:solidFill>
                <a:srgbClr val="FF0000"/>
              </a:solidFill>
            </a:endParaRPr>
          </a:p>
        </p:txBody>
      </p:sp>
      <p:sp>
        <p:nvSpPr>
          <p:cNvPr id="3" name="Content Placeholder 2"/>
          <p:cNvSpPr>
            <a:spLocks noGrp="1"/>
          </p:cNvSpPr>
          <p:nvPr>
            <p:ph idx="1"/>
          </p:nvPr>
        </p:nvSpPr>
        <p:spPr>
          <a:xfrm>
            <a:off x="457200" y="1600200"/>
            <a:ext cx="8534400" cy="4525963"/>
          </a:xfrm>
        </p:spPr>
        <p:txBody>
          <a:bodyPr>
            <a:normAutofit/>
          </a:bodyPr>
          <a:lstStyle/>
          <a:p>
            <a:pPr>
              <a:buNone/>
            </a:pPr>
            <a:r>
              <a:rPr lang="en-US" sz="2400" dirty="0"/>
              <a:t>// Verilog model: Circuit with Boolean expressions</a:t>
            </a:r>
          </a:p>
          <a:p>
            <a:pPr>
              <a:buNone/>
            </a:pPr>
            <a:r>
              <a:rPr lang="en-US" sz="2400" b="1" dirty="0"/>
              <a:t>module </a:t>
            </a:r>
            <a:r>
              <a:rPr lang="en-US" sz="2400" b="1" dirty="0" err="1" smtClean="0"/>
              <a:t>Circuit_Boolean</a:t>
            </a:r>
            <a:r>
              <a:rPr lang="en-US" sz="2400" b="1" dirty="0" smtClean="0"/>
              <a:t> (F</a:t>
            </a:r>
            <a:r>
              <a:rPr lang="en-US" sz="2400" b="1" dirty="0"/>
              <a:t>, </a:t>
            </a:r>
            <a:r>
              <a:rPr lang="en-US" sz="2400" b="1" dirty="0" smtClean="0"/>
              <a:t>X, </a:t>
            </a:r>
            <a:r>
              <a:rPr lang="en-US" sz="2400" b="1" dirty="0"/>
              <a:t>Y</a:t>
            </a:r>
            <a:r>
              <a:rPr lang="en-US" sz="2400" b="1" dirty="0" smtClean="0"/>
              <a:t>, Z);</a:t>
            </a:r>
            <a:endParaRPr lang="en-US" sz="2400" b="1" dirty="0"/>
          </a:p>
          <a:p>
            <a:pPr>
              <a:buNone/>
            </a:pPr>
            <a:r>
              <a:rPr lang="en-US" sz="2400" b="1" dirty="0" smtClean="0"/>
              <a:t>Output  </a:t>
            </a:r>
            <a:r>
              <a:rPr lang="en-US" sz="2400" b="1" dirty="0"/>
              <a:t>F;</a:t>
            </a:r>
          </a:p>
          <a:p>
            <a:pPr>
              <a:buNone/>
            </a:pPr>
            <a:r>
              <a:rPr lang="en-US" sz="2400" b="1" dirty="0" smtClean="0"/>
              <a:t>Input  X, Y, Z ;</a:t>
            </a:r>
            <a:endParaRPr lang="en-US" sz="2400" b="1" dirty="0"/>
          </a:p>
          <a:p>
            <a:pPr>
              <a:buNone/>
            </a:pPr>
            <a:r>
              <a:rPr lang="en-US" sz="2400" b="1" dirty="0" smtClean="0"/>
              <a:t>assign </a:t>
            </a:r>
            <a:r>
              <a:rPr lang="en-US" sz="2400" b="1" dirty="0"/>
              <a:t>F </a:t>
            </a:r>
            <a:r>
              <a:rPr lang="en-US" sz="2400" b="1" dirty="0" smtClean="0"/>
              <a:t>= ((!X) &amp;&amp; (!Y) &amp;&amp; (!Z) ) || ((!X) &amp;&amp; Y &amp;&amp; (!Z) ) || (X  &amp;&amp; (!Y) &amp;&amp; (!Z) ) || (X &amp;&amp; Y &amp;&amp; (!Z) );</a:t>
            </a:r>
            <a:endParaRPr lang="en-US" sz="2400" b="1" dirty="0"/>
          </a:p>
          <a:p>
            <a:pPr>
              <a:buNone/>
            </a:pPr>
            <a:r>
              <a:rPr lang="en-US" sz="2400" b="1" dirty="0"/>
              <a:t>endmodule</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FOUR-VARIABLE K-MAP</a:t>
            </a:r>
            <a:endParaRPr lang="en-US" dirty="0">
              <a:solidFill>
                <a:srgbClr val="FF0000"/>
              </a:solidFill>
            </a:endParaRPr>
          </a:p>
        </p:txBody>
      </p:sp>
      <p:sp>
        <p:nvSpPr>
          <p:cNvPr id="3" name="Content Placeholder 2"/>
          <p:cNvSpPr>
            <a:spLocks noGrp="1"/>
          </p:cNvSpPr>
          <p:nvPr>
            <p:ph idx="1"/>
          </p:nvPr>
        </p:nvSpPr>
        <p:spPr>
          <a:xfrm>
            <a:off x="3581400" y="1219200"/>
            <a:ext cx="5334000" cy="4906963"/>
          </a:xfrm>
        </p:spPr>
        <p:txBody>
          <a:bodyPr>
            <a:normAutofit fontScale="62500" lnSpcReduction="20000"/>
          </a:bodyPr>
          <a:lstStyle/>
          <a:p>
            <a:pPr algn="just"/>
            <a:r>
              <a:rPr lang="en-US" dirty="0" smtClean="0"/>
              <a:t>The map for Boolean functions of four binary variables (</a:t>
            </a:r>
            <a:r>
              <a:rPr lang="en-US" i="1" dirty="0" smtClean="0"/>
              <a:t>w, x, y, z) is shown in Figure. </a:t>
            </a:r>
            <a:r>
              <a:rPr lang="en-US" dirty="0" smtClean="0"/>
              <a:t>The map is drawn to show the relationship between the squares and the four variables. </a:t>
            </a:r>
          </a:p>
          <a:p>
            <a:pPr algn="just"/>
            <a:endParaRPr lang="en-US" dirty="0" smtClean="0"/>
          </a:p>
          <a:p>
            <a:pPr algn="just"/>
            <a:r>
              <a:rPr lang="en-US" dirty="0" smtClean="0"/>
              <a:t>The rows and columns are numbered in a </a:t>
            </a:r>
            <a:r>
              <a:rPr lang="en-US" dirty="0" smtClean="0">
                <a:solidFill>
                  <a:srgbClr val="FF0000"/>
                </a:solidFill>
              </a:rPr>
              <a:t>Gray code </a:t>
            </a:r>
            <a:r>
              <a:rPr lang="en-US" dirty="0" smtClean="0"/>
              <a:t>sequence, with only one digit changing value between two adjacent rows or columns. </a:t>
            </a:r>
          </a:p>
          <a:p>
            <a:pPr algn="just"/>
            <a:endParaRPr lang="en-US" dirty="0" smtClean="0"/>
          </a:p>
          <a:p>
            <a:pPr algn="just"/>
            <a:r>
              <a:rPr lang="en-US" dirty="0" smtClean="0"/>
              <a:t>The </a:t>
            </a:r>
            <a:r>
              <a:rPr lang="en-US" dirty="0" err="1" smtClean="0"/>
              <a:t>minterm</a:t>
            </a:r>
            <a:r>
              <a:rPr lang="en-US" dirty="0" smtClean="0"/>
              <a:t> corresponding to each square can be obtained from the concatenation of the row number with the column number. For example, the numbers of the third row (11) and the second column (01), when concatenated, give the binary number 1101, the binary equivalent of decimal 13. Thus, the square in the third row and second column represents </a:t>
            </a:r>
            <a:r>
              <a:rPr lang="en-US" dirty="0" err="1" smtClean="0"/>
              <a:t>minterm</a:t>
            </a:r>
            <a:r>
              <a:rPr lang="en-US" dirty="0" smtClean="0"/>
              <a:t> </a:t>
            </a:r>
            <a:r>
              <a:rPr lang="en-US" i="1" dirty="0" smtClean="0"/>
              <a:t>m13.</a:t>
            </a:r>
            <a:endParaRPr lang="en-US" dirty="0"/>
          </a:p>
        </p:txBody>
      </p:sp>
      <p:pic>
        <p:nvPicPr>
          <p:cNvPr id="4" name="Picture 3"/>
          <p:cNvPicPr>
            <a:picLocks noChangeAspect="1" noChangeArrowheads="1"/>
          </p:cNvPicPr>
          <p:nvPr/>
        </p:nvPicPr>
        <p:blipFill>
          <a:blip r:embed="rId2"/>
          <a:srcRect/>
          <a:stretch>
            <a:fillRect/>
          </a:stretch>
        </p:blipFill>
        <p:spPr bwMode="auto">
          <a:xfrm>
            <a:off x="228600" y="2057400"/>
            <a:ext cx="3407392" cy="3200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i="1" dirty="0">
                <a:solidFill>
                  <a:srgbClr val="FF0000"/>
                </a:solidFill>
              </a:rPr>
              <a:t>Gate-level minimization </a:t>
            </a:r>
            <a:r>
              <a:rPr lang="en-US" i="1" dirty="0"/>
              <a:t>is the design task of finding an </a:t>
            </a:r>
            <a:r>
              <a:rPr lang="en-US" i="1" dirty="0">
                <a:solidFill>
                  <a:srgbClr val="FF0000"/>
                </a:solidFill>
              </a:rPr>
              <a:t>optimal</a:t>
            </a:r>
            <a:r>
              <a:rPr lang="en-US" i="1" dirty="0"/>
              <a:t> gate-level </a:t>
            </a:r>
            <a:r>
              <a:rPr lang="en-US" i="1" dirty="0" smtClean="0"/>
              <a:t>implementation </a:t>
            </a:r>
            <a:r>
              <a:rPr lang="en-US" dirty="0" smtClean="0"/>
              <a:t>of </a:t>
            </a:r>
            <a:r>
              <a:rPr lang="en-US" dirty="0"/>
              <a:t>the Boolean functions describing a digital circuit. This task is well </a:t>
            </a:r>
            <a:r>
              <a:rPr lang="en-US" dirty="0" smtClean="0"/>
              <a:t>understood, but </a:t>
            </a:r>
            <a:r>
              <a:rPr lang="en-US" dirty="0"/>
              <a:t>is difficult to execute by manual methods when the logic has more than a few inputs</a:t>
            </a:r>
            <a:r>
              <a:rPr lang="en-US" dirty="0" smtClean="0"/>
              <a:t>.</a:t>
            </a:r>
          </a:p>
          <a:p>
            <a:pPr algn="just"/>
            <a:endParaRPr lang="en-US" dirty="0"/>
          </a:p>
          <a:p>
            <a:pPr algn="just"/>
            <a:r>
              <a:rPr lang="en-US" dirty="0"/>
              <a:t>Fortunately, </a:t>
            </a:r>
            <a:r>
              <a:rPr lang="en-US" dirty="0">
                <a:solidFill>
                  <a:srgbClr val="FF0000"/>
                </a:solidFill>
              </a:rPr>
              <a:t>computer-based logic synthesis tools </a:t>
            </a:r>
            <a:r>
              <a:rPr lang="en-US" dirty="0"/>
              <a:t>can minimize a large set of </a:t>
            </a:r>
            <a:r>
              <a:rPr lang="en-US" dirty="0" smtClean="0"/>
              <a:t>Boolean equations </a:t>
            </a:r>
            <a:r>
              <a:rPr lang="en-US" dirty="0"/>
              <a:t>efficiently and quickly. </a:t>
            </a:r>
            <a:endParaRPr lang="en-US" dirty="0" smtClean="0"/>
          </a:p>
          <a:p>
            <a:pPr algn="just"/>
            <a:endParaRPr lang="en-US" dirty="0" smtClean="0"/>
          </a:p>
          <a:p>
            <a:pPr algn="just"/>
            <a:r>
              <a:rPr lang="en-US" dirty="0" smtClean="0"/>
              <a:t>Nevertheless</a:t>
            </a:r>
            <a:r>
              <a:rPr lang="en-US" dirty="0"/>
              <a:t>, it is important that a designer </a:t>
            </a:r>
            <a:r>
              <a:rPr lang="en-US" dirty="0" smtClean="0"/>
              <a:t>understand the </a:t>
            </a:r>
            <a:r>
              <a:rPr lang="en-US" dirty="0"/>
              <a:t>underlying </a:t>
            </a:r>
            <a:r>
              <a:rPr lang="en-US" b="1" dirty="0">
                <a:solidFill>
                  <a:srgbClr val="FF0000"/>
                </a:solidFill>
              </a:rPr>
              <a:t>mathematical description and solution</a:t>
            </a:r>
            <a:r>
              <a:rPr lang="en-US" dirty="0"/>
              <a:t> of the problem. </a:t>
            </a:r>
            <a:endParaRPr lang="en-US" dirty="0" smtClean="0"/>
          </a:p>
          <a:p>
            <a:pPr algn="just"/>
            <a:endParaRPr lang="en-US" dirty="0" smtClean="0"/>
          </a:p>
          <a:p>
            <a:pPr algn="just"/>
            <a:r>
              <a:rPr lang="en-US" dirty="0" smtClean="0"/>
              <a:t>This lecture serves as </a:t>
            </a:r>
            <a:r>
              <a:rPr lang="en-US" dirty="0"/>
              <a:t>a foundation for your understanding of that important topic and will enable you </a:t>
            </a:r>
            <a:r>
              <a:rPr lang="en-US" dirty="0" smtClean="0"/>
              <a:t>to execute </a:t>
            </a:r>
            <a:r>
              <a:rPr lang="en-US" dirty="0"/>
              <a:t>a </a:t>
            </a:r>
            <a:r>
              <a:rPr lang="en-US" dirty="0">
                <a:solidFill>
                  <a:srgbClr val="FF0000"/>
                </a:solidFill>
              </a:rPr>
              <a:t>manual design </a:t>
            </a:r>
            <a:r>
              <a:rPr lang="en-US" dirty="0"/>
              <a:t>of simple circuits, preparing you for skilled use of </a:t>
            </a:r>
            <a:r>
              <a:rPr lang="en-US" dirty="0" smtClean="0"/>
              <a:t>modern design </a:t>
            </a:r>
            <a:r>
              <a:rPr lang="en-US" dirty="0"/>
              <a:t>tools.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FF0000"/>
                </a:solidFill>
              </a:rPr>
              <a:t>FOUR-VARIABLE K-MAP</a:t>
            </a:r>
            <a:endParaRPr lang="en-US" dirty="0"/>
          </a:p>
        </p:txBody>
      </p:sp>
      <p:sp>
        <p:nvSpPr>
          <p:cNvPr id="3" name="Content Placeholder 2"/>
          <p:cNvSpPr>
            <a:spLocks noGrp="1"/>
          </p:cNvSpPr>
          <p:nvPr>
            <p:ph idx="1"/>
          </p:nvPr>
        </p:nvSpPr>
        <p:spPr>
          <a:xfrm>
            <a:off x="457200" y="1219200"/>
            <a:ext cx="8229600" cy="4876800"/>
          </a:xfrm>
        </p:spPr>
        <p:txBody>
          <a:bodyPr>
            <a:normAutofit fontScale="77500" lnSpcReduction="20000"/>
          </a:bodyPr>
          <a:lstStyle/>
          <a:p>
            <a:pPr algn="just"/>
            <a:r>
              <a:rPr lang="en-US" dirty="0" smtClean="0"/>
              <a:t>The map minimization of four-variable Boolean functions is similar to the method used to minimize three-variable functions. </a:t>
            </a:r>
          </a:p>
          <a:p>
            <a:pPr algn="just"/>
            <a:endParaRPr lang="en-US" dirty="0" smtClean="0"/>
          </a:p>
          <a:p>
            <a:pPr algn="just"/>
            <a:r>
              <a:rPr lang="en-US" dirty="0" smtClean="0"/>
              <a:t>Adjacent squares are defined to be squares next to each other. In addition, the map is considered to lie on a surface with the top and bottom edges, as well as the right and left edges, touching each other to form adjacent squares. For example, </a:t>
            </a:r>
            <a:r>
              <a:rPr lang="en-US" i="1" dirty="0" smtClean="0"/>
              <a:t>m0 and m2 form adjacent squares, as do m3 and m11. </a:t>
            </a:r>
          </a:p>
          <a:p>
            <a:pPr algn="just"/>
            <a:endParaRPr lang="en-US" i="1" dirty="0" smtClean="0"/>
          </a:p>
          <a:p>
            <a:pPr algn="just"/>
            <a:r>
              <a:rPr lang="en-US" i="1" dirty="0" smtClean="0"/>
              <a:t>The </a:t>
            </a:r>
            <a:r>
              <a:rPr lang="en-US" dirty="0" smtClean="0"/>
              <a:t>combination of adjacent squares that is useful during the simplification process is easily determined from inspection of the four-variable map:</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rPr>
              <a:t>FOUR-VARIABLE K-MAP</a:t>
            </a:r>
            <a:endParaRPr lang="en-US" dirty="0"/>
          </a:p>
        </p:txBody>
      </p:sp>
      <p:sp>
        <p:nvSpPr>
          <p:cNvPr id="3" name="Content Placeholder 2"/>
          <p:cNvSpPr>
            <a:spLocks noGrp="1"/>
          </p:cNvSpPr>
          <p:nvPr>
            <p:ph idx="1"/>
          </p:nvPr>
        </p:nvSpPr>
        <p:spPr>
          <a:xfrm>
            <a:off x="457200" y="1219200"/>
            <a:ext cx="8229600" cy="4525963"/>
          </a:xfrm>
        </p:spPr>
        <p:txBody>
          <a:bodyPr>
            <a:normAutofit fontScale="92500" lnSpcReduction="20000"/>
          </a:bodyPr>
          <a:lstStyle/>
          <a:p>
            <a:pPr algn="just"/>
            <a:r>
              <a:rPr lang="en-US" dirty="0" smtClean="0"/>
              <a:t>One square represents one </a:t>
            </a:r>
            <a:r>
              <a:rPr lang="en-US" dirty="0" err="1" smtClean="0"/>
              <a:t>minterm</a:t>
            </a:r>
            <a:r>
              <a:rPr lang="en-US" dirty="0" smtClean="0"/>
              <a:t>, giving a term with four literals.</a:t>
            </a:r>
          </a:p>
          <a:p>
            <a:pPr algn="just"/>
            <a:r>
              <a:rPr lang="en-US" dirty="0" smtClean="0">
                <a:solidFill>
                  <a:srgbClr val="FF0000"/>
                </a:solidFill>
              </a:rPr>
              <a:t>Two adjacent squares represent a term with three literals.</a:t>
            </a:r>
          </a:p>
          <a:p>
            <a:pPr algn="just"/>
            <a:r>
              <a:rPr lang="en-US" dirty="0" smtClean="0"/>
              <a:t>Four adjacent squares represent a term with two literals.</a:t>
            </a:r>
          </a:p>
          <a:p>
            <a:pPr algn="just"/>
            <a:r>
              <a:rPr lang="en-US" dirty="0" smtClean="0">
                <a:solidFill>
                  <a:srgbClr val="FF0000"/>
                </a:solidFill>
              </a:rPr>
              <a:t>Eight adjacent squares represent a term with one literal.</a:t>
            </a:r>
          </a:p>
          <a:p>
            <a:pPr algn="just"/>
            <a:r>
              <a:rPr lang="en-US" dirty="0" smtClean="0"/>
              <a:t>Sixteen adjacent squares produce a function that is always equal to 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FOUR-VARIABLE K-MAP</a:t>
            </a:r>
            <a:endParaRPr lang="en-US" dirty="0"/>
          </a:p>
        </p:txBody>
      </p:sp>
      <p:pic>
        <p:nvPicPr>
          <p:cNvPr id="8195" name="Picture 3"/>
          <p:cNvPicPr>
            <a:picLocks noGrp="1" noChangeAspect="1" noChangeArrowheads="1"/>
          </p:cNvPicPr>
          <p:nvPr>
            <p:ph idx="1"/>
          </p:nvPr>
        </p:nvPicPr>
        <p:blipFill>
          <a:blip r:embed="rId2"/>
          <a:srcRect/>
          <a:stretch>
            <a:fillRect/>
          </a:stretch>
        </p:blipFill>
        <p:spPr bwMode="auto">
          <a:xfrm>
            <a:off x="4343400" y="2057399"/>
            <a:ext cx="3810000" cy="3578551"/>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1066800" y="1143000"/>
          <a:ext cx="2590800" cy="5410199"/>
        </p:xfrm>
        <a:graphic>
          <a:graphicData uri="http://schemas.openxmlformats.org/drawingml/2006/table">
            <a:tbl>
              <a:tblPr firstRow="1" bandRow="1">
                <a:tableStyleId>{F5AB1C69-6EDB-4FF4-983F-18BD219EF322}</a:tableStyleId>
              </a:tblPr>
              <a:tblGrid>
                <a:gridCol w="457200"/>
                <a:gridCol w="457200"/>
                <a:gridCol w="457200"/>
                <a:gridCol w="457200"/>
                <a:gridCol w="762000"/>
              </a:tblGrid>
              <a:tr h="318247">
                <a:tc>
                  <a:txBody>
                    <a:bodyPr/>
                    <a:lstStyle/>
                    <a:p>
                      <a:pPr algn="ctr"/>
                      <a:r>
                        <a:rPr lang="en-US" sz="1800" b="0" dirty="0" smtClean="0">
                          <a:solidFill>
                            <a:schemeClr val="tx1"/>
                          </a:solidFill>
                        </a:rPr>
                        <a:t>w</a:t>
                      </a:r>
                      <a:endParaRPr lang="en-US" sz="1800" b="0" dirty="0">
                        <a:solidFill>
                          <a:schemeClr val="tx1"/>
                        </a:solidFill>
                      </a:endParaRPr>
                    </a:p>
                  </a:txBody>
                  <a:tcPr marT="0" marB="0">
                    <a:lnB w="12700" cap="flat" cmpd="sng" algn="ctr">
                      <a:solidFill>
                        <a:schemeClr val="tx1"/>
                      </a:solidFill>
                      <a:prstDash val="solid"/>
                      <a:round/>
                      <a:headEnd type="none" w="med" len="med"/>
                      <a:tailEnd type="none" w="med" len="med"/>
                    </a:lnB>
                  </a:tcPr>
                </a:tc>
                <a:tc>
                  <a:txBody>
                    <a:bodyPr/>
                    <a:lstStyle/>
                    <a:p>
                      <a:pPr algn="ctr"/>
                      <a:r>
                        <a:rPr lang="en-US" sz="1800" b="0" dirty="0" smtClean="0">
                          <a:solidFill>
                            <a:schemeClr val="tx1"/>
                          </a:solidFill>
                        </a:rPr>
                        <a:t>x</a:t>
                      </a:r>
                      <a:endParaRPr lang="en-US" sz="1800" b="0" dirty="0">
                        <a:solidFill>
                          <a:schemeClr val="tx1"/>
                        </a:solidFill>
                      </a:endParaRPr>
                    </a:p>
                  </a:txBody>
                  <a:tcPr marT="0" marB="0">
                    <a:lnB w="12700" cap="flat" cmpd="sng" algn="ctr">
                      <a:solidFill>
                        <a:schemeClr val="tx1"/>
                      </a:solidFill>
                      <a:prstDash val="solid"/>
                      <a:round/>
                      <a:headEnd type="none" w="med" len="med"/>
                      <a:tailEnd type="none" w="med" len="med"/>
                    </a:lnB>
                  </a:tcPr>
                </a:tc>
                <a:tc>
                  <a:txBody>
                    <a:bodyPr/>
                    <a:lstStyle/>
                    <a:p>
                      <a:pPr algn="ctr"/>
                      <a:r>
                        <a:rPr lang="en-US" sz="1800" b="0" dirty="0" smtClean="0">
                          <a:solidFill>
                            <a:schemeClr val="tx1"/>
                          </a:solidFill>
                        </a:rPr>
                        <a:t>y</a:t>
                      </a:r>
                      <a:endParaRPr lang="en-US" sz="1800" b="0" dirty="0">
                        <a:solidFill>
                          <a:schemeClr val="tx1"/>
                        </a:solidFill>
                      </a:endParaRPr>
                    </a:p>
                  </a:txBody>
                  <a:tcPr marT="0" marB="0">
                    <a:lnB w="12700" cap="flat" cmpd="sng" algn="ctr">
                      <a:solidFill>
                        <a:schemeClr val="tx1"/>
                      </a:solidFill>
                      <a:prstDash val="solid"/>
                      <a:round/>
                      <a:headEnd type="none" w="med" len="med"/>
                      <a:tailEnd type="none" w="med" len="med"/>
                    </a:lnB>
                  </a:tcPr>
                </a:tc>
                <a:tc>
                  <a:txBody>
                    <a:bodyPr/>
                    <a:lstStyle/>
                    <a:p>
                      <a:pPr algn="ctr"/>
                      <a:r>
                        <a:rPr lang="en-US" sz="1800" b="0" dirty="0" smtClean="0">
                          <a:solidFill>
                            <a:schemeClr val="tx1"/>
                          </a:solidFill>
                        </a:rPr>
                        <a:t>z</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18247">
                <a:tc>
                  <a:txBody>
                    <a:bodyPr/>
                    <a:lstStyle/>
                    <a:p>
                      <a:pPr algn="ctr"/>
                      <a:r>
                        <a:rPr lang="en-US" sz="1800" b="0" dirty="0" smtClean="0">
                          <a:solidFill>
                            <a:schemeClr val="tx1"/>
                          </a:solidFill>
                        </a:rPr>
                        <a:t>0</a:t>
                      </a:r>
                      <a:endParaRPr lang="en-US" sz="1800" b="0" dirty="0">
                        <a:solidFill>
                          <a:schemeClr val="tx1"/>
                        </a:solidFill>
                      </a:endParaRPr>
                    </a:p>
                  </a:txBody>
                  <a:tcPr marT="0" marB="0">
                    <a:lnT w="12700" cap="flat" cmpd="sng" algn="ctr">
                      <a:solidFill>
                        <a:schemeClr val="tx1"/>
                      </a:solidFill>
                      <a:prstDash val="solid"/>
                      <a:round/>
                      <a:headEnd type="none" w="med" len="med"/>
                      <a:tailEnd type="none" w="med" len="med"/>
                    </a:lnT>
                  </a:tcPr>
                </a:tc>
                <a:tc>
                  <a:txBody>
                    <a:bodyPr/>
                    <a:lstStyle/>
                    <a:p>
                      <a:pPr algn="ctr"/>
                      <a:r>
                        <a:rPr lang="en-US" sz="1800" b="0" dirty="0" smtClean="0">
                          <a:solidFill>
                            <a:schemeClr val="tx1"/>
                          </a:solidFill>
                        </a:rPr>
                        <a:t>0</a:t>
                      </a:r>
                      <a:endParaRPr lang="en-US" sz="1800" b="0" dirty="0">
                        <a:solidFill>
                          <a:schemeClr val="tx1"/>
                        </a:solidFill>
                      </a:endParaRPr>
                    </a:p>
                  </a:txBody>
                  <a:tcPr marT="0" marB="0">
                    <a:lnT w="12700" cap="flat" cmpd="sng" algn="ctr">
                      <a:solidFill>
                        <a:schemeClr val="tx1"/>
                      </a:solidFill>
                      <a:prstDash val="solid"/>
                      <a:round/>
                      <a:headEnd type="none" w="med" len="med"/>
                      <a:tailEnd type="none" w="med" len="med"/>
                    </a:lnT>
                  </a:tcPr>
                </a:tc>
                <a:tc>
                  <a:txBody>
                    <a:bodyPr/>
                    <a:lstStyle/>
                    <a:p>
                      <a:pPr algn="ctr"/>
                      <a:r>
                        <a:rPr lang="en-US" sz="1800" b="0" dirty="0" smtClean="0">
                          <a:solidFill>
                            <a:schemeClr val="tx1"/>
                          </a:solidFill>
                        </a:rPr>
                        <a:t>0</a:t>
                      </a:r>
                      <a:endParaRPr lang="en-US" sz="1800" b="0" dirty="0">
                        <a:solidFill>
                          <a:schemeClr val="tx1"/>
                        </a:solidFill>
                      </a:endParaRPr>
                    </a:p>
                  </a:txBody>
                  <a:tcPr marT="0" marB="0">
                    <a:lnT w="12700" cap="flat" cmpd="sng" algn="ctr">
                      <a:solidFill>
                        <a:schemeClr val="tx1"/>
                      </a:solidFill>
                      <a:prstDash val="solid"/>
                      <a:round/>
                      <a:headEnd type="none" w="med" len="med"/>
                      <a:tailEnd type="none" w="med" len="med"/>
                    </a:lnT>
                  </a:tcPr>
                </a:tc>
                <a:tc>
                  <a:txBody>
                    <a:bodyPr/>
                    <a:lstStyle/>
                    <a:p>
                      <a:pPr algn="ctr"/>
                      <a:r>
                        <a:rPr lang="en-US" sz="1800" b="0" dirty="0" smtClean="0">
                          <a:solidFill>
                            <a:schemeClr val="tx1"/>
                          </a:solidFill>
                        </a:rPr>
                        <a:t>0</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dirty="0" smtClean="0">
                          <a:solidFill>
                            <a:schemeClr val="tx1"/>
                          </a:solidFill>
                        </a:rPr>
                        <a:t>m0</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318247">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tcPr>
                </a:tc>
                <a:tc>
                  <a:txBody>
                    <a:bodyPr/>
                    <a:lstStyle/>
                    <a:p>
                      <a:pPr algn="ctr"/>
                      <a:r>
                        <a:rPr lang="en-US" sz="1800" b="0" dirty="0" smtClean="0">
                          <a:solidFill>
                            <a:schemeClr val="tx1"/>
                          </a:solidFill>
                        </a:rPr>
                        <a:t>m1</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tcPr>
                </a:tc>
              </a:tr>
              <a:tr h="318247">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tcPr>
                </a:tc>
                <a:tc>
                  <a:txBody>
                    <a:bodyPr/>
                    <a:lstStyle/>
                    <a:p>
                      <a:pPr algn="ctr"/>
                      <a:r>
                        <a:rPr lang="en-US" sz="1800" b="0" dirty="0" smtClean="0">
                          <a:solidFill>
                            <a:schemeClr val="tx1"/>
                          </a:solidFill>
                        </a:rPr>
                        <a:t>m2</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tcPr>
                </a:tc>
              </a:tr>
              <a:tr h="318247">
                <a:tc>
                  <a:txBody>
                    <a:bodyPr/>
                    <a:lstStyle/>
                    <a:p>
                      <a:pPr algn="ctr"/>
                      <a:r>
                        <a:rPr lang="en-US" sz="1800" b="0" dirty="0" smtClean="0">
                          <a:solidFill>
                            <a:schemeClr val="tx1"/>
                          </a:solidFill>
                        </a:rPr>
                        <a:t>0</a:t>
                      </a:r>
                      <a:endParaRPr lang="en-US" sz="1800" b="0" dirty="0">
                        <a:solidFill>
                          <a:schemeClr val="tx1"/>
                        </a:solidFill>
                      </a:endParaRPr>
                    </a:p>
                  </a:txBody>
                  <a:tcPr marT="0" marB="0">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0</a:t>
                      </a:r>
                      <a:endParaRPr lang="en-US" sz="1800" b="0" dirty="0">
                        <a:solidFill>
                          <a:schemeClr val="tx1"/>
                        </a:solidFill>
                      </a:endParaRPr>
                    </a:p>
                  </a:txBody>
                  <a:tcPr marT="0" marB="0">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1</a:t>
                      </a:r>
                      <a:endParaRPr lang="en-US" sz="1800" b="0" dirty="0">
                        <a:solidFill>
                          <a:schemeClr val="tx1"/>
                        </a:solidFill>
                      </a:endParaRPr>
                    </a:p>
                  </a:txBody>
                  <a:tcPr marT="0" marB="0">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1</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m3</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lnB w="12700" cap="flat" cmpd="sng" algn="ctr">
                      <a:solidFill>
                        <a:srgbClr val="FF0000"/>
                      </a:solidFill>
                      <a:prstDash val="solid"/>
                      <a:round/>
                      <a:headEnd type="none" w="med" len="med"/>
                      <a:tailEnd type="none" w="med" len="med"/>
                    </a:lnB>
                  </a:tcPr>
                </a:tc>
              </a:tr>
              <a:tr h="318247">
                <a:tc>
                  <a:txBody>
                    <a:bodyPr/>
                    <a:lstStyle/>
                    <a:p>
                      <a:pPr algn="ctr"/>
                      <a:r>
                        <a:rPr lang="en-US" sz="1800" b="0" dirty="0" smtClean="0">
                          <a:solidFill>
                            <a:schemeClr val="tx1"/>
                          </a:solidFill>
                        </a:rPr>
                        <a:t>0</a:t>
                      </a:r>
                      <a:endParaRPr lang="en-US" sz="1800" b="0" dirty="0">
                        <a:solidFill>
                          <a:schemeClr val="tx1"/>
                        </a:solidFill>
                      </a:endParaRPr>
                    </a:p>
                  </a:txBody>
                  <a:tcPr marT="0" marB="0">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1</a:t>
                      </a:r>
                      <a:endParaRPr lang="en-US" sz="1800" b="0" dirty="0">
                        <a:solidFill>
                          <a:schemeClr val="tx1"/>
                        </a:solidFill>
                      </a:endParaRPr>
                    </a:p>
                  </a:txBody>
                  <a:tcPr marT="0" marB="0">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0</a:t>
                      </a:r>
                      <a:endParaRPr lang="en-US" sz="1800" b="0" dirty="0">
                        <a:solidFill>
                          <a:schemeClr val="tx1"/>
                        </a:solidFill>
                      </a:endParaRPr>
                    </a:p>
                  </a:txBody>
                  <a:tcPr marT="0" marB="0">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0</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m4</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lnT w="12700" cap="flat" cmpd="sng" algn="ctr">
                      <a:solidFill>
                        <a:srgbClr val="FF0000"/>
                      </a:solidFill>
                      <a:prstDash val="solid"/>
                      <a:round/>
                      <a:headEnd type="none" w="med" len="med"/>
                      <a:tailEnd type="none" w="med" len="med"/>
                    </a:lnT>
                  </a:tcPr>
                </a:tc>
              </a:tr>
              <a:tr h="318247">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tcPr>
                </a:tc>
                <a:tc>
                  <a:txBody>
                    <a:bodyPr/>
                    <a:lstStyle/>
                    <a:p>
                      <a:pPr algn="ctr"/>
                      <a:r>
                        <a:rPr lang="en-US" sz="1800" b="0" dirty="0" smtClean="0">
                          <a:solidFill>
                            <a:schemeClr val="tx1"/>
                          </a:solidFill>
                        </a:rPr>
                        <a:t>m5</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tcPr>
                </a:tc>
              </a:tr>
              <a:tr h="318247">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tcPr>
                </a:tc>
                <a:tc>
                  <a:txBody>
                    <a:bodyPr/>
                    <a:lstStyle/>
                    <a:p>
                      <a:pPr algn="ctr"/>
                      <a:r>
                        <a:rPr lang="en-US" sz="1800" b="0" dirty="0" smtClean="0">
                          <a:solidFill>
                            <a:schemeClr val="tx1"/>
                          </a:solidFill>
                        </a:rPr>
                        <a:t>m6</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tcPr>
                </a:tc>
              </a:tr>
              <a:tr h="318247">
                <a:tc>
                  <a:txBody>
                    <a:bodyPr/>
                    <a:lstStyle/>
                    <a:p>
                      <a:pPr algn="ctr"/>
                      <a:r>
                        <a:rPr lang="en-US" sz="1800" b="0" dirty="0" smtClean="0">
                          <a:solidFill>
                            <a:schemeClr val="tx1"/>
                          </a:solidFill>
                        </a:rPr>
                        <a:t>0</a:t>
                      </a:r>
                      <a:endParaRPr lang="en-US" sz="1800" b="0" dirty="0">
                        <a:solidFill>
                          <a:schemeClr val="tx1"/>
                        </a:solidFill>
                      </a:endParaRPr>
                    </a:p>
                  </a:txBody>
                  <a:tcPr marT="0" marB="0">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1</a:t>
                      </a:r>
                      <a:endParaRPr lang="en-US" sz="1800" b="0" dirty="0">
                        <a:solidFill>
                          <a:schemeClr val="tx1"/>
                        </a:solidFill>
                      </a:endParaRPr>
                    </a:p>
                  </a:txBody>
                  <a:tcPr marT="0" marB="0">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1</a:t>
                      </a:r>
                      <a:endParaRPr lang="en-US" sz="1800" b="0" dirty="0">
                        <a:solidFill>
                          <a:schemeClr val="tx1"/>
                        </a:solidFill>
                      </a:endParaRPr>
                    </a:p>
                  </a:txBody>
                  <a:tcPr marT="0" marB="0">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1</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m7</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lnB w="12700" cap="flat" cmpd="sng" algn="ctr">
                      <a:solidFill>
                        <a:srgbClr val="FF0000"/>
                      </a:solidFill>
                      <a:prstDash val="solid"/>
                      <a:round/>
                      <a:headEnd type="none" w="med" len="med"/>
                      <a:tailEnd type="none" w="med" len="med"/>
                    </a:lnB>
                  </a:tcPr>
                </a:tc>
              </a:tr>
              <a:tr h="318247">
                <a:tc>
                  <a:txBody>
                    <a:bodyPr/>
                    <a:lstStyle/>
                    <a:p>
                      <a:pPr algn="ctr"/>
                      <a:r>
                        <a:rPr lang="en-US" sz="1800" b="0" dirty="0" smtClean="0">
                          <a:solidFill>
                            <a:schemeClr val="tx1"/>
                          </a:solidFill>
                        </a:rPr>
                        <a:t>1</a:t>
                      </a:r>
                      <a:endParaRPr lang="en-US" sz="1800" b="0" dirty="0">
                        <a:solidFill>
                          <a:schemeClr val="tx1"/>
                        </a:solidFill>
                      </a:endParaRPr>
                    </a:p>
                  </a:txBody>
                  <a:tcPr marT="0" marB="0">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0</a:t>
                      </a:r>
                      <a:endParaRPr lang="en-US" sz="1800" b="0" dirty="0">
                        <a:solidFill>
                          <a:schemeClr val="tx1"/>
                        </a:solidFill>
                      </a:endParaRPr>
                    </a:p>
                  </a:txBody>
                  <a:tcPr marT="0" marB="0">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0</a:t>
                      </a:r>
                      <a:endParaRPr lang="en-US" sz="1800" b="0" dirty="0">
                        <a:solidFill>
                          <a:schemeClr val="tx1"/>
                        </a:solidFill>
                      </a:endParaRPr>
                    </a:p>
                  </a:txBody>
                  <a:tcPr marT="0" marB="0">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0</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m8</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lnT w="12700" cap="flat" cmpd="sng" algn="ctr">
                      <a:solidFill>
                        <a:srgbClr val="FF0000"/>
                      </a:solidFill>
                      <a:prstDash val="solid"/>
                      <a:round/>
                      <a:headEnd type="none" w="med" len="med"/>
                      <a:tailEnd type="none" w="med" len="med"/>
                    </a:lnT>
                  </a:tcPr>
                </a:tc>
              </a:tr>
              <a:tr h="318247">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tcPr>
                </a:tc>
                <a:tc>
                  <a:txBody>
                    <a:bodyPr/>
                    <a:lstStyle/>
                    <a:p>
                      <a:pPr algn="ctr"/>
                      <a:r>
                        <a:rPr lang="en-US" sz="1800" b="0" dirty="0" smtClean="0">
                          <a:solidFill>
                            <a:schemeClr val="tx1"/>
                          </a:solidFill>
                        </a:rPr>
                        <a:t>m9</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tcPr>
                </a:tc>
              </a:tr>
              <a:tr h="318247">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tcPr>
                </a:tc>
                <a:tc>
                  <a:txBody>
                    <a:bodyPr/>
                    <a:lstStyle/>
                    <a:p>
                      <a:pPr algn="ctr"/>
                      <a:r>
                        <a:rPr lang="en-US" sz="1800" b="0" dirty="0" smtClean="0">
                          <a:solidFill>
                            <a:schemeClr val="tx1"/>
                          </a:solidFill>
                        </a:rPr>
                        <a:t>m10</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tcPr>
                </a:tc>
              </a:tr>
              <a:tr h="318247">
                <a:tc>
                  <a:txBody>
                    <a:bodyPr/>
                    <a:lstStyle/>
                    <a:p>
                      <a:pPr algn="ctr"/>
                      <a:r>
                        <a:rPr lang="en-US" sz="1800" b="0" dirty="0" smtClean="0">
                          <a:solidFill>
                            <a:schemeClr val="tx1"/>
                          </a:solidFill>
                        </a:rPr>
                        <a:t>1</a:t>
                      </a:r>
                      <a:endParaRPr lang="en-US" sz="1800" b="0" dirty="0">
                        <a:solidFill>
                          <a:schemeClr val="tx1"/>
                        </a:solidFill>
                      </a:endParaRPr>
                    </a:p>
                  </a:txBody>
                  <a:tcPr marT="0" marB="0">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0</a:t>
                      </a:r>
                      <a:endParaRPr lang="en-US" sz="1800" b="0" dirty="0">
                        <a:solidFill>
                          <a:schemeClr val="tx1"/>
                        </a:solidFill>
                      </a:endParaRPr>
                    </a:p>
                  </a:txBody>
                  <a:tcPr marT="0" marB="0">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1</a:t>
                      </a:r>
                      <a:endParaRPr lang="en-US" sz="1800" b="0" dirty="0">
                        <a:solidFill>
                          <a:schemeClr val="tx1"/>
                        </a:solidFill>
                      </a:endParaRPr>
                    </a:p>
                  </a:txBody>
                  <a:tcPr marT="0" marB="0">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1</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lnB w="12700" cap="flat" cmpd="sng" algn="ctr">
                      <a:solidFill>
                        <a:srgbClr val="FF0000"/>
                      </a:solidFill>
                      <a:prstDash val="solid"/>
                      <a:round/>
                      <a:headEnd type="none" w="med" len="med"/>
                      <a:tailEnd type="none" w="med" len="med"/>
                    </a:lnB>
                  </a:tcPr>
                </a:tc>
                <a:tc>
                  <a:txBody>
                    <a:bodyPr/>
                    <a:lstStyle/>
                    <a:p>
                      <a:pPr algn="ctr"/>
                      <a:r>
                        <a:rPr lang="en-US" sz="1800" b="0" dirty="0" smtClean="0">
                          <a:solidFill>
                            <a:schemeClr val="tx1"/>
                          </a:solidFill>
                        </a:rPr>
                        <a:t>m11</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lnB w="12700" cap="flat" cmpd="sng" algn="ctr">
                      <a:solidFill>
                        <a:srgbClr val="FF0000"/>
                      </a:solidFill>
                      <a:prstDash val="solid"/>
                      <a:round/>
                      <a:headEnd type="none" w="med" len="med"/>
                      <a:tailEnd type="none" w="med" len="med"/>
                    </a:lnB>
                  </a:tcPr>
                </a:tc>
              </a:tr>
              <a:tr h="318247">
                <a:tc>
                  <a:txBody>
                    <a:bodyPr/>
                    <a:lstStyle/>
                    <a:p>
                      <a:pPr algn="ctr"/>
                      <a:r>
                        <a:rPr lang="en-US" sz="1800" b="0" dirty="0" smtClean="0">
                          <a:solidFill>
                            <a:schemeClr val="tx1"/>
                          </a:solidFill>
                        </a:rPr>
                        <a:t>1</a:t>
                      </a:r>
                      <a:endParaRPr lang="en-US" sz="1800" b="0" dirty="0">
                        <a:solidFill>
                          <a:schemeClr val="tx1"/>
                        </a:solidFill>
                      </a:endParaRPr>
                    </a:p>
                  </a:txBody>
                  <a:tcPr marT="0" marB="0">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1</a:t>
                      </a:r>
                      <a:endParaRPr lang="en-US" sz="1800" b="0" dirty="0">
                        <a:solidFill>
                          <a:schemeClr val="tx1"/>
                        </a:solidFill>
                      </a:endParaRPr>
                    </a:p>
                  </a:txBody>
                  <a:tcPr marT="0" marB="0">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0</a:t>
                      </a:r>
                      <a:endParaRPr lang="en-US" sz="1800" b="0" dirty="0">
                        <a:solidFill>
                          <a:schemeClr val="tx1"/>
                        </a:solidFill>
                      </a:endParaRPr>
                    </a:p>
                  </a:txBody>
                  <a:tcPr marT="0" marB="0">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0</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tcPr>
                </a:tc>
                <a:tc>
                  <a:txBody>
                    <a:bodyPr/>
                    <a:lstStyle/>
                    <a:p>
                      <a:pPr algn="ctr"/>
                      <a:r>
                        <a:rPr lang="en-US" sz="1800" b="0" dirty="0" smtClean="0">
                          <a:solidFill>
                            <a:schemeClr val="tx1"/>
                          </a:solidFill>
                        </a:rPr>
                        <a:t>m12</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lnT w="12700" cap="flat" cmpd="sng" algn="ctr">
                      <a:solidFill>
                        <a:srgbClr val="FF0000"/>
                      </a:solidFill>
                      <a:prstDash val="solid"/>
                      <a:round/>
                      <a:headEnd type="none" w="med" len="med"/>
                      <a:tailEnd type="none" w="med" len="med"/>
                    </a:lnT>
                  </a:tcPr>
                </a:tc>
              </a:tr>
              <a:tr h="318247">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tcPr>
                </a:tc>
                <a:tc>
                  <a:txBody>
                    <a:bodyPr/>
                    <a:lstStyle/>
                    <a:p>
                      <a:pPr algn="ctr"/>
                      <a:r>
                        <a:rPr lang="en-US" sz="1800" b="0" dirty="0" smtClean="0">
                          <a:solidFill>
                            <a:schemeClr val="tx1"/>
                          </a:solidFill>
                        </a:rPr>
                        <a:t>m13</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tcPr>
                </a:tc>
              </a:tr>
              <a:tr h="318247">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0</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tcPr>
                </a:tc>
                <a:tc>
                  <a:txBody>
                    <a:bodyPr/>
                    <a:lstStyle/>
                    <a:p>
                      <a:pPr algn="ctr"/>
                      <a:r>
                        <a:rPr lang="en-US" sz="1800" b="0" dirty="0" smtClean="0">
                          <a:solidFill>
                            <a:schemeClr val="tx1"/>
                          </a:solidFill>
                        </a:rPr>
                        <a:t>m14</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tcPr>
                </a:tc>
              </a:tr>
              <a:tr h="318247">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tc>
                <a:tc>
                  <a:txBody>
                    <a:bodyPr/>
                    <a:lstStyle/>
                    <a:p>
                      <a:pPr algn="ctr"/>
                      <a:r>
                        <a:rPr lang="en-US" sz="1800" b="0" dirty="0" smtClean="0">
                          <a:solidFill>
                            <a:schemeClr val="tx1"/>
                          </a:solidFill>
                        </a:rPr>
                        <a:t>1</a:t>
                      </a:r>
                      <a:endParaRPr lang="en-US" sz="1800" b="0" dirty="0">
                        <a:solidFill>
                          <a:schemeClr val="tx1"/>
                        </a:solidFill>
                      </a:endParaRPr>
                    </a:p>
                  </a:txBody>
                  <a:tcPr marT="0" marB="0">
                    <a:lnR w="12700" cap="flat" cmpd="sng" algn="ctr">
                      <a:solidFill>
                        <a:schemeClr val="tx1"/>
                      </a:solidFill>
                      <a:prstDash val="solid"/>
                      <a:round/>
                      <a:headEnd type="none" w="med" len="med"/>
                      <a:tailEnd type="none" w="med" len="med"/>
                    </a:lnR>
                  </a:tcPr>
                </a:tc>
                <a:tc>
                  <a:txBody>
                    <a:bodyPr/>
                    <a:lstStyle/>
                    <a:p>
                      <a:pPr algn="ctr"/>
                      <a:r>
                        <a:rPr lang="en-US" sz="1800" b="0" dirty="0" smtClean="0">
                          <a:solidFill>
                            <a:schemeClr val="tx1"/>
                          </a:solidFill>
                        </a:rPr>
                        <a:t>m15</a:t>
                      </a:r>
                      <a:endParaRPr lang="en-US" sz="1800" b="0" dirty="0">
                        <a:solidFill>
                          <a:schemeClr val="tx1"/>
                        </a:solidFill>
                      </a:endParaRPr>
                    </a:p>
                  </a:txBody>
                  <a:tcPr marT="0" marB="0">
                    <a:lnL w="12700" cap="flat" cmpd="sng" algn="ctr">
                      <a:solidFill>
                        <a:schemeClr val="tx1"/>
                      </a:solidFill>
                      <a:prstDash val="solid"/>
                      <a:round/>
                      <a:headEnd type="none" w="med" len="med"/>
                      <a:tailEnd type="none" w="med" len="med"/>
                    </a:ln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838200" y="533400"/>
            <a:ext cx="6717435" cy="791369"/>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752600" y="1676400"/>
            <a:ext cx="5845752" cy="45053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990600" y="533400"/>
            <a:ext cx="6559862" cy="781844"/>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4114800" y="1447800"/>
            <a:ext cx="4757057" cy="325755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228600" y="3810000"/>
            <a:ext cx="5410200" cy="360680"/>
          </a:xfrm>
          <a:prstGeom prst="rect">
            <a:avLst/>
          </a:prstGeom>
          <a:noFill/>
          <a:ln w="9525">
            <a:noFill/>
            <a:miter lim="800000"/>
            <a:headEnd/>
            <a:tailEnd/>
          </a:ln>
          <a:effectLst/>
        </p:spPr>
      </p:pic>
      <p:pic>
        <p:nvPicPr>
          <p:cNvPr id="10245" name="Picture 5"/>
          <p:cNvPicPr>
            <a:picLocks noChangeAspect="1" noChangeArrowheads="1"/>
          </p:cNvPicPr>
          <p:nvPr/>
        </p:nvPicPr>
        <p:blipFill>
          <a:blip r:embed="rId5"/>
          <a:srcRect/>
          <a:stretch>
            <a:fillRect/>
          </a:stretch>
        </p:blipFill>
        <p:spPr bwMode="auto">
          <a:xfrm>
            <a:off x="1066800" y="4495800"/>
            <a:ext cx="3371850" cy="609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25"/>
          <p:cNvSpPr txBox="1">
            <a:spLocks noChangeArrowheads="1"/>
          </p:cNvSpPr>
          <p:nvPr/>
        </p:nvSpPr>
        <p:spPr bwMode="auto">
          <a:xfrm>
            <a:off x="6591300" y="6561138"/>
            <a:ext cx="2552700" cy="307975"/>
          </a:xfrm>
          <a:prstGeom prst="rect">
            <a:avLst/>
          </a:prstGeom>
          <a:noFill/>
          <a:ln w="9525">
            <a:noFill/>
            <a:miter lim="800000"/>
            <a:headEnd/>
            <a:tailEnd/>
          </a:ln>
        </p:spPr>
        <p:txBody>
          <a:bodyPr wrap="none">
            <a:spAutoFit/>
          </a:bodyPr>
          <a:lstStyle/>
          <a:p>
            <a:r>
              <a:rPr lang="en-US" sz="1400"/>
              <a:t>[ Figure 2.54 from the textbook ]</a:t>
            </a:r>
          </a:p>
        </p:txBody>
      </p:sp>
      <p:sp>
        <p:nvSpPr>
          <p:cNvPr id="5" name="Rectangle 2"/>
          <p:cNvSpPr txBox="1">
            <a:spLocks noChangeArrowheads="1"/>
          </p:cNvSpPr>
          <p:nvPr/>
        </p:nvSpPr>
        <p:spPr>
          <a:xfrm>
            <a:off x="-6350" y="0"/>
            <a:ext cx="9144000" cy="685800"/>
          </a:xfrm>
          <a:prstGeom prst="rect">
            <a:avLst/>
          </a:prstGeom>
        </p:spPr>
        <p:txBody>
          <a:bodyPr/>
          <a:lstStyle>
            <a:lvl1pPr algn="ctr" rtl="0" eaLnBrk="0" fontAlgn="base" hangingPunct="0">
              <a:spcBef>
                <a:spcPct val="0"/>
              </a:spcBef>
              <a:spcAft>
                <a:spcPct val="0"/>
              </a:spcAft>
              <a:defRPr sz="3600" b="1">
                <a:solidFill>
                  <a:schemeClr val="tx1"/>
                </a:solidFill>
                <a:latin typeface="+mj-lt"/>
                <a:ea typeface="+mj-ea"/>
                <a:cs typeface="ＭＳ Ｐゴシック" charset="0"/>
              </a:defRPr>
            </a:lvl1pPr>
            <a:lvl2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2pPr>
            <a:lvl3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3pPr>
            <a:lvl4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4pPr>
            <a:lvl5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5pPr>
            <a:lvl6pPr marL="457200" algn="ctr" rtl="0" fontAlgn="base">
              <a:spcBef>
                <a:spcPct val="0"/>
              </a:spcBef>
              <a:spcAft>
                <a:spcPct val="0"/>
              </a:spcAft>
              <a:defRPr sz="3600" b="1">
                <a:solidFill>
                  <a:schemeClr val="tx1"/>
                </a:solidFill>
                <a:latin typeface="Arial" charset="0"/>
                <a:ea typeface="ＭＳ Ｐゴシック" charset="0"/>
              </a:defRPr>
            </a:lvl6pPr>
            <a:lvl7pPr marL="914400" algn="ctr" rtl="0" fontAlgn="base">
              <a:spcBef>
                <a:spcPct val="0"/>
              </a:spcBef>
              <a:spcAft>
                <a:spcPct val="0"/>
              </a:spcAft>
              <a:defRPr sz="3600" b="1">
                <a:solidFill>
                  <a:schemeClr val="tx1"/>
                </a:solidFill>
                <a:latin typeface="Arial" charset="0"/>
                <a:ea typeface="ＭＳ Ｐゴシック" charset="0"/>
              </a:defRPr>
            </a:lvl7pPr>
            <a:lvl8pPr marL="1371600" algn="ctr" rtl="0" fontAlgn="base">
              <a:spcBef>
                <a:spcPct val="0"/>
              </a:spcBef>
              <a:spcAft>
                <a:spcPct val="0"/>
              </a:spcAft>
              <a:defRPr sz="3600" b="1">
                <a:solidFill>
                  <a:schemeClr val="tx1"/>
                </a:solidFill>
                <a:latin typeface="Arial" charset="0"/>
                <a:ea typeface="ＭＳ Ｐゴシック" charset="0"/>
              </a:defRPr>
            </a:lvl8pPr>
            <a:lvl9pPr marL="1828800" algn="ctr" rtl="0" fontAlgn="base">
              <a:spcBef>
                <a:spcPct val="0"/>
              </a:spcBef>
              <a:spcAft>
                <a:spcPct val="0"/>
              </a:spcAft>
              <a:defRPr sz="3600" b="1">
                <a:solidFill>
                  <a:schemeClr val="tx1"/>
                </a:solidFill>
                <a:latin typeface="Arial" charset="0"/>
                <a:ea typeface="ＭＳ Ｐゴシック" charset="0"/>
              </a:defRPr>
            </a:lvl9pPr>
          </a:lstStyle>
          <a:p>
            <a:pPr eaLnBrk="1" hangingPunct="1">
              <a:defRPr/>
            </a:pPr>
            <a:r>
              <a:rPr lang="en-US" sz="3200" dirty="0" smtClean="0">
                <a:cs typeface="+mj-cs"/>
              </a:rPr>
              <a:t>Example </a:t>
            </a:r>
            <a:r>
              <a:rPr lang="en-US" sz="3200" dirty="0">
                <a:cs typeface="+mj-cs"/>
              </a:rPr>
              <a:t>of </a:t>
            </a:r>
            <a:r>
              <a:rPr lang="en-US" sz="3200" dirty="0" smtClean="0">
                <a:cs typeface="+mj-cs"/>
              </a:rPr>
              <a:t>a four-</a:t>
            </a:r>
            <a:r>
              <a:rPr lang="en-US" sz="3200" dirty="0">
                <a:cs typeface="+mj-cs"/>
              </a:rPr>
              <a:t>variable </a:t>
            </a:r>
            <a:r>
              <a:rPr lang="en-US" sz="3200" dirty="0" err="1">
                <a:cs typeface="+mj-cs"/>
              </a:rPr>
              <a:t>Karnaugh</a:t>
            </a:r>
            <a:r>
              <a:rPr lang="en-US" sz="3200" dirty="0">
                <a:cs typeface="+mj-cs"/>
              </a:rPr>
              <a:t> </a:t>
            </a:r>
            <a:r>
              <a:rPr lang="en-US" sz="3200" dirty="0" smtClean="0">
                <a:cs typeface="+mj-cs"/>
              </a:rPr>
              <a:t>map</a:t>
            </a:r>
            <a:endParaRPr lang="en-US" sz="2400" dirty="0" smtClean="0">
              <a:cs typeface="+mj-cs"/>
            </a:endParaRPr>
          </a:p>
        </p:txBody>
      </p:sp>
      <p:pic>
        <p:nvPicPr>
          <p:cNvPr id="14340" name="Picture 1" descr="Screen shot 2014-02-06 at 9.16.03 PM.png"/>
          <p:cNvPicPr>
            <a:picLocks noChangeAspect="1"/>
          </p:cNvPicPr>
          <p:nvPr/>
        </p:nvPicPr>
        <p:blipFill>
          <a:blip r:embed="rId2"/>
          <a:srcRect/>
          <a:stretch>
            <a:fillRect/>
          </a:stretch>
        </p:blipFill>
        <p:spPr bwMode="auto">
          <a:xfrm>
            <a:off x="1871663" y="685800"/>
            <a:ext cx="4986337" cy="5410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25"/>
          <p:cNvSpPr txBox="1">
            <a:spLocks noChangeArrowheads="1"/>
          </p:cNvSpPr>
          <p:nvPr/>
        </p:nvSpPr>
        <p:spPr bwMode="auto">
          <a:xfrm>
            <a:off x="6591300" y="6561138"/>
            <a:ext cx="2552700" cy="307975"/>
          </a:xfrm>
          <a:prstGeom prst="rect">
            <a:avLst/>
          </a:prstGeom>
          <a:noFill/>
          <a:ln w="9525">
            <a:noFill/>
            <a:miter lim="800000"/>
            <a:headEnd/>
            <a:tailEnd/>
          </a:ln>
        </p:spPr>
        <p:txBody>
          <a:bodyPr wrap="none">
            <a:spAutoFit/>
          </a:bodyPr>
          <a:lstStyle/>
          <a:p>
            <a:r>
              <a:rPr lang="en-US" sz="1400"/>
              <a:t>[ Figure 2.54 from the textbook ]</a:t>
            </a:r>
          </a:p>
        </p:txBody>
      </p:sp>
      <p:sp>
        <p:nvSpPr>
          <p:cNvPr id="5" name="Rectangle 2"/>
          <p:cNvSpPr txBox="1">
            <a:spLocks noChangeArrowheads="1"/>
          </p:cNvSpPr>
          <p:nvPr/>
        </p:nvSpPr>
        <p:spPr>
          <a:xfrm>
            <a:off x="-6350" y="0"/>
            <a:ext cx="9144000" cy="685800"/>
          </a:xfrm>
          <a:prstGeom prst="rect">
            <a:avLst/>
          </a:prstGeom>
        </p:spPr>
        <p:txBody>
          <a:bodyPr/>
          <a:lstStyle>
            <a:lvl1pPr algn="ctr" rtl="0" eaLnBrk="0" fontAlgn="base" hangingPunct="0">
              <a:spcBef>
                <a:spcPct val="0"/>
              </a:spcBef>
              <a:spcAft>
                <a:spcPct val="0"/>
              </a:spcAft>
              <a:defRPr sz="3600" b="1">
                <a:solidFill>
                  <a:schemeClr val="tx1"/>
                </a:solidFill>
                <a:latin typeface="+mj-lt"/>
                <a:ea typeface="+mj-ea"/>
                <a:cs typeface="ＭＳ Ｐゴシック" charset="0"/>
              </a:defRPr>
            </a:lvl1pPr>
            <a:lvl2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2pPr>
            <a:lvl3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3pPr>
            <a:lvl4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4pPr>
            <a:lvl5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5pPr>
            <a:lvl6pPr marL="457200" algn="ctr" rtl="0" fontAlgn="base">
              <a:spcBef>
                <a:spcPct val="0"/>
              </a:spcBef>
              <a:spcAft>
                <a:spcPct val="0"/>
              </a:spcAft>
              <a:defRPr sz="3600" b="1">
                <a:solidFill>
                  <a:schemeClr val="tx1"/>
                </a:solidFill>
                <a:latin typeface="Arial" charset="0"/>
                <a:ea typeface="ＭＳ Ｐゴシック" charset="0"/>
              </a:defRPr>
            </a:lvl6pPr>
            <a:lvl7pPr marL="914400" algn="ctr" rtl="0" fontAlgn="base">
              <a:spcBef>
                <a:spcPct val="0"/>
              </a:spcBef>
              <a:spcAft>
                <a:spcPct val="0"/>
              </a:spcAft>
              <a:defRPr sz="3600" b="1">
                <a:solidFill>
                  <a:schemeClr val="tx1"/>
                </a:solidFill>
                <a:latin typeface="Arial" charset="0"/>
                <a:ea typeface="ＭＳ Ｐゴシック" charset="0"/>
              </a:defRPr>
            </a:lvl7pPr>
            <a:lvl8pPr marL="1371600" algn="ctr" rtl="0" fontAlgn="base">
              <a:spcBef>
                <a:spcPct val="0"/>
              </a:spcBef>
              <a:spcAft>
                <a:spcPct val="0"/>
              </a:spcAft>
              <a:defRPr sz="3600" b="1">
                <a:solidFill>
                  <a:schemeClr val="tx1"/>
                </a:solidFill>
                <a:latin typeface="Arial" charset="0"/>
                <a:ea typeface="ＭＳ Ｐゴシック" charset="0"/>
              </a:defRPr>
            </a:lvl8pPr>
            <a:lvl9pPr marL="1828800" algn="ctr" rtl="0" fontAlgn="base">
              <a:spcBef>
                <a:spcPct val="0"/>
              </a:spcBef>
              <a:spcAft>
                <a:spcPct val="0"/>
              </a:spcAft>
              <a:defRPr sz="3600" b="1">
                <a:solidFill>
                  <a:schemeClr val="tx1"/>
                </a:solidFill>
                <a:latin typeface="Arial" charset="0"/>
                <a:ea typeface="ＭＳ Ｐゴシック" charset="0"/>
              </a:defRPr>
            </a:lvl9pPr>
          </a:lstStyle>
          <a:p>
            <a:pPr eaLnBrk="1" hangingPunct="1">
              <a:defRPr/>
            </a:pPr>
            <a:r>
              <a:rPr lang="en-US" sz="3200" dirty="0" smtClean="0">
                <a:cs typeface="+mj-cs"/>
              </a:rPr>
              <a:t>Example </a:t>
            </a:r>
            <a:r>
              <a:rPr lang="en-US" sz="3200" dirty="0">
                <a:cs typeface="+mj-cs"/>
              </a:rPr>
              <a:t>of </a:t>
            </a:r>
            <a:r>
              <a:rPr lang="en-US" sz="3200" dirty="0" smtClean="0">
                <a:cs typeface="+mj-cs"/>
              </a:rPr>
              <a:t>a four-</a:t>
            </a:r>
            <a:r>
              <a:rPr lang="en-US" sz="3200" dirty="0">
                <a:cs typeface="+mj-cs"/>
              </a:rPr>
              <a:t>variable </a:t>
            </a:r>
            <a:r>
              <a:rPr lang="en-US" sz="3200" dirty="0" err="1">
                <a:cs typeface="+mj-cs"/>
              </a:rPr>
              <a:t>Karnaugh</a:t>
            </a:r>
            <a:r>
              <a:rPr lang="en-US" sz="3200" dirty="0">
                <a:cs typeface="+mj-cs"/>
              </a:rPr>
              <a:t> </a:t>
            </a:r>
            <a:r>
              <a:rPr lang="en-US" sz="3200" dirty="0" smtClean="0">
                <a:cs typeface="+mj-cs"/>
              </a:rPr>
              <a:t>map</a:t>
            </a:r>
            <a:endParaRPr lang="en-US" sz="2400" dirty="0" smtClean="0">
              <a:cs typeface="+mj-cs"/>
            </a:endParaRPr>
          </a:p>
        </p:txBody>
      </p:sp>
      <p:pic>
        <p:nvPicPr>
          <p:cNvPr id="15364" name="Picture 2" descr="Screen shot 2014-02-06 at 9.16.26 PM.png"/>
          <p:cNvPicPr>
            <a:picLocks noChangeAspect="1"/>
          </p:cNvPicPr>
          <p:nvPr/>
        </p:nvPicPr>
        <p:blipFill>
          <a:blip r:embed="rId2"/>
          <a:srcRect/>
          <a:stretch>
            <a:fillRect/>
          </a:stretch>
        </p:blipFill>
        <p:spPr bwMode="auto">
          <a:xfrm>
            <a:off x="1828800" y="628650"/>
            <a:ext cx="5029200" cy="5619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25"/>
          <p:cNvSpPr txBox="1">
            <a:spLocks noChangeArrowheads="1"/>
          </p:cNvSpPr>
          <p:nvPr/>
        </p:nvSpPr>
        <p:spPr bwMode="auto">
          <a:xfrm>
            <a:off x="6591300" y="6561138"/>
            <a:ext cx="2552700" cy="307975"/>
          </a:xfrm>
          <a:prstGeom prst="rect">
            <a:avLst/>
          </a:prstGeom>
          <a:noFill/>
          <a:ln w="9525">
            <a:noFill/>
            <a:miter lim="800000"/>
            <a:headEnd/>
            <a:tailEnd/>
          </a:ln>
        </p:spPr>
        <p:txBody>
          <a:bodyPr wrap="none">
            <a:spAutoFit/>
          </a:bodyPr>
          <a:lstStyle/>
          <a:p>
            <a:r>
              <a:rPr lang="en-US" sz="1400"/>
              <a:t>[ Figure 2.54 from the textbook ]</a:t>
            </a:r>
          </a:p>
        </p:txBody>
      </p:sp>
      <p:sp>
        <p:nvSpPr>
          <p:cNvPr id="5" name="Rectangle 2"/>
          <p:cNvSpPr txBox="1">
            <a:spLocks noChangeArrowheads="1"/>
          </p:cNvSpPr>
          <p:nvPr/>
        </p:nvSpPr>
        <p:spPr>
          <a:xfrm>
            <a:off x="-6350" y="0"/>
            <a:ext cx="9144000" cy="685800"/>
          </a:xfrm>
          <a:prstGeom prst="rect">
            <a:avLst/>
          </a:prstGeom>
        </p:spPr>
        <p:txBody>
          <a:bodyPr/>
          <a:lstStyle>
            <a:lvl1pPr algn="ctr" rtl="0" eaLnBrk="0" fontAlgn="base" hangingPunct="0">
              <a:spcBef>
                <a:spcPct val="0"/>
              </a:spcBef>
              <a:spcAft>
                <a:spcPct val="0"/>
              </a:spcAft>
              <a:defRPr sz="3600" b="1">
                <a:solidFill>
                  <a:schemeClr val="tx1"/>
                </a:solidFill>
                <a:latin typeface="+mj-lt"/>
                <a:ea typeface="+mj-ea"/>
                <a:cs typeface="ＭＳ Ｐゴシック" charset="0"/>
              </a:defRPr>
            </a:lvl1pPr>
            <a:lvl2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2pPr>
            <a:lvl3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3pPr>
            <a:lvl4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4pPr>
            <a:lvl5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5pPr>
            <a:lvl6pPr marL="457200" algn="ctr" rtl="0" fontAlgn="base">
              <a:spcBef>
                <a:spcPct val="0"/>
              </a:spcBef>
              <a:spcAft>
                <a:spcPct val="0"/>
              </a:spcAft>
              <a:defRPr sz="3600" b="1">
                <a:solidFill>
                  <a:schemeClr val="tx1"/>
                </a:solidFill>
                <a:latin typeface="Arial" charset="0"/>
                <a:ea typeface="ＭＳ Ｐゴシック" charset="0"/>
              </a:defRPr>
            </a:lvl6pPr>
            <a:lvl7pPr marL="914400" algn="ctr" rtl="0" fontAlgn="base">
              <a:spcBef>
                <a:spcPct val="0"/>
              </a:spcBef>
              <a:spcAft>
                <a:spcPct val="0"/>
              </a:spcAft>
              <a:defRPr sz="3600" b="1">
                <a:solidFill>
                  <a:schemeClr val="tx1"/>
                </a:solidFill>
                <a:latin typeface="Arial" charset="0"/>
                <a:ea typeface="ＭＳ Ｐゴシック" charset="0"/>
              </a:defRPr>
            </a:lvl7pPr>
            <a:lvl8pPr marL="1371600" algn="ctr" rtl="0" fontAlgn="base">
              <a:spcBef>
                <a:spcPct val="0"/>
              </a:spcBef>
              <a:spcAft>
                <a:spcPct val="0"/>
              </a:spcAft>
              <a:defRPr sz="3600" b="1">
                <a:solidFill>
                  <a:schemeClr val="tx1"/>
                </a:solidFill>
                <a:latin typeface="Arial" charset="0"/>
                <a:ea typeface="ＭＳ Ｐゴシック" charset="0"/>
              </a:defRPr>
            </a:lvl8pPr>
            <a:lvl9pPr marL="1828800" algn="ctr" rtl="0" fontAlgn="base">
              <a:spcBef>
                <a:spcPct val="0"/>
              </a:spcBef>
              <a:spcAft>
                <a:spcPct val="0"/>
              </a:spcAft>
              <a:defRPr sz="3600" b="1">
                <a:solidFill>
                  <a:schemeClr val="tx1"/>
                </a:solidFill>
                <a:latin typeface="Arial" charset="0"/>
                <a:ea typeface="ＭＳ Ｐゴシック" charset="0"/>
              </a:defRPr>
            </a:lvl9pPr>
          </a:lstStyle>
          <a:p>
            <a:pPr eaLnBrk="1" hangingPunct="1">
              <a:defRPr/>
            </a:pPr>
            <a:r>
              <a:rPr lang="en-US" sz="3200" dirty="0" smtClean="0">
                <a:cs typeface="+mj-cs"/>
              </a:rPr>
              <a:t>Example </a:t>
            </a:r>
            <a:r>
              <a:rPr lang="en-US" sz="3200" dirty="0">
                <a:cs typeface="+mj-cs"/>
              </a:rPr>
              <a:t>of </a:t>
            </a:r>
            <a:r>
              <a:rPr lang="en-US" sz="3200" dirty="0" smtClean="0">
                <a:cs typeface="+mj-cs"/>
              </a:rPr>
              <a:t>a four-</a:t>
            </a:r>
            <a:r>
              <a:rPr lang="en-US" sz="3200" dirty="0">
                <a:cs typeface="+mj-cs"/>
              </a:rPr>
              <a:t>variable </a:t>
            </a:r>
            <a:r>
              <a:rPr lang="en-US" sz="3200" dirty="0" err="1">
                <a:cs typeface="+mj-cs"/>
              </a:rPr>
              <a:t>Karnaugh</a:t>
            </a:r>
            <a:r>
              <a:rPr lang="en-US" sz="3200" dirty="0">
                <a:cs typeface="+mj-cs"/>
              </a:rPr>
              <a:t> </a:t>
            </a:r>
            <a:r>
              <a:rPr lang="en-US" sz="3200" dirty="0" smtClean="0">
                <a:cs typeface="+mj-cs"/>
              </a:rPr>
              <a:t>map</a:t>
            </a:r>
            <a:endParaRPr lang="en-US" sz="2400" dirty="0" smtClean="0">
              <a:cs typeface="+mj-cs"/>
            </a:endParaRPr>
          </a:p>
        </p:txBody>
      </p:sp>
      <p:pic>
        <p:nvPicPr>
          <p:cNvPr id="16388" name="Picture 1" descr="Screen shot 2014-02-06 at 9.17.10 PM.png"/>
          <p:cNvPicPr>
            <a:picLocks noChangeAspect="1"/>
          </p:cNvPicPr>
          <p:nvPr/>
        </p:nvPicPr>
        <p:blipFill>
          <a:blip r:embed="rId2"/>
          <a:srcRect/>
          <a:stretch>
            <a:fillRect/>
          </a:stretch>
        </p:blipFill>
        <p:spPr bwMode="auto">
          <a:xfrm>
            <a:off x="1828800" y="685800"/>
            <a:ext cx="4972050" cy="5715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25"/>
          <p:cNvSpPr txBox="1">
            <a:spLocks noChangeArrowheads="1"/>
          </p:cNvSpPr>
          <p:nvPr/>
        </p:nvSpPr>
        <p:spPr bwMode="auto">
          <a:xfrm>
            <a:off x="6591300" y="6561138"/>
            <a:ext cx="2552700" cy="307975"/>
          </a:xfrm>
          <a:prstGeom prst="rect">
            <a:avLst/>
          </a:prstGeom>
          <a:noFill/>
          <a:ln w="9525">
            <a:noFill/>
            <a:miter lim="800000"/>
            <a:headEnd/>
            <a:tailEnd/>
          </a:ln>
        </p:spPr>
        <p:txBody>
          <a:bodyPr wrap="none">
            <a:spAutoFit/>
          </a:bodyPr>
          <a:lstStyle/>
          <a:p>
            <a:r>
              <a:rPr lang="en-US" sz="1400"/>
              <a:t>[ Figure 2.54 from the textbook ]</a:t>
            </a:r>
          </a:p>
        </p:txBody>
      </p:sp>
      <p:sp>
        <p:nvSpPr>
          <p:cNvPr id="5" name="Rectangle 2"/>
          <p:cNvSpPr txBox="1">
            <a:spLocks noChangeArrowheads="1"/>
          </p:cNvSpPr>
          <p:nvPr/>
        </p:nvSpPr>
        <p:spPr>
          <a:xfrm>
            <a:off x="-6350" y="0"/>
            <a:ext cx="9144000" cy="685800"/>
          </a:xfrm>
          <a:prstGeom prst="rect">
            <a:avLst/>
          </a:prstGeom>
        </p:spPr>
        <p:txBody>
          <a:bodyPr/>
          <a:lstStyle>
            <a:lvl1pPr algn="ctr" rtl="0" eaLnBrk="0" fontAlgn="base" hangingPunct="0">
              <a:spcBef>
                <a:spcPct val="0"/>
              </a:spcBef>
              <a:spcAft>
                <a:spcPct val="0"/>
              </a:spcAft>
              <a:defRPr sz="3600" b="1">
                <a:solidFill>
                  <a:schemeClr val="tx1"/>
                </a:solidFill>
                <a:latin typeface="+mj-lt"/>
                <a:ea typeface="+mj-ea"/>
                <a:cs typeface="ＭＳ Ｐゴシック" charset="0"/>
              </a:defRPr>
            </a:lvl1pPr>
            <a:lvl2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2pPr>
            <a:lvl3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3pPr>
            <a:lvl4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4pPr>
            <a:lvl5pPr algn="ctr" rtl="0" eaLnBrk="0" fontAlgn="base" hangingPunct="0">
              <a:spcBef>
                <a:spcPct val="0"/>
              </a:spcBef>
              <a:spcAft>
                <a:spcPct val="0"/>
              </a:spcAft>
              <a:defRPr sz="3600" b="1">
                <a:solidFill>
                  <a:schemeClr val="tx1"/>
                </a:solidFill>
                <a:latin typeface="Arial" charset="0"/>
                <a:ea typeface="ＭＳ Ｐゴシック" charset="0"/>
                <a:cs typeface="ＭＳ Ｐゴシック" charset="0"/>
              </a:defRPr>
            </a:lvl5pPr>
            <a:lvl6pPr marL="457200" algn="ctr" rtl="0" fontAlgn="base">
              <a:spcBef>
                <a:spcPct val="0"/>
              </a:spcBef>
              <a:spcAft>
                <a:spcPct val="0"/>
              </a:spcAft>
              <a:defRPr sz="3600" b="1">
                <a:solidFill>
                  <a:schemeClr val="tx1"/>
                </a:solidFill>
                <a:latin typeface="Arial" charset="0"/>
                <a:ea typeface="ＭＳ Ｐゴシック" charset="0"/>
              </a:defRPr>
            </a:lvl6pPr>
            <a:lvl7pPr marL="914400" algn="ctr" rtl="0" fontAlgn="base">
              <a:spcBef>
                <a:spcPct val="0"/>
              </a:spcBef>
              <a:spcAft>
                <a:spcPct val="0"/>
              </a:spcAft>
              <a:defRPr sz="3600" b="1">
                <a:solidFill>
                  <a:schemeClr val="tx1"/>
                </a:solidFill>
                <a:latin typeface="Arial" charset="0"/>
                <a:ea typeface="ＭＳ Ｐゴシック" charset="0"/>
              </a:defRPr>
            </a:lvl7pPr>
            <a:lvl8pPr marL="1371600" algn="ctr" rtl="0" fontAlgn="base">
              <a:spcBef>
                <a:spcPct val="0"/>
              </a:spcBef>
              <a:spcAft>
                <a:spcPct val="0"/>
              </a:spcAft>
              <a:defRPr sz="3600" b="1">
                <a:solidFill>
                  <a:schemeClr val="tx1"/>
                </a:solidFill>
                <a:latin typeface="Arial" charset="0"/>
                <a:ea typeface="ＭＳ Ｐゴシック" charset="0"/>
              </a:defRPr>
            </a:lvl8pPr>
            <a:lvl9pPr marL="1828800" algn="ctr" rtl="0" fontAlgn="base">
              <a:spcBef>
                <a:spcPct val="0"/>
              </a:spcBef>
              <a:spcAft>
                <a:spcPct val="0"/>
              </a:spcAft>
              <a:defRPr sz="3600" b="1">
                <a:solidFill>
                  <a:schemeClr val="tx1"/>
                </a:solidFill>
                <a:latin typeface="Arial" charset="0"/>
                <a:ea typeface="ＭＳ Ｐゴシック" charset="0"/>
              </a:defRPr>
            </a:lvl9pPr>
          </a:lstStyle>
          <a:p>
            <a:pPr eaLnBrk="1" hangingPunct="1">
              <a:defRPr/>
            </a:pPr>
            <a:r>
              <a:rPr lang="en-US" sz="3200" dirty="0" smtClean="0">
                <a:cs typeface="+mj-cs"/>
              </a:rPr>
              <a:t>Example </a:t>
            </a:r>
            <a:r>
              <a:rPr lang="en-US" sz="3200" dirty="0">
                <a:cs typeface="+mj-cs"/>
              </a:rPr>
              <a:t>of </a:t>
            </a:r>
            <a:r>
              <a:rPr lang="en-US" sz="3200" dirty="0" smtClean="0">
                <a:cs typeface="+mj-cs"/>
              </a:rPr>
              <a:t>a four-</a:t>
            </a:r>
            <a:r>
              <a:rPr lang="en-US" sz="3200" dirty="0">
                <a:cs typeface="+mj-cs"/>
              </a:rPr>
              <a:t>variable </a:t>
            </a:r>
            <a:r>
              <a:rPr lang="en-US" sz="3200" dirty="0" err="1">
                <a:cs typeface="+mj-cs"/>
              </a:rPr>
              <a:t>Karnaugh</a:t>
            </a:r>
            <a:r>
              <a:rPr lang="en-US" sz="3200" dirty="0">
                <a:cs typeface="+mj-cs"/>
              </a:rPr>
              <a:t> </a:t>
            </a:r>
            <a:r>
              <a:rPr lang="en-US" sz="3200" dirty="0" smtClean="0">
                <a:cs typeface="+mj-cs"/>
              </a:rPr>
              <a:t>map</a:t>
            </a:r>
            <a:endParaRPr lang="en-US" sz="2400" dirty="0" smtClean="0">
              <a:cs typeface="+mj-cs"/>
            </a:endParaRPr>
          </a:p>
        </p:txBody>
      </p:sp>
      <p:pic>
        <p:nvPicPr>
          <p:cNvPr id="17412" name="Picture 2" descr="Screen shot 2014-02-06 at 9.17.53 PM.png"/>
          <p:cNvPicPr>
            <a:picLocks noChangeAspect="1"/>
          </p:cNvPicPr>
          <p:nvPr/>
        </p:nvPicPr>
        <p:blipFill>
          <a:blip r:embed="rId2"/>
          <a:srcRect/>
          <a:stretch>
            <a:fillRect/>
          </a:stretch>
        </p:blipFill>
        <p:spPr bwMode="auto">
          <a:xfrm>
            <a:off x="2133600" y="609600"/>
            <a:ext cx="4914900" cy="59229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Autofit/>
          </a:bodyPr>
          <a:lstStyle/>
          <a:p>
            <a:pPr algn="l"/>
            <a:r>
              <a:rPr lang="en-US" sz="4000" b="1" dirty="0" smtClean="0">
                <a:solidFill>
                  <a:srgbClr val="FF0000"/>
                </a:solidFill>
              </a:rPr>
              <a:t>HDL Description of The simplified Function </a:t>
            </a:r>
            <a:r>
              <a:rPr lang="en-US" sz="2800" i="1" dirty="0"/>
              <a:t/>
            </a:r>
            <a:br>
              <a:rPr lang="en-US" sz="2800" i="1" dirty="0"/>
            </a:br>
            <a:r>
              <a:rPr lang="en-US" sz="2800" b="1" i="1" dirty="0">
                <a:solidFill>
                  <a:srgbClr val="FF0000"/>
                </a:solidFill>
              </a:rPr>
              <a:t>F = </a:t>
            </a:r>
            <a:r>
              <a:rPr lang="en-US" sz="2800" b="1" i="1" dirty="0" smtClean="0">
                <a:solidFill>
                  <a:srgbClr val="FF0000"/>
                </a:solidFill>
              </a:rPr>
              <a:t>X</a:t>
            </a:r>
            <a:r>
              <a:rPr lang="en-US" sz="1800" b="1" i="1" dirty="0" smtClean="0">
                <a:solidFill>
                  <a:srgbClr val="FF0000"/>
                </a:solidFill>
              </a:rPr>
              <a:t>1</a:t>
            </a:r>
            <a:r>
              <a:rPr lang="en-US" sz="2800" b="1" i="1" dirty="0" smtClean="0">
                <a:solidFill>
                  <a:srgbClr val="FF0000"/>
                </a:solidFill>
              </a:rPr>
              <a:t>’X</a:t>
            </a:r>
            <a:r>
              <a:rPr lang="en-US" sz="1800" b="1" i="1" dirty="0" smtClean="0">
                <a:solidFill>
                  <a:srgbClr val="FF0000"/>
                </a:solidFill>
              </a:rPr>
              <a:t>3</a:t>
            </a:r>
            <a:r>
              <a:rPr lang="en-US" sz="2800" b="1" i="1" dirty="0" smtClean="0">
                <a:solidFill>
                  <a:srgbClr val="FF0000"/>
                </a:solidFill>
              </a:rPr>
              <a:t>’+ X</a:t>
            </a:r>
            <a:r>
              <a:rPr lang="en-US" sz="1800" b="1" i="1" dirty="0" smtClean="0">
                <a:solidFill>
                  <a:srgbClr val="FF0000"/>
                </a:solidFill>
              </a:rPr>
              <a:t>1</a:t>
            </a:r>
            <a:r>
              <a:rPr lang="en-US" sz="2800" b="1" i="1" dirty="0" smtClean="0">
                <a:solidFill>
                  <a:srgbClr val="FF0000"/>
                </a:solidFill>
              </a:rPr>
              <a:t>X</a:t>
            </a:r>
            <a:r>
              <a:rPr lang="en-US" sz="1800" b="1" i="1" dirty="0" smtClean="0">
                <a:solidFill>
                  <a:srgbClr val="FF0000"/>
                </a:solidFill>
              </a:rPr>
              <a:t>3</a:t>
            </a:r>
            <a:r>
              <a:rPr lang="en-US" sz="2800" b="1" i="1" dirty="0" smtClean="0">
                <a:solidFill>
                  <a:srgbClr val="FF0000"/>
                </a:solidFill>
              </a:rPr>
              <a:t> + X</a:t>
            </a:r>
            <a:r>
              <a:rPr lang="en-US" sz="1800" b="1" i="1" dirty="0" smtClean="0">
                <a:solidFill>
                  <a:srgbClr val="FF0000"/>
                </a:solidFill>
              </a:rPr>
              <a:t>1</a:t>
            </a:r>
            <a:r>
              <a:rPr lang="en-US" sz="2800" b="1" i="1" dirty="0" smtClean="0">
                <a:solidFill>
                  <a:srgbClr val="FF0000"/>
                </a:solidFill>
              </a:rPr>
              <a:t>X</a:t>
            </a:r>
            <a:r>
              <a:rPr lang="en-US" sz="1800" b="1" i="1" dirty="0" smtClean="0">
                <a:solidFill>
                  <a:srgbClr val="FF0000"/>
                </a:solidFill>
              </a:rPr>
              <a:t>2</a:t>
            </a:r>
            <a:r>
              <a:rPr lang="en-US" sz="2800" b="1" i="1" dirty="0" smtClean="0">
                <a:solidFill>
                  <a:srgbClr val="FF0000"/>
                </a:solidFill>
              </a:rPr>
              <a:t> </a:t>
            </a:r>
            <a:endParaRPr lang="en-US" sz="2800" b="1" dirty="0">
              <a:solidFill>
                <a:srgbClr val="FF0000"/>
              </a:solidFill>
            </a:endParaRPr>
          </a:p>
        </p:txBody>
      </p:sp>
      <p:sp>
        <p:nvSpPr>
          <p:cNvPr id="3" name="Content Placeholder 2"/>
          <p:cNvSpPr>
            <a:spLocks noGrp="1"/>
          </p:cNvSpPr>
          <p:nvPr>
            <p:ph idx="1"/>
          </p:nvPr>
        </p:nvSpPr>
        <p:spPr>
          <a:xfrm>
            <a:off x="457200" y="1981200"/>
            <a:ext cx="8534400" cy="4525963"/>
          </a:xfrm>
        </p:spPr>
        <p:txBody>
          <a:bodyPr>
            <a:normAutofit/>
          </a:bodyPr>
          <a:lstStyle/>
          <a:p>
            <a:pPr>
              <a:buNone/>
            </a:pPr>
            <a:r>
              <a:rPr lang="en-US" sz="2400" dirty="0"/>
              <a:t>// Verilog model: Circuit with Boolean expressions</a:t>
            </a:r>
          </a:p>
          <a:p>
            <a:pPr>
              <a:buNone/>
            </a:pPr>
            <a:r>
              <a:rPr lang="en-US" sz="2400" b="1" dirty="0"/>
              <a:t>module </a:t>
            </a:r>
            <a:r>
              <a:rPr lang="en-US" sz="2400" b="1" dirty="0" smtClean="0"/>
              <a:t>Circuit (F</a:t>
            </a:r>
            <a:r>
              <a:rPr lang="en-US" sz="2400" b="1" dirty="0"/>
              <a:t>, </a:t>
            </a:r>
            <a:r>
              <a:rPr lang="en-US" sz="2400" i="1" dirty="0" smtClean="0">
                <a:solidFill>
                  <a:srgbClr val="FF0000"/>
                </a:solidFill>
              </a:rPr>
              <a:t>X</a:t>
            </a:r>
            <a:r>
              <a:rPr lang="en-US" sz="1600" i="1" dirty="0" smtClean="0">
                <a:solidFill>
                  <a:srgbClr val="FF0000"/>
                </a:solidFill>
              </a:rPr>
              <a:t>1</a:t>
            </a:r>
            <a:r>
              <a:rPr lang="en-US" sz="2400" b="1" dirty="0" smtClean="0"/>
              <a:t>, </a:t>
            </a:r>
            <a:r>
              <a:rPr lang="en-US" sz="2400" i="1" dirty="0" smtClean="0">
                <a:solidFill>
                  <a:srgbClr val="FF0000"/>
                </a:solidFill>
              </a:rPr>
              <a:t>X</a:t>
            </a:r>
            <a:r>
              <a:rPr lang="en-US" sz="1600" i="1" dirty="0" smtClean="0">
                <a:solidFill>
                  <a:srgbClr val="FF0000"/>
                </a:solidFill>
              </a:rPr>
              <a:t>2</a:t>
            </a:r>
            <a:r>
              <a:rPr lang="en-US" sz="2400" b="1" dirty="0" smtClean="0"/>
              <a:t>,</a:t>
            </a:r>
            <a:r>
              <a:rPr lang="en-US" sz="2400" i="1" dirty="0" smtClean="0">
                <a:solidFill>
                  <a:srgbClr val="FF0000"/>
                </a:solidFill>
              </a:rPr>
              <a:t> X</a:t>
            </a:r>
            <a:r>
              <a:rPr lang="en-US" sz="1600" i="1" dirty="0" smtClean="0">
                <a:solidFill>
                  <a:srgbClr val="FF0000"/>
                </a:solidFill>
              </a:rPr>
              <a:t>3</a:t>
            </a:r>
            <a:r>
              <a:rPr lang="en-US" sz="2400" b="1" dirty="0" smtClean="0"/>
              <a:t>);</a:t>
            </a:r>
            <a:endParaRPr lang="en-US" sz="2400" b="1" dirty="0"/>
          </a:p>
          <a:p>
            <a:pPr>
              <a:buNone/>
            </a:pPr>
            <a:r>
              <a:rPr lang="en-US" sz="2400" b="1" dirty="0" smtClean="0"/>
              <a:t>Output  </a:t>
            </a:r>
            <a:r>
              <a:rPr lang="en-US" sz="2400" b="1" dirty="0"/>
              <a:t>F;</a:t>
            </a:r>
          </a:p>
          <a:p>
            <a:pPr>
              <a:buNone/>
            </a:pPr>
            <a:r>
              <a:rPr lang="en-US" sz="2400" b="1" dirty="0" smtClean="0"/>
              <a:t>Input  </a:t>
            </a:r>
            <a:r>
              <a:rPr lang="en-US" sz="2400" i="1" dirty="0" smtClean="0">
                <a:solidFill>
                  <a:srgbClr val="FF0000"/>
                </a:solidFill>
              </a:rPr>
              <a:t>X</a:t>
            </a:r>
            <a:r>
              <a:rPr lang="en-US" sz="1600" i="1" dirty="0" smtClean="0">
                <a:solidFill>
                  <a:srgbClr val="FF0000"/>
                </a:solidFill>
              </a:rPr>
              <a:t>1</a:t>
            </a:r>
            <a:r>
              <a:rPr lang="en-US" sz="2400" b="1" dirty="0" smtClean="0"/>
              <a:t>, </a:t>
            </a:r>
            <a:r>
              <a:rPr lang="en-US" sz="2400" i="1" dirty="0" smtClean="0">
                <a:solidFill>
                  <a:srgbClr val="FF0000"/>
                </a:solidFill>
              </a:rPr>
              <a:t>X</a:t>
            </a:r>
            <a:r>
              <a:rPr lang="en-US" sz="1600" i="1" dirty="0" smtClean="0">
                <a:solidFill>
                  <a:srgbClr val="FF0000"/>
                </a:solidFill>
              </a:rPr>
              <a:t>2</a:t>
            </a:r>
            <a:r>
              <a:rPr lang="en-US" sz="2400" b="1" dirty="0" smtClean="0"/>
              <a:t>,</a:t>
            </a:r>
            <a:r>
              <a:rPr lang="en-US" sz="2400" i="1" dirty="0" smtClean="0">
                <a:solidFill>
                  <a:srgbClr val="FF0000"/>
                </a:solidFill>
              </a:rPr>
              <a:t> X</a:t>
            </a:r>
            <a:r>
              <a:rPr lang="en-US" sz="1600" i="1" dirty="0" smtClean="0">
                <a:solidFill>
                  <a:srgbClr val="FF0000"/>
                </a:solidFill>
              </a:rPr>
              <a:t>3</a:t>
            </a:r>
            <a:r>
              <a:rPr lang="en-US" sz="2400" b="1" dirty="0" smtClean="0"/>
              <a:t>;</a:t>
            </a:r>
            <a:endParaRPr lang="en-US" sz="2400" b="1" dirty="0"/>
          </a:p>
          <a:p>
            <a:pPr>
              <a:buNone/>
            </a:pPr>
            <a:r>
              <a:rPr lang="en-US" sz="2400" b="1" dirty="0" smtClean="0"/>
              <a:t>assign </a:t>
            </a:r>
            <a:r>
              <a:rPr lang="en-US" sz="2400" b="1" dirty="0"/>
              <a:t>F </a:t>
            </a:r>
            <a:r>
              <a:rPr lang="en-US" sz="2400" b="1" dirty="0" smtClean="0"/>
              <a:t>= ((!</a:t>
            </a:r>
            <a:r>
              <a:rPr lang="en-US" sz="2400" i="1" dirty="0" smtClean="0">
                <a:solidFill>
                  <a:srgbClr val="FF0000"/>
                </a:solidFill>
              </a:rPr>
              <a:t> X</a:t>
            </a:r>
            <a:r>
              <a:rPr lang="en-US" sz="1600" i="1" dirty="0" smtClean="0">
                <a:solidFill>
                  <a:srgbClr val="FF0000"/>
                </a:solidFill>
              </a:rPr>
              <a:t>1</a:t>
            </a:r>
            <a:r>
              <a:rPr lang="en-US" sz="2400" b="1" dirty="0" smtClean="0"/>
              <a:t>) &amp;&amp; (!</a:t>
            </a:r>
            <a:r>
              <a:rPr lang="en-US" sz="2400" i="1" dirty="0" smtClean="0">
                <a:solidFill>
                  <a:srgbClr val="FF0000"/>
                </a:solidFill>
              </a:rPr>
              <a:t> X</a:t>
            </a:r>
            <a:r>
              <a:rPr lang="en-US" sz="1600" i="1" dirty="0" smtClean="0">
                <a:solidFill>
                  <a:srgbClr val="FF0000"/>
                </a:solidFill>
              </a:rPr>
              <a:t>3</a:t>
            </a:r>
            <a:r>
              <a:rPr lang="en-US" sz="2400" b="1" dirty="0" smtClean="0"/>
              <a:t>) ) || (</a:t>
            </a:r>
            <a:r>
              <a:rPr lang="en-US" sz="2400" i="1" dirty="0" smtClean="0">
                <a:solidFill>
                  <a:srgbClr val="FF0000"/>
                </a:solidFill>
              </a:rPr>
              <a:t>X</a:t>
            </a:r>
            <a:r>
              <a:rPr lang="en-US" sz="1600" i="1" dirty="0" smtClean="0">
                <a:solidFill>
                  <a:srgbClr val="FF0000"/>
                </a:solidFill>
              </a:rPr>
              <a:t>1 </a:t>
            </a:r>
            <a:r>
              <a:rPr lang="en-US" sz="2400" b="1" dirty="0" smtClean="0"/>
              <a:t>&amp;&amp; </a:t>
            </a:r>
            <a:r>
              <a:rPr lang="en-US" sz="2400" i="1" dirty="0" smtClean="0">
                <a:solidFill>
                  <a:srgbClr val="FF0000"/>
                </a:solidFill>
              </a:rPr>
              <a:t>X</a:t>
            </a:r>
            <a:r>
              <a:rPr lang="en-US" sz="1600" i="1" dirty="0" smtClean="0">
                <a:solidFill>
                  <a:srgbClr val="FF0000"/>
                </a:solidFill>
              </a:rPr>
              <a:t>3</a:t>
            </a:r>
            <a:r>
              <a:rPr lang="en-US" sz="2400" b="1" dirty="0" smtClean="0"/>
              <a:t> ) || (</a:t>
            </a:r>
            <a:r>
              <a:rPr lang="en-US" sz="2400" i="1" dirty="0" smtClean="0">
                <a:solidFill>
                  <a:srgbClr val="FF0000"/>
                </a:solidFill>
              </a:rPr>
              <a:t>X</a:t>
            </a:r>
            <a:r>
              <a:rPr lang="en-US" sz="1600" i="1" dirty="0" smtClean="0">
                <a:solidFill>
                  <a:srgbClr val="FF0000"/>
                </a:solidFill>
              </a:rPr>
              <a:t>1</a:t>
            </a:r>
            <a:r>
              <a:rPr lang="en-US" sz="2400" b="1" dirty="0" smtClean="0"/>
              <a:t>  &amp;&amp; </a:t>
            </a:r>
            <a:r>
              <a:rPr lang="en-US" sz="2400" i="1" dirty="0" smtClean="0">
                <a:solidFill>
                  <a:srgbClr val="FF0000"/>
                </a:solidFill>
              </a:rPr>
              <a:t>X</a:t>
            </a:r>
            <a:r>
              <a:rPr lang="en-US" sz="1600" i="1" dirty="0" smtClean="0">
                <a:solidFill>
                  <a:srgbClr val="FF0000"/>
                </a:solidFill>
              </a:rPr>
              <a:t>2</a:t>
            </a:r>
            <a:r>
              <a:rPr lang="en-US" sz="2400" i="1" dirty="0" smtClean="0">
                <a:solidFill>
                  <a:srgbClr val="FF0000"/>
                </a:solidFill>
              </a:rPr>
              <a:t> </a:t>
            </a:r>
            <a:r>
              <a:rPr lang="en-US" sz="2400" b="1" dirty="0" smtClean="0"/>
              <a:t>);</a:t>
            </a:r>
            <a:endParaRPr lang="en-US" sz="2400" b="1" dirty="0"/>
          </a:p>
          <a:p>
            <a:pPr>
              <a:buNone/>
            </a:pPr>
            <a:r>
              <a:rPr lang="en-US" sz="2400" b="1" dirty="0"/>
              <a:t>endmodule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Karnaugh map or K-map</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a:t>The complexity of the digital logic gates that implement a Boolean function is </a:t>
            </a:r>
            <a:r>
              <a:rPr lang="en-US" dirty="0" smtClean="0"/>
              <a:t>directly related </a:t>
            </a:r>
            <a:r>
              <a:rPr lang="en-US" dirty="0"/>
              <a:t>to the </a:t>
            </a:r>
            <a:r>
              <a:rPr lang="en-US" dirty="0">
                <a:solidFill>
                  <a:srgbClr val="FF0000"/>
                </a:solidFill>
              </a:rPr>
              <a:t>complexity of the algebraic expression </a:t>
            </a:r>
            <a:r>
              <a:rPr lang="en-US" dirty="0"/>
              <a:t>from which the function is </a:t>
            </a:r>
            <a:r>
              <a:rPr lang="en-US" dirty="0" smtClean="0"/>
              <a:t>implemented. </a:t>
            </a:r>
          </a:p>
          <a:p>
            <a:pPr algn="just"/>
            <a:endParaRPr lang="en-US" dirty="0" smtClean="0"/>
          </a:p>
          <a:p>
            <a:pPr algn="just"/>
            <a:r>
              <a:rPr lang="en-US" dirty="0" smtClean="0"/>
              <a:t>Although </a:t>
            </a:r>
            <a:r>
              <a:rPr lang="en-US" dirty="0"/>
              <a:t>the truth table representation of a function is unique, when it is </a:t>
            </a:r>
            <a:r>
              <a:rPr lang="en-US" dirty="0" smtClean="0"/>
              <a:t>expressed algebraically </a:t>
            </a:r>
            <a:r>
              <a:rPr lang="en-US" dirty="0"/>
              <a:t>it can appear in many different, but equivalent, forms. </a:t>
            </a:r>
            <a:endParaRPr lang="en-US" dirty="0" smtClean="0"/>
          </a:p>
          <a:p>
            <a:pPr algn="just"/>
            <a:endParaRPr lang="en-US" dirty="0" smtClean="0"/>
          </a:p>
          <a:p>
            <a:pPr algn="just"/>
            <a:r>
              <a:rPr lang="en-US" dirty="0" smtClean="0"/>
              <a:t>Boolean </a:t>
            </a:r>
            <a:r>
              <a:rPr lang="en-US" dirty="0"/>
              <a:t>expressions </a:t>
            </a:r>
            <a:r>
              <a:rPr lang="en-US" dirty="0" smtClean="0"/>
              <a:t>may be </a:t>
            </a:r>
            <a:r>
              <a:rPr lang="en-US" dirty="0"/>
              <a:t>simplified by algebraic </a:t>
            </a:r>
            <a:r>
              <a:rPr lang="en-US" dirty="0" smtClean="0"/>
              <a:t>means but this </a:t>
            </a:r>
            <a:r>
              <a:rPr lang="en-US" dirty="0"/>
              <a:t>procedure </a:t>
            </a:r>
            <a:r>
              <a:rPr lang="en-US" dirty="0" smtClean="0"/>
              <a:t>of minimization </a:t>
            </a:r>
            <a:r>
              <a:rPr lang="en-US" dirty="0"/>
              <a:t>is awkward because it </a:t>
            </a:r>
            <a:r>
              <a:rPr lang="en-US" dirty="0">
                <a:solidFill>
                  <a:srgbClr val="FF0000"/>
                </a:solidFill>
              </a:rPr>
              <a:t>lacks specific rules to predict each succeeding step</a:t>
            </a:r>
            <a:r>
              <a:rPr lang="en-US" dirty="0"/>
              <a:t> </a:t>
            </a:r>
            <a:r>
              <a:rPr lang="en-US" dirty="0" smtClean="0"/>
              <a:t>in the </a:t>
            </a:r>
            <a:r>
              <a:rPr lang="en-US" dirty="0"/>
              <a:t>manipulative process</a:t>
            </a:r>
            <a:r>
              <a:rPr lang="en-US" dirty="0" smtClean="0"/>
              <a:t>.</a:t>
            </a:r>
          </a:p>
          <a:p>
            <a:pPr algn="just"/>
            <a:endParaRPr lang="en-US" dirty="0" smtClean="0"/>
          </a:p>
          <a:p>
            <a:pPr algn="just"/>
            <a:r>
              <a:rPr lang="en-US" dirty="0" smtClean="0"/>
              <a:t>The </a:t>
            </a:r>
            <a:r>
              <a:rPr lang="en-US" dirty="0">
                <a:solidFill>
                  <a:srgbClr val="FF0000"/>
                </a:solidFill>
              </a:rPr>
              <a:t>map method </a:t>
            </a:r>
            <a:r>
              <a:rPr lang="en-US" dirty="0"/>
              <a:t>presented here provides a </a:t>
            </a:r>
            <a:r>
              <a:rPr lang="en-US" b="1" dirty="0">
                <a:solidFill>
                  <a:srgbClr val="FF0000"/>
                </a:solidFill>
              </a:rPr>
              <a:t>simple, </a:t>
            </a:r>
            <a:r>
              <a:rPr lang="en-US" b="1" dirty="0" smtClean="0">
                <a:solidFill>
                  <a:srgbClr val="FF0000"/>
                </a:solidFill>
              </a:rPr>
              <a:t>straightforward procedure </a:t>
            </a:r>
            <a:r>
              <a:rPr lang="en-US" dirty="0"/>
              <a:t>for minimizing Boolean functions</a:t>
            </a:r>
            <a:r>
              <a:rPr lang="en-US" dirty="0" smtClean="0"/>
              <a:t>.</a:t>
            </a:r>
          </a:p>
          <a:p>
            <a:pPr algn="just"/>
            <a:endParaRPr lang="en-US" dirty="0" smtClean="0"/>
          </a:p>
          <a:p>
            <a:pPr algn="just"/>
            <a:r>
              <a:rPr lang="en-US" dirty="0" smtClean="0"/>
              <a:t> </a:t>
            </a:r>
            <a:r>
              <a:rPr lang="en-US" dirty="0"/>
              <a:t>This method may be regarded as a </a:t>
            </a:r>
            <a:r>
              <a:rPr lang="en-US" dirty="0" smtClean="0"/>
              <a:t>pictorial form </a:t>
            </a:r>
            <a:r>
              <a:rPr lang="en-US" dirty="0"/>
              <a:t>of a truth table. The map method is also known as the </a:t>
            </a:r>
            <a:r>
              <a:rPr lang="en-US" sz="5100" b="1" i="1" dirty="0">
                <a:solidFill>
                  <a:srgbClr val="FF0000"/>
                </a:solidFill>
              </a:rPr>
              <a:t>Karnaugh map or K-map </a:t>
            </a:r>
            <a:r>
              <a:rPr lang="en-US" i="1" dirty="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Autofit/>
          </a:bodyPr>
          <a:lstStyle/>
          <a:p>
            <a:pPr algn="l"/>
            <a:r>
              <a:rPr lang="en-US" sz="4000" b="1" dirty="0" smtClean="0">
                <a:solidFill>
                  <a:srgbClr val="FF0000"/>
                </a:solidFill>
              </a:rPr>
              <a:t>HDL Description of The Simplified Function</a:t>
            </a:r>
            <a:r>
              <a:rPr lang="en-US" sz="2800" b="1" dirty="0" smtClean="0"/>
              <a:t/>
            </a:r>
            <a:br>
              <a:rPr lang="en-US" sz="2800" b="1" dirty="0" smtClean="0"/>
            </a:br>
            <a:r>
              <a:rPr lang="en-US" sz="2800" b="1" i="1" dirty="0" smtClean="0">
                <a:solidFill>
                  <a:srgbClr val="FF0000"/>
                </a:solidFill>
              </a:rPr>
              <a:t>F </a:t>
            </a:r>
            <a:r>
              <a:rPr lang="en-US" sz="2800" b="1" i="1" dirty="0">
                <a:solidFill>
                  <a:srgbClr val="FF0000"/>
                </a:solidFill>
              </a:rPr>
              <a:t>= </a:t>
            </a:r>
            <a:r>
              <a:rPr lang="en-US" sz="2800" b="1" i="1" dirty="0" smtClean="0">
                <a:solidFill>
                  <a:srgbClr val="FF0000"/>
                </a:solidFill>
              </a:rPr>
              <a:t>B’D’+B’C’+A’CD’</a:t>
            </a:r>
            <a:endParaRPr lang="en-US" sz="2800" b="1" dirty="0">
              <a:solidFill>
                <a:srgbClr val="FF0000"/>
              </a:solidFill>
            </a:endParaRPr>
          </a:p>
        </p:txBody>
      </p:sp>
      <p:sp>
        <p:nvSpPr>
          <p:cNvPr id="3" name="Content Placeholder 2"/>
          <p:cNvSpPr>
            <a:spLocks noGrp="1"/>
          </p:cNvSpPr>
          <p:nvPr>
            <p:ph idx="1"/>
          </p:nvPr>
        </p:nvSpPr>
        <p:spPr>
          <a:xfrm>
            <a:off x="609600" y="2057400"/>
            <a:ext cx="8534400" cy="4525963"/>
          </a:xfrm>
        </p:spPr>
        <p:txBody>
          <a:bodyPr>
            <a:normAutofit/>
          </a:bodyPr>
          <a:lstStyle/>
          <a:p>
            <a:pPr>
              <a:buNone/>
            </a:pPr>
            <a:r>
              <a:rPr lang="en-US" sz="2400" dirty="0"/>
              <a:t>// Verilog model: Circuit with Boolean expressions</a:t>
            </a:r>
          </a:p>
          <a:p>
            <a:pPr>
              <a:buNone/>
            </a:pPr>
            <a:r>
              <a:rPr lang="en-US" sz="2000" b="1" dirty="0"/>
              <a:t>module </a:t>
            </a:r>
            <a:r>
              <a:rPr lang="en-US" sz="2000" b="1" dirty="0" smtClean="0"/>
              <a:t>Circuit (F</a:t>
            </a:r>
            <a:r>
              <a:rPr lang="en-US" sz="2000" b="1" dirty="0"/>
              <a:t>, </a:t>
            </a:r>
            <a:r>
              <a:rPr lang="en-US" sz="2000" b="1" i="1" dirty="0" smtClean="0">
                <a:solidFill>
                  <a:srgbClr val="FF0000"/>
                </a:solidFill>
              </a:rPr>
              <a:t>A,B,C,D</a:t>
            </a:r>
            <a:r>
              <a:rPr lang="en-US" sz="2000" b="1" dirty="0" smtClean="0"/>
              <a:t>);</a:t>
            </a:r>
            <a:endParaRPr lang="en-US" sz="2000" b="1" dirty="0"/>
          </a:p>
          <a:p>
            <a:pPr>
              <a:buNone/>
            </a:pPr>
            <a:r>
              <a:rPr lang="en-US" sz="2000" b="1" dirty="0" smtClean="0"/>
              <a:t>Output  </a:t>
            </a:r>
            <a:r>
              <a:rPr lang="en-US" sz="2000" b="1" dirty="0"/>
              <a:t>F;</a:t>
            </a:r>
          </a:p>
          <a:p>
            <a:pPr>
              <a:buNone/>
            </a:pPr>
            <a:r>
              <a:rPr lang="en-US" sz="2000" b="1" dirty="0" smtClean="0"/>
              <a:t>Input  </a:t>
            </a:r>
            <a:r>
              <a:rPr lang="en-US" sz="2000" b="1" i="1" dirty="0" smtClean="0">
                <a:solidFill>
                  <a:srgbClr val="FF0000"/>
                </a:solidFill>
              </a:rPr>
              <a:t>A, B, C, D</a:t>
            </a:r>
            <a:r>
              <a:rPr lang="en-US" sz="2000" b="1" dirty="0" smtClean="0"/>
              <a:t>;</a:t>
            </a:r>
            <a:endParaRPr lang="en-US" sz="2000" b="1" dirty="0"/>
          </a:p>
          <a:p>
            <a:pPr>
              <a:buNone/>
            </a:pPr>
            <a:r>
              <a:rPr lang="en-US" sz="2000" b="1" dirty="0" smtClean="0"/>
              <a:t>assign </a:t>
            </a:r>
            <a:r>
              <a:rPr lang="en-US" sz="2000" b="1" dirty="0"/>
              <a:t>F </a:t>
            </a:r>
            <a:r>
              <a:rPr lang="en-US" sz="2000" b="1" dirty="0" smtClean="0"/>
              <a:t>= ((!</a:t>
            </a:r>
            <a:r>
              <a:rPr lang="en-US" sz="2000" i="1" dirty="0" smtClean="0">
                <a:solidFill>
                  <a:srgbClr val="FF0000"/>
                </a:solidFill>
              </a:rPr>
              <a:t> B</a:t>
            </a:r>
            <a:r>
              <a:rPr lang="en-US" sz="2000" b="1" dirty="0" smtClean="0"/>
              <a:t>) &amp;&amp; (!</a:t>
            </a:r>
            <a:r>
              <a:rPr lang="en-US" sz="2000" i="1" dirty="0" smtClean="0">
                <a:solidFill>
                  <a:srgbClr val="FF0000"/>
                </a:solidFill>
              </a:rPr>
              <a:t> D</a:t>
            </a:r>
            <a:r>
              <a:rPr lang="en-US" sz="2000" b="1" dirty="0" smtClean="0"/>
              <a:t>) ) || ((!</a:t>
            </a:r>
            <a:r>
              <a:rPr lang="en-US" sz="2000" i="1" dirty="0" smtClean="0">
                <a:solidFill>
                  <a:srgbClr val="FF0000"/>
                </a:solidFill>
              </a:rPr>
              <a:t> B</a:t>
            </a:r>
            <a:r>
              <a:rPr lang="en-US" sz="2000" b="1" dirty="0" smtClean="0"/>
              <a:t>) &amp;&amp; (!</a:t>
            </a:r>
            <a:r>
              <a:rPr lang="en-US" sz="2000" i="1" dirty="0" smtClean="0">
                <a:solidFill>
                  <a:srgbClr val="FF0000"/>
                </a:solidFill>
              </a:rPr>
              <a:t> C</a:t>
            </a:r>
            <a:r>
              <a:rPr lang="en-US" sz="2000" b="1" dirty="0" smtClean="0"/>
              <a:t>) ) || ((!</a:t>
            </a:r>
            <a:r>
              <a:rPr lang="en-US" sz="2000" i="1" dirty="0" smtClean="0">
                <a:solidFill>
                  <a:srgbClr val="FF0000"/>
                </a:solidFill>
              </a:rPr>
              <a:t> A</a:t>
            </a:r>
            <a:r>
              <a:rPr lang="en-US" sz="2000" b="1" dirty="0" smtClean="0"/>
              <a:t>) &amp;&amp;</a:t>
            </a:r>
            <a:r>
              <a:rPr lang="en-US" sz="2000" b="1" dirty="0" smtClean="0">
                <a:solidFill>
                  <a:srgbClr val="FF0000"/>
                </a:solidFill>
              </a:rPr>
              <a:t> C </a:t>
            </a:r>
            <a:r>
              <a:rPr lang="en-US" sz="2000" b="1" dirty="0" smtClean="0"/>
              <a:t>&amp;&amp; (!</a:t>
            </a:r>
            <a:r>
              <a:rPr lang="en-US" sz="2000" i="1" dirty="0" smtClean="0">
                <a:solidFill>
                  <a:srgbClr val="FF0000"/>
                </a:solidFill>
              </a:rPr>
              <a:t> D</a:t>
            </a:r>
            <a:r>
              <a:rPr lang="en-US" sz="2000" b="1" dirty="0" smtClean="0"/>
              <a:t>) );</a:t>
            </a:r>
            <a:endParaRPr lang="en-US" sz="2000" b="1" dirty="0"/>
          </a:p>
          <a:p>
            <a:pPr>
              <a:buNone/>
            </a:pPr>
            <a:r>
              <a:rPr lang="en-US" sz="2000" b="1" dirty="0"/>
              <a:t>endmodule</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b="1" dirty="0" smtClean="0">
                <a:solidFill>
                  <a:srgbClr val="FF0000"/>
                </a:solidFill>
              </a:rPr>
              <a:t>HDL Description of circuit</a:t>
            </a:r>
            <a:r>
              <a:rPr lang="en-US" sz="2800" b="1" dirty="0" smtClean="0"/>
              <a:t/>
            </a:r>
            <a:br>
              <a:rPr lang="en-US" sz="2800" b="1" dirty="0" smtClean="0"/>
            </a:br>
            <a:r>
              <a:rPr lang="en-US" sz="2800" i="1" dirty="0"/>
              <a:t/>
            </a:r>
            <a:br>
              <a:rPr lang="en-US" sz="2800" i="1" dirty="0"/>
            </a:br>
            <a:r>
              <a:rPr lang="en-US" sz="2800" i="1" dirty="0">
                <a:solidFill>
                  <a:srgbClr val="FF0000"/>
                </a:solidFill>
              </a:rPr>
              <a:t>F = </a:t>
            </a:r>
            <a:r>
              <a:rPr lang="en-US" sz="2800" i="1" dirty="0" smtClean="0">
                <a:solidFill>
                  <a:srgbClr val="FF0000"/>
                </a:solidFill>
              </a:rPr>
              <a:t>X</a:t>
            </a:r>
            <a:r>
              <a:rPr lang="en-US" sz="1800" i="1" dirty="0" smtClean="0">
                <a:solidFill>
                  <a:srgbClr val="FF0000"/>
                </a:solidFill>
              </a:rPr>
              <a:t>1</a:t>
            </a:r>
            <a:r>
              <a:rPr lang="en-US" sz="2800" i="1" dirty="0" smtClean="0">
                <a:solidFill>
                  <a:srgbClr val="FF0000"/>
                </a:solidFill>
              </a:rPr>
              <a:t>’X</a:t>
            </a:r>
            <a:r>
              <a:rPr lang="en-US" sz="1800" i="1" dirty="0" smtClean="0">
                <a:solidFill>
                  <a:srgbClr val="FF0000"/>
                </a:solidFill>
              </a:rPr>
              <a:t>3</a:t>
            </a:r>
            <a:r>
              <a:rPr lang="en-US" sz="2800" i="1" dirty="0" smtClean="0">
                <a:solidFill>
                  <a:srgbClr val="FF0000"/>
                </a:solidFill>
              </a:rPr>
              <a:t>’+ X</a:t>
            </a:r>
            <a:r>
              <a:rPr lang="en-US" sz="1800" i="1" dirty="0" smtClean="0">
                <a:solidFill>
                  <a:srgbClr val="FF0000"/>
                </a:solidFill>
              </a:rPr>
              <a:t>1</a:t>
            </a:r>
            <a:r>
              <a:rPr lang="en-US" sz="2800" i="1" dirty="0" smtClean="0">
                <a:solidFill>
                  <a:srgbClr val="FF0000"/>
                </a:solidFill>
              </a:rPr>
              <a:t>X</a:t>
            </a:r>
            <a:r>
              <a:rPr lang="en-US" sz="1800" i="1" dirty="0" smtClean="0">
                <a:solidFill>
                  <a:srgbClr val="FF0000"/>
                </a:solidFill>
              </a:rPr>
              <a:t>3</a:t>
            </a:r>
            <a:r>
              <a:rPr lang="en-US" sz="2800" i="1" dirty="0" smtClean="0">
                <a:solidFill>
                  <a:srgbClr val="FF0000"/>
                </a:solidFill>
              </a:rPr>
              <a:t> + X</a:t>
            </a:r>
            <a:r>
              <a:rPr lang="en-US" sz="1800" i="1" dirty="0" smtClean="0">
                <a:solidFill>
                  <a:srgbClr val="FF0000"/>
                </a:solidFill>
              </a:rPr>
              <a:t>1</a:t>
            </a:r>
            <a:r>
              <a:rPr lang="en-US" sz="2800" i="1" dirty="0" smtClean="0">
                <a:solidFill>
                  <a:srgbClr val="FF0000"/>
                </a:solidFill>
              </a:rPr>
              <a:t>X</a:t>
            </a:r>
            <a:r>
              <a:rPr lang="en-US" sz="1800" i="1" dirty="0" smtClean="0">
                <a:solidFill>
                  <a:srgbClr val="FF0000"/>
                </a:solidFill>
              </a:rPr>
              <a:t>2</a:t>
            </a:r>
            <a:r>
              <a:rPr lang="en-US" sz="2800" i="1" dirty="0" smtClean="0">
                <a:solidFill>
                  <a:srgbClr val="FF0000"/>
                </a:solidFill>
              </a:rPr>
              <a:t> </a:t>
            </a:r>
            <a:endParaRPr lang="en-US" sz="2800" dirty="0">
              <a:solidFill>
                <a:srgbClr val="FF0000"/>
              </a:solidFill>
            </a:endParaRPr>
          </a:p>
        </p:txBody>
      </p:sp>
      <p:sp>
        <p:nvSpPr>
          <p:cNvPr id="3" name="Content Placeholder 2"/>
          <p:cNvSpPr>
            <a:spLocks noGrp="1"/>
          </p:cNvSpPr>
          <p:nvPr>
            <p:ph idx="1"/>
          </p:nvPr>
        </p:nvSpPr>
        <p:spPr>
          <a:xfrm>
            <a:off x="457200" y="1600200"/>
            <a:ext cx="8534400" cy="4525963"/>
          </a:xfrm>
        </p:spPr>
        <p:txBody>
          <a:bodyPr>
            <a:normAutofit/>
          </a:bodyPr>
          <a:lstStyle/>
          <a:p>
            <a:pPr>
              <a:buNone/>
            </a:pPr>
            <a:r>
              <a:rPr lang="en-US" sz="2400" dirty="0"/>
              <a:t>// Verilog model: Circuit with Boolean expressions</a:t>
            </a:r>
          </a:p>
          <a:p>
            <a:pPr>
              <a:buNone/>
            </a:pPr>
            <a:r>
              <a:rPr lang="en-US" sz="2400" b="1" dirty="0"/>
              <a:t>module </a:t>
            </a:r>
            <a:r>
              <a:rPr lang="en-US" sz="2400" b="1" dirty="0" smtClean="0"/>
              <a:t>Circuit (F</a:t>
            </a:r>
            <a:r>
              <a:rPr lang="en-US" sz="2400" b="1" dirty="0"/>
              <a:t>, </a:t>
            </a:r>
            <a:r>
              <a:rPr lang="en-US" sz="2400" i="1" dirty="0" smtClean="0">
                <a:solidFill>
                  <a:srgbClr val="FF0000"/>
                </a:solidFill>
              </a:rPr>
              <a:t>X</a:t>
            </a:r>
            <a:r>
              <a:rPr lang="en-US" sz="1600" i="1" dirty="0" smtClean="0">
                <a:solidFill>
                  <a:srgbClr val="FF0000"/>
                </a:solidFill>
              </a:rPr>
              <a:t>1</a:t>
            </a:r>
            <a:r>
              <a:rPr lang="en-US" sz="2400" b="1" dirty="0" smtClean="0"/>
              <a:t>, </a:t>
            </a:r>
            <a:r>
              <a:rPr lang="en-US" sz="2400" i="1" dirty="0" smtClean="0">
                <a:solidFill>
                  <a:srgbClr val="FF0000"/>
                </a:solidFill>
              </a:rPr>
              <a:t>X</a:t>
            </a:r>
            <a:r>
              <a:rPr lang="en-US" sz="1600" i="1" dirty="0" smtClean="0">
                <a:solidFill>
                  <a:srgbClr val="FF0000"/>
                </a:solidFill>
              </a:rPr>
              <a:t>2</a:t>
            </a:r>
            <a:r>
              <a:rPr lang="en-US" sz="2400" b="1" dirty="0" smtClean="0"/>
              <a:t>,</a:t>
            </a:r>
            <a:r>
              <a:rPr lang="en-US" sz="2400" i="1" dirty="0" smtClean="0">
                <a:solidFill>
                  <a:srgbClr val="FF0000"/>
                </a:solidFill>
              </a:rPr>
              <a:t> X</a:t>
            </a:r>
            <a:r>
              <a:rPr lang="en-US" sz="1600" i="1" dirty="0" smtClean="0">
                <a:solidFill>
                  <a:srgbClr val="FF0000"/>
                </a:solidFill>
              </a:rPr>
              <a:t>3</a:t>
            </a:r>
            <a:r>
              <a:rPr lang="en-US" sz="2400" b="1" dirty="0" smtClean="0"/>
              <a:t>);</a:t>
            </a:r>
            <a:endParaRPr lang="en-US" sz="2400" b="1" dirty="0"/>
          </a:p>
          <a:p>
            <a:pPr>
              <a:buNone/>
            </a:pPr>
            <a:r>
              <a:rPr lang="en-US" sz="2400" b="1" dirty="0" smtClean="0"/>
              <a:t>Output  </a:t>
            </a:r>
            <a:r>
              <a:rPr lang="en-US" sz="2400" b="1" dirty="0"/>
              <a:t>F;</a:t>
            </a:r>
          </a:p>
          <a:p>
            <a:pPr>
              <a:buNone/>
            </a:pPr>
            <a:r>
              <a:rPr lang="en-US" sz="2400" b="1" dirty="0" smtClean="0"/>
              <a:t>Input  </a:t>
            </a:r>
            <a:r>
              <a:rPr lang="en-US" sz="2400" i="1" dirty="0" smtClean="0">
                <a:solidFill>
                  <a:srgbClr val="FF0000"/>
                </a:solidFill>
              </a:rPr>
              <a:t>X</a:t>
            </a:r>
            <a:r>
              <a:rPr lang="en-US" sz="1600" i="1" dirty="0" smtClean="0">
                <a:solidFill>
                  <a:srgbClr val="FF0000"/>
                </a:solidFill>
              </a:rPr>
              <a:t>1</a:t>
            </a:r>
            <a:r>
              <a:rPr lang="en-US" sz="2400" b="1" dirty="0" smtClean="0"/>
              <a:t>, </a:t>
            </a:r>
            <a:r>
              <a:rPr lang="en-US" sz="2400" i="1" dirty="0" smtClean="0">
                <a:solidFill>
                  <a:srgbClr val="FF0000"/>
                </a:solidFill>
              </a:rPr>
              <a:t>X</a:t>
            </a:r>
            <a:r>
              <a:rPr lang="en-US" sz="1600" i="1" dirty="0" smtClean="0">
                <a:solidFill>
                  <a:srgbClr val="FF0000"/>
                </a:solidFill>
              </a:rPr>
              <a:t>2</a:t>
            </a:r>
            <a:r>
              <a:rPr lang="en-US" sz="2400" b="1" dirty="0" smtClean="0"/>
              <a:t>,</a:t>
            </a:r>
            <a:r>
              <a:rPr lang="en-US" sz="2400" i="1" dirty="0" smtClean="0">
                <a:solidFill>
                  <a:srgbClr val="FF0000"/>
                </a:solidFill>
              </a:rPr>
              <a:t> X</a:t>
            </a:r>
            <a:r>
              <a:rPr lang="en-US" sz="1600" i="1" dirty="0" smtClean="0">
                <a:solidFill>
                  <a:srgbClr val="FF0000"/>
                </a:solidFill>
              </a:rPr>
              <a:t>3</a:t>
            </a:r>
            <a:r>
              <a:rPr lang="en-US" sz="2400" b="1" dirty="0" smtClean="0"/>
              <a:t>;</a:t>
            </a:r>
            <a:endParaRPr lang="en-US" sz="2400" b="1" dirty="0"/>
          </a:p>
          <a:p>
            <a:pPr>
              <a:buNone/>
            </a:pPr>
            <a:r>
              <a:rPr lang="en-US" sz="2400" b="1" dirty="0" smtClean="0"/>
              <a:t>assign </a:t>
            </a:r>
            <a:r>
              <a:rPr lang="en-US" sz="2400" b="1" dirty="0"/>
              <a:t>F </a:t>
            </a:r>
            <a:r>
              <a:rPr lang="en-US" sz="2400" b="1" dirty="0" smtClean="0"/>
              <a:t>= ((!</a:t>
            </a:r>
            <a:r>
              <a:rPr lang="en-US" sz="2400" i="1" dirty="0" smtClean="0">
                <a:solidFill>
                  <a:srgbClr val="FF0000"/>
                </a:solidFill>
              </a:rPr>
              <a:t> X</a:t>
            </a:r>
            <a:r>
              <a:rPr lang="en-US" sz="1600" i="1" dirty="0" smtClean="0">
                <a:solidFill>
                  <a:srgbClr val="FF0000"/>
                </a:solidFill>
              </a:rPr>
              <a:t>1</a:t>
            </a:r>
            <a:r>
              <a:rPr lang="en-US" sz="2400" b="1" dirty="0" smtClean="0"/>
              <a:t>) &amp;&amp; (!</a:t>
            </a:r>
            <a:r>
              <a:rPr lang="en-US" sz="2400" i="1" dirty="0" smtClean="0">
                <a:solidFill>
                  <a:srgbClr val="FF0000"/>
                </a:solidFill>
              </a:rPr>
              <a:t> X</a:t>
            </a:r>
            <a:r>
              <a:rPr lang="en-US" sz="1600" i="1" dirty="0" smtClean="0">
                <a:solidFill>
                  <a:srgbClr val="FF0000"/>
                </a:solidFill>
              </a:rPr>
              <a:t>3</a:t>
            </a:r>
            <a:r>
              <a:rPr lang="en-US" sz="2400" b="1" dirty="0" smtClean="0"/>
              <a:t>) ) || (</a:t>
            </a:r>
            <a:r>
              <a:rPr lang="en-US" sz="2400" i="1" dirty="0" smtClean="0">
                <a:solidFill>
                  <a:srgbClr val="FF0000"/>
                </a:solidFill>
              </a:rPr>
              <a:t>X</a:t>
            </a:r>
            <a:r>
              <a:rPr lang="en-US" sz="1600" i="1" dirty="0" smtClean="0">
                <a:solidFill>
                  <a:srgbClr val="FF0000"/>
                </a:solidFill>
              </a:rPr>
              <a:t>1</a:t>
            </a:r>
            <a:r>
              <a:rPr lang="en-US" sz="2400" b="1" dirty="0" smtClean="0"/>
              <a:t>&amp;&amp;</a:t>
            </a:r>
            <a:r>
              <a:rPr lang="en-US" sz="2400" i="1" dirty="0" smtClean="0">
                <a:solidFill>
                  <a:srgbClr val="FF0000"/>
                </a:solidFill>
              </a:rPr>
              <a:t>X</a:t>
            </a:r>
            <a:r>
              <a:rPr lang="en-US" sz="1600" i="1" dirty="0" smtClean="0">
                <a:solidFill>
                  <a:srgbClr val="FF0000"/>
                </a:solidFill>
              </a:rPr>
              <a:t>3</a:t>
            </a:r>
            <a:r>
              <a:rPr lang="en-US" sz="2400" b="1" dirty="0" smtClean="0"/>
              <a:t> ) || (</a:t>
            </a:r>
            <a:r>
              <a:rPr lang="en-US" sz="2400" i="1" dirty="0" smtClean="0">
                <a:solidFill>
                  <a:srgbClr val="FF0000"/>
                </a:solidFill>
              </a:rPr>
              <a:t>X</a:t>
            </a:r>
            <a:r>
              <a:rPr lang="en-US" sz="1600" i="1" dirty="0" smtClean="0">
                <a:solidFill>
                  <a:srgbClr val="FF0000"/>
                </a:solidFill>
              </a:rPr>
              <a:t>1</a:t>
            </a:r>
            <a:r>
              <a:rPr lang="en-US" sz="2400" b="1" dirty="0" smtClean="0"/>
              <a:t>  &amp;&amp; </a:t>
            </a:r>
            <a:r>
              <a:rPr lang="en-US" sz="2400" i="1" dirty="0" smtClean="0">
                <a:solidFill>
                  <a:srgbClr val="FF0000"/>
                </a:solidFill>
              </a:rPr>
              <a:t>X</a:t>
            </a:r>
            <a:r>
              <a:rPr lang="en-US" sz="1600" i="1" dirty="0" smtClean="0">
                <a:solidFill>
                  <a:srgbClr val="FF0000"/>
                </a:solidFill>
              </a:rPr>
              <a:t>2</a:t>
            </a:r>
            <a:r>
              <a:rPr lang="en-US" sz="2400" i="1" dirty="0" smtClean="0">
                <a:solidFill>
                  <a:srgbClr val="FF0000"/>
                </a:solidFill>
              </a:rPr>
              <a:t> </a:t>
            </a:r>
            <a:r>
              <a:rPr lang="en-US" sz="2400" b="1" dirty="0" smtClean="0"/>
              <a:t>);</a:t>
            </a:r>
            <a:endParaRPr lang="en-US" sz="2400" b="1" dirty="0"/>
          </a:p>
          <a:p>
            <a:pPr>
              <a:buNone/>
            </a:pPr>
            <a:r>
              <a:rPr lang="en-US" sz="2400" b="1" dirty="0"/>
              <a:t>endmodule</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F=ABC’+AB’C’D+ACD+ACD’</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62000" y="1752600"/>
            <a:ext cx="5362159" cy="297179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Prime Implicants</a:t>
            </a:r>
            <a:endParaRPr lang="en-US" dirty="0">
              <a:solidFill>
                <a:srgbClr val="FF0000"/>
              </a:solidFill>
            </a:endParaRPr>
          </a:p>
        </p:txBody>
      </p:sp>
      <p:sp>
        <p:nvSpPr>
          <p:cNvPr id="3" name="Content Placeholder 2"/>
          <p:cNvSpPr>
            <a:spLocks noGrp="1"/>
          </p:cNvSpPr>
          <p:nvPr>
            <p:ph idx="1"/>
          </p:nvPr>
        </p:nvSpPr>
        <p:spPr>
          <a:xfrm>
            <a:off x="609600" y="1295400"/>
            <a:ext cx="8229600" cy="4525963"/>
          </a:xfrm>
        </p:spPr>
        <p:txBody>
          <a:bodyPr>
            <a:normAutofit fontScale="77500" lnSpcReduction="20000"/>
          </a:bodyPr>
          <a:lstStyle/>
          <a:p>
            <a:pPr algn="just"/>
            <a:r>
              <a:rPr lang="en-US" dirty="0" smtClean="0"/>
              <a:t>In choosing adjacent squares in a map, we must ensure that </a:t>
            </a:r>
          </a:p>
          <a:p>
            <a:pPr algn="just">
              <a:buNone/>
            </a:pPr>
            <a:r>
              <a:rPr lang="en-US" dirty="0" smtClean="0"/>
              <a:t>(1) all the </a:t>
            </a:r>
            <a:r>
              <a:rPr lang="en-US" dirty="0" err="1" smtClean="0"/>
              <a:t>minterms</a:t>
            </a:r>
            <a:r>
              <a:rPr lang="en-US" dirty="0" smtClean="0"/>
              <a:t> of the function are covered when we combine the squares,</a:t>
            </a:r>
          </a:p>
          <a:p>
            <a:pPr algn="just">
              <a:buNone/>
            </a:pPr>
            <a:r>
              <a:rPr lang="en-US" dirty="0" smtClean="0"/>
              <a:t>(2) the number of terms in the expression is minimized, and </a:t>
            </a:r>
          </a:p>
          <a:p>
            <a:pPr algn="just">
              <a:buNone/>
            </a:pPr>
            <a:r>
              <a:rPr lang="en-US" dirty="0" smtClean="0"/>
              <a:t>(3) there are no redundant terms (i.e., </a:t>
            </a:r>
            <a:r>
              <a:rPr lang="en-US" dirty="0" err="1" smtClean="0"/>
              <a:t>minterms</a:t>
            </a:r>
            <a:r>
              <a:rPr lang="en-US" dirty="0" smtClean="0"/>
              <a:t> already covered by other terms). </a:t>
            </a:r>
          </a:p>
          <a:p>
            <a:pPr algn="just"/>
            <a:r>
              <a:rPr lang="en-US" dirty="0" smtClean="0"/>
              <a:t>Sometimes there may be two or more expressions that satisfy the simplification criteria. The procedure for combining squares in the map may be made more systematic if we understand the meaning of two special types of terms.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Prime Implicants</a:t>
            </a:r>
            <a:endParaRPr lang="en-US" dirty="0"/>
          </a:p>
        </p:txBody>
      </p:sp>
      <p:sp>
        <p:nvSpPr>
          <p:cNvPr id="3" name="Content Placeholder 2"/>
          <p:cNvSpPr>
            <a:spLocks noGrp="1"/>
          </p:cNvSpPr>
          <p:nvPr>
            <p:ph idx="1"/>
          </p:nvPr>
        </p:nvSpPr>
        <p:spPr>
          <a:xfrm>
            <a:off x="457200" y="1066800"/>
            <a:ext cx="8229600" cy="4525963"/>
          </a:xfrm>
        </p:spPr>
        <p:txBody>
          <a:bodyPr>
            <a:normAutofit fontScale="92500"/>
          </a:bodyPr>
          <a:lstStyle/>
          <a:p>
            <a:pPr algn="just"/>
            <a:r>
              <a:rPr lang="en-US" b="1" dirty="0" smtClean="0"/>
              <a:t>A </a:t>
            </a:r>
            <a:r>
              <a:rPr lang="en-US" b="1" i="1" dirty="0" smtClean="0"/>
              <a:t>prime </a:t>
            </a:r>
            <a:r>
              <a:rPr lang="en-US" b="1" i="1" dirty="0" err="1" smtClean="0"/>
              <a:t>implicant</a:t>
            </a:r>
            <a:r>
              <a:rPr lang="en-US" b="1" i="1" dirty="0" smtClean="0"/>
              <a:t> is a product term obtained by combining the maximum possible number of </a:t>
            </a:r>
            <a:r>
              <a:rPr lang="en-US" b="1" dirty="0" smtClean="0"/>
              <a:t>adjacent squares in the map. If a </a:t>
            </a:r>
            <a:r>
              <a:rPr lang="en-US" b="1" dirty="0" err="1" smtClean="0"/>
              <a:t>minterm</a:t>
            </a:r>
            <a:r>
              <a:rPr lang="en-US" b="1" dirty="0" smtClean="0"/>
              <a:t> in a square is covered by only one prime </a:t>
            </a:r>
            <a:r>
              <a:rPr lang="en-US" dirty="0" err="1" smtClean="0"/>
              <a:t>implicant</a:t>
            </a:r>
            <a:r>
              <a:rPr lang="en-US" dirty="0" smtClean="0"/>
              <a:t>, that prime </a:t>
            </a:r>
            <a:r>
              <a:rPr lang="en-US" dirty="0" err="1" smtClean="0"/>
              <a:t>implicant</a:t>
            </a:r>
            <a:r>
              <a:rPr lang="en-US" dirty="0" smtClean="0"/>
              <a:t> is said to be </a:t>
            </a:r>
            <a:r>
              <a:rPr lang="en-US" i="1" dirty="0" smtClean="0"/>
              <a:t>essential.</a:t>
            </a:r>
          </a:p>
          <a:p>
            <a:pPr algn="just"/>
            <a:endParaRPr lang="en-US" i="1" dirty="0" smtClean="0"/>
          </a:p>
          <a:p>
            <a:pPr algn="just"/>
            <a:r>
              <a:rPr lang="en-US" b="1" dirty="0" smtClean="0"/>
              <a:t>The prime </a:t>
            </a:r>
            <a:r>
              <a:rPr lang="en-US" b="1" dirty="0" err="1" smtClean="0"/>
              <a:t>implicants</a:t>
            </a:r>
            <a:r>
              <a:rPr lang="en-US" b="1" dirty="0" smtClean="0"/>
              <a:t> of a function can be obtained from the map by combining all possible maximum numbers of squares.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Prime Implicants</a:t>
            </a:r>
            <a:endParaRPr lang="en-US" dirty="0"/>
          </a:p>
        </p:txBody>
      </p:sp>
      <p:sp>
        <p:nvSpPr>
          <p:cNvPr id="3" name="Content Placeholder 2"/>
          <p:cNvSpPr>
            <a:spLocks noGrp="1"/>
          </p:cNvSpPr>
          <p:nvPr>
            <p:ph idx="1"/>
          </p:nvPr>
        </p:nvSpPr>
        <p:spPr>
          <a:xfrm>
            <a:off x="457200" y="1219200"/>
            <a:ext cx="8229600" cy="4525963"/>
          </a:xfrm>
        </p:spPr>
        <p:txBody>
          <a:bodyPr>
            <a:normAutofit fontScale="77500" lnSpcReduction="20000"/>
          </a:bodyPr>
          <a:lstStyle/>
          <a:p>
            <a:pPr algn="just"/>
            <a:r>
              <a:rPr lang="en-US" dirty="0" smtClean="0"/>
              <a:t>This means that a single 1 on a map represents a prime </a:t>
            </a:r>
            <a:r>
              <a:rPr lang="en-US" dirty="0" err="1" smtClean="0"/>
              <a:t>implicant</a:t>
            </a:r>
            <a:r>
              <a:rPr lang="en-US" dirty="0" smtClean="0"/>
              <a:t> if it is not adjacent to any other 1’s. Two adjacent 1’s form a prime </a:t>
            </a:r>
            <a:r>
              <a:rPr lang="en-US" dirty="0" err="1" smtClean="0"/>
              <a:t>implicant</a:t>
            </a:r>
            <a:r>
              <a:rPr lang="en-US" dirty="0" smtClean="0"/>
              <a:t>, provided that they are not within a group of four adjacent squares. </a:t>
            </a:r>
          </a:p>
          <a:p>
            <a:pPr algn="just"/>
            <a:endParaRPr lang="en-US" dirty="0" smtClean="0"/>
          </a:p>
          <a:p>
            <a:pPr algn="just"/>
            <a:r>
              <a:rPr lang="en-US" dirty="0" smtClean="0"/>
              <a:t>Four adjacent 1’s form a prime </a:t>
            </a:r>
            <a:r>
              <a:rPr lang="en-US" dirty="0" err="1" smtClean="0"/>
              <a:t>implicant</a:t>
            </a:r>
            <a:r>
              <a:rPr lang="en-US" dirty="0" smtClean="0"/>
              <a:t> if they are not within a group of eight adjacent squares, and so on.</a:t>
            </a:r>
          </a:p>
          <a:p>
            <a:pPr algn="just"/>
            <a:endParaRPr lang="en-US" dirty="0" smtClean="0"/>
          </a:p>
          <a:p>
            <a:pPr algn="just"/>
            <a:r>
              <a:rPr lang="en-US" dirty="0" smtClean="0"/>
              <a:t>The essential prime </a:t>
            </a:r>
            <a:r>
              <a:rPr lang="en-US" dirty="0" err="1" smtClean="0"/>
              <a:t>implicants</a:t>
            </a:r>
            <a:r>
              <a:rPr lang="en-US" dirty="0" smtClean="0"/>
              <a:t> are found by looking at each square marked with a 1 and checking the number of prime </a:t>
            </a:r>
            <a:r>
              <a:rPr lang="en-US" dirty="0" err="1" smtClean="0"/>
              <a:t>implicants</a:t>
            </a:r>
            <a:r>
              <a:rPr lang="en-US" dirty="0" smtClean="0"/>
              <a:t> that cover it. The prime </a:t>
            </a:r>
            <a:r>
              <a:rPr lang="en-US" dirty="0" err="1" smtClean="0"/>
              <a:t>implicant</a:t>
            </a:r>
            <a:r>
              <a:rPr lang="en-US" dirty="0" smtClean="0"/>
              <a:t> is essential if it is the only prime </a:t>
            </a:r>
            <a:r>
              <a:rPr lang="en-US" dirty="0" err="1" smtClean="0"/>
              <a:t>implicant</a:t>
            </a:r>
            <a:r>
              <a:rPr lang="en-US" dirty="0" smtClean="0"/>
              <a:t> that covers the </a:t>
            </a:r>
            <a:r>
              <a:rPr lang="en-US" dirty="0" err="1" smtClean="0"/>
              <a:t>minterm</a:t>
            </a:r>
            <a:r>
              <a:rPr lang="en-US" dirty="0" smtClean="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533400" y="609600"/>
            <a:ext cx="8043613" cy="934244"/>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1676400" y="1752600"/>
            <a:ext cx="6858000" cy="3394503"/>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3962400" y="5257800"/>
            <a:ext cx="2364059" cy="9144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solidFill>
                  <a:srgbClr val="FF0000"/>
                </a:solidFill>
              </a:rPr>
              <a:t>PRODUCT-OF-SUMS SIMPLIFICATION</a:t>
            </a:r>
            <a:endParaRPr lang="en-US" dirty="0">
              <a:solidFill>
                <a:srgbClr val="FF0000"/>
              </a:solidFill>
            </a:endParaRPr>
          </a:p>
        </p:txBody>
      </p:sp>
      <p:sp>
        <p:nvSpPr>
          <p:cNvPr id="3" name="Content Placeholder 2"/>
          <p:cNvSpPr>
            <a:spLocks noGrp="1"/>
          </p:cNvSpPr>
          <p:nvPr>
            <p:ph idx="1"/>
          </p:nvPr>
        </p:nvSpPr>
        <p:spPr>
          <a:xfrm>
            <a:off x="457200" y="1143000"/>
            <a:ext cx="8229600" cy="4525963"/>
          </a:xfrm>
        </p:spPr>
        <p:txBody>
          <a:bodyPr>
            <a:normAutofit fontScale="62500" lnSpcReduction="20000"/>
          </a:bodyPr>
          <a:lstStyle/>
          <a:p>
            <a:pPr algn="just"/>
            <a:r>
              <a:rPr lang="en-US" dirty="0" smtClean="0"/>
              <a:t>The procedure for obtaining a minimized function in product-of-sums form follows from the basic properties of Boolean functions. The 1’s placed in the squares of the map represent the </a:t>
            </a:r>
            <a:r>
              <a:rPr lang="en-US" dirty="0" err="1" smtClean="0"/>
              <a:t>minterms</a:t>
            </a:r>
            <a:r>
              <a:rPr lang="en-US" dirty="0" smtClean="0"/>
              <a:t> of the function. The </a:t>
            </a:r>
            <a:r>
              <a:rPr lang="en-US" dirty="0" err="1" smtClean="0"/>
              <a:t>minterms</a:t>
            </a:r>
            <a:r>
              <a:rPr lang="en-US" dirty="0" smtClean="0"/>
              <a:t> not included in the standard sum-of-products form of a function denote the complement of the function.</a:t>
            </a:r>
          </a:p>
          <a:p>
            <a:pPr algn="just"/>
            <a:endParaRPr lang="en-US" dirty="0" smtClean="0"/>
          </a:p>
          <a:p>
            <a:pPr algn="just"/>
            <a:r>
              <a:rPr lang="en-US" dirty="0" smtClean="0"/>
              <a:t> From this observation, we see that the complement of a function is represented in the map by the squares not marked by 1’s. If we mark the empty squares by 0’s and combine them into valid adjacent squares, we obtain a simplified sum-of-products expression of the complement of the function (i.e., of </a:t>
            </a:r>
            <a:r>
              <a:rPr lang="en-US" i="1" dirty="0" smtClean="0"/>
              <a:t>F ).</a:t>
            </a:r>
          </a:p>
          <a:p>
            <a:pPr algn="just"/>
            <a:endParaRPr lang="en-US" i="1" dirty="0" smtClean="0"/>
          </a:p>
          <a:p>
            <a:pPr algn="just"/>
            <a:r>
              <a:rPr lang="en-US" i="1" dirty="0" smtClean="0"/>
              <a:t>The complement of F gives us back the function F in product-of-sums form (a consequence of </a:t>
            </a:r>
            <a:r>
              <a:rPr lang="en-US" i="1" dirty="0" err="1" smtClean="0"/>
              <a:t>DeMorgan’s</a:t>
            </a:r>
            <a:r>
              <a:rPr lang="en-US" i="1" dirty="0" smtClean="0"/>
              <a:t> theorem). Because of </a:t>
            </a:r>
            <a:r>
              <a:rPr lang="en-US" dirty="0" smtClean="0"/>
              <a:t>the generalized </a:t>
            </a:r>
            <a:r>
              <a:rPr lang="en-US" dirty="0" err="1" smtClean="0"/>
              <a:t>DeMorgan’s</a:t>
            </a:r>
            <a:r>
              <a:rPr lang="en-US" dirty="0" smtClean="0"/>
              <a:t> theorem, the function so obtained is automatically in product-of-sums form. The best way to show this is by example.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Simplify the following Boolean function into product-of-sums form</a:t>
            </a:r>
            <a:endParaRPr lang="en-US" b="1" dirty="0">
              <a:solidFill>
                <a:srgbClr val="FF0000"/>
              </a:solidFill>
            </a:endParaRPr>
          </a:p>
        </p:txBody>
      </p:sp>
      <p:pic>
        <p:nvPicPr>
          <p:cNvPr id="12290" name="Picture 2"/>
          <p:cNvPicPr>
            <a:picLocks noChangeAspect="1" noChangeArrowheads="1"/>
          </p:cNvPicPr>
          <p:nvPr/>
        </p:nvPicPr>
        <p:blipFill>
          <a:blip r:embed="rId2"/>
          <a:srcRect/>
          <a:stretch>
            <a:fillRect/>
          </a:stretch>
        </p:blipFill>
        <p:spPr bwMode="auto">
          <a:xfrm>
            <a:off x="1752600" y="1524000"/>
            <a:ext cx="6440975" cy="719138"/>
          </a:xfrm>
          <a:prstGeom prst="rect">
            <a:avLst/>
          </a:prstGeom>
          <a:noFill/>
          <a:ln w="9525">
            <a:noFill/>
            <a:miter lim="800000"/>
            <a:headEnd/>
            <a:tailEnd/>
          </a:ln>
          <a:effectLst/>
        </p:spPr>
      </p:pic>
      <p:pic>
        <p:nvPicPr>
          <p:cNvPr id="12291" name="Picture 3"/>
          <p:cNvPicPr>
            <a:picLocks noGrp="1" noChangeAspect="1" noChangeArrowheads="1"/>
          </p:cNvPicPr>
          <p:nvPr>
            <p:ph idx="1"/>
          </p:nvPr>
        </p:nvPicPr>
        <p:blipFill>
          <a:blip r:embed="rId3"/>
          <a:srcRect/>
          <a:stretch>
            <a:fillRect/>
          </a:stretch>
        </p:blipFill>
        <p:spPr bwMode="auto">
          <a:xfrm>
            <a:off x="4267200" y="2209800"/>
            <a:ext cx="4528429" cy="2628106"/>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344806" y="2743200"/>
            <a:ext cx="2941320" cy="457200"/>
          </a:xfrm>
          <a:prstGeom prst="rect">
            <a:avLst/>
          </a:prstGeom>
          <a:noFill/>
          <a:ln w="9525">
            <a:noFill/>
            <a:miter lim="800000"/>
            <a:headEnd/>
            <a:tailEnd/>
          </a:ln>
          <a:effectLst/>
        </p:spPr>
      </p:pic>
      <p:pic>
        <p:nvPicPr>
          <p:cNvPr id="12293" name="Picture 5"/>
          <p:cNvPicPr>
            <a:picLocks noChangeAspect="1" noChangeArrowheads="1"/>
          </p:cNvPicPr>
          <p:nvPr/>
        </p:nvPicPr>
        <p:blipFill>
          <a:blip r:embed="rId5"/>
          <a:srcRect/>
          <a:stretch>
            <a:fillRect/>
          </a:stretch>
        </p:blipFill>
        <p:spPr bwMode="auto">
          <a:xfrm>
            <a:off x="304800" y="3048000"/>
            <a:ext cx="3052351" cy="19240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pPr>
              <a:defRPr/>
            </a:pPr>
            <a:r>
              <a:rPr lang="en-US" sz="3200" b="1" dirty="0" smtClean="0">
                <a:solidFill>
                  <a:srgbClr val="00B050"/>
                </a:solidFill>
                <a:latin typeface="Times New Roman" pitchFamily="18" charset="0"/>
                <a:cs typeface="Times New Roman" pitchFamily="18" charset="0"/>
              </a:rPr>
              <a:t>Practice Questions</a:t>
            </a:r>
            <a:br>
              <a:rPr lang="en-US" sz="3200" b="1" dirty="0" smtClean="0">
                <a:solidFill>
                  <a:srgbClr val="00B050"/>
                </a:solidFill>
                <a:latin typeface="Times New Roman" pitchFamily="18" charset="0"/>
                <a:cs typeface="Times New Roman" pitchFamily="18" charset="0"/>
              </a:rPr>
            </a:br>
            <a:endParaRPr lang="en-IN" dirty="0"/>
          </a:p>
        </p:txBody>
      </p:sp>
      <p:pic>
        <p:nvPicPr>
          <p:cNvPr id="29699" name="Picture 2"/>
          <p:cNvPicPr>
            <a:picLocks noChangeAspect="1" noChangeArrowheads="1"/>
          </p:cNvPicPr>
          <p:nvPr/>
        </p:nvPicPr>
        <p:blipFill>
          <a:blip r:embed="rId2"/>
          <a:srcRect/>
          <a:stretch>
            <a:fillRect/>
          </a:stretch>
        </p:blipFill>
        <p:spPr bwMode="auto">
          <a:xfrm>
            <a:off x="533400" y="990600"/>
            <a:ext cx="6716713" cy="4800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Karnaugh map or K-map</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A</a:t>
            </a:r>
            <a:r>
              <a:rPr lang="en-US" dirty="0">
                <a:solidFill>
                  <a:srgbClr val="FF0000"/>
                </a:solidFill>
              </a:rPr>
              <a:t> K-map </a:t>
            </a:r>
            <a:r>
              <a:rPr lang="en-US" dirty="0"/>
              <a:t>is a diagram made up of </a:t>
            </a:r>
            <a:r>
              <a:rPr lang="en-US" dirty="0">
                <a:solidFill>
                  <a:srgbClr val="FF0000"/>
                </a:solidFill>
              </a:rPr>
              <a:t>squares</a:t>
            </a:r>
            <a:r>
              <a:rPr lang="en-US" dirty="0"/>
              <a:t>, with each square representing one </a:t>
            </a:r>
            <a:r>
              <a:rPr lang="en-US" dirty="0" err="1" smtClean="0"/>
              <a:t>minterm</a:t>
            </a:r>
            <a:r>
              <a:rPr lang="en-US" dirty="0" smtClean="0"/>
              <a:t> of </a:t>
            </a:r>
            <a:r>
              <a:rPr lang="en-US" dirty="0"/>
              <a:t>the function that is to be minimized. </a:t>
            </a:r>
            <a:endParaRPr lang="en-US" dirty="0" smtClean="0"/>
          </a:p>
          <a:p>
            <a:pPr algn="just"/>
            <a:endParaRPr lang="en-US" dirty="0" smtClean="0"/>
          </a:p>
          <a:p>
            <a:pPr algn="just"/>
            <a:r>
              <a:rPr lang="en-US" dirty="0" smtClean="0"/>
              <a:t>Since </a:t>
            </a:r>
            <a:r>
              <a:rPr lang="en-US" dirty="0"/>
              <a:t>any Boolean function can be expressed as </a:t>
            </a:r>
            <a:r>
              <a:rPr lang="en-US" dirty="0" smtClean="0"/>
              <a:t>a </a:t>
            </a:r>
            <a:r>
              <a:rPr lang="en-US" dirty="0" smtClean="0">
                <a:solidFill>
                  <a:srgbClr val="FF0000"/>
                </a:solidFill>
              </a:rPr>
              <a:t>sum </a:t>
            </a:r>
            <a:r>
              <a:rPr lang="en-US" dirty="0">
                <a:solidFill>
                  <a:srgbClr val="FF0000"/>
                </a:solidFill>
              </a:rPr>
              <a:t>of </a:t>
            </a:r>
            <a:r>
              <a:rPr lang="en-US" dirty="0" err="1">
                <a:solidFill>
                  <a:srgbClr val="FF0000"/>
                </a:solidFill>
              </a:rPr>
              <a:t>minterms</a:t>
            </a:r>
            <a:r>
              <a:rPr lang="en-US" dirty="0"/>
              <a:t>, it follows that a Boolean function is recognized graphically in the </a:t>
            </a:r>
            <a:r>
              <a:rPr lang="en-US" dirty="0" smtClean="0"/>
              <a:t>map from </a:t>
            </a:r>
            <a:r>
              <a:rPr lang="en-US" dirty="0"/>
              <a:t>the </a:t>
            </a:r>
            <a:r>
              <a:rPr lang="en-US" dirty="0">
                <a:solidFill>
                  <a:srgbClr val="FF0000"/>
                </a:solidFill>
              </a:rPr>
              <a:t>area enclosed by those squares whose </a:t>
            </a:r>
            <a:r>
              <a:rPr lang="en-US" dirty="0" err="1">
                <a:solidFill>
                  <a:srgbClr val="FF0000"/>
                </a:solidFill>
              </a:rPr>
              <a:t>minterms</a:t>
            </a:r>
            <a:r>
              <a:rPr lang="en-US" dirty="0">
                <a:solidFill>
                  <a:srgbClr val="FF0000"/>
                </a:solidFill>
              </a:rPr>
              <a:t> </a:t>
            </a:r>
            <a:r>
              <a:rPr lang="en-US" dirty="0"/>
              <a:t>are included in the function. </a:t>
            </a:r>
            <a:endParaRPr lang="en-US" dirty="0" smtClean="0"/>
          </a:p>
          <a:p>
            <a:pPr algn="just"/>
            <a:endParaRPr lang="en-US" dirty="0" smtClean="0"/>
          </a:p>
          <a:p>
            <a:pPr algn="just"/>
            <a:r>
              <a:rPr lang="en-US" dirty="0" smtClean="0"/>
              <a:t>In fact</a:t>
            </a:r>
            <a:r>
              <a:rPr lang="en-US" dirty="0"/>
              <a:t>, the map presents a </a:t>
            </a:r>
            <a:r>
              <a:rPr lang="en-US" dirty="0">
                <a:solidFill>
                  <a:srgbClr val="FF0000"/>
                </a:solidFill>
              </a:rPr>
              <a:t>visual diagram </a:t>
            </a:r>
            <a:r>
              <a:rPr lang="en-US" dirty="0"/>
              <a:t>of all possible ways a function may be </a:t>
            </a:r>
            <a:r>
              <a:rPr lang="en-US" dirty="0" smtClean="0"/>
              <a:t>expressed in </a:t>
            </a:r>
            <a:r>
              <a:rPr lang="en-US" dirty="0">
                <a:solidFill>
                  <a:srgbClr val="FF0000"/>
                </a:solidFill>
              </a:rPr>
              <a:t>standard form</a:t>
            </a:r>
            <a:r>
              <a:rPr lang="en-US" dirty="0" smtClean="0"/>
              <a:t>.</a:t>
            </a:r>
          </a:p>
          <a:p>
            <a:pPr algn="just"/>
            <a:endParaRPr lang="en-US" dirty="0" smtClean="0"/>
          </a:p>
          <a:p>
            <a:pPr algn="just"/>
            <a:r>
              <a:rPr lang="en-US" dirty="0" smtClean="0"/>
              <a:t>By </a:t>
            </a:r>
            <a:r>
              <a:rPr lang="en-US" dirty="0"/>
              <a:t>recognizing various patterns, the user can derive alternative </a:t>
            </a:r>
            <a:r>
              <a:rPr lang="en-US" dirty="0" smtClean="0"/>
              <a:t>algebraic expressions </a:t>
            </a:r>
            <a:r>
              <a:rPr lang="en-US" dirty="0"/>
              <a:t>for the same function, from which the simplest can be selected.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defRPr/>
            </a:pPr>
            <a:r>
              <a:rPr lang="en-US" sz="2800" b="1" dirty="0" smtClean="0">
                <a:solidFill>
                  <a:srgbClr val="00B050"/>
                </a:solidFill>
                <a:latin typeface="Times New Roman" pitchFamily="18" charset="0"/>
                <a:cs typeface="Times New Roman" pitchFamily="18" charset="0"/>
              </a:rPr>
              <a:t>Practice Questions</a:t>
            </a:r>
            <a:endParaRPr lang="en-IN" dirty="0"/>
          </a:p>
        </p:txBody>
      </p:sp>
      <p:pic>
        <p:nvPicPr>
          <p:cNvPr id="30723" name="Picture 2"/>
          <p:cNvPicPr>
            <a:picLocks noChangeAspect="1" noChangeArrowheads="1"/>
          </p:cNvPicPr>
          <p:nvPr/>
        </p:nvPicPr>
        <p:blipFill>
          <a:blip r:embed="rId2"/>
          <a:srcRect/>
          <a:stretch>
            <a:fillRect/>
          </a:stretch>
        </p:blipFill>
        <p:spPr bwMode="auto">
          <a:xfrm>
            <a:off x="762000" y="1219200"/>
            <a:ext cx="5472113" cy="4495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Karnaugh map or K-map</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simplified expressions produced by the map are always in one of the two </a:t>
            </a:r>
            <a:r>
              <a:rPr lang="en-US" dirty="0" smtClean="0"/>
              <a:t>standard forms</a:t>
            </a:r>
            <a:r>
              <a:rPr lang="en-US" dirty="0"/>
              <a:t>: </a:t>
            </a:r>
            <a:r>
              <a:rPr lang="en-US" b="1" dirty="0">
                <a:solidFill>
                  <a:schemeClr val="accent1"/>
                </a:solidFill>
              </a:rPr>
              <a:t>sum of products</a:t>
            </a:r>
            <a:r>
              <a:rPr lang="en-US" dirty="0"/>
              <a:t> or </a:t>
            </a:r>
            <a:r>
              <a:rPr lang="en-US" b="1" dirty="0">
                <a:solidFill>
                  <a:schemeClr val="accent1"/>
                </a:solidFill>
              </a:rPr>
              <a:t>product of sums</a:t>
            </a:r>
            <a:r>
              <a:rPr lang="en-US" b="1" dirty="0" smtClean="0">
                <a:solidFill>
                  <a:schemeClr val="accent1"/>
                </a:solidFill>
              </a:rPr>
              <a:t>.</a:t>
            </a:r>
          </a:p>
          <a:p>
            <a:pPr algn="just"/>
            <a:endParaRPr lang="en-US" dirty="0" smtClean="0"/>
          </a:p>
          <a:p>
            <a:pPr algn="just"/>
            <a:r>
              <a:rPr lang="en-US" dirty="0" smtClean="0"/>
              <a:t>It </a:t>
            </a:r>
            <a:r>
              <a:rPr lang="en-US" dirty="0"/>
              <a:t>will </a:t>
            </a:r>
            <a:r>
              <a:rPr lang="en-US" dirty="0" smtClean="0"/>
              <a:t>be assumed </a:t>
            </a:r>
            <a:r>
              <a:rPr lang="en-US" dirty="0"/>
              <a:t>that the simplest </a:t>
            </a:r>
            <a:r>
              <a:rPr lang="en-US" dirty="0" smtClean="0"/>
              <a:t>algebraic expression </a:t>
            </a:r>
            <a:r>
              <a:rPr lang="en-US" dirty="0"/>
              <a:t>is an algebraic expression with a </a:t>
            </a:r>
            <a:r>
              <a:rPr lang="en-US" dirty="0">
                <a:solidFill>
                  <a:srgbClr val="FF0000"/>
                </a:solidFill>
              </a:rPr>
              <a:t>minimum number of terms</a:t>
            </a:r>
            <a:r>
              <a:rPr lang="en-US" dirty="0"/>
              <a:t> and with </a:t>
            </a:r>
            <a:r>
              <a:rPr lang="en-US" dirty="0" smtClean="0"/>
              <a:t>the </a:t>
            </a:r>
            <a:r>
              <a:rPr lang="en-US" dirty="0" smtClean="0">
                <a:solidFill>
                  <a:srgbClr val="FF0000"/>
                </a:solidFill>
              </a:rPr>
              <a:t>smallest </a:t>
            </a:r>
            <a:r>
              <a:rPr lang="en-US" dirty="0">
                <a:solidFill>
                  <a:srgbClr val="FF0000"/>
                </a:solidFill>
              </a:rPr>
              <a:t>possible number of literals in each term. </a:t>
            </a:r>
            <a:endParaRPr lang="en-US" dirty="0" smtClean="0">
              <a:solidFill>
                <a:srgbClr val="FF0000"/>
              </a:solidFill>
            </a:endParaRPr>
          </a:p>
          <a:p>
            <a:pPr algn="just"/>
            <a:endParaRPr lang="en-US" dirty="0" smtClean="0"/>
          </a:p>
          <a:p>
            <a:pPr algn="just"/>
            <a:r>
              <a:rPr lang="en-US" dirty="0" smtClean="0"/>
              <a:t>This </a:t>
            </a:r>
            <a:r>
              <a:rPr lang="en-US" dirty="0"/>
              <a:t>expression produces a </a:t>
            </a:r>
            <a:r>
              <a:rPr lang="en-US" dirty="0" smtClean="0"/>
              <a:t>circuit diagram </a:t>
            </a:r>
            <a:r>
              <a:rPr lang="en-US" dirty="0"/>
              <a:t>with a </a:t>
            </a:r>
            <a:r>
              <a:rPr lang="en-US" b="1" dirty="0">
                <a:solidFill>
                  <a:srgbClr val="FF0000"/>
                </a:solidFill>
              </a:rPr>
              <a:t>minimum number of gates </a:t>
            </a:r>
            <a:r>
              <a:rPr lang="en-US" dirty="0"/>
              <a:t>and the </a:t>
            </a:r>
            <a:r>
              <a:rPr lang="en-US" b="1" dirty="0">
                <a:solidFill>
                  <a:srgbClr val="FF0000"/>
                </a:solidFill>
              </a:rPr>
              <a:t>minimum number of inputs to </a:t>
            </a:r>
            <a:r>
              <a:rPr lang="en-US" b="1" dirty="0" smtClean="0">
                <a:solidFill>
                  <a:srgbClr val="FF0000"/>
                </a:solidFill>
              </a:rPr>
              <a:t>each gate</a:t>
            </a:r>
            <a:r>
              <a:rPr lang="en-US" b="1" dirty="0">
                <a:solidFill>
                  <a:srgbClr val="FF0000"/>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Two-Variable K-Map</a:t>
            </a:r>
            <a:endParaRPr lang="en-US" dirty="0">
              <a:solidFill>
                <a:srgbClr val="FF0000"/>
              </a:solidFill>
            </a:endParaRPr>
          </a:p>
        </p:txBody>
      </p:sp>
      <p:sp>
        <p:nvSpPr>
          <p:cNvPr id="3" name="Content Placeholder 2"/>
          <p:cNvSpPr>
            <a:spLocks noGrp="1"/>
          </p:cNvSpPr>
          <p:nvPr>
            <p:ph idx="1"/>
          </p:nvPr>
        </p:nvSpPr>
        <p:spPr>
          <a:xfrm>
            <a:off x="4267200" y="1600200"/>
            <a:ext cx="4419600" cy="4525963"/>
          </a:xfrm>
        </p:spPr>
        <p:txBody>
          <a:bodyPr>
            <a:normAutofit fontScale="62500" lnSpcReduction="20000"/>
          </a:bodyPr>
          <a:lstStyle/>
          <a:p>
            <a:pPr algn="just"/>
            <a:r>
              <a:rPr lang="en-US" dirty="0" smtClean="0">
                <a:solidFill>
                  <a:srgbClr val="FF0000"/>
                </a:solidFill>
              </a:rPr>
              <a:t>There are four </a:t>
            </a:r>
            <a:r>
              <a:rPr lang="en-US" dirty="0" err="1" smtClean="0">
                <a:solidFill>
                  <a:srgbClr val="FF0000"/>
                </a:solidFill>
              </a:rPr>
              <a:t>minterms</a:t>
            </a:r>
            <a:r>
              <a:rPr lang="en-US" dirty="0" smtClean="0">
                <a:solidFill>
                  <a:srgbClr val="FF0000"/>
                </a:solidFill>
              </a:rPr>
              <a:t> for two variables; hence, the map consists of four squares, one for each </a:t>
            </a:r>
            <a:r>
              <a:rPr lang="en-US" dirty="0" err="1" smtClean="0">
                <a:solidFill>
                  <a:srgbClr val="FF0000"/>
                </a:solidFill>
              </a:rPr>
              <a:t>minterm</a:t>
            </a:r>
            <a:r>
              <a:rPr lang="en-US" dirty="0" smtClean="0">
                <a:solidFill>
                  <a:srgbClr val="FF0000"/>
                </a:solidFill>
              </a:rPr>
              <a:t>. </a:t>
            </a:r>
          </a:p>
          <a:p>
            <a:pPr algn="just"/>
            <a:endParaRPr lang="en-US" dirty="0" smtClean="0"/>
          </a:p>
          <a:p>
            <a:pPr algn="just"/>
            <a:r>
              <a:rPr lang="en-US" dirty="0" smtClean="0"/>
              <a:t>The map drawn in figure shows the relationship between the squares and the two variables </a:t>
            </a:r>
            <a:r>
              <a:rPr lang="en-US" i="1" dirty="0" smtClean="0"/>
              <a:t>x and y . </a:t>
            </a:r>
          </a:p>
          <a:p>
            <a:pPr algn="just"/>
            <a:endParaRPr lang="en-US" i="1" dirty="0" smtClean="0"/>
          </a:p>
          <a:p>
            <a:pPr algn="just"/>
            <a:r>
              <a:rPr lang="en-US" i="1" dirty="0" smtClean="0">
                <a:solidFill>
                  <a:srgbClr val="FF0000"/>
                </a:solidFill>
              </a:rPr>
              <a:t>The 0 </a:t>
            </a:r>
            <a:r>
              <a:rPr lang="en-US" dirty="0" smtClean="0">
                <a:solidFill>
                  <a:srgbClr val="FF0000"/>
                </a:solidFill>
              </a:rPr>
              <a:t>and 1 marked in each row and column designate the values of variables. </a:t>
            </a:r>
          </a:p>
          <a:p>
            <a:pPr algn="just"/>
            <a:endParaRPr lang="en-US" dirty="0" smtClean="0">
              <a:solidFill>
                <a:srgbClr val="FF0000"/>
              </a:solidFill>
            </a:endParaRPr>
          </a:p>
          <a:p>
            <a:pPr algn="just"/>
            <a:r>
              <a:rPr lang="en-US" dirty="0" smtClean="0"/>
              <a:t>Variable </a:t>
            </a:r>
            <a:r>
              <a:rPr lang="en-US" i="1" dirty="0" smtClean="0"/>
              <a:t>x </a:t>
            </a:r>
            <a:r>
              <a:rPr lang="en-US" dirty="0" smtClean="0"/>
              <a:t>appears primed in row 0 and unprimed in row 1. Similarly, </a:t>
            </a:r>
            <a:r>
              <a:rPr lang="en-US" i="1" dirty="0" smtClean="0"/>
              <a:t>y appears primed in column </a:t>
            </a:r>
            <a:r>
              <a:rPr lang="en-US" dirty="0" smtClean="0"/>
              <a:t>0 and unprimed in column 1.</a:t>
            </a:r>
            <a:endParaRPr lang="en-US" dirty="0"/>
          </a:p>
        </p:txBody>
      </p:sp>
      <p:pic>
        <p:nvPicPr>
          <p:cNvPr id="1027" name="Picture 3"/>
          <p:cNvPicPr>
            <a:picLocks noChangeAspect="1" noChangeArrowheads="1"/>
          </p:cNvPicPr>
          <p:nvPr/>
        </p:nvPicPr>
        <p:blipFill>
          <a:blip r:embed="rId2"/>
          <a:srcRect/>
          <a:stretch>
            <a:fillRect/>
          </a:stretch>
        </p:blipFill>
        <p:spPr bwMode="auto">
          <a:xfrm>
            <a:off x="228600" y="1981200"/>
            <a:ext cx="4011327" cy="22193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b="1" dirty="0" smtClean="0">
                <a:solidFill>
                  <a:srgbClr val="FF0000"/>
                </a:solidFill>
              </a:rPr>
              <a:t>Representation of functions in the map</a:t>
            </a:r>
            <a:endParaRPr lang="en-US" sz="3600" dirty="0">
              <a:solidFill>
                <a:srgbClr val="FF0000"/>
              </a:solidFill>
            </a:endParaRPr>
          </a:p>
        </p:txBody>
      </p:sp>
      <p:sp>
        <p:nvSpPr>
          <p:cNvPr id="3" name="Content Placeholder 2"/>
          <p:cNvSpPr>
            <a:spLocks noGrp="1"/>
          </p:cNvSpPr>
          <p:nvPr>
            <p:ph idx="1"/>
          </p:nvPr>
        </p:nvSpPr>
        <p:spPr>
          <a:xfrm>
            <a:off x="457200" y="1143000"/>
            <a:ext cx="8229600" cy="2819400"/>
          </a:xfrm>
        </p:spPr>
        <p:txBody>
          <a:bodyPr>
            <a:normAutofit fontScale="62500" lnSpcReduction="20000"/>
          </a:bodyPr>
          <a:lstStyle/>
          <a:p>
            <a:pPr algn="just"/>
            <a:r>
              <a:rPr lang="en-US" dirty="0" smtClean="0"/>
              <a:t>If we mark the squares whose </a:t>
            </a:r>
            <a:r>
              <a:rPr lang="en-US" dirty="0" err="1" smtClean="0"/>
              <a:t>minterms</a:t>
            </a:r>
            <a:r>
              <a:rPr lang="en-US" dirty="0" smtClean="0"/>
              <a:t> belong to a given function, the two-variable map becomes another useful way to represent any one of the 16 Boolean functions of two variables.</a:t>
            </a:r>
          </a:p>
          <a:p>
            <a:pPr algn="just"/>
            <a:endParaRPr lang="en-US" dirty="0" smtClean="0"/>
          </a:p>
          <a:p>
            <a:pPr algn="just"/>
            <a:r>
              <a:rPr lang="en-US" dirty="0" smtClean="0"/>
              <a:t>As an example, the function </a:t>
            </a:r>
            <a:r>
              <a:rPr lang="en-US" i="1" dirty="0" err="1" smtClean="0"/>
              <a:t>xy</a:t>
            </a:r>
            <a:r>
              <a:rPr lang="en-US" i="1" dirty="0" smtClean="0"/>
              <a:t> is shown in Fig. (a). Since </a:t>
            </a:r>
            <a:r>
              <a:rPr lang="en-US" i="1" dirty="0" err="1" smtClean="0"/>
              <a:t>xy</a:t>
            </a:r>
            <a:r>
              <a:rPr lang="en-US" i="1" dirty="0" smtClean="0"/>
              <a:t> is equal to m3, a 1 is placed inside the square that belongs to m3. </a:t>
            </a:r>
          </a:p>
          <a:p>
            <a:pPr algn="just"/>
            <a:endParaRPr lang="en-US" i="1" dirty="0" smtClean="0"/>
          </a:p>
          <a:p>
            <a:pPr algn="just"/>
            <a:r>
              <a:rPr lang="en-US" i="1" dirty="0" smtClean="0"/>
              <a:t>Similarly, the function x + y is </a:t>
            </a:r>
            <a:r>
              <a:rPr lang="en-US" dirty="0" smtClean="0"/>
              <a:t>represented in the map of Fig.  (b) by three squares marked with 1’s. These squares are found from the </a:t>
            </a:r>
            <a:r>
              <a:rPr lang="en-US" dirty="0" err="1" smtClean="0"/>
              <a:t>minterms</a:t>
            </a:r>
            <a:r>
              <a:rPr lang="en-US" dirty="0" smtClean="0"/>
              <a:t> of the function:</a:t>
            </a:r>
            <a:endParaRPr lang="en-US" dirty="0"/>
          </a:p>
        </p:txBody>
      </p:sp>
      <p:pic>
        <p:nvPicPr>
          <p:cNvPr id="2050" name="Picture 2"/>
          <p:cNvPicPr>
            <a:picLocks noChangeAspect="1" noChangeArrowheads="1"/>
          </p:cNvPicPr>
          <p:nvPr/>
        </p:nvPicPr>
        <p:blipFill>
          <a:blip r:embed="rId2"/>
          <a:srcRect/>
          <a:stretch>
            <a:fillRect/>
          </a:stretch>
        </p:blipFill>
        <p:spPr bwMode="auto">
          <a:xfrm>
            <a:off x="3429000" y="4191000"/>
            <a:ext cx="4267200" cy="2121123"/>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267200" y="3733800"/>
            <a:ext cx="3684710" cy="4476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Two-Variable K-Map</a:t>
            </a:r>
            <a:endParaRPr lang="en-US" dirty="0">
              <a:solidFill>
                <a:srgbClr val="FF0000"/>
              </a:solidFill>
            </a:endParaRPr>
          </a:p>
        </p:txBody>
      </p:sp>
      <p:pic>
        <p:nvPicPr>
          <p:cNvPr id="5" name="Picture 2"/>
          <p:cNvPicPr>
            <a:picLocks noChangeAspect="1" noChangeArrowheads="1"/>
          </p:cNvPicPr>
          <p:nvPr/>
        </p:nvPicPr>
        <p:blipFill>
          <a:blip r:embed="rId2"/>
          <a:srcRect/>
          <a:stretch>
            <a:fillRect/>
          </a:stretch>
        </p:blipFill>
        <p:spPr bwMode="auto">
          <a:xfrm>
            <a:off x="2057400" y="2441520"/>
            <a:ext cx="5334000" cy="2651404"/>
          </a:xfrm>
          <a:prstGeom prst="rect">
            <a:avLst/>
          </a:prstGeom>
          <a:noFill/>
          <a:ln w="9525">
            <a:noFill/>
            <a:miter lim="800000"/>
            <a:headEnd/>
            <a:tailEnd/>
          </a:ln>
          <a:effectLst/>
        </p:spPr>
      </p:pic>
      <p:sp>
        <p:nvSpPr>
          <p:cNvPr id="6" name="Content Placeholder 5"/>
          <p:cNvSpPr>
            <a:spLocks noGrp="1"/>
          </p:cNvSpPr>
          <p:nvPr>
            <p:ph idx="1"/>
          </p:nvPr>
        </p:nvSpPr>
        <p:spPr>
          <a:xfrm>
            <a:off x="457200" y="1600200"/>
            <a:ext cx="8229600" cy="4525963"/>
          </a:xfrm>
        </p:spPr>
        <p:txBody>
          <a:bodyPr/>
          <a:lstStyle/>
          <a:p>
            <a:r>
              <a:rPr lang="en-US" dirty="0" smtClean="0"/>
              <a:t>F=X’Y+XY’+XY=Y(X’+X)+XY’=Y+XY’=(X+Y)(Y+Y’)=X+Y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FF0000"/>
                </a:solidFill>
              </a:rPr>
              <a:t>Three-Variable K-Map</a:t>
            </a:r>
            <a:endParaRPr lang="en-US" dirty="0">
              <a:solidFill>
                <a:srgbClr val="FF0000"/>
              </a:solidFill>
            </a:endParaRPr>
          </a:p>
        </p:txBody>
      </p:sp>
      <p:sp>
        <p:nvSpPr>
          <p:cNvPr id="3" name="Content Placeholder 2"/>
          <p:cNvSpPr>
            <a:spLocks noGrp="1"/>
          </p:cNvSpPr>
          <p:nvPr>
            <p:ph idx="1"/>
          </p:nvPr>
        </p:nvSpPr>
        <p:spPr>
          <a:xfrm>
            <a:off x="3886200" y="1219200"/>
            <a:ext cx="5105400" cy="4906963"/>
          </a:xfrm>
        </p:spPr>
        <p:txBody>
          <a:bodyPr>
            <a:normAutofit fontScale="70000" lnSpcReduction="20000"/>
          </a:bodyPr>
          <a:lstStyle/>
          <a:p>
            <a:pPr algn="just"/>
            <a:r>
              <a:rPr lang="en-US" dirty="0" smtClean="0"/>
              <a:t>There are eight </a:t>
            </a:r>
            <a:r>
              <a:rPr lang="en-US" dirty="0" err="1" smtClean="0"/>
              <a:t>minterms</a:t>
            </a:r>
            <a:r>
              <a:rPr lang="en-US" dirty="0" smtClean="0"/>
              <a:t> for three binary variables; therefore, the map consists of eight squares.</a:t>
            </a:r>
          </a:p>
          <a:p>
            <a:pPr algn="just"/>
            <a:endParaRPr lang="en-US" dirty="0" smtClean="0"/>
          </a:p>
          <a:p>
            <a:pPr algn="just"/>
            <a:r>
              <a:rPr lang="en-US" dirty="0" smtClean="0"/>
              <a:t>Note that the </a:t>
            </a:r>
            <a:r>
              <a:rPr lang="en-US" dirty="0" err="1" smtClean="0"/>
              <a:t>minterms</a:t>
            </a:r>
            <a:r>
              <a:rPr lang="en-US" dirty="0" smtClean="0"/>
              <a:t> are arranged, not in a binary sequence, but in a sequence similar to the Gray code.</a:t>
            </a:r>
          </a:p>
          <a:p>
            <a:pPr algn="just"/>
            <a:endParaRPr lang="en-US" dirty="0" smtClean="0"/>
          </a:p>
          <a:p>
            <a:pPr algn="just"/>
            <a:r>
              <a:rPr lang="en-US" dirty="0" smtClean="0"/>
              <a:t>The characteristic of this sequence is that </a:t>
            </a:r>
            <a:r>
              <a:rPr lang="en-US" b="1" dirty="0" smtClean="0"/>
              <a:t>only one bit changes in value from one adjacent column to the next. </a:t>
            </a:r>
          </a:p>
          <a:p>
            <a:pPr algn="just"/>
            <a:endParaRPr lang="en-US" b="1" dirty="0" smtClean="0"/>
          </a:p>
          <a:p>
            <a:pPr algn="just"/>
            <a:r>
              <a:rPr lang="en-US" dirty="0" smtClean="0">
                <a:solidFill>
                  <a:srgbClr val="FF0000"/>
                </a:solidFill>
              </a:rPr>
              <a:t>The map drawn is marked with numbers in each row and each column to show the relationship between the squares and the three variables.</a:t>
            </a:r>
            <a:endParaRPr lang="en-US" dirty="0">
              <a:solidFill>
                <a:srgbClr val="FF0000"/>
              </a:solidFill>
            </a:endParaRPr>
          </a:p>
        </p:txBody>
      </p:sp>
      <p:pic>
        <p:nvPicPr>
          <p:cNvPr id="3074" name="Picture 2"/>
          <p:cNvPicPr>
            <a:picLocks noChangeAspect="1" noChangeArrowheads="1"/>
          </p:cNvPicPr>
          <p:nvPr/>
        </p:nvPicPr>
        <p:blipFill>
          <a:blip r:embed="rId2"/>
          <a:srcRect/>
          <a:stretch>
            <a:fillRect/>
          </a:stretch>
        </p:blipFill>
        <p:spPr bwMode="auto">
          <a:xfrm>
            <a:off x="0" y="1614878"/>
            <a:ext cx="3777956" cy="233799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2194</Words>
  <Application>Microsoft Office PowerPoint</Application>
  <PresentationFormat>On-screen Show (4:3)</PresentationFormat>
  <Paragraphs>246</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Optimization of Digital Circuits using K Map</vt:lpstr>
      <vt:lpstr>INTRODUCTION</vt:lpstr>
      <vt:lpstr>Karnaugh map or K-map</vt:lpstr>
      <vt:lpstr>Karnaugh map or K-map</vt:lpstr>
      <vt:lpstr>Karnaugh map or K-map</vt:lpstr>
      <vt:lpstr>Two-Variable K-Map</vt:lpstr>
      <vt:lpstr>Representation of functions in the map</vt:lpstr>
      <vt:lpstr>Two-Variable K-Map</vt:lpstr>
      <vt:lpstr>Three-Variable K-Map</vt:lpstr>
      <vt:lpstr>Three-Variable K-Map</vt:lpstr>
      <vt:lpstr>Three-Variable K-Map</vt:lpstr>
      <vt:lpstr>Slide 12</vt:lpstr>
      <vt:lpstr>Slide 13</vt:lpstr>
      <vt:lpstr>Slide 14</vt:lpstr>
      <vt:lpstr>Slide 15</vt:lpstr>
      <vt:lpstr>Example: Minimize the logical sum of the four adjacent minterms 0, 2, 4, and 6</vt:lpstr>
      <vt:lpstr>CIRCUIT OPTIMIZATION</vt:lpstr>
      <vt:lpstr>HDL Description of circuit  F = X’Y’Z’ + X’YZ’ + XY’Z’ + XYZ’ </vt:lpstr>
      <vt:lpstr>FOUR-VARIABLE K-MAP</vt:lpstr>
      <vt:lpstr>FOUR-VARIABLE K-MAP</vt:lpstr>
      <vt:lpstr>FOUR-VARIABLE K-MAP</vt:lpstr>
      <vt:lpstr>FOUR-VARIABLE K-MAP</vt:lpstr>
      <vt:lpstr>Slide 23</vt:lpstr>
      <vt:lpstr>Slide 24</vt:lpstr>
      <vt:lpstr>Slide 25</vt:lpstr>
      <vt:lpstr>Slide 26</vt:lpstr>
      <vt:lpstr>Slide 27</vt:lpstr>
      <vt:lpstr>Slide 28</vt:lpstr>
      <vt:lpstr>HDL Description of The simplified Function  F = X1’X3’+ X1X3 + X1X2 </vt:lpstr>
      <vt:lpstr>HDL Description of The Simplified Function F = B’D’+B’C’+A’CD’</vt:lpstr>
      <vt:lpstr>HDL Description of circuit  F = X1’X3’+ X1X3 + X1X2 </vt:lpstr>
      <vt:lpstr>F=ABC’+AB’C’D+ACD+ACD’</vt:lpstr>
      <vt:lpstr>Prime Implicants</vt:lpstr>
      <vt:lpstr>Prime Implicants</vt:lpstr>
      <vt:lpstr>Prime Implicants</vt:lpstr>
      <vt:lpstr>Slide 36</vt:lpstr>
      <vt:lpstr>PRODUCT-OF-SUMS SIMPLIFICATION</vt:lpstr>
      <vt:lpstr>Simplify the following Boolean function into product-of-sums form</vt:lpstr>
      <vt:lpstr>Practice Questions </vt:lpstr>
      <vt:lpstr>Practice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Digital Circuits using K Map</dc:title>
  <dc:creator>Sony</dc:creator>
  <cp:lastModifiedBy>MILON</cp:lastModifiedBy>
  <cp:revision>30</cp:revision>
  <dcterms:created xsi:type="dcterms:W3CDTF">2020-04-18T06:14:44Z</dcterms:created>
  <dcterms:modified xsi:type="dcterms:W3CDTF">2020-11-03T05:16:38Z</dcterms:modified>
</cp:coreProperties>
</file>