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74" r:id="rId5"/>
    <p:sldId id="265" r:id="rId6"/>
    <p:sldId id="257" r:id="rId7"/>
    <p:sldId id="267" r:id="rId8"/>
    <p:sldId id="268" r:id="rId9"/>
    <p:sldId id="269" r:id="rId10"/>
    <p:sldId id="258" r:id="rId11"/>
    <p:sldId id="275" r:id="rId12"/>
    <p:sldId id="259" r:id="rId13"/>
    <p:sldId id="276" r:id="rId14"/>
    <p:sldId id="260" r:id="rId15"/>
    <p:sldId id="261" r:id="rId16"/>
    <p:sldId id="262" r:id="rId17"/>
    <p:sldId id="270" r:id="rId18"/>
    <p:sldId id="271" r:id="rId19"/>
    <p:sldId id="272" r:id="rId20"/>
    <p:sldId id="277" r:id="rId21"/>
    <p:sldId id="278"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056A4-DDCB-4209-A0A2-60FC0C727C2D}"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675C9-710D-4C25-81CF-2B6A36A1CD3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056A4-DDCB-4209-A0A2-60FC0C727C2D}" type="datetimeFigureOut">
              <a:rPr lang="en-US" smtClean="0"/>
              <a:pPr/>
              <a:t>10/28/2020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675C9-710D-4C25-81CF-2B6A36A1CD3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electronicshub.org/wp-content/uploads/2015/07/Even-Parity-Generator-Truth-Table.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7772400" cy="3203575"/>
          </a:xfrm>
        </p:spPr>
        <p:txBody>
          <a:bodyPr/>
          <a:lstStyle/>
          <a:p>
            <a:r>
              <a:rPr lang="en-US" u="sng" dirty="0"/>
              <a:t>LECTURE  5</a:t>
            </a:r>
            <a:r>
              <a:rPr lang="en-US" dirty="0"/>
              <a:t/>
            </a:r>
            <a:br>
              <a:rPr lang="en-US" dirty="0"/>
            </a:br>
            <a:r>
              <a:rPr lang="en-US" dirty="0"/>
              <a:t/>
            </a:r>
            <a:br>
              <a:rPr lang="en-US" dirty="0"/>
            </a:br>
            <a:r>
              <a:rPr lang="en-US" sz="5400" b="1" dirty="0"/>
              <a:t>Binary Codes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274638"/>
            <a:ext cx="8229600" cy="715962"/>
          </a:xfrm>
        </p:spPr>
        <p:txBody>
          <a:bodyPr vert="horz" tIns="11135" rtlCol="0">
            <a:normAutofit/>
          </a:bodyPr>
          <a:lstStyle/>
          <a:p>
            <a:pPr marL="295644" indent="-284508">
              <a:spcBef>
                <a:spcPts val="88"/>
              </a:spcBef>
              <a:tabLst>
                <a:tab pos="295644" algn="l"/>
              </a:tabLst>
              <a:defRPr/>
            </a:pPr>
            <a:r>
              <a:rPr lang="en-IN" sz="3200" b="1" spc="-4" dirty="0">
                <a:solidFill>
                  <a:srgbClr val="FF0000"/>
                </a:solidFill>
                <a:latin typeface="Times New Roman" pitchFamily="18" charset="0"/>
                <a:cs typeface="Times New Roman" pitchFamily="18" charset="0"/>
              </a:rPr>
              <a:t>Other Binary</a:t>
            </a:r>
            <a:r>
              <a:rPr lang="en-IN" sz="3200" b="1" spc="-61" dirty="0">
                <a:solidFill>
                  <a:srgbClr val="FF0000"/>
                </a:solidFill>
                <a:latin typeface="Times New Roman" pitchFamily="18" charset="0"/>
                <a:cs typeface="Times New Roman" pitchFamily="18" charset="0"/>
              </a:rPr>
              <a:t> </a:t>
            </a:r>
            <a:r>
              <a:rPr lang="en-IN" sz="3200" b="1" dirty="0">
                <a:solidFill>
                  <a:srgbClr val="FF0000"/>
                </a:solidFill>
                <a:latin typeface="Times New Roman" pitchFamily="18" charset="0"/>
                <a:cs typeface="Times New Roman" pitchFamily="18" charset="0"/>
              </a:rPr>
              <a:t>Codes</a:t>
            </a:r>
          </a:p>
        </p:txBody>
      </p:sp>
      <p:pic>
        <p:nvPicPr>
          <p:cNvPr id="6146" name="Picture 2"/>
          <p:cNvPicPr>
            <a:picLocks noChangeAspect="1" noChangeArrowheads="1"/>
          </p:cNvPicPr>
          <p:nvPr/>
        </p:nvPicPr>
        <p:blipFill>
          <a:blip r:embed="rId2"/>
          <a:srcRect/>
          <a:stretch>
            <a:fillRect/>
          </a:stretch>
        </p:blipFill>
        <p:spPr bwMode="auto">
          <a:xfrm>
            <a:off x="1424167" y="838200"/>
            <a:ext cx="7719833" cy="5791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Binary Codes</a:t>
            </a:r>
          </a:p>
        </p:txBody>
      </p:sp>
      <p:sp>
        <p:nvSpPr>
          <p:cNvPr id="3" name="Content Placeholder 2"/>
          <p:cNvSpPr>
            <a:spLocks noGrp="1"/>
          </p:cNvSpPr>
          <p:nvPr>
            <p:ph idx="1"/>
          </p:nvPr>
        </p:nvSpPr>
        <p:spPr>
          <a:xfrm>
            <a:off x="533400" y="1066800"/>
            <a:ext cx="8229600" cy="4571999"/>
          </a:xfrm>
        </p:spPr>
        <p:txBody>
          <a:bodyPr>
            <a:normAutofit fontScale="55000" lnSpcReduction="20000"/>
          </a:bodyPr>
          <a:lstStyle/>
          <a:p>
            <a:pPr algn="just"/>
            <a:r>
              <a:rPr lang="en-US" dirty="0"/>
              <a:t>The 2421 and the excess‐3 codes are examples of </a:t>
            </a:r>
            <a:r>
              <a:rPr lang="en-US" dirty="0">
                <a:solidFill>
                  <a:srgbClr val="FF0000"/>
                </a:solidFill>
              </a:rPr>
              <a:t>self‐complementing codes</a:t>
            </a:r>
            <a:r>
              <a:rPr lang="en-US" dirty="0"/>
              <a:t>. Such codes have the property that the 9’s complement of a decimal number is obtained directly by changing 1’s to 0’s and 0’s to 1’s (i.e., by complementing each bit in the pattern). </a:t>
            </a:r>
          </a:p>
          <a:p>
            <a:pPr algn="just"/>
            <a:endParaRPr lang="en-US" dirty="0"/>
          </a:p>
          <a:p>
            <a:pPr algn="just"/>
            <a:r>
              <a:rPr lang="en-US" dirty="0"/>
              <a:t>For example, decimal 395 is represented in the excess‐3 code as </a:t>
            </a:r>
            <a:r>
              <a:rPr lang="en-US" b="1" dirty="0">
                <a:solidFill>
                  <a:srgbClr val="FF0000"/>
                </a:solidFill>
              </a:rPr>
              <a:t>0110</a:t>
            </a:r>
            <a:r>
              <a:rPr lang="en-US" b="1" dirty="0"/>
              <a:t> </a:t>
            </a:r>
            <a:r>
              <a:rPr lang="en-US" b="1" dirty="0">
                <a:solidFill>
                  <a:schemeClr val="tx2">
                    <a:lumMod val="60000"/>
                    <a:lumOff val="40000"/>
                  </a:schemeClr>
                </a:solidFill>
              </a:rPr>
              <a:t>1100</a:t>
            </a:r>
            <a:r>
              <a:rPr lang="en-US" b="1" dirty="0"/>
              <a:t> </a:t>
            </a:r>
            <a:r>
              <a:rPr lang="en-US" b="1" dirty="0">
                <a:solidFill>
                  <a:srgbClr val="92D050"/>
                </a:solidFill>
              </a:rPr>
              <a:t>1000</a:t>
            </a:r>
            <a:r>
              <a:rPr lang="en-US" dirty="0"/>
              <a:t>. The 9’s complement of 604 is represented as </a:t>
            </a:r>
            <a:r>
              <a:rPr lang="en-US" b="1" dirty="0">
                <a:solidFill>
                  <a:schemeClr val="accent2"/>
                </a:solidFill>
              </a:rPr>
              <a:t>1001 0011 0111</a:t>
            </a:r>
            <a:r>
              <a:rPr lang="en-US" dirty="0"/>
              <a:t>, which is obtained simply by complementing each bit of the code (as with the 1’s complement of binary numbers).</a:t>
            </a:r>
          </a:p>
          <a:p>
            <a:pPr algn="just"/>
            <a:endParaRPr lang="en-US" dirty="0"/>
          </a:p>
          <a:p>
            <a:pPr algn="just"/>
            <a:r>
              <a:rPr lang="en-US" dirty="0"/>
              <a:t>The excess‐3 code has been used in some older computers because of its self complementing property.</a:t>
            </a:r>
          </a:p>
          <a:p>
            <a:pPr algn="just"/>
            <a:endParaRPr lang="en-US" dirty="0"/>
          </a:p>
          <a:p>
            <a:pPr algn="just"/>
            <a:r>
              <a:rPr lang="en-US" b="1" dirty="0"/>
              <a:t>Excess‐3 is an </a:t>
            </a:r>
            <a:r>
              <a:rPr lang="en-US" b="1" dirty="0" err="1"/>
              <a:t>unweighted</a:t>
            </a:r>
            <a:r>
              <a:rPr lang="en-US" b="1" dirty="0"/>
              <a:t> code in which each coded combination is obtained from the corresponding binary value plus 3.</a:t>
            </a:r>
          </a:p>
          <a:p>
            <a:pPr algn="just"/>
            <a:endParaRPr lang="en-US" b="1" dirty="0"/>
          </a:p>
          <a:p>
            <a:pPr algn="just"/>
            <a:r>
              <a:rPr lang="en-US" b="1" dirty="0"/>
              <a:t> Note that the BCD </a:t>
            </a:r>
            <a:r>
              <a:rPr lang="en-US" dirty="0"/>
              <a:t>code </a:t>
            </a:r>
            <a:r>
              <a:rPr lang="en-US" dirty="0">
                <a:solidFill>
                  <a:schemeClr val="accent2"/>
                </a:solidFill>
              </a:rPr>
              <a:t>is not </a:t>
            </a:r>
            <a:r>
              <a:rPr lang="en-US" b="1" dirty="0">
                <a:solidFill>
                  <a:schemeClr val="accent2"/>
                </a:solidFill>
              </a:rPr>
              <a:t>self‐complementing</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a:solidFill>
                  <a:srgbClr val="FF0000"/>
                </a:solidFill>
              </a:rPr>
              <a:t>Gray code</a:t>
            </a:r>
          </a:p>
        </p:txBody>
      </p:sp>
      <p:sp>
        <p:nvSpPr>
          <p:cNvPr id="3" name="Content Placeholder 2"/>
          <p:cNvSpPr>
            <a:spLocks noGrp="1"/>
          </p:cNvSpPr>
          <p:nvPr>
            <p:ph idx="1"/>
          </p:nvPr>
        </p:nvSpPr>
        <p:spPr>
          <a:xfrm>
            <a:off x="533400" y="1066800"/>
            <a:ext cx="8229600" cy="4525963"/>
          </a:xfrm>
        </p:spPr>
        <p:txBody>
          <a:bodyPr>
            <a:normAutofit/>
          </a:bodyPr>
          <a:lstStyle/>
          <a:p>
            <a:pPr algn="just">
              <a:buNone/>
            </a:pPr>
            <a:r>
              <a:rPr lang="en-IN" sz="1800" b="1" dirty="0">
                <a:latin typeface="Times New Roman" pitchFamily="18" charset="0"/>
                <a:cs typeface="Times New Roman" pitchFamily="18" charset="0"/>
              </a:rPr>
              <a:t>Gray code</a:t>
            </a:r>
            <a:r>
              <a:rPr lang="en-IN" sz="1800" dirty="0">
                <a:latin typeface="Times New Roman" pitchFamily="18" charset="0"/>
                <a:cs typeface="Times New Roman" pitchFamily="18" charset="0"/>
              </a:rPr>
              <a:t> – also known as </a:t>
            </a:r>
            <a:r>
              <a:rPr lang="en-IN" sz="1800" b="1" dirty="0">
                <a:latin typeface="Times New Roman" pitchFamily="18" charset="0"/>
                <a:cs typeface="Times New Roman" pitchFamily="18" charset="0"/>
              </a:rPr>
              <a:t>Cyclic Code</a:t>
            </a:r>
            <a:r>
              <a:rPr lang="en-IN" sz="1800" dirty="0">
                <a:latin typeface="Times New Roman" pitchFamily="18" charset="0"/>
                <a:cs typeface="Times New Roman" pitchFamily="18" charset="0"/>
              </a:rPr>
              <a:t>, </a:t>
            </a:r>
            <a:r>
              <a:rPr lang="en-IN" sz="1800" b="1" dirty="0">
                <a:latin typeface="Times New Roman" pitchFamily="18" charset="0"/>
                <a:cs typeface="Times New Roman" pitchFamily="18" charset="0"/>
              </a:rPr>
              <a:t>Reflected Binary Code</a:t>
            </a:r>
            <a:r>
              <a:rPr lang="en-IN" sz="1800" dirty="0">
                <a:latin typeface="Times New Roman" pitchFamily="18" charset="0"/>
                <a:cs typeface="Times New Roman" pitchFamily="18" charset="0"/>
              </a:rPr>
              <a:t> (RBC), </a:t>
            </a:r>
            <a:r>
              <a:rPr lang="en-IN" sz="1800" b="1" dirty="0">
                <a:latin typeface="Times New Roman" pitchFamily="18" charset="0"/>
                <a:cs typeface="Times New Roman" pitchFamily="18" charset="0"/>
              </a:rPr>
              <a:t>Reflected</a:t>
            </a:r>
          </a:p>
          <a:p>
            <a:pPr algn="just">
              <a:buNone/>
            </a:pPr>
            <a:r>
              <a:rPr lang="en-IN" sz="1800" b="1" dirty="0">
                <a:latin typeface="Times New Roman" pitchFamily="18" charset="0"/>
                <a:cs typeface="Times New Roman" pitchFamily="18" charset="0"/>
              </a:rPr>
              <a:t>Binary</a:t>
            </a:r>
            <a:r>
              <a:rPr lang="en-IN" sz="1800" dirty="0">
                <a:latin typeface="Times New Roman" pitchFamily="18" charset="0"/>
                <a:cs typeface="Times New Roman" pitchFamily="18" charset="0"/>
              </a:rPr>
              <a:t> (RB) or </a:t>
            </a:r>
            <a:r>
              <a:rPr lang="en-IN" sz="1800" b="1" dirty="0">
                <a:latin typeface="Times New Roman" pitchFamily="18" charset="0"/>
                <a:cs typeface="Times New Roman" pitchFamily="18" charset="0"/>
              </a:rPr>
              <a:t>Grey code</a:t>
            </a:r>
            <a:r>
              <a:rPr lang="en-IN" sz="1800" dirty="0">
                <a:latin typeface="Times New Roman" pitchFamily="18" charset="0"/>
                <a:cs typeface="Times New Roman" pitchFamily="18" charset="0"/>
              </a:rPr>
              <a:t> – is defined as an ordering of the binary number system</a:t>
            </a:r>
          </a:p>
          <a:p>
            <a:pPr algn="just">
              <a:buNone/>
            </a:pPr>
            <a:r>
              <a:rPr lang="en-IN" sz="1800" dirty="0">
                <a:latin typeface="Times New Roman" pitchFamily="18" charset="0"/>
                <a:cs typeface="Times New Roman" pitchFamily="18" charset="0"/>
              </a:rPr>
              <a:t>such that each incremental value can only differ by one bit. In gray code, while</a:t>
            </a:r>
          </a:p>
          <a:p>
            <a:pPr algn="just">
              <a:buNone/>
            </a:pPr>
            <a:r>
              <a:rPr lang="en-IN" sz="1800" dirty="0">
                <a:latin typeface="Times New Roman" pitchFamily="18" charset="0"/>
                <a:cs typeface="Times New Roman" pitchFamily="18" charset="0"/>
              </a:rPr>
              <a:t>traversing from one step to another step only one bit in the code group changes. That is</a:t>
            </a:r>
          </a:p>
          <a:p>
            <a:pPr algn="just">
              <a:buNone/>
            </a:pPr>
            <a:r>
              <a:rPr lang="en-IN" sz="1800" dirty="0">
                <a:latin typeface="Times New Roman" pitchFamily="18" charset="0"/>
                <a:cs typeface="Times New Roman" pitchFamily="18" charset="0"/>
              </a:rPr>
              <a:t>to say that two adjacent code numbers differ from each other by only one bit.</a:t>
            </a:r>
          </a:p>
          <a:p>
            <a:endParaRPr lang="en-IN" dirty="0"/>
          </a:p>
        </p:txBody>
      </p:sp>
      <p:pic>
        <p:nvPicPr>
          <p:cNvPr id="35844" name="Picture 4"/>
          <p:cNvPicPr>
            <a:picLocks noChangeAspect="1" noChangeArrowheads="1"/>
          </p:cNvPicPr>
          <p:nvPr/>
        </p:nvPicPr>
        <p:blipFill>
          <a:blip r:embed="rId2"/>
          <a:srcRect/>
          <a:stretch>
            <a:fillRect/>
          </a:stretch>
        </p:blipFill>
        <p:spPr bwMode="auto">
          <a:xfrm>
            <a:off x="381000" y="2971800"/>
            <a:ext cx="4196607" cy="2286000"/>
          </a:xfrm>
          <a:prstGeom prst="rect">
            <a:avLst/>
          </a:prstGeom>
          <a:noFill/>
          <a:ln w="9525">
            <a:noFill/>
            <a:miter lim="800000"/>
            <a:headEnd/>
            <a:tailEnd/>
          </a:ln>
          <a:effectLst/>
        </p:spPr>
      </p:pic>
      <p:pic>
        <p:nvPicPr>
          <p:cNvPr id="35845" name="Picture 5"/>
          <p:cNvPicPr>
            <a:picLocks noChangeAspect="1" noChangeArrowheads="1"/>
          </p:cNvPicPr>
          <p:nvPr/>
        </p:nvPicPr>
        <p:blipFill>
          <a:blip r:embed="rId3"/>
          <a:srcRect/>
          <a:stretch>
            <a:fillRect/>
          </a:stretch>
        </p:blipFill>
        <p:spPr bwMode="auto">
          <a:xfrm>
            <a:off x="4736291" y="2895600"/>
            <a:ext cx="4407709" cy="32004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IN" b="1" dirty="0">
                <a:solidFill>
                  <a:srgbClr val="FF0000"/>
                </a:solidFill>
              </a:rPr>
              <a:t>Gray code</a:t>
            </a:r>
            <a:endParaRPr lang="en-US" dirty="0"/>
          </a:p>
        </p:txBody>
      </p:sp>
      <p:sp>
        <p:nvSpPr>
          <p:cNvPr id="3" name="Content Placeholder 2"/>
          <p:cNvSpPr>
            <a:spLocks noGrp="1"/>
          </p:cNvSpPr>
          <p:nvPr>
            <p:ph idx="1"/>
          </p:nvPr>
        </p:nvSpPr>
        <p:spPr>
          <a:xfrm>
            <a:off x="457200" y="1066800"/>
            <a:ext cx="8229600" cy="4525963"/>
          </a:xfrm>
        </p:spPr>
        <p:txBody>
          <a:bodyPr>
            <a:normAutofit fontScale="70000" lnSpcReduction="20000"/>
          </a:bodyPr>
          <a:lstStyle/>
          <a:p>
            <a:pPr algn="just"/>
            <a:r>
              <a:rPr lang="en-US" dirty="0"/>
              <a:t>The Gray code is used in applications in which the normal sequence of binary numbers generated by the hardware may produce an error or ambiguity during the transition from one number to the next.</a:t>
            </a:r>
          </a:p>
          <a:p>
            <a:pPr algn="just"/>
            <a:endParaRPr lang="en-US" dirty="0"/>
          </a:p>
          <a:p>
            <a:pPr algn="just"/>
            <a:r>
              <a:rPr lang="en-US" dirty="0"/>
              <a:t>If binary numbers are used, a change, for example, from 0111 to 1000 may produce an intermediate erroneous number 1001 if the value of the rightmost bit takes longer to change than do the values of the other three bits. </a:t>
            </a:r>
          </a:p>
          <a:p>
            <a:pPr algn="just"/>
            <a:endParaRPr lang="en-US" dirty="0"/>
          </a:p>
          <a:p>
            <a:pPr algn="just"/>
            <a:r>
              <a:rPr lang="en-US" dirty="0"/>
              <a:t>This could have </a:t>
            </a:r>
            <a:r>
              <a:rPr lang="en-US" dirty="0">
                <a:solidFill>
                  <a:srgbClr val="FF0000"/>
                </a:solidFill>
              </a:rPr>
              <a:t>serious consequences </a:t>
            </a:r>
            <a:r>
              <a:rPr lang="en-US" dirty="0"/>
              <a:t>for the machine using the information. The </a:t>
            </a:r>
            <a:r>
              <a:rPr lang="en-US" dirty="0">
                <a:solidFill>
                  <a:srgbClr val="FF0000"/>
                </a:solidFill>
              </a:rPr>
              <a:t>Gray code eliminates this problem, since only one bit changes its value during any transition between two numbers.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srcRect/>
          <a:stretch>
            <a:fillRect/>
          </a:stretch>
        </p:blipFill>
        <p:spPr bwMode="auto">
          <a:xfrm>
            <a:off x="972099" y="609600"/>
            <a:ext cx="7199801" cy="5638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2800" b="1" dirty="0">
                <a:solidFill>
                  <a:srgbClr val="FF0000"/>
                </a:solidFill>
                <a:latin typeface="Times New Roman" pitchFamily="18" charset="0"/>
                <a:cs typeface="Times New Roman" pitchFamily="18" charset="0"/>
              </a:rPr>
              <a:t>Gray to Binary Conversion</a:t>
            </a:r>
          </a:p>
        </p:txBody>
      </p:sp>
      <p:pic>
        <p:nvPicPr>
          <p:cNvPr id="36867" name="Picture 3"/>
          <p:cNvPicPr>
            <a:picLocks noGrp="1" noChangeAspect="1" noChangeArrowheads="1"/>
          </p:cNvPicPr>
          <p:nvPr>
            <p:ph idx="1"/>
          </p:nvPr>
        </p:nvPicPr>
        <p:blipFill>
          <a:blip r:embed="rId2"/>
          <a:srcRect/>
          <a:stretch>
            <a:fillRect/>
          </a:stretch>
        </p:blipFill>
        <p:spPr bwMode="auto">
          <a:xfrm>
            <a:off x="609600" y="1219200"/>
            <a:ext cx="3611319" cy="1905000"/>
          </a:xfrm>
          <a:prstGeom prst="rect">
            <a:avLst/>
          </a:prstGeom>
          <a:noFill/>
          <a:ln w="9525">
            <a:noFill/>
            <a:miter lim="800000"/>
            <a:headEnd/>
            <a:tailEnd/>
          </a:ln>
          <a:effectLst/>
        </p:spPr>
      </p:pic>
      <p:pic>
        <p:nvPicPr>
          <p:cNvPr id="36868" name="Picture 4"/>
          <p:cNvPicPr>
            <a:picLocks noChangeAspect="1" noChangeArrowheads="1"/>
          </p:cNvPicPr>
          <p:nvPr/>
        </p:nvPicPr>
        <p:blipFill>
          <a:blip r:embed="rId3"/>
          <a:srcRect/>
          <a:stretch>
            <a:fillRect/>
          </a:stretch>
        </p:blipFill>
        <p:spPr bwMode="auto">
          <a:xfrm>
            <a:off x="4495800" y="990600"/>
            <a:ext cx="4038600" cy="5100294"/>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1025683" y="533400"/>
            <a:ext cx="7092633" cy="541019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Parity Bit</a:t>
            </a:r>
            <a:br>
              <a:rPr lang="en-IN" b="1" dirty="0"/>
            </a:br>
            <a:endParaRPr lang="en-IN" dirty="0"/>
          </a:p>
        </p:txBody>
      </p:sp>
      <p:sp>
        <p:nvSpPr>
          <p:cNvPr id="3" name="Content Placeholder 2"/>
          <p:cNvSpPr>
            <a:spLocks noGrp="1"/>
          </p:cNvSpPr>
          <p:nvPr>
            <p:ph idx="1"/>
          </p:nvPr>
        </p:nvSpPr>
        <p:spPr>
          <a:xfrm>
            <a:off x="228600" y="990600"/>
            <a:ext cx="8686800" cy="5334000"/>
          </a:xfrm>
        </p:spPr>
        <p:txBody>
          <a:bodyPr>
            <a:normAutofit fontScale="92500" lnSpcReduction="10000"/>
          </a:bodyPr>
          <a:lstStyle/>
          <a:p>
            <a:pPr algn="just">
              <a:buNone/>
            </a:pPr>
            <a:r>
              <a:rPr lang="en-IN" sz="2100" dirty="0">
                <a:latin typeface="Times New Roman" pitchFamily="18" charset="0"/>
                <a:cs typeface="Times New Roman" pitchFamily="18" charset="0"/>
              </a:rPr>
              <a:t>     The parity generating technique is one of the most widely used error detection techniques for the data transmission. In digital systems, when binary data is transmitted and processed , data may be subjected to noise so that such noise can alter 0s (of data bits) to 1s and 1s to 0s.</a:t>
            </a:r>
            <a:r>
              <a:rPr lang="en-IN" sz="2100" b="1" dirty="0">
                <a:latin typeface="Times New Roman" pitchFamily="18" charset="0"/>
                <a:cs typeface="Times New Roman" pitchFamily="18" charset="0"/>
              </a:rPr>
              <a:t> parity bit</a:t>
            </a:r>
            <a:r>
              <a:rPr lang="en-IN" sz="2100" dirty="0">
                <a:latin typeface="Times New Roman" pitchFamily="18" charset="0"/>
                <a:cs typeface="Times New Roman" pitchFamily="18" charset="0"/>
              </a:rPr>
              <a:t> is added to the word containing data in order to make number of 1s either even or odd. Thus it is used to detect errors , during the transmission of binary data .</a:t>
            </a:r>
          </a:p>
          <a:p>
            <a:pPr algn="just">
              <a:buNone/>
            </a:pPr>
            <a:endParaRPr lang="en-IN" sz="2100" dirty="0">
              <a:latin typeface="Times New Roman" pitchFamily="18" charset="0"/>
              <a:cs typeface="Times New Roman" pitchFamily="18" charset="0"/>
            </a:endParaRPr>
          </a:p>
          <a:p>
            <a:pPr algn="just">
              <a:buNone/>
            </a:pPr>
            <a:r>
              <a:rPr lang="en-IN" sz="2100" b="1" dirty="0">
                <a:latin typeface="Times New Roman" pitchFamily="18" charset="0"/>
                <a:cs typeface="Times New Roman" pitchFamily="18" charset="0"/>
              </a:rPr>
              <a:t>     Parity Generator</a:t>
            </a:r>
          </a:p>
          <a:p>
            <a:pPr algn="just">
              <a:buNone/>
            </a:pPr>
            <a:r>
              <a:rPr lang="en-IN" sz="2100" dirty="0">
                <a:latin typeface="Times New Roman" pitchFamily="18" charset="0"/>
                <a:cs typeface="Times New Roman" pitchFamily="18" charset="0"/>
              </a:rPr>
              <a:t>     It is combinational circuit that accepts an n-1 bit stream data and generates the additional bit that is to be transmitted with the bit stream. This additional or extra bit is termed as a parity bit.</a:t>
            </a:r>
          </a:p>
          <a:p>
            <a:pPr algn="just">
              <a:buNone/>
            </a:pPr>
            <a:endParaRPr lang="en-IN" sz="2100" dirty="0">
              <a:latin typeface="Times New Roman" pitchFamily="18" charset="0"/>
              <a:cs typeface="Times New Roman" pitchFamily="18" charset="0"/>
            </a:endParaRPr>
          </a:p>
          <a:p>
            <a:pPr algn="just">
              <a:buNone/>
            </a:pPr>
            <a:r>
              <a:rPr lang="en-IN" sz="2100" dirty="0">
                <a:latin typeface="Times New Roman" pitchFamily="18" charset="0"/>
                <a:cs typeface="Times New Roman" pitchFamily="18" charset="0"/>
              </a:rPr>
              <a:t>     In </a:t>
            </a:r>
            <a:r>
              <a:rPr lang="en-IN" sz="2100" b="1" dirty="0">
                <a:latin typeface="Times New Roman" pitchFamily="18" charset="0"/>
                <a:cs typeface="Times New Roman" pitchFamily="18" charset="0"/>
              </a:rPr>
              <a:t>even parity</a:t>
            </a:r>
            <a:r>
              <a:rPr lang="en-IN" sz="2100" dirty="0">
                <a:latin typeface="Times New Roman" pitchFamily="18" charset="0"/>
                <a:cs typeface="Times New Roman" pitchFamily="18" charset="0"/>
              </a:rPr>
              <a:t> bit scheme, the parity bit is ‘</a:t>
            </a:r>
            <a:r>
              <a:rPr lang="en-IN" sz="2100" b="1" dirty="0">
                <a:latin typeface="Times New Roman" pitchFamily="18" charset="0"/>
                <a:cs typeface="Times New Roman" pitchFamily="18" charset="0"/>
              </a:rPr>
              <a:t>0</a:t>
            </a:r>
            <a:r>
              <a:rPr lang="en-IN" sz="2100" dirty="0">
                <a:latin typeface="Times New Roman" pitchFamily="18" charset="0"/>
                <a:cs typeface="Times New Roman" pitchFamily="18" charset="0"/>
              </a:rPr>
              <a:t>’ if there are </a:t>
            </a:r>
            <a:r>
              <a:rPr lang="en-IN" sz="2100" b="1" dirty="0">
                <a:latin typeface="Times New Roman" pitchFamily="18" charset="0"/>
                <a:cs typeface="Times New Roman" pitchFamily="18" charset="0"/>
              </a:rPr>
              <a:t>even number of 1s</a:t>
            </a:r>
            <a:r>
              <a:rPr lang="en-IN" sz="2100" dirty="0">
                <a:latin typeface="Times New Roman" pitchFamily="18" charset="0"/>
                <a:cs typeface="Times New Roman" pitchFamily="18" charset="0"/>
              </a:rPr>
              <a:t> in the data stream and the parity bit is ‘</a:t>
            </a:r>
            <a:r>
              <a:rPr lang="en-IN" sz="2100" b="1" dirty="0">
                <a:latin typeface="Times New Roman" pitchFamily="18" charset="0"/>
                <a:cs typeface="Times New Roman" pitchFamily="18" charset="0"/>
              </a:rPr>
              <a:t>1</a:t>
            </a:r>
            <a:r>
              <a:rPr lang="en-IN" sz="2100" dirty="0">
                <a:latin typeface="Times New Roman" pitchFamily="18" charset="0"/>
                <a:cs typeface="Times New Roman" pitchFamily="18" charset="0"/>
              </a:rPr>
              <a:t>’ if there are </a:t>
            </a:r>
            <a:r>
              <a:rPr lang="en-IN" sz="2100" b="1" dirty="0">
                <a:latin typeface="Times New Roman" pitchFamily="18" charset="0"/>
                <a:cs typeface="Times New Roman" pitchFamily="18" charset="0"/>
              </a:rPr>
              <a:t>odd number of 1s</a:t>
            </a:r>
            <a:r>
              <a:rPr lang="en-IN" sz="2100" dirty="0">
                <a:latin typeface="Times New Roman" pitchFamily="18" charset="0"/>
                <a:cs typeface="Times New Roman" pitchFamily="18" charset="0"/>
              </a:rPr>
              <a:t> in the data stream.</a:t>
            </a:r>
          </a:p>
          <a:p>
            <a:pPr algn="just">
              <a:buNone/>
            </a:pPr>
            <a:endParaRPr lang="en-IN" sz="2100" dirty="0">
              <a:latin typeface="Times New Roman" pitchFamily="18" charset="0"/>
              <a:cs typeface="Times New Roman" pitchFamily="18" charset="0"/>
            </a:endParaRPr>
          </a:p>
          <a:p>
            <a:pPr algn="just">
              <a:buNone/>
            </a:pPr>
            <a:r>
              <a:rPr lang="en-IN" sz="2100" dirty="0">
                <a:latin typeface="Times New Roman" pitchFamily="18" charset="0"/>
                <a:cs typeface="Times New Roman" pitchFamily="18" charset="0"/>
              </a:rPr>
              <a:t>     In </a:t>
            </a:r>
            <a:r>
              <a:rPr lang="en-IN" sz="2100" b="1" dirty="0">
                <a:latin typeface="Times New Roman" pitchFamily="18" charset="0"/>
                <a:cs typeface="Times New Roman" pitchFamily="18" charset="0"/>
              </a:rPr>
              <a:t>odd parity</a:t>
            </a:r>
            <a:r>
              <a:rPr lang="en-IN" sz="2100" dirty="0">
                <a:latin typeface="Times New Roman" pitchFamily="18" charset="0"/>
                <a:cs typeface="Times New Roman" pitchFamily="18" charset="0"/>
              </a:rPr>
              <a:t> bit scheme, the parity bit is ‘</a:t>
            </a:r>
            <a:r>
              <a:rPr lang="en-IN" sz="2100" b="1" dirty="0">
                <a:latin typeface="Times New Roman" pitchFamily="18" charset="0"/>
                <a:cs typeface="Times New Roman" pitchFamily="18" charset="0"/>
              </a:rPr>
              <a:t>1</a:t>
            </a:r>
            <a:r>
              <a:rPr lang="en-IN" sz="2100" dirty="0">
                <a:latin typeface="Times New Roman" pitchFamily="18" charset="0"/>
                <a:cs typeface="Times New Roman" pitchFamily="18" charset="0"/>
              </a:rPr>
              <a:t>’ if there are </a:t>
            </a:r>
            <a:r>
              <a:rPr lang="en-IN" sz="2100" b="1" dirty="0">
                <a:latin typeface="Times New Roman" pitchFamily="18" charset="0"/>
                <a:cs typeface="Times New Roman" pitchFamily="18" charset="0"/>
              </a:rPr>
              <a:t>even number of 1</a:t>
            </a:r>
            <a:r>
              <a:rPr lang="en-IN" sz="2100" dirty="0">
                <a:latin typeface="Times New Roman" pitchFamily="18" charset="0"/>
                <a:cs typeface="Times New Roman" pitchFamily="18" charset="0"/>
              </a:rPr>
              <a:t>s in the data stream and the parity bit is ‘</a:t>
            </a:r>
            <a:r>
              <a:rPr lang="en-IN" sz="2100" b="1" dirty="0">
                <a:latin typeface="Times New Roman" pitchFamily="18" charset="0"/>
                <a:cs typeface="Times New Roman" pitchFamily="18" charset="0"/>
              </a:rPr>
              <a:t>0</a:t>
            </a:r>
            <a:r>
              <a:rPr lang="en-IN" sz="2100" dirty="0">
                <a:latin typeface="Times New Roman" pitchFamily="18" charset="0"/>
                <a:cs typeface="Times New Roman" pitchFamily="18" charset="0"/>
              </a:rPr>
              <a:t>’ if there are </a:t>
            </a:r>
            <a:r>
              <a:rPr lang="en-IN" sz="2100" b="1" dirty="0">
                <a:latin typeface="Times New Roman" pitchFamily="18" charset="0"/>
                <a:cs typeface="Times New Roman" pitchFamily="18" charset="0"/>
              </a:rPr>
              <a:t>odd number of 1s</a:t>
            </a:r>
            <a:r>
              <a:rPr lang="en-IN" sz="2100" dirty="0">
                <a:latin typeface="Times New Roman" pitchFamily="18" charset="0"/>
                <a:cs typeface="Times New Roman" pitchFamily="18" charset="0"/>
              </a:rPr>
              <a:t> in the data stream. Let us discuss both even and odd parity generators.</a:t>
            </a:r>
          </a:p>
          <a:p>
            <a:pPr algn="just"/>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170180" y="228600"/>
            <a:ext cx="5295900" cy="6545977"/>
          </a:xfrm>
          <a:prstGeom prst="rect">
            <a:avLst/>
          </a:prstGeom>
          <a:solidFill>
            <a:srgbClr val="FFFFFF"/>
          </a:solid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600" b="1" i="0" u="none" strike="noStrike" cap="none" normalizeH="0" baseline="0" dirty="0">
                <a:ln>
                  <a:noFill/>
                </a:ln>
                <a:effectLst/>
                <a:latin typeface="Arial" charset="0"/>
                <a:cs typeface="Arial" charset="0"/>
              </a:rPr>
              <a:t>Even Parity Generator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latin typeface="Times New Roman" pitchFamily="18" charset="0"/>
                <a:cs typeface="Times New Roman" pitchFamily="18" charset="0"/>
              </a:rPr>
              <a:t>Let us assume that a 3-bit message is to be transmitted with an even parity bit.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latin typeface="Times New Roman" pitchFamily="18" charset="0"/>
                <a:cs typeface="Times New Roman" pitchFamily="18" charset="0"/>
              </a:rPr>
              <a:t> Let the three inputs A, B and C are applied to the circuits and output bit is the parity bit P.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dirty="0">
              <a:ln>
                <a:noFill/>
              </a:ln>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600" b="0" i="0" u="none" strike="noStrike" cap="none" normalizeH="0" baseline="0" dirty="0">
                <a:ln>
                  <a:noFill/>
                </a:ln>
                <a:effectLst/>
                <a:latin typeface="Times New Roman" pitchFamily="18" charset="0"/>
                <a:cs typeface="Times New Roman" pitchFamily="18" charset="0"/>
              </a:rPr>
              <a:t>The total number of 1s must be even, to generate the even parity bit P. The figure shows the truth table of even parity generator in which 1 is placed as parity bit in order to make all 1s as even when the number of 1s in the truth table is</a:t>
            </a:r>
            <a:r>
              <a:rPr lang="en-US" sz="2600" dirty="0">
                <a:latin typeface="Times New Roman" pitchFamily="18" charset="0"/>
                <a:cs typeface="Times New Roman" pitchFamily="18" charset="0"/>
              </a:rPr>
              <a:t>     </a:t>
            </a:r>
            <a:r>
              <a:rPr kumimoji="0" lang="en-US" sz="2600" b="0" i="0" u="none" strike="noStrike" cap="none" normalizeH="0" baseline="0" dirty="0">
                <a:ln>
                  <a:noFill/>
                </a:ln>
                <a:effectLst/>
                <a:latin typeface="Times New Roman" pitchFamily="18" charset="0"/>
                <a:cs typeface="Times New Roman" pitchFamily="18" charset="0"/>
              </a:rPr>
              <a:t>odd.</a:t>
            </a:r>
            <a:r>
              <a:rPr kumimoji="0" lang="en-US" sz="2600" b="0" i="0" u="none" strike="noStrike" cap="none" normalizeH="0" baseline="0" dirty="0">
                <a:ln>
                  <a:noFill/>
                </a:ln>
                <a:solidFill>
                  <a:srgbClr val="000000"/>
                </a:solidFill>
                <a:effectLst/>
                <a:latin typeface="Arial" charset="0"/>
                <a:cs typeface="Arial" charset="0"/>
              </a:rPr>
              <a:t>                                                            </a:t>
            </a:r>
          </a:p>
        </p:txBody>
      </p:sp>
      <p:pic>
        <p:nvPicPr>
          <p:cNvPr id="39938" name="Picture 2" descr="Even Parity Generator Truth Table">
            <a:hlinkClick r:id="rId2"/>
          </p:cNvPr>
          <p:cNvPicPr>
            <a:picLocks noChangeAspect="1" noChangeArrowheads="1"/>
          </p:cNvPicPr>
          <p:nvPr/>
        </p:nvPicPr>
        <p:blipFill>
          <a:blip r:embed="rId3"/>
          <a:srcRect/>
          <a:stretch>
            <a:fillRect/>
          </a:stretch>
        </p:blipFill>
        <p:spPr bwMode="auto">
          <a:xfrm>
            <a:off x="5640070" y="228600"/>
            <a:ext cx="3333750" cy="63246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2819400"/>
          </a:xfrm>
        </p:spPr>
        <p:txBody>
          <a:bodyPr>
            <a:normAutofit lnSpcReduction="10000"/>
          </a:bodyPr>
          <a:lstStyle/>
          <a:p>
            <a:pPr>
              <a:buNone/>
            </a:pPr>
            <a:r>
              <a:rPr lang="en-IN" sz="2200" b="1" dirty="0">
                <a:latin typeface="Times New Roman" pitchFamily="18" charset="0"/>
                <a:cs typeface="Times New Roman" pitchFamily="18" charset="0"/>
              </a:rPr>
              <a:t>Odd Parity Generator</a:t>
            </a:r>
          </a:p>
          <a:p>
            <a:pPr>
              <a:buNone/>
            </a:pPr>
            <a:r>
              <a:rPr lang="en-IN" sz="2200" dirty="0">
                <a:latin typeface="Times New Roman" pitchFamily="18" charset="0"/>
                <a:cs typeface="Times New Roman" pitchFamily="18" charset="0"/>
              </a:rPr>
              <a:t>Let us consider that the 3-bit data is to be transmitted with an odd parity bit. The three inputs are A, B and C and P is the output parity bit. The total number of bits must be odd in order to generate the odd parity bit.</a:t>
            </a:r>
          </a:p>
          <a:p>
            <a:pPr>
              <a:buNone/>
            </a:pPr>
            <a:r>
              <a:rPr lang="en-IN" sz="2200" dirty="0">
                <a:latin typeface="Times New Roman" pitchFamily="18" charset="0"/>
                <a:cs typeface="Times New Roman" pitchFamily="18" charset="0"/>
              </a:rPr>
              <a:t>In the given truth table below, 1 is placed in the parity bit in order to make the total number of bits odd when the total number of 1s in the truth table is even.</a:t>
            </a:r>
          </a:p>
          <a:p>
            <a:endParaRPr lang="en-IN" dirty="0"/>
          </a:p>
        </p:txBody>
      </p:sp>
      <p:pic>
        <p:nvPicPr>
          <p:cNvPr id="55298" name="Picture 2" descr="https://www.electronicshub.org/wp-content/uploads/2015/07/Odd-Parity-Generator-Truth-Table.jpg"/>
          <p:cNvPicPr>
            <a:picLocks noChangeAspect="1" noChangeArrowheads="1"/>
          </p:cNvPicPr>
          <p:nvPr/>
        </p:nvPicPr>
        <p:blipFill>
          <a:blip r:embed="rId2"/>
          <a:srcRect/>
          <a:stretch>
            <a:fillRect/>
          </a:stretch>
        </p:blipFill>
        <p:spPr bwMode="auto">
          <a:xfrm>
            <a:off x="1295400" y="2971800"/>
            <a:ext cx="5780991" cy="37338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Binary Codes</a:t>
            </a:r>
          </a:p>
        </p:txBody>
      </p:sp>
      <p:sp>
        <p:nvSpPr>
          <p:cNvPr id="3" name="Content Placeholder 2"/>
          <p:cNvSpPr>
            <a:spLocks noGrp="1"/>
          </p:cNvSpPr>
          <p:nvPr>
            <p:ph idx="1"/>
          </p:nvPr>
        </p:nvSpPr>
        <p:spPr>
          <a:xfrm>
            <a:off x="533400" y="1219200"/>
            <a:ext cx="8229600" cy="4525963"/>
          </a:xfrm>
        </p:spPr>
        <p:txBody>
          <a:bodyPr>
            <a:normAutofit fontScale="92500" lnSpcReduction="20000"/>
          </a:bodyPr>
          <a:lstStyle/>
          <a:p>
            <a:pPr algn="just"/>
            <a:r>
              <a:rPr lang="en-US" dirty="0">
                <a:solidFill>
                  <a:srgbClr val="FF0000"/>
                </a:solidFill>
              </a:rPr>
              <a:t>Digital systems </a:t>
            </a:r>
            <a:r>
              <a:rPr lang="en-US" dirty="0"/>
              <a:t>use signals that have two distinct values and circuit elements that have two stable states. </a:t>
            </a:r>
          </a:p>
          <a:p>
            <a:pPr algn="just"/>
            <a:endParaRPr lang="en-US" dirty="0"/>
          </a:p>
          <a:p>
            <a:pPr algn="just"/>
            <a:r>
              <a:rPr lang="en-US" dirty="0"/>
              <a:t>There is a direct analogy among binary signals, binary circuit elements, and binary digits. </a:t>
            </a:r>
          </a:p>
          <a:p>
            <a:pPr algn="just"/>
            <a:endParaRPr lang="en-US" dirty="0"/>
          </a:p>
          <a:p>
            <a:pPr algn="just"/>
            <a:r>
              <a:rPr lang="en-US" dirty="0"/>
              <a:t>A binary number of </a:t>
            </a:r>
            <a:r>
              <a:rPr lang="en-US" i="1" dirty="0"/>
              <a:t>n digits, for example, may be represented </a:t>
            </a:r>
            <a:r>
              <a:rPr lang="en-US" dirty="0"/>
              <a:t>by </a:t>
            </a:r>
            <a:r>
              <a:rPr lang="en-US" i="1" dirty="0">
                <a:solidFill>
                  <a:srgbClr val="FF0000"/>
                </a:solidFill>
              </a:rPr>
              <a:t>n binary circuit elements</a:t>
            </a:r>
            <a:r>
              <a:rPr lang="en-US" i="1" dirty="0"/>
              <a:t>, each having an output signal equivalent to 0 or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704A82-4BE2-494F-AF3F-9706A3C6B7BE}"/>
              </a:ext>
            </a:extLst>
          </p:cNvPr>
          <p:cNvSpPr>
            <a:spLocks noGrp="1"/>
          </p:cNvSpPr>
          <p:nvPr>
            <p:ph type="title"/>
          </p:nvPr>
        </p:nvSpPr>
        <p:spPr/>
        <p:txBody>
          <a:bodyPr>
            <a:normAutofit fontScale="90000"/>
          </a:bodyPr>
          <a:lstStyle/>
          <a:p>
            <a:r>
              <a:rPr lang="en-IN" b="1" dirty="0">
                <a:solidFill>
                  <a:srgbClr val="FF0000"/>
                </a:solidFill>
              </a:rPr>
              <a:t>Some Additional Problems on Binary Codes:</a:t>
            </a:r>
          </a:p>
        </p:txBody>
      </p:sp>
      <p:sp>
        <p:nvSpPr>
          <p:cNvPr id="3" name="Content Placeholder 2">
            <a:extLst>
              <a:ext uri="{FF2B5EF4-FFF2-40B4-BE49-F238E27FC236}">
                <a16:creationId xmlns:a16="http://schemas.microsoft.com/office/drawing/2014/main" xmlns="" id="{D3E806E6-C80D-4118-BC99-DB44E96CFEF6}"/>
              </a:ext>
            </a:extLst>
          </p:cNvPr>
          <p:cNvSpPr>
            <a:spLocks noGrp="1"/>
          </p:cNvSpPr>
          <p:nvPr>
            <p:ph idx="1"/>
          </p:nvPr>
        </p:nvSpPr>
        <p:spPr/>
        <p:txBody>
          <a:bodyPr>
            <a:noAutofit/>
          </a:bodyPr>
          <a:lstStyle/>
          <a:p>
            <a:pPr algn="l"/>
            <a:r>
              <a:rPr lang="en-US" sz="2400" b="0" i="0" u="none" strike="noStrike" baseline="0" dirty="0">
                <a:latin typeface="TimesTenLTStd-Roman"/>
              </a:rPr>
              <a:t>Represent the unsigned decimal numbers 791 and 658 in BCD, and then show the steps necessary to form their sum.</a:t>
            </a:r>
          </a:p>
          <a:p>
            <a:pPr algn="l"/>
            <a:r>
              <a:rPr lang="en-US" sz="2400" b="0" i="0" u="none" strike="noStrike" baseline="0" dirty="0">
                <a:latin typeface="TimesTenLTStd-Roman"/>
              </a:rPr>
              <a:t>Represent the decimal number 6,248 in (a) BCD, (b) excess‐3 code, (c) 2421 code, and </a:t>
            </a:r>
            <a:r>
              <a:rPr lang="en-IN" sz="2400" b="0" i="0" u="none" strike="noStrike" baseline="0" dirty="0">
                <a:latin typeface="TimesTenLTStd-Roman"/>
              </a:rPr>
              <a:t>(d) a 6311 code.</a:t>
            </a:r>
            <a:endParaRPr lang="en-US" sz="2400" b="0" i="0" u="none" strike="noStrike" baseline="0" dirty="0">
              <a:latin typeface="TimesTenLTStd-Roman"/>
            </a:endParaRPr>
          </a:p>
          <a:p>
            <a:pPr algn="l"/>
            <a:r>
              <a:rPr lang="en-US" sz="2400" b="0" i="0" u="none" strike="noStrike" baseline="0" dirty="0">
                <a:latin typeface="TimesTenLTStd-Roman"/>
              </a:rPr>
              <a:t>The state of a 12‐bit register is 100010010111. What is its content if it represents</a:t>
            </a:r>
          </a:p>
          <a:p>
            <a:pPr marL="0" indent="0" algn="l">
              <a:buNone/>
            </a:pPr>
            <a:r>
              <a:rPr lang="en-US" sz="2400" b="0" i="0" u="none" strike="noStrike" baseline="0" dirty="0">
                <a:latin typeface="TimesTenLTStd-Roman"/>
              </a:rPr>
              <a:t>	(a) Three decimal digits in BCD?</a:t>
            </a:r>
          </a:p>
          <a:p>
            <a:pPr marL="0" indent="0" algn="l">
              <a:buNone/>
            </a:pPr>
            <a:r>
              <a:rPr lang="en-US" sz="2400" b="0" i="0" u="none" strike="noStrike" baseline="0" dirty="0">
                <a:latin typeface="TimesTenLTStd-Roman"/>
              </a:rPr>
              <a:t>	(b) Three decimal digits in the excess‐3 code?</a:t>
            </a:r>
          </a:p>
          <a:p>
            <a:pPr marL="0" indent="0" algn="l">
              <a:buNone/>
            </a:pPr>
            <a:r>
              <a:rPr lang="en-US" sz="2400" b="0" i="0" u="none" strike="noStrike" baseline="0" dirty="0">
                <a:latin typeface="TimesTenLTStd-Roman"/>
              </a:rPr>
              <a:t>	(c) Three decimal digits in the 84‐2‐1 code?</a:t>
            </a:r>
          </a:p>
          <a:p>
            <a:pPr marL="0" indent="0" algn="l">
              <a:buNone/>
            </a:pPr>
            <a:r>
              <a:rPr lang="en-IN" sz="2400" b="0" i="0" u="none" strike="noStrike" baseline="0" dirty="0">
                <a:latin typeface="TimesTenLTStd-Roman"/>
              </a:rPr>
              <a:t>	(d) A binary number?</a:t>
            </a:r>
          </a:p>
        </p:txBody>
      </p:sp>
    </p:spTree>
    <p:extLst>
      <p:ext uri="{BB962C8B-B14F-4D97-AF65-F5344CB8AC3E}">
        <p14:creationId xmlns:p14="http://schemas.microsoft.com/office/powerpoint/2010/main" xmlns="" val="1418643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62AC5A-0E61-4182-8FC1-8D004726BF78}"/>
              </a:ext>
            </a:extLst>
          </p:cNvPr>
          <p:cNvSpPr>
            <a:spLocks noGrp="1"/>
          </p:cNvSpPr>
          <p:nvPr>
            <p:ph type="title"/>
          </p:nvPr>
        </p:nvSpPr>
        <p:spPr/>
        <p:txBody>
          <a:bodyPr/>
          <a:lstStyle/>
          <a:p>
            <a:r>
              <a:rPr lang="en-IN" dirty="0">
                <a:solidFill>
                  <a:srgbClr val="FF0000"/>
                </a:solidFill>
              </a:rPr>
              <a:t>Contd.</a:t>
            </a:r>
          </a:p>
        </p:txBody>
      </p:sp>
      <p:sp>
        <p:nvSpPr>
          <p:cNvPr id="3" name="Content Placeholder 2">
            <a:extLst>
              <a:ext uri="{FF2B5EF4-FFF2-40B4-BE49-F238E27FC236}">
                <a16:creationId xmlns:a16="http://schemas.microsoft.com/office/drawing/2014/main" xmlns="" id="{418D391C-20A8-47D7-8036-5FC89939E14A}"/>
              </a:ext>
            </a:extLst>
          </p:cNvPr>
          <p:cNvSpPr>
            <a:spLocks noGrp="1"/>
          </p:cNvSpPr>
          <p:nvPr>
            <p:ph idx="1"/>
          </p:nvPr>
        </p:nvSpPr>
        <p:spPr/>
        <p:txBody>
          <a:bodyPr>
            <a:normAutofit fontScale="92500" lnSpcReduction="20000"/>
          </a:bodyPr>
          <a:lstStyle/>
          <a:p>
            <a:pPr algn="l"/>
            <a:r>
              <a:rPr lang="en-IN" sz="3200" dirty="0">
                <a:latin typeface="TimesTenLTStd-Roman"/>
              </a:rPr>
              <a:t>Express the decimal 5280 in Excess-3 code.</a:t>
            </a:r>
          </a:p>
          <a:p>
            <a:pPr algn="l"/>
            <a:r>
              <a:rPr lang="en-IN" sz="3200" dirty="0">
                <a:latin typeface="TimesTenLTStd-Roman"/>
              </a:rPr>
              <a:t>What is the decimal equivalent of this excess-3 code: </a:t>
            </a:r>
          </a:p>
          <a:p>
            <a:pPr marL="0" indent="0" algn="l">
              <a:buNone/>
            </a:pPr>
            <a:r>
              <a:rPr lang="en-IN" sz="3200" dirty="0">
                <a:latin typeface="TimesTenLTStd-Roman"/>
              </a:rPr>
              <a:t>	0110 1001 1100 0111</a:t>
            </a:r>
          </a:p>
          <a:p>
            <a:pPr algn="l"/>
            <a:r>
              <a:rPr lang="en-IN" dirty="0">
                <a:latin typeface="Times New Roman" panose="02020603050405020304" pitchFamily="18" charset="0"/>
                <a:cs typeface="Times New Roman" panose="02020603050405020304" pitchFamily="18" charset="0"/>
              </a:rPr>
              <a:t>Convert the Gray Code 1110 to its BCD equivalent?</a:t>
            </a:r>
          </a:p>
          <a:p>
            <a:pPr algn="l"/>
            <a:r>
              <a:rPr lang="en-IN" dirty="0">
                <a:latin typeface="Times New Roman" panose="02020603050405020304" pitchFamily="18" charset="0"/>
                <a:cs typeface="Times New Roman" panose="02020603050405020304" pitchFamily="18" charset="0"/>
              </a:rPr>
              <a:t>Generate the even parity bit table for a 4-bit message.</a:t>
            </a:r>
          </a:p>
          <a:p>
            <a:pPr algn="l"/>
            <a:r>
              <a:rPr lang="en-IN" dirty="0">
                <a:latin typeface="Times New Roman" panose="02020603050405020304" pitchFamily="18" charset="0"/>
                <a:cs typeface="Times New Roman" panose="02020603050405020304" pitchFamily="18" charset="0"/>
              </a:rPr>
              <a:t>Generate an odd parity bit table for a 2-bit message.</a:t>
            </a:r>
          </a:p>
          <a:p>
            <a:pPr algn="l"/>
            <a:endParaRPr lang="en-IN" dirty="0"/>
          </a:p>
          <a:p>
            <a:pPr algn="l"/>
            <a:endParaRPr lang="en-IN" sz="3200" dirty="0"/>
          </a:p>
          <a:p>
            <a:endParaRPr lang="en-IN" dirty="0"/>
          </a:p>
        </p:txBody>
      </p:sp>
    </p:spTree>
    <p:extLst>
      <p:ext uri="{BB962C8B-B14F-4D97-AF65-F5344CB8AC3E}">
        <p14:creationId xmlns:p14="http://schemas.microsoft.com/office/powerpoint/2010/main" xmlns="" val="1885081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42714-644F-4170-844C-EF3AB30731F4}"/>
              </a:ext>
            </a:extLst>
          </p:cNvPr>
          <p:cNvSpPr>
            <a:spLocks noGrp="1"/>
          </p:cNvSpPr>
          <p:nvPr>
            <p:ph type="title"/>
          </p:nvPr>
        </p:nvSpPr>
        <p:spPr/>
        <p:txBody>
          <a:bodyPr/>
          <a:lstStyle/>
          <a:p>
            <a:r>
              <a:rPr lang="en-IN" dirty="0">
                <a:solidFill>
                  <a:srgbClr val="FF0000"/>
                </a:solidFill>
              </a:rPr>
              <a:t>Contd.</a:t>
            </a:r>
          </a:p>
        </p:txBody>
      </p:sp>
      <p:sp>
        <p:nvSpPr>
          <p:cNvPr id="3" name="Content Placeholder 2">
            <a:extLst>
              <a:ext uri="{FF2B5EF4-FFF2-40B4-BE49-F238E27FC236}">
                <a16:creationId xmlns:a16="http://schemas.microsoft.com/office/drawing/2014/main" xmlns="" id="{E7F2226B-B7C0-4A60-A2F7-D8FE862E27DE}"/>
              </a:ext>
            </a:extLst>
          </p:cNvPr>
          <p:cNvSpPr>
            <a:spLocks noGrp="1"/>
          </p:cNvSpPr>
          <p:nvPr>
            <p:ph idx="1"/>
          </p:nvPr>
        </p:nvSpPr>
        <p:spPr/>
        <p:txBody>
          <a:bodyPr>
            <a:normAutofit/>
          </a:bodyPr>
          <a:lstStyle/>
          <a:p>
            <a:r>
              <a:rPr lang="en-IN" dirty="0"/>
              <a:t>Draw truth table for 3-bit Binary to Gray code and Gray Code to Binary code.</a:t>
            </a:r>
          </a:p>
          <a:p>
            <a:r>
              <a:rPr lang="en-IN" smtClean="0"/>
              <a:t>Do </a:t>
            </a:r>
            <a:r>
              <a:rPr lang="en-IN" dirty="0"/>
              <a:t>the BCD addition of the followings BCD </a:t>
            </a:r>
            <a:r>
              <a:rPr lang="en-IN" dirty="0" err="1"/>
              <a:t>nos</a:t>
            </a:r>
            <a:r>
              <a:rPr lang="en-IN" dirty="0"/>
              <a:t>:</a:t>
            </a:r>
          </a:p>
          <a:p>
            <a:pPr marL="0" indent="0">
              <a:buNone/>
            </a:pPr>
            <a:r>
              <a:rPr lang="en-IN" dirty="0"/>
              <a:t>	a. 86 and 39</a:t>
            </a:r>
          </a:p>
          <a:p>
            <a:pPr marL="0" indent="0">
              <a:buNone/>
            </a:pPr>
            <a:r>
              <a:rPr lang="en-IN" dirty="0"/>
              <a:t>	b. 99 and 0</a:t>
            </a:r>
          </a:p>
          <a:p>
            <a:pPr marL="0" indent="0">
              <a:buNone/>
            </a:pPr>
            <a:r>
              <a:rPr lang="en-IN" dirty="0"/>
              <a:t>	c. 123 and 37</a:t>
            </a:r>
          </a:p>
        </p:txBody>
      </p:sp>
    </p:spTree>
    <p:extLst>
      <p:ext uri="{BB962C8B-B14F-4D97-AF65-F5344CB8AC3E}">
        <p14:creationId xmlns:p14="http://schemas.microsoft.com/office/powerpoint/2010/main" xmlns="" val="418775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solidFill>
                  <a:srgbClr val="FF0000"/>
                </a:solidFill>
              </a:rPr>
              <a:t>Binary Codes</a:t>
            </a:r>
          </a:p>
        </p:txBody>
      </p:sp>
      <p:sp>
        <p:nvSpPr>
          <p:cNvPr id="3" name="Content Placeholder 2"/>
          <p:cNvSpPr>
            <a:spLocks noGrp="1"/>
          </p:cNvSpPr>
          <p:nvPr>
            <p:ph idx="1"/>
          </p:nvPr>
        </p:nvSpPr>
        <p:spPr>
          <a:xfrm>
            <a:off x="457200" y="1143000"/>
            <a:ext cx="8229600" cy="4525963"/>
          </a:xfrm>
        </p:spPr>
        <p:txBody>
          <a:bodyPr>
            <a:normAutofit fontScale="77500" lnSpcReduction="20000"/>
          </a:bodyPr>
          <a:lstStyle/>
          <a:p>
            <a:r>
              <a:rPr lang="en-US" dirty="0"/>
              <a:t>Digital systems represent and manipulate not only </a:t>
            </a:r>
            <a:r>
              <a:rPr lang="en-US" dirty="0">
                <a:solidFill>
                  <a:srgbClr val="FF0000"/>
                </a:solidFill>
              </a:rPr>
              <a:t>binary numbers</a:t>
            </a:r>
            <a:r>
              <a:rPr lang="en-US" dirty="0"/>
              <a:t>, but also many other discrete elements of information.</a:t>
            </a:r>
          </a:p>
          <a:p>
            <a:endParaRPr lang="en-US" dirty="0"/>
          </a:p>
          <a:p>
            <a:pPr algn="just"/>
            <a:r>
              <a:rPr lang="en-US" dirty="0"/>
              <a:t>Any discrete element of information that is distinct among a group of quantities can be represented with a </a:t>
            </a:r>
            <a:r>
              <a:rPr lang="en-US" dirty="0">
                <a:solidFill>
                  <a:srgbClr val="FF0000"/>
                </a:solidFill>
              </a:rPr>
              <a:t>binary code </a:t>
            </a:r>
            <a:r>
              <a:rPr lang="en-US" dirty="0"/>
              <a:t>(i.e., a pattern of 0’s and 1’s). </a:t>
            </a:r>
          </a:p>
          <a:p>
            <a:pPr algn="just"/>
            <a:endParaRPr lang="en-US" dirty="0"/>
          </a:p>
          <a:p>
            <a:pPr algn="just"/>
            <a:r>
              <a:rPr lang="en-US" dirty="0"/>
              <a:t>The codes must be in binary because, in today’s technology, only circuits that represent and manipulate patterns of 0’s and 1’s can be </a:t>
            </a:r>
            <a:r>
              <a:rPr lang="en-US" dirty="0">
                <a:solidFill>
                  <a:srgbClr val="FF0000"/>
                </a:solidFill>
              </a:rPr>
              <a:t>manufactured economically </a:t>
            </a:r>
            <a:r>
              <a:rPr lang="en-US" dirty="0"/>
              <a:t>for use in computers.</a:t>
            </a:r>
          </a:p>
          <a:p>
            <a:pPr algn="just">
              <a:buNone/>
            </a:pPr>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FF0000"/>
                </a:solidFill>
              </a:rPr>
              <a:t>Binary Codes</a:t>
            </a:r>
            <a:endParaRPr lang="en-US" dirty="0"/>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pPr algn="just"/>
            <a:r>
              <a:rPr lang="en-US" dirty="0"/>
              <a:t>However, it must be realized that </a:t>
            </a:r>
            <a:r>
              <a:rPr lang="en-US" dirty="0">
                <a:solidFill>
                  <a:srgbClr val="FF0000"/>
                </a:solidFill>
              </a:rPr>
              <a:t>binary codes </a:t>
            </a:r>
            <a:r>
              <a:rPr lang="en-US" dirty="0"/>
              <a:t>merely change the symbols, not the meaning of the elements of information that they represent.</a:t>
            </a:r>
          </a:p>
          <a:p>
            <a:pPr algn="just"/>
            <a:endParaRPr lang="en-US" dirty="0"/>
          </a:p>
          <a:p>
            <a:pPr algn="just"/>
            <a:r>
              <a:rPr lang="en-US" dirty="0"/>
              <a:t> If we inspect the bits of a computer at random, we will find that most of the time they represent some type of coded information rather than binary numbers.</a:t>
            </a:r>
          </a:p>
          <a:p>
            <a:pPr algn="just"/>
            <a:endParaRPr lang="en-US" dirty="0"/>
          </a:p>
          <a:p>
            <a:pPr algn="just"/>
            <a:r>
              <a:rPr lang="en-US" dirty="0"/>
              <a:t>An </a:t>
            </a:r>
            <a:r>
              <a:rPr lang="en-US" i="1" dirty="0"/>
              <a:t>n‐bit binary code is a group of n bits that assumes up to </a:t>
            </a:r>
            <a:r>
              <a:rPr lang="en-US" dirty="0" err="1">
                <a:solidFill>
                  <a:srgbClr val="FF0000"/>
                </a:solidFill>
              </a:rPr>
              <a:t>r</a:t>
            </a:r>
            <a:r>
              <a:rPr lang="en-US" baseline="30000" dirty="0" err="1">
                <a:solidFill>
                  <a:srgbClr val="FF0000"/>
                </a:solidFill>
              </a:rPr>
              <a:t>n</a:t>
            </a:r>
            <a:r>
              <a:rPr lang="en-US" baseline="30000" dirty="0">
                <a:solidFill>
                  <a:srgbClr val="FF0000"/>
                </a:solidFill>
              </a:rPr>
              <a:t> </a:t>
            </a:r>
            <a:r>
              <a:rPr lang="en-US" i="1" dirty="0"/>
              <a:t> distinct combinations </a:t>
            </a:r>
            <a:r>
              <a:rPr lang="en-US" dirty="0"/>
              <a:t>of 1’s and 0’s, with each combination representing one element of the set that is being coded. </a:t>
            </a:r>
          </a:p>
          <a:p>
            <a:pPr algn="just"/>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rPr>
              <a:t>Binary Codes</a:t>
            </a:r>
          </a:p>
        </p:txBody>
      </p:sp>
      <p:sp>
        <p:nvSpPr>
          <p:cNvPr id="3" name="Content Placeholder 2"/>
          <p:cNvSpPr>
            <a:spLocks noGrp="1"/>
          </p:cNvSpPr>
          <p:nvPr>
            <p:ph idx="1"/>
          </p:nvPr>
        </p:nvSpPr>
        <p:spPr>
          <a:xfrm>
            <a:off x="457200" y="1219200"/>
            <a:ext cx="8229600" cy="4525963"/>
          </a:xfrm>
        </p:spPr>
        <p:txBody>
          <a:bodyPr>
            <a:normAutofit fontScale="85000" lnSpcReduction="20000"/>
          </a:bodyPr>
          <a:lstStyle/>
          <a:p>
            <a:pPr algn="just"/>
            <a:r>
              <a:rPr lang="en-US" dirty="0"/>
              <a:t>A set of four elements can be coded with </a:t>
            </a:r>
            <a:r>
              <a:rPr lang="en-US" dirty="0">
                <a:solidFill>
                  <a:srgbClr val="FF0000"/>
                </a:solidFill>
              </a:rPr>
              <a:t>two bits</a:t>
            </a:r>
            <a:r>
              <a:rPr lang="en-US" dirty="0"/>
              <a:t>, with each element assigned one of the following bit combinations: 00, 01, 10, 11. </a:t>
            </a:r>
          </a:p>
          <a:p>
            <a:pPr algn="just"/>
            <a:endParaRPr lang="en-US" dirty="0"/>
          </a:p>
          <a:p>
            <a:pPr algn="just"/>
            <a:r>
              <a:rPr lang="en-US" dirty="0"/>
              <a:t>A set of eight elements requires a </a:t>
            </a:r>
            <a:r>
              <a:rPr lang="en-US" dirty="0">
                <a:solidFill>
                  <a:srgbClr val="FF0000"/>
                </a:solidFill>
              </a:rPr>
              <a:t>three‐bit code </a:t>
            </a:r>
            <a:r>
              <a:rPr lang="en-US" dirty="0"/>
              <a:t>and a set of 16 elements requires a </a:t>
            </a:r>
            <a:r>
              <a:rPr lang="en-US" dirty="0">
                <a:solidFill>
                  <a:srgbClr val="FF0000"/>
                </a:solidFill>
              </a:rPr>
              <a:t>four‐bit code</a:t>
            </a:r>
            <a:r>
              <a:rPr lang="en-US" dirty="0"/>
              <a:t>. </a:t>
            </a:r>
          </a:p>
          <a:p>
            <a:pPr algn="just"/>
            <a:endParaRPr lang="en-US" dirty="0"/>
          </a:p>
          <a:p>
            <a:pPr algn="just"/>
            <a:r>
              <a:rPr lang="en-US" dirty="0"/>
              <a:t>The bit combination of an </a:t>
            </a:r>
            <a:r>
              <a:rPr lang="en-US" i="1" dirty="0"/>
              <a:t>n‐bit code is determined from the count in binary from 0 to </a:t>
            </a:r>
            <a:r>
              <a:rPr lang="en-US" i="1" dirty="0">
                <a:solidFill>
                  <a:srgbClr val="FF0000"/>
                </a:solidFill>
              </a:rPr>
              <a:t>2</a:t>
            </a:r>
            <a:r>
              <a:rPr lang="en-US" baseline="30000" dirty="0">
                <a:solidFill>
                  <a:srgbClr val="FF0000"/>
                </a:solidFill>
              </a:rPr>
              <a:t>n </a:t>
            </a:r>
            <a:r>
              <a:rPr lang="en-US" i="1" dirty="0">
                <a:solidFill>
                  <a:srgbClr val="FF0000"/>
                </a:solidFill>
              </a:rPr>
              <a:t> - 1</a:t>
            </a:r>
            <a:r>
              <a:rPr lang="en-US" i="1" dirty="0"/>
              <a:t>. Each element </a:t>
            </a:r>
            <a:r>
              <a:rPr lang="en-US" dirty="0"/>
              <a:t>must be assigned a unique binary bit combination, and no two elements can have the same value; otherwise, the code assignment will be ambiguous.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vert="horz" tIns="11135" rtlCol="0"/>
          <a:lstStyle/>
          <a:p>
            <a:pPr marL="11135">
              <a:spcBef>
                <a:spcPts val="88"/>
              </a:spcBef>
              <a:defRPr/>
            </a:pPr>
            <a:r>
              <a:rPr spc="-4">
                <a:solidFill>
                  <a:srgbClr val="FF0000"/>
                </a:solidFill>
              </a:rPr>
              <a:t>Binary</a:t>
            </a:r>
            <a:r>
              <a:rPr spc="-75">
                <a:solidFill>
                  <a:srgbClr val="FF0000"/>
                </a:solidFill>
              </a:rPr>
              <a:t> </a:t>
            </a:r>
            <a:r>
              <a:rPr spc="-4">
                <a:solidFill>
                  <a:srgbClr val="FF0000"/>
                </a:solidFill>
              </a:rPr>
              <a:t>Code</a:t>
            </a:r>
            <a:r>
              <a:rPr lang="en-IN" spc="-4" dirty="0">
                <a:solidFill>
                  <a:srgbClr val="FF0000"/>
                </a:solidFill>
              </a:rPr>
              <a:t>d Decimal (BCD)</a:t>
            </a:r>
            <a:endParaRPr spc="-4" dirty="0">
              <a:solidFill>
                <a:srgbClr val="FF0000"/>
              </a:solidFill>
            </a:endParaRPr>
          </a:p>
        </p:txBody>
      </p:sp>
      <p:sp>
        <p:nvSpPr>
          <p:cNvPr id="5" name="object 5"/>
          <p:cNvSpPr txBox="1"/>
          <p:nvPr/>
        </p:nvSpPr>
        <p:spPr>
          <a:xfrm>
            <a:off x="4876800" y="1905000"/>
            <a:ext cx="3733800" cy="1960286"/>
          </a:xfrm>
          <a:prstGeom prst="rect">
            <a:avLst/>
          </a:prstGeom>
          <a:solidFill>
            <a:srgbClr val="FFFFC9"/>
          </a:solidFill>
        </p:spPr>
        <p:txBody>
          <a:bodyPr wrap="square" lIns="0" tIns="26168" rIns="0" bIns="0">
            <a:spAutoFit/>
          </a:bodyPr>
          <a:lstStyle/>
          <a:p>
            <a:pPr marL="80731" algn="just">
              <a:lnSpc>
                <a:spcPct val="115000"/>
              </a:lnSpc>
              <a:spcBef>
                <a:spcPts val="209"/>
              </a:spcBef>
            </a:pPr>
            <a:r>
              <a:rPr lang="en-US" dirty="0"/>
              <a:t>A decimal number in BCD is  the same as its equivalent binary  number only when the number is  between 0 and 9. </a:t>
            </a:r>
          </a:p>
          <a:p>
            <a:pPr marL="80731" algn="just">
              <a:lnSpc>
                <a:spcPct val="115000"/>
              </a:lnSpc>
              <a:spcBef>
                <a:spcPts val="209"/>
              </a:spcBef>
            </a:pPr>
            <a:r>
              <a:rPr lang="en-US" b="1" dirty="0"/>
              <a:t>The binary combinations  1010 through 1111 are not used and have no meaning in BCD.</a:t>
            </a:r>
            <a:endParaRPr lang="en-US" dirty="0"/>
          </a:p>
        </p:txBody>
      </p:sp>
      <p:pic>
        <p:nvPicPr>
          <p:cNvPr id="7170" name="Picture 2"/>
          <p:cNvPicPr>
            <a:picLocks noChangeAspect="1" noChangeArrowheads="1"/>
          </p:cNvPicPr>
          <p:nvPr/>
        </p:nvPicPr>
        <p:blipFill>
          <a:blip r:embed="rId2"/>
          <a:srcRect/>
          <a:stretch>
            <a:fillRect/>
          </a:stretch>
        </p:blipFill>
        <p:spPr bwMode="auto">
          <a:xfrm>
            <a:off x="609600" y="1295400"/>
            <a:ext cx="3514725" cy="43053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pc="-4" dirty="0">
                <a:solidFill>
                  <a:srgbClr val="FF0000"/>
                </a:solidFill>
              </a:rPr>
              <a:t>Binary</a:t>
            </a:r>
            <a:r>
              <a:rPr lang="en-US" spc="-75" dirty="0">
                <a:solidFill>
                  <a:srgbClr val="FF0000"/>
                </a:solidFill>
              </a:rPr>
              <a:t> </a:t>
            </a:r>
            <a:r>
              <a:rPr lang="en-US" spc="-4" dirty="0">
                <a:solidFill>
                  <a:srgbClr val="FF0000"/>
                </a:solidFill>
              </a:rPr>
              <a:t>Coded Decimal (BCD)</a:t>
            </a:r>
            <a:endParaRPr lang="en-US" dirty="0"/>
          </a:p>
        </p:txBody>
      </p:sp>
      <p:sp>
        <p:nvSpPr>
          <p:cNvPr id="3" name="Content Placeholder 2"/>
          <p:cNvSpPr>
            <a:spLocks noGrp="1"/>
          </p:cNvSpPr>
          <p:nvPr>
            <p:ph idx="1"/>
          </p:nvPr>
        </p:nvSpPr>
        <p:spPr>
          <a:xfrm>
            <a:off x="457200" y="1295400"/>
            <a:ext cx="8229600" cy="4525963"/>
          </a:xfrm>
        </p:spPr>
        <p:txBody>
          <a:bodyPr>
            <a:normAutofit fontScale="70000" lnSpcReduction="20000"/>
          </a:bodyPr>
          <a:lstStyle/>
          <a:p>
            <a:pPr algn="just"/>
            <a:r>
              <a:rPr lang="en-US" dirty="0"/>
              <a:t>A number with </a:t>
            </a:r>
            <a:r>
              <a:rPr lang="en-US" i="1" dirty="0"/>
              <a:t>k decimal </a:t>
            </a:r>
            <a:r>
              <a:rPr lang="en-US" dirty="0"/>
              <a:t>digits will require 4</a:t>
            </a:r>
            <a:r>
              <a:rPr lang="en-US" i="1" dirty="0"/>
              <a:t>k bits in BCD. Decimal 396 is represented in BCD with 12 bits as </a:t>
            </a:r>
            <a:r>
              <a:rPr lang="en-US" dirty="0"/>
              <a:t>0011 1001 0110, with </a:t>
            </a:r>
            <a:r>
              <a:rPr lang="en-US" b="1" dirty="0">
                <a:solidFill>
                  <a:srgbClr val="FF0000"/>
                </a:solidFill>
              </a:rPr>
              <a:t>each group of 4 bits representing one decimal digit. </a:t>
            </a:r>
          </a:p>
          <a:p>
            <a:pPr algn="just"/>
            <a:endParaRPr lang="en-US" b="1" dirty="0"/>
          </a:p>
          <a:p>
            <a:pPr algn="just"/>
            <a:r>
              <a:rPr lang="en-US" b="1" dirty="0"/>
              <a:t>A decimal </a:t>
            </a:r>
            <a:r>
              <a:rPr lang="en-US" dirty="0"/>
              <a:t>number in BCD is the same as its equivalent binary number only when the number is between 0 and 9. A BCD number greater than 10 looks different from its equivalent binary number, even though both contain 1’s and 0’s. </a:t>
            </a:r>
          </a:p>
          <a:p>
            <a:pPr algn="just"/>
            <a:endParaRPr lang="en-US" dirty="0"/>
          </a:p>
          <a:p>
            <a:pPr algn="just"/>
            <a:r>
              <a:rPr lang="en-US" dirty="0"/>
              <a:t>Moreover, </a:t>
            </a:r>
            <a:r>
              <a:rPr lang="en-US" b="1" dirty="0">
                <a:solidFill>
                  <a:srgbClr val="FF0000"/>
                </a:solidFill>
              </a:rPr>
              <a:t>the binary combinations 1010 through 1111 are not used and have no meaning in BCD. </a:t>
            </a:r>
            <a:r>
              <a:rPr lang="en-US" b="1" dirty="0"/>
              <a:t>Consider decimal </a:t>
            </a:r>
            <a:r>
              <a:rPr lang="en-US" dirty="0"/>
              <a:t>185 and its corresponding value in BCD and binary:</a:t>
            </a:r>
          </a:p>
        </p:txBody>
      </p:sp>
      <p:pic>
        <p:nvPicPr>
          <p:cNvPr id="4" name="Picture 2"/>
          <p:cNvPicPr>
            <a:picLocks noChangeAspect="1" noChangeArrowheads="1"/>
          </p:cNvPicPr>
          <p:nvPr/>
        </p:nvPicPr>
        <p:blipFill>
          <a:blip r:embed="rId2"/>
          <a:srcRect/>
          <a:stretch>
            <a:fillRect/>
          </a:stretch>
        </p:blipFill>
        <p:spPr bwMode="auto">
          <a:xfrm>
            <a:off x="3048000" y="5029200"/>
            <a:ext cx="4723899" cy="514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BCD Addition</a:t>
            </a:r>
            <a:endParaRPr lang="en-US" dirty="0">
              <a:solidFill>
                <a:srgbClr val="FF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838200" y="2133600"/>
            <a:ext cx="7253035" cy="2605881"/>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BCD Addition</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14400" y="2076086"/>
            <a:ext cx="7696200" cy="283008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1251</Words>
  <Application>Microsoft Office PowerPoint</Application>
  <PresentationFormat>On-screen Show (4:3)</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LECTURE  5  Binary Codes</vt:lpstr>
      <vt:lpstr>Binary Codes</vt:lpstr>
      <vt:lpstr>Binary Codes</vt:lpstr>
      <vt:lpstr>Binary Codes</vt:lpstr>
      <vt:lpstr>Binary Codes</vt:lpstr>
      <vt:lpstr>Binary Coded Decimal (BCD)</vt:lpstr>
      <vt:lpstr>Binary Coded Decimal (BCD)</vt:lpstr>
      <vt:lpstr>BCD Addition</vt:lpstr>
      <vt:lpstr>BCD Addition</vt:lpstr>
      <vt:lpstr>Other Binary Codes</vt:lpstr>
      <vt:lpstr>Binary Codes</vt:lpstr>
      <vt:lpstr>Gray code</vt:lpstr>
      <vt:lpstr>Gray code</vt:lpstr>
      <vt:lpstr>Slide 14</vt:lpstr>
      <vt:lpstr>Gray to Binary Conversion</vt:lpstr>
      <vt:lpstr>Slide 16</vt:lpstr>
      <vt:lpstr>Parity Bit </vt:lpstr>
      <vt:lpstr>Slide 18</vt:lpstr>
      <vt:lpstr>Slide 19</vt:lpstr>
      <vt:lpstr>Some Additional Problems on Binary Codes:</vt:lpstr>
      <vt:lpstr>Contd.</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Codes</dc:title>
  <dc:creator>Sony</dc:creator>
  <cp:lastModifiedBy>Dell</cp:lastModifiedBy>
  <cp:revision>27</cp:revision>
  <dcterms:created xsi:type="dcterms:W3CDTF">2020-04-27T10:54:11Z</dcterms:created>
  <dcterms:modified xsi:type="dcterms:W3CDTF">2020-10-28T16:13:26Z</dcterms:modified>
</cp:coreProperties>
</file>