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7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66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AC63-C81B-43B4-B8B5-F08DB9E87F6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A53D-2C52-4F8E-8F6F-8F6F92A9E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Boolean Functions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Algebraic Manipulation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When a Boolean expression is implemented with logic gates, each term requires a </a:t>
            </a:r>
            <a:r>
              <a:rPr lang="en-US" dirty="0" smtClean="0"/>
              <a:t>gate and </a:t>
            </a:r>
            <a:r>
              <a:rPr lang="en-US" dirty="0"/>
              <a:t>each variable within the term designates an input to the gate.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define a </a:t>
            </a:r>
            <a:r>
              <a:rPr lang="en-US" i="1" dirty="0">
                <a:solidFill>
                  <a:srgbClr val="FF0000"/>
                </a:solidFill>
              </a:rPr>
              <a:t>literal</a:t>
            </a:r>
            <a:r>
              <a:rPr lang="en-US" i="1" dirty="0"/>
              <a:t> </a:t>
            </a:r>
            <a:r>
              <a:rPr lang="en-US" i="1" dirty="0" smtClean="0"/>
              <a:t>to </a:t>
            </a:r>
            <a:r>
              <a:rPr lang="en-US" dirty="0" smtClean="0"/>
              <a:t>be </a:t>
            </a:r>
            <a:r>
              <a:rPr lang="en-US" dirty="0"/>
              <a:t>a single variable within a term, in complemented or </a:t>
            </a:r>
            <a:r>
              <a:rPr lang="en-US" dirty="0" err="1"/>
              <a:t>uncomplemented</a:t>
            </a:r>
            <a:r>
              <a:rPr lang="en-US" dirty="0"/>
              <a:t> form.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4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x’y’z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x’yz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dirty="0" smtClean="0"/>
              <a:t>has </a:t>
            </a:r>
            <a:r>
              <a:rPr lang="en-US" dirty="0"/>
              <a:t>three terms and eight </a:t>
            </a:r>
            <a:r>
              <a:rPr lang="en-US" dirty="0" smtClean="0"/>
              <a:t>literals</a:t>
            </a:r>
          </a:p>
          <a:p>
            <a:endParaRPr lang="en-US" dirty="0" smtClean="0"/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F</a:t>
            </a:r>
            <a:r>
              <a:rPr lang="en-US" baseline="-24000" dirty="0" smtClean="0">
                <a:latin typeface="Tahoma" pitchFamily="34" charset="0"/>
                <a:cs typeface="Tahoma" pitchFamily="34" charset="0"/>
              </a:rPr>
              <a:t>2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=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x</a:t>
            </a:r>
            <a:r>
              <a:rPr lang="en-US" dirty="0" err="1" smtClean="0"/>
              <a:t>’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z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+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xy</a:t>
            </a:r>
            <a:r>
              <a:rPr lang="en-US" dirty="0" smtClean="0"/>
              <a:t>’ has two </a:t>
            </a:r>
            <a:r>
              <a:rPr lang="en-US" dirty="0"/>
              <a:t>terms and four </a:t>
            </a:r>
            <a:r>
              <a:rPr lang="en-US" dirty="0" smtClean="0"/>
              <a:t>literals</a:t>
            </a:r>
          </a:p>
          <a:p>
            <a:endParaRPr lang="en-US" dirty="0" smtClean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By reducing the number of terms, the number of literals, </a:t>
            </a:r>
            <a:r>
              <a:rPr lang="en-US" dirty="0" smtClean="0">
                <a:solidFill>
                  <a:srgbClr val="FF0000"/>
                </a:solidFill>
              </a:rPr>
              <a:t>or both </a:t>
            </a:r>
            <a:r>
              <a:rPr lang="en-US" dirty="0">
                <a:solidFill>
                  <a:srgbClr val="FF0000"/>
                </a:solidFill>
              </a:rPr>
              <a:t>in a Boolean expression, it is often possible to obtain a </a:t>
            </a:r>
            <a:r>
              <a:rPr lang="en-US" dirty="0"/>
              <a:t>simpler circuit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manipulation of </a:t>
            </a:r>
            <a:r>
              <a:rPr lang="en-US" dirty="0">
                <a:solidFill>
                  <a:srgbClr val="FF0000"/>
                </a:solidFill>
              </a:rPr>
              <a:t>Boolean algebra consists mostly of reducing an expression for the purpose </a:t>
            </a:r>
            <a:r>
              <a:rPr lang="en-US" dirty="0" smtClean="0">
                <a:solidFill>
                  <a:srgbClr val="FF0000"/>
                </a:solidFill>
              </a:rPr>
              <a:t>of obtaining </a:t>
            </a:r>
            <a:r>
              <a:rPr lang="en-US" dirty="0">
                <a:solidFill>
                  <a:srgbClr val="FF0000"/>
                </a:solidFill>
              </a:rPr>
              <a:t>a simpler circuit.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Simplification of Boolean </a:t>
            </a:r>
            <a:r>
              <a:rPr lang="en-US" dirty="0">
                <a:solidFill>
                  <a:srgbClr val="FF0000"/>
                </a:solidFill>
              </a:rPr>
              <a:t>functions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9302" y="1603187"/>
            <a:ext cx="8385934" cy="35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609600"/>
            <a:ext cx="8077200" cy="696913"/>
          </a:xfrm>
        </p:spPr>
        <p:txBody>
          <a:bodyPr tIns="12700" rtlCol="0">
            <a:normAutofit fontScale="90000"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Simplification of Boolean functions</a:t>
            </a:r>
            <a:endParaRPr sz="4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object 1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12700" rIns="91440" bIns="45720" numCol="1" anchorCtr="0" compatLnSpc="1">
            <a:prstTxWarp prst="textNoShape">
              <a:avLst/>
            </a:prstTxWarp>
          </a:bodyPr>
          <a:lstStyle/>
          <a:p>
            <a:pPr marL="25400"/>
            <a:fld id="{409972B5-7C13-4087-AA40-F4CCB0425D7A}" type="slidenum">
              <a:rPr lang="en-US" smtClean="0"/>
              <a:pPr marL="25400"/>
              <a:t>13</a:t>
            </a:fld>
            <a:endParaRPr lang="en-US" smtClean="0"/>
          </a:p>
        </p:txBody>
      </p:sp>
      <p:sp>
        <p:nvSpPr>
          <p:cNvPr id="28713" name="object 5"/>
          <p:cNvSpPr txBox="1">
            <a:spLocks noChangeArrowheads="1"/>
          </p:cNvSpPr>
          <p:nvPr/>
        </p:nvSpPr>
        <p:spPr bwMode="auto">
          <a:xfrm>
            <a:off x="381000" y="1600200"/>
            <a:ext cx="8291512" cy="306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5244" rIns="0" bIns="0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fourth function illustrates the fact </a:t>
            </a:r>
            <a:r>
              <a:rPr lang="en-US" sz="2400" dirty="0" smtClean="0"/>
              <a:t>that an </a:t>
            </a:r>
            <a:r>
              <a:rPr lang="en-US" sz="2400" dirty="0"/>
              <a:t>increase in the number of literals sometimes leads to a simpler final expression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Function 5 is not minimized directly, but can be derived from the dual of the steps </a:t>
            </a:r>
            <a:r>
              <a:rPr lang="en-US" sz="2400" dirty="0" smtClean="0"/>
              <a:t>used to </a:t>
            </a:r>
            <a:r>
              <a:rPr lang="en-US" sz="2400" dirty="0"/>
              <a:t>derive function 4.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Functions </a:t>
            </a:r>
            <a:r>
              <a:rPr lang="en-US" sz="2400" dirty="0"/>
              <a:t>4 and 5 are together known as the </a:t>
            </a:r>
            <a:r>
              <a:rPr lang="en-US" sz="2400" b="1" i="1" dirty="0">
                <a:solidFill>
                  <a:srgbClr val="FF0000"/>
                </a:solidFill>
              </a:rPr>
              <a:t>consensus theorem</a:t>
            </a:r>
            <a:r>
              <a:rPr lang="en-US" sz="2400" i="1" dirty="0"/>
              <a:t>.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1260475" algn="just">
              <a:spcBef>
                <a:spcPts val="350"/>
              </a:spcBef>
            </a:pP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914525"/>
            <a:ext cx="85534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77200" cy="290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Boolean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Boolean algebra is an algebra that deals with binary variables and logic operations.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Boolean </a:t>
            </a: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/>
              <a:t>described by an algebraic expression consists of binary variables, </a:t>
            </a:r>
            <a:r>
              <a:rPr lang="en-US" dirty="0" smtClean="0"/>
              <a:t>the constants </a:t>
            </a:r>
            <a:r>
              <a:rPr lang="en-US" dirty="0"/>
              <a:t>0 and 1, and the logic operation symbols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a given value of the binary </a:t>
            </a:r>
            <a:r>
              <a:rPr lang="en-US" dirty="0" smtClean="0"/>
              <a:t>variables, the </a:t>
            </a:r>
            <a:r>
              <a:rPr lang="en-US" dirty="0"/>
              <a:t>function can be equal to either 1 or 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57200"/>
            <a:ext cx="6008688" cy="696913"/>
          </a:xfrm>
        </p:spPr>
        <p:txBody>
          <a:bodyPr tIns="12700" rtlCol="0"/>
          <a:lstStyle/>
          <a:p>
            <a:pPr marL="12700" algn="ctr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200" b="1" spc="-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sz="3200" b="1" spc="-5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endParaRPr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object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12700" rIns="91440" bIns="45720" numCol="1" anchorCtr="0" compatLnSpc="1">
            <a:prstTxWarp prst="textNoShape">
              <a:avLst/>
            </a:prstTxWarp>
          </a:bodyPr>
          <a:lstStyle/>
          <a:p>
            <a:pPr marL="25400"/>
            <a:fld id="{0245BA12-8295-4491-B290-5E08C0CFD365}" type="slidenum">
              <a:rPr lang="en-US" smtClean="0"/>
              <a:pPr marL="25400"/>
              <a:t>3</a:t>
            </a:fld>
            <a:endParaRPr lang="en-US" smtClean="0"/>
          </a:p>
        </p:txBody>
      </p:sp>
      <p:sp>
        <p:nvSpPr>
          <p:cNvPr id="23556" name="object 3"/>
          <p:cNvSpPr txBox="1">
            <a:spLocks noChangeArrowheads="1"/>
          </p:cNvSpPr>
          <p:nvPr/>
        </p:nvSpPr>
        <p:spPr bwMode="auto">
          <a:xfrm>
            <a:off x="0" y="1371600"/>
            <a:ext cx="54102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406400" indent="-342900">
              <a:spcBef>
                <a:spcPts val="100"/>
              </a:spcBef>
              <a:buClr>
                <a:srgbClr val="3030C9"/>
              </a:buClr>
              <a:buSzPct val="58000"/>
              <a:tabLst>
                <a:tab pos="406400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the following Boolean function:</a:t>
            </a:r>
          </a:p>
          <a:p>
            <a:pPr marL="406400" indent="-342900" algn="just">
              <a:spcBef>
                <a:spcPts val="575"/>
              </a:spcBef>
              <a:tabLst>
                <a:tab pos="40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F</a:t>
            </a:r>
            <a:r>
              <a:rPr lang="en-US" sz="2400" baseline="-17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x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y’z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6400" indent="-342900">
              <a:spcBef>
                <a:spcPts val="563"/>
              </a:spcBef>
              <a:buClr>
                <a:srgbClr val="3030C9"/>
              </a:buClr>
              <a:buSzPct val="58000"/>
              <a:tabLst>
                <a:tab pos="40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 Boolean function can be represented in a truth table. The binary combinations  for  the truth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obtained by  counting from 0 through 2</a:t>
            </a:r>
            <a:r>
              <a:rPr lang="en-US" sz="2400" baseline="38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-1 see 0 to 7.</a:t>
            </a:r>
          </a:p>
        </p:txBody>
      </p:sp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371600"/>
            <a:ext cx="2286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191000"/>
            <a:ext cx="55403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296275" cy="696913"/>
          </a:xfrm>
        </p:spPr>
        <p:txBody>
          <a:bodyPr tIns="12700" rtlCol="0">
            <a:normAutofit fontScale="90000"/>
          </a:bodyPr>
          <a:lstStyle/>
          <a:p>
            <a:pPr marL="12700">
              <a:spcBef>
                <a:spcPts val="100"/>
              </a:spcBef>
              <a:defRPr/>
            </a:pPr>
            <a:r>
              <a:rPr sz="44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Simplification </a:t>
            </a:r>
            <a:r>
              <a:rPr sz="4400" spc="-1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b="1" spc="-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endParaRPr sz="4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object 3"/>
          <p:cNvSpPr txBox="1">
            <a:spLocks noChangeArrowheads="1"/>
          </p:cNvSpPr>
          <p:nvPr/>
        </p:nvSpPr>
        <p:spPr bwMode="auto">
          <a:xfrm>
            <a:off x="457200" y="990600"/>
            <a:ext cx="8288337" cy="564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2065" rIns="0" bIns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3030C9"/>
              </a:buClr>
              <a:buSzPct val="6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There is 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only one way 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that a 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Boolean function can be represented in 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a </a:t>
            </a:r>
            <a:r>
              <a:rPr lang="en-US" sz="2800" dirty="0">
                <a:solidFill>
                  <a:srgbClr val="1EDD3D"/>
                </a:solidFill>
                <a:latin typeface="Tahoma" pitchFamily="34" charset="0"/>
                <a:cs typeface="Tahoma" pitchFamily="34" charset="0"/>
              </a:rPr>
              <a:t>truth table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355600" indent="-342900">
              <a:spcBef>
                <a:spcPts val="100"/>
              </a:spcBef>
              <a:buClr>
                <a:srgbClr val="3030C9"/>
              </a:buClr>
              <a:buSzPct val="6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endParaRPr lang="en-US" sz="2800" dirty="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688"/>
              </a:spcBef>
              <a:buClr>
                <a:srgbClr val="3030C9"/>
              </a:buClr>
              <a:buSzPct val="6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In </a:t>
            </a:r>
            <a:r>
              <a:rPr lang="en-US" sz="2800" dirty="0">
                <a:solidFill>
                  <a:srgbClr val="1EDD3D"/>
                </a:solidFill>
                <a:latin typeface="Tahoma" pitchFamily="34" charset="0"/>
                <a:cs typeface="Tahoma" pitchFamily="34" charset="0"/>
              </a:rPr>
              <a:t>algebraic form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, it can be expressed in a 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variety  of 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ways and </a:t>
            </a:r>
            <a:r>
              <a:rPr lang="en-US" sz="2800" dirty="0"/>
              <a:t>all of </a:t>
            </a:r>
            <a:r>
              <a:rPr lang="en-US" sz="2800" dirty="0" smtClean="0"/>
              <a:t>them </a:t>
            </a:r>
            <a:r>
              <a:rPr lang="en-US" sz="2800" dirty="0"/>
              <a:t>have equivalent logic</a:t>
            </a:r>
            <a:r>
              <a:rPr lang="en-US" sz="2800" dirty="0" smtClean="0"/>
              <a:t>.</a:t>
            </a:r>
          </a:p>
          <a:p>
            <a:pPr marL="355600" indent="-342900">
              <a:spcBef>
                <a:spcPts val="688"/>
              </a:spcBef>
              <a:buClr>
                <a:srgbClr val="3030C9"/>
              </a:buClr>
              <a:buSzPct val="6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endParaRPr lang="en-US" sz="2800" dirty="0" smtClean="0"/>
          </a:p>
          <a:p>
            <a:pPr marL="355600" indent="-342900" algn="just">
              <a:spcBef>
                <a:spcPts val="688"/>
              </a:spcBef>
              <a:buClr>
                <a:srgbClr val="3030C9"/>
              </a:buClr>
              <a:buSzPct val="6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en-US" sz="2800" dirty="0" smtClean="0"/>
              <a:t>The particular expression used to represent the function will dictate the interconnection of gates in the logic‐circuit diagram. Conversely, the interconnection of gates will dictate the logic expression. </a:t>
            </a:r>
          </a:p>
          <a:p>
            <a:pPr marL="355600" indent="-342900">
              <a:spcBef>
                <a:spcPts val="688"/>
              </a:spcBef>
              <a:buClr>
                <a:srgbClr val="3030C9"/>
              </a:buClr>
              <a:buSzPct val="6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endParaRPr lang="en-US" sz="2800" dirty="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688"/>
              </a:spcBef>
              <a:buClr>
                <a:srgbClr val="3030C9"/>
              </a:buClr>
              <a:buSzPct val="61000"/>
              <a:tabLst>
                <a:tab pos="354013" algn="l"/>
                <a:tab pos="355600" algn="l"/>
              </a:tabLst>
            </a:pPr>
            <a:endParaRPr lang="en-US" sz="28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Simplification </a:t>
            </a:r>
            <a:r>
              <a:rPr lang="en-US" spc="-1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b="1" spc="-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Here </a:t>
            </a:r>
            <a:r>
              <a:rPr lang="en-US" dirty="0"/>
              <a:t>is a key fact that motivates </a:t>
            </a:r>
            <a:r>
              <a:rPr lang="en-US" dirty="0" smtClean="0"/>
              <a:t>our use </a:t>
            </a:r>
            <a:r>
              <a:rPr lang="en-US" dirty="0"/>
              <a:t>of Boolean algebra: </a:t>
            </a:r>
            <a:r>
              <a:rPr lang="en-US" dirty="0">
                <a:solidFill>
                  <a:srgbClr val="FF0000"/>
                </a:solidFill>
              </a:rPr>
              <a:t>By manipulating a Boolean expression according to the rules </a:t>
            </a:r>
            <a:r>
              <a:rPr lang="en-US" dirty="0" smtClean="0">
                <a:solidFill>
                  <a:srgbClr val="FF0000"/>
                </a:solidFill>
              </a:rPr>
              <a:t>of Boolean </a:t>
            </a:r>
            <a:r>
              <a:rPr lang="en-US" dirty="0">
                <a:solidFill>
                  <a:srgbClr val="FF0000"/>
                </a:solidFill>
              </a:rPr>
              <a:t>algebra, it is sometimes possible to obtain a simpler expression for the </a:t>
            </a:r>
            <a:r>
              <a:rPr lang="en-US" dirty="0" smtClean="0">
                <a:solidFill>
                  <a:srgbClr val="FF0000"/>
                </a:solidFill>
              </a:rPr>
              <a:t>same function </a:t>
            </a:r>
            <a:r>
              <a:rPr lang="en-US" dirty="0">
                <a:solidFill>
                  <a:srgbClr val="FF0000"/>
                </a:solidFill>
              </a:rPr>
              <a:t>and thus reduce the number of gates in the circuit and the number of inputs </a:t>
            </a:r>
            <a:r>
              <a:rPr lang="en-US" dirty="0" smtClean="0">
                <a:solidFill>
                  <a:srgbClr val="FF0000"/>
                </a:solidFill>
              </a:rPr>
              <a:t>to the </a:t>
            </a:r>
            <a:r>
              <a:rPr lang="en-US" dirty="0">
                <a:solidFill>
                  <a:srgbClr val="FF0000"/>
                </a:solidFill>
              </a:rPr>
              <a:t>gate.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Designers </a:t>
            </a:r>
            <a:r>
              <a:rPr lang="en-US" dirty="0"/>
              <a:t>are motivated to reduce the complexity and number of gates </a:t>
            </a:r>
            <a:r>
              <a:rPr lang="en-US" dirty="0" smtClean="0"/>
              <a:t>because their </a:t>
            </a:r>
            <a:r>
              <a:rPr lang="en-US" dirty="0"/>
              <a:t>effort can significantly reduce the cost of a circuit.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8610600" cy="639763"/>
          </a:xfrm>
        </p:spPr>
        <p:txBody>
          <a:bodyPr tIns="12065">
            <a:normAutofit fontScale="90000"/>
          </a:bodyPr>
          <a:lstStyle/>
          <a:p>
            <a:pPr marL="3827463" indent="-2625725" algn="ctr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Before simplification of Boolean  function</a:t>
            </a:r>
          </a:p>
        </p:txBody>
      </p:sp>
      <p:sp>
        <p:nvSpPr>
          <p:cNvPr id="25603" name="object 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12700" rIns="91440" bIns="45720" numCol="1" anchorCtr="0" compatLnSpc="1">
            <a:prstTxWarp prst="textNoShape">
              <a:avLst/>
            </a:prstTxWarp>
          </a:bodyPr>
          <a:lstStyle/>
          <a:p>
            <a:pPr marL="25400"/>
            <a:fld id="{5662D717-5ECE-47AA-8C85-9EB3DF79749B}" type="slidenum">
              <a:rPr lang="en-US" smtClean="0"/>
              <a:pPr marL="25400"/>
              <a:t>6</a:t>
            </a:fld>
            <a:endParaRPr lang="en-US" smtClean="0"/>
          </a:p>
        </p:txBody>
      </p:sp>
      <p:sp>
        <p:nvSpPr>
          <p:cNvPr id="25604" name="object 3"/>
          <p:cNvSpPr txBox="1">
            <a:spLocks noChangeArrowheads="1"/>
          </p:cNvSpPr>
          <p:nvPr/>
        </p:nvSpPr>
        <p:spPr bwMode="auto">
          <a:xfrm>
            <a:off x="304800" y="1143000"/>
            <a:ext cx="548640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6034" rIns="0" bIns="0">
            <a:spAutoFit/>
          </a:bodyPr>
          <a:lstStyle/>
          <a:p>
            <a:pPr marL="406400" indent="-342900">
              <a:lnSpc>
                <a:spcPts val="2875"/>
              </a:lnSpc>
              <a:spcBef>
                <a:spcPts val="200"/>
              </a:spcBef>
              <a:buClr>
                <a:srgbClr val="3030C9"/>
              </a:buClr>
              <a:buSzPct val="58000"/>
              <a:buFont typeface="Wingdings" pitchFamily="2" charset="2"/>
              <a:buChar char=""/>
              <a:tabLst>
                <a:tab pos="404813" algn="l"/>
                <a:tab pos="40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the following  Boolean function:</a:t>
            </a:r>
          </a:p>
          <a:p>
            <a:pPr marL="406400" indent="-342900">
              <a:spcBef>
                <a:spcPts val="475"/>
              </a:spcBef>
              <a:tabLst>
                <a:tab pos="404813" algn="l"/>
                <a:tab pos="40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F</a:t>
            </a:r>
            <a:r>
              <a:rPr lang="en-US" sz="2400" baseline="-24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x’y’z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x’yz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6400" indent="-342900">
              <a:lnSpc>
                <a:spcPct val="120000"/>
              </a:lnSpc>
              <a:tabLst>
                <a:tab pos="404813" algn="l"/>
                <a:tab pos="4064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This function with logic gates  is shown in Fig. The function is equal to 1  when xyz = 001 or 011 or  when xyz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100,101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6400" indent="-342900" algn="just">
              <a:buClr>
                <a:srgbClr val="3030C9"/>
              </a:buClr>
              <a:buSzPct val="58000"/>
              <a:buFont typeface="Wingdings" pitchFamily="2" charset="2"/>
              <a:buChar char=""/>
              <a:tabLst>
                <a:tab pos="404813" algn="l"/>
                <a:tab pos="406400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560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066800"/>
            <a:ext cx="22320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886200"/>
            <a:ext cx="5781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8534400" cy="639762"/>
          </a:xfrm>
        </p:spPr>
        <p:txBody>
          <a:bodyPr tIns="12065">
            <a:normAutofit fontScale="90000"/>
          </a:bodyPr>
          <a:lstStyle/>
          <a:p>
            <a:pPr marL="9271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After simplification of Boolean  function</a:t>
            </a:r>
          </a:p>
        </p:txBody>
      </p:sp>
      <p:sp>
        <p:nvSpPr>
          <p:cNvPr id="26628" name="object 3"/>
          <p:cNvSpPr txBox="1">
            <a:spLocks noChangeArrowheads="1"/>
          </p:cNvSpPr>
          <p:nvPr/>
        </p:nvSpPr>
        <p:spPr bwMode="auto">
          <a:xfrm>
            <a:off x="228600" y="1143000"/>
            <a:ext cx="4135438" cy="364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6034" rIns="0" bIns="0">
            <a:spAutoFit/>
          </a:bodyPr>
          <a:lstStyle/>
          <a:p>
            <a:pPr marL="381000" indent="-342900" algn="just">
              <a:lnSpc>
                <a:spcPts val="2875"/>
              </a:lnSpc>
              <a:spcBef>
                <a:spcPts val="200"/>
              </a:spcBef>
              <a:buClr>
                <a:srgbClr val="3030C9"/>
              </a:buClr>
              <a:buSzPct val="58000"/>
              <a:buFont typeface="Wingdings" pitchFamily="2" charset="2"/>
              <a:buChar char=""/>
              <a:tabLst>
                <a:tab pos="379413" algn="l"/>
                <a:tab pos="381000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Simplify the following  Boolean function:</a:t>
            </a:r>
          </a:p>
          <a:p>
            <a:pPr marL="381000" indent="-342900" algn="r">
              <a:spcBef>
                <a:spcPts val="475"/>
              </a:spcBef>
              <a:tabLst>
                <a:tab pos="379413" algn="l"/>
                <a:tab pos="381000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</a:t>
            </a:r>
            <a:r>
              <a:rPr lang="en-US" sz="2400" baseline="-24000" dirty="0">
                <a:latin typeface="Tahoma" pitchFamily="34" charset="0"/>
                <a:cs typeface="Tahoma" pitchFamily="34" charset="0"/>
              </a:rPr>
              <a:t>2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=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</a:t>
            </a:r>
            <a:r>
              <a:rPr lang="en-US" sz="2400" dirty="0" err="1"/>
              <a:t>’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y</a:t>
            </a:r>
            <a:r>
              <a:rPr lang="en-US" sz="2400" dirty="0" err="1"/>
              <a:t>’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z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+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</a:t>
            </a:r>
            <a:r>
              <a:rPr lang="en-US" sz="2400" dirty="0" err="1"/>
              <a:t>’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yz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+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xy</a:t>
            </a:r>
            <a:r>
              <a:rPr lang="en-US" sz="2400" dirty="0"/>
              <a:t>’</a:t>
            </a:r>
          </a:p>
          <a:p>
            <a:pPr marL="381000" indent="-342900" algn="r">
              <a:spcBef>
                <a:spcPts val="563"/>
              </a:spcBef>
              <a:tabLst>
                <a:tab pos="379413" algn="l"/>
                <a:tab pos="381000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=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</a:t>
            </a:r>
            <a:r>
              <a:rPr lang="en-US" sz="2400" dirty="0" err="1"/>
              <a:t>’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z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(y</a:t>
            </a:r>
            <a:r>
              <a:rPr lang="en-US" sz="2400" dirty="0"/>
              <a:t>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+ y) +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xy</a:t>
            </a:r>
            <a:r>
              <a:rPr lang="en-US" sz="2400" dirty="0"/>
              <a:t>’</a:t>
            </a:r>
          </a:p>
          <a:p>
            <a:pPr marL="381000" indent="-342900">
              <a:spcBef>
                <a:spcPts val="575"/>
              </a:spcBef>
              <a:tabLst>
                <a:tab pos="379413" algn="l"/>
                <a:tab pos="381000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			       =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</a:t>
            </a:r>
            <a:r>
              <a:rPr lang="en-US" sz="2400" dirty="0" err="1"/>
              <a:t>’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z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+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xy</a:t>
            </a:r>
            <a:r>
              <a:rPr lang="en-US" sz="2400" dirty="0"/>
              <a:t>’</a:t>
            </a:r>
          </a:p>
          <a:p>
            <a:pPr marL="381000" indent="-342900" algn="just">
              <a:spcBef>
                <a:spcPts val="575"/>
              </a:spcBef>
              <a:buClr>
                <a:srgbClr val="3030C9"/>
              </a:buClr>
              <a:buSzPct val="58000"/>
              <a:buFont typeface="Wingdings" pitchFamily="2" charset="2"/>
              <a:buChar char=""/>
              <a:tabLst>
                <a:tab pos="379413" algn="l"/>
                <a:tab pos="381000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The Reduced function would be  preferable because it  requires less wires and  components.</a:t>
            </a:r>
          </a:p>
        </p:txBody>
      </p:sp>
      <p:sp>
        <p:nvSpPr>
          <p:cNvPr id="26629" name="object 6"/>
          <p:cNvSpPr>
            <a:spLocks noChangeArrowheads="1"/>
          </p:cNvSpPr>
          <p:nvPr/>
        </p:nvSpPr>
        <p:spPr bwMode="auto">
          <a:xfrm>
            <a:off x="8278813" y="2895600"/>
            <a:ext cx="76200" cy="1589088"/>
          </a:xfrm>
          <a:custGeom>
            <a:avLst/>
            <a:gdLst>
              <a:gd name="T0" fmla="*/ 33527 w 76200"/>
              <a:gd name="T1" fmla="*/ 1513332 h 1590039"/>
              <a:gd name="T2" fmla="*/ 0 w 76200"/>
              <a:gd name="T3" fmla="*/ 1513332 h 1590039"/>
              <a:gd name="T4" fmla="*/ 38100 w 76200"/>
              <a:gd name="T5" fmla="*/ 1589532 h 1590039"/>
              <a:gd name="T6" fmla="*/ 67055 w 76200"/>
              <a:gd name="T7" fmla="*/ 1531620 h 1590039"/>
              <a:gd name="T8" fmla="*/ 36575 w 76200"/>
              <a:gd name="T9" fmla="*/ 1531620 h 1590039"/>
              <a:gd name="T10" fmla="*/ 33527 w 76200"/>
              <a:gd name="T11" fmla="*/ 1528571 h 1590039"/>
              <a:gd name="T12" fmla="*/ 33527 w 76200"/>
              <a:gd name="T13" fmla="*/ 1513332 h 1590039"/>
              <a:gd name="T14" fmla="*/ 41148 w 76200"/>
              <a:gd name="T15" fmla="*/ 0 h 1590039"/>
              <a:gd name="T16" fmla="*/ 36575 w 76200"/>
              <a:gd name="T17" fmla="*/ 0 h 1590039"/>
              <a:gd name="T18" fmla="*/ 33527 w 76200"/>
              <a:gd name="T19" fmla="*/ 3048 h 1590039"/>
              <a:gd name="T20" fmla="*/ 33527 w 76200"/>
              <a:gd name="T21" fmla="*/ 1528571 h 1590039"/>
              <a:gd name="T22" fmla="*/ 36575 w 76200"/>
              <a:gd name="T23" fmla="*/ 1531620 h 1590039"/>
              <a:gd name="T24" fmla="*/ 41148 w 76200"/>
              <a:gd name="T25" fmla="*/ 1531620 h 1590039"/>
              <a:gd name="T26" fmla="*/ 42672 w 76200"/>
              <a:gd name="T27" fmla="*/ 1528571 h 1590039"/>
              <a:gd name="T28" fmla="*/ 42672 w 76200"/>
              <a:gd name="T29" fmla="*/ 3048 h 1590039"/>
              <a:gd name="T30" fmla="*/ 41148 w 76200"/>
              <a:gd name="T31" fmla="*/ 0 h 1590039"/>
              <a:gd name="T32" fmla="*/ 76200 w 76200"/>
              <a:gd name="T33" fmla="*/ 1513332 h 1590039"/>
              <a:gd name="T34" fmla="*/ 42672 w 76200"/>
              <a:gd name="T35" fmla="*/ 1513332 h 1590039"/>
              <a:gd name="T36" fmla="*/ 42672 w 76200"/>
              <a:gd name="T37" fmla="*/ 1528571 h 1590039"/>
              <a:gd name="T38" fmla="*/ 41148 w 76200"/>
              <a:gd name="T39" fmla="*/ 1531620 h 1590039"/>
              <a:gd name="T40" fmla="*/ 67055 w 76200"/>
              <a:gd name="T41" fmla="*/ 1531620 h 1590039"/>
              <a:gd name="T42" fmla="*/ 76200 w 76200"/>
              <a:gd name="T43" fmla="*/ 1513332 h 159003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6200"/>
              <a:gd name="T67" fmla="*/ 0 h 1590039"/>
              <a:gd name="T68" fmla="*/ 76200 w 76200"/>
              <a:gd name="T69" fmla="*/ 1590039 h 159003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6200" h="1590039">
                <a:moveTo>
                  <a:pt x="33527" y="1513332"/>
                </a:moveTo>
                <a:lnTo>
                  <a:pt x="0" y="1513332"/>
                </a:lnTo>
                <a:lnTo>
                  <a:pt x="38100" y="1589532"/>
                </a:lnTo>
                <a:lnTo>
                  <a:pt x="67055" y="1531620"/>
                </a:lnTo>
                <a:lnTo>
                  <a:pt x="36575" y="1531620"/>
                </a:lnTo>
                <a:lnTo>
                  <a:pt x="33527" y="1528571"/>
                </a:lnTo>
                <a:lnTo>
                  <a:pt x="33527" y="1513332"/>
                </a:lnTo>
                <a:close/>
              </a:path>
              <a:path w="76200" h="1590039">
                <a:moveTo>
                  <a:pt x="41148" y="0"/>
                </a:moveTo>
                <a:lnTo>
                  <a:pt x="36575" y="0"/>
                </a:lnTo>
                <a:lnTo>
                  <a:pt x="33527" y="3048"/>
                </a:lnTo>
                <a:lnTo>
                  <a:pt x="33527" y="1528571"/>
                </a:lnTo>
                <a:lnTo>
                  <a:pt x="36575" y="1531620"/>
                </a:lnTo>
                <a:lnTo>
                  <a:pt x="41148" y="1531620"/>
                </a:lnTo>
                <a:lnTo>
                  <a:pt x="42672" y="1528571"/>
                </a:lnTo>
                <a:lnTo>
                  <a:pt x="42672" y="3048"/>
                </a:lnTo>
                <a:lnTo>
                  <a:pt x="41148" y="0"/>
                </a:lnTo>
                <a:close/>
              </a:path>
              <a:path w="76200" h="1590039">
                <a:moveTo>
                  <a:pt x="76200" y="1513332"/>
                </a:moveTo>
                <a:lnTo>
                  <a:pt x="42672" y="1513332"/>
                </a:lnTo>
                <a:lnTo>
                  <a:pt x="42672" y="1528571"/>
                </a:lnTo>
                <a:lnTo>
                  <a:pt x="41148" y="1531620"/>
                </a:lnTo>
                <a:lnTo>
                  <a:pt x="67055" y="1531620"/>
                </a:lnTo>
                <a:lnTo>
                  <a:pt x="76200" y="15133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7099300" y="3822700"/>
            <a:ext cx="1081088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simplified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24000"/>
            <a:ext cx="43576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495800"/>
            <a:ext cx="426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6629400" cy="696913"/>
          </a:xfrm>
        </p:spPr>
        <p:txBody>
          <a:bodyPr tIns="12700" rtlCol="0">
            <a:normAutofit fontScale="90000"/>
          </a:bodyPr>
          <a:lstStyle/>
          <a:p>
            <a:pPr marL="12700">
              <a:spcBef>
                <a:spcPts val="100"/>
              </a:spcBef>
              <a:defRPr/>
            </a:pPr>
            <a:r>
              <a:rPr sz="4400" b="1" smtClean="0">
                <a:solidFill>
                  <a:srgbClr val="0070C0"/>
                </a:solidFill>
              </a:rPr>
              <a:t>E</a:t>
            </a:r>
            <a:r>
              <a:rPr sz="4400" b="1" spc="-10" smtClean="0">
                <a:solidFill>
                  <a:srgbClr val="0070C0"/>
                </a:solidFill>
              </a:rPr>
              <a:t>q</a:t>
            </a:r>
            <a:r>
              <a:rPr sz="4400" b="1" smtClean="0">
                <a:solidFill>
                  <a:srgbClr val="0070C0"/>
                </a:solidFill>
              </a:rPr>
              <a:t>u</a:t>
            </a:r>
            <a:r>
              <a:rPr sz="4400" b="1" spc="-15" smtClean="0">
                <a:solidFill>
                  <a:srgbClr val="0070C0"/>
                </a:solidFill>
              </a:rPr>
              <a:t>i</a:t>
            </a:r>
            <a:r>
              <a:rPr sz="4400" b="1" spc="-10" smtClean="0">
                <a:solidFill>
                  <a:srgbClr val="0070C0"/>
                </a:solidFill>
              </a:rPr>
              <a:t>v</a:t>
            </a:r>
            <a:r>
              <a:rPr sz="4400" b="1" smtClean="0">
                <a:solidFill>
                  <a:srgbClr val="0070C0"/>
                </a:solidFill>
              </a:rPr>
              <a:t>al</a:t>
            </a:r>
            <a:r>
              <a:rPr sz="4400" b="1" spc="-15" smtClean="0">
                <a:solidFill>
                  <a:srgbClr val="0070C0"/>
                </a:solidFill>
              </a:rPr>
              <a:t>e</a:t>
            </a:r>
            <a:r>
              <a:rPr sz="4400" b="1" smtClean="0">
                <a:solidFill>
                  <a:srgbClr val="0070C0"/>
                </a:solidFill>
              </a:rPr>
              <a:t>nt</a:t>
            </a:r>
            <a:r>
              <a:rPr lang="en-US" sz="4400" b="1" dirty="0" smtClean="0">
                <a:solidFill>
                  <a:srgbClr val="0070C0"/>
                </a:solidFill>
              </a:rPr>
              <a:t> Expressions</a:t>
            </a:r>
            <a:endParaRPr sz="4400" b="1">
              <a:solidFill>
                <a:srgbClr val="0070C0"/>
              </a:solidFill>
            </a:endParaRPr>
          </a:p>
        </p:txBody>
      </p:sp>
      <p:sp>
        <p:nvSpPr>
          <p:cNvPr id="27651" name="object 2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12700" rIns="91440" bIns="45720" numCol="1" anchorCtr="0" compatLnSpc="1">
            <a:prstTxWarp prst="textNoShape">
              <a:avLst/>
            </a:prstTxWarp>
          </a:bodyPr>
          <a:lstStyle/>
          <a:p>
            <a:pPr marL="25400"/>
            <a:fld id="{DA016BB2-7451-4548-B27C-7B11C91A7E28}" type="slidenum">
              <a:rPr lang="en-US" smtClean="0"/>
              <a:pPr marL="25400"/>
              <a:t>8</a:t>
            </a:fld>
            <a:endParaRPr lang="en-US" smtClean="0"/>
          </a:p>
        </p:txBody>
      </p:sp>
      <p:sp>
        <p:nvSpPr>
          <p:cNvPr id="27652" name="object 3"/>
          <p:cNvSpPr txBox="1">
            <a:spLocks noChangeArrowheads="1"/>
          </p:cNvSpPr>
          <p:nvPr/>
        </p:nvSpPr>
        <p:spPr bwMode="auto">
          <a:xfrm>
            <a:off x="304800" y="1587500"/>
            <a:ext cx="4429125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84455" rIns="0" bIns="0">
            <a:spAutoFit/>
          </a:bodyPr>
          <a:lstStyle/>
          <a:p>
            <a:pPr marL="38100">
              <a:spcBef>
                <a:spcPts val="663"/>
              </a:spcBef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</a:t>
            </a:r>
            <a:r>
              <a:rPr lang="en-US" sz="2400" baseline="-24000" dirty="0">
                <a:latin typeface="Tahoma" pitchFamily="34" charset="0"/>
                <a:cs typeface="Tahoma" pitchFamily="34" charset="0"/>
              </a:rPr>
              <a:t>2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=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</a:t>
            </a:r>
            <a:r>
              <a:rPr lang="en-US" sz="2400" dirty="0" err="1"/>
              <a:t>’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y</a:t>
            </a:r>
            <a:r>
              <a:rPr lang="en-US" sz="2400" dirty="0" err="1"/>
              <a:t>’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z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+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</a:t>
            </a:r>
            <a:r>
              <a:rPr lang="en-US" sz="2400" dirty="0" err="1"/>
              <a:t>’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yz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+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xy</a:t>
            </a:r>
            <a:r>
              <a:rPr lang="en-US" sz="2400" dirty="0"/>
              <a:t>’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(primitive)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38100">
              <a:lnSpc>
                <a:spcPts val="3463"/>
              </a:lnSpc>
              <a:spcBef>
                <a:spcPts val="200"/>
              </a:spcBef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</a:t>
            </a:r>
            <a:r>
              <a:rPr lang="en-US" sz="2400" baseline="-24000" dirty="0">
                <a:latin typeface="Tahoma" pitchFamily="34" charset="0"/>
                <a:cs typeface="Tahoma" pitchFamily="34" charset="0"/>
              </a:rPr>
              <a:t>2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=1 when xyz=001 or 011 or  when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xy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=100,101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2973388"/>
            <a:ext cx="1524000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1EDD3D"/>
                </a:solidFill>
                <a:latin typeface="Tahoma"/>
                <a:cs typeface="Tahoma"/>
              </a:rPr>
              <a:t>(simplified)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654" name="object 5"/>
          <p:cNvSpPr txBox="1">
            <a:spLocks noChangeArrowheads="1"/>
          </p:cNvSpPr>
          <p:nvPr/>
        </p:nvSpPr>
        <p:spPr bwMode="auto">
          <a:xfrm>
            <a:off x="304800" y="2900363"/>
            <a:ext cx="2754313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85725" rIns="0" bIns="0">
            <a:spAutoFit/>
          </a:bodyPr>
          <a:lstStyle/>
          <a:p>
            <a:pPr marL="38100">
              <a:spcBef>
                <a:spcPts val="675"/>
              </a:spcBef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</a:t>
            </a:r>
            <a:r>
              <a:rPr lang="en-US" sz="2400" baseline="-24000" dirty="0">
                <a:latin typeface="Tahoma" pitchFamily="34" charset="0"/>
                <a:cs typeface="Tahoma" pitchFamily="34" charset="0"/>
              </a:rPr>
              <a:t>2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=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</a:t>
            </a:r>
            <a:r>
              <a:rPr lang="en-US" sz="2400" dirty="0" err="1"/>
              <a:t>’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z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+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xy</a:t>
            </a:r>
            <a:r>
              <a:rPr lang="en-US" sz="2400" dirty="0"/>
              <a:t>’</a:t>
            </a:r>
          </a:p>
          <a:p>
            <a:pPr marL="38100">
              <a:lnSpc>
                <a:spcPct val="120000"/>
              </a:lnSpc>
              <a:spcBef>
                <a:spcPts val="13"/>
              </a:spcBef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F=1 when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xz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=01 or  when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xy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=10</a:t>
            </a:r>
          </a:p>
        </p:txBody>
      </p:sp>
      <p:sp>
        <p:nvSpPr>
          <p:cNvPr id="27655" name="object 6"/>
          <p:cNvSpPr txBox="1">
            <a:spLocks noChangeArrowheads="1"/>
          </p:cNvSpPr>
          <p:nvPr/>
        </p:nvSpPr>
        <p:spPr bwMode="auto">
          <a:xfrm>
            <a:off x="330200" y="4287838"/>
            <a:ext cx="446405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3335" rIns="0" bIns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3030C9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Since both expression  produce the same truth table,  they are said to be equivalent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7656" name="object 15"/>
          <p:cNvSpPr>
            <a:spLocks noChangeArrowheads="1"/>
          </p:cNvSpPr>
          <p:nvPr/>
        </p:nvSpPr>
        <p:spPr bwMode="auto">
          <a:xfrm flipV="1">
            <a:off x="2895600" y="3276600"/>
            <a:ext cx="2514600" cy="304800"/>
          </a:xfrm>
          <a:custGeom>
            <a:avLst/>
            <a:gdLst>
              <a:gd name="T0" fmla="*/ 2520695 w 2597150"/>
              <a:gd name="T1" fmla="*/ 0 h 76200"/>
              <a:gd name="T2" fmla="*/ 2520695 w 2597150"/>
              <a:gd name="T3" fmla="*/ 76200 h 76200"/>
              <a:gd name="T4" fmla="*/ 2587751 w 2597150"/>
              <a:gd name="T5" fmla="*/ 42672 h 76200"/>
              <a:gd name="T6" fmla="*/ 2535935 w 2597150"/>
              <a:gd name="T7" fmla="*/ 42672 h 76200"/>
              <a:gd name="T8" fmla="*/ 2537459 w 2597150"/>
              <a:gd name="T9" fmla="*/ 41148 h 76200"/>
              <a:gd name="T10" fmla="*/ 2537459 w 2597150"/>
              <a:gd name="T11" fmla="*/ 35051 h 76200"/>
              <a:gd name="T12" fmla="*/ 2535935 w 2597150"/>
              <a:gd name="T13" fmla="*/ 33527 h 76200"/>
              <a:gd name="T14" fmla="*/ 2587751 w 2597150"/>
              <a:gd name="T15" fmla="*/ 33527 h 76200"/>
              <a:gd name="T16" fmla="*/ 2520695 w 2597150"/>
              <a:gd name="T17" fmla="*/ 0 h 76200"/>
              <a:gd name="T18" fmla="*/ 2520695 w 2597150"/>
              <a:gd name="T19" fmla="*/ 33527 h 76200"/>
              <a:gd name="T20" fmla="*/ 1524 w 2597150"/>
              <a:gd name="T21" fmla="*/ 33527 h 76200"/>
              <a:gd name="T22" fmla="*/ 0 w 2597150"/>
              <a:gd name="T23" fmla="*/ 35051 h 76200"/>
              <a:gd name="T24" fmla="*/ 0 w 2597150"/>
              <a:gd name="T25" fmla="*/ 41148 h 76200"/>
              <a:gd name="T26" fmla="*/ 1524 w 2597150"/>
              <a:gd name="T27" fmla="*/ 42672 h 76200"/>
              <a:gd name="T28" fmla="*/ 2520695 w 2597150"/>
              <a:gd name="T29" fmla="*/ 42672 h 76200"/>
              <a:gd name="T30" fmla="*/ 2520695 w 2597150"/>
              <a:gd name="T31" fmla="*/ 33527 h 76200"/>
              <a:gd name="T32" fmla="*/ 2587751 w 2597150"/>
              <a:gd name="T33" fmla="*/ 33527 h 76200"/>
              <a:gd name="T34" fmla="*/ 2535935 w 2597150"/>
              <a:gd name="T35" fmla="*/ 33527 h 76200"/>
              <a:gd name="T36" fmla="*/ 2537459 w 2597150"/>
              <a:gd name="T37" fmla="*/ 35051 h 76200"/>
              <a:gd name="T38" fmla="*/ 2537459 w 2597150"/>
              <a:gd name="T39" fmla="*/ 41148 h 76200"/>
              <a:gd name="T40" fmla="*/ 2535935 w 2597150"/>
              <a:gd name="T41" fmla="*/ 42672 h 76200"/>
              <a:gd name="T42" fmla="*/ 2587751 w 2597150"/>
              <a:gd name="T43" fmla="*/ 42672 h 76200"/>
              <a:gd name="T44" fmla="*/ 2596895 w 2597150"/>
              <a:gd name="T45" fmla="*/ 38100 h 76200"/>
              <a:gd name="T46" fmla="*/ 2587751 w 2597150"/>
              <a:gd name="T47" fmla="*/ 33527 h 762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597150"/>
              <a:gd name="T73" fmla="*/ 0 h 76200"/>
              <a:gd name="T74" fmla="*/ 2597150 w 2597150"/>
              <a:gd name="T75" fmla="*/ 76200 h 7620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597150" h="76200">
                <a:moveTo>
                  <a:pt x="2520695" y="0"/>
                </a:moveTo>
                <a:lnTo>
                  <a:pt x="2520695" y="76200"/>
                </a:lnTo>
                <a:lnTo>
                  <a:pt x="2587751" y="42672"/>
                </a:lnTo>
                <a:lnTo>
                  <a:pt x="2535935" y="42672"/>
                </a:lnTo>
                <a:lnTo>
                  <a:pt x="2537459" y="41148"/>
                </a:lnTo>
                <a:lnTo>
                  <a:pt x="2537459" y="35051"/>
                </a:lnTo>
                <a:lnTo>
                  <a:pt x="2535935" y="33527"/>
                </a:lnTo>
                <a:lnTo>
                  <a:pt x="2587751" y="33527"/>
                </a:lnTo>
                <a:lnTo>
                  <a:pt x="2520695" y="0"/>
                </a:lnTo>
                <a:close/>
              </a:path>
              <a:path w="2597150" h="76200">
                <a:moveTo>
                  <a:pt x="2520695" y="33527"/>
                </a:moveTo>
                <a:lnTo>
                  <a:pt x="1524" y="33527"/>
                </a:lnTo>
                <a:lnTo>
                  <a:pt x="0" y="35051"/>
                </a:lnTo>
                <a:lnTo>
                  <a:pt x="0" y="41148"/>
                </a:lnTo>
                <a:lnTo>
                  <a:pt x="1524" y="42672"/>
                </a:lnTo>
                <a:lnTo>
                  <a:pt x="2520695" y="42672"/>
                </a:lnTo>
                <a:lnTo>
                  <a:pt x="2520695" y="33527"/>
                </a:lnTo>
                <a:close/>
              </a:path>
              <a:path w="2597150" h="76200">
                <a:moveTo>
                  <a:pt x="2587751" y="33527"/>
                </a:moveTo>
                <a:lnTo>
                  <a:pt x="2535935" y="33527"/>
                </a:lnTo>
                <a:lnTo>
                  <a:pt x="2537459" y="35051"/>
                </a:lnTo>
                <a:lnTo>
                  <a:pt x="2537459" y="41148"/>
                </a:lnTo>
                <a:lnTo>
                  <a:pt x="2535935" y="42672"/>
                </a:lnTo>
                <a:lnTo>
                  <a:pt x="2587751" y="42672"/>
                </a:lnTo>
                <a:lnTo>
                  <a:pt x="2596895" y="38100"/>
                </a:lnTo>
                <a:lnTo>
                  <a:pt x="2587751" y="33527"/>
                </a:lnTo>
                <a:close/>
              </a:path>
            </a:pathLst>
          </a:custGeom>
          <a:solidFill>
            <a:srgbClr val="1EDD3D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7" name="object 16"/>
          <p:cNvSpPr>
            <a:spLocks noChangeArrowheads="1"/>
          </p:cNvSpPr>
          <p:nvPr/>
        </p:nvSpPr>
        <p:spPr bwMode="auto">
          <a:xfrm>
            <a:off x="2622550" y="3711575"/>
            <a:ext cx="2670175" cy="393700"/>
          </a:xfrm>
          <a:custGeom>
            <a:avLst/>
            <a:gdLst>
              <a:gd name="T0" fmla="*/ 2593983 w 2670175"/>
              <a:gd name="T1" fmla="*/ 359563 h 393700"/>
              <a:gd name="T2" fmla="*/ 2589276 w 2670175"/>
              <a:gd name="T3" fmla="*/ 393191 h 393700"/>
              <a:gd name="T4" fmla="*/ 2670047 w 2670175"/>
              <a:gd name="T5" fmla="*/ 365759 h 393700"/>
              <a:gd name="T6" fmla="*/ 2665666 w 2670175"/>
              <a:gd name="T7" fmla="*/ 362712 h 393700"/>
              <a:gd name="T8" fmla="*/ 2609088 w 2670175"/>
              <a:gd name="T9" fmla="*/ 362712 h 393700"/>
              <a:gd name="T10" fmla="*/ 2606040 w 2670175"/>
              <a:gd name="T11" fmla="*/ 361188 h 393700"/>
              <a:gd name="T12" fmla="*/ 2593983 w 2670175"/>
              <a:gd name="T13" fmla="*/ 359563 h 393700"/>
              <a:gd name="T14" fmla="*/ 2595269 w 2670175"/>
              <a:gd name="T15" fmla="*/ 350381 h 393700"/>
              <a:gd name="T16" fmla="*/ 2593983 w 2670175"/>
              <a:gd name="T17" fmla="*/ 359563 h 393700"/>
              <a:gd name="T18" fmla="*/ 2606040 w 2670175"/>
              <a:gd name="T19" fmla="*/ 361188 h 393700"/>
              <a:gd name="T20" fmla="*/ 2609088 w 2670175"/>
              <a:gd name="T21" fmla="*/ 362712 h 393700"/>
              <a:gd name="T22" fmla="*/ 2610612 w 2670175"/>
              <a:gd name="T23" fmla="*/ 361188 h 393700"/>
              <a:gd name="T24" fmla="*/ 2612135 w 2670175"/>
              <a:gd name="T25" fmla="*/ 358139 h 393700"/>
              <a:gd name="T26" fmla="*/ 2612135 w 2670175"/>
              <a:gd name="T27" fmla="*/ 355091 h 393700"/>
              <a:gd name="T28" fmla="*/ 2610612 w 2670175"/>
              <a:gd name="T29" fmla="*/ 353567 h 393700"/>
              <a:gd name="T30" fmla="*/ 2607564 w 2670175"/>
              <a:gd name="T31" fmla="*/ 352044 h 393700"/>
              <a:gd name="T32" fmla="*/ 2595269 w 2670175"/>
              <a:gd name="T33" fmla="*/ 350381 h 393700"/>
              <a:gd name="T34" fmla="*/ 2599943 w 2670175"/>
              <a:gd name="T35" fmla="*/ 316991 h 393700"/>
              <a:gd name="T36" fmla="*/ 2595269 w 2670175"/>
              <a:gd name="T37" fmla="*/ 350381 h 393700"/>
              <a:gd name="T38" fmla="*/ 2607564 w 2670175"/>
              <a:gd name="T39" fmla="*/ 352044 h 393700"/>
              <a:gd name="T40" fmla="*/ 2610612 w 2670175"/>
              <a:gd name="T41" fmla="*/ 353567 h 393700"/>
              <a:gd name="T42" fmla="*/ 2612135 w 2670175"/>
              <a:gd name="T43" fmla="*/ 355091 h 393700"/>
              <a:gd name="T44" fmla="*/ 2612135 w 2670175"/>
              <a:gd name="T45" fmla="*/ 358139 h 393700"/>
              <a:gd name="T46" fmla="*/ 2610612 w 2670175"/>
              <a:gd name="T47" fmla="*/ 361188 h 393700"/>
              <a:gd name="T48" fmla="*/ 2609088 w 2670175"/>
              <a:gd name="T49" fmla="*/ 362712 h 393700"/>
              <a:gd name="T50" fmla="*/ 2665666 w 2670175"/>
              <a:gd name="T51" fmla="*/ 362712 h 393700"/>
              <a:gd name="T52" fmla="*/ 2599943 w 2670175"/>
              <a:gd name="T53" fmla="*/ 316991 h 393700"/>
              <a:gd name="T54" fmla="*/ 4571 w 2670175"/>
              <a:gd name="T55" fmla="*/ 0 h 393700"/>
              <a:gd name="T56" fmla="*/ 3047 w 2670175"/>
              <a:gd name="T57" fmla="*/ 0 h 393700"/>
              <a:gd name="T58" fmla="*/ 0 w 2670175"/>
              <a:gd name="T59" fmla="*/ 1524 h 393700"/>
              <a:gd name="T60" fmla="*/ 0 w 2670175"/>
              <a:gd name="T61" fmla="*/ 7619 h 393700"/>
              <a:gd name="T62" fmla="*/ 1524 w 2670175"/>
              <a:gd name="T63" fmla="*/ 9143 h 393700"/>
              <a:gd name="T64" fmla="*/ 4571 w 2670175"/>
              <a:gd name="T65" fmla="*/ 10667 h 393700"/>
              <a:gd name="T66" fmla="*/ 2593983 w 2670175"/>
              <a:gd name="T67" fmla="*/ 359563 h 393700"/>
              <a:gd name="T68" fmla="*/ 2595269 w 2670175"/>
              <a:gd name="T69" fmla="*/ 350381 h 393700"/>
              <a:gd name="T70" fmla="*/ 4571 w 2670175"/>
              <a:gd name="T71" fmla="*/ 0 h 3937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670175"/>
              <a:gd name="T109" fmla="*/ 0 h 393700"/>
              <a:gd name="T110" fmla="*/ 2670175 w 2670175"/>
              <a:gd name="T111" fmla="*/ 393700 h 3937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670175" h="393700">
                <a:moveTo>
                  <a:pt x="2593983" y="359563"/>
                </a:moveTo>
                <a:lnTo>
                  <a:pt x="2589276" y="393191"/>
                </a:lnTo>
                <a:lnTo>
                  <a:pt x="2670047" y="365759"/>
                </a:lnTo>
                <a:lnTo>
                  <a:pt x="2665666" y="362712"/>
                </a:lnTo>
                <a:lnTo>
                  <a:pt x="2609088" y="362712"/>
                </a:lnTo>
                <a:lnTo>
                  <a:pt x="2606040" y="361188"/>
                </a:lnTo>
                <a:lnTo>
                  <a:pt x="2593983" y="359563"/>
                </a:lnTo>
                <a:close/>
              </a:path>
              <a:path w="2670175" h="393700">
                <a:moveTo>
                  <a:pt x="2595269" y="350381"/>
                </a:moveTo>
                <a:lnTo>
                  <a:pt x="2593983" y="359563"/>
                </a:lnTo>
                <a:lnTo>
                  <a:pt x="2606040" y="361188"/>
                </a:lnTo>
                <a:lnTo>
                  <a:pt x="2609088" y="362712"/>
                </a:lnTo>
                <a:lnTo>
                  <a:pt x="2610612" y="361188"/>
                </a:lnTo>
                <a:lnTo>
                  <a:pt x="2612135" y="358139"/>
                </a:lnTo>
                <a:lnTo>
                  <a:pt x="2612135" y="355091"/>
                </a:lnTo>
                <a:lnTo>
                  <a:pt x="2610612" y="353567"/>
                </a:lnTo>
                <a:lnTo>
                  <a:pt x="2607564" y="352044"/>
                </a:lnTo>
                <a:lnTo>
                  <a:pt x="2595269" y="350381"/>
                </a:lnTo>
                <a:close/>
              </a:path>
              <a:path w="2670175" h="393700">
                <a:moveTo>
                  <a:pt x="2599943" y="316991"/>
                </a:moveTo>
                <a:lnTo>
                  <a:pt x="2595269" y="350381"/>
                </a:lnTo>
                <a:lnTo>
                  <a:pt x="2607564" y="352044"/>
                </a:lnTo>
                <a:lnTo>
                  <a:pt x="2610612" y="353567"/>
                </a:lnTo>
                <a:lnTo>
                  <a:pt x="2612135" y="355091"/>
                </a:lnTo>
                <a:lnTo>
                  <a:pt x="2612135" y="358139"/>
                </a:lnTo>
                <a:lnTo>
                  <a:pt x="2610612" y="361188"/>
                </a:lnTo>
                <a:lnTo>
                  <a:pt x="2609088" y="362712"/>
                </a:lnTo>
                <a:lnTo>
                  <a:pt x="2665666" y="362712"/>
                </a:lnTo>
                <a:lnTo>
                  <a:pt x="2599943" y="316991"/>
                </a:lnTo>
                <a:close/>
              </a:path>
              <a:path w="2670175" h="393700">
                <a:moveTo>
                  <a:pt x="4571" y="0"/>
                </a:moveTo>
                <a:lnTo>
                  <a:pt x="3047" y="0"/>
                </a:lnTo>
                <a:lnTo>
                  <a:pt x="0" y="1524"/>
                </a:lnTo>
                <a:lnTo>
                  <a:pt x="0" y="7619"/>
                </a:lnTo>
                <a:lnTo>
                  <a:pt x="1524" y="9143"/>
                </a:lnTo>
                <a:lnTo>
                  <a:pt x="4571" y="10667"/>
                </a:lnTo>
                <a:lnTo>
                  <a:pt x="2593983" y="359563"/>
                </a:lnTo>
                <a:lnTo>
                  <a:pt x="2595269" y="350381"/>
                </a:lnTo>
                <a:lnTo>
                  <a:pt x="4571" y="0"/>
                </a:lnTo>
                <a:close/>
              </a:path>
            </a:pathLst>
          </a:custGeom>
          <a:solidFill>
            <a:srgbClr val="1EDD3D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8" name="object 17"/>
          <p:cNvSpPr>
            <a:spLocks noChangeArrowheads="1"/>
          </p:cNvSpPr>
          <p:nvPr/>
        </p:nvSpPr>
        <p:spPr bwMode="auto">
          <a:xfrm>
            <a:off x="2622550" y="4071938"/>
            <a:ext cx="2670175" cy="531812"/>
          </a:xfrm>
          <a:custGeom>
            <a:avLst/>
            <a:gdLst>
              <a:gd name="T0" fmla="*/ 2593507 w 2670175"/>
              <a:gd name="T1" fmla="*/ 500542 h 532129"/>
              <a:gd name="T2" fmla="*/ 2587752 w 2670175"/>
              <a:gd name="T3" fmla="*/ 531876 h 532129"/>
              <a:gd name="T4" fmla="*/ 2670047 w 2670175"/>
              <a:gd name="T5" fmla="*/ 509015 h 532129"/>
              <a:gd name="T6" fmla="*/ 2661979 w 2670175"/>
              <a:gd name="T7" fmla="*/ 502919 h 532129"/>
              <a:gd name="T8" fmla="*/ 2606040 w 2670175"/>
              <a:gd name="T9" fmla="*/ 502919 h 532129"/>
              <a:gd name="T10" fmla="*/ 2593507 w 2670175"/>
              <a:gd name="T11" fmla="*/ 500542 h 532129"/>
              <a:gd name="T12" fmla="*/ 2595501 w 2670175"/>
              <a:gd name="T13" fmla="*/ 489682 h 532129"/>
              <a:gd name="T14" fmla="*/ 2593507 w 2670175"/>
              <a:gd name="T15" fmla="*/ 500542 h 532129"/>
              <a:gd name="T16" fmla="*/ 2606040 w 2670175"/>
              <a:gd name="T17" fmla="*/ 502919 h 532129"/>
              <a:gd name="T18" fmla="*/ 2609088 w 2670175"/>
              <a:gd name="T19" fmla="*/ 502919 h 532129"/>
              <a:gd name="T20" fmla="*/ 2612135 w 2670175"/>
              <a:gd name="T21" fmla="*/ 501395 h 532129"/>
              <a:gd name="T22" fmla="*/ 2612135 w 2670175"/>
              <a:gd name="T23" fmla="*/ 495300 h 532129"/>
              <a:gd name="T24" fmla="*/ 2609088 w 2670175"/>
              <a:gd name="T25" fmla="*/ 492251 h 532129"/>
              <a:gd name="T26" fmla="*/ 2595501 w 2670175"/>
              <a:gd name="T27" fmla="*/ 489682 h 532129"/>
              <a:gd name="T28" fmla="*/ 2601467 w 2670175"/>
              <a:gd name="T29" fmla="*/ 457200 h 532129"/>
              <a:gd name="T30" fmla="*/ 2595501 w 2670175"/>
              <a:gd name="T31" fmla="*/ 489682 h 532129"/>
              <a:gd name="T32" fmla="*/ 2609088 w 2670175"/>
              <a:gd name="T33" fmla="*/ 492251 h 532129"/>
              <a:gd name="T34" fmla="*/ 2612135 w 2670175"/>
              <a:gd name="T35" fmla="*/ 495300 h 532129"/>
              <a:gd name="T36" fmla="*/ 2612135 w 2670175"/>
              <a:gd name="T37" fmla="*/ 501395 h 532129"/>
              <a:gd name="T38" fmla="*/ 2609088 w 2670175"/>
              <a:gd name="T39" fmla="*/ 502919 h 532129"/>
              <a:gd name="T40" fmla="*/ 2661979 w 2670175"/>
              <a:gd name="T41" fmla="*/ 502919 h 532129"/>
              <a:gd name="T42" fmla="*/ 2601467 w 2670175"/>
              <a:gd name="T43" fmla="*/ 457200 h 532129"/>
              <a:gd name="T44" fmla="*/ 6095 w 2670175"/>
              <a:gd name="T45" fmla="*/ 0 h 532129"/>
              <a:gd name="T46" fmla="*/ 3047 w 2670175"/>
              <a:gd name="T47" fmla="*/ 0 h 532129"/>
              <a:gd name="T48" fmla="*/ 0 w 2670175"/>
              <a:gd name="T49" fmla="*/ 1524 h 532129"/>
              <a:gd name="T50" fmla="*/ 0 w 2670175"/>
              <a:gd name="T51" fmla="*/ 6095 h 532129"/>
              <a:gd name="T52" fmla="*/ 1524 w 2670175"/>
              <a:gd name="T53" fmla="*/ 9143 h 532129"/>
              <a:gd name="T54" fmla="*/ 3047 w 2670175"/>
              <a:gd name="T55" fmla="*/ 9143 h 532129"/>
              <a:gd name="T56" fmla="*/ 2593507 w 2670175"/>
              <a:gd name="T57" fmla="*/ 500542 h 532129"/>
              <a:gd name="T58" fmla="*/ 2595501 w 2670175"/>
              <a:gd name="T59" fmla="*/ 489682 h 532129"/>
              <a:gd name="T60" fmla="*/ 6095 w 2670175"/>
              <a:gd name="T61" fmla="*/ 0 h 53212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70175"/>
              <a:gd name="T94" fmla="*/ 0 h 532129"/>
              <a:gd name="T95" fmla="*/ 2670175 w 2670175"/>
              <a:gd name="T96" fmla="*/ 532129 h 53212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70175" h="532129">
                <a:moveTo>
                  <a:pt x="2593507" y="500542"/>
                </a:moveTo>
                <a:lnTo>
                  <a:pt x="2587752" y="531876"/>
                </a:lnTo>
                <a:lnTo>
                  <a:pt x="2670047" y="509015"/>
                </a:lnTo>
                <a:lnTo>
                  <a:pt x="2661979" y="502919"/>
                </a:lnTo>
                <a:lnTo>
                  <a:pt x="2606040" y="502919"/>
                </a:lnTo>
                <a:lnTo>
                  <a:pt x="2593507" y="500542"/>
                </a:lnTo>
                <a:close/>
              </a:path>
              <a:path w="2670175" h="532129">
                <a:moveTo>
                  <a:pt x="2595501" y="489682"/>
                </a:moveTo>
                <a:lnTo>
                  <a:pt x="2593507" y="500542"/>
                </a:lnTo>
                <a:lnTo>
                  <a:pt x="2606040" y="502919"/>
                </a:lnTo>
                <a:lnTo>
                  <a:pt x="2609088" y="502919"/>
                </a:lnTo>
                <a:lnTo>
                  <a:pt x="2612135" y="501395"/>
                </a:lnTo>
                <a:lnTo>
                  <a:pt x="2612135" y="495300"/>
                </a:lnTo>
                <a:lnTo>
                  <a:pt x="2609088" y="492251"/>
                </a:lnTo>
                <a:lnTo>
                  <a:pt x="2595501" y="489682"/>
                </a:lnTo>
                <a:close/>
              </a:path>
              <a:path w="2670175" h="532129">
                <a:moveTo>
                  <a:pt x="2601467" y="457200"/>
                </a:moveTo>
                <a:lnTo>
                  <a:pt x="2595501" y="489682"/>
                </a:lnTo>
                <a:lnTo>
                  <a:pt x="2609088" y="492251"/>
                </a:lnTo>
                <a:lnTo>
                  <a:pt x="2612135" y="495300"/>
                </a:lnTo>
                <a:lnTo>
                  <a:pt x="2612135" y="501395"/>
                </a:lnTo>
                <a:lnTo>
                  <a:pt x="2609088" y="502919"/>
                </a:lnTo>
                <a:lnTo>
                  <a:pt x="2661979" y="502919"/>
                </a:lnTo>
                <a:lnTo>
                  <a:pt x="2601467" y="457200"/>
                </a:lnTo>
                <a:close/>
              </a:path>
              <a:path w="2670175" h="532129">
                <a:moveTo>
                  <a:pt x="6095" y="0"/>
                </a:moveTo>
                <a:lnTo>
                  <a:pt x="3047" y="0"/>
                </a:lnTo>
                <a:lnTo>
                  <a:pt x="0" y="1524"/>
                </a:lnTo>
                <a:lnTo>
                  <a:pt x="0" y="6095"/>
                </a:lnTo>
                <a:lnTo>
                  <a:pt x="1524" y="9143"/>
                </a:lnTo>
                <a:lnTo>
                  <a:pt x="3047" y="9143"/>
                </a:lnTo>
                <a:lnTo>
                  <a:pt x="2593507" y="500542"/>
                </a:lnTo>
                <a:lnTo>
                  <a:pt x="2595501" y="489682"/>
                </a:lnTo>
                <a:lnTo>
                  <a:pt x="6095" y="0"/>
                </a:lnTo>
                <a:close/>
              </a:path>
            </a:pathLst>
          </a:custGeom>
          <a:solidFill>
            <a:srgbClr val="1EDD3D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9" name="object 18"/>
          <p:cNvSpPr>
            <a:spLocks noChangeArrowheads="1"/>
          </p:cNvSpPr>
          <p:nvPr/>
        </p:nvSpPr>
        <p:spPr bwMode="auto">
          <a:xfrm>
            <a:off x="2982913" y="2416175"/>
            <a:ext cx="2309812" cy="877888"/>
          </a:xfrm>
          <a:custGeom>
            <a:avLst/>
            <a:gdLst>
              <a:gd name="T0" fmla="*/ 2237286 w 2310765"/>
              <a:gd name="T1" fmla="*/ 845846 h 878204"/>
              <a:gd name="T2" fmla="*/ 2225040 w 2310765"/>
              <a:gd name="T3" fmla="*/ 877824 h 878204"/>
              <a:gd name="T4" fmla="*/ 2310383 w 2310765"/>
              <a:gd name="T5" fmla="*/ 868679 h 878204"/>
              <a:gd name="T6" fmla="*/ 2294846 w 2310765"/>
              <a:gd name="T7" fmla="*/ 851915 h 878204"/>
              <a:gd name="T8" fmla="*/ 2250948 w 2310765"/>
              <a:gd name="T9" fmla="*/ 851915 h 878204"/>
              <a:gd name="T10" fmla="*/ 2249424 w 2310765"/>
              <a:gd name="T11" fmla="*/ 850391 h 878204"/>
              <a:gd name="T12" fmla="*/ 2237286 w 2310765"/>
              <a:gd name="T13" fmla="*/ 845846 h 878204"/>
              <a:gd name="T14" fmla="*/ 2240221 w 2310765"/>
              <a:gd name="T15" fmla="*/ 838184 h 878204"/>
              <a:gd name="T16" fmla="*/ 2237286 w 2310765"/>
              <a:gd name="T17" fmla="*/ 845846 h 878204"/>
              <a:gd name="T18" fmla="*/ 2249424 w 2310765"/>
              <a:gd name="T19" fmla="*/ 850391 h 878204"/>
              <a:gd name="T20" fmla="*/ 2250948 w 2310765"/>
              <a:gd name="T21" fmla="*/ 851915 h 878204"/>
              <a:gd name="T22" fmla="*/ 2253995 w 2310765"/>
              <a:gd name="T23" fmla="*/ 850391 h 878204"/>
              <a:gd name="T24" fmla="*/ 2255519 w 2310765"/>
              <a:gd name="T25" fmla="*/ 848867 h 878204"/>
              <a:gd name="T26" fmla="*/ 2255519 w 2310765"/>
              <a:gd name="T27" fmla="*/ 842772 h 878204"/>
              <a:gd name="T28" fmla="*/ 2252471 w 2310765"/>
              <a:gd name="T29" fmla="*/ 842772 h 878204"/>
              <a:gd name="T30" fmla="*/ 2240221 w 2310765"/>
              <a:gd name="T31" fmla="*/ 838184 h 878204"/>
              <a:gd name="T32" fmla="*/ 2252471 w 2310765"/>
              <a:gd name="T33" fmla="*/ 806195 h 878204"/>
              <a:gd name="T34" fmla="*/ 2240221 w 2310765"/>
              <a:gd name="T35" fmla="*/ 838184 h 878204"/>
              <a:gd name="T36" fmla="*/ 2252471 w 2310765"/>
              <a:gd name="T37" fmla="*/ 842772 h 878204"/>
              <a:gd name="T38" fmla="*/ 2255519 w 2310765"/>
              <a:gd name="T39" fmla="*/ 842772 h 878204"/>
              <a:gd name="T40" fmla="*/ 2255519 w 2310765"/>
              <a:gd name="T41" fmla="*/ 848867 h 878204"/>
              <a:gd name="T42" fmla="*/ 2253995 w 2310765"/>
              <a:gd name="T43" fmla="*/ 850391 h 878204"/>
              <a:gd name="T44" fmla="*/ 2250948 w 2310765"/>
              <a:gd name="T45" fmla="*/ 851915 h 878204"/>
              <a:gd name="T46" fmla="*/ 2294846 w 2310765"/>
              <a:gd name="T47" fmla="*/ 851915 h 878204"/>
              <a:gd name="T48" fmla="*/ 2252471 w 2310765"/>
              <a:gd name="T49" fmla="*/ 806195 h 878204"/>
              <a:gd name="T50" fmla="*/ 4571 w 2310765"/>
              <a:gd name="T51" fmla="*/ 0 h 878204"/>
              <a:gd name="T52" fmla="*/ 1524 w 2310765"/>
              <a:gd name="T53" fmla="*/ 1524 h 878204"/>
              <a:gd name="T54" fmla="*/ 0 w 2310765"/>
              <a:gd name="T55" fmla="*/ 3048 h 878204"/>
              <a:gd name="T56" fmla="*/ 0 w 2310765"/>
              <a:gd name="T57" fmla="*/ 6095 h 878204"/>
              <a:gd name="T58" fmla="*/ 1524 w 2310765"/>
              <a:gd name="T59" fmla="*/ 9143 h 878204"/>
              <a:gd name="T60" fmla="*/ 3048 w 2310765"/>
              <a:gd name="T61" fmla="*/ 9143 h 878204"/>
              <a:gd name="T62" fmla="*/ 2237286 w 2310765"/>
              <a:gd name="T63" fmla="*/ 845846 h 878204"/>
              <a:gd name="T64" fmla="*/ 2240221 w 2310765"/>
              <a:gd name="T65" fmla="*/ 838184 h 878204"/>
              <a:gd name="T66" fmla="*/ 6095 w 2310765"/>
              <a:gd name="T67" fmla="*/ 1524 h 878204"/>
              <a:gd name="T68" fmla="*/ 4571 w 2310765"/>
              <a:gd name="T69" fmla="*/ 0 h 8782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310765"/>
              <a:gd name="T106" fmla="*/ 0 h 878204"/>
              <a:gd name="T107" fmla="*/ 2310765 w 2310765"/>
              <a:gd name="T108" fmla="*/ 878204 h 8782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310765" h="878204">
                <a:moveTo>
                  <a:pt x="2237286" y="845846"/>
                </a:moveTo>
                <a:lnTo>
                  <a:pt x="2225040" y="877824"/>
                </a:lnTo>
                <a:lnTo>
                  <a:pt x="2310383" y="868679"/>
                </a:lnTo>
                <a:lnTo>
                  <a:pt x="2294846" y="851915"/>
                </a:lnTo>
                <a:lnTo>
                  <a:pt x="2250948" y="851915"/>
                </a:lnTo>
                <a:lnTo>
                  <a:pt x="2249424" y="850391"/>
                </a:lnTo>
                <a:lnTo>
                  <a:pt x="2237286" y="845846"/>
                </a:lnTo>
                <a:close/>
              </a:path>
              <a:path w="2310765" h="878204">
                <a:moveTo>
                  <a:pt x="2240221" y="838184"/>
                </a:moveTo>
                <a:lnTo>
                  <a:pt x="2237286" y="845846"/>
                </a:lnTo>
                <a:lnTo>
                  <a:pt x="2249424" y="850391"/>
                </a:lnTo>
                <a:lnTo>
                  <a:pt x="2250948" y="851915"/>
                </a:lnTo>
                <a:lnTo>
                  <a:pt x="2253995" y="850391"/>
                </a:lnTo>
                <a:lnTo>
                  <a:pt x="2255519" y="848867"/>
                </a:lnTo>
                <a:lnTo>
                  <a:pt x="2255519" y="842772"/>
                </a:lnTo>
                <a:lnTo>
                  <a:pt x="2252471" y="842772"/>
                </a:lnTo>
                <a:lnTo>
                  <a:pt x="2240221" y="838184"/>
                </a:lnTo>
                <a:close/>
              </a:path>
              <a:path w="2310765" h="878204">
                <a:moveTo>
                  <a:pt x="2252471" y="806195"/>
                </a:moveTo>
                <a:lnTo>
                  <a:pt x="2240221" y="838184"/>
                </a:lnTo>
                <a:lnTo>
                  <a:pt x="2252471" y="842772"/>
                </a:lnTo>
                <a:lnTo>
                  <a:pt x="2255519" y="842772"/>
                </a:lnTo>
                <a:lnTo>
                  <a:pt x="2255519" y="848867"/>
                </a:lnTo>
                <a:lnTo>
                  <a:pt x="2253995" y="850391"/>
                </a:lnTo>
                <a:lnTo>
                  <a:pt x="2250948" y="851915"/>
                </a:lnTo>
                <a:lnTo>
                  <a:pt x="2294846" y="851915"/>
                </a:lnTo>
                <a:lnTo>
                  <a:pt x="2252471" y="806195"/>
                </a:lnTo>
                <a:close/>
              </a:path>
              <a:path w="2310765" h="878204">
                <a:moveTo>
                  <a:pt x="4571" y="0"/>
                </a:moveTo>
                <a:lnTo>
                  <a:pt x="1524" y="1524"/>
                </a:lnTo>
                <a:lnTo>
                  <a:pt x="0" y="3048"/>
                </a:lnTo>
                <a:lnTo>
                  <a:pt x="0" y="6095"/>
                </a:lnTo>
                <a:lnTo>
                  <a:pt x="1524" y="9143"/>
                </a:lnTo>
                <a:lnTo>
                  <a:pt x="3048" y="9143"/>
                </a:lnTo>
                <a:lnTo>
                  <a:pt x="2237286" y="845846"/>
                </a:lnTo>
                <a:lnTo>
                  <a:pt x="2240221" y="838184"/>
                </a:lnTo>
                <a:lnTo>
                  <a:pt x="6095" y="1524"/>
                </a:lnTo>
                <a:lnTo>
                  <a:pt x="457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0" name="object 19"/>
          <p:cNvSpPr>
            <a:spLocks noChangeArrowheads="1"/>
          </p:cNvSpPr>
          <p:nvPr/>
        </p:nvSpPr>
        <p:spPr bwMode="auto">
          <a:xfrm>
            <a:off x="3846513" y="2416175"/>
            <a:ext cx="1446212" cy="1517650"/>
          </a:xfrm>
          <a:custGeom>
            <a:avLst/>
            <a:gdLst>
              <a:gd name="T0" fmla="*/ 1390028 w 1446529"/>
              <a:gd name="T1" fmla="*/ 1465786 h 1518285"/>
              <a:gd name="T2" fmla="*/ 1365504 w 1446529"/>
              <a:gd name="T3" fmla="*/ 1488948 h 1518285"/>
              <a:gd name="T4" fmla="*/ 1446276 w 1446529"/>
              <a:gd name="T5" fmla="*/ 1517903 h 1518285"/>
              <a:gd name="T6" fmla="*/ 1433566 w 1446529"/>
              <a:gd name="T7" fmla="*/ 1478279 h 1518285"/>
              <a:gd name="T8" fmla="*/ 1403604 w 1446529"/>
              <a:gd name="T9" fmla="*/ 1478279 h 1518285"/>
              <a:gd name="T10" fmla="*/ 1400683 w 1446529"/>
              <a:gd name="T11" fmla="*/ 1476755 h 1518285"/>
              <a:gd name="T12" fmla="*/ 1399032 w 1446529"/>
              <a:gd name="T13" fmla="*/ 1475231 h 1518285"/>
              <a:gd name="T14" fmla="*/ 1390028 w 1446529"/>
              <a:gd name="T15" fmla="*/ 1465786 h 1518285"/>
              <a:gd name="T16" fmla="*/ 1396298 w 1446529"/>
              <a:gd name="T17" fmla="*/ 1459863 h 1518285"/>
              <a:gd name="T18" fmla="*/ 1390028 w 1446529"/>
              <a:gd name="T19" fmla="*/ 1465786 h 1518285"/>
              <a:gd name="T20" fmla="*/ 1399032 w 1446529"/>
              <a:gd name="T21" fmla="*/ 1475231 h 1518285"/>
              <a:gd name="T22" fmla="*/ 1400683 w 1446529"/>
              <a:gd name="T23" fmla="*/ 1476755 h 1518285"/>
              <a:gd name="T24" fmla="*/ 1403604 w 1446529"/>
              <a:gd name="T25" fmla="*/ 1478279 h 1518285"/>
              <a:gd name="T26" fmla="*/ 1405128 w 1446529"/>
              <a:gd name="T27" fmla="*/ 1475231 h 1518285"/>
              <a:gd name="T28" fmla="*/ 1408176 w 1446529"/>
              <a:gd name="T29" fmla="*/ 1473707 h 1518285"/>
              <a:gd name="T30" fmla="*/ 1408176 w 1446529"/>
              <a:gd name="T31" fmla="*/ 1470660 h 1518285"/>
              <a:gd name="T32" fmla="*/ 1405128 w 1446529"/>
              <a:gd name="T33" fmla="*/ 1469136 h 1518285"/>
              <a:gd name="T34" fmla="*/ 1396298 w 1446529"/>
              <a:gd name="T35" fmla="*/ 1459863 h 1518285"/>
              <a:gd name="T36" fmla="*/ 1420368 w 1446529"/>
              <a:gd name="T37" fmla="*/ 1437131 h 1518285"/>
              <a:gd name="T38" fmla="*/ 1396298 w 1446529"/>
              <a:gd name="T39" fmla="*/ 1459863 h 1518285"/>
              <a:gd name="T40" fmla="*/ 1405128 w 1446529"/>
              <a:gd name="T41" fmla="*/ 1469136 h 1518285"/>
              <a:gd name="T42" fmla="*/ 1408176 w 1446529"/>
              <a:gd name="T43" fmla="*/ 1470660 h 1518285"/>
              <a:gd name="T44" fmla="*/ 1408176 w 1446529"/>
              <a:gd name="T45" fmla="*/ 1473707 h 1518285"/>
              <a:gd name="T46" fmla="*/ 1405128 w 1446529"/>
              <a:gd name="T47" fmla="*/ 1475231 h 1518285"/>
              <a:gd name="T48" fmla="*/ 1403604 w 1446529"/>
              <a:gd name="T49" fmla="*/ 1478279 h 1518285"/>
              <a:gd name="T50" fmla="*/ 1433566 w 1446529"/>
              <a:gd name="T51" fmla="*/ 1478279 h 1518285"/>
              <a:gd name="T52" fmla="*/ 1420368 w 1446529"/>
              <a:gd name="T53" fmla="*/ 1437131 h 1518285"/>
              <a:gd name="T54" fmla="*/ 6096 w 1446529"/>
              <a:gd name="T55" fmla="*/ 0 h 1518285"/>
              <a:gd name="T56" fmla="*/ 3048 w 1446529"/>
              <a:gd name="T57" fmla="*/ 0 h 1518285"/>
              <a:gd name="T58" fmla="*/ 0 w 1446529"/>
              <a:gd name="T59" fmla="*/ 3048 h 1518285"/>
              <a:gd name="T60" fmla="*/ 0 w 1446529"/>
              <a:gd name="T61" fmla="*/ 6095 h 1518285"/>
              <a:gd name="T62" fmla="*/ 1524 w 1446529"/>
              <a:gd name="T63" fmla="*/ 9143 h 1518285"/>
              <a:gd name="T64" fmla="*/ 1390028 w 1446529"/>
              <a:gd name="T65" fmla="*/ 1465786 h 1518285"/>
              <a:gd name="T66" fmla="*/ 1396298 w 1446529"/>
              <a:gd name="T67" fmla="*/ 1459863 h 1518285"/>
              <a:gd name="T68" fmla="*/ 7620 w 1446529"/>
              <a:gd name="T69" fmla="*/ 1524 h 1518285"/>
              <a:gd name="T70" fmla="*/ 6096 w 1446529"/>
              <a:gd name="T71" fmla="*/ 0 h 15182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46529"/>
              <a:gd name="T109" fmla="*/ 0 h 1518285"/>
              <a:gd name="T110" fmla="*/ 1446529 w 1446529"/>
              <a:gd name="T111" fmla="*/ 1518285 h 151828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46529" h="1518285">
                <a:moveTo>
                  <a:pt x="1390028" y="1465786"/>
                </a:moveTo>
                <a:lnTo>
                  <a:pt x="1365504" y="1488948"/>
                </a:lnTo>
                <a:lnTo>
                  <a:pt x="1446276" y="1517903"/>
                </a:lnTo>
                <a:lnTo>
                  <a:pt x="1433566" y="1478279"/>
                </a:lnTo>
                <a:lnTo>
                  <a:pt x="1403604" y="1478279"/>
                </a:lnTo>
                <a:lnTo>
                  <a:pt x="1400683" y="1476755"/>
                </a:lnTo>
                <a:lnTo>
                  <a:pt x="1399032" y="1475231"/>
                </a:lnTo>
                <a:lnTo>
                  <a:pt x="1390028" y="1465786"/>
                </a:lnTo>
                <a:close/>
              </a:path>
              <a:path w="1446529" h="1518285">
                <a:moveTo>
                  <a:pt x="1396298" y="1459863"/>
                </a:moveTo>
                <a:lnTo>
                  <a:pt x="1390028" y="1465786"/>
                </a:lnTo>
                <a:lnTo>
                  <a:pt x="1399032" y="1475231"/>
                </a:lnTo>
                <a:lnTo>
                  <a:pt x="1400683" y="1476755"/>
                </a:lnTo>
                <a:lnTo>
                  <a:pt x="1403604" y="1478279"/>
                </a:lnTo>
                <a:lnTo>
                  <a:pt x="1405128" y="1475231"/>
                </a:lnTo>
                <a:lnTo>
                  <a:pt x="1408176" y="1473707"/>
                </a:lnTo>
                <a:lnTo>
                  <a:pt x="1408176" y="1470660"/>
                </a:lnTo>
                <a:lnTo>
                  <a:pt x="1405128" y="1469136"/>
                </a:lnTo>
                <a:lnTo>
                  <a:pt x="1396298" y="1459863"/>
                </a:lnTo>
                <a:close/>
              </a:path>
              <a:path w="1446529" h="1518285">
                <a:moveTo>
                  <a:pt x="1420368" y="1437131"/>
                </a:moveTo>
                <a:lnTo>
                  <a:pt x="1396298" y="1459863"/>
                </a:lnTo>
                <a:lnTo>
                  <a:pt x="1405128" y="1469136"/>
                </a:lnTo>
                <a:lnTo>
                  <a:pt x="1408176" y="1470660"/>
                </a:lnTo>
                <a:lnTo>
                  <a:pt x="1408176" y="1473707"/>
                </a:lnTo>
                <a:lnTo>
                  <a:pt x="1405128" y="1475231"/>
                </a:lnTo>
                <a:lnTo>
                  <a:pt x="1403604" y="1478279"/>
                </a:lnTo>
                <a:lnTo>
                  <a:pt x="1433566" y="1478279"/>
                </a:lnTo>
                <a:lnTo>
                  <a:pt x="1420368" y="1437131"/>
                </a:lnTo>
                <a:close/>
              </a:path>
              <a:path w="1446529" h="1518285">
                <a:moveTo>
                  <a:pt x="609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6095"/>
                </a:lnTo>
                <a:lnTo>
                  <a:pt x="1524" y="9143"/>
                </a:lnTo>
                <a:lnTo>
                  <a:pt x="1390028" y="1465786"/>
                </a:lnTo>
                <a:lnTo>
                  <a:pt x="1396298" y="1459863"/>
                </a:lnTo>
                <a:lnTo>
                  <a:pt x="7620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1" name="object 20"/>
          <p:cNvSpPr>
            <a:spLocks noChangeArrowheads="1"/>
          </p:cNvSpPr>
          <p:nvPr/>
        </p:nvSpPr>
        <p:spPr bwMode="auto">
          <a:xfrm>
            <a:off x="2911475" y="2774950"/>
            <a:ext cx="2381250" cy="1733550"/>
          </a:xfrm>
          <a:custGeom>
            <a:avLst/>
            <a:gdLst>
              <a:gd name="T0" fmla="*/ 2317639 w 2382520"/>
              <a:gd name="T1" fmla="*/ 1692345 h 1732914"/>
              <a:gd name="T2" fmla="*/ 2298319 w 2382520"/>
              <a:gd name="T3" fmla="*/ 1719071 h 1732914"/>
              <a:gd name="T4" fmla="*/ 2382012 w 2382520"/>
              <a:gd name="T5" fmla="*/ 1732788 h 1732914"/>
              <a:gd name="T6" fmla="*/ 2365030 w 2382520"/>
              <a:gd name="T7" fmla="*/ 1700783 h 1732914"/>
              <a:gd name="T8" fmla="*/ 2330196 w 2382520"/>
              <a:gd name="T9" fmla="*/ 1700783 h 1732914"/>
              <a:gd name="T10" fmla="*/ 2327148 w 2382520"/>
              <a:gd name="T11" fmla="*/ 1699259 h 1732914"/>
              <a:gd name="T12" fmla="*/ 2317639 w 2382520"/>
              <a:gd name="T13" fmla="*/ 1692345 h 1732914"/>
              <a:gd name="T14" fmla="*/ 2323348 w 2382520"/>
              <a:gd name="T15" fmla="*/ 1684448 h 1732914"/>
              <a:gd name="T16" fmla="*/ 2317639 w 2382520"/>
              <a:gd name="T17" fmla="*/ 1692345 h 1732914"/>
              <a:gd name="T18" fmla="*/ 2327148 w 2382520"/>
              <a:gd name="T19" fmla="*/ 1699259 h 1732914"/>
              <a:gd name="T20" fmla="*/ 2330196 w 2382520"/>
              <a:gd name="T21" fmla="*/ 1700783 h 1732914"/>
              <a:gd name="T22" fmla="*/ 2333244 w 2382520"/>
              <a:gd name="T23" fmla="*/ 1700783 h 1732914"/>
              <a:gd name="T24" fmla="*/ 2334768 w 2382520"/>
              <a:gd name="T25" fmla="*/ 1699259 h 1732914"/>
              <a:gd name="T26" fmla="*/ 2336419 w 2382520"/>
              <a:gd name="T27" fmla="*/ 1696212 h 1732914"/>
              <a:gd name="T28" fmla="*/ 2334768 w 2382520"/>
              <a:gd name="T29" fmla="*/ 1693164 h 1732914"/>
              <a:gd name="T30" fmla="*/ 2333244 w 2382520"/>
              <a:gd name="T31" fmla="*/ 1691639 h 1732914"/>
              <a:gd name="T32" fmla="*/ 2323348 w 2382520"/>
              <a:gd name="T33" fmla="*/ 1684448 h 1732914"/>
              <a:gd name="T34" fmla="*/ 2342388 w 2382520"/>
              <a:gd name="T35" fmla="*/ 1658112 h 1732914"/>
              <a:gd name="T36" fmla="*/ 2323348 w 2382520"/>
              <a:gd name="T37" fmla="*/ 1684448 h 1732914"/>
              <a:gd name="T38" fmla="*/ 2333244 w 2382520"/>
              <a:gd name="T39" fmla="*/ 1691639 h 1732914"/>
              <a:gd name="T40" fmla="*/ 2334768 w 2382520"/>
              <a:gd name="T41" fmla="*/ 1693164 h 1732914"/>
              <a:gd name="T42" fmla="*/ 2336419 w 2382520"/>
              <a:gd name="T43" fmla="*/ 1696212 h 1732914"/>
              <a:gd name="T44" fmla="*/ 2334768 w 2382520"/>
              <a:gd name="T45" fmla="*/ 1699259 h 1732914"/>
              <a:gd name="T46" fmla="*/ 2333244 w 2382520"/>
              <a:gd name="T47" fmla="*/ 1700783 h 1732914"/>
              <a:gd name="T48" fmla="*/ 2365030 w 2382520"/>
              <a:gd name="T49" fmla="*/ 1700783 h 1732914"/>
              <a:gd name="T50" fmla="*/ 2342388 w 2382520"/>
              <a:gd name="T51" fmla="*/ 1658112 h 1732914"/>
              <a:gd name="T52" fmla="*/ 6096 w 2382520"/>
              <a:gd name="T53" fmla="*/ 0 h 1732914"/>
              <a:gd name="T54" fmla="*/ 3048 w 2382520"/>
              <a:gd name="T55" fmla="*/ 1524 h 1732914"/>
              <a:gd name="T56" fmla="*/ 1524 w 2382520"/>
              <a:gd name="T57" fmla="*/ 3048 h 1732914"/>
              <a:gd name="T58" fmla="*/ 0 w 2382520"/>
              <a:gd name="T59" fmla="*/ 6096 h 1732914"/>
              <a:gd name="T60" fmla="*/ 0 w 2382520"/>
              <a:gd name="T61" fmla="*/ 7620 h 1732914"/>
              <a:gd name="T62" fmla="*/ 3048 w 2382520"/>
              <a:gd name="T63" fmla="*/ 9143 h 1732914"/>
              <a:gd name="T64" fmla="*/ 2317639 w 2382520"/>
              <a:gd name="T65" fmla="*/ 1692345 h 1732914"/>
              <a:gd name="T66" fmla="*/ 2323348 w 2382520"/>
              <a:gd name="T67" fmla="*/ 1684448 h 1732914"/>
              <a:gd name="T68" fmla="*/ 7620 w 2382520"/>
              <a:gd name="T69" fmla="*/ 1524 h 1732914"/>
              <a:gd name="T70" fmla="*/ 6096 w 2382520"/>
              <a:gd name="T71" fmla="*/ 0 h 17329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382520"/>
              <a:gd name="T109" fmla="*/ 0 h 1732914"/>
              <a:gd name="T110" fmla="*/ 2382520 w 2382520"/>
              <a:gd name="T111" fmla="*/ 1732914 h 17329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382520" h="1732914">
                <a:moveTo>
                  <a:pt x="2317639" y="1692345"/>
                </a:moveTo>
                <a:lnTo>
                  <a:pt x="2298319" y="1719071"/>
                </a:lnTo>
                <a:lnTo>
                  <a:pt x="2382012" y="1732788"/>
                </a:lnTo>
                <a:lnTo>
                  <a:pt x="2365030" y="1700783"/>
                </a:lnTo>
                <a:lnTo>
                  <a:pt x="2330196" y="1700783"/>
                </a:lnTo>
                <a:lnTo>
                  <a:pt x="2327148" y="1699259"/>
                </a:lnTo>
                <a:lnTo>
                  <a:pt x="2317639" y="1692345"/>
                </a:lnTo>
                <a:close/>
              </a:path>
              <a:path w="2382520" h="1732914">
                <a:moveTo>
                  <a:pt x="2323348" y="1684448"/>
                </a:moveTo>
                <a:lnTo>
                  <a:pt x="2317639" y="1692345"/>
                </a:lnTo>
                <a:lnTo>
                  <a:pt x="2327148" y="1699259"/>
                </a:lnTo>
                <a:lnTo>
                  <a:pt x="2330196" y="1700783"/>
                </a:lnTo>
                <a:lnTo>
                  <a:pt x="2333244" y="1700783"/>
                </a:lnTo>
                <a:lnTo>
                  <a:pt x="2334768" y="1699259"/>
                </a:lnTo>
                <a:lnTo>
                  <a:pt x="2336419" y="1696212"/>
                </a:lnTo>
                <a:lnTo>
                  <a:pt x="2334768" y="1693164"/>
                </a:lnTo>
                <a:lnTo>
                  <a:pt x="2333244" y="1691639"/>
                </a:lnTo>
                <a:lnTo>
                  <a:pt x="2323348" y="1684448"/>
                </a:lnTo>
                <a:close/>
              </a:path>
              <a:path w="2382520" h="1732914">
                <a:moveTo>
                  <a:pt x="2342388" y="1658112"/>
                </a:moveTo>
                <a:lnTo>
                  <a:pt x="2323348" y="1684448"/>
                </a:lnTo>
                <a:lnTo>
                  <a:pt x="2333244" y="1691639"/>
                </a:lnTo>
                <a:lnTo>
                  <a:pt x="2334768" y="1693164"/>
                </a:lnTo>
                <a:lnTo>
                  <a:pt x="2336419" y="1696212"/>
                </a:lnTo>
                <a:lnTo>
                  <a:pt x="2334768" y="1699259"/>
                </a:lnTo>
                <a:lnTo>
                  <a:pt x="2333244" y="1700783"/>
                </a:lnTo>
                <a:lnTo>
                  <a:pt x="2365030" y="1700783"/>
                </a:lnTo>
                <a:lnTo>
                  <a:pt x="2342388" y="1658112"/>
                </a:lnTo>
                <a:close/>
              </a:path>
              <a:path w="2382520" h="1732914">
                <a:moveTo>
                  <a:pt x="6096" y="0"/>
                </a:moveTo>
                <a:lnTo>
                  <a:pt x="3048" y="1524"/>
                </a:lnTo>
                <a:lnTo>
                  <a:pt x="1524" y="3048"/>
                </a:lnTo>
                <a:lnTo>
                  <a:pt x="0" y="6096"/>
                </a:lnTo>
                <a:lnTo>
                  <a:pt x="0" y="7620"/>
                </a:lnTo>
                <a:lnTo>
                  <a:pt x="3048" y="9143"/>
                </a:lnTo>
                <a:lnTo>
                  <a:pt x="2317639" y="1692345"/>
                </a:lnTo>
                <a:lnTo>
                  <a:pt x="2323348" y="1684448"/>
                </a:lnTo>
                <a:lnTo>
                  <a:pt x="7620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766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438400"/>
            <a:ext cx="22828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Therefore, the two circuits have </a:t>
            </a:r>
            <a:r>
              <a:rPr lang="en-US" dirty="0" smtClean="0"/>
              <a:t>the same </a:t>
            </a:r>
            <a:r>
              <a:rPr lang="en-US" dirty="0"/>
              <a:t>outputs </a:t>
            </a:r>
            <a:r>
              <a:rPr lang="en-US" dirty="0">
                <a:solidFill>
                  <a:srgbClr val="FF0000"/>
                </a:solidFill>
              </a:rPr>
              <a:t>for all possible binary combinations </a:t>
            </a:r>
            <a:r>
              <a:rPr lang="en-US" dirty="0"/>
              <a:t>of inputs of the three variables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circuit </a:t>
            </a:r>
            <a:r>
              <a:rPr lang="en-US" dirty="0"/>
              <a:t>implements the same identical function, but the one with fewer gates and </a:t>
            </a:r>
            <a:r>
              <a:rPr lang="en-US" dirty="0" smtClean="0"/>
              <a:t>fewer inputs </a:t>
            </a:r>
            <a:r>
              <a:rPr lang="en-US" dirty="0"/>
              <a:t>to gates is preferable because it requires </a:t>
            </a:r>
            <a:r>
              <a:rPr lang="en-US" dirty="0">
                <a:solidFill>
                  <a:srgbClr val="FF0000"/>
                </a:solidFill>
              </a:rPr>
              <a:t>fewer wires and components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general, there </a:t>
            </a:r>
            <a:r>
              <a:rPr lang="en-US" dirty="0"/>
              <a:t>are many equivalent representations of a logic function. Finding the most </a:t>
            </a:r>
            <a:r>
              <a:rPr lang="en-US" dirty="0" smtClean="0"/>
              <a:t>economic representation </a:t>
            </a:r>
            <a:r>
              <a:rPr lang="en-US" dirty="0"/>
              <a:t>of the logic is an important design task.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628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Boolean Functions</vt:lpstr>
      <vt:lpstr>Boolean function</vt:lpstr>
      <vt:lpstr>Boolean Functions</vt:lpstr>
      <vt:lpstr>Simplification of Boolean Functions</vt:lpstr>
      <vt:lpstr>Simplification of Boolean Functions</vt:lpstr>
      <vt:lpstr>Before simplification of Boolean  function</vt:lpstr>
      <vt:lpstr>After simplification of Boolean  function</vt:lpstr>
      <vt:lpstr>Equivalent Expressions</vt:lpstr>
      <vt:lpstr>Slide 9</vt:lpstr>
      <vt:lpstr>Algebraic Manipulation</vt:lpstr>
      <vt:lpstr>Slide 11</vt:lpstr>
      <vt:lpstr>Simplification of Boolean functions</vt:lpstr>
      <vt:lpstr>Simplification of Boolean functions</vt:lpstr>
      <vt:lpstr>Assignment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Dell</cp:lastModifiedBy>
  <cp:revision>8</cp:revision>
  <dcterms:created xsi:type="dcterms:W3CDTF">2020-04-30T10:58:28Z</dcterms:created>
  <dcterms:modified xsi:type="dcterms:W3CDTF">2020-10-27T03:36:42Z</dcterms:modified>
</cp:coreProperties>
</file>