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4" r:id="rId4"/>
    <p:sldId id="275" r:id="rId5"/>
    <p:sldId id="273" r:id="rId6"/>
    <p:sldId id="276" r:id="rId7"/>
    <p:sldId id="277" r:id="rId8"/>
    <p:sldId id="257" r:id="rId9"/>
    <p:sldId id="258" r:id="rId10"/>
    <p:sldId id="259" r:id="rId11"/>
    <p:sldId id="260" r:id="rId12"/>
    <p:sldId id="261" r:id="rId13"/>
    <p:sldId id="262" r:id="rId14"/>
    <p:sldId id="263" r:id="rId15"/>
    <p:sldId id="264" r:id="rId16"/>
    <p:sldId id="265" r:id="rId17"/>
    <p:sldId id="266" r:id="rId18"/>
    <p:sldId id="267" r:id="rId19"/>
    <p:sldId id="269" r:id="rId20"/>
    <p:sldId id="271" r:id="rId21"/>
    <p:sldId id="272"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66D028-3073-4B62-84D4-BED0774ACBC2}" type="datetimeFigureOut">
              <a:rPr lang="en-US" smtClean="0"/>
              <a:pPr/>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6D028-3073-4B62-84D4-BED0774ACBC2}" type="datetimeFigureOut">
              <a:rPr lang="en-US" smtClean="0"/>
              <a:pPr/>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6D028-3073-4B62-84D4-BED0774ACBC2}" type="datetimeFigureOut">
              <a:rPr lang="en-US" smtClean="0"/>
              <a:pPr/>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6D028-3073-4B62-84D4-BED0774ACBC2}" type="datetimeFigureOut">
              <a:rPr lang="en-US" smtClean="0"/>
              <a:pPr/>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66D028-3073-4B62-84D4-BED0774ACBC2}" type="datetimeFigureOut">
              <a:rPr lang="en-US" smtClean="0"/>
              <a:pPr/>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66D028-3073-4B62-84D4-BED0774ACBC2}" type="datetimeFigureOut">
              <a:rPr lang="en-US" smtClean="0"/>
              <a:pPr/>
              <a:t>16-Oct-20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66D028-3073-4B62-84D4-BED0774ACBC2}" type="datetimeFigureOut">
              <a:rPr lang="en-US" smtClean="0"/>
              <a:pPr/>
              <a:t>16-Oct-20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66D028-3073-4B62-84D4-BED0774ACBC2}" type="datetimeFigureOut">
              <a:rPr lang="en-US" smtClean="0"/>
              <a:pPr/>
              <a:t>16-Oct-20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6D028-3073-4B62-84D4-BED0774ACBC2}" type="datetimeFigureOut">
              <a:rPr lang="en-US" smtClean="0"/>
              <a:pPr/>
              <a:t>16-Oct-20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6D028-3073-4B62-84D4-BED0774ACBC2}" type="datetimeFigureOut">
              <a:rPr lang="en-US" smtClean="0"/>
              <a:pPr/>
              <a:t>16-Oct-20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6D028-3073-4B62-84D4-BED0774ACBC2}" type="datetimeFigureOut">
              <a:rPr lang="en-US" smtClean="0"/>
              <a:pPr/>
              <a:t>16-Oct-20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8C92E-2EA4-47CA-9BBE-E725593B2E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6D028-3073-4B62-84D4-BED0774ACBC2}" type="datetimeFigureOut">
              <a:rPr lang="en-US" smtClean="0"/>
              <a:pPr/>
              <a:t>16-Oct-20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8C92E-2EA4-47CA-9BBE-E725593B2E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rgbClr val="FF0000"/>
                </a:solidFill>
              </a:rPr>
              <a:t>C</a:t>
            </a:r>
            <a:r>
              <a:rPr lang="en-US" sz="4800" b="1" dirty="0" smtClean="0">
                <a:solidFill>
                  <a:srgbClr val="FF0000"/>
                </a:solidFill>
              </a:rPr>
              <a:t>anonical </a:t>
            </a:r>
            <a:r>
              <a:rPr lang="en-US" sz="4800" b="1" dirty="0">
                <a:solidFill>
                  <a:srgbClr val="FF0000"/>
                </a:solidFill>
              </a:rPr>
              <a:t>and </a:t>
            </a:r>
            <a:r>
              <a:rPr lang="en-US" sz="4800" b="1" dirty="0" smtClean="0">
                <a:solidFill>
                  <a:srgbClr val="FF0000"/>
                </a:solidFill>
              </a:rPr>
              <a:t>Standard </a:t>
            </a:r>
            <a:r>
              <a:rPr lang="en-US" sz="4800" b="1" dirty="0">
                <a:solidFill>
                  <a:srgbClr val="FF0000"/>
                </a:solidFill>
              </a:rPr>
              <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639762"/>
          </a:xfrm>
        </p:spPr>
        <p:txBody>
          <a:bodyPr>
            <a:normAutofit/>
          </a:bodyPr>
          <a:lstStyle/>
          <a:p>
            <a:pPr eaLnBrk="1" fontAlgn="auto" hangingPunct="1">
              <a:spcAft>
                <a:spcPts val="0"/>
              </a:spcAft>
              <a:defRPr/>
            </a:pPr>
            <a:r>
              <a:rPr lang="en-IN" sz="2800" b="1" i="1" dirty="0" smtClean="0">
                <a:solidFill>
                  <a:srgbClr val="FF0000"/>
                </a:solidFill>
                <a:latin typeface="Times New Roman" pitchFamily="18" charset="0"/>
                <a:cs typeface="Times New Roman" pitchFamily="18" charset="0"/>
              </a:rPr>
              <a:t>Min-terms and Max-terms for Three Binary Variables</a:t>
            </a:r>
            <a:endParaRPr lang="en-IN" sz="2800" dirty="0">
              <a:solidFill>
                <a:srgbClr val="FF0000"/>
              </a:solidFill>
              <a:latin typeface="Times New Roman" pitchFamily="18" charset="0"/>
              <a:cs typeface="Times New Roman" pitchFamily="18" charset="0"/>
            </a:endParaRPr>
          </a:p>
        </p:txBody>
      </p:sp>
      <p:pic>
        <p:nvPicPr>
          <p:cNvPr id="12291" name="Picture 2"/>
          <p:cNvPicPr>
            <a:picLocks noChangeAspect="1" noChangeArrowheads="1"/>
          </p:cNvPicPr>
          <p:nvPr/>
        </p:nvPicPr>
        <p:blipFill>
          <a:blip r:embed="rId2"/>
          <a:srcRect/>
          <a:stretch>
            <a:fillRect/>
          </a:stretch>
        </p:blipFill>
        <p:spPr bwMode="auto">
          <a:xfrm>
            <a:off x="228600" y="1447800"/>
            <a:ext cx="8391525" cy="4343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IN" sz="4000" b="1" dirty="0" smtClean="0">
                <a:solidFill>
                  <a:srgbClr val="FF0000"/>
                </a:solidFill>
                <a:latin typeface="Times New Roman" pitchFamily="18" charset="0"/>
                <a:cs typeface="Times New Roman" pitchFamily="18" charset="0"/>
              </a:rPr>
              <a:t>Canonical form</a:t>
            </a:r>
            <a:r>
              <a:rPr lang="en-IN" dirty="0" smtClean="0"/>
              <a:t/>
            </a:r>
            <a:br>
              <a:rPr lang="en-IN" dirty="0" smtClean="0"/>
            </a:br>
            <a:endParaRPr lang="en-IN" dirty="0"/>
          </a:p>
        </p:txBody>
      </p:sp>
      <p:sp>
        <p:nvSpPr>
          <p:cNvPr id="13315" name="Content Placeholder 2"/>
          <p:cNvSpPr>
            <a:spLocks noGrp="1"/>
          </p:cNvSpPr>
          <p:nvPr>
            <p:ph sz="quarter" idx="1"/>
          </p:nvPr>
        </p:nvSpPr>
        <p:spPr>
          <a:xfrm>
            <a:off x="533400" y="914400"/>
            <a:ext cx="8229600" cy="5254625"/>
          </a:xfrm>
        </p:spPr>
        <p:txBody>
          <a:bodyPr>
            <a:normAutofit fontScale="92500" lnSpcReduction="20000"/>
          </a:bodyPr>
          <a:lstStyle/>
          <a:p>
            <a:pPr algn="just"/>
            <a:r>
              <a:rPr lang="en-IN" sz="2600" dirty="0" smtClean="0"/>
              <a:t>A truth table consists of a set of inputs and outputs. If there are ‘n’ input variables, then there will be 2</a:t>
            </a:r>
            <a:r>
              <a:rPr lang="en-IN" sz="2600" baseline="30000" dirty="0" smtClean="0"/>
              <a:t>n</a:t>
            </a:r>
            <a:r>
              <a:rPr lang="en-IN" sz="2600" dirty="0" smtClean="0"/>
              <a:t> possible combinations with zeros and ones. So the value of each output variable depends on the combination of input variables. So, each output variable will have ‘1’ for some combination of input variables and ‘0’ for some other combination of input variables.</a:t>
            </a:r>
          </a:p>
          <a:p>
            <a:pPr algn="just"/>
            <a:endParaRPr lang="en-IN" sz="2600" dirty="0" smtClean="0"/>
          </a:p>
          <a:p>
            <a:pPr algn="just"/>
            <a:r>
              <a:rPr lang="en-IN" sz="2600" dirty="0" smtClean="0"/>
              <a:t>Therefore, we can express each output variable in following two ways.</a:t>
            </a:r>
          </a:p>
          <a:p>
            <a:pPr algn="just"/>
            <a:r>
              <a:rPr lang="en-IN" sz="2600" dirty="0" smtClean="0"/>
              <a:t> </a:t>
            </a:r>
            <a:r>
              <a:rPr lang="en-US" sz="2800" dirty="0" smtClean="0">
                <a:solidFill>
                  <a:srgbClr val="FF0000"/>
                </a:solidFill>
              </a:rPr>
              <a:t>Sum of </a:t>
            </a:r>
            <a:r>
              <a:rPr lang="en-US" sz="2800" dirty="0" err="1" smtClean="0">
                <a:solidFill>
                  <a:srgbClr val="FF0000"/>
                </a:solidFill>
              </a:rPr>
              <a:t>minterms</a:t>
            </a:r>
            <a:r>
              <a:rPr lang="en-IN" sz="2600" dirty="0" smtClean="0">
                <a:solidFill>
                  <a:srgbClr val="FF0000"/>
                </a:solidFill>
              </a:rPr>
              <a:t> form</a:t>
            </a:r>
          </a:p>
          <a:p>
            <a:pPr algn="just"/>
            <a:r>
              <a:rPr lang="en-IN" sz="2600" dirty="0" smtClean="0">
                <a:solidFill>
                  <a:srgbClr val="FF0000"/>
                </a:solidFill>
              </a:rPr>
              <a:t> </a:t>
            </a:r>
            <a:r>
              <a:rPr lang="en-US" sz="2800" dirty="0" smtClean="0">
                <a:solidFill>
                  <a:srgbClr val="FF0000"/>
                </a:solidFill>
              </a:rPr>
              <a:t>Product of </a:t>
            </a:r>
            <a:r>
              <a:rPr lang="en-US" sz="2800" dirty="0" err="1" smtClean="0">
                <a:solidFill>
                  <a:srgbClr val="FF0000"/>
                </a:solidFill>
              </a:rPr>
              <a:t>maxterms</a:t>
            </a:r>
            <a:r>
              <a:rPr lang="en-IN" sz="2600" dirty="0" smtClean="0">
                <a:solidFill>
                  <a:srgbClr val="FF0000"/>
                </a:solidFill>
              </a:rPr>
              <a:t> form</a:t>
            </a:r>
          </a:p>
          <a:p>
            <a:pPr algn="just"/>
            <a:endParaRPr lang="en-IN" sz="2600" dirty="0" smtClean="0"/>
          </a:p>
          <a:p>
            <a:r>
              <a:rPr lang="en-US" sz="2800" b="1" dirty="0" smtClean="0">
                <a:solidFill>
                  <a:srgbClr val="FF0000"/>
                </a:solidFill>
              </a:rPr>
              <a:t>Boolean functions expressed as a sum of </a:t>
            </a:r>
            <a:r>
              <a:rPr lang="en-US" sz="2800" b="1" dirty="0" err="1" smtClean="0">
                <a:solidFill>
                  <a:srgbClr val="FF0000"/>
                </a:solidFill>
              </a:rPr>
              <a:t>minterms</a:t>
            </a:r>
            <a:r>
              <a:rPr lang="en-US" sz="2800" b="1" dirty="0" smtClean="0">
                <a:solidFill>
                  <a:srgbClr val="FF0000"/>
                </a:solidFill>
              </a:rPr>
              <a:t> or product of </a:t>
            </a:r>
            <a:r>
              <a:rPr lang="en-US" sz="2800" b="1" dirty="0" err="1" smtClean="0">
                <a:solidFill>
                  <a:srgbClr val="FF0000"/>
                </a:solidFill>
              </a:rPr>
              <a:t>maxterms</a:t>
            </a:r>
            <a:r>
              <a:rPr lang="en-US" sz="2800" b="1" dirty="0" smtClean="0">
                <a:solidFill>
                  <a:srgbClr val="FF0000"/>
                </a:solidFill>
              </a:rPr>
              <a:t> are said to be in </a:t>
            </a:r>
            <a:r>
              <a:rPr lang="en-US" sz="2800" b="1" i="1" dirty="0" smtClean="0">
                <a:solidFill>
                  <a:srgbClr val="FF0000"/>
                </a:solidFill>
              </a:rPr>
              <a:t>canonical form</a:t>
            </a:r>
            <a:r>
              <a:rPr lang="en-US" sz="2800" b="1" i="1" dirty="0" smtClean="0"/>
              <a:t>.</a:t>
            </a:r>
            <a:endParaRPr lang="en-IN" sz="2600" dirty="0" smtClean="0"/>
          </a:p>
          <a:p>
            <a:pPr algn="just" eaLnBrk="1" hangingPunct="1">
              <a:buFont typeface="Wingdings" pitchFamily="2" charset="2"/>
              <a:buNone/>
            </a:pPr>
            <a:endParaRPr lang="en-I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39200" cy="715962"/>
          </a:xfrm>
        </p:spPr>
        <p:txBody>
          <a:bodyPr/>
          <a:lstStyle/>
          <a:p>
            <a:pPr algn="ctr" eaLnBrk="1" fontAlgn="auto" hangingPunct="1">
              <a:spcAft>
                <a:spcPts val="0"/>
              </a:spcAft>
              <a:defRPr/>
            </a:pPr>
            <a:r>
              <a:rPr lang="en-IN" sz="2800" b="1" dirty="0" smtClean="0">
                <a:solidFill>
                  <a:schemeClr val="tx1"/>
                </a:solidFill>
                <a:latin typeface="Times New Roman" pitchFamily="18" charset="0"/>
                <a:cs typeface="Times New Roman" pitchFamily="18" charset="0"/>
              </a:rPr>
              <a:t>Sum of </a:t>
            </a:r>
            <a:r>
              <a:rPr lang="en-IN" sz="2800" b="1" dirty="0" err="1" smtClean="0">
                <a:latin typeface="Times New Roman" pitchFamily="18" charset="0"/>
                <a:cs typeface="Times New Roman" pitchFamily="18" charset="0"/>
              </a:rPr>
              <a:t>M</a:t>
            </a:r>
            <a:r>
              <a:rPr lang="en-IN" sz="2800" b="1" dirty="0" err="1" smtClean="0">
                <a:solidFill>
                  <a:schemeClr val="tx1"/>
                </a:solidFill>
                <a:latin typeface="Times New Roman" pitchFamily="18" charset="0"/>
                <a:cs typeface="Times New Roman" pitchFamily="18" charset="0"/>
              </a:rPr>
              <a:t>interms</a:t>
            </a:r>
            <a:endParaRPr lang="en-IN" sz="2800" b="1" dirty="0">
              <a:solidFill>
                <a:schemeClr val="tx1"/>
              </a:solidFill>
              <a:latin typeface="Times New Roman" pitchFamily="18" charset="0"/>
              <a:cs typeface="Times New Roman" pitchFamily="18" charset="0"/>
            </a:endParaRPr>
          </a:p>
        </p:txBody>
      </p:sp>
      <p:sp>
        <p:nvSpPr>
          <p:cNvPr id="14339" name="Content Placeholder 2"/>
          <p:cNvSpPr>
            <a:spLocks noGrp="1"/>
          </p:cNvSpPr>
          <p:nvPr>
            <p:ph sz="quarter" idx="1"/>
          </p:nvPr>
        </p:nvSpPr>
        <p:spPr>
          <a:xfrm>
            <a:off x="457200" y="1066800"/>
            <a:ext cx="8229600" cy="5178425"/>
          </a:xfrm>
        </p:spPr>
        <p:txBody>
          <a:bodyPr/>
          <a:lstStyle/>
          <a:p>
            <a:pPr algn="just" eaLnBrk="1" hangingPunct="1">
              <a:lnSpc>
                <a:spcPct val="150000"/>
              </a:lnSpc>
              <a:buFont typeface="Wingdings" pitchFamily="2" charset="2"/>
              <a:buNone/>
            </a:pPr>
            <a:r>
              <a:rPr lang="en-IN" sz="2000" dirty="0" smtClean="0">
                <a:solidFill>
                  <a:srgbClr val="FF0000"/>
                </a:solidFill>
                <a:latin typeface="Times New Roman" pitchFamily="18" charset="0"/>
                <a:cs typeface="Times New Roman" pitchFamily="18" charset="0"/>
              </a:rPr>
              <a:t>     A Boolean function can be expressed algebraically from a given truth table by forming a min-term for each combination of the variables that produces a 1 in the function and then taking the OR of all those terms.</a:t>
            </a:r>
          </a:p>
          <a:p>
            <a:pPr eaLnBrk="1" hangingPunct="1">
              <a:lnSpc>
                <a:spcPct val="150000"/>
              </a:lnSpc>
              <a:buFont typeface="Wingdings" pitchFamily="2" charset="2"/>
              <a:buNone/>
            </a:pPr>
            <a:r>
              <a:rPr lang="en-IN" sz="2000" i="1" dirty="0" smtClean="0"/>
              <a:t>f1 = x’ y’ z + x y’ z’ + x y z </a:t>
            </a:r>
          </a:p>
          <a:p>
            <a:pPr eaLnBrk="1" hangingPunct="1">
              <a:lnSpc>
                <a:spcPct val="150000"/>
              </a:lnSpc>
              <a:buFont typeface="Wingdings" pitchFamily="2" charset="2"/>
              <a:buNone/>
            </a:pPr>
            <a:r>
              <a:rPr lang="en-IN" sz="2000" i="1" dirty="0" smtClean="0"/>
              <a:t>    = m</a:t>
            </a:r>
            <a:r>
              <a:rPr lang="en-IN" sz="1400" i="1" dirty="0" smtClean="0"/>
              <a:t>1 </a:t>
            </a:r>
            <a:r>
              <a:rPr lang="en-IN" sz="2000" i="1" dirty="0" smtClean="0"/>
              <a:t>+ m4 + m7</a:t>
            </a:r>
          </a:p>
          <a:p>
            <a:pPr eaLnBrk="1" hangingPunct="1">
              <a:lnSpc>
                <a:spcPct val="150000"/>
              </a:lnSpc>
              <a:buFont typeface="Wingdings" pitchFamily="2" charset="2"/>
              <a:buNone/>
            </a:pPr>
            <a:r>
              <a:rPr lang="en-IN" sz="2000" i="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r>
              <a:rPr lang="en-IN" sz="2000" i="1" dirty="0" smtClean="0"/>
              <a:t>m</a:t>
            </a:r>
            <a:r>
              <a:rPr lang="en-IN" sz="1800" i="1" dirty="0" smtClean="0"/>
              <a:t>1</a:t>
            </a:r>
            <a:r>
              <a:rPr lang="en-IN" sz="2000" i="1" dirty="0" smtClean="0"/>
              <a:t> , m4 , m7</a:t>
            </a:r>
            <a:r>
              <a:rPr lang="en-IN" sz="2000" dirty="0" smtClean="0">
                <a:latin typeface="Times New Roman" pitchFamily="18" charset="0"/>
                <a:cs typeface="Times New Roman" pitchFamily="18" charset="0"/>
              </a:rPr>
              <a:t>)</a:t>
            </a:r>
          </a:p>
          <a:p>
            <a:pPr eaLnBrk="1" hangingPunct="1">
              <a:lnSpc>
                <a:spcPct val="150000"/>
              </a:lnSpc>
              <a:buFont typeface="Wingdings" pitchFamily="2" charset="2"/>
              <a:buNone/>
            </a:pPr>
            <a:r>
              <a:rPr lang="en-IN" sz="2000" dirty="0" smtClean="0">
                <a:latin typeface="Times New Roman" pitchFamily="18" charset="0"/>
                <a:cs typeface="Times New Roman" pitchFamily="18" charset="0"/>
              </a:rPr>
              <a:t>=∑m(1,4,7)</a:t>
            </a:r>
          </a:p>
        </p:txBody>
      </p:sp>
      <p:pic>
        <p:nvPicPr>
          <p:cNvPr id="14340" name="Picture 2"/>
          <p:cNvPicPr>
            <a:picLocks noChangeAspect="1" noChangeArrowheads="1"/>
          </p:cNvPicPr>
          <p:nvPr/>
        </p:nvPicPr>
        <p:blipFill>
          <a:blip r:embed="rId2"/>
          <a:srcRect/>
          <a:stretch>
            <a:fillRect/>
          </a:stretch>
        </p:blipFill>
        <p:spPr bwMode="auto">
          <a:xfrm>
            <a:off x="5029200" y="2743200"/>
            <a:ext cx="3556000" cy="2971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8600"/>
            <a:ext cx="4713288" cy="696913"/>
          </a:xfrm>
        </p:spPr>
        <p:txBody>
          <a:bodyPr tIns="12700" rtlCol="0">
            <a:normAutofit fontScale="90000"/>
          </a:bodyPr>
          <a:lstStyle/>
          <a:p>
            <a:pPr marL="12700" algn="ctr" eaLnBrk="1" fontAlgn="auto" hangingPunct="1">
              <a:spcBef>
                <a:spcPts val="100"/>
              </a:spcBef>
              <a:spcAft>
                <a:spcPts val="0"/>
              </a:spcAft>
              <a:defRPr/>
            </a:pPr>
            <a:r>
              <a:rPr sz="4400" spc="-15" dirty="0">
                <a:solidFill>
                  <a:srgbClr val="FF0000"/>
                </a:solidFill>
              </a:rPr>
              <a:t>E</a:t>
            </a:r>
            <a:r>
              <a:rPr sz="4400" dirty="0">
                <a:solidFill>
                  <a:srgbClr val="FF0000"/>
                </a:solidFill>
              </a:rPr>
              <a:t>xa</a:t>
            </a:r>
            <a:r>
              <a:rPr sz="4400" spc="-15" dirty="0">
                <a:solidFill>
                  <a:srgbClr val="FF0000"/>
                </a:solidFill>
              </a:rPr>
              <a:t>m</a:t>
            </a:r>
            <a:r>
              <a:rPr sz="4400" dirty="0">
                <a:solidFill>
                  <a:srgbClr val="FF0000"/>
                </a:solidFill>
              </a:rPr>
              <a:t>ple</a:t>
            </a:r>
          </a:p>
        </p:txBody>
      </p:sp>
      <p:sp>
        <p:nvSpPr>
          <p:cNvPr id="15363" name="object 4"/>
          <p:cNvSpPr>
            <a:spLocks noGrp="1"/>
          </p:cNvSpPr>
          <p:nvPr>
            <p:ph type="sldNum" sz="quarter" idx="11"/>
          </p:nvPr>
        </p:nvSpPr>
        <p:spPr bwMode="auto">
          <a:noFill/>
          <a:ln>
            <a:miter lim="800000"/>
            <a:headEnd/>
            <a:tailEnd/>
          </a:ln>
        </p:spPr>
        <p:txBody>
          <a:bodyPr wrap="square" lIns="91440" tIns="12700" rIns="91440" bIns="45720" numCol="1" anchorCtr="0" compatLnSpc="1">
            <a:prstTxWarp prst="textNoShape">
              <a:avLst/>
            </a:prstTxWarp>
          </a:bodyPr>
          <a:lstStyle/>
          <a:p>
            <a:pPr marL="25400"/>
            <a:fld id="{5861A815-2C2C-4D2D-B80E-6EE2C9BAC5B1}" type="slidenum">
              <a:rPr lang="en-US" smtClean="0"/>
              <a:pPr marL="25400"/>
              <a:t>13</a:t>
            </a:fld>
            <a:endParaRPr lang="en-US" smtClean="0"/>
          </a:p>
        </p:txBody>
      </p:sp>
      <p:sp>
        <p:nvSpPr>
          <p:cNvPr id="15364" name="object 3"/>
          <p:cNvSpPr txBox="1">
            <a:spLocks noChangeArrowheads="1"/>
          </p:cNvSpPr>
          <p:nvPr/>
        </p:nvSpPr>
        <p:spPr bwMode="auto">
          <a:xfrm>
            <a:off x="457200" y="762000"/>
            <a:ext cx="8234362" cy="5822747"/>
          </a:xfrm>
          <a:prstGeom prst="rect">
            <a:avLst/>
          </a:prstGeom>
          <a:noFill/>
          <a:ln w="9525">
            <a:noFill/>
            <a:miter lim="800000"/>
            <a:headEnd/>
            <a:tailEnd/>
          </a:ln>
        </p:spPr>
        <p:txBody>
          <a:bodyPr lIns="0" tIns="26034" rIns="0" bIns="0">
            <a:spAutoFit/>
          </a:bodyPr>
          <a:lstStyle/>
          <a:p>
            <a:pPr marL="1047750" indent="-1009650">
              <a:lnSpc>
                <a:spcPts val="2875"/>
              </a:lnSpc>
              <a:spcBef>
                <a:spcPts val="200"/>
              </a:spcBef>
            </a:pPr>
            <a:r>
              <a:rPr lang="en-US" sz="2400" dirty="0">
                <a:solidFill>
                  <a:srgbClr val="0000FF"/>
                </a:solidFill>
                <a:latin typeface="Tahoma" pitchFamily="34" charset="0"/>
                <a:cs typeface="Tahoma" pitchFamily="34" charset="0"/>
              </a:rPr>
              <a:t>Ex. </a:t>
            </a:r>
            <a:r>
              <a:rPr lang="en-US" sz="2400" dirty="0" smtClean="0">
                <a:solidFill>
                  <a:srgbClr val="0000FF"/>
                </a:solidFill>
                <a:latin typeface="Tahoma" pitchFamily="34" charset="0"/>
                <a:cs typeface="Tahoma" pitchFamily="34" charset="0"/>
              </a:rPr>
              <a:t>     </a:t>
            </a:r>
            <a:r>
              <a:rPr lang="en-US" sz="2400" dirty="0" smtClean="0">
                <a:latin typeface="Times New Roman" pitchFamily="18" charset="0"/>
                <a:cs typeface="Times New Roman" pitchFamily="18" charset="0"/>
              </a:rPr>
              <a:t>Express </a:t>
            </a:r>
            <a:r>
              <a:rPr lang="en-US" sz="2400" dirty="0">
                <a:latin typeface="Times New Roman" pitchFamily="18" charset="0"/>
                <a:cs typeface="Times New Roman" pitchFamily="18" charset="0"/>
              </a:rPr>
              <a:t>the Boolean function F = A + </a:t>
            </a:r>
            <a:r>
              <a:rPr lang="en-US" sz="2400" dirty="0" smtClean="0">
                <a:latin typeface="Times New Roman" pitchFamily="18" charset="0"/>
                <a:cs typeface="Times New Roman" pitchFamily="18" charset="0"/>
              </a:rPr>
              <a:t>B</a:t>
            </a:r>
            <a:r>
              <a:rPr lang="en-US" sz="2400" i="1" dirty="0" smtClean="0"/>
              <a:t>’ </a:t>
            </a:r>
            <a:r>
              <a:rPr lang="en-US" sz="2400" dirty="0" smtClean="0">
                <a:latin typeface="Times New Roman" pitchFamily="18" charset="0"/>
                <a:cs typeface="Times New Roman" pitchFamily="18" charset="0"/>
              </a:rPr>
              <a:t>C as </a:t>
            </a:r>
            <a:r>
              <a:rPr lang="en-US" sz="2400" dirty="0">
                <a:latin typeface="Times New Roman" pitchFamily="18" charset="0"/>
                <a:cs typeface="Times New Roman" pitchFamily="18" charset="0"/>
              </a:rPr>
              <a:t>a sum of  </a:t>
            </a:r>
            <a:r>
              <a:rPr lang="en-US" sz="2400" dirty="0" err="1" smtClean="0">
                <a:latin typeface="Times New Roman" pitchFamily="18" charset="0"/>
                <a:cs typeface="Times New Roman" pitchFamily="18" charset="0"/>
              </a:rPr>
              <a:t>minterms</a:t>
            </a:r>
            <a:r>
              <a:rPr lang="en-US" sz="2400" dirty="0">
                <a:latin typeface="Times New Roman" pitchFamily="18" charset="0"/>
                <a:cs typeface="Times New Roman" pitchFamily="18" charset="0"/>
              </a:rPr>
              <a:t>.</a:t>
            </a:r>
          </a:p>
          <a:p>
            <a:pPr marL="1047750" indent="-1009650">
              <a:lnSpc>
                <a:spcPts val="2875"/>
              </a:lnSpc>
              <a:spcBef>
                <a:spcPts val="200"/>
              </a:spcBef>
            </a:pPr>
            <a:r>
              <a:rPr lang="en-US" sz="2400" dirty="0">
                <a:latin typeface="Times New Roman" pitchFamily="18" charset="0"/>
                <a:cs typeface="Times New Roman" pitchFamily="18" charset="0"/>
              </a:rPr>
              <a:t>Ans.</a:t>
            </a:r>
          </a:p>
          <a:p>
            <a:pPr marL="1047750" indent="-1009650">
              <a:lnSpc>
                <a:spcPts val="2875"/>
              </a:lnSpc>
              <a:spcBef>
                <a:spcPts val="200"/>
              </a:spcBef>
            </a:pPr>
            <a:r>
              <a:rPr lang="en-US" sz="2400" dirty="0">
                <a:latin typeface="Times New Roman" pitchFamily="18" charset="0"/>
                <a:cs typeface="Times New Roman" pitchFamily="18" charset="0"/>
              </a:rPr>
              <a:t>F = A + </a:t>
            </a:r>
            <a:r>
              <a:rPr lang="en-US" sz="2400" dirty="0" smtClean="0">
                <a:latin typeface="Times New Roman" pitchFamily="18" charset="0"/>
                <a:cs typeface="Times New Roman" pitchFamily="18" charset="0"/>
              </a:rPr>
              <a:t>B</a:t>
            </a:r>
            <a:r>
              <a:rPr lang="en-US" sz="2400" dirty="0" smtClean="0"/>
              <a:t> ’ </a:t>
            </a:r>
            <a:r>
              <a:rPr lang="en-US" sz="2400" dirty="0" smtClean="0">
                <a:latin typeface="Times New Roman" pitchFamily="18" charset="0"/>
                <a:cs typeface="Times New Roman" pitchFamily="18" charset="0"/>
              </a:rPr>
              <a:t>C </a:t>
            </a:r>
            <a:r>
              <a:rPr lang="en-US" sz="2400" dirty="0">
                <a:latin typeface="Times New Roman" pitchFamily="18" charset="0"/>
                <a:cs typeface="Times New Roman" pitchFamily="18" charset="0"/>
              </a:rPr>
              <a:t>=</a:t>
            </a:r>
            <a:r>
              <a:rPr lang="en-US" sz="2000" dirty="0">
                <a:latin typeface="Tahoma" pitchFamily="34" charset="0"/>
                <a:cs typeface="Tahoma" pitchFamily="34" charset="0"/>
              </a:rPr>
              <a:t>A(</a:t>
            </a:r>
            <a:r>
              <a:rPr lang="en-US" sz="2000" dirty="0">
                <a:solidFill>
                  <a:srgbClr val="FF0000"/>
                </a:solidFill>
                <a:latin typeface="Tahoma" pitchFamily="34" charset="0"/>
                <a:cs typeface="Tahoma" pitchFamily="34" charset="0"/>
              </a:rPr>
              <a:t>B+B</a:t>
            </a:r>
            <a:r>
              <a:rPr lang="en-US" sz="2000" dirty="0">
                <a:solidFill>
                  <a:srgbClr val="FF0000"/>
                </a:solidFill>
              </a:rPr>
              <a:t>’</a:t>
            </a:r>
            <a:r>
              <a:rPr lang="en-US" sz="2000" dirty="0">
                <a:latin typeface="Tahoma" pitchFamily="34" charset="0"/>
                <a:cs typeface="Tahoma" pitchFamily="34" charset="0"/>
              </a:rPr>
              <a:t>) </a:t>
            </a:r>
            <a:r>
              <a:rPr lang="en-US" sz="2000" dirty="0">
                <a:latin typeface="Times New Roman" pitchFamily="18" charset="0"/>
                <a:cs typeface="Times New Roman" pitchFamily="18" charset="0"/>
              </a:rPr>
              <a:t>+ </a:t>
            </a:r>
            <a:r>
              <a:rPr lang="en-US" sz="2000" dirty="0">
                <a:latin typeface="Tahoma" pitchFamily="34" charset="0"/>
                <a:cs typeface="Tahoma" pitchFamily="34" charset="0"/>
              </a:rPr>
              <a:t>B</a:t>
            </a:r>
            <a:r>
              <a:rPr lang="en-US" sz="2000" dirty="0"/>
              <a:t>’</a:t>
            </a:r>
            <a:r>
              <a:rPr lang="en-US" sz="2000" dirty="0">
                <a:latin typeface="Tahoma" pitchFamily="34" charset="0"/>
                <a:cs typeface="Tahoma" pitchFamily="34" charset="0"/>
              </a:rPr>
              <a:t>C(</a:t>
            </a:r>
            <a:r>
              <a:rPr lang="en-US" sz="2000" dirty="0">
                <a:solidFill>
                  <a:srgbClr val="FF0000"/>
                </a:solidFill>
                <a:latin typeface="Tahoma" pitchFamily="34" charset="0"/>
                <a:cs typeface="Tahoma" pitchFamily="34" charset="0"/>
              </a:rPr>
              <a:t>A + A</a:t>
            </a:r>
            <a:r>
              <a:rPr lang="en-US" sz="2000" dirty="0">
                <a:solidFill>
                  <a:srgbClr val="FF0000"/>
                </a:solidFill>
              </a:rPr>
              <a:t>’</a:t>
            </a:r>
            <a:r>
              <a:rPr lang="en-US" sz="2000" dirty="0">
                <a:latin typeface="Tahoma" pitchFamily="34" charset="0"/>
                <a:cs typeface="Tahoma" pitchFamily="34" charset="0"/>
              </a:rPr>
              <a:t>)</a:t>
            </a:r>
            <a:r>
              <a:rPr lang="en-US" sz="2000" dirty="0">
                <a:latin typeface="Times New Roman" pitchFamily="18" charset="0"/>
                <a:cs typeface="Times New Roman" pitchFamily="18" charset="0"/>
              </a:rPr>
              <a:t> </a:t>
            </a:r>
          </a:p>
          <a:p>
            <a:pPr marL="1047750" indent="-1009650">
              <a:lnSpc>
                <a:spcPts val="2875"/>
              </a:lnSpc>
              <a:spcBef>
                <a:spcPts val="200"/>
              </a:spcBef>
            </a:pPr>
            <a:r>
              <a:rPr lang="en-US" sz="2000" dirty="0">
                <a:latin typeface="Times New Roman" pitchFamily="18" charset="0"/>
                <a:cs typeface="Times New Roman" pitchFamily="18" charset="0"/>
              </a:rPr>
              <a:t>                        </a:t>
            </a:r>
            <a:r>
              <a:rPr lang="en-US" sz="2000" dirty="0">
                <a:latin typeface="Tahoma" pitchFamily="34" charset="0"/>
                <a:cs typeface="Tahoma" pitchFamily="34" charset="0"/>
              </a:rPr>
              <a:t>= AB + AB</a:t>
            </a:r>
            <a:r>
              <a:rPr lang="en-US" sz="2000" dirty="0"/>
              <a:t>’ + </a:t>
            </a:r>
            <a:r>
              <a:rPr lang="en-US" sz="2000" dirty="0">
                <a:latin typeface="Tahoma" pitchFamily="34" charset="0"/>
                <a:cs typeface="Tahoma" pitchFamily="34" charset="0"/>
              </a:rPr>
              <a:t>AB</a:t>
            </a:r>
            <a:r>
              <a:rPr lang="en-US" sz="2000" dirty="0"/>
              <a:t>’</a:t>
            </a:r>
            <a:r>
              <a:rPr lang="en-US" sz="2000" dirty="0">
                <a:latin typeface="Tahoma" pitchFamily="34" charset="0"/>
                <a:cs typeface="Tahoma" pitchFamily="34" charset="0"/>
              </a:rPr>
              <a:t>C + A</a:t>
            </a:r>
            <a:r>
              <a:rPr lang="en-US" sz="2000" dirty="0"/>
              <a:t>’</a:t>
            </a:r>
            <a:r>
              <a:rPr lang="en-US" sz="2000" dirty="0">
                <a:latin typeface="Tahoma" pitchFamily="34" charset="0"/>
                <a:cs typeface="Tahoma" pitchFamily="34" charset="0"/>
              </a:rPr>
              <a:t>B</a:t>
            </a:r>
            <a:r>
              <a:rPr lang="en-US" sz="2000" dirty="0"/>
              <a:t>’</a:t>
            </a:r>
            <a:r>
              <a:rPr lang="en-US" sz="2000" dirty="0">
                <a:latin typeface="Tahoma" pitchFamily="34" charset="0"/>
                <a:cs typeface="Tahoma" pitchFamily="34" charset="0"/>
              </a:rPr>
              <a:t>C</a:t>
            </a:r>
            <a:endParaRPr lang="en-US" sz="2000" dirty="0"/>
          </a:p>
          <a:p>
            <a:pPr marL="1047750" indent="-1009650">
              <a:lnSpc>
                <a:spcPts val="2875"/>
              </a:lnSpc>
              <a:spcBef>
                <a:spcPts val="200"/>
              </a:spcBef>
            </a:pPr>
            <a:r>
              <a:rPr lang="en-US" sz="2000" dirty="0">
                <a:latin typeface="Tahoma" pitchFamily="34" charset="0"/>
                <a:cs typeface="Tahoma" pitchFamily="34" charset="0"/>
              </a:rPr>
              <a:t>                   = AB(</a:t>
            </a:r>
            <a:r>
              <a:rPr lang="en-US" sz="2000" dirty="0">
                <a:solidFill>
                  <a:srgbClr val="FF0000"/>
                </a:solidFill>
                <a:latin typeface="Tahoma" pitchFamily="34" charset="0"/>
                <a:cs typeface="Tahoma" pitchFamily="34" charset="0"/>
              </a:rPr>
              <a:t>C + C</a:t>
            </a:r>
            <a:r>
              <a:rPr lang="en-US" sz="2000" dirty="0">
                <a:solidFill>
                  <a:srgbClr val="FF0000"/>
                </a:solidFill>
              </a:rPr>
              <a:t>’</a:t>
            </a:r>
            <a:r>
              <a:rPr lang="en-US" sz="2000" dirty="0">
                <a:latin typeface="Tahoma" pitchFamily="34" charset="0"/>
                <a:cs typeface="Tahoma" pitchFamily="34" charset="0"/>
              </a:rPr>
              <a:t>) + AB</a:t>
            </a:r>
            <a:r>
              <a:rPr lang="en-US" sz="2000" dirty="0"/>
              <a:t>’</a:t>
            </a:r>
            <a:r>
              <a:rPr lang="en-US" sz="2000" dirty="0">
                <a:latin typeface="Tahoma" pitchFamily="34" charset="0"/>
                <a:cs typeface="Tahoma" pitchFamily="34" charset="0"/>
              </a:rPr>
              <a:t>(</a:t>
            </a:r>
            <a:r>
              <a:rPr lang="en-US" sz="2000" dirty="0">
                <a:solidFill>
                  <a:srgbClr val="FF0000"/>
                </a:solidFill>
                <a:latin typeface="Tahoma" pitchFamily="34" charset="0"/>
                <a:cs typeface="Tahoma" pitchFamily="34" charset="0"/>
              </a:rPr>
              <a:t>C + C</a:t>
            </a:r>
            <a:r>
              <a:rPr lang="en-US" sz="2000" dirty="0">
                <a:solidFill>
                  <a:srgbClr val="FF0000"/>
                </a:solidFill>
              </a:rPr>
              <a:t>’</a:t>
            </a:r>
            <a:r>
              <a:rPr lang="en-US" sz="2000" dirty="0">
                <a:latin typeface="Tahoma" pitchFamily="34" charset="0"/>
                <a:cs typeface="Tahoma" pitchFamily="34" charset="0"/>
              </a:rPr>
              <a:t>)+ AB</a:t>
            </a:r>
            <a:r>
              <a:rPr lang="en-US" sz="2000" dirty="0"/>
              <a:t>’</a:t>
            </a:r>
            <a:r>
              <a:rPr lang="en-US" sz="2000" dirty="0">
                <a:latin typeface="Tahoma" pitchFamily="34" charset="0"/>
                <a:cs typeface="Tahoma" pitchFamily="34" charset="0"/>
              </a:rPr>
              <a:t>C + A</a:t>
            </a:r>
            <a:r>
              <a:rPr lang="en-US" sz="2000" dirty="0"/>
              <a:t>’</a:t>
            </a:r>
            <a:r>
              <a:rPr lang="en-US" sz="2000" dirty="0">
                <a:latin typeface="Tahoma" pitchFamily="34" charset="0"/>
                <a:cs typeface="Tahoma" pitchFamily="34" charset="0"/>
              </a:rPr>
              <a:t>B</a:t>
            </a:r>
            <a:r>
              <a:rPr lang="en-US" sz="2000" dirty="0"/>
              <a:t>’</a:t>
            </a:r>
            <a:r>
              <a:rPr lang="en-US" sz="2000" dirty="0">
                <a:latin typeface="Tahoma" pitchFamily="34" charset="0"/>
                <a:cs typeface="Tahoma" pitchFamily="34" charset="0"/>
              </a:rPr>
              <a:t>C</a:t>
            </a:r>
          </a:p>
          <a:p>
            <a:pPr marL="1047750" indent="-1009650">
              <a:spcBef>
                <a:spcPts val="488"/>
              </a:spcBef>
            </a:pPr>
            <a:r>
              <a:rPr lang="en-US" sz="2000" dirty="0">
                <a:latin typeface="Tahoma" pitchFamily="34" charset="0"/>
                <a:cs typeface="Tahoma" pitchFamily="34" charset="0"/>
              </a:rPr>
              <a:t>                   =ABC + ABC</a:t>
            </a:r>
            <a:r>
              <a:rPr lang="en-US" sz="2000" dirty="0"/>
              <a:t>’ </a:t>
            </a:r>
            <a:r>
              <a:rPr lang="en-US" sz="2000" dirty="0">
                <a:latin typeface="Tahoma" pitchFamily="34" charset="0"/>
                <a:cs typeface="Tahoma" pitchFamily="34" charset="0"/>
              </a:rPr>
              <a:t>+ AB</a:t>
            </a:r>
            <a:r>
              <a:rPr lang="en-US" sz="2000" dirty="0"/>
              <a:t>’</a:t>
            </a:r>
            <a:r>
              <a:rPr lang="en-US" sz="2000" dirty="0">
                <a:latin typeface="Tahoma" pitchFamily="34" charset="0"/>
                <a:cs typeface="Tahoma" pitchFamily="34" charset="0"/>
              </a:rPr>
              <a:t>C + AB</a:t>
            </a:r>
            <a:r>
              <a:rPr lang="en-US" sz="2000" dirty="0"/>
              <a:t>’</a:t>
            </a:r>
            <a:r>
              <a:rPr lang="en-US" sz="2000" dirty="0">
                <a:latin typeface="Tahoma" pitchFamily="34" charset="0"/>
                <a:cs typeface="Tahoma" pitchFamily="34" charset="0"/>
              </a:rPr>
              <a:t>C</a:t>
            </a:r>
            <a:r>
              <a:rPr lang="en-US" sz="2000" dirty="0"/>
              <a:t>’ </a:t>
            </a:r>
            <a:r>
              <a:rPr lang="en-US" sz="2000" dirty="0">
                <a:latin typeface="Tahoma" pitchFamily="34" charset="0"/>
                <a:cs typeface="Tahoma" pitchFamily="34" charset="0"/>
              </a:rPr>
              <a:t>+ AB</a:t>
            </a:r>
            <a:r>
              <a:rPr lang="en-US" sz="2000" dirty="0"/>
              <a:t>’</a:t>
            </a:r>
            <a:r>
              <a:rPr lang="en-US" sz="2000" dirty="0">
                <a:latin typeface="Tahoma" pitchFamily="34" charset="0"/>
                <a:cs typeface="Tahoma" pitchFamily="34" charset="0"/>
              </a:rPr>
              <a:t>C + A</a:t>
            </a:r>
            <a:r>
              <a:rPr lang="en-US" sz="2000" dirty="0"/>
              <a:t>’</a:t>
            </a:r>
            <a:r>
              <a:rPr lang="en-US" sz="2000" dirty="0">
                <a:latin typeface="Tahoma" pitchFamily="34" charset="0"/>
                <a:cs typeface="Tahoma" pitchFamily="34" charset="0"/>
              </a:rPr>
              <a:t>B</a:t>
            </a:r>
            <a:r>
              <a:rPr lang="en-US" sz="2000" dirty="0"/>
              <a:t>’</a:t>
            </a:r>
            <a:r>
              <a:rPr lang="en-US" sz="2000" dirty="0">
                <a:latin typeface="Tahoma" pitchFamily="34" charset="0"/>
                <a:cs typeface="Tahoma" pitchFamily="34" charset="0"/>
              </a:rPr>
              <a:t>C</a:t>
            </a:r>
            <a:endParaRPr lang="en-US" sz="2000" dirty="0"/>
          </a:p>
          <a:p>
            <a:pPr marL="1047750" indent="-1009650">
              <a:spcBef>
                <a:spcPts val="500"/>
              </a:spcBef>
            </a:pPr>
            <a:r>
              <a:rPr lang="en-US" sz="2000" dirty="0">
                <a:latin typeface="Tahoma" pitchFamily="34" charset="0"/>
                <a:cs typeface="Tahoma" pitchFamily="34" charset="0"/>
              </a:rPr>
              <a:t>Combining all term</a:t>
            </a:r>
          </a:p>
          <a:p>
            <a:pPr marL="1047750" indent="-1009650">
              <a:spcBef>
                <a:spcPts val="500"/>
              </a:spcBef>
            </a:pPr>
            <a:r>
              <a:rPr lang="en-US" sz="2000" dirty="0">
                <a:latin typeface="Tahoma" pitchFamily="34" charset="0"/>
                <a:cs typeface="Tahoma" pitchFamily="34" charset="0"/>
              </a:rPr>
              <a:t>                F = A</a:t>
            </a:r>
            <a:r>
              <a:rPr lang="en-US" sz="2000" dirty="0"/>
              <a:t>’</a:t>
            </a:r>
            <a:r>
              <a:rPr lang="en-US" sz="2000" dirty="0">
                <a:latin typeface="Tahoma" pitchFamily="34" charset="0"/>
                <a:cs typeface="Tahoma" pitchFamily="34" charset="0"/>
              </a:rPr>
              <a:t>B</a:t>
            </a:r>
            <a:r>
              <a:rPr lang="en-US" sz="2000" dirty="0"/>
              <a:t>’</a:t>
            </a:r>
            <a:r>
              <a:rPr lang="en-US" sz="2000" dirty="0">
                <a:latin typeface="Tahoma" pitchFamily="34" charset="0"/>
                <a:cs typeface="Tahoma" pitchFamily="34" charset="0"/>
              </a:rPr>
              <a:t>C+ AB</a:t>
            </a:r>
            <a:r>
              <a:rPr lang="en-US" sz="2000" dirty="0"/>
              <a:t>’</a:t>
            </a:r>
            <a:r>
              <a:rPr lang="en-US" sz="2000" dirty="0">
                <a:latin typeface="Tahoma" pitchFamily="34" charset="0"/>
                <a:cs typeface="Tahoma" pitchFamily="34" charset="0"/>
              </a:rPr>
              <a:t>C</a:t>
            </a:r>
            <a:r>
              <a:rPr lang="en-US" sz="2000" dirty="0"/>
              <a:t>’</a:t>
            </a:r>
            <a:r>
              <a:rPr lang="en-US" sz="2000" dirty="0">
                <a:latin typeface="Tahoma" pitchFamily="34" charset="0"/>
                <a:cs typeface="Tahoma" pitchFamily="34" charset="0"/>
              </a:rPr>
              <a:t>+AB</a:t>
            </a:r>
            <a:r>
              <a:rPr lang="en-US" sz="2000" dirty="0"/>
              <a:t>’</a:t>
            </a:r>
            <a:r>
              <a:rPr lang="en-US" sz="2000" dirty="0">
                <a:latin typeface="Tahoma" pitchFamily="34" charset="0"/>
                <a:cs typeface="Tahoma" pitchFamily="34" charset="0"/>
              </a:rPr>
              <a:t>C+ABC</a:t>
            </a:r>
            <a:r>
              <a:rPr lang="en-US" sz="2000" dirty="0"/>
              <a:t>’</a:t>
            </a:r>
            <a:r>
              <a:rPr lang="en-US" sz="2000" dirty="0">
                <a:latin typeface="Tahoma" pitchFamily="34" charset="0"/>
                <a:cs typeface="Tahoma" pitchFamily="34" charset="0"/>
              </a:rPr>
              <a:t>+ABC </a:t>
            </a:r>
          </a:p>
          <a:p>
            <a:pPr marL="1047750" indent="-1009650">
              <a:spcBef>
                <a:spcPts val="500"/>
              </a:spcBef>
            </a:pPr>
            <a:r>
              <a:rPr lang="en-US" sz="2000" dirty="0">
                <a:latin typeface="Tahoma" pitchFamily="34" charset="0"/>
                <a:cs typeface="Tahoma" pitchFamily="34" charset="0"/>
              </a:rPr>
              <a:t>                  = m</a:t>
            </a:r>
            <a:r>
              <a:rPr lang="en-US" sz="1900" baseline="-17000" dirty="0">
                <a:latin typeface="Tahoma" pitchFamily="34" charset="0"/>
                <a:cs typeface="Tahoma" pitchFamily="34" charset="0"/>
              </a:rPr>
              <a:t>1</a:t>
            </a:r>
            <a:r>
              <a:rPr lang="en-US" sz="2000" dirty="0">
                <a:latin typeface="Tahoma" pitchFamily="34" charset="0"/>
                <a:cs typeface="Tahoma" pitchFamily="34" charset="0"/>
              </a:rPr>
              <a:t>+m</a:t>
            </a:r>
            <a:r>
              <a:rPr lang="en-US" sz="1900" baseline="-17000" dirty="0">
                <a:latin typeface="Tahoma" pitchFamily="34" charset="0"/>
                <a:cs typeface="Tahoma" pitchFamily="34" charset="0"/>
              </a:rPr>
              <a:t>4</a:t>
            </a:r>
            <a:r>
              <a:rPr lang="en-US" sz="2000" dirty="0">
                <a:latin typeface="Tahoma" pitchFamily="34" charset="0"/>
                <a:cs typeface="Tahoma" pitchFamily="34" charset="0"/>
              </a:rPr>
              <a:t>+m</a:t>
            </a:r>
            <a:r>
              <a:rPr lang="en-US" sz="1900" baseline="-17000" dirty="0">
                <a:latin typeface="Tahoma" pitchFamily="34" charset="0"/>
                <a:cs typeface="Tahoma" pitchFamily="34" charset="0"/>
              </a:rPr>
              <a:t>5</a:t>
            </a:r>
            <a:r>
              <a:rPr lang="en-US" sz="2000" dirty="0">
                <a:latin typeface="Tahoma" pitchFamily="34" charset="0"/>
                <a:cs typeface="Tahoma" pitchFamily="34" charset="0"/>
              </a:rPr>
              <a:t>+m</a:t>
            </a:r>
            <a:r>
              <a:rPr lang="en-US" sz="1900" baseline="-17000" dirty="0">
                <a:latin typeface="Tahoma" pitchFamily="34" charset="0"/>
                <a:cs typeface="Tahoma" pitchFamily="34" charset="0"/>
              </a:rPr>
              <a:t>6</a:t>
            </a:r>
            <a:r>
              <a:rPr lang="en-US" sz="2000" dirty="0">
                <a:latin typeface="Tahoma" pitchFamily="34" charset="0"/>
                <a:cs typeface="Tahoma" pitchFamily="34" charset="0"/>
              </a:rPr>
              <a:t>+m</a:t>
            </a:r>
            <a:r>
              <a:rPr lang="en-US" sz="1900" baseline="-17000" dirty="0">
                <a:latin typeface="Tahoma" pitchFamily="34" charset="0"/>
                <a:cs typeface="Tahoma" pitchFamily="34" charset="0"/>
              </a:rPr>
              <a:t>7</a:t>
            </a:r>
          </a:p>
          <a:p>
            <a:pPr marL="1047750" indent="-1009650">
              <a:spcBef>
                <a:spcPts val="500"/>
              </a:spcBef>
            </a:pPr>
            <a:r>
              <a:rPr lang="en-US" sz="1900" baseline="-17000" dirty="0">
                <a:latin typeface="Tahoma" pitchFamily="34" charset="0"/>
                <a:cs typeface="Tahoma" pitchFamily="34" charset="0"/>
              </a:rPr>
              <a:t> </a:t>
            </a:r>
            <a:r>
              <a:rPr lang="en-US" sz="1900" dirty="0">
                <a:latin typeface="Tahoma" pitchFamily="34" charset="0"/>
                <a:cs typeface="Tahoma" pitchFamily="34" charset="0"/>
              </a:rPr>
              <a:t>   </a:t>
            </a:r>
            <a:r>
              <a:rPr lang="en-US" sz="2000" dirty="0">
                <a:latin typeface="Tahoma" pitchFamily="34" charset="0"/>
                <a:cs typeface="Tahoma" pitchFamily="34" charset="0"/>
              </a:rPr>
              <a:t>F(A, B, C) = </a:t>
            </a:r>
            <a:r>
              <a:rPr lang="en-US" sz="2000" dirty="0">
                <a:latin typeface="Times New Roman" pitchFamily="18" charset="0"/>
                <a:cs typeface="Times New Roman" pitchFamily="18" charset="0"/>
              </a:rPr>
              <a:t>∑</a:t>
            </a:r>
            <a:r>
              <a:rPr lang="en-US" sz="2000" dirty="0">
                <a:latin typeface="Tahoma" pitchFamily="34" charset="0"/>
                <a:cs typeface="Tahoma" pitchFamily="34" charset="0"/>
              </a:rPr>
              <a:t>(1, 4, 5, 6, 7</a:t>
            </a:r>
            <a:r>
              <a:rPr lang="en-US" sz="2000" dirty="0" smtClean="0">
                <a:latin typeface="Tahoma" pitchFamily="34" charset="0"/>
                <a:cs typeface="Tahoma" pitchFamily="34" charset="0"/>
              </a:rPr>
              <a:t>)</a:t>
            </a:r>
            <a:endParaRPr lang="en-US" sz="2000" dirty="0" smtClean="0">
              <a:solidFill>
                <a:srgbClr val="1EDD3D"/>
              </a:solidFill>
              <a:latin typeface="Tahoma" pitchFamily="34" charset="0"/>
              <a:cs typeface="Tahoma" pitchFamily="34" charset="0"/>
            </a:endParaRPr>
          </a:p>
          <a:p>
            <a:pPr algn="just"/>
            <a:r>
              <a:rPr lang="en-US" sz="2000" dirty="0" smtClean="0">
                <a:solidFill>
                  <a:srgbClr val="FF0000"/>
                </a:solidFill>
              </a:rPr>
              <a:t>The summation symbol </a:t>
            </a:r>
            <a:r>
              <a:rPr lang="en-US" sz="2000" dirty="0" smtClean="0">
                <a:solidFill>
                  <a:srgbClr val="FF0000"/>
                </a:solidFill>
                <a:latin typeface="Times New Roman" pitchFamily="18" charset="0"/>
                <a:cs typeface="Times New Roman" pitchFamily="18" charset="0"/>
              </a:rPr>
              <a:t>∑</a:t>
            </a:r>
            <a:r>
              <a:rPr lang="en-US" sz="2000" dirty="0" smtClean="0">
                <a:solidFill>
                  <a:srgbClr val="FF0000"/>
                </a:solidFill>
              </a:rPr>
              <a:t> stands for the </a:t>
            </a:r>
            <a:r>
              <a:rPr lang="en-US" sz="2000" dirty="0" err="1" smtClean="0">
                <a:solidFill>
                  <a:srgbClr val="FF0000"/>
                </a:solidFill>
              </a:rPr>
              <a:t>ORing</a:t>
            </a:r>
            <a:r>
              <a:rPr lang="en-US" sz="2000" dirty="0" smtClean="0">
                <a:solidFill>
                  <a:srgbClr val="FF0000"/>
                </a:solidFill>
              </a:rPr>
              <a:t> of terms; the numbers following it are the indices of the </a:t>
            </a:r>
            <a:r>
              <a:rPr lang="en-US" sz="2000" dirty="0" err="1" smtClean="0">
                <a:solidFill>
                  <a:srgbClr val="FF0000"/>
                </a:solidFill>
              </a:rPr>
              <a:t>minterms</a:t>
            </a:r>
            <a:r>
              <a:rPr lang="en-US" sz="2000" dirty="0" smtClean="0">
                <a:solidFill>
                  <a:srgbClr val="FF0000"/>
                </a:solidFill>
              </a:rPr>
              <a:t> of the function. The letters in parentheses following </a:t>
            </a:r>
            <a:r>
              <a:rPr lang="en-US" sz="2000" i="1" dirty="0" smtClean="0">
                <a:solidFill>
                  <a:srgbClr val="FF0000"/>
                </a:solidFill>
              </a:rPr>
              <a:t>F form </a:t>
            </a:r>
            <a:r>
              <a:rPr lang="en-US" sz="2000" dirty="0" smtClean="0">
                <a:solidFill>
                  <a:srgbClr val="FF0000"/>
                </a:solidFill>
              </a:rPr>
              <a:t>a list of the variables in the order taken when the </a:t>
            </a:r>
            <a:r>
              <a:rPr lang="en-US" sz="2000" dirty="0" err="1" smtClean="0">
                <a:solidFill>
                  <a:srgbClr val="FF0000"/>
                </a:solidFill>
              </a:rPr>
              <a:t>minterm</a:t>
            </a:r>
            <a:r>
              <a:rPr lang="en-US" sz="2000" dirty="0" smtClean="0">
                <a:solidFill>
                  <a:srgbClr val="FF0000"/>
                </a:solidFill>
              </a:rPr>
              <a:t> is converted to an AND term.</a:t>
            </a:r>
            <a:endParaRPr lang="en-US" sz="2000" dirty="0">
              <a:solidFill>
                <a:srgbClr val="FF0000"/>
              </a:solidFill>
              <a:latin typeface="Tahoma" pitchFamily="34" charset="0"/>
              <a:cs typeface="Tahoma" pitchFamily="34" charset="0"/>
            </a:endParaRPr>
          </a:p>
          <a:p>
            <a:pPr marL="1047750" indent="-1009650" algn="ctr">
              <a:spcBef>
                <a:spcPts val="475"/>
              </a:spcBef>
            </a:pPr>
            <a:endParaRPr lang="en-US" sz="2000" dirty="0">
              <a:latin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639762"/>
          </a:xfrm>
        </p:spPr>
        <p:txBody>
          <a:bodyPr/>
          <a:lstStyle/>
          <a:p>
            <a:pPr>
              <a:defRPr/>
            </a:pPr>
            <a:r>
              <a:rPr lang="en-US" sz="2400" b="1" dirty="0" smtClean="0"/>
              <a:t>Product of Maxterms</a:t>
            </a:r>
            <a:endParaRPr lang="en-IN" sz="2400" b="1" dirty="0">
              <a:solidFill>
                <a:schemeClr val="tx1"/>
              </a:solidFill>
              <a:latin typeface="Times New Roman" pitchFamily="18" charset="0"/>
              <a:cs typeface="Times New Roman" pitchFamily="18" charset="0"/>
            </a:endParaRPr>
          </a:p>
        </p:txBody>
      </p:sp>
      <p:sp>
        <p:nvSpPr>
          <p:cNvPr id="16387" name="Content Placeholder 2"/>
          <p:cNvSpPr>
            <a:spLocks noGrp="1"/>
          </p:cNvSpPr>
          <p:nvPr>
            <p:ph sz="quarter" idx="1"/>
          </p:nvPr>
        </p:nvSpPr>
        <p:spPr>
          <a:xfrm>
            <a:off x="609600" y="762000"/>
            <a:ext cx="8077200" cy="5102225"/>
          </a:xfrm>
        </p:spPr>
        <p:txBody>
          <a:bodyPr>
            <a:normAutofit/>
          </a:bodyPr>
          <a:lstStyle/>
          <a:p>
            <a:pPr algn="just" eaLnBrk="1" hangingPunct="1">
              <a:buFont typeface="Wingdings" pitchFamily="2" charset="2"/>
              <a:buNone/>
            </a:pPr>
            <a:r>
              <a:rPr lang="en-IN" sz="2400" dirty="0" smtClean="0">
                <a:solidFill>
                  <a:srgbClr val="FF0000"/>
                </a:solidFill>
              </a:rPr>
              <a:t>Now consider the complement of a Boolean function.</a:t>
            </a:r>
          </a:p>
          <a:p>
            <a:pPr algn="just">
              <a:buNone/>
            </a:pPr>
            <a:r>
              <a:rPr lang="en-IN" sz="2400" dirty="0" smtClean="0">
                <a:solidFill>
                  <a:srgbClr val="FF0000"/>
                </a:solidFill>
              </a:rPr>
              <a:t>The complement of </a:t>
            </a:r>
            <a:r>
              <a:rPr lang="en-US" sz="2400" i="1" dirty="0" smtClean="0">
                <a:solidFill>
                  <a:srgbClr val="FF0000"/>
                </a:solidFill>
                <a:latin typeface="Times New Roman" pitchFamily="18" charset="0"/>
                <a:cs typeface="Times New Roman" pitchFamily="18" charset="0"/>
              </a:rPr>
              <a:t>f</a:t>
            </a:r>
            <a:r>
              <a:rPr lang="en-US" sz="2400" i="1" baseline="-18000" dirty="0" smtClean="0">
                <a:solidFill>
                  <a:srgbClr val="FF0000"/>
                </a:solidFill>
                <a:latin typeface="Times New Roman" pitchFamily="18" charset="0"/>
                <a:cs typeface="Times New Roman" pitchFamily="18" charset="0"/>
              </a:rPr>
              <a:t>1</a:t>
            </a:r>
            <a:r>
              <a:rPr lang="en-IN" sz="2400" i="1" dirty="0" smtClean="0">
                <a:solidFill>
                  <a:srgbClr val="FF0000"/>
                </a:solidFill>
              </a:rPr>
              <a:t> is </a:t>
            </a:r>
          </a:p>
          <a:p>
            <a:pPr algn="just">
              <a:buNone/>
            </a:pPr>
            <a:r>
              <a:rPr lang="en-US" sz="2400" i="1" dirty="0" smtClean="0">
                <a:solidFill>
                  <a:srgbClr val="FF0000"/>
                </a:solidFill>
                <a:latin typeface="Times New Roman" pitchFamily="18" charset="0"/>
                <a:cs typeface="Times New Roman" pitchFamily="18" charset="0"/>
              </a:rPr>
              <a:t>f</a:t>
            </a:r>
            <a:r>
              <a:rPr lang="en-US" sz="2400" i="1" baseline="-18000" dirty="0" smtClean="0">
                <a:solidFill>
                  <a:srgbClr val="FF0000"/>
                </a:solidFill>
                <a:latin typeface="Times New Roman" pitchFamily="18" charset="0"/>
                <a:cs typeface="Times New Roman" pitchFamily="18" charset="0"/>
              </a:rPr>
              <a:t>1</a:t>
            </a:r>
            <a:r>
              <a:rPr lang="en-IN" sz="2400" dirty="0" smtClean="0"/>
              <a:t>’ = </a:t>
            </a:r>
            <a:r>
              <a:rPr lang="en-IN" sz="2400" i="1" dirty="0" smtClean="0"/>
              <a:t>x’ y’ z’ + x’ y z’ + x’ y z + x y’ z + x y z’</a:t>
            </a:r>
          </a:p>
          <a:p>
            <a:pPr algn="just">
              <a:buNone/>
            </a:pPr>
            <a:r>
              <a:rPr lang="en-IN" sz="2400" dirty="0" smtClean="0">
                <a:latin typeface="Times New Roman" pitchFamily="18" charset="0"/>
                <a:cs typeface="Times New Roman" pitchFamily="18" charset="0"/>
              </a:rPr>
              <a:t>If we take the complement of </a:t>
            </a:r>
            <a:r>
              <a:rPr lang="en-US" sz="2400" i="1" dirty="0" smtClean="0">
                <a:solidFill>
                  <a:srgbClr val="FF0000"/>
                </a:solidFill>
                <a:latin typeface="Times New Roman" pitchFamily="18" charset="0"/>
                <a:cs typeface="Times New Roman" pitchFamily="18" charset="0"/>
              </a:rPr>
              <a:t>f</a:t>
            </a:r>
            <a:r>
              <a:rPr lang="en-US" sz="2400" i="1" baseline="-18000" dirty="0" smtClean="0">
                <a:solidFill>
                  <a:srgbClr val="FF0000"/>
                </a:solidFill>
                <a:latin typeface="Times New Roman" pitchFamily="18" charset="0"/>
                <a:cs typeface="Times New Roman" pitchFamily="18" charset="0"/>
              </a:rPr>
              <a:t>1</a:t>
            </a:r>
            <a:r>
              <a:rPr lang="en-IN" sz="2400" dirty="0" smtClean="0"/>
              <a:t> ’</a:t>
            </a:r>
            <a:r>
              <a:rPr lang="en-IN" sz="2400" dirty="0" smtClean="0">
                <a:latin typeface="Times New Roman" pitchFamily="18" charset="0"/>
                <a:cs typeface="Times New Roman" pitchFamily="18" charset="0"/>
              </a:rPr>
              <a:t>, </a:t>
            </a:r>
          </a:p>
          <a:p>
            <a:pPr algn="just">
              <a:buNone/>
            </a:pPr>
            <a:r>
              <a:rPr lang="en-US" sz="2400" i="1" dirty="0" smtClean="0">
                <a:solidFill>
                  <a:srgbClr val="FF0000"/>
                </a:solidFill>
                <a:latin typeface="Times New Roman" pitchFamily="18" charset="0"/>
                <a:cs typeface="Times New Roman" pitchFamily="18" charset="0"/>
              </a:rPr>
              <a:t>f</a:t>
            </a:r>
            <a:r>
              <a:rPr lang="en-US" sz="2400" i="1" baseline="-18000" dirty="0" smtClean="0">
                <a:solidFill>
                  <a:srgbClr val="FF0000"/>
                </a:solidFill>
                <a:latin typeface="Times New Roman" pitchFamily="18" charset="0"/>
                <a:cs typeface="Times New Roman" pitchFamily="18" charset="0"/>
              </a:rPr>
              <a:t>1</a:t>
            </a:r>
            <a:r>
              <a:rPr lang="en-IN" sz="2400" i="1" dirty="0" smtClean="0"/>
              <a:t> = (x + y + z)(x + y’ + z)(x + y’ + z’)(x’+ y +z’)(x ‘+ y’ + z)</a:t>
            </a:r>
          </a:p>
          <a:p>
            <a:pPr algn="just">
              <a:buNone/>
            </a:pPr>
            <a:r>
              <a:rPr lang="en-IN" sz="2400" dirty="0" smtClean="0"/>
              <a:t>=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0 </a:t>
            </a:r>
            <a:r>
              <a:rPr lang="en-IN" sz="2400" i="1" dirty="0" smtClean="0"/>
              <a:t> .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2</a:t>
            </a:r>
            <a:r>
              <a:rPr lang="en-IN" sz="2400" i="1" dirty="0" smtClean="0"/>
              <a:t> .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3</a:t>
            </a:r>
            <a:r>
              <a:rPr lang="en-IN" sz="2400" i="1" dirty="0" smtClean="0"/>
              <a:t> .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5</a:t>
            </a:r>
            <a:r>
              <a:rPr lang="en-IN" sz="2400" i="1" dirty="0" smtClean="0"/>
              <a:t> .</a:t>
            </a:r>
            <a:r>
              <a:rPr lang="en-US" sz="2400" i="1" dirty="0" smtClean="0">
                <a:solidFill>
                  <a:srgbClr val="FF0000"/>
                </a:solidFill>
                <a:latin typeface="Times New Roman" pitchFamily="18" charset="0"/>
                <a:cs typeface="Times New Roman" pitchFamily="18" charset="0"/>
              </a:rPr>
              <a:t> M</a:t>
            </a:r>
            <a:r>
              <a:rPr lang="en-US" sz="2400" i="1" baseline="-18000" dirty="0" smtClean="0">
                <a:solidFill>
                  <a:srgbClr val="FF0000"/>
                </a:solidFill>
                <a:latin typeface="Times New Roman" pitchFamily="18" charset="0"/>
                <a:cs typeface="Times New Roman" pitchFamily="18" charset="0"/>
              </a:rPr>
              <a:t>6</a:t>
            </a:r>
            <a:endParaRPr lang="en-IN" sz="2400" i="1" dirty="0" smtClean="0"/>
          </a:p>
          <a:p>
            <a:pPr algn="just">
              <a:buNone/>
            </a:pPr>
            <a:r>
              <a:rPr lang="en-IN" sz="2400" i="1" dirty="0" smtClean="0"/>
              <a:t>=</a:t>
            </a:r>
            <a:r>
              <a:rPr lang="en-US" sz="2400" spc="-5" dirty="0" smtClean="0">
                <a:latin typeface="Times New Roman"/>
                <a:cs typeface="Times New Roman"/>
              </a:rPr>
              <a:t> ∏</a:t>
            </a:r>
            <a:r>
              <a:rPr lang="en-IN" sz="2400" i="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0 </a:t>
            </a:r>
            <a:r>
              <a:rPr lang="en-IN" sz="2400" i="1" dirty="0" smtClean="0"/>
              <a:t> ,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2</a:t>
            </a:r>
            <a:r>
              <a:rPr lang="en-IN" sz="2400" i="1" dirty="0" smtClean="0"/>
              <a:t> ,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3</a:t>
            </a:r>
            <a:r>
              <a:rPr lang="en-IN" sz="2400" i="1" dirty="0" smtClean="0"/>
              <a:t> , </a:t>
            </a:r>
            <a:r>
              <a:rPr lang="en-US" sz="2400" i="1" dirty="0" smtClean="0">
                <a:solidFill>
                  <a:srgbClr val="FF0000"/>
                </a:solidFill>
                <a:latin typeface="Times New Roman" pitchFamily="18" charset="0"/>
                <a:cs typeface="Times New Roman" pitchFamily="18" charset="0"/>
              </a:rPr>
              <a:t>M</a:t>
            </a:r>
            <a:r>
              <a:rPr lang="en-US" sz="2400" i="1" baseline="-18000" dirty="0" smtClean="0">
                <a:solidFill>
                  <a:srgbClr val="FF0000"/>
                </a:solidFill>
                <a:latin typeface="Times New Roman" pitchFamily="18" charset="0"/>
                <a:cs typeface="Times New Roman" pitchFamily="18" charset="0"/>
              </a:rPr>
              <a:t>5</a:t>
            </a:r>
            <a:r>
              <a:rPr lang="en-IN" sz="2400" i="1" dirty="0" smtClean="0"/>
              <a:t> ,</a:t>
            </a:r>
            <a:r>
              <a:rPr lang="en-US" sz="2400" i="1" dirty="0" smtClean="0">
                <a:solidFill>
                  <a:srgbClr val="FF0000"/>
                </a:solidFill>
                <a:latin typeface="Times New Roman" pitchFamily="18" charset="0"/>
                <a:cs typeface="Times New Roman" pitchFamily="18" charset="0"/>
              </a:rPr>
              <a:t> M</a:t>
            </a:r>
            <a:r>
              <a:rPr lang="en-US" sz="2400" i="1" baseline="-18000" dirty="0" smtClean="0">
                <a:solidFill>
                  <a:srgbClr val="FF0000"/>
                </a:solidFill>
                <a:latin typeface="Times New Roman" pitchFamily="18" charset="0"/>
                <a:cs typeface="Times New Roman" pitchFamily="18" charset="0"/>
              </a:rPr>
              <a:t>6</a:t>
            </a:r>
            <a:r>
              <a:rPr lang="en-IN" sz="2400" dirty="0" smtClean="0">
                <a:latin typeface="Times New Roman" pitchFamily="18" charset="0"/>
                <a:cs typeface="Times New Roman" pitchFamily="18" charset="0"/>
              </a:rPr>
              <a:t>)</a:t>
            </a:r>
            <a:endParaRPr lang="en-IN" sz="2400" dirty="0" smtClean="0"/>
          </a:p>
          <a:p>
            <a:pPr algn="just">
              <a:buNone/>
            </a:pPr>
            <a:r>
              <a:rPr lang="en-IN" sz="2400" i="1" dirty="0" smtClean="0">
                <a:latin typeface="Times New Roman" pitchFamily="18" charset="0"/>
                <a:cs typeface="Times New Roman" pitchFamily="18" charset="0"/>
              </a:rPr>
              <a:t>=</a:t>
            </a:r>
            <a:r>
              <a:rPr lang="en-US" sz="2400" spc="-5" dirty="0" smtClean="0">
                <a:latin typeface="Times New Roman"/>
                <a:cs typeface="Times New Roman"/>
              </a:rPr>
              <a:t> ∏ </a:t>
            </a:r>
            <a:r>
              <a:rPr lang="en-IN" sz="2400" dirty="0" smtClean="0">
                <a:latin typeface="Times New Roman" pitchFamily="18" charset="0"/>
                <a:cs typeface="Times New Roman" pitchFamily="18" charset="0"/>
              </a:rPr>
              <a:t>(0,2,3,5,6)</a:t>
            </a:r>
          </a:p>
        </p:txBody>
      </p:sp>
      <p:pic>
        <p:nvPicPr>
          <p:cNvPr id="16388" name="Picture 2"/>
          <p:cNvPicPr>
            <a:picLocks noChangeAspect="1" noChangeArrowheads="1"/>
          </p:cNvPicPr>
          <p:nvPr/>
        </p:nvPicPr>
        <p:blipFill>
          <a:blip r:embed="rId2"/>
          <a:srcRect/>
          <a:stretch>
            <a:fillRect/>
          </a:stretch>
        </p:blipFill>
        <p:spPr bwMode="auto">
          <a:xfrm>
            <a:off x="4648200" y="3200400"/>
            <a:ext cx="3556000" cy="2971800"/>
          </a:xfrm>
          <a:prstGeom prst="rect">
            <a:avLst/>
          </a:prstGeom>
          <a:noFill/>
          <a:ln w="9525">
            <a:noFill/>
            <a:miter lim="800000"/>
            <a:headEnd/>
            <a:tailEnd/>
          </a:ln>
        </p:spPr>
      </p:pic>
      <p:sp>
        <p:nvSpPr>
          <p:cNvPr id="5" name="TextBox 4"/>
          <p:cNvSpPr txBox="1"/>
          <p:nvPr/>
        </p:nvSpPr>
        <p:spPr>
          <a:xfrm>
            <a:off x="1676400" y="4343400"/>
            <a:ext cx="2971800" cy="1477328"/>
          </a:xfrm>
          <a:prstGeom prst="rect">
            <a:avLst/>
          </a:prstGeom>
          <a:noFill/>
        </p:spPr>
        <p:txBody>
          <a:bodyPr wrap="square" rtlCol="0">
            <a:spAutoFit/>
          </a:bodyPr>
          <a:lstStyle/>
          <a:p>
            <a:pPr algn="just"/>
            <a:r>
              <a:rPr lang="en-US" dirty="0" smtClean="0">
                <a:solidFill>
                  <a:srgbClr val="FF0000"/>
                </a:solidFill>
              </a:rPr>
              <a:t>Form a maxterm for each combination of the variables that produces a 0 in the function, and then form the AND of all those </a:t>
            </a:r>
            <a:r>
              <a:rPr lang="en-US" dirty="0" err="1" smtClean="0">
                <a:solidFill>
                  <a:srgbClr val="FF0000"/>
                </a:solidFill>
              </a:rPr>
              <a:t>maxterms</a:t>
            </a:r>
            <a:r>
              <a:rPr lang="en-US" dirty="0" smtClean="0">
                <a:solidFill>
                  <a:srgbClr val="FF0000"/>
                </a:solidFill>
              </a:rPr>
              <a:t>.</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52400"/>
            <a:ext cx="6999287" cy="696913"/>
          </a:xfrm>
        </p:spPr>
        <p:txBody>
          <a:bodyPr tIns="12700" rtlCol="0">
            <a:normAutofit fontScale="90000"/>
          </a:bodyPr>
          <a:lstStyle/>
          <a:p>
            <a:pPr marL="12700" algn="ctr" eaLnBrk="1" fontAlgn="auto" hangingPunct="1">
              <a:spcBef>
                <a:spcPts val="100"/>
              </a:spcBef>
              <a:spcAft>
                <a:spcPts val="0"/>
              </a:spcAft>
              <a:defRPr/>
            </a:pPr>
            <a:r>
              <a:rPr lang="en-IN" sz="4400" b="1" spc="-15" dirty="0" smtClean="0">
                <a:solidFill>
                  <a:srgbClr val="FF0000"/>
                </a:solidFill>
                <a:latin typeface="Times New Roman" pitchFamily="18" charset="0"/>
                <a:cs typeface="Times New Roman" pitchFamily="18" charset="0"/>
              </a:rPr>
              <a:t>E</a:t>
            </a:r>
            <a:r>
              <a:rPr lang="en-IN" sz="4400" b="1" dirty="0" smtClean="0">
                <a:solidFill>
                  <a:srgbClr val="FF0000"/>
                </a:solidFill>
                <a:latin typeface="Times New Roman" pitchFamily="18" charset="0"/>
                <a:cs typeface="Times New Roman" pitchFamily="18" charset="0"/>
              </a:rPr>
              <a:t>xa</a:t>
            </a:r>
            <a:r>
              <a:rPr lang="en-IN" sz="4400" b="1" spc="-15" dirty="0" smtClean="0">
                <a:solidFill>
                  <a:srgbClr val="FF0000"/>
                </a:solidFill>
                <a:latin typeface="Times New Roman" pitchFamily="18" charset="0"/>
                <a:cs typeface="Times New Roman" pitchFamily="18" charset="0"/>
              </a:rPr>
              <a:t>m</a:t>
            </a:r>
            <a:r>
              <a:rPr lang="en-IN" sz="4400" b="1" dirty="0" smtClean="0">
                <a:solidFill>
                  <a:srgbClr val="FF0000"/>
                </a:solidFill>
                <a:latin typeface="Times New Roman" pitchFamily="18" charset="0"/>
                <a:cs typeface="Times New Roman" pitchFamily="18" charset="0"/>
              </a:rPr>
              <a:t>ple</a:t>
            </a:r>
            <a:endParaRPr sz="4400" b="1" dirty="0">
              <a:solidFill>
                <a:srgbClr val="FF0000"/>
              </a:solidFill>
              <a:latin typeface="Times New Roman" pitchFamily="18" charset="0"/>
              <a:cs typeface="Times New Roman" pitchFamily="18" charset="0"/>
            </a:endParaRPr>
          </a:p>
        </p:txBody>
      </p:sp>
      <p:sp>
        <p:nvSpPr>
          <p:cNvPr id="17411" name="object 4"/>
          <p:cNvSpPr>
            <a:spLocks noGrp="1"/>
          </p:cNvSpPr>
          <p:nvPr>
            <p:ph type="sldNum" sz="quarter" idx="11"/>
          </p:nvPr>
        </p:nvSpPr>
        <p:spPr bwMode="auto">
          <a:noFill/>
          <a:ln>
            <a:miter lim="800000"/>
            <a:headEnd/>
            <a:tailEnd/>
          </a:ln>
        </p:spPr>
        <p:txBody>
          <a:bodyPr wrap="square" lIns="91440" tIns="12700" rIns="91440" bIns="45720" numCol="1" anchorCtr="0" compatLnSpc="1">
            <a:prstTxWarp prst="textNoShape">
              <a:avLst/>
            </a:prstTxWarp>
          </a:bodyPr>
          <a:lstStyle/>
          <a:p>
            <a:pPr marL="25400"/>
            <a:fld id="{7299839E-62D4-4444-8D8A-C4E76743776C}" type="slidenum">
              <a:rPr lang="en-US" smtClean="0"/>
              <a:pPr marL="25400"/>
              <a:t>15</a:t>
            </a:fld>
            <a:endParaRPr lang="en-US" smtClean="0"/>
          </a:p>
        </p:txBody>
      </p:sp>
      <p:sp>
        <p:nvSpPr>
          <p:cNvPr id="17412" name="object 3"/>
          <p:cNvSpPr txBox="1">
            <a:spLocks noChangeArrowheads="1"/>
          </p:cNvSpPr>
          <p:nvPr/>
        </p:nvSpPr>
        <p:spPr bwMode="auto">
          <a:xfrm>
            <a:off x="228600" y="1143000"/>
            <a:ext cx="8645525" cy="4429125"/>
          </a:xfrm>
          <a:prstGeom prst="rect">
            <a:avLst/>
          </a:prstGeom>
          <a:noFill/>
          <a:ln w="9525">
            <a:noFill/>
            <a:miter lim="800000"/>
            <a:headEnd/>
            <a:tailEnd/>
          </a:ln>
        </p:spPr>
        <p:txBody>
          <a:bodyPr lIns="0" tIns="55244" rIns="0" bIns="0">
            <a:spAutoFit/>
          </a:bodyPr>
          <a:lstStyle/>
          <a:p>
            <a:pPr marL="381000" indent="-342900" algn="just">
              <a:lnSpc>
                <a:spcPts val="2575"/>
              </a:lnSpc>
              <a:spcBef>
                <a:spcPts val="438"/>
              </a:spcBef>
            </a:pPr>
            <a:r>
              <a:rPr lang="en-US" sz="2400" dirty="0">
                <a:solidFill>
                  <a:srgbClr val="3030C9"/>
                </a:solidFill>
                <a:latin typeface="Tahoma" pitchFamily="34" charset="0"/>
                <a:cs typeface="Tahoma" pitchFamily="34" charset="0"/>
              </a:rPr>
              <a:t>Ex. </a:t>
            </a:r>
            <a:r>
              <a:rPr lang="en-US" sz="2400" dirty="0">
                <a:latin typeface="Tahoma" pitchFamily="34" charset="0"/>
                <a:cs typeface="Tahoma" pitchFamily="34" charset="0"/>
              </a:rPr>
              <a:t>Express the Boolean function F= </a:t>
            </a:r>
            <a:r>
              <a:rPr lang="en-US" sz="2400" dirty="0" err="1">
                <a:latin typeface="Tahoma" pitchFamily="34" charset="0"/>
                <a:cs typeface="Tahoma" pitchFamily="34" charset="0"/>
              </a:rPr>
              <a:t>xy</a:t>
            </a:r>
            <a:r>
              <a:rPr lang="en-US" sz="2400" dirty="0">
                <a:latin typeface="Tahoma" pitchFamily="34" charset="0"/>
                <a:cs typeface="Tahoma" pitchFamily="34" charset="0"/>
              </a:rPr>
              <a:t> + </a:t>
            </a:r>
            <a:r>
              <a:rPr lang="en-US" sz="2400" dirty="0" err="1">
                <a:latin typeface="Tahoma" pitchFamily="34" charset="0"/>
                <a:cs typeface="Tahoma" pitchFamily="34" charset="0"/>
              </a:rPr>
              <a:t>x</a:t>
            </a:r>
            <a:r>
              <a:rPr lang="en-US" sz="2400" dirty="0" err="1"/>
              <a:t>’</a:t>
            </a:r>
            <a:r>
              <a:rPr lang="en-US" sz="2400" dirty="0" err="1">
                <a:latin typeface="Tahoma" pitchFamily="34" charset="0"/>
                <a:cs typeface="Tahoma" pitchFamily="34" charset="0"/>
              </a:rPr>
              <a:t>z</a:t>
            </a:r>
            <a:r>
              <a:rPr lang="en-US" sz="2400" dirty="0">
                <a:latin typeface="Tahoma" pitchFamily="34" charset="0"/>
                <a:cs typeface="Tahoma" pitchFamily="34" charset="0"/>
              </a:rPr>
              <a:t> </a:t>
            </a:r>
            <a:r>
              <a:rPr lang="en-US" sz="2400" dirty="0" smtClean="0">
                <a:latin typeface="Tahoma" pitchFamily="34" charset="0"/>
                <a:cs typeface="Tahoma" pitchFamily="34" charset="0"/>
              </a:rPr>
              <a:t>as </a:t>
            </a:r>
            <a:r>
              <a:rPr lang="en-US" sz="2400" dirty="0">
                <a:latin typeface="Tahoma" pitchFamily="34" charset="0"/>
                <a:cs typeface="Tahoma" pitchFamily="34" charset="0"/>
              </a:rPr>
              <a:t>a product of  </a:t>
            </a:r>
            <a:r>
              <a:rPr lang="en-US" sz="2400" dirty="0" smtClean="0">
                <a:latin typeface="Tahoma" pitchFamily="34" charset="0"/>
                <a:cs typeface="Tahoma" pitchFamily="34" charset="0"/>
              </a:rPr>
              <a:t>    </a:t>
            </a:r>
            <a:r>
              <a:rPr lang="en-US" sz="2400" dirty="0" err="1" smtClean="0">
                <a:latin typeface="Tahoma" pitchFamily="34" charset="0"/>
                <a:cs typeface="Tahoma" pitchFamily="34" charset="0"/>
              </a:rPr>
              <a:t>maxterms</a:t>
            </a:r>
            <a:r>
              <a:rPr lang="en-US" sz="2400" dirty="0" smtClean="0">
                <a:latin typeface="Tahoma" pitchFamily="34" charset="0"/>
                <a:cs typeface="Tahoma" pitchFamily="34" charset="0"/>
              </a:rPr>
              <a:t>.</a:t>
            </a:r>
            <a:endParaRPr lang="en-US" sz="2400" dirty="0">
              <a:latin typeface="Tahoma" pitchFamily="34" charset="0"/>
              <a:cs typeface="Tahoma" pitchFamily="34" charset="0"/>
            </a:endParaRPr>
          </a:p>
          <a:p>
            <a:pPr marL="381000" indent="-342900" algn="just">
              <a:spcBef>
                <a:spcPts val="200"/>
              </a:spcBef>
            </a:pPr>
            <a:r>
              <a:rPr lang="en-US" sz="2000" dirty="0">
                <a:latin typeface="Tahoma" pitchFamily="34" charset="0"/>
                <a:cs typeface="Tahoma" pitchFamily="34" charset="0"/>
              </a:rPr>
              <a:t>using distributive law</a:t>
            </a:r>
            <a:r>
              <a:rPr lang="en-US" sz="2000" dirty="0">
                <a:latin typeface="Wingdings" pitchFamily="2" charset="2"/>
              </a:rPr>
              <a:t></a:t>
            </a:r>
            <a:r>
              <a:rPr lang="en-US" sz="2000" dirty="0">
                <a:latin typeface="Times New Roman" pitchFamily="18" charset="0"/>
                <a:cs typeface="Times New Roman" pitchFamily="18" charset="0"/>
              </a:rPr>
              <a:t> </a:t>
            </a:r>
            <a:r>
              <a:rPr lang="en-US" sz="2000" dirty="0">
                <a:latin typeface="Tahoma" pitchFamily="34" charset="0"/>
                <a:cs typeface="Tahoma" pitchFamily="34" charset="0"/>
              </a:rPr>
              <a:t>F = </a:t>
            </a:r>
            <a:r>
              <a:rPr lang="en-US" sz="2000" dirty="0" err="1">
                <a:latin typeface="Tahoma" pitchFamily="34" charset="0"/>
                <a:cs typeface="Tahoma" pitchFamily="34" charset="0"/>
              </a:rPr>
              <a:t>xy</a:t>
            </a:r>
            <a:r>
              <a:rPr lang="en-US" sz="2000" dirty="0">
                <a:latin typeface="Tahoma" pitchFamily="34" charset="0"/>
                <a:cs typeface="Tahoma" pitchFamily="34" charset="0"/>
              </a:rPr>
              <a:t> + </a:t>
            </a:r>
            <a:r>
              <a:rPr lang="en-US" sz="2000" dirty="0" err="1">
                <a:latin typeface="Tahoma" pitchFamily="34" charset="0"/>
                <a:cs typeface="Tahoma" pitchFamily="34" charset="0"/>
              </a:rPr>
              <a:t>x</a:t>
            </a:r>
            <a:r>
              <a:rPr lang="en-US" sz="2000" dirty="0" err="1"/>
              <a:t>’</a:t>
            </a:r>
            <a:r>
              <a:rPr lang="en-US" sz="2000" dirty="0" err="1">
                <a:latin typeface="Tahoma" pitchFamily="34" charset="0"/>
                <a:cs typeface="Tahoma" pitchFamily="34" charset="0"/>
              </a:rPr>
              <a:t>z</a:t>
            </a:r>
            <a:r>
              <a:rPr lang="en-US" sz="2000" dirty="0">
                <a:latin typeface="Tahoma" pitchFamily="34" charset="0"/>
                <a:cs typeface="Tahoma" pitchFamily="34" charset="0"/>
              </a:rPr>
              <a:t> =(</a:t>
            </a:r>
            <a:r>
              <a:rPr lang="en-US" sz="2000" dirty="0" err="1">
                <a:latin typeface="Tahoma" pitchFamily="34" charset="0"/>
                <a:cs typeface="Tahoma" pitchFamily="34" charset="0"/>
              </a:rPr>
              <a:t>xy+x</a:t>
            </a:r>
            <a:r>
              <a:rPr lang="en-US" sz="2000" dirty="0"/>
              <a:t>’</a:t>
            </a:r>
            <a:r>
              <a:rPr lang="en-US" sz="2000" dirty="0">
                <a:latin typeface="Tahoma" pitchFamily="34" charset="0"/>
                <a:cs typeface="Tahoma" pitchFamily="34" charset="0"/>
              </a:rPr>
              <a:t>)(</a:t>
            </a:r>
            <a:r>
              <a:rPr lang="en-US" sz="2000" dirty="0" err="1">
                <a:latin typeface="Tahoma" pitchFamily="34" charset="0"/>
                <a:cs typeface="Tahoma" pitchFamily="34" charset="0"/>
              </a:rPr>
              <a:t>xy+z</a:t>
            </a:r>
            <a:r>
              <a:rPr lang="en-US" sz="2000" dirty="0">
                <a:latin typeface="Tahoma" pitchFamily="34" charset="0"/>
                <a:cs typeface="Tahoma" pitchFamily="34" charset="0"/>
              </a:rPr>
              <a:t>)</a:t>
            </a:r>
          </a:p>
          <a:p>
            <a:pPr marL="381000" indent="-342900" algn="just">
              <a:spcBef>
                <a:spcPts val="238"/>
              </a:spcBef>
            </a:pPr>
            <a:r>
              <a:rPr lang="en-US" sz="2000" dirty="0" smtClean="0">
                <a:latin typeface="Tahoma" pitchFamily="34" charset="0"/>
                <a:cs typeface="Tahoma" pitchFamily="34" charset="0"/>
              </a:rPr>
              <a:t>				  = </a:t>
            </a:r>
            <a:r>
              <a:rPr lang="en-US" sz="2000" dirty="0">
                <a:latin typeface="Tahoma" pitchFamily="34" charset="0"/>
                <a:cs typeface="Tahoma" pitchFamily="34" charset="0"/>
              </a:rPr>
              <a:t>(x + x</a:t>
            </a:r>
            <a:r>
              <a:rPr lang="en-US" sz="2000" dirty="0"/>
              <a:t>’</a:t>
            </a:r>
            <a:r>
              <a:rPr lang="en-US" sz="2000" dirty="0">
                <a:latin typeface="Tahoma" pitchFamily="34" charset="0"/>
                <a:cs typeface="Tahoma" pitchFamily="34" charset="0"/>
              </a:rPr>
              <a:t>)(y + x</a:t>
            </a:r>
            <a:r>
              <a:rPr lang="en-US" sz="2000" dirty="0"/>
              <a:t>’</a:t>
            </a:r>
            <a:r>
              <a:rPr lang="en-US" sz="2000" dirty="0">
                <a:latin typeface="Tahoma" pitchFamily="34" charset="0"/>
                <a:cs typeface="Tahoma" pitchFamily="34" charset="0"/>
              </a:rPr>
              <a:t>)(x + z)(y + z)</a:t>
            </a:r>
          </a:p>
          <a:p>
            <a:pPr marL="381000" indent="-342900" algn="just">
              <a:spcBef>
                <a:spcPts val="238"/>
              </a:spcBef>
            </a:pPr>
            <a:r>
              <a:rPr lang="en-US" sz="2000" dirty="0" smtClean="0">
                <a:latin typeface="Tahoma" pitchFamily="34" charset="0"/>
                <a:cs typeface="Tahoma" pitchFamily="34" charset="0"/>
              </a:rPr>
              <a:t>				  = </a:t>
            </a:r>
            <a:r>
              <a:rPr lang="en-US" sz="2000" dirty="0">
                <a:latin typeface="Tahoma" pitchFamily="34" charset="0"/>
                <a:cs typeface="Tahoma" pitchFamily="34" charset="0"/>
              </a:rPr>
              <a:t>(x</a:t>
            </a:r>
            <a:r>
              <a:rPr lang="en-US" sz="2000" dirty="0"/>
              <a:t>’ </a:t>
            </a:r>
            <a:r>
              <a:rPr lang="en-US" sz="2000" dirty="0">
                <a:latin typeface="Tahoma" pitchFamily="34" charset="0"/>
                <a:cs typeface="Tahoma" pitchFamily="34" charset="0"/>
              </a:rPr>
              <a:t>+ y)(x + z)(y + z)</a:t>
            </a:r>
          </a:p>
          <a:p>
            <a:pPr marL="381000" indent="-342900" algn="just">
              <a:spcBef>
                <a:spcPts val="250"/>
              </a:spcBef>
            </a:pPr>
            <a:r>
              <a:rPr lang="en-US" sz="2000" dirty="0">
                <a:latin typeface="Tahoma" pitchFamily="34" charset="0"/>
                <a:cs typeface="Tahoma" pitchFamily="34" charset="0"/>
              </a:rPr>
              <a:t>Each OR term missing one variable</a:t>
            </a:r>
          </a:p>
          <a:p>
            <a:pPr marL="381000" indent="-342900" algn="just">
              <a:lnSpc>
                <a:spcPts val="2638"/>
              </a:lnSpc>
              <a:spcBef>
                <a:spcPts val="100"/>
              </a:spcBef>
            </a:pPr>
            <a:r>
              <a:rPr lang="en-US" sz="2000" dirty="0" smtClean="0">
                <a:latin typeface="Tahoma" pitchFamily="34" charset="0"/>
                <a:cs typeface="Tahoma" pitchFamily="34" charset="0"/>
              </a:rPr>
              <a:t>			x</a:t>
            </a:r>
            <a:r>
              <a:rPr lang="en-US" sz="2000" dirty="0"/>
              <a:t>’ </a:t>
            </a:r>
            <a:r>
              <a:rPr lang="en-US" sz="2000" dirty="0">
                <a:latin typeface="Tahoma" pitchFamily="34" charset="0"/>
                <a:cs typeface="Tahoma" pitchFamily="34" charset="0"/>
              </a:rPr>
              <a:t>+ y = x</a:t>
            </a:r>
            <a:r>
              <a:rPr lang="en-US" sz="2000" dirty="0"/>
              <a:t>’ </a:t>
            </a:r>
            <a:r>
              <a:rPr lang="en-US" sz="2000" dirty="0">
                <a:latin typeface="Tahoma" pitchFamily="34" charset="0"/>
                <a:cs typeface="Tahoma" pitchFamily="34" charset="0"/>
              </a:rPr>
              <a:t>+ y + </a:t>
            </a:r>
            <a:r>
              <a:rPr lang="en-US" sz="2000" dirty="0" err="1">
                <a:solidFill>
                  <a:srgbClr val="FF0000"/>
                </a:solidFill>
                <a:latin typeface="Tahoma" pitchFamily="34" charset="0"/>
                <a:cs typeface="Tahoma" pitchFamily="34" charset="0"/>
              </a:rPr>
              <a:t>zz</a:t>
            </a:r>
            <a:r>
              <a:rPr lang="en-US" sz="2000" dirty="0">
                <a:solidFill>
                  <a:srgbClr val="FF0000"/>
                </a:solidFill>
              </a:rPr>
              <a:t>’ </a:t>
            </a:r>
            <a:r>
              <a:rPr lang="en-US" sz="2000" dirty="0">
                <a:latin typeface="Tahoma" pitchFamily="34" charset="0"/>
                <a:cs typeface="Tahoma" pitchFamily="34" charset="0"/>
              </a:rPr>
              <a:t>= (x</a:t>
            </a:r>
            <a:r>
              <a:rPr lang="en-US" sz="2000" dirty="0"/>
              <a:t>’ </a:t>
            </a:r>
            <a:r>
              <a:rPr lang="en-US" sz="2000" dirty="0">
                <a:latin typeface="Tahoma" pitchFamily="34" charset="0"/>
                <a:cs typeface="Tahoma" pitchFamily="34" charset="0"/>
              </a:rPr>
              <a:t>+ y + z)(x</a:t>
            </a:r>
            <a:r>
              <a:rPr lang="en-US" sz="2000" dirty="0"/>
              <a:t>’ </a:t>
            </a:r>
            <a:r>
              <a:rPr lang="en-US" sz="2000" dirty="0">
                <a:latin typeface="Tahoma" pitchFamily="34" charset="0"/>
                <a:cs typeface="Tahoma" pitchFamily="34" charset="0"/>
              </a:rPr>
              <a:t>+ y + z</a:t>
            </a:r>
            <a:r>
              <a:rPr lang="en-US" sz="2000" dirty="0"/>
              <a:t>’</a:t>
            </a:r>
            <a:r>
              <a:rPr lang="en-US" sz="2000" dirty="0">
                <a:latin typeface="Tahoma" pitchFamily="34" charset="0"/>
                <a:cs typeface="Tahoma" pitchFamily="34" charset="0"/>
              </a:rPr>
              <a:t>)  </a:t>
            </a:r>
          </a:p>
          <a:p>
            <a:pPr marL="381000" indent="-342900" algn="just">
              <a:lnSpc>
                <a:spcPts val="2638"/>
              </a:lnSpc>
              <a:spcBef>
                <a:spcPts val="100"/>
              </a:spcBef>
            </a:pPr>
            <a:r>
              <a:rPr lang="en-US" sz="2000" dirty="0" smtClean="0">
                <a:latin typeface="Tahoma" pitchFamily="34" charset="0"/>
                <a:cs typeface="Tahoma" pitchFamily="34" charset="0"/>
              </a:rPr>
              <a:t>			x </a:t>
            </a:r>
            <a:r>
              <a:rPr lang="en-US" sz="2000" dirty="0">
                <a:latin typeface="Tahoma" pitchFamily="34" charset="0"/>
                <a:cs typeface="Tahoma" pitchFamily="34" charset="0"/>
              </a:rPr>
              <a:t>+ z = x + z + </a:t>
            </a:r>
            <a:r>
              <a:rPr lang="en-US" sz="2000" dirty="0" err="1">
                <a:solidFill>
                  <a:srgbClr val="FF0000"/>
                </a:solidFill>
                <a:latin typeface="Tahoma" pitchFamily="34" charset="0"/>
                <a:cs typeface="Tahoma" pitchFamily="34" charset="0"/>
              </a:rPr>
              <a:t>yy</a:t>
            </a:r>
            <a:r>
              <a:rPr lang="en-US" sz="2000" dirty="0">
                <a:solidFill>
                  <a:srgbClr val="FF0000"/>
                </a:solidFill>
              </a:rPr>
              <a:t>’ </a:t>
            </a:r>
            <a:r>
              <a:rPr lang="en-US" sz="2000" dirty="0">
                <a:latin typeface="Tahoma" pitchFamily="34" charset="0"/>
                <a:cs typeface="Tahoma" pitchFamily="34" charset="0"/>
              </a:rPr>
              <a:t>= (x + y + z)(x + y</a:t>
            </a:r>
            <a:r>
              <a:rPr lang="en-US" sz="2000" dirty="0"/>
              <a:t>’ </a:t>
            </a:r>
            <a:r>
              <a:rPr lang="en-US" sz="2000" dirty="0">
                <a:latin typeface="Tahoma" pitchFamily="34" charset="0"/>
                <a:cs typeface="Tahoma" pitchFamily="34" charset="0"/>
              </a:rPr>
              <a:t>+ z)  </a:t>
            </a:r>
          </a:p>
          <a:p>
            <a:pPr marL="381000" indent="-342900" algn="just">
              <a:lnSpc>
                <a:spcPts val="2638"/>
              </a:lnSpc>
              <a:spcBef>
                <a:spcPts val="100"/>
              </a:spcBef>
            </a:pPr>
            <a:r>
              <a:rPr lang="en-US" sz="2000" dirty="0" smtClean="0">
                <a:latin typeface="Tahoma" pitchFamily="34" charset="0"/>
                <a:cs typeface="Tahoma" pitchFamily="34" charset="0"/>
              </a:rPr>
              <a:t>			y </a:t>
            </a:r>
            <a:r>
              <a:rPr lang="en-US" sz="2000" dirty="0">
                <a:latin typeface="Tahoma" pitchFamily="34" charset="0"/>
                <a:cs typeface="Tahoma" pitchFamily="34" charset="0"/>
              </a:rPr>
              <a:t>+ z = y + z + </a:t>
            </a:r>
            <a:r>
              <a:rPr lang="en-US" sz="2000" dirty="0">
                <a:solidFill>
                  <a:srgbClr val="FF0000"/>
                </a:solidFill>
                <a:latin typeface="Tahoma" pitchFamily="34" charset="0"/>
                <a:cs typeface="Tahoma" pitchFamily="34" charset="0"/>
              </a:rPr>
              <a:t>xx</a:t>
            </a:r>
            <a:r>
              <a:rPr lang="en-US" sz="2000" dirty="0">
                <a:solidFill>
                  <a:srgbClr val="FF0000"/>
                </a:solidFill>
              </a:rPr>
              <a:t>’ </a:t>
            </a:r>
            <a:r>
              <a:rPr lang="en-US" sz="2000" dirty="0">
                <a:latin typeface="Tahoma" pitchFamily="34" charset="0"/>
                <a:cs typeface="Tahoma" pitchFamily="34" charset="0"/>
              </a:rPr>
              <a:t>= (x + y + z)(x</a:t>
            </a:r>
            <a:r>
              <a:rPr lang="en-US" sz="2000" dirty="0"/>
              <a:t>’ </a:t>
            </a:r>
            <a:r>
              <a:rPr lang="en-US" sz="2000" dirty="0">
                <a:latin typeface="Tahoma" pitchFamily="34" charset="0"/>
                <a:cs typeface="Tahoma" pitchFamily="34" charset="0"/>
              </a:rPr>
              <a:t>+ y + z)</a:t>
            </a:r>
          </a:p>
          <a:p>
            <a:pPr marL="381000" indent="-342900" algn="just">
              <a:spcBef>
                <a:spcPts val="125"/>
              </a:spcBef>
            </a:pPr>
            <a:r>
              <a:rPr lang="en-US" sz="2000" dirty="0">
                <a:latin typeface="Tahoma" pitchFamily="34" charset="0"/>
                <a:cs typeface="Tahoma" pitchFamily="34" charset="0"/>
              </a:rPr>
              <a:t>Combining all the terms</a:t>
            </a:r>
          </a:p>
          <a:p>
            <a:pPr marL="381000" indent="-342900" algn="just">
              <a:spcBef>
                <a:spcPts val="225"/>
              </a:spcBef>
            </a:pPr>
            <a:r>
              <a:rPr lang="en-US" sz="2000" dirty="0" smtClean="0">
                <a:latin typeface="Tahoma" pitchFamily="34" charset="0"/>
                <a:cs typeface="Tahoma" pitchFamily="34" charset="0"/>
              </a:rPr>
              <a:t>			F </a:t>
            </a:r>
            <a:r>
              <a:rPr lang="en-US" sz="2000" dirty="0">
                <a:latin typeface="Tahoma" pitchFamily="34" charset="0"/>
                <a:cs typeface="Tahoma" pitchFamily="34" charset="0"/>
              </a:rPr>
              <a:t>= (x + y + z)(x + y</a:t>
            </a:r>
            <a:r>
              <a:rPr lang="en-US" sz="2000" dirty="0"/>
              <a:t>’ </a:t>
            </a:r>
            <a:r>
              <a:rPr lang="en-US" sz="2000" dirty="0">
                <a:latin typeface="Tahoma" pitchFamily="34" charset="0"/>
                <a:cs typeface="Tahoma" pitchFamily="34" charset="0"/>
              </a:rPr>
              <a:t>+ z)(x</a:t>
            </a:r>
            <a:r>
              <a:rPr lang="en-US" sz="2000" dirty="0"/>
              <a:t>’ </a:t>
            </a:r>
            <a:r>
              <a:rPr lang="en-US" sz="2000" dirty="0">
                <a:latin typeface="Tahoma" pitchFamily="34" charset="0"/>
                <a:cs typeface="Tahoma" pitchFamily="34" charset="0"/>
              </a:rPr>
              <a:t>+ y + z)(x</a:t>
            </a:r>
            <a:r>
              <a:rPr lang="en-US" sz="2000" dirty="0"/>
              <a:t>’ </a:t>
            </a:r>
            <a:r>
              <a:rPr lang="en-US" sz="2000" dirty="0">
                <a:latin typeface="Tahoma" pitchFamily="34" charset="0"/>
                <a:cs typeface="Tahoma" pitchFamily="34" charset="0"/>
              </a:rPr>
              <a:t>+ y + z</a:t>
            </a:r>
            <a:r>
              <a:rPr lang="en-US" sz="2000" dirty="0"/>
              <a:t>’</a:t>
            </a:r>
            <a:r>
              <a:rPr lang="en-US" sz="2000" dirty="0">
                <a:latin typeface="Tahoma" pitchFamily="34" charset="0"/>
                <a:cs typeface="Tahoma" pitchFamily="34" charset="0"/>
              </a:rPr>
              <a:t>)</a:t>
            </a:r>
          </a:p>
          <a:p>
            <a:pPr marL="381000" indent="-342900">
              <a:spcBef>
                <a:spcPts val="238"/>
              </a:spcBef>
            </a:pPr>
            <a:r>
              <a:rPr lang="en-US" sz="2000" dirty="0" smtClean="0">
                <a:latin typeface="Tahoma" pitchFamily="34" charset="0"/>
                <a:cs typeface="Tahoma" pitchFamily="34" charset="0"/>
              </a:rPr>
              <a:t>			  = </a:t>
            </a:r>
            <a:r>
              <a:rPr lang="en-US" sz="2000" dirty="0">
                <a:latin typeface="Tahoma" pitchFamily="34" charset="0"/>
                <a:cs typeface="Tahoma" pitchFamily="34" charset="0"/>
              </a:rPr>
              <a:t>M</a:t>
            </a:r>
            <a:r>
              <a:rPr lang="en-US" sz="1900" baseline="-17000" dirty="0">
                <a:latin typeface="Tahoma" pitchFamily="34" charset="0"/>
                <a:cs typeface="Tahoma" pitchFamily="34" charset="0"/>
              </a:rPr>
              <a:t>0</a:t>
            </a:r>
            <a:r>
              <a:rPr lang="en-US" sz="2000" dirty="0">
                <a:latin typeface="Tahoma" pitchFamily="34" charset="0"/>
                <a:cs typeface="Tahoma" pitchFamily="34" charset="0"/>
              </a:rPr>
              <a:t>M</a:t>
            </a:r>
            <a:r>
              <a:rPr lang="en-US" sz="1900" baseline="-17000" dirty="0">
                <a:latin typeface="Tahoma" pitchFamily="34" charset="0"/>
                <a:cs typeface="Tahoma" pitchFamily="34" charset="0"/>
              </a:rPr>
              <a:t>2</a:t>
            </a:r>
            <a:r>
              <a:rPr lang="en-US" sz="2000" dirty="0">
                <a:latin typeface="Tahoma" pitchFamily="34" charset="0"/>
                <a:cs typeface="Tahoma" pitchFamily="34" charset="0"/>
              </a:rPr>
              <a:t>M</a:t>
            </a:r>
            <a:r>
              <a:rPr lang="en-US" sz="1900" baseline="-17000" dirty="0">
                <a:latin typeface="Tahoma" pitchFamily="34" charset="0"/>
                <a:cs typeface="Tahoma" pitchFamily="34" charset="0"/>
              </a:rPr>
              <a:t>4</a:t>
            </a:r>
            <a:r>
              <a:rPr lang="en-US" sz="2000" dirty="0">
                <a:latin typeface="Tahoma" pitchFamily="34" charset="0"/>
                <a:cs typeface="Tahoma" pitchFamily="34" charset="0"/>
              </a:rPr>
              <a:t>M</a:t>
            </a:r>
            <a:r>
              <a:rPr lang="en-US" sz="1900" baseline="-17000" dirty="0">
                <a:latin typeface="Tahoma" pitchFamily="34" charset="0"/>
                <a:cs typeface="Tahoma" pitchFamily="34" charset="0"/>
              </a:rPr>
              <a:t>5</a:t>
            </a:r>
          </a:p>
          <a:p>
            <a:pPr marL="381000" indent="-342900">
              <a:spcBef>
                <a:spcPts val="238"/>
              </a:spcBef>
            </a:pPr>
            <a:r>
              <a:rPr lang="en-US" sz="2000" dirty="0" smtClean="0">
                <a:solidFill>
                  <a:srgbClr val="FF0000"/>
                </a:solidFill>
                <a:latin typeface="Tahoma" pitchFamily="34" charset="0"/>
                <a:cs typeface="Tahoma" pitchFamily="34" charset="0"/>
              </a:rPr>
              <a:t>			F(x</a:t>
            </a:r>
            <a:r>
              <a:rPr lang="en-US" sz="2000" dirty="0">
                <a:solidFill>
                  <a:srgbClr val="FF0000"/>
                </a:solidFill>
                <a:latin typeface="Tahoma" pitchFamily="34" charset="0"/>
                <a:cs typeface="Tahoma" pitchFamily="34" charset="0"/>
              </a:rPr>
              <a:t>, y, z) = </a:t>
            </a:r>
            <a:r>
              <a:rPr lang="en-US" sz="2000" dirty="0">
                <a:solidFill>
                  <a:srgbClr val="FF0000"/>
                </a:solidFill>
                <a:latin typeface="Times New Roman" pitchFamily="18" charset="0"/>
                <a:cs typeface="Times New Roman" pitchFamily="18" charset="0"/>
              </a:rPr>
              <a:t>∏</a:t>
            </a:r>
            <a:r>
              <a:rPr lang="en-US" sz="2000" dirty="0">
                <a:solidFill>
                  <a:srgbClr val="FF0000"/>
                </a:solidFill>
                <a:latin typeface="Tahoma" pitchFamily="34" charset="0"/>
                <a:cs typeface="Tahoma" pitchFamily="34" charset="0"/>
              </a:rPr>
              <a:t>(0, 2 , 4, 5</a:t>
            </a:r>
            <a:r>
              <a:rPr lang="en-US" sz="2000" dirty="0" smtClean="0">
                <a:solidFill>
                  <a:srgbClr val="FF0000"/>
                </a:solidFill>
                <a:latin typeface="Tahoma" pitchFamily="34" charset="0"/>
                <a:cs typeface="Tahoma" pitchFamily="34" charset="0"/>
              </a:rPr>
              <a:t>)</a:t>
            </a:r>
            <a:endParaRPr lang="en-US" sz="2000" dirty="0">
              <a:solidFill>
                <a:srgbClr val="FF0000"/>
              </a:solidFill>
              <a:latin typeface="Tahoma" pitchFamily="34" charset="0"/>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792162"/>
          </a:xfrm>
        </p:spPr>
        <p:txBody>
          <a:bodyPr tIns="12065">
            <a:noAutofit/>
          </a:bodyPr>
          <a:lstStyle/>
          <a:p>
            <a:pPr marL="4094163" indent="-2747963" algn="l" eaLnBrk="1" fontAlgn="auto" hangingPunct="1">
              <a:spcBef>
                <a:spcPts val="100"/>
              </a:spcBef>
              <a:spcAft>
                <a:spcPts val="0"/>
              </a:spcAft>
              <a:defRPr/>
            </a:pPr>
            <a:r>
              <a:rPr lang="en-US" sz="2800" b="1" dirty="0" smtClean="0">
                <a:solidFill>
                  <a:srgbClr val="FF0000"/>
                </a:solidFill>
                <a:latin typeface="Tahoma" pitchFamily="34" charset="0"/>
                <a:cs typeface="Tahoma" pitchFamily="34" charset="0"/>
              </a:rPr>
              <a:t>Conversion between canonical  forms</a:t>
            </a:r>
          </a:p>
        </p:txBody>
      </p:sp>
      <p:sp>
        <p:nvSpPr>
          <p:cNvPr id="18435" name="object 18"/>
          <p:cNvSpPr>
            <a:spLocks noGrp="1"/>
          </p:cNvSpPr>
          <p:nvPr>
            <p:ph type="sldNum" sz="quarter" idx="11"/>
          </p:nvPr>
        </p:nvSpPr>
        <p:spPr bwMode="auto">
          <a:noFill/>
          <a:ln>
            <a:miter lim="800000"/>
            <a:headEnd/>
            <a:tailEnd/>
          </a:ln>
        </p:spPr>
        <p:txBody>
          <a:bodyPr wrap="square" lIns="91440" tIns="12700" rIns="91440" bIns="45720" numCol="1" anchorCtr="0" compatLnSpc="1">
            <a:prstTxWarp prst="textNoShape">
              <a:avLst/>
            </a:prstTxWarp>
          </a:bodyPr>
          <a:lstStyle/>
          <a:p>
            <a:pPr marL="25400"/>
            <a:fld id="{B0EE9AF1-9B2E-4689-887F-C24475B7C4C6}" type="slidenum">
              <a:rPr lang="en-US" smtClean="0"/>
              <a:pPr marL="25400"/>
              <a:t>16</a:t>
            </a:fld>
            <a:endParaRPr lang="en-US" smtClean="0"/>
          </a:p>
        </p:txBody>
      </p:sp>
      <p:sp>
        <p:nvSpPr>
          <p:cNvPr id="18436" name="object 3"/>
          <p:cNvSpPr txBox="1">
            <a:spLocks noChangeArrowheads="1"/>
          </p:cNvSpPr>
          <p:nvPr/>
        </p:nvSpPr>
        <p:spPr bwMode="auto">
          <a:xfrm>
            <a:off x="179388" y="1452563"/>
            <a:ext cx="4683125" cy="1514261"/>
          </a:xfrm>
          <a:prstGeom prst="rect">
            <a:avLst/>
          </a:prstGeom>
          <a:noFill/>
          <a:ln w="9525">
            <a:noFill/>
            <a:miter lim="800000"/>
            <a:headEnd/>
            <a:tailEnd/>
          </a:ln>
        </p:spPr>
        <p:txBody>
          <a:bodyPr lIns="0" tIns="12700" rIns="0" bIns="0">
            <a:spAutoFit/>
          </a:bodyPr>
          <a:lstStyle/>
          <a:p>
            <a:pPr marL="90488">
              <a:lnSpc>
                <a:spcPct val="121000"/>
              </a:lnSpc>
              <a:spcBef>
                <a:spcPts val="100"/>
              </a:spcBef>
            </a:pPr>
            <a:r>
              <a:rPr lang="en-US" sz="2000" dirty="0">
                <a:solidFill>
                  <a:srgbClr val="3030C9"/>
                </a:solidFill>
                <a:latin typeface="Tahoma" pitchFamily="34" charset="0"/>
                <a:cs typeface="Tahoma" pitchFamily="34" charset="0"/>
              </a:rPr>
              <a:t>Ex. </a:t>
            </a:r>
            <a:r>
              <a:rPr lang="en-US" sz="2000" dirty="0">
                <a:latin typeface="Tahoma" pitchFamily="34" charset="0"/>
                <a:cs typeface="Tahoma" pitchFamily="34" charset="0"/>
              </a:rPr>
              <a:t>Boolean expression: F = </a:t>
            </a:r>
            <a:r>
              <a:rPr lang="en-US" sz="2000" dirty="0" err="1">
                <a:latin typeface="Tahoma" pitchFamily="34" charset="0"/>
                <a:cs typeface="Tahoma" pitchFamily="34" charset="0"/>
              </a:rPr>
              <a:t>xy</a:t>
            </a:r>
            <a:r>
              <a:rPr lang="en-US" sz="2000" dirty="0">
                <a:latin typeface="Tahoma" pitchFamily="34" charset="0"/>
                <a:cs typeface="Tahoma" pitchFamily="34" charset="0"/>
              </a:rPr>
              <a:t> + </a:t>
            </a:r>
            <a:r>
              <a:rPr lang="en-US" sz="2000" dirty="0" err="1">
                <a:latin typeface="Tahoma" pitchFamily="34" charset="0"/>
                <a:cs typeface="Tahoma" pitchFamily="34" charset="0"/>
              </a:rPr>
              <a:t>x</a:t>
            </a:r>
            <a:r>
              <a:rPr lang="en-US" sz="2000" dirty="0" err="1"/>
              <a:t>’</a:t>
            </a:r>
            <a:r>
              <a:rPr lang="en-US" sz="2000" dirty="0" err="1">
                <a:latin typeface="Tahoma" pitchFamily="34" charset="0"/>
                <a:cs typeface="Tahoma" pitchFamily="34" charset="0"/>
              </a:rPr>
              <a:t>z</a:t>
            </a:r>
            <a:r>
              <a:rPr lang="en-US" sz="2000" dirty="0">
                <a:latin typeface="Tahoma" pitchFamily="34" charset="0"/>
                <a:cs typeface="Tahoma" pitchFamily="34" charset="0"/>
              </a:rPr>
              <a:t>  </a:t>
            </a:r>
          </a:p>
          <a:p>
            <a:pPr marL="90488">
              <a:lnSpc>
                <a:spcPct val="121000"/>
              </a:lnSpc>
              <a:spcBef>
                <a:spcPts val="100"/>
              </a:spcBef>
            </a:pPr>
            <a:r>
              <a:rPr lang="en-US" sz="2000" dirty="0" err="1">
                <a:latin typeface="Tahoma" pitchFamily="34" charset="0"/>
                <a:cs typeface="Tahoma" pitchFamily="34" charset="0"/>
              </a:rPr>
              <a:t>xy</a:t>
            </a:r>
            <a:r>
              <a:rPr lang="en-US" sz="2000" dirty="0">
                <a:latin typeface="Tahoma" pitchFamily="34" charset="0"/>
                <a:cs typeface="Tahoma" pitchFamily="34" charset="0"/>
              </a:rPr>
              <a:t> = 11 or </a:t>
            </a:r>
            <a:r>
              <a:rPr lang="en-US" sz="2000" dirty="0" err="1">
                <a:latin typeface="Tahoma" pitchFamily="34" charset="0"/>
                <a:cs typeface="Tahoma" pitchFamily="34" charset="0"/>
              </a:rPr>
              <a:t>xz</a:t>
            </a:r>
            <a:r>
              <a:rPr lang="en-US" sz="2000" dirty="0">
                <a:latin typeface="Tahoma" pitchFamily="34" charset="0"/>
                <a:cs typeface="Tahoma" pitchFamily="34" charset="0"/>
              </a:rPr>
              <a:t> = 01</a:t>
            </a:r>
          </a:p>
          <a:p>
            <a:pPr marL="90488">
              <a:spcBef>
                <a:spcPts val="463"/>
              </a:spcBef>
            </a:pPr>
            <a:r>
              <a:rPr lang="en-US" sz="2000" dirty="0">
                <a:solidFill>
                  <a:srgbClr val="FF0000"/>
                </a:solidFill>
                <a:latin typeface="Tahoma" pitchFamily="34" charset="0"/>
                <a:cs typeface="Tahoma" pitchFamily="34" charset="0"/>
              </a:rPr>
              <a:t>sum of </a:t>
            </a:r>
            <a:r>
              <a:rPr lang="en-US" sz="2000" dirty="0" err="1">
                <a:solidFill>
                  <a:srgbClr val="FF0000"/>
                </a:solidFill>
                <a:latin typeface="Tahoma" pitchFamily="34" charset="0"/>
                <a:cs typeface="Tahoma" pitchFamily="34" charset="0"/>
              </a:rPr>
              <a:t>minterms</a:t>
            </a:r>
            <a:r>
              <a:rPr lang="en-US" sz="2000" dirty="0">
                <a:solidFill>
                  <a:srgbClr val="FF0000"/>
                </a:solidFill>
                <a:latin typeface="Tahoma" pitchFamily="34" charset="0"/>
                <a:cs typeface="Tahoma" pitchFamily="34" charset="0"/>
              </a:rPr>
              <a:t> </a:t>
            </a:r>
            <a:r>
              <a:rPr lang="en-US" sz="2000" dirty="0">
                <a:latin typeface="Tahoma" pitchFamily="34" charset="0"/>
                <a:cs typeface="Tahoma" pitchFamily="34" charset="0"/>
              </a:rPr>
              <a:t>is</a:t>
            </a:r>
          </a:p>
          <a:p>
            <a:pPr marL="90488">
              <a:spcBef>
                <a:spcPts val="475"/>
              </a:spcBef>
            </a:pPr>
            <a:r>
              <a:rPr lang="en-US" sz="2000" dirty="0">
                <a:latin typeface="Tahoma" pitchFamily="34" charset="0"/>
                <a:cs typeface="Tahoma" pitchFamily="34" charset="0"/>
              </a:rPr>
              <a:t>F(x, y, z) = </a:t>
            </a:r>
            <a:r>
              <a:rPr lang="en-US" sz="2000" dirty="0">
                <a:latin typeface="Times New Roman" pitchFamily="18" charset="0"/>
                <a:cs typeface="Times New Roman" pitchFamily="18" charset="0"/>
              </a:rPr>
              <a:t>∑</a:t>
            </a:r>
            <a:r>
              <a:rPr lang="en-US" sz="2000" dirty="0">
                <a:latin typeface="Tahoma" pitchFamily="34" charset="0"/>
                <a:cs typeface="Tahoma" pitchFamily="34" charset="0"/>
              </a:rPr>
              <a:t>(1, 3, 6, 7</a:t>
            </a:r>
            <a:r>
              <a:rPr lang="en-US" sz="2000" dirty="0" smtClean="0">
                <a:latin typeface="Tahoma" pitchFamily="34" charset="0"/>
                <a:cs typeface="Tahoma" pitchFamily="34" charset="0"/>
              </a:rPr>
              <a:t>)</a:t>
            </a:r>
            <a:endParaRPr lang="en-US" sz="2000" dirty="0">
              <a:latin typeface="Tahoma" pitchFamily="34" charset="0"/>
              <a:cs typeface="Tahoma" pitchFamily="34" charset="0"/>
            </a:endParaRPr>
          </a:p>
        </p:txBody>
      </p:sp>
      <p:sp>
        <p:nvSpPr>
          <p:cNvPr id="4" name="object 4"/>
          <p:cNvSpPr txBox="1"/>
          <p:nvPr/>
        </p:nvSpPr>
        <p:spPr>
          <a:xfrm>
            <a:off x="228600" y="3352800"/>
            <a:ext cx="2801938" cy="695325"/>
          </a:xfrm>
          <a:prstGeom prst="rect">
            <a:avLst/>
          </a:prstGeom>
          <a:ln w="9017">
            <a:solidFill>
              <a:srgbClr val="3030C9"/>
            </a:solidFill>
          </a:ln>
        </p:spPr>
        <p:txBody>
          <a:bodyPr lIns="0" tIns="12700" rIns="0" bIns="0">
            <a:spAutoFit/>
          </a:bodyPr>
          <a:lstStyle/>
          <a:p>
            <a:pPr marL="19685" fontAlgn="auto">
              <a:spcBef>
                <a:spcPts val="100"/>
              </a:spcBef>
              <a:spcAft>
                <a:spcPts val="0"/>
              </a:spcAft>
              <a:defRPr/>
            </a:pPr>
            <a:r>
              <a:rPr sz="2000" spc="-5" dirty="0">
                <a:solidFill>
                  <a:srgbClr val="3030C9"/>
                </a:solidFill>
                <a:latin typeface="Tahoma"/>
                <a:cs typeface="Tahoma"/>
              </a:rPr>
              <a:t>product </a:t>
            </a:r>
            <a:r>
              <a:rPr sz="2000" dirty="0">
                <a:solidFill>
                  <a:srgbClr val="3030C9"/>
                </a:solidFill>
                <a:latin typeface="Tahoma"/>
                <a:cs typeface="Tahoma"/>
              </a:rPr>
              <a:t>of </a:t>
            </a:r>
            <a:r>
              <a:rPr sz="2000" spc="-5">
                <a:solidFill>
                  <a:srgbClr val="3030C9"/>
                </a:solidFill>
                <a:latin typeface="Tahoma"/>
                <a:cs typeface="Tahoma"/>
              </a:rPr>
              <a:t>maxterms</a:t>
            </a:r>
            <a:r>
              <a:rPr sz="2000" spc="-20" dirty="0">
                <a:solidFill>
                  <a:srgbClr val="3030C9"/>
                </a:solidFill>
                <a:latin typeface="Tahoma"/>
                <a:cs typeface="Tahoma"/>
              </a:rPr>
              <a:t> </a:t>
            </a:r>
            <a:r>
              <a:rPr sz="2000" spc="-10" dirty="0">
                <a:latin typeface="Tahoma"/>
                <a:cs typeface="Tahoma"/>
              </a:rPr>
              <a:t>is</a:t>
            </a:r>
            <a:endParaRPr sz="2000">
              <a:latin typeface="Tahoma"/>
              <a:cs typeface="Tahoma"/>
            </a:endParaRPr>
          </a:p>
          <a:p>
            <a:pPr marL="19685" fontAlgn="auto">
              <a:spcBef>
                <a:spcPts val="470"/>
              </a:spcBef>
              <a:spcAft>
                <a:spcPts val="0"/>
              </a:spcAft>
              <a:defRPr/>
            </a:pPr>
            <a:r>
              <a:rPr sz="2000" spc="-10" dirty="0">
                <a:latin typeface="Tahoma"/>
                <a:cs typeface="Tahoma"/>
              </a:rPr>
              <a:t>F(x, </a:t>
            </a:r>
            <a:r>
              <a:rPr sz="2000" spc="-5" dirty="0">
                <a:latin typeface="Tahoma"/>
                <a:cs typeface="Tahoma"/>
              </a:rPr>
              <a:t>y, </a:t>
            </a:r>
            <a:r>
              <a:rPr sz="2000" spc="-10" dirty="0">
                <a:latin typeface="Tahoma"/>
                <a:cs typeface="Tahoma"/>
              </a:rPr>
              <a:t>z) </a:t>
            </a:r>
            <a:r>
              <a:rPr sz="2000" dirty="0">
                <a:latin typeface="Tahoma"/>
                <a:cs typeface="Tahoma"/>
              </a:rPr>
              <a:t>= </a:t>
            </a:r>
            <a:r>
              <a:rPr sz="2000" spc="-5" dirty="0">
                <a:latin typeface="Times New Roman"/>
                <a:cs typeface="Times New Roman"/>
              </a:rPr>
              <a:t>∏</a:t>
            </a:r>
            <a:r>
              <a:rPr sz="2000" spc="-5" dirty="0">
                <a:latin typeface="Tahoma"/>
                <a:cs typeface="Tahoma"/>
              </a:rPr>
              <a:t>(0, </a:t>
            </a:r>
            <a:r>
              <a:rPr sz="2000" spc="-10" dirty="0">
                <a:latin typeface="Tahoma"/>
                <a:cs typeface="Tahoma"/>
              </a:rPr>
              <a:t>2, 4,</a:t>
            </a:r>
            <a:r>
              <a:rPr sz="2000" spc="-20" dirty="0">
                <a:latin typeface="Tahoma"/>
                <a:cs typeface="Tahoma"/>
              </a:rPr>
              <a:t> </a:t>
            </a:r>
            <a:r>
              <a:rPr sz="2000" spc="-5" dirty="0">
                <a:latin typeface="Tahoma"/>
                <a:cs typeface="Tahoma"/>
              </a:rPr>
              <a:t>5)</a:t>
            </a:r>
            <a:endParaRPr sz="2000">
              <a:latin typeface="Tahoma"/>
              <a:cs typeface="Tahoma"/>
            </a:endParaRPr>
          </a:p>
        </p:txBody>
      </p:sp>
      <p:sp>
        <p:nvSpPr>
          <p:cNvPr id="18438" name="object 5"/>
          <p:cNvSpPr txBox="1">
            <a:spLocks noChangeArrowheads="1"/>
          </p:cNvSpPr>
          <p:nvPr/>
        </p:nvSpPr>
        <p:spPr bwMode="auto">
          <a:xfrm>
            <a:off x="258763" y="4506913"/>
            <a:ext cx="8580437" cy="1120820"/>
          </a:xfrm>
          <a:prstGeom prst="rect">
            <a:avLst/>
          </a:prstGeom>
          <a:noFill/>
          <a:ln w="9525">
            <a:noFill/>
            <a:miter lim="800000"/>
            <a:headEnd/>
            <a:tailEnd/>
          </a:ln>
        </p:spPr>
        <p:txBody>
          <a:bodyPr wrap="square" lIns="0" tIns="12700" rIns="0" bIns="0">
            <a:spAutoFit/>
          </a:bodyPr>
          <a:lstStyle/>
          <a:p>
            <a:pPr marL="355600" indent="-342900">
              <a:spcBef>
                <a:spcPts val="100"/>
              </a:spcBef>
              <a:buClr>
                <a:srgbClr val="3030C9"/>
              </a:buClr>
              <a:buSzPct val="58000"/>
              <a:buFont typeface="Wingdings" pitchFamily="2" charset="2"/>
              <a:buChar char=""/>
              <a:tabLst>
                <a:tab pos="354013" algn="l"/>
                <a:tab pos="355600" algn="l"/>
              </a:tabLst>
            </a:pPr>
            <a:r>
              <a:rPr lang="en-US" sz="2400" dirty="0">
                <a:latin typeface="Tahoma" pitchFamily="34" charset="0"/>
                <a:cs typeface="Tahoma" pitchFamily="34" charset="0"/>
              </a:rPr>
              <a:t>To convert from one canonical  form to another, </a:t>
            </a:r>
            <a:r>
              <a:rPr lang="en-US" sz="2400" dirty="0">
                <a:solidFill>
                  <a:srgbClr val="FF0000"/>
                </a:solidFill>
                <a:latin typeface="Tahoma" pitchFamily="34" charset="0"/>
                <a:cs typeface="Tahoma" pitchFamily="34" charset="0"/>
              </a:rPr>
              <a:t>interchange </a:t>
            </a:r>
            <a:r>
              <a:rPr lang="en-US" sz="2400" dirty="0" smtClean="0">
                <a:solidFill>
                  <a:srgbClr val="FF0000"/>
                </a:solidFill>
                <a:latin typeface="Tahoma" pitchFamily="34" charset="0"/>
                <a:cs typeface="Tahoma" pitchFamily="34" charset="0"/>
              </a:rPr>
              <a:t>the symbols </a:t>
            </a:r>
            <a:r>
              <a:rPr lang="en-US" sz="2400" dirty="0">
                <a:solidFill>
                  <a:srgbClr val="FF0000"/>
                </a:solidFill>
                <a:latin typeface="Times New Roman" pitchFamily="18" charset="0"/>
                <a:cs typeface="Times New Roman" pitchFamily="18" charset="0"/>
              </a:rPr>
              <a:t>∑ </a:t>
            </a:r>
            <a:r>
              <a:rPr lang="en-US" sz="2400" dirty="0">
                <a:solidFill>
                  <a:srgbClr val="FF0000"/>
                </a:solidFill>
                <a:latin typeface="Tahoma" pitchFamily="34" charset="0"/>
                <a:cs typeface="Tahoma" pitchFamily="34" charset="0"/>
              </a:rPr>
              <a:t>and </a:t>
            </a:r>
            <a:r>
              <a:rPr lang="en-US" sz="2400" dirty="0">
                <a:solidFill>
                  <a:srgbClr val="FF0000"/>
                </a:solidFill>
                <a:latin typeface="Times New Roman" pitchFamily="18" charset="0"/>
                <a:cs typeface="Times New Roman" pitchFamily="18" charset="0"/>
              </a:rPr>
              <a:t>∏ </a:t>
            </a:r>
            <a:r>
              <a:rPr lang="en-US" sz="2400" dirty="0">
                <a:latin typeface="Tahoma" pitchFamily="34" charset="0"/>
                <a:cs typeface="Tahoma" pitchFamily="34" charset="0"/>
              </a:rPr>
              <a:t>and list those  numbers missing from the original  form.</a:t>
            </a:r>
          </a:p>
        </p:txBody>
      </p:sp>
      <p:sp>
        <p:nvSpPr>
          <p:cNvPr id="18439" name="object 13"/>
          <p:cNvSpPr>
            <a:spLocks noChangeArrowheads="1"/>
          </p:cNvSpPr>
          <p:nvPr/>
        </p:nvSpPr>
        <p:spPr bwMode="auto">
          <a:xfrm>
            <a:off x="2627313" y="3638550"/>
            <a:ext cx="2454275" cy="184150"/>
          </a:xfrm>
          <a:custGeom>
            <a:avLst/>
            <a:gdLst>
              <a:gd name="T0" fmla="*/ 73209 w 2453640"/>
              <a:gd name="T1" fmla="*/ 110474 h 182879"/>
              <a:gd name="T2" fmla="*/ 0 w 2453640"/>
              <a:gd name="T3" fmla="*/ 152486 h 182879"/>
              <a:gd name="T4" fmla="*/ 77784 w 2453640"/>
              <a:gd name="T5" fmla="*/ 186719 h 182879"/>
              <a:gd name="T6" fmla="*/ 75824 w 2453640"/>
              <a:gd name="T7" fmla="*/ 154043 h 182879"/>
              <a:gd name="T8" fmla="*/ 61008 w 2453640"/>
              <a:gd name="T9" fmla="*/ 154043 h 182879"/>
              <a:gd name="T10" fmla="*/ 59481 w 2453640"/>
              <a:gd name="T11" fmla="*/ 152486 h 182879"/>
              <a:gd name="T12" fmla="*/ 57957 w 2453640"/>
              <a:gd name="T13" fmla="*/ 149375 h 182879"/>
              <a:gd name="T14" fmla="*/ 57957 w 2453640"/>
              <a:gd name="T15" fmla="*/ 146264 h 182879"/>
              <a:gd name="T16" fmla="*/ 61008 w 2453640"/>
              <a:gd name="T17" fmla="*/ 144707 h 182879"/>
              <a:gd name="T18" fmla="*/ 62532 w 2453640"/>
              <a:gd name="T19" fmla="*/ 144707 h 182879"/>
              <a:gd name="T20" fmla="*/ 75216 w 2453640"/>
              <a:gd name="T21" fmla="*/ 143948 h 182879"/>
              <a:gd name="T22" fmla="*/ 73209 w 2453640"/>
              <a:gd name="T23" fmla="*/ 110474 h 182879"/>
              <a:gd name="T24" fmla="*/ 75216 w 2453640"/>
              <a:gd name="T25" fmla="*/ 143948 h 182879"/>
              <a:gd name="T26" fmla="*/ 62532 w 2453640"/>
              <a:gd name="T27" fmla="*/ 144707 h 182879"/>
              <a:gd name="T28" fmla="*/ 61008 w 2453640"/>
              <a:gd name="T29" fmla="*/ 144707 h 182879"/>
              <a:gd name="T30" fmla="*/ 57957 w 2453640"/>
              <a:gd name="T31" fmla="*/ 146264 h 182879"/>
              <a:gd name="T32" fmla="*/ 57957 w 2453640"/>
              <a:gd name="T33" fmla="*/ 149375 h 182879"/>
              <a:gd name="T34" fmla="*/ 59481 w 2453640"/>
              <a:gd name="T35" fmla="*/ 152486 h 182879"/>
              <a:gd name="T36" fmla="*/ 61008 w 2453640"/>
              <a:gd name="T37" fmla="*/ 154043 h 182879"/>
              <a:gd name="T38" fmla="*/ 64059 w 2453640"/>
              <a:gd name="T39" fmla="*/ 154043 h 182879"/>
              <a:gd name="T40" fmla="*/ 75782 w 2453640"/>
              <a:gd name="T41" fmla="*/ 153340 h 182879"/>
              <a:gd name="T42" fmla="*/ 75216 w 2453640"/>
              <a:gd name="T43" fmla="*/ 143948 h 182879"/>
              <a:gd name="T44" fmla="*/ 75782 w 2453640"/>
              <a:gd name="T45" fmla="*/ 153340 h 182879"/>
              <a:gd name="T46" fmla="*/ 64059 w 2453640"/>
              <a:gd name="T47" fmla="*/ 154043 h 182879"/>
              <a:gd name="T48" fmla="*/ 75824 w 2453640"/>
              <a:gd name="T49" fmla="*/ 154043 h 182879"/>
              <a:gd name="T50" fmla="*/ 75782 w 2453640"/>
              <a:gd name="T51" fmla="*/ 153340 h 182879"/>
              <a:gd name="T52" fmla="*/ 2454019 w 2453640"/>
              <a:gd name="T53" fmla="*/ 0 h 182879"/>
              <a:gd name="T54" fmla="*/ 2450970 w 2453640"/>
              <a:gd name="T55" fmla="*/ 1556 h 182879"/>
              <a:gd name="T56" fmla="*/ 75216 w 2453640"/>
              <a:gd name="T57" fmla="*/ 143948 h 182879"/>
              <a:gd name="T58" fmla="*/ 75782 w 2453640"/>
              <a:gd name="T59" fmla="*/ 153340 h 182879"/>
              <a:gd name="T60" fmla="*/ 2450970 w 2453640"/>
              <a:gd name="T61" fmla="*/ 10891 h 182879"/>
              <a:gd name="T62" fmla="*/ 2454019 w 2453640"/>
              <a:gd name="T63" fmla="*/ 10891 h 182879"/>
              <a:gd name="T64" fmla="*/ 2455543 w 2453640"/>
              <a:gd name="T65" fmla="*/ 7779 h 182879"/>
              <a:gd name="T66" fmla="*/ 2455543 w 2453640"/>
              <a:gd name="T67" fmla="*/ 3110 h 182879"/>
              <a:gd name="T68" fmla="*/ 2454019 w 2453640"/>
              <a:gd name="T69" fmla="*/ 0 h 18287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53640"/>
              <a:gd name="T106" fmla="*/ 0 h 182879"/>
              <a:gd name="T107" fmla="*/ 2453640 w 2453640"/>
              <a:gd name="T108" fmla="*/ 182879 h 18287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53640" h="182879">
                <a:moveTo>
                  <a:pt x="73152" y="108203"/>
                </a:moveTo>
                <a:lnTo>
                  <a:pt x="0" y="149351"/>
                </a:lnTo>
                <a:lnTo>
                  <a:pt x="77724" y="182879"/>
                </a:lnTo>
                <a:lnTo>
                  <a:pt x="75764" y="150875"/>
                </a:lnTo>
                <a:lnTo>
                  <a:pt x="60960" y="150875"/>
                </a:lnTo>
                <a:lnTo>
                  <a:pt x="59436" y="149351"/>
                </a:lnTo>
                <a:lnTo>
                  <a:pt x="57912" y="146303"/>
                </a:lnTo>
                <a:lnTo>
                  <a:pt x="57912" y="143255"/>
                </a:lnTo>
                <a:lnTo>
                  <a:pt x="60960" y="141731"/>
                </a:lnTo>
                <a:lnTo>
                  <a:pt x="62484" y="141731"/>
                </a:lnTo>
                <a:lnTo>
                  <a:pt x="75159" y="140987"/>
                </a:lnTo>
                <a:lnTo>
                  <a:pt x="73152" y="108203"/>
                </a:lnTo>
                <a:close/>
              </a:path>
              <a:path w="2453640" h="182879">
                <a:moveTo>
                  <a:pt x="75159" y="140987"/>
                </a:moveTo>
                <a:lnTo>
                  <a:pt x="62484" y="141731"/>
                </a:lnTo>
                <a:lnTo>
                  <a:pt x="60960" y="141731"/>
                </a:lnTo>
                <a:lnTo>
                  <a:pt x="57912" y="143255"/>
                </a:lnTo>
                <a:lnTo>
                  <a:pt x="57912" y="146303"/>
                </a:lnTo>
                <a:lnTo>
                  <a:pt x="59436" y="149351"/>
                </a:lnTo>
                <a:lnTo>
                  <a:pt x="60960" y="150875"/>
                </a:lnTo>
                <a:lnTo>
                  <a:pt x="64008" y="150875"/>
                </a:lnTo>
                <a:lnTo>
                  <a:pt x="75722" y="150187"/>
                </a:lnTo>
                <a:lnTo>
                  <a:pt x="75159" y="140987"/>
                </a:lnTo>
                <a:close/>
              </a:path>
              <a:path w="2453640" h="182879">
                <a:moveTo>
                  <a:pt x="75722" y="150187"/>
                </a:moveTo>
                <a:lnTo>
                  <a:pt x="64008" y="150875"/>
                </a:lnTo>
                <a:lnTo>
                  <a:pt x="75764" y="150875"/>
                </a:lnTo>
                <a:lnTo>
                  <a:pt x="75722" y="150187"/>
                </a:lnTo>
                <a:close/>
              </a:path>
              <a:path w="2453640" h="182879">
                <a:moveTo>
                  <a:pt x="2452116" y="0"/>
                </a:moveTo>
                <a:lnTo>
                  <a:pt x="2449068" y="1523"/>
                </a:lnTo>
                <a:lnTo>
                  <a:pt x="75159" y="140987"/>
                </a:lnTo>
                <a:lnTo>
                  <a:pt x="75722" y="150187"/>
                </a:lnTo>
                <a:lnTo>
                  <a:pt x="2449068" y="10667"/>
                </a:lnTo>
                <a:lnTo>
                  <a:pt x="2452116" y="10667"/>
                </a:lnTo>
                <a:lnTo>
                  <a:pt x="2453640" y="7619"/>
                </a:lnTo>
                <a:lnTo>
                  <a:pt x="2453640" y="3047"/>
                </a:lnTo>
                <a:lnTo>
                  <a:pt x="2452116" y="0"/>
                </a:lnTo>
                <a:close/>
              </a:path>
            </a:pathLst>
          </a:custGeom>
          <a:solidFill>
            <a:srgbClr val="000000"/>
          </a:solidFill>
          <a:ln w="9525">
            <a:noFill/>
            <a:miter lim="800000"/>
            <a:headEnd/>
            <a:tailEnd/>
          </a:ln>
        </p:spPr>
        <p:txBody>
          <a:bodyPr lIns="0" tIns="0" rIns="0" bIns="0"/>
          <a:lstStyle/>
          <a:p>
            <a:endParaRPr lang="en-US"/>
          </a:p>
        </p:txBody>
      </p:sp>
      <p:sp>
        <p:nvSpPr>
          <p:cNvPr id="18440" name="object 14"/>
          <p:cNvSpPr>
            <a:spLocks noChangeArrowheads="1"/>
          </p:cNvSpPr>
          <p:nvPr/>
        </p:nvSpPr>
        <p:spPr bwMode="auto">
          <a:xfrm>
            <a:off x="3132138" y="2781300"/>
            <a:ext cx="1944687" cy="863600"/>
          </a:xfrm>
          <a:custGeom>
            <a:avLst/>
            <a:gdLst>
              <a:gd name="T0" fmla="*/ 0 w 1945004"/>
              <a:gd name="T1" fmla="*/ 0 h 864235"/>
              <a:gd name="T2" fmla="*/ 1943673 w 1945004"/>
              <a:gd name="T3" fmla="*/ 0 h 864235"/>
              <a:gd name="T4" fmla="*/ 1943673 w 1945004"/>
              <a:gd name="T5" fmla="*/ 862204 h 864235"/>
              <a:gd name="T6" fmla="*/ 0 60000 65536"/>
              <a:gd name="T7" fmla="*/ 0 60000 65536"/>
              <a:gd name="T8" fmla="*/ 0 60000 65536"/>
              <a:gd name="T9" fmla="*/ 0 w 1945004"/>
              <a:gd name="T10" fmla="*/ 0 h 864235"/>
              <a:gd name="T11" fmla="*/ 1945004 w 1945004"/>
              <a:gd name="T12" fmla="*/ 864235 h 864235"/>
            </a:gdLst>
            <a:ahLst/>
            <a:cxnLst>
              <a:cxn ang="T6">
                <a:pos x="T0" y="T1"/>
              </a:cxn>
              <a:cxn ang="T7">
                <a:pos x="T2" y="T3"/>
              </a:cxn>
              <a:cxn ang="T8">
                <a:pos x="T4" y="T5"/>
              </a:cxn>
            </a:cxnLst>
            <a:rect l="T9" t="T10" r="T11" b="T12"/>
            <a:pathLst>
              <a:path w="1945004" h="864235">
                <a:moveTo>
                  <a:pt x="0" y="0"/>
                </a:moveTo>
                <a:lnTo>
                  <a:pt x="1944624" y="0"/>
                </a:lnTo>
                <a:lnTo>
                  <a:pt x="1944624" y="864107"/>
                </a:lnTo>
              </a:path>
            </a:pathLst>
          </a:custGeom>
          <a:noFill/>
          <a:ln w="9017">
            <a:solidFill>
              <a:srgbClr val="000000"/>
            </a:solidFill>
            <a:miter lim="800000"/>
            <a:headEnd/>
            <a:tailEnd/>
          </a:ln>
        </p:spPr>
        <p:txBody>
          <a:bodyPr lIns="0" tIns="0" rIns="0" bIns="0"/>
          <a:lstStyle/>
          <a:p>
            <a:endParaRPr lang="en-US"/>
          </a:p>
        </p:txBody>
      </p:sp>
      <p:sp>
        <p:nvSpPr>
          <p:cNvPr id="18441" name="object 15"/>
          <p:cNvSpPr>
            <a:spLocks noChangeArrowheads="1"/>
          </p:cNvSpPr>
          <p:nvPr/>
        </p:nvSpPr>
        <p:spPr bwMode="auto">
          <a:xfrm>
            <a:off x="3200400" y="3711575"/>
            <a:ext cx="2528888" cy="935038"/>
          </a:xfrm>
          <a:custGeom>
            <a:avLst/>
            <a:gdLst>
              <a:gd name="T0" fmla="*/ 2486581 w 2528570"/>
              <a:gd name="T1" fmla="*/ 0 h 935989"/>
              <a:gd name="T2" fmla="*/ 2372238 w 2528570"/>
              <a:gd name="T3" fmla="*/ 10634 h 935989"/>
              <a:gd name="T4" fmla="*/ 2248747 w 2528570"/>
              <a:gd name="T5" fmla="*/ 10634 h 935989"/>
              <a:gd name="T6" fmla="*/ 2134405 w 2528570"/>
              <a:gd name="T7" fmla="*/ 0 h 935989"/>
              <a:gd name="T8" fmla="*/ 2029209 w 2528570"/>
              <a:gd name="T9" fmla="*/ 0 h 935989"/>
              <a:gd name="T10" fmla="*/ 1934685 w 2528570"/>
              <a:gd name="T11" fmla="*/ 0 h 935989"/>
              <a:gd name="T12" fmla="*/ 1820343 w 2528570"/>
              <a:gd name="T13" fmla="*/ 10634 h 935989"/>
              <a:gd name="T14" fmla="*/ 1695327 w 2528570"/>
              <a:gd name="T15" fmla="*/ 10634 h 935989"/>
              <a:gd name="T16" fmla="*/ 1580985 w 2528570"/>
              <a:gd name="T17" fmla="*/ 0 h 935989"/>
              <a:gd name="T18" fmla="*/ 1477314 w 2528570"/>
              <a:gd name="T19" fmla="*/ 0 h 935989"/>
              <a:gd name="T20" fmla="*/ 1381266 w 2528570"/>
              <a:gd name="T21" fmla="*/ 0 h 935989"/>
              <a:gd name="T22" fmla="*/ 1266921 w 2528570"/>
              <a:gd name="T23" fmla="*/ 10634 h 935989"/>
              <a:gd name="T24" fmla="*/ 1143432 w 2528570"/>
              <a:gd name="T25" fmla="*/ 10634 h 935989"/>
              <a:gd name="T26" fmla="*/ 1029087 w 2528570"/>
              <a:gd name="T27" fmla="*/ 0 h 935989"/>
              <a:gd name="T28" fmla="*/ 923892 w 2528570"/>
              <a:gd name="T29" fmla="*/ 0 h 935989"/>
              <a:gd name="T30" fmla="*/ 829368 w 2528570"/>
              <a:gd name="T31" fmla="*/ 0 h 935989"/>
              <a:gd name="T32" fmla="*/ 715026 w 2528570"/>
              <a:gd name="T33" fmla="*/ 10634 h 935989"/>
              <a:gd name="T34" fmla="*/ 590010 w 2528570"/>
              <a:gd name="T35" fmla="*/ 10634 h 935989"/>
              <a:gd name="T36" fmla="*/ 475668 w 2528570"/>
              <a:gd name="T37" fmla="*/ 0 h 935989"/>
              <a:gd name="T38" fmla="*/ 371997 w 2528570"/>
              <a:gd name="T39" fmla="*/ 0 h 935989"/>
              <a:gd name="T40" fmla="*/ 275949 w 2528570"/>
              <a:gd name="T41" fmla="*/ 0 h 935989"/>
              <a:gd name="T42" fmla="*/ 161604 w 2528570"/>
              <a:gd name="T43" fmla="*/ 10634 h 935989"/>
              <a:gd name="T44" fmla="*/ 38115 w 2528570"/>
              <a:gd name="T45" fmla="*/ 10634 h 935989"/>
              <a:gd name="T46" fmla="*/ 0 w 2528570"/>
              <a:gd name="T47" fmla="*/ 57735 h 935989"/>
              <a:gd name="T48" fmla="*/ 9147 w 2528570"/>
              <a:gd name="T49" fmla="*/ 171687 h 935989"/>
              <a:gd name="T50" fmla="*/ 9147 w 2528570"/>
              <a:gd name="T51" fmla="*/ 265888 h 935989"/>
              <a:gd name="T52" fmla="*/ 9147 w 2528570"/>
              <a:gd name="T53" fmla="*/ 390474 h 935989"/>
              <a:gd name="T54" fmla="*/ 0 w 2528570"/>
              <a:gd name="T55" fmla="*/ 504426 h 935989"/>
              <a:gd name="T56" fmla="*/ 0 w 2528570"/>
              <a:gd name="T57" fmla="*/ 607744 h 935989"/>
              <a:gd name="T58" fmla="*/ 9147 w 2528570"/>
              <a:gd name="T59" fmla="*/ 721696 h 935989"/>
              <a:gd name="T60" fmla="*/ 9147 w 2528570"/>
              <a:gd name="T61" fmla="*/ 817416 h 935989"/>
              <a:gd name="T62" fmla="*/ 16769 w 2528570"/>
              <a:gd name="T63" fmla="*/ 932885 h 935989"/>
              <a:gd name="T64" fmla="*/ 121965 w 2528570"/>
              <a:gd name="T65" fmla="*/ 932885 h 935989"/>
              <a:gd name="T66" fmla="*/ 236310 w 2528570"/>
              <a:gd name="T67" fmla="*/ 923770 h 935989"/>
              <a:gd name="T68" fmla="*/ 359798 w 2528570"/>
              <a:gd name="T69" fmla="*/ 923770 h 935989"/>
              <a:gd name="T70" fmla="*/ 455846 w 2528570"/>
              <a:gd name="T71" fmla="*/ 923770 h 935989"/>
              <a:gd name="T72" fmla="*/ 570192 w 2528570"/>
              <a:gd name="T73" fmla="*/ 932885 h 935989"/>
              <a:gd name="T74" fmla="*/ 675514 w 2528570"/>
              <a:gd name="T75" fmla="*/ 932885 h 935989"/>
              <a:gd name="T76" fmla="*/ 789856 w 2528570"/>
              <a:gd name="T77" fmla="*/ 923770 h 935989"/>
              <a:gd name="T78" fmla="*/ 913221 w 2528570"/>
              <a:gd name="T79" fmla="*/ 923770 h 935989"/>
              <a:gd name="T80" fmla="*/ 1007744 w 2528570"/>
              <a:gd name="T81" fmla="*/ 923770 h 935989"/>
              <a:gd name="T82" fmla="*/ 1122087 w 2528570"/>
              <a:gd name="T83" fmla="*/ 932885 h 935989"/>
              <a:gd name="T84" fmla="*/ 1227282 w 2528570"/>
              <a:gd name="T85" fmla="*/ 932885 h 935989"/>
              <a:gd name="T86" fmla="*/ 1341627 w 2528570"/>
              <a:gd name="T87" fmla="*/ 923770 h 935989"/>
              <a:gd name="T88" fmla="*/ 1465116 w 2528570"/>
              <a:gd name="T89" fmla="*/ 923770 h 935989"/>
              <a:gd name="T90" fmla="*/ 1561164 w 2528570"/>
              <a:gd name="T91" fmla="*/ 923770 h 935989"/>
              <a:gd name="T92" fmla="*/ 1675508 w 2528570"/>
              <a:gd name="T93" fmla="*/ 932885 h 935989"/>
              <a:gd name="T94" fmla="*/ 1780831 w 2528570"/>
              <a:gd name="T95" fmla="*/ 932885 h 935989"/>
              <a:gd name="T96" fmla="*/ 1895173 w 2528570"/>
              <a:gd name="T97" fmla="*/ 923770 h 935989"/>
              <a:gd name="T98" fmla="*/ 2018536 w 2528570"/>
              <a:gd name="T99" fmla="*/ 923770 h 935989"/>
              <a:gd name="T100" fmla="*/ 2113062 w 2528570"/>
              <a:gd name="T101" fmla="*/ 923770 h 935989"/>
              <a:gd name="T102" fmla="*/ 2227404 w 2528570"/>
              <a:gd name="T103" fmla="*/ 932885 h 935989"/>
              <a:gd name="T104" fmla="*/ 2332597 w 2528570"/>
              <a:gd name="T105" fmla="*/ 932885 h 935989"/>
              <a:gd name="T106" fmla="*/ 2446944 w 2528570"/>
              <a:gd name="T107" fmla="*/ 923770 h 935989"/>
              <a:gd name="T108" fmla="*/ 2523169 w 2528570"/>
              <a:gd name="T109" fmla="*/ 923770 h 935989"/>
              <a:gd name="T110" fmla="*/ 2520121 w 2528570"/>
              <a:gd name="T111" fmla="*/ 834129 h 935989"/>
              <a:gd name="T112" fmla="*/ 2520121 w 2528570"/>
              <a:gd name="T113" fmla="*/ 711060 h 935989"/>
              <a:gd name="T114" fmla="*/ 2529270 w 2528570"/>
              <a:gd name="T115" fmla="*/ 597109 h 935989"/>
              <a:gd name="T116" fmla="*/ 2529270 w 2528570"/>
              <a:gd name="T117" fmla="*/ 502907 h 935989"/>
              <a:gd name="T118" fmla="*/ 2529270 w 2528570"/>
              <a:gd name="T119" fmla="*/ 398072 h 935989"/>
              <a:gd name="T120" fmla="*/ 2520121 w 2528570"/>
              <a:gd name="T121" fmla="*/ 284120 h 935989"/>
              <a:gd name="T122" fmla="*/ 2520121 w 2528570"/>
              <a:gd name="T123" fmla="*/ 161051 h 935989"/>
              <a:gd name="T124" fmla="*/ 2529270 w 2528570"/>
              <a:gd name="T125" fmla="*/ 47099 h 93598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8570"/>
              <a:gd name="T190" fmla="*/ 0 h 935989"/>
              <a:gd name="T191" fmla="*/ 2528570 w 2528570"/>
              <a:gd name="T192" fmla="*/ 935989 h 93598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8570" h="935989">
                <a:moveTo>
                  <a:pt x="2523744" y="9143"/>
                </a:moveTo>
                <a:lnTo>
                  <a:pt x="2519172" y="9143"/>
                </a:lnTo>
                <a:lnTo>
                  <a:pt x="2519172" y="18287"/>
                </a:lnTo>
                <a:lnTo>
                  <a:pt x="2528316" y="18287"/>
                </a:lnTo>
                <a:lnTo>
                  <a:pt x="2528316" y="10667"/>
                </a:lnTo>
                <a:lnTo>
                  <a:pt x="2523744" y="10667"/>
                </a:lnTo>
                <a:lnTo>
                  <a:pt x="2523744" y="9143"/>
                </a:lnTo>
                <a:close/>
              </a:path>
              <a:path w="2528570" h="935989">
                <a:moveTo>
                  <a:pt x="2523744" y="0"/>
                </a:moveTo>
                <a:lnTo>
                  <a:pt x="2514600" y="0"/>
                </a:lnTo>
                <a:lnTo>
                  <a:pt x="2514600" y="10667"/>
                </a:lnTo>
                <a:lnTo>
                  <a:pt x="2519172" y="10667"/>
                </a:lnTo>
                <a:lnTo>
                  <a:pt x="2519172" y="9143"/>
                </a:lnTo>
                <a:lnTo>
                  <a:pt x="2523744" y="9143"/>
                </a:lnTo>
                <a:lnTo>
                  <a:pt x="2523744" y="0"/>
                </a:lnTo>
                <a:close/>
              </a:path>
              <a:path w="2528570" h="935989">
                <a:moveTo>
                  <a:pt x="2528316" y="9143"/>
                </a:moveTo>
                <a:lnTo>
                  <a:pt x="2523744" y="9143"/>
                </a:lnTo>
                <a:lnTo>
                  <a:pt x="2523744" y="10667"/>
                </a:lnTo>
                <a:lnTo>
                  <a:pt x="2528316" y="10667"/>
                </a:lnTo>
                <a:lnTo>
                  <a:pt x="2528316" y="9143"/>
                </a:lnTo>
                <a:close/>
              </a:path>
              <a:path w="2528570" h="935989">
                <a:moveTo>
                  <a:pt x="2505456" y="0"/>
                </a:moveTo>
                <a:lnTo>
                  <a:pt x="2494788" y="0"/>
                </a:lnTo>
                <a:lnTo>
                  <a:pt x="2494788" y="10667"/>
                </a:lnTo>
                <a:lnTo>
                  <a:pt x="2505456" y="10667"/>
                </a:lnTo>
                <a:lnTo>
                  <a:pt x="2505456" y="0"/>
                </a:lnTo>
                <a:close/>
              </a:path>
              <a:path w="2528570" h="935989">
                <a:moveTo>
                  <a:pt x="2485644" y="0"/>
                </a:moveTo>
                <a:lnTo>
                  <a:pt x="2476500" y="0"/>
                </a:lnTo>
                <a:lnTo>
                  <a:pt x="2476500" y="10667"/>
                </a:lnTo>
                <a:lnTo>
                  <a:pt x="2485644" y="10667"/>
                </a:lnTo>
                <a:lnTo>
                  <a:pt x="2485644" y="0"/>
                </a:lnTo>
                <a:close/>
              </a:path>
              <a:path w="2528570" h="935989">
                <a:moveTo>
                  <a:pt x="2467356" y="0"/>
                </a:moveTo>
                <a:lnTo>
                  <a:pt x="2456688" y="0"/>
                </a:lnTo>
                <a:lnTo>
                  <a:pt x="2456688" y="10667"/>
                </a:lnTo>
                <a:lnTo>
                  <a:pt x="2467356" y="10667"/>
                </a:lnTo>
                <a:lnTo>
                  <a:pt x="2467356" y="0"/>
                </a:lnTo>
                <a:close/>
              </a:path>
              <a:path w="2528570" h="935989">
                <a:moveTo>
                  <a:pt x="2447544" y="0"/>
                </a:moveTo>
                <a:lnTo>
                  <a:pt x="2438400" y="0"/>
                </a:lnTo>
                <a:lnTo>
                  <a:pt x="2438400" y="10667"/>
                </a:lnTo>
                <a:lnTo>
                  <a:pt x="2447544" y="10667"/>
                </a:lnTo>
                <a:lnTo>
                  <a:pt x="2447544" y="0"/>
                </a:lnTo>
                <a:close/>
              </a:path>
              <a:path w="2528570" h="935989">
                <a:moveTo>
                  <a:pt x="2429256" y="0"/>
                </a:moveTo>
                <a:lnTo>
                  <a:pt x="2418588" y="0"/>
                </a:lnTo>
                <a:lnTo>
                  <a:pt x="2418588" y="10667"/>
                </a:lnTo>
                <a:lnTo>
                  <a:pt x="2429256" y="10667"/>
                </a:lnTo>
                <a:lnTo>
                  <a:pt x="2429256" y="0"/>
                </a:lnTo>
                <a:close/>
              </a:path>
              <a:path w="2528570" h="935989">
                <a:moveTo>
                  <a:pt x="2409444" y="0"/>
                </a:moveTo>
                <a:lnTo>
                  <a:pt x="2400300" y="0"/>
                </a:lnTo>
                <a:lnTo>
                  <a:pt x="2400300" y="10667"/>
                </a:lnTo>
                <a:lnTo>
                  <a:pt x="2409444" y="10667"/>
                </a:lnTo>
                <a:lnTo>
                  <a:pt x="2409444" y="0"/>
                </a:lnTo>
                <a:close/>
              </a:path>
              <a:path w="2528570" h="935989">
                <a:moveTo>
                  <a:pt x="2391156" y="0"/>
                </a:moveTo>
                <a:lnTo>
                  <a:pt x="2380488" y="0"/>
                </a:lnTo>
                <a:lnTo>
                  <a:pt x="2380488" y="10667"/>
                </a:lnTo>
                <a:lnTo>
                  <a:pt x="2391156" y="10667"/>
                </a:lnTo>
                <a:lnTo>
                  <a:pt x="2391156" y="0"/>
                </a:lnTo>
                <a:close/>
              </a:path>
              <a:path w="2528570" h="935989">
                <a:moveTo>
                  <a:pt x="2371344" y="0"/>
                </a:moveTo>
                <a:lnTo>
                  <a:pt x="2362200" y="0"/>
                </a:lnTo>
                <a:lnTo>
                  <a:pt x="2362200" y="10667"/>
                </a:lnTo>
                <a:lnTo>
                  <a:pt x="2371344" y="10667"/>
                </a:lnTo>
                <a:lnTo>
                  <a:pt x="2371344" y="0"/>
                </a:lnTo>
                <a:close/>
              </a:path>
              <a:path w="2528570" h="935989">
                <a:moveTo>
                  <a:pt x="2353056" y="0"/>
                </a:moveTo>
                <a:lnTo>
                  <a:pt x="2342388" y="0"/>
                </a:lnTo>
                <a:lnTo>
                  <a:pt x="2342388" y="10667"/>
                </a:lnTo>
                <a:lnTo>
                  <a:pt x="2353056" y="10667"/>
                </a:lnTo>
                <a:lnTo>
                  <a:pt x="2353056" y="0"/>
                </a:lnTo>
                <a:close/>
              </a:path>
              <a:path w="2528570" h="935989">
                <a:moveTo>
                  <a:pt x="2333244" y="0"/>
                </a:moveTo>
                <a:lnTo>
                  <a:pt x="2324100" y="0"/>
                </a:lnTo>
                <a:lnTo>
                  <a:pt x="2324100" y="10667"/>
                </a:lnTo>
                <a:lnTo>
                  <a:pt x="2333244" y="10667"/>
                </a:lnTo>
                <a:lnTo>
                  <a:pt x="2333244" y="0"/>
                </a:lnTo>
                <a:close/>
              </a:path>
              <a:path w="2528570" h="935989">
                <a:moveTo>
                  <a:pt x="2314956" y="0"/>
                </a:moveTo>
                <a:lnTo>
                  <a:pt x="2304288" y="0"/>
                </a:lnTo>
                <a:lnTo>
                  <a:pt x="2304288" y="10667"/>
                </a:lnTo>
                <a:lnTo>
                  <a:pt x="2314956" y="10667"/>
                </a:lnTo>
                <a:lnTo>
                  <a:pt x="2314956" y="0"/>
                </a:lnTo>
                <a:close/>
              </a:path>
              <a:path w="2528570" h="935989">
                <a:moveTo>
                  <a:pt x="2295144" y="0"/>
                </a:moveTo>
                <a:lnTo>
                  <a:pt x="2286000" y="0"/>
                </a:lnTo>
                <a:lnTo>
                  <a:pt x="2286000" y="10667"/>
                </a:lnTo>
                <a:lnTo>
                  <a:pt x="2295144" y="10667"/>
                </a:lnTo>
                <a:lnTo>
                  <a:pt x="2295144" y="0"/>
                </a:lnTo>
                <a:close/>
              </a:path>
              <a:path w="2528570" h="935989">
                <a:moveTo>
                  <a:pt x="2276856" y="0"/>
                </a:moveTo>
                <a:lnTo>
                  <a:pt x="2266188" y="0"/>
                </a:lnTo>
                <a:lnTo>
                  <a:pt x="2266188" y="10667"/>
                </a:lnTo>
                <a:lnTo>
                  <a:pt x="2276856" y="10667"/>
                </a:lnTo>
                <a:lnTo>
                  <a:pt x="2276856" y="0"/>
                </a:lnTo>
                <a:close/>
              </a:path>
              <a:path w="2528570" h="935989">
                <a:moveTo>
                  <a:pt x="2257044" y="0"/>
                </a:moveTo>
                <a:lnTo>
                  <a:pt x="2247900" y="0"/>
                </a:lnTo>
                <a:lnTo>
                  <a:pt x="2247900" y="10667"/>
                </a:lnTo>
                <a:lnTo>
                  <a:pt x="2257044" y="10667"/>
                </a:lnTo>
                <a:lnTo>
                  <a:pt x="2257044" y="0"/>
                </a:lnTo>
                <a:close/>
              </a:path>
              <a:path w="2528570" h="935989">
                <a:moveTo>
                  <a:pt x="2238756" y="0"/>
                </a:moveTo>
                <a:lnTo>
                  <a:pt x="2228088" y="0"/>
                </a:lnTo>
                <a:lnTo>
                  <a:pt x="2228088" y="10667"/>
                </a:lnTo>
                <a:lnTo>
                  <a:pt x="2238756" y="10667"/>
                </a:lnTo>
                <a:lnTo>
                  <a:pt x="2238756" y="0"/>
                </a:lnTo>
                <a:close/>
              </a:path>
              <a:path w="2528570" h="935989">
                <a:moveTo>
                  <a:pt x="2218944" y="0"/>
                </a:moveTo>
                <a:lnTo>
                  <a:pt x="2209800" y="0"/>
                </a:lnTo>
                <a:lnTo>
                  <a:pt x="2209800" y="10667"/>
                </a:lnTo>
                <a:lnTo>
                  <a:pt x="2218944" y="10667"/>
                </a:lnTo>
                <a:lnTo>
                  <a:pt x="2218944" y="0"/>
                </a:lnTo>
                <a:close/>
              </a:path>
              <a:path w="2528570" h="935989">
                <a:moveTo>
                  <a:pt x="2200656" y="0"/>
                </a:moveTo>
                <a:lnTo>
                  <a:pt x="2189988" y="0"/>
                </a:lnTo>
                <a:lnTo>
                  <a:pt x="2189988" y="10667"/>
                </a:lnTo>
                <a:lnTo>
                  <a:pt x="2200656" y="10667"/>
                </a:lnTo>
                <a:lnTo>
                  <a:pt x="2200656" y="0"/>
                </a:lnTo>
                <a:close/>
              </a:path>
              <a:path w="2528570" h="935989">
                <a:moveTo>
                  <a:pt x="2180844" y="0"/>
                </a:moveTo>
                <a:lnTo>
                  <a:pt x="2171700" y="0"/>
                </a:lnTo>
                <a:lnTo>
                  <a:pt x="2171700" y="10667"/>
                </a:lnTo>
                <a:lnTo>
                  <a:pt x="2180844" y="10667"/>
                </a:lnTo>
                <a:lnTo>
                  <a:pt x="2180844" y="0"/>
                </a:lnTo>
                <a:close/>
              </a:path>
              <a:path w="2528570" h="935989">
                <a:moveTo>
                  <a:pt x="2162556" y="0"/>
                </a:moveTo>
                <a:lnTo>
                  <a:pt x="2151888" y="0"/>
                </a:lnTo>
                <a:lnTo>
                  <a:pt x="2151888" y="10667"/>
                </a:lnTo>
                <a:lnTo>
                  <a:pt x="2162556" y="10667"/>
                </a:lnTo>
                <a:lnTo>
                  <a:pt x="2162556" y="0"/>
                </a:lnTo>
                <a:close/>
              </a:path>
              <a:path w="2528570" h="935989">
                <a:moveTo>
                  <a:pt x="2142744" y="0"/>
                </a:moveTo>
                <a:lnTo>
                  <a:pt x="2133600" y="0"/>
                </a:lnTo>
                <a:lnTo>
                  <a:pt x="2133600" y="10667"/>
                </a:lnTo>
                <a:lnTo>
                  <a:pt x="2142744" y="10667"/>
                </a:lnTo>
                <a:lnTo>
                  <a:pt x="2142744" y="0"/>
                </a:lnTo>
                <a:close/>
              </a:path>
              <a:path w="2528570" h="935989">
                <a:moveTo>
                  <a:pt x="2124456" y="0"/>
                </a:moveTo>
                <a:lnTo>
                  <a:pt x="2113788" y="0"/>
                </a:lnTo>
                <a:lnTo>
                  <a:pt x="2113788" y="10667"/>
                </a:lnTo>
                <a:lnTo>
                  <a:pt x="2124456" y="10667"/>
                </a:lnTo>
                <a:lnTo>
                  <a:pt x="2124456" y="0"/>
                </a:lnTo>
                <a:close/>
              </a:path>
              <a:path w="2528570" h="935989">
                <a:moveTo>
                  <a:pt x="2104644" y="0"/>
                </a:moveTo>
                <a:lnTo>
                  <a:pt x="2095500" y="0"/>
                </a:lnTo>
                <a:lnTo>
                  <a:pt x="2095500" y="10667"/>
                </a:lnTo>
                <a:lnTo>
                  <a:pt x="2104644" y="10667"/>
                </a:lnTo>
                <a:lnTo>
                  <a:pt x="2104644" y="0"/>
                </a:lnTo>
                <a:close/>
              </a:path>
              <a:path w="2528570" h="935989">
                <a:moveTo>
                  <a:pt x="2086356" y="0"/>
                </a:moveTo>
                <a:lnTo>
                  <a:pt x="2075688" y="0"/>
                </a:lnTo>
                <a:lnTo>
                  <a:pt x="2075688" y="10667"/>
                </a:lnTo>
                <a:lnTo>
                  <a:pt x="2086356" y="10667"/>
                </a:lnTo>
                <a:lnTo>
                  <a:pt x="2086356" y="0"/>
                </a:lnTo>
                <a:close/>
              </a:path>
              <a:path w="2528570" h="935989">
                <a:moveTo>
                  <a:pt x="2066544" y="0"/>
                </a:moveTo>
                <a:lnTo>
                  <a:pt x="2057400" y="0"/>
                </a:lnTo>
                <a:lnTo>
                  <a:pt x="2057400" y="10667"/>
                </a:lnTo>
                <a:lnTo>
                  <a:pt x="2066544" y="10667"/>
                </a:lnTo>
                <a:lnTo>
                  <a:pt x="2066544" y="0"/>
                </a:lnTo>
                <a:close/>
              </a:path>
              <a:path w="2528570" h="935989">
                <a:moveTo>
                  <a:pt x="2048256" y="0"/>
                </a:moveTo>
                <a:lnTo>
                  <a:pt x="2037588" y="0"/>
                </a:lnTo>
                <a:lnTo>
                  <a:pt x="2037588" y="10667"/>
                </a:lnTo>
                <a:lnTo>
                  <a:pt x="2048256" y="10667"/>
                </a:lnTo>
                <a:lnTo>
                  <a:pt x="2048256" y="0"/>
                </a:lnTo>
                <a:close/>
              </a:path>
              <a:path w="2528570" h="935989">
                <a:moveTo>
                  <a:pt x="2028444" y="0"/>
                </a:moveTo>
                <a:lnTo>
                  <a:pt x="2019300" y="0"/>
                </a:lnTo>
                <a:lnTo>
                  <a:pt x="2019300" y="10667"/>
                </a:lnTo>
                <a:lnTo>
                  <a:pt x="2028444" y="10667"/>
                </a:lnTo>
                <a:lnTo>
                  <a:pt x="2028444" y="0"/>
                </a:lnTo>
                <a:close/>
              </a:path>
              <a:path w="2528570" h="935989">
                <a:moveTo>
                  <a:pt x="2010156" y="0"/>
                </a:moveTo>
                <a:lnTo>
                  <a:pt x="1999488" y="0"/>
                </a:lnTo>
                <a:lnTo>
                  <a:pt x="1999488" y="10667"/>
                </a:lnTo>
                <a:lnTo>
                  <a:pt x="2010156" y="10667"/>
                </a:lnTo>
                <a:lnTo>
                  <a:pt x="2010156" y="0"/>
                </a:lnTo>
                <a:close/>
              </a:path>
              <a:path w="2528570" h="935989">
                <a:moveTo>
                  <a:pt x="1990344" y="0"/>
                </a:moveTo>
                <a:lnTo>
                  <a:pt x="1981200" y="0"/>
                </a:lnTo>
                <a:lnTo>
                  <a:pt x="1981200" y="10667"/>
                </a:lnTo>
                <a:lnTo>
                  <a:pt x="1990344" y="10667"/>
                </a:lnTo>
                <a:lnTo>
                  <a:pt x="1990344" y="0"/>
                </a:lnTo>
                <a:close/>
              </a:path>
              <a:path w="2528570" h="935989">
                <a:moveTo>
                  <a:pt x="1972056" y="0"/>
                </a:moveTo>
                <a:lnTo>
                  <a:pt x="1961388" y="0"/>
                </a:lnTo>
                <a:lnTo>
                  <a:pt x="1961388" y="10667"/>
                </a:lnTo>
                <a:lnTo>
                  <a:pt x="1972056" y="10667"/>
                </a:lnTo>
                <a:lnTo>
                  <a:pt x="1972056" y="0"/>
                </a:lnTo>
                <a:close/>
              </a:path>
              <a:path w="2528570" h="935989">
                <a:moveTo>
                  <a:pt x="1952244" y="0"/>
                </a:moveTo>
                <a:lnTo>
                  <a:pt x="1943100" y="0"/>
                </a:lnTo>
                <a:lnTo>
                  <a:pt x="1943100" y="10667"/>
                </a:lnTo>
                <a:lnTo>
                  <a:pt x="1952244" y="10667"/>
                </a:lnTo>
                <a:lnTo>
                  <a:pt x="1952244" y="0"/>
                </a:lnTo>
                <a:close/>
              </a:path>
              <a:path w="2528570" h="935989">
                <a:moveTo>
                  <a:pt x="1933956" y="0"/>
                </a:moveTo>
                <a:lnTo>
                  <a:pt x="1923288" y="0"/>
                </a:lnTo>
                <a:lnTo>
                  <a:pt x="1923288" y="10667"/>
                </a:lnTo>
                <a:lnTo>
                  <a:pt x="1933956" y="10667"/>
                </a:lnTo>
                <a:lnTo>
                  <a:pt x="1933956" y="0"/>
                </a:lnTo>
                <a:close/>
              </a:path>
              <a:path w="2528570" h="935989">
                <a:moveTo>
                  <a:pt x="1914144" y="0"/>
                </a:moveTo>
                <a:lnTo>
                  <a:pt x="1905000" y="0"/>
                </a:lnTo>
                <a:lnTo>
                  <a:pt x="1905000" y="10667"/>
                </a:lnTo>
                <a:lnTo>
                  <a:pt x="1914144" y="10667"/>
                </a:lnTo>
                <a:lnTo>
                  <a:pt x="1914144" y="0"/>
                </a:lnTo>
                <a:close/>
              </a:path>
              <a:path w="2528570" h="935989">
                <a:moveTo>
                  <a:pt x="1895856" y="0"/>
                </a:moveTo>
                <a:lnTo>
                  <a:pt x="1885188" y="0"/>
                </a:lnTo>
                <a:lnTo>
                  <a:pt x="1885188" y="10667"/>
                </a:lnTo>
                <a:lnTo>
                  <a:pt x="1895856" y="10667"/>
                </a:lnTo>
                <a:lnTo>
                  <a:pt x="1895856" y="0"/>
                </a:lnTo>
                <a:close/>
              </a:path>
              <a:path w="2528570" h="935989">
                <a:moveTo>
                  <a:pt x="1876044" y="0"/>
                </a:moveTo>
                <a:lnTo>
                  <a:pt x="1866900" y="0"/>
                </a:lnTo>
                <a:lnTo>
                  <a:pt x="1866900" y="10667"/>
                </a:lnTo>
                <a:lnTo>
                  <a:pt x="1876044" y="10667"/>
                </a:lnTo>
                <a:lnTo>
                  <a:pt x="1876044" y="0"/>
                </a:lnTo>
                <a:close/>
              </a:path>
              <a:path w="2528570" h="935989">
                <a:moveTo>
                  <a:pt x="1857756" y="0"/>
                </a:moveTo>
                <a:lnTo>
                  <a:pt x="1847088" y="0"/>
                </a:lnTo>
                <a:lnTo>
                  <a:pt x="1847088" y="10667"/>
                </a:lnTo>
                <a:lnTo>
                  <a:pt x="1857756" y="10667"/>
                </a:lnTo>
                <a:lnTo>
                  <a:pt x="1857756" y="0"/>
                </a:lnTo>
                <a:close/>
              </a:path>
              <a:path w="2528570" h="935989">
                <a:moveTo>
                  <a:pt x="1837944" y="0"/>
                </a:moveTo>
                <a:lnTo>
                  <a:pt x="1828800" y="0"/>
                </a:lnTo>
                <a:lnTo>
                  <a:pt x="1828800" y="10667"/>
                </a:lnTo>
                <a:lnTo>
                  <a:pt x="1837944" y="10667"/>
                </a:lnTo>
                <a:lnTo>
                  <a:pt x="1837944" y="0"/>
                </a:lnTo>
                <a:close/>
              </a:path>
              <a:path w="2528570" h="935989">
                <a:moveTo>
                  <a:pt x="1819656" y="0"/>
                </a:moveTo>
                <a:lnTo>
                  <a:pt x="1808988" y="0"/>
                </a:lnTo>
                <a:lnTo>
                  <a:pt x="1808988" y="10667"/>
                </a:lnTo>
                <a:lnTo>
                  <a:pt x="1819656" y="10667"/>
                </a:lnTo>
                <a:lnTo>
                  <a:pt x="1819656" y="0"/>
                </a:lnTo>
                <a:close/>
              </a:path>
              <a:path w="2528570" h="935989">
                <a:moveTo>
                  <a:pt x="1799844" y="0"/>
                </a:moveTo>
                <a:lnTo>
                  <a:pt x="1790700" y="0"/>
                </a:lnTo>
                <a:lnTo>
                  <a:pt x="1790700" y="10667"/>
                </a:lnTo>
                <a:lnTo>
                  <a:pt x="1799844" y="10667"/>
                </a:lnTo>
                <a:lnTo>
                  <a:pt x="1799844" y="0"/>
                </a:lnTo>
                <a:close/>
              </a:path>
              <a:path w="2528570" h="935989">
                <a:moveTo>
                  <a:pt x="1781556" y="0"/>
                </a:moveTo>
                <a:lnTo>
                  <a:pt x="1770888" y="0"/>
                </a:lnTo>
                <a:lnTo>
                  <a:pt x="1770888" y="10667"/>
                </a:lnTo>
                <a:lnTo>
                  <a:pt x="1781556" y="10667"/>
                </a:lnTo>
                <a:lnTo>
                  <a:pt x="1781556" y="0"/>
                </a:lnTo>
                <a:close/>
              </a:path>
              <a:path w="2528570" h="935989">
                <a:moveTo>
                  <a:pt x="1761744" y="0"/>
                </a:moveTo>
                <a:lnTo>
                  <a:pt x="1752600" y="0"/>
                </a:lnTo>
                <a:lnTo>
                  <a:pt x="1752600" y="10667"/>
                </a:lnTo>
                <a:lnTo>
                  <a:pt x="1761744" y="10667"/>
                </a:lnTo>
                <a:lnTo>
                  <a:pt x="1761744" y="0"/>
                </a:lnTo>
                <a:close/>
              </a:path>
              <a:path w="2528570" h="935989">
                <a:moveTo>
                  <a:pt x="1743456" y="0"/>
                </a:moveTo>
                <a:lnTo>
                  <a:pt x="1732788" y="0"/>
                </a:lnTo>
                <a:lnTo>
                  <a:pt x="1732788" y="10667"/>
                </a:lnTo>
                <a:lnTo>
                  <a:pt x="1743456" y="10667"/>
                </a:lnTo>
                <a:lnTo>
                  <a:pt x="1743456" y="0"/>
                </a:lnTo>
                <a:close/>
              </a:path>
              <a:path w="2528570" h="935989">
                <a:moveTo>
                  <a:pt x="1723644" y="0"/>
                </a:moveTo>
                <a:lnTo>
                  <a:pt x="1714500" y="0"/>
                </a:lnTo>
                <a:lnTo>
                  <a:pt x="1714500" y="10667"/>
                </a:lnTo>
                <a:lnTo>
                  <a:pt x="1723644" y="10667"/>
                </a:lnTo>
                <a:lnTo>
                  <a:pt x="1723644" y="0"/>
                </a:lnTo>
                <a:close/>
              </a:path>
              <a:path w="2528570" h="935989">
                <a:moveTo>
                  <a:pt x="1705356" y="0"/>
                </a:moveTo>
                <a:lnTo>
                  <a:pt x="1694688" y="0"/>
                </a:lnTo>
                <a:lnTo>
                  <a:pt x="1694688" y="10667"/>
                </a:lnTo>
                <a:lnTo>
                  <a:pt x="1705356" y="10667"/>
                </a:lnTo>
                <a:lnTo>
                  <a:pt x="1705356" y="0"/>
                </a:lnTo>
                <a:close/>
              </a:path>
              <a:path w="2528570" h="935989">
                <a:moveTo>
                  <a:pt x="1685544" y="0"/>
                </a:moveTo>
                <a:lnTo>
                  <a:pt x="1676400" y="0"/>
                </a:lnTo>
                <a:lnTo>
                  <a:pt x="1676400" y="10667"/>
                </a:lnTo>
                <a:lnTo>
                  <a:pt x="1685544" y="10667"/>
                </a:lnTo>
                <a:lnTo>
                  <a:pt x="1685544" y="0"/>
                </a:lnTo>
                <a:close/>
              </a:path>
              <a:path w="2528570" h="935989">
                <a:moveTo>
                  <a:pt x="1667256" y="0"/>
                </a:moveTo>
                <a:lnTo>
                  <a:pt x="1656588" y="0"/>
                </a:lnTo>
                <a:lnTo>
                  <a:pt x="1656588" y="10667"/>
                </a:lnTo>
                <a:lnTo>
                  <a:pt x="1667256" y="10667"/>
                </a:lnTo>
                <a:lnTo>
                  <a:pt x="1667256" y="0"/>
                </a:lnTo>
                <a:close/>
              </a:path>
              <a:path w="2528570" h="935989">
                <a:moveTo>
                  <a:pt x="1647444" y="0"/>
                </a:moveTo>
                <a:lnTo>
                  <a:pt x="1638300" y="0"/>
                </a:lnTo>
                <a:lnTo>
                  <a:pt x="1638300" y="10667"/>
                </a:lnTo>
                <a:lnTo>
                  <a:pt x="1647444" y="10667"/>
                </a:lnTo>
                <a:lnTo>
                  <a:pt x="1647444" y="0"/>
                </a:lnTo>
                <a:close/>
              </a:path>
              <a:path w="2528570" h="935989">
                <a:moveTo>
                  <a:pt x="1629156" y="0"/>
                </a:moveTo>
                <a:lnTo>
                  <a:pt x="1618488" y="0"/>
                </a:lnTo>
                <a:lnTo>
                  <a:pt x="1618488" y="10667"/>
                </a:lnTo>
                <a:lnTo>
                  <a:pt x="1629156" y="10667"/>
                </a:lnTo>
                <a:lnTo>
                  <a:pt x="1629156" y="0"/>
                </a:lnTo>
                <a:close/>
              </a:path>
              <a:path w="2528570" h="935989">
                <a:moveTo>
                  <a:pt x="1609344" y="0"/>
                </a:moveTo>
                <a:lnTo>
                  <a:pt x="1600200" y="0"/>
                </a:lnTo>
                <a:lnTo>
                  <a:pt x="1600200" y="10667"/>
                </a:lnTo>
                <a:lnTo>
                  <a:pt x="1609344" y="10667"/>
                </a:lnTo>
                <a:lnTo>
                  <a:pt x="1609344" y="0"/>
                </a:lnTo>
                <a:close/>
              </a:path>
              <a:path w="2528570" h="935989">
                <a:moveTo>
                  <a:pt x="1591056" y="0"/>
                </a:moveTo>
                <a:lnTo>
                  <a:pt x="1580388" y="0"/>
                </a:lnTo>
                <a:lnTo>
                  <a:pt x="1580388" y="10667"/>
                </a:lnTo>
                <a:lnTo>
                  <a:pt x="1591056" y="10667"/>
                </a:lnTo>
                <a:lnTo>
                  <a:pt x="1591056" y="0"/>
                </a:lnTo>
                <a:close/>
              </a:path>
              <a:path w="2528570" h="935989">
                <a:moveTo>
                  <a:pt x="1571244" y="0"/>
                </a:moveTo>
                <a:lnTo>
                  <a:pt x="1562100" y="0"/>
                </a:lnTo>
                <a:lnTo>
                  <a:pt x="1562100" y="10667"/>
                </a:lnTo>
                <a:lnTo>
                  <a:pt x="1571244" y="10667"/>
                </a:lnTo>
                <a:lnTo>
                  <a:pt x="1571244" y="0"/>
                </a:lnTo>
                <a:close/>
              </a:path>
              <a:path w="2528570" h="935989">
                <a:moveTo>
                  <a:pt x="1552956" y="0"/>
                </a:moveTo>
                <a:lnTo>
                  <a:pt x="1542288" y="0"/>
                </a:lnTo>
                <a:lnTo>
                  <a:pt x="1542288" y="10667"/>
                </a:lnTo>
                <a:lnTo>
                  <a:pt x="1552956" y="10667"/>
                </a:lnTo>
                <a:lnTo>
                  <a:pt x="1552956" y="0"/>
                </a:lnTo>
                <a:close/>
              </a:path>
              <a:path w="2528570" h="935989">
                <a:moveTo>
                  <a:pt x="1533144" y="0"/>
                </a:moveTo>
                <a:lnTo>
                  <a:pt x="1524000" y="0"/>
                </a:lnTo>
                <a:lnTo>
                  <a:pt x="1524000" y="10667"/>
                </a:lnTo>
                <a:lnTo>
                  <a:pt x="1533144" y="10667"/>
                </a:lnTo>
                <a:lnTo>
                  <a:pt x="1533144" y="0"/>
                </a:lnTo>
                <a:close/>
              </a:path>
              <a:path w="2528570" h="935989">
                <a:moveTo>
                  <a:pt x="1514856" y="0"/>
                </a:moveTo>
                <a:lnTo>
                  <a:pt x="1504188" y="0"/>
                </a:lnTo>
                <a:lnTo>
                  <a:pt x="1504188" y="10667"/>
                </a:lnTo>
                <a:lnTo>
                  <a:pt x="1514856" y="10667"/>
                </a:lnTo>
                <a:lnTo>
                  <a:pt x="1514856" y="0"/>
                </a:lnTo>
                <a:close/>
              </a:path>
              <a:path w="2528570" h="935989">
                <a:moveTo>
                  <a:pt x="1495044" y="0"/>
                </a:moveTo>
                <a:lnTo>
                  <a:pt x="1485900" y="0"/>
                </a:lnTo>
                <a:lnTo>
                  <a:pt x="1485900" y="10667"/>
                </a:lnTo>
                <a:lnTo>
                  <a:pt x="1495044" y="10667"/>
                </a:lnTo>
                <a:lnTo>
                  <a:pt x="1495044" y="0"/>
                </a:lnTo>
                <a:close/>
              </a:path>
              <a:path w="2528570" h="935989">
                <a:moveTo>
                  <a:pt x="1476756" y="0"/>
                </a:moveTo>
                <a:lnTo>
                  <a:pt x="1466088" y="0"/>
                </a:lnTo>
                <a:lnTo>
                  <a:pt x="1466088" y="10667"/>
                </a:lnTo>
                <a:lnTo>
                  <a:pt x="1476756" y="10667"/>
                </a:lnTo>
                <a:lnTo>
                  <a:pt x="1476756" y="0"/>
                </a:lnTo>
                <a:close/>
              </a:path>
              <a:path w="2528570" h="935989">
                <a:moveTo>
                  <a:pt x="1456944" y="0"/>
                </a:moveTo>
                <a:lnTo>
                  <a:pt x="1447800" y="0"/>
                </a:lnTo>
                <a:lnTo>
                  <a:pt x="1447800" y="10667"/>
                </a:lnTo>
                <a:lnTo>
                  <a:pt x="1456944" y="10667"/>
                </a:lnTo>
                <a:lnTo>
                  <a:pt x="1456944" y="0"/>
                </a:lnTo>
                <a:close/>
              </a:path>
              <a:path w="2528570" h="935989">
                <a:moveTo>
                  <a:pt x="1438656" y="0"/>
                </a:moveTo>
                <a:lnTo>
                  <a:pt x="1427988" y="0"/>
                </a:lnTo>
                <a:lnTo>
                  <a:pt x="1427988" y="10667"/>
                </a:lnTo>
                <a:lnTo>
                  <a:pt x="1438656" y="10667"/>
                </a:lnTo>
                <a:lnTo>
                  <a:pt x="1438656" y="0"/>
                </a:lnTo>
                <a:close/>
              </a:path>
              <a:path w="2528570" h="935989">
                <a:moveTo>
                  <a:pt x="1418844" y="0"/>
                </a:moveTo>
                <a:lnTo>
                  <a:pt x="1409700" y="0"/>
                </a:lnTo>
                <a:lnTo>
                  <a:pt x="1409700" y="10667"/>
                </a:lnTo>
                <a:lnTo>
                  <a:pt x="1418844" y="10667"/>
                </a:lnTo>
                <a:lnTo>
                  <a:pt x="1418844" y="0"/>
                </a:lnTo>
                <a:close/>
              </a:path>
              <a:path w="2528570" h="935989">
                <a:moveTo>
                  <a:pt x="1400556" y="0"/>
                </a:moveTo>
                <a:lnTo>
                  <a:pt x="1389888" y="0"/>
                </a:lnTo>
                <a:lnTo>
                  <a:pt x="1389888" y="10667"/>
                </a:lnTo>
                <a:lnTo>
                  <a:pt x="1400556" y="10667"/>
                </a:lnTo>
                <a:lnTo>
                  <a:pt x="1400556" y="0"/>
                </a:lnTo>
                <a:close/>
              </a:path>
              <a:path w="2528570" h="935989">
                <a:moveTo>
                  <a:pt x="1380744" y="0"/>
                </a:moveTo>
                <a:lnTo>
                  <a:pt x="1371600" y="0"/>
                </a:lnTo>
                <a:lnTo>
                  <a:pt x="1371600" y="10667"/>
                </a:lnTo>
                <a:lnTo>
                  <a:pt x="1380744" y="10667"/>
                </a:lnTo>
                <a:lnTo>
                  <a:pt x="1380744" y="0"/>
                </a:lnTo>
                <a:close/>
              </a:path>
              <a:path w="2528570" h="935989">
                <a:moveTo>
                  <a:pt x="1362456" y="0"/>
                </a:moveTo>
                <a:lnTo>
                  <a:pt x="1351788" y="0"/>
                </a:lnTo>
                <a:lnTo>
                  <a:pt x="1351788" y="10667"/>
                </a:lnTo>
                <a:lnTo>
                  <a:pt x="1362456" y="10667"/>
                </a:lnTo>
                <a:lnTo>
                  <a:pt x="1362456" y="0"/>
                </a:lnTo>
                <a:close/>
              </a:path>
              <a:path w="2528570" h="935989">
                <a:moveTo>
                  <a:pt x="1342644" y="0"/>
                </a:moveTo>
                <a:lnTo>
                  <a:pt x="1333500" y="0"/>
                </a:lnTo>
                <a:lnTo>
                  <a:pt x="1333500" y="10667"/>
                </a:lnTo>
                <a:lnTo>
                  <a:pt x="1342644" y="10667"/>
                </a:lnTo>
                <a:lnTo>
                  <a:pt x="1342644" y="0"/>
                </a:lnTo>
                <a:close/>
              </a:path>
              <a:path w="2528570" h="935989">
                <a:moveTo>
                  <a:pt x="1324356" y="0"/>
                </a:moveTo>
                <a:lnTo>
                  <a:pt x="1313688" y="0"/>
                </a:lnTo>
                <a:lnTo>
                  <a:pt x="1313688" y="10667"/>
                </a:lnTo>
                <a:lnTo>
                  <a:pt x="1324356" y="10667"/>
                </a:lnTo>
                <a:lnTo>
                  <a:pt x="1324356" y="0"/>
                </a:lnTo>
                <a:close/>
              </a:path>
              <a:path w="2528570" h="935989">
                <a:moveTo>
                  <a:pt x="1304544" y="0"/>
                </a:moveTo>
                <a:lnTo>
                  <a:pt x="1295400" y="0"/>
                </a:lnTo>
                <a:lnTo>
                  <a:pt x="1295400" y="10667"/>
                </a:lnTo>
                <a:lnTo>
                  <a:pt x="1304544" y="10667"/>
                </a:lnTo>
                <a:lnTo>
                  <a:pt x="1304544" y="0"/>
                </a:lnTo>
                <a:close/>
              </a:path>
              <a:path w="2528570" h="935989">
                <a:moveTo>
                  <a:pt x="1286256" y="0"/>
                </a:moveTo>
                <a:lnTo>
                  <a:pt x="1275588" y="0"/>
                </a:lnTo>
                <a:lnTo>
                  <a:pt x="1275588" y="10667"/>
                </a:lnTo>
                <a:lnTo>
                  <a:pt x="1286256" y="10667"/>
                </a:lnTo>
                <a:lnTo>
                  <a:pt x="1286256" y="0"/>
                </a:lnTo>
                <a:close/>
              </a:path>
              <a:path w="2528570" h="935989">
                <a:moveTo>
                  <a:pt x="1266444" y="0"/>
                </a:moveTo>
                <a:lnTo>
                  <a:pt x="1257300" y="0"/>
                </a:lnTo>
                <a:lnTo>
                  <a:pt x="1257300" y="10667"/>
                </a:lnTo>
                <a:lnTo>
                  <a:pt x="1266444" y="10667"/>
                </a:lnTo>
                <a:lnTo>
                  <a:pt x="1266444" y="0"/>
                </a:lnTo>
                <a:close/>
              </a:path>
              <a:path w="2528570" h="935989">
                <a:moveTo>
                  <a:pt x="1248156" y="0"/>
                </a:moveTo>
                <a:lnTo>
                  <a:pt x="1237488" y="0"/>
                </a:lnTo>
                <a:lnTo>
                  <a:pt x="1237488" y="10667"/>
                </a:lnTo>
                <a:lnTo>
                  <a:pt x="1248156" y="10667"/>
                </a:lnTo>
                <a:lnTo>
                  <a:pt x="1248156" y="0"/>
                </a:lnTo>
                <a:close/>
              </a:path>
              <a:path w="2528570" h="935989">
                <a:moveTo>
                  <a:pt x="1228344" y="0"/>
                </a:moveTo>
                <a:lnTo>
                  <a:pt x="1219200" y="0"/>
                </a:lnTo>
                <a:lnTo>
                  <a:pt x="1219200" y="10667"/>
                </a:lnTo>
                <a:lnTo>
                  <a:pt x="1228344" y="10667"/>
                </a:lnTo>
                <a:lnTo>
                  <a:pt x="1228344" y="0"/>
                </a:lnTo>
                <a:close/>
              </a:path>
              <a:path w="2528570" h="935989">
                <a:moveTo>
                  <a:pt x="1210056" y="0"/>
                </a:moveTo>
                <a:lnTo>
                  <a:pt x="1199388" y="0"/>
                </a:lnTo>
                <a:lnTo>
                  <a:pt x="1199388" y="10667"/>
                </a:lnTo>
                <a:lnTo>
                  <a:pt x="1210056" y="10667"/>
                </a:lnTo>
                <a:lnTo>
                  <a:pt x="1210056" y="0"/>
                </a:lnTo>
                <a:close/>
              </a:path>
              <a:path w="2528570" h="935989">
                <a:moveTo>
                  <a:pt x="1190244" y="0"/>
                </a:moveTo>
                <a:lnTo>
                  <a:pt x="1181100" y="0"/>
                </a:lnTo>
                <a:lnTo>
                  <a:pt x="1181100" y="10667"/>
                </a:lnTo>
                <a:lnTo>
                  <a:pt x="1190244" y="10667"/>
                </a:lnTo>
                <a:lnTo>
                  <a:pt x="1190244" y="0"/>
                </a:lnTo>
                <a:close/>
              </a:path>
              <a:path w="2528570" h="935989">
                <a:moveTo>
                  <a:pt x="1171956" y="0"/>
                </a:moveTo>
                <a:lnTo>
                  <a:pt x="1161288" y="0"/>
                </a:lnTo>
                <a:lnTo>
                  <a:pt x="1161288" y="10667"/>
                </a:lnTo>
                <a:lnTo>
                  <a:pt x="1171956" y="10667"/>
                </a:lnTo>
                <a:lnTo>
                  <a:pt x="1171956" y="0"/>
                </a:lnTo>
                <a:close/>
              </a:path>
              <a:path w="2528570" h="935989">
                <a:moveTo>
                  <a:pt x="1152144" y="0"/>
                </a:moveTo>
                <a:lnTo>
                  <a:pt x="1143000" y="0"/>
                </a:lnTo>
                <a:lnTo>
                  <a:pt x="1143000" y="10667"/>
                </a:lnTo>
                <a:lnTo>
                  <a:pt x="1152144" y="10667"/>
                </a:lnTo>
                <a:lnTo>
                  <a:pt x="1152144" y="0"/>
                </a:lnTo>
                <a:close/>
              </a:path>
              <a:path w="2528570" h="935989">
                <a:moveTo>
                  <a:pt x="1133856" y="0"/>
                </a:moveTo>
                <a:lnTo>
                  <a:pt x="1123188" y="0"/>
                </a:lnTo>
                <a:lnTo>
                  <a:pt x="1123188" y="10667"/>
                </a:lnTo>
                <a:lnTo>
                  <a:pt x="1133856" y="10667"/>
                </a:lnTo>
                <a:lnTo>
                  <a:pt x="1133856" y="0"/>
                </a:lnTo>
                <a:close/>
              </a:path>
              <a:path w="2528570" h="935989">
                <a:moveTo>
                  <a:pt x="1114044" y="0"/>
                </a:moveTo>
                <a:lnTo>
                  <a:pt x="1104900" y="0"/>
                </a:lnTo>
                <a:lnTo>
                  <a:pt x="1104900" y="10667"/>
                </a:lnTo>
                <a:lnTo>
                  <a:pt x="1114044" y="10667"/>
                </a:lnTo>
                <a:lnTo>
                  <a:pt x="1114044" y="0"/>
                </a:lnTo>
                <a:close/>
              </a:path>
              <a:path w="2528570" h="935989">
                <a:moveTo>
                  <a:pt x="1095756" y="0"/>
                </a:moveTo>
                <a:lnTo>
                  <a:pt x="1085088" y="0"/>
                </a:lnTo>
                <a:lnTo>
                  <a:pt x="1085088" y="10667"/>
                </a:lnTo>
                <a:lnTo>
                  <a:pt x="1095756" y="10667"/>
                </a:lnTo>
                <a:lnTo>
                  <a:pt x="1095756" y="0"/>
                </a:lnTo>
                <a:close/>
              </a:path>
              <a:path w="2528570" h="935989">
                <a:moveTo>
                  <a:pt x="1075944" y="0"/>
                </a:moveTo>
                <a:lnTo>
                  <a:pt x="1066800" y="0"/>
                </a:lnTo>
                <a:lnTo>
                  <a:pt x="1066800" y="10667"/>
                </a:lnTo>
                <a:lnTo>
                  <a:pt x="1075944" y="10667"/>
                </a:lnTo>
                <a:lnTo>
                  <a:pt x="1075944" y="0"/>
                </a:lnTo>
                <a:close/>
              </a:path>
              <a:path w="2528570" h="935989">
                <a:moveTo>
                  <a:pt x="1057656" y="0"/>
                </a:moveTo>
                <a:lnTo>
                  <a:pt x="1046988" y="0"/>
                </a:lnTo>
                <a:lnTo>
                  <a:pt x="1046988" y="10667"/>
                </a:lnTo>
                <a:lnTo>
                  <a:pt x="1057656" y="10667"/>
                </a:lnTo>
                <a:lnTo>
                  <a:pt x="1057656" y="0"/>
                </a:lnTo>
                <a:close/>
              </a:path>
              <a:path w="2528570" h="935989">
                <a:moveTo>
                  <a:pt x="1037844" y="0"/>
                </a:moveTo>
                <a:lnTo>
                  <a:pt x="1028700" y="0"/>
                </a:lnTo>
                <a:lnTo>
                  <a:pt x="1028700" y="10667"/>
                </a:lnTo>
                <a:lnTo>
                  <a:pt x="1037844" y="10667"/>
                </a:lnTo>
                <a:lnTo>
                  <a:pt x="1037844" y="0"/>
                </a:lnTo>
                <a:close/>
              </a:path>
              <a:path w="2528570" h="935989">
                <a:moveTo>
                  <a:pt x="1019556" y="0"/>
                </a:moveTo>
                <a:lnTo>
                  <a:pt x="1008888" y="0"/>
                </a:lnTo>
                <a:lnTo>
                  <a:pt x="1008888" y="10667"/>
                </a:lnTo>
                <a:lnTo>
                  <a:pt x="1019556" y="10667"/>
                </a:lnTo>
                <a:lnTo>
                  <a:pt x="1019556" y="0"/>
                </a:lnTo>
                <a:close/>
              </a:path>
              <a:path w="2528570" h="935989">
                <a:moveTo>
                  <a:pt x="999744" y="0"/>
                </a:moveTo>
                <a:lnTo>
                  <a:pt x="990600" y="0"/>
                </a:lnTo>
                <a:lnTo>
                  <a:pt x="990600" y="10667"/>
                </a:lnTo>
                <a:lnTo>
                  <a:pt x="999744" y="10667"/>
                </a:lnTo>
                <a:lnTo>
                  <a:pt x="999744" y="0"/>
                </a:lnTo>
                <a:close/>
              </a:path>
              <a:path w="2528570" h="935989">
                <a:moveTo>
                  <a:pt x="981456" y="0"/>
                </a:moveTo>
                <a:lnTo>
                  <a:pt x="970788" y="0"/>
                </a:lnTo>
                <a:lnTo>
                  <a:pt x="970788" y="10667"/>
                </a:lnTo>
                <a:lnTo>
                  <a:pt x="981456" y="10667"/>
                </a:lnTo>
                <a:lnTo>
                  <a:pt x="981456" y="0"/>
                </a:lnTo>
                <a:close/>
              </a:path>
              <a:path w="2528570" h="935989">
                <a:moveTo>
                  <a:pt x="961644" y="0"/>
                </a:moveTo>
                <a:lnTo>
                  <a:pt x="952500" y="0"/>
                </a:lnTo>
                <a:lnTo>
                  <a:pt x="952500" y="10667"/>
                </a:lnTo>
                <a:lnTo>
                  <a:pt x="961644" y="10667"/>
                </a:lnTo>
                <a:lnTo>
                  <a:pt x="961644" y="0"/>
                </a:lnTo>
                <a:close/>
              </a:path>
              <a:path w="2528570" h="935989">
                <a:moveTo>
                  <a:pt x="943356" y="0"/>
                </a:moveTo>
                <a:lnTo>
                  <a:pt x="932688" y="0"/>
                </a:lnTo>
                <a:lnTo>
                  <a:pt x="932688" y="10667"/>
                </a:lnTo>
                <a:lnTo>
                  <a:pt x="943356" y="10667"/>
                </a:lnTo>
                <a:lnTo>
                  <a:pt x="943356" y="0"/>
                </a:lnTo>
                <a:close/>
              </a:path>
              <a:path w="2528570" h="935989">
                <a:moveTo>
                  <a:pt x="923544" y="0"/>
                </a:moveTo>
                <a:lnTo>
                  <a:pt x="914400" y="0"/>
                </a:lnTo>
                <a:lnTo>
                  <a:pt x="914400" y="10667"/>
                </a:lnTo>
                <a:lnTo>
                  <a:pt x="923544" y="10667"/>
                </a:lnTo>
                <a:lnTo>
                  <a:pt x="923544" y="0"/>
                </a:lnTo>
                <a:close/>
              </a:path>
              <a:path w="2528570" h="935989">
                <a:moveTo>
                  <a:pt x="905256" y="0"/>
                </a:moveTo>
                <a:lnTo>
                  <a:pt x="894588" y="0"/>
                </a:lnTo>
                <a:lnTo>
                  <a:pt x="894588" y="10667"/>
                </a:lnTo>
                <a:lnTo>
                  <a:pt x="905256" y="10667"/>
                </a:lnTo>
                <a:lnTo>
                  <a:pt x="905256" y="0"/>
                </a:lnTo>
                <a:close/>
              </a:path>
              <a:path w="2528570" h="935989">
                <a:moveTo>
                  <a:pt x="885444" y="0"/>
                </a:moveTo>
                <a:lnTo>
                  <a:pt x="876300" y="0"/>
                </a:lnTo>
                <a:lnTo>
                  <a:pt x="876300" y="10667"/>
                </a:lnTo>
                <a:lnTo>
                  <a:pt x="885444" y="10667"/>
                </a:lnTo>
                <a:lnTo>
                  <a:pt x="885444" y="0"/>
                </a:lnTo>
                <a:close/>
              </a:path>
              <a:path w="2528570" h="935989">
                <a:moveTo>
                  <a:pt x="867156" y="0"/>
                </a:moveTo>
                <a:lnTo>
                  <a:pt x="856488" y="0"/>
                </a:lnTo>
                <a:lnTo>
                  <a:pt x="856488" y="10667"/>
                </a:lnTo>
                <a:lnTo>
                  <a:pt x="867156" y="10667"/>
                </a:lnTo>
                <a:lnTo>
                  <a:pt x="867156" y="0"/>
                </a:lnTo>
                <a:close/>
              </a:path>
              <a:path w="2528570" h="935989">
                <a:moveTo>
                  <a:pt x="847344" y="0"/>
                </a:moveTo>
                <a:lnTo>
                  <a:pt x="838200" y="0"/>
                </a:lnTo>
                <a:lnTo>
                  <a:pt x="838200" y="10667"/>
                </a:lnTo>
                <a:lnTo>
                  <a:pt x="847344" y="10667"/>
                </a:lnTo>
                <a:lnTo>
                  <a:pt x="847344" y="0"/>
                </a:lnTo>
                <a:close/>
              </a:path>
              <a:path w="2528570" h="935989">
                <a:moveTo>
                  <a:pt x="829056" y="0"/>
                </a:moveTo>
                <a:lnTo>
                  <a:pt x="818388" y="0"/>
                </a:lnTo>
                <a:lnTo>
                  <a:pt x="818388" y="10667"/>
                </a:lnTo>
                <a:lnTo>
                  <a:pt x="829056" y="10667"/>
                </a:lnTo>
                <a:lnTo>
                  <a:pt x="829056" y="0"/>
                </a:lnTo>
                <a:close/>
              </a:path>
              <a:path w="2528570" h="935989">
                <a:moveTo>
                  <a:pt x="809244" y="0"/>
                </a:moveTo>
                <a:lnTo>
                  <a:pt x="800100" y="0"/>
                </a:lnTo>
                <a:lnTo>
                  <a:pt x="800100" y="10667"/>
                </a:lnTo>
                <a:lnTo>
                  <a:pt x="809244" y="10667"/>
                </a:lnTo>
                <a:lnTo>
                  <a:pt x="809244" y="0"/>
                </a:lnTo>
                <a:close/>
              </a:path>
              <a:path w="2528570" h="935989">
                <a:moveTo>
                  <a:pt x="790956" y="0"/>
                </a:moveTo>
                <a:lnTo>
                  <a:pt x="780288" y="0"/>
                </a:lnTo>
                <a:lnTo>
                  <a:pt x="780288" y="10667"/>
                </a:lnTo>
                <a:lnTo>
                  <a:pt x="790956" y="10667"/>
                </a:lnTo>
                <a:lnTo>
                  <a:pt x="790956" y="0"/>
                </a:lnTo>
                <a:close/>
              </a:path>
              <a:path w="2528570" h="935989">
                <a:moveTo>
                  <a:pt x="771144" y="0"/>
                </a:moveTo>
                <a:lnTo>
                  <a:pt x="762000" y="0"/>
                </a:lnTo>
                <a:lnTo>
                  <a:pt x="762000" y="10667"/>
                </a:lnTo>
                <a:lnTo>
                  <a:pt x="771144" y="10667"/>
                </a:lnTo>
                <a:lnTo>
                  <a:pt x="771144" y="0"/>
                </a:lnTo>
                <a:close/>
              </a:path>
              <a:path w="2528570" h="935989">
                <a:moveTo>
                  <a:pt x="752856" y="0"/>
                </a:moveTo>
                <a:lnTo>
                  <a:pt x="742188" y="0"/>
                </a:lnTo>
                <a:lnTo>
                  <a:pt x="742188" y="10667"/>
                </a:lnTo>
                <a:lnTo>
                  <a:pt x="752856" y="10667"/>
                </a:lnTo>
                <a:lnTo>
                  <a:pt x="752856" y="0"/>
                </a:lnTo>
                <a:close/>
              </a:path>
              <a:path w="2528570" h="935989">
                <a:moveTo>
                  <a:pt x="733044" y="0"/>
                </a:moveTo>
                <a:lnTo>
                  <a:pt x="723900" y="0"/>
                </a:lnTo>
                <a:lnTo>
                  <a:pt x="723900" y="10667"/>
                </a:lnTo>
                <a:lnTo>
                  <a:pt x="733044" y="10667"/>
                </a:lnTo>
                <a:lnTo>
                  <a:pt x="733044" y="0"/>
                </a:lnTo>
                <a:close/>
              </a:path>
              <a:path w="2528570" h="935989">
                <a:moveTo>
                  <a:pt x="714756" y="0"/>
                </a:moveTo>
                <a:lnTo>
                  <a:pt x="704088" y="0"/>
                </a:lnTo>
                <a:lnTo>
                  <a:pt x="704088" y="10667"/>
                </a:lnTo>
                <a:lnTo>
                  <a:pt x="714756" y="10667"/>
                </a:lnTo>
                <a:lnTo>
                  <a:pt x="714756" y="0"/>
                </a:lnTo>
                <a:close/>
              </a:path>
              <a:path w="2528570" h="935989">
                <a:moveTo>
                  <a:pt x="694944" y="0"/>
                </a:moveTo>
                <a:lnTo>
                  <a:pt x="685800" y="0"/>
                </a:lnTo>
                <a:lnTo>
                  <a:pt x="685800" y="10667"/>
                </a:lnTo>
                <a:lnTo>
                  <a:pt x="694944" y="10667"/>
                </a:lnTo>
                <a:lnTo>
                  <a:pt x="694944" y="0"/>
                </a:lnTo>
                <a:close/>
              </a:path>
              <a:path w="2528570" h="935989">
                <a:moveTo>
                  <a:pt x="676656" y="0"/>
                </a:moveTo>
                <a:lnTo>
                  <a:pt x="665988" y="0"/>
                </a:lnTo>
                <a:lnTo>
                  <a:pt x="665988" y="10667"/>
                </a:lnTo>
                <a:lnTo>
                  <a:pt x="676656" y="10667"/>
                </a:lnTo>
                <a:lnTo>
                  <a:pt x="676656" y="0"/>
                </a:lnTo>
                <a:close/>
              </a:path>
              <a:path w="2528570" h="935989">
                <a:moveTo>
                  <a:pt x="656844" y="0"/>
                </a:moveTo>
                <a:lnTo>
                  <a:pt x="647700" y="0"/>
                </a:lnTo>
                <a:lnTo>
                  <a:pt x="647700" y="10667"/>
                </a:lnTo>
                <a:lnTo>
                  <a:pt x="656844" y="10667"/>
                </a:lnTo>
                <a:lnTo>
                  <a:pt x="656844" y="0"/>
                </a:lnTo>
                <a:close/>
              </a:path>
              <a:path w="2528570" h="935989">
                <a:moveTo>
                  <a:pt x="638556" y="0"/>
                </a:moveTo>
                <a:lnTo>
                  <a:pt x="627888" y="0"/>
                </a:lnTo>
                <a:lnTo>
                  <a:pt x="627888" y="10667"/>
                </a:lnTo>
                <a:lnTo>
                  <a:pt x="638556" y="10667"/>
                </a:lnTo>
                <a:lnTo>
                  <a:pt x="638556" y="0"/>
                </a:lnTo>
                <a:close/>
              </a:path>
              <a:path w="2528570" h="935989">
                <a:moveTo>
                  <a:pt x="618744" y="0"/>
                </a:moveTo>
                <a:lnTo>
                  <a:pt x="609600" y="0"/>
                </a:lnTo>
                <a:lnTo>
                  <a:pt x="609600" y="10667"/>
                </a:lnTo>
                <a:lnTo>
                  <a:pt x="618744" y="10667"/>
                </a:lnTo>
                <a:lnTo>
                  <a:pt x="618744" y="0"/>
                </a:lnTo>
                <a:close/>
              </a:path>
              <a:path w="2528570" h="935989">
                <a:moveTo>
                  <a:pt x="600456" y="0"/>
                </a:moveTo>
                <a:lnTo>
                  <a:pt x="589788" y="0"/>
                </a:lnTo>
                <a:lnTo>
                  <a:pt x="589788" y="10667"/>
                </a:lnTo>
                <a:lnTo>
                  <a:pt x="600456" y="10667"/>
                </a:lnTo>
                <a:lnTo>
                  <a:pt x="600456" y="0"/>
                </a:lnTo>
                <a:close/>
              </a:path>
              <a:path w="2528570" h="935989">
                <a:moveTo>
                  <a:pt x="580644" y="0"/>
                </a:moveTo>
                <a:lnTo>
                  <a:pt x="571500" y="0"/>
                </a:lnTo>
                <a:lnTo>
                  <a:pt x="571500" y="10667"/>
                </a:lnTo>
                <a:lnTo>
                  <a:pt x="580644" y="10667"/>
                </a:lnTo>
                <a:lnTo>
                  <a:pt x="580644" y="0"/>
                </a:lnTo>
                <a:close/>
              </a:path>
              <a:path w="2528570" h="935989">
                <a:moveTo>
                  <a:pt x="562356" y="0"/>
                </a:moveTo>
                <a:lnTo>
                  <a:pt x="551688" y="0"/>
                </a:lnTo>
                <a:lnTo>
                  <a:pt x="551688" y="10667"/>
                </a:lnTo>
                <a:lnTo>
                  <a:pt x="562356" y="10667"/>
                </a:lnTo>
                <a:lnTo>
                  <a:pt x="562356" y="0"/>
                </a:lnTo>
                <a:close/>
              </a:path>
              <a:path w="2528570" h="935989">
                <a:moveTo>
                  <a:pt x="542544" y="0"/>
                </a:moveTo>
                <a:lnTo>
                  <a:pt x="533400" y="0"/>
                </a:lnTo>
                <a:lnTo>
                  <a:pt x="533400" y="10667"/>
                </a:lnTo>
                <a:lnTo>
                  <a:pt x="542544" y="10667"/>
                </a:lnTo>
                <a:lnTo>
                  <a:pt x="542544" y="0"/>
                </a:lnTo>
                <a:close/>
              </a:path>
              <a:path w="2528570" h="935989">
                <a:moveTo>
                  <a:pt x="524256" y="0"/>
                </a:moveTo>
                <a:lnTo>
                  <a:pt x="513588" y="0"/>
                </a:lnTo>
                <a:lnTo>
                  <a:pt x="513588" y="10667"/>
                </a:lnTo>
                <a:lnTo>
                  <a:pt x="524256" y="10667"/>
                </a:lnTo>
                <a:lnTo>
                  <a:pt x="524256" y="0"/>
                </a:lnTo>
                <a:close/>
              </a:path>
              <a:path w="2528570" h="935989">
                <a:moveTo>
                  <a:pt x="504444" y="0"/>
                </a:moveTo>
                <a:lnTo>
                  <a:pt x="495300" y="0"/>
                </a:lnTo>
                <a:lnTo>
                  <a:pt x="495300" y="10667"/>
                </a:lnTo>
                <a:lnTo>
                  <a:pt x="504444" y="10667"/>
                </a:lnTo>
                <a:lnTo>
                  <a:pt x="504444" y="0"/>
                </a:lnTo>
                <a:close/>
              </a:path>
              <a:path w="2528570" h="935989">
                <a:moveTo>
                  <a:pt x="486156" y="0"/>
                </a:moveTo>
                <a:lnTo>
                  <a:pt x="475488" y="0"/>
                </a:lnTo>
                <a:lnTo>
                  <a:pt x="475488" y="10667"/>
                </a:lnTo>
                <a:lnTo>
                  <a:pt x="486156" y="10667"/>
                </a:lnTo>
                <a:lnTo>
                  <a:pt x="486156" y="0"/>
                </a:lnTo>
                <a:close/>
              </a:path>
              <a:path w="2528570" h="935989">
                <a:moveTo>
                  <a:pt x="466344" y="0"/>
                </a:moveTo>
                <a:lnTo>
                  <a:pt x="457200" y="0"/>
                </a:lnTo>
                <a:lnTo>
                  <a:pt x="457200" y="10667"/>
                </a:lnTo>
                <a:lnTo>
                  <a:pt x="466344" y="10667"/>
                </a:lnTo>
                <a:lnTo>
                  <a:pt x="466344" y="0"/>
                </a:lnTo>
                <a:close/>
              </a:path>
              <a:path w="2528570" h="935989">
                <a:moveTo>
                  <a:pt x="448056" y="0"/>
                </a:moveTo>
                <a:lnTo>
                  <a:pt x="437388" y="0"/>
                </a:lnTo>
                <a:lnTo>
                  <a:pt x="437388" y="10667"/>
                </a:lnTo>
                <a:lnTo>
                  <a:pt x="448056" y="10667"/>
                </a:lnTo>
                <a:lnTo>
                  <a:pt x="448056" y="0"/>
                </a:lnTo>
                <a:close/>
              </a:path>
              <a:path w="2528570" h="935989">
                <a:moveTo>
                  <a:pt x="428244" y="0"/>
                </a:moveTo>
                <a:lnTo>
                  <a:pt x="419100" y="0"/>
                </a:lnTo>
                <a:lnTo>
                  <a:pt x="419100" y="10667"/>
                </a:lnTo>
                <a:lnTo>
                  <a:pt x="428244" y="10667"/>
                </a:lnTo>
                <a:lnTo>
                  <a:pt x="428244" y="0"/>
                </a:lnTo>
                <a:close/>
              </a:path>
              <a:path w="2528570" h="935989">
                <a:moveTo>
                  <a:pt x="409956" y="0"/>
                </a:moveTo>
                <a:lnTo>
                  <a:pt x="399288" y="0"/>
                </a:lnTo>
                <a:lnTo>
                  <a:pt x="399288" y="10667"/>
                </a:lnTo>
                <a:lnTo>
                  <a:pt x="409956" y="10667"/>
                </a:lnTo>
                <a:lnTo>
                  <a:pt x="409956" y="0"/>
                </a:lnTo>
                <a:close/>
              </a:path>
              <a:path w="2528570" h="935989">
                <a:moveTo>
                  <a:pt x="390144" y="0"/>
                </a:moveTo>
                <a:lnTo>
                  <a:pt x="381000" y="0"/>
                </a:lnTo>
                <a:lnTo>
                  <a:pt x="381000" y="10667"/>
                </a:lnTo>
                <a:lnTo>
                  <a:pt x="390144" y="10667"/>
                </a:lnTo>
                <a:lnTo>
                  <a:pt x="390144" y="0"/>
                </a:lnTo>
                <a:close/>
              </a:path>
              <a:path w="2528570" h="935989">
                <a:moveTo>
                  <a:pt x="371856" y="0"/>
                </a:moveTo>
                <a:lnTo>
                  <a:pt x="361188" y="0"/>
                </a:lnTo>
                <a:lnTo>
                  <a:pt x="361188" y="10667"/>
                </a:lnTo>
                <a:lnTo>
                  <a:pt x="371856" y="10667"/>
                </a:lnTo>
                <a:lnTo>
                  <a:pt x="371856" y="0"/>
                </a:lnTo>
                <a:close/>
              </a:path>
              <a:path w="2528570" h="935989">
                <a:moveTo>
                  <a:pt x="352044" y="0"/>
                </a:moveTo>
                <a:lnTo>
                  <a:pt x="342900" y="0"/>
                </a:lnTo>
                <a:lnTo>
                  <a:pt x="342900" y="10667"/>
                </a:lnTo>
                <a:lnTo>
                  <a:pt x="352044" y="10667"/>
                </a:lnTo>
                <a:lnTo>
                  <a:pt x="352044" y="0"/>
                </a:lnTo>
                <a:close/>
              </a:path>
              <a:path w="2528570" h="935989">
                <a:moveTo>
                  <a:pt x="333756" y="0"/>
                </a:moveTo>
                <a:lnTo>
                  <a:pt x="323088" y="0"/>
                </a:lnTo>
                <a:lnTo>
                  <a:pt x="323088" y="10667"/>
                </a:lnTo>
                <a:lnTo>
                  <a:pt x="333756" y="10667"/>
                </a:lnTo>
                <a:lnTo>
                  <a:pt x="333756" y="0"/>
                </a:lnTo>
                <a:close/>
              </a:path>
              <a:path w="2528570" h="935989">
                <a:moveTo>
                  <a:pt x="313944" y="0"/>
                </a:moveTo>
                <a:lnTo>
                  <a:pt x="304800" y="0"/>
                </a:lnTo>
                <a:lnTo>
                  <a:pt x="304800" y="10667"/>
                </a:lnTo>
                <a:lnTo>
                  <a:pt x="313944" y="10667"/>
                </a:lnTo>
                <a:lnTo>
                  <a:pt x="313944" y="0"/>
                </a:lnTo>
                <a:close/>
              </a:path>
              <a:path w="2528570" h="935989">
                <a:moveTo>
                  <a:pt x="295656" y="0"/>
                </a:moveTo>
                <a:lnTo>
                  <a:pt x="284988" y="0"/>
                </a:lnTo>
                <a:lnTo>
                  <a:pt x="284988" y="10667"/>
                </a:lnTo>
                <a:lnTo>
                  <a:pt x="295656" y="10667"/>
                </a:lnTo>
                <a:lnTo>
                  <a:pt x="295656" y="0"/>
                </a:lnTo>
                <a:close/>
              </a:path>
              <a:path w="2528570" h="935989">
                <a:moveTo>
                  <a:pt x="275844" y="0"/>
                </a:moveTo>
                <a:lnTo>
                  <a:pt x="266700" y="0"/>
                </a:lnTo>
                <a:lnTo>
                  <a:pt x="266700" y="10667"/>
                </a:lnTo>
                <a:lnTo>
                  <a:pt x="275844" y="10667"/>
                </a:lnTo>
                <a:lnTo>
                  <a:pt x="275844" y="0"/>
                </a:lnTo>
                <a:close/>
              </a:path>
              <a:path w="2528570" h="935989">
                <a:moveTo>
                  <a:pt x="257556" y="0"/>
                </a:moveTo>
                <a:lnTo>
                  <a:pt x="246887" y="0"/>
                </a:lnTo>
                <a:lnTo>
                  <a:pt x="246887" y="10667"/>
                </a:lnTo>
                <a:lnTo>
                  <a:pt x="257556" y="10667"/>
                </a:lnTo>
                <a:lnTo>
                  <a:pt x="257556" y="0"/>
                </a:lnTo>
                <a:close/>
              </a:path>
              <a:path w="2528570" h="935989">
                <a:moveTo>
                  <a:pt x="237744" y="0"/>
                </a:moveTo>
                <a:lnTo>
                  <a:pt x="228600" y="0"/>
                </a:lnTo>
                <a:lnTo>
                  <a:pt x="228600" y="10667"/>
                </a:lnTo>
                <a:lnTo>
                  <a:pt x="237744" y="10667"/>
                </a:lnTo>
                <a:lnTo>
                  <a:pt x="237744" y="0"/>
                </a:lnTo>
                <a:close/>
              </a:path>
              <a:path w="2528570" h="935989">
                <a:moveTo>
                  <a:pt x="219456" y="0"/>
                </a:moveTo>
                <a:lnTo>
                  <a:pt x="208787" y="0"/>
                </a:lnTo>
                <a:lnTo>
                  <a:pt x="208787" y="10667"/>
                </a:lnTo>
                <a:lnTo>
                  <a:pt x="219456" y="10667"/>
                </a:lnTo>
                <a:lnTo>
                  <a:pt x="219456" y="0"/>
                </a:lnTo>
                <a:close/>
              </a:path>
              <a:path w="2528570" h="935989">
                <a:moveTo>
                  <a:pt x="199644" y="0"/>
                </a:moveTo>
                <a:lnTo>
                  <a:pt x="190500" y="0"/>
                </a:lnTo>
                <a:lnTo>
                  <a:pt x="190500" y="10667"/>
                </a:lnTo>
                <a:lnTo>
                  <a:pt x="199644" y="10667"/>
                </a:lnTo>
                <a:lnTo>
                  <a:pt x="199644" y="0"/>
                </a:lnTo>
                <a:close/>
              </a:path>
              <a:path w="2528570" h="935989">
                <a:moveTo>
                  <a:pt x="181356" y="0"/>
                </a:moveTo>
                <a:lnTo>
                  <a:pt x="170687" y="0"/>
                </a:lnTo>
                <a:lnTo>
                  <a:pt x="170687" y="10667"/>
                </a:lnTo>
                <a:lnTo>
                  <a:pt x="181356" y="10667"/>
                </a:lnTo>
                <a:lnTo>
                  <a:pt x="181356" y="0"/>
                </a:lnTo>
                <a:close/>
              </a:path>
              <a:path w="2528570" h="935989">
                <a:moveTo>
                  <a:pt x="161544" y="0"/>
                </a:moveTo>
                <a:lnTo>
                  <a:pt x="152400" y="0"/>
                </a:lnTo>
                <a:lnTo>
                  <a:pt x="152400" y="10667"/>
                </a:lnTo>
                <a:lnTo>
                  <a:pt x="161544" y="10667"/>
                </a:lnTo>
                <a:lnTo>
                  <a:pt x="161544" y="0"/>
                </a:lnTo>
                <a:close/>
              </a:path>
              <a:path w="2528570" h="935989">
                <a:moveTo>
                  <a:pt x="143256" y="0"/>
                </a:moveTo>
                <a:lnTo>
                  <a:pt x="132587" y="0"/>
                </a:lnTo>
                <a:lnTo>
                  <a:pt x="132587" y="10667"/>
                </a:lnTo>
                <a:lnTo>
                  <a:pt x="143256" y="10667"/>
                </a:lnTo>
                <a:lnTo>
                  <a:pt x="143256" y="0"/>
                </a:lnTo>
                <a:close/>
              </a:path>
              <a:path w="2528570" h="935989">
                <a:moveTo>
                  <a:pt x="123444" y="0"/>
                </a:moveTo>
                <a:lnTo>
                  <a:pt x="114300" y="0"/>
                </a:lnTo>
                <a:lnTo>
                  <a:pt x="114300" y="10667"/>
                </a:lnTo>
                <a:lnTo>
                  <a:pt x="123444" y="10667"/>
                </a:lnTo>
                <a:lnTo>
                  <a:pt x="123444" y="0"/>
                </a:lnTo>
                <a:close/>
              </a:path>
              <a:path w="2528570" h="935989">
                <a:moveTo>
                  <a:pt x="105156" y="0"/>
                </a:moveTo>
                <a:lnTo>
                  <a:pt x="94487" y="0"/>
                </a:lnTo>
                <a:lnTo>
                  <a:pt x="94487" y="10667"/>
                </a:lnTo>
                <a:lnTo>
                  <a:pt x="105156" y="10667"/>
                </a:lnTo>
                <a:lnTo>
                  <a:pt x="105156" y="0"/>
                </a:lnTo>
                <a:close/>
              </a:path>
              <a:path w="2528570" h="935989">
                <a:moveTo>
                  <a:pt x="85344" y="0"/>
                </a:moveTo>
                <a:lnTo>
                  <a:pt x="76200" y="0"/>
                </a:lnTo>
                <a:lnTo>
                  <a:pt x="76200" y="10667"/>
                </a:lnTo>
                <a:lnTo>
                  <a:pt x="85344" y="10667"/>
                </a:lnTo>
                <a:lnTo>
                  <a:pt x="85344" y="0"/>
                </a:lnTo>
                <a:close/>
              </a:path>
              <a:path w="2528570" h="935989">
                <a:moveTo>
                  <a:pt x="67056" y="0"/>
                </a:moveTo>
                <a:lnTo>
                  <a:pt x="56387" y="0"/>
                </a:lnTo>
                <a:lnTo>
                  <a:pt x="56387" y="10667"/>
                </a:lnTo>
                <a:lnTo>
                  <a:pt x="67056" y="10667"/>
                </a:lnTo>
                <a:lnTo>
                  <a:pt x="67056" y="0"/>
                </a:lnTo>
                <a:close/>
              </a:path>
              <a:path w="2528570" h="935989">
                <a:moveTo>
                  <a:pt x="47244" y="0"/>
                </a:moveTo>
                <a:lnTo>
                  <a:pt x="38100" y="0"/>
                </a:lnTo>
                <a:lnTo>
                  <a:pt x="38100" y="10667"/>
                </a:lnTo>
                <a:lnTo>
                  <a:pt x="47244" y="10667"/>
                </a:lnTo>
                <a:lnTo>
                  <a:pt x="47244" y="0"/>
                </a:lnTo>
                <a:close/>
              </a:path>
              <a:path w="2528570" h="935989">
                <a:moveTo>
                  <a:pt x="28956" y="0"/>
                </a:moveTo>
                <a:lnTo>
                  <a:pt x="18287" y="0"/>
                </a:lnTo>
                <a:lnTo>
                  <a:pt x="18287" y="10667"/>
                </a:lnTo>
                <a:lnTo>
                  <a:pt x="28956" y="10667"/>
                </a:lnTo>
                <a:lnTo>
                  <a:pt x="28956" y="0"/>
                </a:lnTo>
                <a:close/>
              </a:path>
              <a:path w="2528570" h="935989">
                <a:moveTo>
                  <a:pt x="9144" y="0"/>
                </a:moveTo>
                <a:lnTo>
                  <a:pt x="0" y="0"/>
                </a:lnTo>
                <a:lnTo>
                  <a:pt x="0" y="10667"/>
                </a:lnTo>
                <a:lnTo>
                  <a:pt x="4572" y="10667"/>
                </a:lnTo>
                <a:lnTo>
                  <a:pt x="9144" y="6095"/>
                </a:lnTo>
                <a:lnTo>
                  <a:pt x="9144" y="0"/>
                </a:lnTo>
                <a:close/>
              </a:path>
              <a:path w="2528570" h="935989">
                <a:moveTo>
                  <a:pt x="9144" y="6095"/>
                </a:moveTo>
                <a:lnTo>
                  <a:pt x="4572" y="10667"/>
                </a:lnTo>
                <a:lnTo>
                  <a:pt x="9144" y="10667"/>
                </a:lnTo>
                <a:lnTo>
                  <a:pt x="9144" y="6095"/>
                </a:lnTo>
                <a:close/>
              </a:path>
              <a:path w="2528570" h="935989">
                <a:moveTo>
                  <a:pt x="9144" y="19812"/>
                </a:moveTo>
                <a:lnTo>
                  <a:pt x="0" y="19812"/>
                </a:lnTo>
                <a:lnTo>
                  <a:pt x="0" y="28955"/>
                </a:lnTo>
                <a:lnTo>
                  <a:pt x="9144" y="28955"/>
                </a:lnTo>
                <a:lnTo>
                  <a:pt x="9144" y="19812"/>
                </a:lnTo>
                <a:close/>
              </a:path>
              <a:path w="2528570" h="935989">
                <a:moveTo>
                  <a:pt x="9144" y="38100"/>
                </a:moveTo>
                <a:lnTo>
                  <a:pt x="0" y="38100"/>
                </a:lnTo>
                <a:lnTo>
                  <a:pt x="0" y="48767"/>
                </a:lnTo>
                <a:lnTo>
                  <a:pt x="9144" y="48767"/>
                </a:lnTo>
                <a:lnTo>
                  <a:pt x="9144" y="38100"/>
                </a:lnTo>
                <a:close/>
              </a:path>
              <a:path w="2528570" h="935989">
                <a:moveTo>
                  <a:pt x="9144" y="57912"/>
                </a:moveTo>
                <a:lnTo>
                  <a:pt x="0" y="57912"/>
                </a:lnTo>
                <a:lnTo>
                  <a:pt x="0" y="67055"/>
                </a:lnTo>
                <a:lnTo>
                  <a:pt x="9144" y="67055"/>
                </a:lnTo>
                <a:lnTo>
                  <a:pt x="9144" y="57912"/>
                </a:lnTo>
                <a:close/>
              </a:path>
              <a:path w="2528570" h="935989">
                <a:moveTo>
                  <a:pt x="9144" y="76200"/>
                </a:moveTo>
                <a:lnTo>
                  <a:pt x="0" y="76200"/>
                </a:lnTo>
                <a:lnTo>
                  <a:pt x="0" y="86867"/>
                </a:lnTo>
                <a:lnTo>
                  <a:pt x="9144" y="86867"/>
                </a:lnTo>
                <a:lnTo>
                  <a:pt x="9144" y="76200"/>
                </a:lnTo>
                <a:close/>
              </a:path>
              <a:path w="2528570" h="935989">
                <a:moveTo>
                  <a:pt x="9144" y="96012"/>
                </a:moveTo>
                <a:lnTo>
                  <a:pt x="0" y="96012"/>
                </a:lnTo>
                <a:lnTo>
                  <a:pt x="0" y="105155"/>
                </a:lnTo>
                <a:lnTo>
                  <a:pt x="9144" y="105155"/>
                </a:lnTo>
                <a:lnTo>
                  <a:pt x="9144" y="96012"/>
                </a:lnTo>
                <a:close/>
              </a:path>
              <a:path w="2528570" h="935989">
                <a:moveTo>
                  <a:pt x="9144" y="114300"/>
                </a:moveTo>
                <a:lnTo>
                  <a:pt x="0" y="114300"/>
                </a:lnTo>
                <a:lnTo>
                  <a:pt x="0" y="124967"/>
                </a:lnTo>
                <a:lnTo>
                  <a:pt x="9144" y="124967"/>
                </a:lnTo>
                <a:lnTo>
                  <a:pt x="9144" y="114300"/>
                </a:lnTo>
                <a:close/>
              </a:path>
              <a:path w="2528570" h="935989">
                <a:moveTo>
                  <a:pt x="9144" y="134112"/>
                </a:moveTo>
                <a:lnTo>
                  <a:pt x="0" y="134112"/>
                </a:lnTo>
                <a:lnTo>
                  <a:pt x="0" y="143255"/>
                </a:lnTo>
                <a:lnTo>
                  <a:pt x="9144" y="143255"/>
                </a:lnTo>
                <a:lnTo>
                  <a:pt x="9144" y="134112"/>
                </a:lnTo>
                <a:close/>
              </a:path>
              <a:path w="2528570" h="935989">
                <a:moveTo>
                  <a:pt x="9144" y="152400"/>
                </a:moveTo>
                <a:lnTo>
                  <a:pt x="0" y="152400"/>
                </a:lnTo>
                <a:lnTo>
                  <a:pt x="0" y="163067"/>
                </a:lnTo>
                <a:lnTo>
                  <a:pt x="9144" y="163067"/>
                </a:lnTo>
                <a:lnTo>
                  <a:pt x="9144" y="152400"/>
                </a:lnTo>
                <a:close/>
              </a:path>
              <a:path w="2528570" h="935989">
                <a:moveTo>
                  <a:pt x="9144" y="172212"/>
                </a:moveTo>
                <a:lnTo>
                  <a:pt x="0" y="172212"/>
                </a:lnTo>
                <a:lnTo>
                  <a:pt x="0" y="181355"/>
                </a:lnTo>
                <a:lnTo>
                  <a:pt x="9144" y="181355"/>
                </a:lnTo>
                <a:lnTo>
                  <a:pt x="9144" y="172212"/>
                </a:lnTo>
                <a:close/>
              </a:path>
              <a:path w="2528570" h="935989">
                <a:moveTo>
                  <a:pt x="9144" y="190500"/>
                </a:moveTo>
                <a:lnTo>
                  <a:pt x="0" y="190500"/>
                </a:lnTo>
                <a:lnTo>
                  <a:pt x="0" y="201167"/>
                </a:lnTo>
                <a:lnTo>
                  <a:pt x="9144" y="201167"/>
                </a:lnTo>
                <a:lnTo>
                  <a:pt x="9144" y="190500"/>
                </a:lnTo>
                <a:close/>
              </a:path>
              <a:path w="2528570" h="935989">
                <a:moveTo>
                  <a:pt x="9144" y="210312"/>
                </a:moveTo>
                <a:lnTo>
                  <a:pt x="0" y="210312"/>
                </a:lnTo>
                <a:lnTo>
                  <a:pt x="0" y="219455"/>
                </a:lnTo>
                <a:lnTo>
                  <a:pt x="9144" y="219455"/>
                </a:lnTo>
                <a:lnTo>
                  <a:pt x="9144" y="210312"/>
                </a:lnTo>
                <a:close/>
              </a:path>
              <a:path w="2528570" h="935989">
                <a:moveTo>
                  <a:pt x="9144" y="228600"/>
                </a:moveTo>
                <a:lnTo>
                  <a:pt x="0" y="228600"/>
                </a:lnTo>
                <a:lnTo>
                  <a:pt x="0" y="239267"/>
                </a:lnTo>
                <a:lnTo>
                  <a:pt x="9144" y="239267"/>
                </a:lnTo>
                <a:lnTo>
                  <a:pt x="9144" y="228600"/>
                </a:lnTo>
                <a:close/>
              </a:path>
              <a:path w="2528570" h="935989">
                <a:moveTo>
                  <a:pt x="9144" y="248412"/>
                </a:moveTo>
                <a:lnTo>
                  <a:pt x="0" y="248412"/>
                </a:lnTo>
                <a:lnTo>
                  <a:pt x="0" y="257556"/>
                </a:lnTo>
                <a:lnTo>
                  <a:pt x="9144" y="257556"/>
                </a:lnTo>
                <a:lnTo>
                  <a:pt x="9144" y="248412"/>
                </a:lnTo>
                <a:close/>
              </a:path>
              <a:path w="2528570" h="935989">
                <a:moveTo>
                  <a:pt x="9144" y="266700"/>
                </a:moveTo>
                <a:lnTo>
                  <a:pt x="0" y="266700"/>
                </a:lnTo>
                <a:lnTo>
                  <a:pt x="0" y="277367"/>
                </a:lnTo>
                <a:lnTo>
                  <a:pt x="9144" y="277367"/>
                </a:lnTo>
                <a:lnTo>
                  <a:pt x="9144" y="266700"/>
                </a:lnTo>
                <a:close/>
              </a:path>
              <a:path w="2528570" h="935989">
                <a:moveTo>
                  <a:pt x="9144" y="286512"/>
                </a:moveTo>
                <a:lnTo>
                  <a:pt x="0" y="286512"/>
                </a:lnTo>
                <a:lnTo>
                  <a:pt x="0" y="295656"/>
                </a:lnTo>
                <a:lnTo>
                  <a:pt x="9144" y="295656"/>
                </a:lnTo>
                <a:lnTo>
                  <a:pt x="9144" y="286512"/>
                </a:lnTo>
                <a:close/>
              </a:path>
              <a:path w="2528570" h="935989">
                <a:moveTo>
                  <a:pt x="9144" y="304800"/>
                </a:moveTo>
                <a:lnTo>
                  <a:pt x="0" y="304800"/>
                </a:lnTo>
                <a:lnTo>
                  <a:pt x="0" y="315467"/>
                </a:lnTo>
                <a:lnTo>
                  <a:pt x="9144" y="315467"/>
                </a:lnTo>
                <a:lnTo>
                  <a:pt x="9144" y="304800"/>
                </a:lnTo>
                <a:close/>
              </a:path>
              <a:path w="2528570" h="935989">
                <a:moveTo>
                  <a:pt x="9144" y="324612"/>
                </a:moveTo>
                <a:lnTo>
                  <a:pt x="0" y="324612"/>
                </a:lnTo>
                <a:lnTo>
                  <a:pt x="0" y="333756"/>
                </a:lnTo>
                <a:lnTo>
                  <a:pt x="9144" y="333756"/>
                </a:lnTo>
                <a:lnTo>
                  <a:pt x="9144" y="324612"/>
                </a:lnTo>
                <a:close/>
              </a:path>
              <a:path w="2528570" h="935989">
                <a:moveTo>
                  <a:pt x="9144" y="342900"/>
                </a:moveTo>
                <a:lnTo>
                  <a:pt x="0" y="342900"/>
                </a:lnTo>
                <a:lnTo>
                  <a:pt x="0" y="353567"/>
                </a:lnTo>
                <a:lnTo>
                  <a:pt x="9144" y="353567"/>
                </a:lnTo>
                <a:lnTo>
                  <a:pt x="9144" y="342900"/>
                </a:lnTo>
                <a:close/>
              </a:path>
              <a:path w="2528570" h="935989">
                <a:moveTo>
                  <a:pt x="9144" y="362712"/>
                </a:moveTo>
                <a:lnTo>
                  <a:pt x="0" y="362712"/>
                </a:lnTo>
                <a:lnTo>
                  <a:pt x="0" y="371856"/>
                </a:lnTo>
                <a:lnTo>
                  <a:pt x="9144" y="371856"/>
                </a:lnTo>
                <a:lnTo>
                  <a:pt x="9144" y="362712"/>
                </a:lnTo>
                <a:close/>
              </a:path>
              <a:path w="2528570" h="935989">
                <a:moveTo>
                  <a:pt x="9144" y="381000"/>
                </a:moveTo>
                <a:lnTo>
                  <a:pt x="0" y="381000"/>
                </a:lnTo>
                <a:lnTo>
                  <a:pt x="0" y="391667"/>
                </a:lnTo>
                <a:lnTo>
                  <a:pt x="9144" y="391667"/>
                </a:lnTo>
                <a:lnTo>
                  <a:pt x="9144" y="381000"/>
                </a:lnTo>
                <a:close/>
              </a:path>
              <a:path w="2528570" h="935989">
                <a:moveTo>
                  <a:pt x="9144" y="400812"/>
                </a:moveTo>
                <a:lnTo>
                  <a:pt x="0" y="400812"/>
                </a:lnTo>
                <a:lnTo>
                  <a:pt x="0" y="409956"/>
                </a:lnTo>
                <a:lnTo>
                  <a:pt x="9144" y="409956"/>
                </a:lnTo>
                <a:lnTo>
                  <a:pt x="9144" y="400812"/>
                </a:lnTo>
                <a:close/>
              </a:path>
              <a:path w="2528570" h="935989">
                <a:moveTo>
                  <a:pt x="9144" y="419100"/>
                </a:moveTo>
                <a:lnTo>
                  <a:pt x="0" y="419100"/>
                </a:lnTo>
                <a:lnTo>
                  <a:pt x="0" y="429767"/>
                </a:lnTo>
                <a:lnTo>
                  <a:pt x="9144" y="429767"/>
                </a:lnTo>
                <a:lnTo>
                  <a:pt x="9144" y="419100"/>
                </a:lnTo>
                <a:close/>
              </a:path>
              <a:path w="2528570" h="935989">
                <a:moveTo>
                  <a:pt x="9144" y="438912"/>
                </a:moveTo>
                <a:lnTo>
                  <a:pt x="0" y="438912"/>
                </a:lnTo>
                <a:lnTo>
                  <a:pt x="0" y="448056"/>
                </a:lnTo>
                <a:lnTo>
                  <a:pt x="9144" y="448056"/>
                </a:lnTo>
                <a:lnTo>
                  <a:pt x="9144" y="438912"/>
                </a:lnTo>
                <a:close/>
              </a:path>
              <a:path w="2528570" h="935989">
                <a:moveTo>
                  <a:pt x="9144" y="457200"/>
                </a:moveTo>
                <a:lnTo>
                  <a:pt x="0" y="457200"/>
                </a:lnTo>
                <a:lnTo>
                  <a:pt x="0" y="467867"/>
                </a:lnTo>
                <a:lnTo>
                  <a:pt x="9144" y="467867"/>
                </a:lnTo>
                <a:lnTo>
                  <a:pt x="9144" y="457200"/>
                </a:lnTo>
                <a:close/>
              </a:path>
              <a:path w="2528570" h="935989">
                <a:moveTo>
                  <a:pt x="9144" y="477012"/>
                </a:moveTo>
                <a:lnTo>
                  <a:pt x="0" y="477012"/>
                </a:lnTo>
                <a:lnTo>
                  <a:pt x="0" y="486156"/>
                </a:lnTo>
                <a:lnTo>
                  <a:pt x="9144" y="486156"/>
                </a:lnTo>
                <a:lnTo>
                  <a:pt x="9144" y="477012"/>
                </a:lnTo>
                <a:close/>
              </a:path>
              <a:path w="2528570" h="935989">
                <a:moveTo>
                  <a:pt x="9144" y="495300"/>
                </a:moveTo>
                <a:lnTo>
                  <a:pt x="0" y="495300"/>
                </a:lnTo>
                <a:lnTo>
                  <a:pt x="0" y="505967"/>
                </a:lnTo>
                <a:lnTo>
                  <a:pt x="9144" y="505967"/>
                </a:lnTo>
                <a:lnTo>
                  <a:pt x="9144" y="495300"/>
                </a:lnTo>
                <a:close/>
              </a:path>
              <a:path w="2528570" h="935989">
                <a:moveTo>
                  <a:pt x="9144" y="515112"/>
                </a:moveTo>
                <a:lnTo>
                  <a:pt x="0" y="515112"/>
                </a:lnTo>
                <a:lnTo>
                  <a:pt x="0" y="524256"/>
                </a:lnTo>
                <a:lnTo>
                  <a:pt x="9144" y="524256"/>
                </a:lnTo>
                <a:lnTo>
                  <a:pt x="9144" y="515112"/>
                </a:lnTo>
                <a:close/>
              </a:path>
              <a:path w="2528570" h="935989">
                <a:moveTo>
                  <a:pt x="9144" y="533400"/>
                </a:moveTo>
                <a:lnTo>
                  <a:pt x="0" y="533400"/>
                </a:lnTo>
                <a:lnTo>
                  <a:pt x="0" y="544067"/>
                </a:lnTo>
                <a:lnTo>
                  <a:pt x="9144" y="544067"/>
                </a:lnTo>
                <a:lnTo>
                  <a:pt x="9144" y="533400"/>
                </a:lnTo>
                <a:close/>
              </a:path>
              <a:path w="2528570" h="935989">
                <a:moveTo>
                  <a:pt x="9144" y="553212"/>
                </a:moveTo>
                <a:lnTo>
                  <a:pt x="0" y="553212"/>
                </a:lnTo>
                <a:lnTo>
                  <a:pt x="0" y="562356"/>
                </a:lnTo>
                <a:lnTo>
                  <a:pt x="9144" y="562356"/>
                </a:lnTo>
                <a:lnTo>
                  <a:pt x="9144" y="553212"/>
                </a:lnTo>
                <a:close/>
              </a:path>
              <a:path w="2528570" h="935989">
                <a:moveTo>
                  <a:pt x="9144" y="571500"/>
                </a:moveTo>
                <a:lnTo>
                  <a:pt x="0" y="571500"/>
                </a:lnTo>
                <a:lnTo>
                  <a:pt x="0" y="582167"/>
                </a:lnTo>
                <a:lnTo>
                  <a:pt x="9144" y="582167"/>
                </a:lnTo>
                <a:lnTo>
                  <a:pt x="9144" y="571500"/>
                </a:lnTo>
                <a:close/>
              </a:path>
              <a:path w="2528570" h="935989">
                <a:moveTo>
                  <a:pt x="9144" y="591312"/>
                </a:moveTo>
                <a:lnTo>
                  <a:pt x="0" y="591312"/>
                </a:lnTo>
                <a:lnTo>
                  <a:pt x="0" y="600456"/>
                </a:lnTo>
                <a:lnTo>
                  <a:pt x="9144" y="600456"/>
                </a:lnTo>
                <a:lnTo>
                  <a:pt x="9144" y="591312"/>
                </a:lnTo>
                <a:close/>
              </a:path>
              <a:path w="2528570" h="935989">
                <a:moveTo>
                  <a:pt x="9144" y="609600"/>
                </a:moveTo>
                <a:lnTo>
                  <a:pt x="0" y="609600"/>
                </a:lnTo>
                <a:lnTo>
                  <a:pt x="0" y="620267"/>
                </a:lnTo>
                <a:lnTo>
                  <a:pt x="9144" y="620267"/>
                </a:lnTo>
                <a:lnTo>
                  <a:pt x="9144" y="609600"/>
                </a:lnTo>
                <a:close/>
              </a:path>
              <a:path w="2528570" h="935989">
                <a:moveTo>
                  <a:pt x="9144" y="629412"/>
                </a:moveTo>
                <a:lnTo>
                  <a:pt x="0" y="629412"/>
                </a:lnTo>
                <a:lnTo>
                  <a:pt x="0" y="638556"/>
                </a:lnTo>
                <a:lnTo>
                  <a:pt x="9144" y="638556"/>
                </a:lnTo>
                <a:lnTo>
                  <a:pt x="9144" y="629412"/>
                </a:lnTo>
                <a:close/>
              </a:path>
              <a:path w="2528570" h="935989">
                <a:moveTo>
                  <a:pt x="9144" y="647700"/>
                </a:moveTo>
                <a:lnTo>
                  <a:pt x="0" y="647700"/>
                </a:lnTo>
                <a:lnTo>
                  <a:pt x="0" y="658367"/>
                </a:lnTo>
                <a:lnTo>
                  <a:pt x="9144" y="658367"/>
                </a:lnTo>
                <a:lnTo>
                  <a:pt x="9144" y="647700"/>
                </a:lnTo>
                <a:close/>
              </a:path>
              <a:path w="2528570" h="935989">
                <a:moveTo>
                  <a:pt x="9144" y="667512"/>
                </a:moveTo>
                <a:lnTo>
                  <a:pt x="0" y="667512"/>
                </a:lnTo>
                <a:lnTo>
                  <a:pt x="0" y="676656"/>
                </a:lnTo>
                <a:lnTo>
                  <a:pt x="9144" y="676656"/>
                </a:lnTo>
                <a:lnTo>
                  <a:pt x="9144" y="667512"/>
                </a:lnTo>
                <a:close/>
              </a:path>
              <a:path w="2528570" h="935989">
                <a:moveTo>
                  <a:pt x="9144" y="685800"/>
                </a:moveTo>
                <a:lnTo>
                  <a:pt x="0" y="685800"/>
                </a:lnTo>
                <a:lnTo>
                  <a:pt x="0" y="696467"/>
                </a:lnTo>
                <a:lnTo>
                  <a:pt x="9144" y="696467"/>
                </a:lnTo>
                <a:lnTo>
                  <a:pt x="9144" y="685800"/>
                </a:lnTo>
                <a:close/>
              </a:path>
              <a:path w="2528570" h="935989">
                <a:moveTo>
                  <a:pt x="9144" y="705612"/>
                </a:moveTo>
                <a:lnTo>
                  <a:pt x="0" y="705612"/>
                </a:lnTo>
                <a:lnTo>
                  <a:pt x="0" y="714756"/>
                </a:lnTo>
                <a:lnTo>
                  <a:pt x="9144" y="714756"/>
                </a:lnTo>
                <a:lnTo>
                  <a:pt x="9144" y="705612"/>
                </a:lnTo>
                <a:close/>
              </a:path>
              <a:path w="2528570" h="935989">
                <a:moveTo>
                  <a:pt x="9144" y="723900"/>
                </a:moveTo>
                <a:lnTo>
                  <a:pt x="0" y="723900"/>
                </a:lnTo>
                <a:lnTo>
                  <a:pt x="0" y="734567"/>
                </a:lnTo>
                <a:lnTo>
                  <a:pt x="9144" y="734567"/>
                </a:lnTo>
                <a:lnTo>
                  <a:pt x="9144" y="723900"/>
                </a:lnTo>
                <a:close/>
              </a:path>
              <a:path w="2528570" h="935989">
                <a:moveTo>
                  <a:pt x="9144" y="743712"/>
                </a:moveTo>
                <a:lnTo>
                  <a:pt x="0" y="743712"/>
                </a:lnTo>
                <a:lnTo>
                  <a:pt x="0" y="752856"/>
                </a:lnTo>
                <a:lnTo>
                  <a:pt x="9144" y="752856"/>
                </a:lnTo>
                <a:lnTo>
                  <a:pt x="9144" y="743712"/>
                </a:lnTo>
                <a:close/>
              </a:path>
              <a:path w="2528570" h="935989">
                <a:moveTo>
                  <a:pt x="9144" y="762000"/>
                </a:moveTo>
                <a:lnTo>
                  <a:pt x="0" y="762000"/>
                </a:lnTo>
                <a:lnTo>
                  <a:pt x="0" y="772667"/>
                </a:lnTo>
                <a:lnTo>
                  <a:pt x="9144" y="772667"/>
                </a:lnTo>
                <a:lnTo>
                  <a:pt x="9144" y="762000"/>
                </a:lnTo>
                <a:close/>
              </a:path>
              <a:path w="2528570" h="935989">
                <a:moveTo>
                  <a:pt x="9144" y="781812"/>
                </a:moveTo>
                <a:lnTo>
                  <a:pt x="0" y="781812"/>
                </a:lnTo>
                <a:lnTo>
                  <a:pt x="0" y="790956"/>
                </a:lnTo>
                <a:lnTo>
                  <a:pt x="9144" y="790956"/>
                </a:lnTo>
                <a:lnTo>
                  <a:pt x="9144" y="781812"/>
                </a:lnTo>
                <a:close/>
              </a:path>
              <a:path w="2528570" h="935989">
                <a:moveTo>
                  <a:pt x="9144" y="800100"/>
                </a:moveTo>
                <a:lnTo>
                  <a:pt x="0" y="800100"/>
                </a:lnTo>
                <a:lnTo>
                  <a:pt x="0" y="810767"/>
                </a:lnTo>
                <a:lnTo>
                  <a:pt x="9144" y="810767"/>
                </a:lnTo>
                <a:lnTo>
                  <a:pt x="9144" y="800100"/>
                </a:lnTo>
                <a:close/>
              </a:path>
              <a:path w="2528570" h="935989">
                <a:moveTo>
                  <a:pt x="9144" y="819912"/>
                </a:moveTo>
                <a:lnTo>
                  <a:pt x="0" y="819912"/>
                </a:lnTo>
                <a:lnTo>
                  <a:pt x="0" y="829056"/>
                </a:lnTo>
                <a:lnTo>
                  <a:pt x="9144" y="829056"/>
                </a:lnTo>
                <a:lnTo>
                  <a:pt x="9144" y="819912"/>
                </a:lnTo>
                <a:close/>
              </a:path>
              <a:path w="2528570" h="935989">
                <a:moveTo>
                  <a:pt x="9144" y="838200"/>
                </a:moveTo>
                <a:lnTo>
                  <a:pt x="0" y="838200"/>
                </a:lnTo>
                <a:lnTo>
                  <a:pt x="0" y="848867"/>
                </a:lnTo>
                <a:lnTo>
                  <a:pt x="9144" y="848867"/>
                </a:lnTo>
                <a:lnTo>
                  <a:pt x="9144" y="838200"/>
                </a:lnTo>
                <a:close/>
              </a:path>
              <a:path w="2528570" h="935989">
                <a:moveTo>
                  <a:pt x="9144" y="858012"/>
                </a:moveTo>
                <a:lnTo>
                  <a:pt x="0" y="858012"/>
                </a:lnTo>
                <a:lnTo>
                  <a:pt x="0" y="867156"/>
                </a:lnTo>
                <a:lnTo>
                  <a:pt x="9144" y="867156"/>
                </a:lnTo>
                <a:lnTo>
                  <a:pt x="9144" y="858012"/>
                </a:lnTo>
                <a:close/>
              </a:path>
              <a:path w="2528570" h="935989">
                <a:moveTo>
                  <a:pt x="9144" y="876300"/>
                </a:moveTo>
                <a:lnTo>
                  <a:pt x="0" y="876300"/>
                </a:lnTo>
                <a:lnTo>
                  <a:pt x="0" y="886967"/>
                </a:lnTo>
                <a:lnTo>
                  <a:pt x="9144" y="886967"/>
                </a:lnTo>
                <a:lnTo>
                  <a:pt x="9144" y="876300"/>
                </a:lnTo>
                <a:close/>
              </a:path>
              <a:path w="2528570" h="935989">
                <a:moveTo>
                  <a:pt x="9144" y="896112"/>
                </a:moveTo>
                <a:lnTo>
                  <a:pt x="0" y="896112"/>
                </a:lnTo>
                <a:lnTo>
                  <a:pt x="0" y="905256"/>
                </a:lnTo>
                <a:lnTo>
                  <a:pt x="9144" y="905256"/>
                </a:lnTo>
                <a:lnTo>
                  <a:pt x="9144" y="896112"/>
                </a:lnTo>
                <a:close/>
              </a:path>
              <a:path w="2528570" h="935989">
                <a:moveTo>
                  <a:pt x="9144" y="914400"/>
                </a:moveTo>
                <a:lnTo>
                  <a:pt x="0" y="914400"/>
                </a:lnTo>
                <a:lnTo>
                  <a:pt x="0" y="925067"/>
                </a:lnTo>
                <a:lnTo>
                  <a:pt x="9144" y="925067"/>
                </a:lnTo>
                <a:lnTo>
                  <a:pt x="9144" y="914400"/>
                </a:lnTo>
                <a:close/>
              </a:path>
              <a:path w="2528570" h="935989">
                <a:moveTo>
                  <a:pt x="16763" y="926591"/>
                </a:moveTo>
                <a:lnTo>
                  <a:pt x="7620" y="926591"/>
                </a:lnTo>
                <a:lnTo>
                  <a:pt x="7620" y="935735"/>
                </a:lnTo>
                <a:lnTo>
                  <a:pt x="16763" y="935735"/>
                </a:lnTo>
                <a:lnTo>
                  <a:pt x="16763" y="926591"/>
                </a:lnTo>
                <a:close/>
              </a:path>
              <a:path w="2528570" h="935989">
                <a:moveTo>
                  <a:pt x="36575" y="926591"/>
                </a:moveTo>
                <a:lnTo>
                  <a:pt x="27559" y="926591"/>
                </a:lnTo>
                <a:lnTo>
                  <a:pt x="27559" y="935735"/>
                </a:lnTo>
                <a:lnTo>
                  <a:pt x="36575" y="935735"/>
                </a:lnTo>
                <a:lnTo>
                  <a:pt x="36575" y="926591"/>
                </a:lnTo>
                <a:close/>
              </a:path>
              <a:path w="2528570" h="935989">
                <a:moveTo>
                  <a:pt x="54863" y="926591"/>
                </a:moveTo>
                <a:lnTo>
                  <a:pt x="45720" y="926591"/>
                </a:lnTo>
                <a:lnTo>
                  <a:pt x="45720" y="935735"/>
                </a:lnTo>
                <a:lnTo>
                  <a:pt x="54863" y="935735"/>
                </a:lnTo>
                <a:lnTo>
                  <a:pt x="54863" y="926591"/>
                </a:lnTo>
                <a:close/>
              </a:path>
              <a:path w="2528570" h="935989">
                <a:moveTo>
                  <a:pt x="74675" y="926591"/>
                </a:moveTo>
                <a:lnTo>
                  <a:pt x="65659" y="926591"/>
                </a:lnTo>
                <a:lnTo>
                  <a:pt x="65659" y="935735"/>
                </a:lnTo>
                <a:lnTo>
                  <a:pt x="74675" y="935735"/>
                </a:lnTo>
                <a:lnTo>
                  <a:pt x="74675" y="926591"/>
                </a:lnTo>
                <a:close/>
              </a:path>
              <a:path w="2528570" h="935989">
                <a:moveTo>
                  <a:pt x="92963" y="926591"/>
                </a:moveTo>
                <a:lnTo>
                  <a:pt x="83820" y="926591"/>
                </a:lnTo>
                <a:lnTo>
                  <a:pt x="83820" y="935735"/>
                </a:lnTo>
                <a:lnTo>
                  <a:pt x="92963" y="935735"/>
                </a:lnTo>
                <a:lnTo>
                  <a:pt x="92963" y="926591"/>
                </a:lnTo>
                <a:close/>
              </a:path>
              <a:path w="2528570" h="935989">
                <a:moveTo>
                  <a:pt x="112775" y="926591"/>
                </a:moveTo>
                <a:lnTo>
                  <a:pt x="103759" y="926591"/>
                </a:lnTo>
                <a:lnTo>
                  <a:pt x="103759" y="935735"/>
                </a:lnTo>
                <a:lnTo>
                  <a:pt x="112775" y="935735"/>
                </a:lnTo>
                <a:lnTo>
                  <a:pt x="112775" y="926591"/>
                </a:lnTo>
                <a:close/>
              </a:path>
              <a:path w="2528570" h="935989">
                <a:moveTo>
                  <a:pt x="131063" y="926591"/>
                </a:moveTo>
                <a:lnTo>
                  <a:pt x="121920" y="926591"/>
                </a:lnTo>
                <a:lnTo>
                  <a:pt x="121920" y="935735"/>
                </a:lnTo>
                <a:lnTo>
                  <a:pt x="131063" y="935735"/>
                </a:lnTo>
                <a:lnTo>
                  <a:pt x="131063" y="926591"/>
                </a:lnTo>
                <a:close/>
              </a:path>
              <a:path w="2528570" h="935989">
                <a:moveTo>
                  <a:pt x="150875" y="926591"/>
                </a:moveTo>
                <a:lnTo>
                  <a:pt x="141859" y="926591"/>
                </a:lnTo>
                <a:lnTo>
                  <a:pt x="141859" y="935735"/>
                </a:lnTo>
                <a:lnTo>
                  <a:pt x="150875" y="935735"/>
                </a:lnTo>
                <a:lnTo>
                  <a:pt x="150875" y="926591"/>
                </a:lnTo>
                <a:close/>
              </a:path>
              <a:path w="2528570" h="935989">
                <a:moveTo>
                  <a:pt x="169163" y="926591"/>
                </a:moveTo>
                <a:lnTo>
                  <a:pt x="160020" y="926591"/>
                </a:lnTo>
                <a:lnTo>
                  <a:pt x="160020" y="935735"/>
                </a:lnTo>
                <a:lnTo>
                  <a:pt x="169163" y="935735"/>
                </a:lnTo>
                <a:lnTo>
                  <a:pt x="169163" y="926591"/>
                </a:lnTo>
                <a:close/>
              </a:path>
              <a:path w="2528570" h="935989">
                <a:moveTo>
                  <a:pt x="188975" y="926591"/>
                </a:moveTo>
                <a:lnTo>
                  <a:pt x="179959" y="926591"/>
                </a:lnTo>
                <a:lnTo>
                  <a:pt x="179959" y="935735"/>
                </a:lnTo>
                <a:lnTo>
                  <a:pt x="188975" y="935735"/>
                </a:lnTo>
                <a:lnTo>
                  <a:pt x="188975" y="926591"/>
                </a:lnTo>
                <a:close/>
              </a:path>
              <a:path w="2528570" h="935989">
                <a:moveTo>
                  <a:pt x="207263" y="926591"/>
                </a:moveTo>
                <a:lnTo>
                  <a:pt x="198120" y="926591"/>
                </a:lnTo>
                <a:lnTo>
                  <a:pt x="198120" y="935735"/>
                </a:lnTo>
                <a:lnTo>
                  <a:pt x="207263" y="935735"/>
                </a:lnTo>
                <a:lnTo>
                  <a:pt x="207263" y="926591"/>
                </a:lnTo>
                <a:close/>
              </a:path>
              <a:path w="2528570" h="935989">
                <a:moveTo>
                  <a:pt x="227075" y="926591"/>
                </a:moveTo>
                <a:lnTo>
                  <a:pt x="218059" y="926591"/>
                </a:lnTo>
                <a:lnTo>
                  <a:pt x="218059" y="935735"/>
                </a:lnTo>
                <a:lnTo>
                  <a:pt x="227075" y="935735"/>
                </a:lnTo>
                <a:lnTo>
                  <a:pt x="227075" y="926591"/>
                </a:lnTo>
                <a:close/>
              </a:path>
              <a:path w="2528570" h="935989">
                <a:moveTo>
                  <a:pt x="245363" y="926591"/>
                </a:moveTo>
                <a:lnTo>
                  <a:pt x="236220" y="926591"/>
                </a:lnTo>
                <a:lnTo>
                  <a:pt x="236220" y="935735"/>
                </a:lnTo>
                <a:lnTo>
                  <a:pt x="245363" y="935735"/>
                </a:lnTo>
                <a:lnTo>
                  <a:pt x="245363" y="926591"/>
                </a:lnTo>
                <a:close/>
              </a:path>
              <a:path w="2528570" h="935989">
                <a:moveTo>
                  <a:pt x="265175" y="926591"/>
                </a:moveTo>
                <a:lnTo>
                  <a:pt x="256159" y="926591"/>
                </a:lnTo>
                <a:lnTo>
                  <a:pt x="256159" y="935735"/>
                </a:lnTo>
                <a:lnTo>
                  <a:pt x="265175" y="935735"/>
                </a:lnTo>
                <a:lnTo>
                  <a:pt x="265175" y="926591"/>
                </a:lnTo>
                <a:close/>
              </a:path>
              <a:path w="2528570" h="935989">
                <a:moveTo>
                  <a:pt x="283463" y="926591"/>
                </a:moveTo>
                <a:lnTo>
                  <a:pt x="274320" y="926591"/>
                </a:lnTo>
                <a:lnTo>
                  <a:pt x="274320" y="935735"/>
                </a:lnTo>
                <a:lnTo>
                  <a:pt x="283463" y="935735"/>
                </a:lnTo>
                <a:lnTo>
                  <a:pt x="283463" y="926591"/>
                </a:lnTo>
                <a:close/>
              </a:path>
              <a:path w="2528570" h="935989">
                <a:moveTo>
                  <a:pt x="303275" y="926591"/>
                </a:moveTo>
                <a:lnTo>
                  <a:pt x="294259" y="926591"/>
                </a:lnTo>
                <a:lnTo>
                  <a:pt x="294259" y="935735"/>
                </a:lnTo>
                <a:lnTo>
                  <a:pt x="303275" y="935735"/>
                </a:lnTo>
                <a:lnTo>
                  <a:pt x="303275" y="926591"/>
                </a:lnTo>
                <a:close/>
              </a:path>
              <a:path w="2528570" h="935989">
                <a:moveTo>
                  <a:pt x="321563" y="926591"/>
                </a:moveTo>
                <a:lnTo>
                  <a:pt x="312420" y="926591"/>
                </a:lnTo>
                <a:lnTo>
                  <a:pt x="312420" y="935735"/>
                </a:lnTo>
                <a:lnTo>
                  <a:pt x="321563" y="935735"/>
                </a:lnTo>
                <a:lnTo>
                  <a:pt x="321563" y="926591"/>
                </a:lnTo>
                <a:close/>
              </a:path>
              <a:path w="2528570" h="935989">
                <a:moveTo>
                  <a:pt x="341375" y="926591"/>
                </a:moveTo>
                <a:lnTo>
                  <a:pt x="332359" y="926591"/>
                </a:lnTo>
                <a:lnTo>
                  <a:pt x="332359" y="935735"/>
                </a:lnTo>
                <a:lnTo>
                  <a:pt x="341375" y="935735"/>
                </a:lnTo>
                <a:lnTo>
                  <a:pt x="341375" y="926591"/>
                </a:lnTo>
                <a:close/>
              </a:path>
              <a:path w="2528570" h="935989">
                <a:moveTo>
                  <a:pt x="359663" y="926591"/>
                </a:moveTo>
                <a:lnTo>
                  <a:pt x="350520" y="926591"/>
                </a:lnTo>
                <a:lnTo>
                  <a:pt x="350520" y="935735"/>
                </a:lnTo>
                <a:lnTo>
                  <a:pt x="359663" y="935735"/>
                </a:lnTo>
                <a:lnTo>
                  <a:pt x="359663" y="926591"/>
                </a:lnTo>
                <a:close/>
              </a:path>
              <a:path w="2528570" h="935989">
                <a:moveTo>
                  <a:pt x="379475" y="926591"/>
                </a:moveTo>
                <a:lnTo>
                  <a:pt x="370459" y="926591"/>
                </a:lnTo>
                <a:lnTo>
                  <a:pt x="370459" y="935735"/>
                </a:lnTo>
                <a:lnTo>
                  <a:pt x="379475" y="935735"/>
                </a:lnTo>
                <a:lnTo>
                  <a:pt x="379475" y="926591"/>
                </a:lnTo>
                <a:close/>
              </a:path>
              <a:path w="2528570" h="935989">
                <a:moveTo>
                  <a:pt x="397763" y="926591"/>
                </a:moveTo>
                <a:lnTo>
                  <a:pt x="388620" y="926591"/>
                </a:lnTo>
                <a:lnTo>
                  <a:pt x="388620" y="935735"/>
                </a:lnTo>
                <a:lnTo>
                  <a:pt x="397763" y="935735"/>
                </a:lnTo>
                <a:lnTo>
                  <a:pt x="397763" y="926591"/>
                </a:lnTo>
                <a:close/>
              </a:path>
              <a:path w="2528570" h="935989">
                <a:moveTo>
                  <a:pt x="417575" y="926591"/>
                </a:moveTo>
                <a:lnTo>
                  <a:pt x="408559" y="926591"/>
                </a:lnTo>
                <a:lnTo>
                  <a:pt x="408559" y="935735"/>
                </a:lnTo>
                <a:lnTo>
                  <a:pt x="417575" y="935735"/>
                </a:lnTo>
                <a:lnTo>
                  <a:pt x="417575" y="926591"/>
                </a:lnTo>
                <a:close/>
              </a:path>
              <a:path w="2528570" h="935989">
                <a:moveTo>
                  <a:pt x="435863" y="926591"/>
                </a:moveTo>
                <a:lnTo>
                  <a:pt x="426720" y="926591"/>
                </a:lnTo>
                <a:lnTo>
                  <a:pt x="426720" y="935735"/>
                </a:lnTo>
                <a:lnTo>
                  <a:pt x="435863" y="935735"/>
                </a:lnTo>
                <a:lnTo>
                  <a:pt x="435863" y="926591"/>
                </a:lnTo>
                <a:close/>
              </a:path>
              <a:path w="2528570" h="935989">
                <a:moveTo>
                  <a:pt x="455675" y="926591"/>
                </a:moveTo>
                <a:lnTo>
                  <a:pt x="446659" y="926591"/>
                </a:lnTo>
                <a:lnTo>
                  <a:pt x="446659" y="935735"/>
                </a:lnTo>
                <a:lnTo>
                  <a:pt x="455675" y="935735"/>
                </a:lnTo>
                <a:lnTo>
                  <a:pt x="455675" y="926591"/>
                </a:lnTo>
                <a:close/>
              </a:path>
              <a:path w="2528570" h="935989">
                <a:moveTo>
                  <a:pt x="473963" y="926591"/>
                </a:moveTo>
                <a:lnTo>
                  <a:pt x="464820" y="926591"/>
                </a:lnTo>
                <a:lnTo>
                  <a:pt x="464820" y="935735"/>
                </a:lnTo>
                <a:lnTo>
                  <a:pt x="473963" y="935735"/>
                </a:lnTo>
                <a:lnTo>
                  <a:pt x="473963" y="926591"/>
                </a:lnTo>
                <a:close/>
              </a:path>
              <a:path w="2528570" h="935989">
                <a:moveTo>
                  <a:pt x="493775" y="926591"/>
                </a:moveTo>
                <a:lnTo>
                  <a:pt x="484759" y="926591"/>
                </a:lnTo>
                <a:lnTo>
                  <a:pt x="484759" y="935735"/>
                </a:lnTo>
                <a:lnTo>
                  <a:pt x="493775" y="935735"/>
                </a:lnTo>
                <a:lnTo>
                  <a:pt x="493775" y="926591"/>
                </a:lnTo>
                <a:close/>
              </a:path>
              <a:path w="2528570" h="935989">
                <a:moveTo>
                  <a:pt x="512063" y="926591"/>
                </a:moveTo>
                <a:lnTo>
                  <a:pt x="502920" y="926591"/>
                </a:lnTo>
                <a:lnTo>
                  <a:pt x="502920" y="935735"/>
                </a:lnTo>
                <a:lnTo>
                  <a:pt x="512063" y="935735"/>
                </a:lnTo>
                <a:lnTo>
                  <a:pt x="512063" y="926591"/>
                </a:lnTo>
                <a:close/>
              </a:path>
              <a:path w="2528570" h="935989">
                <a:moveTo>
                  <a:pt x="531876" y="926591"/>
                </a:moveTo>
                <a:lnTo>
                  <a:pt x="522859" y="926591"/>
                </a:lnTo>
                <a:lnTo>
                  <a:pt x="522859" y="935735"/>
                </a:lnTo>
                <a:lnTo>
                  <a:pt x="531876" y="935735"/>
                </a:lnTo>
                <a:lnTo>
                  <a:pt x="531876" y="926591"/>
                </a:lnTo>
                <a:close/>
              </a:path>
              <a:path w="2528570" h="935989">
                <a:moveTo>
                  <a:pt x="550163" y="926591"/>
                </a:moveTo>
                <a:lnTo>
                  <a:pt x="541020" y="926591"/>
                </a:lnTo>
                <a:lnTo>
                  <a:pt x="541020" y="935735"/>
                </a:lnTo>
                <a:lnTo>
                  <a:pt x="550163" y="935735"/>
                </a:lnTo>
                <a:lnTo>
                  <a:pt x="550163" y="926591"/>
                </a:lnTo>
                <a:close/>
              </a:path>
              <a:path w="2528570" h="935989">
                <a:moveTo>
                  <a:pt x="569976" y="926591"/>
                </a:moveTo>
                <a:lnTo>
                  <a:pt x="560959" y="926591"/>
                </a:lnTo>
                <a:lnTo>
                  <a:pt x="560959" y="935735"/>
                </a:lnTo>
                <a:lnTo>
                  <a:pt x="569976" y="935735"/>
                </a:lnTo>
                <a:lnTo>
                  <a:pt x="569976" y="926591"/>
                </a:lnTo>
                <a:close/>
              </a:path>
              <a:path w="2528570" h="935989">
                <a:moveTo>
                  <a:pt x="588263" y="926591"/>
                </a:moveTo>
                <a:lnTo>
                  <a:pt x="579120" y="926591"/>
                </a:lnTo>
                <a:lnTo>
                  <a:pt x="579120" y="935735"/>
                </a:lnTo>
                <a:lnTo>
                  <a:pt x="588263" y="935735"/>
                </a:lnTo>
                <a:lnTo>
                  <a:pt x="588263" y="926591"/>
                </a:lnTo>
                <a:close/>
              </a:path>
              <a:path w="2528570" h="935989">
                <a:moveTo>
                  <a:pt x="608076" y="926591"/>
                </a:moveTo>
                <a:lnTo>
                  <a:pt x="599059" y="926591"/>
                </a:lnTo>
                <a:lnTo>
                  <a:pt x="599059" y="935735"/>
                </a:lnTo>
                <a:lnTo>
                  <a:pt x="608076" y="935735"/>
                </a:lnTo>
                <a:lnTo>
                  <a:pt x="608076" y="926591"/>
                </a:lnTo>
                <a:close/>
              </a:path>
              <a:path w="2528570" h="935989">
                <a:moveTo>
                  <a:pt x="626363" y="926591"/>
                </a:moveTo>
                <a:lnTo>
                  <a:pt x="617220" y="926591"/>
                </a:lnTo>
                <a:lnTo>
                  <a:pt x="617220" y="935735"/>
                </a:lnTo>
                <a:lnTo>
                  <a:pt x="626363" y="935735"/>
                </a:lnTo>
                <a:lnTo>
                  <a:pt x="626363" y="926591"/>
                </a:lnTo>
                <a:close/>
              </a:path>
              <a:path w="2528570" h="935989">
                <a:moveTo>
                  <a:pt x="646176" y="926591"/>
                </a:moveTo>
                <a:lnTo>
                  <a:pt x="637159" y="926591"/>
                </a:lnTo>
                <a:lnTo>
                  <a:pt x="637159" y="935735"/>
                </a:lnTo>
                <a:lnTo>
                  <a:pt x="646176" y="935735"/>
                </a:lnTo>
                <a:lnTo>
                  <a:pt x="646176" y="926591"/>
                </a:lnTo>
                <a:close/>
              </a:path>
              <a:path w="2528570" h="935989">
                <a:moveTo>
                  <a:pt x="664463" y="926591"/>
                </a:moveTo>
                <a:lnTo>
                  <a:pt x="655320" y="926591"/>
                </a:lnTo>
                <a:lnTo>
                  <a:pt x="655320" y="935735"/>
                </a:lnTo>
                <a:lnTo>
                  <a:pt x="664463" y="935735"/>
                </a:lnTo>
                <a:lnTo>
                  <a:pt x="664463" y="926591"/>
                </a:lnTo>
                <a:close/>
              </a:path>
              <a:path w="2528570" h="935989">
                <a:moveTo>
                  <a:pt x="684276" y="926591"/>
                </a:moveTo>
                <a:lnTo>
                  <a:pt x="675259" y="926591"/>
                </a:lnTo>
                <a:lnTo>
                  <a:pt x="675259" y="935735"/>
                </a:lnTo>
                <a:lnTo>
                  <a:pt x="684276" y="935735"/>
                </a:lnTo>
                <a:lnTo>
                  <a:pt x="684276" y="926591"/>
                </a:lnTo>
                <a:close/>
              </a:path>
              <a:path w="2528570" h="935989">
                <a:moveTo>
                  <a:pt x="702563" y="926591"/>
                </a:moveTo>
                <a:lnTo>
                  <a:pt x="693420" y="926591"/>
                </a:lnTo>
                <a:lnTo>
                  <a:pt x="693420" y="935735"/>
                </a:lnTo>
                <a:lnTo>
                  <a:pt x="702563" y="935735"/>
                </a:lnTo>
                <a:lnTo>
                  <a:pt x="702563" y="926591"/>
                </a:lnTo>
                <a:close/>
              </a:path>
              <a:path w="2528570" h="935989">
                <a:moveTo>
                  <a:pt x="722376" y="926591"/>
                </a:moveTo>
                <a:lnTo>
                  <a:pt x="713359" y="926591"/>
                </a:lnTo>
                <a:lnTo>
                  <a:pt x="713359" y="935735"/>
                </a:lnTo>
                <a:lnTo>
                  <a:pt x="722376" y="935735"/>
                </a:lnTo>
                <a:lnTo>
                  <a:pt x="722376" y="926591"/>
                </a:lnTo>
                <a:close/>
              </a:path>
              <a:path w="2528570" h="935989">
                <a:moveTo>
                  <a:pt x="740663" y="926591"/>
                </a:moveTo>
                <a:lnTo>
                  <a:pt x="731520" y="926591"/>
                </a:lnTo>
                <a:lnTo>
                  <a:pt x="731520" y="935735"/>
                </a:lnTo>
                <a:lnTo>
                  <a:pt x="740663" y="935735"/>
                </a:lnTo>
                <a:lnTo>
                  <a:pt x="740663" y="926591"/>
                </a:lnTo>
                <a:close/>
              </a:path>
              <a:path w="2528570" h="935989">
                <a:moveTo>
                  <a:pt x="760476" y="926591"/>
                </a:moveTo>
                <a:lnTo>
                  <a:pt x="751459" y="926591"/>
                </a:lnTo>
                <a:lnTo>
                  <a:pt x="751459" y="935735"/>
                </a:lnTo>
                <a:lnTo>
                  <a:pt x="760476" y="935735"/>
                </a:lnTo>
                <a:lnTo>
                  <a:pt x="760476" y="926591"/>
                </a:lnTo>
                <a:close/>
              </a:path>
              <a:path w="2528570" h="935989">
                <a:moveTo>
                  <a:pt x="778763" y="926591"/>
                </a:moveTo>
                <a:lnTo>
                  <a:pt x="769620" y="926591"/>
                </a:lnTo>
                <a:lnTo>
                  <a:pt x="769620" y="935735"/>
                </a:lnTo>
                <a:lnTo>
                  <a:pt x="778763" y="935735"/>
                </a:lnTo>
                <a:lnTo>
                  <a:pt x="778763" y="926591"/>
                </a:lnTo>
                <a:close/>
              </a:path>
              <a:path w="2528570" h="935989">
                <a:moveTo>
                  <a:pt x="798576" y="926591"/>
                </a:moveTo>
                <a:lnTo>
                  <a:pt x="789559" y="926591"/>
                </a:lnTo>
                <a:lnTo>
                  <a:pt x="789559" y="935735"/>
                </a:lnTo>
                <a:lnTo>
                  <a:pt x="798576" y="935735"/>
                </a:lnTo>
                <a:lnTo>
                  <a:pt x="798576" y="926591"/>
                </a:lnTo>
                <a:close/>
              </a:path>
              <a:path w="2528570" h="935989">
                <a:moveTo>
                  <a:pt x="816863" y="926591"/>
                </a:moveTo>
                <a:lnTo>
                  <a:pt x="807720" y="926591"/>
                </a:lnTo>
                <a:lnTo>
                  <a:pt x="807720" y="935735"/>
                </a:lnTo>
                <a:lnTo>
                  <a:pt x="816863" y="935735"/>
                </a:lnTo>
                <a:lnTo>
                  <a:pt x="816863" y="926591"/>
                </a:lnTo>
                <a:close/>
              </a:path>
              <a:path w="2528570" h="935989">
                <a:moveTo>
                  <a:pt x="836676" y="926591"/>
                </a:moveTo>
                <a:lnTo>
                  <a:pt x="827659" y="926591"/>
                </a:lnTo>
                <a:lnTo>
                  <a:pt x="827659" y="935735"/>
                </a:lnTo>
                <a:lnTo>
                  <a:pt x="836676" y="935735"/>
                </a:lnTo>
                <a:lnTo>
                  <a:pt x="836676" y="926591"/>
                </a:lnTo>
                <a:close/>
              </a:path>
              <a:path w="2528570" h="935989">
                <a:moveTo>
                  <a:pt x="854963" y="926591"/>
                </a:moveTo>
                <a:lnTo>
                  <a:pt x="845820" y="926591"/>
                </a:lnTo>
                <a:lnTo>
                  <a:pt x="845820" y="935735"/>
                </a:lnTo>
                <a:lnTo>
                  <a:pt x="854963" y="935735"/>
                </a:lnTo>
                <a:lnTo>
                  <a:pt x="854963" y="926591"/>
                </a:lnTo>
                <a:close/>
              </a:path>
              <a:path w="2528570" h="935989">
                <a:moveTo>
                  <a:pt x="874776" y="926591"/>
                </a:moveTo>
                <a:lnTo>
                  <a:pt x="865759" y="926591"/>
                </a:lnTo>
                <a:lnTo>
                  <a:pt x="865759" y="935735"/>
                </a:lnTo>
                <a:lnTo>
                  <a:pt x="874776" y="935735"/>
                </a:lnTo>
                <a:lnTo>
                  <a:pt x="874776" y="926591"/>
                </a:lnTo>
                <a:close/>
              </a:path>
              <a:path w="2528570" h="935989">
                <a:moveTo>
                  <a:pt x="893063" y="926591"/>
                </a:moveTo>
                <a:lnTo>
                  <a:pt x="883920" y="926591"/>
                </a:lnTo>
                <a:lnTo>
                  <a:pt x="883920" y="935735"/>
                </a:lnTo>
                <a:lnTo>
                  <a:pt x="893063" y="935735"/>
                </a:lnTo>
                <a:lnTo>
                  <a:pt x="893063" y="926591"/>
                </a:lnTo>
                <a:close/>
              </a:path>
              <a:path w="2528570" h="935989">
                <a:moveTo>
                  <a:pt x="912876" y="926591"/>
                </a:moveTo>
                <a:lnTo>
                  <a:pt x="903859" y="926591"/>
                </a:lnTo>
                <a:lnTo>
                  <a:pt x="903859" y="935735"/>
                </a:lnTo>
                <a:lnTo>
                  <a:pt x="912876" y="935735"/>
                </a:lnTo>
                <a:lnTo>
                  <a:pt x="912876" y="926591"/>
                </a:lnTo>
                <a:close/>
              </a:path>
              <a:path w="2528570" h="935989">
                <a:moveTo>
                  <a:pt x="931163" y="926591"/>
                </a:moveTo>
                <a:lnTo>
                  <a:pt x="922020" y="926591"/>
                </a:lnTo>
                <a:lnTo>
                  <a:pt x="922020" y="935735"/>
                </a:lnTo>
                <a:lnTo>
                  <a:pt x="931163" y="935735"/>
                </a:lnTo>
                <a:lnTo>
                  <a:pt x="931163" y="926591"/>
                </a:lnTo>
                <a:close/>
              </a:path>
              <a:path w="2528570" h="935989">
                <a:moveTo>
                  <a:pt x="950976" y="926591"/>
                </a:moveTo>
                <a:lnTo>
                  <a:pt x="941959" y="926591"/>
                </a:lnTo>
                <a:lnTo>
                  <a:pt x="941959" y="935735"/>
                </a:lnTo>
                <a:lnTo>
                  <a:pt x="950976" y="935735"/>
                </a:lnTo>
                <a:lnTo>
                  <a:pt x="950976" y="926591"/>
                </a:lnTo>
                <a:close/>
              </a:path>
              <a:path w="2528570" h="935989">
                <a:moveTo>
                  <a:pt x="969263" y="926591"/>
                </a:moveTo>
                <a:lnTo>
                  <a:pt x="960120" y="926591"/>
                </a:lnTo>
                <a:lnTo>
                  <a:pt x="960120" y="935735"/>
                </a:lnTo>
                <a:lnTo>
                  <a:pt x="969263" y="935735"/>
                </a:lnTo>
                <a:lnTo>
                  <a:pt x="969263" y="926591"/>
                </a:lnTo>
                <a:close/>
              </a:path>
              <a:path w="2528570" h="935989">
                <a:moveTo>
                  <a:pt x="989076" y="926591"/>
                </a:moveTo>
                <a:lnTo>
                  <a:pt x="980059" y="926591"/>
                </a:lnTo>
                <a:lnTo>
                  <a:pt x="980059" y="935735"/>
                </a:lnTo>
                <a:lnTo>
                  <a:pt x="989076" y="935735"/>
                </a:lnTo>
                <a:lnTo>
                  <a:pt x="989076" y="926591"/>
                </a:lnTo>
                <a:close/>
              </a:path>
              <a:path w="2528570" h="935989">
                <a:moveTo>
                  <a:pt x="1007363" y="926591"/>
                </a:moveTo>
                <a:lnTo>
                  <a:pt x="998220" y="926591"/>
                </a:lnTo>
                <a:lnTo>
                  <a:pt x="998220" y="935735"/>
                </a:lnTo>
                <a:lnTo>
                  <a:pt x="1007363" y="935735"/>
                </a:lnTo>
                <a:lnTo>
                  <a:pt x="1007363" y="926591"/>
                </a:lnTo>
                <a:close/>
              </a:path>
              <a:path w="2528570" h="935989">
                <a:moveTo>
                  <a:pt x="1027176" y="926591"/>
                </a:moveTo>
                <a:lnTo>
                  <a:pt x="1018159" y="926591"/>
                </a:lnTo>
                <a:lnTo>
                  <a:pt x="1018159" y="935735"/>
                </a:lnTo>
                <a:lnTo>
                  <a:pt x="1027176" y="935735"/>
                </a:lnTo>
                <a:lnTo>
                  <a:pt x="1027176" y="926591"/>
                </a:lnTo>
                <a:close/>
              </a:path>
              <a:path w="2528570" h="935989">
                <a:moveTo>
                  <a:pt x="1045463" y="926591"/>
                </a:moveTo>
                <a:lnTo>
                  <a:pt x="1036320" y="926591"/>
                </a:lnTo>
                <a:lnTo>
                  <a:pt x="1036320" y="935735"/>
                </a:lnTo>
                <a:lnTo>
                  <a:pt x="1045463" y="935735"/>
                </a:lnTo>
                <a:lnTo>
                  <a:pt x="1045463" y="926591"/>
                </a:lnTo>
                <a:close/>
              </a:path>
              <a:path w="2528570" h="935989">
                <a:moveTo>
                  <a:pt x="1065276" y="926591"/>
                </a:moveTo>
                <a:lnTo>
                  <a:pt x="1056259" y="926591"/>
                </a:lnTo>
                <a:lnTo>
                  <a:pt x="1056259" y="935735"/>
                </a:lnTo>
                <a:lnTo>
                  <a:pt x="1065276" y="935735"/>
                </a:lnTo>
                <a:lnTo>
                  <a:pt x="1065276" y="926591"/>
                </a:lnTo>
                <a:close/>
              </a:path>
              <a:path w="2528570" h="935989">
                <a:moveTo>
                  <a:pt x="1083564" y="926591"/>
                </a:moveTo>
                <a:lnTo>
                  <a:pt x="1074420" y="926591"/>
                </a:lnTo>
                <a:lnTo>
                  <a:pt x="1074420" y="935735"/>
                </a:lnTo>
                <a:lnTo>
                  <a:pt x="1083564" y="935735"/>
                </a:lnTo>
                <a:lnTo>
                  <a:pt x="1083564" y="926591"/>
                </a:lnTo>
                <a:close/>
              </a:path>
              <a:path w="2528570" h="935989">
                <a:moveTo>
                  <a:pt x="1103376" y="926591"/>
                </a:moveTo>
                <a:lnTo>
                  <a:pt x="1094359" y="926591"/>
                </a:lnTo>
                <a:lnTo>
                  <a:pt x="1094359" y="935735"/>
                </a:lnTo>
                <a:lnTo>
                  <a:pt x="1103376" y="935735"/>
                </a:lnTo>
                <a:lnTo>
                  <a:pt x="1103376" y="926591"/>
                </a:lnTo>
                <a:close/>
              </a:path>
              <a:path w="2528570" h="935989">
                <a:moveTo>
                  <a:pt x="1121664" y="926591"/>
                </a:moveTo>
                <a:lnTo>
                  <a:pt x="1112520" y="926591"/>
                </a:lnTo>
                <a:lnTo>
                  <a:pt x="1112520" y="935735"/>
                </a:lnTo>
                <a:lnTo>
                  <a:pt x="1121664" y="935735"/>
                </a:lnTo>
                <a:lnTo>
                  <a:pt x="1121664" y="926591"/>
                </a:lnTo>
                <a:close/>
              </a:path>
              <a:path w="2528570" h="935989">
                <a:moveTo>
                  <a:pt x="1141476" y="926591"/>
                </a:moveTo>
                <a:lnTo>
                  <a:pt x="1132459" y="926591"/>
                </a:lnTo>
                <a:lnTo>
                  <a:pt x="1132459" y="935735"/>
                </a:lnTo>
                <a:lnTo>
                  <a:pt x="1141476" y="935735"/>
                </a:lnTo>
                <a:lnTo>
                  <a:pt x="1141476" y="926591"/>
                </a:lnTo>
                <a:close/>
              </a:path>
              <a:path w="2528570" h="935989">
                <a:moveTo>
                  <a:pt x="1159764" y="926591"/>
                </a:moveTo>
                <a:lnTo>
                  <a:pt x="1150620" y="926591"/>
                </a:lnTo>
                <a:lnTo>
                  <a:pt x="1150620" y="935735"/>
                </a:lnTo>
                <a:lnTo>
                  <a:pt x="1159764" y="935735"/>
                </a:lnTo>
                <a:lnTo>
                  <a:pt x="1159764" y="926591"/>
                </a:lnTo>
                <a:close/>
              </a:path>
              <a:path w="2528570" h="935989">
                <a:moveTo>
                  <a:pt x="1179576" y="926591"/>
                </a:moveTo>
                <a:lnTo>
                  <a:pt x="1170559" y="926591"/>
                </a:lnTo>
                <a:lnTo>
                  <a:pt x="1170559" y="935735"/>
                </a:lnTo>
                <a:lnTo>
                  <a:pt x="1179576" y="935735"/>
                </a:lnTo>
                <a:lnTo>
                  <a:pt x="1179576" y="926591"/>
                </a:lnTo>
                <a:close/>
              </a:path>
              <a:path w="2528570" h="935989">
                <a:moveTo>
                  <a:pt x="1197864" y="926591"/>
                </a:moveTo>
                <a:lnTo>
                  <a:pt x="1188720" y="926591"/>
                </a:lnTo>
                <a:lnTo>
                  <a:pt x="1188720" y="935735"/>
                </a:lnTo>
                <a:lnTo>
                  <a:pt x="1197864" y="935735"/>
                </a:lnTo>
                <a:lnTo>
                  <a:pt x="1197864" y="926591"/>
                </a:lnTo>
                <a:close/>
              </a:path>
              <a:path w="2528570" h="935989">
                <a:moveTo>
                  <a:pt x="1217676" y="926591"/>
                </a:moveTo>
                <a:lnTo>
                  <a:pt x="1208659" y="926591"/>
                </a:lnTo>
                <a:lnTo>
                  <a:pt x="1208659" y="935735"/>
                </a:lnTo>
                <a:lnTo>
                  <a:pt x="1217676" y="935735"/>
                </a:lnTo>
                <a:lnTo>
                  <a:pt x="1217676" y="926591"/>
                </a:lnTo>
                <a:close/>
              </a:path>
              <a:path w="2528570" h="935989">
                <a:moveTo>
                  <a:pt x="1235964" y="926591"/>
                </a:moveTo>
                <a:lnTo>
                  <a:pt x="1226820" y="926591"/>
                </a:lnTo>
                <a:lnTo>
                  <a:pt x="1226820" y="935735"/>
                </a:lnTo>
                <a:lnTo>
                  <a:pt x="1235964" y="935735"/>
                </a:lnTo>
                <a:lnTo>
                  <a:pt x="1235964" y="926591"/>
                </a:lnTo>
                <a:close/>
              </a:path>
              <a:path w="2528570" h="935989">
                <a:moveTo>
                  <a:pt x="1255776" y="926591"/>
                </a:moveTo>
                <a:lnTo>
                  <a:pt x="1246759" y="926591"/>
                </a:lnTo>
                <a:lnTo>
                  <a:pt x="1246759" y="935735"/>
                </a:lnTo>
                <a:lnTo>
                  <a:pt x="1255776" y="935735"/>
                </a:lnTo>
                <a:lnTo>
                  <a:pt x="1255776" y="926591"/>
                </a:lnTo>
                <a:close/>
              </a:path>
              <a:path w="2528570" h="935989">
                <a:moveTo>
                  <a:pt x="1274064" y="926591"/>
                </a:moveTo>
                <a:lnTo>
                  <a:pt x="1264920" y="926591"/>
                </a:lnTo>
                <a:lnTo>
                  <a:pt x="1264920" y="935735"/>
                </a:lnTo>
                <a:lnTo>
                  <a:pt x="1274064" y="935735"/>
                </a:lnTo>
                <a:lnTo>
                  <a:pt x="1274064" y="926591"/>
                </a:lnTo>
                <a:close/>
              </a:path>
              <a:path w="2528570" h="935989">
                <a:moveTo>
                  <a:pt x="1293876" y="926591"/>
                </a:moveTo>
                <a:lnTo>
                  <a:pt x="1284859" y="926591"/>
                </a:lnTo>
                <a:lnTo>
                  <a:pt x="1284859" y="935735"/>
                </a:lnTo>
                <a:lnTo>
                  <a:pt x="1293876" y="935735"/>
                </a:lnTo>
                <a:lnTo>
                  <a:pt x="1293876" y="926591"/>
                </a:lnTo>
                <a:close/>
              </a:path>
              <a:path w="2528570" h="935989">
                <a:moveTo>
                  <a:pt x="1312164" y="926591"/>
                </a:moveTo>
                <a:lnTo>
                  <a:pt x="1303020" y="926591"/>
                </a:lnTo>
                <a:lnTo>
                  <a:pt x="1303020" y="935735"/>
                </a:lnTo>
                <a:lnTo>
                  <a:pt x="1312164" y="935735"/>
                </a:lnTo>
                <a:lnTo>
                  <a:pt x="1312164" y="926591"/>
                </a:lnTo>
                <a:close/>
              </a:path>
              <a:path w="2528570" h="935989">
                <a:moveTo>
                  <a:pt x="1331976" y="926591"/>
                </a:moveTo>
                <a:lnTo>
                  <a:pt x="1322959" y="926591"/>
                </a:lnTo>
                <a:lnTo>
                  <a:pt x="1322959" y="935735"/>
                </a:lnTo>
                <a:lnTo>
                  <a:pt x="1331976" y="935735"/>
                </a:lnTo>
                <a:lnTo>
                  <a:pt x="1331976" y="926591"/>
                </a:lnTo>
                <a:close/>
              </a:path>
              <a:path w="2528570" h="935989">
                <a:moveTo>
                  <a:pt x="1350264" y="926591"/>
                </a:moveTo>
                <a:lnTo>
                  <a:pt x="1341120" y="926591"/>
                </a:lnTo>
                <a:lnTo>
                  <a:pt x="1341120" y="935735"/>
                </a:lnTo>
                <a:lnTo>
                  <a:pt x="1350264" y="935735"/>
                </a:lnTo>
                <a:lnTo>
                  <a:pt x="1350264" y="926591"/>
                </a:lnTo>
                <a:close/>
              </a:path>
              <a:path w="2528570" h="935989">
                <a:moveTo>
                  <a:pt x="1370076" y="926591"/>
                </a:moveTo>
                <a:lnTo>
                  <a:pt x="1361059" y="926591"/>
                </a:lnTo>
                <a:lnTo>
                  <a:pt x="1361059" y="935735"/>
                </a:lnTo>
                <a:lnTo>
                  <a:pt x="1370076" y="935735"/>
                </a:lnTo>
                <a:lnTo>
                  <a:pt x="1370076" y="926591"/>
                </a:lnTo>
                <a:close/>
              </a:path>
              <a:path w="2528570" h="935989">
                <a:moveTo>
                  <a:pt x="1388364" y="926591"/>
                </a:moveTo>
                <a:lnTo>
                  <a:pt x="1379220" y="926591"/>
                </a:lnTo>
                <a:lnTo>
                  <a:pt x="1379220" y="935735"/>
                </a:lnTo>
                <a:lnTo>
                  <a:pt x="1388364" y="935735"/>
                </a:lnTo>
                <a:lnTo>
                  <a:pt x="1388364" y="926591"/>
                </a:lnTo>
                <a:close/>
              </a:path>
              <a:path w="2528570" h="935989">
                <a:moveTo>
                  <a:pt x="1408176" y="926591"/>
                </a:moveTo>
                <a:lnTo>
                  <a:pt x="1399159" y="926591"/>
                </a:lnTo>
                <a:lnTo>
                  <a:pt x="1399159" y="935735"/>
                </a:lnTo>
                <a:lnTo>
                  <a:pt x="1408176" y="935735"/>
                </a:lnTo>
                <a:lnTo>
                  <a:pt x="1408176" y="926591"/>
                </a:lnTo>
                <a:close/>
              </a:path>
              <a:path w="2528570" h="935989">
                <a:moveTo>
                  <a:pt x="1426464" y="926591"/>
                </a:moveTo>
                <a:lnTo>
                  <a:pt x="1417320" y="926591"/>
                </a:lnTo>
                <a:lnTo>
                  <a:pt x="1417320" y="935735"/>
                </a:lnTo>
                <a:lnTo>
                  <a:pt x="1426464" y="935735"/>
                </a:lnTo>
                <a:lnTo>
                  <a:pt x="1426464" y="926591"/>
                </a:lnTo>
                <a:close/>
              </a:path>
              <a:path w="2528570" h="935989">
                <a:moveTo>
                  <a:pt x="1446276" y="926591"/>
                </a:moveTo>
                <a:lnTo>
                  <a:pt x="1437259" y="926591"/>
                </a:lnTo>
                <a:lnTo>
                  <a:pt x="1437259" y="935735"/>
                </a:lnTo>
                <a:lnTo>
                  <a:pt x="1446276" y="935735"/>
                </a:lnTo>
                <a:lnTo>
                  <a:pt x="1446276" y="926591"/>
                </a:lnTo>
                <a:close/>
              </a:path>
              <a:path w="2528570" h="935989">
                <a:moveTo>
                  <a:pt x="1464564" y="926591"/>
                </a:moveTo>
                <a:lnTo>
                  <a:pt x="1455420" y="926591"/>
                </a:lnTo>
                <a:lnTo>
                  <a:pt x="1455420" y="935735"/>
                </a:lnTo>
                <a:lnTo>
                  <a:pt x="1464564" y="935735"/>
                </a:lnTo>
                <a:lnTo>
                  <a:pt x="1464564" y="926591"/>
                </a:lnTo>
                <a:close/>
              </a:path>
              <a:path w="2528570" h="935989">
                <a:moveTo>
                  <a:pt x="1484376" y="926591"/>
                </a:moveTo>
                <a:lnTo>
                  <a:pt x="1475359" y="926591"/>
                </a:lnTo>
                <a:lnTo>
                  <a:pt x="1475359" y="935735"/>
                </a:lnTo>
                <a:lnTo>
                  <a:pt x="1484376" y="935735"/>
                </a:lnTo>
                <a:lnTo>
                  <a:pt x="1484376" y="926591"/>
                </a:lnTo>
                <a:close/>
              </a:path>
              <a:path w="2528570" h="935989">
                <a:moveTo>
                  <a:pt x="1502664" y="926591"/>
                </a:moveTo>
                <a:lnTo>
                  <a:pt x="1493520" y="926591"/>
                </a:lnTo>
                <a:lnTo>
                  <a:pt x="1493520" y="935735"/>
                </a:lnTo>
                <a:lnTo>
                  <a:pt x="1502664" y="935735"/>
                </a:lnTo>
                <a:lnTo>
                  <a:pt x="1502664" y="926591"/>
                </a:lnTo>
                <a:close/>
              </a:path>
              <a:path w="2528570" h="935989">
                <a:moveTo>
                  <a:pt x="1522476" y="926591"/>
                </a:moveTo>
                <a:lnTo>
                  <a:pt x="1513459" y="926591"/>
                </a:lnTo>
                <a:lnTo>
                  <a:pt x="1513459" y="935735"/>
                </a:lnTo>
                <a:lnTo>
                  <a:pt x="1522476" y="935735"/>
                </a:lnTo>
                <a:lnTo>
                  <a:pt x="1522476" y="926591"/>
                </a:lnTo>
                <a:close/>
              </a:path>
              <a:path w="2528570" h="935989">
                <a:moveTo>
                  <a:pt x="1540764" y="926591"/>
                </a:moveTo>
                <a:lnTo>
                  <a:pt x="1531620" y="926591"/>
                </a:lnTo>
                <a:lnTo>
                  <a:pt x="1531620" y="935735"/>
                </a:lnTo>
                <a:lnTo>
                  <a:pt x="1540764" y="935735"/>
                </a:lnTo>
                <a:lnTo>
                  <a:pt x="1540764" y="926591"/>
                </a:lnTo>
                <a:close/>
              </a:path>
              <a:path w="2528570" h="935989">
                <a:moveTo>
                  <a:pt x="1560576" y="926591"/>
                </a:moveTo>
                <a:lnTo>
                  <a:pt x="1551559" y="926591"/>
                </a:lnTo>
                <a:lnTo>
                  <a:pt x="1551559" y="935735"/>
                </a:lnTo>
                <a:lnTo>
                  <a:pt x="1560576" y="935735"/>
                </a:lnTo>
                <a:lnTo>
                  <a:pt x="1560576" y="926591"/>
                </a:lnTo>
                <a:close/>
              </a:path>
              <a:path w="2528570" h="935989">
                <a:moveTo>
                  <a:pt x="1578864" y="926591"/>
                </a:moveTo>
                <a:lnTo>
                  <a:pt x="1569720" y="926591"/>
                </a:lnTo>
                <a:lnTo>
                  <a:pt x="1569720" y="935735"/>
                </a:lnTo>
                <a:lnTo>
                  <a:pt x="1578864" y="935735"/>
                </a:lnTo>
                <a:lnTo>
                  <a:pt x="1578864" y="926591"/>
                </a:lnTo>
                <a:close/>
              </a:path>
              <a:path w="2528570" h="935989">
                <a:moveTo>
                  <a:pt x="1598676" y="926591"/>
                </a:moveTo>
                <a:lnTo>
                  <a:pt x="1589659" y="926591"/>
                </a:lnTo>
                <a:lnTo>
                  <a:pt x="1589659" y="935735"/>
                </a:lnTo>
                <a:lnTo>
                  <a:pt x="1598676" y="935735"/>
                </a:lnTo>
                <a:lnTo>
                  <a:pt x="1598676" y="926591"/>
                </a:lnTo>
                <a:close/>
              </a:path>
              <a:path w="2528570" h="935989">
                <a:moveTo>
                  <a:pt x="1616964" y="926591"/>
                </a:moveTo>
                <a:lnTo>
                  <a:pt x="1607820" y="926591"/>
                </a:lnTo>
                <a:lnTo>
                  <a:pt x="1607820" y="935735"/>
                </a:lnTo>
                <a:lnTo>
                  <a:pt x="1616964" y="935735"/>
                </a:lnTo>
                <a:lnTo>
                  <a:pt x="1616964" y="926591"/>
                </a:lnTo>
                <a:close/>
              </a:path>
              <a:path w="2528570" h="935989">
                <a:moveTo>
                  <a:pt x="1636776" y="926591"/>
                </a:moveTo>
                <a:lnTo>
                  <a:pt x="1627759" y="926591"/>
                </a:lnTo>
                <a:lnTo>
                  <a:pt x="1627759" y="935735"/>
                </a:lnTo>
                <a:lnTo>
                  <a:pt x="1636776" y="935735"/>
                </a:lnTo>
                <a:lnTo>
                  <a:pt x="1636776" y="926591"/>
                </a:lnTo>
                <a:close/>
              </a:path>
              <a:path w="2528570" h="935989">
                <a:moveTo>
                  <a:pt x="1655064" y="926591"/>
                </a:moveTo>
                <a:lnTo>
                  <a:pt x="1645920" y="926591"/>
                </a:lnTo>
                <a:lnTo>
                  <a:pt x="1645920" y="935735"/>
                </a:lnTo>
                <a:lnTo>
                  <a:pt x="1655064" y="935735"/>
                </a:lnTo>
                <a:lnTo>
                  <a:pt x="1655064" y="926591"/>
                </a:lnTo>
                <a:close/>
              </a:path>
              <a:path w="2528570" h="935989">
                <a:moveTo>
                  <a:pt x="1674876" y="926591"/>
                </a:moveTo>
                <a:lnTo>
                  <a:pt x="1665859" y="926591"/>
                </a:lnTo>
                <a:lnTo>
                  <a:pt x="1665859" y="935735"/>
                </a:lnTo>
                <a:lnTo>
                  <a:pt x="1674876" y="935735"/>
                </a:lnTo>
                <a:lnTo>
                  <a:pt x="1674876" y="926591"/>
                </a:lnTo>
                <a:close/>
              </a:path>
              <a:path w="2528570" h="935989">
                <a:moveTo>
                  <a:pt x="1693164" y="926591"/>
                </a:moveTo>
                <a:lnTo>
                  <a:pt x="1684020" y="926591"/>
                </a:lnTo>
                <a:lnTo>
                  <a:pt x="1684020" y="935735"/>
                </a:lnTo>
                <a:lnTo>
                  <a:pt x="1693164" y="935735"/>
                </a:lnTo>
                <a:lnTo>
                  <a:pt x="1693164" y="926591"/>
                </a:lnTo>
                <a:close/>
              </a:path>
              <a:path w="2528570" h="935989">
                <a:moveTo>
                  <a:pt x="1712976" y="926591"/>
                </a:moveTo>
                <a:lnTo>
                  <a:pt x="1703959" y="926591"/>
                </a:lnTo>
                <a:lnTo>
                  <a:pt x="1703959" y="935735"/>
                </a:lnTo>
                <a:lnTo>
                  <a:pt x="1712976" y="935735"/>
                </a:lnTo>
                <a:lnTo>
                  <a:pt x="1712976" y="926591"/>
                </a:lnTo>
                <a:close/>
              </a:path>
              <a:path w="2528570" h="935989">
                <a:moveTo>
                  <a:pt x="1731264" y="926591"/>
                </a:moveTo>
                <a:lnTo>
                  <a:pt x="1722120" y="926591"/>
                </a:lnTo>
                <a:lnTo>
                  <a:pt x="1722120" y="935735"/>
                </a:lnTo>
                <a:lnTo>
                  <a:pt x="1731264" y="935735"/>
                </a:lnTo>
                <a:lnTo>
                  <a:pt x="1731264" y="926591"/>
                </a:lnTo>
                <a:close/>
              </a:path>
              <a:path w="2528570" h="935989">
                <a:moveTo>
                  <a:pt x="1751076" y="926591"/>
                </a:moveTo>
                <a:lnTo>
                  <a:pt x="1742059" y="926591"/>
                </a:lnTo>
                <a:lnTo>
                  <a:pt x="1742059" y="935735"/>
                </a:lnTo>
                <a:lnTo>
                  <a:pt x="1751076" y="935735"/>
                </a:lnTo>
                <a:lnTo>
                  <a:pt x="1751076" y="926591"/>
                </a:lnTo>
                <a:close/>
              </a:path>
              <a:path w="2528570" h="935989">
                <a:moveTo>
                  <a:pt x="1769364" y="926591"/>
                </a:moveTo>
                <a:lnTo>
                  <a:pt x="1760220" y="926591"/>
                </a:lnTo>
                <a:lnTo>
                  <a:pt x="1760220" y="935735"/>
                </a:lnTo>
                <a:lnTo>
                  <a:pt x="1769364" y="935735"/>
                </a:lnTo>
                <a:lnTo>
                  <a:pt x="1769364" y="926591"/>
                </a:lnTo>
                <a:close/>
              </a:path>
              <a:path w="2528570" h="935989">
                <a:moveTo>
                  <a:pt x="1789176" y="926591"/>
                </a:moveTo>
                <a:lnTo>
                  <a:pt x="1780159" y="926591"/>
                </a:lnTo>
                <a:lnTo>
                  <a:pt x="1780159" y="935735"/>
                </a:lnTo>
                <a:lnTo>
                  <a:pt x="1789176" y="935735"/>
                </a:lnTo>
                <a:lnTo>
                  <a:pt x="1789176" y="926591"/>
                </a:lnTo>
                <a:close/>
              </a:path>
              <a:path w="2528570" h="935989">
                <a:moveTo>
                  <a:pt x="1807464" y="926591"/>
                </a:moveTo>
                <a:lnTo>
                  <a:pt x="1798320" y="926591"/>
                </a:lnTo>
                <a:lnTo>
                  <a:pt x="1798320" y="935735"/>
                </a:lnTo>
                <a:lnTo>
                  <a:pt x="1807464" y="935735"/>
                </a:lnTo>
                <a:lnTo>
                  <a:pt x="1807464" y="926591"/>
                </a:lnTo>
                <a:close/>
              </a:path>
              <a:path w="2528570" h="935989">
                <a:moveTo>
                  <a:pt x="1827276" y="926591"/>
                </a:moveTo>
                <a:lnTo>
                  <a:pt x="1818259" y="926591"/>
                </a:lnTo>
                <a:lnTo>
                  <a:pt x="1818259" y="935735"/>
                </a:lnTo>
                <a:lnTo>
                  <a:pt x="1827276" y="935735"/>
                </a:lnTo>
                <a:lnTo>
                  <a:pt x="1827276" y="926591"/>
                </a:lnTo>
                <a:close/>
              </a:path>
              <a:path w="2528570" h="935989">
                <a:moveTo>
                  <a:pt x="1845564" y="926591"/>
                </a:moveTo>
                <a:lnTo>
                  <a:pt x="1836420" y="926591"/>
                </a:lnTo>
                <a:lnTo>
                  <a:pt x="1836420" y="935735"/>
                </a:lnTo>
                <a:lnTo>
                  <a:pt x="1845564" y="935735"/>
                </a:lnTo>
                <a:lnTo>
                  <a:pt x="1845564" y="926591"/>
                </a:lnTo>
                <a:close/>
              </a:path>
              <a:path w="2528570" h="935989">
                <a:moveTo>
                  <a:pt x="1865376" y="926591"/>
                </a:moveTo>
                <a:lnTo>
                  <a:pt x="1856359" y="926591"/>
                </a:lnTo>
                <a:lnTo>
                  <a:pt x="1856359" y="935735"/>
                </a:lnTo>
                <a:lnTo>
                  <a:pt x="1865376" y="935735"/>
                </a:lnTo>
                <a:lnTo>
                  <a:pt x="1865376" y="926591"/>
                </a:lnTo>
                <a:close/>
              </a:path>
              <a:path w="2528570" h="935989">
                <a:moveTo>
                  <a:pt x="1883664" y="926591"/>
                </a:moveTo>
                <a:lnTo>
                  <a:pt x="1874520" y="926591"/>
                </a:lnTo>
                <a:lnTo>
                  <a:pt x="1874520" y="935735"/>
                </a:lnTo>
                <a:lnTo>
                  <a:pt x="1883664" y="935735"/>
                </a:lnTo>
                <a:lnTo>
                  <a:pt x="1883664" y="926591"/>
                </a:lnTo>
                <a:close/>
              </a:path>
              <a:path w="2528570" h="935989">
                <a:moveTo>
                  <a:pt x="1903476" y="926591"/>
                </a:moveTo>
                <a:lnTo>
                  <a:pt x="1894459" y="926591"/>
                </a:lnTo>
                <a:lnTo>
                  <a:pt x="1894459" y="935735"/>
                </a:lnTo>
                <a:lnTo>
                  <a:pt x="1903476" y="935735"/>
                </a:lnTo>
                <a:lnTo>
                  <a:pt x="1903476" y="926591"/>
                </a:lnTo>
                <a:close/>
              </a:path>
              <a:path w="2528570" h="935989">
                <a:moveTo>
                  <a:pt x="1921764" y="926591"/>
                </a:moveTo>
                <a:lnTo>
                  <a:pt x="1912620" y="926591"/>
                </a:lnTo>
                <a:lnTo>
                  <a:pt x="1912620" y="935735"/>
                </a:lnTo>
                <a:lnTo>
                  <a:pt x="1921764" y="935735"/>
                </a:lnTo>
                <a:lnTo>
                  <a:pt x="1921764" y="926591"/>
                </a:lnTo>
                <a:close/>
              </a:path>
              <a:path w="2528570" h="935989">
                <a:moveTo>
                  <a:pt x="1941576" y="926591"/>
                </a:moveTo>
                <a:lnTo>
                  <a:pt x="1932559" y="926591"/>
                </a:lnTo>
                <a:lnTo>
                  <a:pt x="1932559" y="935735"/>
                </a:lnTo>
                <a:lnTo>
                  <a:pt x="1941576" y="935735"/>
                </a:lnTo>
                <a:lnTo>
                  <a:pt x="1941576" y="926591"/>
                </a:lnTo>
                <a:close/>
              </a:path>
              <a:path w="2528570" h="935989">
                <a:moveTo>
                  <a:pt x="1959864" y="926591"/>
                </a:moveTo>
                <a:lnTo>
                  <a:pt x="1950720" y="926591"/>
                </a:lnTo>
                <a:lnTo>
                  <a:pt x="1950720" y="935735"/>
                </a:lnTo>
                <a:lnTo>
                  <a:pt x="1959864" y="935735"/>
                </a:lnTo>
                <a:lnTo>
                  <a:pt x="1959864" y="926591"/>
                </a:lnTo>
                <a:close/>
              </a:path>
              <a:path w="2528570" h="935989">
                <a:moveTo>
                  <a:pt x="1979676" y="926591"/>
                </a:moveTo>
                <a:lnTo>
                  <a:pt x="1970659" y="926591"/>
                </a:lnTo>
                <a:lnTo>
                  <a:pt x="1970659" y="935735"/>
                </a:lnTo>
                <a:lnTo>
                  <a:pt x="1979676" y="935735"/>
                </a:lnTo>
                <a:lnTo>
                  <a:pt x="1979676" y="926591"/>
                </a:lnTo>
                <a:close/>
              </a:path>
              <a:path w="2528570" h="935989">
                <a:moveTo>
                  <a:pt x="1997964" y="926591"/>
                </a:moveTo>
                <a:lnTo>
                  <a:pt x="1988820" y="926591"/>
                </a:lnTo>
                <a:lnTo>
                  <a:pt x="1988820" y="935735"/>
                </a:lnTo>
                <a:lnTo>
                  <a:pt x="1997964" y="935735"/>
                </a:lnTo>
                <a:lnTo>
                  <a:pt x="1997964" y="926591"/>
                </a:lnTo>
                <a:close/>
              </a:path>
              <a:path w="2528570" h="935989">
                <a:moveTo>
                  <a:pt x="2017776" y="926591"/>
                </a:moveTo>
                <a:lnTo>
                  <a:pt x="2008759" y="926591"/>
                </a:lnTo>
                <a:lnTo>
                  <a:pt x="2008759" y="935735"/>
                </a:lnTo>
                <a:lnTo>
                  <a:pt x="2017776" y="935735"/>
                </a:lnTo>
                <a:lnTo>
                  <a:pt x="2017776" y="926591"/>
                </a:lnTo>
                <a:close/>
              </a:path>
              <a:path w="2528570" h="935989">
                <a:moveTo>
                  <a:pt x="2036064" y="926591"/>
                </a:moveTo>
                <a:lnTo>
                  <a:pt x="2026920" y="926591"/>
                </a:lnTo>
                <a:lnTo>
                  <a:pt x="2026920" y="935735"/>
                </a:lnTo>
                <a:lnTo>
                  <a:pt x="2036064" y="935735"/>
                </a:lnTo>
                <a:lnTo>
                  <a:pt x="2036064" y="926591"/>
                </a:lnTo>
                <a:close/>
              </a:path>
              <a:path w="2528570" h="935989">
                <a:moveTo>
                  <a:pt x="2055876" y="926591"/>
                </a:moveTo>
                <a:lnTo>
                  <a:pt x="2046859" y="926591"/>
                </a:lnTo>
                <a:lnTo>
                  <a:pt x="2046859" y="935735"/>
                </a:lnTo>
                <a:lnTo>
                  <a:pt x="2055876" y="935735"/>
                </a:lnTo>
                <a:lnTo>
                  <a:pt x="2055876" y="926591"/>
                </a:lnTo>
                <a:close/>
              </a:path>
              <a:path w="2528570" h="935989">
                <a:moveTo>
                  <a:pt x="2074164" y="926591"/>
                </a:moveTo>
                <a:lnTo>
                  <a:pt x="2065020" y="926591"/>
                </a:lnTo>
                <a:lnTo>
                  <a:pt x="2065020" y="935735"/>
                </a:lnTo>
                <a:lnTo>
                  <a:pt x="2074164" y="935735"/>
                </a:lnTo>
                <a:lnTo>
                  <a:pt x="2074164" y="926591"/>
                </a:lnTo>
                <a:close/>
              </a:path>
              <a:path w="2528570" h="935989">
                <a:moveTo>
                  <a:pt x="2093976" y="926591"/>
                </a:moveTo>
                <a:lnTo>
                  <a:pt x="2084959" y="926591"/>
                </a:lnTo>
                <a:lnTo>
                  <a:pt x="2084959" y="935735"/>
                </a:lnTo>
                <a:lnTo>
                  <a:pt x="2093976" y="935735"/>
                </a:lnTo>
                <a:lnTo>
                  <a:pt x="2093976" y="926591"/>
                </a:lnTo>
                <a:close/>
              </a:path>
              <a:path w="2528570" h="935989">
                <a:moveTo>
                  <a:pt x="2112264" y="926591"/>
                </a:moveTo>
                <a:lnTo>
                  <a:pt x="2103120" y="926591"/>
                </a:lnTo>
                <a:lnTo>
                  <a:pt x="2103120" y="935735"/>
                </a:lnTo>
                <a:lnTo>
                  <a:pt x="2112264" y="935735"/>
                </a:lnTo>
                <a:lnTo>
                  <a:pt x="2112264" y="926591"/>
                </a:lnTo>
                <a:close/>
              </a:path>
              <a:path w="2528570" h="935989">
                <a:moveTo>
                  <a:pt x="2132076" y="926591"/>
                </a:moveTo>
                <a:lnTo>
                  <a:pt x="2123059" y="926591"/>
                </a:lnTo>
                <a:lnTo>
                  <a:pt x="2123059" y="935735"/>
                </a:lnTo>
                <a:lnTo>
                  <a:pt x="2132076" y="935735"/>
                </a:lnTo>
                <a:lnTo>
                  <a:pt x="2132076" y="926591"/>
                </a:lnTo>
                <a:close/>
              </a:path>
              <a:path w="2528570" h="935989">
                <a:moveTo>
                  <a:pt x="2150364" y="926591"/>
                </a:moveTo>
                <a:lnTo>
                  <a:pt x="2141220" y="926591"/>
                </a:lnTo>
                <a:lnTo>
                  <a:pt x="2141220" y="935735"/>
                </a:lnTo>
                <a:lnTo>
                  <a:pt x="2150364" y="935735"/>
                </a:lnTo>
                <a:lnTo>
                  <a:pt x="2150364" y="926591"/>
                </a:lnTo>
                <a:close/>
              </a:path>
              <a:path w="2528570" h="935989">
                <a:moveTo>
                  <a:pt x="2170176" y="926591"/>
                </a:moveTo>
                <a:lnTo>
                  <a:pt x="2161159" y="926591"/>
                </a:lnTo>
                <a:lnTo>
                  <a:pt x="2161159" y="935735"/>
                </a:lnTo>
                <a:lnTo>
                  <a:pt x="2170176" y="935735"/>
                </a:lnTo>
                <a:lnTo>
                  <a:pt x="2170176" y="926591"/>
                </a:lnTo>
                <a:close/>
              </a:path>
              <a:path w="2528570" h="935989">
                <a:moveTo>
                  <a:pt x="2188464" y="926591"/>
                </a:moveTo>
                <a:lnTo>
                  <a:pt x="2179320" y="926591"/>
                </a:lnTo>
                <a:lnTo>
                  <a:pt x="2179320" y="935735"/>
                </a:lnTo>
                <a:lnTo>
                  <a:pt x="2188464" y="935735"/>
                </a:lnTo>
                <a:lnTo>
                  <a:pt x="2188464" y="926591"/>
                </a:lnTo>
                <a:close/>
              </a:path>
              <a:path w="2528570" h="935989">
                <a:moveTo>
                  <a:pt x="2208276" y="926591"/>
                </a:moveTo>
                <a:lnTo>
                  <a:pt x="2199259" y="926591"/>
                </a:lnTo>
                <a:lnTo>
                  <a:pt x="2199259" y="935735"/>
                </a:lnTo>
                <a:lnTo>
                  <a:pt x="2208276" y="935735"/>
                </a:lnTo>
                <a:lnTo>
                  <a:pt x="2208276" y="926591"/>
                </a:lnTo>
                <a:close/>
              </a:path>
              <a:path w="2528570" h="935989">
                <a:moveTo>
                  <a:pt x="2226564" y="926591"/>
                </a:moveTo>
                <a:lnTo>
                  <a:pt x="2217420" y="926591"/>
                </a:lnTo>
                <a:lnTo>
                  <a:pt x="2217420" y="935735"/>
                </a:lnTo>
                <a:lnTo>
                  <a:pt x="2226564" y="935735"/>
                </a:lnTo>
                <a:lnTo>
                  <a:pt x="2226564" y="926591"/>
                </a:lnTo>
                <a:close/>
              </a:path>
              <a:path w="2528570" h="935989">
                <a:moveTo>
                  <a:pt x="2246376" y="926591"/>
                </a:moveTo>
                <a:lnTo>
                  <a:pt x="2237359" y="926591"/>
                </a:lnTo>
                <a:lnTo>
                  <a:pt x="2237359" y="935735"/>
                </a:lnTo>
                <a:lnTo>
                  <a:pt x="2246376" y="935735"/>
                </a:lnTo>
                <a:lnTo>
                  <a:pt x="2246376" y="926591"/>
                </a:lnTo>
                <a:close/>
              </a:path>
              <a:path w="2528570" h="935989">
                <a:moveTo>
                  <a:pt x="2264664" y="926591"/>
                </a:moveTo>
                <a:lnTo>
                  <a:pt x="2255520" y="926591"/>
                </a:lnTo>
                <a:lnTo>
                  <a:pt x="2255520" y="935735"/>
                </a:lnTo>
                <a:lnTo>
                  <a:pt x="2264664" y="935735"/>
                </a:lnTo>
                <a:lnTo>
                  <a:pt x="2264664" y="926591"/>
                </a:lnTo>
                <a:close/>
              </a:path>
              <a:path w="2528570" h="935989">
                <a:moveTo>
                  <a:pt x="2284476" y="926591"/>
                </a:moveTo>
                <a:lnTo>
                  <a:pt x="2275459" y="926591"/>
                </a:lnTo>
                <a:lnTo>
                  <a:pt x="2275459" y="935735"/>
                </a:lnTo>
                <a:lnTo>
                  <a:pt x="2284476" y="935735"/>
                </a:lnTo>
                <a:lnTo>
                  <a:pt x="2284476" y="926591"/>
                </a:lnTo>
                <a:close/>
              </a:path>
              <a:path w="2528570" h="935989">
                <a:moveTo>
                  <a:pt x="2302764" y="926591"/>
                </a:moveTo>
                <a:lnTo>
                  <a:pt x="2293620" y="926591"/>
                </a:lnTo>
                <a:lnTo>
                  <a:pt x="2293620" y="935735"/>
                </a:lnTo>
                <a:lnTo>
                  <a:pt x="2302764" y="935735"/>
                </a:lnTo>
                <a:lnTo>
                  <a:pt x="2302764" y="926591"/>
                </a:lnTo>
                <a:close/>
              </a:path>
              <a:path w="2528570" h="935989">
                <a:moveTo>
                  <a:pt x="2322576" y="926591"/>
                </a:moveTo>
                <a:lnTo>
                  <a:pt x="2313559" y="926591"/>
                </a:lnTo>
                <a:lnTo>
                  <a:pt x="2313559" y="935735"/>
                </a:lnTo>
                <a:lnTo>
                  <a:pt x="2322576" y="935735"/>
                </a:lnTo>
                <a:lnTo>
                  <a:pt x="2322576" y="926591"/>
                </a:lnTo>
                <a:close/>
              </a:path>
              <a:path w="2528570" h="935989">
                <a:moveTo>
                  <a:pt x="2340864" y="926591"/>
                </a:moveTo>
                <a:lnTo>
                  <a:pt x="2331720" y="926591"/>
                </a:lnTo>
                <a:lnTo>
                  <a:pt x="2331720" y="935735"/>
                </a:lnTo>
                <a:lnTo>
                  <a:pt x="2340864" y="935735"/>
                </a:lnTo>
                <a:lnTo>
                  <a:pt x="2340864" y="926591"/>
                </a:lnTo>
                <a:close/>
              </a:path>
              <a:path w="2528570" h="935989">
                <a:moveTo>
                  <a:pt x="2360676" y="926591"/>
                </a:moveTo>
                <a:lnTo>
                  <a:pt x="2351659" y="926591"/>
                </a:lnTo>
                <a:lnTo>
                  <a:pt x="2351659" y="935735"/>
                </a:lnTo>
                <a:lnTo>
                  <a:pt x="2360676" y="935735"/>
                </a:lnTo>
                <a:lnTo>
                  <a:pt x="2360676" y="926591"/>
                </a:lnTo>
                <a:close/>
              </a:path>
              <a:path w="2528570" h="935989">
                <a:moveTo>
                  <a:pt x="2378964" y="926591"/>
                </a:moveTo>
                <a:lnTo>
                  <a:pt x="2369820" y="926591"/>
                </a:lnTo>
                <a:lnTo>
                  <a:pt x="2369820" y="935735"/>
                </a:lnTo>
                <a:lnTo>
                  <a:pt x="2378964" y="935735"/>
                </a:lnTo>
                <a:lnTo>
                  <a:pt x="2378964" y="926591"/>
                </a:lnTo>
                <a:close/>
              </a:path>
              <a:path w="2528570" h="935989">
                <a:moveTo>
                  <a:pt x="2398776" y="926591"/>
                </a:moveTo>
                <a:lnTo>
                  <a:pt x="2389759" y="926591"/>
                </a:lnTo>
                <a:lnTo>
                  <a:pt x="2389759" y="935735"/>
                </a:lnTo>
                <a:lnTo>
                  <a:pt x="2398776" y="935735"/>
                </a:lnTo>
                <a:lnTo>
                  <a:pt x="2398776" y="926591"/>
                </a:lnTo>
                <a:close/>
              </a:path>
              <a:path w="2528570" h="935989">
                <a:moveTo>
                  <a:pt x="2417064" y="926591"/>
                </a:moveTo>
                <a:lnTo>
                  <a:pt x="2407920" y="926591"/>
                </a:lnTo>
                <a:lnTo>
                  <a:pt x="2407920" y="935735"/>
                </a:lnTo>
                <a:lnTo>
                  <a:pt x="2417064" y="935735"/>
                </a:lnTo>
                <a:lnTo>
                  <a:pt x="2417064" y="926591"/>
                </a:lnTo>
                <a:close/>
              </a:path>
              <a:path w="2528570" h="935989">
                <a:moveTo>
                  <a:pt x="2436876" y="926591"/>
                </a:moveTo>
                <a:lnTo>
                  <a:pt x="2427859" y="926591"/>
                </a:lnTo>
                <a:lnTo>
                  <a:pt x="2427859" y="935735"/>
                </a:lnTo>
                <a:lnTo>
                  <a:pt x="2436876" y="935735"/>
                </a:lnTo>
                <a:lnTo>
                  <a:pt x="2436876" y="926591"/>
                </a:lnTo>
                <a:close/>
              </a:path>
              <a:path w="2528570" h="935989">
                <a:moveTo>
                  <a:pt x="2455164" y="926591"/>
                </a:moveTo>
                <a:lnTo>
                  <a:pt x="2446020" y="926591"/>
                </a:lnTo>
                <a:lnTo>
                  <a:pt x="2446020" y="935735"/>
                </a:lnTo>
                <a:lnTo>
                  <a:pt x="2455164" y="935735"/>
                </a:lnTo>
                <a:lnTo>
                  <a:pt x="2455164" y="926591"/>
                </a:lnTo>
                <a:close/>
              </a:path>
              <a:path w="2528570" h="935989">
                <a:moveTo>
                  <a:pt x="2474976" y="926591"/>
                </a:moveTo>
                <a:lnTo>
                  <a:pt x="2465959" y="926591"/>
                </a:lnTo>
                <a:lnTo>
                  <a:pt x="2465959" y="935735"/>
                </a:lnTo>
                <a:lnTo>
                  <a:pt x="2474976" y="935735"/>
                </a:lnTo>
                <a:lnTo>
                  <a:pt x="2474976" y="926591"/>
                </a:lnTo>
                <a:close/>
              </a:path>
              <a:path w="2528570" h="935989">
                <a:moveTo>
                  <a:pt x="2493264" y="926591"/>
                </a:moveTo>
                <a:lnTo>
                  <a:pt x="2484120" y="926591"/>
                </a:lnTo>
                <a:lnTo>
                  <a:pt x="2484120" y="935735"/>
                </a:lnTo>
                <a:lnTo>
                  <a:pt x="2493264" y="935735"/>
                </a:lnTo>
                <a:lnTo>
                  <a:pt x="2493264" y="926591"/>
                </a:lnTo>
                <a:close/>
              </a:path>
              <a:path w="2528570" h="935989">
                <a:moveTo>
                  <a:pt x="2513076" y="926591"/>
                </a:moveTo>
                <a:lnTo>
                  <a:pt x="2504059" y="926591"/>
                </a:lnTo>
                <a:lnTo>
                  <a:pt x="2504059" y="935735"/>
                </a:lnTo>
                <a:lnTo>
                  <a:pt x="2513076" y="935735"/>
                </a:lnTo>
                <a:lnTo>
                  <a:pt x="2513076" y="926591"/>
                </a:lnTo>
                <a:close/>
              </a:path>
              <a:path w="2528570" h="935989">
                <a:moveTo>
                  <a:pt x="2528316" y="926591"/>
                </a:moveTo>
                <a:lnTo>
                  <a:pt x="2523744" y="926591"/>
                </a:lnTo>
                <a:lnTo>
                  <a:pt x="2522220" y="928115"/>
                </a:lnTo>
                <a:lnTo>
                  <a:pt x="2522220" y="935735"/>
                </a:lnTo>
                <a:lnTo>
                  <a:pt x="2528316" y="935735"/>
                </a:lnTo>
                <a:lnTo>
                  <a:pt x="2528316" y="926591"/>
                </a:lnTo>
                <a:close/>
              </a:path>
              <a:path w="2528570" h="935989">
                <a:moveTo>
                  <a:pt x="2528316" y="923544"/>
                </a:moveTo>
                <a:lnTo>
                  <a:pt x="2519172" y="923544"/>
                </a:lnTo>
                <a:lnTo>
                  <a:pt x="2519172" y="931163"/>
                </a:lnTo>
                <a:lnTo>
                  <a:pt x="2522220" y="928115"/>
                </a:lnTo>
                <a:lnTo>
                  <a:pt x="2522220" y="926591"/>
                </a:lnTo>
                <a:lnTo>
                  <a:pt x="2528316" y="926591"/>
                </a:lnTo>
                <a:lnTo>
                  <a:pt x="2528316" y="923544"/>
                </a:lnTo>
                <a:close/>
              </a:path>
              <a:path w="2528570" h="935989">
                <a:moveTo>
                  <a:pt x="2523744" y="926591"/>
                </a:moveTo>
                <a:lnTo>
                  <a:pt x="2522220" y="926591"/>
                </a:lnTo>
                <a:lnTo>
                  <a:pt x="2522220" y="928115"/>
                </a:lnTo>
                <a:lnTo>
                  <a:pt x="2523744" y="926591"/>
                </a:lnTo>
                <a:close/>
              </a:path>
              <a:path w="2528570" h="935989">
                <a:moveTo>
                  <a:pt x="2528316" y="903732"/>
                </a:moveTo>
                <a:lnTo>
                  <a:pt x="2519172" y="903732"/>
                </a:lnTo>
                <a:lnTo>
                  <a:pt x="2519172" y="912876"/>
                </a:lnTo>
                <a:lnTo>
                  <a:pt x="2528316" y="912876"/>
                </a:lnTo>
                <a:lnTo>
                  <a:pt x="2528316" y="903732"/>
                </a:lnTo>
                <a:close/>
              </a:path>
              <a:path w="2528570" h="935989">
                <a:moveTo>
                  <a:pt x="2528316" y="885444"/>
                </a:moveTo>
                <a:lnTo>
                  <a:pt x="2519172" y="885444"/>
                </a:lnTo>
                <a:lnTo>
                  <a:pt x="2519172" y="894588"/>
                </a:lnTo>
                <a:lnTo>
                  <a:pt x="2528316" y="894588"/>
                </a:lnTo>
                <a:lnTo>
                  <a:pt x="2528316" y="885444"/>
                </a:lnTo>
                <a:close/>
              </a:path>
              <a:path w="2528570" h="935989">
                <a:moveTo>
                  <a:pt x="2528316" y="865632"/>
                </a:moveTo>
                <a:lnTo>
                  <a:pt x="2519172" y="865632"/>
                </a:lnTo>
                <a:lnTo>
                  <a:pt x="2519172" y="874776"/>
                </a:lnTo>
                <a:lnTo>
                  <a:pt x="2528316" y="874776"/>
                </a:lnTo>
                <a:lnTo>
                  <a:pt x="2528316" y="865632"/>
                </a:lnTo>
                <a:close/>
              </a:path>
              <a:path w="2528570" h="935989">
                <a:moveTo>
                  <a:pt x="2528316" y="847344"/>
                </a:moveTo>
                <a:lnTo>
                  <a:pt x="2519172" y="847344"/>
                </a:lnTo>
                <a:lnTo>
                  <a:pt x="2519172" y="856488"/>
                </a:lnTo>
                <a:lnTo>
                  <a:pt x="2528316" y="856488"/>
                </a:lnTo>
                <a:lnTo>
                  <a:pt x="2528316" y="847344"/>
                </a:lnTo>
                <a:close/>
              </a:path>
              <a:path w="2528570" h="935989">
                <a:moveTo>
                  <a:pt x="2528316" y="827532"/>
                </a:moveTo>
                <a:lnTo>
                  <a:pt x="2519172" y="827532"/>
                </a:lnTo>
                <a:lnTo>
                  <a:pt x="2519172" y="836676"/>
                </a:lnTo>
                <a:lnTo>
                  <a:pt x="2528316" y="836676"/>
                </a:lnTo>
                <a:lnTo>
                  <a:pt x="2528316" y="827532"/>
                </a:lnTo>
                <a:close/>
              </a:path>
              <a:path w="2528570" h="935989">
                <a:moveTo>
                  <a:pt x="2528316" y="809244"/>
                </a:moveTo>
                <a:lnTo>
                  <a:pt x="2519172" y="809244"/>
                </a:lnTo>
                <a:lnTo>
                  <a:pt x="2519172" y="818388"/>
                </a:lnTo>
                <a:lnTo>
                  <a:pt x="2528316" y="818388"/>
                </a:lnTo>
                <a:lnTo>
                  <a:pt x="2528316" y="809244"/>
                </a:lnTo>
                <a:close/>
              </a:path>
              <a:path w="2528570" h="935989">
                <a:moveTo>
                  <a:pt x="2528316" y="789432"/>
                </a:moveTo>
                <a:lnTo>
                  <a:pt x="2519172" y="789432"/>
                </a:lnTo>
                <a:lnTo>
                  <a:pt x="2519172" y="798576"/>
                </a:lnTo>
                <a:lnTo>
                  <a:pt x="2528316" y="798576"/>
                </a:lnTo>
                <a:lnTo>
                  <a:pt x="2528316" y="789432"/>
                </a:lnTo>
                <a:close/>
              </a:path>
              <a:path w="2528570" h="935989">
                <a:moveTo>
                  <a:pt x="2528316" y="771144"/>
                </a:moveTo>
                <a:lnTo>
                  <a:pt x="2519172" y="771144"/>
                </a:lnTo>
                <a:lnTo>
                  <a:pt x="2519172" y="780288"/>
                </a:lnTo>
                <a:lnTo>
                  <a:pt x="2528316" y="780288"/>
                </a:lnTo>
                <a:lnTo>
                  <a:pt x="2528316" y="771144"/>
                </a:lnTo>
                <a:close/>
              </a:path>
              <a:path w="2528570" h="935989">
                <a:moveTo>
                  <a:pt x="2528316" y="751332"/>
                </a:moveTo>
                <a:lnTo>
                  <a:pt x="2519172" y="751332"/>
                </a:lnTo>
                <a:lnTo>
                  <a:pt x="2519172" y="760476"/>
                </a:lnTo>
                <a:lnTo>
                  <a:pt x="2528316" y="760476"/>
                </a:lnTo>
                <a:lnTo>
                  <a:pt x="2528316" y="751332"/>
                </a:lnTo>
                <a:close/>
              </a:path>
              <a:path w="2528570" h="935989">
                <a:moveTo>
                  <a:pt x="2528316" y="733044"/>
                </a:moveTo>
                <a:lnTo>
                  <a:pt x="2519172" y="733044"/>
                </a:lnTo>
                <a:lnTo>
                  <a:pt x="2519172" y="742188"/>
                </a:lnTo>
                <a:lnTo>
                  <a:pt x="2528316" y="742188"/>
                </a:lnTo>
                <a:lnTo>
                  <a:pt x="2528316" y="733044"/>
                </a:lnTo>
                <a:close/>
              </a:path>
              <a:path w="2528570" h="935989">
                <a:moveTo>
                  <a:pt x="2528316" y="713232"/>
                </a:moveTo>
                <a:lnTo>
                  <a:pt x="2519172" y="713232"/>
                </a:lnTo>
                <a:lnTo>
                  <a:pt x="2519172" y="722376"/>
                </a:lnTo>
                <a:lnTo>
                  <a:pt x="2528316" y="722376"/>
                </a:lnTo>
                <a:lnTo>
                  <a:pt x="2528316" y="713232"/>
                </a:lnTo>
                <a:close/>
              </a:path>
              <a:path w="2528570" h="935989">
                <a:moveTo>
                  <a:pt x="2528316" y="694944"/>
                </a:moveTo>
                <a:lnTo>
                  <a:pt x="2519172" y="694944"/>
                </a:lnTo>
                <a:lnTo>
                  <a:pt x="2519172" y="704088"/>
                </a:lnTo>
                <a:lnTo>
                  <a:pt x="2528316" y="704088"/>
                </a:lnTo>
                <a:lnTo>
                  <a:pt x="2528316" y="694944"/>
                </a:lnTo>
                <a:close/>
              </a:path>
              <a:path w="2528570" h="935989">
                <a:moveTo>
                  <a:pt x="2528316" y="675132"/>
                </a:moveTo>
                <a:lnTo>
                  <a:pt x="2519172" y="675132"/>
                </a:lnTo>
                <a:lnTo>
                  <a:pt x="2519172" y="684276"/>
                </a:lnTo>
                <a:lnTo>
                  <a:pt x="2528316" y="684276"/>
                </a:lnTo>
                <a:lnTo>
                  <a:pt x="2528316" y="675132"/>
                </a:lnTo>
                <a:close/>
              </a:path>
              <a:path w="2528570" h="935989">
                <a:moveTo>
                  <a:pt x="2528316" y="656844"/>
                </a:moveTo>
                <a:lnTo>
                  <a:pt x="2519172" y="656844"/>
                </a:lnTo>
                <a:lnTo>
                  <a:pt x="2519172" y="665988"/>
                </a:lnTo>
                <a:lnTo>
                  <a:pt x="2528316" y="665988"/>
                </a:lnTo>
                <a:lnTo>
                  <a:pt x="2528316" y="656844"/>
                </a:lnTo>
                <a:close/>
              </a:path>
              <a:path w="2528570" h="935989">
                <a:moveTo>
                  <a:pt x="2528316" y="637032"/>
                </a:moveTo>
                <a:lnTo>
                  <a:pt x="2519172" y="637032"/>
                </a:lnTo>
                <a:lnTo>
                  <a:pt x="2519172" y="646176"/>
                </a:lnTo>
                <a:lnTo>
                  <a:pt x="2528316" y="646176"/>
                </a:lnTo>
                <a:lnTo>
                  <a:pt x="2528316" y="637032"/>
                </a:lnTo>
                <a:close/>
              </a:path>
              <a:path w="2528570" h="935989">
                <a:moveTo>
                  <a:pt x="2528316" y="618744"/>
                </a:moveTo>
                <a:lnTo>
                  <a:pt x="2519172" y="618744"/>
                </a:lnTo>
                <a:lnTo>
                  <a:pt x="2519172" y="627888"/>
                </a:lnTo>
                <a:lnTo>
                  <a:pt x="2528316" y="627888"/>
                </a:lnTo>
                <a:lnTo>
                  <a:pt x="2528316" y="618744"/>
                </a:lnTo>
                <a:close/>
              </a:path>
              <a:path w="2528570" h="935989">
                <a:moveTo>
                  <a:pt x="2528316" y="598932"/>
                </a:moveTo>
                <a:lnTo>
                  <a:pt x="2519172" y="598932"/>
                </a:lnTo>
                <a:lnTo>
                  <a:pt x="2519172" y="608076"/>
                </a:lnTo>
                <a:lnTo>
                  <a:pt x="2528316" y="608076"/>
                </a:lnTo>
                <a:lnTo>
                  <a:pt x="2528316" y="598932"/>
                </a:lnTo>
                <a:close/>
              </a:path>
              <a:path w="2528570" h="935989">
                <a:moveTo>
                  <a:pt x="2528316" y="580644"/>
                </a:moveTo>
                <a:lnTo>
                  <a:pt x="2519172" y="580644"/>
                </a:lnTo>
                <a:lnTo>
                  <a:pt x="2519172" y="589788"/>
                </a:lnTo>
                <a:lnTo>
                  <a:pt x="2528316" y="589788"/>
                </a:lnTo>
                <a:lnTo>
                  <a:pt x="2528316" y="580644"/>
                </a:lnTo>
                <a:close/>
              </a:path>
              <a:path w="2528570" h="935989">
                <a:moveTo>
                  <a:pt x="2528316" y="560832"/>
                </a:moveTo>
                <a:lnTo>
                  <a:pt x="2519172" y="560832"/>
                </a:lnTo>
                <a:lnTo>
                  <a:pt x="2519172" y="569976"/>
                </a:lnTo>
                <a:lnTo>
                  <a:pt x="2528316" y="569976"/>
                </a:lnTo>
                <a:lnTo>
                  <a:pt x="2528316" y="560832"/>
                </a:lnTo>
                <a:close/>
              </a:path>
              <a:path w="2528570" h="935989">
                <a:moveTo>
                  <a:pt x="2528316" y="542544"/>
                </a:moveTo>
                <a:lnTo>
                  <a:pt x="2519172" y="542544"/>
                </a:lnTo>
                <a:lnTo>
                  <a:pt x="2519172" y="551688"/>
                </a:lnTo>
                <a:lnTo>
                  <a:pt x="2528316" y="551688"/>
                </a:lnTo>
                <a:lnTo>
                  <a:pt x="2528316" y="542544"/>
                </a:lnTo>
                <a:close/>
              </a:path>
              <a:path w="2528570" h="935989">
                <a:moveTo>
                  <a:pt x="2528316" y="522731"/>
                </a:moveTo>
                <a:lnTo>
                  <a:pt x="2519172" y="522731"/>
                </a:lnTo>
                <a:lnTo>
                  <a:pt x="2519172" y="531876"/>
                </a:lnTo>
                <a:lnTo>
                  <a:pt x="2528316" y="531876"/>
                </a:lnTo>
                <a:lnTo>
                  <a:pt x="2528316" y="522731"/>
                </a:lnTo>
                <a:close/>
              </a:path>
              <a:path w="2528570" h="935989">
                <a:moveTo>
                  <a:pt x="2528316" y="504444"/>
                </a:moveTo>
                <a:lnTo>
                  <a:pt x="2519172" y="504444"/>
                </a:lnTo>
                <a:lnTo>
                  <a:pt x="2519172" y="513588"/>
                </a:lnTo>
                <a:lnTo>
                  <a:pt x="2528316" y="513588"/>
                </a:lnTo>
                <a:lnTo>
                  <a:pt x="2528316" y="504444"/>
                </a:lnTo>
                <a:close/>
              </a:path>
              <a:path w="2528570" h="935989">
                <a:moveTo>
                  <a:pt x="2528316" y="484631"/>
                </a:moveTo>
                <a:lnTo>
                  <a:pt x="2519172" y="484631"/>
                </a:lnTo>
                <a:lnTo>
                  <a:pt x="2519172" y="493775"/>
                </a:lnTo>
                <a:lnTo>
                  <a:pt x="2528316" y="493775"/>
                </a:lnTo>
                <a:lnTo>
                  <a:pt x="2528316" y="484631"/>
                </a:lnTo>
                <a:close/>
              </a:path>
              <a:path w="2528570" h="935989">
                <a:moveTo>
                  <a:pt x="2528316" y="466344"/>
                </a:moveTo>
                <a:lnTo>
                  <a:pt x="2519172" y="466344"/>
                </a:lnTo>
                <a:lnTo>
                  <a:pt x="2519172" y="475488"/>
                </a:lnTo>
                <a:lnTo>
                  <a:pt x="2528316" y="475488"/>
                </a:lnTo>
                <a:lnTo>
                  <a:pt x="2528316" y="466344"/>
                </a:lnTo>
                <a:close/>
              </a:path>
              <a:path w="2528570" h="935989">
                <a:moveTo>
                  <a:pt x="2528316" y="446531"/>
                </a:moveTo>
                <a:lnTo>
                  <a:pt x="2519172" y="446531"/>
                </a:lnTo>
                <a:lnTo>
                  <a:pt x="2519172" y="455675"/>
                </a:lnTo>
                <a:lnTo>
                  <a:pt x="2528316" y="455675"/>
                </a:lnTo>
                <a:lnTo>
                  <a:pt x="2528316" y="446531"/>
                </a:lnTo>
                <a:close/>
              </a:path>
              <a:path w="2528570" h="935989">
                <a:moveTo>
                  <a:pt x="2528316" y="428244"/>
                </a:moveTo>
                <a:lnTo>
                  <a:pt x="2519172" y="428244"/>
                </a:lnTo>
                <a:lnTo>
                  <a:pt x="2519172" y="437388"/>
                </a:lnTo>
                <a:lnTo>
                  <a:pt x="2528316" y="437388"/>
                </a:lnTo>
                <a:lnTo>
                  <a:pt x="2528316" y="428244"/>
                </a:lnTo>
                <a:close/>
              </a:path>
              <a:path w="2528570" h="935989">
                <a:moveTo>
                  <a:pt x="2528316" y="408431"/>
                </a:moveTo>
                <a:lnTo>
                  <a:pt x="2519172" y="408431"/>
                </a:lnTo>
                <a:lnTo>
                  <a:pt x="2519172" y="417575"/>
                </a:lnTo>
                <a:lnTo>
                  <a:pt x="2528316" y="417575"/>
                </a:lnTo>
                <a:lnTo>
                  <a:pt x="2528316" y="408431"/>
                </a:lnTo>
                <a:close/>
              </a:path>
              <a:path w="2528570" h="935989">
                <a:moveTo>
                  <a:pt x="2528316" y="390144"/>
                </a:moveTo>
                <a:lnTo>
                  <a:pt x="2519172" y="390144"/>
                </a:lnTo>
                <a:lnTo>
                  <a:pt x="2519172" y="399288"/>
                </a:lnTo>
                <a:lnTo>
                  <a:pt x="2528316" y="399288"/>
                </a:lnTo>
                <a:lnTo>
                  <a:pt x="2528316" y="390144"/>
                </a:lnTo>
                <a:close/>
              </a:path>
              <a:path w="2528570" h="935989">
                <a:moveTo>
                  <a:pt x="2528316" y="370331"/>
                </a:moveTo>
                <a:lnTo>
                  <a:pt x="2519172" y="370331"/>
                </a:lnTo>
                <a:lnTo>
                  <a:pt x="2519172" y="379475"/>
                </a:lnTo>
                <a:lnTo>
                  <a:pt x="2528316" y="379475"/>
                </a:lnTo>
                <a:lnTo>
                  <a:pt x="2528316" y="370331"/>
                </a:lnTo>
                <a:close/>
              </a:path>
              <a:path w="2528570" h="935989">
                <a:moveTo>
                  <a:pt x="2528316" y="352044"/>
                </a:moveTo>
                <a:lnTo>
                  <a:pt x="2519172" y="352044"/>
                </a:lnTo>
                <a:lnTo>
                  <a:pt x="2519172" y="361188"/>
                </a:lnTo>
                <a:lnTo>
                  <a:pt x="2528316" y="361188"/>
                </a:lnTo>
                <a:lnTo>
                  <a:pt x="2528316" y="352044"/>
                </a:lnTo>
                <a:close/>
              </a:path>
              <a:path w="2528570" h="935989">
                <a:moveTo>
                  <a:pt x="2528316" y="332231"/>
                </a:moveTo>
                <a:lnTo>
                  <a:pt x="2519172" y="332231"/>
                </a:lnTo>
                <a:lnTo>
                  <a:pt x="2519172" y="341375"/>
                </a:lnTo>
                <a:lnTo>
                  <a:pt x="2528316" y="341375"/>
                </a:lnTo>
                <a:lnTo>
                  <a:pt x="2528316" y="332231"/>
                </a:lnTo>
                <a:close/>
              </a:path>
              <a:path w="2528570" h="935989">
                <a:moveTo>
                  <a:pt x="2528316" y="313944"/>
                </a:moveTo>
                <a:lnTo>
                  <a:pt x="2519172" y="313944"/>
                </a:lnTo>
                <a:lnTo>
                  <a:pt x="2519172" y="323088"/>
                </a:lnTo>
                <a:lnTo>
                  <a:pt x="2528316" y="323088"/>
                </a:lnTo>
                <a:lnTo>
                  <a:pt x="2528316" y="313944"/>
                </a:lnTo>
                <a:close/>
              </a:path>
              <a:path w="2528570" h="935989">
                <a:moveTo>
                  <a:pt x="2528316" y="294131"/>
                </a:moveTo>
                <a:lnTo>
                  <a:pt x="2519172" y="294131"/>
                </a:lnTo>
                <a:lnTo>
                  <a:pt x="2519172" y="303275"/>
                </a:lnTo>
                <a:lnTo>
                  <a:pt x="2528316" y="303275"/>
                </a:lnTo>
                <a:lnTo>
                  <a:pt x="2528316" y="294131"/>
                </a:lnTo>
                <a:close/>
              </a:path>
              <a:path w="2528570" h="935989">
                <a:moveTo>
                  <a:pt x="2528316" y="275844"/>
                </a:moveTo>
                <a:lnTo>
                  <a:pt x="2519172" y="275844"/>
                </a:lnTo>
                <a:lnTo>
                  <a:pt x="2519172" y="284988"/>
                </a:lnTo>
                <a:lnTo>
                  <a:pt x="2528316" y="284988"/>
                </a:lnTo>
                <a:lnTo>
                  <a:pt x="2528316" y="275844"/>
                </a:lnTo>
                <a:close/>
              </a:path>
              <a:path w="2528570" h="935989">
                <a:moveTo>
                  <a:pt x="2528316" y="256031"/>
                </a:moveTo>
                <a:lnTo>
                  <a:pt x="2519172" y="256031"/>
                </a:lnTo>
                <a:lnTo>
                  <a:pt x="2519172" y="265175"/>
                </a:lnTo>
                <a:lnTo>
                  <a:pt x="2528316" y="265175"/>
                </a:lnTo>
                <a:lnTo>
                  <a:pt x="2528316" y="256031"/>
                </a:lnTo>
                <a:close/>
              </a:path>
              <a:path w="2528570" h="935989">
                <a:moveTo>
                  <a:pt x="2528316" y="237743"/>
                </a:moveTo>
                <a:lnTo>
                  <a:pt x="2519172" y="237743"/>
                </a:lnTo>
                <a:lnTo>
                  <a:pt x="2519172" y="246887"/>
                </a:lnTo>
                <a:lnTo>
                  <a:pt x="2528316" y="246887"/>
                </a:lnTo>
                <a:lnTo>
                  <a:pt x="2528316" y="237743"/>
                </a:lnTo>
                <a:close/>
              </a:path>
              <a:path w="2528570" h="935989">
                <a:moveTo>
                  <a:pt x="2528316" y="217931"/>
                </a:moveTo>
                <a:lnTo>
                  <a:pt x="2519172" y="217931"/>
                </a:lnTo>
                <a:lnTo>
                  <a:pt x="2519172" y="227075"/>
                </a:lnTo>
                <a:lnTo>
                  <a:pt x="2528316" y="227075"/>
                </a:lnTo>
                <a:lnTo>
                  <a:pt x="2528316" y="217931"/>
                </a:lnTo>
                <a:close/>
              </a:path>
              <a:path w="2528570" h="935989">
                <a:moveTo>
                  <a:pt x="2528316" y="199643"/>
                </a:moveTo>
                <a:lnTo>
                  <a:pt x="2519172" y="199643"/>
                </a:lnTo>
                <a:lnTo>
                  <a:pt x="2519172" y="208787"/>
                </a:lnTo>
                <a:lnTo>
                  <a:pt x="2528316" y="208787"/>
                </a:lnTo>
                <a:lnTo>
                  <a:pt x="2528316" y="199643"/>
                </a:lnTo>
                <a:close/>
              </a:path>
              <a:path w="2528570" h="935989">
                <a:moveTo>
                  <a:pt x="2528316" y="179831"/>
                </a:moveTo>
                <a:lnTo>
                  <a:pt x="2519172" y="179831"/>
                </a:lnTo>
                <a:lnTo>
                  <a:pt x="2519172" y="188975"/>
                </a:lnTo>
                <a:lnTo>
                  <a:pt x="2528316" y="188975"/>
                </a:lnTo>
                <a:lnTo>
                  <a:pt x="2528316" y="179831"/>
                </a:lnTo>
                <a:close/>
              </a:path>
              <a:path w="2528570" h="935989">
                <a:moveTo>
                  <a:pt x="2528316" y="161543"/>
                </a:moveTo>
                <a:lnTo>
                  <a:pt x="2519172" y="161543"/>
                </a:lnTo>
                <a:lnTo>
                  <a:pt x="2519172" y="170687"/>
                </a:lnTo>
                <a:lnTo>
                  <a:pt x="2528316" y="170687"/>
                </a:lnTo>
                <a:lnTo>
                  <a:pt x="2528316" y="161543"/>
                </a:lnTo>
                <a:close/>
              </a:path>
              <a:path w="2528570" h="935989">
                <a:moveTo>
                  <a:pt x="2528316" y="141731"/>
                </a:moveTo>
                <a:lnTo>
                  <a:pt x="2519172" y="141731"/>
                </a:lnTo>
                <a:lnTo>
                  <a:pt x="2519172" y="150875"/>
                </a:lnTo>
                <a:lnTo>
                  <a:pt x="2528316" y="150875"/>
                </a:lnTo>
                <a:lnTo>
                  <a:pt x="2528316" y="141731"/>
                </a:lnTo>
                <a:close/>
              </a:path>
              <a:path w="2528570" h="935989">
                <a:moveTo>
                  <a:pt x="2528316" y="123443"/>
                </a:moveTo>
                <a:lnTo>
                  <a:pt x="2519172" y="123443"/>
                </a:lnTo>
                <a:lnTo>
                  <a:pt x="2519172" y="132587"/>
                </a:lnTo>
                <a:lnTo>
                  <a:pt x="2528316" y="132587"/>
                </a:lnTo>
                <a:lnTo>
                  <a:pt x="2528316" y="123443"/>
                </a:lnTo>
                <a:close/>
              </a:path>
              <a:path w="2528570" h="935989">
                <a:moveTo>
                  <a:pt x="2528316" y="103631"/>
                </a:moveTo>
                <a:lnTo>
                  <a:pt x="2519172" y="103631"/>
                </a:lnTo>
                <a:lnTo>
                  <a:pt x="2519172" y="112775"/>
                </a:lnTo>
                <a:lnTo>
                  <a:pt x="2528316" y="112775"/>
                </a:lnTo>
                <a:lnTo>
                  <a:pt x="2528316" y="103631"/>
                </a:lnTo>
                <a:close/>
              </a:path>
              <a:path w="2528570" h="935989">
                <a:moveTo>
                  <a:pt x="2528316" y="85343"/>
                </a:moveTo>
                <a:lnTo>
                  <a:pt x="2519172" y="85343"/>
                </a:lnTo>
                <a:lnTo>
                  <a:pt x="2519172" y="94487"/>
                </a:lnTo>
                <a:lnTo>
                  <a:pt x="2528316" y="94487"/>
                </a:lnTo>
                <a:lnTo>
                  <a:pt x="2528316" y="85343"/>
                </a:lnTo>
                <a:close/>
              </a:path>
              <a:path w="2528570" h="935989">
                <a:moveTo>
                  <a:pt x="2528316" y="65531"/>
                </a:moveTo>
                <a:lnTo>
                  <a:pt x="2519172" y="65531"/>
                </a:lnTo>
                <a:lnTo>
                  <a:pt x="2519172" y="74675"/>
                </a:lnTo>
                <a:lnTo>
                  <a:pt x="2528316" y="74675"/>
                </a:lnTo>
                <a:lnTo>
                  <a:pt x="2528316" y="65531"/>
                </a:lnTo>
                <a:close/>
              </a:path>
              <a:path w="2528570" h="935989">
                <a:moveTo>
                  <a:pt x="2528316" y="47243"/>
                </a:moveTo>
                <a:lnTo>
                  <a:pt x="2519172" y="47243"/>
                </a:lnTo>
                <a:lnTo>
                  <a:pt x="2519172" y="56387"/>
                </a:lnTo>
                <a:lnTo>
                  <a:pt x="2528316" y="56387"/>
                </a:lnTo>
                <a:lnTo>
                  <a:pt x="2528316" y="47243"/>
                </a:lnTo>
                <a:close/>
              </a:path>
              <a:path w="2528570" h="935989">
                <a:moveTo>
                  <a:pt x="2528316" y="27431"/>
                </a:moveTo>
                <a:lnTo>
                  <a:pt x="2519172" y="27431"/>
                </a:lnTo>
                <a:lnTo>
                  <a:pt x="2519172" y="36575"/>
                </a:lnTo>
                <a:lnTo>
                  <a:pt x="2528316" y="36575"/>
                </a:lnTo>
                <a:lnTo>
                  <a:pt x="2528316" y="27431"/>
                </a:lnTo>
                <a:close/>
              </a:path>
            </a:pathLst>
          </a:custGeom>
          <a:solidFill>
            <a:srgbClr val="000000"/>
          </a:solidFill>
          <a:ln w="9525">
            <a:noFill/>
            <a:miter lim="800000"/>
            <a:headEnd/>
            <a:tailEnd/>
          </a:ln>
        </p:spPr>
        <p:txBody>
          <a:bodyPr lIns="0" tIns="0" rIns="0" bIns="0"/>
          <a:lstStyle/>
          <a:p>
            <a:endParaRPr lang="en-US"/>
          </a:p>
        </p:txBody>
      </p:sp>
      <p:sp>
        <p:nvSpPr>
          <p:cNvPr id="18442" name="object 16"/>
          <p:cNvSpPr txBox="1">
            <a:spLocks noChangeArrowheads="1"/>
          </p:cNvSpPr>
          <p:nvPr/>
        </p:nvSpPr>
        <p:spPr bwMode="auto">
          <a:xfrm>
            <a:off x="3289300" y="3751263"/>
            <a:ext cx="2333625" cy="574675"/>
          </a:xfrm>
          <a:prstGeom prst="rect">
            <a:avLst/>
          </a:prstGeom>
          <a:noFill/>
          <a:ln w="9525">
            <a:noFill/>
            <a:miter lim="800000"/>
            <a:headEnd/>
            <a:tailEnd/>
          </a:ln>
        </p:spPr>
        <p:txBody>
          <a:bodyPr lIns="0" tIns="12700" rIns="0" bIns="0">
            <a:spAutoFit/>
          </a:bodyPr>
          <a:lstStyle/>
          <a:p>
            <a:pPr marL="12700">
              <a:spcBef>
                <a:spcPts val="100"/>
              </a:spcBef>
            </a:pPr>
            <a:r>
              <a:rPr lang="en-US" dirty="0">
                <a:solidFill>
                  <a:srgbClr val="1EDD3D"/>
                </a:solidFill>
                <a:latin typeface="Tahoma" pitchFamily="34" charset="0"/>
                <a:cs typeface="Tahoma" pitchFamily="34" charset="0"/>
              </a:rPr>
              <a:t>Take complement of F</a:t>
            </a:r>
            <a:r>
              <a:rPr lang="en-US" dirty="0">
                <a:solidFill>
                  <a:srgbClr val="1EDD3D"/>
                </a:solidFill>
              </a:rPr>
              <a:t>’  </a:t>
            </a:r>
            <a:r>
              <a:rPr lang="en-US" dirty="0">
                <a:solidFill>
                  <a:srgbClr val="1EDD3D"/>
                </a:solidFill>
                <a:latin typeface="Tahoma" pitchFamily="34" charset="0"/>
                <a:cs typeface="Tahoma" pitchFamily="34" charset="0"/>
              </a:rPr>
              <a:t>by DeMorgan</a:t>
            </a:r>
            <a:r>
              <a:rPr lang="en-US" dirty="0">
                <a:solidFill>
                  <a:srgbClr val="1EDD3D"/>
                </a:solidFill>
              </a:rPr>
              <a:t>’</a:t>
            </a:r>
            <a:r>
              <a:rPr lang="en-US" dirty="0">
                <a:solidFill>
                  <a:srgbClr val="1EDD3D"/>
                </a:solidFill>
                <a:latin typeface="Tahoma" pitchFamily="34" charset="0"/>
                <a:cs typeface="Tahoma" pitchFamily="34" charset="0"/>
              </a:rPr>
              <a:t>s</a:t>
            </a:r>
            <a:endParaRPr lang="en-US" dirty="0">
              <a:latin typeface="Tahoma" pitchFamily="34" charset="0"/>
              <a:cs typeface="Tahoma" pitchFamily="34" charset="0"/>
            </a:endParaRPr>
          </a:p>
        </p:txBody>
      </p:sp>
      <p:sp>
        <p:nvSpPr>
          <p:cNvPr id="17" name="object 17"/>
          <p:cNvSpPr txBox="1"/>
          <p:nvPr/>
        </p:nvSpPr>
        <p:spPr>
          <a:xfrm>
            <a:off x="3289300" y="4303713"/>
            <a:ext cx="869950" cy="300037"/>
          </a:xfrm>
          <a:prstGeom prst="rect">
            <a:avLst/>
          </a:prstGeom>
        </p:spPr>
        <p:txBody>
          <a:bodyPr lIns="0" tIns="12700" rIns="0" bIns="0">
            <a:spAutoFit/>
          </a:bodyPr>
          <a:lstStyle/>
          <a:p>
            <a:pPr marL="12700" fontAlgn="auto">
              <a:spcBef>
                <a:spcPts val="100"/>
              </a:spcBef>
              <a:spcAft>
                <a:spcPts val="0"/>
              </a:spcAft>
              <a:defRPr/>
            </a:pPr>
            <a:r>
              <a:rPr spc="-5" dirty="0">
                <a:solidFill>
                  <a:srgbClr val="1EDD3D"/>
                </a:solidFill>
                <a:latin typeface="Tahoma"/>
                <a:cs typeface="Tahoma"/>
              </a:rPr>
              <a:t>t</a:t>
            </a:r>
            <a:r>
              <a:rPr dirty="0">
                <a:solidFill>
                  <a:srgbClr val="1EDD3D"/>
                </a:solidFill>
                <a:latin typeface="Tahoma"/>
                <a:cs typeface="Tahoma"/>
              </a:rPr>
              <a:t>he</a:t>
            </a:r>
            <a:r>
              <a:rPr spc="-10" dirty="0">
                <a:solidFill>
                  <a:srgbClr val="1EDD3D"/>
                </a:solidFill>
                <a:latin typeface="Tahoma"/>
                <a:cs typeface="Tahoma"/>
              </a:rPr>
              <a:t>o</a:t>
            </a:r>
            <a:r>
              <a:rPr spc="-5" dirty="0">
                <a:solidFill>
                  <a:srgbClr val="1EDD3D"/>
                </a:solidFill>
                <a:latin typeface="Tahoma"/>
                <a:cs typeface="Tahoma"/>
              </a:rPr>
              <a:t>r</a:t>
            </a:r>
            <a:r>
              <a:rPr dirty="0">
                <a:solidFill>
                  <a:srgbClr val="1EDD3D"/>
                </a:solidFill>
                <a:latin typeface="Tahoma"/>
                <a:cs typeface="Tahoma"/>
              </a:rPr>
              <a:t>em</a:t>
            </a:r>
            <a:endParaRPr>
              <a:latin typeface="Tahoma"/>
              <a:cs typeface="Tahoma"/>
            </a:endParaRPr>
          </a:p>
        </p:txBody>
      </p:sp>
      <p:pic>
        <p:nvPicPr>
          <p:cNvPr id="18444" name="Picture 20"/>
          <p:cNvPicPr>
            <a:picLocks noChangeAspect="1" noChangeArrowheads="1"/>
          </p:cNvPicPr>
          <p:nvPr/>
        </p:nvPicPr>
        <p:blipFill>
          <a:blip r:embed="rId2"/>
          <a:srcRect/>
          <a:stretch>
            <a:fillRect/>
          </a:stretch>
        </p:blipFill>
        <p:spPr bwMode="auto">
          <a:xfrm>
            <a:off x="5791200" y="1295400"/>
            <a:ext cx="2930525" cy="2819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pPr algn="ctr" eaLnBrk="1" hangingPunct="1">
              <a:defRPr/>
            </a:pPr>
            <a:r>
              <a:rPr lang="en-IN" b="1" dirty="0" smtClean="0">
                <a:solidFill>
                  <a:srgbClr val="FF0000"/>
                </a:solidFill>
                <a:latin typeface="Times New Roman" pitchFamily="18" charset="0"/>
                <a:cs typeface="Times New Roman" pitchFamily="18" charset="0"/>
              </a:rPr>
              <a:t>Standard SOP and POS forms</a:t>
            </a:r>
            <a:r>
              <a:rPr lang="en-IN" dirty="0" smtClean="0">
                <a:solidFill>
                  <a:srgbClr val="FF0000"/>
                </a:solidFill>
              </a:rPr>
              <a:t/>
            </a:r>
            <a:br>
              <a:rPr lang="en-IN" dirty="0" smtClean="0">
                <a:solidFill>
                  <a:srgbClr val="FF0000"/>
                </a:solidFill>
              </a:rPr>
            </a:br>
            <a:endParaRPr lang="en-IN" dirty="0">
              <a:solidFill>
                <a:srgbClr val="FF0000"/>
              </a:solidFill>
            </a:endParaRPr>
          </a:p>
        </p:txBody>
      </p:sp>
      <p:sp>
        <p:nvSpPr>
          <p:cNvPr id="19459" name="Content Placeholder 2"/>
          <p:cNvSpPr>
            <a:spLocks noGrp="1"/>
          </p:cNvSpPr>
          <p:nvPr>
            <p:ph sz="quarter" idx="1"/>
          </p:nvPr>
        </p:nvSpPr>
        <p:spPr>
          <a:xfrm>
            <a:off x="457200" y="1066801"/>
            <a:ext cx="8229600" cy="4419600"/>
          </a:xfrm>
        </p:spPr>
        <p:txBody>
          <a:bodyPr>
            <a:normAutofit/>
          </a:bodyPr>
          <a:lstStyle/>
          <a:p>
            <a:pPr algn="just"/>
            <a:r>
              <a:rPr lang="en-IN" sz="2800" dirty="0" smtClean="0"/>
              <a:t>We discussed two canonical forms of representing the Boolean outputs. </a:t>
            </a:r>
          </a:p>
          <a:p>
            <a:pPr algn="just"/>
            <a:endParaRPr lang="en-IN" sz="2800" dirty="0" smtClean="0"/>
          </a:p>
          <a:p>
            <a:pPr algn="just"/>
            <a:r>
              <a:rPr lang="en-US" sz="2800" dirty="0" smtClean="0"/>
              <a:t>Another way to express Boolean functions is in </a:t>
            </a:r>
            <a:r>
              <a:rPr lang="en-US" sz="2800" i="1" dirty="0" smtClean="0">
                <a:solidFill>
                  <a:srgbClr val="FF0000"/>
                </a:solidFill>
              </a:rPr>
              <a:t>standard form.</a:t>
            </a:r>
            <a:r>
              <a:rPr lang="en-US" sz="2800" i="1" dirty="0" smtClean="0"/>
              <a:t> In this configuration, </a:t>
            </a:r>
            <a:r>
              <a:rPr lang="en-US" sz="2800" dirty="0" smtClean="0"/>
              <a:t>the terms that form the function may contain one, two, or any number of literals. There are two types of standard forms: </a:t>
            </a:r>
            <a:r>
              <a:rPr lang="en-US" sz="2800" dirty="0" smtClean="0">
                <a:solidFill>
                  <a:srgbClr val="FF0000"/>
                </a:solidFill>
              </a:rPr>
              <a:t>the sum of products and products of sums.</a:t>
            </a:r>
            <a:endParaRPr lang="en-IN" sz="2800" dirty="0" smtClean="0">
              <a:solidFill>
                <a:srgbClr val="FF0000"/>
              </a:solidFill>
            </a:endParaRPr>
          </a:p>
          <a:p>
            <a:pPr algn="just"/>
            <a:endParaRPr lang="en-IN" sz="2800" dirty="0" smtClean="0"/>
          </a:p>
          <a:p>
            <a:pPr eaLnBrk="1" hangingPunct="1">
              <a:buFont typeface="Wingdings" pitchFamily="2" charset="2"/>
              <a:buNone/>
            </a:pPr>
            <a:endParaRPr lang="en-I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eaLnBrk="1" hangingPunct="1">
              <a:defRPr/>
            </a:pPr>
            <a:r>
              <a:rPr lang="en-IN" dirty="0" smtClean="0">
                <a:solidFill>
                  <a:srgbClr val="FF0000"/>
                </a:solidFill>
              </a:rPr>
              <a:t>Standard SOP form</a:t>
            </a:r>
            <a:r>
              <a:rPr lang="en-IN" dirty="0" smtClean="0"/>
              <a:t/>
            </a:r>
            <a:br>
              <a:rPr lang="en-IN" dirty="0" smtClean="0"/>
            </a:br>
            <a:endParaRPr lang="en-IN" dirty="0"/>
          </a:p>
        </p:txBody>
      </p:sp>
      <p:sp>
        <p:nvSpPr>
          <p:cNvPr id="20483" name="Content Placeholder 2"/>
          <p:cNvSpPr>
            <a:spLocks noGrp="1"/>
          </p:cNvSpPr>
          <p:nvPr>
            <p:ph sz="quarter" idx="1"/>
          </p:nvPr>
        </p:nvSpPr>
        <p:spPr>
          <a:xfrm>
            <a:off x="457200" y="1066800"/>
            <a:ext cx="8305800" cy="4873625"/>
          </a:xfrm>
        </p:spPr>
        <p:txBody>
          <a:bodyPr>
            <a:normAutofit fontScale="77500" lnSpcReduction="20000"/>
          </a:bodyPr>
          <a:lstStyle/>
          <a:p>
            <a:pPr algn="just"/>
            <a:r>
              <a:rPr lang="en-IN" dirty="0" smtClean="0">
                <a:latin typeface="Times New Roman" pitchFamily="18" charset="0"/>
                <a:cs typeface="Times New Roman" pitchFamily="18" charset="0"/>
              </a:rPr>
              <a:t>Standard SOP form means </a:t>
            </a:r>
            <a:r>
              <a:rPr lang="en-IN" b="1" dirty="0" smtClean="0">
                <a:latin typeface="Times New Roman" pitchFamily="18" charset="0"/>
                <a:cs typeface="Times New Roman" pitchFamily="18" charset="0"/>
              </a:rPr>
              <a:t>Standard Sum of Products</a:t>
            </a:r>
            <a:r>
              <a:rPr lang="en-IN" dirty="0" smtClean="0">
                <a:latin typeface="Times New Roman" pitchFamily="18" charset="0"/>
                <a:cs typeface="Times New Roman" pitchFamily="18" charset="0"/>
              </a:rPr>
              <a:t> form. In this form, each product term need not contain all literals. So, the product terms may or may not be the </a:t>
            </a:r>
            <a:r>
              <a:rPr lang="en-IN" dirty="0" err="1" smtClean="0">
                <a:latin typeface="Times New Roman" pitchFamily="18" charset="0"/>
                <a:cs typeface="Times New Roman" pitchFamily="18" charset="0"/>
              </a:rPr>
              <a:t>minterms</a:t>
            </a:r>
            <a:r>
              <a:rPr lang="en-IN" dirty="0" smtClean="0">
                <a:latin typeface="Times New Roman" pitchFamily="18" charset="0"/>
                <a:cs typeface="Times New Roman" pitchFamily="18" charset="0"/>
              </a:rPr>
              <a:t>. </a:t>
            </a:r>
          </a:p>
          <a:p>
            <a:pPr algn="just"/>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sum of products is a Boolean expression containing AND terms, called product terms, with one or more literals each. The sum denotes the </a:t>
            </a:r>
            <a:r>
              <a:rPr lang="en-US" dirty="0" err="1" smtClean="0">
                <a:latin typeface="Times New Roman" pitchFamily="18" charset="0"/>
                <a:cs typeface="Times New Roman" pitchFamily="18" charset="0"/>
              </a:rPr>
              <a:t>ORing</a:t>
            </a:r>
            <a:r>
              <a:rPr lang="en-US" dirty="0" smtClean="0">
                <a:latin typeface="Times New Roman" pitchFamily="18" charset="0"/>
                <a:cs typeface="Times New Roman" pitchFamily="18" charset="0"/>
              </a:rPr>
              <a:t> of these terms. An example of a function expressed as a sum of products is</a:t>
            </a:r>
          </a:p>
          <a:p>
            <a:pPr algn="just">
              <a:buNone/>
            </a:pPr>
            <a:r>
              <a:rPr lang="en-US" i="1" dirty="0" smtClean="0">
                <a:solidFill>
                  <a:srgbClr val="FF0000"/>
                </a:solidFill>
              </a:rPr>
              <a:t>	F1 = y + </a:t>
            </a:r>
            <a:r>
              <a:rPr lang="en-US" i="1" dirty="0" err="1" smtClean="0">
                <a:solidFill>
                  <a:srgbClr val="FF0000"/>
                </a:solidFill>
              </a:rPr>
              <a:t>xy</a:t>
            </a:r>
            <a:r>
              <a:rPr lang="en-US" i="1" dirty="0" smtClean="0">
                <a:solidFill>
                  <a:srgbClr val="FF0000"/>
                </a:solidFill>
              </a:rPr>
              <a:t> + </a:t>
            </a:r>
            <a:r>
              <a:rPr lang="en-US" i="1" dirty="0" err="1" smtClean="0">
                <a:solidFill>
                  <a:srgbClr val="FF0000"/>
                </a:solidFill>
              </a:rPr>
              <a:t>xy’z</a:t>
            </a:r>
            <a:endParaRPr lang="en-US" i="1" dirty="0" smtClean="0">
              <a:solidFill>
                <a:srgbClr val="FF0000"/>
              </a:solidFill>
            </a:endParaRPr>
          </a:p>
          <a:p>
            <a:pPr algn="just"/>
            <a:r>
              <a:rPr lang="en-US" dirty="0" smtClean="0"/>
              <a:t>The expression has three product terms, with one, two, and three literals. Their sum is, in effect, an OR operation.</a:t>
            </a:r>
            <a:endParaRPr lang="en-IN" dirty="0" smtClean="0">
              <a:latin typeface="Times New Roman" pitchFamily="18" charset="0"/>
              <a:cs typeface="Times New Roman" pitchFamily="18" charset="0"/>
            </a:endParaRPr>
          </a:p>
          <a:p>
            <a:pPr algn="just" eaLnBrk="1" hangingPunct="1">
              <a:buFont typeface="Wingdings" pitchFamily="2" charset="2"/>
              <a:buNone/>
            </a:pPr>
            <a:endParaRPr lang="en-IN" dirty="0" smtClean="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IN" dirty="0" smtClean="0">
                <a:solidFill>
                  <a:srgbClr val="FF0000"/>
                </a:solidFill>
              </a:rPr>
              <a:t>Standard POS form</a:t>
            </a:r>
            <a:r>
              <a:rPr lang="en-IN" dirty="0" smtClean="0"/>
              <a:t/>
            </a:r>
            <a:br>
              <a:rPr lang="en-IN" dirty="0" smtClean="0"/>
            </a:br>
            <a:endParaRPr lang="en-IN" dirty="0"/>
          </a:p>
        </p:txBody>
      </p:sp>
      <p:sp>
        <p:nvSpPr>
          <p:cNvPr id="22531" name="Content Placeholder 2"/>
          <p:cNvSpPr>
            <a:spLocks noGrp="1"/>
          </p:cNvSpPr>
          <p:nvPr>
            <p:ph sz="quarter" idx="1"/>
          </p:nvPr>
        </p:nvSpPr>
        <p:spPr>
          <a:xfrm>
            <a:off x="457200" y="1066801"/>
            <a:ext cx="8305800" cy="4190999"/>
          </a:xfrm>
        </p:spPr>
        <p:txBody>
          <a:bodyPr>
            <a:normAutofit fontScale="92500"/>
          </a:bodyPr>
          <a:lstStyle/>
          <a:p>
            <a:pPr algn="just"/>
            <a:r>
              <a:rPr lang="en-IN" dirty="0" smtClean="0"/>
              <a:t>Standard POS form means </a:t>
            </a:r>
            <a:r>
              <a:rPr lang="en-IN" b="1" dirty="0" smtClean="0"/>
              <a:t>Standard Product of Sums</a:t>
            </a:r>
            <a:r>
              <a:rPr lang="en-IN" dirty="0" smtClean="0"/>
              <a:t> form. </a:t>
            </a:r>
          </a:p>
          <a:p>
            <a:pPr algn="just"/>
            <a:endParaRPr lang="en-IN" dirty="0" smtClean="0"/>
          </a:p>
          <a:p>
            <a:pPr algn="just"/>
            <a:r>
              <a:rPr lang="en-US" dirty="0" smtClean="0">
                <a:solidFill>
                  <a:srgbClr val="FF0000"/>
                </a:solidFill>
              </a:rPr>
              <a:t>A </a:t>
            </a:r>
            <a:r>
              <a:rPr lang="en-US" i="1" dirty="0" smtClean="0">
                <a:solidFill>
                  <a:srgbClr val="FF0000"/>
                </a:solidFill>
              </a:rPr>
              <a:t>product of sums is a Boolean expression containing OR terms, called sum terms.</a:t>
            </a:r>
          </a:p>
          <a:p>
            <a:pPr algn="just"/>
            <a:endParaRPr lang="en-US" i="1" dirty="0" smtClean="0"/>
          </a:p>
          <a:p>
            <a:pPr algn="just"/>
            <a:r>
              <a:rPr lang="en-US" dirty="0" smtClean="0"/>
              <a:t>Each term may have any number of literals. The </a:t>
            </a:r>
            <a:r>
              <a:rPr lang="en-US" i="1" dirty="0" smtClean="0"/>
              <a:t>product denotes the </a:t>
            </a:r>
            <a:r>
              <a:rPr lang="en-US" i="1" dirty="0" err="1" smtClean="0"/>
              <a:t>ANDing</a:t>
            </a:r>
            <a:r>
              <a:rPr lang="en-US" i="1" dirty="0" smtClean="0"/>
              <a:t> of these </a:t>
            </a:r>
            <a:r>
              <a:rPr lang="en-US" dirty="0" smtClean="0"/>
              <a:t>terms.</a:t>
            </a:r>
            <a:endParaRPr lang="en-IN"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Contents</a:t>
            </a:r>
            <a:endParaRPr lang="en-US" b="1" dirty="0"/>
          </a:p>
        </p:txBody>
      </p:sp>
      <p:sp>
        <p:nvSpPr>
          <p:cNvPr id="3" name="Content Placeholder 2"/>
          <p:cNvSpPr>
            <a:spLocks noGrp="1"/>
          </p:cNvSpPr>
          <p:nvPr>
            <p:ph idx="1"/>
          </p:nvPr>
        </p:nvSpPr>
        <p:spPr>
          <a:xfrm>
            <a:off x="457200" y="1295400"/>
            <a:ext cx="8229600" cy="4525963"/>
          </a:xfrm>
        </p:spPr>
        <p:txBody>
          <a:bodyPr/>
          <a:lstStyle/>
          <a:p>
            <a:r>
              <a:rPr lang="en-US" b="1" spc="-5" dirty="0" smtClean="0">
                <a:solidFill>
                  <a:srgbClr val="0070C0"/>
                </a:solidFill>
              </a:rPr>
              <a:t>Complement of Boolean</a:t>
            </a:r>
            <a:r>
              <a:rPr lang="en-US" b="1" dirty="0" smtClean="0">
                <a:solidFill>
                  <a:srgbClr val="0070C0"/>
                </a:solidFill>
              </a:rPr>
              <a:t> </a:t>
            </a:r>
            <a:r>
              <a:rPr lang="en-US" b="1" spc="-10" dirty="0" smtClean="0">
                <a:solidFill>
                  <a:srgbClr val="0070C0"/>
                </a:solidFill>
              </a:rPr>
              <a:t>function</a:t>
            </a:r>
          </a:p>
          <a:p>
            <a:r>
              <a:rPr lang="en-US" b="1" dirty="0" smtClean="0">
                <a:solidFill>
                  <a:srgbClr val="FF0000"/>
                </a:solidFill>
              </a:rPr>
              <a:t>HDL Description of Boolean Function</a:t>
            </a:r>
          </a:p>
          <a:p>
            <a:r>
              <a:rPr lang="en-IN" b="1" dirty="0" smtClean="0">
                <a:latin typeface="Times New Roman" pitchFamily="18" charset="0"/>
                <a:cs typeface="Times New Roman" pitchFamily="18" charset="0"/>
              </a:rPr>
              <a:t>Canonical form representation of Boolean Functions</a:t>
            </a:r>
          </a:p>
          <a:p>
            <a:r>
              <a:rPr lang="en-US" b="1" dirty="0" smtClean="0">
                <a:solidFill>
                  <a:srgbClr val="FF0000"/>
                </a:solidFill>
              </a:rPr>
              <a:t>Standard form</a:t>
            </a:r>
            <a:r>
              <a:rPr lang="en-IN" b="1" dirty="0" smtClean="0">
                <a:solidFill>
                  <a:srgbClr val="FF0000"/>
                </a:solidFill>
                <a:latin typeface="Times New Roman" pitchFamily="18" charset="0"/>
                <a:cs typeface="Times New Roman" pitchFamily="18" charset="0"/>
              </a:rPr>
              <a:t> representation of Boolean Functions</a:t>
            </a:r>
            <a:endParaRPr lang="en-US"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609600"/>
            <a:ext cx="8229600" cy="696913"/>
          </a:xfrm>
        </p:spPr>
        <p:txBody>
          <a:bodyPr tIns="12700" rtlCol="0">
            <a:normAutofit/>
          </a:bodyPr>
          <a:lstStyle/>
          <a:p>
            <a:pPr marL="12700">
              <a:spcBef>
                <a:spcPts val="100"/>
              </a:spcBef>
              <a:defRPr/>
            </a:pPr>
            <a:r>
              <a:rPr lang="en-US" sz="2400" b="1" dirty="0" smtClean="0">
                <a:solidFill>
                  <a:srgbClr val="FF0000"/>
                </a:solidFill>
                <a:latin typeface="Times New Roman" pitchFamily="18" charset="0"/>
                <a:cs typeface="Times New Roman" pitchFamily="18" charset="0"/>
              </a:rPr>
              <a:t>Three‐ and two‐level implementation of </a:t>
            </a:r>
            <a:r>
              <a:rPr sz="2400" b="1" spc="-5" smtClean="0">
                <a:solidFill>
                  <a:srgbClr val="FF0000"/>
                </a:solidFill>
                <a:latin typeface="Times New Roman" pitchFamily="18" charset="0"/>
                <a:cs typeface="Times New Roman" pitchFamily="18" charset="0"/>
              </a:rPr>
              <a:t>Standard</a:t>
            </a:r>
            <a:r>
              <a:rPr sz="2400" b="1" spc="-55" smtClean="0">
                <a:solidFill>
                  <a:srgbClr val="FF0000"/>
                </a:solidFill>
                <a:latin typeface="Times New Roman" pitchFamily="18" charset="0"/>
                <a:cs typeface="Times New Roman" pitchFamily="18" charset="0"/>
              </a:rPr>
              <a:t> </a:t>
            </a:r>
            <a:r>
              <a:rPr sz="2400" b="1" spc="-5" dirty="0">
                <a:solidFill>
                  <a:srgbClr val="FF0000"/>
                </a:solidFill>
                <a:latin typeface="Times New Roman" pitchFamily="18" charset="0"/>
                <a:cs typeface="Times New Roman" pitchFamily="18" charset="0"/>
              </a:rPr>
              <a:t>forms</a:t>
            </a:r>
            <a:endParaRPr sz="2400" b="1" dirty="0">
              <a:solidFill>
                <a:srgbClr val="FF0000"/>
              </a:solidFill>
              <a:latin typeface="Times New Roman" pitchFamily="18" charset="0"/>
              <a:cs typeface="Times New Roman" pitchFamily="18" charset="0"/>
            </a:endParaRPr>
          </a:p>
        </p:txBody>
      </p:sp>
      <p:sp>
        <p:nvSpPr>
          <p:cNvPr id="24579" name="object 19"/>
          <p:cNvSpPr>
            <a:spLocks noGrp="1"/>
          </p:cNvSpPr>
          <p:nvPr>
            <p:ph type="sldNum" sz="quarter" idx="11"/>
          </p:nvPr>
        </p:nvSpPr>
        <p:spPr bwMode="auto">
          <a:noFill/>
          <a:ln>
            <a:miter lim="800000"/>
            <a:headEnd/>
            <a:tailEnd/>
          </a:ln>
        </p:spPr>
        <p:txBody>
          <a:bodyPr wrap="square" lIns="91440" tIns="12700" rIns="91440" bIns="45720" numCol="1" anchorCtr="0" compatLnSpc="1">
            <a:prstTxWarp prst="textNoShape">
              <a:avLst/>
            </a:prstTxWarp>
          </a:bodyPr>
          <a:lstStyle/>
          <a:p>
            <a:pPr marL="25400"/>
            <a:fld id="{B528105E-53D2-404A-A52E-BA4AFAB426AB}" type="slidenum">
              <a:rPr lang="en-US" smtClean="0"/>
              <a:pPr marL="25400"/>
              <a:t>20</a:t>
            </a:fld>
            <a:endParaRPr lang="en-US" smtClean="0"/>
          </a:p>
        </p:txBody>
      </p:sp>
      <p:sp>
        <p:nvSpPr>
          <p:cNvPr id="24580" name="object 3"/>
          <p:cNvSpPr txBox="1">
            <a:spLocks noChangeArrowheads="1"/>
          </p:cNvSpPr>
          <p:nvPr/>
        </p:nvSpPr>
        <p:spPr bwMode="auto">
          <a:xfrm>
            <a:off x="381000" y="1371600"/>
            <a:ext cx="8478837" cy="1151597"/>
          </a:xfrm>
          <a:prstGeom prst="rect">
            <a:avLst/>
          </a:prstGeom>
          <a:noFill/>
          <a:ln w="9525">
            <a:noFill/>
            <a:miter lim="800000"/>
            <a:headEnd/>
            <a:tailEnd/>
          </a:ln>
        </p:spPr>
        <p:txBody>
          <a:bodyPr lIns="0" tIns="60960" rIns="0" bIns="0">
            <a:spAutoFit/>
          </a:bodyPr>
          <a:lstStyle/>
          <a:p>
            <a:pPr marL="671513" indent="-609600">
              <a:lnSpc>
                <a:spcPts val="3025"/>
              </a:lnSpc>
              <a:spcBef>
                <a:spcPts val="475"/>
              </a:spcBef>
              <a:buClr>
                <a:srgbClr val="3030C9"/>
              </a:buClr>
              <a:buSzPct val="61000"/>
              <a:buFont typeface="Wingdings" pitchFamily="2" charset="2"/>
              <a:buChar char=""/>
              <a:tabLst>
                <a:tab pos="671513" algn="l"/>
                <a:tab pos="673100" algn="l"/>
              </a:tabLst>
            </a:pPr>
            <a:r>
              <a:rPr lang="en-US" sz="2000" dirty="0">
                <a:latin typeface="Tahoma" pitchFamily="34" charset="0"/>
                <a:cs typeface="Tahoma" pitchFamily="34" charset="0"/>
              </a:rPr>
              <a:t>Another way to express Boolean functions is in </a:t>
            </a:r>
            <a:r>
              <a:rPr lang="en-US" sz="2000" dirty="0">
                <a:solidFill>
                  <a:srgbClr val="FF0000"/>
                </a:solidFill>
                <a:latin typeface="Tahoma" pitchFamily="34" charset="0"/>
                <a:cs typeface="Tahoma" pitchFamily="34" charset="0"/>
              </a:rPr>
              <a:t> standard form</a:t>
            </a:r>
            <a:r>
              <a:rPr lang="en-US" sz="2000" dirty="0">
                <a:latin typeface="Tahoma" pitchFamily="34" charset="0"/>
                <a:cs typeface="Tahoma" pitchFamily="34" charset="0"/>
              </a:rPr>
              <a:t>.</a:t>
            </a:r>
          </a:p>
          <a:p>
            <a:pPr marL="671513" indent="-609600">
              <a:spcBef>
                <a:spcPts val="275"/>
              </a:spcBef>
              <a:buClr>
                <a:srgbClr val="3030C9"/>
              </a:buClr>
              <a:buSzPct val="61000"/>
              <a:buFontTx/>
              <a:buAutoNum type="arabicPeriod"/>
              <a:tabLst>
                <a:tab pos="671513" algn="l"/>
                <a:tab pos="673100" algn="l"/>
              </a:tabLst>
            </a:pPr>
            <a:r>
              <a:rPr lang="en-US" sz="2000" dirty="0">
                <a:latin typeface="Tahoma" pitchFamily="34" charset="0"/>
                <a:cs typeface="Tahoma" pitchFamily="34" charset="0"/>
              </a:rPr>
              <a:t>Sum of products(SOP): F</a:t>
            </a:r>
            <a:r>
              <a:rPr lang="en-US" sz="2000" baseline="-18000" dirty="0">
                <a:latin typeface="Tahoma" pitchFamily="34" charset="0"/>
                <a:cs typeface="Tahoma" pitchFamily="34" charset="0"/>
              </a:rPr>
              <a:t>1 </a:t>
            </a:r>
            <a:r>
              <a:rPr lang="en-US" sz="2000" dirty="0">
                <a:latin typeface="Tahoma" pitchFamily="34" charset="0"/>
                <a:cs typeface="Tahoma" pitchFamily="34" charset="0"/>
              </a:rPr>
              <a:t>= y</a:t>
            </a:r>
            <a:r>
              <a:rPr lang="en-US" sz="2000" dirty="0"/>
              <a:t>’ </a:t>
            </a:r>
            <a:r>
              <a:rPr lang="en-US" sz="2000" dirty="0">
                <a:latin typeface="Tahoma" pitchFamily="34" charset="0"/>
                <a:cs typeface="Tahoma" pitchFamily="34" charset="0"/>
              </a:rPr>
              <a:t>+ </a:t>
            </a:r>
            <a:r>
              <a:rPr lang="en-US" sz="2000" dirty="0" err="1">
                <a:latin typeface="Tahoma" pitchFamily="34" charset="0"/>
                <a:cs typeface="Tahoma" pitchFamily="34" charset="0"/>
              </a:rPr>
              <a:t>xy</a:t>
            </a:r>
            <a:r>
              <a:rPr lang="en-US" sz="2000" dirty="0">
                <a:latin typeface="Tahoma" pitchFamily="34" charset="0"/>
                <a:cs typeface="Tahoma" pitchFamily="34" charset="0"/>
              </a:rPr>
              <a:t> + </a:t>
            </a:r>
            <a:r>
              <a:rPr lang="en-US" sz="2000" dirty="0" err="1">
                <a:latin typeface="Tahoma" pitchFamily="34" charset="0"/>
                <a:cs typeface="Tahoma" pitchFamily="34" charset="0"/>
              </a:rPr>
              <a:t>x</a:t>
            </a:r>
            <a:r>
              <a:rPr lang="en-US" sz="2000" dirty="0" err="1"/>
              <a:t>’</a:t>
            </a:r>
            <a:r>
              <a:rPr lang="en-US" sz="2000" dirty="0" err="1">
                <a:latin typeface="Tahoma" pitchFamily="34" charset="0"/>
                <a:cs typeface="Tahoma" pitchFamily="34" charset="0"/>
              </a:rPr>
              <a:t>yz</a:t>
            </a:r>
            <a:r>
              <a:rPr lang="en-US" sz="2000" dirty="0"/>
              <a:t>’</a:t>
            </a:r>
          </a:p>
          <a:p>
            <a:pPr marL="671513" indent="-609600">
              <a:spcBef>
                <a:spcPts val="350"/>
              </a:spcBef>
              <a:buClr>
                <a:srgbClr val="3030C9"/>
              </a:buClr>
              <a:buSzPct val="61000"/>
              <a:buFontTx/>
              <a:buAutoNum type="arabicPeriod"/>
              <a:tabLst>
                <a:tab pos="671513" algn="l"/>
                <a:tab pos="673100" algn="l"/>
              </a:tabLst>
            </a:pPr>
            <a:r>
              <a:rPr lang="en-US" sz="2000" dirty="0">
                <a:latin typeface="Tahoma" pitchFamily="34" charset="0"/>
                <a:cs typeface="Tahoma" pitchFamily="34" charset="0"/>
              </a:rPr>
              <a:t>Product of sums(POS): F</a:t>
            </a:r>
            <a:r>
              <a:rPr lang="en-US" sz="2000" baseline="-18000" dirty="0">
                <a:latin typeface="Tahoma" pitchFamily="34" charset="0"/>
                <a:cs typeface="Tahoma" pitchFamily="34" charset="0"/>
              </a:rPr>
              <a:t>2 </a:t>
            </a:r>
            <a:r>
              <a:rPr lang="en-US" sz="2000" dirty="0">
                <a:latin typeface="Tahoma" pitchFamily="34" charset="0"/>
                <a:cs typeface="Tahoma" pitchFamily="34" charset="0"/>
              </a:rPr>
              <a:t>= x(y</a:t>
            </a:r>
            <a:r>
              <a:rPr lang="en-US" sz="2000" dirty="0"/>
              <a:t>’ </a:t>
            </a:r>
            <a:r>
              <a:rPr lang="en-US" sz="2000" dirty="0">
                <a:latin typeface="Tahoma" pitchFamily="34" charset="0"/>
                <a:cs typeface="Tahoma" pitchFamily="34" charset="0"/>
              </a:rPr>
              <a:t>+ z)(x</a:t>
            </a:r>
            <a:r>
              <a:rPr lang="en-US" sz="2000" dirty="0"/>
              <a:t>’ </a:t>
            </a:r>
            <a:r>
              <a:rPr lang="en-US" sz="2000" dirty="0">
                <a:latin typeface="Tahoma" pitchFamily="34" charset="0"/>
                <a:cs typeface="Tahoma" pitchFamily="34" charset="0"/>
              </a:rPr>
              <a:t>+ y + z</a:t>
            </a:r>
            <a:r>
              <a:rPr lang="en-US" sz="2000" dirty="0"/>
              <a:t>’</a:t>
            </a:r>
            <a:r>
              <a:rPr lang="en-US" sz="2000" dirty="0">
                <a:latin typeface="Tahoma" pitchFamily="34" charset="0"/>
                <a:cs typeface="Tahoma" pitchFamily="34" charset="0"/>
              </a:rPr>
              <a:t>)</a:t>
            </a:r>
          </a:p>
        </p:txBody>
      </p:sp>
      <p:pic>
        <p:nvPicPr>
          <p:cNvPr id="24581" name="Picture 20"/>
          <p:cNvPicPr>
            <a:picLocks noChangeAspect="1" noChangeArrowheads="1"/>
          </p:cNvPicPr>
          <p:nvPr/>
        </p:nvPicPr>
        <p:blipFill>
          <a:blip r:embed="rId2"/>
          <a:srcRect/>
          <a:stretch>
            <a:fillRect/>
          </a:stretch>
        </p:blipFill>
        <p:spPr bwMode="auto">
          <a:xfrm>
            <a:off x="609600" y="2590800"/>
            <a:ext cx="8153400" cy="27051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81000"/>
            <a:ext cx="6999287" cy="696913"/>
          </a:xfrm>
        </p:spPr>
        <p:txBody>
          <a:bodyPr tIns="12700" rtlCol="0">
            <a:normAutofit fontScale="90000"/>
          </a:bodyPr>
          <a:lstStyle/>
          <a:p>
            <a:pPr marL="12700" eaLnBrk="1" fontAlgn="auto" hangingPunct="1">
              <a:spcBef>
                <a:spcPts val="100"/>
              </a:spcBef>
              <a:spcAft>
                <a:spcPts val="0"/>
              </a:spcAft>
              <a:defRPr/>
            </a:pPr>
            <a:r>
              <a:rPr sz="4400" spc="-5" dirty="0">
                <a:solidFill>
                  <a:srgbClr val="FF0000"/>
                </a:solidFill>
              </a:rPr>
              <a:t>Standard</a:t>
            </a:r>
            <a:r>
              <a:rPr sz="4400" spc="-55" dirty="0">
                <a:solidFill>
                  <a:srgbClr val="FF0000"/>
                </a:solidFill>
              </a:rPr>
              <a:t> </a:t>
            </a:r>
            <a:r>
              <a:rPr sz="4400" spc="-5" dirty="0">
                <a:solidFill>
                  <a:srgbClr val="FF0000"/>
                </a:solidFill>
              </a:rPr>
              <a:t>forms</a:t>
            </a:r>
            <a:endParaRPr sz="4400" dirty="0">
              <a:solidFill>
                <a:srgbClr val="FF0000"/>
              </a:solidFill>
            </a:endParaRPr>
          </a:p>
        </p:txBody>
      </p:sp>
      <p:sp>
        <p:nvSpPr>
          <p:cNvPr id="25603" name="object 5"/>
          <p:cNvSpPr>
            <a:spLocks noGrp="1"/>
          </p:cNvSpPr>
          <p:nvPr>
            <p:ph type="sldNum" sz="quarter" idx="11"/>
          </p:nvPr>
        </p:nvSpPr>
        <p:spPr bwMode="auto">
          <a:noFill/>
          <a:ln>
            <a:miter lim="800000"/>
            <a:headEnd/>
            <a:tailEnd/>
          </a:ln>
        </p:spPr>
        <p:txBody>
          <a:bodyPr wrap="square" lIns="91440" tIns="12700" rIns="91440" bIns="45720" numCol="1" anchorCtr="0" compatLnSpc="1">
            <a:prstTxWarp prst="textNoShape">
              <a:avLst/>
            </a:prstTxWarp>
          </a:bodyPr>
          <a:lstStyle/>
          <a:p>
            <a:pPr marL="25400"/>
            <a:fld id="{BF1D12EC-5331-467D-AFBC-05B6F6A7718D}" type="slidenum">
              <a:rPr lang="en-US" smtClean="0"/>
              <a:pPr marL="25400"/>
              <a:t>21</a:t>
            </a:fld>
            <a:endParaRPr lang="en-US" smtClean="0"/>
          </a:p>
        </p:txBody>
      </p:sp>
      <p:sp>
        <p:nvSpPr>
          <p:cNvPr id="25604" name="object 3"/>
          <p:cNvSpPr txBox="1">
            <a:spLocks noChangeArrowheads="1"/>
          </p:cNvSpPr>
          <p:nvPr/>
        </p:nvSpPr>
        <p:spPr bwMode="auto">
          <a:xfrm>
            <a:off x="457200" y="1219200"/>
            <a:ext cx="8281987" cy="1270220"/>
          </a:xfrm>
          <a:prstGeom prst="rect">
            <a:avLst/>
          </a:prstGeom>
          <a:noFill/>
          <a:ln w="9525">
            <a:noFill/>
            <a:miter lim="800000"/>
            <a:headEnd/>
            <a:tailEnd/>
          </a:ln>
        </p:spPr>
        <p:txBody>
          <a:bodyPr lIns="0" tIns="84455" rIns="0" bIns="0">
            <a:spAutoFit/>
          </a:bodyPr>
          <a:lstStyle/>
          <a:p>
            <a:pPr marL="381000" indent="-342900">
              <a:spcBef>
                <a:spcPts val="663"/>
              </a:spcBef>
              <a:buClr>
                <a:srgbClr val="3030C9"/>
              </a:buClr>
              <a:buSzPct val="58000"/>
              <a:buFont typeface="Wingdings" pitchFamily="2" charset="2"/>
              <a:buChar char=""/>
              <a:tabLst>
                <a:tab pos="379413" algn="l"/>
                <a:tab pos="381000" algn="l"/>
              </a:tabLst>
            </a:pPr>
            <a:r>
              <a:rPr lang="en-US" sz="2400" dirty="0">
                <a:latin typeface="Tahoma" pitchFamily="34" charset="0"/>
                <a:cs typeface="Tahoma" pitchFamily="34" charset="0"/>
              </a:rPr>
              <a:t>F</a:t>
            </a:r>
            <a:r>
              <a:rPr lang="en-US" sz="2400" baseline="-17000" dirty="0">
                <a:latin typeface="Tahoma" pitchFamily="34" charset="0"/>
                <a:cs typeface="Tahoma" pitchFamily="34" charset="0"/>
              </a:rPr>
              <a:t>3 </a:t>
            </a:r>
            <a:r>
              <a:rPr lang="en-US" sz="2400" dirty="0">
                <a:latin typeface="Tahoma" pitchFamily="34" charset="0"/>
                <a:cs typeface="Tahoma" pitchFamily="34" charset="0"/>
              </a:rPr>
              <a:t>is a non-standard form, neither in SOP nor in POS.</a:t>
            </a:r>
          </a:p>
          <a:p>
            <a:pPr marL="381000" indent="-342900">
              <a:spcBef>
                <a:spcPts val="563"/>
              </a:spcBef>
              <a:buClr>
                <a:srgbClr val="3030C9"/>
              </a:buClr>
              <a:buSzPct val="58000"/>
              <a:buFont typeface="Wingdings" pitchFamily="2" charset="2"/>
              <a:buChar char=""/>
              <a:tabLst>
                <a:tab pos="379413" algn="l"/>
                <a:tab pos="381000" algn="l"/>
              </a:tabLst>
            </a:pPr>
            <a:r>
              <a:rPr lang="en-US" sz="2400" dirty="0">
                <a:latin typeface="Tahoma" pitchFamily="34" charset="0"/>
                <a:cs typeface="Tahoma" pitchFamily="34" charset="0"/>
              </a:rPr>
              <a:t>F</a:t>
            </a:r>
            <a:r>
              <a:rPr lang="en-US" sz="2400" baseline="-17000" dirty="0">
                <a:latin typeface="Tahoma" pitchFamily="34" charset="0"/>
                <a:cs typeface="Tahoma" pitchFamily="34" charset="0"/>
              </a:rPr>
              <a:t>3 </a:t>
            </a:r>
            <a:r>
              <a:rPr lang="en-US" sz="2400" dirty="0">
                <a:latin typeface="Tahoma" pitchFamily="34" charset="0"/>
                <a:cs typeface="Tahoma" pitchFamily="34" charset="0"/>
              </a:rPr>
              <a:t>can change to a standard form by using distributive </a:t>
            </a:r>
            <a:r>
              <a:rPr lang="en-US" sz="2400" dirty="0" smtClean="0">
                <a:latin typeface="Tahoma" pitchFamily="34" charset="0"/>
                <a:cs typeface="Tahoma" pitchFamily="34" charset="0"/>
              </a:rPr>
              <a:t>law.</a:t>
            </a:r>
            <a:endParaRPr lang="en-US" sz="2400" dirty="0">
              <a:latin typeface="Tahoma" pitchFamily="34" charset="0"/>
              <a:cs typeface="Tahoma" pitchFamily="34" charset="0"/>
            </a:endParaRPr>
          </a:p>
        </p:txBody>
      </p:sp>
      <p:pic>
        <p:nvPicPr>
          <p:cNvPr id="25605" name="Picture 6"/>
          <p:cNvPicPr>
            <a:picLocks noChangeAspect="1" noChangeArrowheads="1"/>
          </p:cNvPicPr>
          <p:nvPr/>
        </p:nvPicPr>
        <p:blipFill>
          <a:blip r:embed="rId2"/>
          <a:srcRect/>
          <a:stretch>
            <a:fillRect/>
          </a:stretch>
        </p:blipFill>
        <p:spPr bwMode="auto">
          <a:xfrm>
            <a:off x="457200" y="2514600"/>
            <a:ext cx="7924800" cy="2819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HDL Description of Boolean Function</a:t>
            </a:r>
            <a:endParaRPr lang="en-US" dirty="0">
              <a:solidFill>
                <a:srgbClr val="FF0000"/>
              </a:solidFill>
            </a:endParaRPr>
          </a:p>
        </p:txBody>
      </p:sp>
      <p:sp>
        <p:nvSpPr>
          <p:cNvPr id="3" name="Content Placeholder 2"/>
          <p:cNvSpPr>
            <a:spLocks noGrp="1"/>
          </p:cNvSpPr>
          <p:nvPr>
            <p:ph idx="1"/>
          </p:nvPr>
        </p:nvSpPr>
        <p:spPr>
          <a:xfrm>
            <a:off x="533400" y="1066800"/>
            <a:ext cx="8229600" cy="4525963"/>
          </a:xfrm>
        </p:spPr>
        <p:txBody>
          <a:bodyPr>
            <a:normAutofit/>
          </a:bodyPr>
          <a:lstStyle/>
          <a:p>
            <a:r>
              <a:rPr lang="en-US" dirty="0" smtClean="0">
                <a:latin typeface="Times New Roman" pitchFamily="18" charset="0"/>
                <a:cs typeface="Times New Roman" pitchFamily="18" charset="0"/>
              </a:rPr>
              <a:t>Write HDL Description of the function</a:t>
            </a:r>
          </a:p>
          <a:p>
            <a:pPr>
              <a:buNone/>
            </a:pPr>
            <a:r>
              <a:rPr lang="en-US" b="1" dirty="0" smtClean="0">
                <a:solidFill>
                  <a:srgbClr val="FF0000"/>
                </a:solidFill>
                <a:latin typeface="Times New Roman" pitchFamily="18" charset="0"/>
                <a:cs typeface="Times New Roman" pitchFamily="18" charset="0"/>
              </a:rPr>
              <a:t>	 F=AB+CD+CE</a:t>
            </a:r>
          </a:p>
          <a:p>
            <a:r>
              <a:rPr lang="en-US" sz="2400" dirty="0" smtClean="0">
                <a:solidFill>
                  <a:srgbClr val="FF0000"/>
                </a:solidFill>
              </a:rPr>
              <a:t>// </a:t>
            </a:r>
            <a:r>
              <a:rPr lang="en-US" sz="2400" dirty="0" err="1" smtClean="0">
                <a:solidFill>
                  <a:srgbClr val="FF0000"/>
                </a:solidFill>
              </a:rPr>
              <a:t>Verilog</a:t>
            </a:r>
            <a:r>
              <a:rPr lang="en-US" sz="2400" dirty="0" smtClean="0">
                <a:solidFill>
                  <a:srgbClr val="FF0000"/>
                </a:solidFill>
              </a:rPr>
              <a:t> model: Circuit with Boolean expressions</a:t>
            </a:r>
          </a:p>
          <a:p>
            <a:pPr>
              <a:buNone/>
            </a:pPr>
            <a:r>
              <a:rPr lang="en-US" sz="2800" b="1" dirty="0" smtClean="0"/>
              <a:t>module Circuit_CA ( F, A, B, C,D,E);</a:t>
            </a:r>
          </a:p>
          <a:p>
            <a:pPr>
              <a:buNone/>
            </a:pPr>
            <a:r>
              <a:rPr lang="en-US" sz="2800" b="1" dirty="0" smtClean="0"/>
              <a:t>output  F;</a:t>
            </a:r>
          </a:p>
          <a:p>
            <a:pPr>
              <a:buNone/>
            </a:pPr>
            <a:r>
              <a:rPr lang="en-US" sz="2800" b="1" dirty="0" smtClean="0"/>
              <a:t>input A, B, C, D, E;</a:t>
            </a:r>
          </a:p>
          <a:p>
            <a:pPr>
              <a:buNone/>
            </a:pPr>
            <a:r>
              <a:rPr lang="en-US" sz="2800" b="1" dirty="0" smtClean="0"/>
              <a:t>assign F = (A &amp;&amp; B) || (C &amp;&amp; D) || (C &amp;&amp; E) ;</a:t>
            </a:r>
          </a:p>
          <a:p>
            <a:pPr>
              <a:buNone/>
            </a:pPr>
            <a:r>
              <a:rPr lang="en-US" sz="2800" b="1" dirty="0" smtClean="0"/>
              <a:t>endmodule</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HDL Description of Boolean Function</a:t>
            </a:r>
            <a:endParaRPr lang="en-US" dirty="0">
              <a:solidFill>
                <a:srgbClr val="FF0000"/>
              </a:solidFill>
            </a:endParaRPr>
          </a:p>
        </p:txBody>
      </p:sp>
      <p:sp>
        <p:nvSpPr>
          <p:cNvPr id="3" name="Content Placeholder 2"/>
          <p:cNvSpPr>
            <a:spLocks noGrp="1"/>
          </p:cNvSpPr>
          <p:nvPr>
            <p:ph idx="1"/>
          </p:nvPr>
        </p:nvSpPr>
        <p:spPr>
          <a:xfrm>
            <a:off x="533400" y="1066800"/>
            <a:ext cx="8229600" cy="4525963"/>
          </a:xfrm>
        </p:spPr>
        <p:txBody>
          <a:bodyPr>
            <a:normAutofit/>
          </a:bodyPr>
          <a:lstStyle/>
          <a:p>
            <a:r>
              <a:rPr lang="en-US" dirty="0" smtClean="0">
                <a:latin typeface="Times New Roman" pitchFamily="18" charset="0"/>
                <a:cs typeface="Times New Roman" pitchFamily="18" charset="0"/>
              </a:rPr>
              <a:t>Write HDL Description of the function</a:t>
            </a:r>
          </a:p>
          <a:p>
            <a:pPr>
              <a:buNone/>
            </a:pPr>
            <a:r>
              <a:rPr lang="en-US" b="1" dirty="0" smtClean="0">
                <a:solidFill>
                  <a:srgbClr val="FF0000"/>
                </a:solidFill>
                <a:latin typeface="Times New Roman" pitchFamily="18" charset="0"/>
                <a:cs typeface="Times New Roman" pitchFamily="18" charset="0"/>
              </a:rPr>
              <a:t>	 F=AB+C(D+E)</a:t>
            </a:r>
          </a:p>
          <a:p>
            <a:r>
              <a:rPr lang="en-US" sz="2400" dirty="0" smtClean="0">
                <a:solidFill>
                  <a:srgbClr val="FF0000"/>
                </a:solidFill>
              </a:rPr>
              <a:t>// </a:t>
            </a:r>
            <a:r>
              <a:rPr lang="en-US" sz="2400" dirty="0" err="1" smtClean="0">
                <a:solidFill>
                  <a:srgbClr val="FF0000"/>
                </a:solidFill>
              </a:rPr>
              <a:t>Verilog</a:t>
            </a:r>
            <a:r>
              <a:rPr lang="en-US" sz="2400" dirty="0" smtClean="0">
                <a:solidFill>
                  <a:srgbClr val="FF0000"/>
                </a:solidFill>
              </a:rPr>
              <a:t> model: Circuit with Boolean expressions</a:t>
            </a:r>
          </a:p>
          <a:p>
            <a:pPr>
              <a:buNone/>
            </a:pPr>
            <a:r>
              <a:rPr lang="en-US" sz="2800" b="1" dirty="0" smtClean="0"/>
              <a:t>module Circuit_CA ( F, A, B, C, D, E);</a:t>
            </a:r>
          </a:p>
          <a:p>
            <a:pPr>
              <a:buNone/>
            </a:pPr>
            <a:r>
              <a:rPr lang="en-US" sz="2800" b="1" dirty="0" smtClean="0"/>
              <a:t>output  F;</a:t>
            </a:r>
          </a:p>
          <a:p>
            <a:pPr>
              <a:buNone/>
            </a:pPr>
            <a:r>
              <a:rPr lang="en-US" sz="2800" b="1" dirty="0" smtClean="0"/>
              <a:t>input A, B, C, D, E;</a:t>
            </a:r>
          </a:p>
          <a:p>
            <a:pPr>
              <a:buNone/>
            </a:pPr>
            <a:r>
              <a:rPr lang="en-US" sz="2800" b="1" dirty="0" smtClean="0"/>
              <a:t>assign F = (A &amp;&amp; B) || (C &amp;&amp; (D || E)) ;</a:t>
            </a:r>
          </a:p>
          <a:p>
            <a:pPr>
              <a:buNone/>
            </a:pPr>
            <a:r>
              <a:rPr lang="en-US" sz="2800" b="1" dirty="0" smtClean="0"/>
              <a:t>endmodule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spc="-5" dirty="0" smtClean="0">
                <a:solidFill>
                  <a:srgbClr val="0070C0"/>
                </a:solidFill>
              </a:rPr>
              <a:t>Complement of Boolean</a:t>
            </a:r>
            <a:r>
              <a:rPr lang="en-US" b="1" dirty="0" smtClean="0">
                <a:solidFill>
                  <a:srgbClr val="0070C0"/>
                </a:solidFill>
              </a:rPr>
              <a:t> </a:t>
            </a:r>
            <a:r>
              <a:rPr lang="en-US" b="1" spc="-10" dirty="0" smtClean="0">
                <a:solidFill>
                  <a:srgbClr val="0070C0"/>
                </a:solidFill>
              </a:rPr>
              <a:t>function</a:t>
            </a:r>
            <a:endParaRPr lang="en-US" dirty="0"/>
          </a:p>
        </p:txBody>
      </p:sp>
      <p:sp>
        <p:nvSpPr>
          <p:cNvPr id="3" name="Content Placeholder 2"/>
          <p:cNvSpPr>
            <a:spLocks noGrp="1"/>
          </p:cNvSpPr>
          <p:nvPr>
            <p:ph idx="1"/>
          </p:nvPr>
        </p:nvSpPr>
        <p:spPr>
          <a:xfrm>
            <a:off x="457200" y="1295400"/>
            <a:ext cx="8229600" cy="2590800"/>
          </a:xfrm>
        </p:spPr>
        <p:txBody>
          <a:bodyPr>
            <a:normAutofit fontScale="70000" lnSpcReduction="20000"/>
          </a:bodyPr>
          <a:lstStyle/>
          <a:p>
            <a:pPr algn="just"/>
            <a:r>
              <a:rPr lang="en-US" dirty="0" smtClean="0"/>
              <a:t>The complement of a function </a:t>
            </a:r>
            <a:r>
              <a:rPr lang="en-US" i="1" dirty="0" smtClean="0"/>
              <a:t>F is F’ and is obtained from an interchange of 0’s for 1’s </a:t>
            </a:r>
            <a:r>
              <a:rPr lang="en-US" dirty="0" smtClean="0"/>
              <a:t>and 1’s for 0’s in the value of </a:t>
            </a:r>
            <a:r>
              <a:rPr lang="en-US" i="1" dirty="0" smtClean="0"/>
              <a:t>F. </a:t>
            </a:r>
          </a:p>
          <a:p>
            <a:pPr algn="just"/>
            <a:endParaRPr lang="en-US" i="1" dirty="0" smtClean="0"/>
          </a:p>
          <a:p>
            <a:pPr algn="just"/>
            <a:r>
              <a:rPr lang="en-US" i="1" dirty="0" smtClean="0"/>
              <a:t>The complement of a function may be derived algebraically </a:t>
            </a:r>
            <a:r>
              <a:rPr lang="en-US" dirty="0" smtClean="0"/>
              <a:t>through DeMorgan’s theorems.</a:t>
            </a:r>
          </a:p>
          <a:p>
            <a:pPr algn="just"/>
            <a:endParaRPr lang="en-US" dirty="0" smtClean="0"/>
          </a:p>
          <a:p>
            <a:pPr algn="just"/>
            <a:r>
              <a:rPr lang="en-US" dirty="0" smtClean="0"/>
              <a:t> DeMorgan’s theorems can be extended to three or more variables.</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0" y="3657600"/>
            <a:ext cx="5716251" cy="18383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0070C0"/>
                </a:solidFill>
              </a:rPr>
              <a:t>Complement of Boolean</a:t>
            </a:r>
            <a:r>
              <a:rPr lang="en-US" b="1" dirty="0" smtClean="0">
                <a:solidFill>
                  <a:srgbClr val="0070C0"/>
                </a:solidFill>
              </a:rPr>
              <a:t> </a:t>
            </a:r>
            <a:r>
              <a:rPr lang="en-US" b="1" spc="-10" dirty="0" smtClean="0">
                <a:solidFill>
                  <a:srgbClr val="0070C0"/>
                </a:solidFill>
              </a:rPr>
              <a:t>function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371600" y="2819400"/>
            <a:ext cx="7153075" cy="986631"/>
          </a:xfrm>
          <a:prstGeom prst="rect">
            <a:avLst/>
          </a:prstGeom>
          <a:noFill/>
          <a:ln w="9525">
            <a:noFill/>
            <a:miter lim="800000"/>
            <a:headEnd/>
            <a:tailEnd/>
          </a:ln>
          <a:effectLst/>
        </p:spPr>
      </p:pic>
      <p:sp>
        <p:nvSpPr>
          <p:cNvPr id="5" name="TextBox 4"/>
          <p:cNvSpPr txBox="1"/>
          <p:nvPr/>
        </p:nvSpPr>
        <p:spPr>
          <a:xfrm>
            <a:off x="533400" y="1752600"/>
            <a:ext cx="8228150" cy="923330"/>
          </a:xfrm>
          <a:prstGeom prst="rect">
            <a:avLst/>
          </a:prstGeom>
          <a:noFill/>
        </p:spPr>
        <p:txBody>
          <a:bodyPr wrap="none" rtlCol="0">
            <a:spAutoFit/>
          </a:bodyPr>
          <a:lstStyle/>
          <a:p>
            <a:pPr algn="just"/>
            <a:r>
              <a:rPr lang="en-US" dirty="0" smtClean="0">
                <a:solidFill>
                  <a:srgbClr val="FF0000"/>
                </a:solidFill>
              </a:rPr>
              <a:t>DeMorgan’s theorems for any number of variables resemble the two‐variable case in</a:t>
            </a:r>
          </a:p>
          <a:p>
            <a:pPr algn="just"/>
            <a:r>
              <a:rPr lang="en-US" dirty="0" smtClean="0">
                <a:solidFill>
                  <a:srgbClr val="FF0000"/>
                </a:solidFill>
              </a:rPr>
              <a:t>form and can be derived by successive substitutions similar to the method used in the</a:t>
            </a:r>
          </a:p>
          <a:p>
            <a:pPr algn="just"/>
            <a:r>
              <a:rPr lang="en-US" dirty="0" smtClean="0">
                <a:solidFill>
                  <a:srgbClr val="FF0000"/>
                </a:solidFill>
              </a:rPr>
              <a:t>preceding derivation. These theorems can be generalized as follows:</a:t>
            </a:r>
            <a:endParaRPr lang="en-US" dirty="0">
              <a:solidFill>
                <a:srgbClr val="FF0000"/>
              </a:solidFill>
            </a:endParaRPr>
          </a:p>
        </p:txBody>
      </p:sp>
      <p:sp>
        <p:nvSpPr>
          <p:cNvPr id="6" name="TextBox 5"/>
          <p:cNvSpPr txBox="1"/>
          <p:nvPr/>
        </p:nvSpPr>
        <p:spPr>
          <a:xfrm>
            <a:off x="381000" y="4191000"/>
            <a:ext cx="8440388" cy="923330"/>
          </a:xfrm>
          <a:prstGeom prst="rect">
            <a:avLst/>
          </a:prstGeom>
          <a:noFill/>
        </p:spPr>
        <p:txBody>
          <a:bodyPr wrap="none" rtlCol="0">
            <a:spAutoFit/>
          </a:bodyPr>
          <a:lstStyle/>
          <a:p>
            <a:pPr algn="just"/>
            <a:r>
              <a:rPr lang="en-US" dirty="0" smtClean="0">
                <a:solidFill>
                  <a:srgbClr val="FF0000"/>
                </a:solidFill>
              </a:rPr>
              <a:t>The generalized form of DeMorgan’s theorems states that the complement of a function</a:t>
            </a:r>
          </a:p>
          <a:p>
            <a:pPr algn="just"/>
            <a:r>
              <a:rPr lang="en-US" dirty="0" smtClean="0">
                <a:solidFill>
                  <a:srgbClr val="FF0000"/>
                </a:solidFill>
              </a:rPr>
              <a:t>is obtained by interchanging AND </a:t>
            </a:r>
            <a:r>
              <a:rPr lang="en-US" dirty="0" err="1" smtClean="0">
                <a:solidFill>
                  <a:srgbClr val="FF0000"/>
                </a:solidFill>
              </a:rPr>
              <a:t>and</a:t>
            </a:r>
            <a:r>
              <a:rPr lang="en-US" dirty="0" smtClean="0">
                <a:solidFill>
                  <a:srgbClr val="FF0000"/>
                </a:solidFill>
              </a:rPr>
              <a:t> OR operators and complementing each literal.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534400" cy="696913"/>
          </a:xfrm>
        </p:spPr>
        <p:txBody>
          <a:bodyPr tIns="12700" rtlCol="0"/>
          <a:lstStyle/>
          <a:p>
            <a:pPr marL="12700" algn="ctr" eaLnBrk="1" fontAlgn="auto" hangingPunct="1">
              <a:spcBef>
                <a:spcPts val="100"/>
              </a:spcBef>
              <a:spcAft>
                <a:spcPts val="0"/>
              </a:spcAft>
              <a:defRPr/>
            </a:pPr>
            <a:r>
              <a:rPr sz="3600" b="1" spc="-5">
                <a:solidFill>
                  <a:srgbClr val="0070C0"/>
                </a:solidFill>
              </a:rPr>
              <a:t>Complement </a:t>
            </a:r>
            <a:r>
              <a:rPr lang="en-US" sz="3600" b="1" spc="-5" dirty="0" smtClean="0">
                <a:solidFill>
                  <a:srgbClr val="0070C0"/>
                </a:solidFill>
              </a:rPr>
              <a:t>of Boolean</a:t>
            </a:r>
            <a:r>
              <a:rPr sz="3600" b="1" smtClean="0">
                <a:solidFill>
                  <a:srgbClr val="0070C0"/>
                </a:solidFill>
              </a:rPr>
              <a:t> </a:t>
            </a:r>
            <a:r>
              <a:rPr sz="3600" b="1" spc="-10" dirty="0">
                <a:solidFill>
                  <a:srgbClr val="0070C0"/>
                </a:solidFill>
              </a:rPr>
              <a:t>function</a:t>
            </a:r>
            <a:endParaRPr sz="3600" b="1">
              <a:solidFill>
                <a:srgbClr val="0070C0"/>
              </a:solidFill>
            </a:endParaRPr>
          </a:p>
        </p:txBody>
      </p:sp>
      <p:sp>
        <p:nvSpPr>
          <p:cNvPr id="29699" name="object 4"/>
          <p:cNvSpPr>
            <a:spLocks noGrp="1"/>
          </p:cNvSpPr>
          <p:nvPr>
            <p:ph type="sldNum" sz="quarter" idx="11"/>
          </p:nvPr>
        </p:nvSpPr>
        <p:spPr bwMode="auto">
          <a:noFill/>
          <a:ln>
            <a:miter lim="800000"/>
            <a:headEnd/>
            <a:tailEnd/>
          </a:ln>
        </p:spPr>
        <p:txBody>
          <a:bodyPr wrap="square" lIns="91440" tIns="12700" rIns="91440" bIns="45720" numCol="1" anchorCtr="0" compatLnSpc="1">
            <a:prstTxWarp prst="textNoShape">
              <a:avLst/>
            </a:prstTxWarp>
          </a:bodyPr>
          <a:lstStyle/>
          <a:p>
            <a:pPr marL="25400"/>
            <a:fld id="{A6489C89-DC5F-4623-9469-93C2026AB551}" type="slidenum">
              <a:rPr lang="en-US" smtClean="0"/>
              <a:pPr marL="25400"/>
              <a:t>5</a:t>
            </a:fld>
            <a:endParaRPr lang="en-US" smtClean="0"/>
          </a:p>
        </p:txBody>
      </p:sp>
      <p:sp>
        <p:nvSpPr>
          <p:cNvPr id="29700" name="object 3"/>
          <p:cNvSpPr txBox="1">
            <a:spLocks noChangeArrowheads="1"/>
          </p:cNvSpPr>
          <p:nvPr/>
        </p:nvSpPr>
        <p:spPr bwMode="auto">
          <a:xfrm>
            <a:off x="381000" y="990600"/>
            <a:ext cx="8477250" cy="4721164"/>
          </a:xfrm>
          <a:prstGeom prst="rect">
            <a:avLst/>
          </a:prstGeom>
          <a:noFill/>
          <a:ln w="9525">
            <a:noFill/>
            <a:miter lim="800000"/>
            <a:headEnd/>
            <a:tailEnd/>
          </a:ln>
        </p:spPr>
        <p:txBody>
          <a:bodyPr lIns="0" tIns="12065" rIns="0" bIns="0">
            <a:spAutoFit/>
          </a:bodyPr>
          <a:lstStyle/>
          <a:p>
            <a:pPr marL="1282700" indent="-1231900">
              <a:lnSpc>
                <a:spcPct val="120000"/>
              </a:lnSpc>
              <a:spcBef>
                <a:spcPts val="100"/>
              </a:spcBef>
            </a:pPr>
            <a:r>
              <a:rPr lang="en-US" sz="2800" dirty="0">
                <a:latin typeface="Tahoma" pitchFamily="34" charset="0"/>
                <a:cs typeface="Tahoma" pitchFamily="34" charset="0"/>
              </a:rPr>
              <a:t>EX-1	</a:t>
            </a:r>
            <a:r>
              <a:rPr lang="en-US" sz="2400" dirty="0" smtClean="0">
                <a:latin typeface="Times New Roman" pitchFamily="18" charset="0"/>
                <a:cs typeface="Times New Roman" pitchFamily="18" charset="0"/>
              </a:rPr>
              <a:t>F</a:t>
            </a:r>
            <a:r>
              <a:rPr lang="en-US" sz="2400" baseline="-18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x</a:t>
            </a:r>
            <a:r>
              <a:rPr lang="en-US" sz="2400" i="1" dirty="0" err="1" smtClean="0"/>
              <a:t>’</a:t>
            </a:r>
            <a:r>
              <a:rPr lang="en-US" sz="2400" dirty="0" err="1" smtClean="0">
                <a:latin typeface="Times New Roman" pitchFamily="18" charset="0"/>
                <a:cs typeface="Times New Roman" pitchFamily="18" charset="0"/>
              </a:rPr>
              <a:t>yz</a:t>
            </a:r>
            <a:r>
              <a:rPr lang="en-US" sz="2400" i="1" dirty="0" smtClean="0"/>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t>
            </a:r>
            <a:r>
              <a:rPr lang="en-US" sz="2400" i="1" dirty="0" err="1" smtClean="0"/>
              <a:t>’</a:t>
            </a:r>
            <a:r>
              <a:rPr lang="en-US" sz="2400" dirty="0" err="1" smtClean="0">
                <a:latin typeface="Times New Roman" pitchFamily="18" charset="0"/>
                <a:cs typeface="Times New Roman" pitchFamily="18" charset="0"/>
              </a:rPr>
              <a:t>y</a:t>
            </a:r>
            <a:r>
              <a:rPr lang="en-US" sz="2400" i="1" dirty="0" err="1" smtClean="0"/>
              <a:t>’</a:t>
            </a:r>
            <a:r>
              <a:rPr lang="en-US" sz="2400" dirty="0" err="1" smtClean="0">
                <a:latin typeface="Times New Roman" pitchFamily="18" charset="0"/>
                <a:cs typeface="Times New Roman" pitchFamily="18" charset="0"/>
              </a:rPr>
              <a:t>z</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by </a:t>
            </a:r>
          </a:p>
          <a:p>
            <a:pPr marL="1282700" indent="-1231900">
              <a:lnSpc>
                <a:spcPct val="120000"/>
              </a:lnSpc>
              <a:spcBef>
                <a:spcPts val="100"/>
              </a:spcBef>
            </a:pPr>
            <a:r>
              <a:rPr lang="en-US" sz="2400" dirty="0">
                <a:solidFill>
                  <a:srgbClr val="0070C0"/>
                </a:solidFill>
                <a:latin typeface="Times New Roman" pitchFamily="18" charset="0"/>
                <a:cs typeface="Times New Roman" pitchFamily="18" charset="0"/>
              </a:rPr>
              <a:t>                applying DeMorgan’s  theorem.</a:t>
            </a:r>
          </a:p>
          <a:p>
            <a:pPr marL="1282700" indent="-1231900">
              <a:spcBef>
                <a:spcPts val="1075"/>
              </a:spcBef>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a:t>
            </a:r>
            <a:r>
              <a:rPr lang="en-US" sz="2400" baseline="-17000" dirty="0" smtClean="0">
                <a:latin typeface="Times New Roman" pitchFamily="18" charset="0"/>
                <a:cs typeface="Times New Roman" pitchFamily="18" charset="0"/>
              </a:rPr>
              <a:t>1</a:t>
            </a:r>
            <a:r>
              <a:rPr lang="en-US" sz="2400" i="1" dirty="0" smtClean="0"/>
              <a:t>’</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x</a:t>
            </a:r>
            <a:r>
              <a:rPr lang="en-US" sz="2400" i="1" dirty="0" err="1" smtClean="0"/>
              <a:t>’</a:t>
            </a:r>
            <a:r>
              <a:rPr lang="en-US" sz="2400" dirty="0" err="1" smtClean="0">
                <a:latin typeface="Times New Roman" pitchFamily="18" charset="0"/>
                <a:cs typeface="Times New Roman" pitchFamily="18" charset="0"/>
              </a:rPr>
              <a:t>yz</a:t>
            </a:r>
            <a:r>
              <a:rPr lang="en-US" sz="2400" i="1" dirty="0" smtClean="0"/>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t>
            </a:r>
            <a:r>
              <a:rPr lang="en-US" sz="2400" i="1" dirty="0" err="1" smtClean="0"/>
              <a:t>’</a:t>
            </a:r>
            <a:r>
              <a:rPr lang="en-US" sz="2400" dirty="0" err="1" smtClean="0">
                <a:latin typeface="Times New Roman" pitchFamily="18" charset="0"/>
                <a:cs typeface="Times New Roman" pitchFamily="18" charset="0"/>
              </a:rPr>
              <a:t>y</a:t>
            </a:r>
            <a:r>
              <a:rPr lang="en-US" sz="2400" i="1" dirty="0" err="1" smtClean="0"/>
              <a:t>’</a:t>
            </a:r>
            <a:r>
              <a:rPr lang="en-US" sz="2400" dirty="0" err="1" smtClean="0">
                <a:latin typeface="Times New Roman" pitchFamily="18" charset="0"/>
                <a:cs typeface="Times New Roman" pitchFamily="18" charset="0"/>
              </a:rPr>
              <a:t>z</a:t>
            </a:r>
            <a:r>
              <a:rPr lang="en-US" sz="2400" dirty="0" smtClean="0">
                <a:latin typeface="Times New Roman" pitchFamily="18" charset="0"/>
                <a:cs typeface="Times New Roman" pitchFamily="18" charset="0"/>
              </a:rPr>
              <a:t>)</a:t>
            </a:r>
            <a:r>
              <a:rPr lang="en-US" sz="2400" i="1" dirty="0" smtClean="0"/>
              <a:t> ’</a:t>
            </a:r>
            <a:endParaRPr lang="en-US" sz="2400" dirty="0">
              <a:latin typeface="Times New Roman" pitchFamily="18" charset="0"/>
              <a:cs typeface="Times New Roman" pitchFamily="18" charset="0"/>
            </a:endParaRPr>
          </a:p>
          <a:p>
            <a:pPr marL="1282700" indent="-1231900">
              <a:spcBef>
                <a:spcPts val="1075"/>
              </a:spcBef>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t>
            </a:r>
            <a:r>
              <a:rPr lang="en-US" sz="2400" i="1" dirty="0" err="1" smtClean="0"/>
              <a:t>’</a:t>
            </a:r>
            <a:r>
              <a:rPr lang="en-US" sz="2400" dirty="0" err="1" smtClean="0">
                <a:latin typeface="Times New Roman" pitchFamily="18" charset="0"/>
                <a:cs typeface="Times New Roman" pitchFamily="18" charset="0"/>
              </a:rPr>
              <a:t>yz</a:t>
            </a:r>
            <a:r>
              <a:rPr lang="en-US" sz="2400" i="1" dirty="0" smtClean="0"/>
              <a:t>’</a:t>
            </a:r>
            <a:r>
              <a:rPr lang="en-US" sz="2400" dirty="0" smtClean="0">
                <a:latin typeface="Times New Roman" pitchFamily="18" charset="0"/>
                <a:cs typeface="Times New Roman" pitchFamily="18" charset="0"/>
              </a:rPr>
              <a:t>)</a:t>
            </a:r>
            <a:r>
              <a:rPr lang="en-US" sz="2400" i="1" dirty="0" smtClean="0"/>
              <a:t> ’</a:t>
            </a:r>
            <a:r>
              <a:rPr lang="en-US" sz="2400" baseline="14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x</a:t>
            </a:r>
            <a:r>
              <a:rPr lang="en-US" sz="2400" i="1" dirty="0" err="1" smtClean="0"/>
              <a:t>’</a:t>
            </a:r>
            <a:r>
              <a:rPr lang="en-US" sz="2400" dirty="0" err="1" smtClean="0">
                <a:latin typeface="Times New Roman" pitchFamily="18" charset="0"/>
                <a:cs typeface="Times New Roman" pitchFamily="18" charset="0"/>
              </a:rPr>
              <a:t>y</a:t>
            </a:r>
            <a:r>
              <a:rPr lang="en-US" sz="2400" i="1" dirty="0" err="1" smtClean="0"/>
              <a:t>’</a:t>
            </a:r>
            <a:r>
              <a:rPr lang="en-US" sz="2400" dirty="0" err="1" smtClean="0">
                <a:latin typeface="Times New Roman" pitchFamily="18" charset="0"/>
                <a:cs typeface="Times New Roman" pitchFamily="18" charset="0"/>
              </a:rPr>
              <a:t>z</a:t>
            </a:r>
            <a:r>
              <a:rPr lang="en-US" sz="2400" dirty="0" smtClean="0">
                <a:latin typeface="Times New Roman" pitchFamily="18" charset="0"/>
                <a:cs typeface="Times New Roman" pitchFamily="18" charset="0"/>
              </a:rPr>
              <a:t>)</a:t>
            </a:r>
            <a:r>
              <a:rPr lang="en-US" sz="2400" i="1" dirty="0" smtClean="0"/>
              <a:t> ’</a:t>
            </a:r>
            <a:endParaRPr lang="en-US" sz="2400" dirty="0">
              <a:latin typeface="Times New Roman" pitchFamily="18" charset="0"/>
              <a:cs typeface="Times New Roman" pitchFamily="18" charset="0"/>
            </a:endParaRPr>
          </a:p>
          <a:p>
            <a:pPr marL="1282700" indent="-1231900">
              <a:spcBef>
                <a:spcPts val="1075"/>
              </a:spcBef>
            </a:pPr>
            <a:r>
              <a:rPr lang="en-US" sz="2400" dirty="0">
                <a:latin typeface="Times New Roman" pitchFamily="18" charset="0"/>
                <a:cs typeface="Times New Roman" pitchFamily="18" charset="0"/>
              </a:rPr>
              <a:t>	      =(x + </a:t>
            </a:r>
            <a:r>
              <a:rPr lang="en-US" sz="2400" dirty="0" smtClean="0">
                <a:latin typeface="Times New Roman" pitchFamily="18" charset="0"/>
                <a:cs typeface="Times New Roman" pitchFamily="18" charset="0"/>
              </a:rPr>
              <a:t>y</a:t>
            </a:r>
            <a:r>
              <a:rPr lang="en-US" sz="2400" i="1" dirty="0" smtClean="0"/>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z)(x + y + </a:t>
            </a:r>
            <a:r>
              <a:rPr lang="en-US" sz="2400" dirty="0" smtClean="0">
                <a:latin typeface="Times New Roman" pitchFamily="18" charset="0"/>
                <a:cs typeface="Times New Roman" pitchFamily="18" charset="0"/>
              </a:rPr>
              <a:t>z</a:t>
            </a:r>
            <a:r>
              <a:rPr lang="en-US" sz="2400" i="1" dirty="0" smtClean="0"/>
              <a: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smtClean="0">
                <a:solidFill>
                  <a:srgbClr val="FF0000"/>
                </a:solidFill>
              </a:rPr>
              <a:t>A simpler procedure for deriving the complement of a function is to take the dual of the function and complement each literal. </a:t>
            </a:r>
            <a:endParaRPr lang="en-US" sz="2400" dirty="0">
              <a:solidFill>
                <a:srgbClr val="FF0000"/>
              </a:solidFill>
              <a:latin typeface="Times New Roman" pitchFamily="18" charset="0"/>
              <a:cs typeface="Times New Roman" pitchFamily="18" charset="0"/>
            </a:endParaRPr>
          </a:p>
          <a:p>
            <a:pPr marL="1282700" indent="-1231900">
              <a:lnSpc>
                <a:spcPct val="120000"/>
              </a:lnSpc>
            </a:pPr>
            <a:r>
              <a:rPr lang="en-US" sz="2800" dirty="0">
                <a:latin typeface="Tahoma" pitchFamily="34" charset="0"/>
                <a:cs typeface="Tahoma" pitchFamily="34" charset="0"/>
              </a:rPr>
              <a:t>Ex2</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a:t>
            </a:r>
            <a:r>
              <a:rPr lang="en-US" sz="2400" baseline="-18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=x</a:t>
            </a:r>
            <a:r>
              <a:rPr lang="en-US" sz="2400" i="1" dirty="0" smtClean="0"/>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y </a:t>
            </a:r>
            <a:r>
              <a:rPr lang="en-US" sz="2400" dirty="0" smtClean="0">
                <a:latin typeface="Times New Roman" pitchFamily="18" charset="0"/>
                <a:cs typeface="Times New Roman" pitchFamily="18" charset="0"/>
              </a:rPr>
              <a:t>z</a:t>
            </a:r>
            <a:r>
              <a:rPr lang="en-US" sz="2400" i="1" dirty="0" smtClean="0"/>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x </a:t>
            </a:r>
            <a:r>
              <a:rPr lang="en-US" sz="2400" i="1" dirty="0" smtClean="0"/>
              <a:t>’</a:t>
            </a:r>
            <a:r>
              <a:rPr lang="en-US" sz="2400" dirty="0" smtClean="0">
                <a:latin typeface="Times New Roman" pitchFamily="18" charset="0"/>
                <a:cs typeface="Times New Roman" pitchFamily="18" charset="0"/>
              </a:rPr>
              <a:t>y</a:t>
            </a:r>
            <a:r>
              <a:rPr lang="en-US" sz="2400" i="1" dirty="0" smtClean="0"/>
              <a:t>’</a:t>
            </a:r>
            <a:r>
              <a:rPr lang="en-US" sz="2400" dirty="0" smtClean="0">
                <a:latin typeface="Times New Roman" pitchFamily="18" charset="0"/>
                <a:cs typeface="Times New Roman" pitchFamily="18" charset="0"/>
              </a:rPr>
              <a:t> z</a:t>
            </a:r>
            <a:endParaRPr lang="en-US" sz="2400" dirty="0">
              <a:latin typeface="Times New Roman" pitchFamily="18" charset="0"/>
              <a:cs typeface="Times New Roman" pitchFamily="18" charset="0"/>
            </a:endParaRPr>
          </a:p>
          <a:p>
            <a:pPr marL="1282700" indent="-1231900">
              <a:lnSpc>
                <a:spcPts val="3463"/>
              </a:lnSpc>
              <a:spcBef>
                <a:spcPts val="188"/>
              </a:spcBef>
            </a:pPr>
            <a:r>
              <a:rPr lang="en-US" sz="2400" dirty="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Dual of F</a:t>
            </a:r>
            <a:r>
              <a:rPr lang="en-US" sz="2400" baseline="-18000" dirty="0" smtClean="0">
                <a:solidFill>
                  <a:srgbClr val="FF0000"/>
                </a:solidFill>
                <a:latin typeface="Times New Roman" pitchFamily="18" charset="0"/>
                <a:cs typeface="Times New Roman" pitchFamily="18" charset="0"/>
              </a:rPr>
              <a:t>2                                          </a:t>
            </a:r>
            <a:r>
              <a:rPr lang="en-US" sz="2400" dirty="0" smtClean="0">
                <a:latin typeface="Times New Roman" pitchFamily="18" charset="0"/>
                <a:cs typeface="Times New Roman" pitchFamily="18" charset="0"/>
              </a:rPr>
              <a:t>= (x</a:t>
            </a:r>
            <a:r>
              <a:rPr lang="en-US" sz="2400" i="1" dirty="0" smtClean="0"/>
              <a:t>’</a:t>
            </a:r>
            <a:r>
              <a:rPr lang="en-US" sz="2400" dirty="0" smtClean="0">
                <a:latin typeface="Times New Roman" pitchFamily="18" charset="0"/>
                <a:cs typeface="Times New Roman" pitchFamily="18" charset="0"/>
              </a:rPr>
              <a:t> + y + z</a:t>
            </a:r>
            <a:r>
              <a:rPr lang="en-US" sz="2400" i="1" dirty="0" smtClean="0"/>
              <a:t>’</a:t>
            </a:r>
            <a:r>
              <a:rPr lang="en-US" sz="2400" dirty="0" smtClean="0">
                <a:latin typeface="Times New Roman" pitchFamily="18" charset="0"/>
                <a:cs typeface="Times New Roman" pitchFamily="18" charset="0"/>
              </a:rPr>
              <a:t> )( x</a:t>
            </a:r>
            <a:r>
              <a:rPr lang="en-US" sz="2400" i="1" dirty="0" smtClean="0"/>
              <a:t>’</a:t>
            </a:r>
            <a:r>
              <a:rPr lang="en-US" sz="2400" dirty="0" smtClean="0">
                <a:latin typeface="Times New Roman" pitchFamily="18" charset="0"/>
                <a:cs typeface="Times New Roman" pitchFamily="18" charset="0"/>
              </a:rPr>
              <a:t> + y</a:t>
            </a:r>
            <a:r>
              <a:rPr lang="en-US" sz="2400" i="1" dirty="0" smtClean="0"/>
              <a:t>’</a:t>
            </a:r>
            <a:r>
              <a:rPr lang="en-US" sz="2400" dirty="0" smtClean="0">
                <a:latin typeface="Times New Roman" pitchFamily="18" charset="0"/>
                <a:cs typeface="Times New Roman" pitchFamily="18" charset="0"/>
              </a:rPr>
              <a:t> + z)</a:t>
            </a:r>
            <a:endParaRPr lang="en-US" sz="2400" dirty="0">
              <a:latin typeface="Times New Roman" pitchFamily="18" charset="0"/>
              <a:cs typeface="Times New Roman" pitchFamily="18" charset="0"/>
            </a:endParaRPr>
          </a:p>
          <a:p>
            <a:pPr marL="1282700" indent="-1231900">
              <a:lnSpc>
                <a:spcPts val="3463"/>
              </a:lnSpc>
              <a:spcBef>
                <a:spcPts val="188"/>
              </a:spcBef>
            </a:pPr>
            <a:r>
              <a:rPr lang="en-US" sz="2400" dirty="0">
                <a:latin typeface="Times New Roman" pitchFamily="18" charset="0"/>
                <a:cs typeface="Times New Roman" pitchFamily="18" charset="0"/>
              </a:rPr>
              <a:t> </a:t>
            </a:r>
            <a:r>
              <a:rPr lang="en-US" sz="2400" dirty="0" smtClean="0">
                <a:solidFill>
                  <a:srgbClr val="FF0000"/>
                </a:solidFill>
              </a:rPr>
              <a:t>complement each literal</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=(x + </a:t>
            </a:r>
            <a:r>
              <a:rPr lang="en-US" sz="2400" dirty="0" smtClean="0">
                <a:latin typeface="Times New Roman" pitchFamily="18" charset="0"/>
                <a:cs typeface="Times New Roman" pitchFamily="18" charset="0"/>
              </a:rPr>
              <a:t>y</a:t>
            </a:r>
            <a:r>
              <a:rPr lang="en-US" sz="2400" i="1" dirty="0" smtClean="0"/>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z )( x + y + </a:t>
            </a:r>
            <a:r>
              <a:rPr lang="en-US" sz="2400" dirty="0" smtClean="0">
                <a:latin typeface="Times New Roman" pitchFamily="18" charset="0"/>
                <a:cs typeface="Times New Roman" pitchFamily="18" charset="0"/>
              </a:rPr>
              <a:t>z</a:t>
            </a:r>
            <a:r>
              <a:rPr lang="en-US" sz="2400" i="1" dirty="0" smtClean="0"/>
              <a:t>’</a:t>
            </a:r>
            <a:r>
              <a:rPr lang="en-US" sz="2400" dirty="0" smtClean="0">
                <a:latin typeface="Times New Roman" pitchFamily="18" charset="0"/>
                <a:cs typeface="Times New Roman" pitchFamily="18" charset="0"/>
              </a:rPr>
              <a:t>)= F</a:t>
            </a:r>
            <a:r>
              <a:rPr lang="en-US" sz="2400" baseline="-17000" dirty="0" smtClean="0">
                <a:latin typeface="Times New Roman" pitchFamily="18" charset="0"/>
                <a:cs typeface="Times New Roman" pitchFamily="18" charset="0"/>
              </a:rPr>
              <a:t>2</a:t>
            </a:r>
            <a:r>
              <a:rPr lang="en-US" sz="2400" i="1" dirty="0" smtClean="0"/>
              <a: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0070C0"/>
                </a:solidFill>
              </a:rPr>
              <a:t>Complement of Boolean</a:t>
            </a:r>
            <a:r>
              <a:rPr lang="en-US" b="1" dirty="0" smtClean="0">
                <a:solidFill>
                  <a:srgbClr val="0070C0"/>
                </a:solidFill>
              </a:rPr>
              <a:t> </a:t>
            </a:r>
            <a:r>
              <a:rPr lang="en-US" b="1" spc="-10" dirty="0" smtClean="0">
                <a:solidFill>
                  <a:srgbClr val="0070C0"/>
                </a:solidFill>
              </a:rPr>
              <a:t>function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066800" y="1828800"/>
            <a:ext cx="6834497" cy="11906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981200" y="4038600"/>
            <a:ext cx="6400800" cy="1388533"/>
          </a:xfrm>
          <a:prstGeom prst="rect">
            <a:avLst/>
          </a:prstGeom>
          <a:noFill/>
          <a:ln w="9525">
            <a:noFill/>
            <a:miter lim="800000"/>
            <a:headEnd/>
            <a:tailEnd/>
          </a:ln>
          <a:effectLst/>
        </p:spPr>
      </p:pic>
      <p:sp>
        <p:nvSpPr>
          <p:cNvPr id="6" name="TextBox 5"/>
          <p:cNvSpPr txBox="1"/>
          <p:nvPr/>
        </p:nvSpPr>
        <p:spPr>
          <a:xfrm>
            <a:off x="685800" y="1295400"/>
            <a:ext cx="7369903" cy="369332"/>
          </a:xfrm>
          <a:prstGeom prst="rect">
            <a:avLst/>
          </a:prstGeom>
          <a:noFill/>
        </p:spPr>
        <p:txBody>
          <a:bodyPr wrap="none" rtlCol="0">
            <a:spAutoFit/>
          </a:bodyPr>
          <a:lstStyle/>
          <a:p>
            <a:r>
              <a:rPr lang="en-US" b="1" dirty="0" smtClean="0">
                <a:solidFill>
                  <a:srgbClr val="FF0000"/>
                </a:solidFill>
              </a:rPr>
              <a:t>Find the complement of the function</a:t>
            </a:r>
            <a:r>
              <a:rPr lang="en-US" b="1" i="1" dirty="0" smtClean="0">
                <a:solidFill>
                  <a:srgbClr val="FF0000"/>
                </a:solidFill>
              </a:rPr>
              <a:t> F2  by </a:t>
            </a:r>
            <a:r>
              <a:rPr lang="en-US" b="1" dirty="0" smtClean="0">
                <a:solidFill>
                  <a:srgbClr val="FF0000"/>
                </a:solidFill>
              </a:rPr>
              <a:t>Applying DeMorgan’s theorems</a:t>
            </a:r>
            <a:endParaRPr lang="en-US" b="1" dirty="0">
              <a:solidFill>
                <a:srgbClr val="FF0000"/>
              </a:solidFill>
            </a:endParaRPr>
          </a:p>
        </p:txBody>
      </p:sp>
      <p:sp>
        <p:nvSpPr>
          <p:cNvPr id="7" name="TextBox 6"/>
          <p:cNvSpPr txBox="1"/>
          <p:nvPr/>
        </p:nvSpPr>
        <p:spPr>
          <a:xfrm>
            <a:off x="533400" y="3124200"/>
            <a:ext cx="8077200" cy="646331"/>
          </a:xfrm>
          <a:prstGeom prst="rect">
            <a:avLst/>
          </a:prstGeom>
          <a:noFill/>
        </p:spPr>
        <p:txBody>
          <a:bodyPr wrap="square" rtlCol="0">
            <a:spAutoFit/>
          </a:bodyPr>
          <a:lstStyle/>
          <a:p>
            <a:pPr algn="just"/>
            <a:r>
              <a:rPr lang="en-US" b="1" dirty="0" smtClean="0">
                <a:solidFill>
                  <a:srgbClr val="FF0000"/>
                </a:solidFill>
              </a:rPr>
              <a:t>Find the complement of the function</a:t>
            </a:r>
            <a:r>
              <a:rPr lang="en-US" b="1" i="1" dirty="0" smtClean="0">
                <a:solidFill>
                  <a:srgbClr val="FF0000"/>
                </a:solidFill>
              </a:rPr>
              <a:t> F2  by taking dual of the function </a:t>
            </a:r>
            <a:r>
              <a:rPr lang="en-US" b="1" dirty="0" smtClean="0">
                <a:solidFill>
                  <a:srgbClr val="FF0000"/>
                </a:solidFill>
              </a:rPr>
              <a:t>and complementing each literal.</a:t>
            </a:r>
            <a:endParaRPr lang="en-US"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HDL Description of Boolean Function</a:t>
            </a:r>
            <a:endParaRPr lang="en-US" dirty="0">
              <a:solidFill>
                <a:srgbClr val="FF0000"/>
              </a:solidFill>
            </a:endParaRPr>
          </a:p>
        </p:txBody>
      </p:sp>
      <p:sp>
        <p:nvSpPr>
          <p:cNvPr id="3" name="Content Placeholder 2"/>
          <p:cNvSpPr>
            <a:spLocks noGrp="1"/>
          </p:cNvSpPr>
          <p:nvPr>
            <p:ph idx="1"/>
          </p:nvPr>
        </p:nvSpPr>
        <p:spPr>
          <a:xfrm>
            <a:off x="533400" y="1066800"/>
            <a:ext cx="8229600" cy="4525963"/>
          </a:xfrm>
        </p:spPr>
        <p:txBody>
          <a:bodyPr>
            <a:normAutofit fontScale="85000" lnSpcReduction="20000"/>
          </a:bodyPr>
          <a:lstStyle/>
          <a:p>
            <a:pPr algn="just"/>
            <a:r>
              <a:rPr lang="en-US" dirty="0" smtClean="0">
                <a:latin typeface="Times New Roman" pitchFamily="18" charset="0"/>
                <a:cs typeface="Times New Roman" pitchFamily="18" charset="0"/>
              </a:rPr>
              <a:t>Boolean equations describing combinational logic are specified in </a:t>
            </a:r>
            <a:r>
              <a:rPr lang="en-US" dirty="0" err="1" smtClean="0">
                <a:latin typeface="Times New Roman" pitchFamily="18" charset="0"/>
                <a:cs typeface="Times New Roman" pitchFamily="18" charset="0"/>
              </a:rPr>
              <a:t>Verilog</a:t>
            </a:r>
            <a:r>
              <a:rPr lang="en-US" dirty="0" smtClean="0">
                <a:latin typeface="Times New Roman" pitchFamily="18" charset="0"/>
                <a:cs typeface="Times New Roman" pitchFamily="18" charset="0"/>
              </a:rPr>
              <a:t> with a </a:t>
            </a:r>
            <a:r>
              <a:rPr lang="en-US" dirty="0" smtClean="0">
                <a:solidFill>
                  <a:srgbClr val="FF0000"/>
                </a:solidFill>
                <a:latin typeface="Times New Roman" pitchFamily="18" charset="0"/>
                <a:cs typeface="Times New Roman" pitchFamily="18" charset="0"/>
              </a:rPr>
              <a:t>continuous assignment statement</a:t>
            </a:r>
            <a:r>
              <a:rPr lang="en-US" dirty="0" smtClean="0">
                <a:latin typeface="Times New Roman" pitchFamily="18" charset="0"/>
                <a:cs typeface="Times New Roman" pitchFamily="18" charset="0"/>
              </a:rPr>
              <a:t> consisting of the keyword </a:t>
            </a:r>
            <a:r>
              <a:rPr lang="en-US" b="1" dirty="0" smtClean="0">
                <a:latin typeface="Times New Roman" pitchFamily="18" charset="0"/>
                <a:cs typeface="Times New Roman" pitchFamily="18" charset="0"/>
              </a:rPr>
              <a:t>assign followed by a Boolean </a:t>
            </a:r>
            <a:r>
              <a:rPr lang="en-US" dirty="0" smtClean="0">
                <a:latin typeface="Times New Roman" pitchFamily="18" charset="0"/>
                <a:cs typeface="Times New Roman" pitchFamily="18" charset="0"/>
              </a:rPr>
              <a:t>expression.</a:t>
            </a:r>
          </a:p>
          <a:p>
            <a:pPr algn="just">
              <a:buNone/>
            </a:pPr>
            <a:r>
              <a:rPr lang="en-US" dirty="0" smtClean="0">
                <a:solidFill>
                  <a:srgbClr val="FF0000"/>
                </a:solidFill>
                <a:latin typeface="Times New Roman" pitchFamily="18" charset="0"/>
                <a:cs typeface="Times New Roman" pitchFamily="18" charset="0"/>
              </a:rPr>
              <a:t>Example: </a:t>
            </a:r>
            <a:r>
              <a:rPr lang="en-US" dirty="0" smtClean="0">
                <a:latin typeface="Times New Roman" pitchFamily="18" charset="0"/>
                <a:cs typeface="Times New Roman" pitchFamily="18" charset="0"/>
              </a:rPr>
              <a:t>Write HDL Description of the function</a:t>
            </a:r>
          </a:p>
          <a:p>
            <a:pPr>
              <a:buNone/>
            </a:pPr>
            <a:r>
              <a:rPr lang="en-US" b="1" dirty="0" smtClean="0">
                <a:solidFill>
                  <a:srgbClr val="FF0000"/>
                </a:solidFill>
                <a:latin typeface="Times New Roman" pitchFamily="18" charset="0"/>
                <a:cs typeface="Times New Roman" pitchFamily="18" charset="0"/>
              </a:rPr>
              <a:t>	 F=x</a:t>
            </a:r>
            <a:r>
              <a:rPr lang="en-US" i="1" dirty="0" smtClean="0">
                <a:solidFill>
                  <a:srgbClr val="FF0000"/>
                </a:solidFill>
              </a:rPr>
              <a:t> ’</a:t>
            </a:r>
            <a:r>
              <a:rPr lang="en-US" b="1" dirty="0" smtClean="0">
                <a:solidFill>
                  <a:srgbClr val="FF0000"/>
                </a:solidFill>
                <a:latin typeface="Times New Roman" pitchFamily="18" charset="0"/>
                <a:cs typeface="Times New Roman" pitchFamily="18" charset="0"/>
              </a:rPr>
              <a:t> y z</a:t>
            </a:r>
            <a:r>
              <a:rPr lang="en-US" i="1" dirty="0" smtClean="0">
                <a:solidFill>
                  <a:srgbClr val="FF0000"/>
                </a:solidFill>
              </a:rPr>
              <a:t> ’</a:t>
            </a:r>
            <a:r>
              <a:rPr lang="en-US" b="1" dirty="0" smtClean="0">
                <a:solidFill>
                  <a:srgbClr val="FF0000"/>
                </a:solidFill>
                <a:latin typeface="Times New Roman" pitchFamily="18" charset="0"/>
                <a:cs typeface="Times New Roman" pitchFamily="18" charset="0"/>
              </a:rPr>
              <a:t> + x </a:t>
            </a:r>
            <a:r>
              <a:rPr lang="en-US" i="1" dirty="0" smtClean="0">
                <a:solidFill>
                  <a:srgbClr val="FF0000"/>
                </a:solidFill>
              </a:rPr>
              <a:t>’ </a:t>
            </a:r>
            <a:r>
              <a:rPr lang="en-US" b="1" dirty="0" smtClean="0">
                <a:solidFill>
                  <a:srgbClr val="FF0000"/>
                </a:solidFill>
                <a:latin typeface="Times New Roman" pitchFamily="18" charset="0"/>
                <a:cs typeface="Times New Roman" pitchFamily="18" charset="0"/>
              </a:rPr>
              <a:t>y</a:t>
            </a:r>
            <a:r>
              <a:rPr lang="en-US" i="1" dirty="0" smtClean="0">
                <a:solidFill>
                  <a:srgbClr val="FF0000"/>
                </a:solidFill>
              </a:rPr>
              <a:t> ’</a:t>
            </a:r>
            <a:r>
              <a:rPr lang="en-US" b="1" dirty="0" smtClean="0">
                <a:solidFill>
                  <a:srgbClr val="FF0000"/>
                </a:solidFill>
                <a:latin typeface="Times New Roman" pitchFamily="18" charset="0"/>
                <a:cs typeface="Times New Roman" pitchFamily="18" charset="0"/>
              </a:rPr>
              <a:t> z</a:t>
            </a:r>
          </a:p>
          <a:p>
            <a:r>
              <a:rPr lang="en-US" sz="2400" dirty="0" smtClean="0">
                <a:solidFill>
                  <a:srgbClr val="FF0000"/>
                </a:solidFill>
              </a:rPr>
              <a:t>// </a:t>
            </a:r>
            <a:r>
              <a:rPr lang="en-US" sz="2400" dirty="0" err="1" smtClean="0">
                <a:solidFill>
                  <a:srgbClr val="FF0000"/>
                </a:solidFill>
              </a:rPr>
              <a:t>Verilog</a:t>
            </a:r>
            <a:r>
              <a:rPr lang="en-US" sz="2400" dirty="0" smtClean="0">
                <a:solidFill>
                  <a:srgbClr val="FF0000"/>
                </a:solidFill>
              </a:rPr>
              <a:t> model: Circuit with Boolean expressions</a:t>
            </a:r>
          </a:p>
          <a:p>
            <a:pPr>
              <a:buNone/>
            </a:pPr>
            <a:r>
              <a:rPr lang="en-US" sz="2800" b="1" dirty="0" smtClean="0"/>
              <a:t>module </a:t>
            </a:r>
            <a:r>
              <a:rPr lang="en-US" sz="2800" b="1" dirty="0" err="1" smtClean="0"/>
              <a:t>Circuit_Boolean_CA</a:t>
            </a:r>
            <a:r>
              <a:rPr lang="en-US" sz="2800" b="1" dirty="0" smtClean="0"/>
              <a:t> ( F, X, Y, Z);</a:t>
            </a:r>
          </a:p>
          <a:p>
            <a:pPr>
              <a:buNone/>
            </a:pPr>
            <a:r>
              <a:rPr lang="en-US" sz="2800" b="1" dirty="0" smtClean="0"/>
              <a:t>output  F;</a:t>
            </a:r>
          </a:p>
          <a:p>
            <a:pPr>
              <a:buNone/>
            </a:pPr>
            <a:r>
              <a:rPr lang="en-US" sz="2800" b="1" dirty="0" smtClean="0"/>
              <a:t>input X, Y, Z;</a:t>
            </a:r>
          </a:p>
          <a:p>
            <a:pPr>
              <a:buNone/>
            </a:pPr>
            <a:r>
              <a:rPr lang="en-US" sz="2800" b="1" dirty="0" smtClean="0"/>
              <a:t>assign F = ((!X) &amp;&amp; Y &amp;&amp; (!Z) ) || ((!X)  &amp;&amp; (!Y) &amp;&amp; Z);</a:t>
            </a:r>
          </a:p>
          <a:p>
            <a:pPr>
              <a:buNone/>
            </a:pPr>
            <a:r>
              <a:rPr lang="en-US" sz="2800" b="1" dirty="0" smtClean="0"/>
              <a:t>endmodule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IN" b="1" dirty="0" err="1" smtClean="0">
                <a:solidFill>
                  <a:srgbClr val="FF0000"/>
                </a:solidFill>
              </a:rPr>
              <a:t>Minterms</a:t>
            </a:r>
            <a:endParaRPr lang="en-IN" dirty="0">
              <a:solidFill>
                <a:srgbClr val="FF0000"/>
              </a:solidFill>
            </a:endParaRPr>
          </a:p>
        </p:txBody>
      </p:sp>
      <p:sp>
        <p:nvSpPr>
          <p:cNvPr id="3" name="Text Placeholder 2"/>
          <p:cNvSpPr>
            <a:spLocks noGrp="1"/>
          </p:cNvSpPr>
          <p:nvPr>
            <p:ph sz="quarter" idx="1"/>
          </p:nvPr>
        </p:nvSpPr>
        <p:spPr>
          <a:xfrm>
            <a:off x="457200" y="1143000"/>
            <a:ext cx="8153400" cy="4724399"/>
          </a:xfrm>
        </p:spPr>
        <p:txBody>
          <a:bodyPr>
            <a:normAutofit fontScale="55000" lnSpcReduction="20000"/>
          </a:bodyPr>
          <a:lstStyle/>
          <a:p>
            <a:pPr marL="274320" indent="-274320" algn="just">
              <a:lnSpc>
                <a:spcPct val="150000"/>
              </a:lnSpc>
              <a:defRPr/>
            </a:pPr>
            <a:r>
              <a:rPr lang="en-IN" dirty="0" smtClean="0">
                <a:latin typeface="Times New Roman" pitchFamily="18" charset="0"/>
                <a:cs typeface="Times New Roman" pitchFamily="18" charset="0"/>
              </a:rPr>
              <a:t>A binary variable may appear either in its normal form (</a:t>
            </a:r>
            <a:r>
              <a:rPr lang="en-IN" i="1" dirty="0" smtClean="0">
                <a:latin typeface="Times New Roman" pitchFamily="18" charset="0"/>
                <a:cs typeface="Times New Roman" pitchFamily="18" charset="0"/>
              </a:rPr>
              <a:t>x) or in its complement form (x</a:t>
            </a:r>
            <a:r>
              <a:rPr lang="en-US" i="1" dirty="0" smtClean="0"/>
              <a:t> ’</a:t>
            </a:r>
            <a:r>
              <a:rPr lang="en-IN" i="1" dirty="0" smtClean="0">
                <a:latin typeface="Times New Roman" pitchFamily="18" charset="0"/>
                <a:cs typeface="Times New Roman" pitchFamily="18" charset="0"/>
              </a:rPr>
              <a:t>).</a:t>
            </a:r>
          </a:p>
          <a:p>
            <a:pPr marL="274320" indent="-274320" algn="just">
              <a:lnSpc>
                <a:spcPct val="150000"/>
              </a:lnSpc>
              <a:defRPr/>
            </a:pPr>
            <a:endParaRPr lang="en-IN" i="1" dirty="0" smtClean="0">
              <a:latin typeface="Times New Roman" pitchFamily="18" charset="0"/>
              <a:cs typeface="Times New Roman" pitchFamily="18" charset="0"/>
            </a:endParaRPr>
          </a:p>
          <a:p>
            <a:pPr marL="274320" indent="-274320" algn="just">
              <a:lnSpc>
                <a:spcPct val="150000"/>
              </a:lnSpc>
              <a:defRPr/>
            </a:pPr>
            <a:r>
              <a:rPr lang="en-IN" dirty="0" smtClean="0">
                <a:latin typeface="Times New Roman" pitchFamily="18" charset="0"/>
                <a:cs typeface="Times New Roman" pitchFamily="18" charset="0"/>
              </a:rPr>
              <a:t>Now consider two binary variables </a:t>
            </a:r>
            <a:r>
              <a:rPr lang="en-IN" i="1" dirty="0" smtClean="0">
                <a:latin typeface="Times New Roman" pitchFamily="18" charset="0"/>
                <a:cs typeface="Times New Roman" pitchFamily="18" charset="0"/>
              </a:rPr>
              <a:t>x and y combined with an AND operation. Since each </a:t>
            </a:r>
            <a:r>
              <a:rPr lang="en-IN" dirty="0" smtClean="0">
                <a:latin typeface="Times New Roman" pitchFamily="18" charset="0"/>
                <a:cs typeface="Times New Roman" pitchFamily="18" charset="0"/>
              </a:rPr>
              <a:t>variable may appear in either form, there are four possible combinations: </a:t>
            </a:r>
            <a:r>
              <a:rPr lang="en-IN" i="1" dirty="0" err="1" smtClean="0">
                <a:latin typeface="Times New Roman" pitchFamily="18" charset="0"/>
                <a:cs typeface="Times New Roman" pitchFamily="18" charset="0"/>
              </a:rPr>
              <a:t>x’y</a:t>
            </a:r>
            <a:r>
              <a:rPr lang="en-IN" i="1" dirty="0" smtClean="0">
                <a:latin typeface="Times New Roman" pitchFamily="18" charset="0"/>
                <a:cs typeface="Times New Roman" pitchFamily="18" charset="0"/>
              </a:rPr>
              <a:t>’, </a:t>
            </a:r>
            <a:r>
              <a:rPr lang="en-IN" i="1" dirty="0" err="1" smtClean="0">
                <a:latin typeface="Times New Roman" pitchFamily="18" charset="0"/>
                <a:cs typeface="Times New Roman" pitchFamily="18" charset="0"/>
              </a:rPr>
              <a:t>x’y</a:t>
            </a:r>
            <a:r>
              <a:rPr lang="en-IN" i="1" dirty="0" smtClean="0">
                <a:latin typeface="Times New Roman" pitchFamily="18" charset="0"/>
                <a:cs typeface="Times New Roman" pitchFamily="18" charset="0"/>
              </a:rPr>
              <a:t>, </a:t>
            </a:r>
            <a:r>
              <a:rPr lang="en-IN" i="1" dirty="0" err="1" smtClean="0">
                <a:latin typeface="Times New Roman" pitchFamily="18" charset="0"/>
                <a:cs typeface="Times New Roman" pitchFamily="18" charset="0"/>
              </a:rPr>
              <a:t>xy</a:t>
            </a:r>
            <a:r>
              <a:rPr lang="en-IN" i="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and </a:t>
            </a:r>
            <a:r>
              <a:rPr lang="en-IN" i="1" dirty="0" err="1" smtClean="0">
                <a:latin typeface="Times New Roman" pitchFamily="18" charset="0"/>
                <a:cs typeface="Times New Roman" pitchFamily="18" charset="0"/>
              </a:rPr>
              <a:t>xy</a:t>
            </a:r>
            <a:r>
              <a:rPr lang="en-IN" i="1" dirty="0" smtClean="0">
                <a:latin typeface="Times New Roman" pitchFamily="18" charset="0"/>
                <a:cs typeface="Times New Roman" pitchFamily="18" charset="0"/>
              </a:rPr>
              <a:t>. Each of these four AND terms is called a </a:t>
            </a:r>
            <a:r>
              <a:rPr lang="en-IN" i="1" dirty="0" smtClean="0">
                <a:solidFill>
                  <a:srgbClr val="FF0000"/>
                </a:solidFill>
                <a:latin typeface="Times New Roman" pitchFamily="18" charset="0"/>
                <a:cs typeface="Times New Roman" pitchFamily="18" charset="0"/>
              </a:rPr>
              <a:t>min-term</a:t>
            </a:r>
            <a:r>
              <a:rPr lang="en-IN" i="1" dirty="0" smtClean="0">
                <a:latin typeface="Times New Roman" pitchFamily="18" charset="0"/>
                <a:cs typeface="Times New Roman" pitchFamily="18" charset="0"/>
              </a:rPr>
              <a:t>, or a standard product. In a </a:t>
            </a:r>
            <a:r>
              <a:rPr lang="en-IN" dirty="0" smtClean="0">
                <a:latin typeface="Times New Roman" pitchFamily="18" charset="0"/>
                <a:cs typeface="Times New Roman" pitchFamily="18" charset="0"/>
              </a:rPr>
              <a:t>similar manner, </a:t>
            </a:r>
            <a:r>
              <a:rPr lang="en-IN" i="1" dirty="0" smtClean="0">
                <a:latin typeface="Times New Roman" pitchFamily="18" charset="0"/>
                <a:cs typeface="Times New Roman" pitchFamily="18" charset="0"/>
              </a:rPr>
              <a:t>n variables can be combined to form </a:t>
            </a:r>
            <a:r>
              <a:rPr lang="en-US" i="1" dirty="0" smtClean="0">
                <a:solidFill>
                  <a:srgbClr val="FF0000"/>
                </a:solidFill>
                <a:latin typeface="Times New Roman" pitchFamily="18" charset="0"/>
                <a:cs typeface="Times New Roman" pitchFamily="18" charset="0"/>
              </a:rPr>
              <a:t>2</a:t>
            </a:r>
            <a:r>
              <a:rPr lang="en-US" i="1" baseline="29000" dirty="0" smtClean="0">
                <a:solidFill>
                  <a:srgbClr val="FF0000"/>
                </a:solidFill>
                <a:latin typeface="Times New Roman" pitchFamily="18" charset="0"/>
                <a:cs typeface="Times New Roman" pitchFamily="18" charset="0"/>
              </a:rPr>
              <a:t>n</a:t>
            </a:r>
            <a:r>
              <a:rPr lang="en-IN" i="1" dirty="0" smtClean="0">
                <a:solidFill>
                  <a:srgbClr val="FF0000"/>
                </a:solidFill>
                <a:latin typeface="Times New Roman" pitchFamily="18" charset="0"/>
                <a:cs typeface="Times New Roman" pitchFamily="18" charset="0"/>
              </a:rPr>
              <a:t> min-terms</a:t>
            </a:r>
            <a:r>
              <a:rPr lang="en-IN" i="1" dirty="0" smtClean="0">
                <a:latin typeface="Times New Roman" pitchFamily="18" charset="0"/>
                <a:cs typeface="Times New Roman" pitchFamily="18" charset="0"/>
              </a:rPr>
              <a:t>.</a:t>
            </a:r>
          </a:p>
          <a:p>
            <a:pPr marL="274320" indent="-274320" algn="just">
              <a:lnSpc>
                <a:spcPct val="150000"/>
              </a:lnSpc>
              <a:defRPr/>
            </a:pPr>
            <a:endParaRPr lang="en-IN" i="1" dirty="0" smtClean="0">
              <a:latin typeface="Times New Roman" pitchFamily="18" charset="0"/>
              <a:cs typeface="Times New Roman" pitchFamily="18" charset="0"/>
            </a:endParaRPr>
          </a:p>
          <a:p>
            <a:pPr marL="274320" indent="-274320" algn="just">
              <a:lnSpc>
                <a:spcPct val="150000"/>
              </a:lnSpc>
              <a:defRPr/>
            </a:pPr>
            <a:r>
              <a:rPr lang="en-IN" dirty="0" smtClean="0">
                <a:latin typeface="Times New Roman" pitchFamily="18" charset="0"/>
                <a:cs typeface="Times New Roman" pitchFamily="18" charset="0"/>
              </a:rPr>
              <a:t>Each min-term is obtained from an AND term of the </a:t>
            </a:r>
            <a:r>
              <a:rPr lang="en-IN" i="1" dirty="0" smtClean="0">
                <a:latin typeface="Times New Roman" pitchFamily="18" charset="0"/>
                <a:cs typeface="Times New Roman" pitchFamily="18" charset="0"/>
              </a:rPr>
              <a:t>n variables, with each variable being </a:t>
            </a:r>
            <a:r>
              <a:rPr lang="en-IN" dirty="0" smtClean="0">
                <a:solidFill>
                  <a:srgbClr val="FF0000"/>
                </a:solidFill>
                <a:latin typeface="Times New Roman" pitchFamily="18" charset="0"/>
                <a:cs typeface="Times New Roman" pitchFamily="18" charset="0"/>
              </a:rPr>
              <a:t>primed if the corresponding bit of the binary number is a 0 and un-primed if a 1.</a:t>
            </a:r>
            <a:endParaRPr lang="en-IN" dirty="0">
              <a:solidFill>
                <a:srgbClr val="FF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IN" b="1" dirty="0" err="1" smtClean="0">
                <a:solidFill>
                  <a:srgbClr val="FF0000"/>
                </a:solidFill>
              </a:rPr>
              <a:t>Maxterms</a:t>
            </a:r>
            <a:endParaRPr lang="en-IN" dirty="0">
              <a:solidFill>
                <a:srgbClr val="FF0000"/>
              </a:solidFill>
            </a:endParaRPr>
          </a:p>
        </p:txBody>
      </p:sp>
      <p:sp>
        <p:nvSpPr>
          <p:cNvPr id="3" name="Text Placeholder 2"/>
          <p:cNvSpPr>
            <a:spLocks noGrp="1"/>
          </p:cNvSpPr>
          <p:nvPr>
            <p:ph sz="quarter" idx="1"/>
          </p:nvPr>
        </p:nvSpPr>
        <p:spPr>
          <a:xfrm>
            <a:off x="609600" y="990600"/>
            <a:ext cx="8153400" cy="5330825"/>
          </a:xfrm>
        </p:spPr>
        <p:txBody>
          <a:bodyPr>
            <a:normAutofit fontScale="85000" lnSpcReduction="10000"/>
          </a:bodyPr>
          <a:lstStyle/>
          <a:p>
            <a:pPr marL="274320" indent="-274320" algn="just">
              <a:lnSpc>
                <a:spcPct val="150000"/>
              </a:lnSpc>
              <a:defRPr/>
            </a:pPr>
            <a:r>
              <a:rPr lang="en-IN" sz="2200" i="1" dirty="0" smtClean="0">
                <a:latin typeface="Times New Roman" pitchFamily="18" charset="0"/>
                <a:cs typeface="Times New Roman" pitchFamily="18" charset="0"/>
              </a:rPr>
              <a:t>n variables forming an OR term, with each variable being primed </a:t>
            </a:r>
            <a:r>
              <a:rPr lang="en-IN" sz="2200" dirty="0" smtClean="0">
                <a:latin typeface="Times New Roman" pitchFamily="18" charset="0"/>
                <a:cs typeface="Times New Roman" pitchFamily="18" charset="0"/>
              </a:rPr>
              <a:t>or un-primed, provide </a:t>
            </a:r>
            <a:r>
              <a:rPr lang="en-US" sz="2200" i="1" dirty="0" smtClean="0">
                <a:latin typeface="Times New Roman" pitchFamily="18" charset="0"/>
                <a:cs typeface="Times New Roman" pitchFamily="18" charset="0"/>
              </a:rPr>
              <a:t>2</a:t>
            </a:r>
            <a:r>
              <a:rPr lang="en-US" sz="2200" i="1" baseline="29000" dirty="0" smtClean="0">
                <a:latin typeface="Times New Roman" pitchFamily="18" charset="0"/>
                <a:cs typeface="Times New Roman" pitchFamily="18" charset="0"/>
              </a:rPr>
              <a:t>n</a:t>
            </a:r>
            <a:r>
              <a:rPr lang="en-IN" sz="2200" i="1" dirty="0" smtClean="0">
                <a:latin typeface="Times New Roman" pitchFamily="18" charset="0"/>
                <a:cs typeface="Times New Roman" pitchFamily="18" charset="0"/>
              </a:rPr>
              <a:t> possible combinations, called </a:t>
            </a:r>
            <a:r>
              <a:rPr lang="en-IN" sz="2200" i="1" dirty="0" smtClean="0">
                <a:solidFill>
                  <a:srgbClr val="FF0000"/>
                </a:solidFill>
                <a:latin typeface="Times New Roman" pitchFamily="18" charset="0"/>
                <a:cs typeface="Times New Roman" pitchFamily="18" charset="0"/>
              </a:rPr>
              <a:t>max-terms</a:t>
            </a:r>
            <a:r>
              <a:rPr lang="en-IN" sz="2200" i="1" dirty="0" smtClean="0">
                <a:latin typeface="Times New Roman" pitchFamily="18" charset="0"/>
                <a:cs typeface="Times New Roman" pitchFamily="18" charset="0"/>
              </a:rPr>
              <a:t>, or standard sums.</a:t>
            </a:r>
          </a:p>
          <a:p>
            <a:pPr marL="274320" indent="-274320" algn="just">
              <a:lnSpc>
                <a:spcPct val="150000"/>
              </a:lnSpc>
              <a:defRPr/>
            </a:pPr>
            <a:endParaRPr lang="en-IN" sz="2200" i="1" dirty="0" smtClean="0">
              <a:latin typeface="Times New Roman" pitchFamily="18" charset="0"/>
              <a:cs typeface="Times New Roman" pitchFamily="18" charset="0"/>
            </a:endParaRPr>
          </a:p>
          <a:p>
            <a:pPr marL="274320" indent="-274320" algn="just">
              <a:lnSpc>
                <a:spcPct val="150000"/>
              </a:lnSpc>
              <a:defRPr/>
            </a:pPr>
            <a:r>
              <a:rPr lang="en-IN" sz="2200" dirty="0" smtClean="0">
                <a:latin typeface="Times New Roman" pitchFamily="18" charset="0"/>
                <a:cs typeface="Times New Roman" pitchFamily="18" charset="0"/>
              </a:rPr>
              <a:t>Now consider two binary variables </a:t>
            </a:r>
            <a:r>
              <a:rPr lang="en-IN" sz="2200" i="1" dirty="0" smtClean="0">
                <a:latin typeface="Times New Roman" pitchFamily="18" charset="0"/>
                <a:cs typeface="Times New Roman" pitchFamily="18" charset="0"/>
              </a:rPr>
              <a:t>x and y combined with an OR operation. Since each </a:t>
            </a:r>
            <a:r>
              <a:rPr lang="en-IN" sz="2200" dirty="0" smtClean="0">
                <a:latin typeface="Times New Roman" pitchFamily="18" charset="0"/>
                <a:cs typeface="Times New Roman" pitchFamily="18" charset="0"/>
              </a:rPr>
              <a:t>variable may appear in either form, there are four possible combinations: </a:t>
            </a:r>
            <a:r>
              <a:rPr lang="en-IN" sz="2200" i="1" dirty="0" err="1" smtClean="0">
                <a:latin typeface="Times New Roman" pitchFamily="18" charset="0"/>
                <a:cs typeface="Times New Roman" pitchFamily="18" charset="0"/>
              </a:rPr>
              <a:t>x’+y</a:t>
            </a:r>
            <a:r>
              <a:rPr lang="en-IN" sz="2200" i="1" dirty="0" smtClean="0">
                <a:latin typeface="Times New Roman" pitchFamily="18" charset="0"/>
                <a:cs typeface="Times New Roman" pitchFamily="18" charset="0"/>
              </a:rPr>
              <a:t>’, </a:t>
            </a:r>
            <a:r>
              <a:rPr lang="en-IN" sz="2200" i="1" dirty="0" err="1" smtClean="0">
                <a:latin typeface="Times New Roman" pitchFamily="18" charset="0"/>
                <a:cs typeface="Times New Roman" pitchFamily="18" charset="0"/>
              </a:rPr>
              <a:t>x’+y</a:t>
            </a:r>
            <a:r>
              <a:rPr lang="en-IN" sz="2200" i="1" dirty="0" smtClean="0">
                <a:latin typeface="Times New Roman" pitchFamily="18" charset="0"/>
                <a:cs typeface="Times New Roman" pitchFamily="18" charset="0"/>
              </a:rPr>
              <a:t>, </a:t>
            </a:r>
            <a:r>
              <a:rPr lang="en-IN" sz="2200" i="1" dirty="0" err="1" smtClean="0">
                <a:latin typeface="Times New Roman" pitchFamily="18" charset="0"/>
                <a:cs typeface="Times New Roman" pitchFamily="18" charset="0"/>
              </a:rPr>
              <a:t>x+y</a:t>
            </a:r>
            <a:r>
              <a:rPr lang="en-IN" sz="2200" i="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and </a:t>
            </a:r>
            <a:r>
              <a:rPr lang="en-IN" sz="2200" i="1" dirty="0" err="1" smtClean="0">
                <a:latin typeface="Times New Roman" pitchFamily="18" charset="0"/>
                <a:cs typeface="Times New Roman" pitchFamily="18" charset="0"/>
              </a:rPr>
              <a:t>x+y</a:t>
            </a:r>
            <a:r>
              <a:rPr lang="en-IN" sz="2200" i="1" dirty="0" smtClean="0">
                <a:latin typeface="Times New Roman" pitchFamily="18" charset="0"/>
                <a:cs typeface="Times New Roman" pitchFamily="18" charset="0"/>
              </a:rPr>
              <a:t>. Each of these four OR terms is called a </a:t>
            </a:r>
            <a:r>
              <a:rPr lang="en-IN" sz="2200" i="1" dirty="0" err="1" smtClean="0">
                <a:latin typeface="Times New Roman" pitchFamily="18" charset="0"/>
                <a:cs typeface="Times New Roman" pitchFamily="18" charset="0"/>
              </a:rPr>
              <a:t>maxterm</a:t>
            </a:r>
            <a:r>
              <a:rPr lang="en-IN" sz="2200" i="1" dirty="0" smtClean="0">
                <a:latin typeface="Times New Roman" pitchFamily="18" charset="0"/>
                <a:cs typeface="Times New Roman" pitchFamily="18" charset="0"/>
              </a:rPr>
              <a:t>. In a </a:t>
            </a:r>
            <a:r>
              <a:rPr lang="en-IN" sz="2200" dirty="0" smtClean="0">
                <a:latin typeface="Times New Roman" pitchFamily="18" charset="0"/>
                <a:cs typeface="Times New Roman" pitchFamily="18" charset="0"/>
              </a:rPr>
              <a:t>similar manner, </a:t>
            </a:r>
            <a:r>
              <a:rPr lang="en-IN" sz="2200" i="1" dirty="0" smtClean="0">
                <a:latin typeface="Times New Roman" pitchFamily="18" charset="0"/>
                <a:cs typeface="Times New Roman" pitchFamily="18" charset="0"/>
              </a:rPr>
              <a:t>n variables can be combined to form </a:t>
            </a:r>
            <a:r>
              <a:rPr lang="en-US" sz="2200" i="1" dirty="0" smtClean="0">
                <a:solidFill>
                  <a:srgbClr val="FF0000"/>
                </a:solidFill>
                <a:latin typeface="Times New Roman" pitchFamily="18" charset="0"/>
                <a:cs typeface="Times New Roman" pitchFamily="18" charset="0"/>
              </a:rPr>
              <a:t>2</a:t>
            </a:r>
            <a:r>
              <a:rPr lang="en-US" sz="2200" i="1" baseline="29000" dirty="0" smtClean="0">
                <a:solidFill>
                  <a:srgbClr val="FF0000"/>
                </a:solidFill>
                <a:latin typeface="Times New Roman" pitchFamily="18" charset="0"/>
                <a:cs typeface="Times New Roman" pitchFamily="18" charset="0"/>
              </a:rPr>
              <a:t>n</a:t>
            </a:r>
            <a:r>
              <a:rPr lang="en-IN" sz="2200" i="1" dirty="0" smtClean="0">
                <a:solidFill>
                  <a:srgbClr val="FF0000"/>
                </a:solidFill>
                <a:latin typeface="Times New Roman" pitchFamily="18" charset="0"/>
                <a:cs typeface="Times New Roman" pitchFamily="18" charset="0"/>
              </a:rPr>
              <a:t> </a:t>
            </a:r>
            <a:r>
              <a:rPr lang="en-IN" sz="2200" i="1" dirty="0" err="1" smtClean="0">
                <a:solidFill>
                  <a:srgbClr val="FF0000"/>
                </a:solidFill>
                <a:latin typeface="Times New Roman" pitchFamily="18" charset="0"/>
                <a:cs typeface="Times New Roman" pitchFamily="18" charset="0"/>
              </a:rPr>
              <a:t>maxterms</a:t>
            </a:r>
            <a:r>
              <a:rPr lang="en-IN" sz="2200" i="1" dirty="0" smtClean="0">
                <a:latin typeface="Times New Roman" pitchFamily="18" charset="0"/>
                <a:cs typeface="Times New Roman" pitchFamily="18" charset="0"/>
              </a:rPr>
              <a:t>.</a:t>
            </a:r>
          </a:p>
          <a:p>
            <a:pPr marL="274320" indent="-274320" algn="just">
              <a:lnSpc>
                <a:spcPct val="150000"/>
              </a:lnSpc>
              <a:defRPr/>
            </a:pPr>
            <a:endParaRPr lang="en-IN" sz="2200" i="1" dirty="0" smtClean="0">
              <a:latin typeface="Times New Roman" pitchFamily="18" charset="0"/>
              <a:cs typeface="Times New Roman" pitchFamily="18" charset="0"/>
            </a:endParaRPr>
          </a:p>
          <a:p>
            <a:pPr marL="274320" indent="-274320" algn="just">
              <a:lnSpc>
                <a:spcPct val="150000"/>
              </a:lnSpc>
              <a:defRPr/>
            </a:pPr>
            <a:r>
              <a:rPr lang="en-IN" sz="2200" dirty="0" smtClean="0">
                <a:solidFill>
                  <a:srgbClr val="FF0000"/>
                </a:solidFill>
                <a:latin typeface="Times New Roman" pitchFamily="18" charset="0"/>
                <a:cs typeface="Times New Roman" pitchFamily="18" charset="0"/>
              </a:rPr>
              <a:t>Each </a:t>
            </a:r>
            <a:r>
              <a:rPr lang="en-IN" sz="2200" dirty="0" err="1" smtClean="0">
                <a:solidFill>
                  <a:srgbClr val="FF0000"/>
                </a:solidFill>
                <a:latin typeface="Times New Roman" pitchFamily="18" charset="0"/>
                <a:cs typeface="Times New Roman" pitchFamily="18" charset="0"/>
              </a:rPr>
              <a:t>maxterm</a:t>
            </a:r>
            <a:r>
              <a:rPr lang="en-IN" sz="2200" dirty="0" smtClean="0">
                <a:solidFill>
                  <a:srgbClr val="FF0000"/>
                </a:solidFill>
                <a:latin typeface="Times New Roman" pitchFamily="18" charset="0"/>
                <a:cs typeface="Times New Roman" pitchFamily="18" charset="0"/>
              </a:rPr>
              <a:t> is obtained from an OR term of the </a:t>
            </a:r>
            <a:r>
              <a:rPr lang="en-IN" sz="2200" i="1" dirty="0" smtClean="0">
                <a:solidFill>
                  <a:srgbClr val="FF0000"/>
                </a:solidFill>
                <a:latin typeface="Times New Roman" pitchFamily="18" charset="0"/>
                <a:cs typeface="Times New Roman" pitchFamily="18" charset="0"/>
              </a:rPr>
              <a:t>n variables, with each variable being </a:t>
            </a:r>
            <a:r>
              <a:rPr lang="en-IN" sz="2200" dirty="0" smtClean="0">
                <a:solidFill>
                  <a:srgbClr val="FF0000"/>
                </a:solidFill>
                <a:latin typeface="Times New Roman" pitchFamily="18" charset="0"/>
                <a:cs typeface="Times New Roman" pitchFamily="18" charset="0"/>
              </a:rPr>
              <a:t>primed if the corresponding bit of the binary number is a 1 and </a:t>
            </a:r>
            <a:r>
              <a:rPr lang="en-IN" sz="2200" dirty="0" err="1" smtClean="0">
                <a:solidFill>
                  <a:srgbClr val="FF0000"/>
                </a:solidFill>
                <a:latin typeface="Times New Roman" pitchFamily="18" charset="0"/>
                <a:cs typeface="Times New Roman" pitchFamily="18" charset="0"/>
              </a:rPr>
              <a:t>unprimed</a:t>
            </a:r>
            <a:r>
              <a:rPr lang="en-IN" sz="2200" dirty="0" smtClean="0">
                <a:solidFill>
                  <a:srgbClr val="FF0000"/>
                </a:solidFill>
                <a:latin typeface="Times New Roman" pitchFamily="18" charset="0"/>
                <a:cs typeface="Times New Roman" pitchFamily="18" charset="0"/>
              </a:rPr>
              <a:t> if a 0.</a:t>
            </a:r>
            <a:endParaRPr lang="en-IN" sz="2200" dirty="0">
              <a:solidFill>
                <a:srgbClr val="FF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1225</Words>
  <Application>Microsoft Office PowerPoint</Application>
  <PresentationFormat>On-screen Show (4:3)</PresentationFormat>
  <Paragraphs>160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Canonical and Standard form</vt:lpstr>
      <vt:lpstr>Contents</vt:lpstr>
      <vt:lpstr>Complement of Boolean function</vt:lpstr>
      <vt:lpstr>Complement of Boolean function</vt:lpstr>
      <vt:lpstr>Complement of Boolean function</vt:lpstr>
      <vt:lpstr>Complement of Boolean function</vt:lpstr>
      <vt:lpstr>HDL Description of Boolean Function</vt:lpstr>
      <vt:lpstr>Minterms</vt:lpstr>
      <vt:lpstr>Maxterms</vt:lpstr>
      <vt:lpstr>Min-terms and Max-terms for Three Binary Variables</vt:lpstr>
      <vt:lpstr>Canonical form </vt:lpstr>
      <vt:lpstr>Sum of Minterms</vt:lpstr>
      <vt:lpstr>Example</vt:lpstr>
      <vt:lpstr>Product of Maxterms</vt:lpstr>
      <vt:lpstr>Example</vt:lpstr>
      <vt:lpstr>Conversion between canonical  forms</vt:lpstr>
      <vt:lpstr>Standard SOP and POS forms </vt:lpstr>
      <vt:lpstr>Standard SOP form </vt:lpstr>
      <vt:lpstr>Standard POS form </vt:lpstr>
      <vt:lpstr>Three‐ and two‐level implementation of Standard forms</vt:lpstr>
      <vt:lpstr>Standard forms</vt:lpstr>
      <vt:lpstr>HDL Description of Boolean Function</vt:lpstr>
      <vt:lpstr>HDL Description of Boolean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canonical and standard form</dc:title>
  <dc:creator>Sony</dc:creator>
  <cp:lastModifiedBy>MILON</cp:lastModifiedBy>
  <cp:revision>18</cp:revision>
  <dcterms:created xsi:type="dcterms:W3CDTF">2020-05-01T08:03:59Z</dcterms:created>
  <dcterms:modified xsi:type="dcterms:W3CDTF">2020-10-16T08:53:26Z</dcterms:modified>
</cp:coreProperties>
</file>