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83" r:id="rId6"/>
    <p:sldId id="261" r:id="rId7"/>
    <p:sldId id="262" r:id="rId8"/>
    <p:sldId id="263" r:id="rId9"/>
    <p:sldId id="295" r:id="rId10"/>
    <p:sldId id="264" r:id="rId11"/>
    <p:sldId id="291" r:id="rId12"/>
    <p:sldId id="293" r:id="rId13"/>
    <p:sldId id="294" r:id="rId14"/>
    <p:sldId id="287" r:id="rId15"/>
    <p:sldId id="297" r:id="rId16"/>
    <p:sldId id="298" r:id="rId17"/>
    <p:sldId id="284" r:id="rId18"/>
    <p:sldId id="268" r:id="rId19"/>
    <p:sldId id="272" r:id="rId20"/>
    <p:sldId id="273" r:id="rId21"/>
    <p:sldId id="274" r:id="rId22"/>
    <p:sldId id="275" r:id="rId23"/>
    <p:sldId id="286" r:id="rId24"/>
    <p:sldId id="276" r:id="rId25"/>
    <p:sldId id="285" r:id="rId26"/>
    <p:sldId id="277" r:id="rId27"/>
    <p:sldId id="278" r:id="rId28"/>
    <p:sldId id="290" r:id="rId29"/>
    <p:sldId id="279" r:id="rId30"/>
    <p:sldId id="280" r:id="rId31"/>
    <p:sldId id="288" r:id="rId32"/>
    <p:sldId id="296" r:id="rId33"/>
    <p:sldId id="257" r:id="rId34"/>
    <p:sldId id="299" r:id="rId35"/>
    <p:sldId id="300" r:id="rId36"/>
    <p:sldId id="301" r:id="rId37"/>
    <p:sldId id="30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22B7-BB30-4374-AFD6-AF2B1825FBF7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00956-E89F-401D-96B3-63BCB7B571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8454ECA-A35D-47DD-AC3C-9ACEC11BA15C}" type="slidenum">
              <a:rPr lang="en-US"/>
              <a:pPr/>
              <a:t>2</a:t>
            </a:fld>
            <a:endParaRPr lang="en-US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B4AE181-A225-432D-B83E-000F9ECA2490}" type="slidenum">
              <a:rPr lang="en-US"/>
              <a:pPr/>
              <a:t>15</a:t>
            </a:fld>
            <a:endParaRPr lang="en-US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7CFCF96-CDD4-421B-8506-D32FFF122239}" type="slidenum">
              <a:rPr lang="en-US"/>
              <a:pPr/>
              <a:t>16</a:t>
            </a:fld>
            <a:endParaRPr lang="en-US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C9859C3-6D77-4795-9746-45DF0AD0B3F3}" type="slidenum">
              <a:rPr lang="en-US"/>
              <a:pPr/>
              <a:t>18</a:t>
            </a:fld>
            <a:endParaRPr lang="en-US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E11676D-B937-42F7-B7BC-A1E0C7F9D530}" type="slidenum">
              <a:rPr lang="en-US"/>
              <a:pPr/>
              <a:t>19</a:t>
            </a:fld>
            <a:endParaRPr lang="en-US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92DA961-8CB3-4EF7-AA2B-875EE076592B}" type="slidenum">
              <a:rPr lang="en-US"/>
              <a:pPr/>
              <a:t>20</a:t>
            </a:fld>
            <a:endParaRPr lang="en-US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41A0966-C374-466E-91B9-D3757DB1F373}" type="slidenum">
              <a:rPr lang="en-US"/>
              <a:pPr/>
              <a:t>22</a:t>
            </a:fld>
            <a:endParaRPr lang="en-US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C670809-5B3E-49A2-AD17-7858C33A7437}" type="slidenum">
              <a:rPr lang="en-US"/>
              <a:pPr/>
              <a:t>24</a:t>
            </a:fld>
            <a:endParaRPr lang="en-US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8C5BFAE-F75C-4068-AC73-04597B5B6E54}" type="slidenum">
              <a:rPr lang="en-US"/>
              <a:pPr/>
              <a:t>26</a:t>
            </a:fld>
            <a:endParaRPr lang="en-US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BD4896F-4373-4649-B561-F849817D5617}" type="slidenum">
              <a:rPr lang="en-US"/>
              <a:pPr/>
              <a:t>29</a:t>
            </a:fld>
            <a:endParaRPr lang="en-US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DE62CCD-5D55-43B0-8B98-5CA4C4ED8D75}" type="slidenum">
              <a:rPr lang="en-US"/>
              <a:pPr/>
              <a:t>30</a:t>
            </a:fld>
            <a:endParaRPr lang="en-US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8454ECA-A35D-47DD-AC3C-9ACEC11BA15C}" type="slidenum">
              <a:rPr lang="en-US"/>
              <a:pPr/>
              <a:t>3</a:t>
            </a:fld>
            <a:endParaRPr lang="en-US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BD08842-B549-4015-800B-34B54878EA09}" type="slidenum">
              <a:rPr lang="en-US"/>
              <a:pPr/>
              <a:t>32</a:t>
            </a:fld>
            <a:endParaRPr lang="en-US"/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CBC8FB3-E5B0-41AD-830C-6D3310D9EE8A}" type="slidenum">
              <a:rPr lang="en-US"/>
              <a:pPr/>
              <a:t>4</a:t>
            </a:fld>
            <a:endParaRPr lang="en-US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113F7A4-4AB7-4EB4-8B5E-D29773E71ED5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507739A-3F16-4D88-B9AD-146E6A422571}" type="slidenum">
              <a:rPr lang="en-US"/>
              <a:pPr/>
              <a:t>7</a:t>
            </a:fld>
            <a:endParaRPr lang="en-US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B317DFD-AB8D-4D30-8344-17C6710C06ED}" type="slidenum">
              <a:rPr lang="en-US"/>
              <a:pPr/>
              <a:t>8</a:t>
            </a:fld>
            <a:endParaRPr lang="en-US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5825BBB-4DE5-4EEE-8ED6-B5ED58E218C8}" type="slidenum">
              <a:rPr lang="en-US"/>
              <a:pPr/>
              <a:t>9</a:t>
            </a:fld>
            <a:endParaRPr lang="en-US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3BB445C-0E2B-47E6-AA83-5783247FEFAA}" type="slidenum">
              <a:rPr lang="en-US"/>
              <a:pPr/>
              <a:t>10</a:t>
            </a:fld>
            <a:endParaRPr lang="en-US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74DEBDD-FAFC-4D1A-B0E1-1A34BADA92D3}" type="slidenum">
              <a:rPr lang="en-US"/>
              <a:pPr/>
              <a:t>13</a:t>
            </a:fld>
            <a:endParaRPr lang="en-US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E117-1848-45E8-BABF-0AC50613D38C}" type="datetimeFigureOut">
              <a:rPr lang="en-US" smtClean="0"/>
              <a:pPr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40FF-D92C-4245-95BC-FA93F639C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NUMBER‐BASE CONVERSIONS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Repeated Multiplication-by-2 Method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1625" y="1600200"/>
            <a:ext cx="4194175" cy="495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/>
            <a:r>
              <a:rPr lang="en-GB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convert </a:t>
            </a:r>
            <a:r>
              <a:rPr lang="en-GB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decimal fractions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binary, </a:t>
            </a:r>
            <a:r>
              <a:rPr lang="en-GB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repeated multiplication by 2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process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continued until the fraction becomes 0 or until the number of digits has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sufficient accuracy.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coefficients of the binary number are obtained from the integers as follows: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written as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MSB, and the last as the </a:t>
            </a:r>
            <a:r>
              <a:rPr lang="en-GB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LSB.</a:t>
            </a:r>
          </a:p>
          <a:p>
            <a:pPr marL="342900" indent="-341313" algn="just" eaLnBrk="1" hangingPunct="1">
              <a:spcBef>
                <a:spcPts val="12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  (0.3125)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10 </a:t>
            </a:r>
            <a:r>
              <a:rPr lang="en-GB" sz="24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= (.0101)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</a:t>
            </a:r>
          </a:p>
          <a:p>
            <a:pPr marL="341313" indent="-341313" algn="just" eaLnBrk="1" hangingPunct="1"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baseline="-25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B550912-8192-4285-833A-49BB584B225C}" type="slidenum">
              <a:rPr lang="en-US" sz="120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2362200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Coefficient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743200"/>
            <a:ext cx="3752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Tm="3313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Decimal-to-Binary Conversion</a:t>
            </a:r>
            <a:br>
              <a:rPr lang="en-GB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676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Convert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1676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 Binary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90800"/>
            <a:ext cx="6425094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876800"/>
            <a:ext cx="5837464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1752600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3657600" cy="292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00200"/>
            <a:ext cx="2762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81000" y="355600"/>
            <a:ext cx="83058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Decimal to Binary Conversion of 17.65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676400" y="4419600"/>
            <a:ext cx="64770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(17.65)</a:t>
            </a:r>
            <a:r>
              <a:rPr lang="en-US" sz="1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= (10001.10100)</a:t>
            </a:r>
            <a:r>
              <a:rPr lang="en-US" sz="1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2819400" y="355600"/>
            <a:ext cx="34290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ts val="2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066800" y="1628775"/>
            <a:ext cx="7010400" cy="131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2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Convert the following decimal numbers into binary: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905000" y="3154362"/>
            <a:ext cx="5791200" cy="37570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2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Decimal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(11)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=(1011)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>
              <a:lnSpc>
                <a:spcPct val="2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Decimal  (4)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(0100)</a:t>
            </a:r>
            <a:r>
              <a:rPr lang="en-US" sz="1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ct val="2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Decimal  (17)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(10001)</a:t>
            </a:r>
            <a:r>
              <a:rPr lang="en-US" sz="1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8CFFA9A-0461-42C8-9FBE-A81EB844FDFA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</a:rPr>
              <a:t> Binary to Decimal Conversion</a:t>
            </a:r>
            <a:br>
              <a:rPr lang="en-US" dirty="0" smtClean="0">
                <a:solidFill>
                  <a:srgbClr val="0000CC"/>
                </a:solidFill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5590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760249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Place Value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9220200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800"/>
              </a:spcBef>
              <a:buClr>
                <a:srgbClr val="0000CC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3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 value in binary system: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603625" y="3013075"/>
            <a:ext cx="386942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899025" y="3013075"/>
            <a:ext cx="386942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096000" y="2982913"/>
            <a:ext cx="386942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337425" y="3013075"/>
            <a:ext cx="386942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85800" y="3962400"/>
            <a:ext cx="2746563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 Number</a:t>
            </a: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890588" y="3013075"/>
            <a:ext cx="2138362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 Value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581400" y="4038600"/>
            <a:ext cx="384175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6019800" y="4038600"/>
            <a:ext cx="384175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315200" y="4114800"/>
            <a:ext cx="384175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4876800" y="4038600"/>
            <a:ext cx="38417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609600" y="4724400"/>
            <a:ext cx="749049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5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RESULT: </a:t>
            </a:r>
            <a:r>
              <a:rPr lang="en-US" sz="2800" dirty="0" smtClean="0"/>
              <a:t>(1100)</a:t>
            </a:r>
            <a:r>
              <a:rPr lang="en-US" sz="2800" baseline="-25000" dirty="0"/>
              <a:t>2</a:t>
            </a:r>
            <a:r>
              <a:rPr lang="en-US" sz="2800" dirty="0" smtClean="0"/>
              <a:t> </a:t>
            </a: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decimal 8 + 4 + 0 + 0 = </a:t>
            </a:r>
            <a:r>
              <a:rPr lang="en-US" sz="2800" dirty="0" smtClean="0"/>
              <a:t>(12)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 </a:t>
            </a: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A8D4AC7-7992-453D-8872-7F174CF69780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2362200"/>
            <a:ext cx="68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2</a:t>
            </a:r>
            <a:r>
              <a:rPr lang="en-US" sz="2800" baseline="30000" dirty="0"/>
              <a:t>0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6096000" y="23622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/>
              <a:t>1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4953000" y="2362200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/>
              <a:t>2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3581400" y="2362200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/>
              <a:t>3</a:t>
            </a:r>
            <a:endParaRPr 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clickEffect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clickEffect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clickEffect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clickEffect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 additive="repl"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clickEffect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 additive="repl">
                                        <p:cTn id="31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clickEffect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clickEffect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clickEffect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 additive="repl">
                                        <p:cTn id="4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clickEffect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 additive="repl">
                                        <p:cTn id="45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Effect">
                      <p:stCondLst>
                        <p:cond delay="indefinite"/>
                      </p:stCondLst>
                      <p:childTnLst>
                        <p:par>
                          <p:cTn id="47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0" dur="500"/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371600" y="0"/>
            <a:ext cx="64008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CC"/>
                </a:solidFill>
                <a:latin typeface="Times New Roman" pitchFamily="18" charset="0"/>
              </a:rPr>
              <a:t> Binary to Decimal Conversion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1828800"/>
            <a:ext cx="6400800" cy="1219200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850"/>
              </a:spcBef>
              <a:buClrTx/>
              <a:buSzPct val="5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3400" b="1">
                <a:solidFill>
                  <a:srgbClr val="0000CC"/>
                </a:solidFill>
                <a:latin typeface="Times New Roman" pitchFamily="18" charset="0"/>
              </a:rPr>
              <a:t>Convert Binary Number 110011 to a Decimal Number:</a:t>
            </a:r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2971800" y="4267200"/>
            <a:ext cx="1588" cy="609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2971800" y="4267200"/>
            <a:ext cx="1588" cy="685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3048000" y="4449763"/>
            <a:ext cx="1588" cy="533400"/>
          </a:xfrm>
          <a:prstGeom prst="line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581400" y="4419600"/>
            <a:ext cx="1588" cy="533400"/>
          </a:xfrm>
          <a:prstGeom prst="line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6934200" y="4343400"/>
            <a:ext cx="1588" cy="533400"/>
          </a:xfrm>
          <a:prstGeom prst="line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172200" y="4343400"/>
            <a:ext cx="1588" cy="533400"/>
          </a:xfrm>
          <a:prstGeom prst="line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257800" y="4343400"/>
            <a:ext cx="1588" cy="533400"/>
          </a:xfrm>
          <a:prstGeom prst="line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343400" y="4343400"/>
            <a:ext cx="1588" cy="533400"/>
          </a:xfrm>
          <a:prstGeom prst="line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228850" y="5364163"/>
            <a:ext cx="6681788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CC0000"/>
                </a:solidFill>
              </a:rPr>
              <a:t>  </a:t>
            </a:r>
            <a:r>
              <a:rPr lang="en-US" sz="3200">
                <a:solidFill>
                  <a:srgbClr val="0000CC"/>
                </a:solidFill>
              </a:rPr>
              <a:t>32  </a:t>
            </a:r>
            <a:r>
              <a:rPr lang="en-US" sz="3200">
                <a:solidFill>
                  <a:srgbClr val="000000"/>
                </a:solidFill>
              </a:rPr>
              <a:t>+</a:t>
            </a:r>
            <a:r>
              <a:rPr lang="en-US" sz="3200">
                <a:solidFill>
                  <a:srgbClr val="0000CC"/>
                </a:solidFill>
              </a:rPr>
              <a:t> 16  </a:t>
            </a:r>
            <a:r>
              <a:rPr lang="en-US" sz="3200">
                <a:solidFill>
                  <a:srgbClr val="000000"/>
                </a:solidFill>
              </a:rPr>
              <a:t>+</a:t>
            </a:r>
            <a:r>
              <a:rPr lang="en-US" sz="3200">
                <a:solidFill>
                  <a:srgbClr val="0000CC"/>
                </a:solidFill>
              </a:rPr>
              <a:t>  0  </a:t>
            </a:r>
            <a:r>
              <a:rPr lang="en-US" sz="3200">
                <a:solidFill>
                  <a:srgbClr val="000000"/>
                </a:solidFill>
              </a:rPr>
              <a:t>+</a:t>
            </a:r>
            <a:r>
              <a:rPr lang="en-US" sz="3200">
                <a:solidFill>
                  <a:srgbClr val="0000CC"/>
                </a:solidFill>
              </a:rPr>
              <a:t>  0  </a:t>
            </a:r>
            <a:r>
              <a:rPr lang="en-US" sz="3200">
                <a:solidFill>
                  <a:srgbClr val="000000"/>
                </a:solidFill>
              </a:rPr>
              <a:t>+</a:t>
            </a:r>
            <a:r>
              <a:rPr lang="en-US" sz="3200">
                <a:solidFill>
                  <a:srgbClr val="0000CC"/>
                </a:solidFill>
              </a:rPr>
              <a:t>   2 </a:t>
            </a:r>
            <a:r>
              <a:rPr lang="en-US" sz="3200">
                <a:solidFill>
                  <a:srgbClr val="000000"/>
                </a:solidFill>
              </a:rPr>
              <a:t> +</a:t>
            </a:r>
            <a:r>
              <a:rPr lang="en-US" sz="3200">
                <a:solidFill>
                  <a:srgbClr val="0000CC"/>
                </a:solidFill>
              </a:rPr>
              <a:t>  1 </a:t>
            </a:r>
            <a:r>
              <a:rPr lang="en-US" sz="3200">
                <a:solidFill>
                  <a:srgbClr val="000000"/>
                </a:solidFill>
              </a:rPr>
              <a:t>=</a:t>
            </a:r>
            <a:r>
              <a:rPr lang="en-US" sz="3200">
                <a:solidFill>
                  <a:srgbClr val="0000CC"/>
                </a:solidFill>
              </a:rPr>
              <a:t>  51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819400" y="3429000"/>
            <a:ext cx="5029200" cy="1068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</a:rPr>
              <a:t>1    1       0       0       1      1</a:t>
            </a:r>
          </a:p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>
              <a:solidFill>
                <a:srgbClr val="0000CC"/>
              </a:solidFill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62000" y="5386388"/>
            <a:ext cx="1558925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835025" y="3522663"/>
            <a:ext cx="1306513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>
                <a:solidFill>
                  <a:srgbClr val="FF0000"/>
                </a:solidFill>
              </a:rPr>
              <a:t>Binary</a:t>
            </a:r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8077200" y="5334000"/>
            <a:ext cx="7620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3" name="Text Box 18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8ADF1FA-AB2E-4E8B-823F-716B7CD8DD9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05600" y="3124200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2</a:t>
            </a:r>
            <a:r>
              <a:rPr lang="en-US" baseline="30000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43600" y="31242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31242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31242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29000" y="31242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/>
              <a:t>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19400" y="31242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/>
              <a:t>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clickEffect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Effect">
                      <p:stCondLst>
                        <p:cond delay="indefinite"/>
                      </p:stCondLst>
                      <p:childTnLst>
                        <p:par>
                          <p:cTn id="1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22" dur="3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clickEffect">
                            <p:stCondLst>
                              <p:cond delay="1800"/>
                            </p:stCondLst>
                            <p:childTnLst>
                              <p:par>
                                <p:cTn id="24" presetID="1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clickEffect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clickEffect">
                            <p:stCondLst>
                              <p:cond delay="3800"/>
                            </p:stCondLst>
                            <p:childTnLst>
                              <p:par>
                                <p:cTn id="38" presetID="1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clickEffect">
                            <p:stCondLst>
                              <p:cond delay="4800"/>
                            </p:stCondLst>
                            <p:childTnLst>
                              <p:par>
                                <p:cTn id="45" presetID="1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clickEffect">
                            <p:stCondLst>
                              <p:cond delay="5800"/>
                            </p:stCondLst>
                            <p:childTnLst>
                              <p:par>
                                <p:cTn id="52" presetID="1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clickEffect">
                            <p:stCondLst>
                              <p:cond delay="6800"/>
                            </p:stCondLst>
                            <p:childTnLst>
                              <p:par>
                                <p:cTn id="59" presetID="1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Effect">
                      <p:stCondLst>
                        <p:cond delay="indefinite"/>
                      </p:stCondLst>
                      <p:childTnLst>
                        <p:par>
                          <p:cTn id="66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69" dur="3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  <p:bldP spid="22535" grpId="0" animBg="1"/>
      <p:bldP spid="22536" grpId="0" animBg="1"/>
      <p:bldP spid="22537" grpId="0" animBg="1"/>
      <p:bldP spid="225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9768" y="447564"/>
            <a:ext cx="5707832" cy="587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895600" y="381000"/>
            <a:ext cx="33528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ts val="2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295400" y="1524000"/>
            <a:ext cx="6705600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22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Convert the following binary numbers into decimal numbers: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905000" y="3113088"/>
            <a:ext cx="3810000" cy="70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 1001</a:t>
            </a:r>
            <a:r>
              <a:rPr lang="en-US" sz="4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=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967413" y="3046413"/>
            <a:ext cx="434975" cy="70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905000" y="4133850"/>
            <a:ext cx="37338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 1111</a:t>
            </a:r>
            <a:r>
              <a:rPr lang="en-US" sz="4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=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905000" y="5200650"/>
            <a:ext cx="36576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 0010  </a:t>
            </a:r>
            <a:r>
              <a:rPr lang="en-US" sz="4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848350" y="4016375"/>
            <a:ext cx="688975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994400" y="5113338"/>
            <a:ext cx="434975" cy="703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E86B3DE-4F93-4E53-83D2-64FD7AC60BD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Effect">
                      <p:stCondLst>
                        <p:cond delay="indefinite"/>
                      </p:stCondLst>
                      <p:childTnLst>
                        <p:par>
                          <p:cTn id="1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 additive="repl"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Effect">
                      <p:stCondLst>
                        <p:cond delay="indefinite"/>
                      </p:stCondLst>
                      <p:childTnLst>
                        <p:par>
                          <p:cTn id="2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990600" y="1519238"/>
            <a:ext cx="7010400" cy="1190625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ClrTx/>
              <a:buSzPct val="5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sz="36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36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symbols - Base</a:t>
            </a:r>
            <a:r>
              <a:rPr lang="en-US" sz="36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36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algn="ctr" eaLnBrk="1" hangingPunct="1">
              <a:buClrTx/>
              <a:buSzPct val="5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0-9, A, B, C, D, E, F 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143000" y="3119438"/>
            <a:ext cx="1928813" cy="301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u="sng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381375" y="3084513"/>
            <a:ext cx="1898650" cy="301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u="sng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0001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1001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1010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1111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10000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203825" y="3084513"/>
            <a:ext cx="2949575" cy="301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u="sng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Hexadecimal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255713" y="304800"/>
            <a:ext cx="6275387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Hexadecimal Number System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5EFC180-D836-4E4F-9A18-80F30DF32AF3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30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clickEffect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500"/>
                                        <p:tgtEl>
                                          <p:spTgt spid="30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Effect">
                      <p:stCondLst>
                        <p:cond delay="indefinite"/>
                      </p:stCondLst>
                      <p:childTnLst>
                        <p:par>
                          <p:cTn id="17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3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" dur="3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Effect">
                      <p:stCondLst>
                        <p:cond delay="indefinite"/>
                      </p:stCondLst>
                      <p:childTnLst>
                        <p:par>
                          <p:cTn id="27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0" dur="3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28600" y="274638"/>
            <a:ext cx="8458200" cy="944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smtClean="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GB" sz="4400" dirty="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534400" cy="510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sz="2400" dirty="0" smtClean="0"/>
              <a:t>A </a:t>
            </a:r>
            <a:r>
              <a:rPr lang="en-US" sz="2400" b="1" dirty="0" smtClean="0">
                <a:solidFill>
                  <a:srgbClr val="FF0000"/>
                </a:solidFill>
              </a:rPr>
              <a:t>number system</a:t>
            </a:r>
            <a:r>
              <a:rPr lang="en-US" sz="2400" dirty="0" smtClean="0"/>
              <a:t> is defined as a </a:t>
            </a:r>
            <a:r>
              <a:rPr lang="en-US" sz="2400" b="1" dirty="0" smtClean="0"/>
              <a:t>system</a:t>
            </a:r>
            <a:r>
              <a:rPr lang="en-US" sz="2400" dirty="0" smtClean="0"/>
              <a:t> of writing for expressing </a:t>
            </a:r>
            <a:r>
              <a:rPr lang="en-US" sz="2400" b="1" dirty="0" smtClean="0"/>
              <a:t>numbers</a:t>
            </a:r>
            <a:r>
              <a:rPr lang="en-US" sz="2400" dirty="0" smtClean="0"/>
              <a:t>. It is the mathematical notation for representing </a:t>
            </a:r>
            <a:r>
              <a:rPr lang="en-US" sz="2400" b="1" dirty="0" smtClean="0"/>
              <a:t>numbers</a:t>
            </a:r>
            <a:r>
              <a:rPr lang="en-US" sz="2400" dirty="0" smtClean="0"/>
              <a:t> of a given set by using digits or other symbols in a consistent manner.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</a:p>
          <a:p>
            <a:pPr algn="just"/>
            <a:endParaRPr lang="en-IN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solidFill>
                  <a:srgbClr val="0070C0"/>
                </a:solidFill>
              </a:rPr>
              <a:t>Decimal Number System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 Uses 10 digits from 0 to 9=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{ 0, 1, 2, 3, …, 9 }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Example-35,64,135,2345 etc</a:t>
            </a:r>
          </a:p>
          <a:p>
            <a:pPr lvl="1">
              <a:buFont typeface="Arial" pitchFamily="34" charset="0"/>
              <a:buChar char="•"/>
            </a:pPr>
            <a:endParaRPr lang="en-IN" dirty="0" smtClean="0">
              <a:solidFill>
                <a:srgbClr val="0070C0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IN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Binary Number System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Uses two digits, 0 and 1.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Also called base 2 number system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Example-100,011,101,1100,10 etc</a:t>
            </a:r>
            <a:endParaRPr lang="en-IN" sz="2400" dirty="0" smtClean="0"/>
          </a:p>
          <a:p>
            <a:pPr marL="341313" indent="-341313" eaLnBrk="1" hangingPunct="1">
              <a:spcBef>
                <a:spcPts val="800"/>
              </a:spcBef>
              <a:buSzPct val="12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3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342900" indent="-341313" eaLnBrk="1" hangingPunct="1">
              <a:spcBef>
                <a:spcPts val="800"/>
              </a:spcBef>
              <a:buClrTx/>
              <a:buSzPct val="12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3200" b="1" i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lvl="1" indent="-284163" eaLnBrk="1" hangingPunct="1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3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341313" indent="-341313" eaLnBrk="1" hangingPunct="1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3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E92F70D-939C-44BB-AC28-523CF25A55C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 advTm="106281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381000" y="457200"/>
            <a:ext cx="83820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Decimal to Hexadecimal Conversion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438400" y="1849438"/>
            <a:ext cx="4267200" cy="581025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Divide by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19125" y="3090863"/>
            <a:ext cx="11287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Decimal #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24125" y="3090863"/>
            <a:ext cx="28590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÷</a:t>
            </a:r>
            <a:r>
              <a:rPr lang="en-US">
                <a:solidFill>
                  <a:srgbClr val="EEECE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  remainder 15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828925" y="4386263"/>
            <a:ext cx="31511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÷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=  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 remainder 2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8289925" y="5668963"/>
            <a:ext cx="4064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273925" y="5668963"/>
            <a:ext cx="384175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32776" name="AutoShape 8"/>
          <p:cNvCxnSpPr>
            <a:cxnSpLocks noChangeShapeType="1"/>
            <a:stCxn id="32772" idx="3"/>
            <a:endCxn id="32774" idx="0"/>
          </p:cNvCxnSpPr>
          <p:nvPr/>
        </p:nvCxnSpPr>
        <p:spPr bwMode="auto">
          <a:xfrm>
            <a:off x="5383213" y="3275013"/>
            <a:ext cx="3111500" cy="2393950"/>
          </a:xfrm>
          <a:prstGeom prst="bentConnector2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</p:cxnSp>
      <p:cxnSp>
        <p:nvCxnSpPr>
          <p:cNvPr id="32777" name="AutoShape 9"/>
          <p:cNvCxnSpPr>
            <a:cxnSpLocks noChangeShapeType="1"/>
            <a:stCxn id="32773" idx="3"/>
            <a:endCxn id="32775" idx="0"/>
          </p:cNvCxnSpPr>
          <p:nvPr/>
        </p:nvCxnSpPr>
        <p:spPr bwMode="auto">
          <a:xfrm>
            <a:off x="5980113" y="4570413"/>
            <a:ext cx="1485900" cy="1098550"/>
          </a:xfrm>
          <a:prstGeom prst="bentConnector2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</p:cxn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7010400" y="5748338"/>
            <a:ext cx="1905000" cy="457200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838200" y="3705225"/>
            <a:ext cx="3505200" cy="1828800"/>
          </a:xfrm>
          <a:prstGeom prst="rightArrowCallout">
            <a:avLst>
              <a:gd name="adj1" fmla="val 25000"/>
              <a:gd name="adj2" fmla="val 25000"/>
              <a:gd name="adj3" fmla="val 31944"/>
              <a:gd name="adj4" fmla="val 66667"/>
            </a:avLst>
          </a:prstGeom>
          <a:solidFill>
            <a:srgbClr val="FFFF00"/>
          </a:solidFill>
          <a:ln w="9360" cap="sq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Divide-by-16 </a:t>
            </a:r>
            <a:r>
              <a:rPr lang="en-US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Stops When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Quotient Reaches 0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Digital Electronics by Parag P.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25975E-455A-4D85-8924-3BE9BC1623D8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3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3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clickEffect">
                            <p:stCondLst>
                              <p:cond delay="6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3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clickEffect">
                            <p:stCondLst>
                              <p:cond delay="27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clickEffect">
                            <p:stCondLst>
                              <p:cond delay="3200"/>
                            </p:stCondLst>
                            <p:childTnLst>
                              <p:par>
                                <p:cTn id="2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Effect">
                      <p:stCondLst>
                        <p:cond delay="indefinite"/>
                      </p:stCondLst>
                      <p:childTnLst>
                        <p:par>
                          <p:cTn id="25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8" dur="3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clickEffect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clickEffect">
                            <p:stCondLst>
                              <p:cond delay="2600"/>
                            </p:stCondLst>
                            <p:childTnLst>
                              <p:par>
                                <p:cTn id="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clickEffect">
                            <p:stCondLst>
                              <p:cond delay="3100"/>
                            </p:stCondLst>
                            <p:childTnLst>
                              <p:par>
                                <p:cTn id="37" presetID="9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9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Effect">
                      <p:stCondLst>
                        <p:cond delay="indefinite"/>
                      </p:stCondLst>
                      <p:childTnLst>
                        <p:par>
                          <p:cTn id="41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7467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ChangeArrowheads="1"/>
          </p:cNvSpPr>
          <p:nvPr/>
        </p:nvSpPr>
        <p:spPr bwMode="auto">
          <a:xfrm>
            <a:off x="304800" y="381000"/>
            <a:ext cx="8458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Hexadecimal to Decimal Conversion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0" y="1676400"/>
            <a:ext cx="5943600" cy="990600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2900" indent="3175" algn="ctr" eaLnBrk="1" hangingPunct="1">
              <a:buClrTx/>
              <a:buSzPct val="50000"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3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Convert hexadecimal number </a:t>
            </a:r>
            <a:r>
              <a:rPr lang="en-US" sz="3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2DB </a:t>
            </a:r>
            <a:r>
              <a:rPr lang="en-US" sz="3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 a decimal number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971800" y="5334000"/>
            <a:ext cx="45720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2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512   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208       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11  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731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200400" y="4038600"/>
            <a:ext cx="42672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2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2         	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           D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  B</a:t>
            </a:r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09600" y="3889375"/>
            <a:ext cx="1789113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2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Hexadecimal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219200" y="5257800"/>
            <a:ext cx="121285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2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85800" y="2790825"/>
            <a:ext cx="1646238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2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Place Value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111500" y="2711450"/>
            <a:ext cx="4041775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2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889250" y="4549775"/>
            <a:ext cx="4803775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2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(256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2)	(16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13)	(1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11)</a:t>
            </a:r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6730B66-279C-4F89-AB73-00FB24381364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5600" y="3429000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16</a:t>
            </a:r>
            <a:r>
              <a:rPr lang="en-US" baseline="30000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42900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16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42900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16</a:t>
            </a:r>
            <a:r>
              <a:rPr lang="en-US" baseline="30000" dirty="0"/>
              <a:t>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3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" dur="3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Effect">
                      <p:stCondLst>
                        <p:cond delay="indefinite"/>
                      </p:stCondLst>
                      <p:childTnLst>
                        <p:par>
                          <p:cTn id="27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0" dur="3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Effect">
                      <p:stCondLst>
                        <p:cond delay="indefinite"/>
                      </p:stCondLst>
                      <p:childTnLst>
                        <p:par>
                          <p:cTn id="32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3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6270622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2819400" y="304800"/>
            <a:ext cx="3505200" cy="763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ts val="2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54100" y="1471613"/>
            <a:ext cx="64039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Convert Hexadecimal number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A6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 Binary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90600" y="3290888"/>
            <a:ext cx="65579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Convert Hexadecimal number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 Decimal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90600" y="5043488"/>
            <a:ext cx="53848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Convert Decimal</a:t>
            </a:r>
            <a:r>
              <a:rPr lang="en-US" sz="28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63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 Hexadecimal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971800" y="5805488"/>
            <a:ext cx="8255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63 =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938463" y="3976688"/>
            <a:ext cx="8255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 =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667000" y="2224088"/>
            <a:ext cx="90328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A6 =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802063" y="2274888"/>
            <a:ext cx="3165475" cy="5207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lIns="90000" tIns="46800" rIns="90000" bIns="46800">
            <a:spAutoFit/>
            <a:flatTx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1010   0110 (Binary)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957638" y="4103688"/>
            <a:ext cx="2062162" cy="5207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lIns="90000" tIns="46800" rIns="90000" bIns="46800">
            <a:spAutoFit/>
            <a:flatTx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 (Decimal)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3962400" y="5856288"/>
            <a:ext cx="2752725" cy="5207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lIns="90000" tIns="46800" rIns="90000" bIns="46800">
            <a:spAutoFit/>
            <a:flatTx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3F (Hexadecimal)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4ED2ED0-95C0-41CA-B23E-BC2FE356A7C5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3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clickEffect">
                            <p:stCondLst>
                              <p:cond delay="1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3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Effect">
                      <p:stCondLst>
                        <p:cond delay="indefinite"/>
                      </p:stCondLst>
                      <p:childTnLst>
                        <p:par>
                          <p:cTn id="13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" dur="3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clickEffect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" dur="3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Effect">
                      <p:stCondLst>
                        <p:cond delay="indefinite"/>
                      </p:stCondLst>
                      <p:childTnLst>
                        <p:par>
                          <p:cTn id="27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" dur="3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clickEffect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3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Effect">
                      <p:stCondLst>
                        <p:cond delay="indefinite"/>
                      </p:stCondLst>
                      <p:childTnLst>
                        <p:par>
                          <p:cTn id="41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7236" y="533400"/>
            <a:ext cx="5515976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704975" y="307975"/>
            <a:ext cx="5703888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Octal Numbers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98550" y="1341438"/>
            <a:ext cx="6826250" cy="1068387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symbols - Base 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System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0, 1, 2, 3, 4, 5, 6, 7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295400" y="2895600"/>
            <a:ext cx="1676400" cy="301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u="sng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267450" y="2895600"/>
            <a:ext cx="1657350" cy="301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u="sng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Octal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581400" y="2895600"/>
            <a:ext cx="1992313" cy="301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u="sng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001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110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111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001 000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001 001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D3A6C8B-16F4-4A95-B80C-67DC00957865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3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Effect">
                      <p:stCondLst>
                        <p:cond delay="indefinite"/>
                      </p:stCondLst>
                      <p:childTnLst>
                        <p:par>
                          <p:cTn id="1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3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Effect">
                      <p:stCondLst>
                        <p:cond delay="indefinite"/>
                      </p:stCondLst>
                      <p:childTnLst>
                        <p:par>
                          <p:cTn id="1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3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375259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57200" y="307975"/>
            <a:ext cx="7467600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Octal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Decimal conversion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2438400" y="609600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57400"/>
            <a:ext cx="4114800" cy="343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587044"/>
            <a:ext cx="6629400" cy="56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Decimal to Octal Conversion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524000"/>
            <a:ext cx="390933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09800"/>
            <a:ext cx="2695575" cy="299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410200"/>
            <a:ext cx="412712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Binary-Octal/Hexadecimal Conversion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38200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Clr>
                <a:srgbClr val="0000FF"/>
              </a:buClr>
              <a:buSzPct val="12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GB" sz="2800" dirty="0">
                <a:solidFill>
                  <a:srgbClr val="0000FF"/>
                </a:solidFill>
                <a:latin typeface="Symbol" pitchFamily="18" charset="2"/>
              </a:rPr>
              <a:t></a:t>
            </a: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Octal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Partition in groups of 3</a:t>
            </a:r>
          </a:p>
          <a:p>
            <a:pPr lvl="1" indent="-284163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001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. 101 110)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(2731.56)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750"/>
              </a:spcBef>
              <a:buClr>
                <a:srgbClr val="0000FF"/>
              </a:buClr>
              <a:buSzPct val="12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Octal </a:t>
            </a:r>
            <a:r>
              <a:rPr lang="en-GB" sz="2800" dirty="0">
                <a:solidFill>
                  <a:srgbClr val="0000FF"/>
                </a:solidFill>
                <a:latin typeface="Symbol" pitchFamily="18" charset="2"/>
              </a:rPr>
              <a:t></a:t>
            </a: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Binary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reverse</a:t>
            </a:r>
          </a:p>
          <a:p>
            <a:pPr lvl="1" indent="-284163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(2731.56)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001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110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750"/>
              </a:spcBef>
              <a:buClr>
                <a:srgbClr val="0000FF"/>
              </a:buClr>
              <a:buSzPct val="12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GB" sz="2800" dirty="0">
                <a:solidFill>
                  <a:srgbClr val="0000FF"/>
                </a:solidFill>
                <a:latin typeface="Symbol" pitchFamily="18" charset="2"/>
              </a:rPr>
              <a:t></a:t>
            </a: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Hexadecimal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Partition in groups of 4</a:t>
            </a:r>
          </a:p>
          <a:p>
            <a:pPr lvl="1" indent="-284163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GB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1101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1001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. 1011 1000)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(5D9.B8)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1750"/>
              </a:spcBef>
              <a:buClr>
                <a:srgbClr val="0000FF"/>
              </a:buClr>
              <a:buSzPct val="12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Hexadecimal </a:t>
            </a:r>
            <a:r>
              <a:rPr lang="en-GB" sz="2800" dirty="0">
                <a:solidFill>
                  <a:srgbClr val="0000FF"/>
                </a:solidFill>
                <a:latin typeface="Symbol" pitchFamily="18" charset="2"/>
              </a:rPr>
              <a:t></a:t>
            </a: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Binary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reverse</a:t>
            </a:r>
          </a:p>
          <a:p>
            <a:pPr lvl="1" indent="-284163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(5D9.B8)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(101 1101 1001 . 1011 1000)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0A310E-F13A-414C-918F-945BF22FC06A}" type="slidenum">
              <a:rPr lang="en-US" sz="120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28600" y="274638"/>
            <a:ext cx="8458200" cy="944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smtClean="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GB" sz="4400" dirty="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534400" cy="510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50000"/>
              </a:lnSpc>
              <a:spcBef>
                <a:spcPts val="800"/>
              </a:spcBef>
              <a:buClr>
                <a:srgbClr val="0000FF"/>
              </a:buClr>
              <a:buSzPct val="120000"/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GB" sz="2400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Octal Number System: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Uses eight digits, 0,1,2,3,4,5,6,7.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Also called base 8 number system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Example-35,64 ,71,135</a:t>
            </a:r>
            <a:r>
              <a:rPr lang="en-IN" sz="2400" dirty="0" smtClean="0"/>
              <a:t> etc</a:t>
            </a:r>
          </a:p>
          <a:p>
            <a:pPr lvl="1"/>
            <a:endParaRPr lang="en-IN" dirty="0" smtClean="0"/>
          </a:p>
          <a:p>
            <a:pPr marL="341313" indent="-341313">
              <a:lnSpc>
                <a:spcPct val="150000"/>
              </a:lnSpc>
              <a:spcBef>
                <a:spcPts val="800"/>
              </a:spcBef>
              <a:buClr>
                <a:srgbClr val="0000FF"/>
              </a:buClr>
              <a:buSzPct val="120000"/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Hexadecimal  Number System: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Uses 10 digits and 6 letters, 0,1,2,3,4,5,6,7,8,9,A,B,C,D,E,F.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Letters represents numbers starting from 10.</a:t>
            </a:r>
          </a:p>
          <a:p>
            <a:pPr lvl="1"/>
            <a:r>
              <a:rPr lang="en-IN" sz="2400" dirty="0" smtClean="0"/>
              <a:t>  </a:t>
            </a:r>
            <a:r>
              <a:rPr lang="en-IN" sz="2400" dirty="0" smtClean="0">
                <a:solidFill>
                  <a:srgbClr val="FF0000"/>
                </a:solidFill>
              </a:rPr>
              <a:t>A = 10, B = 11, C = 12, D = 13, E = 14, F = 15.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Also called base 16 number system.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Example-135,782,18D,6FC etc</a:t>
            </a:r>
            <a:endParaRPr lang="en-GB" sz="24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342900" indent="-341313" eaLnBrk="1" hangingPunct="1">
              <a:spcBef>
                <a:spcPts val="800"/>
              </a:spcBef>
              <a:buClrTx/>
              <a:buSzPct val="12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3200" b="1" i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lvl="1" indent="-284163" eaLnBrk="1" hangingPunct="1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3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341313" indent="-341313" eaLnBrk="1" hangingPunct="1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3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E92F70D-939C-44BB-AC28-523CF25A55C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 advTm="106281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33400" y="1704975"/>
            <a:ext cx="8610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60375" indent="-460375" eaLnBrk="1" hangingPunct="1">
              <a:buClr>
                <a:srgbClr val="0000CC"/>
              </a:buClr>
              <a:buFont typeface="Times New Roman" pitchFamily="18" charset="0"/>
              <a:buChar char="•"/>
              <a:tabLst>
                <a:tab pos="460375" algn="l"/>
                <a:tab pos="1374775" algn="l"/>
                <a:tab pos="2289175" algn="l"/>
                <a:tab pos="3203575" algn="l"/>
                <a:tab pos="4117975" algn="l"/>
                <a:tab pos="5032375" algn="l"/>
                <a:tab pos="5946775" algn="l"/>
                <a:tab pos="6861175" algn="l"/>
                <a:tab pos="7775575" algn="l"/>
                <a:tab pos="8689975" algn="l"/>
                <a:tab pos="9604375" algn="l"/>
                <a:tab pos="10518775" algn="l"/>
              </a:tabLst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Hexadecimal to Binary Conversion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0" y="2508250"/>
            <a:ext cx="42957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Hexadecimal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	    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463800" y="3346450"/>
            <a:ext cx="42878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Binary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1100        0011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730500" y="5091113"/>
            <a:ext cx="45847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            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1110	     1010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376488" y="6013450"/>
            <a:ext cx="4098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Hexadecimal              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           A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257800" y="2957513"/>
            <a:ext cx="1588" cy="3810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33400" y="4252913"/>
            <a:ext cx="86106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60375" indent="-460375" eaLnBrk="1" hangingPunct="1">
              <a:buClr>
                <a:srgbClr val="0000CC"/>
              </a:buClr>
              <a:buFont typeface="Times New Roman" pitchFamily="18" charset="0"/>
              <a:buChar char="•"/>
              <a:tabLst>
                <a:tab pos="460375" algn="l"/>
                <a:tab pos="1374775" algn="l"/>
                <a:tab pos="2289175" algn="l"/>
                <a:tab pos="3203575" algn="l"/>
                <a:tab pos="4117975" algn="l"/>
                <a:tab pos="5032375" algn="l"/>
                <a:tab pos="5946775" algn="l"/>
                <a:tab pos="6861175" algn="l"/>
                <a:tab pos="7775575" algn="l"/>
                <a:tab pos="8689975" algn="l"/>
                <a:tab pos="9604375" algn="l"/>
                <a:tab pos="10518775" algn="l"/>
              </a:tabLst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to Hexadecimal Conversion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400800" y="2957513"/>
            <a:ext cx="1588" cy="3810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181600" y="5548313"/>
            <a:ext cx="1588" cy="3810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6248400" y="5548313"/>
            <a:ext cx="1588" cy="3810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1143000" y="152400"/>
            <a:ext cx="6781800" cy="1312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Hexadecimal and Binary Conversions</a:t>
            </a:r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26AF517-BC4F-49C1-B7EB-93108D2E990D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3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clickEffect">
                            <p:stCondLst>
                              <p:cond delay="900"/>
                            </p:stCondLst>
                            <p:childTnLst>
                              <p:par>
                                <p:cTn id="14" presetID="1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clickEffect">
                            <p:stCondLst>
                              <p:cond delay="1900"/>
                            </p:stCondLst>
                            <p:childTnLst>
                              <p:par>
                                <p:cTn id="21" presetID="1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1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Effect">
                      <p:stCondLst>
                        <p:cond delay="indefinite"/>
                      </p:stCondLst>
                      <p:childTnLst>
                        <p:par>
                          <p:cTn id="33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Effect">
                      <p:stCondLst>
                        <p:cond delay="indefinite"/>
                      </p:stCondLst>
                      <p:childTnLst>
                        <p:par>
                          <p:cTn id="38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1" dur="3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clickEffect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clickEffect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Effect">
                      <p:stCondLst>
                        <p:cond delay="indefinite"/>
                      </p:stCondLst>
                      <p:childTnLst>
                        <p:par>
                          <p:cTn id="57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0" dur="3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31752" grpId="0" animBg="1"/>
      <p:bldP spid="31753" grpId="0" animBg="1"/>
      <p:bldP spid="317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Binary-Octal/Hexadecimal Conversion</a:t>
            </a:r>
            <a:br>
              <a:rPr lang="en-GB" dirty="0" smtClean="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6808797" cy="83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124200"/>
            <a:ext cx="6400800" cy="91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191000"/>
            <a:ext cx="631934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28600" y="274638"/>
            <a:ext cx="8458200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Base-R to Decimal Conversion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SzPct val="120000"/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(1101.101)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= 1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3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 1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 1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+ 1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-1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+ 1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-3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			= 8 + 4 + 1 + 0.5 + 0.125 </a:t>
            </a:r>
          </a:p>
          <a:p>
            <a:pPr marL="342900" indent="-341313" eaLnBrk="1" hangingPunct="1">
              <a:spcBef>
                <a:spcPts val="700"/>
              </a:spcBef>
              <a:buClrTx/>
              <a:buSzPct val="12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                       = (13.625)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10</a:t>
            </a:r>
          </a:p>
          <a:p>
            <a:pPr marL="341313" indent="-341313" eaLnBrk="1" hangingPunct="1">
              <a:spcBef>
                <a:spcPts val="1750"/>
              </a:spcBef>
              <a:buSzPct val="120000"/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(572.6)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8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= 5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8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 7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8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 2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8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+ 6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8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-1  	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		       = 320 + 56 + 2 + 0.75 = (378.75)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10</a:t>
            </a:r>
          </a:p>
          <a:p>
            <a:pPr marL="341313" indent="-341313" eaLnBrk="1" hangingPunct="1">
              <a:spcBef>
                <a:spcPts val="1750"/>
              </a:spcBef>
              <a:buSzPct val="120000"/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(2A.8)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16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= 2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16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+ 10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16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+ 8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16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-1  	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			      = 32 + 10 + 0.5 = (42.5)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10</a:t>
            </a:r>
          </a:p>
          <a:p>
            <a:pPr marL="341313" indent="-341313" eaLnBrk="1" hangingPunct="1">
              <a:spcBef>
                <a:spcPts val="1750"/>
              </a:spcBef>
              <a:buSzPct val="120000"/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(341.24)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5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= 3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5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 4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5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+ 1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5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+ 2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5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-1 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+ 4</a:t>
            </a:r>
            <a:r>
              <a:rPr lang="en-GB" sz="2800" dirty="0">
                <a:solidFill>
                  <a:srgbClr val="000000"/>
                </a:solidFill>
                <a:latin typeface="Symbol" pitchFamily="16" charset="2"/>
              </a:rPr>
              <a:t>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5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-2		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       = 75 + 20 + 1 + 0.4 + 0.16 = (96.56)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10</a:t>
            </a:r>
          </a:p>
          <a:p>
            <a:pPr marL="341313" indent="-341313" eaLnBrk="1" hangingPunct="1">
              <a:spcBef>
                <a:spcPts val="70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baseline="-25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4EBF5D5-93F3-4D4F-8077-52B838874DF3}" type="slidenum">
              <a:rPr lang="en-US" sz="120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213844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Numbers with Different Bases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195470" cy="465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8305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  <a:cs typeface="Times New Roman" pitchFamily="18" charset="0"/>
              </a:rPr>
              <a:t>Problems</a:t>
            </a:r>
          </a:p>
          <a:p>
            <a:pPr algn="ctr"/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Convert the following numbers with the indicated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bases to decimal:</a:t>
            </a:r>
          </a:p>
          <a:p>
            <a:pPr marL="514350" indent="-51435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   (a) (4310)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     (b) (198)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(c) (435)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(d) (345)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Convert the hexadecimal number 64CD to binary, and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then convert it from binary to octal.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82000" cy="641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Express the following numbers in decimal: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   (a) (10110.0101)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              (b) (16.5)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(c) (26.24)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(d) (DADA.B)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(e) (1010.1101)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Convert the following binary numbers to hexadecimal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and to decimal: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(a) 1.10010                         (b) 110.010.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 Convert the decimal number 431 to binary in two ways: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(a) convert directly to binary;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(b) convert first to hexadecimal and then from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hexadecimal to binary.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Which method is faster?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4582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 Determine the base of the numbers in each case for the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following operations to be correct: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(a)14/2 = 5 	(b) 54/4 = 13 	(c) 24+17=40 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Solution: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base of the numbers in each case for the following operations to be correct: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14/2 = 5; 	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 decimal equivalent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14=1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+ 4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r + 4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2=2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=2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5=5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=5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(4+r)/2=5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Solving this equation, we get r=6, base 6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1"/>
            <a:ext cx="8458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54/4 = 13;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 decimal equivalent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54=5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+ 4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5r + 4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4=4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13=1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+ 3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r + 3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(5r+4)/4= r + 3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Solving this equation, we get r=8, base 8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24+17=40;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 decimal equivalent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24=2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+ 4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2r + 4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17=1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+ 7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r + 7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40=4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+ 0 x 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4r + 0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(2r + 4) + (r + 7) = 4r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Solving this equation, we get r=11, base 11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04800" y="152400"/>
            <a:ext cx="83820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dirty="0" smtClean="0">
                <a:solidFill>
                  <a:srgbClr val="0070C0"/>
                </a:solidFill>
              </a:rPr>
              <a:t>Decimal Number System</a:t>
            </a:r>
            <a:endParaRPr lang="en-GB" sz="3600" dirty="0">
              <a:solidFill>
                <a:srgbClr val="063DE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Decimal number system, symbols = { 0, 1, 2, 3, …, 9 }</a:t>
            </a:r>
          </a:p>
          <a:p>
            <a:pPr marL="341313" indent="-341313" eaLnBrk="1" hangingPunct="1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:(7594)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(7x10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(5x10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(9x10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(4x10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A decimal number such as 7,594 represents a quantity equal to 7 thousands, plus 5 hundreds, plus 9 tens, plus 4 units. The thousands, hundreds, etc., are powers of 10 implied by the position of the coefficients (symbols) in the number.</a:t>
            </a:r>
            <a:endParaRPr lang="en-GB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general,  (a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 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(a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(a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… + (a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1313" indent="-341313" eaLnBrk="1" hangingPunct="1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(2.75)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(2 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(7 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(5 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1313" indent="-341313" eaLnBrk="1" hangingPunct="1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general,  (a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 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… f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(a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(a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… + (a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(f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(f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+ … + (f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med" advTm="20125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NUMBER‐BASE CONVERSIONS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Representations of a number in a different radix are said to be equivalent if they </a:t>
            </a:r>
            <a:r>
              <a:rPr lang="en-US" dirty="0" smtClean="0"/>
              <a:t>have the </a:t>
            </a:r>
            <a:r>
              <a:rPr lang="en-US" dirty="0"/>
              <a:t>same decimal representation. For example, (</a:t>
            </a:r>
            <a:r>
              <a:rPr lang="en-US" dirty="0" smtClean="0"/>
              <a:t>0011)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(1001)</a:t>
            </a:r>
            <a:r>
              <a:rPr lang="en-US" baseline="-25000" dirty="0" smtClean="0"/>
              <a:t>2 </a:t>
            </a:r>
            <a:r>
              <a:rPr lang="en-US" dirty="0" smtClean="0"/>
              <a:t>are equivalent—both have </a:t>
            </a:r>
            <a:r>
              <a:rPr lang="en-US" dirty="0"/>
              <a:t>decimal value 9.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conversion of a number in base </a:t>
            </a:r>
            <a:r>
              <a:rPr lang="en-US" i="1" dirty="0"/>
              <a:t>r to decimal is done </a:t>
            </a:r>
            <a:r>
              <a:rPr lang="en-US" i="1" dirty="0" smtClean="0"/>
              <a:t>by </a:t>
            </a:r>
            <a:r>
              <a:rPr lang="en-US" dirty="0" smtClean="0"/>
              <a:t>expanding </a:t>
            </a:r>
            <a:r>
              <a:rPr lang="en-US" dirty="0"/>
              <a:t>the number in a power series and adding all the terms as shown previously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now present a general procedure for the reverse operation of converting a </a:t>
            </a:r>
            <a:r>
              <a:rPr lang="en-US" dirty="0" smtClean="0"/>
              <a:t>decimal number </a:t>
            </a:r>
            <a:r>
              <a:rPr lang="en-US" dirty="0"/>
              <a:t>to a number in base </a:t>
            </a:r>
            <a:r>
              <a:rPr lang="en-US" i="1" dirty="0"/>
              <a:t>r. 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If </a:t>
            </a:r>
            <a:r>
              <a:rPr lang="en-US" i="1" dirty="0"/>
              <a:t>the number includes a radix point, it is necessary </a:t>
            </a:r>
            <a:r>
              <a:rPr lang="en-US" i="1" dirty="0" smtClean="0"/>
              <a:t>to </a:t>
            </a:r>
            <a:r>
              <a:rPr lang="en-US" dirty="0" smtClean="0"/>
              <a:t>separate </a:t>
            </a:r>
            <a:r>
              <a:rPr lang="en-US" dirty="0"/>
              <a:t>the number into an integer part and a fraction part, since each part must </a:t>
            </a:r>
            <a:r>
              <a:rPr lang="en-US" dirty="0" smtClean="0"/>
              <a:t>be converted </a:t>
            </a:r>
            <a:r>
              <a:rPr lang="en-US" dirty="0"/>
              <a:t>differently.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conversion of a decimal integer to a number in base </a:t>
            </a:r>
            <a:r>
              <a:rPr lang="en-US" i="1" dirty="0"/>
              <a:t>r is </a:t>
            </a:r>
            <a:r>
              <a:rPr lang="en-US" i="1" dirty="0" smtClean="0"/>
              <a:t>done </a:t>
            </a:r>
            <a:r>
              <a:rPr lang="en-US" dirty="0" smtClean="0"/>
              <a:t>by </a:t>
            </a:r>
            <a:r>
              <a:rPr lang="en-US" dirty="0"/>
              <a:t>dividing the number and all successive quotients by </a:t>
            </a:r>
            <a:r>
              <a:rPr lang="en-US" i="1" dirty="0"/>
              <a:t>r and accumulating the remainders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Conversion between Decimal and other Bases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2000"/>
              </a:spcBef>
              <a:buClr>
                <a:srgbClr val="0000FF"/>
              </a:buClr>
              <a:buSzPct val="12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Decimal to base-R</a:t>
            </a:r>
          </a:p>
          <a:p>
            <a:pPr marL="741363" lvl="1" indent="-284163" eaLnBrk="1" hangingPunct="1">
              <a:spcBef>
                <a:spcPts val="800"/>
              </a:spcBef>
              <a:buClr>
                <a:srgbClr val="0000FF"/>
              </a:buClr>
              <a:buSzPct val="90000"/>
              <a:buFont typeface="Wingdings" pitchFamily="2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whole numbers: repeated division-by-R</a:t>
            </a:r>
          </a:p>
          <a:p>
            <a:pPr marL="741363" lvl="1" indent="-284163" eaLnBrk="1" hangingPunct="1">
              <a:spcBef>
                <a:spcPts val="800"/>
              </a:spcBef>
              <a:buClr>
                <a:srgbClr val="0000FF"/>
              </a:buClr>
              <a:buSzPct val="90000"/>
              <a:buFont typeface="Wingdings" pitchFamily="2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fractions: repeated multiplication-by-R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E0D3EA6-8256-4105-8D92-F76AE0497BBF}" type="slidenum">
              <a:rPr lang="en-US" sz="120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4038600"/>
            <a:ext cx="4840288" cy="1736725"/>
            <a:chOff x="1296" y="1968"/>
            <a:chExt cx="3049" cy="1094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296" y="1968"/>
              <a:ext cx="3049" cy="10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ts val="4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Base-2				</a:t>
              </a:r>
              <a:r>
                <a:rPr lang="en-GB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Base-2</a:t>
              </a:r>
              <a:endPara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ts val="4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Base-8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				</a:t>
              </a:r>
              <a:r>
                <a:rPr lang="en-GB" dirty="0" err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Base-8</a:t>
              </a:r>
              <a:endPara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ts val="4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Base-16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	Decimal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		</a:t>
              </a:r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Base-16</a:t>
              </a:r>
              <a:endPara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ts val="4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…				    ….</a:t>
              </a:r>
            </a:p>
            <a:p>
              <a:pPr algn="ctr" eaLnBrk="1" hangingPunct="1">
                <a:spcBef>
                  <a:spcPts val="4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Base-R				</a:t>
              </a:r>
              <a:r>
                <a:rPr lang="en-GB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Base-R</a:t>
              </a:r>
              <a:endPara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824" y="2079"/>
              <a:ext cx="623" cy="33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824" y="2271"/>
              <a:ext cx="623" cy="1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824" y="2511"/>
              <a:ext cx="62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1776" y="2558"/>
              <a:ext cx="671" cy="3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3072" y="2126"/>
              <a:ext cx="527" cy="2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072" y="2318"/>
              <a:ext cx="527" cy="14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072" y="2511"/>
              <a:ext cx="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072" y="2559"/>
              <a:ext cx="527" cy="33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sm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 spd="med" advTm="98406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382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Decimal-to-Binary Conversion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741363" lvl="1" indent="-284163" algn="just" eaLnBrk="1" hangingPunct="1">
              <a:spcBef>
                <a:spcPts val="2000"/>
              </a:spcBef>
              <a:buClr>
                <a:srgbClr val="0000FF"/>
              </a:buClr>
              <a:buSzPct val="90000"/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600" i="1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Repeated </a:t>
            </a:r>
            <a:r>
              <a:rPr lang="en-GB" sz="3600" i="1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Division-by-2 Method</a:t>
            </a:r>
            <a:r>
              <a:rPr lang="en-GB" sz="36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36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(for whole numbers)</a:t>
            </a:r>
          </a:p>
          <a:p>
            <a:pPr marL="741363" lvl="1" indent="-284163" algn="just" eaLnBrk="1" hangingPunct="1">
              <a:spcBef>
                <a:spcPts val="2000"/>
              </a:spcBef>
              <a:buClr>
                <a:srgbClr val="0000FF"/>
              </a:buClr>
              <a:buSzPct val="90000"/>
              <a:buFont typeface="Wingdings" charset="2"/>
              <a:buChar char="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3600" i="1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Repeated Multiplication-by-2 Method</a:t>
            </a:r>
            <a:r>
              <a:rPr lang="en-GB" sz="36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36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(for fractions)</a:t>
            </a:r>
          </a:p>
          <a:p>
            <a:pPr marL="342900" indent="-341313" algn="just" eaLnBrk="1" hangingPunct="1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36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DF6BF73-19D7-4487-82BD-E26D1A6428FB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 advTm="32765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"/>
          <p:cNvSpPr txBox="1">
            <a:spLocks noChangeArrowheads="1"/>
          </p:cNvSpPr>
          <p:nvPr/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63DE8"/>
                </a:solidFill>
                <a:latin typeface="Times New Roman" pitchFamily="18" charset="0"/>
                <a:cs typeface="Times New Roman" pitchFamily="18" charset="0"/>
              </a:rPr>
              <a:t>Repeated Division-by-2 Method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1625" y="1600200"/>
            <a:ext cx="4194175" cy="4498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algn="just" eaLnBrk="1" hangingPunct="1">
              <a:lnSpc>
                <a:spcPct val="90000"/>
              </a:lnSpc>
              <a:spcBef>
                <a:spcPts val="700"/>
              </a:spcBef>
              <a:buSzPct val="120000"/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To convert a </a:t>
            </a:r>
            <a:r>
              <a:rPr lang="en-GB" sz="2800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whole number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to binary, use </a:t>
            </a:r>
            <a:r>
              <a:rPr lang="en-GB" sz="2800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successive division by 2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until the quotient is 0.  The remainders form the answer, with the first remainder as the </a:t>
            </a:r>
            <a:r>
              <a:rPr lang="en-GB" sz="28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least significant bit (LSB)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and the last as the </a:t>
            </a:r>
            <a:r>
              <a:rPr lang="en-GB" sz="28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most significant bit (MSB)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marL="342900" indent="-341313" algn="just" eaLnBrk="1" hangingPunct="1">
              <a:lnSpc>
                <a:spcPct val="90000"/>
              </a:lnSpc>
              <a:spcBef>
                <a:spcPts val="1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  (43)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10 </a:t>
            </a: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= (101011)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baseline="-25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275263" y="2555875"/>
          <a:ext cx="2782887" cy="2614613"/>
        </p:xfrm>
        <a:graphic>
          <a:graphicData uri="http://schemas.openxmlformats.org/presentationml/2006/ole">
            <p:oleObj spid="_x0000_s1026" r:id="rId4" imgW="2784240" imgH="2616480" progId="Word.Document.8">
              <p:embed/>
            </p:oleObj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3EBC4C6-5299-4F86-B5AF-B0D57E06502F}" type="slidenum">
              <a:rPr lang="en-US" sz="120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4812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28575" y="419100"/>
            <a:ext cx="9144000" cy="571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Decimal to Binary Conversion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51163" y="1600200"/>
            <a:ext cx="2227262" cy="398463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Divide by 2 Process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15925" y="2371725"/>
            <a:ext cx="123031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Decimal #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133600" y="2371725"/>
            <a:ext cx="29670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÷</a:t>
            </a: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2 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6    remainder 1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86000" y="3286125"/>
            <a:ext cx="27749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</a:t>
            </a: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2 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3   remainder 0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286000" y="4191000"/>
            <a:ext cx="277495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2 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1  remainder 1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286000" y="5114925"/>
            <a:ext cx="41179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                   1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÷</a:t>
            </a: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2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0 remainder 1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527800" y="5954713"/>
            <a:ext cx="309563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8382000" y="5954713"/>
            <a:ext cx="309563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7823200" y="5954713"/>
            <a:ext cx="309563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213600" y="5954713"/>
            <a:ext cx="309563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24588" name="AutoShape 12"/>
          <p:cNvCxnSpPr>
            <a:cxnSpLocks noChangeShapeType="1"/>
            <a:stCxn id="24580" idx="3"/>
            <a:endCxn id="24585" idx="0"/>
          </p:cNvCxnSpPr>
          <p:nvPr/>
        </p:nvCxnSpPr>
        <p:spPr bwMode="auto">
          <a:xfrm>
            <a:off x="5100638" y="2571750"/>
            <a:ext cx="3436937" cy="3384550"/>
          </a:xfrm>
          <a:prstGeom prst="bentConnector2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</p:cxnSp>
      <p:cxnSp>
        <p:nvCxnSpPr>
          <p:cNvPr id="24589" name="AutoShape 13"/>
          <p:cNvCxnSpPr>
            <a:cxnSpLocks noChangeShapeType="1"/>
            <a:stCxn id="24581" idx="3"/>
            <a:endCxn id="24586" idx="0"/>
          </p:cNvCxnSpPr>
          <p:nvPr/>
        </p:nvCxnSpPr>
        <p:spPr bwMode="auto">
          <a:xfrm>
            <a:off x="5060950" y="3486150"/>
            <a:ext cx="2917825" cy="2470150"/>
          </a:xfrm>
          <a:prstGeom prst="bentConnector2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</p:cxnSp>
      <p:cxnSp>
        <p:nvCxnSpPr>
          <p:cNvPr id="23567" name="AutoShape 14"/>
          <p:cNvCxnSpPr>
            <a:cxnSpLocks noChangeShapeType="1"/>
            <a:stCxn id="24582" idx="3"/>
            <a:endCxn id="24587" idx="0"/>
          </p:cNvCxnSpPr>
          <p:nvPr/>
        </p:nvCxnSpPr>
        <p:spPr bwMode="auto">
          <a:xfrm>
            <a:off x="5060950" y="4390232"/>
            <a:ext cx="2307432" cy="1564481"/>
          </a:xfrm>
          <a:prstGeom prst="bentConnector2">
            <a:avLst/>
          </a:prstGeom>
          <a:noFill/>
          <a:ln w="9525">
            <a:noFill/>
            <a:round/>
            <a:headEnd/>
            <a:tailEnd/>
          </a:ln>
        </p:spPr>
      </p:cxnSp>
      <p:cxnSp>
        <p:nvCxnSpPr>
          <p:cNvPr id="24591" name="AutoShape 15"/>
          <p:cNvCxnSpPr>
            <a:cxnSpLocks noChangeShapeType="1"/>
            <a:stCxn id="24583" idx="3"/>
            <a:endCxn id="24584" idx="0"/>
          </p:cNvCxnSpPr>
          <p:nvPr/>
        </p:nvCxnSpPr>
        <p:spPr bwMode="auto">
          <a:xfrm>
            <a:off x="6403975" y="5314950"/>
            <a:ext cx="277813" cy="641350"/>
          </a:xfrm>
          <a:prstGeom prst="bentConnector2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</p:cxnSp>
      <p:cxnSp>
        <p:nvCxnSpPr>
          <p:cNvPr id="24592" name="AutoShape 16"/>
          <p:cNvCxnSpPr>
            <a:cxnSpLocks noChangeShapeType="1"/>
            <a:stCxn id="24582" idx="3"/>
            <a:endCxn id="24587" idx="0"/>
          </p:cNvCxnSpPr>
          <p:nvPr/>
        </p:nvCxnSpPr>
        <p:spPr bwMode="auto">
          <a:xfrm>
            <a:off x="5060950" y="4390232"/>
            <a:ext cx="2307432" cy="1564481"/>
          </a:xfrm>
          <a:prstGeom prst="bentConnector2">
            <a:avLst/>
          </a:prstGeom>
          <a:noFill/>
          <a:ln w="38160" cap="sq">
            <a:solidFill>
              <a:srgbClr val="008000"/>
            </a:solidFill>
            <a:miter lim="800000"/>
            <a:headEnd/>
            <a:tailEnd type="triangle" w="med" len="med"/>
          </a:ln>
        </p:spPr>
      </p:cxn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477000" y="6019800"/>
            <a:ext cx="2438400" cy="457200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152400" y="4648200"/>
            <a:ext cx="3429000" cy="1981200"/>
          </a:xfrm>
          <a:prstGeom prst="rightArrowCallout">
            <a:avLst>
              <a:gd name="adj1" fmla="val 25000"/>
              <a:gd name="adj2" fmla="val 25000"/>
              <a:gd name="adj3" fmla="val 28846"/>
              <a:gd name="adj4" fmla="val 66667"/>
            </a:avLst>
          </a:prstGeom>
          <a:solidFill>
            <a:srgbClr val="FFFF99"/>
          </a:solidFill>
          <a:ln w="9360" cap="sq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Divide-by-2 Process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Stops When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Quotient Reaches 0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C0CA9E1-2A22-4B49-A616-16DF48B6B245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clickEffect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3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clickEffect">
                            <p:stCondLst>
                              <p:cond delay="26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clickEffect">
                            <p:stCondLst>
                              <p:cond delay="3100"/>
                            </p:stCondLst>
                            <p:childTnLst>
                              <p:par>
                                <p:cTn id="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Effect">
                      <p:stCondLst>
                        <p:cond delay="indefinite"/>
                      </p:stCondLst>
                      <p:childTnLst>
                        <p:par>
                          <p:cTn id="2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3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clickEffect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clickEffect">
                            <p:stCondLst>
                              <p:cond delay="2600"/>
                            </p:stCondLst>
                            <p:childTnLst>
                              <p:par>
                                <p:cTn id="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Effect">
                      <p:stCondLst>
                        <p:cond delay="indefinite"/>
                      </p:stCondLst>
                      <p:childTnLst>
                        <p:par>
                          <p:cTn id="41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4" dur="3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clickEffect">
                            <p:stCondLst>
                              <p:cond delay="24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8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clickEffect">
                            <p:stCondLst>
                              <p:cond delay="2900"/>
                            </p:stCondLst>
                            <p:childTnLst>
                              <p:par>
                                <p:cTn id="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Effect">
                      <p:stCondLst>
                        <p:cond delay="indefinite"/>
                      </p:stCondLst>
                      <p:childTnLst>
                        <p:par>
                          <p:cTn id="53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6" dur="3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clickEffect">
                            <p:stCondLst>
                              <p:cond delay="24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clickEffect">
                            <p:stCondLst>
                              <p:cond delay="2900"/>
                            </p:stCondLst>
                            <p:childTnLst>
                              <p:par>
                                <p:cTn id="6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clickEffect">
                            <p:stCondLst>
                              <p:cond delay="3400"/>
                            </p:stCondLst>
                            <p:childTnLst>
                              <p:par>
                                <p:cTn id="65" presetID="9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6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Effect">
                      <p:stCondLst>
                        <p:cond delay="indefinite"/>
                      </p:stCondLst>
                      <p:childTnLst>
                        <p:par>
                          <p:cTn id="69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1280</Words>
  <Application>Microsoft Office PowerPoint</Application>
  <PresentationFormat>On-screen Show (4:3)</PresentationFormat>
  <Paragraphs>322</Paragraphs>
  <Slides>37</Slides>
  <Notes>20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Microsoft Office Word 97 - 2003 Document</vt:lpstr>
      <vt:lpstr>NUMBER‐BASE CONVERSIONS</vt:lpstr>
      <vt:lpstr>Slide 2</vt:lpstr>
      <vt:lpstr>Slide 3</vt:lpstr>
      <vt:lpstr>Slide 4</vt:lpstr>
      <vt:lpstr>NUMBER‐BASE CONVERSIONS</vt:lpstr>
      <vt:lpstr>Slide 6</vt:lpstr>
      <vt:lpstr>Slide 7</vt:lpstr>
      <vt:lpstr>Slide 8</vt:lpstr>
      <vt:lpstr>Slide 9</vt:lpstr>
      <vt:lpstr>Slide 10</vt:lpstr>
      <vt:lpstr>Decimal-to-Binary Conversion </vt:lpstr>
      <vt:lpstr>Slide 12</vt:lpstr>
      <vt:lpstr>Slide 13</vt:lpstr>
      <vt:lpstr> Binary to Decimal Conversion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Decimal to Octal Conversion</vt:lpstr>
      <vt:lpstr>Slide 29</vt:lpstr>
      <vt:lpstr>Slide 30</vt:lpstr>
      <vt:lpstr>Binary-Octal/Hexadecimal Conversion </vt:lpstr>
      <vt:lpstr>Slide 32</vt:lpstr>
      <vt:lpstr>Numbers with Different Bases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MILON</cp:lastModifiedBy>
  <cp:revision>13</cp:revision>
  <dcterms:created xsi:type="dcterms:W3CDTF">2020-04-24T07:37:20Z</dcterms:created>
  <dcterms:modified xsi:type="dcterms:W3CDTF">2020-10-03T08:00:11Z</dcterms:modified>
</cp:coreProperties>
</file>