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2" r:id="rId10"/>
    <p:sldId id="268" r:id="rId11"/>
    <p:sldId id="267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8F86-0AEE-4BC9-8839-7C9BA597A0C6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CCC9-B3B7-4A05-9BAC-0D0C5BF3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3352800"/>
          </a:xfrm>
        </p:spPr>
        <p:txBody>
          <a:bodyPr>
            <a:normAutofit/>
          </a:bodyPr>
          <a:lstStyle/>
          <a:p>
            <a:r>
              <a:rPr lang="en-US" b="1" u="sng" dirty="0"/>
              <a:t>LECTURE 4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Subtraction with Complements (1’s and 2’s)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39" y="2133600"/>
            <a:ext cx="8335221" cy="24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2920" y="148399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Both numbers must have the same number of digits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A4F70F-19D7-4563-9E12-B40C12FD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with (r-1)’s Complement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Subtraction Using 9’s complement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257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81400"/>
            <a:ext cx="60007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Subtraction Using 1’s complement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476375"/>
            <a:ext cx="80105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F167C-0327-4E8F-B037-15396C3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Some additional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A87DB-408B-4DCB-AF58-0847A82B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latin typeface="TimesTenLTStd-Roman"/>
              </a:rPr>
              <a:t>Perform subtraction on the given unsigned numbers using the </a:t>
            </a:r>
            <a:r>
              <a:rPr lang="en-US" sz="2800" b="1" i="0" u="none" strike="noStrike" baseline="0" dirty="0">
                <a:latin typeface="TimesTenLTStd-Roman"/>
              </a:rPr>
              <a:t>10’s</a:t>
            </a:r>
            <a:r>
              <a:rPr lang="en-US" sz="2800" b="0" i="0" u="none" strike="noStrike" baseline="0" dirty="0">
                <a:latin typeface="TimesTenLTStd-Roman"/>
              </a:rPr>
              <a:t>  and </a:t>
            </a:r>
            <a:r>
              <a:rPr lang="en-US" sz="2800" b="1" i="0" u="none" strike="noStrike" baseline="0" dirty="0">
                <a:latin typeface="TimesTenLTStd-Roman"/>
              </a:rPr>
              <a:t>9’s</a:t>
            </a:r>
            <a:r>
              <a:rPr lang="en-US" sz="2800" b="0" i="0" u="none" strike="noStrike" baseline="0" dirty="0">
                <a:latin typeface="TimesTenLTStd-Roman"/>
              </a:rPr>
              <a:t> complement of the subtrahend. Where the result should be negative, find its </a:t>
            </a:r>
            <a:r>
              <a:rPr lang="en-US" sz="2800" b="1" i="0" u="none" strike="noStrike" baseline="0" dirty="0">
                <a:latin typeface="TimesTenLTStd-Roman"/>
              </a:rPr>
              <a:t>10’s/9’s </a:t>
            </a:r>
            <a:r>
              <a:rPr lang="en-US" sz="2800" b="0" i="0" u="none" strike="noStrike" baseline="0" dirty="0">
                <a:latin typeface="TimesTenLTStd-Roman"/>
              </a:rPr>
              <a:t>complement and affix a minus </a:t>
            </a:r>
            <a:r>
              <a:rPr lang="en-IN" sz="2800" b="0" i="0" u="none" strike="noStrike" baseline="0" dirty="0">
                <a:latin typeface="TimesTenLTStd-Roman"/>
              </a:rPr>
              <a:t>sign. Verify your answers.</a:t>
            </a:r>
          </a:p>
          <a:p>
            <a:pPr marL="0" indent="0" algn="l">
              <a:buNone/>
            </a:pPr>
            <a:r>
              <a:rPr lang="pt-BR" sz="2800" b="0" i="0" u="none" strike="noStrike" baseline="0" dirty="0">
                <a:latin typeface="TimesTenLTStd-Roman"/>
              </a:rPr>
              <a:t>      (a) 4,637 </a:t>
            </a:r>
            <a:r>
              <a:rPr lang="pt-BR" sz="2800" b="0" i="0" u="none" strike="noStrike" baseline="0" dirty="0">
                <a:latin typeface="PearsonMATH02"/>
              </a:rPr>
              <a:t>- </a:t>
            </a:r>
            <a:r>
              <a:rPr lang="pt-BR" sz="2800" b="0" i="0" u="none" strike="noStrike" baseline="0" dirty="0">
                <a:latin typeface="TimesTenLTStd-Roman"/>
              </a:rPr>
              <a:t>2,579                         (b) 125 </a:t>
            </a:r>
            <a:r>
              <a:rPr lang="pt-BR" sz="2800" b="0" i="0" u="none" strike="noStrike" baseline="0" dirty="0">
                <a:latin typeface="PearsonMATH02"/>
              </a:rPr>
              <a:t>- </a:t>
            </a:r>
            <a:r>
              <a:rPr lang="pt-BR" sz="2800" b="0" i="0" u="none" strike="noStrike" baseline="0" dirty="0">
                <a:latin typeface="TimesTenLTStd-Roman"/>
              </a:rPr>
              <a:t>1,800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latin typeface="TimesTenLTStd-Roman"/>
              </a:rPr>
              <a:t>      (c) 2,043 </a:t>
            </a:r>
            <a:r>
              <a:rPr lang="en-IN" sz="2800" b="0" i="0" u="none" strike="noStrike" baseline="0" dirty="0">
                <a:latin typeface="PearsonMATH02"/>
              </a:rPr>
              <a:t>- </a:t>
            </a:r>
            <a:r>
              <a:rPr lang="en-IN" sz="2800" b="0" i="0" u="none" strike="noStrike" baseline="0" dirty="0">
                <a:latin typeface="TimesTenLTStd-Roman"/>
              </a:rPr>
              <a:t>4,361                         (d) 1,631 </a:t>
            </a:r>
            <a:r>
              <a:rPr lang="en-IN" sz="2800" b="0" i="0" u="none" strike="noStrike" baseline="0" dirty="0">
                <a:latin typeface="PearsonMATH02"/>
              </a:rPr>
              <a:t>– </a:t>
            </a:r>
            <a:r>
              <a:rPr lang="en-IN" sz="2800" b="0" i="0" u="none" strike="noStrike" baseline="0" dirty="0">
                <a:latin typeface="TimesTenLTStd-Roman"/>
              </a:rPr>
              <a:t>745</a:t>
            </a:r>
          </a:p>
          <a:p>
            <a:pPr marL="0" indent="0" algn="l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42677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5A014-D72C-4C0C-BB71-E3D5FFC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Additional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9CF7C2-CD4E-4766-ABC6-241E8E8C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latin typeface="TimesTenLTStd-Roman"/>
              </a:rPr>
              <a:t>Perform subtraction on the given unsigned binary numbers using the </a:t>
            </a:r>
            <a:r>
              <a:rPr lang="en-US" sz="2800" b="1" i="0" u="none" strike="noStrike" baseline="0" dirty="0">
                <a:latin typeface="TimesTenLTStd-Roman"/>
              </a:rPr>
              <a:t>2’s and 1’s</a:t>
            </a:r>
            <a:r>
              <a:rPr lang="en-US" sz="2800" b="0" i="0" u="none" strike="noStrike" baseline="0" dirty="0">
                <a:latin typeface="TimesTenLTStd-Roman"/>
              </a:rPr>
              <a:t> complement of the subtrahend. Where the result should be negative, find its </a:t>
            </a:r>
            <a:r>
              <a:rPr lang="en-US" sz="2800" b="1" i="0" u="none" strike="noStrike" baseline="0" dirty="0">
                <a:latin typeface="TimesTenLTStd-Roman"/>
              </a:rPr>
              <a:t>2’s/1’s</a:t>
            </a:r>
            <a:r>
              <a:rPr lang="en-US" sz="2800" b="0" i="0" u="none" strike="noStrike" baseline="0" dirty="0">
                <a:latin typeface="TimesTenLTStd-Roman"/>
              </a:rPr>
              <a:t> complement and affix a minus sign.</a:t>
            </a:r>
          </a:p>
          <a:p>
            <a:pPr marL="0" indent="0" algn="l">
              <a:buNone/>
            </a:pPr>
            <a:r>
              <a:rPr lang="pt-BR" sz="2800" b="0" i="0" u="none" strike="noStrike" baseline="0" dirty="0">
                <a:latin typeface="TimesTenLTStd-Roman"/>
              </a:rPr>
              <a:t>      (a) 10011 </a:t>
            </a:r>
            <a:r>
              <a:rPr lang="pt-BR" sz="2800" b="0" i="0" u="none" strike="noStrike" baseline="0" dirty="0">
                <a:latin typeface="PearsonMATH02"/>
              </a:rPr>
              <a:t>- </a:t>
            </a:r>
            <a:r>
              <a:rPr lang="pt-BR" sz="2800" b="0" i="0" u="none" strike="noStrike" baseline="0" dirty="0">
                <a:latin typeface="TimesTenLTStd-Roman"/>
              </a:rPr>
              <a:t>10010                      (b) 100010 </a:t>
            </a:r>
            <a:r>
              <a:rPr lang="pt-BR" sz="2800" b="0" i="0" u="none" strike="noStrike" baseline="0" dirty="0">
                <a:latin typeface="PearsonMATH02"/>
              </a:rPr>
              <a:t>- </a:t>
            </a:r>
            <a:r>
              <a:rPr lang="pt-BR" sz="2800" b="0" i="0" u="none" strike="noStrike" baseline="0" dirty="0">
                <a:latin typeface="TimesTenLTStd-Roman"/>
              </a:rPr>
              <a:t>100110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latin typeface="TimesTenLTStd-Roman"/>
              </a:rPr>
              <a:t>      (c) 1001 </a:t>
            </a:r>
            <a:r>
              <a:rPr lang="en-IN" sz="2800" b="0" i="0" u="none" strike="noStrike" baseline="0" dirty="0">
                <a:latin typeface="PearsonMATH02"/>
              </a:rPr>
              <a:t>- </a:t>
            </a:r>
            <a:r>
              <a:rPr lang="en-IN" sz="2800" b="0" i="0" u="none" strike="noStrike" baseline="0" dirty="0">
                <a:latin typeface="TimesTenLTStd-Roman"/>
              </a:rPr>
              <a:t>110101                      (d) 101000 </a:t>
            </a:r>
            <a:r>
              <a:rPr lang="en-IN" sz="2800" b="0" i="0" u="none" strike="noStrike" baseline="0" dirty="0">
                <a:latin typeface="PearsonMATH02"/>
              </a:rPr>
              <a:t>- </a:t>
            </a:r>
            <a:r>
              <a:rPr lang="en-IN" sz="2800" b="0" i="0" u="none" strike="noStrike" baseline="0" dirty="0">
                <a:latin typeface="TimesTenLTStd-Roman"/>
              </a:rPr>
              <a:t>10101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7819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with Complements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 method </a:t>
            </a:r>
            <a:r>
              <a:rPr lang="en-US" dirty="0"/>
              <a:t>of subtraction taught in elementary schools uses the borrow concept.</a:t>
            </a:r>
          </a:p>
          <a:p>
            <a:pPr algn="just"/>
            <a:r>
              <a:rPr lang="en-US" dirty="0"/>
              <a:t>In this method, we borrow a 1 from a higher significant position when the minuend digit is smaller than the subtrahend digit. </a:t>
            </a:r>
          </a:p>
          <a:p>
            <a:pPr algn="just"/>
            <a:r>
              <a:rPr lang="en-US" dirty="0"/>
              <a:t>The method works well when people perform subtraction with paper and pencil. </a:t>
            </a:r>
          </a:p>
          <a:p>
            <a:pPr algn="just"/>
            <a:r>
              <a:rPr lang="en-US" dirty="0"/>
              <a:t>However, when subtraction is implemented with digital hardware, the method is </a:t>
            </a:r>
            <a:r>
              <a:rPr lang="en-US" dirty="0">
                <a:solidFill>
                  <a:srgbClr val="FF0000"/>
                </a:solidFill>
              </a:rPr>
              <a:t>less efficient </a:t>
            </a:r>
            <a:r>
              <a:rPr lang="en-US" dirty="0"/>
              <a:t>than the method that uses complements.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of two </a:t>
            </a:r>
            <a:r>
              <a:rPr lang="en-US" b="1" i="1" dirty="0">
                <a:solidFill>
                  <a:srgbClr val="FF0000"/>
                </a:solidFill>
              </a:rPr>
              <a:t>n‐digit unsigned numbers M - N in base 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subtraction of two </a:t>
            </a:r>
            <a:r>
              <a:rPr lang="en-US" sz="2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n‐digit unsigned numbers M - N in base r can be done as 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follows:</a:t>
            </a:r>
          </a:p>
          <a:p>
            <a:pPr algn="just">
              <a:buNone/>
            </a:pPr>
            <a:r>
              <a:rPr lang="en-US" sz="2600" dirty="0"/>
              <a:t>1. Add the minuend </a:t>
            </a:r>
            <a:r>
              <a:rPr lang="en-US" sz="2600" i="1" dirty="0"/>
              <a:t>M to the </a:t>
            </a:r>
            <a:r>
              <a:rPr lang="en-US" sz="2600" i="1" dirty="0" err="1"/>
              <a:t>r’s</a:t>
            </a:r>
            <a:r>
              <a:rPr lang="en-US" sz="2600" i="1" dirty="0"/>
              <a:t> complement of the subtrahend N. Mathematically,</a:t>
            </a:r>
          </a:p>
          <a:p>
            <a:pPr algn="just">
              <a:buNone/>
            </a:pPr>
            <a:r>
              <a:rPr lang="pt-BR" sz="2600" i="1" dirty="0"/>
              <a:t>	</a:t>
            </a:r>
            <a:r>
              <a:rPr lang="pt-BR" sz="2600" b="1" i="1" dirty="0">
                <a:solidFill>
                  <a:srgbClr val="FF0000"/>
                </a:solidFill>
              </a:rPr>
              <a:t>M + (</a:t>
            </a:r>
            <a:r>
              <a:rPr lang="en-US" sz="2600" b="1" dirty="0">
                <a:solidFill>
                  <a:srgbClr val="FF0000"/>
                </a:solidFill>
              </a:rPr>
              <a:t>r</a:t>
            </a:r>
            <a:r>
              <a:rPr lang="en-US" sz="2600" b="1" baseline="30000" dirty="0">
                <a:solidFill>
                  <a:srgbClr val="FF0000"/>
                </a:solidFill>
              </a:rPr>
              <a:t>n </a:t>
            </a:r>
            <a:r>
              <a:rPr lang="pt-BR" sz="2600" b="1" i="1" dirty="0">
                <a:solidFill>
                  <a:srgbClr val="FF0000"/>
                </a:solidFill>
              </a:rPr>
              <a:t>- N) = M - N + </a:t>
            </a:r>
            <a:r>
              <a:rPr lang="en-US" sz="2600" b="1" dirty="0">
                <a:solidFill>
                  <a:srgbClr val="FF0000"/>
                </a:solidFill>
              </a:rPr>
              <a:t>r</a:t>
            </a:r>
            <a:r>
              <a:rPr lang="en-US" sz="2600" b="1" baseline="30000" dirty="0">
                <a:solidFill>
                  <a:srgbClr val="FF0000"/>
                </a:solidFill>
              </a:rPr>
              <a:t>n</a:t>
            </a:r>
            <a:r>
              <a:rPr lang="pt-BR" sz="2600" b="1" i="1" dirty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pt-BR" sz="2600" b="1" i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600" dirty="0"/>
              <a:t>2. If </a:t>
            </a:r>
            <a:r>
              <a:rPr lang="en-US" sz="2600" i="1" dirty="0"/>
              <a:t>M ≥ N, the sum will produce an end carry </a:t>
            </a:r>
            <a:r>
              <a:rPr lang="pt-BR" sz="2600" i="1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r</a:t>
            </a:r>
            <a:r>
              <a:rPr lang="en-US" sz="2600" baseline="30000" dirty="0">
                <a:solidFill>
                  <a:srgbClr val="FF0000"/>
                </a:solidFill>
              </a:rPr>
              <a:t>n</a:t>
            </a:r>
            <a:r>
              <a:rPr lang="en-US" sz="2600" i="1" dirty="0"/>
              <a:t>, which can be discarded; what is </a:t>
            </a:r>
            <a:r>
              <a:rPr lang="en-US" sz="2600" dirty="0"/>
              <a:t>left is the result </a:t>
            </a:r>
            <a:r>
              <a:rPr lang="en-US" sz="2600" i="1" dirty="0"/>
              <a:t>M - 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of two </a:t>
            </a:r>
            <a:r>
              <a:rPr lang="en-US" b="1" i="1" dirty="0">
                <a:solidFill>
                  <a:srgbClr val="FF0000"/>
                </a:solidFill>
              </a:rPr>
              <a:t>n‐digit unsigned numbers M - N in base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3. If M ˂ N, the sum does not produce an end carry and is equal to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- (N - M)</a:t>
            </a:r>
            <a:r>
              <a:rPr lang="en-US" dirty="0"/>
              <a:t>, which is the </a:t>
            </a:r>
            <a:r>
              <a:rPr lang="en-US" dirty="0" err="1"/>
              <a:t>r’s</a:t>
            </a:r>
            <a:r>
              <a:rPr lang="en-US" dirty="0"/>
              <a:t> complement of (N - M). </a:t>
            </a:r>
          </a:p>
          <a:p>
            <a:pPr algn="just">
              <a:buNone/>
            </a:pPr>
            <a:r>
              <a:rPr lang="en-US" dirty="0"/>
              <a:t>	To obtain the answer in a familiar form, </a:t>
            </a:r>
            <a:r>
              <a:rPr lang="en-US" dirty="0">
                <a:solidFill>
                  <a:srgbClr val="FF0000"/>
                </a:solidFill>
              </a:rPr>
              <a:t>take the </a:t>
            </a:r>
            <a:r>
              <a:rPr lang="en-US" dirty="0" err="1">
                <a:solidFill>
                  <a:srgbClr val="FF0000"/>
                </a:solidFill>
              </a:rPr>
              <a:t>r’s</a:t>
            </a:r>
            <a:r>
              <a:rPr lang="en-US" dirty="0">
                <a:solidFill>
                  <a:srgbClr val="FF0000"/>
                </a:solidFill>
              </a:rPr>
              <a:t> complement of the sum and place a negative sign in front.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of two </a:t>
            </a:r>
            <a:r>
              <a:rPr lang="en-US" b="1" i="1" dirty="0">
                <a:solidFill>
                  <a:srgbClr val="FF0000"/>
                </a:solidFill>
              </a:rPr>
              <a:t>n‐digit unsigned numbers M - N in base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Both numbers must have the same number of digits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r>
              <a:rPr lang="en-US" sz="2800" dirty="0"/>
              <a:t>1.Calculate the </a:t>
            </a:r>
            <a:r>
              <a:rPr lang="en-US" sz="2800" dirty="0" err="1"/>
              <a:t>r’s</a:t>
            </a:r>
            <a:r>
              <a:rPr lang="en-US" sz="2800" dirty="0"/>
              <a:t> complement of the subtrahend N.</a:t>
            </a:r>
            <a:r>
              <a:rPr lang="en-US" sz="2800" dirty="0">
                <a:solidFill>
                  <a:srgbClr val="FF0000"/>
                </a:solidFill>
              </a:rPr>
              <a:t> Add the minuend M to the </a:t>
            </a:r>
            <a:r>
              <a:rPr lang="en-US" sz="2800" dirty="0" err="1">
                <a:solidFill>
                  <a:srgbClr val="FF0000"/>
                </a:solidFill>
              </a:rPr>
              <a:t>r’s</a:t>
            </a:r>
            <a:r>
              <a:rPr lang="en-US" sz="2800" dirty="0">
                <a:solidFill>
                  <a:srgbClr val="FF0000"/>
                </a:solidFill>
              </a:rPr>
              <a:t> complement of </a:t>
            </a:r>
            <a:r>
              <a:rPr lang="en-US" dirty="0">
                <a:solidFill>
                  <a:srgbClr val="FF0000"/>
                </a:solidFill>
              </a:rPr>
              <a:t>the subtrahend N.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753644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Using 10’s complement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399" y="2057400"/>
            <a:ext cx="807614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Using 10’s complement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184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Subtraction Using 2’s complement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271020" cy="382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Subtraction with r’s Complement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235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4 Subtraction with Complements (1’s and 2’s)</vt:lpstr>
      <vt:lpstr>Subtraction with Complements</vt:lpstr>
      <vt:lpstr>Subtraction of two n‐digit unsigned numbers M - N in base r</vt:lpstr>
      <vt:lpstr>Subtraction of two n‐digit unsigned numbers M - N in base r</vt:lpstr>
      <vt:lpstr>Subtraction of two n‐digit unsigned numbers M - N in base r</vt:lpstr>
      <vt:lpstr>Subtraction Using 10’s complement </vt:lpstr>
      <vt:lpstr>Subtraction Using 10’s complement </vt:lpstr>
      <vt:lpstr>Subtraction Using 2’s complement </vt:lpstr>
      <vt:lpstr>Subtraction with r’s Complement</vt:lpstr>
      <vt:lpstr>Subtraction with (r-1)’s Complement</vt:lpstr>
      <vt:lpstr>Subtraction Using 9’s complement </vt:lpstr>
      <vt:lpstr>Subtraction Using 1’s complement </vt:lpstr>
      <vt:lpstr>Some additional problems:</vt:lpstr>
      <vt:lpstr>Additional Problems: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Subtraction with Complements</dc:title>
  <dc:creator>Sony</dc:creator>
  <cp:lastModifiedBy>MILON</cp:lastModifiedBy>
  <cp:revision>21</cp:revision>
  <dcterms:created xsi:type="dcterms:W3CDTF">2020-04-26T08:53:11Z</dcterms:created>
  <dcterms:modified xsi:type="dcterms:W3CDTF">2020-10-16T08:48:34Z</dcterms:modified>
</cp:coreProperties>
</file>