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72" r:id="rId7"/>
    <p:sldId id="273" r:id="rId8"/>
    <p:sldId id="264" r:id="rId9"/>
    <p:sldId id="265" r:id="rId10"/>
    <p:sldId id="266" r:id="rId11"/>
    <p:sldId id="275" r:id="rId12"/>
    <p:sldId id="267" r:id="rId13"/>
    <p:sldId id="259" r:id="rId14"/>
    <p:sldId id="268" r:id="rId15"/>
    <p:sldId id="269" r:id="rId16"/>
    <p:sldId id="270" r:id="rId17"/>
    <p:sldId id="271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D1A80-B950-48A4-9CC4-8A351F940477}" type="datetimeFigureOut">
              <a:rPr lang="en-US" smtClean="0"/>
              <a:pPr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F1F2-1C7E-416D-B6D9-24434ECCA9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Boolean Algebra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77200" cy="5410200"/>
          </a:xfrm>
        </p:spPr>
        <p:txBody>
          <a:bodyPr>
            <a:normAutofit fontScale="70000" lnSpcReduction="2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/>
              <a:t>2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 (a) The element 0 is an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identity element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respect to +; 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that is,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x + 0 =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0 +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x = x.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(b) The element 1 is an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identity element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with respect to . ;  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that is,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x . 1 = 1 . x = x.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3. (a) The structure is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commutative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with respect to +; 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that is,  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x + y = y + x.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(b) The structure is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commutative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with respect to . ; 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that is,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x . y = y . x.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4. (a) The operator . is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distributive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over +; 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that is,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x . (y + z) = (x . y) + (x . z).</a:t>
            </a:r>
          </a:p>
          <a:p>
            <a:pPr marL="274320" indent="-274320"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(b) The operator + is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distributive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over . ; </a:t>
            </a:r>
          </a:p>
          <a:p>
            <a:pPr marL="274320" indent="-274320"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that is,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x + (y . z) = (x + y). (x + z).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57400"/>
            <a:ext cx="8555845" cy="293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848600" cy="59436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5. For every element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4400" baseline="3000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B, there exists an element x </a:t>
            </a:r>
            <a:r>
              <a:rPr lang="en-US" sz="4400" baseline="3000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B (called the complement of x)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such that </a:t>
            </a:r>
          </a:p>
          <a:p>
            <a:pPr marL="457200" indent="-457200" algn="just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(a) 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x + x’ = 1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i="1" dirty="0" smtClean="0"/>
              <a:t>        since 0 + 0’ = 0 + 1 = 1 and 1 + 1’ = 1 + 0 = 1.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IN" i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x . x’ = 0.</a:t>
            </a:r>
            <a:endParaRPr lang="en-I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i="1" dirty="0" smtClean="0"/>
              <a:t>       since 0 . 0’ = 0 . 1 = 0 and 1 . 1’ = 1 . 0 = 0.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6. There exist at least two elements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x, y </a:t>
            </a:r>
            <a:r>
              <a:rPr lang="en-US" sz="4400" baseline="3000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baseline="3000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B such that x ≠ y.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i="1" dirty="0" smtClean="0">
                <a:solidFill>
                  <a:srgbClr val="FF0000"/>
                </a:solidFill>
              </a:rPr>
              <a:t>uality principle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i="1" dirty="0" smtClean="0">
                <a:solidFill>
                  <a:srgbClr val="FF0000"/>
                </a:solidFill>
              </a:rPr>
              <a:t>uality principle </a:t>
            </a:r>
            <a:r>
              <a:rPr lang="en-US" i="1" dirty="0">
                <a:solidFill>
                  <a:srgbClr val="FF0000"/>
                </a:solidFill>
              </a:rPr>
              <a:t>states that every algebraic expression deducible </a:t>
            </a:r>
            <a:r>
              <a:rPr lang="en-US" i="1" dirty="0" smtClean="0">
                <a:solidFill>
                  <a:srgbClr val="FF0000"/>
                </a:solidFill>
              </a:rPr>
              <a:t>from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postulates of Boolean algebra remains valid if the operators and identity </a:t>
            </a:r>
            <a:r>
              <a:rPr lang="en-US" dirty="0" smtClean="0">
                <a:solidFill>
                  <a:srgbClr val="FF0000"/>
                </a:solidFill>
              </a:rPr>
              <a:t>elements are </a:t>
            </a:r>
            <a:r>
              <a:rPr lang="en-US" dirty="0">
                <a:solidFill>
                  <a:srgbClr val="FF0000"/>
                </a:solidFill>
              </a:rPr>
              <a:t>interchanged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 two‐valued Boolean algebra, the identity elements and the </a:t>
            </a:r>
            <a:r>
              <a:rPr lang="en-US" dirty="0" smtClean="0"/>
              <a:t>elements of </a:t>
            </a:r>
            <a:r>
              <a:rPr lang="en-US" dirty="0"/>
              <a:t>the set </a:t>
            </a:r>
            <a:r>
              <a:rPr lang="en-US" i="1" dirty="0"/>
              <a:t>B are the same: 1 and 0. </a:t>
            </a:r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duality principle has many applications. </a:t>
            </a:r>
            <a:r>
              <a:rPr lang="en-US" i="1" dirty="0" smtClean="0">
                <a:solidFill>
                  <a:srgbClr val="FF0000"/>
                </a:solidFill>
              </a:rPr>
              <a:t>If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dual of an algebraic expression is desired, we simply interchange OR and </a:t>
            </a:r>
            <a:r>
              <a:rPr lang="en-US" i="1" dirty="0" err="1" smtClean="0">
                <a:solidFill>
                  <a:srgbClr val="FF0000"/>
                </a:solidFill>
              </a:rPr>
              <a:t>AND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operators </a:t>
            </a:r>
            <a:r>
              <a:rPr lang="en-US" dirty="0">
                <a:solidFill>
                  <a:srgbClr val="FF0000"/>
                </a:solidFill>
              </a:rPr>
              <a:t>and replace 1’s by 0’s and 0’s by 1’s.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305800" cy="696913"/>
          </a:xfrm>
        </p:spPr>
        <p:txBody>
          <a:bodyPr tIns="12700" rtlCol="0">
            <a:normAutofit fontScale="90000"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4400" b="1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Postulates and</a:t>
            </a:r>
            <a:r>
              <a:rPr sz="4400" b="1" spc="-5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Theorems</a:t>
            </a:r>
            <a:endParaRPr sz="4400" b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object 4"/>
          <p:cNvSpPr txBox="1">
            <a:spLocks noChangeArrowheads="1"/>
          </p:cNvSpPr>
          <p:nvPr/>
        </p:nvSpPr>
        <p:spPr bwMode="auto">
          <a:xfrm>
            <a:off x="8928100" y="6584950"/>
            <a:ext cx="1492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25400">
              <a:spcBef>
                <a:spcPts val="100"/>
              </a:spcBef>
            </a:pPr>
            <a:fld id="{463641B2-8D7E-4F59-B82C-6B43B2913CF7}" type="slidenum">
              <a:rPr lang="en-US" sz="1400">
                <a:latin typeface="Tahoma" pitchFamily="34" charset="0"/>
                <a:cs typeface="Tahoma" pitchFamily="34" charset="0"/>
              </a:rPr>
              <a:pPr marL="25400">
                <a:spcBef>
                  <a:spcPts val="100"/>
                </a:spcBef>
              </a:pPr>
              <a:t>14</a:t>
            </a:fld>
            <a:endParaRPr lang="en-US" sz="14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217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5638800" cy="696913"/>
          </a:xfrm>
        </p:spPr>
        <p:txBody>
          <a:bodyPr tIns="12700" rtlCol="0">
            <a:normAutofit fontScale="90000"/>
          </a:bodyPr>
          <a:lstStyle/>
          <a:p>
            <a:pPr marL="12700" algn="ctr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0070C0"/>
                </a:solidFill>
              </a:rPr>
              <a:t>Basic</a:t>
            </a:r>
            <a:r>
              <a:rPr sz="4400" spc="-70" dirty="0">
                <a:solidFill>
                  <a:srgbClr val="0070C0"/>
                </a:solidFill>
              </a:rPr>
              <a:t> </a:t>
            </a:r>
            <a:r>
              <a:rPr sz="4400" spc="-5" dirty="0">
                <a:solidFill>
                  <a:srgbClr val="0070C0"/>
                </a:solidFill>
              </a:rPr>
              <a:t>Theorems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19459" name="object 2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12700" rIns="91440" bIns="45720" numCol="1" anchorCtr="0" compatLnSpc="1">
            <a:prstTxWarp prst="textNoShape">
              <a:avLst/>
            </a:prstTxWarp>
          </a:bodyPr>
          <a:lstStyle/>
          <a:p>
            <a:pPr marL="25400"/>
            <a:fld id="{067F8106-5D6B-4534-A2CF-ADE5D7099F87}" type="slidenum">
              <a:rPr lang="en-US" smtClean="0"/>
              <a:pPr marL="25400"/>
              <a:t>15</a:t>
            </a:fld>
            <a:endParaRPr lang="en-US" smtClean="0"/>
          </a:p>
        </p:txBody>
      </p:sp>
      <p:sp>
        <p:nvSpPr>
          <p:cNvPr id="3" name="object 3"/>
          <p:cNvSpPr txBox="1"/>
          <p:nvPr/>
        </p:nvSpPr>
        <p:spPr>
          <a:xfrm>
            <a:off x="381000" y="2133600"/>
            <a:ext cx="8270875" cy="32067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fontAlgn="auto">
              <a:lnSpc>
                <a:spcPts val="23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>
                <a:solidFill>
                  <a:srgbClr val="1EDD3D"/>
                </a:solidFill>
                <a:latin typeface="Tahoma"/>
                <a:cs typeface="Tahoma"/>
              </a:rPr>
              <a:t>Theorem </a:t>
            </a:r>
            <a:r>
              <a:rPr sz="2000" spc="-10" dirty="0">
                <a:solidFill>
                  <a:srgbClr val="1EDD3D"/>
                </a:solidFill>
                <a:latin typeface="Tahoma"/>
                <a:cs typeface="Tahoma"/>
              </a:rPr>
              <a:t>1(a)</a:t>
            </a:r>
            <a:r>
              <a:rPr sz="2000" spc="-10" dirty="0">
                <a:latin typeface="Tahoma"/>
                <a:cs typeface="Tahoma"/>
              </a:rPr>
              <a:t>: </a:t>
            </a:r>
            <a:r>
              <a:rPr sz="2000" dirty="0">
                <a:latin typeface="Tahoma"/>
                <a:cs typeface="Tahoma"/>
              </a:rPr>
              <a:t>x + x =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6050" y="2528888"/>
            <a:ext cx="1508125" cy="3460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= (x + x) </a:t>
            </a:r>
            <a:r>
              <a:rPr sz="3150" baseline="15873" dirty="0">
                <a:latin typeface="Tahoma"/>
                <a:cs typeface="Tahoma"/>
              </a:rPr>
              <a:t>.</a:t>
            </a:r>
            <a:r>
              <a:rPr sz="3150" spc="-209" baseline="15873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6050" y="2849563"/>
            <a:ext cx="2212975" cy="12588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lnSpc>
                <a:spcPts val="2510"/>
              </a:lnSpc>
              <a:spcBef>
                <a:spcPts val="10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= (x + x) </a:t>
            </a:r>
            <a:r>
              <a:rPr sz="3150" baseline="15873" dirty="0">
                <a:latin typeface="Tahoma"/>
                <a:cs typeface="Tahoma"/>
              </a:rPr>
              <a:t>. </a:t>
            </a:r>
            <a:r>
              <a:rPr sz="2000" spc="-10" dirty="0">
                <a:latin typeface="Tahoma"/>
                <a:cs typeface="Tahoma"/>
              </a:rPr>
              <a:t>(x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38100" fontAlgn="auto">
              <a:lnSpc>
                <a:spcPts val="23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= x +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xx</a:t>
            </a:r>
            <a:r>
              <a:rPr sz="2000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38100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= x +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381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463" name="object 6"/>
          <p:cNvSpPr txBox="1">
            <a:spLocks noChangeArrowheads="1"/>
          </p:cNvSpPr>
          <p:nvPr/>
        </p:nvSpPr>
        <p:spPr bwMode="auto">
          <a:xfrm>
            <a:off x="5726113" y="2541588"/>
            <a:ext cx="1954212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by postulate 2(b)</a:t>
            </a:r>
          </a:p>
          <a:p>
            <a:pPr algn="r">
              <a:spcBef>
                <a:spcPts val="125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5(a)</a:t>
            </a:r>
          </a:p>
          <a:p>
            <a:pPr algn="r"/>
            <a:r>
              <a:rPr lang="en-US" sz="2000" dirty="0">
                <a:latin typeface="Tahoma" pitchFamily="34" charset="0"/>
                <a:cs typeface="Tahoma" pitchFamily="34" charset="0"/>
              </a:rPr>
              <a:t>4(b)</a:t>
            </a:r>
          </a:p>
          <a:p>
            <a:pPr algn="r">
              <a:spcBef>
                <a:spcPts val="13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5(b)</a:t>
            </a:r>
          </a:p>
          <a:p>
            <a:pPr algn="r"/>
            <a:r>
              <a:rPr lang="en-US" sz="2000" dirty="0">
                <a:latin typeface="Tahoma" pitchFamily="34" charset="0"/>
                <a:cs typeface="Tahoma" pitchFamily="34" charset="0"/>
              </a:rPr>
              <a:t>2(a)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800" y="4391025"/>
            <a:ext cx="2760663" cy="3444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1EDD3D"/>
                </a:solidFill>
                <a:latin typeface="Tahoma"/>
                <a:cs typeface="Tahoma"/>
              </a:rPr>
              <a:t>Theorem 1(b)</a:t>
            </a:r>
            <a:r>
              <a:rPr sz="2000" spc="-5" dirty="0">
                <a:latin typeface="Tahoma"/>
                <a:cs typeface="Tahoma"/>
              </a:rPr>
              <a:t>: </a:t>
            </a:r>
            <a:r>
              <a:rPr sz="2000" dirty="0">
                <a:latin typeface="Tahoma"/>
                <a:cs typeface="Tahoma"/>
              </a:rPr>
              <a:t>x </a:t>
            </a:r>
            <a:r>
              <a:rPr sz="3150" baseline="15873" dirty="0">
                <a:latin typeface="Tahoma"/>
                <a:cs typeface="Tahoma"/>
              </a:rPr>
              <a:t>. </a:t>
            </a:r>
            <a:r>
              <a:rPr sz="2000" dirty="0">
                <a:latin typeface="Tahoma"/>
                <a:cs typeface="Tahoma"/>
              </a:rPr>
              <a:t>x =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6675" y="4710113"/>
            <a:ext cx="1312863" cy="3460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= x </a:t>
            </a:r>
            <a:r>
              <a:rPr sz="3150" baseline="15873" dirty="0">
                <a:latin typeface="Tahoma"/>
                <a:cs typeface="Tahoma"/>
              </a:rPr>
              <a:t>. </a:t>
            </a:r>
            <a:r>
              <a:rPr sz="2000" dirty="0">
                <a:latin typeface="Tahoma"/>
                <a:cs typeface="Tahoma"/>
              </a:rPr>
              <a:t>x +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675" y="5027613"/>
            <a:ext cx="1390650" cy="12636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= xx +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xx</a:t>
            </a:r>
            <a:r>
              <a:rPr sz="2000" spc="-5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381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= x (x +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38100" fontAlgn="auto">
              <a:lnSpc>
                <a:spcPts val="2515"/>
              </a:lnSpc>
              <a:spcBef>
                <a:spcPts val="35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= x </a:t>
            </a:r>
            <a:r>
              <a:rPr sz="3150" baseline="15873" dirty="0">
                <a:latin typeface="Tahoma"/>
                <a:cs typeface="Tahoma"/>
              </a:rPr>
              <a:t>.</a:t>
            </a:r>
            <a:r>
              <a:rPr sz="3150" spc="-104" baseline="15873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38100" fontAlgn="auto">
              <a:lnSpc>
                <a:spcPts val="23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ahoma"/>
                <a:cs typeface="Tahoma"/>
              </a:rPr>
              <a:t>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467" name="object 10"/>
          <p:cNvSpPr txBox="1">
            <a:spLocks noChangeArrowheads="1"/>
          </p:cNvSpPr>
          <p:nvPr/>
        </p:nvSpPr>
        <p:spPr bwMode="auto">
          <a:xfrm>
            <a:off x="5770563" y="4722813"/>
            <a:ext cx="19558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2000">
                <a:latin typeface="Tahoma" pitchFamily="34" charset="0"/>
                <a:cs typeface="Tahoma" pitchFamily="34" charset="0"/>
              </a:rPr>
              <a:t>by postulate 2(a)</a:t>
            </a:r>
          </a:p>
          <a:p>
            <a:pPr algn="r"/>
            <a:r>
              <a:rPr lang="en-US" sz="2000">
                <a:latin typeface="Tahoma" pitchFamily="34" charset="0"/>
                <a:cs typeface="Tahoma" pitchFamily="34" charset="0"/>
              </a:rPr>
              <a:t>5(b)</a:t>
            </a:r>
          </a:p>
          <a:p>
            <a:pPr algn="r"/>
            <a:r>
              <a:rPr lang="en-US" sz="2000">
                <a:latin typeface="Tahoma" pitchFamily="34" charset="0"/>
                <a:cs typeface="Tahoma" pitchFamily="34" charset="0"/>
              </a:rPr>
              <a:t>4(a)</a:t>
            </a:r>
          </a:p>
          <a:p>
            <a:pPr algn="r">
              <a:spcBef>
                <a:spcPts val="138"/>
              </a:spcBef>
            </a:pPr>
            <a:r>
              <a:rPr lang="en-US" sz="2000">
                <a:latin typeface="Tahoma" pitchFamily="34" charset="0"/>
                <a:cs typeface="Tahoma" pitchFamily="34" charset="0"/>
              </a:rPr>
              <a:t>5(a)</a:t>
            </a:r>
          </a:p>
          <a:p>
            <a:pPr algn="r">
              <a:spcBef>
                <a:spcPts val="13"/>
              </a:spcBef>
            </a:pPr>
            <a:r>
              <a:rPr lang="en-US" sz="2000">
                <a:latin typeface="Tahoma" pitchFamily="34" charset="0"/>
                <a:cs typeface="Tahoma" pitchFamily="34" charset="0"/>
              </a:rPr>
              <a:t>2(b)</a:t>
            </a:r>
          </a:p>
        </p:txBody>
      </p:sp>
      <p:sp>
        <p:nvSpPr>
          <p:cNvPr id="19468" name="object 11"/>
          <p:cNvSpPr>
            <a:spLocks noChangeArrowheads="1"/>
          </p:cNvSpPr>
          <p:nvPr/>
        </p:nvSpPr>
        <p:spPr bwMode="auto">
          <a:xfrm>
            <a:off x="3276600" y="2565400"/>
            <a:ext cx="288925" cy="288925"/>
          </a:xfrm>
          <a:custGeom>
            <a:avLst/>
            <a:gdLst>
              <a:gd name="T0" fmla="*/ 0 w 288289"/>
              <a:gd name="T1" fmla="*/ 0 h 289560"/>
              <a:gd name="T2" fmla="*/ 0 w 288289"/>
              <a:gd name="T3" fmla="*/ 289560 h 289560"/>
              <a:gd name="T4" fmla="*/ 288036 w 288289"/>
              <a:gd name="T5" fmla="*/ 289560 h 289560"/>
              <a:gd name="T6" fmla="*/ 288036 w 288289"/>
              <a:gd name="T7" fmla="*/ 0 h 289560"/>
              <a:gd name="T8" fmla="*/ 0 w 288289"/>
              <a:gd name="T9" fmla="*/ 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289"/>
              <a:gd name="T16" fmla="*/ 0 h 289560"/>
              <a:gd name="T17" fmla="*/ 288289 w 288289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289" h="289560">
                <a:moveTo>
                  <a:pt x="0" y="0"/>
                </a:moveTo>
                <a:lnTo>
                  <a:pt x="0" y="289560"/>
                </a:lnTo>
                <a:lnTo>
                  <a:pt x="288036" y="289560"/>
                </a:lnTo>
                <a:lnTo>
                  <a:pt x="288036" y="0"/>
                </a:lnTo>
                <a:lnTo>
                  <a:pt x="0" y="0"/>
                </a:lnTo>
                <a:close/>
              </a:path>
            </a:pathLst>
          </a:custGeom>
          <a:noFill/>
          <a:ln w="9017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9" name="object 12"/>
          <p:cNvSpPr>
            <a:spLocks noChangeArrowheads="1"/>
          </p:cNvSpPr>
          <p:nvPr/>
        </p:nvSpPr>
        <p:spPr bwMode="auto">
          <a:xfrm>
            <a:off x="3059113" y="4797425"/>
            <a:ext cx="217487" cy="287338"/>
          </a:xfrm>
          <a:custGeom>
            <a:avLst/>
            <a:gdLst>
              <a:gd name="T0" fmla="*/ 0 w 218439"/>
              <a:gd name="T1" fmla="*/ 0 h 287020"/>
              <a:gd name="T2" fmla="*/ 0 w 218439"/>
              <a:gd name="T3" fmla="*/ 286511 h 287020"/>
              <a:gd name="T4" fmla="*/ 217931 w 218439"/>
              <a:gd name="T5" fmla="*/ 286511 h 287020"/>
              <a:gd name="T6" fmla="*/ 217931 w 218439"/>
              <a:gd name="T7" fmla="*/ 0 h 287020"/>
              <a:gd name="T8" fmla="*/ 0 w 218439"/>
              <a:gd name="T9" fmla="*/ 0 h 2870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439"/>
              <a:gd name="T16" fmla="*/ 0 h 287020"/>
              <a:gd name="T17" fmla="*/ 218439 w 218439"/>
              <a:gd name="T18" fmla="*/ 287020 h 2870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439" h="287020">
                <a:moveTo>
                  <a:pt x="0" y="0"/>
                </a:moveTo>
                <a:lnTo>
                  <a:pt x="0" y="286511"/>
                </a:lnTo>
                <a:lnTo>
                  <a:pt x="217931" y="286511"/>
                </a:lnTo>
                <a:lnTo>
                  <a:pt x="217931" y="0"/>
                </a:lnTo>
                <a:lnTo>
                  <a:pt x="0" y="0"/>
                </a:lnTo>
                <a:close/>
              </a:path>
            </a:pathLst>
          </a:custGeom>
          <a:noFill/>
          <a:ln w="9016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0" name="object 13"/>
          <p:cNvSpPr>
            <a:spLocks noChangeArrowheads="1"/>
          </p:cNvSpPr>
          <p:nvPr/>
        </p:nvSpPr>
        <p:spPr bwMode="auto">
          <a:xfrm>
            <a:off x="3492500" y="4797425"/>
            <a:ext cx="215900" cy="288925"/>
          </a:xfrm>
          <a:custGeom>
            <a:avLst/>
            <a:gdLst>
              <a:gd name="T0" fmla="*/ 0 w 215264"/>
              <a:gd name="T1" fmla="*/ 0 h 288289"/>
              <a:gd name="T2" fmla="*/ 0 w 215264"/>
              <a:gd name="T3" fmla="*/ 288035 h 288289"/>
              <a:gd name="T4" fmla="*/ 214884 w 215264"/>
              <a:gd name="T5" fmla="*/ 288035 h 288289"/>
              <a:gd name="T6" fmla="*/ 214884 w 215264"/>
              <a:gd name="T7" fmla="*/ 0 h 288289"/>
              <a:gd name="T8" fmla="*/ 0 w 215264"/>
              <a:gd name="T9" fmla="*/ 0 h 2882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264"/>
              <a:gd name="T16" fmla="*/ 0 h 288289"/>
              <a:gd name="T17" fmla="*/ 215264 w 215264"/>
              <a:gd name="T18" fmla="*/ 288289 h 2882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264" h="288289">
                <a:moveTo>
                  <a:pt x="0" y="0"/>
                </a:moveTo>
                <a:lnTo>
                  <a:pt x="0" y="288035"/>
                </a:lnTo>
                <a:lnTo>
                  <a:pt x="214884" y="288035"/>
                </a:lnTo>
                <a:lnTo>
                  <a:pt x="214884" y="0"/>
                </a:lnTo>
                <a:lnTo>
                  <a:pt x="0" y="0"/>
                </a:lnTo>
                <a:close/>
              </a:path>
            </a:pathLst>
          </a:custGeom>
          <a:noFill/>
          <a:ln w="9017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1" name="object 14"/>
          <p:cNvSpPr>
            <a:spLocks noChangeArrowheads="1"/>
          </p:cNvSpPr>
          <p:nvPr/>
        </p:nvSpPr>
        <p:spPr bwMode="auto">
          <a:xfrm>
            <a:off x="3779838" y="2565400"/>
            <a:ext cx="215900" cy="288925"/>
          </a:xfrm>
          <a:custGeom>
            <a:avLst/>
            <a:gdLst>
              <a:gd name="T0" fmla="*/ 0 w 216535"/>
              <a:gd name="T1" fmla="*/ 0 h 289560"/>
              <a:gd name="T2" fmla="*/ 0 w 216535"/>
              <a:gd name="T3" fmla="*/ 289560 h 289560"/>
              <a:gd name="T4" fmla="*/ 216408 w 216535"/>
              <a:gd name="T5" fmla="*/ 289560 h 289560"/>
              <a:gd name="T6" fmla="*/ 216408 w 216535"/>
              <a:gd name="T7" fmla="*/ 0 h 289560"/>
              <a:gd name="T8" fmla="*/ 0 w 216535"/>
              <a:gd name="T9" fmla="*/ 0 h 289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535"/>
              <a:gd name="T16" fmla="*/ 0 h 289560"/>
              <a:gd name="T17" fmla="*/ 216535 w 216535"/>
              <a:gd name="T18" fmla="*/ 289560 h 289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535" h="289560">
                <a:moveTo>
                  <a:pt x="0" y="0"/>
                </a:moveTo>
                <a:lnTo>
                  <a:pt x="0" y="289560"/>
                </a:lnTo>
                <a:lnTo>
                  <a:pt x="216408" y="289560"/>
                </a:lnTo>
                <a:lnTo>
                  <a:pt x="216408" y="0"/>
                </a:lnTo>
                <a:lnTo>
                  <a:pt x="0" y="0"/>
                </a:lnTo>
                <a:close/>
              </a:path>
            </a:pathLst>
          </a:custGeom>
          <a:noFill/>
          <a:ln w="9017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2" name="object 15"/>
          <p:cNvSpPr>
            <a:spLocks noChangeArrowheads="1"/>
          </p:cNvSpPr>
          <p:nvPr/>
        </p:nvSpPr>
        <p:spPr bwMode="auto">
          <a:xfrm>
            <a:off x="2555875" y="2781300"/>
            <a:ext cx="0" cy="2303463"/>
          </a:xfrm>
          <a:custGeom>
            <a:avLst/>
            <a:gdLst>
              <a:gd name="T0" fmla="*/ 0 h 2303145"/>
              <a:gd name="T1" fmla="*/ 2302763 h 2303145"/>
              <a:gd name="T2" fmla="*/ 0 60000 65536"/>
              <a:gd name="T3" fmla="*/ 0 60000 65536"/>
              <a:gd name="T4" fmla="*/ 0 h 2303145"/>
              <a:gd name="T5" fmla="*/ 2303145 h 23031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303145">
                <a:moveTo>
                  <a:pt x="0" y="0"/>
                </a:moveTo>
                <a:lnTo>
                  <a:pt x="0" y="2302763"/>
                </a:lnTo>
              </a:path>
            </a:pathLst>
          </a:custGeom>
          <a:noFill/>
          <a:ln w="9017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3" name="object 16"/>
          <p:cNvSpPr>
            <a:spLocks noChangeArrowheads="1"/>
          </p:cNvSpPr>
          <p:nvPr/>
        </p:nvSpPr>
        <p:spPr bwMode="auto">
          <a:xfrm>
            <a:off x="2551113" y="2743200"/>
            <a:ext cx="725487" cy="76200"/>
          </a:xfrm>
          <a:custGeom>
            <a:avLst/>
            <a:gdLst>
              <a:gd name="T0" fmla="*/ 649224 w 725804"/>
              <a:gd name="T1" fmla="*/ 0 h 76200"/>
              <a:gd name="T2" fmla="*/ 649224 w 725804"/>
              <a:gd name="T3" fmla="*/ 76200 h 76200"/>
              <a:gd name="T4" fmla="*/ 716280 w 725804"/>
              <a:gd name="T5" fmla="*/ 42671 h 76200"/>
              <a:gd name="T6" fmla="*/ 664463 w 725804"/>
              <a:gd name="T7" fmla="*/ 42671 h 76200"/>
              <a:gd name="T8" fmla="*/ 665988 w 725804"/>
              <a:gd name="T9" fmla="*/ 41147 h 76200"/>
              <a:gd name="T10" fmla="*/ 665988 w 725804"/>
              <a:gd name="T11" fmla="*/ 35051 h 76200"/>
              <a:gd name="T12" fmla="*/ 664463 w 725804"/>
              <a:gd name="T13" fmla="*/ 33527 h 76200"/>
              <a:gd name="T14" fmla="*/ 716279 w 725804"/>
              <a:gd name="T15" fmla="*/ 33527 h 76200"/>
              <a:gd name="T16" fmla="*/ 649224 w 725804"/>
              <a:gd name="T17" fmla="*/ 0 h 76200"/>
              <a:gd name="T18" fmla="*/ 649224 w 725804"/>
              <a:gd name="T19" fmla="*/ 33527 h 76200"/>
              <a:gd name="T20" fmla="*/ 1524 w 725804"/>
              <a:gd name="T21" fmla="*/ 33527 h 76200"/>
              <a:gd name="T22" fmla="*/ 0 w 725804"/>
              <a:gd name="T23" fmla="*/ 35051 h 76200"/>
              <a:gd name="T24" fmla="*/ 0 w 725804"/>
              <a:gd name="T25" fmla="*/ 41147 h 76200"/>
              <a:gd name="T26" fmla="*/ 1524 w 725804"/>
              <a:gd name="T27" fmla="*/ 42671 h 76200"/>
              <a:gd name="T28" fmla="*/ 649224 w 725804"/>
              <a:gd name="T29" fmla="*/ 42671 h 76200"/>
              <a:gd name="T30" fmla="*/ 649224 w 725804"/>
              <a:gd name="T31" fmla="*/ 33527 h 76200"/>
              <a:gd name="T32" fmla="*/ 716279 w 725804"/>
              <a:gd name="T33" fmla="*/ 33527 h 76200"/>
              <a:gd name="T34" fmla="*/ 664463 w 725804"/>
              <a:gd name="T35" fmla="*/ 33527 h 76200"/>
              <a:gd name="T36" fmla="*/ 665988 w 725804"/>
              <a:gd name="T37" fmla="*/ 35051 h 76200"/>
              <a:gd name="T38" fmla="*/ 665988 w 725804"/>
              <a:gd name="T39" fmla="*/ 41147 h 76200"/>
              <a:gd name="T40" fmla="*/ 664463 w 725804"/>
              <a:gd name="T41" fmla="*/ 42671 h 76200"/>
              <a:gd name="T42" fmla="*/ 716280 w 725804"/>
              <a:gd name="T43" fmla="*/ 42671 h 76200"/>
              <a:gd name="T44" fmla="*/ 725424 w 725804"/>
              <a:gd name="T45" fmla="*/ 38100 h 76200"/>
              <a:gd name="T46" fmla="*/ 716279 w 725804"/>
              <a:gd name="T47" fmla="*/ 33527 h 762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25804"/>
              <a:gd name="T73" fmla="*/ 0 h 76200"/>
              <a:gd name="T74" fmla="*/ 725804 w 725804"/>
              <a:gd name="T75" fmla="*/ 76200 h 7620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25804" h="76200">
                <a:moveTo>
                  <a:pt x="649224" y="0"/>
                </a:moveTo>
                <a:lnTo>
                  <a:pt x="649224" y="76200"/>
                </a:lnTo>
                <a:lnTo>
                  <a:pt x="716280" y="42671"/>
                </a:lnTo>
                <a:lnTo>
                  <a:pt x="664463" y="42671"/>
                </a:lnTo>
                <a:lnTo>
                  <a:pt x="665988" y="41147"/>
                </a:lnTo>
                <a:lnTo>
                  <a:pt x="665988" y="35051"/>
                </a:lnTo>
                <a:lnTo>
                  <a:pt x="664463" y="33527"/>
                </a:lnTo>
                <a:lnTo>
                  <a:pt x="716279" y="33527"/>
                </a:lnTo>
                <a:lnTo>
                  <a:pt x="649224" y="0"/>
                </a:lnTo>
                <a:close/>
              </a:path>
              <a:path w="725804" h="76200">
                <a:moveTo>
                  <a:pt x="649224" y="33527"/>
                </a:moveTo>
                <a:lnTo>
                  <a:pt x="1524" y="33527"/>
                </a:lnTo>
                <a:lnTo>
                  <a:pt x="0" y="35051"/>
                </a:lnTo>
                <a:lnTo>
                  <a:pt x="0" y="41147"/>
                </a:lnTo>
                <a:lnTo>
                  <a:pt x="1524" y="42671"/>
                </a:lnTo>
                <a:lnTo>
                  <a:pt x="649224" y="42671"/>
                </a:lnTo>
                <a:lnTo>
                  <a:pt x="649224" y="33527"/>
                </a:lnTo>
                <a:close/>
              </a:path>
              <a:path w="725804" h="76200">
                <a:moveTo>
                  <a:pt x="716279" y="33527"/>
                </a:moveTo>
                <a:lnTo>
                  <a:pt x="664463" y="33527"/>
                </a:lnTo>
                <a:lnTo>
                  <a:pt x="665988" y="35051"/>
                </a:lnTo>
                <a:lnTo>
                  <a:pt x="665988" y="41147"/>
                </a:lnTo>
                <a:lnTo>
                  <a:pt x="664463" y="42671"/>
                </a:lnTo>
                <a:lnTo>
                  <a:pt x="716280" y="42671"/>
                </a:lnTo>
                <a:lnTo>
                  <a:pt x="725424" y="38100"/>
                </a:lnTo>
                <a:lnTo>
                  <a:pt x="716279" y="3352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4" name="object 17"/>
          <p:cNvSpPr>
            <a:spLocks noChangeArrowheads="1"/>
          </p:cNvSpPr>
          <p:nvPr/>
        </p:nvSpPr>
        <p:spPr bwMode="auto">
          <a:xfrm>
            <a:off x="2551113" y="5046663"/>
            <a:ext cx="508000" cy="76200"/>
          </a:xfrm>
          <a:custGeom>
            <a:avLst/>
            <a:gdLst>
              <a:gd name="T0" fmla="*/ 431292 w 508000"/>
              <a:gd name="T1" fmla="*/ 0 h 76200"/>
              <a:gd name="T2" fmla="*/ 431292 w 508000"/>
              <a:gd name="T3" fmla="*/ 76200 h 76200"/>
              <a:gd name="T4" fmla="*/ 495300 w 508000"/>
              <a:gd name="T5" fmla="*/ 44196 h 76200"/>
              <a:gd name="T6" fmla="*/ 446532 w 508000"/>
              <a:gd name="T7" fmla="*/ 44196 h 76200"/>
              <a:gd name="T8" fmla="*/ 449580 w 508000"/>
              <a:gd name="T9" fmla="*/ 41148 h 76200"/>
              <a:gd name="T10" fmla="*/ 449580 w 508000"/>
              <a:gd name="T11" fmla="*/ 36576 h 76200"/>
              <a:gd name="T12" fmla="*/ 446532 w 508000"/>
              <a:gd name="T13" fmla="*/ 33528 h 76200"/>
              <a:gd name="T14" fmla="*/ 498348 w 508000"/>
              <a:gd name="T15" fmla="*/ 33528 h 76200"/>
              <a:gd name="T16" fmla="*/ 431292 w 508000"/>
              <a:gd name="T17" fmla="*/ 0 h 76200"/>
              <a:gd name="T18" fmla="*/ 431292 w 508000"/>
              <a:gd name="T19" fmla="*/ 33528 h 76200"/>
              <a:gd name="T20" fmla="*/ 1524 w 508000"/>
              <a:gd name="T21" fmla="*/ 33528 h 76200"/>
              <a:gd name="T22" fmla="*/ 0 w 508000"/>
              <a:gd name="T23" fmla="*/ 36576 h 76200"/>
              <a:gd name="T24" fmla="*/ 0 w 508000"/>
              <a:gd name="T25" fmla="*/ 41148 h 76200"/>
              <a:gd name="T26" fmla="*/ 1524 w 508000"/>
              <a:gd name="T27" fmla="*/ 44196 h 76200"/>
              <a:gd name="T28" fmla="*/ 431292 w 508000"/>
              <a:gd name="T29" fmla="*/ 44196 h 76200"/>
              <a:gd name="T30" fmla="*/ 431292 w 508000"/>
              <a:gd name="T31" fmla="*/ 33528 h 76200"/>
              <a:gd name="T32" fmla="*/ 498348 w 508000"/>
              <a:gd name="T33" fmla="*/ 33528 h 76200"/>
              <a:gd name="T34" fmla="*/ 446532 w 508000"/>
              <a:gd name="T35" fmla="*/ 33528 h 76200"/>
              <a:gd name="T36" fmla="*/ 449580 w 508000"/>
              <a:gd name="T37" fmla="*/ 36576 h 76200"/>
              <a:gd name="T38" fmla="*/ 449580 w 508000"/>
              <a:gd name="T39" fmla="*/ 41148 h 76200"/>
              <a:gd name="T40" fmla="*/ 446532 w 508000"/>
              <a:gd name="T41" fmla="*/ 44196 h 76200"/>
              <a:gd name="T42" fmla="*/ 495300 w 508000"/>
              <a:gd name="T43" fmla="*/ 44196 h 76200"/>
              <a:gd name="T44" fmla="*/ 507492 w 508000"/>
              <a:gd name="T45" fmla="*/ 38100 h 76200"/>
              <a:gd name="T46" fmla="*/ 498348 w 508000"/>
              <a:gd name="T47" fmla="*/ 33528 h 762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08000"/>
              <a:gd name="T73" fmla="*/ 0 h 76200"/>
              <a:gd name="T74" fmla="*/ 508000 w 508000"/>
              <a:gd name="T75" fmla="*/ 76200 h 7620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08000" h="76200">
                <a:moveTo>
                  <a:pt x="431292" y="0"/>
                </a:moveTo>
                <a:lnTo>
                  <a:pt x="431292" y="76200"/>
                </a:lnTo>
                <a:lnTo>
                  <a:pt x="495300" y="44196"/>
                </a:lnTo>
                <a:lnTo>
                  <a:pt x="446532" y="44196"/>
                </a:lnTo>
                <a:lnTo>
                  <a:pt x="449580" y="41148"/>
                </a:lnTo>
                <a:lnTo>
                  <a:pt x="449580" y="36576"/>
                </a:lnTo>
                <a:lnTo>
                  <a:pt x="446532" y="33528"/>
                </a:lnTo>
                <a:lnTo>
                  <a:pt x="498348" y="33528"/>
                </a:lnTo>
                <a:lnTo>
                  <a:pt x="431292" y="0"/>
                </a:lnTo>
                <a:close/>
              </a:path>
              <a:path w="508000" h="76200">
                <a:moveTo>
                  <a:pt x="431292" y="33528"/>
                </a:moveTo>
                <a:lnTo>
                  <a:pt x="1524" y="33528"/>
                </a:lnTo>
                <a:lnTo>
                  <a:pt x="0" y="36576"/>
                </a:lnTo>
                <a:lnTo>
                  <a:pt x="0" y="41148"/>
                </a:lnTo>
                <a:lnTo>
                  <a:pt x="1524" y="44196"/>
                </a:lnTo>
                <a:lnTo>
                  <a:pt x="431292" y="44196"/>
                </a:lnTo>
                <a:lnTo>
                  <a:pt x="431292" y="33528"/>
                </a:lnTo>
                <a:close/>
              </a:path>
              <a:path w="508000" h="76200">
                <a:moveTo>
                  <a:pt x="498348" y="33528"/>
                </a:moveTo>
                <a:lnTo>
                  <a:pt x="446532" y="33528"/>
                </a:lnTo>
                <a:lnTo>
                  <a:pt x="449580" y="36576"/>
                </a:lnTo>
                <a:lnTo>
                  <a:pt x="449580" y="41148"/>
                </a:lnTo>
                <a:lnTo>
                  <a:pt x="446532" y="44196"/>
                </a:lnTo>
                <a:lnTo>
                  <a:pt x="495300" y="44196"/>
                </a:lnTo>
                <a:lnTo>
                  <a:pt x="507492" y="38100"/>
                </a:lnTo>
                <a:lnTo>
                  <a:pt x="498348" y="335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5" name="object 18"/>
          <p:cNvSpPr>
            <a:spLocks noChangeArrowheads="1"/>
          </p:cNvSpPr>
          <p:nvPr/>
        </p:nvSpPr>
        <p:spPr bwMode="auto">
          <a:xfrm>
            <a:off x="4932363" y="2852738"/>
            <a:ext cx="0" cy="2233612"/>
          </a:xfrm>
          <a:custGeom>
            <a:avLst/>
            <a:gdLst>
              <a:gd name="T0" fmla="*/ 0 h 2232660"/>
              <a:gd name="T1" fmla="*/ 2232660 h 2232660"/>
              <a:gd name="T2" fmla="*/ 0 60000 65536"/>
              <a:gd name="T3" fmla="*/ 0 60000 65536"/>
              <a:gd name="T4" fmla="*/ 0 h 2232660"/>
              <a:gd name="T5" fmla="*/ 2232660 h 2232660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232660">
                <a:moveTo>
                  <a:pt x="0" y="0"/>
                </a:moveTo>
                <a:lnTo>
                  <a:pt x="0" y="2232660"/>
                </a:lnTo>
              </a:path>
            </a:pathLst>
          </a:custGeom>
          <a:noFill/>
          <a:ln w="9017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6" name="object 19"/>
          <p:cNvSpPr>
            <a:spLocks noChangeArrowheads="1"/>
          </p:cNvSpPr>
          <p:nvPr/>
        </p:nvSpPr>
        <p:spPr bwMode="auto">
          <a:xfrm>
            <a:off x="3995738" y="2814638"/>
            <a:ext cx="942975" cy="76200"/>
          </a:xfrm>
          <a:custGeom>
            <a:avLst/>
            <a:gdLst>
              <a:gd name="T0" fmla="*/ 76200 w 942339"/>
              <a:gd name="T1" fmla="*/ 0 h 76200"/>
              <a:gd name="T2" fmla="*/ 0 w 942339"/>
              <a:gd name="T3" fmla="*/ 38100 h 76200"/>
              <a:gd name="T4" fmla="*/ 76200 w 942339"/>
              <a:gd name="T5" fmla="*/ 76200 h 76200"/>
              <a:gd name="T6" fmla="*/ 76200 w 942339"/>
              <a:gd name="T7" fmla="*/ 42672 h 76200"/>
              <a:gd name="T8" fmla="*/ 60959 w 942339"/>
              <a:gd name="T9" fmla="*/ 42672 h 76200"/>
              <a:gd name="T10" fmla="*/ 57911 w 942339"/>
              <a:gd name="T11" fmla="*/ 41148 h 76200"/>
              <a:gd name="T12" fmla="*/ 57911 w 942339"/>
              <a:gd name="T13" fmla="*/ 35051 h 76200"/>
              <a:gd name="T14" fmla="*/ 60959 w 942339"/>
              <a:gd name="T15" fmla="*/ 33527 h 76200"/>
              <a:gd name="T16" fmla="*/ 76200 w 942339"/>
              <a:gd name="T17" fmla="*/ 33527 h 76200"/>
              <a:gd name="T18" fmla="*/ 76200 w 942339"/>
              <a:gd name="T19" fmla="*/ 0 h 76200"/>
              <a:gd name="T20" fmla="*/ 76200 w 942339"/>
              <a:gd name="T21" fmla="*/ 33527 h 76200"/>
              <a:gd name="T22" fmla="*/ 60959 w 942339"/>
              <a:gd name="T23" fmla="*/ 33527 h 76200"/>
              <a:gd name="T24" fmla="*/ 57911 w 942339"/>
              <a:gd name="T25" fmla="*/ 35051 h 76200"/>
              <a:gd name="T26" fmla="*/ 57911 w 942339"/>
              <a:gd name="T27" fmla="*/ 41148 h 76200"/>
              <a:gd name="T28" fmla="*/ 60959 w 942339"/>
              <a:gd name="T29" fmla="*/ 42672 h 76200"/>
              <a:gd name="T30" fmla="*/ 76200 w 942339"/>
              <a:gd name="T31" fmla="*/ 42672 h 76200"/>
              <a:gd name="T32" fmla="*/ 76200 w 942339"/>
              <a:gd name="T33" fmla="*/ 33527 h 76200"/>
              <a:gd name="T34" fmla="*/ 938783 w 942339"/>
              <a:gd name="T35" fmla="*/ 33527 h 76200"/>
              <a:gd name="T36" fmla="*/ 76200 w 942339"/>
              <a:gd name="T37" fmla="*/ 33527 h 76200"/>
              <a:gd name="T38" fmla="*/ 76200 w 942339"/>
              <a:gd name="T39" fmla="*/ 42672 h 76200"/>
              <a:gd name="T40" fmla="*/ 938783 w 942339"/>
              <a:gd name="T41" fmla="*/ 42672 h 76200"/>
              <a:gd name="T42" fmla="*/ 941831 w 942339"/>
              <a:gd name="T43" fmla="*/ 41148 h 76200"/>
              <a:gd name="T44" fmla="*/ 941831 w 942339"/>
              <a:gd name="T45" fmla="*/ 35051 h 76200"/>
              <a:gd name="T46" fmla="*/ 938783 w 942339"/>
              <a:gd name="T47" fmla="*/ 33527 h 762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942339"/>
              <a:gd name="T73" fmla="*/ 0 h 76200"/>
              <a:gd name="T74" fmla="*/ 942339 w 942339"/>
              <a:gd name="T75" fmla="*/ 76200 h 7620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94233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672"/>
                </a:lnTo>
                <a:lnTo>
                  <a:pt x="60959" y="42672"/>
                </a:lnTo>
                <a:lnTo>
                  <a:pt x="57911" y="41148"/>
                </a:lnTo>
                <a:lnTo>
                  <a:pt x="57911" y="35051"/>
                </a:lnTo>
                <a:lnTo>
                  <a:pt x="60959" y="33527"/>
                </a:lnTo>
                <a:lnTo>
                  <a:pt x="76200" y="33527"/>
                </a:lnTo>
                <a:lnTo>
                  <a:pt x="76200" y="0"/>
                </a:lnTo>
                <a:close/>
              </a:path>
              <a:path w="942339" h="76200">
                <a:moveTo>
                  <a:pt x="76200" y="33527"/>
                </a:moveTo>
                <a:lnTo>
                  <a:pt x="60959" y="33527"/>
                </a:lnTo>
                <a:lnTo>
                  <a:pt x="57911" y="35051"/>
                </a:lnTo>
                <a:lnTo>
                  <a:pt x="57911" y="41148"/>
                </a:lnTo>
                <a:lnTo>
                  <a:pt x="60959" y="42672"/>
                </a:lnTo>
                <a:lnTo>
                  <a:pt x="76200" y="42672"/>
                </a:lnTo>
                <a:lnTo>
                  <a:pt x="76200" y="33527"/>
                </a:lnTo>
                <a:close/>
              </a:path>
              <a:path w="942339" h="76200">
                <a:moveTo>
                  <a:pt x="938783" y="33527"/>
                </a:moveTo>
                <a:lnTo>
                  <a:pt x="76200" y="33527"/>
                </a:lnTo>
                <a:lnTo>
                  <a:pt x="76200" y="42672"/>
                </a:lnTo>
                <a:lnTo>
                  <a:pt x="938783" y="42672"/>
                </a:lnTo>
                <a:lnTo>
                  <a:pt x="941831" y="41148"/>
                </a:lnTo>
                <a:lnTo>
                  <a:pt x="941831" y="35051"/>
                </a:lnTo>
                <a:lnTo>
                  <a:pt x="938783" y="3352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7" name="object 20"/>
          <p:cNvSpPr>
            <a:spLocks noChangeArrowheads="1"/>
          </p:cNvSpPr>
          <p:nvPr/>
        </p:nvSpPr>
        <p:spPr bwMode="auto">
          <a:xfrm>
            <a:off x="3635375" y="5048250"/>
            <a:ext cx="1301750" cy="76200"/>
          </a:xfrm>
          <a:custGeom>
            <a:avLst/>
            <a:gdLst>
              <a:gd name="T0" fmla="*/ 76200 w 1303020"/>
              <a:gd name="T1" fmla="*/ 0 h 76200"/>
              <a:gd name="T2" fmla="*/ 0 w 1303020"/>
              <a:gd name="T3" fmla="*/ 38100 h 76200"/>
              <a:gd name="T4" fmla="*/ 76200 w 1303020"/>
              <a:gd name="T5" fmla="*/ 76200 h 76200"/>
              <a:gd name="T6" fmla="*/ 76200 w 1303020"/>
              <a:gd name="T7" fmla="*/ 44196 h 76200"/>
              <a:gd name="T8" fmla="*/ 60960 w 1303020"/>
              <a:gd name="T9" fmla="*/ 44196 h 76200"/>
              <a:gd name="T10" fmla="*/ 59436 w 1303020"/>
              <a:gd name="T11" fmla="*/ 41148 h 76200"/>
              <a:gd name="T12" fmla="*/ 59436 w 1303020"/>
              <a:gd name="T13" fmla="*/ 36576 h 76200"/>
              <a:gd name="T14" fmla="*/ 60960 w 1303020"/>
              <a:gd name="T15" fmla="*/ 33528 h 76200"/>
              <a:gd name="T16" fmla="*/ 76200 w 1303020"/>
              <a:gd name="T17" fmla="*/ 33528 h 76200"/>
              <a:gd name="T18" fmla="*/ 76200 w 1303020"/>
              <a:gd name="T19" fmla="*/ 0 h 76200"/>
              <a:gd name="T20" fmla="*/ 76200 w 1303020"/>
              <a:gd name="T21" fmla="*/ 33528 h 76200"/>
              <a:gd name="T22" fmla="*/ 60960 w 1303020"/>
              <a:gd name="T23" fmla="*/ 33528 h 76200"/>
              <a:gd name="T24" fmla="*/ 59436 w 1303020"/>
              <a:gd name="T25" fmla="*/ 36576 h 76200"/>
              <a:gd name="T26" fmla="*/ 59436 w 1303020"/>
              <a:gd name="T27" fmla="*/ 41148 h 76200"/>
              <a:gd name="T28" fmla="*/ 60960 w 1303020"/>
              <a:gd name="T29" fmla="*/ 44196 h 76200"/>
              <a:gd name="T30" fmla="*/ 76200 w 1303020"/>
              <a:gd name="T31" fmla="*/ 44196 h 76200"/>
              <a:gd name="T32" fmla="*/ 76200 w 1303020"/>
              <a:gd name="T33" fmla="*/ 33528 h 76200"/>
              <a:gd name="T34" fmla="*/ 1299972 w 1303020"/>
              <a:gd name="T35" fmla="*/ 33528 h 76200"/>
              <a:gd name="T36" fmla="*/ 76200 w 1303020"/>
              <a:gd name="T37" fmla="*/ 33528 h 76200"/>
              <a:gd name="T38" fmla="*/ 76200 w 1303020"/>
              <a:gd name="T39" fmla="*/ 44196 h 76200"/>
              <a:gd name="T40" fmla="*/ 1299972 w 1303020"/>
              <a:gd name="T41" fmla="*/ 44196 h 76200"/>
              <a:gd name="T42" fmla="*/ 1303020 w 1303020"/>
              <a:gd name="T43" fmla="*/ 41148 h 76200"/>
              <a:gd name="T44" fmla="*/ 1303020 w 1303020"/>
              <a:gd name="T45" fmla="*/ 36576 h 76200"/>
              <a:gd name="T46" fmla="*/ 1299972 w 1303020"/>
              <a:gd name="T47" fmla="*/ 33528 h 762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303020"/>
              <a:gd name="T73" fmla="*/ 0 h 76200"/>
              <a:gd name="T74" fmla="*/ 1303020 w 1303020"/>
              <a:gd name="T75" fmla="*/ 76200 h 7620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3030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196"/>
                </a:lnTo>
                <a:lnTo>
                  <a:pt x="60960" y="44196"/>
                </a:lnTo>
                <a:lnTo>
                  <a:pt x="59436" y="41148"/>
                </a:lnTo>
                <a:lnTo>
                  <a:pt x="59436" y="36576"/>
                </a:lnTo>
                <a:lnTo>
                  <a:pt x="60960" y="33528"/>
                </a:lnTo>
                <a:lnTo>
                  <a:pt x="76200" y="33528"/>
                </a:lnTo>
                <a:lnTo>
                  <a:pt x="76200" y="0"/>
                </a:lnTo>
                <a:close/>
              </a:path>
              <a:path w="1303020" h="76200">
                <a:moveTo>
                  <a:pt x="76200" y="33528"/>
                </a:moveTo>
                <a:lnTo>
                  <a:pt x="60960" y="33528"/>
                </a:lnTo>
                <a:lnTo>
                  <a:pt x="59436" y="36576"/>
                </a:lnTo>
                <a:lnTo>
                  <a:pt x="59436" y="41148"/>
                </a:lnTo>
                <a:lnTo>
                  <a:pt x="60960" y="44196"/>
                </a:lnTo>
                <a:lnTo>
                  <a:pt x="76200" y="44196"/>
                </a:lnTo>
                <a:lnTo>
                  <a:pt x="76200" y="33528"/>
                </a:lnTo>
                <a:close/>
              </a:path>
              <a:path w="1303020" h="76200">
                <a:moveTo>
                  <a:pt x="1299972" y="33528"/>
                </a:moveTo>
                <a:lnTo>
                  <a:pt x="76200" y="33528"/>
                </a:lnTo>
                <a:lnTo>
                  <a:pt x="76200" y="44196"/>
                </a:lnTo>
                <a:lnTo>
                  <a:pt x="1299972" y="44196"/>
                </a:lnTo>
                <a:lnTo>
                  <a:pt x="1303020" y="41148"/>
                </a:lnTo>
                <a:lnTo>
                  <a:pt x="1303020" y="36576"/>
                </a:lnTo>
                <a:lnTo>
                  <a:pt x="1299972" y="3352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78" name="object 21"/>
          <p:cNvSpPr txBox="1">
            <a:spLocks noChangeArrowheads="1"/>
          </p:cNvSpPr>
          <p:nvPr/>
        </p:nvSpPr>
        <p:spPr bwMode="auto">
          <a:xfrm>
            <a:off x="1987550" y="3460750"/>
            <a:ext cx="4826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>
                <a:latin typeface="Tahoma" pitchFamily="34" charset="0"/>
                <a:cs typeface="Tahoma" pitchFamily="34" charset="0"/>
              </a:rPr>
              <a:t>Dual</a:t>
            </a:r>
          </a:p>
        </p:txBody>
      </p:sp>
      <p:sp>
        <p:nvSpPr>
          <p:cNvPr id="19479" name="object 22"/>
          <p:cNvSpPr txBox="1">
            <a:spLocks noChangeArrowheads="1"/>
          </p:cNvSpPr>
          <p:nvPr/>
        </p:nvSpPr>
        <p:spPr bwMode="auto">
          <a:xfrm>
            <a:off x="5011738" y="3460750"/>
            <a:ext cx="4826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dirty="0">
                <a:latin typeface="Tahoma" pitchFamily="34" charset="0"/>
                <a:cs typeface="Tahoma" pitchFamily="34" charset="0"/>
              </a:rPr>
              <a:t>Dual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083175" y="4181475"/>
            <a:ext cx="334963" cy="2079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200" spc="-5" dirty="0">
                <a:latin typeface="Tahoma"/>
                <a:cs typeface="Tahoma"/>
              </a:rPr>
              <a:t>b</a:t>
            </a:r>
            <a:r>
              <a:rPr sz="1200" spc="-10" dirty="0">
                <a:latin typeface="Tahoma"/>
                <a:cs typeface="Tahoma"/>
              </a:rPr>
              <a:t>a</a:t>
            </a:r>
            <a:r>
              <a:rPr sz="1200" spc="-5" dirty="0">
                <a:latin typeface="Tahoma"/>
                <a:cs typeface="Tahoma"/>
              </a:rPr>
              <a:t>c</a:t>
            </a:r>
            <a:r>
              <a:rPr sz="1200" dirty="0">
                <a:latin typeface="Tahoma"/>
                <a:cs typeface="Tahoma"/>
              </a:rPr>
              <a:t>k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4873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IN" dirty="0" smtClean="0"/>
              <a:t>THEOREM 2(a): </a:t>
            </a:r>
            <a:r>
              <a:rPr lang="en-IN" i="1" dirty="0" smtClean="0"/>
              <a:t>x + 1 = 1.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dirty="0" smtClean="0"/>
              <a:t>			</a:t>
            </a:r>
            <a:r>
              <a:rPr lang="en-IN" dirty="0" smtClean="0">
                <a:solidFill>
                  <a:srgbClr val="FF0000"/>
                </a:solidFill>
              </a:rPr>
              <a:t>Statement 		Justification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i="1" dirty="0" smtClean="0"/>
              <a:t>		x + 1 	= 1 . (x + 1) 		postulate 2(b)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			= (</a:t>
            </a:r>
            <a:r>
              <a:rPr lang="pt-BR" i="1" dirty="0" smtClean="0"/>
              <a:t>x + x’)(x + 1) 		       5(a)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dirty="0" smtClean="0"/>
              <a:t>			= </a:t>
            </a:r>
            <a:r>
              <a:rPr lang="en-IN" i="1" dirty="0" smtClean="0"/>
              <a:t>x + x’ . 1                                4(b)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dirty="0" smtClean="0"/>
              <a:t>                      = </a:t>
            </a:r>
            <a:r>
              <a:rPr lang="en-IN" i="1" dirty="0" smtClean="0"/>
              <a:t>x + x’                                    2(b)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dirty="0" smtClean="0"/>
              <a:t>                      = 1                                           5(a)</a:t>
            </a:r>
          </a:p>
          <a:p>
            <a:pPr eaLnBrk="1" hangingPunct="1">
              <a:buFont typeface="Wingdings" pitchFamily="2" charset="2"/>
              <a:buNone/>
            </a:pPr>
            <a:endParaRPr lang="en-I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IN" dirty="0" smtClean="0"/>
              <a:t>THEOREM 2(b): </a:t>
            </a:r>
            <a:r>
              <a:rPr lang="en-IN" i="1" dirty="0" smtClean="0"/>
              <a:t>x . 0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i="1" dirty="0" smtClean="0"/>
              <a:t>                by applying duality property.</a:t>
            </a:r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57200"/>
            <a:ext cx="7467600" cy="6172200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/>
              <a:t>THEOREM 6(a): </a:t>
            </a:r>
            <a:r>
              <a:rPr lang="en-IN" i="1" dirty="0" smtClean="0"/>
              <a:t>x + x y = x.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(Method-1)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/>
              <a:t>			Statement 		Justification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i="1" dirty="0" smtClean="0"/>
              <a:t>		x + x y = x . 1 + x y 		</a:t>
            </a: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postulate 2(b)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/>
              <a:t>			= </a:t>
            </a:r>
            <a:r>
              <a:rPr lang="en-IN" i="1" dirty="0" smtClean="0"/>
              <a:t>x(1 + y) 			     </a:t>
            </a: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4(a)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/>
              <a:t>     		= </a:t>
            </a:r>
            <a:r>
              <a:rPr lang="en-IN" i="1" dirty="0" smtClean="0"/>
              <a:t>x(y + 1)                                        </a:t>
            </a: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3(a)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/>
              <a:t>			= </a:t>
            </a:r>
            <a:r>
              <a:rPr lang="en-IN" i="1" dirty="0" smtClean="0"/>
              <a:t>x . 1 			                  </a:t>
            </a: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2(a)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/>
              <a:t>			= </a:t>
            </a:r>
            <a:r>
              <a:rPr lang="en-IN" i="1" dirty="0" smtClean="0"/>
              <a:t>x 				     </a:t>
            </a: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2(b)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(Method-2)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I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I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I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IN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dirty="0" smtClean="0"/>
              <a:t>THEOREM 6(b): </a:t>
            </a:r>
            <a:r>
              <a:rPr lang="en-IN" i="1" dirty="0" smtClean="0"/>
              <a:t>x (x + y) = x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IN" i="1" dirty="0" smtClean="0"/>
              <a:t>			 by applying duality property.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657600"/>
            <a:ext cx="29718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DeMorgan’s</a:t>
            </a:r>
            <a:r>
              <a:rPr lang="en-US" dirty="0" smtClean="0">
                <a:solidFill>
                  <a:srgbClr val="FF0000"/>
                </a:solidFill>
              </a:rPr>
              <a:t> theorem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62200"/>
            <a:ext cx="6465524" cy="250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600200"/>
            <a:ext cx="29527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Operator Precedence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operator precedence for evaluating Boolean expressions is </a:t>
            </a:r>
          </a:p>
          <a:p>
            <a:pPr>
              <a:buNone/>
            </a:pPr>
            <a:r>
              <a:rPr lang="en-US" dirty="0" smtClean="0"/>
              <a:t>(1) parentheses</a:t>
            </a:r>
          </a:p>
          <a:p>
            <a:pPr>
              <a:buNone/>
            </a:pPr>
            <a:r>
              <a:rPr lang="en-US" dirty="0" smtClean="0"/>
              <a:t>(2) NOT </a:t>
            </a:r>
          </a:p>
          <a:p>
            <a:pPr>
              <a:buNone/>
            </a:pPr>
            <a:r>
              <a:rPr lang="en-US" dirty="0" smtClean="0"/>
              <a:t>(3) AND</a:t>
            </a:r>
          </a:p>
          <a:p>
            <a:pPr>
              <a:buNone/>
            </a:pPr>
            <a:r>
              <a:rPr lang="en-US" dirty="0" smtClean="0"/>
              <a:t> (4) OR 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  In other words, expressions inside parentheses must be evaluated before all other operations. The next operation that holds precedence is the complement, and then follows the AND and, finally, the OR.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Because binary logic is used in all of today’s digital computers and devices, the </a:t>
            </a:r>
            <a:r>
              <a:rPr lang="en-US" dirty="0">
                <a:solidFill>
                  <a:srgbClr val="FF0000"/>
                </a:solidFill>
              </a:rPr>
              <a:t>cost </a:t>
            </a:r>
            <a:r>
              <a:rPr lang="en-US" dirty="0" smtClean="0">
                <a:solidFill>
                  <a:srgbClr val="FF0000"/>
                </a:solidFill>
              </a:rPr>
              <a:t>of the </a:t>
            </a:r>
            <a:r>
              <a:rPr lang="en-US" dirty="0">
                <a:solidFill>
                  <a:srgbClr val="FF0000"/>
                </a:solidFill>
              </a:rPr>
              <a:t>circuits </a:t>
            </a:r>
            <a:r>
              <a:rPr lang="en-US" dirty="0"/>
              <a:t>that implement it is an important factor addressed by designers—be </a:t>
            </a:r>
            <a:r>
              <a:rPr lang="en-US" dirty="0" smtClean="0"/>
              <a:t>they computer </a:t>
            </a:r>
            <a:r>
              <a:rPr lang="en-US" dirty="0"/>
              <a:t>engineers, electrical engineers, or computer scientists.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Finding </a:t>
            </a:r>
            <a:r>
              <a:rPr lang="en-US" dirty="0"/>
              <a:t>simpler </a:t>
            </a:r>
            <a:r>
              <a:rPr lang="en-US" dirty="0" smtClean="0"/>
              <a:t>and cheaper</a:t>
            </a:r>
            <a:r>
              <a:rPr lang="en-US" dirty="0"/>
              <a:t>, but equivalent, realizations of a circuit can reap huge payoffs in reducing </a:t>
            </a:r>
            <a:r>
              <a:rPr lang="en-US" dirty="0" smtClean="0"/>
              <a:t>the overall </a:t>
            </a:r>
            <a:r>
              <a:rPr lang="en-US" dirty="0"/>
              <a:t>cost of the design.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Mathematical </a:t>
            </a:r>
            <a:r>
              <a:rPr lang="en-US" dirty="0"/>
              <a:t>methods that simplify circuits rely primarily </a:t>
            </a:r>
            <a:r>
              <a:rPr lang="en-US" dirty="0" smtClean="0"/>
              <a:t>on Boolean </a:t>
            </a:r>
            <a:r>
              <a:rPr lang="en-US" dirty="0"/>
              <a:t>algebra.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this </a:t>
            </a:r>
            <a:r>
              <a:rPr lang="en-US" dirty="0" smtClean="0"/>
              <a:t>topic </a:t>
            </a:r>
            <a:r>
              <a:rPr lang="en-US" dirty="0"/>
              <a:t>provides a basic vocabulary and a brief </a:t>
            </a:r>
            <a:r>
              <a:rPr lang="en-US" dirty="0" smtClean="0"/>
              <a:t>foundation in </a:t>
            </a:r>
            <a:r>
              <a:rPr lang="en-US" dirty="0"/>
              <a:t>Boolean algebra that will enable you to optimize simple circuits and to </a:t>
            </a:r>
            <a:r>
              <a:rPr lang="en-US" dirty="0" smtClean="0"/>
              <a:t>understand the </a:t>
            </a:r>
            <a:r>
              <a:rPr lang="en-US" dirty="0"/>
              <a:t>purpose of algorithms used by software tools to optimize complex </a:t>
            </a:r>
            <a:r>
              <a:rPr lang="en-US" dirty="0" smtClean="0"/>
              <a:t>circuits involving </a:t>
            </a:r>
            <a:r>
              <a:rPr lang="en-US" dirty="0"/>
              <a:t>millions of logic gates.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Boolean Algebra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36115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Boolean </a:t>
            </a:r>
            <a:r>
              <a:rPr lang="en-US" dirty="0">
                <a:solidFill>
                  <a:srgbClr val="FF0000"/>
                </a:solidFill>
              </a:rPr>
              <a:t>algebra, like any other deductive mathematical system, may be defined </a:t>
            </a: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with 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 set </a:t>
            </a:r>
            <a:r>
              <a:rPr lang="en-US" dirty="0">
                <a:solidFill>
                  <a:srgbClr val="FF0000"/>
                </a:solidFill>
              </a:rPr>
              <a:t>of elements, a set of operators, and </a:t>
            </a: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number of unproved axioms or </a:t>
            </a:r>
            <a:r>
              <a:rPr lang="en-US" dirty="0" smtClean="0">
                <a:solidFill>
                  <a:srgbClr val="FF0000"/>
                </a:solidFill>
              </a:rPr>
              <a:t>postulates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1" cap="none" dirty="0" smtClean="0">
                <a:solidFill>
                  <a:srgbClr val="0070C0"/>
                </a:solidFill>
              </a:rPr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 fontScale="40000" lnSpcReduction="20000"/>
          </a:bodyPr>
          <a:lstStyle/>
          <a:p>
            <a:pPr marL="620713" indent="-609600" algn="just">
              <a:lnSpc>
                <a:spcPts val="3038"/>
              </a:lnSpc>
              <a:spcBef>
                <a:spcPts val="463"/>
              </a:spcBef>
              <a:buClr>
                <a:srgbClr val="3030C9"/>
              </a:buClr>
              <a:buSzPct val="61000"/>
              <a:buFont typeface="Wingdings" pitchFamily="2" charset="2"/>
              <a:buChar char=""/>
              <a:tabLst>
                <a:tab pos="620713" algn="l"/>
                <a:tab pos="622300" algn="l"/>
              </a:tabLst>
              <a:defRPr/>
            </a:pPr>
            <a:r>
              <a:rPr lang="en-US" sz="3600" dirty="0">
                <a:latin typeface="Tahoma" pitchFamily="34" charset="0"/>
                <a:cs typeface="Tahoma" pitchFamily="34" charset="0"/>
              </a:rPr>
              <a:t>The most common postulates used to formulate  various algebraic structures are</a:t>
            </a:r>
            <a:r>
              <a:rPr lang="en-US" sz="3600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algn="just">
              <a:buNone/>
            </a:pPr>
            <a:r>
              <a:rPr lang="en-US" sz="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1</a:t>
            </a:r>
            <a:r>
              <a:rPr lang="en-US" sz="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Closure. </a:t>
            </a:r>
            <a:r>
              <a:rPr lang="en-US" sz="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A set S is closed with respect to a binary operator if, for every pair of elements of S, the binary operator specifies a rule for obtaining a unique element of S.</a:t>
            </a:r>
          </a:p>
          <a:p>
            <a:pPr algn="just">
              <a:buNone/>
            </a:pPr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For Example: </a:t>
            </a:r>
            <a:r>
              <a:rPr lang="en-US" sz="4200" dirty="0" smtClean="0">
                <a:latin typeface="Tahoma" pitchFamily="34" charset="0"/>
                <a:cs typeface="Tahoma" pitchFamily="34" charset="0"/>
              </a:rPr>
              <a:t>N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={1,2,3,4</a:t>
            </a:r>
            <a:r>
              <a:rPr lang="en-US" sz="4200" dirty="0" smtClean="0"/>
              <a:t>…</a:t>
            </a:r>
            <a:r>
              <a:rPr lang="en-US" sz="4200" dirty="0" smtClean="0">
                <a:latin typeface="Tahoma" pitchFamily="34" charset="0"/>
                <a:cs typeface="Tahoma" pitchFamily="34" charset="0"/>
              </a:rPr>
              <a:t>},</a:t>
            </a:r>
            <a:r>
              <a:rPr lang="en-US" sz="4200" dirty="0" smtClean="0"/>
              <a:t> </a:t>
            </a:r>
            <a:r>
              <a:rPr lang="en-US" sz="4200" dirty="0" smtClean="0">
                <a:latin typeface="Times New Roman" pitchFamily="18" charset="0"/>
                <a:cs typeface="Times New Roman" pitchFamily="18" charset="0"/>
              </a:rPr>
              <a:t>is closed with respect to the binary operator + by the rules of arithmetic addition, since 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for any </a:t>
            </a:r>
            <a:r>
              <a:rPr lang="en-US" sz="4200" dirty="0" err="1">
                <a:latin typeface="Tahoma" pitchFamily="34" charset="0"/>
                <a:cs typeface="Tahoma" pitchFamily="34" charset="0"/>
              </a:rPr>
              <a:t>a,b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4200" baseline="5000" dirty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N 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we obtain a  unique 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c </a:t>
            </a:r>
            <a:r>
              <a:rPr lang="en-US" sz="4200" baseline="5000" dirty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N 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by the operation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4200" dirty="0" err="1">
                <a:latin typeface="Tahoma" pitchFamily="34" charset="0"/>
                <a:cs typeface="Tahoma" pitchFamily="34" charset="0"/>
              </a:rPr>
              <a:t>a+b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=c. </a:t>
            </a:r>
            <a:endParaRPr lang="en-US" sz="4200" dirty="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n-US" sz="4200" dirty="0" smtClean="0"/>
              <a:t>The set of natural numbers is </a:t>
            </a:r>
            <a:r>
              <a:rPr lang="en-US" sz="4200" i="1" dirty="0" smtClean="0"/>
              <a:t>not closed with respect to the binary operator - by the rules of arithmetic </a:t>
            </a:r>
            <a:r>
              <a:rPr lang="en-US" sz="4200" dirty="0" smtClean="0"/>
              <a:t>subtraction, because </a:t>
            </a:r>
            <a:r>
              <a:rPr lang="en-IN" sz="4200" spc="-5" dirty="0" smtClean="0">
                <a:latin typeface="Tahoma"/>
                <a:cs typeface="Tahoma"/>
              </a:rPr>
              <a:t> 2</a:t>
            </a:r>
            <a:r>
              <a:rPr lang="en-IN" sz="4200" spc="-5" dirty="0">
                <a:latin typeface="Times New Roman"/>
                <a:cs typeface="Times New Roman"/>
              </a:rPr>
              <a:t>−</a:t>
            </a:r>
            <a:r>
              <a:rPr lang="en-IN" sz="4200" spc="-5" dirty="0">
                <a:latin typeface="Tahoma"/>
                <a:cs typeface="Tahoma"/>
              </a:rPr>
              <a:t>3= </a:t>
            </a:r>
            <a:r>
              <a:rPr lang="en-IN" sz="4200" dirty="0">
                <a:latin typeface="Times New Roman"/>
                <a:cs typeface="Times New Roman"/>
              </a:rPr>
              <a:t>−</a:t>
            </a:r>
            <a:r>
              <a:rPr lang="en-IN" sz="4200" dirty="0">
                <a:latin typeface="Tahoma"/>
                <a:cs typeface="Tahoma"/>
              </a:rPr>
              <a:t>1</a:t>
            </a:r>
            <a:r>
              <a:rPr lang="en-IN" sz="4200" spc="-60" dirty="0">
                <a:latin typeface="Tahoma"/>
                <a:cs typeface="Tahoma"/>
              </a:rPr>
              <a:t> </a:t>
            </a:r>
            <a:r>
              <a:rPr lang="en-IN" sz="42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sz="4200" spc="-5" dirty="0">
                <a:latin typeface="Tahoma"/>
                <a:cs typeface="Tahoma"/>
              </a:rPr>
              <a:t> 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2,3 </a:t>
            </a:r>
            <a:r>
              <a:rPr lang="en-US" sz="4200" baseline="-5000" dirty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N,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while 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(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1) </a:t>
            </a:r>
            <a:r>
              <a:rPr lang="en-US" sz="4200" baseline="4000" dirty="0">
                <a:latin typeface="Symbol" pitchFamily="18" charset="2"/>
                <a:ea typeface="Symbol" pitchFamily="18" charset="2"/>
                <a:cs typeface="Symbol" pitchFamily="18" charset="2"/>
              </a:rPr>
              <a:t></a:t>
            </a:r>
            <a:r>
              <a:rPr lang="en-US" sz="4200" dirty="0">
                <a:latin typeface="Tahoma" pitchFamily="34" charset="0"/>
                <a:cs typeface="Tahoma" pitchFamily="34" charset="0"/>
              </a:rPr>
              <a:t>N</a:t>
            </a:r>
            <a:r>
              <a:rPr lang="en-US" sz="42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marL="671513" algn="just">
              <a:spcBef>
                <a:spcPts val="1050"/>
              </a:spcBef>
              <a:buNone/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671513" algn="just">
              <a:lnSpc>
                <a:spcPts val="2588"/>
              </a:lnSpc>
              <a:spcBef>
                <a:spcPts val="1063"/>
              </a:spcBef>
              <a:buClr>
                <a:srgbClr val="3030C9"/>
              </a:buClr>
              <a:buSzPct val="58000"/>
              <a:buNone/>
              <a:defRPr/>
            </a:pPr>
            <a:r>
              <a:rPr lang="en-US" sz="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2</a:t>
            </a:r>
            <a:r>
              <a:rPr lang="en-US" sz="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Associative law. </a:t>
            </a:r>
            <a:r>
              <a:rPr lang="en-US" sz="4000" dirty="0">
                <a:latin typeface="Tahoma" pitchFamily="34" charset="0"/>
                <a:cs typeface="Tahoma" pitchFamily="34" charset="0"/>
              </a:rPr>
              <a:t>A binary operator </a:t>
            </a:r>
            <a:r>
              <a:rPr lang="en-US" sz="4000" baseline="-7000" dirty="0">
                <a:latin typeface="Tahoma" pitchFamily="34" charset="0"/>
                <a:cs typeface="Tahoma" pitchFamily="34" charset="0"/>
              </a:rPr>
              <a:t>* </a:t>
            </a:r>
            <a:r>
              <a:rPr lang="en-US" sz="4000" dirty="0">
                <a:latin typeface="Tahoma" pitchFamily="34" charset="0"/>
                <a:cs typeface="Tahoma" pitchFamily="34" charset="0"/>
              </a:rPr>
              <a:t>on a set S is </a:t>
            </a:r>
            <a:r>
              <a:rPr lang="en-US" sz="4000" dirty="0" smtClean="0">
                <a:latin typeface="Tahoma" pitchFamily="34" charset="0"/>
                <a:cs typeface="Tahoma" pitchFamily="34" charset="0"/>
              </a:rPr>
              <a:t>said  </a:t>
            </a:r>
            <a:r>
              <a:rPr lang="en-US" sz="4000" dirty="0">
                <a:latin typeface="Tahoma" pitchFamily="34" charset="0"/>
                <a:cs typeface="Tahoma" pitchFamily="34" charset="0"/>
              </a:rPr>
              <a:t>to  be associative </a:t>
            </a:r>
            <a:r>
              <a:rPr lang="en-US" sz="4000" dirty="0" smtClean="0">
                <a:latin typeface="Tahoma" pitchFamily="34" charset="0"/>
                <a:cs typeface="Tahoma" pitchFamily="34" charset="0"/>
              </a:rPr>
              <a:t>whenever</a:t>
            </a:r>
          </a:p>
          <a:p>
            <a:pPr marL="671513" algn="just">
              <a:lnSpc>
                <a:spcPts val="2588"/>
              </a:lnSpc>
              <a:spcBef>
                <a:spcPts val="1063"/>
              </a:spcBef>
              <a:buClr>
                <a:srgbClr val="3030C9"/>
              </a:buClr>
              <a:buSzPct val="58000"/>
              <a:buNone/>
              <a:defRPr/>
            </a:pPr>
            <a:r>
              <a:rPr lang="en-US" sz="4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4000" dirty="0" smtClean="0">
                <a:latin typeface="Tahoma" pitchFamily="34" charset="0"/>
                <a:cs typeface="Tahoma" pitchFamily="34" charset="0"/>
              </a:rPr>
              <a:t>       (x </a:t>
            </a:r>
            <a:r>
              <a:rPr lang="en-US" sz="4000" baseline="-7000" dirty="0">
                <a:latin typeface="Tahoma" pitchFamily="34" charset="0"/>
                <a:cs typeface="Tahoma" pitchFamily="34" charset="0"/>
              </a:rPr>
              <a:t>* </a:t>
            </a:r>
            <a:r>
              <a:rPr lang="en-US" sz="4000" dirty="0">
                <a:latin typeface="Tahoma" pitchFamily="34" charset="0"/>
                <a:cs typeface="Tahoma" pitchFamily="34" charset="0"/>
              </a:rPr>
              <a:t>y) </a:t>
            </a:r>
            <a:r>
              <a:rPr lang="en-US" sz="4000" baseline="-7000" dirty="0">
                <a:latin typeface="Tahoma" pitchFamily="34" charset="0"/>
                <a:cs typeface="Tahoma" pitchFamily="34" charset="0"/>
              </a:rPr>
              <a:t>* </a:t>
            </a:r>
            <a:r>
              <a:rPr lang="en-US" sz="4000" dirty="0">
                <a:latin typeface="Tahoma" pitchFamily="34" charset="0"/>
                <a:cs typeface="Tahoma" pitchFamily="34" charset="0"/>
              </a:rPr>
              <a:t>z = x </a:t>
            </a:r>
            <a:r>
              <a:rPr lang="en-US" sz="4000" baseline="-7000" dirty="0">
                <a:latin typeface="Tahoma" pitchFamily="34" charset="0"/>
                <a:cs typeface="Tahoma" pitchFamily="34" charset="0"/>
              </a:rPr>
              <a:t>* </a:t>
            </a:r>
            <a:r>
              <a:rPr lang="en-US" sz="4000" dirty="0">
                <a:latin typeface="Tahoma" pitchFamily="34" charset="0"/>
                <a:cs typeface="Tahoma" pitchFamily="34" charset="0"/>
              </a:rPr>
              <a:t>(y </a:t>
            </a:r>
            <a:r>
              <a:rPr lang="en-US" sz="4000" baseline="-8000" dirty="0">
                <a:latin typeface="Tahoma" pitchFamily="34" charset="0"/>
                <a:cs typeface="Tahoma" pitchFamily="34" charset="0"/>
              </a:rPr>
              <a:t>* </a:t>
            </a:r>
            <a:r>
              <a:rPr lang="en-US" sz="4000" dirty="0">
                <a:latin typeface="Tahoma" pitchFamily="34" charset="0"/>
                <a:cs typeface="Tahoma" pitchFamily="34" charset="0"/>
              </a:rPr>
              <a:t>z) for all x, y, z</a:t>
            </a:r>
            <a:r>
              <a:rPr lang="en-US" sz="40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4000" baseline="3000" dirty="0" smtClean="0">
                <a:latin typeface="Symbol" pitchFamily="18" charset="2"/>
                <a:ea typeface="Symbol" pitchFamily="18" charset="2"/>
                <a:cs typeface="Symbol" pitchFamily="18" charset="2"/>
              </a:rPr>
              <a:t> </a:t>
            </a:r>
            <a:r>
              <a:rPr lang="en-US" sz="4000" dirty="0" smtClean="0">
                <a:latin typeface="Tahoma" pitchFamily="34" charset="0"/>
                <a:cs typeface="Tahoma" pitchFamily="34" charset="0"/>
              </a:rPr>
              <a:t>S</a:t>
            </a:r>
            <a:endParaRPr lang="en-US" sz="4000" dirty="0">
              <a:latin typeface="Tahoma" pitchFamily="34" charset="0"/>
              <a:cs typeface="Tahoma" pitchFamily="34" charset="0"/>
            </a:endParaRPr>
          </a:p>
          <a:p>
            <a:pPr marL="671513" algn="just">
              <a:spcBef>
                <a:spcPts val="713"/>
              </a:spcBef>
              <a:buClr>
                <a:srgbClr val="3030C9"/>
              </a:buClr>
              <a:buSzPct val="58000"/>
              <a:buNone/>
              <a:defRPr/>
            </a:pPr>
            <a:r>
              <a:rPr lang="en-US" sz="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3.Commutative </a:t>
            </a:r>
            <a:r>
              <a:rPr lang="en-US" sz="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en-US" sz="4500" dirty="0" smtClean="0"/>
              <a:t>A binary operator * on a set </a:t>
            </a:r>
            <a:r>
              <a:rPr lang="en-US" sz="4500" i="1" dirty="0" smtClean="0"/>
              <a:t>S is said to be commutative whenever</a:t>
            </a:r>
            <a:endParaRPr lang="en-US" sz="4500" dirty="0">
              <a:latin typeface="Tahoma" pitchFamily="34" charset="0"/>
              <a:cs typeface="Tahoma" pitchFamily="34" charset="0"/>
            </a:endParaRPr>
          </a:p>
          <a:p>
            <a:pPr marL="671513" algn="just">
              <a:spcBef>
                <a:spcPts val="50"/>
              </a:spcBef>
              <a:buNone/>
              <a:defRPr/>
            </a:pPr>
            <a:r>
              <a:rPr lang="en-US" sz="5000" baseline="1000" dirty="0">
                <a:latin typeface="Tahoma" pitchFamily="34" charset="0"/>
                <a:cs typeface="Tahoma" pitchFamily="34" charset="0"/>
              </a:rPr>
              <a:t>         </a:t>
            </a:r>
            <a:r>
              <a:rPr lang="en-US" sz="5000" baseline="1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5000" baseline="1000" dirty="0">
                <a:latin typeface="Tahoma" pitchFamily="34" charset="0"/>
                <a:cs typeface="Tahoma" pitchFamily="34" charset="0"/>
              </a:rPr>
              <a:t>x </a:t>
            </a:r>
            <a:r>
              <a:rPr lang="en-US" sz="5000" baseline="-7000" dirty="0">
                <a:latin typeface="Tahoma" pitchFamily="34" charset="0"/>
                <a:cs typeface="Tahoma" pitchFamily="34" charset="0"/>
              </a:rPr>
              <a:t>* </a:t>
            </a:r>
            <a:r>
              <a:rPr lang="en-US" sz="5000" baseline="1000" dirty="0">
                <a:latin typeface="Tahoma" pitchFamily="34" charset="0"/>
                <a:cs typeface="Tahoma" pitchFamily="34" charset="0"/>
              </a:rPr>
              <a:t>y = y </a:t>
            </a:r>
            <a:r>
              <a:rPr lang="en-US" sz="5000" baseline="-7000" dirty="0">
                <a:latin typeface="Tahoma" pitchFamily="34" charset="0"/>
                <a:cs typeface="Tahoma" pitchFamily="34" charset="0"/>
              </a:rPr>
              <a:t>* </a:t>
            </a:r>
            <a:r>
              <a:rPr lang="en-US" sz="5000" baseline="1000" dirty="0">
                <a:latin typeface="Tahoma" pitchFamily="34" charset="0"/>
                <a:cs typeface="Tahoma" pitchFamily="34" charset="0"/>
              </a:rPr>
              <a:t>x for all x, y</a:t>
            </a:r>
            <a:r>
              <a:rPr lang="en-US" sz="5000" dirty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aseline="1000" dirty="0">
                <a:latin typeface="Tahoma" pitchFamily="34" charset="0"/>
                <a:cs typeface="Tahoma" pitchFamily="34" charset="0"/>
              </a:rPr>
              <a:t>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Identity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4. Identity element. </a:t>
            </a:r>
            <a:r>
              <a:rPr lang="en-US" dirty="0" smtClean="0"/>
              <a:t>A </a:t>
            </a:r>
            <a:r>
              <a:rPr lang="en-US" dirty="0"/>
              <a:t>set </a:t>
            </a:r>
            <a:r>
              <a:rPr lang="en-US" i="1" dirty="0"/>
              <a:t>S is said to have an identity element with respect to a </a:t>
            </a:r>
            <a:r>
              <a:rPr lang="en-US" i="1" dirty="0" smtClean="0"/>
              <a:t>binary </a:t>
            </a:r>
            <a:r>
              <a:rPr lang="en-US" dirty="0" smtClean="0"/>
              <a:t>operation </a:t>
            </a:r>
            <a:r>
              <a:rPr lang="en-US" dirty="0"/>
              <a:t>* on </a:t>
            </a:r>
            <a:r>
              <a:rPr lang="en-US" i="1" dirty="0"/>
              <a:t>S if there exists an element e </a:t>
            </a:r>
            <a:r>
              <a:rPr lang="en-US" baseline="3000" dirty="0" smtClean="0">
                <a:latin typeface="Symbol" pitchFamily="18" charset="2"/>
              </a:rPr>
              <a:t></a:t>
            </a:r>
            <a:r>
              <a:rPr lang="en-US" i="1" dirty="0" smtClean="0"/>
              <a:t> </a:t>
            </a:r>
            <a:r>
              <a:rPr lang="en-US" i="1" dirty="0"/>
              <a:t>S with the property that</a:t>
            </a:r>
          </a:p>
          <a:p>
            <a:pPr algn="just">
              <a:buNone/>
            </a:pPr>
            <a:r>
              <a:rPr lang="pt-BR" i="1" dirty="0" smtClean="0">
                <a:solidFill>
                  <a:srgbClr val="FF0000"/>
                </a:solidFill>
              </a:rPr>
              <a:t>     e </a:t>
            </a:r>
            <a:r>
              <a:rPr lang="pt-BR" i="1" dirty="0">
                <a:solidFill>
                  <a:srgbClr val="FF0000"/>
                </a:solidFill>
              </a:rPr>
              <a:t>* x = x * e = x for every x </a:t>
            </a:r>
            <a:r>
              <a:rPr lang="en-US" baseline="3000" dirty="0" smtClean="0">
                <a:solidFill>
                  <a:srgbClr val="FF0000"/>
                </a:solidFill>
                <a:latin typeface="Symbol" pitchFamily="18" charset="2"/>
              </a:rPr>
              <a:t></a:t>
            </a:r>
            <a:r>
              <a:rPr lang="pt-BR" i="1" dirty="0" smtClean="0">
                <a:solidFill>
                  <a:srgbClr val="FF0000"/>
                </a:solidFill>
              </a:rPr>
              <a:t> S</a:t>
            </a:r>
          </a:p>
          <a:p>
            <a:pPr algn="just">
              <a:buNone/>
            </a:pPr>
            <a:endParaRPr lang="pt-BR" i="1" dirty="0" smtClean="0">
              <a:solidFill>
                <a:srgbClr val="FF0000"/>
              </a:solidFill>
            </a:endParaRPr>
          </a:p>
          <a:p>
            <a:pPr algn="just"/>
            <a:r>
              <a:rPr lang="en-US" i="1" dirty="0" smtClean="0"/>
              <a:t>Example</a:t>
            </a:r>
            <a:r>
              <a:rPr lang="en-US" i="1" dirty="0"/>
              <a:t>: The element 0 is an identity element with respect to the binary </a:t>
            </a:r>
            <a:r>
              <a:rPr lang="en-US" i="1" dirty="0" smtClean="0"/>
              <a:t>operator </a:t>
            </a:r>
            <a:r>
              <a:rPr lang="en-US" dirty="0" smtClean="0"/>
              <a:t>+ </a:t>
            </a:r>
            <a:r>
              <a:rPr lang="en-US" dirty="0"/>
              <a:t>on the set of </a:t>
            </a:r>
            <a:r>
              <a:rPr lang="en-US" dirty="0" smtClean="0"/>
              <a:t>integers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/>
              <a:t>I = </a:t>
            </a:r>
            <a:r>
              <a:rPr lang="en-US" i="1" dirty="0" smtClean="0"/>
              <a:t>{. . ., </a:t>
            </a:r>
            <a:r>
              <a:rPr lang="en-US" i="1" dirty="0"/>
              <a:t>-3, -2, -1, 0, 1, 2, 3</a:t>
            </a:r>
            <a:r>
              <a:rPr lang="en-US" i="1" dirty="0" smtClean="0"/>
              <a:t>,. . .},</a:t>
            </a:r>
          </a:p>
          <a:p>
            <a:pPr algn="just">
              <a:buNone/>
            </a:pPr>
            <a:r>
              <a:rPr lang="en-US" i="1" dirty="0"/>
              <a:t> </a:t>
            </a:r>
            <a:r>
              <a:rPr lang="en-US" i="1" dirty="0" smtClean="0"/>
              <a:t>   since </a:t>
            </a:r>
            <a:r>
              <a:rPr lang="en-US" i="1" dirty="0" smtClean="0">
                <a:solidFill>
                  <a:srgbClr val="FF0000"/>
                </a:solidFill>
              </a:rPr>
              <a:t>x </a:t>
            </a:r>
            <a:r>
              <a:rPr lang="en-US" i="1" dirty="0">
                <a:solidFill>
                  <a:srgbClr val="FF0000"/>
                </a:solidFill>
              </a:rPr>
              <a:t>+ 0 = 0 + x = x </a:t>
            </a:r>
            <a:r>
              <a:rPr lang="en-US" i="1" dirty="0"/>
              <a:t>for any x </a:t>
            </a:r>
            <a:r>
              <a:rPr lang="en-US" baseline="3000" dirty="0" smtClean="0">
                <a:latin typeface="Symbol" pitchFamily="18" charset="2"/>
              </a:rPr>
              <a:t></a:t>
            </a:r>
            <a:r>
              <a:rPr lang="en-US" i="1" dirty="0" smtClean="0"/>
              <a:t> I</a:t>
            </a:r>
          </a:p>
          <a:p>
            <a:pPr algn="just">
              <a:buNone/>
            </a:pPr>
            <a:endParaRPr lang="en-US" i="1" dirty="0"/>
          </a:p>
          <a:p>
            <a:pPr algn="just"/>
            <a:r>
              <a:rPr lang="en-US" dirty="0"/>
              <a:t>The set of natural numbers, </a:t>
            </a:r>
            <a:r>
              <a:rPr lang="en-US" i="1" dirty="0"/>
              <a:t>N, has no identity element, since 0 is excluded from the set.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5. Inverse. </a:t>
            </a:r>
            <a:r>
              <a:rPr lang="en-US" dirty="0" smtClean="0"/>
              <a:t>A </a:t>
            </a:r>
            <a:r>
              <a:rPr lang="en-US" dirty="0"/>
              <a:t>set </a:t>
            </a:r>
            <a:r>
              <a:rPr lang="en-US" i="1" dirty="0"/>
              <a:t>S having the identity element e with respect to a binary operator </a:t>
            </a:r>
            <a:r>
              <a:rPr lang="en-US" i="1" dirty="0" smtClean="0"/>
              <a:t>* </a:t>
            </a:r>
            <a:r>
              <a:rPr lang="en-US" dirty="0" smtClean="0"/>
              <a:t>is said to have an inverse whenever, for every </a:t>
            </a:r>
            <a:r>
              <a:rPr lang="en-US" i="1" dirty="0" smtClean="0"/>
              <a:t>x </a:t>
            </a:r>
            <a:r>
              <a:rPr lang="en-US" baseline="3642" dirty="0" smtClean="0">
                <a:latin typeface="Symbol"/>
                <a:cs typeface="Symbol"/>
              </a:rPr>
              <a:t></a:t>
            </a:r>
            <a:r>
              <a:rPr lang="en-US" i="1" dirty="0" smtClean="0"/>
              <a:t> S, there exists an element y</a:t>
            </a:r>
            <a:r>
              <a:rPr lang="en-US" baseline="3642" dirty="0" smtClean="0">
                <a:latin typeface="Symbol"/>
                <a:cs typeface="Symbol"/>
              </a:rPr>
              <a:t>  </a:t>
            </a:r>
            <a:r>
              <a:rPr lang="en-US" i="1" dirty="0" smtClean="0"/>
              <a:t>S </a:t>
            </a:r>
            <a:r>
              <a:rPr lang="en-US" dirty="0" smtClean="0"/>
              <a:t>such that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x </a:t>
            </a:r>
            <a:r>
              <a:rPr lang="en-US" baseline="-7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* 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y = e</a:t>
            </a: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en-US" i="1" dirty="0"/>
              <a:t>Example: In the set of integers, I, and the operator +, with e = 0, the inverse </a:t>
            </a:r>
            <a:r>
              <a:rPr lang="en-US" i="1" dirty="0" smtClean="0"/>
              <a:t>of </a:t>
            </a:r>
            <a:r>
              <a:rPr lang="en-US" dirty="0" smtClean="0"/>
              <a:t>an </a:t>
            </a:r>
            <a:r>
              <a:rPr lang="en-US" dirty="0"/>
              <a:t>element </a:t>
            </a:r>
            <a:r>
              <a:rPr lang="en-US" i="1" dirty="0"/>
              <a:t>a is (-a), since a + (-a) = 0.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Distributive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6. Distributive law.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If </a:t>
            </a:r>
            <a:r>
              <a:rPr lang="en-US" baseline="-7000" dirty="0" smtClean="0">
                <a:latin typeface="Tahoma" pitchFamily="34" charset="0"/>
                <a:cs typeface="Tahoma" pitchFamily="34" charset="0"/>
              </a:rPr>
              <a:t>*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and </a:t>
            </a:r>
            <a:r>
              <a:rPr lang="en-US" sz="4400" baseline="16000" dirty="0" smtClean="0">
                <a:latin typeface="Tahoma" pitchFamily="34" charset="0"/>
                <a:cs typeface="Tahoma" pitchFamily="34" charset="0"/>
              </a:rPr>
              <a:t>.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are two binary operators on a  set S, </a:t>
            </a:r>
            <a:r>
              <a:rPr lang="en-US" baseline="-7000" dirty="0" smtClean="0">
                <a:latin typeface="Tahoma" pitchFamily="34" charset="0"/>
                <a:cs typeface="Tahoma" pitchFamily="34" charset="0"/>
              </a:rPr>
              <a:t>*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is said to be distributive over </a:t>
            </a:r>
            <a:r>
              <a:rPr lang="en-US" sz="4400" baseline="16000" dirty="0" smtClean="0">
                <a:latin typeface="Tahoma" pitchFamily="34" charset="0"/>
                <a:cs typeface="Tahoma" pitchFamily="34" charset="0"/>
              </a:rPr>
              <a:t>. </a:t>
            </a: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 x </a:t>
            </a:r>
            <a:r>
              <a:rPr lang="en-US" baseline="-7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*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(y </a:t>
            </a:r>
            <a:r>
              <a:rPr lang="en-US" sz="4400" baseline="16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z) =(x </a:t>
            </a:r>
            <a:r>
              <a:rPr lang="en-US" baseline="-7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*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y) </a:t>
            </a:r>
            <a:r>
              <a:rPr lang="en-US" sz="4400" baseline="16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(x </a:t>
            </a:r>
            <a:r>
              <a:rPr lang="en-US" baseline="-7000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* </a:t>
            </a:r>
            <a:r>
              <a:rPr lang="en-US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z)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153400" cy="695325"/>
          </a:xfrm>
        </p:spPr>
        <p:txBody>
          <a:bodyPr tIns="12700" rtlCol="0"/>
          <a:lstStyle/>
          <a:p>
            <a:pPr marL="12700" algn="ctr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IN" sz="4000" b="1" spc="-5" dirty="0" smtClean="0">
                <a:solidFill>
                  <a:srgbClr val="0070C0"/>
                </a:solidFill>
              </a:rPr>
              <a:t>Basic Definitions</a:t>
            </a:r>
            <a:endParaRPr sz="4400"/>
          </a:p>
        </p:txBody>
      </p:sp>
      <p:sp>
        <p:nvSpPr>
          <p:cNvPr id="13315" name="object 4"/>
          <p:cNvSpPr txBox="1">
            <a:spLocks noChangeArrowheads="1"/>
          </p:cNvSpPr>
          <p:nvPr/>
        </p:nvSpPr>
        <p:spPr bwMode="auto">
          <a:xfrm>
            <a:off x="8928100" y="6584950"/>
            <a:ext cx="1492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25400">
              <a:spcBef>
                <a:spcPts val="100"/>
              </a:spcBef>
            </a:pPr>
            <a:fld id="{A7A7D5BB-1F5B-44B3-B8DE-8A21E9CCCC9E}" type="slidenum">
              <a:rPr lang="en-US" sz="1400">
                <a:latin typeface="Tahoma" pitchFamily="34" charset="0"/>
                <a:cs typeface="Tahoma" pitchFamily="34" charset="0"/>
              </a:rPr>
              <a:pPr marL="25400">
                <a:spcBef>
                  <a:spcPts val="100"/>
                </a:spcBef>
              </a:pPr>
              <a:t>8</a:t>
            </a:fld>
            <a:endParaRPr lang="en-US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object 3"/>
          <p:cNvSpPr txBox="1">
            <a:spLocks noChangeArrowheads="1"/>
          </p:cNvSpPr>
          <p:nvPr/>
        </p:nvSpPr>
        <p:spPr bwMode="auto">
          <a:xfrm>
            <a:off x="457200" y="1143000"/>
            <a:ext cx="8013700" cy="440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8419" rIns="0" bIns="0">
            <a:spAutoFit/>
          </a:bodyPr>
          <a:lstStyle/>
          <a:p>
            <a:pPr marL="381000" indent="-342900" algn="just">
              <a:lnSpc>
                <a:spcPts val="3038"/>
              </a:lnSpc>
              <a:spcBef>
                <a:spcPts val="463"/>
              </a:spcBef>
              <a:buClr>
                <a:srgbClr val="3030C9"/>
              </a:buClr>
              <a:buSzPct val="61000"/>
              <a:buFont typeface="Wingdings" pitchFamily="2" charset="2"/>
              <a:buChar char=""/>
              <a:tabLst>
                <a:tab pos="379413" algn="l"/>
                <a:tab pos="381000" algn="l"/>
              </a:tabLst>
            </a:pPr>
            <a:r>
              <a:rPr lang="en-US" sz="2800" dirty="0">
                <a:latin typeface="Tahoma" pitchFamily="34" charset="0"/>
                <a:cs typeface="Tahoma" pitchFamily="34" charset="0"/>
              </a:rPr>
              <a:t>The operators and postulates have the following  meanings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marL="381000" indent="-342900" algn="just">
              <a:lnSpc>
                <a:spcPts val="3038"/>
              </a:lnSpc>
              <a:spcBef>
                <a:spcPts val="463"/>
              </a:spcBef>
              <a:buClr>
                <a:srgbClr val="3030C9"/>
              </a:buClr>
              <a:buSzPct val="61000"/>
              <a:buFont typeface="Wingdings" pitchFamily="2" charset="2"/>
              <a:buChar char=""/>
              <a:tabLst>
                <a:tab pos="379413" algn="l"/>
                <a:tab pos="381000" algn="l"/>
              </a:tabLst>
            </a:pPr>
            <a:endParaRPr lang="en-US" sz="2800" dirty="0">
              <a:latin typeface="Tahoma" pitchFamily="34" charset="0"/>
              <a:cs typeface="Tahoma" pitchFamily="34" charset="0"/>
            </a:endParaRPr>
          </a:p>
          <a:p>
            <a:pPr marL="381000" indent="-342900" algn="just">
              <a:lnSpc>
                <a:spcPct val="130000"/>
              </a:lnSpc>
              <a:spcBef>
                <a:spcPts val="25"/>
              </a:spcBef>
              <a:tabLst>
                <a:tab pos="379413" algn="l"/>
                <a:tab pos="38100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   The binary operator + defines addition.  The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additive identity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is 0.   Ex. a + 0 =0 +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a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81000" indent="-342900" algn="just">
              <a:lnSpc>
                <a:spcPct val="130000"/>
              </a:lnSpc>
              <a:tabLst>
                <a:tab pos="379413" algn="l"/>
                <a:tab pos="38100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   The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additive inverse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defines subtraction. </a:t>
            </a:r>
            <a:endParaRPr lang="en-US" sz="2000" dirty="0" smtClean="0">
              <a:latin typeface="Tahoma" pitchFamily="34" charset="0"/>
              <a:cs typeface="Tahoma" pitchFamily="34" charset="0"/>
            </a:endParaRPr>
          </a:p>
          <a:p>
            <a:pPr marL="381000" indent="-342900" algn="just">
              <a:lnSpc>
                <a:spcPct val="130000"/>
              </a:lnSpc>
              <a:tabLst>
                <a:tab pos="379413" algn="l"/>
                <a:tab pos="38100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   The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binary operator </a:t>
            </a:r>
            <a:r>
              <a:rPr lang="en-US" sz="2000" baseline="1600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defines multiplication</a:t>
            </a:r>
            <a:r>
              <a:rPr lang="en-US" sz="2000" dirty="0" smtClean="0">
                <a:latin typeface="Tahoma" pitchFamily="34" charset="0"/>
                <a:cs typeface="Tahoma" pitchFamily="34" charset="0"/>
              </a:rPr>
              <a:t>.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81000" indent="-342900" algn="just">
              <a:spcBef>
                <a:spcPts val="863"/>
              </a:spcBef>
              <a:tabLst>
                <a:tab pos="379413" algn="l"/>
                <a:tab pos="38100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   The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multiplicative identity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is 1. The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multiplicative inverse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of a = 1/a defines division, i.e., a </a:t>
            </a:r>
            <a:r>
              <a:rPr lang="en-US" sz="2000" baseline="1600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1/a = 1</a:t>
            </a:r>
          </a:p>
          <a:p>
            <a:pPr marL="381000" indent="-342900" algn="just">
              <a:lnSpc>
                <a:spcPct val="130000"/>
              </a:lnSpc>
              <a:tabLst>
                <a:tab pos="379413" algn="l"/>
                <a:tab pos="38100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  The only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distributive law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applicable is that of </a:t>
            </a:r>
            <a:r>
              <a:rPr lang="en-US" sz="2000" baseline="16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en-US" sz="2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over +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 </a:t>
            </a:r>
          </a:p>
          <a:p>
            <a:pPr marL="381000" indent="-342900" algn="just">
              <a:lnSpc>
                <a:spcPct val="130000"/>
              </a:lnSpc>
              <a:tabLst>
                <a:tab pos="379413" algn="l"/>
                <a:tab pos="38100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  a </a:t>
            </a:r>
            <a:r>
              <a:rPr lang="en-US" sz="2000" baseline="1600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(b + c) = (a </a:t>
            </a:r>
            <a:r>
              <a:rPr lang="en-US" sz="2000" baseline="1600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b) + (a </a:t>
            </a:r>
            <a:r>
              <a:rPr lang="en-US" sz="2000" baseline="1600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c)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06363"/>
            <a:ext cx="8229600" cy="808037"/>
          </a:xfrm>
        </p:spPr>
        <p:txBody>
          <a:bodyPr tIns="12065">
            <a:noAutofit/>
          </a:bodyPr>
          <a:lstStyle/>
          <a:p>
            <a:pPr marL="1243013" indent="-12319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Axiomatic Definition of  Boolean Algebra</a:t>
            </a:r>
          </a:p>
        </p:txBody>
      </p:sp>
      <p:sp>
        <p:nvSpPr>
          <p:cNvPr id="14339" name="object 4"/>
          <p:cNvSpPr txBox="1">
            <a:spLocks noChangeArrowheads="1"/>
          </p:cNvSpPr>
          <p:nvPr/>
        </p:nvSpPr>
        <p:spPr bwMode="auto">
          <a:xfrm>
            <a:off x="8928100" y="6584950"/>
            <a:ext cx="1492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25400">
              <a:spcBef>
                <a:spcPts val="100"/>
              </a:spcBef>
            </a:pPr>
            <a:fld id="{BFDB99E2-4801-4CD4-8B6D-ACE23CA44A76}" type="slidenum">
              <a:rPr lang="en-US" sz="1400">
                <a:latin typeface="Tahoma" pitchFamily="34" charset="0"/>
                <a:cs typeface="Tahoma" pitchFamily="34" charset="0"/>
              </a:rPr>
              <a:pPr marL="25400">
                <a:spcBef>
                  <a:spcPts val="100"/>
                </a:spcBef>
              </a:pPr>
              <a:t>9</a:t>
            </a:fld>
            <a:endParaRPr lang="en-US" sz="1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838200"/>
            <a:ext cx="8301037" cy="502602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723900" indent="-609600">
              <a:spcBef>
                <a:spcPts val="88"/>
              </a:spcBef>
              <a:buClr>
                <a:srgbClr val="3030C9"/>
              </a:buClr>
              <a:buSzPct val="61000"/>
              <a:buFont typeface="Wingdings" pitchFamily="2" charset="2"/>
              <a:buChar char=""/>
              <a:tabLst>
                <a:tab pos="722313" algn="l"/>
                <a:tab pos="723900" algn="l"/>
              </a:tabLs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Boolean algebra is defined by a set of elements, B,  provided following postulates with two binary  operators, + and </a:t>
            </a:r>
            <a:r>
              <a:rPr lang="en-US" sz="2400" baseline="17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are satisfied:</a:t>
            </a:r>
          </a:p>
          <a:p>
            <a:pPr>
              <a:defRPr/>
            </a:pPr>
            <a:r>
              <a:rPr lang="en-IN" sz="2400" dirty="0"/>
              <a:t>1.  </a:t>
            </a:r>
            <a:r>
              <a:rPr lang="en-IN" sz="2400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a) The structure is closed with respect to the operator +.</a:t>
            </a:r>
          </a:p>
          <a:p>
            <a:pPr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(b) The structure is closed with respect to the operator . .</a:t>
            </a:r>
            <a:endParaRPr lang="en-US" sz="2400" baseline="16000" dirty="0">
              <a:latin typeface="Times New Roman" pitchFamily="18" charset="0"/>
              <a:cs typeface="Times New Roman" pitchFamily="18" charset="0"/>
            </a:endParaRPr>
          </a:p>
          <a:p>
            <a:pPr marL="723900" indent="-609600">
              <a:spcBef>
                <a:spcPts val="1250"/>
              </a:spcBef>
              <a:buClr>
                <a:srgbClr val="3030C9"/>
              </a:buClr>
              <a:buSzPct val="58000"/>
              <a:buFontTx/>
              <a:buAutoNum type="arabicPeriod"/>
              <a:tabLst>
                <a:tab pos="722313" algn="l"/>
                <a:tab pos="723900" algn="l"/>
              </a:tabLst>
              <a:defRPr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723900" indent="-609600">
              <a:spcBef>
                <a:spcPts val="1250"/>
              </a:spcBef>
              <a:buClr>
                <a:srgbClr val="3030C9"/>
              </a:buClr>
              <a:buSzPct val="58000"/>
              <a:buFontTx/>
              <a:buAutoNum type="arabicPeriod"/>
              <a:tabLst>
                <a:tab pos="722313" algn="l"/>
                <a:tab pos="723900" algn="l"/>
              </a:tabLst>
              <a:defRPr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723900" indent="-609600">
              <a:spcBef>
                <a:spcPts val="1250"/>
              </a:spcBef>
              <a:buClr>
                <a:srgbClr val="3030C9"/>
              </a:buClr>
              <a:buSzPct val="58000"/>
              <a:buFontTx/>
              <a:buAutoNum type="arabicPeriod"/>
              <a:tabLst>
                <a:tab pos="722313" algn="l"/>
                <a:tab pos="723900" algn="l"/>
              </a:tabLst>
              <a:defRPr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structure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closed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with respect to the two operators is   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obvious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tables, since the result of each operation is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either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 or 0 and 1, 0 </a:t>
            </a:r>
            <a:r>
              <a:rPr lang="en-US" sz="4400" baseline="3000" dirty="0">
                <a:latin typeface="Symbol" pitchFamily="18" charset="2"/>
                <a:ea typeface="Symbol" pitchFamily="18" charset="2"/>
                <a:cs typeface="Symbol" pitchFamily="18" charset="2"/>
              </a:rPr>
              <a:t>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B.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0"/>
            <a:ext cx="43434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1375</Words>
  <Application>Microsoft Office PowerPoint</Application>
  <PresentationFormat>On-screen Show (4:3)</PresentationFormat>
  <Paragraphs>155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Boolean Algebra</vt:lpstr>
      <vt:lpstr>INTRODUCTION</vt:lpstr>
      <vt:lpstr>Boolean Algebra</vt:lpstr>
      <vt:lpstr>BASIC DEFINITIONS</vt:lpstr>
      <vt:lpstr>Identity element</vt:lpstr>
      <vt:lpstr>Inverse</vt:lpstr>
      <vt:lpstr>Distributive law</vt:lpstr>
      <vt:lpstr>Basic Definitions</vt:lpstr>
      <vt:lpstr>Axiomatic Definition of  Boolean Algebra</vt:lpstr>
      <vt:lpstr>Slide 10</vt:lpstr>
      <vt:lpstr>Slide 11</vt:lpstr>
      <vt:lpstr>Slide 12</vt:lpstr>
      <vt:lpstr>Duality principle</vt:lpstr>
      <vt:lpstr>Postulates and Theorems</vt:lpstr>
      <vt:lpstr>Basic Theorems</vt:lpstr>
      <vt:lpstr>Slide 16</vt:lpstr>
      <vt:lpstr>Slide 17</vt:lpstr>
      <vt:lpstr>DeMorgan’s theorem</vt:lpstr>
      <vt:lpstr>Operator Precedence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</dc:title>
  <dc:creator>Sony</dc:creator>
  <cp:lastModifiedBy>Dell</cp:lastModifiedBy>
  <cp:revision>7</cp:revision>
  <dcterms:created xsi:type="dcterms:W3CDTF">2020-04-30T08:08:14Z</dcterms:created>
  <dcterms:modified xsi:type="dcterms:W3CDTF">2020-10-27T03:35:48Z</dcterms:modified>
</cp:coreProperties>
</file>