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30"/>
  </p:notesMasterIdLst>
  <p:handoutMasterIdLst>
    <p:handoutMasterId r:id="rId31"/>
  </p:handoutMasterIdLst>
  <p:sldIdLst>
    <p:sldId id="666" r:id="rId2"/>
    <p:sldId id="264" r:id="rId3"/>
    <p:sldId id="594" r:id="rId4"/>
    <p:sldId id="672" r:id="rId5"/>
    <p:sldId id="511" r:id="rId6"/>
    <p:sldId id="603" r:id="rId7"/>
    <p:sldId id="607" r:id="rId8"/>
    <p:sldId id="267" r:id="rId9"/>
    <p:sldId id="689" r:id="rId10"/>
    <p:sldId id="610" r:id="rId11"/>
    <p:sldId id="525" r:id="rId12"/>
    <p:sldId id="526" r:id="rId13"/>
    <p:sldId id="700" r:id="rId14"/>
    <p:sldId id="709" r:id="rId15"/>
    <p:sldId id="615" r:id="rId16"/>
    <p:sldId id="539" r:id="rId17"/>
    <p:sldId id="537" r:id="rId18"/>
    <p:sldId id="544" r:id="rId19"/>
    <p:sldId id="551" r:id="rId20"/>
    <p:sldId id="720" r:id="rId21"/>
    <p:sldId id="331" r:id="rId22"/>
    <p:sldId id="562" r:id="rId23"/>
    <p:sldId id="557" r:id="rId24"/>
    <p:sldId id="565" r:id="rId25"/>
    <p:sldId id="650" r:id="rId26"/>
    <p:sldId id="733" r:id="rId27"/>
    <p:sldId id="637" r:id="rId28"/>
    <p:sldId id="736" r:id="rId29"/>
  </p:sldIdLst>
  <p:sldSz cx="9144000" cy="6858000" type="screen4x3"/>
  <p:notesSz cx="12115800" cy="18973800"/>
  <p:custDataLst>
    <p:tags r:id="rId32"/>
  </p:custDataLst>
  <p:defaultTextStyle>
    <a:defPPr>
      <a:defRPr lang="en-US"/>
    </a:defPPr>
    <a:lvl1pPr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1pPr>
    <a:lvl2pPr marL="4572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2pPr>
    <a:lvl3pPr marL="9144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3pPr>
    <a:lvl4pPr marL="13716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4pPr>
    <a:lvl5pPr marL="18288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2400" kern="1200">
        <a:solidFill>
          <a:schemeClr val="tx1"/>
        </a:solidFill>
        <a:latin typeface="Arial" pitchFamily="-108" charset="0"/>
        <a:ea typeface="Arial" pitchFamily="-108" charset="0"/>
        <a:cs typeface="Arial" pitchFamily="-108" charset="0"/>
      </a:defRPr>
    </a:lvl6pPr>
    <a:lvl7pPr marL="2743200" algn="l" defTabSz="457200" rtl="0" eaLnBrk="1" latinLnBrk="0" hangingPunct="1">
      <a:defRPr sz="2400" kern="1200">
        <a:solidFill>
          <a:schemeClr val="tx1"/>
        </a:solidFill>
        <a:latin typeface="Arial" pitchFamily="-108" charset="0"/>
        <a:ea typeface="Arial" pitchFamily="-108" charset="0"/>
        <a:cs typeface="Arial" pitchFamily="-108" charset="0"/>
      </a:defRPr>
    </a:lvl7pPr>
    <a:lvl8pPr marL="3200400" algn="l" defTabSz="457200" rtl="0" eaLnBrk="1" latinLnBrk="0" hangingPunct="1">
      <a:defRPr sz="2400" kern="1200">
        <a:solidFill>
          <a:schemeClr val="tx1"/>
        </a:solidFill>
        <a:latin typeface="Arial" pitchFamily="-108" charset="0"/>
        <a:ea typeface="Arial" pitchFamily="-108" charset="0"/>
        <a:cs typeface="Arial" pitchFamily="-108" charset="0"/>
      </a:defRPr>
    </a:lvl8pPr>
    <a:lvl9pPr marL="3657600" algn="l" defTabSz="457200" rtl="0" eaLnBrk="1" latinLnBrk="0" hangingPunct="1">
      <a:defRPr sz="2400" kern="1200">
        <a:solidFill>
          <a:schemeClr val="tx1"/>
        </a:solidFill>
        <a:latin typeface="Arial" pitchFamily="-108" charset="0"/>
        <a:ea typeface="Arial" pitchFamily="-108" charset="0"/>
        <a:cs typeface="Arial" pitchFamily="-108" charset="0"/>
      </a:defRPr>
    </a:lvl9pPr>
  </p:defaultTextStyle>
  <p:extLst>
    <p:ext uri="{EFAFB233-063F-42B5-8137-9DF3F51BA10A}">
      <p15:sldGuideLst xmlns:p15="http://schemas.microsoft.com/office/powerpoint/2012/main" xmlns="">
        <p15:guide id="4" orient="horz" pos="2136" userDrawn="1">
          <p15:clr>
            <a:srgbClr val="A4A3A4"/>
          </p15:clr>
        </p15:guide>
        <p15:guide id="8" pos="5678">
          <p15:clr>
            <a:srgbClr val="A4A3A4"/>
          </p15:clr>
        </p15:guide>
        <p15:guide id="9" pos="2880" userDrawn="1">
          <p15:clr>
            <a:srgbClr val="A4A3A4"/>
          </p15:clr>
        </p15:guide>
      </p15:sldGuideLst>
    </p:ext>
    <p:ext uri="{2D200454-40CA-4A62-9FC3-DE9A4176ACB9}">
      <p15:notesGuideLst xmlns:p15="http://schemas.microsoft.com/office/powerpoint/2012/main" xmlns="">
        <p15:guide id="1" orient="horz" pos="5976">
          <p15:clr>
            <a:srgbClr val="A4A3A4"/>
          </p15:clr>
        </p15:guide>
        <p15:guide id="2" pos="38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7278"/>
    <a:srgbClr val="C39150"/>
    <a:srgbClr val="58662E"/>
    <a:srgbClr val="F7F7F7"/>
    <a:srgbClr val="00788D"/>
    <a:srgbClr val="147C83"/>
    <a:srgbClr val="22868E"/>
    <a:srgbClr val="06A9A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46" autoAdjust="0"/>
    <p:restoredTop sz="87544" autoAdjust="0"/>
  </p:normalViewPr>
  <p:slideViewPr>
    <p:cSldViewPr snapToGrid="0">
      <p:cViewPr varScale="1">
        <p:scale>
          <a:sx n="94" d="100"/>
          <a:sy n="94" d="100"/>
        </p:scale>
        <p:origin x="-204" y="-96"/>
      </p:cViewPr>
      <p:guideLst>
        <p:guide orient="horz" pos="2136"/>
        <p:guide pos="567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0" d="100"/>
        <a:sy n="400" d="100"/>
      </p:scale>
      <p:origin x="0" y="10944"/>
    </p:cViewPr>
  </p:sorterViewPr>
  <p:notesViewPr>
    <p:cSldViewPr snapToGrid="0">
      <p:cViewPr varScale="1">
        <p:scale>
          <a:sx n="54" d="100"/>
          <a:sy n="54" d="100"/>
        </p:scale>
        <p:origin x="-3432" y="-144"/>
      </p:cViewPr>
      <p:guideLst>
        <p:guide orient="horz" pos="5976"/>
        <p:guide pos="381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2850"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1" name="Rectangle 3"/>
          <p:cNvSpPr>
            <a:spLocks noGrp="1" noChangeArrowheads="1"/>
          </p:cNvSpPr>
          <p:nvPr>
            <p:ph type="dt" sz="quarter" idx="1"/>
          </p:nvPr>
        </p:nvSpPr>
        <p:spPr bwMode="auto">
          <a:xfrm>
            <a:off x="6862763" y="0"/>
            <a:ext cx="5248275"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Times New Roman" charset="0"/>
                <a:ea typeface="+mn-ea"/>
                <a:cs typeface="+mn-cs"/>
              </a:defRPr>
            </a:lvl1pPr>
          </a:lstStyle>
          <a:p>
            <a:pPr>
              <a:defRPr/>
            </a:pPr>
            <a:endParaRPr lang="en-US" dirty="0"/>
          </a:p>
        </p:txBody>
      </p:sp>
      <p:sp>
        <p:nvSpPr>
          <p:cNvPr id="462852" name="Rectangle 4"/>
          <p:cNvSpPr>
            <a:spLocks noGrp="1" noChangeArrowheads="1"/>
          </p:cNvSpPr>
          <p:nvPr>
            <p:ph type="ftr" sz="quarter" idx="2"/>
          </p:nvPr>
        </p:nvSpPr>
        <p:spPr bwMode="auto">
          <a:xfrm>
            <a:off x="0" y="18019713"/>
            <a:ext cx="5249863"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3" name="Rectangle 5"/>
          <p:cNvSpPr>
            <a:spLocks noGrp="1" noChangeArrowheads="1"/>
          </p:cNvSpPr>
          <p:nvPr>
            <p:ph type="sldNum" sz="quarter" idx="3"/>
          </p:nvPr>
        </p:nvSpPr>
        <p:spPr bwMode="auto">
          <a:xfrm>
            <a:off x="6862763" y="18019713"/>
            <a:ext cx="5248275"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atin typeface="Times New Roman" pitchFamily="-108" charset="0"/>
              </a:defRPr>
            </a:lvl1pPr>
          </a:lstStyle>
          <a:p>
            <a:fld id="{717E55D3-5827-B440-A1DE-420AF603D3E4}" type="slidenum">
              <a:rPr lang="en-US"/>
              <a:pPr/>
              <a:t>‹#›</a:t>
            </a:fld>
            <a:endParaRPr lang="en-US" dirty="0"/>
          </a:p>
        </p:txBody>
      </p:sp>
    </p:spTree>
    <p:extLst>
      <p:ext uri="{BB962C8B-B14F-4D97-AF65-F5344CB8AC3E}">
        <p14:creationId xmlns:p14="http://schemas.microsoft.com/office/powerpoint/2010/main" xmlns="" val="1972212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1634"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5" name="Rectangle 3"/>
          <p:cNvSpPr>
            <a:spLocks noGrp="1" noChangeArrowheads="1"/>
          </p:cNvSpPr>
          <p:nvPr>
            <p:ph type="dt" idx="1"/>
          </p:nvPr>
        </p:nvSpPr>
        <p:spPr bwMode="auto">
          <a:xfrm>
            <a:off x="6865938" y="0"/>
            <a:ext cx="5249862"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Arial" charset="0"/>
                <a:ea typeface="+mn-ea"/>
                <a:cs typeface="+mn-cs"/>
              </a:defRPr>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1314450" y="1423988"/>
            <a:ext cx="9486900" cy="7115175"/>
          </a:xfrm>
          <a:prstGeom prst="rect">
            <a:avLst/>
          </a:prstGeom>
          <a:noFill/>
          <a:ln w="9525">
            <a:solidFill>
              <a:srgbClr val="000000"/>
            </a:solidFill>
            <a:miter lim="800000"/>
            <a:headEnd/>
            <a:tailEnd/>
          </a:ln>
        </p:spPr>
      </p:sp>
      <p:sp>
        <p:nvSpPr>
          <p:cNvPr id="581637" name="Rectangle 5"/>
          <p:cNvSpPr>
            <a:spLocks noGrp="1" noChangeArrowheads="1"/>
          </p:cNvSpPr>
          <p:nvPr>
            <p:ph type="body" sz="quarter" idx="3"/>
          </p:nvPr>
        </p:nvSpPr>
        <p:spPr bwMode="auto">
          <a:xfrm>
            <a:off x="1614488" y="9013825"/>
            <a:ext cx="8886825" cy="853598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1638" name="Rectangle 6"/>
          <p:cNvSpPr>
            <a:spLocks noGrp="1" noChangeArrowheads="1"/>
          </p:cNvSpPr>
          <p:nvPr>
            <p:ph type="ftr" sz="quarter" idx="4"/>
          </p:nvPr>
        </p:nvSpPr>
        <p:spPr bwMode="auto">
          <a:xfrm>
            <a:off x="0" y="18026063"/>
            <a:ext cx="5249863"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9" name="Rectangle 7"/>
          <p:cNvSpPr>
            <a:spLocks noGrp="1" noChangeArrowheads="1"/>
          </p:cNvSpPr>
          <p:nvPr>
            <p:ph type="sldNum" sz="quarter" idx="5"/>
          </p:nvPr>
        </p:nvSpPr>
        <p:spPr bwMode="auto">
          <a:xfrm>
            <a:off x="6865938" y="18026063"/>
            <a:ext cx="5249862"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vl1pPr>
          </a:lstStyle>
          <a:p>
            <a:fld id="{61233425-33B2-CA47-B061-8F26632CFE9C}" type="slidenum">
              <a:rPr lang="en-US"/>
              <a:pPr/>
              <a:t>‹#›</a:t>
            </a:fld>
            <a:endParaRPr lang="en-US" dirty="0"/>
          </a:p>
        </p:txBody>
      </p:sp>
    </p:spTree>
    <p:extLst>
      <p:ext uri="{BB962C8B-B14F-4D97-AF65-F5344CB8AC3E}">
        <p14:creationId xmlns:p14="http://schemas.microsoft.com/office/powerpoint/2010/main" xmlns="" val="2333582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pitchFamily="-108" charset="-128"/>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233425-33B2-CA47-B061-8F26632CFE9C}" type="slidenum">
              <a:rPr lang="en-US" smtClean="0"/>
              <a:pPr/>
              <a:t>1</a:t>
            </a:fld>
            <a:endParaRPr lang="en-US" dirty="0"/>
          </a:p>
        </p:txBody>
      </p:sp>
    </p:spTree>
    <p:extLst>
      <p:ext uri="{BB962C8B-B14F-4D97-AF65-F5344CB8AC3E}">
        <p14:creationId xmlns:p14="http://schemas.microsoft.com/office/powerpoint/2010/main" xmlns="" val="1060119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19762882-62AB-024E-9611-7F8CC57CE4C5}" type="slidenum">
              <a:rPr lang="en-US" sz="2000"/>
              <a:pPr algn="r" defTabSz="1528763" eaLnBrk="0" hangingPunct="0"/>
              <a:t>10</a:t>
            </a:fld>
            <a:endParaRPr lang="en-US" sz="2000" dirty="0"/>
          </a:p>
        </p:txBody>
      </p:sp>
      <p:sp>
        <p:nvSpPr>
          <p:cNvPr id="208899"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208900"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We live in a world that is largely understood by what we can distinguish and identify with our naked senses. However, the diversity of life and the levels of biological organization extend well beyond the physical scale of our daily lives. For many students, appreciating the diversity of the microscopic world is abstract, nearly on par with an understanding of the workings of atoms and molecules. A laboratory opportunity to examine the microscopic details of objects from our daily lives (the surface of potato chips, the structure of table salt and sugar, the details of a blade of grass) can be an important sensory extension that prepares the mind for greater comprehension of these minute biological details.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asking students to bring to class a page or two of an article about biology that appeared in the media in the last month. Alternatively, you could have each student email a Web address of a recent biology-related news event to you. You might even have them e-mail relevant articles to you for each of the main topics you address throughout the semester.</a:t>
            </a:r>
          </a:p>
          <a:p>
            <a:r>
              <a:rPr lang="en-US" sz="1200" kern="1200" dirty="0" smtClean="0">
                <a:solidFill>
                  <a:schemeClr val="tx1"/>
                </a:solidFill>
                <a:latin typeface="Times New Roman" charset="0"/>
                <a:ea typeface="+mn-ea"/>
                <a:cs typeface="+mn-cs"/>
              </a:rPr>
              <a:t>2. Here is a simple way to contrast the relative size of prokaryotic and eukaryotic cells. Mitochondria and chloroplasts are thought to have evolved by endosymbiosis. Thus, mitochondria and chloroplasts are about the size of bacteria, contained within a plant cell. A figure of a plant cell therefore provides an immediate comparison of these sizes, not side-by-side, but one inside the other!</a:t>
            </a:r>
          </a:p>
          <a:p>
            <a:r>
              <a:rPr lang="en-US" sz="1200" kern="1200" dirty="0" smtClean="0">
                <a:solidFill>
                  <a:schemeClr val="tx1"/>
                </a:solidFill>
                <a:latin typeface="Times New Roman" charset="0"/>
                <a:ea typeface="+mn-ea"/>
                <a:cs typeface="+mn-cs"/>
              </a:rPr>
              <a:t>3. The scientific organization Sigma Xi offers a free summary of the major science news articles each weekday. The first few paragraphs of each article are included with a hyperlink to the source of the entire article. The topics are diverse and can be an excellent way to be aware of daily scientific announcements and reports. Typically, about ten articles are cited each weekday. Science in the News is part of the website </a:t>
            </a:r>
            <a:r>
              <a:rPr lang="en-US" sz="1200" kern="1200" dirty="0" err="1" smtClean="0">
                <a:solidFill>
                  <a:schemeClr val="tx1"/>
                </a:solidFill>
                <a:latin typeface="Times New Roman" charset="0"/>
                <a:ea typeface="+mn-ea"/>
                <a:cs typeface="+mn-cs"/>
              </a:rPr>
              <a:t>www.americanscientist.org</a:t>
            </a:r>
            <a:r>
              <a:rPr lang="en-US" sz="1200" kern="1200" dirty="0" smtClean="0">
                <a:solidFill>
                  <a:schemeClr val="tx1"/>
                </a:solidFill>
                <a:latin typeface="Times New Roman" charset="0"/>
                <a:ea typeface="+mn-ea"/>
                <a:cs typeface="+mn-cs"/>
              </a:rPr>
              <a:t>/, where you can sign up for a free newsletter each weekday.</a:t>
            </a:r>
          </a:p>
          <a:p>
            <a:r>
              <a:rPr lang="en-US" sz="1200" kern="1200" dirty="0" smtClean="0">
                <a:solidFill>
                  <a:schemeClr val="tx1"/>
                </a:solidFill>
                <a:latin typeface="Times New Roman" charset="0"/>
                <a:ea typeface="+mn-ea"/>
                <a:cs typeface="+mn-cs"/>
              </a:rPr>
              <a:t>4. An excellent introduction to the domains and kingdoms of life is presented at </a:t>
            </a:r>
            <a:r>
              <a:rPr lang="en-US" sz="1200" kern="1200" dirty="0" err="1" smtClean="0">
                <a:solidFill>
                  <a:schemeClr val="tx1"/>
                </a:solidFill>
                <a:latin typeface="Times New Roman" charset="0"/>
                <a:ea typeface="+mn-ea"/>
                <a:cs typeface="+mn-cs"/>
              </a:rPr>
              <a:t>www.ucmp.berkeley.edu</a:t>
            </a:r>
            <a:r>
              <a:rPr lang="en-US" sz="1200" kern="1200" dirty="0" smtClean="0">
                <a:solidFill>
                  <a:schemeClr val="tx1"/>
                </a:solidFill>
                <a:latin typeface="Times New Roman" charset="0"/>
                <a:ea typeface="+mn-ea"/>
                <a:cs typeface="+mn-cs"/>
              </a:rPr>
              <a:t>/exhibits/</a:t>
            </a:r>
            <a:r>
              <a:rPr lang="en-US" sz="1200" kern="1200" dirty="0" err="1" smtClean="0">
                <a:solidFill>
                  <a:schemeClr val="tx1"/>
                </a:solidFill>
                <a:latin typeface="Times New Roman" charset="0"/>
                <a:ea typeface="+mn-ea"/>
                <a:cs typeface="+mn-cs"/>
              </a:rPr>
              <a:t>historyoflife.php</a:t>
            </a:r>
            <a:r>
              <a:rPr lang="en-US" sz="1200" kern="1200" dirty="0" smtClean="0">
                <a:solidFill>
                  <a:schemeClr val="tx1"/>
                </a:solidFill>
                <a:latin typeface="Times New Roman" charset="0"/>
                <a:ea typeface="+mn-ea"/>
                <a:cs typeface="+mn-cs"/>
              </a:rPr>
              <a:t>.</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Ask your students, at the start of the semester, to write down the first type of animal that comes to mind. The most frequent response is a mammal. (In my courses, over a 25-year period, more than 98% of the examples have been mammals.) As the diversity of life is explored, the common heritage of biological organization can be less, and not more, apparent. The diverse forms, habits, and ecological interactions overwhelm our senses with differences. Emphasizing the diversity and unifying aspects of life is necessary for a greater understanding of the evolutionary history of life on Earth.</a:t>
            </a:r>
          </a:p>
          <a:p>
            <a:r>
              <a:rPr lang="en-US" sz="1200" kern="1200" dirty="0" smtClean="0">
                <a:solidFill>
                  <a:schemeClr val="tx1"/>
                </a:solidFill>
                <a:latin typeface="Times New Roman" charset="0"/>
                <a:ea typeface="+mn-ea"/>
                <a:cs typeface="+mn-cs"/>
              </a:rPr>
              <a:t>2. Consider asking students to pair up with someone sitting near them to identify examples of the seven properties of life in some organism from your region (or perhaps a school mascot, if appropriate).</a:t>
            </a:r>
          </a:p>
          <a:p>
            <a:pPr eaLnBrk="1" hangingPunct="1"/>
            <a:endParaRPr lang="en-US" dirty="0">
              <a:latin typeface="Times New Roman" pitchFamily="-108" charset="0"/>
            </a:endParaRPr>
          </a:p>
        </p:txBody>
      </p:sp>
    </p:spTree>
    <p:extLst>
      <p:ext uri="{BB962C8B-B14F-4D97-AF65-F5344CB8AC3E}">
        <p14:creationId xmlns:p14="http://schemas.microsoft.com/office/powerpoint/2010/main" xmlns="" val="69468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E19C3BC3-EE56-6143-9214-BA5CD6082864}" type="slidenum">
              <a:rPr lang="en-US" sz="2000"/>
              <a:pPr algn="r" defTabSz="1528763" eaLnBrk="0" hangingPunct="0"/>
              <a:t>11</a:t>
            </a:fld>
            <a:endParaRPr lang="en-US" sz="2000" dirty="0"/>
          </a:p>
        </p:txBody>
      </p:sp>
      <p:sp>
        <p:nvSpPr>
          <p:cNvPr id="94211"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94212"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We live in a world that is largely understood by what we can distinguish and identify with our naked senses. However, the diversity of life and the levels of biological organization extend well beyond the physical scale of our daily lives. For many students, appreciating the diversity of the microscopic world is abstract, nearly on par with an understanding of the workings of atoms and molecules. A laboratory opportunity to examine the microscopic details of objects from our daily lives (the surface of potato chips, the structure of table salt and sugar, the details of a blade of grass) can be an important sensory extension that prepares the mind for greater comprehension of these minute biological details.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asking students to bring to class a page or two of an article about biology that appeared in the media in the last month. Alternatively, you could have each student email a Web address of a recent biology-related news event to you. You might even have them e-mail relevant articles to you for each of the main topics you address throughout the semester.</a:t>
            </a:r>
          </a:p>
          <a:p>
            <a:r>
              <a:rPr lang="en-US" sz="1200" kern="1200" dirty="0" smtClean="0">
                <a:solidFill>
                  <a:schemeClr val="tx1"/>
                </a:solidFill>
                <a:latin typeface="Times New Roman" charset="0"/>
                <a:ea typeface="+mn-ea"/>
                <a:cs typeface="+mn-cs"/>
              </a:rPr>
              <a:t>2. Here is a simple way to contrast the relative size of prokaryotic and eukaryotic cells. Mitochondria and chloroplasts are thought to have evolved by endosymbiosis. Thus, mitochondria and chloroplasts are about the size of bacteria, contained within a plant cell. A figure of a plant cell therefore provides an immediate comparison of these sizes, not side-by-side, but one inside the other!</a:t>
            </a:r>
          </a:p>
          <a:p>
            <a:r>
              <a:rPr lang="en-US" sz="1200" kern="1200" dirty="0" smtClean="0">
                <a:solidFill>
                  <a:schemeClr val="tx1"/>
                </a:solidFill>
                <a:latin typeface="Times New Roman" charset="0"/>
                <a:ea typeface="+mn-ea"/>
                <a:cs typeface="+mn-cs"/>
              </a:rPr>
              <a:t>3. The scientific organization Sigma Xi offers a free summary of the major science news articles each weekday. The first few paragraphs of each article are included with a hyperlink to the source of the entire article. The topics are diverse and can be an excellent way to be aware of daily scientific announcements and reports. Typically, about ten articles are cited each weekday. Science in the News is part of the website </a:t>
            </a:r>
            <a:r>
              <a:rPr lang="en-US" sz="1200" kern="1200" dirty="0" err="1" smtClean="0">
                <a:solidFill>
                  <a:schemeClr val="tx1"/>
                </a:solidFill>
                <a:latin typeface="Times New Roman" charset="0"/>
                <a:ea typeface="+mn-ea"/>
                <a:cs typeface="+mn-cs"/>
              </a:rPr>
              <a:t>www.americanscientist.org</a:t>
            </a:r>
            <a:r>
              <a:rPr lang="en-US" sz="1200" kern="1200" dirty="0" smtClean="0">
                <a:solidFill>
                  <a:schemeClr val="tx1"/>
                </a:solidFill>
                <a:latin typeface="Times New Roman" charset="0"/>
                <a:ea typeface="+mn-ea"/>
                <a:cs typeface="+mn-cs"/>
              </a:rPr>
              <a:t>/, where you can sign up for a free newsletter each weekday.</a:t>
            </a:r>
          </a:p>
          <a:p>
            <a:r>
              <a:rPr lang="en-US" sz="1200" kern="1200" dirty="0" smtClean="0">
                <a:solidFill>
                  <a:schemeClr val="tx1"/>
                </a:solidFill>
                <a:latin typeface="Times New Roman" charset="0"/>
                <a:ea typeface="+mn-ea"/>
                <a:cs typeface="+mn-cs"/>
              </a:rPr>
              <a:t>4. An excellent introduction to the domains and kingdoms of life is presented at </a:t>
            </a:r>
            <a:r>
              <a:rPr lang="en-US" sz="1200" kern="1200" dirty="0" err="1" smtClean="0">
                <a:solidFill>
                  <a:schemeClr val="tx1"/>
                </a:solidFill>
                <a:latin typeface="Times New Roman" charset="0"/>
                <a:ea typeface="+mn-ea"/>
                <a:cs typeface="+mn-cs"/>
              </a:rPr>
              <a:t>www.ucmp.berkeley.edu</a:t>
            </a:r>
            <a:r>
              <a:rPr lang="en-US" sz="1200" kern="1200" dirty="0" smtClean="0">
                <a:solidFill>
                  <a:schemeClr val="tx1"/>
                </a:solidFill>
                <a:latin typeface="Times New Roman" charset="0"/>
                <a:ea typeface="+mn-ea"/>
                <a:cs typeface="+mn-cs"/>
              </a:rPr>
              <a:t>/exhibits/</a:t>
            </a:r>
            <a:r>
              <a:rPr lang="en-US" sz="1200" kern="1200" dirty="0" err="1" smtClean="0">
                <a:solidFill>
                  <a:schemeClr val="tx1"/>
                </a:solidFill>
                <a:latin typeface="Times New Roman" charset="0"/>
                <a:ea typeface="+mn-ea"/>
                <a:cs typeface="+mn-cs"/>
              </a:rPr>
              <a:t>historyoflife.php</a:t>
            </a:r>
            <a:r>
              <a:rPr lang="en-US" sz="1200" kern="1200" dirty="0" smtClean="0">
                <a:solidFill>
                  <a:schemeClr val="tx1"/>
                </a:solidFill>
                <a:latin typeface="Times New Roman" charset="0"/>
                <a:ea typeface="+mn-ea"/>
                <a:cs typeface="+mn-cs"/>
              </a:rPr>
              <a:t>.</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Ask your students, at the start of the semester, to write down the first type of animal that comes to mind. The most frequent response is a mammal. (In my courses, over a 25-year period, more than 98% of the examples have been mammals.) As the diversity of life is explored, the common heritage of biological organization can be less, and not more, apparent. The diverse forms, habits, and ecological interactions overwhelm our senses with differences. Emphasizing the diversity and unifying aspects of life is necessary for a greater understanding of the evolutionary history of life on Earth.</a:t>
            </a:r>
          </a:p>
          <a:p>
            <a:r>
              <a:rPr lang="en-US" sz="1200" kern="1200" dirty="0" smtClean="0">
                <a:solidFill>
                  <a:schemeClr val="tx1"/>
                </a:solidFill>
                <a:latin typeface="Times New Roman" charset="0"/>
                <a:ea typeface="+mn-ea"/>
                <a:cs typeface="+mn-cs"/>
              </a:rPr>
              <a:t>2. Consider asking students to pair up with someone sitting near them to identify examples of the seven properties of life in some organism from your region (or perhaps a school mascot, if appropriate).</a:t>
            </a:r>
          </a:p>
          <a:p>
            <a:pPr eaLnBrk="1" hangingPunct="1"/>
            <a:endParaRPr lang="en-US" dirty="0">
              <a:latin typeface="Times New Roman" pitchFamily="-108" charset="0"/>
            </a:endParaRPr>
          </a:p>
        </p:txBody>
      </p:sp>
    </p:spTree>
    <p:extLst>
      <p:ext uri="{BB962C8B-B14F-4D97-AF65-F5344CB8AC3E}">
        <p14:creationId xmlns:p14="http://schemas.microsoft.com/office/powerpoint/2010/main" xmlns="" val="325983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E19C3BC3-EE56-6143-9214-BA5CD6082864}" type="slidenum">
              <a:rPr lang="en-US" sz="2000"/>
              <a:pPr algn="r" defTabSz="1528763" eaLnBrk="0" hangingPunct="0"/>
              <a:t>12</a:t>
            </a:fld>
            <a:endParaRPr lang="en-US" sz="2000" dirty="0"/>
          </a:p>
        </p:txBody>
      </p:sp>
      <p:sp>
        <p:nvSpPr>
          <p:cNvPr id="94211"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94212"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We live in a world that is largely understood by what we can distinguish and identify with our naked senses. However, the diversity of life and the levels of biological organization extend well beyond the physical scale of our daily lives. For many students, appreciating the diversity of the microscopic world is abstract, nearly on par with an understanding of the workings of atoms and molecules. A laboratory opportunity to examine the microscopic details of objects from our daily lives (the surface of potato chips, the structure of table salt and sugar, the details of a blade of grass) can be an important sensory extension that prepares the mind for greater comprehension of these minute biological details.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asking students to bring to class a page or two of an article about biology that appeared in the media in the last month. Alternatively, you could have each student email a Web address of a recent biology-related news event to you. You might even have them e-mail relevant articles to you for each of the main topics you address throughout the semester.</a:t>
            </a:r>
          </a:p>
          <a:p>
            <a:r>
              <a:rPr lang="en-US" sz="1200" kern="1200" dirty="0" smtClean="0">
                <a:solidFill>
                  <a:schemeClr val="tx1"/>
                </a:solidFill>
                <a:latin typeface="Times New Roman" charset="0"/>
                <a:ea typeface="+mn-ea"/>
                <a:cs typeface="+mn-cs"/>
              </a:rPr>
              <a:t>2. Here is a simple way to contrast the relative size of prokaryotic and eukaryotic cells. Mitochondria and chloroplasts are thought to have evolved by endosymbiosis. Thus, mitochondria and chloroplasts are about the size of bacteria, contained within a plant cell. A figure of a plant cell therefore provides an immediate comparison of these sizes, not side-by-side, but one inside the other!</a:t>
            </a:r>
          </a:p>
          <a:p>
            <a:r>
              <a:rPr lang="en-US" sz="1200" kern="1200" dirty="0" smtClean="0">
                <a:solidFill>
                  <a:schemeClr val="tx1"/>
                </a:solidFill>
                <a:latin typeface="Times New Roman" charset="0"/>
                <a:ea typeface="+mn-ea"/>
                <a:cs typeface="+mn-cs"/>
              </a:rPr>
              <a:t>3. The scientific organization Sigma Xi offers a free summary of the major science news articles each weekday. The first few paragraphs of each article are included with a hyperlink to the source of the entire article. The topics are diverse and can be an excellent way to be aware of daily scientific announcements and reports. Typically, about ten articles are cited each weekday. Science in the News is part of the website </a:t>
            </a:r>
            <a:r>
              <a:rPr lang="en-US" sz="1200" kern="1200" dirty="0" err="1" smtClean="0">
                <a:solidFill>
                  <a:schemeClr val="tx1"/>
                </a:solidFill>
                <a:latin typeface="Times New Roman" charset="0"/>
                <a:ea typeface="+mn-ea"/>
                <a:cs typeface="+mn-cs"/>
              </a:rPr>
              <a:t>www.americanscientist.org</a:t>
            </a:r>
            <a:r>
              <a:rPr lang="en-US" sz="1200" kern="1200" dirty="0" smtClean="0">
                <a:solidFill>
                  <a:schemeClr val="tx1"/>
                </a:solidFill>
                <a:latin typeface="Times New Roman" charset="0"/>
                <a:ea typeface="+mn-ea"/>
                <a:cs typeface="+mn-cs"/>
              </a:rPr>
              <a:t>/, where you can sign up for a free newsletter each weekday.</a:t>
            </a:r>
          </a:p>
          <a:p>
            <a:r>
              <a:rPr lang="en-US" sz="1200" kern="1200" dirty="0" smtClean="0">
                <a:solidFill>
                  <a:schemeClr val="tx1"/>
                </a:solidFill>
                <a:latin typeface="Times New Roman" charset="0"/>
                <a:ea typeface="+mn-ea"/>
                <a:cs typeface="+mn-cs"/>
              </a:rPr>
              <a:t>4. An excellent introduction to the domains and kingdoms of life is presented at </a:t>
            </a:r>
            <a:r>
              <a:rPr lang="en-US" sz="1200" kern="1200" dirty="0" err="1" smtClean="0">
                <a:solidFill>
                  <a:schemeClr val="tx1"/>
                </a:solidFill>
                <a:latin typeface="Times New Roman" charset="0"/>
                <a:ea typeface="+mn-ea"/>
                <a:cs typeface="+mn-cs"/>
              </a:rPr>
              <a:t>www.ucmp.berkeley.edu</a:t>
            </a:r>
            <a:r>
              <a:rPr lang="en-US" sz="1200" kern="1200" dirty="0" smtClean="0">
                <a:solidFill>
                  <a:schemeClr val="tx1"/>
                </a:solidFill>
                <a:latin typeface="Times New Roman" charset="0"/>
                <a:ea typeface="+mn-ea"/>
                <a:cs typeface="+mn-cs"/>
              </a:rPr>
              <a:t>/exhibits/</a:t>
            </a:r>
            <a:r>
              <a:rPr lang="en-US" sz="1200" kern="1200" dirty="0" err="1" smtClean="0">
                <a:solidFill>
                  <a:schemeClr val="tx1"/>
                </a:solidFill>
                <a:latin typeface="Times New Roman" charset="0"/>
                <a:ea typeface="+mn-ea"/>
                <a:cs typeface="+mn-cs"/>
              </a:rPr>
              <a:t>historyoflife.php</a:t>
            </a:r>
            <a:r>
              <a:rPr lang="en-US" sz="1200" kern="1200" dirty="0" smtClean="0">
                <a:solidFill>
                  <a:schemeClr val="tx1"/>
                </a:solidFill>
                <a:latin typeface="Times New Roman" charset="0"/>
                <a:ea typeface="+mn-ea"/>
                <a:cs typeface="+mn-cs"/>
              </a:rPr>
              <a:t>.</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Ask your students, at the start of the semester, to write down the first type of animal that comes to mind. The most frequent response is a mammal. (In my courses, over a 25-year period, more than 98% of the examples have been mammals.) As the diversity of life is explored, the common heritage of biological organization can be less, and not more, apparent. The diverse forms, habits, and ecological interactions overwhelm our senses with differences. Emphasizing the diversity and unifying aspects of life is necessary for a greater understanding of the evolutionary history of life on Earth.</a:t>
            </a:r>
          </a:p>
          <a:p>
            <a:r>
              <a:rPr lang="en-US" sz="1200" kern="1200" dirty="0" smtClean="0">
                <a:solidFill>
                  <a:schemeClr val="tx1"/>
                </a:solidFill>
                <a:latin typeface="Times New Roman" charset="0"/>
                <a:ea typeface="+mn-ea"/>
                <a:cs typeface="+mn-cs"/>
              </a:rPr>
              <a:t>2. Consider asking students to pair up with someone sitting near them to identify examples of the seven properties of life in some organism from your region (or perhaps a school mascot, if appropriate).</a:t>
            </a:r>
          </a:p>
          <a:p>
            <a:pPr eaLnBrk="1" hangingPunct="1"/>
            <a:endParaRPr lang="en-US" dirty="0">
              <a:latin typeface="Times New Roman" pitchFamily="-108" charset="0"/>
            </a:endParaRPr>
          </a:p>
        </p:txBody>
      </p:sp>
    </p:spTree>
    <p:extLst>
      <p:ext uri="{BB962C8B-B14F-4D97-AF65-F5344CB8AC3E}">
        <p14:creationId xmlns:p14="http://schemas.microsoft.com/office/powerpoint/2010/main" xmlns="" val="2252499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13</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latin typeface="Arial" charset="0"/>
              </a:rPr>
              <a:t>Figure 1.7 The three domains of life</a:t>
            </a:r>
            <a:endParaRPr lang="en-US" dirty="0">
              <a:latin typeface="Times New Roman"/>
              <a:cs typeface="Times New Roman"/>
            </a:endParaRPr>
          </a:p>
        </p:txBody>
      </p:sp>
    </p:spTree>
    <p:extLst>
      <p:ext uri="{BB962C8B-B14F-4D97-AF65-F5344CB8AC3E}">
        <p14:creationId xmlns:p14="http://schemas.microsoft.com/office/powerpoint/2010/main" xmlns="" val="567376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14</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sz="1200" dirty="0" smtClean="0">
                <a:latin typeface="Arial" charset="0"/>
              </a:rPr>
              <a:t>Figure 1.8 Five unifying themes that run throughout the discipline of biology</a:t>
            </a:r>
            <a:endParaRPr lang="en-US" dirty="0">
              <a:latin typeface="Times New Roman"/>
              <a:cs typeface="Times New Roman"/>
            </a:endParaRPr>
          </a:p>
        </p:txBody>
      </p:sp>
    </p:spTree>
    <p:extLst>
      <p:ext uri="{BB962C8B-B14F-4D97-AF65-F5344CB8AC3E}">
        <p14:creationId xmlns:p14="http://schemas.microsoft.com/office/powerpoint/2010/main" xmlns="" val="2787055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A0D64FF1-6518-AA40-B7C1-CB7930A224C2}" type="slidenum">
              <a:rPr lang="en-US" sz="2000"/>
              <a:pPr algn="r" defTabSz="1528763" eaLnBrk="0" hangingPunct="0"/>
              <a:t>15</a:t>
            </a:fld>
            <a:endParaRPr lang="en-US" sz="2000" dirty="0"/>
          </a:p>
        </p:txBody>
      </p:sp>
      <p:sp>
        <p:nvSpPr>
          <p:cNvPr id="124931"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124932"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believe that Charles Darwin was the first to suggest that life evolves; the early contributions by Greek philosophers and the work of Jean-Baptiste Lamarck may be unappreciated. Consider emphasizing this earlier work in your introduction to Darwin’s contributions.</a:t>
            </a:r>
          </a:p>
          <a:p>
            <a:r>
              <a:rPr lang="en-US" sz="1200" kern="1200" dirty="0" smtClean="0">
                <a:solidFill>
                  <a:schemeClr val="tx1"/>
                </a:solidFill>
                <a:latin typeface="Times New Roman" charset="0"/>
                <a:ea typeface="+mn-ea"/>
                <a:cs typeface="+mn-cs"/>
              </a:rPr>
              <a:t>2. Students often misunderstand the basic process of evolution and instead reflect a Lamarckian point of view. Organisms do not evolve structures deliberately or out of want or need. Individuals do not evolve. Evolution is a passive process in which the environment favors one or more existing variations of a trait already present in a population.</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Many resources related to Charles Darwin are available on the Internet:</a:t>
            </a:r>
          </a:p>
          <a:p>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a. General evolution resources:</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evolution.berkeley.edu</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nationalacademies.org</a:t>
            </a:r>
            <a:r>
              <a:rPr lang="en-US" sz="1200" kern="1200" dirty="0" smtClean="0">
                <a:solidFill>
                  <a:schemeClr val="tx1"/>
                </a:solidFill>
                <a:latin typeface="Times New Roman" charset="0"/>
                <a:ea typeface="+mn-ea"/>
                <a:cs typeface="+mn-cs"/>
              </a:rPr>
              <a:t>/evolution</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ncse.com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b. The complete works of Charles Darwin can be found at </a:t>
            </a:r>
            <a:r>
              <a:rPr lang="en-US" sz="1200" kern="1200" dirty="0" err="1" smtClean="0">
                <a:solidFill>
                  <a:schemeClr val="tx1"/>
                </a:solidFill>
                <a:latin typeface="Times New Roman" charset="0"/>
                <a:ea typeface="+mn-ea"/>
                <a:cs typeface="+mn-cs"/>
              </a:rPr>
              <a:t>darwin-online.org.uk</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    c. Details of Charles Darwin’s home are located at</a:t>
            </a:r>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http://</a:t>
            </a:r>
            <a:r>
              <a:rPr lang="en-US" sz="1200" kern="1200" dirty="0" err="1" smtClean="0">
                <a:solidFill>
                  <a:schemeClr val="tx1"/>
                </a:solidFill>
                <a:latin typeface="Times New Roman" charset="0"/>
                <a:ea typeface="+mn-ea"/>
                <a:cs typeface="+mn-cs"/>
              </a:rPr>
              <a:t>williamcalvin.com</a:t>
            </a:r>
            <a:r>
              <a:rPr lang="en-US" sz="1200" kern="1200" dirty="0" smtClean="0">
                <a:solidFill>
                  <a:schemeClr val="tx1"/>
                </a:solidFill>
                <a:latin typeface="Times New Roman" charset="0"/>
                <a:ea typeface="+mn-ea"/>
                <a:cs typeface="+mn-cs"/>
              </a:rPr>
              <a:t>/bookshelf/</a:t>
            </a:r>
            <a:r>
              <a:rPr lang="en-US" sz="1200" kern="1200" dirty="0" err="1" smtClean="0">
                <a:solidFill>
                  <a:schemeClr val="tx1"/>
                </a:solidFill>
                <a:latin typeface="Times New Roman" charset="0"/>
                <a:ea typeface="+mn-ea"/>
                <a:cs typeface="+mn-cs"/>
              </a:rPr>
              <a:t>down_hse.htm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2. There are many variations of games that model aspects of natural selection. Here is one that is appropriate for a laboratory exercise. Purchase several bags of dried grocery store beans of diverse sizes and colors. Large lima beans, small white beans, red beans, and black beans are all good options. Consider the beans “food” for the “predatory” students. To begin, randomly distribute (throw) 100 beans of each of four colors onto a green lawn. Allow individual students to collect beans over a set period, perhaps 3 minutes. Then count the total number of each color of bean collected. Assume that the beans remaining undetected (still in the lawn) reproduce by doubling in number. Calculate the number of beans of each color remaining in the field. For the next round, count out the number of each color to add to the lawn so that the new totals on the lawn will double the number of beans that students did not find in the first “generation.” Before each predatory episode, record the total number of each color of beans that have “survived” in the field. Then let your student “predators” out for another round of collection (generation). Repeat the process for at least three or four “generations.” Note what colors of beans are favored by the environment. Ask students to speculate which colors might have been favored during another season or on a parking lot.</a:t>
            </a:r>
          </a:p>
          <a:p>
            <a:r>
              <a:rPr lang="en-US" sz="1200" kern="1200" dirty="0" smtClean="0">
                <a:solidFill>
                  <a:schemeClr val="tx1"/>
                </a:solidFill>
                <a:latin typeface="Times New Roman" charset="0"/>
                <a:ea typeface="+mn-ea"/>
                <a:cs typeface="+mn-cs"/>
              </a:rPr>
              <a:t>3. Many websites devoted to domesticated species can be used to illustrate the variety of forms produced by artificial selection. Those devoted to pigeons, chickens, and dogs have proven to be especially useful.</a:t>
            </a:r>
          </a:p>
          <a:p>
            <a:r>
              <a:rPr lang="en-US" sz="1200" kern="1200" dirty="0" smtClean="0">
                <a:solidFill>
                  <a:schemeClr val="tx1"/>
                </a:solidFill>
                <a:latin typeface="Times New Roman" charset="0"/>
                <a:ea typeface="+mn-ea"/>
                <a:cs typeface="+mn-cs"/>
              </a:rPr>
              <a:t>4. The authors make an analogy between the four bases used to form genes and the 26 letters of the English alphabet used to create words and sentences. One could also make an analogy between the four bases and trains composed of four different types of railroad cars (perhaps an engine, boxcar, tanker, and flatcar). Imagine how many different types of trains one could make using just 100 rail cars of four different types. (The answer is 4</a:t>
            </a:r>
            <a:r>
              <a:rPr lang="en-US" sz="1200" kern="1200" baseline="30000" dirty="0" smtClean="0">
                <a:solidFill>
                  <a:schemeClr val="tx1"/>
                </a:solidFill>
                <a:latin typeface="Times New Roman" charset="0"/>
                <a:ea typeface="+mn-ea"/>
                <a:cs typeface="+mn-cs"/>
              </a:rPr>
              <a:t>100</a:t>
            </a:r>
            <a:r>
              <a:rPr lang="en-US" sz="1200" kern="1200" baseline="0" dirty="0" smtClean="0">
                <a:solidFill>
                  <a:schemeClr val="tx1"/>
                </a:solidFill>
                <a:latin typeface="Times New Roman" charset="0"/>
                <a:ea typeface="+mn-ea"/>
                <a:cs typeface="+mn-cs"/>
              </a:rPr>
              <a:t>.</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5. For a chance to add a little math to the biological levels of organization, consider calculating the general scale differences between each level of biological organization. For example, are cells generally 5, 10, 50, or 100 times more massive than organelles? Are organelles generally 5, 10, 50, or 100 times more massive than macromolecules? For some levels of organization, such as ecosystems, communities, and populations, size or scale differences are perhaps less relevant and more problematic to consider. However, at the smaller levels, the sense of scale might enhance an appreciation for levels of biological organization.</a:t>
            </a:r>
          </a:p>
          <a:p>
            <a:r>
              <a:rPr lang="en-US" sz="1200" kern="1200" dirty="0" smtClean="0">
                <a:solidFill>
                  <a:schemeClr val="tx1"/>
                </a:solidFill>
                <a:latin typeface="Times New Roman" charset="0"/>
                <a:ea typeface="+mn-ea"/>
                <a:cs typeface="+mn-cs"/>
              </a:rPr>
              <a:t>6. The U.S. Census Bureau maintains updated population clocks that estimate the U.S. and world populations (</a:t>
            </a:r>
            <a:r>
              <a:rPr lang="en-US" sz="1200" kern="1200" dirty="0" err="1" smtClean="0">
                <a:solidFill>
                  <a:schemeClr val="tx1"/>
                </a:solidFill>
                <a:latin typeface="Times New Roman" charset="0"/>
                <a:ea typeface="+mn-ea"/>
                <a:cs typeface="+mn-cs"/>
              </a:rPr>
              <a:t>www.census.gov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popclock</a:t>
            </a:r>
            <a:r>
              <a:rPr lang="en-US" sz="1200" kern="1200" dirty="0" smtClean="0">
                <a:solidFill>
                  <a:schemeClr val="tx1"/>
                </a:solidFill>
                <a:latin typeface="Times New Roman" charset="0"/>
                <a:ea typeface="+mn-ea"/>
                <a:cs typeface="+mn-cs"/>
              </a:rPr>
              <a:t>/). If students have a general idea of the human population of the United States, statistics about the number of people affected with a disease or disaster become more significant. For example, the current population of the United States is about 320,000,000 (in 2014). It is currently estimated that at least 1 million people in the United States are infected with HIV. The number of people infected with HIV is impressive and concerning, but not perhaps as meaningful as the realization that this represents about one of every 320 people in the United States. Although the infected people are not evenly distributed among geographic and ethnic groups, if you apply this generality to the enrollments in your classes, the students might better understand the tremendous impact of HIV infection.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Help the class think through the diverse interactions between an organism and its environment. In class, select an organism and have students work in small groups to develop a list of environmental components that interact with the organism. This list should include living and nonliving categories.</a:t>
            </a:r>
          </a:p>
        </p:txBody>
      </p:sp>
    </p:spTree>
    <p:extLst>
      <p:ext uri="{BB962C8B-B14F-4D97-AF65-F5344CB8AC3E}">
        <p14:creationId xmlns:p14="http://schemas.microsoft.com/office/powerpoint/2010/main" xmlns="" val="877914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A0D64FF1-6518-AA40-B7C1-CB7930A224C2}" type="slidenum">
              <a:rPr lang="en-US" sz="2000"/>
              <a:pPr algn="r" defTabSz="1528763" eaLnBrk="0" hangingPunct="0"/>
              <a:t>16</a:t>
            </a:fld>
            <a:endParaRPr lang="en-US" sz="2000" dirty="0"/>
          </a:p>
        </p:txBody>
      </p:sp>
      <p:sp>
        <p:nvSpPr>
          <p:cNvPr id="124931"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124932"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believe that Charles Darwin was the first to suggest that life evolves; the early contributions by Greek philosophers and the work of Jean-Baptiste Lamarck may be unappreciated. Consider emphasizing this earlier work in your introduction to Darwin’s contributions.</a:t>
            </a:r>
          </a:p>
          <a:p>
            <a:r>
              <a:rPr lang="en-US" sz="1200" kern="1200" dirty="0" smtClean="0">
                <a:solidFill>
                  <a:schemeClr val="tx1"/>
                </a:solidFill>
                <a:latin typeface="Times New Roman" charset="0"/>
                <a:ea typeface="+mn-ea"/>
                <a:cs typeface="+mn-cs"/>
              </a:rPr>
              <a:t>2. Students often misunderstand the basic process of evolution and instead reflect a Lamarckian point of view. Organisms do not evolve structures deliberately or out of want or need. Individuals do not evolve. Evolution is a passive process in which the environment favors one or more existing variations of a trait already present in a population.</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Many resources related to Charles Darwin are available on the Internet:</a:t>
            </a:r>
          </a:p>
          <a:p>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a. General evolution resources:</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evolution.berkeley.edu</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nationalacademies.org</a:t>
            </a:r>
            <a:r>
              <a:rPr lang="en-US" sz="1200" kern="1200" dirty="0" smtClean="0">
                <a:solidFill>
                  <a:schemeClr val="tx1"/>
                </a:solidFill>
                <a:latin typeface="Times New Roman" charset="0"/>
                <a:ea typeface="+mn-ea"/>
                <a:cs typeface="+mn-cs"/>
              </a:rPr>
              <a:t>/evolution</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ncse.com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b. The complete works of Charles Darwin can be found at </a:t>
            </a:r>
            <a:r>
              <a:rPr lang="en-US" sz="1200" kern="1200" dirty="0" err="1" smtClean="0">
                <a:solidFill>
                  <a:schemeClr val="tx1"/>
                </a:solidFill>
                <a:latin typeface="Times New Roman" charset="0"/>
                <a:ea typeface="+mn-ea"/>
                <a:cs typeface="+mn-cs"/>
              </a:rPr>
              <a:t>darwin-online.org.uk</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    c. Details of Charles Darwin’s home are located at</a:t>
            </a:r>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http://</a:t>
            </a:r>
            <a:r>
              <a:rPr lang="en-US" sz="1200" kern="1200" dirty="0" err="1" smtClean="0">
                <a:solidFill>
                  <a:schemeClr val="tx1"/>
                </a:solidFill>
                <a:latin typeface="Times New Roman" charset="0"/>
                <a:ea typeface="+mn-ea"/>
                <a:cs typeface="+mn-cs"/>
              </a:rPr>
              <a:t>williamcalvin.com</a:t>
            </a:r>
            <a:r>
              <a:rPr lang="en-US" sz="1200" kern="1200" dirty="0" smtClean="0">
                <a:solidFill>
                  <a:schemeClr val="tx1"/>
                </a:solidFill>
                <a:latin typeface="Times New Roman" charset="0"/>
                <a:ea typeface="+mn-ea"/>
                <a:cs typeface="+mn-cs"/>
              </a:rPr>
              <a:t>/bookshelf/</a:t>
            </a:r>
            <a:r>
              <a:rPr lang="en-US" sz="1200" kern="1200" dirty="0" err="1" smtClean="0">
                <a:solidFill>
                  <a:schemeClr val="tx1"/>
                </a:solidFill>
                <a:latin typeface="Times New Roman" charset="0"/>
                <a:ea typeface="+mn-ea"/>
                <a:cs typeface="+mn-cs"/>
              </a:rPr>
              <a:t>down_hse.htm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2. There are many variations of games that model aspects of natural selection. Here is one that is appropriate for a laboratory exercise. Purchase several bags of dried grocery store beans of diverse sizes and colors. Large lima beans, small white beans, red beans, and black beans are all good options. Consider the beans “food” for the “predatory” students. To begin, randomly distribute (throw) 100 beans of each of four colors onto a green lawn. Allow individual students to collect beans over a set period, perhaps 3 minutes. Then count the total number of each color of bean collected. Assume that the beans remaining undetected (still in the lawn) reproduce by doubling in number. Calculate the number of beans of each color remaining in the field. For the next round, count out the number of each color to add to the lawn so that the new totals on the lawn will double the number of beans that students did not find in the first “generation.” Before each predatory episode, record the total number of each color of beans that have “survived” in the field. Then let your student “predators” out for another round of collection (generation). Repeat the process for at least three or four “generations.” Note what colors of beans are favored by the environment. Ask students to speculate which colors might have been favored during another season or on a parking lot.</a:t>
            </a:r>
          </a:p>
          <a:p>
            <a:r>
              <a:rPr lang="en-US" sz="1200" kern="1200" dirty="0" smtClean="0">
                <a:solidFill>
                  <a:schemeClr val="tx1"/>
                </a:solidFill>
                <a:latin typeface="Times New Roman" charset="0"/>
                <a:ea typeface="+mn-ea"/>
                <a:cs typeface="+mn-cs"/>
              </a:rPr>
              <a:t>3. Many websites devoted to domesticated species can be used to illustrate the variety of forms produced by artificial selection. Those devoted to pigeons, chickens, and dogs have proven to be especially useful.</a:t>
            </a:r>
          </a:p>
          <a:p>
            <a:r>
              <a:rPr lang="en-US" sz="1200" kern="1200" dirty="0" smtClean="0">
                <a:solidFill>
                  <a:schemeClr val="tx1"/>
                </a:solidFill>
                <a:latin typeface="Times New Roman" charset="0"/>
                <a:ea typeface="+mn-ea"/>
                <a:cs typeface="+mn-cs"/>
              </a:rPr>
              <a:t>4. The authors make an analogy between the four bases used to form genes and the 26 letters of the English alphabet used to create words and sentences. One could also make an analogy between the four bases and trains composed of four different types of railroad cars (perhaps an engine, boxcar, tanker, and flatcar). Imagine how many different types of trains one could make using just 100 rail cars of four different types. (The answer is 4</a:t>
            </a:r>
            <a:r>
              <a:rPr lang="en-US" sz="1200" kern="1200" baseline="30000" dirty="0" smtClean="0">
                <a:solidFill>
                  <a:schemeClr val="tx1"/>
                </a:solidFill>
                <a:latin typeface="Times New Roman" charset="0"/>
                <a:ea typeface="+mn-ea"/>
                <a:cs typeface="+mn-cs"/>
              </a:rPr>
              <a:t>100</a:t>
            </a:r>
            <a:r>
              <a:rPr lang="en-US" sz="1200" kern="1200" baseline="0" dirty="0" smtClean="0">
                <a:solidFill>
                  <a:schemeClr val="tx1"/>
                </a:solidFill>
                <a:latin typeface="Times New Roman" charset="0"/>
                <a:ea typeface="+mn-ea"/>
                <a:cs typeface="+mn-cs"/>
              </a:rPr>
              <a:t>.</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5. For a chance to add a little math to the biological levels of organization, consider calculating the general scale differences between each level of biological organization. For example, are cells generally 5, 10, 50, or 100 times more massive than organelles? Are organelles generally 5, 10, 50, or 100 times more massive than macromolecules? For some levels of organization, such as ecosystems, communities, and populations, size or scale differences are perhaps less relevant and more problematic to consider. However, at the smaller levels, the sense of scale might enhance an appreciation for levels of biological organization.</a:t>
            </a:r>
          </a:p>
          <a:p>
            <a:r>
              <a:rPr lang="en-US" sz="1200" kern="1200" dirty="0" smtClean="0">
                <a:solidFill>
                  <a:schemeClr val="tx1"/>
                </a:solidFill>
                <a:latin typeface="Times New Roman" charset="0"/>
                <a:ea typeface="+mn-ea"/>
                <a:cs typeface="+mn-cs"/>
              </a:rPr>
              <a:t>6. The U.S. Census Bureau maintains updated population clocks that estimate the U.S. and world populations (</a:t>
            </a:r>
            <a:r>
              <a:rPr lang="en-US" sz="1200" kern="1200" dirty="0" err="1" smtClean="0">
                <a:solidFill>
                  <a:schemeClr val="tx1"/>
                </a:solidFill>
                <a:latin typeface="Times New Roman" charset="0"/>
                <a:ea typeface="+mn-ea"/>
                <a:cs typeface="+mn-cs"/>
              </a:rPr>
              <a:t>www.census.gov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popclock</a:t>
            </a:r>
            <a:r>
              <a:rPr lang="en-US" sz="1200" kern="1200" dirty="0" smtClean="0">
                <a:solidFill>
                  <a:schemeClr val="tx1"/>
                </a:solidFill>
                <a:latin typeface="Times New Roman" charset="0"/>
                <a:ea typeface="+mn-ea"/>
                <a:cs typeface="+mn-cs"/>
              </a:rPr>
              <a:t>/). If students have a general idea of the human population of the United States, statistics about the number of people affected with a disease or disaster become more significant. For example, the current population of the United States is about 320,000,000 (in 2014). It is currently estimated that at least 1 million people in the United States are infected with HIV. The number of people infected with HIV is impressive and concerning, but not perhaps as meaningful as the realization that this represents about one of every 320 people in the United States. Although the infected people are not evenly distributed among geographic and ethnic groups, if you apply this generality to the enrollments in your classes, the students might better understand the tremendous impact of HIV infection.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Help the class think through the diverse interactions between an organism and its environment. In class, select an organism and have students work in small groups to develop a list of environmental components that interact with the organism. This list should include living and nonliving categories.</a:t>
            </a:r>
          </a:p>
        </p:txBody>
      </p:sp>
    </p:spTree>
    <p:extLst>
      <p:ext uri="{BB962C8B-B14F-4D97-AF65-F5344CB8AC3E}">
        <p14:creationId xmlns:p14="http://schemas.microsoft.com/office/powerpoint/2010/main" xmlns="" val="2147212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A0D64FF1-6518-AA40-B7C1-CB7930A224C2}" type="slidenum">
              <a:rPr lang="en-US" sz="2000"/>
              <a:pPr algn="r" defTabSz="1528763" eaLnBrk="0" hangingPunct="0"/>
              <a:t>17</a:t>
            </a:fld>
            <a:endParaRPr lang="en-US" sz="2000" dirty="0"/>
          </a:p>
        </p:txBody>
      </p:sp>
      <p:sp>
        <p:nvSpPr>
          <p:cNvPr id="124931"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124932"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believe that Charles Darwin was the first to suggest that life evolves; the early contributions by Greek philosophers and the work of Jean-Baptiste Lamarck may be unappreciated. Consider emphasizing this earlier work in your introduction to Darwin’s contributions.</a:t>
            </a:r>
          </a:p>
          <a:p>
            <a:r>
              <a:rPr lang="en-US" sz="1200" kern="1200" dirty="0" smtClean="0">
                <a:solidFill>
                  <a:schemeClr val="tx1"/>
                </a:solidFill>
                <a:latin typeface="Times New Roman" charset="0"/>
                <a:ea typeface="+mn-ea"/>
                <a:cs typeface="+mn-cs"/>
              </a:rPr>
              <a:t>2. Students often misunderstand the basic process of evolution and instead reflect a Lamarckian point of view. Organisms do not evolve structures deliberately or out of want or need. Individuals do not evolve. Evolution is a passive process in which the environment favors one or more existing variations of a trait already present in a population.</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Many resources related to Charles Darwin are available on the Internet:</a:t>
            </a:r>
          </a:p>
          <a:p>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a. General evolution resources:</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evolution.berkeley.edu</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nationalacademies.org</a:t>
            </a:r>
            <a:r>
              <a:rPr lang="en-US" sz="1200" kern="1200" dirty="0" smtClean="0">
                <a:solidFill>
                  <a:schemeClr val="tx1"/>
                </a:solidFill>
                <a:latin typeface="Times New Roman" charset="0"/>
                <a:ea typeface="+mn-ea"/>
                <a:cs typeface="+mn-cs"/>
              </a:rPr>
              <a:t>/evolution</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ncse.com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b. The complete works of Charles Darwin can be found at </a:t>
            </a:r>
            <a:r>
              <a:rPr lang="en-US" sz="1200" kern="1200" dirty="0" err="1" smtClean="0">
                <a:solidFill>
                  <a:schemeClr val="tx1"/>
                </a:solidFill>
                <a:latin typeface="Times New Roman" charset="0"/>
                <a:ea typeface="+mn-ea"/>
                <a:cs typeface="+mn-cs"/>
              </a:rPr>
              <a:t>darwin-online.org.uk</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    c. Details of Charles Darwin’s home are located at</a:t>
            </a:r>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http://</a:t>
            </a:r>
            <a:r>
              <a:rPr lang="en-US" sz="1200" kern="1200" dirty="0" err="1" smtClean="0">
                <a:solidFill>
                  <a:schemeClr val="tx1"/>
                </a:solidFill>
                <a:latin typeface="Times New Roman" charset="0"/>
                <a:ea typeface="+mn-ea"/>
                <a:cs typeface="+mn-cs"/>
              </a:rPr>
              <a:t>williamcalvin.com</a:t>
            </a:r>
            <a:r>
              <a:rPr lang="en-US" sz="1200" kern="1200" dirty="0" smtClean="0">
                <a:solidFill>
                  <a:schemeClr val="tx1"/>
                </a:solidFill>
                <a:latin typeface="Times New Roman" charset="0"/>
                <a:ea typeface="+mn-ea"/>
                <a:cs typeface="+mn-cs"/>
              </a:rPr>
              <a:t>/bookshelf/</a:t>
            </a:r>
            <a:r>
              <a:rPr lang="en-US" sz="1200" kern="1200" dirty="0" err="1" smtClean="0">
                <a:solidFill>
                  <a:schemeClr val="tx1"/>
                </a:solidFill>
                <a:latin typeface="Times New Roman" charset="0"/>
                <a:ea typeface="+mn-ea"/>
                <a:cs typeface="+mn-cs"/>
              </a:rPr>
              <a:t>down_hse.htm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2. There are many variations of games that model aspects of natural selection. Here is one that is appropriate for a laboratory exercise. Purchase several bags of dried grocery store beans of diverse sizes and colors. Large lima beans, small white beans, red beans, and black beans are all good options. Consider the beans “food” for the “predatory” students. To begin, randomly distribute (throw) 100 beans of each of four colors onto a green lawn. Allow individual students to collect beans over a set period, perhaps 3 minutes. Then count the total number of each color of bean collected. Assume that the beans remaining undetected (still in the lawn) reproduce by doubling in number. Calculate the number of beans of each color remaining in the field. For the next round, count out the number of each color to add to the lawn so that the new totals on the lawn will double the number of beans that students did not find in the first “generation.” Before each predatory episode, record the total number of each color of beans that have “survived” in the field. Then let your student “predators” out for another round of collection (generation). Repeat the process for at least three or four “generations.” Note what colors of beans are favored by the environment. Ask students to speculate which colors might have been favored during another season or on a parking lot.</a:t>
            </a:r>
          </a:p>
          <a:p>
            <a:r>
              <a:rPr lang="en-US" sz="1200" kern="1200" dirty="0" smtClean="0">
                <a:solidFill>
                  <a:schemeClr val="tx1"/>
                </a:solidFill>
                <a:latin typeface="Times New Roman" charset="0"/>
                <a:ea typeface="+mn-ea"/>
                <a:cs typeface="+mn-cs"/>
              </a:rPr>
              <a:t>3. Many websites devoted to domesticated species can be used to illustrate the variety of forms produced by artificial selection. Those devoted to pigeons, chickens, and dogs have proven to be especially useful.</a:t>
            </a:r>
          </a:p>
          <a:p>
            <a:r>
              <a:rPr lang="en-US" sz="1200" kern="1200" dirty="0" smtClean="0">
                <a:solidFill>
                  <a:schemeClr val="tx1"/>
                </a:solidFill>
                <a:latin typeface="Times New Roman" charset="0"/>
                <a:ea typeface="+mn-ea"/>
                <a:cs typeface="+mn-cs"/>
              </a:rPr>
              <a:t>4. The authors make an analogy between the four bases used to form genes and the 26 letters of the English alphabet used to create words and sentences. One could also make an analogy between the four bases and trains composed of four different types of railroad cars (perhaps an engine, boxcar, tanker, and flatcar). Imagine how many different types of trains one could make using just 100 rail cars of four different types. (The answer is 4</a:t>
            </a:r>
            <a:r>
              <a:rPr lang="en-US" sz="1200" kern="1200" baseline="30000" dirty="0" smtClean="0">
                <a:solidFill>
                  <a:schemeClr val="tx1"/>
                </a:solidFill>
                <a:latin typeface="Times New Roman" charset="0"/>
                <a:ea typeface="+mn-ea"/>
                <a:cs typeface="+mn-cs"/>
              </a:rPr>
              <a:t>100</a:t>
            </a:r>
            <a:r>
              <a:rPr lang="en-US" sz="1200" kern="1200" baseline="0" dirty="0" smtClean="0">
                <a:solidFill>
                  <a:schemeClr val="tx1"/>
                </a:solidFill>
                <a:latin typeface="Times New Roman" charset="0"/>
                <a:ea typeface="+mn-ea"/>
                <a:cs typeface="+mn-cs"/>
              </a:rPr>
              <a:t>.</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5. For a chance to add a little math to the biological levels of organization, consider calculating the general scale differences between each level of biological organization. For example, are cells generally 5, 10, 50, or 100 times more massive than organelles? Are organelles generally 5, 10, 50, or 100 times more massive than macromolecules? For some levels of organization, such as ecosystems, communities, and populations, size or scale differences are perhaps less relevant and more problematic to consider. However, at the smaller levels, the sense of scale might enhance an appreciation for levels of biological organization.</a:t>
            </a:r>
          </a:p>
          <a:p>
            <a:r>
              <a:rPr lang="en-US" sz="1200" kern="1200" dirty="0" smtClean="0">
                <a:solidFill>
                  <a:schemeClr val="tx1"/>
                </a:solidFill>
                <a:latin typeface="Times New Roman" charset="0"/>
                <a:ea typeface="+mn-ea"/>
                <a:cs typeface="+mn-cs"/>
              </a:rPr>
              <a:t>6. The U.S. Census Bureau maintains updated population clocks that estimate the U.S. and world populations (</a:t>
            </a:r>
            <a:r>
              <a:rPr lang="en-US" sz="1200" kern="1200" dirty="0" err="1" smtClean="0">
                <a:solidFill>
                  <a:schemeClr val="tx1"/>
                </a:solidFill>
                <a:latin typeface="Times New Roman" charset="0"/>
                <a:ea typeface="+mn-ea"/>
                <a:cs typeface="+mn-cs"/>
              </a:rPr>
              <a:t>www.census.gov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popclock</a:t>
            </a:r>
            <a:r>
              <a:rPr lang="en-US" sz="1200" kern="1200" dirty="0" smtClean="0">
                <a:solidFill>
                  <a:schemeClr val="tx1"/>
                </a:solidFill>
                <a:latin typeface="Times New Roman" charset="0"/>
                <a:ea typeface="+mn-ea"/>
                <a:cs typeface="+mn-cs"/>
              </a:rPr>
              <a:t>/). If students have a general idea of the human population of the United States, statistics about the number of people affected with a disease or disaster become more significant. For example, the current population of the United States is about 320,000,000 (in 2014). It is currently estimated that at least 1 million people in the United States are infected with HIV. The number of people infected with HIV is impressive and concerning, but not perhaps as meaningful as the realization that this represents about one of every 320 people in the United States. Although the infected people are not evenly distributed among geographic and ethnic groups, if you apply this generality to the enrollments in your classes, the students might better understand the tremendous impact of HIV infection.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Help the class think through the diverse interactions between an organism and its environment. In class, select an organism and have students work in small groups to develop a list of environmental components that interact with the organism. This list should include living and nonliving categories.</a:t>
            </a:r>
          </a:p>
        </p:txBody>
      </p:sp>
    </p:spTree>
    <p:extLst>
      <p:ext uri="{BB962C8B-B14F-4D97-AF65-F5344CB8AC3E}">
        <p14:creationId xmlns:p14="http://schemas.microsoft.com/office/powerpoint/2010/main" xmlns="" val="3688351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A0D64FF1-6518-AA40-B7C1-CB7930A224C2}" type="slidenum">
              <a:rPr lang="en-US" sz="2000"/>
              <a:pPr algn="r" defTabSz="1528763" eaLnBrk="0" hangingPunct="0"/>
              <a:t>18</a:t>
            </a:fld>
            <a:endParaRPr lang="en-US" sz="2000" dirty="0"/>
          </a:p>
        </p:txBody>
      </p:sp>
      <p:sp>
        <p:nvSpPr>
          <p:cNvPr id="124931"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124932"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believe that Charles Darwin was the first to suggest that life evolves; the early contributions by Greek philosophers and the work of Jean-Baptiste Lamarck may be unappreciated. Consider emphasizing this earlier work in your introduction to Darwin’s contributions.</a:t>
            </a:r>
          </a:p>
          <a:p>
            <a:r>
              <a:rPr lang="en-US" sz="1200" kern="1200" dirty="0" smtClean="0">
                <a:solidFill>
                  <a:schemeClr val="tx1"/>
                </a:solidFill>
                <a:latin typeface="Times New Roman" charset="0"/>
                <a:ea typeface="+mn-ea"/>
                <a:cs typeface="+mn-cs"/>
              </a:rPr>
              <a:t>2. Students often misunderstand the basic process of evolution and instead reflect a Lamarckian point of view. Organisms do not evolve structures deliberately or out of want or need. Individuals do not evolve. Evolution is a passive process in which the environment favors one or more existing variations of a trait already present in a population.</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Many resources related to Charles Darwin are available on the Internet:</a:t>
            </a:r>
          </a:p>
          <a:p>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a. General evolution resources:</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evolution.berkeley.edu</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nationalacademies.org</a:t>
            </a:r>
            <a:r>
              <a:rPr lang="en-US" sz="1200" kern="1200" dirty="0" smtClean="0">
                <a:solidFill>
                  <a:schemeClr val="tx1"/>
                </a:solidFill>
                <a:latin typeface="Times New Roman" charset="0"/>
                <a:ea typeface="+mn-ea"/>
                <a:cs typeface="+mn-cs"/>
              </a:rPr>
              <a:t>/evolution</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ncse.com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b. The complete works of Charles Darwin can be found at </a:t>
            </a:r>
            <a:r>
              <a:rPr lang="en-US" sz="1200" kern="1200" dirty="0" err="1" smtClean="0">
                <a:solidFill>
                  <a:schemeClr val="tx1"/>
                </a:solidFill>
                <a:latin typeface="Times New Roman" charset="0"/>
                <a:ea typeface="+mn-ea"/>
                <a:cs typeface="+mn-cs"/>
              </a:rPr>
              <a:t>darwin-online.org.uk</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    c. Details of Charles Darwin’s home are located at</a:t>
            </a:r>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http://</a:t>
            </a:r>
            <a:r>
              <a:rPr lang="en-US" sz="1200" kern="1200" dirty="0" err="1" smtClean="0">
                <a:solidFill>
                  <a:schemeClr val="tx1"/>
                </a:solidFill>
                <a:latin typeface="Times New Roman" charset="0"/>
                <a:ea typeface="+mn-ea"/>
                <a:cs typeface="+mn-cs"/>
              </a:rPr>
              <a:t>williamcalvin.com</a:t>
            </a:r>
            <a:r>
              <a:rPr lang="en-US" sz="1200" kern="1200" dirty="0" smtClean="0">
                <a:solidFill>
                  <a:schemeClr val="tx1"/>
                </a:solidFill>
                <a:latin typeface="Times New Roman" charset="0"/>
                <a:ea typeface="+mn-ea"/>
                <a:cs typeface="+mn-cs"/>
              </a:rPr>
              <a:t>/bookshelf/</a:t>
            </a:r>
            <a:r>
              <a:rPr lang="en-US" sz="1200" kern="1200" dirty="0" err="1" smtClean="0">
                <a:solidFill>
                  <a:schemeClr val="tx1"/>
                </a:solidFill>
                <a:latin typeface="Times New Roman" charset="0"/>
                <a:ea typeface="+mn-ea"/>
                <a:cs typeface="+mn-cs"/>
              </a:rPr>
              <a:t>down_hse.htm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2. There are many variations of games that model aspects of natural selection. Here is one that is appropriate for a laboratory exercise. Purchase several bags of dried grocery store beans of diverse sizes and colors. Large lima beans, small white beans, red beans, and black beans are all good options. Consider the beans “food” for the “predatory” students. To begin, randomly distribute (throw) 100 beans of each of four colors onto a green lawn. Allow individual students to collect beans over a set period, perhaps 3 minutes. Then count the total number of each color of bean collected. Assume that the beans remaining undetected (still in the lawn) reproduce by doubling in number. Calculate the number of beans of each color remaining in the field. For the next round, count out the number of each color to add to the lawn so that the new totals on the lawn will double the number of beans that students did not find in the first “generation.” Before each predatory episode, record the total number of each color of beans that have “survived” in the field. Then let your student “predators” out for another round of collection (generation). Repeat the process for at least three or four “generations.” Note what colors of beans are favored by the environment. Ask students to speculate which colors might have been favored during another season or on a parking lot.</a:t>
            </a:r>
          </a:p>
          <a:p>
            <a:r>
              <a:rPr lang="en-US" sz="1200" kern="1200" dirty="0" smtClean="0">
                <a:solidFill>
                  <a:schemeClr val="tx1"/>
                </a:solidFill>
                <a:latin typeface="Times New Roman" charset="0"/>
                <a:ea typeface="+mn-ea"/>
                <a:cs typeface="+mn-cs"/>
              </a:rPr>
              <a:t>3. Many websites devoted to domesticated species can be used to illustrate the variety of forms produced by artificial selection. Those devoted to pigeons, chickens, and dogs have proven to be especially useful.</a:t>
            </a:r>
          </a:p>
          <a:p>
            <a:r>
              <a:rPr lang="en-US" sz="1200" kern="1200" dirty="0" smtClean="0">
                <a:solidFill>
                  <a:schemeClr val="tx1"/>
                </a:solidFill>
                <a:latin typeface="Times New Roman" charset="0"/>
                <a:ea typeface="+mn-ea"/>
                <a:cs typeface="+mn-cs"/>
              </a:rPr>
              <a:t>4. The authors make an analogy between the four bases used to form genes and the 26 letters of the English alphabet used to create words and sentences. One could also make an analogy between the four bases and trains composed of four different types of railroad cars (perhaps an engine, boxcar, tanker, and flatcar). Imagine how many different types of trains one could make using just 100 rail cars of four different types. (The answer is 4</a:t>
            </a:r>
            <a:r>
              <a:rPr lang="en-US" sz="1200" kern="1200" baseline="30000" dirty="0" smtClean="0">
                <a:solidFill>
                  <a:schemeClr val="tx1"/>
                </a:solidFill>
                <a:latin typeface="Times New Roman" charset="0"/>
                <a:ea typeface="+mn-ea"/>
                <a:cs typeface="+mn-cs"/>
              </a:rPr>
              <a:t>100</a:t>
            </a:r>
            <a:r>
              <a:rPr lang="en-US" sz="1200" kern="1200" baseline="0" dirty="0" smtClean="0">
                <a:solidFill>
                  <a:schemeClr val="tx1"/>
                </a:solidFill>
                <a:latin typeface="Times New Roman" charset="0"/>
                <a:ea typeface="+mn-ea"/>
                <a:cs typeface="+mn-cs"/>
              </a:rPr>
              <a:t>.</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5. For a chance to add a little math to the biological levels of organization, consider calculating the general scale differences between each level of biological organization. For example, are cells generally 5, 10, 50, or 100 times more massive than organelles? Are organelles generally 5, 10, 50, or 100 times more massive than macromolecules? For some levels of organization, such as ecosystems, communities, and populations, size or scale differences are perhaps less relevant and more problematic to consider. However, at the smaller levels, the sense of scale might enhance an appreciation for levels of biological organization.</a:t>
            </a:r>
          </a:p>
          <a:p>
            <a:r>
              <a:rPr lang="en-US" sz="1200" kern="1200" dirty="0" smtClean="0">
                <a:solidFill>
                  <a:schemeClr val="tx1"/>
                </a:solidFill>
                <a:latin typeface="Times New Roman" charset="0"/>
                <a:ea typeface="+mn-ea"/>
                <a:cs typeface="+mn-cs"/>
              </a:rPr>
              <a:t>6. The U.S. Census Bureau maintains updated population clocks that estimate the U.S. and world populations (</a:t>
            </a:r>
            <a:r>
              <a:rPr lang="en-US" sz="1200" kern="1200" dirty="0" err="1" smtClean="0">
                <a:solidFill>
                  <a:schemeClr val="tx1"/>
                </a:solidFill>
                <a:latin typeface="Times New Roman" charset="0"/>
                <a:ea typeface="+mn-ea"/>
                <a:cs typeface="+mn-cs"/>
              </a:rPr>
              <a:t>www.census.gov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popclock</a:t>
            </a:r>
            <a:r>
              <a:rPr lang="en-US" sz="1200" kern="1200" dirty="0" smtClean="0">
                <a:solidFill>
                  <a:schemeClr val="tx1"/>
                </a:solidFill>
                <a:latin typeface="Times New Roman" charset="0"/>
                <a:ea typeface="+mn-ea"/>
                <a:cs typeface="+mn-cs"/>
              </a:rPr>
              <a:t>/). If students have a general idea of the human population of the United States, statistics about the number of people affected with a disease or disaster become more significant. For example, the current population of the United States is about 320,000,000 (in 2014). It is currently estimated that at least 1 million people in the United States are infected with HIV. The number of people infected with HIV is impressive and concerning, but not perhaps as meaningful as the realization that this represents about one of every 320 people in the United States. Although the infected people are not evenly distributed among geographic and ethnic groups, if you apply this generality to the enrollments in your classes, the students might better understand the tremendous impact of HIV infection.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Help the class think through the diverse interactions between an organism and its environment. In class, select an organism and have students work in small groups to develop a list of environmental components that interact with the organism. This list should include living and nonliving categories.</a:t>
            </a:r>
          </a:p>
        </p:txBody>
      </p:sp>
    </p:spTree>
    <p:extLst>
      <p:ext uri="{BB962C8B-B14F-4D97-AF65-F5344CB8AC3E}">
        <p14:creationId xmlns:p14="http://schemas.microsoft.com/office/powerpoint/2010/main" xmlns="" val="2593946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A0D64FF1-6518-AA40-B7C1-CB7930A224C2}" type="slidenum">
              <a:rPr lang="en-US" sz="2000"/>
              <a:pPr algn="r" defTabSz="1528763" eaLnBrk="0" hangingPunct="0"/>
              <a:t>19</a:t>
            </a:fld>
            <a:endParaRPr lang="en-US" sz="2000" dirty="0"/>
          </a:p>
        </p:txBody>
      </p:sp>
      <p:sp>
        <p:nvSpPr>
          <p:cNvPr id="124931"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124932"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believe that Charles Darwin was the first to suggest that life evolves; the early contributions by Greek philosophers and the work of Jean-Baptiste Lamarck may be unappreciated. Consider emphasizing this earlier work in your introduction to Darwin’s contributions.</a:t>
            </a:r>
          </a:p>
          <a:p>
            <a:r>
              <a:rPr lang="en-US" sz="1200" kern="1200" dirty="0" smtClean="0">
                <a:solidFill>
                  <a:schemeClr val="tx1"/>
                </a:solidFill>
                <a:latin typeface="Times New Roman" charset="0"/>
                <a:ea typeface="+mn-ea"/>
                <a:cs typeface="+mn-cs"/>
              </a:rPr>
              <a:t>2. Students often misunderstand the basic process of evolution and instead reflect a Lamarckian point of view. Organisms do not evolve structures deliberately or out of want or need. Individuals do not evolve. Evolution is a passive process in which the environment favors one or more existing variations of a trait already present in a population.</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Many resources related to Charles Darwin are available on the Internet:</a:t>
            </a:r>
          </a:p>
          <a:p>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a. General evolution resources:</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evolution.berkeley.edu</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nationalacademies.org</a:t>
            </a:r>
            <a:r>
              <a:rPr lang="en-US" sz="1200" kern="1200" dirty="0" smtClean="0">
                <a:solidFill>
                  <a:schemeClr val="tx1"/>
                </a:solidFill>
                <a:latin typeface="Times New Roman" charset="0"/>
                <a:ea typeface="+mn-ea"/>
                <a:cs typeface="+mn-cs"/>
              </a:rPr>
              <a:t>/evolution</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ncse.com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b. The complete works of Charles Darwin can be found at </a:t>
            </a:r>
            <a:r>
              <a:rPr lang="en-US" sz="1200" kern="1200" dirty="0" err="1" smtClean="0">
                <a:solidFill>
                  <a:schemeClr val="tx1"/>
                </a:solidFill>
                <a:latin typeface="Times New Roman" charset="0"/>
                <a:ea typeface="+mn-ea"/>
                <a:cs typeface="+mn-cs"/>
              </a:rPr>
              <a:t>darwin-online.org.uk</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    c. Details of Charles Darwin’s home are located at</a:t>
            </a:r>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http://</a:t>
            </a:r>
            <a:r>
              <a:rPr lang="en-US" sz="1200" kern="1200" dirty="0" err="1" smtClean="0">
                <a:solidFill>
                  <a:schemeClr val="tx1"/>
                </a:solidFill>
                <a:latin typeface="Times New Roman" charset="0"/>
                <a:ea typeface="+mn-ea"/>
                <a:cs typeface="+mn-cs"/>
              </a:rPr>
              <a:t>williamcalvin.com</a:t>
            </a:r>
            <a:r>
              <a:rPr lang="en-US" sz="1200" kern="1200" dirty="0" smtClean="0">
                <a:solidFill>
                  <a:schemeClr val="tx1"/>
                </a:solidFill>
                <a:latin typeface="Times New Roman" charset="0"/>
                <a:ea typeface="+mn-ea"/>
                <a:cs typeface="+mn-cs"/>
              </a:rPr>
              <a:t>/bookshelf/</a:t>
            </a:r>
            <a:r>
              <a:rPr lang="en-US" sz="1200" kern="1200" dirty="0" err="1" smtClean="0">
                <a:solidFill>
                  <a:schemeClr val="tx1"/>
                </a:solidFill>
                <a:latin typeface="Times New Roman" charset="0"/>
                <a:ea typeface="+mn-ea"/>
                <a:cs typeface="+mn-cs"/>
              </a:rPr>
              <a:t>down_hse.htm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2. There are many variations of games that model aspects of natural selection. Here is one that is appropriate for a laboratory exercise. Purchase several bags of dried grocery store beans of diverse sizes and colors. Large lima beans, small white beans, red beans, and black beans are all good options. Consider the beans “food” for the “predatory” students. To begin, randomly distribute (throw) 100 beans of each of four colors onto a green lawn. Allow individual students to collect beans over a set period, perhaps 3 minutes. Then count the total number of each color of bean collected. Assume that the beans remaining undetected (still in the lawn) reproduce by doubling in number. Calculate the number of beans of each color remaining in the field. For the next round, count out the number of each color to add to the lawn so that the new totals on the lawn will double the number of beans that students did not find in the first “generation.” Before each predatory episode, record the total number of each color of beans that have “survived” in the field. Then let your student “predators” out for another round of collection (generation). Repeat the process for at least three or four “generations.” Note what colors of beans are favored by the environment. Ask students to speculate which colors might have been favored during another season or on a parking lot.</a:t>
            </a:r>
          </a:p>
          <a:p>
            <a:r>
              <a:rPr lang="en-US" sz="1200" kern="1200" dirty="0" smtClean="0">
                <a:solidFill>
                  <a:schemeClr val="tx1"/>
                </a:solidFill>
                <a:latin typeface="Times New Roman" charset="0"/>
                <a:ea typeface="+mn-ea"/>
                <a:cs typeface="+mn-cs"/>
              </a:rPr>
              <a:t>3. Many websites devoted to domesticated species can be used to illustrate the variety of forms produced by artificial selection. Those devoted to pigeons, chickens, and dogs have proven to be especially useful.</a:t>
            </a:r>
          </a:p>
          <a:p>
            <a:r>
              <a:rPr lang="en-US" sz="1200" kern="1200" dirty="0" smtClean="0">
                <a:solidFill>
                  <a:schemeClr val="tx1"/>
                </a:solidFill>
                <a:latin typeface="Times New Roman" charset="0"/>
                <a:ea typeface="+mn-ea"/>
                <a:cs typeface="+mn-cs"/>
              </a:rPr>
              <a:t>4. The authors make an analogy between the four bases used to form genes and the 26 letters of the English alphabet used to create words and sentences. One could also make an analogy between the four bases and trains composed of four different types of railroad cars (perhaps an engine, boxcar, tanker, and flatcar). Imagine how many different types of trains one could make using just 100 rail cars of four different types. (The answer is 4</a:t>
            </a:r>
            <a:r>
              <a:rPr lang="en-US" sz="1200" kern="1200" baseline="30000" dirty="0" smtClean="0">
                <a:solidFill>
                  <a:schemeClr val="tx1"/>
                </a:solidFill>
                <a:latin typeface="Times New Roman" charset="0"/>
                <a:ea typeface="+mn-ea"/>
                <a:cs typeface="+mn-cs"/>
              </a:rPr>
              <a:t>100</a:t>
            </a:r>
            <a:r>
              <a:rPr lang="en-US" sz="1200" kern="1200" baseline="0" dirty="0" smtClean="0">
                <a:solidFill>
                  <a:schemeClr val="tx1"/>
                </a:solidFill>
                <a:latin typeface="Times New Roman" charset="0"/>
                <a:ea typeface="+mn-ea"/>
                <a:cs typeface="+mn-cs"/>
              </a:rPr>
              <a:t>.</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5. For a chance to add a little math to the biological levels of organization, consider calculating the general scale differences between each level of biological organization. For example, are cells generally 5, 10, 50, or 100 times more massive than organelles? Are organelles generally 5, 10, 50, or 100 times more massive than macromolecules? For some levels of organization, such as ecosystems, communities, and populations, size or scale differences are perhaps less relevant and more problematic to consider. However, at the smaller levels, the sense of scale might enhance an appreciation for levels of biological organization.</a:t>
            </a:r>
          </a:p>
          <a:p>
            <a:r>
              <a:rPr lang="en-US" sz="1200" kern="1200" dirty="0" smtClean="0">
                <a:solidFill>
                  <a:schemeClr val="tx1"/>
                </a:solidFill>
                <a:latin typeface="Times New Roman" charset="0"/>
                <a:ea typeface="+mn-ea"/>
                <a:cs typeface="+mn-cs"/>
              </a:rPr>
              <a:t>6. The U.S. Census Bureau maintains updated population clocks that estimate the U.S. and world populations (</a:t>
            </a:r>
            <a:r>
              <a:rPr lang="en-US" sz="1200" kern="1200" dirty="0" err="1" smtClean="0">
                <a:solidFill>
                  <a:schemeClr val="tx1"/>
                </a:solidFill>
                <a:latin typeface="Times New Roman" charset="0"/>
                <a:ea typeface="+mn-ea"/>
                <a:cs typeface="+mn-cs"/>
              </a:rPr>
              <a:t>www.census.gov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popclock</a:t>
            </a:r>
            <a:r>
              <a:rPr lang="en-US" sz="1200" kern="1200" dirty="0" smtClean="0">
                <a:solidFill>
                  <a:schemeClr val="tx1"/>
                </a:solidFill>
                <a:latin typeface="Times New Roman" charset="0"/>
                <a:ea typeface="+mn-ea"/>
                <a:cs typeface="+mn-cs"/>
              </a:rPr>
              <a:t>/). If students have a general idea of the human population of the United States, statistics about the number of people affected with a disease or disaster become more significant. For example, the current population of the United States is about 320,000,000 (in 2014). It is currently estimated that at least 1 million people in the United States are infected with HIV. The number of people infected with HIV is impressive and concerning, but not perhaps as meaningful as the realization that this represents about one of every 320 people in the United States. Although the infected people are not evenly distributed among geographic and ethnic groups, if you apply this generality to the enrollments in your classes, the students might better understand the tremendous impact of HIV infection.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Help the class think through the diverse interactions between an organism and its environment. In class, select an organism and have students work in small groups to develop a list of environmental components that interact with the organism. This list should include living and nonliving categories.</a:t>
            </a:r>
          </a:p>
        </p:txBody>
      </p:sp>
    </p:spTree>
    <p:extLst>
      <p:ext uri="{BB962C8B-B14F-4D97-AF65-F5344CB8AC3E}">
        <p14:creationId xmlns:p14="http://schemas.microsoft.com/office/powerpoint/2010/main" xmlns="" val="329803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2A8F8C64-06D4-CB4F-BFFB-E83F65BFE555}" type="slidenum">
              <a:rPr lang="en-US" sz="2000"/>
              <a:pPr algn="r" defTabSz="1528763" eaLnBrk="0" hangingPunct="0"/>
              <a:t>2</a:t>
            </a:fld>
            <a:endParaRPr lang="en-US" sz="2000" dirty="0"/>
          </a:p>
        </p:txBody>
      </p:sp>
      <p:sp>
        <p:nvSpPr>
          <p:cNvPr id="19459"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19460"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pPr eaLnBrk="1" hangingPunct="1"/>
            <a:endParaRPr lang="en-US" dirty="0">
              <a:latin typeface="Times New Roman" pitchFamily="-108" charset="0"/>
            </a:endParaRPr>
          </a:p>
        </p:txBody>
      </p:sp>
    </p:spTree>
    <p:extLst>
      <p:ext uri="{BB962C8B-B14F-4D97-AF65-F5344CB8AC3E}">
        <p14:creationId xmlns:p14="http://schemas.microsoft.com/office/powerpoint/2010/main" xmlns="" val="3998291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20</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1.12 Natural selection in action</a:t>
            </a:r>
            <a:endParaRPr lang="en-US" dirty="0">
              <a:latin typeface="Times New Roman"/>
              <a:cs typeface="Times New Roman"/>
            </a:endParaRPr>
          </a:p>
        </p:txBody>
      </p:sp>
    </p:spTree>
    <p:extLst>
      <p:ext uri="{BB962C8B-B14F-4D97-AF65-F5344CB8AC3E}">
        <p14:creationId xmlns:p14="http://schemas.microsoft.com/office/powerpoint/2010/main" xmlns="" val="159157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A3B0884C-2527-9349-816E-7424C2B75480}" type="slidenum">
              <a:rPr lang="en-US" sz="2000"/>
              <a:pPr algn="r" defTabSz="1528763" eaLnBrk="0" hangingPunct="0"/>
              <a:t>21</a:t>
            </a:fld>
            <a:endParaRPr lang="en-US" sz="2000" dirty="0"/>
          </a:p>
        </p:txBody>
      </p:sp>
      <p:sp>
        <p:nvSpPr>
          <p:cNvPr id="155651"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155652"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believe that Charles Darwin was the first to suggest that life evolves; the early contributions by Greek philosophers and the work of Jean-Baptiste Lamarck may be unappreciated. Consider emphasizing this earlier work in your introduction to Darwin’s contributions.</a:t>
            </a:r>
          </a:p>
          <a:p>
            <a:r>
              <a:rPr lang="en-US" sz="1200" kern="1200" dirty="0" smtClean="0">
                <a:solidFill>
                  <a:schemeClr val="tx1"/>
                </a:solidFill>
                <a:latin typeface="Times New Roman" charset="0"/>
                <a:ea typeface="+mn-ea"/>
                <a:cs typeface="+mn-cs"/>
              </a:rPr>
              <a:t>2. Students often misunderstand the basic process of evolution and instead reflect a Lamarckian point of view. Organisms do not evolve structures deliberately or out of want or need. Individuals do not evolve. Evolution is a passive process in which the environment favors one or more existing variations of a trait already present in a population.</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Many resources related to Charles Darwin are available on the Internet:</a:t>
            </a:r>
          </a:p>
          <a:p>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a. General evolution resources:</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evolution.berkeley.edu</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nationalacademies.org</a:t>
            </a:r>
            <a:r>
              <a:rPr lang="en-US" sz="1200" kern="1200" dirty="0" smtClean="0">
                <a:solidFill>
                  <a:schemeClr val="tx1"/>
                </a:solidFill>
                <a:latin typeface="Times New Roman" charset="0"/>
                <a:ea typeface="+mn-ea"/>
                <a:cs typeface="+mn-cs"/>
              </a:rPr>
              <a:t>/evolution</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ncse.com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b. The complete works of Charles Darwin can be found at </a:t>
            </a:r>
            <a:r>
              <a:rPr lang="en-US" sz="1200" kern="1200" dirty="0" err="1" smtClean="0">
                <a:solidFill>
                  <a:schemeClr val="tx1"/>
                </a:solidFill>
                <a:latin typeface="Times New Roman" charset="0"/>
                <a:ea typeface="+mn-ea"/>
                <a:cs typeface="+mn-cs"/>
              </a:rPr>
              <a:t>darwin-online.org.uk</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    c. Details of Charles Darwin’s home are located at</a:t>
            </a:r>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http://</a:t>
            </a:r>
            <a:r>
              <a:rPr lang="en-US" sz="1200" kern="1200" dirty="0" err="1" smtClean="0">
                <a:solidFill>
                  <a:schemeClr val="tx1"/>
                </a:solidFill>
                <a:latin typeface="Times New Roman" charset="0"/>
                <a:ea typeface="+mn-ea"/>
                <a:cs typeface="+mn-cs"/>
              </a:rPr>
              <a:t>williamcalvin.com</a:t>
            </a:r>
            <a:r>
              <a:rPr lang="en-US" sz="1200" kern="1200" dirty="0" smtClean="0">
                <a:solidFill>
                  <a:schemeClr val="tx1"/>
                </a:solidFill>
                <a:latin typeface="Times New Roman" charset="0"/>
                <a:ea typeface="+mn-ea"/>
                <a:cs typeface="+mn-cs"/>
              </a:rPr>
              <a:t>/bookshelf/</a:t>
            </a:r>
            <a:r>
              <a:rPr lang="en-US" sz="1200" kern="1200" dirty="0" err="1" smtClean="0">
                <a:solidFill>
                  <a:schemeClr val="tx1"/>
                </a:solidFill>
                <a:latin typeface="Times New Roman" charset="0"/>
                <a:ea typeface="+mn-ea"/>
                <a:cs typeface="+mn-cs"/>
              </a:rPr>
              <a:t>down_hse.htm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2. There are many variations of games that model aspects of natural selection. Here is one that is appropriate for a laboratory exercise. Purchase several bags of dried grocery store beans of diverse sizes and colors. Large lima beans, small white beans, red beans, and black beans are all good options. Consider the beans “food” for the “predatory” students. To begin, randomly distribute (throw) 100 beans of each of four colors onto a green lawn. Allow individual students to collect beans over a set period, perhaps 3 minutes. Then count the total number of each color of bean collected. Assume that the beans remaining undetected (still in the lawn) reproduce by doubling in number. Calculate the number of beans of each color remaining in the field. For the next round, count out the number of each color to add to the lawn so that the new totals on the lawn will double the number of beans that students did not find in the first “generation.” Before each predatory episode, record the total number of each color of beans that have “survived” in the field. Then let your student “predators” out for another round of collection (generation). Repeat the process for at least three or four “generations.” Note what colors of beans are favored by the environment. Ask students to speculate which colors might have been favored during another season or on a parking lot.</a:t>
            </a:r>
          </a:p>
          <a:p>
            <a:r>
              <a:rPr lang="en-US" sz="1200" kern="1200" dirty="0" smtClean="0">
                <a:solidFill>
                  <a:schemeClr val="tx1"/>
                </a:solidFill>
                <a:latin typeface="Times New Roman" charset="0"/>
                <a:ea typeface="+mn-ea"/>
                <a:cs typeface="+mn-cs"/>
              </a:rPr>
              <a:t>3. Many websites devoted to domesticated species can be used to illustrate the variety of forms produced by artificial selection. Those devoted to pigeons, chickens, and dogs have proven to be especially useful.</a:t>
            </a:r>
          </a:p>
          <a:p>
            <a:r>
              <a:rPr lang="en-US" sz="1200" kern="1200" dirty="0" smtClean="0">
                <a:solidFill>
                  <a:schemeClr val="tx1"/>
                </a:solidFill>
                <a:latin typeface="Times New Roman" charset="0"/>
                <a:ea typeface="+mn-ea"/>
                <a:cs typeface="+mn-cs"/>
              </a:rPr>
              <a:t>4. The authors make an analogy between the four bases used to form genes and the 26 letters of the English alphabet used to create words and sentences. One could also make an analogy between the four bases and trains composed of four different types of railroad cars (perhaps an engine, boxcar, tanker, and flatcar). Imagine how many different types of trains one could make using just 100 rail cars of four different types. (The answer is 4</a:t>
            </a:r>
            <a:r>
              <a:rPr lang="en-US" sz="1200" kern="1200" baseline="30000" dirty="0" smtClean="0">
                <a:solidFill>
                  <a:schemeClr val="tx1"/>
                </a:solidFill>
                <a:latin typeface="Times New Roman" charset="0"/>
                <a:ea typeface="+mn-ea"/>
                <a:cs typeface="+mn-cs"/>
              </a:rPr>
              <a:t>100</a:t>
            </a:r>
            <a:r>
              <a:rPr lang="en-US" sz="1200" kern="1200" baseline="0" dirty="0" smtClean="0">
                <a:solidFill>
                  <a:schemeClr val="tx1"/>
                </a:solidFill>
                <a:latin typeface="Times New Roman" charset="0"/>
                <a:ea typeface="+mn-ea"/>
                <a:cs typeface="+mn-cs"/>
              </a:rPr>
              <a:t>.</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5. For a chance to add a little math to the biological levels of organization, consider calculating the general scale differences between each level of biological organization. For example, are cells generally 5, 10, 50, or 100 times more massive than organelles? Are organelles generally 5, 10, 50, or 100 times more massive than macromolecules? For some levels of organization, such as ecosystems, communities, and populations, size or scale differences are perhaps less relevant and more problematic to consider. However, at the smaller levels, the sense of scale might enhance an appreciation for levels of biological organization.</a:t>
            </a:r>
          </a:p>
          <a:p>
            <a:r>
              <a:rPr lang="en-US" sz="1200" kern="1200" dirty="0" smtClean="0">
                <a:solidFill>
                  <a:schemeClr val="tx1"/>
                </a:solidFill>
                <a:latin typeface="Times New Roman" charset="0"/>
                <a:ea typeface="+mn-ea"/>
                <a:cs typeface="+mn-cs"/>
              </a:rPr>
              <a:t>6. The U.S. Census Bureau maintains updated population clocks that estimate the U.S. and world populations (</a:t>
            </a:r>
            <a:r>
              <a:rPr lang="en-US" sz="1200" kern="1200" dirty="0" err="1" smtClean="0">
                <a:solidFill>
                  <a:schemeClr val="tx1"/>
                </a:solidFill>
                <a:latin typeface="Times New Roman" charset="0"/>
                <a:ea typeface="+mn-ea"/>
                <a:cs typeface="+mn-cs"/>
              </a:rPr>
              <a:t>www.census.gov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popclock</a:t>
            </a:r>
            <a:r>
              <a:rPr lang="en-US" sz="1200" kern="1200" dirty="0" smtClean="0">
                <a:solidFill>
                  <a:schemeClr val="tx1"/>
                </a:solidFill>
                <a:latin typeface="Times New Roman" charset="0"/>
                <a:ea typeface="+mn-ea"/>
                <a:cs typeface="+mn-cs"/>
              </a:rPr>
              <a:t>/). If students have a general idea of the human population of the United States, statistics about the number of people affected with a disease or disaster become more significant. For example, the current population of the United States is about 320,000,000 (in 2014). It is currently estimated that at least 1 million people in the United States are infected with HIV. The number of people infected with HIV is impressive and concerning, but not perhaps as meaningful as the realization that this represents about one of every 320 people in the United States. Although the infected people are not evenly distributed among geographic and ethnic groups, if you apply this generality to the enrollments in your classes, the students might better understand the tremendous impact of HIV infection.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Help the class think through the diverse interactions between an organism and its environment. In class, select an organism and have students work in small groups to develop a list of environmental components that interact with the organism. This list should include living and nonliving categories.</a:t>
            </a:r>
          </a:p>
        </p:txBody>
      </p:sp>
    </p:spTree>
    <p:extLst>
      <p:ext uri="{BB962C8B-B14F-4D97-AF65-F5344CB8AC3E}">
        <p14:creationId xmlns:p14="http://schemas.microsoft.com/office/powerpoint/2010/main" xmlns="" val="2783359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A3B0884C-2527-9349-816E-7424C2B75480}" type="slidenum">
              <a:rPr lang="en-US" sz="2000"/>
              <a:pPr algn="r" defTabSz="1528763" eaLnBrk="0" hangingPunct="0"/>
              <a:t>22</a:t>
            </a:fld>
            <a:endParaRPr lang="en-US" sz="2000" dirty="0"/>
          </a:p>
        </p:txBody>
      </p:sp>
      <p:sp>
        <p:nvSpPr>
          <p:cNvPr id="155651"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155652"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believe that Charles Darwin was the first to suggest that life evolves; the early contributions by Greek philosophers and the work of Jean-Baptiste Lamarck may be unappreciated. Consider emphasizing this earlier work in your introduction to Darwin’s contributions.</a:t>
            </a:r>
          </a:p>
          <a:p>
            <a:r>
              <a:rPr lang="en-US" sz="1200" kern="1200" dirty="0" smtClean="0">
                <a:solidFill>
                  <a:schemeClr val="tx1"/>
                </a:solidFill>
                <a:latin typeface="Times New Roman" charset="0"/>
                <a:ea typeface="+mn-ea"/>
                <a:cs typeface="+mn-cs"/>
              </a:rPr>
              <a:t>2. Students often misunderstand the basic process of evolution and instead reflect a Lamarckian point of view. Organisms do not evolve structures deliberately or out of want or need. Individuals do not evolve. Evolution is a passive process in which the environment favors one or more existing variations of a trait already present in a population.</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Many resources related to Charles Darwin are available on the Internet:</a:t>
            </a:r>
          </a:p>
          <a:p>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a. General evolution resources:</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evolution.berkeley.edu</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nationalacademies.org</a:t>
            </a:r>
            <a:r>
              <a:rPr lang="en-US" sz="1200" kern="1200" dirty="0" smtClean="0">
                <a:solidFill>
                  <a:schemeClr val="tx1"/>
                </a:solidFill>
                <a:latin typeface="Times New Roman" charset="0"/>
                <a:ea typeface="+mn-ea"/>
                <a:cs typeface="+mn-cs"/>
              </a:rPr>
              <a:t>/evolution</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ncse.com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b. The complete works of Charles Darwin can be found at </a:t>
            </a:r>
            <a:r>
              <a:rPr lang="en-US" sz="1200" kern="1200" dirty="0" err="1" smtClean="0">
                <a:solidFill>
                  <a:schemeClr val="tx1"/>
                </a:solidFill>
                <a:latin typeface="Times New Roman" charset="0"/>
                <a:ea typeface="+mn-ea"/>
                <a:cs typeface="+mn-cs"/>
              </a:rPr>
              <a:t>darwin-online.org.uk</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    c. Details of Charles Darwin’s home are located at</a:t>
            </a:r>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http://</a:t>
            </a:r>
            <a:r>
              <a:rPr lang="en-US" sz="1200" kern="1200" dirty="0" err="1" smtClean="0">
                <a:solidFill>
                  <a:schemeClr val="tx1"/>
                </a:solidFill>
                <a:latin typeface="Times New Roman" charset="0"/>
                <a:ea typeface="+mn-ea"/>
                <a:cs typeface="+mn-cs"/>
              </a:rPr>
              <a:t>williamcalvin.com</a:t>
            </a:r>
            <a:r>
              <a:rPr lang="en-US" sz="1200" kern="1200" dirty="0" smtClean="0">
                <a:solidFill>
                  <a:schemeClr val="tx1"/>
                </a:solidFill>
                <a:latin typeface="Times New Roman" charset="0"/>
                <a:ea typeface="+mn-ea"/>
                <a:cs typeface="+mn-cs"/>
              </a:rPr>
              <a:t>/bookshelf/</a:t>
            </a:r>
            <a:r>
              <a:rPr lang="en-US" sz="1200" kern="1200" dirty="0" err="1" smtClean="0">
                <a:solidFill>
                  <a:schemeClr val="tx1"/>
                </a:solidFill>
                <a:latin typeface="Times New Roman" charset="0"/>
                <a:ea typeface="+mn-ea"/>
                <a:cs typeface="+mn-cs"/>
              </a:rPr>
              <a:t>down_hse.htm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2. There are many variations of games that model aspects of natural selection. Here is one that is appropriate for a laboratory exercise. Purchase several bags of dried grocery store beans of diverse sizes and colors. Large lima beans, small white beans, red beans, and black beans are all good options. Consider the beans “food” for the “predatory” students. To begin, randomly distribute (throw) 100 beans of each of four colors onto a green lawn. Allow individual students to collect beans over a set period, perhaps 3 minutes. Then count the total number of each color of bean collected. Assume that the beans remaining undetected (still in the lawn) reproduce by doubling in number. Calculate the number of beans of each color remaining in the field. For the next round, count out the number of each color to add to the lawn so that the new totals on the lawn will double the number of beans that students did not find in the first “generation.” Before each predatory episode, record the total number of each color of beans that have “survived” in the field. Then let your student “predators” out for another round of collection (generation). Repeat the process for at least three or four “generations.” Note what colors of beans are favored by the environment. Ask students to speculate which colors might have been favored during another season or on a parking lot.</a:t>
            </a:r>
          </a:p>
          <a:p>
            <a:r>
              <a:rPr lang="en-US" sz="1200" kern="1200" dirty="0" smtClean="0">
                <a:solidFill>
                  <a:schemeClr val="tx1"/>
                </a:solidFill>
                <a:latin typeface="Times New Roman" charset="0"/>
                <a:ea typeface="+mn-ea"/>
                <a:cs typeface="+mn-cs"/>
              </a:rPr>
              <a:t>3. Many websites devoted to domesticated species can be used to illustrate the variety of forms produced by artificial selection. Those devoted to pigeons, chickens, and dogs have proven to be especially useful.</a:t>
            </a:r>
          </a:p>
          <a:p>
            <a:r>
              <a:rPr lang="en-US" sz="1200" kern="1200" dirty="0" smtClean="0">
                <a:solidFill>
                  <a:schemeClr val="tx1"/>
                </a:solidFill>
                <a:latin typeface="Times New Roman" charset="0"/>
                <a:ea typeface="+mn-ea"/>
                <a:cs typeface="+mn-cs"/>
              </a:rPr>
              <a:t>4. The authors make an analogy between the four bases used to form genes and the 26 letters of the English alphabet used to create words and sentences. One could also make an analogy between the four bases and trains composed of four different types of railroad cars (perhaps an engine, boxcar, tanker, and flatcar). Imagine how many different types of trains one could make using just 100 rail cars of four different types. (The answer is 4</a:t>
            </a:r>
            <a:r>
              <a:rPr lang="en-US" sz="1200" kern="1200" baseline="30000" dirty="0" smtClean="0">
                <a:solidFill>
                  <a:schemeClr val="tx1"/>
                </a:solidFill>
                <a:latin typeface="Times New Roman" charset="0"/>
                <a:ea typeface="+mn-ea"/>
                <a:cs typeface="+mn-cs"/>
              </a:rPr>
              <a:t>100</a:t>
            </a:r>
            <a:r>
              <a:rPr lang="en-US" sz="1200" kern="1200" baseline="0" dirty="0" smtClean="0">
                <a:solidFill>
                  <a:schemeClr val="tx1"/>
                </a:solidFill>
                <a:latin typeface="Times New Roman" charset="0"/>
                <a:ea typeface="+mn-ea"/>
                <a:cs typeface="+mn-cs"/>
              </a:rPr>
              <a:t>.</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5. For a chance to add a little math to the biological levels of organization, consider calculating the general scale differences between each level of biological organization. For example, are cells generally 5, 10, 50, or 100 times more massive than organelles? Are organelles generally 5, 10, 50, or 100 times more massive than macromolecules? For some levels of organization, such as ecosystems, communities, and populations, size or scale differences are perhaps less relevant and more problematic to consider. However, at the smaller levels, the sense of scale might enhance an appreciation for levels of biological organization.</a:t>
            </a:r>
          </a:p>
          <a:p>
            <a:r>
              <a:rPr lang="en-US" sz="1200" kern="1200" dirty="0" smtClean="0">
                <a:solidFill>
                  <a:schemeClr val="tx1"/>
                </a:solidFill>
                <a:latin typeface="Times New Roman" charset="0"/>
                <a:ea typeface="+mn-ea"/>
                <a:cs typeface="+mn-cs"/>
              </a:rPr>
              <a:t>6. The U.S. Census Bureau maintains updated population clocks that estimate the U.S. and world populations (</a:t>
            </a:r>
            <a:r>
              <a:rPr lang="en-US" sz="1200" kern="1200" dirty="0" err="1" smtClean="0">
                <a:solidFill>
                  <a:schemeClr val="tx1"/>
                </a:solidFill>
                <a:latin typeface="Times New Roman" charset="0"/>
                <a:ea typeface="+mn-ea"/>
                <a:cs typeface="+mn-cs"/>
              </a:rPr>
              <a:t>www.census.gov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popclock</a:t>
            </a:r>
            <a:r>
              <a:rPr lang="en-US" sz="1200" kern="1200" dirty="0" smtClean="0">
                <a:solidFill>
                  <a:schemeClr val="tx1"/>
                </a:solidFill>
                <a:latin typeface="Times New Roman" charset="0"/>
                <a:ea typeface="+mn-ea"/>
                <a:cs typeface="+mn-cs"/>
              </a:rPr>
              <a:t>/). If students have a general idea of the human population of the United States, statistics about the number of people affected with a disease or disaster become more significant. For example, the current population of the United States is about 320,000,000 (in 2014). It is currently estimated that at least 1 million people in the United States are infected with HIV. The number of people infected with HIV is impressive and concerning, but not perhaps as meaningful as the realization that this represents about one of every 320 people in the United States. Although the infected people are not evenly distributed among geographic and ethnic groups, if you apply this generality to the enrollments in your classes, the students might better understand the tremendous impact of HIV infection.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Help the class think through the diverse interactions between an organism and its environment. In class, select an organism and have students work in small groups to develop a list of environmental components that interact with the organism. This list should include living and nonliving categories.</a:t>
            </a:r>
          </a:p>
        </p:txBody>
      </p:sp>
    </p:spTree>
    <p:extLst>
      <p:ext uri="{BB962C8B-B14F-4D97-AF65-F5344CB8AC3E}">
        <p14:creationId xmlns:p14="http://schemas.microsoft.com/office/powerpoint/2010/main" xmlns="" val="3262446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A0D64FF1-6518-AA40-B7C1-CB7930A224C2}" type="slidenum">
              <a:rPr lang="en-US" sz="2000"/>
              <a:pPr algn="r" defTabSz="1528763" eaLnBrk="0" hangingPunct="0"/>
              <a:t>23</a:t>
            </a:fld>
            <a:endParaRPr lang="en-US" sz="2000" dirty="0"/>
          </a:p>
        </p:txBody>
      </p:sp>
      <p:sp>
        <p:nvSpPr>
          <p:cNvPr id="124931"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124932"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believe that Charles Darwin was the first to suggest that life evolves; the early contributions by Greek philosophers and the work of Jean-Baptiste Lamarck may be unappreciated. Consider emphasizing this earlier work in your introduction to Darwin’s contributions.</a:t>
            </a:r>
          </a:p>
          <a:p>
            <a:r>
              <a:rPr lang="en-US" sz="1200" kern="1200" dirty="0" smtClean="0">
                <a:solidFill>
                  <a:schemeClr val="tx1"/>
                </a:solidFill>
                <a:latin typeface="Times New Roman" charset="0"/>
                <a:ea typeface="+mn-ea"/>
                <a:cs typeface="+mn-cs"/>
              </a:rPr>
              <a:t>2. Students often misunderstand the basic process of evolution and instead reflect a Lamarckian point of view. Organisms do not evolve structures deliberately or out of want or need. Individuals do not evolve. Evolution is a passive process in which the environment favors one or more existing variations of a trait already present in a population.</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Many resources related to Charles Darwin are available on the Internet:</a:t>
            </a:r>
          </a:p>
          <a:p>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a. General evolution resources:</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evolution.berkeley.edu</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nationalacademies.org</a:t>
            </a:r>
            <a:r>
              <a:rPr lang="en-US" sz="1200" kern="1200" dirty="0" smtClean="0">
                <a:solidFill>
                  <a:schemeClr val="tx1"/>
                </a:solidFill>
                <a:latin typeface="Times New Roman" charset="0"/>
                <a:ea typeface="+mn-ea"/>
                <a:cs typeface="+mn-cs"/>
              </a:rPr>
              <a:t>/evolution</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ncse.com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b. The complete works of Charles Darwin can be found at </a:t>
            </a:r>
            <a:r>
              <a:rPr lang="en-US" sz="1200" kern="1200" dirty="0" err="1" smtClean="0">
                <a:solidFill>
                  <a:schemeClr val="tx1"/>
                </a:solidFill>
                <a:latin typeface="Times New Roman" charset="0"/>
                <a:ea typeface="+mn-ea"/>
                <a:cs typeface="+mn-cs"/>
              </a:rPr>
              <a:t>darwin-online.org.uk</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    c. Details of Charles Darwin’s home are located at</a:t>
            </a:r>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http://</a:t>
            </a:r>
            <a:r>
              <a:rPr lang="en-US" sz="1200" kern="1200" dirty="0" err="1" smtClean="0">
                <a:solidFill>
                  <a:schemeClr val="tx1"/>
                </a:solidFill>
                <a:latin typeface="Times New Roman" charset="0"/>
                <a:ea typeface="+mn-ea"/>
                <a:cs typeface="+mn-cs"/>
              </a:rPr>
              <a:t>williamcalvin.com</a:t>
            </a:r>
            <a:r>
              <a:rPr lang="en-US" sz="1200" kern="1200" dirty="0" smtClean="0">
                <a:solidFill>
                  <a:schemeClr val="tx1"/>
                </a:solidFill>
                <a:latin typeface="Times New Roman" charset="0"/>
                <a:ea typeface="+mn-ea"/>
                <a:cs typeface="+mn-cs"/>
              </a:rPr>
              <a:t>/bookshelf/</a:t>
            </a:r>
            <a:r>
              <a:rPr lang="en-US" sz="1200" kern="1200" dirty="0" err="1" smtClean="0">
                <a:solidFill>
                  <a:schemeClr val="tx1"/>
                </a:solidFill>
                <a:latin typeface="Times New Roman" charset="0"/>
                <a:ea typeface="+mn-ea"/>
                <a:cs typeface="+mn-cs"/>
              </a:rPr>
              <a:t>down_hse.htm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2. There are many variations of games that model aspects of natural selection. Here is one that is appropriate for a laboratory exercise. Purchase several bags of dried grocery store beans of diverse sizes and colors. Large lima beans, small white beans, red beans, and black beans are all good options. Consider the beans “food” for the “predatory” students. To begin, randomly distribute (throw) 100 beans of each of four colors onto a green lawn. Allow individual students to collect beans over a set period, perhaps 3 minutes. Then count the total number of each color of bean collected. Assume that the beans remaining undetected (still in the lawn) reproduce by doubling in number. Calculate the number of beans of each color remaining in the field. For the next round, count out the number of each color to add to the lawn so that the new totals on the lawn will double the number of beans that students did not find in the first “generation.” Before each predatory episode, record the total number of each color of beans that have “survived” in the field. Then let your student “predators” out for another round of collection (generation). Repeat the process for at least three or four “generations.” Note what colors of beans are favored by the environment. Ask students to speculate which colors might have been favored during another season or on a parking lot.</a:t>
            </a:r>
          </a:p>
          <a:p>
            <a:r>
              <a:rPr lang="en-US" sz="1200" kern="1200" dirty="0" smtClean="0">
                <a:solidFill>
                  <a:schemeClr val="tx1"/>
                </a:solidFill>
                <a:latin typeface="Times New Roman" charset="0"/>
                <a:ea typeface="+mn-ea"/>
                <a:cs typeface="+mn-cs"/>
              </a:rPr>
              <a:t>3. Many websites devoted to domesticated species can be used to illustrate the variety of forms produced by artificial selection. Those devoted to pigeons, chickens, and dogs have proven to be especially useful.</a:t>
            </a:r>
          </a:p>
          <a:p>
            <a:r>
              <a:rPr lang="en-US" sz="1200" kern="1200" dirty="0" smtClean="0">
                <a:solidFill>
                  <a:schemeClr val="tx1"/>
                </a:solidFill>
                <a:latin typeface="Times New Roman" charset="0"/>
                <a:ea typeface="+mn-ea"/>
                <a:cs typeface="+mn-cs"/>
              </a:rPr>
              <a:t>4. The authors make an analogy between the four bases used to form genes and the 26 letters of the English alphabet used to create words and sentences. One could also make an analogy between the four bases and trains composed of four different types of railroad cars (perhaps an engine, boxcar, tanker, and flatcar). Imagine how many different types of trains one could make using just 100 rail cars of four different types. (The answer is 4</a:t>
            </a:r>
            <a:r>
              <a:rPr lang="en-US" sz="1200" kern="1200" baseline="30000" dirty="0" smtClean="0">
                <a:solidFill>
                  <a:schemeClr val="tx1"/>
                </a:solidFill>
                <a:latin typeface="Times New Roman" charset="0"/>
                <a:ea typeface="+mn-ea"/>
                <a:cs typeface="+mn-cs"/>
              </a:rPr>
              <a:t>100</a:t>
            </a:r>
            <a:r>
              <a:rPr lang="en-US" sz="1200" kern="1200" baseline="0" dirty="0" smtClean="0">
                <a:solidFill>
                  <a:schemeClr val="tx1"/>
                </a:solidFill>
                <a:latin typeface="Times New Roman" charset="0"/>
                <a:ea typeface="+mn-ea"/>
                <a:cs typeface="+mn-cs"/>
              </a:rPr>
              <a:t>.</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5. For a chance to add a little math to the biological levels of organization, consider calculating the general scale differences between each level of biological organization. For example, are cells generally 5, 10, 50, or 100 times more massive than organelles? Are organelles generally 5, 10, 50, or 100 times more massive than macromolecules? For some levels of organization, such as ecosystems, communities, and populations, size or scale differences are perhaps less relevant and more problematic to consider. However, at the smaller levels, the sense of scale might enhance an appreciation for levels of biological organization.</a:t>
            </a:r>
          </a:p>
          <a:p>
            <a:r>
              <a:rPr lang="en-US" sz="1200" kern="1200" dirty="0" smtClean="0">
                <a:solidFill>
                  <a:schemeClr val="tx1"/>
                </a:solidFill>
                <a:latin typeface="Times New Roman" charset="0"/>
                <a:ea typeface="+mn-ea"/>
                <a:cs typeface="+mn-cs"/>
              </a:rPr>
              <a:t>6. The U.S. Census Bureau maintains updated population clocks that estimate the U.S. and world populations (</a:t>
            </a:r>
            <a:r>
              <a:rPr lang="en-US" sz="1200" kern="1200" dirty="0" err="1" smtClean="0">
                <a:solidFill>
                  <a:schemeClr val="tx1"/>
                </a:solidFill>
                <a:latin typeface="Times New Roman" charset="0"/>
                <a:ea typeface="+mn-ea"/>
                <a:cs typeface="+mn-cs"/>
              </a:rPr>
              <a:t>www.census.gov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popclock</a:t>
            </a:r>
            <a:r>
              <a:rPr lang="en-US" sz="1200" kern="1200" dirty="0" smtClean="0">
                <a:solidFill>
                  <a:schemeClr val="tx1"/>
                </a:solidFill>
                <a:latin typeface="Times New Roman" charset="0"/>
                <a:ea typeface="+mn-ea"/>
                <a:cs typeface="+mn-cs"/>
              </a:rPr>
              <a:t>/). If students have a general idea of the human population of the United States, statistics about the number of people affected with a disease or disaster become more significant. For example, the current population of the United States is about 320,000,000 (in 2014). It is currently estimated that at least 1 million people in the United States are infected with HIV. The number of people infected with HIV is impressive and concerning, but not perhaps as meaningful as the realization that this represents about one of every 320 people in the United States. Although the infected people are not evenly distributed among geographic and ethnic groups, if you apply this generality to the enrollments in your classes, the students might better understand the tremendous impact of HIV infection.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Help the class think through the diverse interactions between an organism and its environment. In class, select an organism and have students work in small groups to develop a list of environmental components that interact with the organism. This list should include living and nonliving categories.</a:t>
            </a:r>
          </a:p>
        </p:txBody>
      </p:sp>
    </p:spTree>
    <p:extLst>
      <p:ext uri="{BB962C8B-B14F-4D97-AF65-F5344CB8AC3E}">
        <p14:creationId xmlns:p14="http://schemas.microsoft.com/office/powerpoint/2010/main" xmlns="" val="263158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A0D64FF1-6518-AA40-B7C1-CB7930A224C2}" type="slidenum">
              <a:rPr lang="en-US" sz="2000"/>
              <a:pPr algn="r" defTabSz="1528763" eaLnBrk="0" hangingPunct="0"/>
              <a:t>24</a:t>
            </a:fld>
            <a:endParaRPr lang="en-US" sz="2000" dirty="0"/>
          </a:p>
        </p:txBody>
      </p:sp>
      <p:sp>
        <p:nvSpPr>
          <p:cNvPr id="124931"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124932"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believe that Charles Darwin was the first to suggest that life evolves; the early contributions by Greek philosophers and the work of Jean-Baptiste Lamarck may be unappreciated. Consider emphasizing this earlier work in your introduction to Darwin’s contributions.</a:t>
            </a:r>
          </a:p>
          <a:p>
            <a:r>
              <a:rPr lang="en-US" sz="1200" kern="1200" dirty="0" smtClean="0">
                <a:solidFill>
                  <a:schemeClr val="tx1"/>
                </a:solidFill>
                <a:latin typeface="Times New Roman" charset="0"/>
                <a:ea typeface="+mn-ea"/>
                <a:cs typeface="+mn-cs"/>
              </a:rPr>
              <a:t>2. Students often misunderstand the basic process of evolution and instead reflect a Lamarckian point of view. Organisms do not evolve structures deliberately or out of want or need. Individuals do not evolve. Evolution is a passive process in which the environment favors one or more existing variations of a trait already present in a population.</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Many resources related to Charles Darwin are available on the Internet:</a:t>
            </a:r>
          </a:p>
          <a:p>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a. General evolution resources:</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evolution.berkeley.edu</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nationalacademies.org</a:t>
            </a:r>
            <a:r>
              <a:rPr lang="en-US" sz="1200" kern="1200" dirty="0" smtClean="0">
                <a:solidFill>
                  <a:schemeClr val="tx1"/>
                </a:solidFill>
                <a:latin typeface="Times New Roman" charset="0"/>
                <a:ea typeface="+mn-ea"/>
                <a:cs typeface="+mn-cs"/>
              </a:rPr>
              <a:t>/evolution</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ncse.com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b. The complete works of Charles Darwin can be found at </a:t>
            </a:r>
            <a:r>
              <a:rPr lang="en-US" sz="1200" kern="1200" dirty="0" err="1" smtClean="0">
                <a:solidFill>
                  <a:schemeClr val="tx1"/>
                </a:solidFill>
                <a:latin typeface="Times New Roman" charset="0"/>
                <a:ea typeface="+mn-ea"/>
                <a:cs typeface="+mn-cs"/>
              </a:rPr>
              <a:t>darwin-online.org.uk</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    c. Details of Charles Darwin’s home are located at</a:t>
            </a:r>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http://</a:t>
            </a:r>
            <a:r>
              <a:rPr lang="en-US" sz="1200" kern="1200" dirty="0" err="1" smtClean="0">
                <a:solidFill>
                  <a:schemeClr val="tx1"/>
                </a:solidFill>
                <a:latin typeface="Times New Roman" charset="0"/>
                <a:ea typeface="+mn-ea"/>
                <a:cs typeface="+mn-cs"/>
              </a:rPr>
              <a:t>williamcalvin.com</a:t>
            </a:r>
            <a:r>
              <a:rPr lang="en-US" sz="1200" kern="1200" dirty="0" smtClean="0">
                <a:solidFill>
                  <a:schemeClr val="tx1"/>
                </a:solidFill>
                <a:latin typeface="Times New Roman" charset="0"/>
                <a:ea typeface="+mn-ea"/>
                <a:cs typeface="+mn-cs"/>
              </a:rPr>
              <a:t>/bookshelf/</a:t>
            </a:r>
            <a:r>
              <a:rPr lang="en-US" sz="1200" kern="1200" dirty="0" err="1" smtClean="0">
                <a:solidFill>
                  <a:schemeClr val="tx1"/>
                </a:solidFill>
                <a:latin typeface="Times New Roman" charset="0"/>
                <a:ea typeface="+mn-ea"/>
                <a:cs typeface="+mn-cs"/>
              </a:rPr>
              <a:t>down_hse.htm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2. There are many variations of games that model aspects of natural selection. Here is one that is appropriate for a laboratory exercise. Purchase several bags of dried grocery store beans of diverse sizes and colors. Large lima beans, small white beans, red beans, and black beans are all good options. Consider the beans “food” for the “predatory” students. To begin, randomly distribute (throw) 100 beans of each of four colors onto a green lawn. Allow individual students to collect beans over a set period, perhaps 3 minutes. Then count the total number of each color of bean collected. Assume that the beans remaining undetected (still in the lawn) reproduce by doubling in number. Calculate the number of beans of each color remaining in the field. For the next round, count out the number of each color to add to the lawn so that the new totals on the lawn will double the number of beans that students did not find in the first “generation.” Before each predatory episode, record the total number of each color of beans that have “survived” in the field. Then let your student “predators” out for another round of collection (generation). Repeat the process for at least three or four “generations.” Note what colors of beans are favored by the environment. Ask students to speculate which colors might have been favored during another season or on a parking lot.</a:t>
            </a:r>
          </a:p>
          <a:p>
            <a:r>
              <a:rPr lang="en-US" sz="1200" kern="1200" dirty="0" smtClean="0">
                <a:solidFill>
                  <a:schemeClr val="tx1"/>
                </a:solidFill>
                <a:latin typeface="Times New Roman" charset="0"/>
                <a:ea typeface="+mn-ea"/>
                <a:cs typeface="+mn-cs"/>
              </a:rPr>
              <a:t>3. Many websites devoted to domesticated species can be used to illustrate the variety of forms produced by artificial selection. Those devoted to pigeons, chickens, and dogs have proven to be especially useful.</a:t>
            </a:r>
          </a:p>
          <a:p>
            <a:r>
              <a:rPr lang="en-US" sz="1200" kern="1200" dirty="0" smtClean="0">
                <a:solidFill>
                  <a:schemeClr val="tx1"/>
                </a:solidFill>
                <a:latin typeface="Times New Roman" charset="0"/>
                <a:ea typeface="+mn-ea"/>
                <a:cs typeface="+mn-cs"/>
              </a:rPr>
              <a:t>4. The authors make an analogy between the four bases used to form genes and the 26 letters of the English alphabet used to create words and sentences. One could also make an analogy between the four bases and trains composed of four different types of railroad cars (perhaps an engine, boxcar, tanker, and flatcar). Imagine how many different types of trains one could make using just 100 rail cars of four different types. (The answer is 4</a:t>
            </a:r>
            <a:r>
              <a:rPr lang="en-US" sz="1200" kern="1200" baseline="30000" dirty="0" smtClean="0">
                <a:solidFill>
                  <a:schemeClr val="tx1"/>
                </a:solidFill>
                <a:latin typeface="Times New Roman" charset="0"/>
                <a:ea typeface="+mn-ea"/>
                <a:cs typeface="+mn-cs"/>
              </a:rPr>
              <a:t>100</a:t>
            </a:r>
            <a:r>
              <a:rPr lang="en-US" sz="1200" kern="1200" baseline="0" dirty="0" smtClean="0">
                <a:solidFill>
                  <a:schemeClr val="tx1"/>
                </a:solidFill>
                <a:latin typeface="Times New Roman" charset="0"/>
                <a:ea typeface="+mn-ea"/>
                <a:cs typeface="+mn-cs"/>
              </a:rPr>
              <a:t>.</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5. For a chance to add a little math to the biological levels of organization, consider calculating the general scale differences between each level of biological organization. For example, are cells generally 5, 10, 50, or 100 times more massive than organelles? Are organelles generally 5, 10, 50, or 100 times more massive than macromolecules? For some levels of organization, such as ecosystems, communities, and populations, size or scale differences are perhaps less relevant and more problematic to consider. However, at the smaller levels, the sense of scale might enhance an appreciation for levels of biological organization.</a:t>
            </a:r>
          </a:p>
          <a:p>
            <a:r>
              <a:rPr lang="en-US" sz="1200" kern="1200" dirty="0" smtClean="0">
                <a:solidFill>
                  <a:schemeClr val="tx1"/>
                </a:solidFill>
                <a:latin typeface="Times New Roman" charset="0"/>
                <a:ea typeface="+mn-ea"/>
                <a:cs typeface="+mn-cs"/>
              </a:rPr>
              <a:t>6. The U.S. Census Bureau maintains updated population clocks that estimate the U.S. and world populations (</a:t>
            </a:r>
            <a:r>
              <a:rPr lang="en-US" sz="1200" kern="1200" dirty="0" err="1" smtClean="0">
                <a:solidFill>
                  <a:schemeClr val="tx1"/>
                </a:solidFill>
                <a:latin typeface="Times New Roman" charset="0"/>
                <a:ea typeface="+mn-ea"/>
                <a:cs typeface="+mn-cs"/>
              </a:rPr>
              <a:t>www.census.gov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popclock</a:t>
            </a:r>
            <a:r>
              <a:rPr lang="en-US" sz="1200" kern="1200" dirty="0" smtClean="0">
                <a:solidFill>
                  <a:schemeClr val="tx1"/>
                </a:solidFill>
                <a:latin typeface="Times New Roman" charset="0"/>
                <a:ea typeface="+mn-ea"/>
                <a:cs typeface="+mn-cs"/>
              </a:rPr>
              <a:t>/). If students have a general idea of the human population of the United States, statistics about the number of people affected with a disease or disaster become more significant. For example, the current population of the United States is about 320,000,000 (in 2014). It is currently estimated that at least 1 million people in the United States are infected with HIV. The number of people infected with HIV is impressive and concerning, but not perhaps as meaningful as the realization that this represents about one of every 320 people in the United States. Although the infected people are not evenly distributed among geographic and ethnic groups, if you apply this generality to the enrollments in your classes, the students might better understand the tremendous impact of HIV infection.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Help the class think through the diverse interactions between an organism and its environment. In class, select an organism and have students work in small groups to develop a list of environmental components that interact with the organism. This list should include living and nonliving categories.</a:t>
            </a:r>
          </a:p>
        </p:txBody>
      </p:sp>
    </p:spTree>
    <p:extLst>
      <p:ext uri="{BB962C8B-B14F-4D97-AF65-F5344CB8AC3E}">
        <p14:creationId xmlns:p14="http://schemas.microsoft.com/office/powerpoint/2010/main" xmlns="" val="19416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A0D64FF1-6518-AA40-B7C1-CB7930A224C2}" type="slidenum">
              <a:rPr lang="en-US" sz="2000"/>
              <a:pPr algn="r" defTabSz="1528763" eaLnBrk="0" hangingPunct="0"/>
              <a:t>25</a:t>
            </a:fld>
            <a:endParaRPr lang="en-US" sz="2000" dirty="0"/>
          </a:p>
        </p:txBody>
      </p:sp>
      <p:sp>
        <p:nvSpPr>
          <p:cNvPr id="124931"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124932"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believe that Charles Darwin was the first to suggest that life evolves; the early contributions by Greek philosophers and the work of Jean-Baptiste Lamarck may be unappreciated. Consider emphasizing this earlier work in your introduction to Darwin’s contributions.</a:t>
            </a:r>
          </a:p>
          <a:p>
            <a:r>
              <a:rPr lang="en-US" sz="1200" kern="1200" dirty="0" smtClean="0">
                <a:solidFill>
                  <a:schemeClr val="tx1"/>
                </a:solidFill>
                <a:latin typeface="Times New Roman" charset="0"/>
                <a:ea typeface="+mn-ea"/>
                <a:cs typeface="+mn-cs"/>
              </a:rPr>
              <a:t>2. Students often misunderstand the basic process of evolution and instead reflect a Lamarckian point of view. Organisms do not evolve structures deliberately or out of want or need. Individuals do not evolve. Evolution is a passive process in which the environment favors one or more existing variations of a trait already present in a population.</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Many resources related to Charles Darwin are available on the Internet:</a:t>
            </a:r>
          </a:p>
          <a:p>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a. General evolution resources:</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evolution.berkeley.edu</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nationalacademies.org</a:t>
            </a:r>
            <a:r>
              <a:rPr lang="en-US" sz="1200" kern="1200" dirty="0" smtClean="0">
                <a:solidFill>
                  <a:schemeClr val="tx1"/>
                </a:solidFill>
                <a:latin typeface="Times New Roman" charset="0"/>
                <a:ea typeface="+mn-ea"/>
                <a:cs typeface="+mn-cs"/>
              </a:rPr>
              <a:t>/evolution</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ncse.com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b. The complete works of Charles Darwin can be found at </a:t>
            </a:r>
            <a:r>
              <a:rPr lang="en-US" sz="1200" kern="1200" dirty="0" err="1" smtClean="0">
                <a:solidFill>
                  <a:schemeClr val="tx1"/>
                </a:solidFill>
                <a:latin typeface="Times New Roman" charset="0"/>
                <a:ea typeface="+mn-ea"/>
                <a:cs typeface="+mn-cs"/>
              </a:rPr>
              <a:t>darwin-online.org.uk</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    c. Details of Charles Darwin’s home are located at</a:t>
            </a:r>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http://</a:t>
            </a:r>
            <a:r>
              <a:rPr lang="en-US" sz="1200" kern="1200" dirty="0" err="1" smtClean="0">
                <a:solidFill>
                  <a:schemeClr val="tx1"/>
                </a:solidFill>
                <a:latin typeface="Times New Roman" charset="0"/>
                <a:ea typeface="+mn-ea"/>
                <a:cs typeface="+mn-cs"/>
              </a:rPr>
              <a:t>williamcalvin.com</a:t>
            </a:r>
            <a:r>
              <a:rPr lang="en-US" sz="1200" kern="1200" dirty="0" smtClean="0">
                <a:solidFill>
                  <a:schemeClr val="tx1"/>
                </a:solidFill>
                <a:latin typeface="Times New Roman" charset="0"/>
                <a:ea typeface="+mn-ea"/>
                <a:cs typeface="+mn-cs"/>
              </a:rPr>
              <a:t>/bookshelf/</a:t>
            </a:r>
            <a:r>
              <a:rPr lang="en-US" sz="1200" kern="1200" dirty="0" err="1" smtClean="0">
                <a:solidFill>
                  <a:schemeClr val="tx1"/>
                </a:solidFill>
                <a:latin typeface="Times New Roman" charset="0"/>
                <a:ea typeface="+mn-ea"/>
                <a:cs typeface="+mn-cs"/>
              </a:rPr>
              <a:t>down_hse.htm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2. There are many variations of games that model aspects of natural selection. Here is one that is appropriate for a laboratory exercise. Purchase several bags of dried grocery store beans of diverse sizes and colors. Large lima beans, small white beans, red beans, and black beans are all good options. Consider the beans “food” for the “predatory” students. To begin, randomly distribute (throw) 100 beans of each of four colors onto a green lawn. Allow individual students to collect beans over a set period, perhaps 3 minutes. Then count the total number of each color of bean collected. Assume that the beans remaining undetected (still in the lawn) reproduce by doubling in number. Calculate the number of beans of each color remaining in the field. For the next round, count out the number of each color to add to the lawn so that the new totals on the lawn will double the number of beans that students did not find in the first “generation.” Before each predatory episode, record the total number of each color of beans that have “survived” in the field. Then let your student “predators” out for another round of collection (generation). Repeat the process for at least three or four “generations.” Note what colors of beans are favored by the environment. Ask students to speculate which colors might have been favored during another season or on a parking lot.</a:t>
            </a:r>
          </a:p>
          <a:p>
            <a:r>
              <a:rPr lang="en-US" sz="1200" kern="1200" dirty="0" smtClean="0">
                <a:solidFill>
                  <a:schemeClr val="tx1"/>
                </a:solidFill>
                <a:latin typeface="Times New Roman" charset="0"/>
                <a:ea typeface="+mn-ea"/>
                <a:cs typeface="+mn-cs"/>
              </a:rPr>
              <a:t>3. Many websites devoted to domesticated species can be used to illustrate the variety of forms produced by artificial selection. Those devoted to pigeons, chickens, and dogs have proven to be especially useful.</a:t>
            </a:r>
          </a:p>
          <a:p>
            <a:r>
              <a:rPr lang="en-US" sz="1200" kern="1200" dirty="0" smtClean="0">
                <a:solidFill>
                  <a:schemeClr val="tx1"/>
                </a:solidFill>
                <a:latin typeface="Times New Roman" charset="0"/>
                <a:ea typeface="+mn-ea"/>
                <a:cs typeface="+mn-cs"/>
              </a:rPr>
              <a:t>4. The authors make an analogy between the four bases used to form genes and the 26 letters of the English alphabet used to create words and sentences. One could also make an analogy between the four bases and trains composed of four different types of railroad cars (perhaps an engine, boxcar, tanker, and flatcar). Imagine how many different types of trains one could make using just 100 rail cars of four different types. (The answer is 4</a:t>
            </a:r>
            <a:r>
              <a:rPr lang="en-US" sz="1200" kern="1200" baseline="30000" dirty="0" smtClean="0">
                <a:solidFill>
                  <a:schemeClr val="tx1"/>
                </a:solidFill>
                <a:latin typeface="Times New Roman" charset="0"/>
                <a:ea typeface="+mn-ea"/>
                <a:cs typeface="+mn-cs"/>
              </a:rPr>
              <a:t>100</a:t>
            </a:r>
            <a:r>
              <a:rPr lang="en-US" sz="1200" kern="1200" baseline="0" dirty="0" smtClean="0">
                <a:solidFill>
                  <a:schemeClr val="tx1"/>
                </a:solidFill>
                <a:latin typeface="Times New Roman" charset="0"/>
                <a:ea typeface="+mn-ea"/>
                <a:cs typeface="+mn-cs"/>
              </a:rPr>
              <a:t>.</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5. For a chance to add a little math to the biological levels of organization, consider calculating the general scale differences between each level of biological organization. For example, are cells generally 5, 10, 50, or 100 times more massive than organelles? Are organelles generally 5, 10, 50, or 100 times more massive than macromolecules? For some levels of organization, such as ecosystems, communities, and populations, size or scale differences are perhaps less relevant and more problematic to consider. However, at the smaller levels, the sense of scale might enhance an appreciation for levels of biological organization.</a:t>
            </a:r>
          </a:p>
          <a:p>
            <a:r>
              <a:rPr lang="en-US" sz="1200" kern="1200" dirty="0" smtClean="0">
                <a:solidFill>
                  <a:schemeClr val="tx1"/>
                </a:solidFill>
                <a:latin typeface="Times New Roman" charset="0"/>
                <a:ea typeface="+mn-ea"/>
                <a:cs typeface="+mn-cs"/>
              </a:rPr>
              <a:t>6. The U.S. Census Bureau maintains updated population clocks that estimate the U.S. and world populations (</a:t>
            </a:r>
            <a:r>
              <a:rPr lang="en-US" sz="1200" kern="1200" dirty="0" err="1" smtClean="0">
                <a:solidFill>
                  <a:schemeClr val="tx1"/>
                </a:solidFill>
                <a:latin typeface="Times New Roman" charset="0"/>
                <a:ea typeface="+mn-ea"/>
                <a:cs typeface="+mn-cs"/>
              </a:rPr>
              <a:t>www.census.gov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popclock</a:t>
            </a:r>
            <a:r>
              <a:rPr lang="en-US" sz="1200" kern="1200" dirty="0" smtClean="0">
                <a:solidFill>
                  <a:schemeClr val="tx1"/>
                </a:solidFill>
                <a:latin typeface="Times New Roman" charset="0"/>
                <a:ea typeface="+mn-ea"/>
                <a:cs typeface="+mn-cs"/>
              </a:rPr>
              <a:t>/). If students have a general idea of the human population of the United States, statistics about the number of people affected with a disease or disaster become more significant. For example, the current population of the United States is about 320,000,000 (in 2014). It is currently estimated that at least 1 million people in the United States are infected with HIV. The number of people infected with HIV is impressive and concerning, but not perhaps as meaningful as the realization that this represents about one of every 320 people in the United States. Although the infected people are not evenly distributed among geographic and ethnic groups, if you apply this generality to the enrollments in your classes, the students might better understand the tremendous impact of HIV infection.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Help the class think through the diverse interactions between an organism and its environment. In class, select an organism and have students work in small groups to develop a list of environmental components that interact with the organism. This list should include living and nonliving categories.</a:t>
            </a:r>
          </a:p>
        </p:txBody>
      </p:sp>
    </p:spTree>
    <p:extLst>
      <p:ext uri="{BB962C8B-B14F-4D97-AF65-F5344CB8AC3E}">
        <p14:creationId xmlns:p14="http://schemas.microsoft.com/office/powerpoint/2010/main" xmlns="" val="1726281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26</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1.19</a:t>
            </a:r>
            <a:r>
              <a:rPr lang="en-US" sz="1200" baseline="0" dirty="0" smtClean="0">
                <a:latin typeface="Arial" charset="0"/>
              </a:rPr>
              <a:t> Nutrient and energy flow in an ecosystem</a:t>
            </a:r>
            <a:endParaRPr lang="en-US" dirty="0">
              <a:latin typeface="Times New Roman"/>
              <a:cs typeface="Times New Roman"/>
            </a:endParaRPr>
          </a:p>
        </p:txBody>
      </p:sp>
    </p:spTree>
    <p:extLst>
      <p:ext uri="{BB962C8B-B14F-4D97-AF65-F5344CB8AC3E}">
        <p14:creationId xmlns:p14="http://schemas.microsoft.com/office/powerpoint/2010/main" xmlns="" val="343560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A0D64FF1-6518-AA40-B7C1-CB7930A224C2}" type="slidenum">
              <a:rPr lang="en-US" sz="2000"/>
              <a:pPr algn="r" defTabSz="1528763" eaLnBrk="0" hangingPunct="0"/>
              <a:t>27</a:t>
            </a:fld>
            <a:endParaRPr lang="en-US" sz="2000" dirty="0"/>
          </a:p>
        </p:txBody>
      </p:sp>
      <p:sp>
        <p:nvSpPr>
          <p:cNvPr id="124931"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124932"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believe that Charles Darwin was the first to suggest that life evolves; the early contributions by Greek philosophers and the work of Jean-Baptiste Lamarck may be unappreciated. Consider emphasizing this earlier work in your introduction to Darwin’s contributions.</a:t>
            </a:r>
          </a:p>
          <a:p>
            <a:r>
              <a:rPr lang="en-US" sz="1200" kern="1200" dirty="0" smtClean="0">
                <a:solidFill>
                  <a:schemeClr val="tx1"/>
                </a:solidFill>
                <a:latin typeface="Times New Roman" charset="0"/>
                <a:ea typeface="+mn-ea"/>
                <a:cs typeface="+mn-cs"/>
              </a:rPr>
              <a:t>2. Students often misunderstand the basic process of evolution and instead reflect a Lamarckian point of view. Organisms do not evolve structures deliberately or out of want or need. Individuals do not evolve. Evolution is a passive process in which the environment favors one or more existing variations of a trait already present in a population.</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Many resources related to Charles Darwin are available on the Internet:</a:t>
            </a:r>
          </a:p>
          <a:p>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a. General evolution resources:</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evolution.berkeley.edu</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nationalacademies.org</a:t>
            </a:r>
            <a:r>
              <a:rPr lang="en-US" sz="1200" kern="1200" dirty="0" smtClean="0">
                <a:solidFill>
                  <a:schemeClr val="tx1"/>
                </a:solidFill>
                <a:latin typeface="Times New Roman" charset="0"/>
                <a:ea typeface="+mn-ea"/>
                <a:cs typeface="+mn-cs"/>
              </a:rPr>
              <a:t>/evolution</a:t>
            </a:r>
          </a:p>
          <a:p>
            <a:r>
              <a:rPr lang="en-US" sz="1200" kern="1200" dirty="0" smtClean="0">
                <a:solidFill>
                  <a:schemeClr val="tx1"/>
                </a:solidFill>
                <a:latin typeface="Times New Roman" charset="0"/>
                <a:ea typeface="+mn-ea"/>
                <a:cs typeface="+mn-cs"/>
              </a:rPr>
              <a:t>	</a:t>
            </a:r>
            <a:r>
              <a:rPr lang="en-US" sz="1200" kern="1200" dirty="0" err="1" smtClean="0">
                <a:solidFill>
                  <a:schemeClr val="tx1"/>
                </a:solidFill>
                <a:latin typeface="Times New Roman" charset="0"/>
                <a:ea typeface="+mn-ea"/>
                <a:cs typeface="+mn-cs"/>
              </a:rPr>
              <a:t>ncse.com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    b. The complete works of Charles Darwin can be found at </a:t>
            </a:r>
            <a:r>
              <a:rPr lang="en-US" sz="1200" kern="1200" dirty="0" err="1" smtClean="0">
                <a:solidFill>
                  <a:schemeClr val="tx1"/>
                </a:solidFill>
                <a:latin typeface="Times New Roman" charset="0"/>
                <a:ea typeface="+mn-ea"/>
                <a:cs typeface="+mn-cs"/>
              </a:rPr>
              <a:t>darwin-online.org.uk</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    c. Details of Charles Darwin’s home are located at</a:t>
            </a:r>
            <a:r>
              <a:rPr lang="en-US" sz="1200" kern="1200" baseline="0" dirty="0" smtClean="0">
                <a:solidFill>
                  <a:schemeClr val="tx1"/>
                </a:solidFill>
                <a:latin typeface="Times New Roman" charset="0"/>
                <a:ea typeface="+mn-ea"/>
                <a:cs typeface="+mn-cs"/>
              </a:rPr>
              <a:t>  </a:t>
            </a:r>
            <a:r>
              <a:rPr lang="en-US" sz="1200" kern="1200" dirty="0" smtClean="0">
                <a:solidFill>
                  <a:schemeClr val="tx1"/>
                </a:solidFill>
                <a:latin typeface="Times New Roman" charset="0"/>
                <a:ea typeface="+mn-ea"/>
                <a:cs typeface="+mn-cs"/>
              </a:rPr>
              <a:t>http://</a:t>
            </a:r>
            <a:r>
              <a:rPr lang="en-US" sz="1200" kern="1200" dirty="0" err="1" smtClean="0">
                <a:solidFill>
                  <a:schemeClr val="tx1"/>
                </a:solidFill>
                <a:latin typeface="Times New Roman" charset="0"/>
                <a:ea typeface="+mn-ea"/>
                <a:cs typeface="+mn-cs"/>
              </a:rPr>
              <a:t>williamcalvin.com</a:t>
            </a:r>
            <a:r>
              <a:rPr lang="en-US" sz="1200" kern="1200" dirty="0" smtClean="0">
                <a:solidFill>
                  <a:schemeClr val="tx1"/>
                </a:solidFill>
                <a:latin typeface="Times New Roman" charset="0"/>
                <a:ea typeface="+mn-ea"/>
                <a:cs typeface="+mn-cs"/>
              </a:rPr>
              <a:t>/bookshelf/</a:t>
            </a:r>
            <a:r>
              <a:rPr lang="en-US" sz="1200" kern="1200" dirty="0" err="1" smtClean="0">
                <a:solidFill>
                  <a:schemeClr val="tx1"/>
                </a:solidFill>
                <a:latin typeface="Times New Roman" charset="0"/>
                <a:ea typeface="+mn-ea"/>
                <a:cs typeface="+mn-cs"/>
              </a:rPr>
              <a:t>down_hse.htm</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2. There are many variations of games that model aspects of natural selection. Here is one that is appropriate for a laboratory exercise. Purchase several bags of dried grocery store beans of diverse sizes and colors. Large lima beans, small white beans, red beans, and black beans are all good options. Consider the beans “food” for the “predatory” students. To begin, randomly distribute (throw) 100 beans of each of four colors onto a green lawn. Allow individual students to collect beans over a set period, perhaps 3 minutes. Then count the total number of each color of bean collected. Assume that the beans remaining undetected (still in the lawn) reproduce by doubling in number. Calculate the number of beans of each color remaining in the field. For the next round, count out the number of each color to add to the lawn so that the new totals on the lawn will double the number of beans that students did not find in the first “generation.” Before each predatory episode, record the total number of each color of beans that have “survived” in the field. Then let your student “predators” out for another round of collection (generation). Repeat the process for at least three or four “generations.” Note what colors of beans are favored by the environment. Ask students to speculate which colors might have been favored during another season or on a parking lot.</a:t>
            </a:r>
          </a:p>
          <a:p>
            <a:r>
              <a:rPr lang="en-US" sz="1200" kern="1200" dirty="0" smtClean="0">
                <a:solidFill>
                  <a:schemeClr val="tx1"/>
                </a:solidFill>
                <a:latin typeface="Times New Roman" charset="0"/>
                <a:ea typeface="+mn-ea"/>
                <a:cs typeface="+mn-cs"/>
              </a:rPr>
              <a:t>3. Many websites devoted to domesticated species can be used to illustrate the variety of forms produced by artificial selection. Those devoted to pigeons, chickens, and dogs have proven to be especially useful.</a:t>
            </a:r>
          </a:p>
          <a:p>
            <a:r>
              <a:rPr lang="en-US" sz="1200" kern="1200" dirty="0" smtClean="0">
                <a:solidFill>
                  <a:schemeClr val="tx1"/>
                </a:solidFill>
                <a:latin typeface="Times New Roman" charset="0"/>
                <a:ea typeface="+mn-ea"/>
                <a:cs typeface="+mn-cs"/>
              </a:rPr>
              <a:t>4. The authors make an analogy between the four bases used to form genes and the 26 letters of the English alphabet used to create words and sentences. One could also make an analogy between the four bases and trains composed of four different types of railroad cars (perhaps an engine, boxcar, tanker, and flatcar). Imagine how many different types of trains one could make using just 100 rail cars of four different types. (The answer is 4</a:t>
            </a:r>
            <a:r>
              <a:rPr lang="en-US" sz="1200" kern="1200" baseline="30000" dirty="0" smtClean="0">
                <a:solidFill>
                  <a:schemeClr val="tx1"/>
                </a:solidFill>
                <a:latin typeface="Times New Roman" charset="0"/>
                <a:ea typeface="+mn-ea"/>
                <a:cs typeface="+mn-cs"/>
              </a:rPr>
              <a:t>100</a:t>
            </a:r>
            <a:r>
              <a:rPr lang="en-US" sz="1200" kern="1200" baseline="0" dirty="0" smtClean="0">
                <a:solidFill>
                  <a:schemeClr val="tx1"/>
                </a:solidFill>
                <a:latin typeface="Times New Roman" charset="0"/>
                <a:ea typeface="+mn-ea"/>
                <a:cs typeface="+mn-cs"/>
              </a:rPr>
              <a:t>.</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5. For a chance to add a little math to the biological levels of organization, consider calculating the general scale differences between each level of biological organization. For example, are cells generally 5, 10, 50, or 100 times more massive than organelles? Are organelles generally 5, 10, 50, or 100 times more massive than macromolecules? For some levels of organization, such as ecosystems, communities, and populations, size or scale differences are perhaps less relevant and more problematic to consider. However, at the smaller levels, the sense of scale might enhance an appreciation for levels of biological organization.</a:t>
            </a:r>
          </a:p>
          <a:p>
            <a:r>
              <a:rPr lang="en-US" sz="1200" kern="1200" dirty="0" smtClean="0">
                <a:solidFill>
                  <a:schemeClr val="tx1"/>
                </a:solidFill>
                <a:latin typeface="Times New Roman" charset="0"/>
                <a:ea typeface="+mn-ea"/>
                <a:cs typeface="+mn-cs"/>
              </a:rPr>
              <a:t>6. The U.S. Census Bureau maintains updated population clocks that estimate the U.S. and world populations (</a:t>
            </a:r>
            <a:r>
              <a:rPr lang="en-US" sz="1200" kern="1200" dirty="0" err="1" smtClean="0">
                <a:solidFill>
                  <a:schemeClr val="tx1"/>
                </a:solidFill>
                <a:latin typeface="Times New Roman" charset="0"/>
                <a:ea typeface="+mn-ea"/>
                <a:cs typeface="+mn-cs"/>
              </a:rPr>
              <a:t>www.census.gov</a:t>
            </a:r>
            <a:r>
              <a:rPr lang="en-US" sz="1200" kern="1200" dirty="0" smtClean="0">
                <a:solidFill>
                  <a:schemeClr val="tx1"/>
                </a:solidFill>
                <a:latin typeface="Times New Roman" charset="0"/>
                <a:ea typeface="+mn-ea"/>
                <a:cs typeface="+mn-cs"/>
              </a:rPr>
              <a:t>/</a:t>
            </a:r>
            <a:r>
              <a:rPr lang="en-US" sz="1200" kern="1200" dirty="0" err="1" smtClean="0">
                <a:solidFill>
                  <a:schemeClr val="tx1"/>
                </a:solidFill>
                <a:latin typeface="Times New Roman" charset="0"/>
                <a:ea typeface="+mn-ea"/>
                <a:cs typeface="+mn-cs"/>
              </a:rPr>
              <a:t>popclock</a:t>
            </a:r>
            <a:r>
              <a:rPr lang="en-US" sz="1200" kern="1200" dirty="0" smtClean="0">
                <a:solidFill>
                  <a:schemeClr val="tx1"/>
                </a:solidFill>
                <a:latin typeface="Times New Roman" charset="0"/>
                <a:ea typeface="+mn-ea"/>
                <a:cs typeface="+mn-cs"/>
              </a:rPr>
              <a:t>/). If students have a general idea of the human population of the United States, statistics about the number of people affected with a disease or disaster become more significant. For example, the current population of the United States is about 320,000,000 (in 2014). It is currently estimated that at least 1 million people in the United States are infected with HIV. The number of people infected with HIV is impressive and concerning, but not perhaps as meaningful as the realization that this represents about one of every 320 people in the United States. Although the infected people are not evenly distributed among geographic and ethnic groups, if you apply this generality to the enrollments in your classes, the students might better understand the tremendous impact of HIV infection.</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Help the class think through the diverse interactions between an organism and its environment. In class, select an organism and have students work in small groups to develop a list of environmental components that interact with the organism. This list should include living and nonliving categories.</a:t>
            </a:r>
          </a:p>
        </p:txBody>
      </p:sp>
    </p:spTree>
    <p:extLst>
      <p:ext uri="{BB962C8B-B14F-4D97-AF65-F5344CB8AC3E}">
        <p14:creationId xmlns:p14="http://schemas.microsoft.com/office/powerpoint/2010/main" xmlns="" val="1362539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28</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dirty="0" smtClean="0">
                <a:latin typeface="Arial" charset="0"/>
              </a:rPr>
              <a:t>Figure 1.20-s3</a:t>
            </a:r>
            <a:r>
              <a:rPr lang="en-US" sz="1200" baseline="0" dirty="0" smtClean="0">
                <a:latin typeface="Arial" charset="0"/>
              </a:rPr>
              <a:t> Zooming in on life (step 3)</a:t>
            </a:r>
            <a:endParaRPr lang="en-US" dirty="0">
              <a:latin typeface="Times New Roman"/>
              <a:cs typeface="Times New Roman"/>
            </a:endParaRPr>
          </a:p>
        </p:txBody>
      </p:sp>
    </p:spTree>
    <p:extLst>
      <p:ext uri="{BB962C8B-B14F-4D97-AF65-F5344CB8AC3E}">
        <p14:creationId xmlns:p14="http://schemas.microsoft.com/office/powerpoint/2010/main" xmlns="" val="397466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19762882-62AB-024E-9611-7F8CC57CE4C5}" type="slidenum">
              <a:rPr lang="en-US" sz="2000"/>
              <a:pPr algn="r" defTabSz="1528763" eaLnBrk="0" hangingPunct="0"/>
              <a:t>3</a:t>
            </a:fld>
            <a:endParaRPr lang="en-US" sz="2000" dirty="0"/>
          </a:p>
        </p:txBody>
      </p:sp>
      <p:sp>
        <p:nvSpPr>
          <p:cNvPr id="208899"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208900"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Contrasting the concept of faith with the tentative nature of science can help to define and distinguish science from other ways of knowing. Students sometimes enter science classes expecting absolutes of facts and rigid dogma. Instead, scientific knowledge is tentative, reflecting degrees of confidence closely correlated to the strength of the evidence.</a:t>
            </a:r>
          </a:p>
          <a:p>
            <a:r>
              <a:rPr lang="en-US" sz="1200" kern="1200" dirty="0" smtClean="0">
                <a:solidFill>
                  <a:schemeClr val="tx1"/>
                </a:solidFill>
                <a:latin typeface="Times New Roman" charset="0"/>
                <a:ea typeface="+mn-ea"/>
                <a:cs typeface="+mn-cs"/>
              </a:rPr>
              <a:t>2. The authors’ distinction between natural and supernatural explanations is essential to understanding the power and limits of scientific explanations.</a:t>
            </a:r>
          </a:p>
          <a:p>
            <a:r>
              <a:rPr lang="en-US" sz="1200" kern="1200" dirty="0" smtClean="0">
                <a:solidFill>
                  <a:schemeClr val="tx1"/>
                </a:solidFill>
                <a:latin typeface="Times New Roman" charset="0"/>
                <a:ea typeface="+mn-ea"/>
                <a:cs typeface="+mn-cs"/>
              </a:rPr>
              <a:t>3. Some students think that variables are somehow restricted in a controlled experiment. That is, everything about the experiment is “controlled.” But controlled experiments limit the differences between experimental and control groups, with only one difference in most situations. That way, when a difference between the groups is identified, it can be explained by the single difference between the groups.</a:t>
            </a:r>
          </a:p>
          <a:p>
            <a:r>
              <a:rPr lang="en-US" sz="1200" kern="1200" dirty="0" smtClean="0">
                <a:solidFill>
                  <a:schemeClr val="tx1"/>
                </a:solidFill>
                <a:latin typeface="Times New Roman" charset="0"/>
                <a:ea typeface="+mn-ea"/>
                <a:cs typeface="+mn-cs"/>
              </a:rPr>
              <a:t>4. The common use of the terms law and theory by the public often blurs the stricter definitions of these terms in science. In general, laws describe and theories explain. Both are typically well-established concepts in science. A free online publication by the National Academy of Sciences helps to define these and related terms more carefully. See Chapter 1 of </a:t>
            </a:r>
            <a:r>
              <a:rPr lang="en-US" sz="1200" i="1" kern="1200" dirty="0" smtClean="0">
                <a:solidFill>
                  <a:schemeClr val="tx1"/>
                </a:solidFill>
                <a:latin typeface="Times New Roman" charset="0"/>
                <a:ea typeface="+mn-ea"/>
                <a:cs typeface="+mn-cs"/>
              </a:rPr>
              <a:t>Teaching about Evolution and the Nature of Science</a:t>
            </a:r>
            <a:r>
              <a:rPr lang="en-US" sz="1200" kern="1200" dirty="0" smtClean="0">
                <a:solidFill>
                  <a:schemeClr val="tx1"/>
                </a:solidFill>
                <a:latin typeface="Times New Roman" charset="0"/>
                <a:ea typeface="+mn-ea"/>
                <a:cs typeface="+mn-cs"/>
              </a:rPr>
              <a:t> at www.nap.edu/openbook.php?record_id=5787.</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using a laboratory exercise to have your students plan and perhaps conduct investigations using discovery science and a hypothesis-driven approach. Emphasize the processes and not the significance of the questions. Students can conduct descriptive surveys of student behavior (e.g., use of pens, pencils, or electronic devices for taking notes) or test hypotheses using controlled trials. Students may need considerable supervision and advice while planning and conducting their experiments.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presenting your class with several descriptions of scientific investigations. Then ask students to categorize each type of experiment as discovery science or hypothesis-driven science. If students can work in small groups, encourage quick discussions to clarify these two types of scientific investigations.</a:t>
            </a:r>
          </a:p>
          <a:p>
            <a:r>
              <a:rPr lang="en-US" sz="1200" kern="1200" dirty="0" smtClean="0">
                <a:solidFill>
                  <a:schemeClr val="tx1"/>
                </a:solidFill>
                <a:latin typeface="Times New Roman" charset="0"/>
                <a:ea typeface="+mn-ea"/>
                <a:cs typeface="+mn-cs"/>
              </a:rPr>
              <a:t>2. You might also present to your class descriptions of several scientific investigations that you have written. Include in your descriptions numerous examples of improper methodology (small sample size, several variables existing between the control and experimental groups, failure to specifically test the hypothesis, and the like). Let small groups or individuals analyze the experiments in class to identify the flaws. This critical analysis allows students the opportunity to suggest the characteristics of good investigations in class.</a:t>
            </a:r>
          </a:p>
          <a:p>
            <a:r>
              <a:rPr lang="en-US" sz="1200" kern="1200" dirty="0" smtClean="0">
                <a:solidFill>
                  <a:schemeClr val="tx1"/>
                </a:solidFill>
                <a:latin typeface="Times New Roman" charset="0"/>
                <a:ea typeface="+mn-ea"/>
                <a:cs typeface="+mn-cs"/>
              </a:rPr>
              <a:t>3. Have your students turn to a few other students seated nearby to explain why a coordinated conspiracy promoting a specific idea in science is unlikely to succeed. Have your students describe aspects of science that would check fraudulent or erroneous claims and/or political efforts.</a:t>
            </a:r>
          </a:p>
          <a:p>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Practicing the Scientific Method: Are Girls Better Than Boys at Some Tasks?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eaLnBrk="1" hangingPunct="1"/>
            <a:endParaRPr lang="en-US" dirty="0">
              <a:latin typeface="Times New Roman" pitchFamily="-108" charset="0"/>
            </a:endParaRPr>
          </a:p>
        </p:txBody>
      </p:sp>
    </p:spTree>
    <p:extLst>
      <p:ext uri="{BB962C8B-B14F-4D97-AF65-F5344CB8AC3E}">
        <p14:creationId xmlns:p14="http://schemas.microsoft.com/office/powerpoint/2010/main" xmlns="" val="73653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4</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smtClean="0">
                <a:latin typeface="Arial" charset="0"/>
              </a:rPr>
              <a:t>Figure 1.1 </a:t>
            </a:r>
            <a:r>
              <a:rPr lang="en-US" sz="1200" dirty="0" smtClean="0">
                <a:latin typeface="Arial" charset="0"/>
              </a:rPr>
              <a:t>The </a:t>
            </a:r>
            <a:r>
              <a:rPr lang="en-US" sz="1200" dirty="0" err="1" smtClean="0">
                <a:latin typeface="Arial" charset="0"/>
              </a:rPr>
              <a:t>protist</a:t>
            </a:r>
            <a:r>
              <a:rPr lang="en-US" sz="1200" dirty="0" smtClean="0">
                <a:latin typeface="Arial" charset="0"/>
              </a:rPr>
              <a:t> </a:t>
            </a:r>
            <a:r>
              <a:rPr lang="en-US" sz="1200" i="1" dirty="0" smtClean="0">
                <a:latin typeface="Arial" charset="0"/>
              </a:rPr>
              <a:t>Paramecium</a:t>
            </a:r>
            <a:r>
              <a:rPr lang="en-US" sz="1200" dirty="0" smtClean="0">
                <a:latin typeface="Arial" charset="0"/>
              </a:rPr>
              <a:t> viewed with three different types of microscopes</a:t>
            </a:r>
            <a:endParaRPr lang="en-US" dirty="0">
              <a:latin typeface="Times New Roman"/>
              <a:cs typeface="Times New Roman"/>
            </a:endParaRPr>
          </a:p>
        </p:txBody>
      </p:sp>
    </p:spTree>
    <p:extLst>
      <p:ext uri="{BB962C8B-B14F-4D97-AF65-F5344CB8AC3E}">
        <p14:creationId xmlns:p14="http://schemas.microsoft.com/office/powerpoint/2010/main" xmlns="" val="181621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19762882-62AB-024E-9611-7F8CC57CE4C5}" type="slidenum">
              <a:rPr lang="en-US" sz="2000"/>
              <a:pPr algn="r" defTabSz="1528763" eaLnBrk="0" hangingPunct="0"/>
              <a:t>5</a:t>
            </a:fld>
            <a:endParaRPr lang="en-US" sz="2000" dirty="0"/>
          </a:p>
        </p:txBody>
      </p:sp>
      <p:sp>
        <p:nvSpPr>
          <p:cNvPr id="208899"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208900"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Contrasting the concept of faith with the tentative nature of science can help to define and distinguish science from other ways of knowing. Students sometimes enter science classes expecting absolutes of facts and rigid dogma. Instead, scientific knowledge is tentative, reflecting degrees of confidence closely correlated to the strength of the evidence.</a:t>
            </a:r>
          </a:p>
          <a:p>
            <a:r>
              <a:rPr lang="en-US" sz="1200" kern="1200" dirty="0" smtClean="0">
                <a:solidFill>
                  <a:schemeClr val="tx1"/>
                </a:solidFill>
                <a:latin typeface="Times New Roman" charset="0"/>
                <a:ea typeface="+mn-ea"/>
                <a:cs typeface="+mn-cs"/>
              </a:rPr>
              <a:t>2. The authors’ distinction between natural and supernatural explanations is essential to understanding the power and limits of scientific explanations.</a:t>
            </a:r>
          </a:p>
          <a:p>
            <a:r>
              <a:rPr lang="en-US" sz="1200" kern="1200" dirty="0" smtClean="0">
                <a:solidFill>
                  <a:schemeClr val="tx1"/>
                </a:solidFill>
                <a:latin typeface="Times New Roman" charset="0"/>
                <a:ea typeface="+mn-ea"/>
                <a:cs typeface="+mn-cs"/>
              </a:rPr>
              <a:t>3. Some students think that variables are somehow restricted in a controlled experiment. That is, everything about the experiment is “controlled.” But controlled experiments limit the differences between experimental and control groups, with only one difference in most situations. That way, when a difference between the groups is identified, it can be explained by the single difference between the groups.</a:t>
            </a:r>
          </a:p>
          <a:p>
            <a:r>
              <a:rPr lang="en-US" sz="1200" kern="1200" dirty="0" smtClean="0">
                <a:solidFill>
                  <a:schemeClr val="tx1"/>
                </a:solidFill>
                <a:latin typeface="Times New Roman" charset="0"/>
                <a:ea typeface="+mn-ea"/>
                <a:cs typeface="+mn-cs"/>
              </a:rPr>
              <a:t>4. The common use of the terms law and theory by the public often blurs the stricter definitions of these terms in science. In general, laws describe and theories explain. Both are typically well-established concepts in science. A free online publication by the National Academy of Sciences helps to define these and related terms more carefully. See Chapter 1 of </a:t>
            </a:r>
            <a:r>
              <a:rPr lang="en-US" sz="1200" i="1" kern="1200" dirty="0" smtClean="0">
                <a:solidFill>
                  <a:schemeClr val="tx1"/>
                </a:solidFill>
                <a:latin typeface="Times New Roman" charset="0"/>
                <a:ea typeface="+mn-ea"/>
                <a:cs typeface="+mn-cs"/>
              </a:rPr>
              <a:t>Teaching about Evolution and the Nature of Science</a:t>
            </a:r>
            <a:r>
              <a:rPr lang="en-US" sz="1200" kern="1200" dirty="0" smtClean="0">
                <a:solidFill>
                  <a:schemeClr val="tx1"/>
                </a:solidFill>
                <a:latin typeface="Times New Roman" charset="0"/>
                <a:ea typeface="+mn-ea"/>
                <a:cs typeface="+mn-cs"/>
              </a:rPr>
              <a:t> at www.nap.edu/openbook.php?record_id=5787.</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using a laboratory exercise to have your students plan and perhaps conduct investigations using discovery science and a hypothesis-driven approach. Emphasize the processes and not the significance of the questions. Students can conduct descriptive surveys of student behavior (e.g., use of pens, pencils, or electronic devices for taking notes) or test hypotheses using controlled trials. Students may need considerable supervision and advice while planning and conducting their experiments.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presenting your class with several descriptions of scientific investigations. Then ask students to categorize each type of experiment as discovery science or hypothesis-driven science. If students can work in small groups, encourage quick discussions to clarify these two types of scientific investigations.</a:t>
            </a:r>
          </a:p>
          <a:p>
            <a:r>
              <a:rPr lang="en-US" sz="1200" kern="1200" dirty="0" smtClean="0">
                <a:solidFill>
                  <a:schemeClr val="tx1"/>
                </a:solidFill>
                <a:latin typeface="Times New Roman" charset="0"/>
                <a:ea typeface="+mn-ea"/>
                <a:cs typeface="+mn-cs"/>
              </a:rPr>
              <a:t>2. You might also present to your class descriptions of several scientific investigations that you have written. Include in your descriptions numerous examples of improper methodology (small sample size, several variables existing between the control and experimental groups, failure to specifically test the hypothesis, and the like). Let small groups or individuals analyze the experiments in class to identify the flaws. This critical analysis allows students the opportunity to suggest the characteristics of good investigations in class.</a:t>
            </a:r>
          </a:p>
          <a:p>
            <a:r>
              <a:rPr lang="en-US" sz="1200" kern="1200" dirty="0" smtClean="0">
                <a:solidFill>
                  <a:schemeClr val="tx1"/>
                </a:solidFill>
                <a:latin typeface="Times New Roman" charset="0"/>
                <a:ea typeface="+mn-ea"/>
                <a:cs typeface="+mn-cs"/>
              </a:rPr>
              <a:t>3. Have your students turn to a few other students seated nearby to explain why a coordinated conspiracy promoting a specific idea in science is unlikely to succeed. Have your students describe aspects of science that would check fraudulent or erroneous claims and/or political efforts.</a:t>
            </a:r>
          </a:p>
          <a:p>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Practicing the Scientific Method: Are Girls Better Than Boys at Some Tasks?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eaLnBrk="1" hangingPunct="1"/>
            <a:endParaRPr lang="en-US" dirty="0">
              <a:latin typeface="Times New Roman" pitchFamily="-108" charset="0"/>
            </a:endParaRPr>
          </a:p>
        </p:txBody>
      </p:sp>
    </p:spTree>
    <p:extLst>
      <p:ext uri="{BB962C8B-B14F-4D97-AF65-F5344CB8AC3E}">
        <p14:creationId xmlns:p14="http://schemas.microsoft.com/office/powerpoint/2010/main" xmlns="" val="2418203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19762882-62AB-024E-9611-7F8CC57CE4C5}" type="slidenum">
              <a:rPr lang="en-US" sz="2000"/>
              <a:pPr algn="r" defTabSz="1528763" eaLnBrk="0" hangingPunct="0"/>
              <a:t>6</a:t>
            </a:fld>
            <a:endParaRPr lang="en-US" sz="2000" dirty="0"/>
          </a:p>
        </p:txBody>
      </p:sp>
      <p:sp>
        <p:nvSpPr>
          <p:cNvPr id="208899"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208900"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Contrasting the concept of faith with the tentative nature of science can help to define and distinguish science from other ways of knowing. Students sometimes enter science classes expecting absolutes of facts and rigid dogma. Instead, scientific knowledge is tentative, reflecting degrees of confidence closely correlated to the strength of the evidence.</a:t>
            </a:r>
          </a:p>
          <a:p>
            <a:r>
              <a:rPr lang="en-US" sz="1200" kern="1200" dirty="0" smtClean="0">
                <a:solidFill>
                  <a:schemeClr val="tx1"/>
                </a:solidFill>
                <a:latin typeface="Times New Roman" charset="0"/>
                <a:ea typeface="+mn-ea"/>
                <a:cs typeface="+mn-cs"/>
              </a:rPr>
              <a:t>2. The authors’ distinction between natural and supernatural explanations is essential to understanding the power and limits of scientific explanations.</a:t>
            </a:r>
          </a:p>
          <a:p>
            <a:r>
              <a:rPr lang="en-US" sz="1200" kern="1200" dirty="0" smtClean="0">
                <a:solidFill>
                  <a:schemeClr val="tx1"/>
                </a:solidFill>
                <a:latin typeface="Times New Roman" charset="0"/>
                <a:ea typeface="+mn-ea"/>
                <a:cs typeface="+mn-cs"/>
              </a:rPr>
              <a:t>3. Some students think that variables are somehow restricted in a controlled experiment. That is, everything about the experiment is “controlled.” But controlled experiments limit the differences between experimental and control groups, with only one difference in most situations. That way, when a difference between the groups is identified, it can be explained by the single difference between the groups.</a:t>
            </a:r>
          </a:p>
          <a:p>
            <a:r>
              <a:rPr lang="en-US" sz="1200" kern="1200" dirty="0" smtClean="0">
                <a:solidFill>
                  <a:schemeClr val="tx1"/>
                </a:solidFill>
                <a:latin typeface="Times New Roman" charset="0"/>
                <a:ea typeface="+mn-ea"/>
                <a:cs typeface="+mn-cs"/>
              </a:rPr>
              <a:t>4. The common use of the terms law and theory by the public often blurs the stricter definitions of these terms in science. In general, laws describe and theories explain. Both are typically well-established concepts in science. A free online publication by the National Academy of Sciences helps to define these and related terms more carefully. See Chapter 1 of </a:t>
            </a:r>
            <a:r>
              <a:rPr lang="en-US" sz="1200" i="1" kern="1200" dirty="0" smtClean="0">
                <a:solidFill>
                  <a:schemeClr val="tx1"/>
                </a:solidFill>
                <a:latin typeface="Times New Roman" charset="0"/>
                <a:ea typeface="+mn-ea"/>
                <a:cs typeface="+mn-cs"/>
              </a:rPr>
              <a:t>Teaching about Evolution and the Nature of Science</a:t>
            </a:r>
            <a:r>
              <a:rPr lang="en-US" sz="1200" kern="1200" dirty="0" smtClean="0">
                <a:solidFill>
                  <a:schemeClr val="tx1"/>
                </a:solidFill>
                <a:latin typeface="Times New Roman" charset="0"/>
                <a:ea typeface="+mn-ea"/>
                <a:cs typeface="+mn-cs"/>
              </a:rPr>
              <a:t> at www.nap.edu/openbook.php?record_id=5787.</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using a laboratory exercise to have your students plan and perhaps conduct investigations using discovery science and a hypothesis-driven approach. Emphasize the processes and not the significance of the questions. Students can conduct descriptive surveys of student behavior (e.g., use of pens, pencils, or electronic devices for taking notes) or test hypotheses using controlled trials. Students may need considerable supervision and advice while planning and conducting their experiments.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presenting your class with several descriptions of scientific investigations. Then ask students to categorize each type of experiment as discovery science or hypothesis-driven science. If students can work in small groups, encourage quick discussions to clarify these two types of scientific investigations.</a:t>
            </a:r>
          </a:p>
          <a:p>
            <a:r>
              <a:rPr lang="en-US" sz="1200" kern="1200" dirty="0" smtClean="0">
                <a:solidFill>
                  <a:schemeClr val="tx1"/>
                </a:solidFill>
                <a:latin typeface="Times New Roman" charset="0"/>
                <a:ea typeface="+mn-ea"/>
                <a:cs typeface="+mn-cs"/>
              </a:rPr>
              <a:t>2. You might also present to your class descriptions of several scientific investigations that you have written. Include in your descriptions numerous examples of improper methodology (small sample size, several variables existing between the control and experimental groups, failure to specifically test the hypothesis, and the like). Let small groups or individuals analyze the experiments in class to identify the flaws. This critical analysis allows students the opportunity to suggest the characteristics of good investigations in class.</a:t>
            </a:r>
          </a:p>
          <a:p>
            <a:r>
              <a:rPr lang="en-US" sz="1200" kern="1200" dirty="0" smtClean="0">
                <a:solidFill>
                  <a:schemeClr val="tx1"/>
                </a:solidFill>
                <a:latin typeface="Times New Roman" charset="0"/>
                <a:ea typeface="+mn-ea"/>
                <a:cs typeface="+mn-cs"/>
              </a:rPr>
              <a:t>3. Have your students turn to a few other students seated nearby to explain why a coordinated conspiracy promoting a specific idea in science is unlikely to succeed. Have your students describe aspects of science that would check fraudulent or erroneous claims and/or political efforts.</a:t>
            </a:r>
          </a:p>
          <a:p>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Practicing the Scientific Method: Are Girls Better Than Boys at Some Tasks?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eaLnBrk="1" hangingPunct="1"/>
            <a:endParaRPr lang="en-US" dirty="0">
              <a:latin typeface="Times New Roman" pitchFamily="-108" charset="0"/>
            </a:endParaRPr>
          </a:p>
        </p:txBody>
      </p:sp>
    </p:spTree>
    <p:extLst>
      <p:ext uri="{BB962C8B-B14F-4D97-AF65-F5344CB8AC3E}">
        <p14:creationId xmlns:p14="http://schemas.microsoft.com/office/powerpoint/2010/main" xmlns="" val="162528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19762882-62AB-024E-9611-7F8CC57CE4C5}" type="slidenum">
              <a:rPr lang="en-US" sz="2000"/>
              <a:pPr algn="r" defTabSz="1528763" eaLnBrk="0" hangingPunct="0"/>
              <a:t>7</a:t>
            </a:fld>
            <a:endParaRPr lang="en-US" sz="2000" dirty="0"/>
          </a:p>
        </p:txBody>
      </p:sp>
      <p:sp>
        <p:nvSpPr>
          <p:cNvPr id="208899"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208900"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Contrasting the concept of faith with the tentative nature of science can help to define and distinguish science from other ways of knowing. Students sometimes enter science classes expecting absolutes of facts and rigid dogma. Instead, scientific knowledge is tentative, reflecting degrees of confidence closely correlated to the strength of the evidence.</a:t>
            </a:r>
          </a:p>
          <a:p>
            <a:r>
              <a:rPr lang="en-US" sz="1200" kern="1200" dirty="0" smtClean="0">
                <a:solidFill>
                  <a:schemeClr val="tx1"/>
                </a:solidFill>
                <a:latin typeface="Times New Roman" charset="0"/>
                <a:ea typeface="+mn-ea"/>
                <a:cs typeface="+mn-cs"/>
              </a:rPr>
              <a:t>2. The authors’ distinction between natural and supernatural explanations is essential to understanding the power and limits of scientific explanations.</a:t>
            </a:r>
          </a:p>
          <a:p>
            <a:r>
              <a:rPr lang="en-US" sz="1200" kern="1200" dirty="0" smtClean="0">
                <a:solidFill>
                  <a:schemeClr val="tx1"/>
                </a:solidFill>
                <a:latin typeface="Times New Roman" charset="0"/>
                <a:ea typeface="+mn-ea"/>
                <a:cs typeface="+mn-cs"/>
              </a:rPr>
              <a:t>3. Some students think that variables are somehow restricted in a controlled experiment. That is, everything about the experiment is “controlled.” But controlled experiments limit the differences between experimental and control groups, with only one difference in most situations. That way, when a difference between the groups is identified, it can be explained by the single difference between the groups.</a:t>
            </a:r>
          </a:p>
          <a:p>
            <a:r>
              <a:rPr lang="en-US" sz="1200" kern="1200" dirty="0" smtClean="0">
                <a:solidFill>
                  <a:schemeClr val="tx1"/>
                </a:solidFill>
                <a:latin typeface="Times New Roman" charset="0"/>
                <a:ea typeface="+mn-ea"/>
                <a:cs typeface="+mn-cs"/>
              </a:rPr>
              <a:t>4. The common use of the terms law and theory by the public often blurs the stricter definitions of these terms in science. In general, laws describe and theories explain. Both are typically well-established concepts in science. A free online publication by the National Academy of Sciences helps to define these and related terms more carefully. See Chapter 1 of </a:t>
            </a:r>
            <a:r>
              <a:rPr lang="en-US" sz="1200" i="1" kern="1200" dirty="0" smtClean="0">
                <a:solidFill>
                  <a:schemeClr val="tx1"/>
                </a:solidFill>
                <a:latin typeface="Times New Roman" charset="0"/>
                <a:ea typeface="+mn-ea"/>
                <a:cs typeface="+mn-cs"/>
              </a:rPr>
              <a:t>Teaching about Evolution and the Nature of Science</a:t>
            </a:r>
            <a:r>
              <a:rPr lang="en-US" sz="1200" kern="1200" dirty="0" smtClean="0">
                <a:solidFill>
                  <a:schemeClr val="tx1"/>
                </a:solidFill>
                <a:latin typeface="Times New Roman" charset="0"/>
                <a:ea typeface="+mn-ea"/>
                <a:cs typeface="+mn-cs"/>
              </a:rPr>
              <a:t> at www.nap.edu/openbook.php?record_id=5787.</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using a laboratory exercise to have your students plan and perhaps conduct investigations using discovery science and a hypothesis-driven approach. Emphasize the processes and not the significance of the questions. Students can conduct descriptive surveys of student behavior (e.g., use of pens, pencils, or electronic devices for taking notes) or test hypotheses using controlled trials. Students may need considerable supervision and advice while planning and conducting their experiments.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presenting your class with several descriptions of scientific investigations. Then ask students to categorize each type of experiment as discovery science or hypothesis-driven science. If students can work in small groups, encourage quick discussions to clarify these two types of scientific investigations.</a:t>
            </a:r>
          </a:p>
          <a:p>
            <a:r>
              <a:rPr lang="en-US" sz="1200" kern="1200" dirty="0" smtClean="0">
                <a:solidFill>
                  <a:schemeClr val="tx1"/>
                </a:solidFill>
                <a:latin typeface="Times New Roman" charset="0"/>
                <a:ea typeface="+mn-ea"/>
                <a:cs typeface="+mn-cs"/>
              </a:rPr>
              <a:t>2. You might also present to your class descriptions of several scientific investigations that you have written. Include in your descriptions numerous examples of improper methodology (small sample size, several variables existing between the control and experimental groups, failure to specifically test the hypothesis, and the like). Let small groups or individuals analyze the experiments in class to identify the flaws. This critical analysis allows students the opportunity to suggest the characteristics of good investigations in class.</a:t>
            </a:r>
          </a:p>
          <a:p>
            <a:r>
              <a:rPr lang="en-US" sz="1200" kern="1200" dirty="0" smtClean="0">
                <a:solidFill>
                  <a:schemeClr val="tx1"/>
                </a:solidFill>
                <a:latin typeface="Times New Roman" charset="0"/>
                <a:ea typeface="+mn-ea"/>
                <a:cs typeface="+mn-cs"/>
              </a:rPr>
              <a:t>3. Have your students turn to a few other students seated nearby to explain why a coordinated conspiracy promoting a specific idea in science is unlikely to succeed. Have your students describe aspects of science that would check fraudulent or erroneous claims and/or political efforts.</a:t>
            </a:r>
          </a:p>
          <a:p>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Practicing the Scientific Method: Are Girls Better Than Boys at Some Tasks?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eaLnBrk="1" hangingPunct="1"/>
            <a:endParaRPr lang="en-US" dirty="0">
              <a:latin typeface="Times New Roman" pitchFamily="-108" charset="0"/>
            </a:endParaRPr>
          </a:p>
        </p:txBody>
      </p:sp>
    </p:spTree>
    <p:extLst>
      <p:ext uri="{BB962C8B-B14F-4D97-AF65-F5344CB8AC3E}">
        <p14:creationId xmlns:p14="http://schemas.microsoft.com/office/powerpoint/2010/main" xmlns="" val="441223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6865938" y="18026063"/>
            <a:ext cx="5249862" cy="947737"/>
          </a:xfrm>
          <a:prstGeom prst="rect">
            <a:avLst/>
          </a:prstGeom>
          <a:noFill/>
          <a:ln w="9525">
            <a:noFill/>
            <a:miter lim="800000"/>
            <a:headEnd/>
            <a:tailEnd/>
          </a:ln>
        </p:spPr>
        <p:txBody>
          <a:bodyPr lIns="152808" tIns="76403" rIns="152808" bIns="76403" anchor="b">
            <a:prstTxWarp prst="textNoShape">
              <a:avLst/>
            </a:prstTxWarp>
          </a:bodyPr>
          <a:lstStyle/>
          <a:p>
            <a:pPr algn="r" defTabSz="1528763" eaLnBrk="0" hangingPunct="0"/>
            <a:fld id="{E4944D6C-5630-7D49-ADB5-EEAE061344AF}" type="slidenum">
              <a:rPr lang="en-US" sz="2000"/>
              <a:pPr algn="r" defTabSz="1528763" eaLnBrk="0" hangingPunct="0"/>
              <a:t>8</a:t>
            </a:fld>
            <a:endParaRPr lang="en-US" sz="2000" dirty="0"/>
          </a:p>
        </p:txBody>
      </p:sp>
      <p:sp>
        <p:nvSpPr>
          <p:cNvPr id="24579" name="Rectangle 2"/>
          <p:cNvSpPr>
            <a:spLocks noGrp="1" noRot="1" noChangeAspect="1" noChangeArrowheads="1"/>
          </p:cNvSpPr>
          <p:nvPr>
            <p:ph type="sldImg"/>
          </p:nvPr>
        </p:nvSpPr>
        <p:spPr bwMode="auto">
          <a:xfrm>
            <a:off x="1314450" y="1423988"/>
            <a:ext cx="9486900" cy="7115175"/>
          </a:xfrm>
          <a:prstGeom prst="rect">
            <a:avLst/>
          </a:prstGeom>
          <a:solidFill>
            <a:srgbClr val="FFFFFF"/>
          </a:solidFill>
          <a:ln>
            <a:solidFill>
              <a:srgbClr val="000000"/>
            </a:solidFill>
            <a:miter lim="800000"/>
            <a:headEnd/>
            <a:tailEnd/>
          </a:ln>
        </p:spPr>
      </p:sp>
      <p:sp>
        <p:nvSpPr>
          <p:cNvPr id="24580" name="Rectangle 3"/>
          <p:cNvSpPr>
            <a:spLocks noGrp="1" noChangeArrowheads="1"/>
          </p:cNvSpPr>
          <p:nvPr>
            <p:ph type="body" idx="1"/>
          </p:nvPr>
        </p:nvSpPr>
        <p:spPr bwMode="auto">
          <a:xfrm>
            <a:off x="1614488" y="9013825"/>
            <a:ext cx="8886825" cy="8535988"/>
          </a:xfrm>
          <a:prstGeom prst="rect">
            <a:avLst/>
          </a:prstGeom>
          <a:solidFill>
            <a:srgbClr val="FFFFFF"/>
          </a:solidFill>
          <a:ln>
            <a:solidFill>
              <a:srgbClr val="000000"/>
            </a:solidFill>
            <a:miter lim="800000"/>
            <a:headEnd/>
            <a:tailEnd/>
          </a:ln>
        </p:spPr>
        <p:txBody>
          <a:bodyPr lIns="152808" tIns="76403" rIns="152808" bIns="76403">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We live in a world that is largely understood by what we can distinguish and identify with our naked senses. However, the diversity of life and the levels of biological organization extend well beyond the physical scale of our daily lives. For many students, appreciating the diversity of the microscopic world is abstract, nearly on par with an understanding of the workings of atoms and molecules. A laboratory opportunity to examine the microscopic details of objects from our daily lives (the surface of potato chips, the structure of table salt and sugar, the details of a blade of grass) can be an important sensory extension that prepares the mind for greater comprehension of these minute biological details.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asking students to bring to class a page or two of an article about biology that appeared in the media in the last month. Alternatively, you could have each student email a Web address of a recent biology-related news event to you. You might even have them e-mail relevant articles to you for each of the main topics you address throughout the semester.</a:t>
            </a:r>
          </a:p>
          <a:p>
            <a:r>
              <a:rPr lang="en-US" sz="1200" kern="1200" dirty="0" smtClean="0">
                <a:solidFill>
                  <a:schemeClr val="tx1"/>
                </a:solidFill>
                <a:latin typeface="Times New Roman" charset="0"/>
                <a:ea typeface="+mn-ea"/>
                <a:cs typeface="+mn-cs"/>
              </a:rPr>
              <a:t>2. Here is a simple way to contrast the relative size of prokaryotic and eukaryotic cells. Mitochondria and chloroplasts are thought to have evolved by endosymbiosis. Thus, mitochondria and chloroplasts are about the size of bacteria, contained within a plant cell. A figure of a plant cell therefore provides an immediate comparison of these sizes, not side-by-side, but one inside the other!</a:t>
            </a:r>
          </a:p>
          <a:p>
            <a:r>
              <a:rPr lang="en-US" sz="1200" kern="1200" dirty="0" smtClean="0">
                <a:solidFill>
                  <a:schemeClr val="tx1"/>
                </a:solidFill>
                <a:latin typeface="Times New Roman" charset="0"/>
                <a:ea typeface="+mn-ea"/>
                <a:cs typeface="+mn-cs"/>
              </a:rPr>
              <a:t>3. The scientific organization Sigma Xi offers a free summary of the major science news articles each weekday. The first few paragraphs of each article are included with a hyperlink to the source of the entire article. The topics are diverse and can be an excellent way to be aware of daily scientific announcements and reports. Typically, about ten articles are cited each weekday. Science in the News is part of the website </a:t>
            </a:r>
            <a:r>
              <a:rPr lang="en-US" sz="1200" kern="1200" dirty="0" err="1" smtClean="0">
                <a:solidFill>
                  <a:schemeClr val="tx1"/>
                </a:solidFill>
                <a:latin typeface="Times New Roman" charset="0"/>
                <a:ea typeface="+mn-ea"/>
                <a:cs typeface="+mn-cs"/>
              </a:rPr>
              <a:t>www.americanscientist.org</a:t>
            </a:r>
            <a:r>
              <a:rPr lang="en-US" sz="1200" kern="1200" dirty="0" smtClean="0">
                <a:solidFill>
                  <a:schemeClr val="tx1"/>
                </a:solidFill>
                <a:latin typeface="Times New Roman" charset="0"/>
                <a:ea typeface="+mn-ea"/>
                <a:cs typeface="+mn-cs"/>
              </a:rPr>
              <a:t>/, where you can sign up for a free newsletter each weekday.</a:t>
            </a:r>
          </a:p>
          <a:p>
            <a:r>
              <a:rPr lang="en-US" sz="1200" kern="1200" dirty="0" smtClean="0">
                <a:solidFill>
                  <a:schemeClr val="tx1"/>
                </a:solidFill>
                <a:latin typeface="Times New Roman" charset="0"/>
                <a:ea typeface="+mn-ea"/>
                <a:cs typeface="+mn-cs"/>
              </a:rPr>
              <a:t>4. An excellent introduction to the domains and kingdoms of life is presented at www.ucmp.berkeley.edu/exhibits/historyoflife.php.</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Ask your students, at the start of the semester, to write down the first type of animal that comes to mind. The most frequent response is a mammal. (In my courses, over a 25-year period, more than 98% of the examples have been mammals.) As the diversity of life is explored, the common heritage of biological organization can be less, and not more, apparent. The diverse forms, habits, and ecological interactions overwhelm our senses with differences. Emphasizing the diversity and unifying aspects of life is necessary for a greater understanding of the evolutionary history of life on Earth.</a:t>
            </a:r>
          </a:p>
          <a:p>
            <a:r>
              <a:rPr lang="en-US" sz="1200" kern="1200" dirty="0" smtClean="0">
                <a:solidFill>
                  <a:schemeClr val="tx1"/>
                </a:solidFill>
                <a:latin typeface="Times New Roman" charset="0"/>
                <a:ea typeface="+mn-ea"/>
                <a:cs typeface="+mn-cs"/>
              </a:rPr>
              <a:t>2. Consider asking students to pair up with someone sitting near them to identify examples of the seven properties of life in some organism from your region (or perhaps a school mascot, if appropriate).</a:t>
            </a:r>
          </a:p>
          <a:p>
            <a:pPr eaLnBrk="1" hangingPunct="1"/>
            <a:endParaRPr lang="en-US" dirty="0">
              <a:latin typeface="Times New Roman" pitchFamily="-108" charset="0"/>
            </a:endParaRPr>
          </a:p>
        </p:txBody>
      </p:sp>
    </p:spTree>
    <p:extLst>
      <p:ext uri="{BB962C8B-B14F-4D97-AF65-F5344CB8AC3E}">
        <p14:creationId xmlns:p14="http://schemas.microsoft.com/office/powerpoint/2010/main" xmlns="" val="3996986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9</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latin typeface="Arial" charset="0"/>
              </a:rPr>
              <a:t>Figure 1.4-1 Some properties of life (part 1)</a:t>
            </a:r>
            <a:endParaRPr lang="en-US" dirty="0">
              <a:latin typeface="Times New Roman"/>
              <a:cs typeface="Times New Roman"/>
            </a:endParaRPr>
          </a:p>
        </p:txBody>
      </p:sp>
    </p:spTree>
    <p:extLst>
      <p:ext uri="{BB962C8B-B14F-4D97-AF65-F5344CB8AC3E}">
        <p14:creationId xmlns:p14="http://schemas.microsoft.com/office/powerpoint/2010/main" xmlns="" val="1854628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11102" r="5014"/>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Rectangle 6"/>
          <p:cNvSpPr/>
          <p:nvPr userDrawn="1"/>
        </p:nvSpPr>
        <p:spPr>
          <a:xfrm>
            <a:off x="0" y="0"/>
            <a:ext cx="9144000" cy="6858000"/>
          </a:xfrm>
          <a:prstGeom prst="rect">
            <a:avLst/>
          </a:prstGeom>
          <a:gradFill>
            <a:gsLst>
              <a:gs pos="0">
                <a:schemeClr val="bg1">
                  <a:alpha val="0"/>
                </a:schemeClr>
              </a:gs>
              <a:gs pos="50000">
                <a:schemeClr val="bg1">
                  <a:alpha val="30000"/>
                </a:schemeClr>
              </a:gs>
              <a:gs pos="100000">
                <a:schemeClr val="bg1">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4680153" y="142275"/>
            <a:ext cx="4367981" cy="2387600"/>
          </a:xfrm>
        </p:spPr>
        <p:txBody>
          <a:bodyPr anchor="b"/>
          <a:lstStyle>
            <a:lvl1pPr algn="ctr">
              <a:defRPr sz="6000">
                <a:solidFill>
                  <a:schemeClr val="tx1"/>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6143" y="3489706"/>
            <a:ext cx="6502812" cy="1655762"/>
          </a:xfrm>
        </p:spPr>
        <p:txBody>
          <a:bodyPr>
            <a:normAutofit/>
          </a:bodyPr>
          <a:lstStyle>
            <a:lvl1pPr marL="0" indent="0" algn="ctr">
              <a:buNone/>
              <a:defRPr sz="4400" b="1">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6057900" y="6492875"/>
            <a:ext cx="3086100" cy="365125"/>
          </a:xfrm>
        </p:spPr>
        <p:txBody>
          <a:bodyPr/>
          <a:lstStyle>
            <a:lvl1pPr algn="r">
              <a:defRPr sz="1000">
                <a:solidFill>
                  <a:schemeClr val="tx1"/>
                </a:solidFill>
                <a:latin typeface="Arial" panose="020B0604020202020204" pitchFamily="34" charset="0"/>
                <a:cs typeface="Arial" panose="020B0604020202020204" pitchFamily="34" charset="0"/>
              </a:defRPr>
            </a:lvl1pPr>
          </a:lstStyle>
          <a:p>
            <a:r>
              <a:rPr lang="en-US" smtClean="0"/>
              <a:t>© 2017 Pearson Education, Ltd.</a:t>
            </a:r>
            <a:endParaRPr lang="en-US" dirty="0"/>
          </a:p>
        </p:txBody>
      </p:sp>
      <p:sp>
        <p:nvSpPr>
          <p:cNvPr id="11" name="Text Box 39"/>
          <p:cNvSpPr txBox="1">
            <a:spLocks noChangeArrowheads="1"/>
          </p:cNvSpPr>
          <p:nvPr/>
        </p:nvSpPr>
        <p:spPr bwMode="auto">
          <a:xfrm>
            <a:off x="71073" y="5575444"/>
            <a:ext cx="8252655" cy="1200329"/>
          </a:xfrm>
          <a:prstGeom prst="rect">
            <a:avLst/>
          </a:prstGeom>
          <a:noFill/>
          <a:ln w="9525">
            <a:noFill/>
            <a:miter lim="800000"/>
            <a:headEnd/>
            <a:tailEnd/>
          </a:ln>
          <a:effectLst/>
        </p:spPr>
        <p:txBody>
          <a:bodyPr wrap="square">
            <a:prstTxWarp prst="textNoShape">
              <a:avLst/>
            </a:prstTxWarp>
            <a:spAutoFit/>
          </a:bodyPr>
          <a:lstStyle/>
          <a:p>
            <a:pPr eaLnBrk="0" hangingPunct="0"/>
            <a:r>
              <a:rPr lang="en-US" sz="2000" b="1" dirty="0">
                <a:solidFill>
                  <a:schemeClr val="tx1"/>
                </a:solidFill>
                <a:ea typeface="ＭＳ Ｐゴシック" pitchFamily="-108" charset="-128"/>
                <a:cs typeface="ＭＳ Ｐゴシック" pitchFamily="-108" charset="-128"/>
              </a:rPr>
              <a:t>PowerPoint</a:t>
            </a:r>
            <a:r>
              <a:rPr lang="en-US" sz="2000" b="1" baseline="30000" dirty="0">
                <a:solidFill>
                  <a:schemeClr val="tx1"/>
                </a:solidFill>
                <a:ea typeface="ＭＳ Ｐゴシック" pitchFamily="-108" charset="-128"/>
                <a:cs typeface="ＭＳ Ｐゴシック" pitchFamily="-108" charset="-128"/>
              </a:rPr>
              <a:t>®</a:t>
            </a:r>
            <a:r>
              <a:rPr lang="en-US" sz="2000" b="1" dirty="0">
                <a:solidFill>
                  <a:schemeClr val="tx1"/>
                </a:solidFill>
                <a:ea typeface="ＭＳ Ｐゴシック" pitchFamily="-108" charset="-128"/>
                <a:cs typeface="ＭＳ Ｐゴシック" pitchFamily="-108" charset="-128"/>
              </a:rPr>
              <a:t> </a:t>
            </a:r>
            <a:r>
              <a:rPr lang="en-US" sz="2000" b="1" dirty="0" smtClean="0">
                <a:solidFill>
                  <a:schemeClr val="tx1"/>
                </a:solidFill>
                <a:ea typeface="ＭＳ Ｐゴシック" pitchFamily="-108" charset="-128"/>
                <a:cs typeface="ＭＳ Ｐゴシック" pitchFamily="-108" charset="-128"/>
              </a:rPr>
              <a:t>Lectures </a:t>
            </a:r>
            <a:r>
              <a:rPr lang="en-US" sz="1600" b="1" dirty="0" smtClean="0">
                <a:solidFill>
                  <a:schemeClr val="tx1"/>
                </a:solidFill>
                <a:ea typeface="ＭＳ Ｐゴシック" pitchFamily="-108" charset="-128"/>
                <a:cs typeface="ＭＳ Ｐゴシック" pitchFamily="-108" charset="-128"/>
              </a:rPr>
              <a:t>created by Edward J. </a:t>
            </a:r>
            <a:r>
              <a:rPr lang="en-US" sz="1600" b="1" dirty="0" err="1" smtClean="0">
                <a:solidFill>
                  <a:schemeClr val="tx1"/>
                </a:solidFill>
                <a:ea typeface="ＭＳ Ｐゴシック" pitchFamily="-108" charset="-128"/>
                <a:cs typeface="ＭＳ Ｐゴシック" pitchFamily="-108" charset="-128"/>
              </a:rPr>
              <a:t>Zalisko</a:t>
            </a:r>
            <a:r>
              <a:rPr lang="en-US" sz="1600" b="1" dirty="0" smtClean="0">
                <a:solidFill>
                  <a:schemeClr val="tx1"/>
                </a:solidFill>
                <a:ea typeface="ＭＳ Ｐゴシック" pitchFamily="-108" charset="-128"/>
                <a:cs typeface="ＭＳ Ｐゴシック" pitchFamily="-108" charset="-128"/>
              </a:rPr>
              <a:t> </a:t>
            </a:r>
            <a:r>
              <a:rPr lang="en-US" sz="1600" b="1" dirty="0">
                <a:solidFill>
                  <a:schemeClr val="tx1"/>
                </a:solidFill>
                <a:ea typeface="ＭＳ Ｐゴシック" pitchFamily="-108" charset="-128"/>
                <a:cs typeface="ＭＳ Ｐゴシック" pitchFamily="-108" charset="-128"/>
              </a:rPr>
              <a:t>for</a:t>
            </a:r>
          </a:p>
          <a:p>
            <a:pPr eaLnBrk="0" hangingPunct="0"/>
            <a:r>
              <a:rPr lang="en-US" sz="1800" b="1" i="1" dirty="0">
                <a:solidFill>
                  <a:schemeClr val="tx1"/>
                </a:solidFill>
                <a:ea typeface="ＭＳ Ｐゴシック" pitchFamily="-108" charset="-128"/>
                <a:cs typeface="ＭＳ Ｐゴシック" pitchFamily="-108" charset="-128"/>
              </a:rPr>
              <a:t>Campbell Essential Biology, </a:t>
            </a:r>
            <a:r>
              <a:rPr lang="en-US" sz="1800" b="1" dirty="0" smtClean="0">
                <a:solidFill>
                  <a:schemeClr val="tx1"/>
                </a:solidFill>
                <a:ea typeface="ＭＳ Ｐゴシック" pitchFamily="-108" charset="-128"/>
                <a:cs typeface="ＭＳ Ｐゴシック" pitchFamily="-108" charset="-128"/>
              </a:rPr>
              <a:t>Sixth </a:t>
            </a:r>
            <a:r>
              <a:rPr lang="en-US" sz="1800" b="1" dirty="0">
                <a:solidFill>
                  <a:schemeClr val="tx1"/>
                </a:solidFill>
                <a:ea typeface="ＭＳ Ｐゴシック" pitchFamily="-108" charset="-128"/>
                <a:cs typeface="ＭＳ Ｐゴシック" pitchFamily="-108" charset="-128"/>
              </a:rPr>
              <a:t>Edition,</a:t>
            </a:r>
            <a:r>
              <a:rPr lang="en-US" sz="1800" b="1" i="1" dirty="0">
                <a:solidFill>
                  <a:schemeClr val="tx1"/>
                </a:solidFill>
                <a:ea typeface="ＭＳ Ｐゴシック" pitchFamily="-108" charset="-128"/>
                <a:cs typeface="ＭＳ Ｐゴシック" pitchFamily="-108" charset="-128"/>
              </a:rPr>
              <a:t> </a:t>
            </a:r>
            <a:r>
              <a:rPr lang="en-US" sz="1800" b="1" i="0" dirty="0" smtClean="0">
                <a:solidFill>
                  <a:schemeClr val="tx1"/>
                </a:solidFill>
                <a:ea typeface="ＭＳ Ｐゴシック" pitchFamily="-108" charset="-128"/>
                <a:cs typeface="ＭＳ Ｐゴシック" pitchFamily="-108" charset="-128"/>
              </a:rPr>
              <a:t>Global Edition,</a:t>
            </a:r>
            <a:r>
              <a:rPr lang="en-US" sz="1800" b="1" i="1" dirty="0" smtClean="0">
                <a:solidFill>
                  <a:schemeClr val="tx1"/>
                </a:solidFill>
                <a:ea typeface="ＭＳ Ｐゴシック" pitchFamily="-108" charset="-128"/>
                <a:cs typeface="ＭＳ Ｐゴシック" pitchFamily="-108" charset="-128"/>
              </a:rPr>
              <a:t> </a:t>
            </a:r>
            <a:r>
              <a:rPr lang="en-US" sz="1800" b="1" dirty="0" smtClean="0">
                <a:solidFill>
                  <a:schemeClr val="tx1"/>
                </a:solidFill>
                <a:ea typeface="ＭＳ Ｐゴシック" pitchFamily="-108" charset="-128"/>
                <a:cs typeface="ＭＳ Ｐゴシック" pitchFamily="-108" charset="-128"/>
              </a:rPr>
              <a:t>and</a:t>
            </a:r>
            <a:endParaRPr lang="en-US" sz="1800" b="1" dirty="0">
              <a:solidFill>
                <a:schemeClr val="tx1"/>
              </a:solidFill>
              <a:latin typeface="Times New Roman" pitchFamily="-108" charset="0"/>
              <a:ea typeface="ＭＳ Ｐゴシック" pitchFamily="-108" charset="-128"/>
              <a:cs typeface="ＭＳ Ｐゴシック" pitchFamily="-108" charset="-128"/>
            </a:endParaRPr>
          </a:p>
          <a:p>
            <a:pPr eaLnBrk="0" hangingPunct="0"/>
            <a:r>
              <a:rPr lang="en-US" sz="1800" b="1" i="1" dirty="0">
                <a:solidFill>
                  <a:schemeClr val="tx1"/>
                </a:solidFill>
                <a:ea typeface="ＭＳ Ｐゴシック" pitchFamily="-108" charset="-128"/>
                <a:cs typeface="ＭＳ Ｐゴシック" pitchFamily="-108" charset="-128"/>
              </a:rPr>
              <a:t>Campbell Essential Biology with Physiology, </a:t>
            </a:r>
            <a:r>
              <a:rPr lang="en-US" sz="1800" b="1" dirty="0" smtClean="0">
                <a:solidFill>
                  <a:schemeClr val="tx1"/>
                </a:solidFill>
                <a:ea typeface="ＭＳ Ｐゴシック" pitchFamily="-108" charset="-128"/>
                <a:cs typeface="ＭＳ Ｐゴシック" pitchFamily="-108" charset="-128"/>
              </a:rPr>
              <a:t>Fifth Edition, Global Edition</a:t>
            </a:r>
            <a:endParaRPr lang="en-US" sz="1800" b="1" i="1" dirty="0">
              <a:solidFill>
                <a:schemeClr val="tx1"/>
              </a:solidFill>
              <a:ea typeface="ＭＳ Ｐゴシック" pitchFamily="-108" charset="-128"/>
              <a:cs typeface="ＭＳ Ｐゴシック" pitchFamily="-108" charset="-128"/>
            </a:endParaRPr>
          </a:p>
          <a:p>
            <a:pPr eaLnBrk="0" hangingPunct="0"/>
            <a:r>
              <a:rPr lang="en-US" sz="1600" b="1" i="1" dirty="0">
                <a:solidFill>
                  <a:schemeClr val="tx1"/>
                </a:solidFill>
                <a:latin typeface="Times New Roman" pitchFamily="-108" charset="0"/>
                <a:ea typeface="ＭＳ Ｐゴシック" pitchFamily="-108" charset="-128"/>
                <a:cs typeface="ＭＳ Ｐゴシック" pitchFamily="-108" charset="-128"/>
              </a:rPr>
              <a:t> </a:t>
            </a:r>
            <a:r>
              <a:rPr lang="en-US" sz="1600" b="1" i="1" dirty="0">
                <a:solidFill>
                  <a:schemeClr val="tx1"/>
                </a:solidFill>
                <a:latin typeface="Arial" panose="020B0604020202020204" pitchFamily="34" charset="0"/>
                <a:ea typeface="ＭＳ Ｐゴシック" pitchFamily="-108" charset="-128"/>
                <a:cs typeface="Arial" panose="020B0604020202020204" pitchFamily="34" charset="0"/>
              </a:rPr>
              <a:t>  – </a:t>
            </a:r>
            <a:r>
              <a:rPr lang="en-US" sz="1600" b="1" dirty="0">
                <a:solidFill>
                  <a:schemeClr val="tx1"/>
                </a:solidFill>
                <a:latin typeface="Arial" panose="020B0604020202020204" pitchFamily="34" charset="0"/>
                <a:ea typeface="ＭＳ Ｐゴシック" pitchFamily="-108" charset="-128"/>
                <a:cs typeface="Arial" panose="020B0604020202020204" pitchFamily="34" charset="0"/>
              </a:rPr>
              <a:t>Eric J. Simon, Jean L. Dickey, </a:t>
            </a:r>
            <a:r>
              <a:rPr lang="en-US" sz="1600" b="1" dirty="0" smtClean="0">
                <a:solidFill>
                  <a:schemeClr val="tx1"/>
                </a:solidFill>
                <a:latin typeface="Arial" panose="020B0604020202020204" pitchFamily="34" charset="0"/>
                <a:ea typeface="ＭＳ Ｐゴシック" pitchFamily="-108" charset="-128"/>
                <a:cs typeface="Arial" panose="020B0604020202020204" pitchFamily="34" charset="0"/>
              </a:rPr>
              <a:t>Kelly A. Hogan, and Jane B. Reece</a:t>
            </a:r>
            <a:endParaRPr lang="en-US" sz="1600" b="1" dirty="0">
              <a:solidFill>
                <a:schemeClr val="tx1"/>
              </a:solidFill>
              <a:latin typeface="Arial" panose="020B0604020202020204" pitchFamily="34" charset="0"/>
              <a:ea typeface="ＭＳ Ｐゴシック" pitchFamily="-108" charset="-128"/>
              <a:cs typeface="Arial" panose="020B0604020202020204" pitchFamily="34" charset="0"/>
            </a:endParaRPr>
          </a:p>
        </p:txBody>
      </p:sp>
    </p:spTree>
    <p:extLst>
      <p:ext uri="{BB962C8B-B14F-4D97-AF65-F5344CB8AC3E}">
        <p14:creationId xmlns:p14="http://schemas.microsoft.com/office/powerpoint/2010/main" xmlns="" val="191384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7383" y="1227909"/>
            <a:ext cx="8543108" cy="4949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54326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83" y="365126"/>
            <a:ext cx="8543108" cy="978729"/>
          </a:xfrm>
        </p:spPr>
        <p:txBody>
          <a:bodyPr/>
          <a:lstStyle>
            <a:lvl1pPr>
              <a:defRPr/>
            </a:lvl1pPr>
          </a:lstStyle>
          <a:p>
            <a:r>
              <a:rPr lang="en-US" dirty="0" smtClean="0"/>
              <a:t>Click to edit M</a:t>
            </a:r>
            <a:br>
              <a:rPr lang="en-US" dirty="0" smtClean="0"/>
            </a:br>
            <a:r>
              <a:rPr lang="en-US" dirty="0" smtClean="0"/>
              <a:t>aster title style</a:t>
            </a:r>
            <a:endParaRPr lang="en-US" dirty="0"/>
          </a:p>
        </p:txBody>
      </p:sp>
      <p:sp>
        <p:nvSpPr>
          <p:cNvPr id="3" name="Content Placeholder 2"/>
          <p:cNvSpPr>
            <a:spLocks noGrp="1"/>
          </p:cNvSpPr>
          <p:nvPr>
            <p:ph idx="1"/>
          </p:nvPr>
        </p:nvSpPr>
        <p:spPr>
          <a:xfrm>
            <a:off x="287383" y="1476103"/>
            <a:ext cx="8543108" cy="47008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11553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2017 Pearson Education, Ltd.</a:t>
            </a:r>
            <a:endParaRPr lang="en-US"/>
          </a:p>
        </p:txBody>
      </p:sp>
      <p:sp>
        <p:nvSpPr>
          <p:cNvPr id="5" name="Slide Number Placeholder 4"/>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88995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 2017 Pearson Education, Ltd.</a:t>
            </a:r>
            <a:endParaRPr lang="en-US"/>
          </a:p>
        </p:txBody>
      </p:sp>
      <p:sp>
        <p:nvSpPr>
          <p:cNvPr id="4" name="Slide Number Placeholder 3"/>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9643186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83" y="132522"/>
            <a:ext cx="8543108" cy="958863"/>
          </a:xfrm>
          <a:prstGeom prst="rect">
            <a:avLst/>
          </a:prstGeom>
        </p:spPr>
        <p:txBody>
          <a:bodyPr vert="horz" wrap="square"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7383" y="1227909"/>
            <a:ext cx="8543108" cy="4949054"/>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72424" y="6510981"/>
            <a:ext cx="3086100" cy="365125"/>
          </a:xfrm>
          <a:prstGeom prst="rect">
            <a:avLst/>
          </a:prstGeom>
        </p:spPr>
        <p:txBody>
          <a:bodyPr vert="horz" lIns="91440" tIns="45720" rIns="91440" bIns="45720" rtlCol="0" anchor="ctr"/>
          <a:lstStyle>
            <a:lvl1pPr algn="l">
              <a:defRPr sz="900">
                <a:solidFill>
                  <a:schemeClr val="tx1"/>
                </a:solidFill>
              </a:defRPr>
            </a:lvl1pPr>
          </a:lstStyle>
          <a:p>
            <a:r>
              <a:rPr lang="en-US" smtClean="0"/>
              <a:t>© 2017 Pearson Education, Ltd.</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311455638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2" r:id="rId4"/>
    <p:sldLayoutId id="2147483683" r:id="rId5"/>
  </p:sldLayoutIdLst>
  <p:hf sldNum="0" hdr="0" dt="0"/>
  <p:txStyles>
    <p:titleStyle>
      <a:lvl1pPr algn="l" defTabSz="914400" rtl="0" eaLnBrk="1" latinLnBrk="0" hangingPunct="1">
        <a:lnSpc>
          <a:spcPct val="90000"/>
        </a:lnSpc>
        <a:spcBef>
          <a:spcPct val="0"/>
        </a:spcBef>
        <a:buNone/>
        <a:defRPr sz="32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1200"/>
        </a:spcAft>
        <a:buClr>
          <a:srgbClr val="0070C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Chapter</a:t>
            </a:r>
            <a:r>
              <a:rPr lang="en-US" dirty="0"/>
              <a:t/>
            </a:r>
            <a:br>
              <a:rPr lang="en-US" dirty="0"/>
            </a:br>
            <a:r>
              <a:rPr lang="en-US" sz="9600" dirty="0" smtClean="0"/>
              <a:t>1</a:t>
            </a:r>
            <a:endParaRPr lang="en-US" sz="9600" dirty="0"/>
          </a:p>
        </p:txBody>
      </p:sp>
      <p:sp>
        <p:nvSpPr>
          <p:cNvPr id="3" name="Subtitle 2"/>
          <p:cNvSpPr>
            <a:spLocks noGrp="1"/>
          </p:cNvSpPr>
          <p:nvPr>
            <p:ph type="subTitle" idx="1"/>
          </p:nvPr>
        </p:nvSpPr>
        <p:spPr/>
        <p:txBody>
          <a:bodyPr/>
          <a:lstStyle/>
          <a:p>
            <a:pPr>
              <a:lnSpc>
                <a:spcPct val="100000"/>
              </a:lnSpc>
            </a:pPr>
            <a:r>
              <a:rPr lang="en-US" dirty="0" smtClean="0"/>
              <a:t>Introduction:</a:t>
            </a:r>
            <a:br>
              <a:rPr lang="en-US" dirty="0" smtClean="0"/>
            </a:br>
            <a:r>
              <a:rPr lang="en-US" dirty="0" smtClean="0"/>
              <a:t>Biology Today</a:t>
            </a:r>
            <a:endParaRPr lang="en-US" dirty="0"/>
          </a:p>
        </p:txBody>
      </p:sp>
      <p:sp>
        <p:nvSpPr>
          <p:cNvPr id="4" name="Footer Placeholder 3"/>
          <p:cNvSpPr>
            <a:spLocks noGrp="1"/>
          </p:cNvSpPr>
          <p:nvPr>
            <p:ph type="ftr" sz="quarter" idx="11"/>
          </p:nvPr>
        </p:nvSpPr>
        <p:spPr/>
        <p:txBody>
          <a:bodyPr/>
          <a:lstStyle/>
          <a:p>
            <a:r>
              <a:rPr lang="en-US" smtClean="0"/>
              <a:t>© 2017 Pearson Education, Ltd.</a:t>
            </a:r>
            <a:endParaRPr lang="en-US" dirty="0"/>
          </a:p>
        </p:txBody>
      </p:sp>
      <p:sp>
        <p:nvSpPr>
          <p:cNvPr id="6" name="TextBox 5"/>
          <p:cNvSpPr txBox="1"/>
          <p:nvPr/>
        </p:nvSpPr>
        <p:spPr>
          <a:xfrm>
            <a:off x="548640" y="467360"/>
            <a:ext cx="1849120" cy="523220"/>
          </a:xfrm>
          <a:prstGeom prst="rect">
            <a:avLst/>
          </a:prstGeom>
          <a:noFill/>
        </p:spPr>
        <p:txBody>
          <a:bodyPr wrap="square" rtlCol="0">
            <a:spAutoFit/>
          </a:bodyPr>
          <a:lstStyle/>
          <a:p>
            <a:r>
              <a:rPr lang="ko-KR" altLang="en-US" sz="2800" dirty="0" smtClean="0">
                <a:solidFill>
                  <a:srgbClr val="FF0000"/>
                </a:solidFill>
              </a:rPr>
              <a:t>생물이란</a:t>
            </a:r>
            <a:r>
              <a:rPr lang="en-US" altLang="ko-KR" sz="2800" dirty="0" smtClean="0">
                <a:solidFill>
                  <a:srgbClr val="FF0000"/>
                </a:solidFill>
              </a:rPr>
              <a:t>?</a:t>
            </a:r>
            <a:endParaRPr lang="ko-KR" altLang="en-US" sz="2800" dirty="0">
              <a:solidFill>
                <a:srgbClr val="FF0000"/>
              </a:solidFill>
            </a:endParaRPr>
          </a:p>
        </p:txBody>
      </p:sp>
    </p:spTree>
    <p:extLst>
      <p:ext uri="{BB962C8B-B14F-4D97-AF65-F5344CB8AC3E}">
        <p14:creationId xmlns:p14="http://schemas.microsoft.com/office/powerpoint/2010/main" xmlns="" val="1952018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063" y="742123"/>
            <a:ext cx="8543108" cy="477078"/>
          </a:xfrm>
        </p:spPr>
        <p:txBody>
          <a:bodyPr/>
          <a:lstStyle/>
          <a:p>
            <a:r>
              <a:rPr lang="en-US" kern="0" dirty="0"/>
              <a:t>Life in Its Diverse Forms</a:t>
            </a:r>
            <a:endParaRPr lang="en-US" dirty="0"/>
          </a:p>
        </p:txBody>
      </p:sp>
      <p:sp>
        <p:nvSpPr>
          <p:cNvPr id="207874" name="Rectangle 3"/>
          <p:cNvSpPr>
            <a:spLocks noGrp="1" noChangeArrowheads="1"/>
          </p:cNvSpPr>
          <p:nvPr>
            <p:ph idx="1"/>
          </p:nvPr>
        </p:nvSpPr>
        <p:spPr>
          <a:xfrm>
            <a:off x="307703" y="1451429"/>
            <a:ext cx="8543108" cy="2785291"/>
          </a:xfrm>
        </p:spPr>
        <p:txBody>
          <a:bodyPr/>
          <a:lstStyle/>
          <a:p>
            <a:r>
              <a:rPr lang="en-US" dirty="0" smtClean="0"/>
              <a:t>The diversity of known life—all the species that have been identified and named—includes</a:t>
            </a:r>
          </a:p>
          <a:p>
            <a:pPr lvl="1"/>
            <a:r>
              <a:rPr lang="en-US" dirty="0" smtClean="0"/>
              <a:t>at least 290,000 plants, </a:t>
            </a:r>
          </a:p>
          <a:p>
            <a:pPr lvl="1"/>
            <a:r>
              <a:rPr lang="en-US" dirty="0" smtClean="0"/>
              <a:t>52,000 vertebrates (animals with backbones), and </a:t>
            </a:r>
          </a:p>
          <a:p>
            <a:pPr lvl="1"/>
            <a:r>
              <a:rPr lang="en-US" dirty="0" smtClean="0"/>
              <a:t>1 million insects (more than half of all known forms of life). </a:t>
            </a:r>
            <a:endParaRPr lang="en-US" dirty="0"/>
          </a:p>
        </p:txBody>
      </p:sp>
      <p:sp>
        <p:nvSpPr>
          <p:cNvPr id="6" name="직사각형 5"/>
          <p:cNvSpPr/>
          <p:nvPr/>
        </p:nvSpPr>
        <p:spPr>
          <a:xfrm>
            <a:off x="629920" y="4327158"/>
            <a:ext cx="7670800" cy="1569660"/>
          </a:xfrm>
          <a:prstGeom prst="rect">
            <a:avLst/>
          </a:prstGeom>
        </p:spPr>
        <p:txBody>
          <a:bodyPr wrap="square">
            <a:spAutoFit/>
          </a:bodyPr>
          <a:lstStyle/>
          <a:p>
            <a:r>
              <a:rPr lang="en-US" altLang="ko-KR" dirty="0" smtClean="0"/>
              <a:t>Biologists add thousands of newly identified species to the list each year. </a:t>
            </a:r>
          </a:p>
          <a:p>
            <a:r>
              <a:rPr lang="en-US" altLang="ko-KR" dirty="0" smtClean="0"/>
              <a:t>Estimates of the total number of species range from 10 million to more than 100 million. </a:t>
            </a:r>
            <a:endParaRPr lang="en-US" altLang="ko-K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77223" y="681163"/>
            <a:ext cx="8543108" cy="507558"/>
          </a:xfrm>
        </p:spPr>
        <p:txBody>
          <a:bodyPr/>
          <a:lstStyle/>
          <a:p>
            <a:r>
              <a:rPr lang="en-US" dirty="0" smtClean="0"/>
              <a:t>Grouping Species: The Basic Concept</a:t>
            </a:r>
            <a:endParaRPr lang="en-US" dirty="0"/>
          </a:p>
        </p:txBody>
      </p:sp>
      <p:sp>
        <p:nvSpPr>
          <p:cNvPr id="93187" name="Rectangle 3"/>
          <p:cNvSpPr>
            <a:spLocks noGrp="1" noChangeArrowheads="1"/>
          </p:cNvSpPr>
          <p:nvPr>
            <p:ph idx="1"/>
          </p:nvPr>
        </p:nvSpPr>
        <p:spPr>
          <a:xfrm>
            <a:off x="287383" y="1349829"/>
            <a:ext cx="8543108" cy="4715691"/>
          </a:xfrm>
        </p:spPr>
        <p:txBody>
          <a:bodyPr/>
          <a:lstStyle/>
          <a:p>
            <a:r>
              <a:rPr lang="en-US" dirty="0" smtClean="0"/>
              <a:t>To make sense of nature, people tend to group diverse items according to similarities. </a:t>
            </a:r>
          </a:p>
          <a:p>
            <a:r>
              <a:rPr lang="en-US" dirty="0" smtClean="0"/>
              <a:t>A </a:t>
            </a:r>
            <a:r>
              <a:rPr lang="en-US" b="1" dirty="0" smtClean="0"/>
              <a:t>species</a:t>
            </a:r>
            <a:r>
              <a:rPr lang="ko-KR" altLang="en-US" sz="2400" dirty="0" smtClean="0"/>
              <a:t>종</a:t>
            </a:r>
            <a:r>
              <a:rPr lang="en-US" dirty="0" smtClean="0"/>
              <a:t> is generally defined </a:t>
            </a:r>
            <a:r>
              <a:rPr lang="en-US" dirty="0"/>
              <a:t>as </a:t>
            </a:r>
            <a:r>
              <a:rPr lang="en-US" dirty="0" smtClean="0"/>
              <a:t>a </a:t>
            </a:r>
            <a:r>
              <a:rPr lang="en-US" dirty="0"/>
              <a:t>group of organisms that </a:t>
            </a:r>
            <a:endParaRPr lang="en-US" dirty="0" smtClean="0"/>
          </a:p>
          <a:p>
            <a:pPr lvl="1"/>
            <a:r>
              <a:rPr lang="en-US" dirty="0" smtClean="0"/>
              <a:t>live in the same place and time and </a:t>
            </a:r>
          </a:p>
          <a:p>
            <a:pPr lvl="1"/>
            <a:r>
              <a:rPr lang="en-US" dirty="0" smtClean="0"/>
              <a:t>have the potential to interbreed with one another in nature to produce healthy offspring.</a:t>
            </a:r>
          </a:p>
          <a:p>
            <a:pPr marL="0" lvl="1" indent="0"/>
            <a:r>
              <a:rPr lang="en-US" altLang="ko-KR" b="1" dirty="0" smtClean="0"/>
              <a:t>Taxonomy</a:t>
            </a:r>
            <a:r>
              <a:rPr lang="ko-KR" altLang="en-US" sz="2000" dirty="0" smtClean="0"/>
              <a:t>분류학</a:t>
            </a:r>
            <a:r>
              <a:rPr lang="en-US" altLang="ko-KR" dirty="0" smtClean="0"/>
              <a:t>, the branch of biology that names and  classifies species, is the arrangement of species into a hierarchy of broader and broader groups. </a:t>
            </a:r>
          </a:p>
          <a:p>
            <a:pPr lvl="1">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87383" y="498283"/>
            <a:ext cx="8543108" cy="517718"/>
          </a:xfrm>
        </p:spPr>
        <p:txBody>
          <a:bodyPr/>
          <a:lstStyle/>
          <a:p>
            <a:r>
              <a:rPr lang="en-US" dirty="0" smtClean="0"/>
              <a:t>The Three Domains of Life</a:t>
            </a:r>
            <a:endParaRPr lang="en-US" dirty="0"/>
          </a:p>
        </p:txBody>
      </p:sp>
      <p:sp>
        <p:nvSpPr>
          <p:cNvPr id="93187" name="Rectangle 3"/>
          <p:cNvSpPr>
            <a:spLocks noGrp="1" noChangeArrowheads="1"/>
          </p:cNvSpPr>
          <p:nvPr>
            <p:ph idx="1"/>
          </p:nvPr>
        </p:nvSpPr>
        <p:spPr/>
        <p:txBody>
          <a:bodyPr/>
          <a:lstStyle/>
          <a:p>
            <a:r>
              <a:rPr lang="en-US" dirty="0" smtClean="0"/>
              <a:t>The three domains of life are</a:t>
            </a:r>
          </a:p>
          <a:p>
            <a:pPr marL="971550" lvl="1" indent="-514350">
              <a:buFont typeface="+mj-lt"/>
              <a:buAutoNum type="arabicPeriod"/>
            </a:pPr>
            <a:r>
              <a:rPr lang="en-US" dirty="0" smtClean="0"/>
              <a:t>Bacteria</a:t>
            </a:r>
            <a:r>
              <a:rPr lang="ko-KR" altLang="en-US" sz="2400" dirty="0" smtClean="0"/>
              <a:t>세균</a:t>
            </a:r>
            <a:r>
              <a:rPr lang="en-US" dirty="0" smtClean="0"/>
              <a:t>,</a:t>
            </a:r>
          </a:p>
          <a:p>
            <a:pPr marL="971550" lvl="1" indent="-514350">
              <a:buFont typeface="+mj-lt"/>
              <a:buAutoNum type="arabicPeriod"/>
            </a:pPr>
            <a:r>
              <a:rPr lang="en-US" dirty="0" err="1" smtClean="0"/>
              <a:t>Archaea</a:t>
            </a:r>
            <a:r>
              <a:rPr lang="ko-KR" altLang="en-US" sz="2400" dirty="0" err="1" smtClean="0"/>
              <a:t>고세균</a:t>
            </a:r>
            <a:r>
              <a:rPr lang="en-US" dirty="0" smtClean="0"/>
              <a:t>, and</a:t>
            </a:r>
          </a:p>
          <a:p>
            <a:pPr marL="971550" lvl="1" indent="-514350">
              <a:buFont typeface="+mj-lt"/>
              <a:buAutoNum type="arabicPeriod"/>
            </a:pPr>
            <a:r>
              <a:rPr lang="en-US" dirty="0" err="1" smtClean="0"/>
              <a:t>Eukarya</a:t>
            </a:r>
            <a:r>
              <a:rPr lang="ko-KR" altLang="en-US" sz="2400" dirty="0" err="1" smtClean="0"/>
              <a:t>진핵생물</a:t>
            </a:r>
            <a:r>
              <a:rPr lang="en-US" dirty="0" smtClean="0"/>
              <a:t>.</a:t>
            </a:r>
          </a:p>
          <a:p>
            <a:r>
              <a:rPr lang="en-US" dirty="0" smtClean="0"/>
              <a:t>Bacteria and Archaea have prokaryotic cells.</a:t>
            </a:r>
          </a:p>
          <a:p>
            <a:r>
              <a:rPr lang="en-US" dirty="0" smtClean="0"/>
              <a:t>Eukarya have eukaryotic cells.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13104" y="204216"/>
            <a:ext cx="6717792"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1.7</a:t>
            </a:r>
            <a:endParaRPr lang="en-US" sz="1200" b="0" dirty="0">
              <a:solidFill>
                <a:schemeClr val="tx1"/>
              </a:solidFill>
              <a:latin typeface="Arial" charset="0"/>
            </a:endParaRPr>
          </a:p>
        </p:txBody>
      </p:sp>
      <p:sp>
        <p:nvSpPr>
          <p:cNvPr id="4" name="TextBox 3"/>
          <p:cNvSpPr txBox="1"/>
          <p:nvPr/>
        </p:nvSpPr>
        <p:spPr>
          <a:xfrm rot="16200000">
            <a:off x="931012" y="648788"/>
            <a:ext cx="1112805" cy="523220"/>
          </a:xfrm>
          <a:prstGeom prst="rect">
            <a:avLst/>
          </a:prstGeom>
          <a:noFill/>
        </p:spPr>
        <p:txBody>
          <a:bodyPr wrap="none" rtlCol="0">
            <a:spAutoFit/>
          </a:bodyPr>
          <a:lstStyle/>
          <a:p>
            <a:pPr algn="ctr" eaLnBrk="0" hangingPunct="0"/>
            <a:r>
              <a:rPr lang="en-US" sz="1400" b="1" dirty="0" smtClean="0">
                <a:solidFill>
                  <a:srgbClr val="000000"/>
                </a:solidFill>
                <a:latin typeface="Arial" pitchFamily="34" charset="0"/>
                <a:ea typeface="ＭＳ Ｐゴシック" charset="0"/>
                <a:cs typeface="Arial" pitchFamily="34" charset="0"/>
              </a:rPr>
              <a:t>DOMAIN</a:t>
            </a:r>
          </a:p>
          <a:p>
            <a:pPr algn="ctr" eaLnBrk="0" hangingPunct="0">
              <a:lnSpc>
                <a:spcPts val="1600"/>
              </a:lnSpc>
            </a:pPr>
            <a:r>
              <a:rPr lang="en-US" sz="1400" b="1" dirty="0" smtClean="0">
                <a:solidFill>
                  <a:srgbClr val="000000"/>
                </a:solidFill>
                <a:latin typeface="Arial" pitchFamily="34" charset="0"/>
                <a:ea typeface="ＭＳ Ｐゴシック" charset="0"/>
                <a:cs typeface="Arial" pitchFamily="34" charset="0"/>
              </a:rPr>
              <a:t>BACTERIA</a:t>
            </a:r>
            <a:endParaRPr lang="en-US" sz="1400" b="1" dirty="0">
              <a:solidFill>
                <a:srgbClr val="000000"/>
              </a:solidFill>
              <a:latin typeface="Arial" pitchFamily="34" charset="0"/>
              <a:ea typeface="ＭＳ Ｐゴシック" charset="0"/>
              <a:cs typeface="Arial" pitchFamily="34" charset="0"/>
            </a:endParaRPr>
          </a:p>
        </p:txBody>
      </p:sp>
      <p:sp>
        <p:nvSpPr>
          <p:cNvPr id="6" name="TextBox 5"/>
          <p:cNvSpPr txBox="1"/>
          <p:nvPr/>
        </p:nvSpPr>
        <p:spPr>
          <a:xfrm rot="16200000">
            <a:off x="939089" y="2183264"/>
            <a:ext cx="1083951" cy="523220"/>
          </a:xfrm>
          <a:prstGeom prst="rect">
            <a:avLst/>
          </a:prstGeom>
          <a:noFill/>
        </p:spPr>
        <p:txBody>
          <a:bodyPr wrap="none" rtlCol="0">
            <a:spAutoFit/>
          </a:bodyPr>
          <a:lstStyle/>
          <a:p>
            <a:pPr algn="ctr" eaLnBrk="0" hangingPunct="0"/>
            <a:r>
              <a:rPr lang="en-US" sz="1400" b="1" dirty="0" smtClean="0">
                <a:solidFill>
                  <a:srgbClr val="000000"/>
                </a:solidFill>
                <a:latin typeface="Arial" pitchFamily="34" charset="0"/>
                <a:ea typeface="ＭＳ Ｐゴシック" charset="0"/>
                <a:cs typeface="Arial" pitchFamily="34" charset="0"/>
              </a:rPr>
              <a:t>DOMAIN</a:t>
            </a:r>
          </a:p>
          <a:p>
            <a:pPr algn="ctr" eaLnBrk="0" hangingPunct="0"/>
            <a:r>
              <a:rPr lang="en-US" sz="1400" b="1" dirty="0" smtClean="0">
                <a:solidFill>
                  <a:srgbClr val="000000"/>
                </a:solidFill>
                <a:latin typeface="Arial" pitchFamily="34" charset="0"/>
                <a:ea typeface="ＭＳ Ｐゴシック" charset="0"/>
                <a:cs typeface="Arial" pitchFamily="34" charset="0"/>
              </a:rPr>
              <a:t>ARCHAEA</a:t>
            </a:r>
            <a:endParaRPr lang="en-US" sz="1400" b="1" dirty="0">
              <a:solidFill>
                <a:srgbClr val="000000"/>
              </a:solidFill>
              <a:latin typeface="Arial" pitchFamily="34" charset="0"/>
              <a:ea typeface="ＭＳ Ｐゴシック" charset="0"/>
              <a:cs typeface="Arial" pitchFamily="34" charset="0"/>
            </a:endParaRPr>
          </a:p>
        </p:txBody>
      </p:sp>
      <p:sp>
        <p:nvSpPr>
          <p:cNvPr id="5" name="TextBox 4"/>
          <p:cNvSpPr txBox="1"/>
          <p:nvPr/>
        </p:nvSpPr>
        <p:spPr>
          <a:xfrm>
            <a:off x="5099050" y="1524000"/>
            <a:ext cx="1646605"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Kingdom Plantae</a:t>
            </a:r>
          </a:p>
        </p:txBody>
      </p:sp>
      <p:sp>
        <p:nvSpPr>
          <p:cNvPr id="8" name="TextBox 7"/>
          <p:cNvSpPr txBox="1"/>
          <p:nvPr/>
        </p:nvSpPr>
        <p:spPr>
          <a:xfrm>
            <a:off x="5099050" y="3121223"/>
            <a:ext cx="1495922"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Kingdom Fungi</a:t>
            </a:r>
          </a:p>
        </p:txBody>
      </p:sp>
      <p:sp>
        <p:nvSpPr>
          <p:cNvPr id="9" name="TextBox 8"/>
          <p:cNvSpPr txBox="1"/>
          <p:nvPr/>
        </p:nvSpPr>
        <p:spPr>
          <a:xfrm>
            <a:off x="5099050" y="4721423"/>
            <a:ext cx="1750544"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Kingdom </a:t>
            </a:r>
            <a:r>
              <a:rPr lang="en-US" sz="1400" b="1" dirty="0" err="1">
                <a:solidFill>
                  <a:srgbClr val="000000"/>
                </a:solidFill>
                <a:latin typeface="Arial" pitchFamily="34" charset="0"/>
                <a:ea typeface="ＭＳ Ｐゴシック" charset="0"/>
                <a:cs typeface="Arial" pitchFamily="34" charset="0"/>
              </a:rPr>
              <a:t>Animalia</a:t>
            </a:r>
            <a:endParaRPr lang="en-US" sz="1400" b="1" dirty="0">
              <a:solidFill>
                <a:srgbClr val="000000"/>
              </a:solidFill>
              <a:latin typeface="Arial" pitchFamily="34" charset="0"/>
              <a:ea typeface="ＭＳ Ｐゴシック" charset="0"/>
              <a:cs typeface="Arial" pitchFamily="34" charset="0"/>
            </a:endParaRPr>
          </a:p>
        </p:txBody>
      </p:sp>
      <p:sp>
        <p:nvSpPr>
          <p:cNvPr id="10" name="TextBox 9"/>
          <p:cNvSpPr txBox="1"/>
          <p:nvPr/>
        </p:nvSpPr>
        <p:spPr>
          <a:xfrm>
            <a:off x="5092700" y="6343030"/>
            <a:ext cx="2600392" cy="307777"/>
          </a:xfrm>
          <a:prstGeom prst="rect">
            <a:avLst/>
          </a:prstGeom>
          <a:noFill/>
        </p:spPr>
        <p:txBody>
          <a:bodyPr wrap="none" rtlCol="0">
            <a:spAutoFit/>
          </a:bodyPr>
          <a:lstStyle/>
          <a:p>
            <a:pPr eaLnBrk="0" hangingPunct="0"/>
            <a:r>
              <a:rPr lang="en-US" sz="1400" b="1" dirty="0" err="1">
                <a:solidFill>
                  <a:srgbClr val="000000"/>
                </a:solidFill>
                <a:latin typeface="Arial" pitchFamily="34" charset="0"/>
                <a:ea typeface="ＭＳ Ｐゴシック" charset="0"/>
                <a:cs typeface="Arial" pitchFamily="34" charset="0"/>
              </a:rPr>
              <a:t>Protists</a:t>
            </a:r>
            <a:r>
              <a:rPr lang="en-US" sz="1400" b="1" dirty="0">
                <a:solidFill>
                  <a:srgbClr val="000000"/>
                </a:solidFill>
                <a:latin typeface="Arial" pitchFamily="34" charset="0"/>
                <a:ea typeface="ＭＳ Ｐゴシック" charset="0"/>
                <a:cs typeface="Arial" pitchFamily="34" charset="0"/>
              </a:rPr>
              <a:t> (multiple kingdoms)</a:t>
            </a:r>
          </a:p>
        </p:txBody>
      </p:sp>
      <p:sp>
        <p:nvSpPr>
          <p:cNvPr id="7" name="TextBox 6"/>
          <p:cNvSpPr txBox="1"/>
          <p:nvPr/>
        </p:nvSpPr>
        <p:spPr>
          <a:xfrm rot="16200000">
            <a:off x="3999091" y="3224356"/>
            <a:ext cx="1828642"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DOMAIN EUKARYA</a:t>
            </a:r>
          </a:p>
        </p:txBody>
      </p:sp>
      <p:sp>
        <p:nvSpPr>
          <p:cNvPr id="12" name="직사각형 11"/>
          <p:cNvSpPr/>
          <p:nvPr/>
        </p:nvSpPr>
        <p:spPr>
          <a:xfrm>
            <a:off x="538480" y="3709859"/>
            <a:ext cx="3921760" cy="2677656"/>
          </a:xfrm>
          <a:prstGeom prst="rect">
            <a:avLst/>
          </a:prstGeom>
        </p:spPr>
        <p:txBody>
          <a:bodyPr wrap="square">
            <a:spAutoFit/>
          </a:bodyPr>
          <a:lstStyle/>
          <a:p>
            <a:r>
              <a:rPr lang="en-US" altLang="ko-KR" sz="1400" dirty="0" smtClean="0"/>
              <a:t>Those eukaryotes that do not fit into any of the three kingdoms fall into a catch-all group called the </a:t>
            </a:r>
            <a:r>
              <a:rPr lang="en-US" altLang="ko-KR" sz="1400" dirty="0" err="1" smtClean="0"/>
              <a:t>protists</a:t>
            </a:r>
            <a:r>
              <a:rPr lang="en-US" altLang="ko-KR" sz="1400" dirty="0" smtClean="0"/>
              <a:t>. </a:t>
            </a:r>
          </a:p>
          <a:p>
            <a:pPr lvl="1"/>
            <a:r>
              <a:rPr lang="en-US" altLang="ko-KR" sz="1400" dirty="0" smtClean="0"/>
              <a:t>Most </a:t>
            </a:r>
            <a:r>
              <a:rPr lang="en-US" altLang="ko-KR" sz="1400" dirty="0" err="1" smtClean="0"/>
              <a:t>protists</a:t>
            </a:r>
            <a:r>
              <a:rPr lang="en-US" altLang="ko-KR" sz="1400" dirty="0" smtClean="0"/>
              <a:t> are single-celled; they include microscopic organisms such as amoebas. </a:t>
            </a:r>
          </a:p>
          <a:p>
            <a:pPr lvl="1"/>
            <a:r>
              <a:rPr lang="en-US" altLang="ko-KR" sz="1400" dirty="0" smtClean="0"/>
              <a:t>But </a:t>
            </a:r>
            <a:r>
              <a:rPr lang="en-US" altLang="ko-KR" sz="1400" dirty="0" err="1" smtClean="0"/>
              <a:t>protists</a:t>
            </a:r>
            <a:r>
              <a:rPr lang="en-US" altLang="ko-KR" sz="1400" dirty="0" smtClean="0"/>
              <a:t> also include certain </a:t>
            </a:r>
            <a:r>
              <a:rPr lang="en-US" altLang="ko-KR" sz="1400" dirty="0" err="1" smtClean="0"/>
              <a:t>multicellular</a:t>
            </a:r>
            <a:r>
              <a:rPr lang="en-US" altLang="ko-KR" sz="1400" dirty="0" smtClean="0"/>
              <a:t> forms, such as seaweeds.</a:t>
            </a:r>
          </a:p>
          <a:p>
            <a:pPr lvl="1"/>
            <a:r>
              <a:rPr lang="en-US" altLang="ko-KR" sz="1400" dirty="0" smtClean="0"/>
              <a:t>Scientists are in the process of organizing </a:t>
            </a:r>
            <a:r>
              <a:rPr lang="en-US" altLang="ko-KR" sz="1400" dirty="0" err="1" smtClean="0"/>
              <a:t>protists</a:t>
            </a:r>
            <a:r>
              <a:rPr lang="en-US" altLang="ko-KR" sz="1400" dirty="0" smtClean="0"/>
              <a:t> into multiple kingdoms, although they do not yet agree on exactly how to do this. </a:t>
            </a:r>
          </a:p>
        </p:txBody>
      </p:sp>
    </p:spTree>
    <p:extLst>
      <p:ext uri="{BB962C8B-B14F-4D97-AF65-F5344CB8AC3E}">
        <p14:creationId xmlns:p14="http://schemas.microsoft.com/office/powerpoint/2010/main" xmlns="" val="109490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2148840"/>
            <a:ext cx="8546592" cy="2560320"/>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1.8</a:t>
            </a:r>
            <a:endParaRPr lang="en-US" sz="1200" b="0" dirty="0">
              <a:solidFill>
                <a:schemeClr val="tx1"/>
              </a:solidFill>
              <a:latin typeface="Arial" charset="0"/>
            </a:endParaRPr>
          </a:p>
        </p:txBody>
      </p:sp>
      <p:sp>
        <p:nvSpPr>
          <p:cNvPr id="3" name="TextBox 2"/>
          <p:cNvSpPr txBox="1"/>
          <p:nvPr/>
        </p:nvSpPr>
        <p:spPr>
          <a:xfrm>
            <a:off x="593058" y="2710545"/>
            <a:ext cx="1236236"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Evolution</a:t>
            </a:r>
          </a:p>
        </p:txBody>
      </p:sp>
      <p:sp>
        <p:nvSpPr>
          <p:cNvPr id="6" name="TextBox 5"/>
          <p:cNvSpPr txBox="1"/>
          <p:nvPr/>
        </p:nvSpPr>
        <p:spPr>
          <a:xfrm>
            <a:off x="2215031" y="2477090"/>
            <a:ext cx="1274708" cy="646331"/>
          </a:xfrm>
          <a:prstGeom prst="rect">
            <a:avLst/>
          </a:prstGeom>
          <a:noFill/>
        </p:spPr>
        <p:txBody>
          <a:bodyPr wrap="none" rtlCol="0">
            <a:spAutoFit/>
          </a:bodyPr>
          <a:lstStyle/>
          <a:p>
            <a:pPr algn="ctr" eaLnBrk="0" hangingPunct="0"/>
            <a:r>
              <a:rPr lang="en-US" sz="1800" b="1" dirty="0">
                <a:solidFill>
                  <a:srgbClr val="000000"/>
                </a:solidFill>
                <a:latin typeface="Arial" pitchFamily="34" charset="0"/>
                <a:ea typeface="ＭＳ Ｐゴシック" charset="0"/>
                <a:cs typeface="Arial" pitchFamily="34" charset="0"/>
              </a:rPr>
              <a:t>Structure</a:t>
            </a:r>
            <a:r>
              <a:rPr lang="en-US" sz="1800" b="1" dirty="0" smtClean="0">
                <a:solidFill>
                  <a:srgbClr val="000000"/>
                </a:solidFill>
                <a:latin typeface="Arial" pitchFamily="34" charset="0"/>
                <a:ea typeface="ＭＳ Ｐゴシック" charset="0"/>
                <a:cs typeface="Arial" pitchFamily="34" charset="0"/>
              </a:rPr>
              <a:t>/</a:t>
            </a:r>
          </a:p>
          <a:p>
            <a:pPr algn="ct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Function</a:t>
            </a:r>
            <a:endParaRPr lang="en-US" sz="1800" b="1" dirty="0">
              <a:solidFill>
                <a:srgbClr val="000000"/>
              </a:solidFill>
              <a:latin typeface="Arial" pitchFamily="34" charset="0"/>
              <a:ea typeface="ＭＳ Ｐゴシック" charset="0"/>
              <a:cs typeface="Arial" pitchFamily="34" charset="0"/>
            </a:endParaRPr>
          </a:p>
        </p:txBody>
      </p:sp>
      <p:sp>
        <p:nvSpPr>
          <p:cNvPr id="7" name="TextBox 6"/>
          <p:cNvSpPr txBox="1"/>
          <p:nvPr/>
        </p:nvSpPr>
        <p:spPr>
          <a:xfrm>
            <a:off x="3567079" y="2487979"/>
            <a:ext cx="1454244" cy="612988"/>
          </a:xfrm>
          <a:prstGeom prst="rect">
            <a:avLst/>
          </a:prstGeom>
          <a:noFill/>
        </p:spPr>
        <p:txBody>
          <a:bodyPr wrap="none" rtlCol="0">
            <a:spAutoFit/>
          </a:bodyPr>
          <a:lstStyle/>
          <a:p>
            <a:pPr algn="ctr" eaLnBrk="0" hangingPunct="0"/>
            <a:r>
              <a:rPr lang="en-US" sz="1800" b="1" dirty="0" smtClean="0">
                <a:solidFill>
                  <a:srgbClr val="000000"/>
                </a:solidFill>
                <a:latin typeface="Arial" pitchFamily="34" charset="0"/>
                <a:ea typeface="ＭＳ Ｐゴシック" charset="0"/>
                <a:cs typeface="Arial" pitchFamily="34" charset="0"/>
              </a:rPr>
              <a:t>Information</a:t>
            </a:r>
          </a:p>
          <a:p>
            <a:pPr algn="ctr" eaLnBrk="0" hangingPunct="0">
              <a:lnSpc>
                <a:spcPts val="1900"/>
              </a:lnSpc>
            </a:pPr>
            <a:r>
              <a:rPr lang="en-US" sz="1800" b="1" dirty="0" smtClean="0">
                <a:solidFill>
                  <a:srgbClr val="000000"/>
                </a:solidFill>
                <a:latin typeface="Arial" pitchFamily="34" charset="0"/>
                <a:ea typeface="ＭＳ Ｐゴシック" charset="0"/>
                <a:cs typeface="Arial" pitchFamily="34" charset="0"/>
              </a:rPr>
              <a:t>Flow</a:t>
            </a:r>
            <a:endParaRPr lang="en-US" sz="1800" b="1" dirty="0">
              <a:solidFill>
                <a:srgbClr val="000000"/>
              </a:solidFill>
              <a:latin typeface="Arial" pitchFamily="34" charset="0"/>
              <a:ea typeface="ＭＳ Ｐゴシック" charset="0"/>
              <a:cs typeface="Arial" pitchFamily="34" charset="0"/>
            </a:endParaRPr>
          </a:p>
        </p:txBody>
      </p:sp>
      <p:sp>
        <p:nvSpPr>
          <p:cNvPr id="8" name="TextBox 7"/>
          <p:cNvSpPr txBox="1"/>
          <p:nvPr/>
        </p:nvSpPr>
        <p:spPr>
          <a:xfrm>
            <a:off x="4957823" y="2487979"/>
            <a:ext cx="1992917" cy="605294"/>
          </a:xfrm>
          <a:prstGeom prst="rect">
            <a:avLst/>
          </a:prstGeom>
          <a:noFill/>
        </p:spPr>
        <p:txBody>
          <a:bodyPr wrap="none" rtlCol="0">
            <a:spAutoFit/>
          </a:bodyPr>
          <a:lstStyle/>
          <a:p>
            <a:pPr algn="ct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Energy</a:t>
            </a:r>
          </a:p>
          <a:p>
            <a:pPr algn="ct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Transformations</a:t>
            </a:r>
            <a:endParaRPr lang="en-US" sz="1800" b="1" dirty="0">
              <a:solidFill>
                <a:srgbClr val="000000"/>
              </a:solidFill>
              <a:latin typeface="Arial" pitchFamily="34" charset="0"/>
              <a:ea typeface="ＭＳ Ｐゴシック" charset="0"/>
              <a:cs typeface="Arial" pitchFamily="34" charset="0"/>
            </a:endParaRPr>
          </a:p>
        </p:txBody>
      </p:sp>
      <p:sp>
        <p:nvSpPr>
          <p:cNvPr id="5" name="TextBox 4"/>
          <p:cNvSpPr txBox="1"/>
          <p:nvPr/>
        </p:nvSpPr>
        <p:spPr>
          <a:xfrm>
            <a:off x="6718300" y="2487979"/>
            <a:ext cx="2247900" cy="612988"/>
          </a:xfrm>
          <a:prstGeom prst="rect">
            <a:avLst/>
          </a:prstGeom>
          <a:noFill/>
        </p:spPr>
        <p:txBody>
          <a:bodyPr wrap="square" rtlCol="0">
            <a:spAutoFit/>
          </a:bodyPr>
          <a:lstStyle/>
          <a:p>
            <a:pPr algn="ctr" eaLnBrk="0" hangingPunct="0"/>
            <a:r>
              <a:rPr lang="en-US" sz="1800" b="1" dirty="0" smtClean="0">
                <a:solidFill>
                  <a:srgbClr val="000000"/>
                </a:solidFill>
                <a:latin typeface="Arial" pitchFamily="34" charset="0"/>
                <a:ea typeface="ＭＳ Ｐゴシック" charset="0"/>
                <a:cs typeface="Arial" pitchFamily="34" charset="0"/>
              </a:rPr>
              <a:t>Interconnections</a:t>
            </a:r>
          </a:p>
          <a:p>
            <a:pPr algn="ctr" eaLnBrk="0" hangingPunct="0">
              <a:lnSpc>
                <a:spcPts val="1900"/>
              </a:lnSpc>
            </a:pPr>
            <a:r>
              <a:rPr lang="en-US" sz="1800" b="1" dirty="0" smtClean="0">
                <a:solidFill>
                  <a:srgbClr val="000000"/>
                </a:solidFill>
                <a:latin typeface="Arial" pitchFamily="34" charset="0"/>
                <a:ea typeface="ＭＳ Ｐゴシック" charset="0"/>
                <a:cs typeface="Arial" pitchFamily="34" charset="0"/>
              </a:rPr>
              <a:t>within </a:t>
            </a:r>
            <a:r>
              <a:rPr lang="en-US" sz="1800" b="1" dirty="0">
                <a:solidFill>
                  <a:srgbClr val="000000"/>
                </a:solidFill>
                <a:latin typeface="Arial" pitchFamily="34" charset="0"/>
                <a:ea typeface="ＭＳ Ｐゴシック" charset="0"/>
                <a:cs typeface="Arial" pitchFamily="34" charset="0"/>
              </a:rPr>
              <a:t>Systems</a:t>
            </a:r>
          </a:p>
        </p:txBody>
      </p:sp>
      <p:sp>
        <p:nvSpPr>
          <p:cNvPr id="9" name="TextBox 8"/>
          <p:cNvSpPr txBox="1"/>
          <p:nvPr/>
        </p:nvSpPr>
        <p:spPr>
          <a:xfrm>
            <a:off x="2852385" y="2155190"/>
            <a:ext cx="3467616" cy="369332"/>
          </a:xfrm>
          <a:prstGeom prst="rect">
            <a:avLst/>
          </a:prstGeom>
          <a:noFill/>
        </p:spPr>
        <p:txBody>
          <a:bodyPr wrap="none" rtlCol="0">
            <a:spAutoFit/>
          </a:bodyPr>
          <a:lstStyle/>
          <a:p>
            <a:pPr eaLnBrk="0" hangingPunct="0"/>
            <a:r>
              <a:rPr lang="en-US" sz="1800" b="1" dirty="0" smtClean="0">
                <a:solidFill>
                  <a:srgbClr val="FFFFFF"/>
                </a:solidFill>
                <a:latin typeface="Arial" pitchFamily="34" charset="0"/>
                <a:ea typeface="ＭＳ Ｐゴシック" charset="0"/>
                <a:cs typeface="Arial" pitchFamily="34" charset="0"/>
              </a:rPr>
              <a:t>MAJOR THEMES IN BIOLOGY</a:t>
            </a:r>
            <a:endParaRPr lang="en-US" sz="1800" b="1" dirty="0">
              <a:solidFill>
                <a:srgbClr val="FFFFFF"/>
              </a:solidFill>
              <a:latin typeface="Arial" pitchFamily="34" charset="0"/>
              <a:ea typeface="ＭＳ Ｐゴシック" charset="0"/>
              <a:cs typeface="Arial" pitchFamily="34" charset="0"/>
            </a:endParaRPr>
          </a:p>
        </p:txBody>
      </p:sp>
      <p:sp>
        <p:nvSpPr>
          <p:cNvPr id="11" name="Rectangle 3"/>
          <p:cNvSpPr txBox="1">
            <a:spLocks noChangeArrowheads="1"/>
          </p:cNvSpPr>
          <p:nvPr/>
        </p:nvSpPr>
        <p:spPr>
          <a:xfrm>
            <a:off x="256903" y="1209483"/>
            <a:ext cx="8543108" cy="578678"/>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smtClean="0">
                <a:ln>
                  <a:noFill/>
                </a:ln>
                <a:solidFill>
                  <a:srgbClr val="0070C0"/>
                </a:solidFill>
                <a:effectLst/>
                <a:uLnTx/>
                <a:uFillTx/>
                <a:latin typeface="+mj-lt"/>
                <a:ea typeface="+mj-ea"/>
                <a:cs typeface="+mj-cs"/>
              </a:rPr>
              <a:t>Major Themes in Biology</a:t>
            </a:r>
            <a:endParaRPr kumimoji="0" lang="en-US" sz="3200" b="1" i="0" u="none" strike="noStrike" kern="1200" cap="none" spc="0" normalizeH="0" baseline="0" noProof="0" dirty="0">
              <a:ln>
                <a:noFill/>
              </a:ln>
              <a:solidFill>
                <a:srgbClr val="0070C0"/>
              </a:solidFill>
              <a:effectLst/>
              <a:uLnTx/>
              <a:uFillTx/>
              <a:latin typeface="+mj-lt"/>
              <a:ea typeface="+mj-ea"/>
              <a:cs typeface="+mj-cs"/>
            </a:endParaRPr>
          </a:p>
        </p:txBody>
      </p:sp>
    </p:spTree>
    <p:extLst>
      <p:ext uri="{BB962C8B-B14F-4D97-AF65-F5344CB8AC3E}">
        <p14:creationId xmlns:p14="http://schemas.microsoft.com/office/powerpoint/2010/main" xmlns="" val="2667986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119120" y="701483"/>
            <a:ext cx="2844801" cy="477078"/>
          </a:xfrm>
        </p:spPr>
        <p:txBody>
          <a:bodyPr/>
          <a:lstStyle/>
          <a:p>
            <a:r>
              <a:rPr lang="en-US" dirty="0" smtClean="0"/>
              <a:t>Evolution</a:t>
            </a:r>
            <a:r>
              <a:rPr lang="ko-KR" altLang="en-US" sz="2800" dirty="0" smtClean="0"/>
              <a:t>진화</a:t>
            </a:r>
            <a:endParaRPr lang="en-US" sz="2800" dirty="0"/>
          </a:p>
        </p:txBody>
      </p:sp>
      <p:sp>
        <p:nvSpPr>
          <p:cNvPr id="123907" name="Rectangle 3"/>
          <p:cNvSpPr>
            <a:spLocks noGrp="1" noChangeArrowheads="1"/>
          </p:cNvSpPr>
          <p:nvPr>
            <p:ph idx="1"/>
          </p:nvPr>
        </p:nvSpPr>
        <p:spPr>
          <a:xfrm>
            <a:off x="287383" y="1370149"/>
            <a:ext cx="8543108" cy="3496491"/>
          </a:xfrm>
        </p:spPr>
        <p:txBody>
          <a:bodyPr/>
          <a:lstStyle/>
          <a:p>
            <a:r>
              <a:rPr lang="en-US" dirty="0" smtClean="0"/>
              <a:t>Evolution is </a:t>
            </a:r>
          </a:p>
          <a:p>
            <a:pPr lvl="1"/>
            <a:r>
              <a:rPr lang="en-US" dirty="0" smtClean="0"/>
              <a:t>the fundamental principle of life and </a:t>
            </a:r>
          </a:p>
          <a:p>
            <a:pPr lvl="1"/>
            <a:r>
              <a:rPr lang="en-US" dirty="0" smtClean="0"/>
              <a:t>the core theme that unifies all of biology. </a:t>
            </a:r>
          </a:p>
          <a:p>
            <a:r>
              <a:rPr lang="en-US" dirty="0" smtClean="0"/>
              <a:t>The theory of evolution by natural selection, first described by Charles Darwin more than 150 years ago, is the one idea that makes sense of everything we know about living organisms.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xfrm>
            <a:off x="287383" y="476069"/>
            <a:ext cx="8543108" cy="3252651"/>
          </a:xfrm>
        </p:spPr>
        <p:txBody>
          <a:bodyPr/>
          <a:lstStyle/>
          <a:p>
            <a:r>
              <a:rPr lang="en-US" dirty="0" smtClean="0"/>
              <a:t>Life evolves.</a:t>
            </a:r>
          </a:p>
          <a:p>
            <a:pPr lvl="1"/>
            <a:r>
              <a:rPr lang="en-US" dirty="0" smtClean="0"/>
              <a:t>Each species is one twig of a branching tree of life extending back in time through ancestral species more and more remote.</a:t>
            </a:r>
          </a:p>
          <a:p>
            <a:pPr lvl="1"/>
            <a:r>
              <a:rPr lang="en-US" dirty="0" smtClean="0"/>
              <a:t>Species that are very similar, such as the brown bear and polar bear, share a more recent common ancestor that represents a relatively recent branch point on the tree of life.</a:t>
            </a:r>
          </a:p>
        </p:txBody>
      </p:sp>
      <p:pic>
        <p:nvPicPr>
          <p:cNvPr id="6"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540000" y="3718828"/>
            <a:ext cx="4557776" cy="3007092"/>
          </a:xfrm>
          <a:prstGeom prst="rect">
            <a:avLst/>
          </a:prstGeom>
        </p:spPr>
      </p:pic>
      <p:sp>
        <p:nvSpPr>
          <p:cNvPr id="7" name="TextBox 6"/>
          <p:cNvSpPr txBox="1"/>
          <p:nvPr/>
        </p:nvSpPr>
        <p:spPr>
          <a:xfrm>
            <a:off x="2581993" y="4087950"/>
            <a:ext cx="883575" cy="461665"/>
          </a:xfrm>
          <a:prstGeom prst="rect">
            <a:avLst/>
          </a:prstGeom>
          <a:noFill/>
        </p:spPr>
        <p:txBody>
          <a:bodyPr wrap="none" rtlCol="0">
            <a:spAutoFit/>
          </a:bodyPr>
          <a:lstStyle/>
          <a:p>
            <a:pPr algn="ctr" eaLnBrk="0" hangingPunct="0"/>
            <a:r>
              <a:rPr lang="en-US" sz="1200" b="1" dirty="0" smtClean="0">
                <a:solidFill>
                  <a:srgbClr val="000000"/>
                </a:solidFill>
                <a:latin typeface="Arial" pitchFamily="34" charset="0"/>
                <a:ea typeface="ＭＳ Ｐゴシック" charset="0"/>
                <a:cs typeface="Arial" pitchFamily="34" charset="0"/>
              </a:rPr>
              <a:t>Ancestral</a:t>
            </a:r>
          </a:p>
          <a:p>
            <a:pPr algn="ctr" eaLnBrk="0" hangingPunct="0"/>
            <a:r>
              <a:rPr lang="en-US" sz="1200" b="1" dirty="0" smtClean="0">
                <a:solidFill>
                  <a:srgbClr val="000000"/>
                </a:solidFill>
                <a:latin typeface="Arial" pitchFamily="34" charset="0"/>
                <a:ea typeface="ＭＳ Ｐゴシック" charset="0"/>
                <a:cs typeface="Arial" pitchFamily="34" charset="0"/>
              </a:rPr>
              <a:t>bear</a:t>
            </a:r>
            <a:endParaRPr lang="en-US" sz="1200" b="1" dirty="0">
              <a:solidFill>
                <a:srgbClr val="000000"/>
              </a:solidFill>
              <a:latin typeface="Arial" pitchFamily="34" charset="0"/>
              <a:ea typeface="ＭＳ Ｐゴシック" charset="0"/>
              <a:cs typeface="Arial" pitchFamily="34" charset="0"/>
            </a:endParaRPr>
          </a:p>
        </p:txBody>
      </p:sp>
      <p:sp>
        <p:nvSpPr>
          <p:cNvPr id="8" name="TextBox 7"/>
          <p:cNvSpPr txBox="1"/>
          <p:nvPr/>
        </p:nvSpPr>
        <p:spPr>
          <a:xfrm>
            <a:off x="2544957" y="4832419"/>
            <a:ext cx="1228220" cy="646331"/>
          </a:xfrm>
          <a:prstGeom prst="rect">
            <a:avLst/>
          </a:prstGeom>
          <a:noFill/>
        </p:spPr>
        <p:txBody>
          <a:bodyPr wrap="none" rtlCol="0">
            <a:spAutoFit/>
          </a:bodyPr>
          <a:lstStyle/>
          <a:p>
            <a:pPr algn="ctr" eaLnBrk="0" hangingPunct="0"/>
            <a:r>
              <a:rPr lang="en-US" sz="1200" b="1" dirty="0" smtClean="0">
                <a:solidFill>
                  <a:srgbClr val="000000"/>
                </a:solidFill>
                <a:latin typeface="Arial" pitchFamily="34" charset="0"/>
                <a:ea typeface="ＭＳ Ｐゴシック" charset="0"/>
                <a:cs typeface="Arial" pitchFamily="34" charset="0"/>
              </a:rPr>
              <a:t>Common</a:t>
            </a:r>
          </a:p>
          <a:p>
            <a:pPr algn="ctr" eaLnBrk="0" hangingPunct="0"/>
            <a:r>
              <a:rPr lang="en-US" sz="1200" b="1" dirty="0" smtClean="0">
                <a:solidFill>
                  <a:srgbClr val="000000"/>
                </a:solidFill>
                <a:latin typeface="Arial" pitchFamily="34" charset="0"/>
                <a:ea typeface="ＭＳ Ｐゴシック" charset="0"/>
                <a:cs typeface="Arial" pitchFamily="34" charset="0"/>
              </a:rPr>
              <a:t>ancestor </a:t>
            </a:r>
            <a:r>
              <a:rPr lang="en-US" sz="1200" b="1" dirty="0">
                <a:solidFill>
                  <a:srgbClr val="000000"/>
                </a:solidFill>
                <a:latin typeface="Arial" pitchFamily="34" charset="0"/>
                <a:ea typeface="ＭＳ Ｐゴシック" charset="0"/>
                <a:cs typeface="Arial" pitchFamily="34" charset="0"/>
              </a:rPr>
              <a:t>of </a:t>
            </a:r>
            <a:r>
              <a:rPr lang="en-US" sz="1200" b="1" dirty="0" smtClean="0">
                <a:solidFill>
                  <a:srgbClr val="000000"/>
                </a:solidFill>
                <a:latin typeface="Arial" pitchFamily="34" charset="0"/>
                <a:ea typeface="ＭＳ Ｐゴシック" charset="0"/>
                <a:cs typeface="Arial" pitchFamily="34" charset="0"/>
              </a:rPr>
              <a:t>all</a:t>
            </a:r>
          </a:p>
          <a:p>
            <a:pPr algn="ctr" eaLnBrk="0" hangingPunct="0"/>
            <a:r>
              <a:rPr lang="en-US" sz="1200" b="1" dirty="0" smtClean="0">
                <a:solidFill>
                  <a:srgbClr val="000000"/>
                </a:solidFill>
                <a:latin typeface="Arial" pitchFamily="34" charset="0"/>
                <a:ea typeface="ＭＳ Ｐゴシック" charset="0"/>
                <a:cs typeface="Arial" pitchFamily="34" charset="0"/>
              </a:rPr>
              <a:t>modern </a:t>
            </a:r>
            <a:r>
              <a:rPr lang="en-US" sz="1200" b="1" dirty="0">
                <a:solidFill>
                  <a:srgbClr val="000000"/>
                </a:solidFill>
                <a:latin typeface="Arial" pitchFamily="34" charset="0"/>
                <a:ea typeface="ＭＳ Ｐゴシック" charset="0"/>
                <a:cs typeface="Arial" pitchFamily="34" charset="0"/>
              </a:rPr>
              <a:t>bears</a:t>
            </a:r>
          </a:p>
        </p:txBody>
      </p:sp>
      <p:sp>
        <p:nvSpPr>
          <p:cNvPr id="9" name="직사각형 8"/>
          <p:cNvSpPr/>
          <p:nvPr/>
        </p:nvSpPr>
        <p:spPr>
          <a:xfrm>
            <a:off x="2153920" y="5776327"/>
            <a:ext cx="2357120" cy="646331"/>
          </a:xfrm>
          <a:prstGeom prst="rect">
            <a:avLst/>
          </a:prstGeom>
        </p:spPr>
        <p:txBody>
          <a:bodyPr wrap="square">
            <a:spAutoFit/>
          </a:bodyPr>
          <a:lstStyle/>
          <a:p>
            <a:pPr algn="ctr" eaLnBrk="0" hangingPunct="0"/>
            <a:r>
              <a:rPr lang="en-US" altLang="ko-KR" sz="1200" b="1" dirty="0" smtClean="0">
                <a:solidFill>
                  <a:srgbClr val="000000"/>
                </a:solidFill>
                <a:latin typeface="Arial" pitchFamily="34" charset="0"/>
                <a:ea typeface="ＭＳ Ｐゴシック" charset="0"/>
                <a:cs typeface="Arial" pitchFamily="34" charset="0"/>
              </a:rPr>
              <a:t>Common</a:t>
            </a:r>
          </a:p>
          <a:p>
            <a:pPr algn="ctr" eaLnBrk="0" hangingPunct="0"/>
            <a:r>
              <a:rPr lang="en-US" altLang="ko-KR" sz="1200" b="1" dirty="0" smtClean="0">
                <a:solidFill>
                  <a:srgbClr val="000000"/>
                </a:solidFill>
                <a:latin typeface="Arial" pitchFamily="34" charset="0"/>
                <a:ea typeface="ＭＳ Ｐゴシック" charset="0"/>
                <a:cs typeface="Arial" pitchFamily="34" charset="0"/>
              </a:rPr>
              <a:t>ancestor of polar bear</a:t>
            </a:r>
          </a:p>
          <a:p>
            <a:pPr algn="ctr" eaLnBrk="0" hangingPunct="0"/>
            <a:r>
              <a:rPr lang="en-US" altLang="ko-KR" sz="1200" b="1" dirty="0" smtClean="0">
                <a:solidFill>
                  <a:srgbClr val="000000"/>
                </a:solidFill>
                <a:latin typeface="Arial" pitchFamily="34" charset="0"/>
                <a:ea typeface="ＭＳ Ｐゴシック" charset="0"/>
                <a:cs typeface="Arial" pitchFamily="34" charset="0"/>
              </a:rPr>
              <a:t>and brown bear</a:t>
            </a:r>
            <a:endParaRPr lang="en-US" altLang="ko-KR" sz="1200" b="1" dirty="0">
              <a:solidFill>
                <a:srgbClr val="000000"/>
              </a:solidFill>
              <a:latin typeface="Arial" pitchFamily="34" charset="0"/>
              <a:ea typeface="ＭＳ Ｐゴシック" charset="0"/>
              <a:cs typeface="Arial" pitchFamily="34" charset="0"/>
            </a:endParaRPr>
          </a:p>
        </p:txBody>
      </p:sp>
      <p:sp>
        <p:nvSpPr>
          <p:cNvPr id="10" name="TextBox 9"/>
          <p:cNvSpPr txBox="1"/>
          <p:nvPr/>
        </p:nvSpPr>
        <p:spPr>
          <a:xfrm>
            <a:off x="6872795" y="3750714"/>
            <a:ext cx="1443023" cy="276999"/>
          </a:xfrm>
          <a:prstGeom prst="rect">
            <a:avLst/>
          </a:prstGeom>
          <a:noFill/>
        </p:spPr>
        <p:txBody>
          <a:bodyPr wrap="none" rtlCol="0">
            <a:spAutoFit/>
          </a:bodyPr>
          <a:lstStyle/>
          <a:p>
            <a:pPr algn="ctr" eaLnBrk="0" hangingPunct="0"/>
            <a:r>
              <a:rPr lang="en-US" sz="1200" b="1" dirty="0">
                <a:solidFill>
                  <a:srgbClr val="000000"/>
                </a:solidFill>
                <a:latin typeface="Arial" pitchFamily="34" charset="0"/>
                <a:ea typeface="ＭＳ Ｐゴシック" charset="0"/>
                <a:cs typeface="Arial" pitchFamily="34" charset="0"/>
              </a:rPr>
              <a:t>Giant panda bear</a:t>
            </a:r>
          </a:p>
        </p:txBody>
      </p:sp>
      <p:sp>
        <p:nvSpPr>
          <p:cNvPr id="11" name="TextBox 10"/>
          <p:cNvSpPr txBox="1"/>
          <p:nvPr/>
        </p:nvSpPr>
        <p:spPr>
          <a:xfrm>
            <a:off x="6754832" y="4052962"/>
            <a:ext cx="1362874" cy="276999"/>
          </a:xfrm>
          <a:prstGeom prst="rect">
            <a:avLst/>
          </a:prstGeom>
          <a:noFill/>
        </p:spPr>
        <p:txBody>
          <a:bodyPr wrap="none" rtlCol="0">
            <a:spAutoFit/>
          </a:bodyPr>
          <a:lstStyle/>
          <a:p>
            <a:pPr algn="ctr" eaLnBrk="0" hangingPunct="0"/>
            <a:r>
              <a:rPr lang="en-US" sz="1200" b="1" dirty="0">
                <a:solidFill>
                  <a:srgbClr val="000000"/>
                </a:solidFill>
                <a:latin typeface="Arial" pitchFamily="34" charset="0"/>
                <a:ea typeface="ＭＳ Ｐゴシック" charset="0"/>
                <a:cs typeface="Arial" pitchFamily="34" charset="0"/>
              </a:rPr>
              <a:t>Spectacled bear</a:t>
            </a:r>
          </a:p>
        </p:txBody>
      </p:sp>
      <p:sp>
        <p:nvSpPr>
          <p:cNvPr id="12" name="TextBox 11"/>
          <p:cNvSpPr txBox="1"/>
          <p:nvPr/>
        </p:nvSpPr>
        <p:spPr>
          <a:xfrm>
            <a:off x="6478281" y="4391773"/>
            <a:ext cx="938077" cy="276999"/>
          </a:xfrm>
          <a:prstGeom prst="rect">
            <a:avLst/>
          </a:prstGeom>
          <a:noFill/>
        </p:spPr>
        <p:txBody>
          <a:bodyPr wrap="none" rtlCol="0">
            <a:spAutoFit/>
          </a:bodyPr>
          <a:lstStyle/>
          <a:p>
            <a:pPr algn="ctr" eaLnBrk="0" hangingPunct="0"/>
            <a:r>
              <a:rPr lang="en-US" sz="1200" b="1" dirty="0">
                <a:solidFill>
                  <a:srgbClr val="000000"/>
                </a:solidFill>
                <a:latin typeface="Arial" pitchFamily="34" charset="0"/>
                <a:ea typeface="ＭＳ Ｐゴシック" charset="0"/>
                <a:cs typeface="Arial" pitchFamily="34" charset="0"/>
              </a:rPr>
              <a:t>Sloth bear</a:t>
            </a:r>
          </a:p>
        </p:txBody>
      </p:sp>
      <p:sp>
        <p:nvSpPr>
          <p:cNvPr id="13" name="TextBox 12"/>
          <p:cNvSpPr txBox="1"/>
          <p:nvPr/>
        </p:nvSpPr>
        <p:spPr>
          <a:xfrm>
            <a:off x="6485490" y="4768684"/>
            <a:ext cx="843501" cy="276999"/>
          </a:xfrm>
          <a:prstGeom prst="rect">
            <a:avLst/>
          </a:prstGeom>
          <a:noFill/>
        </p:spPr>
        <p:txBody>
          <a:bodyPr wrap="none" rtlCol="0">
            <a:spAutoFit/>
          </a:bodyPr>
          <a:lstStyle/>
          <a:p>
            <a:pPr algn="ctr" eaLnBrk="0" hangingPunct="0"/>
            <a:r>
              <a:rPr lang="en-US" sz="1200" b="1" dirty="0">
                <a:solidFill>
                  <a:srgbClr val="000000"/>
                </a:solidFill>
                <a:latin typeface="Arial" pitchFamily="34" charset="0"/>
                <a:ea typeface="ＭＳ Ｐゴシック" charset="0"/>
                <a:cs typeface="Arial" pitchFamily="34" charset="0"/>
              </a:rPr>
              <a:t>Sun bear</a:t>
            </a:r>
          </a:p>
        </p:txBody>
      </p:sp>
      <p:sp>
        <p:nvSpPr>
          <p:cNvPr id="14" name="TextBox 13"/>
          <p:cNvSpPr txBox="1"/>
          <p:nvPr/>
        </p:nvSpPr>
        <p:spPr>
          <a:xfrm>
            <a:off x="7059396" y="5061775"/>
            <a:ext cx="1686680" cy="276999"/>
          </a:xfrm>
          <a:prstGeom prst="rect">
            <a:avLst/>
          </a:prstGeom>
          <a:noFill/>
        </p:spPr>
        <p:txBody>
          <a:bodyPr wrap="none" rtlCol="0">
            <a:spAutoFit/>
          </a:bodyPr>
          <a:lstStyle/>
          <a:p>
            <a:pPr algn="ctr" eaLnBrk="0" hangingPunct="0"/>
            <a:r>
              <a:rPr lang="en-US" sz="1200" b="1" dirty="0">
                <a:solidFill>
                  <a:srgbClr val="000000"/>
                </a:solidFill>
                <a:latin typeface="Arial" pitchFamily="34" charset="0"/>
                <a:ea typeface="ＭＳ Ｐゴシック" charset="0"/>
                <a:cs typeface="Arial" pitchFamily="34" charset="0"/>
              </a:rPr>
              <a:t>American black bear</a:t>
            </a:r>
          </a:p>
        </p:txBody>
      </p:sp>
      <p:sp>
        <p:nvSpPr>
          <p:cNvPr id="15" name="TextBox 14"/>
          <p:cNvSpPr txBox="1"/>
          <p:nvPr/>
        </p:nvSpPr>
        <p:spPr>
          <a:xfrm>
            <a:off x="6846210" y="5460555"/>
            <a:ext cx="1491113" cy="276999"/>
          </a:xfrm>
          <a:prstGeom prst="rect">
            <a:avLst/>
          </a:prstGeom>
          <a:noFill/>
        </p:spPr>
        <p:txBody>
          <a:bodyPr wrap="none" rtlCol="0">
            <a:spAutoFit/>
          </a:bodyPr>
          <a:lstStyle/>
          <a:p>
            <a:pPr algn="ctr" eaLnBrk="0" hangingPunct="0"/>
            <a:r>
              <a:rPr lang="en-US" sz="1200" b="1" dirty="0">
                <a:solidFill>
                  <a:srgbClr val="000000"/>
                </a:solidFill>
                <a:latin typeface="Arial" pitchFamily="34" charset="0"/>
                <a:ea typeface="ＭＳ Ｐゴシック" charset="0"/>
                <a:cs typeface="Arial" pitchFamily="34" charset="0"/>
              </a:rPr>
              <a:t>Asiatic black bear</a:t>
            </a:r>
          </a:p>
        </p:txBody>
      </p:sp>
      <p:sp>
        <p:nvSpPr>
          <p:cNvPr id="16" name="TextBox 15"/>
          <p:cNvSpPr txBox="1"/>
          <p:nvPr/>
        </p:nvSpPr>
        <p:spPr>
          <a:xfrm>
            <a:off x="6710222" y="5830950"/>
            <a:ext cx="936474" cy="276999"/>
          </a:xfrm>
          <a:prstGeom prst="rect">
            <a:avLst/>
          </a:prstGeom>
          <a:noFill/>
        </p:spPr>
        <p:txBody>
          <a:bodyPr wrap="none" rtlCol="0">
            <a:spAutoFit/>
          </a:bodyPr>
          <a:lstStyle/>
          <a:p>
            <a:pPr algn="ctr" eaLnBrk="0" hangingPunct="0"/>
            <a:r>
              <a:rPr lang="en-US" sz="1200" b="1" dirty="0">
                <a:solidFill>
                  <a:srgbClr val="000000"/>
                </a:solidFill>
                <a:latin typeface="Arial" pitchFamily="34" charset="0"/>
                <a:ea typeface="ＭＳ Ｐゴシック" charset="0"/>
                <a:cs typeface="Arial" pitchFamily="34" charset="0"/>
              </a:rPr>
              <a:t>Polar bear</a:t>
            </a:r>
          </a:p>
        </p:txBody>
      </p:sp>
      <p:sp>
        <p:nvSpPr>
          <p:cNvPr id="17" name="TextBox 16"/>
          <p:cNvSpPr txBox="1"/>
          <p:nvPr/>
        </p:nvSpPr>
        <p:spPr>
          <a:xfrm>
            <a:off x="6662598" y="6339775"/>
            <a:ext cx="1031051" cy="276999"/>
          </a:xfrm>
          <a:prstGeom prst="rect">
            <a:avLst/>
          </a:prstGeom>
          <a:noFill/>
        </p:spPr>
        <p:txBody>
          <a:bodyPr wrap="none" rtlCol="0">
            <a:spAutoFit/>
          </a:bodyPr>
          <a:lstStyle/>
          <a:p>
            <a:pPr algn="ctr" eaLnBrk="0" hangingPunct="0"/>
            <a:r>
              <a:rPr lang="en-US" sz="1200" b="1" dirty="0">
                <a:solidFill>
                  <a:srgbClr val="000000"/>
                </a:solidFill>
                <a:latin typeface="Arial" pitchFamily="34" charset="0"/>
                <a:ea typeface="ＭＳ Ｐゴシック" charset="0"/>
                <a:cs typeface="Arial" pitchFamily="34" charset="0"/>
              </a:rPr>
              <a:t>Brown bear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63303" y="2073083"/>
            <a:ext cx="5757817" cy="477078"/>
          </a:xfrm>
        </p:spPr>
        <p:txBody>
          <a:bodyPr/>
          <a:lstStyle/>
          <a:p>
            <a:r>
              <a:rPr lang="en-US" dirty="0" smtClean="0"/>
              <a:t>The Darwinian View of Life</a:t>
            </a:r>
            <a:endParaRPr lang="en-US" dirty="0"/>
          </a:p>
        </p:txBody>
      </p:sp>
      <p:sp>
        <p:nvSpPr>
          <p:cNvPr id="123907" name="Rectangle 3"/>
          <p:cNvSpPr>
            <a:spLocks noGrp="1" noChangeArrowheads="1"/>
          </p:cNvSpPr>
          <p:nvPr>
            <p:ph idx="1"/>
          </p:nvPr>
        </p:nvSpPr>
        <p:spPr>
          <a:xfrm>
            <a:off x="297543" y="2741749"/>
            <a:ext cx="8543108" cy="1291771"/>
          </a:xfrm>
        </p:spPr>
        <p:txBody>
          <a:bodyPr/>
          <a:lstStyle/>
          <a:p>
            <a:r>
              <a:rPr lang="en-US" dirty="0" smtClean="0"/>
              <a:t>The evolutionary view of life came into focus in 1859 when Charles Darwin published </a:t>
            </a:r>
            <a:r>
              <a:rPr lang="en-US" i="1" dirty="0" smtClean="0"/>
              <a:t>On the Origin of Species by Means of Natural Selection</a:t>
            </a:r>
            <a:r>
              <a:rPr lang="en-US"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38183" y="295083"/>
            <a:ext cx="7728857" cy="517718"/>
          </a:xfrm>
        </p:spPr>
        <p:txBody>
          <a:bodyPr/>
          <a:lstStyle/>
          <a:p>
            <a:r>
              <a:rPr lang="en-US" dirty="0" smtClean="0"/>
              <a:t>The Darwinian View of Life</a:t>
            </a:r>
            <a:endParaRPr lang="en-US" dirty="0"/>
          </a:p>
        </p:txBody>
      </p:sp>
      <p:sp>
        <p:nvSpPr>
          <p:cNvPr id="123907" name="Rectangle 3"/>
          <p:cNvSpPr>
            <a:spLocks noGrp="1" noChangeArrowheads="1"/>
          </p:cNvSpPr>
          <p:nvPr>
            <p:ph idx="1"/>
          </p:nvPr>
        </p:nvSpPr>
        <p:spPr>
          <a:xfrm>
            <a:off x="287383" y="1085669"/>
            <a:ext cx="8543108" cy="4949054"/>
          </a:xfrm>
        </p:spPr>
        <p:txBody>
          <a:bodyPr/>
          <a:lstStyle/>
          <a:p>
            <a:r>
              <a:rPr lang="en-US" dirty="0" smtClean="0"/>
              <a:t>In the struggle for existence, those individuals with heritable traits best suited to the local environment</a:t>
            </a:r>
            <a:r>
              <a:rPr lang="en-US" dirty="0"/>
              <a:t> </a:t>
            </a:r>
            <a:r>
              <a:rPr lang="en-US" dirty="0" smtClean="0"/>
              <a:t>are more likely to survive and leave the greatest number of healthy offspring. </a:t>
            </a:r>
            <a:endParaRPr lang="en-US" dirty="0"/>
          </a:p>
        </p:txBody>
      </p:sp>
      <p:sp>
        <p:nvSpPr>
          <p:cNvPr id="5" name="Rectangle 3"/>
          <p:cNvSpPr txBox="1">
            <a:spLocks noChangeArrowheads="1"/>
          </p:cNvSpPr>
          <p:nvPr/>
        </p:nvSpPr>
        <p:spPr>
          <a:xfrm>
            <a:off x="317863" y="2894149"/>
            <a:ext cx="8543108" cy="3577771"/>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200"/>
              </a:spcBef>
              <a:spcAft>
                <a:spcPts val="1200"/>
              </a:spcAft>
              <a:buClr>
                <a:srgbClr val="0070C0"/>
              </a:buClr>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Darwin’s book developed two main points:</a:t>
            </a:r>
          </a:p>
          <a:p>
            <a:pPr marL="685800" marR="0" lvl="1" indent="-228600" algn="l" defTabSz="914400" rtl="0" eaLnBrk="1" fontAlgn="auto" latinLnBrk="0" hangingPunct="1">
              <a:lnSpc>
                <a:spcPct val="90000"/>
              </a:lnSpc>
              <a:spcBef>
                <a:spcPts val="0"/>
              </a:spcBef>
              <a:spcAft>
                <a:spcPts val="1200"/>
              </a:spcAft>
              <a:buClr>
                <a:srgbClr val="0070C0"/>
              </a:buClr>
              <a:buSzTx/>
              <a:buFont typeface="Arial" panose="020B0604020202020204"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Species living today descended from a succession of ancestral species in what Darwin called “descent with modification,” capturing the duality of life’s</a:t>
            </a:r>
          </a:p>
          <a:p>
            <a:pPr marL="1371600" marR="0" lvl="2" indent="-457200" algn="l" defTabSz="914400" rtl="0" eaLnBrk="1" fontAlgn="auto" latinLnBrk="0" hangingPunct="1">
              <a:lnSpc>
                <a:spcPct val="90000"/>
              </a:lnSpc>
              <a:spcBef>
                <a:spcPts val="0"/>
              </a:spcBef>
              <a:spcAft>
                <a:spcPts val="1200"/>
              </a:spcAft>
              <a:buClr>
                <a:srgbClr val="0070C0"/>
              </a:buClr>
              <a:buSzTx/>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unity (descent) and</a:t>
            </a:r>
          </a:p>
          <a:p>
            <a:pPr marL="1371600" marR="0" lvl="2" indent="-457200" algn="l" defTabSz="914400" rtl="0" eaLnBrk="1" fontAlgn="auto" latinLnBrk="0" hangingPunct="1">
              <a:lnSpc>
                <a:spcPct val="90000"/>
              </a:lnSpc>
              <a:spcBef>
                <a:spcPts val="0"/>
              </a:spcBef>
              <a:spcAft>
                <a:spcPts val="1200"/>
              </a:spcAft>
              <a:buClr>
                <a:srgbClr val="0070C0"/>
              </a:buClr>
              <a:buSzTx/>
              <a:buFont typeface="+mj-lt"/>
              <a:buAutoNum type="arabicPeriod"/>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diversity (modification).</a:t>
            </a:r>
          </a:p>
          <a:p>
            <a:pPr marL="685800" marR="0" lvl="1" indent="-228600" algn="l" defTabSz="914400" rtl="0" eaLnBrk="1" fontAlgn="auto" latinLnBrk="0" hangingPunct="1">
              <a:lnSpc>
                <a:spcPct val="90000"/>
              </a:lnSpc>
              <a:spcBef>
                <a:spcPts val="0"/>
              </a:spcBef>
              <a:spcAft>
                <a:spcPts val="1200"/>
              </a:spcAft>
              <a:buClr>
                <a:srgbClr val="0070C0"/>
              </a:buClr>
              <a:buSzTx/>
              <a:buFont typeface="Arial" panose="020B0604020202020204"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Natural selection is the mechanism for descent with modification.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xfrm>
            <a:off x="287383" y="465909"/>
            <a:ext cx="8543108" cy="4441371"/>
          </a:xfrm>
        </p:spPr>
        <p:txBody>
          <a:bodyPr/>
          <a:lstStyle/>
          <a:p>
            <a:r>
              <a:rPr lang="en-US" dirty="0" smtClean="0"/>
              <a:t>Antibiotic resistance in bacteria evolves in response to the overuse of antibiotics when dairy and cattle farmers add antibiotics to feed. </a:t>
            </a:r>
          </a:p>
          <a:p>
            <a:pPr lvl="1"/>
            <a:r>
              <a:rPr lang="en-US" dirty="0" smtClean="0"/>
              <a:t>The members of the bacteria population will, through random chance, vary in their susceptibility to the antibiotic.</a:t>
            </a:r>
          </a:p>
          <a:p>
            <a:pPr lvl="1"/>
            <a:r>
              <a:rPr lang="en-US" dirty="0" smtClean="0"/>
              <a:t>Once the environment changes by the addition of antibiotics, </a:t>
            </a:r>
          </a:p>
          <a:p>
            <a:pPr lvl="2"/>
            <a:r>
              <a:rPr lang="en-US" dirty="0" smtClean="0"/>
              <a:t>some bacteria will succumb quickly and die, </a:t>
            </a:r>
          </a:p>
          <a:p>
            <a:pPr lvl="2"/>
            <a:r>
              <a:rPr lang="en-US" dirty="0" smtClean="0"/>
              <a:t>while others will tend to survive.</a:t>
            </a:r>
          </a:p>
        </p:txBody>
      </p:sp>
      <p:sp>
        <p:nvSpPr>
          <p:cNvPr id="6" name="직사각형 5"/>
          <p:cNvSpPr/>
          <p:nvPr/>
        </p:nvSpPr>
        <p:spPr>
          <a:xfrm>
            <a:off x="345440" y="4964897"/>
            <a:ext cx="7965440" cy="1200329"/>
          </a:xfrm>
          <a:prstGeom prst="rect">
            <a:avLst/>
          </a:prstGeom>
        </p:spPr>
        <p:txBody>
          <a:bodyPr wrap="square">
            <a:spAutoFit/>
          </a:bodyPr>
          <a:lstStyle/>
          <a:p>
            <a:r>
              <a:rPr lang="en-US" altLang="ko-KR" dirty="0" smtClean="0"/>
              <a:t>Those bacteria that survive will multiply, producing offspring that will likely inherit the traits that enhance survival.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87383" y="345882"/>
            <a:ext cx="8543108" cy="958863"/>
          </a:xfrm>
        </p:spPr>
        <p:txBody>
          <a:bodyPr/>
          <a:lstStyle/>
          <a:p>
            <a:r>
              <a:rPr lang="en-US" dirty="0" smtClean="0"/>
              <a:t>Biology and Society: An Innate Passion for Life</a:t>
            </a:r>
            <a:br>
              <a:rPr lang="en-US" dirty="0" smtClean="0"/>
            </a:br>
            <a:endParaRPr lang="en-US" dirty="0"/>
          </a:p>
        </p:txBody>
      </p:sp>
      <p:sp>
        <p:nvSpPr>
          <p:cNvPr id="18434" name="Rectangle 2"/>
          <p:cNvSpPr>
            <a:spLocks noGrp="1" noChangeArrowheads="1"/>
          </p:cNvSpPr>
          <p:nvPr>
            <p:ph idx="1"/>
          </p:nvPr>
        </p:nvSpPr>
        <p:spPr/>
        <p:txBody>
          <a:bodyPr/>
          <a:lstStyle/>
          <a:p>
            <a:r>
              <a:rPr lang="en-US" dirty="0" smtClean="0"/>
              <a:t>Most of us have an inherent interest in life, an inborn curiosity of the natural world that leads us to explore and study animals and plants and their habitats. </a:t>
            </a:r>
            <a:endParaRPr lang="en-US" dirty="0"/>
          </a:p>
        </p:txBody>
      </p:sp>
      <p:pic>
        <p:nvPicPr>
          <p:cNvPr id="6"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19584" y="2875280"/>
            <a:ext cx="4988704" cy="3648455"/>
          </a:xfrm>
          <a:prstGeom prst="rect">
            <a:avLst/>
          </a:prstGeom>
        </p:spPr>
      </p:pic>
      <p:sp>
        <p:nvSpPr>
          <p:cNvPr id="7" name="TextBox 6"/>
          <p:cNvSpPr txBox="1"/>
          <p:nvPr/>
        </p:nvSpPr>
        <p:spPr>
          <a:xfrm>
            <a:off x="5015992" y="6299560"/>
            <a:ext cx="2887585" cy="400110"/>
          </a:xfrm>
          <a:prstGeom prst="rect">
            <a:avLst/>
          </a:prstGeom>
          <a:noFill/>
        </p:spPr>
        <p:txBody>
          <a:bodyPr wrap="none" rtlCol="0">
            <a:spAutoFit/>
          </a:bodyPr>
          <a:lstStyle/>
          <a:p>
            <a:pPr eaLnBrk="0" hangingPunct="0"/>
            <a:r>
              <a:rPr lang="en-US" sz="2000" b="1" dirty="0">
                <a:solidFill>
                  <a:srgbClr val="000000"/>
                </a:solidFill>
                <a:latin typeface="Arial" pitchFamily="34" charset="0"/>
                <a:ea typeface="ＭＳ Ｐゴシック" charset="0"/>
                <a:cs typeface="Arial" pitchFamily="34" charset="0"/>
              </a:rPr>
              <a:t>Biology All Around Us</a:t>
            </a:r>
          </a:p>
        </p:txBody>
      </p:sp>
      <p:sp>
        <p:nvSpPr>
          <p:cNvPr id="8" name="직사각형 7"/>
          <p:cNvSpPr/>
          <p:nvPr/>
        </p:nvSpPr>
        <p:spPr>
          <a:xfrm>
            <a:off x="426720" y="2957344"/>
            <a:ext cx="3688080" cy="2677656"/>
          </a:xfrm>
          <a:prstGeom prst="rect">
            <a:avLst/>
          </a:prstGeom>
        </p:spPr>
        <p:txBody>
          <a:bodyPr wrap="square">
            <a:spAutoFit/>
          </a:bodyPr>
          <a:lstStyle/>
          <a:p>
            <a:r>
              <a:rPr lang="en-US" altLang="ko-KR" dirty="0" smtClean="0"/>
              <a:t>Life is relevant and important to you, no matter your background or goals. </a:t>
            </a:r>
          </a:p>
          <a:p>
            <a:r>
              <a:rPr lang="en-US" altLang="ko-KR" dirty="0" smtClean="0"/>
              <a:t>The subject of biology is woven into the fabric of society.</a:t>
            </a:r>
            <a:endParaRPr lang="en-US" altLang="ko-K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192.168.4.30\Conversion\Power Point\Campbell EB6e\Output\Proof\Working files\untitled folder\01_12_NaturalSelect-U.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72080" y="2161184"/>
            <a:ext cx="6031230" cy="4210883"/>
          </a:xfrm>
          <a:prstGeom prst="rect">
            <a:avLst/>
          </a:prstGeom>
          <a:noFill/>
          <a:extLst>
            <a:ext uri="{909E8E84-426E-40DD-AFC4-6F175D3DCCD1}">
              <a14:hiddenFill xmlns:a14="http://schemas.microsoft.com/office/drawing/2010/main" xmlns="">
                <a:solidFill>
                  <a:srgbClr val="FFFFFF"/>
                </a:solidFill>
              </a14:hiddenFill>
            </a:ext>
          </a:extLst>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1.12</a:t>
            </a:r>
            <a:endParaRPr lang="en-US" sz="1200" b="0" dirty="0">
              <a:solidFill>
                <a:schemeClr val="tx1"/>
              </a:solidFill>
              <a:latin typeface="Arial" charset="0"/>
            </a:endParaRPr>
          </a:p>
        </p:txBody>
      </p:sp>
      <p:sp>
        <p:nvSpPr>
          <p:cNvPr id="6" name="TextBox 5"/>
          <p:cNvSpPr txBox="1"/>
          <p:nvPr/>
        </p:nvSpPr>
        <p:spPr>
          <a:xfrm>
            <a:off x="3572597" y="1962559"/>
            <a:ext cx="912429" cy="313804"/>
          </a:xfrm>
          <a:prstGeom prst="rect">
            <a:avLst/>
          </a:prstGeom>
          <a:noFill/>
        </p:spPr>
        <p:txBody>
          <a:bodyPr wrap="none" rtlCol="0">
            <a:spAutoFit/>
          </a:bodyPr>
          <a:lstStyle/>
          <a:p>
            <a:pPr eaLnBrk="0" hangingPunct="0"/>
            <a:r>
              <a:rPr lang="en-US" sz="1439" b="1" dirty="0">
                <a:solidFill>
                  <a:srgbClr val="000000"/>
                </a:solidFill>
                <a:latin typeface="Arial" pitchFamily="34" charset="0"/>
                <a:ea typeface="ＭＳ Ｐゴシック" charset="0"/>
                <a:cs typeface="Arial" pitchFamily="34" charset="0"/>
              </a:rPr>
              <a:t>Bacteria</a:t>
            </a:r>
          </a:p>
        </p:txBody>
      </p:sp>
      <p:sp>
        <p:nvSpPr>
          <p:cNvPr id="8" name="TextBox 7"/>
          <p:cNvSpPr txBox="1"/>
          <p:nvPr/>
        </p:nvSpPr>
        <p:spPr>
          <a:xfrm>
            <a:off x="975442" y="2553122"/>
            <a:ext cx="2072558" cy="535275"/>
          </a:xfrm>
          <a:prstGeom prst="rect">
            <a:avLst/>
          </a:prstGeom>
          <a:noFill/>
        </p:spPr>
        <p:txBody>
          <a:bodyPr wrap="square" rtlCol="0">
            <a:spAutoFit/>
          </a:bodyPr>
          <a:lstStyle/>
          <a:p>
            <a:pPr eaLnBrk="0" hangingPunct="0"/>
            <a:r>
              <a:rPr lang="en-US" sz="1439" b="1" dirty="0">
                <a:solidFill>
                  <a:srgbClr val="000000"/>
                </a:solidFill>
                <a:latin typeface="Arial" pitchFamily="34" charset="0"/>
                <a:ea typeface="ＭＳ Ｐゴシック" charset="0"/>
                <a:cs typeface="Arial" pitchFamily="34" charset="0"/>
              </a:rPr>
              <a:t>Population with varied inherited traits</a:t>
            </a:r>
          </a:p>
        </p:txBody>
      </p:sp>
      <p:sp>
        <p:nvSpPr>
          <p:cNvPr id="9" name="TextBox 8"/>
          <p:cNvSpPr txBox="1"/>
          <p:nvPr/>
        </p:nvSpPr>
        <p:spPr>
          <a:xfrm>
            <a:off x="3014292" y="3822530"/>
            <a:ext cx="1032654" cy="506164"/>
          </a:xfrm>
          <a:prstGeom prst="rect">
            <a:avLst/>
          </a:prstGeom>
          <a:noFill/>
        </p:spPr>
        <p:txBody>
          <a:bodyPr wrap="none" rtlCol="0">
            <a:spAutoFit/>
          </a:bodyPr>
          <a:lstStyle/>
          <a:p>
            <a:pPr algn="r" eaLnBrk="0" hangingPunct="0"/>
            <a:r>
              <a:rPr lang="en-US" sz="1439" b="1" dirty="0" smtClean="0">
                <a:solidFill>
                  <a:srgbClr val="000000"/>
                </a:solidFill>
                <a:latin typeface="Arial" pitchFamily="34" charset="0"/>
                <a:ea typeface="ＭＳ Ｐゴシック" charset="0"/>
                <a:cs typeface="Arial" pitchFamily="34" charset="0"/>
              </a:rPr>
              <a:t>Antibiotic</a:t>
            </a:r>
          </a:p>
          <a:p>
            <a:pPr algn="r" eaLnBrk="0" hangingPunct="0">
              <a:lnSpc>
                <a:spcPts val="1500"/>
              </a:lnSpc>
            </a:pPr>
            <a:r>
              <a:rPr lang="en-US" sz="1439" b="1" dirty="0" smtClean="0">
                <a:solidFill>
                  <a:srgbClr val="000000"/>
                </a:solidFill>
                <a:latin typeface="Arial" pitchFamily="34" charset="0"/>
                <a:ea typeface="ＭＳ Ｐゴシック" charset="0"/>
                <a:cs typeface="Arial" pitchFamily="34" charset="0"/>
              </a:rPr>
              <a:t>added</a:t>
            </a:r>
            <a:endParaRPr lang="en-US" sz="1439" b="1" dirty="0">
              <a:solidFill>
                <a:srgbClr val="000000"/>
              </a:solidFill>
              <a:latin typeface="Arial" pitchFamily="34" charset="0"/>
              <a:ea typeface="ＭＳ Ｐゴシック" charset="0"/>
              <a:cs typeface="Arial" pitchFamily="34" charset="0"/>
            </a:endParaRPr>
          </a:p>
        </p:txBody>
      </p:sp>
      <p:sp>
        <p:nvSpPr>
          <p:cNvPr id="10" name="TextBox 9"/>
          <p:cNvSpPr txBox="1"/>
          <p:nvPr/>
        </p:nvSpPr>
        <p:spPr>
          <a:xfrm>
            <a:off x="6089737" y="3294802"/>
            <a:ext cx="2486578" cy="313804"/>
          </a:xfrm>
          <a:prstGeom prst="rect">
            <a:avLst/>
          </a:prstGeom>
          <a:noFill/>
        </p:spPr>
        <p:txBody>
          <a:bodyPr wrap="none" rtlCol="0">
            <a:spAutoFit/>
          </a:bodyPr>
          <a:lstStyle/>
          <a:p>
            <a:pPr eaLnBrk="0" hangingPunct="0"/>
            <a:r>
              <a:rPr lang="en-US" sz="1439" b="1" dirty="0">
                <a:solidFill>
                  <a:srgbClr val="000000"/>
                </a:solidFill>
                <a:latin typeface="Arial" pitchFamily="34" charset="0"/>
                <a:ea typeface="ＭＳ Ｐゴシック" charset="0"/>
                <a:cs typeface="Arial" pitchFamily="34" charset="0"/>
              </a:rPr>
              <a:t>Reproduction of survivors</a:t>
            </a:r>
          </a:p>
        </p:txBody>
      </p:sp>
      <p:sp>
        <p:nvSpPr>
          <p:cNvPr id="11" name="TextBox 10"/>
          <p:cNvSpPr txBox="1"/>
          <p:nvPr/>
        </p:nvSpPr>
        <p:spPr>
          <a:xfrm>
            <a:off x="6579546" y="4130618"/>
            <a:ext cx="1329210" cy="253916"/>
          </a:xfrm>
          <a:prstGeom prst="rect">
            <a:avLst/>
          </a:prstGeom>
          <a:noFill/>
        </p:spPr>
        <p:txBody>
          <a:bodyPr wrap="none" rtlCol="0">
            <a:spAutoFit/>
          </a:bodyPr>
          <a:lstStyle/>
          <a:p>
            <a:pPr eaLnBrk="0" hangingPunct="0"/>
            <a:r>
              <a:rPr lang="en-US" sz="1050" b="1" dirty="0">
                <a:solidFill>
                  <a:srgbClr val="000000"/>
                </a:solidFill>
                <a:latin typeface="Arial" pitchFamily="34" charset="0"/>
                <a:ea typeface="ＭＳ Ｐゴシック" charset="0"/>
                <a:cs typeface="Arial" pitchFamily="34" charset="0"/>
              </a:rPr>
              <a:t>Many generations</a:t>
            </a:r>
          </a:p>
        </p:txBody>
      </p:sp>
      <p:sp>
        <p:nvSpPr>
          <p:cNvPr id="4" name="TextBox 3"/>
          <p:cNvSpPr txBox="1"/>
          <p:nvPr/>
        </p:nvSpPr>
        <p:spPr>
          <a:xfrm>
            <a:off x="3220719" y="5949950"/>
            <a:ext cx="1615441" cy="756746"/>
          </a:xfrm>
          <a:prstGeom prst="rect">
            <a:avLst/>
          </a:prstGeom>
          <a:noFill/>
        </p:spPr>
        <p:txBody>
          <a:bodyPr wrap="square" rtlCol="0">
            <a:spAutoFit/>
          </a:bodyPr>
          <a:lstStyle/>
          <a:p>
            <a:pPr eaLnBrk="0" hangingPunct="0"/>
            <a:r>
              <a:rPr lang="en-US" sz="1439" b="1" spc="-40" dirty="0">
                <a:solidFill>
                  <a:srgbClr val="000000"/>
                </a:solidFill>
                <a:latin typeface="Arial" pitchFamily="34" charset="0"/>
                <a:ea typeface="ＭＳ Ｐゴシック" charset="0"/>
                <a:cs typeface="Arial" pitchFamily="34" charset="0"/>
              </a:rPr>
              <a:t>Elimination of individuals with certain traits</a:t>
            </a:r>
          </a:p>
        </p:txBody>
      </p:sp>
      <p:sp>
        <p:nvSpPr>
          <p:cNvPr id="13" name="TextBox 12"/>
          <p:cNvSpPr txBox="1"/>
          <p:nvPr/>
        </p:nvSpPr>
        <p:spPr>
          <a:xfrm>
            <a:off x="5984240" y="5899572"/>
            <a:ext cx="2739892" cy="945643"/>
          </a:xfrm>
          <a:prstGeom prst="rect">
            <a:avLst/>
          </a:prstGeom>
          <a:noFill/>
        </p:spPr>
        <p:txBody>
          <a:bodyPr wrap="square" rtlCol="0">
            <a:spAutoFit/>
          </a:bodyPr>
          <a:lstStyle/>
          <a:p>
            <a:pPr eaLnBrk="0" hangingPunct="0"/>
            <a:r>
              <a:rPr lang="en-US" sz="1439" b="1" dirty="0">
                <a:solidFill>
                  <a:srgbClr val="000000"/>
                </a:solidFill>
                <a:latin typeface="Arial" pitchFamily="34" charset="0"/>
                <a:ea typeface="ＭＳ Ｐゴシック" charset="0"/>
                <a:cs typeface="Arial" pitchFamily="34" charset="0"/>
              </a:rPr>
              <a:t>Increasing frequency of traits that </a:t>
            </a:r>
            <a:r>
              <a:rPr lang="en-US" sz="1439" b="1" dirty="0" smtClean="0">
                <a:solidFill>
                  <a:srgbClr val="000000"/>
                </a:solidFill>
                <a:latin typeface="Arial" pitchFamily="34" charset="0"/>
                <a:ea typeface="ＭＳ Ｐゴシック" charset="0"/>
                <a:cs typeface="Arial" pitchFamily="34" charset="0"/>
              </a:rPr>
              <a:t>enhance</a:t>
            </a:r>
          </a:p>
          <a:p>
            <a:pPr eaLnBrk="0" hangingPunct="0">
              <a:lnSpc>
                <a:spcPts val="1600"/>
              </a:lnSpc>
            </a:pPr>
            <a:r>
              <a:rPr lang="en-US" sz="1439" b="1" dirty="0" smtClean="0">
                <a:solidFill>
                  <a:srgbClr val="000000"/>
                </a:solidFill>
                <a:latin typeface="Arial" pitchFamily="34" charset="0"/>
                <a:ea typeface="ＭＳ Ｐゴシック" charset="0"/>
                <a:cs typeface="Arial" pitchFamily="34" charset="0"/>
              </a:rPr>
              <a:t>survival </a:t>
            </a:r>
            <a:r>
              <a:rPr lang="en-US" sz="1439" b="1" dirty="0">
                <a:solidFill>
                  <a:srgbClr val="000000"/>
                </a:solidFill>
                <a:latin typeface="Arial" pitchFamily="34" charset="0"/>
                <a:ea typeface="ＭＳ Ｐゴシック" charset="0"/>
                <a:cs typeface="Arial" pitchFamily="34" charset="0"/>
              </a:rPr>
              <a:t>and reproductive success</a:t>
            </a:r>
          </a:p>
        </p:txBody>
      </p:sp>
      <p:sp>
        <p:nvSpPr>
          <p:cNvPr id="12" name="Freeform 11"/>
          <p:cNvSpPr/>
          <p:nvPr/>
        </p:nvSpPr>
        <p:spPr bwMode="auto">
          <a:xfrm>
            <a:off x="3992880" y="4064000"/>
            <a:ext cx="195262" cy="280988"/>
          </a:xfrm>
          <a:custGeom>
            <a:avLst/>
            <a:gdLst>
              <a:gd name="connsiteX0" fmla="*/ 0 w 509588"/>
              <a:gd name="connsiteY0" fmla="*/ 0 h 623888"/>
              <a:gd name="connsiteX1" fmla="*/ 509588 w 509588"/>
              <a:gd name="connsiteY1" fmla="*/ 623888 h 623888"/>
            </a:gdLst>
            <a:ahLst/>
            <a:cxnLst>
              <a:cxn ang="0">
                <a:pos x="connsiteX0" y="connsiteY0"/>
              </a:cxn>
              <a:cxn ang="0">
                <a:pos x="connsiteX1" y="connsiteY1"/>
              </a:cxn>
            </a:cxnLst>
            <a:rect l="l" t="t" r="r" b="b"/>
            <a:pathLst>
              <a:path w="509588" h="623888">
                <a:moveTo>
                  <a:pt x="0" y="0"/>
                </a:moveTo>
                <a:lnTo>
                  <a:pt x="509588" y="623888"/>
                </a:lnTo>
              </a:path>
            </a:pathLst>
          </a:custGeom>
          <a:no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6" name="직사각형 15"/>
          <p:cNvSpPr/>
          <p:nvPr/>
        </p:nvSpPr>
        <p:spPr>
          <a:xfrm>
            <a:off x="467360" y="375920"/>
            <a:ext cx="8229600" cy="1938992"/>
          </a:xfrm>
          <a:prstGeom prst="rect">
            <a:avLst/>
          </a:prstGeom>
        </p:spPr>
        <p:txBody>
          <a:bodyPr wrap="square">
            <a:spAutoFit/>
          </a:bodyPr>
          <a:lstStyle/>
          <a:p>
            <a:r>
              <a:rPr lang="en-US" altLang="ko-KR" dirty="0" smtClean="0"/>
              <a:t>Over many bacterial generations, feeding antibiotics to cows may promote the evolution of antibiotic-resistant bacteria that, if transferred to the human food supply, could cause infections that are not susceptible to standard drug treatments.</a:t>
            </a:r>
          </a:p>
        </p:txBody>
      </p:sp>
    </p:spTree>
    <p:extLst>
      <p:ext uri="{BB962C8B-B14F-4D97-AF65-F5344CB8AC3E}">
        <p14:creationId xmlns:p14="http://schemas.microsoft.com/office/powerpoint/2010/main" xmlns="" val="783603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886823" y="1463483"/>
            <a:ext cx="4243977" cy="588838"/>
          </a:xfrm>
        </p:spPr>
        <p:txBody>
          <a:bodyPr/>
          <a:lstStyle/>
          <a:p>
            <a:r>
              <a:rPr lang="en-US" dirty="0" smtClean="0"/>
              <a:t>Artificial Selection</a:t>
            </a:r>
            <a:endParaRPr lang="en-US" dirty="0"/>
          </a:p>
        </p:txBody>
      </p:sp>
      <p:sp>
        <p:nvSpPr>
          <p:cNvPr id="154627" name="Rectangle 3"/>
          <p:cNvSpPr>
            <a:spLocks noGrp="1" noChangeArrowheads="1"/>
          </p:cNvSpPr>
          <p:nvPr>
            <p:ph idx="1"/>
          </p:nvPr>
        </p:nvSpPr>
        <p:spPr>
          <a:xfrm>
            <a:off x="287383" y="2182949"/>
            <a:ext cx="8543108" cy="2399211"/>
          </a:xfrm>
        </p:spPr>
        <p:txBody>
          <a:bodyPr/>
          <a:lstStyle/>
          <a:p>
            <a:r>
              <a:rPr lang="en-US" dirty="0" smtClean="0"/>
              <a:t>Artificial selection is the purposeful breeding of domesticated plants and animals by humans.</a:t>
            </a:r>
          </a:p>
          <a:p>
            <a:r>
              <a:rPr lang="en-US" dirty="0" smtClean="0"/>
              <a:t>Humans have customized crop plants through many generations of artificial selection by selecting different parts of the plant to accentuate as food.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idx="1"/>
          </p:nvPr>
        </p:nvSpPr>
        <p:spPr>
          <a:xfrm>
            <a:off x="256903" y="912949"/>
            <a:ext cx="8543108" cy="4949054"/>
          </a:xfrm>
        </p:spPr>
        <p:txBody>
          <a:bodyPr/>
          <a:lstStyle/>
          <a:p>
            <a:r>
              <a:rPr lang="en-US" dirty="0" smtClean="0"/>
              <a:t>All the vegetables shown in </a:t>
            </a:r>
            <a:r>
              <a:rPr lang="en-US" b="1" dirty="0" smtClean="0"/>
              <a:t>Figure 1.13</a:t>
            </a:r>
            <a:r>
              <a:rPr lang="en-US" dirty="0" smtClean="0"/>
              <a:t> have a common ancestor in one species of wild mustard (shown in the center of the figure). </a:t>
            </a:r>
            <a:endParaRPr lang="en-US" dirty="0"/>
          </a:p>
        </p:txBody>
      </p:sp>
      <p:pic>
        <p:nvPicPr>
          <p:cNvPr id="5"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64160" y="2956560"/>
            <a:ext cx="5092036" cy="2938272"/>
          </a:xfrm>
          <a:prstGeom prst="rect">
            <a:avLst/>
          </a:prstGeom>
        </p:spPr>
      </p:pic>
      <p:sp>
        <p:nvSpPr>
          <p:cNvPr id="6" name="TextBox 5"/>
          <p:cNvSpPr txBox="1"/>
          <p:nvPr/>
        </p:nvSpPr>
        <p:spPr>
          <a:xfrm>
            <a:off x="1852498" y="2670810"/>
            <a:ext cx="790601" cy="504433"/>
          </a:xfrm>
          <a:prstGeom prst="rect">
            <a:avLst/>
          </a:prstGeom>
          <a:noFill/>
        </p:spPr>
        <p:txBody>
          <a:bodyPr wrap="none"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Wild</a:t>
            </a:r>
          </a:p>
          <a:p>
            <a:pPr eaLnBrk="0" hangingPunct="0">
              <a:lnSpc>
                <a:spcPts val="2000"/>
              </a:lnSpc>
            </a:pPr>
            <a:r>
              <a:rPr lang="en-US" sz="1200" b="1" dirty="0" smtClean="0">
                <a:solidFill>
                  <a:srgbClr val="000000"/>
                </a:solidFill>
                <a:latin typeface="Arial" pitchFamily="34" charset="0"/>
                <a:ea typeface="ＭＳ Ｐゴシック" charset="0"/>
                <a:cs typeface="Arial" pitchFamily="34" charset="0"/>
              </a:rPr>
              <a:t>mustard</a:t>
            </a:r>
            <a:endParaRPr lang="en-US" sz="1200" b="1" dirty="0">
              <a:solidFill>
                <a:srgbClr val="000000"/>
              </a:solidFill>
              <a:latin typeface="Arial" pitchFamily="34" charset="0"/>
              <a:ea typeface="ＭＳ Ｐゴシック" charset="0"/>
              <a:cs typeface="Arial" pitchFamily="34" charset="0"/>
            </a:endParaRPr>
          </a:p>
        </p:txBody>
      </p:sp>
      <p:sp>
        <p:nvSpPr>
          <p:cNvPr id="7" name="TextBox 6"/>
          <p:cNvSpPr txBox="1"/>
          <p:nvPr/>
        </p:nvSpPr>
        <p:spPr>
          <a:xfrm>
            <a:off x="193040" y="5135701"/>
            <a:ext cx="1229360" cy="533479"/>
          </a:xfrm>
          <a:prstGeom prst="rect">
            <a:avLst/>
          </a:prstGeom>
          <a:noFill/>
        </p:spPr>
        <p:txBody>
          <a:bodyPr wrap="square"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Cabbage from</a:t>
            </a:r>
          </a:p>
          <a:p>
            <a:pPr eaLnBrk="0" hangingPunct="0">
              <a:lnSpc>
                <a:spcPts val="2000"/>
              </a:lnSpc>
            </a:pPr>
            <a:r>
              <a:rPr lang="en-US" sz="1200" b="1" dirty="0" smtClean="0">
                <a:solidFill>
                  <a:srgbClr val="000000"/>
                </a:solidFill>
                <a:latin typeface="Arial" pitchFamily="34" charset="0"/>
                <a:ea typeface="ＭＳ Ｐゴシック" charset="0"/>
                <a:cs typeface="Arial" pitchFamily="34" charset="0"/>
              </a:rPr>
              <a:t>end </a:t>
            </a:r>
            <a:r>
              <a:rPr lang="en-US" sz="1200" b="1" dirty="0">
                <a:solidFill>
                  <a:srgbClr val="000000"/>
                </a:solidFill>
                <a:latin typeface="Arial" pitchFamily="34" charset="0"/>
                <a:ea typeface="ＭＳ Ｐゴシック" charset="0"/>
                <a:cs typeface="Arial" pitchFamily="34" charset="0"/>
              </a:rPr>
              <a:t>buds</a:t>
            </a:r>
          </a:p>
        </p:txBody>
      </p:sp>
      <p:sp>
        <p:nvSpPr>
          <p:cNvPr id="8" name="TextBox 7"/>
          <p:cNvSpPr txBox="1"/>
          <p:nvPr/>
        </p:nvSpPr>
        <p:spPr>
          <a:xfrm>
            <a:off x="2716530" y="5196661"/>
            <a:ext cx="900430" cy="533479"/>
          </a:xfrm>
          <a:prstGeom prst="rect">
            <a:avLst/>
          </a:prstGeom>
          <a:noFill/>
        </p:spPr>
        <p:txBody>
          <a:bodyPr wrap="square"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Kale from</a:t>
            </a:r>
          </a:p>
          <a:p>
            <a:pPr eaLnBrk="0" hangingPunct="0">
              <a:lnSpc>
                <a:spcPts val="2000"/>
              </a:lnSpc>
            </a:pPr>
            <a:r>
              <a:rPr lang="en-US" sz="1200" b="1" dirty="0" smtClean="0">
                <a:solidFill>
                  <a:srgbClr val="000000"/>
                </a:solidFill>
                <a:latin typeface="Arial" pitchFamily="34" charset="0"/>
                <a:ea typeface="ＭＳ Ｐゴシック" charset="0"/>
                <a:cs typeface="Arial" pitchFamily="34" charset="0"/>
              </a:rPr>
              <a:t>leaves</a:t>
            </a:r>
            <a:endParaRPr lang="en-US" sz="1200" b="1" dirty="0">
              <a:solidFill>
                <a:srgbClr val="000000"/>
              </a:solidFill>
              <a:latin typeface="Arial" pitchFamily="34" charset="0"/>
              <a:ea typeface="ＭＳ Ｐゴシック" charset="0"/>
              <a:cs typeface="Arial" pitchFamily="34" charset="0"/>
            </a:endParaRPr>
          </a:p>
        </p:txBody>
      </p:sp>
      <p:sp>
        <p:nvSpPr>
          <p:cNvPr id="9" name="TextBox 8"/>
          <p:cNvSpPr txBox="1"/>
          <p:nvPr/>
        </p:nvSpPr>
        <p:spPr>
          <a:xfrm>
            <a:off x="3606165" y="5125541"/>
            <a:ext cx="1107996" cy="760914"/>
          </a:xfrm>
          <a:prstGeom prst="rect">
            <a:avLst/>
          </a:prstGeom>
          <a:noFill/>
        </p:spPr>
        <p:txBody>
          <a:bodyPr wrap="none"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Broccoli</a:t>
            </a:r>
          </a:p>
          <a:p>
            <a:pPr eaLnBrk="0" hangingPunct="0">
              <a:lnSpc>
                <a:spcPts val="2000"/>
              </a:lnSpc>
            </a:pPr>
            <a:r>
              <a:rPr lang="en-US" sz="1200" b="1" dirty="0" smtClean="0">
                <a:solidFill>
                  <a:srgbClr val="000000"/>
                </a:solidFill>
                <a:latin typeface="Arial" pitchFamily="34" charset="0"/>
                <a:ea typeface="ＭＳ Ｐゴシック" charset="0"/>
                <a:cs typeface="Arial" pitchFamily="34" charset="0"/>
              </a:rPr>
              <a:t>from flowers</a:t>
            </a:r>
          </a:p>
          <a:p>
            <a:pPr eaLnBrk="0" hangingPunct="0">
              <a:lnSpc>
                <a:spcPts val="2000"/>
              </a:lnSpc>
            </a:pPr>
            <a:r>
              <a:rPr lang="en-US" sz="1200" b="1" dirty="0" smtClean="0">
                <a:solidFill>
                  <a:srgbClr val="000000"/>
                </a:solidFill>
                <a:latin typeface="Arial" pitchFamily="34" charset="0"/>
                <a:ea typeface="ＭＳ Ｐゴシック" charset="0"/>
                <a:cs typeface="Arial" pitchFamily="34" charset="0"/>
              </a:rPr>
              <a:t>and </a:t>
            </a:r>
            <a:r>
              <a:rPr lang="en-US" sz="1200" b="1" dirty="0">
                <a:solidFill>
                  <a:srgbClr val="000000"/>
                </a:solidFill>
                <a:latin typeface="Arial" pitchFamily="34" charset="0"/>
                <a:ea typeface="ＭＳ Ｐゴシック" charset="0"/>
                <a:cs typeface="Arial" pitchFamily="34" charset="0"/>
              </a:rPr>
              <a:t>stems</a:t>
            </a:r>
          </a:p>
        </p:txBody>
      </p:sp>
      <p:sp>
        <p:nvSpPr>
          <p:cNvPr id="10" name="TextBox 9"/>
          <p:cNvSpPr txBox="1"/>
          <p:nvPr/>
        </p:nvSpPr>
        <p:spPr>
          <a:xfrm>
            <a:off x="4609405" y="5135701"/>
            <a:ext cx="1023037" cy="760914"/>
          </a:xfrm>
          <a:prstGeom prst="rect">
            <a:avLst/>
          </a:prstGeom>
          <a:noFill/>
        </p:spPr>
        <p:txBody>
          <a:bodyPr wrap="none"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Cauliflower</a:t>
            </a:r>
          </a:p>
          <a:p>
            <a:pPr eaLnBrk="0" hangingPunct="0">
              <a:lnSpc>
                <a:spcPts val="2000"/>
              </a:lnSpc>
            </a:pPr>
            <a:r>
              <a:rPr lang="en-US" sz="1200" b="1" dirty="0" smtClean="0">
                <a:solidFill>
                  <a:srgbClr val="000000"/>
                </a:solidFill>
                <a:latin typeface="Arial" pitchFamily="34" charset="0"/>
                <a:ea typeface="ＭＳ Ｐゴシック" charset="0"/>
                <a:cs typeface="Arial" pitchFamily="34" charset="0"/>
              </a:rPr>
              <a:t>from flower</a:t>
            </a:r>
          </a:p>
          <a:p>
            <a:pPr eaLnBrk="0" hangingPunct="0">
              <a:lnSpc>
                <a:spcPts val="2000"/>
              </a:lnSpc>
            </a:pPr>
            <a:r>
              <a:rPr lang="en-US" sz="1200" b="1" dirty="0" smtClean="0">
                <a:solidFill>
                  <a:srgbClr val="000000"/>
                </a:solidFill>
                <a:latin typeface="Arial" pitchFamily="34" charset="0"/>
                <a:ea typeface="ＭＳ Ｐゴシック" charset="0"/>
                <a:cs typeface="Arial" pitchFamily="34" charset="0"/>
              </a:rPr>
              <a:t>clusters</a:t>
            </a:r>
            <a:endParaRPr lang="en-US" sz="1200" b="1" dirty="0">
              <a:solidFill>
                <a:srgbClr val="000000"/>
              </a:solidFill>
              <a:latin typeface="Arial" pitchFamily="34" charset="0"/>
              <a:ea typeface="ＭＳ Ｐゴシック" charset="0"/>
              <a:cs typeface="Arial" pitchFamily="34" charset="0"/>
            </a:endParaRPr>
          </a:p>
        </p:txBody>
      </p:sp>
      <p:sp>
        <p:nvSpPr>
          <p:cNvPr id="11" name="TextBox 10"/>
          <p:cNvSpPr txBox="1"/>
          <p:nvPr/>
        </p:nvSpPr>
        <p:spPr>
          <a:xfrm>
            <a:off x="1902227" y="5186501"/>
            <a:ext cx="809837" cy="689099"/>
          </a:xfrm>
          <a:prstGeom prst="rect">
            <a:avLst/>
          </a:prstGeom>
          <a:noFill/>
        </p:spPr>
        <p:txBody>
          <a:bodyPr wrap="none"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Kohlrabi</a:t>
            </a:r>
          </a:p>
          <a:p>
            <a:pPr eaLnBrk="0" hangingPunct="0"/>
            <a:r>
              <a:rPr lang="en-US" sz="1200" b="1" dirty="0" smtClean="0">
                <a:solidFill>
                  <a:srgbClr val="000000"/>
                </a:solidFill>
                <a:latin typeface="Arial" pitchFamily="34" charset="0"/>
                <a:ea typeface="ＭＳ Ｐゴシック" charset="0"/>
                <a:cs typeface="Arial" pitchFamily="34" charset="0"/>
              </a:rPr>
              <a:t>from</a:t>
            </a:r>
          </a:p>
          <a:p>
            <a:pPr eaLnBrk="0" hangingPunct="0">
              <a:lnSpc>
                <a:spcPts val="2000"/>
              </a:lnSpc>
            </a:pPr>
            <a:r>
              <a:rPr lang="en-US" sz="1200" b="1" dirty="0" smtClean="0">
                <a:solidFill>
                  <a:srgbClr val="000000"/>
                </a:solidFill>
                <a:latin typeface="Arial" pitchFamily="34" charset="0"/>
                <a:ea typeface="ＭＳ Ｐゴシック" charset="0"/>
                <a:cs typeface="Arial" pitchFamily="34" charset="0"/>
              </a:rPr>
              <a:t>stems</a:t>
            </a:r>
            <a:endParaRPr lang="en-US" sz="1200" b="1" dirty="0">
              <a:solidFill>
                <a:srgbClr val="000000"/>
              </a:solidFill>
              <a:latin typeface="Arial" pitchFamily="34" charset="0"/>
              <a:ea typeface="ＭＳ Ｐゴシック" charset="0"/>
              <a:cs typeface="Arial" pitchFamily="34" charset="0"/>
            </a:endParaRPr>
          </a:p>
        </p:txBody>
      </p:sp>
      <p:sp>
        <p:nvSpPr>
          <p:cNvPr id="12" name="TextBox 11"/>
          <p:cNvSpPr txBox="1"/>
          <p:nvPr/>
        </p:nvSpPr>
        <p:spPr>
          <a:xfrm>
            <a:off x="1087120" y="5399861"/>
            <a:ext cx="877163" cy="1017394"/>
          </a:xfrm>
          <a:prstGeom prst="rect">
            <a:avLst/>
          </a:prstGeom>
          <a:noFill/>
        </p:spPr>
        <p:txBody>
          <a:bodyPr wrap="none" rtlCol="0">
            <a:spAutoFit/>
          </a:bodyPr>
          <a:lstStyle/>
          <a:p>
            <a:pPr eaLnBrk="0" hangingPunct="0"/>
            <a:r>
              <a:rPr lang="en-US" sz="1200" b="1" dirty="0" smtClean="0">
                <a:solidFill>
                  <a:srgbClr val="000000"/>
                </a:solidFill>
                <a:latin typeface="Arial" pitchFamily="34" charset="0"/>
                <a:ea typeface="ＭＳ Ｐゴシック" charset="0"/>
                <a:cs typeface="Arial" pitchFamily="34" charset="0"/>
              </a:rPr>
              <a:t>Brussels</a:t>
            </a:r>
          </a:p>
          <a:p>
            <a:pPr eaLnBrk="0" hangingPunct="0">
              <a:lnSpc>
                <a:spcPts val="2000"/>
              </a:lnSpc>
            </a:pPr>
            <a:r>
              <a:rPr lang="en-US" sz="1200" b="1" dirty="0" smtClean="0">
                <a:solidFill>
                  <a:srgbClr val="000000"/>
                </a:solidFill>
                <a:latin typeface="Arial" pitchFamily="34" charset="0"/>
                <a:ea typeface="ＭＳ Ｐゴシック" charset="0"/>
                <a:cs typeface="Arial" pitchFamily="34" charset="0"/>
              </a:rPr>
              <a:t>sprouts</a:t>
            </a:r>
          </a:p>
          <a:p>
            <a:pPr eaLnBrk="0" hangingPunct="0">
              <a:lnSpc>
                <a:spcPts val="2000"/>
              </a:lnSpc>
            </a:pPr>
            <a:r>
              <a:rPr lang="en-US" sz="1200" b="1" dirty="0" smtClean="0">
                <a:solidFill>
                  <a:srgbClr val="000000"/>
                </a:solidFill>
                <a:latin typeface="Arial" pitchFamily="34" charset="0"/>
                <a:ea typeface="ＭＳ Ｐゴシック" charset="0"/>
                <a:cs typeface="Arial" pitchFamily="34" charset="0"/>
              </a:rPr>
              <a:t>from side</a:t>
            </a:r>
          </a:p>
          <a:p>
            <a:pPr eaLnBrk="0" hangingPunct="0">
              <a:lnSpc>
                <a:spcPts val="2000"/>
              </a:lnSpc>
            </a:pPr>
            <a:r>
              <a:rPr lang="en-US" sz="1200" b="1" dirty="0" smtClean="0">
                <a:solidFill>
                  <a:srgbClr val="000000"/>
                </a:solidFill>
                <a:latin typeface="Arial" pitchFamily="34" charset="0"/>
                <a:ea typeface="ＭＳ Ｐゴシック" charset="0"/>
                <a:cs typeface="Arial" pitchFamily="34" charset="0"/>
              </a:rPr>
              <a:t>buds</a:t>
            </a:r>
            <a:endParaRPr lang="en-US" sz="1200" b="1" dirty="0">
              <a:solidFill>
                <a:srgbClr val="000000"/>
              </a:solidFill>
              <a:latin typeface="Arial" pitchFamily="34" charset="0"/>
              <a:ea typeface="ＭＳ Ｐゴシック" charset="0"/>
              <a:cs typeface="Arial" pitchFamily="34" charset="0"/>
            </a:endParaRPr>
          </a:p>
        </p:txBody>
      </p:sp>
      <p:pic>
        <p:nvPicPr>
          <p:cNvPr id="13" name="Picture 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994650" y="2631440"/>
            <a:ext cx="5033526" cy="1917192"/>
          </a:xfrm>
          <a:prstGeom prst="rect">
            <a:avLst/>
          </a:prstGeom>
        </p:spPr>
      </p:pic>
      <p:sp>
        <p:nvSpPr>
          <p:cNvPr id="14" name="TextBox 13"/>
          <p:cNvSpPr txBox="1"/>
          <p:nvPr/>
        </p:nvSpPr>
        <p:spPr>
          <a:xfrm>
            <a:off x="5733723" y="2534015"/>
            <a:ext cx="1090363" cy="276999"/>
          </a:xfrm>
          <a:prstGeom prst="rect">
            <a:avLst/>
          </a:prstGeom>
          <a:noFill/>
        </p:spPr>
        <p:txBody>
          <a:bodyPr wrap="none" rtlCol="0">
            <a:spAutoFit/>
          </a:bodyPr>
          <a:lstStyle/>
          <a:p>
            <a:pPr eaLnBrk="0" hangingPunct="0"/>
            <a:r>
              <a:rPr lang="en-US" sz="1200" b="1" dirty="0">
                <a:solidFill>
                  <a:srgbClr val="000000"/>
                </a:solidFill>
                <a:latin typeface="Arial" pitchFamily="34" charset="0"/>
                <a:ea typeface="ＭＳ Ｐゴシック" charset="0"/>
                <a:cs typeface="Arial" pitchFamily="34" charset="0"/>
              </a:rPr>
              <a:t>Gray wolves</a:t>
            </a:r>
          </a:p>
        </p:txBody>
      </p:sp>
      <p:sp>
        <p:nvSpPr>
          <p:cNvPr id="15" name="TextBox 14"/>
          <p:cNvSpPr txBox="1"/>
          <p:nvPr/>
        </p:nvSpPr>
        <p:spPr>
          <a:xfrm>
            <a:off x="6910750" y="4447905"/>
            <a:ext cx="1603324" cy="276999"/>
          </a:xfrm>
          <a:prstGeom prst="rect">
            <a:avLst/>
          </a:prstGeom>
          <a:noFill/>
        </p:spPr>
        <p:txBody>
          <a:bodyPr wrap="none" rtlCol="0">
            <a:spAutoFit/>
          </a:bodyPr>
          <a:lstStyle/>
          <a:p>
            <a:pPr algn="ctr" eaLnBrk="0" hangingPunct="0"/>
            <a:r>
              <a:rPr lang="en-US" sz="1200" b="1" dirty="0">
                <a:solidFill>
                  <a:srgbClr val="000000"/>
                </a:solidFill>
                <a:latin typeface="Arial" pitchFamily="34" charset="0"/>
                <a:ea typeface="ＭＳ Ｐゴシック" charset="0"/>
                <a:cs typeface="Arial" pitchFamily="34" charset="0"/>
              </a:rPr>
              <a:t>Domesticated dogs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smtClean="0"/>
              <a:t>Structure/Function: The Relationship of Structure to Function</a:t>
            </a:r>
            <a:endParaRPr lang="en-US" dirty="0"/>
          </a:p>
        </p:txBody>
      </p:sp>
      <p:sp>
        <p:nvSpPr>
          <p:cNvPr id="123907" name="Rectangle 3"/>
          <p:cNvSpPr>
            <a:spLocks noGrp="1" noChangeArrowheads="1"/>
          </p:cNvSpPr>
          <p:nvPr>
            <p:ph idx="1"/>
          </p:nvPr>
        </p:nvSpPr>
        <p:spPr/>
        <p:txBody>
          <a:bodyPr/>
          <a:lstStyle/>
          <a:p>
            <a:r>
              <a:rPr lang="en-US" dirty="0" smtClean="0"/>
              <a:t>Within biological systems, structure (the shape of something) and function (what it does) are often related, with each providing insight into the other. </a:t>
            </a:r>
          </a:p>
        </p:txBody>
      </p:sp>
      <p:pic>
        <p:nvPicPr>
          <p:cNvPr id="5"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51840" y="2563161"/>
            <a:ext cx="4120632" cy="3969922"/>
          </a:xfrm>
          <a:prstGeom prst="rect">
            <a:avLst/>
          </a:prstGeom>
        </p:spPr>
      </p:pic>
      <p:pic>
        <p:nvPicPr>
          <p:cNvPr id="6" name="Picture 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009004" y="3332480"/>
            <a:ext cx="3170812" cy="269849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32823" y="437323"/>
            <a:ext cx="3675017" cy="466918"/>
          </a:xfrm>
        </p:spPr>
        <p:txBody>
          <a:bodyPr/>
          <a:lstStyle/>
          <a:p>
            <a:r>
              <a:rPr lang="en-US" dirty="0" smtClean="0"/>
              <a:t>Information Flow</a:t>
            </a:r>
            <a:endParaRPr lang="en-US" dirty="0"/>
          </a:p>
        </p:txBody>
      </p:sp>
      <p:sp>
        <p:nvSpPr>
          <p:cNvPr id="123907" name="Rectangle 3"/>
          <p:cNvSpPr>
            <a:spLocks noGrp="1" noChangeArrowheads="1"/>
          </p:cNvSpPr>
          <p:nvPr>
            <p:ph idx="1"/>
          </p:nvPr>
        </p:nvSpPr>
        <p:spPr/>
        <p:txBody>
          <a:bodyPr/>
          <a:lstStyle/>
          <a:p>
            <a:r>
              <a:rPr lang="en-US" dirty="0" smtClean="0"/>
              <a:t>For life’s functions to proceed in an orderly manner, information must be </a:t>
            </a:r>
          </a:p>
          <a:p>
            <a:pPr lvl="1"/>
            <a:r>
              <a:rPr lang="en-US" dirty="0" smtClean="0"/>
              <a:t>stored, </a:t>
            </a:r>
          </a:p>
          <a:p>
            <a:pPr lvl="1"/>
            <a:r>
              <a:rPr lang="en-US" dirty="0" smtClean="0"/>
              <a:t>transmitted, and </a:t>
            </a:r>
          </a:p>
          <a:p>
            <a:pPr lvl="1"/>
            <a:r>
              <a:rPr lang="en-US" dirty="0" smtClean="0"/>
              <a:t>used. </a:t>
            </a:r>
          </a:p>
        </p:txBody>
      </p:sp>
      <p:sp>
        <p:nvSpPr>
          <p:cNvPr id="5" name="Rectangle 3"/>
          <p:cNvSpPr txBox="1">
            <a:spLocks noChangeArrowheads="1"/>
          </p:cNvSpPr>
          <p:nvPr/>
        </p:nvSpPr>
        <p:spPr>
          <a:xfrm>
            <a:off x="277223" y="3595189"/>
            <a:ext cx="8543108" cy="2673531"/>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200"/>
              </a:spcBef>
              <a:spcAft>
                <a:spcPts val="1200"/>
              </a:spcAft>
              <a:buClr>
                <a:srgbClr val="0070C0"/>
              </a:buClr>
              <a:buSzTx/>
              <a:buFont typeface="Arial" panose="020B0604020202020204"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Every cell in your body was created when a previous cell transmitted information (in the form of DNA) to it.</a:t>
            </a:r>
          </a:p>
          <a:p>
            <a:pPr marL="228600" marR="0" lvl="0" indent="-228600" algn="l" defTabSz="914400" rtl="0" eaLnBrk="1" fontAlgn="auto" latinLnBrk="0" hangingPunct="1">
              <a:lnSpc>
                <a:spcPct val="90000"/>
              </a:lnSpc>
              <a:spcBef>
                <a:spcPts val="1200"/>
              </a:spcBef>
              <a:spcAft>
                <a:spcPts val="1200"/>
              </a:spcAft>
              <a:buClr>
                <a:srgbClr val="0070C0"/>
              </a:buClr>
              <a:buSzTx/>
              <a:buFont typeface="Arial" panose="020B0604020202020204"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Even your very first cell, the zygote, or fertilized egg, contains information passed on from the previous generation.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97543" y="406842"/>
            <a:ext cx="8543108" cy="958863"/>
          </a:xfrm>
        </p:spPr>
        <p:txBody>
          <a:bodyPr/>
          <a:lstStyle/>
          <a:p>
            <a:r>
              <a:rPr lang="en-US" dirty="0" smtClean="0"/>
              <a:t>Energy Transformations: Pathways That Transform Energy and Matter</a:t>
            </a:r>
            <a:endParaRPr lang="en-US" dirty="0"/>
          </a:p>
        </p:txBody>
      </p:sp>
      <p:sp>
        <p:nvSpPr>
          <p:cNvPr id="123907" name="Rectangle 3"/>
          <p:cNvSpPr>
            <a:spLocks noGrp="1" noChangeArrowheads="1"/>
          </p:cNvSpPr>
          <p:nvPr>
            <p:ph idx="1"/>
          </p:nvPr>
        </p:nvSpPr>
        <p:spPr>
          <a:xfrm>
            <a:off x="287383" y="1400629"/>
            <a:ext cx="8543108" cy="3415211"/>
          </a:xfrm>
        </p:spPr>
        <p:txBody>
          <a:bodyPr/>
          <a:lstStyle/>
          <a:p>
            <a:r>
              <a:rPr lang="en-US" dirty="0" smtClean="0"/>
              <a:t>Various cellular activities of life are work, such as movement, growth, and reproduction, and work requires energy. </a:t>
            </a:r>
          </a:p>
          <a:p>
            <a:r>
              <a:rPr lang="en-US" dirty="0" smtClean="0"/>
              <a:t>Life is made possible by</a:t>
            </a:r>
          </a:p>
          <a:p>
            <a:pPr lvl="1"/>
            <a:r>
              <a:rPr lang="en-US" dirty="0" smtClean="0"/>
              <a:t>the input of energy, primarily from the sun, and </a:t>
            </a:r>
          </a:p>
          <a:p>
            <a:pPr lvl="1"/>
            <a:r>
              <a:rPr lang="en-US" dirty="0" smtClean="0"/>
              <a:t>the transformation of energy from one form to another.</a:t>
            </a:r>
          </a:p>
        </p:txBody>
      </p:sp>
      <p:sp>
        <p:nvSpPr>
          <p:cNvPr id="5" name="Rectangle 3"/>
          <p:cNvSpPr txBox="1">
            <a:spLocks noChangeArrowheads="1"/>
          </p:cNvSpPr>
          <p:nvPr/>
        </p:nvSpPr>
        <p:spPr>
          <a:xfrm>
            <a:off x="277223" y="4692469"/>
            <a:ext cx="8543108" cy="2145211"/>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200"/>
              </a:spcBef>
              <a:spcAft>
                <a:spcPts val="1200"/>
              </a:spcAft>
              <a:buClr>
                <a:srgbClr val="0070C0"/>
              </a:buClr>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Within all living cells, a vast network of interconnected chemical reactions (collectively referred to as metabolism) continually converts energy from one form to another as matter is recycled.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752856"/>
            <a:ext cx="8546592" cy="535228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1.19</a:t>
            </a:r>
            <a:endParaRPr lang="en-US" sz="1200" b="0" dirty="0">
              <a:solidFill>
                <a:schemeClr val="tx1"/>
              </a:solidFill>
              <a:latin typeface="Arial" charset="0"/>
            </a:endParaRPr>
          </a:p>
        </p:txBody>
      </p:sp>
      <p:sp>
        <p:nvSpPr>
          <p:cNvPr id="4" name="TextBox 3"/>
          <p:cNvSpPr txBox="1"/>
          <p:nvPr/>
        </p:nvSpPr>
        <p:spPr>
          <a:xfrm>
            <a:off x="495300" y="1095271"/>
            <a:ext cx="822661" cy="784830"/>
          </a:xfrm>
          <a:prstGeom prst="rect">
            <a:avLst/>
          </a:prstGeom>
          <a:noFill/>
        </p:spPr>
        <p:txBody>
          <a:bodyPr wrap="none" rtlCol="0">
            <a:spAutoFit/>
          </a:bodyPr>
          <a:lstStyle/>
          <a:p>
            <a:pPr eaLnBrk="0" hangingPunct="0"/>
            <a:r>
              <a:rPr lang="en-US" sz="1500" b="1" dirty="0" smtClean="0">
                <a:solidFill>
                  <a:srgbClr val="000000"/>
                </a:solidFill>
                <a:latin typeface="Arial" pitchFamily="34" charset="0"/>
                <a:ea typeface="ＭＳ Ｐゴシック" charset="0"/>
                <a:cs typeface="Arial" pitchFamily="34" charset="0"/>
              </a:rPr>
              <a:t>Inflow</a:t>
            </a:r>
          </a:p>
          <a:p>
            <a:pPr eaLnBrk="0" hangingPunct="0"/>
            <a:r>
              <a:rPr lang="en-US" sz="1500" b="1" dirty="0" smtClean="0">
                <a:solidFill>
                  <a:srgbClr val="000000"/>
                </a:solidFill>
                <a:latin typeface="Arial" pitchFamily="34" charset="0"/>
                <a:ea typeface="ＭＳ Ｐゴシック" charset="0"/>
                <a:cs typeface="Arial" pitchFamily="34" charset="0"/>
              </a:rPr>
              <a:t>of light</a:t>
            </a:r>
          </a:p>
          <a:p>
            <a:pPr eaLnBrk="0" hangingPunct="0"/>
            <a:r>
              <a:rPr lang="en-US" sz="1500" b="1" dirty="0" smtClean="0">
                <a:solidFill>
                  <a:srgbClr val="000000"/>
                </a:solidFill>
                <a:latin typeface="Arial" pitchFamily="34" charset="0"/>
                <a:ea typeface="ＭＳ Ｐゴシック" charset="0"/>
                <a:cs typeface="Arial" pitchFamily="34" charset="0"/>
              </a:rPr>
              <a:t>energy</a:t>
            </a:r>
            <a:endParaRPr lang="en-US" sz="1500" b="1" dirty="0">
              <a:solidFill>
                <a:srgbClr val="000000"/>
              </a:solidFill>
              <a:latin typeface="Arial" pitchFamily="34" charset="0"/>
              <a:ea typeface="ＭＳ Ｐゴシック" charset="0"/>
              <a:cs typeface="Arial" pitchFamily="34" charset="0"/>
            </a:endParaRPr>
          </a:p>
        </p:txBody>
      </p:sp>
      <p:sp>
        <p:nvSpPr>
          <p:cNvPr id="6" name="TextBox 5"/>
          <p:cNvSpPr txBox="1"/>
          <p:nvPr/>
        </p:nvSpPr>
        <p:spPr>
          <a:xfrm>
            <a:off x="7818360" y="1163003"/>
            <a:ext cx="999313" cy="784830"/>
          </a:xfrm>
          <a:prstGeom prst="rect">
            <a:avLst/>
          </a:prstGeom>
          <a:noFill/>
        </p:spPr>
        <p:txBody>
          <a:bodyPr wrap="none" rtlCol="0">
            <a:spAutoFit/>
          </a:bodyPr>
          <a:lstStyle/>
          <a:p>
            <a:pPr algn="r" eaLnBrk="0" hangingPunct="0"/>
            <a:r>
              <a:rPr lang="en-US" sz="1500" b="1" dirty="0" smtClean="0">
                <a:solidFill>
                  <a:srgbClr val="000000"/>
                </a:solidFill>
                <a:latin typeface="Arial" pitchFamily="34" charset="0"/>
                <a:ea typeface="ＭＳ Ｐゴシック" charset="0"/>
                <a:cs typeface="Arial" pitchFamily="34" charset="0"/>
              </a:rPr>
              <a:t>Outflow</a:t>
            </a:r>
          </a:p>
          <a:p>
            <a:pPr marL="164592" eaLnBrk="0" hangingPunct="0"/>
            <a:r>
              <a:rPr lang="en-US" sz="1500" b="1" dirty="0" smtClean="0">
                <a:solidFill>
                  <a:srgbClr val="000000"/>
                </a:solidFill>
                <a:latin typeface="Arial" pitchFamily="34" charset="0"/>
                <a:ea typeface="ＭＳ Ｐゴシック" charset="0"/>
                <a:cs typeface="Arial" pitchFamily="34" charset="0"/>
              </a:rPr>
              <a:t>of heat</a:t>
            </a:r>
          </a:p>
          <a:p>
            <a:pPr marL="164592" eaLnBrk="0" hangingPunct="0"/>
            <a:r>
              <a:rPr lang="en-US" sz="1500" b="1" dirty="0" smtClean="0">
                <a:solidFill>
                  <a:srgbClr val="000000"/>
                </a:solidFill>
                <a:latin typeface="Arial" pitchFamily="34" charset="0"/>
                <a:ea typeface="ＭＳ Ｐゴシック" charset="0"/>
                <a:cs typeface="Arial" pitchFamily="34" charset="0"/>
              </a:rPr>
              <a:t>energy</a:t>
            </a:r>
            <a:endParaRPr lang="en-US" sz="1500" b="1" dirty="0">
              <a:solidFill>
                <a:srgbClr val="000000"/>
              </a:solidFill>
              <a:latin typeface="Arial" pitchFamily="34" charset="0"/>
              <a:ea typeface="ＭＳ Ｐゴシック" charset="0"/>
              <a:cs typeface="Arial" pitchFamily="34" charset="0"/>
            </a:endParaRPr>
          </a:p>
        </p:txBody>
      </p:sp>
      <p:sp>
        <p:nvSpPr>
          <p:cNvPr id="7" name="TextBox 6"/>
          <p:cNvSpPr txBox="1"/>
          <p:nvPr/>
        </p:nvSpPr>
        <p:spPr>
          <a:xfrm>
            <a:off x="4358728" y="1130345"/>
            <a:ext cx="1633781"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ECOSYSTEM</a:t>
            </a:r>
          </a:p>
        </p:txBody>
      </p:sp>
      <p:sp>
        <p:nvSpPr>
          <p:cNvPr id="8" name="TextBox 7"/>
          <p:cNvSpPr txBox="1"/>
          <p:nvPr/>
        </p:nvSpPr>
        <p:spPr>
          <a:xfrm>
            <a:off x="4759145" y="2405063"/>
            <a:ext cx="1244250" cy="553998"/>
          </a:xfrm>
          <a:prstGeom prst="rect">
            <a:avLst/>
          </a:prstGeom>
          <a:noFill/>
        </p:spPr>
        <p:txBody>
          <a:bodyPr wrap="none" rtlCol="0">
            <a:spAutoFit/>
          </a:bodyPr>
          <a:lstStyle/>
          <a:p>
            <a:pPr eaLnBrk="0" hangingPunct="0"/>
            <a:r>
              <a:rPr lang="en-US" sz="1500" b="1" dirty="0" smtClean="0">
                <a:solidFill>
                  <a:srgbClr val="000000"/>
                </a:solidFill>
                <a:latin typeface="Arial" pitchFamily="34" charset="0"/>
                <a:ea typeface="ＭＳ Ｐゴシック" charset="0"/>
                <a:cs typeface="Arial" pitchFamily="34" charset="0"/>
              </a:rPr>
              <a:t>Consumers</a:t>
            </a:r>
          </a:p>
          <a:p>
            <a:pPr eaLnBrk="0" hangingPunct="0"/>
            <a:r>
              <a:rPr lang="en-US" sz="1500" b="1" dirty="0" smtClean="0">
                <a:solidFill>
                  <a:srgbClr val="000000"/>
                </a:solidFill>
                <a:latin typeface="Arial" pitchFamily="34" charset="0"/>
                <a:ea typeface="ＭＳ Ｐゴシック" charset="0"/>
                <a:cs typeface="Arial" pitchFamily="34" charset="0"/>
              </a:rPr>
              <a:t>(</a:t>
            </a:r>
            <a:r>
              <a:rPr lang="en-US" sz="1500" b="1" dirty="0">
                <a:solidFill>
                  <a:srgbClr val="000000"/>
                </a:solidFill>
                <a:latin typeface="Arial" pitchFamily="34" charset="0"/>
                <a:ea typeface="ＭＳ Ｐゴシック" charset="0"/>
                <a:cs typeface="Arial" pitchFamily="34" charset="0"/>
              </a:rPr>
              <a:t>animals)</a:t>
            </a:r>
          </a:p>
        </p:txBody>
      </p:sp>
      <p:sp>
        <p:nvSpPr>
          <p:cNvPr id="9" name="TextBox 8"/>
          <p:cNvSpPr txBox="1"/>
          <p:nvPr/>
        </p:nvSpPr>
        <p:spPr>
          <a:xfrm>
            <a:off x="5127011" y="3517583"/>
            <a:ext cx="1040670" cy="784830"/>
          </a:xfrm>
          <a:prstGeom prst="rect">
            <a:avLst/>
          </a:prstGeom>
          <a:noFill/>
        </p:spPr>
        <p:txBody>
          <a:bodyPr wrap="none" rtlCol="0">
            <a:spAutoFit/>
          </a:bodyPr>
          <a:lstStyle/>
          <a:p>
            <a:pPr algn="ctr" eaLnBrk="0" hangingPunct="0"/>
            <a:r>
              <a:rPr lang="en-US" sz="1500" b="1" dirty="0" smtClean="0">
                <a:solidFill>
                  <a:srgbClr val="000000"/>
                </a:solidFill>
                <a:latin typeface="Arial" pitchFamily="34" charset="0"/>
                <a:ea typeface="ＭＳ Ｐゴシック" charset="0"/>
                <a:cs typeface="Arial" pitchFamily="34" charset="0"/>
              </a:rPr>
              <a:t>Chemical</a:t>
            </a:r>
          </a:p>
          <a:p>
            <a:pPr algn="ctr" eaLnBrk="0" hangingPunct="0"/>
            <a:r>
              <a:rPr lang="en-US" sz="1500" b="1" dirty="0" smtClean="0">
                <a:solidFill>
                  <a:srgbClr val="000000"/>
                </a:solidFill>
                <a:latin typeface="Arial" pitchFamily="34" charset="0"/>
                <a:ea typeface="ＭＳ Ｐゴシック" charset="0"/>
                <a:cs typeface="Arial" pitchFamily="34" charset="0"/>
              </a:rPr>
              <a:t>energy</a:t>
            </a:r>
          </a:p>
          <a:p>
            <a:pPr algn="ctr" eaLnBrk="0" hangingPunct="0"/>
            <a:r>
              <a:rPr lang="en-US" sz="1500" b="1" dirty="0" smtClean="0">
                <a:solidFill>
                  <a:srgbClr val="000000"/>
                </a:solidFill>
                <a:latin typeface="Arial" pitchFamily="34" charset="0"/>
                <a:ea typeface="ＭＳ Ｐゴシック" charset="0"/>
                <a:cs typeface="Arial" pitchFamily="34" charset="0"/>
              </a:rPr>
              <a:t>(food</a:t>
            </a:r>
            <a:r>
              <a:rPr lang="en-US" sz="1500" b="1" dirty="0">
                <a:solidFill>
                  <a:srgbClr val="000000"/>
                </a:solidFill>
                <a:latin typeface="Arial" pitchFamily="34" charset="0"/>
                <a:ea typeface="ＭＳ Ｐゴシック" charset="0"/>
                <a:cs typeface="Arial" pitchFamily="34" charset="0"/>
              </a:rPr>
              <a:t>)</a:t>
            </a:r>
          </a:p>
        </p:txBody>
      </p:sp>
      <p:sp>
        <p:nvSpPr>
          <p:cNvPr id="10" name="TextBox 9"/>
          <p:cNvSpPr txBox="1"/>
          <p:nvPr/>
        </p:nvSpPr>
        <p:spPr>
          <a:xfrm>
            <a:off x="7299905" y="5011103"/>
            <a:ext cx="1459054" cy="553998"/>
          </a:xfrm>
          <a:prstGeom prst="rect">
            <a:avLst/>
          </a:prstGeom>
          <a:noFill/>
        </p:spPr>
        <p:txBody>
          <a:bodyPr wrap="none" rtlCol="0">
            <a:spAutoFit/>
          </a:bodyPr>
          <a:lstStyle/>
          <a:p>
            <a:pPr eaLnBrk="0" hangingPunct="0"/>
            <a:r>
              <a:rPr lang="en-US" sz="1500" b="1" dirty="0" smtClean="0">
                <a:solidFill>
                  <a:srgbClr val="000000"/>
                </a:solidFill>
                <a:latin typeface="Arial" pitchFamily="34" charset="0"/>
                <a:ea typeface="ＭＳ Ｐゴシック" charset="0"/>
                <a:cs typeface="Arial" pitchFamily="34" charset="0"/>
              </a:rPr>
              <a:t>Decomposers</a:t>
            </a:r>
          </a:p>
          <a:p>
            <a:pPr eaLnBrk="0" hangingPunct="0"/>
            <a:r>
              <a:rPr lang="en-US" sz="1500" b="1" dirty="0" smtClean="0">
                <a:solidFill>
                  <a:srgbClr val="000000"/>
                </a:solidFill>
                <a:latin typeface="Arial" pitchFamily="34" charset="0"/>
                <a:ea typeface="ＭＳ Ｐゴシック" charset="0"/>
                <a:cs typeface="Arial" pitchFamily="34" charset="0"/>
              </a:rPr>
              <a:t>(in </a:t>
            </a:r>
            <a:r>
              <a:rPr lang="en-US" sz="1500" b="1" dirty="0">
                <a:solidFill>
                  <a:srgbClr val="000000"/>
                </a:solidFill>
                <a:latin typeface="Arial" pitchFamily="34" charset="0"/>
                <a:ea typeface="ＭＳ Ｐゴシック" charset="0"/>
                <a:cs typeface="Arial" pitchFamily="34" charset="0"/>
              </a:rPr>
              <a:t>soil)</a:t>
            </a:r>
          </a:p>
        </p:txBody>
      </p:sp>
      <p:sp>
        <p:nvSpPr>
          <p:cNvPr id="11" name="TextBox 10"/>
          <p:cNvSpPr txBox="1"/>
          <p:nvPr/>
        </p:nvSpPr>
        <p:spPr>
          <a:xfrm>
            <a:off x="2001465" y="4875059"/>
            <a:ext cx="1742785" cy="1015663"/>
          </a:xfrm>
          <a:prstGeom prst="rect">
            <a:avLst/>
          </a:prstGeom>
          <a:noFill/>
        </p:spPr>
        <p:txBody>
          <a:bodyPr wrap="none" rtlCol="0">
            <a:spAutoFit/>
          </a:bodyPr>
          <a:lstStyle/>
          <a:p>
            <a:pPr eaLnBrk="0" hangingPunct="0"/>
            <a:r>
              <a:rPr lang="en-US" sz="1500" b="1" dirty="0" smtClean="0">
                <a:solidFill>
                  <a:srgbClr val="000000"/>
                </a:solidFill>
                <a:latin typeface="Arial" pitchFamily="34" charset="0"/>
                <a:ea typeface="ＭＳ Ｐゴシック" charset="0"/>
                <a:cs typeface="Arial" pitchFamily="34" charset="0"/>
              </a:rPr>
              <a:t>Producers</a:t>
            </a:r>
          </a:p>
          <a:p>
            <a:pPr eaLnBrk="0" hangingPunct="0"/>
            <a:r>
              <a:rPr lang="en-US" sz="1500" b="1" dirty="0" smtClean="0">
                <a:solidFill>
                  <a:srgbClr val="000000"/>
                </a:solidFill>
                <a:latin typeface="Arial" pitchFamily="34" charset="0"/>
                <a:ea typeface="ＭＳ Ｐゴシック" charset="0"/>
                <a:cs typeface="Arial" pitchFamily="34" charset="0"/>
              </a:rPr>
              <a:t>(</a:t>
            </a:r>
            <a:r>
              <a:rPr lang="en-US" sz="1500" b="1" dirty="0">
                <a:solidFill>
                  <a:srgbClr val="000000"/>
                </a:solidFill>
                <a:latin typeface="Arial" pitchFamily="34" charset="0"/>
                <a:ea typeface="ＭＳ Ｐゴシック" charset="0"/>
                <a:cs typeface="Arial" pitchFamily="34" charset="0"/>
              </a:rPr>
              <a:t>plants and </a:t>
            </a:r>
            <a:r>
              <a:rPr lang="en-US" sz="1500" b="1" dirty="0" smtClean="0">
                <a:solidFill>
                  <a:srgbClr val="000000"/>
                </a:solidFill>
                <a:latin typeface="Arial" pitchFamily="34" charset="0"/>
                <a:ea typeface="ＭＳ Ｐゴシック" charset="0"/>
                <a:cs typeface="Arial" pitchFamily="34" charset="0"/>
              </a:rPr>
              <a:t>other</a:t>
            </a:r>
          </a:p>
          <a:p>
            <a:pPr eaLnBrk="0" hangingPunct="0"/>
            <a:r>
              <a:rPr lang="en-US" sz="1500" b="1" dirty="0" smtClean="0">
                <a:solidFill>
                  <a:srgbClr val="000000"/>
                </a:solidFill>
                <a:latin typeface="Arial" pitchFamily="34" charset="0"/>
                <a:ea typeface="ＭＳ Ｐゴシック" charset="0"/>
                <a:cs typeface="Arial" pitchFamily="34" charset="0"/>
              </a:rPr>
              <a:t>photosynthetic</a:t>
            </a:r>
          </a:p>
          <a:p>
            <a:pPr eaLnBrk="0" hangingPunct="0"/>
            <a:r>
              <a:rPr lang="en-US" sz="1500" b="1" dirty="0" smtClean="0">
                <a:solidFill>
                  <a:srgbClr val="000000"/>
                </a:solidFill>
                <a:latin typeface="Arial" pitchFamily="34" charset="0"/>
                <a:ea typeface="ＭＳ Ｐゴシック" charset="0"/>
                <a:cs typeface="Arial" pitchFamily="34" charset="0"/>
              </a:rPr>
              <a:t>organisms</a:t>
            </a:r>
            <a:r>
              <a:rPr lang="en-US" sz="1500" b="1" dirty="0">
                <a:solidFill>
                  <a:srgbClr val="000000"/>
                </a:solidFill>
                <a:latin typeface="Arial" pitchFamily="34" charset="0"/>
                <a:ea typeface="ＭＳ Ｐゴシック" charset="0"/>
                <a:cs typeface="Arial" pitchFamily="34" charset="0"/>
              </a:rPr>
              <a:t>)</a:t>
            </a:r>
          </a:p>
        </p:txBody>
      </p:sp>
      <p:sp>
        <p:nvSpPr>
          <p:cNvPr id="12" name="TextBox 11"/>
          <p:cNvSpPr txBox="1"/>
          <p:nvPr/>
        </p:nvSpPr>
        <p:spPr>
          <a:xfrm>
            <a:off x="4801566" y="5187926"/>
            <a:ext cx="1007007" cy="784830"/>
          </a:xfrm>
          <a:prstGeom prst="rect">
            <a:avLst/>
          </a:prstGeom>
          <a:noFill/>
        </p:spPr>
        <p:txBody>
          <a:bodyPr wrap="none" rtlCol="0">
            <a:spAutoFit/>
          </a:bodyPr>
          <a:lstStyle/>
          <a:p>
            <a:pPr algn="ctr" eaLnBrk="0" hangingPunct="0"/>
            <a:r>
              <a:rPr lang="en-US" sz="1500" b="1" dirty="0" smtClean="0">
                <a:solidFill>
                  <a:srgbClr val="000000"/>
                </a:solidFill>
                <a:latin typeface="Arial" pitchFamily="34" charset="0"/>
                <a:ea typeface="ＭＳ Ｐゴシック" charset="0"/>
                <a:cs typeface="Arial" pitchFamily="34" charset="0"/>
              </a:rPr>
              <a:t>Cycling</a:t>
            </a:r>
          </a:p>
          <a:p>
            <a:pPr algn="ctr" eaLnBrk="0" hangingPunct="0"/>
            <a:r>
              <a:rPr lang="en-US" sz="1500" b="1" dirty="0" smtClean="0">
                <a:solidFill>
                  <a:srgbClr val="000000"/>
                </a:solidFill>
                <a:latin typeface="Arial" pitchFamily="34" charset="0"/>
                <a:ea typeface="ＭＳ Ｐゴシック" charset="0"/>
                <a:cs typeface="Arial" pitchFamily="34" charset="0"/>
              </a:rPr>
              <a:t>of</a:t>
            </a:r>
          </a:p>
          <a:p>
            <a:pPr algn="ctr" eaLnBrk="0" hangingPunct="0"/>
            <a:r>
              <a:rPr lang="en-US" sz="1500" b="1" dirty="0" smtClean="0">
                <a:solidFill>
                  <a:srgbClr val="000000"/>
                </a:solidFill>
                <a:latin typeface="Arial" pitchFamily="34" charset="0"/>
                <a:ea typeface="ＭＳ Ｐゴシック" charset="0"/>
                <a:cs typeface="Arial" pitchFamily="34" charset="0"/>
              </a:rPr>
              <a:t>nutrients</a:t>
            </a:r>
            <a:endParaRPr lang="en-US" sz="1500" b="1" dirty="0">
              <a:solidFill>
                <a:srgbClr val="000000"/>
              </a:solidFill>
              <a:latin typeface="Arial" pitchFamily="34" charset="0"/>
              <a:ea typeface="ＭＳ Ｐゴシック" charset="0"/>
              <a:cs typeface="Arial" pitchFamily="34" charset="0"/>
            </a:endParaRPr>
          </a:p>
        </p:txBody>
      </p:sp>
    </p:spTree>
    <p:extLst>
      <p:ext uri="{BB962C8B-B14F-4D97-AF65-F5344CB8AC3E}">
        <p14:creationId xmlns:p14="http://schemas.microsoft.com/office/powerpoint/2010/main" xmlns="" val="3827437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58503" y="955483"/>
            <a:ext cx="7993017" cy="568518"/>
          </a:xfrm>
        </p:spPr>
        <p:txBody>
          <a:bodyPr/>
          <a:lstStyle/>
          <a:p>
            <a:r>
              <a:rPr lang="en-US" dirty="0" smtClean="0"/>
              <a:t>Interconnections within Biological Systems</a:t>
            </a:r>
            <a:endParaRPr lang="en-US" dirty="0"/>
          </a:p>
        </p:txBody>
      </p:sp>
      <p:sp>
        <p:nvSpPr>
          <p:cNvPr id="123907" name="Rectangle 3"/>
          <p:cNvSpPr>
            <a:spLocks noGrp="1" noChangeArrowheads="1"/>
          </p:cNvSpPr>
          <p:nvPr>
            <p:ph idx="1"/>
          </p:nvPr>
        </p:nvSpPr>
        <p:spPr>
          <a:xfrm>
            <a:off x="287383" y="1715589"/>
            <a:ext cx="8543108" cy="1942011"/>
          </a:xfrm>
        </p:spPr>
        <p:txBody>
          <a:bodyPr/>
          <a:lstStyle/>
          <a:p>
            <a:r>
              <a:rPr lang="en-US" dirty="0" smtClean="0"/>
              <a:t>The study of life extends</a:t>
            </a:r>
          </a:p>
          <a:p>
            <a:pPr lvl="1"/>
            <a:r>
              <a:rPr lang="en-US" dirty="0" smtClean="0"/>
              <a:t>from the microscopic scale of the molecules and cells that make up organisms</a:t>
            </a:r>
          </a:p>
          <a:p>
            <a:pPr lvl="1"/>
            <a:r>
              <a:rPr lang="en-US" dirty="0" smtClean="0"/>
              <a:t>to the global scale of the entire living planet. </a:t>
            </a:r>
          </a:p>
        </p:txBody>
      </p:sp>
      <p:sp>
        <p:nvSpPr>
          <p:cNvPr id="5" name="Rectangle 3"/>
          <p:cNvSpPr txBox="1">
            <a:spLocks noChangeArrowheads="1"/>
          </p:cNvSpPr>
          <p:nvPr/>
        </p:nvSpPr>
        <p:spPr>
          <a:xfrm>
            <a:off x="246743" y="3727269"/>
            <a:ext cx="8543108" cy="1606731"/>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200"/>
              </a:spcBef>
              <a:spcAft>
                <a:spcPts val="1200"/>
              </a:spcAft>
              <a:buClr>
                <a:srgbClr val="0070C0"/>
              </a:buClr>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Biologists are investigating life at its many levels,</a:t>
            </a:r>
          </a:p>
          <a:p>
            <a:pPr marL="685800" marR="0" lvl="1" indent="-228600" algn="l" defTabSz="914400" rtl="0" eaLnBrk="1" fontAlgn="auto" latinLnBrk="0" hangingPunct="1">
              <a:lnSpc>
                <a:spcPct val="90000"/>
              </a:lnSpc>
              <a:spcBef>
                <a:spcPts val="0"/>
              </a:spcBef>
              <a:spcAft>
                <a:spcPts val="1200"/>
              </a:spcAft>
              <a:buClr>
                <a:srgbClr val="0070C0"/>
              </a:buClr>
              <a:buSzTx/>
              <a:buFont typeface="Arial" panose="020B0604020202020204"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from the interactions within the biosphere </a:t>
            </a:r>
          </a:p>
          <a:p>
            <a:pPr marL="685800" marR="0" lvl="1" indent="-228600" algn="l" defTabSz="914400" rtl="0" eaLnBrk="1" fontAlgn="auto" latinLnBrk="0" hangingPunct="1">
              <a:lnSpc>
                <a:spcPct val="90000"/>
              </a:lnSpc>
              <a:spcBef>
                <a:spcPts val="0"/>
              </a:spcBef>
              <a:spcAft>
                <a:spcPts val="1200"/>
              </a:spcAft>
              <a:buClr>
                <a:srgbClr val="0070C0"/>
              </a:buClr>
              <a:buSzTx/>
              <a:buFont typeface="Arial" panose="020B0604020202020204"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to the molecular machinery within cells.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92.168.4.30\Conversion\Power Point\Campbell EB6e\Output\Proof\Working files\untitled folder\01_20_ZoomInOnLife_3-U.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8138" y="203994"/>
            <a:ext cx="8467725" cy="6430963"/>
          </a:xfrm>
          <a:prstGeom prst="rect">
            <a:avLst/>
          </a:prstGeom>
          <a:noFill/>
          <a:extLst>
            <a:ext uri="{909E8E84-426E-40DD-AFC4-6F175D3DCCD1}">
              <a14:hiddenFill xmlns:a14="http://schemas.microsoft.com/office/drawing/2010/main" xmlns="">
                <a:solidFill>
                  <a:srgbClr val="FFFFFF"/>
                </a:solidFill>
              </a14:hiddenFill>
            </a:ext>
          </a:extLst>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1.20-s3</a:t>
            </a:r>
            <a:endParaRPr lang="en-US" sz="1200" b="0" dirty="0">
              <a:solidFill>
                <a:schemeClr val="tx1"/>
              </a:solidFill>
              <a:latin typeface="Arial" charset="0"/>
            </a:endParaRPr>
          </a:p>
        </p:txBody>
      </p:sp>
      <p:sp>
        <p:nvSpPr>
          <p:cNvPr id="5" name="TextBox 4"/>
          <p:cNvSpPr txBox="1"/>
          <p:nvPr/>
        </p:nvSpPr>
        <p:spPr>
          <a:xfrm>
            <a:off x="2386689" y="204215"/>
            <a:ext cx="2223686"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Ecosystems</a:t>
            </a:r>
            <a:r>
              <a:rPr lang="ko-KR" altLang="en-US" sz="1600" dirty="0" smtClean="0">
                <a:solidFill>
                  <a:srgbClr val="000000"/>
                </a:solidFill>
                <a:latin typeface="Arial" pitchFamily="34" charset="0"/>
                <a:ea typeface="ＭＳ Ｐゴシック" charset="0"/>
                <a:cs typeface="Arial" pitchFamily="34" charset="0"/>
              </a:rPr>
              <a:t>생태계</a:t>
            </a:r>
            <a:endParaRPr lang="en-US" sz="1600" dirty="0">
              <a:solidFill>
                <a:srgbClr val="000000"/>
              </a:solidFill>
              <a:latin typeface="Arial" pitchFamily="34" charset="0"/>
              <a:ea typeface="ＭＳ Ｐゴシック" charset="0"/>
              <a:cs typeface="Arial" pitchFamily="34" charset="0"/>
            </a:endParaRPr>
          </a:p>
        </p:txBody>
      </p:sp>
      <p:sp>
        <p:nvSpPr>
          <p:cNvPr id="6" name="TextBox 5"/>
          <p:cNvSpPr txBox="1"/>
          <p:nvPr/>
        </p:nvSpPr>
        <p:spPr>
          <a:xfrm>
            <a:off x="2362195" y="573547"/>
            <a:ext cx="2108269"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Communities</a:t>
            </a:r>
            <a:r>
              <a:rPr lang="ko-KR" altLang="en-US" sz="1600" dirty="0" smtClean="0">
                <a:solidFill>
                  <a:srgbClr val="000000"/>
                </a:solidFill>
                <a:latin typeface="Arial" pitchFamily="34" charset="0"/>
                <a:ea typeface="ＭＳ Ｐゴシック" charset="0"/>
                <a:cs typeface="Arial" pitchFamily="34" charset="0"/>
              </a:rPr>
              <a:t>군집</a:t>
            </a:r>
            <a:endParaRPr lang="en-US" sz="1600" dirty="0">
              <a:solidFill>
                <a:srgbClr val="000000"/>
              </a:solidFill>
              <a:latin typeface="Arial" pitchFamily="34" charset="0"/>
              <a:ea typeface="ＭＳ Ｐゴシック" charset="0"/>
              <a:cs typeface="Arial" pitchFamily="34" charset="0"/>
            </a:endParaRPr>
          </a:p>
        </p:txBody>
      </p:sp>
      <p:sp>
        <p:nvSpPr>
          <p:cNvPr id="7" name="TextBox 6"/>
          <p:cNvSpPr txBox="1"/>
          <p:nvPr/>
        </p:nvSpPr>
        <p:spPr>
          <a:xfrm>
            <a:off x="5505445" y="933354"/>
            <a:ext cx="2198038"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Populations</a:t>
            </a:r>
            <a:r>
              <a:rPr lang="ko-KR" altLang="en-US" sz="1600" dirty="0" smtClean="0">
                <a:solidFill>
                  <a:srgbClr val="000000"/>
                </a:solidFill>
                <a:latin typeface="Arial" pitchFamily="34" charset="0"/>
                <a:ea typeface="ＭＳ Ｐゴシック" charset="0"/>
                <a:cs typeface="Arial" pitchFamily="34" charset="0"/>
              </a:rPr>
              <a:t>개체군</a:t>
            </a:r>
            <a:endParaRPr lang="en-US" sz="1600" dirty="0">
              <a:solidFill>
                <a:srgbClr val="000000"/>
              </a:solidFill>
              <a:latin typeface="Arial" pitchFamily="34" charset="0"/>
              <a:ea typeface="ＭＳ Ｐゴシック" charset="0"/>
              <a:cs typeface="Arial" pitchFamily="34" charset="0"/>
            </a:endParaRPr>
          </a:p>
        </p:txBody>
      </p:sp>
      <p:sp>
        <p:nvSpPr>
          <p:cNvPr id="8" name="TextBox 7"/>
          <p:cNvSpPr txBox="1"/>
          <p:nvPr/>
        </p:nvSpPr>
        <p:spPr>
          <a:xfrm>
            <a:off x="5505445" y="1274111"/>
            <a:ext cx="1390124"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Organisms</a:t>
            </a:r>
          </a:p>
        </p:txBody>
      </p:sp>
      <p:sp>
        <p:nvSpPr>
          <p:cNvPr id="9" name="TextBox 8"/>
          <p:cNvSpPr txBox="1"/>
          <p:nvPr/>
        </p:nvSpPr>
        <p:spPr>
          <a:xfrm>
            <a:off x="268550" y="1735597"/>
            <a:ext cx="1313180" cy="615553"/>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Biosphere</a:t>
            </a:r>
          </a:p>
          <a:p>
            <a:pPr eaLnBrk="0" hangingPunct="0"/>
            <a:r>
              <a:rPr lang="ko-KR" altLang="en-US" sz="1600" dirty="0" err="1" smtClean="0">
                <a:solidFill>
                  <a:srgbClr val="000000"/>
                </a:solidFill>
                <a:latin typeface="Arial" pitchFamily="34" charset="0"/>
                <a:ea typeface="ＭＳ Ｐゴシック" charset="0"/>
                <a:cs typeface="Arial" pitchFamily="34" charset="0"/>
              </a:rPr>
              <a:t>생물권</a:t>
            </a:r>
            <a:endParaRPr lang="en-US" sz="1600" dirty="0">
              <a:solidFill>
                <a:srgbClr val="000000"/>
              </a:solidFill>
              <a:latin typeface="Arial" pitchFamily="34" charset="0"/>
              <a:ea typeface="ＭＳ Ｐゴシック" charset="0"/>
              <a:cs typeface="Arial" pitchFamily="34" charset="0"/>
            </a:endParaRPr>
          </a:p>
        </p:txBody>
      </p:sp>
      <p:sp>
        <p:nvSpPr>
          <p:cNvPr id="10" name="TextBox 9"/>
          <p:cNvSpPr txBox="1"/>
          <p:nvPr/>
        </p:nvSpPr>
        <p:spPr>
          <a:xfrm>
            <a:off x="2100972" y="212380"/>
            <a:ext cx="312906" cy="369460"/>
          </a:xfrm>
          <a:prstGeom prst="rect">
            <a:avLst/>
          </a:prstGeom>
          <a:noFill/>
        </p:spPr>
        <p:txBody>
          <a:bodyPr wrap="none" rtlCol="0">
            <a:spAutoFit/>
          </a:bodyPr>
          <a:lstStyle/>
          <a:p>
            <a:pPr eaLnBrk="0" hangingPunct="0"/>
            <a:r>
              <a:rPr lang="en-US" sz="1801" b="1" dirty="0" smtClean="0">
                <a:solidFill>
                  <a:srgbClr val="FFFFFF"/>
                </a:solidFill>
                <a:latin typeface="Arial" pitchFamily="34" charset="0"/>
                <a:ea typeface="ＭＳ Ｐゴシック" charset="0"/>
                <a:cs typeface="Arial" pitchFamily="34" charset="0"/>
              </a:rPr>
              <a:t>2</a:t>
            </a:r>
            <a:endParaRPr lang="en-US" sz="1801" b="1" dirty="0">
              <a:solidFill>
                <a:srgbClr val="FFFFFF"/>
              </a:solidFill>
              <a:latin typeface="Arial" pitchFamily="34" charset="0"/>
              <a:ea typeface="ＭＳ Ｐゴシック" charset="0"/>
              <a:cs typeface="Arial" pitchFamily="34" charset="0"/>
            </a:endParaRPr>
          </a:p>
        </p:txBody>
      </p:sp>
      <p:sp>
        <p:nvSpPr>
          <p:cNvPr id="11" name="TextBox 10"/>
          <p:cNvSpPr txBox="1"/>
          <p:nvPr/>
        </p:nvSpPr>
        <p:spPr>
          <a:xfrm>
            <a:off x="2110497" y="583637"/>
            <a:ext cx="312906" cy="369460"/>
          </a:xfrm>
          <a:prstGeom prst="rect">
            <a:avLst/>
          </a:prstGeom>
          <a:noFill/>
        </p:spPr>
        <p:txBody>
          <a:bodyPr wrap="none" rtlCol="0">
            <a:spAutoFit/>
          </a:bodyPr>
          <a:lstStyle/>
          <a:p>
            <a:pPr eaLnBrk="0" hangingPunct="0"/>
            <a:r>
              <a:rPr lang="en-US" sz="1801" b="1" dirty="0" smtClean="0">
                <a:solidFill>
                  <a:srgbClr val="FFFFFF"/>
                </a:solidFill>
                <a:latin typeface="Arial" pitchFamily="34" charset="0"/>
                <a:ea typeface="ＭＳ Ｐゴシック" charset="0"/>
                <a:cs typeface="Arial" pitchFamily="34" charset="0"/>
              </a:rPr>
              <a:t>3</a:t>
            </a:r>
            <a:endParaRPr lang="en-US" sz="1801" b="1" dirty="0">
              <a:solidFill>
                <a:srgbClr val="FFFFFF"/>
              </a:solidFill>
              <a:latin typeface="Arial" pitchFamily="34" charset="0"/>
              <a:ea typeface="ＭＳ Ｐゴシック" charset="0"/>
              <a:cs typeface="Arial" pitchFamily="34" charset="0"/>
            </a:endParaRPr>
          </a:p>
        </p:txBody>
      </p:sp>
      <p:sp>
        <p:nvSpPr>
          <p:cNvPr id="12" name="TextBox 11"/>
          <p:cNvSpPr txBox="1"/>
          <p:nvPr/>
        </p:nvSpPr>
        <p:spPr>
          <a:xfrm>
            <a:off x="5253747" y="943572"/>
            <a:ext cx="312906" cy="369460"/>
          </a:xfrm>
          <a:prstGeom prst="rect">
            <a:avLst/>
          </a:prstGeom>
          <a:noFill/>
        </p:spPr>
        <p:txBody>
          <a:bodyPr wrap="none" rtlCol="0">
            <a:spAutoFit/>
          </a:bodyPr>
          <a:lstStyle/>
          <a:p>
            <a:pPr eaLnBrk="0" hangingPunct="0"/>
            <a:r>
              <a:rPr lang="en-US" sz="1801" b="1" dirty="0" smtClean="0">
                <a:solidFill>
                  <a:srgbClr val="FFFFFF"/>
                </a:solidFill>
                <a:latin typeface="Arial" pitchFamily="34" charset="0"/>
                <a:ea typeface="ＭＳ Ｐゴシック" charset="0"/>
                <a:cs typeface="Arial" pitchFamily="34" charset="0"/>
              </a:rPr>
              <a:t>4</a:t>
            </a:r>
            <a:endParaRPr lang="en-US" sz="1801" b="1" dirty="0">
              <a:solidFill>
                <a:srgbClr val="FFFFFF"/>
              </a:solidFill>
              <a:latin typeface="Arial" pitchFamily="34" charset="0"/>
              <a:ea typeface="ＭＳ Ｐゴシック" charset="0"/>
              <a:cs typeface="Arial" pitchFamily="34" charset="0"/>
            </a:endParaRPr>
          </a:p>
        </p:txBody>
      </p:sp>
      <p:sp>
        <p:nvSpPr>
          <p:cNvPr id="13" name="TextBox 12"/>
          <p:cNvSpPr txBox="1"/>
          <p:nvPr/>
        </p:nvSpPr>
        <p:spPr>
          <a:xfrm>
            <a:off x="5263272" y="1307569"/>
            <a:ext cx="312906" cy="369460"/>
          </a:xfrm>
          <a:prstGeom prst="rect">
            <a:avLst/>
          </a:prstGeom>
          <a:noFill/>
        </p:spPr>
        <p:txBody>
          <a:bodyPr wrap="none" rtlCol="0">
            <a:spAutoFit/>
          </a:bodyPr>
          <a:lstStyle/>
          <a:p>
            <a:pPr eaLnBrk="0" hangingPunct="0"/>
            <a:r>
              <a:rPr lang="en-US" sz="1801" b="1" dirty="0" smtClean="0">
                <a:solidFill>
                  <a:srgbClr val="FFFFFF"/>
                </a:solidFill>
                <a:latin typeface="Arial" pitchFamily="34" charset="0"/>
                <a:ea typeface="ＭＳ Ｐゴシック" charset="0"/>
                <a:cs typeface="Arial" pitchFamily="34" charset="0"/>
              </a:rPr>
              <a:t>5</a:t>
            </a:r>
            <a:endParaRPr lang="en-US" sz="1801" b="1" dirty="0">
              <a:solidFill>
                <a:srgbClr val="FFFFFF"/>
              </a:solidFill>
              <a:latin typeface="Arial" pitchFamily="34" charset="0"/>
              <a:ea typeface="ＭＳ Ｐゴシック" charset="0"/>
              <a:cs typeface="Arial" pitchFamily="34" charset="0"/>
            </a:endParaRPr>
          </a:p>
        </p:txBody>
      </p:sp>
      <p:sp>
        <p:nvSpPr>
          <p:cNvPr id="14" name="TextBox 13"/>
          <p:cNvSpPr txBox="1"/>
          <p:nvPr/>
        </p:nvSpPr>
        <p:spPr>
          <a:xfrm>
            <a:off x="395793" y="1389878"/>
            <a:ext cx="312906" cy="369460"/>
          </a:xfrm>
          <a:prstGeom prst="rect">
            <a:avLst/>
          </a:prstGeom>
          <a:noFill/>
        </p:spPr>
        <p:txBody>
          <a:bodyPr wrap="none" rtlCol="0">
            <a:spAutoFit/>
          </a:bodyPr>
          <a:lstStyle/>
          <a:p>
            <a:pPr eaLnBrk="0" hangingPunct="0"/>
            <a:r>
              <a:rPr lang="en-US" sz="1801" b="1" dirty="0" smtClean="0">
                <a:solidFill>
                  <a:srgbClr val="FFFFFF"/>
                </a:solidFill>
                <a:latin typeface="Arial" pitchFamily="34" charset="0"/>
                <a:ea typeface="ＭＳ Ｐゴシック" charset="0"/>
                <a:cs typeface="Arial" pitchFamily="34" charset="0"/>
              </a:rPr>
              <a:t>1</a:t>
            </a:r>
            <a:endParaRPr lang="en-US" sz="1801" b="1" dirty="0">
              <a:solidFill>
                <a:srgbClr val="FFFFFF"/>
              </a:solidFill>
              <a:latin typeface="Arial" pitchFamily="34" charset="0"/>
              <a:ea typeface="ＭＳ Ｐゴシック" charset="0"/>
              <a:cs typeface="Arial" pitchFamily="34" charset="0"/>
            </a:endParaRPr>
          </a:p>
        </p:txBody>
      </p:sp>
      <p:sp>
        <p:nvSpPr>
          <p:cNvPr id="15" name="TextBox 14"/>
          <p:cNvSpPr txBox="1"/>
          <p:nvPr/>
        </p:nvSpPr>
        <p:spPr>
          <a:xfrm>
            <a:off x="7749849" y="2255186"/>
            <a:ext cx="1133644" cy="129266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Organ</a:t>
            </a:r>
          </a:p>
          <a:p>
            <a:pPr eaLnBrk="0" hangingPunct="0">
              <a:lnSpc>
                <a:spcPts val="2400"/>
              </a:lnSpc>
            </a:pPr>
            <a:r>
              <a:rPr lang="en-US" sz="1800" b="1" dirty="0" smtClean="0">
                <a:solidFill>
                  <a:srgbClr val="000000"/>
                </a:solidFill>
                <a:latin typeface="Arial" pitchFamily="34" charset="0"/>
                <a:ea typeface="ＭＳ Ｐゴシック" charset="0"/>
                <a:cs typeface="Arial" pitchFamily="34" charset="0"/>
              </a:rPr>
              <a:t>Systems</a:t>
            </a:r>
          </a:p>
          <a:p>
            <a:pPr eaLnBrk="0" hangingPunct="0">
              <a:lnSpc>
                <a:spcPts val="2400"/>
              </a:lnSpc>
            </a:pPr>
            <a:r>
              <a:rPr lang="en-US" sz="1800" b="1" dirty="0" smtClean="0">
                <a:solidFill>
                  <a:srgbClr val="000000"/>
                </a:solidFill>
                <a:latin typeface="Arial" pitchFamily="34" charset="0"/>
                <a:ea typeface="ＭＳ Ｐゴシック" charset="0"/>
                <a:cs typeface="Arial" pitchFamily="34" charset="0"/>
              </a:rPr>
              <a:t>and</a:t>
            </a:r>
          </a:p>
          <a:p>
            <a:pPr eaLnBrk="0" hangingPunct="0">
              <a:lnSpc>
                <a:spcPts val="2400"/>
              </a:lnSpc>
            </a:pPr>
            <a:r>
              <a:rPr lang="en-US" sz="1800" b="1" dirty="0" smtClean="0">
                <a:solidFill>
                  <a:srgbClr val="000000"/>
                </a:solidFill>
                <a:latin typeface="Arial" pitchFamily="34" charset="0"/>
                <a:ea typeface="ＭＳ Ｐゴシック" charset="0"/>
                <a:cs typeface="Arial" pitchFamily="34" charset="0"/>
              </a:rPr>
              <a:t>Organs</a:t>
            </a:r>
            <a:endParaRPr lang="en-US" sz="1800" b="1" dirty="0">
              <a:solidFill>
                <a:srgbClr val="000000"/>
              </a:solidFill>
              <a:latin typeface="Arial" pitchFamily="34" charset="0"/>
              <a:ea typeface="ＭＳ Ｐゴシック" charset="0"/>
              <a:cs typeface="Arial" pitchFamily="34" charset="0"/>
            </a:endParaRPr>
          </a:p>
        </p:txBody>
      </p:sp>
      <p:sp>
        <p:nvSpPr>
          <p:cNvPr id="16" name="TextBox 15"/>
          <p:cNvSpPr txBox="1"/>
          <p:nvPr/>
        </p:nvSpPr>
        <p:spPr>
          <a:xfrm>
            <a:off x="7708814" y="6284452"/>
            <a:ext cx="1039708"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Tissues</a:t>
            </a:r>
          </a:p>
        </p:txBody>
      </p:sp>
      <p:sp>
        <p:nvSpPr>
          <p:cNvPr id="17" name="TextBox 16"/>
          <p:cNvSpPr txBox="1"/>
          <p:nvPr/>
        </p:nvSpPr>
        <p:spPr>
          <a:xfrm>
            <a:off x="7434436" y="2275688"/>
            <a:ext cx="312906" cy="369460"/>
          </a:xfrm>
          <a:prstGeom prst="rect">
            <a:avLst/>
          </a:prstGeom>
          <a:noFill/>
        </p:spPr>
        <p:txBody>
          <a:bodyPr wrap="none" rtlCol="0">
            <a:spAutoFit/>
          </a:bodyPr>
          <a:lstStyle/>
          <a:p>
            <a:pPr eaLnBrk="0" hangingPunct="0"/>
            <a:r>
              <a:rPr lang="en-US" sz="1801" b="1" dirty="0" smtClean="0">
                <a:solidFill>
                  <a:srgbClr val="FFFFFF"/>
                </a:solidFill>
                <a:latin typeface="Arial" pitchFamily="34" charset="0"/>
                <a:ea typeface="ＭＳ Ｐゴシック" charset="0"/>
                <a:cs typeface="Arial" pitchFamily="34" charset="0"/>
              </a:rPr>
              <a:t>6</a:t>
            </a:r>
            <a:endParaRPr lang="en-US" sz="1801" b="1" dirty="0">
              <a:solidFill>
                <a:srgbClr val="FFFFFF"/>
              </a:solidFill>
              <a:latin typeface="Arial" pitchFamily="34" charset="0"/>
              <a:ea typeface="ＭＳ Ｐゴシック" charset="0"/>
              <a:cs typeface="Arial" pitchFamily="34" charset="0"/>
            </a:endParaRPr>
          </a:p>
        </p:txBody>
      </p:sp>
      <p:sp>
        <p:nvSpPr>
          <p:cNvPr id="18" name="TextBox 17"/>
          <p:cNvSpPr txBox="1"/>
          <p:nvPr/>
        </p:nvSpPr>
        <p:spPr>
          <a:xfrm>
            <a:off x="7846518" y="5981667"/>
            <a:ext cx="312906" cy="369460"/>
          </a:xfrm>
          <a:prstGeom prst="rect">
            <a:avLst/>
          </a:prstGeom>
          <a:noFill/>
        </p:spPr>
        <p:txBody>
          <a:bodyPr wrap="none" rtlCol="0">
            <a:spAutoFit/>
          </a:bodyPr>
          <a:lstStyle/>
          <a:p>
            <a:pPr eaLnBrk="0" hangingPunct="0"/>
            <a:r>
              <a:rPr lang="en-US" sz="1801" b="1" dirty="0" smtClean="0">
                <a:solidFill>
                  <a:srgbClr val="FFFFFF"/>
                </a:solidFill>
                <a:latin typeface="Arial" pitchFamily="34" charset="0"/>
                <a:ea typeface="ＭＳ Ｐゴシック" charset="0"/>
                <a:cs typeface="Arial" pitchFamily="34" charset="0"/>
              </a:rPr>
              <a:t>7</a:t>
            </a:r>
            <a:endParaRPr lang="en-US" sz="1801" b="1" dirty="0">
              <a:solidFill>
                <a:srgbClr val="FFFFFF"/>
              </a:solidFill>
              <a:latin typeface="Arial" pitchFamily="34" charset="0"/>
              <a:ea typeface="ＭＳ Ｐゴシック" charset="0"/>
              <a:cs typeface="Arial" pitchFamily="34" charset="0"/>
            </a:endParaRPr>
          </a:p>
        </p:txBody>
      </p:sp>
      <p:sp>
        <p:nvSpPr>
          <p:cNvPr id="19" name="TextBox 18"/>
          <p:cNvSpPr txBox="1"/>
          <p:nvPr/>
        </p:nvSpPr>
        <p:spPr>
          <a:xfrm>
            <a:off x="5210657" y="6061558"/>
            <a:ext cx="312906" cy="369460"/>
          </a:xfrm>
          <a:prstGeom prst="rect">
            <a:avLst/>
          </a:prstGeom>
          <a:noFill/>
        </p:spPr>
        <p:txBody>
          <a:bodyPr wrap="none" rtlCol="0">
            <a:spAutoFit/>
          </a:bodyPr>
          <a:lstStyle/>
          <a:p>
            <a:pPr eaLnBrk="0" hangingPunct="0"/>
            <a:r>
              <a:rPr lang="en-US" sz="1801" b="1" dirty="0" smtClean="0">
                <a:solidFill>
                  <a:srgbClr val="FFFFFF"/>
                </a:solidFill>
                <a:latin typeface="Arial" pitchFamily="34" charset="0"/>
                <a:ea typeface="ＭＳ Ｐゴシック" charset="0"/>
                <a:cs typeface="Arial" pitchFamily="34" charset="0"/>
              </a:rPr>
              <a:t>8</a:t>
            </a:r>
            <a:endParaRPr lang="en-US" sz="1801" b="1" dirty="0">
              <a:solidFill>
                <a:srgbClr val="FFFFFF"/>
              </a:solidFill>
              <a:latin typeface="Arial" pitchFamily="34" charset="0"/>
              <a:ea typeface="ＭＳ Ｐゴシック" charset="0"/>
              <a:cs typeface="Arial" pitchFamily="34" charset="0"/>
            </a:endParaRPr>
          </a:p>
        </p:txBody>
      </p:sp>
      <p:sp>
        <p:nvSpPr>
          <p:cNvPr id="20" name="TextBox 19"/>
          <p:cNvSpPr txBox="1"/>
          <p:nvPr/>
        </p:nvSpPr>
        <p:spPr>
          <a:xfrm>
            <a:off x="5504803" y="6088213"/>
            <a:ext cx="736099"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Cells</a:t>
            </a:r>
          </a:p>
        </p:txBody>
      </p:sp>
      <p:sp>
        <p:nvSpPr>
          <p:cNvPr id="21" name="TextBox 20"/>
          <p:cNvSpPr txBox="1"/>
          <p:nvPr/>
        </p:nvSpPr>
        <p:spPr>
          <a:xfrm>
            <a:off x="4096232" y="5032858"/>
            <a:ext cx="312906" cy="369460"/>
          </a:xfrm>
          <a:prstGeom prst="rect">
            <a:avLst/>
          </a:prstGeom>
          <a:noFill/>
        </p:spPr>
        <p:txBody>
          <a:bodyPr wrap="none" rtlCol="0">
            <a:spAutoFit/>
          </a:bodyPr>
          <a:lstStyle/>
          <a:p>
            <a:pPr eaLnBrk="0" hangingPunct="0"/>
            <a:r>
              <a:rPr lang="en-US" sz="1801" b="1" dirty="0" smtClean="0">
                <a:solidFill>
                  <a:srgbClr val="FFFFFF"/>
                </a:solidFill>
                <a:latin typeface="Arial" pitchFamily="34" charset="0"/>
                <a:ea typeface="ＭＳ Ｐゴシック" charset="0"/>
                <a:cs typeface="Arial" pitchFamily="34" charset="0"/>
              </a:rPr>
              <a:t>9</a:t>
            </a:r>
            <a:endParaRPr lang="en-US" sz="1801" b="1" dirty="0">
              <a:solidFill>
                <a:srgbClr val="FFFFFF"/>
              </a:solidFill>
              <a:latin typeface="Arial" pitchFamily="34" charset="0"/>
              <a:ea typeface="ＭＳ Ｐゴシック" charset="0"/>
              <a:cs typeface="Arial" pitchFamily="34" charset="0"/>
            </a:endParaRPr>
          </a:p>
        </p:txBody>
      </p:sp>
      <p:sp>
        <p:nvSpPr>
          <p:cNvPr id="22" name="TextBox 21"/>
          <p:cNvSpPr txBox="1"/>
          <p:nvPr/>
        </p:nvSpPr>
        <p:spPr>
          <a:xfrm>
            <a:off x="4380563" y="5013808"/>
            <a:ext cx="1377300"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Organelles</a:t>
            </a:r>
          </a:p>
        </p:txBody>
      </p:sp>
      <p:sp>
        <p:nvSpPr>
          <p:cNvPr id="23" name="TextBox 22"/>
          <p:cNvSpPr txBox="1"/>
          <p:nvPr/>
        </p:nvSpPr>
        <p:spPr>
          <a:xfrm>
            <a:off x="3749611" y="5797160"/>
            <a:ext cx="1082348"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Nucleus</a:t>
            </a:r>
          </a:p>
        </p:txBody>
      </p:sp>
      <p:sp>
        <p:nvSpPr>
          <p:cNvPr id="24" name="TextBox 23"/>
          <p:cNvSpPr txBox="1"/>
          <p:nvPr/>
        </p:nvSpPr>
        <p:spPr>
          <a:xfrm>
            <a:off x="2139072" y="5157180"/>
            <a:ext cx="774571"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Atom</a:t>
            </a:r>
          </a:p>
        </p:txBody>
      </p:sp>
      <p:sp>
        <p:nvSpPr>
          <p:cNvPr id="25" name="TextBox 24"/>
          <p:cNvSpPr txBox="1"/>
          <p:nvPr/>
        </p:nvSpPr>
        <p:spPr>
          <a:xfrm>
            <a:off x="806787" y="3585948"/>
            <a:ext cx="441146" cy="369460"/>
          </a:xfrm>
          <a:prstGeom prst="rect">
            <a:avLst/>
          </a:prstGeom>
          <a:noFill/>
        </p:spPr>
        <p:txBody>
          <a:bodyPr wrap="none" rtlCol="0">
            <a:spAutoFit/>
          </a:bodyPr>
          <a:lstStyle/>
          <a:p>
            <a:pPr eaLnBrk="0" hangingPunct="0"/>
            <a:r>
              <a:rPr lang="en-US" sz="1801" b="1" dirty="0" smtClean="0">
                <a:solidFill>
                  <a:srgbClr val="FFFFFF"/>
                </a:solidFill>
                <a:latin typeface="Arial" pitchFamily="34" charset="0"/>
                <a:ea typeface="ＭＳ Ｐゴシック" charset="0"/>
                <a:cs typeface="Arial" pitchFamily="34" charset="0"/>
              </a:rPr>
              <a:t>10</a:t>
            </a:r>
            <a:endParaRPr lang="en-US" sz="1801" b="1" dirty="0">
              <a:solidFill>
                <a:srgbClr val="FFFFFF"/>
              </a:solidFill>
              <a:latin typeface="Arial" pitchFamily="34" charset="0"/>
              <a:ea typeface="ＭＳ Ｐゴシック" charset="0"/>
              <a:cs typeface="Arial" pitchFamily="34" charset="0"/>
            </a:endParaRPr>
          </a:p>
        </p:txBody>
      </p:sp>
      <p:sp>
        <p:nvSpPr>
          <p:cNvPr id="26" name="TextBox 25"/>
          <p:cNvSpPr txBox="1"/>
          <p:nvPr/>
        </p:nvSpPr>
        <p:spPr>
          <a:xfrm>
            <a:off x="1124893" y="3576551"/>
            <a:ext cx="2548518"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Molecules and Atoms</a:t>
            </a:r>
          </a:p>
        </p:txBody>
      </p:sp>
      <p:sp>
        <p:nvSpPr>
          <p:cNvPr id="2" name="Freeform 1"/>
          <p:cNvSpPr/>
          <p:nvPr/>
        </p:nvSpPr>
        <p:spPr bwMode="auto">
          <a:xfrm>
            <a:off x="2555875" y="5095875"/>
            <a:ext cx="146050" cy="139700"/>
          </a:xfrm>
          <a:custGeom>
            <a:avLst/>
            <a:gdLst>
              <a:gd name="connsiteX0" fmla="*/ 0 w 146050"/>
              <a:gd name="connsiteY0" fmla="*/ 139700 h 139700"/>
              <a:gd name="connsiteX1" fmla="*/ 146050 w 146050"/>
              <a:gd name="connsiteY1" fmla="*/ 0 h 139700"/>
            </a:gdLst>
            <a:ahLst/>
            <a:cxnLst>
              <a:cxn ang="0">
                <a:pos x="connsiteX0" y="connsiteY0"/>
              </a:cxn>
              <a:cxn ang="0">
                <a:pos x="connsiteX1" y="connsiteY1"/>
              </a:cxn>
            </a:cxnLst>
            <a:rect l="l" t="t" r="r" b="b"/>
            <a:pathLst>
              <a:path w="146050" h="139700">
                <a:moveTo>
                  <a:pt x="0" y="139700"/>
                </a:moveTo>
                <a:lnTo>
                  <a:pt x="146050" y="0"/>
                </a:lnTo>
              </a:path>
            </a:pathLst>
          </a:custGeom>
          <a:no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 name="Freeform 2"/>
          <p:cNvSpPr/>
          <p:nvPr/>
        </p:nvSpPr>
        <p:spPr bwMode="auto">
          <a:xfrm>
            <a:off x="4756150" y="5788025"/>
            <a:ext cx="539750" cy="158750"/>
          </a:xfrm>
          <a:custGeom>
            <a:avLst/>
            <a:gdLst>
              <a:gd name="connsiteX0" fmla="*/ 0 w 539750"/>
              <a:gd name="connsiteY0" fmla="*/ 158750 h 158750"/>
              <a:gd name="connsiteX1" fmla="*/ 539750 w 539750"/>
              <a:gd name="connsiteY1" fmla="*/ 0 h 158750"/>
            </a:gdLst>
            <a:ahLst/>
            <a:cxnLst>
              <a:cxn ang="0">
                <a:pos x="connsiteX0" y="connsiteY0"/>
              </a:cxn>
              <a:cxn ang="0">
                <a:pos x="connsiteX1" y="connsiteY1"/>
              </a:cxn>
            </a:cxnLst>
            <a:rect l="l" t="t" r="r" b="b"/>
            <a:pathLst>
              <a:path w="539750" h="158750">
                <a:moveTo>
                  <a:pt x="0" y="158750"/>
                </a:moveTo>
                <a:lnTo>
                  <a:pt x="539750" y="0"/>
                </a:lnTo>
              </a:path>
            </a:pathLst>
          </a:custGeom>
          <a:no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3393497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noChangeArrowheads="1"/>
          </p:cNvSpPr>
          <p:nvPr>
            <p:ph idx="1"/>
          </p:nvPr>
        </p:nvSpPr>
        <p:spPr>
          <a:xfrm>
            <a:off x="277223" y="618309"/>
            <a:ext cx="8543108" cy="4949054"/>
          </a:xfrm>
        </p:spPr>
        <p:txBody>
          <a:bodyPr/>
          <a:lstStyle/>
          <a:p>
            <a:r>
              <a:rPr lang="en-US" b="1" dirty="0" smtClean="0"/>
              <a:t>Science</a:t>
            </a:r>
            <a:r>
              <a:rPr lang="en-US" dirty="0" smtClean="0"/>
              <a:t> is an approach to understanding the natural world that is based on inquiry:</a:t>
            </a:r>
          </a:p>
          <a:p>
            <a:pPr lvl="1"/>
            <a:r>
              <a:rPr lang="en-US" dirty="0" smtClean="0"/>
              <a:t>a search for information,</a:t>
            </a:r>
          </a:p>
          <a:p>
            <a:pPr lvl="1"/>
            <a:r>
              <a:rPr lang="en-US" dirty="0" smtClean="0"/>
              <a:t>explanations, and </a:t>
            </a:r>
          </a:p>
          <a:p>
            <a:pPr lvl="1"/>
            <a:r>
              <a:rPr lang="en-US" dirty="0" smtClean="0"/>
              <a:t>answers to specific questions. </a:t>
            </a:r>
            <a:endParaRPr lang="en-US" dirty="0"/>
          </a:p>
        </p:txBody>
      </p:sp>
      <p:sp>
        <p:nvSpPr>
          <p:cNvPr id="6" name="직사각형 5"/>
          <p:cNvSpPr/>
          <p:nvPr/>
        </p:nvSpPr>
        <p:spPr>
          <a:xfrm>
            <a:off x="589280" y="3074462"/>
            <a:ext cx="6502400" cy="461665"/>
          </a:xfrm>
          <a:prstGeom prst="rect">
            <a:avLst/>
          </a:prstGeom>
        </p:spPr>
        <p:txBody>
          <a:bodyPr wrap="square">
            <a:spAutoFit/>
          </a:bodyPr>
          <a:lstStyle/>
          <a:p>
            <a:r>
              <a:rPr lang="en-US" altLang="ko-KR" b="1" dirty="0" smtClean="0">
                <a:solidFill>
                  <a:srgbClr val="FF0000"/>
                </a:solidFill>
              </a:rPr>
              <a:t>Biology</a:t>
            </a:r>
            <a:r>
              <a:rPr lang="en-US" altLang="ko-KR" dirty="0" smtClean="0">
                <a:solidFill>
                  <a:srgbClr val="FF0000"/>
                </a:solidFill>
              </a:rPr>
              <a:t> is the scientific study of life. </a:t>
            </a:r>
            <a:endParaRPr lang="ko-KR" altLang="en-US" dirty="0">
              <a:solidFill>
                <a:srgbClr val="FF0000"/>
              </a:solidFill>
            </a:endParaRPr>
          </a:p>
        </p:txBody>
      </p:sp>
      <p:sp>
        <p:nvSpPr>
          <p:cNvPr id="8" name="직사각형 7"/>
          <p:cNvSpPr/>
          <p:nvPr/>
        </p:nvSpPr>
        <p:spPr>
          <a:xfrm>
            <a:off x="508000" y="3659614"/>
            <a:ext cx="7772400" cy="2677656"/>
          </a:xfrm>
          <a:prstGeom prst="rect">
            <a:avLst/>
          </a:prstGeom>
        </p:spPr>
        <p:txBody>
          <a:bodyPr wrap="square">
            <a:spAutoFit/>
          </a:bodyPr>
          <a:lstStyle/>
          <a:p>
            <a:r>
              <a:rPr lang="en-US" altLang="ko-KR" dirty="0" smtClean="0"/>
              <a:t>Two main scientific approaches: </a:t>
            </a:r>
          </a:p>
          <a:p>
            <a:pPr lvl="1"/>
            <a:r>
              <a:rPr lang="en-US" altLang="ko-KR" dirty="0" smtClean="0"/>
              <a:t>discovery science, which is mostly about </a:t>
            </a:r>
            <a:r>
              <a:rPr lang="en-US" altLang="ko-KR" i="1" dirty="0" smtClean="0"/>
              <a:t>describing</a:t>
            </a:r>
            <a:r>
              <a:rPr lang="en-US" altLang="ko-KR" dirty="0" smtClean="0"/>
              <a:t> nature, and </a:t>
            </a:r>
          </a:p>
          <a:p>
            <a:pPr lvl="1"/>
            <a:r>
              <a:rPr lang="en-US" altLang="ko-KR" dirty="0" smtClean="0"/>
              <a:t>Hypothesis</a:t>
            </a:r>
            <a:r>
              <a:rPr lang="ko-KR" altLang="en-US" sz="2000" dirty="0" smtClean="0"/>
              <a:t>가설</a:t>
            </a:r>
            <a:r>
              <a:rPr lang="en-US" altLang="ko-KR" dirty="0" smtClean="0"/>
              <a:t>-driven science, which is mostly about </a:t>
            </a:r>
            <a:r>
              <a:rPr lang="en-US" altLang="ko-KR" i="1" dirty="0" smtClean="0"/>
              <a:t>explaining</a:t>
            </a:r>
            <a:r>
              <a:rPr lang="en-US" altLang="ko-KR" dirty="0" smtClean="0"/>
              <a:t> nature. </a:t>
            </a:r>
          </a:p>
          <a:p>
            <a:r>
              <a:rPr lang="en-US" altLang="ko-KR" dirty="0" smtClean="0"/>
              <a:t>Most scientists practice a combination of these two forms of inquiry. </a:t>
            </a:r>
            <a:endParaRPr lang="en-US" altLang="ko-K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20624" y="725424"/>
            <a:ext cx="7910576" cy="2973519"/>
          </a:xfrm>
          <a:prstGeom prst="rect">
            <a:avLst/>
          </a:prstGeom>
        </p:spPr>
      </p:pic>
      <p:sp>
        <p:nvSpPr>
          <p:cNvPr id="2" name="TextBox 1"/>
          <p:cNvSpPr txBox="1"/>
          <p:nvPr/>
        </p:nvSpPr>
        <p:spPr>
          <a:xfrm>
            <a:off x="454778" y="1217479"/>
            <a:ext cx="2621230"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Light Micrograph (LM)</a:t>
            </a:r>
          </a:p>
        </p:txBody>
      </p:sp>
      <p:sp>
        <p:nvSpPr>
          <p:cNvPr id="4" name="TextBox 3"/>
          <p:cNvSpPr txBox="1"/>
          <p:nvPr/>
        </p:nvSpPr>
        <p:spPr>
          <a:xfrm>
            <a:off x="3025208" y="732409"/>
            <a:ext cx="3147015" cy="369332"/>
          </a:xfrm>
          <a:prstGeom prst="rect">
            <a:avLst/>
          </a:prstGeom>
          <a:noFill/>
        </p:spPr>
        <p:txBody>
          <a:bodyPr wrap="none" rtlCol="0">
            <a:spAutoFit/>
          </a:bodyPr>
          <a:lstStyle/>
          <a:p>
            <a:pPr eaLnBrk="0" hangingPunct="0"/>
            <a:r>
              <a:rPr lang="en-US" sz="1800" b="1" dirty="0">
                <a:solidFill>
                  <a:srgbClr val="FFFFFF"/>
                </a:solidFill>
                <a:latin typeface="Arial" pitchFamily="34" charset="0"/>
                <a:ea typeface="ＭＳ Ｐゴシック" charset="0"/>
                <a:cs typeface="Arial" pitchFamily="34" charset="0"/>
              </a:rPr>
              <a:t>TYPES OF MICROGRAPHS</a:t>
            </a:r>
          </a:p>
        </p:txBody>
      </p:sp>
      <p:sp>
        <p:nvSpPr>
          <p:cNvPr id="5" name="TextBox 4"/>
          <p:cNvSpPr txBox="1"/>
          <p:nvPr/>
        </p:nvSpPr>
        <p:spPr>
          <a:xfrm>
            <a:off x="3259426" y="1091581"/>
            <a:ext cx="2210862" cy="553998"/>
          </a:xfrm>
          <a:prstGeom prst="rect">
            <a:avLst/>
          </a:prstGeom>
          <a:noFill/>
        </p:spPr>
        <p:txBody>
          <a:bodyPr wrap="none" rtlCol="0">
            <a:spAutoFit/>
          </a:bodyPr>
          <a:lstStyle/>
          <a:p>
            <a:pPr algn="ctr" eaLnBrk="0" hangingPunct="0">
              <a:lnSpc>
                <a:spcPts val="1900"/>
              </a:lnSpc>
            </a:pPr>
            <a:r>
              <a:rPr lang="en-US" sz="1800" b="1" dirty="0">
                <a:solidFill>
                  <a:srgbClr val="000000"/>
                </a:solidFill>
                <a:latin typeface="Arial" pitchFamily="34" charset="0"/>
                <a:ea typeface="ＭＳ Ｐゴシック" charset="0"/>
                <a:cs typeface="Arial" pitchFamily="34" charset="0"/>
              </a:rPr>
              <a:t>Scanning </a:t>
            </a:r>
            <a:r>
              <a:rPr lang="en-US" sz="1800" b="1" dirty="0" smtClean="0">
                <a:solidFill>
                  <a:srgbClr val="000000"/>
                </a:solidFill>
                <a:latin typeface="Arial" pitchFamily="34" charset="0"/>
                <a:ea typeface="ＭＳ Ｐゴシック" charset="0"/>
                <a:cs typeface="Arial" pitchFamily="34" charset="0"/>
              </a:rPr>
              <a:t>Electron</a:t>
            </a:r>
          </a:p>
          <a:p>
            <a:pPr algn="ctr" eaLnBrk="0" hangingPunct="0">
              <a:lnSpc>
                <a:spcPts val="1700"/>
              </a:lnSpc>
            </a:pPr>
            <a:r>
              <a:rPr lang="en-US" sz="1800" b="1" dirty="0" smtClean="0">
                <a:solidFill>
                  <a:srgbClr val="000000"/>
                </a:solidFill>
                <a:latin typeface="Arial" pitchFamily="34" charset="0"/>
                <a:ea typeface="ＭＳ Ｐゴシック" charset="0"/>
                <a:cs typeface="Arial" pitchFamily="34" charset="0"/>
              </a:rPr>
              <a:t>Micrograph </a:t>
            </a:r>
            <a:r>
              <a:rPr lang="en-US" sz="1800" b="1" dirty="0">
                <a:solidFill>
                  <a:srgbClr val="000000"/>
                </a:solidFill>
                <a:latin typeface="Arial" pitchFamily="34" charset="0"/>
                <a:ea typeface="ＭＳ Ｐゴシック" charset="0"/>
                <a:cs typeface="Arial" pitchFamily="34" charset="0"/>
              </a:rPr>
              <a:t>(SEM)</a:t>
            </a:r>
          </a:p>
        </p:txBody>
      </p:sp>
      <p:sp>
        <p:nvSpPr>
          <p:cNvPr id="7" name="TextBox 6"/>
          <p:cNvSpPr txBox="1"/>
          <p:nvPr/>
        </p:nvSpPr>
        <p:spPr>
          <a:xfrm>
            <a:off x="5705783" y="1106573"/>
            <a:ext cx="2659767" cy="553998"/>
          </a:xfrm>
          <a:prstGeom prst="rect">
            <a:avLst/>
          </a:prstGeom>
          <a:noFill/>
        </p:spPr>
        <p:txBody>
          <a:bodyPr wrap="none" rtlCol="0">
            <a:spAutoFit/>
          </a:bodyPr>
          <a:lstStyle/>
          <a:p>
            <a:pPr algn="ctr" eaLnBrk="0" hangingPunct="0">
              <a:lnSpc>
                <a:spcPts val="1900"/>
              </a:lnSpc>
            </a:pPr>
            <a:r>
              <a:rPr lang="en-US" sz="1800" b="1" dirty="0">
                <a:solidFill>
                  <a:srgbClr val="000000"/>
                </a:solidFill>
                <a:latin typeface="Arial" pitchFamily="34" charset="0"/>
                <a:ea typeface="ＭＳ Ｐゴシック" charset="0"/>
                <a:cs typeface="Arial" pitchFamily="34" charset="0"/>
              </a:rPr>
              <a:t>Transmission </a:t>
            </a:r>
            <a:r>
              <a:rPr lang="en-US" sz="1800" b="1" dirty="0" smtClean="0">
                <a:solidFill>
                  <a:srgbClr val="000000"/>
                </a:solidFill>
                <a:latin typeface="Arial" pitchFamily="34" charset="0"/>
                <a:ea typeface="ＭＳ Ｐゴシック" charset="0"/>
                <a:cs typeface="Arial" pitchFamily="34" charset="0"/>
              </a:rPr>
              <a:t>Electron</a:t>
            </a:r>
          </a:p>
          <a:p>
            <a:pPr algn="ctr" eaLnBrk="0" hangingPunct="0">
              <a:lnSpc>
                <a:spcPts val="1700"/>
              </a:lnSpc>
            </a:pPr>
            <a:r>
              <a:rPr lang="en-US" sz="1800" b="1" dirty="0" smtClean="0">
                <a:solidFill>
                  <a:srgbClr val="000000"/>
                </a:solidFill>
                <a:latin typeface="Arial" pitchFamily="34" charset="0"/>
                <a:ea typeface="ＭＳ Ｐゴシック" charset="0"/>
                <a:cs typeface="Arial" pitchFamily="34" charset="0"/>
              </a:rPr>
              <a:t>Micrograph </a:t>
            </a:r>
            <a:r>
              <a:rPr lang="en-US" sz="1800" b="1" dirty="0">
                <a:solidFill>
                  <a:srgbClr val="000000"/>
                </a:solidFill>
                <a:latin typeface="Arial" pitchFamily="34" charset="0"/>
                <a:ea typeface="ＭＳ Ｐゴシック" charset="0"/>
                <a:cs typeface="Arial" pitchFamily="34" charset="0"/>
              </a:rPr>
              <a:t>(TEM)</a:t>
            </a:r>
          </a:p>
        </p:txBody>
      </p:sp>
      <p:sp>
        <p:nvSpPr>
          <p:cNvPr id="9" name="직사각형 8"/>
          <p:cNvSpPr/>
          <p:nvPr/>
        </p:nvSpPr>
        <p:spPr>
          <a:xfrm>
            <a:off x="474993" y="241608"/>
            <a:ext cx="817853" cy="461665"/>
          </a:xfrm>
          <a:prstGeom prst="rect">
            <a:avLst/>
          </a:prstGeom>
        </p:spPr>
        <p:txBody>
          <a:bodyPr wrap="none">
            <a:spAutoFit/>
          </a:bodyPr>
          <a:lstStyle/>
          <a:p>
            <a:r>
              <a:rPr lang="en-US" altLang="ko-KR" b="1" dirty="0" smtClean="0"/>
              <a:t>data</a:t>
            </a:r>
            <a:endParaRPr lang="ko-KR" altLang="en-US" dirty="0"/>
          </a:p>
        </p:txBody>
      </p:sp>
      <p:pic>
        <p:nvPicPr>
          <p:cNvPr id="10" name="Picture 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150918" y="3325184"/>
            <a:ext cx="6775658" cy="3532815"/>
          </a:xfrm>
          <a:prstGeom prst="rect">
            <a:avLst/>
          </a:prstGeom>
        </p:spPr>
      </p:pic>
      <p:sp>
        <p:nvSpPr>
          <p:cNvPr id="11" name="직사각형 10"/>
          <p:cNvSpPr/>
          <p:nvPr/>
        </p:nvSpPr>
        <p:spPr>
          <a:xfrm>
            <a:off x="-212899" y="3780304"/>
            <a:ext cx="2602807" cy="2308324"/>
          </a:xfrm>
          <a:prstGeom prst="rect">
            <a:avLst/>
          </a:prstGeom>
        </p:spPr>
        <p:txBody>
          <a:bodyPr wrap="square">
            <a:spAutoFit/>
          </a:bodyPr>
          <a:lstStyle/>
          <a:p>
            <a:pPr lvl="1"/>
            <a:r>
              <a:rPr lang="en-US" altLang="ko-KR" dirty="0" smtClean="0"/>
              <a:t>Jane </a:t>
            </a:r>
            <a:r>
              <a:rPr lang="en-US" altLang="ko-KR" dirty="0" err="1" smtClean="0"/>
              <a:t>Goodall</a:t>
            </a:r>
            <a:endParaRPr lang="en-US" altLang="ko-KR" dirty="0" smtClean="0"/>
          </a:p>
          <a:p>
            <a:pPr lvl="1"/>
            <a:r>
              <a:rPr lang="en-US" altLang="ko-KR" dirty="0" smtClean="0"/>
              <a:t>with</a:t>
            </a:r>
          </a:p>
          <a:p>
            <a:pPr lvl="1"/>
            <a:r>
              <a:rPr lang="en-US" altLang="ko-KR" dirty="0" smtClean="0"/>
              <a:t>chimpanzees </a:t>
            </a:r>
          </a:p>
          <a:p>
            <a:pPr lvl="1"/>
            <a:r>
              <a:rPr lang="en-US" altLang="ko-KR" dirty="0" smtClean="0"/>
              <a:t>living in </a:t>
            </a:r>
          </a:p>
          <a:p>
            <a:pPr lvl="1"/>
            <a:r>
              <a:rPr lang="en-US" altLang="ko-KR" dirty="0" smtClean="0"/>
              <a:t>the jungles </a:t>
            </a:r>
          </a:p>
          <a:p>
            <a:pPr lvl="1"/>
            <a:r>
              <a:rPr lang="en-US" altLang="ko-KR" dirty="0" smtClean="0"/>
              <a:t>of Tanzania.</a:t>
            </a:r>
          </a:p>
        </p:txBody>
      </p:sp>
    </p:spTree>
    <p:extLst>
      <p:ext uri="{BB962C8B-B14F-4D97-AF65-F5344CB8AC3E}">
        <p14:creationId xmlns:p14="http://schemas.microsoft.com/office/powerpoint/2010/main" xmlns="" val="571861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223" y="254443"/>
            <a:ext cx="5087257" cy="558358"/>
          </a:xfrm>
        </p:spPr>
        <p:txBody>
          <a:bodyPr/>
          <a:lstStyle/>
          <a:p>
            <a:r>
              <a:rPr lang="en-US" dirty="0"/>
              <a:t>Hypothesis-Driven </a:t>
            </a:r>
            <a:r>
              <a:rPr lang="en-US" dirty="0" smtClean="0"/>
              <a:t>Science</a:t>
            </a:r>
            <a:endParaRPr lang="en-US" dirty="0"/>
          </a:p>
        </p:txBody>
      </p:sp>
      <p:sp>
        <p:nvSpPr>
          <p:cNvPr id="207874" name="Rectangle 3"/>
          <p:cNvSpPr>
            <a:spLocks noGrp="1" noChangeArrowheads="1"/>
          </p:cNvSpPr>
          <p:nvPr>
            <p:ph idx="1"/>
          </p:nvPr>
        </p:nvSpPr>
        <p:spPr>
          <a:xfrm>
            <a:off x="297543" y="1004388"/>
            <a:ext cx="8543108" cy="5528491"/>
          </a:xfrm>
        </p:spPr>
        <p:txBody>
          <a:bodyPr/>
          <a:lstStyle/>
          <a:p>
            <a:r>
              <a:rPr lang="en-US" dirty="0" smtClean="0"/>
              <a:t>Most modern scientific investigations can be described as hypothesis-driven science.</a:t>
            </a:r>
          </a:p>
          <a:p>
            <a:r>
              <a:rPr lang="en-US" dirty="0" smtClean="0"/>
              <a:t>A </a:t>
            </a:r>
            <a:r>
              <a:rPr lang="en-US" b="1" dirty="0" smtClean="0"/>
              <a:t>hypothesis</a:t>
            </a:r>
            <a:r>
              <a:rPr lang="en-US" dirty="0" smtClean="0"/>
              <a:t> is</a:t>
            </a:r>
          </a:p>
          <a:p>
            <a:pPr lvl="1"/>
            <a:r>
              <a:rPr lang="en-US" dirty="0" smtClean="0"/>
              <a:t>a tentative answer to a question or</a:t>
            </a:r>
          </a:p>
          <a:p>
            <a:pPr lvl="1"/>
            <a:r>
              <a:rPr lang="en-US" dirty="0" smtClean="0"/>
              <a:t>a proposed explanation for a set of observations.</a:t>
            </a:r>
          </a:p>
          <a:p>
            <a:r>
              <a:rPr lang="en-US" altLang="ko-KR" dirty="0" smtClean="0"/>
              <a:t>Once a hypothesis is formed, an investigator can make predictions about what results are expected if that hypothesis is correct. </a:t>
            </a:r>
          </a:p>
          <a:p>
            <a:r>
              <a:rPr lang="en-US" altLang="ko-KR" dirty="0" smtClean="0"/>
              <a:t>We then test the hypothesis by performing an experiment to see whether or not the results are as predicted.</a:t>
            </a:r>
          </a:p>
          <a:p>
            <a:pPr lvl="1"/>
            <a:endParaRPr lang="en-US" dirty="0" smtClean="0"/>
          </a:p>
          <a:p>
            <a:r>
              <a:rPr lang="en-US" dirty="0" smtClean="0"/>
              <a:t>A good hypothesis immediately leads to predictions that can be tested by experiments.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noChangeArrowheads="1"/>
          </p:cNvSpPr>
          <p:nvPr>
            <p:ph idx="1"/>
          </p:nvPr>
        </p:nvSpPr>
        <p:spPr>
          <a:xfrm>
            <a:off x="297543" y="658948"/>
            <a:ext cx="8543108" cy="5650411"/>
          </a:xfrm>
        </p:spPr>
        <p:txBody>
          <a:bodyPr/>
          <a:lstStyle/>
          <a:p>
            <a:r>
              <a:rPr lang="en-US" dirty="0" smtClean="0"/>
              <a:t>Scientific investigations are not the only way of knowing nature.</a:t>
            </a:r>
          </a:p>
          <a:p>
            <a:pPr lvl="1"/>
            <a:r>
              <a:rPr lang="en-US" dirty="0" smtClean="0"/>
              <a:t>Science and religion are two very different ways of trying to make sense of nature. </a:t>
            </a:r>
          </a:p>
          <a:p>
            <a:pPr lvl="1"/>
            <a:r>
              <a:rPr lang="en-US" dirty="0" smtClean="0"/>
              <a:t>Art is yet another way to make sense of the world around us.</a:t>
            </a:r>
          </a:p>
          <a:p>
            <a:pPr lvl="1"/>
            <a:r>
              <a:rPr lang="en-US" altLang="ko-KR" dirty="0" smtClean="0"/>
              <a:t>Science can neither prove nor disprove that angels, ghosts, deities, or spirits, whether benevolent or evil, cause storms, eclipses, illnesses, or cure diseases, because such explanations are not measurable and are therefore outside the bounds of science. </a:t>
            </a:r>
          </a:p>
          <a:p>
            <a:r>
              <a:rPr lang="en-US" dirty="0" smtClean="0"/>
              <a:t>A broad education should include exposure to all these different ways of viewing the world.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383" y="223963"/>
            <a:ext cx="8543108" cy="527878"/>
          </a:xfrm>
        </p:spPr>
        <p:txBody>
          <a:bodyPr/>
          <a:lstStyle/>
          <a:p>
            <a:r>
              <a:rPr lang="en-US" dirty="0"/>
              <a:t>Theories in Science</a:t>
            </a:r>
          </a:p>
        </p:txBody>
      </p:sp>
      <p:sp>
        <p:nvSpPr>
          <p:cNvPr id="207874" name="Rectangle 3"/>
          <p:cNvSpPr>
            <a:spLocks noGrp="1" noChangeArrowheads="1"/>
          </p:cNvSpPr>
          <p:nvPr>
            <p:ph idx="1"/>
          </p:nvPr>
        </p:nvSpPr>
        <p:spPr>
          <a:xfrm>
            <a:off x="277223" y="923108"/>
            <a:ext cx="8543108" cy="5335451"/>
          </a:xfrm>
        </p:spPr>
        <p:txBody>
          <a:bodyPr/>
          <a:lstStyle/>
          <a:p>
            <a:r>
              <a:rPr lang="en-US" dirty="0" smtClean="0"/>
              <a:t>What is a scientific theory, and how is it different from a hypothesis? </a:t>
            </a:r>
          </a:p>
          <a:p>
            <a:pPr lvl="1"/>
            <a:r>
              <a:rPr lang="en-US" dirty="0" smtClean="0"/>
              <a:t>A scientific </a:t>
            </a:r>
            <a:r>
              <a:rPr lang="en-US" b="1" dirty="0" smtClean="0"/>
              <a:t>theory</a:t>
            </a:r>
            <a:r>
              <a:rPr lang="en-US" sz="2000" dirty="0" smtClean="0"/>
              <a:t>(</a:t>
            </a:r>
            <a:r>
              <a:rPr lang="ko-KR" altLang="en-US" sz="2000" dirty="0" smtClean="0"/>
              <a:t>학</a:t>
            </a:r>
            <a:r>
              <a:rPr lang="en-US" altLang="ko-KR" sz="2000" dirty="0" smtClean="0"/>
              <a:t>)</a:t>
            </a:r>
            <a:r>
              <a:rPr lang="ko-KR" altLang="en-US" sz="2000" dirty="0" smtClean="0"/>
              <a:t>설</a:t>
            </a:r>
            <a:r>
              <a:rPr lang="en-US" dirty="0" smtClean="0"/>
              <a:t> is much broader in scope than a hypothesis. </a:t>
            </a:r>
          </a:p>
          <a:p>
            <a:pPr lvl="1"/>
            <a:r>
              <a:rPr lang="en-US" dirty="0" smtClean="0"/>
              <a:t>A theory</a:t>
            </a:r>
          </a:p>
          <a:p>
            <a:pPr lvl="2"/>
            <a:r>
              <a:rPr lang="en-US" dirty="0" smtClean="0"/>
              <a:t>is a comprehensive explanation </a:t>
            </a:r>
            <a:br>
              <a:rPr lang="en-US" dirty="0" smtClean="0"/>
            </a:br>
            <a:r>
              <a:rPr lang="en-US" dirty="0" smtClean="0"/>
              <a:t>supported by abundant evidence, and </a:t>
            </a:r>
          </a:p>
          <a:p>
            <a:pPr lvl="2"/>
            <a:r>
              <a:rPr lang="en-US" dirty="0" smtClean="0"/>
              <a:t>is general enough to spin off many new testable hypotheses. </a:t>
            </a:r>
          </a:p>
          <a:p>
            <a:pPr marL="360000" lvl="2"/>
            <a:r>
              <a:rPr lang="en-US" altLang="ko-KR" dirty="0" smtClean="0"/>
              <a:t>People like Isaac Newton, Charles Darwin, and Albert Einstein stand out in the history of science not because they discovered a great many facts but because their theories had such broad explanatory power. </a:t>
            </a:r>
          </a:p>
          <a:p>
            <a:pPr lvl="2"/>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xfrm>
            <a:off x="287383" y="610043"/>
            <a:ext cx="8543108" cy="517718"/>
          </a:xfrm>
        </p:spPr>
        <p:txBody>
          <a:bodyPr/>
          <a:lstStyle/>
          <a:p>
            <a:r>
              <a:rPr lang="en-US" dirty="0" smtClean="0"/>
              <a:t>The Nature of Life </a:t>
            </a:r>
            <a:endParaRPr lang="en-US" dirty="0"/>
          </a:p>
        </p:txBody>
      </p:sp>
      <p:sp>
        <p:nvSpPr>
          <p:cNvPr id="768002" name="Rectangle 2"/>
          <p:cNvSpPr>
            <a:spLocks noGrp="1" noChangeArrowheads="1"/>
          </p:cNvSpPr>
          <p:nvPr>
            <p:ph idx="1"/>
          </p:nvPr>
        </p:nvSpPr>
        <p:spPr>
          <a:xfrm>
            <a:off x="287383" y="1502229"/>
            <a:ext cx="8543108" cy="3618411"/>
          </a:xfrm>
        </p:spPr>
        <p:txBody>
          <a:bodyPr/>
          <a:lstStyle/>
          <a:p>
            <a:r>
              <a:rPr lang="en-US" dirty="0" smtClean="0"/>
              <a:t>What is life? </a:t>
            </a:r>
          </a:p>
          <a:p>
            <a:r>
              <a:rPr lang="en-US" dirty="0" smtClean="0"/>
              <a:t>What distinguishes living things from nonliving things?</a:t>
            </a:r>
          </a:p>
          <a:p>
            <a:r>
              <a:rPr lang="en-US" dirty="0" smtClean="0"/>
              <a:t>The phenomenon of </a:t>
            </a:r>
            <a:r>
              <a:rPr lang="en-US" b="1" dirty="0" smtClean="0"/>
              <a:t>life</a:t>
            </a:r>
            <a:r>
              <a:rPr lang="ko-KR" altLang="en-US" sz="2400" dirty="0" smtClean="0"/>
              <a:t>생명</a:t>
            </a:r>
            <a:r>
              <a:rPr lang="en-US" dirty="0" smtClean="0"/>
              <a:t> seems to defy a simple, one-sentence definition. </a:t>
            </a:r>
          </a:p>
          <a:p>
            <a:r>
              <a:rPr lang="en-US" dirty="0" smtClean="0"/>
              <a:t>We recognize life mainly by what living things do.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88544" y="473456"/>
            <a:ext cx="6356096" cy="4411185"/>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1.4-1</a:t>
            </a:r>
            <a:endParaRPr lang="en-US" sz="1200" b="0" dirty="0">
              <a:solidFill>
                <a:schemeClr val="tx1"/>
              </a:solidFill>
              <a:latin typeface="Arial" charset="0"/>
            </a:endParaRPr>
          </a:p>
        </p:txBody>
      </p:sp>
      <p:sp>
        <p:nvSpPr>
          <p:cNvPr id="8" name="TextBox 7"/>
          <p:cNvSpPr txBox="1"/>
          <p:nvPr/>
        </p:nvSpPr>
        <p:spPr>
          <a:xfrm>
            <a:off x="448564" y="2420858"/>
            <a:ext cx="941283"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(a) Order</a:t>
            </a:r>
          </a:p>
        </p:txBody>
      </p:sp>
      <p:sp>
        <p:nvSpPr>
          <p:cNvPr id="10" name="TextBox 9"/>
          <p:cNvSpPr txBox="1"/>
          <p:nvPr/>
        </p:nvSpPr>
        <p:spPr>
          <a:xfrm>
            <a:off x="2410714" y="2441178"/>
            <a:ext cx="1385316"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(b) Regulation</a:t>
            </a:r>
          </a:p>
        </p:txBody>
      </p:sp>
      <p:sp>
        <p:nvSpPr>
          <p:cNvPr id="11" name="TextBox 10"/>
          <p:cNvSpPr txBox="1"/>
          <p:nvPr/>
        </p:nvSpPr>
        <p:spPr>
          <a:xfrm>
            <a:off x="194564" y="4667345"/>
            <a:ext cx="2598788"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(c) Growth and development</a:t>
            </a:r>
          </a:p>
        </p:txBody>
      </p:sp>
      <p:sp>
        <p:nvSpPr>
          <p:cNvPr id="12" name="TextBox 11"/>
          <p:cNvSpPr txBox="1"/>
          <p:nvPr/>
        </p:nvSpPr>
        <p:spPr>
          <a:xfrm>
            <a:off x="2897265" y="4650057"/>
            <a:ext cx="2073003"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(d) Energy processing</a:t>
            </a:r>
          </a:p>
        </p:txBody>
      </p:sp>
      <p:pic>
        <p:nvPicPr>
          <p:cNvPr id="9" name="Picture 3"/>
          <p:cNvPicPr>
            <a:picLocks noChangeAspect="1"/>
          </p:cNvPicPr>
          <p:nvPr/>
        </p:nvPicPr>
        <p:blipFill rotWithShape="1">
          <a:blip r:embed="rId4">
            <a:extLst>
              <a:ext uri="{28A0092B-C50C-407E-A947-70E740481C1C}">
                <a14:useLocalDpi xmlns:a14="http://schemas.microsoft.com/office/drawing/2010/main" xmlns="" val="0"/>
              </a:ext>
            </a:extLst>
          </a:blip>
          <a:srcRect b="3546"/>
          <a:stretch/>
        </p:blipFill>
        <p:spPr>
          <a:xfrm>
            <a:off x="5049520" y="2720640"/>
            <a:ext cx="3956304" cy="3590003"/>
          </a:xfrm>
          <a:prstGeom prst="rect">
            <a:avLst/>
          </a:prstGeom>
        </p:spPr>
      </p:pic>
      <p:sp>
        <p:nvSpPr>
          <p:cNvPr id="13" name="TextBox 12"/>
          <p:cNvSpPr txBox="1"/>
          <p:nvPr/>
        </p:nvSpPr>
        <p:spPr>
          <a:xfrm>
            <a:off x="3200616" y="5400392"/>
            <a:ext cx="2965877"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(e) Response to the environment</a:t>
            </a:r>
          </a:p>
        </p:txBody>
      </p:sp>
      <p:sp>
        <p:nvSpPr>
          <p:cNvPr id="14" name="TextBox 13"/>
          <p:cNvSpPr txBox="1"/>
          <p:nvPr/>
        </p:nvSpPr>
        <p:spPr>
          <a:xfrm>
            <a:off x="7508570" y="2432685"/>
            <a:ext cx="1574470"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(f) Reproduction</a:t>
            </a:r>
          </a:p>
        </p:txBody>
      </p:sp>
      <p:sp>
        <p:nvSpPr>
          <p:cNvPr id="15" name="TextBox 14"/>
          <p:cNvSpPr txBox="1"/>
          <p:nvPr/>
        </p:nvSpPr>
        <p:spPr>
          <a:xfrm>
            <a:off x="7576312" y="6202680"/>
            <a:ext cx="1276311"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(g) Evolution</a:t>
            </a:r>
          </a:p>
        </p:txBody>
      </p:sp>
    </p:spTree>
    <p:extLst>
      <p:ext uri="{BB962C8B-B14F-4D97-AF65-F5344CB8AC3E}">
        <p14:creationId xmlns:p14="http://schemas.microsoft.com/office/powerpoint/2010/main" xmlns="" val="9451906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GAMESHOW" val="False"/>
  <p:tag name="PPTVERSION" val="XP"/>
  <p:tag name="ARTICULATE_PROJECT_OPEN" val="0"/>
</p:tagLst>
</file>

<file path=ppt/theme/theme1.xml><?xml version="1.0" encoding="utf-8"?>
<a:theme xmlns:a="http://schemas.openxmlformats.org/drawingml/2006/main" name="CampbellEB6_Lectur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mpbellEB6_Lectures" id="{D10E2605-64AD-47CA-8C83-9D8FB294CAC7}" vid="{90AA8442-7336-4BC9-A760-1BA51E6F36A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7792</TotalTime>
  <Words>7540</Words>
  <Application>Microsoft Office PowerPoint</Application>
  <PresentationFormat>화면 슬라이드 쇼(4:3)</PresentationFormat>
  <Paragraphs>578</Paragraphs>
  <Slides>28</Slides>
  <Notes>28</Notes>
  <HiddenSlides>0</HiddenSlides>
  <MMClips>0</MMClips>
  <ScaleCrop>false</ScaleCrop>
  <HeadingPairs>
    <vt:vector size="4" baseType="variant">
      <vt:variant>
        <vt:lpstr>테마</vt:lpstr>
      </vt:variant>
      <vt:variant>
        <vt:i4>1</vt:i4>
      </vt:variant>
      <vt:variant>
        <vt:lpstr>슬라이드 제목</vt:lpstr>
      </vt:variant>
      <vt:variant>
        <vt:i4>28</vt:i4>
      </vt:variant>
    </vt:vector>
  </HeadingPairs>
  <TitlesOfParts>
    <vt:vector size="29" baseType="lpstr">
      <vt:lpstr>CampbellEB6_Lectures</vt:lpstr>
      <vt:lpstr>Chapter 1</vt:lpstr>
      <vt:lpstr>Biology and Society: An Innate Passion for Life </vt:lpstr>
      <vt:lpstr>슬라이드 3</vt:lpstr>
      <vt:lpstr>슬라이드 4</vt:lpstr>
      <vt:lpstr>Hypothesis-Driven Science</vt:lpstr>
      <vt:lpstr>슬라이드 6</vt:lpstr>
      <vt:lpstr>Theories in Science</vt:lpstr>
      <vt:lpstr>The Nature of Life </vt:lpstr>
      <vt:lpstr>Figure 1.4-1</vt:lpstr>
      <vt:lpstr>Life in Its Diverse Forms</vt:lpstr>
      <vt:lpstr>Grouping Species: The Basic Concept</vt:lpstr>
      <vt:lpstr>The Three Domains of Life</vt:lpstr>
      <vt:lpstr>Figure 1.7</vt:lpstr>
      <vt:lpstr>Figure 1.8</vt:lpstr>
      <vt:lpstr>Evolution진화</vt:lpstr>
      <vt:lpstr>슬라이드 16</vt:lpstr>
      <vt:lpstr>The Darwinian View of Life</vt:lpstr>
      <vt:lpstr>The Darwinian View of Life</vt:lpstr>
      <vt:lpstr>슬라이드 19</vt:lpstr>
      <vt:lpstr>Figure 1.12</vt:lpstr>
      <vt:lpstr>Artificial Selection</vt:lpstr>
      <vt:lpstr>슬라이드 22</vt:lpstr>
      <vt:lpstr>Structure/Function: The Relationship of Structure to Function</vt:lpstr>
      <vt:lpstr>Information Flow</vt:lpstr>
      <vt:lpstr>Energy Transformations: Pathways That Transform Energy and Matter</vt:lpstr>
      <vt:lpstr>Figure 1.19</vt:lpstr>
      <vt:lpstr>Interconnections within Biological Systems</vt:lpstr>
      <vt:lpstr>Figure 1.20-s3</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Delgado</dc:creator>
  <cp:lastModifiedBy>hong choo</cp:lastModifiedBy>
  <cp:revision>1113</cp:revision>
  <cp:lastPrinted>2005-04-01T00:26:31Z</cp:lastPrinted>
  <dcterms:created xsi:type="dcterms:W3CDTF">2014-08-13T22:19:40Z</dcterms:created>
  <dcterms:modified xsi:type="dcterms:W3CDTF">2019-12-19T05:41:50Z</dcterms:modified>
</cp:coreProperties>
</file>