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5"/>
  </p:notesMasterIdLst>
  <p:handoutMasterIdLst>
    <p:handoutMasterId r:id="rId36"/>
  </p:handoutMasterIdLst>
  <p:sldIdLst>
    <p:sldId id="446" r:id="rId2"/>
    <p:sldId id="269" r:id="rId3"/>
    <p:sldId id="399" r:id="rId4"/>
    <p:sldId id="452" r:id="rId5"/>
    <p:sldId id="453" r:id="rId6"/>
    <p:sldId id="403" r:id="rId7"/>
    <p:sldId id="456" r:id="rId8"/>
    <p:sldId id="282" r:id="rId9"/>
    <p:sldId id="460" r:id="rId10"/>
    <p:sldId id="285" r:id="rId11"/>
    <p:sldId id="286" r:id="rId12"/>
    <p:sldId id="288" r:id="rId13"/>
    <p:sldId id="417" r:id="rId14"/>
    <p:sldId id="418" r:id="rId15"/>
    <p:sldId id="423" r:id="rId16"/>
    <p:sldId id="294" r:id="rId17"/>
    <p:sldId id="297" r:id="rId18"/>
    <p:sldId id="299" r:id="rId19"/>
    <p:sldId id="466" r:id="rId20"/>
    <p:sldId id="477" r:id="rId21"/>
    <p:sldId id="304" r:id="rId22"/>
    <p:sldId id="307" r:id="rId23"/>
    <p:sldId id="309" r:id="rId24"/>
    <p:sldId id="310" r:id="rId25"/>
    <p:sldId id="316" r:id="rId26"/>
    <p:sldId id="431" r:id="rId27"/>
    <p:sldId id="319" r:id="rId28"/>
    <p:sldId id="322" r:id="rId29"/>
    <p:sldId id="328" r:id="rId30"/>
    <p:sldId id="476" r:id="rId31"/>
    <p:sldId id="436" r:id="rId32"/>
    <p:sldId id="333" r:id="rId33"/>
    <p:sldId id="440" r:id="rId34"/>
  </p:sldIdLst>
  <p:sldSz cx="9144000" cy="6858000" type="screen4x3"/>
  <p:notesSz cx="12115800" cy="18973800"/>
  <p:custDataLst>
    <p:tags r:id="rId37"/>
  </p:custDataLst>
  <p:defaultTextStyle>
    <a:defPPr>
      <a:defRPr lang="en-US"/>
    </a:defPPr>
    <a:lvl1pPr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1pPr>
    <a:lvl2pPr marL="4572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2pPr>
    <a:lvl3pPr marL="9144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3pPr>
    <a:lvl4pPr marL="13716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4pPr>
    <a:lvl5pPr marL="18288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2400" kern="1200">
        <a:solidFill>
          <a:schemeClr val="tx1"/>
        </a:solidFill>
        <a:latin typeface="Arial" pitchFamily="-108" charset="0"/>
        <a:ea typeface="Arial" pitchFamily="-108" charset="0"/>
        <a:cs typeface="Arial" pitchFamily="-108" charset="0"/>
      </a:defRPr>
    </a:lvl6pPr>
    <a:lvl7pPr marL="2743200" algn="l" defTabSz="457200" rtl="0" eaLnBrk="1" latinLnBrk="0" hangingPunct="1">
      <a:defRPr sz="2400" kern="1200">
        <a:solidFill>
          <a:schemeClr val="tx1"/>
        </a:solidFill>
        <a:latin typeface="Arial" pitchFamily="-108" charset="0"/>
        <a:ea typeface="Arial" pitchFamily="-108" charset="0"/>
        <a:cs typeface="Arial" pitchFamily="-108" charset="0"/>
      </a:defRPr>
    </a:lvl7pPr>
    <a:lvl8pPr marL="3200400" algn="l" defTabSz="457200" rtl="0" eaLnBrk="1" latinLnBrk="0" hangingPunct="1">
      <a:defRPr sz="2400" kern="1200">
        <a:solidFill>
          <a:schemeClr val="tx1"/>
        </a:solidFill>
        <a:latin typeface="Arial" pitchFamily="-108" charset="0"/>
        <a:ea typeface="Arial" pitchFamily="-108" charset="0"/>
        <a:cs typeface="Arial" pitchFamily="-108" charset="0"/>
      </a:defRPr>
    </a:lvl8pPr>
    <a:lvl9pPr marL="3657600" algn="l" defTabSz="457200" rtl="0" eaLnBrk="1" latinLnBrk="0" hangingPunct="1">
      <a:defRPr sz="2400" kern="1200">
        <a:solidFill>
          <a:schemeClr val="tx1"/>
        </a:solidFill>
        <a:latin typeface="Arial" pitchFamily="-108" charset="0"/>
        <a:ea typeface="Arial" pitchFamily="-108" charset="0"/>
        <a:cs typeface="Arial" pitchFamily="-108" charset="0"/>
      </a:defRPr>
    </a:lvl9pPr>
  </p:defaultTextStyle>
  <p:extLst>
    <p:ext uri="{EFAFB233-063F-42B5-8137-9DF3F51BA10A}">
      <p15:sldGuideLst xmlns="" xmlns:p15="http://schemas.microsoft.com/office/powerpoint/2012/main">
        <p15:guide id="3" orient="horz" pos="2136" userDrawn="1">
          <p15:clr>
            <a:srgbClr val="A4A3A4"/>
          </p15:clr>
        </p15:guide>
        <p15:guide id="11" pos="2875">
          <p15:clr>
            <a:srgbClr val="A4A3A4"/>
          </p15:clr>
        </p15:guide>
      </p15:sldGuideLst>
    </p:ext>
    <p:ext uri="{2D200454-40CA-4A62-9FC3-DE9A4176ACB9}">
      <p15:notesGuideLst xmlns="" xmlns:p15="http://schemas.microsoft.com/office/powerpoint/2012/main">
        <p15:guide id="1" orient="horz" pos="5976">
          <p15:clr>
            <a:srgbClr val="A4A3A4"/>
          </p15:clr>
        </p15:guide>
        <p15:guide id="2" pos="38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B7278"/>
    <a:srgbClr val="C39150"/>
    <a:srgbClr val="58662E"/>
    <a:srgbClr val="F7F7F7"/>
    <a:srgbClr val="4473B8"/>
    <a:srgbClr val="85B0DE"/>
    <a:srgbClr val="008B5D"/>
    <a:srgbClr val="00788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82" autoAdjust="0"/>
    <p:restoredTop sz="93034" autoAdjust="0"/>
  </p:normalViewPr>
  <p:slideViewPr>
    <p:cSldViewPr snapToGrid="0">
      <p:cViewPr varScale="1">
        <p:scale>
          <a:sx n="98" d="100"/>
          <a:sy n="98" d="100"/>
        </p:scale>
        <p:origin x="-114" y="-144"/>
      </p:cViewPr>
      <p:guideLst>
        <p:guide orient="horz" pos="2136"/>
        <p:guide pos="28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6664"/>
    </p:cViewPr>
  </p:sorterViewPr>
  <p:notesViewPr>
    <p:cSldViewPr snapToGrid="0">
      <p:cViewPr>
        <p:scale>
          <a:sx n="50" d="100"/>
          <a:sy n="50" d="100"/>
        </p:scale>
        <p:origin x="-2058" y="1368"/>
      </p:cViewPr>
      <p:guideLst>
        <p:guide orient="horz" pos="5976"/>
        <p:guide pos="381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2850"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1" name="Rectangle 3"/>
          <p:cNvSpPr>
            <a:spLocks noGrp="1" noChangeArrowheads="1"/>
          </p:cNvSpPr>
          <p:nvPr>
            <p:ph type="dt" sz="quarter" idx="1"/>
          </p:nvPr>
        </p:nvSpPr>
        <p:spPr bwMode="auto">
          <a:xfrm>
            <a:off x="6862763" y="0"/>
            <a:ext cx="5248275"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Times New Roman" charset="0"/>
                <a:ea typeface="+mn-ea"/>
                <a:cs typeface="+mn-cs"/>
              </a:defRPr>
            </a:lvl1pPr>
          </a:lstStyle>
          <a:p>
            <a:pPr>
              <a:defRPr/>
            </a:pPr>
            <a:endParaRPr lang="en-US" dirty="0"/>
          </a:p>
        </p:txBody>
      </p:sp>
      <p:sp>
        <p:nvSpPr>
          <p:cNvPr id="462852" name="Rectangle 4"/>
          <p:cNvSpPr>
            <a:spLocks noGrp="1" noChangeArrowheads="1"/>
          </p:cNvSpPr>
          <p:nvPr>
            <p:ph type="ftr" sz="quarter" idx="2"/>
          </p:nvPr>
        </p:nvSpPr>
        <p:spPr bwMode="auto">
          <a:xfrm>
            <a:off x="0" y="18019713"/>
            <a:ext cx="5249863"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3" name="Rectangle 5"/>
          <p:cNvSpPr>
            <a:spLocks noGrp="1" noChangeArrowheads="1"/>
          </p:cNvSpPr>
          <p:nvPr>
            <p:ph type="sldNum" sz="quarter" idx="3"/>
          </p:nvPr>
        </p:nvSpPr>
        <p:spPr bwMode="auto">
          <a:xfrm>
            <a:off x="6862763" y="18019713"/>
            <a:ext cx="5248275"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atin typeface="Times New Roman" pitchFamily="-108" charset="0"/>
              </a:defRPr>
            </a:lvl1pPr>
          </a:lstStyle>
          <a:p>
            <a:fld id="{68B8E983-79C6-CF4C-8538-8F6303F9DBC8}" type="slidenum">
              <a:rPr lang="en-US"/>
              <a:pPr/>
              <a:t>‹#›</a:t>
            </a:fld>
            <a:endParaRPr lang="en-US" dirty="0"/>
          </a:p>
        </p:txBody>
      </p:sp>
    </p:spTree>
    <p:extLst>
      <p:ext uri="{BB962C8B-B14F-4D97-AF65-F5344CB8AC3E}">
        <p14:creationId xmlns="" xmlns:p14="http://schemas.microsoft.com/office/powerpoint/2010/main" val="1410923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1634"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5" name="Rectangle 3"/>
          <p:cNvSpPr>
            <a:spLocks noGrp="1" noChangeArrowheads="1"/>
          </p:cNvSpPr>
          <p:nvPr>
            <p:ph type="dt" idx="1"/>
          </p:nvPr>
        </p:nvSpPr>
        <p:spPr bwMode="auto">
          <a:xfrm>
            <a:off x="6865938" y="0"/>
            <a:ext cx="5249862"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Arial" charset="0"/>
                <a:ea typeface="+mn-ea"/>
                <a:cs typeface="+mn-cs"/>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314450" y="1423988"/>
            <a:ext cx="9486900" cy="7115175"/>
          </a:xfrm>
          <a:prstGeom prst="rect">
            <a:avLst/>
          </a:prstGeom>
          <a:noFill/>
          <a:ln w="9525">
            <a:solidFill>
              <a:srgbClr val="000000"/>
            </a:solidFill>
            <a:miter lim="800000"/>
            <a:headEnd/>
            <a:tailEnd/>
          </a:ln>
        </p:spPr>
      </p:sp>
      <p:sp>
        <p:nvSpPr>
          <p:cNvPr id="581637" name="Rectangle 5"/>
          <p:cNvSpPr>
            <a:spLocks noGrp="1" noChangeArrowheads="1"/>
          </p:cNvSpPr>
          <p:nvPr>
            <p:ph type="body" sz="quarter" idx="3"/>
          </p:nvPr>
        </p:nvSpPr>
        <p:spPr bwMode="auto">
          <a:xfrm>
            <a:off x="1614488" y="9013825"/>
            <a:ext cx="8886825" cy="853598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1638" name="Rectangle 6"/>
          <p:cNvSpPr>
            <a:spLocks noGrp="1" noChangeArrowheads="1"/>
          </p:cNvSpPr>
          <p:nvPr>
            <p:ph type="ftr" sz="quarter" idx="4"/>
          </p:nvPr>
        </p:nvSpPr>
        <p:spPr bwMode="auto">
          <a:xfrm>
            <a:off x="0" y="18026063"/>
            <a:ext cx="5249863"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9" name="Rectangle 7"/>
          <p:cNvSpPr>
            <a:spLocks noGrp="1" noChangeArrowheads="1"/>
          </p:cNvSpPr>
          <p:nvPr>
            <p:ph type="sldNum" sz="quarter" idx="5"/>
          </p:nvPr>
        </p:nvSpPr>
        <p:spPr bwMode="auto">
          <a:xfrm>
            <a:off x="6865938" y="18026063"/>
            <a:ext cx="5249862"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vl1pPr>
          </a:lstStyle>
          <a:p>
            <a:fld id="{CCD673AE-756A-C840-9FCC-59F42A48DAE4}" type="slidenum">
              <a:rPr lang="en-US"/>
              <a:pPr/>
              <a:t>‹#›</a:t>
            </a:fld>
            <a:endParaRPr lang="en-US" dirty="0"/>
          </a:p>
        </p:txBody>
      </p:sp>
    </p:spTree>
    <p:extLst>
      <p:ext uri="{BB962C8B-B14F-4D97-AF65-F5344CB8AC3E}">
        <p14:creationId xmlns="" xmlns:p14="http://schemas.microsoft.com/office/powerpoint/2010/main" val="38782117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pitchFamily="-108" charset="-128"/>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D673AE-756A-C840-9FCC-59F42A48DAE4}" type="slidenum">
              <a:rPr lang="en-US" smtClean="0"/>
              <a:pPr/>
              <a:t>1</a:t>
            </a:fld>
            <a:endParaRPr lang="en-US" dirty="0"/>
          </a:p>
        </p:txBody>
      </p:sp>
    </p:spTree>
    <p:extLst>
      <p:ext uri="{BB962C8B-B14F-4D97-AF65-F5344CB8AC3E}">
        <p14:creationId xmlns="" xmlns:p14="http://schemas.microsoft.com/office/powerpoint/2010/main" val="313554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502AB937-2387-B34C-8C19-5024F3F47F75}" type="slidenum">
              <a:rPr lang="en-US" sz="2300"/>
              <a:pPr algn="r" defTabSz="1776413" eaLnBrk="0" hangingPunct="0"/>
              <a:t>10</a:t>
            </a:fld>
            <a:endParaRPr lang="en-US" sz="2300" dirty="0"/>
          </a:p>
        </p:txBody>
      </p:sp>
      <p:sp>
        <p:nvSpPr>
          <p:cNvPr id="6451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6451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125986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44B622D0-C3AB-7744-B960-D062018192F7}" type="slidenum">
              <a:rPr lang="en-US" sz="2300"/>
              <a:pPr algn="r" defTabSz="1776413" eaLnBrk="0" hangingPunct="0"/>
              <a:t>11</a:t>
            </a:fld>
            <a:endParaRPr lang="en-US" sz="2300" dirty="0"/>
          </a:p>
        </p:txBody>
      </p:sp>
      <p:sp>
        <p:nvSpPr>
          <p:cNvPr id="66563"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6656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362229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07AB831-F2BD-5143-B644-45198D186246}" type="slidenum">
              <a:rPr lang="en-US" sz="2300"/>
              <a:pPr algn="r" defTabSz="1776413" eaLnBrk="0" hangingPunct="0"/>
              <a:t>12</a:t>
            </a:fld>
            <a:endParaRPr lang="en-US" sz="2300" dirty="0"/>
          </a:p>
        </p:txBody>
      </p:sp>
      <p:sp>
        <p:nvSpPr>
          <p:cNvPr id="7065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7066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401149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9C084012-E18C-6F4C-B61F-C28DD1EC53F6}" type="slidenum">
              <a:rPr lang="en-US" sz="2300"/>
              <a:pPr algn="r" defTabSz="1776413" eaLnBrk="0" hangingPunct="0"/>
              <a:t>13</a:t>
            </a:fld>
            <a:endParaRPr lang="en-US" sz="2300" dirty="0"/>
          </a:p>
        </p:txBody>
      </p:sp>
      <p:sp>
        <p:nvSpPr>
          <p:cNvPr id="8909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89092"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2754938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9C084012-E18C-6F4C-B61F-C28DD1EC53F6}" type="slidenum">
              <a:rPr lang="en-US" sz="2300"/>
              <a:pPr algn="r" defTabSz="1776413" eaLnBrk="0" hangingPunct="0"/>
              <a:t>14</a:t>
            </a:fld>
            <a:endParaRPr lang="en-US" sz="2300" dirty="0"/>
          </a:p>
        </p:txBody>
      </p:sp>
      <p:sp>
        <p:nvSpPr>
          <p:cNvPr id="8909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89092"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2266750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049C8BF-4912-594F-8287-F5FEEA4B7B97}" type="slidenum">
              <a:rPr lang="en-US" sz="2300"/>
              <a:pPr algn="r" defTabSz="1776413" eaLnBrk="0" hangingPunct="0"/>
              <a:t>15</a:t>
            </a:fld>
            <a:endParaRPr lang="en-US" sz="2300" dirty="0"/>
          </a:p>
        </p:txBody>
      </p:sp>
      <p:sp>
        <p:nvSpPr>
          <p:cNvPr id="3174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3174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2460981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890205E7-4775-934E-B408-D3F9B09A0F12}" type="slidenum">
              <a:rPr lang="en-US" sz="2300"/>
              <a:pPr algn="r" defTabSz="1776413" eaLnBrk="0" hangingPunct="0"/>
              <a:t>16</a:t>
            </a:fld>
            <a:endParaRPr lang="en-US" sz="2300" dirty="0"/>
          </a:p>
        </p:txBody>
      </p:sp>
      <p:sp>
        <p:nvSpPr>
          <p:cNvPr id="8192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8192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2313680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BB8F21D-7C6D-9147-AE96-E7318706C992}" type="slidenum">
              <a:rPr lang="en-US" sz="2300"/>
              <a:pPr algn="r" defTabSz="1776413" eaLnBrk="0" hangingPunct="0"/>
              <a:t>17</a:t>
            </a:fld>
            <a:endParaRPr lang="en-US" sz="2300" dirty="0"/>
          </a:p>
        </p:txBody>
      </p:sp>
      <p:sp>
        <p:nvSpPr>
          <p:cNvPr id="8806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8806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3974377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1920844-CF3D-244A-8AB4-58EDF6874B33}" type="slidenum">
              <a:rPr lang="en-US" sz="2300"/>
              <a:pPr algn="r" defTabSz="1776413" eaLnBrk="0" hangingPunct="0"/>
              <a:t>18</a:t>
            </a:fld>
            <a:endParaRPr lang="en-US" sz="2300" dirty="0"/>
          </a:p>
        </p:txBody>
      </p:sp>
      <p:sp>
        <p:nvSpPr>
          <p:cNvPr id="9216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9216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1403437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Arial" pitchFamily="34" charset="0"/>
                <a:ea typeface="ＭＳ Ｐゴシック" charset="0"/>
                <a:cs typeface="Arial" pitchFamily="34" charset="0"/>
              </a:rPr>
              <a:t>Figure 2.8</a:t>
            </a:r>
            <a:r>
              <a:rPr lang="en-US" dirty="0" smtClean="0">
                <a:latin typeface="Arial" pitchFamily="34" charset="0"/>
                <a:cs typeface="Arial" pitchFamily="34" charset="0"/>
              </a:rPr>
              <a:t> </a:t>
            </a:r>
            <a:r>
              <a:rPr lang="en-US" sz="1200" b="0" i="0" u="none" strike="noStrike" kern="1200" dirty="0" smtClean="0">
                <a:solidFill>
                  <a:schemeClr val="tx1"/>
                </a:solidFill>
                <a:latin typeface="Arial" pitchFamily="34" charset="0"/>
                <a:ea typeface="ＭＳ Ｐゴシック" charset="0"/>
                <a:cs typeface="Arial" pitchFamily="34" charset="0"/>
              </a:rPr>
              <a:t>Hydrogen bonding in water</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19</a:t>
            </a:fld>
            <a:endParaRPr lang="en-US">
              <a:solidFill>
                <a:srgbClr val="000000"/>
              </a:solidFill>
            </a:endParaRPr>
          </a:p>
        </p:txBody>
      </p:sp>
    </p:spTree>
    <p:extLst>
      <p:ext uri="{BB962C8B-B14F-4D97-AF65-F5344CB8AC3E}">
        <p14:creationId xmlns="" xmlns:p14="http://schemas.microsoft.com/office/powerpoint/2010/main" val="688551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049C8BF-4912-594F-8287-F5FEEA4B7B97}" type="slidenum">
              <a:rPr lang="en-US" sz="2300"/>
              <a:pPr algn="r" defTabSz="1776413" eaLnBrk="0" hangingPunct="0"/>
              <a:t>2</a:t>
            </a:fld>
            <a:endParaRPr lang="en-US" sz="2300" dirty="0"/>
          </a:p>
        </p:txBody>
      </p:sp>
      <p:sp>
        <p:nvSpPr>
          <p:cNvPr id="3174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3174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854943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08D0E74-57AA-7E4B-986A-40A2DF95C21E}" type="slidenum">
              <a:rPr lang="en-US" sz="2300"/>
              <a:pPr algn="r" defTabSz="1776413" eaLnBrk="0" hangingPunct="0"/>
              <a:t>21</a:t>
            </a:fld>
            <a:endParaRPr lang="en-US" sz="2300" dirty="0"/>
          </a:p>
        </p:txBody>
      </p:sp>
      <p:sp>
        <p:nvSpPr>
          <p:cNvPr id="101379"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0138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1848682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95C21E1-4FA8-6848-9B0E-F5ECBD26FEBE}" type="slidenum">
              <a:rPr lang="en-US" sz="2300"/>
              <a:pPr algn="r" defTabSz="1776413" eaLnBrk="0" hangingPunct="0"/>
              <a:t>22</a:t>
            </a:fld>
            <a:endParaRPr lang="en-US" sz="2300" dirty="0"/>
          </a:p>
        </p:txBody>
      </p:sp>
      <p:sp>
        <p:nvSpPr>
          <p:cNvPr id="107523"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0752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are unlikely to have carefully considered the four special properties of water that are apparent in our lives. However, these properties are of great biological significance and are often familiar. The connections between these properties and personal experiences can invest great meaning into a discussion of water’s properties. See Active Lecture Tips 1 and 2 below.</a:t>
            </a:r>
          </a:p>
          <a:p>
            <a:r>
              <a:rPr lang="en-US" sz="1200" kern="1200" dirty="0" smtClean="0">
                <a:solidFill>
                  <a:schemeClr val="tx1"/>
                </a:solidFill>
                <a:latin typeface="Times New Roman" charset="0"/>
                <a:ea typeface="+mn-ea"/>
                <a:cs typeface="+mn-cs"/>
              </a:rPr>
              <a:t>2. Students at all levels struggle with the distinction between heat and temperature. Students might also expect that all ice is about the same temperature, 0°C. Redefining and correcting misunderstandings often takes more class time and energy than introducing previously unknown concepts.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Here is a way to have your students think about the “sticky” nature of water in their lives. Ask them to consider the need for a towel after a shower or a bath. Once we get out of the shower or bath, we have left the source of water. So why do we need the towel? The reason we need a towel to dry off is that water is still clinging to our bodies because water molecules are polar. The molecules on cell surfaces are also polar, so our skin and the water both “stick” to each other.</a:t>
            </a:r>
          </a:p>
          <a:p>
            <a:r>
              <a:rPr lang="en-US" sz="1200" kern="1200" dirty="0" smtClean="0">
                <a:solidFill>
                  <a:schemeClr val="tx1"/>
                </a:solidFill>
                <a:latin typeface="Times New Roman" charset="0"/>
                <a:ea typeface="+mn-ea"/>
                <a:cs typeface="+mn-cs"/>
              </a:rPr>
              <a:t>2. Some students may be intrigued if you tell them that you too can stand on the surface of water—when it is frozen. Thus, it is necessary to note a liquid water surface when talking about surface tension.</a:t>
            </a:r>
          </a:p>
          <a:p>
            <a:r>
              <a:rPr lang="en-US" sz="1200" kern="1200" dirty="0" smtClean="0">
                <a:solidFill>
                  <a:schemeClr val="tx1"/>
                </a:solidFill>
                <a:latin typeface="Times New Roman" charset="0"/>
                <a:ea typeface="+mn-ea"/>
                <a:cs typeface="+mn-cs"/>
              </a:rPr>
              <a:t>3. Have students compare the seasonal ranges of temperatures of Anchorage and Fairbanks, Alaska. (Many websites provide weather information about various cities.) These two northern cities have large differences in their annual temperature ranges. Make the point that the coastal location of Anchorage moderates the temperature.</a:t>
            </a:r>
          </a:p>
          <a:p>
            <a:r>
              <a:rPr lang="en-US" sz="1200" kern="1200" dirty="0" smtClean="0">
                <a:solidFill>
                  <a:schemeClr val="tx1"/>
                </a:solidFill>
                <a:latin typeface="Times New Roman" charset="0"/>
                <a:ea typeface="+mn-ea"/>
                <a:cs typeface="+mn-cs"/>
              </a:rPr>
              <a:t>4. Several versions of the following analogy are easy to relate to students. (a) Ask students how the average on an exam would be affected if the brightest students did not take the test. (b) The authors note that the performance of a track team would drop if the fastest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runners did not compete. In both analogies, removing the top performers lowers the average just as the evaporation of the most active water molecules cools the evaporative surface.</a:t>
            </a:r>
          </a:p>
          <a:p>
            <a:r>
              <a:rPr lang="en-US" sz="1200" kern="1200" dirty="0" smtClean="0">
                <a:solidFill>
                  <a:schemeClr val="tx1"/>
                </a:solidFill>
                <a:latin typeface="Times New Roman" charset="0"/>
                <a:ea typeface="+mn-ea"/>
                <a:cs typeface="+mn-cs"/>
              </a:rPr>
              <a:t>5.  “It is not the heat, it is the humidity.” The efficiency of evaporative cooling is affected by humidity. As humidity rises, the rate of evaporation decreases, making it more difficult to cool our heat-generating bodies on a warm and humid summer day.</a:t>
            </a:r>
          </a:p>
          <a:p>
            <a:r>
              <a:rPr lang="en-US" sz="1200" kern="1200" dirty="0" smtClean="0">
                <a:solidFill>
                  <a:schemeClr val="tx1"/>
                </a:solidFill>
                <a:latin typeface="Times New Roman" charset="0"/>
                <a:ea typeface="+mn-ea"/>
                <a:cs typeface="+mn-cs"/>
              </a:rPr>
              <a:t>6. Ask your students if the ocean levels would change if ice did not float or if all the floating ice in the oceans were to melt. They can try this experiment to find out. Place several large chunks of ice in a glass and fill the glass up completely with water to the top rim. Thus, the ice cubes should be sticking up above the top of the filled glass. Will the glass overflow when the ice melts? (No.) This phenomenon is important when we consider the potential consequences of global warming. If floating glaciers melt, ocean levels will not be affected. However, if the ice over land melts, we can expect increased ocean levels.</a:t>
            </a:r>
          </a:p>
          <a:p>
            <a:r>
              <a:rPr lang="en-US" sz="1200" kern="1200" dirty="0" smtClean="0">
                <a:solidFill>
                  <a:schemeClr val="tx1"/>
                </a:solidFill>
                <a:latin typeface="Times New Roman" charset="0"/>
                <a:ea typeface="+mn-ea"/>
                <a:cs typeface="+mn-cs"/>
              </a:rPr>
              <a:t>7. A simple demonstration of a solute dissolving in a solvent can focus students’ attention on the process when discussing solutions. Using colored water and white sugar or salt may make it easier to see and reference while you are discussing the process. Such simple visual aids add life to a lecture. (You might also add corn oil to the top of the solution to demonstrate the properties of hydrophobic substances, and challenge your class to explain why oil and water do not mix.)</a:t>
            </a:r>
          </a:p>
          <a:p>
            <a:r>
              <a:rPr lang="en-US" sz="1200" kern="1200" dirty="0" smtClean="0">
                <a:solidFill>
                  <a:schemeClr val="tx1"/>
                </a:solidFill>
                <a:latin typeface="Times New Roman" charset="0"/>
                <a:ea typeface="+mn-ea"/>
                <a:cs typeface="+mn-cs"/>
              </a:rPr>
              <a:t>8. Discussions of pH are enhanced by lab activities that permit students to test the pH of everyday items (foods and household solutions). If students do not have opportunities to conduct such tests in lab, consider testing a few items during your class (pH paper or a basic pH meter will, of course, be necessary).</a:t>
            </a:r>
          </a:p>
          <a:p>
            <a:r>
              <a:rPr lang="en-US" sz="1200" kern="1200" dirty="0" smtClean="0">
                <a:solidFill>
                  <a:schemeClr val="tx1"/>
                </a:solidFill>
                <a:latin typeface="Times New Roman" charset="0"/>
                <a:ea typeface="+mn-ea"/>
                <a:cs typeface="+mn-cs"/>
              </a:rPr>
              <a:t>9. The Environmental Protection Agency website www.epa.gov/acidrain/ includes good information about acid precipitation and teaching ideas.</a:t>
            </a:r>
          </a:p>
          <a:p>
            <a:r>
              <a:rPr lang="en-US" sz="1200" kern="1200" dirty="0" smtClean="0">
                <a:solidFill>
                  <a:schemeClr val="tx1"/>
                </a:solidFill>
                <a:latin typeface="Times New Roman" charset="0"/>
                <a:ea typeface="+mn-ea"/>
                <a:cs typeface="+mn-cs"/>
              </a:rPr>
              <a:t>10. The SETI (Search for Extraterrestrial Intelligence) Institute’s mission is “to explore, understand and explain the origin, nature, and prevalence of life in the universe” (www.seti.org). Your students might enjoy exploring this respected scientific organization.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Prepare a list of examples of the four properties of water. Then present each example and ask students to work in pairs at their seats to identify the property of water associated with each example. Students will engage in higher-level analysis as they apply the properties. Students are likely to want to know the answer in what may be a surprisingly engaging class exercise!</a:t>
            </a:r>
          </a:p>
          <a:p>
            <a:r>
              <a:rPr lang="en-US" sz="1200" kern="1200" dirty="0" smtClean="0">
                <a:solidFill>
                  <a:schemeClr val="tx1"/>
                </a:solidFill>
                <a:latin typeface="Times New Roman" charset="0"/>
                <a:ea typeface="+mn-ea"/>
                <a:cs typeface="+mn-cs"/>
              </a:rPr>
              <a:t>2. The Chapter 2 text notes the insulating effect of ice forming at the surface of a lake. This phenomenon would not occur if ice were denser than water. Ask students to turn to someone near them to think of other consequences of the expansion of water when it forms ice. After perhaps two minutes, have students share their examples. (These include the ability to widen cracks in rocks, roads, and sidewalks!)</a:t>
            </a:r>
          </a:p>
          <a:p>
            <a:pPr fontAlgn="base"/>
            <a:r>
              <a:rPr lang="en-US" sz="1200" kern="1200" dirty="0" smtClean="0">
                <a:solidFill>
                  <a:schemeClr val="tx1"/>
                </a:solidFill>
                <a:latin typeface="Times New Roman" charset="0"/>
                <a:ea typeface="+mn-ea"/>
                <a:cs typeface="+mn-cs"/>
              </a:rPr>
              <a:t>3. See the Essay </a:t>
            </a:r>
            <a:r>
              <a:rPr lang="en-US" sz="1200" i="1" kern="1200" dirty="0" smtClean="0">
                <a:solidFill>
                  <a:schemeClr val="tx1"/>
                </a:solidFill>
                <a:latin typeface="Times New Roman" charset="0"/>
                <a:ea typeface="+mn-ea"/>
                <a:cs typeface="+mn-cs"/>
              </a:rPr>
              <a:t>The Earthquake Richter Scale and the pH Scale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 xmlns:p14="http://schemas.microsoft.com/office/powerpoint/2010/main" val="3332384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EFEF9BD4-585B-F044-AE12-F49B06484DBA}" type="slidenum">
              <a:rPr lang="en-US" sz="2300"/>
              <a:pPr algn="r" defTabSz="1776413" eaLnBrk="0" hangingPunct="0"/>
              <a:t>23</a:t>
            </a:fld>
            <a:endParaRPr lang="en-US" sz="2300" dirty="0"/>
          </a:p>
        </p:txBody>
      </p:sp>
      <p:sp>
        <p:nvSpPr>
          <p:cNvPr id="111619"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1162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are unlikely to have carefully considered the four special properties of water that are apparent in our lives. However, these properties are of great biological significance and are often familiar. The connections between these properties and personal experiences can invest great meaning into a discussion of water’s properties. See Active Lecture Tips 1 and 2 below.</a:t>
            </a:r>
          </a:p>
          <a:p>
            <a:r>
              <a:rPr lang="en-US" sz="1200" kern="1200" dirty="0" smtClean="0">
                <a:solidFill>
                  <a:schemeClr val="tx1"/>
                </a:solidFill>
                <a:latin typeface="Times New Roman" charset="0"/>
                <a:ea typeface="+mn-ea"/>
                <a:cs typeface="+mn-cs"/>
              </a:rPr>
              <a:t>2. Students at all levels struggle with the distinction between heat and temperature. Students might also expect that all ice is about the same temperature, 0°C. Redefining and correcting misunderstandings often takes more class time and energy than introducing previously unknown concepts.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Here is a way to have your students think about the “sticky” nature of water in their lives. Ask them to consider the need for a towel after a shower or a bath. Once we get out of the shower or bath, we have left the source of water. So why do we need the towel? The reason we need a towel to dry off is that water is still clinging to our bodies because water molecules are polar. The molecules on cell surfaces are also polar, so our skin and the water both “stick” to each other.</a:t>
            </a:r>
          </a:p>
          <a:p>
            <a:r>
              <a:rPr lang="en-US" sz="1200" kern="1200" dirty="0" smtClean="0">
                <a:solidFill>
                  <a:schemeClr val="tx1"/>
                </a:solidFill>
                <a:latin typeface="Times New Roman" charset="0"/>
                <a:ea typeface="+mn-ea"/>
                <a:cs typeface="+mn-cs"/>
              </a:rPr>
              <a:t>2. Some students may be intrigued if you tell them that you too can stand on the surface of water—when it is frozen. Thus, it is necessary to note a liquid water surface when talking about surface tension.</a:t>
            </a:r>
          </a:p>
          <a:p>
            <a:r>
              <a:rPr lang="en-US" sz="1200" kern="1200" dirty="0" smtClean="0">
                <a:solidFill>
                  <a:schemeClr val="tx1"/>
                </a:solidFill>
                <a:latin typeface="Times New Roman" charset="0"/>
                <a:ea typeface="+mn-ea"/>
                <a:cs typeface="+mn-cs"/>
              </a:rPr>
              <a:t>3. Have students compare the seasonal ranges of temperatures of Anchorage and Fairbanks, Alaska. (Many websites provide weather information about various cities.) These two northern cities have large differences in their annual temperature ranges. Make the point that the coastal location of Anchorage moderates the temperature.</a:t>
            </a:r>
          </a:p>
          <a:p>
            <a:r>
              <a:rPr lang="en-US" sz="1200" kern="1200" dirty="0" smtClean="0">
                <a:solidFill>
                  <a:schemeClr val="tx1"/>
                </a:solidFill>
                <a:latin typeface="Times New Roman" charset="0"/>
                <a:ea typeface="+mn-ea"/>
                <a:cs typeface="+mn-cs"/>
              </a:rPr>
              <a:t>4. Several versions of the following analogy are easy to relate to students. (a) Ask students how the average on an exam would be affected if the brightest students did not take the test. (b) The authors note that the performance of a track team would drop if the fastest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runners did not compete. In both analogies, removing the top performers lowers the average just as the evaporation of the most active water molecules cools the evaporative surface.</a:t>
            </a:r>
          </a:p>
          <a:p>
            <a:r>
              <a:rPr lang="en-US" sz="1200" kern="1200" dirty="0" smtClean="0">
                <a:solidFill>
                  <a:schemeClr val="tx1"/>
                </a:solidFill>
                <a:latin typeface="Times New Roman" charset="0"/>
                <a:ea typeface="+mn-ea"/>
                <a:cs typeface="+mn-cs"/>
              </a:rPr>
              <a:t>5.  “It is not the heat, it is the humidity.” The efficiency of evaporative cooling is affected by humidity. As humidity rises, the rate of evaporation decreases, making it more difficult to cool our heat-generating bodies on a warm and humid summer day.</a:t>
            </a:r>
          </a:p>
          <a:p>
            <a:r>
              <a:rPr lang="en-US" sz="1200" kern="1200" dirty="0" smtClean="0">
                <a:solidFill>
                  <a:schemeClr val="tx1"/>
                </a:solidFill>
                <a:latin typeface="Times New Roman" charset="0"/>
                <a:ea typeface="+mn-ea"/>
                <a:cs typeface="+mn-cs"/>
              </a:rPr>
              <a:t>6. Ask your students if the ocean levels would change if ice did not float or if all the floating ice in the oceans were to melt. They can try this experiment to find out. Place several large chunks of ice in a glass and fill the glass up completely with water to the top rim. Thus, the ice cubes should be sticking up above the top of the filled glass. Will the glass overflow when the ice melts? (No.) This phenomenon is important when we consider the potential consequences of global warming. If floating glaciers melt, ocean levels will not be affected. However, if the ice over land melts, we can expect increased ocean levels.</a:t>
            </a:r>
          </a:p>
          <a:p>
            <a:r>
              <a:rPr lang="en-US" sz="1200" kern="1200" dirty="0" smtClean="0">
                <a:solidFill>
                  <a:schemeClr val="tx1"/>
                </a:solidFill>
                <a:latin typeface="Times New Roman" charset="0"/>
                <a:ea typeface="+mn-ea"/>
                <a:cs typeface="+mn-cs"/>
              </a:rPr>
              <a:t>7. A simple demonstration of a solute dissolving in a solvent can focus students’ attention on the process when discussing solutions. Using colored water and white sugar or salt may make it easier to see and reference while you are discussing the process. Such simple visual aids add life to a lecture. (You might also add corn oil to the top of the solution to demonstrate the properties of hydrophobic substances, and challenge your class to explain why oil and water do not mix.)</a:t>
            </a:r>
          </a:p>
          <a:p>
            <a:r>
              <a:rPr lang="en-US" sz="1200" kern="1200" dirty="0" smtClean="0">
                <a:solidFill>
                  <a:schemeClr val="tx1"/>
                </a:solidFill>
                <a:latin typeface="Times New Roman" charset="0"/>
                <a:ea typeface="+mn-ea"/>
                <a:cs typeface="+mn-cs"/>
              </a:rPr>
              <a:t>8. Discussions of pH are enhanced by lab activities that permit students to test the pH of everyday items (foods and household solutions). If students do not have opportunities to conduct such tests in lab, consider testing a few items during your class (pH paper or a basic pH meter will, of course, be necessary).</a:t>
            </a:r>
          </a:p>
          <a:p>
            <a:r>
              <a:rPr lang="en-US" sz="1200" kern="1200" dirty="0" smtClean="0">
                <a:solidFill>
                  <a:schemeClr val="tx1"/>
                </a:solidFill>
                <a:latin typeface="Times New Roman" charset="0"/>
                <a:ea typeface="+mn-ea"/>
                <a:cs typeface="+mn-cs"/>
              </a:rPr>
              <a:t>9. The Environmental Protection Agency website </a:t>
            </a:r>
            <a:r>
              <a:rPr lang="en-US" sz="1200" kern="1200" dirty="0" err="1" smtClean="0">
                <a:solidFill>
                  <a:schemeClr val="tx1"/>
                </a:solidFill>
                <a:latin typeface="Times New Roman" charset="0"/>
                <a:ea typeface="+mn-ea"/>
                <a:cs typeface="+mn-cs"/>
              </a:rPr>
              <a:t>www.epa.gov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acidrain</a:t>
            </a:r>
            <a:r>
              <a:rPr lang="en-US" sz="1200" kern="1200" dirty="0" smtClean="0">
                <a:solidFill>
                  <a:schemeClr val="tx1"/>
                </a:solidFill>
                <a:latin typeface="Times New Roman" charset="0"/>
                <a:ea typeface="+mn-ea"/>
                <a:cs typeface="+mn-cs"/>
              </a:rPr>
              <a:t>/ includes good information about acid precipitation and teaching ideas.</a:t>
            </a:r>
          </a:p>
          <a:p>
            <a:r>
              <a:rPr lang="en-US" sz="1200" kern="1200" dirty="0" smtClean="0">
                <a:solidFill>
                  <a:schemeClr val="tx1"/>
                </a:solidFill>
                <a:latin typeface="Times New Roman" charset="0"/>
                <a:ea typeface="+mn-ea"/>
                <a:cs typeface="+mn-cs"/>
              </a:rPr>
              <a:t>10. The SETI (Search for Extraterrestrial Intelligence) Institute’s mission is “to explore, understand and explain the origin, nature, and prevalence of life in the universe” (</a:t>
            </a:r>
            <a:r>
              <a:rPr lang="en-US" sz="1200" kern="1200" dirty="0" err="1" smtClean="0">
                <a:solidFill>
                  <a:schemeClr val="tx1"/>
                </a:solidFill>
                <a:latin typeface="Times New Roman" charset="0"/>
                <a:ea typeface="+mn-ea"/>
                <a:cs typeface="+mn-cs"/>
              </a:rPr>
              <a:t>www.seti.org</a:t>
            </a:r>
            <a:r>
              <a:rPr lang="en-US" sz="1200" kern="1200" dirty="0" smtClean="0">
                <a:solidFill>
                  <a:schemeClr val="tx1"/>
                </a:solidFill>
                <a:latin typeface="Times New Roman" charset="0"/>
                <a:ea typeface="+mn-ea"/>
                <a:cs typeface="+mn-cs"/>
              </a:rPr>
              <a:t>). Your students might enjoy exploring this respected scientific organization.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Prepare a list of examples of the four properties of water. Then present each example and ask students to work in pairs at their seats to identify the property of water associated with each example. Students will engage in higher-level analysis as they apply the properties. Students are likely to want to know the answer in what may be a surprisingly engaging class exercise!</a:t>
            </a:r>
          </a:p>
          <a:p>
            <a:r>
              <a:rPr lang="en-US" sz="1200" kern="1200" dirty="0" smtClean="0">
                <a:solidFill>
                  <a:schemeClr val="tx1"/>
                </a:solidFill>
                <a:latin typeface="Times New Roman" charset="0"/>
                <a:ea typeface="+mn-ea"/>
                <a:cs typeface="+mn-cs"/>
              </a:rPr>
              <a:t>2. The Chapter 2 text notes the insulating effect of ice forming at the surface of a lake. This phenomenon would not occur if ice were denser than water. Ask students to turn to someone near them to think of other consequences of the expansion of water when it forms ice. After perhaps two minutes, have students share their examples. (These include the ability to widen cracks in rocks, roads, and sidewalks!)</a:t>
            </a:r>
          </a:p>
          <a:p>
            <a:pPr fontAlgn="base"/>
            <a:r>
              <a:rPr lang="en-US" sz="1200" kern="1200" dirty="0" smtClean="0">
                <a:solidFill>
                  <a:schemeClr val="tx1"/>
                </a:solidFill>
                <a:latin typeface="Times New Roman" charset="0"/>
                <a:ea typeface="+mn-ea"/>
                <a:cs typeface="+mn-cs"/>
              </a:rPr>
              <a:t>3. See the Essay </a:t>
            </a:r>
            <a:r>
              <a:rPr lang="en-US" sz="1200" i="1" kern="1200" dirty="0" smtClean="0">
                <a:solidFill>
                  <a:schemeClr val="tx1"/>
                </a:solidFill>
                <a:latin typeface="Times New Roman" charset="0"/>
                <a:ea typeface="+mn-ea"/>
                <a:cs typeface="+mn-cs"/>
              </a:rPr>
              <a:t>The Earthquake Richter Scale and the pH Scale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 xmlns:p14="http://schemas.microsoft.com/office/powerpoint/2010/main" val="1470677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5D6CAEAF-FE40-9240-A88E-8C0B0C0A8465}" type="slidenum">
              <a:rPr lang="en-US" sz="2300"/>
              <a:pPr algn="r" defTabSz="1776413" eaLnBrk="0" hangingPunct="0"/>
              <a:t>24</a:t>
            </a:fld>
            <a:endParaRPr lang="en-US" sz="2300" dirty="0"/>
          </a:p>
        </p:txBody>
      </p:sp>
      <p:sp>
        <p:nvSpPr>
          <p:cNvPr id="11366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1366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are unlikely to have carefully considered the four special properties of water that are apparent in our lives. However, these properties are of great biological significance and are often familiar. The connections between these properties and personal experiences can invest great meaning into a discussion of water’s properties. See Active Lecture Tips 1 and 2 below.</a:t>
            </a:r>
          </a:p>
          <a:p>
            <a:r>
              <a:rPr lang="en-US" sz="1200" kern="1200" dirty="0" smtClean="0">
                <a:solidFill>
                  <a:schemeClr val="tx1"/>
                </a:solidFill>
                <a:latin typeface="Times New Roman" charset="0"/>
                <a:ea typeface="+mn-ea"/>
                <a:cs typeface="+mn-cs"/>
              </a:rPr>
              <a:t>2. Students at all levels struggle with the distinction between heat and temperature. Students might also expect that all ice is about the same temperature, 0°C. Redefining and correcting misunderstandings often takes more class time and energy than introducing previously unknown concepts.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Here is a way to have your students think about the “sticky” nature of water in their lives. Ask them to consider the need for a towel after a shower or a bath. Once we get out of the shower or bath, we have left the source of water. So why do we need the towel? The reason we need a towel to dry off is that water is still clinging to our bodies because water molecules are polar. The molecules on cell surfaces are also polar, so our skin and the water both “stick” to each other.</a:t>
            </a:r>
          </a:p>
          <a:p>
            <a:r>
              <a:rPr lang="en-US" sz="1200" kern="1200" dirty="0" smtClean="0">
                <a:solidFill>
                  <a:schemeClr val="tx1"/>
                </a:solidFill>
                <a:latin typeface="Times New Roman" charset="0"/>
                <a:ea typeface="+mn-ea"/>
                <a:cs typeface="+mn-cs"/>
              </a:rPr>
              <a:t>2. Some students may be intrigued if you tell them that you too can stand on the surface of water—when it is frozen. Thus, it is necessary to note a liquid water surface when talking about surface tension.</a:t>
            </a:r>
          </a:p>
          <a:p>
            <a:r>
              <a:rPr lang="en-US" sz="1200" kern="1200" dirty="0" smtClean="0">
                <a:solidFill>
                  <a:schemeClr val="tx1"/>
                </a:solidFill>
                <a:latin typeface="Times New Roman" charset="0"/>
                <a:ea typeface="+mn-ea"/>
                <a:cs typeface="+mn-cs"/>
              </a:rPr>
              <a:t>3. Have students compare the seasonal ranges of temperatures of Anchorage and Fairbanks, Alaska. (Many websites provide weather information about various cities.) These two northern cities have large differences in their annual temperature ranges. Make the point that the coastal location of Anchorage moderates the temperature.</a:t>
            </a:r>
          </a:p>
          <a:p>
            <a:r>
              <a:rPr lang="en-US" sz="1200" kern="1200" dirty="0" smtClean="0">
                <a:solidFill>
                  <a:schemeClr val="tx1"/>
                </a:solidFill>
                <a:latin typeface="Times New Roman" charset="0"/>
                <a:ea typeface="+mn-ea"/>
                <a:cs typeface="+mn-cs"/>
              </a:rPr>
              <a:t>4. Several versions of the following analogy are easy to relate to students. (a) Ask students how the average on an exam would be affected if the brightest students did not take the test. (b) The authors note that the performance of a track team would drop if the fastest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runners did not compete. In both analogies, removing the top performers lowers the average just as the evaporation of the most active water molecules cools the evaporative surface.</a:t>
            </a:r>
          </a:p>
          <a:p>
            <a:r>
              <a:rPr lang="en-US" sz="1200" kern="1200" dirty="0" smtClean="0">
                <a:solidFill>
                  <a:schemeClr val="tx1"/>
                </a:solidFill>
                <a:latin typeface="Times New Roman" charset="0"/>
                <a:ea typeface="+mn-ea"/>
                <a:cs typeface="+mn-cs"/>
              </a:rPr>
              <a:t>5.  “It is not the heat, it is the humidity.” The efficiency of evaporative cooling is affected by humidity. As humidity rises, the rate of evaporation decreases, making it more difficult to cool our heat-generating bodies on a warm and humid summer day.</a:t>
            </a:r>
          </a:p>
          <a:p>
            <a:r>
              <a:rPr lang="en-US" sz="1200" kern="1200" dirty="0" smtClean="0">
                <a:solidFill>
                  <a:schemeClr val="tx1"/>
                </a:solidFill>
                <a:latin typeface="Times New Roman" charset="0"/>
                <a:ea typeface="+mn-ea"/>
                <a:cs typeface="+mn-cs"/>
              </a:rPr>
              <a:t>6. Ask your students if the ocean levels would change if ice did not float or if all the floating ice in the oceans were to melt. They can try this experiment to find out. Place several large chunks of ice in a glass and fill the glass up completely with water to the top rim. Thus, the ice cubes should be sticking up above the top of the filled glass. Will the glass overflow when the ice melts? (No.) This phenomenon is important when we consider the potential consequences of global warming. If floating glaciers melt, ocean levels will not be affected. However, if the ice over land melts, we can expect increased ocean levels.</a:t>
            </a:r>
          </a:p>
          <a:p>
            <a:r>
              <a:rPr lang="en-US" sz="1200" kern="1200" dirty="0" smtClean="0">
                <a:solidFill>
                  <a:schemeClr val="tx1"/>
                </a:solidFill>
                <a:latin typeface="Times New Roman" charset="0"/>
                <a:ea typeface="+mn-ea"/>
                <a:cs typeface="+mn-cs"/>
              </a:rPr>
              <a:t>7. A simple demonstration of a solute dissolving in a solvent can focus students’ attention on the process when discussing solutions. Using colored water and white sugar or salt may make it easier to see and reference while you are discussing the process. Such simple visual aids add life to a lecture. (You might also add corn oil to the top of the solution to demonstrate the properties of hydrophobic substances, and challenge your class to explain why oil and water do not mix.)</a:t>
            </a:r>
          </a:p>
          <a:p>
            <a:r>
              <a:rPr lang="en-US" sz="1200" kern="1200" dirty="0" smtClean="0">
                <a:solidFill>
                  <a:schemeClr val="tx1"/>
                </a:solidFill>
                <a:latin typeface="Times New Roman" charset="0"/>
                <a:ea typeface="+mn-ea"/>
                <a:cs typeface="+mn-cs"/>
              </a:rPr>
              <a:t>8. Discussions of pH are enhanced by lab activities that permit students to test the pH of everyday items (foods and household solutions). If students do not have opportunities to conduct such tests in lab, consider testing a few items during your class (pH paper or a basic pH meter will, of course, be necessary).</a:t>
            </a:r>
          </a:p>
          <a:p>
            <a:r>
              <a:rPr lang="en-US" sz="1200" kern="1200" dirty="0" smtClean="0">
                <a:solidFill>
                  <a:schemeClr val="tx1"/>
                </a:solidFill>
                <a:latin typeface="Times New Roman" charset="0"/>
                <a:ea typeface="+mn-ea"/>
                <a:cs typeface="+mn-cs"/>
              </a:rPr>
              <a:t>9. The Environmental Protection Agency website </a:t>
            </a:r>
            <a:r>
              <a:rPr lang="en-US" sz="1200" kern="1200" dirty="0" err="1" smtClean="0">
                <a:solidFill>
                  <a:schemeClr val="tx1"/>
                </a:solidFill>
                <a:latin typeface="Times New Roman" charset="0"/>
                <a:ea typeface="+mn-ea"/>
                <a:cs typeface="+mn-cs"/>
              </a:rPr>
              <a:t>www.epa.gov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acidrain</a:t>
            </a:r>
            <a:r>
              <a:rPr lang="en-US" sz="1200" kern="1200" dirty="0" smtClean="0">
                <a:solidFill>
                  <a:schemeClr val="tx1"/>
                </a:solidFill>
                <a:latin typeface="Times New Roman" charset="0"/>
                <a:ea typeface="+mn-ea"/>
                <a:cs typeface="+mn-cs"/>
              </a:rPr>
              <a:t>/ includes good information about acid precipitation and teaching ideas.</a:t>
            </a:r>
          </a:p>
          <a:p>
            <a:r>
              <a:rPr lang="en-US" sz="1200" kern="1200" dirty="0" smtClean="0">
                <a:solidFill>
                  <a:schemeClr val="tx1"/>
                </a:solidFill>
                <a:latin typeface="Times New Roman" charset="0"/>
                <a:ea typeface="+mn-ea"/>
                <a:cs typeface="+mn-cs"/>
              </a:rPr>
              <a:t>10. The SETI (Search for Extraterrestrial Intelligence) Institute’s mission is “to explore, understand and explain the origin, nature, and prevalence of life in the universe” (</a:t>
            </a:r>
            <a:r>
              <a:rPr lang="en-US" sz="1200" kern="1200" dirty="0" err="1" smtClean="0">
                <a:solidFill>
                  <a:schemeClr val="tx1"/>
                </a:solidFill>
                <a:latin typeface="Times New Roman" charset="0"/>
                <a:ea typeface="+mn-ea"/>
                <a:cs typeface="+mn-cs"/>
              </a:rPr>
              <a:t>www.seti.org</a:t>
            </a:r>
            <a:r>
              <a:rPr lang="en-US" sz="1200" kern="1200" dirty="0" smtClean="0">
                <a:solidFill>
                  <a:schemeClr val="tx1"/>
                </a:solidFill>
                <a:latin typeface="Times New Roman" charset="0"/>
                <a:ea typeface="+mn-ea"/>
                <a:cs typeface="+mn-cs"/>
              </a:rPr>
              <a:t>). Your students might enjoy exploring this respected scientific organization.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Prepare a list of examples of the four properties of water. Then present each example and ask students to work in pairs at their seats to identify the property of water associated with each example. Students will engage in higher-level analysis as they apply the properties. Students are likely to want to know the answer in what may be a surprisingly engaging class exercise!</a:t>
            </a:r>
          </a:p>
          <a:p>
            <a:r>
              <a:rPr lang="en-US" sz="1200" kern="1200" dirty="0" smtClean="0">
                <a:solidFill>
                  <a:schemeClr val="tx1"/>
                </a:solidFill>
                <a:latin typeface="Times New Roman" charset="0"/>
                <a:ea typeface="+mn-ea"/>
                <a:cs typeface="+mn-cs"/>
              </a:rPr>
              <a:t>2. The Chapter 2 text notes the insulating effect of ice forming at the surface of a lake. This phenomenon would not occur if ice were denser than water. Ask students to turn to someone near them to think of other consequences of the expansion of water when it forms ice. After perhaps two minutes, have students share their examples. (These include the ability to widen cracks in rocks, roads, and sidewalks!)</a:t>
            </a:r>
          </a:p>
          <a:p>
            <a:pPr fontAlgn="base"/>
            <a:r>
              <a:rPr lang="en-US" sz="1200" kern="1200" dirty="0" smtClean="0">
                <a:solidFill>
                  <a:schemeClr val="tx1"/>
                </a:solidFill>
                <a:latin typeface="Times New Roman" charset="0"/>
                <a:ea typeface="+mn-ea"/>
                <a:cs typeface="+mn-cs"/>
              </a:rPr>
              <a:t>3. See the Essay </a:t>
            </a:r>
            <a:r>
              <a:rPr lang="en-US" sz="1200" i="1" kern="1200" dirty="0" smtClean="0">
                <a:solidFill>
                  <a:schemeClr val="tx1"/>
                </a:solidFill>
                <a:latin typeface="Times New Roman" charset="0"/>
                <a:ea typeface="+mn-ea"/>
                <a:cs typeface="+mn-cs"/>
              </a:rPr>
              <a:t>The Earthquake Richter Scale and the pH Scale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 xmlns:p14="http://schemas.microsoft.com/office/powerpoint/2010/main" val="1644404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78F04A7B-AAE7-6D42-948F-EE2A1976AF41}" type="slidenum">
              <a:rPr lang="en-US" sz="2300"/>
              <a:pPr algn="r" defTabSz="1776413" eaLnBrk="0" hangingPunct="0"/>
              <a:t>25</a:t>
            </a:fld>
            <a:endParaRPr lang="en-US" sz="2300" dirty="0"/>
          </a:p>
        </p:txBody>
      </p:sp>
      <p:sp>
        <p:nvSpPr>
          <p:cNvPr id="125955"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2595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are unlikely to have carefully considered the four special properties of water that are apparent in our lives. However, these properties are of great biological significance and are often familiar. The connections between these properties and personal experiences can invest great meaning into a discussion of water’s properties. See Active Lecture Tips 1 and 2 below.</a:t>
            </a:r>
          </a:p>
          <a:p>
            <a:r>
              <a:rPr lang="en-US" sz="1200" kern="1200" dirty="0" smtClean="0">
                <a:solidFill>
                  <a:schemeClr val="tx1"/>
                </a:solidFill>
                <a:latin typeface="Times New Roman" charset="0"/>
                <a:ea typeface="+mn-ea"/>
                <a:cs typeface="+mn-cs"/>
              </a:rPr>
              <a:t>2. Students at all levels struggle with the distinction between heat and temperature. Students might also expect that all ice is about the same temperature, 0°C. Redefining and correcting misunderstandings often takes more class time and energy than introducing previously unknown concepts.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Here is a way to have your students think about the “sticky” nature of water in their lives. Ask them to consider the need for a towel after a shower or a bath. Once we get out of the shower or bath, we have left the source of water. So why do we need the towel? The reason we need a towel to dry off is that water is still clinging to our bodies because water molecules are polar. The molecules on cell surfaces are also polar, so our skin and the water both “stick” to each other.</a:t>
            </a:r>
          </a:p>
          <a:p>
            <a:r>
              <a:rPr lang="en-US" sz="1200" kern="1200" dirty="0" smtClean="0">
                <a:solidFill>
                  <a:schemeClr val="tx1"/>
                </a:solidFill>
                <a:latin typeface="Times New Roman" charset="0"/>
                <a:ea typeface="+mn-ea"/>
                <a:cs typeface="+mn-cs"/>
              </a:rPr>
              <a:t>2. Some students may be intrigued if you tell them that you too can stand on the surface of water—when it is frozen. Thus, it is necessary to note a liquid water surface when talking about surface tension.</a:t>
            </a:r>
          </a:p>
          <a:p>
            <a:r>
              <a:rPr lang="en-US" sz="1200" kern="1200" dirty="0" smtClean="0">
                <a:solidFill>
                  <a:schemeClr val="tx1"/>
                </a:solidFill>
                <a:latin typeface="Times New Roman" charset="0"/>
                <a:ea typeface="+mn-ea"/>
                <a:cs typeface="+mn-cs"/>
              </a:rPr>
              <a:t>3. Have students compare the seasonal ranges of temperatures of Anchorage and Fairbanks, Alaska. (Many websites provide weather information about various cities.) These two northern cities have large differences in their annual temperature ranges. Make the point that the coastal location of Anchorage moderates the temperature.</a:t>
            </a:r>
          </a:p>
          <a:p>
            <a:r>
              <a:rPr lang="en-US" sz="1200" kern="1200" dirty="0" smtClean="0">
                <a:solidFill>
                  <a:schemeClr val="tx1"/>
                </a:solidFill>
                <a:latin typeface="Times New Roman" charset="0"/>
                <a:ea typeface="+mn-ea"/>
                <a:cs typeface="+mn-cs"/>
              </a:rPr>
              <a:t>4. Several versions of the following analogy are easy to relate to students. (a) Ask students how the average on an exam would be affected if the brightest students did not take the test. (b) The authors note that the performance of a track team would drop if the fastest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runners did not compete. In both analogies, removing the top performers lowers the average just as the evaporation of the most active water molecules cools the evaporative surface.</a:t>
            </a:r>
          </a:p>
          <a:p>
            <a:r>
              <a:rPr lang="en-US" sz="1200" kern="1200" dirty="0" smtClean="0">
                <a:solidFill>
                  <a:schemeClr val="tx1"/>
                </a:solidFill>
                <a:latin typeface="Times New Roman" charset="0"/>
                <a:ea typeface="+mn-ea"/>
                <a:cs typeface="+mn-cs"/>
              </a:rPr>
              <a:t>5.  “It is not the heat, it is the humidity.” The efficiency of evaporative cooling is affected by humidity. As humidity rises, the rate of evaporation decreases, making it more difficult to cool our heat-generating bodies on a warm and humid summer day.</a:t>
            </a:r>
          </a:p>
          <a:p>
            <a:r>
              <a:rPr lang="en-US" sz="1200" kern="1200" dirty="0" smtClean="0">
                <a:solidFill>
                  <a:schemeClr val="tx1"/>
                </a:solidFill>
                <a:latin typeface="Times New Roman" charset="0"/>
                <a:ea typeface="+mn-ea"/>
                <a:cs typeface="+mn-cs"/>
              </a:rPr>
              <a:t>6. Ask your students if the ocean levels would change if ice did not float or if all the floating ice in the oceans were to melt. They can try this experiment to find out. Place several large chunks of ice in a glass and fill the glass up completely with water to the top rim. Thus, the ice cubes should be sticking up above the top of the filled glass. Will the glass overflow when the ice melts? (No.) This phenomenon is important when we consider the potential consequences of global warming. If floating glaciers melt, ocean levels will not be affected. However, if the ice over land melts, we can expect increased ocean levels.</a:t>
            </a:r>
          </a:p>
          <a:p>
            <a:r>
              <a:rPr lang="en-US" sz="1200" kern="1200" dirty="0" smtClean="0">
                <a:solidFill>
                  <a:schemeClr val="tx1"/>
                </a:solidFill>
                <a:latin typeface="Times New Roman" charset="0"/>
                <a:ea typeface="+mn-ea"/>
                <a:cs typeface="+mn-cs"/>
              </a:rPr>
              <a:t>7. A simple demonstration of a solute dissolving in a solvent can focus students’ attention on the process when discussing solutions. Using colored water and white sugar or salt may make it easier to see and reference while you are discussing the process. Such simple visual aids add life to a lecture. (You might also add corn oil to the top of the solution to demonstrate the properties of hydrophobic substances, and challenge your class to explain why oil and water do not mix.)</a:t>
            </a:r>
          </a:p>
          <a:p>
            <a:r>
              <a:rPr lang="en-US" sz="1200" kern="1200" dirty="0" smtClean="0">
                <a:solidFill>
                  <a:schemeClr val="tx1"/>
                </a:solidFill>
                <a:latin typeface="Times New Roman" charset="0"/>
                <a:ea typeface="+mn-ea"/>
                <a:cs typeface="+mn-cs"/>
              </a:rPr>
              <a:t>8. Discussions of pH are enhanced by lab activities that permit students to test the pH of everyday items (foods and household solutions). If students do not have opportunities to conduct such tests in lab, consider testing a few items during your class (pH paper or a basic pH meter will, of course, be necessary).</a:t>
            </a:r>
          </a:p>
          <a:p>
            <a:r>
              <a:rPr lang="en-US" sz="1200" kern="1200" dirty="0" smtClean="0">
                <a:solidFill>
                  <a:schemeClr val="tx1"/>
                </a:solidFill>
                <a:latin typeface="Times New Roman" charset="0"/>
                <a:ea typeface="+mn-ea"/>
                <a:cs typeface="+mn-cs"/>
              </a:rPr>
              <a:t>9. The Environmental Protection Agency website </a:t>
            </a:r>
            <a:r>
              <a:rPr lang="en-US" sz="1200" kern="1200" dirty="0" err="1" smtClean="0">
                <a:solidFill>
                  <a:schemeClr val="tx1"/>
                </a:solidFill>
                <a:latin typeface="Times New Roman" charset="0"/>
                <a:ea typeface="+mn-ea"/>
                <a:cs typeface="+mn-cs"/>
              </a:rPr>
              <a:t>www.epa.gov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acidrain</a:t>
            </a:r>
            <a:r>
              <a:rPr lang="en-US" sz="1200" kern="1200" dirty="0" smtClean="0">
                <a:solidFill>
                  <a:schemeClr val="tx1"/>
                </a:solidFill>
                <a:latin typeface="Times New Roman" charset="0"/>
                <a:ea typeface="+mn-ea"/>
                <a:cs typeface="+mn-cs"/>
              </a:rPr>
              <a:t>/ includes good information about acid precipitation and teaching ideas.</a:t>
            </a:r>
          </a:p>
          <a:p>
            <a:r>
              <a:rPr lang="en-US" sz="1200" kern="1200" dirty="0" smtClean="0">
                <a:solidFill>
                  <a:schemeClr val="tx1"/>
                </a:solidFill>
                <a:latin typeface="Times New Roman" charset="0"/>
                <a:ea typeface="+mn-ea"/>
                <a:cs typeface="+mn-cs"/>
              </a:rPr>
              <a:t>10. The SETI (Search for Extraterrestrial Intelligence) Institute’s mission is “to explore, understand and explain the origin, nature, and prevalence of life in the universe” (</a:t>
            </a:r>
            <a:r>
              <a:rPr lang="en-US" sz="1200" kern="1200" dirty="0" err="1" smtClean="0">
                <a:solidFill>
                  <a:schemeClr val="tx1"/>
                </a:solidFill>
                <a:latin typeface="Times New Roman" charset="0"/>
                <a:ea typeface="+mn-ea"/>
                <a:cs typeface="+mn-cs"/>
              </a:rPr>
              <a:t>www.seti.org</a:t>
            </a:r>
            <a:r>
              <a:rPr lang="en-US" sz="1200" kern="1200" dirty="0" smtClean="0">
                <a:solidFill>
                  <a:schemeClr val="tx1"/>
                </a:solidFill>
                <a:latin typeface="Times New Roman" charset="0"/>
                <a:ea typeface="+mn-ea"/>
                <a:cs typeface="+mn-cs"/>
              </a:rPr>
              <a:t>). Your students might enjoy exploring this respected scientific organization.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Prepare a list of examples of the four properties of water. Then present each example and ask students to work in pairs at their seats to identify the property of water associated with each example. Students will engage in higher-level analysis as they apply the properties. Students are likely to want to know the answer in what may be a surprisingly engaging class exercise!</a:t>
            </a:r>
          </a:p>
          <a:p>
            <a:r>
              <a:rPr lang="en-US" sz="1200" kern="1200" dirty="0" smtClean="0">
                <a:solidFill>
                  <a:schemeClr val="tx1"/>
                </a:solidFill>
                <a:latin typeface="Times New Roman" charset="0"/>
                <a:ea typeface="+mn-ea"/>
                <a:cs typeface="+mn-cs"/>
              </a:rPr>
              <a:t>2. The Chapter 2 text notes the insulating effect of ice forming at the surface of a lake. This phenomenon would not occur if ice were denser than water. Ask students to turn to someone near them to think of other consequences of the expansion of water when it forms ice. After perhaps two minutes, have students share their examples. (These include the ability to widen cracks in rocks, roads, and sidewalks!)</a:t>
            </a:r>
          </a:p>
          <a:p>
            <a:pPr fontAlgn="base"/>
            <a:r>
              <a:rPr lang="en-US" sz="1200" kern="1200" dirty="0" smtClean="0">
                <a:solidFill>
                  <a:schemeClr val="tx1"/>
                </a:solidFill>
                <a:latin typeface="Times New Roman" charset="0"/>
                <a:ea typeface="+mn-ea"/>
                <a:cs typeface="+mn-cs"/>
              </a:rPr>
              <a:t>3. See the Essay </a:t>
            </a:r>
            <a:r>
              <a:rPr lang="en-US" sz="1200" i="1" kern="1200" dirty="0" smtClean="0">
                <a:solidFill>
                  <a:schemeClr val="tx1"/>
                </a:solidFill>
                <a:latin typeface="Times New Roman" charset="0"/>
                <a:ea typeface="+mn-ea"/>
                <a:cs typeface="+mn-cs"/>
              </a:rPr>
              <a:t>The Earthquake Richter Scale and the pH Scale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 xmlns:p14="http://schemas.microsoft.com/office/powerpoint/2010/main" val="6554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78F04A7B-AAE7-6D42-948F-EE2A1976AF41}" type="slidenum">
              <a:rPr lang="en-US" sz="2300"/>
              <a:pPr algn="r" defTabSz="1776413" eaLnBrk="0" hangingPunct="0"/>
              <a:t>26</a:t>
            </a:fld>
            <a:endParaRPr lang="en-US" sz="2300" dirty="0"/>
          </a:p>
        </p:txBody>
      </p:sp>
      <p:sp>
        <p:nvSpPr>
          <p:cNvPr id="125955"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2595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are unlikely to have carefully considered the four special properties of water that are apparent in our lives. However, these properties are of great biological significance and are often familiar. The connections between these properties and personal experiences can invest great meaning into a discussion of water’s properties. See Active Lecture Tips 1 and 2 below.</a:t>
            </a:r>
          </a:p>
          <a:p>
            <a:r>
              <a:rPr lang="en-US" sz="1200" kern="1200" dirty="0" smtClean="0">
                <a:solidFill>
                  <a:schemeClr val="tx1"/>
                </a:solidFill>
                <a:latin typeface="Times New Roman" charset="0"/>
                <a:ea typeface="+mn-ea"/>
                <a:cs typeface="+mn-cs"/>
              </a:rPr>
              <a:t>2. Students at all levels struggle with the distinction between heat and temperature. Students might also expect that all ice is about the same temperature, 0°C. Redefining and correcting misunderstandings often takes more class time and energy than introducing previously unknown concepts.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Here is a way to have your students think about the “sticky” nature of water in their lives. Ask them to consider the need for a towel after a shower or a bath. Once we get out of the shower or bath, we have left the source of water. So why do we need the towel? The reason we need a towel to dry off is that water is still clinging to our bodies because water molecules are polar. The molecules on cell surfaces are also polar, so our skin and the water both “stick” to each other.</a:t>
            </a:r>
          </a:p>
          <a:p>
            <a:r>
              <a:rPr lang="en-US" sz="1200" kern="1200" dirty="0" smtClean="0">
                <a:solidFill>
                  <a:schemeClr val="tx1"/>
                </a:solidFill>
                <a:latin typeface="Times New Roman" charset="0"/>
                <a:ea typeface="+mn-ea"/>
                <a:cs typeface="+mn-cs"/>
              </a:rPr>
              <a:t>2. Some students may be intrigued if you tell them that you too can stand on the surface of water—when it is frozen. Thus, it is necessary to note a liquid water surface when talking about surface tension.</a:t>
            </a:r>
          </a:p>
          <a:p>
            <a:r>
              <a:rPr lang="en-US" sz="1200" kern="1200" dirty="0" smtClean="0">
                <a:solidFill>
                  <a:schemeClr val="tx1"/>
                </a:solidFill>
                <a:latin typeface="Times New Roman" charset="0"/>
                <a:ea typeface="+mn-ea"/>
                <a:cs typeface="+mn-cs"/>
              </a:rPr>
              <a:t>3. Have students compare the seasonal ranges of temperatures of Anchorage and Fairbanks, Alaska. (Many websites provide weather information about various cities.) These two northern cities have large differences in their annual temperature ranges. Make the point that the coastal location of Anchorage moderates the temperature.</a:t>
            </a:r>
          </a:p>
          <a:p>
            <a:r>
              <a:rPr lang="en-US" sz="1200" kern="1200" dirty="0" smtClean="0">
                <a:solidFill>
                  <a:schemeClr val="tx1"/>
                </a:solidFill>
                <a:latin typeface="Times New Roman" charset="0"/>
                <a:ea typeface="+mn-ea"/>
                <a:cs typeface="+mn-cs"/>
              </a:rPr>
              <a:t>4. Several versions of the following analogy are easy to relate to students. (a) Ask students how the average on an exam would be affected if the brightest students did not take the test. (b) The authors note that the performance of a track team would drop if the fastest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runners did not compete. In both analogies, removing the top performers lowers the average just as the evaporation of the most active water molecules cools the evaporative surface.</a:t>
            </a:r>
          </a:p>
          <a:p>
            <a:r>
              <a:rPr lang="en-US" sz="1200" kern="1200" dirty="0" smtClean="0">
                <a:solidFill>
                  <a:schemeClr val="tx1"/>
                </a:solidFill>
                <a:latin typeface="Times New Roman" charset="0"/>
                <a:ea typeface="+mn-ea"/>
                <a:cs typeface="+mn-cs"/>
              </a:rPr>
              <a:t>5.  “It is not the heat, it is the humidity.” The efficiency of evaporative cooling is affected by humidity. As humidity rises, the rate of evaporation decreases, making it more difficult to cool our heat-generating bodies on a warm and humid summer day.</a:t>
            </a:r>
          </a:p>
          <a:p>
            <a:r>
              <a:rPr lang="en-US" sz="1200" kern="1200" dirty="0" smtClean="0">
                <a:solidFill>
                  <a:schemeClr val="tx1"/>
                </a:solidFill>
                <a:latin typeface="Times New Roman" charset="0"/>
                <a:ea typeface="+mn-ea"/>
                <a:cs typeface="+mn-cs"/>
              </a:rPr>
              <a:t>6. Ask your students if the ocean levels would change if ice did not float or if all the floating ice in the oceans were to melt. They can try this experiment to find out. Place several large chunks of ice in a glass and fill the glass up completely with water to the top rim. Thus, the ice cubes should be sticking up above the top of the filled glass. Will the glass overflow when the ice melts? (No.) This phenomenon is important when we consider the potential consequences of global warming. If floating glaciers melt, ocean levels will not be affected. However, if the ice over land melts, we can expect increased ocean levels.</a:t>
            </a:r>
          </a:p>
          <a:p>
            <a:r>
              <a:rPr lang="en-US" sz="1200" kern="1200" dirty="0" smtClean="0">
                <a:solidFill>
                  <a:schemeClr val="tx1"/>
                </a:solidFill>
                <a:latin typeface="Times New Roman" charset="0"/>
                <a:ea typeface="+mn-ea"/>
                <a:cs typeface="+mn-cs"/>
              </a:rPr>
              <a:t>7. A simple demonstration of a solute dissolving in a solvent can focus students’ attention on the process when discussing solutions. Using colored water and white sugar or salt may make it easier to see and reference while you are discussing the process. Such simple visual aids add life to a lecture. (You might also add corn oil to the top of the solution to demonstrate the properties of hydrophobic substances, and challenge your class to explain why oil and water do not mix.)</a:t>
            </a:r>
          </a:p>
          <a:p>
            <a:r>
              <a:rPr lang="en-US" sz="1200" kern="1200" dirty="0" smtClean="0">
                <a:solidFill>
                  <a:schemeClr val="tx1"/>
                </a:solidFill>
                <a:latin typeface="Times New Roman" charset="0"/>
                <a:ea typeface="+mn-ea"/>
                <a:cs typeface="+mn-cs"/>
              </a:rPr>
              <a:t>8. Discussions of pH are enhanced by lab activities that permit students to test the pH of everyday items (foods and household solutions). If students do not have opportunities to conduct such tests in lab, consider testing a few items during your class (pH paper or a basic pH meter will, of course, be necessary).</a:t>
            </a:r>
          </a:p>
          <a:p>
            <a:r>
              <a:rPr lang="en-US" sz="1200" kern="1200" dirty="0" smtClean="0">
                <a:solidFill>
                  <a:schemeClr val="tx1"/>
                </a:solidFill>
                <a:latin typeface="Times New Roman" charset="0"/>
                <a:ea typeface="+mn-ea"/>
                <a:cs typeface="+mn-cs"/>
              </a:rPr>
              <a:t>9. The Environmental Protection Agency website </a:t>
            </a:r>
            <a:r>
              <a:rPr lang="en-US" sz="1200" kern="1200" dirty="0" err="1" smtClean="0">
                <a:solidFill>
                  <a:schemeClr val="tx1"/>
                </a:solidFill>
                <a:latin typeface="Times New Roman" charset="0"/>
                <a:ea typeface="+mn-ea"/>
                <a:cs typeface="+mn-cs"/>
              </a:rPr>
              <a:t>www.epa.gov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acidrain</a:t>
            </a:r>
            <a:r>
              <a:rPr lang="en-US" sz="1200" kern="1200" dirty="0" smtClean="0">
                <a:solidFill>
                  <a:schemeClr val="tx1"/>
                </a:solidFill>
                <a:latin typeface="Times New Roman" charset="0"/>
                <a:ea typeface="+mn-ea"/>
                <a:cs typeface="+mn-cs"/>
              </a:rPr>
              <a:t>/ includes good information about acid precipitation and teaching ideas.</a:t>
            </a:r>
          </a:p>
          <a:p>
            <a:r>
              <a:rPr lang="en-US" sz="1200" kern="1200" dirty="0" smtClean="0">
                <a:solidFill>
                  <a:schemeClr val="tx1"/>
                </a:solidFill>
                <a:latin typeface="Times New Roman" charset="0"/>
                <a:ea typeface="+mn-ea"/>
                <a:cs typeface="+mn-cs"/>
              </a:rPr>
              <a:t>10. The SETI (Search for Extraterrestrial Intelligence) Institute’s mission is “to explore, understand and explain the origin, nature, and prevalence of life in the universe” (</a:t>
            </a:r>
            <a:r>
              <a:rPr lang="en-US" sz="1200" kern="1200" dirty="0" err="1" smtClean="0">
                <a:solidFill>
                  <a:schemeClr val="tx1"/>
                </a:solidFill>
                <a:latin typeface="Times New Roman" charset="0"/>
                <a:ea typeface="+mn-ea"/>
                <a:cs typeface="+mn-cs"/>
              </a:rPr>
              <a:t>www.seti.org</a:t>
            </a:r>
            <a:r>
              <a:rPr lang="en-US" sz="1200" kern="1200" dirty="0" smtClean="0">
                <a:solidFill>
                  <a:schemeClr val="tx1"/>
                </a:solidFill>
                <a:latin typeface="Times New Roman" charset="0"/>
                <a:ea typeface="+mn-ea"/>
                <a:cs typeface="+mn-cs"/>
              </a:rPr>
              <a:t>). Your students might enjoy exploring this respected scientific organization.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Prepare a list of examples of the four properties of water. Then present each example and ask students to work in pairs at their seats to identify the property of water associated with each example. Students will engage in higher-level analysis as they apply the properties. Students are likely to want to know the answer in what may be a surprisingly engaging class exercise!</a:t>
            </a:r>
          </a:p>
          <a:p>
            <a:r>
              <a:rPr lang="en-US" sz="1200" kern="1200" dirty="0" smtClean="0">
                <a:solidFill>
                  <a:schemeClr val="tx1"/>
                </a:solidFill>
                <a:latin typeface="Times New Roman" charset="0"/>
                <a:ea typeface="+mn-ea"/>
                <a:cs typeface="+mn-cs"/>
              </a:rPr>
              <a:t>2. The Chapter 2 text notes the insulating effect of ice forming at the surface of a lake. This phenomenon would not occur if ice were denser than water. Ask students to turn to someone near them to think of other consequences of the expansion of water when it forms ice. After perhaps two minutes, have students share their examples. (These include the ability to widen cracks in rocks, roads, and sidewalks!)</a:t>
            </a:r>
          </a:p>
          <a:p>
            <a:pPr fontAlgn="base"/>
            <a:r>
              <a:rPr lang="en-US" sz="1200" kern="1200" dirty="0" smtClean="0">
                <a:solidFill>
                  <a:schemeClr val="tx1"/>
                </a:solidFill>
                <a:latin typeface="Times New Roman" charset="0"/>
                <a:ea typeface="+mn-ea"/>
                <a:cs typeface="+mn-cs"/>
              </a:rPr>
              <a:t>3. See the Essay </a:t>
            </a:r>
            <a:r>
              <a:rPr lang="en-US" sz="1200" i="1" kern="1200" dirty="0" smtClean="0">
                <a:solidFill>
                  <a:schemeClr val="tx1"/>
                </a:solidFill>
                <a:latin typeface="Times New Roman" charset="0"/>
                <a:ea typeface="+mn-ea"/>
                <a:cs typeface="+mn-cs"/>
              </a:rPr>
              <a:t>The Earthquake Richter Scale and the pH Scale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 xmlns:p14="http://schemas.microsoft.com/office/powerpoint/2010/main" val="4169022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80816B9-0397-4F41-BBF4-4A2568280073}" type="slidenum">
              <a:rPr lang="en-US" sz="2300"/>
              <a:pPr algn="r" defTabSz="1776413" eaLnBrk="0" hangingPunct="0"/>
              <a:t>27</a:t>
            </a:fld>
            <a:endParaRPr lang="en-US" sz="2300" dirty="0"/>
          </a:p>
        </p:txBody>
      </p:sp>
      <p:sp>
        <p:nvSpPr>
          <p:cNvPr id="132099"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3210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are unlikely to have carefully considered the four special properties of water that are apparent in our lives. However, these properties are of great biological significance and are often familiar. The connections between these properties and personal experiences can invest great meaning into a discussion of water’s properties. See Active Lecture Tips 1 and 2 below.</a:t>
            </a:r>
          </a:p>
          <a:p>
            <a:r>
              <a:rPr lang="en-US" sz="1200" kern="1200" dirty="0" smtClean="0">
                <a:solidFill>
                  <a:schemeClr val="tx1"/>
                </a:solidFill>
                <a:latin typeface="Times New Roman" charset="0"/>
                <a:ea typeface="+mn-ea"/>
                <a:cs typeface="+mn-cs"/>
              </a:rPr>
              <a:t>2. Students at all levels struggle with the distinction between heat and temperature. Students might also expect that all ice is about the same temperature, 0°C. Redefining and correcting misunderstandings often takes more class time and energy than introducing previously unknown concepts.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Here is a way to have your students think about the “sticky” nature of water in their lives. Ask them to consider the need for a towel after a shower or a bath. Once we get out of the shower or bath, we have left the source of water. So why do we need the towel? The reason we need a towel to dry off is that water is still clinging to our bodies because water molecules are polar. The molecules on cell surfaces are also polar, so our skin and the water both “stick” to each other.</a:t>
            </a:r>
          </a:p>
          <a:p>
            <a:r>
              <a:rPr lang="en-US" sz="1200" kern="1200" dirty="0" smtClean="0">
                <a:solidFill>
                  <a:schemeClr val="tx1"/>
                </a:solidFill>
                <a:latin typeface="Times New Roman" charset="0"/>
                <a:ea typeface="+mn-ea"/>
                <a:cs typeface="+mn-cs"/>
              </a:rPr>
              <a:t>2. Some students may be intrigued if you tell them that you too can stand on the surface of water—when it is frozen. Thus, it is necessary to note a liquid water surface when talking about surface tension.</a:t>
            </a:r>
          </a:p>
          <a:p>
            <a:r>
              <a:rPr lang="en-US" sz="1200" kern="1200" dirty="0" smtClean="0">
                <a:solidFill>
                  <a:schemeClr val="tx1"/>
                </a:solidFill>
                <a:latin typeface="Times New Roman" charset="0"/>
                <a:ea typeface="+mn-ea"/>
                <a:cs typeface="+mn-cs"/>
              </a:rPr>
              <a:t>3. Have students compare the seasonal ranges of temperatures of Anchorage and Fairbanks, Alaska. (Many websites provide weather information about various cities.) These two northern cities have large differences in their annual temperature ranges. Make the point that the coastal location of Anchorage moderates the temperature.</a:t>
            </a:r>
          </a:p>
          <a:p>
            <a:r>
              <a:rPr lang="en-US" sz="1200" kern="1200" dirty="0" smtClean="0">
                <a:solidFill>
                  <a:schemeClr val="tx1"/>
                </a:solidFill>
                <a:latin typeface="Times New Roman" charset="0"/>
                <a:ea typeface="+mn-ea"/>
                <a:cs typeface="+mn-cs"/>
              </a:rPr>
              <a:t>4. Several versions of the following analogy are easy to relate to students. (a) Ask students how the average on an exam would be affected if the brightest students did not take the test. (b) The authors note that the performance of a track team would drop if the fastest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runners did not compete. In both analogies, removing the top performers lowers the average just as the evaporation of the most active water molecules cools the evaporative surface.</a:t>
            </a:r>
          </a:p>
          <a:p>
            <a:r>
              <a:rPr lang="en-US" sz="1200" kern="1200" dirty="0" smtClean="0">
                <a:solidFill>
                  <a:schemeClr val="tx1"/>
                </a:solidFill>
                <a:latin typeface="Times New Roman" charset="0"/>
                <a:ea typeface="+mn-ea"/>
                <a:cs typeface="+mn-cs"/>
              </a:rPr>
              <a:t>5.  “It is not the heat, it is the humidity.” The efficiency of evaporative cooling is affected by humidity. As humidity rises, the rate of evaporation decreases, making it more difficult to cool our heat-generating bodies on a warm and humid summer day.</a:t>
            </a:r>
          </a:p>
          <a:p>
            <a:r>
              <a:rPr lang="en-US" sz="1200" kern="1200" dirty="0" smtClean="0">
                <a:solidFill>
                  <a:schemeClr val="tx1"/>
                </a:solidFill>
                <a:latin typeface="Times New Roman" charset="0"/>
                <a:ea typeface="+mn-ea"/>
                <a:cs typeface="+mn-cs"/>
              </a:rPr>
              <a:t>6. Ask your students if the ocean levels would change if ice did not float or if all the floating ice in the oceans were to melt. They can try this experiment to find out. Place several large chunks of ice in a glass and fill the glass up completely with water to the top rim. Thus, the ice cubes should be sticking up above the top of the filled glass. Will the glass overflow when the ice melts? (No.) This phenomenon is important when we consider the potential consequences of global warming. If floating glaciers melt, ocean levels will not be affected. However, if the ice over land melts, we can expect increased ocean levels.</a:t>
            </a:r>
          </a:p>
          <a:p>
            <a:r>
              <a:rPr lang="en-US" sz="1200" kern="1200" dirty="0" smtClean="0">
                <a:solidFill>
                  <a:schemeClr val="tx1"/>
                </a:solidFill>
                <a:latin typeface="Times New Roman" charset="0"/>
                <a:ea typeface="+mn-ea"/>
                <a:cs typeface="+mn-cs"/>
              </a:rPr>
              <a:t>7. A simple demonstration of a solute dissolving in a solvent can focus students’ attention on the process when discussing solutions. Using colored water and white sugar or salt may make it easier to see and reference while you are discussing the process. Such simple visual aids add life to a lecture. (You might also add corn oil to the top of the solution to demonstrate the properties of hydrophobic substances, and challenge your class to explain why oil and water do not mix.)</a:t>
            </a:r>
          </a:p>
          <a:p>
            <a:r>
              <a:rPr lang="en-US" sz="1200" kern="1200" dirty="0" smtClean="0">
                <a:solidFill>
                  <a:schemeClr val="tx1"/>
                </a:solidFill>
                <a:latin typeface="Times New Roman" charset="0"/>
                <a:ea typeface="+mn-ea"/>
                <a:cs typeface="+mn-cs"/>
              </a:rPr>
              <a:t>8. Discussions of pH are enhanced by lab activities that permit students to test the pH of everyday items (foods and household solutions). If students do not have opportunities to conduct such tests in lab, consider testing a few items during your class (pH paper or a basic pH meter will, of course, be necessary).</a:t>
            </a:r>
          </a:p>
          <a:p>
            <a:r>
              <a:rPr lang="en-US" sz="1200" kern="1200" dirty="0" smtClean="0">
                <a:solidFill>
                  <a:schemeClr val="tx1"/>
                </a:solidFill>
                <a:latin typeface="Times New Roman" charset="0"/>
                <a:ea typeface="+mn-ea"/>
                <a:cs typeface="+mn-cs"/>
              </a:rPr>
              <a:t>9. The Environmental Protection Agency website </a:t>
            </a:r>
            <a:r>
              <a:rPr lang="en-US" sz="1200" kern="1200" dirty="0" err="1" smtClean="0">
                <a:solidFill>
                  <a:schemeClr val="tx1"/>
                </a:solidFill>
                <a:latin typeface="Times New Roman" charset="0"/>
                <a:ea typeface="+mn-ea"/>
                <a:cs typeface="+mn-cs"/>
              </a:rPr>
              <a:t>www.epa.gov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acidrain</a:t>
            </a:r>
            <a:r>
              <a:rPr lang="en-US" sz="1200" kern="1200" dirty="0" smtClean="0">
                <a:solidFill>
                  <a:schemeClr val="tx1"/>
                </a:solidFill>
                <a:latin typeface="Times New Roman" charset="0"/>
                <a:ea typeface="+mn-ea"/>
                <a:cs typeface="+mn-cs"/>
              </a:rPr>
              <a:t>/ includes good information about acid precipitation and teaching ideas.</a:t>
            </a:r>
          </a:p>
          <a:p>
            <a:r>
              <a:rPr lang="en-US" sz="1200" kern="1200" dirty="0" smtClean="0">
                <a:solidFill>
                  <a:schemeClr val="tx1"/>
                </a:solidFill>
                <a:latin typeface="Times New Roman" charset="0"/>
                <a:ea typeface="+mn-ea"/>
                <a:cs typeface="+mn-cs"/>
              </a:rPr>
              <a:t>10. The SETI (Search for Extraterrestrial Intelligence) Institute’s mission is “to explore, understand and explain the origin, nature, and prevalence of life in the universe” (</a:t>
            </a:r>
            <a:r>
              <a:rPr lang="en-US" sz="1200" kern="1200" dirty="0" err="1" smtClean="0">
                <a:solidFill>
                  <a:schemeClr val="tx1"/>
                </a:solidFill>
                <a:latin typeface="Times New Roman" charset="0"/>
                <a:ea typeface="+mn-ea"/>
                <a:cs typeface="+mn-cs"/>
              </a:rPr>
              <a:t>www.seti.org</a:t>
            </a:r>
            <a:r>
              <a:rPr lang="en-US" sz="1200" kern="1200" dirty="0" smtClean="0">
                <a:solidFill>
                  <a:schemeClr val="tx1"/>
                </a:solidFill>
                <a:latin typeface="Times New Roman" charset="0"/>
                <a:ea typeface="+mn-ea"/>
                <a:cs typeface="+mn-cs"/>
              </a:rPr>
              <a:t>). Your students might enjoy exploring this respected scientific organization.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Prepare a list of examples of the four properties of water. Then present each example and ask students to work in pairs at their seats to identify the property of water associated with each example. Students will engage in higher-level analysis as they apply the properties. Students are likely to want to know the answer in what may be a surprisingly engaging class exercise!</a:t>
            </a:r>
          </a:p>
          <a:p>
            <a:r>
              <a:rPr lang="en-US" sz="1200" kern="1200" dirty="0" smtClean="0">
                <a:solidFill>
                  <a:schemeClr val="tx1"/>
                </a:solidFill>
                <a:latin typeface="Times New Roman" charset="0"/>
                <a:ea typeface="+mn-ea"/>
                <a:cs typeface="+mn-cs"/>
              </a:rPr>
              <a:t>2. The Chapter 2 text notes the insulating effect of ice forming at the surface of a lake. This phenomenon would not occur if ice were denser than water. Ask students to turn to someone near them to think of other consequences of the expansion of water when it forms ice. After perhaps two minutes, have students share their examples. (These include the ability to widen cracks in rocks, roads, and sidewalks!)</a:t>
            </a:r>
          </a:p>
          <a:p>
            <a:pPr fontAlgn="base"/>
            <a:r>
              <a:rPr lang="en-US" sz="1200" kern="1200" dirty="0" smtClean="0">
                <a:solidFill>
                  <a:schemeClr val="tx1"/>
                </a:solidFill>
                <a:latin typeface="Times New Roman" charset="0"/>
                <a:ea typeface="+mn-ea"/>
                <a:cs typeface="+mn-cs"/>
              </a:rPr>
              <a:t>3. See the Essay </a:t>
            </a:r>
            <a:r>
              <a:rPr lang="en-US" sz="1200" i="1" kern="1200" dirty="0" smtClean="0">
                <a:solidFill>
                  <a:schemeClr val="tx1"/>
                </a:solidFill>
                <a:latin typeface="Times New Roman" charset="0"/>
                <a:ea typeface="+mn-ea"/>
                <a:cs typeface="+mn-cs"/>
              </a:rPr>
              <a:t>The Earthquake Richter Scale and the pH Scale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 xmlns:p14="http://schemas.microsoft.com/office/powerpoint/2010/main" val="565518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5AD4F4BD-E2BB-1A44-B5BB-81DB12681D98}" type="slidenum">
              <a:rPr lang="en-US" sz="2300"/>
              <a:pPr algn="r" defTabSz="1776413" eaLnBrk="0" hangingPunct="0"/>
              <a:t>28</a:t>
            </a:fld>
            <a:endParaRPr lang="en-US" sz="2300" dirty="0"/>
          </a:p>
        </p:txBody>
      </p:sp>
      <p:sp>
        <p:nvSpPr>
          <p:cNvPr id="13824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3824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are unlikely to have carefully considered the four special properties of water that are apparent in our lives. However, these properties are of great biological significance and are often familiar. The connections between these properties and personal experiences can invest great meaning into a discussion of water’s properties. See Active Lecture Tips 1 and 2 below.</a:t>
            </a:r>
          </a:p>
          <a:p>
            <a:r>
              <a:rPr lang="en-US" sz="1200" kern="1200" dirty="0" smtClean="0">
                <a:solidFill>
                  <a:schemeClr val="tx1"/>
                </a:solidFill>
                <a:latin typeface="Times New Roman" charset="0"/>
                <a:ea typeface="+mn-ea"/>
                <a:cs typeface="+mn-cs"/>
              </a:rPr>
              <a:t>2. Students at all levels struggle with the distinction between heat and temperature. Students might also expect that all ice is about the same temperature, 0°C. Redefining and correcting misunderstandings often takes more class time and energy than introducing previously unknown concepts.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Here is a way to have your students think about the “sticky” nature of water in their lives. Ask them to consider the need for a towel after a shower or a bath. Once we get out of the shower or bath, we have left the source of water. So why do we need the towel? The reason we need a towel to dry off is that water is still clinging to our bodies because water molecules are polar. The molecules on cell surfaces are also polar, so our skin and the water both “stick” to each other.</a:t>
            </a:r>
          </a:p>
          <a:p>
            <a:r>
              <a:rPr lang="en-US" sz="1200" kern="1200" dirty="0" smtClean="0">
                <a:solidFill>
                  <a:schemeClr val="tx1"/>
                </a:solidFill>
                <a:latin typeface="Times New Roman" charset="0"/>
                <a:ea typeface="+mn-ea"/>
                <a:cs typeface="+mn-cs"/>
              </a:rPr>
              <a:t>2. Some students may be intrigued if you tell them that you too can stand on the surface of water—when it is frozen. Thus, it is necessary to note a liquid water surface when talking about surface tension.</a:t>
            </a:r>
          </a:p>
          <a:p>
            <a:r>
              <a:rPr lang="en-US" sz="1200" kern="1200" dirty="0" smtClean="0">
                <a:solidFill>
                  <a:schemeClr val="tx1"/>
                </a:solidFill>
                <a:latin typeface="Times New Roman" charset="0"/>
                <a:ea typeface="+mn-ea"/>
                <a:cs typeface="+mn-cs"/>
              </a:rPr>
              <a:t>3. Have students compare the seasonal ranges of temperatures of Anchorage and Fairbanks, Alaska. (Many websites provide weather information about various cities.) These two northern cities have large differences in their annual temperature ranges. Make the point that the coastal location of Anchorage moderates the temperature.</a:t>
            </a:r>
          </a:p>
          <a:p>
            <a:r>
              <a:rPr lang="en-US" sz="1200" kern="1200" dirty="0" smtClean="0">
                <a:solidFill>
                  <a:schemeClr val="tx1"/>
                </a:solidFill>
                <a:latin typeface="Times New Roman" charset="0"/>
                <a:ea typeface="+mn-ea"/>
                <a:cs typeface="+mn-cs"/>
              </a:rPr>
              <a:t>4. Several versions of the following analogy are easy to relate to students. (a) Ask students how the average on an exam would be affected if the brightest students did not take the test. (b) The authors note that the performance of a track team would drop if the fastest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runners did not compete. In both analogies, removing the top performers lowers the average just as the evaporation of the most active water molecules cools the evaporative surface.</a:t>
            </a:r>
          </a:p>
          <a:p>
            <a:r>
              <a:rPr lang="en-US" sz="1200" kern="1200" dirty="0" smtClean="0">
                <a:solidFill>
                  <a:schemeClr val="tx1"/>
                </a:solidFill>
                <a:latin typeface="Times New Roman" charset="0"/>
                <a:ea typeface="+mn-ea"/>
                <a:cs typeface="+mn-cs"/>
              </a:rPr>
              <a:t>5.  “It is not the heat, it is the humidity.” The efficiency of evaporative cooling is affected by humidity. As humidity rises, the rate of evaporation decreases, making it more difficult to cool our heat-generating bodies on a warm and humid summer day.</a:t>
            </a:r>
          </a:p>
          <a:p>
            <a:r>
              <a:rPr lang="en-US" sz="1200" kern="1200" dirty="0" smtClean="0">
                <a:solidFill>
                  <a:schemeClr val="tx1"/>
                </a:solidFill>
                <a:latin typeface="Times New Roman" charset="0"/>
                <a:ea typeface="+mn-ea"/>
                <a:cs typeface="+mn-cs"/>
              </a:rPr>
              <a:t>6. Ask your students if the ocean levels would change if ice did not float or if all the floating ice in the oceans were to melt. They can try this experiment to find out. Place several large chunks of ice in a glass and fill the glass up completely with water to the top rim. Thus, the ice cubes should be sticking up above the top of the filled glass. Will the glass overflow when the ice melts? (No.) This phenomenon is important when we consider the potential consequences of global warming. If floating glaciers melt, ocean levels will not be affected. However, if the ice over land melts, we can expect increased ocean levels.</a:t>
            </a:r>
          </a:p>
          <a:p>
            <a:r>
              <a:rPr lang="en-US" sz="1200" kern="1200" dirty="0" smtClean="0">
                <a:solidFill>
                  <a:schemeClr val="tx1"/>
                </a:solidFill>
                <a:latin typeface="Times New Roman" charset="0"/>
                <a:ea typeface="+mn-ea"/>
                <a:cs typeface="+mn-cs"/>
              </a:rPr>
              <a:t>7. A simple demonstration of a solute dissolving in a solvent can focus students’ attention on the process when discussing solutions. Using colored water and white sugar or salt may make it easier to see and reference while you are discussing the process. Such simple visual aids add life to a lecture. (You might also add corn oil to the top of the solution to demonstrate the properties of hydrophobic substances, and challenge your class to explain why oil and water do not mix.)</a:t>
            </a:r>
          </a:p>
          <a:p>
            <a:r>
              <a:rPr lang="en-US" sz="1200" kern="1200" dirty="0" smtClean="0">
                <a:solidFill>
                  <a:schemeClr val="tx1"/>
                </a:solidFill>
                <a:latin typeface="Times New Roman" charset="0"/>
                <a:ea typeface="+mn-ea"/>
                <a:cs typeface="+mn-cs"/>
              </a:rPr>
              <a:t>8. Discussions of pH are enhanced by lab activities that permit students to test the pH of everyday items (foods and household solutions). If students do not have opportunities to conduct such tests in lab, consider testing a few items during your class (pH paper or a basic pH meter will, of course, be necessary).</a:t>
            </a:r>
          </a:p>
          <a:p>
            <a:r>
              <a:rPr lang="en-US" sz="1200" kern="1200" dirty="0" smtClean="0">
                <a:solidFill>
                  <a:schemeClr val="tx1"/>
                </a:solidFill>
                <a:latin typeface="Times New Roman" charset="0"/>
                <a:ea typeface="+mn-ea"/>
                <a:cs typeface="+mn-cs"/>
              </a:rPr>
              <a:t>9. The Environmental Protection Agency website </a:t>
            </a:r>
            <a:r>
              <a:rPr lang="en-US" sz="1200" kern="1200" dirty="0" err="1" smtClean="0">
                <a:solidFill>
                  <a:schemeClr val="tx1"/>
                </a:solidFill>
                <a:latin typeface="Times New Roman" charset="0"/>
                <a:ea typeface="+mn-ea"/>
                <a:cs typeface="+mn-cs"/>
              </a:rPr>
              <a:t>www.epa.gov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acidrain</a:t>
            </a:r>
            <a:r>
              <a:rPr lang="en-US" sz="1200" kern="1200" dirty="0" smtClean="0">
                <a:solidFill>
                  <a:schemeClr val="tx1"/>
                </a:solidFill>
                <a:latin typeface="Times New Roman" charset="0"/>
                <a:ea typeface="+mn-ea"/>
                <a:cs typeface="+mn-cs"/>
              </a:rPr>
              <a:t>/ includes good information about acid precipitation and teaching ideas.</a:t>
            </a:r>
          </a:p>
          <a:p>
            <a:r>
              <a:rPr lang="en-US" sz="1200" kern="1200" dirty="0" smtClean="0">
                <a:solidFill>
                  <a:schemeClr val="tx1"/>
                </a:solidFill>
                <a:latin typeface="Times New Roman" charset="0"/>
                <a:ea typeface="+mn-ea"/>
                <a:cs typeface="+mn-cs"/>
              </a:rPr>
              <a:t>10. The SETI (Search for Extraterrestrial Intelligence) Institute’s mission is “to explore, understand and explain the origin, nature, and prevalence of life in the universe” (</a:t>
            </a:r>
            <a:r>
              <a:rPr lang="en-US" sz="1200" kern="1200" dirty="0" err="1" smtClean="0">
                <a:solidFill>
                  <a:schemeClr val="tx1"/>
                </a:solidFill>
                <a:latin typeface="Times New Roman" charset="0"/>
                <a:ea typeface="+mn-ea"/>
                <a:cs typeface="+mn-cs"/>
              </a:rPr>
              <a:t>www.seti.org</a:t>
            </a:r>
            <a:r>
              <a:rPr lang="en-US" sz="1200" kern="1200" dirty="0" smtClean="0">
                <a:solidFill>
                  <a:schemeClr val="tx1"/>
                </a:solidFill>
                <a:latin typeface="Times New Roman" charset="0"/>
                <a:ea typeface="+mn-ea"/>
                <a:cs typeface="+mn-cs"/>
              </a:rPr>
              <a:t>). Your students might enjoy exploring this respected scientific organization.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Prepare a list of examples of the four properties of water. Then present each example and ask students to work in pairs at their seats to identify the property of water associated with each example. Students will engage in higher-level analysis as they apply the properties. Students are likely to want to know the answer in what may be a surprisingly engaging class exercise!</a:t>
            </a:r>
          </a:p>
          <a:p>
            <a:r>
              <a:rPr lang="en-US" sz="1200" kern="1200" dirty="0" smtClean="0">
                <a:solidFill>
                  <a:schemeClr val="tx1"/>
                </a:solidFill>
                <a:latin typeface="Times New Roman" charset="0"/>
                <a:ea typeface="+mn-ea"/>
                <a:cs typeface="+mn-cs"/>
              </a:rPr>
              <a:t>2. The Chapter 2 text notes the insulating effect of ice forming at the surface of a lake. This phenomenon would not occur if ice were denser than water. Ask students to turn to someone near them to think of other consequences of the expansion of water when it forms ice. After perhaps two minutes, have students share their examples. (These include the ability to widen cracks in rocks, roads, and sidewalks!)</a:t>
            </a:r>
          </a:p>
          <a:p>
            <a:pPr fontAlgn="base"/>
            <a:r>
              <a:rPr lang="en-US" sz="1200" kern="1200" dirty="0" smtClean="0">
                <a:solidFill>
                  <a:schemeClr val="tx1"/>
                </a:solidFill>
                <a:latin typeface="Times New Roman" charset="0"/>
                <a:ea typeface="+mn-ea"/>
                <a:cs typeface="+mn-cs"/>
              </a:rPr>
              <a:t>3. See the Essay </a:t>
            </a:r>
            <a:r>
              <a:rPr lang="en-US" sz="1200" i="1" kern="1200" dirty="0" smtClean="0">
                <a:solidFill>
                  <a:schemeClr val="tx1"/>
                </a:solidFill>
                <a:latin typeface="Times New Roman" charset="0"/>
                <a:ea typeface="+mn-ea"/>
                <a:cs typeface="+mn-cs"/>
              </a:rPr>
              <a:t>The Earthquake Richter Scale and the pH Scale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 xmlns:p14="http://schemas.microsoft.com/office/powerpoint/2010/main" val="588126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96D8144F-424B-4F4E-B9B4-F1D87448060F}" type="slidenum">
              <a:rPr lang="en-US" sz="2300"/>
              <a:pPr algn="r" defTabSz="1776413" eaLnBrk="0" hangingPunct="0"/>
              <a:t>29</a:t>
            </a:fld>
            <a:endParaRPr lang="en-US" sz="2300" dirty="0"/>
          </a:p>
        </p:txBody>
      </p:sp>
      <p:sp>
        <p:nvSpPr>
          <p:cNvPr id="14950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4950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are unlikely to have carefully considered the four special properties of water that are apparent in our lives. However, these properties are of great biological significance and are often familiar. The connections between these properties and personal experiences can invest great meaning into a discussion of water’s properties. See Active Lecture Tips 1 and 2 below.</a:t>
            </a:r>
          </a:p>
          <a:p>
            <a:r>
              <a:rPr lang="en-US" sz="1200" kern="1200" dirty="0" smtClean="0">
                <a:solidFill>
                  <a:schemeClr val="tx1"/>
                </a:solidFill>
                <a:latin typeface="Times New Roman" charset="0"/>
                <a:ea typeface="+mn-ea"/>
                <a:cs typeface="+mn-cs"/>
              </a:rPr>
              <a:t>2. Students at all levels struggle with the distinction between heat and temperature. Students might also expect that all ice is about the same temperature, 0°C. Redefining and correcting misunderstandings often takes more class time and energy than introducing previously unknown concepts.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Here is a way to have your students think about the “sticky” nature of water in their lives. Ask them to consider the need for a towel after a shower or a bath. Once we get out of the shower or bath, we have left the source of water. So why do we need the towel? The reason we need a towel to dry off is that water is still clinging to our bodies because water molecules are polar. The molecules on cell surfaces are also polar, so our skin and the water both “stick” to each other.</a:t>
            </a:r>
          </a:p>
          <a:p>
            <a:r>
              <a:rPr lang="en-US" sz="1200" kern="1200" dirty="0" smtClean="0">
                <a:solidFill>
                  <a:schemeClr val="tx1"/>
                </a:solidFill>
                <a:latin typeface="Times New Roman" charset="0"/>
                <a:ea typeface="+mn-ea"/>
                <a:cs typeface="+mn-cs"/>
              </a:rPr>
              <a:t>2. Some students may be intrigued if you tell them that you too can stand on the surface of water—when it is frozen. Thus, it is necessary to note a liquid water surface when talking about surface tension.</a:t>
            </a:r>
          </a:p>
          <a:p>
            <a:r>
              <a:rPr lang="en-US" sz="1200" kern="1200" dirty="0" smtClean="0">
                <a:solidFill>
                  <a:schemeClr val="tx1"/>
                </a:solidFill>
                <a:latin typeface="Times New Roman" charset="0"/>
                <a:ea typeface="+mn-ea"/>
                <a:cs typeface="+mn-cs"/>
              </a:rPr>
              <a:t>3. Have students compare the seasonal ranges of temperatures of Anchorage and Fairbanks, Alaska. (Many websites provide weather information about various cities.) These two northern cities have large differences in their annual temperature ranges. Make the point that the coastal location of Anchorage moderates the temperature.</a:t>
            </a:r>
          </a:p>
          <a:p>
            <a:r>
              <a:rPr lang="en-US" sz="1200" kern="1200" dirty="0" smtClean="0">
                <a:solidFill>
                  <a:schemeClr val="tx1"/>
                </a:solidFill>
                <a:latin typeface="Times New Roman" charset="0"/>
                <a:ea typeface="+mn-ea"/>
                <a:cs typeface="+mn-cs"/>
              </a:rPr>
              <a:t>4. Several versions of the following analogy are easy to relate to students. (a) Ask students how the average on an exam would be affected if the brightest students did not take the test. (b) The authors note that the performance of a track team would drop if the fastest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runners did not compete. In both analogies, removing the top performers lowers the average just as the evaporation of the most active water molecules cools the evaporative surface.</a:t>
            </a:r>
          </a:p>
          <a:p>
            <a:r>
              <a:rPr lang="en-US" sz="1200" kern="1200" dirty="0" smtClean="0">
                <a:solidFill>
                  <a:schemeClr val="tx1"/>
                </a:solidFill>
                <a:latin typeface="Times New Roman" charset="0"/>
                <a:ea typeface="+mn-ea"/>
                <a:cs typeface="+mn-cs"/>
              </a:rPr>
              <a:t>5.  “It is not the heat, it is the humidity.” The efficiency of evaporative cooling is affected by humidity. As humidity rises, the rate of evaporation decreases, making it more difficult to cool our heat-generating bodies on a warm and humid summer day.</a:t>
            </a:r>
          </a:p>
          <a:p>
            <a:r>
              <a:rPr lang="en-US" sz="1200" kern="1200" dirty="0" smtClean="0">
                <a:solidFill>
                  <a:schemeClr val="tx1"/>
                </a:solidFill>
                <a:latin typeface="Times New Roman" charset="0"/>
                <a:ea typeface="+mn-ea"/>
                <a:cs typeface="+mn-cs"/>
              </a:rPr>
              <a:t>6. Ask your students if the ocean levels would change if ice did not float or if all the floating ice in the oceans were to melt. They can try this experiment to find out. Place several large chunks of ice in a glass and fill the glass up completely with water to the top rim. Thus, the ice cubes should be sticking up above the top of the filled glass. Will the glass overflow when the ice melts? (No.) This phenomenon is important when we consider the potential consequences of global warming. If floating glaciers melt, ocean levels will not be affected. However, if the ice over land melts, we can expect increased ocean levels.</a:t>
            </a:r>
          </a:p>
          <a:p>
            <a:r>
              <a:rPr lang="en-US" sz="1200" kern="1200" dirty="0" smtClean="0">
                <a:solidFill>
                  <a:schemeClr val="tx1"/>
                </a:solidFill>
                <a:latin typeface="Times New Roman" charset="0"/>
                <a:ea typeface="+mn-ea"/>
                <a:cs typeface="+mn-cs"/>
              </a:rPr>
              <a:t>7. A simple demonstration of a solute dissolving in a solvent can focus students’ attention on the process when discussing solutions. Using colored water and white sugar or salt may make it easier to see and reference while you are discussing the process. Such simple visual aids add life to a lecture. (You might also add corn oil to the top of the solution to demonstrate the properties of hydrophobic substances, and challenge your class to explain why oil and water do not mix.)</a:t>
            </a:r>
          </a:p>
          <a:p>
            <a:r>
              <a:rPr lang="en-US" sz="1200" kern="1200" dirty="0" smtClean="0">
                <a:solidFill>
                  <a:schemeClr val="tx1"/>
                </a:solidFill>
                <a:latin typeface="Times New Roman" charset="0"/>
                <a:ea typeface="+mn-ea"/>
                <a:cs typeface="+mn-cs"/>
              </a:rPr>
              <a:t>8. Discussions of pH are enhanced by lab activities that permit students to test the pH of everyday items (foods and household solutions). If students do not have opportunities to conduct such tests in lab, consider testing a few items during your class (pH paper or a basic pH meter will, of course, be necessary).</a:t>
            </a:r>
          </a:p>
          <a:p>
            <a:r>
              <a:rPr lang="en-US" sz="1200" kern="1200" dirty="0" smtClean="0">
                <a:solidFill>
                  <a:schemeClr val="tx1"/>
                </a:solidFill>
                <a:latin typeface="Times New Roman" charset="0"/>
                <a:ea typeface="+mn-ea"/>
                <a:cs typeface="+mn-cs"/>
              </a:rPr>
              <a:t>9. The Environmental Protection Agency website </a:t>
            </a:r>
            <a:r>
              <a:rPr lang="en-US" sz="1200" kern="1200" dirty="0" err="1" smtClean="0">
                <a:solidFill>
                  <a:schemeClr val="tx1"/>
                </a:solidFill>
                <a:latin typeface="Times New Roman" charset="0"/>
                <a:ea typeface="+mn-ea"/>
                <a:cs typeface="+mn-cs"/>
              </a:rPr>
              <a:t>www.epa.gov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acidrain</a:t>
            </a:r>
            <a:r>
              <a:rPr lang="en-US" sz="1200" kern="1200" dirty="0" smtClean="0">
                <a:solidFill>
                  <a:schemeClr val="tx1"/>
                </a:solidFill>
                <a:latin typeface="Times New Roman" charset="0"/>
                <a:ea typeface="+mn-ea"/>
                <a:cs typeface="+mn-cs"/>
              </a:rPr>
              <a:t>/ includes good information about acid precipitation and teaching ideas.</a:t>
            </a:r>
          </a:p>
          <a:p>
            <a:r>
              <a:rPr lang="en-US" sz="1200" kern="1200" dirty="0" smtClean="0">
                <a:solidFill>
                  <a:schemeClr val="tx1"/>
                </a:solidFill>
                <a:latin typeface="Times New Roman" charset="0"/>
                <a:ea typeface="+mn-ea"/>
                <a:cs typeface="+mn-cs"/>
              </a:rPr>
              <a:t>10. The SETI (Search for Extraterrestrial Intelligence) Institute’s mission is “to explore, understand and explain the origin, nature, and prevalence of life in the universe” (</a:t>
            </a:r>
            <a:r>
              <a:rPr lang="en-US" sz="1200" kern="1200" dirty="0" err="1" smtClean="0">
                <a:solidFill>
                  <a:schemeClr val="tx1"/>
                </a:solidFill>
                <a:latin typeface="Times New Roman" charset="0"/>
                <a:ea typeface="+mn-ea"/>
                <a:cs typeface="+mn-cs"/>
              </a:rPr>
              <a:t>www.seti.org</a:t>
            </a:r>
            <a:r>
              <a:rPr lang="en-US" sz="1200" kern="1200" dirty="0" smtClean="0">
                <a:solidFill>
                  <a:schemeClr val="tx1"/>
                </a:solidFill>
                <a:latin typeface="Times New Roman" charset="0"/>
                <a:ea typeface="+mn-ea"/>
                <a:cs typeface="+mn-cs"/>
              </a:rPr>
              <a:t>). Your students might enjoy exploring this respected scientific organization.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Prepare a list of examples of the four properties of water. Then present each example and ask students to work in pairs at their seats to identify the property of water associated with each example. Students will engage in higher-level analysis as they apply the properties. Students are likely to want to know the answer in what may be a surprisingly engaging class exercise!</a:t>
            </a:r>
          </a:p>
          <a:p>
            <a:r>
              <a:rPr lang="en-US" sz="1200" kern="1200" dirty="0" smtClean="0">
                <a:solidFill>
                  <a:schemeClr val="tx1"/>
                </a:solidFill>
                <a:latin typeface="Times New Roman" charset="0"/>
                <a:ea typeface="+mn-ea"/>
                <a:cs typeface="+mn-cs"/>
              </a:rPr>
              <a:t>2. The Chapter 2 text notes the insulating effect of ice forming at the surface of a lake. This phenomenon would not occur if ice were denser than water. Ask students to turn to someone near them to think of other consequences of the expansion of water when it forms ice. After perhaps two minutes, have students share their examples. (These include the ability to widen cracks in rocks, roads, and sidewalks!)</a:t>
            </a:r>
          </a:p>
          <a:p>
            <a:pPr fontAlgn="base"/>
            <a:r>
              <a:rPr lang="en-US" sz="1200" kern="1200" dirty="0" smtClean="0">
                <a:solidFill>
                  <a:schemeClr val="tx1"/>
                </a:solidFill>
                <a:latin typeface="Times New Roman" charset="0"/>
                <a:ea typeface="+mn-ea"/>
                <a:cs typeface="+mn-cs"/>
              </a:rPr>
              <a:t>3. See the Essay </a:t>
            </a:r>
            <a:r>
              <a:rPr lang="en-US" sz="1200" i="1" kern="1200" dirty="0" smtClean="0">
                <a:solidFill>
                  <a:schemeClr val="tx1"/>
                </a:solidFill>
                <a:latin typeface="Times New Roman" charset="0"/>
                <a:ea typeface="+mn-ea"/>
                <a:cs typeface="+mn-cs"/>
              </a:rPr>
              <a:t>The Earthquake Richter Scale and the pH Scale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 xmlns:p14="http://schemas.microsoft.com/office/powerpoint/2010/main" val="790720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Arial" pitchFamily="34" charset="0"/>
                <a:ea typeface="ＭＳ Ｐゴシック" charset="0"/>
                <a:cs typeface="Arial" pitchFamily="34" charset="0"/>
              </a:rPr>
              <a:t>Figure 2.15</a:t>
            </a:r>
            <a:r>
              <a:rPr lang="en-US" dirty="0" smtClean="0">
                <a:latin typeface="Arial" pitchFamily="34" charset="0"/>
                <a:cs typeface="Arial" pitchFamily="34" charset="0"/>
              </a:rPr>
              <a:t> </a:t>
            </a:r>
            <a:r>
              <a:rPr lang="en-US" sz="1200" b="0" i="0" u="none" strike="noStrike" kern="1200" dirty="0" smtClean="0">
                <a:solidFill>
                  <a:schemeClr val="tx1"/>
                </a:solidFill>
                <a:latin typeface="Arial" pitchFamily="34" charset="0"/>
                <a:ea typeface="ＭＳ Ｐゴシック" charset="0"/>
                <a:cs typeface="Arial" pitchFamily="34" charset="0"/>
              </a:rPr>
              <a:t>The pH scale</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30</a:t>
            </a:fld>
            <a:endParaRPr lang="en-US">
              <a:solidFill>
                <a:srgbClr val="000000"/>
              </a:solidFill>
            </a:endParaRPr>
          </a:p>
        </p:txBody>
      </p:sp>
    </p:spTree>
    <p:extLst>
      <p:ext uri="{BB962C8B-B14F-4D97-AF65-F5344CB8AC3E}">
        <p14:creationId xmlns="" xmlns:p14="http://schemas.microsoft.com/office/powerpoint/2010/main" val="2336583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049C8BF-4912-594F-8287-F5FEEA4B7B97}" type="slidenum">
              <a:rPr lang="en-US" sz="2300"/>
              <a:pPr algn="r" defTabSz="1776413" eaLnBrk="0" hangingPunct="0"/>
              <a:t>3</a:t>
            </a:fld>
            <a:endParaRPr lang="en-US" sz="2300" dirty="0"/>
          </a:p>
        </p:txBody>
      </p:sp>
      <p:sp>
        <p:nvSpPr>
          <p:cNvPr id="3174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3174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26748309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96D8144F-424B-4F4E-B9B4-F1D87448060F}" type="slidenum">
              <a:rPr lang="en-US" sz="2300"/>
              <a:pPr algn="r" defTabSz="1776413" eaLnBrk="0" hangingPunct="0"/>
              <a:t>31</a:t>
            </a:fld>
            <a:endParaRPr lang="en-US" sz="2300" dirty="0"/>
          </a:p>
        </p:txBody>
      </p:sp>
      <p:sp>
        <p:nvSpPr>
          <p:cNvPr id="14950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4950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are unlikely to have carefully considered the four special properties of water that are apparent in our lives. However, these properties are of great biological significance and are often familiar. The connections between these properties and personal experiences can invest great meaning into a discussion of water’s properties. See Active Lecture Tips 1 and 2 below.</a:t>
            </a:r>
          </a:p>
          <a:p>
            <a:r>
              <a:rPr lang="en-US" sz="1200" kern="1200" dirty="0" smtClean="0">
                <a:solidFill>
                  <a:schemeClr val="tx1"/>
                </a:solidFill>
                <a:latin typeface="Times New Roman" charset="0"/>
                <a:ea typeface="+mn-ea"/>
                <a:cs typeface="+mn-cs"/>
              </a:rPr>
              <a:t>2. Students at all levels struggle with the distinction between heat and temperature. Students might also expect that all ice is about the same temperature, 0°C. Redefining and correcting misunderstandings often takes more class time and energy than introducing previously unknown concepts.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Here is a way to have your students think about the “sticky” nature of water in their lives. Ask them to consider the need for a towel after a shower or a bath. Once we get out of the shower or bath, we have left the source of water. So why do we need the towel? The reason we need a towel to dry off is that water is still clinging to our bodies because water molecules are polar. The molecules on cell surfaces are also polar, so our skin and the water both “stick” to each other.</a:t>
            </a:r>
          </a:p>
          <a:p>
            <a:r>
              <a:rPr lang="en-US" sz="1200" kern="1200" dirty="0" smtClean="0">
                <a:solidFill>
                  <a:schemeClr val="tx1"/>
                </a:solidFill>
                <a:latin typeface="Times New Roman" charset="0"/>
                <a:ea typeface="+mn-ea"/>
                <a:cs typeface="+mn-cs"/>
              </a:rPr>
              <a:t>2. Some students may be intrigued if you tell them that you too can stand on the surface of water—when it is frozen. Thus, it is necessary to note a liquid water surface when talking about surface tension.</a:t>
            </a:r>
          </a:p>
          <a:p>
            <a:r>
              <a:rPr lang="en-US" sz="1200" kern="1200" dirty="0" smtClean="0">
                <a:solidFill>
                  <a:schemeClr val="tx1"/>
                </a:solidFill>
                <a:latin typeface="Times New Roman" charset="0"/>
                <a:ea typeface="+mn-ea"/>
                <a:cs typeface="+mn-cs"/>
              </a:rPr>
              <a:t>3. Have students compare the seasonal ranges of temperatures of Anchorage and Fairbanks, Alaska. (Many websites provide weather information about various cities.) These two northern cities have large differences in their annual temperature ranges. Make the point that the coastal location of Anchorage moderates the temperature.</a:t>
            </a:r>
          </a:p>
          <a:p>
            <a:r>
              <a:rPr lang="en-US" sz="1200" kern="1200" dirty="0" smtClean="0">
                <a:solidFill>
                  <a:schemeClr val="tx1"/>
                </a:solidFill>
                <a:latin typeface="Times New Roman" charset="0"/>
                <a:ea typeface="+mn-ea"/>
                <a:cs typeface="+mn-cs"/>
              </a:rPr>
              <a:t>4. Several versions of the following analogy are easy to relate to students. (a) Ask students how the average on an exam would be affected if the brightest students did not take the test. (b) The authors note that the performance of a track team would drop if the fastest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runners did not compete. In both analogies, removing the top performers lowers the average just as the evaporation of the most active water molecules cools the evaporative surface.</a:t>
            </a:r>
          </a:p>
          <a:p>
            <a:r>
              <a:rPr lang="en-US" sz="1200" kern="1200" dirty="0" smtClean="0">
                <a:solidFill>
                  <a:schemeClr val="tx1"/>
                </a:solidFill>
                <a:latin typeface="Times New Roman" charset="0"/>
                <a:ea typeface="+mn-ea"/>
                <a:cs typeface="+mn-cs"/>
              </a:rPr>
              <a:t>5.  “It is not the heat, it is the humidity.” The efficiency of evaporative cooling is affected by humidity. As humidity rises, the rate of evaporation decreases, making it more difficult to cool our heat-generating bodies on a warm and humid summer day.</a:t>
            </a:r>
          </a:p>
          <a:p>
            <a:r>
              <a:rPr lang="en-US" sz="1200" kern="1200" dirty="0" smtClean="0">
                <a:solidFill>
                  <a:schemeClr val="tx1"/>
                </a:solidFill>
                <a:latin typeface="Times New Roman" charset="0"/>
                <a:ea typeface="+mn-ea"/>
                <a:cs typeface="+mn-cs"/>
              </a:rPr>
              <a:t>6. Ask your students if the ocean levels would change if ice did not float or if all the floating ice in the oceans were to melt. They can try this experiment to find out. Place several large chunks of ice in a glass and fill the glass up completely with water to the top rim. Thus, the ice cubes should be sticking up above the top of the filled glass. Will the glass overflow when the ice melts? (No.) This phenomenon is important when we consider the potential consequences of global warming. If floating glaciers melt, ocean levels will not be affected. However, if the ice over land melts, we can expect increased ocean levels.</a:t>
            </a:r>
          </a:p>
          <a:p>
            <a:r>
              <a:rPr lang="en-US" sz="1200" kern="1200" dirty="0" smtClean="0">
                <a:solidFill>
                  <a:schemeClr val="tx1"/>
                </a:solidFill>
                <a:latin typeface="Times New Roman" charset="0"/>
                <a:ea typeface="+mn-ea"/>
                <a:cs typeface="+mn-cs"/>
              </a:rPr>
              <a:t>7. A simple demonstration of a solute dissolving in a solvent can focus students’ attention on the process when discussing solutions. Using colored water and white sugar or salt may make it easier to see and reference while you are discussing the process. Such simple visual aids add life to a lecture. (You might also add corn oil to the top of the solution to demonstrate the properties of hydrophobic substances, and challenge your class to explain why oil and water do not mix.)</a:t>
            </a:r>
          </a:p>
          <a:p>
            <a:r>
              <a:rPr lang="en-US" sz="1200" kern="1200" dirty="0" smtClean="0">
                <a:solidFill>
                  <a:schemeClr val="tx1"/>
                </a:solidFill>
                <a:latin typeface="Times New Roman" charset="0"/>
                <a:ea typeface="+mn-ea"/>
                <a:cs typeface="+mn-cs"/>
              </a:rPr>
              <a:t>8. Discussions of pH are enhanced by lab activities that permit students to test the pH of everyday items (foods and household solutions). If students do not have opportunities to conduct such tests in lab, consider testing a few items during your class (pH paper or a basic pH meter will, of course, be necessary).</a:t>
            </a:r>
          </a:p>
          <a:p>
            <a:r>
              <a:rPr lang="en-US" sz="1200" kern="1200" dirty="0" smtClean="0">
                <a:solidFill>
                  <a:schemeClr val="tx1"/>
                </a:solidFill>
                <a:latin typeface="Times New Roman" charset="0"/>
                <a:ea typeface="+mn-ea"/>
                <a:cs typeface="+mn-cs"/>
              </a:rPr>
              <a:t>9. The Environmental Protection Agency website </a:t>
            </a:r>
            <a:r>
              <a:rPr lang="en-US" sz="1200" kern="1200" dirty="0" err="1" smtClean="0">
                <a:solidFill>
                  <a:schemeClr val="tx1"/>
                </a:solidFill>
                <a:latin typeface="Times New Roman" charset="0"/>
                <a:ea typeface="+mn-ea"/>
                <a:cs typeface="+mn-cs"/>
              </a:rPr>
              <a:t>www.epa.gov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acidrain</a:t>
            </a:r>
            <a:r>
              <a:rPr lang="en-US" sz="1200" kern="1200" dirty="0" smtClean="0">
                <a:solidFill>
                  <a:schemeClr val="tx1"/>
                </a:solidFill>
                <a:latin typeface="Times New Roman" charset="0"/>
                <a:ea typeface="+mn-ea"/>
                <a:cs typeface="+mn-cs"/>
              </a:rPr>
              <a:t>/ includes good information about acid precipitation and teaching ideas.</a:t>
            </a:r>
          </a:p>
          <a:p>
            <a:r>
              <a:rPr lang="en-US" sz="1200" kern="1200" dirty="0" smtClean="0">
                <a:solidFill>
                  <a:schemeClr val="tx1"/>
                </a:solidFill>
                <a:latin typeface="Times New Roman" charset="0"/>
                <a:ea typeface="+mn-ea"/>
                <a:cs typeface="+mn-cs"/>
              </a:rPr>
              <a:t>10. The SETI (Search for Extraterrestrial Intelligence) Institute’s mission is “to explore, understand and explain the origin, nature, and prevalence of life in the universe” (</a:t>
            </a:r>
            <a:r>
              <a:rPr lang="en-US" sz="1200" kern="1200" dirty="0" err="1" smtClean="0">
                <a:solidFill>
                  <a:schemeClr val="tx1"/>
                </a:solidFill>
                <a:latin typeface="Times New Roman" charset="0"/>
                <a:ea typeface="+mn-ea"/>
                <a:cs typeface="+mn-cs"/>
              </a:rPr>
              <a:t>www.seti.org</a:t>
            </a:r>
            <a:r>
              <a:rPr lang="en-US" sz="1200" kern="1200" dirty="0" smtClean="0">
                <a:solidFill>
                  <a:schemeClr val="tx1"/>
                </a:solidFill>
                <a:latin typeface="Times New Roman" charset="0"/>
                <a:ea typeface="+mn-ea"/>
                <a:cs typeface="+mn-cs"/>
              </a:rPr>
              <a:t>). Your students might enjoy exploring this respected scientific organization.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Prepare a list of examples of the four properties of water. Then present each example and ask students to work in pairs at their seats to identify the property of water associated with each example. Students will engage in higher-level analysis as they apply the properties. Students are likely to want to know the answer in what may be a surprisingly engaging class exercise!</a:t>
            </a:r>
          </a:p>
          <a:p>
            <a:r>
              <a:rPr lang="en-US" sz="1200" kern="1200" dirty="0" smtClean="0">
                <a:solidFill>
                  <a:schemeClr val="tx1"/>
                </a:solidFill>
                <a:latin typeface="Times New Roman" charset="0"/>
                <a:ea typeface="+mn-ea"/>
                <a:cs typeface="+mn-cs"/>
              </a:rPr>
              <a:t>2. The Chapter 2 text notes the insulating effect of ice forming at the surface of a lake. This phenomenon would not occur if ice were denser than water. Ask students to turn to someone near them to think of other consequences of the expansion of water when it forms ice. After perhaps two minutes, have students share their examples. (These include the ability to widen cracks in rocks, roads, and sidewalks!)</a:t>
            </a:r>
          </a:p>
          <a:p>
            <a:pPr fontAlgn="base"/>
            <a:r>
              <a:rPr lang="en-US" sz="1200" kern="1200" dirty="0" smtClean="0">
                <a:solidFill>
                  <a:schemeClr val="tx1"/>
                </a:solidFill>
                <a:latin typeface="Times New Roman" charset="0"/>
                <a:ea typeface="+mn-ea"/>
                <a:cs typeface="+mn-cs"/>
              </a:rPr>
              <a:t>3. See the Essay </a:t>
            </a:r>
            <a:r>
              <a:rPr lang="en-US" sz="1200" i="1" kern="1200" dirty="0" smtClean="0">
                <a:solidFill>
                  <a:schemeClr val="tx1"/>
                </a:solidFill>
                <a:latin typeface="Times New Roman" charset="0"/>
                <a:ea typeface="+mn-ea"/>
                <a:cs typeface="+mn-cs"/>
              </a:rPr>
              <a:t>The Earthquake Richter Scale and the pH Scale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 xmlns:p14="http://schemas.microsoft.com/office/powerpoint/2010/main" val="3429059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1109E975-5687-464D-8F39-0912AF755C8A}" type="slidenum">
              <a:rPr lang="en-US" sz="2300"/>
              <a:pPr algn="r" defTabSz="1776413" eaLnBrk="0" hangingPunct="0"/>
              <a:t>32</a:t>
            </a:fld>
            <a:endParaRPr lang="en-US" sz="2300" dirty="0"/>
          </a:p>
        </p:txBody>
      </p:sp>
      <p:sp>
        <p:nvSpPr>
          <p:cNvPr id="15974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5974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are unlikely to have carefully considered the four special properties of water that are apparent in our lives. However, these properties are of great biological significance and are often familiar. The connections between these properties and personal experiences can invest great meaning into a discussion of water’s properties. See Active Lecture Tips 1 and 2 below.</a:t>
            </a:r>
          </a:p>
          <a:p>
            <a:r>
              <a:rPr lang="en-US" sz="1200" kern="1200" dirty="0" smtClean="0">
                <a:solidFill>
                  <a:schemeClr val="tx1"/>
                </a:solidFill>
                <a:latin typeface="Times New Roman" charset="0"/>
                <a:ea typeface="+mn-ea"/>
                <a:cs typeface="+mn-cs"/>
              </a:rPr>
              <a:t>2. Students at all levels struggle with the distinction between heat and temperature. Students might also expect that all ice is about the same temperature, 0°C. Redefining and correcting misunderstandings often takes more class time and energy than introducing previously unknown concepts.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Here is a way to have your students think about the “sticky” nature of water in their lives. Ask them to consider the need for a towel after a shower or a bath. Once we get out of the shower or bath, we have left the source of water. So why do we need the towel? The reason we need a towel to dry off is that water is still clinging to our bodies because water molecules are polar. The molecules on cell surfaces are also polar, so our skin and the water both “stick” to each other.</a:t>
            </a:r>
          </a:p>
          <a:p>
            <a:r>
              <a:rPr lang="en-US" sz="1200" kern="1200" dirty="0" smtClean="0">
                <a:solidFill>
                  <a:schemeClr val="tx1"/>
                </a:solidFill>
                <a:latin typeface="Times New Roman" charset="0"/>
                <a:ea typeface="+mn-ea"/>
                <a:cs typeface="+mn-cs"/>
              </a:rPr>
              <a:t>2. Some students may be intrigued if you tell them that you too can stand on the surface of water—when it is frozen. Thus, it is necessary to note a liquid water surface when talking about surface tension.</a:t>
            </a:r>
          </a:p>
          <a:p>
            <a:r>
              <a:rPr lang="en-US" sz="1200" kern="1200" dirty="0" smtClean="0">
                <a:solidFill>
                  <a:schemeClr val="tx1"/>
                </a:solidFill>
                <a:latin typeface="Times New Roman" charset="0"/>
                <a:ea typeface="+mn-ea"/>
                <a:cs typeface="+mn-cs"/>
              </a:rPr>
              <a:t>3. Have students compare the seasonal ranges of temperatures of Anchorage and Fairbanks, Alaska. (Many websites provide weather information about various cities.) These two northern cities have large differences in their annual temperature ranges. Make the point that the coastal location of Anchorage moderates the temperature.</a:t>
            </a:r>
          </a:p>
          <a:p>
            <a:r>
              <a:rPr lang="en-US" sz="1200" kern="1200" dirty="0" smtClean="0">
                <a:solidFill>
                  <a:schemeClr val="tx1"/>
                </a:solidFill>
                <a:latin typeface="Times New Roman" charset="0"/>
                <a:ea typeface="+mn-ea"/>
                <a:cs typeface="+mn-cs"/>
              </a:rPr>
              <a:t>4. Several versions of the following analogy are easy to relate to students. (a) Ask students how the average on an exam would be affected if the brightest students did not take the test. (b) The authors note that the performance of a track team would drop if the fastest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runners did not compete. In both analogies, removing the top performers lowers the average just as the evaporation of the most active water molecules cools the evaporative surface.</a:t>
            </a:r>
          </a:p>
          <a:p>
            <a:r>
              <a:rPr lang="en-US" sz="1200" kern="1200" dirty="0" smtClean="0">
                <a:solidFill>
                  <a:schemeClr val="tx1"/>
                </a:solidFill>
                <a:latin typeface="Times New Roman" charset="0"/>
                <a:ea typeface="+mn-ea"/>
                <a:cs typeface="+mn-cs"/>
              </a:rPr>
              <a:t>5.  “It is not the heat, it is the humidity.” The efficiency of evaporative cooling is affected by humidity. As humidity rises, the rate of evaporation decreases, making it more difficult to cool our heat-generating bodies on a warm and humid summer day.</a:t>
            </a:r>
          </a:p>
          <a:p>
            <a:r>
              <a:rPr lang="en-US" sz="1200" kern="1200" dirty="0" smtClean="0">
                <a:solidFill>
                  <a:schemeClr val="tx1"/>
                </a:solidFill>
                <a:latin typeface="Times New Roman" charset="0"/>
                <a:ea typeface="+mn-ea"/>
                <a:cs typeface="+mn-cs"/>
              </a:rPr>
              <a:t>6. Ask your students if the ocean levels would change if ice did not float or if all the floating ice in the oceans were to melt. They can try this experiment to find out. Place several large chunks of ice in a glass and fill the glass up completely with water to the top rim. Thus, the ice cubes should be sticking up above the top of the filled glass. Will the glass overflow when the ice melts? (No.) This phenomenon is important when we consider the potential consequences of global warming. If floating glaciers melt, ocean levels will not be affected. However, if the ice over land melts, we can expect increased ocean levels.</a:t>
            </a:r>
          </a:p>
          <a:p>
            <a:r>
              <a:rPr lang="en-US" sz="1200" kern="1200" dirty="0" smtClean="0">
                <a:solidFill>
                  <a:schemeClr val="tx1"/>
                </a:solidFill>
                <a:latin typeface="Times New Roman" charset="0"/>
                <a:ea typeface="+mn-ea"/>
                <a:cs typeface="+mn-cs"/>
              </a:rPr>
              <a:t>7. A simple demonstration of a solute dissolving in a solvent can focus students’ attention on the process when discussing solutions. Using colored water and white sugar or salt may make it easier to see and reference while you are discussing the process. Such simple visual aids add life to a lecture. (You might also add corn oil to the top of the solution to demonstrate the properties of hydrophobic substances, and challenge your class to explain why oil and water do not mix.)</a:t>
            </a:r>
          </a:p>
          <a:p>
            <a:r>
              <a:rPr lang="en-US" sz="1200" kern="1200" dirty="0" smtClean="0">
                <a:solidFill>
                  <a:schemeClr val="tx1"/>
                </a:solidFill>
                <a:latin typeface="Times New Roman" charset="0"/>
                <a:ea typeface="+mn-ea"/>
                <a:cs typeface="+mn-cs"/>
              </a:rPr>
              <a:t>8. Discussions of pH are enhanced by lab activities that permit students to test the pH of everyday items (foods and household solutions). If students do not have opportunities to conduct such tests in lab, consider testing a few items during your class (pH paper or a basic pH meter will, of course, be necessary).</a:t>
            </a:r>
          </a:p>
          <a:p>
            <a:r>
              <a:rPr lang="en-US" sz="1200" kern="1200" dirty="0" smtClean="0">
                <a:solidFill>
                  <a:schemeClr val="tx1"/>
                </a:solidFill>
                <a:latin typeface="Times New Roman" charset="0"/>
                <a:ea typeface="+mn-ea"/>
                <a:cs typeface="+mn-cs"/>
              </a:rPr>
              <a:t>9. The Environmental Protection Agency website </a:t>
            </a:r>
            <a:r>
              <a:rPr lang="en-US" sz="1200" kern="1200" dirty="0" err="1" smtClean="0">
                <a:solidFill>
                  <a:schemeClr val="tx1"/>
                </a:solidFill>
                <a:latin typeface="Times New Roman" charset="0"/>
                <a:ea typeface="+mn-ea"/>
                <a:cs typeface="+mn-cs"/>
              </a:rPr>
              <a:t>www.epa.gov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acidrain</a:t>
            </a:r>
            <a:r>
              <a:rPr lang="en-US" sz="1200" kern="1200" dirty="0" smtClean="0">
                <a:solidFill>
                  <a:schemeClr val="tx1"/>
                </a:solidFill>
                <a:latin typeface="Times New Roman" charset="0"/>
                <a:ea typeface="+mn-ea"/>
                <a:cs typeface="+mn-cs"/>
              </a:rPr>
              <a:t>/ includes good information about acid precipitation and teaching ideas.</a:t>
            </a:r>
          </a:p>
          <a:p>
            <a:r>
              <a:rPr lang="en-US" sz="1200" kern="1200" dirty="0" smtClean="0">
                <a:solidFill>
                  <a:schemeClr val="tx1"/>
                </a:solidFill>
                <a:latin typeface="Times New Roman" charset="0"/>
                <a:ea typeface="+mn-ea"/>
                <a:cs typeface="+mn-cs"/>
              </a:rPr>
              <a:t>10. The SETI (Search for Extraterrestrial Intelligence) Institute’s mission is “to explore, understand and explain the origin, nature, and prevalence of life in the universe” (</a:t>
            </a:r>
            <a:r>
              <a:rPr lang="en-US" sz="1200" kern="1200" dirty="0" err="1" smtClean="0">
                <a:solidFill>
                  <a:schemeClr val="tx1"/>
                </a:solidFill>
                <a:latin typeface="Times New Roman" charset="0"/>
                <a:ea typeface="+mn-ea"/>
                <a:cs typeface="+mn-cs"/>
              </a:rPr>
              <a:t>www.seti.org</a:t>
            </a:r>
            <a:r>
              <a:rPr lang="en-US" sz="1200" kern="1200" dirty="0" smtClean="0">
                <a:solidFill>
                  <a:schemeClr val="tx1"/>
                </a:solidFill>
                <a:latin typeface="Times New Roman" charset="0"/>
                <a:ea typeface="+mn-ea"/>
                <a:cs typeface="+mn-cs"/>
              </a:rPr>
              <a:t>). Your students might enjoy exploring this respected scientific organization.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Prepare a list of examples of the four properties of water. Then present each example and ask students to work in pairs at their seats to identify the property of water associated with each example. Students will engage in higher-level analysis as they apply the properties. Students are likely to want to know the answer in what may be a surprisingly engaging class exercise!</a:t>
            </a:r>
          </a:p>
          <a:p>
            <a:r>
              <a:rPr lang="en-US" sz="1200" kern="1200" dirty="0" smtClean="0">
                <a:solidFill>
                  <a:schemeClr val="tx1"/>
                </a:solidFill>
                <a:latin typeface="Times New Roman" charset="0"/>
                <a:ea typeface="+mn-ea"/>
                <a:cs typeface="+mn-cs"/>
              </a:rPr>
              <a:t>2. The Chapter 2 text notes the insulating effect of ice forming at the surface of a lake. This phenomenon would not occur if ice were denser than water. Ask students to turn to someone near them to think of other consequences of the expansion of water when it forms ice. After perhaps two minutes, have students share their examples. (These include the ability to widen cracks in rocks, roads, and sidewalks!)</a:t>
            </a:r>
          </a:p>
          <a:p>
            <a:pPr fontAlgn="base"/>
            <a:r>
              <a:rPr lang="en-US" sz="1200" kern="1200" dirty="0" smtClean="0">
                <a:solidFill>
                  <a:schemeClr val="tx1"/>
                </a:solidFill>
                <a:latin typeface="Times New Roman" charset="0"/>
                <a:ea typeface="+mn-ea"/>
                <a:cs typeface="+mn-cs"/>
              </a:rPr>
              <a:t>3. See the Essay </a:t>
            </a:r>
            <a:r>
              <a:rPr lang="en-US" sz="1200" i="1" kern="1200" dirty="0" smtClean="0">
                <a:solidFill>
                  <a:schemeClr val="tx1"/>
                </a:solidFill>
                <a:latin typeface="Times New Roman" charset="0"/>
                <a:ea typeface="+mn-ea"/>
                <a:cs typeface="+mn-cs"/>
              </a:rPr>
              <a:t>The Earthquake Richter Scale and the pH Scale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 xmlns:p14="http://schemas.microsoft.com/office/powerpoint/2010/main" val="3125975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1109E975-5687-464D-8F39-0912AF755C8A}" type="slidenum">
              <a:rPr lang="en-US" sz="2300"/>
              <a:pPr algn="r" defTabSz="1776413" eaLnBrk="0" hangingPunct="0"/>
              <a:t>33</a:t>
            </a:fld>
            <a:endParaRPr lang="en-US" sz="2300" dirty="0"/>
          </a:p>
        </p:txBody>
      </p:sp>
      <p:sp>
        <p:nvSpPr>
          <p:cNvPr id="15974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5974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are unlikely to have carefully considered the four special properties of water that are apparent in our lives. However, these properties are of great biological significance and are often familiar. The connections between these properties and personal experiences can invest great meaning into a discussion of water’s properties. See Active Lecture Tips 1 and 2 below.</a:t>
            </a:r>
          </a:p>
          <a:p>
            <a:r>
              <a:rPr lang="en-US" sz="1200" kern="1200" dirty="0" smtClean="0">
                <a:solidFill>
                  <a:schemeClr val="tx1"/>
                </a:solidFill>
                <a:latin typeface="Times New Roman" charset="0"/>
                <a:ea typeface="+mn-ea"/>
                <a:cs typeface="+mn-cs"/>
              </a:rPr>
              <a:t>2. Students at all levels struggle with the distinction between heat and temperature. Students might also expect that all ice is about the same temperature, 0°C. Redefining and correcting misunderstandings often takes more class time and energy than introducing previously unknown concepts.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Here is a way to have your students think about the “sticky” nature of water in their lives. Ask them to consider the need for a towel after a shower or a bath. Once we get out of the shower or bath, we have left the source of water. So why do we need the towel? The reason we need a towel to dry off is that water is still clinging to our bodies because water molecules are polar. The molecules on cell surfaces are also polar, so our skin and the water both “stick” to each other.</a:t>
            </a:r>
          </a:p>
          <a:p>
            <a:r>
              <a:rPr lang="en-US" sz="1200" kern="1200" dirty="0" smtClean="0">
                <a:solidFill>
                  <a:schemeClr val="tx1"/>
                </a:solidFill>
                <a:latin typeface="Times New Roman" charset="0"/>
                <a:ea typeface="+mn-ea"/>
                <a:cs typeface="+mn-cs"/>
              </a:rPr>
              <a:t>2. Some students may be intrigued if you tell them that you too can stand on the surface of water—when it is frozen. Thus, it is necessary to note a liquid water surface when talking about surface tension.</a:t>
            </a:r>
          </a:p>
          <a:p>
            <a:r>
              <a:rPr lang="en-US" sz="1200" kern="1200" dirty="0" smtClean="0">
                <a:solidFill>
                  <a:schemeClr val="tx1"/>
                </a:solidFill>
                <a:latin typeface="Times New Roman" charset="0"/>
                <a:ea typeface="+mn-ea"/>
                <a:cs typeface="+mn-cs"/>
              </a:rPr>
              <a:t>3. Have students compare the seasonal ranges of temperatures of Anchorage and Fairbanks, Alaska. (Many websites provide weather information about various cities.) These two northern cities have large differences in their annual temperature ranges. Make the point that the coastal location of Anchorage moderates the temperature.</a:t>
            </a:r>
          </a:p>
          <a:p>
            <a:r>
              <a:rPr lang="en-US" sz="1200" kern="1200" dirty="0" smtClean="0">
                <a:solidFill>
                  <a:schemeClr val="tx1"/>
                </a:solidFill>
                <a:latin typeface="Times New Roman" charset="0"/>
                <a:ea typeface="+mn-ea"/>
                <a:cs typeface="+mn-cs"/>
              </a:rPr>
              <a:t>4. Several versions of the following analogy are easy to relate to students. (a) Ask students how the average on an exam would be affected if the brightest students did not take the test. (b) The authors note that the performance of a track team would drop if the fastest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runners did not compete. In both analogies, removing the top performers lowers the average just as the evaporation of the most active water molecules cools the evaporative surface.</a:t>
            </a:r>
          </a:p>
          <a:p>
            <a:r>
              <a:rPr lang="en-US" sz="1200" kern="1200" dirty="0" smtClean="0">
                <a:solidFill>
                  <a:schemeClr val="tx1"/>
                </a:solidFill>
                <a:latin typeface="Times New Roman" charset="0"/>
                <a:ea typeface="+mn-ea"/>
                <a:cs typeface="+mn-cs"/>
              </a:rPr>
              <a:t>5.  “It is not the heat, it is the humidity.” The efficiency of evaporative cooling is affected by humidity. As humidity rises, the rate of evaporation decreases, making it more difficult to cool our heat-generating bodies on a warm and humid summer day.</a:t>
            </a:r>
          </a:p>
          <a:p>
            <a:r>
              <a:rPr lang="en-US" sz="1200" kern="1200" dirty="0" smtClean="0">
                <a:solidFill>
                  <a:schemeClr val="tx1"/>
                </a:solidFill>
                <a:latin typeface="Times New Roman" charset="0"/>
                <a:ea typeface="+mn-ea"/>
                <a:cs typeface="+mn-cs"/>
              </a:rPr>
              <a:t>6. Ask your students if the ocean levels would change if ice did not float or if all the floating ice in the oceans were to melt. They can try this experiment to find out. Place several large chunks of ice in a glass and fill the glass up completely with water to the top rim. Thus, the ice cubes should be sticking up above the top of the filled glass. Will the glass overflow when the ice melts? (No.) This phenomenon is important when we consider the potential consequences of global warming. If floating glaciers melt, ocean levels will not be affected. However, if the ice over land melts, we can expect increased ocean levels.</a:t>
            </a:r>
          </a:p>
          <a:p>
            <a:r>
              <a:rPr lang="en-US" sz="1200" kern="1200" dirty="0" smtClean="0">
                <a:solidFill>
                  <a:schemeClr val="tx1"/>
                </a:solidFill>
                <a:latin typeface="Times New Roman" charset="0"/>
                <a:ea typeface="+mn-ea"/>
                <a:cs typeface="+mn-cs"/>
              </a:rPr>
              <a:t>7. A simple demonstration of a solute dissolving in a solvent can focus students’ attention on the process when discussing solutions. Using colored water and white sugar or salt may make it easier to see and reference while you are discussing the process. Such simple visual aids add life to a lecture. (You might also add corn oil to the top of the solution to demonstrate the properties of hydrophobic substances, and challenge your class to explain why oil and water do not mix.)</a:t>
            </a:r>
          </a:p>
          <a:p>
            <a:r>
              <a:rPr lang="en-US" sz="1200" kern="1200" dirty="0" smtClean="0">
                <a:solidFill>
                  <a:schemeClr val="tx1"/>
                </a:solidFill>
                <a:latin typeface="Times New Roman" charset="0"/>
                <a:ea typeface="+mn-ea"/>
                <a:cs typeface="+mn-cs"/>
              </a:rPr>
              <a:t>8. Discussions of pH are enhanced by lab activities that permit students to test the pH of everyday items (foods and household solutions). If students do not have opportunities to conduct such tests in lab, consider testing a few items during your class (pH paper or a basic pH meter will, of course, be necessary).</a:t>
            </a:r>
          </a:p>
          <a:p>
            <a:r>
              <a:rPr lang="en-US" sz="1200" kern="1200" dirty="0" smtClean="0">
                <a:solidFill>
                  <a:schemeClr val="tx1"/>
                </a:solidFill>
                <a:latin typeface="Times New Roman" charset="0"/>
                <a:ea typeface="+mn-ea"/>
                <a:cs typeface="+mn-cs"/>
              </a:rPr>
              <a:t>9. The Environmental Protection Agency website </a:t>
            </a:r>
            <a:r>
              <a:rPr lang="en-US" sz="1200" kern="1200" dirty="0" err="1" smtClean="0">
                <a:solidFill>
                  <a:schemeClr val="tx1"/>
                </a:solidFill>
                <a:latin typeface="Times New Roman" charset="0"/>
                <a:ea typeface="+mn-ea"/>
                <a:cs typeface="+mn-cs"/>
              </a:rPr>
              <a:t>www.epa.gov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acidrain</a:t>
            </a:r>
            <a:r>
              <a:rPr lang="en-US" sz="1200" kern="1200" dirty="0" smtClean="0">
                <a:solidFill>
                  <a:schemeClr val="tx1"/>
                </a:solidFill>
                <a:latin typeface="Times New Roman" charset="0"/>
                <a:ea typeface="+mn-ea"/>
                <a:cs typeface="+mn-cs"/>
              </a:rPr>
              <a:t>/ includes good information about acid precipitation and teaching ideas.</a:t>
            </a:r>
          </a:p>
          <a:p>
            <a:r>
              <a:rPr lang="en-US" sz="1200" kern="1200" dirty="0" smtClean="0">
                <a:solidFill>
                  <a:schemeClr val="tx1"/>
                </a:solidFill>
                <a:latin typeface="Times New Roman" charset="0"/>
                <a:ea typeface="+mn-ea"/>
                <a:cs typeface="+mn-cs"/>
              </a:rPr>
              <a:t>10. The SETI (Search for Extraterrestrial Intelligence) Institute’s mission is “to explore, understand and explain the origin, nature, and prevalence of life in the universe” (</a:t>
            </a:r>
            <a:r>
              <a:rPr lang="en-US" sz="1200" kern="1200" dirty="0" err="1" smtClean="0">
                <a:solidFill>
                  <a:schemeClr val="tx1"/>
                </a:solidFill>
                <a:latin typeface="Times New Roman" charset="0"/>
                <a:ea typeface="+mn-ea"/>
                <a:cs typeface="+mn-cs"/>
              </a:rPr>
              <a:t>www.seti.org</a:t>
            </a:r>
            <a:r>
              <a:rPr lang="en-US" sz="1200" kern="1200" dirty="0" smtClean="0">
                <a:solidFill>
                  <a:schemeClr val="tx1"/>
                </a:solidFill>
                <a:latin typeface="Times New Roman" charset="0"/>
                <a:ea typeface="+mn-ea"/>
                <a:cs typeface="+mn-cs"/>
              </a:rPr>
              <a:t>). Your students might enjoy exploring this respected scientific organization.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Prepare a list of examples of the four properties of water. Then present each example and ask students to work in pairs at their seats to identify the property of water associated with each example. Students will engage in higher-level analysis as they apply the properties. Students are likely to want to know the answer in what may be a surprisingly engaging class exercise!</a:t>
            </a:r>
          </a:p>
          <a:p>
            <a:r>
              <a:rPr lang="en-US" sz="1200" kern="1200" dirty="0" smtClean="0">
                <a:solidFill>
                  <a:schemeClr val="tx1"/>
                </a:solidFill>
                <a:latin typeface="Times New Roman" charset="0"/>
                <a:ea typeface="+mn-ea"/>
                <a:cs typeface="+mn-cs"/>
              </a:rPr>
              <a:t>2. The Chapter 2 text notes the insulating effect of ice forming at the surface of a lake. This phenomenon would not occur if ice were denser than water. Ask students to turn to someone near them to think of other consequences of the expansion of water when it forms ice. After perhaps two minutes, have students share their examples. (These include the ability to widen cracks in rocks, roads, and sidewalks!)</a:t>
            </a:r>
          </a:p>
          <a:p>
            <a:pPr fontAlgn="base"/>
            <a:r>
              <a:rPr lang="en-US" sz="1200" kern="1200" dirty="0" smtClean="0">
                <a:solidFill>
                  <a:schemeClr val="tx1"/>
                </a:solidFill>
                <a:latin typeface="Times New Roman" charset="0"/>
                <a:ea typeface="+mn-ea"/>
                <a:cs typeface="+mn-cs"/>
              </a:rPr>
              <a:t>3. See the Essay </a:t>
            </a:r>
            <a:r>
              <a:rPr lang="en-US" sz="1200" i="1" kern="1200" dirty="0" smtClean="0">
                <a:solidFill>
                  <a:schemeClr val="tx1"/>
                </a:solidFill>
                <a:latin typeface="Times New Roman" charset="0"/>
                <a:ea typeface="+mn-ea"/>
                <a:cs typeface="+mn-cs"/>
              </a:rPr>
              <a:t>The Earthquake Richter Scale and the pH Scale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 xmlns:p14="http://schemas.microsoft.com/office/powerpoint/2010/main" val="2511846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Arial" pitchFamily="34" charset="0"/>
                <a:ea typeface="ＭＳ Ｐゴシック" charset="0"/>
                <a:cs typeface="Arial" pitchFamily="34" charset="0"/>
              </a:rPr>
              <a:t>Figure 2.1-1</a:t>
            </a:r>
            <a:r>
              <a:rPr lang="en-US" dirty="0" smtClean="0">
                <a:latin typeface="Arial" pitchFamily="34" charset="0"/>
                <a:cs typeface="Arial" pitchFamily="34" charset="0"/>
              </a:rPr>
              <a:t> </a:t>
            </a:r>
            <a:r>
              <a:rPr lang="en-US" sz="1200" b="0" i="0" u="none" strike="noStrike" kern="1200" dirty="0" smtClean="0">
                <a:solidFill>
                  <a:schemeClr val="tx1"/>
                </a:solidFill>
                <a:latin typeface="Arial" pitchFamily="34" charset="0"/>
                <a:ea typeface="ＭＳ Ｐゴシック" charset="0"/>
                <a:cs typeface="Arial" pitchFamily="34" charset="0"/>
              </a:rPr>
              <a:t>Abbreviated periodic table of the elements</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4</a:t>
            </a:fld>
            <a:endParaRPr lang="en-US">
              <a:solidFill>
                <a:srgbClr val="000000"/>
              </a:solidFill>
            </a:endParaRPr>
          </a:p>
        </p:txBody>
      </p:sp>
    </p:spTree>
    <p:extLst>
      <p:ext uri="{BB962C8B-B14F-4D97-AF65-F5344CB8AC3E}">
        <p14:creationId xmlns="" xmlns:p14="http://schemas.microsoft.com/office/powerpoint/2010/main" val="1598719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Arial" pitchFamily="34" charset="0"/>
                <a:ea typeface="ＭＳ Ｐゴシック" charset="0"/>
                <a:cs typeface="Arial" pitchFamily="34" charset="0"/>
              </a:rPr>
              <a:t>Figure 2.1-2</a:t>
            </a:r>
            <a:r>
              <a:rPr lang="en-US" dirty="0" smtClean="0">
                <a:latin typeface="Arial" pitchFamily="34" charset="0"/>
                <a:cs typeface="Arial" pitchFamily="34" charset="0"/>
              </a:rPr>
              <a:t> </a:t>
            </a:r>
            <a:r>
              <a:rPr lang="en-US" sz="1200" b="0" i="0" u="none" strike="noStrike" kern="1200" dirty="0" smtClean="0">
                <a:solidFill>
                  <a:schemeClr val="tx1"/>
                </a:solidFill>
                <a:latin typeface="Arial" pitchFamily="34" charset="0"/>
                <a:ea typeface="ＭＳ Ｐゴシック" charset="0"/>
                <a:cs typeface="Arial" pitchFamily="34" charset="0"/>
              </a:rPr>
              <a:t>Abbreviated periodic table of the elements (part 1: mercury)</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5</a:t>
            </a:fld>
            <a:endParaRPr lang="en-US">
              <a:solidFill>
                <a:srgbClr val="000000"/>
              </a:solidFill>
            </a:endParaRPr>
          </a:p>
        </p:txBody>
      </p:sp>
    </p:spTree>
    <p:extLst>
      <p:ext uri="{BB962C8B-B14F-4D97-AF65-F5344CB8AC3E}">
        <p14:creationId xmlns="" xmlns:p14="http://schemas.microsoft.com/office/powerpoint/2010/main" val="2988015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049C8BF-4912-594F-8287-F5FEEA4B7B97}" type="slidenum">
              <a:rPr lang="en-US" sz="2300"/>
              <a:pPr algn="r" defTabSz="1776413" eaLnBrk="0" hangingPunct="0"/>
              <a:t>6</a:t>
            </a:fld>
            <a:endParaRPr lang="en-US" sz="2300" dirty="0"/>
          </a:p>
        </p:txBody>
      </p:sp>
      <p:sp>
        <p:nvSpPr>
          <p:cNvPr id="3174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3174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260903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Arial" pitchFamily="34" charset="0"/>
                <a:ea typeface="ＭＳ Ｐゴシック" charset="0"/>
                <a:cs typeface="Arial" pitchFamily="34" charset="0"/>
              </a:rPr>
              <a:t>Figure 2.2</a:t>
            </a:r>
            <a:r>
              <a:rPr lang="en-US" dirty="0" smtClean="0">
                <a:latin typeface="Arial" pitchFamily="34" charset="0"/>
                <a:cs typeface="Arial" pitchFamily="34" charset="0"/>
              </a:rPr>
              <a:t> </a:t>
            </a:r>
            <a:r>
              <a:rPr lang="en-US" sz="1200" b="0" i="0" u="none" strike="noStrike" kern="1200" dirty="0" smtClean="0">
                <a:solidFill>
                  <a:schemeClr val="tx1"/>
                </a:solidFill>
                <a:latin typeface="Arial" pitchFamily="34" charset="0"/>
                <a:ea typeface="ＭＳ Ｐゴシック" charset="0"/>
                <a:cs typeface="Arial" pitchFamily="34" charset="0"/>
              </a:rPr>
              <a:t>Chemical composition of the human body</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7</a:t>
            </a:fld>
            <a:endParaRPr lang="en-US">
              <a:solidFill>
                <a:srgbClr val="000000"/>
              </a:solidFill>
            </a:endParaRPr>
          </a:p>
        </p:txBody>
      </p:sp>
    </p:spTree>
    <p:extLst>
      <p:ext uri="{BB962C8B-B14F-4D97-AF65-F5344CB8AC3E}">
        <p14:creationId xmlns="" xmlns:p14="http://schemas.microsoft.com/office/powerpoint/2010/main" val="3740906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DB0D8C13-2700-FA47-B7AB-4447F11EC20E}" type="slidenum">
              <a:rPr lang="en-US" sz="2300"/>
              <a:pPr algn="r" defTabSz="1776413" eaLnBrk="0" hangingPunct="0"/>
              <a:t>8</a:t>
            </a:fld>
            <a:endParaRPr lang="en-US" sz="2300" dirty="0"/>
          </a:p>
        </p:txBody>
      </p:sp>
      <p:sp>
        <p:nvSpPr>
          <p:cNvPr id="5837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58372"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dangers posed by certain chemicals in our food and broader environment often mislead people to associate “chemicals” with harm. People might not want “chemicals” added to their food or present in their environment. Students often fail to appreciate the chemical nature of our bodies and our world and the potential harm or benefits of naturally occurring chemistry. They often fail to understand why “natural” does not necessarily mean “good.” (Consider presenting a long list of naturally occurring toxins to make this point.) Your class may benefit from a class discussion of these misconceptions about our attitudes toward “chemicals.”</a:t>
            </a:r>
          </a:p>
          <a:p>
            <a:r>
              <a:rPr lang="en-US" sz="1200" kern="1200" dirty="0" smtClean="0">
                <a:solidFill>
                  <a:schemeClr val="tx1"/>
                </a:solidFill>
                <a:latin typeface="Times New Roman" charset="0"/>
                <a:ea typeface="+mn-ea"/>
                <a:cs typeface="+mn-cs"/>
              </a:rPr>
              <a:t>2. Students with limited backgrounds in chemistry and physics might struggle with basic concepts of mass, weight, compounds, elements, and isotopes. It may also be early in the semester, when mature study habits have not yet developed. Consider passing along basic studying advice and tips to help students master these early chemistry concepts. In-class quizzes (graded or not) or a few homework problems will also provide reinforcing practice.</a:t>
            </a:r>
          </a:p>
          <a:p>
            <a:r>
              <a:rPr lang="en-US" sz="1200" kern="1200" dirty="0" smtClean="0">
                <a:solidFill>
                  <a:schemeClr val="tx1"/>
                </a:solidFill>
                <a:latin typeface="Times New Roman" charset="0"/>
                <a:ea typeface="+mn-ea"/>
                <a:cs typeface="+mn-cs"/>
              </a:rPr>
              <a:t>3. The half-lives of many radioactive substances, especially those used for dating fossils, might lead some students to expect very long periods of decay for any radioactive substance. This might even be alarming if students are someday asked to consume a radioactive substance for a medical test. However, some medically significant isotopes have relatively short half-lives. Radioactive iodine-131 is often used to diagnose or treat certain thyroid problems. Its half-life of 8 days means that it will decay quickly.</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be interested in the following aside: One of the challenges of raising captive, exotic animals is meeting the unique dietary requirements of the species. A zoo might have trouble keeping a particular animal because science has not fully determined what trace elements the animal requires.</a:t>
            </a:r>
          </a:p>
          <a:p>
            <a:r>
              <a:rPr lang="en-US" sz="1200" kern="1200" dirty="0" smtClean="0">
                <a:solidFill>
                  <a:schemeClr val="tx1"/>
                </a:solidFill>
                <a:latin typeface="Times New Roman" charset="0"/>
                <a:ea typeface="+mn-ea"/>
                <a:cs typeface="+mn-cs"/>
              </a:rPr>
              <a:t>2. Many breakfast cereals are fortified with iron. A person can crush the cereal and extract distinct iron particles with a magnet. An overhead projector or video imagining device should clearly reveal the iron particles stuck to the magnet. This short practical demonstration can help connect an abstract concept to a concrete example.</a:t>
            </a:r>
          </a:p>
          <a:p>
            <a:r>
              <a:rPr lang="en-US" sz="1200" kern="1200" dirty="0" smtClean="0">
                <a:solidFill>
                  <a:schemeClr val="tx1"/>
                </a:solidFill>
                <a:latin typeface="Times New Roman" charset="0"/>
                <a:ea typeface="+mn-ea"/>
                <a:cs typeface="+mn-cs"/>
              </a:rPr>
              <a:t>3. Students with limited backgrounds in chemistry will benefit from a discussion of Figure 2.7 and the differences and limitations of diagrams of atomic structures. The contrasts in Figure 2.7 are a good beginning of such a discussion.</a:t>
            </a:r>
          </a:p>
          <a:p>
            <a:r>
              <a:rPr lang="en-US" sz="1200" kern="1200" dirty="0" smtClean="0">
                <a:solidFill>
                  <a:schemeClr val="tx1"/>
                </a:solidFill>
                <a:latin typeface="Times New Roman" charset="0"/>
                <a:ea typeface="+mn-ea"/>
                <a:cs typeface="+mn-cs"/>
              </a:rPr>
              <a:t>4. Here is a comparison that helps make the point about the differences in mass of protons and electrons. If a proton is as massive as a bowling ball, an electron will be the mass of a Life Saver candy. (This is calculated by considering a 15-pound bowling ball, a Life Saver with a mass of 0.12 ounces, and the textbook’s formula that an electron is 1/2,000 the mass of a proton.)</a:t>
            </a:r>
          </a:p>
          <a:p>
            <a:r>
              <a:rPr lang="en-US" sz="1200" kern="1200" dirty="0" smtClean="0">
                <a:solidFill>
                  <a:schemeClr val="tx1"/>
                </a:solidFill>
                <a:latin typeface="Times New Roman" charset="0"/>
                <a:ea typeface="+mn-ea"/>
                <a:cs typeface="+mn-cs"/>
              </a:rPr>
              <a:t>5. Here is an analogy regarding the size of a helium atom. If a helium atom were the size of a major league baseball stadium, the nucleus would be about the size of a pea near the pitcher’s mound, and the two electrons would be like tiny gnats buzzing around the stadium. This analogy helps to relate the great distances between parts of an atom. Consider modifying the analogy to any local stadium in your region.</a:t>
            </a:r>
          </a:p>
          <a:p>
            <a:r>
              <a:rPr lang="en-US" sz="1200" kern="1200" dirty="0" smtClean="0">
                <a:solidFill>
                  <a:schemeClr val="tx1"/>
                </a:solidFill>
                <a:latin typeface="Times New Roman" charset="0"/>
                <a:ea typeface="+mn-ea"/>
                <a:cs typeface="+mn-cs"/>
              </a:rPr>
              <a:t>6. After sharing teaching tips 4 and 5 above, consider asking your students to compare the mass of the pea near the pitcher’s mound to the mass of one of the gnats orbiting the stadium. If a proton or neutron is about 2,000 times more massive than an electron, how does the mass of a helium nucleus compare to the mass of one of its electrons?</a:t>
            </a:r>
          </a:p>
          <a:p>
            <a:r>
              <a:rPr lang="en-US" sz="1200" kern="1200" dirty="0" smtClean="0">
                <a:solidFill>
                  <a:schemeClr val="tx1"/>
                </a:solidFill>
                <a:latin typeface="Times New Roman" charset="0"/>
                <a:ea typeface="+mn-ea"/>
                <a:cs typeface="+mn-cs"/>
              </a:rPr>
              <a:t>7. Have your students try to calculate the number of covalent bonds possible for a variety of atoms. Then provide the students with a list of elements and the number of outer electrons for each and have them make predictions about the chemical formula for many types of molecules.</a:t>
            </a:r>
          </a:p>
          <a:p>
            <a:r>
              <a:rPr lang="en-US" sz="1200" kern="1200" dirty="0" smtClean="0">
                <a:solidFill>
                  <a:schemeClr val="tx1"/>
                </a:solidFill>
                <a:latin typeface="Times New Roman" charset="0"/>
                <a:ea typeface="+mn-ea"/>
                <a:cs typeface="+mn-cs"/>
              </a:rPr>
              <a:t>8. Consider challenging your students to suggest relationships in human lives that are analogous to each of the three main types of chemical bonds (covalent, ionic, and hydrogen). Evaluating the accuracy of potential analogies requires careful analysis of the chemical bonding relationships and critical thinking skills. Small groups might provide immediate critiques before passing along analogies for the entire class to consider. The following is one example. Ionic and covalent bonds are different types of relationships. Consider this analogy.  A woman taking out a loan has a specific relationship to her bank. She owes the bank money, something she got from the bank. A man shares an office with another man. Both look out the same window and answer the same phone. Ionic bonds are like a bank loan, in which something is borrowed. Covalent bonds are like sharing an office, with items (electrons) shared by both members of the relationship. After presenting this analogy, ask your students to modify the office analogy to represent a polar covalent bond. (Perhaps one man in the office sits closer to the window and the phone.)</a:t>
            </a:r>
          </a:p>
          <a:p>
            <a:r>
              <a:rPr lang="en-US" sz="1200" kern="1200" dirty="0" smtClean="0">
                <a:solidFill>
                  <a:schemeClr val="tx1"/>
                </a:solidFill>
                <a:latin typeface="Times New Roman" charset="0"/>
                <a:ea typeface="+mn-ea"/>
                <a:cs typeface="+mn-cs"/>
              </a:rPr>
              <a:t>9. As noted in the text, chemical reactions do not create or destroy matter. Instead, they rearrange the structure and form new relationships. This is much like shuffling and dealing cards. When playing poker, cards are not created nor destroyed. Instead, new combinations are formed as the cards are dealt to the players.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Essay </a:t>
            </a:r>
            <a:r>
              <a:rPr lang="en-US" sz="1200" i="1" kern="1200" dirty="0" smtClean="0">
                <a:solidFill>
                  <a:schemeClr val="tx1"/>
                </a:solidFill>
                <a:latin typeface="Times New Roman" charset="0"/>
                <a:ea typeface="+mn-ea"/>
                <a:cs typeface="+mn-cs"/>
              </a:rPr>
              <a:t>Electrons and Ceiling Fans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Essay </a:t>
            </a:r>
            <a:r>
              <a:rPr lang="en-US" sz="1200" i="1" kern="1200" dirty="0" smtClean="0">
                <a:solidFill>
                  <a:schemeClr val="tx1"/>
                </a:solidFill>
                <a:latin typeface="Times New Roman" charset="0"/>
                <a:ea typeface="+mn-ea"/>
                <a:cs typeface="+mn-cs"/>
              </a:rPr>
              <a:t>Relating Chemical Bonds to Everyday Ideas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 xmlns:p14="http://schemas.microsoft.com/office/powerpoint/2010/main" val="656825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Arial" pitchFamily="34" charset="0"/>
                <a:ea typeface="ＭＳ Ｐゴシック" charset="0"/>
                <a:cs typeface="Arial" pitchFamily="34" charset="0"/>
              </a:rPr>
              <a:t>Figure 2.4</a:t>
            </a:r>
            <a:r>
              <a:rPr lang="en-US" dirty="0" smtClean="0">
                <a:latin typeface="Arial" pitchFamily="34" charset="0"/>
                <a:cs typeface="Arial" pitchFamily="34" charset="0"/>
              </a:rPr>
              <a:t> </a:t>
            </a:r>
            <a:r>
              <a:rPr lang="en-US" sz="1200" b="0" i="0" u="none" strike="noStrike" kern="1200" dirty="0" smtClean="0">
                <a:solidFill>
                  <a:schemeClr val="tx1"/>
                </a:solidFill>
                <a:latin typeface="Arial" pitchFamily="34" charset="0"/>
                <a:ea typeface="ＭＳ Ｐゴシック" charset="0"/>
                <a:cs typeface="Arial" pitchFamily="34" charset="0"/>
              </a:rPr>
              <a:t>A simplified model of a helium atom</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9</a:t>
            </a:fld>
            <a:endParaRPr lang="en-US">
              <a:solidFill>
                <a:srgbClr val="000000"/>
              </a:solidFill>
            </a:endParaRPr>
          </a:p>
        </p:txBody>
      </p:sp>
    </p:spTree>
    <p:extLst>
      <p:ext uri="{BB962C8B-B14F-4D97-AF65-F5344CB8AC3E}">
        <p14:creationId xmlns="" xmlns:p14="http://schemas.microsoft.com/office/powerpoint/2010/main" val="3641016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2"/>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11102" r="5014"/>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1" name="Rectangle 20"/>
          <p:cNvSpPr/>
          <p:nvPr userDrawn="1"/>
        </p:nvSpPr>
        <p:spPr>
          <a:xfrm>
            <a:off x="0" y="0"/>
            <a:ext cx="9144000" cy="6858000"/>
          </a:xfrm>
          <a:prstGeom prst="rect">
            <a:avLst/>
          </a:prstGeom>
          <a:gradFill>
            <a:gsLst>
              <a:gs pos="0">
                <a:schemeClr val="bg1">
                  <a:alpha val="0"/>
                </a:schemeClr>
              </a:gs>
              <a:gs pos="50000">
                <a:schemeClr val="bg1">
                  <a:alpha val="30000"/>
                </a:schemeClr>
              </a:gs>
              <a:gs pos="100000">
                <a:schemeClr val="bg1">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itle 1"/>
          <p:cNvSpPr>
            <a:spLocks noGrp="1"/>
          </p:cNvSpPr>
          <p:nvPr>
            <p:ph type="ctrTitle"/>
          </p:nvPr>
        </p:nvSpPr>
        <p:spPr>
          <a:xfrm>
            <a:off x="4680153" y="142275"/>
            <a:ext cx="4367981" cy="2387600"/>
          </a:xfrm>
        </p:spPr>
        <p:txBody>
          <a:bodyPr anchor="b"/>
          <a:lstStyle>
            <a:lvl1pPr algn="ctr">
              <a:defRPr sz="6000">
                <a:solidFill>
                  <a:schemeClr val="tx1"/>
                </a:solidFill>
                <a:latin typeface="+mn-lt"/>
              </a:defRPr>
            </a:lvl1pPr>
          </a:lstStyle>
          <a:p>
            <a:r>
              <a:rPr lang="en-US" smtClean="0"/>
              <a:t>Click to edit Master title style</a:t>
            </a:r>
            <a:endParaRPr lang="en-US" dirty="0"/>
          </a:p>
        </p:txBody>
      </p:sp>
      <p:sp>
        <p:nvSpPr>
          <p:cNvPr id="23" name="Subtitle 2"/>
          <p:cNvSpPr>
            <a:spLocks noGrp="1"/>
          </p:cNvSpPr>
          <p:nvPr>
            <p:ph type="subTitle" idx="1"/>
          </p:nvPr>
        </p:nvSpPr>
        <p:spPr>
          <a:xfrm>
            <a:off x="6143" y="3489706"/>
            <a:ext cx="6502812" cy="1655762"/>
          </a:xfrm>
        </p:spPr>
        <p:txBody>
          <a:bodyPr>
            <a:normAutofit/>
          </a:bodyPr>
          <a:lstStyle>
            <a:lvl1pPr marL="0" indent="0" algn="ctr">
              <a:buNone/>
              <a:defRPr sz="4400" b="1">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24" name="Footer Placeholder 4"/>
          <p:cNvSpPr>
            <a:spLocks noGrp="1"/>
          </p:cNvSpPr>
          <p:nvPr>
            <p:ph type="ftr" sz="quarter" idx="11"/>
          </p:nvPr>
        </p:nvSpPr>
        <p:spPr>
          <a:xfrm>
            <a:off x="6057900" y="6492875"/>
            <a:ext cx="3086100" cy="365125"/>
          </a:xfrm>
        </p:spPr>
        <p:txBody>
          <a:bodyPr/>
          <a:lstStyle>
            <a:lvl1pPr algn="r">
              <a:defRPr sz="1000">
                <a:solidFill>
                  <a:schemeClr val="tx1"/>
                </a:solidFill>
                <a:latin typeface="Arial" panose="020B0604020202020204" pitchFamily="34" charset="0"/>
                <a:cs typeface="Arial" panose="020B0604020202020204" pitchFamily="34" charset="0"/>
              </a:defRPr>
            </a:lvl1pPr>
          </a:lstStyle>
          <a:p>
            <a:r>
              <a:rPr lang="en-US" smtClean="0"/>
              <a:t>© 2017 Pearson Education, Ltd.</a:t>
            </a:r>
            <a:endParaRPr lang="en-US" dirty="0"/>
          </a:p>
        </p:txBody>
      </p:sp>
      <p:sp>
        <p:nvSpPr>
          <p:cNvPr id="26" name="Text Box 39"/>
          <p:cNvSpPr txBox="1">
            <a:spLocks noChangeArrowheads="1"/>
          </p:cNvSpPr>
          <p:nvPr userDrawn="1"/>
        </p:nvSpPr>
        <p:spPr bwMode="auto">
          <a:xfrm>
            <a:off x="71073" y="5575444"/>
            <a:ext cx="8252655" cy="1200329"/>
          </a:xfrm>
          <a:prstGeom prst="rect">
            <a:avLst/>
          </a:prstGeom>
          <a:noFill/>
          <a:ln w="9525">
            <a:noFill/>
            <a:miter lim="800000"/>
            <a:headEnd/>
            <a:tailEnd/>
          </a:ln>
          <a:effectLst/>
        </p:spPr>
        <p:txBody>
          <a:bodyPr wrap="square">
            <a:prstTxWarp prst="textNoShape">
              <a:avLst/>
            </a:prstTxWarp>
            <a:spAutoFit/>
          </a:bodyPr>
          <a:lstStyle/>
          <a:p>
            <a:pPr eaLnBrk="0" hangingPunct="0"/>
            <a:r>
              <a:rPr lang="en-US" sz="2000" b="1" dirty="0">
                <a:solidFill>
                  <a:schemeClr val="tx1"/>
                </a:solidFill>
                <a:ea typeface="ＭＳ Ｐゴシック" pitchFamily="-108" charset="-128"/>
                <a:cs typeface="ＭＳ Ｐゴシック" pitchFamily="-108" charset="-128"/>
              </a:rPr>
              <a:t>PowerPoint</a:t>
            </a:r>
            <a:r>
              <a:rPr lang="en-US" sz="2000" b="1" baseline="30000" dirty="0">
                <a:solidFill>
                  <a:schemeClr val="tx1"/>
                </a:solidFill>
                <a:ea typeface="ＭＳ Ｐゴシック" pitchFamily="-108" charset="-128"/>
                <a:cs typeface="ＭＳ Ｐゴシック" pitchFamily="-108" charset="-128"/>
              </a:rPr>
              <a:t>®</a:t>
            </a:r>
            <a:r>
              <a:rPr lang="en-US" sz="2000" b="1" dirty="0">
                <a:solidFill>
                  <a:schemeClr val="tx1"/>
                </a:solidFill>
                <a:ea typeface="ＭＳ Ｐゴシック" pitchFamily="-108" charset="-128"/>
                <a:cs typeface="ＭＳ Ｐゴシック" pitchFamily="-108" charset="-128"/>
              </a:rPr>
              <a:t> </a:t>
            </a:r>
            <a:r>
              <a:rPr lang="en-US" sz="2000" b="1" dirty="0" smtClean="0">
                <a:solidFill>
                  <a:schemeClr val="tx1"/>
                </a:solidFill>
                <a:ea typeface="ＭＳ Ｐゴシック" pitchFamily="-108" charset="-128"/>
                <a:cs typeface="ＭＳ Ｐゴシック" pitchFamily="-108" charset="-128"/>
              </a:rPr>
              <a:t>Lectures </a:t>
            </a:r>
            <a:r>
              <a:rPr lang="en-US" sz="1600" b="1" dirty="0" smtClean="0">
                <a:solidFill>
                  <a:schemeClr val="tx1"/>
                </a:solidFill>
                <a:ea typeface="ＭＳ Ｐゴシック" pitchFamily="-108" charset="-128"/>
                <a:cs typeface="ＭＳ Ｐゴシック" pitchFamily="-108" charset="-128"/>
              </a:rPr>
              <a:t>created by Edward J. </a:t>
            </a:r>
            <a:r>
              <a:rPr lang="en-US" sz="1600" b="1" dirty="0" err="1" smtClean="0">
                <a:solidFill>
                  <a:schemeClr val="tx1"/>
                </a:solidFill>
                <a:ea typeface="ＭＳ Ｐゴシック" pitchFamily="-108" charset="-128"/>
                <a:cs typeface="ＭＳ Ｐゴシック" pitchFamily="-108" charset="-128"/>
              </a:rPr>
              <a:t>Zalisko</a:t>
            </a:r>
            <a:r>
              <a:rPr lang="en-US" sz="1600" b="1" dirty="0" smtClean="0">
                <a:solidFill>
                  <a:schemeClr val="tx1"/>
                </a:solidFill>
                <a:ea typeface="ＭＳ Ｐゴシック" pitchFamily="-108" charset="-128"/>
                <a:cs typeface="ＭＳ Ｐゴシック" pitchFamily="-108" charset="-128"/>
              </a:rPr>
              <a:t> </a:t>
            </a:r>
            <a:r>
              <a:rPr lang="en-US" sz="1600" b="1" dirty="0">
                <a:solidFill>
                  <a:schemeClr val="tx1"/>
                </a:solidFill>
                <a:ea typeface="ＭＳ Ｐゴシック" pitchFamily="-108" charset="-128"/>
                <a:cs typeface="ＭＳ Ｐゴシック" pitchFamily="-108" charset="-128"/>
              </a:rPr>
              <a:t>for</a:t>
            </a:r>
          </a:p>
          <a:p>
            <a:pPr eaLnBrk="0" hangingPunct="0"/>
            <a:r>
              <a:rPr lang="en-US" sz="1800" b="1" i="1" dirty="0">
                <a:solidFill>
                  <a:schemeClr val="tx1"/>
                </a:solidFill>
                <a:ea typeface="ＭＳ Ｐゴシック" pitchFamily="-108" charset="-128"/>
                <a:cs typeface="ＭＳ Ｐゴシック" pitchFamily="-108" charset="-128"/>
              </a:rPr>
              <a:t>Campbell Essential Biology, </a:t>
            </a:r>
            <a:r>
              <a:rPr lang="en-US" sz="1800" b="1" dirty="0" smtClean="0">
                <a:solidFill>
                  <a:schemeClr val="tx1"/>
                </a:solidFill>
                <a:ea typeface="ＭＳ Ｐゴシック" pitchFamily="-108" charset="-128"/>
                <a:cs typeface="ＭＳ Ｐゴシック" pitchFamily="-108" charset="-128"/>
              </a:rPr>
              <a:t>Sixth </a:t>
            </a:r>
            <a:r>
              <a:rPr lang="en-US" sz="1800" b="1" dirty="0">
                <a:solidFill>
                  <a:schemeClr val="tx1"/>
                </a:solidFill>
                <a:ea typeface="ＭＳ Ｐゴシック" pitchFamily="-108" charset="-128"/>
                <a:cs typeface="ＭＳ Ｐゴシック" pitchFamily="-108" charset="-128"/>
              </a:rPr>
              <a:t>Edition,</a:t>
            </a:r>
            <a:r>
              <a:rPr lang="en-US" sz="1800" b="1" i="1" dirty="0">
                <a:solidFill>
                  <a:schemeClr val="tx1"/>
                </a:solidFill>
                <a:ea typeface="ＭＳ Ｐゴシック" pitchFamily="-108" charset="-128"/>
                <a:cs typeface="ＭＳ Ｐゴシック" pitchFamily="-108" charset="-128"/>
              </a:rPr>
              <a:t> </a:t>
            </a:r>
            <a:r>
              <a:rPr lang="en-US" sz="1800" b="1" i="0" dirty="0" smtClean="0">
                <a:solidFill>
                  <a:schemeClr val="tx1"/>
                </a:solidFill>
                <a:ea typeface="ＭＳ Ｐゴシック" pitchFamily="-108" charset="-128"/>
                <a:cs typeface="ＭＳ Ｐゴシック" pitchFamily="-108" charset="-128"/>
              </a:rPr>
              <a:t>Global Edition,</a:t>
            </a:r>
            <a:r>
              <a:rPr lang="en-US" sz="1800" b="1" i="1" dirty="0" smtClean="0">
                <a:solidFill>
                  <a:schemeClr val="tx1"/>
                </a:solidFill>
                <a:ea typeface="ＭＳ Ｐゴシック" pitchFamily="-108" charset="-128"/>
                <a:cs typeface="ＭＳ Ｐゴシック" pitchFamily="-108" charset="-128"/>
              </a:rPr>
              <a:t> </a:t>
            </a:r>
            <a:r>
              <a:rPr lang="en-US" sz="1800" b="1" dirty="0" smtClean="0">
                <a:solidFill>
                  <a:schemeClr val="tx1"/>
                </a:solidFill>
                <a:ea typeface="ＭＳ Ｐゴシック" pitchFamily="-108" charset="-128"/>
                <a:cs typeface="ＭＳ Ｐゴシック" pitchFamily="-108" charset="-128"/>
              </a:rPr>
              <a:t>and</a:t>
            </a:r>
            <a:endParaRPr lang="en-US" sz="1800" b="1" dirty="0">
              <a:solidFill>
                <a:schemeClr val="tx1"/>
              </a:solidFill>
              <a:latin typeface="Times New Roman" pitchFamily="-108" charset="0"/>
              <a:ea typeface="ＭＳ Ｐゴシック" pitchFamily="-108" charset="-128"/>
              <a:cs typeface="ＭＳ Ｐゴシック" pitchFamily="-108" charset="-128"/>
            </a:endParaRPr>
          </a:p>
          <a:p>
            <a:pPr eaLnBrk="0" hangingPunct="0"/>
            <a:r>
              <a:rPr lang="en-US" sz="1800" b="1" i="1" dirty="0">
                <a:solidFill>
                  <a:schemeClr val="tx1"/>
                </a:solidFill>
                <a:ea typeface="ＭＳ Ｐゴシック" pitchFamily="-108" charset="-128"/>
                <a:cs typeface="ＭＳ Ｐゴシック" pitchFamily="-108" charset="-128"/>
              </a:rPr>
              <a:t>Campbell Essential Biology with Physiology, </a:t>
            </a:r>
            <a:r>
              <a:rPr lang="en-US" sz="1800" b="1" dirty="0" smtClean="0">
                <a:solidFill>
                  <a:schemeClr val="tx1"/>
                </a:solidFill>
                <a:ea typeface="ＭＳ Ｐゴシック" pitchFamily="-108" charset="-128"/>
                <a:cs typeface="ＭＳ Ｐゴシック" pitchFamily="-108" charset="-128"/>
              </a:rPr>
              <a:t>Fifth Edition, Global Edition</a:t>
            </a:r>
            <a:endParaRPr lang="en-US" sz="1800" b="1" i="1" dirty="0">
              <a:solidFill>
                <a:schemeClr val="tx1"/>
              </a:solidFill>
              <a:ea typeface="ＭＳ Ｐゴシック" pitchFamily="-108" charset="-128"/>
              <a:cs typeface="ＭＳ Ｐゴシック" pitchFamily="-108" charset="-128"/>
            </a:endParaRPr>
          </a:p>
          <a:p>
            <a:pPr eaLnBrk="0" hangingPunct="0"/>
            <a:r>
              <a:rPr lang="en-US" sz="1600" b="1" i="1" dirty="0">
                <a:solidFill>
                  <a:schemeClr val="tx1"/>
                </a:solidFill>
                <a:latin typeface="Times New Roman" pitchFamily="-108" charset="0"/>
                <a:ea typeface="ＭＳ Ｐゴシック" pitchFamily="-108" charset="-128"/>
                <a:cs typeface="ＭＳ Ｐゴシック" pitchFamily="-108" charset="-128"/>
              </a:rPr>
              <a:t> </a:t>
            </a:r>
            <a:r>
              <a:rPr lang="en-US" sz="1600" b="1" i="1" dirty="0">
                <a:solidFill>
                  <a:schemeClr val="tx1"/>
                </a:solidFill>
                <a:latin typeface="Arial" panose="020B0604020202020204" pitchFamily="34" charset="0"/>
                <a:ea typeface="ＭＳ Ｐゴシック" pitchFamily="-108" charset="-128"/>
                <a:cs typeface="Arial" panose="020B0604020202020204" pitchFamily="34" charset="0"/>
              </a:rPr>
              <a:t>  – </a:t>
            </a:r>
            <a:r>
              <a:rPr lang="en-US" sz="1600" b="1" dirty="0">
                <a:solidFill>
                  <a:schemeClr val="tx1"/>
                </a:solidFill>
                <a:latin typeface="Arial" panose="020B0604020202020204" pitchFamily="34" charset="0"/>
                <a:ea typeface="ＭＳ Ｐゴシック" pitchFamily="-108" charset="-128"/>
                <a:cs typeface="Arial" panose="020B0604020202020204" pitchFamily="34" charset="0"/>
              </a:rPr>
              <a:t>Eric J. Simon, Jean L. Dickey, </a:t>
            </a:r>
            <a:r>
              <a:rPr lang="en-US" sz="1600" b="1" dirty="0" smtClean="0">
                <a:solidFill>
                  <a:schemeClr val="tx1"/>
                </a:solidFill>
                <a:latin typeface="Arial" panose="020B0604020202020204" pitchFamily="34" charset="0"/>
                <a:ea typeface="ＭＳ Ｐゴシック" pitchFamily="-108" charset="-128"/>
                <a:cs typeface="Arial" panose="020B0604020202020204" pitchFamily="34" charset="0"/>
              </a:rPr>
              <a:t>Kelly A. Hogan, and Jane B. Reece</a:t>
            </a:r>
            <a:endParaRPr lang="en-US" sz="1600" b="1" dirty="0">
              <a:solidFill>
                <a:schemeClr val="tx1"/>
              </a:solidFill>
              <a:latin typeface="Arial" panose="020B0604020202020204" pitchFamily="34" charset="0"/>
              <a:ea typeface="ＭＳ Ｐゴシック" pitchFamily="-108" charset="-128"/>
              <a:cs typeface="Arial" panose="020B0604020202020204" pitchFamily="34" charset="0"/>
            </a:endParaRPr>
          </a:p>
        </p:txBody>
      </p:sp>
    </p:spTree>
    <p:extLst>
      <p:ext uri="{BB962C8B-B14F-4D97-AF65-F5344CB8AC3E}">
        <p14:creationId xmlns="" xmlns:p14="http://schemas.microsoft.com/office/powerpoint/2010/main" val="351598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7383" y="1227909"/>
            <a:ext cx="8543108" cy="4949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 xmlns:p14="http://schemas.microsoft.com/office/powerpoint/2010/main" val="180192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83" y="365126"/>
            <a:ext cx="8543108" cy="978729"/>
          </a:xfrm>
        </p:spPr>
        <p:txBody>
          <a:bodyPr/>
          <a:lstStyle>
            <a:lvl1pPr>
              <a:defRPr/>
            </a:lvl1pPr>
          </a:lstStyle>
          <a:p>
            <a:r>
              <a:rPr lang="en-US" dirty="0" smtClean="0"/>
              <a:t>Click to edit M</a:t>
            </a:r>
            <a:br>
              <a:rPr lang="en-US" dirty="0" smtClean="0"/>
            </a:br>
            <a:r>
              <a:rPr lang="en-US" dirty="0" smtClean="0"/>
              <a:t>aster title style</a:t>
            </a:r>
            <a:endParaRPr lang="en-US" dirty="0"/>
          </a:p>
        </p:txBody>
      </p:sp>
      <p:sp>
        <p:nvSpPr>
          <p:cNvPr id="3" name="Content Placeholder 2"/>
          <p:cNvSpPr>
            <a:spLocks noGrp="1"/>
          </p:cNvSpPr>
          <p:nvPr>
            <p:ph idx="1"/>
          </p:nvPr>
        </p:nvSpPr>
        <p:spPr>
          <a:xfrm>
            <a:off x="287383" y="1476103"/>
            <a:ext cx="8543108" cy="47008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 xmlns:p14="http://schemas.microsoft.com/office/powerpoint/2010/main" val="52586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 xmlns:p14="http://schemas.microsoft.com/office/powerpoint/2010/main" val="82509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2017 Pearson Education, Ltd.</a:t>
            </a:r>
            <a:endParaRPr lang="en-US"/>
          </a:p>
        </p:txBody>
      </p:sp>
      <p:sp>
        <p:nvSpPr>
          <p:cNvPr id="5" name="Slide Number Placeholder 4"/>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 xmlns:p14="http://schemas.microsoft.com/office/powerpoint/2010/main" val="333699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 2017 Pearson Education, Ltd.</a:t>
            </a:r>
            <a:endParaRPr lang="en-US"/>
          </a:p>
        </p:txBody>
      </p:sp>
      <p:sp>
        <p:nvSpPr>
          <p:cNvPr id="4" name="Slide Number Placeholder 3"/>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 xmlns:p14="http://schemas.microsoft.com/office/powerpoint/2010/main" val="22434428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83" y="132522"/>
            <a:ext cx="8543108" cy="958863"/>
          </a:xfrm>
          <a:prstGeom prst="rect">
            <a:avLst/>
          </a:prstGeom>
        </p:spPr>
        <p:txBody>
          <a:bodyPr vert="horz" wrap="square"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7383" y="1227909"/>
            <a:ext cx="8543108" cy="494905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72424" y="6510981"/>
            <a:ext cx="3086100" cy="365125"/>
          </a:xfrm>
          <a:prstGeom prst="rect">
            <a:avLst/>
          </a:prstGeom>
        </p:spPr>
        <p:txBody>
          <a:bodyPr vert="horz" lIns="91440" tIns="45720" rIns="91440" bIns="45720" rtlCol="0" anchor="ctr"/>
          <a:lstStyle>
            <a:lvl1pPr algn="l">
              <a:defRPr sz="900">
                <a:solidFill>
                  <a:schemeClr val="tx1"/>
                </a:solidFill>
              </a:defRPr>
            </a:lvl1pPr>
          </a:lstStyle>
          <a:p>
            <a:r>
              <a:rPr lang="en-US" smtClean="0"/>
              <a:t>© 2017 Pearson Education, Ltd.</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DE886-DA9C-4BB0-9CDA-E860E39C9479}" type="slidenum">
              <a:rPr lang="en-US" smtClean="0"/>
              <a:pPr/>
              <a:t>‹#›</a:t>
            </a:fld>
            <a:endParaRPr lang="en-US"/>
          </a:p>
        </p:txBody>
      </p:sp>
    </p:spTree>
    <p:extLst>
      <p:ext uri="{BB962C8B-B14F-4D97-AF65-F5344CB8AC3E}">
        <p14:creationId xmlns="" xmlns:p14="http://schemas.microsoft.com/office/powerpoint/2010/main" val="30218232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hf sldNum="0" hdr="0" dt="0"/>
  <p:txStyles>
    <p:titleStyle>
      <a:lvl1pPr algn="l" defTabSz="914400" rtl="0" eaLnBrk="1" latinLnBrk="0" hangingPunct="1">
        <a:lnSpc>
          <a:spcPct val="90000"/>
        </a:lnSpc>
        <a:spcBef>
          <a:spcPct val="0"/>
        </a:spcBef>
        <a:buNone/>
        <a:defRPr sz="32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1200"/>
        </a:spcAft>
        <a:buClr>
          <a:srgbClr val="0070C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2\Fig\02_Labeled_Images\02_T01CarbonIsotopes-L.jp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0153" y="142275"/>
            <a:ext cx="4367981" cy="2387600"/>
          </a:xfrm>
        </p:spPr>
        <p:txBody>
          <a:bodyPr/>
          <a:lstStyle/>
          <a:p>
            <a:r>
              <a:rPr lang="en-US" sz="4400" dirty="0" smtClean="0"/>
              <a:t>Chapter</a:t>
            </a:r>
            <a:br>
              <a:rPr lang="en-US" sz="4400" dirty="0" smtClean="0"/>
            </a:br>
            <a:r>
              <a:rPr lang="en-US" sz="9600" dirty="0"/>
              <a:t>2</a:t>
            </a:r>
          </a:p>
        </p:txBody>
      </p:sp>
      <p:sp>
        <p:nvSpPr>
          <p:cNvPr id="3" name="Subtitle 2"/>
          <p:cNvSpPr>
            <a:spLocks noGrp="1"/>
          </p:cNvSpPr>
          <p:nvPr>
            <p:ph type="subTitle" idx="4294967295"/>
          </p:nvPr>
        </p:nvSpPr>
        <p:spPr>
          <a:xfrm>
            <a:off x="6143" y="3489706"/>
            <a:ext cx="6502812" cy="1655762"/>
          </a:xfrm>
        </p:spPr>
        <p:txBody>
          <a:bodyPr/>
          <a:lstStyle/>
          <a:p>
            <a:pPr marL="0" indent="0" algn="ctr">
              <a:lnSpc>
                <a:spcPct val="100000"/>
              </a:lnSpc>
              <a:buNone/>
            </a:pPr>
            <a:r>
              <a:rPr lang="en-US" sz="4400" b="1" dirty="0">
                <a:solidFill>
                  <a:srgbClr val="0070C0"/>
                </a:solidFill>
              </a:rPr>
              <a:t>Essential Chemistry </a:t>
            </a:r>
            <a:br>
              <a:rPr lang="en-US" sz="4400" b="1" dirty="0">
                <a:solidFill>
                  <a:srgbClr val="0070C0"/>
                </a:solidFill>
              </a:rPr>
            </a:br>
            <a:r>
              <a:rPr lang="en-US" sz="4400" b="1" dirty="0">
                <a:solidFill>
                  <a:srgbClr val="0070C0"/>
                </a:solidFill>
              </a:rPr>
              <a:t>for Biology</a:t>
            </a:r>
          </a:p>
        </p:txBody>
      </p:sp>
      <p:sp>
        <p:nvSpPr>
          <p:cNvPr id="4" name="Footer Placeholder 3"/>
          <p:cNvSpPr>
            <a:spLocks noGrp="1"/>
          </p:cNvSpPr>
          <p:nvPr>
            <p:ph type="ftr" sz="quarter" idx="11"/>
          </p:nvPr>
        </p:nvSpPr>
        <p:spPr>
          <a:xfrm>
            <a:off x="6057900" y="6492875"/>
            <a:ext cx="3086100" cy="365125"/>
          </a:xfrm>
        </p:spPr>
        <p:txBody>
          <a:bodyPr/>
          <a:lstStyle/>
          <a:p>
            <a:r>
              <a:rPr lang="en-US" smtClean="0"/>
              <a:t>© 2017 Pearson Education, Ltd.</a:t>
            </a:r>
            <a:endParaRPr lang="en-US" dirty="0"/>
          </a:p>
        </p:txBody>
      </p:sp>
    </p:spTree>
    <p:extLst>
      <p:ext uri="{BB962C8B-B14F-4D97-AF65-F5344CB8AC3E}">
        <p14:creationId xmlns="" xmlns:p14="http://schemas.microsoft.com/office/powerpoint/2010/main" val="1954058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idx="1"/>
          </p:nvPr>
        </p:nvSpPr>
        <p:spPr>
          <a:xfrm>
            <a:off x="277656" y="391327"/>
            <a:ext cx="8543108" cy="3674832"/>
          </a:xfrm>
        </p:spPr>
        <p:txBody>
          <a:bodyPr/>
          <a:lstStyle/>
          <a:p>
            <a:pPr>
              <a:spcAft>
                <a:spcPts val="600"/>
              </a:spcAft>
            </a:pPr>
            <a:r>
              <a:rPr lang="en-US" dirty="0" smtClean="0"/>
              <a:t>All atoms of a particular element have the same unique number of protons.</a:t>
            </a:r>
          </a:p>
          <a:p>
            <a:pPr lvl="1">
              <a:spcAft>
                <a:spcPts val="600"/>
              </a:spcAft>
            </a:pPr>
            <a:r>
              <a:rPr lang="en-US" dirty="0" smtClean="0"/>
              <a:t>This number is the element’s </a:t>
            </a:r>
            <a:r>
              <a:rPr lang="en-US" b="1" dirty="0" smtClean="0"/>
              <a:t>atomic number </a:t>
            </a:r>
            <a:r>
              <a:rPr lang="ko-KR" altLang="en-US" sz="1800" dirty="0" smtClean="0"/>
              <a:t>원자번호</a:t>
            </a:r>
            <a:r>
              <a:rPr lang="en-US" dirty="0" smtClean="0"/>
              <a:t>.</a:t>
            </a:r>
          </a:p>
          <a:p>
            <a:pPr lvl="1">
              <a:spcAft>
                <a:spcPts val="600"/>
              </a:spcAft>
            </a:pPr>
            <a:r>
              <a:rPr lang="en-US" dirty="0" smtClean="0"/>
              <a:t>Thus, an atom of helium, with 2 protons, has an atomic number of 2, and no other element has 2 protons. </a:t>
            </a:r>
          </a:p>
          <a:p>
            <a:pPr>
              <a:spcBef>
                <a:spcPts val="600"/>
              </a:spcBef>
            </a:pPr>
            <a:r>
              <a:rPr lang="en-US" dirty="0" smtClean="0"/>
              <a:t>An atom’s </a:t>
            </a:r>
            <a:r>
              <a:rPr lang="en-US" b="1" dirty="0" smtClean="0"/>
              <a:t>mass number</a:t>
            </a:r>
            <a:r>
              <a:rPr lang="ko-KR" altLang="en-US" sz="1800" dirty="0" smtClean="0"/>
              <a:t>질량수</a:t>
            </a:r>
            <a:r>
              <a:rPr lang="en-US" sz="1800" dirty="0" smtClean="0"/>
              <a:t> </a:t>
            </a:r>
            <a:r>
              <a:rPr lang="en-US" dirty="0" smtClean="0"/>
              <a:t>is the sum of the number of protons and neutrons in its nucleus.</a:t>
            </a:r>
            <a:endParaRPr lang="en-US" dirty="0"/>
          </a:p>
        </p:txBody>
      </p:sp>
      <p:sp>
        <p:nvSpPr>
          <p:cNvPr id="7" name="Rectangle 2"/>
          <p:cNvSpPr txBox="1">
            <a:spLocks noChangeArrowheads="1"/>
          </p:cNvSpPr>
          <p:nvPr/>
        </p:nvSpPr>
        <p:spPr>
          <a:xfrm>
            <a:off x="277655" y="4097569"/>
            <a:ext cx="8543108" cy="2585334"/>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200"/>
              </a:spcBef>
              <a:spcAft>
                <a:spcPts val="600"/>
              </a:spcAft>
              <a:buClr>
                <a:srgbClr val="0070C0"/>
              </a:buClr>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An atom’s </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atomic mass</a:t>
            </a:r>
            <a:r>
              <a:rPr kumimoji="0" lang="ko-KR" altLang="en-US" sz="1800" i="0" u="none" strike="noStrike" kern="1200" cap="none" spc="0" normalizeH="0" baseline="0" noProof="0" dirty="0" smtClean="0">
                <a:ln>
                  <a:noFill/>
                </a:ln>
                <a:solidFill>
                  <a:schemeClr val="tx1"/>
                </a:solidFill>
                <a:effectLst/>
                <a:uLnTx/>
                <a:uFillTx/>
                <a:latin typeface="+mn-lt"/>
                <a:ea typeface="+mn-ea"/>
                <a:cs typeface="+mn-cs"/>
              </a:rPr>
              <a:t>원자질량</a:t>
            </a:r>
            <a:endParaRPr kumimoji="0" lang="en-US" sz="180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0"/>
              </a:spcBef>
              <a:spcAft>
                <a:spcPts val="600"/>
              </a:spcAft>
              <a:buClr>
                <a:srgbClr val="0070C0"/>
              </a:buClr>
              <a:buSzTx/>
              <a:buFont typeface="Arial" panose="020B0604020202020204"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is close to its mass number, the sum of its protons and neutrons,</a:t>
            </a:r>
          </a:p>
          <a:p>
            <a:pPr marL="685800" marR="0" lvl="1" indent="-228600" algn="l" defTabSz="914400" rtl="0" eaLnBrk="1" fontAlgn="auto" latinLnBrk="0" hangingPunct="1">
              <a:lnSpc>
                <a:spcPct val="90000"/>
              </a:lnSpc>
              <a:spcBef>
                <a:spcPts val="0"/>
              </a:spcBef>
              <a:spcAft>
                <a:spcPts val="600"/>
              </a:spcAft>
              <a:buClr>
                <a:srgbClr val="0070C0"/>
              </a:buClr>
              <a:buSzTx/>
              <a:buFont typeface="Arial" panose="020B0604020202020204"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but may differ slightly because it represents an average of all the naturally occurring forms of that element.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45750" y="307621"/>
            <a:ext cx="4070609" cy="597052"/>
          </a:xfrm>
        </p:spPr>
        <p:txBody>
          <a:bodyPr/>
          <a:lstStyle/>
          <a:p>
            <a:r>
              <a:rPr lang="en-US" dirty="0" smtClean="0"/>
              <a:t>Isotopes</a:t>
            </a:r>
            <a:r>
              <a:rPr lang="ko-KR" altLang="en-US" sz="2400" b="0" dirty="0" smtClean="0"/>
              <a:t>동위원소</a:t>
            </a:r>
            <a:endParaRPr lang="en-US" sz="2400" b="0" dirty="0" smtClean="0"/>
          </a:p>
        </p:txBody>
      </p:sp>
      <p:sp>
        <p:nvSpPr>
          <p:cNvPr id="65539" name="Rectangle 3"/>
          <p:cNvSpPr>
            <a:spLocks noGrp="1" noChangeArrowheads="1"/>
          </p:cNvSpPr>
          <p:nvPr>
            <p:ph idx="1"/>
          </p:nvPr>
        </p:nvSpPr>
        <p:spPr>
          <a:xfrm>
            <a:off x="287383" y="1023628"/>
            <a:ext cx="8543108" cy="2312959"/>
          </a:xfrm>
        </p:spPr>
        <p:txBody>
          <a:bodyPr/>
          <a:lstStyle/>
          <a:p>
            <a:r>
              <a:rPr lang="en-US" b="1" dirty="0" smtClean="0"/>
              <a:t>Isotopes</a:t>
            </a:r>
            <a:r>
              <a:rPr lang="en-US" dirty="0" smtClean="0"/>
              <a:t> are alternate mass forms of an element.</a:t>
            </a:r>
          </a:p>
          <a:p>
            <a:r>
              <a:rPr lang="en-US" dirty="0" smtClean="0"/>
              <a:t>Isotopes</a:t>
            </a:r>
          </a:p>
          <a:p>
            <a:pPr lvl="1"/>
            <a:r>
              <a:rPr lang="en-US" dirty="0" smtClean="0"/>
              <a:t>have the same number of protons and electrons but</a:t>
            </a:r>
          </a:p>
          <a:p>
            <a:pPr lvl="1"/>
            <a:r>
              <a:rPr lang="en-US" dirty="0" smtClean="0"/>
              <a:t>differ in their number of neutrons.</a:t>
            </a:r>
          </a:p>
        </p:txBody>
      </p:sp>
      <p:pic>
        <p:nvPicPr>
          <p:cNvPr id="5" name="02_T01CarbonIsotopes-L.jpg" descr="C:\Documents and Settings\rajesh\Desktop\PPT\Campbel Chapter-02\Fig\02_Labeled_Images\02_T01CarbonIsotopes-L.jpg"/>
          <p:cNvPicPr>
            <a:picLocks noChangeAspect="1"/>
          </p:cNvPicPr>
          <p:nvPr/>
        </p:nvPicPr>
        <p:blipFill>
          <a:blip r:embed="rId3" r:link="rId4"/>
          <a:stretch>
            <a:fillRect/>
          </a:stretch>
        </p:blipFill>
        <p:spPr>
          <a:xfrm>
            <a:off x="220881" y="3360576"/>
            <a:ext cx="8546592" cy="332232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287383" y="702616"/>
            <a:ext cx="8543108" cy="2750704"/>
          </a:xfrm>
        </p:spPr>
        <p:txBody>
          <a:bodyPr/>
          <a:lstStyle/>
          <a:p>
            <a:r>
              <a:rPr lang="en-US" dirty="0" smtClean="0"/>
              <a:t>A </a:t>
            </a:r>
            <a:r>
              <a:rPr lang="en-US" b="1" dirty="0" smtClean="0"/>
              <a:t>radioactive isotope</a:t>
            </a:r>
            <a:r>
              <a:rPr lang="ko-KR" altLang="en-US" sz="2400" dirty="0" smtClean="0"/>
              <a:t>방사성 동위원소</a:t>
            </a:r>
            <a:r>
              <a:rPr lang="en-US" sz="2400" dirty="0" smtClean="0"/>
              <a:t> </a:t>
            </a:r>
            <a:r>
              <a:rPr lang="en-US" dirty="0" smtClean="0"/>
              <a:t>is one in which the nucleus decays spontaneously.</a:t>
            </a:r>
          </a:p>
          <a:p>
            <a:r>
              <a:rPr lang="en-US" dirty="0" smtClean="0"/>
              <a:t>Radiation from decaying isotopes can</a:t>
            </a:r>
          </a:p>
          <a:p>
            <a:pPr lvl="1"/>
            <a:r>
              <a:rPr lang="en-US" dirty="0" smtClean="0"/>
              <a:t>damage cellular molecules and </a:t>
            </a:r>
          </a:p>
          <a:p>
            <a:pPr lvl="1"/>
            <a:r>
              <a:rPr lang="en-US" dirty="0" smtClean="0"/>
              <a:t>pose serious health risks. </a:t>
            </a:r>
          </a:p>
          <a:p>
            <a:r>
              <a:rPr lang="en-US" altLang="ko-KR" dirty="0" smtClean="0"/>
              <a:t>Cells use radioactive isotopes the same way they use nonradioactive isotopes of the same element.</a:t>
            </a:r>
          </a:p>
          <a:p>
            <a:r>
              <a:rPr lang="en-US" altLang="ko-KR" dirty="0" smtClean="0"/>
              <a:t>Once the cell takes up a radioactive isotope, the location and concentration of the isotope can be detected because of the radiation it emits. </a:t>
            </a:r>
          </a:p>
          <a:p>
            <a:pPr lvl="1">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33302" y="229798"/>
            <a:ext cx="7387741" cy="958863"/>
          </a:xfrm>
        </p:spPr>
        <p:txBody>
          <a:bodyPr/>
          <a:lstStyle/>
          <a:p>
            <a:r>
              <a:rPr lang="en-US" dirty="0" smtClean="0"/>
              <a:t>The Process of Science: Can Radioactive Tracers Identify Brain Diseases?</a:t>
            </a:r>
            <a:br>
              <a:rPr lang="en-US" dirty="0" smtClean="0"/>
            </a:br>
            <a:endParaRPr lang="en-US" dirty="0"/>
          </a:p>
        </p:txBody>
      </p:sp>
      <p:sp>
        <p:nvSpPr>
          <p:cNvPr id="88067" name="Rectangle 3"/>
          <p:cNvSpPr>
            <a:spLocks noGrp="1" noChangeArrowheads="1"/>
          </p:cNvSpPr>
          <p:nvPr>
            <p:ph idx="1"/>
          </p:nvPr>
        </p:nvSpPr>
        <p:spPr/>
        <p:txBody>
          <a:bodyPr/>
          <a:lstStyle/>
          <a:p>
            <a:r>
              <a:rPr lang="en-US" dirty="0" smtClean="0"/>
              <a:t>In 2012, researchers from a U.S. pharmaceutical company announced the results of a study that used PET </a:t>
            </a:r>
            <a:r>
              <a:rPr lang="en-US" sz="2400" dirty="0" smtClean="0"/>
              <a:t>(positron emission tomography)</a:t>
            </a:r>
            <a:r>
              <a:rPr lang="en-US" dirty="0" smtClean="0"/>
              <a:t> scans to investigate Alzheimer’s disease.</a:t>
            </a:r>
          </a:p>
          <a:p>
            <a:pPr lvl="1"/>
            <a:r>
              <a:rPr lang="en-US" dirty="0" smtClean="0"/>
              <a:t>The </a:t>
            </a:r>
            <a:r>
              <a:rPr lang="en-US" b="1" dirty="0" smtClean="0"/>
              <a:t>observation</a:t>
            </a:r>
            <a:r>
              <a:rPr lang="en-US" dirty="0" smtClean="0"/>
              <a:t> that the brains of people with Alzheimer’s are often filled with clumps of a protein called amyloid led the researchers to </a:t>
            </a:r>
            <a:r>
              <a:rPr lang="en-US" b="1" dirty="0" smtClean="0"/>
              <a:t>question</a:t>
            </a:r>
            <a:r>
              <a:rPr lang="en-US" dirty="0" smtClean="0"/>
              <a:t> whether these clumps could be detected by a PET scan. </a:t>
            </a:r>
            <a:endParaRPr lang="en-US" dirty="0"/>
          </a:p>
        </p:txBody>
      </p:sp>
      <p:pic>
        <p:nvPicPr>
          <p:cNvPr id="5"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056437" y="4415699"/>
            <a:ext cx="3410193" cy="226843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316566" y="585885"/>
            <a:ext cx="8543108" cy="5416082"/>
          </a:xfrm>
        </p:spPr>
        <p:txBody>
          <a:bodyPr/>
          <a:lstStyle/>
          <a:p>
            <a:r>
              <a:rPr lang="en-US" dirty="0" smtClean="0"/>
              <a:t>The researchers formed the </a:t>
            </a:r>
            <a:r>
              <a:rPr lang="en-US" b="1" dirty="0" smtClean="0"/>
              <a:t>hypothesis</a:t>
            </a:r>
            <a:r>
              <a:rPr lang="ko-KR" altLang="en-US" sz="1800" dirty="0" smtClean="0"/>
              <a:t>가설</a:t>
            </a:r>
            <a:r>
              <a:rPr lang="en-US" sz="1800" dirty="0" smtClean="0"/>
              <a:t> </a:t>
            </a:r>
            <a:r>
              <a:rPr lang="en-US" dirty="0" smtClean="0"/>
              <a:t>that a molecule called </a:t>
            </a:r>
            <a:r>
              <a:rPr lang="en-US" dirty="0" err="1" smtClean="0"/>
              <a:t>florbetapir</a:t>
            </a:r>
            <a:r>
              <a:rPr lang="en-US" dirty="0" smtClean="0"/>
              <a:t>, which contains the radioactive isotope fluorine-18, could be detected by PET scans</a:t>
            </a:r>
            <a:r>
              <a:rPr lang="en-US" dirty="0"/>
              <a:t> </a:t>
            </a:r>
            <a:r>
              <a:rPr lang="en-US" dirty="0" smtClean="0"/>
              <a:t>after it binds to amyloid deposits in living patients. </a:t>
            </a:r>
          </a:p>
          <a:p>
            <a:r>
              <a:rPr lang="en-US" altLang="ko-KR" dirty="0" smtClean="0"/>
              <a:t>Their </a:t>
            </a:r>
            <a:r>
              <a:rPr lang="en-US" altLang="ko-KR" b="1" dirty="0" smtClean="0"/>
              <a:t>experiment</a:t>
            </a:r>
            <a:r>
              <a:rPr lang="en-US" altLang="ko-KR" dirty="0" smtClean="0"/>
              <a:t> involved using the radioactive isotope and PET scans to test 229 patients who had been diagnosed with mental decline. </a:t>
            </a:r>
          </a:p>
          <a:p>
            <a:r>
              <a:rPr lang="en-US" altLang="ko-KR" dirty="0" smtClean="0"/>
              <a:t>The </a:t>
            </a:r>
            <a:r>
              <a:rPr lang="en-US" altLang="ko-KR" b="1" dirty="0" smtClean="0"/>
              <a:t>results</a:t>
            </a:r>
            <a:r>
              <a:rPr lang="en-US" altLang="ko-KR" dirty="0" smtClean="0"/>
              <a:t> indicated that 113 patients showed </a:t>
            </a:r>
            <a:r>
              <a:rPr lang="en-US" altLang="ko-KR" dirty="0" err="1" smtClean="0"/>
              <a:t>amyloid</a:t>
            </a:r>
            <a:r>
              <a:rPr lang="en-US" altLang="ko-KR" dirty="0" smtClean="0"/>
              <a:t> deposits in their PET scans. As a result,</a:t>
            </a:r>
          </a:p>
          <a:p>
            <a:pPr lvl="1"/>
            <a:r>
              <a:rPr lang="en-US" altLang="ko-KR" dirty="0" smtClean="0"/>
              <a:t>doctors changed the diagnosis in 55% of the patients.</a:t>
            </a:r>
          </a:p>
          <a:p>
            <a:endParaRPr lang="en-US" dirty="0" smtClean="0"/>
          </a:p>
        </p:txBody>
      </p:sp>
      <p:pic>
        <p:nvPicPr>
          <p:cNvPr id="1026" name="Picture 2" descr="Florbetapir F-18.sv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15865" y="2157806"/>
            <a:ext cx="2539432" cy="71421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72209" y="589723"/>
            <a:ext cx="6093962" cy="509504"/>
          </a:xfrm>
        </p:spPr>
        <p:txBody>
          <a:bodyPr/>
          <a:lstStyle/>
          <a:p>
            <a:r>
              <a:rPr lang="en-US" dirty="0" smtClean="0"/>
              <a:t>Chemical Bonding and Molecules</a:t>
            </a:r>
          </a:p>
        </p:txBody>
      </p:sp>
      <p:sp>
        <p:nvSpPr>
          <p:cNvPr id="30723" name="Rectangle 3"/>
          <p:cNvSpPr>
            <a:spLocks noGrp="1" noChangeArrowheads="1"/>
          </p:cNvSpPr>
          <p:nvPr>
            <p:ph idx="1"/>
          </p:nvPr>
        </p:nvSpPr>
        <p:spPr>
          <a:xfrm>
            <a:off x="267928" y="1441917"/>
            <a:ext cx="8543108" cy="4015300"/>
          </a:xfrm>
        </p:spPr>
        <p:txBody>
          <a:bodyPr/>
          <a:lstStyle/>
          <a:p>
            <a:r>
              <a:rPr lang="en-US" dirty="0" smtClean="0"/>
              <a:t>Only electrons are directly involved in chemical reactions.</a:t>
            </a:r>
          </a:p>
          <a:p>
            <a:pPr lvl="1"/>
            <a:r>
              <a:rPr lang="en-US" dirty="0" smtClean="0"/>
              <a:t>The number of electrons in an atom determines the chemical properties of that atom. </a:t>
            </a:r>
          </a:p>
          <a:p>
            <a:pPr lvl="1"/>
            <a:r>
              <a:rPr lang="en-US" dirty="0" smtClean="0"/>
              <a:t>Chemical reactions enable atoms to transfer or share electrons. </a:t>
            </a:r>
          </a:p>
          <a:p>
            <a:pPr lvl="1"/>
            <a:r>
              <a:rPr lang="en-US" dirty="0" smtClean="0"/>
              <a:t>These interactions usually result in atoms staying close together, held by attractions called </a:t>
            </a:r>
            <a:r>
              <a:rPr lang="en-US" b="1" dirty="0" smtClean="0"/>
              <a:t>chemical bonds</a:t>
            </a:r>
            <a:r>
              <a:rPr lang="ko-KR" altLang="en-US" sz="1800" dirty="0" smtClean="0"/>
              <a:t>화학결합</a:t>
            </a:r>
            <a:r>
              <a:rPr lang="en-US"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74935" y="142250"/>
            <a:ext cx="4508350" cy="519231"/>
          </a:xfrm>
        </p:spPr>
        <p:txBody>
          <a:bodyPr/>
          <a:lstStyle/>
          <a:p>
            <a:r>
              <a:rPr lang="en-US" dirty="0" smtClean="0"/>
              <a:t>Ionic Bonds</a:t>
            </a:r>
            <a:r>
              <a:rPr lang="ko-KR" altLang="en-US" sz="2400" b="0" dirty="0" smtClean="0"/>
              <a:t>이온결합</a:t>
            </a:r>
            <a:endParaRPr lang="en-US" sz="2400" b="0" dirty="0" smtClean="0"/>
          </a:p>
        </p:txBody>
      </p:sp>
      <p:sp>
        <p:nvSpPr>
          <p:cNvPr id="80899" name="Rectangle 3"/>
          <p:cNvSpPr>
            <a:spLocks noGrp="1" noChangeArrowheads="1"/>
          </p:cNvSpPr>
          <p:nvPr>
            <p:ph idx="1"/>
          </p:nvPr>
        </p:nvSpPr>
        <p:spPr>
          <a:xfrm>
            <a:off x="248472" y="673432"/>
            <a:ext cx="8543108" cy="2692339"/>
          </a:xfrm>
        </p:spPr>
        <p:txBody>
          <a:bodyPr/>
          <a:lstStyle/>
          <a:p>
            <a:r>
              <a:rPr lang="en-US" dirty="0" smtClean="0"/>
              <a:t>When an atom loses or gains electrons, it becomes electrically charged.</a:t>
            </a:r>
          </a:p>
          <a:p>
            <a:pPr lvl="1"/>
            <a:r>
              <a:rPr lang="en-US" b="1" dirty="0" smtClean="0"/>
              <a:t>Ions</a:t>
            </a:r>
            <a:r>
              <a:rPr lang="en-US" dirty="0" smtClean="0"/>
              <a:t> are atoms or molecules that are electrically charged as a result of gaining or losing electrons. </a:t>
            </a:r>
          </a:p>
          <a:p>
            <a:pPr lvl="1"/>
            <a:r>
              <a:rPr lang="en-US" b="1" dirty="0" smtClean="0"/>
              <a:t>Ionic bonds</a:t>
            </a:r>
            <a:r>
              <a:rPr lang="en-US" dirty="0" smtClean="0"/>
              <a:t> are formed between oppositely charged ions.</a:t>
            </a:r>
          </a:p>
          <a:p>
            <a:pPr lvl="1"/>
            <a:r>
              <a:rPr lang="en-US" dirty="0" smtClean="0"/>
              <a:t>Compounds, such as table salt, that are held together by ionic bonds, are called ionic compounds. </a:t>
            </a:r>
          </a:p>
        </p:txBody>
      </p:sp>
      <p:pic>
        <p:nvPicPr>
          <p:cNvPr id="5" name="Picture 24" descr="02_06ElectronTransfer_2-U.jpg"/>
          <p:cNvPicPr>
            <a:picLocks noChangeAspect="1"/>
          </p:cNvPicPr>
          <p:nvPr/>
        </p:nvPicPr>
        <p:blipFill>
          <a:blip r:embed="rId3"/>
          <a:stretch>
            <a:fillRect/>
          </a:stretch>
        </p:blipFill>
        <p:spPr>
          <a:xfrm>
            <a:off x="298703" y="3325822"/>
            <a:ext cx="8546592" cy="3366823"/>
          </a:xfrm>
          <a:prstGeom prst="rect">
            <a:avLst/>
          </a:prstGeom>
        </p:spPr>
      </p:pic>
      <p:sp>
        <p:nvSpPr>
          <p:cNvPr id="6" name="TextBox 6"/>
          <p:cNvSpPr txBox="1">
            <a:spLocks noChangeArrowheads="1"/>
          </p:cNvSpPr>
          <p:nvPr/>
        </p:nvSpPr>
        <p:spPr bwMode="auto">
          <a:xfrm>
            <a:off x="480616" y="5379138"/>
            <a:ext cx="1461939" cy="487313"/>
          </a:xfrm>
          <a:prstGeom prst="rect">
            <a:avLst/>
          </a:prstGeom>
          <a:noFill/>
          <a:ln w="9525">
            <a:noFill/>
            <a:miter lim="800000"/>
            <a:headEnd/>
            <a:tailEnd/>
          </a:ln>
        </p:spPr>
        <p:txBody>
          <a:bodyPr wrap="none" lIns="0" tIns="0" rIns="0" bIns="0">
            <a:spAutoFit/>
          </a:bodyPr>
          <a:lstStyle/>
          <a:p>
            <a:pPr algn="ctr" eaLnBrk="0" hangingPunct="0">
              <a:lnSpc>
                <a:spcPts val="1900"/>
              </a:lnSpc>
            </a:pPr>
            <a:r>
              <a:rPr lang="en-US" sz="1800" b="1" dirty="0">
                <a:solidFill>
                  <a:srgbClr val="000000"/>
                </a:solidFill>
                <a:latin typeface="Arial"/>
                <a:ea typeface="ＭＳ Ｐゴシック" charset="0"/>
              </a:rPr>
              <a:t>Na</a:t>
            </a:r>
          </a:p>
          <a:p>
            <a:pPr algn="ctr" eaLnBrk="0" hangingPunct="0">
              <a:lnSpc>
                <a:spcPts val="1900"/>
              </a:lnSpc>
            </a:pPr>
            <a:r>
              <a:rPr lang="en-US" sz="1800" b="1" dirty="0">
                <a:solidFill>
                  <a:srgbClr val="000000"/>
                </a:solidFill>
                <a:latin typeface="Arial"/>
                <a:ea typeface="ＭＳ Ｐゴシック" charset="0"/>
              </a:rPr>
              <a:t>Sodium atom</a:t>
            </a:r>
          </a:p>
        </p:txBody>
      </p:sp>
      <p:sp>
        <p:nvSpPr>
          <p:cNvPr id="7" name="TextBox 8"/>
          <p:cNvSpPr txBox="1">
            <a:spLocks noChangeArrowheads="1"/>
          </p:cNvSpPr>
          <p:nvPr/>
        </p:nvSpPr>
        <p:spPr bwMode="auto">
          <a:xfrm>
            <a:off x="2640435" y="5408728"/>
            <a:ext cx="1551707" cy="512961"/>
          </a:xfrm>
          <a:prstGeom prst="rect">
            <a:avLst/>
          </a:prstGeom>
          <a:noFill/>
          <a:ln w="9525">
            <a:noFill/>
            <a:miter lim="800000"/>
            <a:headEnd/>
            <a:tailEnd/>
          </a:ln>
        </p:spPr>
        <p:txBody>
          <a:bodyPr wrap="none" lIns="0" tIns="0" rIns="0" bIns="0">
            <a:spAutoFit/>
          </a:bodyPr>
          <a:lstStyle/>
          <a:p>
            <a:pPr algn="ctr" eaLnBrk="0" hangingPunct="0">
              <a:lnSpc>
                <a:spcPts val="2000"/>
              </a:lnSpc>
            </a:pPr>
            <a:r>
              <a:rPr lang="en-US" sz="1800" b="1" dirty="0">
                <a:solidFill>
                  <a:srgbClr val="000000"/>
                </a:solidFill>
                <a:latin typeface="Arial"/>
                <a:ea typeface="ＭＳ Ｐゴシック" charset="0"/>
              </a:rPr>
              <a:t>Cl</a:t>
            </a:r>
          </a:p>
          <a:p>
            <a:pPr algn="ctr" eaLnBrk="0" hangingPunct="0">
              <a:lnSpc>
                <a:spcPts val="2000"/>
              </a:lnSpc>
            </a:pPr>
            <a:r>
              <a:rPr lang="en-US" sz="1800" b="1" dirty="0">
                <a:solidFill>
                  <a:srgbClr val="000000"/>
                </a:solidFill>
                <a:latin typeface="Arial"/>
                <a:ea typeface="ＭＳ Ｐゴシック" charset="0"/>
              </a:rPr>
              <a:t>Chlorine atom</a:t>
            </a:r>
          </a:p>
        </p:txBody>
      </p:sp>
      <p:sp>
        <p:nvSpPr>
          <p:cNvPr id="8" name="TextBox 7"/>
          <p:cNvSpPr txBox="1"/>
          <p:nvPr/>
        </p:nvSpPr>
        <p:spPr>
          <a:xfrm>
            <a:off x="5584453" y="5086371"/>
            <a:ext cx="1256754" cy="553998"/>
          </a:xfrm>
          <a:prstGeom prst="rect">
            <a:avLst/>
          </a:prstGeom>
          <a:noFill/>
        </p:spPr>
        <p:txBody>
          <a:bodyPr wrap="none" lIns="0" tIns="0" rIns="0" bIns="0">
            <a:spAutoFit/>
          </a:bodyPr>
          <a:lstStyle/>
          <a:p>
            <a:pPr algn="ctr" eaLnBrk="0" fontAlgn="auto" hangingPunct="0">
              <a:spcBef>
                <a:spcPts val="0"/>
              </a:spcBef>
              <a:spcAft>
                <a:spcPts val="0"/>
              </a:spcAft>
              <a:defRPr/>
            </a:pPr>
            <a:r>
              <a:rPr lang="en-US" sz="1800" b="1" smtClean="0">
                <a:solidFill>
                  <a:srgbClr val="000000"/>
                </a:solidFill>
                <a:latin typeface="Arial"/>
                <a:ea typeface="ＭＳ Ｐゴシック" charset="0"/>
              </a:rPr>
              <a:t>Na</a:t>
            </a:r>
            <a:r>
              <a:rPr lang="en-US" sz="1800" b="1" baseline="30000" smtClean="0">
                <a:solidFill>
                  <a:srgbClr val="000000"/>
                </a:solidFill>
                <a:latin typeface="Symbol"/>
                <a:ea typeface="ＭＳ Ｐゴシック" charset="0"/>
              </a:rPr>
              <a:t>+</a:t>
            </a:r>
            <a:endParaRPr lang="en-US" sz="1800" b="1" baseline="30000" dirty="0">
              <a:solidFill>
                <a:srgbClr val="000000"/>
              </a:solidFill>
              <a:latin typeface="Symbol"/>
              <a:ea typeface="ＭＳ Ｐゴシック" charset="0"/>
            </a:endParaRPr>
          </a:p>
          <a:p>
            <a:pPr algn="ctr" eaLnBrk="0" fontAlgn="auto" hangingPunct="0">
              <a:spcBef>
                <a:spcPts val="0"/>
              </a:spcBef>
              <a:spcAft>
                <a:spcPts val="0"/>
              </a:spcAft>
              <a:defRPr/>
            </a:pPr>
            <a:r>
              <a:rPr lang="en-US" sz="1800" b="1" dirty="0">
                <a:solidFill>
                  <a:srgbClr val="000000"/>
                </a:solidFill>
                <a:latin typeface="Arial"/>
                <a:ea typeface="ＭＳ Ｐゴシック" charset="0"/>
              </a:rPr>
              <a:t>Sodium ion</a:t>
            </a:r>
          </a:p>
        </p:txBody>
      </p:sp>
      <p:sp>
        <p:nvSpPr>
          <p:cNvPr id="9" name="TextBox 8"/>
          <p:cNvSpPr txBox="1"/>
          <p:nvPr/>
        </p:nvSpPr>
        <p:spPr>
          <a:xfrm>
            <a:off x="7326945" y="5326387"/>
            <a:ext cx="1346523" cy="553998"/>
          </a:xfrm>
          <a:prstGeom prst="rect">
            <a:avLst/>
          </a:prstGeom>
          <a:noFill/>
        </p:spPr>
        <p:txBody>
          <a:bodyPr wrap="none" lIns="0" tIns="0" rIns="0" bIns="0">
            <a:spAutoFit/>
          </a:bodyPr>
          <a:lstStyle/>
          <a:p>
            <a:pPr algn="ctr" eaLnBrk="0" fontAlgn="auto" hangingPunct="0">
              <a:spcBef>
                <a:spcPts val="0"/>
              </a:spcBef>
              <a:spcAft>
                <a:spcPts val="0"/>
              </a:spcAft>
              <a:defRPr/>
            </a:pPr>
            <a:r>
              <a:rPr lang="en-US" sz="1800" b="1" dirty="0">
                <a:solidFill>
                  <a:srgbClr val="000000"/>
                </a:solidFill>
                <a:latin typeface="Arial"/>
                <a:ea typeface="ＭＳ Ｐゴシック" charset="0"/>
              </a:rPr>
              <a:t>Cl</a:t>
            </a:r>
            <a:r>
              <a:rPr lang="en-US" sz="1800" b="1" baseline="30000" dirty="0">
                <a:solidFill>
                  <a:srgbClr val="000000"/>
                </a:solidFill>
                <a:latin typeface="Symbol" pitchFamily="18" charset="2"/>
                <a:ea typeface="ＭＳ Ｐゴシック" charset="0"/>
                <a:sym typeface="Symbol"/>
              </a:rPr>
              <a:t></a:t>
            </a:r>
            <a:endParaRPr lang="en-US" sz="1800" b="1" baseline="30000" dirty="0">
              <a:solidFill>
                <a:srgbClr val="000000"/>
              </a:solidFill>
              <a:latin typeface="Arial"/>
              <a:ea typeface="ＭＳ Ｐゴシック" charset="0"/>
            </a:endParaRPr>
          </a:p>
          <a:p>
            <a:pPr algn="ctr" eaLnBrk="0" fontAlgn="auto" hangingPunct="0">
              <a:spcBef>
                <a:spcPts val="0"/>
              </a:spcBef>
              <a:spcAft>
                <a:spcPts val="0"/>
              </a:spcAft>
              <a:defRPr/>
            </a:pPr>
            <a:r>
              <a:rPr lang="en-US" sz="1800" b="1" dirty="0">
                <a:solidFill>
                  <a:srgbClr val="000000"/>
                </a:solidFill>
                <a:latin typeface="Arial"/>
                <a:ea typeface="ＭＳ Ｐゴシック" charset="0"/>
              </a:rPr>
              <a:t>Chloride ion</a:t>
            </a:r>
          </a:p>
        </p:txBody>
      </p:sp>
      <p:grpSp>
        <p:nvGrpSpPr>
          <p:cNvPr id="10" name="Group 12"/>
          <p:cNvGrpSpPr/>
          <p:nvPr/>
        </p:nvGrpSpPr>
        <p:grpSpPr>
          <a:xfrm>
            <a:off x="5543686" y="5667078"/>
            <a:ext cx="3199536" cy="429526"/>
            <a:chOff x="5133441" y="2388717"/>
            <a:chExt cx="3199536" cy="429526"/>
          </a:xfrm>
        </p:grpSpPr>
        <p:sp>
          <p:nvSpPr>
            <p:cNvPr id="11" name="Freeform 13"/>
            <p:cNvSpPr/>
            <p:nvPr/>
          </p:nvSpPr>
          <p:spPr>
            <a:xfrm>
              <a:off x="5133441" y="2388717"/>
              <a:ext cx="3199536" cy="224294"/>
            </a:xfrm>
            <a:custGeom>
              <a:avLst/>
              <a:gdLst>
                <a:gd name="connsiteX0" fmla="*/ 9525 w 3199536"/>
                <a:gd name="connsiteY0" fmla="*/ 9525 h 224294"/>
                <a:gd name="connsiteX1" fmla="*/ 9525 w 3199536"/>
                <a:gd name="connsiteY1" fmla="*/ 214769 h 224294"/>
                <a:gd name="connsiteX2" fmla="*/ 3190011 w 3199536"/>
                <a:gd name="connsiteY2" fmla="*/ 214769 h 224294"/>
                <a:gd name="connsiteX3" fmla="*/ 3190011 w 3199536"/>
                <a:gd name="connsiteY3" fmla="*/ 9525 h 224294"/>
              </a:gdLst>
              <a:ahLst/>
              <a:cxnLst>
                <a:cxn ang="0">
                  <a:pos x="connsiteX0" y="connsiteY0"/>
                </a:cxn>
                <a:cxn ang="1">
                  <a:pos x="connsiteX1" y="connsiteY1"/>
                </a:cxn>
                <a:cxn ang="2">
                  <a:pos x="connsiteX2" y="connsiteY2"/>
                </a:cxn>
                <a:cxn ang="3">
                  <a:pos x="connsiteX3" y="connsiteY3"/>
                </a:cxn>
              </a:cxnLst>
              <a:rect l="l" t="t" r="r" b="b"/>
              <a:pathLst>
                <a:path w="3199536" h="224294">
                  <a:moveTo>
                    <a:pt x="9525" y="9525"/>
                  </a:moveTo>
                  <a:lnTo>
                    <a:pt x="9525" y="214769"/>
                  </a:lnTo>
                  <a:lnTo>
                    <a:pt x="3190011" y="214769"/>
                  </a:lnTo>
                  <a:lnTo>
                    <a:pt x="3190011"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2" name="Freeform 3"/>
            <p:cNvSpPr/>
            <p:nvPr/>
          </p:nvSpPr>
          <p:spPr>
            <a:xfrm>
              <a:off x="6723697" y="2593962"/>
              <a:ext cx="38100" cy="224281"/>
            </a:xfrm>
            <a:custGeom>
              <a:avLst/>
              <a:gdLst>
                <a:gd name="connsiteX0" fmla="*/ 9525 w 38100"/>
                <a:gd name="connsiteY0" fmla="*/ 214757 h 224281"/>
                <a:gd name="connsiteX1" fmla="*/ 9525 w 38100"/>
                <a:gd name="connsiteY1" fmla="*/ 9525 h 224281"/>
              </a:gdLst>
              <a:ahLst/>
              <a:cxnLst>
                <a:cxn ang="0">
                  <a:pos x="connsiteX0" y="connsiteY0"/>
                </a:cxn>
                <a:cxn ang="1">
                  <a:pos x="connsiteX1" y="connsiteY1"/>
                </a:cxn>
              </a:cxnLst>
              <a:rect l="l" t="t" r="r" b="b"/>
              <a:pathLst>
                <a:path w="38100" h="224281">
                  <a:moveTo>
                    <a:pt x="9525" y="214757"/>
                  </a:moveTo>
                  <a:lnTo>
                    <a:pt x="9525"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sp>
        <p:nvSpPr>
          <p:cNvPr id="13" name="TextBox 14"/>
          <p:cNvSpPr txBox="1">
            <a:spLocks noChangeArrowheads="1"/>
          </p:cNvSpPr>
          <p:nvPr/>
        </p:nvSpPr>
        <p:spPr bwMode="auto">
          <a:xfrm>
            <a:off x="5913292" y="6112686"/>
            <a:ext cx="2551981" cy="276999"/>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Sodium chloride (</a:t>
            </a:r>
            <a:r>
              <a:rPr lang="en-US" sz="1800" b="1" dirty="0" err="1">
                <a:solidFill>
                  <a:srgbClr val="000000"/>
                </a:solidFill>
                <a:latin typeface="Arial"/>
                <a:ea typeface="ＭＳ Ｐゴシック" charset="0"/>
              </a:rPr>
              <a:t>NaCl</a:t>
            </a:r>
            <a:r>
              <a:rPr lang="en-US" sz="1800" b="1" dirty="0">
                <a:solidFill>
                  <a:srgbClr val="000000"/>
                </a:solidFill>
                <a:latin typeface="Arial"/>
                <a:ea typeface="ＭＳ Ｐゴシック"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08398" y="443807"/>
            <a:ext cx="5665942" cy="490048"/>
          </a:xfrm>
        </p:spPr>
        <p:txBody>
          <a:bodyPr/>
          <a:lstStyle/>
          <a:p>
            <a:r>
              <a:rPr lang="en-US" dirty="0" smtClean="0"/>
              <a:t>Covalent Bonds</a:t>
            </a:r>
            <a:r>
              <a:rPr lang="ko-KR" altLang="en-US" sz="2400" b="0" dirty="0" smtClean="0"/>
              <a:t>공유결합</a:t>
            </a:r>
            <a:endParaRPr lang="en-US" sz="2400" b="0" dirty="0" smtClean="0"/>
          </a:p>
        </p:txBody>
      </p:sp>
      <p:sp>
        <p:nvSpPr>
          <p:cNvPr id="87043" name="Rectangle 3"/>
          <p:cNvSpPr>
            <a:spLocks noGrp="1" noChangeArrowheads="1"/>
          </p:cNvSpPr>
          <p:nvPr>
            <p:ph idx="1"/>
          </p:nvPr>
        </p:nvSpPr>
        <p:spPr>
          <a:xfrm>
            <a:off x="287383" y="1004168"/>
            <a:ext cx="8543108" cy="2633972"/>
          </a:xfrm>
        </p:spPr>
        <p:txBody>
          <a:bodyPr/>
          <a:lstStyle/>
          <a:p>
            <a:r>
              <a:rPr lang="en-US" dirty="0" smtClean="0"/>
              <a:t>A </a:t>
            </a:r>
            <a:r>
              <a:rPr lang="en-US" b="1" dirty="0" smtClean="0"/>
              <a:t>covalent bond</a:t>
            </a:r>
            <a:r>
              <a:rPr lang="en-US" dirty="0" smtClean="0"/>
              <a:t> forms when two atoms </a:t>
            </a:r>
            <a:r>
              <a:rPr lang="en-US" i="1" dirty="0" smtClean="0"/>
              <a:t>share</a:t>
            </a:r>
            <a:r>
              <a:rPr lang="en-US" dirty="0" smtClean="0"/>
              <a:t> one or more pairs of electrons.</a:t>
            </a:r>
          </a:p>
          <a:p>
            <a:r>
              <a:rPr lang="en-US" dirty="0" smtClean="0"/>
              <a:t>Covalent bonds</a:t>
            </a:r>
          </a:p>
          <a:p>
            <a:pPr lvl="1"/>
            <a:r>
              <a:rPr lang="en-US" dirty="0" smtClean="0"/>
              <a:t>are the strongest of the various bonds and</a:t>
            </a:r>
          </a:p>
          <a:p>
            <a:pPr lvl="1"/>
            <a:r>
              <a:rPr lang="en-US" dirty="0" smtClean="0"/>
              <a:t>hold atoms together in a </a:t>
            </a:r>
            <a:r>
              <a:rPr lang="en-US" b="1" dirty="0" smtClean="0"/>
              <a:t>molecule</a:t>
            </a:r>
            <a:r>
              <a:rPr lang="ko-KR" altLang="en-US" sz="1800" dirty="0" smtClean="0"/>
              <a:t>분자</a:t>
            </a:r>
            <a:r>
              <a:rPr lang="en-US" dirty="0" smtClean="0"/>
              <a:t>.</a:t>
            </a:r>
          </a:p>
        </p:txBody>
      </p:sp>
      <p:pic>
        <p:nvPicPr>
          <p:cNvPr id="5" name="Picture 26" descr="02_07RepresentMolecule-U.jpg"/>
          <p:cNvPicPr>
            <a:picLocks noChangeAspect="1"/>
          </p:cNvPicPr>
          <p:nvPr/>
        </p:nvPicPr>
        <p:blipFill>
          <a:blip r:embed="rId3"/>
          <a:stretch>
            <a:fillRect/>
          </a:stretch>
        </p:blipFill>
        <p:spPr>
          <a:xfrm>
            <a:off x="1498059" y="3793715"/>
            <a:ext cx="6238282" cy="2887764"/>
          </a:xfrm>
          <a:prstGeom prst="rect">
            <a:avLst/>
          </a:prstGeom>
        </p:spPr>
      </p:pic>
      <p:sp>
        <p:nvSpPr>
          <p:cNvPr id="6" name="TextBox 2"/>
          <p:cNvSpPr txBox="1">
            <a:spLocks noChangeArrowheads="1"/>
          </p:cNvSpPr>
          <p:nvPr/>
        </p:nvSpPr>
        <p:spPr bwMode="auto">
          <a:xfrm>
            <a:off x="1557449" y="3739945"/>
            <a:ext cx="1141338" cy="489686"/>
          </a:xfrm>
          <a:prstGeom prst="rect">
            <a:avLst/>
          </a:prstGeom>
          <a:noFill/>
          <a:ln w="9525">
            <a:noFill/>
            <a:miter lim="800000"/>
            <a:headEnd/>
            <a:tailEnd/>
          </a:ln>
        </p:spPr>
        <p:txBody>
          <a:bodyPr wrap="none" lIns="0" tIns="0" rIns="0" bIns="0">
            <a:spAutoFit/>
          </a:bodyPr>
          <a:lstStyle/>
          <a:p>
            <a:pPr algn="ctr" eaLnBrk="0" hangingPunct="0">
              <a:lnSpc>
                <a:spcPts val="2000"/>
              </a:lnSpc>
            </a:pPr>
            <a:r>
              <a:rPr lang="en-US" sz="1400" b="1" dirty="0">
                <a:solidFill>
                  <a:srgbClr val="000000"/>
                </a:solidFill>
                <a:latin typeface="Arial"/>
                <a:ea typeface="ＭＳ Ｐゴシック" charset="0"/>
              </a:rPr>
              <a:t>Electron</a:t>
            </a:r>
          </a:p>
          <a:p>
            <a:pPr algn="ctr" eaLnBrk="0" hangingPunct="0">
              <a:lnSpc>
                <a:spcPts val="2000"/>
              </a:lnSpc>
            </a:pPr>
            <a:r>
              <a:rPr lang="en-US" sz="1400" b="1" dirty="0">
                <a:solidFill>
                  <a:srgbClr val="000000"/>
                </a:solidFill>
                <a:latin typeface="Arial"/>
                <a:ea typeface="ＭＳ Ｐゴシック" charset="0"/>
              </a:rPr>
              <a:t>configuration</a:t>
            </a:r>
          </a:p>
        </p:txBody>
      </p:sp>
      <p:sp>
        <p:nvSpPr>
          <p:cNvPr id="7" name="TextBox 11"/>
          <p:cNvSpPr txBox="1">
            <a:spLocks noChangeArrowheads="1"/>
          </p:cNvSpPr>
          <p:nvPr/>
        </p:nvSpPr>
        <p:spPr bwMode="auto">
          <a:xfrm>
            <a:off x="2568103" y="4919682"/>
            <a:ext cx="1527242" cy="227435"/>
          </a:xfrm>
          <a:prstGeom prst="rect">
            <a:avLst/>
          </a:prstGeom>
          <a:noFill/>
          <a:ln w="9525">
            <a:noFill/>
            <a:miter lim="800000"/>
            <a:headEnd/>
            <a:tailEnd/>
          </a:ln>
        </p:spPr>
        <p:txBody>
          <a:bodyPr wrap="square" lIns="0" tIns="0" rIns="0" bIns="0">
            <a:spAutoFit/>
          </a:bodyPr>
          <a:lstStyle/>
          <a:p>
            <a:pPr algn="ctr" eaLnBrk="0" hangingPunct="0">
              <a:lnSpc>
                <a:spcPts val="2000"/>
              </a:lnSpc>
            </a:pPr>
            <a:r>
              <a:rPr lang="en-US" sz="1200" b="1" dirty="0" smtClean="0">
                <a:solidFill>
                  <a:srgbClr val="000000"/>
                </a:solidFill>
                <a:latin typeface="Arial"/>
                <a:ea typeface="ＭＳ Ｐゴシック" charset="0"/>
              </a:rPr>
              <a:t>Double bond</a:t>
            </a:r>
            <a:endParaRPr lang="en-US" sz="1200" b="1" dirty="0">
              <a:solidFill>
                <a:srgbClr val="000000"/>
              </a:solidFill>
              <a:latin typeface="Arial"/>
              <a:ea typeface="ＭＳ Ｐゴシック" charset="0"/>
            </a:endParaRPr>
          </a:p>
        </p:txBody>
      </p:sp>
      <p:sp>
        <p:nvSpPr>
          <p:cNvPr id="8" name="Freeform 3"/>
          <p:cNvSpPr/>
          <p:nvPr/>
        </p:nvSpPr>
        <p:spPr>
          <a:xfrm>
            <a:off x="2402732" y="5030555"/>
            <a:ext cx="371572" cy="45719"/>
          </a:xfrm>
          <a:custGeom>
            <a:avLst/>
            <a:gdLst>
              <a:gd name="connsiteX0" fmla="*/ 0 w 633602"/>
              <a:gd name="connsiteY0" fmla="*/ 9525 h 19050"/>
              <a:gd name="connsiteX1" fmla="*/ 633602 w 633602"/>
              <a:gd name="connsiteY1" fmla="*/ 9525 h 19050"/>
            </a:gdLst>
            <a:ahLst/>
            <a:cxnLst>
              <a:cxn ang="0">
                <a:pos x="connsiteX0" y="connsiteY0"/>
              </a:cxn>
              <a:cxn ang="1">
                <a:pos x="connsiteX1" y="connsiteY1"/>
              </a:cxn>
            </a:cxnLst>
            <a:rect l="l" t="t" r="r" b="b"/>
            <a:pathLst>
              <a:path w="633602" h="19050">
                <a:moveTo>
                  <a:pt x="0" y="9525"/>
                </a:moveTo>
                <a:lnTo>
                  <a:pt x="633602" y="9525"/>
                </a:lnTo>
              </a:path>
            </a:pathLst>
          </a:custGeom>
          <a:ln>
            <a:headEnd type="triangle" w="sm"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9" name="Freeform 3"/>
          <p:cNvSpPr/>
          <p:nvPr/>
        </p:nvSpPr>
        <p:spPr>
          <a:xfrm>
            <a:off x="3881336" y="5019473"/>
            <a:ext cx="336144" cy="51518"/>
          </a:xfrm>
          <a:custGeom>
            <a:avLst/>
            <a:gdLst>
              <a:gd name="connsiteX0" fmla="*/ 0 w 859586"/>
              <a:gd name="connsiteY0" fmla="*/ 9525 h 19050"/>
              <a:gd name="connsiteX1" fmla="*/ 859586 w 859586"/>
              <a:gd name="connsiteY1" fmla="*/ 9525 h 19050"/>
            </a:gdLst>
            <a:ahLst/>
            <a:cxnLst>
              <a:cxn ang="0">
                <a:pos x="connsiteX0" y="connsiteY0"/>
              </a:cxn>
              <a:cxn ang="1">
                <a:pos x="connsiteX1" y="connsiteY1"/>
              </a:cxn>
            </a:cxnLst>
            <a:rect l="l" t="t" r="r" b="b"/>
            <a:pathLst>
              <a:path w="859586" h="19050">
                <a:moveTo>
                  <a:pt x="0" y="9525"/>
                </a:moveTo>
                <a:lnTo>
                  <a:pt x="859586" y="9525"/>
                </a:lnTo>
              </a:path>
            </a:pathLst>
          </a:custGeom>
          <a:ln w="12700">
            <a:tailEnd type="triangle" w="sm"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0" name="TextBox 16"/>
          <p:cNvSpPr txBox="1">
            <a:spLocks noChangeArrowheads="1"/>
          </p:cNvSpPr>
          <p:nvPr/>
        </p:nvSpPr>
        <p:spPr bwMode="auto">
          <a:xfrm>
            <a:off x="2752928" y="5457287"/>
            <a:ext cx="1157591" cy="227435"/>
          </a:xfrm>
          <a:prstGeom prst="rect">
            <a:avLst/>
          </a:prstGeom>
          <a:noFill/>
          <a:ln w="9525">
            <a:noFill/>
            <a:miter lim="800000"/>
            <a:headEnd/>
            <a:tailEnd/>
          </a:ln>
        </p:spPr>
        <p:txBody>
          <a:bodyPr wrap="square" lIns="0" tIns="0" rIns="0" bIns="0">
            <a:spAutoFit/>
          </a:bodyPr>
          <a:lstStyle/>
          <a:p>
            <a:pPr algn="ctr" eaLnBrk="0" hangingPunct="0">
              <a:lnSpc>
                <a:spcPts val="2000"/>
              </a:lnSpc>
            </a:pPr>
            <a:r>
              <a:rPr lang="en-US" sz="1200" b="1" dirty="0" smtClean="0">
                <a:solidFill>
                  <a:srgbClr val="000000"/>
                </a:solidFill>
                <a:latin typeface="Arial"/>
                <a:ea typeface="ＭＳ Ｐゴシック" charset="0"/>
              </a:rPr>
              <a:t>Single bond</a:t>
            </a:r>
            <a:endParaRPr lang="en-US" sz="1200" b="1" dirty="0">
              <a:solidFill>
                <a:srgbClr val="000000"/>
              </a:solidFill>
              <a:latin typeface="Arial"/>
              <a:ea typeface="ＭＳ Ｐゴシック" charset="0"/>
            </a:endParaRPr>
          </a:p>
        </p:txBody>
      </p:sp>
      <p:sp>
        <p:nvSpPr>
          <p:cNvPr id="11" name="Freeform 3"/>
          <p:cNvSpPr/>
          <p:nvPr/>
        </p:nvSpPr>
        <p:spPr>
          <a:xfrm rot="20760000">
            <a:off x="3817147" y="5505331"/>
            <a:ext cx="317275" cy="71244"/>
          </a:xfrm>
          <a:custGeom>
            <a:avLst/>
            <a:gdLst>
              <a:gd name="connsiteX0" fmla="*/ 0 w 859586"/>
              <a:gd name="connsiteY0" fmla="*/ 9525 h 19050"/>
              <a:gd name="connsiteX1" fmla="*/ 859586 w 859586"/>
              <a:gd name="connsiteY1" fmla="*/ 9525 h 19050"/>
            </a:gdLst>
            <a:ahLst/>
            <a:cxnLst>
              <a:cxn ang="0">
                <a:pos x="connsiteX0" y="connsiteY0"/>
              </a:cxn>
              <a:cxn ang="1">
                <a:pos x="connsiteX1" y="connsiteY1"/>
              </a:cxn>
            </a:cxnLst>
            <a:rect l="l" t="t" r="r" b="b"/>
            <a:pathLst>
              <a:path w="859586" h="19050">
                <a:moveTo>
                  <a:pt x="0" y="9525"/>
                </a:moveTo>
                <a:lnTo>
                  <a:pt x="859586" y="9525"/>
                </a:lnTo>
              </a:path>
            </a:pathLst>
          </a:custGeom>
          <a:ln w="12700">
            <a:tailEnd type="triangle" w="sm"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2" name="Freeform 3"/>
          <p:cNvSpPr/>
          <p:nvPr/>
        </p:nvSpPr>
        <p:spPr>
          <a:xfrm flipV="1">
            <a:off x="2558374" y="5564221"/>
            <a:ext cx="272375" cy="128119"/>
          </a:xfrm>
          <a:custGeom>
            <a:avLst/>
            <a:gdLst>
              <a:gd name="connsiteX0" fmla="*/ 0 w 558736"/>
              <a:gd name="connsiteY0" fmla="*/ 9525 h 19050"/>
              <a:gd name="connsiteX1" fmla="*/ 558736 w 558736"/>
              <a:gd name="connsiteY1" fmla="*/ 9525 h 19050"/>
            </a:gdLst>
            <a:ahLst/>
            <a:cxnLst>
              <a:cxn ang="0">
                <a:pos x="connsiteX0" y="connsiteY0"/>
              </a:cxn>
              <a:cxn ang="1">
                <a:pos x="connsiteX1" y="connsiteY1"/>
              </a:cxn>
            </a:cxnLst>
            <a:rect l="l" t="t" r="r" b="b"/>
            <a:pathLst>
              <a:path w="558736" h="19050">
                <a:moveTo>
                  <a:pt x="0" y="9525"/>
                </a:moveTo>
                <a:lnTo>
                  <a:pt x="558736" y="9525"/>
                </a:lnTo>
              </a:path>
            </a:pathLst>
          </a:custGeom>
          <a:ln>
            <a:headEnd type="triangle" w="sm"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3" name="TextBox 22"/>
          <p:cNvSpPr txBox="1">
            <a:spLocks noChangeArrowheads="1"/>
          </p:cNvSpPr>
          <p:nvPr/>
        </p:nvSpPr>
        <p:spPr bwMode="auto">
          <a:xfrm>
            <a:off x="1824089" y="6270151"/>
            <a:ext cx="5573642" cy="276999"/>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Name (molecular formula) : Formaldehyde (</a:t>
            </a:r>
            <a:r>
              <a:rPr lang="en-US" sz="1800" b="1" dirty="0" smtClean="0">
                <a:solidFill>
                  <a:srgbClr val="000000"/>
                </a:solidFill>
                <a:latin typeface="Arial"/>
                <a:ea typeface="ＭＳ Ｐゴシック" charset="0"/>
              </a:rPr>
              <a:t>CH</a:t>
            </a:r>
            <a:r>
              <a:rPr lang="en-US" sz="1800" b="1" baseline="-25000" dirty="0" smtClean="0">
                <a:solidFill>
                  <a:srgbClr val="000000"/>
                </a:solidFill>
                <a:latin typeface="Arial"/>
                <a:ea typeface="ＭＳ Ｐゴシック" charset="0"/>
              </a:rPr>
              <a:t>2</a:t>
            </a:r>
            <a:r>
              <a:rPr lang="en-US" sz="1800" b="1" dirty="0" smtClean="0">
                <a:solidFill>
                  <a:srgbClr val="000000"/>
                </a:solidFill>
                <a:latin typeface="Arial"/>
                <a:ea typeface="ＭＳ Ｐゴシック" charset="0"/>
              </a:rPr>
              <a:t>O</a:t>
            </a:r>
            <a:r>
              <a:rPr lang="en-US" sz="1800" b="1" dirty="0">
                <a:solidFill>
                  <a:srgbClr val="000000"/>
                </a:solidFill>
                <a:latin typeface="Arial"/>
                <a:ea typeface="ＭＳ Ｐゴシック" charset="0"/>
              </a:rPr>
              <a:t>)</a:t>
            </a:r>
          </a:p>
        </p:txBody>
      </p:sp>
      <p:sp>
        <p:nvSpPr>
          <p:cNvPr id="14" name="TextBox 4"/>
          <p:cNvSpPr txBox="1">
            <a:spLocks noChangeArrowheads="1"/>
          </p:cNvSpPr>
          <p:nvPr/>
        </p:nvSpPr>
        <p:spPr bwMode="auto">
          <a:xfrm>
            <a:off x="3868452" y="4109595"/>
            <a:ext cx="846386" cy="489686"/>
          </a:xfrm>
          <a:prstGeom prst="rect">
            <a:avLst/>
          </a:prstGeom>
          <a:noFill/>
          <a:ln w="9525">
            <a:noFill/>
            <a:miter lim="800000"/>
            <a:headEnd/>
            <a:tailEnd/>
          </a:ln>
        </p:spPr>
        <p:txBody>
          <a:bodyPr wrap="none" lIns="0" tIns="0" rIns="0" bIns="0">
            <a:spAutoFit/>
          </a:bodyPr>
          <a:lstStyle/>
          <a:p>
            <a:pPr algn="ctr" eaLnBrk="0" hangingPunct="0">
              <a:lnSpc>
                <a:spcPts val="2000"/>
              </a:lnSpc>
            </a:pPr>
            <a:r>
              <a:rPr lang="en-US" sz="1400" b="1" dirty="0">
                <a:solidFill>
                  <a:srgbClr val="000000"/>
                </a:solidFill>
                <a:latin typeface="Arial"/>
                <a:ea typeface="ＭＳ Ｐゴシック" charset="0"/>
              </a:rPr>
              <a:t>Structural</a:t>
            </a:r>
          </a:p>
          <a:p>
            <a:pPr algn="ctr" eaLnBrk="0" hangingPunct="0">
              <a:lnSpc>
                <a:spcPts val="2000"/>
              </a:lnSpc>
            </a:pPr>
            <a:r>
              <a:rPr lang="en-US" sz="1400" b="1" dirty="0">
                <a:solidFill>
                  <a:srgbClr val="000000"/>
                </a:solidFill>
                <a:latin typeface="Arial"/>
                <a:ea typeface="ＭＳ Ｐゴシック" charset="0"/>
              </a:rPr>
              <a:t>formula</a:t>
            </a:r>
          </a:p>
        </p:txBody>
      </p:sp>
      <p:sp>
        <p:nvSpPr>
          <p:cNvPr id="15" name="TextBox 6"/>
          <p:cNvSpPr txBox="1">
            <a:spLocks noChangeArrowheads="1"/>
          </p:cNvSpPr>
          <p:nvPr/>
        </p:nvSpPr>
        <p:spPr bwMode="auto">
          <a:xfrm>
            <a:off x="5104945" y="4216194"/>
            <a:ext cx="1062791" cy="489686"/>
          </a:xfrm>
          <a:prstGeom prst="rect">
            <a:avLst/>
          </a:prstGeom>
          <a:noFill/>
          <a:ln w="9525">
            <a:noFill/>
            <a:miter lim="800000"/>
            <a:headEnd/>
            <a:tailEnd/>
          </a:ln>
        </p:spPr>
        <p:txBody>
          <a:bodyPr wrap="none" lIns="0" tIns="0" rIns="0" bIns="0">
            <a:spAutoFit/>
          </a:bodyPr>
          <a:lstStyle/>
          <a:p>
            <a:pPr algn="ctr" eaLnBrk="0" hangingPunct="0">
              <a:lnSpc>
                <a:spcPts val="2000"/>
              </a:lnSpc>
            </a:pPr>
            <a:r>
              <a:rPr lang="en-US" sz="1400" b="1" dirty="0">
                <a:solidFill>
                  <a:srgbClr val="000000"/>
                </a:solidFill>
                <a:latin typeface="Arial"/>
                <a:ea typeface="ＭＳ Ｐゴシック" charset="0"/>
              </a:rPr>
              <a:t>Space-filling</a:t>
            </a:r>
          </a:p>
          <a:p>
            <a:pPr algn="ctr" eaLnBrk="0" hangingPunct="0">
              <a:lnSpc>
                <a:spcPts val="2000"/>
              </a:lnSpc>
            </a:pPr>
            <a:r>
              <a:rPr lang="en-US" sz="1400" b="1" dirty="0">
                <a:solidFill>
                  <a:srgbClr val="000000"/>
                </a:solidFill>
                <a:latin typeface="Arial"/>
                <a:ea typeface="ＭＳ Ｐゴシック" charset="0"/>
              </a:rPr>
              <a:t>model</a:t>
            </a:r>
          </a:p>
        </p:txBody>
      </p:sp>
      <p:sp>
        <p:nvSpPr>
          <p:cNvPr id="16" name="TextBox 15"/>
          <p:cNvSpPr txBox="1">
            <a:spLocks noChangeArrowheads="1"/>
          </p:cNvSpPr>
          <p:nvPr/>
        </p:nvSpPr>
        <p:spPr bwMode="auto">
          <a:xfrm>
            <a:off x="6568161" y="3756409"/>
            <a:ext cx="1171796" cy="489686"/>
          </a:xfrm>
          <a:prstGeom prst="rect">
            <a:avLst/>
          </a:prstGeom>
          <a:noFill/>
          <a:ln w="9525">
            <a:noFill/>
            <a:miter lim="800000"/>
            <a:headEnd/>
            <a:tailEnd/>
          </a:ln>
        </p:spPr>
        <p:txBody>
          <a:bodyPr wrap="none" lIns="0" tIns="0" rIns="0" bIns="0">
            <a:spAutoFit/>
          </a:bodyPr>
          <a:lstStyle/>
          <a:p>
            <a:pPr algn="ctr" eaLnBrk="0" hangingPunct="0">
              <a:lnSpc>
                <a:spcPts val="2000"/>
              </a:lnSpc>
            </a:pPr>
            <a:r>
              <a:rPr lang="en-US" sz="1400" b="1" dirty="0">
                <a:solidFill>
                  <a:srgbClr val="000000"/>
                </a:solidFill>
                <a:latin typeface="Arial"/>
                <a:ea typeface="ＭＳ Ｐゴシック" charset="0"/>
              </a:rPr>
              <a:t>Ball-and-stick</a:t>
            </a:r>
          </a:p>
          <a:p>
            <a:pPr algn="ctr" eaLnBrk="0" hangingPunct="0">
              <a:lnSpc>
                <a:spcPts val="2000"/>
              </a:lnSpc>
            </a:pPr>
            <a:r>
              <a:rPr lang="en-US" sz="1400" b="1" dirty="0">
                <a:solidFill>
                  <a:srgbClr val="000000"/>
                </a:solidFill>
                <a:latin typeface="Arial"/>
                <a:ea typeface="ＭＳ Ｐゴシック" charset="0"/>
              </a:rPr>
              <a:t>model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20855" y="628641"/>
            <a:ext cx="5743758" cy="499776"/>
          </a:xfrm>
        </p:spPr>
        <p:txBody>
          <a:bodyPr/>
          <a:lstStyle/>
          <a:p>
            <a:r>
              <a:rPr lang="en-US" dirty="0" smtClean="0"/>
              <a:t>Hydrogen Bonds</a:t>
            </a:r>
            <a:r>
              <a:rPr lang="ko-KR" altLang="en-US" sz="2400" b="0" dirty="0" smtClean="0"/>
              <a:t>수소결합</a:t>
            </a:r>
            <a:endParaRPr lang="en-US" sz="2400" b="0" dirty="0" smtClean="0"/>
          </a:p>
        </p:txBody>
      </p:sp>
      <p:sp>
        <p:nvSpPr>
          <p:cNvPr id="91139" name="Rectangle 3"/>
          <p:cNvSpPr>
            <a:spLocks noGrp="1" noChangeArrowheads="1"/>
          </p:cNvSpPr>
          <p:nvPr>
            <p:ph idx="1"/>
          </p:nvPr>
        </p:nvSpPr>
        <p:spPr>
          <a:xfrm>
            <a:off x="287383" y="1334904"/>
            <a:ext cx="8543108" cy="4248773"/>
          </a:xfrm>
        </p:spPr>
        <p:txBody>
          <a:bodyPr/>
          <a:lstStyle/>
          <a:p>
            <a:r>
              <a:rPr lang="en-US" dirty="0" smtClean="0"/>
              <a:t>A molecule of water (H</a:t>
            </a:r>
            <a:r>
              <a:rPr lang="en-US" baseline="-25000" dirty="0" smtClean="0"/>
              <a:t>2</a:t>
            </a:r>
            <a:r>
              <a:rPr lang="en-US" dirty="0" smtClean="0"/>
              <a:t>O) consists of two hydrogen atoms joined to one oxygen atom by single covalent bonds, but the electrons are not shared equally between the oxygen and hydrogen atoms.</a:t>
            </a:r>
          </a:p>
          <a:p>
            <a:r>
              <a:rPr lang="en-US" dirty="0" smtClean="0"/>
              <a:t>This causes water to be a </a:t>
            </a:r>
            <a:r>
              <a:rPr lang="en-US" b="1" dirty="0" smtClean="0"/>
              <a:t>polar molecule</a:t>
            </a:r>
            <a:r>
              <a:rPr lang="ko-KR" altLang="en-US" sz="1800" dirty="0" smtClean="0"/>
              <a:t>극성분자</a:t>
            </a:r>
            <a:r>
              <a:rPr lang="en-US" dirty="0" smtClean="0"/>
              <a:t>, one with an uneven distribution of charge.</a:t>
            </a:r>
          </a:p>
          <a:p>
            <a:r>
              <a:rPr lang="en-US" altLang="ko-KR" dirty="0" smtClean="0"/>
              <a:t>The polarity of water results in weak electrical attractions between neighboring water molecules.</a:t>
            </a:r>
          </a:p>
          <a:p>
            <a:pPr lvl="1"/>
            <a:r>
              <a:rPr lang="en-US" altLang="ko-KR" dirty="0" smtClean="0"/>
              <a:t>These weak attractions are called </a:t>
            </a:r>
            <a:r>
              <a:rPr lang="en-US" altLang="ko-KR" b="1" dirty="0" smtClean="0"/>
              <a:t>hydrogen bonds</a:t>
            </a:r>
            <a:r>
              <a:rPr lang="en-US" altLang="ko-KR" dirty="0" smtClean="0"/>
              <a:t>.</a:t>
            </a:r>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02_08HydrogenBonding-U.jpg"/>
          <p:cNvPicPr>
            <a:picLocks noChangeAspect="1"/>
          </p:cNvPicPr>
          <p:nvPr/>
        </p:nvPicPr>
        <p:blipFill>
          <a:blip r:embed="rId3"/>
          <a:stretch>
            <a:fillRect/>
          </a:stretch>
        </p:blipFill>
        <p:spPr>
          <a:xfrm>
            <a:off x="1658112" y="798576"/>
            <a:ext cx="5827776" cy="5260848"/>
          </a:xfrm>
          <a:prstGeom prst="rect">
            <a:avLst/>
          </a:prstGeom>
        </p:spPr>
      </p:pic>
      <p:sp>
        <p:nvSpPr>
          <p:cNvPr id="97" name="TextBox 2"/>
          <p:cNvSpPr txBox="1">
            <a:spLocks noChangeArrowheads="1"/>
          </p:cNvSpPr>
          <p:nvPr/>
        </p:nvSpPr>
        <p:spPr bwMode="auto">
          <a:xfrm>
            <a:off x="3927471" y="1985963"/>
            <a:ext cx="258917" cy="264688"/>
          </a:xfrm>
          <a:prstGeom prst="rect">
            <a:avLst/>
          </a:prstGeom>
          <a:noFill/>
          <a:ln w="9525">
            <a:noFill/>
            <a:miter lim="800000"/>
            <a:headEnd/>
            <a:tailEnd/>
          </a:ln>
        </p:spPr>
        <p:txBody>
          <a:bodyPr wrap="none" lIns="9144" tIns="9144" rIns="9144" bIns="9144">
            <a:spAutoFit/>
          </a:bodyPr>
          <a:lstStyle/>
          <a:p>
            <a:pPr eaLnBrk="0" hangingPunct="0"/>
            <a:r>
              <a:rPr lang="en-US" sz="1500" b="1" dirty="0">
                <a:solidFill>
                  <a:srgbClr val="000000"/>
                </a:solidFill>
                <a:latin typeface="Arial" pitchFamily="34" charset="0"/>
                <a:ea typeface="ＭＳ Ｐゴシック" charset="0"/>
                <a:cs typeface="Arial" pitchFamily="34" charset="0"/>
              </a:rPr>
              <a:t>(</a:t>
            </a:r>
            <a:r>
              <a:rPr lang="en-US" sz="1600" b="1" dirty="0">
                <a:solidFill>
                  <a:srgbClr val="000000"/>
                </a:solidFill>
                <a:latin typeface="Symbol" pitchFamily="18" charset="2"/>
                <a:ea typeface="ＭＳ Ｐゴシック" charset="0"/>
                <a:cs typeface="Arial" pitchFamily="34" charset="0"/>
                <a:sym typeface="Symbol"/>
              </a:rPr>
              <a:t></a:t>
            </a:r>
            <a:r>
              <a:rPr lang="en-US" sz="1500" b="1" dirty="0">
                <a:solidFill>
                  <a:srgbClr val="000000"/>
                </a:solidFill>
                <a:latin typeface="Arial" pitchFamily="34" charset="0"/>
                <a:ea typeface="ＭＳ Ｐゴシック" charset="0"/>
                <a:cs typeface="Arial" pitchFamily="34" charset="0"/>
              </a:rPr>
              <a:t>)</a:t>
            </a:r>
          </a:p>
        </p:txBody>
      </p:sp>
      <p:sp>
        <p:nvSpPr>
          <p:cNvPr id="98" name="TextBox 3"/>
          <p:cNvSpPr txBox="1">
            <a:spLocks noChangeArrowheads="1"/>
          </p:cNvSpPr>
          <p:nvPr/>
        </p:nvSpPr>
        <p:spPr bwMode="auto">
          <a:xfrm>
            <a:off x="1800222" y="2286000"/>
            <a:ext cx="1724062" cy="295466"/>
          </a:xfrm>
          <a:prstGeom prst="rect">
            <a:avLst/>
          </a:prstGeom>
          <a:noFill/>
          <a:ln w="9525">
            <a:noFill/>
            <a:miter lim="800000"/>
            <a:headEnd/>
            <a:tailEnd/>
          </a:ln>
        </p:spPr>
        <p:txBody>
          <a:bodyPr wrap="none" lIns="9144" tIns="9144" rIns="9144" bIns="9144">
            <a:spAutoFit/>
          </a:bodyPr>
          <a:lstStyle/>
          <a:p>
            <a:pPr eaLnBrk="0" hangingPunct="0"/>
            <a:r>
              <a:rPr lang="en-US" sz="1800" b="1" dirty="0">
                <a:solidFill>
                  <a:srgbClr val="000000"/>
                </a:solidFill>
                <a:latin typeface="Arial" pitchFamily="34" charset="0"/>
                <a:ea typeface="ＭＳ Ｐゴシック" charset="0"/>
                <a:cs typeface="Arial" pitchFamily="34" charset="0"/>
              </a:rPr>
              <a:t>Hydrogen bond</a:t>
            </a:r>
          </a:p>
        </p:txBody>
      </p:sp>
      <p:sp>
        <p:nvSpPr>
          <p:cNvPr id="99" name="TextBox 4"/>
          <p:cNvSpPr txBox="1">
            <a:spLocks noChangeArrowheads="1"/>
          </p:cNvSpPr>
          <p:nvPr/>
        </p:nvSpPr>
        <p:spPr bwMode="auto">
          <a:xfrm>
            <a:off x="3925885" y="2578101"/>
            <a:ext cx="258917" cy="249299"/>
          </a:xfrm>
          <a:prstGeom prst="rect">
            <a:avLst/>
          </a:prstGeom>
          <a:noFill/>
          <a:ln w="9525">
            <a:noFill/>
            <a:miter lim="800000"/>
            <a:headEnd/>
            <a:tailEnd/>
          </a:ln>
        </p:spPr>
        <p:txBody>
          <a:bodyPr wrap="none" lIns="9144" tIns="9144" rIns="9144" bIns="9144">
            <a:spAutoFit/>
          </a:bodyPr>
          <a:lstStyle/>
          <a:p>
            <a:pPr eaLnBrk="0" hangingPunct="0"/>
            <a:r>
              <a:rPr lang="en-US" sz="1500" b="1" smtClean="0">
                <a:solidFill>
                  <a:srgbClr val="000000"/>
                </a:solidFill>
                <a:latin typeface="Arial" pitchFamily="34" charset="0"/>
                <a:ea typeface="ＭＳ Ｐゴシック" charset="0"/>
                <a:cs typeface="Arial" pitchFamily="34" charset="0"/>
              </a:rPr>
              <a:t>(</a:t>
            </a:r>
            <a:r>
              <a:rPr lang="en-US" sz="1500" b="1" smtClean="0">
                <a:solidFill>
                  <a:srgbClr val="000000"/>
                </a:solidFill>
                <a:latin typeface="Symbol"/>
                <a:ea typeface="ＭＳ Ｐゴシック" charset="0"/>
                <a:cs typeface="Arial" pitchFamily="34" charset="0"/>
              </a:rPr>
              <a:t>+</a:t>
            </a:r>
            <a:r>
              <a:rPr lang="en-US" sz="1500" b="1" smtClean="0">
                <a:solidFill>
                  <a:srgbClr val="000000"/>
                </a:solidFill>
                <a:latin typeface="Arial" pitchFamily="34" charset="0"/>
                <a:ea typeface="ＭＳ Ｐゴシック" charset="0"/>
                <a:cs typeface="Arial" pitchFamily="34" charset="0"/>
              </a:rPr>
              <a:t>)</a:t>
            </a:r>
            <a:endParaRPr lang="en-US" sz="1500" b="1" dirty="0">
              <a:solidFill>
                <a:srgbClr val="000000"/>
              </a:solidFill>
              <a:latin typeface="Arial" pitchFamily="34" charset="0"/>
              <a:ea typeface="ＭＳ Ｐゴシック" charset="0"/>
              <a:cs typeface="Arial" pitchFamily="34" charset="0"/>
            </a:endParaRPr>
          </a:p>
        </p:txBody>
      </p:sp>
      <p:sp>
        <p:nvSpPr>
          <p:cNvPr id="100" name="TextBox 5"/>
          <p:cNvSpPr txBox="1">
            <a:spLocks noChangeArrowheads="1"/>
          </p:cNvSpPr>
          <p:nvPr/>
        </p:nvSpPr>
        <p:spPr bwMode="auto">
          <a:xfrm>
            <a:off x="3989384" y="3031332"/>
            <a:ext cx="157928" cy="249299"/>
          </a:xfrm>
          <a:prstGeom prst="rect">
            <a:avLst/>
          </a:prstGeom>
          <a:noFill/>
          <a:ln w="9525">
            <a:noFill/>
            <a:miter lim="800000"/>
            <a:headEnd/>
            <a:tailEnd/>
          </a:ln>
        </p:spPr>
        <p:txBody>
          <a:bodyPr wrap="none" lIns="9144" tIns="9144" rIns="9144" bIns="9144">
            <a:spAutoFit/>
          </a:bodyPr>
          <a:lstStyle/>
          <a:p>
            <a:pPr eaLnBrk="0" hangingPunct="0"/>
            <a:r>
              <a:rPr lang="en-US" sz="1500" b="1" dirty="0">
                <a:solidFill>
                  <a:srgbClr val="000000"/>
                </a:solidFill>
                <a:latin typeface="Arial" pitchFamily="34" charset="0"/>
                <a:ea typeface="ＭＳ Ｐゴシック" charset="0"/>
                <a:cs typeface="Arial" pitchFamily="34" charset="0"/>
              </a:rPr>
              <a:t>H</a:t>
            </a:r>
          </a:p>
        </p:txBody>
      </p:sp>
      <p:sp>
        <p:nvSpPr>
          <p:cNvPr id="101" name="TextBox 6"/>
          <p:cNvSpPr txBox="1">
            <a:spLocks noChangeArrowheads="1"/>
          </p:cNvSpPr>
          <p:nvPr/>
        </p:nvSpPr>
        <p:spPr bwMode="auto">
          <a:xfrm>
            <a:off x="3292471" y="3555207"/>
            <a:ext cx="258917" cy="264688"/>
          </a:xfrm>
          <a:prstGeom prst="rect">
            <a:avLst/>
          </a:prstGeom>
          <a:noFill/>
          <a:ln w="9525">
            <a:noFill/>
            <a:miter lim="800000"/>
            <a:headEnd/>
            <a:tailEnd/>
          </a:ln>
        </p:spPr>
        <p:txBody>
          <a:bodyPr wrap="none" lIns="9144" tIns="9144" rIns="9144" bIns="9144">
            <a:spAutoFit/>
          </a:bodyPr>
          <a:lstStyle/>
          <a:p>
            <a:pPr eaLnBrk="0" hangingPunct="0"/>
            <a:r>
              <a:rPr lang="en-US" sz="1500" b="1" dirty="0">
                <a:solidFill>
                  <a:srgbClr val="000000"/>
                </a:solidFill>
                <a:latin typeface="Arial" pitchFamily="34" charset="0"/>
                <a:ea typeface="ＭＳ Ｐゴシック" charset="0"/>
                <a:cs typeface="Arial" pitchFamily="34" charset="0"/>
              </a:rPr>
              <a:t>(</a:t>
            </a:r>
            <a:r>
              <a:rPr lang="en-US" sz="1600" b="1" dirty="0">
                <a:solidFill>
                  <a:srgbClr val="000000"/>
                </a:solidFill>
                <a:latin typeface="Symbol" pitchFamily="18" charset="2"/>
                <a:ea typeface="ＭＳ Ｐゴシック" charset="0"/>
                <a:cs typeface="Arial" pitchFamily="34" charset="0"/>
                <a:sym typeface="Symbol"/>
              </a:rPr>
              <a:t></a:t>
            </a:r>
            <a:r>
              <a:rPr lang="en-US" sz="1500" b="1" dirty="0">
                <a:solidFill>
                  <a:srgbClr val="000000"/>
                </a:solidFill>
                <a:latin typeface="Arial" pitchFamily="34" charset="0"/>
                <a:ea typeface="ＭＳ Ｐゴシック" charset="0"/>
                <a:cs typeface="Arial" pitchFamily="34" charset="0"/>
              </a:rPr>
              <a:t>)</a:t>
            </a:r>
          </a:p>
        </p:txBody>
      </p:sp>
      <p:sp>
        <p:nvSpPr>
          <p:cNvPr id="102" name="TextBox 7"/>
          <p:cNvSpPr txBox="1">
            <a:spLocks noChangeArrowheads="1"/>
          </p:cNvSpPr>
          <p:nvPr/>
        </p:nvSpPr>
        <p:spPr bwMode="auto">
          <a:xfrm>
            <a:off x="3625846" y="4034632"/>
            <a:ext cx="258917" cy="264688"/>
          </a:xfrm>
          <a:prstGeom prst="rect">
            <a:avLst/>
          </a:prstGeom>
          <a:noFill/>
          <a:ln w="9525">
            <a:noFill/>
            <a:miter lim="800000"/>
            <a:headEnd/>
            <a:tailEnd/>
          </a:ln>
        </p:spPr>
        <p:txBody>
          <a:bodyPr wrap="none" lIns="9144" tIns="9144" rIns="9144" bIns="9144">
            <a:spAutoFit/>
          </a:bodyPr>
          <a:lstStyle/>
          <a:p>
            <a:pPr eaLnBrk="0" hangingPunct="0"/>
            <a:r>
              <a:rPr lang="en-US" sz="1500" b="1" dirty="0">
                <a:solidFill>
                  <a:srgbClr val="000000"/>
                </a:solidFill>
                <a:latin typeface="Arial" pitchFamily="34" charset="0"/>
                <a:ea typeface="ＭＳ Ｐゴシック" charset="0"/>
                <a:cs typeface="Arial" pitchFamily="34" charset="0"/>
              </a:rPr>
              <a:t>(</a:t>
            </a:r>
            <a:r>
              <a:rPr lang="en-US" sz="1600" b="1" dirty="0">
                <a:solidFill>
                  <a:srgbClr val="000000"/>
                </a:solidFill>
                <a:latin typeface="Symbol" pitchFamily="18" charset="2"/>
                <a:ea typeface="ＭＳ Ｐゴシック" charset="0"/>
                <a:cs typeface="Arial" pitchFamily="34" charset="0"/>
                <a:sym typeface="Symbol"/>
              </a:rPr>
              <a:t></a:t>
            </a:r>
            <a:r>
              <a:rPr lang="en-US" sz="1500" b="1" dirty="0">
                <a:solidFill>
                  <a:srgbClr val="000000"/>
                </a:solidFill>
                <a:latin typeface="Arial" pitchFamily="34" charset="0"/>
                <a:ea typeface="ＭＳ Ｐゴシック" charset="0"/>
                <a:cs typeface="Arial" pitchFamily="34" charset="0"/>
              </a:rPr>
              <a:t>)</a:t>
            </a:r>
          </a:p>
        </p:txBody>
      </p:sp>
      <p:sp>
        <p:nvSpPr>
          <p:cNvPr id="103" name="TextBox 8"/>
          <p:cNvSpPr txBox="1">
            <a:spLocks noChangeArrowheads="1"/>
          </p:cNvSpPr>
          <p:nvPr/>
        </p:nvSpPr>
        <p:spPr bwMode="auto">
          <a:xfrm>
            <a:off x="3406771" y="4512469"/>
            <a:ext cx="258917" cy="249299"/>
          </a:xfrm>
          <a:prstGeom prst="rect">
            <a:avLst/>
          </a:prstGeom>
          <a:noFill/>
          <a:ln w="9525">
            <a:noFill/>
            <a:miter lim="800000"/>
            <a:headEnd/>
            <a:tailEnd/>
          </a:ln>
        </p:spPr>
        <p:txBody>
          <a:bodyPr wrap="none" lIns="9144" tIns="9144" rIns="9144" bIns="9144">
            <a:spAutoFit/>
          </a:bodyPr>
          <a:lstStyle/>
          <a:p>
            <a:pPr eaLnBrk="0" hangingPunct="0"/>
            <a:r>
              <a:rPr lang="en-US" sz="1500" b="1" smtClean="0">
                <a:solidFill>
                  <a:srgbClr val="000000"/>
                </a:solidFill>
                <a:latin typeface="Arial" pitchFamily="34" charset="0"/>
                <a:ea typeface="ＭＳ Ｐゴシック" charset="0"/>
                <a:cs typeface="Arial" pitchFamily="34" charset="0"/>
              </a:rPr>
              <a:t>(</a:t>
            </a:r>
            <a:r>
              <a:rPr lang="en-US" sz="1500" b="1" smtClean="0">
                <a:solidFill>
                  <a:srgbClr val="000000"/>
                </a:solidFill>
                <a:latin typeface="Symbol"/>
                <a:ea typeface="ＭＳ Ｐゴシック" charset="0"/>
                <a:cs typeface="Arial" pitchFamily="34" charset="0"/>
              </a:rPr>
              <a:t>+</a:t>
            </a:r>
            <a:r>
              <a:rPr lang="en-US" sz="1500" b="1" smtClean="0">
                <a:solidFill>
                  <a:srgbClr val="000000"/>
                </a:solidFill>
                <a:latin typeface="Arial" pitchFamily="34" charset="0"/>
                <a:ea typeface="ＭＳ Ｐゴシック" charset="0"/>
                <a:cs typeface="Arial" pitchFamily="34" charset="0"/>
              </a:rPr>
              <a:t>)</a:t>
            </a:r>
            <a:endParaRPr lang="en-US" sz="1500" b="1" dirty="0">
              <a:solidFill>
                <a:srgbClr val="000000"/>
              </a:solidFill>
              <a:latin typeface="Arial" pitchFamily="34" charset="0"/>
              <a:ea typeface="ＭＳ Ｐゴシック" charset="0"/>
              <a:cs typeface="Arial" pitchFamily="34" charset="0"/>
            </a:endParaRPr>
          </a:p>
        </p:txBody>
      </p:sp>
      <p:sp>
        <p:nvSpPr>
          <p:cNvPr id="104" name="TextBox 9"/>
          <p:cNvSpPr txBox="1">
            <a:spLocks noChangeArrowheads="1"/>
          </p:cNvSpPr>
          <p:nvPr/>
        </p:nvSpPr>
        <p:spPr bwMode="auto">
          <a:xfrm>
            <a:off x="3990971" y="3483769"/>
            <a:ext cx="167546" cy="249299"/>
          </a:xfrm>
          <a:prstGeom prst="rect">
            <a:avLst/>
          </a:prstGeom>
          <a:noFill/>
          <a:ln w="9525">
            <a:noFill/>
            <a:miter lim="800000"/>
            <a:headEnd/>
            <a:tailEnd/>
          </a:ln>
        </p:spPr>
        <p:txBody>
          <a:bodyPr wrap="none" lIns="9144" tIns="9144" rIns="9144" bIns="9144">
            <a:spAutoFit/>
          </a:bodyPr>
          <a:lstStyle/>
          <a:p>
            <a:pPr eaLnBrk="0" hangingPunct="0"/>
            <a:r>
              <a:rPr lang="en-US" sz="1500" b="1">
                <a:solidFill>
                  <a:srgbClr val="000000"/>
                </a:solidFill>
                <a:latin typeface="Arial" pitchFamily="34" charset="0"/>
                <a:ea typeface="ＭＳ Ｐゴシック" charset="0"/>
                <a:cs typeface="Arial" pitchFamily="34" charset="0"/>
              </a:rPr>
              <a:t>O</a:t>
            </a:r>
          </a:p>
        </p:txBody>
      </p:sp>
      <p:sp>
        <p:nvSpPr>
          <p:cNvPr id="105" name="TextBox 10"/>
          <p:cNvSpPr txBox="1">
            <a:spLocks noChangeArrowheads="1"/>
          </p:cNvSpPr>
          <p:nvPr/>
        </p:nvSpPr>
        <p:spPr bwMode="auto">
          <a:xfrm>
            <a:off x="4378321" y="3615532"/>
            <a:ext cx="157928" cy="249299"/>
          </a:xfrm>
          <a:prstGeom prst="rect">
            <a:avLst/>
          </a:prstGeom>
          <a:noFill/>
          <a:ln w="9525">
            <a:noFill/>
            <a:miter lim="800000"/>
            <a:headEnd/>
            <a:tailEnd/>
          </a:ln>
        </p:spPr>
        <p:txBody>
          <a:bodyPr wrap="none" lIns="9144" tIns="9144" rIns="9144" bIns="9144">
            <a:spAutoFit/>
          </a:bodyPr>
          <a:lstStyle/>
          <a:p>
            <a:pPr eaLnBrk="0" hangingPunct="0"/>
            <a:r>
              <a:rPr lang="en-US" sz="1500" b="1">
                <a:solidFill>
                  <a:srgbClr val="000000"/>
                </a:solidFill>
                <a:latin typeface="Arial" pitchFamily="34" charset="0"/>
                <a:ea typeface="ＭＳ Ｐゴシック" charset="0"/>
                <a:cs typeface="Arial" pitchFamily="34" charset="0"/>
              </a:rPr>
              <a:t>H</a:t>
            </a:r>
          </a:p>
        </p:txBody>
      </p:sp>
      <p:sp>
        <p:nvSpPr>
          <p:cNvPr id="106" name="TextBox 11"/>
          <p:cNvSpPr txBox="1">
            <a:spLocks noChangeArrowheads="1"/>
          </p:cNvSpPr>
          <p:nvPr/>
        </p:nvSpPr>
        <p:spPr bwMode="auto">
          <a:xfrm>
            <a:off x="2732084" y="3688557"/>
            <a:ext cx="258917" cy="249299"/>
          </a:xfrm>
          <a:prstGeom prst="rect">
            <a:avLst/>
          </a:prstGeom>
          <a:noFill/>
          <a:ln w="9525">
            <a:noFill/>
            <a:miter lim="800000"/>
            <a:headEnd/>
            <a:tailEnd/>
          </a:ln>
        </p:spPr>
        <p:txBody>
          <a:bodyPr wrap="none" lIns="9144" tIns="9144" rIns="9144" bIns="9144">
            <a:spAutoFit/>
          </a:bodyPr>
          <a:lstStyle/>
          <a:p>
            <a:pPr eaLnBrk="0" hangingPunct="0"/>
            <a:r>
              <a:rPr lang="en-US" sz="1500" b="1" smtClean="0">
                <a:solidFill>
                  <a:srgbClr val="000000"/>
                </a:solidFill>
                <a:latin typeface="Arial" pitchFamily="34" charset="0"/>
                <a:ea typeface="ＭＳ Ｐゴシック" charset="0"/>
                <a:cs typeface="Arial" pitchFamily="34" charset="0"/>
              </a:rPr>
              <a:t>(</a:t>
            </a:r>
            <a:r>
              <a:rPr lang="en-US" sz="1500" b="1" smtClean="0">
                <a:solidFill>
                  <a:srgbClr val="000000"/>
                </a:solidFill>
                <a:latin typeface="Symbol"/>
                <a:ea typeface="ＭＳ Ｐゴシック" charset="0"/>
                <a:cs typeface="Arial" pitchFamily="34" charset="0"/>
              </a:rPr>
              <a:t>+</a:t>
            </a:r>
            <a:r>
              <a:rPr lang="en-US" sz="1500" b="1" smtClean="0">
                <a:solidFill>
                  <a:srgbClr val="000000"/>
                </a:solidFill>
                <a:latin typeface="Arial" pitchFamily="34" charset="0"/>
                <a:ea typeface="ＭＳ Ｐゴシック" charset="0"/>
                <a:cs typeface="Arial" pitchFamily="34" charset="0"/>
              </a:rPr>
              <a:t>)</a:t>
            </a:r>
            <a:endParaRPr lang="en-US" sz="1500" b="1" dirty="0">
              <a:solidFill>
                <a:srgbClr val="000000"/>
              </a:solidFill>
              <a:latin typeface="Arial" pitchFamily="34" charset="0"/>
              <a:ea typeface="ＭＳ Ｐゴシック" charset="0"/>
              <a:cs typeface="Arial" pitchFamily="34" charset="0"/>
            </a:endParaRPr>
          </a:p>
        </p:txBody>
      </p:sp>
      <p:sp>
        <p:nvSpPr>
          <p:cNvPr id="107" name="TextBox 12"/>
          <p:cNvSpPr txBox="1">
            <a:spLocks noChangeArrowheads="1"/>
          </p:cNvSpPr>
          <p:nvPr/>
        </p:nvSpPr>
        <p:spPr bwMode="auto">
          <a:xfrm>
            <a:off x="4754566" y="3030537"/>
            <a:ext cx="1788182" cy="572464"/>
          </a:xfrm>
          <a:prstGeom prst="rect">
            <a:avLst/>
          </a:prstGeom>
          <a:noFill/>
          <a:ln w="9525">
            <a:noFill/>
            <a:miter lim="800000"/>
            <a:headEnd/>
            <a:tailEnd/>
          </a:ln>
        </p:spPr>
        <p:txBody>
          <a:bodyPr wrap="none" lIns="9144" tIns="9144" rIns="9144" bIns="9144">
            <a:spAutoFit/>
          </a:bodyPr>
          <a:lstStyle/>
          <a:p>
            <a:pPr eaLnBrk="0" hangingPunct="0"/>
            <a:r>
              <a:rPr lang="en-US" sz="1800" b="1" dirty="0">
                <a:solidFill>
                  <a:srgbClr val="000000"/>
                </a:solidFill>
                <a:latin typeface="Arial" pitchFamily="34" charset="0"/>
                <a:ea typeface="ＭＳ Ｐゴシック" charset="0"/>
                <a:cs typeface="Arial" pitchFamily="34" charset="0"/>
              </a:rPr>
              <a:t>Slightly positive</a:t>
            </a:r>
          </a:p>
          <a:p>
            <a:pPr eaLnBrk="0" hangingPunct="0"/>
            <a:r>
              <a:rPr lang="en-US" sz="1800" b="1" dirty="0">
                <a:solidFill>
                  <a:srgbClr val="000000"/>
                </a:solidFill>
                <a:latin typeface="Arial" pitchFamily="34" charset="0"/>
                <a:ea typeface="ＭＳ Ｐゴシック" charset="0"/>
                <a:cs typeface="Arial" pitchFamily="34" charset="0"/>
              </a:rPr>
              <a:t>charge</a:t>
            </a:r>
          </a:p>
        </p:txBody>
      </p:sp>
      <p:sp>
        <p:nvSpPr>
          <p:cNvPr id="108" name="TextBox 14"/>
          <p:cNvSpPr txBox="1">
            <a:spLocks noChangeArrowheads="1"/>
          </p:cNvSpPr>
          <p:nvPr/>
        </p:nvSpPr>
        <p:spPr bwMode="auto">
          <a:xfrm>
            <a:off x="5618166" y="3570287"/>
            <a:ext cx="1852302" cy="572464"/>
          </a:xfrm>
          <a:prstGeom prst="rect">
            <a:avLst/>
          </a:prstGeom>
          <a:noFill/>
          <a:ln w="9525">
            <a:noFill/>
            <a:miter lim="800000"/>
            <a:headEnd/>
            <a:tailEnd/>
          </a:ln>
        </p:spPr>
        <p:txBody>
          <a:bodyPr wrap="none" lIns="9144" tIns="9144" rIns="9144" bIns="9144">
            <a:spAutoFit/>
          </a:bodyPr>
          <a:lstStyle/>
          <a:p>
            <a:pPr eaLnBrk="0" hangingPunct="0"/>
            <a:r>
              <a:rPr lang="en-US" sz="1800" b="1" dirty="0">
                <a:solidFill>
                  <a:srgbClr val="000000"/>
                </a:solidFill>
                <a:latin typeface="Arial" pitchFamily="34" charset="0"/>
                <a:ea typeface="ＭＳ Ｐゴシック" charset="0"/>
                <a:cs typeface="Arial" pitchFamily="34" charset="0"/>
              </a:rPr>
              <a:t>Slightly negative</a:t>
            </a:r>
          </a:p>
          <a:p>
            <a:pPr eaLnBrk="0" hangingPunct="0"/>
            <a:r>
              <a:rPr lang="en-US" sz="1800" b="1" dirty="0">
                <a:solidFill>
                  <a:srgbClr val="000000"/>
                </a:solidFill>
                <a:latin typeface="Arial" pitchFamily="34" charset="0"/>
                <a:ea typeface="ＭＳ Ｐゴシック" charset="0"/>
                <a:cs typeface="Arial" pitchFamily="34" charset="0"/>
              </a:rPr>
              <a:t>charge</a:t>
            </a:r>
          </a:p>
        </p:txBody>
      </p:sp>
      <p:sp>
        <p:nvSpPr>
          <p:cNvPr id="109" name="TextBox 15"/>
          <p:cNvSpPr txBox="1">
            <a:spLocks noChangeArrowheads="1"/>
          </p:cNvSpPr>
          <p:nvPr/>
        </p:nvSpPr>
        <p:spPr bwMode="auto">
          <a:xfrm>
            <a:off x="4770434" y="3850482"/>
            <a:ext cx="258917" cy="249299"/>
          </a:xfrm>
          <a:prstGeom prst="rect">
            <a:avLst/>
          </a:prstGeom>
          <a:noFill/>
          <a:ln w="9525">
            <a:noFill/>
            <a:miter lim="800000"/>
            <a:headEnd/>
            <a:tailEnd/>
          </a:ln>
        </p:spPr>
        <p:txBody>
          <a:bodyPr wrap="none" lIns="9144" tIns="9144" rIns="9144" bIns="9144">
            <a:spAutoFit/>
          </a:bodyPr>
          <a:lstStyle/>
          <a:p>
            <a:pPr eaLnBrk="0" hangingPunct="0"/>
            <a:r>
              <a:rPr lang="en-US" sz="1500" b="1" smtClean="0">
                <a:solidFill>
                  <a:srgbClr val="000000"/>
                </a:solidFill>
                <a:latin typeface="Arial" pitchFamily="34" charset="0"/>
                <a:ea typeface="ＭＳ Ｐゴシック" charset="0"/>
                <a:cs typeface="Arial" pitchFamily="34" charset="0"/>
              </a:rPr>
              <a:t>(</a:t>
            </a:r>
            <a:r>
              <a:rPr lang="en-US" sz="1500" b="1" smtClean="0">
                <a:solidFill>
                  <a:srgbClr val="000000"/>
                </a:solidFill>
                <a:latin typeface="Symbol"/>
                <a:ea typeface="ＭＳ Ｐゴシック" charset="0"/>
                <a:cs typeface="Arial" pitchFamily="34" charset="0"/>
              </a:rPr>
              <a:t>+</a:t>
            </a:r>
            <a:r>
              <a:rPr lang="en-US" sz="1500" b="1" smtClean="0">
                <a:solidFill>
                  <a:srgbClr val="000000"/>
                </a:solidFill>
                <a:latin typeface="Arial" pitchFamily="34" charset="0"/>
                <a:ea typeface="ＭＳ Ｐゴシック" charset="0"/>
                <a:cs typeface="Arial" pitchFamily="34" charset="0"/>
              </a:rPr>
              <a:t>)</a:t>
            </a:r>
            <a:endParaRPr lang="en-US" sz="1500" b="1" dirty="0">
              <a:solidFill>
                <a:srgbClr val="000000"/>
              </a:solidFill>
              <a:latin typeface="Arial" pitchFamily="34" charset="0"/>
              <a:ea typeface="ＭＳ Ｐゴシック" charset="0"/>
              <a:cs typeface="Arial" pitchFamily="34" charset="0"/>
            </a:endParaRPr>
          </a:p>
        </p:txBody>
      </p:sp>
      <p:sp>
        <p:nvSpPr>
          <p:cNvPr id="110" name="TextBox 17"/>
          <p:cNvSpPr txBox="1">
            <a:spLocks noChangeArrowheads="1"/>
          </p:cNvSpPr>
          <p:nvPr/>
        </p:nvSpPr>
        <p:spPr bwMode="auto">
          <a:xfrm>
            <a:off x="5311771" y="4082257"/>
            <a:ext cx="258917" cy="264688"/>
          </a:xfrm>
          <a:prstGeom prst="rect">
            <a:avLst/>
          </a:prstGeom>
          <a:noFill/>
          <a:ln w="9525">
            <a:noFill/>
            <a:miter lim="800000"/>
            <a:headEnd/>
            <a:tailEnd/>
          </a:ln>
        </p:spPr>
        <p:txBody>
          <a:bodyPr wrap="none" lIns="9144" tIns="9144" rIns="9144" bIns="9144">
            <a:spAutoFit/>
          </a:bodyPr>
          <a:lstStyle/>
          <a:p>
            <a:pPr eaLnBrk="0" hangingPunct="0"/>
            <a:r>
              <a:rPr lang="en-US" sz="1500" b="1" dirty="0">
                <a:solidFill>
                  <a:srgbClr val="000000"/>
                </a:solidFill>
                <a:latin typeface="Arial" pitchFamily="34" charset="0"/>
                <a:ea typeface="ＭＳ Ｐゴシック" charset="0"/>
                <a:cs typeface="Arial" pitchFamily="34" charset="0"/>
              </a:rPr>
              <a:t>(</a:t>
            </a:r>
            <a:r>
              <a:rPr lang="en-US" sz="1600" b="1" dirty="0">
                <a:solidFill>
                  <a:srgbClr val="000000"/>
                </a:solidFill>
                <a:latin typeface="Symbol" pitchFamily="18" charset="2"/>
                <a:ea typeface="ＭＳ Ｐゴシック" charset="0"/>
                <a:cs typeface="Arial" pitchFamily="34" charset="0"/>
                <a:sym typeface="Symbol"/>
              </a:rPr>
              <a:t></a:t>
            </a:r>
            <a:r>
              <a:rPr lang="en-US" sz="1500" b="1" dirty="0">
                <a:solidFill>
                  <a:srgbClr val="000000"/>
                </a:solidFill>
                <a:latin typeface="Arial" pitchFamily="34" charset="0"/>
                <a:ea typeface="ＭＳ Ｐゴシック" charset="0"/>
                <a:cs typeface="Arial" pitchFamily="34" charset="0"/>
              </a:rPr>
              <a:t>)</a:t>
            </a:r>
          </a:p>
        </p:txBody>
      </p:sp>
      <p:grpSp>
        <p:nvGrpSpPr>
          <p:cNvPr id="18" name="Group 17"/>
          <p:cNvGrpSpPr/>
          <p:nvPr/>
        </p:nvGrpSpPr>
        <p:grpSpPr>
          <a:xfrm>
            <a:off x="3544023" y="2316696"/>
            <a:ext cx="425069" cy="247434"/>
            <a:chOff x="1848573" y="1473733"/>
            <a:chExt cx="425069" cy="247434"/>
          </a:xfrm>
        </p:grpSpPr>
        <p:sp>
          <p:nvSpPr>
            <p:cNvPr id="19" name="Freeform 3"/>
            <p:cNvSpPr/>
            <p:nvPr/>
          </p:nvSpPr>
          <p:spPr>
            <a:xfrm>
              <a:off x="2051608" y="1473733"/>
              <a:ext cx="222034" cy="247434"/>
            </a:xfrm>
            <a:custGeom>
              <a:avLst/>
              <a:gdLst>
                <a:gd name="connsiteX0" fmla="*/ 212508 w 222034"/>
                <a:gd name="connsiteY0" fmla="*/ 237909 h 247434"/>
                <a:gd name="connsiteX1" fmla="*/ 9525 w 222034"/>
                <a:gd name="connsiteY1" fmla="*/ 237909 h 247434"/>
                <a:gd name="connsiteX2" fmla="*/ 9525 w 222034"/>
                <a:gd name="connsiteY2" fmla="*/ 9525 h 247434"/>
                <a:gd name="connsiteX3" fmla="*/ 212508 w 222034"/>
                <a:gd name="connsiteY3" fmla="*/ 9525 h 247434"/>
              </a:gdLst>
              <a:ahLst/>
              <a:cxnLst>
                <a:cxn ang="0">
                  <a:pos x="connsiteX0" y="connsiteY0"/>
                </a:cxn>
                <a:cxn ang="1">
                  <a:pos x="connsiteX1" y="connsiteY1"/>
                </a:cxn>
                <a:cxn ang="2">
                  <a:pos x="connsiteX2" y="connsiteY2"/>
                </a:cxn>
                <a:cxn ang="3">
                  <a:pos x="connsiteX3" y="connsiteY3"/>
                </a:cxn>
              </a:cxnLst>
              <a:rect l="l" t="t" r="r" b="b"/>
              <a:pathLst>
                <a:path w="222034" h="247434">
                  <a:moveTo>
                    <a:pt x="212508" y="237909"/>
                  </a:moveTo>
                  <a:lnTo>
                    <a:pt x="9525" y="237909"/>
                  </a:lnTo>
                  <a:lnTo>
                    <a:pt x="9525" y="9525"/>
                  </a:lnTo>
                  <a:lnTo>
                    <a:pt x="212508"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20" name="Freeform 3"/>
            <p:cNvSpPr/>
            <p:nvPr/>
          </p:nvSpPr>
          <p:spPr>
            <a:xfrm>
              <a:off x="1848573" y="1588960"/>
              <a:ext cx="222084" cy="38100"/>
            </a:xfrm>
            <a:custGeom>
              <a:avLst/>
              <a:gdLst>
                <a:gd name="connsiteX0" fmla="*/ 9525 w 222084"/>
                <a:gd name="connsiteY0" fmla="*/ 9525 h 38100"/>
                <a:gd name="connsiteX1" fmla="*/ 212559 w 222084"/>
                <a:gd name="connsiteY1" fmla="*/ 9525 h 38100"/>
              </a:gdLst>
              <a:ahLst/>
              <a:cxnLst>
                <a:cxn ang="0">
                  <a:pos x="connsiteX0" y="connsiteY0"/>
                </a:cxn>
                <a:cxn ang="1">
                  <a:pos x="connsiteX1" y="connsiteY1"/>
                </a:cxn>
              </a:cxnLst>
              <a:rect l="l" t="t" r="r" b="b"/>
              <a:pathLst>
                <a:path w="222084" h="38100">
                  <a:moveTo>
                    <a:pt x="9525" y="9525"/>
                  </a:moveTo>
                  <a:lnTo>
                    <a:pt x="212559"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sp>
        <p:nvSpPr>
          <p:cNvPr id="24" name="Freeform 23"/>
          <p:cNvSpPr/>
          <p:nvPr/>
        </p:nvSpPr>
        <p:spPr bwMode="auto">
          <a:xfrm>
            <a:off x="4064791" y="3271835"/>
            <a:ext cx="45719" cy="180978"/>
          </a:xfrm>
          <a:custGeom>
            <a:avLst/>
            <a:gdLst>
              <a:gd name="connsiteX0" fmla="*/ 0 w 0"/>
              <a:gd name="connsiteY0" fmla="*/ 0 h 98425"/>
              <a:gd name="connsiteX1" fmla="*/ 0 w 0"/>
              <a:gd name="connsiteY1" fmla="*/ 98425 h 98425"/>
            </a:gdLst>
            <a:ahLst/>
            <a:cxnLst>
              <a:cxn ang="0">
                <a:pos x="connsiteX0" y="connsiteY0"/>
              </a:cxn>
              <a:cxn ang="0">
                <a:pos x="connsiteX1" y="connsiteY1"/>
              </a:cxn>
            </a:cxnLst>
            <a:rect l="l" t="t" r="r" b="b"/>
            <a:pathLst>
              <a:path h="98425">
                <a:moveTo>
                  <a:pt x="0" y="0"/>
                </a:moveTo>
                <a:lnTo>
                  <a:pt x="0" y="98425"/>
                </a:lnTo>
              </a:path>
            </a:pathLst>
          </a:custGeom>
          <a:ln w="12700">
            <a:miter lim="800000"/>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endParaRPr>
          </a:p>
        </p:txBody>
      </p:sp>
      <p:sp>
        <p:nvSpPr>
          <p:cNvPr id="25" name="Freeform 24"/>
          <p:cNvSpPr/>
          <p:nvPr/>
        </p:nvSpPr>
        <p:spPr bwMode="auto">
          <a:xfrm rot="7020000">
            <a:off x="4222888" y="3621401"/>
            <a:ext cx="49944" cy="162283"/>
          </a:xfrm>
          <a:custGeom>
            <a:avLst/>
            <a:gdLst>
              <a:gd name="connsiteX0" fmla="*/ 0 w 0"/>
              <a:gd name="connsiteY0" fmla="*/ 0 h 98425"/>
              <a:gd name="connsiteX1" fmla="*/ 0 w 0"/>
              <a:gd name="connsiteY1" fmla="*/ 98425 h 98425"/>
            </a:gdLst>
            <a:ahLst/>
            <a:cxnLst>
              <a:cxn ang="0">
                <a:pos x="connsiteX0" y="connsiteY0"/>
              </a:cxn>
              <a:cxn ang="0">
                <a:pos x="connsiteX1" y="connsiteY1"/>
              </a:cxn>
            </a:cxnLst>
            <a:rect l="l" t="t" r="r" b="b"/>
            <a:pathLst>
              <a:path h="98425">
                <a:moveTo>
                  <a:pt x="0" y="0"/>
                </a:moveTo>
                <a:lnTo>
                  <a:pt x="0" y="98425"/>
                </a:lnTo>
              </a:path>
            </a:pathLst>
          </a:custGeom>
          <a:ln w="12700">
            <a:miter lim="800000"/>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rtl="0" eaLnBrk="1" fontAlgn="base" hangingPunct="1"/>
            <a:r>
              <a:rPr lang="en-US" sz="1200" b="0" kern="1200" dirty="0" smtClean="0">
                <a:solidFill>
                  <a:srgbClr val="000000"/>
                </a:solidFill>
                <a:effectLst/>
                <a:latin typeface="Arial"/>
                <a:ea typeface="ＭＳ Ｐゴシック"/>
                <a:cs typeface="Arial"/>
              </a:rPr>
              <a:t>Figure 2.8</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6732" y="385451"/>
            <a:ext cx="8852170" cy="490048"/>
          </a:xfrm>
        </p:spPr>
        <p:txBody>
          <a:bodyPr/>
          <a:lstStyle/>
          <a:p>
            <a:r>
              <a:rPr lang="en-US" dirty="0" smtClean="0"/>
              <a:t>Matter: Elements</a:t>
            </a:r>
            <a:r>
              <a:rPr lang="ko-KR" altLang="en-US" sz="2400" b="0" dirty="0" smtClean="0"/>
              <a:t>원소</a:t>
            </a:r>
            <a:r>
              <a:rPr lang="en-US" dirty="0" smtClean="0"/>
              <a:t> and Compounds</a:t>
            </a:r>
            <a:r>
              <a:rPr lang="ko-KR" altLang="en-US" sz="2400" b="0" dirty="0" smtClean="0"/>
              <a:t>화합물</a:t>
            </a:r>
            <a:endParaRPr lang="en-US" sz="2400" b="0" dirty="0" smtClean="0"/>
          </a:p>
        </p:txBody>
      </p:sp>
      <p:sp>
        <p:nvSpPr>
          <p:cNvPr id="30723" name="Rectangle 3"/>
          <p:cNvSpPr>
            <a:spLocks noGrp="1" noChangeArrowheads="1"/>
          </p:cNvSpPr>
          <p:nvPr>
            <p:ph idx="1"/>
          </p:nvPr>
        </p:nvSpPr>
        <p:spPr/>
        <p:txBody>
          <a:bodyPr/>
          <a:lstStyle/>
          <a:p>
            <a:r>
              <a:rPr lang="en-US" b="1" dirty="0" smtClean="0"/>
              <a:t>Matter</a:t>
            </a:r>
            <a:r>
              <a:rPr lang="ko-KR" altLang="en-US" sz="2400" dirty="0" smtClean="0"/>
              <a:t>물질</a:t>
            </a:r>
            <a:r>
              <a:rPr lang="en-US" dirty="0" smtClean="0"/>
              <a:t> is anything that occupies space and has mass.</a:t>
            </a:r>
          </a:p>
          <a:p>
            <a:r>
              <a:rPr lang="en-US" dirty="0" smtClean="0"/>
              <a:t>Matter is found on Earth in three physical states:</a:t>
            </a:r>
          </a:p>
          <a:p>
            <a:pPr marL="971550" lvl="1" indent="-514350">
              <a:buNone/>
            </a:pPr>
            <a:r>
              <a:rPr lang="en-US" dirty="0" smtClean="0"/>
              <a:t>Solid, liquid, and gas.</a:t>
            </a:r>
          </a:p>
          <a:p>
            <a:pPr lvl="2">
              <a:buNone/>
            </a:pPr>
            <a:endParaRPr lang="en-US" dirty="0" smtClean="0"/>
          </a:p>
        </p:txBody>
      </p:sp>
      <p:sp>
        <p:nvSpPr>
          <p:cNvPr id="5" name="Rectangle 3"/>
          <p:cNvSpPr txBox="1">
            <a:spLocks noChangeArrowheads="1"/>
          </p:cNvSpPr>
          <p:nvPr/>
        </p:nvSpPr>
        <p:spPr>
          <a:xfrm>
            <a:off x="326294" y="3572275"/>
            <a:ext cx="8543108" cy="2692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200"/>
              </a:spcBef>
              <a:spcAft>
                <a:spcPts val="1200"/>
              </a:spcAft>
              <a:buClr>
                <a:srgbClr val="0070C0"/>
              </a:buClr>
              <a:buSzTx/>
              <a:buFont typeface="Arial" panose="020B0604020202020204" pitchFamily="34" charset="0"/>
              <a:buChar char="•"/>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Mass</a:t>
            </a:r>
            <a:r>
              <a:rPr kumimoji="0" lang="ko-KR" altLang="en-US" i="0" u="none" strike="noStrike" kern="1200" cap="none" spc="0" normalizeH="0" baseline="0" noProof="0" dirty="0" smtClean="0">
                <a:ln>
                  <a:noFill/>
                </a:ln>
                <a:solidFill>
                  <a:schemeClr val="tx1"/>
                </a:solidFill>
                <a:effectLst/>
                <a:uLnTx/>
                <a:uFillTx/>
                <a:latin typeface="+mn-lt"/>
                <a:ea typeface="+mn-ea"/>
                <a:cs typeface="+mn-cs"/>
              </a:rPr>
              <a:t>질량</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is a measure of the amount of material in an object. </a:t>
            </a:r>
          </a:p>
          <a:p>
            <a:pPr marL="228600" marR="0" lvl="0" indent="-228600" algn="l" defTabSz="914400" rtl="0" eaLnBrk="1" fontAlgn="auto" latinLnBrk="0" hangingPunct="1">
              <a:lnSpc>
                <a:spcPct val="90000"/>
              </a:lnSpc>
              <a:spcBef>
                <a:spcPts val="1200"/>
              </a:spcBef>
              <a:spcAft>
                <a:spcPts val="1200"/>
              </a:spcAft>
              <a:buClr>
                <a:srgbClr val="0070C0"/>
              </a:buClr>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An </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element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is a substance that cannot be broken down into other substances by chemical reactions.</a:t>
            </a:r>
          </a:p>
          <a:p>
            <a:pPr marL="228600" marR="0" lvl="0" indent="-228600" algn="l" defTabSz="914400" rtl="0" eaLnBrk="1" fontAlgn="auto" latinLnBrk="0" hangingPunct="1">
              <a:lnSpc>
                <a:spcPct val="90000"/>
              </a:lnSpc>
              <a:spcBef>
                <a:spcPts val="1200"/>
              </a:spcBef>
              <a:spcAft>
                <a:spcPts val="1200"/>
              </a:spcAft>
              <a:buClr>
                <a:srgbClr val="0070C0"/>
              </a:buClr>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All matter is composed of chemical elements.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8407" y="1838528"/>
            <a:ext cx="7130375" cy="1384995"/>
          </a:xfrm>
          <a:prstGeom prst="rect">
            <a:avLst/>
          </a:prstGeom>
          <a:noFill/>
        </p:spPr>
        <p:txBody>
          <a:bodyPr wrap="square" rtlCol="0">
            <a:spAutoFit/>
          </a:bodyPr>
          <a:lstStyle/>
          <a:p>
            <a:r>
              <a:rPr lang="en-US" altLang="ko-KR" sz="2800" b="1" dirty="0" smtClean="0"/>
              <a:t>Hydrophobic interaction</a:t>
            </a:r>
            <a:r>
              <a:rPr lang="ko-KR" altLang="en-US" dirty="0" err="1" smtClean="0"/>
              <a:t>소수성</a:t>
            </a:r>
            <a:r>
              <a:rPr lang="ko-KR" altLang="en-US" dirty="0" smtClean="0"/>
              <a:t> 상호작용</a:t>
            </a:r>
            <a:endParaRPr lang="en-US" altLang="ko-KR" sz="2800" b="1" dirty="0" smtClean="0"/>
          </a:p>
          <a:p>
            <a:endParaRPr lang="en-US" altLang="ko-KR" sz="2800" b="1" dirty="0" smtClean="0"/>
          </a:p>
          <a:p>
            <a:r>
              <a:rPr lang="en-US" altLang="ko-KR" sz="2800" b="1" dirty="0" smtClean="0"/>
              <a:t>Van </a:t>
            </a:r>
            <a:r>
              <a:rPr lang="en-US" altLang="ko-KR" sz="2800" b="1" dirty="0" err="1" smtClean="0"/>
              <a:t>der</a:t>
            </a:r>
            <a:r>
              <a:rPr lang="en-US" altLang="ko-KR" sz="2800" b="1" dirty="0" smtClean="0"/>
              <a:t> Waals interaction</a:t>
            </a:r>
            <a:r>
              <a:rPr lang="ko-KR" altLang="en-US" dirty="0" err="1" smtClean="0"/>
              <a:t>반데르발스</a:t>
            </a:r>
            <a:r>
              <a:rPr lang="ko-KR" altLang="en-US" dirty="0" smtClean="0"/>
              <a:t> 결합</a:t>
            </a:r>
            <a:endParaRPr lang="ko-KR"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50035" y="570278"/>
            <a:ext cx="3983060" cy="509504"/>
          </a:xfrm>
        </p:spPr>
        <p:txBody>
          <a:bodyPr/>
          <a:lstStyle/>
          <a:p>
            <a:r>
              <a:rPr lang="en-US" dirty="0" smtClean="0"/>
              <a:t>Chemical Reactions</a:t>
            </a:r>
          </a:p>
        </p:txBody>
      </p:sp>
      <p:sp>
        <p:nvSpPr>
          <p:cNvPr id="100355" name="Rectangle 3"/>
          <p:cNvSpPr>
            <a:spLocks noGrp="1" noChangeArrowheads="1"/>
          </p:cNvSpPr>
          <p:nvPr>
            <p:ph idx="1"/>
          </p:nvPr>
        </p:nvSpPr>
        <p:spPr/>
        <p:txBody>
          <a:bodyPr/>
          <a:lstStyle/>
          <a:p>
            <a:r>
              <a:rPr lang="en-US" dirty="0" smtClean="0"/>
              <a:t>Cells constantly rearrange molecules by</a:t>
            </a:r>
          </a:p>
          <a:p>
            <a:pPr lvl="1"/>
            <a:r>
              <a:rPr lang="en-US" dirty="0" smtClean="0"/>
              <a:t>breaking existing chemical bonds and </a:t>
            </a:r>
          </a:p>
          <a:p>
            <a:pPr lvl="1"/>
            <a:r>
              <a:rPr lang="en-US" dirty="0" smtClean="0"/>
              <a:t>forming new ones.</a:t>
            </a:r>
          </a:p>
          <a:p>
            <a:r>
              <a:rPr lang="en-US" altLang="ko-KR" dirty="0" smtClean="0"/>
              <a:t>Chemical reactions include</a:t>
            </a:r>
          </a:p>
          <a:p>
            <a:pPr lvl="1"/>
            <a:r>
              <a:rPr lang="en-US" altLang="ko-KR" b="1" dirty="0" smtClean="0"/>
              <a:t>Reactants</a:t>
            </a:r>
            <a:r>
              <a:rPr lang="ko-KR" altLang="en-US" sz="2400" dirty="0" smtClean="0"/>
              <a:t>반응물질</a:t>
            </a:r>
            <a:r>
              <a:rPr lang="en-US" altLang="ko-KR" dirty="0" smtClean="0"/>
              <a:t>, the starting materials, and</a:t>
            </a:r>
          </a:p>
          <a:p>
            <a:pPr lvl="1"/>
            <a:r>
              <a:rPr lang="en-US" altLang="ko-KR" b="1" dirty="0" smtClean="0"/>
              <a:t>Products</a:t>
            </a:r>
            <a:r>
              <a:rPr lang="ko-KR" altLang="en-US" sz="2400" dirty="0" smtClean="0"/>
              <a:t>산물</a:t>
            </a:r>
            <a:r>
              <a:rPr lang="en-US" altLang="ko-KR" dirty="0" smtClean="0"/>
              <a:t>, the end materials.  </a:t>
            </a:r>
          </a:p>
          <a:p>
            <a:r>
              <a:rPr lang="en-US" altLang="ko-KR" dirty="0" smtClean="0"/>
              <a:t>Chemical reactions</a:t>
            </a:r>
          </a:p>
          <a:p>
            <a:pPr lvl="1"/>
            <a:r>
              <a:rPr lang="en-US" altLang="ko-KR" dirty="0" smtClean="0"/>
              <a:t>can rearrange matter</a:t>
            </a:r>
          </a:p>
          <a:p>
            <a:pPr lvl="1"/>
            <a:r>
              <a:rPr lang="en-US" altLang="ko-KR" dirty="0" smtClean="0"/>
              <a:t>but cannot create or destroy matter.</a:t>
            </a:r>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08395" y="579995"/>
            <a:ext cx="3535587" cy="509504"/>
          </a:xfrm>
        </p:spPr>
        <p:txBody>
          <a:bodyPr/>
          <a:lstStyle/>
          <a:p>
            <a:r>
              <a:rPr lang="en-US" dirty="0" smtClean="0"/>
              <a:t>Water and Life</a:t>
            </a:r>
          </a:p>
        </p:txBody>
      </p:sp>
      <p:sp>
        <p:nvSpPr>
          <p:cNvPr id="106499" name="Rectangle 3"/>
          <p:cNvSpPr>
            <a:spLocks noGrp="1" noChangeArrowheads="1"/>
          </p:cNvSpPr>
          <p:nvPr>
            <p:ph idx="1"/>
          </p:nvPr>
        </p:nvSpPr>
        <p:spPr/>
        <p:txBody>
          <a:bodyPr/>
          <a:lstStyle/>
          <a:p>
            <a:r>
              <a:rPr lang="en-US" dirty="0" smtClean="0"/>
              <a:t>Life on Earth began in water and evolved there for 3 billion years before spreading onto land. </a:t>
            </a:r>
          </a:p>
          <a:p>
            <a:pPr lvl="1"/>
            <a:r>
              <a:rPr lang="en-US" dirty="0" smtClean="0"/>
              <a:t>Modern life is still tied to water.</a:t>
            </a:r>
          </a:p>
          <a:p>
            <a:pPr lvl="1"/>
            <a:r>
              <a:rPr lang="en-US" dirty="0" smtClean="0"/>
              <a:t>Your cells are composed of 70–95% water.</a:t>
            </a:r>
          </a:p>
          <a:p>
            <a:r>
              <a:rPr lang="en-US" dirty="0" smtClean="0"/>
              <a:t>The abundance of water is a major reason that Earth is habitable.</a:t>
            </a:r>
          </a:p>
        </p:txBody>
      </p:sp>
      <p:pic>
        <p:nvPicPr>
          <p:cNvPr id="5"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34638" y="3837334"/>
            <a:ext cx="3777185" cy="266450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20855" y="502187"/>
            <a:ext cx="4985008" cy="499776"/>
          </a:xfrm>
        </p:spPr>
        <p:txBody>
          <a:bodyPr/>
          <a:lstStyle/>
          <a:p>
            <a:r>
              <a:rPr lang="en-US" dirty="0" smtClean="0"/>
              <a:t>Structure/Function: Water</a:t>
            </a:r>
          </a:p>
        </p:txBody>
      </p:sp>
      <p:sp>
        <p:nvSpPr>
          <p:cNvPr id="110595" name="Rectangle 3"/>
          <p:cNvSpPr>
            <a:spLocks noGrp="1" noChangeArrowheads="1"/>
          </p:cNvSpPr>
          <p:nvPr>
            <p:ph idx="1"/>
          </p:nvPr>
        </p:nvSpPr>
        <p:spPr/>
        <p:txBody>
          <a:bodyPr/>
          <a:lstStyle/>
          <a:p>
            <a:r>
              <a:rPr lang="en-US" dirty="0" smtClean="0"/>
              <a:t>The polarity of water molecules and the hydrogen bonding that results explain most of water’s life-supporting properties.</a:t>
            </a:r>
          </a:p>
          <a:p>
            <a:r>
              <a:rPr lang="en-US" dirty="0" smtClean="0"/>
              <a:t>We will explore four of those properties:</a:t>
            </a:r>
          </a:p>
          <a:p>
            <a:pPr marL="971550" lvl="1" indent="-514350">
              <a:buFont typeface="+mj-lt"/>
              <a:buAutoNum type="arabicPeriod"/>
            </a:pPr>
            <a:r>
              <a:rPr lang="en-US" dirty="0"/>
              <a:t>t</a:t>
            </a:r>
            <a:r>
              <a:rPr lang="en-US" dirty="0" smtClean="0"/>
              <a:t>he cohesive nature of water, </a:t>
            </a:r>
          </a:p>
          <a:p>
            <a:pPr marL="971550" lvl="1" indent="-514350">
              <a:buFont typeface="+mj-lt"/>
              <a:buAutoNum type="arabicPeriod"/>
            </a:pPr>
            <a:r>
              <a:rPr lang="en-US" dirty="0"/>
              <a:t>t</a:t>
            </a:r>
            <a:r>
              <a:rPr lang="en-US" dirty="0" smtClean="0"/>
              <a:t>he ability of water to moderate temperature, </a:t>
            </a:r>
          </a:p>
          <a:p>
            <a:pPr marL="971550" lvl="1" indent="-514350">
              <a:buFont typeface="+mj-lt"/>
              <a:buAutoNum type="arabicPeriod"/>
            </a:pPr>
            <a:r>
              <a:rPr lang="en-US" dirty="0"/>
              <a:t>t</a:t>
            </a:r>
            <a:r>
              <a:rPr lang="en-US" dirty="0" smtClean="0"/>
              <a:t>he biological significance of ice floating, and </a:t>
            </a:r>
          </a:p>
          <a:p>
            <a:pPr marL="971550" lvl="1" indent="-514350">
              <a:buFont typeface="+mj-lt"/>
              <a:buAutoNum type="arabicPeriod"/>
            </a:pPr>
            <a:r>
              <a:rPr lang="en-US" dirty="0"/>
              <a:t>t</a:t>
            </a:r>
            <a:r>
              <a:rPr lang="en-US" dirty="0" smtClean="0"/>
              <a:t>he versatility of water as a solvent.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98669" y="258983"/>
            <a:ext cx="4313800" cy="509504"/>
          </a:xfrm>
        </p:spPr>
        <p:txBody>
          <a:bodyPr/>
          <a:lstStyle/>
          <a:p>
            <a:r>
              <a:rPr lang="en-US" dirty="0" smtClean="0"/>
              <a:t>The Cohesion of Water</a:t>
            </a:r>
          </a:p>
        </p:txBody>
      </p:sp>
      <p:sp>
        <p:nvSpPr>
          <p:cNvPr id="112643" name="Rectangle 3"/>
          <p:cNvSpPr>
            <a:spLocks noGrp="1" noChangeArrowheads="1"/>
          </p:cNvSpPr>
          <p:nvPr>
            <p:ph idx="1"/>
          </p:nvPr>
        </p:nvSpPr>
        <p:spPr>
          <a:xfrm>
            <a:off x="287383" y="780421"/>
            <a:ext cx="8543108" cy="2993895"/>
          </a:xfrm>
        </p:spPr>
        <p:txBody>
          <a:bodyPr/>
          <a:lstStyle/>
          <a:p>
            <a:r>
              <a:rPr lang="en-US" dirty="0" smtClean="0"/>
              <a:t>Water molecules stick together as a result of hydrogen bonding.</a:t>
            </a:r>
          </a:p>
          <a:p>
            <a:pPr lvl="1"/>
            <a:r>
              <a:rPr lang="en-US" dirty="0" smtClean="0"/>
              <a:t>This tendency of molecules of the same kind to stick together is called </a:t>
            </a:r>
            <a:r>
              <a:rPr lang="en-US" b="1" dirty="0" smtClean="0"/>
              <a:t>cohesion</a:t>
            </a:r>
            <a:r>
              <a:rPr lang="ko-KR" altLang="en-US" sz="2000" dirty="0" smtClean="0"/>
              <a:t>응집</a:t>
            </a:r>
            <a:r>
              <a:rPr lang="en-US" dirty="0" smtClean="0"/>
              <a:t> and is much stronger for water than for most other liquids.</a:t>
            </a:r>
          </a:p>
          <a:p>
            <a:pPr lvl="1"/>
            <a:r>
              <a:rPr lang="en-US" dirty="0" smtClean="0"/>
              <a:t>Trees depend on cohesion to help transport water from their roots to their leaves.</a:t>
            </a:r>
          </a:p>
        </p:txBody>
      </p:sp>
      <p:pic>
        <p:nvPicPr>
          <p:cNvPr id="5" name="Picture 17" descr="02_10_WaterTransport-U.jpg"/>
          <p:cNvPicPr>
            <a:picLocks noChangeAspect="1"/>
          </p:cNvPicPr>
          <p:nvPr/>
        </p:nvPicPr>
        <p:blipFill>
          <a:blip r:embed="rId3"/>
          <a:stretch>
            <a:fillRect/>
          </a:stretch>
        </p:blipFill>
        <p:spPr>
          <a:xfrm>
            <a:off x="1245122" y="3747099"/>
            <a:ext cx="3550614" cy="2960244"/>
          </a:xfrm>
          <a:prstGeom prst="rect">
            <a:avLst/>
          </a:prstGeom>
        </p:spPr>
      </p:pic>
      <p:pic>
        <p:nvPicPr>
          <p:cNvPr id="6"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254884" y="5216246"/>
            <a:ext cx="2220745" cy="1512704"/>
          </a:xfrm>
          <a:prstGeom prst="rect">
            <a:avLst/>
          </a:prstGeom>
        </p:spPr>
      </p:pic>
      <p:sp>
        <p:nvSpPr>
          <p:cNvPr id="7" name="직사각형 6"/>
          <p:cNvSpPr/>
          <p:nvPr/>
        </p:nvSpPr>
        <p:spPr>
          <a:xfrm>
            <a:off x="3190672" y="3665733"/>
            <a:ext cx="5953329" cy="1569660"/>
          </a:xfrm>
          <a:prstGeom prst="rect">
            <a:avLst/>
          </a:prstGeom>
        </p:spPr>
        <p:txBody>
          <a:bodyPr wrap="square">
            <a:spAutoFit/>
          </a:bodyPr>
          <a:lstStyle/>
          <a:p>
            <a:pPr lvl="1"/>
            <a:r>
              <a:rPr lang="en-US" altLang="ko-KR" dirty="0" smtClean="0">
                <a:solidFill>
                  <a:srgbClr val="0070C0"/>
                </a:solidFill>
              </a:rPr>
              <a:t>●</a:t>
            </a:r>
            <a:r>
              <a:rPr lang="en-US" altLang="ko-KR" dirty="0" smtClean="0"/>
              <a:t>Hydrogen bonds give water unusually high </a:t>
            </a:r>
            <a:r>
              <a:rPr lang="en-US" altLang="ko-KR" b="1" dirty="0" smtClean="0"/>
              <a:t>surface tension</a:t>
            </a:r>
            <a:r>
              <a:rPr lang="ko-KR" altLang="en-US" sz="1800" dirty="0" smtClean="0"/>
              <a:t>표면장력</a:t>
            </a:r>
            <a:r>
              <a:rPr lang="en-US" altLang="ko-KR" b="1" dirty="0" smtClean="0"/>
              <a:t> </a:t>
            </a:r>
            <a:r>
              <a:rPr lang="en-US" altLang="ko-KR" dirty="0" smtClean="0"/>
              <a:t>and make water behave as though it were coated with an invisible film.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43026" y="482718"/>
            <a:ext cx="6716532" cy="499776"/>
          </a:xfrm>
        </p:spPr>
        <p:txBody>
          <a:bodyPr/>
          <a:lstStyle/>
          <a:p>
            <a:r>
              <a:rPr lang="en-US" dirty="0" smtClean="0"/>
              <a:t>Water Moderates Temperature</a:t>
            </a:r>
          </a:p>
        </p:txBody>
      </p:sp>
      <p:sp>
        <p:nvSpPr>
          <p:cNvPr id="124931" name="Rectangle 3"/>
          <p:cNvSpPr>
            <a:spLocks noGrp="1" noChangeArrowheads="1"/>
          </p:cNvSpPr>
          <p:nvPr>
            <p:ph idx="1"/>
          </p:nvPr>
        </p:nvSpPr>
        <p:spPr>
          <a:xfrm>
            <a:off x="287383" y="965252"/>
            <a:ext cx="8543108" cy="5785739"/>
          </a:xfrm>
        </p:spPr>
        <p:txBody>
          <a:bodyPr/>
          <a:lstStyle/>
          <a:p>
            <a:r>
              <a:rPr lang="en-US" dirty="0" smtClean="0"/>
              <a:t>Because of hydrogen bonding, water has a stronger resistance to temperature change than most other substances.</a:t>
            </a:r>
          </a:p>
          <a:p>
            <a:r>
              <a:rPr lang="en-US" dirty="0" smtClean="0"/>
              <a:t>When water is heated, the heat energy </a:t>
            </a:r>
          </a:p>
          <a:p>
            <a:pPr lvl="2"/>
            <a:r>
              <a:rPr lang="en-US" dirty="0" smtClean="0"/>
              <a:t>first disrupts hydrogen bonds and </a:t>
            </a:r>
          </a:p>
          <a:p>
            <a:pPr lvl="2"/>
            <a:r>
              <a:rPr lang="en-US" dirty="0" smtClean="0"/>
              <a:t>then makes water molecules jostle around faster.</a:t>
            </a:r>
          </a:p>
          <a:p>
            <a:r>
              <a:rPr lang="en-US" altLang="ko-KR" dirty="0" smtClean="0"/>
              <a:t>Because heat is first used to break hydrogen bonds rather than raise the temperature, water absorbs and stores a large amount of heat while warming up only a few degrees.</a:t>
            </a:r>
          </a:p>
          <a:p>
            <a:r>
              <a:rPr lang="en-US" altLang="ko-KR" dirty="0" smtClean="0"/>
              <a:t>Conversely, when water cools, hydrogen bonds form, a process that releases heat. </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a:xfrm>
            <a:off x="287383" y="1227909"/>
            <a:ext cx="8543108" cy="3334363"/>
          </a:xfrm>
        </p:spPr>
        <p:txBody>
          <a:bodyPr/>
          <a:lstStyle/>
          <a:p>
            <a:pPr lvl="1"/>
            <a:r>
              <a:rPr lang="en-US" dirty="0" smtClean="0"/>
              <a:t>Earth’s giant water supply enables temperatures on the planet to stay within limits that permit life by </a:t>
            </a:r>
          </a:p>
          <a:p>
            <a:pPr lvl="2"/>
            <a:r>
              <a:rPr lang="en-US" dirty="0" smtClean="0"/>
              <a:t>storing a huge amount of heat from the sun during warm periods and </a:t>
            </a:r>
          </a:p>
          <a:p>
            <a:pPr lvl="2"/>
            <a:r>
              <a:rPr lang="en-US" dirty="0" smtClean="0"/>
              <a:t>giving off heat that warms the air during cold periods. </a:t>
            </a:r>
          </a:p>
          <a:p>
            <a:pPr lvl="1"/>
            <a:r>
              <a:rPr lang="en-US" b="1" dirty="0" smtClean="0"/>
              <a:t>Evaporative cooling</a:t>
            </a:r>
            <a:r>
              <a:rPr lang="ko-KR" altLang="en-US" sz="2000" dirty="0" smtClean="0"/>
              <a:t>증발냉각</a:t>
            </a:r>
            <a:r>
              <a:rPr lang="en-US" dirty="0" smtClean="0"/>
              <a:t> occurs when a substance evaporates and the surface of the liquid remaining behind cools down.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84663" y="414635"/>
            <a:ext cx="7640660" cy="499776"/>
          </a:xfrm>
        </p:spPr>
        <p:txBody>
          <a:bodyPr/>
          <a:lstStyle/>
          <a:p>
            <a:r>
              <a:rPr lang="en-US" dirty="0" smtClean="0"/>
              <a:t>The Biological Significance of Ice Floating</a:t>
            </a:r>
          </a:p>
        </p:txBody>
      </p:sp>
      <p:sp>
        <p:nvSpPr>
          <p:cNvPr id="131075" name="Rectangle 3"/>
          <p:cNvSpPr>
            <a:spLocks noGrp="1" noChangeArrowheads="1"/>
          </p:cNvSpPr>
          <p:nvPr>
            <p:ph idx="1"/>
          </p:nvPr>
        </p:nvSpPr>
        <p:spPr>
          <a:xfrm>
            <a:off x="287383" y="1227909"/>
            <a:ext cx="8543108" cy="1991946"/>
          </a:xfrm>
        </p:spPr>
        <p:txBody>
          <a:bodyPr/>
          <a:lstStyle/>
          <a:p>
            <a:r>
              <a:rPr lang="en-US" dirty="0" smtClean="0"/>
              <a:t>When water molecules get cold enough, they move apart, forming ice.</a:t>
            </a:r>
          </a:p>
          <a:p>
            <a:r>
              <a:rPr lang="en-US" dirty="0" smtClean="0"/>
              <a:t>A chunk of ice floats because it is less dense than the liquid water in which it is floating.</a:t>
            </a:r>
          </a:p>
          <a:p>
            <a:pPr lvl="1"/>
            <a:endParaRPr lang="en-US" dirty="0" smtClean="0"/>
          </a:p>
        </p:txBody>
      </p:sp>
      <p:pic>
        <p:nvPicPr>
          <p:cNvPr id="5" name="Picture 10" descr="02_13aWhyIceFloats-U.jpg"/>
          <p:cNvPicPr>
            <a:picLocks noChangeAspect="1"/>
          </p:cNvPicPr>
          <p:nvPr/>
        </p:nvPicPr>
        <p:blipFill>
          <a:blip r:embed="rId3"/>
          <a:stretch>
            <a:fillRect/>
          </a:stretch>
        </p:blipFill>
        <p:spPr>
          <a:xfrm>
            <a:off x="872654" y="3500180"/>
            <a:ext cx="5041780" cy="2596409"/>
          </a:xfrm>
          <a:prstGeom prst="rect">
            <a:avLst/>
          </a:prstGeom>
        </p:spPr>
      </p:pic>
      <p:sp>
        <p:nvSpPr>
          <p:cNvPr id="6" name="TextBox 3"/>
          <p:cNvSpPr txBox="1">
            <a:spLocks noChangeArrowheads="1"/>
          </p:cNvSpPr>
          <p:nvPr/>
        </p:nvSpPr>
        <p:spPr bwMode="auto">
          <a:xfrm>
            <a:off x="403050" y="5327321"/>
            <a:ext cx="2362826" cy="646331"/>
          </a:xfrm>
          <a:prstGeom prst="rect">
            <a:avLst/>
          </a:prstGeom>
          <a:noFill/>
          <a:ln w="9525">
            <a:noFill/>
            <a:miter lim="800000"/>
            <a:headEnd/>
            <a:tailEnd/>
          </a:ln>
        </p:spPr>
        <p:txBody>
          <a:bodyPr wrap="none" lIns="0" tIns="0" rIns="0" bIns="0">
            <a:spAutoFit/>
          </a:bodyPr>
          <a:lstStyle/>
          <a:p>
            <a:pPr algn="ctr" eaLnBrk="0" hangingPunct="0"/>
            <a:r>
              <a:rPr lang="en-US" sz="1400" b="1" dirty="0">
                <a:solidFill>
                  <a:srgbClr val="000000"/>
                </a:solidFill>
                <a:latin typeface="Arial"/>
                <a:ea typeface="ＭＳ Ｐゴシック" charset="0"/>
              </a:rPr>
              <a:t>Liquid water</a:t>
            </a:r>
          </a:p>
          <a:p>
            <a:pPr algn="ctr" eaLnBrk="0" hangingPunct="0"/>
            <a:r>
              <a:rPr lang="en-US" sz="1400" b="1" dirty="0">
                <a:solidFill>
                  <a:srgbClr val="000000"/>
                </a:solidFill>
                <a:latin typeface="Arial"/>
                <a:ea typeface="ＭＳ Ｐゴシック" charset="0"/>
              </a:rPr>
              <a:t>Hydrogen bonds constantly</a:t>
            </a:r>
          </a:p>
          <a:p>
            <a:pPr algn="ctr" eaLnBrk="0" hangingPunct="0"/>
            <a:r>
              <a:rPr lang="en-US" sz="1400" b="1" dirty="0">
                <a:solidFill>
                  <a:srgbClr val="000000"/>
                </a:solidFill>
                <a:latin typeface="Arial"/>
                <a:ea typeface="ＭＳ Ｐゴシック" charset="0"/>
              </a:rPr>
              <a:t>break and re-form.</a:t>
            </a:r>
          </a:p>
        </p:txBody>
      </p:sp>
      <p:sp>
        <p:nvSpPr>
          <p:cNvPr id="7" name="TextBox 2"/>
          <p:cNvSpPr txBox="1">
            <a:spLocks noChangeArrowheads="1"/>
          </p:cNvSpPr>
          <p:nvPr/>
        </p:nvSpPr>
        <p:spPr bwMode="auto">
          <a:xfrm>
            <a:off x="2796327" y="3793852"/>
            <a:ext cx="1320874"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FF0000"/>
                </a:solidFill>
                <a:latin typeface="Arial"/>
                <a:ea typeface="ＭＳ Ｐゴシック" charset="0"/>
              </a:rPr>
              <a:t>Hydrogen bond</a:t>
            </a:r>
          </a:p>
        </p:txBody>
      </p:sp>
      <p:sp>
        <p:nvSpPr>
          <p:cNvPr id="8" name="TextBox 7"/>
          <p:cNvSpPr txBox="1">
            <a:spLocks noChangeArrowheads="1"/>
          </p:cNvSpPr>
          <p:nvPr/>
        </p:nvSpPr>
        <p:spPr bwMode="auto">
          <a:xfrm>
            <a:off x="5017565" y="5305474"/>
            <a:ext cx="248466"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a:ea typeface="ＭＳ Ｐゴシック" charset="0"/>
              </a:rPr>
              <a:t>Ice</a:t>
            </a:r>
          </a:p>
        </p:txBody>
      </p:sp>
      <p:sp>
        <p:nvSpPr>
          <p:cNvPr id="9" name="TextBox 8"/>
          <p:cNvSpPr txBox="1">
            <a:spLocks noChangeArrowheads="1"/>
          </p:cNvSpPr>
          <p:nvPr/>
        </p:nvSpPr>
        <p:spPr bwMode="auto">
          <a:xfrm>
            <a:off x="4181785" y="5502073"/>
            <a:ext cx="1986121" cy="1002647"/>
          </a:xfrm>
          <a:prstGeom prst="rect">
            <a:avLst/>
          </a:prstGeom>
          <a:noFill/>
          <a:ln w="9525">
            <a:noFill/>
            <a:miter lim="800000"/>
            <a:headEnd/>
            <a:tailEnd/>
          </a:ln>
        </p:spPr>
        <p:txBody>
          <a:bodyPr wrap="none" lIns="0" tIns="0" rIns="0" bIns="0">
            <a:spAutoFit/>
          </a:bodyPr>
          <a:lstStyle/>
          <a:p>
            <a:pPr algn="ctr" eaLnBrk="0" hangingPunct="0">
              <a:lnSpc>
                <a:spcPts val="2000"/>
              </a:lnSpc>
            </a:pPr>
            <a:r>
              <a:rPr lang="en-US" sz="1400" b="1" dirty="0">
                <a:solidFill>
                  <a:srgbClr val="000000"/>
                </a:solidFill>
                <a:latin typeface="Arial"/>
                <a:ea typeface="ＭＳ Ｐゴシック" charset="0"/>
              </a:rPr>
              <a:t>Stable hydrogen bonds</a:t>
            </a:r>
          </a:p>
          <a:p>
            <a:pPr algn="ctr" eaLnBrk="0" hangingPunct="0">
              <a:lnSpc>
                <a:spcPts val="2000"/>
              </a:lnSpc>
            </a:pPr>
            <a:r>
              <a:rPr lang="en-US" sz="1400" b="1" dirty="0">
                <a:solidFill>
                  <a:srgbClr val="000000"/>
                </a:solidFill>
                <a:latin typeface="Arial"/>
                <a:ea typeface="ＭＳ Ｐゴシック" charset="0"/>
              </a:rPr>
              <a:t>hold molecules apart,</a:t>
            </a:r>
          </a:p>
          <a:p>
            <a:pPr algn="ctr" eaLnBrk="0" hangingPunct="0">
              <a:lnSpc>
                <a:spcPts val="2000"/>
              </a:lnSpc>
            </a:pPr>
            <a:r>
              <a:rPr lang="en-US" sz="1400" b="1" dirty="0">
                <a:solidFill>
                  <a:srgbClr val="000000"/>
                </a:solidFill>
                <a:latin typeface="Arial"/>
                <a:ea typeface="ＭＳ Ｐゴシック" charset="0"/>
              </a:rPr>
              <a:t>making ice less dense</a:t>
            </a:r>
          </a:p>
          <a:p>
            <a:pPr algn="ctr" eaLnBrk="0" hangingPunct="0">
              <a:lnSpc>
                <a:spcPts val="2000"/>
              </a:lnSpc>
            </a:pPr>
            <a:r>
              <a:rPr lang="en-US" sz="1400" b="1" dirty="0">
                <a:solidFill>
                  <a:srgbClr val="000000"/>
                </a:solidFill>
                <a:latin typeface="Arial"/>
                <a:ea typeface="ＭＳ Ｐゴシック" charset="0"/>
              </a:rPr>
              <a:t>than water.</a:t>
            </a:r>
          </a:p>
        </p:txBody>
      </p:sp>
      <p:pic>
        <p:nvPicPr>
          <p:cNvPr id="10"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492654" y="4270442"/>
            <a:ext cx="1910402" cy="245039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66763" y="307621"/>
            <a:ext cx="5121196" cy="490048"/>
          </a:xfrm>
        </p:spPr>
        <p:txBody>
          <a:bodyPr/>
          <a:lstStyle/>
          <a:p>
            <a:r>
              <a:rPr lang="en-US" dirty="0" smtClean="0"/>
              <a:t>Water as the Solvent of Life</a:t>
            </a:r>
          </a:p>
        </p:txBody>
      </p:sp>
      <p:sp>
        <p:nvSpPr>
          <p:cNvPr id="137219" name="Rectangle 3"/>
          <p:cNvSpPr>
            <a:spLocks noGrp="1" noChangeArrowheads="1"/>
          </p:cNvSpPr>
          <p:nvPr>
            <p:ph idx="1"/>
          </p:nvPr>
        </p:nvSpPr>
        <p:spPr>
          <a:xfrm>
            <a:off x="287383" y="877714"/>
            <a:ext cx="8543108" cy="5766278"/>
          </a:xfrm>
        </p:spPr>
        <p:txBody>
          <a:bodyPr/>
          <a:lstStyle/>
          <a:p>
            <a:r>
              <a:rPr lang="en-US" dirty="0" smtClean="0"/>
              <a:t>A </a:t>
            </a:r>
            <a:r>
              <a:rPr lang="en-US" b="1" dirty="0" smtClean="0"/>
              <a:t>solution</a:t>
            </a:r>
            <a:r>
              <a:rPr lang="ko-KR" altLang="en-US" sz="2400" dirty="0" smtClean="0"/>
              <a:t>용액</a:t>
            </a:r>
            <a:r>
              <a:rPr lang="en-US" dirty="0" smtClean="0"/>
              <a:t> is a liquid consisting of a homogeneous mixture of two or more substances.</a:t>
            </a:r>
          </a:p>
          <a:p>
            <a:pPr lvl="1"/>
            <a:r>
              <a:rPr lang="en-US" dirty="0" smtClean="0"/>
              <a:t>The dissolving agent is the </a:t>
            </a:r>
            <a:r>
              <a:rPr lang="en-US" b="1" dirty="0" smtClean="0"/>
              <a:t>solvent</a:t>
            </a:r>
            <a:r>
              <a:rPr lang="ko-KR" altLang="en-US" sz="2000" dirty="0" smtClean="0"/>
              <a:t>용매</a:t>
            </a:r>
            <a:r>
              <a:rPr lang="en-US" dirty="0" smtClean="0"/>
              <a:t>.</a:t>
            </a:r>
          </a:p>
          <a:p>
            <a:pPr lvl="1"/>
            <a:r>
              <a:rPr lang="en-US" dirty="0" smtClean="0"/>
              <a:t>The dissolved substance is the </a:t>
            </a:r>
            <a:r>
              <a:rPr lang="en-US" b="1" dirty="0" smtClean="0"/>
              <a:t>solute</a:t>
            </a:r>
            <a:r>
              <a:rPr lang="ko-KR" altLang="en-US" sz="2000" dirty="0" smtClean="0"/>
              <a:t>용질</a:t>
            </a:r>
            <a:r>
              <a:rPr lang="en-US" dirty="0" smtClean="0"/>
              <a:t>.</a:t>
            </a:r>
          </a:p>
          <a:p>
            <a:r>
              <a:rPr lang="en-US" dirty="0" smtClean="0"/>
              <a:t>When water is the solvent, the result is an </a:t>
            </a:r>
            <a:r>
              <a:rPr lang="en-US" b="1" dirty="0" smtClean="0"/>
              <a:t>aqueous solution</a:t>
            </a:r>
            <a:r>
              <a:rPr lang="ko-KR" altLang="en-US" sz="2400" dirty="0" smtClean="0"/>
              <a:t>수용액</a:t>
            </a:r>
            <a:r>
              <a:rPr lang="en-US" dirty="0" smtClean="0"/>
              <a:t>.</a:t>
            </a:r>
          </a:p>
          <a:p>
            <a:r>
              <a:rPr lang="en-US" altLang="ko-KR" dirty="0" smtClean="0"/>
              <a:t>Water can dissolve an enormous variety of solutes necessary for life, providing a medium for chemical reactions.</a:t>
            </a:r>
          </a:p>
          <a:p>
            <a:r>
              <a:rPr lang="en-US" altLang="ko-KR" dirty="0" smtClean="0"/>
              <a:t>When water dissolves salt ions, each ion becomes surrounded by oppositely charged regions of water molecules. </a:t>
            </a:r>
          </a:p>
          <a:p>
            <a:endParaRPr lang="en-US" dirty="0" smtClean="0"/>
          </a:p>
        </p:txBody>
      </p:sp>
      <p:pic>
        <p:nvPicPr>
          <p:cNvPr id="5" name="Picture 25" descr="02_14NaClDissolving-U.jpg"/>
          <p:cNvPicPr>
            <a:picLocks noChangeAspect="1"/>
          </p:cNvPicPr>
          <p:nvPr/>
        </p:nvPicPr>
        <p:blipFill>
          <a:blip r:embed="rId3"/>
          <a:stretch>
            <a:fillRect/>
          </a:stretch>
        </p:blipFill>
        <p:spPr>
          <a:xfrm>
            <a:off x="7217920" y="1682884"/>
            <a:ext cx="1833998" cy="1023414"/>
          </a:xfrm>
          <a:prstGeom prst="rect">
            <a:avLst/>
          </a:prstGeom>
        </p:spPr>
      </p:pic>
      <p:sp>
        <p:nvSpPr>
          <p:cNvPr id="6" name="TextBox 10"/>
          <p:cNvSpPr txBox="1">
            <a:spLocks noChangeArrowheads="1"/>
          </p:cNvSpPr>
          <p:nvPr/>
        </p:nvSpPr>
        <p:spPr bwMode="auto">
          <a:xfrm>
            <a:off x="7451918" y="2567222"/>
            <a:ext cx="955390" cy="215444"/>
          </a:xfrm>
          <a:prstGeom prst="rect">
            <a:avLst/>
          </a:prstGeom>
          <a:noFill/>
          <a:ln w="9525">
            <a:noFill/>
            <a:miter lim="800000"/>
            <a:headEnd/>
            <a:tailEnd/>
          </a:ln>
        </p:spPr>
        <p:txBody>
          <a:bodyPr wrap="none" lIns="0" tIns="0" rIns="0" bIns="0">
            <a:spAutoFit/>
          </a:bodyPr>
          <a:lstStyle/>
          <a:p>
            <a:pPr eaLnBrk="0" hangingPunct="0"/>
            <a:r>
              <a:rPr lang="en-US" sz="1400" b="1" dirty="0" smtClean="0">
                <a:solidFill>
                  <a:srgbClr val="92D050"/>
                </a:solidFill>
                <a:latin typeface="Arial"/>
                <a:ea typeface="ＭＳ Ｐゴシック" charset="0"/>
              </a:rPr>
              <a:t>Salt </a:t>
            </a:r>
            <a:r>
              <a:rPr lang="en-US" sz="1400" b="1" dirty="0">
                <a:solidFill>
                  <a:srgbClr val="92D050"/>
                </a:solidFill>
                <a:latin typeface="Arial"/>
                <a:ea typeface="ＭＳ Ｐゴシック" charset="0"/>
              </a:rPr>
              <a:t>crystal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793221" y="443807"/>
            <a:ext cx="3992787" cy="519231"/>
          </a:xfrm>
        </p:spPr>
        <p:txBody>
          <a:bodyPr/>
          <a:lstStyle/>
          <a:p>
            <a:r>
              <a:rPr lang="en-US" dirty="0" smtClean="0"/>
              <a:t>Acids, Bases, and pH</a:t>
            </a:r>
          </a:p>
        </p:txBody>
      </p:sp>
      <p:sp>
        <p:nvSpPr>
          <p:cNvPr id="148483" name="Rectangle 3"/>
          <p:cNvSpPr>
            <a:spLocks noGrp="1" noChangeArrowheads="1"/>
          </p:cNvSpPr>
          <p:nvPr>
            <p:ph idx="1"/>
          </p:nvPr>
        </p:nvSpPr>
        <p:spPr>
          <a:xfrm>
            <a:off x="287383" y="1140359"/>
            <a:ext cx="8543108" cy="5104797"/>
          </a:xfrm>
        </p:spPr>
        <p:txBody>
          <a:bodyPr/>
          <a:lstStyle/>
          <a:p>
            <a:r>
              <a:rPr lang="en-US" dirty="0" smtClean="0"/>
              <a:t>A chemical compound that releases H</a:t>
            </a:r>
            <a:r>
              <a:rPr lang="en-US" baseline="30000" dirty="0" smtClean="0"/>
              <a:t>+</a:t>
            </a:r>
            <a:r>
              <a:rPr lang="en-US" dirty="0" smtClean="0"/>
              <a:t> to a solution is an </a:t>
            </a:r>
            <a:r>
              <a:rPr lang="en-US" b="1" dirty="0" smtClean="0"/>
              <a:t>acid</a:t>
            </a:r>
            <a:r>
              <a:rPr lang="ko-KR" altLang="en-US" sz="2400" dirty="0" smtClean="0"/>
              <a:t>산</a:t>
            </a:r>
            <a:r>
              <a:rPr lang="en-US" dirty="0" smtClean="0"/>
              <a:t>.</a:t>
            </a:r>
          </a:p>
          <a:p>
            <a:r>
              <a:rPr lang="en-US" dirty="0" smtClean="0"/>
              <a:t>A compound that accepts H</a:t>
            </a:r>
            <a:r>
              <a:rPr lang="en-US" baseline="30000" dirty="0" smtClean="0"/>
              <a:t>+</a:t>
            </a:r>
            <a:r>
              <a:rPr lang="en-US" dirty="0" smtClean="0"/>
              <a:t> and removes them from solution is a </a:t>
            </a:r>
            <a:r>
              <a:rPr lang="en-US" b="1" dirty="0" smtClean="0"/>
              <a:t>base</a:t>
            </a:r>
            <a:r>
              <a:rPr lang="ko-KR" altLang="en-US" sz="2400" dirty="0" smtClean="0"/>
              <a:t>염기</a:t>
            </a:r>
            <a:r>
              <a:rPr lang="en-US" dirty="0" smtClean="0"/>
              <a:t>.</a:t>
            </a:r>
          </a:p>
          <a:p>
            <a:r>
              <a:rPr lang="en-US" dirty="0" smtClean="0"/>
              <a:t>To describe the acidity of a solution, chemists use the </a:t>
            </a:r>
            <a:r>
              <a:rPr lang="en-US" b="1" dirty="0" smtClean="0"/>
              <a:t>pH scale</a:t>
            </a:r>
            <a:r>
              <a:rPr lang="en-US" dirty="0" smtClean="0"/>
              <a:t>, a measure of the hydrogen ion (H</a:t>
            </a:r>
            <a:r>
              <a:rPr lang="en-US" baseline="30000" dirty="0" smtClean="0"/>
              <a:t>+</a:t>
            </a:r>
            <a:r>
              <a:rPr lang="en-US" dirty="0" smtClean="0"/>
              <a:t>) concentration in a solution.</a:t>
            </a:r>
          </a:p>
          <a:p>
            <a:pPr lvl="1"/>
            <a:r>
              <a:rPr lang="en-US" dirty="0" smtClean="0"/>
              <a:t>The scale ranges from 0 (most acidic) to 14 (most basic) </a:t>
            </a:r>
          </a:p>
          <a:p>
            <a:pPr lvl="1"/>
            <a:r>
              <a:rPr lang="en-US" dirty="0"/>
              <a:t>E</a:t>
            </a:r>
            <a:r>
              <a:rPr lang="en-US" dirty="0" smtClean="0"/>
              <a:t>ach pH unit represents a tenfold change in the concentration of H</a:t>
            </a:r>
            <a:r>
              <a:rPr lang="en-US" baseline="30000" dirty="0" smtClean="0"/>
              <a:t>+</a:t>
            </a:r>
            <a:r>
              <a:rPr lang="en-US" dirty="0" smtClean="0"/>
              <a:t>.</a:t>
            </a:r>
          </a:p>
        </p:txBody>
      </p:sp>
      <p:sp>
        <p:nvSpPr>
          <p:cNvPr id="4" name="TextBox 3"/>
          <p:cNvSpPr txBox="1">
            <a:spLocks noChangeArrowheads="1"/>
          </p:cNvSpPr>
          <p:nvPr/>
        </p:nvSpPr>
        <p:spPr bwMode="auto">
          <a:xfrm>
            <a:off x="5678453" y="5983218"/>
            <a:ext cx="26574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Geneva" charset="0"/>
                <a:cs typeface="Arial" charset="0"/>
              </a:defRPr>
            </a:lvl1pPr>
            <a:lvl2pPr marL="457200" algn="l" rtl="0" fontAlgn="base">
              <a:spcBef>
                <a:spcPct val="0"/>
              </a:spcBef>
              <a:spcAft>
                <a:spcPct val="0"/>
              </a:spcAft>
              <a:defRPr sz="2400" kern="1200">
                <a:solidFill>
                  <a:schemeClr val="tx1"/>
                </a:solidFill>
                <a:latin typeface="Arial" charset="0"/>
                <a:ea typeface="Geneva" charset="0"/>
                <a:cs typeface="Arial" charset="0"/>
              </a:defRPr>
            </a:lvl2pPr>
            <a:lvl3pPr marL="914400" algn="l" rtl="0" fontAlgn="base">
              <a:spcBef>
                <a:spcPct val="0"/>
              </a:spcBef>
              <a:spcAft>
                <a:spcPct val="0"/>
              </a:spcAft>
              <a:defRPr sz="2400" kern="1200">
                <a:solidFill>
                  <a:schemeClr val="tx1"/>
                </a:solidFill>
                <a:latin typeface="Arial" charset="0"/>
                <a:ea typeface="Geneva" charset="0"/>
                <a:cs typeface="Arial" charset="0"/>
              </a:defRPr>
            </a:lvl3pPr>
            <a:lvl4pPr marL="1371600" algn="l" rtl="0" fontAlgn="base">
              <a:spcBef>
                <a:spcPct val="0"/>
              </a:spcBef>
              <a:spcAft>
                <a:spcPct val="0"/>
              </a:spcAft>
              <a:defRPr sz="2400" kern="1200">
                <a:solidFill>
                  <a:schemeClr val="tx1"/>
                </a:solidFill>
                <a:latin typeface="Arial" charset="0"/>
                <a:ea typeface="Geneva" charset="0"/>
                <a:cs typeface="Arial" charset="0"/>
              </a:defRPr>
            </a:lvl4pPr>
            <a:lvl5pPr marL="1828800" algn="l" rtl="0" fontAlgn="base">
              <a:spcBef>
                <a:spcPct val="0"/>
              </a:spcBef>
              <a:spcAft>
                <a:spcPct val="0"/>
              </a:spcAft>
              <a:defRPr sz="2400" kern="1200">
                <a:solidFill>
                  <a:schemeClr val="tx1"/>
                </a:solidFill>
                <a:latin typeface="Arial" charset="0"/>
                <a:ea typeface="Geneva" charset="0"/>
                <a:cs typeface="Arial" charset="0"/>
              </a:defRPr>
            </a:lvl5pPr>
            <a:lvl6pPr marL="2286000" algn="l" defTabSz="457200" rtl="0" eaLnBrk="1" latinLnBrk="0" hangingPunct="1">
              <a:defRPr sz="2400" kern="1200">
                <a:solidFill>
                  <a:schemeClr val="tx1"/>
                </a:solidFill>
                <a:latin typeface="Arial" charset="0"/>
                <a:ea typeface="Geneva" charset="0"/>
                <a:cs typeface="Arial" charset="0"/>
              </a:defRPr>
            </a:lvl6pPr>
            <a:lvl7pPr marL="2743200" algn="l" defTabSz="457200" rtl="0" eaLnBrk="1" latinLnBrk="0" hangingPunct="1">
              <a:defRPr sz="2400" kern="1200">
                <a:solidFill>
                  <a:schemeClr val="tx1"/>
                </a:solidFill>
                <a:latin typeface="Arial" charset="0"/>
                <a:ea typeface="Geneva" charset="0"/>
                <a:cs typeface="Arial" charset="0"/>
              </a:defRPr>
            </a:lvl7pPr>
            <a:lvl8pPr marL="3200400" algn="l" defTabSz="457200" rtl="0" eaLnBrk="1" latinLnBrk="0" hangingPunct="1">
              <a:defRPr sz="2400" kern="1200">
                <a:solidFill>
                  <a:schemeClr val="tx1"/>
                </a:solidFill>
                <a:latin typeface="Arial" charset="0"/>
                <a:ea typeface="Geneva" charset="0"/>
                <a:cs typeface="Arial" charset="0"/>
              </a:defRPr>
            </a:lvl8pPr>
            <a:lvl9pPr marL="3657600" algn="l" defTabSz="457200" rtl="0" eaLnBrk="1" latinLnBrk="0" hangingPunct="1">
              <a:defRPr sz="2400" kern="1200">
                <a:solidFill>
                  <a:schemeClr val="tx1"/>
                </a:solidFill>
                <a:latin typeface="Arial" charset="0"/>
                <a:ea typeface="Geneva" charset="0"/>
                <a:cs typeface="Arial" charset="0"/>
              </a:defRPr>
            </a:lvl9pPr>
          </a:lstStyle>
          <a:p>
            <a:r>
              <a:rPr lang="en-US" sz="2800" dirty="0">
                <a:solidFill>
                  <a:srgbClr val="FF0000"/>
                </a:solidFill>
              </a:rPr>
              <a:t>pH </a:t>
            </a:r>
            <a:r>
              <a:rPr lang="en-US" sz="2800" dirty="0" smtClean="0">
                <a:solidFill>
                  <a:srgbClr val="FF0000"/>
                </a:solidFill>
                <a:latin typeface="Symbol" panose="05050102010706020507" pitchFamily="18" charset="2"/>
                <a:cs typeface="Symbol Std"/>
              </a:rPr>
              <a:t>=</a:t>
            </a:r>
            <a:r>
              <a:rPr lang="en-US" sz="2800" dirty="0" smtClean="0">
                <a:solidFill>
                  <a:srgbClr val="FF0000"/>
                </a:solidFill>
                <a:latin typeface="Symbol Std"/>
                <a:cs typeface="Symbol Std"/>
              </a:rPr>
              <a:t> </a:t>
            </a:r>
            <a:r>
              <a:rPr lang="en-US" sz="2800" dirty="0">
                <a:solidFill>
                  <a:srgbClr val="FF0000"/>
                </a:solidFill>
                <a:latin typeface="Symbol Std"/>
                <a:cs typeface="Symbol Std"/>
              </a:rPr>
              <a:t>−</a:t>
            </a:r>
            <a:r>
              <a:rPr lang="en-US" sz="2800" baseline="30000" dirty="0" smtClean="0">
                <a:solidFill>
                  <a:srgbClr val="FF0000"/>
                </a:solidFill>
                <a:latin typeface="Symbol" panose="05050102010706020507" pitchFamily="18" charset="2"/>
              </a:rPr>
              <a:t> </a:t>
            </a:r>
            <a:r>
              <a:rPr lang="en-US" sz="2800" dirty="0" smtClean="0">
                <a:solidFill>
                  <a:srgbClr val="FF0000"/>
                </a:solidFill>
              </a:rPr>
              <a:t>log </a:t>
            </a:r>
            <a:r>
              <a:rPr lang="en-US" sz="2800" dirty="0">
                <a:solidFill>
                  <a:srgbClr val="FF0000"/>
                </a:solidFill>
              </a:rPr>
              <a:t>[</a:t>
            </a:r>
            <a:r>
              <a:rPr lang="en-US" sz="2800" dirty="0" smtClean="0">
                <a:solidFill>
                  <a:srgbClr val="FF0000"/>
                </a:solidFill>
              </a:rPr>
              <a:t>H</a:t>
            </a:r>
            <a:r>
              <a:rPr lang="en-US" sz="2800" baseline="30000" dirty="0" smtClean="0">
                <a:solidFill>
                  <a:srgbClr val="FF0000"/>
                </a:solidFill>
                <a:latin typeface="Symbol" panose="05050102010706020507" pitchFamily="18" charset="2"/>
              </a:rPr>
              <a:t>+</a:t>
            </a:r>
            <a:r>
              <a:rPr lang="en-US" sz="2800" dirty="0" smtClean="0">
                <a:solidFill>
                  <a:srgbClr val="FF0000"/>
                </a:solidFill>
              </a:rPr>
              <a:t>]</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44765" y="560539"/>
            <a:ext cx="6332706" cy="519231"/>
          </a:xfrm>
        </p:spPr>
        <p:txBody>
          <a:bodyPr/>
          <a:lstStyle/>
          <a:p>
            <a:r>
              <a:rPr lang="en-US" dirty="0" smtClean="0"/>
              <a:t>Matter: Elements and Compounds</a:t>
            </a:r>
          </a:p>
        </p:txBody>
      </p:sp>
      <p:sp>
        <p:nvSpPr>
          <p:cNvPr id="30723" name="Rectangle 3"/>
          <p:cNvSpPr>
            <a:spLocks noGrp="1" noChangeArrowheads="1"/>
          </p:cNvSpPr>
          <p:nvPr>
            <p:ph idx="1"/>
          </p:nvPr>
        </p:nvSpPr>
        <p:spPr>
          <a:xfrm>
            <a:off x="287383" y="1286276"/>
            <a:ext cx="8543108" cy="4822693"/>
          </a:xfrm>
        </p:spPr>
        <p:txBody>
          <a:bodyPr/>
          <a:lstStyle/>
          <a:p>
            <a:r>
              <a:rPr lang="en-US" dirty="0" smtClean="0"/>
              <a:t>There are 92 naturally occurring elements. Examples are</a:t>
            </a:r>
          </a:p>
          <a:p>
            <a:pPr lvl="1"/>
            <a:r>
              <a:rPr lang="en-US" dirty="0" smtClean="0"/>
              <a:t>carbon, </a:t>
            </a:r>
          </a:p>
          <a:p>
            <a:pPr lvl="1"/>
            <a:r>
              <a:rPr lang="en-US" dirty="0" smtClean="0"/>
              <a:t>oxygen, and </a:t>
            </a:r>
          </a:p>
          <a:p>
            <a:pPr lvl="1"/>
            <a:r>
              <a:rPr lang="en-US" dirty="0" smtClean="0"/>
              <a:t>gold. </a:t>
            </a:r>
          </a:p>
          <a:p>
            <a:r>
              <a:rPr lang="en-US" dirty="0" smtClean="0"/>
              <a:t>Each element has a symbol derived from its English, Latin, or German name. </a:t>
            </a:r>
          </a:p>
          <a:p>
            <a:r>
              <a:rPr lang="en-US" altLang="ko-KR" dirty="0" smtClean="0"/>
              <a:t>Elements can combine to form </a:t>
            </a:r>
            <a:r>
              <a:rPr lang="en-US" altLang="ko-KR" b="1" dirty="0" smtClean="0"/>
              <a:t>compounds</a:t>
            </a:r>
            <a:r>
              <a:rPr lang="en-US" altLang="ko-KR" dirty="0" smtClean="0"/>
              <a:t>, substances that contain two or more elements in a fixed ratio.</a:t>
            </a:r>
          </a:p>
          <a:p>
            <a:pPr>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descr="02_15_pHScale-U.jpg"/>
          <p:cNvPicPr>
            <a:picLocks noChangeAspect="1"/>
          </p:cNvPicPr>
          <p:nvPr/>
        </p:nvPicPr>
        <p:blipFill>
          <a:blip r:embed="rId3"/>
          <a:stretch>
            <a:fillRect/>
          </a:stretch>
        </p:blipFill>
        <p:spPr>
          <a:xfrm>
            <a:off x="1609344" y="204216"/>
            <a:ext cx="5925312" cy="6449568"/>
          </a:xfrm>
          <a:prstGeom prst="rect">
            <a:avLst/>
          </a:prstGeom>
        </p:spPr>
      </p:pic>
      <p:sp>
        <p:nvSpPr>
          <p:cNvPr id="6" name="TextBox 2"/>
          <p:cNvSpPr txBox="1">
            <a:spLocks noChangeArrowheads="1"/>
          </p:cNvSpPr>
          <p:nvPr/>
        </p:nvSpPr>
        <p:spPr bwMode="auto">
          <a:xfrm>
            <a:off x="3844963" y="212853"/>
            <a:ext cx="198772"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14</a:t>
            </a:r>
          </a:p>
        </p:txBody>
      </p:sp>
      <p:sp>
        <p:nvSpPr>
          <p:cNvPr id="7" name="TextBox 3"/>
          <p:cNvSpPr txBox="1">
            <a:spLocks noChangeArrowheads="1"/>
          </p:cNvSpPr>
          <p:nvPr/>
        </p:nvSpPr>
        <p:spPr bwMode="auto">
          <a:xfrm>
            <a:off x="4091026" y="438279"/>
            <a:ext cx="1123706" cy="215444"/>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pitchFamily="34" charset="0"/>
                <a:ea typeface="ＭＳ Ｐゴシック" charset="0"/>
                <a:cs typeface="Arial" pitchFamily="34" charset="0"/>
              </a:rPr>
              <a:t>Oven cleaner</a:t>
            </a:r>
          </a:p>
        </p:txBody>
      </p:sp>
      <p:sp>
        <p:nvSpPr>
          <p:cNvPr id="8" name="TextBox 11"/>
          <p:cNvSpPr txBox="1">
            <a:spLocks noChangeArrowheads="1"/>
          </p:cNvSpPr>
          <p:nvPr/>
        </p:nvSpPr>
        <p:spPr bwMode="auto">
          <a:xfrm>
            <a:off x="3844963" y="666879"/>
            <a:ext cx="198772" cy="215444"/>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pitchFamily="34" charset="0"/>
                <a:ea typeface="ＭＳ Ｐゴシック" charset="0"/>
                <a:cs typeface="Arial" pitchFamily="34" charset="0"/>
              </a:rPr>
              <a:t>13</a:t>
            </a:r>
          </a:p>
        </p:txBody>
      </p:sp>
      <p:sp>
        <p:nvSpPr>
          <p:cNvPr id="9" name="TextBox 12"/>
          <p:cNvSpPr txBox="1">
            <a:spLocks noChangeArrowheads="1"/>
          </p:cNvSpPr>
          <p:nvPr/>
        </p:nvSpPr>
        <p:spPr bwMode="auto">
          <a:xfrm>
            <a:off x="3844963" y="1112966"/>
            <a:ext cx="198772" cy="215444"/>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pitchFamily="34" charset="0"/>
                <a:ea typeface="ＭＳ Ｐゴシック" charset="0"/>
                <a:cs typeface="Arial" pitchFamily="34" charset="0"/>
              </a:rPr>
              <a:t>12</a:t>
            </a:r>
          </a:p>
        </p:txBody>
      </p:sp>
      <p:sp>
        <p:nvSpPr>
          <p:cNvPr id="10" name="TextBox 13"/>
          <p:cNvSpPr txBox="1">
            <a:spLocks noChangeArrowheads="1"/>
          </p:cNvSpPr>
          <p:nvPr/>
        </p:nvSpPr>
        <p:spPr bwMode="auto">
          <a:xfrm>
            <a:off x="4100551" y="787529"/>
            <a:ext cx="1538883" cy="215444"/>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pitchFamily="34" charset="0"/>
                <a:ea typeface="ＭＳ Ｐゴシック" charset="0"/>
                <a:cs typeface="Arial" pitchFamily="34" charset="0"/>
              </a:rPr>
              <a:t>Household bleach</a:t>
            </a:r>
          </a:p>
        </p:txBody>
      </p:sp>
      <p:sp>
        <p:nvSpPr>
          <p:cNvPr id="11" name="TextBox 14"/>
          <p:cNvSpPr txBox="1">
            <a:spLocks noChangeArrowheads="1"/>
          </p:cNvSpPr>
          <p:nvPr/>
        </p:nvSpPr>
        <p:spPr bwMode="auto">
          <a:xfrm>
            <a:off x="4100551" y="1322516"/>
            <a:ext cx="1760097" cy="215444"/>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pitchFamily="34" charset="0"/>
                <a:ea typeface="ＭＳ Ｐゴシック" charset="0"/>
                <a:cs typeface="Arial" pitchFamily="34" charset="0"/>
              </a:rPr>
              <a:t>Household ammonia</a:t>
            </a:r>
          </a:p>
        </p:txBody>
      </p:sp>
      <p:sp>
        <p:nvSpPr>
          <p:cNvPr id="12" name="TextBox 17"/>
          <p:cNvSpPr txBox="1">
            <a:spLocks noChangeArrowheads="1"/>
          </p:cNvSpPr>
          <p:nvPr/>
        </p:nvSpPr>
        <p:spPr bwMode="auto">
          <a:xfrm>
            <a:off x="3844963" y="1551116"/>
            <a:ext cx="188898" cy="215444"/>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pitchFamily="34" charset="0"/>
                <a:ea typeface="ＭＳ Ｐゴシック" charset="0"/>
                <a:cs typeface="Arial" pitchFamily="34" charset="0"/>
              </a:rPr>
              <a:t>11</a:t>
            </a:r>
          </a:p>
        </p:txBody>
      </p:sp>
      <p:sp>
        <p:nvSpPr>
          <p:cNvPr id="13" name="TextBox 18"/>
          <p:cNvSpPr txBox="1">
            <a:spLocks noChangeArrowheads="1"/>
          </p:cNvSpPr>
          <p:nvPr/>
        </p:nvSpPr>
        <p:spPr bwMode="auto">
          <a:xfrm>
            <a:off x="4091026" y="1733679"/>
            <a:ext cx="1441100"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Milk of magnesia</a:t>
            </a:r>
          </a:p>
        </p:txBody>
      </p:sp>
      <p:sp>
        <p:nvSpPr>
          <p:cNvPr id="14" name="TextBox 19"/>
          <p:cNvSpPr txBox="1">
            <a:spLocks noChangeArrowheads="1"/>
          </p:cNvSpPr>
          <p:nvPr/>
        </p:nvSpPr>
        <p:spPr bwMode="auto">
          <a:xfrm>
            <a:off x="3844963" y="1982916"/>
            <a:ext cx="198772" cy="215444"/>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pitchFamily="34" charset="0"/>
                <a:ea typeface="ＭＳ Ｐゴシック" charset="0"/>
                <a:cs typeface="Arial" pitchFamily="34" charset="0"/>
              </a:rPr>
              <a:t>10</a:t>
            </a:r>
          </a:p>
        </p:txBody>
      </p:sp>
      <p:sp>
        <p:nvSpPr>
          <p:cNvPr id="15" name="TextBox 20"/>
          <p:cNvSpPr txBox="1">
            <a:spLocks noChangeArrowheads="1"/>
          </p:cNvSpPr>
          <p:nvPr/>
        </p:nvSpPr>
        <p:spPr bwMode="auto">
          <a:xfrm>
            <a:off x="3871951" y="2430591"/>
            <a:ext cx="99386" cy="215444"/>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pitchFamily="34" charset="0"/>
                <a:ea typeface="ＭＳ Ｐゴシック" charset="0"/>
                <a:cs typeface="Arial" pitchFamily="34" charset="0"/>
              </a:rPr>
              <a:t>9</a:t>
            </a:r>
          </a:p>
        </p:txBody>
      </p:sp>
      <p:sp>
        <p:nvSpPr>
          <p:cNvPr id="16" name="TextBox 21"/>
          <p:cNvSpPr txBox="1">
            <a:spLocks noChangeArrowheads="1"/>
          </p:cNvSpPr>
          <p:nvPr/>
        </p:nvSpPr>
        <p:spPr bwMode="auto">
          <a:xfrm>
            <a:off x="4091026" y="2660779"/>
            <a:ext cx="787075"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Seawater</a:t>
            </a:r>
          </a:p>
        </p:txBody>
      </p:sp>
      <p:sp>
        <p:nvSpPr>
          <p:cNvPr id="17" name="TextBox 22"/>
          <p:cNvSpPr txBox="1">
            <a:spLocks noChangeArrowheads="1"/>
          </p:cNvSpPr>
          <p:nvPr/>
        </p:nvSpPr>
        <p:spPr bwMode="auto">
          <a:xfrm>
            <a:off x="3871951" y="2863979"/>
            <a:ext cx="99386" cy="215444"/>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pitchFamily="34" charset="0"/>
                <a:ea typeface="ＭＳ Ｐゴシック" charset="0"/>
                <a:cs typeface="Arial" pitchFamily="34" charset="0"/>
              </a:rPr>
              <a:t>8</a:t>
            </a:r>
          </a:p>
        </p:txBody>
      </p:sp>
      <p:sp>
        <p:nvSpPr>
          <p:cNvPr id="18" name="TextBox 23"/>
          <p:cNvSpPr txBox="1">
            <a:spLocks noChangeArrowheads="1"/>
          </p:cNvSpPr>
          <p:nvPr/>
        </p:nvSpPr>
        <p:spPr bwMode="auto">
          <a:xfrm>
            <a:off x="4095788" y="3105279"/>
            <a:ext cx="1142942" cy="215444"/>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pitchFamily="34" charset="0"/>
                <a:ea typeface="ＭＳ Ｐゴシック" charset="0"/>
                <a:cs typeface="Arial" pitchFamily="34" charset="0"/>
              </a:rPr>
              <a:t>Human blood</a:t>
            </a:r>
          </a:p>
        </p:txBody>
      </p:sp>
      <p:sp>
        <p:nvSpPr>
          <p:cNvPr id="19" name="TextBox 24"/>
          <p:cNvSpPr txBox="1">
            <a:spLocks noChangeArrowheads="1"/>
          </p:cNvSpPr>
          <p:nvPr/>
        </p:nvSpPr>
        <p:spPr bwMode="auto">
          <a:xfrm>
            <a:off x="3871951" y="3287841"/>
            <a:ext cx="99386"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7</a:t>
            </a:r>
          </a:p>
        </p:txBody>
      </p:sp>
      <p:sp>
        <p:nvSpPr>
          <p:cNvPr id="20" name="TextBox 25"/>
          <p:cNvSpPr txBox="1">
            <a:spLocks noChangeArrowheads="1"/>
          </p:cNvSpPr>
          <p:nvPr/>
        </p:nvSpPr>
        <p:spPr bwMode="auto">
          <a:xfrm>
            <a:off x="3871951" y="3733929"/>
            <a:ext cx="99386"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6</a:t>
            </a:r>
          </a:p>
        </p:txBody>
      </p:sp>
      <p:sp>
        <p:nvSpPr>
          <p:cNvPr id="21" name="TextBox 26"/>
          <p:cNvSpPr txBox="1">
            <a:spLocks noChangeArrowheads="1"/>
          </p:cNvSpPr>
          <p:nvPr/>
        </p:nvSpPr>
        <p:spPr bwMode="auto">
          <a:xfrm>
            <a:off x="3871951" y="4172079"/>
            <a:ext cx="99386" cy="215444"/>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pitchFamily="34" charset="0"/>
                <a:ea typeface="ＭＳ Ｐゴシック" charset="0"/>
                <a:cs typeface="Arial" pitchFamily="34" charset="0"/>
              </a:rPr>
              <a:t>5</a:t>
            </a:r>
          </a:p>
        </p:txBody>
      </p:sp>
      <p:sp>
        <p:nvSpPr>
          <p:cNvPr id="22" name="TextBox 27"/>
          <p:cNvSpPr txBox="1">
            <a:spLocks noChangeArrowheads="1"/>
          </p:cNvSpPr>
          <p:nvPr/>
        </p:nvSpPr>
        <p:spPr bwMode="auto">
          <a:xfrm>
            <a:off x="4091026" y="4292729"/>
            <a:ext cx="1053173"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Black coffee</a:t>
            </a:r>
          </a:p>
        </p:txBody>
      </p:sp>
      <p:sp>
        <p:nvSpPr>
          <p:cNvPr id="23" name="TextBox 28"/>
          <p:cNvSpPr txBox="1">
            <a:spLocks noChangeArrowheads="1"/>
          </p:cNvSpPr>
          <p:nvPr/>
        </p:nvSpPr>
        <p:spPr bwMode="auto">
          <a:xfrm>
            <a:off x="3871951" y="4595941"/>
            <a:ext cx="99386"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4</a:t>
            </a:r>
          </a:p>
        </p:txBody>
      </p:sp>
      <p:sp>
        <p:nvSpPr>
          <p:cNvPr id="24" name="TextBox 29"/>
          <p:cNvSpPr txBox="1">
            <a:spLocks noChangeArrowheads="1"/>
          </p:cNvSpPr>
          <p:nvPr/>
        </p:nvSpPr>
        <p:spPr bwMode="auto">
          <a:xfrm>
            <a:off x="3871951" y="5038060"/>
            <a:ext cx="99386"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3</a:t>
            </a:r>
          </a:p>
        </p:txBody>
      </p:sp>
      <p:sp>
        <p:nvSpPr>
          <p:cNvPr id="25" name="TextBox 30"/>
          <p:cNvSpPr txBox="1">
            <a:spLocks noChangeArrowheads="1"/>
          </p:cNvSpPr>
          <p:nvPr/>
        </p:nvSpPr>
        <p:spPr bwMode="auto">
          <a:xfrm>
            <a:off x="3871951" y="5480179"/>
            <a:ext cx="99386"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2</a:t>
            </a:r>
          </a:p>
        </p:txBody>
      </p:sp>
      <p:sp>
        <p:nvSpPr>
          <p:cNvPr id="26" name="TextBox 31"/>
          <p:cNvSpPr txBox="1">
            <a:spLocks noChangeArrowheads="1"/>
          </p:cNvSpPr>
          <p:nvPr/>
        </p:nvSpPr>
        <p:spPr bwMode="auto">
          <a:xfrm>
            <a:off x="3871951" y="5910391"/>
            <a:ext cx="99386"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1</a:t>
            </a:r>
          </a:p>
        </p:txBody>
      </p:sp>
      <p:sp>
        <p:nvSpPr>
          <p:cNvPr id="27" name="TextBox 32"/>
          <p:cNvSpPr txBox="1">
            <a:spLocks noChangeArrowheads="1"/>
          </p:cNvSpPr>
          <p:nvPr/>
        </p:nvSpPr>
        <p:spPr bwMode="auto">
          <a:xfrm>
            <a:off x="3868776" y="6377116"/>
            <a:ext cx="99386"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0</a:t>
            </a:r>
          </a:p>
        </p:txBody>
      </p:sp>
      <p:sp>
        <p:nvSpPr>
          <p:cNvPr id="28" name="TextBox 24"/>
          <p:cNvSpPr txBox="1">
            <a:spLocks noChangeArrowheads="1"/>
          </p:cNvSpPr>
          <p:nvPr/>
        </p:nvSpPr>
        <p:spPr bwMode="auto">
          <a:xfrm>
            <a:off x="4102924" y="3365953"/>
            <a:ext cx="916918"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Pure water</a:t>
            </a:r>
          </a:p>
        </p:txBody>
      </p:sp>
      <p:sp>
        <p:nvSpPr>
          <p:cNvPr id="29" name="TextBox 25"/>
          <p:cNvSpPr txBox="1">
            <a:spLocks noChangeArrowheads="1"/>
          </p:cNvSpPr>
          <p:nvPr/>
        </p:nvSpPr>
        <p:spPr bwMode="auto">
          <a:xfrm>
            <a:off x="4095789" y="3733929"/>
            <a:ext cx="458459"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Urine</a:t>
            </a:r>
          </a:p>
        </p:txBody>
      </p:sp>
      <p:sp>
        <p:nvSpPr>
          <p:cNvPr id="30" name="TextBox 28"/>
          <p:cNvSpPr txBox="1">
            <a:spLocks noChangeArrowheads="1"/>
          </p:cNvSpPr>
          <p:nvPr/>
        </p:nvSpPr>
        <p:spPr bwMode="auto">
          <a:xfrm>
            <a:off x="4093415" y="4517337"/>
            <a:ext cx="1089529"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Tomato juice</a:t>
            </a:r>
          </a:p>
        </p:txBody>
      </p:sp>
      <p:sp>
        <p:nvSpPr>
          <p:cNvPr id="31" name="TextBox 29"/>
          <p:cNvSpPr txBox="1">
            <a:spLocks noChangeArrowheads="1"/>
          </p:cNvSpPr>
          <p:nvPr/>
        </p:nvSpPr>
        <p:spPr bwMode="auto">
          <a:xfrm>
            <a:off x="4093409" y="5033300"/>
            <a:ext cx="2236190"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Grapefruit juice, soft drink</a:t>
            </a:r>
          </a:p>
        </p:txBody>
      </p:sp>
      <p:sp>
        <p:nvSpPr>
          <p:cNvPr id="32" name="TextBox 30"/>
          <p:cNvSpPr txBox="1">
            <a:spLocks noChangeArrowheads="1"/>
          </p:cNvSpPr>
          <p:nvPr/>
        </p:nvSpPr>
        <p:spPr bwMode="auto">
          <a:xfrm>
            <a:off x="4105319" y="5475413"/>
            <a:ext cx="2285882"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Lemon juice, stomach acid</a:t>
            </a:r>
          </a:p>
        </p:txBody>
      </p:sp>
      <p:sp>
        <p:nvSpPr>
          <p:cNvPr id="33" name="TextBox 31"/>
          <p:cNvSpPr txBox="1">
            <a:spLocks noChangeArrowheads="1"/>
          </p:cNvSpPr>
          <p:nvPr/>
        </p:nvSpPr>
        <p:spPr bwMode="auto">
          <a:xfrm>
            <a:off x="4093405" y="5817526"/>
            <a:ext cx="1024319"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Battery acid</a:t>
            </a:r>
          </a:p>
        </p:txBody>
      </p:sp>
      <p:sp>
        <p:nvSpPr>
          <p:cNvPr id="34" name="TextBox 32"/>
          <p:cNvSpPr txBox="1">
            <a:spLocks noChangeArrowheads="1"/>
          </p:cNvSpPr>
          <p:nvPr/>
        </p:nvSpPr>
        <p:spPr bwMode="auto">
          <a:xfrm>
            <a:off x="4094201" y="6370766"/>
            <a:ext cx="735779"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pitchFamily="34" charset="0"/>
                <a:ea typeface="ＭＳ Ｐゴシック" charset="0"/>
                <a:cs typeface="Arial" pitchFamily="34" charset="0"/>
              </a:rPr>
              <a:t>pH scale</a:t>
            </a:r>
          </a:p>
        </p:txBody>
      </p:sp>
      <p:sp>
        <p:nvSpPr>
          <p:cNvPr id="47" name="TextBox 46"/>
          <p:cNvSpPr txBox="1"/>
          <p:nvPr/>
        </p:nvSpPr>
        <p:spPr>
          <a:xfrm>
            <a:off x="1930395" y="708817"/>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49" name="TextBox 48"/>
          <p:cNvSpPr txBox="1"/>
          <p:nvPr/>
        </p:nvSpPr>
        <p:spPr>
          <a:xfrm>
            <a:off x="1892296" y="830262"/>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50" name="TextBox 49"/>
          <p:cNvSpPr txBox="1"/>
          <p:nvPr/>
        </p:nvSpPr>
        <p:spPr>
          <a:xfrm>
            <a:off x="2092323" y="815976"/>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51" name="TextBox 50"/>
          <p:cNvSpPr txBox="1"/>
          <p:nvPr/>
        </p:nvSpPr>
        <p:spPr>
          <a:xfrm>
            <a:off x="1775616" y="965995"/>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52" name="TextBox 51"/>
          <p:cNvSpPr txBox="1"/>
          <p:nvPr/>
        </p:nvSpPr>
        <p:spPr>
          <a:xfrm>
            <a:off x="2106610" y="1016003"/>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53" name="TextBox 52"/>
          <p:cNvSpPr txBox="1"/>
          <p:nvPr/>
        </p:nvSpPr>
        <p:spPr>
          <a:xfrm>
            <a:off x="1816098" y="1111253"/>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54" name="TextBox 53"/>
          <p:cNvSpPr txBox="1"/>
          <p:nvPr/>
        </p:nvSpPr>
        <p:spPr>
          <a:xfrm>
            <a:off x="2028031" y="1130305"/>
            <a:ext cx="190500" cy="90487"/>
          </a:xfrm>
          <a:prstGeom prst="rect">
            <a:avLst/>
          </a:prstGeom>
          <a:noFill/>
        </p:spPr>
        <p:txBody>
          <a:bodyPr wrap="none" lIns="0" tIns="0" rIns="0" bIns="0"/>
          <a:lstStyle/>
          <a:p>
            <a:pPr eaLnBrk="0" fontAlgn="auto" hangingPunct="0">
              <a:spcBef>
                <a:spcPts val="0"/>
              </a:spcBef>
              <a:spcAft>
                <a:spcPts val="0"/>
              </a:spcAft>
              <a:defRPr/>
            </a:pPr>
            <a:r>
              <a:rPr lang="en-US" sz="773" b="1" smtClean="0">
                <a:solidFill>
                  <a:srgbClr val="E12796"/>
                </a:solidFill>
                <a:latin typeface="Arial" pitchFamily="34" charset="0"/>
                <a:ea typeface="ＭＳ Ｐゴシック" charset="0"/>
                <a:cs typeface="Arial" pitchFamily="34" charset="0"/>
              </a:rPr>
              <a:t>H</a:t>
            </a:r>
            <a:r>
              <a:rPr lang="en-US" sz="773" b="1" baseline="30000" smtClean="0">
                <a:solidFill>
                  <a:srgbClr val="E12796"/>
                </a:solidFill>
                <a:latin typeface="Symbol"/>
                <a:ea typeface="ＭＳ Ｐゴシック" charset="0"/>
                <a:cs typeface="Arial" pitchFamily="34" charset="0"/>
                <a:sym typeface="Symbol"/>
              </a:rPr>
              <a:t>+</a:t>
            </a:r>
            <a:endParaRPr lang="en-US" sz="618" b="1" baseline="30000" dirty="0">
              <a:solidFill>
                <a:srgbClr val="E12796"/>
              </a:solidFill>
              <a:latin typeface="Symbol"/>
              <a:ea typeface="ＭＳ Ｐゴシック" charset="0"/>
              <a:cs typeface="Arial" pitchFamily="34" charset="0"/>
            </a:endParaRPr>
          </a:p>
        </p:txBody>
      </p:sp>
      <p:sp>
        <p:nvSpPr>
          <p:cNvPr id="55" name="TextBox 54"/>
          <p:cNvSpPr txBox="1"/>
          <p:nvPr/>
        </p:nvSpPr>
        <p:spPr>
          <a:xfrm>
            <a:off x="2001837" y="994573"/>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smtClean="0">
                <a:solidFill>
                  <a:srgbClr val="E12796"/>
                </a:solidFill>
                <a:latin typeface="Arial" pitchFamily="34" charset="0"/>
                <a:ea typeface="ＭＳ Ｐゴシック" charset="0"/>
                <a:cs typeface="Arial" pitchFamily="34" charset="0"/>
              </a:rPr>
              <a:t>H</a:t>
            </a:r>
            <a:r>
              <a:rPr lang="en-US" sz="773" b="1" baseline="30000" dirty="0" smtClean="0">
                <a:solidFill>
                  <a:srgbClr val="E12796"/>
                </a:solidFill>
                <a:latin typeface="Symbol"/>
                <a:ea typeface="ＭＳ Ｐゴシック" charset="0"/>
                <a:cs typeface="Arial" pitchFamily="34" charset="0"/>
                <a:sym typeface="Symbol"/>
              </a:rPr>
              <a:t>+</a:t>
            </a:r>
            <a:endParaRPr lang="en-US" sz="618" b="1" baseline="30000" dirty="0">
              <a:solidFill>
                <a:srgbClr val="E12796"/>
              </a:solidFill>
              <a:latin typeface="Symbol"/>
              <a:ea typeface="ＭＳ Ｐゴシック" charset="0"/>
              <a:cs typeface="Arial" pitchFamily="34" charset="0"/>
            </a:endParaRPr>
          </a:p>
        </p:txBody>
      </p:sp>
      <p:sp>
        <p:nvSpPr>
          <p:cNvPr id="56" name="TextBox 55"/>
          <p:cNvSpPr txBox="1"/>
          <p:nvPr/>
        </p:nvSpPr>
        <p:spPr>
          <a:xfrm>
            <a:off x="1837529" y="3090074"/>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57" name="TextBox 56"/>
          <p:cNvSpPr txBox="1"/>
          <p:nvPr/>
        </p:nvSpPr>
        <p:spPr>
          <a:xfrm>
            <a:off x="1782760" y="3242474"/>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58" name="TextBox 57"/>
          <p:cNvSpPr txBox="1"/>
          <p:nvPr/>
        </p:nvSpPr>
        <p:spPr>
          <a:xfrm>
            <a:off x="1989928" y="3328201"/>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59" name="TextBox 58"/>
          <p:cNvSpPr txBox="1"/>
          <p:nvPr/>
        </p:nvSpPr>
        <p:spPr>
          <a:xfrm>
            <a:off x="1937542" y="3497270"/>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60" name="TextBox 59"/>
          <p:cNvSpPr txBox="1"/>
          <p:nvPr/>
        </p:nvSpPr>
        <p:spPr>
          <a:xfrm>
            <a:off x="2097087" y="3071023"/>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smtClean="0">
                <a:solidFill>
                  <a:srgbClr val="E12796"/>
                </a:solidFill>
                <a:latin typeface="Arial" pitchFamily="34" charset="0"/>
                <a:ea typeface="ＭＳ Ｐゴシック" charset="0"/>
                <a:cs typeface="Arial" pitchFamily="34" charset="0"/>
              </a:rPr>
              <a:t>H</a:t>
            </a:r>
            <a:r>
              <a:rPr lang="en-US" sz="773" b="1" baseline="30000" dirty="0" smtClean="0">
                <a:solidFill>
                  <a:srgbClr val="E12796"/>
                </a:solidFill>
                <a:latin typeface="Symbol"/>
                <a:ea typeface="ＭＳ Ｐゴシック" charset="0"/>
                <a:cs typeface="Arial" pitchFamily="34" charset="0"/>
                <a:sym typeface="Symbol"/>
              </a:rPr>
              <a:t>+</a:t>
            </a:r>
            <a:endParaRPr lang="en-US" sz="618" b="1" baseline="30000" dirty="0">
              <a:solidFill>
                <a:srgbClr val="E12796"/>
              </a:solidFill>
              <a:latin typeface="Symbol"/>
              <a:ea typeface="ＭＳ Ｐゴシック" charset="0"/>
              <a:cs typeface="Arial" pitchFamily="34" charset="0"/>
            </a:endParaRPr>
          </a:p>
        </p:txBody>
      </p:sp>
      <p:sp>
        <p:nvSpPr>
          <p:cNvPr id="61" name="TextBox 60"/>
          <p:cNvSpPr txBox="1"/>
          <p:nvPr/>
        </p:nvSpPr>
        <p:spPr>
          <a:xfrm>
            <a:off x="2175672" y="3237709"/>
            <a:ext cx="190500" cy="90487"/>
          </a:xfrm>
          <a:prstGeom prst="rect">
            <a:avLst/>
          </a:prstGeom>
          <a:noFill/>
        </p:spPr>
        <p:txBody>
          <a:bodyPr wrap="none" lIns="0" tIns="0" rIns="0" bIns="0"/>
          <a:lstStyle/>
          <a:p>
            <a:pPr eaLnBrk="0" fontAlgn="auto" hangingPunct="0">
              <a:spcBef>
                <a:spcPts val="0"/>
              </a:spcBef>
              <a:spcAft>
                <a:spcPts val="0"/>
              </a:spcAft>
              <a:defRPr/>
            </a:pPr>
            <a:r>
              <a:rPr lang="en-US" sz="773" b="1" smtClean="0">
                <a:solidFill>
                  <a:srgbClr val="E12796"/>
                </a:solidFill>
                <a:latin typeface="Arial" pitchFamily="34" charset="0"/>
                <a:ea typeface="ＭＳ Ｐゴシック" charset="0"/>
                <a:cs typeface="Arial" pitchFamily="34" charset="0"/>
              </a:rPr>
              <a:t>H</a:t>
            </a:r>
            <a:r>
              <a:rPr lang="en-US" sz="773" b="1" baseline="30000" smtClean="0">
                <a:solidFill>
                  <a:srgbClr val="E12796"/>
                </a:solidFill>
                <a:latin typeface="Symbol"/>
                <a:ea typeface="ＭＳ Ｐゴシック" charset="0"/>
                <a:cs typeface="Arial" pitchFamily="34" charset="0"/>
                <a:sym typeface="Symbol"/>
              </a:rPr>
              <a:t>+</a:t>
            </a:r>
            <a:endParaRPr lang="en-US" sz="618" b="1" baseline="30000" dirty="0">
              <a:solidFill>
                <a:srgbClr val="E12796"/>
              </a:solidFill>
              <a:latin typeface="Symbol"/>
              <a:ea typeface="ＭＳ Ｐゴシック" charset="0"/>
              <a:cs typeface="Arial" pitchFamily="34" charset="0"/>
            </a:endParaRPr>
          </a:p>
        </p:txBody>
      </p:sp>
      <p:sp>
        <p:nvSpPr>
          <p:cNvPr id="62" name="TextBox 61"/>
          <p:cNvSpPr txBox="1"/>
          <p:nvPr/>
        </p:nvSpPr>
        <p:spPr>
          <a:xfrm>
            <a:off x="1837535" y="3413924"/>
            <a:ext cx="190500" cy="90487"/>
          </a:xfrm>
          <a:prstGeom prst="rect">
            <a:avLst/>
          </a:prstGeom>
          <a:noFill/>
        </p:spPr>
        <p:txBody>
          <a:bodyPr wrap="none" lIns="0" tIns="0" rIns="0" bIns="0"/>
          <a:lstStyle/>
          <a:p>
            <a:pPr eaLnBrk="0" fontAlgn="auto" hangingPunct="0">
              <a:spcBef>
                <a:spcPts val="0"/>
              </a:spcBef>
              <a:spcAft>
                <a:spcPts val="0"/>
              </a:spcAft>
              <a:defRPr/>
            </a:pPr>
            <a:r>
              <a:rPr lang="en-US" sz="773" b="1" smtClean="0">
                <a:solidFill>
                  <a:srgbClr val="E12796"/>
                </a:solidFill>
                <a:latin typeface="Arial" pitchFamily="34" charset="0"/>
                <a:ea typeface="ＭＳ Ｐゴシック" charset="0"/>
                <a:cs typeface="Arial" pitchFamily="34" charset="0"/>
              </a:rPr>
              <a:t>H</a:t>
            </a:r>
            <a:r>
              <a:rPr lang="en-US" sz="773" b="1" baseline="30000" smtClean="0">
                <a:solidFill>
                  <a:srgbClr val="E12796"/>
                </a:solidFill>
                <a:latin typeface="Symbol"/>
                <a:ea typeface="ＭＳ Ｐゴシック" charset="0"/>
                <a:cs typeface="Arial" pitchFamily="34" charset="0"/>
                <a:sym typeface="Symbol"/>
              </a:rPr>
              <a:t>+</a:t>
            </a:r>
            <a:endParaRPr lang="en-US" sz="618" b="1" baseline="30000" dirty="0">
              <a:solidFill>
                <a:srgbClr val="E12796"/>
              </a:solidFill>
              <a:latin typeface="Symbol"/>
              <a:ea typeface="ＭＳ Ｐゴシック" charset="0"/>
              <a:cs typeface="Arial" pitchFamily="34" charset="0"/>
            </a:endParaRPr>
          </a:p>
        </p:txBody>
      </p:sp>
      <p:sp>
        <p:nvSpPr>
          <p:cNvPr id="63" name="TextBox 62"/>
          <p:cNvSpPr txBox="1"/>
          <p:nvPr/>
        </p:nvSpPr>
        <p:spPr>
          <a:xfrm>
            <a:off x="2137572" y="3473458"/>
            <a:ext cx="190500" cy="90487"/>
          </a:xfrm>
          <a:prstGeom prst="rect">
            <a:avLst/>
          </a:prstGeom>
          <a:noFill/>
        </p:spPr>
        <p:txBody>
          <a:bodyPr wrap="none" lIns="0" tIns="0" rIns="0" bIns="0"/>
          <a:lstStyle/>
          <a:p>
            <a:pPr eaLnBrk="0" fontAlgn="auto" hangingPunct="0">
              <a:spcBef>
                <a:spcPts val="0"/>
              </a:spcBef>
              <a:spcAft>
                <a:spcPts val="0"/>
              </a:spcAft>
              <a:defRPr/>
            </a:pPr>
            <a:r>
              <a:rPr lang="en-US" sz="773" b="1" smtClean="0">
                <a:solidFill>
                  <a:srgbClr val="000000"/>
                </a:solidFill>
                <a:latin typeface="Arial" pitchFamily="34" charset="0"/>
                <a:ea typeface="ＭＳ Ｐゴシック" charset="0"/>
                <a:cs typeface="Arial" pitchFamily="34" charset="0"/>
              </a:rPr>
              <a:t>H</a:t>
            </a:r>
            <a:r>
              <a:rPr lang="en-US" sz="773" b="1" baseline="30000" smtClean="0">
                <a:solidFill>
                  <a:srgbClr val="000000"/>
                </a:solidFill>
                <a:latin typeface="Symbol"/>
                <a:ea typeface="ＭＳ Ｐゴシック" charset="0"/>
                <a:cs typeface="Arial" pitchFamily="34" charset="0"/>
                <a:sym typeface="Symbol"/>
              </a:rPr>
              <a:t>+</a:t>
            </a:r>
            <a:endParaRPr lang="en-US" sz="618" b="1" baseline="30000" dirty="0">
              <a:solidFill>
                <a:srgbClr val="000000"/>
              </a:solidFill>
              <a:latin typeface="Symbol"/>
              <a:ea typeface="ＭＳ Ｐゴシック" charset="0"/>
              <a:cs typeface="Arial" pitchFamily="34" charset="0"/>
            </a:endParaRPr>
          </a:p>
        </p:txBody>
      </p:sp>
      <p:sp>
        <p:nvSpPr>
          <p:cNvPr id="64" name="TextBox 63"/>
          <p:cNvSpPr txBox="1"/>
          <p:nvPr/>
        </p:nvSpPr>
        <p:spPr>
          <a:xfrm>
            <a:off x="1828001" y="5540379"/>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65" name="TextBox 64"/>
          <p:cNvSpPr txBox="1"/>
          <p:nvPr/>
        </p:nvSpPr>
        <p:spPr>
          <a:xfrm>
            <a:off x="2073273" y="5661823"/>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a:solidFill>
                  <a:srgbClr val="000000"/>
                </a:solidFill>
                <a:latin typeface="Arial" pitchFamily="34" charset="0"/>
                <a:ea typeface="ＭＳ Ｐゴシック" charset="0"/>
                <a:cs typeface="Arial" pitchFamily="34" charset="0"/>
              </a:rPr>
              <a:t>OH</a:t>
            </a:r>
            <a:r>
              <a:rPr lang="en-US" sz="773" b="1" baseline="30000" dirty="0">
                <a:solidFill>
                  <a:srgbClr val="000000"/>
                </a:solidFill>
                <a:latin typeface="Symbol" pitchFamily="18" charset="2"/>
                <a:ea typeface="ＭＳ Ｐゴシック" charset="0"/>
                <a:cs typeface="Arial" pitchFamily="34" charset="0"/>
                <a:sym typeface="Symbol"/>
              </a:rPr>
              <a:t></a:t>
            </a:r>
            <a:endParaRPr lang="en-US" sz="618" b="1" baseline="30000" dirty="0">
              <a:solidFill>
                <a:srgbClr val="000000"/>
              </a:solidFill>
              <a:latin typeface="Symbol" pitchFamily="18" charset="2"/>
              <a:ea typeface="ＭＳ Ｐゴシック" charset="0"/>
              <a:cs typeface="Arial" pitchFamily="34" charset="0"/>
            </a:endParaRPr>
          </a:p>
        </p:txBody>
      </p:sp>
      <p:sp>
        <p:nvSpPr>
          <p:cNvPr id="66" name="TextBox 65"/>
          <p:cNvSpPr txBox="1"/>
          <p:nvPr/>
        </p:nvSpPr>
        <p:spPr>
          <a:xfrm>
            <a:off x="1973260" y="5766599"/>
            <a:ext cx="190500" cy="90487"/>
          </a:xfrm>
          <a:prstGeom prst="rect">
            <a:avLst/>
          </a:prstGeom>
          <a:noFill/>
        </p:spPr>
        <p:txBody>
          <a:bodyPr wrap="none" lIns="0" tIns="0" rIns="0" bIns="0"/>
          <a:lstStyle/>
          <a:p>
            <a:pPr eaLnBrk="0" fontAlgn="auto" hangingPunct="0">
              <a:spcBef>
                <a:spcPts val="0"/>
              </a:spcBef>
              <a:spcAft>
                <a:spcPts val="0"/>
              </a:spcAft>
              <a:defRPr/>
            </a:pPr>
            <a:r>
              <a:rPr lang="en-US" sz="773" b="1" smtClean="0">
                <a:solidFill>
                  <a:srgbClr val="E12796"/>
                </a:solidFill>
                <a:latin typeface="Arial" pitchFamily="34" charset="0"/>
                <a:ea typeface="ＭＳ Ｐゴシック" charset="0"/>
                <a:cs typeface="Arial" pitchFamily="34" charset="0"/>
              </a:rPr>
              <a:t>H</a:t>
            </a:r>
            <a:r>
              <a:rPr lang="en-US" sz="773" b="1" baseline="30000" smtClean="0">
                <a:solidFill>
                  <a:srgbClr val="E12796"/>
                </a:solidFill>
                <a:latin typeface="Symbol"/>
                <a:ea typeface="ＭＳ Ｐゴシック" charset="0"/>
                <a:cs typeface="Arial" pitchFamily="34" charset="0"/>
                <a:sym typeface="Symbol"/>
              </a:rPr>
              <a:t>+</a:t>
            </a:r>
            <a:endParaRPr lang="en-US" sz="618" b="1" baseline="30000" dirty="0">
              <a:solidFill>
                <a:srgbClr val="E12796"/>
              </a:solidFill>
              <a:latin typeface="Symbol"/>
              <a:ea typeface="ＭＳ Ｐゴシック" charset="0"/>
              <a:cs typeface="Arial" pitchFamily="34" charset="0"/>
            </a:endParaRPr>
          </a:p>
        </p:txBody>
      </p:sp>
      <p:sp>
        <p:nvSpPr>
          <p:cNvPr id="67" name="TextBox 66"/>
          <p:cNvSpPr txBox="1"/>
          <p:nvPr/>
        </p:nvSpPr>
        <p:spPr>
          <a:xfrm>
            <a:off x="1854197" y="5702305"/>
            <a:ext cx="190500" cy="90487"/>
          </a:xfrm>
          <a:prstGeom prst="rect">
            <a:avLst/>
          </a:prstGeom>
          <a:noFill/>
        </p:spPr>
        <p:txBody>
          <a:bodyPr wrap="none" lIns="0" tIns="0" rIns="0" bIns="0"/>
          <a:lstStyle/>
          <a:p>
            <a:pPr eaLnBrk="0" fontAlgn="auto" hangingPunct="0">
              <a:spcBef>
                <a:spcPts val="0"/>
              </a:spcBef>
              <a:spcAft>
                <a:spcPts val="0"/>
              </a:spcAft>
              <a:defRPr/>
            </a:pPr>
            <a:r>
              <a:rPr lang="en-US" sz="773" b="1" smtClean="0">
                <a:solidFill>
                  <a:srgbClr val="E12796"/>
                </a:solidFill>
                <a:latin typeface="Arial" pitchFamily="34" charset="0"/>
                <a:ea typeface="ＭＳ Ｐゴシック" charset="0"/>
                <a:cs typeface="Arial" pitchFamily="34" charset="0"/>
              </a:rPr>
              <a:t>H</a:t>
            </a:r>
            <a:r>
              <a:rPr lang="en-US" sz="773" b="1" baseline="30000" smtClean="0">
                <a:solidFill>
                  <a:srgbClr val="E12796"/>
                </a:solidFill>
                <a:latin typeface="Symbol"/>
                <a:ea typeface="ＭＳ Ｐゴシック" charset="0"/>
                <a:cs typeface="Arial" pitchFamily="34" charset="0"/>
                <a:sym typeface="Symbol"/>
              </a:rPr>
              <a:t>+</a:t>
            </a:r>
            <a:endParaRPr lang="en-US" sz="618" b="1" baseline="30000" dirty="0">
              <a:solidFill>
                <a:srgbClr val="E12796"/>
              </a:solidFill>
              <a:latin typeface="Symbol"/>
              <a:ea typeface="ＭＳ Ｐゴシック" charset="0"/>
              <a:cs typeface="Arial" pitchFamily="34" charset="0"/>
            </a:endParaRPr>
          </a:p>
        </p:txBody>
      </p:sp>
      <p:sp>
        <p:nvSpPr>
          <p:cNvPr id="68" name="TextBox 67"/>
          <p:cNvSpPr txBox="1"/>
          <p:nvPr/>
        </p:nvSpPr>
        <p:spPr>
          <a:xfrm>
            <a:off x="1897059" y="5373692"/>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smtClean="0">
                <a:solidFill>
                  <a:srgbClr val="E12796"/>
                </a:solidFill>
                <a:latin typeface="Arial" pitchFamily="34" charset="0"/>
                <a:ea typeface="ＭＳ Ｐゴシック" charset="0"/>
                <a:cs typeface="Arial" pitchFamily="34" charset="0"/>
              </a:rPr>
              <a:t>H</a:t>
            </a:r>
            <a:r>
              <a:rPr lang="en-US" sz="773" b="1" baseline="30000" dirty="0" smtClean="0">
                <a:solidFill>
                  <a:srgbClr val="E12796"/>
                </a:solidFill>
                <a:latin typeface="Symbol"/>
                <a:ea typeface="ＭＳ Ｐゴシック" charset="0"/>
                <a:cs typeface="Arial" pitchFamily="34" charset="0"/>
                <a:sym typeface="Symbol"/>
              </a:rPr>
              <a:t>+</a:t>
            </a:r>
            <a:endParaRPr lang="en-US" sz="618" b="1" baseline="30000" dirty="0">
              <a:solidFill>
                <a:srgbClr val="E12796"/>
              </a:solidFill>
              <a:latin typeface="Symbol"/>
              <a:ea typeface="ＭＳ Ｐゴシック" charset="0"/>
              <a:cs typeface="Arial" pitchFamily="34" charset="0"/>
            </a:endParaRPr>
          </a:p>
        </p:txBody>
      </p:sp>
      <p:sp>
        <p:nvSpPr>
          <p:cNvPr id="69" name="TextBox 68"/>
          <p:cNvSpPr txBox="1"/>
          <p:nvPr/>
        </p:nvSpPr>
        <p:spPr>
          <a:xfrm>
            <a:off x="2106610" y="5373693"/>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smtClean="0">
                <a:solidFill>
                  <a:srgbClr val="E12796"/>
                </a:solidFill>
                <a:latin typeface="Arial" pitchFamily="34" charset="0"/>
                <a:ea typeface="ＭＳ Ｐゴシック" charset="0"/>
                <a:cs typeface="Arial" pitchFamily="34" charset="0"/>
              </a:rPr>
              <a:t>H</a:t>
            </a:r>
            <a:r>
              <a:rPr lang="en-US" sz="773" b="1" baseline="30000" dirty="0" smtClean="0">
                <a:solidFill>
                  <a:srgbClr val="E12796"/>
                </a:solidFill>
                <a:latin typeface="Symbol"/>
                <a:ea typeface="ＭＳ Ｐゴシック" charset="0"/>
                <a:cs typeface="Arial" pitchFamily="34" charset="0"/>
                <a:sym typeface="Symbol"/>
              </a:rPr>
              <a:t>+</a:t>
            </a:r>
            <a:endParaRPr lang="en-US" sz="618" b="1" baseline="30000" dirty="0">
              <a:solidFill>
                <a:srgbClr val="E12796"/>
              </a:solidFill>
              <a:latin typeface="Symbol"/>
              <a:ea typeface="ＭＳ Ｐゴシック" charset="0"/>
              <a:cs typeface="Arial" pitchFamily="34" charset="0"/>
            </a:endParaRPr>
          </a:p>
        </p:txBody>
      </p:sp>
      <p:sp>
        <p:nvSpPr>
          <p:cNvPr id="70" name="TextBox 69"/>
          <p:cNvSpPr txBox="1"/>
          <p:nvPr/>
        </p:nvSpPr>
        <p:spPr>
          <a:xfrm>
            <a:off x="2044699" y="5504661"/>
            <a:ext cx="190500" cy="90487"/>
          </a:xfrm>
          <a:prstGeom prst="rect">
            <a:avLst/>
          </a:prstGeom>
          <a:noFill/>
        </p:spPr>
        <p:txBody>
          <a:bodyPr wrap="none" lIns="0" tIns="0" rIns="0" bIns="0"/>
          <a:lstStyle/>
          <a:p>
            <a:pPr eaLnBrk="0" fontAlgn="auto" hangingPunct="0">
              <a:spcBef>
                <a:spcPts val="0"/>
              </a:spcBef>
              <a:spcAft>
                <a:spcPts val="0"/>
              </a:spcAft>
              <a:defRPr/>
            </a:pPr>
            <a:r>
              <a:rPr lang="en-US" sz="773" b="1" smtClean="0">
                <a:solidFill>
                  <a:srgbClr val="E12796"/>
                </a:solidFill>
                <a:latin typeface="Arial" pitchFamily="34" charset="0"/>
                <a:ea typeface="ＭＳ Ｐゴシック" charset="0"/>
                <a:cs typeface="Arial" pitchFamily="34" charset="0"/>
              </a:rPr>
              <a:t>H</a:t>
            </a:r>
            <a:r>
              <a:rPr lang="en-US" sz="773" b="1" baseline="30000" smtClean="0">
                <a:solidFill>
                  <a:srgbClr val="E12796"/>
                </a:solidFill>
                <a:latin typeface="Symbol"/>
                <a:ea typeface="ＭＳ Ｐゴシック" charset="0"/>
                <a:cs typeface="Arial" pitchFamily="34" charset="0"/>
                <a:sym typeface="Symbol"/>
              </a:rPr>
              <a:t>+</a:t>
            </a:r>
            <a:endParaRPr lang="en-US" sz="618" b="1" baseline="30000" dirty="0">
              <a:solidFill>
                <a:srgbClr val="E12796"/>
              </a:solidFill>
              <a:latin typeface="Symbol"/>
              <a:ea typeface="ＭＳ Ｐゴシック" charset="0"/>
              <a:cs typeface="Arial" pitchFamily="34" charset="0"/>
            </a:endParaRPr>
          </a:p>
        </p:txBody>
      </p:sp>
      <p:sp>
        <p:nvSpPr>
          <p:cNvPr id="71" name="TextBox 70"/>
          <p:cNvSpPr txBox="1"/>
          <p:nvPr/>
        </p:nvSpPr>
        <p:spPr>
          <a:xfrm>
            <a:off x="2187575" y="5549908"/>
            <a:ext cx="190500" cy="90487"/>
          </a:xfrm>
          <a:prstGeom prst="rect">
            <a:avLst/>
          </a:prstGeom>
          <a:noFill/>
        </p:spPr>
        <p:txBody>
          <a:bodyPr wrap="none" lIns="0" tIns="0" rIns="0" bIns="0"/>
          <a:lstStyle/>
          <a:p>
            <a:pPr eaLnBrk="0" fontAlgn="auto" hangingPunct="0">
              <a:spcBef>
                <a:spcPts val="0"/>
              </a:spcBef>
              <a:spcAft>
                <a:spcPts val="0"/>
              </a:spcAft>
              <a:defRPr/>
            </a:pPr>
            <a:r>
              <a:rPr lang="en-US" sz="773" b="1" dirty="0" smtClean="0">
                <a:solidFill>
                  <a:srgbClr val="E12796"/>
                </a:solidFill>
                <a:latin typeface="Arial" pitchFamily="34" charset="0"/>
                <a:ea typeface="ＭＳ Ｐゴシック" charset="0"/>
                <a:cs typeface="Arial" pitchFamily="34" charset="0"/>
              </a:rPr>
              <a:t>H</a:t>
            </a:r>
            <a:r>
              <a:rPr lang="en-US" sz="773" b="1" baseline="30000" dirty="0" smtClean="0">
                <a:solidFill>
                  <a:srgbClr val="E12796"/>
                </a:solidFill>
                <a:latin typeface="Symbol"/>
                <a:ea typeface="ＭＳ Ｐゴシック" charset="0"/>
                <a:cs typeface="Arial" pitchFamily="34" charset="0"/>
                <a:sym typeface="Symbol"/>
              </a:rPr>
              <a:t>+</a:t>
            </a:r>
            <a:endParaRPr lang="en-US" sz="618" b="1" baseline="30000" dirty="0">
              <a:solidFill>
                <a:srgbClr val="E12796"/>
              </a:solidFill>
              <a:latin typeface="Symbol"/>
              <a:ea typeface="ＭＳ Ｐゴシック" charset="0"/>
              <a:cs typeface="Arial" pitchFamily="34" charset="0"/>
            </a:endParaRPr>
          </a:p>
        </p:txBody>
      </p:sp>
      <p:sp>
        <p:nvSpPr>
          <p:cNvPr id="72" name="TextBox 15"/>
          <p:cNvSpPr txBox="1">
            <a:spLocks noChangeArrowheads="1"/>
          </p:cNvSpPr>
          <p:nvPr/>
        </p:nvSpPr>
        <p:spPr bwMode="auto">
          <a:xfrm>
            <a:off x="1734344" y="1584321"/>
            <a:ext cx="694101" cy="384721"/>
          </a:xfrm>
          <a:prstGeom prst="rect">
            <a:avLst/>
          </a:prstGeom>
          <a:noFill/>
          <a:ln w="9525">
            <a:noFill/>
            <a:miter lim="800000"/>
            <a:headEnd/>
            <a:tailEnd/>
          </a:ln>
        </p:spPr>
        <p:txBody>
          <a:bodyPr wrap="none" lIns="0" tIns="0" rIns="0" bIns="0">
            <a:spAutoFit/>
          </a:bodyPr>
          <a:lstStyle/>
          <a:p>
            <a:pPr algn="ctr" eaLnBrk="0" hangingPunct="0">
              <a:lnSpc>
                <a:spcPts val="1500"/>
              </a:lnSpc>
            </a:pPr>
            <a:r>
              <a:rPr lang="en-US" sz="1400" b="1" dirty="0">
                <a:solidFill>
                  <a:srgbClr val="000000"/>
                </a:solidFill>
                <a:latin typeface="Helvetica"/>
                <a:ea typeface="ＭＳ Ｐゴシック" charset="0"/>
              </a:rPr>
              <a:t>Basic</a:t>
            </a:r>
          </a:p>
          <a:p>
            <a:pPr algn="ctr" eaLnBrk="0" hangingPunct="0">
              <a:lnSpc>
                <a:spcPts val="1500"/>
              </a:lnSpc>
            </a:pPr>
            <a:r>
              <a:rPr lang="en-US" sz="1400" b="1" dirty="0">
                <a:solidFill>
                  <a:srgbClr val="000000"/>
                </a:solidFill>
                <a:latin typeface="Helvetica"/>
                <a:ea typeface="ＭＳ Ｐゴシック" charset="0"/>
              </a:rPr>
              <a:t>solution</a:t>
            </a:r>
          </a:p>
        </p:txBody>
      </p:sp>
      <p:sp>
        <p:nvSpPr>
          <p:cNvPr id="73" name="TextBox 47"/>
          <p:cNvSpPr txBox="1">
            <a:spLocks noChangeArrowheads="1"/>
          </p:cNvSpPr>
          <p:nvPr/>
        </p:nvSpPr>
        <p:spPr bwMode="auto">
          <a:xfrm>
            <a:off x="1739100" y="3853653"/>
            <a:ext cx="694101" cy="384721"/>
          </a:xfrm>
          <a:prstGeom prst="rect">
            <a:avLst/>
          </a:prstGeom>
          <a:noFill/>
          <a:ln w="9525">
            <a:noFill/>
            <a:miter lim="800000"/>
            <a:headEnd/>
            <a:tailEnd/>
          </a:ln>
        </p:spPr>
        <p:txBody>
          <a:bodyPr wrap="none" lIns="0" tIns="0" rIns="0" bIns="0">
            <a:spAutoFit/>
          </a:bodyPr>
          <a:lstStyle/>
          <a:p>
            <a:pPr algn="ctr" eaLnBrk="0" hangingPunct="0">
              <a:lnSpc>
                <a:spcPts val="1500"/>
              </a:lnSpc>
            </a:pPr>
            <a:r>
              <a:rPr lang="en-US" sz="1400" b="1" dirty="0">
                <a:solidFill>
                  <a:srgbClr val="000000"/>
                </a:solidFill>
                <a:latin typeface="Helvetica"/>
                <a:ea typeface="ＭＳ Ｐゴシック" charset="0"/>
              </a:rPr>
              <a:t>Neutral</a:t>
            </a:r>
          </a:p>
          <a:p>
            <a:pPr algn="ctr" eaLnBrk="0" hangingPunct="0">
              <a:lnSpc>
                <a:spcPts val="1500"/>
              </a:lnSpc>
            </a:pPr>
            <a:r>
              <a:rPr lang="en-US" sz="1400" b="1" dirty="0">
                <a:solidFill>
                  <a:srgbClr val="000000"/>
                </a:solidFill>
                <a:latin typeface="Helvetica"/>
                <a:ea typeface="ＭＳ Ｐゴシック" charset="0"/>
              </a:rPr>
              <a:t>solution</a:t>
            </a:r>
          </a:p>
        </p:txBody>
      </p:sp>
      <p:sp>
        <p:nvSpPr>
          <p:cNvPr id="74" name="TextBox 55"/>
          <p:cNvSpPr txBox="1">
            <a:spLocks noChangeArrowheads="1"/>
          </p:cNvSpPr>
          <p:nvPr/>
        </p:nvSpPr>
        <p:spPr bwMode="auto">
          <a:xfrm>
            <a:off x="1732754" y="6099171"/>
            <a:ext cx="694101" cy="384721"/>
          </a:xfrm>
          <a:prstGeom prst="rect">
            <a:avLst/>
          </a:prstGeom>
          <a:noFill/>
          <a:ln w="9525">
            <a:noFill/>
            <a:miter lim="800000"/>
            <a:headEnd/>
            <a:tailEnd/>
          </a:ln>
        </p:spPr>
        <p:txBody>
          <a:bodyPr wrap="none" lIns="0" tIns="0" rIns="0" bIns="0">
            <a:spAutoFit/>
          </a:bodyPr>
          <a:lstStyle/>
          <a:p>
            <a:pPr algn="ctr" eaLnBrk="0" hangingPunct="0">
              <a:lnSpc>
                <a:spcPts val="1500"/>
              </a:lnSpc>
            </a:pPr>
            <a:r>
              <a:rPr lang="en-US" sz="1400" b="1" dirty="0">
                <a:solidFill>
                  <a:srgbClr val="000000"/>
                </a:solidFill>
                <a:latin typeface="Helvetica"/>
                <a:ea typeface="ＭＳ Ｐゴシック" charset="0"/>
              </a:rPr>
              <a:t>Acidic</a:t>
            </a:r>
          </a:p>
          <a:p>
            <a:pPr algn="ctr" eaLnBrk="0" hangingPunct="0">
              <a:lnSpc>
                <a:spcPts val="1500"/>
              </a:lnSpc>
            </a:pPr>
            <a:r>
              <a:rPr lang="en-US" sz="1400" b="1" dirty="0">
                <a:solidFill>
                  <a:srgbClr val="000000"/>
                </a:solidFill>
                <a:latin typeface="Helvetica"/>
                <a:ea typeface="ＭＳ Ｐゴシック" charset="0"/>
              </a:rPr>
              <a:t>solution</a:t>
            </a:r>
          </a:p>
        </p:txBody>
      </p:sp>
      <p:sp>
        <p:nvSpPr>
          <p:cNvPr id="75" name="TextBox 43"/>
          <p:cNvSpPr txBox="1">
            <a:spLocks noChangeArrowheads="1"/>
          </p:cNvSpPr>
          <p:nvPr/>
        </p:nvSpPr>
        <p:spPr bwMode="auto">
          <a:xfrm>
            <a:off x="2673489" y="3276193"/>
            <a:ext cx="966611" cy="215444"/>
          </a:xfrm>
          <a:prstGeom prst="rect">
            <a:avLst/>
          </a:prstGeom>
          <a:noFill/>
          <a:ln w="9525">
            <a:noFill/>
            <a:miter lim="800000"/>
            <a:headEnd/>
            <a:tailEnd/>
          </a:ln>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rgbClr val="000000"/>
                </a:solidFill>
                <a:latin typeface="Arial" pitchFamily="34" charset="0"/>
                <a:cs typeface="Arial" pitchFamily="34" charset="0"/>
              </a:rPr>
              <a:t>[</a:t>
            </a:r>
            <a:r>
              <a:rPr lang="en-US" sz="1400" b="1" smtClean="0">
                <a:solidFill>
                  <a:srgbClr val="000000"/>
                </a:solidFill>
                <a:latin typeface="Arial" pitchFamily="34" charset="0"/>
                <a:cs typeface="Arial" pitchFamily="34" charset="0"/>
              </a:rPr>
              <a:t>H</a:t>
            </a:r>
            <a:r>
              <a:rPr lang="en-US" sz="1400" b="1" baseline="30000" smtClean="0">
                <a:solidFill>
                  <a:srgbClr val="000000"/>
                </a:solidFill>
                <a:latin typeface="Symbol"/>
                <a:cs typeface="Arial" pitchFamily="34" charset="0"/>
              </a:rPr>
              <a:t>+</a:t>
            </a:r>
            <a:r>
              <a:rPr lang="en-US" sz="1400" b="1" smtClean="0">
                <a:solidFill>
                  <a:srgbClr val="000000"/>
                </a:solidFill>
                <a:latin typeface="Arial" pitchFamily="34" charset="0"/>
                <a:cs typeface="Arial" pitchFamily="34" charset="0"/>
              </a:rPr>
              <a:t>] </a:t>
            </a:r>
            <a:r>
              <a:rPr lang="en-US" sz="1400" b="1" smtClean="0">
                <a:solidFill>
                  <a:srgbClr val="000000"/>
                </a:solidFill>
                <a:latin typeface="Symbol"/>
                <a:cs typeface="Arial" pitchFamily="34" charset="0"/>
              </a:rPr>
              <a:t>=</a:t>
            </a:r>
            <a:r>
              <a:rPr lang="en-US" sz="1400" b="1" smtClean="0">
                <a:solidFill>
                  <a:srgbClr val="000000"/>
                </a:solidFill>
                <a:latin typeface="Arial" pitchFamily="34" charset="0"/>
                <a:cs typeface="Arial" pitchFamily="34" charset="0"/>
              </a:rPr>
              <a:t> </a:t>
            </a:r>
            <a:r>
              <a:rPr lang="en-US" sz="1400" b="1" dirty="0">
                <a:solidFill>
                  <a:srgbClr val="000000"/>
                </a:solidFill>
                <a:latin typeface="Arial" pitchFamily="34" charset="0"/>
                <a:cs typeface="Arial" pitchFamily="34" charset="0"/>
              </a:rPr>
              <a:t>[OH</a:t>
            </a:r>
            <a:r>
              <a:rPr lang="en-US" sz="1400" b="1" baseline="30000" dirty="0">
                <a:solidFill>
                  <a:srgbClr val="000000"/>
                </a:solidFill>
                <a:latin typeface="Symbol" pitchFamily="18" charset="2"/>
                <a:cs typeface="Arial" pitchFamily="34" charset="0"/>
              </a:rPr>
              <a:t>-</a:t>
            </a:r>
            <a:r>
              <a:rPr lang="en-US" sz="1400" b="1" dirty="0">
                <a:solidFill>
                  <a:srgbClr val="000000"/>
                </a:solidFill>
                <a:latin typeface="Arial" pitchFamily="34" charset="0"/>
                <a:cs typeface="Arial" pitchFamily="34" charset="0"/>
              </a:rPr>
              <a:t>]</a:t>
            </a:r>
          </a:p>
        </p:txBody>
      </p:sp>
      <p:sp>
        <p:nvSpPr>
          <p:cNvPr id="76" name="Rectangle 75"/>
          <p:cNvSpPr/>
          <p:nvPr/>
        </p:nvSpPr>
        <p:spPr>
          <a:xfrm>
            <a:off x="3296034" y="768135"/>
            <a:ext cx="400110" cy="2096087"/>
          </a:xfrm>
          <a:prstGeom prst="rect">
            <a:avLst/>
          </a:prstGeom>
        </p:spPr>
        <p:txBody>
          <a:bodyPr vert="vert270" wrap="none">
            <a:spAutoFit/>
          </a:bodyPr>
          <a:lstStyle/>
          <a:p>
            <a:pPr eaLnBrk="0" hangingPunct="0"/>
            <a:r>
              <a:rPr lang="en-US" sz="1400" b="1">
                <a:solidFill>
                  <a:srgbClr val="000000"/>
                </a:solidFill>
                <a:latin typeface="Arial" pitchFamily="34" charset="0"/>
                <a:ea typeface="ＭＳ Ｐゴシック" charset="0"/>
                <a:cs typeface="Arial" pitchFamily="34" charset="0"/>
              </a:rPr>
              <a:t>Lower </a:t>
            </a:r>
            <a:r>
              <a:rPr lang="en-US" sz="1400" b="1" smtClean="0">
                <a:solidFill>
                  <a:srgbClr val="000000"/>
                </a:solidFill>
                <a:latin typeface="Arial" pitchFamily="34" charset="0"/>
                <a:ea typeface="ＭＳ Ｐゴシック" charset="0"/>
                <a:cs typeface="Arial" pitchFamily="34" charset="0"/>
              </a:rPr>
              <a:t>H</a:t>
            </a:r>
            <a:r>
              <a:rPr lang="en-US" sz="1400" b="1" baseline="30000" smtClean="0">
                <a:solidFill>
                  <a:srgbClr val="000000"/>
                </a:solidFill>
                <a:latin typeface="Symbol"/>
                <a:ea typeface="ＭＳ Ｐゴシック" charset="0"/>
                <a:cs typeface="Arial" pitchFamily="34" charset="0"/>
              </a:rPr>
              <a:t>+</a:t>
            </a:r>
            <a:r>
              <a:rPr lang="en-US" sz="1400" b="1" smtClean="0">
                <a:solidFill>
                  <a:srgbClr val="000000"/>
                </a:solidFill>
                <a:latin typeface="Arial" pitchFamily="34" charset="0"/>
                <a:ea typeface="ＭＳ Ｐゴシック" charset="0"/>
                <a:cs typeface="Arial" pitchFamily="34" charset="0"/>
              </a:rPr>
              <a:t> </a:t>
            </a:r>
            <a:r>
              <a:rPr lang="en-US" sz="1400" b="1" dirty="0">
                <a:solidFill>
                  <a:srgbClr val="000000"/>
                </a:solidFill>
                <a:latin typeface="Arial" pitchFamily="34" charset="0"/>
                <a:ea typeface="ＭＳ Ｐゴシック" charset="0"/>
                <a:cs typeface="Arial" pitchFamily="34" charset="0"/>
              </a:rPr>
              <a:t>concentration</a:t>
            </a:r>
          </a:p>
        </p:txBody>
      </p:sp>
      <p:sp>
        <p:nvSpPr>
          <p:cNvPr id="77" name="Rectangle 76"/>
          <p:cNvSpPr/>
          <p:nvPr/>
        </p:nvSpPr>
        <p:spPr>
          <a:xfrm>
            <a:off x="3276314" y="3886656"/>
            <a:ext cx="400110" cy="2206694"/>
          </a:xfrm>
          <a:prstGeom prst="rect">
            <a:avLst/>
          </a:prstGeom>
        </p:spPr>
        <p:txBody>
          <a:bodyPr vert="vert270" wrap="none">
            <a:spAutoFit/>
          </a:bodyPr>
          <a:lstStyle/>
          <a:p>
            <a:pPr eaLnBrk="0" hangingPunct="0"/>
            <a:r>
              <a:rPr lang="en-US" sz="1400" b="1">
                <a:solidFill>
                  <a:srgbClr val="000000"/>
                </a:solidFill>
                <a:latin typeface="Arial" pitchFamily="34" charset="0"/>
                <a:ea typeface="ＭＳ Ｐゴシック" charset="0"/>
                <a:cs typeface="Arial" pitchFamily="34" charset="0"/>
              </a:rPr>
              <a:t>Greater </a:t>
            </a:r>
            <a:r>
              <a:rPr lang="en-US" sz="1400" b="1" smtClean="0">
                <a:solidFill>
                  <a:srgbClr val="000000"/>
                </a:solidFill>
                <a:latin typeface="Arial" pitchFamily="34" charset="0"/>
                <a:ea typeface="ＭＳ Ｐゴシック" charset="0"/>
                <a:cs typeface="Arial" pitchFamily="34" charset="0"/>
              </a:rPr>
              <a:t>H</a:t>
            </a:r>
            <a:r>
              <a:rPr lang="en-US" sz="1400" b="1" baseline="30000" smtClean="0">
                <a:solidFill>
                  <a:srgbClr val="000000"/>
                </a:solidFill>
                <a:latin typeface="Symbol"/>
                <a:ea typeface="ＭＳ Ｐゴシック" charset="0"/>
                <a:cs typeface="Arial" pitchFamily="34" charset="0"/>
              </a:rPr>
              <a:t>+</a:t>
            </a:r>
            <a:r>
              <a:rPr lang="en-US" sz="1400" b="1" smtClean="0">
                <a:solidFill>
                  <a:srgbClr val="000000"/>
                </a:solidFill>
                <a:latin typeface="Arial" pitchFamily="34" charset="0"/>
                <a:ea typeface="ＭＳ Ｐゴシック" charset="0"/>
                <a:cs typeface="Arial" pitchFamily="34" charset="0"/>
              </a:rPr>
              <a:t> </a:t>
            </a:r>
            <a:r>
              <a:rPr lang="en-US" sz="1400" b="1" dirty="0">
                <a:solidFill>
                  <a:srgbClr val="000000"/>
                </a:solidFill>
                <a:latin typeface="Arial" pitchFamily="34" charset="0"/>
                <a:ea typeface="ＭＳ Ｐゴシック" charset="0"/>
                <a:cs typeface="Arial" pitchFamily="34" charset="0"/>
              </a:rPr>
              <a:t>concentration</a:t>
            </a:r>
          </a:p>
        </p:txBody>
      </p:sp>
      <p:sp>
        <p:nvSpPr>
          <p:cNvPr id="80" name="Freeform 79"/>
          <p:cNvSpPr/>
          <p:nvPr/>
        </p:nvSpPr>
        <p:spPr bwMode="auto">
          <a:xfrm>
            <a:off x="3668394" y="3848099"/>
            <a:ext cx="45719" cy="2644775"/>
          </a:xfrm>
          <a:custGeom>
            <a:avLst/>
            <a:gdLst>
              <a:gd name="connsiteX0" fmla="*/ 0 w 0"/>
              <a:gd name="connsiteY0" fmla="*/ 0 h 2598420"/>
              <a:gd name="connsiteX1" fmla="*/ 0 w 0"/>
              <a:gd name="connsiteY1" fmla="*/ 2598420 h 2598420"/>
            </a:gdLst>
            <a:ahLst/>
            <a:cxnLst>
              <a:cxn ang="0">
                <a:pos x="connsiteX0" y="connsiteY0"/>
              </a:cxn>
              <a:cxn ang="0">
                <a:pos x="connsiteX1" y="connsiteY1"/>
              </a:cxn>
            </a:cxnLst>
            <a:rect l="l" t="t" r="r" b="b"/>
            <a:pathLst>
              <a:path h="2598420">
                <a:moveTo>
                  <a:pt x="0" y="0"/>
                </a:moveTo>
                <a:lnTo>
                  <a:pt x="0" y="2598420"/>
                </a:lnTo>
              </a:path>
            </a:pathLst>
          </a:custGeom>
          <a:solidFill>
            <a:schemeClr val="accent1"/>
          </a:solidFill>
          <a:ln w="12700" cap="flat" cmpd="sng" algn="ctr">
            <a:solidFill>
              <a:schemeClr val="tx1"/>
            </a:solidFill>
            <a:prstDash val="solid"/>
            <a:miter lim="800000"/>
            <a:headEnd type="none" w="sm" len="med"/>
            <a:tailEnd type="triangle" w="sm"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Times" pitchFamily="84" charset="0"/>
              <a:ea typeface="ＭＳ Ｐゴシック" charset="0"/>
            </a:endParaRPr>
          </a:p>
        </p:txBody>
      </p:sp>
      <p:sp>
        <p:nvSpPr>
          <p:cNvPr id="81" name="Freeform 80"/>
          <p:cNvSpPr/>
          <p:nvPr/>
        </p:nvSpPr>
        <p:spPr bwMode="auto">
          <a:xfrm flipV="1">
            <a:off x="3667601" y="330994"/>
            <a:ext cx="211771" cy="2837497"/>
          </a:xfrm>
          <a:custGeom>
            <a:avLst/>
            <a:gdLst>
              <a:gd name="connsiteX0" fmla="*/ 0 w 0"/>
              <a:gd name="connsiteY0" fmla="*/ 0 h 2598420"/>
              <a:gd name="connsiteX1" fmla="*/ 0 w 0"/>
              <a:gd name="connsiteY1" fmla="*/ 2598420 h 2598420"/>
            </a:gdLst>
            <a:ahLst/>
            <a:cxnLst>
              <a:cxn ang="0">
                <a:pos x="connsiteX0" y="connsiteY0"/>
              </a:cxn>
              <a:cxn ang="0">
                <a:pos x="connsiteX1" y="connsiteY1"/>
              </a:cxn>
            </a:cxnLst>
            <a:rect l="l" t="t" r="r" b="b"/>
            <a:pathLst>
              <a:path h="2598420">
                <a:moveTo>
                  <a:pt x="0" y="0"/>
                </a:moveTo>
                <a:lnTo>
                  <a:pt x="0" y="2598420"/>
                </a:lnTo>
              </a:path>
            </a:pathLst>
          </a:custGeom>
          <a:solidFill>
            <a:schemeClr val="accent1"/>
          </a:solidFill>
          <a:ln w="12700" cap="flat" cmpd="sng" algn="ctr">
            <a:solidFill>
              <a:schemeClr val="tx1"/>
            </a:solidFill>
            <a:prstDash val="solid"/>
            <a:miter lim="800000"/>
            <a:headEnd type="none" w="sm" len="med"/>
            <a:tailEnd type="triangle" w="sm"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Times" pitchFamily="84" charset="0"/>
              <a:ea typeface="ＭＳ Ｐゴシック" charset="0"/>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rtl="0" eaLnBrk="1" fontAlgn="base" hangingPunct="1"/>
            <a:r>
              <a:rPr lang="en-US" sz="1200" b="0" kern="1200" dirty="0" smtClean="0">
                <a:solidFill>
                  <a:srgbClr val="000000"/>
                </a:solidFill>
                <a:effectLst/>
                <a:latin typeface="Arial"/>
                <a:ea typeface="ＭＳ Ｐゴシック"/>
                <a:cs typeface="Arial"/>
              </a:rPr>
              <a:t>Figure 2.15</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287383" y="469125"/>
            <a:ext cx="8543108" cy="4180670"/>
          </a:xfrm>
        </p:spPr>
        <p:txBody>
          <a:bodyPr/>
          <a:lstStyle/>
          <a:p>
            <a:r>
              <a:rPr lang="en-US" b="1" dirty="0" smtClean="0"/>
              <a:t>Buffers</a:t>
            </a:r>
            <a:r>
              <a:rPr lang="ko-KR" altLang="en-US" sz="2400" dirty="0" smtClean="0"/>
              <a:t>완충제</a:t>
            </a:r>
            <a:r>
              <a:rPr lang="en-US" dirty="0" smtClean="0"/>
              <a:t> are substances that minimize changes in </a:t>
            </a:r>
            <a:r>
              <a:rPr lang="en-US" dirty="0" err="1" smtClean="0"/>
              <a:t>pH.</a:t>
            </a:r>
            <a:r>
              <a:rPr lang="en-US" dirty="0" smtClean="0"/>
              <a:t> Buffers</a:t>
            </a:r>
          </a:p>
          <a:p>
            <a:pPr lvl="1"/>
            <a:r>
              <a:rPr lang="en-US" dirty="0" smtClean="0"/>
              <a:t>accept H</a:t>
            </a:r>
            <a:r>
              <a:rPr lang="en-US" baseline="30000" dirty="0" smtClean="0"/>
              <a:t>+</a:t>
            </a:r>
            <a:r>
              <a:rPr lang="en-US" dirty="0" smtClean="0"/>
              <a:t> when they are in excess and</a:t>
            </a:r>
          </a:p>
          <a:p>
            <a:pPr lvl="1"/>
            <a:r>
              <a:rPr lang="en-US" dirty="0" smtClean="0"/>
              <a:t>donate H</a:t>
            </a:r>
            <a:r>
              <a:rPr lang="en-US" baseline="30000" dirty="0" smtClean="0"/>
              <a:t>+</a:t>
            </a:r>
            <a:r>
              <a:rPr lang="en-US" dirty="0" smtClean="0"/>
              <a:t> when they are depleted.</a:t>
            </a:r>
          </a:p>
          <a:p>
            <a:r>
              <a:rPr lang="en-US" dirty="0" smtClean="0"/>
              <a:t>When CO</a:t>
            </a:r>
            <a:r>
              <a:rPr lang="en-US" baseline="-25000" dirty="0" smtClean="0"/>
              <a:t>2</a:t>
            </a:r>
            <a:r>
              <a:rPr lang="en-US" dirty="0" smtClean="0"/>
              <a:t> dissolves in seawater, it reacts with water to form an acid, which</a:t>
            </a:r>
          </a:p>
          <a:p>
            <a:pPr lvl="1"/>
            <a:r>
              <a:rPr lang="en-US" dirty="0" smtClean="0"/>
              <a:t>lowers ocean pH and</a:t>
            </a:r>
          </a:p>
          <a:p>
            <a:pPr lvl="1"/>
            <a:r>
              <a:rPr lang="en-US" dirty="0" smtClean="0"/>
              <a:t>can greatly change </a:t>
            </a:r>
          </a:p>
          <a:p>
            <a:pPr lvl="1">
              <a:buNone/>
            </a:pPr>
            <a:r>
              <a:rPr lang="en-US" dirty="0" smtClean="0"/>
              <a:t>   marine environments. </a:t>
            </a:r>
          </a:p>
        </p:txBody>
      </p:sp>
      <p:pic>
        <p:nvPicPr>
          <p:cNvPr id="6" name="Picture 14" descr="02_16OceanAcidification-U.jpg"/>
          <p:cNvPicPr>
            <a:picLocks noChangeAspect="1"/>
          </p:cNvPicPr>
          <p:nvPr/>
        </p:nvPicPr>
        <p:blipFill>
          <a:blip r:embed="rId3"/>
          <a:stretch>
            <a:fillRect/>
          </a:stretch>
        </p:blipFill>
        <p:spPr>
          <a:xfrm>
            <a:off x="4347480" y="3492230"/>
            <a:ext cx="4605800" cy="3099530"/>
          </a:xfrm>
          <a:prstGeom prst="rect">
            <a:avLst/>
          </a:prstGeom>
        </p:spPr>
      </p:pic>
      <p:sp>
        <p:nvSpPr>
          <p:cNvPr id="7" name="TextBox 6"/>
          <p:cNvSpPr txBox="1"/>
          <p:nvPr/>
        </p:nvSpPr>
        <p:spPr>
          <a:xfrm>
            <a:off x="5957871" y="3759672"/>
            <a:ext cx="383118" cy="246221"/>
          </a:xfrm>
          <a:prstGeom prst="rect">
            <a:avLst/>
          </a:prstGeom>
          <a:noFill/>
        </p:spPr>
        <p:txBody>
          <a:bodyPr wrap="none" lIns="0" tIns="0" rIns="0" bIns="0">
            <a:spAutoFit/>
          </a:bodyPr>
          <a:lstStyle/>
          <a:p>
            <a:pPr eaLnBrk="0" fontAlgn="auto" hangingPunct="0">
              <a:spcBef>
                <a:spcPts val="0"/>
              </a:spcBef>
              <a:spcAft>
                <a:spcPts val="0"/>
              </a:spcAft>
              <a:defRPr/>
            </a:pPr>
            <a:r>
              <a:rPr lang="en-US" sz="1600" b="1" dirty="0">
                <a:solidFill>
                  <a:srgbClr val="000000"/>
                </a:solidFill>
                <a:latin typeface="Arial" pitchFamily="34" charset="0"/>
                <a:ea typeface="ＭＳ Ｐゴシック" charset="0"/>
                <a:cs typeface="Arial" pitchFamily="34" charset="0"/>
              </a:rPr>
              <a:t>CO</a:t>
            </a:r>
            <a:r>
              <a:rPr lang="en-US" sz="1600" b="1" baseline="-25000" dirty="0">
                <a:solidFill>
                  <a:srgbClr val="000000"/>
                </a:solidFill>
                <a:latin typeface="Arial" pitchFamily="34" charset="0"/>
                <a:ea typeface="ＭＳ Ｐゴシック" charset="0"/>
                <a:cs typeface="Arial" pitchFamily="34" charset="0"/>
              </a:rPr>
              <a:t>2</a:t>
            </a:r>
          </a:p>
        </p:txBody>
      </p:sp>
      <p:sp>
        <p:nvSpPr>
          <p:cNvPr id="8" name="TextBox 7"/>
          <p:cNvSpPr txBox="1"/>
          <p:nvPr/>
        </p:nvSpPr>
        <p:spPr>
          <a:xfrm>
            <a:off x="4818806" y="5665991"/>
            <a:ext cx="383118" cy="246221"/>
          </a:xfrm>
          <a:prstGeom prst="rect">
            <a:avLst/>
          </a:prstGeom>
          <a:noFill/>
        </p:spPr>
        <p:txBody>
          <a:bodyPr wrap="none" lIns="0" tIns="0" rIns="0" bIns="0">
            <a:spAutoFit/>
          </a:bodyPr>
          <a:lstStyle/>
          <a:p>
            <a:pPr eaLnBrk="0" fontAlgn="auto" hangingPunct="0">
              <a:spcBef>
                <a:spcPts val="0"/>
              </a:spcBef>
              <a:spcAft>
                <a:spcPts val="0"/>
              </a:spcAft>
              <a:defRPr/>
            </a:pPr>
            <a:r>
              <a:rPr lang="en-US" sz="1600" b="1" dirty="0">
                <a:solidFill>
                  <a:srgbClr val="000000"/>
                </a:solidFill>
                <a:latin typeface="Arial" pitchFamily="34" charset="0"/>
                <a:ea typeface="ＭＳ Ｐゴシック" charset="0"/>
                <a:cs typeface="Arial" pitchFamily="34" charset="0"/>
              </a:rPr>
              <a:t>CO</a:t>
            </a:r>
            <a:r>
              <a:rPr lang="en-US" sz="1600" b="1" baseline="-25000" dirty="0">
                <a:solidFill>
                  <a:srgbClr val="000000"/>
                </a:solidFill>
                <a:latin typeface="Arial" pitchFamily="34" charset="0"/>
                <a:ea typeface="ＭＳ Ｐゴシック" charset="0"/>
                <a:cs typeface="Arial" pitchFamily="34" charset="0"/>
              </a:rPr>
              <a:t>2</a:t>
            </a:r>
          </a:p>
        </p:txBody>
      </p:sp>
      <p:sp>
        <p:nvSpPr>
          <p:cNvPr id="9" name="TextBox 11"/>
          <p:cNvSpPr txBox="1">
            <a:spLocks noChangeArrowheads="1"/>
          </p:cNvSpPr>
          <p:nvPr/>
        </p:nvSpPr>
        <p:spPr bwMode="auto">
          <a:xfrm>
            <a:off x="6022368" y="5691796"/>
            <a:ext cx="491866" cy="215444"/>
          </a:xfrm>
          <a:prstGeom prst="rect">
            <a:avLst/>
          </a:prstGeom>
          <a:noFill/>
          <a:ln w="9525">
            <a:noFill/>
            <a:miter lim="800000"/>
            <a:headEnd/>
            <a:tailEnd/>
          </a:ln>
        </p:spPr>
        <p:txBody>
          <a:bodyPr wrap="none" lIns="0" tIns="0" rIns="0" bIns="0">
            <a:spAutoFit/>
          </a:bodyPr>
          <a:lstStyle/>
          <a:p>
            <a:pPr eaLnBrk="0" hangingPunct="0"/>
            <a:r>
              <a:rPr lang="en-US" sz="1400" b="1" dirty="0">
                <a:ln>
                  <a:solidFill>
                    <a:srgbClr val="FFFFFF"/>
                  </a:solidFill>
                </a:ln>
                <a:solidFill>
                  <a:srgbClr val="000000"/>
                </a:solidFill>
                <a:latin typeface="Arial" pitchFamily="34" charset="0"/>
                <a:ea typeface="ＭＳ Ｐゴシック" charset="0"/>
                <a:cs typeface="Arial" pitchFamily="34" charset="0"/>
              </a:rPr>
              <a:t>Water</a:t>
            </a:r>
          </a:p>
        </p:txBody>
      </p:sp>
      <p:sp>
        <p:nvSpPr>
          <p:cNvPr id="10" name="TextBox 12"/>
          <p:cNvSpPr txBox="1">
            <a:spLocks noChangeArrowheads="1"/>
          </p:cNvSpPr>
          <p:nvPr/>
        </p:nvSpPr>
        <p:spPr bwMode="auto">
          <a:xfrm>
            <a:off x="7302534" y="5677102"/>
            <a:ext cx="1183016" cy="215444"/>
          </a:xfrm>
          <a:prstGeom prst="rect">
            <a:avLst/>
          </a:prstGeom>
          <a:noFill/>
          <a:ln w="9525">
            <a:noFill/>
            <a:miter lim="800000"/>
            <a:headEnd/>
            <a:tailEnd/>
          </a:ln>
        </p:spPr>
        <p:txBody>
          <a:bodyPr wrap="none" lIns="0" tIns="0" rIns="0" bIns="0">
            <a:spAutoFit/>
          </a:bodyPr>
          <a:lstStyle/>
          <a:p>
            <a:pPr eaLnBrk="0" hangingPunct="0"/>
            <a:r>
              <a:rPr lang="en-US" sz="1400" b="1" dirty="0">
                <a:ln>
                  <a:solidFill>
                    <a:srgbClr val="FFFFFF"/>
                  </a:solidFill>
                </a:ln>
                <a:solidFill>
                  <a:srgbClr val="000000"/>
                </a:solidFill>
                <a:latin typeface="Arial" pitchFamily="34" charset="0"/>
                <a:ea typeface="ＭＳ Ｐゴシック" charset="0"/>
                <a:cs typeface="Arial" pitchFamily="34" charset="0"/>
              </a:rPr>
              <a:t>Carbonic acid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511119" y="404896"/>
            <a:ext cx="8039494" cy="898609"/>
          </a:xfrm>
        </p:spPr>
        <p:txBody>
          <a:bodyPr/>
          <a:lstStyle/>
          <a:p>
            <a:r>
              <a:rPr lang="en-US" dirty="0" smtClean="0"/>
              <a:t>Radioactivity as an Evolutionary Clock</a:t>
            </a:r>
            <a:r>
              <a:rPr lang="ko-KR" altLang="en-US" sz="2000" b="0" dirty="0" smtClean="0"/>
              <a:t>진화시계</a:t>
            </a:r>
            <a:r>
              <a:rPr lang="en-US" dirty="0" smtClean="0"/>
              <a:t/>
            </a:r>
            <a:br>
              <a:rPr lang="en-US" dirty="0" smtClean="0"/>
            </a:br>
            <a:endParaRPr lang="en-US" dirty="0" smtClean="0"/>
          </a:p>
        </p:txBody>
      </p:sp>
      <p:sp>
        <p:nvSpPr>
          <p:cNvPr id="158723" name="Rectangle 3"/>
          <p:cNvSpPr>
            <a:spLocks noGrp="1" noChangeArrowheads="1"/>
          </p:cNvSpPr>
          <p:nvPr>
            <p:ph idx="1"/>
          </p:nvPr>
        </p:nvSpPr>
        <p:spPr>
          <a:xfrm>
            <a:off x="287383" y="1004173"/>
            <a:ext cx="8543108" cy="3130082"/>
          </a:xfrm>
        </p:spPr>
        <p:txBody>
          <a:bodyPr/>
          <a:lstStyle/>
          <a:p>
            <a:pPr>
              <a:buNone/>
            </a:pPr>
            <a:r>
              <a:rPr lang="en-US" dirty="0" smtClean="0"/>
              <a:t>The natural process of radioactive decay can be used to obtain important data about the evolutionary history of life on Earth.</a:t>
            </a:r>
          </a:p>
          <a:p>
            <a:r>
              <a:rPr lang="en-US" dirty="0" smtClean="0"/>
              <a:t>Fossils are reliable chronological records of life because we can determine their ages through radiometric dating, which is based on the decay of radioactive isotopes.</a:t>
            </a:r>
          </a:p>
        </p:txBody>
      </p:sp>
      <p:pic>
        <p:nvPicPr>
          <p:cNvPr id="5" name="Picture 45" descr="02_17_RadiometricDating-U.jpg"/>
          <p:cNvPicPr>
            <a:picLocks noChangeAspect="1"/>
          </p:cNvPicPr>
          <p:nvPr/>
        </p:nvPicPr>
        <p:blipFill>
          <a:blip r:embed="rId3"/>
          <a:stretch>
            <a:fillRect/>
          </a:stretch>
        </p:blipFill>
        <p:spPr>
          <a:xfrm>
            <a:off x="1459149" y="4051602"/>
            <a:ext cx="6507804" cy="2796670"/>
          </a:xfrm>
          <a:prstGeom prst="rect">
            <a:avLst/>
          </a:prstGeom>
        </p:spPr>
      </p:pic>
      <p:sp>
        <p:nvSpPr>
          <p:cNvPr id="6" name="TextBox 2"/>
          <p:cNvSpPr txBox="1">
            <a:spLocks noChangeArrowheads="1"/>
          </p:cNvSpPr>
          <p:nvPr/>
        </p:nvSpPr>
        <p:spPr bwMode="auto">
          <a:xfrm>
            <a:off x="789255" y="4768479"/>
            <a:ext cx="633187" cy="153888"/>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B0F0"/>
                </a:solidFill>
                <a:latin typeface="Arial" pitchFamily="34" charset="0"/>
                <a:ea typeface="ＭＳ Ｐゴシック" charset="0"/>
                <a:cs typeface="Arial" pitchFamily="34" charset="0"/>
              </a:rPr>
              <a:t>Carbon-14</a:t>
            </a:r>
          </a:p>
        </p:txBody>
      </p:sp>
      <p:sp>
        <p:nvSpPr>
          <p:cNvPr id="7" name="Rectangle 41"/>
          <p:cNvSpPr/>
          <p:nvPr/>
        </p:nvSpPr>
        <p:spPr>
          <a:xfrm>
            <a:off x="3664945" y="4911954"/>
            <a:ext cx="153888" cy="1946046"/>
          </a:xfrm>
          <a:prstGeom prst="rect">
            <a:avLst/>
          </a:prstGeom>
        </p:spPr>
        <p:txBody>
          <a:bodyPr vert="vert270" wrap="none" lIns="0" tIns="0" rIns="0" bIns="0">
            <a:spAutoFit/>
          </a:bodyPr>
          <a:lstStyle/>
          <a:p>
            <a:pPr eaLnBrk="0" hangingPunct="0"/>
            <a:r>
              <a:rPr lang="en-US" sz="1000" b="1" dirty="0">
                <a:solidFill>
                  <a:srgbClr val="000000"/>
                </a:solidFill>
                <a:latin typeface="Arial" pitchFamily="34" charset="0"/>
                <a:ea typeface="ＭＳ Ｐゴシック" charset="0"/>
                <a:cs typeface="Arial" pitchFamily="34" charset="0"/>
              </a:rPr>
              <a:t>Carbon-14 radioactivity (as % of</a:t>
            </a:r>
          </a:p>
        </p:txBody>
      </p:sp>
      <p:sp>
        <p:nvSpPr>
          <p:cNvPr id="8" name="Rectangle 42"/>
          <p:cNvSpPr/>
          <p:nvPr/>
        </p:nvSpPr>
        <p:spPr>
          <a:xfrm>
            <a:off x="3822040" y="4669900"/>
            <a:ext cx="153888" cy="2188100"/>
          </a:xfrm>
          <a:prstGeom prst="rect">
            <a:avLst/>
          </a:prstGeom>
        </p:spPr>
        <p:txBody>
          <a:bodyPr vert="vert270" wrap="none" lIns="0" tIns="0" rIns="0" bIns="0">
            <a:spAutoFit/>
          </a:bodyPr>
          <a:lstStyle/>
          <a:p>
            <a:pPr eaLnBrk="0" hangingPunct="0"/>
            <a:r>
              <a:rPr lang="en-US" sz="1000" b="1" dirty="0">
                <a:solidFill>
                  <a:srgbClr val="000000"/>
                </a:solidFill>
                <a:latin typeface="Arial" pitchFamily="34" charset="0"/>
                <a:ea typeface="ＭＳ Ｐゴシック" charset="0"/>
                <a:cs typeface="Arial" pitchFamily="34" charset="0"/>
              </a:rPr>
              <a:t>living organism’s C-14 to C-12 ratio)</a:t>
            </a:r>
          </a:p>
        </p:txBody>
      </p:sp>
      <p:sp>
        <p:nvSpPr>
          <p:cNvPr id="9" name="TextBox 5"/>
          <p:cNvSpPr txBox="1">
            <a:spLocks noChangeArrowheads="1"/>
          </p:cNvSpPr>
          <p:nvPr/>
        </p:nvSpPr>
        <p:spPr bwMode="auto">
          <a:xfrm>
            <a:off x="6027060" y="5103947"/>
            <a:ext cx="192360" cy="138499"/>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latin typeface="Arial" pitchFamily="34" charset="0"/>
                <a:ea typeface="ＭＳ Ｐゴシック" charset="0"/>
                <a:cs typeface="Arial" pitchFamily="34" charset="0"/>
              </a:rPr>
              <a:t>100</a:t>
            </a:r>
          </a:p>
        </p:txBody>
      </p:sp>
      <p:sp>
        <p:nvSpPr>
          <p:cNvPr id="10" name="TextBox 11"/>
          <p:cNvSpPr txBox="1">
            <a:spLocks noChangeArrowheads="1"/>
          </p:cNvSpPr>
          <p:nvPr/>
        </p:nvSpPr>
        <p:spPr bwMode="auto">
          <a:xfrm>
            <a:off x="6090560" y="5439621"/>
            <a:ext cx="128240" cy="138499"/>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latin typeface="Arial" pitchFamily="34" charset="0"/>
                <a:ea typeface="ＭＳ Ｐゴシック" charset="0"/>
                <a:cs typeface="Arial" pitchFamily="34" charset="0"/>
              </a:rPr>
              <a:t>75</a:t>
            </a:r>
          </a:p>
        </p:txBody>
      </p:sp>
      <p:sp>
        <p:nvSpPr>
          <p:cNvPr id="11" name="TextBox 13"/>
          <p:cNvSpPr txBox="1">
            <a:spLocks noChangeArrowheads="1"/>
          </p:cNvSpPr>
          <p:nvPr/>
        </p:nvSpPr>
        <p:spPr bwMode="auto">
          <a:xfrm>
            <a:off x="6090560" y="5775494"/>
            <a:ext cx="128240" cy="138499"/>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latin typeface="Arial" pitchFamily="34" charset="0"/>
                <a:ea typeface="ＭＳ Ｐゴシック" charset="0"/>
                <a:cs typeface="Arial" pitchFamily="34" charset="0"/>
              </a:rPr>
              <a:t>50</a:t>
            </a:r>
          </a:p>
        </p:txBody>
      </p:sp>
      <p:sp>
        <p:nvSpPr>
          <p:cNvPr id="12" name="TextBox 15"/>
          <p:cNvSpPr txBox="1">
            <a:spLocks noChangeArrowheads="1"/>
          </p:cNvSpPr>
          <p:nvPr/>
        </p:nvSpPr>
        <p:spPr bwMode="auto">
          <a:xfrm>
            <a:off x="6090560" y="6105018"/>
            <a:ext cx="128240" cy="138499"/>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latin typeface="Arial" pitchFamily="34" charset="0"/>
                <a:ea typeface="ＭＳ Ｐゴシック" charset="0"/>
                <a:cs typeface="Arial" pitchFamily="34" charset="0"/>
              </a:rPr>
              <a:t>25</a:t>
            </a:r>
          </a:p>
        </p:txBody>
      </p:sp>
      <p:sp>
        <p:nvSpPr>
          <p:cNvPr id="13" name="TextBox 17"/>
          <p:cNvSpPr txBox="1">
            <a:spLocks noChangeArrowheads="1"/>
          </p:cNvSpPr>
          <p:nvPr/>
        </p:nvSpPr>
        <p:spPr bwMode="auto">
          <a:xfrm>
            <a:off x="6163788" y="6423227"/>
            <a:ext cx="64120" cy="138499"/>
          </a:xfrm>
          <a:prstGeom prst="rect">
            <a:avLst/>
          </a:prstGeom>
          <a:noFill/>
          <a:ln w="9525">
            <a:noFill/>
            <a:miter lim="800000"/>
            <a:headEnd/>
            <a:tailEnd/>
          </a:ln>
        </p:spPr>
        <p:txBody>
          <a:bodyPr wrap="none" lIns="0" tIns="0" rIns="0" bIns="0">
            <a:spAutoFit/>
          </a:bodyPr>
          <a:lstStyle/>
          <a:p>
            <a:pPr eaLnBrk="0" hangingPunct="0"/>
            <a:r>
              <a:rPr lang="en-US" sz="900" b="1">
                <a:solidFill>
                  <a:srgbClr val="000000"/>
                </a:solidFill>
                <a:latin typeface="Arial" pitchFamily="34" charset="0"/>
                <a:ea typeface="ＭＳ Ｐゴシック" charset="0"/>
                <a:cs typeface="Arial" pitchFamily="34" charset="0"/>
              </a:rPr>
              <a:t>0</a:t>
            </a:r>
          </a:p>
        </p:txBody>
      </p:sp>
      <p:sp>
        <p:nvSpPr>
          <p:cNvPr id="14" name="TextBox 21"/>
          <p:cNvSpPr txBox="1">
            <a:spLocks noChangeArrowheads="1"/>
          </p:cNvSpPr>
          <p:nvPr/>
        </p:nvSpPr>
        <p:spPr bwMode="auto">
          <a:xfrm>
            <a:off x="4141042" y="6575762"/>
            <a:ext cx="1591782" cy="153888"/>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latin typeface="Arial" pitchFamily="34" charset="0"/>
                <a:ea typeface="ＭＳ Ｐゴシック" charset="0"/>
                <a:cs typeface="Arial" pitchFamily="34" charset="0"/>
              </a:rPr>
              <a:t>Time (thousands of years)</a:t>
            </a:r>
          </a:p>
        </p:txBody>
      </p:sp>
      <p:sp>
        <p:nvSpPr>
          <p:cNvPr id="15" name="TextBox 21"/>
          <p:cNvSpPr txBox="1">
            <a:spLocks noChangeArrowheads="1"/>
          </p:cNvSpPr>
          <p:nvPr/>
        </p:nvSpPr>
        <p:spPr bwMode="auto">
          <a:xfrm>
            <a:off x="6289507" y="6576240"/>
            <a:ext cx="1591782" cy="153888"/>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latin typeface="Arial" pitchFamily="34" charset="0"/>
                <a:ea typeface="ＭＳ Ｐゴシック" charset="0"/>
                <a:cs typeface="Arial" pitchFamily="34" charset="0"/>
              </a:rPr>
              <a:t>Time (thousands of years)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a:xfrm>
            <a:off x="238745" y="148139"/>
            <a:ext cx="8543108" cy="6709862"/>
          </a:xfrm>
        </p:spPr>
        <p:txBody>
          <a:bodyPr/>
          <a:lstStyle/>
          <a:p>
            <a:r>
              <a:rPr lang="en-US" dirty="0" smtClean="0"/>
              <a:t>Carbon-14 </a:t>
            </a:r>
          </a:p>
          <a:p>
            <a:pPr lvl="1"/>
            <a:r>
              <a:rPr lang="en-US" dirty="0" smtClean="0"/>
              <a:t>is present in trace amounts in the environment and</a:t>
            </a:r>
          </a:p>
          <a:p>
            <a:pPr lvl="1"/>
            <a:r>
              <a:rPr lang="en-US" dirty="0" smtClean="0"/>
              <a:t>is a radioactive isotope with a half-life of 5,700 years.</a:t>
            </a:r>
          </a:p>
          <a:p>
            <a:r>
              <a:rPr lang="en-US" altLang="ko-KR" dirty="0" smtClean="0"/>
              <a:t>A living organism assimilates the different isotopes of an element in proportions that reflect their relative abundances in the environment.</a:t>
            </a:r>
          </a:p>
          <a:p>
            <a:r>
              <a:rPr lang="en-US" altLang="ko-KR" dirty="0" smtClean="0"/>
              <a:t>A fossil’s age can be estimated by measuring the ratio of the two isotopes to learn how many half-life reductions have occurred since it died. </a:t>
            </a:r>
          </a:p>
          <a:p>
            <a:r>
              <a:rPr lang="en-US" altLang="ko-KR" dirty="0" smtClean="0"/>
              <a:t>Using such techniques, scientists can </a:t>
            </a:r>
          </a:p>
          <a:p>
            <a:pPr lvl="1"/>
            <a:r>
              <a:rPr lang="en-US" altLang="ko-KR" dirty="0" smtClean="0"/>
              <a:t>estimate the ages of fossils from around the world and place them in an ordered sequence called the fossil record. </a:t>
            </a:r>
          </a:p>
          <a:p>
            <a:endParaRPr lang="en-US" altLang="ko-KR" dirty="0" smtClean="0"/>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Picture 140" descr="02_01aTableOfElements-U.jpg"/>
          <p:cNvPicPr>
            <a:picLocks noChangeAspect="1"/>
          </p:cNvPicPr>
          <p:nvPr/>
        </p:nvPicPr>
        <p:blipFill>
          <a:blip r:embed="rId3"/>
          <a:stretch>
            <a:fillRect/>
          </a:stretch>
        </p:blipFill>
        <p:spPr>
          <a:xfrm>
            <a:off x="502920" y="204216"/>
            <a:ext cx="8138160" cy="6449568"/>
          </a:xfrm>
          <a:prstGeom prst="rect">
            <a:avLst/>
          </a:prstGeom>
        </p:spPr>
      </p:pic>
      <p:sp>
        <p:nvSpPr>
          <p:cNvPr id="6" name="TextBox 2"/>
          <p:cNvSpPr txBox="1">
            <a:spLocks noChangeArrowheads="1"/>
          </p:cNvSpPr>
          <p:nvPr/>
        </p:nvSpPr>
        <p:spPr bwMode="auto">
          <a:xfrm>
            <a:off x="1918491" y="193676"/>
            <a:ext cx="2449388" cy="615553"/>
          </a:xfrm>
          <a:prstGeom prst="rect">
            <a:avLst/>
          </a:prstGeom>
          <a:noFill/>
          <a:ln w="9525">
            <a:noFill/>
            <a:miter lim="800000"/>
            <a:headEnd/>
            <a:tailEnd/>
          </a:ln>
        </p:spPr>
        <p:txBody>
          <a:bodyPr wrap="none" lIns="0" tIns="0" rIns="0" bIns="0">
            <a:spAutoFit/>
          </a:bodyPr>
          <a:lstStyle/>
          <a:p>
            <a:pPr algn="r" eaLnBrk="0" hangingPunct="0"/>
            <a:r>
              <a:rPr lang="en-US" sz="2000" b="1" dirty="0">
                <a:solidFill>
                  <a:srgbClr val="000000"/>
                </a:solidFill>
                <a:latin typeface="Arial"/>
                <a:ea typeface="ＭＳ Ｐゴシック" charset="0"/>
              </a:rPr>
              <a:t>Atomic number</a:t>
            </a:r>
          </a:p>
          <a:p>
            <a:pPr algn="r" eaLnBrk="0" hangingPunct="0"/>
            <a:r>
              <a:rPr lang="en-US" sz="2000" b="1" dirty="0">
                <a:solidFill>
                  <a:srgbClr val="000000"/>
                </a:solidFill>
                <a:latin typeface="Arial"/>
                <a:ea typeface="ＭＳ Ｐゴシック" charset="0"/>
              </a:rPr>
              <a:t>(number of protons)</a:t>
            </a:r>
          </a:p>
        </p:txBody>
      </p:sp>
      <p:sp>
        <p:nvSpPr>
          <p:cNvPr id="7" name="TextBox 4"/>
          <p:cNvSpPr txBox="1">
            <a:spLocks noChangeArrowheads="1"/>
          </p:cNvSpPr>
          <p:nvPr/>
        </p:nvSpPr>
        <p:spPr bwMode="auto">
          <a:xfrm>
            <a:off x="2421666" y="1190627"/>
            <a:ext cx="1965282"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Element symbol</a:t>
            </a:r>
          </a:p>
        </p:txBody>
      </p:sp>
      <p:sp>
        <p:nvSpPr>
          <p:cNvPr id="8" name="TextBox 5"/>
          <p:cNvSpPr txBox="1">
            <a:spLocks noChangeArrowheads="1"/>
          </p:cNvSpPr>
          <p:nvPr/>
        </p:nvSpPr>
        <p:spPr bwMode="auto">
          <a:xfrm>
            <a:off x="690562" y="2020888"/>
            <a:ext cx="18594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H</a:t>
            </a:r>
          </a:p>
        </p:txBody>
      </p:sp>
      <p:sp>
        <p:nvSpPr>
          <p:cNvPr id="9" name="TextBox 6"/>
          <p:cNvSpPr txBox="1">
            <a:spLocks noChangeArrowheads="1"/>
          </p:cNvSpPr>
          <p:nvPr/>
        </p:nvSpPr>
        <p:spPr bwMode="auto">
          <a:xfrm>
            <a:off x="670654" y="2511427"/>
            <a:ext cx="22762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Li</a:t>
            </a:r>
          </a:p>
        </p:txBody>
      </p:sp>
      <p:sp>
        <p:nvSpPr>
          <p:cNvPr id="10" name="TextBox 7"/>
          <p:cNvSpPr txBox="1">
            <a:spLocks noChangeArrowheads="1"/>
          </p:cNvSpPr>
          <p:nvPr/>
        </p:nvSpPr>
        <p:spPr bwMode="auto">
          <a:xfrm>
            <a:off x="621504" y="2997991"/>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Na</a:t>
            </a:r>
          </a:p>
        </p:txBody>
      </p:sp>
      <p:sp>
        <p:nvSpPr>
          <p:cNvPr id="11" name="TextBox 8"/>
          <p:cNvSpPr txBox="1">
            <a:spLocks noChangeArrowheads="1"/>
          </p:cNvSpPr>
          <p:nvPr/>
        </p:nvSpPr>
        <p:spPr bwMode="auto">
          <a:xfrm>
            <a:off x="1778792" y="1768475"/>
            <a:ext cx="2588850" cy="923330"/>
          </a:xfrm>
          <a:prstGeom prst="rect">
            <a:avLst/>
          </a:prstGeom>
          <a:noFill/>
          <a:ln w="9525">
            <a:noFill/>
            <a:miter lim="800000"/>
            <a:headEnd/>
            <a:tailEnd/>
          </a:ln>
        </p:spPr>
        <p:txBody>
          <a:bodyPr wrap="none" lIns="0" tIns="0" rIns="0" bIns="0">
            <a:spAutoFit/>
          </a:bodyPr>
          <a:lstStyle/>
          <a:p>
            <a:pPr algn="r" eaLnBrk="0" hangingPunct="0"/>
            <a:r>
              <a:rPr lang="en-US" sz="2000" b="1" dirty="0">
                <a:solidFill>
                  <a:srgbClr val="000000"/>
                </a:solidFill>
                <a:latin typeface="Arial"/>
                <a:ea typeface="ＭＳ Ｐゴシック" charset="0"/>
              </a:rPr>
              <a:t>Atomic mass</a:t>
            </a:r>
          </a:p>
          <a:p>
            <a:pPr algn="r" eaLnBrk="0" hangingPunct="0"/>
            <a:r>
              <a:rPr lang="en-US" sz="2000" b="1" dirty="0">
                <a:solidFill>
                  <a:srgbClr val="000000"/>
                </a:solidFill>
                <a:latin typeface="Arial"/>
                <a:ea typeface="ＭＳ Ｐゴシック" charset="0"/>
              </a:rPr>
              <a:t>(mass of average</a:t>
            </a:r>
          </a:p>
          <a:p>
            <a:pPr algn="r" eaLnBrk="0" hangingPunct="0"/>
            <a:r>
              <a:rPr lang="en-US" sz="2000" b="1" dirty="0">
                <a:solidFill>
                  <a:srgbClr val="000000"/>
                </a:solidFill>
                <a:latin typeface="Arial"/>
                <a:ea typeface="ＭＳ Ｐゴシック" charset="0"/>
              </a:rPr>
              <a:t>atom of that element)</a:t>
            </a:r>
          </a:p>
        </p:txBody>
      </p:sp>
      <p:sp>
        <p:nvSpPr>
          <p:cNvPr id="12" name="TextBox 11"/>
          <p:cNvSpPr txBox="1"/>
          <p:nvPr/>
        </p:nvSpPr>
        <p:spPr>
          <a:xfrm>
            <a:off x="5805488" y="411163"/>
            <a:ext cx="171522" cy="369653"/>
          </a:xfrm>
          <a:prstGeom prst="rect">
            <a:avLst/>
          </a:prstGeom>
          <a:noFill/>
        </p:spPr>
        <p:txBody>
          <a:bodyPr wrap="none" lIns="0" tIns="0" rIns="0" bIns="0">
            <a:spAutoFit/>
          </a:bodyPr>
          <a:lstStyle/>
          <a:p>
            <a:pPr eaLnBrk="0" fontAlgn="auto" hangingPunct="0">
              <a:spcBef>
                <a:spcPts val="0"/>
              </a:spcBef>
              <a:spcAft>
                <a:spcPts val="0"/>
              </a:spcAft>
              <a:defRPr/>
            </a:pPr>
            <a:r>
              <a:rPr lang="en-US" sz="2402" b="1" dirty="0">
                <a:solidFill>
                  <a:srgbClr val="FFFFFF"/>
                </a:solidFill>
                <a:latin typeface="Arial"/>
                <a:ea typeface="ＭＳ Ｐゴシック" charset="0"/>
              </a:rPr>
              <a:t>6</a:t>
            </a:r>
          </a:p>
        </p:txBody>
      </p:sp>
      <p:sp>
        <p:nvSpPr>
          <p:cNvPr id="13" name="TextBox 12"/>
          <p:cNvSpPr txBox="1"/>
          <p:nvPr/>
        </p:nvSpPr>
        <p:spPr>
          <a:xfrm>
            <a:off x="5588000" y="728663"/>
            <a:ext cx="609141" cy="1012713"/>
          </a:xfrm>
          <a:prstGeom prst="rect">
            <a:avLst/>
          </a:prstGeom>
          <a:noFill/>
        </p:spPr>
        <p:txBody>
          <a:bodyPr wrap="none" lIns="0" tIns="0" rIns="0" bIns="0">
            <a:spAutoFit/>
          </a:bodyPr>
          <a:lstStyle/>
          <a:p>
            <a:pPr eaLnBrk="0" fontAlgn="auto" hangingPunct="0">
              <a:spcBef>
                <a:spcPts val="0"/>
              </a:spcBef>
              <a:spcAft>
                <a:spcPts val="0"/>
              </a:spcAft>
              <a:defRPr/>
            </a:pPr>
            <a:r>
              <a:rPr lang="en-US" sz="6581" b="1" dirty="0">
                <a:solidFill>
                  <a:srgbClr val="FFFFFF"/>
                </a:solidFill>
                <a:latin typeface="Arial"/>
                <a:ea typeface="ＭＳ Ｐゴシック" charset="0"/>
              </a:rPr>
              <a:t>C</a:t>
            </a:r>
          </a:p>
        </p:txBody>
      </p:sp>
      <p:sp>
        <p:nvSpPr>
          <p:cNvPr id="14" name="TextBox 13"/>
          <p:cNvSpPr txBox="1"/>
          <p:nvPr/>
        </p:nvSpPr>
        <p:spPr>
          <a:xfrm>
            <a:off x="5508625" y="1755775"/>
            <a:ext cx="771045" cy="369653"/>
          </a:xfrm>
          <a:prstGeom prst="rect">
            <a:avLst/>
          </a:prstGeom>
          <a:noFill/>
        </p:spPr>
        <p:txBody>
          <a:bodyPr wrap="none" lIns="0" tIns="0" rIns="0" bIns="0">
            <a:spAutoFit/>
          </a:bodyPr>
          <a:lstStyle/>
          <a:p>
            <a:pPr eaLnBrk="0" fontAlgn="auto" hangingPunct="0">
              <a:spcBef>
                <a:spcPts val="0"/>
              </a:spcBef>
              <a:spcAft>
                <a:spcPts val="0"/>
              </a:spcAft>
              <a:defRPr/>
            </a:pPr>
            <a:r>
              <a:rPr lang="en-US" sz="2402" b="1">
                <a:solidFill>
                  <a:srgbClr val="FFFFFF"/>
                </a:solidFill>
                <a:latin typeface="Arial"/>
                <a:ea typeface="ＭＳ Ｐゴシック" charset="0"/>
              </a:rPr>
              <a:t>12.01</a:t>
            </a:r>
          </a:p>
        </p:txBody>
      </p:sp>
      <p:sp>
        <p:nvSpPr>
          <p:cNvPr id="15" name="TextBox 14"/>
          <p:cNvSpPr txBox="1">
            <a:spLocks noChangeArrowheads="1"/>
          </p:cNvSpPr>
          <p:nvPr/>
        </p:nvSpPr>
        <p:spPr bwMode="auto">
          <a:xfrm>
            <a:off x="6034088" y="2511425"/>
            <a:ext cx="18594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B</a:t>
            </a:r>
          </a:p>
        </p:txBody>
      </p:sp>
      <p:sp>
        <p:nvSpPr>
          <p:cNvPr id="16" name="TextBox 15"/>
          <p:cNvSpPr txBox="1">
            <a:spLocks noChangeArrowheads="1"/>
          </p:cNvSpPr>
          <p:nvPr/>
        </p:nvSpPr>
        <p:spPr bwMode="auto">
          <a:xfrm>
            <a:off x="6480175" y="2511425"/>
            <a:ext cx="18594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FFFFFF"/>
                </a:solidFill>
                <a:latin typeface="Arial"/>
                <a:ea typeface="ＭＳ Ｐゴシック" charset="0"/>
              </a:rPr>
              <a:t>C</a:t>
            </a:r>
          </a:p>
        </p:txBody>
      </p:sp>
      <p:sp>
        <p:nvSpPr>
          <p:cNvPr id="17" name="TextBox 16"/>
          <p:cNvSpPr txBox="1">
            <a:spLocks noChangeArrowheads="1"/>
          </p:cNvSpPr>
          <p:nvPr/>
        </p:nvSpPr>
        <p:spPr bwMode="auto">
          <a:xfrm>
            <a:off x="6924675" y="2511425"/>
            <a:ext cx="18594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N</a:t>
            </a:r>
          </a:p>
        </p:txBody>
      </p:sp>
      <p:sp>
        <p:nvSpPr>
          <p:cNvPr id="18" name="TextBox 17"/>
          <p:cNvSpPr txBox="1">
            <a:spLocks noChangeArrowheads="1"/>
          </p:cNvSpPr>
          <p:nvPr/>
        </p:nvSpPr>
        <p:spPr bwMode="auto">
          <a:xfrm>
            <a:off x="7364413" y="2511425"/>
            <a:ext cx="198772"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O</a:t>
            </a:r>
          </a:p>
        </p:txBody>
      </p:sp>
      <p:sp>
        <p:nvSpPr>
          <p:cNvPr id="19" name="TextBox 18"/>
          <p:cNvSpPr txBox="1">
            <a:spLocks noChangeArrowheads="1"/>
          </p:cNvSpPr>
          <p:nvPr/>
        </p:nvSpPr>
        <p:spPr bwMode="auto">
          <a:xfrm>
            <a:off x="8197850" y="2021681"/>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He</a:t>
            </a:r>
          </a:p>
        </p:txBody>
      </p:sp>
      <p:sp>
        <p:nvSpPr>
          <p:cNvPr id="20" name="TextBox 19"/>
          <p:cNvSpPr txBox="1">
            <a:spLocks noChangeArrowheads="1"/>
          </p:cNvSpPr>
          <p:nvPr/>
        </p:nvSpPr>
        <p:spPr bwMode="auto">
          <a:xfrm>
            <a:off x="7824788" y="2520950"/>
            <a:ext cx="157094"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F</a:t>
            </a:r>
          </a:p>
        </p:txBody>
      </p:sp>
      <p:sp>
        <p:nvSpPr>
          <p:cNvPr id="30" name="TextBox 6"/>
          <p:cNvSpPr txBox="1">
            <a:spLocks noChangeArrowheads="1"/>
          </p:cNvSpPr>
          <p:nvPr/>
        </p:nvSpPr>
        <p:spPr bwMode="auto">
          <a:xfrm>
            <a:off x="1068325" y="2509053"/>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Be</a:t>
            </a:r>
          </a:p>
        </p:txBody>
      </p:sp>
      <p:sp>
        <p:nvSpPr>
          <p:cNvPr id="31" name="TextBox 7"/>
          <p:cNvSpPr txBox="1">
            <a:spLocks noChangeArrowheads="1"/>
          </p:cNvSpPr>
          <p:nvPr/>
        </p:nvSpPr>
        <p:spPr bwMode="auto">
          <a:xfrm>
            <a:off x="1040606" y="2997996"/>
            <a:ext cx="370294"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Mg</a:t>
            </a:r>
          </a:p>
        </p:txBody>
      </p:sp>
      <p:sp>
        <p:nvSpPr>
          <p:cNvPr id="32" name="TextBox 31"/>
          <p:cNvSpPr txBox="1">
            <a:spLocks noChangeArrowheads="1"/>
          </p:cNvSpPr>
          <p:nvPr/>
        </p:nvSpPr>
        <p:spPr bwMode="auto">
          <a:xfrm>
            <a:off x="8201023" y="2513807"/>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Ne</a:t>
            </a:r>
          </a:p>
        </p:txBody>
      </p:sp>
      <p:sp>
        <p:nvSpPr>
          <p:cNvPr id="33" name="TextBox 32"/>
          <p:cNvSpPr txBox="1">
            <a:spLocks noChangeArrowheads="1"/>
          </p:cNvSpPr>
          <p:nvPr/>
        </p:nvSpPr>
        <p:spPr bwMode="auto">
          <a:xfrm>
            <a:off x="6011228" y="2999105"/>
            <a:ext cx="256480"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AI</a:t>
            </a:r>
          </a:p>
        </p:txBody>
      </p:sp>
      <p:sp>
        <p:nvSpPr>
          <p:cNvPr id="34" name="TextBox 33"/>
          <p:cNvSpPr txBox="1">
            <a:spLocks noChangeArrowheads="1"/>
          </p:cNvSpPr>
          <p:nvPr/>
        </p:nvSpPr>
        <p:spPr bwMode="auto">
          <a:xfrm>
            <a:off x="6458901" y="2999109"/>
            <a:ext cx="242054"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Si</a:t>
            </a:r>
          </a:p>
        </p:txBody>
      </p:sp>
      <p:sp>
        <p:nvSpPr>
          <p:cNvPr id="35" name="TextBox 34"/>
          <p:cNvSpPr txBox="1">
            <a:spLocks noChangeArrowheads="1"/>
          </p:cNvSpPr>
          <p:nvPr/>
        </p:nvSpPr>
        <p:spPr bwMode="auto">
          <a:xfrm>
            <a:off x="6944679" y="2999110"/>
            <a:ext cx="171522"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P</a:t>
            </a:r>
          </a:p>
        </p:txBody>
      </p:sp>
      <p:sp>
        <p:nvSpPr>
          <p:cNvPr id="36" name="TextBox 35"/>
          <p:cNvSpPr txBox="1">
            <a:spLocks noChangeArrowheads="1"/>
          </p:cNvSpPr>
          <p:nvPr/>
        </p:nvSpPr>
        <p:spPr bwMode="auto">
          <a:xfrm>
            <a:off x="7385211" y="2999112"/>
            <a:ext cx="171522"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S</a:t>
            </a:r>
          </a:p>
        </p:txBody>
      </p:sp>
      <p:sp>
        <p:nvSpPr>
          <p:cNvPr id="37" name="TextBox 36"/>
          <p:cNvSpPr txBox="1">
            <a:spLocks noChangeArrowheads="1"/>
          </p:cNvSpPr>
          <p:nvPr/>
        </p:nvSpPr>
        <p:spPr bwMode="auto">
          <a:xfrm>
            <a:off x="7787645" y="2999113"/>
            <a:ext cx="256480"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CI</a:t>
            </a:r>
          </a:p>
        </p:txBody>
      </p:sp>
      <p:sp>
        <p:nvSpPr>
          <p:cNvPr id="38" name="TextBox 37"/>
          <p:cNvSpPr txBox="1">
            <a:spLocks noChangeArrowheads="1"/>
          </p:cNvSpPr>
          <p:nvPr/>
        </p:nvSpPr>
        <p:spPr bwMode="auto">
          <a:xfrm>
            <a:off x="8223416" y="2994353"/>
            <a:ext cx="285335"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Ar</a:t>
            </a:r>
            <a:endParaRPr lang="en-US" sz="2000" b="1" dirty="0">
              <a:solidFill>
                <a:srgbClr val="000000"/>
              </a:solidFill>
              <a:latin typeface="Arial"/>
              <a:ea typeface="ＭＳ Ｐゴシック" charset="0"/>
            </a:endParaRPr>
          </a:p>
        </p:txBody>
      </p:sp>
      <p:sp>
        <p:nvSpPr>
          <p:cNvPr id="39" name="TextBox 7"/>
          <p:cNvSpPr txBox="1">
            <a:spLocks noChangeArrowheads="1"/>
          </p:cNvSpPr>
          <p:nvPr/>
        </p:nvSpPr>
        <p:spPr bwMode="auto">
          <a:xfrm>
            <a:off x="692941" y="3488529"/>
            <a:ext cx="18594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K</a:t>
            </a:r>
          </a:p>
        </p:txBody>
      </p:sp>
      <p:sp>
        <p:nvSpPr>
          <p:cNvPr id="40" name="TextBox 7"/>
          <p:cNvSpPr txBox="1">
            <a:spLocks noChangeArrowheads="1"/>
          </p:cNvSpPr>
          <p:nvPr/>
        </p:nvSpPr>
        <p:spPr bwMode="auto">
          <a:xfrm>
            <a:off x="1066804" y="3488534"/>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Ca</a:t>
            </a:r>
          </a:p>
        </p:txBody>
      </p:sp>
      <p:sp>
        <p:nvSpPr>
          <p:cNvPr id="41" name="TextBox 40"/>
          <p:cNvSpPr txBox="1">
            <a:spLocks noChangeArrowheads="1"/>
          </p:cNvSpPr>
          <p:nvPr/>
        </p:nvSpPr>
        <p:spPr bwMode="auto">
          <a:xfrm>
            <a:off x="5961222" y="3487261"/>
            <a:ext cx="341440"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Ga</a:t>
            </a:r>
            <a:endParaRPr lang="en-US" sz="2000" b="1" dirty="0">
              <a:solidFill>
                <a:srgbClr val="000000"/>
              </a:solidFill>
              <a:latin typeface="Arial"/>
              <a:ea typeface="ＭＳ Ｐゴシック" charset="0"/>
            </a:endParaRPr>
          </a:p>
        </p:txBody>
      </p:sp>
      <p:sp>
        <p:nvSpPr>
          <p:cNvPr id="42" name="TextBox 41"/>
          <p:cNvSpPr txBox="1">
            <a:spLocks noChangeArrowheads="1"/>
          </p:cNvSpPr>
          <p:nvPr/>
        </p:nvSpPr>
        <p:spPr bwMode="auto">
          <a:xfrm>
            <a:off x="6411288" y="3489647"/>
            <a:ext cx="341440"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Ge</a:t>
            </a:r>
            <a:endParaRPr lang="en-US" sz="2000" b="1" dirty="0">
              <a:solidFill>
                <a:srgbClr val="000000"/>
              </a:solidFill>
              <a:latin typeface="Arial"/>
              <a:ea typeface="ＭＳ Ｐゴシック" charset="0"/>
            </a:endParaRPr>
          </a:p>
        </p:txBody>
      </p:sp>
      <p:sp>
        <p:nvSpPr>
          <p:cNvPr id="43" name="TextBox 42"/>
          <p:cNvSpPr txBox="1">
            <a:spLocks noChangeArrowheads="1"/>
          </p:cNvSpPr>
          <p:nvPr/>
        </p:nvSpPr>
        <p:spPr bwMode="auto">
          <a:xfrm>
            <a:off x="6861351" y="3487267"/>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As</a:t>
            </a:r>
          </a:p>
        </p:txBody>
      </p:sp>
      <p:sp>
        <p:nvSpPr>
          <p:cNvPr id="44" name="TextBox 43"/>
          <p:cNvSpPr txBox="1">
            <a:spLocks noChangeArrowheads="1"/>
          </p:cNvSpPr>
          <p:nvPr/>
        </p:nvSpPr>
        <p:spPr bwMode="auto">
          <a:xfrm>
            <a:off x="7309026" y="3487269"/>
            <a:ext cx="314189"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Se</a:t>
            </a:r>
          </a:p>
        </p:txBody>
      </p:sp>
      <p:sp>
        <p:nvSpPr>
          <p:cNvPr id="45" name="TextBox 44"/>
          <p:cNvSpPr txBox="1">
            <a:spLocks noChangeArrowheads="1"/>
          </p:cNvSpPr>
          <p:nvPr/>
        </p:nvSpPr>
        <p:spPr bwMode="auto">
          <a:xfrm>
            <a:off x="7775747" y="3487270"/>
            <a:ext cx="285335"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Br</a:t>
            </a:r>
          </a:p>
        </p:txBody>
      </p:sp>
      <p:sp>
        <p:nvSpPr>
          <p:cNvPr id="46" name="TextBox 45"/>
          <p:cNvSpPr txBox="1">
            <a:spLocks noChangeArrowheads="1"/>
          </p:cNvSpPr>
          <p:nvPr/>
        </p:nvSpPr>
        <p:spPr bwMode="auto">
          <a:xfrm>
            <a:off x="8218661" y="3487272"/>
            <a:ext cx="285335"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Kr</a:t>
            </a:r>
          </a:p>
        </p:txBody>
      </p:sp>
      <p:sp>
        <p:nvSpPr>
          <p:cNvPr id="47" name="TextBox 7"/>
          <p:cNvSpPr txBox="1">
            <a:spLocks noChangeArrowheads="1"/>
          </p:cNvSpPr>
          <p:nvPr/>
        </p:nvSpPr>
        <p:spPr bwMode="auto">
          <a:xfrm>
            <a:off x="1521621" y="3488530"/>
            <a:ext cx="314189"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Sc</a:t>
            </a:r>
          </a:p>
        </p:txBody>
      </p:sp>
      <p:sp>
        <p:nvSpPr>
          <p:cNvPr id="48" name="TextBox 7"/>
          <p:cNvSpPr txBox="1">
            <a:spLocks noChangeArrowheads="1"/>
          </p:cNvSpPr>
          <p:nvPr/>
        </p:nvSpPr>
        <p:spPr bwMode="auto">
          <a:xfrm>
            <a:off x="2012153" y="3486154"/>
            <a:ext cx="223010"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Ti</a:t>
            </a:r>
          </a:p>
        </p:txBody>
      </p:sp>
      <p:sp>
        <p:nvSpPr>
          <p:cNvPr id="49" name="TextBox 7"/>
          <p:cNvSpPr txBox="1">
            <a:spLocks noChangeArrowheads="1"/>
          </p:cNvSpPr>
          <p:nvPr/>
        </p:nvSpPr>
        <p:spPr bwMode="auto">
          <a:xfrm>
            <a:off x="2481261" y="3486154"/>
            <a:ext cx="171522"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V</a:t>
            </a:r>
          </a:p>
        </p:txBody>
      </p:sp>
      <p:sp>
        <p:nvSpPr>
          <p:cNvPr id="50" name="TextBox 7"/>
          <p:cNvSpPr txBox="1">
            <a:spLocks noChangeArrowheads="1"/>
          </p:cNvSpPr>
          <p:nvPr/>
        </p:nvSpPr>
        <p:spPr bwMode="auto">
          <a:xfrm>
            <a:off x="2871784" y="3488530"/>
            <a:ext cx="285335"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Cr</a:t>
            </a:r>
          </a:p>
        </p:txBody>
      </p:sp>
      <p:sp>
        <p:nvSpPr>
          <p:cNvPr id="51" name="TextBox 7"/>
          <p:cNvSpPr txBox="1">
            <a:spLocks noChangeArrowheads="1"/>
          </p:cNvSpPr>
          <p:nvPr/>
        </p:nvSpPr>
        <p:spPr bwMode="auto">
          <a:xfrm>
            <a:off x="3271838" y="3486154"/>
            <a:ext cx="370294"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Mn</a:t>
            </a:r>
            <a:endParaRPr lang="en-US" sz="2000" b="1" dirty="0">
              <a:solidFill>
                <a:srgbClr val="000000"/>
              </a:solidFill>
              <a:latin typeface="Arial"/>
              <a:ea typeface="ＭＳ Ｐゴシック" charset="0"/>
            </a:endParaRPr>
          </a:p>
        </p:txBody>
      </p:sp>
      <p:sp>
        <p:nvSpPr>
          <p:cNvPr id="52" name="TextBox 7"/>
          <p:cNvSpPr txBox="1">
            <a:spLocks noChangeArrowheads="1"/>
          </p:cNvSpPr>
          <p:nvPr/>
        </p:nvSpPr>
        <p:spPr bwMode="auto">
          <a:xfrm>
            <a:off x="3759989" y="3490912"/>
            <a:ext cx="299762"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Fe</a:t>
            </a:r>
          </a:p>
        </p:txBody>
      </p:sp>
      <p:sp>
        <p:nvSpPr>
          <p:cNvPr id="53" name="TextBox 7"/>
          <p:cNvSpPr txBox="1">
            <a:spLocks noChangeArrowheads="1"/>
          </p:cNvSpPr>
          <p:nvPr/>
        </p:nvSpPr>
        <p:spPr bwMode="auto">
          <a:xfrm>
            <a:off x="4176710" y="3490917"/>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Co</a:t>
            </a:r>
          </a:p>
        </p:txBody>
      </p:sp>
      <p:sp>
        <p:nvSpPr>
          <p:cNvPr id="54" name="TextBox 7"/>
          <p:cNvSpPr txBox="1">
            <a:spLocks noChangeArrowheads="1"/>
          </p:cNvSpPr>
          <p:nvPr/>
        </p:nvSpPr>
        <p:spPr bwMode="auto">
          <a:xfrm>
            <a:off x="4667235" y="3488535"/>
            <a:ext cx="256480"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Ni</a:t>
            </a:r>
          </a:p>
        </p:txBody>
      </p:sp>
      <p:sp>
        <p:nvSpPr>
          <p:cNvPr id="55" name="TextBox 7"/>
          <p:cNvSpPr txBox="1">
            <a:spLocks noChangeArrowheads="1"/>
          </p:cNvSpPr>
          <p:nvPr/>
        </p:nvSpPr>
        <p:spPr bwMode="auto">
          <a:xfrm>
            <a:off x="5074445" y="3488535"/>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Cu</a:t>
            </a:r>
          </a:p>
        </p:txBody>
      </p:sp>
      <p:sp>
        <p:nvSpPr>
          <p:cNvPr id="56" name="TextBox 7"/>
          <p:cNvSpPr txBox="1">
            <a:spLocks noChangeArrowheads="1"/>
          </p:cNvSpPr>
          <p:nvPr/>
        </p:nvSpPr>
        <p:spPr bwMode="auto">
          <a:xfrm>
            <a:off x="5526874" y="3488534"/>
            <a:ext cx="314189"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Zn</a:t>
            </a:r>
          </a:p>
        </p:txBody>
      </p:sp>
      <p:sp>
        <p:nvSpPr>
          <p:cNvPr id="57" name="TextBox 7"/>
          <p:cNvSpPr txBox="1">
            <a:spLocks noChangeArrowheads="1"/>
          </p:cNvSpPr>
          <p:nvPr/>
        </p:nvSpPr>
        <p:spPr bwMode="auto">
          <a:xfrm>
            <a:off x="609598" y="3978276"/>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Rb</a:t>
            </a:r>
            <a:endParaRPr lang="en-US" sz="2000" b="1" dirty="0">
              <a:solidFill>
                <a:srgbClr val="000000"/>
              </a:solidFill>
              <a:latin typeface="Arial"/>
              <a:ea typeface="ＭＳ Ｐゴシック" charset="0"/>
            </a:endParaRPr>
          </a:p>
        </p:txBody>
      </p:sp>
      <p:sp>
        <p:nvSpPr>
          <p:cNvPr id="58" name="TextBox 7"/>
          <p:cNvSpPr txBox="1">
            <a:spLocks noChangeArrowheads="1"/>
          </p:cNvSpPr>
          <p:nvPr/>
        </p:nvSpPr>
        <p:spPr bwMode="auto">
          <a:xfrm>
            <a:off x="1097749" y="3975900"/>
            <a:ext cx="270908"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Sr</a:t>
            </a:r>
            <a:endParaRPr lang="en-US" sz="2000" b="1" dirty="0">
              <a:solidFill>
                <a:srgbClr val="000000"/>
              </a:solidFill>
              <a:latin typeface="Arial"/>
              <a:ea typeface="ＭＳ Ｐゴシック" charset="0"/>
            </a:endParaRPr>
          </a:p>
        </p:txBody>
      </p:sp>
      <p:sp>
        <p:nvSpPr>
          <p:cNvPr id="59" name="TextBox 58"/>
          <p:cNvSpPr txBox="1">
            <a:spLocks noChangeArrowheads="1"/>
          </p:cNvSpPr>
          <p:nvPr/>
        </p:nvSpPr>
        <p:spPr bwMode="auto">
          <a:xfrm>
            <a:off x="6020749" y="3977008"/>
            <a:ext cx="22762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In</a:t>
            </a:r>
          </a:p>
        </p:txBody>
      </p:sp>
      <p:sp>
        <p:nvSpPr>
          <p:cNvPr id="60" name="TextBox 59"/>
          <p:cNvSpPr txBox="1">
            <a:spLocks noChangeArrowheads="1"/>
          </p:cNvSpPr>
          <p:nvPr/>
        </p:nvSpPr>
        <p:spPr bwMode="auto">
          <a:xfrm>
            <a:off x="6411280" y="3979394"/>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Sn</a:t>
            </a:r>
            <a:endParaRPr lang="en-US" sz="2000" b="1" dirty="0">
              <a:solidFill>
                <a:srgbClr val="000000"/>
              </a:solidFill>
              <a:latin typeface="Arial"/>
              <a:ea typeface="ＭＳ Ｐゴシック" charset="0"/>
            </a:endParaRPr>
          </a:p>
        </p:txBody>
      </p:sp>
      <p:sp>
        <p:nvSpPr>
          <p:cNvPr id="61" name="TextBox 60"/>
          <p:cNvSpPr txBox="1">
            <a:spLocks noChangeArrowheads="1"/>
          </p:cNvSpPr>
          <p:nvPr/>
        </p:nvSpPr>
        <p:spPr bwMode="auto">
          <a:xfrm>
            <a:off x="6856581" y="3977014"/>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Sb</a:t>
            </a:r>
            <a:endParaRPr lang="en-US" sz="2000" b="1" dirty="0">
              <a:solidFill>
                <a:srgbClr val="000000"/>
              </a:solidFill>
              <a:latin typeface="Arial"/>
              <a:ea typeface="ＭＳ Ｐゴシック" charset="0"/>
            </a:endParaRPr>
          </a:p>
        </p:txBody>
      </p:sp>
      <p:sp>
        <p:nvSpPr>
          <p:cNvPr id="62" name="TextBox 61"/>
          <p:cNvSpPr txBox="1">
            <a:spLocks noChangeArrowheads="1"/>
          </p:cNvSpPr>
          <p:nvPr/>
        </p:nvSpPr>
        <p:spPr bwMode="auto">
          <a:xfrm>
            <a:off x="7325685" y="3979397"/>
            <a:ext cx="28071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Te</a:t>
            </a:r>
          </a:p>
        </p:txBody>
      </p:sp>
      <p:sp>
        <p:nvSpPr>
          <p:cNvPr id="63" name="TextBox 62"/>
          <p:cNvSpPr txBox="1">
            <a:spLocks noChangeArrowheads="1"/>
          </p:cNvSpPr>
          <p:nvPr/>
        </p:nvSpPr>
        <p:spPr bwMode="auto">
          <a:xfrm>
            <a:off x="7882906" y="3979399"/>
            <a:ext cx="70532"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I</a:t>
            </a:r>
          </a:p>
        </p:txBody>
      </p:sp>
      <p:sp>
        <p:nvSpPr>
          <p:cNvPr id="64" name="TextBox 63"/>
          <p:cNvSpPr txBox="1">
            <a:spLocks noChangeArrowheads="1"/>
          </p:cNvSpPr>
          <p:nvPr/>
        </p:nvSpPr>
        <p:spPr bwMode="auto">
          <a:xfrm>
            <a:off x="8204367" y="3977019"/>
            <a:ext cx="314189"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Xe</a:t>
            </a:r>
            <a:endParaRPr lang="en-US" sz="2000" b="1" dirty="0">
              <a:solidFill>
                <a:srgbClr val="000000"/>
              </a:solidFill>
              <a:latin typeface="Arial"/>
              <a:ea typeface="ＭＳ Ｐゴシック" charset="0"/>
            </a:endParaRPr>
          </a:p>
        </p:txBody>
      </p:sp>
      <p:sp>
        <p:nvSpPr>
          <p:cNvPr id="65" name="TextBox 7"/>
          <p:cNvSpPr txBox="1">
            <a:spLocks noChangeArrowheads="1"/>
          </p:cNvSpPr>
          <p:nvPr/>
        </p:nvSpPr>
        <p:spPr bwMode="auto">
          <a:xfrm>
            <a:off x="1588281" y="3980658"/>
            <a:ext cx="171522"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Y</a:t>
            </a:r>
          </a:p>
        </p:txBody>
      </p:sp>
      <p:sp>
        <p:nvSpPr>
          <p:cNvPr id="66" name="TextBox 7"/>
          <p:cNvSpPr txBox="1">
            <a:spLocks noChangeArrowheads="1"/>
          </p:cNvSpPr>
          <p:nvPr/>
        </p:nvSpPr>
        <p:spPr bwMode="auto">
          <a:xfrm>
            <a:off x="1990716" y="3975901"/>
            <a:ext cx="256480"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Zr</a:t>
            </a:r>
            <a:endParaRPr lang="en-US" sz="2000" b="1" dirty="0">
              <a:solidFill>
                <a:srgbClr val="000000"/>
              </a:solidFill>
              <a:latin typeface="Arial"/>
              <a:ea typeface="ＭＳ Ｐゴシック" charset="0"/>
            </a:endParaRPr>
          </a:p>
        </p:txBody>
      </p:sp>
      <p:sp>
        <p:nvSpPr>
          <p:cNvPr id="67" name="TextBox 7"/>
          <p:cNvSpPr txBox="1">
            <a:spLocks noChangeArrowheads="1"/>
          </p:cNvSpPr>
          <p:nvPr/>
        </p:nvSpPr>
        <p:spPr bwMode="auto">
          <a:xfrm>
            <a:off x="2397918" y="3973520"/>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Nb</a:t>
            </a:r>
            <a:endParaRPr lang="en-US" sz="2000" b="1" dirty="0">
              <a:solidFill>
                <a:srgbClr val="000000"/>
              </a:solidFill>
              <a:latin typeface="Arial"/>
              <a:ea typeface="ＭＳ Ｐゴシック" charset="0"/>
            </a:endParaRPr>
          </a:p>
        </p:txBody>
      </p:sp>
      <p:sp>
        <p:nvSpPr>
          <p:cNvPr id="68" name="TextBox 7"/>
          <p:cNvSpPr txBox="1">
            <a:spLocks noChangeArrowheads="1"/>
          </p:cNvSpPr>
          <p:nvPr/>
        </p:nvSpPr>
        <p:spPr bwMode="auto">
          <a:xfrm>
            <a:off x="2824156" y="3978277"/>
            <a:ext cx="370294"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Mo</a:t>
            </a:r>
          </a:p>
        </p:txBody>
      </p:sp>
      <p:sp>
        <p:nvSpPr>
          <p:cNvPr id="69" name="TextBox 7"/>
          <p:cNvSpPr txBox="1">
            <a:spLocks noChangeArrowheads="1"/>
          </p:cNvSpPr>
          <p:nvPr/>
        </p:nvSpPr>
        <p:spPr bwMode="auto">
          <a:xfrm>
            <a:off x="3307545" y="3978282"/>
            <a:ext cx="280718"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Tc</a:t>
            </a:r>
            <a:endParaRPr lang="en-US" sz="2000" b="1" dirty="0">
              <a:solidFill>
                <a:srgbClr val="000000"/>
              </a:solidFill>
              <a:latin typeface="Arial"/>
              <a:ea typeface="ＭＳ Ｐゴシック" charset="0"/>
            </a:endParaRPr>
          </a:p>
        </p:txBody>
      </p:sp>
      <p:sp>
        <p:nvSpPr>
          <p:cNvPr id="70" name="TextBox 7"/>
          <p:cNvSpPr txBox="1">
            <a:spLocks noChangeArrowheads="1"/>
          </p:cNvSpPr>
          <p:nvPr/>
        </p:nvSpPr>
        <p:spPr bwMode="auto">
          <a:xfrm>
            <a:off x="3736171" y="3980659"/>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Ru</a:t>
            </a:r>
            <a:endParaRPr lang="en-US" sz="2000" b="1" dirty="0">
              <a:solidFill>
                <a:srgbClr val="000000"/>
              </a:solidFill>
              <a:latin typeface="Arial"/>
              <a:ea typeface="ＭＳ Ｐゴシック" charset="0"/>
            </a:endParaRPr>
          </a:p>
        </p:txBody>
      </p:sp>
      <p:sp>
        <p:nvSpPr>
          <p:cNvPr id="71" name="TextBox 7"/>
          <p:cNvSpPr txBox="1">
            <a:spLocks noChangeArrowheads="1"/>
          </p:cNvSpPr>
          <p:nvPr/>
        </p:nvSpPr>
        <p:spPr bwMode="auto">
          <a:xfrm>
            <a:off x="4179083" y="3978283"/>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Rh</a:t>
            </a:r>
            <a:endParaRPr lang="en-US" sz="2000" b="1" dirty="0">
              <a:solidFill>
                <a:srgbClr val="000000"/>
              </a:solidFill>
              <a:latin typeface="Arial"/>
              <a:ea typeface="ＭＳ Ｐゴシック" charset="0"/>
            </a:endParaRPr>
          </a:p>
        </p:txBody>
      </p:sp>
      <p:sp>
        <p:nvSpPr>
          <p:cNvPr id="72" name="TextBox 7"/>
          <p:cNvSpPr txBox="1">
            <a:spLocks noChangeArrowheads="1"/>
          </p:cNvSpPr>
          <p:nvPr/>
        </p:nvSpPr>
        <p:spPr bwMode="auto">
          <a:xfrm>
            <a:off x="4631512" y="3978282"/>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Pd</a:t>
            </a:r>
          </a:p>
        </p:txBody>
      </p:sp>
      <p:sp>
        <p:nvSpPr>
          <p:cNvPr id="73" name="TextBox 7"/>
          <p:cNvSpPr txBox="1">
            <a:spLocks noChangeArrowheads="1"/>
          </p:cNvSpPr>
          <p:nvPr/>
        </p:nvSpPr>
        <p:spPr bwMode="auto">
          <a:xfrm>
            <a:off x="5076818" y="3978282"/>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Ag</a:t>
            </a:r>
          </a:p>
        </p:txBody>
      </p:sp>
      <p:sp>
        <p:nvSpPr>
          <p:cNvPr id="74" name="TextBox 7"/>
          <p:cNvSpPr txBox="1">
            <a:spLocks noChangeArrowheads="1"/>
          </p:cNvSpPr>
          <p:nvPr/>
        </p:nvSpPr>
        <p:spPr bwMode="auto">
          <a:xfrm>
            <a:off x="5514961" y="3978281"/>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Cd</a:t>
            </a:r>
            <a:endParaRPr lang="en-US" sz="2000" b="1" dirty="0">
              <a:solidFill>
                <a:srgbClr val="000000"/>
              </a:solidFill>
              <a:latin typeface="Arial"/>
              <a:ea typeface="ＭＳ Ｐゴシック" charset="0"/>
            </a:endParaRPr>
          </a:p>
        </p:txBody>
      </p:sp>
      <p:sp>
        <p:nvSpPr>
          <p:cNvPr id="75" name="TextBox 7"/>
          <p:cNvSpPr txBox="1">
            <a:spLocks noChangeArrowheads="1"/>
          </p:cNvSpPr>
          <p:nvPr/>
        </p:nvSpPr>
        <p:spPr bwMode="auto">
          <a:xfrm>
            <a:off x="619916" y="4472779"/>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Cs</a:t>
            </a:r>
          </a:p>
        </p:txBody>
      </p:sp>
      <p:sp>
        <p:nvSpPr>
          <p:cNvPr id="76" name="TextBox 7"/>
          <p:cNvSpPr txBox="1">
            <a:spLocks noChangeArrowheads="1"/>
          </p:cNvSpPr>
          <p:nvPr/>
        </p:nvSpPr>
        <p:spPr bwMode="auto">
          <a:xfrm>
            <a:off x="1066804" y="4469609"/>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Ba</a:t>
            </a:r>
            <a:endParaRPr lang="en-US" sz="2000" b="1" dirty="0">
              <a:solidFill>
                <a:srgbClr val="000000"/>
              </a:solidFill>
              <a:latin typeface="Arial"/>
              <a:ea typeface="ＭＳ Ｐゴシック" charset="0"/>
            </a:endParaRPr>
          </a:p>
        </p:txBody>
      </p:sp>
      <p:sp>
        <p:nvSpPr>
          <p:cNvPr id="77" name="TextBox 76"/>
          <p:cNvSpPr txBox="1">
            <a:spLocks noChangeArrowheads="1"/>
          </p:cNvSpPr>
          <p:nvPr/>
        </p:nvSpPr>
        <p:spPr bwMode="auto">
          <a:xfrm>
            <a:off x="6015197" y="4471511"/>
            <a:ext cx="22762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TI</a:t>
            </a:r>
          </a:p>
        </p:txBody>
      </p:sp>
      <p:sp>
        <p:nvSpPr>
          <p:cNvPr id="78" name="TextBox 77"/>
          <p:cNvSpPr txBox="1">
            <a:spLocks noChangeArrowheads="1"/>
          </p:cNvSpPr>
          <p:nvPr/>
        </p:nvSpPr>
        <p:spPr bwMode="auto">
          <a:xfrm>
            <a:off x="6417638" y="4470722"/>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Pb</a:t>
            </a:r>
            <a:endParaRPr lang="en-US" sz="2000" b="1" dirty="0">
              <a:solidFill>
                <a:srgbClr val="000000"/>
              </a:solidFill>
              <a:latin typeface="Arial"/>
              <a:ea typeface="ＭＳ Ｐゴシック" charset="0"/>
            </a:endParaRPr>
          </a:p>
        </p:txBody>
      </p:sp>
      <p:sp>
        <p:nvSpPr>
          <p:cNvPr id="79" name="TextBox 78"/>
          <p:cNvSpPr txBox="1">
            <a:spLocks noChangeArrowheads="1"/>
          </p:cNvSpPr>
          <p:nvPr/>
        </p:nvSpPr>
        <p:spPr bwMode="auto">
          <a:xfrm>
            <a:off x="6897865" y="4466757"/>
            <a:ext cx="256480"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Bi</a:t>
            </a:r>
          </a:p>
        </p:txBody>
      </p:sp>
      <p:sp>
        <p:nvSpPr>
          <p:cNvPr id="80" name="TextBox 79"/>
          <p:cNvSpPr txBox="1">
            <a:spLocks noChangeArrowheads="1"/>
          </p:cNvSpPr>
          <p:nvPr/>
        </p:nvSpPr>
        <p:spPr bwMode="auto">
          <a:xfrm>
            <a:off x="7316964" y="4466752"/>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Po</a:t>
            </a:r>
          </a:p>
        </p:txBody>
      </p:sp>
      <p:sp>
        <p:nvSpPr>
          <p:cNvPr id="81" name="TextBox 80"/>
          <p:cNvSpPr txBox="1">
            <a:spLocks noChangeArrowheads="1"/>
          </p:cNvSpPr>
          <p:nvPr/>
        </p:nvSpPr>
        <p:spPr bwMode="auto">
          <a:xfrm>
            <a:off x="7783685" y="4466755"/>
            <a:ext cx="27090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At</a:t>
            </a:r>
          </a:p>
        </p:txBody>
      </p:sp>
      <p:sp>
        <p:nvSpPr>
          <p:cNvPr id="82" name="TextBox 81"/>
          <p:cNvSpPr txBox="1">
            <a:spLocks noChangeArrowheads="1"/>
          </p:cNvSpPr>
          <p:nvPr/>
        </p:nvSpPr>
        <p:spPr bwMode="auto">
          <a:xfrm>
            <a:off x="8190876" y="4464381"/>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Rn</a:t>
            </a:r>
            <a:endParaRPr lang="en-US" sz="2000" b="1" dirty="0">
              <a:solidFill>
                <a:srgbClr val="000000"/>
              </a:solidFill>
              <a:latin typeface="Arial"/>
              <a:ea typeface="ＭＳ Ｐゴシック" charset="0"/>
            </a:endParaRPr>
          </a:p>
        </p:txBody>
      </p:sp>
      <p:sp>
        <p:nvSpPr>
          <p:cNvPr id="83" name="TextBox 7"/>
          <p:cNvSpPr txBox="1">
            <a:spLocks noChangeArrowheads="1"/>
          </p:cNvSpPr>
          <p:nvPr/>
        </p:nvSpPr>
        <p:spPr bwMode="auto">
          <a:xfrm>
            <a:off x="1527971" y="4463255"/>
            <a:ext cx="299762"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La</a:t>
            </a:r>
          </a:p>
        </p:txBody>
      </p:sp>
      <p:sp>
        <p:nvSpPr>
          <p:cNvPr id="84" name="TextBox 7"/>
          <p:cNvSpPr txBox="1">
            <a:spLocks noChangeArrowheads="1"/>
          </p:cNvSpPr>
          <p:nvPr/>
        </p:nvSpPr>
        <p:spPr bwMode="auto">
          <a:xfrm>
            <a:off x="1983578" y="4464054"/>
            <a:ext cx="270908"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Hf</a:t>
            </a:r>
            <a:endParaRPr lang="en-US" sz="2000" b="1" dirty="0">
              <a:solidFill>
                <a:srgbClr val="000000"/>
              </a:solidFill>
              <a:latin typeface="Arial"/>
              <a:ea typeface="ＭＳ Ｐゴシック" charset="0"/>
            </a:endParaRPr>
          </a:p>
        </p:txBody>
      </p:sp>
      <p:sp>
        <p:nvSpPr>
          <p:cNvPr id="85" name="TextBox 7"/>
          <p:cNvSpPr txBox="1">
            <a:spLocks noChangeArrowheads="1"/>
          </p:cNvSpPr>
          <p:nvPr/>
        </p:nvSpPr>
        <p:spPr bwMode="auto">
          <a:xfrm>
            <a:off x="2420936" y="4467229"/>
            <a:ext cx="28071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Ta</a:t>
            </a:r>
          </a:p>
        </p:txBody>
      </p:sp>
      <p:sp>
        <p:nvSpPr>
          <p:cNvPr id="86" name="TextBox 7"/>
          <p:cNvSpPr txBox="1">
            <a:spLocks noChangeArrowheads="1"/>
          </p:cNvSpPr>
          <p:nvPr/>
        </p:nvSpPr>
        <p:spPr bwMode="auto">
          <a:xfrm>
            <a:off x="2890834" y="4469605"/>
            <a:ext cx="242054"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W</a:t>
            </a:r>
          </a:p>
        </p:txBody>
      </p:sp>
      <p:sp>
        <p:nvSpPr>
          <p:cNvPr id="87" name="TextBox 7"/>
          <p:cNvSpPr txBox="1">
            <a:spLocks noChangeArrowheads="1"/>
          </p:cNvSpPr>
          <p:nvPr/>
        </p:nvSpPr>
        <p:spPr bwMode="auto">
          <a:xfrm>
            <a:off x="3290888" y="4467229"/>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Re</a:t>
            </a:r>
          </a:p>
        </p:txBody>
      </p:sp>
      <p:sp>
        <p:nvSpPr>
          <p:cNvPr id="88" name="TextBox 7"/>
          <p:cNvSpPr txBox="1">
            <a:spLocks noChangeArrowheads="1"/>
          </p:cNvSpPr>
          <p:nvPr/>
        </p:nvSpPr>
        <p:spPr bwMode="auto">
          <a:xfrm>
            <a:off x="3737764" y="4468812"/>
            <a:ext cx="341440"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Os</a:t>
            </a:r>
          </a:p>
        </p:txBody>
      </p:sp>
      <p:sp>
        <p:nvSpPr>
          <p:cNvPr id="89" name="TextBox 7"/>
          <p:cNvSpPr txBox="1">
            <a:spLocks noChangeArrowheads="1"/>
          </p:cNvSpPr>
          <p:nvPr/>
        </p:nvSpPr>
        <p:spPr bwMode="auto">
          <a:xfrm>
            <a:off x="4262435" y="4465642"/>
            <a:ext cx="169918"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Ir</a:t>
            </a:r>
            <a:endParaRPr lang="en-US" sz="2000" b="1" dirty="0">
              <a:solidFill>
                <a:srgbClr val="000000"/>
              </a:solidFill>
              <a:latin typeface="Arial"/>
              <a:ea typeface="ＭＳ Ｐゴシック" charset="0"/>
            </a:endParaRPr>
          </a:p>
        </p:txBody>
      </p:sp>
      <p:sp>
        <p:nvSpPr>
          <p:cNvPr id="90" name="TextBox 7"/>
          <p:cNvSpPr txBox="1">
            <a:spLocks noChangeArrowheads="1"/>
          </p:cNvSpPr>
          <p:nvPr/>
        </p:nvSpPr>
        <p:spPr bwMode="auto">
          <a:xfrm>
            <a:off x="4673585" y="4466435"/>
            <a:ext cx="256480"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Pt</a:t>
            </a:r>
          </a:p>
        </p:txBody>
      </p:sp>
      <p:sp>
        <p:nvSpPr>
          <p:cNvPr id="91" name="TextBox 7"/>
          <p:cNvSpPr txBox="1">
            <a:spLocks noChangeArrowheads="1"/>
          </p:cNvSpPr>
          <p:nvPr/>
        </p:nvSpPr>
        <p:spPr bwMode="auto">
          <a:xfrm>
            <a:off x="5077620" y="4469610"/>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Au</a:t>
            </a:r>
          </a:p>
        </p:txBody>
      </p:sp>
      <p:sp>
        <p:nvSpPr>
          <p:cNvPr id="92" name="TextBox 7"/>
          <p:cNvSpPr txBox="1">
            <a:spLocks noChangeArrowheads="1"/>
          </p:cNvSpPr>
          <p:nvPr/>
        </p:nvSpPr>
        <p:spPr bwMode="auto">
          <a:xfrm>
            <a:off x="5514174" y="4469609"/>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Hg</a:t>
            </a:r>
          </a:p>
        </p:txBody>
      </p:sp>
      <p:sp>
        <p:nvSpPr>
          <p:cNvPr id="93" name="TextBox 7"/>
          <p:cNvSpPr txBox="1">
            <a:spLocks noChangeArrowheads="1"/>
          </p:cNvSpPr>
          <p:nvPr/>
        </p:nvSpPr>
        <p:spPr bwMode="auto">
          <a:xfrm>
            <a:off x="652460" y="4960930"/>
            <a:ext cx="256480"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Fr</a:t>
            </a:r>
          </a:p>
        </p:txBody>
      </p:sp>
      <p:sp>
        <p:nvSpPr>
          <p:cNvPr id="94" name="TextBox 7"/>
          <p:cNvSpPr txBox="1">
            <a:spLocks noChangeArrowheads="1"/>
          </p:cNvSpPr>
          <p:nvPr/>
        </p:nvSpPr>
        <p:spPr bwMode="auto">
          <a:xfrm>
            <a:off x="1071565" y="4960936"/>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Ra</a:t>
            </a:r>
          </a:p>
        </p:txBody>
      </p:sp>
      <p:sp>
        <p:nvSpPr>
          <p:cNvPr id="101" name="TextBox 7"/>
          <p:cNvSpPr txBox="1">
            <a:spLocks noChangeArrowheads="1"/>
          </p:cNvSpPr>
          <p:nvPr/>
        </p:nvSpPr>
        <p:spPr bwMode="auto">
          <a:xfrm>
            <a:off x="1516855" y="4960931"/>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Ac</a:t>
            </a:r>
          </a:p>
        </p:txBody>
      </p:sp>
      <p:sp>
        <p:nvSpPr>
          <p:cNvPr id="102" name="TextBox 7"/>
          <p:cNvSpPr txBox="1">
            <a:spLocks noChangeArrowheads="1"/>
          </p:cNvSpPr>
          <p:nvPr/>
        </p:nvSpPr>
        <p:spPr bwMode="auto">
          <a:xfrm>
            <a:off x="1985958" y="4958555"/>
            <a:ext cx="270908"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Rf</a:t>
            </a:r>
            <a:endParaRPr lang="en-US" sz="2000" b="1" dirty="0">
              <a:solidFill>
                <a:srgbClr val="000000"/>
              </a:solidFill>
              <a:latin typeface="Arial"/>
              <a:ea typeface="ＭＳ Ｐゴシック" charset="0"/>
            </a:endParaRPr>
          </a:p>
        </p:txBody>
      </p:sp>
      <p:sp>
        <p:nvSpPr>
          <p:cNvPr id="103" name="TextBox 7"/>
          <p:cNvSpPr txBox="1">
            <a:spLocks noChangeArrowheads="1"/>
          </p:cNvSpPr>
          <p:nvPr/>
        </p:nvSpPr>
        <p:spPr bwMode="auto">
          <a:xfrm>
            <a:off x="2397920" y="4960940"/>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Db</a:t>
            </a:r>
          </a:p>
        </p:txBody>
      </p:sp>
      <p:sp>
        <p:nvSpPr>
          <p:cNvPr id="104" name="TextBox 7"/>
          <p:cNvSpPr txBox="1">
            <a:spLocks noChangeArrowheads="1"/>
          </p:cNvSpPr>
          <p:nvPr/>
        </p:nvSpPr>
        <p:spPr bwMode="auto">
          <a:xfrm>
            <a:off x="2847973" y="4953797"/>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Sg</a:t>
            </a:r>
            <a:endParaRPr lang="en-US" sz="2000" b="1" dirty="0">
              <a:solidFill>
                <a:srgbClr val="000000"/>
              </a:solidFill>
              <a:latin typeface="Arial"/>
              <a:ea typeface="ＭＳ Ｐゴシック" charset="0"/>
            </a:endParaRPr>
          </a:p>
        </p:txBody>
      </p:sp>
      <p:sp>
        <p:nvSpPr>
          <p:cNvPr id="105" name="TextBox 7"/>
          <p:cNvSpPr txBox="1">
            <a:spLocks noChangeArrowheads="1"/>
          </p:cNvSpPr>
          <p:nvPr/>
        </p:nvSpPr>
        <p:spPr bwMode="auto">
          <a:xfrm>
            <a:off x="3284538" y="4959354"/>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Bh</a:t>
            </a:r>
            <a:endParaRPr lang="en-US" sz="2000" b="1" dirty="0">
              <a:solidFill>
                <a:srgbClr val="000000"/>
              </a:solidFill>
              <a:latin typeface="Arial"/>
              <a:ea typeface="ＭＳ Ｐゴシック" charset="0"/>
            </a:endParaRPr>
          </a:p>
        </p:txBody>
      </p:sp>
      <p:sp>
        <p:nvSpPr>
          <p:cNvPr id="106" name="TextBox 7"/>
          <p:cNvSpPr txBox="1">
            <a:spLocks noChangeArrowheads="1"/>
          </p:cNvSpPr>
          <p:nvPr/>
        </p:nvSpPr>
        <p:spPr bwMode="auto">
          <a:xfrm>
            <a:off x="3747289" y="4957762"/>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Hs</a:t>
            </a:r>
          </a:p>
        </p:txBody>
      </p:sp>
      <p:sp>
        <p:nvSpPr>
          <p:cNvPr id="107" name="TextBox 7"/>
          <p:cNvSpPr txBox="1">
            <a:spLocks noChangeArrowheads="1"/>
          </p:cNvSpPr>
          <p:nvPr/>
        </p:nvSpPr>
        <p:spPr bwMode="auto">
          <a:xfrm>
            <a:off x="4198935" y="4960942"/>
            <a:ext cx="298159"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Mt</a:t>
            </a:r>
          </a:p>
        </p:txBody>
      </p:sp>
      <p:sp>
        <p:nvSpPr>
          <p:cNvPr id="108" name="TextBox 7"/>
          <p:cNvSpPr txBox="1">
            <a:spLocks noChangeArrowheads="1"/>
          </p:cNvSpPr>
          <p:nvPr/>
        </p:nvSpPr>
        <p:spPr bwMode="auto">
          <a:xfrm>
            <a:off x="4622785" y="4958560"/>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Ds</a:t>
            </a:r>
          </a:p>
        </p:txBody>
      </p:sp>
      <p:sp>
        <p:nvSpPr>
          <p:cNvPr id="109" name="TextBox 7"/>
          <p:cNvSpPr txBox="1">
            <a:spLocks noChangeArrowheads="1"/>
          </p:cNvSpPr>
          <p:nvPr/>
        </p:nvSpPr>
        <p:spPr bwMode="auto">
          <a:xfrm>
            <a:off x="5071270" y="4955385"/>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Rg</a:t>
            </a:r>
            <a:endParaRPr lang="en-US" sz="2000" b="1" dirty="0">
              <a:solidFill>
                <a:srgbClr val="000000"/>
              </a:solidFill>
              <a:latin typeface="Arial"/>
              <a:ea typeface="ＭＳ Ｐゴシック" charset="0"/>
            </a:endParaRPr>
          </a:p>
        </p:txBody>
      </p:sp>
      <p:sp>
        <p:nvSpPr>
          <p:cNvPr id="110" name="TextBox 7"/>
          <p:cNvSpPr txBox="1">
            <a:spLocks noChangeArrowheads="1"/>
          </p:cNvSpPr>
          <p:nvPr/>
        </p:nvSpPr>
        <p:spPr bwMode="auto">
          <a:xfrm>
            <a:off x="5507822" y="4958554"/>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Cn</a:t>
            </a:r>
            <a:endParaRPr lang="en-US" sz="2000" b="1" dirty="0">
              <a:solidFill>
                <a:srgbClr val="000000"/>
              </a:solidFill>
              <a:latin typeface="Arial"/>
              <a:ea typeface="ＭＳ Ｐゴシック" charset="0"/>
            </a:endParaRPr>
          </a:p>
        </p:txBody>
      </p:sp>
      <p:sp>
        <p:nvSpPr>
          <p:cNvPr id="111" name="TextBox 7"/>
          <p:cNvSpPr txBox="1">
            <a:spLocks noChangeArrowheads="1"/>
          </p:cNvSpPr>
          <p:nvPr/>
        </p:nvSpPr>
        <p:spPr bwMode="auto">
          <a:xfrm>
            <a:off x="2400775" y="5710071"/>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Ce</a:t>
            </a:r>
            <a:endParaRPr lang="en-US" sz="2000" b="1" dirty="0">
              <a:solidFill>
                <a:srgbClr val="000000"/>
              </a:solidFill>
              <a:latin typeface="Arial"/>
              <a:ea typeface="ＭＳ Ｐゴシック" charset="0"/>
            </a:endParaRPr>
          </a:p>
        </p:txBody>
      </p:sp>
      <p:sp>
        <p:nvSpPr>
          <p:cNvPr id="112" name="TextBox 7"/>
          <p:cNvSpPr txBox="1">
            <a:spLocks noChangeArrowheads="1"/>
          </p:cNvSpPr>
          <p:nvPr/>
        </p:nvSpPr>
        <p:spPr bwMode="auto">
          <a:xfrm>
            <a:off x="2867504" y="5710077"/>
            <a:ext cx="27090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Pr</a:t>
            </a:r>
          </a:p>
        </p:txBody>
      </p:sp>
      <p:sp>
        <p:nvSpPr>
          <p:cNvPr id="113" name="TextBox 7"/>
          <p:cNvSpPr txBox="1">
            <a:spLocks noChangeArrowheads="1"/>
          </p:cNvSpPr>
          <p:nvPr/>
        </p:nvSpPr>
        <p:spPr bwMode="auto">
          <a:xfrm>
            <a:off x="3286599" y="5707691"/>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Nd</a:t>
            </a:r>
            <a:endParaRPr lang="en-US" sz="2000" b="1" dirty="0">
              <a:solidFill>
                <a:srgbClr val="000000"/>
              </a:solidFill>
              <a:latin typeface="Arial"/>
              <a:ea typeface="ＭＳ Ｐゴシック" charset="0"/>
            </a:endParaRPr>
          </a:p>
        </p:txBody>
      </p:sp>
      <p:sp>
        <p:nvSpPr>
          <p:cNvPr id="114" name="TextBox 7"/>
          <p:cNvSpPr txBox="1">
            <a:spLocks noChangeArrowheads="1"/>
          </p:cNvSpPr>
          <p:nvPr/>
        </p:nvSpPr>
        <p:spPr bwMode="auto">
          <a:xfrm>
            <a:off x="3700930" y="5712459"/>
            <a:ext cx="39914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Pm</a:t>
            </a:r>
          </a:p>
        </p:txBody>
      </p:sp>
      <p:sp>
        <p:nvSpPr>
          <p:cNvPr id="115" name="TextBox 7"/>
          <p:cNvSpPr txBox="1">
            <a:spLocks noChangeArrowheads="1"/>
          </p:cNvSpPr>
          <p:nvPr/>
        </p:nvSpPr>
        <p:spPr bwMode="auto">
          <a:xfrm>
            <a:off x="4155759" y="5710081"/>
            <a:ext cx="399148"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Sm</a:t>
            </a:r>
            <a:endParaRPr lang="en-US" sz="2000" b="1" dirty="0">
              <a:solidFill>
                <a:srgbClr val="000000"/>
              </a:solidFill>
              <a:latin typeface="Arial"/>
              <a:ea typeface="ＭＳ Ｐゴシック" charset="0"/>
            </a:endParaRPr>
          </a:p>
        </p:txBody>
      </p:sp>
      <p:sp>
        <p:nvSpPr>
          <p:cNvPr id="116" name="TextBox 7"/>
          <p:cNvSpPr txBox="1">
            <a:spLocks noChangeArrowheads="1"/>
          </p:cNvSpPr>
          <p:nvPr/>
        </p:nvSpPr>
        <p:spPr bwMode="auto">
          <a:xfrm>
            <a:off x="4624864" y="5702938"/>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Eu</a:t>
            </a:r>
            <a:endParaRPr lang="en-US" sz="2000" b="1" dirty="0">
              <a:solidFill>
                <a:srgbClr val="000000"/>
              </a:solidFill>
              <a:latin typeface="Arial"/>
              <a:ea typeface="ＭＳ Ｐゴシック" charset="0"/>
            </a:endParaRPr>
          </a:p>
        </p:txBody>
      </p:sp>
      <p:sp>
        <p:nvSpPr>
          <p:cNvPr id="117" name="TextBox 7"/>
          <p:cNvSpPr txBox="1">
            <a:spLocks noChangeArrowheads="1"/>
          </p:cNvSpPr>
          <p:nvPr/>
        </p:nvSpPr>
        <p:spPr bwMode="auto">
          <a:xfrm>
            <a:off x="5051903" y="5708495"/>
            <a:ext cx="355867"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Gd</a:t>
            </a:r>
            <a:endParaRPr lang="en-US" sz="2000" b="1" dirty="0">
              <a:solidFill>
                <a:srgbClr val="000000"/>
              </a:solidFill>
              <a:latin typeface="Arial"/>
              <a:ea typeface="ＭＳ Ｐゴシック" charset="0"/>
            </a:endParaRPr>
          </a:p>
        </p:txBody>
      </p:sp>
      <p:sp>
        <p:nvSpPr>
          <p:cNvPr id="118" name="TextBox 7"/>
          <p:cNvSpPr txBox="1">
            <a:spLocks noChangeArrowheads="1"/>
          </p:cNvSpPr>
          <p:nvPr/>
        </p:nvSpPr>
        <p:spPr bwMode="auto">
          <a:xfrm>
            <a:off x="5514654" y="5706903"/>
            <a:ext cx="314189"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Tb</a:t>
            </a:r>
          </a:p>
        </p:txBody>
      </p:sp>
      <p:sp>
        <p:nvSpPr>
          <p:cNvPr id="119" name="TextBox 7"/>
          <p:cNvSpPr txBox="1">
            <a:spLocks noChangeArrowheads="1"/>
          </p:cNvSpPr>
          <p:nvPr/>
        </p:nvSpPr>
        <p:spPr bwMode="auto">
          <a:xfrm>
            <a:off x="5956774" y="5710083"/>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Dy</a:t>
            </a:r>
            <a:endParaRPr lang="en-US" sz="2000" b="1" dirty="0">
              <a:solidFill>
                <a:srgbClr val="000000"/>
              </a:solidFill>
              <a:latin typeface="Arial"/>
              <a:ea typeface="ＭＳ Ｐゴシック" charset="0"/>
            </a:endParaRPr>
          </a:p>
        </p:txBody>
      </p:sp>
      <p:sp>
        <p:nvSpPr>
          <p:cNvPr id="120" name="TextBox 7"/>
          <p:cNvSpPr txBox="1">
            <a:spLocks noChangeArrowheads="1"/>
          </p:cNvSpPr>
          <p:nvPr/>
        </p:nvSpPr>
        <p:spPr bwMode="auto">
          <a:xfrm>
            <a:off x="6394913" y="5707701"/>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Ho</a:t>
            </a:r>
          </a:p>
        </p:txBody>
      </p:sp>
      <p:sp>
        <p:nvSpPr>
          <p:cNvPr id="121" name="TextBox 7"/>
          <p:cNvSpPr txBox="1">
            <a:spLocks noChangeArrowheads="1"/>
          </p:cNvSpPr>
          <p:nvPr/>
        </p:nvSpPr>
        <p:spPr bwMode="auto">
          <a:xfrm>
            <a:off x="6886265" y="5704526"/>
            <a:ext cx="270908"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Er</a:t>
            </a:r>
            <a:endParaRPr lang="en-US" sz="2000" b="1" dirty="0">
              <a:solidFill>
                <a:srgbClr val="000000"/>
              </a:solidFill>
              <a:latin typeface="Arial"/>
              <a:ea typeface="ＭＳ Ｐゴシック" charset="0"/>
            </a:endParaRPr>
          </a:p>
        </p:txBody>
      </p:sp>
      <p:sp>
        <p:nvSpPr>
          <p:cNvPr id="122" name="TextBox 7"/>
          <p:cNvSpPr txBox="1">
            <a:spLocks noChangeArrowheads="1"/>
          </p:cNvSpPr>
          <p:nvPr/>
        </p:nvSpPr>
        <p:spPr bwMode="auto">
          <a:xfrm>
            <a:off x="7265661" y="5707695"/>
            <a:ext cx="384721"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Tm</a:t>
            </a:r>
          </a:p>
        </p:txBody>
      </p:sp>
      <p:sp>
        <p:nvSpPr>
          <p:cNvPr id="123" name="TextBox 7"/>
          <p:cNvSpPr txBox="1">
            <a:spLocks noChangeArrowheads="1"/>
          </p:cNvSpPr>
          <p:nvPr/>
        </p:nvSpPr>
        <p:spPr bwMode="auto">
          <a:xfrm>
            <a:off x="7742558" y="5705477"/>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Yb</a:t>
            </a:r>
            <a:endParaRPr lang="en-US" sz="2000" b="1" dirty="0">
              <a:solidFill>
                <a:srgbClr val="000000"/>
              </a:solidFill>
              <a:latin typeface="Arial"/>
              <a:ea typeface="ＭＳ Ｐゴシック" charset="0"/>
            </a:endParaRPr>
          </a:p>
        </p:txBody>
      </p:sp>
      <p:sp>
        <p:nvSpPr>
          <p:cNvPr id="124" name="TextBox 7"/>
          <p:cNvSpPr txBox="1">
            <a:spLocks noChangeArrowheads="1"/>
          </p:cNvSpPr>
          <p:nvPr/>
        </p:nvSpPr>
        <p:spPr bwMode="auto">
          <a:xfrm>
            <a:off x="8193399" y="5708646"/>
            <a:ext cx="314189"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Lu</a:t>
            </a:r>
          </a:p>
        </p:txBody>
      </p:sp>
      <p:sp>
        <p:nvSpPr>
          <p:cNvPr id="125" name="TextBox 7"/>
          <p:cNvSpPr txBox="1">
            <a:spLocks noChangeArrowheads="1"/>
          </p:cNvSpPr>
          <p:nvPr/>
        </p:nvSpPr>
        <p:spPr bwMode="auto">
          <a:xfrm>
            <a:off x="2405536" y="6193466"/>
            <a:ext cx="314189"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Th</a:t>
            </a:r>
            <a:endParaRPr lang="en-US" sz="2000" b="1" dirty="0">
              <a:solidFill>
                <a:srgbClr val="000000"/>
              </a:solidFill>
              <a:latin typeface="Arial"/>
              <a:ea typeface="ＭＳ Ｐゴシック" charset="0"/>
            </a:endParaRPr>
          </a:p>
        </p:txBody>
      </p:sp>
      <p:sp>
        <p:nvSpPr>
          <p:cNvPr id="126" name="TextBox 7"/>
          <p:cNvSpPr txBox="1">
            <a:spLocks noChangeArrowheads="1"/>
          </p:cNvSpPr>
          <p:nvPr/>
        </p:nvSpPr>
        <p:spPr bwMode="auto">
          <a:xfrm>
            <a:off x="2853217" y="6191091"/>
            <a:ext cx="314189"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Pa</a:t>
            </a:r>
          </a:p>
        </p:txBody>
      </p:sp>
      <p:sp>
        <p:nvSpPr>
          <p:cNvPr id="127" name="TextBox 7"/>
          <p:cNvSpPr txBox="1">
            <a:spLocks noChangeArrowheads="1"/>
          </p:cNvSpPr>
          <p:nvPr/>
        </p:nvSpPr>
        <p:spPr bwMode="auto">
          <a:xfrm>
            <a:off x="3358028" y="6188705"/>
            <a:ext cx="18594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U</a:t>
            </a:r>
          </a:p>
        </p:txBody>
      </p:sp>
      <p:sp>
        <p:nvSpPr>
          <p:cNvPr id="128" name="TextBox 7"/>
          <p:cNvSpPr txBox="1">
            <a:spLocks noChangeArrowheads="1"/>
          </p:cNvSpPr>
          <p:nvPr/>
        </p:nvSpPr>
        <p:spPr bwMode="auto">
          <a:xfrm>
            <a:off x="3724739" y="6195854"/>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Np</a:t>
            </a:r>
            <a:endParaRPr lang="en-US" sz="2000" b="1" dirty="0">
              <a:solidFill>
                <a:srgbClr val="000000"/>
              </a:solidFill>
              <a:latin typeface="Arial"/>
              <a:ea typeface="ＭＳ Ｐゴシック" charset="0"/>
            </a:endParaRPr>
          </a:p>
        </p:txBody>
      </p:sp>
      <p:sp>
        <p:nvSpPr>
          <p:cNvPr id="129" name="TextBox 7"/>
          <p:cNvSpPr txBox="1">
            <a:spLocks noChangeArrowheads="1"/>
          </p:cNvSpPr>
          <p:nvPr/>
        </p:nvSpPr>
        <p:spPr bwMode="auto">
          <a:xfrm>
            <a:off x="4177187" y="6193476"/>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Pu</a:t>
            </a:r>
            <a:endParaRPr lang="en-US" sz="2000" b="1" dirty="0">
              <a:solidFill>
                <a:srgbClr val="000000"/>
              </a:solidFill>
              <a:latin typeface="Arial"/>
              <a:ea typeface="ＭＳ Ｐゴシック" charset="0"/>
            </a:endParaRPr>
          </a:p>
        </p:txBody>
      </p:sp>
      <p:sp>
        <p:nvSpPr>
          <p:cNvPr id="130" name="TextBox 7"/>
          <p:cNvSpPr txBox="1">
            <a:spLocks noChangeArrowheads="1"/>
          </p:cNvSpPr>
          <p:nvPr/>
        </p:nvSpPr>
        <p:spPr bwMode="auto">
          <a:xfrm>
            <a:off x="4591529" y="6193476"/>
            <a:ext cx="413575"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Am</a:t>
            </a:r>
          </a:p>
        </p:txBody>
      </p:sp>
      <p:sp>
        <p:nvSpPr>
          <p:cNvPr id="131" name="TextBox 7"/>
          <p:cNvSpPr txBox="1">
            <a:spLocks noChangeArrowheads="1"/>
          </p:cNvSpPr>
          <p:nvPr/>
        </p:nvSpPr>
        <p:spPr bwMode="auto">
          <a:xfrm>
            <a:off x="5030473" y="6191890"/>
            <a:ext cx="413575"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Cm</a:t>
            </a:r>
          </a:p>
        </p:txBody>
      </p:sp>
      <p:sp>
        <p:nvSpPr>
          <p:cNvPr id="132" name="TextBox 7"/>
          <p:cNvSpPr txBox="1">
            <a:spLocks noChangeArrowheads="1"/>
          </p:cNvSpPr>
          <p:nvPr/>
        </p:nvSpPr>
        <p:spPr bwMode="auto">
          <a:xfrm>
            <a:off x="5514653" y="6192679"/>
            <a:ext cx="328616"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Bk</a:t>
            </a:r>
            <a:endParaRPr lang="en-US" sz="2000" b="1" dirty="0">
              <a:solidFill>
                <a:srgbClr val="000000"/>
              </a:solidFill>
              <a:latin typeface="Arial"/>
              <a:ea typeface="ＭＳ Ｐゴシック" charset="0"/>
            </a:endParaRPr>
          </a:p>
        </p:txBody>
      </p:sp>
      <p:sp>
        <p:nvSpPr>
          <p:cNvPr id="133" name="TextBox 7"/>
          <p:cNvSpPr txBox="1">
            <a:spLocks noChangeArrowheads="1"/>
          </p:cNvSpPr>
          <p:nvPr/>
        </p:nvSpPr>
        <p:spPr bwMode="auto">
          <a:xfrm>
            <a:off x="5990107" y="6193478"/>
            <a:ext cx="270908"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Cf</a:t>
            </a:r>
            <a:endParaRPr lang="en-US" sz="2000" b="1" dirty="0">
              <a:solidFill>
                <a:srgbClr val="000000"/>
              </a:solidFill>
              <a:latin typeface="Arial"/>
              <a:ea typeface="ＭＳ Ｐゴシック" charset="0"/>
            </a:endParaRPr>
          </a:p>
        </p:txBody>
      </p:sp>
      <p:sp>
        <p:nvSpPr>
          <p:cNvPr id="134" name="TextBox 7"/>
          <p:cNvSpPr txBox="1">
            <a:spLocks noChangeArrowheads="1"/>
          </p:cNvSpPr>
          <p:nvPr/>
        </p:nvSpPr>
        <p:spPr bwMode="auto">
          <a:xfrm>
            <a:off x="6411579" y="6191096"/>
            <a:ext cx="314189"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Es</a:t>
            </a:r>
          </a:p>
        </p:txBody>
      </p:sp>
      <p:sp>
        <p:nvSpPr>
          <p:cNvPr id="135" name="TextBox 7"/>
          <p:cNvSpPr txBox="1">
            <a:spLocks noChangeArrowheads="1"/>
          </p:cNvSpPr>
          <p:nvPr/>
        </p:nvSpPr>
        <p:spPr bwMode="auto">
          <a:xfrm>
            <a:off x="6829120" y="6190302"/>
            <a:ext cx="384721"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Fm</a:t>
            </a:r>
          </a:p>
        </p:txBody>
      </p:sp>
      <p:sp>
        <p:nvSpPr>
          <p:cNvPr id="136" name="TextBox 7"/>
          <p:cNvSpPr txBox="1">
            <a:spLocks noChangeArrowheads="1"/>
          </p:cNvSpPr>
          <p:nvPr/>
        </p:nvSpPr>
        <p:spPr bwMode="auto">
          <a:xfrm>
            <a:off x="7277565" y="6193471"/>
            <a:ext cx="370294"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Md</a:t>
            </a:r>
            <a:endParaRPr lang="en-US" sz="2000" b="1" dirty="0">
              <a:solidFill>
                <a:srgbClr val="000000"/>
              </a:solidFill>
              <a:latin typeface="Arial"/>
              <a:ea typeface="ＭＳ Ｐゴシック" charset="0"/>
            </a:endParaRPr>
          </a:p>
        </p:txBody>
      </p:sp>
      <p:sp>
        <p:nvSpPr>
          <p:cNvPr id="137" name="TextBox 7"/>
          <p:cNvSpPr txBox="1">
            <a:spLocks noChangeArrowheads="1"/>
          </p:cNvSpPr>
          <p:nvPr/>
        </p:nvSpPr>
        <p:spPr bwMode="auto">
          <a:xfrm>
            <a:off x="7740176" y="6193634"/>
            <a:ext cx="343043"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No</a:t>
            </a:r>
          </a:p>
        </p:txBody>
      </p:sp>
      <p:sp>
        <p:nvSpPr>
          <p:cNvPr id="138" name="TextBox 7"/>
          <p:cNvSpPr txBox="1">
            <a:spLocks noChangeArrowheads="1"/>
          </p:cNvSpPr>
          <p:nvPr/>
        </p:nvSpPr>
        <p:spPr bwMode="auto">
          <a:xfrm>
            <a:off x="8226732" y="6189660"/>
            <a:ext cx="256480" cy="307777"/>
          </a:xfrm>
          <a:prstGeom prst="rect">
            <a:avLst/>
          </a:prstGeom>
          <a:noFill/>
          <a:ln w="9525">
            <a:noFill/>
            <a:miter lim="800000"/>
            <a:headEnd/>
            <a:tailEnd/>
          </a:ln>
        </p:spPr>
        <p:txBody>
          <a:bodyPr wrap="none" lIns="0" tIns="0" rIns="0" bIns="0">
            <a:spAutoFit/>
          </a:bodyPr>
          <a:lstStyle/>
          <a:p>
            <a:pPr eaLnBrk="0" hangingPunct="0"/>
            <a:r>
              <a:rPr lang="en-US" sz="2000" b="1" dirty="0" err="1">
                <a:solidFill>
                  <a:srgbClr val="000000"/>
                </a:solidFill>
                <a:latin typeface="Arial"/>
                <a:ea typeface="ＭＳ Ｐゴシック" charset="0"/>
              </a:rPr>
              <a:t>Lr</a:t>
            </a:r>
            <a:endParaRPr lang="en-US" sz="2000" b="1" dirty="0">
              <a:solidFill>
                <a:srgbClr val="000000"/>
              </a:solidFill>
              <a:latin typeface="Arial"/>
              <a:ea typeface="ＭＳ Ｐゴシック" charset="0"/>
            </a:endParaRPr>
          </a:p>
        </p:txBody>
      </p:sp>
      <p:sp>
        <p:nvSpPr>
          <p:cNvPr id="139" name="Freeform 138"/>
          <p:cNvSpPr/>
          <p:nvPr/>
        </p:nvSpPr>
        <p:spPr bwMode="auto">
          <a:xfrm>
            <a:off x="4400550" y="431800"/>
            <a:ext cx="1384300" cy="120650"/>
          </a:xfrm>
          <a:custGeom>
            <a:avLst/>
            <a:gdLst>
              <a:gd name="connsiteX0" fmla="*/ 0 w 1250950"/>
              <a:gd name="connsiteY0" fmla="*/ 0 h 120650"/>
              <a:gd name="connsiteX1" fmla="*/ 1250950 w 1250950"/>
              <a:gd name="connsiteY1" fmla="*/ 120650 h 120650"/>
            </a:gdLst>
            <a:ahLst/>
            <a:cxnLst>
              <a:cxn ang="0">
                <a:pos x="connsiteX0" y="connsiteY0"/>
              </a:cxn>
              <a:cxn ang="0">
                <a:pos x="connsiteX1" y="connsiteY1"/>
              </a:cxn>
            </a:cxnLst>
            <a:rect l="l" t="t" r="r" b="b"/>
            <a:pathLst>
              <a:path w="1250950" h="120650">
                <a:moveTo>
                  <a:pt x="0" y="0"/>
                </a:moveTo>
                <a:lnTo>
                  <a:pt x="1250950" y="120650"/>
                </a:lnTo>
              </a:path>
            </a:pathLst>
          </a:cu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Times" pitchFamily="84" charset="0"/>
              <a:ea typeface="ＭＳ Ｐゴシック" charset="0"/>
            </a:endParaRPr>
          </a:p>
        </p:txBody>
      </p:sp>
      <p:sp>
        <p:nvSpPr>
          <p:cNvPr id="140" name="Freeform 139"/>
          <p:cNvSpPr/>
          <p:nvPr/>
        </p:nvSpPr>
        <p:spPr bwMode="auto">
          <a:xfrm>
            <a:off x="4419600" y="1301750"/>
            <a:ext cx="1193800" cy="120650"/>
          </a:xfrm>
          <a:custGeom>
            <a:avLst/>
            <a:gdLst>
              <a:gd name="connsiteX0" fmla="*/ 0 w 1073150"/>
              <a:gd name="connsiteY0" fmla="*/ 101600 h 101600"/>
              <a:gd name="connsiteX1" fmla="*/ 1073150 w 1073150"/>
              <a:gd name="connsiteY1" fmla="*/ 0 h 101600"/>
            </a:gdLst>
            <a:ahLst/>
            <a:cxnLst>
              <a:cxn ang="0">
                <a:pos x="connsiteX0" y="connsiteY0"/>
              </a:cxn>
              <a:cxn ang="0">
                <a:pos x="connsiteX1" y="connsiteY1"/>
              </a:cxn>
            </a:cxnLst>
            <a:rect l="l" t="t" r="r" b="b"/>
            <a:pathLst>
              <a:path w="1073150" h="101600">
                <a:moveTo>
                  <a:pt x="0" y="101600"/>
                </a:moveTo>
                <a:lnTo>
                  <a:pt x="1073150" y="0"/>
                </a:lnTo>
              </a:path>
            </a:pathLst>
          </a:cu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Times" pitchFamily="84" charset="0"/>
              <a:ea typeface="ＭＳ Ｐゴシック" charset="0"/>
            </a:endParaRPr>
          </a:p>
        </p:txBody>
      </p:sp>
      <p:sp>
        <p:nvSpPr>
          <p:cNvPr id="143" name="Freeform 142"/>
          <p:cNvSpPr/>
          <p:nvPr/>
        </p:nvSpPr>
        <p:spPr bwMode="auto">
          <a:xfrm>
            <a:off x="4419600" y="1949451"/>
            <a:ext cx="1097280" cy="45719"/>
          </a:xfrm>
          <a:custGeom>
            <a:avLst/>
            <a:gdLst>
              <a:gd name="connsiteX0" fmla="*/ 0 w 1073150"/>
              <a:gd name="connsiteY0" fmla="*/ 101600 h 101600"/>
              <a:gd name="connsiteX1" fmla="*/ 1073150 w 1073150"/>
              <a:gd name="connsiteY1" fmla="*/ 0 h 101600"/>
            </a:gdLst>
            <a:ahLst/>
            <a:cxnLst>
              <a:cxn ang="0">
                <a:pos x="connsiteX0" y="connsiteY0"/>
              </a:cxn>
              <a:cxn ang="0">
                <a:pos x="connsiteX1" y="connsiteY1"/>
              </a:cxn>
            </a:cxnLst>
            <a:rect l="l" t="t" r="r" b="b"/>
            <a:pathLst>
              <a:path w="1073150" h="101600">
                <a:moveTo>
                  <a:pt x="0" y="101600"/>
                </a:moveTo>
                <a:lnTo>
                  <a:pt x="1073150" y="0"/>
                </a:lnTo>
              </a:path>
            </a:pathLst>
          </a:cu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Times" pitchFamily="84" charset="0"/>
              <a:ea typeface="ＭＳ Ｐゴシック" charset="0"/>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rtl="0" eaLnBrk="1" fontAlgn="base" hangingPunct="1"/>
            <a:r>
              <a:rPr lang="en-US" sz="1200" b="0" kern="1200" dirty="0" smtClean="0">
                <a:solidFill>
                  <a:srgbClr val="000000"/>
                </a:solidFill>
                <a:effectLst/>
                <a:latin typeface="Arial"/>
                <a:ea typeface="ＭＳ Ｐゴシック"/>
                <a:cs typeface="Arial"/>
              </a:rPr>
              <a:t>Figure 2.1-1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2_01bMercury-U.jpg"/>
          <p:cNvPicPr>
            <a:picLocks noChangeAspect="1"/>
          </p:cNvPicPr>
          <p:nvPr/>
        </p:nvPicPr>
        <p:blipFill>
          <a:blip r:embed="rId3"/>
          <a:stretch>
            <a:fillRect/>
          </a:stretch>
        </p:blipFill>
        <p:spPr>
          <a:xfrm>
            <a:off x="599414" y="717383"/>
            <a:ext cx="3236976" cy="2310384"/>
          </a:xfrm>
          <a:prstGeom prst="rect">
            <a:avLst/>
          </a:prstGeom>
        </p:spPr>
      </p:pic>
      <p:sp>
        <p:nvSpPr>
          <p:cNvPr id="7" name="TextBox 2"/>
          <p:cNvSpPr txBox="1">
            <a:spLocks noChangeArrowheads="1"/>
          </p:cNvSpPr>
          <p:nvPr/>
        </p:nvSpPr>
        <p:spPr bwMode="auto">
          <a:xfrm>
            <a:off x="1736962" y="2594451"/>
            <a:ext cx="1423467" cy="276999"/>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Mercury (Hg)</a:t>
            </a:r>
          </a:p>
        </p:txBody>
      </p:sp>
      <p:sp>
        <p:nvSpPr>
          <p:cNvPr id="2" name="Title 1"/>
          <p:cNvSpPr>
            <a:spLocks noGrp="1"/>
          </p:cNvSpPr>
          <p:nvPr>
            <p:ph type="title" idx="4294967295"/>
          </p:nvPr>
        </p:nvSpPr>
        <p:spPr>
          <a:xfrm>
            <a:off x="0" y="0"/>
            <a:ext cx="8229600" cy="301625"/>
          </a:xfrm>
          <a:prstGeom prst="rect">
            <a:avLst/>
          </a:prstGeom>
        </p:spPr>
        <p:txBody>
          <a:bodyPr/>
          <a:lstStyle/>
          <a:p>
            <a:pPr algn="l" rtl="0" eaLnBrk="1" fontAlgn="base" hangingPunct="1"/>
            <a:r>
              <a:rPr lang="en-US" sz="1200" b="0" kern="1200" dirty="0" smtClean="0">
                <a:solidFill>
                  <a:srgbClr val="000000"/>
                </a:solidFill>
                <a:effectLst/>
                <a:latin typeface="Arial"/>
                <a:ea typeface="ＭＳ Ｐゴシック"/>
                <a:cs typeface="Arial"/>
              </a:rPr>
              <a:t>Figure 2.1-2</a:t>
            </a:r>
            <a:endParaRPr lang="en-US" dirty="0"/>
          </a:p>
        </p:txBody>
      </p:sp>
      <p:pic>
        <p:nvPicPr>
          <p:cNvPr id="8" name="Picture 6" descr="02_01cCopper-U.jpg"/>
          <p:cNvPicPr>
            <a:picLocks noChangeAspect="1"/>
          </p:cNvPicPr>
          <p:nvPr/>
        </p:nvPicPr>
        <p:blipFill>
          <a:blip r:embed="rId4"/>
          <a:stretch>
            <a:fillRect/>
          </a:stretch>
        </p:blipFill>
        <p:spPr>
          <a:xfrm>
            <a:off x="2519461" y="3025353"/>
            <a:ext cx="3053641" cy="3239454"/>
          </a:xfrm>
          <a:prstGeom prst="rect">
            <a:avLst/>
          </a:prstGeom>
        </p:spPr>
      </p:pic>
      <p:sp>
        <p:nvSpPr>
          <p:cNvPr id="9" name="TextBox 2"/>
          <p:cNvSpPr txBox="1">
            <a:spLocks noChangeArrowheads="1"/>
          </p:cNvSpPr>
          <p:nvPr/>
        </p:nvSpPr>
        <p:spPr bwMode="auto">
          <a:xfrm>
            <a:off x="3279276" y="6063282"/>
            <a:ext cx="1482778"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Arial"/>
                <a:ea typeface="ＭＳ Ｐゴシック" charset="0"/>
              </a:rPr>
              <a:t>Copper (</a:t>
            </a:r>
            <a:r>
              <a:rPr lang="en-US" sz="2000" b="1" dirty="0" smtClean="0">
                <a:solidFill>
                  <a:srgbClr val="000000"/>
                </a:solidFill>
                <a:latin typeface="Arial"/>
                <a:ea typeface="ＭＳ Ｐゴシック" charset="0"/>
              </a:rPr>
              <a:t>Cu</a:t>
            </a:r>
            <a:r>
              <a:rPr lang="en-US" sz="2000" b="1" dirty="0">
                <a:solidFill>
                  <a:srgbClr val="000000"/>
                </a:solidFill>
                <a:latin typeface="Arial"/>
                <a:ea typeface="ＭＳ Ｐゴシック" charset="0"/>
              </a:rPr>
              <a:t>)</a:t>
            </a:r>
          </a:p>
        </p:txBody>
      </p:sp>
      <p:pic>
        <p:nvPicPr>
          <p:cNvPr id="10" name="Picture 6" descr="02_01dLead-U.jpg"/>
          <p:cNvPicPr>
            <a:picLocks noChangeAspect="1"/>
          </p:cNvPicPr>
          <p:nvPr/>
        </p:nvPicPr>
        <p:blipFill>
          <a:blip r:embed="rId5"/>
          <a:stretch>
            <a:fillRect/>
          </a:stretch>
        </p:blipFill>
        <p:spPr>
          <a:xfrm>
            <a:off x="5525653" y="904678"/>
            <a:ext cx="3147389" cy="3571218"/>
          </a:xfrm>
          <a:prstGeom prst="rect">
            <a:avLst/>
          </a:prstGeom>
        </p:spPr>
      </p:pic>
      <p:sp>
        <p:nvSpPr>
          <p:cNvPr id="11" name="TextBox 2"/>
          <p:cNvSpPr txBox="1">
            <a:spLocks noChangeArrowheads="1"/>
          </p:cNvSpPr>
          <p:nvPr/>
        </p:nvSpPr>
        <p:spPr bwMode="auto">
          <a:xfrm>
            <a:off x="6564489" y="4371562"/>
            <a:ext cx="1401025" cy="369332"/>
          </a:xfrm>
          <a:prstGeom prst="rect">
            <a:avLst/>
          </a:prstGeom>
          <a:noFill/>
          <a:ln w="9525">
            <a:noFill/>
            <a:miter lim="800000"/>
            <a:headEnd/>
            <a:tailEnd/>
          </a:ln>
        </p:spPr>
        <p:txBody>
          <a:bodyPr wrap="none" lIns="0" tIns="0" rIns="0" bIns="0">
            <a:spAutoFit/>
          </a:bodyPr>
          <a:lstStyle/>
          <a:p>
            <a:pPr eaLnBrk="0" hangingPunct="0"/>
            <a:r>
              <a:rPr lang="en-US" b="1" dirty="0">
                <a:solidFill>
                  <a:srgbClr val="000000"/>
                </a:solidFill>
                <a:latin typeface="Arial"/>
                <a:ea typeface="ＭＳ Ｐゴシック" charset="0"/>
              </a:rPr>
              <a:t>Lead (</a:t>
            </a:r>
            <a:r>
              <a:rPr lang="en-US" b="1" dirty="0" err="1">
                <a:solidFill>
                  <a:srgbClr val="000000"/>
                </a:solidFill>
                <a:latin typeface="Arial"/>
                <a:ea typeface="ＭＳ Ｐゴシック" charset="0"/>
              </a:rPr>
              <a:t>Pb</a:t>
            </a:r>
            <a:r>
              <a:rPr lang="en-US" b="1" dirty="0">
                <a:solidFill>
                  <a:srgbClr val="000000"/>
                </a:solidFill>
                <a:latin typeface="Arial"/>
                <a:ea typeface="ＭＳ Ｐゴシック"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77656" y="760984"/>
            <a:ext cx="8543108" cy="2526967"/>
          </a:xfrm>
        </p:spPr>
        <p:txBody>
          <a:bodyPr/>
          <a:lstStyle/>
          <a:p>
            <a:r>
              <a:rPr lang="en-US" dirty="0" smtClean="0"/>
              <a:t>Of the naturally occurring elements, 25 are essential to people.</a:t>
            </a:r>
          </a:p>
          <a:p>
            <a:r>
              <a:rPr lang="en-US" dirty="0" smtClean="0"/>
              <a:t>Four of these elements make up about 96% of the weight of the body. Oxygen (O), carbon (C), hydrogen (H), and nitrogen (N).</a:t>
            </a:r>
          </a:p>
        </p:txBody>
      </p:sp>
      <p:sp>
        <p:nvSpPr>
          <p:cNvPr id="5" name="Rectangle 3"/>
          <p:cNvSpPr txBox="1">
            <a:spLocks noChangeArrowheads="1"/>
          </p:cNvSpPr>
          <p:nvPr/>
        </p:nvSpPr>
        <p:spPr>
          <a:xfrm>
            <a:off x="297111" y="3241535"/>
            <a:ext cx="8543108" cy="30911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200"/>
              </a:spcBef>
              <a:spcAft>
                <a:spcPts val="1200"/>
              </a:spcAft>
              <a:buClr>
                <a:srgbClr val="0070C0"/>
              </a:buClr>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Much of the remaining 4% is accounted for by 7 elements. These include the following.</a:t>
            </a:r>
          </a:p>
          <a:p>
            <a:pPr marL="971550" marR="0" lvl="1" indent="-514350" algn="l" defTabSz="914400" rtl="0" eaLnBrk="1" fontAlgn="auto" latinLnBrk="0" hangingPunct="1">
              <a:lnSpc>
                <a:spcPct val="90000"/>
              </a:lnSpc>
              <a:spcBef>
                <a:spcPts val="0"/>
              </a:spcBef>
              <a:spcAft>
                <a:spcPts val="1200"/>
              </a:spcAft>
              <a:buClr>
                <a:srgbClr val="0070C0"/>
              </a:buClr>
              <a:buSzTx/>
              <a:buFont typeface="+mj-lt"/>
              <a:buAutoNum type="arabicPeriod"/>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Calcium, important for building strong bones and teeth, is found abundantly in dairy products, sardines</a:t>
            </a:r>
            <a:r>
              <a:rPr kumimoji="0" lang="ko-KR" altLang="en-US" sz="2000" b="0" i="0" u="none" strike="noStrike" kern="1200" cap="none" spc="0" normalizeH="0" baseline="0" noProof="0" dirty="0" smtClean="0">
                <a:ln>
                  <a:noFill/>
                </a:ln>
                <a:solidFill>
                  <a:schemeClr val="tx1"/>
                </a:solidFill>
                <a:effectLst/>
                <a:uLnTx/>
                <a:uFillTx/>
                <a:latin typeface="+mn-lt"/>
                <a:ea typeface="+mn-ea"/>
                <a:cs typeface="+mn-cs"/>
              </a:rPr>
              <a:t>정어리</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green, leafy vegetables.</a:t>
            </a:r>
          </a:p>
          <a:p>
            <a:pPr marL="971550" marR="0" lvl="1" indent="-514350" algn="l" defTabSz="914400" rtl="0" eaLnBrk="1" fontAlgn="auto" latinLnBrk="0" hangingPunct="1">
              <a:lnSpc>
                <a:spcPct val="90000"/>
              </a:lnSpc>
              <a:spcBef>
                <a:spcPts val="0"/>
              </a:spcBef>
              <a:spcAft>
                <a:spcPts val="1200"/>
              </a:spcAft>
              <a:buClr>
                <a:srgbClr val="0070C0"/>
              </a:buClr>
              <a:buSzTx/>
              <a:buFont typeface="+mj-lt"/>
              <a:buAutoNum type="arabicPeriod"/>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Phosphorus, a component of DNA, can be obtained by eating eggs, beans, and nuts.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02_02ChemComposition-U.jpg"/>
          <p:cNvPicPr>
            <a:picLocks noChangeAspect="1"/>
          </p:cNvPicPr>
          <p:nvPr/>
        </p:nvPicPr>
        <p:blipFill>
          <a:blip r:embed="rId3"/>
          <a:stretch>
            <a:fillRect/>
          </a:stretch>
        </p:blipFill>
        <p:spPr>
          <a:xfrm>
            <a:off x="1155192" y="204216"/>
            <a:ext cx="6833616" cy="6449568"/>
          </a:xfrm>
          <a:prstGeom prst="rect">
            <a:avLst/>
          </a:prstGeom>
        </p:spPr>
      </p:pic>
      <p:sp>
        <p:nvSpPr>
          <p:cNvPr id="6" name="TextBox 2"/>
          <p:cNvSpPr txBox="1">
            <a:spLocks noChangeArrowheads="1"/>
          </p:cNvSpPr>
          <p:nvPr/>
        </p:nvSpPr>
        <p:spPr bwMode="auto">
          <a:xfrm>
            <a:off x="4772681" y="780116"/>
            <a:ext cx="1657505"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Carbon (C): 18.5%</a:t>
            </a:r>
          </a:p>
        </p:txBody>
      </p:sp>
      <p:sp>
        <p:nvSpPr>
          <p:cNvPr id="7" name="TextBox 3"/>
          <p:cNvSpPr txBox="1">
            <a:spLocks noChangeArrowheads="1"/>
          </p:cNvSpPr>
          <p:nvPr/>
        </p:nvSpPr>
        <p:spPr bwMode="auto">
          <a:xfrm>
            <a:off x="2928799" y="1599267"/>
            <a:ext cx="1099660"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FFFFFF"/>
                </a:solidFill>
                <a:latin typeface="Arial"/>
                <a:ea typeface="ＭＳ Ｐゴシック" charset="0"/>
              </a:rPr>
              <a:t>Oxygen (O):</a:t>
            </a:r>
          </a:p>
        </p:txBody>
      </p:sp>
      <p:sp>
        <p:nvSpPr>
          <p:cNvPr id="8" name="TextBox 4"/>
          <p:cNvSpPr txBox="1">
            <a:spLocks noChangeArrowheads="1"/>
          </p:cNvSpPr>
          <p:nvPr/>
        </p:nvSpPr>
        <p:spPr bwMode="auto">
          <a:xfrm>
            <a:off x="2926418" y="1828660"/>
            <a:ext cx="546625"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FFFFFF"/>
                </a:solidFill>
                <a:latin typeface="Arial"/>
                <a:ea typeface="ＭＳ Ｐゴシック" charset="0"/>
              </a:rPr>
              <a:t>65.0%</a:t>
            </a:r>
          </a:p>
        </p:txBody>
      </p:sp>
      <p:sp>
        <p:nvSpPr>
          <p:cNvPr id="9" name="TextBox 5"/>
          <p:cNvSpPr txBox="1">
            <a:spLocks noChangeArrowheads="1"/>
          </p:cNvSpPr>
          <p:nvPr/>
        </p:nvSpPr>
        <p:spPr bwMode="auto">
          <a:xfrm>
            <a:off x="4858406" y="2143779"/>
            <a:ext cx="1732847"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Calcium (Ca): 1.5%</a:t>
            </a:r>
          </a:p>
        </p:txBody>
      </p:sp>
      <p:sp>
        <p:nvSpPr>
          <p:cNvPr id="10" name="TextBox 6"/>
          <p:cNvSpPr txBox="1">
            <a:spLocks noChangeArrowheads="1"/>
          </p:cNvSpPr>
          <p:nvPr/>
        </p:nvSpPr>
        <p:spPr bwMode="auto">
          <a:xfrm>
            <a:off x="4858406" y="2440641"/>
            <a:ext cx="1986121" cy="230832"/>
          </a:xfrm>
          <a:prstGeom prst="rect">
            <a:avLst/>
          </a:prstGeom>
          <a:noFill/>
          <a:ln w="9525">
            <a:noFill/>
            <a:miter lim="800000"/>
            <a:headEnd/>
            <a:tailEnd/>
          </a:ln>
        </p:spPr>
        <p:txBody>
          <a:bodyPr wrap="none" lIns="0" tIns="0" rIns="0" bIns="0">
            <a:spAutoFit/>
          </a:bodyPr>
          <a:lstStyle/>
          <a:p>
            <a:pPr eaLnBrk="0" hangingPunct="0"/>
            <a:r>
              <a:rPr lang="en-US" sz="1500" b="1">
                <a:solidFill>
                  <a:srgbClr val="000000"/>
                </a:solidFill>
                <a:latin typeface="Arial"/>
                <a:ea typeface="ＭＳ Ｐゴシック" charset="0"/>
              </a:rPr>
              <a:t>Phosphorus (P): 1.0%</a:t>
            </a:r>
          </a:p>
        </p:txBody>
      </p:sp>
      <p:sp>
        <p:nvSpPr>
          <p:cNvPr id="11" name="TextBox 7"/>
          <p:cNvSpPr txBox="1">
            <a:spLocks noChangeArrowheads="1"/>
          </p:cNvSpPr>
          <p:nvPr/>
        </p:nvSpPr>
        <p:spPr bwMode="auto">
          <a:xfrm>
            <a:off x="4858406" y="2737504"/>
            <a:ext cx="1849865"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Potassium (K): 0.4%</a:t>
            </a:r>
          </a:p>
        </p:txBody>
      </p:sp>
      <p:sp>
        <p:nvSpPr>
          <p:cNvPr id="12" name="TextBox 8"/>
          <p:cNvSpPr txBox="1">
            <a:spLocks noChangeArrowheads="1"/>
          </p:cNvSpPr>
          <p:nvPr/>
        </p:nvSpPr>
        <p:spPr bwMode="auto">
          <a:xfrm>
            <a:off x="4858406" y="3034366"/>
            <a:ext cx="1420261" cy="230832"/>
          </a:xfrm>
          <a:prstGeom prst="rect">
            <a:avLst/>
          </a:prstGeom>
          <a:noFill/>
          <a:ln w="9525">
            <a:noFill/>
            <a:miter lim="800000"/>
            <a:headEnd/>
            <a:tailEnd/>
          </a:ln>
        </p:spPr>
        <p:txBody>
          <a:bodyPr wrap="none" lIns="0" tIns="0" rIns="0" bIns="0">
            <a:spAutoFit/>
          </a:bodyPr>
          <a:lstStyle/>
          <a:p>
            <a:pPr eaLnBrk="0" hangingPunct="0"/>
            <a:r>
              <a:rPr lang="en-US" sz="1500" b="1">
                <a:solidFill>
                  <a:srgbClr val="000000"/>
                </a:solidFill>
                <a:latin typeface="Arial"/>
                <a:ea typeface="ＭＳ Ｐゴシック" charset="0"/>
              </a:rPr>
              <a:t>Sulfur (S): 0.3%</a:t>
            </a:r>
          </a:p>
        </p:txBody>
      </p:sp>
      <p:sp>
        <p:nvSpPr>
          <p:cNvPr id="13" name="TextBox 9"/>
          <p:cNvSpPr txBox="1">
            <a:spLocks noChangeArrowheads="1"/>
          </p:cNvSpPr>
          <p:nvPr/>
        </p:nvSpPr>
        <p:spPr bwMode="auto">
          <a:xfrm>
            <a:off x="4858406" y="3329641"/>
            <a:ext cx="1687963" cy="230832"/>
          </a:xfrm>
          <a:prstGeom prst="rect">
            <a:avLst/>
          </a:prstGeom>
          <a:noFill/>
          <a:ln w="9525">
            <a:noFill/>
            <a:miter lim="800000"/>
            <a:headEnd/>
            <a:tailEnd/>
          </a:ln>
        </p:spPr>
        <p:txBody>
          <a:bodyPr wrap="none" lIns="0" tIns="0" rIns="0" bIns="0">
            <a:spAutoFit/>
          </a:bodyPr>
          <a:lstStyle/>
          <a:p>
            <a:pPr eaLnBrk="0" hangingPunct="0"/>
            <a:r>
              <a:rPr lang="en-US" sz="1500" b="1">
                <a:solidFill>
                  <a:srgbClr val="000000"/>
                </a:solidFill>
                <a:latin typeface="Arial"/>
                <a:ea typeface="ＭＳ Ｐゴシック" charset="0"/>
              </a:rPr>
              <a:t>Sodium (Na): 0.2%</a:t>
            </a:r>
          </a:p>
        </p:txBody>
      </p:sp>
      <p:sp>
        <p:nvSpPr>
          <p:cNvPr id="14" name="TextBox 10"/>
          <p:cNvSpPr txBox="1">
            <a:spLocks noChangeArrowheads="1"/>
          </p:cNvSpPr>
          <p:nvPr/>
        </p:nvSpPr>
        <p:spPr bwMode="auto">
          <a:xfrm>
            <a:off x="4858406" y="3626504"/>
            <a:ext cx="1708801"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Chlorine (Cl): 0.2%</a:t>
            </a:r>
          </a:p>
        </p:txBody>
      </p:sp>
      <p:sp>
        <p:nvSpPr>
          <p:cNvPr id="15" name="TextBox 11"/>
          <p:cNvSpPr txBox="1">
            <a:spLocks noChangeArrowheads="1"/>
          </p:cNvSpPr>
          <p:nvPr/>
        </p:nvSpPr>
        <p:spPr bwMode="auto">
          <a:xfrm>
            <a:off x="1195249" y="4057510"/>
            <a:ext cx="1282402"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Hydrogen (H):</a:t>
            </a:r>
          </a:p>
        </p:txBody>
      </p:sp>
      <p:sp>
        <p:nvSpPr>
          <p:cNvPr id="16" name="TextBox 12"/>
          <p:cNvSpPr txBox="1">
            <a:spLocks noChangeArrowheads="1"/>
          </p:cNvSpPr>
          <p:nvPr/>
        </p:nvSpPr>
        <p:spPr bwMode="auto">
          <a:xfrm>
            <a:off x="2022337" y="4286110"/>
            <a:ext cx="439223"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9.5%</a:t>
            </a:r>
          </a:p>
        </p:txBody>
      </p:sp>
      <p:sp>
        <p:nvSpPr>
          <p:cNvPr id="17" name="TextBox 13"/>
          <p:cNvSpPr txBox="1">
            <a:spLocks noChangeArrowheads="1"/>
          </p:cNvSpPr>
          <p:nvPr/>
        </p:nvSpPr>
        <p:spPr bwMode="auto">
          <a:xfrm>
            <a:off x="4858406" y="3923366"/>
            <a:ext cx="2072683" cy="230832"/>
          </a:xfrm>
          <a:prstGeom prst="rect">
            <a:avLst/>
          </a:prstGeom>
          <a:noFill/>
          <a:ln w="9525">
            <a:noFill/>
            <a:miter lim="800000"/>
            <a:headEnd/>
            <a:tailEnd/>
          </a:ln>
        </p:spPr>
        <p:txBody>
          <a:bodyPr wrap="none" lIns="0" tIns="0" rIns="0" bIns="0">
            <a:spAutoFit/>
          </a:bodyPr>
          <a:lstStyle/>
          <a:p>
            <a:pPr eaLnBrk="0" hangingPunct="0"/>
            <a:r>
              <a:rPr lang="en-US" sz="1500" b="1">
                <a:solidFill>
                  <a:srgbClr val="000000"/>
                </a:solidFill>
                <a:latin typeface="Arial"/>
                <a:ea typeface="ＭＳ Ｐゴシック" charset="0"/>
              </a:rPr>
              <a:t>Magnesium (Mg): 0.1%</a:t>
            </a:r>
          </a:p>
        </p:txBody>
      </p:sp>
      <p:sp>
        <p:nvSpPr>
          <p:cNvPr id="18" name="TextBox 14"/>
          <p:cNvSpPr txBox="1">
            <a:spLocks noChangeArrowheads="1"/>
          </p:cNvSpPr>
          <p:nvPr/>
        </p:nvSpPr>
        <p:spPr bwMode="auto">
          <a:xfrm>
            <a:off x="4865073" y="4397235"/>
            <a:ext cx="2942087"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Trace elements: less than 0.01%</a:t>
            </a:r>
          </a:p>
        </p:txBody>
      </p:sp>
      <p:sp>
        <p:nvSpPr>
          <p:cNvPr id="19" name="TextBox 15"/>
          <p:cNvSpPr txBox="1">
            <a:spLocks noChangeArrowheads="1"/>
          </p:cNvSpPr>
          <p:nvPr/>
        </p:nvSpPr>
        <p:spPr bwMode="auto">
          <a:xfrm>
            <a:off x="4872693" y="4694098"/>
            <a:ext cx="886461"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Boron (B)</a:t>
            </a:r>
          </a:p>
        </p:txBody>
      </p:sp>
      <p:sp>
        <p:nvSpPr>
          <p:cNvPr id="20" name="TextBox 16"/>
          <p:cNvSpPr txBox="1">
            <a:spLocks noChangeArrowheads="1"/>
          </p:cNvSpPr>
          <p:nvPr/>
        </p:nvSpPr>
        <p:spPr bwMode="auto">
          <a:xfrm>
            <a:off x="4872693" y="4916348"/>
            <a:ext cx="1357744"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Chromium (Cr)</a:t>
            </a:r>
          </a:p>
        </p:txBody>
      </p:sp>
      <p:sp>
        <p:nvSpPr>
          <p:cNvPr id="21" name="TextBox 17"/>
          <p:cNvSpPr txBox="1">
            <a:spLocks noChangeArrowheads="1"/>
          </p:cNvSpPr>
          <p:nvPr/>
        </p:nvSpPr>
        <p:spPr bwMode="auto">
          <a:xfrm>
            <a:off x="4872693" y="5138598"/>
            <a:ext cx="1035540"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Cobalt (Co)</a:t>
            </a:r>
          </a:p>
        </p:txBody>
      </p:sp>
      <p:sp>
        <p:nvSpPr>
          <p:cNvPr id="22" name="TextBox 18"/>
          <p:cNvSpPr txBox="1">
            <a:spLocks noChangeArrowheads="1"/>
          </p:cNvSpPr>
          <p:nvPr/>
        </p:nvSpPr>
        <p:spPr bwMode="auto">
          <a:xfrm>
            <a:off x="4872693" y="5360848"/>
            <a:ext cx="1110882"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Copper (Cu)</a:t>
            </a:r>
          </a:p>
        </p:txBody>
      </p:sp>
      <p:sp>
        <p:nvSpPr>
          <p:cNvPr id="23" name="TextBox 19"/>
          <p:cNvSpPr txBox="1">
            <a:spLocks noChangeArrowheads="1"/>
          </p:cNvSpPr>
          <p:nvPr/>
        </p:nvSpPr>
        <p:spPr bwMode="auto">
          <a:xfrm>
            <a:off x="4870312" y="5583098"/>
            <a:ext cx="1054776"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Fluorine (F)</a:t>
            </a:r>
          </a:p>
        </p:txBody>
      </p:sp>
      <p:sp>
        <p:nvSpPr>
          <p:cNvPr id="24" name="TextBox 20"/>
          <p:cNvSpPr txBox="1">
            <a:spLocks noChangeArrowheads="1"/>
          </p:cNvSpPr>
          <p:nvPr/>
        </p:nvSpPr>
        <p:spPr bwMode="auto">
          <a:xfrm>
            <a:off x="4872693" y="5805348"/>
            <a:ext cx="798295"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Iodine (I)</a:t>
            </a:r>
          </a:p>
        </p:txBody>
      </p:sp>
      <p:sp>
        <p:nvSpPr>
          <p:cNvPr id="25" name="TextBox 21"/>
          <p:cNvSpPr txBox="1">
            <a:spLocks noChangeArrowheads="1"/>
          </p:cNvSpPr>
          <p:nvPr/>
        </p:nvSpPr>
        <p:spPr bwMode="auto">
          <a:xfrm>
            <a:off x="4872693" y="6027598"/>
            <a:ext cx="767839"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Iron (Fe)</a:t>
            </a:r>
          </a:p>
        </p:txBody>
      </p:sp>
      <p:sp>
        <p:nvSpPr>
          <p:cNvPr id="26" name="TextBox 22"/>
          <p:cNvSpPr txBox="1">
            <a:spLocks noChangeArrowheads="1"/>
          </p:cNvSpPr>
          <p:nvPr/>
        </p:nvSpPr>
        <p:spPr bwMode="auto">
          <a:xfrm>
            <a:off x="6330018" y="4694098"/>
            <a:ext cx="1506823"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Manganese (</a:t>
            </a:r>
            <a:r>
              <a:rPr lang="en-US" sz="1500" b="1" dirty="0" err="1">
                <a:solidFill>
                  <a:srgbClr val="000000"/>
                </a:solidFill>
                <a:latin typeface="Arial"/>
                <a:ea typeface="ＭＳ Ｐゴシック" charset="0"/>
              </a:rPr>
              <a:t>Mn</a:t>
            </a:r>
            <a:r>
              <a:rPr lang="en-US" sz="1500" b="1" dirty="0">
                <a:solidFill>
                  <a:srgbClr val="000000"/>
                </a:solidFill>
                <a:latin typeface="Arial"/>
                <a:ea typeface="ＭＳ Ｐゴシック" charset="0"/>
              </a:rPr>
              <a:t>)</a:t>
            </a:r>
          </a:p>
        </p:txBody>
      </p:sp>
      <p:sp>
        <p:nvSpPr>
          <p:cNvPr id="27" name="TextBox 23"/>
          <p:cNvSpPr txBox="1">
            <a:spLocks noChangeArrowheads="1"/>
          </p:cNvSpPr>
          <p:nvPr/>
        </p:nvSpPr>
        <p:spPr bwMode="auto">
          <a:xfrm>
            <a:off x="6330018" y="4916348"/>
            <a:ext cx="1643079"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Molybdenum (Mo)</a:t>
            </a:r>
          </a:p>
        </p:txBody>
      </p:sp>
      <p:sp>
        <p:nvSpPr>
          <p:cNvPr id="28" name="TextBox 24"/>
          <p:cNvSpPr txBox="1">
            <a:spLocks noChangeArrowheads="1"/>
          </p:cNvSpPr>
          <p:nvPr/>
        </p:nvSpPr>
        <p:spPr bwMode="auto">
          <a:xfrm>
            <a:off x="6330018" y="5138598"/>
            <a:ext cx="1271182" cy="230832"/>
          </a:xfrm>
          <a:prstGeom prst="rect">
            <a:avLst/>
          </a:prstGeom>
          <a:noFill/>
          <a:ln w="9525">
            <a:noFill/>
            <a:miter lim="800000"/>
            <a:headEnd/>
            <a:tailEnd/>
          </a:ln>
        </p:spPr>
        <p:txBody>
          <a:bodyPr wrap="none" lIns="0" tIns="0" rIns="0" bIns="0">
            <a:spAutoFit/>
          </a:bodyPr>
          <a:lstStyle/>
          <a:p>
            <a:pPr eaLnBrk="0" hangingPunct="0"/>
            <a:r>
              <a:rPr lang="en-US" sz="1500" b="1">
                <a:solidFill>
                  <a:srgbClr val="000000"/>
                </a:solidFill>
                <a:latin typeface="Arial"/>
                <a:ea typeface="ＭＳ Ｐゴシック" charset="0"/>
              </a:rPr>
              <a:t>Selenium (Se)</a:t>
            </a:r>
          </a:p>
        </p:txBody>
      </p:sp>
      <p:sp>
        <p:nvSpPr>
          <p:cNvPr id="29" name="TextBox 25"/>
          <p:cNvSpPr txBox="1">
            <a:spLocks noChangeArrowheads="1"/>
          </p:cNvSpPr>
          <p:nvPr/>
        </p:nvSpPr>
        <p:spPr bwMode="auto">
          <a:xfrm>
            <a:off x="6330018" y="5360848"/>
            <a:ext cx="990656" cy="230832"/>
          </a:xfrm>
          <a:prstGeom prst="rect">
            <a:avLst/>
          </a:prstGeom>
          <a:noFill/>
          <a:ln w="9525">
            <a:noFill/>
            <a:miter lim="800000"/>
            <a:headEnd/>
            <a:tailEnd/>
          </a:ln>
        </p:spPr>
        <p:txBody>
          <a:bodyPr wrap="none" lIns="0" tIns="0" rIns="0" bIns="0">
            <a:spAutoFit/>
          </a:bodyPr>
          <a:lstStyle/>
          <a:p>
            <a:pPr eaLnBrk="0" hangingPunct="0"/>
            <a:r>
              <a:rPr lang="en-US" sz="1500" b="1">
                <a:solidFill>
                  <a:srgbClr val="000000"/>
                </a:solidFill>
                <a:latin typeface="Arial"/>
                <a:ea typeface="ＭＳ Ｐゴシック" charset="0"/>
              </a:rPr>
              <a:t>Silicon (Si)</a:t>
            </a:r>
          </a:p>
        </p:txBody>
      </p:sp>
      <p:sp>
        <p:nvSpPr>
          <p:cNvPr id="30" name="TextBox 26"/>
          <p:cNvSpPr txBox="1">
            <a:spLocks noChangeArrowheads="1"/>
          </p:cNvSpPr>
          <p:nvPr/>
        </p:nvSpPr>
        <p:spPr bwMode="auto">
          <a:xfrm>
            <a:off x="6330018" y="5583098"/>
            <a:ext cx="709874" cy="230832"/>
          </a:xfrm>
          <a:prstGeom prst="rect">
            <a:avLst/>
          </a:prstGeom>
          <a:noFill/>
          <a:ln w="9525">
            <a:noFill/>
            <a:miter lim="800000"/>
            <a:headEnd/>
            <a:tailEnd/>
          </a:ln>
        </p:spPr>
        <p:txBody>
          <a:bodyPr wrap="none" lIns="0" tIns="0" rIns="0" bIns="0">
            <a:spAutoFit/>
          </a:bodyPr>
          <a:lstStyle/>
          <a:p>
            <a:pPr eaLnBrk="0" hangingPunct="0"/>
            <a:r>
              <a:rPr lang="en-US" sz="1500" b="1">
                <a:solidFill>
                  <a:srgbClr val="000000"/>
                </a:solidFill>
                <a:latin typeface="Arial"/>
                <a:ea typeface="ＭＳ Ｐゴシック" charset="0"/>
              </a:rPr>
              <a:t>Tin (Sn)</a:t>
            </a:r>
          </a:p>
        </p:txBody>
      </p:sp>
      <p:sp>
        <p:nvSpPr>
          <p:cNvPr id="31" name="TextBox 27"/>
          <p:cNvSpPr txBox="1">
            <a:spLocks noChangeArrowheads="1"/>
          </p:cNvSpPr>
          <p:nvPr/>
        </p:nvSpPr>
        <p:spPr bwMode="auto">
          <a:xfrm>
            <a:off x="6330018" y="5805348"/>
            <a:ext cx="1217256" cy="230832"/>
          </a:xfrm>
          <a:prstGeom prst="rect">
            <a:avLst/>
          </a:prstGeom>
          <a:noFill/>
          <a:ln w="9525">
            <a:noFill/>
            <a:miter lim="800000"/>
            <a:headEnd/>
            <a:tailEnd/>
          </a:ln>
        </p:spPr>
        <p:txBody>
          <a:bodyPr wrap="none" lIns="0" tIns="0" rIns="0" bIns="0">
            <a:spAutoFit/>
          </a:bodyPr>
          <a:lstStyle/>
          <a:p>
            <a:pPr eaLnBrk="0" hangingPunct="0"/>
            <a:r>
              <a:rPr lang="en-US" sz="1500" b="1">
                <a:solidFill>
                  <a:srgbClr val="000000"/>
                </a:solidFill>
                <a:latin typeface="Arial"/>
                <a:ea typeface="ＭＳ Ｐゴシック" charset="0"/>
              </a:rPr>
              <a:t>Vanadium (V)</a:t>
            </a:r>
          </a:p>
        </p:txBody>
      </p:sp>
      <p:sp>
        <p:nvSpPr>
          <p:cNvPr id="32" name="TextBox 28"/>
          <p:cNvSpPr txBox="1">
            <a:spLocks noChangeArrowheads="1"/>
          </p:cNvSpPr>
          <p:nvPr/>
        </p:nvSpPr>
        <p:spPr bwMode="auto">
          <a:xfrm>
            <a:off x="6330018" y="6027598"/>
            <a:ext cx="809517" cy="230832"/>
          </a:xfrm>
          <a:prstGeom prst="rect">
            <a:avLst/>
          </a:prstGeom>
          <a:noFill/>
          <a:ln w="9525">
            <a:noFill/>
            <a:miter lim="800000"/>
            <a:headEnd/>
            <a:tailEnd/>
          </a:ln>
        </p:spPr>
        <p:txBody>
          <a:bodyPr wrap="none" lIns="0" tIns="0" rIns="0" bIns="0">
            <a:spAutoFit/>
          </a:bodyPr>
          <a:lstStyle/>
          <a:p>
            <a:pPr eaLnBrk="0" hangingPunct="0"/>
            <a:r>
              <a:rPr lang="en-US" sz="1500" b="1">
                <a:solidFill>
                  <a:srgbClr val="000000"/>
                </a:solidFill>
                <a:latin typeface="Arial"/>
                <a:ea typeface="ＭＳ Ｐゴシック" charset="0"/>
              </a:rPr>
              <a:t>Zinc (Zn)</a:t>
            </a:r>
          </a:p>
        </p:txBody>
      </p:sp>
      <p:sp>
        <p:nvSpPr>
          <p:cNvPr id="33" name="TextBox 29"/>
          <p:cNvSpPr txBox="1">
            <a:spLocks noChangeArrowheads="1"/>
          </p:cNvSpPr>
          <p:nvPr/>
        </p:nvSpPr>
        <p:spPr bwMode="auto">
          <a:xfrm>
            <a:off x="1223031" y="5023504"/>
            <a:ext cx="1175002"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Nitrogen (N):</a:t>
            </a:r>
          </a:p>
        </p:txBody>
      </p:sp>
      <p:sp>
        <p:nvSpPr>
          <p:cNvPr id="34" name="TextBox 30"/>
          <p:cNvSpPr txBox="1">
            <a:spLocks noChangeArrowheads="1"/>
          </p:cNvSpPr>
          <p:nvPr/>
        </p:nvSpPr>
        <p:spPr bwMode="auto">
          <a:xfrm>
            <a:off x="1946931" y="5250516"/>
            <a:ext cx="439223" cy="230832"/>
          </a:xfrm>
          <a:prstGeom prst="rect">
            <a:avLst/>
          </a:prstGeom>
          <a:noFill/>
          <a:ln w="9525">
            <a:noFill/>
            <a:miter lim="800000"/>
            <a:headEnd/>
            <a:tailEnd/>
          </a:ln>
        </p:spPr>
        <p:txBody>
          <a:bodyPr wrap="none" lIns="0" tIns="0" rIns="0" bIns="0">
            <a:spAutoFit/>
          </a:bodyPr>
          <a:lstStyle/>
          <a:p>
            <a:pPr eaLnBrk="0" hangingPunct="0"/>
            <a:r>
              <a:rPr lang="en-US" sz="1500" b="1" dirty="0">
                <a:solidFill>
                  <a:srgbClr val="000000"/>
                </a:solidFill>
                <a:latin typeface="Arial"/>
                <a:ea typeface="ＭＳ Ｐゴシック" charset="0"/>
              </a:rPr>
              <a:t>3.3%</a:t>
            </a:r>
          </a:p>
        </p:txBody>
      </p:sp>
      <p:sp>
        <p:nvSpPr>
          <p:cNvPr id="36" name="Freeform 3"/>
          <p:cNvSpPr/>
          <p:nvPr/>
        </p:nvSpPr>
        <p:spPr>
          <a:xfrm>
            <a:off x="3943350" y="932902"/>
            <a:ext cx="795153" cy="2140498"/>
          </a:xfrm>
          <a:custGeom>
            <a:avLst/>
            <a:gdLst>
              <a:gd name="connsiteX0" fmla="*/ 755815 w 762165"/>
              <a:gd name="connsiteY0" fmla="*/ 6350 h 2042820"/>
              <a:gd name="connsiteX1" fmla="*/ 6350 w 762165"/>
              <a:gd name="connsiteY1" fmla="*/ 2036470 h 2042820"/>
            </a:gdLst>
            <a:ahLst/>
            <a:cxnLst>
              <a:cxn ang="0">
                <a:pos x="connsiteX0" y="connsiteY0"/>
              </a:cxn>
              <a:cxn ang="1">
                <a:pos x="connsiteX1" y="connsiteY1"/>
              </a:cxn>
            </a:cxnLst>
            <a:rect l="l" t="t" r="r" b="b"/>
            <a:pathLst>
              <a:path w="762165" h="2042820">
                <a:moveTo>
                  <a:pt x="755815" y="6350"/>
                </a:moveTo>
                <a:lnTo>
                  <a:pt x="6350" y="2036470"/>
                </a:lnTo>
              </a:path>
            </a:pathLst>
          </a:custGeom>
          <a:ln w="12700">
            <a:solidFill>
              <a:srgbClr val="231F20">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zh-CN" altLang="en-US" b="1">
              <a:solidFill>
                <a:srgbClr val="000000"/>
              </a:solidFill>
            </a:endParaRPr>
          </a:p>
        </p:txBody>
      </p:sp>
      <p:sp>
        <p:nvSpPr>
          <p:cNvPr id="39" name="Freeform 3"/>
          <p:cNvSpPr/>
          <p:nvPr/>
        </p:nvSpPr>
        <p:spPr>
          <a:xfrm>
            <a:off x="2495785" y="4237658"/>
            <a:ext cx="329965" cy="251791"/>
          </a:xfrm>
          <a:custGeom>
            <a:avLst/>
            <a:gdLst>
              <a:gd name="connsiteX0" fmla="*/ 6350 w 235077"/>
              <a:gd name="connsiteY0" fmla="*/ 6350 h 173304"/>
              <a:gd name="connsiteX1" fmla="*/ 228727 w 235077"/>
              <a:gd name="connsiteY1" fmla="*/ 166954 h 173304"/>
            </a:gdLst>
            <a:ahLst/>
            <a:cxnLst>
              <a:cxn ang="0">
                <a:pos x="connsiteX0" y="connsiteY0"/>
              </a:cxn>
              <a:cxn ang="1">
                <a:pos x="connsiteX1" y="connsiteY1"/>
              </a:cxn>
            </a:cxnLst>
            <a:rect l="l" t="t" r="r" b="b"/>
            <a:pathLst>
              <a:path w="235077" h="173304">
                <a:moveTo>
                  <a:pt x="6350" y="6350"/>
                </a:moveTo>
                <a:lnTo>
                  <a:pt x="228727" y="166954"/>
                </a:lnTo>
              </a:path>
            </a:pathLst>
          </a:custGeom>
          <a:ln w="12700">
            <a:solidFill>
              <a:srgbClr val="231F20">
                <a:alpha val="100000"/>
              </a:srgbClr>
            </a:solidFill>
            <a:prstDash val="solid"/>
            <a:miter lim="800000"/>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zh-CN" altLang="en-US" b="1">
              <a:solidFill>
                <a:srgbClr val="000000"/>
              </a:solidFill>
            </a:endParaRPr>
          </a:p>
        </p:txBody>
      </p:sp>
      <p:sp>
        <p:nvSpPr>
          <p:cNvPr id="42" name="Freeform 3"/>
          <p:cNvSpPr/>
          <p:nvPr/>
        </p:nvSpPr>
        <p:spPr>
          <a:xfrm>
            <a:off x="2409310" y="5200446"/>
            <a:ext cx="391040" cy="393110"/>
          </a:xfrm>
          <a:custGeom>
            <a:avLst/>
            <a:gdLst>
              <a:gd name="connsiteX0" fmla="*/ 6350 w 318770"/>
              <a:gd name="connsiteY0" fmla="*/ 6350 h 311200"/>
              <a:gd name="connsiteX1" fmla="*/ 312419 w 318770"/>
              <a:gd name="connsiteY1" fmla="*/ 304850 h 311200"/>
            </a:gdLst>
            <a:ahLst/>
            <a:cxnLst>
              <a:cxn ang="0">
                <a:pos x="connsiteX0" y="connsiteY0"/>
              </a:cxn>
              <a:cxn ang="1">
                <a:pos x="connsiteX1" y="connsiteY1"/>
              </a:cxn>
            </a:cxnLst>
            <a:rect l="l" t="t" r="r" b="b"/>
            <a:pathLst>
              <a:path w="318770" h="311200">
                <a:moveTo>
                  <a:pt x="6350" y="6350"/>
                </a:moveTo>
                <a:lnTo>
                  <a:pt x="312419" y="304850"/>
                </a:lnTo>
              </a:path>
            </a:pathLst>
          </a:custGeom>
          <a:ln w="12700">
            <a:solidFill>
              <a:srgbClr val="231F20">
                <a:alpha val="100000"/>
              </a:srgbClr>
            </a:solidFill>
            <a:prstDash val="solid"/>
            <a:miter lim="800000"/>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zh-CN" altLang="en-US" b="1">
              <a:solidFill>
                <a:srgbClr val="000000"/>
              </a:solidFill>
            </a:endParaRPr>
          </a:p>
        </p:txBody>
      </p:sp>
      <p:sp>
        <p:nvSpPr>
          <p:cNvPr id="44" name="Freeform 3"/>
          <p:cNvSpPr/>
          <p:nvPr/>
        </p:nvSpPr>
        <p:spPr>
          <a:xfrm>
            <a:off x="4719453" y="2051088"/>
            <a:ext cx="210337" cy="2236330"/>
          </a:xfrm>
          <a:custGeom>
            <a:avLst/>
            <a:gdLst>
              <a:gd name="connsiteX0" fmla="*/ 203987 w 210337"/>
              <a:gd name="connsiteY0" fmla="*/ 2229980 h 2236330"/>
              <a:gd name="connsiteX1" fmla="*/ 6350 w 210337"/>
              <a:gd name="connsiteY1" fmla="*/ 2229980 h 2236330"/>
              <a:gd name="connsiteX2" fmla="*/ 6350 w 210337"/>
              <a:gd name="connsiteY2" fmla="*/ 6350 h 2236330"/>
              <a:gd name="connsiteX3" fmla="*/ 203987 w 210337"/>
              <a:gd name="connsiteY3" fmla="*/ 6350 h 2236330"/>
            </a:gdLst>
            <a:ahLst/>
            <a:cxnLst>
              <a:cxn ang="0">
                <a:pos x="connsiteX0" y="connsiteY0"/>
              </a:cxn>
              <a:cxn ang="1">
                <a:pos x="connsiteX1" y="connsiteY1"/>
              </a:cxn>
              <a:cxn ang="2">
                <a:pos x="connsiteX2" y="connsiteY2"/>
              </a:cxn>
              <a:cxn ang="3">
                <a:pos x="connsiteX3" y="connsiteY3"/>
              </a:cxn>
            </a:cxnLst>
            <a:rect l="l" t="t" r="r" b="b"/>
            <a:pathLst>
              <a:path w="210337" h="2236330">
                <a:moveTo>
                  <a:pt x="203987" y="2229980"/>
                </a:moveTo>
                <a:lnTo>
                  <a:pt x="6350" y="2229980"/>
                </a:lnTo>
                <a:lnTo>
                  <a:pt x="6350" y="6350"/>
                </a:lnTo>
                <a:lnTo>
                  <a:pt x="203987" y="6350"/>
                </a:lnTo>
              </a:path>
            </a:pathLst>
          </a:custGeom>
          <a:ln w="12700">
            <a:solidFill>
              <a:srgbClr val="231F2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zh-CN" altLang="en-US" b="1">
              <a:solidFill>
                <a:srgbClr val="000000"/>
              </a:solidFill>
            </a:endParaRPr>
          </a:p>
        </p:txBody>
      </p:sp>
      <p:sp>
        <p:nvSpPr>
          <p:cNvPr id="46" name="Freeform 3"/>
          <p:cNvSpPr/>
          <p:nvPr/>
        </p:nvSpPr>
        <p:spPr>
          <a:xfrm>
            <a:off x="4032250" y="3162922"/>
            <a:ext cx="699903" cy="3225178"/>
          </a:xfrm>
          <a:custGeom>
            <a:avLst/>
            <a:gdLst>
              <a:gd name="connsiteX0" fmla="*/ 6350 w 688047"/>
              <a:gd name="connsiteY0" fmla="*/ 3107093 h 3113443"/>
              <a:gd name="connsiteX1" fmla="*/ 681697 w 688047"/>
              <a:gd name="connsiteY1" fmla="*/ 6350 h 3113443"/>
            </a:gdLst>
            <a:ahLst/>
            <a:cxnLst>
              <a:cxn ang="0">
                <a:pos x="connsiteX0" y="connsiteY0"/>
              </a:cxn>
              <a:cxn ang="1">
                <a:pos x="connsiteX1" y="connsiteY1"/>
              </a:cxn>
            </a:cxnLst>
            <a:rect l="l" t="t" r="r" b="b"/>
            <a:pathLst>
              <a:path w="688047" h="3113443">
                <a:moveTo>
                  <a:pt x="6350" y="3107093"/>
                </a:moveTo>
                <a:lnTo>
                  <a:pt x="681697" y="6350"/>
                </a:lnTo>
              </a:path>
            </a:pathLst>
          </a:custGeom>
          <a:ln w="12700">
            <a:solidFill>
              <a:srgbClr val="231F20">
                <a:alpha val="100000"/>
              </a:srgbClr>
            </a:solidFill>
            <a:prstDash val="solid"/>
            <a:miter lim="800000"/>
            <a:head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zh-CN" altLang="en-US" b="1">
              <a:solidFill>
                <a:srgbClr val="000000"/>
              </a:solidFill>
            </a:endParaRPr>
          </a:p>
        </p:txBody>
      </p:sp>
      <p:sp>
        <p:nvSpPr>
          <p:cNvPr id="48" name="Freeform 3"/>
          <p:cNvSpPr/>
          <p:nvPr/>
        </p:nvSpPr>
        <p:spPr>
          <a:xfrm>
            <a:off x="4719453" y="4324146"/>
            <a:ext cx="210337" cy="1989277"/>
          </a:xfrm>
          <a:custGeom>
            <a:avLst/>
            <a:gdLst>
              <a:gd name="connsiteX0" fmla="*/ 203987 w 210337"/>
              <a:gd name="connsiteY0" fmla="*/ 1982927 h 1989277"/>
              <a:gd name="connsiteX1" fmla="*/ 6350 w 210337"/>
              <a:gd name="connsiteY1" fmla="*/ 1982927 h 1989277"/>
              <a:gd name="connsiteX2" fmla="*/ 6350 w 210337"/>
              <a:gd name="connsiteY2" fmla="*/ 6350 h 1989277"/>
              <a:gd name="connsiteX3" fmla="*/ 203987 w 210337"/>
              <a:gd name="connsiteY3" fmla="*/ 6350 h 1989277"/>
            </a:gdLst>
            <a:ahLst/>
            <a:cxnLst>
              <a:cxn ang="0">
                <a:pos x="connsiteX0" y="connsiteY0"/>
              </a:cxn>
              <a:cxn ang="1">
                <a:pos x="connsiteX1" y="connsiteY1"/>
              </a:cxn>
              <a:cxn ang="2">
                <a:pos x="connsiteX2" y="connsiteY2"/>
              </a:cxn>
              <a:cxn ang="3">
                <a:pos x="connsiteX3" y="connsiteY3"/>
              </a:cxn>
            </a:cxnLst>
            <a:rect l="l" t="t" r="r" b="b"/>
            <a:pathLst>
              <a:path w="210337" h="1989277">
                <a:moveTo>
                  <a:pt x="203987" y="1982927"/>
                </a:moveTo>
                <a:lnTo>
                  <a:pt x="6350" y="1982927"/>
                </a:lnTo>
                <a:lnTo>
                  <a:pt x="6350" y="6350"/>
                </a:lnTo>
                <a:lnTo>
                  <a:pt x="203987" y="6350"/>
                </a:lnTo>
              </a:path>
            </a:pathLst>
          </a:custGeom>
          <a:ln w="12700">
            <a:solidFill>
              <a:srgbClr val="231F2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zh-CN" altLang="en-US" b="1">
              <a:solidFill>
                <a:srgbClr val="000000"/>
              </a:solidFill>
            </a:endParaRPr>
          </a:p>
        </p:txBody>
      </p:sp>
      <p:sp>
        <p:nvSpPr>
          <p:cNvPr id="50" name="Freeform 3"/>
          <p:cNvSpPr/>
          <p:nvPr/>
        </p:nvSpPr>
        <p:spPr>
          <a:xfrm>
            <a:off x="4167188" y="5312434"/>
            <a:ext cx="564965" cy="1143135"/>
          </a:xfrm>
          <a:custGeom>
            <a:avLst/>
            <a:gdLst>
              <a:gd name="connsiteX0" fmla="*/ 6350 w 529513"/>
              <a:gd name="connsiteY0" fmla="*/ 1050226 h 1056576"/>
              <a:gd name="connsiteX1" fmla="*/ 523163 w 529513"/>
              <a:gd name="connsiteY1" fmla="*/ 6350 h 1056576"/>
            </a:gdLst>
            <a:ahLst/>
            <a:cxnLst>
              <a:cxn ang="0">
                <a:pos x="connsiteX0" y="connsiteY0"/>
              </a:cxn>
              <a:cxn ang="1">
                <a:pos x="connsiteX1" y="connsiteY1"/>
              </a:cxn>
            </a:cxnLst>
            <a:rect l="l" t="t" r="r" b="b"/>
            <a:pathLst>
              <a:path w="529513" h="1056576">
                <a:moveTo>
                  <a:pt x="6350" y="1050226"/>
                </a:moveTo>
                <a:lnTo>
                  <a:pt x="523163" y="6350"/>
                </a:lnTo>
              </a:path>
            </a:pathLst>
          </a:custGeom>
          <a:ln w="12700">
            <a:solidFill>
              <a:srgbClr val="231F20">
                <a:alpha val="100000"/>
              </a:srgbClr>
            </a:solidFill>
            <a:prstDash val="solid"/>
            <a:miter lim="800000"/>
            <a:head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zh-CN" altLang="en-US" b="1">
              <a:solidFill>
                <a:srgbClr val="000000"/>
              </a:solidFill>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rtl="0" eaLnBrk="1" fontAlgn="base" hangingPunct="1"/>
            <a:r>
              <a:rPr lang="en-US" sz="1200" b="0" kern="1200" dirty="0" smtClean="0">
                <a:solidFill>
                  <a:srgbClr val="000000"/>
                </a:solidFill>
                <a:effectLst/>
                <a:latin typeface="Arial"/>
                <a:ea typeface="ＭＳ Ｐゴシック"/>
                <a:cs typeface="Arial"/>
              </a:rPr>
              <a:t>Figure 2.2</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793220" y="327076"/>
            <a:ext cx="3525861" cy="597052"/>
          </a:xfrm>
        </p:spPr>
        <p:txBody>
          <a:bodyPr/>
          <a:lstStyle/>
          <a:p>
            <a:r>
              <a:rPr lang="en-US" dirty="0" smtClean="0"/>
              <a:t>Atoms</a:t>
            </a:r>
            <a:r>
              <a:rPr lang="ko-KR" altLang="en-US" sz="2400" b="0" dirty="0" smtClean="0"/>
              <a:t>원자</a:t>
            </a:r>
            <a:endParaRPr lang="en-US" sz="2400" b="0" dirty="0" smtClean="0"/>
          </a:p>
        </p:txBody>
      </p:sp>
      <p:sp>
        <p:nvSpPr>
          <p:cNvPr id="57347" name="Rectangle 3"/>
          <p:cNvSpPr>
            <a:spLocks noGrp="1" noChangeArrowheads="1"/>
          </p:cNvSpPr>
          <p:nvPr>
            <p:ph idx="1"/>
          </p:nvPr>
        </p:nvSpPr>
        <p:spPr>
          <a:xfrm>
            <a:off x="287383" y="887441"/>
            <a:ext cx="8543108" cy="4949054"/>
          </a:xfrm>
        </p:spPr>
        <p:txBody>
          <a:bodyPr/>
          <a:lstStyle/>
          <a:p>
            <a:r>
              <a:rPr lang="en-US" dirty="0" smtClean="0"/>
              <a:t>Each element consists of one kind of atom.</a:t>
            </a:r>
          </a:p>
          <a:p>
            <a:r>
              <a:rPr lang="en-US" dirty="0" smtClean="0"/>
              <a:t>An </a:t>
            </a:r>
            <a:r>
              <a:rPr lang="en-US" b="1" dirty="0" smtClean="0"/>
              <a:t>atom</a:t>
            </a:r>
            <a:r>
              <a:rPr lang="en-US" dirty="0" smtClean="0"/>
              <a:t> is the smallest unit of matter that still retains the properties of an element.</a:t>
            </a:r>
          </a:p>
        </p:txBody>
      </p:sp>
      <p:sp>
        <p:nvSpPr>
          <p:cNvPr id="5" name="Rectangle 3"/>
          <p:cNvSpPr txBox="1">
            <a:spLocks noChangeArrowheads="1"/>
          </p:cNvSpPr>
          <p:nvPr/>
        </p:nvSpPr>
        <p:spPr>
          <a:xfrm>
            <a:off x="313319" y="2537916"/>
            <a:ext cx="8543108" cy="212164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200"/>
              </a:spcBef>
              <a:spcAft>
                <a:spcPts val="1200"/>
              </a:spcAft>
              <a:buClr>
                <a:srgbClr val="0070C0"/>
              </a:buClr>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Atoms are composed of subatomic particles.</a:t>
            </a:r>
          </a:p>
          <a:p>
            <a:pPr marL="685800" marR="0" lvl="1" indent="-228600" algn="l" defTabSz="914400" rtl="0" eaLnBrk="1" fontAlgn="auto" latinLnBrk="0" hangingPunct="1">
              <a:lnSpc>
                <a:spcPct val="90000"/>
              </a:lnSpc>
              <a:spcBef>
                <a:spcPts val="0"/>
              </a:spcBef>
              <a:spcAft>
                <a:spcPts val="1200"/>
              </a:spcAft>
              <a:buClr>
                <a:srgbClr val="0070C0"/>
              </a:buClr>
              <a:buSzTx/>
              <a:buFont typeface="Arial" panose="020B0604020202020204"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proton</a:t>
            </a:r>
            <a:r>
              <a:rPr kumimoji="0" lang="ko-KR" altLang="en-US" sz="2000" i="0" u="none" strike="noStrike" kern="1200" cap="none" spc="0" normalizeH="0" baseline="0" noProof="0" dirty="0" smtClean="0">
                <a:ln>
                  <a:noFill/>
                </a:ln>
                <a:solidFill>
                  <a:schemeClr val="tx1"/>
                </a:solidFill>
                <a:effectLst/>
                <a:uLnTx/>
                <a:uFillTx/>
                <a:latin typeface="+mn-lt"/>
                <a:ea typeface="+mn-ea"/>
                <a:cs typeface="+mn-cs"/>
              </a:rPr>
              <a:t>양성자</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positively charged.</a:t>
            </a:r>
          </a:p>
          <a:p>
            <a:pPr marL="685800" marR="0" lvl="1" indent="-228600" algn="l" defTabSz="914400" rtl="0" eaLnBrk="1" fontAlgn="auto" latinLnBrk="0" hangingPunct="1">
              <a:lnSpc>
                <a:spcPct val="90000"/>
              </a:lnSpc>
              <a:spcBef>
                <a:spcPts val="0"/>
              </a:spcBef>
              <a:spcAft>
                <a:spcPts val="1200"/>
              </a:spcAft>
              <a:buClr>
                <a:srgbClr val="0070C0"/>
              </a:buClr>
              <a:buSzTx/>
              <a:buFont typeface="Arial" panose="020B0604020202020204"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An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electron</a:t>
            </a:r>
            <a:r>
              <a:rPr kumimoji="0" lang="ko-KR" altLang="en-US" sz="2000" i="0" u="none" strike="noStrike" kern="1200" cap="none" spc="0" normalizeH="0" baseline="0" noProof="0" dirty="0" smtClean="0">
                <a:ln>
                  <a:noFill/>
                </a:ln>
                <a:solidFill>
                  <a:schemeClr val="tx1"/>
                </a:solidFill>
                <a:effectLst/>
                <a:uLnTx/>
                <a:uFillTx/>
                <a:latin typeface="+mn-lt"/>
                <a:ea typeface="+mn-ea"/>
                <a:cs typeface="+mn-cs"/>
              </a:rPr>
              <a:t>전자</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negatively charged.</a:t>
            </a:r>
          </a:p>
          <a:p>
            <a:pPr marL="685800" marR="0" lvl="1" indent="-228600" algn="l" defTabSz="914400" rtl="0" eaLnBrk="1" fontAlgn="auto" latinLnBrk="0" hangingPunct="1">
              <a:lnSpc>
                <a:spcPct val="90000"/>
              </a:lnSpc>
              <a:spcBef>
                <a:spcPts val="0"/>
              </a:spcBef>
              <a:spcAft>
                <a:spcPts val="1200"/>
              </a:spcAft>
              <a:buClr>
                <a:srgbClr val="0070C0"/>
              </a:buClr>
              <a:buSzTx/>
              <a:buFont typeface="Arial" panose="020B0604020202020204"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neutron</a:t>
            </a:r>
            <a:r>
              <a:rPr kumimoji="0" lang="ko-KR" altLang="en-US" sz="2000" i="0" u="none" strike="noStrike" kern="1200" cap="none" spc="0" normalizeH="0" baseline="0" noProof="0" dirty="0" smtClean="0">
                <a:ln>
                  <a:noFill/>
                </a:ln>
                <a:solidFill>
                  <a:schemeClr val="tx1"/>
                </a:solidFill>
                <a:effectLst/>
                <a:uLnTx/>
                <a:uFillTx/>
                <a:latin typeface="+mn-lt"/>
                <a:ea typeface="+mn-ea"/>
                <a:cs typeface="+mn-cs"/>
              </a:rPr>
              <a:t>중성자</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electrically neutral.</a:t>
            </a:r>
          </a:p>
        </p:txBody>
      </p:sp>
      <p:sp>
        <p:nvSpPr>
          <p:cNvPr id="6" name="Rectangle 3"/>
          <p:cNvSpPr txBox="1">
            <a:spLocks noChangeArrowheads="1"/>
          </p:cNvSpPr>
          <p:nvPr/>
        </p:nvSpPr>
        <p:spPr>
          <a:xfrm>
            <a:off x="267927" y="4613135"/>
            <a:ext cx="8543108" cy="1923853"/>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200"/>
              </a:spcBef>
              <a:spcAft>
                <a:spcPts val="1200"/>
              </a:spcAft>
              <a:buClr>
                <a:srgbClr val="0070C0"/>
              </a:buClr>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Most atoms have protons and neutrons packed tightly into the nucleus.</a:t>
            </a:r>
          </a:p>
          <a:p>
            <a:pPr marL="685800" marR="0" lvl="1" indent="-228600" algn="l" defTabSz="914400" rtl="0" eaLnBrk="1" fontAlgn="auto" latinLnBrk="0" hangingPunct="1">
              <a:lnSpc>
                <a:spcPct val="90000"/>
              </a:lnSpc>
              <a:spcBef>
                <a:spcPts val="0"/>
              </a:spcBef>
              <a:spcAft>
                <a:spcPts val="1200"/>
              </a:spcAft>
              <a:buClr>
                <a:srgbClr val="0070C0"/>
              </a:buClr>
              <a:buSzTx/>
              <a:buFont typeface="Arial" panose="020B0604020202020204"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nucleus</a:t>
            </a:r>
            <a:r>
              <a:rPr kumimoji="0" lang="ko-KR" altLang="en-US" sz="2000" i="0" u="none" strike="noStrike" kern="1200" cap="none" spc="0" normalizeH="0" baseline="0" noProof="0" dirty="0" smtClean="0">
                <a:ln>
                  <a:noFill/>
                </a:ln>
                <a:solidFill>
                  <a:schemeClr val="tx1"/>
                </a:solidFill>
                <a:effectLst/>
                <a:uLnTx/>
                <a:uFillTx/>
                <a:latin typeface="+mn-lt"/>
                <a:ea typeface="+mn-ea"/>
                <a:cs typeface="+mn-cs"/>
              </a:rPr>
              <a:t>핵</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the atom’s central core.</a:t>
            </a:r>
          </a:p>
          <a:p>
            <a:pPr marL="685800" marR="0" lvl="1" indent="-228600" algn="l" defTabSz="914400" rtl="0" eaLnBrk="1" fontAlgn="auto" latinLnBrk="0" hangingPunct="1">
              <a:lnSpc>
                <a:spcPct val="90000"/>
              </a:lnSpc>
              <a:spcBef>
                <a:spcPts val="0"/>
              </a:spcBef>
              <a:spcAft>
                <a:spcPts val="1200"/>
              </a:spcAft>
              <a:buClr>
                <a:srgbClr val="0070C0"/>
              </a:buClr>
              <a:buSzTx/>
              <a:buFont typeface="Arial" panose="020B0604020202020204"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Electrons move around the nucleus.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02_04HeliumAtom-U.jpg"/>
          <p:cNvPicPr>
            <a:picLocks noChangeAspect="1"/>
          </p:cNvPicPr>
          <p:nvPr/>
        </p:nvPicPr>
        <p:blipFill>
          <a:blip r:embed="rId3"/>
          <a:stretch>
            <a:fillRect/>
          </a:stretch>
        </p:blipFill>
        <p:spPr>
          <a:xfrm>
            <a:off x="1477696" y="820495"/>
            <a:ext cx="6169152" cy="5236464"/>
          </a:xfrm>
          <a:prstGeom prst="rect">
            <a:avLst/>
          </a:prstGeom>
        </p:spPr>
      </p:pic>
      <p:sp>
        <p:nvSpPr>
          <p:cNvPr id="6" name="TextBox 2"/>
          <p:cNvSpPr txBox="1">
            <a:spLocks noChangeArrowheads="1"/>
          </p:cNvSpPr>
          <p:nvPr/>
        </p:nvSpPr>
        <p:spPr bwMode="auto">
          <a:xfrm>
            <a:off x="4450468" y="881062"/>
            <a:ext cx="1162178" cy="369332"/>
          </a:xfrm>
          <a:prstGeom prst="rect">
            <a:avLst/>
          </a:prstGeom>
          <a:noFill/>
          <a:ln w="9525">
            <a:noFill/>
            <a:miter lim="800000"/>
            <a:headEnd/>
            <a:tailEnd/>
          </a:ln>
        </p:spPr>
        <p:txBody>
          <a:bodyPr wrap="none" lIns="0" tIns="0" rIns="0" bIns="0">
            <a:spAutoFit/>
          </a:bodyPr>
          <a:lstStyle/>
          <a:p>
            <a:pPr eaLnBrk="0" hangingPunct="0"/>
            <a:r>
              <a:rPr lang="en-US" b="1" dirty="0">
                <a:solidFill>
                  <a:srgbClr val="000000"/>
                </a:solidFill>
                <a:latin typeface="Arial"/>
                <a:ea typeface="ＭＳ Ｐゴシック" charset="0"/>
              </a:rPr>
              <a:t>Protons</a:t>
            </a:r>
          </a:p>
        </p:txBody>
      </p:sp>
      <p:sp>
        <p:nvSpPr>
          <p:cNvPr id="7" name="TextBox 3"/>
          <p:cNvSpPr txBox="1">
            <a:spLocks noChangeArrowheads="1"/>
          </p:cNvSpPr>
          <p:nvPr/>
        </p:nvSpPr>
        <p:spPr bwMode="auto">
          <a:xfrm>
            <a:off x="6438107" y="1291431"/>
            <a:ext cx="1197444" cy="369332"/>
          </a:xfrm>
          <a:prstGeom prst="rect">
            <a:avLst/>
          </a:prstGeom>
          <a:noFill/>
          <a:ln w="9525">
            <a:noFill/>
            <a:miter lim="800000"/>
            <a:headEnd/>
            <a:tailEnd/>
          </a:ln>
        </p:spPr>
        <p:txBody>
          <a:bodyPr wrap="none" lIns="0" tIns="0" rIns="0" bIns="0">
            <a:spAutoFit/>
          </a:bodyPr>
          <a:lstStyle/>
          <a:p>
            <a:pPr eaLnBrk="0" hangingPunct="0"/>
            <a:r>
              <a:rPr lang="en-US" b="1" dirty="0">
                <a:solidFill>
                  <a:srgbClr val="000000"/>
                </a:solidFill>
                <a:latin typeface="Arial"/>
                <a:ea typeface="ＭＳ Ｐゴシック" charset="0"/>
              </a:rPr>
              <a:t>Nucleus</a:t>
            </a:r>
          </a:p>
        </p:txBody>
      </p:sp>
      <p:sp>
        <p:nvSpPr>
          <p:cNvPr id="8" name="TextBox 4"/>
          <p:cNvSpPr txBox="1">
            <a:spLocks noChangeArrowheads="1"/>
          </p:cNvSpPr>
          <p:nvPr/>
        </p:nvSpPr>
        <p:spPr bwMode="auto">
          <a:xfrm>
            <a:off x="3605213" y="1589881"/>
            <a:ext cx="171522" cy="369332"/>
          </a:xfrm>
          <a:prstGeom prst="rect">
            <a:avLst/>
          </a:prstGeom>
          <a:noFill/>
          <a:ln w="9525">
            <a:noFill/>
            <a:miter lim="800000"/>
            <a:headEnd/>
            <a:tailEnd/>
          </a:ln>
        </p:spPr>
        <p:txBody>
          <a:bodyPr wrap="none" lIns="0" tIns="0" rIns="0" bIns="0">
            <a:spAutoFit/>
          </a:bodyPr>
          <a:lstStyle/>
          <a:p>
            <a:pPr eaLnBrk="0" hangingPunct="0"/>
            <a:r>
              <a:rPr lang="en-US" b="1" dirty="0">
                <a:solidFill>
                  <a:srgbClr val="000000"/>
                </a:solidFill>
                <a:latin typeface="Arial"/>
                <a:ea typeface="ＭＳ Ｐゴシック" charset="0"/>
              </a:rPr>
              <a:t>2</a:t>
            </a:r>
          </a:p>
        </p:txBody>
      </p:sp>
      <p:sp>
        <p:nvSpPr>
          <p:cNvPr id="9" name="TextBox 5"/>
          <p:cNvSpPr txBox="1">
            <a:spLocks noChangeArrowheads="1"/>
          </p:cNvSpPr>
          <p:nvPr/>
        </p:nvSpPr>
        <p:spPr bwMode="auto">
          <a:xfrm>
            <a:off x="3602832" y="2301081"/>
            <a:ext cx="171522" cy="369332"/>
          </a:xfrm>
          <a:prstGeom prst="rect">
            <a:avLst/>
          </a:prstGeom>
          <a:noFill/>
          <a:ln w="9525">
            <a:noFill/>
            <a:miter lim="800000"/>
            <a:headEnd/>
            <a:tailEnd/>
          </a:ln>
        </p:spPr>
        <p:txBody>
          <a:bodyPr wrap="none" lIns="0" tIns="0" rIns="0" bIns="0">
            <a:spAutoFit/>
          </a:bodyPr>
          <a:lstStyle/>
          <a:p>
            <a:pPr eaLnBrk="0" hangingPunct="0"/>
            <a:r>
              <a:rPr lang="en-US" b="1" dirty="0">
                <a:solidFill>
                  <a:srgbClr val="000000"/>
                </a:solidFill>
                <a:latin typeface="Arial"/>
                <a:ea typeface="ＭＳ Ｐゴシック" charset="0"/>
              </a:rPr>
              <a:t>2</a:t>
            </a:r>
          </a:p>
        </p:txBody>
      </p:sp>
      <p:sp>
        <p:nvSpPr>
          <p:cNvPr id="10" name="TextBox 6"/>
          <p:cNvSpPr txBox="1">
            <a:spLocks noChangeArrowheads="1"/>
          </p:cNvSpPr>
          <p:nvPr/>
        </p:nvSpPr>
        <p:spPr bwMode="auto">
          <a:xfrm>
            <a:off x="4452938" y="1582738"/>
            <a:ext cx="1351332" cy="369332"/>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latin typeface="Arial"/>
                <a:ea typeface="ＭＳ Ｐゴシック" charset="0"/>
              </a:rPr>
              <a:t>Neutrons</a:t>
            </a:r>
          </a:p>
        </p:txBody>
      </p:sp>
      <p:sp>
        <p:nvSpPr>
          <p:cNvPr id="11" name="TextBox 7"/>
          <p:cNvSpPr txBox="1">
            <a:spLocks noChangeArrowheads="1"/>
          </p:cNvSpPr>
          <p:nvPr/>
        </p:nvSpPr>
        <p:spPr bwMode="auto">
          <a:xfrm>
            <a:off x="4452938" y="2293938"/>
            <a:ext cx="1402628" cy="369332"/>
          </a:xfrm>
          <a:prstGeom prst="rect">
            <a:avLst/>
          </a:prstGeom>
          <a:noFill/>
          <a:ln w="9525">
            <a:noFill/>
            <a:miter lim="800000"/>
            <a:headEnd/>
            <a:tailEnd/>
          </a:ln>
        </p:spPr>
        <p:txBody>
          <a:bodyPr wrap="none" lIns="0" tIns="0" rIns="0" bIns="0">
            <a:spAutoFit/>
          </a:bodyPr>
          <a:lstStyle/>
          <a:p>
            <a:pPr eaLnBrk="0" hangingPunct="0"/>
            <a:r>
              <a:rPr lang="en-US" b="1" dirty="0">
                <a:solidFill>
                  <a:srgbClr val="000000"/>
                </a:solidFill>
                <a:latin typeface="Arial"/>
                <a:ea typeface="ＭＳ Ｐゴシック" charset="0"/>
              </a:rPr>
              <a:t>Electrons</a:t>
            </a:r>
          </a:p>
        </p:txBody>
      </p:sp>
      <p:sp>
        <p:nvSpPr>
          <p:cNvPr id="12" name="TextBox 8"/>
          <p:cNvSpPr txBox="1">
            <a:spLocks noChangeArrowheads="1"/>
          </p:cNvSpPr>
          <p:nvPr/>
        </p:nvSpPr>
        <p:spPr bwMode="auto">
          <a:xfrm>
            <a:off x="1514475" y="2014538"/>
            <a:ext cx="1197444" cy="369332"/>
          </a:xfrm>
          <a:prstGeom prst="rect">
            <a:avLst/>
          </a:prstGeom>
          <a:noFill/>
          <a:ln w="9525">
            <a:noFill/>
            <a:miter lim="800000"/>
            <a:headEnd/>
            <a:tailEnd/>
          </a:ln>
        </p:spPr>
        <p:txBody>
          <a:bodyPr wrap="none" lIns="0" tIns="0" rIns="0" bIns="0">
            <a:spAutoFit/>
          </a:bodyPr>
          <a:lstStyle/>
          <a:p>
            <a:pPr eaLnBrk="0" hangingPunct="0"/>
            <a:r>
              <a:rPr lang="en-US" b="1" dirty="0">
                <a:solidFill>
                  <a:srgbClr val="000000"/>
                </a:solidFill>
                <a:latin typeface="Arial"/>
                <a:ea typeface="ＭＳ Ｐゴシック" charset="0"/>
              </a:rPr>
              <a:t>Nucleus</a:t>
            </a:r>
          </a:p>
        </p:txBody>
      </p:sp>
      <p:sp>
        <p:nvSpPr>
          <p:cNvPr id="13" name="TextBox 9"/>
          <p:cNvSpPr txBox="1">
            <a:spLocks noChangeArrowheads="1"/>
          </p:cNvSpPr>
          <p:nvPr/>
        </p:nvSpPr>
        <p:spPr bwMode="auto">
          <a:xfrm>
            <a:off x="3140075" y="4171950"/>
            <a:ext cx="168316" cy="369332"/>
          </a:xfrm>
          <a:prstGeom prst="rect">
            <a:avLst/>
          </a:prstGeom>
          <a:noFill/>
          <a:ln w="9525">
            <a:noFill/>
            <a:miter lim="800000"/>
            <a:headEnd/>
            <a:tailEnd/>
          </a:ln>
        </p:spPr>
        <p:txBody>
          <a:bodyPr wrap="none" lIns="0" tIns="0" rIns="0" bIns="0">
            <a:spAutoFit/>
          </a:bodyPr>
          <a:lstStyle/>
          <a:p>
            <a:pPr eaLnBrk="0" hangingPunct="0"/>
            <a:r>
              <a:rPr lang="en-US" b="1" smtClean="0">
                <a:solidFill>
                  <a:srgbClr val="000000"/>
                </a:solidFill>
                <a:latin typeface="Symbol"/>
                <a:ea typeface="ＭＳ Ｐゴシック" charset="0"/>
              </a:rPr>
              <a:t>+</a:t>
            </a:r>
            <a:endParaRPr lang="en-US" b="1" dirty="0">
              <a:solidFill>
                <a:srgbClr val="000000"/>
              </a:solidFill>
              <a:latin typeface="Symbol"/>
              <a:ea typeface="ＭＳ Ｐゴシック" charset="0"/>
            </a:endParaRPr>
          </a:p>
        </p:txBody>
      </p:sp>
      <p:sp>
        <p:nvSpPr>
          <p:cNvPr id="14" name="TextBox 10"/>
          <p:cNvSpPr txBox="1">
            <a:spLocks noChangeArrowheads="1"/>
          </p:cNvSpPr>
          <p:nvPr/>
        </p:nvSpPr>
        <p:spPr bwMode="auto">
          <a:xfrm>
            <a:off x="3140075" y="4511675"/>
            <a:ext cx="168316" cy="369332"/>
          </a:xfrm>
          <a:prstGeom prst="rect">
            <a:avLst/>
          </a:prstGeom>
          <a:noFill/>
          <a:ln w="9525">
            <a:noFill/>
            <a:miter lim="800000"/>
            <a:headEnd/>
            <a:tailEnd/>
          </a:ln>
        </p:spPr>
        <p:txBody>
          <a:bodyPr wrap="none" lIns="0" tIns="0" rIns="0" bIns="0">
            <a:spAutoFit/>
          </a:bodyPr>
          <a:lstStyle/>
          <a:p>
            <a:pPr eaLnBrk="0" hangingPunct="0"/>
            <a:r>
              <a:rPr lang="en-US" b="1" smtClean="0">
                <a:solidFill>
                  <a:srgbClr val="000000"/>
                </a:solidFill>
                <a:latin typeface="Symbol"/>
                <a:ea typeface="ＭＳ Ｐゴシック" charset="0"/>
              </a:rPr>
              <a:t>+</a:t>
            </a:r>
            <a:endParaRPr lang="en-US" b="1" dirty="0">
              <a:solidFill>
                <a:srgbClr val="000000"/>
              </a:solidFill>
              <a:latin typeface="Symbol"/>
              <a:ea typeface="ＭＳ Ｐゴシック" charset="0"/>
            </a:endParaRPr>
          </a:p>
        </p:txBody>
      </p:sp>
      <p:sp>
        <p:nvSpPr>
          <p:cNvPr id="15" name="TextBox 11"/>
          <p:cNvSpPr txBox="1">
            <a:spLocks noChangeArrowheads="1"/>
          </p:cNvSpPr>
          <p:nvPr/>
        </p:nvSpPr>
        <p:spPr bwMode="auto">
          <a:xfrm>
            <a:off x="5265738" y="3967163"/>
            <a:ext cx="2167260" cy="1107996"/>
          </a:xfrm>
          <a:prstGeom prst="rect">
            <a:avLst/>
          </a:prstGeom>
          <a:noFill/>
          <a:ln w="9525">
            <a:noFill/>
            <a:miter lim="800000"/>
            <a:headEnd/>
            <a:tailEnd/>
          </a:ln>
        </p:spPr>
        <p:txBody>
          <a:bodyPr wrap="none" lIns="0" tIns="0" rIns="0" bIns="0">
            <a:spAutoFit/>
          </a:bodyPr>
          <a:lstStyle/>
          <a:p>
            <a:pPr eaLnBrk="0" hangingPunct="0"/>
            <a:r>
              <a:rPr lang="en-US" b="1" dirty="0">
                <a:solidFill>
                  <a:srgbClr val="000000"/>
                </a:solidFill>
                <a:latin typeface="Arial"/>
                <a:ea typeface="ＭＳ Ｐゴシック" charset="0"/>
              </a:rPr>
              <a:t>Electron cloud</a:t>
            </a:r>
          </a:p>
          <a:p>
            <a:pPr eaLnBrk="0" hangingPunct="0"/>
            <a:r>
              <a:rPr lang="en-US" b="1" dirty="0">
                <a:solidFill>
                  <a:srgbClr val="000000"/>
                </a:solidFill>
                <a:latin typeface="Arial"/>
                <a:ea typeface="ＭＳ Ｐゴシック" charset="0"/>
              </a:rPr>
              <a:t>containing two</a:t>
            </a:r>
          </a:p>
          <a:p>
            <a:pPr eaLnBrk="0" hangingPunct="0"/>
            <a:r>
              <a:rPr lang="en-US" b="1" dirty="0">
                <a:solidFill>
                  <a:srgbClr val="000000"/>
                </a:solidFill>
                <a:latin typeface="Arial"/>
                <a:ea typeface="ＭＳ Ｐゴシック" charset="0"/>
              </a:rPr>
              <a:t>electrons</a:t>
            </a:r>
          </a:p>
        </p:txBody>
      </p:sp>
      <p:sp>
        <p:nvSpPr>
          <p:cNvPr id="16" name="TextBox 5"/>
          <p:cNvSpPr txBox="1">
            <a:spLocks noChangeArrowheads="1"/>
          </p:cNvSpPr>
          <p:nvPr/>
        </p:nvSpPr>
        <p:spPr bwMode="auto">
          <a:xfrm>
            <a:off x="3602832" y="878999"/>
            <a:ext cx="171522" cy="369332"/>
          </a:xfrm>
          <a:prstGeom prst="rect">
            <a:avLst/>
          </a:prstGeom>
          <a:noFill/>
          <a:ln w="9525">
            <a:noFill/>
            <a:miter lim="800000"/>
            <a:headEnd/>
            <a:tailEnd/>
          </a:ln>
        </p:spPr>
        <p:txBody>
          <a:bodyPr wrap="none" lIns="0" tIns="0" rIns="0" bIns="0">
            <a:spAutoFit/>
          </a:bodyPr>
          <a:lstStyle/>
          <a:p>
            <a:pPr eaLnBrk="0" hangingPunct="0"/>
            <a:r>
              <a:rPr lang="en-US" b="1" dirty="0">
                <a:solidFill>
                  <a:srgbClr val="000000"/>
                </a:solidFill>
                <a:latin typeface="Arial"/>
                <a:ea typeface="ＭＳ Ｐゴシック" charset="0"/>
              </a:rPr>
              <a:t>2</a:t>
            </a:r>
          </a:p>
        </p:txBody>
      </p:sp>
      <p:sp>
        <p:nvSpPr>
          <p:cNvPr id="18" name="TextBox 5"/>
          <p:cNvSpPr txBox="1">
            <a:spLocks noChangeArrowheads="1"/>
          </p:cNvSpPr>
          <p:nvPr/>
        </p:nvSpPr>
        <p:spPr bwMode="auto">
          <a:xfrm>
            <a:off x="4029072" y="2317751"/>
            <a:ext cx="141064" cy="307777"/>
          </a:xfrm>
          <a:prstGeom prst="rect">
            <a:avLst/>
          </a:prstGeom>
          <a:noFill/>
          <a:ln w="9525">
            <a:noFill/>
            <a:miter lim="800000"/>
            <a:headEnd/>
            <a:tailEnd/>
          </a:ln>
        </p:spPr>
        <p:txBody>
          <a:bodyPr wrap="none" lIns="0" tIns="0" rIns="0" bIns="0">
            <a:spAutoFit/>
          </a:bodyPr>
          <a:lstStyle/>
          <a:p>
            <a:pPr eaLnBrk="0" hangingPunct="0"/>
            <a:r>
              <a:rPr lang="en-US" sz="2000" b="1" dirty="0">
                <a:solidFill>
                  <a:srgbClr val="000000"/>
                </a:solidFill>
                <a:latin typeface="Symbol" pitchFamily="18" charset="2"/>
                <a:ea typeface="ＭＳ Ｐゴシック" charset="0"/>
                <a:sym typeface="Symbol"/>
              </a:rPr>
              <a:t></a:t>
            </a:r>
            <a:endParaRPr lang="en-US" sz="2000" b="1" dirty="0">
              <a:solidFill>
                <a:srgbClr val="000000"/>
              </a:solidFill>
              <a:latin typeface="Symbol" pitchFamily="18" charset="2"/>
              <a:ea typeface="ＭＳ Ｐゴシック" charset="0"/>
            </a:endParaRPr>
          </a:p>
        </p:txBody>
      </p:sp>
      <p:sp>
        <p:nvSpPr>
          <p:cNvPr id="19" name="TextBox 5"/>
          <p:cNvSpPr txBox="1">
            <a:spLocks noChangeArrowheads="1"/>
          </p:cNvSpPr>
          <p:nvPr/>
        </p:nvSpPr>
        <p:spPr bwMode="auto">
          <a:xfrm>
            <a:off x="3886195" y="3198818"/>
            <a:ext cx="141064" cy="307777"/>
          </a:xfrm>
          <a:prstGeom prst="rect">
            <a:avLst/>
          </a:prstGeom>
          <a:noFill/>
          <a:ln w="9525">
            <a:noFill/>
            <a:miter lim="800000"/>
            <a:headEnd/>
            <a:tailEnd/>
          </a:ln>
        </p:spPr>
        <p:txBody>
          <a:bodyPr wrap="square" lIns="0" tIns="0" rIns="0" bIns="0">
            <a:spAutoFit/>
          </a:bodyPr>
          <a:lstStyle/>
          <a:p>
            <a:pPr eaLnBrk="0" hangingPunct="0"/>
            <a:r>
              <a:rPr lang="en-US" sz="2000" b="1" dirty="0">
                <a:solidFill>
                  <a:srgbClr val="000000"/>
                </a:solidFill>
                <a:latin typeface="Symbol" pitchFamily="18" charset="2"/>
                <a:ea typeface="ＭＳ Ｐゴシック" charset="0"/>
                <a:sym typeface="Symbol"/>
              </a:rPr>
              <a:t></a:t>
            </a:r>
            <a:endParaRPr lang="en-US" sz="2000" b="1" dirty="0">
              <a:solidFill>
                <a:srgbClr val="000000"/>
              </a:solidFill>
              <a:latin typeface="Symbol" pitchFamily="18" charset="2"/>
              <a:ea typeface="ＭＳ Ｐゴシック" charset="0"/>
            </a:endParaRPr>
          </a:p>
        </p:txBody>
      </p:sp>
      <p:sp>
        <p:nvSpPr>
          <p:cNvPr id="20" name="TextBox 5"/>
          <p:cNvSpPr txBox="1">
            <a:spLocks noChangeArrowheads="1"/>
          </p:cNvSpPr>
          <p:nvPr/>
        </p:nvSpPr>
        <p:spPr bwMode="auto">
          <a:xfrm>
            <a:off x="4029072" y="860413"/>
            <a:ext cx="141064" cy="307777"/>
          </a:xfrm>
          <a:prstGeom prst="rect">
            <a:avLst/>
          </a:prstGeom>
          <a:noFill/>
          <a:ln w="9525">
            <a:noFill/>
            <a:miter lim="800000"/>
            <a:headEnd/>
            <a:tailEnd/>
          </a:ln>
        </p:spPr>
        <p:txBody>
          <a:bodyPr wrap="none" lIns="0" tIns="0" rIns="0" bIns="0">
            <a:spAutoFit/>
          </a:bodyPr>
          <a:lstStyle/>
          <a:p>
            <a:pPr eaLnBrk="0" hangingPunct="0"/>
            <a:r>
              <a:rPr lang="en-US" sz="2000" b="1" smtClean="0">
                <a:solidFill>
                  <a:srgbClr val="000000"/>
                </a:solidFill>
                <a:latin typeface="Symbol"/>
                <a:ea typeface="ＭＳ Ｐゴシック" charset="0"/>
                <a:sym typeface="Symbol"/>
              </a:rPr>
              <a:t>+</a:t>
            </a:r>
            <a:endParaRPr lang="en-US" sz="2000" b="1" dirty="0">
              <a:solidFill>
                <a:srgbClr val="000000"/>
              </a:solidFill>
              <a:latin typeface="Symbol"/>
              <a:ea typeface="ＭＳ Ｐゴシック" charset="0"/>
            </a:endParaRPr>
          </a:p>
        </p:txBody>
      </p:sp>
      <p:sp>
        <p:nvSpPr>
          <p:cNvPr id="21" name="TextBox 5"/>
          <p:cNvSpPr txBox="1">
            <a:spLocks noChangeArrowheads="1"/>
          </p:cNvSpPr>
          <p:nvPr/>
        </p:nvSpPr>
        <p:spPr bwMode="auto">
          <a:xfrm>
            <a:off x="3155943" y="5478466"/>
            <a:ext cx="141064" cy="307777"/>
          </a:xfrm>
          <a:prstGeom prst="rect">
            <a:avLst/>
          </a:prstGeom>
          <a:noFill/>
          <a:ln w="9525">
            <a:noFill/>
            <a:miter lim="800000"/>
            <a:headEnd/>
            <a:tailEnd/>
          </a:ln>
        </p:spPr>
        <p:txBody>
          <a:bodyPr wrap="square" lIns="0" tIns="0" rIns="0" bIns="0">
            <a:spAutoFit/>
          </a:bodyPr>
          <a:lstStyle/>
          <a:p>
            <a:pPr eaLnBrk="0" hangingPunct="0"/>
            <a:r>
              <a:rPr lang="en-US" sz="2000" b="1" dirty="0">
                <a:solidFill>
                  <a:srgbClr val="000000"/>
                </a:solidFill>
                <a:latin typeface="Symbol" pitchFamily="18" charset="2"/>
                <a:ea typeface="ＭＳ Ｐゴシック" charset="0"/>
                <a:sym typeface="Symbol"/>
              </a:rPr>
              <a:t></a:t>
            </a:r>
            <a:endParaRPr lang="en-US" sz="2000" b="1" dirty="0">
              <a:solidFill>
                <a:srgbClr val="000000"/>
              </a:solidFill>
              <a:latin typeface="Symbol" pitchFamily="18" charset="2"/>
              <a:ea typeface="ＭＳ Ｐゴシック" charset="0"/>
            </a:endParaRPr>
          </a:p>
        </p:txBody>
      </p:sp>
      <p:grpSp>
        <p:nvGrpSpPr>
          <p:cNvPr id="40" name="Group 39"/>
          <p:cNvGrpSpPr/>
          <p:nvPr/>
        </p:nvGrpSpPr>
        <p:grpSpPr>
          <a:xfrm>
            <a:off x="2676525" y="2371725"/>
            <a:ext cx="911223" cy="1927225"/>
            <a:chOff x="2676525" y="2371725"/>
            <a:chExt cx="911223" cy="1927225"/>
          </a:xfrm>
        </p:grpSpPr>
        <p:sp>
          <p:nvSpPr>
            <p:cNvPr id="37" name="Freeform 3"/>
            <p:cNvSpPr/>
            <p:nvPr/>
          </p:nvSpPr>
          <p:spPr>
            <a:xfrm rot="5400000">
              <a:off x="3061419" y="3772621"/>
              <a:ext cx="339515" cy="713143"/>
            </a:xfrm>
            <a:custGeom>
              <a:avLst/>
              <a:gdLst>
                <a:gd name="connsiteX0" fmla="*/ 203987 w 210337"/>
                <a:gd name="connsiteY0" fmla="*/ 2229980 h 2236330"/>
                <a:gd name="connsiteX1" fmla="*/ 6350 w 210337"/>
                <a:gd name="connsiteY1" fmla="*/ 2229980 h 2236330"/>
                <a:gd name="connsiteX2" fmla="*/ 6350 w 210337"/>
                <a:gd name="connsiteY2" fmla="*/ 6350 h 2236330"/>
                <a:gd name="connsiteX3" fmla="*/ 203987 w 210337"/>
                <a:gd name="connsiteY3" fmla="*/ 6350 h 2236330"/>
              </a:gdLst>
              <a:ahLst/>
              <a:cxnLst>
                <a:cxn ang="0">
                  <a:pos x="connsiteX0" y="connsiteY0"/>
                </a:cxn>
                <a:cxn ang="1">
                  <a:pos x="connsiteX1" y="connsiteY1"/>
                </a:cxn>
                <a:cxn ang="2">
                  <a:pos x="connsiteX2" y="connsiteY2"/>
                </a:cxn>
                <a:cxn ang="3">
                  <a:pos x="connsiteX3" y="connsiteY3"/>
                </a:cxn>
              </a:cxnLst>
              <a:rect l="l" t="t" r="r" b="b"/>
              <a:pathLst>
                <a:path w="210337" h="2236330">
                  <a:moveTo>
                    <a:pt x="203987" y="2229980"/>
                  </a:moveTo>
                  <a:lnTo>
                    <a:pt x="6350" y="2229980"/>
                  </a:lnTo>
                  <a:lnTo>
                    <a:pt x="6350" y="6350"/>
                  </a:lnTo>
                  <a:lnTo>
                    <a:pt x="203987" y="6350"/>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39" name="Freeform 38"/>
            <p:cNvSpPr/>
            <p:nvPr/>
          </p:nvSpPr>
          <p:spPr bwMode="auto">
            <a:xfrm>
              <a:off x="2676525" y="2371725"/>
              <a:ext cx="555625" cy="1600200"/>
            </a:xfrm>
            <a:custGeom>
              <a:avLst/>
              <a:gdLst>
                <a:gd name="connsiteX0" fmla="*/ 0 w 555625"/>
                <a:gd name="connsiteY0" fmla="*/ 0 h 1600200"/>
                <a:gd name="connsiteX1" fmla="*/ 555625 w 555625"/>
                <a:gd name="connsiteY1" fmla="*/ 1600200 h 1600200"/>
              </a:gdLst>
              <a:ahLst/>
              <a:cxnLst>
                <a:cxn ang="0">
                  <a:pos x="connsiteX0" y="connsiteY0"/>
                </a:cxn>
                <a:cxn ang="0">
                  <a:pos x="connsiteX1" y="connsiteY1"/>
                </a:cxn>
              </a:cxnLst>
              <a:rect l="l" t="t" r="r" b="b"/>
              <a:pathLst>
                <a:path w="555625" h="1600200">
                  <a:moveTo>
                    <a:pt x="0" y="0"/>
                  </a:moveTo>
                  <a:lnTo>
                    <a:pt x="555625" y="1600200"/>
                  </a:lnTo>
                </a:path>
              </a:pathLst>
            </a:cu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Times" pitchFamily="84" charset="0"/>
                <a:ea typeface="ＭＳ Ｐゴシック" charset="0"/>
              </a:endParaRPr>
            </a:p>
          </p:txBody>
        </p:sp>
      </p:grpSp>
      <p:sp>
        <p:nvSpPr>
          <p:cNvPr id="42" name="Freeform 41"/>
          <p:cNvSpPr/>
          <p:nvPr/>
        </p:nvSpPr>
        <p:spPr bwMode="auto">
          <a:xfrm>
            <a:off x="4638676" y="4260849"/>
            <a:ext cx="558800" cy="161925"/>
          </a:xfrm>
          <a:custGeom>
            <a:avLst/>
            <a:gdLst>
              <a:gd name="connsiteX0" fmla="*/ 0 w 358775"/>
              <a:gd name="connsiteY0" fmla="*/ 101600 h 101600"/>
              <a:gd name="connsiteX1" fmla="*/ 358775 w 358775"/>
              <a:gd name="connsiteY1" fmla="*/ 0 h 101600"/>
            </a:gdLst>
            <a:ahLst/>
            <a:cxnLst>
              <a:cxn ang="0">
                <a:pos x="connsiteX0" y="connsiteY0"/>
              </a:cxn>
              <a:cxn ang="0">
                <a:pos x="connsiteX1" y="connsiteY1"/>
              </a:cxn>
            </a:cxnLst>
            <a:rect l="l" t="t" r="r" b="b"/>
            <a:pathLst>
              <a:path w="358775" h="101600">
                <a:moveTo>
                  <a:pt x="0" y="101600"/>
                </a:moveTo>
                <a:lnTo>
                  <a:pt x="358775" y="0"/>
                </a:lnTo>
              </a:path>
            </a:pathLst>
          </a:custGeom>
          <a:solidFill>
            <a:schemeClr val="accent1"/>
          </a:solidFill>
          <a:ln w="12700" cap="flat" cmpd="sng" algn="ctr">
            <a:solidFill>
              <a:schemeClr val="tx1"/>
            </a:solidFill>
            <a:prstDash val="solid"/>
            <a:miter lim="800000"/>
            <a:headEnd type="triangle" w="sm"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Times" pitchFamily="84" charset="0"/>
              <a:ea typeface="ＭＳ Ｐゴシック" charset="0"/>
            </a:endParaRPr>
          </a:p>
        </p:txBody>
      </p:sp>
      <p:grpSp>
        <p:nvGrpSpPr>
          <p:cNvPr id="31" name="Group 30"/>
          <p:cNvGrpSpPr/>
          <p:nvPr/>
        </p:nvGrpSpPr>
        <p:grpSpPr>
          <a:xfrm>
            <a:off x="5715000" y="972498"/>
            <a:ext cx="647699" cy="1028701"/>
            <a:chOff x="5715000" y="967738"/>
            <a:chExt cx="647699" cy="1028701"/>
          </a:xfrm>
        </p:grpSpPr>
        <p:sp>
          <p:nvSpPr>
            <p:cNvPr id="32" name="Freeform 31"/>
            <p:cNvSpPr/>
            <p:nvPr/>
          </p:nvSpPr>
          <p:spPr>
            <a:xfrm rot="16200000">
              <a:off x="5369760" y="1312978"/>
              <a:ext cx="1028701" cy="338222"/>
            </a:xfrm>
            <a:custGeom>
              <a:avLst/>
              <a:gdLst>
                <a:gd name="connsiteX0" fmla="*/ 9525 w 3199536"/>
                <a:gd name="connsiteY0" fmla="*/ 9525 h 224294"/>
                <a:gd name="connsiteX1" fmla="*/ 9525 w 3199536"/>
                <a:gd name="connsiteY1" fmla="*/ 214769 h 224294"/>
                <a:gd name="connsiteX2" fmla="*/ 3190011 w 3199536"/>
                <a:gd name="connsiteY2" fmla="*/ 214769 h 224294"/>
                <a:gd name="connsiteX3" fmla="*/ 3190011 w 3199536"/>
                <a:gd name="connsiteY3" fmla="*/ 9525 h 224294"/>
              </a:gdLst>
              <a:ahLst/>
              <a:cxnLst>
                <a:cxn ang="0">
                  <a:pos x="connsiteX0" y="connsiteY0"/>
                </a:cxn>
                <a:cxn ang="1">
                  <a:pos x="connsiteX1" y="connsiteY1"/>
                </a:cxn>
                <a:cxn ang="2">
                  <a:pos x="connsiteX2" y="connsiteY2"/>
                </a:cxn>
                <a:cxn ang="3">
                  <a:pos x="connsiteX3" y="connsiteY3"/>
                </a:cxn>
              </a:cxnLst>
              <a:rect l="l" t="t" r="r" b="b"/>
              <a:pathLst>
                <a:path w="3199536" h="224294">
                  <a:moveTo>
                    <a:pt x="9525" y="9525"/>
                  </a:moveTo>
                  <a:lnTo>
                    <a:pt x="9525" y="214769"/>
                  </a:lnTo>
                  <a:lnTo>
                    <a:pt x="3190011" y="214769"/>
                  </a:lnTo>
                  <a:lnTo>
                    <a:pt x="3190011"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33" name="Freeform 3"/>
            <p:cNvSpPr/>
            <p:nvPr/>
          </p:nvSpPr>
          <p:spPr>
            <a:xfrm rot="16200000">
              <a:off x="6187473" y="1309921"/>
              <a:ext cx="12250" cy="338203"/>
            </a:xfrm>
            <a:custGeom>
              <a:avLst/>
              <a:gdLst>
                <a:gd name="connsiteX0" fmla="*/ 9525 w 38100"/>
                <a:gd name="connsiteY0" fmla="*/ 214757 h 224281"/>
                <a:gd name="connsiteX1" fmla="*/ 9525 w 38100"/>
                <a:gd name="connsiteY1" fmla="*/ 9525 h 224281"/>
              </a:gdLst>
              <a:ahLst/>
              <a:cxnLst>
                <a:cxn ang="0">
                  <a:pos x="connsiteX0" y="connsiteY0"/>
                </a:cxn>
                <a:cxn ang="1">
                  <a:pos x="connsiteX1" y="connsiteY1"/>
                </a:cxn>
              </a:cxnLst>
              <a:rect l="l" t="t" r="r" b="b"/>
              <a:pathLst>
                <a:path w="38100" h="224281">
                  <a:moveTo>
                    <a:pt x="9525" y="214757"/>
                  </a:moveTo>
                  <a:lnTo>
                    <a:pt x="9525"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sp>
        <p:nvSpPr>
          <p:cNvPr id="2" name="Title 1"/>
          <p:cNvSpPr>
            <a:spLocks noGrp="1"/>
          </p:cNvSpPr>
          <p:nvPr>
            <p:ph type="title" idx="4294967295"/>
          </p:nvPr>
        </p:nvSpPr>
        <p:spPr>
          <a:xfrm>
            <a:off x="0" y="0"/>
            <a:ext cx="8229600" cy="301625"/>
          </a:xfrm>
          <a:prstGeom prst="rect">
            <a:avLst/>
          </a:prstGeom>
        </p:spPr>
        <p:txBody>
          <a:bodyPr/>
          <a:lstStyle/>
          <a:p>
            <a:pPr algn="l" rtl="0" eaLnBrk="1" fontAlgn="base" hangingPunct="1"/>
            <a:r>
              <a:rPr lang="en-US" sz="1200" b="0" kern="1200" dirty="0" smtClean="0">
                <a:solidFill>
                  <a:srgbClr val="000000"/>
                </a:solidFill>
                <a:effectLst/>
                <a:latin typeface="Arial"/>
                <a:ea typeface="ＭＳ Ｐゴシック"/>
                <a:cs typeface="Arial"/>
              </a:rPr>
              <a:t>Figure 2.4</a:t>
            </a:r>
            <a:endParaRPr lang="en-US" dirty="0"/>
          </a:p>
        </p:txBody>
      </p:sp>
      <p:sp>
        <p:nvSpPr>
          <p:cNvPr id="26" name="직사각형 25"/>
          <p:cNvSpPr/>
          <p:nvPr/>
        </p:nvSpPr>
        <p:spPr>
          <a:xfrm>
            <a:off x="1301470" y="717615"/>
            <a:ext cx="1778051" cy="461665"/>
          </a:xfrm>
          <a:prstGeom prst="rect">
            <a:avLst/>
          </a:prstGeom>
        </p:spPr>
        <p:txBody>
          <a:bodyPr wrap="none">
            <a:spAutoFit/>
          </a:bodyPr>
          <a:lstStyle/>
          <a:p>
            <a:r>
              <a:rPr lang="en-US" altLang="ko-KR" dirty="0" smtClean="0"/>
              <a:t>He</a:t>
            </a:r>
            <a:r>
              <a:rPr lang="ko-KR" altLang="en-US" dirty="0" smtClean="0"/>
              <a:t> </a:t>
            </a:r>
            <a:r>
              <a:rPr lang="en-US" altLang="ko-KR" dirty="0" smtClean="0"/>
              <a:t>(helium)</a:t>
            </a:r>
            <a:endParaRPr lang="ko-KR" alt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GAMESHOW" val="False"/>
  <p:tag name="PPTVERSION" val="XP"/>
</p:tagLst>
</file>

<file path=ppt/theme/theme1.xml><?xml version="1.0" encoding="utf-8"?>
<a:theme xmlns:a="http://schemas.openxmlformats.org/drawingml/2006/main" name="CampbellEB6_Lectur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ampbellEB6_Lectures" id="{D10E2605-64AD-47CA-8C83-9D8FB294CAC7}" vid="{90AA8442-7336-4BC9-A760-1BA51E6F36A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4888</TotalTime>
  <Words>21522</Words>
  <Application>Microsoft Office PowerPoint</Application>
  <PresentationFormat>화면 슬라이드 쇼(4:3)</PresentationFormat>
  <Paragraphs>926</Paragraphs>
  <Slides>33</Slides>
  <Notes>32</Notes>
  <HiddenSlides>0</HiddenSlides>
  <MMClips>0</MMClips>
  <ScaleCrop>false</ScaleCrop>
  <HeadingPairs>
    <vt:vector size="4" baseType="variant">
      <vt:variant>
        <vt:lpstr>테마</vt:lpstr>
      </vt:variant>
      <vt:variant>
        <vt:i4>1</vt:i4>
      </vt:variant>
      <vt:variant>
        <vt:lpstr>슬라이드 제목</vt:lpstr>
      </vt:variant>
      <vt:variant>
        <vt:i4>33</vt:i4>
      </vt:variant>
    </vt:vector>
  </HeadingPairs>
  <TitlesOfParts>
    <vt:vector size="34" baseType="lpstr">
      <vt:lpstr>CampbellEB6_Lectures</vt:lpstr>
      <vt:lpstr>Chapter 2</vt:lpstr>
      <vt:lpstr>Matter: Elements원소 and Compounds화합물</vt:lpstr>
      <vt:lpstr>Matter: Elements and Compounds</vt:lpstr>
      <vt:lpstr>Figure 2.1-1</vt:lpstr>
      <vt:lpstr>Figure 2.1-2</vt:lpstr>
      <vt:lpstr>슬라이드 6</vt:lpstr>
      <vt:lpstr>Figure 2.2</vt:lpstr>
      <vt:lpstr>Atoms원자</vt:lpstr>
      <vt:lpstr>Figure 2.4</vt:lpstr>
      <vt:lpstr>슬라이드 10</vt:lpstr>
      <vt:lpstr>Isotopes동위원소</vt:lpstr>
      <vt:lpstr>슬라이드 12</vt:lpstr>
      <vt:lpstr>The Process of Science: Can Radioactive Tracers Identify Brain Diseases? </vt:lpstr>
      <vt:lpstr>슬라이드 14</vt:lpstr>
      <vt:lpstr>Chemical Bonding and Molecules</vt:lpstr>
      <vt:lpstr>Ionic Bonds이온결합</vt:lpstr>
      <vt:lpstr>Covalent Bonds공유결합</vt:lpstr>
      <vt:lpstr>Hydrogen Bonds수소결합</vt:lpstr>
      <vt:lpstr>Figure 2.8</vt:lpstr>
      <vt:lpstr>슬라이드 20</vt:lpstr>
      <vt:lpstr>Chemical Reactions</vt:lpstr>
      <vt:lpstr>Water and Life</vt:lpstr>
      <vt:lpstr>Structure/Function: Water</vt:lpstr>
      <vt:lpstr>The Cohesion of Water</vt:lpstr>
      <vt:lpstr>Water Moderates Temperature</vt:lpstr>
      <vt:lpstr>슬라이드 26</vt:lpstr>
      <vt:lpstr>The Biological Significance of Ice Floating</vt:lpstr>
      <vt:lpstr>Water as the Solvent of Life</vt:lpstr>
      <vt:lpstr>Acids, Bases, and pH</vt:lpstr>
      <vt:lpstr>Figure 2.15</vt:lpstr>
      <vt:lpstr>슬라이드 31</vt:lpstr>
      <vt:lpstr>Radioactivity as an Evolutionary Clock진화시계 </vt:lpstr>
      <vt:lpstr>슬라이드 33</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Delgado</dc:creator>
  <cp:lastModifiedBy>hong choo</cp:lastModifiedBy>
  <cp:revision>1018</cp:revision>
  <cp:lastPrinted>2005-04-01T00:26:31Z</cp:lastPrinted>
  <dcterms:created xsi:type="dcterms:W3CDTF">2014-08-23T20:37:08Z</dcterms:created>
  <dcterms:modified xsi:type="dcterms:W3CDTF">2019-12-19T05:42:21Z</dcterms:modified>
</cp:coreProperties>
</file>