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40"/>
  </p:notesMasterIdLst>
  <p:handoutMasterIdLst>
    <p:handoutMasterId r:id="rId41"/>
  </p:handoutMasterIdLst>
  <p:sldIdLst>
    <p:sldId id="552" r:id="rId2"/>
    <p:sldId id="266" r:id="rId3"/>
    <p:sldId id="477" r:id="rId4"/>
    <p:sldId id="465" r:id="rId5"/>
    <p:sldId id="628" r:id="rId6"/>
    <p:sldId id="282" r:id="rId7"/>
    <p:sldId id="513" r:id="rId8"/>
    <p:sldId id="288" r:id="rId9"/>
    <p:sldId id="289" r:id="rId10"/>
    <p:sldId id="290" r:id="rId11"/>
    <p:sldId id="484" r:id="rId12"/>
    <p:sldId id="298" r:id="rId13"/>
    <p:sldId id="517" r:id="rId14"/>
    <p:sldId id="304" r:id="rId15"/>
    <p:sldId id="519" r:id="rId16"/>
    <p:sldId id="520" r:id="rId17"/>
    <p:sldId id="312" r:id="rId18"/>
    <p:sldId id="314" r:id="rId19"/>
    <p:sldId id="526" r:id="rId20"/>
    <p:sldId id="529" r:id="rId21"/>
    <p:sldId id="325" r:id="rId22"/>
    <p:sldId id="329" r:id="rId23"/>
    <p:sldId id="336" r:id="rId24"/>
    <p:sldId id="535" r:id="rId25"/>
    <p:sldId id="629" r:id="rId26"/>
    <p:sldId id="340" r:id="rId27"/>
    <p:sldId id="537" r:id="rId28"/>
    <p:sldId id="538" r:id="rId29"/>
    <p:sldId id="616" r:id="rId30"/>
    <p:sldId id="359" r:id="rId31"/>
    <p:sldId id="541" r:id="rId32"/>
    <p:sldId id="542" r:id="rId33"/>
    <p:sldId id="623" r:id="rId34"/>
    <p:sldId id="543" r:id="rId35"/>
    <p:sldId id="625" r:id="rId36"/>
    <p:sldId id="626" r:id="rId37"/>
    <p:sldId id="548" r:id="rId38"/>
    <p:sldId id="627" r:id="rId39"/>
  </p:sldIdLst>
  <p:sldSz cx="9144000" cy="6858000" type="screen4x3"/>
  <p:notesSz cx="12115800" cy="18973800"/>
  <p:custDataLst>
    <p:tags r:id="rId42"/>
  </p:custDataLst>
  <p:defaultTextStyle>
    <a:defPPr>
      <a:defRPr lang="en-US"/>
    </a:defPPr>
    <a:lvl1pPr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1pPr>
    <a:lvl2pPr marL="4572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2pPr>
    <a:lvl3pPr marL="9144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3pPr>
    <a:lvl4pPr marL="13716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4pPr>
    <a:lvl5pPr marL="18288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2400" kern="1200">
        <a:solidFill>
          <a:schemeClr val="tx1"/>
        </a:solidFill>
        <a:latin typeface="Arial" pitchFamily="-108" charset="0"/>
        <a:ea typeface="Arial" pitchFamily="-108" charset="0"/>
        <a:cs typeface="Arial" pitchFamily="-108" charset="0"/>
      </a:defRPr>
    </a:lvl6pPr>
    <a:lvl7pPr marL="2743200" algn="l" defTabSz="457200" rtl="0" eaLnBrk="1" latinLnBrk="0" hangingPunct="1">
      <a:defRPr sz="2400" kern="1200">
        <a:solidFill>
          <a:schemeClr val="tx1"/>
        </a:solidFill>
        <a:latin typeface="Arial" pitchFamily="-108" charset="0"/>
        <a:ea typeface="Arial" pitchFamily="-108" charset="0"/>
        <a:cs typeface="Arial" pitchFamily="-108" charset="0"/>
      </a:defRPr>
    </a:lvl7pPr>
    <a:lvl8pPr marL="3200400" algn="l" defTabSz="457200" rtl="0" eaLnBrk="1" latinLnBrk="0" hangingPunct="1">
      <a:defRPr sz="2400" kern="1200">
        <a:solidFill>
          <a:schemeClr val="tx1"/>
        </a:solidFill>
        <a:latin typeface="Arial" pitchFamily="-108" charset="0"/>
        <a:ea typeface="Arial" pitchFamily="-108" charset="0"/>
        <a:cs typeface="Arial" pitchFamily="-108" charset="0"/>
      </a:defRPr>
    </a:lvl8pPr>
    <a:lvl9pPr marL="3657600" algn="l" defTabSz="457200" rtl="0" eaLnBrk="1" latinLnBrk="0" hangingPunct="1">
      <a:defRPr sz="2400" kern="1200">
        <a:solidFill>
          <a:schemeClr val="tx1"/>
        </a:solidFill>
        <a:latin typeface="Arial" pitchFamily="-108" charset="0"/>
        <a:ea typeface="Arial" pitchFamily="-108" charset="0"/>
        <a:cs typeface="Arial" pitchFamily="-108" charset="0"/>
      </a:defRPr>
    </a:lvl9pPr>
  </p:defaultTextStyle>
  <p:extLst>
    <p:ext uri="{EFAFB233-063F-42B5-8137-9DF3F51BA10A}">
      <p15:sldGuideLst xmlns:p15="http://schemas.microsoft.com/office/powerpoint/2012/main" xmlns="">
        <p15:guide id="4" pos="2875">
          <p15:clr>
            <a:srgbClr val="A4A3A4"/>
          </p15:clr>
        </p15:guide>
        <p15:guide id="5" orient="horz" pos="2160">
          <p15:clr>
            <a:srgbClr val="A4A3A4"/>
          </p15:clr>
        </p15:guide>
      </p15:sldGuideLst>
    </p:ext>
    <p:ext uri="{2D200454-40CA-4A62-9FC3-DE9A4176ACB9}">
      <p15:notesGuideLst xmlns:p15="http://schemas.microsoft.com/office/powerpoint/2012/main" xmlns="">
        <p15:guide id="1" orient="horz" pos="5976">
          <p15:clr>
            <a:srgbClr val="A4A3A4"/>
          </p15:clr>
        </p15:guide>
        <p15:guide id="2" pos="38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7278"/>
    <a:srgbClr val="C39150"/>
    <a:srgbClr val="58662E"/>
    <a:srgbClr val="F7F7F7"/>
    <a:srgbClr val="4473B8"/>
    <a:srgbClr val="85B0DE"/>
    <a:srgbClr val="008B5D"/>
    <a:srgbClr val="00788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0409" autoAdjust="0"/>
  </p:normalViewPr>
  <p:slideViewPr>
    <p:cSldViewPr snapToGrid="0">
      <p:cViewPr varScale="1">
        <p:scale>
          <a:sx n="97" d="100"/>
          <a:sy n="97" d="100"/>
        </p:scale>
        <p:origin x="-216" y="-96"/>
      </p:cViewPr>
      <p:guideLst>
        <p:guide orient="horz" pos="2160"/>
        <p:guide pos="287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4" d="100"/>
          <a:sy n="54" d="100"/>
        </p:scale>
        <p:origin x="-2992" y="-128"/>
      </p:cViewPr>
      <p:guideLst>
        <p:guide orient="horz" pos="5976"/>
        <p:guide pos="381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2850"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1" name="Rectangle 3"/>
          <p:cNvSpPr>
            <a:spLocks noGrp="1" noChangeArrowheads="1"/>
          </p:cNvSpPr>
          <p:nvPr>
            <p:ph type="dt" sz="quarter" idx="1"/>
          </p:nvPr>
        </p:nvSpPr>
        <p:spPr bwMode="auto">
          <a:xfrm>
            <a:off x="6862763" y="0"/>
            <a:ext cx="5248275"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Times New Roman" charset="0"/>
                <a:ea typeface="+mn-ea"/>
                <a:cs typeface="+mn-cs"/>
              </a:defRPr>
            </a:lvl1pPr>
          </a:lstStyle>
          <a:p>
            <a:pPr>
              <a:defRPr/>
            </a:pPr>
            <a:endParaRPr lang="en-US" dirty="0"/>
          </a:p>
        </p:txBody>
      </p:sp>
      <p:sp>
        <p:nvSpPr>
          <p:cNvPr id="462852" name="Rectangle 4"/>
          <p:cNvSpPr>
            <a:spLocks noGrp="1" noChangeArrowheads="1"/>
          </p:cNvSpPr>
          <p:nvPr>
            <p:ph type="ftr" sz="quarter" idx="2"/>
          </p:nvPr>
        </p:nvSpPr>
        <p:spPr bwMode="auto">
          <a:xfrm>
            <a:off x="0" y="18019713"/>
            <a:ext cx="5249863"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3" name="Rectangle 5"/>
          <p:cNvSpPr>
            <a:spLocks noGrp="1" noChangeArrowheads="1"/>
          </p:cNvSpPr>
          <p:nvPr>
            <p:ph type="sldNum" sz="quarter" idx="3"/>
          </p:nvPr>
        </p:nvSpPr>
        <p:spPr bwMode="auto">
          <a:xfrm>
            <a:off x="6862763" y="18019713"/>
            <a:ext cx="5248275"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atin typeface="Times New Roman" pitchFamily="-108" charset="0"/>
              </a:defRPr>
            </a:lvl1pPr>
          </a:lstStyle>
          <a:p>
            <a:fld id="{378E68BB-A9F3-354A-86BE-11330FCDD5C9}" type="slidenum">
              <a:rPr lang="en-US"/>
              <a:pPr/>
              <a:t>‹#›</a:t>
            </a:fld>
            <a:endParaRPr lang="en-US" dirty="0"/>
          </a:p>
        </p:txBody>
      </p:sp>
    </p:spTree>
    <p:extLst>
      <p:ext uri="{BB962C8B-B14F-4D97-AF65-F5344CB8AC3E}">
        <p14:creationId xmlns:p14="http://schemas.microsoft.com/office/powerpoint/2010/main" xmlns="" val="2975247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5" name="Rectangle 3"/>
          <p:cNvSpPr>
            <a:spLocks noGrp="1" noChangeArrowheads="1"/>
          </p:cNvSpPr>
          <p:nvPr>
            <p:ph type="dt" idx="1"/>
          </p:nvPr>
        </p:nvSpPr>
        <p:spPr bwMode="auto">
          <a:xfrm>
            <a:off x="6865938" y="0"/>
            <a:ext cx="5249862"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Arial" charset="0"/>
                <a:ea typeface="+mn-ea"/>
                <a:cs typeface="+mn-cs"/>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314450" y="1423988"/>
            <a:ext cx="9486900" cy="7115175"/>
          </a:xfrm>
          <a:prstGeom prst="rect">
            <a:avLst/>
          </a:prstGeom>
          <a:noFill/>
          <a:ln w="9525">
            <a:solidFill>
              <a:srgbClr val="000000"/>
            </a:solidFill>
            <a:miter lim="800000"/>
            <a:headEnd/>
            <a:tailEnd/>
          </a:ln>
        </p:spPr>
      </p:sp>
      <p:sp>
        <p:nvSpPr>
          <p:cNvPr id="581637" name="Rectangle 5"/>
          <p:cNvSpPr>
            <a:spLocks noGrp="1" noChangeArrowheads="1"/>
          </p:cNvSpPr>
          <p:nvPr>
            <p:ph type="body" sz="quarter" idx="3"/>
          </p:nvPr>
        </p:nvSpPr>
        <p:spPr bwMode="auto">
          <a:xfrm>
            <a:off x="1614488" y="9013825"/>
            <a:ext cx="8886825" cy="853598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1638" name="Rectangle 6"/>
          <p:cNvSpPr>
            <a:spLocks noGrp="1" noChangeArrowheads="1"/>
          </p:cNvSpPr>
          <p:nvPr>
            <p:ph type="ftr" sz="quarter" idx="4"/>
          </p:nvPr>
        </p:nvSpPr>
        <p:spPr bwMode="auto">
          <a:xfrm>
            <a:off x="0" y="18026063"/>
            <a:ext cx="5249863"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9" name="Rectangle 7"/>
          <p:cNvSpPr>
            <a:spLocks noGrp="1" noChangeArrowheads="1"/>
          </p:cNvSpPr>
          <p:nvPr>
            <p:ph type="sldNum" sz="quarter" idx="5"/>
          </p:nvPr>
        </p:nvSpPr>
        <p:spPr bwMode="auto">
          <a:xfrm>
            <a:off x="6865938" y="18026063"/>
            <a:ext cx="5249862"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vl1pPr>
          </a:lstStyle>
          <a:p>
            <a:fld id="{CBF59C80-1FCD-7646-8072-B0F60951AC38}" type="slidenum">
              <a:rPr lang="en-US"/>
              <a:pPr/>
              <a:t>‹#›</a:t>
            </a:fld>
            <a:endParaRPr lang="en-US" dirty="0"/>
          </a:p>
        </p:txBody>
      </p:sp>
    </p:spTree>
    <p:extLst>
      <p:ext uri="{BB962C8B-B14F-4D97-AF65-F5344CB8AC3E}">
        <p14:creationId xmlns:p14="http://schemas.microsoft.com/office/powerpoint/2010/main" xmlns="" val="275742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pitchFamily="-108" charset="-128"/>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F8ABA01-2F28-E341-B64D-37402B32DDD5}" type="slidenum">
              <a:rPr lang="en-US" sz="2300"/>
              <a:pPr algn="r" defTabSz="1776413" eaLnBrk="0" hangingPunct="0"/>
              <a:t>2</a:t>
            </a:fld>
            <a:endParaRPr lang="en-US" sz="2300" dirty="0"/>
          </a:p>
        </p:txBody>
      </p:sp>
      <p:sp>
        <p:nvSpPr>
          <p:cNvPr id="2560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560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General biology students might not have previously taken a chemistry course. The concept of molecular building blocks that cannot be seen can be abstract and difficult to comprehend for such students. Concrete examples from our diets and good images will increase comprehension.</a:t>
            </a:r>
          </a:p>
          <a:p>
            <a:r>
              <a:rPr lang="en-US" sz="1200" kern="1200" dirty="0" smtClean="0">
                <a:solidFill>
                  <a:schemeClr val="tx1"/>
                </a:solidFill>
                <a:latin typeface="Times New Roman" charset="0"/>
                <a:ea typeface="+mn-ea"/>
                <a:cs typeface="+mn-cs"/>
              </a:rPr>
              <a:t>2. Students might need to be reminded about the levels of biological organization. The relationship between atoms, monomers, and polymers can be confusing. Consider noting these relationships somewhere in the classroom (such as on the board) where students can quickly glance for reassurance.</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One of the great advantages of carbon is its ability to form up to four bonds, permitting the assembly of diverse components and branching configurations. Challenge your students to find another element that might also permit this sort of adaptability. (Like carbon, silicon has four electrons in its outer shell.)</a:t>
            </a:r>
          </a:p>
          <a:p>
            <a:r>
              <a:rPr lang="en-US" sz="1200" kern="1200" dirty="0" smtClean="0">
                <a:solidFill>
                  <a:schemeClr val="tx1"/>
                </a:solidFill>
                <a:latin typeface="Times New Roman" charset="0"/>
                <a:ea typeface="+mn-ea"/>
                <a:cs typeface="+mn-cs"/>
              </a:rPr>
              <a:t>2. Toothpicks and gumdrops (or any other pliable small candy) permit the quick construction of chemical models. Different candy colors can represent certain atoms. The model of the methane molecule in Figure 3.2 can thus easily be demonstrated (and consumed!).</a:t>
            </a:r>
          </a:p>
          <a:p>
            <a:r>
              <a:rPr lang="en-US" sz="1200" kern="1200" dirty="0" smtClean="0">
                <a:solidFill>
                  <a:schemeClr val="tx1"/>
                </a:solidFill>
                <a:latin typeface="Times New Roman" charset="0"/>
                <a:ea typeface="+mn-ea"/>
                <a:cs typeface="+mn-cs"/>
              </a:rPr>
              <a:t>3. A drill with interchangeable drill bits is a nice analogy to carbon skeletons with different functional groups. The analogy supports the role of different functions with different structures.</a:t>
            </a:r>
          </a:p>
          <a:p>
            <a:r>
              <a:rPr lang="en-US" sz="1200" kern="1200" dirty="0" smtClean="0">
                <a:solidFill>
                  <a:schemeClr val="tx1"/>
                </a:solidFill>
                <a:latin typeface="Times New Roman" charset="0"/>
                <a:ea typeface="+mn-ea"/>
                <a:cs typeface="+mn-cs"/>
              </a:rPr>
              <a:t>4. The author notes that a polymer is a like a pearl necklace made of many pearl “monomers.”</a:t>
            </a:r>
          </a:p>
          <a:p>
            <a:r>
              <a:rPr lang="en-US" sz="1200" kern="1200" dirty="0" smtClean="0">
                <a:solidFill>
                  <a:schemeClr val="tx1"/>
                </a:solidFill>
                <a:latin typeface="Times New Roman" charset="0"/>
                <a:ea typeface="+mn-ea"/>
                <a:cs typeface="+mn-cs"/>
              </a:rPr>
              <a:t>5. Train cars linking together to form a train is another nice analogy to monomers linking to form polymers. Consider adding that as the train cars are joined, a puff of steam appears—thus, the reference to water production and a dehydration reaction when linking molecular monomers.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Reviewing Macromolecules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3637355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754B04FB-C16C-804F-A398-B196600687D0}" type="slidenum">
              <a:rPr lang="en-US" sz="2300"/>
              <a:pPr algn="r" defTabSz="1776413" eaLnBrk="0" hangingPunct="0"/>
              <a:t>11</a:t>
            </a:fld>
            <a:endParaRPr lang="en-US" sz="2300" dirty="0"/>
          </a:p>
        </p:txBody>
      </p:sp>
      <p:sp>
        <p:nvSpPr>
          <p:cNvPr id="7475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74758"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769806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00243DA-D3FF-6D49-B050-00C2B1C7F3E2}" type="slidenum">
              <a:rPr lang="en-US" sz="2300"/>
              <a:pPr algn="r" defTabSz="1776413" eaLnBrk="0" hangingPunct="0"/>
              <a:t>12</a:t>
            </a:fld>
            <a:endParaRPr lang="en-US" sz="2300" dirty="0"/>
          </a:p>
        </p:txBody>
      </p:sp>
      <p:sp>
        <p:nvSpPr>
          <p:cNvPr id="9113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91144" name="Rectangle 3"/>
          <p:cNvSpPr>
            <a:spLocks noGrp="1" noChangeArrowheads="1"/>
          </p:cNvSpPr>
          <p:nvPr>
            <p:ph type="body" idx="1"/>
          </p:nvPr>
        </p:nvSpPr>
        <p:spPr>
          <a:xfrm>
            <a:off x="1616075" y="8988425"/>
            <a:ext cx="8883650" cy="8539163"/>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086811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0F84E366-814A-D541-B0A4-F656B4979259}" type="slidenum">
              <a:rPr lang="en-US" sz="2300"/>
              <a:pPr algn="r" defTabSz="1776413" eaLnBrk="0" hangingPunct="0"/>
              <a:t>13</a:t>
            </a:fld>
            <a:endParaRPr lang="en-US" sz="2300" dirty="0"/>
          </a:p>
        </p:txBody>
      </p:sp>
      <p:sp>
        <p:nvSpPr>
          <p:cNvPr id="9523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95238"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012470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48E2D456-9ECC-014E-967A-8403764089CD}" type="slidenum">
              <a:rPr lang="en-US" sz="2300"/>
              <a:pPr algn="r" defTabSz="1776413" eaLnBrk="0" hangingPunct="0"/>
              <a:t>14</a:t>
            </a:fld>
            <a:endParaRPr lang="en-US" sz="2300" dirty="0"/>
          </a:p>
        </p:txBody>
      </p:sp>
      <p:sp>
        <p:nvSpPr>
          <p:cNvPr id="10342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0343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3025083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4AAB0F07-7712-2B47-84AD-0311265B138D}" type="slidenum">
              <a:rPr lang="en-US" sz="2300"/>
              <a:pPr algn="r" defTabSz="1776413" eaLnBrk="0" hangingPunct="0"/>
              <a:t>15</a:t>
            </a:fld>
            <a:endParaRPr lang="en-US" sz="2300" dirty="0"/>
          </a:p>
        </p:txBody>
      </p:sp>
      <p:sp>
        <p:nvSpPr>
          <p:cNvPr id="10547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05478"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99950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4AAB0F07-7712-2B47-84AD-0311265B138D}" type="slidenum">
              <a:rPr lang="en-US" sz="2300"/>
              <a:pPr algn="r" defTabSz="1776413" eaLnBrk="0" hangingPunct="0"/>
              <a:t>16</a:t>
            </a:fld>
            <a:endParaRPr lang="en-US" sz="2300" dirty="0"/>
          </a:p>
        </p:txBody>
      </p:sp>
      <p:sp>
        <p:nvSpPr>
          <p:cNvPr id="10547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05478"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493887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8882C56-0F35-0247-A7FB-0EE15D0FD8A0}" type="slidenum">
              <a:rPr lang="en-US" sz="2300"/>
              <a:pPr algn="r" defTabSz="1776413" eaLnBrk="0" hangingPunct="0"/>
              <a:t>17</a:t>
            </a:fld>
            <a:endParaRPr lang="en-US" sz="2300" dirty="0"/>
          </a:p>
        </p:txBody>
      </p:sp>
      <p:sp>
        <p:nvSpPr>
          <p:cNvPr id="11981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19814"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56750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75B42C82-6448-EC4B-92F6-71305AB96F88}" type="slidenum">
              <a:rPr lang="en-US" sz="2300"/>
              <a:pPr algn="r" defTabSz="1776413" eaLnBrk="0" hangingPunct="0"/>
              <a:t>18</a:t>
            </a:fld>
            <a:endParaRPr lang="en-US" sz="2300" dirty="0"/>
          </a:p>
        </p:txBody>
      </p:sp>
      <p:sp>
        <p:nvSpPr>
          <p:cNvPr id="12390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2391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1560483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75B42C82-6448-EC4B-92F6-71305AB96F88}" type="slidenum">
              <a:rPr lang="en-US" sz="2300"/>
              <a:pPr algn="r" defTabSz="1776413" eaLnBrk="0" hangingPunct="0"/>
              <a:t>19</a:t>
            </a:fld>
            <a:endParaRPr lang="en-US" sz="2300" dirty="0"/>
          </a:p>
        </p:txBody>
      </p:sp>
      <p:sp>
        <p:nvSpPr>
          <p:cNvPr id="12390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2391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28166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75B42C82-6448-EC4B-92F6-71305AB96F88}" type="slidenum">
              <a:rPr lang="en-US" sz="2300"/>
              <a:pPr algn="r" defTabSz="1776413" eaLnBrk="0" hangingPunct="0"/>
              <a:t>20</a:t>
            </a:fld>
            <a:endParaRPr lang="en-US" sz="2300" dirty="0"/>
          </a:p>
        </p:txBody>
      </p:sp>
      <p:sp>
        <p:nvSpPr>
          <p:cNvPr id="12390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2391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60633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F8ABA01-2F28-E341-B64D-37402B32DDD5}" type="slidenum">
              <a:rPr lang="en-US" sz="2300"/>
              <a:pPr algn="r" defTabSz="1776413" eaLnBrk="0" hangingPunct="0"/>
              <a:t>3</a:t>
            </a:fld>
            <a:endParaRPr lang="en-US" sz="2300" dirty="0"/>
          </a:p>
        </p:txBody>
      </p:sp>
      <p:sp>
        <p:nvSpPr>
          <p:cNvPr id="2560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560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General biology students might not have previously taken a chemistry course. The concept of molecular building blocks that cannot be seen can be abstract and difficult to comprehend for such students. Concrete examples from our diets and good images will increase comprehension.</a:t>
            </a:r>
          </a:p>
          <a:p>
            <a:r>
              <a:rPr lang="en-US" sz="1200" kern="1200" dirty="0" smtClean="0">
                <a:solidFill>
                  <a:schemeClr val="tx1"/>
                </a:solidFill>
                <a:latin typeface="Times New Roman" charset="0"/>
                <a:ea typeface="+mn-ea"/>
                <a:cs typeface="+mn-cs"/>
              </a:rPr>
              <a:t>2. Students might need to be reminded about the levels of biological organization. The relationship between atoms, monomers, and polymers can be confusing. Consider noting these relationships somewhere in the classroom (such as on the board) where students can quickly glance for reassurance.</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One of the great advantages of carbon is its ability to form up to four bonds, permitting the assembly of diverse components and branching configurations. Challenge your students to find another element that might also permit this sort of adaptability. (Like carbon, silicon has four electrons in its outer shell.)</a:t>
            </a:r>
          </a:p>
          <a:p>
            <a:r>
              <a:rPr lang="en-US" sz="1200" kern="1200" dirty="0" smtClean="0">
                <a:solidFill>
                  <a:schemeClr val="tx1"/>
                </a:solidFill>
                <a:latin typeface="Times New Roman" charset="0"/>
                <a:ea typeface="+mn-ea"/>
                <a:cs typeface="+mn-cs"/>
              </a:rPr>
              <a:t>2. Toothpicks and gumdrops (or any other pliable small candy) permit the quick construction of chemical models. Different candy colors can represent certain atoms. The model of the methane molecule in Figure 3.2 can thus easily be demonstrated (and consumed!).</a:t>
            </a:r>
          </a:p>
          <a:p>
            <a:r>
              <a:rPr lang="en-US" sz="1200" kern="1200" dirty="0" smtClean="0">
                <a:solidFill>
                  <a:schemeClr val="tx1"/>
                </a:solidFill>
                <a:latin typeface="Times New Roman" charset="0"/>
                <a:ea typeface="+mn-ea"/>
                <a:cs typeface="+mn-cs"/>
              </a:rPr>
              <a:t>3. A drill with interchangeable drill bits is a nice analogy to carbon skeletons with different functional groups. The analogy supports the role of different functions with different structures.</a:t>
            </a:r>
          </a:p>
          <a:p>
            <a:r>
              <a:rPr lang="en-US" sz="1200" kern="1200" dirty="0" smtClean="0">
                <a:solidFill>
                  <a:schemeClr val="tx1"/>
                </a:solidFill>
                <a:latin typeface="Times New Roman" charset="0"/>
                <a:ea typeface="+mn-ea"/>
                <a:cs typeface="+mn-cs"/>
              </a:rPr>
              <a:t>4. The author notes that a polymer is a like a pearl necklace made of many pearl “monomers.”</a:t>
            </a:r>
          </a:p>
          <a:p>
            <a:r>
              <a:rPr lang="en-US" sz="1200" kern="1200" dirty="0" smtClean="0">
                <a:solidFill>
                  <a:schemeClr val="tx1"/>
                </a:solidFill>
                <a:latin typeface="Times New Roman" charset="0"/>
                <a:ea typeface="+mn-ea"/>
                <a:cs typeface="+mn-cs"/>
              </a:rPr>
              <a:t>5. Train cars linking together to form a train is another nice analogy to monomers linking to form polymers. Consider adding that as the train cars are joined, a puff of steam appears—thus, the reference to water production and a dehydration reaction when linking molecular monomers.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Reviewing Macromolecules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739945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D578C860-5938-BA45-B2DF-BB5648855D05}" type="slidenum">
              <a:rPr lang="en-US" sz="2300"/>
              <a:pPr algn="r" defTabSz="1776413" eaLnBrk="0" hangingPunct="0"/>
              <a:t>21</a:t>
            </a:fld>
            <a:endParaRPr lang="en-US" sz="2300" dirty="0"/>
          </a:p>
        </p:txBody>
      </p:sp>
      <p:sp>
        <p:nvSpPr>
          <p:cNvPr id="146435"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46438"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204099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990BB053-42F4-7D43-A147-48C46E00D035}" type="slidenum">
              <a:rPr lang="en-US" sz="2300"/>
              <a:pPr algn="r" defTabSz="1776413" eaLnBrk="0" hangingPunct="0"/>
              <a:t>22</a:t>
            </a:fld>
            <a:endParaRPr lang="en-US" sz="2300" dirty="0"/>
          </a:p>
        </p:txBody>
      </p:sp>
      <p:sp>
        <p:nvSpPr>
          <p:cNvPr id="15462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5463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174086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83602DFA-10E9-6B4F-9BFD-3C790DD8142A}" type="slidenum">
              <a:rPr lang="en-US" sz="2300"/>
              <a:pPr algn="r" defTabSz="1776413" eaLnBrk="0" hangingPunct="0"/>
              <a:t>23</a:t>
            </a:fld>
            <a:endParaRPr lang="en-US" sz="2300" dirty="0"/>
          </a:p>
        </p:txBody>
      </p:sp>
      <p:sp>
        <p:nvSpPr>
          <p:cNvPr id="16896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68966"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1407343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83602DFA-10E9-6B4F-9BFD-3C790DD8142A}" type="slidenum">
              <a:rPr lang="en-US" sz="2300"/>
              <a:pPr algn="r" defTabSz="1776413" eaLnBrk="0" hangingPunct="0"/>
              <a:t>24</a:t>
            </a:fld>
            <a:endParaRPr lang="en-US" sz="2300" dirty="0"/>
          </a:p>
        </p:txBody>
      </p:sp>
      <p:sp>
        <p:nvSpPr>
          <p:cNvPr id="16896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68966"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502821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DBA3BB3E-E482-D846-A753-C714D2BD4A98}" type="slidenum">
              <a:rPr lang="en-US" sz="2300"/>
              <a:pPr algn="r" defTabSz="1776413" eaLnBrk="0" hangingPunct="0"/>
              <a:t>26</a:t>
            </a:fld>
            <a:endParaRPr lang="en-US" sz="2300" dirty="0"/>
          </a:p>
        </p:txBody>
      </p:sp>
      <p:sp>
        <p:nvSpPr>
          <p:cNvPr id="177155"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77158"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575510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9C2D13E8-9F1E-7E4E-9E40-0DEAD471FCC3}" type="slidenum">
              <a:rPr lang="en-US" sz="2300"/>
              <a:pPr algn="r" defTabSz="1776413" eaLnBrk="0" hangingPunct="0"/>
              <a:t>27</a:t>
            </a:fld>
            <a:endParaRPr lang="en-US" sz="2300" dirty="0"/>
          </a:p>
        </p:txBody>
      </p:sp>
      <p:sp>
        <p:nvSpPr>
          <p:cNvPr id="187395"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87398"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763614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15BBCEF7-0BA1-084C-A3CD-1D6DB75DD0DF}" type="slidenum">
              <a:rPr lang="en-US" sz="2300"/>
              <a:pPr algn="r" defTabSz="1776413" eaLnBrk="0" hangingPunct="0"/>
              <a:t>28</a:t>
            </a:fld>
            <a:endParaRPr lang="en-US" sz="2300" dirty="0"/>
          </a:p>
        </p:txBody>
      </p:sp>
      <p:sp>
        <p:nvSpPr>
          <p:cNvPr id="19558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9559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4210365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3.20 How an improperly folded protein can lead to brain disease</a:t>
            </a: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xmlns="" val="933074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DF585C5-7B7B-8448-8D89-C86B24E82763}" type="slidenum">
              <a:rPr lang="en-US" sz="2300"/>
              <a:pPr algn="r" defTabSz="1776413" eaLnBrk="0" hangingPunct="0"/>
              <a:t>30</a:t>
            </a:fld>
            <a:endParaRPr lang="en-US" sz="2300" dirty="0"/>
          </a:p>
        </p:txBody>
      </p:sp>
      <p:sp>
        <p:nvSpPr>
          <p:cNvPr id="21606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1607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676025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DF585C5-7B7B-8448-8D89-C86B24E82763}" type="slidenum">
              <a:rPr lang="en-US" sz="2300"/>
              <a:pPr algn="r" defTabSz="1776413" eaLnBrk="0" hangingPunct="0"/>
              <a:t>31</a:t>
            </a:fld>
            <a:endParaRPr lang="en-US" sz="2300" dirty="0"/>
          </a:p>
        </p:txBody>
      </p:sp>
      <p:sp>
        <p:nvSpPr>
          <p:cNvPr id="21606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1607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27411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E99EE81F-D6F3-DC4F-AD5C-4BC36DB2D845}" type="slidenum">
              <a:rPr lang="en-US" sz="2300"/>
              <a:pPr algn="r" defTabSz="1776413" eaLnBrk="0" hangingPunct="0"/>
              <a:t>4</a:t>
            </a:fld>
            <a:endParaRPr lang="en-US" sz="2300" dirty="0"/>
          </a:p>
        </p:txBody>
      </p:sp>
      <p:sp>
        <p:nvSpPr>
          <p:cNvPr id="439299"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43930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General biology students might not have previously taken a chemistry course. The concept of molecular building blocks that cannot be seen can be abstract and difficult to comprehend for such students. Concrete examples from our diets and good images will increase comprehension.</a:t>
            </a:r>
          </a:p>
          <a:p>
            <a:r>
              <a:rPr lang="en-US" sz="1200" kern="1200" dirty="0" smtClean="0">
                <a:solidFill>
                  <a:schemeClr val="tx1"/>
                </a:solidFill>
                <a:latin typeface="Times New Roman" charset="0"/>
                <a:ea typeface="+mn-ea"/>
                <a:cs typeface="+mn-cs"/>
              </a:rPr>
              <a:t>2. Students might need to be reminded about the levels of biological organization. The relationship between atoms, monomers, and polymers can be confusing. Consider noting these relationships somewhere in the classroom (such as on the board) where students can quickly glance for reassurance.</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One of the great advantages of carbon is its ability to form up to four bonds, permitting the assembly of diverse components and branching configurations. Challenge your students to find another element that might also permit this sort of adaptability. (Like carbon, silicon has four electrons in its outer shell.)</a:t>
            </a:r>
          </a:p>
          <a:p>
            <a:r>
              <a:rPr lang="en-US" sz="1200" kern="1200" dirty="0" smtClean="0">
                <a:solidFill>
                  <a:schemeClr val="tx1"/>
                </a:solidFill>
                <a:latin typeface="Times New Roman" charset="0"/>
                <a:ea typeface="+mn-ea"/>
                <a:cs typeface="+mn-cs"/>
              </a:rPr>
              <a:t>2. Toothpicks and gumdrops (or any other pliable small candy) permit the quick construction of chemical models. Different candy colors can represent certain atoms. The model of the methane molecule in Figure 3.2 can thus easily be demonstrated (and consumed!).</a:t>
            </a:r>
          </a:p>
          <a:p>
            <a:r>
              <a:rPr lang="en-US" sz="1200" kern="1200" dirty="0" smtClean="0">
                <a:solidFill>
                  <a:schemeClr val="tx1"/>
                </a:solidFill>
                <a:latin typeface="Times New Roman" charset="0"/>
                <a:ea typeface="+mn-ea"/>
                <a:cs typeface="+mn-cs"/>
              </a:rPr>
              <a:t>3. A drill with interchangeable drill bits is a nice analogy to carbon skeletons with different functional groups. The analogy supports the role of different functions with different structures.</a:t>
            </a:r>
          </a:p>
          <a:p>
            <a:r>
              <a:rPr lang="en-US" sz="1200" kern="1200" dirty="0" smtClean="0">
                <a:solidFill>
                  <a:schemeClr val="tx1"/>
                </a:solidFill>
                <a:latin typeface="Times New Roman" charset="0"/>
                <a:ea typeface="+mn-ea"/>
                <a:cs typeface="+mn-cs"/>
              </a:rPr>
              <a:t>4. The author notes that a polymer is a like a pearl necklace made of many pearl “monomers.”</a:t>
            </a:r>
          </a:p>
          <a:p>
            <a:r>
              <a:rPr lang="en-US" sz="1200" kern="1200" dirty="0" smtClean="0">
                <a:solidFill>
                  <a:schemeClr val="tx1"/>
                </a:solidFill>
                <a:latin typeface="Times New Roman" charset="0"/>
                <a:ea typeface="+mn-ea"/>
                <a:cs typeface="+mn-cs"/>
              </a:rPr>
              <a:t>5. Train cars linking together to form a train is another nice analogy to monomers linking to form polymers. Consider adding that as the train cars are joined, a puff of steam appears—thus, the reference to water production and a dehydration reaction when linking molecular monomers.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Reviewing Macromolecules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8405990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DF585C5-7B7B-8448-8D89-C86B24E82763}" type="slidenum">
              <a:rPr lang="en-US" sz="2300"/>
              <a:pPr algn="r" defTabSz="1776413" eaLnBrk="0" hangingPunct="0"/>
              <a:t>32</a:t>
            </a:fld>
            <a:endParaRPr lang="en-US" sz="2300" dirty="0"/>
          </a:p>
        </p:txBody>
      </p:sp>
      <p:sp>
        <p:nvSpPr>
          <p:cNvPr id="21606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1607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1048103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3.23 The nitrogenous bases of DNA</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33</a:t>
            </a:fld>
            <a:endParaRPr lang="en-US">
              <a:solidFill>
                <a:srgbClr val="000000"/>
              </a:solidFill>
            </a:endParaRPr>
          </a:p>
        </p:txBody>
      </p:sp>
    </p:spTree>
    <p:extLst>
      <p:ext uri="{BB962C8B-B14F-4D97-AF65-F5344CB8AC3E}">
        <p14:creationId xmlns:p14="http://schemas.microsoft.com/office/powerpoint/2010/main" xmlns="" val="983739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DF585C5-7B7B-8448-8D89-C86B24E82763}" type="slidenum">
              <a:rPr lang="en-US" sz="2300"/>
              <a:pPr algn="r" defTabSz="1776413" eaLnBrk="0" hangingPunct="0"/>
              <a:t>34</a:t>
            </a:fld>
            <a:endParaRPr lang="en-US" sz="2300" dirty="0"/>
          </a:p>
        </p:txBody>
      </p:sp>
      <p:sp>
        <p:nvSpPr>
          <p:cNvPr id="21606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1607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791261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3.24 The structure of DNA</a:t>
            </a: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xmlns="" val="3488444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3.24 The structure of DNA</a:t>
            </a: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xmlns="" val="3488444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DF585C5-7B7B-8448-8D89-C86B24E82763}" type="slidenum">
              <a:rPr lang="en-US" sz="2300"/>
              <a:pPr algn="r" defTabSz="1776413" eaLnBrk="0" hangingPunct="0"/>
              <a:t>37</a:t>
            </a:fld>
            <a:endParaRPr lang="en-US" sz="2300" dirty="0"/>
          </a:p>
        </p:txBody>
      </p:sp>
      <p:sp>
        <p:nvSpPr>
          <p:cNvPr id="21606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1607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971414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3.25 An RNA nucleotide</a:t>
            </a: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xmlns="" val="325628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4.9 Some </a:t>
            </a:r>
            <a:r>
              <a:rPr lang="en-US" dirty="0"/>
              <a:t>biologically important chemical groups</a:t>
            </a: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xmlns="" val="422259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C3D57E30-2820-8C4F-A484-8D978AA50E99}" type="slidenum">
              <a:rPr lang="en-US" sz="2300"/>
              <a:pPr algn="r" defTabSz="1776413" eaLnBrk="0" hangingPunct="0"/>
              <a:t>6</a:t>
            </a:fld>
            <a:endParaRPr lang="en-US" sz="2300" dirty="0"/>
          </a:p>
        </p:txBody>
      </p:sp>
      <p:sp>
        <p:nvSpPr>
          <p:cNvPr id="58371"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58374"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General biology students might not have previously taken a chemistry course. The concept of molecular building blocks that cannot be seen can be abstract and difficult to comprehend for such students. Concrete examples from our diets and good images will increase comprehension.</a:t>
            </a:r>
          </a:p>
          <a:p>
            <a:r>
              <a:rPr lang="en-US" sz="1200" kern="1200" dirty="0" smtClean="0">
                <a:solidFill>
                  <a:schemeClr val="tx1"/>
                </a:solidFill>
                <a:latin typeface="Times New Roman" charset="0"/>
                <a:ea typeface="+mn-ea"/>
                <a:cs typeface="+mn-cs"/>
              </a:rPr>
              <a:t>2. Students might need to be reminded about the levels of biological organization. The relationship between atoms, monomers, and polymers can be confusing. Consider noting these relationships somewhere in the classroom (such as on the board) where students can quickly glance for reassurance.</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One of the great advantages of carbon is its ability to form up to four bonds, permitting the assembly of diverse components and branching configurations. Challenge your students to find another element that might also permit this sort of adaptability. (Like carbon, silicon has four electrons in its outer shell.)</a:t>
            </a:r>
          </a:p>
          <a:p>
            <a:r>
              <a:rPr lang="en-US" sz="1200" kern="1200" dirty="0" smtClean="0">
                <a:solidFill>
                  <a:schemeClr val="tx1"/>
                </a:solidFill>
                <a:latin typeface="Times New Roman" charset="0"/>
                <a:ea typeface="+mn-ea"/>
                <a:cs typeface="+mn-cs"/>
              </a:rPr>
              <a:t>2. Toothpicks and gumdrops (or any other pliable small candy) permit the quick construction of chemical models. Different candy colors can represent certain atoms. The model of the methane molecule in Figure 3.2 can thus easily be demonstrated (and consumed!).</a:t>
            </a:r>
          </a:p>
          <a:p>
            <a:r>
              <a:rPr lang="en-US" sz="1200" kern="1200" dirty="0" smtClean="0">
                <a:solidFill>
                  <a:schemeClr val="tx1"/>
                </a:solidFill>
                <a:latin typeface="Times New Roman" charset="0"/>
                <a:ea typeface="+mn-ea"/>
                <a:cs typeface="+mn-cs"/>
              </a:rPr>
              <a:t>3. A drill with interchangeable drill bits is a nice analogy to carbon skeletons with different functional groups. The analogy supports the role of different functions with different structures.</a:t>
            </a:r>
          </a:p>
          <a:p>
            <a:r>
              <a:rPr lang="en-US" sz="1200" kern="1200" dirty="0" smtClean="0">
                <a:solidFill>
                  <a:schemeClr val="tx1"/>
                </a:solidFill>
                <a:latin typeface="Times New Roman" charset="0"/>
                <a:ea typeface="+mn-ea"/>
                <a:cs typeface="+mn-cs"/>
              </a:rPr>
              <a:t>4. The author notes that a polymer is a like a pearl necklace made of many pearl “monomers.”</a:t>
            </a:r>
          </a:p>
          <a:p>
            <a:r>
              <a:rPr lang="en-US" sz="1200" kern="1200" dirty="0" smtClean="0">
                <a:solidFill>
                  <a:schemeClr val="tx1"/>
                </a:solidFill>
                <a:latin typeface="Times New Roman" charset="0"/>
                <a:ea typeface="+mn-ea"/>
                <a:cs typeface="+mn-cs"/>
              </a:rPr>
              <a:t>5. Train cars linking together to form a train is another nice analogy to monomers linking to form polymers. Consider adding that as the train cars are joined, a puff of steam appears—thus, the reference to water production and a dehydration reaction when linking molecular monomers.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Reviewing Macromolecules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305556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C3D57E30-2820-8C4F-A484-8D978AA50E99}" type="slidenum">
              <a:rPr lang="en-US" sz="2300"/>
              <a:pPr algn="r" defTabSz="1776413" eaLnBrk="0" hangingPunct="0"/>
              <a:t>7</a:t>
            </a:fld>
            <a:endParaRPr lang="en-US" sz="2300" dirty="0"/>
          </a:p>
        </p:txBody>
      </p:sp>
      <p:sp>
        <p:nvSpPr>
          <p:cNvPr id="58371"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58374"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General biology students might not have previously taken a chemistry course. The concept of molecular building blocks that cannot be seen can be abstract and difficult to comprehend for such students. Concrete examples from our diets and good images will increase comprehension.</a:t>
            </a:r>
          </a:p>
          <a:p>
            <a:r>
              <a:rPr lang="en-US" sz="1200" kern="1200" dirty="0" smtClean="0">
                <a:solidFill>
                  <a:schemeClr val="tx1"/>
                </a:solidFill>
                <a:latin typeface="Times New Roman" charset="0"/>
                <a:ea typeface="+mn-ea"/>
                <a:cs typeface="+mn-cs"/>
              </a:rPr>
              <a:t>2. Students might need to be reminded about the levels of biological organization. The relationship between atoms, monomers, and polymers can be confusing. Consider noting these relationships somewhere in the classroom (such as on the board) where students can quickly glance for reassurance.</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One of the great advantages of carbon is its ability to form up to four bonds, permitting the assembly of diverse components and branching configurations. Challenge your students to find another element that might also permit this sort of adaptability. (Like carbon, silicon has four electrons in its outer shell.)</a:t>
            </a:r>
          </a:p>
          <a:p>
            <a:r>
              <a:rPr lang="en-US" sz="1200" kern="1200" dirty="0" smtClean="0">
                <a:solidFill>
                  <a:schemeClr val="tx1"/>
                </a:solidFill>
                <a:latin typeface="Times New Roman" charset="0"/>
                <a:ea typeface="+mn-ea"/>
                <a:cs typeface="+mn-cs"/>
              </a:rPr>
              <a:t>2. Toothpicks and gumdrops (or any other pliable small candy) permit the quick construction of chemical models. Different candy colors can represent certain atoms. The model of the methane molecule in Figure 3.2 can thus easily be demonstrated (and consumed!).</a:t>
            </a:r>
          </a:p>
          <a:p>
            <a:r>
              <a:rPr lang="en-US" sz="1200" kern="1200" dirty="0" smtClean="0">
                <a:solidFill>
                  <a:schemeClr val="tx1"/>
                </a:solidFill>
                <a:latin typeface="Times New Roman" charset="0"/>
                <a:ea typeface="+mn-ea"/>
                <a:cs typeface="+mn-cs"/>
              </a:rPr>
              <a:t>3. A drill with interchangeable drill bits is a nice analogy to carbon skeletons with different functional groups. The analogy supports the role of different functions with different structures.</a:t>
            </a:r>
          </a:p>
          <a:p>
            <a:r>
              <a:rPr lang="en-US" sz="1200" kern="1200" dirty="0" smtClean="0">
                <a:solidFill>
                  <a:schemeClr val="tx1"/>
                </a:solidFill>
                <a:latin typeface="Times New Roman" charset="0"/>
                <a:ea typeface="+mn-ea"/>
                <a:cs typeface="+mn-cs"/>
              </a:rPr>
              <a:t>4. The author notes that a polymer is a like a pearl necklace made of many pearl “monomers.”</a:t>
            </a:r>
          </a:p>
          <a:p>
            <a:r>
              <a:rPr lang="en-US" sz="1200" kern="1200" dirty="0" smtClean="0">
                <a:solidFill>
                  <a:schemeClr val="tx1"/>
                </a:solidFill>
                <a:latin typeface="Times New Roman" charset="0"/>
                <a:ea typeface="+mn-ea"/>
                <a:cs typeface="+mn-cs"/>
              </a:rPr>
              <a:t>5. Train cars linking together to form a train is another nice analogy to monomers linking to form polymers. Consider adding that as the train cars are joined, a puff of steam appears—thus, the reference to water production and a dehydration reaction when linking molecular monomers.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Reviewing Macromolecules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748472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BEE5AA4-3172-DC47-81DC-4949E228AA61}" type="slidenum">
              <a:rPr lang="en-US" sz="2300"/>
              <a:pPr algn="r" defTabSz="1776413" eaLnBrk="0" hangingPunct="0"/>
              <a:t>8</a:t>
            </a:fld>
            <a:endParaRPr lang="en-US" sz="2300" dirty="0"/>
          </a:p>
        </p:txBody>
      </p:sp>
      <p:sp>
        <p:nvSpPr>
          <p:cNvPr id="7065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70662"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569401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D3452CBC-E66D-CC4B-B8A0-22AFE3187187}" type="slidenum">
              <a:rPr lang="en-US" sz="2300"/>
              <a:pPr algn="r" defTabSz="1776413" eaLnBrk="0" hangingPunct="0"/>
              <a:t>9</a:t>
            </a:fld>
            <a:endParaRPr lang="en-US" sz="2300" dirty="0"/>
          </a:p>
        </p:txBody>
      </p:sp>
      <p:sp>
        <p:nvSpPr>
          <p:cNvPr id="7270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7271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03313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754B04FB-C16C-804F-A398-B196600687D0}" type="slidenum">
              <a:rPr lang="en-US" sz="2300"/>
              <a:pPr algn="r" defTabSz="1776413" eaLnBrk="0" hangingPunct="0"/>
              <a:t>10</a:t>
            </a:fld>
            <a:endParaRPr lang="en-US" sz="2300" dirty="0"/>
          </a:p>
        </p:txBody>
      </p:sp>
      <p:sp>
        <p:nvSpPr>
          <p:cNvPr id="7475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74758"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abstract nature of chemistry can be discouraging to many students. Consider starting out this section of the lecture by examining the chemical groups on a food nutrition label. Candy bars with peanuts are particularly useful as they contain significant amounts of all three sources of calories (carbohydrates, proteins, and lipids).</a:t>
            </a:r>
          </a:p>
          <a:p>
            <a:r>
              <a:rPr lang="en-US" sz="1200" kern="1200" dirty="0" smtClean="0">
                <a:solidFill>
                  <a:schemeClr val="tx1"/>
                </a:solidFill>
                <a:latin typeface="Times New Roman" charset="0"/>
                <a:ea typeface="+mn-ea"/>
                <a:cs typeface="+mn-cs"/>
              </a:rPr>
              <a:t>2. Students might struggle to extrapolate the properties of lipids to their roles in an organism. Ducks float because their feathers repel water instead of attracting it. Hair on your head remains flexible because of oils produced in your scalp. Examples such as these help connect the abstract properties of lipids to concrete examples in our world.</a:t>
            </a:r>
          </a:p>
          <a:p>
            <a:r>
              <a:rPr lang="en-US" sz="1200" kern="1200" dirty="0" smtClean="0">
                <a:solidFill>
                  <a:schemeClr val="tx1"/>
                </a:solidFill>
                <a:latin typeface="Times New Roman" charset="0"/>
                <a:ea typeface="+mn-ea"/>
                <a:cs typeface="+mn-cs"/>
              </a:rPr>
              <a:t>3. The functional significance of protein shape is an abstract molecular example of form and function relationships, which might be new to some students. The binding of an enzyme to its substrate is a type of molecular handshake, which permits specific interactions. To help students think about form and function relationships, share some concrete analogies in their lives—perhaps flathead and Phillips screwdrivers that match the proper type of screws or the fit of a hand into a glove.</a:t>
            </a:r>
          </a:p>
          <a:p>
            <a:r>
              <a:rPr lang="en-US" sz="1200" kern="1200" dirty="0" smtClean="0">
                <a:solidFill>
                  <a:schemeClr val="tx1"/>
                </a:solidFill>
                <a:latin typeface="Times New Roman" charset="0"/>
                <a:ea typeface="+mn-ea"/>
                <a:cs typeface="+mn-cs"/>
              </a:rPr>
              <a:t>4. The evolution of lactose tolerance within human groups in East Africa does not represent a deliberate decision, yet this evolutionary change appears logical. Many students perceive adaptations as deliberate events with purpose. As students develop a better understanding of the mechanisms of evolution, it will be important to point out that mutations arise by chance, with the culling hand of natural selection favoring traits that convey an advantage. Organisms cannot plan evolutionary change. </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reinforcing the three main sources of calories with food items that clearly represent each group. Bring clear examples to class as visual references, for example, a can of Coke or a bag of sugar for carbohydrates, a tub of margarine for lipids, and some beef jerky for protein (although some fat and carbohydrates might also be included).</a:t>
            </a:r>
          </a:p>
          <a:p>
            <a:r>
              <a:rPr lang="en-US" sz="1200" kern="1200" dirty="0" smtClean="0">
                <a:solidFill>
                  <a:schemeClr val="tx1"/>
                </a:solidFill>
                <a:latin typeface="Times New Roman" charset="0"/>
                <a:ea typeface="+mn-ea"/>
                <a:cs typeface="+mn-cs"/>
              </a:rPr>
              <a:t>2. If your lectures will eventually include details of glycolysis and aerobic respiration, this is a good point to introduce the basic concepts of glucose as fuel. Just introducing this conceptual formula might help: eating glucose + breathing in oxygen (yields) water + usable energy (used to build ATP) + heat + exhaled CO</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3. The section about our use of sugars may be of considerable interest to your students, who might not be expecting much interest in a lecture about organic chemistry. Consider an assignment for each student to bring to class a product label indicating high-fructose corn syrup (HFCS) as an ingredient.</a:t>
            </a:r>
          </a:p>
          <a:p>
            <a:r>
              <a:rPr lang="en-US" sz="1200" kern="1200" dirty="0" smtClean="0">
                <a:solidFill>
                  <a:schemeClr val="tx1"/>
                </a:solidFill>
                <a:latin typeface="Times New Roman" charset="0"/>
                <a:ea typeface="+mn-ea"/>
                <a:cs typeface="+mn-cs"/>
              </a:rPr>
              <a:t>4. Learning the definitions of word roots is invaluable when learning science. Learning the meaning of the prefix word roots “mono” (one), “di” (two), and “poly” (many) helps to distinguish the structures of various carbohydrates.</a:t>
            </a:r>
          </a:p>
          <a:p>
            <a:r>
              <a:rPr lang="en-US" sz="1200" kern="1200" dirty="0" smtClean="0">
                <a:solidFill>
                  <a:schemeClr val="tx1"/>
                </a:solidFill>
                <a:latin typeface="Times New Roman" charset="0"/>
                <a:ea typeface="+mn-ea"/>
                <a:cs typeface="+mn-cs"/>
              </a:rPr>
              <a:t>5. Consider an assignment for students to find reliable sources that discuss high sugar consumption in the modern diet. The key, of course, is in the quality of the resource. Consider narrowing down the categories to certain nonprofit health organizations (American Cancer Society, American Heart Association, and the like) and peer-reviewed journals.</a:t>
            </a:r>
          </a:p>
          <a:p>
            <a:r>
              <a:rPr lang="en-US" sz="1200" kern="1200" dirty="0" smtClean="0">
                <a:solidFill>
                  <a:schemeClr val="tx1"/>
                </a:solidFill>
                <a:latin typeface="Times New Roman" charset="0"/>
                <a:ea typeface="+mn-ea"/>
                <a:cs typeface="+mn-cs"/>
              </a:rPr>
              <a:t>6. A simple exercise demonstrates the enzymatic breakdown of starches into sugars. If students place an unsalted cracker in their mouths, holding it in their mouths while it mixes well with saliva, they might soon notice that a sweeter taste begins to emerge. The salivary enzyme amylase begins the digestion of starches into disaccharides, which may be degraded further by other enzymes. These disaccharides are the source of the sweet taste.</a:t>
            </a:r>
          </a:p>
          <a:p>
            <a:r>
              <a:rPr lang="en-US" sz="1200" kern="1200" dirty="0" smtClean="0">
                <a:solidFill>
                  <a:schemeClr val="tx1"/>
                </a:solidFill>
                <a:latin typeface="Times New Roman" charset="0"/>
                <a:ea typeface="+mn-ea"/>
                <a:cs typeface="+mn-cs"/>
              </a:rPr>
              <a:t>7. An adult human may store about a half of a kilogram of glycogen in the liver and muscles of the body, depending on recent dietary habits. A person who begins dieting might soon notice an immediate weight loss of 2–4 pounds (1–2 kilograms) over several days, reflecting reductions in stored glycogen, water, and intestinal contents (among other factors).</a:t>
            </a:r>
          </a:p>
          <a:p>
            <a:r>
              <a:rPr lang="en-US" sz="1200" kern="1200" dirty="0" smtClean="0">
                <a:solidFill>
                  <a:schemeClr val="tx1"/>
                </a:solidFill>
                <a:latin typeface="Times New Roman" charset="0"/>
                <a:ea typeface="+mn-ea"/>
                <a:cs typeface="+mn-cs"/>
              </a:rPr>
              <a:t>8. Another simple demonstration can illustrate hydrophobic and hydrophilic substances. In front of the class, mix colored water and a yellow oil (corn or canola oil work well). Shake up the mixture and then watch as the two separate. (You may have a mixture already made that remains separated; however, the dyes may bleed between the oil and the water.)</a:t>
            </a:r>
          </a:p>
          <a:p>
            <a:r>
              <a:rPr lang="en-US" sz="1200" kern="1200" dirty="0" smtClean="0">
                <a:solidFill>
                  <a:schemeClr val="tx1"/>
                </a:solidFill>
                <a:latin typeface="Times New Roman" charset="0"/>
                <a:ea typeface="+mn-ea"/>
                <a:cs typeface="+mn-cs"/>
              </a:rPr>
              <a:t>9. Margarine in stores commonly comes in liquid squeeze containers, in tubs, and in sticks. These forms reflect increasing amounts of hydrogenation, gradually increasing the stiffness from a liquid, to a firmer spread, to a firm stick of margarine. As noted in the text, recent studies have suggested that unsaturated oils become increasingly unhealthy as they are hydrogenated. Perhaps your students can find references to this correlation on the Internet.</a:t>
            </a:r>
          </a:p>
          <a:p>
            <a:r>
              <a:rPr lang="en-US" sz="1200" kern="1200" dirty="0" smtClean="0">
                <a:solidFill>
                  <a:schemeClr val="tx1"/>
                </a:solidFill>
                <a:latin typeface="Times New Roman" charset="0"/>
                <a:ea typeface="+mn-ea"/>
                <a:cs typeface="+mn-cs"/>
              </a:rPr>
              <a:t>10. Many analogies can help students understand the diversity of proteins that can be made from just 20 amino acids. The authors note that our language uses combinations of 26 letters to form words. Proteins are much longer “words,” creating even more diversity. Another analogy is to trains. This builds on the earlier analogy when polymers were introduced. Imagine making different trains about 100 cars long, using any combination of 20 types of railroad cars. Mathematically, the number of possible trains is 20</a:t>
            </a:r>
            <a:r>
              <a:rPr lang="en-US" sz="1200" kern="1200" baseline="30000" dirty="0" smtClean="0">
                <a:solidFill>
                  <a:schemeClr val="tx1"/>
                </a:solidFill>
                <a:latin typeface="Times New Roman" charset="0"/>
                <a:ea typeface="+mn-ea"/>
                <a:cs typeface="+mn-cs"/>
              </a:rPr>
              <a:t>100</a:t>
            </a:r>
            <a:r>
              <a:rPr lang="en-US" sz="1200" kern="1200" dirty="0" smtClean="0">
                <a:solidFill>
                  <a:schemeClr val="tx1"/>
                </a:solidFill>
                <a:latin typeface="Times New Roman" charset="0"/>
                <a:ea typeface="+mn-ea"/>
                <a:cs typeface="+mn-cs"/>
              </a:rPr>
              <a:t>, a number beyond imagination.</a:t>
            </a:r>
          </a:p>
          <a:p>
            <a:r>
              <a:rPr lang="en-US" sz="1200" kern="1200" dirty="0" smtClean="0">
                <a:solidFill>
                  <a:schemeClr val="tx1"/>
                </a:solidFill>
                <a:latin typeface="Times New Roman" charset="0"/>
                <a:ea typeface="+mn-ea"/>
                <a:cs typeface="+mn-cs"/>
              </a:rPr>
              <a:t>11. The authors note that the difference between a polypeptide and a protein is analogous to the relationship between a long strand of yarn and a sweater knitted from yarn. Proteins are clearly more complex!</a:t>
            </a:r>
          </a:p>
          <a:p>
            <a:r>
              <a:rPr lang="en-US" sz="1200" kern="1200" dirty="0" smtClean="0">
                <a:solidFill>
                  <a:schemeClr val="tx1"/>
                </a:solidFill>
                <a:latin typeface="Times New Roman" charset="0"/>
                <a:ea typeface="+mn-ea"/>
                <a:cs typeface="+mn-cs"/>
              </a:rPr>
              <a:t>12. Most cooking results in changes in the texture and color of a food. The brown color of a steak is the product of the denaturation of proteins. Fixatives such as formalin also denature proteins and cause color changes. Students who have dissected vertebrates will realize that the brown color of the muscles makes it look as if the animal has been cooked.</a:t>
            </a:r>
          </a:p>
          <a:p>
            <a:r>
              <a:rPr lang="en-US" sz="1200" kern="1200" dirty="0" smtClean="0">
                <a:solidFill>
                  <a:schemeClr val="tx1"/>
                </a:solidFill>
                <a:latin typeface="Times New Roman" charset="0"/>
                <a:ea typeface="+mn-ea"/>
                <a:cs typeface="+mn-cs"/>
              </a:rPr>
              <a:t>13. The “NA” in DNA and RNA stands for “nucleic acid.” Students often do not make this association without assistance.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cellophane wrap often used to package foods is a biodegradable material derived from cellulose. Challenge students to work in pairs to create a list of other cellulose-derived products (such as paper).</a:t>
            </a:r>
          </a:p>
          <a:p>
            <a:r>
              <a:rPr lang="en-US" sz="1200" kern="1200" dirty="0" smtClean="0">
                <a:solidFill>
                  <a:schemeClr val="tx1"/>
                </a:solidFill>
                <a:latin typeface="Times New Roman" charset="0"/>
                <a:ea typeface="+mn-ea"/>
                <a:cs typeface="+mn-cs"/>
              </a:rPr>
              <a:t>2. Consider this assignment to finish a discussion of the diverse organic molecules in our diets. Have students work in pairs or small groups to analyze a food label listing the components of a McDonald’s Big Mac. Note the most abundant organic molecule class (perhaps by weight) found in each component.</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What Ingredients Make Up Your Snack Food</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Drawing Hydrophobic and Hydrophilic Interactions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912894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11102" r="5014"/>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userDrawn="1"/>
        </p:nvSpPr>
        <p:spPr>
          <a:xfrm>
            <a:off x="0" y="0"/>
            <a:ext cx="9144000" cy="6858000"/>
          </a:xfrm>
          <a:prstGeom prst="rect">
            <a:avLst/>
          </a:prstGeom>
          <a:gradFill>
            <a:gsLst>
              <a:gs pos="0">
                <a:schemeClr val="bg1">
                  <a:alpha val="0"/>
                </a:schemeClr>
              </a:gs>
              <a:gs pos="50000">
                <a:schemeClr val="bg1">
                  <a:alpha val="30000"/>
                </a:schemeClr>
              </a:gs>
              <a:gs pos="100000">
                <a:schemeClr val="bg1">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a:spLocks noGrp="1"/>
          </p:cNvSpPr>
          <p:nvPr>
            <p:ph type="ctrTitle"/>
          </p:nvPr>
        </p:nvSpPr>
        <p:spPr>
          <a:xfrm>
            <a:off x="4680153" y="142275"/>
            <a:ext cx="4367981" cy="2387600"/>
          </a:xfrm>
        </p:spPr>
        <p:txBody>
          <a:bodyPr anchor="b"/>
          <a:lstStyle>
            <a:lvl1pPr algn="ctr">
              <a:defRPr sz="6000">
                <a:solidFill>
                  <a:schemeClr val="tx1"/>
                </a:solidFill>
                <a:latin typeface="+mn-lt"/>
              </a:defRPr>
            </a:lvl1pPr>
          </a:lstStyle>
          <a:p>
            <a:r>
              <a:rPr lang="en-US" smtClean="0"/>
              <a:t>Click to edit Master title style</a:t>
            </a:r>
            <a:endParaRPr lang="en-US" dirty="0"/>
          </a:p>
        </p:txBody>
      </p:sp>
      <p:sp>
        <p:nvSpPr>
          <p:cNvPr id="12" name="Subtitle 2"/>
          <p:cNvSpPr>
            <a:spLocks noGrp="1"/>
          </p:cNvSpPr>
          <p:nvPr>
            <p:ph type="subTitle" idx="1"/>
          </p:nvPr>
        </p:nvSpPr>
        <p:spPr>
          <a:xfrm>
            <a:off x="6143" y="3489706"/>
            <a:ext cx="6502812" cy="1655762"/>
          </a:xfrm>
        </p:spPr>
        <p:txBody>
          <a:bodyPr>
            <a:normAutofit/>
          </a:bodyPr>
          <a:lstStyle>
            <a:lvl1pPr marL="0" indent="0" algn="ctr">
              <a:buNone/>
              <a:defRPr sz="4400" b="1">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3" name="Footer Placeholder 4"/>
          <p:cNvSpPr>
            <a:spLocks noGrp="1"/>
          </p:cNvSpPr>
          <p:nvPr>
            <p:ph type="ftr" sz="quarter" idx="11"/>
          </p:nvPr>
        </p:nvSpPr>
        <p:spPr>
          <a:xfrm>
            <a:off x="6057900" y="6492875"/>
            <a:ext cx="3086100" cy="365125"/>
          </a:xfrm>
        </p:spPr>
        <p:txBody>
          <a:bodyPr/>
          <a:lstStyle>
            <a:lvl1pPr algn="r">
              <a:defRPr sz="1000">
                <a:solidFill>
                  <a:schemeClr val="tx1"/>
                </a:solidFill>
                <a:latin typeface="Arial" panose="020B0604020202020204" pitchFamily="34" charset="0"/>
                <a:cs typeface="Arial" panose="020B0604020202020204" pitchFamily="34" charset="0"/>
              </a:defRPr>
            </a:lvl1pPr>
          </a:lstStyle>
          <a:p>
            <a:r>
              <a:rPr lang="en-US" smtClean="0"/>
              <a:t>© 2017 Pearson Education, Ltd.</a:t>
            </a:r>
            <a:endParaRPr lang="en-US" dirty="0"/>
          </a:p>
        </p:txBody>
      </p:sp>
      <p:sp>
        <p:nvSpPr>
          <p:cNvPr id="14" name="Text Box 39"/>
          <p:cNvSpPr txBox="1">
            <a:spLocks noChangeArrowheads="1"/>
          </p:cNvSpPr>
          <p:nvPr userDrawn="1"/>
        </p:nvSpPr>
        <p:spPr bwMode="auto">
          <a:xfrm>
            <a:off x="71073" y="5575444"/>
            <a:ext cx="8252655" cy="1200329"/>
          </a:xfrm>
          <a:prstGeom prst="rect">
            <a:avLst/>
          </a:prstGeom>
          <a:noFill/>
          <a:ln w="9525">
            <a:noFill/>
            <a:miter lim="800000"/>
            <a:headEnd/>
            <a:tailEnd/>
          </a:ln>
          <a:effectLst/>
        </p:spPr>
        <p:txBody>
          <a:bodyPr wrap="square">
            <a:prstTxWarp prst="textNoShape">
              <a:avLst/>
            </a:prstTxWarp>
            <a:spAutoFit/>
          </a:bodyPr>
          <a:lstStyle/>
          <a:p>
            <a:pPr eaLnBrk="0" hangingPunct="0"/>
            <a:r>
              <a:rPr lang="en-US" sz="2000" b="1" dirty="0">
                <a:solidFill>
                  <a:schemeClr val="tx1"/>
                </a:solidFill>
                <a:ea typeface="ＭＳ Ｐゴシック" pitchFamily="-108" charset="-128"/>
                <a:cs typeface="ＭＳ Ｐゴシック" pitchFamily="-108" charset="-128"/>
              </a:rPr>
              <a:t>PowerPoint</a:t>
            </a:r>
            <a:r>
              <a:rPr lang="en-US" sz="2000" b="1" baseline="30000" dirty="0">
                <a:solidFill>
                  <a:schemeClr val="tx1"/>
                </a:solidFill>
                <a:ea typeface="ＭＳ Ｐゴシック" pitchFamily="-108" charset="-128"/>
                <a:cs typeface="ＭＳ Ｐゴシック" pitchFamily="-108" charset="-128"/>
              </a:rPr>
              <a:t>®</a:t>
            </a:r>
            <a:r>
              <a:rPr lang="en-US" sz="2000" b="1" dirty="0">
                <a:solidFill>
                  <a:schemeClr val="tx1"/>
                </a:solidFill>
                <a:ea typeface="ＭＳ Ｐゴシック" pitchFamily="-108" charset="-128"/>
                <a:cs typeface="ＭＳ Ｐゴシック" pitchFamily="-108" charset="-128"/>
              </a:rPr>
              <a:t> </a:t>
            </a:r>
            <a:r>
              <a:rPr lang="en-US" sz="2000" b="1" dirty="0" smtClean="0">
                <a:solidFill>
                  <a:schemeClr val="tx1"/>
                </a:solidFill>
                <a:ea typeface="ＭＳ Ｐゴシック" pitchFamily="-108" charset="-128"/>
                <a:cs typeface="ＭＳ Ｐゴシック" pitchFamily="-108" charset="-128"/>
              </a:rPr>
              <a:t>Lectures </a:t>
            </a:r>
            <a:r>
              <a:rPr lang="en-US" sz="1600" b="1" dirty="0" smtClean="0">
                <a:solidFill>
                  <a:schemeClr val="tx1"/>
                </a:solidFill>
                <a:ea typeface="ＭＳ Ｐゴシック" pitchFamily="-108" charset="-128"/>
                <a:cs typeface="ＭＳ Ｐゴシック" pitchFamily="-108" charset="-128"/>
              </a:rPr>
              <a:t>created by Edward J. </a:t>
            </a:r>
            <a:r>
              <a:rPr lang="en-US" sz="1600" b="1" dirty="0" err="1" smtClean="0">
                <a:solidFill>
                  <a:schemeClr val="tx1"/>
                </a:solidFill>
                <a:ea typeface="ＭＳ Ｐゴシック" pitchFamily="-108" charset="-128"/>
                <a:cs typeface="ＭＳ Ｐゴシック" pitchFamily="-108" charset="-128"/>
              </a:rPr>
              <a:t>Zalisko</a:t>
            </a:r>
            <a:r>
              <a:rPr lang="en-US" sz="1600" b="1" dirty="0" smtClean="0">
                <a:solidFill>
                  <a:schemeClr val="tx1"/>
                </a:solidFill>
                <a:ea typeface="ＭＳ Ｐゴシック" pitchFamily="-108" charset="-128"/>
                <a:cs typeface="ＭＳ Ｐゴシック" pitchFamily="-108" charset="-128"/>
              </a:rPr>
              <a:t> </a:t>
            </a:r>
            <a:r>
              <a:rPr lang="en-US" sz="1600" b="1" dirty="0">
                <a:solidFill>
                  <a:schemeClr val="tx1"/>
                </a:solidFill>
                <a:ea typeface="ＭＳ Ｐゴシック" pitchFamily="-108" charset="-128"/>
                <a:cs typeface="ＭＳ Ｐゴシック" pitchFamily="-108" charset="-128"/>
              </a:rPr>
              <a:t>for</a:t>
            </a:r>
          </a:p>
          <a:p>
            <a:pPr eaLnBrk="0" hangingPunct="0"/>
            <a:r>
              <a:rPr lang="en-US" sz="1800" b="1" i="1" dirty="0">
                <a:solidFill>
                  <a:schemeClr val="tx1"/>
                </a:solidFill>
                <a:ea typeface="ＭＳ Ｐゴシック" pitchFamily="-108" charset="-128"/>
                <a:cs typeface="ＭＳ Ｐゴシック" pitchFamily="-108" charset="-128"/>
              </a:rPr>
              <a:t>Campbell Essential Biology, </a:t>
            </a:r>
            <a:r>
              <a:rPr lang="en-US" sz="1800" b="1" dirty="0" smtClean="0">
                <a:solidFill>
                  <a:schemeClr val="tx1"/>
                </a:solidFill>
                <a:ea typeface="ＭＳ Ｐゴシック" pitchFamily="-108" charset="-128"/>
                <a:cs typeface="ＭＳ Ｐゴシック" pitchFamily="-108" charset="-128"/>
              </a:rPr>
              <a:t>Sixth </a:t>
            </a:r>
            <a:r>
              <a:rPr lang="en-US" sz="1800" b="1" dirty="0">
                <a:solidFill>
                  <a:schemeClr val="tx1"/>
                </a:solidFill>
                <a:ea typeface="ＭＳ Ｐゴシック" pitchFamily="-108" charset="-128"/>
                <a:cs typeface="ＭＳ Ｐゴシック" pitchFamily="-108" charset="-128"/>
              </a:rPr>
              <a:t>Edition,</a:t>
            </a:r>
            <a:r>
              <a:rPr lang="en-US" sz="1800" b="1" i="1" dirty="0">
                <a:solidFill>
                  <a:schemeClr val="tx1"/>
                </a:solidFill>
                <a:ea typeface="ＭＳ Ｐゴシック" pitchFamily="-108" charset="-128"/>
                <a:cs typeface="ＭＳ Ｐゴシック" pitchFamily="-108" charset="-128"/>
              </a:rPr>
              <a:t> </a:t>
            </a:r>
            <a:r>
              <a:rPr lang="en-US" sz="1800" b="1" i="0" dirty="0" smtClean="0">
                <a:solidFill>
                  <a:schemeClr val="tx1"/>
                </a:solidFill>
                <a:ea typeface="ＭＳ Ｐゴシック" pitchFamily="-108" charset="-128"/>
                <a:cs typeface="ＭＳ Ｐゴシック" pitchFamily="-108" charset="-128"/>
              </a:rPr>
              <a:t>Global Edition,</a:t>
            </a:r>
            <a:r>
              <a:rPr lang="en-US" sz="1800" b="1" i="1" dirty="0" smtClean="0">
                <a:solidFill>
                  <a:schemeClr val="tx1"/>
                </a:solidFill>
                <a:ea typeface="ＭＳ Ｐゴシック" pitchFamily="-108" charset="-128"/>
                <a:cs typeface="ＭＳ Ｐゴシック" pitchFamily="-108" charset="-128"/>
              </a:rPr>
              <a:t> </a:t>
            </a:r>
            <a:r>
              <a:rPr lang="en-US" sz="1800" b="1" dirty="0" smtClean="0">
                <a:solidFill>
                  <a:schemeClr val="tx1"/>
                </a:solidFill>
                <a:ea typeface="ＭＳ Ｐゴシック" pitchFamily="-108" charset="-128"/>
                <a:cs typeface="ＭＳ Ｐゴシック" pitchFamily="-108" charset="-128"/>
              </a:rPr>
              <a:t>and</a:t>
            </a:r>
            <a:endParaRPr lang="en-US" sz="1800" b="1" dirty="0">
              <a:solidFill>
                <a:schemeClr val="tx1"/>
              </a:solidFill>
              <a:latin typeface="Times New Roman" pitchFamily="-108" charset="0"/>
              <a:ea typeface="ＭＳ Ｐゴシック" pitchFamily="-108" charset="-128"/>
              <a:cs typeface="ＭＳ Ｐゴシック" pitchFamily="-108" charset="-128"/>
            </a:endParaRPr>
          </a:p>
          <a:p>
            <a:pPr eaLnBrk="0" hangingPunct="0"/>
            <a:r>
              <a:rPr lang="en-US" sz="1800" b="1" i="1" dirty="0">
                <a:solidFill>
                  <a:schemeClr val="tx1"/>
                </a:solidFill>
                <a:ea typeface="ＭＳ Ｐゴシック" pitchFamily="-108" charset="-128"/>
                <a:cs typeface="ＭＳ Ｐゴシック" pitchFamily="-108" charset="-128"/>
              </a:rPr>
              <a:t>Campbell Essential Biology with Physiology, </a:t>
            </a:r>
            <a:r>
              <a:rPr lang="en-US" sz="1800" b="1" dirty="0" smtClean="0">
                <a:solidFill>
                  <a:schemeClr val="tx1"/>
                </a:solidFill>
                <a:ea typeface="ＭＳ Ｐゴシック" pitchFamily="-108" charset="-128"/>
                <a:cs typeface="ＭＳ Ｐゴシック" pitchFamily="-108" charset="-128"/>
              </a:rPr>
              <a:t>Fifth Edition, Global Edition</a:t>
            </a:r>
            <a:endParaRPr lang="en-US" sz="1800" b="1" i="1" dirty="0">
              <a:solidFill>
                <a:schemeClr val="tx1"/>
              </a:solidFill>
              <a:ea typeface="ＭＳ Ｐゴシック" pitchFamily="-108" charset="-128"/>
              <a:cs typeface="ＭＳ Ｐゴシック" pitchFamily="-108" charset="-128"/>
            </a:endParaRPr>
          </a:p>
          <a:p>
            <a:pPr eaLnBrk="0" hangingPunct="0"/>
            <a:r>
              <a:rPr lang="en-US" sz="1600" b="1" i="1" dirty="0">
                <a:solidFill>
                  <a:schemeClr val="tx1"/>
                </a:solidFill>
                <a:latin typeface="Times New Roman" pitchFamily="-108" charset="0"/>
                <a:ea typeface="ＭＳ Ｐゴシック" pitchFamily="-108" charset="-128"/>
                <a:cs typeface="ＭＳ Ｐゴシック" pitchFamily="-108" charset="-128"/>
              </a:rPr>
              <a:t> </a:t>
            </a:r>
            <a:r>
              <a:rPr lang="en-US" sz="1600" b="1" i="1" dirty="0">
                <a:solidFill>
                  <a:schemeClr val="tx1"/>
                </a:solidFill>
                <a:latin typeface="Arial" panose="020B0604020202020204" pitchFamily="34" charset="0"/>
                <a:ea typeface="ＭＳ Ｐゴシック" pitchFamily="-108" charset="-128"/>
                <a:cs typeface="Arial" panose="020B0604020202020204" pitchFamily="34" charset="0"/>
              </a:rPr>
              <a:t>  – </a:t>
            </a:r>
            <a:r>
              <a:rPr lang="en-US" sz="1600" b="1" dirty="0">
                <a:solidFill>
                  <a:schemeClr val="tx1"/>
                </a:solidFill>
                <a:latin typeface="Arial" panose="020B0604020202020204" pitchFamily="34" charset="0"/>
                <a:ea typeface="ＭＳ Ｐゴシック" pitchFamily="-108" charset="-128"/>
                <a:cs typeface="Arial" panose="020B0604020202020204" pitchFamily="34" charset="0"/>
              </a:rPr>
              <a:t>Eric J. Simon, Jean L. Dickey, </a:t>
            </a:r>
            <a:r>
              <a:rPr lang="en-US" sz="1600" b="1" dirty="0" smtClean="0">
                <a:solidFill>
                  <a:schemeClr val="tx1"/>
                </a:solidFill>
                <a:latin typeface="Arial" panose="020B0604020202020204" pitchFamily="34" charset="0"/>
                <a:ea typeface="ＭＳ Ｐゴシック" pitchFamily="-108" charset="-128"/>
                <a:cs typeface="Arial" panose="020B0604020202020204" pitchFamily="34" charset="0"/>
              </a:rPr>
              <a:t>Kelly A. Hogan, and Jane B. Reece</a:t>
            </a:r>
            <a:endParaRPr lang="en-US" sz="1600" b="1" dirty="0">
              <a:solidFill>
                <a:schemeClr val="tx1"/>
              </a:solidFill>
              <a:latin typeface="Arial" panose="020B0604020202020204" pitchFamily="34" charset="0"/>
              <a:ea typeface="ＭＳ Ｐゴシック" pitchFamily="-108" charset="-128"/>
              <a:cs typeface="Arial" panose="020B0604020202020204" pitchFamily="34" charset="0"/>
            </a:endParaRPr>
          </a:p>
        </p:txBody>
      </p:sp>
    </p:spTree>
    <p:extLst>
      <p:ext uri="{BB962C8B-B14F-4D97-AF65-F5344CB8AC3E}">
        <p14:creationId xmlns:p14="http://schemas.microsoft.com/office/powerpoint/2010/main" xmlns="" val="5004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7383" y="1227909"/>
            <a:ext cx="8543108" cy="4949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288653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83" y="365126"/>
            <a:ext cx="8543108" cy="978729"/>
          </a:xfrm>
        </p:spPr>
        <p:txBody>
          <a:bodyPr/>
          <a:lstStyle>
            <a:lvl1pPr>
              <a:defRPr/>
            </a:lvl1pPr>
          </a:lstStyle>
          <a:p>
            <a:r>
              <a:rPr lang="en-US" dirty="0" smtClean="0"/>
              <a:t>Click to edit M</a:t>
            </a:r>
            <a:br>
              <a:rPr lang="en-US" dirty="0" smtClean="0"/>
            </a:br>
            <a:r>
              <a:rPr lang="en-US" dirty="0" smtClean="0"/>
              <a:t>aster title style</a:t>
            </a:r>
            <a:endParaRPr lang="en-US" dirty="0"/>
          </a:p>
        </p:txBody>
      </p:sp>
      <p:sp>
        <p:nvSpPr>
          <p:cNvPr id="3" name="Content Placeholder 2"/>
          <p:cNvSpPr>
            <a:spLocks noGrp="1"/>
          </p:cNvSpPr>
          <p:nvPr>
            <p:ph idx="1"/>
          </p:nvPr>
        </p:nvSpPr>
        <p:spPr>
          <a:xfrm>
            <a:off x="287383" y="1476103"/>
            <a:ext cx="8543108" cy="47008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53452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2017 Pearson Education, Ltd.</a:t>
            </a:r>
            <a:endParaRPr lang="en-US"/>
          </a:p>
        </p:txBody>
      </p:sp>
      <p:sp>
        <p:nvSpPr>
          <p:cNvPr id="5" name="Slide Number Placeholder 4"/>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42011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 2017 Pearson Education, Ltd.</a:t>
            </a:r>
            <a:endParaRPr lang="en-US"/>
          </a:p>
        </p:txBody>
      </p:sp>
      <p:sp>
        <p:nvSpPr>
          <p:cNvPr id="4" name="Slide Number Placeholder 3"/>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1519181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83" y="132522"/>
            <a:ext cx="8543108" cy="958863"/>
          </a:xfrm>
          <a:prstGeom prst="rect">
            <a:avLst/>
          </a:prstGeom>
        </p:spPr>
        <p:txBody>
          <a:bodyPr vert="horz" wrap="square"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7383" y="1227909"/>
            <a:ext cx="8543108" cy="494905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72424" y="6510981"/>
            <a:ext cx="3086100" cy="365125"/>
          </a:xfrm>
          <a:prstGeom prst="rect">
            <a:avLst/>
          </a:prstGeom>
        </p:spPr>
        <p:txBody>
          <a:bodyPr vert="horz" lIns="91440" tIns="45720" rIns="91440" bIns="45720" rtlCol="0" anchor="ctr"/>
          <a:lstStyle>
            <a:lvl1pPr algn="l">
              <a:defRPr sz="900">
                <a:solidFill>
                  <a:schemeClr val="tx1"/>
                </a:solidFill>
              </a:defRPr>
            </a:lvl1pPr>
          </a:lstStyle>
          <a:p>
            <a:r>
              <a:rPr lang="en-US" smtClean="0"/>
              <a:t>© 2017 Pearson Education, Ltd.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1338762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2" r:id="rId4"/>
    <p:sldLayoutId id="2147483683" r:id="rId5"/>
  </p:sldLayoutIdLst>
  <p:hf sldNum="0" hdr="0" dt="0"/>
  <p:txStyles>
    <p:titleStyle>
      <a:lvl1pPr algn="l" defTabSz="914400" rtl="0" eaLnBrk="1" latinLnBrk="0" hangingPunct="1">
        <a:lnSpc>
          <a:spcPct val="90000"/>
        </a:lnSpc>
        <a:spcBef>
          <a:spcPct val="0"/>
        </a:spcBef>
        <a:buNone/>
        <a:defRPr sz="32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1200"/>
        </a:spcAft>
        <a:buClr>
          <a:srgbClr val="0070C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14-03_05_Monosaccharides-L.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17-03_06_GlucoseStructure-L.jp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file:///C:\Documents%20and%20Settings\rajesh\Desktop\PPT\Campbel%20Chapter-03\03_Labeled_Images\19-03_07_Disaccharide-L.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23-03_09aPolysaccharides-L.jp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24-03_09bPolysaccharides-L.jp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25-03_09cPolysaccharides-L.jp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27-03_10Hydrophobic-L.jp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28-03_11_Triglyceride-L.jp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Stearic_acid" TargetMode="External"/><Relationship Id="rId3" Type="http://schemas.openxmlformats.org/officeDocument/2006/relationships/image" Target="../media/image16.png"/><Relationship Id="rId7" Type="http://schemas.openxmlformats.org/officeDocument/2006/relationships/hyperlink" Target="https://en.wikipedia.org/wiki/Oleic_aci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en.wikipedia.org/wiki/Elaidic_acid"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34-03_13_SteroidExamples-L.jp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41-03_15_TypesOfProteins-L.jp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48-03_16aAminoAcidStructure-L.jp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49-03_16bAminoAcidSideGroups-L.jp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51-03_17JoiningAminoAcids_2-L.jp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52-03_18_ProteinStructure-L.jp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file:///C:\Documents%20and%20Settings\rajesh\Desktop\PPT\Campbel%20Chapter-03\03_Labeled_Images\58-03_20_PrionDisease-L.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07-03_01CarbonSkeletons-L.jp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63-03_22_DNAnucleotide-L.jpg"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file:///C:\Documents%20and%20Settings\rajesh\Desktop\PPT\Campbel%20Chapter-03\03_Labeled_Images\65-03_23_NitrogenousBases-L.jpg"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file:///C:\Documents%20and%20Settings\rajesh\Desktop\PPT\Campbel%20Chapter-03\03_Labeled_Images\68-03_25RNAnucleotide-L.jp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11-03_04aPolymerBuild-L.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file:///C:\Documents%20and%20Settings\rajesh\Desktop\PPT\Campbel%20Chapter-03\03_Labeled_Images\12-03_04bPolymerBreak-L.jp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0153" y="142275"/>
            <a:ext cx="4367981" cy="2387600"/>
          </a:xfrm>
        </p:spPr>
        <p:txBody>
          <a:bodyPr/>
          <a:lstStyle/>
          <a:p>
            <a:r>
              <a:rPr lang="en-US" dirty="0" smtClean="0"/>
              <a:t>Chapter </a:t>
            </a:r>
            <a:br>
              <a:rPr lang="en-US" dirty="0" smtClean="0"/>
            </a:br>
            <a:r>
              <a:rPr lang="en-US" sz="9600" dirty="0" smtClean="0"/>
              <a:t>3</a:t>
            </a:r>
            <a:endParaRPr lang="en-US" sz="9600" dirty="0"/>
          </a:p>
        </p:txBody>
      </p:sp>
      <p:sp>
        <p:nvSpPr>
          <p:cNvPr id="3" name="Subtitle 2"/>
          <p:cNvSpPr>
            <a:spLocks noGrp="1"/>
          </p:cNvSpPr>
          <p:nvPr>
            <p:ph type="subTitle" idx="4294967295"/>
          </p:nvPr>
        </p:nvSpPr>
        <p:spPr>
          <a:xfrm>
            <a:off x="6143" y="3489706"/>
            <a:ext cx="6502812" cy="1655762"/>
          </a:xfrm>
        </p:spPr>
        <p:txBody>
          <a:bodyPr>
            <a:normAutofit/>
          </a:bodyPr>
          <a:lstStyle/>
          <a:p>
            <a:pPr marL="0" indent="0" algn="ctr">
              <a:buNone/>
            </a:pPr>
            <a:r>
              <a:rPr lang="en-US" sz="4400" b="1" dirty="0">
                <a:solidFill>
                  <a:srgbClr val="0070C0"/>
                </a:solidFill>
              </a:rPr>
              <a:t>The Molecules of Life</a:t>
            </a:r>
          </a:p>
        </p:txBody>
      </p:sp>
      <p:sp>
        <p:nvSpPr>
          <p:cNvPr id="4" name="Footer Placeholder 3"/>
          <p:cNvSpPr>
            <a:spLocks noGrp="1"/>
          </p:cNvSpPr>
          <p:nvPr>
            <p:ph type="ftr" sz="quarter" idx="11"/>
          </p:nvPr>
        </p:nvSpPr>
        <p:spPr>
          <a:xfrm>
            <a:off x="6057900" y="6492875"/>
            <a:ext cx="3086100" cy="365125"/>
          </a:xfrm>
        </p:spPr>
        <p:txBody>
          <a:bodyPr/>
          <a:lstStyle/>
          <a:p>
            <a:r>
              <a:rPr lang="en-US" smtClean="0"/>
              <a:t>© 2017 Pearson Education, Ltd.</a:t>
            </a:r>
            <a:endParaRPr lang="en-US" dirty="0"/>
          </a:p>
        </p:txBody>
      </p:sp>
    </p:spTree>
    <p:extLst>
      <p:ext uri="{BB962C8B-B14F-4D97-AF65-F5344CB8AC3E}">
        <p14:creationId xmlns:p14="http://schemas.microsoft.com/office/powerpoint/2010/main" xmlns="" val="1593353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75874" y="525812"/>
            <a:ext cx="6477210" cy="516407"/>
          </a:xfrm>
        </p:spPr>
        <p:txBody>
          <a:bodyPr/>
          <a:lstStyle/>
          <a:p>
            <a:r>
              <a:rPr lang="en-US" dirty="0" err="1" smtClean="0"/>
              <a:t>Monosaccharides</a:t>
            </a:r>
            <a:r>
              <a:rPr lang="ko-KR" altLang="en-US" sz="2000" b="0" dirty="0" smtClean="0"/>
              <a:t>단당류</a:t>
            </a:r>
            <a:endParaRPr lang="en-US" sz="2000" b="0" dirty="0" smtClean="0"/>
          </a:p>
        </p:txBody>
      </p:sp>
      <p:sp>
        <p:nvSpPr>
          <p:cNvPr id="73731" name="Rectangle 3"/>
          <p:cNvSpPr>
            <a:spLocks noGrp="1" noChangeArrowheads="1"/>
          </p:cNvSpPr>
          <p:nvPr>
            <p:ph idx="1"/>
          </p:nvPr>
        </p:nvSpPr>
        <p:spPr>
          <a:xfrm>
            <a:off x="287383" y="1208245"/>
            <a:ext cx="8543108" cy="3216272"/>
          </a:xfrm>
        </p:spPr>
        <p:txBody>
          <a:bodyPr>
            <a:noAutofit/>
          </a:bodyPr>
          <a:lstStyle/>
          <a:p>
            <a:r>
              <a:rPr lang="en-US" sz="2400" b="1" dirty="0" err="1" smtClean="0"/>
              <a:t>Monosaccharides</a:t>
            </a:r>
            <a:endParaRPr lang="en-US" sz="2400" b="1" dirty="0" smtClean="0"/>
          </a:p>
          <a:p>
            <a:pPr lvl="1"/>
            <a:r>
              <a:rPr lang="en-US" sz="2400" dirty="0" smtClean="0"/>
              <a:t>are the monomers of carbohydrates and</a:t>
            </a:r>
          </a:p>
          <a:p>
            <a:pPr lvl="1"/>
            <a:r>
              <a:rPr lang="en-US" sz="2400" dirty="0" smtClean="0"/>
              <a:t>cannot be broken down into smaller sugars.</a:t>
            </a:r>
          </a:p>
          <a:p>
            <a:pPr>
              <a:lnSpc>
                <a:spcPct val="100000"/>
              </a:lnSpc>
              <a:spcBef>
                <a:spcPts val="0"/>
              </a:spcBef>
              <a:spcAft>
                <a:spcPts val="0"/>
              </a:spcAft>
            </a:pPr>
            <a:r>
              <a:rPr lang="en-US" sz="2400" dirty="0" smtClean="0"/>
              <a:t>Common examples are </a:t>
            </a:r>
          </a:p>
          <a:p>
            <a:pPr>
              <a:lnSpc>
                <a:spcPct val="100000"/>
              </a:lnSpc>
              <a:spcBef>
                <a:spcPts val="0"/>
              </a:spcBef>
              <a:spcAft>
                <a:spcPts val="0"/>
              </a:spcAft>
              <a:buNone/>
            </a:pPr>
            <a:r>
              <a:rPr lang="en-US" sz="2400" dirty="0" smtClean="0"/>
              <a:t>   glucose in sports drinks </a:t>
            </a:r>
          </a:p>
          <a:p>
            <a:pPr>
              <a:lnSpc>
                <a:spcPct val="100000"/>
              </a:lnSpc>
              <a:spcBef>
                <a:spcPts val="0"/>
              </a:spcBef>
              <a:spcAft>
                <a:spcPts val="0"/>
              </a:spcAft>
              <a:buNone/>
            </a:pPr>
            <a:r>
              <a:rPr lang="en-US" sz="2400" dirty="0" smtClean="0"/>
              <a:t>   and fructose found in fruit. </a:t>
            </a:r>
          </a:p>
          <a:p>
            <a:pPr>
              <a:lnSpc>
                <a:spcPct val="100000"/>
              </a:lnSpc>
              <a:spcBef>
                <a:spcPts val="0"/>
              </a:spcBef>
              <a:spcAft>
                <a:spcPts val="0"/>
              </a:spcAft>
              <a:buNone/>
            </a:pPr>
            <a:r>
              <a:rPr lang="en-US" sz="2400" dirty="0" smtClean="0"/>
              <a:t>   Both of these simple sugars </a:t>
            </a:r>
          </a:p>
          <a:p>
            <a:pPr>
              <a:lnSpc>
                <a:spcPct val="100000"/>
              </a:lnSpc>
              <a:spcBef>
                <a:spcPts val="0"/>
              </a:spcBef>
              <a:spcAft>
                <a:spcPts val="0"/>
              </a:spcAft>
              <a:buNone/>
            </a:pPr>
            <a:r>
              <a:rPr lang="en-US" sz="2400" dirty="0" smtClean="0"/>
              <a:t>   are also in honey.</a:t>
            </a:r>
            <a:endParaRPr lang="en-US" sz="2400" dirty="0"/>
          </a:p>
        </p:txBody>
      </p:sp>
      <p:pic>
        <p:nvPicPr>
          <p:cNvPr id="5" name="14-03_05_Monosaccharides-L.jpg" descr="C:\Documents and Settings\rajesh\Desktop\PPT\Campbel Chapter-03\03_Labeled_Images\14-03_05_Monosaccharides-L.jpg"/>
          <p:cNvPicPr>
            <a:picLocks noChangeAspect="1"/>
          </p:cNvPicPr>
          <p:nvPr/>
        </p:nvPicPr>
        <p:blipFill>
          <a:blip r:embed="rId3" r:link="rId4"/>
          <a:stretch>
            <a:fillRect/>
          </a:stretch>
        </p:blipFill>
        <p:spPr>
          <a:xfrm>
            <a:off x="4819111" y="2684206"/>
            <a:ext cx="3346752" cy="3969578"/>
          </a:xfrm>
          <a:prstGeom prst="rect">
            <a:avLst/>
          </a:prstGeom>
        </p:spPr>
      </p:pic>
      <p:sp>
        <p:nvSpPr>
          <p:cNvPr id="6" name="TextBox 78"/>
          <p:cNvSpPr txBox="1">
            <a:spLocks noChangeArrowheads="1"/>
          </p:cNvSpPr>
          <p:nvPr/>
        </p:nvSpPr>
        <p:spPr bwMode="auto">
          <a:xfrm>
            <a:off x="4875679" y="3231522"/>
            <a:ext cx="705321"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a:ea typeface="ＭＳ Ｐゴシック" charset="0"/>
              </a:rPr>
              <a:t>Glucose</a:t>
            </a:r>
          </a:p>
        </p:txBody>
      </p:sp>
      <p:sp>
        <p:nvSpPr>
          <p:cNvPr id="7" name="TextBox 6"/>
          <p:cNvSpPr txBox="1"/>
          <p:nvPr/>
        </p:nvSpPr>
        <p:spPr>
          <a:xfrm>
            <a:off x="4887482" y="3449801"/>
            <a:ext cx="668453" cy="215444"/>
          </a:xfrm>
          <a:prstGeom prst="rect">
            <a:avLst/>
          </a:prstGeom>
          <a:noFill/>
        </p:spPr>
        <p:txBody>
          <a:bodyPr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C</a:t>
            </a:r>
            <a:r>
              <a:rPr lang="en-US" sz="1400" b="1" baseline="-25000" dirty="0">
                <a:solidFill>
                  <a:srgbClr val="000000"/>
                </a:solidFill>
                <a:latin typeface="Arial"/>
                <a:ea typeface="ＭＳ Ｐゴシック" charset="0"/>
              </a:rPr>
              <a:t>6</a:t>
            </a:r>
            <a:r>
              <a:rPr lang="en-US" sz="1400" b="1" dirty="0">
                <a:solidFill>
                  <a:srgbClr val="000000"/>
                </a:solidFill>
                <a:latin typeface="Arial"/>
                <a:ea typeface="ＭＳ Ｐゴシック" charset="0"/>
              </a:rPr>
              <a:t>H</a:t>
            </a:r>
            <a:r>
              <a:rPr lang="en-US" sz="1400" b="1" baseline="-25000" dirty="0">
                <a:solidFill>
                  <a:srgbClr val="000000"/>
                </a:solidFill>
                <a:latin typeface="Arial"/>
                <a:ea typeface="ＭＳ Ｐゴシック" charset="0"/>
              </a:rPr>
              <a:t>12</a:t>
            </a:r>
            <a:r>
              <a:rPr lang="en-US" sz="1400" b="1" dirty="0">
                <a:solidFill>
                  <a:srgbClr val="000000"/>
                </a:solidFill>
                <a:latin typeface="Arial"/>
                <a:ea typeface="ＭＳ Ｐゴシック" charset="0"/>
              </a:rPr>
              <a:t>O</a:t>
            </a:r>
            <a:r>
              <a:rPr lang="en-US" sz="1400" b="1" baseline="-25000" dirty="0">
                <a:solidFill>
                  <a:srgbClr val="000000"/>
                </a:solidFill>
                <a:latin typeface="Arial"/>
                <a:ea typeface="ＭＳ Ｐゴシック" charset="0"/>
              </a:rPr>
              <a:t>6</a:t>
            </a:r>
          </a:p>
        </p:txBody>
      </p:sp>
      <p:sp>
        <p:nvSpPr>
          <p:cNvPr id="8" name="TextBox 80"/>
          <p:cNvSpPr txBox="1">
            <a:spLocks noChangeArrowheads="1"/>
          </p:cNvSpPr>
          <p:nvPr/>
        </p:nvSpPr>
        <p:spPr bwMode="auto">
          <a:xfrm>
            <a:off x="7386771" y="3278303"/>
            <a:ext cx="755015"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a:ea typeface="ＭＳ Ｐゴシック" charset="0"/>
              </a:rPr>
              <a:t>Fructose</a:t>
            </a:r>
          </a:p>
        </p:txBody>
      </p:sp>
      <p:sp>
        <p:nvSpPr>
          <p:cNvPr id="9" name="TextBox 8"/>
          <p:cNvSpPr txBox="1"/>
          <p:nvPr/>
        </p:nvSpPr>
        <p:spPr>
          <a:xfrm>
            <a:off x="7403057" y="3491819"/>
            <a:ext cx="668453" cy="215444"/>
          </a:xfrm>
          <a:prstGeom prst="rect">
            <a:avLst/>
          </a:prstGeom>
          <a:noFill/>
        </p:spPr>
        <p:txBody>
          <a:bodyPr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C</a:t>
            </a:r>
            <a:r>
              <a:rPr lang="en-US" sz="1400" b="1" baseline="-25000" dirty="0">
                <a:solidFill>
                  <a:srgbClr val="000000"/>
                </a:solidFill>
                <a:latin typeface="Arial"/>
                <a:ea typeface="ＭＳ Ｐゴシック" charset="0"/>
              </a:rPr>
              <a:t>6</a:t>
            </a:r>
            <a:r>
              <a:rPr lang="en-US" sz="1400" b="1" dirty="0">
                <a:solidFill>
                  <a:srgbClr val="000000"/>
                </a:solidFill>
                <a:latin typeface="Arial"/>
                <a:ea typeface="ＭＳ Ｐゴシック" charset="0"/>
              </a:rPr>
              <a:t>H</a:t>
            </a:r>
            <a:r>
              <a:rPr lang="en-US" sz="1400" b="1" baseline="-25000" dirty="0">
                <a:solidFill>
                  <a:srgbClr val="000000"/>
                </a:solidFill>
                <a:latin typeface="Arial"/>
                <a:ea typeface="ＭＳ Ｐゴシック" charset="0"/>
              </a:rPr>
              <a:t>12</a:t>
            </a:r>
            <a:r>
              <a:rPr lang="en-US" sz="1400" b="1" dirty="0">
                <a:solidFill>
                  <a:srgbClr val="000000"/>
                </a:solidFill>
                <a:latin typeface="Arial"/>
                <a:ea typeface="ＭＳ Ｐゴシック" charset="0"/>
              </a:rPr>
              <a:t>O</a:t>
            </a:r>
            <a:r>
              <a:rPr lang="en-US" sz="1400" b="1" baseline="-25000" dirty="0">
                <a:solidFill>
                  <a:srgbClr val="000000"/>
                </a:solidFill>
                <a:latin typeface="Arial"/>
                <a:ea typeface="ＭＳ Ｐゴシック" charset="0"/>
              </a:rPr>
              <a:t>6</a:t>
            </a:r>
          </a:p>
        </p:txBody>
      </p:sp>
      <p:sp>
        <p:nvSpPr>
          <p:cNvPr id="10" name="Freeform 18"/>
          <p:cNvSpPr/>
          <p:nvPr/>
        </p:nvSpPr>
        <p:spPr bwMode="auto">
          <a:xfrm>
            <a:off x="6125497" y="4444181"/>
            <a:ext cx="844942" cy="216310"/>
          </a:xfrm>
          <a:custGeom>
            <a:avLst/>
            <a:gdLst>
              <a:gd name="connsiteX0" fmla="*/ 0 w 971550"/>
              <a:gd name="connsiteY0" fmla="*/ 11906 h 142875"/>
              <a:gd name="connsiteX1" fmla="*/ 459582 w 971550"/>
              <a:gd name="connsiteY1" fmla="*/ 142875 h 142875"/>
              <a:gd name="connsiteX2" fmla="*/ 971550 w 971550"/>
              <a:gd name="connsiteY2" fmla="*/ 0 h 142875"/>
            </a:gdLst>
            <a:ahLst/>
            <a:cxnLst>
              <a:cxn ang="0">
                <a:pos x="connsiteX0" y="connsiteY0"/>
              </a:cxn>
              <a:cxn ang="0">
                <a:pos x="connsiteX1" y="connsiteY1"/>
              </a:cxn>
              <a:cxn ang="0">
                <a:pos x="connsiteX2" y="connsiteY2"/>
              </a:cxn>
            </a:cxnLst>
            <a:rect l="l" t="t" r="r" b="b"/>
            <a:pathLst>
              <a:path w="971550" h="142875">
                <a:moveTo>
                  <a:pt x="0" y="11906"/>
                </a:moveTo>
                <a:lnTo>
                  <a:pt x="459582" y="142875"/>
                </a:lnTo>
                <a:lnTo>
                  <a:pt x="971550" y="0"/>
                </a:lnTo>
              </a:path>
            </a:pathLst>
          </a:custGeom>
          <a:noFill/>
          <a:ln w="12700" cap="flat" cmpd="sng" algn="ctr">
            <a:solidFill>
              <a:schemeClr val="tx1"/>
            </a:solidFill>
            <a:prstDash val="solid"/>
            <a:miter lim="800000"/>
            <a:headEnd type="triangle" w="sm" len="med"/>
            <a:tailEnd type="triangle" w="sm"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Times" pitchFamily="84" charset="0"/>
              <a:ea typeface="ＭＳ Ｐゴシック" charset="0"/>
            </a:endParaRPr>
          </a:p>
        </p:txBody>
      </p:sp>
      <p:sp>
        <p:nvSpPr>
          <p:cNvPr id="11" name="TextBox 82"/>
          <p:cNvSpPr txBox="1">
            <a:spLocks noChangeArrowheads="1"/>
          </p:cNvSpPr>
          <p:nvPr/>
        </p:nvSpPr>
        <p:spPr bwMode="auto">
          <a:xfrm>
            <a:off x="4879675" y="4332247"/>
            <a:ext cx="3332644" cy="430887"/>
          </a:xfrm>
          <a:prstGeom prst="rect">
            <a:avLst/>
          </a:prstGeom>
          <a:noFill/>
          <a:ln w="9525">
            <a:noFill/>
            <a:miter lim="800000"/>
            <a:headEnd/>
            <a:tailEnd/>
          </a:ln>
        </p:spPr>
        <p:txBody>
          <a:bodyPr wrap="none" lIns="0" tIns="0" rIns="0" bIns="0">
            <a:spAutoFit/>
          </a:bodyPr>
          <a:lstStyle/>
          <a:p>
            <a:pPr algn="ctr" eaLnBrk="0" hangingPunct="0"/>
            <a:r>
              <a:rPr lang="en-US" sz="1400" b="1" dirty="0">
                <a:solidFill>
                  <a:srgbClr val="000000"/>
                </a:solidFill>
                <a:latin typeface="Arial"/>
                <a:ea typeface="ＭＳ Ｐゴシック" charset="0"/>
              </a:rPr>
              <a:t>Isomers</a:t>
            </a:r>
          </a:p>
          <a:p>
            <a:pPr eaLnBrk="0" hangingPunct="0"/>
            <a:r>
              <a:rPr lang="en-US" sz="1400" b="1" dirty="0">
                <a:solidFill>
                  <a:srgbClr val="000000"/>
                </a:solidFill>
                <a:latin typeface="Arial"/>
                <a:ea typeface="ＭＳ Ｐゴシック" charset="0"/>
              </a:rPr>
              <a:t>(same formula, different arrangements)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356209" y="844451"/>
            <a:ext cx="8543108" cy="1741433"/>
          </a:xfrm>
        </p:spPr>
        <p:txBody>
          <a:bodyPr/>
          <a:lstStyle/>
          <a:p>
            <a:r>
              <a:rPr lang="en-US" dirty="0" smtClean="0"/>
              <a:t>Monosaccharides, particularly glucose, are the main fuels for cellular work.</a:t>
            </a:r>
          </a:p>
          <a:p>
            <a:r>
              <a:rPr lang="en-US" dirty="0" smtClean="0"/>
              <a:t>In water, many monosaccharides form rings.</a:t>
            </a:r>
            <a:endParaRPr lang="en-US" dirty="0"/>
          </a:p>
        </p:txBody>
      </p:sp>
      <p:pic>
        <p:nvPicPr>
          <p:cNvPr id="6" name="17-03_06_GlucoseStructure-L.jpg" descr="C:\Documents and Settings\rajesh\Desktop\PPT\Campbel Chapter-03\03_Labeled_Images\17-03_06_GlucoseStructure-L.jpg"/>
          <p:cNvPicPr>
            <a:picLocks noChangeAspect="1"/>
          </p:cNvPicPr>
          <p:nvPr/>
        </p:nvPicPr>
        <p:blipFill>
          <a:blip r:embed="rId3" r:link="rId4"/>
          <a:stretch>
            <a:fillRect/>
          </a:stretch>
        </p:blipFill>
        <p:spPr>
          <a:xfrm>
            <a:off x="796427" y="2507358"/>
            <a:ext cx="7508108" cy="3765621"/>
          </a:xfrm>
          <a:prstGeom prst="rect">
            <a:avLst/>
          </a:prstGeom>
        </p:spPr>
      </p:pic>
      <p:sp>
        <p:nvSpPr>
          <p:cNvPr id="7" name="TextBox 6"/>
          <p:cNvSpPr txBox="1"/>
          <p:nvPr/>
        </p:nvSpPr>
        <p:spPr>
          <a:xfrm>
            <a:off x="285951" y="5862811"/>
            <a:ext cx="4475584" cy="276999"/>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a:solidFill>
                  <a:srgbClr val="000000"/>
                </a:solidFill>
                <a:latin typeface="Arial"/>
                <a:ea typeface="ＭＳ Ｐゴシック" charset="0"/>
              </a:rPr>
              <a:t>(a) Linear and ring </a:t>
            </a:r>
            <a:r>
              <a:rPr lang="en-US" sz="1800" b="1" dirty="0" smtClean="0">
                <a:solidFill>
                  <a:srgbClr val="000000"/>
                </a:solidFill>
                <a:latin typeface="Arial"/>
                <a:ea typeface="ＭＳ Ｐゴシック" charset="0"/>
              </a:rPr>
              <a:t>structures </a:t>
            </a:r>
            <a:r>
              <a:rPr lang="ko-KR" altLang="en-US" sz="1400" dirty="0" smtClean="0">
                <a:solidFill>
                  <a:srgbClr val="000000"/>
                </a:solidFill>
                <a:latin typeface="Arial"/>
                <a:ea typeface="ＭＳ Ｐゴシック" charset="0"/>
              </a:rPr>
              <a:t>포도당 </a:t>
            </a:r>
            <a:r>
              <a:rPr lang="en-US" altLang="ko-KR" sz="1400" dirty="0" smtClean="0">
                <a:solidFill>
                  <a:srgbClr val="000000"/>
                </a:solidFill>
                <a:latin typeface="Arial"/>
                <a:ea typeface="ＭＳ Ｐゴシック" charset="0"/>
              </a:rPr>
              <a:t>glucose</a:t>
            </a:r>
            <a:endParaRPr lang="en-US" sz="1400" dirty="0">
              <a:solidFill>
                <a:srgbClr val="000000"/>
              </a:solidFill>
              <a:latin typeface="Arial"/>
              <a:ea typeface="ＭＳ Ｐゴシック" charset="0"/>
            </a:endParaRPr>
          </a:p>
        </p:txBody>
      </p:sp>
      <p:sp>
        <p:nvSpPr>
          <p:cNvPr id="8" name="TextBox 7"/>
          <p:cNvSpPr txBox="1"/>
          <p:nvPr/>
        </p:nvSpPr>
        <p:spPr>
          <a:xfrm>
            <a:off x="6340347" y="4852165"/>
            <a:ext cx="2184316" cy="546303"/>
          </a:xfrm>
          <a:prstGeom prst="rect">
            <a:avLst/>
          </a:prstGeom>
          <a:noFill/>
        </p:spPr>
        <p:txBody>
          <a:bodyPr wrap="none" lIns="0" tIns="0" rIns="0" bIns="0">
            <a:spAutoFit/>
          </a:bodyPr>
          <a:lstStyle/>
          <a:p>
            <a:pPr eaLnBrk="0" fontAlgn="auto" hangingPunct="0">
              <a:lnSpc>
                <a:spcPts val="2200"/>
              </a:lnSpc>
              <a:spcBef>
                <a:spcPts val="0"/>
              </a:spcBef>
              <a:spcAft>
                <a:spcPts val="0"/>
              </a:spcAft>
              <a:defRPr/>
            </a:pPr>
            <a:r>
              <a:rPr lang="en-US" sz="1800" b="1" dirty="0">
                <a:solidFill>
                  <a:srgbClr val="000000"/>
                </a:solidFill>
                <a:latin typeface="Arial"/>
                <a:ea typeface="ＭＳ Ｐゴシック" charset="0"/>
              </a:rPr>
              <a:t>(b) Abbreviated ring</a:t>
            </a:r>
          </a:p>
          <a:p>
            <a:pPr indent="365760" eaLnBrk="0" fontAlgn="auto" hangingPunct="0">
              <a:lnSpc>
                <a:spcPts val="2200"/>
              </a:lnSpc>
              <a:spcBef>
                <a:spcPts val="0"/>
              </a:spcBef>
              <a:spcAft>
                <a:spcPts val="0"/>
              </a:spcAft>
              <a:defRPr/>
            </a:pPr>
            <a:r>
              <a:rPr lang="en-US" sz="1800" b="1" dirty="0">
                <a:solidFill>
                  <a:srgbClr val="000000"/>
                </a:solidFill>
                <a:latin typeface="Arial"/>
                <a:ea typeface="ＭＳ Ｐゴシック" charset="0"/>
              </a:rPr>
              <a:t>structure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82343" y="496306"/>
            <a:ext cx="4333786" cy="516407"/>
          </a:xfrm>
        </p:spPr>
        <p:txBody>
          <a:bodyPr/>
          <a:lstStyle/>
          <a:p>
            <a:r>
              <a:rPr lang="en-US" dirty="0" smtClean="0"/>
              <a:t>Disaccharides</a:t>
            </a:r>
            <a:r>
              <a:rPr lang="ko-KR" altLang="en-US" sz="2000" b="0" dirty="0" smtClean="0"/>
              <a:t>이당류</a:t>
            </a:r>
            <a:endParaRPr lang="en-US" sz="2000" b="0" dirty="0" smtClean="0"/>
          </a:p>
        </p:txBody>
      </p:sp>
      <p:sp>
        <p:nvSpPr>
          <p:cNvPr id="90115" name="Rectangle 3"/>
          <p:cNvSpPr>
            <a:spLocks noGrp="1" noChangeArrowheads="1"/>
          </p:cNvSpPr>
          <p:nvPr>
            <p:ph idx="1"/>
          </p:nvPr>
        </p:nvSpPr>
        <p:spPr>
          <a:xfrm>
            <a:off x="287383" y="1227909"/>
            <a:ext cx="8543108" cy="3265433"/>
          </a:xfrm>
        </p:spPr>
        <p:txBody>
          <a:bodyPr/>
          <a:lstStyle/>
          <a:p>
            <a:r>
              <a:rPr lang="en-US" dirty="0" smtClean="0"/>
              <a:t>A </a:t>
            </a:r>
            <a:r>
              <a:rPr lang="en-US" b="1" dirty="0" smtClean="0"/>
              <a:t>disaccharide</a:t>
            </a:r>
            <a:r>
              <a:rPr lang="en-US" dirty="0" smtClean="0"/>
              <a:t> is a double sugar</a:t>
            </a:r>
            <a:r>
              <a:rPr lang="en-US" dirty="0"/>
              <a:t> </a:t>
            </a:r>
            <a:r>
              <a:rPr lang="en-US" dirty="0" smtClean="0"/>
              <a:t>constructed from two </a:t>
            </a:r>
            <a:r>
              <a:rPr lang="en-US" dirty="0" err="1" smtClean="0"/>
              <a:t>monosaccharides</a:t>
            </a:r>
            <a:r>
              <a:rPr lang="en-US" dirty="0" smtClean="0"/>
              <a:t> by a dehydration reaction.</a:t>
            </a:r>
          </a:p>
          <a:p>
            <a:pPr lvl="1"/>
            <a:r>
              <a:rPr lang="en-US" altLang="ko-KR" dirty="0" smtClean="0"/>
              <a:t>lactose in milk, made from the </a:t>
            </a:r>
            <a:r>
              <a:rPr lang="en-US" altLang="ko-KR" dirty="0" err="1" smtClean="0"/>
              <a:t>monosaccharides</a:t>
            </a:r>
            <a:r>
              <a:rPr lang="en-US" altLang="ko-KR" dirty="0" smtClean="0"/>
              <a:t> glucose and </a:t>
            </a:r>
            <a:r>
              <a:rPr lang="en-US" altLang="ko-KR" dirty="0" err="1" smtClean="0"/>
              <a:t>galactose</a:t>
            </a:r>
            <a:r>
              <a:rPr lang="en-US" altLang="ko-KR" dirty="0" smtClean="0"/>
              <a:t>,</a:t>
            </a:r>
          </a:p>
          <a:p>
            <a:pPr lvl="1"/>
            <a:r>
              <a:rPr lang="en-US" altLang="ko-KR" dirty="0" smtClean="0"/>
              <a:t>maltose in beer, malted milk shakes, and malted milk ball candy, and</a:t>
            </a:r>
          </a:p>
          <a:p>
            <a:pPr lvl="1"/>
            <a:r>
              <a:rPr lang="en-US" altLang="ko-KR" dirty="0" smtClean="0"/>
              <a:t>sucrose in table sugar.</a:t>
            </a:r>
          </a:p>
          <a:p>
            <a:endParaRPr lang="en-US" dirty="0" smtClean="0"/>
          </a:p>
        </p:txBody>
      </p:sp>
      <p:pic>
        <p:nvPicPr>
          <p:cNvPr id="4" name="19-03_07_Disaccharide-L.jpg" descr="C:\Documents and Settings\rajesh\Desktop\PPT\Campbel Chapter-03\03_Labeled_Images\19-03_07_Disaccharide-L.jpg"/>
          <p:cNvPicPr>
            <a:picLocks noChangeAspect="1"/>
          </p:cNvPicPr>
          <p:nvPr/>
        </p:nvPicPr>
        <p:blipFill>
          <a:blip r:embed="rId3" r:link="rId4"/>
          <a:stretch>
            <a:fillRect/>
          </a:stretch>
        </p:blipFill>
        <p:spPr>
          <a:xfrm>
            <a:off x="5449131" y="3647872"/>
            <a:ext cx="2273462" cy="2654881"/>
          </a:xfrm>
          <a:prstGeom prst="rect">
            <a:avLst/>
          </a:prstGeom>
        </p:spPr>
      </p:pic>
      <p:grpSp>
        <p:nvGrpSpPr>
          <p:cNvPr id="5" name="Group 8"/>
          <p:cNvGrpSpPr/>
          <p:nvPr/>
        </p:nvGrpSpPr>
        <p:grpSpPr>
          <a:xfrm rot="10800000">
            <a:off x="5964695" y="5180985"/>
            <a:ext cx="701098" cy="217062"/>
            <a:chOff x="1099296" y="349521"/>
            <a:chExt cx="3977347" cy="430676"/>
          </a:xfrm>
        </p:grpSpPr>
        <p:sp>
          <p:nvSpPr>
            <p:cNvPr id="6" name="Freeform 3"/>
            <p:cNvSpPr/>
            <p:nvPr/>
          </p:nvSpPr>
          <p:spPr>
            <a:xfrm>
              <a:off x="1099296" y="557947"/>
              <a:ext cx="3977347" cy="222250"/>
            </a:xfrm>
            <a:custGeom>
              <a:avLst/>
              <a:gdLst>
                <a:gd name="connsiteX0" fmla="*/ 9525 w 3977347"/>
                <a:gd name="connsiteY0" fmla="*/ 212725 h 222250"/>
                <a:gd name="connsiteX1" fmla="*/ 9525 w 3977347"/>
                <a:gd name="connsiteY1" fmla="*/ 9525 h 222250"/>
                <a:gd name="connsiteX2" fmla="*/ 3967822 w 3977347"/>
                <a:gd name="connsiteY2" fmla="*/ 9525 h 222250"/>
                <a:gd name="connsiteX3" fmla="*/ 3967822 w 3977347"/>
                <a:gd name="connsiteY3" fmla="*/ 212725 h 222250"/>
              </a:gdLst>
              <a:ahLst/>
              <a:cxnLst>
                <a:cxn ang="0">
                  <a:pos x="connsiteX0" y="connsiteY0"/>
                </a:cxn>
                <a:cxn ang="1">
                  <a:pos x="connsiteX1" y="connsiteY1"/>
                </a:cxn>
                <a:cxn ang="2">
                  <a:pos x="connsiteX2" y="connsiteY2"/>
                </a:cxn>
                <a:cxn ang="3">
                  <a:pos x="connsiteX3" y="connsiteY3"/>
                </a:cxn>
              </a:cxnLst>
              <a:rect l="l" t="t" r="r" b="b"/>
              <a:pathLst>
                <a:path w="3977347" h="222250">
                  <a:moveTo>
                    <a:pt x="9525" y="212725"/>
                  </a:moveTo>
                  <a:lnTo>
                    <a:pt x="9525" y="9525"/>
                  </a:lnTo>
                  <a:lnTo>
                    <a:pt x="3967822" y="9525"/>
                  </a:lnTo>
                  <a:lnTo>
                    <a:pt x="3967822" y="2127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7" name="Freeform 3"/>
            <p:cNvSpPr/>
            <p:nvPr/>
          </p:nvSpPr>
          <p:spPr>
            <a:xfrm>
              <a:off x="3069848" y="349521"/>
              <a:ext cx="38101" cy="222251"/>
            </a:xfrm>
            <a:custGeom>
              <a:avLst/>
              <a:gdLst>
                <a:gd name="connsiteX0" fmla="*/ 9525 w 38100"/>
                <a:gd name="connsiteY0" fmla="*/ 9525 h 222250"/>
                <a:gd name="connsiteX1" fmla="*/ 9525 w 38100"/>
                <a:gd name="connsiteY1" fmla="*/ 212725 h 222250"/>
              </a:gdLst>
              <a:ahLst/>
              <a:cxnLst>
                <a:cxn ang="0">
                  <a:pos x="connsiteX0" y="connsiteY0"/>
                </a:cxn>
                <a:cxn ang="1">
                  <a:pos x="connsiteX1" y="connsiteY1"/>
                </a:cxn>
              </a:cxnLst>
              <a:rect l="l" t="t" r="r" b="b"/>
              <a:pathLst>
                <a:path w="38100" h="222250">
                  <a:moveTo>
                    <a:pt x="9525" y="9525"/>
                  </a:moveTo>
                  <a:lnTo>
                    <a:pt x="9525" y="2127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sp>
        <p:nvSpPr>
          <p:cNvPr id="8" name="TextBox 18"/>
          <p:cNvSpPr txBox="1">
            <a:spLocks noChangeArrowheads="1"/>
          </p:cNvSpPr>
          <p:nvPr/>
        </p:nvSpPr>
        <p:spPr bwMode="auto">
          <a:xfrm>
            <a:off x="6046739" y="5398048"/>
            <a:ext cx="980965" cy="215444"/>
          </a:xfrm>
          <a:prstGeom prst="rect">
            <a:avLst/>
          </a:prstGeom>
          <a:noFill/>
          <a:ln w="9525">
            <a:noFill/>
            <a:miter lim="800000"/>
            <a:headEnd/>
            <a:tailEnd/>
          </a:ln>
        </p:spPr>
        <p:txBody>
          <a:bodyPr wrap="square" lIns="0" tIns="0" rIns="0" bIns="0">
            <a:spAutoFit/>
          </a:bodyPr>
          <a:lstStyle/>
          <a:p>
            <a:pPr eaLnBrk="0" hangingPunct="0"/>
            <a:r>
              <a:rPr lang="en-US" sz="1400" b="1" dirty="0">
                <a:solidFill>
                  <a:srgbClr val="000000"/>
                </a:solidFill>
                <a:latin typeface="Arial"/>
                <a:ea typeface="ＭＳ Ｐゴシック" charset="0"/>
              </a:rPr>
              <a:t>Lactose</a:t>
            </a:r>
          </a:p>
        </p:txBody>
      </p:sp>
      <p:sp>
        <p:nvSpPr>
          <p:cNvPr id="9" name="TextBox 9"/>
          <p:cNvSpPr txBox="1">
            <a:spLocks noChangeArrowheads="1"/>
          </p:cNvSpPr>
          <p:nvPr/>
        </p:nvSpPr>
        <p:spPr bwMode="auto">
          <a:xfrm>
            <a:off x="5304149" y="4063511"/>
            <a:ext cx="705321"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a:ea typeface="ＭＳ Ｐゴシック" charset="0"/>
              </a:rPr>
              <a:t>Glucose</a:t>
            </a:r>
          </a:p>
        </p:txBody>
      </p:sp>
      <p:sp>
        <p:nvSpPr>
          <p:cNvPr id="10" name="TextBox 10"/>
          <p:cNvSpPr txBox="1">
            <a:spLocks noChangeArrowheads="1"/>
          </p:cNvSpPr>
          <p:nvPr/>
        </p:nvSpPr>
        <p:spPr bwMode="auto">
          <a:xfrm>
            <a:off x="6438831" y="4063511"/>
            <a:ext cx="854401" cy="215444"/>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000000"/>
                </a:solidFill>
                <a:latin typeface="Arial"/>
                <a:ea typeface="ＭＳ Ｐゴシック" charset="0"/>
              </a:rPr>
              <a:t>Galactose</a:t>
            </a:r>
          </a:p>
        </p:txBody>
      </p:sp>
      <p:pic>
        <p:nvPicPr>
          <p:cNvPr id="57348" name="Picture 4" descr="maltoseì ëí ì´ë¯¸ì§ ê²ìê²°ê³¼"/>
          <p:cNvPicPr>
            <a:picLocks noChangeAspect="1" noChangeArrowheads="1"/>
          </p:cNvPicPr>
          <p:nvPr/>
        </p:nvPicPr>
        <p:blipFill>
          <a:blip r:embed="rId5"/>
          <a:srcRect/>
          <a:stretch>
            <a:fillRect/>
          </a:stretch>
        </p:blipFill>
        <p:spPr bwMode="auto">
          <a:xfrm>
            <a:off x="1171165" y="4729316"/>
            <a:ext cx="3514725" cy="19145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idx="1"/>
          </p:nvPr>
        </p:nvSpPr>
        <p:spPr>
          <a:xfrm>
            <a:off x="287383" y="923113"/>
            <a:ext cx="8543108" cy="2164220"/>
          </a:xfrm>
        </p:spPr>
        <p:txBody>
          <a:bodyPr/>
          <a:lstStyle/>
          <a:p>
            <a:r>
              <a:rPr lang="en-US" dirty="0" smtClean="0"/>
              <a:t>Sucrose is the main carbohydrate in plant sap.</a:t>
            </a:r>
          </a:p>
          <a:p>
            <a:r>
              <a:rPr lang="en-US" dirty="0" smtClean="0"/>
              <a:t>High-fructose corn syrup (HFCS) is made by a commercial process that converts natural glucose in corn syrup to much sweeter fructose.</a:t>
            </a:r>
          </a:p>
        </p:txBody>
      </p:sp>
      <p:pic>
        <p:nvPicPr>
          <p:cNvPr id="1026" name="Picture 2" descr="sucrose에 대한 이미지 검색결과"/>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84446" y="3137864"/>
            <a:ext cx="4351987" cy="287231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96984" y="525812"/>
            <a:ext cx="4884384" cy="496743"/>
          </a:xfrm>
        </p:spPr>
        <p:txBody>
          <a:bodyPr/>
          <a:lstStyle/>
          <a:p>
            <a:r>
              <a:rPr lang="en-US" dirty="0" smtClean="0"/>
              <a:t>Polysaccharides</a:t>
            </a:r>
            <a:r>
              <a:rPr lang="ko-KR" altLang="en-US" sz="2000" b="0" dirty="0" smtClean="0"/>
              <a:t>다당류</a:t>
            </a:r>
            <a:endParaRPr lang="en-US" sz="2000" b="0" dirty="0" smtClean="0"/>
          </a:p>
        </p:txBody>
      </p:sp>
      <p:sp>
        <p:nvSpPr>
          <p:cNvPr id="102403" name="Rectangle 3"/>
          <p:cNvSpPr>
            <a:spLocks noGrp="1" noChangeArrowheads="1"/>
          </p:cNvSpPr>
          <p:nvPr>
            <p:ph idx="1"/>
          </p:nvPr>
        </p:nvSpPr>
        <p:spPr>
          <a:xfrm>
            <a:off x="287383" y="1227909"/>
            <a:ext cx="8543108" cy="3698052"/>
          </a:xfrm>
        </p:spPr>
        <p:txBody>
          <a:bodyPr>
            <a:normAutofit fontScale="92500" lnSpcReduction="10000"/>
          </a:bodyPr>
          <a:lstStyle/>
          <a:p>
            <a:r>
              <a:rPr lang="en-US" b="1" dirty="0" smtClean="0"/>
              <a:t>Polysaccharides</a:t>
            </a:r>
          </a:p>
          <a:p>
            <a:pPr lvl="1"/>
            <a:r>
              <a:rPr lang="en-US" dirty="0" smtClean="0"/>
              <a:t>are complex carbohydrates and</a:t>
            </a:r>
          </a:p>
          <a:p>
            <a:pPr lvl="1"/>
            <a:r>
              <a:rPr lang="en-US" dirty="0" smtClean="0"/>
              <a:t>are made of long chains of sugars—polymers of </a:t>
            </a:r>
            <a:r>
              <a:rPr lang="en-US" dirty="0" err="1" smtClean="0"/>
              <a:t>monosaccharides</a:t>
            </a:r>
            <a:r>
              <a:rPr lang="en-US" dirty="0" smtClean="0"/>
              <a:t>.</a:t>
            </a:r>
          </a:p>
          <a:p>
            <a:r>
              <a:rPr lang="en-US" altLang="ko-KR" b="1" dirty="0" smtClean="0"/>
              <a:t>Starch</a:t>
            </a:r>
            <a:r>
              <a:rPr lang="ko-KR" altLang="en-US" sz="1900" dirty="0" smtClean="0"/>
              <a:t>녹말</a:t>
            </a:r>
            <a:endParaRPr lang="en-US" altLang="ko-KR" sz="1900" dirty="0" smtClean="0"/>
          </a:p>
          <a:p>
            <a:pPr lvl="1"/>
            <a:r>
              <a:rPr lang="en-US" altLang="ko-KR" dirty="0" smtClean="0"/>
              <a:t>is a familiar example of a polysaccharide,</a:t>
            </a:r>
          </a:p>
          <a:p>
            <a:pPr lvl="1"/>
            <a:r>
              <a:rPr lang="en-US" altLang="ko-KR" dirty="0" smtClean="0"/>
              <a:t>consists of long strings of glucose monomers, and</a:t>
            </a:r>
          </a:p>
          <a:p>
            <a:pPr lvl="1"/>
            <a:r>
              <a:rPr lang="en-US" altLang="ko-KR" dirty="0" smtClean="0"/>
              <a:t>is used by plant cells to store energy.</a:t>
            </a:r>
          </a:p>
        </p:txBody>
      </p:sp>
      <p:pic>
        <p:nvPicPr>
          <p:cNvPr id="5" name="23-03_09aPolysaccharides-L.jpg" descr="C:\Documents and Settings\rajesh\Desktop\PPT\Campbel Chapter-03\03_Labeled_Images\23-03_09aPolysaccharides-L.jpg"/>
          <p:cNvPicPr>
            <a:picLocks noChangeAspect="1"/>
          </p:cNvPicPr>
          <p:nvPr/>
        </p:nvPicPr>
        <p:blipFill>
          <a:blip r:embed="rId3" r:link="rId4"/>
          <a:stretch>
            <a:fillRect/>
          </a:stretch>
        </p:blipFill>
        <p:spPr>
          <a:xfrm>
            <a:off x="2330245" y="4848764"/>
            <a:ext cx="4264545" cy="1695193"/>
          </a:xfrm>
          <a:prstGeom prst="rect">
            <a:avLst/>
          </a:prstGeom>
        </p:spPr>
      </p:pic>
      <p:grpSp>
        <p:nvGrpSpPr>
          <p:cNvPr id="6" name="Group 8"/>
          <p:cNvGrpSpPr/>
          <p:nvPr/>
        </p:nvGrpSpPr>
        <p:grpSpPr>
          <a:xfrm>
            <a:off x="3621283" y="4984954"/>
            <a:ext cx="970381" cy="963807"/>
            <a:chOff x="3024189" y="2562219"/>
            <a:chExt cx="1247775" cy="1166817"/>
          </a:xfrm>
        </p:grpSpPr>
        <p:sp>
          <p:nvSpPr>
            <p:cNvPr id="7" name="Freeform 3"/>
            <p:cNvSpPr/>
            <p:nvPr/>
          </p:nvSpPr>
          <p:spPr>
            <a:xfrm flipV="1">
              <a:off x="3181352" y="2576510"/>
              <a:ext cx="1085849" cy="366711"/>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8" name="Freeform 3"/>
            <p:cNvSpPr/>
            <p:nvPr/>
          </p:nvSpPr>
          <p:spPr>
            <a:xfrm flipV="1">
              <a:off x="3024189" y="2562219"/>
              <a:ext cx="1247775" cy="1166817"/>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sp>
        <p:nvSpPr>
          <p:cNvPr id="9" name="TextBox 2"/>
          <p:cNvSpPr txBox="1">
            <a:spLocks noChangeArrowheads="1"/>
          </p:cNvSpPr>
          <p:nvPr/>
        </p:nvSpPr>
        <p:spPr bwMode="auto">
          <a:xfrm>
            <a:off x="4618522" y="4739032"/>
            <a:ext cx="2192908" cy="658514"/>
          </a:xfrm>
          <a:prstGeom prst="rect">
            <a:avLst/>
          </a:prstGeom>
          <a:noFill/>
          <a:ln w="9525">
            <a:noFill/>
            <a:miter lim="800000"/>
            <a:headEnd/>
            <a:tailEnd/>
          </a:ln>
        </p:spPr>
        <p:txBody>
          <a:bodyPr wrap="none" lIns="0" tIns="0" rIns="0" bIns="0">
            <a:spAutoFit/>
          </a:bodyPr>
          <a:lstStyle/>
          <a:p>
            <a:pPr eaLnBrk="0" hangingPunct="0">
              <a:lnSpc>
                <a:spcPts val="2700"/>
              </a:lnSpc>
            </a:pPr>
            <a:r>
              <a:rPr lang="en-US" sz="1800" b="1" dirty="0">
                <a:solidFill>
                  <a:srgbClr val="000000"/>
                </a:solidFill>
                <a:latin typeface="Arial"/>
                <a:ea typeface="ＭＳ Ｐゴシック" charset="0"/>
              </a:rPr>
              <a:t>Starch granules</a:t>
            </a:r>
          </a:p>
          <a:p>
            <a:pPr eaLnBrk="0" hangingPunct="0">
              <a:lnSpc>
                <a:spcPts val="2700"/>
              </a:lnSpc>
            </a:pPr>
            <a:r>
              <a:rPr lang="en-US" sz="1800" b="1" dirty="0">
                <a:solidFill>
                  <a:srgbClr val="000000"/>
                </a:solidFill>
                <a:latin typeface="Arial"/>
                <a:ea typeface="ＭＳ Ｐゴシック" charset="0"/>
              </a:rPr>
              <a:t>in potato tuber cells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287383" y="972277"/>
            <a:ext cx="8543108" cy="2006904"/>
          </a:xfrm>
        </p:spPr>
        <p:txBody>
          <a:bodyPr/>
          <a:lstStyle/>
          <a:p>
            <a:r>
              <a:rPr lang="en-US" b="1" dirty="0" smtClean="0"/>
              <a:t>Glycogen</a:t>
            </a:r>
          </a:p>
          <a:p>
            <a:pPr lvl="1"/>
            <a:r>
              <a:rPr lang="en-US" dirty="0" smtClean="0"/>
              <a:t>is used by animal cells to store energy and</a:t>
            </a:r>
          </a:p>
          <a:p>
            <a:pPr lvl="1"/>
            <a:r>
              <a:rPr lang="en-US" dirty="0" smtClean="0"/>
              <a:t>is broken down to release glucose when you need energy.</a:t>
            </a:r>
          </a:p>
        </p:txBody>
      </p:sp>
      <p:pic>
        <p:nvPicPr>
          <p:cNvPr id="7" name="24-03_09bPolysaccharides-L.jpg" descr="C:\Documents and Settings\rajesh\Desktop\PPT\Campbel Chapter-03\03_Labeled_Images\24-03_09bPolysaccharides-L.jpg"/>
          <p:cNvPicPr>
            <a:picLocks noChangeAspect="1"/>
          </p:cNvPicPr>
          <p:nvPr/>
        </p:nvPicPr>
        <p:blipFill>
          <a:blip r:embed="rId3" r:link="rId4"/>
          <a:stretch>
            <a:fillRect/>
          </a:stretch>
        </p:blipFill>
        <p:spPr>
          <a:xfrm>
            <a:off x="1725267" y="3125871"/>
            <a:ext cx="5260848" cy="3005328"/>
          </a:xfrm>
          <a:prstGeom prst="rect">
            <a:avLst/>
          </a:prstGeom>
        </p:spPr>
      </p:pic>
      <p:sp>
        <p:nvSpPr>
          <p:cNvPr id="8" name="Freeform 3"/>
          <p:cNvSpPr/>
          <p:nvPr/>
        </p:nvSpPr>
        <p:spPr>
          <a:xfrm flipV="1">
            <a:off x="2703330" y="3755923"/>
            <a:ext cx="1377057" cy="840222"/>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9" name="TextBox 2"/>
          <p:cNvSpPr txBox="1">
            <a:spLocks noChangeArrowheads="1"/>
          </p:cNvSpPr>
          <p:nvPr/>
        </p:nvSpPr>
        <p:spPr bwMode="auto">
          <a:xfrm>
            <a:off x="4141912" y="3358452"/>
            <a:ext cx="2077492" cy="830997"/>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Glycogen granules</a:t>
            </a:r>
          </a:p>
          <a:p>
            <a:pPr eaLnBrk="0" hangingPunct="0"/>
            <a:r>
              <a:rPr lang="en-US" sz="1800" b="1" dirty="0">
                <a:solidFill>
                  <a:srgbClr val="000000"/>
                </a:solidFill>
                <a:latin typeface="Arial"/>
                <a:ea typeface="ＭＳ Ｐゴシック" charset="0"/>
              </a:rPr>
              <a:t>in muscle</a:t>
            </a:r>
          </a:p>
          <a:p>
            <a:pPr eaLnBrk="0" hangingPunct="0"/>
            <a:r>
              <a:rPr lang="en-US" sz="1800" b="1" dirty="0">
                <a:solidFill>
                  <a:srgbClr val="000000"/>
                </a:solidFill>
                <a:latin typeface="Arial"/>
                <a:ea typeface="ＭＳ Ｐゴシック" charset="0"/>
              </a:rPr>
              <a:t>tissue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287383" y="814965"/>
            <a:ext cx="8543108" cy="2793485"/>
          </a:xfrm>
        </p:spPr>
        <p:txBody>
          <a:bodyPr/>
          <a:lstStyle/>
          <a:p>
            <a:r>
              <a:rPr lang="en-US" b="1" dirty="0" smtClean="0"/>
              <a:t>Cellulose</a:t>
            </a:r>
            <a:r>
              <a:rPr lang="ko-KR" altLang="en-US" sz="1800" dirty="0" smtClean="0"/>
              <a:t>섬유소</a:t>
            </a:r>
            <a:endParaRPr lang="en-US" sz="1800" dirty="0" smtClean="0"/>
          </a:p>
          <a:p>
            <a:pPr lvl="1"/>
            <a:r>
              <a:rPr lang="en-US" dirty="0" smtClean="0"/>
              <a:t>is the most abundant organic compound on Earth,</a:t>
            </a:r>
          </a:p>
          <a:p>
            <a:pPr lvl="1"/>
            <a:r>
              <a:rPr lang="en-US" dirty="0" smtClean="0"/>
              <a:t>forms cable-like fibrils in the walls that enclose plant cells, and</a:t>
            </a:r>
          </a:p>
          <a:p>
            <a:pPr lvl="1"/>
            <a:r>
              <a:rPr lang="en-US" dirty="0" smtClean="0"/>
              <a:t>cannot be broken by any enzyme produced by animals.</a:t>
            </a:r>
          </a:p>
        </p:txBody>
      </p:sp>
      <p:pic>
        <p:nvPicPr>
          <p:cNvPr id="7" name="25-03_09cPolysaccharides-L.jpg" descr="C:\Documents and Settings\rajesh\Desktop\PPT\Campbel Chapter-03\03_Labeled_Images\25-03_09cPolysaccharides-L.jpg"/>
          <p:cNvPicPr>
            <a:picLocks noChangeAspect="1"/>
          </p:cNvPicPr>
          <p:nvPr/>
        </p:nvPicPr>
        <p:blipFill>
          <a:blip r:embed="rId3" r:link="rId4"/>
          <a:stretch>
            <a:fillRect/>
          </a:stretch>
        </p:blipFill>
        <p:spPr>
          <a:xfrm>
            <a:off x="796422" y="3622350"/>
            <a:ext cx="7635927" cy="2843048"/>
          </a:xfrm>
          <a:prstGeom prst="rect">
            <a:avLst/>
          </a:prstGeom>
        </p:spPr>
      </p:pic>
      <p:sp>
        <p:nvSpPr>
          <p:cNvPr id="8" name="Freeform 3"/>
          <p:cNvSpPr/>
          <p:nvPr/>
        </p:nvSpPr>
        <p:spPr>
          <a:xfrm flipV="1">
            <a:off x="3379727" y="3664707"/>
            <a:ext cx="749301" cy="196849"/>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9" name="TextBox 2"/>
          <p:cNvSpPr txBox="1">
            <a:spLocks noChangeArrowheads="1"/>
          </p:cNvSpPr>
          <p:nvPr/>
        </p:nvSpPr>
        <p:spPr bwMode="auto">
          <a:xfrm>
            <a:off x="4191231" y="3373443"/>
            <a:ext cx="2346796" cy="553998"/>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Cellulose </a:t>
            </a:r>
            <a:r>
              <a:rPr lang="en-US" sz="1800" b="1" dirty="0" err="1">
                <a:solidFill>
                  <a:srgbClr val="000000"/>
                </a:solidFill>
                <a:latin typeface="Arial"/>
                <a:ea typeface="ＭＳ Ｐゴシック" charset="0"/>
              </a:rPr>
              <a:t>microfibrils</a:t>
            </a:r>
            <a:endParaRPr lang="en-US" sz="1800" b="1" dirty="0">
              <a:solidFill>
                <a:srgbClr val="000000"/>
              </a:solidFill>
              <a:latin typeface="Arial"/>
              <a:ea typeface="ＭＳ Ｐゴシック" charset="0"/>
            </a:endParaRPr>
          </a:p>
          <a:p>
            <a:pPr eaLnBrk="0" hangingPunct="0"/>
            <a:r>
              <a:rPr lang="en-US" sz="1800" b="1" dirty="0">
                <a:solidFill>
                  <a:srgbClr val="000000"/>
                </a:solidFill>
                <a:latin typeface="Arial"/>
                <a:ea typeface="ＭＳ Ｐゴシック" charset="0"/>
              </a:rPr>
              <a:t>in a plant cell wall</a:t>
            </a:r>
          </a:p>
        </p:txBody>
      </p:sp>
      <p:sp>
        <p:nvSpPr>
          <p:cNvPr id="13" name="TextBox 4"/>
          <p:cNvSpPr txBox="1">
            <a:spLocks noChangeArrowheads="1"/>
          </p:cNvSpPr>
          <p:nvPr/>
        </p:nvSpPr>
        <p:spPr bwMode="auto">
          <a:xfrm>
            <a:off x="5657082" y="6254472"/>
            <a:ext cx="2493860" cy="296748"/>
          </a:xfrm>
          <a:prstGeom prst="rect">
            <a:avLst/>
          </a:prstGeom>
          <a:noFill/>
          <a:ln w="9525">
            <a:noFill/>
            <a:miter lim="800000"/>
            <a:headEnd/>
            <a:tailEnd/>
          </a:ln>
        </p:spPr>
        <p:txBody>
          <a:bodyPr wrap="square" lIns="0" tIns="0" rIns="0" bIns="0">
            <a:spAutoFit/>
          </a:bodyPr>
          <a:lstStyle/>
          <a:p>
            <a:pPr eaLnBrk="0" hangingPunct="0">
              <a:lnSpc>
                <a:spcPts val="2600"/>
              </a:lnSpc>
            </a:pPr>
            <a:r>
              <a:rPr lang="en-US" sz="1600" b="1" dirty="0" smtClean="0">
                <a:solidFill>
                  <a:srgbClr val="000000"/>
                </a:solidFill>
                <a:latin typeface="Arial"/>
                <a:ea typeface="ＭＳ Ｐゴシック" charset="0"/>
              </a:rPr>
              <a:t>Cellulose molecules</a:t>
            </a:r>
            <a:endParaRPr lang="en-US" sz="1600" b="1" dirty="0">
              <a:solidFill>
                <a:srgbClr val="000000"/>
              </a:solidFill>
              <a:latin typeface="Arial"/>
              <a:ea typeface="ＭＳ Ｐゴシック"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808493" y="535646"/>
            <a:ext cx="2563972" cy="486910"/>
          </a:xfrm>
        </p:spPr>
        <p:txBody>
          <a:bodyPr/>
          <a:lstStyle/>
          <a:p>
            <a:r>
              <a:rPr lang="en-US" dirty="0" smtClean="0"/>
              <a:t>Lipids</a:t>
            </a:r>
            <a:r>
              <a:rPr lang="ko-KR" altLang="en-US" sz="2000" b="0" dirty="0" smtClean="0"/>
              <a:t>지질</a:t>
            </a:r>
            <a:endParaRPr lang="en-US" sz="2000" b="0" dirty="0" smtClean="0"/>
          </a:p>
        </p:txBody>
      </p:sp>
      <p:sp>
        <p:nvSpPr>
          <p:cNvPr id="118787" name="Rectangle 3"/>
          <p:cNvSpPr>
            <a:spLocks noGrp="1" noChangeArrowheads="1"/>
          </p:cNvSpPr>
          <p:nvPr>
            <p:ph idx="1"/>
          </p:nvPr>
        </p:nvSpPr>
        <p:spPr>
          <a:xfrm>
            <a:off x="277551" y="1021431"/>
            <a:ext cx="8543108" cy="4949054"/>
          </a:xfrm>
        </p:spPr>
        <p:txBody>
          <a:bodyPr/>
          <a:lstStyle/>
          <a:p>
            <a:r>
              <a:rPr lang="en-US" sz="2400" dirty="0" smtClean="0"/>
              <a:t>Almost all carbohydrates are </a:t>
            </a:r>
            <a:r>
              <a:rPr lang="en-US" sz="2400" b="1" dirty="0" smtClean="0"/>
              <a:t>hydrophilic</a:t>
            </a:r>
            <a:r>
              <a:rPr lang="en-US" sz="2400" dirty="0" smtClean="0"/>
              <a:t> (“water-loving”) molecules that dissolve readily in water. </a:t>
            </a:r>
          </a:p>
          <a:p>
            <a:r>
              <a:rPr lang="en-US" b="1" dirty="0" smtClean="0"/>
              <a:t>Lipids</a:t>
            </a:r>
            <a:r>
              <a:rPr lang="en-US" dirty="0" smtClean="0"/>
              <a:t> are </a:t>
            </a:r>
            <a:r>
              <a:rPr lang="en-US" b="1" dirty="0" smtClean="0"/>
              <a:t>hydrophobic</a:t>
            </a:r>
            <a:r>
              <a:rPr lang="en-US" altLang="ko-KR" dirty="0" smtClean="0"/>
              <a:t> and diverse group of molecules made from different molecular building blocks that are</a:t>
            </a:r>
            <a:r>
              <a:rPr lang="en-US" dirty="0" smtClean="0"/>
              <a:t> unable to mix with water.</a:t>
            </a:r>
          </a:p>
          <a:p>
            <a:r>
              <a:rPr lang="en-US" altLang="ko-KR" sz="2400" dirty="0" smtClean="0"/>
              <a:t>Lipids also differ from carbohydrates, proteins, and nucleic acids in that they are neither huge macromolecules nor are they necessarily polymers built from repeating monomers</a:t>
            </a:r>
            <a:r>
              <a:rPr lang="en-US" altLang="ko-KR" dirty="0" smtClean="0"/>
              <a:t>. </a:t>
            </a:r>
          </a:p>
          <a:p>
            <a:endParaRPr lang="en-US" dirty="0" smtClean="0"/>
          </a:p>
        </p:txBody>
      </p:sp>
      <p:pic>
        <p:nvPicPr>
          <p:cNvPr id="5" name="27-03_10Hydrophobic-L.jpg" descr="C:\Documents and Settings\rajesh\Desktop\PPT\Campbel Chapter-03\03_Labeled_Images\27-03_10Hydrophobic-L.jpg"/>
          <p:cNvPicPr>
            <a:picLocks noChangeAspect="1"/>
          </p:cNvPicPr>
          <p:nvPr/>
        </p:nvPicPr>
        <p:blipFill>
          <a:blip r:embed="rId3" r:link="rId4"/>
          <a:stretch>
            <a:fillRect/>
          </a:stretch>
        </p:blipFill>
        <p:spPr>
          <a:xfrm>
            <a:off x="3962405" y="4585665"/>
            <a:ext cx="2202562" cy="2242840"/>
          </a:xfrm>
          <a:prstGeom prst="rect">
            <a:avLst/>
          </a:prstGeom>
        </p:spPr>
      </p:pic>
      <p:sp>
        <p:nvSpPr>
          <p:cNvPr id="6" name="Freeform 3"/>
          <p:cNvSpPr/>
          <p:nvPr/>
        </p:nvSpPr>
        <p:spPr>
          <a:xfrm flipV="1">
            <a:off x="4778477" y="5063612"/>
            <a:ext cx="707923" cy="580103"/>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7" name="TextBox 2"/>
          <p:cNvSpPr txBox="1">
            <a:spLocks noChangeArrowheads="1"/>
          </p:cNvSpPr>
          <p:nvPr/>
        </p:nvSpPr>
        <p:spPr bwMode="auto">
          <a:xfrm>
            <a:off x="5529503" y="4954083"/>
            <a:ext cx="1712007" cy="246221"/>
          </a:xfrm>
          <a:prstGeom prst="rect">
            <a:avLst/>
          </a:prstGeom>
          <a:noFill/>
          <a:ln w="9525">
            <a:noFill/>
            <a:miter lim="800000"/>
            <a:headEnd/>
            <a:tailEnd/>
          </a:ln>
        </p:spPr>
        <p:txBody>
          <a:bodyPr wrap="none" lIns="0" tIns="0" rIns="0" bIns="0">
            <a:spAutoFit/>
          </a:bodyPr>
          <a:lstStyle/>
          <a:p>
            <a:pPr eaLnBrk="0" hangingPunct="0"/>
            <a:r>
              <a:rPr lang="en-US" sz="1600" b="1" dirty="0">
                <a:solidFill>
                  <a:srgbClr val="000000"/>
                </a:solidFill>
                <a:latin typeface="Arial"/>
                <a:ea typeface="ＭＳ Ｐゴシック" charset="0"/>
              </a:rPr>
              <a:t>Oil (hydrophobic)</a:t>
            </a:r>
          </a:p>
        </p:txBody>
      </p:sp>
      <p:sp>
        <p:nvSpPr>
          <p:cNvPr id="8" name="Freeform 3"/>
          <p:cNvSpPr/>
          <p:nvPr/>
        </p:nvSpPr>
        <p:spPr>
          <a:xfrm flipV="1">
            <a:off x="5053781" y="6160463"/>
            <a:ext cx="668593" cy="289497"/>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9" name="TextBox 3"/>
          <p:cNvSpPr txBox="1">
            <a:spLocks noChangeArrowheads="1"/>
          </p:cNvSpPr>
          <p:nvPr/>
        </p:nvSpPr>
        <p:spPr bwMode="auto">
          <a:xfrm>
            <a:off x="5768958" y="6046387"/>
            <a:ext cx="2049728" cy="246221"/>
          </a:xfrm>
          <a:prstGeom prst="rect">
            <a:avLst/>
          </a:prstGeom>
          <a:noFill/>
          <a:ln w="9525">
            <a:noFill/>
            <a:miter lim="800000"/>
            <a:headEnd/>
            <a:tailEnd/>
          </a:ln>
        </p:spPr>
        <p:txBody>
          <a:bodyPr wrap="none" lIns="0" tIns="0" rIns="0" bIns="0">
            <a:spAutoFit/>
          </a:bodyPr>
          <a:lstStyle/>
          <a:p>
            <a:pPr eaLnBrk="0" hangingPunct="0"/>
            <a:r>
              <a:rPr lang="en-US" sz="1600" b="1" dirty="0">
                <a:solidFill>
                  <a:srgbClr val="000000"/>
                </a:solidFill>
                <a:latin typeface="Arial"/>
                <a:ea typeface="ＭＳ Ｐゴシック" charset="0"/>
              </a:rPr>
              <a:t>Vinegar (hydrophilic)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46376" y="663464"/>
            <a:ext cx="961314" cy="506575"/>
          </a:xfrm>
        </p:spPr>
        <p:txBody>
          <a:bodyPr/>
          <a:lstStyle/>
          <a:p>
            <a:r>
              <a:rPr lang="en-US" dirty="0" smtClean="0"/>
              <a:t>Fats</a:t>
            </a:r>
          </a:p>
        </p:txBody>
      </p:sp>
      <p:sp>
        <p:nvSpPr>
          <p:cNvPr id="122883" name="Rectangle 3"/>
          <p:cNvSpPr>
            <a:spLocks noGrp="1" noChangeArrowheads="1"/>
          </p:cNvSpPr>
          <p:nvPr>
            <p:ph idx="1"/>
          </p:nvPr>
        </p:nvSpPr>
        <p:spPr/>
        <p:txBody>
          <a:bodyPr/>
          <a:lstStyle/>
          <a:p>
            <a:r>
              <a:rPr lang="en-US" dirty="0" smtClean="0"/>
              <a:t>A typical </a:t>
            </a:r>
            <a:r>
              <a:rPr lang="en-US" b="1" dirty="0" smtClean="0"/>
              <a:t>fat</a:t>
            </a:r>
            <a:r>
              <a:rPr lang="ko-KR" altLang="en-US" sz="2000" dirty="0" smtClean="0"/>
              <a:t>지방</a:t>
            </a:r>
            <a:r>
              <a:rPr lang="en-US" dirty="0" smtClean="0"/>
              <a:t>, or </a:t>
            </a:r>
            <a:r>
              <a:rPr lang="en-US" b="1" dirty="0" smtClean="0"/>
              <a:t>triglyceride</a:t>
            </a:r>
            <a:r>
              <a:rPr lang="en-US" dirty="0" smtClean="0"/>
              <a:t>, consists of a glycerol molecule</a:t>
            </a:r>
            <a:r>
              <a:rPr lang="en-US" dirty="0"/>
              <a:t> </a:t>
            </a:r>
            <a:r>
              <a:rPr lang="en-US" dirty="0" smtClean="0"/>
              <a:t>joined with three fatty acid molecules</a:t>
            </a:r>
            <a:r>
              <a:rPr lang="en-US" dirty="0"/>
              <a:t> </a:t>
            </a:r>
            <a:r>
              <a:rPr lang="en-US" dirty="0" smtClean="0"/>
              <a:t>via a dehydration reaction.</a:t>
            </a:r>
          </a:p>
        </p:txBody>
      </p:sp>
      <p:pic>
        <p:nvPicPr>
          <p:cNvPr id="5" name="28-03_11_Triglyceride-L.jpg" descr="C:\Documents and Settings\rajesh\Desktop\PPT\Campbel Chapter-03\03_Labeled_Images\28-03_11_Triglyceride-L.jpg"/>
          <p:cNvPicPr>
            <a:picLocks noChangeAspect="1"/>
          </p:cNvPicPr>
          <p:nvPr/>
        </p:nvPicPr>
        <p:blipFill>
          <a:blip r:embed="rId3" r:link="rId4"/>
          <a:stretch>
            <a:fillRect/>
          </a:stretch>
        </p:blipFill>
        <p:spPr>
          <a:xfrm>
            <a:off x="1622329" y="2505187"/>
            <a:ext cx="5649811" cy="4033852"/>
          </a:xfrm>
          <a:prstGeom prst="rect">
            <a:avLst/>
          </a:prstGeom>
        </p:spPr>
      </p:pic>
      <p:sp>
        <p:nvSpPr>
          <p:cNvPr id="6" name="TextBox 62"/>
          <p:cNvSpPr txBox="1">
            <a:spLocks noChangeArrowheads="1"/>
          </p:cNvSpPr>
          <p:nvPr/>
        </p:nvSpPr>
        <p:spPr bwMode="auto">
          <a:xfrm>
            <a:off x="756829" y="3087278"/>
            <a:ext cx="822341" cy="246221"/>
          </a:xfrm>
          <a:prstGeom prst="rect">
            <a:avLst/>
          </a:prstGeom>
          <a:noFill/>
          <a:ln w="9525">
            <a:noFill/>
            <a:miter lim="800000"/>
            <a:headEnd/>
            <a:tailEnd/>
          </a:ln>
        </p:spPr>
        <p:txBody>
          <a:bodyPr wrap="none" lIns="0" tIns="0" rIns="0" bIns="0">
            <a:spAutoFit/>
          </a:bodyPr>
          <a:lstStyle/>
          <a:p>
            <a:pPr eaLnBrk="0" hangingPunct="0"/>
            <a:r>
              <a:rPr lang="en-US" sz="1600" b="1" dirty="0">
                <a:solidFill>
                  <a:srgbClr val="000000"/>
                </a:solidFill>
                <a:latin typeface="Arial"/>
                <a:ea typeface="ＭＳ Ｐゴシック" charset="0"/>
              </a:rPr>
              <a:t>Glycerol</a:t>
            </a:r>
          </a:p>
        </p:txBody>
      </p:sp>
      <p:sp>
        <p:nvSpPr>
          <p:cNvPr id="7" name="TextBox 46"/>
          <p:cNvSpPr txBox="1">
            <a:spLocks noChangeArrowheads="1"/>
          </p:cNvSpPr>
          <p:nvPr/>
        </p:nvSpPr>
        <p:spPr bwMode="auto">
          <a:xfrm>
            <a:off x="4196095" y="3041675"/>
            <a:ext cx="1576631" cy="246221"/>
          </a:xfrm>
          <a:prstGeom prst="rect">
            <a:avLst/>
          </a:prstGeom>
          <a:noFill/>
          <a:ln w="9525">
            <a:noFill/>
            <a:miter lim="800000"/>
            <a:headEnd/>
            <a:tailEnd/>
          </a:ln>
        </p:spPr>
        <p:txBody>
          <a:bodyPr wrap="square" lIns="0" tIns="0" rIns="0" bIns="0">
            <a:spAutoFit/>
          </a:bodyPr>
          <a:lstStyle/>
          <a:p>
            <a:pPr eaLnBrk="0" hangingPunct="0"/>
            <a:r>
              <a:rPr lang="en-US" sz="1600" b="1" dirty="0">
                <a:solidFill>
                  <a:srgbClr val="000000"/>
                </a:solidFill>
                <a:latin typeface="Arial"/>
                <a:ea typeface="ＭＳ Ｐゴシック" charset="0"/>
              </a:rPr>
              <a:t>Fatty </a:t>
            </a:r>
            <a:r>
              <a:rPr lang="en-US" sz="1600" b="1" dirty="0" smtClean="0">
                <a:solidFill>
                  <a:srgbClr val="000000"/>
                </a:solidFill>
                <a:latin typeface="Arial"/>
                <a:ea typeface="ＭＳ Ｐゴシック" charset="0"/>
              </a:rPr>
              <a:t>acid </a:t>
            </a:r>
            <a:r>
              <a:rPr lang="ko-KR" altLang="en-US" sz="1400" dirty="0" smtClean="0">
                <a:ln w="0"/>
                <a:effectLst>
                  <a:outerShdw blurRad="38100" dist="19050" dir="2700000" algn="tl" rotWithShape="0">
                    <a:schemeClr val="dk1">
                      <a:alpha val="40000"/>
                    </a:schemeClr>
                  </a:outerShdw>
                </a:effectLst>
                <a:latin typeface="Arial"/>
                <a:ea typeface="ＭＳ Ｐゴシック" charset="0"/>
              </a:rPr>
              <a:t>지방산</a:t>
            </a:r>
            <a:endParaRPr lang="en-US" sz="1400" dirty="0">
              <a:ln w="0"/>
              <a:effectLst>
                <a:outerShdw blurRad="38100" dist="19050" dir="2700000" algn="tl" rotWithShape="0">
                  <a:schemeClr val="dk1">
                    <a:alpha val="40000"/>
                  </a:schemeClr>
                </a:outerShdw>
              </a:effectLst>
              <a:latin typeface="Arial"/>
              <a:ea typeface="ＭＳ Ｐゴシック" charset="0"/>
            </a:endParaRPr>
          </a:p>
        </p:txBody>
      </p:sp>
      <p:sp>
        <p:nvSpPr>
          <p:cNvPr id="8" name="TextBox 63"/>
          <p:cNvSpPr txBox="1">
            <a:spLocks noChangeArrowheads="1"/>
          </p:cNvSpPr>
          <p:nvPr/>
        </p:nvSpPr>
        <p:spPr bwMode="auto">
          <a:xfrm>
            <a:off x="1240325" y="3854680"/>
            <a:ext cx="5476627" cy="246221"/>
          </a:xfrm>
          <a:prstGeom prst="rect">
            <a:avLst/>
          </a:prstGeom>
          <a:noFill/>
          <a:ln w="9525">
            <a:noFill/>
            <a:miter lim="800000"/>
            <a:headEnd/>
            <a:tailEnd/>
          </a:ln>
        </p:spPr>
        <p:txBody>
          <a:bodyPr wrap="none" lIns="0" tIns="0" rIns="0" bIns="0">
            <a:spAutoFit/>
          </a:bodyPr>
          <a:lstStyle/>
          <a:p>
            <a:pPr eaLnBrk="0" hangingPunct="0"/>
            <a:r>
              <a:rPr lang="en-US" sz="1600" b="1" dirty="0">
                <a:solidFill>
                  <a:srgbClr val="000000"/>
                </a:solidFill>
                <a:latin typeface="Arial"/>
                <a:ea typeface="ＭＳ Ｐゴシック" charset="0"/>
              </a:rPr>
              <a:t>(a) A dehydration reaction linking a fatty acid to glycerol</a:t>
            </a:r>
          </a:p>
        </p:txBody>
      </p:sp>
      <p:sp>
        <p:nvSpPr>
          <p:cNvPr id="9" name="TextBox 189"/>
          <p:cNvSpPr txBox="1">
            <a:spLocks noChangeArrowheads="1"/>
          </p:cNvSpPr>
          <p:nvPr/>
        </p:nvSpPr>
        <p:spPr bwMode="auto">
          <a:xfrm>
            <a:off x="986274" y="6108852"/>
            <a:ext cx="4917180" cy="461665"/>
          </a:xfrm>
          <a:prstGeom prst="rect">
            <a:avLst/>
          </a:prstGeom>
          <a:noFill/>
          <a:ln w="9525">
            <a:noFill/>
            <a:miter lim="800000"/>
            <a:headEnd/>
            <a:tailEnd/>
          </a:ln>
        </p:spPr>
        <p:txBody>
          <a:bodyPr wrap="none" lIns="0" tIns="0" rIns="0" bIns="0">
            <a:spAutoFit/>
          </a:bodyPr>
          <a:lstStyle/>
          <a:p>
            <a:pPr eaLnBrk="0" hangingPunct="0">
              <a:lnSpc>
                <a:spcPts val="1800"/>
              </a:lnSpc>
            </a:pPr>
            <a:r>
              <a:rPr lang="en-US" sz="1600" b="1" dirty="0">
                <a:solidFill>
                  <a:srgbClr val="000000"/>
                </a:solidFill>
                <a:latin typeface="Arial"/>
                <a:ea typeface="ＭＳ Ｐゴシック" charset="0"/>
              </a:rPr>
              <a:t>(b) A fat molecule with a glycerol “head” and three</a:t>
            </a:r>
          </a:p>
          <a:p>
            <a:pPr eaLnBrk="0" hangingPunct="0">
              <a:lnSpc>
                <a:spcPts val="1800"/>
              </a:lnSpc>
            </a:pPr>
            <a:r>
              <a:rPr lang="en-US" sz="1600" b="1" dirty="0">
                <a:solidFill>
                  <a:srgbClr val="000000"/>
                </a:solidFill>
                <a:latin typeface="Arial"/>
                <a:ea typeface="ＭＳ Ｐゴシック" charset="0"/>
              </a:rPr>
              <a:t>energy-rich hydrocarbon fatty acid “tails”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a:xfrm>
            <a:off x="287383" y="677304"/>
            <a:ext cx="8543108" cy="5713666"/>
          </a:xfrm>
        </p:spPr>
        <p:txBody>
          <a:bodyPr>
            <a:normAutofit fontScale="85000" lnSpcReduction="20000"/>
          </a:bodyPr>
          <a:lstStyle/>
          <a:p>
            <a:r>
              <a:rPr lang="en-US" dirty="0" smtClean="0"/>
              <a:t>Fats perform essential functions in the human body including</a:t>
            </a:r>
          </a:p>
          <a:p>
            <a:pPr lvl="1"/>
            <a:r>
              <a:rPr lang="en-US" dirty="0" smtClean="0"/>
              <a:t>energy storage, cushioning, and insulation.</a:t>
            </a:r>
          </a:p>
          <a:p>
            <a:r>
              <a:rPr lang="en-US" altLang="ko-KR" dirty="0" smtClean="0"/>
              <a:t>If the carbon skeleton of a fatty acid has fewer than the maximum number of </a:t>
            </a:r>
            <a:r>
              <a:rPr lang="en-US" altLang="ko-KR" dirty="0" err="1" smtClean="0"/>
              <a:t>hydrogens</a:t>
            </a:r>
            <a:r>
              <a:rPr lang="en-US" altLang="ko-KR" dirty="0" smtClean="0"/>
              <a:t> at the double bond, it is </a:t>
            </a:r>
            <a:r>
              <a:rPr lang="en-US" altLang="ko-KR" b="1" dirty="0" smtClean="0"/>
              <a:t>unsaturated</a:t>
            </a:r>
            <a:r>
              <a:rPr lang="ko-KR" altLang="en-US" sz="2100" dirty="0" smtClean="0"/>
              <a:t>불포화</a:t>
            </a:r>
            <a:r>
              <a:rPr lang="en-US" altLang="ko-KR" dirty="0" smtClean="0"/>
              <a:t>.</a:t>
            </a:r>
          </a:p>
          <a:p>
            <a:r>
              <a:rPr lang="en-US" altLang="ko-KR" dirty="0" smtClean="0"/>
              <a:t>If it has the maximum number of </a:t>
            </a:r>
            <a:r>
              <a:rPr lang="en-US" altLang="ko-KR" dirty="0" err="1" smtClean="0"/>
              <a:t>hydrogens</a:t>
            </a:r>
            <a:r>
              <a:rPr lang="en-US" altLang="ko-KR" dirty="0" smtClean="0"/>
              <a:t>, </a:t>
            </a:r>
            <a:br>
              <a:rPr lang="en-US" altLang="ko-KR" dirty="0" smtClean="0"/>
            </a:br>
            <a:r>
              <a:rPr lang="en-US" altLang="ko-KR" dirty="0" smtClean="0"/>
              <a:t>it is </a:t>
            </a:r>
            <a:r>
              <a:rPr lang="en-US" altLang="ko-KR" b="1" dirty="0" smtClean="0"/>
              <a:t>saturated</a:t>
            </a:r>
            <a:r>
              <a:rPr lang="ko-KR" altLang="en-US" sz="2100" dirty="0" smtClean="0"/>
              <a:t>포화</a:t>
            </a:r>
            <a:r>
              <a:rPr lang="en-US" altLang="ko-KR" dirty="0" smtClean="0"/>
              <a:t>.</a:t>
            </a:r>
          </a:p>
          <a:p>
            <a:r>
              <a:rPr lang="en-US" altLang="ko-KR" dirty="0" smtClean="0"/>
              <a:t>A saturated fat has all three of its fatty acids saturated.</a:t>
            </a:r>
          </a:p>
          <a:p>
            <a:r>
              <a:rPr lang="en-US" altLang="ko-KR" dirty="0" smtClean="0"/>
              <a:t>Most animal fats</a:t>
            </a:r>
          </a:p>
          <a:p>
            <a:pPr lvl="1"/>
            <a:r>
              <a:rPr lang="en-US" altLang="ko-KR" dirty="0" smtClean="0"/>
              <a:t>have a relatively high proportion of saturated fatty acids,</a:t>
            </a:r>
          </a:p>
          <a:p>
            <a:pPr lvl="1"/>
            <a:r>
              <a:rPr lang="en-US" altLang="ko-KR" dirty="0" smtClean="0"/>
              <a:t>can easily stack, tending to be solid at room temperature, and</a:t>
            </a:r>
          </a:p>
          <a:p>
            <a:pPr lvl="1"/>
            <a:r>
              <a:rPr lang="en-US" altLang="ko-KR" dirty="0" smtClean="0"/>
              <a:t>contribute to atherosclerosis</a:t>
            </a:r>
            <a:r>
              <a:rPr lang="ko-KR" altLang="en-US" sz="2100" dirty="0" err="1" smtClean="0"/>
              <a:t>죽상동맥경화</a:t>
            </a:r>
            <a:r>
              <a:rPr lang="en-US" altLang="ko-KR" dirty="0" smtClean="0"/>
              <a:t>, in which lipid-containing plaques build up along the inside walls of blood vessels.</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13519" y="456979"/>
            <a:ext cx="5769294" cy="477078"/>
          </a:xfrm>
        </p:spPr>
        <p:txBody>
          <a:bodyPr/>
          <a:lstStyle/>
          <a:p>
            <a:r>
              <a:rPr lang="en-US" dirty="0" smtClean="0"/>
              <a:t>Organic Compounds</a:t>
            </a:r>
            <a:r>
              <a:rPr lang="ko-KR" altLang="en-US" sz="2400" b="0" dirty="0" smtClean="0"/>
              <a:t>유기화합물</a:t>
            </a:r>
            <a:endParaRPr lang="en-US" sz="2400" b="0" dirty="0" smtClean="0"/>
          </a:p>
        </p:txBody>
      </p:sp>
      <p:sp>
        <p:nvSpPr>
          <p:cNvPr id="24579" name="Rectangle 3"/>
          <p:cNvSpPr>
            <a:spLocks noGrp="1" noChangeArrowheads="1"/>
          </p:cNvSpPr>
          <p:nvPr>
            <p:ph idx="1"/>
          </p:nvPr>
        </p:nvSpPr>
        <p:spPr>
          <a:xfrm>
            <a:off x="287383" y="1227909"/>
            <a:ext cx="8543108" cy="3796375"/>
          </a:xfrm>
        </p:spPr>
        <p:txBody>
          <a:bodyPr/>
          <a:lstStyle/>
          <a:p>
            <a:r>
              <a:rPr lang="en-US" dirty="0" smtClean="0"/>
              <a:t>A cell is mostly water.</a:t>
            </a:r>
          </a:p>
          <a:p>
            <a:r>
              <a:rPr lang="en-US" dirty="0" smtClean="0"/>
              <a:t>The rest of the cell consists mainly of carbon-based molecules.</a:t>
            </a:r>
          </a:p>
          <a:p>
            <a:r>
              <a:rPr lang="en-US" dirty="0" smtClean="0"/>
              <a:t>Carbon forms large, complex, and diverse molecules necessary for life’s functions.</a:t>
            </a:r>
          </a:p>
          <a:p>
            <a:r>
              <a:rPr lang="en-US" b="1" dirty="0" smtClean="0"/>
              <a:t>Organic compounds</a:t>
            </a:r>
            <a:r>
              <a:rPr lang="en-US" dirty="0" smtClean="0"/>
              <a:t> are carbon-based molecules.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a:xfrm>
            <a:off x="316880" y="952606"/>
            <a:ext cx="8543108" cy="4949054"/>
          </a:xfrm>
        </p:spPr>
        <p:txBody>
          <a:bodyPr/>
          <a:lstStyle/>
          <a:p>
            <a:r>
              <a:rPr lang="en-US" dirty="0" smtClean="0"/>
              <a:t>Most plant and fish fats tend to be</a:t>
            </a:r>
          </a:p>
          <a:p>
            <a:pPr lvl="1"/>
            <a:r>
              <a:rPr lang="en-US" dirty="0" smtClean="0"/>
              <a:t>high in unsaturated fatty acids and</a:t>
            </a:r>
          </a:p>
          <a:p>
            <a:pPr lvl="1"/>
            <a:r>
              <a:rPr lang="en-US" dirty="0" smtClean="0"/>
              <a:t>liquid at room temperature.</a:t>
            </a:r>
          </a:p>
          <a:p>
            <a:r>
              <a:rPr lang="en-US" altLang="ko-KR" b="1" dirty="0" smtClean="0"/>
              <a:t>Hydrogenation</a:t>
            </a:r>
            <a:r>
              <a:rPr lang="ko-KR" altLang="en-US" sz="2000" dirty="0" smtClean="0"/>
              <a:t>수소화</a:t>
            </a:r>
            <a:endParaRPr lang="en-US" altLang="ko-KR" sz="2000" dirty="0" smtClean="0"/>
          </a:p>
          <a:p>
            <a:pPr lvl="1"/>
            <a:r>
              <a:rPr lang="en-US" altLang="ko-KR" dirty="0" smtClean="0"/>
              <a:t>adds hydrogen,</a:t>
            </a:r>
          </a:p>
          <a:p>
            <a:pPr lvl="1"/>
            <a:r>
              <a:rPr lang="en-US" altLang="ko-KR" dirty="0" smtClean="0"/>
              <a:t>converts unsaturated fats to saturated fats,</a:t>
            </a:r>
          </a:p>
          <a:p>
            <a:pPr lvl="1"/>
            <a:r>
              <a:rPr lang="en-US" altLang="ko-KR" dirty="0" smtClean="0"/>
              <a:t>makes liquid fats solid at room temperature, and</a:t>
            </a:r>
          </a:p>
          <a:p>
            <a:pPr lvl="1"/>
            <a:r>
              <a:rPr lang="en-US" altLang="ko-KR" dirty="0" smtClean="0"/>
              <a:t>creates </a:t>
            </a:r>
            <a:r>
              <a:rPr lang="en-US" altLang="ko-KR" b="1" dirty="0" smtClean="0"/>
              <a:t>trans fats</a:t>
            </a:r>
            <a:r>
              <a:rPr lang="en-US" altLang="ko-KR" dirty="0" smtClean="0"/>
              <a:t>, a type of unsaturated fat that is particularly bad for your health.</a:t>
            </a:r>
          </a:p>
          <a:p>
            <a:pPr lvl="1"/>
            <a:endParaRPr lang="en-US" dirty="0" smtClean="0"/>
          </a:p>
        </p:txBody>
      </p:sp>
      <p:pic>
        <p:nvPicPr>
          <p:cNvPr id="38916" name="Picture 4" descr="Elaidic-acid-3D-vdW.png"/>
          <p:cNvPicPr>
            <a:picLocks noChangeAspect="1" noChangeArrowheads="1"/>
          </p:cNvPicPr>
          <p:nvPr/>
        </p:nvPicPr>
        <p:blipFill>
          <a:blip r:embed="rId3"/>
          <a:srcRect/>
          <a:stretch>
            <a:fillRect/>
          </a:stretch>
        </p:blipFill>
        <p:spPr bwMode="auto">
          <a:xfrm>
            <a:off x="3926310" y="2532796"/>
            <a:ext cx="3790775" cy="1071756"/>
          </a:xfrm>
          <a:prstGeom prst="rect">
            <a:avLst/>
          </a:prstGeom>
          <a:noFill/>
        </p:spPr>
      </p:pic>
      <p:pic>
        <p:nvPicPr>
          <p:cNvPr id="38918" name="Picture 6" descr="Oleic-acid-3D-vdW.png"/>
          <p:cNvPicPr>
            <a:picLocks noChangeAspect="1" noChangeArrowheads="1"/>
          </p:cNvPicPr>
          <p:nvPr/>
        </p:nvPicPr>
        <p:blipFill>
          <a:blip r:embed="rId4"/>
          <a:srcRect/>
          <a:stretch>
            <a:fillRect/>
          </a:stretch>
        </p:blipFill>
        <p:spPr bwMode="auto">
          <a:xfrm>
            <a:off x="6197286" y="1578506"/>
            <a:ext cx="2705553" cy="1197822"/>
          </a:xfrm>
          <a:prstGeom prst="rect">
            <a:avLst/>
          </a:prstGeom>
          <a:noFill/>
        </p:spPr>
      </p:pic>
      <p:pic>
        <p:nvPicPr>
          <p:cNvPr id="38920" name="Picture 8" descr="Stearic-acid-3D-balls.png"/>
          <p:cNvPicPr>
            <a:picLocks noChangeAspect="1" noChangeArrowheads="1"/>
          </p:cNvPicPr>
          <p:nvPr/>
        </p:nvPicPr>
        <p:blipFill>
          <a:blip r:embed="rId5"/>
          <a:srcRect/>
          <a:stretch>
            <a:fillRect/>
          </a:stretch>
        </p:blipFill>
        <p:spPr bwMode="auto">
          <a:xfrm flipV="1">
            <a:off x="4833255" y="5649206"/>
            <a:ext cx="4089678" cy="977689"/>
          </a:xfrm>
          <a:prstGeom prst="rect">
            <a:avLst/>
          </a:prstGeom>
          <a:noFill/>
        </p:spPr>
      </p:pic>
      <p:sp>
        <p:nvSpPr>
          <p:cNvPr id="7" name="직사각형 6"/>
          <p:cNvSpPr/>
          <p:nvPr/>
        </p:nvSpPr>
        <p:spPr>
          <a:xfrm>
            <a:off x="4431323" y="3315956"/>
            <a:ext cx="3878664" cy="400110"/>
          </a:xfrm>
          <a:prstGeom prst="rect">
            <a:avLst/>
          </a:prstGeom>
        </p:spPr>
        <p:txBody>
          <a:bodyPr wrap="square">
            <a:spAutoFit/>
          </a:bodyPr>
          <a:lstStyle/>
          <a:p>
            <a:r>
              <a:rPr lang="en-US" altLang="ko-KR" sz="2000" b="1" dirty="0" smtClean="0"/>
              <a:t>Trans (</a:t>
            </a:r>
            <a:r>
              <a:rPr lang="en-US" altLang="ko-KR" sz="2000" b="1" dirty="0" err="1" smtClean="0">
                <a:hlinkClick r:id="rId6" tooltip="Elaidic acid"/>
              </a:rPr>
              <a:t>Elaidic</a:t>
            </a:r>
            <a:r>
              <a:rPr lang="en-US" altLang="ko-KR" sz="2000" b="1" dirty="0" smtClean="0">
                <a:hlinkClick r:id="rId6" tooltip="Elaidic acid"/>
              </a:rPr>
              <a:t> acid</a:t>
            </a:r>
            <a:r>
              <a:rPr lang="en-US" altLang="ko-KR" sz="2000" b="1" dirty="0" smtClean="0"/>
              <a:t>)</a:t>
            </a:r>
            <a:endParaRPr lang="ko-KR" altLang="en-US" sz="2000" dirty="0"/>
          </a:p>
        </p:txBody>
      </p:sp>
      <p:sp>
        <p:nvSpPr>
          <p:cNvPr id="8" name="직사각형 7"/>
          <p:cNvSpPr/>
          <p:nvPr/>
        </p:nvSpPr>
        <p:spPr>
          <a:xfrm>
            <a:off x="6634501" y="1248788"/>
            <a:ext cx="2032929" cy="400110"/>
          </a:xfrm>
          <a:prstGeom prst="rect">
            <a:avLst/>
          </a:prstGeom>
        </p:spPr>
        <p:txBody>
          <a:bodyPr wrap="none">
            <a:spAutoFit/>
          </a:bodyPr>
          <a:lstStyle/>
          <a:p>
            <a:r>
              <a:rPr lang="en-US" altLang="ko-KR" sz="2000" b="1" dirty="0" err="1" smtClean="0"/>
              <a:t>Cis</a:t>
            </a:r>
            <a:r>
              <a:rPr lang="en-US" altLang="ko-KR" sz="2000" b="1" dirty="0" smtClean="0"/>
              <a:t> (</a:t>
            </a:r>
            <a:r>
              <a:rPr lang="en-US" altLang="ko-KR" sz="2000" b="1" dirty="0" smtClean="0">
                <a:hlinkClick r:id="rId7" tooltip="Oleic acid"/>
              </a:rPr>
              <a:t>Oleic acid</a:t>
            </a:r>
            <a:r>
              <a:rPr lang="en-US" altLang="ko-KR" sz="2000" b="1" dirty="0" smtClean="0"/>
              <a:t>)</a:t>
            </a:r>
            <a:endParaRPr lang="ko-KR" altLang="en-US" sz="2000" dirty="0"/>
          </a:p>
        </p:txBody>
      </p:sp>
      <p:sp>
        <p:nvSpPr>
          <p:cNvPr id="9" name="직사각형 8"/>
          <p:cNvSpPr/>
          <p:nvPr/>
        </p:nvSpPr>
        <p:spPr>
          <a:xfrm>
            <a:off x="5080859" y="6396335"/>
            <a:ext cx="3046027" cy="400110"/>
          </a:xfrm>
          <a:prstGeom prst="rect">
            <a:avLst/>
          </a:prstGeom>
        </p:spPr>
        <p:txBody>
          <a:bodyPr wrap="none">
            <a:spAutoFit/>
          </a:bodyPr>
          <a:lstStyle/>
          <a:p>
            <a:r>
              <a:rPr lang="en-US" altLang="ko-KR" sz="2000" b="1" dirty="0" smtClean="0"/>
              <a:t>Saturated (</a:t>
            </a:r>
            <a:r>
              <a:rPr lang="en-US" altLang="ko-KR" sz="2000" b="1" dirty="0" err="1" smtClean="0">
                <a:hlinkClick r:id="rId8" tooltip="Stearic acid"/>
              </a:rPr>
              <a:t>Stearic</a:t>
            </a:r>
            <a:r>
              <a:rPr lang="en-US" altLang="ko-KR" sz="2000" b="1" dirty="0" smtClean="0">
                <a:hlinkClick r:id="rId8" tooltip="Stearic acid"/>
              </a:rPr>
              <a:t> acid</a:t>
            </a:r>
            <a:r>
              <a:rPr lang="en-US" altLang="ko-KR" sz="2000" b="1" dirty="0" smtClean="0"/>
              <a:t>)</a:t>
            </a:r>
            <a:endParaRPr lang="ko-KR" alt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72518" y="299670"/>
            <a:ext cx="1856049" cy="526239"/>
          </a:xfrm>
        </p:spPr>
        <p:txBody>
          <a:bodyPr/>
          <a:lstStyle/>
          <a:p>
            <a:r>
              <a:rPr lang="en-US" dirty="0" smtClean="0"/>
              <a:t>Steroids</a:t>
            </a:r>
          </a:p>
        </p:txBody>
      </p:sp>
      <p:sp>
        <p:nvSpPr>
          <p:cNvPr id="145411" name="Rectangle 3"/>
          <p:cNvSpPr>
            <a:spLocks noGrp="1" noChangeArrowheads="1"/>
          </p:cNvSpPr>
          <p:nvPr>
            <p:ph idx="1"/>
          </p:nvPr>
        </p:nvSpPr>
        <p:spPr>
          <a:xfrm>
            <a:off x="287383" y="834619"/>
            <a:ext cx="8543108" cy="3953691"/>
          </a:xfrm>
        </p:spPr>
        <p:txBody>
          <a:bodyPr>
            <a:normAutofit fontScale="92500" lnSpcReduction="20000"/>
          </a:bodyPr>
          <a:lstStyle/>
          <a:p>
            <a:r>
              <a:rPr lang="en-US" b="1" dirty="0" smtClean="0"/>
              <a:t>Steroids</a:t>
            </a:r>
            <a:r>
              <a:rPr lang="en-US" dirty="0" smtClean="0"/>
              <a:t> are very different from fats in structure and function.</a:t>
            </a:r>
          </a:p>
          <a:p>
            <a:pPr lvl="1"/>
            <a:r>
              <a:rPr lang="en-US" dirty="0" smtClean="0"/>
              <a:t>The carbon skeleton has four fused rings.</a:t>
            </a:r>
          </a:p>
          <a:p>
            <a:pPr lvl="1"/>
            <a:r>
              <a:rPr lang="en-US" dirty="0" smtClean="0"/>
              <a:t>Steroids vary in the functional groups attached to this set of rings, and these chemical variations affect their function.</a:t>
            </a:r>
          </a:p>
          <a:p>
            <a:r>
              <a:rPr lang="en-US" altLang="ko-KR" dirty="0" smtClean="0"/>
              <a:t>Cholesterol is</a:t>
            </a:r>
          </a:p>
          <a:p>
            <a:pPr lvl="1"/>
            <a:r>
              <a:rPr lang="en-US" altLang="ko-KR" dirty="0" smtClean="0"/>
              <a:t>a key component of cell membranes and</a:t>
            </a:r>
          </a:p>
          <a:p>
            <a:pPr lvl="1"/>
            <a:r>
              <a:rPr lang="en-US" altLang="ko-KR" dirty="0" smtClean="0"/>
              <a:t>the “base steroid” from which your body produces other steroids, such as estrogen and testosterone.</a:t>
            </a:r>
          </a:p>
          <a:p>
            <a:pPr lvl="1"/>
            <a:endParaRPr lang="en-US" dirty="0"/>
          </a:p>
        </p:txBody>
      </p:sp>
      <p:pic>
        <p:nvPicPr>
          <p:cNvPr id="5" name="34-03_13_SteroidExamples-L.jpg" descr="C:\Documents and Settings\rajesh\Desktop\PPT\Campbel Chapter-03\03_Labeled_Images\34-03_13_SteroidExamples-L.jpg"/>
          <p:cNvPicPr>
            <a:picLocks noChangeAspect="1"/>
          </p:cNvPicPr>
          <p:nvPr/>
        </p:nvPicPr>
        <p:blipFill>
          <a:blip r:embed="rId3" r:link="rId4"/>
          <a:stretch>
            <a:fillRect/>
          </a:stretch>
        </p:blipFill>
        <p:spPr>
          <a:xfrm>
            <a:off x="2851355" y="4488953"/>
            <a:ext cx="3817707" cy="2369048"/>
          </a:xfrm>
          <a:prstGeom prst="rect">
            <a:avLst/>
          </a:prstGeom>
        </p:spPr>
      </p:pic>
      <p:sp>
        <p:nvSpPr>
          <p:cNvPr id="6" name="TextBox 14"/>
          <p:cNvSpPr txBox="1">
            <a:spLocks noChangeArrowheads="1"/>
          </p:cNvSpPr>
          <p:nvPr/>
        </p:nvSpPr>
        <p:spPr bwMode="auto">
          <a:xfrm>
            <a:off x="5747981" y="4549242"/>
            <a:ext cx="1128514" cy="246221"/>
          </a:xfrm>
          <a:prstGeom prst="rect">
            <a:avLst/>
          </a:prstGeom>
          <a:noFill/>
          <a:ln w="9525">
            <a:noFill/>
            <a:miter lim="800000"/>
            <a:headEnd/>
            <a:tailEnd/>
          </a:ln>
        </p:spPr>
        <p:txBody>
          <a:bodyPr wrap="none" lIns="0" tIns="0" rIns="0" bIns="0">
            <a:spAutoFit/>
          </a:bodyPr>
          <a:lstStyle/>
          <a:p>
            <a:pPr eaLnBrk="0" hangingPunct="0"/>
            <a:r>
              <a:rPr lang="en-US" sz="1600" b="1" dirty="0">
                <a:solidFill>
                  <a:srgbClr val="000000"/>
                </a:solidFill>
                <a:latin typeface="Arial"/>
                <a:ea typeface="ＭＳ Ｐゴシック" charset="0"/>
              </a:rPr>
              <a:t>Cholesterol</a:t>
            </a:r>
          </a:p>
        </p:txBody>
      </p:sp>
      <p:sp>
        <p:nvSpPr>
          <p:cNvPr id="7" name="TextBox 33"/>
          <p:cNvSpPr txBox="1">
            <a:spLocks noChangeArrowheads="1"/>
          </p:cNvSpPr>
          <p:nvPr/>
        </p:nvSpPr>
        <p:spPr bwMode="auto">
          <a:xfrm>
            <a:off x="1542798" y="6297052"/>
            <a:ext cx="1271951" cy="246221"/>
          </a:xfrm>
          <a:prstGeom prst="rect">
            <a:avLst/>
          </a:prstGeom>
          <a:noFill/>
          <a:ln w="9525">
            <a:noFill/>
            <a:miter lim="800000"/>
            <a:headEnd/>
            <a:tailEnd/>
          </a:ln>
        </p:spPr>
        <p:txBody>
          <a:bodyPr wrap="none" lIns="0" tIns="0" rIns="0" bIns="0">
            <a:spAutoFit/>
          </a:bodyPr>
          <a:lstStyle/>
          <a:p>
            <a:pPr eaLnBrk="0" hangingPunct="0"/>
            <a:r>
              <a:rPr lang="en-US" sz="1600" b="1" dirty="0">
                <a:solidFill>
                  <a:srgbClr val="000000"/>
                </a:solidFill>
                <a:latin typeface="Arial"/>
                <a:ea typeface="ＭＳ Ｐゴシック" charset="0"/>
              </a:rPr>
              <a:t>Testosterone</a:t>
            </a:r>
          </a:p>
        </p:txBody>
      </p:sp>
      <p:sp>
        <p:nvSpPr>
          <p:cNvPr id="8" name="TextBox 35"/>
          <p:cNvSpPr txBox="1">
            <a:spLocks noChangeArrowheads="1"/>
          </p:cNvSpPr>
          <p:nvPr/>
        </p:nvSpPr>
        <p:spPr bwMode="auto">
          <a:xfrm>
            <a:off x="6679203" y="6297047"/>
            <a:ext cx="945772" cy="246221"/>
          </a:xfrm>
          <a:prstGeom prst="rect">
            <a:avLst/>
          </a:prstGeom>
          <a:noFill/>
          <a:ln w="9525">
            <a:noFill/>
            <a:miter lim="800000"/>
            <a:headEnd/>
            <a:tailEnd/>
          </a:ln>
        </p:spPr>
        <p:txBody>
          <a:bodyPr wrap="none" lIns="0" tIns="0" rIns="0" bIns="0">
            <a:spAutoFit/>
          </a:bodyPr>
          <a:lstStyle/>
          <a:p>
            <a:pPr eaLnBrk="0" hangingPunct="0"/>
            <a:r>
              <a:rPr lang="en-US" sz="1600" b="1" dirty="0" smtClean="0">
                <a:solidFill>
                  <a:srgbClr val="000000"/>
                </a:solidFill>
                <a:latin typeface="Arial"/>
                <a:ea typeface="ＭＳ Ｐゴシック" charset="0"/>
              </a:rPr>
              <a:t> Estrogen</a:t>
            </a:r>
            <a:endParaRPr lang="en-US" sz="1600" b="1" dirty="0">
              <a:solidFill>
                <a:srgbClr val="000000"/>
              </a:solidFill>
              <a:latin typeface="Arial"/>
              <a:ea typeface="ＭＳ Ｐゴシック"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532019" y="496312"/>
            <a:ext cx="1738062" cy="585233"/>
          </a:xfrm>
        </p:spPr>
        <p:txBody>
          <a:bodyPr/>
          <a:lstStyle/>
          <a:p>
            <a:r>
              <a:rPr lang="en-US" smtClean="0"/>
              <a:t>Proteins</a:t>
            </a:r>
            <a:endParaRPr lang="en-US" dirty="0" smtClean="0"/>
          </a:p>
        </p:txBody>
      </p:sp>
      <p:sp>
        <p:nvSpPr>
          <p:cNvPr id="153603" name="Rectangle 3"/>
          <p:cNvSpPr>
            <a:spLocks noGrp="1" noChangeArrowheads="1"/>
          </p:cNvSpPr>
          <p:nvPr>
            <p:ph idx="1"/>
          </p:nvPr>
        </p:nvSpPr>
        <p:spPr>
          <a:xfrm>
            <a:off x="287383" y="1100090"/>
            <a:ext cx="8543108" cy="1820091"/>
          </a:xfrm>
        </p:spPr>
        <p:txBody>
          <a:bodyPr>
            <a:normAutofit fontScale="92500"/>
          </a:bodyPr>
          <a:lstStyle/>
          <a:p>
            <a:r>
              <a:rPr lang="en-US" b="1" dirty="0" smtClean="0"/>
              <a:t>Proteins</a:t>
            </a:r>
          </a:p>
          <a:p>
            <a:pPr lvl="1"/>
            <a:r>
              <a:rPr lang="en-US" dirty="0" smtClean="0"/>
              <a:t>are polymers of amino acid monomers,</a:t>
            </a:r>
          </a:p>
          <a:p>
            <a:pPr lvl="1"/>
            <a:r>
              <a:rPr lang="en-US" dirty="0" smtClean="0"/>
              <a:t>account for more than 50% of the dry weight of most cells, and are instrumental in almost everything cells do. </a:t>
            </a:r>
          </a:p>
        </p:txBody>
      </p:sp>
      <p:pic>
        <p:nvPicPr>
          <p:cNvPr id="5" name="41-03_15_TypesOfProteins-L.jpg" descr="C:\Documents and Settings\rajesh\Desktop\PPT\Campbel Chapter-03\03_Labeled_Images\41-03_15_TypesOfProteins-L.jpg"/>
          <p:cNvPicPr>
            <a:picLocks noChangeAspect="1"/>
          </p:cNvPicPr>
          <p:nvPr/>
        </p:nvPicPr>
        <p:blipFill>
          <a:blip r:embed="rId3" r:link="rId4"/>
          <a:stretch>
            <a:fillRect/>
          </a:stretch>
        </p:blipFill>
        <p:spPr>
          <a:xfrm>
            <a:off x="816076" y="2844638"/>
            <a:ext cx="7580671" cy="3525391"/>
          </a:xfrm>
          <a:prstGeom prst="rect">
            <a:avLst/>
          </a:prstGeom>
        </p:spPr>
      </p:pic>
      <p:sp>
        <p:nvSpPr>
          <p:cNvPr id="6" name="TextBox 3"/>
          <p:cNvSpPr txBox="1">
            <a:spLocks noChangeArrowheads="1"/>
          </p:cNvSpPr>
          <p:nvPr/>
        </p:nvSpPr>
        <p:spPr bwMode="auto">
          <a:xfrm>
            <a:off x="718472" y="6359143"/>
            <a:ext cx="1612621" cy="410369"/>
          </a:xfrm>
          <a:prstGeom prst="rect">
            <a:avLst/>
          </a:prstGeom>
          <a:noFill/>
          <a:ln w="9525">
            <a:noFill/>
            <a:miter lim="800000"/>
            <a:headEnd/>
            <a:tailEnd/>
          </a:ln>
        </p:spPr>
        <p:txBody>
          <a:bodyPr wrap="none" lIns="0" tIns="0" rIns="0" bIns="0">
            <a:spAutoFit/>
          </a:bodyPr>
          <a:lstStyle/>
          <a:p>
            <a:pPr algn="ctr" eaLnBrk="0" hangingPunct="0">
              <a:lnSpc>
                <a:spcPts val="1600"/>
              </a:lnSpc>
            </a:pPr>
            <a:r>
              <a:rPr lang="en-US" sz="1400" b="1" dirty="0">
                <a:solidFill>
                  <a:srgbClr val="000000"/>
                </a:solidFill>
                <a:latin typeface="Arial"/>
                <a:ea typeface="ＭＳ Ｐゴシック" charset="0"/>
              </a:rPr>
              <a:t>Structural Proteins</a:t>
            </a:r>
          </a:p>
          <a:p>
            <a:pPr algn="ctr" eaLnBrk="0" hangingPunct="0">
              <a:lnSpc>
                <a:spcPts val="1600"/>
              </a:lnSpc>
            </a:pPr>
            <a:r>
              <a:rPr lang="en-US" sz="1400" b="1" dirty="0">
                <a:solidFill>
                  <a:srgbClr val="000000"/>
                </a:solidFill>
                <a:latin typeface="Arial"/>
                <a:ea typeface="ＭＳ Ｐゴシック" charset="0"/>
              </a:rPr>
              <a:t>(provide support)</a:t>
            </a:r>
          </a:p>
        </p:txBody>
      </p:sp>
      <p:sp>
        <p:nvSpPr>
          <p:cNvPr id="7" name="TextBox 5"/>
          <p:cNvSpPr txBox="1">
            <a:spLocks noChangeArrowheads="1"/>
          </p:cNvSpPr>
          <p:nvPr/>
        </p:nvSpPr>
        <p:spPr bwMode="auto">
          <a:xfrm>
            <a:off x="2405601" y="6212951"/>
            <a:ext cx="1450718" cy="615553"/>
          </a:xfrm>
          <a:prstGeom prst="rect">
            <a:avLst/>
          </a:prstGeom>
          <a:noFill/>
          <a:ln w="9525">
            <a:noFill/>
            <a:miter lim="800000"/>
            <a:headEnd/>
            <a:tailEnd/>
          </a:ln>
        </p:spPr>
        <p:txBody>
          <a:bodyPr wrap="none" lIns="0" tIns="0" rIns="0" bIns="0">
            <a:spAutoFit/>
          </a:bodyPr>
          <a:lstStyle/>
          <a:p>
            <a:pPr algn="ctr" eaLnBrk="0" hangingPunct="0">
              <a:lnSpc>
                <a:spcPts val="1600"/>
              </a:lnSpc>
            </a:pPr>
            <a:r>
              <a:rPr lang="en-US" sz="1400" b="1" dirty="0">
                <a:solidFill>
                  <a:srgbClr val="000000"/>
                </a:solidFill>
                <a:latin typeface="Arial"/>
                <a:ea typeface="ＭＳ Ｐゴシック" charset="0"/>
              </a:rPr>
              <a:t>Storage Proteins</a:t>
            </a:r>
          </a:p>
          <a:p>
            <a:pPr algn="ctr" eaLnBrk="0" hangingPunct="0">
              <a:lnSpc>
                <a:spcPts val="1600"/>
              </a:lnSpc>
            </a:pPr>
            <a:r>
              <a:rPr lang="en-US" sz="1400" b="1" dirty="0">
                <a:solidFill>
                  <a:srgbClr val="000000"/>
                </a:solidFill>
                <a:latin typeface="Arial"/>
                <a:ea typeface="ＭＳ Ｐゴシック" charset="0"/>
              </a:rPr>
              <a:t>(provide amino</a:t>
            </a:r>
          </a:p>
          <a:p>
            <a:pPr algn="ctr" eaLnBrk="0" hangingPunct="0">
              <a:lnSpc>
                <a:spcPts val="1600"/>
              </a:lnSpc>
            </a:pPr>
            <a:r>
              <a:rPr lang="en-US" sz="1400" b="1" dirty="0">
                <a:solidFill>
                  <a:srgbClr val="000000"/>
                </a:solidFill>
                <a:latin typeface="Arial"/>
                <a:ea typeface="ＭＳ Ｐゴシック" charset="0"/>
              </a:rPr>
              <a:t>acids for growth)</a:t>
            </a:r>
          </a:p>
        </p:txBody>
      </p:sp>
      <p:sp>
        <p:nvSpPr>
          <p:cNvPr id="8" name="TextBox 8"/>
          <p:cNvSpPr txBox="1">
            <a:spLocks noChangeArrowheads="1"/>
          </p:cNvSpPr>
          <p:nvPr/>
        </p:nvSpPr>
        <p:spPr bwMode="auto">
          <a:xfrm>
            <a:off x="3938255" y="6212951"/>
            <a:ext cx="1431482" cy="615553"/>
          </a:xfrm>
          <a:prstGeom prst="rect">
            <a:avLst/>
          </a:prstGeom>
          <a:noFill/>
          <a:ln w="9525">
            <a:noFill/>
            <a:miter lim="800000"/>
            <a:headEnd/>
            <a:tailEnd/>
          </a:ln>
        </p:spPr>
        <p:txBody>
          <a:bodyPr wrap="none" lIns="0" tIns="0" rIns="0" bIns="0">
            <a:spAutoFit/>
          </a:bodyPr>
          <a:lstStyle/>
          <a:p>
            <a:pPr algn="ctr" eaLnBrk="0" hangingPunct="0">
              <a:lnSpc>
                <a:spcPts val="1600"/>
              </a:lnSpc>
            </a:pPr>
            <a:r>
              <a:rPr lang="en-US" sz="1400" b="1" dirty="0">
                <a:solidFill>
                  <a:srgbClr val="000000"/>
                </a:solidFill>
                <a:latin typeface="Arial"/>
                <a:ea typeface="ＭＳ Ｐゴシック" charset="0"/>
              </a:rPr>
              <a:t>Contractile</a:t>
            </a:r>
          </a:p>
          <a:p>
            <a:pPr algn="ctr" eaLnBrk="0" hangingPunct="0">
              <a:lnSpc>
                <a:spcPts val="1600"/>
              </a:lnSpc>
            </a:pPr>
            <a:r>
              <a:rPr lang="en-US" sz="1400" b="1" dirty="0">
                <a:solidFill>
                  <a:srgbClr val="000000"/>
                </a:solidFill>
                <a:latin typeface="Arial"/>
                <a:ea typeface="ＭＳ Ｐゴシック" charset="0"/>
              </a:rPr>
              <a:t>Proteins</a:t>
            </a:r>
          </a:p>
          <a:p>
            <a:pPr algn="ctr" eaLnBrk="0" hangingPunct="0">
              <a:lnSpc>
                <a:spcPts val="1600"/>
              </a:lnSpc>
            </a:pPr>
            <a:r>
              <a:rPr lang="en-US" sz="1400" b="1" dirty="0">
                <a:solidFill>
                  <a:srgbClr val="000000"/>
                </a:solidFill>
                <a:latin typeface="Arial"/>
                <a:ea typeface="ＭＳ Ｐゴシック" charset="0"/>
              </a:rPr>
              <a:t>(help movement)</a:t>
            </a:r>
          </a:p>
        </p:txBody>
      </p:sp>
      <p:sp>
        <p:nvSpPr>
          <p:cNvPr id="9" name="TextBox 11"/>
          <p:cNvSpPr txBox="1">
            <a:spLocks noChangeArrowheads="1"/>
          </p:cNvSpPr>
          <p:nvPr/>
        </p:nvSpPr>
        <p:spPr bwMode="auto">
          <a:xfrm>
            <a:off x="5428174" y="6212951"/>
            <a:ext cx="1591526" cy="615553"/>
          </a:xfrm>
          <a:prstGeom prst="rect">
            <a:avLst/>
          </a:prstGeom>
          <a:noFill/>
          <a:ln w="9525">
            <a:noFill/>
            <a:miter lim="800000"/>
            <a:headEnd/>
            <a:tailEnd/>
          </a:ln>
        </p:spPr>
        <p:txBody>
          <a:bodyPr wrap="none" lIns="0" tIns="0" rIns="0" bIns="0">
            <a:spAutoFit/>
          </a:bodyPr>
          <a:lstStyle/>
          <a:p>
            <a:pPr algn="ctr" eaLnBrk="0" hangingPunct="0">
              <a:lnSpc>
                <a:spcPts val="1600"/>
              </a:lnSpc>
            </a:pPr>
            <a:r>
              <a:rPr lang="en-US" sz="1400" b="1" dirty="0">
                <a:solidFill>
                  <a:srgbClr val="000000"/>
                </a:solidFill>
                <a:latin typeface="Arial"/>
                <a:ea typeface="ＭＳ Ｐゴシック" charset="0"/>
              </a:rPr>
              <a:t>Transport Proteins</a:t>
            </a:r>
          </a:p>
          <a:p>
            <a:pPr algn="ctr" eaLnBrk="0" hangingPunct="0">
              <a:lnSpc>
                <a:spcPts val="1600"/>
              </a:lnSpc>
            </a:pPr>
            <a:r>
              <a:rPr lang="en-US" sz="1400" b="1" dirty="0">
                <a:solidFill>
                  <a:srgbClr val="000000"/>
                </a:solidFill>
                <a:latin typeface="Arial"/>
                <a:ea typeface="ＭＳ Ｐゴシック" charset="0"/>
              </a:rPr>
              <a:t>(help transport</a:t>
            </a:r>
          </a:p>
          <a:p>
            <a:pPr algn="ctr" eaLnBrk="0" hangingPunct="0">
              <a:lnSpc>
                <a:spcPts val="1600"/>
              </a:lnSpc>
            </a:pPr>
            <a:r>
              <a:rPr lang="en-US" sz="1400" b="1" dirty="0">
                <a:solidFill>
                  <a:srgbClr val="000000"/>
                </a:solidFill>
                <a:latin typeface="Arial"/>
                <a:ea typeface="ＭＳ Ｐゴシック" charset="0"/>
              </a:rPr>
              <a:t>substances)</a:t>
            </a:r>
          </a:p>
        </p:txBody>
      </p:sp>
      <p:sp>
        <p:nvSpPr>
          <p:cNvPr id="10" name="TextBox 14"/>
          <p:cNvSpPr txBox="1">
            <a:spLocks noChangeArrowheads="1"/>
          </p:cNvSpPr>
          <p:nvPr/>
        </p:nvSpPr>
        <p:spPr bwMode="auto">
          <a:xfrm>
            <a:off x="7067625" y="6212951"/>
            <a:ext cx="1242327" cy="615553"/>
          </a:xfrm>
          <a:prstGeom prst="rect">
            <a:avLst/>
          </a:prstGeom>
          <a:noFill/>
          <a:ln w="9525">
            <a:noFill/>
            <a:miter lim="800000"/>
            <a:headEnd/>
            <a:tailEnd/>
          </a:ln>
        </p:spPr>
        <p:txBody>
          <a:bodyPr wrap="none" lIns="0" tIns="0" rIns="0" bIns="0">
            <a:spAutoFit/>
          </a:bodyPr>
          <a:lstStyle/>
          <a:p>
            <a:pPr algn="ctr" eaLnBrk="0" hangingPunct="0">
              <a:lnSpc>
                <a:spcPts val="1600"/>
              </a:lnSpc>
            </a:pPr>
            <a:r>
              <a:rPr lang="en-US" sz="1400" b="1" dirty="0">
                <a:solidFill>
                  <a:srgbClr val="000000"/>
                </a:solidFill>
                <a:latin typeface="Arial"/>
                <a:ea typeface="ＭＳ Ｐゴシック" charset="0"/>
              </a:rPr>
              <a:t>Enzymes</a:t>
            </a:r>
          </a:p>
          <a:p>
            <a:pPr algn="ctr" eaLnBrk="0" hangingPunct="0">
              <a:lnSpc>
                <a:spcPts val="1600"/>
              </a:lnSpc>
            </a:pPr>
            <a:r>
              <a:rPr lang="en-US" sz="1400" b="1" dirty="0">
                <a:solidFill>
                  <a:srgbClr val="000000"/>
                </a:solidFill>
                <a:latin typeface="Arial"/>
                <a:ea typeface="ＭＳ Ｐゴシック" charset="0"/>
              </a:rPr>
              <a:t>(help chemical</a:t>
            </a:r>
          </a:p>
          <a:p>
            <a:pPr algn="ctr" eaLnBrk="0" hangingPunct="0">
              <a:lnSpc>
                <a:spcPts val="1600"/>
              </a:lnSpc>
            </a:pPr>
            <a:r>
              <a:rPr lang="en-US" sz="1400" b="1" dirty="0">
                <a:solidFill>
                  <a:srgbClr val="000000"/>
                </a:solidFill>
                <a:latin typeface="Arial"/>
                <a:ea typeface="ＭＳ Ｐゴシック" charset="0"/>
              </a:rPr>
              <a:t>reactions)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287383" y="535645"/>
            <a:ext cx="8543108" cy="526239"/>
          </a:xfrm>
        </p:spPr>
        <p:txBody>
          <a:bodyPr/>
          <a:lstStyle/>
          <a:p>
            <a:r>
              <a:rPr lang="en-US" dirty="0" smtClean="0"/>
              <a:t>The Monomers of Proteins: Amino Acids</a:t>
            </a:r>
          </a:p>
        </p:txBody>
      </p:sp>
      <p:sp>
        <p:nvSpPr>
          <p:cNvPr id="167939" name="Rectangle 3"/>
          <p:cNvSpPr>
            <a:spLocks noGrp="1" noChangeArrowheads="1"/>
          </p:cNvSpPr>
          <p:nvPr>
            <p:ph idx="1"/>
          </p:nvPr>
        </p:nvSpPr>
        <p:spPr>
          <a:xfrm>
            <a:off x="287383" y="1227909"/>
            <a:ext cx="8543108" cy="5310543"/>
          </a:xfrm>
        </p:spPr>
        <p:txBody>
          <a:bodyPr>
            <a:normAutofit fontScale="85000" lnSpcReduction="20000"/>
          </a:bodyPr>
          <a:lstStyle/>
          <a:p>
            <a:r>
              <a:rPr lang="en-US" dirty="0" smtClean="0"/>
              <a:t>All proteins are made by stringing together a common set of 20 kinds of amino acids.</a:t>
            </a:r>
          </a:p>
          <a:p>
            <a:r>
              <a:rPr lang="en-US" dirty="0" smtClean="0"/>
              <a:t>Every </a:t>
            </a:r>
            <a:r>
              <a:rPr lang="en-US" b="1" dirty="0" smtClean="0"/>
              <a:t>amino acid</a:t>
            </a:r>
            <a:r>
              <a:rPr lang="en-US" dirty="0" smtClean="0"/>
              <a:t> consists of a central carbon atom bonded to four covalent partners.</a:t>
            </a:r>
          </a:p>
          <a:p>
            <a:r>
              <a:rPr lang="en-US" altLang="ko-KR" dirty="0" smtClean="0"/>
              <a:t>Three of those attachment groups are common to all amino acids:</a:t>
            </a:r>
          </a:p>
          <a:p>
            <a:pPr marL="971550" lvl="1" indent="-514350">
              <a:buFont typeface="+mj-lt"/>
              <a:buAutoNum type="arabicPeriod"/>
            </a:pPr>
            <a:r>
              <a:rPr lang="en-US" altLang="ko-KR" dirty="0" smtClean="0"/>
              <a:t>a carboxyl group (</a:t>
            </a:r>
            <a:r>
              <a:rPr lang="en-US" altLang="ko-KR" dirty="0" smtClean="0">
                <a:sym typeface="Symbol" panose="05050102010706020507" pitchFamily="18" charset="2"/>
              </a:rPr>
              <a:t></a:t>
            </a:r>
            <a:r>
              <a:rPr lang="en-US" altLang="ko-KR" dirty="0" smtClean="0"/>
              <a:t>COOH),</a:t>
            </a:r>
          </a:p>
          <a:p>
            <a:pPr marL="971550" lvl="1" indent="-514350">
              <a:buFont typeface="+mj-lt"/>
              <a:buAutoNum type="arabicPeriod"/>
            </a:pPr>
            <a:r>
              <a:rPr lang="en-US" altLang="ko-KR" dirty="0" smtClean="0"/>
              <a:t>an amino group (</a:t>
            </a:r>
            <a:r>
              <a:rPr lang="en-US" altLang="ko-KR" dirty="0" smtClean="0">
                <a:sym typeface="Symbol" panose="05050102010706020507" pitchFamily="18" charset="2"/>
              </a:rPr>
              <a:t></a:t>
            </a:r>
            <a:r>
              <a:rPr lang="en-US" altLang="ko-KR" dirty="0" smtClean="0"/>
              <a:t>NH</a:t>
            </a:r>
            <a:r>
              <a:rPr lang="en-US" altLang="ko-KR" baseline="-25000" dirty="0" smtClean="0"/>
              <a:t>2</a:t>
            </a:r>
            <a:r>
              <a:rPr lang="en-US" altLang="ko-KR" dirty="0" smtClean="0"/>
              <a:t>), and</a:t>
            </a:r>
          </a:p>
          <a:p>
            <a:pPr marL="971550" lvl="1" indent="-514350">
              <a:buFont typeface="+mj-lt"/>
              <a:buAutoNum type="arabicPeriod"/>
            </a:pPr>
            <a:r>
              <a:rPr lang="en-US" altLang="ko-KR" dirty="0" smtClean="0"/>
              <a:t>a hydrogen atom.</a:t>
            </a:r>
          </a:p>
          <a:p>
            <a:r>
              <a:rPr lang="en-US" altLang="ko-KR" dirty="0" smtClean="0"/>
              <a:t>The variable component of amino acids </a:t>
            </a:r>
          </a:p>
          <a:p>
            <a:pPr lvl="1"/>
            <a:r>
              <a:rPr lang="en-US" altLang="ko-KR" dirty="0" smtClean="0"/>
              <a:t>is called the side chain and</a:t>
            </a:r>
          </a:p>
          <a:p>
            <a:pPr lvl="1"/>
            <a:r>
              <a:rPr lang="en-US" altLang="ko-KR" dirty="0" smtClean="0"/>
              <a:t>is attached to the fourth bond of </a:t>
            </a:r>
          </a:p>
          <a:p>
            <a:pPr lvl="1">
              <a:buNone/>
            </a:pPr>
            <a:r>
              <a:rPr lang="en-US" altLang="ko-KR" dirty="0" smtClean="0"/>
              <a:t>    the central carbon. </a:t>
            </a:r>
          </a:p>
          <a:p>
            <a:endParaRPr lang="en-US" dirty="0"/>
          </a:p>
        </p:txBody>
      </p:sp>
      <p:pic>
        <p:nvPicPr>
          <p:cNvPr id="5" name="48-03_16aAminoAcidStructure-L.jpg" descr="C:\Documents and Settings\rajesh\Desktop\PPT\Campbel Chapter-03\03_Labeled_Images\48-03_16aAminoAcidStructure-L.jpg"/>
          <p:cNvPicPr>
            <a:picLocks noChangeAspect="1"/>
          </p:cNvPicPr>
          <p:nvPr/>
        </p:nvPicPr>
        <p:blipFill>
          <a:blip r:embed="rId3" r:link="rId4"/>
          <a:stretch>
            <a:fillRect/>
          </a:stretch>
        </p:blipFill>
        <p:spPr>
          <a:xfrm>
            <a:off x="5968180" y="3847714"/>
            <a:ext cx="3012245" cy="210080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a:xfrm>
            <a:off x="287383" y="1050933"/>
            <a:ext cx="8543108" cy="1298981"/>
          </a:xfrm>
        </p:spPr>
        <p:txBody>
          <a:bodyPr/>
          <a:lstStyle/>
          <a:p>
            <a:r>
              <a:rPr lang="en-US" dirty="0" smtClean="0"/>
              <a:t>Each type of amino acid has a unique side chain, which gives that amino acid its special chemical properties.</a:t>
            </a:r>
            <a:endParaRPr lang="en-US" dirty="0"/>
          </a:p>
        </p:txBody>
      </p:sp>
      <p:pic>
        <p:nvPicPr>
          <p:cNvPr id="6" name="49-03_16bAminoAcidSideGroups-L.jpg" descr="C:\Documents and Settings\rajesh\Desktop\PPT\Campbel Chapter-03\03_Labeled_Images\49-03_16bAminoAcidSideGroups-L.jpg"/>
          <p:cNvPicPr>
            <a:picLocks noChangeAspect="1"/>
          </p:cNvPicPr>
          <p:nvPr/>
        </p:nvPicPr>
        <p:blipFill>
          <a:blip r:embed="rId3" r:link="rId4"/>
          <a:stretch>
            <a:fillRect/>
          </a:stretch>
        </p:blipFill>
        <p:spPr>
          <a:xfrm>
            <a:off x="1297885" y="2464890"/>
            <a:ext cx="6515050" cy="3001942"/>
          </a:xfrm>
          <a:prstGeom prst="rect">
            <a:avLst/>
          </a:prstGeom>
        </p:spPr>
      </p:pic>
      <p:sp>
        <p:nvSpPr>
          <p:cNvPr id="7" name="Freeform 3"/>
          <p:cNvSpPr/>
          <p:nvPr/>
        </p:nvSpPr>
        <p:spPr>
          <a:xfrm flipH="1" flipV="1">
            <a:off x="2310489" y="4040228"/>
            <a:ext cx="667512" cy="0"/>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8" name="TextBox 7"/>
          <p:cNvSpPr txBox="1"/>
          <p:nvPr/>
        </p:nvSpPr>
        <p:spPr>
          <a:xfrm>
            <a:off x="836653" y="3741546"/>
            <a:ext cx="1423467" cy="553998"/>
          </a:xfrm>
          <a:prstGeom prst="rect">
            <a:avLst/>
          </a:prstGeom>
          <a:noFill/>
        </p:spPr>
        <p:txBody>
          <a:bodyPr wrap="none" lIns="0" tIns="0" rIns="0" bIns="0">
            <a:spAutoFit/>
          </a:bodyPr>
          <a:lstStyle/>
          <a:p>
            <a:pPr algn="ctr" eaLnBrk="0" fontAlgn="auto" hangingPunct="0">
              <a:spcBef>
                <a:spcPts val="0"/>
              </a:spcBef>
              <a:spcAft>
                <a:spcPts val="0"/>
              </a:spcAft>
              <a:defRPr/>
            </a:pPr>
            <a:r>
              <a:rPr lang="en-US" sz="1800" b="1" dirty="0">
                <a:solidFill>
                  <a:srgbClr val="000000"/>
                </a:solidFill>
                <a:latin typeface="Arial"/>
                <a:ea typeface="ＭＳ Ｐゴシック" charset="0"/>
              </a:rPr>
              <a:t>Hydrophobic</a:t>
            </a:r>
          </a:p>
          <a:p>
            <a:pPr algn="ctr" eaLnBrk="0" fontAlgn="auto" hangingPunct="0">
              <a:spcBef>
                <a:spcPts val="0"/>
              </a:spcBef>
              <a:spcAft>
                <a:spcPts val="0"/>
              </a:spcAft>
              <a:defRPr/>
            </a:pPr>
            <a:r>
              <a:rPr lang="en-US" sz="1800" b="1" dirty="0">
                <a:solidFill>
                  <a:srgbClr val="000000"/>
                </a:solidFill>
                <a:latin typeface="Arial"/>
                <a:ea typeface="ＭＳ Ｐゴシック" charset="0"/>
              </a:rPr>
              <a:t>side chain</a:t>
            </a:r>
          </a:p>
        </p:txBody>
      </p:sp>
      <p:sp>
        <p:nvSpPr>
          <p:cNvPr id="9" name="TextBox 8"/>
          <p:cNvSpPr txBox="1"/>
          <p:nvPr/>
        </p:nvSpPr>
        <p:spPr>
          <a:xfrm>
            <a:off x="3057462" y="4700551"/>
            <a:ext cx="969817" cy="307777"/>
          </a:xfrm>
          <a:prstGeom prst="rect">
            <a:avLst/>
          </a:prstGeom>
          <a:noFill/>
        </p:spPr>
        <p:txBody>
          <a:bodyPr wrap="none" lIns="0" tIns="0" rIns="0" bIns="0">
            <a:spAutoFit/>
          </a:bodyPr>
          <a:lstStyle/>
          <a:p>
            <a:pPr eaLnBrk="0" fontAlgn="auto" hangingPunct="0">
              <a:spcBef>
                <a:spcPts val="0"/>
              </a:spcBef>
              <a:spcAft>
                <a:spcPts val="0"/>
              </a:spcAft>
              <a:defRPr/>
            </a:pPr>
            <a:r>
              <a:rPr lang="en-US" sz="2000" b="1" dirty="0" err="1">
                <a:solidFill>
                  <a:srgbClr val="000000"/>
                </a:solidFill>
                <a:latin typeface="Arial"/>
                <a:ea typeface="ＭＳ Ｐゴシック" charset="0"/>
              </a:rPr>
              <a:t>Leucine</a:t>
            </a:r>
            <a:endParaRPr lang="en-US" sz="2000" b="1" dirty="0">
              <a:solidFill>
                <a:srgbClr val="000000"/>
              </a:solidFill>
              <a:latin typeface="Arial"/>
              <a:ea typeface="ＭＳ Ｐゴシック" charset="0"/>
            </a:endParaRPr>
          </a:p>
        </p:txBody>
      </p:sp>
      <p:sp>
        <p:nvSpPr>
          <p:cNvPr id="10" name="TextBox 9"/>
          <p:cNvSpPr txBox="1"/>
          <p:nvPr/>
        </p:nvSpPr>
        <p:spPr>
          <a:xfrm>
            <a:off x="5371807" y="4695481"/>
            <a:ext cx="783869" cy="307777"/>
          </a:xfrm>
          <a:prstGeom prst="rect">
            <a:avLst/>
          </a:prstGeom>
          <a:noFill/>
        </p:spPr>
        <p:txBody>
          <a:bodyPr wrap="none" lIns="0" tIns="0" rIns="0" bIns="0">
            <a:spAutoFit/>
          </a:bodyPr>
          <a:lstStyle/>
          <a:p>
            <a:pPr eaLnBrk="0" fontAlgn="auto" hangingPunct="0">
              <a:spcBef>
                <a:spcPts val="0"/>
              </a:spcBef>
              <a:spcAft>
                <a:spcPts val="0"/>
              </a:spcAft>
              <a:defRPr/>
            </a:pPr>
            <a:r>
              <a:rPr lang="en-US" sz="2000" b="1" dirty="0">
                <a:solidFill>
                  <a:srgbClr val="000000"/>
                </a:solidFill>
                <a:latin typeface="Arial"/>
                <a:ea typeface="ＭＳ Ｐゴシック" charset="0"/>
              </a:rPr>
              <a:t>Serine</a:t>
            </a:r>
          </a:p>
        </p:txBody>
      </p:sp>
      <p:sp>
        <p:nvSpPr>
          <p:cNvPr id="11" name="Freeform 3"/>
          <p:cNvSpPr/>
          <p:nvPr/>
        </p:nvSpPr>
        <p:spPr>
          <a:xfrm rot="10800000" flipH="1" flipV="1">
            <a:off x="6124349" y="3784590"/>
            <a:ext cx="640080" cy="0"/>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2" name="TextBox 11"/>
          <p:cNvSpPr txBox="1"/>
          <p:nvPr/>
        </p:nvSpPr>
        <p:spPr>
          <a:xfrm>
            <a:off x="6820683" y="3523520"/>
            <a:ext cx="1269578" cy="553998"/>
          </a:xfrm>
          <a:prstGeom prst="rect">
            <a:avLst/>
          </a:prstGeom>
          <a:noFill/>
        </p:spPr>
        <p:txBody>
          <a:bodyPr wrap="none" lIns="0" tIns="0" rIns="0" bIns="0">
            <a:spAutoFit/>
          </a:bodyPr>
          <a:lstStyle/>
          <a:p>
            <a:pPr algn="ctr" eaLnBrk="0" fontAlgn="auto" hangingPunct="0">
              <a:spcBef>
                <a:spcPts val="0"/>
              </a:spcBef>
              <a:spcAft>
                <a:spcPts val="0"/>
              </a:spcAft>
              <a:defRPr/>
            </a:pPr>
            <a:r>
              <a:rPr lang="en-US" sz="1800" b="1" dirty="0">
                <a:solidFill>
                  <a:srgbClr val="000000"/>
                </a:solidFill>
                <a:latin typeface="Arial"/>
                <a:ea typeface="ＭＳ Ｐゴシック" charset="0"/>
              </a:rPr>
              <a:t>Hydrophilic</a:t>
            </a:r>
          </a:p>
          <a:p>
            <a:pPr algn="ctr" eaLnBrk="0" fontAlgn="auto" hangingPunct="0">
              <a:spcBef>
                <a:spcPts val="0"/>
              </a:spcBef>
              <a:spcAft>
                <a:spcPts val="0"/>
              </a:spcAft>
              <a:defRPr/>
            </a:pPr>
            <a:r>
              <a:rPr lang="en-US" sz="1800" b="1" dirty="0">
                <a:solidFill>
                  <a:srgbClr val="000000"/>
                </a:solidFill>
                <a:latin typeface="Arial"/>
                <a:ea typeface="ＭＳ Ｐゴシック" charset="0"/>
              </a:rPr>
              <a:t>side chain</a:t>
            </a:r>
          </a:p>
        </p:txBody>
      </p:sp>
      <p:sp>
        <p:nvSpPr>
          <p:cNvPr id="13" name="TextBox 12"/>
          <p:cNvSpPr txBox="1"/>
          <p:nvPr/>
        </p:nvSpPr>
        <p:spPr>
          <a:xfrm>
            <a:off x="898333" y="5361231"/>
            <a:ext cx="7646324" cy="619465"/>
          </a:xfrm>
          <a:prstGeom prst="rect">
            <a:avLst/>
          </a:prstGeom>
          <a:noFill/>
        </p:spPr>
        <p:txBody>
          <a:bodyPr wrap="none" lIns="0" tIns="0" rIns="0" bIns="0">
            <a:spAutoFit/>
          </a:bodyPr>
          <a:lstStyle/>
          <a:p>
            <a:pPr eaLnBrk="0" fontAlgn="auto" hangingPunct="0">
              <a:lnSpc>
                <a:spcPts val="2500"/>
              </a:lnSpc>
              <a:spcBef>
                <a:spcPts val="0"/>
              </a:spcBef>
              <a:spcAft>
                <a:spcPts val="0"/>
              </a:spcAft>
              <a:defRPr/>
            </a:pPr>
            <a:r>
              <a:rPr lang="en-US" sz="2000" b="1" dirty="0">
                <a:solidFill>
                  <a:srgbClr val="000000"/>
                </a:solidFill>
                <a:latin typeface="Arial"/>
                <a:ea typeface="ＭＳ Ｐゴシック" charset="0"/>
              </a:rPr>
              <a:t>(b) Examples of amino acids with hydrophobic and hydrophilic</a:t>
            </a:r>
          </a:p>
          <a:p>
            <a:pPr eaLnBrk="0" fontAlgn="auto" hangingPunct="0">
              <a:lnSpc>
                <a:spcPts val="2500"/>
              </a:lnSpc>
              <a:spcBef>
                <a:spcPts val="0"/>
              </a:spcBef>
              <a:spcAft>
                <a:spcPts val="0"/>
              </a:spcAft>
              <a:defRPr/>
            </a:pPr>
            <a:r>
              <a:rPr lang="en-US" sz="2000" b="1" dirty="0">
                <a:solidFill>
                  <a:srgbClr val="000000"/>
                </a:solidFill>
                <a:latin typeface="Arial"/>
                <a:ea typeface="ＭＳ Ｐゴシック" charset="0"/>
              </a:rPr>
              <a:t>side chains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a/a9/Amino_Acids.svg/624px-Amino_Acids.svg.png"/>
          <p:cNvPicPr>
            <a:picLocks noChangeAspect="1" noChangeArrowheads="1"/>
          </p:cNvPicPr>
          <p:nvPr/>
        </p:nvPicPr>
        <p:blipFill>
          <a:blip r:embed="rId2"/>
          <a:srcRect/>
          <a:stretch>
            <a:fillRect/>
          </a:stretch>
        </p:blipFill>
        <p:spPr bwMode="auto">
          <a:xfrm>
            <a:off x="115491" y="0"/>
            <a:ext cx="5564878" cy="6858000"/>
          </a:xfrm>
          <a:prstGeom prst="rect">
            <a:avLst/>
          </a:prstGeom>
          <a:noFill/>
        </p:spPr>
      </p:pic>
      <p:pic>
        <p:nvPicPr>
          <p:cNvPr id="1030" name="Picture 6" descr="https://i0.wp.com/www.mommavogue.com/wp-content/uploads/2017/10/asid-amino-protein.png?fit=300%2C190"/>
          <p:cNvPicPr>
            <a:picLocks noChangeAspect="1" noChangeArrowheads="1"/>
          </p:cNvPicPr>
          <p:nvPr/>
        </p:nvPicPr>
        <p:blipFill>
          <a:blip r:embed="rId3"/>
          <a:srcRect/>
          <a:stretch>
            <a:fillRect/>
          </a:stretch>
        </p:blipFill>
        <p:spPr bwMode="auto">
          <a:xfrm>
            <a:off x="5789738" y="2218967"/>
            <a:ext cx="3280625" cy="207773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818318" y="555304"/>
            <a:ext cx="6467378" cy="496743"/>
          </a:xfrm>
        </p:spPr>
        <p:txBody>
          <a:bodyPr/>
          <a:lstStyle/>
          <a:p>
            <a:r>
              <a:rPr lang="en-US" dirty="0" smtClean="0"/>
              <a:t>Structure/Function: Protein Shape</a:t>
            </a:r>
          </a:p>
        </p:txBody>
      </p:sp>
      <p:sp>
        <p:nvSpPr>
          <p:cNvPr id="176131" name="Rectangle 3"/>
          <p:cNvSpPr>
            <a:spLocks noGrp="1" noChangeArrowheads="1"/>
          </p:cNvSpPr>
          <p:nvPr>
            <p:ph idx="1"/>
          </p:nvPr>
        </p:nvSpPr>
        <p:spPr>
          <a:xfrm>
            <a:off x="287383" y="1227910"/>
            <a:ext cx="8543108" cy="3521072"/>
          </a:xfrm>
        </p:spPr>
        <p:txBody>
          <a:bodyPr>
            <a:normAutofit fontScale="55000" lnSpcReduction="20000"/>
          </a:bodyPr>
          <a:lstStyle/>
          <a:p>
            <a:pPr indent="0">
              <a:lnSpc>
                <a:spcPct val="120000"/>
              </a:lnSpc>
              <a:spcAft>
                <a:spcPts val="0"/>
              </a:spcAft>
            </a:pPr>
            <a:r>
              <a:rPr lang="en-US" sz="4400" dirty="0" smtClean="0"/>
              <a:t>Cells link amino acids together by dehydration reactions,</a:t>
            </a:r>
          </a:p>
          <a:p>
            <a:pPr lvl="1" indent="0">
              <a:lnSpc>
                <a:spcPct val="120000"/>
              </a:lnSpc>
              <a:spcAft>
                <a:spcPts val="0"/>
              </a:spcAft>
              <a:buNone/>
            </a:pPr>
            <a:r>
              <a:rPr lang="en-US" sz="4400" dirty="0" smtClean="0"/>
              <a:t>forming </a:t>
            </a:r>
            <a:r>
              <a:rPr lang="en-US" sz="4400" b="1" dirty="0" smtClean="0"/>
              <a:t>peptide bonds</a:t>
            </a:r>
            <a:r>
              <a:rPr lang="en-US" sz="4400" dirty="0" smtClean="0"/>
              <a:t>, </a:t>
            </a:r>
          </a:p>
          <a:p>
            <a:pPr lvl="1" indent="0">
              <a:lnSpc>
                <a:spcPct val="120000"/>
              </a:lnSpc>
              <a:spcAft>
                <a:spcPts val="0"/>
              </a:spcAft>
              <a:buNone/>
            </a:pPr>
            <a:r>
              <a:rPr lang="en-US" sz="4400" dirty="0" smtClean="0"/>
              <a:t>and creating long chains of </a:t>
            </a:r>
          </a:p>
          <a:p>
            <a:pPr lvl="1" indent="0">
              <a:lnSpc>
                <a:spcPct val="120000"/>
              </a:lnSpc>
              <a:spcAft>
                <a:spcPts val="0"/>
              </a:spcAft>
              <a:buNone/>
            </a:pPr>
            <a:r>
              <a:rPr lang="en-US" sz="4400" dirty="0" smtClean="0"/>
              <a:t>amino acids called </a:t>
            </a:r>
            <a:r>
              <a:rPr lang="en-US" sz="4400" b="1" dirty="0" smtClean="0"/>
              <a:t>polypeptides</a:t>
            </a:r>
            <a:r>
              <a:rPr lang="en-US" sz="4400" dirty="0" smtClean="0"/>
              <a:t>.</a:t>
            </a:r>
          </a:p>
          <a:p>
            <a:pPr marL="230400" indent="0">
              <a:lnSpc>
                <a:spcPct val="120000"/>
              </a:lnSpc>
              <a:spcBef>
                <a:spcPts val="0"/>
              </a:spcBef>
              <a:spcAft>
                <a:spcPts val="0"/>
              </a:spcAft>
            </a:pPr>
            <a:r>
              <a:rPr lang="en-US" sz="4400" dirty="0" smtClean="0"/>
              <a:t>A functional protein is one or more </a:t>
            </a:r>
          </a:p>
          <a:p>
            <a:pPr marL="0" indent="0">
              <a:lnSpc>
                <a:spcPct val="120000"/>
              </a:lnSpc>
              <a:spcBef>
                <a:spcPts val="0"/>
              </a:spcBef>
              <a:spcAft>
                <a:spcPts val="0"/>
              </a:spcAft>
              <a:buNone/>
            </a:pPr>
            <a:r>
              <a:rPr lang="en-US" sz="4400" dirty="0" smtClean="0"/>
              <a:t>      polypeptide chains </a:t>
            </a:r>
          </a:p>
          <a:p>
            <a:pPr marL="0" indent="0">
              <a:lnSpc>
                <a:spcPct val="120000"/>
              </a:lnSpc>
              <a:spcBef>
                <a:spcPts val="0"/>
              </a:spcBef>
              <a:spcAft>
                <a:spcPts val="0"/>
              </a:spcAft>
              <a:buNone/>
            </a:pPr>
            <a:r>
              <a:rPr lang="en-US" sz="4400" dirty="0" smtClean="0"/>
              <a:t>      precisely twisted, folded, </a:t>
            </a:r>
          </a:p>
          <a:p>
            <a:pPr marL="0" indent="0">
              <a:lnSpc>
                <a:spcPct val="120000"/>
              </a:lnSpc>
              <a:spcBef>
                <a:spcPts val="0"/>
              </a:spcBef>
              <a:spcAft>
                <a:spcPts val="0"/>
              </a:spcAft>
              <a:buNone/>
            </a:pPr>
            <a:r>
              <a:rPr lang="en-US" sz="4400" dirty="0" smtClean="0"/>
              <a:t>      and coiled into a molecule of </a:t>
            </a:r>
          </a:p>
          <a:p>
            <a:pPr marL="0" indent="0">
              <a:lnSpc>
                <a:spcPct val="120000"/>
              </a:lnSpc>
              <a:spcBef>
                <a:spcPts val="0"/>
              </a:spcBef>
              <a:spcAft>
                <a:spcPts val="0"/>
              </a:spcAft>
              <a:buNone/>
            </a:pPr>
            <a:r>
              <a:rPr lang="en-US" sz="4400" dirty="0" smtClean="0"/>
              <a:t>      unique shape</a:t>
            </a:r>
            <a:r>
              <a:rPr lang="en-US" dirty="0" smtClean="0"/>
              <a:t>. </a:t>
            </a:r>
          </a:p>
        </p:txBody>
      </p:sp>
      <p:pic>
        <p:nvPicPr>
          <p:cNvPr id="5" name="51-03_17JoiningAminoAcids_2-L.jpg" descr="C:\Documents and Settings\rajesh\Desktop\PPT\Campbel Chapter-03\03_Labeled_Images\51-03_17JoiningAminoAcids_2-L.jpg"/>
          <p:cNvPicPr>
            <a:picLocks noChangeAspect="1"/>
          </p:cNvPicPr>
          <p:nvPr/>
        </p:nvPicPr>
        <p:blipFill>
          <a:blip r:embed="rId3" r:link="rId4"/>
          <a:stretch>
            <a:fillRect/>
          </a:stretch>
        </p:blipFill>
        <p:spPr>
          <a:xfrm>
            <a:off x="5608829" y="1877956"/>
            <a:ext cx="3213751" cy="4244880"/>
          </a:xfrm>
          <a:prstGeom prst="rect">
            <a:avLst/>
          </a:prstGeom>
        </p:spPr>
      </p:pic>
      <p:sp>
        <p:nvSpPr>
          <p:cNvPr id="6" name="TextBox 41"/>
          <p:cNvSpPr txBox="1">
            <a:spLocks noChangeArrowheads="1"/>
          </p:cNvSpPr>
          <p:nvPr/>
        </p:nvSpPr>
        <p:spPr bwMode="auto">
          <a:xfrm>
            <a:off x="5453588" y="3666742"/>
            <a:ext cx="1625636" cy="492443"/>
          </a:xfrm>
          <a:prstGeom prst="rect">
            <a:avLst/>
          </a:prstGeom>
          <a:noFill/>
          <a:ln w="9525">
            <a:noFill/>
            <a:miter lim="800000"/>
            <a:headEnd/>
            <a:tailEnd/>
          </a:ln>
        </p:spPr>
        <p:txBody>
          <a:bodyPr wrap="square" lIns="0" tIns="0" rIns="0" bIns="0">
            <a:spAutoFit/>
          </a:bodyPr>
          <a:lstStyle/>
          <a:p>
            <a:pPr algn="ctr" eaLnBrk="0" hangingPunct="0"/>
            <a:r>
              <a:rPr lang="en-US" sz="1600" b="1" dirty="0">
                <a:solidFill>
                  <a:srgbClr val="000000"/>
                </a:solidFill>
                <a:latin typeface="Arial"/>
                <a:ea typeface="ＭＳ Ｐゴシック" charset="0"/>
              </a:rPr>
              <a:t>Dehydration reaction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idx="1"/>
          </p:nvPr>
        </p:nvSpPr>
        <p:spPr>
          <a:xfrm>
            <a:off x="287383" y="805133"/>
            <a:ext cx="8543108" cy="2498517"/>
          </a:xfrm>
        </p:spPr>
        <p:txBody>
          <a:bodyPr>
            <a:normAutofit fontScale="85000" lnSpcReduction="10000"/>
          </a:bodyPr>
          <a:lstStyle/>
          <a:p>
            <a:r>
              <a:rPr lang="en-US" dirty="0" smtClean="0"/>
              <a:t>The amino acid sequence of each polypeptide determines the three-dimensional structure of the protein.</a:t>
            </a:r>
          </a:p>
          <a:p>
            <a:r>
              <a:rPr lang="en-US" dirty="0" smtClean="0"/>
              <a:t>A protein’s three-dimensional structure enables the molecule to carry out its specific function.</a:t>
            </a:r>
          </a:p>
          <a:p>
            <a:r>
              <a:rPr lang="en-US" dirty="0" smtClean="0"/>
              <a:t>Nearly all proteins work by recognizing and binding to some other molecule.</a:t>
            </a:r>
          </a:p>
        </p:txBody>
      </p:sp>
      <p:pic>
        <p:nvPicPr>
          <p:cNvPr id="7" name="52-03_18_ProteinStructure-L.jpg" descr="C:\Documents and Settings\rajesh\Desktop\PPT\Campbel Chapter-03\03_Labeled_Images\52-03_18_ProteinStructure-L.jpg"/>
          <p:cNvPicPr>
            <a:picLocks noChangeAspect="1"/>
          </p:cNvPicPr>
          <p:nvPr/>
        </p:nvPicPr>
        <p:blipFill>
          <a:blip r:embed="rId3" r:link="rId4"/>
          <a:stretch>
            <a:fillRect/>
          </a:stretch>
        </p:blipFill>
        <p:spPr>
          <a:xfrm>
            <a:off x="3077497" y="2930227"/>
            <a:ext cx="5472838" cy="3603017"/>
          </a:xfrm>
          <a:prstGeom prst="rect">
            <a:avLst/>
          </a:prstGeom>
        </p:spPr>
      </p:pic>
      <p:sp>
        <p:nvSpPr>
          <p:cNvPr id="8" name="TextBox 22"/>
          <p:cNvSpPr txBox="1">
            <a:spLocks noChangeArrowheads="1"/>
          </p:cNvSpPr>
          <p:nvPr/>
        </p:nvSpPr>
        <p:spPr bwMode="auto">
          <a:xfrm>
            <a:off x="3353103" y="3581506"/>
            <a:ext cx="1147750" cy="369332"/>
          </a:xfrm>
          <a:prstGeom prst="rect">
            <a:avLst/>
          </a:prstGeom>
          <a:noFill/>
          <a:ln w="9525">
            <a:noFill/>
            <a:miter lim="800000"/>
            <a:headEnd/>
            <a:tailEnd/>
          </a:ln>
        </p:spPr>
        <p:txBody>
          <a:bodyPr wrap="none" lIns="0" tIns="0" rIns="0" bIns="0">
            <a:spAutoFit/>
          </a:bodyPr>
          <a:lstStyle/>
          <a:p>
            <a:pPr algn="ctr" eaLnBrk="0" hangingPunct="0"/>
            <a:r>
              <a:rPr lang="en-US" sz="1200" b="1" dirty="0">
                <a:solidFill>
                  <a:srgbClr val="000000"/>
                </a:solidFill>
                <a:latin typeface="Arial" pitchFamily="34" charset="0"/>
                <a:ea typeface="ＭＳ Ｐゴシック" charset="0"/>
                <a:cs typeface="Arial" pitchFamily="34" charset="0"/>
              </a:rPr>
              <a:t>One amino acid</a:t>
            </a:r>
          </a:p>
          <a:p>
            <a:pPr algn="ctr" eaLnBrk="0" hangingPunct="0"/>
            <a:r>
              <a:rPr lang="en-US" sz="1200" b="1" dirty="0">
                <a:solidFill>
                  <a:srgbClr val="000000"/>
                </a:solidFill>
                <a:latin typeface="Arial" pitchFamily="34" charset="0"/>
                <a:ea typeface="ＭＳ Ｐゴシック" charset="0"/>
                <a:cs typeface="Arial" pitchFamily="34" charset="0"/>
              </a:rPr>
              <a:t>(</a:t>
            </a:r>
            <a:r>
              <a:rPr lang="en-US" sz="1200" b="1" dirty="0" err="1">
                <a:solidFill>
                  <a:srgbClr val="000000"/>
                </a:solidFill>
                <a:latin typeface="Arial" pitchFamily="34" charset="0"/>
                <a:ea typeface="ＭＳ Ｐゴシック" charset="0"/>
                <a:cs typeface="Arial" pitchFamily="34" charset="0"/>
              </a:rPr>
              <a:t>alanine</a:t>
            </a:r>
            <a:r>
              <a:rPr lang="en-US" sz="1200" b="1" dirty="0">
                <a:solidFill>
                  <a:srgbClr val="000000"/>
                </a:solidFill>
                <a:latin typeface="Arial" pitchFamily="34" charset="0"/>
                <a:ea typeface="ＭＳ Ｐゴシック" charset="0"/>
                <a:cs typeface="Arial" pitchFamily="34" charset="0"/>
              </a:rPr>
              <a:t>)</a:t>
            </a:r>
          </a:p>
        </p:txBody>
      </p:sp>
      <p:sp>
        <p:nvSpPr>
          <p:cNvPr id="9" name="TextBox 176"/>
          <p:cNvSpPr txBox="1">
            <a:spLocks noChangeArrowheads="1"/>
          </p:cNvSpPr>
          <p:nvPr/>
        </p:nvSpPr>
        <p:spPr bwMode="auto">
          <a:xfrm>
            <a:off x="3515953" y="6088913"/>
            <a:ext cx="254878" cy="184666"/>
          </a:xfrm>
          <a:prstGeom prst="rect">
            <a:avLst/>
          </a:prstGeom>
          <a:noFill/>
          <a:ln w="9525">
            <a:noFill/>
            <a:miter lim="800000"/>
            <a:headEnd/>
            <a:tailEnd/>
          </a:ln>
        </p:spPr>
        <p:txBody>
          <a:bodyPr wrap="none" lIns="0" tIns="0" rIns="0" bIns="0">
            <a:spAutoFit/>
          </a:bodyPr>
          <a:lstStyle/>
          <a:p>
            <a:pPr eaLnBrk="0" hangingPunct="0"/>
            <a:r>
              <a:rPr lang="en-US" sz="1200" b="1" dirty="0">
                <a:solidFill>
                  <a:srgbClr val="000000"/>
                </a:solidFill>
                <a:latin typeface="Arial" pitchFamily="34" charset="0"/>
                <a:ea typeface="ＭＳ Ｐゴシック" charset="0"/>
                <a:cs typeface="Arial" pitchFamily="34" charset="0"/>
              </a:rPr>
              <a:t>129</a:t>
            </a:r>
          </a:p>
        </p:txBody>
      </p:sp>
      <p:sp>
        <p:nvSpPr>
          <p:cNvPr id="10" name="TextBox 178"/>
          <p:cNvSpPr txBox="1">
            <a:spLocks noChangeArrowheads="1"/>
          </p:cNvSpPr>
          <p:nvPr/>
        </p:nvSpPr>
        <p:spPr bwMode="auto">
          <a:xfrm>
            <a:off x="4062388" y="5962887"/>
            <a:ext cx="2446567" cy="430887"/>
          </a:xfrm>
          <a:prstGeom prst="rect">
            <a:avLst/>
          </a:prstGeom>
          <a:noFill/>
          <a:ln w="9525">
            <a:noFill/>
            <a:miter lim="800000"/>
            <a:headEnd/>
            <a:tailEnd/>
          </a:ln>
        </p:spPr>
        <p:txBody>
          <a:bodyPr wrap="square" lIns="0" tIns="0" rIns="0" bIns="0">
            <a:spAutoFit/>
          </a:bodyPr>
          <a:lstStyle/>
          <a:p>
            <a:pPr algn="ctr" eaLnBrk="0" hangingPunct="0"/>
            <a:r>
              <a:rPr lang="en-US" sz="1400" b="1" dirty="0">
                <a:solidFill>
                  <a:srgbClr val="000000"/>
                </a:solidFill>
                <a:latin typeface="Arial" pitchFamily="34" charset="0"/>
                <a:ea typeface="ＭＳ Ｐゴシック" charset="0"/>
                <a:cs typeface="Arial" pitchFamily="34" charset="0"/>
              </a:rPr>
              <a:t>The amino acid sequence of </a:t>
            </a:r>
            <a:r>
              <a:rPr lang="en-US" sz="1400" b="1" dirty="0" err="1">
                <a:solidFill>
                  <a:srgbClr val="000000"/>
                </a:solidFill>
                <a:latin typeface="Arial" pitchFamily="34" charset="0"/>
                <a:ea typeface="ＭＳ Ｐゴシック" charset="0"/>
                <a:cs typeface="Arial" pitchFamily="34" charset="0"/>
              </a:rPr>
              <a:t>lysozyme</a:t>
            </a:r>
            <a:endParaRPr lang="en-US" sz="1400" b="1" dirty="0">
              <a:solidFill>
                <a:srgbClr val="000000"/>
              </a:solidFill>
              <a:latin typeface="Arial" pitchFamily="34" charset="0"/>
              <a:ea typeface="ＭＳ Ｐゴシック" charset="0"/>
              <a:cs typeface="Arial" pitchFamily="34" charset="0"/>
            </a:endParaRPr>
          </a:p>
        </p:txBody>
      </p:sp>
      <p:sp>
        <p:nvSpPr>
          <p:cNvPr id="11" name="TextBox 127"/>
          <p:cNvSpPr txBox="1">
            <a:spLocks noChangeArrowheads="1"/>
          </p:cNvSpPr>
          <p:nvPr/>
        </p:nvSpPr>
        <p:spPr bwMode="auto">
          <a:xfrm>
            <a:off x="3003028" y="4355315"/>
            <a:ext cx="84960" cy="184666"/>
          </a:xfrm>
          <a:prstGeom prst="rect">
            <a:avLst/>
          </a:prstGeom>
          <a:noFill/>
          <a:ln w="9525">
            <a:noFill/>
            <a:miter lim="800000"/>
            <a:headEnd/>
            <a:tailEnd/>
          </a:ln>
        </p:spPr>
        <p:txBody>
          <a:bodyPr wrap="none" lIns="0" tIns="0" rIns="0" bIns="0">
            <a:spAutoFit/>
          </a:bodyPr>
          <a:lstStyle/>
          <a:p>
            <a:pPr eaLnBrk="0" hangingPunct="0"/>
            <a:r>
              <a:rPr lang="en-US" sz="1200" b="1" dirty="0">
                <a:solidFill>
                  <a:srgbClr val="000000"/>
                </a:solidFill>
                <a:latin typeface="Arial" pitchFamily="34" charset="0"/>
                <a:ea typeface="ＭＳ Ｐゴシック" charset="0"/>
                <a:cs typeface="Arial" pitchFamily="34" charset="0"/>
              </a:rPr>
              <a:t>1</a:t>
            </a:r>
          </a:p>
        </p:txBody>
      </p:sp>
      <p:sp>
        <p:nvSpPr>
          <p:cNvPr id="13" name="TextBox 12"/>
          <p:cNvSpPr txBox="1"/>
          <p:nvPr/>
        </p:nvSpPr>
        <p:spPr>
          <a:xfrm>
            <a:off x="747251" y="4345858"/>
            <a:ext cx="1533833" cy="1323439"/>
          </a:xfrm>
          <a:prstGeom prst="rect">
            <a:avLst/>
          </a:prstGeom>
          <a:noFill/>
        </p:spPr>
        <p:txBody>
          <a:bodyPr wrap="square" rtlCol="0">
            <a:spAutoFit/>
          </a:bodyPr>
          <a:lstStyle/>
          <a:p>
            <a:r>
              <a:rPr lang="en-US" altLang="ko-KR" sz="2000" b="1" dirty="0" smtClean="0">
                <a:solidFill>
                  <a:srgbClr val="00B050"/>
                </a:solidFill>
              </a:rPr>
              <a:t>1</a:t>
            </a:r>
            <a:r>
              <a:rPr lang="ko-KR" altLang="en-US" sz="2000" b="1" dirty="0" smtClean="0">
                <a:solidFill>
                  <a:srgbClr val="00B050"/>
                </a:solidFill>
              </a:rPr>
              <a:t>차 구조</a:t>
            </a:r>
            <a:endParaRPr lang="en-US" altLang="ko-KR" sz="2000" b="1" dirty="0" smtClean="0">
              <a:solidFill>
                <a:srgbClr val="00B050"/>
              </a:solidFill>
            </a:endParaRPr>
          </a:p>
          <a:p>
            <a:r>
              <a:rPr lang="en-US" altLang="ko-KR" sz="2000" b="1" dirty="0" smtClean="0">
                <a:solidFill>
                  <a:srgbClr val="00B050"/>
                </a:solidFill>
              </a:rPr>
              <a:t>2</a:t>
            </a:r>
            <a:r>
              <a:rPr lang="ko-KR" altLang="en-US" sz="2000" b="1" dirty="0" smtClean="0">
                <a:solidFill>
                  <a:srgbClr val="00B050"/>
                </a:solidFill>
              </a:rPr>
              <a:t>차 구조</a:t>
            </a:r>
            <a:endParaRPr lang="en-US" altLang="ko-KR" sz="2000" b="1" dirty="0" smtClean="0">
              <a:solidFill>
                <a:srgbClr val="00B050"/>
              </a:solidFill>
            </a:endParaRPr>
          </a:p>
          <a:p>
            <a:r>
              <a:rPr lang="en-US" altLang="ko-KR" sz="2000" b="1" dirty="0" smtClean="0">
                <a:solidFill>
                  <a:srgbClr val="00B050"/>
                </a:solidFill>
              </a:rPr>
              <a:t>3</a:t>
            </a:r>
            <a:r>
              <a:rPr lang="ko-KR" altLang="en-US" sz="2000" b="1" dirty="0" smtClean="0">
                <a:solidFill>
                  <a:srgbClr val="00B050"/>
                </a:solidFill>
              </a:rPr>
              <a:t>차 구조</a:t>
            </a:r>
            <a:endParaRPr lang="en-US" altLang="ko-KR" sz="2000" b="1" dirty="0" smtClean="0">
              <a:solidFill>
                <a:srgbClr val="00B050"/>
              </a:solidFill>
            </a:endParaRPr>
          </a:p>
          <a:p>
            <a:r>
              <a:rPr lang="en-US" altLang="ko-KR" sz="2000" b="1" dirty="0" smtClean="0">
                <a:solidFill>
                  <a:srgbClr val="00B050"/>
                </a:solidFill>
              </a:rPr>
              <a:t>4</a:t>
            </a:r>
            <a:r>
              <a:rPr lang="ko-KR" altLang="en-US" sz="2000" b="1" dirty="0" smtClean="0">
                <a:solidFill>
                  <a:srgbClr val="00B050"/>
                </a:solidFill>
              </a:rPr>
              <a:t>차 구조</a:t>
            </a:r>
            <a:endParaRPr lang="ko-KR" altLang="en-US" sz="2000" b="1" dirty="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a:xfrm>
            <a:off x="297215" y="755961"/>
            <a:ext cx="8543108" cy="4949054"/>
          </a:xfrm>
        </p:spPr>
        <p:txBody>
          <a:bodyPr>
            <a:normAutofit fontScale="92500"/>
          </a:bodyPr>
          <a:lstStyle/>
          <a:p>
            <a:r>
              <a:rPr lang="en-US" dirty="0" smtClean="0"/>
              <a:t>One difference in structure is enough to cause the protein to fold into a different shape, which alters its function, which in turn causes disease. </a:t>
            </a:r>
          </a:p>
          <a:p>
            <a:r>
              <a:rPr lang="en-US" dirty="0" smtClean="0"/>
              <a:t>Misfolded proteins are associated with many diseases, including some severe nervous system disorders.</a:t>
            </a:r>
          </a:p>
          <a:p>
            <a:r>
              <a:rPr lang="en-US" dirty="0" smtClean="0"/>
              <a:t>The diseases shown in </a:t>
            </a:r>
            <a:r>
              <a:rPr lang="en-US" b="1" dirty="0" smtClean="0"/>
              <a:t>Figure 3.20</a:t>
            </a:r>
            <a:r>
              <a:rPr lang="en-US" dirty="0" smtClean="0"/>
              <a:t> are all caused by prions, misfolded versions of normal brain proteins. </a:t>
            </a:r>
          </a:p>
          <a:p>
            <a:r>
              <a:rPr lang="en-US" altLang="ko-KR" dirty="0" smtClean="0"/>
              <a:t>A protein’s shape is sensitive to the environment. An unfavorable change in temperature, pH, or some other factor can cause a protein to unravel.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8-03_20_PrionDisease-L.jpg" descr="C:\Documents and Settings\rajesh\Desktop\PPT\Campbel Chapter-03\03_Labeled_Images\58-03_20_PrionDisease-L.jpg"/>
          <p:cNvPicPr>
            <a:picLocks noChangeAspect="1"/>
          </p:cNvPicPr>
          <p:nvPr/>
        </p:nvPicPr>
        <p:blipFill>
          <a:blip r:embed="rId3" r:link="rId4"/>
          <a:stretch>
            <a:fillRect/>
          </a:stretch>
        </p:blipFill>
        <p:spPr>
          <a:xfrm>
            <a:off x="603503" y="204216"/>
            <a:ext cx="7936992" cy="6449568"/>
          </a:xfrm>
          <a:prstGeom prst="rect">
            <a:avLst/>
          </a:prstGeom>
        </p:spPr>
      </p:pic>
      <p:sp>
        <p:nvSpPr>
          <p:cNvPr id="3" name="TextBox 2"/>
          <p:cNvSpPr txBox="1">
            <a:spLocks noChangeArrowheads="1"/>
          </p:cNvSpPr>
          <p:nvPr/>
        </p:nvSpPr>
        <p:spPr bwMode="auto">
          <a:xfrm>
            <a:off x="641462" y="720114"/>
            <a:ext cx="795089" cy="512961"/>
          </a:xfrm>
          <a:prstGeom prst="rect">
            <a:avLst/>
          </a:prstGeom>
          <a:noFill/>
          <a:ln w="9525">
            <a:noFill/>
            <a:miter lim="800000"/>
            <a:headEnd/>
            <a:tailEnd/>
          </a:ln>
        </p:spPr>
        <p:txBody>
          <a:bodyPr wrap="none" lIns="0" tIns="0" rIns="0" bIns="0">
            <a:spAutoFit/>
          </a:bodyPr>
          <a:lstStyle/>
          <a:p>
            <a:pPr eaLnBrk="0" hangingPunct="0">
              <a:lnSpc>
                <a:spcPts val="2000"/>
              </a:lnSpc>
            </a:pPr>
            <a:r>
              <a:rPr lang="en-US" sz="1800" b="1" dirty="0">
                <a:solidFill>
                  <a:srgbClr val="000000"/>
                </a:solidFill>
                <a:latin typeface="Arial"/>
                <a:ea typeface="ＭＳ Ｐゴシック" charset="0"/>
              </a:rPr>
              <a:t>Normal</a:t>
            </a:r>
          </a:p>
          <a:p>
            <a:pPr eaLnBrk="0" hangingPunct="0">
              <a:lnSpc>
                <a:spcPts val="2000"/>
              </a:lnSpc>
            </a:pPr>
            <a:r>
              <a:rPr lang="en-US" sz="1800" b="1" dirty="0">
                <a:solidFill>
                  <a:srgbClr val="000000"/>
                </a:solidFill>
                <a:latin typeface="Arial"/>
                <a:ea typeface="ＭＳ Ｐゴシック" charset="0"/>
              </a:rPr>
              <a:t>protein</a:t>
            </a:r>
          </a:p>
        </p:txBody>
      </p:sp>
      <p:sp>
        <p:nvSpPr>
          <p:cNvPr id="5" name="TextBox 4"/>
          <p:cNvSpPr txBox="1">
            <a:spLocks noChangeArrowheads="1"/>
          </p:cNvSpPr>
          <p:nvPr/>
        </p:nvSpPr>
        <p:spPr bwMode="auto">
          <a:xfrm>
            <a:off x="635112" y="1274947"/>
            <a:ext cx="589905"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Prion</a:t>
            </a:r>
          </a:p>
        </p:txBody>
      </p:sp>
      <p:sp>
        <p:nvSpPr>
          <p:cNvPr id="6" name="TextBox 5"/>
          <p:cNvSpPr txBox="1">
            <a:spLocks noChangeArrowheads="1"/>
          </p:cNvSpPr>
          <p:nvPr/>
        </p:nvSpPr>
        <p:spPr bwMode="auto">
          <a:xfrm>
            <a:off x="6907325" y="1473380"/>
            <a:ext cx="987450" cy="461665"/>
          </a:xfrm>
          <a:prstGeom prst="rect">
            <a:avLst/>
          </a:prstGeom>
          <a:noFill/>
          <a:ln w="9525">
            <a:noFill/>
            <a:miter lim="800000"/>
            <a:headEnd/>
            <a:tailEnd/>
          </a:ln>
        </p:spPr>
        <p:txBody>
          <a:bodyPr wrap="none" lIns="0" tIns="0" rIns="0" bIns="0">
            <a:spAutoFit/>
          </a:bodyPr>
          <a:lstStyle/>
          <a:p>
            <a:pPr eaLnBrk="0" hangingPunct="0">
              <a:lnSpc>
                <a:spcPts val="1800"/>
              </a:lnSpc>
            </a:pPr>
            <a:r>
              <a:rPr lang="en-US" sz="1800" b="1" dirty="0">
                <a:solidFill>
                  <a:srgbClr val="000000"/>
                </a:solidFill>
                <a:latin typeface="Arial"/>
                <a:ea typeface="ＭＳ Ｐゴシック" charset="0"/>
              </a:rPr>
              <a:t>Clusters</a:t>
            </a:r>
          </a:p>
          <a:p>
            <a:pPr eaLnBrk="0" hangingPunct="0">
              <a:lnSpc>
                <a:spcPts val="1800"/>
              </a:lnSpc>
            </a:pPr>
            <a:r>
              <a:rPr lang="en-US" sz="1800" b="1" dirty="0">
                <a:solidFill>
                  <a:srgbClr val="000000"/>
                </a:solidFill>
                <a:latin typeface="Arial"/>
                <a:ea typeface="ＭＳ Ｐゴシック" charset="0"/>
              </a:rPr>
              <a:t>of </a:t>
            </a:r>
            <a:r>
              <a:rPr lang="en-US" sz="1800" b="1" dirty="0" err="1">
                <a:solidFill>
                  <a:srgbClr val="000000"/>
                </a:solidFill>
                <a:latin typeface="Arial"/>
                <a:ea typeface="ＭＳ Ｐゴシック" charset="0"/>
              </a:rPr>
              <a:t>prions</a:t>
            </a:r>
            <a:endParaRPr lang="en-US" sz="1800" b="1" dirty="0">
              <a:solidFill>
                <a:srgbClr val="000000"/>
              </a:solidFill>
              <a:latin typeface="Arial"/>
              <a:ea typeface="ＭＳ Ｐゴシック" charset="0"/>
            </a:endParaRPr>
          </a:p>
        </p:txBody>
      </p:sp>
      <p:sp>
        <p:nvSpPr>
          <p:cNvPr id="7" name="TextBox 7"/>
          <p:cNvSpPr txBox="1">
            <a:spLocks noChangeArrowheads="1"/>
          </p:cNvSpPr>
          <p:nvPr/>
        </p:nvSpPr>
        <p:spPr bwMode="auto">
          <a:xfrm>
            <a:off x="634319" y="2520341"/>
            <a:ext cx="551433" cy="276999"/>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Arial"/>
                <a:ea typeface="ＭＳ Ｐゴシック" charset="0"/>
              </a:rPr>
              <a:t>Skull</a:t>
            </a:r>
          </a:p>
        </p:txBody>
      </p:sp>
      <p:sp>
        <p:nvSpPr>
          <p:cNvPr id="8" name="TextBox 8"/>
          <p:cNvSpPr txBox="1">
            <a:spLocks noChangeArrowheads="1"/>
          </p:cNvSpPr>
          <p:nvPr/>
        </p:nvSpPr>
        <p:spPr bwMode="auto">
          <a:xfrm>
            <a:off x="1153432" y="3107716"/>
            <a:ext cx="589905" cy="276999"/>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Arial"/>
                <a:ea typeface="ＭＳ Ｐゴシック" charset="0"/>
              </a:rPr>
              <a:t>Brain</a:t>
            </a:r>
          </a:p>
        </p:txBody>
      </p:sp>
      <p:sp>
        <p:nvSpPr>
          <p:cNvPr id="9" name="TextBox 9"/>
          <p:cNvSpPr txBox="1">
            <a:spLocks noChangeArrowheads="1"/>
          </p:cNvSpPr>
          <p:nvPr/>
        </p:nvSpPr>
        <p:spPr bwMode="auto">
          <a:xfrm>
            <a:off x="3332275" y="2672739"/>
            <a:ext cx="961802" cy="1025922"/>
          </a:xfrm>
          <a:prstGeom prst="rect">
            <a:avLst/>
          </a:prstGeom>
          <a:noFill/>
          <a:ln w="9525">
            <a:noFill/>
            <a:miter lim="800000"/>
            <a:headEnd/>
            <a:tailEnd/>
          </a:ln>
        </p:spPr>
        <p:txBody>
          <a:bodyPr wrap="none" lIns="0" tIns="0" rIns="0" bIns="0">
            <a:spAutoFit/>
          </a:bodyPr>
          <a:lstStyle/>
          <a:p>
            <a:pPr eaLnBrk="0" hangingPunct="0">
              <a:lnSpc>
                <a:spcPts val="2000"/>
              </a:lnSpc>
            </a:pPr>
            <a:r>
              <a:rPr lang="en-US" sz="1800" b="1" dirty="0">
                <a:solidFill>
                  <a:srgbClr val="000000"/>
                </a:solidFill>
                <a:latin typeface="Arial"/>
                <a:ea typeface="ＭＳ Ｐゴシック" charset="0"/>
              </a:rPr>
              <a:t>Prion</a:t>
            </a:r>
          </a:p>
          <a:p>
            <a:pPr eaLnBrk="0" hangingPunct="0">
              <a:lnSpc>
                <a:spcPts val="2000"/>
              </a:lnSpc>
            </a:pPr>
            <a:r>
              <a:rPr lang="en-US" sz="1800" b="1" dirty="0">
                <a:solidFill>
                  <a:srgbClr val="000000"/>
                </a:solidFill>
                <a:latin typeface="Arial"/>
                <a:ea typeface="ＭＳ Ｐゴシック" charset="0"/>
              </a:rPr>
              <a:t>converts</a:t>
            </a:r>
          </a:p>
          <a:p>
            <a:pPr eaLnBrk="0" hangingPunct="0">
              <a:lnSpc>
                <a:spcPts val="2000"/>
              </a:lnSpc>
            </a:pPr>
            <a:r>
              <a:rPr lang="en-US" sz="1800" b="1" dirty="0">
                <a:solidFill>
                  <a:srgbClr val="000000"/>
                </a:solidFill>
                <a:latin typeface="Arial"/>
                <a:ea typeface="ＭＳ Ｐゴシック" charset="0"/>
              </a:rPr>
              <a:t>normal</a:t>
            </a:r>
          </a:p>
          <a:p>
            <a:pPr eaLnBrk="0" hangingPunct="0">
              <a:lnSpc>
                <a:spcPts val="2000"/>
              </a:lnSpc>
            </a:pPr>
            <a:r>
              <a:rPr lang="en-US" sz="1800" b="1" dirty="0">
                <a:solidFill>
                  <a:srgbClr val="000000"/>
                </a:solidFill>
                <a:latin typeface="Arial"/>
                <a:ea typeface="ＭＳ Ｐゴシック" charset="0"/>
              </a:rPr>
              <a:t>proteins</a:t>
            </a:r>
          </a:p>
        </p:txBody>
      </p:sp>
      <p:sp>
        <p:nvSpPr>
          <p:cNvPr id="10" name="TextBox 13"/>
          <p:cNvSpPr txBox="1">
            <a:spLocks noChangeArrowheads="1"/>
          </p:cNvSpPr>
          <p:nvPr/>
        </p:nvSpPr>
        <p:spPr bwMode="auto">
          <a:xfrm>
            <a:off x="5777025" y="2672739"/>
            <a:ext cx="923330" cy="1025922"/>
          </a:xfrm>
          <a:prstGeom prst="rect">
            <a:avLst/>
          </a:prstGeom>
          <a:noFill/>
          <a:ln w="9525">
            <a:noFill/>
            <a:miter lim="800000"/>
            <a:headEnd/>
            <a:tailEnd/>
          </a:ln>
        </p:spPr>
        <p:txBody>
          <a:bodyPr wrap="none" lIns="0" tIns="0" rIns="0" bIns="0">
            <a:spAutoFit/>
          </a:bodyPr>
          <a:lstStyle/>
          <a:p>
            <a:pPr eaLnBrk="0" hangingPunct="0">
              <a:lnSpc>
                <a:spcPts val="2000"/>
              </a:lnSpc>
            </a:pPr>
            <a:r>
              <a:rPr lang="en-US" sz="1800" b="1" dirty="0">
                <a:solidFill>
                  <a:srgbClr val="000000"/>
                </a:solidFill>
                <a:latin typeface="Arial"/>
                <a:ea typeface="ＭＳ Ｐゴシック" charset="0"/>
              </a:rPr>
              <a:t>Prion</a:t>
            </a:r>
          </a:p>
          <a:p>
            <a:pPr eaLnBrk="0" hangingPunct="0">
              <a:lnSpc>
                <a:spcPts val="2000"/>
              </a:lnSpc>
            </a:pPr>
            <a:r>
              <a:rPr lang="en-US" sz="1800" b="1" dirty="0">
                <a:solidFill>
                  <a:srgbClr val="000000"/>
                </a:solidFill>
                <a:latin typeface="Arial"/>
                <a:ea typeface="ＭＳ Ｐゴシック" charset="0"/>
              </a:rPr>
              <a:t>proteins</a:t>
            </a:r>
          </a:p>
          <a:p>
            <a:pPr eaLnBrk="0" hangingPunct="0">
              <a:lnSpc>
                <a:spcPts val="2000"/>
              </a:lnSpc>
            </a:pPr>
            <a:r>
              <a:rPr lang="en-US" sz="1800" b="1" dirty="0">
                <a:solidFill>
                  <a:srgbClr val="000000"/>
                </a:solidFill>
                <a:latin typeface="Arial"/>
                <a:ea typeface="ＭＳ Ｐゴシック" charset="0"/>
              </a:rPr>
              <a:t>clump</a:t>
            </a:r>
          </a:p>
          <a:p>
            <a:pPr eaLnBrk="0" hangingPunct="0">
              <a:lnSpc>
                <a:spcPts val="2000"/>
              </a:lnSpc>
            </a:pPr>
            <a:r>
              <a:rPr lang="en-US" sz="1800" b="1" dirty="0">
                <a:solidFill>
                  <a:srgbClr val="000000"/>
                </a:solidFill>
                <a:latin typeface="Arial"/>
                <a:ea typeface="ＭＳ Ｐゴシック" charset="0"/>
              </a:rPr>
              <a:t>together</a:t>
            </a:r>
          </a:p>
        </p:txBody>
      </p:sp>
      <p:sp>
        <p:nvSpPr>
          <p:cNvPr id="11" name="TextBox 17"/>
          <p:cNvSpPr txBox="1">
            <a:spLocks noChangeArrowheads="1"/>
          </p:cNvSpPr>
          <p:nvPr/>
        </p:nvSpPr>
        <p:spPr bwMode="auto">
          <a:xfrm>
            <a:off x="1436006" y="5854880"/>
            <a:ext cx="2103140" cy="730969"/>
          </a:xfrm>
          <a:prstGeom prst="rect">
            <a:avLst/>
          </a:prstGeom>
          <a:noFill/>
          <a:ln w="9525">
            <a:noFill/>
            <a:miter lim="800000"/>
            <a:headEnd/>
            <a:tailEnd/>
          </a:ln>
        </p:spPr>
        <p:txBody>
          <a:bodyPr wrap="none" lIns="0" tIns="0" rIns="0" bIns="0">
            <a:spAutoFit/>
          </a:bodyPr>
          <a:lstStyle/>
          <a:p>
            <a:pPr eaLnBrk="0" hangingPunct="0">
              <a:lnSpc>
                <a:spcPts val="1900"/>
              </a:lnSpc>
            </a:pPr>
            <a:r>
              <a:rPr lang="en-US" sz="1800" b="1" dirty="0">
                <a:solidFill>
                  <a:srgbClr val="000000"/>
                </a:solidFill>
                <a:latin typeface="Arial"/>
                <a:ea typeface="ＭＳ Ｐゴシック" charset="0"/>
              </a:rPr>
              <a:t>Bovine spongiform</a:t>
            </a:r>
          </a:p>
          <a:p>
            <a:pPr eaLnBrk="0" hangingPunct="0">
              <a:lnSpc>
                <a:spcPts val="1900"/>
              </a:lnSpc>
            </a:pPr>
            <a:r>
              <a:rPr lang="en-US" sz="1800" b="1" dirty="0">
                <a:solidFill>
                  <a:srgbClr val="000000"/>
                </a:solidFill>
                <a:latin typeface="Arial"/>
                <a:ea typeface="ＭＳ Ｐゴシック" charset="0"/>
              </a:rPr>
              <a:t>encephalopathy</a:t>
            </a:r>
          </a:p>
          <a:p>
            <a:pPr eaLnBrk="0" hangingPunct="0">
              <a:lnSpc>
                <a:spcPts val="1900"/>
              </a:lnSpc>
            </a:pPr>
            <a:r>
              <a:rPr lang="en-US" sz="1800" b="1" dirty="0">
                <a:solidFill>
                  <a:srgbClr val="000000"/>
                </a:solidFill>
                <a:latin typeface="Arial"/>
                <a:ea typeface="ＭＳ Ｐゴシック" charset="0"/>
              </a:rPr>
              <a:t>(BSE)</a:t>
            </a:r>
          </a:p>
        </p:txBody>
      </p:sp>
      <p:sp>
        <p:nvSpPr>
          <p:cNvPr id="12" name="TextBox 21"/>
          <p:cNvSpPr txBox="1">
            <a:spLocks noChangeArrowheads="1"/>
          </p:cNvSpPr>
          <p:nvPr/>
        </p:nvSpPr>
        <p:spPr bwMode="auto">
          <a:xfrm>
            <a:off x="3869644" y="5796941"/>
            <a:ext cx="538609" cy="276999"/>
          </a:xfrm>
          <a:prstGeom prst="rect">
            <a:avLst/>
          </a:prstGeom>
          <a:noFill/>
          <a:ln w="9525">
            <a:noFill/>
            <a:miter lim="800000"/>
            <a:headEnd/>
            <a:tailEnd/>
          </a:ln>
        </p:spPr>
        <p:txBody>
          <a:bodyPr wrap="none" lIns="0" tIns="0" rIns="0" bIns="0">
            <a:spAutoFit/>
          </a:bodyPr>
          <a:lstStyle/>
          <a:p>
            <a:pPr eaLnBrk="0" hangingPunct="0"/>
            <a:r>
              <a:rPr lang="en-US" sz="1800" b="1" dirty="0" err="1">
                <a:solidFill>
                  <a:srgbClr val="000000"/>
                </a:solidFill>
                <a:latin typeface="Arial"/>
                <a:ea typeface="ＭＳ Ｐゴシック" charset="0"/>
              </a:rPr>
              <a:t>Kuru</a:t>
            </a:r>
            <a:endParaRPr lang="en-US" sz="1800" b="1" dirty="0">
              <a:solidFill>
                <a:srgbClr val="000000"/>
              </a:solidFill>
              <a:latin typeface="Arial"/>
              <a:ea typeface="ＭＳ Ｐゴシック" charset="0"/>
            </a:endParaRPr>
          </a:p>
        </p:txBody>
      </p:sp>
      <p:sp>
        <p:nvSpPr>
          <p:cNvPr id="13" name="TextBox 22"/>
          <p:cNvSpPr txBox="1">
            <a:spLocks noChangeArrowheads="1"/>
          </p:cNvSpPr>
          <p:nvPr/>
        </p:nvSpPr>
        <p:spPr bwMode="auto">
          <a:xfrm>
            <a:off x="6270737" y="5833451"/>
            <a:ext cx="2269917" cy="512961"/>
          </a:xfrm>
          <a:prstGeom prst="rect">
            <a:avLst/>
          </a:prstGeom>
          <a:noFill/>
          <a:ln w="9525">
            <a:noFill/>
            <a:miter lim="800000"/>
            <a:headEnd/>
            <a:tailEnd/>
          </a:ln>
        </p:spPr>
        <p:txBody>
          <a:bodyPr wrap="none" lIns="0" tIns="0" rIns="0" bIns="0">
            <a:spAutoFit/>
          </a:bodyPr>
          <a:lstStyle/>
          <a:p>
            <a:pPr eaLnBrk="0" hangingPunct="0">
              <a:lnSpc>
                <a:spcPts val="2000"/>
              </a:lnSpc>
            </a:pPr>
            <a:r>
              <a:rPr lang="en-US" sz="1800" b="1" dirty="0">
                <a:solidFill>
                  <a:srgbClr val="000000"/>
                </a:solidFill>
                <a:latin typeface="Arial"/>
                <a:ea typeface="ＭＳ Ｐゴシック" charset="0"/>
              </a:rPr>
              <a:t>Fatal weight loss in</a:t>
            </a:r>
          </a:p>
          <a:p>
            <a:pPr eaLnBrk="0" hangingPunct="0">
              <a:lnSpc>
                <a:spcPts val="2000"/>
              </a:lnSpc>
            </a:pPr>
            <a:r>
              <a:rPr lang="en-US" sz="1800" b="1" dirty="0">
                <a:solidFill>
                  <a:srgbClr val="000000"/>
                </a:solidFill>
                <a:latin typeface="Arial"/>
                <a:ea typeface="ＭＳ Ｐゴシック" charset="0"/>
              </a:rPr>
              <a:t>deer, elk, and moose</a:t>
            </a:r>
          </a:p>
        </p:txBody>
      </p:sp>
      <p:sp>
        <p:nvSpPr>
          <p:cNvPr id="14" name="Freeform 3"/>
          <p:cNvSpPr/>
          <p:nvPr/>
        </p:nvSpPr>
        <p:spPr>
          <a:xfrm flipH="1">
            <a:off x="1774035" y="2797340"/>
            <a:ext cx="481008" cy="412651"/>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6" name="Freeform 3"/>
          <p:cNvSpPr/>
          <p:nvPr/>
        </p:nvSpPr>
        <p:spPr>
          <a:xfrm flipH="1" flipV="1">
            <a:off x="1239303" y="2672924"/>
            <a:ext cx="341846" cy="0"/>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7" name="Freeform 3"/>
          <p:cNvSpPr/>
          <p:nvPr/>
        </p:nvSpPr>
        <p:spPr>
          <a:xfrm flipH="1" flipV="1">
            <a:off x="1246923" y="1430325"/>
            <a:ext cx="713232" cy="0"/>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8" name="Freeform 3"/>
          <p:cNvSpPr/>
          <p:nvPr/>
        </p:nvSpPr>
        <p:spPr>
          <a:xfrm flipH="1" flipV="1">
            <a:off x="1458855" y="846918"/>
            <a:ext cx="822960" cy="0"/>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3.20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82343" y="319330"/>
            <a:ext cx="3802836" cy="516407"/>
          </a:xfrm>
        </p:spPr>
        <p:txBody>
          <a:bodyPr/>
          <a:lstStyle/>
          <a:p>
            <a:r>
              <a:rPr lang="en-US" dirty="0" smtClean="0"/>
              <a:t>Carbon Chemistry</a:t>
            </a:r>
          </a:p>
        </p:txBody>
      </p:sp>
      <p:sp>
        <p:nvSpPr>
          <p:cNvPr id="24579" name="Rectangle 3"/>
          <p:cNvSpPr>
            <a:spLocks noGrp="1" noChangeArrowheads="1"/>
          </p:cNvSpPr>
          <p:nvPr>
            <p:ph idx="1"/>
          </p:nvPr>
        </p:nvSpPr>
        <p:spPr>
          <a:xfrm>
            <a:off x="287383" y="903453"/>
            <a:ext cx="8543108" cy="3993020"/>
          </a:xfrm>
        </p:spPr>
        <p:txBody>
          <a:bodyPr/>
          <a:lstStyle/>
          <a:p>
            <a:r>
              <a:rPr lang="en-US" dirty="0" smtClean="0"/>
              <a:t>Carbon is a versatile molecule.</a:t>
            </a:r>
          </a:p>
          <a:p>
            <a:pPr lvl="1"/>
            <a:r>
              <a:rPr lang="en-US" dirty="0" smtClean="0"/>
              <a:t>Carbon can share electrons with other atoms in four covalent bonds.</a:t>
            </a:r>
          </a:p>
          <a:p>
            <a:pPr lvl="1"/>
            <a:r>
              <a:rPr lang="en-US" dirty="0" smtClean="0"/>
              <a:t>Because carbon can use one or more of its bonds to attach to other carbon atoms, it is possible to construct an endless diversity of carbon skeletons varying in </a:t>
            </a:r>
          </a:p>
          <a:p>
            <a:pPr lvl="2"/>
            <a:r>
              <a:rPr lang="en-US" dirty="0" smtClean="0"/>
              <a:t>size and </a:t>
            </a:r>
          </a:p>
          <a:p>
            <a:pPr lvl="2"/>
            <a:r>
              <a:rPr lang="en-US" dirty="0" smtClean="0"/>
              <a:t>branching pattern.  </a:t>
            </a:r>
          </a:p>
        </p:txBody>
      </p:sp>
      <p:pic>
        <p:nvPicPr>
          <p:cNvPr id="5" name="07-03_01CarbonSkeletons-L.jpg" descr="C:\Documents and Settings\rajesh\Desktop\PPT\Campbel Chapter-03\03_Labeled_Images\07-03_01CarbonSkeletons-L.jpg"/>
          <p:cNvPicPr>
            <a:picLocks noChangeAspect="1"/>
          </p:cNvPicPr>
          <p:nvPr/>
        </p:nvPicPr>
        <p:blipFill>
          <a:blip r:embed="rId3" r:link="rId4"/>
          <a:stretch>
            <a:fillRect/>
          </a:stretch>
        </p:blipFill>
        <p:spPr>
          <a:xfrm>
            <a:off x="4252269" y="3460953"/>
            <a:ext cx="4161595" cy="3251822"/>
          </a:xfrm>
          <a:prstGeom prst="rect">
            <a:avLst/>
          </a:prstGeom>
        </p:spPr>
      </p:pic>
      <p:sp>
        <p:nvSpPr>
          <p:cNvPr id="6" name="TextBox 5"/>
          <p:cNvSpPr txBox="1"/>
          <p:nvPr/>
        </p:nvSpPr>
        <p:spPr>
          <a:xfrm>
            <a:off x="4006824" y="4302224"/>
            <a:ext cx="2335576" cy="184666"/>
          </a:xfrm>
          <a:prstGeom prst="rect">
            <a:avLst/>
          </a:prstGeom>
          <a:noFill/>
        </p:spPr>
        <p:txBody>
          <a:bodyPr wrap="none" lIns="0" tIns="0" rIns="0" bIns="0">
            <a:spAutoFit/>
          </a:bodyPr>
          <a:lstStyle/>
          <a:p>
            <a:pPr eaLnBrk="0" fontAlgn="auto" hangingPunct="0">
              <a:spcBef>
                <a:spcPts val="0"/>
              </a:spcBef>
              <a:spcAft>
                <a:spcPts val="0"/>
              </a:spcAft>
              <a:defRPr/>
            </a:pPr>
            <a:r>
              <a:rPr lang="en-US" sz="1200" b="1" dirty="0">
                <a:solidFill>
                  <a:srgbClr val="000000"/>
                </a:solidFill>
                <a:latin typeface="Arial"/>
                <a:ea typeface="ＭＳ Ｐゴシック" charset="0"/>
              </a:rPr>
              <a:t>Carbon skeletons vary in length</a:t>
            </a:r>
          </a:p>
        </p:txBody>
      </p:sp>
      <p:sp>
        <p:nvSpPr>
          <p:cNvPr id="7" name="TextBox 6"/>
          <p:cNvSpPr txBox="1"/>
          <p:nvPr/>
        </p:nvSpPr>
        <p:spPr>
          <a:xfrm>
            <a:off x="6822525" y="4245918"/>
            <a:ext cx="1752082" cy="507831"/>
          </a:xfrm>
          <a:prstGeom prst="rect">
            <a:avLst/>
          </a:prstGeom>
          <a:noFill/>
        </p:spPr>
        <p:txBody>
          <a:bodyPr wrap="none" lIns="0" tIns="0" rIns="0" bIns="0">
            <a:spAutoFit/>
          </a:bodyPr>
          <a:lstStyle/>
          <a:p>
            <a:pPr algn="ctr" eaLnBrk="0" fontAlgn="auto" hangingPunct="0">
              <a:spcBef>
                <a:spcPts val="0"/>
              </a:spcBef>
              <a:spcAft>
                <a:spcPts val="0"/>
              </a:spcAft>
              <a:defRPr/>
            </a:pPr>
            <a:r>
              <a:rPr lang="en-US" sz="1100" b="1" dirty="0">
                <a:solidFill>
                  <a:srgbClr val="000000"/>
                </a:solidFill>
                <a:latin typeface="Arial"/>
                <a:ea typeface="ＭＳ Ｐゴシック" charset="0"/>
              </a:rPr>
              <a:t>Carbon skeletons may</a:t>
            </a:r>
          </a:p>
          <a:p>
            <a:pPr algn="ctr" eaLnBrk="0" fontAlgn="auto" hangingPunct="0">
              <a:spcBef>
                <a:spcPts val="0"/>
              </a:spcBef>
              <a:spcAft>
                <a:spcPts val="0"/>
              </a:spcAft>
              <a:defRPr/>
            </a:pPr>
            <a:r>
              <a:rPr lang="en-US" sz="1100" b="1" dirty="0">
                <a:solidFill>
                  <a:srgbClr val="000000"/>
                </a:solidFill>
                <a:latin typeface="Arial"/>
                <a:ea typeface="ＭＳ Ｐゴシック" charset="0"/>
              </a:rPr>
              <a:t>have double bonds,</a:t>
            </a:r>
          </a:p>
          <a:p>
            <a:pPr algn="ctr" eaLnBrk="0" fontAlgn="auto" hangingPunct="0">
              <a:spcBef>
                <a:spcPts val="0"/>
              </a:spcBef>
              <a:spcAft>
                <a:spcPts val="0"/>
              </a:spcAft>
              <a:defRPr/>
            </a:pPr>
            <a:r>
              <a:rPr lang="en-US" sz="1100" b="1" dirty="0">
                <a:solidFill>
                  <a:srgbClr val="000000"/>
                </a:solidFill>
                <a:latin typeface="Arial"/>
                <a:ea typeface="ＭＳ Ｐゴシック" charset="0"/>
              </a:rPr>
              <a:t>which can vary in location</a:t>
            </a:r>
          </a:p>
        </p:txBody>
      </p:sp>
      <p:sp>
        <p:nvSpPr>
          <p:cNvPr id="8" name="TextBox 7"/>
          <p:cNvSpPr txBox="1"/>
          <p:nvPr/>
        </p:nvSpPr>
        <p:spPr>
          <a:xfrm>
            <a:off x="2743208" y="5751176"/>
            <a:ext cx="1708801" cy="338554"/>
          </a:xfrm>
          <a:prstGeom prst="rect">
            <a:avLst/>
          </a:prstGeom>
          <a:noFill/>
        </p:spPr>
        <p:txBody>
          <a:bodyPr wrap="none" lIns="0" tIns="0" rIns="0" bIns="0">
            <a:spAutoFit/>
          </a:bodyPr>
          <a:lstStyle/>
          <a:p>
            <a:pPr algn="ctr" eaLnBrk="0" fontAlgn="auto" hangingPunct="0">
              <a:spcBef>
                <a:spcPts val="0"/>
              </a:spcBef>
              <a:spcAft>
                <a:spcPts val="0"/>
              </a:spcAft>
              <a:defRPr/>
            </a:pPr>
            <a:r>
              <a:rPr lang="en-US" sz="1100" b="1" dirty="0">
                <a:solidFill>
                  <a:srgbClr val="000000"/>
                </a:solidFill>
                <a:latin typeface="Arial"/>
                <a:ea typeface="ＭＳ Ｐゴシック" charset="0"/>
              </a:rPr>
              <a:t>Carbon skeletons may be</a:t>
            </a:r>
          </a:p>
          <a:p>
            <a:pPr algn="ctr" eaLnBrk="0" fontAlgn="auto" hangingPunct="0">
              <a:spcBef>
                <a:spcPts val="0"/>
              </a:spcBef>
              <a:spcAft>
                <a:spcPts val="0"/>
              </a:spcAft>
              <a:defRPr/>
            </a:pPr>
            <a:r>
              <a:rPr lang="en-US" sz="1100" b="1" dirty="0" err="1">
                <a:solidFill>
                  <a:srgbClr val="000000"/>
                </a:solidFill>
                <a:latin typeface="Arial"/>
                <a:ea typeface="ＭＳ Ｐゴシック" charset="0"/>
              </a:rPr>
              <a:t>unbranched</a:t>
            </a:r>
            <a:r>
              <a:rPr lang="en-US" sz="1100" b="1" dirty="0">
                <a:solidFill>
                  <a:srgbClr val="000000"/>
                </a:solidFill>
                <a:latin typeface="Arial"/>
                <a:ea typeface="ＭＳ Ｐゴシック" charset="0"/>
              </a:rPr>
              <a:t> or branched</a:t>
            </a:r>
          </a:p>
        </p:txBody>
      </p:sp>
      <p:sp>
        <p:nvSpPr>
          <p:cNvPr id="9" name="TextBox 8"/>
          <p:cNvSpPr txBox="1"/>
          <p:nvPr/>
        </p:nvSpPr>
        <p:spPr>
          <a:xfrm>
            <a:off x="6883882" y="6446881"/>
            <a:ext cx="1505219" cy="338554"/>
          </a:xfrm>
          <a:prstGeom prst="rect">
            <a:avLst/>
          </a:prstGeom>
          <a:noFill/>
        </p:spPr>
        <p:txBody>
          <a:bodyPr wrap="none" lIns="0" tIns="0" rIns="0" bIns="0">
            <a:spAutoFit/>
          </a:bodyPr>
          <a:lstStyle/>
          <a:p>
            <a:pPr algn="ctr" eaLnBrk="0" fontAlgn="auto" hangingPunct="0">
              <a:spcBef>
                <a:spcPts val="0"/>
              </a:spcBef>
              <a:spcAft>
                <a:spcPts val="0"/>
              </a:spcAft>
              <a:defRPr/>
            </a:pPr>
            <a:r>
              <a:rPr lang="en-US" sz="1100" b="1" dirty="0">
                <a:solidFill>
                  <a:srgbClr val="000000"/>
                </a:solidFill>
                <a:latin typeface="Arial"/>
                <a:ea typeface="ＭＳ Ｐゴシック" charset="0"/>
              </a:rPr>
              <a:t>Carbon skeletons may</a:t>
            </a:r>
          </a:p>
          <a:p>
            <a:pPr algn="ctr" eaLnBrk="0" fontAlgn="auto" hangingPunct="0">
              <a:spcBef>
                <a:spcPts val="0"/>
              </a:spcBef>
              <a:spcAft>
                <a:spcPts val="0"/>
              </a:spcAft>
              <a:defRPr/>
            </a:pPr>
            <a:r>
              <a:rPr lang="en-US" sz="1100" b="1" dirty="0">
                <a:solidFill>
                  <a:srgbClr val="000000"/>
                </a:solidFill>
                <a:latin typeface="Arial"/>
                <a:ea typeface="ＭＳ Ｐゴシック" charset="0"/>
              </a:rPr>
              <a:t> be arranged in rings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828157" y="545477"/>
            <a:ext cx="3488204" cy="516407"/>
          </a:xfrm>
        </p:spPr>
        <p:txBody>
          <a:bodyPr/>
          <a:lstStyle/>
          <a:p>
            <a:r>
              <a:rPr lang="en-US" dirty="0" smtClean="0"/>
              <a:t>Nucleic Acids</a:t>
            </a:r>
          </a:p>
        </p:txBody>
      </p:sp>
      <p:sp>
        <p:nvSpPr>
          <p:cNvPr id="215043" name="Rectangle 3"/>
          <p:cNvSpPr>
            <a:spLocks noGrp="1" noChangeArrowheads="1"/>
          </p:cNvSpPr>
          <p:nvPr>
            <p:ph idx="1"/>
          </p:nvPr>
        </p:nvSpPr>
        <p:spPr>
          <a:xfrm>
            <a:off x="287383" y="1218079"/>
            <a:ext cx="8543108" cy="3186772"/>
          </a:xfrm>
        </p:spPr>
        <p:txBody>
          <a:bodyPr>
            <a:normAutofit fontScale="77500" lnSpcReduction="20000"/>
          </a:bodyPr>
          <a:lstStyle/>
          <a:p>
            <a:r>
              <a:rPr lang="en-US" b="1" dirty="0" smtClean="0"/>
              <a:t>Nucleic acids</a:t>
            </a:r>
            <a:r>
              <a:rPr lang="ko-KR" altLang="en-US" sz="2600" dirty="0" smtClean="0"/>
              <a:t>핵산</a:t>
            </a:r>
            <a:r>
              <a:rPr lang="en-US" dirty="0" smtClean="0"/>
              <a:t> are macromolecules that </a:t>
            </a:r>
          </a:p>
          <a:p>
            <a:pPr lvl="1"/>
            <a:r>
              <a:rPr lang="en-US" dirty="0" smtClean="0"/>
              <a:t>store information and</a:t>
            </a:r>
          </a:p>
          <a:p>
            <a:pPr lvl="1"/>
            <a:r>
              <a:rPr lang="en-US" dirty="0" smtClean="0"/>
              <a:t>provide the instructions for building proteins.</a:t>
            </a:r>
          </a:p>
          <a:p>
            <a:r>
              <a:rPr lang="en-US" dirty="0" smtClean="0"/>
              <a:t>They consist of two types:</a:t>
            </a:r>
          </a:p>
          <a:p>
            <a:pPr marL="971550" lvl="1" indent="-514350">
              <a:buFont typeface="+mj-lt"/>
              <a:buAutoNum type="arabicPeriod"/>
            </a:pPr>
            <a:r>
              <a:rPr lang="en-US" b="1" dirty="0" smtClean="0"/>
              <a:t>DNA</a:t>
            </a:r>
            <a:r>
              <a:rPr lang="en-US" dirty="0" smtClean="0"/>
              <a:t> (</a:t>
            </a:r>
            <a:r>
              <a:rPr lang="en-US" u="sng" dirty="0" smtClean="0"/>
              <a:t>de</a:t>
            </a:r>
            <a:r>
              <a:rPr lang="en-US" dirty="0" smtClean="0"/>
              <a:t>oxyribo</a:t>
            </a:r>
            <a:r>
              <a:rPr lang="en-US" u="sng" dirty="0" smtClean="0"/>
              <a:t>n</a:t>
            </a:r>
            <a:r>
              <a:rPr lang="en-US" dirty="0" smtClean="0"/>
              <a:t>ucleic </a:t>
            </a:r>
            <a:r>
              <a:rPr lang="en-US" i="1" dirty="0" smtClean="0"/>
              <a:t>a</a:t>
            </a:r>
            <a:r>
              <a:rPr lang="en-US" dirty="0" smtClean="0"/>
              <a:t>cid) and </a:t>
            </a:r>
          </a:p>
          <a:p>
            <a:pPr marL="971550" lvl="1" indent="-514350">
              <a:buFont typeface="+mj-lt"/>
              <a:buAutoNum type="arabicPeriod"/>
            </a:pPr>
            <a:r>
              <a:rPr lang="en-US" b="1" dirty="0" smtClean="0"/>
              <a:t>RNA</a:t>
            </a:r>
            <a:r>
              <a:rPr lang="en-US" dirty="0" smtClean="0"/>
              <a:t> (</a:t>
            </a:r>
            <a:r>
              <a:rPr lang="en-US" u="sng" dirty="0" smtClean="0"/>
              <a:t>r</a:t>
            </a:r>
            <a:r>
              <a:rPr lang="en-US" dirty="0" smtClean="0"/>
              <a:t>ibo</a:t>
            </a:r>
            <a:r>
              <a:rPr lang="en-US" u="sng" dirty="0" smtClean="0"/>
              <a:t>n</a:t>
            </a:r>
            <a:r>
              <a:rPr lang="en-US" dirty="0" smtClean="0"/>
              <a:t>ucleic </a:t>
            </a:r>
            <a:r>
              <a:rPr lang="en-US" i="1" dirty="0" smtClean="0"/>
              <a:t>a</a:t>
            </a:r>
            <a:r>
              <a:rPr lang="en-US" dirty="0" smtClean="0"/>
              <a:t>cid).</a:t>
            </a:r>
          </a:p>
          <a:p>
            <a:pPr marL="971550" lvl="1" indent="-514350">
              <a:buNone/>
            </a:pPr>
            <a:r>
              <a:rPr lang="en-US" altLang="ko-KR" dirty="0" smtClean="0"/>
              <a:t>A </a:t>
            </a:r>
            <a:r>
              <a:rPr lang="en-US" altLang="ko-KR" b="1" dirty="0" smtClean="0"/>
              <a:t>gene</a:t>
            </a:r>
            <a:r>
              <a:rPr lang="en-US" altLang="ko-KR" dirty="0" smtClean="0"/>
              <a:t> is a unit of inheritance encoded in a specific stretch of DNA that programs the amino acid sequence of a polypeptide.</a:t>
            </a:r>
          </a:p>
          <a:p>
            <a:pPr marL="971550" lvl="1" indent="-514350">
              <a:buFont typeface="+mj-lt"/>
              <a:buAutoNum type="arabicPeriod"/>
            </a:pPr>
            <a:endParaRPr lang="en-US" dirty="0"/>
          </a:p>
        </p:txBody>
      </p:sp>
      <p:pic>
        <p:nvPicPr>
          <p:cNvPr id="5" name="Picture 1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37054" y="4041059"/>
            <a:ext cx="3002685" cy="2553731"/>
          </a:xfrm>
          <a:prstGeom prst="rect">
            <a:avLst/>
          </a:prstGeom>
        </p:spPr>
      </p:pic>
      <p:sp>
        <p:nvSpPr>
          <p:cNvPr id="6" name="TextBox 5"/>
          <p:cNvSpPr txBox="1"/>
          <p:nvPr/>
        </p:nvSpPr>
        <p:spPr>
          <a:xfrm>
            <a:off x="6074799" y="4526372"/>
            <a:ext cx="442429" cy="246221"/>
          </a:xfrm>
          <a:prstGeom prst="rect">
            <a:avLst/>
          </a:prstGeom>
          <a:noFill/>
        </p:spPr>
        <p:txBody>
          <a:bodyPr wrap="none" lIns="0" tIns="0" rIns="0" bIns="0">
            <a:spAutoFit/>
          </a:bodyPr>
          <a:lstStyle/>
          <a:p>
            <a:pPr eaLnBrk="0" fontAlgn="auto" hangingPunct="0">
              <a:spcBef>
                <a:spcPts val="0"/>
              </a:spcBef>
              <a:spcAft>
                <a:spcPts val="0"/>
              </a:spcAft>
              <a:defRPr/>
            </a:pPr>
            <a:r>
              <a:rPr lang="en-US" sz="1600" b="1" dirty="0">
                <a:solidFill>
                  <a:srgbClr val="000000"/>
                </a:solidFill>
                <a:latin typeface="Arial"/>
                <a:ea typeface="ＭＳ Ｐゴシック" charset="0"/>
              </a:rPr>
              <a:t>DNA</a:t>
            </a:r>
          </a:p>
        </p:txBody>
      </p:sp>
      <p:sp>
        <p:nvSpPr>
          <p:cNvPr id="7" name="TextBox 6"/>
          <p:cNvSpPr txBox="1"/>
          <p:nvPr/>
        </p:nvSpPr>
        <p:spPr>
          <a:xfrm>
            <a:off x="5769999" y="5530697"/>
            <a:ext cx="442429" cy="246221"/>
          </a:xfrm>
          <a:prstGeom prst="rect">
            <a:avLst/>
          </a:prstGeom>
          <a:noFill/>
        </p:spPr>
        <p:txBody>
          <a:bodyPr wrap="none" lIns="0" tIns="0" rIns="0" bIns="0">
            <a:spAutoFit/>
          </a:bodyPr>
          <a:lstStyle/>
          <a:p>
            <a:pPr eaLnBrk="0" fontAlgn="auto" hangingPunct="0">
              <a:spcBef>
                <a:spcPts val="0"/>
              </a:spcBef>
              <a:spcAft>
                <a:spcPts val="0"/>
              </a:spcAft>
              <a:defRPr/>
            </a:pPr>
            <a:r>
              <a:rPr lang="en-US" sz="1600" b="1" dirty="0">
                <a:solidFill>
                  <a:srgbClr val="000000"/>
                </a:solidFill>
                <a:latin typeface="Arial"/>
                <a:ea typeface="ＭＳ Ｐゴシック" charset="0"/>
              </a:rPr>
              <a:t>RNA</a:t>
            </a:r>
          </a:p>
        </p:txBody>
      </p:sp>
      <p:sp>
        <p:nvSpPr>
          <p:cNvPr id="8" name="TextBox 7"/>
          <p:cNvSpPr txBox="1"/>
          <p:nvPr/>
        </p:nvSpPr>
        <p:spPr>
          <a:xfrm>
            <a:off x="5858489" y="6277692"/>
            <a:ext cx="706925" cy="246221"/>
          </a:xfrm>
          <a:prstGeom prst="rect">
            <a:avLst/>
          </a:prstGeom>
          <a:noFill/>
        </p:spPr>
        <p:txBody>
          <a:bodyPr wrap="none" lIns="0" tIns="0" rIns="0" bIns="0">
            <a:spAutoFit/>
          </a:bodyPr>
          <a:lstStyle/>
          <a:p>
            <a:pPr eaLnBrk="0" fontAlgn="auto" hangingPunct="0">
              <a:spcBef>
                <a:spcPts val="0"/>
              </a:spcBef>
              <a:spcAft>
                <a:spcPts val="0"/>
              </a:spcAft>
              <a:defRPr/>
            </a:pPr>
            <a:r>
              <a:rPr lang="en-US" sz="1600" b="1" dirty="0">
                <a:solidFill>
                  <a:srgbClr val="000000"/>
                </a:solidFill>
                <a:latin typeface="Arial"/>
                <a:ea typeface="ＭＳ Ｐゴシック" charset="0"/>
              </a:rPr>
              <a:t>Protein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a:xfrm>
            <a:off x="287383" y="775637"/>
            <a:ext cx="8543108" cy="2655821"/>
          </a:xfrm>
        </p:spPr>
        <p:txBody>
          <a:bodyPr>
            <a:normAutofit fontScale="92500" lnSpcReduction="20000"/>
          </a:bodyPr>
          <a:lstStyle/>
          <a:p>
            <a:r>
              <a:rPr lang="en-US" dirty="0" smtClean="0"/>
              <a:t>Nucleic acids are polymers made from monomers called </a:t>
            </a:r>
            <a:r>
              <a:rPr lang="en-US" b="1" dirty="0" smtClean="0"/>
              <a:t>nucleotides</a:t>
            </a:r>
            <a:r>
              <a:rPr lang="en-US" dirty="0" smtClean="0"/>
              <a:t>.</a:t>
            </a:r>
          </a:p>
          <a:p>
            <a:r>
              <a:rPr lang="en-US" dirty="0" smtClean="0"/>
              <a:t>Each nucleotide has three parts:</a:t>
            </a:r>
          </a:p>
          <a:p>
            <a:pPr marL="971550" lvl="1" indent="-514350">
              <a:buFont typeface="+mj-lt"/>
              <a:buAutoNum type="arabicPeriod"/>
            </a:pPr>
            <a:r>
              <a:rPr lang="en-US" dirty="0" smtClean="0"/>
              <a:t>a five-carbon sugar,</a:t>
            </a:r>
          </a:p>
          <a:p>
            <a:pPr marL="971550" lvl="1" indent="-514350">
              <a:buFont typeface="+mj-lt"/>
              <a:buAutoNum type="arabicPeriod"/>
            </a:pPr>
            <a:r>
              <a:rPr lang="en-US" dirty="0" smtClean="0"/>
              <a:t>a phosphate group, and</a:t>
            </a:r>
          </a:p>
          <a:p>
            <a:pPr marL="971550" lvl="1" indent="-514350">
              <a:buFont typeface="+mj-lt"/>
              <a:buAutoNum type="arabicPeriod"/>
            </a:pPr>
            <a:r>
              <a:rPr lang="en-US" dirty="0" smtClean="0"/>
              <a:t>a nitrogen-containing base.</a:t>
            </a:r>
          </a:p>
        </p:txBody>
      </p:sp>
      <p:pic>
        <p:nvPicPr>
          <p:cNvPr id="6" name="63-03_22_DNAnucleotide-L.jpg" descr="C:\Documents and Settings\rajesh\Desktop\PPT\Campbel Chapter-03\03_Labeled_Images\63-03_22_DNAnucleotide-L.jpg"/>
          <p:cNvPicPr>
            <a:picLocks noChangeAspect="1"/>
          </p:cNvPicPr>
          <p:nvPr/>
        </p:nvPicPr>
        <p:blipFill>
          <a:blip r:embed="rId3" r:link="rId4"/>
          <a:stretch>
            <a:fillRect/>
          </a:stretch>
        </p:blipFill>
        <p:spPr>
          <a:xfrm>
            <a:off x="1897643" y="3407631"/>
            <a:ext cx="5594555" cy="3296079"/>
          </a:xfrm>
          <a:prstGeom prst="rect">
            <a:avLst/>
          </a:prstGeom>
        </p:spPr>
      </p:pic>
      <p:sp>
        <p:nvSpPr>
          <p:cNvPr id="7" name="TextBox 6"/>
          <p:cNvSpPr txBox="1"/>
          <p:nvPr/>
        </p:nvSpPr>
        <p:spPr>
          <a:xfrm>
            <a:off x="5506373" y="4233888"/>
            <a:ext cx="1013098" cy="215444"/>
          </a:xfrm>
          <a:prstGeom prst="rect">
            <a:avLst/>
          </a:prstGeom>
          <a:noFill/>
        </p:spPr>
        <p:txBody>
          <a:bodyPr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Thymine (T)</a:t>
            </a:r>
          </a:p>
        </p:txBody>
      </p:sp>
      <p:sp>
        <p:nvSpPr>
          <p:cNvPr id="8" name="TextBox 7"/>
          <p:cNvSpPr txBox="1"/>
          <p:nvPr/>
        </p:nvSpPr>
        <p:spPr>
          <a:xfrm>
            <a:off x="5943396" y="5371358"/>
            <a:ext cx="787075" cy="184666"/>
          </a:xfrm>
          <a:prstGeom prst="rect">
            <a:avLst/>
          </a:prstGeom>
          <a:noFill/>
        </p:spPr>
        <p:txBody>
          <a:bodyPr wrap="none" lIns="0" tIns="0" rIns="0" bIns="0">
            <a:spAutoFit/>
          </a:bodyPr>
          <a:lstStyle/>
          <a:p>
            <a:pPr eaLnBrk="0" fontAlgn="auto" hangingPunct="0">
              <a:spcBef>
                <a:spcPts val="0"/>
              </a:spcBef>
              <a:spcAft>
                <a:spcPts val="0"/>
              </a:spcAft>
              <a:defRPr/>
            </a:pPr>
            <a:r>
              <a:rPr lang="en-US" sz="1200" b="1" dirty="0">
                <a:solidFill>
                  <a:srgbClr val="000000"/>
                </a:solidFill>
                <a:latin typeface="Arial"/>
                <a:ea typeface="ＭＳ Ｐゴシック" charset="0"/>
              </a:rPr>
              <a:t>Phosphate</a:t>
            </a:r>
          </a:p>
        </p:txBody>
      </p:sp>
      <p:sp>
        <p:nvSpPr>
          <p:cNvPr id="9" name="TextBox 8"/>
          <p:cNvSpPr txBox="1"/>
          <p:nvPr/>
        </p:nvSpPr>
        <p:spPr>
          <a:xfrm>
            <a:off x="6498970" y="5773609"/>
            <a:ext cx="365485" cy="184666"/>
          </a:xfrm>
          <a:prstGeom prst="rect">
            <a:avLst/>
          </a:prstGeom>
          <a:noFill/>
        </p:spPr>
        <p:txBody>
          <a:bodyPr wrap="none" lIns="0" tIns="0" rIns="0" bIns="0">
            <a:spAutoFit/>
          </a:bodyPr>
          <a:lstStyle/>
          <a:p>
            <a:pPr eaLnBrk="0" fontAlgn="auto" hangingPunct="0">
              <a:spcBef>
                <a:spcPts val="0"/>
              </a:spcBef>
              <a:spcAft>
                <a:spcPts val="0"/>
              </a:spcAft>
              <a:defRPr/>
            </a:pPr>
            <a:r>
              <a:rPr lang="en-US" sz="1200" b="1" dirty="0">
                <a:solidFill>
                  <a:srgbClr val="000000"/>
                </a:solidFill>
                <a:latin typeface="Arial"/>
                <a:ea typeface="ＭＳ Ｐゴシック" charset="0"/>
              </a:rPr>
              <a:t>Base</a:t>
            </a:r>
          </a:p>
        </p:txBody>
      </p:sp>
      <p:sp>
        <p:nvSpPr>
          <p:cNvPr id="10" name="TextBox 9"/>
          <p:cNvSpPr txBox="1"/>
          <p:nvPr/>
        </p:nvSpPr>
        <p:spPr>
          <a:xfrm>
            <a:off x="5824027" y="6064377"/>
            <a:ext cx="436017" cy="184666"/>
          </a:xfrm>
          <a:prstGeom prst="rect">
            <a:avLst/>
          </a:prstGeom>
          <a:noFill/>
        </p:spPr>
        <p:txBody>
          <a:bodyPr wrap="none" lIns="0" tIns="0" rIns="0" bIns="0">
            <a:spAutoFit/>
          </a:bodyPr>
          <a:lstStyle/>
          <a:p>
            <a:pPr eaLnBrk="0" fontAlgn="auto" hangingPunct="0">
              <a:spcBef>
                <a:spcPts val="0"/>
              </a:spcBef>
              <a:spcAft>
                <a:spcPts val="0"/>
              </a:spcAft>
              <a:defRPr/>
            </a:pPr>
            <a:r>
              <a:rPr lang="en-US" sz="1200" b="1" dirty="0">
                <a:solidFill>
                  <a:srgbClr val="000000"/>
                </a:solidFill>
                <a:latin typeface="Arial"/>
                <a:ea typeface="ＭＳ Ｐゴシック" charset="0"/>
              </a:rPr>
              <a:t>Sugar</a:t>
            </a:r>
          </a:p>
        </p:txBody>
      </p:sp>
      <p:sp>
        <p:nvSpPr>
          <p:cNvPr id="11" name="TextBox 10"/>
          <p:cNvSpPr txBox="1"/>
          <p:nvPr/>
        </p:nvSpPr>
        <p:spPr>
          <a:xfrm>
            <a:off x="5458518" y="6310697"/>
            <a:ext cx="2686633" cy="235449"/>
          </a:xfrm>
          <a:prstGeom prst="rect">
            <a:avLst/>
          </a:prstGeom>
          <a:noFill/>
        </p:spPr>
        <p:txBody>
          <a:bodyPr wrap="none" lIns="0" tIns="0" rIns="0" bIns="0">
            <a:spAutoFit/>
          </a:bodyPr>
          <a:lstStyle/>
          <a:p>
            <a:pPr eaLnBrk="0" fontAlgn="auto" hangingPunct="0">
              <a:spcBef>
                <a:spcPts val="0"/>
              </a:spcBef>
              <a:spcAft>
                <a:spcPts val="0"/>
              </a:spcAft>
              <a:defRPr/>
            </a:pPr>
            <a:r>
              <a:rPr lang="en-US" sz="1530" b="1" dirty="0">
                <a:solidFill>
                  <a:srgbClr val="000000"/>
                </a:solidFill>
                <a:latin typeface="Arial"/>
                <a:ea typeface="ＭＳ Ｐゴシック" charset="0"/>
              </a:rPr>
              <a:t>(b) Symbol used in this book</a:t>
            </a:r>
          </a:p>
        </p:txBody>
      </p:sp>
      <p:sp>
        <p:nvSpPr>
          <p:cNvPr id="12" name="TextBox 11"/>
          <p:cNvSpPr txBox="1"/>
          <p:nvPr/>
        </p:nvSpPr>
        <p:spPr>
          <a:xfrm>
            <a:off x="1683238" y="5396296"/>
            <a:ext cx="1860189" cy="235449"/>
          </a:xfrm>
          <a:prstGeom prst="rect">
            <a:avLst/>
          </a:prstGeom>
          <a:noFill/>
        </p:spPr>
        <p:txBody>
          <a:bodyPr wrap="none" lIns="0" tIns="0" rIns="0" bIns="0">
            <a:spAutoFit/>
          </a:bodyPr>
          <a:lstStyle/>
          <a:p>
            <a:pPr eaLnBrk="0" fontAlgn="auto" hangingPunct="0">
              <a:spcBef>
                <a:spcPts val="0"/>
              </a:spcBef>
              <a:spcAft>
                <a:spcPts val="0"/>
              </a:spcAft>
              <a:defRPr/>
            </a:pPr>
            <a:r>
              <a:rPr lang="en-US" sz="1530" b="1" dirty="0">
                <a:solidFill>
                  <a:srgbClr val="000000"/>
                </a:solidFill>
                <a:latin typeface="Arial"/>
                <a:ea typeface="ＭＳ Ｐゴシック" charset="0"/>
              </a:rPr>
              <a:t>(a) Atomic structure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r>
              <a:rPr lang="en-US" dirty="0" smtClean="0"/>
              <a:t>Each DNA nucleotide has one of four possible nitrogenous bases:</a:t>
            </a:r>
          </a:p>
          <a:p>
            <a:pPr marL="971550" lvl="1" indent="-514350">
              <a:buFont typeface="+mj-lt"/>
              <a:buAutoNum type="arabicPeriod"/>
            </a:pPr>
            <a:r>
              <a:rPr lang="en-US" dirty="0" smtClean="0"/>
              <a:t>adenine (A),</a:t>
            </a:r>
          </a:p>
          <a:p>
            <a:pPr marL="971550" lvl="1" indent="-514350">
              <a:buFont typeface="+mj-lt"/>
              <a:buAutoNum type="arabicPeriod"/>
            </a:pPr>
            <a:r>
              <a:rPr lang="en-US" dirty="0" smtClean="0"/>
              <a:t>guanine (G),</a:t>
            </a:r>
          </a:p>
          <a:p>
            <a:pPr marL="971550" lvl="1" indent="-514350">
              <a:buFont typeface="+mj-lt"/>
              <a:buAutoNum type="arabicPeriod"/>
            </a:pPr>
            <a:r>
              <a:rPr lang="en-US" dirty="0" smtClean="0"/>
              <a:t>thymine (T), or</a:t>
            </a:r>
          </a:p>
          <a:p>
            <a:pPr marL="971550" lvl="1" indent="-514350">
              <a:buFont typeface="+mj-lt"/>
              <a:buAutoNum type="arabicPeriod"/>
            </a:pPr>
            <a:r>
              <a:rPr lang="en-US" dirty="0" smtClean="0"/>
              <a:t>cytosine (C).</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5-03_23_NitrogenousBases-L.jpg" descr="C:\Documents and Settings\rajesh\Desktop\PPT\Campbel Chapter-03\03_Labeled_Images\65-03_23_NitrogenousBases-L.jpg"/>
          <p:cNvPicPr>
            <a:picLocks noChangeAspect="1"/>
          </p:cNvPicPr>
          <p:nvPr/>
        </p:nvPicPr>
        <p:blipFill>
          <a:blip r:embed="rId3" r:link="rId4"/>
          <a:stretch>
            <a:fillRect/>
          </a:stretch>
        </p:blipFill>
        <p:spPr>
          <a:xfrm>
            <a:off x="298703" y="204216"/>
            <a:ext cx="8546592" cy="6449568"/>
          </a:xfrm>
          <a:prstGeom prst="rect">
            <a:avLst/>
          </a:prstGeom>
        </p:spPr>
      </p:pic>
      <p:sp>
        <p:nvSpPr>
          <p:cNvPr id="3" name="TextBox 2"/>
          <p:cNvSpPr txBox="1">
            <a:spLocks noChangeArrowheads="1"/>
          </p:cNvSpPr>
          <p:nvPr/>
        </p:nvSpPr>
        <p:spPr bwMode="auto">
          <a:xfrm>
            <a:off x="7470290" y="1034442"/>
            <a:ext cx="1295226"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Adenine (A)</a:t>
            </a:r>
          </a:p>
        </p:txBody>
      </p:sp>
      <p:sp>
        <p:nvSpPr>
          <p:cNvPr id="5" name="TextBox 3"/>
          <p:cNvSpPr txBox="1">
            <a:spLocks noChangeArrowheads="1"/>
          </p:cNvSpPr>
          <p:nvPr/>
        </p:nvSpPr>
        <p:spPr bwMode="auto">
          <a:xfrm>
            <a:off x="7466005" y="1800411"/>
            <a:ext cx="1320874"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Guanine (G)</a:t>
            </a:r>
          </a:p>
        </p:txBody>
      </p:sp>
      <p:sp>
        <p:nvSpPr>
          <p:cNvPr id="6" name="TextBox 66"/>
          <p:cNvSpPr txBox="1">
            <a:spLocks noChangeArrowheads="1"/>
          </p:cNvSpPr>
          <p:nvPr/>
        </p:nvSpPr>
        <p:spPr bwMode="auto">
          <a:xfrm>
            <a:off x="7466005" y="3454586"/>
            <a:ext cx="1308050"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Thymine (T)</a:t>
            </a:r>
          </a:p>
        </p:txBody>
      </p:sp>
      <p:sp>
        <p:nvSpPr>
          <p:cNvPr id="7" name="TextBox 67"/>
          <p:cNvSpPr txBox="1">
            <a:spLocks noChangeArrowheads="1"/>
          </p:cNvSpPr>
          <p:nvPr/>
        </p:nvSpPr>
        <p:spPr bwMode="auto">
          <a:xfrm>
            <a:off x="7466005" y="4169755"/>
            <a:ext cx="1359346"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Cytosine (C)</a:t>
            </a:r>
          </a:p>
        </p:txBody>
      </p:sp>
      <p:sp>
        <p:nvSpPr>
          <p:cNvPr id="8" name="TextBox 68"/>
          <p:cNvSpPr txBox="1">
            <a:spLocks noChangeArrowheads="1"/>
          </p:cNvSpPr>
          <p:nvPr/>
        </p:nvSpPr>
        <p:spPr bwMode="auto">
          <a:xfrm>
            <a:off x="678967" y="4070536"/>
            <a:ext cx="1295226"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Adenine (A)</a:t>
            </a:r>
          </a:p>
        </p:txBody>
      </p:sp>
      <p:sp>
        <p:nvSpPr>
          <p:cNvPr id="9" name="TextBox 80"/>
          <p:cNvSpPr txBox="1">
            <a:spLocks noChangeArrowheads="1"/>
          </p:cNvSpPr>
          <p:nvPr/>
        </p:nvSpPr>
        <p:spPr bwMode="auto">
          <a:xfrm>
            <a:off x="2950679" y="4070536"/>
            <a:ext cx="1320874"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Guanine (G)</a:t>
            </a:r>
          </a:p>
        </p:txBody>
      </p:sp>
      <p:sp>
        <p:nvSpPr>
          <p:cNvPr id="10" name="TextBox 120"/>
          <p:cNvSpPr txBox="1">
            <a:spLocks noChangeArrowheads="1"/>
          </p:cNvSpPr>
          <p:nvPr/>
        </p:nvSpPr>
        <p:spPr bwMode="auto">
          <a:xfrm>
            <a:off x="616260" y="6328754"/>
            <a:ext cx="1308050" cy="276999"/>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Arial"/>
                <a:ea typeface="ＭＳ Ｐゴシック" charset="0"/>
              </a:rPr>
              <a:t>Thymine (T)</a:t>
            </a:r>
          </a:p>
        </p:txBody>
      </p:sp>
      <p:sp>
        <p:nvSpPr>
          <p:cNvPr id="11" name="TextBox 122"/>
          <p:cNvSpPr txBox="1">
            <a:spLocks noChangeArrowheads="1"/>
          </p:cNvSpPr>
          <p:nvPr/>
        </p:nvSpPr>
        <p:spPr bwMode="auto">
          <a:xfrm>
            <a:off x="3068948" y="6328754"/>
            <a:ext cx="1359346" cy="276999"/>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Arial"/>
                <a:ea typeface="ＭＳ Ｐゴシック" charset="0"/>
              </a:rPr>
              <a:t>Cytosine (C)</a:t>
            </a:r>
          </a:p>
        </p:txBody>
      </p:sp>
      <p:sp>
        <p:nvSpPr>
          <p:cNvPr id="12" name="TextBox 123"/>
          <p:cNvSpPr txBox="1">
            <a:spLocks noChangeArrowheads="1"/>
          </p:cNvSpPr>
          <p:nvPr/>
        </p:nvSpPr>
        <p:spPr bwMode="auto">
          <a:xfrm>
            <a:off x="5067610" y="6319230"/>
            <a:ext cx="2962349" cy="276999"/>
          </a:xfrm>
          <a:prstGeom prst="rect">
            <a:avLst/>
          </a:prstGeom>
          <a:noFill/>
          <a:ln w="9525">
            <a:noFill/>
            <a:miter lim="800000"/>
            <a:headEnd/>
            <a:tailEnd/>
          </a:ln>
        </p:spPr>
        <p:txBody>
          <a:bodyPr wrap="none" lIns="0" tIns="0" rIns="0" bIns="0">
            <a:spAutoFit/>
          </a:bodyPr>
          <a:lstStyle/>
          <a:p>
            <a:pPr eaLnBrk="0" hangingPunct="0"/>
            <a:r>
              <a:rPr lang="en-US" sz="1800" b="1" dirty="0">
                <a:solidFill>
                  <a:srgbClr val="000000"/>
                </a:solidFill>
                <a:latin typeface="Arial"/>
                <a:ea typeface="ＭＳ Ｐゴシック" charset="0"/>
              </a:rPr>
              <a:t>Space-filling model of DNA</a:t>
            </a:r>
          </a:p>
        </p:txBody>
      </p:sp>
      <p:sp>
        <p:nvSpPr>
          <p:cNvPr id="13" name="Freeform 3"/>
          <p:cNvSpPr/>
          <p:nvPr/>
        </p:nvSpPr>
        <p:spPr>
          <a:xfrm>
            <a:off x="6283324" y="4032250"/>
            <a:ext cx="1154105" cy="291879"/>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4" name="Freeform 3"/>
          <p:cNvSpPr/>
          <p:nvPr/>
        </p:nvSpPr>
        <p:spPr>
          <a:xfrm flipV="1">
            <a:off x="6816726" y="3616100"/>
            <a:ext cx="633404" cy="181199"/>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5" name="Freeform 3"/>
          <p:cNvSpPr/>
          <p:nvPr/>
        </p:nvSpPr>
        <p:spPr>
          <a:xfrm>
            <a:off x="6572250" y="1765300"/>
            <a:ext cx="862318" cy="186310"/>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6" name="Freeform 3"/>
          <p:cNvSpPr/>
          <p:nvPr/>
        </p:nvSpPr>
        <p:spPr>
          <a:xfrm flipV="1">
            <a:off x="6727825" y="1199132"/>
            <a:ext cx="685800" cy="84362"/>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3.23</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r>
              <a:rPr lang="en-US" dirty="0" smtClean="0"/>
              <a:t>Dehydration reactions</a:t>
            </a:r>
          </a:p>
          <a:p>
            <a:pPr lvl="1"/>
            <a:r>
              <a:rPr lang="en-US" dirty="0" smtClean="0"/>
              <a:t>link nucleotide monomers into long chains called polynucleotides,</a:t>
            </a:r>
          </a:p>
          <a:p>
            <a:pPr lvl="1"/>
            <a:r>
              <a:rPr lang="en-US" dirty="0" smtClean="0"/>
              <a:t>form covalent bonds between the sugar of one nucleotide and the phosphate of the next, and</a:t>
            </a:r>
          </a:p>
          <a:p>
            <a:pPr lvl="1"/>
            <a:r>
              <a:rPr lang="en-US" dirty="0" smtClean="0"/>
              <a:t>form a </a:t>
            </a:r>
            <a:r>
              <a:rPr lang="en-US" b="1" dirty="0" smtClean="0"/>
              <a:t>sugar-phosphate backbone</a:t>
            </a:r>
            <a:r>
              <a:rPr lang="en-US" dirty="0" smtClean="0"/>
              <a:t>.</a:t>
            </a:r>
          </a:p>
          <a:p>
            <a:r>
              <a:rPr lang="en-US" dirty="0" smtClean="0"/>
              <a:t>Bases (A, T, C, or G) hang off the backbone like appendages.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rotWithShape="1">
          <a:blip r:embed="rId3">
            <a:extLst>
              <a:ext uri="{28A0092B-C50C-407E-A947-70E740481C1C}">
                <a14:useLocalDpi xmlns:a14="http://schemas.microsoft.com/office/drawing/2010/main" xmlns="" val="0"/>
              </a:ext>
            </a:extLst>
          </a:blip>
          <a:srcRect r="58520"/>
          <a:stretch/>
        </p:blipFill>
        <p:spPr>
          <a:xfrm>
            <a:off x="3207867" y="204216"/>
            <a:ext cx="2751145" cy="6449568"/>
          </a:xfrm>
          <a:prstGeom prst="rect">
            <a:avLst/>
          </a:prstGeom>
        </p:spPr>
      </p:pic>
      <p:sp>
        <p:nvSpPr>
          <p:cNvPr id="3" name="TextBox 16"/>
          <p:cNvSpPr txBox="1">
            <a:spLocks noChangeArrowheads="1"/>
          </p:cNvSpPr>
          <p:nvPr/>
        </p:nvSpPr>
        <p:spPr bwMode="auto">
          <a:xfrm>
            <a:off x="4169404" y="589619"/>
            <a:ext cx="1793761" cy="487313"/>
          </a:xfrm>
          <a:prstGeom prst="rect">
            <a:avLst/>
          </a:prstGeom>
          <a:noFill/>
          <a:ln w="9525">
            <a:noFill/>
            <a:miter lim="800000"/>
            <a:headEnd/>
            <a:tailEnd/>
          </a:ln>
        </p:spPr>
        <p:txBody>
          <a:bodyPr wrap="none" lIns="0" tIns="0" rIns="0" bIns="0">
            <a:spAutoFit/>
          </a:bodyPr>
          <a:lstStyle/>
          <a:p>
            <a:pPr eaLnBrk="0" hangingPunct="0">
              <a:lnSpc>
                <a:spcPts val="1900"/>
              </a:lnSpc>
            </a:pPr>
            <a:r>
              <a:rPr lang="en-US" sz="1700" b="1" dirty="0">
                <a:solidFill>
                  <a:srgbClr val="000000"/>
                </a:solidFill>
                <a:latin typeface="Arial"/>
                <a:ea typeface="ＭＳ Ｐゴシック" charset="0"/>
              </a:rPr>
              <a:t>Sugar-phosphate</a:t>
            </a:r>
          </a:p>
          <a:p>
            <a:pPr eaLnBrk="0" hangingPunct="0">
              <a:lnSpc>
                <a:spcPts val="1900"/>
              </a:lnSpc>
            </a:pPr>
            <a:r>
              <a:rPr lang="en-US" sz="1700" b="1" dirty="0">
                <a:solidFill>
                  <a:srgbClr val="000000"/>
                </a:solidFill>
                <a:latin typeface="Arial"/>
                <a:ea typeface="ＭＳ Ｐゴシック" charset="0"/>
              </a:rPr>
              <a:t>backbone</a:t>
            </a:r>
          </a:p>
        </p:txBody>
      </p:sp>
      <p:sp>
        <p:nvSpPr>
          <p:cNvPr id="5" name="TextBox 18"/>
          <p:cNvSpPr txBox="1">
            <a:spLocks noChangeArrowheads="1"/>
          </p:cNvSpPr>
          <p:nvPr/>
        </p:nvSpPr>
        <p:spPr bwMode="auto">
          <a:xfrm>
            <a:off x="4802816" y="1548470"/>
            <a:ext cx="1115690" cy="261610"/>
          </a:xfrm>
          <a:prstGeom prst="rect">
            <a:avLst/>
          </a:prstGeom>
          <a:noFill/>
          <a:ln w="9525">
            <a:noFill/>
            <a:miter lim="800000"/>
            <a:headEnd/>
            <a:tailEnd/>
          </a:ln>
        </p:spPr>
        <p:txBody>
          <a:bodyPr wrap="none" lIns="0" tIns="0" rIns="0" bIns="0">
            <a:spAutoFit/>
          </a:bodyPr>
          <a:lstStyle/>
          <a:p>
            <a:pPr eaLnBrk="0" hangingPunct="0"/>
            <a:r>
              <a:rPr lang="en-US" sz="1700" b="1" dirty="0">
                <a:solidFill>
                  <a:srgbClr val="000000"/>
                </a:solidFill>
                <a:latin typeface="Arial"/>
                <a:ea typeface="ＭＳ Ｐゴシック" charset="0"/>
              </a:rPr>
              <a:t>Nucleotide</a:t>
            </a:r>
          </a:p>
        </p:txBody>
      </p:sp>
      <p:sp>
        <p:nvSpPr>
          <p:cNvPr id="8" name="TextBox 43"/>
          <p:cNvSpPr txBox="1">
            <a:spLocks noChangeArrowheads="1"/>
          </p:cNvSpPr>
          <p:nvPr/>
        </p:nvSpPr>
        <p:spPr bwMode="auto">
          <a:xfrm>
            <a:off x="4935372" y="4682991"/>
            <a:ext cx="644407" cy="261610"/>
          </a:xfrm>
          <a:prstGeom prst="rect">
            <a:avLst/>
          </a:prstGeom>
          <a:noFill/>
          <a:ln w="9525">
            <a:noFill/>
            <a:miter lim="800000"/>
            <a:headEnd/>
            <a:tailEnd/>
          </a:ln>
        </p:spPr>
        <p:txBody>
          <a:bodyPr wrap="none" lIns="0" tIns="0" rIns="0" bIns="0">
            <a:spAutoFit/>
          </a:bodyPr>
          <a:lstStyle/>
          <a:p>
            <a:pPr eaLnBrk="0" hangingPunct="0"/>
            <a:r>
              <a:rPr lang="en-US" sz="1700" b="1" dirty="0">
                <a:solidFill>
                  <a:srgbClr val="000000"/>
                </a:solidFill>
                <a:latin typeface="Arial"/>
                <a:ea typeface="ＭＳ Ｐゴシック" charset="0"/>
              </a:rPr>
              <a:t>Bases</a:t>
            </a:r>
          </a:p>
        </p:txBody>
      </p:sp>
      <p:sp>
        <p:nvSpPr>
          <p:cNvPr id="9" name="TextBox 54"/>
          <p:cNvSpPr txBox="1">
            <a:spLocks noChangeArrowheads="1"/>
          </p:cNvSpPr>
          <p:nvPr/>
        </p:nvSpPr>
        <p:spPr bwMode="auto">
          <a:xfrm>
            <a:off x="3316916" y="6091100"/>
            <a:ext cx="1782539" cy="512961"/>
          </a:xfrm>
          <a:prstGeom prst="rect">
            <a:avLst/>
          </a:prstGeom>
          <a:noFill/>
          <a:ln w="9525">
            <a:noFill/>
            <a:miter lim="800000"/>
            <a:headEnd/>
            <a:tailEnd/>
          </a:ln>
        </p:spPr>
        <p:txBody>
          <a:bodyPr wrap="none" lIns="0" tIns="0" rIns="0" bIns="0">
            <a:spAutoFit/>
          </a:bodyPr>
          <a:lstStyle/>
          <a:p>
            <a:pPr eaLnBrk="0" hangingPunct="0">
              <a:lnSpc>
                <a:spcPts val="2000"/>
              </a:lnSpc>
            </a:pPr>
            <a:r>
              <a:rPr lang="en-US" sz="1800" b="1" dirty="0">
                <a:solidFill>
                  <a:srgbClr val="000000"/>
                </a:solidFill>
                <a:latin typeface="Arial"/>
                <a:ea typeface="ＭＳ Ｐゴシック" charset="0"/>
              </a:rPr>
              <a:t>(a) DNA strand</a:t>
            </a:r>
          </a:p>
          <a:p>
            <a:pPr eaLnBrk="0" hangingPunct="0">
              <a:lnSpc>
                <a:spcPts val="2000"/>
              </a:lnSpc>
            </a:pPr>
            <a:r>
              <a:rPr lang="en-US" sz="1800" b="1" dirty="0">
                <a:solidFill>
                  <a:srgbClr val="000000"/>
                </a:solidFill>
                <a:latin typeface="Arial"/>
                <a:ea typeface="ＭＳ Ｐゴシック" charset="0"/>
              </a:rPr>
              <a:t>(polynucleotide)</a:t>
            </a:r>
          </a:p>
        </p:txBody>
      </p:sp>
      <p:sp>
        <p:nvSpPr>
          <p:cNvPr id="13" name="Freeform 3"/>
          <p:cNvSpPr/>
          <p:nvPr/>
        </p:nvSpPr>
        <p:spPr>
          <a:xfrm flipV="1">
            <a:off x="4369856" y="1745456"/>
            <a:ext cx="404015" cy="264972"/>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 name="Freeform 1"/>
          <p:cNvSpPr/>
          <p:nvPr/>
        </p:nvSpPr>
        <p:spPr bwMode="auto">
          <a:xfrm>
            <a:off x="4208186" y="4535488"/>
            <a:ext cx="677606" cy="590550"/>
          </a:xfrm>
          <a:custGeom>
            <a:avLst/>
            <a:gdLst>
              <a:gd name="connsiteX0" fmla="*/ 0 w 673100"/>
              <a:gd name="connsiteY0" fmla="*/ 0 h 590550"/>
              <a:gd name="connsiteX1" fmla="*/ 673100 w 673100"/>
              <a:gd name="connsiteY1" fmla="*/ 307975 h 590550"/>
              <a:gd name="connsiteX2" fmla="*/ 9525 w 673100"/>
              <a:gd name="connsiteY2" fmla="*/ 590550 h 590550"/>
              <a:gd name="connsiteX3" fmla="*/ 9525 w 673100"/>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673100" h="590550">
                <a:moveTo>
                  <a:pt x="0" y="0"/>
                </a:moveTo>
                <a:lnTo>
                  <a:pt x="673100" y="307975"/>
                </a:lnTo>
                <a:lnTo>
                  <a:pt x="9525" y="590550"/>
                </a:lnTo>
                <a:lnTo>
                  <a:pt x="9525" y="590550"/>
                </a:lnTo>
              </a:path>
            </a:pathLst>
          </a:custGeom>
          <a:noFill/>
          <a:ln w="12700" cap="flat" cmpd="sng" algn="ctr">
            <a:solidFill>
              <a:schemeClr val="tx1"/>
            </a:solidFill>
            <a:prstDash val="solid"/>
            <a:miter lim="800000"/>
            <a:headEnd type="triangle" w="sm" len="med"/>
            <a:tailEnd type="triangle" w="sm"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nvGrpSpPr>
          <p:cNvPr id="20" name="Group 19"/>
          <p:cNvGrpSpPr/>
          <p:nvPr/>
        </p:nvGrpSpPr>
        <p:grpSpPr>
          <a:xfrm>
            <a:off x="3291782" y="776288"/>
            <a:ext cx="858203" cy="526256"/>
            <a:chOff x="1339691" y="776288"/>
            <a:chExt cx="858203" cy="526256"/>
          </a:xfrm>
        </p:grpSpPr>
        <p:sp>
          <p:nvSpPr>
            <p:cNvPr id="17" name="Freeform 3"/>
            <p:cNvSpPr/>
            <p:nvPr/>
          </p:nvSpPr>
          <p:spPr>
            <a:xfrm>
              <a:off x="1339691" y="1060588"/>
              <a:ext cx="451010" cy="241956"/>
            </a:xfrm>
            <a:custGeom>
              <a:avLst/>
              <a:gdLst>
                <a:gd name="connsiteX0" fmla="*/ 9525 w 3977347"/>
                <a:gd name="connsiteY0" fmla="*/ 212725 h 222250"/>
                <a:gd name="connsiteX1" fmla="*/ 9525 w 3977347"/>
                <a:gd name="connsiteY1" fmla="*/ 9525 h 222250"/>
                <a:gd name="connsiteX2" fmla="*/ 3967822 w 3977347"/>
                <a:gd name="connsiteY2" fmla="*/ 9525 h 222250"/>
                <a:gd name="connsiteX3" fmla="*/ 3967822 w 3977347"/>
                <a:gd name="connsiteY3" fmla="*/ 212725 h 222250"/>
              </a:gdLst>
              <a:ahLst/>
              <a:cxnLst>
                <a:cxn ang="0">
                  <a:pos x="connsiteX0" y="connsiteY0"/>
                </a:cxn>
                <a:cxn ang="1">
                  <a:pos x="connsiteX1" y="connsiteY1"/>
                </a:cxn>
                <a:cxn ang="2">
                  <a:pos x="connsiteX2" y="connsiteY2"/>
                </a:cxn>
                <a:cxn ang="3">
                  <a:pos x="connsiteX3" y="connsiteY3"/>
                </a:cxn>
              </a:cxnLst>
              <a:rect l="l" t="t" r="r" b="b"/>
              <a:pathLst>
                <a:path w="3977347" h="222250">
                  <a:moveTo>
                    <a:pt x="9525" y="212725"/>
                  </a:moveTo>
                  <a:lnTo>
                    <a:pt x="9525" y="9525"/>
                  </a:lnTo>
                  <a:lnTo>
                    <a:pt x="3967822" y="9525"/>
                  </a:lnTo>
                  <a:lnTo>
                    <a:pt x="3967822" y="2127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9" name="Freeform 18"/>
            <p:cNvSpPr/>
            <p:nvPr/>
          </p:nvSpPr>
          <p:spPr bwMode="auto">
            <a:xfrm>
              <a:off x="1574006" y="776288"/>
              <a:ext cx="623888" cy="292893"/>
            </a:xfrm>
            <a:custGeom>
              <a:avLst/>
              <a:gdLst>
                <a:gd name="connsiteX0" fmla="*/ 0 w 623888"/>
                <a:gd name="connsiteY0" fmla="*/ 292893 h 292893"/>
                <a:gd name="connsiteX1" fmla="*/ 623888 w 623888"/>
                <a:gd name="connsiteY1" fmla="*/ 0 h 292893"/>
              </a:gdLst>
              <a:ahLst/>
              <a:cxnLst>
                <a:cxn ang="0">
                  <a:pos x="connsiteX0" y="connsiteY0"/>
                </a:cxn>
                <a:cxn ang="0">
                  <a:pos x="connsiteX1" y="connsiteY1"/>
                </a:cxn>
              </a:cxnLst>
              <a:rect l="l" t="t" r="r" b="b"/>
              <a:pathLst>
                <a:path w="623888" h="292893">
                  <a:moveTo>
                    <a:pt x="0" y="292893"/>
                  </a:moveTo>
                  <a:lnTo>
                    <a:pt x="623888" y="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sp>
        <p:nvSpPr>
          <p:cNvPr id="23" name="Freeform 22"/>
          <p:cNvSpPr/>
          <p:nvPr/>
        </p:nvSpPr>
        <p:spPr>
          <a:xfrm>
            <a:off x="3252080" y="1669750"/>
            <a:ext cx="1117776" cy="759125"/>
          </a:xfrm>
          <a:custGeom>
            <a:avLst/>
            <a:gdLst>
              <a:gd name="connsiteX0" fmla="*/ 1435087 w 1441437"/>
              <a:gd name="connsiteY0" fmla="*/ 223189 h 229539"/>
              <a:gd name="connsiteX1" fmla="*/ 6350 w 1441437"/>
              <a:gd name="connsiteY1" fmla="*/ 223189 h 229539"/>
              <a:gd name="connsiteX2" fmla="*/ 6350 w 1441437"/>
              <a:gd name="connsiteY2" fmla="*/ 6350 h 229539"/>
              <a:gd name="connsiteX3" fmla="*/ 1435087 w 1441437"/>
              <a:gd name="connsiteY3" fmla="*/ 6350 h 229539"/>
              <a:gd name="connsiteX4" fmla="*/ 1435087 w 1441437"/>
              <a:gd name="connsiteY4" fmla="*/ 223189 h 22953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41437" h="229539">
                <a:moveTo>
                  <a:pt x="1435087" y="223189"/>
                </a:moveTo>
                <a:lnTo>
                  <a:pt x="6350" y="223189"/>
                </a:lnTo>
                <a:lnTo>
                  <a:pt x="6350" y="6350"/>
                </a:lnTo>
                <a:lnTo>
                  <a:pt x="1435087" y="6350"/>
                </a:lnTo>
                <a:lnTo>
                  <a:pt x="1435087" y="223189"/>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5" name="Title 14"/>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3.24</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rotWithShape="1">
          <a:blip r:embed="rId3">
            <a:extLst>
              <a:ext uri="{28A0092B-C50C-407E-A947-70E740481C1C}">
                <a14:useLocalDpi xmlns:a14="http://schemas.microsoft.com/office/drawing/2010/main" xmlns="" val="0"/>
              </a:ext>
            </a:extLst>
          </a:blip>
          <a:srcRect l="48606"/>
          <a:stretch/>
        </p:blipFill>
        <p:spPr>
          <a:xfrm>
            <a:off x="2866493" y="204216"/>
            <a:ext cx="3408691" cy="6449568"/>
          </a:xfrm>
          <a:prstGeom prst="rect">
            <a:avLst/>
          </a:prstGeom>
        </p:spPr>
      </p:pic>
      <p:sp>
        <p:nvSpPr>
          <p:cNvPr id="6" name="TextBox 20"/>
          <p:cNvSpPr txBox="1">
            <a:spLocks noChangeArrowheads="1"/>
          </p:cNvSpPr>
          <p:nvPr/>
        </p:nvSpPr>
        <p:spPr bwMode="auto">
          <a:xfrm>
            <a:off x="2808517" y="1378606"/>
            <a:ext cx="522579" cy="487313"/>
          </a:xfrm>
          <a:prstGeom prst="rect">
            <a:avLst/>
          </a:prstGeom>
          <a:noFill/>
          <a:ln w="9525">
            <a:noFill/>
            <a:miter lim="800000"/>
            <a:headEnd/>
            <a:tailEnd/>
          </a:ln>
        </p:spPr>
        <p:txBody>
          <a:bodyPr wrap="none" lIns="0" tIns="0" rIns="0" bIns="0">
            <a:spAutoFit/>
          </a:bodyPr>
          <a:lstStyle/>
          <a:p>
            <a:pPr eaLnBrk="0" hangingPunct="0">
              <a:lnSpc>
                <a:spcPts val="1900"/>
              </a:lnSpc>
            </a:pPr>
            <a:r>
              <a:rPr lang="en-US" sz="1700" b="1" dirty="0">
                <a:solidFill>
                  <a:srgbClr val="000000"/>
                </a:solidFill>
                <a:latin typeface="Arial"/>
                <a:ea typeface="ＭＳ Ｐゴシック" charset="0"/>
              </a:rPr>
              <a:t>Base</a:t>
            </a:r>
          </a:p>
          <a:p>
            <a:pPr eaLnBrk="0" hangingPunct="0">
              <a:lnSpc>
                <a:spcPts val="1900"/>
              </a:lnSpc>
            </a:pPr>
            <a:r>
              <a:rPr lang="en-US" sz="1700" b="1" dirty="0">
                <a:solidFill>
                  <a:srgbClr val="000000"/>
                </a:solidFill>
                <a:latin typeface="Arial"/>
                <a:ea typeface="ＭＳ Ｐゴシック" charset="0"/>
              </a:rPr>
              <a:t>pair</a:t>
            </a:r>
          </a:p>
        </p:txBody>
      </p:sp>
      <p:sp>
        <p:nvSpPr>
          <p:cNvPr id="7" name="TextBox 22"/>
          <p:cNvSpPr txBox="1">
            <a:spLocks noChangeArrowheads="1"/>
          </p:cNvSpPr>
          <p:nvPr/>
        </p:nvSpPr>
        <p:spPr bwMode="auto">
          <a:xfrm>
            <a:off x="2808517" y="1979475"/>
            <a:ext cx="1017907" cy="487313"/>
          </a:xfrm>
          <a:prstGeom prst="rect">
            <a:avLst/>
          </a:prstGeom>
          <a:noFill/>
          <a:ln w="9525">
            <a:noFill/>
            <a:miter lim="800000"/>
            <a:headEnd/>
            <a:tailEnd/>
          </a:ln>
        </p:spPr>
        <p:txBody>
          <a:bodyPr wrap="none" lIns="0" tIns="0" rIns="0" bIns="0">
            <a:spAutoFit/>
          </a:bodyPr>
          <a:lstStyle/>
          <a:p>
            <a:pPr eaLnBrk="0" hangingPunct="0">
              <a:lnSpc>
                <a:spcPts val="1900"/>
              </a:lnSpc>
            </a:pPr>
            <a:r>
              <a:rPr lang="en-US" sz="1700" b="1" dirty="0">
                <a:solidFill>
                  <a:srgbClr val="000000"/>
                </a:solidFill>
                <a:latin typeface="Arial"/>
                <a:ea typeface="ＭＳ Ｐゴシック" charset="0"/>
              </a:rPr>
              <a:t>Hydrogen</a:t>
            </a:r>
          </a:p>
          <a:p>
            <a:pPr eaLnBrk="0" hangingPunct="0">
              <a:lnSpc>
                <a:spcPts val="1900"/>
              </a:lnSpc>
            </a:pPr>
            <a:r>
              <a:rPr lang="en-US" sz="1700" b="1" dirty="0">
                <a:solidFill>
                  <a:srgbClr val="000000"/>
                </a:solidFill>
                <a:latin typeface="Arial"/>
                <a:ea typeface="ＭＳ Ｐゴシック" charset="0"/>
              </a:rPr>
              <a:t>bond</a:t>
            </a:r>
          </a:p>
        </p:txBody>
      </p:sp>
      <p:sp>
        <p:nvSpPr>
          <p:cNvPr id="10" name="TextBox 57"/>
          <p:cNvSpPr txBox="1">
            <a:spLocks noChangeArrowheads="1"/>
          </p:cNvSpPr>
          <p:nvPr/>
        </p:nvSpPr>
        <p:spPr bwMode="auto">
          <a:xfrm>
            <a:off x="2884717" y="6091100"/>
            <a:ext cx="3141886" cy="512961"/>
          </a:xfrm>
          <a:prstGeom prst="rect">
            <a:avLst/>
          </a:prstGeom>
          <a:noFill/>
          <a:ln w="9525">
            <a:noFill/>
            <a:miter lim="800000"/>
            <a:headEnd/>
            <a:tailEnd/>
          </a:ln>
        </p:spPr>
        <p:txBody>
          <a:bodyPr wrap="none" lIns="0" tIns="0" rIns="0" bIns="0">
            <a:spAutoFit/>
          </a:bodyPr>
          <a:lstStyle/>
          <a:p>
            <a:pPr eaLnBrk="0" hangingPunct="0">
              <a:lnSpc>
                <a:spcPts val="2000"/>
              </a:lnSpc>
            </a:pPr>
            <a:r>
              <a:rPr lang="en-US" sz="1800" b="1" dirty="0">
                <a:solidFill>
                  <a:srgbClr val="000000"/>
                </a:solidFill>
                <a:latin typeface="Arial"/>
                <a:ea typeface="ＭＳ Ｐゴシック" charset="0"/>
              </a:rPr>
              <a:t>(b) Double helix</a:t>
            </a:r>
          </a:p>
          <a:p>
            <a:pPr eaLnBrk="0" hangingPunct="0">
              <a:lnSpc>
                <a:spcPts val="2000"/>
              </a:lnSpc>
            </a:pPr>
            <a:r>
              <a:rPr lang="en-US" sz="1800" b="1" dirty="0">
                <a:solidFill>
                  <a:srgbClr val="000000"/>
                </a:solidFill>
                <a:latin typeface="Arial"/>
                <a:ea typeface="ＭＳ Ｐゴシック" charset="0"/>
              </a:rPr>
              <a:t>(two polynucleotide strands)</a:t>
            </a:r>
          </a:p>
        </p:txBody>
      </p:sp>
      <p:sp>
        <p:nvSpPr>
          <p:cNvPr id="11" name="Freeform 3"/>
          <p:cNvSpPr/>
          <p:nvPr/>
        </p:nvSpPr>
        <p:spPr>
          <a:xfrm flipH="1">
            <a:off x="3785227" y="1074551"/>
            <a:ext cx="679955" cy="949512"/>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25400">
            <a:solidFill>
              <a:schemeClr val="bg1"/>
            </a:solidFill>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2" name="Freeform 3"/>
          <p:cNvSpPr/>
          <p:nvPr/>
        </p:nvSpPr>
        <p:spPr>
          <a:xfrm flipH="1">
            <a:off x="3349458" y="1047751"/>
            <a:ext cx="521522" cy="442912"/>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25400">
            <a:solidFill>
              <a:schemeClr val="bg1"/>
            </a:solidFill>
            <a:miter lim="80000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4" name="Freeform 23"/>
          <p:cNvSpPr/>
          <p:nvPr/>
        </p:nvSpPr>
        <p:spPr>
          <a:xfrm>
            <a:off x="3870980" y="860954"/>
            <a:ext cx="1307306" cy="408253"/>
          </a:xfrm>
          <a:custGeom>
            <a:avLst/>
            <a:gdLst>
              <a:gd name="connsiteX0" fmla="*/ 1435087 w 1441437"/>
              <a:gd name="connsiteY0" fmla="*/ 223189 h 229539"/>
              <a:gd name="connsiteX1" fmla="*/ 6350 w 1441437"/>
              <a:gd name="connsiteY1" fmla="*/ 223189 h 229539"/>
              <a:gd name="connsiteX2" fmla="*/ 6350 w 1441437"/>
              <a:gd name="connsiteY2" fmla="*/ 6350 h 229539"/>
              <a:gd name="connsiteX3" fmla="*/ 1435087 w 1441437"/>
              <a:gd name="connsiteY3" fmla="*/ 6350 h 229539"/>
              <a:gd name="connsiteX4" fmla="*/ 1435087 w 1441437"/>
              <a:gd name="connsiteY4" fmla="*/ 223189 h 22953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41437" h="229539">
                <a:moveTo>
                  <a:pt x="1435087" y="223189"/>
                </a:moveTo>
                <a:lnTo>
                  <a:pt x="6350" y="223189"/>
                </a:lnTo>
                <a:lnTo>
                  <a:pt x="6350" y="6350"/>
                </a:lnTo>
                <a:lnTo>
                  <a:pt x="1435087" y="6350"/>
                </a:lnTo>
                <a:lnTo>
                  <a:pt x="1435087" y="223189"/>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6" name="Freeform 3"/>
          <p:cNvSpPr/>
          <p:nvPr/>
        </p:nvSpPr>
        <p:spPr>
          <a:xfrm flipH="1">
            <a:off x="3352633" y="1044576"/>
            <a:ext cx="521522" cy="442912"/>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7" name="Freeform 3"/>
          <p:cNvSpPr/>
          <p:nvPr/>
        </p:nvSpPr>
        <p:spPr>
          <a:xfrm flipH="1">
            <a:off x="3794752" y="1065026"/>
            <a:ext cx="679955" cy="949512"/>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5" name="Title 14"/>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3.24</a:t>
            </a:r>
            <a:endParaRPr lang="en-US" dirty="0"/>
          </a:p>
        </p:txBody>
      </p:sp>
      <p:sp>
        <p:nvSpPr>
          <p:cNvPr id="13" name="직사각형 12"/>
          <p:cNvSpPr/>
          <p:nvPr/>
        </p:nvSpPr>
        <p:spPr>
          <a:xfrm>
            <a:off x="712839" y="3023334"/>
            <a:ext cx="2217174" cy="923330"/>
          </a:xfrm>
          <a:prstGeom prst="rect">
            <a:avLst/>
          </a:prstGeom>
        </p:spPr>
        <p:txBody>
          <a:bodyPr wrap="square">
            <a:spAutoFit/>
          </a:bodyPr>
          <a:lstStyle/>
          <a:p>
            <a:pPr marL="0" lvl="2"/>
            <a:r>
              <a:rPr lang="en-US" altLang="ko-KR" sz="1800" dirty="0" smtClean="0"/>
              <a:t>A only pairs with T and G can only pair with C.</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a:xfrm>
            <a:off x="729824" y="854280"/>
            <a:ext cx="7725906" cy="4238827"/>
          </a:xfrm>
        </p:spPr>
        <p:txBody>
          <a:bodyPr>
            <a:normAutofit/>
          </a:bodyPr>
          <a:lstStyle/>
          <a:p>
            <a:r>
              <a:rPr lang="en-US" dirty="0" smtClean="0"/>
              <a:t>There are three important differences between DNA and RNA.</a:t>
            </a:r>
          </a:p>
          <a:p>
            <a:pPr marL="971550" lvl="1" indent="-514350">
              <a:buFont typeface="+mj-lt"/>
              <a:buAutoNum type="arabicPeriod"/>
            </a:pPr>
            <a:r>
              <a:rPr lang="en-US" dirty="0" smtClean="0"/>
              <a:t>As its name </a:t>
            </a:r>
            <a:r>
              <a:rPr lang="en-US" i="1" dirty="0" smtClean="0"/>
              <a:t>ribonucleic</a:t>
            </a:r>
            <a:r>
              <a:rPr lang="en-US" dirty="0" smtClean="0"/>
              <a:t> </a:t>
            </a:r>
            <a:r>
              <a:rPr lang="en-US" i="1" dirty="0" smtClean="0"/>
              <a:t>acid</a:t>
            </a:r>
            <a:r>
              <a:rPr lang="en-US" dirty="0" smtClean="0"/>
              <a:t> denotes, the RNA sugar is ribose rather than deoxyribose in DNA.</a:t>
            </a:r>
          </a:p>
          <a:p>
            <a:pPr marL="971550" lvl="1" indent="-514350">
              <a:buFont typeface="+mj-lt"/>
              <a:buAutoNum type="arabicPeriod"/>
            </a:pPr>
            <a:r>
              <a:rPr lang="en-US" dirty="0" smtClean="0"/>
              <a:t>Instead of the base thymine, RNA has a similar but distinct base called uracil (U).</a:t>
            </a:r>
          </a:p>
          <a:p>
            <a:pPr marL="971550" lvl="1" indent="-514350">
              <a:buFont typeface="+mj-lt"/>
              <a:buAutoNum type="arabicPeriod"/>
            </a:pPr>
            <a:r>
              <a:rPr lang="en-US" dirty="0" smtClean="0"/>
              <a:t>RNA is usually found in single-stranded form, whereas DNA usually exists as a double helix.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8-03_25RNAnucleotide-L.jpg" descr="C:\Documents and Settings\rajesh\Desktop\PPT\Campbel Chapter-03\03_Labeled_Images\68-03_25RNAnucleotide-L.jpg"/>
          <p:cNvPicPr>
            <a:picLocks noChangeAspect="1"/>
          </p:cNvPicPr>
          <p:nvPr/>
        </p:nvPicPr>
        <p:blipFill>
          <a:blip r:embed="rId3" r:link="rId4"/>
          <a:stretch>
            <a:fillRect/>
          </a:stretch>
        </p:blipFill>
        <p:spPr>
          <a:xfrm>
            <a:off x="298703" y="225551"/>
            <a:ext cx="8546592" cy="6406896"/>
          </a:xfrm>
          <a:prstGeom prst="rect">
            <a:avLst/>
          </a:prstGeom>
        </p:spPr>
      </p:pic>
      <p:sp>
        <p:nvSpPr>
          <p:cNvPr id="3" name="TextBox 2"/>
          <p:cNvSpPr txBox="1"/>
          <p:nvPr/>
        </p:nvSpPr>
        <p:spPr>
          <a:xfrm>
            <a:off x="5846740" y="219075"/>
            <a:ext cx="2665473" cy="642997"/>
          </a:xfrm>
          <a:prstGeom prst="rect">
            <a:avLst/>
          </a:prstGeom>
          <a:noFill/>
        </p:spPr>
        <p:txBody>
          <a:bodyPr wrap="none" lIns="0" tIns="0" rIns="0" bIns="0">
            <a:spAutoFit/>
          </a:bodyPr>
          <a:lstStyle/>
          <a:p>
            <a:pPr algn="ctr" eaLnBrk="0" fontAlgn="auto" hangingPunct="0">
              <a:spcBef>
                <a:spcPts val="0"/>
              </a:spcBef>
              <a:spcAft>
                <a:spcPts val="0"/>
              </a:spcAft>
              <a:defRPr/>
            </a:pPr>
            <a:r>
              <a:rPr lang="en-US" sz="2089" b="1" dirty="0">
                <a:solidFill>
                  <a:srgbClr val="000000"/>
                </a:solidFill>
                <a:latin typeface="Arial"/>
                <a:ea typeface="ＭＳ Ｐゴシック" charset="0"/>
              </a:rPr>
              <a:t>Nitrogenous base</a:t>
            </a:r>
          </a:p>
          <a:p>
            <a:pPr algn="ctr" eaLnBrk="0" fontAlgn="auto" hangingPunct="0">
              <a:spcBef>
                <a:spcPts val="0"/>
              </a:spcBef>
              <a:spcAft>
                <a:spcPts val="0"/>
              </a:spcAft>
              <a:defRPr/>
            </a:pPr>
            <a:r>
              <a:rPr lang="en-US" sz="2089" b="1" dirty="0">
                <a:solidFill>
                  <a:srgbClr val="000000"/>
                </a:solidFill>
                <a:latin typeface="Arial"/>
                <a:ea typeface="ＭＳ Ｐゴシック" charset="0"/>
              </a:rPr>
              <a:t>(can be A, G, C, or U)</a:t>
            </a:r>
          </a:p>
        </p:txBody>
      </p:sp>
      <p:sp>
        <p:nvSpPr>
          <p:cNvPr id="5" name="TextBox 4"/>
          <p:cNvSpPr txBox="1"/>
          <p:nvPr/>
        </p:nvSpPr>
        <p:spPr>
          <a:xfrm>
            <a:off x="3163889" y="3825081"/>
            <a:ext cx="1368965" cy="642997"/>
          </a:xfrm>
          <a:prstGeom prst="rect">
            <a:avLst/>
          </a:prstGeom>
          <a:noFill/>
        </p:spPr>
        <p:txBody>
          <a:bodyPr wrap="none" lIns="0" tIns="0" rIns="0" bIns="0">
            <a:spAutoFit/>
          </a:bodyPr>
          <a:lstStyle/>
          <a:p>
            <a:pPr algn="ctr" eaLnBrk="0" fontAlgn="auto" hangingPunct="0">
              <a:spcBef>
                <a:spcPts val="0"/>
              </a:spcBef>
              <a:spcAft>
                <a:spcPts val="0"/>
              </a:spcAft>
              <a:defRPr/>
            </a:pPr>
            <a:r>
              <a:rPr lang="en-US" sz="2089" b="1" dirty="0">
                <a:solidFill>
                  <a:srgbClr val="000000"/>
                </a:solidFill>
                <a:latin typeface="Arial"/>
                <a:ea typeface="ＭＳ Ｐゴシック" charset="0"/>
              </a:rPr>
              <a:t>Phosphate</a:t>
            </a:r>
          </a:p>
          <a:p>
            <a:pPr algn="ctr" eaLnBrk="0" fontAlgn="auto" hangingPunct="0">
              <a:spcBef>
                <a:spcPts val="0"/>
              </a:spcBef>
              <a:spcAft>
                <a:spcPts val="0"/>
              </a:spcAft>
              <a:defRPr/>
            </a:pPr>
            <a:r>
              <a:rPr lang="en-US" sz="2089" b="1" dirty="0">
                <a:solidFill>
                  <a:srgbClr val="000000"/>
                </a:solidFill>
                <a:latin typeface="Arial"/>
                <a:ea typeface="ＭＳ Ｐゴシック" charset="0"/>
              </a:rPr>
              <a:t>group</a:t>
            </a:r>
          </a:p>
        </p:txBody>
      </p:sp>
      <p:sp>
        <p:nvSpPr>
          <p:cNvPr id="6" name="TextBox 5"/>
          <p:cNvSpPr txBox="1"/>
          <p:nvPr/>
        </p:nvSpPr>
        <p:spPr>
          <a:xfrm>
            <a:off x="1822450" y="5895975"/>
            <a:ext cx="2901435" cy="642997"/>
          </a:xfrm>
          <a:prstGeom prst="rect">
            <a:avLst/>
          </a:prstGeom>
          <a:noFill/>
        </p:spPr>
        <p:txBody>
          <a:bodyPr wrap="none" lIns="0" tIns="0" rIns="0" bIns="0">
            <a:spAutoFit/>
          </a:bodyPr>
          <a:lstStyle/>
          <a:p>
            <a:pPr eaLnBrk="0" fontAlgn="auto" hangingPunct="0">
              <a:spcBef>
                <a:spcPts val="0"/>
              </a:spcBef>
              <a:spcAft>
                <a:spcPts val="0"/>
              </a:spcAft>
              <a:defRPr/>
            </a:pPr>
            <a:r>
              <a:rPr lang="en-US" sz="2089" b="1" dirty="0">
                <a:solidFill>
                  <a:srgbClr val="000000"/>
                </a:solidFill>
                <a:latin typeface="Arial"/>
                <a:ea typeface="ＭＳ Ｐゴシック" charset="0"/>
              </a:rPr>
              <a:t>Connection to the next</a:t>
            </a:r>
          </a:p>
          <a:p>
            <a:pPr eaLnBrk="0" fontAlgn="auto" hangingPunct="0">
              <a:spcBef>
                <a:spcPts val="0"/>
              </a:spcBef>
              <a:spcAft>
                <a:spcPts val="0"/>
              </a:spcAft>
              <a:defRPr/>
            </a:pPr>
            <a:r>
              <a:rPr lang="en-US" sz="2089" b="1" dirty="0">
                <a:solidFill>
                  <a:srgbClr val="000000"/>
                </a:solidFill>
                <a:latin typeface="Arial"/>
                <a:ea typeface="ＭＳ Ｐゴシック" charset="0"/>
              </a:rPr>
              <a:t>nucleotide in the chain</a:t>
            </a:r>
          </a:p>
        </p:txBody>
      </p:sp>
      <p:sp>
        <p:nvSpPr>
          <p:cNvPr id="7" name="TextBox 6"/>
          <p:cNvSpPr txBox="1"/>
          <p:nvPr/>
        </p:nvSpPr>
        <p:spPr>
          <a:xfrm>
            <a:off x="7581901" y="3231356"/>
            <a:ext cx="1191032" cy="321498"/>
          </a:xfrm>
          <a:prstGeom prst="rect">
            <a:avLst/>
          </a:prstGeom>
          <a:noFill/>
        </p:spPr>
        <p:txBody>
          <a:bodyPr wrap="none" lIns="0" tIns="0" rIns="0" bIns="0">
            <a:spAutoFit/>
          </a:bodyPr>
          <a:lstStyle/>
          <a:p>
            <a:pPr eaLnBrk="0" fontAlgn="auto" hangingPunct="0">
              <a:spcBef>
                <a:spcPts val="0"/>
              </a:spcBef>
              <a:spcAft>
                <a:spcPts val="0"/>
              </a:spcAft>
              <a:defRPr/>
            </a:pPr>
            <a:r>
              <a:rPr lang="en-US" sz="2089" b="1" dirty="0" err="1">
                <a:solidFill>
                  <a:srgbClr val="000000"/>
                </a:solidFill>
                <a:latin typeface="Arial"/>
                <a:ea typeface="ＭＳ Ｐゴシック" charset="0"/>
              </a:rPr>
              <a:t>Uracil</a:t>
            </a:r>
            <a:r>
              <a:rPr lang="en-US" sz="2089" b="1" dirty="0">
                <a:solidFill>
                  <a:srgbClr val="000000"/>
                </a:solidFill>
                <a:latin typeface="Arial"/>
                <a:ea typeface="ＭＳ Ｐゴシック" charset="0"/>
              </a:rPr>
              <a:t> (U)</a:t>
            </a:r>
          </a:p>
        </p:txBody>
      </p:sp>
      <p:sp>
        <p:nvSpPr>
          <p:cNvPr id="8" name="TextBox 7"/>
          <p:cNvSpPr txBox="1"/>
          <p:nvPr/>
        </p:nvSpPr>
        <p:spPr>
          <a:xfrm>
            <a:off x="336550" y="1431925"/>
            <a:ext cx="2901435" cy="642997"/>
          </a:xfrm>
          <a:prstGeom prst="rect">
            <a:avLst/>
          </a:prstGeom>
          <a:noFill/>
        </p:spPr>
        <p:txBody>
          <a:bodyPr wrap="none" lIns="0" tIns="0" rIns="0" bIns="0">
            <a:spAutoFit/>
          </a:bodyPr>
          <a:lstStyle/>
          <a:p>
            <a:pPr eaLnBrk="0" fontAlgn="auto" hangingPunct="0">
              <a:lnSpc>
                <a:spcPts val="2500"/>
              </a:lnSpc>
              <a:spcBef>
                <a:spcPts val="0"/>
              </a:spcBef>
              <a:spcAft>
                <a:spcPts val="0"/>
              </a:spcAft>
              <a:defRPr/>
            </a:pPr>
            <a:r>
              <a:rPr lang="en-US" sz="2089" b="1" dirty="0">
                <a:solidFill>
                  <a:srgbClr val="000000"/>
                </a:solidFill>
                <a:latin typeface="Arial"/>
                <a:ea typeface="ＭＳ Ｐゴシック" charset="0"/>
              </a:rPr>
              <a:t>Connection to the next</a:t>
            </a:r>
          </a:p>
          <a:p>
            <a:pPr eaLnBrk="0" fontAlgn="auto" hangingPunct="0">
              <a:lnSpc>
                <a:spcPts val="2500"/>
              </a:lnSpc>
              <a:spcBef>
                <a:spcPts val="0"/>
              </a:spcBef>
              <a:spcAft>
                <a:spcPts val="0"/>
              </a:spcAft>
              <a:defRPr/>
            </a:pPr>
            <a:r>
              <a:rPr lang="en-US" sz="2089" b="1" dirty="0">
                <a:solidFill>
                  <a:srgbClr val="000000"/>
                </a:solidFill>
                <a:latin typeface="Arial"/>
                <a:ea typeface="ＭＳ Ｐゴシック" charset="0"/>
              </a:rPr>
              <a:t>nucleotide in the chain</a:t>
            </a:r>
          </a:p>
        </p:txBody>
      </p:sp>
      <p:sp>
        <p:nvSpPr>
          <p:cNvPr id="9" name="TextBox 8"/>
          <p:cNvSpPr txBox="1"/>
          <p:nvPr/>
        </p:nvSpPr>
        <p:spPr>
          <a:xfrm>
            <a:off x="6936581" y="5103812"/>
            <a:ext cx="1814599" cy="321498"/>
          </a:xfrm>
          <a:prstGeom prst="rect">
            <a:avLst/>
          </a:prstGeom>
          <a:noFill/>
        </p:spPr>
        <p:txBody>
          <a:bodyPr wrap="none" lIns="0" tIns="0" rIns="0" bIns="0">
            <a:spAutoFit/>
          </a:bodyPr>
          <a:lstStyle/>
          <a:p>
            <a:pPr eaLnBrk="0" fontAlgn="auto" hangingPunct="0">
              <a:spcBef>
                <a:spcPts val="0"/>
              </a:spcBef>
              <a:spcAft>
                <a:spcPts val="0"/>
              </a:spcAft>
              <a:defRPr/>
            </a:pPr>
            <a:r>
              <a:rPr lang="en-US" sz="2089" b="1" dirty="0">
                <a:solidFill>
                  <a:srgbClr val="FFFFFF"/>
                </a:solidFill>
                <a:latin typeface="Arial"/>
                <a:ea typeface="ＭＳ Ｐゴシック" charset="0"/>
              </a:rPr>
              <a:t>Sugar (ribose)</a:t>
            </a:r>
          </a:p>
        </p:txBody>
      </p:sp>
      <p:sp>
        <p:nvSpPr>
          <p:cNvPr id="10" name="Freeform 3"/>
          <p:cNvSpPr/>
          <p:nvPr/>
        </p:nvSpPr>
        <p:spPr>
          <a:xfrm flipH="1" flipV="1">
            <a:off x="3246976" y="1617183"/>
            <a:ext cx="551118" cy="0"/>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1" name="Freeform 3"/>
          <p:cNvSpPr/>
          <p:nvPr/>
        </p:nvSpPr>
        <p:spPr>
          <a:xfrm flipH="1" flipV="1">
            <a:off x="4739546" y="6085360"/>
            <a:ext cx="646842" cy="0"/>
          </a:xfrm>
          <a:custGeom>
            <a:avLst/>
            <a:gdLst>
              <a:gd name="connsiteX0" fmla="*/ 6350 w 500265"/>
              <a:gd name="connsiteY0" fmla="*/ 6350 h 444715"/>
              <a:gd name="connsiteX1" fmla="*/ 493915 w 500265"/>
              <a:gd name="connsiteY1" fmla="*/ 438365 h 444715"/>
            </a:gdLst>
            <a:ahLst/>
            <a:cxnLst>
              <a:cxn ang="0">
                <a:pos x="connsiteX0" y="connsiteY0"/>
              </a:cxn>
              <a:cxn ang="1">
                <a:pos x="connsiteX1" y="connsiteY1"/>
              </a:cxn>
            </a:cxnLst>
            <a:rect l="l" t="t" r="r" b="b"/>
            <a:pathLst>
              <a:path w="500265" h="444715">
                <a:moveTo>
                  <a:pt x="6350" y="6350"/>
                </a:moveTo>
                <a:lnTo>
                  <a:pt x="493915" y="438365"/>
                </a:lnTo>
              </a:path>
            </a:pathLst>
          </a:custGeom>
          <a:ln w="12700">
            <a:miter lim="800000"/>
            <a:headEnd type="triangle" w="sm"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rtl="0" eaLnBrk="1" fontAlgn="base" hangingPunct="1"/>
            <a:r>
              <a:rPr lang="en-US" sz="1200" b="0" kern="1200" dirty="0" smtClean="0">
                <a:solidFill>
                  <a:srgbClr val="000000"/>
                </a:solidFill>
                <a:effectLst/>
                <a:latin typeface="Arial"/>
                <a:ea typeface="ＭＳ Ｐゴシック"/>
                <a:cs typeface="Arial"/>
              </a:rPr>
              <a:t>Figure 3.25</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ChangeArrowheads="1"/>
          </p:cNvSpPr>
          <p:nvPr>
            <p:ph idx="1"/>
          </p:nvPr>
        </p:nvSpPr>
        <p:spPr>
          <a:xfrm>
            <a:off x="277551" y="1011600"/>
            <a:ext cx="8543108" cy="4582955"/>
          </a:xfrm>
        </p:spPr>
        <p:txBody>
          <a:bodyPr>
            <a:normAutofit fontScale="77500" lnSpcReduction="20000"/>
          </a:bodyPr>
          <a:lstStyle/>
          <a:p>
            <a:r>
              <a:rPr lang="en-US" dirty="0" smtClean="0"/>
              <a:t>The carbon atoms of organic compounds can also bond with other elements, most commonly </a:t>
            </a:r>
          </a:p>
          <a:p>
            <a:pPr lvl="1"/>
            <a:r>
              <a:rPr lang="en-US" dirty="0" smtClean="0"/>
              <a:t>hydrogen, oxygen, and nitrogen. </a:t>
            </a:r>
          </a:p>
          <a:p>
            <a:r>
              <a:rPr lang="en-US" altLang="ko-KR" dirty="0" smtClean="0"/>
              <a:t>The unique properties of an organic compound depend on</a:t>
            </a:r>
          </a:p>
          <a:p>
            <a:pPr lvl="1"/>
            <a:r>
              <a:rPr lang="en-US" altLang="ko-KR" dirty="0" smtClean="0"/>
              <a:t>its carbon skeleton and</a:t>
            </a:r>
          </a:p>
          <a:p>
            <a:pPr lvl="1"/>
            <a:r>
              <a:rPr lang="en-US" altLang="ko-KR" dirty="0" smtClean="0"/>
              <a:t>the atoms attached to the skeleton.</a:t>
            </a:r>
          </a:p>
          <a:p>
            <a:r>
              <a:rPr lang="en-US" altLang="ko-KR" dirty="0" smtClean="0"/>
              <a:t>In an organic compound, the groups of atoms directly involved in chemical reactions are called </a:t>
            </a:r>
            <a:r>
              <a:rPr lang="en-US" altLang="ko-KR" b="1" dirty="0" smtClean="0"/>
              <a:t>functional groups</a:t>
            </a:r>
            <a:r>
              <a:rPr lang="ko-KR" altLang="en-US" sz="2300" dirty="0" err="1" smtClean="0"/>
              <a:t>작용기</a:t>
            </a:r>
            <a:r>
              <a:rPr lang="en-US" altLang="ko-KR" dirty="0" smtClean="0"/>
              <a:t>.</a:t>
            </a:r>
          </a:p>
          <a:p>
            <a:pPr lvl="1"/>
            <a:r>
              <a:rPr lang="en-US" altLang="ko-KR" dirty="0" smtClean="0"/>
              <a:t>Each functional group plays a particular role during chemical reactions.</a:t>
            </a:r>
          </a:p>
          <a:p>
            <a:pPr lvl="1"/>
            <a:r>
              <a:rPr lang="en-US" altLang="ko-KR" dirty="0" smtClean="0"/>
              <a:t>Many biological molecules have two or more functional groups. </a:t>
            </a:r>
          </a:p>
          <a:p>
            <a:pPr lvl="1"/>
            <a:endParaRPr lang="en-US" altLang="ko-KR" dirty="0" smtClean="0"/>
          </a:p>
          <a:p>
            <a:pPr lvl="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04_09_ChemicalGroups-U.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3492" y="173439"/>
            <a:ext cx="6059005" cy="6424005"/>
          </a:xfrm>
          <a:prstGeom prst="rect">
            <a:avLst/>
          </a:prstGeom>
        </p:spPr>
      </p:pic>
      <p:sp>
        <p:nvSpPr>
          <p:cNvPr id="4" name="TextBox 3"/>
          <p:cNvSpPr txBox="1"/>
          <p:nvPr/>
        </p:nvSpPr>
        <p:spPr>
          <a:xfrm>
            <a:off x="1939689" y="161710"/>
            <a:ext cx="1234069" cy="246221"/>
          </a:xfrm>
          <a:prstGeom prst="rect">
            <a:avLst/>
          </a:prstGeom>
          <a:noFill/>
        </p:spPr>
        <p:txBody>
          <a:bodyPr wrap="none" rtlCol="0">
            <a:spAutoFit/>
          </a:bodyPr>
          <a:lstStyle/>
          <a:p>
            <a:pPr eaLnBrk="0" hangingPunct="0"/>
            <a:r>
              <a:rPr lang="en-US" sz="1000" b="1" dirty="0" smtClean="0">
                <a:solidFill>
                  <a:srgbClr val="000000"/>
                </a:solidFill>
                <a:latin typeface="Arial"/>
                <a:ea typeface="ＭＳ Ｐゴシック" charset="0"/>
                <a:cs typeface="Arial"/>
              </a:rPr>
              <a:t>Chemical Group</a:t>
            </a:r>
            <a:endParaRPr lang="en-US" sz="1000" b="1" dirty="0">
              <a:solidFill>
                <a:srgbClr val="000000"/>
              </a:solidFill>
              <a:latin typeface="Arial"/>
              <a:ea typeface="ＭＳ Ｐゴシック" charset="0"/>
              <a:cs typeface="Arial"/>
            </a:endParaRPr>
          </a:p>
        </p:txBody>
      </p:sp>
      <p:sp>
        <p:nvSpPr>
          <p:cNvPr id="5" name="TextBox 4"/>
          <p:cNvSpPr txBox="1"/>
          <p:nvPr/>
        </p:nvSpPr>
        <p:spPr>
          <a:xfrm>
            <a:off x="3598563" y="161710"/>
            <a:ext cx="1318290" cy="246221"/>
          </a:xfrm>
          <a:prstGeom prst="rect">
            <a:avLst/>
          </a:prstGeom>
          <a:noFill/>
        </p:spPr>
        <p:txBody>
          <a:bodyPr wrap="none" rtlCol="0">
            <a:spAutoFit/>
          </a:bodyPr>
          <a:lstStyle/>
          <a:p>
            <a:pPr eaLnBrk="0" hangingPunct="0"/>
            <a:r>
              <a:rPr lang="en-US" sz="1000" b="1" dirty="0" smtClean="0">
                <a:solidFill>
                  <a:srgbClr val="000000"/>
                </a:solidFill>
                <a:latin typeface="Arial"/>
                <a:ea typeface="ＭＳ Ｐゴシック" charset="0"/>
                <a:cs typeface="Arial"/>
              </a:rPr>
              <a:t>Compound Name</a:t>
            </a:r>
            <a:endParaRPr lang="en-US" sz="1000" b="1" dirty="0">
              <a:solidFill>
                <a:srgbClr val="000000"/>
              </a:solidFill>
              <a:latin typeface="Arial"/>
              <a:ea typeface="ＭＳ Ｐゴシック" charset="0"/>
              <a:cs typeface="Arial"/>
            </a:endParaRPr>
          </a:p>
        </p:txBody>
      </p:sp>
      <p:sp>
        <p:nvSpPr>
          <p:cNvPr id="6" name="TextBox 5"/>
          <p:cNvSpPr txBox="1"/>
          <p:nvPr/>
        </p:nvSpPr>
        <p:spPr>
          <a:xfrm>
            <a:off x="5805399" y="167431"/>
            <a:ext cx="811528" cy="246221"/>
          </a:xfrm>
          <a:prstGeom prst="rect">
            <a:avLst/>
          </a:prstGeom>
          <a:noFill/>
        </p:spPr>
        <p:txBody>
          <a:bodyPr wrap="none" rtlCol="0">
            <a:spAutoFit/>
          </a:bodyPr>
          <a:lstStyle/>
          <a:p>
            <a:pPr eaLnBrk="0" hangingPunct="0"/>
            <a:r>
              <a:rPr lang="en-US" sz="1000" b="1" dirty="0" smtClean="0">
                <a:solidFill>
                  <a:srgbClr val="000000"/>
                </a:solidFill>
                <a:latin typeface="Arial"/>
                <a:ea typeface="ＭＳ Ｐゴシック" charset="0"/>
                <a:cs typeface="Arial"/>
              </a:rPr>
              <a:t>Examples</a:t>
            </a:r>
            <a:endParaRPr lang="en-US" sz="1000" b="1" dirty="0">
              <a:solidFill>
                <a:srgbClr val="000000"/>
              </a:solidFill>
              <a:latin typeface="Arial"/>
              <a:ea typeface="ＭＳ Ｐゴシック" charset="0"/>
              <a:cs typeface="Arial"/>
            </a:endParaRPr>
          </a:p>
        </p:txBody>
      </p:sp>
      <p:sp>
        <p:nvSpPr>
          <p:cNvPr id="7" name="TextBox 6"/>
          <p:cNvSpPr txBox="1"/>
          <p:nvPr/>
        </p:nvSpPr>
        <p:spPr>
          <a:xfrm>
            <a:off x="5748190" y="625109"/>
            <a:ext cx="762091"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Ethanol</a:t>
            </a:r>
            <a:endParaRPr lang="en-US" sz="1000" b="1" dirty="0">
              <a:solidFill>
                <a:srgbClr val="000000"/>
              </a:solidFill>
              <a:latin typeface="Arial"/>
              <a:ea typeface="ＭＳ Ｐゴシック" charset="0"/>
              <a:cs typeface="Arial"/>
            </a:endParaRPr>
          </a:p>
        </p:txBody>
      </p:sp>
      <p:sp>
        <p:nvSpPr>
          <p:cNvPr id="8" name="TextBox 7"/>
          <p:cNvSpPr txBox="1"/>
          <p:nvPr/>
        </p:nvSpPr>
        <p:spPr>
          <a:xfrm>
            <a:off x="6068553" y="1580509"/>
            <a:ext cx="762091" cy="246221"/>
          </a:xfrm>
          <a:prstGeom prst="rect">
            <a:avLst/>
          </a:prstGeom>
          <a:noFill/>
        </p:spPr>
        <p:txBody>
          <a:bodyPr wrap="square" rtlCol="0">
            <a:spAutoFit/>
          </a:bodyPr>
          <a:lstStyle/>
          <a:p>
            <a:pPr eaLnBrk="0" hangingPunct="0"/>
            <a:r>
              <a:rPr lang="en-US" sz="1000" b="1" dirty="0" err="1" smtClean="0">
                <a:solidFill>
                  <a:srgbClr val="000000"/>
                </a:solidFill>
                <a:latin typeface="Arial"/>
                <a:ea typeface="ＭＳ Ｐゴシック" charset="0"/>
                <a:cs typeface="Arial"/>
              </a:rPr>
              <a:t>Propanal</a:t>
            </a:r>
            <a:endParaRPr lang="en-US" sz="1000" b="1" dirty="0">
              <a:solidFill>
                <a:srgbClr val="000000"/>
              </a:solidFill>
              <a:latin typeface="Arial"/>
              <a:ea typeface="ＭＳ Ｐゴシック" charset="0"/>
              <a:cs typeface="Arial"/>
            </a:endParaRPr>
          </a:p>
        </p:txBody>
      </p:sp>
      <p:sp>
        <p:nvSpPr>
          <p:cNvPr id="9" name="TextBox 8"/>
          <p:cNvSpPr txBox="1"/>
          <p:nvPr/>
        </p:nvSpPr>
        <p:spPr>
          <a:xfrm>
            <a:off x="4981601" y="1586230"/>
            <a:ext cx="762091"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Acetone</a:t>
            </a:r>
            <a:endParaRPr lang="en-US" sz="1000" b="1" dirty="0">
              <a:solidFill>
                <a:srgbClr val="000000"/>
              </a:solidFill>
              <a:latin typeface="Arial"/>
              <a:ea typeface="ＭＳ Ｐゴシック" charset="0"/>
              <a:cs typeface="Arial"/>
            </a:endParaRPr>
          </a:p>
        </p:txBody>
      </p:sp>
      <p:sp>
        <p:nvSpPr>
          <p:cNvPr id="10" name="TextBox 9"/>
          <p:cNvSpPr txBox="1"/>
          <p:nvPr/>
        </p:nvSpPr>
        <p:spPr>
          <a:xfrm>
            <a:off x="4884345" y="2364280"/>
            <a:ext cx="979483"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Acetic acid</a:t>
            </a:r>
            <a:endParaRPr lang="en-US" sz="1000" b="1" dirty="0">
              <a:solidFill>
                <a:srgbClr val="000000"/>
              </a:solidFill>
              <a:latin typeface="Arial"/>
              <a:ea typeface="ＭＳ Ｐゴシック" charset="0"/>
              <a:cs typeface="Arial"/>
            </a:endParaRPr>
          </a:p>
        </p:txBody>
      </p:sp>
      <p:sp>
        <p:nvSpPr>
          <p:cNvPr id="11" name="TextBox 10"/>
          <p:cNvSpPr txBox="1"/>
          <p:nvPr/>
        </p:nvSpPr>
        <p:spPr>
          <a:xfrm>
            <a:off x="5067409" y="3354006"/>
            <a:ext cx="722049"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Glycine</a:t>
            </a:r>
            <a:endParaRPr lang="en-US" sz="1000" b="1" dirty="0">
              <a:solidFill>
                <a:srgbClr val="000000"/>
              </a:solidFill>
              <a:latin typeface="Arial"/>
              <a:ea typeface="ＭＳ Ｐゴシック" charset="0"/>
              <a:cs typeface="Arial"/>
            </a:endParaRPr>
          </a:p>
        </p:txBody>
      </p:sp>
      <p:sp>
        <p:nvSpPr>
          <p:cNvPr id="12" name="TextBox 11"/>
          <p:cNvSpPr txBox="1"/>
          <p:nvPr/>
        </p:nvSpPr>
        <p:spPr>
          <a:xfrm>
            <a:off x="5788229" y="4023358"/>
            <a:ext cx="790701"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Cysteine</a:t>
            </a:r>
            <a:endParaRPr lang="en-US" sz="1000" b="1" dirty="0">
              <a:solidFill>
                <a:srgbClr val="000000"/>
              </a:solidFill>
              <a:latin typeface="Arial"/>
              <a:ea typeface="ＭＳ Ｐゴシック" charset="0"/>
              <a:cs typeface="Arial"/>
            </a:endParaRPr>
          </a:p>
        </p:txBody>
      </p:sp>
      <p:sp>
        <p:nvSpPr>
          <p:cNvPr id="13" name="TextBox 12"/>
          <p:cNvSpPr txBox="1"/>
          <p:nvPr/>
        </p:nvSpPr>
        <p:spPr>
          <a:xfrm>
            <a:off x="6148638" y="5007363"/>
            <a:ext cx="1574453"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Glycerol phosphate</a:t>
            </a:r>
            <a:endParaRPr lang="en-US" sz="1000" b="1" dirty="0">
              <a:solidFill>
                <a:srgbClr val="000000"/>
              </a:solidFill>
              <a:latin typeface="Arial"/>
              <a:ea typeface="ＭＳ Ｐゴシック" charset="0"/>
              <a:cs typeface="Arial"/>
            </a:endParaRPr>
          </a:p>
        </p:txBody>
      </p:sp>
      <p:sp>
        <p:nvSpPr>
          <p:cNvPr id="14" name="TextBox 13"/>
          <p:cNvSpPr txBox="1"/>
          <p:nvPr/>
        </p:nvSpPr>
        <p:spPr>
          <a:xfrm>
            <a:off x="3545668" y="4578290"/>
            <a:ext cx="882238" cy="400110"/>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Organic</a:t>
            </a:r>
          </a:p>
          <a:p>
            <a:pPr eaLnBrk="0" hangingPunct="0"/>
            <a:r>
              <a:rPr lang="en-US" sz="1000" b="1" dirty="0" smtClean="0">
                <a:solidFill>
                  <a:srgbClr val="000000"/>
                </a:solidFill>
                <a:latin typeface="Arial"/>
                <a:ea typeface="ＭＳ Ｐゴシック" charset="0"/>
                <a:cs typeface="Arial"/>
              </a:rPr>
              <a:t>phosphate</a:t>
            </a:r>
            <a:endParaRPr lang="en-US" sz="1000" b="1" dirty="0">
              <a:solidFill>
                <a:srgbClr val="000000"/>
              </a:solidFill>
              <a:latin typeface="Arial"/>
              <a:ea typeface="ＭＳ Ｐゴシック" charset="0"/>
              <a:cs typeface="Arial"/>
            </a:endParaRPr>
          </a:p>
        </p:txBody>
      </p:sp>
      <p:sp>
        <p:nvSpPr>
          <p:cNvPr id="15" name="TextBox 14"/>
          <p:cNvSpPr txBox="1"/>
          <p:nvPr/>
        </p:nvSpPr>
        <p:spPr>
          <a:xfrm>
            <a:off x="3545667" y="3628610"/>
            <a:ext cx="538990" cy="246221"/>
          </a:xfrm>
          <a:prstGeom prst="rect">
            <a:avLst/>
          </a:prstGeom>
          <a:noFill/>
        </p:spPr>
        <p:txBody>
          <a:bodyPr wrap="square" rtlCol="0">
            <a:spAutoFit/>
          </a:bodyPr>
          <a:lstStyle/>
          <a:p>
            <a:pPr eaLnBrk="0" hangingPunct="0"/>
            <a:r>
              <a:rPr lang="en-US" sz="1000" b="1" dirty="0" err="1" smtClean="0">
                <a:solidFill>
                  <a:srgbClr val="000000"/>
                </a:solidFill>
                <a:latin typeface="Arial"/>
                <a:ea typeface="ＭＳ Ｐゴシック" charset="0"/>
                <a:cs typeface="Arial"/>
              </a:rPr>
              <a:t>Thiol</a:t>
            </a:r>
            <a:endParaRPr lang="en-US" sz="1000" b="1" dirty="0">
              <a:solidFill>
                <a:srgbClr val="000000"/>
              </a:solidFill>
              <a:latin typeface="Arial"/>
              <a:ea typeface="ＭＳ Ｐゴシック" charset="0"/>
              <a:cs typeface="Arial"/>
            </a:endParaRPr>
          </a:p>
        </p:txBody>
      </p:sp>
      <p:sp>
        <p:nvSpPr>
          <p:cNvPr id="16" name="TextBox 15"/>
          <p:cNvSpPr txBox="1"/>
          <p:nvPr/>
        </p:nvSpPr>
        <p:spPr>
          <a:xfrm>
            <a:off x="3545667" y="2743398"/>
            <a:ext cx="624804"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Amine</a:t>
            </a:r>
            <a:endParaRPr lang="en-US" sz="1000" b="1" dirty="0">
              <a:solidFill>
                <a:srgbClr val="000000"/>
              </a:solidFill>
              <a:latin typeface="Arial"/>
              <a:ea typeface="ＭＳ Ｐゴシック" charset="0"/>
              <a:cs typeface="Arial"/>
            </a:endParaRPr>
          </a:p>
        </p:txBody>
      </p:sp>
      <p:sp>
        <p:nvSpPr>
          <p:cNvPr id="17" name="TextBox 16"/>
          <p:cNvSpPr txBox="1"/>
          <p:nvPr/>
        </p:nvSpPr>
        <p:spPr>
          <a:xfrm>
            <a:off x="3545666" y="1813662"/>
            <a:ext cx="1482925" cy="400110"/>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Carboxylic acid, or</a:t>
            </a:r>
          </a:p>
          <a:p>
            <a:pPr eaLnBrk="0" hangingPunct="0"/>
            <a:r>
              <a:rPr lang="en-US" sz="1000" b="1" dirty="0" smtClean="0">
                <a:solidFill>
                  <a:srgbClr val="000000"/>
                </a:solidFill>
                <a:latin typeface="Arial"/>
                <a:ea typeface="ＭＳ Ｐゴシック" charset="0"/>
                <a:cs typeface="Arial"/>
              </a:rPr>
              <a:t>organic acid</a:t>
            </a:r>
            <a:endParaRPr lang="en-US" sz="1000" b="1" dirty="0">
              <a:solidFill>
                <a:srgbClr val="000000"/>
              </a:solidFill>
              <a:latin typeface="Arial"/>
              <a:ea typeface="ＭＳ Ｐゴシック" charset="0"/>
              <a:cs typeface="Arial"/>
            </a:endParaRPr>
          </a:p>
        </p:txBody>
      </p:sp>
      <p:sp>
        <p:nvSpPr>
          <p:cNvPr id="18" name="TextBox 17"/>
          <p:cNvSpPr txBox="1"/>
          <p:nvPr/>
        </p:nvSpPr>
        <p:spPr>
          <a:xfrm>
            <a:off x="3545667" y="1038392"/>
            <a:ext cx="910844" cy="400110"/>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Ketone</a:t>
            </a:r>
          </a:p>
          <a:p>
            <a:pPr eaLnBrk="0" hangingPunct="0"/>
            <a:r>
              <a:rPr lang="en-US" sz="1000" b="1" dirty="0" smtClean="0">
                <a:solidFill>
                  <a:srgbClr val="000000"/>
                </a:solidFill>
                <a:latin typeface="Arial"/>
                <a:ea typeface="ＭＳ Ｐゴシック" charset="0"/>
                <a:cs typeface="Arial"/>
              </a:rPr>
              <a:t>Aldehyde</a:t>
            </a:r>
            <a:endParaRPr lang="en-US" sz="1000" b="1" dirty="0">
              <a:solidFill>
                <a:srgbClr val="000000"/>
              </a:solidFill>
              <a:latin typeface="Arial"/>
              <a:ea typeface="ＭＳ Ｐゴシック" charset="0"/>
              <a:cs typeface="Arial"/>
            </a:endParaRPr>
          </a:p>
        </p:txBody>
      </p:sp>
      <p:sp>
        <p:nvSpPr>
          <p:cNvPr id="19" name="TextBox 18"/>
          <p:cNvSpPr txBox="1"/>
          <p:nvPr/>
        </p:nvSpPr>
        <p:spPr>
          <a:xfrm>
            <a:off x="3557109" y="373650"/>
            <a:ext cx="796428"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Alcohol</a:t>
            </a:r>
            <a:endParaRPr lang="en-US" sz="1000" b="1" dirty="0">
              <a:solidFill>
                <a:srgbClr val="000000"/>
              </a:solidFill>
              <a:latin typeface="Arial"/>
              <a:ea typeface="ＭＳ Ｐゴシック" charset="0"/>
              <a:cs typeface="Arial"/>
            </a:endParaRPr>
          </a:p>
        </p:txBody>
      </p:sp>
      <p:sp>
        <p:nvSpPr>
          <p:cNvPr id="20" name="TextBox 19"/>
          <p:cNvSpPr txBox="1"/>
          <p:nvPr/>
        </p:nvSpPr>
        <p:spPr>
          <a:xfrm>
            <a:off x="1543384" y="373649"/>
            <a:ext cx="1786127"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Hydroxyl group (—OH)</a:t>
            </a:r>
            <a:endParaRPr lang="en-US" sz="1000" b="1" dirty="0">
              <a:solidFill>
                <a:srgbClr val="000000"/>
              </a:solidFill>
              <a:latin typeface="Arial"/>
              <a:ea typeface="ＭＳ Ｐゴシック" charset="0"/>
              <a:cs typeface="Arial"/>
            </a:endParaRPr>
          </a:p>
        </p:txBody>
      </p:sp>
      <p:sp>
        <p:nvSpPr>
          <p:cNvPr id="22" name="TextBox 21"/>
          <p:cNvSpPr txBox="1"/>
          <p:nvPr/>
        </p:nvSpPr>
        <p:spPr>
          <a:xfrm>
            <a:off x="1543384" y="1804762"/>
            <a:ext cx="1889102"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Carboxyl group (—COOH)</a:t>
            </a:r>
            <a:endParaRPr lang="en-US" sz="1000" b="1" dirty="0">
              <a:solidFill>
                <a:srgbClr val="000000"/>
              </a:solidFill>
              <a:latin typeface="Arial"/>
              <a:ea typeface="ＭＳ Ｐゴシック" charset="0"/>
              <a:cs typeface="Arial"/>
            </a:endParaRPr>
          </a:p>
        </p:txBody>
      </p:sp>
      <p:sp>
        <p:nvSpPr>
          <p:cNvPr id="23" name="TextBox 22"/>
          <p:cNvSpPr txBox="1"/>
          <p:nvPr/>
        </p:nvSpPr>
        <p:spPr>
          <a:xfrm>
            <a:off x="1554826" y="2742046"/>
            <a:ext cx="1654549"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Amino group (—NH</a:t>
            </a:r>
            <a:r>
              <a:rPr lang="en-US" sz="1200" b="1" baseline="-25000" dirty="0" smtClean="0">
                <a:solidFill>
                  <a:srgbClr val="000000"/>
                </a:solidFill>
                <a:latin typeface="Arial"/>
                <a:ea typeface="ＭＳ Ｐゴシック" charset="0"/>
                <a:cs typeface="Arial"/>
              </a:rPr>
              <a:t>2</a:t>
            </a:r>
            <a:r>
              <a:rPr lang="en-US" sz="1000" b="1" dirty="0" smtClean="0">
                <a:solidFill>
                  <a:srgbClr val="000000"/>
                </a:solidFill>
                <a:latin typeface="Arial"/>
                <a:ea typeface="ＭＳ Ｐゴシック" charset="0"/>
                <a:cs typeface="Arial"/>
              </a:rPr>
              <a:t>)</a:t>
            </a:r>
            <a:endParaRPr lang="en-US" sz="1000" b="1" dirty="0">
              <a:solidFill>
                <a:srgbClr val="000000"/>
              </a:solidFill>
              <a:latin typeface="Arial"/>
              <a:ea typeface="ＭＳ Ｐゴシック" charset="0"/>
              <a:cs typeface="Arial"/>
            </a:endParaRPr>
          </a:p>
        </p:txBody>
      </p:sp>
      <p:sp>
        <p:nvSpPr>
          <p:cNvPr id="24" name="TextBox 23"/>
          <p:cNvSpPr txBox="1"/>
          <p:nvPr/>
        </p:nvSpPr>
        <p:spPr>
          <a:xfrm>
            <a:off x="1560547" y="3627841"/>
            <a:ext cx="1814731"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Sulfhydryl group (—SH)</a:t>
            </a:r>
            <a:endParaRPr lang="en-US" sz="1000" b="1" dirty="0">
              <a:solidFill>
                <a:srgbClr val="000000"/>
              </a:solidFill>
              <a:latin typeface="Arial"/>
              <a:ea typeface="ＭＳ Ｐゴシック" charset="0"/>
              <a:cs typeface="Arial"/>
            </a:endParaRPr>
          </a:p>
        </p:txBody>
      </p:sp>
      <p:sp>
        <p:nvSpPr>
          <p:cNvPr id="25" name="TextBox 24"/>
          <p:cNvSpPr txBox="1"/>
          <p:nvPr/>
        </p:nvSpPr>
        <p:spPr>
          <a:xfrm>
            <a:off x="1543384" y="4582289"/>
            <a:ext cx="2140817"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Phosphate group (—OPO</a:t>
            </a:r>
            <a:r>
              <a:rPr lang="en-US" sz="1000" b="1" baseline="-25000" dirty="0" smtClean="0">
                <a:solidFill>
                  <a:srgbClr val="000000"/>
                </a:solidFill>
                <a:latin typeface="Arial"/>
                <a:ea typeface="ＭＳ Ｐゴシック" charset="0"/>
                <a:cs typeface="Arial"/>
              </a:rPr>
              <a:t>3</a:t>
            </a:r>
            <a:r>
              <a:rPr lang="en-US" sz="1000" b="1" baseline="30000" dirty="0" smtClean="0">
                <a:solidFill>
                  <a:srgbClr val="000000"/>
                </a:solidFill>
                <a:latin typeface="Arial"/>
                <a:ea typeface="ＭＳ Ｐゴシック" charset="0"/>
                <a:cs typeface="Arial"/>
              </a:rPr>
              <a:t>2−</a:t>
            </a:r>
            <a:r>
              <a:rPr lang="en-US" sz="1000" b="1" dirty="0" smtClean="0">
                <a:solidFill>
                  <a:srgbClr val="000000"/>
                </a:solidFill>
                <a:latin typeface="Arial"/>
                <a:ea typeface="ＭＳ Ｐゴシック" charset="0"/>
                <a:cs typeface="Arial"/>
              </a:rPr>
              <a:t>)</a:t>
            </a:r>
            <a:endParaRPr lang="en-US" sz="1000" b="1" dirty="0">
              <a:solidFill>
                <a:srgbClr val="000000"/>
              </a:solidFill>
              <a:latin typeface="Arial"/>
              <a:ea typeface="ＭＳ Ｐゴシック" charset="0"/>
              <a:cs typeface="Arial"/>
            </a:endParaRPr>
          </a:p>
        </p:txBody>
      </p:sp>
      <p:sp>
        <p:nvSpPr>
          <p:cNvPr id="26" name="TextBox 25"/>
          <p:cNvSpPr txBox="1"/>
          <p:nvPr/>
        </p:nvSpPr>
        <p:spPr>
          <a:xfrm>
            <a:off x="1543384" y="5519572"/>
            <a:ext cx="1786127"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Methyl group (—CH</a:t>
            </a:r>
            <a:r>
              <a:rPr lang="en-US" sz="1000" b="1" baseline="-25000" dirty="0" smtClean="0">
                <a:solidFill>
                  <a:srgbClr val="000000"/>
                </a:solidFill>
                <a:latin typeface="Arial"/>
                <a:ea typeface="ＭＳ Ｐゴシック" charset="0"/>
                <a:cs typeface="Arial"/>
              </a:rPr>
              <a:t>3</a:t>
            </a:r>
            <a:r>
              <a:rPr lang="en-US" sz="1000" b="1" dirty="0" smtClean="0">
                <a:solidFill>
                  <a:srgbClr val="000000"/>
                </a:solidFill>
                <a:latin typeface="Arial"/>
                <a:ea typeface="ＭＳ Ｐゴシック" charset="0"/>
                <a:cs typeface="Arial"/>
              </a:rPr>
              <a:t>)</a:t>
            </a:r>
            <a:endParaRPr lang="en-US" sz="1000" b="1" dirty="0">
              <a:solidFill>
                <a:srgbClr val="000000"/>
              </a:solidFill>
              <a:latin typeface="Arial"/>
              <a:ea typeface="ＭＳ Ｐゴシック" charset="0"/>
              <a:cs typeface="Arial"/>
            </a:endParaRPr>
          </a:p>
        </p:txBody>
      </p:sp>
      <p:sp>
        <p:nvSpPr>
          <p:cNvPr id="27" name="TextBox 26"/>
          <p:cNvSpPr txBox="1"/>
          <p:nvPr/>
        </p:nvSpPr>
        <p:spPr>
          <a:xfrm>
            <a:off x="3551389" y="5519811"/>
            <a:ext cx="1002376" cy="400110"/>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Methylated</a:t>
            </a:r>
          </a:p>
          <a:p>
            <a:pPr eaLnBrk="0" hangingPunct="0"/>
            <a:r>
              <a:rPr lang="en-US" sz="1000" b="1" dirty="0" smtClean="0">
                <a:solidFill>
                  <a:srgbClr val="000000"/>
                </a:solidFill>
                <a:latin typeface="Arial"/>
                <a:ea typeface="ＭＳ Ｐゴシック" charset="0"/>
                <a:cs typeface="Arial"/>
              </a:rPr>
              <a:t>compound</a:t>
            </a:r>
            <a:endParaRPr lang="en-US" sz="1000" b="1" dirty="0">
              <a:solidFill>
                <a:srgbClr val="000000"/>
              </a:solidFill>
              <a:latin typeface="Arial"/>
              <a:ea typeface="ＭＳ Ｐゴシック" charset="0"/>
              <a:cs typeface="Arial"/>
            </a:endParaRPr>
          </a:p>
        </p:txBody>
      </p:sp>
      <p:sp>
        <p:nvSpPr>
          <p:cNvPr id="28" name="TextBox 27"/>
          <p:cNvSpPr txBox="1"/>
          <p:nvPr/>
        </p:nvSpPr>
        <p:spPr>
          <a:xfrm>
            <a:off x="5936965" y="5900572"/>
            <a:ext cx="1574453"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5-Methyl cytosine</a:t>
            </a:r>
            <a:endParaRPr lang="en-US" sz="1000" b="1" dirty="0">
              <a:solidFill>
                <a:srgbClr val="000000"/>
              </a:solidFill>
              <a:latin typeface="Arial"/>
              <a:ea typeface="ＭＳ Ｐゴシック" charset="0"/>
              <a:cs typeface="Arial"/>
            </a:endParaRPr>
          </a:p>
        </p:txBody>
      </p:sp>
      <p:grpSp>
        <p:nvGrpSpPr>
          <p:cNvPr id="29" name="Group 28"/>
          <p:cNvGrpSpPr/>
          <p:nvPr/>
        </p:nvGrpSpPr>
        <p:grpSpPr>
          <a:xfrm>
            <a:off x="1543379" y="1016001"/>
            <a:ext cx="1800513" cy="341472"/>
            <a:chOff x="1543379" y="1016001"/>
            <a:chExt cx="1800513" cy="341472"/>
          </a:xfrm>
        </p:grpSpPr>
        <p:sp>
          <p:nvSpPr>
            <p:cNvPr id="21" name="TextBox 20"/>
            <p:cNvSpPr txBox="1"/>
            <p:nvPr/>
          </p:nvSpPr>
          <p:spPr>
            <a:xfrm>
              <a:off x="1543379" y="1044728"/>
              <a:ext cx="1240675" cy="246221"/>
            </a:xfrm>
            <a:prstGeom prst="rect">
              <a:avLst/>
            </a:prstGeom>
            <a:noFill/>
          </p:spPr>
          <p:txBody>
            <a:bodyPr wrap="square" rtlCol="0">
              <a:spAutoFit/>
            </a:bodyPr>
            <a:lstStyle/>
            <a:p>
              <a:pPr eaLnBrk="0" hangingPunct="0"/>
              <a:r>
                <a:rPr lang="en-US" sz="1000" b="1" dirty="0" smtClean="0">
                  <a:solidFill>
                    <a:srgbClr val="000000"/>
                  </a:solidFill>
                  <a:latin typeface="Arial"/>
                  <a:ea typeface="ＭＳ Ｐゴシック" charset="0"/>
                  <a:cs typeface="Arial"/>
                </a:rPr>
                <a:t>Carbonyl group</a:t>
              </a:r>
              <a:endParaRPr lang="en-US" sz="1000" b="1" dirty="0">
                <a:solidFill>
                  <a:srgbClr val="000000"/>
                </a:solidFill>
                <a:latin typeface="Arial"/>
                <a:ea typeface="ＭＳ Ｐゴシック" charset="0"/>
                <a:cs typeface="Arial"/>
              </a:endParaRPr>
            </a:p>
          </p:txBody>
        </p:sp>
        <p:sp>
          <p:nvSpPr>
            <p:cNvPr id="31" name="TextBox 30"/>
            <p:cNvSpPr txBox="1"/>
            <p:nvPr/>
          </p:nvSpPr>
          <p:spPr>
            <a:xfrm>
              <a:off x="2574293" y="1051544"/>
              <a:ext cx="769599" cy="246221"/>
            </a:xfrm>
            <a:prstGeom prst="rect">
              <a:avLst/>
            </a:prstGeom>
            <a:noFill/>
          </p:spPr>
          <p:txBody>
            <a:bodyPr wrap="square" rtlCol="0">
              <a:noAutofit/>
            </a:bodyPr>
            <a:lstStyle/>
            <a:p>
              <a:pPr eaLnBrk="0" hangingPunct="0"/>
              <a:r>
                <a:rPr lang="en-US" sz="1000" b="1" dirty="0" smtClean="0">
                  <a:solidFill>
                    <a:srgbClr val="000000"/>
                  </a:solidFill>
                  <a:latin typeface="Arial"/>
                  <a:ea typeface="ＭＳ Ｐゴシック" charset="0"/>
                  <a:cs typeface="Arial"/>
                </a:rPr>
                <a:t>(    C＝O)</a:t>
              </a:r>
              <a:endParaRPr lang="en-US" sz="1000" b="1" dirty="0">
                <a:solidFill>
                  <a:srgbClr val="000000"/>
                </a:solidFill>
                <a:latin typeface="Arial"/>
                <a:ea typeface="ＭＳ Ｐゴシック" charset="0"/>
                <a:cs typeface="Arial"/>
              </a:endParaRPr>
            </a:p>
          </p:txBody>
        </p:sp>
        <p:sp>
          <p:nvSpPr>
            <p:cNvPr id="35" name="TextBox 34"/>
            <p:cNvSpPr txBox="1"/>
            <p:nvPr/>
          </p:nvSpPr>
          <p:spPr>
            <a:xfrm rot="13080000">
              <a:off x="2644145" y="1016001"/>
              <a:ext cx="280032" cy="246221"/>
            </a:xfrm>
            <a:prstGeom prst="rect">
              <a:avLst/>
            </a:prstGeom>
            <a:noFill/>
          </p:spPr>
          <p:txBody>
            <a:bodyPr wrap="square" rtlCol="0">
              <a:spAutoFit/>
            </a:bodyPr>
            <a:lstStyle/>
            <a:p>
              <a:pPr eaLnBrk="0" hangingPunct="0"/>
              <a:r>
                <a:rPr lang="en-US" sz="1000" b="1" dirty="0">
                  <a:solidFill>
                    <a:srgbClr val="000000"/>
                  </a:solidFill>
                  <a:latin typeface="Arial"/>
                  <a:ea typeface="ＭＳ Ｐゴシック" charset="0"/>
                  <a:cs typeface="Arial"/>
                </a:rPr>
                <a:t>—</a:t>
              </a:r>
            </a:p>
          </p:txBody>
        </p:sp>
        <p:sp>
          <p:nvSpPr>
            <p:cNvPr id="36" name="TextBox 35"/>
            <p:cNvSpPr txBox="1"/>
            <p:nvPr/>
          </p:nvSpPr>
          <p:spPr>
            <a:xfrm rot="8520000">
              <a:off x="2660021" y="1111252"/>
              <a:ext cx="280032" cy="246221"/>
            </a:xfrm>
            <a:prstGeom prst="rect">
              <a:avLst/>
            </a:prstGeom>
            <a:noFill/>
          </p:spPr>
          <p:txBody>
            <a:bodyPr wrap="square" rtlCol="0">
              <a:spAutoFit/>
            </a:bodyPr>
            <a:lstStyle/>
            <a:p>
              <a:pPr eaLnBrk="0" hangingPunct="0"/>
              <a:r>
                <a:rPr lang="en-US" sz="1000" b="1" dirty="0">
                  <a:solidFill>
                    <a:srgbClr val="000000"/>
                  </a:solidFill>
                  <a:latin typeface="Arial"/>
                  <a:ea typeface="ＭＳ Ｐゴシック" charset="0"/>
                  <a:cs typeface="Arial"/>
                </a:rPr>
                <a:t>—</a:t>
              </a:r>
            </a:p>
          </p:txBody>
        </p:sp>
      </p:grpSp>
    </p:spTree>
    <p:extLst>
      <p:ext uri="{BB962C8B-B14F-4D97-AF65-F5344CB8AC3E}">
        <p14:creationId xmlns:p14="http://schemas.microsoft.com/office/powerpoint/2010/main" xmlns="" val="2421466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87383" y="417651"/>
            <a:ext cx="8543108" cy="536072"/>
          </a:xfrm>
        </p:spPr>
        <p:txBody>
          <a:bodyPr/>
          <a:lstStyle/>
          <a:p>
            <a:r>
              <a:rPr lang="en-US" dirty="0" smtClean="0"/>
              <a:t>Giant Molecules from Smaller Building Blocks</a:t>
            </a:r>
          </a:p>
        </p:txBody>
      </p:sp>
      <p:sp>
        <p:nvSpPr>
          <p:cNvPr id="57347" name="Rectangle 3"/>
          <p:cNvSpPr>
            <a:spLocks noGrp="1" noChangeArrowheads="1"/>
          </p:cNvSpPr>
          <p:nvPr>
            <p:ph idx="1"/>
          </p:nvPr>
        </p:nvSpPr>
        <p:spPr>
          <a:xfrm>
            <a:off x="287383" y="1109925"/>
            <a:ext cx="8543108" cy="4949054"/>
          </a:xfrm>
        </p:spPr>
        <p:txBody>
          <a:bodyPr>
            <a:normAutofit fontScale="77500" lnSpcReduction="20000"/>
          </a:bodyPr>
          <a:lstStyle/>
          <a:p>
            <a:r>
              <a:rPr lang="en-US" dirty="0" smtClean="0"/>
              <a:t>On a molecular scale, many of life’s molecules are gigantic </a:t>
            </a:r>
            <a:r>
              <a:rPr lang="en-US" b="1" dirty="0" smtClean="0"/>
              <a:t>macromolecules</a:t>
            </a:r>
            <a:r>
              <a:rPr lang="ko-KR" altLang="en-US" sz="2300" dirty="0" smtClean="0"/>
              <a:t>고분자</a:t>
            </a:r>
            <a:r>
              <a:rPr lang="en-US" dirty="0" smtClean="0"/>
              <a:t>.</a:t>
            </a:r>
          </a:p>
          <a:p>
            <a:r>
              <a:rPr lang="en-US" dirty="0" smtClean="0"/>
              <a:t>Three categories of macromolecules are</a:t>
            </a:r>
          </a:p>
          <a:p>
            <a:pPr marL="971550" lvl="1" indent="-514350">
              <a:buFont typeface="+mj-lt"/>
              <a:buAutoNum type="arabicPeriod"/>
            </a:pPr>
            <a:r>
              <a:rPr lang="en-US" dirty="0" smtClean="0"/>
              <a:t>Carbohydrates</a:t>
            </a:r>
            <a:r>
              <a:rPr lang="ko-KR" altLang="en-US" sz="1800" dirty="0" smtClean="0"/>
              <a:t>탄수화물</a:t>
            </a:r>
            <a:r>
              <a:rPr lang="en-US" dirty="0" smtClean="0"/>
              <a:t>,</a:t>
            </a:r>
          </a:p>
          <a:p>
            <a:pPr marL="971550" lvl="1" indent="-514350">
              <a:buFont typeface="+mj-lt"/>
              <a:buAutoNum type="arabicPeriod"/>
            </a:pPr>
            <a:r>
              <a:rPr lang="en-US" dirty="0" smtClean="0"/>
              <a:t>Proteins</a:t>
            </a:r>
            <a:r>
              <a:rPr lang="ko-KR" altLang="en-US" sz="1800" dirty="0" smtClean="0"/>
              <a:t>단백질</a:t>
            </a:r>
            <a:r>
              <a:rPr lang="en-US" dirty="0" smtClean="0"/>
              <a:t>, and</a:t>
            </a:r>
          </a:p>
          <a:p>
            <a:pPr marL="971550" lvl="1" indent="-514350">
              <a:buFont typeface="+mj-lt"/>
              <a:buAutoNum type="arabicPeriod"/>
            </a:pPr>
            <a:r>
              <a:rPr lang="en-US" dirty="0" smtClean="0"/>
              <a:t>nucleic acids</a:t>
            </a:r>
            <a:r>
              <a:rPr lang="ko-KR" altLang="en-US" sz="1800" dirty="0" smtClean="0"/>
              <a:t>핵산</a:t>
            </a:r>
            <a:r>
              <a:rPr lang="en-US" dirty="0" smtClean="0"/>
              <a:t>.</a:t>
            </a:r>
          </a:p>
          <a:p>
            <a:r>
              <a:rPr lang="en-US" altLang="ko-KR" dirty="0" smtClean="0"/>
              <a:t>Macromolecules are polymers.</a:t>
            </a:r>
          </a:p>
          <a:p>
            <a:r>
              <a:rPr lang="en-US" altLang="ko-KR" b="1" dirty="0" smtClean="0"/>
              <a:t>Polymers</a:t>
            </a:r>
            <a:r>
              <a:rPr lang="ko-KR" altLang="en-US" sz="2300" dirty="0" err="1" smtClean="0"/>
              <a:t>중합체</a:t>
            </a:r>
            <a:r>
              <a:rPr lang="en-US" altLang="ko-KR" dirty="0" smtClean="0"/>
              <a:t> are made by stringing together many smaller molecules called </a:t>
            </a:r>
            <a:r>
              <a:rPr lang="en-US" altLang="ko-KR" b="1" dirty="0" smtClean="0"/>
              <a:t>monomers</a:t>
            </a:r>
            <a:r>
              <a:rPr lang="ko-KR" altLang="en-US" sz="2300" dirty="0" smtClean="0"/>
              <a:t>단위체</a:t>
            </a:r>
            <a:r>
              <a:rPr lang="en-US" altLang="ko-KR" dirty="0" smtClean="0"/>
              <a:t>.</a:t>
            </a:r>
          </a:p>
          <a:p>
            <a:r>
              <a:rPr lang="en-US" altLang="ko-KR" dirty="0" smtClean="0"/>
              <a:t>A </a:t>
            </a:r>
            <a:r>
              <a:rPr lang="en-US" altLang="ko-KR" b="1" dirty="0" smtClean="0"/>
              <a:t>dehydration</a:t>
            </a:r>
            <a:r>
              <a:rPr lang="en-US" altLang="ko-KR" dirty="0" smtClean="0"/>
              <a:t> </a:t>
            </a:r>
            <a:r>
              <a:rPr lang="en-US" altLang="ko-KR" b="1" dirty="0" smtClean="0"/>
              <a:t>reaction</a:t>
            </a:r>
            <a:r>
              <a:rPr lang="ko-KR" altLang="en-US" sz="2300" dirty="0" smtClean="0"/>
              <a:t>탈수반응</a:t>
            </a:r>
            <a:endParaRPr lang="en-US" altLang="ko-KR" sz="2300" dirty="0" smtClean="0"/>
          </a:p>
          <a:p>
            <a:pPr lvl="1"/>
            <a:r>
              <a:rPr lang="en-US" altLang="ko-KR" dirty="0" smtClean="0"/>
              <a:t>links two monomers together and</a:t>
            </a:r>
          </a:p>
          <a:p>
            <a:pPr lvl="1"/>
            <a:r>
              <a:rPr lang="en-US" altLang="ko-KR" dirty="0" smtClean="0"/>
              <a:t>removes a molecule of water.</a:t>
            </a:r>
          </a:p>
          <a:p>
            <a:pPr marL="971550" lvl="1" indent="-514350">
              <a:buFont typeface="+mj-lt"/>
              <a:buAutoNum type="arabicPeriod"/>
            </a:pPr>
            <a:endParaRPr lang="en-US" dirty="0" smtClean="0"/>
          </a:p>
        </p:txBody>
      </p:sp>
      <p:pic>
        <p:nvPicPr>
          <p:cNvPr id="5" name="11-03_04aPolymerBuild-L.jpg" descr="C:\Documents and Settings\rajesh\Desktop\PPT\Campbel Chapter-03\03_Labeled_Images\11-03_04aPolymerBuild-L.jpg"/>
          <p:cNvPicPr>
            <a:picLocks noChangeAspect="1"/>
          </p:cNvPicPr>
          <p:nvPr/>
        </p:nvPicPr>
        <p:blipFill>
          <a:blip r:embed="rId3" r:link="rId4"/>
          <a:stretch>
            <a:fillRect/>
          </a:stretch>
        </p:blipFill>
        <p:spPr>
          <a:xfrm>
            <a:off x="4945625" y="4578960"/>
            <a:ext cx="3470788" cy="2097125"/>
          </a:xfrm>
          <a:prstGeom prst="rect">
            <a:avLst/>
          </a:prstGeom>
        </p:spPr>
      </p:pic>
      <p:sp>
        <p:nvSpPr>
          <p:cNvPr id="6" name="TextBox 5"/>
          <p:cNvSpPr txBox="1"/>
          <p:nvPr/>
        </p:nvSpPr>
        <p:spPr>
          <a:xfrm>
            <a:off x="5260256" y="5168747"/>
            <a:ext cx="2782529" cy="215444"/>
          </a:xfrm>
          <a:prstGeom prst="rect">
            <a:avLst/>
          </a:prstGeom>
          <a:noFill/>
        </p:spPr>
        <p:txBody>
          <a:bodyPr wrap="square" lIns="0" tIns="0" rIns="0" bIns="0">
            <a:spAutoFit/>
          </a:bodyPr>
          <a:lstStyle/>
          <a:p>
            <a:pPr eaLnBrk="0" fontAlgn="auto" hangingPunct="0">
              <a:spcBef>
                <a:spcPts val="0"/>
              </a:spcBef>
              <a:spcAft>
                <a:spcPts val="0"/>
              </a:spcAft>
              <a:defRPr/>
            </a:pPr>
            <a:r>
              <a:rPr lang="en-US" sz="1400" b="1" dirty="0" smtClean="0">
                <a:solidFill>
                  <a:srgbClr val="000000"/>
                </a:solidFill>
                <a:latin typeface="Arial"/>
                <a:ea typeface="ＭＳ Ｐゴシック" charset="0"/>
              </a:rPr>
              <a:t>Dehydration reaction</a:t>
            </a:r>
            <a:endParaRPr lang="en-US" sz="1400" b="1" dirty="0">
              <a:solidFill>
                <a:srgbClr val="000000"/>
              </a:solidFill>
              <a:latin typeface="Arial"/>
              <a:ea typeface="ＭＳ Ｐゴシック"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336544" y="716632"/>
            <a:ext cx="8543108" cy="4405975"/>
          </a:xfrm>
        </p:spPr>
        <p:txBody>
          <a:bodyPr/>
          <a:lstStyle/>
          <a:p>
            <a:r>
              <a:rPr lang="en-US" dirty="0" smtClean="0"/>
              <a:t>Organisms also have to break down macromolecules.</a:t>
            </a:r>
          </a:p>
          <a:p>
            <a:r>
              <a:rPr lang="en-US" dirty="0" smtClean="0"/>
              <a:t>Digestion breaks down macromolecules to make monomers available to your cells.</a:t>
            </a:r>
          </a:p>
          <a:p>
            <a:r>
              <a:rPr lang="en-US" altLang="ko-KR" b="1" dirty="0" smtClean="0"/>
              <a:t>Hydrolysis</a:t>
            </a:r>
            <a:r>
              <a:rPr lang="ko-KR" altLang="en-US" sz="2000" dirty="0" smtClean="0"/>
              <a:t>가수분해</a:t>
            </a:r>
            <a:endParaRPr lang="en-US" altLang="ko-KR" sz="2000" dirty="0" smtClean="0"/>
          </a:p>
          <a:p>
            <a:pPr lvl="1"/>
            <a:r>
              <a:rPr lang="en-US" altLang="ko-KR" dirty="0" smtClean="0"/>
              <a:t>breaks bonds between monomers, adds a molecule of water, and reverses the dehydration reaction.</a:t>
            </a:r>
          </a:p>
          <a:p>
            <a:endParaRPr lang="en-US" dirty="0" smtClean="0"/>
          </a:p>
        </p:txBody>
      </p:sp>
      <p:pic>
        <p:nvPicPr>
          <p:cNvPr id="6" name="12-03_04bPolymerBreak-L.jpg" descr="C:\Documents and Settings\rajesh\Desktop\PPT\Campbel Chapter-03\03_Labeled_Images\12-03_04bPolymerBreak-L.jpg"/>
          <p:cNvPicPr>
            <a:picLocks noChangeAspect="1"/>
          </p:cNvPicPr>
          <p:nvPr/>
        </p:nvPicPr>
        <p:blipFill>
          <a:blip r:embed="rId3" r:link="rId4"/>
          <a:stretch>
            <a:fillRect/>
          </a:stretch>
        </p:blipFill>
        <p:spPr>
          <a:xfrm>
            <a:off x="3146304" y="4277032"/>
            <a:ext cx="3547661" cy="236925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44225" y="1518865"/>
            <a:ext cx="5041701" cy="506575"/>
          </a:xfrm>
        </p:spPr>
        <p:txBody>
          <a:bodyPr/>
          <a:lstStyle/>
          <a:p>
            <a:r>
              <a:rPr lang="en-US" dirty="0" smtClean="0"/>
              <a:t>Large Biological Molecules</a:t>
            </a:r>
          </a:p>
        </p:txBody>
      </p:sp>
      <p:sp>
        <p:nvSpPr>
          <p:cNvPr id="69635" name="Rectangle 3"/>
          <p:cNvSpPr>
            <a:spLocks noGrp="1" noChangeArrowheads="1"/>
          </p:cNvSpPr>
          <p:nvPr>
            <p:ph idx="1"/>
          </p:nvPr>
        </p:nvSpPr>
        <p:spPr>
          <a:xfrm>
            <a:off x="307049" y="2270133"/>
            <a:ext cx="8543108" cy="3039286"/>
          </a:xfrm>
        </p:spPr>
        <p:txBody>
          <a:bodyPr/>
          <a:lstStyle/>
          <a:p>
            <a:r>
              <a:rPr lang="en-US" dirty="0" smtClean="0"/>
              <a:t>There are four categories of large biological molecules found in all living creatures:</a:t>
            </a:r>
          </a:p>
          <a:p>
            <a:pPr marL="971550" lvl="1" indent="-514350">
              <a:buFont typeface="+mj-lt"/>
              <a:buAutoNum type="arabicPeriod"/>
            </a:pPr>
            <a:r>
              <a:rPr lang="en-US" dirty="0" smtClean="0"/>
              <a:t>Carbohydrates</a:t>
            </a:r>
            <a:r>
              <a:rPr lang="ko-KR" altLang="en-US" sz="2000" dirty="0" smtClean="0"/>
              <a:t>탄수화물</a:t>
            </a:r>
            <a:r>
              <a:rPr lang="en-US" dirty="0" smtClean="0"/>
              <a:t>,</a:t>
            </a:r>
          </a:p>
          <a:p>
            <a:pPr marL="971550" lvl="1" indent="-514350">
              <a:buFont typeface="+mj-lt"/>
              <a:buAutoNum type="arabicPeriod"/>
            </a:pPr>
            <a:r>
              <a:rPr lang="en-US" dirty="0" smtClean="0"/>
              <a:t>Lipids</a:t>
            </a:r>
            <a:r>
              <a:rPr lang="ko-KR" altLang="en-US" sz="2000" dirty="0" smtClean="0"/>
              <a:t>지질</a:t>
            </a:r>
            <a:r>
              <a:rPr lang="en-US" dirty="0" smtClean="0"/>
              <a:t>,</a:t>
            </a:r>
          </a:p>
          <a:p>
            <a:pPr marL="971550" lvl="1" indent="-514350">
              <a:buFont typeface="+mj-lt"/>
              <a:buAutoNum type="arabicPeriod"/>
            </a:pPr>
            <a:r>
              <a:rPr lang="en-US" dirty="0" smtClean="0"/>
              <a:t>Proteins</a:t>
            </a:r>
            <a:r>
              <a:rPr lang="ko-KR" altLang="en-US" sz="2000" dirty="0" smtClean="0"/>
              <a:t>단백질</a:t>
            </a:r>
            <a:r>
              <a:rPr lang="en-US" dirty="0" smtClean="0"/>
              <a:t>, and</a:t>
            </a:r>
          </a:p>
          <a:p>
            <a:pPr marL="971550" lvl="1" indent="-514350">
              <a:buFont typeface="+mj-lt"/>
              <a:buAutoNum type="arabicPeriod"/>
            </a:pPr>
            <a:r>
              <a:rPr lang="en-US" dirty="0" smtClean="0"/>
              <a:t>nucleic acids</a:t>
            </a:r>
            <a:r>
              <a:rPr lang="ko-KR" altLang="en-US" sz="2000" dirty="0" smtClean="0"/>
              <a:t>핵산</a:t>
            </a:r>
            <a:r>
              <a:rPr lang="en-US"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361989" y="447154"/>
            <a:ext cx="3163740" cy="526239"/>
          </a:xfrm>
        </p:spPr>
        <p:txBody>
          <a:bodyPr/>
          <a:lstStyle/>
          <a:p>
            <a:r>
              <a:rPr lang="en-US" dirty="0" smtClean="0"/>
              <a:t>Carbohydrates</a:t>
            </a:r>
          </a:p>
        </p:txBody>
      </p:sp>
      <p:sp>
        <p:nvSpPr>
          <p:cNvPr id="71683" name="Rectangle 3"/>
          <p:cNvSpPr>
            <a:spLocks noGrp="1" noChangeArrowheads="1"/>
          </p:cNvSpPr>
          <p:nvPr>
            <p:ph idx="1"/>
          </p:nvPr>
        </p:nvSpPr>
        <p:spPr/>
        <p:txBody>
          <a:bodyPr/>
          <a:lstStyle/>
          <a:p>
            <a:r>
              <a:rPr lang="en-US" b="1" dirty="0" smtClean="0"/>
              <a:t>Carbohydrates</a:t>
            </a:r>
            <a:r>
              <a:rPr lang="en-US" dirty="0" smtClean="0"/>
              <a:t> include sugars and polymers of sugar</a:t>
            </a:r>
            <a:r>
              <a:rPr lang="ko-KR" altLang="en-US" sz="1800" dirty="0" smtClean="0"/>
              <a:t>당</a:t>
            </a:r>
            <a:r>
              <a:rPr lang="en-US" dirty="0" smtClean="0"/>
              <a:t>. </a:t>
            </a:r>
          </a:p>
          <a:p>
            <a:r>
              <a:rPr lang="en-US" altLang="ko-KR" dirty="0" smtClean="0"/>
              <a:t>In animals, carbohydrates are</a:t>
            </a:r>
          </a:p>
          <a:p>
            <a:pPr lvl="1"/>
            <a:r>
              <a:rPr lang="en-US" altLang="ko-KR" dirty="0" smtClean="0"/>
              <a:t>a primary source of dietary energy and</a:t>
            </a:r>
          </a:p>
          <a:p>
            <a:pPr lvl="1"/>
            <a:r>
              <a:rPr lang="en-US" altLang="ko-KR" dirty="0" smtClean="0"/>
              <a:t>raw material for manufacturing other kinds of organic compounds.</a:t>
            </a:r>
          </a:p>
          <a:p>
            <a:r>
              <a:rPr lang="en-US" altLang="ko-KR" dirty="0" smtClean="0"/>
              <a:t>In plants, carbohydrates serve as a building material for much of the plant body.</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 name="ARTICULATE_PROJECT_OPEN" val="0"/>
</p:tagLst>
</file>

<file path=ppt/theme/theme1.xml><?xml version="1.0" encoding="utf-8"?>
<a:theme xmlns:a="http://schemas.openxmlformats.org/drawingml/2006/main" name="CampbellEB6_Lectur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mpbellEB6_Lectures" id="{D10E2605-64AD-47CA-8C83-9D8FB294CAC7}" vid="{90AA8442-7336-4BC9-A760-1BA51E6F36A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5029</TotalTime>
  <Words>35893</Words>
  <Application>Microsoft Office PowerPoint</Application>
  <PresentationFormat>화면 슬라이드 쇼(4:3)</PresentationFormat>
  <Paragraphs>1042</Paragraphs>
  <Slides>38</Slides>
  <Notes>36</Notes>
  <HiddenSlides>0</HiddenSlides>
  <MMClips>0</MMClips>
  <ScaleCrop>false</ScaleCrop>
  <HeadingPairs>
    <vt:vector size="4" baseType="variant">
      <vt:variant>
        <vt:lpstr>테마</vt:lpstr>
      </vt:variant>
      <vt:variant>
        <vt:i4>1</vt:i4>
      </vt:variant>
      <vt:variant>
        <vt:lpstr>슬라이드 제목</vt:lpstr>
      </vt:variant>
      <vt:variant>
        <vt:i4>38</vt:i4>
      </vt:variant>
    </vt:vector>
  </HeadingPairs>
  <TitlesOfParts>
    <vt:vector size="39" baseType="lpstr">
      <vt:lpstr>CampbellEB6_Lectures</vt:lpstr>
      <vt:lpstr>Chapter  3</vt:lpstr>
      <vt:lpstr>Organic Compounds유기화합물</vt:lpstr>
      <vt:lpstr>Carbon Chemistry</vt:lpstr>
      <vt:lpstr>슬라이드 4</vt:lpstr>
      <vt:lpstr>슬라이드 5</vt:lpstr>
      <vt:lpstr>Giant Molecules from Smaller Building Blocks</vt:lpstr>
      <vt:lpstr>슬라이드 7</vt:lpstr>
      <vt:lpstr>Large Biological Molecules</vt:lpstr>
      <vt:lpstr>Carbohydrates</vt:lpstr>
      <vt:lpstr>Monosaccharides단당류</vt:lpstr>
      <vt:lpstr>슬라이드 11</vt:lpstr>
      <vt:lpstr>Disaccharides이당류</vt:lpstr>
      <vt:lpstr>슬라이드 13</vt:lpstr>
      <vt:lpstr>Polysaccharides다당류</vt:lpstr>
      <vt:lpstr>슬라이드 15</vt:lpstr>
      <vt:lpstr>슬라이드 16</vt:lpstr>
      <vt:lpstr>Lipids지질</vt:lpstr>
      <vt:lpstr>Fats</vt:lpstr>
      <vt:lpstr>슬라이드 19</vt:lpstr>
      <vt:lpstr>슬라이드 20</vt:lpstr>
      <vt:lpstr>Steroids</vt:lpstr>
      <vt:lpstr>Proteins</vt:lpstr>
      <vt:lpstr>The Monomers of Proteins: Amino Acids</vt:lpstr>
      <vt:lpstr>슬라이드 24</vt:lpstr>
      <vt:lpstr>슬라이드 25</vt:lpstr>
      <vt:lpstr>Structure/Function: Protein Shape</vt:lpstr>
      <vt:lpstr>슬라이드 27</vt:lpstr>
      <vt:lpstr>슬라이드 28</vt:lpstr>
      <vt:lpstr>Figure 3.20</vt:lpstr>
      <vt:lpstr>Nucleic Acids</vt:lpstr>
      <vt:lpstr>슬라이드 31</vt:lpstr>
      <vt:lpstr>슬라이드 32</vt:lpstr>
      <vt:lpstr>Figure 3.23</vt:lpstr>
      <vt:lpstr>슬라이드 34</vt:lpstr>
      <vt:lpstr>Figure 3.24</vt:lpstr>
      <vt:lpstr>Figure 3.24</vt:lpstr>
      <vt:lpstr>슬라이드 37</vt:lpstr>
      <vt:lpstr>Figure 3.25</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Delgado</dc:creator>
  <cp:lastModifiedBy>hong choo</cp:lastModifiedBy>
  <cp:revision>1052</cp:revision>
  <cp:lastPrinted>2005-04-01T00:26:31Z</cp:lastPrinted>
  <dcterms:created xsi:type="dcterms:W3CDTF">2014-08-23T20:38:28Z</dcterms:created>
  <dcterms:modified xsi:type="dcterms:W3CDTF">2019-12-19T05:43:39Z</dcterms:modified>
</cp:coreProperties>
</file>