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34"/>
  </p:notesMasterIdLst>
  <p:handoutMasterIdLst>
    <p:handoutMasterId r:id="rId35"/>
  </p:handoutMasterIdLst>
  <p:sldIdLst>
    <p:sldId id="552" r:id="rId2"/>
    <p:sldId id="560" r:id="rId3"/>
    <p:sldId id="278" r:id="rId4"/>
    <p:sldId id="566" r:id="rId5"/>
    <p:sldId id="501" r:id="rId6"/>
    <p:sldId id="574" r:id="rId7"/>
    <p:sldId id="578" r:id="rId8"/>
    <p:sldId id="579" r:id="rId9"/>
    <p:sldId id="301" r:id="rId10"/>
    <p:sldId id="587" r:id="rId11"/>
    <p:sldId id="591" r:id="rId12"/>
    <p:sldId id="592" r:id="rId13"/>
    <p:sldId id="593" r:id="rId14"/>
    <p:sldId id="596" r:id="rId15"/>
    <p:sldId id="319" r:id="rId16"/>
    <p:sldId id="600" r:id="rId17"/>
    <p:sldId id="601" r:id="rId18"/>
    <p:sldId id="326" r:id="rId19"/>
    <p:sldId id="605" r:id="rId20"/>
    <p:sldId id="609" r:id="rId21"/>
    <p:sldId id="610" r:id="rId22"/>
    <p:sldId id="611" r:id="rId23"/>
    <p:sldId id="616" r:id="rId24"/>
    <p:sldId id="618" r:id="rId25"/>
    <p:sldId id="347" r:id="rId26"/>
    <p:sldId id="348" r:id="rId27"/>
    <p:sldId id="619" r:id="rId28"/>
    <p:sldId id="353" r:id="rId29"/>
    <p:sldId id="622" r:id="rId30"/>
    <p:sldId id="359" r:id="rId31"/>
    <p:sldId id="624" r:id="rId32"/>
    <p:sldId id="366" r:id="rId33"/>
  </p:sldIdLst>
  <p:sldSz cx="9144000" cy="6858000" type="screen4x3"/>
  <p:notesSz cx="12115800" cy="18973800"/>
  <p:custDataLst>
    <p:tags r:id="rId36"/>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1" orient="horz" pos="1932">
          <p15:clr>
            <a:srgbClr val="A4A3A4"/>
          </p15:clr>
        </p15:guide>
        <p15:guide id="2" pos="2880">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73B8"/>
    <a:srgbClr val="4B7278"/>
    <a:srgbClr val="C39150"/>
    <a:srgbClr val="58662E"/>
    <a:srgbClr val="F7F7F7"/>
    <a:srgbClr val="85B0DE"/>
    <a:srgbClr val="008B5D"/>
    <a:srgbClr val="0078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08" autoAdjust="0"/>
    <p:restoredTop sz="88455" autoAdjust="0"/>
  </p:normalViewPr>
  <p:slideViewPr>
    <p:cSldViewPr snapToGrid="0">
      <p:cViewPr varScale="1">
        <p:scale>
          <a:sx n="95" d="100"/>
          <a:sy n="95" d="100"/>
        </p:scale>
        <p:origin x="-174" y="-96"/>
      </p:cViewPr>
      <p:guideLst>
        <p:guide orient="horz" pos="1932"/>
        <p:guide pos="2880"/>
      </p:guideLst>
    </p:cSldViewPr>
  </p:slideViewPr>
  <p:outlineViewPr>
    <p:cViewPr>
      <p:scale>
        <a:sx n="33" d="100"/>
        <a:sy n="33" d="100"/>
      </p:scale>
      <p:origin x="0" y="-6828"/>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3" d="100"/>
          <a:sy n="53" d="100"/>
        </p:scale>
        <p:origin x="-2992" y="-96"/>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0229CCC1-E47E-E041-B42E-593426239E8C}" type="slidenum">
              <a:rPr lang="en-US"/>
              <a:pPr/>
              <a:t>‹#›</a:t>
            </a:fld>
            <a:endParaRPr lang="en-US" dirty="0"/>
          </a:p>
        </p:txBody>
      </p:sp>
    </p:spTree>
    <p:extLst>
      <p:ext uri="{BB962C8B-B14F-4D97-AF65-F5344CB8AC3E}">
        <p14:creationId xmlns:p14="http://schemas.microsoft.com/office/powerpoint/2010/main" xmlns="" val="275893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3F7F8291-ACA3-8A45-AB25-1FE2075C090F}" type="slidenum">
              <a:rPr lang="en-US"/>
              <a:pPr/>
              <a:t>‹#›</a:t>
            </a:fld>
            <a:endParaRPr lang="en-US" dirty="0"/>
          </a:p>
        </p:txBody>
      </p:sp>
    </p:spTree>
    <p:extLst>
      <p:ext uri="{BB962C8B-B14F-4D97-AF65-F5344CB8AC3E}">
        <p14:creationId xmlns:p14="http://schemas.microsoft.com/office/powerpoint/2010/main" xmlns="" val="2026359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4.1 The size range of cells</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xmlns="" val="4162056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4.7 The relationship between DNA, chromatin, and a chromosome</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xmlns="" val="4106352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4.8 A computer model of a ribosome in the process of synthesizing a protein</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xmlns="" val="38064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4.9 ER-bound ribosomes</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xmlns="" val="279964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4.10-s3 DNA → RNA → protein (step 3)</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xmlns="" val="122386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E8B8671-0F1F-F84A-8BBE-F7606AAC1B94}" type="slidenum">
              <a:rPr lang="en-US" sz="2300"/>
              <a:pPr algn="r" defTabSz="1776413" eaLnBrk="0" hangingPunct="0"/>
              <a:t>15</a:t>
            </a:fld>
            <a:endParaRPr lang="en-US" sz="2300" dirty="0"/>
          </a:p>
        </p:txBody>
      </p:sp>
      <p:sp>
        <p:nvSpPr>
          <p:cNvPr id="1341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41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have trouble connecting the diverse functions to the organelles. The pathway of secretory proteins is a good process to use to introduce the primary organelle functions. The movement of information and products extends generally from the central nucleus to the interconnected rough ER, to the more peripherally located Golgi, and finally to the outer plasma membrane. Introducing the steps of this process with the central to peripheral flow may help students better see the interrelationships and recall the sequence.</a:t>
            </a:r>
          </a:p>
          <a:p>
            <a:r>
              <a:rPr lang="en-US" sz="1200" kern="1200" dirty="0" smtClean="0">
                <a:solidFill>
                  <a:schemeClr val="tx1"/>
                </a:solidFill>
                <a:latin typeface="Times New Roman" charset="0"/>
                <a:ea typeface="+mn-ea"/>
                <a:cs typeface="+mn-cs"/>
              </a:rPr>
              <a:t>2. Conceptually, some students seem to benefit from the well-developed factory-like-a-cell analogy developed in the text. The use of this analogy in lecture might help to anchor these relationships.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endoplasmic reticulum is continuous with the outer nuclear membrane. This explains why the ER is usually found close to the nucleus.</a:t>
            </a:r>
          </a:p>
          <a:p>
            <a:r>
              <a:rPr lang="en-US" sz="1200" kern="1200" dirty="0" smtClean="0">
                <a:solidFill>
                  <a:schemeClr val="tx1"/>
                </a:solidFill>
                <a:latin typeface="Times New Roman" charset="0"/>
                <a:ea typeface="+mn-ea"/>
                <a:cs typeface="+mn-cs"/>
              </a:rPr>
              <a:t>2. Students often learn that a human body can build up a tolerance to a drug. Here in Chapter 4, students learn about one of the specific mechanisms of this response. Liver cells exposed to certain toxins or drugs increase the amount of smooth ER, which functions in the processing of these chemicals. Thus, there is a structural and functional explanation to the development of drug tolerance.</a:t>
            </a:r>
          </a:p>
          <a:p>
            <a:r>
              <a:rPr lang="en-US" sz="1200" kern="1200" dirty="0" smtClean="0">
                <a:solidFill>
                  <a:schemeClr val="tx1"/>
                </a:solidFill>
                <a:latin typeface="Times New Roman" charset="0"/>
                <a:ea typeface="+mn-ea"/>
                <a:cs typeface="+mn-cs"/>
              </a:rPr>
              <a:t>3. Some people think the Golgi apparatus looks like a stack of pita bread.</a:t>
            </a:r>
          </a:p>
          <a:p>
            <a:r>
              <a:rPr lang="en-US" sz="1200" kern="1200" dirty="0" smtClean="0">
                <a:solidFill>
                  <a:schemeClr val="tx1"/>
                </a:solidFill>
                <a:latin typeface="Times New Roman" charset="0"/>
                <a:ea typeface="+mn-ea"/>
                <a:cs typeface="+mn-cs"/>
              </a:rPr>
              <a:t>4. If you continue the factory analogy, the addition of a molecular tag is like adding address labels in the shipping department of a factory.</a:t>
            </a:r>
          </a:p>
          <a:p>
            <a:r>
              <a:rPr lang="en-US" sz="1200" kern="1200" dirty="0" smtClean="0">
                <a:solidFill>
                  <a:schemeClr val="tx1"/>
                </a:solidFill>
                <a:latin typeface="Times New Roman" charset="0"/>
                <a:ea typeface="+mn-ea"/>
                <a:cs typeface="+mn-cs"/>
              </a:rPr>
              <a:t>5. Lysosomes help to recycle damaged cell components. Challenge your students to explain why this is adaptive. Recycling, whether in human society or in our cells, can be an efficient way to reuse materials. The recycled components, which enter the lysosomes in a highly organized form, would require a much greater investment to produce from “scratch.”</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550795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4.11 The endoplasmic reticulum (ER)</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xmlns="" val="2074074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4.12 How rough ER manufactures and packages secretory proteins</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xmlns="" val="2106981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8BF2027-C9B6-BA42-8B84-7D9A26AF0055}" type="slidenum">
              <a:rPr lang="en-US" sz="2300"/>
              <a:pPr algn="r" defTabSz="1776413" eaLnBrk="0" hangingPunct="0"/>
              <a:t>18</a:t>
            </a:fld>
            <a:endParaRPr lang="en-US" sz="2300" dirty="0"/>
          </a:p>
        </p:txBody>
      </p:sp>
      <p:sp>
        <p:nvSpPr>
          <p:cNvPr id="14848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848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have trouble connecting the diverse functions to the organelles. The pathway of secretory proteins is a good process to use to introduce the primary organelle functions. The movement of information and products extends generally from the central nucleus to the interconnected rough ER, to the more peripherally located Golgi, and finally to the outer plasma membrane. Introducing the steps of this process with the central to peripheral flow may help students better see the interrelationships and recall the sequence.</a:t>
            </a:r>
          </a:p>
          <a:p>
            <a:r>
              <a:rPr lang="en-US" sz="1200" kern="1200" dirty="0" smtClean="0">
                <a:solidFill>
                  <a:schemeClr val="tx1"/>
                </a:solidFill>
                <a:latin typeface="Times New Roman" charset="0"/>
                <a:ea typeface="+mn-ea"/>
                <a:cs typeface="+mn-cs"/>
              </a:rPr>
              <a:t>2. Conceptually, some students seem to benefit from the well-developed factory-like-a-cell analogy developed in the text. The use of this analogy in lecture might help to anchor these relationships.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endoplasmic reticulum is continuous with the outer nuclear membrane. This explains why the ER is usually found close to the nucleus.</a:t>
            </a:r>
          </a:p>
          <a:p>
            <a:r>
              <a:rPr lang="en-US" sz="1200" kern="1200" dirty="0" smtClean="0">
                <a:solidFill>
                  <a:schemeClr val="tx1"/>
                </a:solidFill>
                <a:latin typeface="Times New Roman" charset="0"/>
                <a:ea typeface="+mn-ea"/>
                <a:cs typeface="+mn-cs"/>
              </a:rPr>
              <a:t>2. Students often learn that a human body can build up a tolerance to a drug. Here in Chapter 4, students learn about one of the specific mechanisms of this response. Liver cells exposed to certain toxins or drugs increase the amount of smooth ER, which functions in the processing of these chemicals. Thus, there is a structural and functional explanation to the development of drug tolerance.</a:t>
            </a:r>
          </a:p>
          <a:p>
            <a:r>
              <a:rPr lang="en-US" sz="1200" kern="1200" dirty="0" smtClean="0">
                <a:solidFill>
                  <a:schemeClr val="tx1"/>
                </a:solidFill>
                <a:latin typeface="Times New Roman" charset="0"/>
                <a:ea typeface="+mn-ea"/>
                <a:cs typeface="+mn-cs"/>
              </a:rPr>
              <a:t>3. Some people think the Golgi apparatus looks like a stack of pita bread.</a:t>
            </a:r>
          </a:p>
          <a:p>
            <a:r>
              <a:rPr lang="en-US" sz="1200" kern="1200" dirty="0" smtClean="0">
                <a:solidFill>
                  <a:schemeClr val="tx1"/>
                </a:solidFill>
                <a:latin typeface="Times New Roman" charset="0"/>
                <a:ea typeface="+mn-ea"/>
                <a:cs typeface="+mn-cs"/>
              </a:rPr>
              <a:t>4. If you continue the factory analogy, the addition of a molecular tag is like adding address labels in the shipping department of a factory.</a:t>
            </a:r>
          </a:p>
          <a:p>
            <a:r>
              <a:rPr lang="en-US" sz="1200" kern="1200" dirty="0" smtClean="0">
                <a:solidFill>
                  <a:schemeClr val="tx1"/>
                </a:solidFill>
                <a:latin typeface="Times New Roman" charset="0"/>
                <a:ea typeface="+mn-ea"/>
                <a:cs typeface="+mn-cs"/>
              </a:rPr>
              <a:t>5. Lysosomes help to recycle damaged cell components. Challenge your students to explain why this is adaptive. Recycling, whether in human society or in our cells, can be an efficient way to reuse materials. The recycled components, which enter the lysosomes in a highly organized form, would require a much greater investment to produce from “scratch.”</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79742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4.13 The Golgi apparatus</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xmlns="" val="3546601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4.14-1 Two functions of lysosomes (part 1: digesting food)</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xmlns="" val="191269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AC11E36-2B1B-714D-B010-D2949BA70F00}" type="slidenum">
              <a:rPr lang="en-US" sz="2300"/>
              <a:pPr algn="r" defTabSz="1776413" eaLnBrk="0" hangingPunct="0"/>
              <a:t>3</a:t>
            </a:fld>
            <a:endParaRPr lang="en-US" sz="2300" dirty="0"/>
          </a:p>
        </p:txBody>
      </p:sp>
      <p:sp>
        <p:nvSpPr>
          <p:cNvPr id="5017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0182" name="Rectangle 3"/>
          <p:cNvSpPr>
            <a:spLocks noGrp="1" noChangeArrowheads="1"/>
          </p:cNvSpPr>
          <p:nvPr>
            <p:ph type="body" idx="1"/>
          </p:nvPr>
        </p:nvSpPr>
        <p:spPr>
          <a:xfrm>
            <a:off x="1616075" y="8996363"/>
            <a:ext cx="8883650" cy="8537575"/>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frequently equate the functions of mitochondria and chloroplasts as alternative ways to acquire usable energy. This often leads to the conclusion that animal cells have mitochondria but not chloroplasts and that plant cells have chloroplasts but not mitochondria. Plant cells have both.</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Even in college, students still struggle with the metric system. When discussing the scale of life, consider bringing a meter stick to class. The ratio of a meter to a millimeter is the same as the ratio of a millimeter to a micron: 1 to 1000.</a:t>
            </a:r>
          </a:p>
          <a:p>
            <a:r>
              <a:rPr lang="en-US" sz="1200" kern="1200" dirty="0" smtClean="0">
                <a:solidFill>
                  <a:schemeClr val="tx1"/>
                </a:solidFill>
                <a:latin typeface="Times New Roman" charset="0"/>
                <a:ea typeface="+mn-ea"/>
                <a:cs typeface="+mn-cs"/>
              </a:rPr>
              <a:t>2. This is a place where a visual image comparing a prokaryotic and eukaryotic cell can be very helpful. These cells are strikingly different in size and composition. A visual reference point instead of just abstract ideas and traits will be a continual reminder for your students during your discussion of these cells.</a:t>
            </a:r>
          </a:p>
          <a:p>
            <a:r>
              <a:rPr lang="en-US" sz="1200" kern="1200" dirty="0" smtClean="0">
                <a:solidFill>
                  <a:schemeClr val="tx1"/>
                </a:solidFill>
                <a:latin typeface="Times New Roman" charset="0"/>
                <a:ea typeface="+mn-ea"/>
                <a:cs typeface="+mn-cs"/>
              </a:rPr>
              <a:t>3. Students might wrongly conclude that prokaryotes are typically one-tenth the volume of eukaryotic cells. A difference in diameter by a factor of ten translates into a much greater difference in volume. Students might be challenged to recall enough geometry to calculate the difference in the volume of two cells with diameters that differ by a factor of ten.</a:t>
            </a:r>
          </a:p>
          <a:p>
            <a:r>
              <a:rPr lang="en-US" sz="1200" kern="1200" dirty="0" smtClean="0">
                <a:solidFill>
                  <a:schemeClr val="tx1"/>
                </a:solidFill>
                <a:latin typeface="Times New Roman" charset="0"/>
                <a:ea typeface="+mn-ea"/>
                <a:cs typeface="+mn-cs"/>
              </a:rPr>
              <a:t>4. Some instructors have reported great success by challenging their students to make analogies to the functions of the many organelles discussed. Students may wish to construct one inclusive analogy between a society or factory (used in the text) and a cell or to construct separate analogies for each organelle. As with any analogy, it is important to list the similarities and differences/exceptions.</a:t>
            </a:r>
          </a:p>
          <a:p>
            <a:r>
              <a:rPr lang="en-US" sz="1200" kern="1200" dirty="0" smtClean="0">
                <a:solidFill>
                  <a:schemeClr val="tx1"/>
                </a:solidFill>
                <a:latin typeface="Times New Roman" charset="0"/>
                <a:ea typeface="+mn-ea"/>
                <a:cs typeface="+mn-cs"/>
              </a:rPr>
              <a:t>5. This might be a good time to discuss the evolution of antibiotic resistance. Teaching tips and ideas for related lessons can be found at </a:t>
            </a:r>
            <a:r>
              <a:rPr lang="en-US" sz="1200" kern="1200" dirty="0" err="1" smtClean="0">
                <a:solidFill>
                  <a:schemeClr val="tx1"/>
                </a:solidFill>
                <a:latin typeface="Times New Roman" charset="0"/>
                <a:ea typeface="+mn-ea"/>
                <a:cs typeface="+mn-cs"/>
              </a:rPr>
              <a:t>www.pbs.org</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wgbh</a:t>
            </a:r>
            <a:r>
              <a:rPr lang="en-US" sz="1200" kern="1200" dirty="0" smtClean="0">
                <a:solidFill>
                  <a:schemeClr val="tx1"/>
                </a:solidFill>
                <a:latin typeface="Times New Roman" charset="0"/>
                <a:ea typeface="+mn-ea"/>
                <a:cs typeface="+mn-cs"/>
              </a:rPr>
              <a:t>/evolution/educators/lessons/lesson6/act1.html.</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Germs—here is a term that we learn early in our lives but that is rarely well defined. Ask students to work in pairs to illustrate examples of “germs.” Students may appreciate a biological explanation. The general use of germs is a reference to anything microscopic that causes disease. This may be a good time to sort the major disease-causing agents into three categories: (a) bacteria (prokaryotes), (b) viruses (not yet addressed), and (c) single-celled and multicellular eukaryotes (athlete’s foot is a fungal infection; malaria is caused by a unicellular eukaryote).</a:t>
            </a:r>
          </a:p>
          <a:p>
            <a:pPr>
              <a:spcBef>
                <a:spcPct val="0"/>
              </a:spcBef>
            </a:pPr>
            <a:endParaRPr lang="en-US" dirty="0" smtClean="0">
              <a:latin typeface="Times New Roman" pitchFamily="-108" charset="0"/>
            </a:endParaRPr>
          </a:p>
        </p:txBody>
      </p:sp>
    </p:spTree>
    <p:extLst>
      <p:ext uri="{BB962C8B-B14F-4D97-AF65-F5344CB8AC3E}">
        <p14:creationId xmlns:p14="http://schemas.microsoft.com/office/powerpoint/2010/main" xmlns="" val="621460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4.14-2 Two functions of lysosomes (part 2: breaking down damaged organelles)</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xmlns="" val="46013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4.15-1 Two types of vacuoles (part 1: contractile)</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xmlns="" val="849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4.15-2 Two types of vacuoles (part 2: central)</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xmlns="" val="3442656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4.16 Review of the endomembrane system</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xmlns="" val="3784478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CFBB8BD-8F46-F645-B15F-E36BBCF6879D}" type="slidenum">
              <a:rPr lang="en-US" sz="2300"/>
              <a:pPr algn="r" defTabSz="1776413" eaLnBrk="0" hangingPunct="0"/>
              <a:t>25</a:t>
            </a:fld>
            <a:endParaRPr lang="en-US" sz="2300" dirty="0"/>
          </a:p>
        </p:txBody>
      </p:sp>
      <p:sp>
        <p:nvSpPr>
          <p:cNvPr id="1914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91493" name="Rectangle 5"/>
          <p:cNvSpPr>
            <a:spLocks noGrp="1" noChangeArrowheads="1"/>
          </p:cNvSpPr>
          <p:nvPr>
            <p:ph type="body" idx="1"/>
          </p:nvPr>
        </p:nvSpPr>
        <p:spPr>
          <a:noFill/>
          <a:ln/>
        </p:spPr>
        <p:txBody>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mistakenly think that chloroplasts are a substitute for mitochondria in plant cells. They may falsely think that cells either have mitochondria or have chloroplasts. You might challenge this thinking by asking how plant cells generate ATP at night.</a:t>
            </a:r>
          </a:p>
          <a:p>
            <a:r>
              <a:rPr lang="en-US" sz="1200" kern="1200" dirty="0" smtClean="0">
                <a:solidFill>
                  <a:schemeClr val="tx1"/>
                </a:solidFill>
                <a:latin typeface="Times New Roman" charset="0"/>
                <a:ea typeface="+mn-ea"/>
                <a:cs typeface="+mn-cs"/>
              </a:rPr>
              <a:t>2. The evidence that mitochondria and chloroplasts evolved from free-living prokaryotes is further supported by the small size of these organelles, similar to the size of a prokaryote. Mitochondria and chloroplasts are therefore helpful in comparing the general size of eukaryotic and prokaryotic cells. You might think of these organelles as built-in comparisons.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ATP functions in cells much like money functions in modern societies. Each holds value that can be generated in one place and “spent” in another. This analogy has been very helpful for many students.</a:t>
            </a:r>
          </a:p>
          <a:p>
            <a:r>
              <a:rPr lang="en-US" sz="1200" kern="1200" dirty="0" smtClean="0">
                <a:solidFill>
                  <a:schemeClr val="tx1"/>
                </a:solidFill>
                <a:latin typeface="Times New Roman" charset="0"/>
                <a:ea typeface="+mn-ea"/>
                <a:cs typeface="+mn-cs"/>
              </a:rPr>
              <a:t>2. Mitochondria and chloroplasts are each wrapped by multiple membranes. In both organelles, the innermost membranes are the sites of greatest molecular activity and the outer membranes have fewer significant functions. This makes sense when we consider that the outer membranes correspond to the plasma membrane of the eukaryotic cells that originally wrapped the free-living prokaryotes during endocytosis. Biology makes sense in light of evolution.</a:t>
            </a:r>
          </a:p>
          <a:p>
            <a:r>
              <a:rPr lang="en-US" sz="1200" kern="1200" dirty="0" smtClean="0">
                <a:solidFill>
                  <a:schemeClr val="tx1"/>
                </a:solidFill>
                <a:latin typeface="Times New Roman" charset="0"/>
                <a:ea typeface="+mn-ea"/>
                <a:cs typeface="+mn-cs"/>
              </a:rPr>
              <a:t>3. Mitochondria and chloroplasts are not cellular structures that are synthesized in a cell like ribosomes and lysosomes. Instead, mitochondria only come from other mitochondria and chloroplasts only come from other chloroplasts. This is further evidence of the independent evolution of these organelles from free-living ancestral forms.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A Chance Discovery of Endosymbiosis? A Case Study</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Energy Conversion and iPods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Phone Batteries and Cellular Energy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50627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1780E4C7-62E3-034F-AEBA-ECAD0CC96C23}" type="slidenum">
              <a:rPr lang="en-US" sz="2300"/>
              <a:pPr algn="r" defTabSz="1776413" eaLnBrk="0" hangingPunct="0"/>
              <a:t>26</a:t>
            </a:fld>
            <a:endParaRPr lang="en-US" sz="2300" dirty="0"/>
          </a:p>
        </p:txBody>
      </p:sp>
      <p:sp>
        <p:nvSpPr>
          <p:cNvPr id="19353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93544" name="Rectangle 8"/>
          <p:cNvSpPr>
            <a:spLocks noGrp="1" noChangeArrowheads="1"/>
          </p:cNvSpPr>
          <p:nvPr>
            <p:ph type="body" idx="1"/>
          </p:nvPr>
        </p:nvSpPr>
        <p:spPr>
          <a:noFill/>
          <a:ln/>
        </p:spPr>
        <p:txBody>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mistakenly think that chloroplasts are a substitute for mitochondria in plant cells. They may falsely think that cells either have mitochondria or have chloroplasts. You might challenge this thinking by asking how plant cells generate ATP at night.</a:t>
            </a:r>
          </a:p>
          <a:p>
            <a:r>
              <a:rPr lang="en-US" sz="1200" kern="1200" dirty="0" smtClean="0">
                <a:solidFill>
                  <a:schemeClr val="tx1"/>
                </a:solidFill>
                <a:latin typeface="Times New Roman" charset="0"/>
                <a:ea typeface="+mn-ea"/>
                <a:cs typeface="+mn-cs"/>
              </a:rPr>
              <a:t>2. The evidence that mitochondria and chloroplasts evolved from free-living prokaryotes is further supported by the small size of these organelles, similar to the size of a prokaryote. Mitochondria and chloroplasts are therefore helpful in comparing the general size of eukaryotic and prokaryotic cells. You might think of these organelles as built-in comparisons.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ATP functions in cells much like money functions in modern societies. Each holds value that can be generated in one place and “spent” in another. This analogy has been very helpful for many students.</a:t>
            </a:r>
          </a:p>
          <a:p>
            <a:r>
              <a:rPr lang="en-US" sz="1200" kern="1200" dirty="0" smtClean="0">
                <a:solidFill>
                  <a:schemeClr val="tx1"/>
                </a:solidFill>
                <a:latin typeface="Times New Roman" charset="0"/>
                <a:ea typeface="+mn-ea"/>
                <a:cs typeface="+mn-cs"/>
              </a:rPr>
              <a:t>2. Mitochondria and chloroplasts are each wrapped by multiple membranes. In both organelles, the innermost membranes are the sites of greatest molecular activity and the outer membranes have fewer significant functions. This makes sense when we consider that the outer membranes correspond to the plasma membrane of the eukaryotic cells that originally wrapped the free-living prokaryotes during endocytosis. Biology makes sense in light of evolution.</a:t>
            </a:r>
          </a:p>
          <a:p>
            <a:r>
              <a:rPr lang="en-US" sz="1200" kern="1200" dirty="0" smtClean="0">
                <a:solidFill>
                  <a:schemeClr val="tx1"/>
                </a:solidFill>
                <a:latin typeface="Times New Roman" charset="0"/>
                <a:ea typeface="+mn-ea"/>
                <a:cs typeface="+mn-cs"/>
              </a:rPr>
              <a:t>3. Mitochondria and chloroplasts are not cellular structures that are synthesized in a cell like ribosomes and lysosomes. Instead, mitochondria only come from other mitochondria and chloroplasts only come from other chloroplasts. This is further evidence of the independent evolution of these organelles from free-living ancestral forms.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 Chance Discovery of Endosymbiosis? </a:t>
            </a:r>
            <a:r>
              <a:rPr lang="en-US" sz="1200" i="1" kern="1200" dirty="0" smtClean="0">
                <a:solidFill>
                  <a:schemeClr val="tx1"/>
                </a:solidFill>
                <a:latin typeface="Times New Roman" charset="0"/>
                <a:ea typeface="+mn-ea"/>
                <a:cs typeface="+mn-cs"/>
              </a:rPr>
              <a:t>A Case Study</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Energy Conversion and iPods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Phone Batteries and Cellular Energy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944629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4.17 The chloroplast: site of photosynthesis</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xmlns="" val="2853210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8E1F6B3-4709-534A-B9CF-CDFE57F314BE}" type="slidenum">
              <a:rPr lang="en-US" sz="2300"/>
              <a:pPr algn="r" defTabSz="1776413" eaLnBrk="0" hangingPunct="0"/>
              <a:t>28</a:t>
            </a:fld>
            <a:endParaRPr lang="en-US" sz="2300" dirty="0"/>
          </a:p>
        </p:txBody>
      </p:sp>
      <p:sp>
        <p:nvSpPr>
          <p:cNvPr id="20377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03782" name="Rectangle 6"/>
          <p:cNvSpPr>
            <a:spLocks noGrp="1" noChangeArrowheads="1"/>
          </p:cNvSpPr>
          <p:nvPr>
            <p:ph type="body" idx="1"/>
          </p:nvPr>
        </p:nvSpPr>
        <p:spPr>
          <a:noFill/>
          <a:ln/>
        </p:spPr>
        <p:txBody>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mistakenly think that chloroplasts are a substitute for mitochondria in plant cells. They may falsely think that cells either have mitochondria or have chloroplasts. You might challenge this thinking by asking how plant cells generate ATP at night.</a:t>
            </a:r>
          </a:p>
          <a:p>
            <a:r>
              <a:rPr lang="en-US" sz="1200" kern="1200" dirty="0" smtClean="0">
                <a:solidFill>
                  <a:schemeClr val="tx1"/>
                </a:solidFill>
                <a:latin typeface="Times New Roman" charset="0"/>
                <a:ea typeface="+mn-ea"/>
                <a:cs typeface="+mn-cs"/>
              </a:rPr>
              <a:t>2. The evidence that mitochondria and chloroplasts evolved from free-living prokaryotes is further supported by the small size of these organelles, similar to the size of a prokaryote. Mitochondria and chloroplasts are therefore helpful in comparing the general size of eukaryotic and prokaryotic cells. You might think of these organelles as built-in comparisons.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ATP functions in cells much like money functions in modern societies. Each holds value that can be generated in one place and “spent” in another. This analogy has been very helpful for many students.</a:t>
            </a:r>
          </a:p>
          <a:p>
            <a:r>
              <a:rPr lang="en-US" sz="1200" kern="1200" dirty="0" smtClean="0">
                <a:solidFill>
                  <a:schemeClr val="tx1"/>
                </a:solidFill>
                <a:latin typeface="Times New Roman" charset="0"/>
                <a:ea typeface="+mn-ea"/>
                <a:cs typeface="+mn-cs"/>
              </a:rPr>
              <a:t>2. Mitochondria and chloroplasts are each wrapped by multiple membranes. In both organelles, the innermost membranes are the sites of greatest molecular activity and the outer membranes have fewer significant functions. This makes sense when we consider that the outer membranes correspond to the plasma membrane of the eukaryotic cells that originally wrapped the free-living prokaryotes during endocytosis. Biology makes sense in light of evolution.</a:t>
            </a:r>
          </a:p>
          <a:p>
            <a:r>
              <a:rPr lang="en-US" sz="1200" kern="1200" dirty="0" smtClean="0">
                <a:solidFill>
                  <a:schemeClr val="tx1"/>
                </a:solidFill>
                <a:latin typeface="Times New Roman" charset="0"/>
                <a:ea typeface="+mn-ea"/>
                <a:cs typeface="+mn-cs"/>
              </a:rPr>
              <a:t>3. Mitochondria and chloroplasts are not cellular structures that are synthesized in a cell like ribosomes and lysosomes. Instead, mitochondria only come from other mitochondria and chloroplasts only come from other chloroplasts. This is further evidence of the independent evolution of these organelles from free-living ancestral forms.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 Chance Discovery of Endosymbiosis? </a:t>
            </a:r>
            <a:r>
              <a:rPr lang="en-US" sz="1200" i="1" kern="1200" dirty="0" smtClean="0">
                <a:solidFill>
                  <a:schemeClr val="tx1"/>
                </a:solidFill>
                <a:latin typeface="Times New Roman" charset="0"/>
                <a:ea typeface="+mn-ea"/>
                <a:cs typeface="+mn-cs"/>
              </a:rPr>
              <a:t>A Case Study</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fontAlgn="base"/>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Energy Conversion and iPods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pPr fontAlgn="base"/>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Phone Batteries and Cellular Energy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440499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4.18 The mitochondrion: site of cellular respiration</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xmlns="" val="886799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061C775A-6669-C44C-8163-391FCE934091}" type="slidenum">
              <a:rPr lang="en-US" sz="2300"/>
              <a:pPr algn="r" defTabSz="1776413" eaLnBrk="0" hangingPunct="0"/>
              <a:t>30</a:t>
            </a:fld>
            <a:endParaRPr lang="en-US" sz="2300" dirty="0"/>
          </a:p>
        </p:txBody>
      </p:sp>
      <p:sp>
        <p:nvSpPr>
          <p:cNvPr id="21606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6069" name="Rectangle 5"/>
          <p:cNvSpPr>
            <a:spLocks noGrp="1" noChangeArrowheads="1"/>
          </p:cNvSpPr>
          <p:nvPr>
            <p:ph type="body" idx="1"/>
          </p:nvPr>
        </p:nvSpPr>
        <p:spPr>
          <a:noFill/>
          <a:ln/>
        </p:spPr>
        <p:txBody>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regard the fluid of the cytoplasm as little more than cell broth, a watery fluid that suspends the organelles. The diverse functions of thin, thick, and intermediate filaments are rarely appreciated before college.</a:t>
            </a:r>
          </a:p>
          <a:p>
            <a:r>
              <a:rPr lang="en-US" sz="1200" kern="1200" dirty="0" smtClean="0">
                <a:solidFill>
                  <a:schemeClr val="tx1"/>
                </a:solidFill>
                <a:latin typeface="Times New Roman" charset="0"/>
                <a:ea typeface="+mn-ea"/>
                <a:cs typeface="+mn-cs"/>
              </a:rPr>
              <a:t>2. Students often think that the cilia on the cells lining our trachea function like a comb, removing debris from the air. Except in cases of disease or damage, these respiratory cilia are covered by mucus. Cilia do not reach the air to comb it free of debris. Instead, these cilia sweep dirty mucus up our respiratory tracts to be expelled or swallowed. (See also Active Lecture Tip 1 below.)</a:t>
            </a:r>
          </a:p>
          <a:p>
            <a:r>
              <a:rPr lang="en-US" sz="1200" kern="1200" dirty="0" smtClean="0">
                <a:solidFill>
                  <a:schemeClr val="tx1"/>
                </a:solidFill>
                <a:latin typeface="Times New Roman" charset="0"/>
                <a:ea typeface="+mn-ea"/>
                <a:cs typeface="+mn-cs"/>
              </a:rPr>
              <a:t>3. The dynamic, weblike structure of the cytoskeleton is very different from the skeletons that students may already know. Their dynamic structures (see Teaching Tip 1 below) are quite unlike any human designs. Students have much to gain from vivid illustrations of cytoskeletal diversity. Consider sharing some impressive images from a Google image search or other resources.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Analogies between the infrastructure of human buildings and the cytoskeleton are limited by the dynamic nature of the cytoskeleton. Few human structures have their structural framework routinely constructed, deconstructed, and then reformed in a new configuration on a regular basis. (Tents are often constructed, deconstructed, and then re-formed repeatedly but typically rely upon the same basic design.) Thus, caution is especially warranted in such analogies.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enjoy this brief class activity. Have everyone in the class clear their throats at the same time. Wait a few seconds. Have them notice that after clearing, they swallowed. The mucus that trapped debris is swept up the trachea by cilia. When we clear our throats, this dirty mucus is disposed of down our esophagus and among the strong acids of our stomach!</a:t>
            </a:r>
          </a:p>
          <a:p>
            <a:pPr fontAlgn="base"/>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Using Ropes to Demonstrate the Pulling Forces of Actin and Myosin</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84711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4.2 A prokaryotic cell</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xmlns="" val="146140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4.19-1 The cytoskeleton (part 1: microtubules)</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xmlns="" val="1164250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310D0EFB-BBA1-9E40-98D6-AFB64C1EC5F3}" type="slidenum">
              <a:rPr lang="en-US" sz="2300"/>
              <a:pPr algn="r" defTabSz="1776413" eaLnBrk="0" hangingPunct="0"/>
              <a:t>32</a:t>
            </a:fld>
            <a:endParaRPr lang="en-US" sz="2300" dirty="0"/>
          </a:p>
        </p:txBody>
      </p:sp>
      <p:sp>
        <p:nvSpPr>
          <p:cNvPr id="23040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30406" name="Rectangle 6"/>
          <p:cNvSpPr>
            <a:spLocks noGrp="1" noChangeArrowheads="1"/>
          </p:cNvSpPr>
          <p:nvPr>
            <p:ph type="body" idx="1"/>
          </p:nvPr>
        </p:nvSpPr>
        <p:spPr>
          <a:noFill/>
          <a:ln/>
        </p:spPr>
        <p:txBody>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regard the fluid of the cytoplasm as little more than cell broth, a watery fluid that suspends the organelles. The diverse functions of thin, thick, and intermediate filaments are rarely appreciated before college.</a:t>
            </a:r>
          </a:p>
          <a:p>
            <a:r>
              <a:rPr lang="en-US" sz="1200" kern="1200" dirty="0" smtClean="0">
                <a:solidFill>
                  <a:schemeClr val="tx1"/>
                </a:solidFill>
                <a:latin typeface="Times New Roman" charset="0"/>
                <a:ea typeface="+mn-ea"/>
                <a:cs typeface="+mn-cs"/>
              </a:rPr>
              <a:t>2. Students often think that the cilia on the cells lining our trachea function like a comb, removing debris from the air. Except in cases of disease or damage, these respiratory cilia are covered by mucus. Cilia do not reach the air to comb it free of debris. Instead, these cilia sweep dirty mucus up our respiratory tracts to be expelled or swallowed. (See also Active Lecture Tip 1 below.)</a:t>
            </a:r>
          </a:p>
          <a:p>
            <a:r>
              <a:rPr lang="en-US" sz="1200" kern="1200" dirty="0" smtClean="0">
                <a:solidFill>
                  <a:schemeClr val="tx1"/>
                </a:solidFill>
                <a:latin typeface="Times New Roman" charset="0"/>
                <a:ea typeface="+mn-ea"/>
                <a:cs typeface="+mn-cs"/>
              </a:rPr>
              <a:t>3. The dynamic, </a:t>
            </a:r>
            <a:r>
              <a:rPr lang="en-US" sz="1200" kern="1200" dirty="0" err="1" smtClean="0">
                <a:solidFill>
                  <a:schemeClr val="tx1"/>
                </a:solidFill>
                <a:latin typeface="Times New Roman" charset="0"/>
                <a:ea typeface="+mn-ea"/>
                <a:cs typeface="+mn-cs"/>
              </a:rPr>
              <a:t>weblike</a:t>
            </a:r>
            <a:r>
              <a:rPr lang="en-US" sz="1200" kern="1200" dirty="0" smtClean="0">
                <a:solidFill>
                  <a:schemeClr val="tx1"/>
                </a:solidFill>
                <a:latin typeface="Times New Roman" charset="0"/>
                <a:ea typeface="+mn-ea"/>
                <a:cs typeface="+mn-cs"/>
              </a:rPr>
              <a:t> structure of the cytoskeleton is very different from the skeletons that students may already know. Their dynamic structures (see Teaching Tip 1 below) are quite unlike any human designs. Students have much to gain from vivid illustrations of cytoskeletal diversity. Consider sharing some impressive images from a Google image search or other resources.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Analogies between the infrastructure of human buildings and the cytoskeleton are limited by the dynamic nature of the cytoskeleton. Few human structures have their structural framework routinely constructed, deconstructed, and then reformed in a new configuration on a regular basis. (Tents are often constructed, deconstructed, and then re-formed repeatedly but typically rely upon the same basic design.) Thus, caution is especially warranted in such analogies.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enjoy this brief class activity. Have everyone in the class clear their throats at the same time. Wait a few seconds. Have them notice that after clearing, they swallowed. The mucus that trapped debris is swept up the trachea by cilia. When we clear our throats, this dirty mucus is disposed of down our esophagus and among the strong acids of our stomach!</a:t>
            </a:r>
          </a:p>
          <a:p>
            <a:pPr fontAlgn="base"/>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Using Ropes to Demonstrate the Pulling Forces of Actin and Myosin</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75194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C5184C3-C987-3C43-A874-6B5EAD190576}" type="slidenum">
              <a:rPr lang="en-US" sz="2300"/>
              <a:pPr algn="r" defTabSz="1776413" eaLnBrk="0" hangingPunct="0"/>
              <a:t>5</a:t>
            </a:fld>
            <a:endParaRPr lang="en-US" sz="2300" dirty="0"/>
          </a:p>
        </p:txBody>
      </p:sp>
      <p:sp>
        <p:nvSpPr>
          <p:cNvPr id="5427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4278" name="Rectangle 3"/>
          <p:cNvSpPr>
            <a:spLocks noGrp="1" noChangeArrowheads="1"/>
          </p:cNvSpPr>
          <p:nvPr>
            <p:ph type="body" idx="1"/>
          </p:nvPr>
        </p:nvSpPr>
        <p:spPr>
          <a:xfrm>
            <a:off x="1616075" y="8996363"/>
            <a:ext cx="8883650" cy="8537575"/>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frequently equate the functions of mitochondria and chloroplasts as alternative ways to acquire usable energy. This often leads to the conclusion that animal cells have mitochondria but not chloroplasts and that plant cells have chloroplasts but not mitochondria. Plant cells have both.</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Even in college, students still struggle with the metric system. When discussing the scale of life, consider bringing a meter stick to class. The ratio of a meter to a millimeter is the same as the ratio of a millimeter to a micron: 1 to 1000.</a:t>
            </a:r>
          </a:p>
          <a:p>
            <a:r>
              <a:rPr lang="en-US" sz="1200" kern="1200" dirty="0" smtClean="0">
                <a:solidFill>
                  <a:schemeClr val="tx1"/>
                </a:solidFill>
                <a:latin typeface="Times New Roman" charset="0"/>
                <a:ea typeface="+mn-ea"/>
                <a:cs typeface="+mn-cs"/>
              </a:rPr>
              <a:t>2. This is a place where a visual image comparing a prokaryotic and eukaryotic cell can be very helpful. These cells are strikingly different in size and composition. A visual reference point instead of just abstract ideas and traits will be a continual reminder for your students during your discussion of these cells.</a:t>
            </a:r>
          </a:p>
          <a:p>
            <a:r>
              <a:rPr lang="en-US" sz="1200" kern="1200" dirty="0" smtClean="0">
                <a:solidFill>
                  <a:schemeClr val="tx1"/>
                </a:solidFill>
                <a:latin typeface="Times New Roman" charset="0"/>
                <a:ea typeface="+mn-ea"/>
                <a:cs typeface="+mn-cs"/>
              </a:rPr>
              <a:t>3. Students might wrongly conclude that prokaryotes are typically one-tenth the volume of eukaryotic cells. A difference in diameter by a factor of ten translates into a much greater difference in volume. Students might be challenged to recall enough geometry to calculate the difference in the volume of two cells with diameters that differ by a factor of ten.</a:t>
            </a:r>
          </a:p>
          <a:p>
            <a:r>
              <a:rPr lang="en-US" sz="1200" kern="1200" dirty="0" smtClean="0">
                <a:solidFill>
                  <a:schemeClr val="tx1"/>
                </a:solidFill>
                <a:latin typeface="Times New Roman" charset="0"/>
                <a:ea typeface="+mn-ea"/>
                <a:cs typeface="+mn-cs"/>
              </a:rPr>
              <a:t>4. Some instructors have reported great success by challenging their students to make analogies to the functions of the many organelles discussed. Students may wish to construct one inclusive analogy between a society or factory (used in the text) and a cell or to construct separate analogies for each organelle. As with any analogy, it is important to list the similarities and differences/exceptions.</a:t>
            </a:r>
          </a:p>
          <a:p>
            <a:r>
              <a:rPr lang="en-US" sz="1200" kern="1200" dirty="0" smtClean="0">
                <a:solidFill>
                  <a:schemeClr val="tx1"/>
                </a:solidFill>
                <a:latin typeface="Times New Roman" charset="0"/>
                <a:ea typeface="+mn-ea"/>
                <a:cs typeface="+mn-cs"/>
              </a:rPr>
              <a:t>5. This might be a good time to discuss the evolution of antibiotic resistance. Teaching tips and ideas for related lessons can be found at </a:t>
            </a:r>
            <a:r>
              <a:rPr lang="en-US" sz="1200" kern="1200" dirty="0" err="1" smtClean="0">
                <a:solidFill>
                  <a:schemeClr val="tx1"/>
                </a:solidFill>
                <a:latin typeface="Times New Roman" charset="0"/>
                <a:ea typeface="+mn-ea"/>
                <a:cs typeface="+mn-cs"/>
              </a:rPr>
              <a:t>www.pbs.org</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wgbh</a:t>
            </a:r>
            <a:r>
              <a:rPr lang="en-US" sz="1200" kern="1200" dirty="0" smtClean="0">
                <a:solidFill>
                  <a:schemeClr val="tx1"/>
                </a:solidFill>
                <a:latin typeface="Times New Roman" charset="0"/>
                <a:ea typeface="+mn-ea"/>
                <a:cs typeface="+mn-cs"/>
              </a:rPr>
              <a:t>/evolution/educators/lessons/lesson6/act1.html.</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Germs—here is a term that we learn early in our lives but that is rarely well defined. Ask students to work in pairs to illustrate examples of “germs.” Students may appreciate a biological explanation. The general use of germs is a reference to anything microscopic that causes disease. This may be a good time to sort the major disease-causing agents into three categories: (a) bacteria (prokaryotes), (b) viruses (not yet addressed), and (c) single-celled and multicellular eukaryotes (athlete’s foot is a fungal infection; malaria is caused by a unicellular eukaryote).</a:t>
            </a:r>
          </a:p>
          <a:p>
            <a:pPr>
              <a:spcBef>
                <a:spcPct val="0"/>
              </a:spcBef>
            </a:pPr>
            <a:endParaRPr lang="en-US" dirty="0" smtClean="0">
              <a:latin typeface="Times New Roman" pitchFamily="-108" charset="0"/>
            </a:endParaRPr>
          </a:p>
        </p:txBody>
      </p:sp>
    </p:spTree>
    <p:extLst>
      <p:ext uri="{BB962C8B-B14F-4D97-AF65-F5344CB8AC3E}">
        <p14:creationId xmlns:p14="http://schemas.microsoft.com/office/powerpoint/2010/main" xmlns="" val="364840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4.3 An idealized animal cell and plant cell</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xmlns="" val="1754626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4.4-1 The plasma membrane structure (part 1: phospholipid bilayer)</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xmlns="" val="137538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4.4-2 The plasma membrane structure (part 2: fluid mosaic model)</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xmlns="" val="317843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CDD9C14C-0116-654E-8ACF-78445C59736B}" type="slidenum">
              <a:rPr lang="en-US" sz="2300"/>
              <a:pPr algn="r" defTabSz="1776413" eaLnBrk="0" hangingPunct="0"/>
              <a:t>9</a:t>
            </a:fld>
            <a:endParaRPr lang="en-US" sz="2300" dirty="0"/>
          </a:p>
        </p:txBody>
      </p:sp>
      <p:sp>
        <p:nvSpPr>
          <p:cNvPr id="9728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9728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think of the function of cell membranes as mainly containment, like that of a plastic bag. Consider relating the functions of membranes to our human skin. For example, membranes and our skin (a) detect stimuli, (b) engage in gas exchange, and (c) serve as sites of excretion and absorption.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hydrophobic and hydrophilic ends of a phospholipid molecule naturally create a lipid bilayer. The hydrophobic edges of the layer will seal to other such edges, eventually wrapping a sheet into a sphere that can enclose water (a simple cell). Further, because of these hydrophobic properties, lipid bilayers are naturally self-healing. That all of this organization naturally emerges from the properties of phospholipids is worth sharing with your students.</a:t>
            </a:r>
          </a:p>
          <a:p>
            <a:r>
              <a:rPr lang="en-US" sz="1200" kern="1200" dirty="0" smtClean="0">
                <a:solidFill>
                  <a:schemeClr val="tx1"/>
                </a:solidFill>
                <a:latin typeface="Times New Roman" charset="0"/>
                <a:ea typeface="+mn-ea"/>
                <a:cs typeface="+mn-cs"/>
              </a:rPr>
              <a:t>2. You might wish to share a very simple analogy that seems to work with some students. A cell membrane is a little like a peanut butter and jelly sandwich with jellybeans poked into it. The bread represents the hydrophilic portions of the bilayer (and bread does indeed quickly absorb water). The peanut butter and jelly represent the hydrophobic regions (and peanut butter, containing plenty of oil, is generally hydrophobic). The jellybeans stuck into the sandwich represent proteins variously embedded partially into or completely through the membrane. Transport proteins would be like the jellybeans that poke completely through the sandwich. Analogies are rarely perfect. Challenge your students to critique this analogy to find exceptions. (For example, this analogy does not include a model of the carbohydrates on the cell surface.)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pPr fontAlgn="base"/>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Peanut Butter Sandwich: Cell Membrane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pPr>
              <a:spcBef>
                <a:spcPct val="0"/>
              </a:spcBef>
            </a:pPr>
            <a:endParaRPr lang="en-US" dirty="0" smtClean="0">
              <a:latin typeface="Times New Roman" pitchFamily="-108" charset="0"/>
            </a:endParaRPr>
          </a:p>
        </p:txBody>
      </p:sp>
    </p:spTree>
    <p:extLst>
      <p:ext uri="{BB962C8B-B14F-4D97-AF65-F5344CB8AC3E}">
        <p14:creationId xmlns:p14="http://schemas.microsoft.com/office/powerpoint/2010/main" xmlns="" val="126600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ＭＳ Ｐゴシック" charset="0"/>
                <a:cs typeface="Arial" pitchFamily="34" charset="0"/>
              </a:rPr>
              <a:t>Figure 4.6 The nucleus</a:t>
            </a:r>
            <a:endParaRPr lang="en-US" sz="12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xmlns="" val="187818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133756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1CFEF9-187B-473B-A6EE-3340913911DE}" type="datetime1">
              <a:rPr lang="en-US" smtClean="0"/>
              <a:pPr/>
              <a:t>12/19/2019</a:t>
            </a:fld>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94409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19FF26-F354-487B-8364-3C70CEEEA016}" type="datetime1">
              <a:rPr lang="en-US" smtClean="0"/>
              <a:pPr/>
              <a:t>12/19/2019</a:t>
            </a:fld>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09809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72700C-18E7-4757-B13C-2B47DD4DE0E8}" type="datetime1">
              <a:rPr lang="en-US" smtClean="0"/>
              <a:pPr/>
              <a:t>12/19/2019</a:t>
            </a:fld>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79772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7E25BB-5462-4649-9A63-901C357A360E}" type="datetime1">
              <a:rPr lang="en-US" smtClean="0"/>
              <a:pPr/>
              <a:t>12/19/2019</a:t>
            </a:fld>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79545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3F5E3-1600-47FF-8949-1A49B3CCD4E3}" type="datetime1">
              <a:rPr lang="en-US" smtClean="0"/>
              <a:pPr/>
              <a:t>12/19/2019</a:t>
            </a:fld>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953233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A2C43-3C13-42C4-A112-5234B8F4B53F}" type="datetime1">
              <a:rPr lang="en-US" smtClean="0"/>
              <a:pPr/>
              <a:t>12/19/2019</a:t>
            </a:fld>
            <a:endParaRPr lang="en-US"/>
          </a:p>
        </p:txBody>
      </p:sp>
      <p:sp>
        <p:nvSpPr>
          <p:cNvPr id="5" name="Footer Placeholder 4"/>
          <p:cNvSpPr>
            <a:spLocks noGrp="1"/>
          </p:cNvSpPr>
          <p:nvPr>
            <p:ph type="ftr" sz="quarter" idx="3"/>
          </p:nvPr>
        </p:nvSpPr>
        <p:spPr>
          <a:xfrm>
            <a:off x="72424" y="6510981"/>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8320535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26-04_06_Nucleus-L.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30-04_07DNAChromosome-L.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31-04_08RibosomeModel-L.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32-04_09ERBoundRibosomes-L.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36-04_11ER-L.jp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08-04_01_SizeRangeCells-L.jp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42-04_14aLysosomeArt-L.jp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43-04_14bLysosomeArt-L.jp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46-04_15aContractileVacuole-L.jp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47-04_15bCentralVacuole-L.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48-04_16Endomembrane-L.jp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49-04_17_Chloroplast-L.jp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51-04_18_Mitochondrion-L.jp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file:///C:\Documents%20and%20Settings\rajesh\Desktop\PPT\Campbell\04_Labeled_Images\55-04_19bMicrotubulesAmoeba-L.jpg" TargetMode="External"/><Relationship Id="rId5" Type="http://schemas.openxmlformats.org/officeDocument/2006/relationships/image" Target="../media/image23.jpeg"/><Relationship Id="rId4" Type="http://schemas.openxmlformats.org/officeDocument/2006/relationships/image" Target="file:///C:\Documents%20and%20Settings\rajesh\Desktop\PPT\Campbell\04_Labeled_Images\54-04_19aMicrotubules-L.jpg"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file:///C:\Documents%20and%20Settings\rajesh\Desktop\PPT\Campbell\04_Labeled_Images\59-04_20cRespiratoryCilia-L.jpg" TargetMode="External"/><Relationship Id="rId3" Type="http://schemas.openxmlformats.org/officeDocument/2006/relationships/image" Target="../media/image24.jpeg"/><Relationship Id="rId7"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file:///C:\Documents%20and%20Settings\rajesh\Desktop\PPT\Campbell\04_Labeled_Images\58-04_20bProtistCilia-L.jpg" TargetMode="External"/><Relationship Id="rId5" Type="http://schemas.openxmlformats.org/officeDocument/2006/relationships/image" Target="../media/image25.jpeg"/><Relationship Id="rId4" Type="http://schemas.openxmlformats.org/officeDocument/2006/relationships/image" Target="file:///C:\Documents%20and%20Settings\rajesh\Desktop\PPT\Campbell\04_Labeled_Images\57-04_20aHumanSperm-L.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13-04_02_ProkaryoticCell-L.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16-04_03_AnimalPlantCells-L.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20-04_04aMembraneBilayer-L.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21-04_04bFluidMosaicModel-L.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r>
              <a:rPr lang="en-US" sz="4400" dirty="0" smtClean="0"/>
              <a:t>Chapter</a:t>
            </a:r>
            <a:r>
              <a:rPr lang="en-US" dirty="0" smtClean="0"/>
              <a:t/>
            </a:r>
            <a:br>
              <a:rPr lang="en-US" dirty="0" smtClean="0"/>
            </a:br>
            <a:r>
              <a:rPr lang="en-US" sz="9600" dirty="0"/>
              <a:t>4</a:t>
            </a:r>
          </a:p>
        </p:txBody>
      </p:sp>
      <p:sp>
        <p:nvSpPr>
          <p:cNvPr id="3" name="Subtitle 2"/>
          <p:cNvSpPr>
            <a:spLocks noGrp="1"/>
          </p:cNvSpPr>
          <p:nvPr>
            <p:ph type="subTitle" idx="4294967295"/>
          </p:nvPr>
        </p:nvSpPr>
        <p:spPr>
          <a:xfrm>
            <a:off x="6143" y="3489706"/>
            <a:ext cx="6502812" cy="1655762"/>
          </a:xfrm>
        </p:spPr>
        <p:txBody>
          <a:bodyPr>
            <a:normAutofit/>
          </a:bodyPr>
          <a:lstStyle/>
          <a:p>
            <a:pPr marL="0" indent="0" algn="ctr">
              <a:buNone/>
            </a:pPr>
            <a:r>
              <a:rPr lang="en-US" sz="4400" b="1" dirty="0">
                <a:solidFill>
                  <a:srgbClr val="0070C0"/>
                </a:solidFill>
              </a:rPr>
              <a:t>A Tour of the Cell</a:t>
            </a:r>
          </a:p>
        </p:txBody>
      </p:sp>
      <p:sp>
        <p:nvSpPr>
          <p:cNvPr id="4" name="Footer Placeholder 3"/>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62454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987296" y="204216"/>
            <a:ext cx="5169408" cy="6449568"/>
          </a:xfrm>
          <a:prstGeom prst="rect">
            <a:avLst/>
          </a:prstGeom>
          <a:noFill/>
          <a:ln>
            <a:noFill/>
          </a:ln>
        </p:spPr>
      </p:pic>
      <p:sp>
        <p:nvSpPr>
          <p:cNvPr id="3" name="Freeform 2"/>
          <p:cNvSpPr/>
          <p:nvPr/>
        </p:nvSpPr>
        <p:spPr bwMode="auto">
          <a:xfrm flipH="1" flipV="1">
            <a:off x="3707606" y="623885"/>
            <a:ext cx="572294" cy="114061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4738688" y="628661"/>
            <a:ext cx="623886" cy="1702582"/>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flipV="1">
            <a:off x="5822950" y="623885"/>
            <a:ext cx="458788" cy="148113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flipV="1">
            <a:off x="4577080" y="627056"/>
            <a:ext cx="0" cy="38259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TextBox 2"/>
          <p:cNvSpPr txBox="1">
            <a:spLocks noChangeArrowheads="1"/>
          </p:cNvSpPr>
          <p:nvPr/>
        </p:nvSpPr>
        <p:spPr bwMode="auto">
          <a:xfrm>
            <a:off x="2614658" y="364664"/>
            <a:ext cx="14250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Chromatin</a:t>
            </a:r>
            <a:r>
              <a:rPr lang="ko-KR" altLang="en-US" sz="1400" b="1" dirty="0" err="1" smtClean="0">
                <a:solidFill>
                  <a:srgbClr val="000000"/>
                </a:solidFill>
                <a:latin typeface="Arial"/>
                <a:ea typeface="ＭＳ Ｐゴシック" charset="0"/>
              </a:rPr>
              <a:t>염색질</a:t>
            </a:r>
            <a:endParaRPr lang="en-US" altLang="ko-KR" sz="1400" b="1" dirty="0" smtClean="0">
              <a:solidFill>
                <a:srgbClr val="000000"/>
              </a:solidFill>
              <a:latin typeface="Arial"/>
              <a:ea typeface="ＭＳ Ｐゴシック" charset="0"/>
            </a:endParaRPr>
          </a:p>
          <a:p>
            <a:pPr eaLnBrk="0" hangingPunct="0"/>
            <a:r>
              <a:rPr lang="en-US" sz="1400" b="1" dirty="0" smtClean="0">
                <a:solidFill>
                  <a:srgbClr val="000000"/>
                </a:solidFill>
                <a:latin typeface="Arial"/>
                <a:ea typeface="ＭＳ Ｐゴシック" charset="0"/>
              </a:rPr>
              <a:t> </a:t>
            </a:r>
            <a:r>
              <a:rPr lang="en-US" sz="1400" b="1" dirty="0">
                <a:solidFill>
                  <a:srgbClr val="000000"/>
                </a:solidFill>
                <a:latin typeface="Arial"/>
                <a:ea typeface="ＭＳ Ｐゴシック" charset="0"/>
              </a:rPr>
              <a:t>fiber</a:t>
            </a:r>
          </a:p>
        </p:txBody>
      </p:sp>
      <p:sp>
        <p:nvSpPr>
          <p:cNvPr id="13" name="TextBox 3"/>
          <p:cNvSpPr txBox="1">
            <a:spLocks noChangeArrowheads="1"/>
          </p:cNvSpPr>
          <p:nvPr/>
        </p:nvSpPr>
        <p:spPr bwMode="auto">
          <a:xfrm>
            <a:off x="4154533" y="144002"/>
            <a:ext cx="77425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Nuclear</a:t>
            </a:r>
          </a:p>
          <a:p>
            <a:pPr eaLnBrk="0" hangingPunct="0"/>
            <a:r>
              <a:rPr lang="en-US" sz="1400" b="1" dirty="0" smtClean="0">
                <a:solidFill>
                  <a:srgbClr val="000000"/>
                </a:solidFill>
                <a:latin typeface="Arial"/>
                <a:ea typeface="ＭＳ Ｐゴシック" charset="0"/>
              </a:rPr>
              <a:t>envelope</a:t>
            </a:r>
            <a:endParaRPr lang="en-US" sz="1400" b="1" dirty="0">
              <a:solidFill>
                <a:srgbClr val="000000"/>
              </a:solidFill>
              <a:latin typeface="Arial"/>
              <a:ea typeface="ＭＳ Ｐゴシック" charset="0"/>
            </a:endParaRPr>
          </a:p>
        </p:txBody>
      </p:sp>
      <p:sp>
        <p:nvSpPr>
          <p:cNvPr id="14" name="TextBox 5"/>
          <p:cNvSpPr txBox="1">
            <a:spLocks noChangeArrowheads="1"/>
          </p:cNvSpPr>
          <p:nvPr/>
        </p:nvSpPr>
        <p:spPr bwMode="auto">
          <a:xfrm>
            <a:off x="6153177" y="155906"/>
            <a:ext cx="700513"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Nuclear</a:t>
            </a:r>
          </a:p>
          <a:p>
            <a:pPr eaLnBrk="0" hangingPunct="0">
              <a:lnSpc>
                <a:spcPts val="1600"/>
              </a:lnSpc>
            </a:pPr>
            <a:r>
              <a:rPr lang="en-US" sz="1400" b="1" dirty="0" smtClean="0">
                <a:solidFill>
                  <a:srgbClr val="000000"/>
                </a:solidFill>
                <a:latin typeface="Arial"/>
                <a:ea typeface="ＭＳ Ｐゴシック" charset="0"/>
              </a:rPr>
              <a:t>Pore</a:t>
            </a:r>
            <a:r>
              <a:rPr lang="ko-KR" altLang="en-US" sz="1200" b="1" dirty="0" err="1" smtClean="0">
                <a:solidFill>
                  <a:srgbClr val="000000"/>
                </a:solidFill>
                <a:latin typeface="Arial"/>
                <a:ea typeface="ＭＳ Ｐゴシック" charset="0"/>
              </a:rPr>
              <a:t>핵공</a:t>
            </a:r>
            <a:endParaRPr lang="en-US" sz="1200" b="1" dirty="0">
              <a:solidFill>
                <a:srgbClr val="000000"/>
              </a:solidFill>
              <a:latin typeface="Arial"/>
              <a:ea typeface="ＭＳ Ｐゴシック" charset="0"/>
            </a:endParaRPr>
          </a:p>
        </p:txBody>
      </p:sp>
      <p:sp>
        <p:nvSpPr>
          <p:cNvPr id="15" name="TextBox 14"/>
          <p:cNvSpPr txBox="1"/>
          <p:nvPr/>
        </p:nvSpPr>
        <p:spPr>
          <a:xfrm>
            <a:off x="2007884" y="4048225"/>
            <a:ext cx="153888" cy="270908"/>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000" b="1" dirty="0">
                <a:solidFill>
                  <a:srgbClr val="000000"/>
                </a:solidFill>
                <a:latin typeface="Arial"/>
                <a:ea typeface="ＭＳ Ｐゴシック" charset="0"/>
              </a:rPr>
              <a:t>TEM</a:t>
            </a:r>
          </a:p>
        </p:txBody>
      </p:sp>
      <p:sp>
        <p:nvSpPr>
          <p:cNvPr id="16" name="TextBox 8"/>
          <p:cNvSpPr txBox="1">
            <a:spLocks noChangeArrowheads="1"/>
          </p:cNvSpPr>
          <p:nvPr/>
        </p:nvSpPr>
        <p:spPr bwMode="auto">
          <a:xfrm>
            <a:off x="2022523" y="6377321"/>
            <a:ext cx="238526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Surface of nuclear envelope</a:t>
            </a:r>
          </a:p>
        </p:txBody>
      </p:sp>
      <p:sp>
        <p:nvSpPr>
          <p:cNvPr id="17" name="TextBox 10"/>
          <p:cNvSpPr txBox="1">
            <a:spLocks noChangeArrowheads="1"/>
          </p:cNvSpPr>
          <p:nvPr/>
        </p:nvSpPr>
        <p:spPr bwMode="auto">
          <a:xfrm>
            <a:off x="4841921" y="6370971"/>
            <a:ext cx="119423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Nuclear pores</a:t>
            </a:r>
          </a:p>
        </p:txBody>
      </p:sp>
      <p:sp>
        <p:nvSpPr>
          <p:cNvPr id="18" name="TextBox 17"/>
          <p:cNvSpPr txBox="1"/>
          <p:nvPr/>
        </p:nvSpPr>
        <p:spPr>
          <a:xfrm>
            <a:off x="6983764" y="4048225"/>
            <a:ext cx="153888" cy="270908"/>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000" b="1" dirty="0">
                <a:solidFill>
                  <a:srgbClr val="000000"/>
                </a:solidFill>
                <a:latin typeface="Arial"/>
                <a:ea typeface="ＭＳ Ｐゴシック" charset="0"/>
              </a:rPr>
              <a:t>TEM</a:t>
            </a:r>
          </a:p>
        </p:txBody>
      </p:sp>
      <p:sp>
        <p:nvSpPr>
          <p:cNvPr id="2" name="Rectangle 1"/>
          <p:cNvSpPr/>
          <p:nvPr/>
        </p:nvSpPr>
        <p:spPr>
          <a:xfrm>
            <a:off x="4954184" y="276478"/>
            <a:ext cx="1265090" cy="307777"/>
          </a:xfrm>
          <a:prstGeom prst="rect">
            <a:avLst/>
          </a:prstGeom>
        </p:spPr>
        <p:txBody>
          <a:bodyPr wrap="none">
            <a:spAutoFit/>
          </a:bodyPr>
          <a:lstStyle/>
          <a:p>
            <a:pPr eaLnBrk="0" hangingPunct="0"/>
            <a:r>
              <a:rPr lang="en-US" sz="1400" b="1" dirty="0">
                <a:solidFill>
                  <a:srgbClr val="231F20"/>
                </a:solidFill>
                <a:latin typeface="Arial"/>
                <a:ea typeface="ＭＳ Ｐゴシック" charset="0"/>
              </a:rPr>
              <a:t> </a:t>
            </a:r>
            <a:r>
              <a:rPr lang="en-US" sz="1400" b="1" dirty="0" smtClean="0">
                <a:solidFill>
                  <a:srgbClr val="231F20"/>
                </a:solidFill>
                <a:latin typeface="Arial"/>
                <a:ea typeface="ＭＳ Ｐゴシック" charset="0"/>
              </a:rPr>
              <a:t>Nucleolus</a:t>
            </a:r>
            <a:r>
              <a:rPr lang="ko-KR" altLang="en-US" sz="1200" b="1" dirty="0" smtClean="0">
                <a:solidFill>
                  <a:srgbClr val="231F20"/>
                </a:solidFill>
                <a:latin typeface="Arial"/>
                <a:ea typeface="ＭＳ Ｐゴシック" charset="0"/>
              </a:rPr>
              <a:t>인</a:t>
            </a:r>
            <a:endParaRPr lang="en-US" sz="1200" b="1" dirty="0">
              <a:solidFill>
                <a:srgbClr val="000000"/>
              </a:solidFill>
              <a:latin typeface="Times" charset="0"/>
              <a:ea typeface="ＭＳ Ｐゴシック" charset="0"/>
            </a:endParaRPr>
          </a:p>
        </p:txBody>
      </p:sp>
      <p:sp>
        <p:nvSpPr>
          <p:cNvPr id="19" name="Title 18"/>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4.6</a:t>
            </a:r>
            <a:endParaRPr lang="en-US" b="0" dirty="0"/>
          </a:p>
        </p:txBody>
      </p:sp>
      <p:sp>
        <p:nvSpPr>
          <p:cNvPr id="20" name="Freeform 19"/>
          <p:cNvSpPr/>
          <p:nvPr/>
        </p:nvSpPr>
        <p:spPr bwMode="auto">
          <a:xfrm flipH="1" flipV="1">
            <a:off x="3698080" y="609595"/>
            <a:ext cx="572294" cy="114061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Freeform 20"/>
          <p:cNvSpPr/>
          <p:nvPr/>
        </p:nvSpPr>
        <p:spPr bwMode="auto">
          <a:xfrm flipV="1">
            <a:off x="4577064" y="607988"/>
            <a:ext cx="0" cy="38259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2" name="Freeform 21"/>
          <p:cNvSpPr/>
          <p:nvPr/>
        </p:nvSpPr>
        <p:spPr bwMode="auto">
          <a:xfrm flipV="1">
            <a:off x="4743435" y="608005"/>
            <a:ext cx="623886" cy="1702582"/>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flipV="1">
            <a:off x="5822934" y="609580"/>
            <a:ext cx="458788" cy="148113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직사각형 23"/>
          <p:cNvSpPr/>
          <p:nvPr/>
        </p:nvSpPr>
        <p:spPr>
          <a:xfrm>
            <a:off x="737297" y="1540190"/>
            <a:ext cx="1936749" cy="523220"/>
          </a:xfrm>
          <a:prstGeom prst="rect">
            <a:avLst/>
          </a:prstGeom>
        </p:spPr>
        <p:txBody>
          <a:bodyPr wrap="none">
            <a:spAutoFit/>
          </a:bodyPr>
          <a:lstStyle/>
          <a:p>
            <a:r>
              <a:rPr lang="en-US" altLang="ko-KR" sz="2800" b="1" dirty="0" smtClean="0">
                <a:solidFill>
                  <a:srgbClr val="4473B8"/>
                </a:solidFill>
              </a:rPr>
              <a:t>Nucleus</a:t>
            </a:r>
            <a:r>
              <a:rPr lang="ko-KR" altLang="en-US" dirty="0" smtClean="0">
                <a:solidFill>
                  <a:srgbClr val="4473B8"/>
                </a:solidFill>
              </a:rPr>
              <a:t>핵</a:t>
            </a:r>
            <a:endParaRPr lang="ko-KR" altLang="en-US" dirty="0">
              <a:solidFill>
                <a:srgbClr val="4473B8"/>
              </a:solidFill>
            </a:endParaRPr>
          </a:p>
        </p:txBody>
      </p:sp>
    </p:spTree>
    <p:extLst>
      <p:ext uri="{BB962C8B-B14F-4D97-AF65-F5344CB8AC3E}">
        <p14:creationId xmlns:p14="http://schemas.microsoft.com/office/powerpoint/2010/main" xmlns="" val="202082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746504" y="204216"/>
            <a:ext cx="5650992" cy="6449568"/>
          </a:xfrm>
          <a:prstGeom prst="rect">
            <a:avLst/>
          </a:prstGeom>
          <a:noFill/>
          <a:ln>
            <a:noFill/>
            <a:headEnd type="triangle" w="med" len="lg"/>
            <a:tailEnd type="none" w="med" len="med"/>
          </a:ln>
        </p:spPr>
      </p:pic>
      <p:sp>
        <p:nvSpPr>
          <p:cNvPr id="3" name="Freeform 2"/>
          <p:cNvSpPr/>
          <p:nvPr/>
        </p:nvSpPr>
        <p:spPr bwMode="auto">
          <a:xfrm>
            <a:off x="5919788" y="2550318"/>
            <a:ext cx="471486" cy="29527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a:off x="5829300" y="2759868"/>
            <a:ext cx="561974" cy="8810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H="1">
            <a:off x="3467100" y="4572000"/>
            <a:ext cx="423863" cy="40957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flipH="1" flipV="1">
            <a:off x="4788534" y="5779341"/>
            <a:ext cx="45719" cy="23093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3321048" y="1146175"/>
            <a:ext cx="0" cy="59436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TextBox 2"/>
          <p:cNvSpPr txBox="1">
            <a:spLocks noChangeArrowheads="1"/>
          </p:cNvSpPr>
          <p:nvPr/>
        </p:nvSpPr>
        <p:spPr bwMode="auto">
          <a:xfrm>
            <a:off x="2543078" y="1694795"/>
            <a:ext cx="155593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DNA molecule</a:t>
            </a:r>
          </a:p>
        </p:txBody>
      </p:sp>
      <p:sp>
        <p:nvSpPr>
          <p:cNvPr id="10" name="TextBox 3"/>
          <p:cNvSpPr txBox="1">
            <a:spLocks noChangeArrowheads="1"/>
          </p:cNvSpPr>
          <p:nvPr/>
        </p:nvSpPr>
        <p:spPr bwMode="auto">
          <a:xfrm>
            <a:off x="6450709" y="2710795"/>
            <a:ext cx="9233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Proteins</a:t>
            </a:r>
          </a:p>
        </p:txBody>
      </p:sp>
      <p:sp>
        <p:nvSpPr>
          <p:cNvPr id="11" name="TextBox 4"/>
          <p:cNvSpPr txBox="1">
            <a:spLocks noChangeArrowheads="1"/>
          </p:cNvSpPr>
          <p:nvPr/>
        </p:nvSpPr>
        <p:spPr bwMode="auto">
          <a:xfrm>
            <a:off x="2805015" y="4940829"/>
            <a:ext cx="1880108"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Chromatin</a:t>
            </a:r>
            <a:r>
              <a:rPr lang="ko-KR" altLang="en-US" sz="1600" dirty="0" err="1" smtClean="0">
                <a:solidFill>
                  <a:srgbClr val="000000"/>
                </a:solidFill>
                <a:latin typeface="Arial"/>
                <a:ea typeface="ＭＳ Ｐゴシック" charset="0"/>
              </a:rPr>
              <a:t>염색질</a:t>
            </a:r>
            <a:endParaRPr lang="en-US" sz="1600" dirty="0" smtClean="0">
              <a:solidFill>
                <a:srgbClr val="000000"/>
              </a:solidFill>
              <a:latin typeface="Arial"/>
              <a:ea typeface="ＭＳ Ｐゴシック" charset="0"/>
            </a:endParaRPr>
          </a:p>
          <a:p>
            <a:pPr eaLnBrk="0" hangingPunct="0">
              <a:lnSpc>
                <a:spcPts val="2000"/>
              </a:lnSpc>
            </a:pPr>
            <a:r>
              <a:rPr lang="en-US" sz="1800" b="1" dirty="0" smtClean="0">
                <a:solidFill>
                  <a:srgbClr val="000000"/>
                </a:solidFill>
                <a:latin typeface="Arial"/>
                <a:ea typeface="ＭＳ Ｐゴシック" charset="0"/>
              </a:rPr>
              <a:t>fiber</a:t>
            </a:r>
            <a:endParaRPr lang="en-US" sz="1800" b="1" dirty="0">
              <a:solidFill>
                <a:srgbClr val="000000"/>
              </a:solidFill>
              <a:latin typeface="Arial"/>
              <a:ea typeface="ＭＳ Ｐゴシック" charset="0"/>
            </a:endParaRPr>
          </a:p>
        </p:txBody>
      </p:sp>
      <p:sp>
        <p:nvSpPr>
          <p:cNvPr id="12" name="TextBox 6"/>
          <p:cNvSpPr txBox="1">
            <a:spLocks noChangeArrowheads="1"/>
          </p:cNvSpPr>
          <p:nvPr/>
        </p:nvSpPr>
        <p:spPr bwMode="auto">
          <a:xfrm>
            <a:off x="3909817" y="5505520"/>
            <a:ext cx="222703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smtClean="0">
                <a:solidFill>
                  <a:srgbClr val="000000"/>
                </a:solidFill>
                <a:latin typeface="Arial"/>
                <a:ea typeface="ＭＳ Ｐゴシック" charset="0"/>
              </a:rPr>
              <a:t>Chromosome</a:t>
            </a:r>
            <a:r>
              <a:rPr lang="ko-KR" altLang="en-US" sz="1600" dirty="0" smtClean="0">
                <a:solidFill>
                  <a:srgbClr val="000000"/>
                </a:solidFill>
                <a:latin typeface="Arial"/>
                <a:ea typeface="ＭＳ Ｐゴシック" charset="0"/>
              </a:rPr>
              <a:t>염색체</a:t>
            </a:r>
            <a:endParaRPr lang="en-US" sz="1600" dirty="0">
              <a:solidFill>
                <a:srgbClr val="000000"/>
              </a:solidFill>
              <a:latin typeface="Arial"/>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4.7</a:t>
            </a:r>
            <a:endParaRPr lang="en-US" b="0" dirty="0"/>
          </a:p>
        </p:txBody>
      </p:sp>
    </p:spTree>
    <p:extLst>
      <p:ext uri="{BB962C8B-B14F-4D97-AF65-F5344CB8AC3E}">
        <p14:creationId xmlns:p14="http://schemas.microsoft.com/office/powerpoint/2010/main" xmlns="" val="2832965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699679" y="579690"/>
            <a:ext cx="6126480" cy="5779008"/>
          </a:xfrm>
          <a:prstGeom prst="rect">
            <a:avLst/>
          </a:prstGeom>
          <a:noFill/>
          <a:ln>
            <a:noFill/>
          </a:ln>
        </p:spPr>
      </p:pic>
      <p:sp>
        <p:nvSpPr>
          <p:cNvPr id="3" name="Freeform 2"/>
          <p:cNvSpPr/>
          <p:nvPr/>
        </p:nvSpPr>
        <p:spPr bwMode="auto">
          <a:xfrm flipV="1">
            <a:off x="5500690" y="2368548"/>
            <a:ext cx="931862"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flipV="1">
            <a:off x="2271712" y="4181474"/>
            <a:ext cx="650082" cy="50006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4372930" y="5500368"/>
            <a:ext cx="548640"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TextBox 2"/>
          <p:cNvSpPr txBox="1">
            <a:spLocks noChangeArrowheads="1"/>
          </p:cNvSpPr>
          <p:nvPr/>
        </p:nvSpPr>
        <p:spPr bwMode="auto">
          <a:xfrm>
            <a:off x="6481450" y="2213470"/>
            <a:ext cx="11156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Ribosome</a:t>
            </a:r>
          </a:p>
        </p:txBody>
      </p:sp>
      <p:sp>
        <p:nvSpPr>
          <p:cNvPr id="8" name="TextBox 3"/>
          <p:cNvSpPr txBox="1">
            <a:spLocks noChangeArrowheads="1"/>
          </p:cNvSpPr>
          <p:nvPr/>
        </p:nvSpPr>
        <p:spPr bwMode="auto">
          <a:xfrm>
            <a:off x="1550674" y="3943051"/>
            <a:ext cx="70532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mRNA</a:t>
            </a:r>
          </a:p>
        </p:txBody>
      </p:sp>
      <p:sp>
        <p:nvSpPr>
          <p:cNvPr id="9" name="TextBox 4"/>
          <p:cNvSpPr txBox="1">
            <a:spLocks noChangeArrowheads="1"/>
          </p:cNvSpPr>
          <p:nvPr/>
        </p:nvSpPr>
        <p:spPr bwMode="auto">
          <a:xfrm>
            <a:off x="4949512" y="5364657"/>
            <a:ext cx="79508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Protein</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4.8</a:t>
            </a:r>
            <a:endParaRPr lang="en-US" b="0" dirty="0"/>
          </a:p>
        </p:txBody>
      </p:sp>
      <p:sp>
        <p:nvSpPr>
          <p:cNvPr id="11" name="직사각형 10"/>
          <p:cNvSpPr/>
          <p:nvPr/>
        </p:nvSpPr>
        <p:spPr>
          <a:xfrm>
            <a:off x="844842" y="1258836"/>
            <a:ext cx="2122697" cy="523220"/>
          </a:xfrm>
          <a:prstGeom prst="rect">
            <a:avLst/>
          </a:prstGeom>
        </p:spPr>
        <p:txBody>
          <a:bodyPr wrap="none">
            <a:spAutoFit/>
          </a:bodyPr>
          <a:lstStyle/>
          <a:p>
            <a:r>
              <a:rPr lang="en-US" altLang="ko-KR" sz="2800" b="1" dirty="0" err="1" smtClean="0">
                <a:solidFill>
                  <a:srgbClr val="4473B8"/>
                </a:solidFill>
              </a:rPr>
              <a:t>Ribosomes</a:t>
            </a:r>
            <a:endParaRPr lang="ko-KR" altLang="en-US" sz="2800" b="1" dirty="0">
              <a:solidFill>
                <a:srgbClr val="4473B8"/>
              </a:solidFill>
            </a:endParaRPr>
          </a:p>
        </p:txBody>
      </p:sp>
    </p:spTree>
    <p:extLst>
      <p:ext uri="{BB962C8B-B14F-4D97-AF65-F5344CB8AC3E}">
        <p14:creationId xmlns:p14="http://schemas.microsoft.com/office/powerpoint/2010/main" xmlns="" val="3889272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801876" y="3308144"/>
            <a:ext cx="5630828" cy="3218327"/>
          </a:xfrm>
          <a:prstGeom prst="rect">
            <a:avLst/>
          </a:prstGeom>
          <a:noFill/>
          <a:ln>
            <a:noFill/>
          </a:ln>
        </p:spPr>
      </p:pic>
      <p:sp>
        <p:nvSpPr>
          <p:cNvPr id="5" name="Freeform 4"/>
          <p:cNvSpPr/>
          <p:nvPr/>
        </p:nvSpPr>
        <p:spPr bwMode="auto">
          <a:xfrm flipV="1">
            <a:off x="4972692" y="4306042"/>
            <a:ext cx="728020" cy="38924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a:off x="4869951" y="3750067"/>
            <a:ext cx="830761" cy="55046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TextBox 6"/>
          <p:cNvSpPr txBox="1"/>
          <p:nvPr/>
        </p:nvSpPr>
        <p:spPr>
          <a:xfrm>
            <a:off x="1711709" y="4557419"/>
            <a:ext cx="215444" cy="378309"/>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TEM</a:t>
            </a:r>
          </a:p>
        </p:txBody>
      </p:sp>
      <p:sp>
        <p:nvSpPr>
          <p:cNvPr id="8" name="TextBox 3"/>
          <p:cNvSpPr txBox="1">
            <a:spLocks noChangeArrowheads="1"/>
          </p:cNvSpPr>
          <p:nvPr/>
        </p:nvSpPr>
        <p:spPr bwMode="auto">
          <a:xfrm>
            <a:off x="5750713" y="4177768"/>
            <a:ext cx="2005357" cy="1008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600" b="1" dirty="0" smtClean="0">
                <a:solidFill>
                  <a:srgbClr val="000000"/>
                </a:solidFill>
                <a:latin typeface="Arial"/>
                <a:ea typeface="ＭＳ Ｐゴシック" charset="0"/>
              </a:rPr>
              <a:t>Ribosomes attached</a:t>
            </a:r>
          </a:p>
          <a:p>
            <a:pPr eaLnBrk="0" hangingPunct="0">
              <a:lnSpc>
                <a:spcPts val="2000"/>
              </a:lnSpc>
            </a:pPr>
            <a:r>
              <a:rPr lang="en-US" sz="1600" b="1" dirty="0" smtClean="0">
                <a:solidFill>
                  <a:srgbClr val="000000"/>
                </a:solidFill>
                <a:latin typeface="Arial"/>
                <a:ea typeface="ＭＳ Ｐゴシック" charset="0"/>
              </a:rPr>
              <a:t>to endoplasmic</a:t>
            </a:r>
          </a:p>
          <a:p>
            <a:pPr eaLnBrk="0" hangingPunct="0">
              <a:lnSpc>
                <a:spcPts val="2000"/>
              </a:lnSpc>
            </a:pPr>
            <a:r>
              <a:rPr lang="en-US" sz="1600" b="1" dirty="0" smtClean="0">
                <a:solidFill>
                  <a:srgbClr val="000000"/>
                </a:solidFill>
                <a:latin typeface="Arial"/>
                <a:ea typeface="ＭＳ Ｐゴシック" charset="0"/>
              </a:rPr>
              <a:t>reticulum visible as</a:t>
            </a:r>
          </a:p>
          <a:p>
            <a:pPr eaLnBrk="0" hangingPunct="0">
              <a:lnSpc>
                <a:spcPts val="2000"/>
              </a:lnSpc>
            </a:pPr>
            <a:r>
              <a:rPr lang="en-US" sz="1600" b="1" dirty="0" smtClean="0">
                <a:solidFill>
                  <a:srgbClr val="000000"/>
                </a:solidFill>
                <a:latin typeface="Arial"/>
                <a:ea typeface="ＭＳ Ｐゴシック" charset="0"/>
              </a:rPr>
              <a:t>tiny dark blue dots</a:t>
            </a:r>
            <a:endParaRPr lang="en-US" sz="1600" b="1" dirty="0">
              <a:solidFill>
                <a:srgbClr val="000000"/>
              </a:solidFill>
              <a:latin typeface="Arial"/>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4.9</a:t>
            </a:r>
            <a:endParaRPr lang="en-US" b="0" dirty="0"/>
          </a:p>
        </p:txBody>
      </p:sp>
      <p:sp>
        <p:nvSpPr>
          <p:cNvPr id="9" name="직사각형 8"/>
          <p:cNvSpPr/>
          <p:nvPr/>
        </p:nvSpPr>
        <p:spPr>
          <a:xfrm>
            <a:off x="914400" y="572755"/>
            <a:ext cx="7586505" cy="2677656"/>
          </a:xfrm>
          <a:prstGeom prst="rect">
            <a:avLst/>
          </a:prstGeom>
        </p:spPr>
        <p:txBody>
          <a:bodyPr wrap="square">
            <a:spAutoFit/>
          </a:bodyPr>
          <a:lstStyle/>
          <a:p>
            <a:r>
              <a:rPr lang="en-US" altLang="ko-KR" dirty="0" smtClean="0"/>
              <a:t>Although structurally identical, some </a:t>
            </a:r>
            <a:r>
              <a:rPr lang="en-US" altLang="ko-KR" dirty="0" err="1" smtClean="0"/>
              <a:t>ribosomes</a:t>
            </a:r>
            <a:r>
              <a:rPr lang="en-US" altLang="ko-KR" dirty="0" smtClean="0"/>
              <a:t> are suspended in the </a:t>
            </a:r>
            <a:r>
              <a:rPr lang="en-US" altLang="ko-KR" dirty="0" err="1" smtClean="0"/>
              <a:t>cytosol</a:t>
            </a:r>
            <a:r>
              <a:rPr lang="en-US" altLang="ko-KR" dirty="0" smtClean="0"/>
              <a:t>, making proteins that remain within the fluid of the cell.</a:t>
            </a:r>
          </a:p>
          <a:p>
            <a:r>
              <a:rPr lang="en-US" altLang="ko-KR" dirty="0" smtClean="0"/>
              <a:t>Others are attached to the outside of the nucleus or an organelle called the endoplasmic reticulum, making proteins that are incorporated into membranes or secreted by the cell.  </a:t>
            </a:r>
          </a:p>
        </p:txBody>
      </p:sp>
    </p:spTree>
    <p:extLst>
      <p:ext uri="{BB962C8B-B14F-4D97-AF65-F5344CB8AC3E}">
        <p14:creationId xmlns:p14="http://schemas.microsoft.com/office/powerpoint/2010/main" xmlns="" val="3250101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01816" y="214265"/>
            <a:ext cx="4785360" cy="6449568"/>
          </a:xfrm>
          <a:prstGeom prst="rect">
            <a:avLst/>
          </a:prstGeom>
        </p:spPr>
      </p:pic>
      <p:sp>
        <p:nvSpPr>
          <p:cNvPr id="7" name="TextBox 6"/>
          <p:cNvSpPr txBox="1">
            <a:spLocks noChangeArrowheads="1"/>
          </p:cNvSpPr>
          <p:nvPr/>
        </p:nvSpPr>
        <p:spPr bwMode="auto">
          <a:xfrm>
            <a:off x="5422512" y="381158"/>
            <a:ext cx="44242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a:solidFill>
                  <a:srgbClr val="000000"/>
                </a:solidFill>
                <a:latin typeface="Arial"/>
                <a:ea typeface="ＭＳ Ｐゴシック" charset="0"/>
              </a:rPr>
              <a:t>DNA</a:t>
            </a:r>
          </a:p>
        </p:txBody>
      </p:sp>
      <p:sp>
        <p:nvSpPr>
          <p:cNvPr id="8" name="TextBox 7"/>
          <p:cNvSpPr txBox="1"/>
          <p:nvPr/>
        </p:nvSpPr>
        <p:spPr>
          <a:xfrm>
            <a:off x="3295984" y="1290163"/>
            <a:ext cx="1223476" cy="738664"/>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smtClean="0">
                <a:solidFill>
                  <a:srgbClr val="000000"/>
                </a:solidFill>
                <a:latin typeface="Arial"/>
                <a:ea typeface="ＭＳ Ｐゴシック" charset="0"/>
              </a:rPr>
              <a:t>Synthesis of</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mRNA in the</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nucleus</a:t>
            </a:r>
            <a:endParaRPr lang="en-US" sz="1600" b="1" dirty="0">
              <a:solidFill>
                <a:srgbClr val="000000"/>
              </a:solidFill>
              <a:latin typeface="Arial"/>
              <a:ea typeface="ＭＳ Ｐゴシック" charset="0"/>
            </a:endParaRPr>
          </a:p>
        </p:txBody>
      </p:sp>
      <p:sp>
        <p:nvSpPr>
          <p:cNvPr id="9" name="TextBox 8"/>
          <p:cNvSpPr txBox="1">
            <a:spLocks noChangeArrowheads="1"/>
          </p:cNvSpPr>
          <p:nvPr/>
        </p:nvSpPr>
        <p:spPr bwMode="auto">
          <a:xfrm>
            <a:off x="5411400" y="1946396"/>
            <a:ext cx="62517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mRNA</a:t>
            </a:r>
          </a:p>
        </p:txBody>
      </p:sp>
      <p:sp>
        <p:nvSpPr>
          <p:cNvPr id="10" name="TextBox 9"/>
          <p:cNvSpPr txBox="1">
            <a:spLocks noChangeArrowheads="1"/>
          </p:cNvSpPr>
          <p:nvPr/>
        </p:nvSpPr>
        <p:spPr bwMode="auto">
          <a:xfrm>
            <a:off x="3416156" y="3027181"/>
            <a:ext cx="79669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Nucleus</a:t>
            </a:r>
          </a:p>
        </p:txBody>
      </p:sp>
      <p:sp>
        <p:nvSpPr>
          <p:cNvPr id="11" name="TextBox 10"/>
          <p:cNvSpPr txBox="1">
            <a:spLocks noChangeArrowheads="1"/>
          </p:cNvSpPr>
          <p:nvPr/>
        </p:nvSpPr>
        <p:spPr bwMode="auto">
          <a:xfrm>
            <a:off x="6120549" y="3599022"/>
            <a:ext cx="104836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Cytoplasm</a:t>
            </a:r>
          </a:p>
        </p:txBody>
      </p:sp>
      <p:sp>
        <p:nvSpPr>
          <p:cNvPr id="12" name="TextBox 11"/>
          <p:cNvSpPr txBox="1">
            <a:spLocks noChangeArrowheads="1"/>
          </p:cNvSpPr>
          <p:nvPr/>
        </p:nvSpPr>
        <p:spPr bwMode="auto">
          <a:xfrm>
            <a:off x="4966346" y="4068604"/>
            <a:ext cx="62517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mRNA</a:t>
            </a:r>
          </a:p>
        </p:txBody>
      </p:sp>
      <p:sp>
        <p:nvSpPr>
          <p:cNvPr id="13" name="TextBox 12"/>
          <p:cNvSpPr txBox="1"/>
          <p:nvPr/>
        </p:nvSpPr>
        <p:spPr>
          <a:xfrm>
            <a:off x="3089906" y="4154339"/>
            <a:ext cx="1371547" cy="984885"/>
          </a:xfrm>
          <a:prstGeom prst="rect">
            <a:avLst/>
          </a:prstGeom>
          <a:noFill/>
        </p:spPr>
        <p:txBody>
          <a:bodyPr wrap="square" lIns="0" tIns="0" rIns="0" bIns="0">
            <a:spAutoFit/>
          </a:bodyPr>
          <a:lstStyle/>
          <a:p>
            <a:pPr eaLnBrk="0" fontAlgn="auto" hangingPunct="0">
              <a:spcBef>
                <a:spcPts val="0"/>
              </a:spcBef>
              <a:spcAft>
                <a:spcPts val="0"/>
              </a:spcAft>
              <a:defRPr/>
            </a:pPr>
            <a:r>
              <a:rPr lang="en-US" sz="1600" b="1" dirty="0" smtClean="0">
                <a:solidFill>
                  <a:srgbClr val="000000"/>
                </a:solidFill>
                <a:latin typeface="Arial"/>
                <a:ea typeface="ＭＳ Ｐゴシック" charset="0"/>
              </a:rPr>
              <a:t>Movement of</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mRNA into</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cytoplasm via</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nuclear pore</a:t>
            </a:r>
            <a:endParaRPr lang="en-US" sz="1600" b="1" dirty="0">
              <a:solidFill>
                <a:srgbClr val="000000"/>
              </a:solidFill>
              <a:latin typeface="Arial"/>
              <a:ea typeface="ＭＳ Ｐゴシック" charset="0"/>
            </a:endParaRPr>
          </a:p>
        </p:txBody>
      </p:sp>
      <p:sp>
        <p:nvSpPr>
          <p:cNvPr id="14" name="TextBox 14"/>
          <p:cNvSpPr txBox="1">
            <a:spLocks noChangeArrowheads="1"/>
          </p:cNvSpPr>
          <p:nvPr/>
        </p:nvSpPr>
        <p:spPr bwMode="auto">
          <a:xfrm>
            <a:off x="6510054" y="4662686"/>
            <a:ext cx="99065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Ribosome</a:t>
            </a:r>
          </a:p>
        </p:txBody>
      </p:sp>
      <p:sp>
        <p:nvSpPr>
          <p:cNvPr id="15" name="TextBox 14"/>
          <p:cNvSpPr txBox="1"/>
          <p:nvPr/>
        </p:nvSpPr>
        <p:spPr>
          <a:xfrm>
            <a:off x="3371161" y="5721123"/>
            <a:ext cx="1301638" cy="738664"/>
          </a:xfrm>
          <a:prstGeom prst="rect">
            <a:avLst/>
          </a:prstGeom>
          <a:noFill/>
        </p:spPr>
        <p:txBody>
          <a:bodyPr wrap="none" lIns="0" tIns="0" rIns="0" bIns="0">
            <a:spAutoFit/>
          </a:bodyPr>
          <a:lstStyle/>
          <a:p>
            <a:pPr eaLnBrk="0" fontAlgn="auto" hangingPunct="0">
              <a:spcBef>
                <a:spcPts val="0"/>
              </a:spcBef>
              <a:spcAft>
                <a:spcPts val="0"/>
              </a:spcAft>
              <a:defRPr/>
            </a:pPr>
            <a:r>
              <a:rPr lang="en-US" sz="1600" b="1" dirty="0" smtClean="0">
                <a:solidFill>
                  <a:srgbClr val="000000"/>
                </a:solidFill>
                <a:latin typeface="Arial"/>
                <a:ea typeface="ＭＳ Ｐゴシック" charset="0"/>
              </a:rPr>
              <a:t>Synthesis of</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protein in the</a:t>
            </a:r>
          </a:p>
          <a:p>
            <a:pPr eaLnBrk="0" fontAlgn="auto" hangingPunct="0">
              <a:spcBef>
                <a:spcPts val="0"/>
              </a:spcBef>
              <a:spcAft>
                <a:spcPts val="0"/>
              </a:spcAft>
              <a:defRPr/>
            </a:pPr>
            <a:r>
              <a:rPr lang="en-US" sz="1600" b="1" dirty="0" smtClean="0">
                <a:solidFill>
                  <a:srgbClr val="000000"/>
                </a:solidFill>
                <a:latin typeface="Arial"/>
                <a:ea typeface="ＭＳ Ｐゴシック" charset="0"/>
              </a:rPr>
              <a:t>cytoplasm</a:t>
            </a:r>
            <a:endParaRPr lang="en-US" sz="1600" b="1" dirty="0">
              <a:solidFill>
                <a:srgbClr val="000000"/>
              </a:solidFill>
              <a:latin typeface="Arial"/>
              <a:ea typeface="ＭＳ Ｐゴシック" charset="0"/>
            </a:endParaRPr>
          </a:p>
        </p:txBody>
      </p:sp>
      <p:sp>
        <p:nvSpPr>
          <p:cNvPr id="16" name="TextBox 19"/>
          <p:cNvSpPr txBox="1">
            <a:spLocks noChangeArrowheads="1"/>
          </p:cNvSpPr>
          <p:nvPr/>
        </p:nvSpPr>
        <p:spPr bwMode="auto">
          <a:xfrm>
            <a:off x="5753222" y="6177152"/>
            <a:ext cx="70692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Protein</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4.10-s3</a:t>
            </a:r>
            <a:endParaRPr lang="en-US" b="0" dirty="0"/>
          </a:p>
        </p:txBody>
      </p:sp>
      <p:sp>
        <p:nvSpPr>
          <p:cNvPr id="35" name="직사각형 34"/>
          <p:cNvSpPr/>
          <p:nvPr/>
        </p:nvSpPr>
        <p:spPr>
          <a:xfrm>
            <a:off x="798844" y="2219701"/>
            <a:ext cx="1733342" cy="1569660"/>
          </a:xfrm>
          <a:prstGeom prst="rect">
            <a:avLst/>
          </a:prstGeom>
        </p:spPr>
        <p:txBody>
          <a:bodyPr wrap="square">
            <a:spAutoFit/>
          </a:bodyPr>
          <a:lstStyle/>
          <a:p>
            <a:r>
              <a:rPr lang="en-US" altLang="ko-KR" dirty="0" smtClean="0"/>
              <a:t>How DNA Directs Protein Production</a:t>
            </a:r>
            <a:endParaRPr lang="ko-KR" altLang="en-US" dirty="0"/>
          </a:p>
        </p:txBody>
      </p:sp>
    </p:spTree>
    <p:extLst>
      <p:ext uri="{BB962C8B-B14F-4D97-AF65-F5344CB8AC3E}">
        <p14:creationId xmlns:p14="http://schemas.microsoft.com/office/powerpoint/2010/main" xmlns="" val="2126304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77335" y="1278038"/>
            <a:ext cx="8543108" cy="958863"/>
          </a:xfrm>
        </p:spPr>
        <p:txBody>
          <a:bodyPr/>
          <a:lstStyle/>
          <a:p>
            <a:r>
              <a:rPr lang="en-US" dirty="0" smtClean="0"/>
              <a:t>The </a:t>
            </a:r>
            <a:r>
              <a:rPr lang="en-US" dirty="0" err="1" smtClean="0"/>
              <a:t>Endomembrane</a:t>
            </a:r>
            <a:r>
              <a:rPr lang="en-US" dirty="0" smtClean="0"/>
              <a:t> System: Manufacturing and Distributing Cellular Products</a:t>
            </a:r>
          </a:p>
        </p:txBody>
      </p:sp>
      <p:sp>
        <p:nvSpPr>
          <p:cNvPr id="133123" name="Rectangle 3"/>
          <p:cNvSpPr>
            <a:spLocks noGrp="1" noChangeArrowheads="1"/>
          </p:cNvSpPr>
          <p:nvPr>
            <p:ph idx="1"/>
          </p:nvPr>
        </p:nvSpPr>
        <p:spPr>
          <a:xfrm>
            <a:off x="297432" y="2353327"/>
            <a:ext cx="8543108" cy="3112979"/>
          </a:xfrm>
        </p:spPr>
        <p:txBody>
          <a:bodyPr>
            <a:normAutofit fontScale="92500" lnSpcReduction="10000"/>
          </a:bodyPr>
          <a:lstStyle/>
          <a:p>
            <a:r>
              <a:rPr lang="en-US" dirty="0" smtClean="0"/>
              <a:t>The </a:t>
            </a:r>
            <a:r>
              <a:rPr lang="en-US" b="1" dirty="0" err="1" smtClean="0"/>
              <a:t>endomembrane</a:t>
            </a:r>
            <a:r>
              <a:rPr lang="en-US" b="1" dirty="0" smtClean="0"/>
              <a:t> system</a:t>
            </a:r>
            <a:r>
              <a:rPr lang="ko-KR" altLang="en-US" sz="2200" dirty="0" err="1" smtClean="0"/>
              <a:t>세포내막계</a:t>
            </a:r>
            <a:r>
              <a:rPr lang="en-US" sz="2600" dirty="0" smtClean="0"/>
              <a:t> </a:t>
            </a:r>
            <a:r>
              <a:rPr lang="en-US" dirty="0" smtClean="0"/>
              <a:t>in a cell consists of </a:t>
            </a:r>
          </a:p>
          <a:p>
            <a:pPr lvl="1"/>
            <a:r>
              <a:rPr lang="en-US" dirty="0" smtClean="0"/>
              <a:t>the nuclear envelope, </a:t>
            </a:r>
          </a:p>
          <a:p>
            <a:pPr lvl="1"/>
            <a:r>
              <a:rPr lang="en-US" dirty="0" smtClean="0"/>
              <a:t>the endoplasmic reticulum, </a:t>
            </a:r>
          </a:p>
          <a:p>
            <a:pPr lvl="1"/>
            <a:r>
              <a:rPr lang="en-US" dirty="0" smtClean="0"/>
              <a:t>the Golgi apparatus, </a:t>
            </a:r>
          </a:p>
          <a:p>
            <a:pPr lvl="1"/>
            <a:r>
              <a:rPr lang="en-US" dirty="0" smtClean="0"/>
              <a:t>lysosomes, and </a:t>
            </a:r>
          </a:p>
          <a:p>
            <a:pPr lvl="1"/>
            <a:r>
              <a:rPr lang="en-US" dirty="0" smtClean="0"/>
              <a:t>vacuoles.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600100" y="1539976"/>
            <a:ext cx="6144768" cy="4742688"/>
          </a:xfrm>
          <a:prstGeom prst="rect">
            <a:avLst/>
          </a:prstGeom>
          <a:noFill/>
          <a:ln>
            <a:noFill/>
          </a:ln>
        </p:spPr>
      </p:pic>
      <p:sp>
        <p:nvSpPr>
          <p:cNvPr id="8" name="Freeform 7"/>
          <p:cNvSpPr/>
          <p:nvPr/>
        </p:nvSpPr>
        <p:spPr bwMode="auto">
          <a:xfrm flipV="1">
            <a:off x="5295270" y="3409108"/>
            <a:ext cx="0" cy="38576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TextBox 2"/>
          <p:cNvSpPr txBox="1">
            <a:spLocks noChangeArrowheads="1"/>
          </p:cNvSpPr>
          <p:nvPr/>
        </p:nvSpPr>
        <p:spPr bwMode="auto">
          <a:xfrm>
            <a:off x="4846804" y="2849213"/>
            <a:ext cx="1000274"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Nuclear</a:t>
            </a:r>
          </a:p>
          <a:p>
            <a:pPr eaLnBrk="0" hangingPunct="0">
              <a:lnSpc>
                <a:spcPts val="2000"/>
              </a:lnSpc>
            </a:pPr>
            <a:r>
              <a:rPr lang="en-US" sz="1800" b="1" dirty="0" smtClean="0">
                <a:solidFill>
                  <a:srgbClr val="000000"/>
                </a:solidFill>
                <a:latin typeface="Arial"/>
                <a:ea typeface="ＭＳ Ｐゴシック" charset="0"/>
              </a:rPr>
              <a:t>envelope</a:t>
            </a:r>
            <a:endParaRPr lang="en-US" sz="1800" b="1" dirty="0">
              <a:solidFill>
                <a:srgbClr val="000000"/>
              </a:solidFill>
              <a:latin typeface="Arial"/>
              <a:ea typeface="ＭＳ Ｐゴシック" charset="0"/>
            </a:endParaRPr>
          </a:p>
        </p:txBody>
      </p:sp>
      <p:sp>
        <p:nvSpPr>
          <p:cNvPr id="10" name="TextBox 4"/>
          <p:cNvSpPr txBox="1">
            <a:spLocks noChangeArrowheads="1"/>
          </p:cNvSpPr>
          <p:nvPr/>
        </p:nvSpPr>
        <p:spPr bwMode="auto">
          <a:xfrm>
            <a:off x="1647198" y="4750927"/>
            <a:ext cx="12439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Ribosomes</a:t>
            </a:r>
          </a:p>
        </p:txBody>
      </p:sp>
      <p:sp>
        <p:nvSpPr>
          <p:cNvPr id="11" name="TextBox 5"/>
          <p:cNvSpPr txBox="1">
            <a:spLocks noChangeArrowheads="1"/>
          </p:cNvSpPr>
          <p:nvPr/>
        </p:nvSpPr>
        <p:spPr bwMode="auto">
          <a:xfrm>
            <a:off x="1984062" y="5745014"/>
            <a:ext cx="11156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Rough ER</a:t>
            </a:r>
          </a:p>
        </p:txBody>
      </p:sp>
      <p:sp>
        <p:nvSpPr>
          <p:cNvPr id="12" name="TextBox 7"/>
          <p:cNvSpPr txBox="1">
            <a:spLocks noChangeArrowheads="1"/>
          </p:cNvSpPr>
          <p:nvPr/>
        </p:nvSpPr>
        <p:spPr bwMode="auto">
          <a:xfrm>
            <a:off x="4248334" y="5895557"/>
            <a:ext cx="12439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Smooth ER</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4.11</a:t>
            </a:r>
            <a:endParaRPr lang="en-US" b="0" dirty="0"/>
          </a:p>
        </p:txBody>
      </p:sp>
      <p:sp>
        <p:nvSpPr>
          <p:cNvPr id="13" name="Freeform 12"/>
          <p:cNvSpPr/>
          <p:nvPr/>
        </p:nvSpPr>
        <p:spPr bwMode="auto">
          <a:xfrm flipH="1">
            <a:off x="2182306" y="4180323"/>
            <a:ext cx="527047" cy="54292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4" name="Freeform 13"/>
          <p:cNvSpPr/>
          <p:nvPr/>
        </p:nvSpPr>
        <p:spPr bwMode="auto">
          <a:xfrm flipH="1">
            <a:off x="2232548" y="4388304"/>
            <a:ext cx="625796" cy="30321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Freeform 14"/>
          <p:cNvSpPr/>
          <p:nvPr/>
        </p:nvSpPr>
        <p:spPr bwMode="auto">
          <a:xfrm flipH="1">
            <a:off x="3117113" y="4998652"/>
            <a:ext cx="918214" cy="88106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Freeform 15"/>
          <p:cNvSpPr/>
          <p:nvPr/>
        </p:nvSpPr>
        <p:spPr bwMode="auto">
          <a:xfrm flipH="1">
            <a:off x="5503643" y="5528928"/>
            <a:ext cx="460390" cy="47702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직사각형 17"/>
          <p:cNvSpPr/>
          <p:nvPr/>
        </p:nvSpPr>
        <p:spPr>
          <a:xfrm>
            <a:off x="749248" y="485113"/>
            <a:ext cx="5012911" cy="523220"/>
          </a:xfrm>
          <a:prstGeom prst="rect">
            <a:avLst/>
          </a:prstGeom>
        </p:spPr>
        <p:txBody>
          <a:bodyPr wrap="none">
            <a:spAutoFit/>
          </a:bodyPr>
          <a:lstStyle/>
          <a:p>
            <a:r>
              <a:rPr lang="en-US" altLang="ko-KR" sz="2800" b="1" dirty="0" smtClean="0">
                <a:solidFill>
                  <a:srgbClr val="4473B8"/>
                </a:solidFill>
              </a:rPr>
              <a:t>Endoplasmic Reticulum</a:t>
            </a:r>
            <a:r>
              <a:rPr lang="ko-KR" altLang="en-US" sz="2000" dirty="0" smtClean="0">
                <a:solidFill>
                  <a:srgbClr val="4473B8"/>
                </a:solidFill>
              </a:rPr>
              <a:t>소포체</a:t>
            </a:r>
            <a:endParaRPr lang="ko-KR" altLang="en-US" sz="2000" dirty="0">
              <a:solidFill>
                <a:srgbClr val="4473B8"/>
              </a:solidFill>
            </a:endParaRPr>
          </a:p>
        </p:txBody>
      </p:sp>
      <p:sp>
        <p:nvSpPr>
          <p:cNvPr id="19" name="직사각형 18"/>
          <p:cNvSpPr/>
          <p:nvPr/>
        </p:nvSpPr>
        <p:spPr>
          <a:xfrm>
            <a:off x="1215847" y="1013878"/>
            <a:ext cx="6722347" cy="461665"/>
          </a:xfrm>
          <a:prstGeom prst="rect">
            <a:avLst/>
          </a:prstGeom>
        </p:spPr>
        <p:txBody>
          <a:bodyPr wrap="square">
            <a:spAutoFit/>
          </a:bodyPr>
          <a:lstStyle/>
          <a:p>
            <a:r>
              <a:rPr lang="en-US" altLang="ko-KR" dirty="0" smtClean="0"/>
              <a:t>produces an enormous variety of molecules</a:t>
            </a:r>
            <a:endParaRPr lang="ko-KR" altLang="en-US" dirty="0"/>
          </a:p>
        </p:txBody>
      </p:sp>
    </p:spTree>
    <p:extLst>
      <p:ext uri="{BB962C8B-B14F-4D97-AF65-F5344CB8AC3E}">
        <p14:creationId xmlns:p14="http://schemas.microsoft.com/office/powerpoint/2010/main" xmlns="" val="721746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78525" y="1565782"/>
            <a:ext cx="7137076" cy="5080458"/>
          </a:xfrm>
          <a:prstGeom prst="rect">
            <a:avLst/>
          </a:prstGeom>
        </p:spPr>
      </p:pic>
      <p:sp>
        <p:nvSpPr>
          <p:cNvPr id="3" name="Freeform 2"/>
          <p:cNvSpPr/>
          <p:nvPr/>
        </p:nvSpPr>
        <p:spPr bwMode="auto">
          <a:xfrm flipH="1" flipV="1">
            <a:off x="2913795" y="4533610"/>
            <a:ext cx="1326383" cy="663192"/>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flipV="1">
            <a:off x="4335694" y="2363053"/>
            <a:ext cx="966760" cy="98799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H="1" flipV="1">
            <a:off x="2924070" y="2857793"/>
            <a:ext cx="2512298" cy="200579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flipH="1" flipV="1">
            <a:off x="7119991" y="2095924"/>
            <a:ext cx="345254" cy="60066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7213596" y="5352958"/>
            <a:ext cx="438912"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TextBox 8"/>
          <p:cNvSpPr txBox="1"/>
          <p:nvPr/>
        </p:nvSpPr>
        <p:spPr>
          <a:xfrm>
            <a:off x="3437914" y="1776131"/>
            <a:ext cx="1744067" cy="553998"/>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smtClean="0">
                <a:solidFill>
                  <a:srgbClr val="000000"/>
                </a:solidFill>
                <a:latin typeface="Arial"/>
                <a:ea typeface="ＭＳ Ｐゴシック" charset="0"/>
              </a:rPr>
              <a:t>Secretory</a:t>
            </a:r>
          </a:p>
          <a:p>
            <a:pPr eaLnBrk="0" fontAlgn="auto" hangingPunct="0">
              <a:spcBef>
                <a:spcPts val="0"/>
              </a:spcBef>
              <a:spcAft>
                <a:spcPts val="0"/>
              </a:spcAft>
              <a:defRPr/>
            </a:pPr>
            <a:r>
              <a:rPr lang="en-US" sz="1800" b="1" dirty="0" smtClean="0">
                <a:solidFill>
                  <a:srgbClr val="000000"/>
                </a:solidFill>
                <a:latin typeface="Arial"/>
                <a:ea typeface="ＭＳ Ｐゴシック" charset="0"/>
              </a:rPr>
              <a:t>proteins depart</a:t>
            </a:r>
            <a:endParaRPr lang="en-US" sz="1800" b="1" dirty="0">
              <a:solidFill>
                <a:srgbClr val="000000"/>
              </a:solidFill>
              <a:latin typeface="Arial"/>
              <a:ea typeface="ＭＳ Ｐゴシック" charset="0"/>
            </a:endParaRPr>
          </a:p>
        </p:txBody>
      </p:sp>
      <p:sp>
        <p:nvSpPr>
          <p:cNvPr id="10" name="TextBox 9"/>
          <p:cNvSpPr txBox="1"/>
          <p:nvPr/>
        </p:nvSpPr>
        <p:spPr>
          <a:xfrm>
            <a:off x="6193328" y="1523160"/>
            <a:ext cx="1821076" cy="553998"/>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smtClean="0">
                <a:solidFill>
                  <a:srgbClr val="000000"/>
                </a:solidFill>
                <a:latin typeface="Arial"/>
                <a:ea typeface="ＭＳ Ｐゴシック" charset="0"/>
              </a:rPr>
              <a:t>Vesicles bud off</a:t>
            </a:r>
          </a:p>
          <a:p>
            <a:pPr eaLnBrk="0" fontAlgn="auto" hangingPunct="0">
              <a:spcBef>
                <a:spcPts val="0"/>
              </a:spcBef>
              <a:spcAft>
                <a:spcPts val="0"/>
              </a:spcAft>
              <a:defRPr/>
            </a:pPr>
            <a:r>
              <a:rPr lang="en-US" sz="1800" b="1" dirty="0" smtClean="0">
                <a:solidFill>
                  <a:srgbClr val="000000"/>
                </a:solidFill>
                <a:latin typeface="Arial"/>
                <a:ea typeface="ＭＳ Ｐゴシック" charset="0"/>
              </a:rPr>
              <a:t>from the ER</a:t>
            </a:r>
            <a:endParaRPr lang="en-US" sz="1800" b="1" dirty="0">
              <a:solidFill>
                <a:srgbClr val="000000"/>
              </a:solidFill>
              <a:latin typeface="Arial"/>
              <a:ea typeface="ＭＳ Ｐゴシック" charset="0"/>
            </a:endParaRPr>
          </a:p>
        </p:txBody>
      </p:sp>
      <p:sp>
        <p:nvSpPr>
          <p:cNvPr id="11" name="TextBox 10"/>
          <p:cNvSpPr txBox="1"/>
          <p:nvPr/>
        </p:nvSpPr>
        <p:spPr>
          <a:xfrm>
            <a:off x="1615243" y="2414274"/>
            <a:ext cx="1333698" cy="830997"/>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smtClean="0">
                <a:solidFill>
                  <a:srgbClr val="000000"/>
                </a:solidFill>
                <a:latin typeface="Arial"/>
                <a:ea typeface="ＭＳ Ｐゴシック" charset="0"/>
              </a:rPr>
              <a:t>Proteins are</a:t>
            </a:r>
          </a:p>
          <a:p>
            <a:pPr eaLnBrk="0" fontAlgn="auto" hangingPunct="0">
              <a:spcBef>
                <a:spcPts val="0"/>
              </a:spcBef>
              <a:spcAft>
                <a:spcPts val="0"/>
              </a:spcAft>
              <a:defRPr/>
            </a:pPr>
            <a:r>
              <a:rPr lang="en-US" sz="1800" b="1" dirty="0" smtClean="0">
                <a:solidFill>
                  <a:srgbClr val="000000"/>
                </a:solidFill>
                <a:latin typeface="Arial"/>
                <a:ea typeface="ＭＳ Ｐゴシック" charset="0"/>
              </a:rPr>
              <a:t>modified in</a:t>
            </a:r>
          </a:p>
          <a:p>
            <a:pPr eaLnBrk="0" fontAlgn="auto" hangingPunct="0">
              <a:spcBef>
                <a:spcPts val="0"/>
              </a:spcBef>
              <a:spcAft>
                <a:spcPts val="0"/>
              </a:spcAft>
              <a:defRPr/>
            </a:pPr>
            <a:r>
              <a:rPr lang="en-US" sz="1800" b="1" dirty="0" smtClean="0">
                <a:solidFill>
                  <a:srgbClr val="000000"/>
                </a:solidFill>
                <a:latin typeface="Arial"/>
                <a:ea typeface="ＭＳ Ｐゴシック" charset="0"/>
              </a:rPr>
              <a:t>the ER.</a:t>
            </a:r>
            <a:endParaRPr lang="en-US" sz="1800" b="1" dirty="0">
              <a:solidFill>
                <a:srgbClr val="000000"/>
              </a:solidFill>
              <a:latin typeface="Arial"/>
              <a:ea typeface="ＭＳ Ｐゴシック" charset="0"/>
            </a:endParaRPr>
          </a:p>
        </p:txBody>
      </p:sp>
      <p:sp>
        <p:nvSpPr>
          <p:cNvPr id="12" name="TextBox 9"/>
          <p:cNvSpPr txBox="1">
            <a:spLocks noChangeArrowheads="1"/>
          </p:cNvSpPr>
          <p:nvPr/>
        </p:nvSpPr>
        <p:spPr bwMode="auto">
          <a:xfrm>
            <a:off x="3274095" y="3693647"/>
            <a:ext cx="11156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Ribosome</a:t>
            </a:r>
          </a:p>
        </p:txBody>
      </p:sp>
      <p:sp>
        <p:nvSpPr>
          <p:cNvPr id="13" name="TextBox 10"/>
          <p:cNvSpPr txBox="1">
            <a:spLocks noChangeArrowheads="1"/>
          </p:cNvSpPr>
          <p:nvPr/>
        </p:nvSpPr>
        <p:spPr bwMode="auto">
          <a:xfrm>
            <a:off x="7340915" y="3756177"/>
            <a:ext cx="1064459"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Transport</a:t>
            </a:r>
          </a:p>
          <a:p>
            <a:pPr eaLnBrk="0" hangingPunct="0">
              <a:lnSpc>
                <a:spcPts val="2000"/>
              </a:lnSpc>
            </a:pPr>
            <a:r>
              <a:rPr lang="en-US" sz="1800" b="1" dirty="0" smtClean="0">
                <a:solidFill>
                  <a:srgbClr val="000000"/>
                </a:solidFill>
                <a:latin typeface="Arial"/>
                <a:ea typeface="ＭＳ Ｐゴシック" charset="0"/>
              </a:rPr>
              <a:t>vesicle</a:t>
            </a:r>
            <a:endParaRPr lang="en-US" sz="1800" b="1" dirty="0">
              <a:solidFill>
                <a:srgbClr val="000000"/>
              </a:solidFill>
              <a:latin typeface="Arial"/>
              <a:ea typeface="ＭＳ Ｐゴシック" charset="0"/>
            </a:endParaRPr>
          </a:p>
        </p:txBody>
      </p:sp>
      <p:sp>
        <p:nvSpPr>
          <p:cNvPr id="14" name="TextBox 13"/>
          <p:cNvSpPr txBox="1"/>
          <p:nvPr/>
        </p:nvSpPr>
        <p:spPr>
          <a:xfrm>
            <a:off x="1675308" y="4000395"/>
            <a:ext cx="1269578" cy="830997"/>
          </a:xfrm>
          <a:prstGeom prst="rect">
            <a:avLst/>
          </a:prstGeom>
          <a:noFill/>
        </p:spPr>
        <p:txBody>
          <a:bodyPr wrap="none" lIns="0" tIns="0" rIns="0" bIns="0">
            <a:spAutoFit/>
          </a:bodyPr>
          <a:lstStyle/>
          <a:p>
            <a:pPr eaLnBrk="0" fontAlgn="auto" hangingPunct="0">
              <a:spcBef>
                <a:spcPts val="0"/>
              </a:spcBef>
              <a:spcAft>
                <a:spcPts val="0"/>
              </a:spcAft>
              <a:defRPr/>
            </a:pPr>
            <a:r>
              <a:rPr lang="pt-BR" sz="1800" b="1" dirty="0" smtClean="0">
                <a:solidFill>
                  <a:srgbClr val="000000"/>
                </a:solidFill>
                <a:latin typeface="Arial"/>
                <a:ea typeface="ＭＳ Ｐゴシック" charset="0"/>
              </a:rPr>
              <a:t>A ribosome</a:t>
            </a:r>
          </a:p>
          <a:p>
            <a:pPr eaLnBrk="0" fontAlgn="auto" hangingPunct="0">
              <a:spcBef>
                <a:spcPts val="0"/>
              </a:spcBef>
              <a:spcAft>
                <a:spcPts val="0"/>
              </a:spcAft>
              <a:defRPr/>
            </a:pPr>
            <a:r>
              <a:rPr lang="pt-BR" sz="1800" b="1" dirty="0" smtClean="0">
                <a:solidFill>
                  <a:srgbClr val="000000"/>
                </a:solidFill>
                <a:latin typeface="Arial"/>
                <a:ea typeface="ＭＳ Ｐゴシック" charset="0"/>
              </a:rPr>
              <a:t>links amino</a:t>
            </a:r>
          </a:p>
          <a:p>
            <a:pPr eaLnBrk="0" fontAlgn="auto" hangingPunct="0">
              <a:spcBef>
                <a:spcPts val="0"/>
              </a:spcBef>
              <a:spcAft>
                <a:spcPts val="0"/>
              </a:spcAft>
              <a:defRPr/>
            </a:pPr>
            <a:r>
              <a:rPr lang="pt-BR" sz="1800" b="1" dirty="0" smtClean="0">
                <a:solidFill>
                  <a:srgbClr val="000000"/>
                </a:solidFill>
                <a:latin typeface="Arial"/>
                <a:ea typeface="ＭＳ Ｐゴシック" charset="0"/>
              </a:rPr>
              <a:t>acids.</a:t>
            </a:r>
            <a:endParaRPr lang="en-US" sz="1800" b="1" dirty="0">
              <a:solidFill>
                <a:srgbClr val="000000"/>
              </a:solidFill>
              <a:latin typeface="Arial"/>
              <a:ea typeface="ＭＳ Ｐゴシック" charset="0"/>
            </a:endParaRPr>
          </a:p>
        </p:txBody>
      </p:sp>
      <p:sp>
        <p:nvSpPr>
          <p:cNvPr id="15" name="TextBox 15"/>
          <p:cNvSpPr txBox="1">
            <a:spLocks noChangeArrowheads="1"/>
          </p:cNvSpPr>
          <p:nvPr/>
        </p:nvSpPr>
        <p:spPr bwMode="auto">
          <a:xfrm>
            <a:off x="4654694" y="4933125"/>
            <a:ext cx="79508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Protein</a:t>
            </a:r>
          </a:p>
        </p:txBody>
      </p:sp>
      <p:sp>
        <p:nvSpPr>
          <p:cNvPr id="16" name="TextBox 16"/>
          <p:cNvSpPr txBox="1">
            <a:spLocks noChangeArrowheads="1"/>
          </p:cNvSpPr>
          <p:nvPr/>
        </p:nvSpPr>
        <p:spPr bwMode="auto">
          <a:xfrm>
            <a:off x="7691198" y="5184945"/>
            <a:ext cx="11156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Rough ER</a:t>
            </a:r>
          </a:p>
        </p:txBody>
      </p:sp>
      <p:sp>
        <p:nvSpPr>
          <p:cNvPr id="17" name="TextBox 17"/>
          <p:cNvSpPr txBox="1">
            <a:spLocks noChangeArrowheads="1"/>
          </p:cNvSpPr>
          <p:nvPr/>
        </p:nvSpPr>
        <p:spPr bwMode="auto">
          <a:xfrm>
            <a:off x="3491371" y="5912721"/>
            <a:ext cx="13080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Polypeptide</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4.12</a:t>
            </a:r>
            <a:endParaRPr lang="en-US" b="0" dirty="0"/>
          </a:p>
        </p:txBody>
      </p:sp>
      <p:grpSp>
        <p:nvGrpSpPr>
          <p:cNvPr id="29" name="Group 28"/>
          <p:cNvGrpSpPr/>
          <p:nvPr/>
        </p:nvGrpSpPr>
        <p:grpSpPr>
          <a:xfrm>
            <a:off x="1095150" y="2458133"/>
            <a:ext cx="403100" cy="375404"/>
            <a:chOff x="2282375" y="1235882"/>
            <a:chExt cx="373711" cy="352623"/>
          </a:xfrm>
        </p:grpSpPr>
        <p:grpSp>
          <p:nvGrpSpPr>
            <p:cNvPr id="30" name="Group 29"/>
            <p:cNvGrpSpPr/>
            <p:nvPr/>
          </p:nvGrpSpPr>
          <p:grpSpPr>
            <a:xfrm>
              <a:off x="2282375" y="1244323"/>
              <a:ext cx="344144" cy="344182"/>
              <a:chOff x="65551" y="1285436"/>
              <a:chExt cx="344144" cy="344182"/>
            </a:xfrm>
          </p:grpSpPr>
          <p:sp>
            <p:nvSpPr>
              <p:cNvPr id="32" name="Freeform 3"/>
              <p:cNvSpPr/>
              <p:nvPr/>
            </p:nvSpPr>
            <p:spPr>
              <a:xfrm>
                <a:off x="72326" y="1292212"/>
                <a:ext cx="330593" cy="330631"/>
              </a:xfrm>
              <a:custGeom>
                <a:avLst/>
                <a:gdLst>
                  <a:gd name="connsiteX0" fmla="*/ 330593 w 330593"/>
                  <a:gd name="connsiteY0" fmla="*/ 165290 h 330631"/>
                  <a:gd name="connsiteX1" fmla="*/ 165290 w 330593"/>
                  <a:gd name="connsiteY1" fmla="*/ 330631 h 330631"/>
                  <a:gd name="connsiteX2" fmla="*/ 0 w 330593"/>
                  <a:gd name="connsiteY2" fmla="*/ 165290 h 330631"/>
                  <a:gd name="connsiteX3" fmla="*/ 165290 w 330593"/>
                  <a:gd name="connsiteY3" fmla="*/ 0 h 330631"/>
                  <a:gd name="connsiteX4" fmla="*/ 330593 w 330593"/>
                  <a:gd name="connsiteY4" fmla="*/ 165290 h 3306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0593" h="330631">
                    <a:moveTo>
                      <a:pt x="330593" y="165290"/>
                    </a:moveTo>
                    <a:cubicBezTo>
                      <a:pt x="330593" y="256539"/>
                      <a:pt x="256628" y="330631"/>
                      <a:pt x="165290" y="330631"/>
                    </a:cubicBezTo>
                    <a:cubicBezTo>
                      <a:pt x="74040" y="330631"/>
                      <a:pt x="0" y="256539"/>
                      <a:pt x="0" y="165290"/>
                    </a:cubicBezTo>
                    <a:cubicBezTo>
                      <a:pt x="0" y="73939"/>
                      <a:pt x="74040" y="0"/>
                      <a:pt x="165290" y="0"/>
                    </a:cubicBezTo>
                    <a:cubicBezTo>
                      <a:pt x="256628" y="0"/>
                      <a:pt x="330593" y="73939"/>
                      <a:pt x="330593" y="1652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33" name="Freeform 3"/>
              <p:cNvSpPr/>
              <p:nvPr/>
            </p:nvSpPr>
            <p:spPr>
              <a:xfrm>
                <a:off x="65551" y="1285436"/>
                <a:ext cx="344144" cy="344182"/>
              </a:xfrm>
              <a:custGeom>
                <a:avLst/>
                <a:gdLst>
                  <a:gd name="connsiteX0" fmla="*/ 337369 w 344144"/>
                  <a:gd name="connsiteY0" fmla="*/ 172065 h 344182"/>
                  <a:gd name="connsiteX1" fmla="*/ 172065 w 344144"/>
                  <a:gd name="connsiteY1" fmla="*/ 337407 h 344182"/>
                  <a:gd name="connsiteX2" fmla="*/ 6775 w 344144"/>
                  <a:gd name="connsiteY2" fmla="*/ 172065 h 344182"/>
                  <a:gd name="connsiteX3" fmla="*/ 172065 w 344144"/>
                  <a:gd name="connsiteY3" fmla="*/ 6775 h 344182"/>
                  <a:gd name="connsiteX4" fmla="*/ 337369 w 344144"/>
                  <a:gd name="connsiteY4" fmla="*/ 172065 h 3441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4144" h="344182">
                    <a:moveTo>
                      <a:pt x="337369" y="172065"/>
                    </a:moveTo>
                    <a:cubicBezTo>
                      <a:pt x="337369" y="263315"/>
                      <a:pt x="263404" y="337407"/>
                      <a:pt x="172065" y="337407"/>
                    </a:cubicBezTo>
                    <a:cubicBezTo>
                      <a:pt x="80816" y="337407"/>
                      <a:pt x="6775" y="263315"/>
                      <a:pt x="6775" y="172065"/>
                    </a:cubicBezTo>
                    <a:cubicBezTo>
                      <a:pt x="6775" y="80714"/>
                      <a:pt x="80816" y="6775"/>
                      <a:pt x="172065" y="6775"/>
                    </a:cubicBezTo>
                    <a:cubicBezTo>
                      <a:pt x="263404" y="6775"/>
                      <a:pt x="337369" y="80714"/>
                      <a:pt x="337369" y="172065"/>
                    </a:cubicBezTo>
                  </a:path>
                </a:pathLst>
              </a:custGeom>
              <a:solidFill>
                <a:srgbClr val="000000">
                  <a:alpha val="0"/>
                </a:srgbClr>
              </a:solidFill>
              <a:ln w="12700">
                <a:solidFill>
                  <a:srgbClr val="58595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31" name="TextBox 30"/>
            <p:cNvSpPr txBox="1"/>
            <p:nvPr/>
          </p:nvSpPr>
          <p:spPr>
            <a:xfrm>
              <a:off x="2317942" y="1235882"/>
              <a:ext cx="338144" cy="346920"/>
            </a:xfrm>
            <a:prstGeom prst="rect">
              <a:avLst/>
            </a:prstGeom>
            <a:noFill/>
          </p:spPr>
          <p:txBody>
            <a:bodyPr wrap="square" rtlCol="0">
              <a:spAutoFit/>
            </a:bodyPr>
            <a:lstStyle/>
            <a:p>
              <a:pPr eaLnBrk="0" hangingPunct="0"/>
              <a:r>
                <a:rPr lang="en-US" sz="1800" b="1" dirty="0" smtClean="0">
                  <a:solidFill>
                    <a:srgbClr val="FFFFFF"/>
                  </a:solidFill>
                  <a:latin typeface="Arial" pitchFamily="34" charset="0"/>
                  <a:ea typeface="ＭＳ Ｐゴシック" charset="0"/>
                  <a:cs typeface="Arial" pitchFamily="34" charset="0"/>
                </a:rPr>
                <a:t>2</a:t>
              </a:r>
              <a:endParaRPr lang="en-US" sz="1800" b="1" dirty="0">
                <a:solidFill>
                  <a:srgbClr val="FFFFFF"/>
                </a:solidFill>
                <a:latin typeface="Arial" pitchFamily="34" charset="0"/>
                <a:ea typeface="ＭＳ Ｐゴシック" charset="0"/>
                <a:cs typeface="Arial" pitchFamily="34" charset="0"/>
              </a:endParaRPr>
            </a:p>
          </p:txBody>
        </p:sp>
      </p:grpSp>
      <p:grpSp>
        <p:nvGrpSpPr>
          <p:cNvPr id="34" name="Group 33"/>
          <p:cNvGrpSpPr/>
          <p:nvPr/>
        </p:nvGrpSpPr>
        <p:grpSpPr>
          <a:xfrm>
            <a:off x="3018174" y="1890427"/>
            <a:ext cx="403100" cy="375404"/>
            <a:chOff x="2282375" y="1235882"/>
            <a:chExt cx="373711" cy="352623"/>
          </a:xfrm>
        </p:grpSpPr>
        <p:grpSp>
          <p:nvGrpSpPr>
            <p:cNvPr id="35" name="Group 34"/>
            <p:cNvGrpSpPr/>
            <p:nvPr/>
          </p:nvGrpSpPr>
          <p:grpSpPr>
            <a:xfrm>
              <a:off x="2282375" y="1244323"/>
              <a:ext cx="344144" cy="344182"/>
              <a:chOff x="65551" y="1285436"/>
              <a:chExt cx="344144" cy="344182"/>
            </a:xfrm>
          </p:grpSpPr>
          <p:sp>
            <p:nvSpPr>
              <p:cNvPr id="37" name="Freeform 3"/>
              <p:cNvSpPr/>
              <p:nvPr/>
            </p:nvSpPr>
            <p:spPr>
              <a:xfrm>
                <a:off x="72326" y="1292212"/>
                <a:ext cx="330593" cy="330631"/>
              </a:xfrm>
              <a:custGeom>
                <a:avLst/>
                <a:gdLst>
                  <a:gd name="connsiteX0" fmla="*/ 330593 w 330593"/>
                  <a:gd name="connsiteY0" fmla="*/ 165290 h 330631"/>
                  <a:gd name="connsiteX1" fmla="*/ 165290 w 330593"/>
                  <a:gd name="connsiteY1" fmla="*/ 330631 h 330631"/>
                  <a:gd name="connsiteX2" fmla="*/ 0 w 330593"/>
                  <a:gd name="connsiteY2" fmla="*/ 165290 h 330631"/>
                  <a:gd name="connsiteX3" fmla="*/ 165290 w 330593"/>
                  <a:gd name="connsiteY3" fmla="*/ 0 h 330631"/>
                  <a:gd name="connsiteX4" fmla="*/ 330593 w 330593"/>
                  <a:gd name="connsiteY4" fmla="*/ 165290 h 3306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0593" h="330631">
                    <a:moveTo>
                      <a:pt x="330593" y="165290"/>
                    </a:moveTo>
                    <a:cubicBezTo>
                      <a:pt x="330593" y="256539"/>
                      <a:pt x="256628" y="330631"/>
                      <a:pt x="165290" y="330631"/>
                    </a:cubicBezTo>
                    <a:cubicBezTo>
                      <a:pt x="74040" y="330631"/>
                      <a:pt x="0" y="256539"/>
                      <a:pt x="0" y="165290"/>
                    </a:cubicBezTo>
                    <a:cubicBezTo>
                      <a:pt x="0" y="73939"/>
                      <a:pt x="74040" y="0"/>
                      <a:pt x="165290" y="0"/>
                    </a:cubicBezTo>
                    <a:cubicBezTo>
                      <a:pt x="256628" y="0"/>
                      <a:pt x="330593" y="73939"/>
                      <a:pt x="330593" y="1652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38" name="Freeform 3"/>
              <p:cNvSpPr/>
              <p:nvPr/>
            </p:nvSpPr>
            <p:spPr>
              <a:xfrm>
                <a:off x="65551" y="1285436"/>
                <a:ext cx="344144" cy="344182"/>
              </a:xfrm>
              <a:custGeom>
                <a:avLst/>
                <a:gdLst>
                  <a:gd name="connsiteX0" fmla="*/ 337369 w 344144"/>
                  <a:gd name="connsiteY0" fmla="*/ 172065 h 344182"/>
                  <a:gd name="connsiteX1" fmla="*/ 172065 w 344144"/>
                  <a:gd name="connsiteY1" fmla="*/ 337407 h 344182"/>
                  <a:gd name="connsiteX2" fmla="*/ 6775 w 344144"/>
                  <a:gd name="connsiteY2" fmla="*/ 172065 h 344182"/>
                  <a:gd name="connsiteX3" fmla="*/ 172065 w 344144"/>
                  <a:gd name="connsiteY3" fmla="*/ 6775 h 344182"/>
                  <a:gd name="connsiteX4" fmla="*/ 337369 w 344144"/>
                  <a:gd name="connsiteY4" fmla="*/ 172065 h 3441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4144" h="344182">
                    <a:moveTo>
                      <a:pt x="337369" y="172065"/>
                    </a:moveTo>
                    <a:cubicBezTo>
                      <a:pt x="337369" y="263315"/>
                      <a:pt x="263404" y="337407"/>
                      <a:pt x="172065" y="337407"/>
                    </a:cubicBezTo>
                    <a:cubicBezTo>
                      <a:pt x="80816" y="337407"/>
                      <a:pt x="6775" y="263315"/>
                      <a:pt x="6775" y="172065"/>
                    </a:cubicBezTo>
                    <a:cubicBezTo>
                      <a:pt x="6775" y="80714"/>
                      <a:pt x="80816" y="6775"/>
                      <a:pt x="172065" y="6775"/>
                    </a:cubicBezTo>
                    <a:cubicBezTo>
                      <a:pt x="263404" y="6775"/>
                      <a:pt x="337369" y="80714"/>
                      <a:pt x="337369" y="172065"/>
                    </a:cubicBezTo>
                  </a:path>
                </a:pathLst>
              </a:custGeom>
              <a:solidFill>
                <a:srgbClr val="000000">
                  <a:alpha val="0"/>
                </a:srgbClr>
              </a:solidFill>
              <a:ln w="12700">
                <a:solidFill>
                  <a:srgbClr val="58595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36" name="TextBox 35"/>
            <p:cNvSpPr txBox="1"/>
            <p:nvPr/>
          </p:nvSpPr>
          <p:spPr>
            <a:xfrm>
              <a:off x="2317942" y="1235882"/>
              <a:ext cx="338144" cy="346920"/>
            </a:xfrm>
            <a:prstGeom prst="rect">
              <a:avLst/>
            </a:prstGeom>
            <a:noFill/>
          </p:spPr>
          <p:txBody>
            <a:bodyPr wrap="square" rtlCol="0">
              <a:spAutoFit/>
            </a:bodyPr>
            <a:lstStyle/>
            <a:p>
              <a:pPr eaLnBrk="0" hangingPunct="0"/>
              <a:r>
                <a:rPr lang="en-US" sz="1800" b="1" dirty="0" smtClean="0">
                  <a:solidFill>
                    <a:srgbClr val="FFFFFF"/>
                  </a:solidFill>
                  <a:latin typeface="Arial" pitchFamily="34" charset="0"/>
                  <a:ea typeface="ＭＳ Ｐゴシック" charset="0"/>
                  <a:cs typeface="Arial" pitchFamily="34" charset="0"/>
                </a:rPr>
                <a:t>3</a:t>
              </a:r>
              <a:endParaRPr lang="en-US" sz="1800" b="1" dirty="0">
                <a:solidFill>
                  <a:srgbClr val="FFFFFF"/>
                </a:solidFill>
                <a:latin typeface="Arial" pitchFamily="34" charset="0"/>
                <a:ea typeface="ＭＳ Ｐゴシック" charset="0"/>
                <a:cs typeface="Arial" pitchFamily="34" charset="0"/>
              </a:endParaRPr>
            </a:p>
          </p:txBody>
        </p:sp>
      </p:grpSp>
      <p:grpSp>
        <p:nvGrpSpPr>
          <p:cNvPr id="39" name="Group 38"/>
          <p:cNvGrpSpPr/>
          <p:nvPr/>
        </p:nvGrpSpPr>
        <p:grpSpPr>
          <a:xfrm>
            <a:off x="1186608" y="4110451"/>
            <a:ext cx="400031" cy="368937"/>
            <a:chOff x="2282375" y="1235882"/>
            <a:chExt cx="361937" cy="352623"/>
          </a:xfrm>
        </p:grpSpPr>
        <p:grpSp>
          <p:nvGrpSpPr>
            <p:cNvPr id="40" name="Group 39"/>
            <p:cNvGrpSpPr/>
            <p:nvPr/>
          </p:nvGrpSpPr>
          <p:grpSpPr>
            <a:xfrm>
              <a:off x="2282375" y="1244323"/>
              <a:ext cx="344144" cy="344182"/>
              <a:chOff x="65551" y="1285436"/>
              <a:chExt cx="344144" cy="344182"/>
            </a:xfrm>
          </p:grpSpPr>
          <p:sp>
            <p:nvSpPr>
              <p:cNvPr id="42" name="Freeform 3"/>
              <p:cNvSpPr/>
              <p:nvPr/>
            </p:nvSpPr>
            <p:spPr>
              <a:xfrm>
                <a:off x="72326" y="1292212"/>
                <a:ext cx="330593" cy="330631"/>
              </a:xfrm>
              <a:custGeom>
                <a:avLst/>
                <a:gdLst>
                  <a:gd name="connsiteX0" fmla="*/ 330593 w 330593"/>
                  <a:gd name="connsiteY0" fmla="*/ 165290 h 330631"/>
                  <a:gd name="connsiteX1" fmla="*/ 165290 w 330593"/>
                  <a:gd name="connsiteY1" fmla="*/ 330631 h 330631"/>
                  <a:gd name="connsiteX2" fmla="*/ 0 w 330593"/>
                  <a:gd name="connsiteY2" fmla="*/ 165290 h 330631"/>
                  <a:gd name="connsiteX3" fmla="*/ 165290 w 330593"/>
                  <a:gd name="connsiteY3" fmla="*/ 0 h 330631"/>
                  <a:gd name="connsiteX4" fmla="*/ 330593 w 330593"/>
                  <a:gd name="connsiteY4" fmla="*/ 165290 h 3306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0593" h="330631">
                    <a:moveTo>
                      <a:pt x="330593" y="165290"/>
                    </a:moveTo>
                    <a:cubicBezTo>
                      <a:pt x="330593" y="256539"/>
                      <a:pt x="256628" y="330631"/>
                      <a:pt x="165290" y="330631"/>
                    </a:cubicBezTo>
                    <a:cubicBezTo>
                      <a:pt x="74040" y="330631"/>
                      <a:pt x="0" y="256539"/>
                      <a:pt x="0" y="165290"/>
                    </a:cubicBezTo>
                    <a:cubicBezTo>
                      <a:pt x="0" y="73939"/>
                      <a:pt x="74040" y="0"/>
                      <a:pt x="165290" y="0"/>
                    </a:cubicBezTo>
                    <a:cubicBezTo>
                      <a:pt x="256628" y="0"/>
                      <a:pt x="330593" y="73939"/>
                      <a:pt x="330593" y="1652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43" name="Freeform 3"/>
              <p:cNvSpPr/>
              <p:nvPr/>
            </p:nvSpPr>
            <p:spPr>
              <a:xfrm>
                <a:off x="65551" y="1285436"/>
                <a:ext cx="344144" cy="344182"/>
              </a:xfrm>
              <a:custGeom>
                <a:avLst/>
                <a:gdLst>
                  <a:gd name="connsiteX0" fmla="*/ 337369 w 344144"/>
                  <a:gd name="connsiteY0" fmla="*/ 172065 h 344182"/>
                  <a:gd name="connsiteX1" fmla="*/ 172065 w 344144"/>
                  <a:gd name="connsiteY1" fmla="*/ 337407 h 344182"/>
                  <a:gd name="connsiteX2" fmla="*/ 6775 w 344144"/>
                  <a:gd name="connsiteY2" fmla="*/ 172065 h 344182"/>
                  <a:gd name="connsiteX3" fmla="*/ 172065 w 344144"/>
                  <a:gd name="connsiteY3" fmla="*/ 6775 h 344182"/>
                  <a:gd name="connsiteX4" fmla="*/ 337369 w 344144"/>
                  <a:gd name="connsiteY4" fmla="*/ 172065 h 3441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4144" h="344182">
                    <a:moveTo>
                      <a:pt x="337369" y="172065"/>
                    </a:moveTo>
                    <a:cubicBezTo>
                      <a:pt x="337369" y="263315"/>
                      <a:pt x="263404" y="337407"/>
                      <a:pt x="172065" y="337407"/>
                    </a:cubicBezTo>
                    <a:cubicBezTo>
                      <a:pt x="80816" y="337407"/>
                      <a:pt x="6775" y="263315"/>
                      <a:pt x="6775" y="172065"/>
                    </a:cubicBezTo>
                    <a:cubicBezTo>
                      <a:pt x="6775" y="80714"/>
                      <a:pt x="80816" y="6775"/>
                      <a:pt x="172065" y="6775"/>
                    </a:cubicBezTo>
                    <a:cubicBezTo>
                      <a:pt x="263404" y="6775"/>
                      <a:pt x="337369" y="80714"/>
                      <a:pt x="337369" y="172065"/>
                    </a:cubicBezTo>
                  </a:path>
                </a:pathLst>
              </a:custGeom>
              <a:solidFill>
                <a:srgbClr val="000000">
                  <a:alpha val="0"/>
                </a:srgbClr>
              </a:solidFill>
              <a:ln w="12700">
                <a:solidFill>
                  <a:srgbClr val="58595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41" name="TextBox 40"/>
            <p:cNvSpPr txBox="1"/>
            <p:nvPr/>
          </p:nvSpPr>
          <p:spPr>
            <a:xfrm>
              <a:off x="2306168" y="1235882"/>
              <a:ext cx="338144" cy="346920"/>
            </a:xfrm>
            <a:prstGeom prst="rect">
              <a:avLst/>
            </a:prstGeom>
            <a:noFill/>
          </p:spPr>
          <p:txBody>
            <a:bodyPr wrap="square" rtlCol="0">
              <a:spAutoFit/>
            </a:bodyPr>
            <a:lstStyle/>
            <a:p>
              <a:pPr eaLnBrk="0" hangingPunct="0"/>
              <a:r>
                <a:rPr lang="en-US" sz="1800" b="1" dirty="0" smtClean="0">
                  <a:solidFill>
                    <a:srgbClr val="FFFFFF"/>
                  </a:solidFill>
                  <a:latin typeface="Arial" pitchFamily="34" charset="0"/>
                  <a:ea typeface="ＭＳ Ｐゴシック" charset="0"/>
                  <a:cs typeface="Arial" pitchFamily="34" charset="0"/>
                </a:rPr>
                <a:t>1</a:t>
              </a:r>
              <a:endParaRPr lang="en-US" sz="1800" b="1" dirty="0">
                <a:solidFill>
                  <a:srgbClr val="FFFFFF"/>
                </a:solidFill>
                <a:latin typeface="Arial" pitchFamily="34" charset="0"/>
                <a:ea typeface="ＭＳ Ｐゴシック" charset="0"/>
                <a:cs typeface="Arial" pitchFamily="34" charset="0"/>
              </a:endParaRPr>
            </a:p>
          </p:txBody>
        </p:sp>
      </p:grpSp>
      <p:grpSp>
        <p:nvGrpSpPr>
          <p:cNvPr id="49" name="Group 48"/>
          <p:cNvGrpSpPr/>
          <p:nvPr/>
        </p:nvGrpSpPr>
        <p:grpSpPr>
          <a:xfrm>
            <a:off x="5751846" y="1644317"/>
            <a:ext cx="390400" cy="375404"/>
            <a:chOff x="2282375" y="1235882"/>
            <a:chExt cx="361937" cy="352623"/>
          </a:xfrm>
        </p:grpSpPr>
        <p:grpSp>
          <p:nvGrpSpPr>
            <p:cNvPr id="50" name="Group 49"/>
            <p:cNvGrpSpPr/>
            <p:nvPr/>
          </p:nvGrpSpPr>
          <p:grpSpPr>
            <a:xfrm>
              <a:off x="2282375" y="1244323"/>
              <a:ext cx="344144" cy="344182"/>
              <a:chOff x="65551" y="1285436"/>
              <a:chExt cx="344144" cy="344182"/>
            </a:xfrm>
          </p:grpSpPr>
          <p:sp>
            <p:nvSpPr>
              <p:cNvPr id="52" name="Freeform 3"/>
              <p:cNvSpPr/>
              <p:nvPr/>
            </p:nvSpPr>
            <p:spPr>
              <a:xfrm>
                <a:off x="72326" y="1292212"/>
                <a:ext cx="330593" cy="330631"/>
              </a:xfrm>
              <a:custGeom>
                <a:avLst/>
                <a:gdLst>
                  <a:gd name="connsiteX0" fmla="*/ 330593 w 330593"/>
                  <a:gd name="connsiteY0" fmla="*/ 165290 h 330631"/>
                  <a:gd name="connsiteX1" fmla="*/ 165290 w 330593"/>
                  <a:gd name="connsiteY1" fmla="*/ 330631 h 330631"/>
                  <a:gd name="connsiteX2" fmla="*/ 0 w 330593"/>
                  <a:gd name="connsiteY2" fmla="*/ 165290 h 330631"/>
                  <a:gd name="connsiteX3" fmla="*/ 165290 w 330593"/>
                  <a:gd name="connsiteY3" fmla="*/ 0 h 330631"/>
                  <a:gd name="connsiteX4" fmla="*/ 330593 w 330593"/>
                  <a:gd name="connsiteY4" fmla="*/ 165290 h 3306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0593" h="330631">
                    <a:moveTo>
                      <a:pt x="330593" y="165290"/>
                    </a:moveTo>
                    <a:cubicBezTo>
                      <a:pt x="330593" y="256539"/>
                      <a:pt x="256628" y="330631"/>
                      <a:pt x="165290" y="330631"/>
                    </a:cubicBezTo>
                    <a:cubicBezTo>
                      <a:pt x="74040" y="330631"/>
                      <a:pt x="0" y="256539"/>
                      <a:pt x="0" y="165290"/>
                    </a:cubicBezTo>
                    <a:cubicBezTo>
                      <a:pt x="0" y="73939"/>
                      <a:pt x="74040" y="0"/>
                      <a:pt x="165290" y="0"/>
                    </a:cubicBezTo>
                    <a:cubicBezTo>
                      <a:pt x="256628" y="0"/>
                      <a:pt x="330593" y="73939"/>
                      <a:pt x="330593" y="1652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53" name="Freeform 3"/>
              <p:cNvSpPr/>
              <p:nvPr/>
            </p:nvSpPr>
            <p:spPr>
              <a:xfrm>
                <a:off x="65551" y="1285436"/>
                <a:ext cx="344144" cy="344182"/>
              </a:xfrm>
              <a:custGeom>
                <a:avLst/>
                <a:gdLst>
                  <a:gd name="connsiteX0" fmla="*/ 337369 w 344144"/>
                  <a:gd name="connsiteY0" fmla="*/ 172065 h 344182"/>
                  <a:gd name="connsiteX1" fmla="*/ 172065 w 344144"/>
                  <a:gd name="connsiteY1" fmla="*/ 337407 h 344182"/>
                  <a:gd name="connsiteX2" fmla="*/ 6775 w 344144"/>
                  <a:gd name="connsiteY2" fmla="*/ 172065 h 344182"/>
                  <a:gd name="connsiteX3" fmla="*/ 172065 w 344144"/>
                  <a:gd name="connsiteY3" fmla="*/ 6775 h 344182"/>
                  <a:gd name="connsiteX4" fmla="*/ 337369 w 344144"/>
                  <a:gd name="connsiteY4" fmla="*/ 172065 h 3441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4144" h="344182">
                    <a:moveTo>
                      <a:pt x="337369" y="172065"/>
                    </a:moveTo>
                    <a:cubicBezTo>
                      <a:pt x="337369" y="263315"/>
                      <a:pt x="263404" y="337407"/>
                      <a:pt x="172065" y="337407"/>
                    </a:cubicBezTo>
                    <a:cubicBezTo>
                      <a:pt x="80816" y="337407"/>
                      <a:pt x="6775" y="263315"/>
                      <a:pt x="6775" y="172065"/>
                    </a:cubicBezTo>
                    <a:cubicBezTo>
                      <a:pt x="6775" y="80714"/>
                      <a:pt x="80816" y="6775"/>
                      <a:pt x="172065" y="6775"/>
                    </a:cubicBezTo>
                    <a:cubicBezTo>
                      <a:pt x="263404" y="6775"/>
                      <a:pt x="337369" y="80714"/>
                      <a:pt x="337369" y="172065"/>
                    </a:cubicBezTo>
                  </a:path>
                </a:pathLst>
              </a:custGeom>
              <a:solidFill>
                <a:srgbClr val="000000">
                  <a:alpha val="0"/>
                </a:srgbClr>
              </a:solidFill>
              <a:ln w="12700">
                <a:solidFill>
                  <a:srgbClr val="58595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51" name="TextBox 50"/>
            <p:cNvSpPr txBox="1"/>
            <p:nvPr/>
          </p:nvSpPr>
          <p:spPr>
            <a:xfrm>
              <a:off x="2306168" y="1235882"/>
              <a:ext cx="338144" cy="346920"/>
            </a:xfrm>
            <a:prstGeom prst="rect">
              <a:avLst/>
            </a:prstGeom>
            <a:noFill/>
          </p:spPr>
          <p:txBody>
            <a:bodyPr wrap="square" rtlCol="0">
              <a:spAutoFit/>
            </a:bodyPr>
            <a:lstStyle/>
            <a:p>
              <a:pPr eaLnBrk="0" hangingPunct="0"/>
              <a:r>
                <a:rPr lang="en-US" sz="1800" b="1" dirty="0" smtClean="0">
                  <a:solidFill>
                    <a:srgbClr val="FFFFFF"/>
                  </a:solidFill>
                  <a:latin typeface="Arial" pitchFamily="34" charset="0"/>
                  <a:ea typeface="ＭＳ Ｐゴシック" charset="0"/>
                  <a:cs typeface="Arial" pitchFamily="34" charset="0"/>
                </a:rPr>
                <a:t>4</a:t>
              </a:r>
              <a:endParaRPr lang="en-US" sz="1800" b="1" dirty="0">
                <a:solidFill>
                  <a:srgbClr val="FFFFFF"/>
                </a:solidFill>
                <a:latin typeface="Arial" pitchFamily="34" charset="0"/>
                <a:ea typeface="ＭＳ Ｐゴシック" charset="0"/>
                <a:cs typeface="Arial" pitchFamily="34" charset="0"/>
              </a:endParaRPr>
            </a:p>
          </p:txBody>
        </p:sp>
      </p:grpSp>
      <p:sp>
        <p:nvSpPr>
          <p:cNvPr id="44" name="Freeform 43"/>
          <p:cNvSpPr/>
          <p:nvPr/>
        </p:nvSpPr>
        <p:spPr bwMode="auto">
          <a:xfrm rot="16200000">
            <a:off x="3763630" y="4155293"/>
            <a:ext cx="310896"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45" name="직사각형 44"/>
          <p:cNvSpPr/>
          <p:nvPr/>
        </p:nvSpPr>
        <p:spPr>
          <a:xfrm>
            <a:off x="643298" y="224749"/>
            <a:ext cx="7681965" cy="1569660"/>
          </a:xfrm>
          <a:prstGeom prst="rect">
            <a:avLst/>
          </a:prstGeom>
        </p:spPr>
        <p:txBody>
          <a:bodyPr wrap="square">
            <a:spAutoFit/>
          </a:bodyPr>
          <a:lstStyle/>
          <a:p>
            <a:r>
              <a:rPr lang="en-US" altLang="ko-KR" dirty="0" smtClean="0"/>
              <a:t>Some products manufactured by </a:t>
            </a:r>
            <a:r>
              <a:rPr lang="en-US" altLang="ko-KR" b="1" dirty="0" smtClean="0"/>
              <a:t>rough ER </a:t>
            </a:r>
            <a:r>
              <a:rPr lang="en-US" altLang="ko-KR" dirty="0" smtClean="0"/>
              <a:t>are chemically modified and then packaged into </a:t>
            </a:r>
            <a:r>
              <a:rPr lang="en-US" altLang="ko-KR" b="1" dirty="0" smtClean="0"/>
              <a:t>transport vesicles</a:t>
            </a:r>
            <a:r>
              <a:rPr lang="en-US" altLang="ko-KR" dirty="0" smtClean="0"/>
              <a:t>, sacs made of membrane that bud off from the rough ER. </a:t>
            </a:r>
          </a:p>
        </p:txBody>
      </p:sp>
    </p:spTree>
    <p:extLst>
      <p:ext uri="{BB962C8B-B14F-4D97-AF65-F5344CB8AC3E}">
        <p14:creationId xmlns:p14="http://schemas.microsoft.com/office/powerpoint/2010/main" xmlns="" val="3545292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p:txBody>
          <a:bodyPr/>
          <a:lstStyle/>
          <a:p>
            <a:r>
              <a:rPr lang="en-US" dirty="0" smtClean="0"/>
              <a:t>The </a:t>
            </a:r>
            <a:r>
              <a:rPr lang="en-US" b="1" dirty="0" smtClean="0"/>
              <a:t>smooth ER</a:t>
            </a:r>
          </a:p>
          <a:p>
            <a:pPr lvl="1"/>
            <a:r>
              <a:rPr lang="en-US" dirty="0" smtClean="0"/>
              <a:t>lacks surface ribosomes,</a:t>
            </a:r>
          </a:p>
          <a:p>
            <a:pPr lvl="1"/>
            <a:r>
              <a:rPr lang="en-US" dirty="0" smtClean="0"/>
              <a:t>produces lipids, including steroids, and</a:t>
            </a:r>
          </a:p>
          <a:p>
            <a:pPr lvl="1"/>
            <a:r>
              <a:rPr lang="en-US" dirty="0" smtClean="0"/>
              <a:t>helps liver cells detoxify circulating drugs.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8848" y="1863896"/>
            <a:ext cx="8546592" cy="4858512"/>
          </a:xfrm>
          <a:prstGeom prst="rect">
            <a:avLst/>
          </a:prstGeom>
        </p:spPr>
      </p:pic>
      <p:sp>
        <p:nvSpPr>
          <p:cNvPr id="3" name="Freeform 2"/>
          <p:cNvSpPr/>
          <p:nvPr/>
        </p:nvSpPr>
        <p:spPr bwMode="auto">
          <a:xfrm flipH="1">
            <a:off x="5158618" y="4974839"/>
            <a:ext cx="469583" cy="80962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a:off x="1348898" y="5010150"/>
            <a:ext cx="239395" cy="40480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7191428" y="4200883"/>
            <a:ext cx="726280" cy="7572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flipV="1">
            <a:off x="4887659" y="2827390"/>
            <a:ext cx="165893" cy="38973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flipV="1">
            <a:off x="6559821" y="3126257"/>
            <a:ext cx="109537" cy="55483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rot="13483697" flipV="1">
            <a:off x="7044339" y="5504128"/>
            <a:ext cx="48853" cy="36010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rot="13483697">
            <a:off x="2775770" y="2345363"/>
            <a:ext cx="437303" cy="45838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TextBox 2"/>
          <p:cNvSpPr txBox="1">
            <a:spLocks noChangeArrowheads="1"/>
          </p:cNvSpPr>
          <p:nvPr/>
        </p:nvSpPr>
        <p:spPr bwMode="auto">
          <a:xfrm>
            <a:off x="2383676" y="1815457"/>
            <a:ext cx="1966884"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600"/>
              </a:lnSpc>
            </a:pPr>
            <a:r>
              <a:rPr lang="en-US" sz="1400" b="1" dirty="0" smtClean="0">
                <a:solidFill>
                  <a:srgbClr val="000000"/>
                </a:solidFill>
                <a:latin typeface="Arial"/>
                <a:ea typeface="ＭＳ Ｐゴシック" charset="0"/>
              </a:rPr>
              <a:t>“Receiving” side of the</a:t>
            </a:r>
          </a:p>
          <a:p>
            <a:pPr algn="ctr" eaLnBrk="0" hangingPunct="0">
              <a:lnSpc>
                <a:spcPts val="1600"/>
              </a:lnSpc>
            </a:pPr>
            <a:r>
              <a:rPr lang="en-US" sz="1400" b="1" dirty="0" smtClean="0">
                <a:solidFill>
                  <a:srgbClr val="000000"/>
                </a:solidFill>
                <a:latin typeface="Arial"/>
                <a:ea typeface="ＭＳ Ｐゴシック" charset="0"/>
              </a:rPr>
              <a:t>Golgi apparatus</a:t>
            </a:r>
            <a:endParaRPr lang="en-US" sz="1400" b="1" dirty="0">
              <a:solidFill>
                <a:srgbClr val="000000"/>
              </a:solidFill>
              <a:latin typeface="Arial"/>
              <a:ea typeface="ＭＳ Ｐゴシック" charset="0"/>
            </a:endParaRPr>
          </a:p>
        </p:txBody>
      </p:sp>
      <p:sp>
        <p:nvSpPr>
          <p:cNvPr id="12" name="TextBox 4"/>
          <p:cNvSpPr txBox="1">
            <a:spLocks noChangeArrowheads="1"/>
          </p:cNvSpPr>
          <p:nvPr/>
        </p:nvSpPr>
        <p:spPr bwMode="auto">
          <a:xfrm>
            <a:off x="4555228" y="2369392"/>
            <a:ext cx="14713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Transport vesicle</a:t>
            </a:r>
          </a:p>
          <a:p>
            <a:pPr eaLnBrk="0" hangingPunct="0"/>
            <a:r>
              <a:rPr lang="en-US" sz="1400" b="1" dirty="0" smtClean="0">
                <a:solidFill>
                  <a:srgbClr val="000000"/>
                </a:solidFill>
                <a:latin typeface="Arial"/>
                <a:ea typeface="ＭＳ Ｐゴシック" charset="0"/>
              </a:rPr>
              <a:t>from rough ER</a:t>
            </a:r>
            <a:endParaRPr lang="en-US" sz="1400" b="1" dirty="0">
              <a:solidFill>
                <a:srgbClr val="000000"/>
              </a:solidFill>
              <a:latin typeface="Arial"/>
              <a:ea typeface="ＭＳ Ｐゴシック" charset="0"/>
            </a:endParaRPr>
          </a:p>
        </p:txBody>
      </p:sp>
      <p:sp>
        <p:nvSpPr>
          <p:cNvPr id="13" name="TextBox 6"/>
          <p:cNvSpPr txBox="1">
            <a:spLocks noChangeArrowheads="1"/>
          </p:cNvSpPr>
          <p:nvPr/>
        </p:nvSpPr>
        <p:spPr bwMode="auto">
          <a:xfrm>
            <a:off x="6035464" y="2637599"/>
            <a:ext cx="1728037"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600"/>
              </a:lnSpc>
            </a:pPr>
            <a:r>
              <a:rPr lang="en-US" sz="1400" b="1" dirty="0" smtClean="0">
                <a:solidFill>
                  <a:srgbClr val="000000"/>
                </a:solidFill>
                <a:latin typeface="Arial"/>
                <a:ea typeface="ＭＳ Ｐゴシック" charset="0"/>
              </a:rPr>
              <a:t>“Receiving” side of</a:t>
            </a:r>
          </a:p>
          <a:p>
            <a:pPr algn="ctr" eaLnBrk="0" hangingPunct="0">
              <a:lnSpc>
                <a:spcPts val="1600"/>
              </a:lnSpc>
            </a:pPr>
            <a:r>
              <a:rPr lang="en-US" sz="1400" b="1" dirty="0" smtClean="0">
                <a:solidFill>
                  <a:srgbClr val="000000"/>
                </a:solidFill>
                <a:latin typeface="Arial"/>
                <a:ea typeface="ＭＳ Ｐゴシック" charset="0"/>
              </a:rPr>
              <a:t> the Golgi apparatus</a:t>
            </a:r>
            <a:endParaRPr lang="en-US" sz="1400" b="1" dirty="0">
              <a:solidFill>
                <a:srgbClr val="000000"/>
              </a:solidFill>
              <a:latin typeface="Arial"/>
              <a:ea typeface="ＭＳ Ｐゴシック" charset="0"/>
            </a:endParaRPr>
          </a:p>
        </p:txBody>
      </p:sp>
      <p:sp>
        <p:nvSpPr>
          <p:cNvPr id="14" name="TextBox 8"/>
          <p:cNvSpPr txBox="1">
            <a:spLocks noChangeArrowheads="1"/>
          </p:cNvSpPr>
          <p:nvPr/>
        </p:nvSpPr>
        <p:spPr bwMode="auto">
          <a:xfrm>
            <a:off x="7951020" y="3753092"/>
            <a:ext cx="66684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New</a:t>
            </a:r>
          </a:p>
          <a:p>
            <a:pPr eaLnBrk="0" hangingPunct="0">
              <a:lnSpc>
                <a:spcPts val="1600"/>
              </a:lnSpc>
            </a:pPr>
            <a:r>
              <a:rPr lang="en-US" sz="1400" b="1" dirty="0" smtClean="0">
                <a:solidFill>
                  <a:srgbClr val="000000"/>
                </a:solidFill>
                <a:latin typeface="Arial"/>
                <a:ea typeface="ＭＳ Ｐゴシック" charset="0"/>
              </a:rPr>
              <a:t>vesicle</a:t>
            </a:r>
          </a:p>
          <a:p>
            <a:pPr eaLnBrk="0" hangingPunct="0">
              <a:lnSpc>
                <a:spcPts val="1600"/>
              </a:lnSpc>
            </a:pPr>
            <a:r>
              <a:rPr lang="en-US" sz="1400" b="1" dirty="0" smtClean="0">
                <a:solidFill>
                  <a:srgbClr val="000000"/>
                </a:solidFill>
                <a:latin typeface="Arial"/>
                <a:ea typeface="ＭＳ Ｐゴシック" charset="0"/>
              </a:rPr>
              <a:t>forming</a:t>
            </a:r>
            <a:endParaRPr lang="en-US" sz="1400" b="1" dirty="0">
              <a:solidFill>
                <a:srgbClr val="000000"/>
              </a:solidFill>
              <a:latin typeface="Arial"/>
              <a:ea typeface="ＭＳ Ｐゴシック" charset="0"/>
            </a:endParaRPr>
          </a:p>
        </p:txBody>
      </p:sp>
      <p:sp>
        <p:nvSpPr>
          <p:cNvPr id="17" name="TextBox 16"/>
          <p:cNvSpPr txBox="1"/>
          <p:nvPr/>
        </p:nvSpPr>
        <p:spPr>
          <a:xfrm>
            <a:off x="410053" y="4110823"/>
            <a:ext cx="153888" cy="896079"/>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000" b="1" dirty="0" smtClean="0">
                <a:solidFill>
                  <a:srgbClr val="000000"/>
                </a:solidFill>
                <a:latin typeface="Arial"/>
                <a:ea typeface="ＭＳ Ｐゴシック" charset="0"/>
              </a:rPr>
              <a:t>Colorized SEM</a:t>
            </a:r>
            <a:endParaRPr lang="en-US" sz="1000" b="1" dirty="0">
              <a:solidFill>
                <a:srgbClr val="000000"/>
              </a:solidFill>
              <a:latin typeface="Arial"/>
              <a:ea typeface="ＭＳ Ｐゴシック" charset="0"/>
            </a:endParaRPr>
          </a:p>
        </p:txBody>
      </p:sp>
      <p:sp>
        <p:nvSpPr>
          <p:cNvPr id="19" name="TextBox 15"/>
          <p:cNvSpPr txBox="1">
            <a:spLocks noChangeArrowheads="1"/>
          </p:cNvSpPr>
          <p:nvPr/>
        </p:nvSpPr>
        <p:spPr bwMode="auto">
          <a:xfrm>
            <a:off x="4427340" y="5803999"/>
            <a:ext cx="182742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sz="1400" b="1" dirty="0" smtClean="0">
                <a:solidFill>
                  <a:srgbClr val="000000"/>
                </a:solidFill>
                <a:latin typeface="Arial"/>
                <a:ea typeface="ＭＳ Ｐゴシック" charset="0"/>
              </a:rPr>
              <a:t>“Shipping” side of</a:t>
            </a:r>
          </a:p>
          <a:p>
            <a:pPr algn="ctr" eaLnBrk="0" hangingPunct="0"/>
            <a:r>
              <a:rPr lang="en-US" sz="1400" b="1" dirty="0" smtClean="0">
                <a:solidFill>
                  <a:srgbClr val="000000"/>
                </a:solidFill>
                <a:latin typeface="Arial"/>
                <a:ea typeface="ＭＳ Ｐゴシック" charset="0"/>
              </a:rPr>
              <a:t>   the Golgi apparatus</a:t>
            </a:r>
            <a:endParaRPr lang="en-US" sz="1400" b="1" dirty="0">
              <a:solidFill>
                <a:srgbClr val="000000"/>
              </a:solidFill>
              <a:latin typeface="Arial"/>
              <a:ea typeface="ＭＳ Ｐゴシック" charset="0"/>
            </a:endParaRPr>
          </a:p>
        </p:txBody>
      </p:sp>
      <p:sp>
        <p:nvSpPr>
          <p:cNvPr id="20" name="TextBox 17"/>
          <p:cNvSpPr txBox="1">
            <a:spLocks noChangeArrowheads="1"/>
          </p:cNvSpPr>
          <p:nvPr/>
        </p:nvSpPr>
        <p:spPr bwMode="auto">
          <a:xfrm>
            <a:off x="711191" y="5928164"/>
            <a:ext cx="173124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New vesicle forming</a:t>
            </a:r>
          </a:p>
        </p:txBody>
      </p:sp>
      <p:sp>
        <p:nvSpPr>
          <p:cNvPr id="21" name="TextBox 18"/>
          <p:cNvSpPr txBox="1">
            <a:spLocks noChangeArrowheads="1"/>
          </p:cNvSpPr>
          <p:nvPr/>
        </p:nvSpPr>
        <p:spPr bwMode="auto">
          <a:xfrm>
            <a:off x="6480578" y="5812535"/>
            <a:ext cx="907300"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Plasma</a:t>
            </a:r>
          </a:p>
          <a:p>
            <a:pPr eaLnBrk="0" hangingPunct="0">
              <a:lnSpc>
                <a:spcPts val="1600"/>
              </a:lnSpc>
            </a:pPr>
            <a:r>
              <a:rPr lang="en-US" sz="1400" b="1" dirty="0" smtClean="0">
                <a:solidFill>
                  <a:srgbClr val="000000"/>
                </a:solidFill>
                <a:latin typeface="Arial"/>
                <a:ea typeface="ＭＳ Ｐゴシック" charset="0"/>
              </a:rPr>
              <a:t>membrane</a:t>
            </a:r>
            <a:endParaRPr lang="en-US" sz="1400" b="1" dirty="0">
              <a:solidFill>
                <a:srgbClr val="000000"/>
              </a:solidFill>
              <a:latin typeface="Arial"/>
              <a:ea typeface="ＭＳ Ｐゴシック" charset="0"/>
            </a:endParaRPr>
          </a:p>
        </p:txBody>
      </p:sp>
      <p:sp>
        <p:nvSpPr>
          <p:cNvPr id="22" name="TextBox 20"/>
          <p:cNvSpPr txBox="1">
            <a:spLocks noChangeArrowheads="1"/>
          </p:cNvSpPr>
          <p:nvPr/>
        </p:nvSpPr>
        <p:spPr bwMode="auto">
          <a:xfrm>
            <a:off x="7936897" y="4622239"/>
            <a:ext cx="854400" cy="1025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1600"/>
              </a:lnSpc>
            </a:pPr>
            <a:r>
              <a:rPr lang="en-US" sz="1400" b="1" dirty="0" smtClean="0">
                <a:solidFill>
                  <a:srgbClr val="000000"/>
                </a:solidFill>
                <a:latin typeface="Arial"/>
                <a:ea typeface="ＭＳ Ｐゴシック" charset="0"/>
              </a:rPr>
              <a:t>Transport</a:t>
            </a:r>
          </a:p>
          <a:p>
            <a:pPr algn="r" eaLnBrk="0" hangingPunct="0">
              <a:lnSpc>
                <a:spcPts val="1600"/>
              </a:lnSpc>
            </a:pPr>
            <a:r>
              <a:rPr lang="en-US" sz="1400" b="1" dirty="0" smtClean="0">
                <a:solidFill>
                  <a:srgbClr val="000000"/>
                </a:solidFill>
                <a:latin typeface="Arial"/>
                <a:ea typeface="ＭＳ Ｐゴシック" charset="0"/>
              </a:rPr>
              <a:t>vesicle</a:t>
            </a:r>
          </a:p>
          <a:p>
            <a:pPr algn="r" eaLnBrk="0" hangingPunct="0">
              <a:lnSpc>
                <a:spcPts val="1600"/>
              </a:lnSpc>
            </a:pPr>
            <a:r>
              <a:rPr lang="en-US" sz="1400" b="1" dirty="0" smtClean="0">
                <a:solidFill>
                  <a:srgbClr val="000000"/>
                </a:solidFill>
                <a:latin typeface="Arial"/>
                <a:ea typeface="ＭＳ Ｐゴシック" charset="0"/>
              </a:rPr>
              <a:t>from the</a:t>
            </a:r>
          </a:p>
          <a:p>
            <a:pPr algn="r" eaLnBrk="0" hangingPunct="0">
              <a:lnSpc>
                <a:spcPts val="1600"/>
              </a:lnSpc>
            </a:pPr>
            <a:r>
              <a:rPr lang="en-US" sz="1400" b="1" dirty="0" smtClean="0">
                <a:solidFill>
                  <a:srgbClr val="000000"/>
                </a:solidFill>
                <a:latin typeface="Arial"/>
                <a:ea typeface="ＭＳ Ｐゴシック" charset="0"/>
              </a:rPr>
              <a:t>Golgi</a:t>
            </a:r>
          </a:p>
          <a:p>
            <a:pPr algn="r" eaLnBrk="0" hangingPunct="0">
              <a:lnSpc>
                <a:spcPts val="1600"/>
              </a:lnSpc>
            </a:pPr>
            <a:r>
              <a:rPr lang="en-US" sz="1400" b="1" dirty="0" smtClean="0">
                <a:solidFill>
                  <a:srgbClr val="000000"/>
                </a:solidFill>
                <a:latin typeface="Arial"/>
                <a:ea typeface="ＭＳ Ｐゴシック" charset="0"/>
              </a:rPr>
              <a:t>apparatus</a:t>
            </a:r>
            <a:endParaRPr lang="en-US" sz="1400" b="1" dirty="0">
              <a:solidFill>
                <a:srgbClr val="000000"/>
              </a:solidFill>
              <a:latin typeface="Arial"/>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4.13</a:t>
            </a:r>
            <a:endParaRPr lang="en-US" b="0" dirty="0"/>
          </a:p>
        </p:txBody>
      </p:sp>
      <p:grpSp>
        <p:nvGrpSpPr>
          <p:cNvPr id="24" name="Group 23"/>
          <p:cNvGrpSpPr/>
          <p:nvPr/>
        </p:nvGrpSpPr>
        <p:grpSpPr>
          <a:xfrm>
            <a:off x="6406027" y="3659302"/>
            <a:ext cx="287158" cy="302133"/>
            <a:chOff x="2277100" y="1212082"/>
            <a:chExt cx="349419" cy="376423"/>
          </a:xfrm>
        </p:grpSpPr>
        <p:grpSp>
          <p:nvGrpSpPr>
            <p:cNvPr id="25" name="Group 24"/>
            <p:cNvGrpSpPr/>
            <p:nvPr/>
          </p:nvGrpSpPr>
          <p:grpSpPr>
            <a:xfrm>
              <a:off x="2282375" y="1244323"/>
              <a:ext cx="344144" cy="344182"/>
              <a:chOff x="65551" y="1285436"/>
              <a:chExt cx="344144" cy="344182"/>
            </a:xfrm>
          </p:grpSpPr>
          <p:sp>
            <p:nvSpPr>
              <p:cNvPr id="27" name="Freeform 3"/>
              <p:cNvSpPr/>
              <p:nvPr/>
            </p:nvSpPr>
            <p:spPr>
              <a:xfrm>
                <a:off x="72326" y="1292212"/>
                <a:ext cx="330593" cy="330631"/>
              </a:xfrm>
              <a:custGeom>
                <a:avLst/>
                <a:gdLst>
                  <a:gd name="connsiteX0" fmla="*/ 330593 w 330593"/>
                  <a:gd name="connsiteY0" fmla="*/ 165290 h 330631"/>
                  <a:gd name="connsiteX1" fmla="*/ 165290 w 330593"/>
                  <a:gd name="connsiteY1" fmla="*/ 330631 h 330631"/>
                  <a:gd name="connsiteX2" fmla="*/ 0 w 330593"/>
                  <a:gd name="connsiteY2" fmla="*/ 165290 h 330631"/>
                  <a:gd name="connsiteX3" fmla="*/ 165290 w 330593"/>
                  <a:gd name="connsiteY3" fmla="*/ 0 h 330631"/>
                  <a:gd name="connsiteX4" fmla="*/ 330593 w 330593"/>
                  <a:gd name="connsiteY4" fmla="*/ 165290 h 3306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0593" h="330631">
                    <a:moveTo>
                      <a:pt x="330593" y="165290"/>
                    </a:moveTo>
                    <a:cubicBezTo>
                      <a:pt x="330593" y="256539"/>
                      <a:pt x="256628" y="330631"/>
                      <a:pt x="165290" y="330631"/>
                    </a:cubicBezTo>
                    <a:cubicBezTo>
                      <a:pt x="74040" y="330631"/>
                      <a:pt x="0" y="256539"/>
                      <a:pt x="0" y="165290"/>
                    </a:cubicBezTo>
                    <a:cubicBezTo>
                      <a:pt x="0" y="73939"/>
                      <a:pt x="74040" y="0"/>
                      <a:pt x="165290" y="0"/>
                    </a:cubicBezTo>
                    <a:cubicBezTo>
                      <a:pt x="256628" y="0"/>
                      <a:pt x="330593" y="73939"/>
                      <a:pt x="330593" y="1652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28" name="Freeform 3"/>
              <p:cNvSpPr/>
              <p:nvPr/>
            </p:nvSpPr>
            <p:spPr>
              <a:xfrm>
                <a:off x="65551" y="1285436"/>
                <a:ext cx="344144" cy="344182"/>
              </a:xfrm>
              <a:custGeom>
                <a:avLst/>
                <a:gdLst>
                  <a:gd name="connsiteX0" fmla="*/ 337369 w 344144"/>
                  <a:gd name="connsiteY0" fmla="*/ 172065 h 344182"/>
                  <a:gd name="connsiteX1" fmla="*/ 172065 w 344144"/>
                  <a:gd name="connsiteY1" fmla="*/ 337407 h 344182"/>
                  <a:gd name="connsiteX2" fmla="*/ 6775 w 344144"/>
                  <a:gd name="connsiteY2" fmla="*/ 172065 h 344182"/>
                  <a:gd name="connsiteX3" fmla="*/ 172065 w 344144"/>
                  <a:gd name="connsiteY3" fmla="*/ 6775 h 344182"/>
                  <a:gd name="connsiteX4" fmla="*/ 337369 w 344144"/>
                  <a:gd name="connsiteY4" fmla="*/ 172065 h 3441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4144" h="344182">
                    <a:moveTo>
                      <a:pt x="337369" y="172065"/>
                    </a:moveTo>
                    <a:cubicBezTo>
                      <a:pt x="337369" y="263315"/>
                      <a:pt x="263404" y="337407"/>
                      <a:pt x="172065" y="337407"/>
                    </a:cubicBezTo>
                    <a:cubicBezTo>
                      <a:pt x="80816" y="337407"/>
                      <a:pt x="6775" y="263315"/>
                      <a:pt x="6775" y="172065"/>
                    </a:cubicBezTo>
                    <a:cubicBezTo>
                      <a:pt x="6775" y="80714"/>
                      <a:pt x="80816" y="6775"/>
                      <a:pt x="172065" y="6775"/>
                    </a:cubicBezTo>
                    <a:cubicBezTo>
                      <a:pt x="263404" y="6775"/>
                      <a:pt x="337369" y="80714"/>
                      <a:pt x="337369" y="172065"/>
                    </a:cubicBezTo>
                  </a:path>
                </a:pathLst>
              </a:custGeom>
              <a:solidFill>
                <a:srgbClr val="000000">
                  <a:alpha val="0"/>
                </a:srgbClr>
              </a:solidFill>
              <a:ln w="12700">
                <a:solidFill>
                  <a:srgbClr val="58595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26" name="TextBox 25"/>
            <p:cNvSpPr txBox="1"/>
            <p:nvPr/>
          </p:nvSpPr>
          <p:spPr>
            <a:xfrm>
              <a:off x="2277100" y="1212082"/>
              <a:ext cx="338144" cy="323158"/>
            </a:xfrm>
            <a:prstGeom prst="rect">
              <a:avLst/>
            </a:prstGeom>
            <a:noFill/>
          </p:spPr>
          <p:txBody>
            <a:bodyPr wrap="square" rtlCol="0">
              <a:spAutoFit/>
            </a:bodyPr>
            <a:lstStyle/>
            <a:p>
              <a:pPr eaLnBrk="0" hangingPunct="0"/>
              <a:r>
                <a:rPr lang="en-US" sz="1500" b="1" dirty="0" smtClean="0">
                  <a:solidFill>
                    <a:srgbClr val="FFFFFF"/>
                  </a:solidFill>
                  <a:latin typeface="Arial" pitchFamily="34" charset="0"/>
                  <a:ea typeface="ＭＳ Ｐゴシック" charset="0"/>
                  <a:cs typeface="Arial" pitchFamily="34" charset="0"/>
                </a:rPr>
                <a:t>2</a:t>
              </a:r>
              <a:endParaRPr lang="en-US" sz="1500" b="1" dirty="0">
                <a:solidFill>
                  <a:srgbClr val="FFFFFF"/>
                </a:solidFill>
                <a:latin typeface="Arial" pitchFamily="34" charset="0"/>
                <a:ea typeface="ＭＳ Ｐゴシック" charset="0"/>
                <a:cs typeface="Arial" pitchFamily="34" charset="0"/>
              </a:endParaRPr>
            </a:p>
          </p:txBody>
        </p:sp>
      </p:grpSp>
      <p:grpSp>
        <p:nvGrpSpPr>
          <p:cNvPr id="29" name="Group 28"/>
          <p:cNvGrpSpPr/>
          <p:nvPr/>
        </p:nvGrpSpPr>
        <p:grpSpPr>
          <a:xfrm>
            <a:off x="7112884" y="3900325"/>
            <a:ext cx="287158" cy="323165"/>
            <a:chOff x="2277100" y="1212082"/>
            <a:chExt cx="349419" cy="402626"/>
          </a:xfrm>
        </p:grpSpPr>
        <p:grpSp>
          <p:nvGrpSpPr>
            <p:cNvPr id="30" name="Group 29"/>
            <p:cNvGrpSpPr/>
            <p:nvPr/>
          </p:nvGrpSpPr>
          <p:grpSpPr>
            <a:xfrm>
              <a:off x="2282375" y="1244323"/>
              <a:ext cx="344144" cy="344182"/>
              <a:chOff x="65551" y="1285436"/>
              <a:chExt cx="344144" cy="344182"/>
            </a:xfrm>
          </p:grpSpPr>
          <p:sp>
            <p:nvSpPr>
              <p:cNvPr id="32" name="Freeform 3"/>
              <p:cNvSpPr/>
              <p:nvPr/>
            </p:nvSpPr>
            <p:spPr>
              <a:xfrm>
                <a:off x="72326" y="1292212"/>
                <a:ext cx="330593" cy="330631"/>
              </a:xfrm>
              <a:custGeom>
                <a:avLst/>
                <a:gdLst>
                  <a:gd name="connsiteX0" fmla="*/ 330593 w 330593"/>
                  <a:gd name="connsiteY0" fmla="*/ 165290 h 330631"/>
                  <a:gd name="connsiteX1" fmla="*/ 165290 w 330593"/>
                  <a:gd name="connsiteY1" fmla="*/ 330631 h 330631"/>
                  <a:gd name="connsiteX2" fmla="*/ 0 w 330593"/>
                  <a:gd name="connsiteY2" fmla="*/ 165290 h 330631"/>
                  <a:gd name="connsiteX3" fmla="*/ 165290 w 330593"/>
                  <a:gd name="connsiteY3" fmla="*/ 0 h 330631"/>
                  <a:gd name="connsiteX4" fmla="*/ 330593 w 330593"/>
                  <a:gd name="connsiteY4" fmla="*/ 165290 h 3306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0593" h="330631">
                    <a:moveTo>
                      <a:pt x="330593" y="165290"/>
                    </a:moveTo>
                    <a:cubicBezTo>
                      <a:pt x="330593" y="256539"/>
                      <a:pt x="256628" y="330631"/>
                      <a:pt x="165290" y="330631"/>
                    </a:cubicBezTo>
                    <a:cubicBezTo>
                      <a:pt x="74040" y="330631"/>
                      <a:pt x="0" y="256539"/>
                      <a:pt x="0" y="165290"/>
                    </a:cubicBezTo>
                    <a:cubicBezTo>
                      <a:pt x="0" y="73939"/>
                      <a:pt x="74040" y="0"/>
                      <a:pt x="165290" y="0"/>
                    </a:cubicBezTo>
                    <a:cubicBezTo>
                      <a:pt x="256628" y="0"/>
                      <a:pt x="330593" y="73939"/>
                      <a:pt x="330593" y="1652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33" name="Freeform 3"/>
              <p:cNvSpPr/>
              <p:nvPr/>
            </p:nvSpPr>
            <p:spPr>
              <a:xfrm>
                <a:off x="65551" y="1285436"/>
                <a:ext cx="344144" cy="344182"/>
              </a:xfrm>
              <a:custGeom>
                <a:avLst/>
                <a:gdLst>
                  <a:gd name="connsiteX0" fmla="*/ 337369 w 344144"/>
                  <a:gd name="connsiteY0" fmla="*/ 172065 h 344182"/>
                  <a:gd name="connsiteX1" fmla="*/ 172065 w 344144"/>
                  <a:gd name="connsiteY1" fmla="*/ 337407 h 344182"/>
                  <a:gd name="connsiteX2" fmla="*/ 6775 w 344144"/>
                  <a:gd name="connsiteY2" fmla="*/ 172065 h 344182"/>
                  <a:gd name="connsiteX3" fmla="*/ 172065 w 344144"/>
                  <a:gd name="connsiteY3" fmla="*/ 6775 h 344182"/>
                  <a:gd name="connsiteX4" fmla="*/ 337369 w 344144"/>
                  <a:gd name="connsiteY4" fmla="*/ 172065 h 3441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44144" h="344182">
                    <a:moveTo>
                      <a:pt x="337369" y="172065"/>
                    </a:moveTo>
                    <a:cubicBezTo>
                      <a:pt x="337369" y="263315"/>
                      <a:pt x="263404" y="337407"/>
                      <a:pt x="172065" y="337407"/>
                    </a:cubicBezTo>
                    <a:cubicBezTo>
                      <a:pt x="80816" y="337407"/>
                      <a:pt x="6775" y="263315"/>
                      <a:pt x="6775" y="172065"/>
                    </a:cubicBezTo>
                    <a:cubicBezTo>
                      <a:pt x="6775" y="80714"/>
                      <a:pt x="80816" y="6775"/>
                      <a:pt x="172065" y="6775"/>
                    </a:cubicBezTo>
                    <a:cubicBezTo>
                      <a:pt x="263404" y="6775"/>
                      <a:pt x="337369" y="80714"/>
                      <a:pt x="337369" y="172065"/>
                    </a:cubicBezTo>
                  </a:path>
                </a:pathLst>
              </a:custGeom>
              <a:solidFill>
                <a:srgbClr val="000000">
                  <a:alpha val="0"/>
                </a:srgbClr>
              </a:solidFill>
              <a:ln w="12700">
                <a:solidFill>
                  <a:srgbClr val="58595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31" name="TextBox 30"/>
            <p:cNvSpPr txBox="1"/>
            <p:nvPr/>
          </p:nvSpPr>
          <p:spPr>
            <a:xfrm>
              <a:off x="2277100" y="1212082"/>
              <a:ext cx="338144" cy="402626"/>
            </a:xfrm>
            <a:prstGeom prst="rect">
              <a:avLst/>
            </a:prstGeom>
            <a:noFill/>
          </p:spPr>
          <p:txBody>
            <a:bodyPr wrap="square" rtlCol="0">
              <a:spAutoFit/>
            </a:bodyPr>
            <a:lstStyle/>
            <a:p>
              <a:pPr eaLnBrk="0" hangingPunct="0"/>
              <a:r>
                <a:rPr lang="en-US" sz="1500" b="1" dirty="0" smtClean="0">
                  <a:solidFill>
                    <a:srgbClr val="FFFFFF"/>
                  </a:solidFill>
                  <a:latin typeface="Arial" pitchFamily="34" charset="0"/>
                  <a:ea typeface="ＭＳ Ｐゴシック" charset="0"/>
                  <a:cs typeface="Arial" pitchFamily="34" charset="0"/>
                </a:rPr>
                <a:t>3</a:t>
              </a:r>
              <a:endParaRPr lang="en-US" sz="1500" b="1" dirty="0">
                <a:solidFill>
                  <a:srgbClr val="FFFFFF"/>
                </a:solidFill>
                <a:latin typeface="Arial" pitchFamily="34" charset="0"/>
                <a:ea typeface="ＭＳ Ｐゴシック" charset="0"/>
                <a:cs typeface="Arial" pitchFamily="34" charset="0"/>
              </a:endParaRPr>
            </a:p>
          </p:txBody>
        </p:sp>
      </p:grpSp>
      <p:sp>
        <p:nvSpPr>
          <p:cNvPr id="36" name="TextBox 35"/>
          <p:cNvSpPr txBox="1"/>
          <p:nvPr/>
        </p:nvSpPr>
        <p:spPr>
          <a:xfrm>
            <a:off x="5085030" y="2826285"/>
            <a:ext cx="277892" cy="323165"/>
          </a:xfrm>
          <a:prstGeom prst="rect">
            <a:avLst/>
          </a:prstGeom>
          <a:noFill/>
        </p:spPr>
        <p:txBody>
          <a:bodyPr wrap="square" rtlCol="0">
            <a:spAutoFit/>
          </a:bodyPr>
          <a:lstStyle/>
          <a:p>
            <a:pPr eaLnBrk="0" hangingPunct="0"/>
            <a:r>
              <a:rPr lang="en-US" sz="1500" b="1" dirty="0" smtClean="0">
                <a:solidFill>
                  <a:srgbClr val="FFFFFF"/>
                </a:solidFill>
                <a:latin typeface="Arial" pitchFamily="34" charset="0"/>
                <a:ea typeface="ＭＳ Ｐゴシック" charset="0"/>
                <a:cs typeface="Arial" pitchFamily="34" charset="0"/>
              </a:rPr>
              <a:t>1</a:t>
            </a:r>
            <a:endParaRPr lang="en-US" sz="1500" b="1" dirty="0">
              <a:solidFill>
                <a:srgbClr val="FFFFFF"/>
              </a:solidFill>
              <a:latin typeface="Arial" pitchFamily="34" charset="0"/>
              <a:ea typeface="ＭＳ Ｐゴシック" charset="0"/>
              <a:cs typeface="Arial" pitchFamily="34" charset="0"/>
            </a:endParaRPr>
          </a:p>
        </p:txBody>
      </p:sp>
      <p:sp>
        <p:nvSpPr>
          <p:cNvPr id="40" name="Freeform 39"/>
          <p:cNvSpPr/>
          <p:nvPr/>
        </p:nvSpPr>
        <p:spPr bwMode="auto">
          <a:xfrm rot="11040724" flipH="1">
            <a:off x="7722559" y="4876679"/>
            <a:ext cx="217078" cy="21654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4" name="직사각형 33"/>
          <p:cNvSpPr/>
          <p:nvPr/>
        </p:nvSpPr>
        <p:spPr>
          <a:xfrm>
            <a:off x="984739" y="506327"/>
            <a:ext cx="7646795" cy="1261884"/>
          </a:xfrm>
          <a:prstGeom prst="rect">
            <a:avLst/>
          </a:prstGeom>
        </p:spPr>
        <p:txBody>
          <a:bodyPr wrap="square">
            <a:spAutoFit/>
          </a:bodyPr>
          <a:lstStyle/>
          <a:p>
            <a:r>
              <a:rPr lang="en-US" altLang="ko-KR" dirty="0" smtClean="0"/>
              <a:t>The </a:t>
            </a:r>
            <a:r>
              <a:rPr lang="en-US" altLang="ko-KR" sz="2800" b="1" dirty="0" smtClean="0">
                <a:solidFill>
                  <a:srgbClr val="4473B8"/>
                </a:solidFill>
              </a:rPr>
              <a:t>Golgi apparatus</a:t>
            </a:r>
            <a:r>
              <a:rPr lang="ko-KR" altLang="en-US" sz="2000" dirty="0" err="1" smtClean="0">
                <a:solidFill>
                  <a:srgbClr val="4473B8"/>
                </a:solidFill>
              </a:rPr>
              <a:t>골지체</a:t>
            </a:r>
            <a:r>
              <a:rPr lang="en-US" altLang="ko-KR" sz="2800" b="1" dirty="0" smtClean="0">
                <a:solidFill>
                  <a:srgbClr val="4473B8"/>
                </a:solidFill>
              </a:rPr>
              <a:t> </a:t>
            </a:r>
            <a:r>
              <a:rPr lang="en-US" altLang="ko-KR" dirty="0" smtClean="0"/>
              <a:t>works in partnership with the ER and receives, refines, stores, and distributes chemical products of the cell.</a:t>
            </a:r>
          </a:p>
        </p:txBody>
      </p:sp>
    </p:spTree>
    <p:extLst>
      <p:ext uri="{BB962C8B-B14F-4D97-AF65-F5344CB8AC3E}">
        <p14:creationId xmlns:p14="http://schemas.microsoft.com/office/powerpoint/2010/main" xmlns="" val="1259485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298704" y="204216"/>
            <a:ext cx="8546592" cy="6449568"/>
          </a:xfrm>
          <a:prstGeom prst="rect">
            <a:avLst/>
          </a:prstGeom>
        </p:spPr>
      </p:pic>
      <p:sp>
        <p:nvSpPr>
          <p:cNvPr id="2" name="Freeform 1"/>
          <p:cNvSpPr/>
          <p:nvPr/>
        </p:nvSpPr>
        <p:spPr bwMode="auto">
          <a:xfrm>
            <a:off x="1038228" y="2412206"/>
            <a:ext cx="201168"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a:off x="1040596" y="1621532"/>
            <a:ext cx="201168"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a:off x="1035847" y="969069"/>
            <a:ext cx="201168"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a:off x="1038215" y="3802856"/>
            <a:ext cx="201168"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1031085" y="4209256"/>
            <a:ext cx="201168"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a:off x="1023942" y="4775993"/>
            <a:ext cx="210312"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a:off x="1031085" y="5259387"/>
            <a:ext cx="210312"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1021941" y="6488112"/>
            <a:ext cx="210312"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a:off x="1048547" y="711894"/>
            <a:ext cx="201168" cy="0"/>
          </a:xfrm>
          <a:custGeom>
            <a:avLst/>
            <a:gdLst>
              <a:gd name="connsiteX0" fmla="*/ 0 w 176212"/>
              <a:gd name="connsiteY0" fmla="*/ 0 h 4763"/>
              <a:gd name="connsiteX1" fmla="*/ 176212 w 176212"/>
              <a:gd name="connsiteY1" fmla="*/ 4763 h 4763"/>
            </a:gdLst>
            <a:ahLst/>
            <a:cxnLst>
              <a:cxn ang="0">
                <a:pos x="connsiteX0" y="connsiteY0"/>
              </a:cxn>
              <a:cxn ang="0">
                <a:pos x="connsiteX1" y="connsiteY1"/>
              </a:cxn>
            </a:cxnLst>
            <a:rect l="l" t="t" r="r" b="b"/>
            <a:pathLst>
              <a:path w="176212" h="4763">
                <a:moveTo>
                  <a:pt x="0" y="0"/>
                </a:moveTo>
                <a:lnTo>
                  <a:pt x="176212" y="4763"/>
                </a:lnTo>
              </a:path>
            </a:pathLst>
          </a:custGeom>
          <a:noFill/>
          <a:ln w="12700" cap="flat" cmpd="sng" algn="ctr">
            <a:solidFill>
              <a:schemeClr val="tx1"/>
            </a:solidFill>
            <a:prstDash val="solid"/>
            <a:miter lim="800000"/>
            <a:headEnd type="triangle" w="sm" len="med"/>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TextBox 2"/>
          <p:cNvSpPr txBox="1">
            <a:spLocks noChangeArrowheads="1"/>
          </p:cNvSpPr>
          <p:nvPr/>
        </p:nvSpPr>
        <p:spPr bwMode="auto">
          <a:xfrm>
            <a:off x="543048" y="203431"/>
            <a:ext cx="40876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10 m</a:t>
            </a:r>
          </a:p>
        </p:txBody>
      </p:sp>
      <p:sp>
        <p:nvSpPr>
          <p:cNvPr id="14" name="TextBox 3"/>
          <p:cNvSpPr txBox="1">
            <a:spLocks noChangeArrowheads="1"/>
          </p:cNvSpPr>
          <p:nvPr/>
        </p:nvSpPr>
        <p:spPr bwMode="auto">
          <a:xfrm>
            <a:off x="641473" y="731276"/>
            <a:ext cx="30938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1 m</a:t>
            </a:r>
            <a:endParaRPr lang="en-US" sz="1400" b="1" dirty="0">
              <a:solidFill>
                <a:srgbClr val="000000"/>
              </a:solidFill>
              <a:latin typeface="Arial"/>
              <a:ea typeface="ＭＳ Ｐゴシック" charset="0"/>
            </a:endParaRPr>
          </a:p>
        </p:txBody>
      </p:sp>
      <p:sp>
        <p:nvSpPr>
          <p:cNvPr id="15" name="TextBox 4"/>
          <p:cNvSpPr txBox="1">
            <a:spLocks noChangeArrowheads="1"/>
          </p:cNvSpPr>
          <p:nvPr/>
        </p:nvSpPr>
        <p:spPr bwMode="auto">
          <a:xfrm>
            <a:off x="445416" y="1329763"/>
            <a:ext cx="50815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10 cm</a:t>
            </a:r>
          </a:p>
        </p:txBody>
      </p:sp>
      <p:sp>
        <p:nvSpPr>
          <p:cNvPr id="16" name="TextBox 5"/>
          <p:cNvSpPr txBox="1">
            <a:spLocks noChangeArrowheads="1"/>
          </p:cNvSpPr>
          <p:nvPr/>
        </p:nvSpPr>
        <p:spPr bwMode="auto">
          <a:xfrm>
            <a:off x="540667" y="1895707"/>
            <a:ext cx="40876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 cm</a:t>
            </a:r>
          </a:p>
        </p:txBody>
      </p:sp>
      <p:sp>
        <p:nvSpPr>
          <p:cNvPr id="17" name="TextBox 6"/>
          <p:cNvSpPr txBox="1">
            <a:spLocks noChangeArrowheads="1"/>
          </p:cNvSpPr>
          <p:nvPr/>
        </p:nvSpPr>
        <p:spPr bwMode="auto">
          <a:xfrm>
            <a:off x="1274091" y="2287820"/>
            <a:ext cx="86401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Frog eggs</a:t>
            </a:r>
          </a:p>
        </p:txBody>
      </p:sp>
      <p:sp>
        <p:nvSpPr>
          <p:cNvPr id="18" name="TextBox 7"/>
          <p:cNvSpPr txBox="1">
            <a:spLocks noChangeArrowheads="1"/>
          </p:cNvSpPr>
          <p:nvPr/>
        </p:nvSpPr>
        <p:spPr bwMode="auto">
          <a:xfrm>
            <a:off x="485104" y="2467207"/>
            <a:ext cx="46968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 mm</a:t>
            </a:r>
          </a:p>
        </p:txBody>
      </p:sp>
      <p:sp>
        <p:nvSpPr>
          <p:cNvPr id="19" name="TextBox 8"/>
          <p:cNvSpPr txBox="1">
            <a:spLocks noChangeArrowheads="1"/>
          </p:cNvSpPr>
          <p:nvPr/>
        </p:nvSpPr>
        <p:spPr bwMode="auto">
          <a:xfrm>
            <a:off x="342229" y="3014895"/>
            <a:ext cx="63639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100 </a:t>
            </a:r>
            <a:r>
              <a:rPr lang="en-US" sz="1400" b="1" dirty="0" smtClean="0">
                <a:solidFill>
                  <a:srgbClr val="000000"/>
                </a:solidFill>
                <a:latin typeface="Symbol" pitchFamily="18" charset="2"/>
                <a:ea typeface="ＭＳ Ｐゴシック" charset="0"/>
              </a:rPr>
              <a:t>m</a:t>
            </a:r>
            <a:r>
              <a:rPr lang="en-US" sz="1400" b="1" dirty="0" smtClean="0">
                <a:solidFill>
                  <a:srgbClr val="000000"/>
                </a:solidFill>
                <a:latin typeface="Arial"/>
                <a:ea typeface="ＭＳ Ｐゴシック" charset="0"/>
              </a:rPr>
              <a:t>m</a:t>
            </a:r>
            <a:endParaRPr lang="en-US" sz="1400" b="1" dirty="0">
              <a:solidFill>
                <a:srgbClr val="000000"/>
              </a:solidFill>
              <a:latin typeface="Arial"/>
              <a:ea typeface="ＭＳ Ｐゴシック" charset="0"/>
            </a:endParaRPr>
          </a:p>
        </p:txBody>
      </p:sp>
      <p:sp>
        <p:nvSpPr>
          <p:cNvPr id="20" name="TextBox 9"/>
          <p:cNvSpPr txBox="1">
            <a:spLocks noChangeArrowheads="1"/>
          </p:cNvSpPr>
          <p:nvPr/>
        </p:nvSpPr>
        <p:spPr bwMode="auto">
          <a:xfrm>
            <a:off x="1277266" y="3242698"/>
            <a:ext cx="1014701"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Plant and</a:t>
            </a:r>
          </a:p>
          <a:p>
            <a:pPr eaLnBrk="0" hangingPunct="0">
              <a:lnSpc>
                <a:spcPts val="1500"/>
              </a:lnSpc>
            </a:pPr>
            <a:r>
              <a:rPr lang="en-US" sz="1400" b="1" dirty="0" smtClean="0">
                <a:solidFill>
                  <a:srgbClr val="000000"/>
                </a:solidFill>
                <a:latin typeface="Arial"/>
                <a:ea typeface="ＭＳ Ｐゴシック" charset="0"/>
              </a:rPr>
              <a:t>animal cells</a:t>
            </a:r>
            <a:endParaRPr lang="en-US" sz="1400" b="1" dirty="0">
              <a:solidFill>
                <a:srgbClr val="000000"/>
              </a:solidFill>
              <a:latin typeface="Arial"/>
              <a:ea typeface="ＭＳ Ｐゴシック" charset="0"/>
            </a:endParaRPr>
          </a:p>
        </p:txBody>
      </p:sp>
      <p:sp>
        <p:nvSpPr>
          <p:cNvPr id="21" name="TextBox 11"/>
          <p:cNvSpPr txBox="1">
            <a:spLocks noChangeArrowheads="1"/>
          </p:cNvSpPr>
          <p:nvPr/>
        </p:nvSpPr>
        <p:spPr bwMode="auto">
          <a:xfrm>
            <a:off x="431129" y="3603857"/>
            <a:ext cx="51296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10 </a:t>
            </a:r>
            <a:r>
              <a:rPr lang="en-US" sz="1400" b="1" dirty="0">
                <a:solidFill>
                  <a:srgbClr val="000000"/>
                </a:solidFill>
                <a:latin typeface="Symbol" pitchFamily="18" charset="2"/>
                <a:ea typeface="ＭＳ Ｐゴシック" charset="0"/>
              </a:rPr>
              <a:t>m</a:t>
            </a:r>
            <a:r>
              <a:rPr lang="en-US" sz="1400" b="1" dirty="0" smtClean="0">
                <a:solidFill>
                  <a:srgbClr val="000000"/>
                </a:solidFill>
                <a:latin typeface="Arial"/>
                <a:ea typeface="ＭＳ Ｐゴシック" charset="0"/>
              </a:rPr>
              <a:t>m</a:t>
            </a:r>
            <a:endParaRPr lang="en-US" sz="1400" b="1" dirty="0">
              <a:solidFill>
                <a:srgbClr val="000000"/>
              </a:solidFill>
              <a:latin typeface="Arial"/>
              <a:ea typeface="ＭＳ Ｐゴシック" charset="0"/>
            </a:endParaRPr>
          </a:p>
        </p:txBody>
      </p:sp>
      <p:sp>
        <p:nvSpPr>
          <p:cNvPr id="22" name="TextBox 12"/>
          <p:cNvSpPr txBox="1">
            <a:spLocks noChangeArrowheads="1"/>
          </p:cNvSpPr>
          <p:nvPr/>
        </p:nvSpPr>
        <p:spPr bwMode="auto">
          <a:xfrm>
            <a:off x="531142" y="4166626"/>
            <a:ext cx="41357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 </a:t>
            </a:r>
            <a:r>
              <a:rPr lang="en-US" sz="1400" b="1" dirty="0">
                <a:solidFill>
                  <a:srgbClr val="000000"/>
                </a:solidFill>
                <a:latin typeface="Symbol" pitchFamily="18" charset="2"/>
                <a:ea typeface="ＭＳ Ｐゴシック" charset="0"/>
              </a:rPr>
              <a:t>m</a:t>
            </a:r>
            <a:r>
              <a:rPr lang="en-US" sz="1400" b="1" dirty="0" smtClean="0">
                <a:solidFill>
                  <a:srgbClr val="000000"/>
                </a:solidFill>
                <a:latin typeface="Arial"/>
                <a:ea typeface="ＭＳ Ｐゴシック" charset="0"/>
              </a:rPr>
              <a:t>m</a:t>
            </a:r>
            <a:endParaRPr lang="en-US" sz="1400" b="1" dirty="0">
              <a:solidFill>
                <a:srgbClr val="000000"/>
              </a:solidFill>
              <a:latin typeface="Arial"/>
              <a:ea typeface="ＭＳ Ｐゴシック" charset="0"/>
            </a:endParaRPr>
          </a:p>
        </p:txBody>
      </p:sp>
      <p:sp>
        <p:nvSpPr>
          <p:cNvPr id="23" name="TextBox 13"/>
          <p:cNvSpPr txBox="1">
            <a:spLocks noChangeArrowheads="1"/>
          </p:cNvSpPr>
          <p:nvPr/>
        </p:nvSpPr>
        <p:spPr bwMode="auto">
          <a:xfrm>
            <a:off x="1271710" y="3705457"/>
            <a:ext cx="53700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Nuclei</a:t>
            </a:r>
          </a:p>
        </p:txBody>
      </p:sp>
      <p:sp>
        <p:nvSpPr>
          <p:cNvPr id="24" name="TextBox 14"/>
          <p:cNvSpPr txBox="1">
            <a:spLocks noChangeArrowheads="1"/>
          </p:cNvSpPr>
          <p:nvPr/>
        </p:nvSpPr>
        <p:spPr bwMode="auto">
          <a:xfrm>
            <a:off x="1260598" y="3890401"/>
            <a:ext cx="115256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Most bacteria</a:t>
            </a:r>
          </a:p>
        </p:txBody>
      </p:sp>
      <p:sp>
        <p:nvSpPr>
          <p:cNvPr id="25" name="TextBox 15"/>
          <p:cNvSpPr txBox="1">
            <a:spLocks noChangeArrowheads="1"/>
          </p:cNvSpPr>
          <p:nvPr/>
        </p:nvSpPr>
        <p:spPr bwMode="auto">
          <a:xfrm>
            <a:off x="1274885" y="4080901"/>
            <a:ext cx="112210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Mitochondria</a:t>
            </a:r>
          </a:p>
        </p:txBody>
      </p:sp>
      <p:sp>
        <p:nvSpPr>
          <p:cNvPr id="26" name="TextBox 16"/>
          <p:cNvSpPr txBox="1">
            <a:spLocks noChangeArrowheads="1"/>
          </p:cNvSpPr>
          <p:nvPr/>
        </p:nvSpPr>
        <p:spPr bwMode="auto">
          <a:xfrm>
            <a:off x="1277266" y="4472217"/>
            <a:ext cx="737381"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Smallest</a:t>
            </a:r>
          </a:p>
          <a:p>
            <a:pPr eaLnBrk="0" hangingPunct="0">
              <a:lnSpc>
                <a:spcPts val="1500"/>
              </a:lnSpc>
            </a:pPr>
            <a:r>
              <a:rPr lang="en-US" sz="1400" b="1" dirty="0" smtClean="0">
                <a:solidFill>
                  <a:srgbClr val="000000"/>
                </a:solidFill>
                <a:latin typeface="Arial"/>
                <a:ea typeface="ＭＳ Ｐゴシック" charset="0"/>
              </a:rPr>
              <a:t>bacteria</a:t>
            </a:r>
            <a:endParaRPr lang="en-US" sz="1400" b="1" dirty="0">
              <a:solidFill>
                <a:srgbClr val="000000"/>
              </a:solidFill>
              <a:latin typeface="Arial"/>
              <a:ea typeface="ＭＳ Ｐゴシック" charset="0"/>
            </a:endParaRPr>
          </a:p>
        </p:txBody>
      </p:sp>
      <p:sp>
        <p:nvSpPr>
          <p:cNvPr id="27" name="TextBox 18"/>
          <p:cNvSpPr txBox="1">
            <a:spLocks noChangeArrowheads="1"/>
          </p:cNvSpPr>
          <p:nvPr/>
        </p:nvSpPr>
        <p:spPr bwMode="auto">
          <a:xfrm>
            <a:off x="1283616" y="4868301"/>
            <a:ext cx="64434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Viruses</a:t>
            </a:r>
          </a:p>
        </p:txBody>
      </p:sp>
      <p:sp>
        <p:nvSpPr>
          <p:cNvPr id="28" name="TextBox 19"/>
          <p:cNvSpPr txBox="1">
            <a:spLocks noChangeArrowheads="1"/>
          </p:cNvSpPr>
          <p:nvPr/>
        </p:nvSpPr>
        <p:spPr bwMode="auto">
          <a:xfrm>
            <a:off x="1271710" y="5154051"/>
            <a:ext cx="96500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Ribosomes</a:t>
            </a:r>
          </a:p>
        </p:txBody>
      </p:sp>
      <p:sp>
        <p:nvSpPr>
          <p:cNvPr id="29" name="TextBox 20"/>
          <p:cNvSpPr txBox="1">
            <a:spLocks noChangeArrowheads="1"/>
          </p:cNvSpPr>
          <p:nvPr/>
        </p:nvSpPr>
        <p:spPr bwMode="auto">
          <a:xfrm>
            <a:off x="1273298" y="5444563"/>
            <a:ext cx="71654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Proteins</a:t>
            </a:r>
          </a:p>
        </p:txBody>
      </p:sp>
      <p:sp>
        <p:nvSpPr>
          <p:cNvPr id="30" name="TextBox 21"/>
          <p:cNvSpPr txBox="1">
            <a:spLocks noChangeArrowheads="1"/>
          </p:cNvSpPr>
          <p:nvPr/>
        </p:nvSpPr>
        <p:spPr bwMode="auto">
          <a:xfrm>
            <a:off x="1270917" y="5690626"/>
            <a:ext cx="52578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Lipids</a:t>
            </a:r>
          </a:p>
        </p:txBody>
      </p:sp>
      <p:sp>
        <p:nvSpPr>
          <p:cNvPr id="31" name="TextBox 22"/>
          <p:cNvSpPr txBox="1">
            <a:spLocks noChangeArrowheads="1"/>
          </p:cNvSpPr>
          <p:nvPr/>
        </p:nvSpPr>
        <p:spPr bwMode="auto">
          <a:xfrm>
            <a:off x="1272504" y="5993838"/>
            <a:ext cx="140423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Small molecules</a:t>
            </a:r>
          </a:p>
        </p:txBody>
      </p:sp>
      <p:sp>
        <p:nvSpPr>
          <p:cNvPr id="32" name="TextBox 23"/>
          <p:cNvSpPr txBox="1">
            <a:spLocks noChangeArrowheads="1"/>
          </p:cNvSpPr>
          <p:nvPr/>
        </p:nvSpPr>
        <p:spPr bwMode="auto">
          <a:xfrm>
            <a:off x="1273297" y="6349438"/>
            <a:ext cx="55784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Atoms</a:t>
            </a:r>
          </a:p>
        </p:txBody>
      </p:sp>
      <p:sp>
        <p:nvSpPr>
          <p:cNvPr id="33" name="TextBox 24"/>
          <p:cNvSpPr txBox="1">
            <a:spLocks noChangeArrowheads="1"/>
          </p:cNvSpPr>
          <p:nvPr/>
        </p:nvSpPr>
        <p:spPr bwMode="auto">
          <a:xfrm>
            <a:off x="1270917" y="594751"/>
            <a:ext cx="119263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Human height</a:t>
            </a:r>
          </a:p>
        </p:txBody>
      </p:sp>
      <p:sp>
        <p:nvSpPr>
          <p:cNvPr id="34" name="TextBox 25"/>
          <p:cNvSpPr txBox="1">
            <a:spLocks noChangeArrowheads="1"/>
          </p:cNvSpPr>
          <p:nvPr/>
        </p:nvSpPr>
        <p:spPr bwMode="auto">
          <a:xfrm>
            <a:off x="1271710" y="876529"/>
            <a:ext cx="151163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Length of some</a:t>
            </a:r>
          </a:p>
          <a:p>
            <a:pPr eaLnBrk="0" hangingPunct="0">
              <a:lnSpc>
                <a:spcPts val="1500"/>
              </a:lnSpc>
            </a:pPr>
            <a:r>
              <a:rPr lang="en-US" sz="1400" b="1" dirty="0" smtClean="0">
                <a:solidFill>
                  <a:srgbClr val="000000"/>
                </a:solidFill>
                <a:latin typeface="Arial"/>
                <a:ea typeface="ＭＳ Ｐゴシック" charset="0"/>
              </a:rPr>
              <a:t>nerve and muscle</a:t>
            </a:r>
          </a:p>
          <a:p>
            <a:pPr eaLnBrk="0" hangingPunct="0">
              <a:lnSpc>
                <a:spcPts val="1500"/>
              </a:lnSpc>
            </a:pPr>
            <a:r>
              <a:rPr lang="en-US" sz="1400" b="1" dirty="0" smtClean="0">
                <a:solidFill>
                  <a:srgbClr val="000000"/>
                </a:solidFill>
                <a:latin typeface="Arial"/>
                <a:ea typeface="ＭＳ Ｐゴシック" charset="0"/>
              </a:rPr>
              <a:t>cells</a:t>
            </a:r>
            <a:endParaRPr lang="en-US" sz="1400" b="1" dirty="0">
              <a:solidFill>
                <a:srgbClr val="000000"/>
              </a:solidFill>
              <a:latin typeface="Arial"/>
              <a:ea typeface="ＭＳ Ｐゴシック" charset="0"/>
            </a:endParaRPr>
          </a:p>
        </p:txBody>
      </p:sp>
      <p:sp>
        <p:nvSpPr>
          <p:cNvPr id="35" name="TextBox 28"/>
          <p:cNvSpPr txBox="1">
            <a:spLocks noChangeArrowheads="1"/>
          </p:cNvSpPr>
          <p:nvPr/>
        </p:nvSpPr>
        <p:spPr bwMode="auto">
          <a:xfrm>
            <a:off x="1275679" y="1515500"/>
            <a:ext cx="106279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Chicken egg</a:t>
            </a:r>
          </a:p>
        </p:txBody>
      </p:sp>
      <p:sp>
        <p:nvSpPr>
          <p:cNvPr id="36" name="TextBox 29"/>
          <p:cNvSpPr txBox="1">
            <a:spLocks noChangeArrowheads="1"/>
          </p:cNvSpPr>
          <p:nvPr/>
        </p:nvSpPr>
        <p:spPr bwMode="auto">
          <a:xfrm>
            <a:off x="4233985" y="1571061"/>
            <a:ext cx="1181414"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Visible with</a:t>
            </a:r>
          </a:p>
          <a:p>
            <a:pPr eaLnBrk="0" hangingPunct="0">
              <a:lnSpc>
                <a:spcPts val="1500"/>
              </a:lnSpc>
            </a:pPr>
            <a:r>
              <a:rPr lang="en-US" sz="1400" b="1" dirty="0" smtClean="0">
                <a:solidFill>
                  <a:srgbClr val="000000"/>
                </a:solidFill>
                <a:latin typeface="Arial"/>
                <a:ea typeface="ＭＳ Ｐゴシック" charset="0"/>
              </a:rPr>
              <a:t>the naked eye</a:t>
            </a:r>
            <a:endParaRPr lang="en-US" sz="1400" b="1" dirty="0">
              <a:solidFill>
                <a:srgbClr val="000000"/>
              </a:solidFill>
              <a:latin typeface="Arial"/>
              <a:ea typeface="ＭＳ Ｐゴシック" charset="0"/>
            </a:endParaRPr>
          </a:p>
        </p:txBody>
      </p:sp>
      <p:sp>
        <p:nvSpPr>
          <p:cNvPr id="37" name="TextBox 31"/>
          <p:cNvSpPr txBox="1">
            <a:spLocks noChangeArrowheads="1"/>
          </p:cNvSpPr>
          <p:nvPr/>
        </p:nvSpPr>
        <p:spPr bwMode="auto">
          <a:xfrm>
            <a:off x="4334791" y="4210282"/>
            <a:ext cx="220733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Measurement Equivalents</a:t>
            </a:r>
          </a:p>
        </p:txBody>
      </p:sp>
      <p:sp>
        <p:nvSpPr>
          <p:cNvPr id="38" name="TextBox 32"/>
          <p:cNvSpPr txBox="1">
            <a:spLocks noChangeArrowheads="1"/>
          </p:cNvSpPr>
          <p:nvPr/>
        </p:nvSpPr>
        <p:spPr bwMode="auto">
          <a:xfrm>
            <a:off x="4332410" y="4603188"/>
            <a:ext cx="450123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 meter (m)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a:t>
            </a:r>
            <a:r>
              <a:rPr lang="en-US" sz="1400" b="1" dirty="0">
                <a:solidFill>
                  <a:srgbClr val="000000"/>
                </a:solidFill>
                <a:latin typeface="Arial"/>
                <a:ea typeface="ＭＳ Ｐゴシック" charset="0"/>
              </a:rPr>
              <a:t>100 cm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a:t>
            </a:r>
            <a:r>
              <a:rPr lang="en-US" sz="1400" b="1" dirty="0">
                <a:solidFill>
                  <a:srgbClr val="000000"/>
                </a:solidFill>
                <a:latin typeface="Arial"/>
                <a:ea typeface="ＭＳ Ｐゴシック" charset="0"/>
              </a:rPr>
              <a:t>1,000 mm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a:t>
            </a:r>
            <a:r>
              <a:rPr lang="en-US" sz="1400" b="1" dirty="0">
                <a:solidFill>
                  <a:srgbClr val="000000"/>
                </a:solidFill>
                <a:latin typeface="Arial"/>
                <a:ea typeface="ＭＳ Ｐゴシック" charset="0"/>
              </a:rPr>
              <a:t>about 39.4 inches</a:t>
            </a:r>
          </a:p>
        </p:txBody>
      </p:sp>
      <p:sp>
        <p:nvSpPr>
          <p:cNvPr id="39" name="TextBox 38"/>
          <p:cNvSpPr txBox="1"/>
          <p:nvPr/>
        </p:nvSpPr>
        <p:spPr>
          <a:xfrm>
            <a:off x="4334791" y="5056419"/>
            <a:ext cx="2045432"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1 centimeter (cm</a:t>
            </a:r>
            <a:r>
              <a:rPr lang="en-US" sz="1400" b="1" dirty="0" smtClean="0">
                <a:solidFill>
                  <a:srgbClr val="000000"/>
                </a:solidFill>
                <a:latin typeface="Arial"/>
                <a:ea typeface="ＭＳ Ｐゴシック" charset="0"/>
              </a:rPr>
              <a:t>)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10</a:t>
            </a:r>
            <a:r>
              <a:rPr lang="en-US" sz="1400" b="1" baseline="50000" dirty="0" smtClean="0">
                <a:solidFill>
                  <a:srgbClr val="000000"/>
                </a:solidFill>
                <a:latin typeface="Symbol" pitchFamily="18" charset="2"/>
                <a:ea typeface="ＭＳ Ｐゴシック" charset="0"/>
                <a:sym typeface="Symbol"/>
              </a:rPr>
              <a:t></a:t>
            </a:r>
            <a:r>
              <a:rPr lang="en-US" sz="1400" b="1" baseline="50000" dirty="0" smtClean="0">
                <a:solidFill>
                  <a:srgbClr val="000000"/>
                </a:solidFill>
                <a:latin typeface="Arial"/>
                <a:ea typeface="ＭＳ Ｐゴシック" charset="0"/>
              </a:rPr>
              <a:t>2</a:t>
            </a:r>
            <a:endParaRPr lang="en-US" sz="1400" b="1" baseline="50000" dirty="0">
              <a:solidFill>
                <a:srgbClr val="000000"/>
              </a:solidFill>
              <a:latin typeface="Arial"/>
              <a:ea typeface="ＭＳ Ｐゴシック" charset="0"/>
            </a:endParaRPr>
          </a:p>
        </p:txBody>
      </p:sp>
      <p:sp>
        <p:nvSpPr>
          <p:cNvPr id="40" name="TextBox 39"/>
          <p:cNvSpPr txBox="1"/>
          <p:nvPr/>
        </p:nvSpPr>
        <p:spPr>
          <a:xfrm>
            <a:off x="4334791" y="5478695"/>
            <a:ext cx="2077492"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1 millimeter (mm)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10</a:t>
            </a:r>
            <a:r>
              <a:rPr lang="en-US" sz="1400" b="1" baseline="50000" dirty="0" smtClean="0">
                <a:solidFill>
                  <a:srgbClr val="000000"/>
                </a:solidFill>
                <a:latin typeface="Symbol" pitchFamily="18" charset="2"/>
                <a:ea typeface="ＭＳ Ｐゴシック" charset="0"/>
                <a:sym typeface="Symbol"/>
              </a:rPr>
              <a:t></a:t>
            </a:r>
            <a:r>
              <a:rPr lang="en-US" sz="1400" b="1" baseline="50000" dirty="0" smtClean="0">
                <a:solidFill>
                  <a:srgbClr val="000000"/>
                </a:solidFill>
                <a:latin typeface="Arial"/>
                <a:ea typeface="ＭＳ Ｐゴシック" charset="0"/>
              </a:rPr>
              <a:t>3</a:t>
            </a:r>
            <a:endParaRPr lang="en-US" sz="1400" b="1" baseline="50000" dirty="0">
              <a:solidFill>
                <a:srgbClr val="000000"/>
              </a:solidFill>
              <a:latin typeface="Arial"/>
              <a:ea typeface="ＭＳ Ｐゴシック" charset="0"/>
            </a:endParaRPr>
          </a:p>
        </p:txBody>
      </p:sp>
      <p:sp>
        <p:nvSpPr>
          <p:cNvPr id="41" name="TextBox 40"/>
          <p:cNvSpPr txBox="1"/>
          <p:nvPr/>
        </p:nvSpPr>
        <p:spPr>
          <a:xfrm>
            <a:off x="6493794" y="4988158"/>
            <a:ext cx="80150" cy="172355"/>
          </a:xfrm>
          <a:prstGeom prst="rect">
            <a:avLst/>
          </a:prstGeom>
          <a:noFill/>
        </p:spPr>
        <p:txBody>
          <a:bodyPr wrap="none" lIns="0" tIns="0" rIns="0" bIns="0">
            <a:spAutoFit/>
          </a:bodyPr>
          <a:lstStyle/>
          <a:p>
            <a:pPr eaLnBrk="0" fontAlgn="auto" hangingPunct="0">
              <a:spcBef>
                <a:spcPts val="0"/>
              </a:spcBef>
              <a:spcAft>
                <a:spcPts val="0"/>
              </a:spcAft>
              <a:defRPr/>
            </a:pPr>
            <a:r>
              <a:rPr lang="en-US" sz="1120" b="1" dirty="0">
                <a:solidFill>
                  <a:srgbClr val="000000"/>
                </a:solidFill>
                <a:latin typeface="Arial"/>
                <a:ea typeface="ＭＳ Ｐゴシック" charset="0"/>
              </a:rPr>
              <a:t>1</a:t>
            </a:r>
          </a:p>
        </p:txBody>
      </p:sp>
      <p:sp>
        <p:nvSpPr>
          <p:cNvPr id="42" name="TextBox 41"/>
          <p:cNvSpPr txBox="1"/>
          <p:nvPr/>
        </p:nvSpPr>
        <p:spPr>
          <a:xfrm>
            <a:off x="6414419" y="5153258"/>
            <a:ext cx="240450" cy="172355"/>
          </a:xfrm>
          <a:prstGeom prst="rect">
            <a:avLst/>
          </a:prstGeom>
          <a:noFill/>
        </p:spPr>
        <p:txBody>
          <a:bodyPr wrap="none" lIns="0" tIns="0" rIns="0" bIns="0">
            <a:spAutoFit/>
          </a:bodyPr>
          <a:lstStyle/>
          <a:p>
            <a:pPr eaLnBrk="0" fontAlgn="auto" hangingPunct="0">
              <a:spcBef>
                <a:spcPts val="0"/>
              </a:spcBef>
              <a:spcAft>
                <a:spcPts val="0"/>
              </a:spcAft>
              <a:defRPr/>
            </a:pPr>
            <a:r>
              <a:rPr lang="en-US" sz="1120" b="1" dirty="0">
                <a:solidFill>
                  <a:srgbClr val="000000"/>
                </a:solidFill>
                <a:latin typeface="Arial"/>
                <a:ea typeface="ＭＳ Ｐゴシック" charset="0"/>
              </a:rPr>
              <a:t>100</a:t>
            </a:r>
          </a:p>
        </p:txBody>
      </p:sp>
      <p:sp>
        <p:nvSpPr>
          <p:cNvPr id="43" name="TextBox 42"/>
          <p:cNvSpPr txBox="1"/>
          <p:nvPr/>
        </p:nvSpPr>
        <p:spPr>
          <a:xfrm>
            <a:off x="6558088" y="5407257"/>
            <a:ext cx="80150" cy="172355"/>
          </a:xfrm>
          <a:prstGeom prst="rect">
            <a:avLst/>
          </a:prstGeom>
          <a:noFill/>
        </p:spPr>
        <p:txBody>
          <a:bodyPr wrap="none" lIns="0" tIns="0" rIns="0" bIns="0">
            <a:spAutoFit/>
          </a:bodyPr>
          <a:lstStyle/>
          <a:p>
            <a:pPr eaLnBrk="0" fontAlgn="auto" hangingPunct="0">
              <a:spcBef>
                <a:spcPts val="0"/>
              </a:spcBef>
              <a:spcAft>
                <a:spcPts val="0"/>
              </a:spcAft>
              <a:defRPr/>
            </a:pPr>
            <a:r>
              <a:rPr lang="en-US" sz="1120" b="1" dirty="0">
                <a:solidFill>
                  <a:srgbClr val="000000"/>
                </a:solidFill>
                <a:latin typeface="Arial"/>
                <a:ea typeface="ＭＳ Ｐゴシック" charset="0"/>
              </a:rPr>
              <a:t>1</a:t>
            </a:r>
          </a:p>
        </p:txBody>
      </p:sp>
      <p:sp>
        <p:nvSpPr>
          <p:cNvPr id="44" name="TextBox 43"/>
          <p:cNvSpPr txBox="1"/>
          <p:nvPr/>
        </p:nvSpPr>
        <p:spPr>
          <a:xfrm>
            <a:off x="6422356" y="5577119"/>
            <a:ext cx="360676" cy="172355"/>
          </a:xfrm>
          <a:prstGeom prst="rect">
            <a:avLst/>
          </a:prstGeom>
          <a:noFill/>
        </p:spPr>
        <p:txBody>
          <a:bodyPr wrap="none" lIns="0" tIns="0" rIns="0" bIns="0">
            <a:spAutoFit/>
          </a:bodyPr>
          <a:lstStyle/>
          <a:p>
            <a:pPr eaLnBrk="0" fontAlgn="auto" hangingPunct="0">
              <a:spcBef>
                <a:spcPts val="0"/>
              </a:spcBef>
              <a:spcAft>
                <a:spcPts val="0"/>
              </a:spcAft>
              <a:defRPr/>
            </a:pPr>
            <a:r>
              <a:rPr lang="en-US" sz="1120" b="1" dirty="0">
                <a:solidFill>
                  <a:srgbClr val="000000"/>
                </a:solidFill>
                <a:latin typeface="Arial"/>
                <a:ea typeface="ＭＳ Ｐゴシック" charset="0"/>
              </a:rPr>
              <a:t>1,000</a:t>
            </a:r>
          </a:p>
        </p:txBody>
      </p:sp>
      <p:sp>
        <p:nvSpPr>
          <p:cNvPr id="45" name="TextBox 39"/>
          <p:cNvSpPr txBox="1">
            <a:spLocks noChangeArrowheads="1"/>
          </p:cNvSpPr>
          <p:nvPr/>
        </p:nvSpPr>
        <p:spPr bwMode="auto">
          <a:xfrm>
            <a:off x="335085" y="4733363"/>
            <a:ext cx="61715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100 nm</a:t>
            </a:r>
          </a:p>
        </p:txBody>
      </p:sp>
      <p:sp>
        <p:nvSpPr>
          <p:cNvPr id="46" name="TextBox 40"/>
          <p:cNvSpPr txBox="1">
            <a:spLocks noChangeArrowheads="1"/>
          </p:cNvSpPr>
          <p:nvPr/>
        </p:nvSpPr>
        <p:spPr bwMode="auto">
          <a:xfrm>
            <a:off x="433510" y="5297720"/>
            <a:ext cx="51777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10 nm</a:t>
            </a:r>
          </a:p>
        </p:txBody>
      </p:sp>
      <p:sp>
        <p:nvSpPr>
          <p:cNvPr id="47" name="TextBox 41"/>
          <p:cNvSpPr txBox="1">
            <a:spLocks noChangeArrowheads="1"/>
          </p:cNvSpPr>
          <p:nvPr/>
        </p:nvSpPr>
        <p:spPr bwMode="auto">
          <a:xfrm>
            <a:off x="533523" y="5862869"/>
            <a:ext cx="41838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1 nm</a:t>
            </a:r>
          </a:p>
        </p:txBody>
      </p:sp>
      <p:sp>
        <p:nvSpPr>
          <p:cNvPr id="48" name="TextBox 42"/>
          <p:cNvSpPr txBox="1">
            <a:spLocks noChangeArrowheads="1"/>
          </p:cNvSpPr>
          <p:nvPr/>
        </p:nvSpPr>
        <p:spPr bwMode="auto">
          <a:xfrm>
            <a:off x="384298" y="6414526"/>
            <a:ext cx="56746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0.1 nm</a:t>
            </a:r>
          </a:p>
        </p:txBody>
      </p:sp>
      <p:sp>
        <p:nvSpPr>
          <p:cNvPr id="49" name="TextBox 43"/>
          <p:cNvSpPr txBox="1">
            <a:spLocks noChangeArrowheads="1"/>
          </p:cNvSpPr>
          <p:nvPr/>
        </p:nvSpPr>
        <p:spPr bwMode="auto">
          <a:xfrm>
            <a:off x="6788113" y="5054038"/>
            <a:ext cx="156453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a:t>
            </a:r>
            <a:r>
              <a:rPr lang="en-US" sz="1400" b="1" dirty="0">
                <a:solidFill>
                  <a:srgbClr val="000000"/>
                </a:solidFill>
                <a:latin typeface="Arial"/>
                <a:ea typeface="ＭＳ Ｐゴシック" charset="0"/>
              </a:rPr>
              <a:t>about 0.4 inch</a:t>
            </a:r>
          </a:p>
        </p:txBody>
      </p:sp>
      <p:sp>
        <p:nvSpPr>
          <p:cNvPr id="50" name="TextBox 44"/>
          <p:cNvSpPr txBox="1">
            <a:spLocks noChangeArrowheads="1"/>
          </p:cNvSpPr>
          <p:nvPr/>
        </p:nvSpPr>
        <p:spPr bwMode="auto">
          <a:xfrm>
            <a:off x="6909716" y="5481076"/>
            <a:ext cx="31418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m </a:t>
            </a:r>
            <a:r>
              <a:rPr lang="en-US" sz="1400" b="1" dirty="0" smtClean="0">
                <a:solidFill>
                  <a:srgbClr val="000000"/>
                </a:solidFill>
                <a:latin typeface="Symbol"/>
                <a:ea typeface="ＭＳ Ｐゴシック" charset="0"/>
              </a:rPr>
              <a:t>=</a:t>
            </a:r>
            <a:endParaRPr lang="en-US" sz="1400" b="1" dirty="0">
              <a:solidFill>
                <a:srgbClr val="000000"/>
              </a:solidFill>
              <a:latin typeface="Symbol"/>
              <a:ea typeface="ＭＳ Ｐゴシック" charset="0"/>
            </a:endParaRPr>
          </a:p>
        </p:txBody>
      </p:sp>
      <p:sp>
        <p:nvSpPr>
          <p:cNvPr id="51" name="TextBox 50"/>
          <p:cNvSpPr txBox="1"/>
          <p:nvPr/>
        </p:nvSpPr>
        <p:spPr>
          <a:xfrm>
            <a:off x="7338342" y="5404876"/>
            <a:ext cx="80150" cy="172355"/>
          </a:xfrm>
          <a:prstGeom prst="rect">
            <a:avLst/>
          </a:prstGeom>
          <a:noFill/>
        </p:spPr>
        <p:txBody>
          <a:bodyPr wrap="none" lIns="0" tIns="0" rIns="0" bIns="0">
            <a:spAutoFit/>
          </a:bodyPr>
          <a:lstStyle/>
          <a:p>
            <a:pPr eaLnBrk="0" fontAlgn="auto" hangingPunct="0">
              <a:spcBef>
                <a:spcPts val="0"/>
              </a:spcBef>
              <a:spcAft>
                <a:spcPts val="0"/>
              </a:spcAft>
              <a:defRPr/>
            </a:pPr>
            <a:r>
              <a:rPr lang="en-US" sz="1120" b="1" dirty="0">
                <a:solidFill>
                  <a:srgbClr val="000000"/>
                </a:solidFill>
                <a:latin typeface="Arial"/>
                <a:ea typeface="ＭＳ Ｐゴシック" charset="0"/>
              </a:rPr>
              <a:t>1</a:t>
            </a:r>
          </a:p>
        </p:txBody>
      </p:sp>
      <p:sp>
        <p:nvSpPr>
          <p:cNvPr id="52" name="TextBox 51"/>
          <p:cNvSpPr txBox="1"/>
          <p:nvPr/>
        </p:nvSpPr>
        <p:spPr>
          <a:xfrm>
            <a:off x="7301035" y="5577119"/>
            <a:ext cx="160300" cy="172355"/>
          </a:xfrm>
          <a:prstGeom prst="rect">
            <a:avLst/>
          </a:prstGeom>
          <a:noFill/>
        </p:spPr>
        <p:txBody>
          <a:bodyPr wrap="none" lIns="0" tIns="0" rIns="0" bIns="0">
            <a:spAutoFit/>
          </a:bodyPr>
          <a:lstStyle/>
          <a:p>
            <a:pPr eaLnBrk="0" fontAlgn="auto" hangingPunct="0">
              <a:spcBef>
                <a:spcPts val="0"/>
              </a:spcBef>
              <a:spcAft>
                <a:spcPts val="0"/>
              </a:spcAft>
              <a:defRPr/>
            </a:pPr>
            <a:r>
              <a:rPr lang="en-US" sz="1120" b="1" dirty="0" smtClean="0">
                <a:solidFill>
                  <a:srgbClr val="000000"/>
                </a:solidFill>
                <a:latin typeface="Arial"/>
                <a:ea typeface="ＭＳ Ｐゴシック" charset="0"/>
              </a:rPr>
              <a:t>10</a:t>
            </a:r>
            <a:endParaRPr lang="en-US" sz="1400" b="1" dirty="0">
              <a:solidFill>
                <a:srgbClr val="000000"/>
              </a:solidFill>
              <a:latin typeface="Arial"/>
              <a:ea typeface="ＭＳ Ｐゴシック" charset="0"/>
            </a:endParaRPr>
          </a:p>
        </p:txBody>
      </p:sp>
      <p:sp>
        <p:nvSpPr>
          <p:cNvPr id="53" name="TextBox 52"/>
          <p:cNvSpPr txBox="1"/>
          <p:nvPr/>
        </p:nvSpPr>
        <p:spPr>
          <a:xfrm>
            <a:off x="4332410" y="5919226"/>
            <a:ext cx="3231654"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1 micrometer </a:t>
            </a:r>
            <a:r>
              <a:rPr lang="en-US" sz="1400" b="1" dirty="0" smtClean="0">
                <a:solidFill>
                  <a:srgbClr val="000000"/>
                </a:solidFill>
                <a:latin typeface="Arial"/>
                <a:ea typeface="ＭＳ Ｐゴシック" charset="0"/>
              </a:rPr>
              <a:t>(</a:t>
            </a:r>
            <a:r>
              <a:rPr lang="en-US" sz="1400" b="1" dirty="0">
                <a:solidFill>
                  <a:srgbClr val="000000"/>
                </a:solidFill>
                <a:latin typeface="Symbol" pitchFamily="18" charset="2"/>
                <a:ea typeface="ＭＳ Ｐゴシック" charset="0"/>
              </a:rPr>
              <a:t>m</a:t>
            </a:r>
            <a:r>
              <a:rPr lang="en-US" sz="1400" b="1" dirty="0" smtClean="0">
                <a:solidFill>
                  <a:srgbClr val="000000"/>
                </a:solidFill>
                <a:latin typeface="Arial"/>
                <a:ea typeface="ＭＳ Ｐゴシック" charset="0"/>
              </a:rPr>
              <a:t>m</a:t>
            </a:r>
            <a:r>
              <a:rPr lang="en-US" sz="1400" b="1" dirty="0">
                <a:solidFill>
                  <a:srgbClr val="000000"/>
                </a:solidFill>
                <a:latin typeface="Arial"/>
                <a:ea typeface="ＭＳ Ｐゴシック" charset="0"/>
              </a:rPr>
              <a:t>)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10</a:t>
            </a:r>
            <a:r>
              <a:rPr lang="en-US" sz="1400" b="1" baseline="50000" dirty="0" smtClean="0">
                <a:solidFill>
                  <a:srgbClr val="000000"/>
                </a:solidFill>
                <a:latin typeface="Symbol" pitchFamily="18" charset="2"/>
                <a:ea typeface="ＭＳ Ｐゴシック" charset="0"/>
                <a:sym typeface="Symbol"/>
              </a:rPr>
              <a:t></a:t>
            </a:r>
            <a:r>
              <a:rPr lang="en-US" sz="1400" b="1" baseline="50000" dirty="0" smtClean="0">
                <a:solidFill>
                  <a:srgbClr val="000000"/>
                </a:solidFill>
                <a:latin typeface="Arial"/>
                <a:ea typeface="ＭＳ Ｐゴシック" charset="0"/>
              </a:rPr>
              <a:t>6</a:t>
            </a:r>
            <a:r>
              <a:rPr lang="en-US" sz="1400" b="1" dirty="0" smtClean="0">
                <a:solidFill>
                  <a:srgbClr val="000000"/>
                </a:solidFill>
                <a:latin typeface="Arial"/>
                <a:ea typeface="ＭＳ Ｐゴシック" charset="0"/>
              </a:rPr>
              <a:t> 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10</a:t>
            </a:r>
            <a:r>
              <a:rPr lang="en-US" sz="1400" b="1" baseline="50000" dirty="0" smtClean="0">
                <a:solidFill>
                  <a:srgbClr val="000000"/>
                </a:solidFill>
                <a:latin typeface="Symbol" pitchFamily="18" charset="2"/>
                <a:ea typeface="ＭＳ Ｐゴシック" charset="0"/>
                <a:sym typeface="Symbol"/>
              </a:rPr>
              <a:t></a:t>
            </a:r>
            <a:r>
              <a:rPr lang="en-US" sz="1400" b="1" baseline="50000" dirty="0" smtClean="0">
                <a:solidFill>
                  <a:srgbClr val="000000"/>
                </a:solidFill>
                <a:latin typeface="Arial"/>
                <a:ea typeface="ＭＳ Ｐゴシック" charset="0"/>
              </a:rPr>
              <a:t>3</a:t>
            </a:r>
            <a:r>
              <a:rPr lang="en-US" sz="1400" b="1" dirty="0" smtClean="0">
                <a:solidFill>
                  <a:srgbClr val="000000"/>
                </a:solidFill>
                <a:latin typeface="Arial"/>
                <a:ea typeface="ＭＳ Ｐゴシック" charset="0"/>
              </a:rPr>
              <a:t> mm</a:t>
            </a:r>
            <a:endParaRPr lang="en-US" sz="1400" b="1" dirty="0">
              <a:solidFill>
                <a:srgbClr val="000000"/>
              </a:solidFill>
              <a:latin typeface="Arial"/>
              <a:ea typeface="ＭＳ Ｐゴシック" charset="0"/>
            </a:endParaRPr>
          </a:p>
        </p:txBody>
      </p:sp>
      <p:sp>
        <p:nvSpPr>
          <p:cNvPr id="54" name="TextBox 53"/>
          <p:cNvSpPr txBox="1"/>
          <p:nvPr/>
        </p:nvSpPr>
        <p:spPr>
          <a:xfrm>
            <a:off x="4334791" y="6357376"/>
            <a:ext cx="3124253"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1 nanometer (nm)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10</a:t>
            </a:r>
            <a:r>
              <a:rPr lang="en-US" sz="1200" b="1" baseline="50000" dirty="0" smtClean="0">
                <a:solidFill>
                  <a:srgbClr val="000000"/>
                </a:solidFill>
                <a:latin typeface="Symbol" pitchFamily="18" charset="2"/>
                <a:ea typeface="ＭＳ Ｐゴシック" charset="0"/>
                <a:sym typeface="Symbol"/>
              </a:rPr>
              <a:t></a:t>
            </a:r>
            <a:r>
              <a:rPr lang="en-US" sz="1200" b="1" baseline="50000" dirty="0" smtClean="0">
                <a:solidFill>
                  <a:srgbClr val="000000"/>
                </a:solidFill>
                <a:latin typeface="Arial"/>
                <a:ea typeface="ＭＳ Ｐゴシック" charset="0"/>
              </a:rPr>
              <a:t>9</a:t>
            </a:r>
            <a:r>
              <a:rPr lang="en-US" sz="1400" b="1" dirty="0" smtClean="0">
                <a:solidFill>
                  <a:srgbClr val="000000"/>
                </a:solidFill>
                <a:latin typeface="Arial"/>
                <a:ea typeface="ＭＳ Ｐゴシック" charset="0"/>
              </a:rPr>
              <a:t> m </a:t>
            </a:r>
            <a:r>
              <a:rPr lang="en-US" sz="1400" b="1" dirty="0" smtClean="0">
                <a:solidFill>
                  <a:srgbClr val="000000"/>
                </a:solidFill>
                <a:latin typeface="Symbol"/>
                <a:ea typeface="ＭＳ Ｐゴシック" charset="0"/>
              </a:rPr>
              <a:t>=</a:t>
            </a:r>
            <a:r>
              <a:rPr lang="en-US" sz="1400" b="1" dirty="0" smtClean="0">
                <a:solidFill>
                  <a:srgbClr val="000000"/>
                </a:solidFill>
                <a:latin typeface="Arial"/>
                <a:ea typeface="ＭＳ Ｐゴシック" charset="0"/>
              </a:rPr>
              <a:t> 10</a:t>
            </a:r>
            <a:r>
              <a:rPr lang="en-US" sz="1400" b="1" baseline="50000" dirty="0" smtClean="0">
                <a:solidFill>
                  <a:srgbClr val="000000"/>
                </a:solidFill>
                <a:latin typeface="Symbol" pitchFamily="18" charset="2"/>
                <a:ea typeface="ＭＳ Ｐゴシック" charset="0"/>
                <a:sym typeface="Symbol"/>
              </a:rPr>
              <a:t></a:t>
            </a:r>
            <a:r>
              <a:rPr lang="en-US" sz="1400" b="1" baseline="50000" dirty="0" smtClean="0">
                <a:solidFill>
                  <a:srgbClr val="000000"/>
                </a:solidFill>
                <a:latin typeface="Arial"/>
                <a:ea typeface="ＭＳ Ｐゴシック" charset="0"/>
              </a:rPr>
              <a:t>3</a:t>
            </a:r>
            <a:r>
              <a:rPr lang="en-US" sz="1400" b="1" dirty="0" smtClean="0">
                <a:solidFill>
                  <a:srgbClr val="000000"/>
                </a:solidFill>
                <a:latin typeface="Arial"/>
                <a:ea typeface="ＭＳ Ｐゴシック" charset="0"/>
              </a:rPr>
              <a:t> µm</a:t>
            </a:r>
            <a:endParaRPr lang="en-US" sz="1400" b="1" dirty="0">
              <a:solidFill>
                <a:srgbClr val="000000"/>
              </a:solidFill>
              <a:latin typeface="Arial"/>
              <a:ea typeface="ＭＳ Ｐゴシック" charset="0"/>
            </a:endParaRPr>
          </a:p>
        </p:txBody>
      </p:sp>
      <p:sp>
        <p:nvSpPr>
          <p:cNvPr id="55" name="TextBox 54"/>
          <p:cNvSpPr txBox="1"/>
          <p:nvPr/>
        </p:nvSpPr>
        <p:spPr>
          <a:xfrm>
            <a:off x="7501811" y="5479830"/>
            <a:ext cx="259686" cy="215444"/>
          </a:xfrm>
          <a:prstGeom prst="rect">
            <a:avLst/>
          </a:prstGeom>
          <a:noFill/>
        </p:spPr>
        <p:txBody>
          <a:bodyPr wrap="none" lIns="0" tIns="0" rIns="0" bIns="0">
            <a:spAutoFit/>
          </a:bodyPr>
          <a:lstStyle/>
          <a:p>
            <a:pPr eaLnBrk="0" fontAlgn="auto" hangingPunct="0">
              <a:spcBef>
                <a:spcPts val="0"/>
              </a:spcBef>
              <a:spcAft>
                <a:spcPts val="0"/>
              </a:spcAft>
              <a:defRPr/>
            </a:pPr>
            <a:r>
              <a:rPr lang="en-US" sz="1400" b="1" dirty="0" smtClean="0">
                <a:solidFill>
                  <a:srgbClr val="000000"/>
                </a:solidFill>
                <a:latin typeface="Arial"/>
                <a:ea typeface="ＭＳ Ｐゴシック" charset="0"/>
              </a:rPr>
              <a:t>cm</a:t>
            </a:r>
            <a:endParaRPr lang="en-US" sz="1400" b="1" dirty="0">
              <a:solidFill>
                <a:srgbClr val="000000"/>
              </a:solidFill>
              <a:latin typeface="Arial"/>
              <a:ea typeface="ＭＳ Ｐゴシック" charset="0"/>
            </a:endParaRPr>
          </a:p>
        </p:txBody>
      </p:sp>
      <p:grpSp>
        <p:nvGrpSpPr>
          <p:cNvPr id="3" name="Group 2"/>
          <p:cNvGrpSpPr/>
          <p:nvPr/>
        </p:nvGrpSpPr>
        <p:grpSpPr>
          <a:xfrm>
            <a:off x="3991474" y="311944"/>
            <a:ext cx="204711" cy="2699842"/>
            <a:chOff x="3953370" y="378626"/>
            <a:chExt cx="204711" cy="2699842"/>
          </a:xfrm>
        </p:grpSpPr>
        <p:sp>
          <p:nvSpPr>
            <p:cNvPr id="85" name="Freeform 84"/>
            <p:cNvSpPr/>
            <p:nvPr/>
          </p:nvSpPr>
          <p:spPr>
            <a:xfrm>
              <a:off x="3953370" y="378626"/>
              <a:ext cx="108762" cy="2699842"/>
            </a:xfrm>
            <a:custGeom>
              <a:avLst/>
              <a:gdLst>
                <a:gd name="connsiteX0" fmla="*/ 0 w 108762"/>
                <a:gd name="connsiteY0" fmla="*/ 2699842 h 2699842"/>
                <a:gd name="connsiteX1" fmla="*/ 108762 w 108762"/>
                <a:gd name="connsiteY1" fmla="*/ 2699842 h 2699842"/>
                <a:gd name="connsiteX2" fmla="*/ 108762 w 108762"/>
                <a:gd name="connsiteY2" fmla="*/ 0 h 2699842"/>
                <a:gd name="connsiteX3" fmla="*/ 0 w 108762"/>
                <a:gd name="connsiteY3" fmla="*/ 0 h 2699842"/>
                <a:gd name="connsiteX4" fmla="*/ 0 w 108762"/>
                <a:gd name="connsiteY4" fmla="*/ 12801 h 2699842"/>
                <a:gd name="connsiteX5" fmla="*/ 95961 w 108762"/>
                <a:gd name="connsiteY5" fmla="*/ 12801 h 2699842"/>
                <a:gd name="connsiteX6" fmla="*/ 95961 w 108762"/>
                <a:gd name="connsiteY6" fmla="*/ 2687053 h 2699842"/>
                <a:gd name="connsiteX7" fmla="*/ 0 w 108762"/>
                <a:gd name="connsiteY7" fmla="*/ 2687053 h 2699842"/>
                <a:gd name="connsiteX8" fmla="*/ 0 w 108762"/>
                <a:gd name="connsiteY8" fmla="*/ 2699842 h 26998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08762" h="2699842">
                  <a:moveTo>
                    <a:pt x="0" y="2699842"/>
                  </a:moveTo>
                  <a:lnTo>
                    <a:pt x="108762" y="2699842"/>
                  </a:lnTo>
                  <a:lnTo>
                    <a:pt x="108762" y="0"/>
                  </a:lnTo>
                  <a:lnTo>
                    <a:pt x="0" y="0"/>
                  </a:lnTo>
                  <a:lnTo>
                    <a:pt x="0" y="12801"/>
                  </a:lnTo>
                  <a:lnTo>
                    <a:pt x="95961" y="12801"/>
                  </a:lnTo>
                  <a:lnTo>
                    <a:pt x="95961" y="2687053"/>
                  </a:lnTo>
                  <a:lnTo>
                    <a:pt x="0" y="2687053"/>
                  </a:lnTo>
                  <a:lnTo>
                    <a:pt x="0" y="2699842"/>
                  </a:lnTo>
                </a:path>
              </a:pathLst>
            </a:custGeom>
            <a:solidFill>
              <a:srgbClr val="231F20">
                <a:alpha val="100000"/>
              </a:srgbClr>
            </a:solidFill>
            <a:ln w="12700">
              <a:solidFill>
                <a:srgbClr val="000000">
                  <a:alpha val="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86" name="Freeform 3"/>
            <p:cNvSpPr/>
            <p:nvPr/>
          </p:nvSpPr>
          <p:spPr>
            <a:xfrm>
              <a:off x="4055732" y="1722160"/>
              <a:ext cx="102349" cy="12788"/>
            </a:xfrm>
            <a:custGeom>
              <a:avLst/>
              <a:gdLst>
                <a:gd name="connsiteX0" fmla="*/ 0 w 102349"/>
                <a:gd name="connsiteY0" fmla="*/ 6394 h 12788"/>
                <a:gd name="connsiteX1" fmla="*/ 102349 w 102349"/>
                <a:gd name="connsiteY1" fmla="*/ 6394 h 12788"/>
              </a:gdLst>
              <a:ahLst/>
              <a:cxnLst>
                <a:cxn ang="0">
                  <a:pos x="connsiteX0" y="connsiteY0"/>
                </a:cxn>
                <a:cxn ang="1">
                  <a:pos x="connsiteX1" y="connsiteY1"/>
                </a:cxn>
              </a:cxnLst>
              <a:rect l="l" t="t" r="r" b="b"/>
              <a:pathLst>
                <a:path w="102349" h="12788">
                  <a:moveTo>
                    <a:pt x="0" y="6394"/>
                  </a:moveTo>
                  <a:lnTo>
                    <a:pt x="102349" y="6394"/>
                  </a:lnTo>
                </a:path>
              </a:pathLst>
            </a:custGeom>
            <a:ln w="12700">
              <a:solidFill>
                <a:srgbClr val="231F2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87" name="Group 86"/>
          <p:cNvGrpSpPr/>
          <p:nvPr/>
        </p:nvGrpSpPr>
        <p:grpSpPr>
          <a:xfrm>
            <a:off x="6344508" y="5031315"/>
            <a:ext cx="380923" cy="282206"/>
            <a:chOff x="6044476" y="4808766"/>
            <a:chExt cx="380923" cy="282206"/>
          </a:xfrm>
        </p:grpSpPr>
        <p:sp>
          <p:nvSpPr>
            <p:cNvPr id="88" name="Freeform 3"/>
            <p:cNvSpPr/>
            <p:nvPr/>
          </p:nvSpPr>
          <p:spPr>
            <a:xfrm>
              <a:off x="6083820" y="4937632"/>
              <a:ext cx="285940" cy="8534"/>
            </a:xfrm>
            <a:custGeom>
              <a:avLst/>
              <a:gdLst>
                <a:gd name="connsiteX0" fmla="*/ 0 w 285940"/>
                <a:gd name="connsiteY0" fmla="*/ 4267 h 8534"/>
                <a:gd name="connsiteX1" fmla="*/ 285940 w 285940"/>
                <a:gd name="connsiteY1" fmla="*/ 4267 h 8534"/>
              </a:gdLst>
              <a:ahLst/>
              <a:cxnLst>
                <a:cxn ang="0">
                  <a:pos x="connsiteX0" y="connsiteY0"/>
                </a:cxn>
                <a:cxn ang="1">
                  <a:pos x="connsiteX1" y="connsiteY1"/>
                </a:cxn>
              </a:cxnLst>
              <a:rect l="l" t="t" r="r" b="b"/>
              <a:pathLst>
                <a:path w="285940" h="8534">
                  <a:moveTo>
                    <a:pt x="0" y="4267"/>
                  </a:moveTo>
                  <a:lnTo>
                    <a:pt x="285940" y="4267"/>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89" name="Freeform 3"/>
            <p:cNvSpPr/>
            <p:nvPr/>
          </p:nvSpPr>
          <p:spPr>
            <a:xfrm>
              <a:off x="6044476" y="4808766"/>
              <a:ext cx="85445" cy="282206"/>
            </a:xfrm>
            <a:custGeom>
              <a:avLst/>
              <a:gdLst>
                <a:gd name="connsiteX0" fmla="*/ 85445 w 85445"/>
                <a:gd name="connsiteY0" fmla="*/ 282206 h 282206"/>
                <a:gd name="connsiteX1" fmla="*/ 14808 w 85445"/>
                <a:gd name="connsiteY1" fmla="*/ 140817 h 282206"/>
                <a:gd name="connsiteX2" fmla="*/ 85445 w 85445"/>
                <a:gd name="connsiteY2" fmla="*/ 0 h 282206"/>
                <a:gd name="connsiteX3" fmla="*/ 70637 w 85445"/>
                <a:gd name="connsiteY3" fmla="*/ 0 h 282206"/>
                <a:gd name="connsiteX4" fmla="*/ 0 w 85445"/>
                <a:gd name="connsiteY4" fmla="*/ 140817 h 282206"/>
                <a:gd name="connsiteX5" fmla="*/ 70637 w 85445"/>
                <a:gd name="connsiteY5" fmla="*/ 282206 h 282206"/>
                <a:gd name="connsiteX6" fmla="*/ 85445 w 85445"/>
                <a:gd name="connsiteY6" fmla="*/ 282206 h 2822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85445" h="282206">
                  <a:moveTo>
                    <a:pt x="85445" y="282206"/>
                  </a:moveTo>
                  <a:cubicBezTo>
                    <a:pt x="72720" y="272948"/>
                    <a:pt x="14808" y="230923"/>
                    <a:pt x="14808" y="140817"/>
                  </a:cubicBezTo>
                  <a:cubicBezTo>
                    <a:pt x="14808" y="72732"/>
                    <a:pt x="49733" y="24333"/>
                    <a:pt x="85445" y="0"/>
                  </a:cubicBezTo>
                  <a:lnTo>
                    <a:pt x="70637" y="0"/>
                  </a:lnTo>
                  <a:cubicBezTo>
                    <a:pt x="34899" y="24333"/>
                    <a:pt x="0" y="72732"/>
                    <a:pt x="0" y="140817"/>
                  </a:cubicBezTo>
                  <a:cubicBezTo>
                    <a:pt x="0" y="230923"/>
                    <a:pt x="57886" y="272948"/>
                    <a:pt x="70637" y="282206"/>
                  </a:cubicBezTo>
                  <a:lnTo>
                    <a:pt x="85445" y="282206"/>
                  </a:lnTo>
                </a:path>
              </a:pathLst>
            </a:custGeom>
            <a:solidFill>
              <a:srgbClr val="231F2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90" name="Freeform 3"/>
            <p:cNvSpPr/>
            <p:nvPr/>
          </p:nvSpPr>
          <p:spPr>
            <a:xfrm>
              <a:off x="6339941" y="4808766"/>
              <a:ext cx="85458" cy="282206"/>
            </a:xfrm>
            <a:custGeom>
              <a:avLst/>
              <a:gdLst>
                <a:gd name="connsiteX0" fmla="*/ 14820 w 85458"/>
                <a:gd name="connsiteY0" fmla="*/ 282206 h 282206"/>
                <a:gd name="connsiteX1" fmla="*/ 85458 w 85458"/>
                <a:gd name="connsiteY1" fmla="*/ 140817 h 282206"/>
                <a:gd name="connsiteX2" fmla="*/ 14820 w 85458"/>
                <a:gd name="connsiteY2" fmla="*/ 0 h 282206"/>
                <a:gd name="connsiteX3" fmla="*/ 0 w 85458"/>
                <a:gd name="connsiteY3" fmla="*/ 0 h 282206"/>
                <a:gd name="connsiteX4" fmla="*/ 70649 w 85458"/>
                <a:gd name="connsiteY4" fmla="*/ 140817 h 282206"/>
                <a:gd name="connsiteX5" fmla="*/ 0 w 85458"/>
                <a:gd name="connsiteY5" fmla="*/ 282206 h 282206"/>
                <a:gd name="connsiteX6" fmla="*/ 14820 w 85458"/>
                <a:gd name="connsiteY6" fmla="*/ 282206 h 2822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85458" h="282206">
                  <a:moveTo>
                    <a:pt x="14820" y="282206"/>
                  </a:moveTo>
                  <a:cubicBezTo>
                    <a:pt x="27558" y="272948"/>
                    <a:pt x="85458" y="230923"/>
                    <a:pt x="85458" y="140817"/>
                  </a:cubicBezTo>
                  <a:cubicBezTo>
                    <a:pt x="85458" y="72732"/>
                    <a:pt x="50558" y="24333"/>
                    <a:pt x="14820" y="0"/>
                  </a:cubicBezTo>
                  <a:lnTo>
                    <a:pt x="0" y="0"/>
                  </a:lnTo>
                  <a:cubicBezTo>
                    <a:pt x="35724" y="24333"/>
                    <a:pt x="70649" y="72732"/>
                    <a:pt x="70649" y="140817"/>
                  </a:cubicBezTo>
                  <a:cubicBezTo>
                    <a:pt x="70649" y="230923"/>
                    <a:pt x="12725" y="272948"/>
                    <a:pt x="0" y="282206"/>
                  </a:cubicBezTo>
                  <a:lnTo>
                    <a:pt x="14820" y="282206"/>
                  </a:lnTo>
                </a:path>
              </a:pathLst>
            </a:custGeom>
            <a:solidFill>
              <a:srgbClr val="231F2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grpSp>
        <p:nvGrpSpPr>
          <p:cNvPr id="91" name="Group 90"/>
          <p:cNvGrpSpPr/>
          <p:nvPr/>
        </p:nvGrpSpPr>
        <p:grpSpPr>
          <a:xfrm>
            <a:off x="6362344" y="5449145"/>
            <a:ext cx="487603" cy="282206"/>
            <a:chOff x="6050407" y="5226596"/>
            <a:chExt cx="487603" cy="282206"/>
          </a:xfrm>
        </p:grpSpPr>
        <p:sp>
          <p:nvSpPr>
            <p:cNvPr id="92" name="Freeform 3"/>
            <p:cNvSpPr/>
            <p:nvPr/>
          </p:nvSpPr>
          <p:spPr>
            <a:xfrm>
              <a:off x="6122504" y="5352529"/>
              <a:ext cx="333375" cy="8534"/>
            </a:xfrm>
            <a:custGeom>
              <a:avLst/>
              <a:gdLst>
                <a:gd name="connsiteX0" fmla="*/ 0 w 333375"/>
                <a:gd name="connsiteY0" fmla="*/ 4267 h 8534"/>
                <a:gd name="connsiteX1" fmla="*/ 333375 w 333375"/>
                <a:gd name="connsiteY1" fmla="*/ 4267 h 8534"/>
              </a:gdLst>
              <a:ahLst/>
              <a:cxnLst>
                <a:cxn ang="0">
                  <a:pos x="connsiteX0" y="connsiteY0"/>
                </a:cxn>
                <a:cxn ang="1">
                  <a:pos x="connsiteX1" y="connsiteY1"/>
                </a:cxn>
              </a:cxnLst>
              <a:rect l="l" t="t" r="r" b="b"/>
              <a:pathLst>
                <a:path w="333375" h="8534">
                  <a:moveTo>
                    <a:pt x="0" y="4267"/>
                  </a:moveTo>
                  <a:lnTo>
                    <a:pt x="333375" y="4267"/>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93" name="Freeform 3"/>
            <p:cNvSpPr/>
            <p:nvPr/>
          </p:nvSpPr>
          <p:spPr>
            <a:xfrm>
              <a:off x="6050407" y="5226596"/>
              <a:ext cx="85445" cy="282206"/>
            </a:xfrm>
            <a:custGeom>
              <a:avLst/>
              <a:gdLst>
                <a:gd name="connsiteX0" fmla="*/ 85445 w 85445"/>
                <a:gd name="connsiteY0" fmla="*/ 282206 h 282206"/>
                <a:gd name="connsiteX1" fmla="*/ 14808 w 85445"/>
                <a:gd name="connsiteY1" fmla="*/ 140830 h 282206"/>
                <a:gd name="connsiteX2" fmla="*/ 85445 w 85445"/>
                <a:gd name="connsiteY2" fmla="*/ 0 h 282206"/>
                <a:gd name="connsiteX3" fmla="*/ 70637 w 85445"/>
                <a:gd name="connsiteY3" fmla="*/ 0 h 282206"/>
                <a:gd name="connsiteX4" fmla="*/ 0 w 85445"/>
                <a:gd name="connsiteY4" fmla="*/ 140830 h 282206"/>
                <a:gd name="connsiteX5" fmla="*/ 70637 w 85445"/>
                <a:gd name="connsiteY5" fmla="*/ 282206 h 282206"/>
                <a:gd name="connsiteX6" fmla="*/ 85445 w 85445"/>
                <a:gd name="connsiteY6" fmla="*/ 282206 h 2822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85445" h="282206">
                  <a:moveTo>
                    <a:pt x="85445" y="282206"/>
                  </a:moveTo>
                  <a:cubicBezTo>
                    <a:pt x="72719" y="272948"/>
                    <a:pt x="14808" y="230936"/>
                    <a:pt x="14808" y="140830"/>
                  </a:cubicBezTo>
                  <a:cubicBezTo>
                    <a:pt x="14808" y="72745"/>
                    <a:pt x="49733" y="24333"/>
                    <a:pt x="85445" y="0"/>
                  </a:cubicBezTo>
                  <a:lnTo>
                    <a:pt x="70637" y="0"/>
                  </a:lnTo>
                  <a:cubicBezTo>
                    <a:pt x="34899" y="24333"/>
                    <a:pt x="0" y="72745"/>
                    <a:pt x="0" y="140830"/>
                  </a:cubicBezTo>
                  <a:cubicBezTo>
                    <a:pt x="0" y="230936"/>
                    <a:pt x="57886" y="272948"/>
                    <a:pt x="70637" y="282206"/>
                  </a:cubicBezTo>
                  <a:lnTo>
                    <a:pt x="85445" y="282206"/>
                  </a:lnTo>
                </a:path>
              </a:pathLst>
            </a:custGeom>
            <a:solidFill>
              <a:srgbClr val="231F2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94" name="Freeform 3"/>
            <p:cNvSpPr/>
            <p:nvPr/>
          </p:nvSpPr>
          <p:spPr>
            <a:xfrm>
              <a:off x="6452565" y="5226596"/>
              <a:ext cx="85445" cy="282206"/>
            </a:xfrm>
            <a:custGeom>
              <a:avLst/>
              <a:gdLst>
                <a:gd name="connsiteX0" fmla="*/ 14808 w 85445"/>
                <a:gd name="connsiteY0" fmla="*/ 282206 h 282206"/>
                <a:gd name="connsiteX1" fmla="*/ 85445 w 85445"/>
                <a:gd name="connsiteY1" fmla="*/ 140830 h 282206"/>
                <a:gd name="connsiteX2" fmla="*/ 14808 w 85445"/>
                <a:gd name="connsiteY2" fmla="*/ 0 h 282206"/>
                <a:gd name="connsiteX3" fmla="*/ 0 w 85445"/>
                <a:gd name="connsiteY3" fmla="*/ 0 h 282206"/>
                <a:gd name="connsiteX4" fmla="*/ 70611 w 85445"/>
                <a:gd name="connsiteY4" fmla="*/ 140830 h 282206"/>
                <a:gd name="connsiteX5" fmla="*/ 0 w 85445"/>
                <a:gd name="connsiteY5" fmla="*/ 282206 h 282206"/>
                <a:gd name="connsiteX6" fmla="*/ 14808 w 85445"/>
                <a:gd name="connsiteY6" fmla="*/ 282206 h 28220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85445" h="282206">
                  <a:moveTo>
                    <a:pt x="14808" y="282206"/>
                  </a:moveTo>
                  <a:cubicBezTo>
                    <a:pt x="27559" y="272948"/>
                    <a:pt x="85445" y="230936"/>
                    <a:pt x="85445" y="140830"/>
                  </a:cubicBezTo>
                  <a:cubicBezTo>
                    <a:pt x="85445" y="72745"/>
                    <a:pt x="50520" y="24333"/>
                    <a:pt x="14808" y="0"/>
                  </a:cubicBezTo>
                  <a:lnTo>
                    <a:pt x="0" y="0"/>
                  </a:lnTo>
                  <a:cubicBezTo>
                    <a:pt x="35712" y="24333"/>
                    <a:pt x="70611" y="72745"/>
                    <a:pt x="70611" y="140830"/>
                  </a:cubicBezTo>
                  <a:cubicBezTo>
                    <a:pt x="70611" y="230936"/>
                    <a:pt x="12725" y="272948"/>
                    <a:pt x="0" y="282206"/>
                  </a:cubicBezTo>
                  <a:lnTo>
                    <a:pt x="14808" y="282206"/>
                  </a:lnTo>
                </a:path>
              </a:pathLst>
            </a:custGeom>
            <a:solidFill>
              <a:srgbClr val="231F2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grpSp>
      <p:sp>
        <p:nvSpPr>
          <p:cNvPr id="95" name="Freeform 3"/>
          <p:cNvSpPr/>
          <p:nvPr/>
        </p:nvSpPr>
        <p:spPr>
          <a:xfrm>
            <a:off x="7305716" y="5575345"/>
            <a:ext cx="143713" cy="8534"/>
          </a:xfrm>
          <a:custGeom>
            <a:avLst/>
            <a:gdLst>
              <a:gd name="connsiteX0" fmla="*/ 0 w 143713"/>
              <a:gd name="connsiteY0" fmla="*/ 4267 h 8534"/>
              <a:gd name="connsiteX1" fmla="*/ 143713 w 143713"/>
              <a:gd name="connsiteY1" fmla="*/ 4267 h 8534"/>
            </a:gdLst>
            <a:ahLst/>
            <a:cxnLst>
              <a:cxn ang="0">
                <a:pos x="connsiteX0" y="connsiteY0"/>
              </a:cxn>
              <a:cxn ang="1">
                <a:pos x="connsiteX1" y="connsiteY1"/>
              </a:cxn>
            </a:cxnLst>
            <a:rect l="l" t="t" r="r" b="b"/>
            <a:pathLst>
              <a:path w="143713" h="8534">
                <a:moveTo>
                  <a:pt x="0" y="4267"/>
                </a:moveTo>
                <a:lnTo>
                  <a:pt x="143713" y="4267"/>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nvGrpSpPr>
          <p:cNvPr id="68" name="Group 67"/>
          <p:cNvGrpSpPr/>
          <p:nvPr/>
        </p:nvGrpSpPr>
        <p:grpSpPr>
          <a:xfrm rot="5400000">
            <a:off x="846825" y="3325134"/>
            <a:ext cx="557784" cy="208310"/>
            <a:chOff x="1076325" y="1730375"/>
            <a:chExt cx="1149350" cy="384175"/>
          </a:xfrm>
        </p:grpSpPr>
        <p:sp>
          <p:nvSpPr>
            <p:cNvPr id="69" name="Freeform 68"/>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70" name="Freeform 69"/>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grpSp>
        <p:nvGrpSpPr>
          <p:cNvPr id="71" name="Group 70"/>
          <p:cNvGrpSpPr/>
          <p:nvPr/>
        </p:nvGrpSpPr>
        <p:grpSpPr>
          <a:xfrm rot="5400000">
            <a:off x="852954" y="3893680"/>
            <a:ext cx="539176" cy="208310"/>
            <a:chOff x="1076325" y="1730375"/>
            <a:chExt cx="1149350" cy="384175"/>
          </a:xfrm>
        </p:grpSpPr>
        <p:sp>
          <p:nvSpPr>
            <p:cNvPr id="72" name="Freeform 71"/>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73" name="Freeform 72"/>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grpSp>
        <p:nvGrpSpPr>
          <p:cNvPr id="74" name="Group 73"/>
          <p:cNvGrpSpPr/>
          <p:nvPr/>
        </p:nvGrpSpPr>
        <p:grpSpPr>
          <a:xfrm rot="5400000">
            <a:off x="1032456" y="4873282"/>
            <a:ext cx="211922" cy="208310"/>
            <a:chOff x="1076325" y="1730375"/>
            <a:chExt cx="1149350" cy="384175"/>
          </a:xfrm>
        </p:grpSpPr>
        <p:sp>
          <p:nvSpPr>
            <p:cNvPr id="75" name="Freeform 74"/>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76" name="Freeform 75"/>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grpSp>
        <p:nvGrpSpPr>
          <p:cNvPr id="77" name="Group 76"/>
          <p:cNvGrpSpPr/>
          <p:nvPr/>
        </p:nvGrpSpPr>
        <p:grpSpPr>
          <a:xfrm rot="5400000">
            <a:off x="1040444" y="5999981"/>
            <a:ext cx="192024" cy="208310"/>
            <a:chOff x="1076325" y="1730375"/>
            <a:chExt cx="1149350" cy="384175"/>
          </a:xfrm>
        </p:grpSpPr>
        <p:sp>
          <p:nvSpPr>
            <p:cNvPr id="78" name="Freeform 77"/>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79" name="Freeform 78"/>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grpSp>
        <p:nvGrpSpPr>
          <p:cNvPr id="80" name="Group 79"/>
          <p:cNvGrpSpPr/>
          <p:nvPr/>
        </p:nvGrpSpPr>
        <p:grpSpPr>
          <a:xfrm rot="5400000">
            <a:off x="1042990" y="5701141"/>
            <a:ext cx="192024" cy="208310"/>
            <a:chOff x="1076325" y="1730375"/>
            <a:chExt cx="1149350" cy="384175"/>
          </a:xfrm>
        </p:grpSpPr>
        <p:sp>
          <p:nvSpPr>
            <p:cNvPr id="81" name="Freeform 80"/>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82" name="Freeform 81"/>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grpSp>
        <p:nvGrpSpPr>
          <p:cNvPr id="83" name="Group 82"/>
          <p:cNvGrpSpPr/>
          <p:nvPr/>
        </p:nvGrpSpPr>
        <p:grpSpPr>
          <a:xfrm rot="5400000">
            <a:off x="1002853" y="5456482"/>
            <a:ext cx="272298" cy="208310"/>
            <a:chOff x="1076325" y="1730375"/>
            <a:chExt cx="1149350" cy="384175"/>
          </a:xfrm>
        </p:grpSpPr>
        <p:sp>
          <p:nvSpPr>
            <p:cNvPr id="84" name="Freeform 83"/>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96" name="Freeform 95"/>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sp>
        <p:nvSpPr>
          <p:cNvPr id="56" name="Title 55"/>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a:t>
            </a:r>
            <a:endParaRPr lang="en-US" b="0" dirty="0"/>
          </a:p>
        </p:txBody>
      </p:sp>
      <p:sp>
        <p:nvSpPr>
          <p:cNvPr id="57" name="Footer Placeholder 56"/>
          <p:cNvSpPr>
            <a:spLocks noGrp="1"/>
          </p:cNvSpPr>
          <p:nvPr>
            <p:ph type="ftr" sz="quarter" idx="11"/>
          </p:nvPr>
        </p:nvSpPr>
        <p:spPr/>
        <p:txBody>
          <a:bodyPr/>
          <a:lstStyle/>
          <a:p>
            <a:r>
              <a:rPr lang="en-US" smtClean="0"/>
              <a:t>© 2017 Pearson Education, Ltd.</a:t>
            </a:r>
            <a:endParaRPr lang="en-US"/>
          </a:p>
        </p:txBody>
      </p:sp>
    </p:spTree>
    <p:extLst>
      <p:ext uri="{BB962C8B-B14F-4D97-AF65-F5344CB8AC3E}">
        <p14:creationId xmlns:p14="http://schemas.microsoft.com/office/powerpoint/2010/main" xmlns="" val="3470585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316340" y="2937862"/>
            <a:ext cx="6661689" cy="3218861"/>
          </a:xfrm>
          <a:prstGeom prst="rect">
            <a:avLst/>
          </a:prstGeom>
          <a:noFill/>
          <a:ln>
            <a:noFill/>
          </a:ln>
        </p:spPr>
      </p:pic>
      <p:sp>
        <p:nvSpPr>
          <p:cNvPr id="3" name="Freeform 2"/>
          <p:cNvSpPr/>
          <p:nvPr/>
        </p:nvSpPr>
        <p:spPr bwMode="auto">
          <a:xfrm flipV="1">
            <a:off x="3094499" y="5057750"/>
            <a:ext cx="905256" cy="14572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V="1">
            <a:off x="2893926" y="3094891"/>
            <a:ext cx="512466" cy="18087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3064747" y="3074795"/>
            <a:ext cx="361742" cy="24116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TextBox 2"/>
          <p:cNvSpPr txBox="1">
            <a:spLocks noChangeArrowheads="1"/>
          </p:cNvSpPr>
          <p:nvPr/>
        </p:nvSpPr>
        <p:spPr bwMode="auto">
          <a:xfrm>
            <a:off x="3440816" y="2885195"/>
            <a:ext cx="229389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Digestive enzymes</a:t>
            </a:r>
          </a:p>
        </p:txBody>
      </p:sp>
      <p:sp>
        <p:nvSpPr>
          <p:cNvPr id="8" name="TextBox 3"/>
          <p:cNvSpPr txBox="1">
            <a:spLocks noChangeArrowheads="1"/>
          </p:cNvSpPr>
          <p:nvPr/>
        </p:nvSpPr>
        <p:spPr bwMode="auto">
          <a:xfrm>
            <a:off x="1277831" y="3326331"/>
            <a:ext cx="126008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Lysosome</a:t>
            </a:r>
          </a:p>
        </p:txBody>
      </p:sp>
      <p:sp>
        <p:nvSpPr>
          <p:cNvPr id="9" name="TextBox 4"/>
          <p:cNvSpPr txBox="1">
            <a:spLocks noChangeArrowheads="1"/>
          </p:cNvSpPr>
          <p:nvPr/>
        </p:nvSpPr>
        <p:spPr bwMode="auto">
          <a:xfrm>
            <a:off x="6905501" y="3306618"/>
            <a:ext cx="116859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Digestion</a:t>
            </a:r>
          </a:p>
        </p:txBody>
      </p:sp>
      <p:sp>
        <p:nvSpPr>
          <p:cNvPr id="10" name="TextBox 5"/>
          <p:cNvSpPr txBox="1">
            <a:spLocks noChangeArrowheads="1"/>
          </p:cNvSpPr>
          <p:nvPr/>
        </p:nvSpPr>
        <p:spPr bwMode="auto">
          <a:xfrm>
            <a:off x="3241027" y="4385822"/>
            <a:ext cx="165429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Food vacuole</a:t>
            </a:r>
          </a:p>
        </p:txBody>
      </p:sp>
      <p:sp>
        <p:nvSpPr>
          <p:cNvPr id="11" name="TextBox 6"/>
          <p:cNvSpPr txBox="1">
            <a:spLocks noChangeArrowheads="1"/>
          </p:cNvSpPr>
          <p:nvPr/>
        </p:nvSpPr>
        <p:spPr bwMode="auto">
          <a:xfrm>
            <a:off x="4050860" y="4883232"/>
            <a:ext cx="2265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Plasma membrane</a:t>
            </a:r>
          </a:p>
        </p:txBody>
      </p:sp>
      <p:sp>
        <p:nvSpPr>
          <p:cNvPr id="12" name="TextBox 7"/>
          <p:cNvSpPr txBox="1">
            <a:spLocks noChangeArrowheads="1"/>
          </p:cNvSpPr>
          <p:nvPr/>
        </p:nvSpPr>
        <p:spPr bwMode="auto">
          <a:xfrm>
            <a:off x="1142630" y="5924337"/>
            <a:ext cx="364067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(a) A lysosome digesting food</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4.14-1</a:t>
            </a:r>
            <a:endParaRPr lang="en-US" b="0" dirty="0"/>
          </a:p>
        </p:txBody>
      </p:sp>
      <p:sp>
        <p:nvSpPr>
          <p:cNvPr id="14" name="직사각형 13"/>
          <p:cNvSpPr/>
          <p:nvPr/>
        </p:nvSpPr>
        <p:spPr>
          <a:xfrm>
            <a:off x="943017" y="515258"/>
            <a:ext cx="2151038" cy="523220"/>
          </a:xfrm>
          <a:prstGeom prst="rect">
            <a:avLst/>
          </a:prstGeom>
        </p:spPr>
        <p:txBody>
          <a:bodyPr wrap="none">
            <a:spAutoFit/>
          </a:bodyPr>
          <a:lstStyle/>
          <a:p>
            <a:r>
              <a:rPr lang="en-US" altLang="ko-KR" sz="2800" b="1" dirty="0" err="1" smtClean="0">
                <a:solidFill>
                  <a:srgbClr val="4473B8"/>
                </a:solidFill>
              </a:rPr>
              <a:t>Lysosomes</a:t>
            </a:r>
            <a:endParaRPr lang="ko-KR" altLang="en-US" sz="2800" b="1" dirty="0">
              <a:solidFill>
                <a:srgbClr val="4473B8"/>
              </a:solidFill>
            </a:endParaRPr>
          </a:p>
        </p:txBody>
      </p:sp>
      <p:sp>
        <p:nvSpPr>
          <p:cNvPr id="15" name="직사각형 14"/>
          <p:cNvSpPr/>
          <p:nvPr/>
        </p:nvSpPr>
        <p:spPr>
          <a:xfrm>
            <a:off x="1195754" y="963418"/>
            <a:ext cx="6863024" cy="1938992"/>
          </a:xfrm>
          <a:prstGeom prst="rect">
            <a:avLst/>
          </a:prstGeom>
        </p:spPr>
        <p:txBody>
          <a:bodyPr wrap="square">
            <a:spAutoFit/>
          </a:bodyPr>
          <a:lstStyle/>
          <a:p>
            <a:r>
              <a:rPr lang="en-US" altLang="ko-KR" dirty="0" smtClean="0"/>
              <a:t>A </a:t>
            </a:r>
            <a:r>
              <a:rPr lang="en-US" altLang="ko-KR" b="1" dirty="0" err="1" smtClean="0"/>
              <a:t>lysosome</a:t>
            </a:r>
            <a:r>
              <a:rPr lang="en-US" altLang="ko-KR" dirty="0" smtClean="0"/>
              <a:t> is a membrane-enclosed sac of digestive enzymes found in animal cells. </a:t>
            </a:r>
          </a:p>
          <a:p>
            <a:r>
              <a:rPr lang="en-US" altLang="ko-KR" dirty="0" smtClean="0"/>
              <a:t>Enzymes in a </a:t>
            </a:r>
            <a:r>
              <a:rPr lang="en-US" altLang="ko-KR" dirty="0" err="1" smtClean="0"/>
              <a:t>lysosome</a:t>
            </a:r>
            <a:r>
              <a:rPr lang="en-US" altLang="ko-KR" dirty="0" smtClean="0"/>
              <a:t> can break down large molecules such as proteins, polysaccharides, fats, and nucleic acids.</a:t>
            </a:r>
          </a:p>
        </p:txBody>
      </p:sp>
    </p:spTree>
    <p:extLst>
      <p:ext uri="{BB962C8B-B14F-4D97-AF65-F5344CB8AC3E}">
        <p14:creationId xmlns:p14="http://schemas.microsoft.com/office/powerpoint/2010/main" xmlns="" val="4122791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673608" y="2102056"/>
            <a:ext cx="7796784" cy="4120896"/>
          </a:xfrm>
          <a:prstGeom prst="rect">
            <a:avLst/>
          </a:prstGeom>
          <a:noFill/>
          <a:ln>
            <a:noFill/>
          </a:ln>
        </p:spPr>
      </p:pic>
      <p:sp>
        <p:nvSpPr>
          <p:cNvPr id="3" name="Freeform 2"/>
          <p:cNvSpPr/>
          <p:nvPr/>
        </p:nvSpPr>
        <p:spPr bwMode="auto">
          <a:xfrm>
            <a:off x="3343276" y="3841750"/>
            <a:ext cx="584200" cy="23177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TextBox 2"/>
          <p:cNvSpPr txBox="1">
            <a:spLocks noChangeArrowheads="1"/>
          </p:cNvSpPr>
          <p:nvPr/>
        </p:nvSpPr>
        <p:spPr bwMode="auto">
          <a:xfrm>
            <a:off x="1488986" y="2966717"/>
            <a:ext cx="126008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Lysosome</a:t>
            </a:r>
          </a:p>
        </p:txBody>
      </p:sp>
      <p:sp>
        <p:nvSpPr>
          <p:cNvPr id="6" name="TextBox 3"/>
          <p:cNvSpPr txBox="1">
            <a:spLocks noChangeArrowheads="1"/>
          </p:cNvSpPr>
          <p:nvPr/>
        </p:nvSpPr>
        <p:spPr bwMode="auto">
          <a:xfrm>
            <a:off x="7086745" y="3866979"/>
            <a:ext cx="119904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Digestio</a:t>
            </a:r>
            <a:r>
              <a:rPr lang="en-US" b="1" dirty="0">
                <a:solidFill>
                  <a:srgbClr val="000000"/>
                </a:solidFill>
                <a:latin typeface="Arial"/>
                <a:ea typeface="ＭＳ Ｐゴシック" charset="0"/>
              </a:rPr>
              <a:t>n</a:t>
            </a:r>
          </a:p>
        </p:txBody>
      </p:sp>
      <p:sp>
        <p:nvSpPr>
          <p:cNvPr id="7" name="TextBox 4"/>
          <p:cNvSpPr txBox="1">
            <a:spLocks noChangeArrowheads="1"/>
          </p:cNvSpPr>
          <p:nvPr/>
        </p:nvSpPr>
        <p:spPr bwMode="auto">
          <a:xfrm>
            <a:off x="4217302" y="3955484"/>
            <a:ext cx="2337178" cy="664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700"/>
              </a:lnSpc>
            </a:pPr>
            <a:r>
              <a:rPr lang="en-US" sz="2000" b="1" dirty="0" smtClean="0">
                <a:solidFill>
                  <a:srgbClr val="000000"/>
                </a:solidFill>
                <a:latin typeface="Arial"/>
                <a:ea typeface="ＭＳ Ｐゴシック" charset="0"/>
              </a:rPr>
              <a:t>Vesicle containing</a:t>
            </a:r>
          </a:p>
          <a:p>
            <a:pPr eaLnBrk="0" hangingPunct="0">
              <a:lnSpc>
                <a:spcPts val="2700"/>
              </a:lnSpc>
            </a:pPr>
            <a:r>
              <a:rPr lang="en-US" sz="2000" b="1" dirty="0" smtClean="0">
                <a:solidFill>
                  <a:srgbClr val="000000"/>
                </a:solidFill>
                <a:latin typeface="Arial"/>
                <a:ea typeface="ＭＳ Ｐゴシック" charset="0"/>
              </a:rPr>
              <a:t>damaged organelle</a:t>
            </a:r>
            <a:endParaRPr lang="en-US" sz="2000" b="1" dirty="0">
              <a:solidFill>
                <a:srgbClr val="000000"/>
              </a:solidFill>
              <a:latin typeface="Arial"/>
              <a:ea typeface="ＭＳ Ｐゴシック" charset="0"/>
            </a:endParaRPr>
          </a:p>
        </p:txBody>
      </p:sp>
      <p:sp>
        <p:nvSpPr>
          <p:cNvPr id="8" name="TextBox 6"/>
          <p:cNvSpPr txBox="1">
            <a:spLocks noChangeArrowheads="1"/>
          </p:cNvSpPr>
          <p:nvPr/>
        </p:nvSpPr>
        <p:spPr bwMode="auto">
          <a:xfrm>
            <a:off x="972440" y="5644080"/>
            <a:ext cx="7116483" cy="718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800"/>
              </a:lnSpc>
            </a:pPr>
            <a:r>
              <a:rPr lang="en-US" sz="2000" b="1" dirty="0" smtClean="0">
                <a:solidFill>
                  <a:srgbClr val="000000"/>
                </a:solidFill>
                <a:latin typeface="Arial"/>
                <a:ea typeface="ＭＳ Ｐゴシック" charset="0"/>
              </a:rPr>
              <a:t>(b) A lysosome breaking down the molecules of damaged organelles</a:t>
            </a:r>
            <a:endParaRPr lang="en-US" sz="2000" b="1" dirty="0">
              <a:solidFill>
                <a:srgbClr val="000000"/>
              </a:solidFill>
              <a:latin typeface="Arial"/>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4.14-2</a:t>
            </a:r>
            <a:endParaRPr lang="en-US" b="0" dirty="0"/>
          </a:p>
        </p:txBody>
      </p:sp>
      <p:sp>
        <p:nvSpPr>
          <p:cNvPr id="10" name="직사각형 9"/>
          <p:cNvSpPr/>
          <p:nvPr/>
        </p:nvSpPr>
        <p:spPr>
          <a:xfrm>
            <a:off x="1060100" y="478640"/>
            <a:ext cx="7239837" cy="1569660"/>
          </a:xfrm>
          <a:prstGeom prst="rect">
            <a:avLst/>
          </a:prstGeom>
        </p:spPr>
        <p:txBody>
          <a:bodyPr wrap="square">
            <a:spAutoFit/>
          </a:bodyPr>
          <a:lstStyle/>
          <a:p>
            <a:r>
              <a:rPr lang="en-US" altLang="ko-KR" dirty="0" err="1" smtClean="0"/>
              <a:t>Lysosomes</a:t>
            </a:r>
            <a:r>
              <a:rPr lang="en-US" altLang="ko-KR" dirty="0" smtClean="0"/>
              <a:t> can also destroy harmful bacteria,</a:t>
            </a:r>
          </a:p>
          <a:p>
            <a:pPr marL="0" lvl="1"/>
            <a:r>
              <a:rPr lang="en-US" altLang="ko-KR" dirty="0" smtClean="0"/>
              <a:t>engulf and digest parts of another organelle, and</a:t>
            </a:r>
          </a:p>
          <a:p>
            <a:pPr marL="0" lvl="1"/>
            <a:r>
              <a:rPr lang="en-US" altLang="ko-KR" dirty="0" smtClean="0"/>
              <a:t>sculpt tissues during embryonic development, helping to form structures such as fingers.</a:t>
            </a:r>
          </a:p>
        </p:txBody>
      </p:sp>
    </p:spTree>
    <p:extLst>
      <p:ext uri="{BB962C8B-B14F-4D97-AF65-F5344CB8AC3E}">
        <p14:creationId xmlns:p14="http://schemas.microsoft.com/office/powerpoint/2010/main" xmlns="" val="1242188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3908809" y="3379246"/>
            <a:ext cx="3691329" cy="3324841"/>
          </a:xfrm>
          <a:prstGeom prst="rect">
            <a:avLst/>
          </a:prstGeom>
          <a:noFill/>
          <a:ln>
            <a:noFill/>
          </a:ln>
        </p:spPr>
      </p:pic>
      <p:sp>
        <p:nvSpPr>
          <p:cNvPr id="3" name="Freeform 2"/>
          <p:cNvSpPr/>
          <p:nvPr/>
        </p:nvSpPr>
        <p:spPr bwMode="auto">
          <a:xfrm flipV="1">
            <a:off x="5433751" y="3547067"/>
            <a:ext cx="1389080" cy="40186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flipV="1">
            <a:off x="4843305" y="5124658"/>
            <a:ext cx="538816" cy="50795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TextBox 5"/>
          <p:cNvSpPr txBox="1"/>
          <p:nvPr/>
        </p:nvSpPr>
        <p:spPr>
          <a:xfrm>
            <a:off x="5738810" y="3267308"/>
            <a:ext cx="2953757"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A vacuole filling with water</a:t>
            </a:r>
          </a:p>
        </p:txBody>
      </p:sp>
      <p:sp>
        <p:nvSpPr>
          <p:cNvPr id="7" name="TextBox 6"/>
          <p:cNvSpPr txBox="1"/>
          <p:nvPr/>
        </p:nvSpPr>
        <p:spPr>
          <a:xfrm>
            <a:off x="7512087" y="4022293"/>
            <a:ext cx="239617" cy="288541"/>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557" b="1" dirty="0">
                <a:solidFill>
                  <a:srgbClr val="000000"/>
                </a:solidFill>
                <a:latin typeface="Arial"/>
                <a:ea typeface="ＭＳ Ｐゴシック" charset="0"/>
              </a:rPr>
              <a:t>LM</a:t>
            </a:r>
          </a:p>
        </p:txBody>
      </p:sp>
      <p:sp>
        <p:nvSpPr>
          <p:cNvPr id="8" name="TextBox 7"/>
          <p:cNvSpPr txBox="1"/>
          <p:nvPr/>
        </p:nvSpPr>
        <p:spPr>
          <a:xfrm>
            <a:off x="2974259" y="4848964"/>
            <a:ext cx="2402324"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A vacuole contracting</a:t>
            </a:r>
          </a:p>
        </p:txBody>
      </p:sp>
      <p:sp>
        <p:nvSpPr>
          <p:cNvPr id="9" name="TextBox 8"/>
          <p:cNvSpPr txBox="1"/>
          <p:nvPr/>
        </p:nvSpPr>
        <p:spPr>
          <a:xfrm>
            <a:off x="7471894" y="5684433"/>
            <a:ext cx="239617" cy="288541"/>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557" b="1" dirty="0">
                <a:solidFill>
                  <a:srgbClr val="000000"/>
                </a:solidFill>
                <a:latin typeface="Arial"/>
                <a:ea typeface="ＭＳ Ｐゴシック" charset="0"/>
              </a:rPr>
              <a:t>LM</a:t>
            </a:r>
          </a:p>
        </p:txBody>
      </p:sp>
      <p:sp>
        <p:nvSpPr>
          <p:cNvPr id="10" name="TextBox 9"/>
          <p:cNvSpPr txBox="1"/>
          <p:nvPr/>
        </p:nvSpPr>
        <p:spPr>
          <a:xfrm>
            <a:off x="1269198" y="5393565"/>
            <a:ext cx="2498919" cy="553998"/>
          </a:xfrm>
          <a:prstGeom prst="rect">
            <a:avLst/>
          </a:prstGeom>
          <a:noFill/>
        </p:spPr>
        <p:txBody>
          <a:bodyPr wrap="squar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(a) Contractile vacuole in </a:t>
            </a:r>
            <a:r>
              <a:rPr lang="en-US" sz="1800" b="1" i="1" dirty="0">
                <a:solidFill>
                  <a:srgbClr val="000000"/>
                </a:solidFill>
                <a:latin typeface="Arial"/>
                <a:ea typeface="ＭＳ Ｐゴシック" charset="0"/>
              </a:rPr>
              <a:t>Paramecium</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4.15-1</a:t>
            </a:r>
            <a:endParaRPr lang="en-US" b="0" dirty="0"/>
          </a:p>
        </p:txBody>
      </p:sp>
      <p:sp>
        <p:nvSpPr>
          <p:cNvPr id="12" name="직사각형 11"/>
          <p:cNvSpPr/>
          <p:nvPr/>
        </p:nvSpPr>
        <p:spPr>
          <a:xfrm>
            <a:off x="1043551" y="485114"/>
            <a:ext cx="2256772" cy="523220"/>
          </a:xfrm>
          <a:prstGeom prst="rect">
            <a:avLst/>
          </a:prstGeom>
        </p:spPr>
        <p:txBody>
          <a:bodyPr wrap="none">
            <a:spAutoFit/>
          </a:bodyPr>
          <a:lstStyle/>
          <a:p>
            <a:r>
              <a:rPr lang="en-US" altLang="ko-KR" sz="2800" b="1" dirty="0" smtClean="0">
                <a:solidFill>
                  <a:srgbClr val="4473B8"/>
                </a:solidFill>
              </a:rPr>
              <a:t>Vacuoles</a:t>
            </a:r>
            <a:r>
              <a:rPr lang="ko-KR" altLang="en-US" sz="2000" dirty="0" err="1" smtClean="0">
                <a:solidFill>
                  <a:srgbClr val="4473B8"/>
                </a:solidFill>
              </a:rPr>
              <a:t>액포</a:t>
            </a:r>
            <a:endParaRPr lang="ko-KR" altLang="en-US" sz="2000" dirty="0">
              <a:solidFill>
                <a:srgbClr val="4473B8"/>
              </a:solidFill>
            </a:endParaRPr>
          </a:p>
        </p:txBody>
      </p:sp>
      <p:sp>
        <p:nvSpPr>
          <p:cNvPr id="13" name="직사각형 12"/>
          <p:cNvSpPr/>
          <p:nvPr/>
        </p:nvSpPr>
        <p:spPr>
          <a:xfrm>
            <a:off x="723480" y="984739"/>
            <a:ext cx="8028633" cy="2677656"/>
          </a:xfrm>
          <a:prstGeom prst="rect">
            <a:avLst/>
          </a:prstGeom>
        </p:spPr>
        <p:txBody>
          <a:bodyPr wrap="square">
            <a:spAutoFit/>
          </a:bodyPr>
          <a:lstStyle/>
          <a:p>
            <a:r>
              <a:rPr lang="en-US" altLang="ko-KR" b="1" dirty="0" smtClean="0"/>
              <a:t>Vacuoles</a:t>
            </a:r>
            <a:r>
              <a:rPr lang="en-US" altLang="ko-KR" dirty="0" smtClean="0"/>
              <a:t> are large sacs made of membrane that bud off from the ER or Golgi apparatus. </a:t>
            </a:r>
          </a:p>
          <a:p>
            <a:r>
              <a:rPr lang="en-US" altLang="ko-KR" dirty="0" smtClean="0"/>
              <a:t>Vacuoles have a variety of functions. For example,</a:t>
            </a:r>
          </a:p>
          <a:p>
            <a:pPr marL="0" lvl="1"/>
            <a:r>
              <a:rPr lang="en-US" altLang="ko-KR" dirty="0" smtClean="0"/>
              <a:t>food vacuoles bud from the plasma membrane and </a:t>
            </a:r>
          </a:p>
          <a:p>
            <a:pPr marL="0" lvl="1"/>
            <a:r>
              <a:rPr lang="en-US" altLang="ko-KR" dirty="0" smtClean="0"/>
              <a:t>certain freshwater </a:t>
            </a:r>
            <a:r>
              <a:rPr lang="en-US" altLang="ko-KR" dirty="0" err="1" smtClean="0"/>
              <a:t>protists</a:t>
            </a:r>
            <a:r>
              <a:rPr lang="ko-KR" altLang="en-US" sz="1600" dirty="0" smtClean="0"/>
              <a:t>원생생물</a:t>
            </a:r>
            <a:r>
              <a:rPr lang="en-US" altLang="ko-KR" dirty="0" smtClean="0"/>
              <a:t> have contractile vacuoles that pump out excess water that flows into the cell from the outside environment.</a:t>
            </a:r>
            <a:endParaRPr lang="en-US" altLang="ko-KR" dirty="0"/>
          </a:p>
        </p:txBody>
      </p:sp>
    </p:spTree>
    <p:extLst>
      <p:ext uri="{BB962C8B-B14F-4D97-AF65-F5344CB8AC3E}">
        <p14:creationId xmlns:p14="http://schemas.microsoft.com/office/powerpoint/2010/main" xmlns="" val="3043439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4670010" y="3798271"/>
            <a:ext cx="2787382" cy="2864517"/>
          </a:xfrm>
          <a:prstGeom prst="rect">
            <a:avLst/>
          </a:prstGeom>
          <a:noFill/>
          <a:ln>
            <a:noFill/>
          </a:ln>
        </p:spPr>
      </p:pic>
      <p:sp>
        <p:nvSpPr>
          <p:cNvPr id="3" name="TextBox 2"/>
          <p:cNvSpPr txBox="1"/>
          <p:nvPr/>
        </p:nvSpPr>
        <p:spPr>
          <a:xfrm>
            <a:off x="5053511" y="4877611"/>
            <a:ext cx="1718419"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Central vacuole</a:t>
            </a:r>
          </a:p>
        </p:txBody>
      </p:sp>
      <p:sp>
        <p:nvSpPr>
          <p:cNvPr id="5" name="TextBox 4"/>
          <p:cNvSpPr txBox="1"/>
          <p:nvPr/>
        </p:nvSpPr>
        <p:spPr>
          <a:xfrm>
            <a:off x="977962" y="5237815"/>
            <a:ext cx="3603551"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(b) Central vacuole in a plant cell</a:t>
            </a:r>
          </a:p>
        </p:txBody>
      </p:sp>
      <p:sp>
        <p:nvSpPr>
          <p:cNvPr id="6" name="TextBox 5"/>
          <p:cNvSpPr txBox="1"/>
          <p:nvPr/>
        </p:nvSpPr>
        <p:spPr>
          <a:xfrm>
            <a:off x="7489697" y="4324794"/>
            <a:ext cx="266355" cy="1540486"/>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731" b="1" dirty="0" smtClean="0">
                <a:solidFill>
                  <a:srgbClr val="000000"/>
                </a:solidFill>
                <a:latin typeface="Arial"/>
                <a:ea typeface="ＭＳ Ｐゴシック" charset="0"/>
              </a:rPr>
              <a:t>Colorized TEM</a:t>
            </a:r>
            <a:endParaRPr lang="en-US" sz="1731" b="1" dirty="0">
              <a:solidFill>
                <a:srgbClr val="000000"/>
              </a:solidFill>
              <a:latin typeface="Arial"/>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4.15-2</a:t>
            </a:r>
            <a:endParaRPr lang="en-US" b="0" dirty="0"/>
          </a:p>
        </p:txBody>
      </p:sp>
      <p:sp>
        <p:nvSpPr>
          <p:cNvPr id="8" name="직사각형 7"/>
          <p:cNvSpPr/>
          <p:nvPr/>
        </p:nvSpPr>
        <p:spPr>
          <a:xfrm>
            <a:off x="884252" y="1066363"/>
            <a:ext cx="7475974" cy="2677656"/>
          </a:xfrm>
          <a:prstGeom prst="rect">
            <a:avLst/>
          </a:prstGeom>
        </p:spPr>
        <p:txBody>
          <a:bodyPr wrap="square">
            <a:spAutoFit/>
          </a:bodyPr>
          <a:lstStyle/>
          <a:p>
            <a:r>
              <a:rPr lang="en-US" altLang="ko-KR" dirty="0" smtClean="0"/>
              <a:t>A </a:t>
            </a:r>
            <a:r>
              <a:rPr lang="en-US" altLang="ko-KR" b="1" dirty="0" smtClean="0"/>
              <a:t>central vacuole</a:t>
            </a:r>
            <a:r>
              <a:rPr lang="ko-KR" altLang="en-US" sz="2000" dirty="0" err="1" smtClean="0"/>
              <a:t>중앙액포</a:t>
            </a:r>
            <a:r>
              <a:rPr lang="en-US" altLang="ko-KR" dirty="0" smtClean="0"/>
              <a:t> can account for more than half the volume of a mature plant cell.</a:t>
            </a:r>
          </a:p>
          <a:p>
            <a:r>
              <a:rPr lang="en-US" altLang="ko-KR" dirty="0" smtClean="0"/>
              <a:t>The central vacuole of a plant cell is a versatile compartment that may store organic nutrients,</a:t>
            </a:r>
          </a:p>
          <a:p>
            <a:pPr marL="0" lvl="1"/>
            <a:r>
              <a:rPr lang="en-US" altLang="ko-KR" dirty="0" smtClean="0"/>
              <a:t>absorb water, and contain pigments that attract pollinating insects or poisons that protect against plant-eating animals.</a:t>
            </a:r>
          </a:p>
        </p:txBody>
      </p:sp>
    </p:spTree>
    <p:extLst>
      <p:ext uri="{BB962C8B-B14F-4D97-AF65-F5344CB8AC3E}">
        <p14:creationId xmlns:p14="http://schemas.microsoft.com/office/powerpoint/2010/main" xmlns="" val="3324396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298704" y="240792"/>
            <a:ext cx="8546592" cy="6376416"/>
          </a:xfrm>
          <a:prstGeom prst="rect">
            <a:avLst/>
          </a:prstGeom>
          <a:noFill/>
          <a:ln>
            <a:noFill/>
          </a:ln>
        </p:spPr>
      </p:pic>
      <p:sp>
        <p:nvSpPr>
          <p:cNvPr id="3" name="Freeform 2"/>
          <p:cNvSpPr/>
          <p:nvPr/>
        </p:nvSpPr>
        <p:spPr bwMode="auto">
          <a:xfrm flipH="1" flipV="1">
            <a:off x="1098548" y="2533648"/>
            <a:ext cx="1398585" cy="45719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flipV="1">
            <a:off x="2851147" y="1752597"/>
            <a:ext cx="327821" cy="52387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H="1" flipV="1">
            <a:off x="4047486" y="624837"/>
            <a:ext cx="407832" cy="2619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a:off x="5276850" y="2476500"/>
            <a:ext cx="1327149" cy="93106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flipH="1">
            <a:off x="4524375" y="4672012"/>
            <a:ext cx="552450" cy="136207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flipH="1">
            <a:off x="2457449" y="5334000"/>
            <a:ext cx="740569" cy="6810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flipH="1" flipV="1">
            <a:off x="1395413" y="5202552"/>
            <a:ext cx="1854992"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flipH="1" flipV="1">
            <a:off x="1142999" y="4095749"/>
            <a:ext cx="917576"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flipV="1">
            <a:off x="6079328" y="4590569"/>
            <a:ext cx="521208"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TextBox 2"/>
          <p:cNvSpPr txBox="1">
            <a:spLocks noChangeArrowheads="1"/>
          </p:cNvSpPr>
          <p:nvPr/>
        </p:nvSpPr>
        <p:spPr bwMode="auto">
          <a:xfrm>
            <a:off x="2959526" y="449941"/>
            <a:ext cx="105317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700" b="1">
                <a:solidFill>
                  <a:srgbClr val="000000"/>
                </a:solidFill>
                <a:latin typeface="Arial"/>
                <a:ea typeface="ＭＳ Ｐゴシック" charset="0"/>
              </a:rPr>
              <a:t>Rough ER</a:t>
            </a:r>
          </a:p>
        </p:txBody>
      </p:sp>
      <p:sp>
        <p:nvSpPr>
          <p:cNvPr id="14" name="TextBox 3"/>
          <p:cNvSpPr txBox="1">
            <a:spLocks noChangeArrowheads="1"/>
          </p:cNvSpPr>
          <p:nvPr/>
        </p:nvSpPr>
        <p:spPr bwMode="auto">
          <a:xfrm>
            <a:off x="1951691" y="1265914"/>
            <a:ext cx="1043554" cy="4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1940"/>
              </a:lnSpc>
            </a:pPr>
            <a:r>
              <a:rPr lang="en-US" sz="1700" b="1" dirty="0" smtClean="0">
                <a:solidFill>
                  <a:srgbClr val="000000"/>
                </a:solidFill>
                <a:latin typeface="Arial"/>
                <a:ea typeface="ＭＳ Ｐゴシック" charset="0"/>
              </a:rPr>
              <a:t>Golgi</a:t>
            </a:r>
          </a:p>
          <a:p>
            <a:pPr algn="r" eaLnBrk="0" hangingPunct="0">
              <a:lnSpc>
                <a:spcPts val="1940"/>
              </a:lnSpc>
            </a:pPr>
            <a:r>
              <a:rPr lang="en-US" sz="1700" b="1" dirty="0" smtClean="0">
                <a:solidFill>
                  <a:srgbClr val="000000"/>
                </a:solidFill>
                <a:latin typeface="Arial"/>
                <a:ea typeface="ＭＳ Ｐゴシック" charset="0"/>
              </a:rPr>
              <a:t>apparatus</a:t>
            </a:r>
            <a:endParaRPr lang="en-US" sz="1700" b="1" dirty="0">
              <a:solidFill>
                <a:srgbClr val="000000"/>
              </a:solidFill>
              <a:latin typeface="Arial"/>
              <a:ea typeface="ＭＳ Ｐゴシック" charset="0"/>
            </a:endParaRPr>
          </a:p>
        </p:txBody>
      </p:sp>
      <p:sp>
        <p:nvSpPr>
          <p:cNvPr id="15" name="TextBox 5"/>
          <p:cNvSpPr txBox="1">
            <a:spLocks noChangeArrowheads="1"/>
          </p:cNvSpPr>
          <p:nvPr/>
        </p:nvSpPr>
        <p:spPr bwMode="auto">
          <a:xfrm>
            <a:off x="335389" y="2140626"/>
            <a:ext cx="1005853" cy="4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Transport</a:t>
            </a:r>
          </a:p>
          <a:p>
            <a:pPr eaLnBrk="0" hangingPunct="0">
              <a:lnSpc>
                <a:spcPts val="1900"/>
              </a:lnSpc>
            </a:pPr>
            <a:r>
              <a:rPr lang="en-US" sz="1700" b="1" dirty="0" smtClean="0">
                <a:solidFill>
                  <a:srgbClr val="000000"/>
                </a:solidFill>
                <a:latin typeface="Arial"/>
                <a:ea typeface="ＭＳ Ｐゴシック" charset="0"/>
              </a:rPr>
              <a:t>vesicle</a:t>
            </a:r>
            <a:endParaRPr lang="en-US" sz="1700" b="1" dirty="0">
              <a:solidFill>
                <a:srgbClr val="000000"/>
              </a:solidFill>
              <a:latin typeface="Arial"/>
              <a:ea typeface="ＭＳ Ｐゴシック" charset="0"/>
            </a:endParaRPr>
          </a:p>
        </p:txBody>
      </p:sp>
      <p:sp>
        <p:nvSpPr>
          <p:cNvPr id="16" name="TextBox 7"/>
          <p:cNvSpPr txBox="1">
            <a:spLocks noChangeArrowheads="1"/>
          </p:cNvSpPr>
          <p:nvPr/>
        </p:nvSpPr>
        <p:spPr bwMode="auto">
          <a:xfrm>
            <a:off x="6655226" y="3063757"/>
            <a:ext cx="2196114" cy="1218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Transport vesicles</a:t>
            </a:r>
          </a:p>
          <a:p>
            <a:pPr eaLnBrk="0" hangingPunct="0">
              <a:lnSpc>
                <a:spcPts val="1900"/>
              </a:lnSpc>
            </a:pPr>
            <a:r>
              <a:rPr lang="en-US" sz="1700" b="1" dirty="0" smtClean="0">
                <a:solidFill>
                  <a:srgbClr val="000000"/>
                </a:solidFill>
                <a:latin typeface="Arial"/>
                <a:ea typeface="ＭＳ Ｐゴシック" charset="0"/>
              </a:rPr>
              <a:t>carry enzymes and</a:t>
            </a:r>
          </a:p>
          <a:p>
            <a:pPr eaLnBrk="0" hangingPunct="0">
              <a:lnSpc>
                <a:spcPts val="1900"/>
              </a:lnSpc>
            </a:pPr>
            <a:r>
              <a:rPr lang="en-US" sz="1700" b="1" dirty="0" smtClean="0">
                <a:solidFill>
                  <a:srgbClr val="000000"/>
                </a:solidFill>
                <a:latin typeface="Arial"/>
                <a:ea typeface="ＭＳ Ｐゴシック" charset="0"/>
              </a:rPr>
              <a:t>other proteins from</a:t>
            </a:r>
          </a:p>
          <a:p>
            <a:pPr eaLnBrk="0" hangingPunct="0">
              <a:lnSpc>
                <a:spcPts val="1900"/>
              </a:lnSpc>
            </a:pPr>
            <a:r>
              <a:rPr lang="en-US" sz="1700" b="1" dirty="0" smtClean="0">
                <a:solidFill>
                  <a:srgbClr val="000000"/>
                </a:solidFill>
                <a:latin typeface="Arial"/>
                <a:ea typeface="ＭＳ Ｐゴシック" charset="0"/>
              </a:rPr>
              <a:t>the rough ER to the</a:t>
            </a:r>
          </a:p>
          <a:p>
            <a:pPr eaLnBrk="0" hangingPunct="0">
              <a:lnSpc>
                <a:spcPts val="1900"/>
              </a:lnSpc>
            </a:pPr>
            <a:r>
              <a:rPr lang="en-US" sz="1700" b="1" dirty="0" smtClean="0">
                <a:solidFill>
                  <a:srgbClr val="000000"/>
                </a:solidFill>
                <a:latin typeface="Arial"/>
                <a:ea typeface="ＭＳ Ｐゴシック" charset="0"/>
              </a:rPr>
              <a:t>Golgi for processing.</a:t>
            </a:r>
            <a:endParaRPr lang="en-US" sz="1700" b="1" dirty="0">
              <a:solidFill>
                <a:srgbClr val="000000"/>
              </a:solidFill>
              <a:latin typeface="Arial"/>
              <a:ea typeface="ＭＳ Ｐゴシック" charset="0"/>
            </a:endParaRPr>
          </a:p>
        </p:txBody>
      </p:sp>
      <p:sp>
        <p:nvSpPr>
          <p:cNvPr id="17" name="TextBox 12"/>
          <p:cNvSpPr txBox="1">
            <a:spLocks noChangeArrowheads="1"/>
          </p:cNvSpPr>
          <p:nvPr/>
        </p:nvSpPr>
        <p:spPr bwMode="auto">
          <a:xfrm>
            <a:off x="6657607" y="4482189"/>
            <a:ext cx="2117503" cy="974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Lysosomes carrying</a:t>
            </a:r>
          </a:p>
          <a:p>
            <a:pPr eaLnBrk="0" hangingPunct="0">
              <a:lnSpc>
                <a:spcPts val="1900"/>
              </a:lnSpc>
            </a:pPr>
            <a:r>
              <a:rPr lang="en-US" sz="1700" b="1" dirty="0" smtClean="0">
                <a:solidFill>
                  <a:srgbClr val="000000"/>
                </a:solidFill>
                <a:latin typeface="Arial"/>
                <a:ea typeface="ＭＳ Ｐゴシック" charset="0"/>
              </a:rPr>
              <a:t>digestive enzymes</a:t>
            </a:r>
          </a:p>
          <a:p>
            <a:pPr eaLnBrk="0" hangingPunct="0">
              <a:lnSpc>
                <a:spcPts val="1900"/>
              </a:lnSpc>
            </a:pPr>
            <a:r>
              <a:rPr lang="en-US" sz="1700" b="1" dirty="0" smtClean="0">
                <a:solidFill>
                  <a:srgbClr val="000000"/>
                </a:solidFill>
                <a:latin typeface="Arial"/>
                <a:ea typeface="ＭＳ Ｐゴシック" charset="0"/>
              </a:rPr>
              <a:t>can fuse with other</a:t>
            </a:r>
          </a:p>
          <a:p>
            <a:pPr eaLnBrk="0" hangingPunct="0">
              <a:lnSpc>
                <a:spcPts val="1900"/>
              </a:lnSpc>
            </a:pPr>
            <a:r>
              <a:rPr lang="en-US" sz="1700" b="1" dirty="0" smtClean="0">
                <a:solidFill>
                  <a:srgbClr val="000000"/>
                </a:solidFill>
                <a:latin typeface="Arial"/>
                <a:ea typeface="ＭＳ Ｐゴシック" charset="0"/>
              </a:rPr>
              <a:t>vesicles.</a:t>
            </a:r>
            <a:endParaRPr lang="en-US" sz="1700" b="1" dirty="0">
              <a:solidFill>
                <a:srgbClr val="000000"/>
              </a:solidFill>
              <a:latin typeface="Arial"/>
              <a:ea typeface="ＭＳ Ｐゴシック" charset="0"/>
            </a:endParaRPr>
          </a:p>
        </p:txBody>
      </p:sp>
      <p:sp>
        <p:nvSpPr>
          <p:cNvPr id="18" name="TextBox 16"/>
          <p:cNvSpPr txBox="1">
            <a:spLocks noChangeArrowheads="1"/>
          </p:cNvSpPr>
          <p:nvPr/>
        </p:nvSpPr>
        <p:spPr bwMode="auto">
          <a:xfrm>
            <a:off x="333801" y="3973395"/>
            <a:ext cx="1104470" cy="4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Plasma</a:t>
            </a:r>
          </a:p>
          <a:p>
            <a:pPr eaLnBrk="0" hangingPunct="0">
              <a:lnSpc>
                <a:spcPts val="1900"/>
              </a:lnSpc>
            </a:pPr>
            <a:r>
              <a:rPr lang="en-US" sz="1700" b="1" dirty="0" smtClean="0">
                <a:solidFill>
                  <a:srgbClr val="000000"/>
                </a:solidFill>
                <a:latin typeface="Arial"/>
                <a:ea typeface="ＭＳ Ｐゴシック" charset="0"/>
              </a:rPr>
              <a:t>membrane</a:t>
            </a:r>
            <a:endParaRPr lang="en-US" sz="1700" b="1" dirty="0">
              <a:solidFill>
                <a:srgbClr val="000000"/>
              </a:solidFill>
              <a:latin typeface="Arial"/>
              <a:ea typeface="ＭＳ Ｐゴシック" charset="0"/>
            </a:endParaRPr>
          </a:p>
        </p:txBody>
      </p:sp>
      <p:sp>
        <p:nvSpPr>
          <p:cNvPr id="19" name="TextBox 18"/>
          <p:cNvSpPr txBox="1">
            <a:spLocks noChangeArrowheads="1"/>
          </p:cNvSpPr>
          <p:nvPr/>
        </p:nvSpPr>
        <p:spPr bwMode="auto">
          <a:xfrm>
            <a:off x="333801" y="5090201"/>
            <a:ext cx="1008289" cy="4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40"/>
              </a:lnSpc>
            </a:pPr>
            <a:r>
              <a:rPr lang="en-US" sz="1700" b="1" dirty="0" smtClean="0">
                <a:solidFill>
                  <a:srgbClr val="000000"/>
                </a:solidFill>
                <a:latin typeface="Arial"/>
                <a:ea typeface="ＭＳ Ｐゴシック" charset="0"/>
              </a:rPr>
              <a:t>Secretory</a:t>
            </a:r>
          </a:p>
          <a:p>
            <a:pPr eaLnBrk="0" hangingPunct="0">
              <a:lnSpc>
                <a:spcPts val="1940"/>
              </a:lnSpc>
            </a:pPr>
            <a:r>
              <a:rPr lang="en-US" sz="1700" b="1" dirty="0" smtClean="0">
                <a:solidFill>
                  <a:srgbClr val="000000"/>
                </a:solidFill>
                <a:latin typeface="Arial"/>
                <a:ea typeface="ＭＳ Ｐゴシック" charset="0"/>
              </a:rPr>
              <a:t>protein</a:t>
            </a:r>
            <a:endParaRPr lang="en-US" sz="1700" b="1" dirty="0">
              <a:solidFill>
                <a:srgbClr val="000000"/>
              </a:solidFill>
              <a:latin typeface="Arial"/>
              <a:ea typeface="ＭＳ Ｐゴシック" charset="0"/>
            </a:endParaRPr>
          </a:p>
        </p:txBody>
      </p:sp>
      <p:sp>
        <p:nvSpPr>
          <p:cNvPr id="20" name="TextBox 20"/>
          <p:cNvSpPr txBox="1">
            <a:spLocks noChangeArrowheads="1"/>
          </p:cNvSpPr>
          <p:nvPr/>
        </p:nvSpPr>
        <p:spPr bwMode="auto">
          <a:xfrm>
            <a:off x="1608564" y="6070482"/>
            <a:ext cx="2319546" cy="4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Some products are</a:t>
            </a:r>
          </a:p>
          <a:p>
            <a:pPr eaLnBrk="0" hangingPunct="0">
              <a:lnSpc>
                <a:spcPts val="1900"/>
              </a:lnSpc>
            </a:pPr>
            <a:r>
              <a:rPr lang="en-US" sz="1700" b="1" dirty="0" smtClean="0">
                <a:solidFill>
                  <a:srgbClr val="000000"/>
                </a:solidFill>
                <a:latin typeface="Arial"/>
                <a:ea typeface="ＭＳ Ｐゴシック" charset="0"/>
              </a:rPr>
              <a:t>secreted from the cell.</a:t>
            </a:r>
            <a:endParaRPr lang="en-US" sz="1700" b="1" dirty="0">
              <a:solidFill>
                <a:srgbClr val="000000"/>
              </a:solidFill>
              <a:latin typeface="Arial"/>
              <a:ea typeface="ＭＳ Ｐゴシック" charset="0"/>
            </a:endParaRPr>
          </a:p>
        </p:txBody>
      </p:sp>
      <p:sp>
        <p:nvSpPr>
          <p:cNvPr id="21" name="TextBox 23"/>
          <p:cNvSpPr txBox="1">
            <a:spLocks noChangeArrowheads="1"/>
          </p:cNvSpPr>
          <p:nvPr/>
        </p:nvSpPr>
        <p:spPr bwMode="auto">
          <a:xfrm>
            <a:off x="4181901" y="6070482"/>
            <a:ext cx="2174441" cy="4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Vacuoles store some</a:t>
            </a:r>
          </a:p>
          <a:p>
            <a:pPr eaLnBrk="0" hangingPunct="0">
              <a:lnSpc>
                <a:spcPts val="1900"/>
              </a:lnSpc>
            </a:pPr>
            <a:r>
              <a:rPr lang="en-US" sz="1700" b="1" dirty="0" smtClean="0">
                <a:solidFill>
                  <a:srgbClr val="000000"/>
                </a:solidFill>
                <a:latin typeface="Arial"/>
                <a:ea typeface="ＭＳ Ｐゴシック" charset="0"/>
              </a:rPr>
              <a:t>cell products.</a:t>
            </a:r>
            <a:endParaRPr lang="en-US" sz="1700" b="1" dirty="0">
              <a:solidFill>
                <a:srgbClr val="000000"/>
              </a:solidFill>
              <a:latin typeface="Arial"/>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4.16</a:t>
            </a:r>
            <a:endParaRPr lang="en-US" b="0" dirty="0"/>
          </a:p>
        </p:txBody>
      </p:sp>
    </p:spTree>
    <p:extLst>
      <p:ext uri="{BB962C8B-B14F-4D97-AF65-F5344CB8AC3E}">
        <p14:creationId xmlns:p14="http://schemas.microsoft.com/office/powerpoint/2010/main" xmlns="" val="1493363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277335" y="695230"/>
            <a:ext cx="8543108" cy="958863"/>
          </a:xfrm>
        </p:spPr>
        <p:txBody>
          <a:bodyPr/>
          <a:lstStyle/>
          <a:p>
            <a:r>
              <a:rPr lang="en-US" dirty="0" smtClean="0"/>
              <a:t>Energy Transformations: Chloroplasts and Mitochondria</a:t>
            </a:r>
            <a:endParaRPr lang="en-US" dirty="0"/>
          </a:p>
        </p:txBody>
      </p:sp>
      <p:sp>
        <p:nvSpPr>
          <p:cNvPr id="190467" name="Rectangle 3"/>
          <p:cNvSpPr>
            <a:spLocks noGrp="1" noChangeArrowheads="1"/>
          </p:cNvSpPr>
          <p:nvPr>
            <p:ph idx="1"/>
          </p:nvPr>
        </p:nvSpPr>
        <p:spPr>
          <a:xfrm>
            <a:off x="257237" y="1790617"/>
            <a:ext cx="8543108" cy="4469506"/>
          </a:xfrm>
        </p:spPr>
        <p:txBody>
          <a:bodyPr>
            <a:normAutofit lnSpcReduction="10000"/>
          </a:bodyPr>
          <a:lstStyle/>
          <a:p>
            <a:r>
              <a:rPr lang="en-US" dirty="0" smtClean="0"/>
              <a:t>A cell converts energy obtained from the environment to forms that the cell can use directly. </a:t>
            </a:r>
          </a:p>
          <a:p>
            <a:r>
              <a:rPr lang="en-US" dirty="0" smtClean="0"/>
              <a:t>Two organelles act as cellular power stations:</a:t>
            </a:r>
          </a:p>
          <a:p>
            <a:pPr marL="971550" lvl="1" indent="-514350">
              <a:buFont typeface="+mj-lt"/>
              <a:buAutoNum type="arabicPeriod"/>
            </a:pPr>
            <a:r>
              <a:rPr lang="en-US" dirty="0"/>
              <a:t>c</a:t>
            </a:r>
            <a:r>
              <a:rPr lang="en-US" dirty="0" smtClean="0"/>
              <a:t>hloroplasts and</a:t>
            </a:r>
          </a:p>
          <a:p>
            <a:pPr marL="971550" lvl="1" indent="-514350">
              <a:buFont typeface="+mj-lt"/>
              <a:buAutoNum type="arabicPeriod"/>
            </a:pPr>
            <a:r>
              <a:rPr lang="en-US" dirty="0"/>
              <a:t>m</a:t>
            </a:r>
            <a:r>
              <a:rPr lang="en-US" dirty="0" smtClean="0"/>
              <a:t>itochondria.</a:t>
            </a:r>
          </a:p>
          <a:p>
            <a:r>
              <a:rPr lang="en-US" altLang="ko-KR" dirty="0" smtClean="0"/>
              <a:t>Chloroplast and mitochondrion </a:t>
            </a:r>
          </a:p>
          <a:p>
            <a:pPr lvl="1"/>
            <a:r>
              <a:rPr lang="en-US" altLang="ko-KR" dirty="0" smtClean="0"/>
              <a:t>contains a single circular DNA chromosome that resembles a prokaryotic chromosome and</a:t>
            </a:r>
          </a:p>
          <a:p>
            <a:pPr lvl="1"/>
            <a:r>
              <a:rPr lang="en-US" altLang="ko-KR" dirty="0" smtClean="0"/>
              <a:t>can grow and pinch in two, reproducing themselves.</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850090" y="444022"/>
            <a:ext cx="2526155" cy="550766"/>
          </a:xfrm>
        </p:spPr>
        <p:txBody>
          <a:bodyPr/>
          <a:lstStyle/>
          <a:p>
            <a:r>
              <a:rPr lang="en-US" dirty="0" smtClean="0"/>
              <a:t>Chloroplasts</a:t>
            </a:r>
          </a:p>
        </p:txBody>
      </p:sp>
      <p:sp>
        <p:nvSpPr>
          <p:cNvPr id="192515" name="Rectangle 3"/>
          <p:cNvSpPr>
            <a:spLocks noGrp="1" noChangeArrowheads="1"/>
          </p:cNvSpPr>
          <p:nvPr>
            <p:ph idx="1"/>
          </p:nvPr>
        </p:nvSpPr>
        <p:spPr/>
        <p:txBody>
          <a:bodyPr>
            <a:normAutofit lnSpcReduction="10000"/>
          </a:bodyPr>
          <a:lstStyle/>
          <a:p>
            <a:r>
              <a:rPr lang="en-US" dirty="0" smtClean="0"/>
              <a:t>Most of the living world runs on the energy provided by photosynthesis. </a:t>
            </a:r>
          </a:p>
          <a:p>
            <a:r>
              <a:rPr lang="en-US" dirty="0" smtClean="0"/>
              <a:t>Photosynthesis is the conversion of light energy from the sun to </a:t>
            </a:r>
          </a:p>
          <a:p>
            <a:pPr lvl="1"/>
            <a:r>
              <a:rPr lang="en-US" dirty="0" smtClean="0"/>
              <a:t>the chemical energy of sugar and </a:t>
            </a:r>
          </a:p>
          <a:p>
            <a:pPr lvl="1"/>
            <a:r>
              <a:rPr lang="en-US" dirty="0" smtClean="0"/>
              <a:t>other organic molecules.</a:t>
            </a:r>
          </a:p>
          <a:p>
            <a:r>
              <a:rPr lang="en-US" b="1" dirty="0" smtClean="0"/>
              <a:t>Chloroplasts</a:t>
            </a:r>
            <a:r>
              <a:rPr lang="en-US" dirty="0" smtClean="0"/>
              <a:t> are</a:t>
            </a:r>
          </a:p>
          <a:p>
            <a:pPr lvl="1"/>
            <a:r>
              <a:rPr lang="en-US" dirty="0" smtClean="0"/>
              <a:t>unique to the photosynthetic cells of plants and algae and</a:t>
            </a:r>
          </a:p>
          <a:p>
            <a:pPr lvl="1"/>
            <a:r>
              <a:rPr lang="en-US" dirty="0" smtClean="0"/>
              <a:t>the organelles that perform photosynthesis.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018032" y="640080"/>
            <a:ext cx="7107936" cy="5577840"/>
          </a:xfrm>
          <a:prstGeom prst="rect">
            <a:avLst/>
          </a:prstGeom>
          <a:noFill/>
          <a:ln>
            <a:noFill/>
          </a:ln>
        </p:spPr>
      </p:pic>
      <p:sp>
        <p:nvSpPr>
          <p:cNvPr id="3" name="Freeform 2"/>
          <p:cNvSpPr/>
          <p:nvPr/>
        </p:nvSpPr>
        <p:spPr bwMode="auto">
          <a:xfrm flipH="1" flipV="1">
            <a:off x="2740022" y="2871785"/>
            <a:ext cx="582615"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a:off x="4227507" y="2812255"/>
            <a:ext cx="504035" cy="67865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H="1" flipV="1">
            <a:off x="4227506" y="3488532"/>
            <a:ext cx="306394" cy="71675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flipH="1" flipV="1">
            <a:off x="3508373" y="1130299"/>
            <a:ext cx="476251" cy="68262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flipH="1" flipV="1">
            <a:off x="3508371" y="1130298"/>
            <a:ext cx="809628" cy="68262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TextBox 2"/>
          <p:cNvSpPr txBox="1">
            <a:spLocks noChangeArrowheads="1"/>
          </p:cNvSpPr>
          <p:nvPr/>
        </p:nvSpPr>
        <p:spPr bwMode="auto">
          <a:xfrm>
            <a:off x="1805780" y="650078"/>
            <a:ext cx="1679947"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2000"/>
              </a:lnSpc>
            </a:pPr>
            <a:r>
              <a:rPr lang="en-US" sz="1800" b="1" dirty="0" smtClean="0">
                <a:solidFill>
                  <a:srgbClr val="000000"/>
                </a:solidFill>
                <a:latin typeface="Arial"/>
                <a:ea typeface="ＭＳ Ｐゴシック" charset="0"/>
              </a:rPr>
              <a:t>Inner and outer</a:t>
            </a:r>
          </a:p>
          <a:p>
            <a:pPr algn="r" eaLnBrk="0" hangingPunct="0">
              <a:lnSpc>
                <a:spcPts val="2000"/>
              </a:lnSpc>
            </a:pPr>
            <a:r>
              <a:rPr lang="en-US" sz="1800" b="1" dirty="0" smtClean="0">
                <a:solidFill>
                  <a:srgbClr val="000000"/>
                </a:solidFill>
                <a:latin typeface="Arial"/>
                <a:ea typeface="ＭＳ Ｐゴシック" charset="0"/>
              </a:rPr>
              <a:t>membranes</a:t>
            </a:r>
            <a:endParaRPr lang="en-US" sz="1800" b="1" dirty="0">
              <a:solidFill>
                <a:srgbClr val="000000"/>
              </a:solidFill>
              <a:latin typeface="Arial"/>
              <a:ea typeface="ＭＳ Ｐゴシック" charset="0"/>
            </a:endParaRPr>
          </a:p>
        </p:txBody>
      </p:sp>
      <p:sp>
        <p:nvSpPr>
          <p:cNvPr id="10" name="TextBox 4"/>
          <p:cNvSpPr txBox="1">
            <a:spLocks noChangeArrowheads="1"/>
          </p:cNvSpPr>
          <p:nvPr/>
        </p:nvSpPr>
        <p:spPr bwMode="auto">
          <a:xfrm>
            <a:off x="1037180" y="2734466"/>
            <a:ext cx="1667123"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2000"/>
              </a:lnSpc>
            </a:pPr>
            <a:r>
              <a:rPr lang="en-US" sz="1800" b="1" dirty="0" smtClean="0">
                <a:solidFill>
                  <a:srgbClr val="000000"/>
                </a:solidFill>
                <a:latin typeface="Arial"/>
                <a:ea typeface="ＭＳ Ｐゴシック" charset="0"/>
              </a:rPr>
              <a:t>Space between</a:t>
            </a:r>
          </a:p>
          <a:p>
            <a:pPr algn="r" eaLnBrk="0" hangingPunct="0">
              <a:lnSpc>
                <a:spcPts val="2000"/>
              </a:lnSpc>
            </a:pPr>
            <a:r>
              <a:rPr lang="en-US" sz="1800" b="1" dirty="0" smtClean="0">
                <a:solidFill>
                  <a:srgbClr val="000000"/>
                </a:solidFill>
                <a:latin typeface="Arial"/>
                <a:ea typeface="ＭＳ Ｐゴシック" charset="0"/>
              </a:rPr>
              <a:t>membranes</a:t>
            </a:r>
            <a:endParaRPr lang="en-US" sz="1800" b="1" dirty="0">
              <a:solidFill>
                <a:srgbClr val="000000"/>
              </a:solidFill>
              <a:latin typeface="Arial"/>
              <a:ea typeface="ＭＳ Ｐゴシック" charset="0"/>
            </a:endParaRPr>
          </a:p>
        </p:txBody>
      </p:sp>
      <p:sp>
        <p:nvSpPr>
          <p:cNvPr id="11" name="TextBox 6"/>
          <p:cNvSpPr txBox="1">
            <a:spLocks noChangeArrowheads="1"/>
          </p:cNvSpPr>
          <p:nvPr/>
        </p:nvSpPr>
        <p:spPr bwMode="auto">
          <a:xfrm>
            <a:off x="2498722" y="3362323"/>
            <a:ext cx="1692771"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Stroma (fluid in</a:t>
            </a:r>
          </a:p>
          <a:p>
            <a:pPr eaLnBrk="0" hangingPunct="0">
              <a:lnSpc>
                <a:spcPts val="2000"/>
              </a:lnSpc>
            </a:pPr>
            <a:r>
              <a:rPr lang="en-US" sz="1800" b="1" dirty="0" smtClean="0">
                <a:solidFill>
                  <a:srgbClr val="000000"/>
                </a:solidFill>
                <a:latin typeface="Arial"/>
                <a:ea typeface="ＭＳ Ｐゴシック" charset="0"/>
              </a:rPr>
              <a:t>chloroplast)</a:t>
            </a:r>
            <a:endParaRPr lang="en-US" sz="1800" b="1" dirty="0">
              <a:solidFill>
                <a:srgbClr val="000000"/>
              </a:solidFill>
              <a:latin typeface="Arial"/>
              <a:ea typeface="ＭＳ Ｐゴシック" charset="0"/>
            </a:endParaRPr>
          </a:p>
        </p:txBody>
      </p:sp>
      <p:sp>
        <p:nvSpPr>
          <p:cNvPr id="12" name="TextBox 8"/>
          <p:cNvSpPr txBox="1">
            <a:spLocks noChangeArrowheads="1"/>
          </p:cNvSpPr>
          <p:nvPr/>
        </p:nvSpPr>
        <p:spPr bwMode="auto">
          <a:xfrm>
            <a:off x="7213597" y="3321844"/>
            <a:ext cx="88485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Granum</a:t>
            </a:r>
          </a:p>
        </p:txBody>
      </p:sp>
      <p:sp>
        <p:nvSpPr>
          <p:cNvPr id="13" name="TextBox 12"/>
          <p:cNvSpPr txBox="1"/>
          <p:nvPr/>
        </p:nvSpPr>
        <p:spPr>
          <a:xfrm>
            <a:off x="6608844" y="5779097"/>
            <a:ext cx="215444" cy="378309"/>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TEM</a:t>
            </a:r>
          </a:p>
        </p:txBody>
      </p:sp>
      <p:sp>
        <p:nvSpPr>
          <p:cNvPr id="18" name="Freeform 17"/>
          <p:cNvSpPr/>
          <p:nvPr/>
        </p:nvSpPr>
        <p:spPr bwMode="auto">
          <a:xfrm rot="5400000">
            <a:off x="6294030" y="2272121"/>
            <a:ext cx="749049" cy="21166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20" name="Freeform 19"/>
          <p:cNvSpPr/>
          <p:nvPr/>
        </p:nvSpPr>
        <p:spPr>
          <a:xfrm>
            <a:off x="6356350" y="2381250"/>
            <a:ext cx="603250" cy="2273300"/>
          </a:xfrm>
          <a:custGeom>
            <a:avLst/>
            <a:gdLst>
              <a:gd name="connsiteX0" fmla="*/ 425450 w 603250"/>
              <a:gd name="connsiteY0" fmla="*/ 6350 h 2273300"/>
              <a:gd name="connsiteX1" fmla="*/ 603250 w 603250"/>
              <a:gd name="connsiteY1" fmla="*/ 0 h 2273300"/>
              <a:gd name="connsiteX2" fmla="*/ 603250 w 603250"/>
              <a:gd name="connsiteY2" fmla="*/ 2273300 h 2273300"/>
              <a:gd name="connsiteX3" fmla="*/ 0 w 603250"/>
              <a:gd name="connsiteY3" fmla="*/ 2273300 h 2273300"/>
              <a:gd name="connsiteX0" fmla="*/ 413544 w 603250"/>
              <a:gd name="connsiteY0" fmla="*/ 6350 h 2273300"/>
              <a:gd name="connsiteX1" fmla="*/ 603250 w 603250"/>
              <a:gd name="connsiteY1" fmla="*/ 0 h 2273300"/>
              <a:gd name="connsiteX2" fmla="*/ 603250 w 603250"/>
              <a:gd name="connsiteY2" fmla="*/ 2273300 h 2273300"/>
              <a:gd name="connsiteX3" fmla="*/ 0 w 603250"/>
              <a:gd name="connsiteY3" fmla="*/ 2273300 h 2273300"/>
              <a:gd name="connsiteX0" fmla="*/ 404019 w 603250"/>
              <a:gd name="connsiteY0" fmla="*/ 1587 h 2273300"/>
              <a:gd name="connsiteX1" fmla="*/ 603250 w 603250"/>
              <a:gd name="connsiteY1" fmla="*/ 0 h 2273300"/>
              <a:gd name="connsiteX2" fmla="*/ 603250 w 603250"/>
              <a:gd name="connsiteY2" fmla="*/ 2273300 h 2273300"/>
              <a:gd name="connsiteX3" fmla="*/ 0 w 603250"/>
              <a:gd name="connsiteY3" fmla="*/ 2273300 h 2273300"/>
              <a:gd name="connsiteX0" fmla="*/ 423069 w 603250"/>
              <a:gd name="connsiteY0" fmla="*/ 1587 h 2273300"/>
              <a:gd name="connsiteX1" fmla="*/ 603250 w 603250"/>
              <a:gd name="connsiteY1" fmla="*/ 0 h 2273300"/>
              <a:gd name="connsiteX2" fmla="*/ 603250 w 603250"/>
              <a:gd name="connsiteY2" fmla="*/ 2273300 h 2273300"/>
              <a:gd name="connsiteX3" fmla="*/ 0 w 603250"/>
              <a:gd name="connsiteY3" fmla="*/ 2273300 h 2273300"/>
            </a:gdLst>
            <a:ahLst/>
            <a:cxnLst>
              <a:cxn ang="0">
                <a:pos x="connsiteX0" y="connsiteY0"/>
              </a:cxn>
              <a:cxn ang="0">
                <a:pos x="connsiteX1" y="connsiteY1"/>
              </a:cxn>
              <a:cxn ang="0">
                <a:pos x="connsiteX2" y="connsiteY2"/>
              </a:cxn>
              <a:cxn ang="0">
                <a:pos x="connsiteX3" y="connsiteY3"/>
              </a:cxn>
            </a:cxnLst>
            <a:rect l="l" t="t" r="r" b="b"/>
            <a:pathLst>
              <a:path w="603250" h="2273300">
                <a:moveTo>
                  <a:pt x="423069" y="1587"/>
                </a:moveTo>
                <a:lnTo>
                  <a:pt x="603250" y="0"/>
                </a:lnTo>
                <a:lnTo>
                  <a:pt x="603250" y="2273300"/>
                </a:lnTo>
                <a:lnTo>
                  <a:pt x="0" y="2273300"/>
                </a:lnTo>
              </a:path>
            </a:pathLst>
          </a:custGeom>
          <a:ln w="12700">
            <a:solidFill>
              <a:schemeClr val="tx1"/>
            </a:solidFill>
            <a:miter lim="800000"/>
          </a:ln>
        </p:spPr>
        <p:txBody>
          <a:bodyPr vert="horz" wrap="square" lIns="91440" tIns="45720" rIns="91440" bIns="45720" numCol="1" rtlCol="0" anchor="t" anchorCtr="0" compatLnSpc="1">
            <a:prstTxWarp prst="textNoShape">
              <a:avLst/>
            </a:prstTxWarp>
          </a:bodyPr>
          <a:lstStyle/>
          <a:p>
            <a:pPr eaLnBrk="0" hangingPunct="0"/>
            <a:endParaRPr lang="en-US" dirty="0" smtClean="0">
              <a:solidFill>
                <a:srgbClr val="000000"/>
              </a:solidFill>
              <a:latin typeface="Times" pitchFamily="84" charset="0"/>
              <a:ea typeface="ＭＳ Ｐゴシック" charset="0"/>
            </a:endParaRPr>
          </a:p>
        </p:txBody>
      </p:sp>
      <p:sp>
        <p:nvSpPr>
          <p:cNvPr id="21" name="Freeform 20"/>
          <p:cNvSpPr/>
          <p:nvPr/>
        </p:nvSpPr>
        <p:spPr bwMode="auto">
          <a:xfrm rot="5400000">
            <a:off x="6171667" y="4556662"/>
            <a:ext cx="177799" cy="189435"/>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22" name="Freeform 21"/>
          <p:cNvSpPr/>
          <p:nvPr/>
        </p:nvSpPr>
        <p:spPr>
          <a:xfrm>
            <a:off x="6958013" y="3464719"/>
            <a:ext cx="192881" cy="0"/>
          </a:xfrm>
          <a:custGeom>
            <a:avLst/>
            <a:gdLst>
              <a:gd name="connsiteX0" fmla="*/ 0 w 192881"/>
              <a:gd name="connsiteY0" fmla="*/ 0 h 0"/>
              <a:gd name="connsiteX1" fmla="*/ 192881 w 192881"/>
              <a:gd name="connsiteY1" fmla="*/ 0 h 0"/>
            </a:gdLst>
            <a:ahLst/>
            <a:cxnLst>
              <a:cxn ang="0">
                <a:pos x="connsiteX0" y="connsiteY0"/>
              </a:cxn>
              <a:cxn ang="0">
                <a:pos x="connsiteX1" y="connsiteY1"/>
              </a:cxn>
            </a:cxnLst>
            <a:rect l="l" t="t" r="r" b="b"/>
            <a:pathLst>
              <a:path w="192881">
                <a:moveTo>
                  <a:pt x="0" y="0"/>
                </a:moveTo>
                <a:lnTo>
                  <a:pt x="192881" y="0"/>
                </a:lnTo>
              </a:path>
            </a:pathLst>
          </a:custGeom>
          <a:ln w="12700">
            <a:solidFill>
              <a:schemeClr val="tx1"/>
            </a:solidFill>
            <a:miter lim="800000"/>
          </a:ln>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4.17</a:t>
            </a:r>
            <a:endParaRPr lang="en-US" b="0" dirty="0"/>
          </a:p>
        </p:txBody>
      </p:sp>
      <p:sp>
        <p:nvSpPr>
          <p:cNvPr id="19" name="Freeform 18"/>
          <p:cNvSpPr/>
          <p:nvPr/>
        </p:nvSpPr>
        <p:spPr bwMode="auto">
          <a:xfrm rot="5400000">
            <a:off x="6181177" y="4556646"/>
            <a:ext cx="177799" cy="189435"/>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23" name="직사각형 22"/>
          <p:cNvSpPr/>
          <p:nvPr/>
        </p:nvSpPr>
        <p:spPr>
          <a:xfrm>
            <a:off x="1167622" y="5227935"/>
            <a:ext cx="1893467" cy="461665"/>
          </a:xfrm>
          <a:prstGeom prst="rect">
            <a:avLst/>
          </a:prstGeom>
        </p:spPr>
        <p:txBody>
          <a:bodyPr wrap="none">
            <a:spAutoFit/>
          </a:bodyPr>
          <a:lstStyle/>
          <a:p>
            <a:r>
              <a:rPr lang="en-US" altLang="ko-KR" b="1" dirty="0" smtClean="0">
                <a:solidFill>
                  <a:srgbClr val="4473B8"/>
                </a:solidFill>
              </a:rPr>
              <a:t>Chloroplast</a:t>
            </a:r>
            <a:endParaRPr lang="ko-KR" altLang="en-US" b="1" dirty="0">
              <a:solidFill>
                <a:srgbClr val="4473B8"/>
              </a:solidFill>
            </a:endParaRPr>
          </a:p>
        </p:txBody>
      </p:sp>
    </p:spTree>
    <p:extLst>
      <p:ext uri="{BB962C8B-B14F-4D97-AF65-F5344CB8AC3E}">
        <p14:creationId xmlns:p14="http://schemas.microsoft.com/office/powerpoint/2010/main" xmlns="" val="3864303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960623" y="1247890"/>
            <a:ext cx="3330024" cy="550766"/>
          </a:xfrm>
        </p:spPr>
        <p:txBody>
          <a:bodyPr/>
          <a:lstStyle/>
          <a:p>
            <a:r>
              <a:rPr lang="en-US" dirty="0" smtClean="0"/>
              <a:t>Mitochondria</a:t>
            </a:r>
          </a:p>
        </p:txBody>
      </p:sp>
      <p:sp>
        <p:nvSpPr>
          <p:cNvPr id="202755" name="Rectangle 3"/>
          <p:cNvSpPr>
            <a:spLocks noGrp="1" noChangeArrowheads="1"/>
          </p:cNvSpPr>
          <p:nvPr>
            <p:ph idx="1"/>
          </p:nvPr>
        </p:nvSpPr>
        <p:spPr>
          <a:xfrm>
            <a:off x="287383" y="2061922"/>
            <a:ext cx="8543108" cy="3545058"/>
          </a:xfrm>
        </p:spPr>
        <p:txBody>
          <a:bodyPr/>
          <a:lstStyle/>
          <a:p>
            <a:r>
              <a:rPr lang="en-US" b="1" dirty="0" smtClean="0"/>
              <a:t>Mitochondria</a:t>
            </a:r>
          </a:p>
          <a:p>
            <a:pPr lvl="1"/>
            <a:r>
              <a:rPr lang="en-US" dirty="0" smtClean="0"/>
              <a:t>are found in almost all eukaryotic cells, </a:t>
            </a:r>
          </a:p>
          <a:p>
            <a:pPr lvl="1"/>
            <a:r>
              <a:rPr lang="en-US" dirty="0" smtClean="0"/>
              <a:t>are the organelles in which cellular respiration takes place, and</a:t>
            </a:r>
          </a:p>
          <a:p>
            <a:pPr lvl="1"/>
            <a:r>
              <a:rPr lang="en-US" dirty="0" smtClean="0"/>
              <a:t>produce ATP from the energy of food molecules.</a:t>
            </a:r>
          </a:p>
          <a:p>
            <a:r>
              <a:rPr lang="en-US" dirty="0" smtClean="0"/>
              <a:t>Cells use molecules of ATP as the direct energy source for most of their work.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298704" y="819912"/>
            <a:ext cx="8546592" cy="5218176"/>
          </a:xfrm>
          <a:prstGeom prst="rect">
            <a:avLst/>
          </a:prstGeom>
          <a:noFill/>
          <a:ln>
            <a:noFill/>
          </a:ln>
        </p:spPr>
      </p:pic>
      <p:sp>
        <p:nvSpPr>
          <p:cNvPr id="7" name="Freeform 6"/>
          <p:cNvSpPr/>
          <p:nvPr/>
        </p:nvSpPr>
        <p:spPr bwMode="auto">
          <a:xfrm>
            <a:off x="2498725" y="2828130"/>
            <a:ext cx="676275" cy="26908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1640681" y="3968751"/>
            <a:ext cx="1400174" cy="26669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a:off x="1412080" y="4235438"/>
            <a:ext cx="1628775"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a:off x="1917706" y="4534694"/>
            <a:ext cx="1223163" cy="29924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1917706" y="4925218"/>
            <a:ext cx="754057" cy="34448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Freeform 14"/>
          <p:cNvSpPr/>
          <p:nvPr/>
        </p:nvSpPr>
        <p:spPr bwMode="auto">
          <a:xfrm flipV="1">
            <a:off x="3464718" y="1193005"/>
            <a:ext cx="694944" cy="13573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TextBox 2"/>
          <p:cNvSpPr txBox="1">
            <a:spLocks noChangeArrowheads="1"/>
          </p:cNvSpPr>
          <p:nvPr/>
        </p:nvSpPr>
        <p:spPr bwMode="auto">
          <a:xfrm>
            <a:off x="3940882" y="1069592"/>
            <a:ext cx="1166986"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800" b="1" dirty="0" smtClean="0">
                <a:solidFill>
                  <a:srgbClr val="000000"/>
                </a:solidFill>
                <a:latin typeface="Arial"/>
                <a:ea typeface="ＭＳ Ｐゴシック" charset="0"/>
              </a:rPr>
              <a:t>Outer</a:t>
            </a:r>
          </a:p>
          <a:p>
            <a:pPr algn="ctr" eaLnBrk="0" hangingPunct="0">
              <a:lnSpc>
                <a:spcPts val="2000"/>
              </a:lnSpc>
            </a:pPr>
            <a:r>
              <a:rPr lang="en-US" sz="1800" b="1" dirty="0" smtClean="0">
                <a:solidFill>
                  <a:srgbClr val="000000"/>
                </a:solidFill>
                <a:latin typeface="Arial"/>
                <a:ea typeface="ＭＳ Ｐゴシック" charset="0"/>
              </a:rPr>
              <a:t>membrane</a:t>
            </a:r>
            <a:endParaRPr lang="en-US" sz="1800" b="1" dirty="0">
              <a:solidFill>
                <a:srgbClr val="000000"/>
              </a:solidFill>
              <a:latin typeface="Arial"/>
              <a:ea typeface="ＭＳ Ｐゴシック" charset="0"/>
            </a:endParaRPr>
          </a:p>
        </p:txBody>
      </p:sp>
      <p:sp>
        <p:nvSpPr>
          <p:cNvPr id="17" name="TextBox 4"/>
          <p:cNvSpPr txBox="1">
            <a:spLocks noChangeArrowheads="1"/>
          </p:cNvSpPr>
          <p:nvPr/>
        </p:nvSpPr>
        <p:spPr bwMode="auto">
          <a:xfrm>
            <a:off x="2935993" y="2969835"/>
            <a:ext cx="1166986"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sz="1800" b="1" dirty="0" smtClean="0">
                <a:solidFill>
                  <a:srgbClr val="000000"/>
                </a:solidFill>
                <a:latin typeface="Arial"/>
                <a:ea typeface="ＭＳ Ｐゴシック" charset="0"/>
              </a:rPr>
              <a:t>Inner</a:t>
            </a:r>
          </a:p>
          <a:p>
            <a:pPr algn="ctr" eaLnBrk="0" hangingPunct="0"/>
            <a:r>
              <a:rPr lang="en-US" sz="1800" b="1" dirty="0" smtClean="0">
                <a:solidFill>
                  <a:srgbClr val="000000"/>
                </a:solidFill>
                <a:latin typeface="Arial"/>
                <a:ea typeface="ＭＳ Ｐゴシック" charset="0"/>
              </a:rPr>
              <a:t>membrane</a:t>
            </a:r>
            <a:endParaRPr lang="en-US" sz="1800" b="1" dirty="0">
              <a:solidFill>
                <a:srgbClr val="000000"/>
              </a:solidFill>
              <a:latin typeface="Arial"/>
              <a:ea typeface="ＭＳ Ｐゴシック" charset="0"/>
            </a:endParaRPr>
          </a:p>
        </p:txBody>
      </p:sp>
      <p:sp>
        <p:nvSpPr>
          <p:cNvPr id="18" name="TextBox 6"/>
          <p:cNvSpPr txBox="1">
            <a:spLocks noChangeArrowheads="1"/>
          </p:cNvSpPr>
          <p:nvPr/>
        </p:nvSpPr>
        <p:spPr bwMode="auto">
          <a:xfrm>
            <a:off x="3108209" y="4086638"/>
            <a:ext cx="7822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Cristae</a:t>
            </a:r>
          </a:p>
        </p:txBody>
      </p:sp>
      <p:sp>
        <p:nvSpPr>
          <p:cNvPr id="19" name="TextBox 7"/>
          <p:cNvSpPr txBox="1">
            <a:spLocks noChangeArrowheads="1"/>
          </p:cNvSpPr>
          <p:nvPr/>
        </p:nvSpPr>
        <p:spPr bwMode="auto">
          <a:xfrm>
            <a:off x="3189286" y="4697819"/>
            <a:ext cx="67967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Matrix</a:t>
            </a:r>
          </a:p>
        </p:txBody>
      </p:sp>
      <p:sp>
        <p:nvSpPr>
          <p:cNvPr id="20" name="TextBox 8"/>
          <p:cNvSpPr txBox="1">
            <a:spLocks noChangeArrowheads="1"/>
          </p:cNvSpPr>
          <p:nvPr/>
        </p:nvSpPr>
        <p:spPr bwMode="auto">
          <a:xfrm>
            <a:off x="2701810" y="5165344"/>
            <a:ext cx="1667123" cy="53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50"/>
              </a:lnSpc>
            </a:pPr>
            <a:r>
              <a:rPr lang="en-US" sz="1800" b="1" dirty="0" smtClean="0">
                <a:solidFill>
                  <a:srgbClr val="000000"/>
                </a:solidFill>
                <a:latin typeface="Arial"/>
                <a:ea typeface="ＭＳ Ｐゴシック" charset="0"/>
              </a:rPr>
              <a:t>Space between</a:t>
            </a:r>
          </a:p>
          <a:p>
            <a:pPr algn="ctr" eaLnBrk="0" hangingPunct="0">
              <a:lnSpc>
                <a:spcPts val="2050"/>
              </a:lnSpc>
            </a:pPr>
            <a:r>
              <a:rPr lang="en-US" sz="1800" b="1" dirty="0" smtClean="0">
                <a:solidFill>
                  <a:srgbClr val="000000"/>
                </a:solidFill>
                <a:latin typeface="Arial"/>
                <a:ea typeface="ＭＳ Ｐゴシック" charset="0"/>
              </a:rPr>
              <a:t>membranes</a:t>
            </a:r>
            <a:endParaRPr lang="en-US" sz="1800" b="1" dirty="0">
              <a:solidFill>
                <a:srgbClr val="000000"/>
              </a:solidFill>
              <a:latin typeface="Arial"/>
              <a:ea typeface="ＭＳ Ｐゴシック" charset="0"/>
            </a:endParaRPr>
          </a:p>
        </p:txBody>
      </p:sp>
      <p:sp>
        <p:nvSpPr>
          <p:cNvPr id="21" name="TextBox 20"/>
          <p:cNvSpPr txBox="1"/>
          <p:nvPr/>
        </p:nvSpPr>
        <p:spPr>
          <a:xfrm>
            <a:off x="8446765" y="1014124"/>
            <a:ext cx="215444" cy="378309"/>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TEM</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4.18</a:t>
            </a:r>
            <a:endParaRPr lang="en-US" b="0" dirty="0"/>
          </a:p>
        </p:txBody>
      </p:sp>
      <p:sp>
        <p:nvSpPr>
          <p:cNvPr id="26" name="Freeform 25"/>
          <p:cNvSpPr/>
          <p:nvPr/>
        </p:nvSpPr>
        <p:spPr bwMode="auto">
          <a:xfrm flipH="1" flipV="1">
            <a:off x="3924313" y="4233081"/>
            <a:ext cx="1047754" cy="8096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9" name="Freeform 28"/>
          <p:cNvSpPr/>
          <p:nvPr/>
        </p:nvSpPr>
        <p:spPr bwMode="auto">
          <a:xfrm flipH="1" flipV="1">
            <a:off x="4939504" y="1181098"/>
            <a:ext cx="766763" cy="14525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1" name="Freeform 30"/>
          <p:cNvSpPr/>
          <p:nvPr/>
        </p:nvSpPr>
        <p:spPr bwMode="auto">
          <a:xfrm flipH="1" flipV="1">
            <a:off x="4920454" y="1174748"/>
            <a:ext cx="766763" cy="14525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2" name="Freeform 31"/>
          <p:cNvSpPr/>
          <p:nvPr/>
        </p:nvSpPr>
        <p:spPr bwMode="auto">
          <a:xfrm flipH="1">
            <a:off x="3861020" y="2568576"/>
            <a:ext cx="803278" cy="53816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3" name="Freeform 32"/>
          <p:cNvSpPr/>
          <p:nvPr/>
        </p:nvSpPr>
        <p:spPr bwMode="auto">
          <a:xfrm flipH="1">
            <a:off x="4376839" y="5067298"/>
            <a:ext cx="616745" cy="22383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4" name="Freeform 33"/>
          <p:cNvSpPr/>
          <p:nvPr/>
        </p:nvSpPr>
        <p:spPr bwMode="auto">
          <a:xfrm flipH="1">
            <a:off x="3888093" y="4445793"/>
            <a:ext cx="1402557" cy="3762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5" name="Freeform 34"/>
          <p:cNvSpPr/>
          <p:nvPr/>
        </p:nvSpPr>
        <p:spPr bwMode="auto">
          <a:xfrm flipH="1">
            <a:off x="3869836" y="4448969"/>
            <a:ext cx="1402557" cy="3762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6" name="Freeform 35"/>
          <p:cNvSpPr/>
          <p:nvPr/>
        </p:nvSpPr>
        <p:spPr bwMode="auto">
          <a:xfrm flipH="1">
            <a:off x="3924297" y="3935413"/>
            <a:ext cx="803278" cy="30003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7" name="Freeform 36"/>
          <p:cNvSpPr/>
          <p:nvPr/>
        </p:nvSpPr>
        <p:spPr bwMode="auto">
          <a:xfrm flipH="1">
            <a:off x="3910010" y="3937794"/>
            <a:ext cx="803278" cy="30003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8" name="Freeform 37"/>
          <p:cNvSpPr/>
          <p:nvPr/>
        </p:nvSpPr>
        <p:spPr bwMode="auto">
          <a:xfrm flipH="1" flipV="1">
            <a:off x="3912406" y="4230700"/>
            <a:ext cx="1047754" cy="8096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2325946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18007" y="222954"/>
            <a:ext cx="7057965" cy="580911"/>
          </a:xfrm>
        </p:spPr>
        <p:txBody>
          <a:bodyPr/>
          <a:lstStyle/>
          <a:p>
            <a:r>
              <a:rPr lang="en-US" dirty="0" smtClean="0"/>
              <a:t>The Two Major Categories of Cells</a:t>
            </a:r>
          </a:p>
        </p:txBody>
      </p:sp>
      <p:sp>
        <p:nvSpPr>
          <p:cNvPr id="1022979" name="Rectangle 3"/>
          <p:cNvSpPr>
            <a:spLocks noGrp="1" noChangeArrowheads="1"/>
          </p:cNvSpPr>
          <p:nvPr>
            <p:ph idx="1"/>
          </p:nvPr>
        </p:nvSpPr>
        <p:spPr>
          <a:xfrm>
            <a:off x="287383" y="904349"/>
            <a:ext cx="8543108" cy="5342950"/>
          </a:xfrm>
        </p:spPr>
        <p:txBody>
          <a:bodyPr>
            <a:normAutofit fontScale="85000" lnSpcReduction="20000"/>
          </a:bodyPr>
          <a:lstStyle/>
          <a:p>
            <a:r>
              <a:rPr lang="en-US" altLang="ko-KR" b="1" dirty="0" smtClean="0"/>
              <a:t>Cell theory</a:t>
            </a:r>
            <a:r>
              <a:rPr lang="ko-KR" altLang="en-US" sz="2400" dirty="0" smtClean="0"/>
              <a:t>세포설</a:t>
            </a:r>
            <a:r>
              <a:rPr lang="en-US" altLang="ko-KR" dirty="0" smtClean="0"/>
              <a:t> states that all living things are composed of cells and that all cells come from earlier cells. </a:t>
            </a:r>
          </a:p>
          <a:p>
            <a:r>
              <a:rPr lang="en-US" altLang="ko-KR" dirty="0" smtClean="0"/>
              <a:t>So every cell in your body (and in every other living organism on Earth) was formed by division of a previously living cell. </a:t>
            </a:r>
            <a:endParaRPr lang="en-US" dirty="0" smtClean="0"/>
          </a:p>
          <a:p>
            <a:r>
              <a:rPr lang="en-US" dirty="0" smtClean="0"/>
              <a:t>The countless cells on Earth fall into two basic categories.</a:t>
            </a:r>
          </a:p>
          <a:p>
            <a:pPr lvl="1"/>
            <a:r>
              <a:rPr lang="en-US" dirty="0" smtClean="0"/>
              <a:t> </a:t>
            </a:r>
            <a:r>
              <a:rPr lang="en-US" b="1" dirty="0" smtClean="0"/>
              <a:t>Prokaryotic cells</a:t>
            </a:r>
            <a:r>
              <a:rPr lang="ko-KR" altLang="en-US" sz="2400" dirty="0" err="1" smtClean="0"/>
              <a:t>원핵세포</a:t>
            </a:r>
            <a:r>
              <a:rPr lang="en-US" dirty="0" smtClean="0"/>
              <a:t> include</a:t>
            </a:r>
          </a:p>
          <a:p>
            <a:pPr lvl="2"/>
            <a:r>
              <a:rPr lang="en-US" dirty="0" smtClean="0"/>
              <a:t>Bacteria and </a:t>
            </a:r>
          </a:p>
          <a:p>
            <a:pPr lvl="2"/>
            <a:r>
              <a:rPr lang="en-US" dirty="0" smtClean="0"/>
              <a:t>Archaea.</a:t>
            </a:r>
          </a:p>
          <a:p>
            <a:pPr lvl="1"/>
            <a:r>
              <a:rPr lang="en-US" dirty="0" smtClean="0"/>
              <a:t> </a:t>
            </a:r>
            <a:r>
              <a:rPr lang="en-US" b="1" dirty="0" smtClean="0"/>
              <a:t>Eukaryotic cells</a:t>
            </a:r>
            <a:r>
              <a:rPr lang="ko-KR" altLang="en-US" sz="2400" dirty="0" err="1" smtClean="0"/>
              <a:t>진핵세포</a:t>
            </a:r>
            <a:r>
              <a:rPr lang="en-US" altLang="ko-KR" dirty="0" smtClean="0"/>
              <a:t> </a:t>
            </a:r>
            <a:r>
              <a:rPr lang="en-US" dirty="0" smtClean="0"/>
              <a:t>include</a:t>
            </a:r>
          </a:p>
          <a:p>
            <a:pPr marL="1371600" lvl="2" indent="-457200">
              <a:buFont typeface="+mj-lt"/>
              <a:buAutoNum type="arabicPeriod"/>
            </a:pPr>
            <a:r>
              <a:rPr lang="en-US" dirty="0" err="1" smtClean="0"/>
              <a:t>Protists</a:t>
            </a:r>
            <a:r>
              <a:rPr lang="ko-KR" altLang="en-US" sz="2100" dirty="0" smtClean="0"/>
              <a:t>원생생물</a:t>
            </a:r>
            <a:r>
              <a:rPr lang="en-US" dirty="0" smtClean="0"/>
              <a:t>, </a:t>
            </a:r>
          </a:p>
          <a:p>
            <a:pPr marL="1371600" lvl="2" indent="-457200">
              <a:buFont typeface="+mj-lt"/>
              <a:buAutoNum type="arabicPeriod"/>
            </a:pPr>
            <a:r>
              <a:rPr lang="en-US" dirty="0" smtClean="0"/>
              <a:t>plants, </a:t>
            </a:r>
          </a:p>
          <a:p>
            <a:pPr marL="1371600" lvl="2" indent="-457200">
              <a:buFont typeface="+mj-lt"/>
              <a:buAutoNum type="arabicPeriod"/>
            </a:pPr>
            <a:r>
              <a:rPr lang="en-US" dirty="0" smtClean="0"/>
              <a:t>Fungi</a:t>
            </a:r>
            <a:r>
              <a:rPr lang="ko-KR" altLang="en-US" sz="1900" dirty="0" smtClean="0"/>
              <a:t>균류</a:t>
            </a:r>
            <a:r>
              <a:rPr lang="en-US" altLang="ko-KR" sz="1900" dirty="0" smtClean="0"/>
              <a:t>/</a:t>
            </a:r>
            <a:r>
              <a:rPr lang="ko-KR" altLang="en-US" sz="1900" dirty="0" err="1" smtClean="0"/>
              <a:t>균계</a:t>
            </a:r>
            <a:r>
              <a:rPr lang="en-US" dirty="0" smtClean="0"/>
              <a:t>, and</a:t>
            </a:r>
          </a:p>
          <a:p>
            <a:pPr marL="1371600" lvl="2" indent="-457200">
              <a:buFont typeface="+mj-lt"/>
              <a:buAutoNum type="arabicPeriod"/>
            </a:pPr>
            <a:r>
              <a:rPr lang="en-US" dirty="0" smtClean="0"/>
              <a:t>animals.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07480" y="574649"/>
            <a:ext cx="8543108" cy="530669"/>
          </a:xfrm>
        </p:spPr>
        <p:txBody>
          <a:bodyPr/>
          <a:lstStyle/>
          <a:p>
            <a:r>
              <a:rPr lang="en-US" dirty="0" smtClean="0"/>
              <a:t>The Cytoskeleton: Cell Shape and Movement</a:t>
            </a:r>
          </a:p>
        </p:txBody>
      </p:sp>
      <p:sp>
        <p:nvSpPr>
          <p:cNvPr id="215043" name="Rectangle 3"/>
          <p:cNvSpPr>
            <a:spLocks noGrp="1" noChangeArrowheads="1"/>
          </p:cNvSpPr>
          <p:nvPr>
            <p:ph idx="1"/>
          </p:nvPr>
        </p:nvSpPr>
        <p:spPr>
          <a:xfrm>
            <a:off x="287383" y="1227908"/>
            <a:ext cx="8543108" cy="5233182"/>
          </a:xfrm>
        </p:spPr>
        <p:txBody>
          <a:bodyPr>
            <a:normAutofit/>
          </a:bodyPr>
          <a:lstStyle/>
          <a:p>
            <a:r>
              <a:rPr lang="en-US" dirty="0" smtClean="0"/>
              <a:t>The </a:t>
            </a:r>
            <a:r>
              <a:rPr lang="en-US" b="1" dirty="0" smtClean="0"/>
              <a:t>cytoskeleton</a:t>
            </a:r>
            <a:r>
              <a:rPr lang="ko-KR" altLang="en-US" sz="2400" dirty="0" smtClean="0"/>
              <a:t>세포골격</a:t>
            </a:r>
            <a:endParaRPr lang="en-US" sz="2400" dirty="0" smtClean="0"/>
          </a:p>
          <a:p>
            <a:pPr lvl="1"/>
            <a:r>
              <a:rPr lang="en-US" dirty="0" smtClean="0"/>
              <a:t>is a network of fibers extending throughout the cytoplasm and </a:t>
            </a:r>
          </a:p>
          <a:p>
            <a:pPr lvl="1"/>
            <a:r>
              <a:rPr lang="en-US" dirty="0" smtClean="0"/>
              <a:t>serves as both skeleton and “muscles” for the cell, functioning in support and movement. </a:t>
            </a:r>
            <a:r>
              <a:rPr lang="en-US" altLang="ko-KR" dirty="0" smtClean="0"/>
              <a:t>A cell’s cytoskeleton is dynamic.</a:t>
            </a:r>
          </a:p>
          <a:p>
            <a:pPr lvl="1"/>
            <a:r>
              <a:rPr lang="en-US" altLang="ko-KR" dirty="0" smtClean="0"/>
              <a:t>The cytoskeleton contains several types of fibers made from different proteins.</a:t>
            </a:r>
          </a:p>
          <a:p>
            <a:pPr lvl="1"/>
            <a:r>
              <a:rPr lang="en-US" altLang="ko-KR" b="1" dirty="0" smtClean="0"/>
              <a:t>Microtubules</a:t>
            </a:r>
            <a:r>
              <a:rPr lang="ko-KR" altLang="en-US" sz="2000" dirty="0" smtClean="0"/>
              <a:t>미세소관</a:t>
            </a:r>
            <a:r>
              <a:rPr lang="en-US" altLang="ko-KR" dirty="0" smtClean="0"/>
              <a:t> are hollow tubes of protein. </a:t>
            </a:r>
          </a:p>
          <a:p>
            <a:pPr lvl="1"/>
            <a:r>
              <a:rPr lang="en-US" altLang="ko-KR" dirty="0" smtClean="0"/>
              <a:t>The other kinds of </a:t>
            </a:r>
            <a:r>
              <a:rPr lang="en-US" altLang="ko-KR" dirty="0" err="1" smtClean="0"/>
              <a:t>cytoskeletal</a:t>
            </a:r>
            <a:r>
              <a:rPr lang="en-US" altLang="ko-KR" dirty="0" smtClean="0"/>
              <a:t> fibers, called intermediate filaments and microfilaments, are thinner and solid.</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740329" y="549511"/>
            <a:ext cx="3860835" cy="3429636"/>
          </a:xfrm>
          <a:prstGeom prst="rect">
            <a:avLst/>
          </a:prstGeom>
          <a:noFill/>
          <a:ln>
            <a:noFill/>
          </a:ln>
        </p:spPr>
      </p:pic>
      <p:sp>
        <p:nvSpPr>
          <p:cNvPr id="3" name="TextBox 2"/>
          <p:cNvSpPr txBox="1"/>
          <p:nvPr/>
        </p:nvSpPr>
        <p:spPr>
          <a:xfrm>
            <a:off x="4481997" y="1814837"/>
            <a:ext cx="307777" cy="370294"/>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2000" b="1" dirty="0">
                <a:solidFill>
                  <a:srgbClr val="000000"/>
                </a:solidFill>
                <a:latin typeface="Arial"/>
                <a:ea typeface="ＭＳ Ｐゴシック" charset="0"/>
              </a:rPr>
              <a:t>LM</a:t>
            </a:r>
          </a:p>
        </p:txBody>
      </p:sp>
      <p:sp>
        <p:nvSpPr>
          <p:cNvPr id="5" name="TextBox 2"/>
          <p:cNvSpPr txBox="1">
            <a:spLocks noChangeArrowheads="1"/>
          </p:cNvSpPr>
          <p:nvPr/>
        </p:nvSpPr>
        <p:spPr bwMode="auto">
          <a:xfrm>
            <a:off x="655691" y="3783489"/>
            <a:ext cx="393697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(a) Microtubules in the cytoskeleton</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4.19-1</a:t>
            </a:r>
            <a:endParaRPr lang="en-US" b="0" dirty="0"/>
          </a:p>
        </p:txBody>
      </p:sp>
      <p:pic>
        <p:nvPicPr>
          <p:cNvPr id="7" name="Picture 3"/>
          <p:cNvPicPr>
            <a:picLocks noChangeAspect="1"/>
          </p:cNvPicPr>
          <p:nvPr/>
        </p:nvPicPr>
        <p:blipFill>
          <a:blip r:embed="rId5" r:link="rId6">
            <a:extLst>
              <a:ext uri="{28A0092B-C50C-407E-A947-70E740481C1C}">
                <a14:useLocalDpi xmlns:a14="http://schemas.microsoft.com/office/drawing/2010/main" xmlns="" val="0"/>
              </a:ext>
            </a:extLst>
          </a:blip>
          <a:stretch>
            <a:fillRect/>
          </a:stretch>
        </p:blipFill>
        <p:spPr>
          <a:xfrm>
            <a:off x="5020043" y="2311128"/>
            <a:ext cx="3320655" cy="3960826"/>
          </a:xfrm>
          <a:prstGeom prst="rect">
            <a:avLst/>
          </a:prstGeom>
          <a:noFill/>
          <a:ln>
            <a:noFill/>
          </a:ln>
        </p:spPr>
      </p:pic>
      <p:sp>
        <p:nvSpPr>
          <p:cNvPr id="8" name="TextBox 2"/>
          <p:cNvSpPr txBox="1">
            <a:spLocks noChangeArrowheads="1"/>
          </p:cNvSpPr>
          <p:nvPr/>
        </p:nvSpPr>
        <p:spPr bwMode="auto">
          <a:xfrm>
            <a:off x="4961749" y="6102989"/>
            <a:ext cx="348813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(b) Microtubules and movement</a:t>
            </a:r>
          </a:p>
        </p:txBody>
      </p:sp>
      <p:sp>
        <p:nvSpPr>
          <p:cNvPr id="9" name="TextBox 8"/>
          <p:cNvSpPr txBox="1"/>
          <p:nvPr/>
        </p:nvSpPr>
        <p:spPr>
          <a:xfrm>
            <a:off x="4792845" y="4647766"/>
            <a:ext cx="276999" cy="333425"/>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800" b="1" dirty="0">
                <a:solidFill>
                  <a:srgbClr val="000000"/>
                </a:solidFill>
                <a:latin typeface="Arial"/>
                <a:ea typeface="ＭＳ Ｐゴシック" charset="0"/>
              </a:rPr>
              <a:t>LM</a:t>
            </a:r>
          </a:p>
        </p:txBody>
      </p:sp>
    </p:spTree>
    <p:extLst>
      <p:ext uri="{BB962C8B-B14F-4D97-AF65-F5344CB8AC3E}">
        <p14:creationId xmlns:p14="http://schemas.microsoft.com/office/powerpoint/2010/main" xmlns="" val="10735411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769703" y="474167"/>
            <a:ext cx="5078437" cy="540718"/>
          </a:xfrm>
        </p:spPr>
        <p:txBody>
          <a:bodyPr/>
          <a:lstStyle/>
          <a:p>
            <a:r>
              <a:rPr lang="en-US" dirty="0" smtClean="0"/>
              <a:t>Cilia</a:t>
            </a:r>
            <a:r>
              <a:rPr lang="ko-KR" altLang="en-US" sz="2400" b="0" dirty="0" smtClean="0"/>
              <a:t>섬모</a:t>
            </a:r>
            <a:r>
              <a:rPr lang="en-US" dirty="0" smtClean="0"/>
              <a:t> and Flagella</a:t>
            </a:r>
            <a:r>
              <a:rPr lang="ko-KR" altLang="en-US" sz="2400" b="0" dirty="0" smtClean="0"/>
              <a:t>편모</a:t>
            </a:r>
            <a:endParaRPr lang="en-US" sz="2400" b="0" dirty="0" smtClean="0"/>
          </a:p>
        </p:txBody>
      </p:sp>
      <p:sp>
        <p:nvSpPr>
          <p:cNvPr id="229379" name="Rectangle 3"/>
          <p:cNvSpPr>
            <a:spLocks noGrp="1" noChangeArrowheads="1"/>
          </p:cNvSpPr>
          <p:nvPr>
            <p:ph idx="1"/>
          </p:nvPr>
        </p:nvSpPr>
        <p:spPr>
          <a:xfrm>
            <a:off x="287383" y="1227909"/>
            <a:ext cx="8543108" cy="2721093"/>
          </a:xfrm>
        </p:spPr>
        <p:txBody>
          <a:bodyPr>
            <a:normAutofit fontScale="85000" lnSpcReduction="20000"/>
          </a:bodyPr>
          <a:lstStyle/>
          <a:p>
            <a:r>
              <a:rPr lang="en-US" dirty="0" smtClean="0"/>
              <a:t>In some eukaryotic cells, microtubules are arranged into structures called flagella and cilia, extensions from a cell that aid in movement.</a:t>
            </a:r>
          </a:p>
          <a:p>
            <a:r>
              <a:rPr lang="en-US" dirty="0" smtClean="0"/>
              <a:t>Eukaryotic </a:t>
            </a:r>
            <a:r>
              <a:rPr lang="en-US" b="1" dirty="0" smtClean="0"/>
              <a:t>flagella</a:t>
            </a:r>
            <a:r>
              <a:rPr lang="en-US" dirty="0" smtClean="0"/>
              <a:t> propel cells through an undulating, </a:t>
            </a:r>
            <a:r>
              <a:rPr lang="en-US" dirty="0" err="1" smtClean="0"/>
              <a:t>whiplike</a:t>
            </a:r>
            <a:r>
              <a:rPr lang="en-US" dirty="0" smtClean="0"/>
              <a:t> motion.</a:t>
            </a:r>
          </a:p>
          <a:p>
            <a:r>
              <a:rPr lang="en-US" dirty="0" smtClean="0"/>
              <a:t>They often occur singly, such as in human sperm cells, but may also appear in groups on the outer surface of </a:t>
            </a:r>
            <a:r>
              <a:rPr lang="en-US" dirty="0" err="1" smtClean="0"/>
              <a:t>protists</a:t>
            </a:r>
            <a:r>
              <a:rPr lang="en-US" dirty="0" smtClean="0"/>
              <a:t>. </a:t>
            </a:r>
          </a:p>
        </p:txBody>
      </p:sp>
      <p:pic>
        <p:nvPicPr>
          <p:cNvPr id="5"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1175657" y="3797569"/>
            <a:ext cx="1635804" cy="2410419"/>
          </a:xfrm>
          <a:prstGeom prst="rect">
            <a:avLst/>
          </a:prstGeom>
          <a:noFill/>
          <a:ln>
            <a:noFill/>
          </a:ln>
        </p:spPr>
      </p:pic>
      <p:sp>
        <p:nvSpPr>
          <p:cNvPr id="6" name="TextBox 2"/>
          <p:cNvSpPr txBox="1">
            <a:spLocks noChangeArrowheads="1"/>
          </p:cNvSpPr>
          <p:nvPr/>
        </p:nvSpPr>
        <p:spPr bwMode="auto">
          <a:xfrm>
            <a:off x="1080818" y="6187573"/>
            <a:ext cx="174567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smtClean="0">
                <a:solidFill>
                  <a:srgbClr val="000000"/>
                </a:solidFill>
                <a:latin typeface="Arial"/>
                <a:ea typeface="ＭＳ Ｐゴシック" charset="0"/>
              </a:rPr>
              <a:t>(a) Flagellum of a</a:t>
            </a:r>
          </a:p>
          <a:p>
            <a:pPr eaLnBrk="0" hangingPunct="0"/>
            <a:r>
              <a:rPr lang="en-US" sz="1600" b="1" dirty="0" smtClean="0">
                <a:solidFill>
                  <a:srgbClr val="000000"/>
                </a:solidFill>
                <a:latin typeface="Arial"/>
                <a:ea typeface="ＭＳ Ｐゴシック" charset="0"/>
              </a:rPr>
              <a:t>human sperm cell</a:t>
            </a:r>
            <a:endParaRPr lang="en-US" sz="1600" b="1" dirty="0">
              <a:solidFill>
                <a:srgbClr val="000000"/>
              </a:solidFill>
              <a:latin typeface="Arial"/>
              <a:ea typeface="ＭＳ Ｐゴシック" charset="0"/>
            </a:endParaRPr>
          </a:p>
        </p:txBody>
      </p:sp>
      <p:sp>
        <p:nvSpPr>
          <p:cNvPr id="7" name="TextBox 6"/>
          <p:cNvSpPr txBox="1"/>
          <p:nvPr/>
        </p:nvSpPr>
        <p:spPr>
          <a:xfrm>
            <a:off x="2818807" y="4444180"/>
            <a:ext cx="215444" cy="1255152"/>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400" b="1" dirty="0" smtClean="0">
                <a:solidFill>
                  <a:srgbClr val="000000"/>
                </a:solidFill>
                <a:latin typeface="Arial"/>
                <a:ea typeface="ＭＳ Ｐゴシック" charset="0"/>
              </a:rPr>
              <a:t>Colorized SEM</a:t>
            </a:r>
            <a:endParaRPr lang="en-US" sz="1400" b="1" dirty="0">
              <a:solidFill>
                <a:srgbClr val="000000"/>
              </a:solidFill>
              <a:latin typeface="Arial"/>
              <a:ea typeface="ＭＳ Ｐゴシック" charset="0"/>
            </a:endParaRPr>
          </a:p>
        </p:txBody>
      </p:sp>
      <p:pic>
        <p:nvPicPr>
          <p:cNvPr id="8" name="Picture 3"/>
          <p:cNvPicPr>
            <a:picLocks noChangeAspect="1"/>
          </p:cNvPicPr>
          <p:nvPr/>
        </p:nvPicPr>
        <p:blipFill>
          <a:blip r:embed="rId5" r:link="rId6">
            <a:extLst>
              <a:ext uri="{28A0092B-C50C-407E-A947-70E740481C1C}">
                <a14:useLocalDpi xmlns:a14="http://schemas.microsoft.com/office/drawing/2010/main" xmlns="" val="0"/>
              </a:ext>
            </a:extLst>
          </a:blip>
          <a:stretch>
            <a:fillRect/>
          </a:stretch>
        </p:blipFill>
        <p:spPr>
          <a:xfrm>
            <a:off x="3165299" y="3817698"/>
            <a:ext cx="2260076" cy="2452472"/>
          </a:xfrm>
          <a:prstGeom prst="rect">
            <a:avLst/>
          </a:prstGeom>
          <a:noFill/>
          <a:ln>
            <a:noFill/>
          </a:ln>
        </p:spPr>
      </p:pic>
      <p:sp>
        <p:nvSpPr>
          <p:cNvPr id="9" name="TextBox 8"/>
          <p:cNvSpPr txBox="1">
            <a:spLocks noChangeArrowheads="1"/>
          </p:cNvSpPr>
          <p:nvPr/>
        </p:nvSpPr>
        <p:spPr bwMode="auto">
          <a:xfrm>
            <a:off x="3271035" y="6253520"/>
            <a:ext cx="216726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(b) Cilia on a </a:t>
            </a:r>
            <a:r>
              <a:rPr lang="en-US" sz="1800" b="1" dirty="0" err="1">
                <a:solidFill>
                  <a:srgbClr val="000000"/>
                </a:solidFill>
                <a:latin typeface="Arial"/>
                <a:ea typeface="ＭＳ Ｐゴシック" charset="0"/>
              </a:rPr>
              <a:t>protist</a:t>
            </a:r>
            <a:endParaRPr lang="en-US" sz="1800" b="1" dirty="0">
              <a:solidFill>
                <a:srgbClr val="000000"/>
              </a:solidFill>
              <a:latin typeface="Arial"/>
              <a:ea typeface="ＭＳ Ｐゴシック" charset="0"/>
            </a:endParaRPr>
          </a:p>
        </p:txBody>
      </p:sp>
      <p:pic>
        <p:nvPicPr>
          <p:cNvPr id="10" name="Picture 3"/>
          <p:cNvPicPr>
            <a:picLocks noChangeAspect="1"/>
          </p:cNvPicPr>
          <p:nvPr/>
        </p:nvPicPr>
        <p:blipFill>
          <a:blip r:embed="rId7" r:link="rId8">
            <a:extLst>
              <a:ext uri="{28A0092B-C50C-407E-A947-70E740481C1C}">
                <a14:useLocalDpi xmlns:a14="http://schemas.microsoft.com/office/drawing/2010/main" xmlns="" val="0"/>
              </a:ext>
            </a:extLst>
          </a:blip>
          <a:stretch>
            <a:fillRect/>
          </a:stretch>
        </p:blipFill>
        <p:spPr>
          <a:xfrm>
            <a:off x="5687046" y="3838478"/>
            <a:ext cx="2251227" cy="2471887"/>
          </a:xfrm>
          <a:prstGeom prst="rect">
            <a:avLst/>
          </a:prstGeom>
          <a:noFill/>
          <a:ln>
            <a:noFill/>
          </a:ln>
        </p:spPr>
      </p:pic>
      <p:sp>
        <p:nvSpPr>
          <p:cNvPr id="11" name="TextBox 3"/>
          <p:cNvSpPr txBox="1">
            <a:spLocks noChangeArrowheads="1"/>
          </p:cNvSpPr>
          <p:nvPr/>
        </p:nvSpPr>
        <p:spPr bwMode="auto">
          <a:xfrm>
            <a:off x="5937531" y="6169191"/>
            <a:ext cx="183988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 Cilia lining the respiratory tract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597408" y="2276225"/>
            <a:ext cx="8063707" cy="3704014"/>
          </a:xfrm>
          <a:prstGeom prst="rect">
            <a:avLst/>
          </a:prstGeom>
          <a:noFill/>
          <a:ln>
            <a:noFill/>
          </a:ln>
        </p:spPr>
      </p:pic>
      <p:sp>
        <p:nvSpPr>
          <p:cNvPr id="2" name="Freeform 1"/>
          <p:cNvSpPr/>
          <p:nvPr/>
        </p:nvSpPr>
        <p:spPr bwMode="auto">
          <a:xfrm flipH="1" flipV="1">
            <a:off x="5445650" y="3746563"/>
            <a:ext cx="202408" cy="29765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flipV="1">
            <a:off x="5901353" y="3146086"/>
            <a:ext cx="357188" cy="64531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6493802" y="2679094"/>
            <a:ext cx="216693" cy="107870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a:off x="7439642" y="3727592"/>
            <a:ext cx="373856" cy="13573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7612589" y="3219503"/>
            <a:ext cx="221456" cy="66436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a:off x="6540144" y="4053610"/>
            <a:ext cx="514350" cy="22622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a:off x="6474217" y="4145596"/>
            <a:ext cx="590550" cy="15359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6214528" y="4232418"/>
            <a:ext cx="264318" cy="6810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flipH="1">
            <a:off x="5478373" y="5110351"/>
            <a:ext cx="166688" cy="46910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a:off x="5310188" y="5211997"/>
            <a:ext cx="153590" cy="35718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4" name="TextBox 2"/>
          <p:cNvSpPr txBox="1">
            <a:spLocks noChangeArrowheads="1"/>
          </p:cNvSpPr>
          <p:nvPr/>
        </p:nvSpPr>
        <p:spPr bwMode="auto">
          <a:xfrm>
            <a:off x="5747443" y="2276130"/>
            <a:ext cx="1817805"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1600"/>
              </a:lnSpc>
            </a:pPr>
            <a:r>
              <a:rPr lang="en-US" sz="1400" b="1" dirty="0" smtClean="0">
                <a:solidFill>
                  <a:srgbClr val="000000"/>
                </a:solidFill>
                <a:latin typeface="Arial"/>
                <a:ea typeface="ＭＳ Ｐゴシック" charset="0"/>
              </a:rPr>
              <a:t>Plasma membrane</a:t>
            </a:r>
          </a:p>
          <a:p>
            <a:pPr algn="r" eaLnBrk="0" hangingPunct="0">
              <a:lnSpc>
                <a:spcPts val="1600"/>
              </a:lnSpc>
            </a:pPr>
            <a:r>
              <a:rPr lang="en-US" sz="1400" b="1" dirty="0" smtClean="0">
                <a:solidFill>
                  <a:srgbClr val="000000"/>
                </a:solidFill>
                <a:latin typeface="Arial"/>
                <a:ea typeface="ＭＳ Ｐゴシック" charset="0"/>
              </a:rPr>
              <a:t>(encloses cytoplasm)</a:t>
            </a:r>
            <a:endParaRPr lang="en-US" sz="1400" b="1" dirty="0">
              <a:solidFill>
                <a:srgbClr val="000000"/>
              </a:solidFill>
              <a:latin typeface="Arial"/>
              <a:ea typeface="ＭＳ Ｐゴシック" charset="0"/>
            </a:endParaRPr>
          </a:p>
        </p:txBody>
      </p:sp>
      <p:sp>
        <p:nvSpPr>
          <p:cNvPr id="15" name="TextBox 4"/>
          <p:cNvSpPr txBox="1">
            <a:spLocks noChangeArrowheads="1"/>
          </p:cNvSpPr>
          <p:nvPr/>
        </p:nvSpPr>
        <p:spPr bwMode="auto">
          <a:xfrm>
            <a:off x="5052442" y="2730952"/>
            <a:ext cx="1510029"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600"/>
              </a:lnSpc>
            </a:pPr>
            <a:r>
              <a:rPr lang="en-US" sz="1400" b="1" dirty="0" smtClean="0">
                <a:solidFill>
                  <a:srgbClr val="000000"/>
                </a:solidFill>
                <a:latin typeface="Arial"/>
                <a:ea typeface="ＭＳ Ｐゴシック" charset="0"/>
              </a:rPr>
              <a:t>Cell wall</a:t>
            </a:r>
          </a:p>
          <a:p>
            <a:pPr algn="ctr" eaLnBrk="0" hangingPunct="0">
              <a:lnSpc>
                <a:spcPts val="1600"/>
              </a:lnSpc>
            </a:pPr>
            <a:r>
              <a:rPr lang="en-US" sz="1400" b="1" dirty="0" smtClean="0">
                <a:solidFill>
                  <a:srgbClr val="000000"/>
                </a:solidFill>
                <a:latin typeface="Arial"/>
                <a:ea typeface="ＭＳ Ｐゴシック" charset="0"/>
              </a:rPr>
              <a:t>(provides rigidity)</a:t>
            </a:r>
            <a:endParaRPr lang="en-US" sz="1400" b="1" dirty="0">
              <a:solidFill>
                <a:srgbClr val="000000"/>
              </a:solidFill>
              <a:latin typeface="Arial"/>
              <a:ea typeface="ＭＳ Ｐゴシック" charset="0"/>
            </a:endParaRPr>
          </a:p>
        </p:txBody>
      </p:sp>
      <p:sp>
        <p:nvSpPr>
          <p:cNvPr id="16" name="TextBox 6"/>
          <p:cNvSpPr txBox="1">
            <a:spLocks noChangeArrowheads="1"/>
          </p:cNvSpPr>
          <p:nvPr/>
        </p:nvSpPr>
        <p:spPr bwMode="auto">
          <a:xfrm>
            <a:off x="4918499" y="3149264"/>
            <a:ext cx="743794"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600"/>
              </a:lnSpc>
            </a:pPr>
            <a:r>
              <a:rPr lang="en-US" sz="1400" b="1" dirty="0" smtClean="0">
                <a:solidFill>
                  <a:srgbClr val="000000"/>
                </a:solidFill>
                <a:latin typeface="Arial"/>
                <a:ea typeface="ＭＳ Ｐゴシック" charset="0"/>
              </a:rPr>
              <a:t>Capsule</a:t>
            </a:r>
          </a:p>
          <a:p>
            <a:pPr algn="ctr" eaLnBrk="0" hangingPunct="0">
              <a:lnSpc>
                <a:spcPts val="1600"/>
              </a:lnSpc>
            </a:pPr>
            <a:r>
              <a:rPr lang="en-US" sz="1400" b="1" dirty="0" smtClean="0">
                <a:solidFill>
                  <a:srgbClr val="000000"/>
                </a:solidFill>
                <a:latin typeface="Arial"/>
                <a:ea typeface="ＭＳ Ｐゴシック" charset="0"/>
              </a:rPr>
              <a:t> (sticky</a:t>
            </a:r>
          </a:p>
          <a:p>
            <a:pPr algn="ctr" eaLnBrk="0" hangingPunct="0">
              <a:lnSpc>
                <a:spcPts val="1600"/>
              </a:lnSpc>
            </a:pPr>
            <a:r>
              <a:rPr lang="en-US" sz="1400" b="1" dirty="0" smtClean="0">
                <a:solidFill>
                  <a:srgbClr val="000000"/>
                </a:solidFill>
                <a:latin typeface="Arial"/>
                <a:ea typeface="ＭＳ Ｐゴシック" charset="0"/>
              </a:rPr>
              <a:t> coating)</a:t>
            </a:r>
            <a:endParaRPr lang="en-US" sz="1400" b="1" dirty="0">
              <a:solidFill>
                <a:srgbClr val="000000"/>
              </a:solidFill>
              <a:latin typeface="Arial"/>
              <a:ea typeface="ＭＳ Ｐゴシック" charset="0"/>
            </a:endParaRPr>
          </a:p>
        </p:txBody>
      </p:sp>
      <p:sp>
        <p:nvSpPr>
          <p:cNvPr id="17" name="TextBox 9"/>
          <p:cNvSpPr txBox="1">
            <a:spLocks noChangeArrowheads="1"/>
          </p:cNvSpPr>
          <p:nvPr/>
        </p:nvSpPr>
        <p:spPr bwMode="auto">
          <a:xfrm>
            <a:off x="7482305" y="3883634"/>
            <a:ext cx="1330492"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600"/>
              </a:lnSpc>
            </a:pPr>
            <a:r>
              <a:rPr lang="en-US" sz="1400" b="1" dirty="0" smtClean="0">
                <a:solidFill>
                  <a:srgbClr val="000000"/>
                </a:solidFill>
                <a:latin typeface="Arial"/>
                <a:ea typeface="ＭＳ Ｐゴシック" charset="0"/>
              </a:rPr>
              <a:t>Flagella</a:t>
            </a:r>
          </a:p>
          <a:p>
            <a:pPr algn="ctr" eaLnBrk="0" hangingPunct="0">
              <a:lnSpc>
                <a:spcPts val="1600"/>
              </a:lnSpc>
            </a:pPr>
            <a:r>
              <a:rPr lang="en-US" sz="1400" b="1" dirty="0" smtClean="0">
                <a:solidFill>
                  <a:srgbClr val="000000"/>
                </a:solidFill>
                <a:latin typeface="Arial"/>
                <a:ea typeface="ＭＳ Ｐゴシック" charset="0"/>
              </a:rPr>
              <a:t>(for propulsion)</a:t>
            </a:r>
            <a:endParaRPr lang="en-US" sz="1400" b="1" dirty="0">
              <a:solidFill>
                <a:srgbClr val="000000"/>
              </a:solidFill>
              <a:latin typeface="Arial"/>
              <a:ea typeface="ＭＳ Ｐゴシック" charset="0"/>
            </a:endParaRPr>
          </a:p>
        </p:txBody>
      </p:sp>
      <p:sp>
        <p:nvSpPr>
          <p:cNvPr id="18" name="TextBox 11"/>
          <p:cNvSpPr txBox="1">
            <a:spLocks noChangeArrowheads="1"/>
          </p:cNvSpPr>
          <p:nvPr/>
        </p:nvSpPr>
        <p:spPr bwMode="auto">
          <a:xfrm>
            <a:off x="6990597" y="4350155"/>
            <a:ext cx="1787349"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Ribosomes</a:t>
            </a:r>
          </a:p>
          <a:p>
            <a:pPr eaLnBrk="0" hangingPunct="0">
              <a:lnSpc>
                <a:spcPts val="1600"/>
              </a:lnSpc>
            </a:pPr>
            <a:r>
              <a:rPr lang="en-US" sz="1400" b="1" dirty="0" smtClean="0">
                <a:solidFill>
                  <a:srgbClr val="000000"/>
                </a:solidFill>
                <a:latin typeface="Arial"/>
                <a:ea typeface="ＭＳ Ｐゴシック" charset="0"/>
              </a:rPr>
              <a:t>(synthesize proteins)</a:t>
            </a:r>
            <a:endParaRPr lang="en-US" sz="1400" b="1" dirty="0">
              <a:solidFill>
                <a:srgbClr val="000000"/>
              </a:solidFill>
              <a:latin typeface="Arial"/>
              <a:ea typeface="ＭＳ Ｐゴシック" charset="0"/>
            </a:endParaRPr>
          </a:p>
        </p:txBody>
      </p:sp>
      <p:sp>
        <p:nvSpPr>
          <p:cNvPr id="19" name="TextBox 13"/>
          <p:cNvSpPr txBox="1">
            <a:spLocks noChangeArrowheads="1"/>
          </p:cNvSpPr>
          <p:nvPr/>
        </p:nvSpPr>
        <p:spPr bwMode="auto">
          <a:xfrm>
            <a:off x="6083208" y="4912218"/>
            <a:ext cx="1998945"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Nucleoid (contains</a:t>
            </a:r>
          </a:p>
          <a:p>
            <a:pPr eaLnBrk="0" hangingPunct="0">
              <a:lnSpc>
                <a:spcPts val="1600"/>
              </a:lnSpc>
            </a:pPr>
            <a:r>
              <a:rPr lang="en-US" sz="1400" b="1" dirty="0" smtClean="0">
                <a:solidFill>
                  <a:srgbClr val="000000"/>
                </a:solidFill>
                <a:latin typeface="Arial"/>
                <a:ea typeface="ＭＳ Ｐゴシック" charset="0"/>
              </a:rPr>
              <a:t>single circular bacterial</a:t>
            </a:r>
          </a:p>
          <a:p>
            <a:pPr eaLnBrk="0" hangingPunct="0">
              <a:lnSpc>
                <a:spcPts val="1600"/>
              </a:lnSpc>
            </a:pPr>
            <a:r>
              <a:rPr lang="en-US" sz="1400" b="1" dirty="0" smtClean="0">
                <a:solidFill>
                  <a:srgbClr val="000000"/>
                </a:solidFill>
                <a:latin typeface="Arial"/>
                <a:ea typeface="ＭＳ Ｐゴシック" charset="0"/>
              </a:rPr>
              <a:t>chromosome)</a:t>
            </a:r>
            <a:endParaRPr lang="en-US" sz="1400" b="1" dirty="0">
              <a:solidFill>
                <a:srgbClr val="000000"/>
              </a:solidFill>
              <a:latin typeface="Arial"/>
              <a:ea typeface="ＭＳ Ｐゴシック" charset="0"/>
            </a:endParaRPr>
          </a:p>
        </p:txBody>
      </p:sp>
      <p:sp>
        <p:nvSpPr>
          <p:cNvPr id="20" name="TextBox 19"/>
          <p:cNvSpPr txBox="1"/>
          <p:nvPr/>
        </p:nvSpPr>
        <p:spPr>
          <a:xfrm>
            <a:off x="4441520" y="3946963"/>
            <a:ext cx="153888" cy="889667"/>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000" b="1" dirty="0" smtClean="0">
                <a:solidFill>
                  <a:srgbClr val="FFFFFF"/>
                </a:solidFill>
                <a:latin typeface="Arial"/>
                <a:ea typeface="ＭＳ Ｐゴシック" charset="0"/>
              </a:rPr>
              <a:t>Colorized</a:t>
            </a:r>
            <a:r>
              <a:rPr lang="en-US" sz="1000" b="1" dirty="0">
                <a:solidFill>
                  <a:srgbClr val="FFFFFF"/>
                </a:solidFill>
                <a:latin typeface="Arial"/>
                <a:ea typeface="ＭＳ Ｐゴシック" charset="0"/>
              </a:rPr>
              <a:t> TEM</a:t>
            </a:r>
          </a:p>
        </p:txBody>
      </p:sp>
      <p:sp>
        <p:nvSpPr>
          <p:cNvPr id="21" name="TextBox 17"/>
          <p:cNvSpPr txBox="1">
            <a:spLocks noChangeArrowheads="1"/>
          </p:cNvSpPr>
          <p:nvPr/>
        </p:nvSpPr>
        <p:spPr bwMode="auto">
          <a:xfrm>
            <a:off x="4899066" y="5570418"/>
            <a:ext cx="133209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Pili (attachment</a:t>
            </a:r>
          </a:p>
          <a:p>
            <a:pPr eaLnBrk="0" hangingPunct="0"/>
            <a:r>
              <a:rPr lang="en-US" sz="1400" b="1" dirty="0" smtClean="0">
                <a:solidFill>
                  <a:srgbClr val="000000"/>
                </a:solidFill>
                <a:latin typeface="Arial"/>
                <a:ea typeface="ＭＳ Ｐゴシック" charset="0"/>
              </a:rPr>
              <a:t>structures)</a:t>
            </a:r>
            <a:endParaRPr lang="en-US" sz="1400" b="1" dirty="0">
              <a:solidFill>
                <a:srgbClr val="000000"/>
              </a:solidFill>
              <a:latin typeface="Arial"/>
              <a:ea typeface="ＭＳ Ｐゴシック" charset="0"/>
            </a:endParaRPr>
          </a:p>
        </p:txBody>
      </p:sp>
      <p:sp>
        <p:nvSpPr>
          <p:cNvPr id="3" name="Title 2"/>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4.2</a:t>
            </a:r>
            <a:endParaRPr lang="en-US" b="0" dirty="0"/>
          </a:p>
        </p:txBody>
      </p:sp>
      <p:sp>
        <p:nvSpPr>
          <p:cNvPr id="23" name="직사각형 22"/>
          <p:cNvSpPr/>
          <p:nvPr/>
        </p:nvSpPr>
        <p:spPr>
          <a:xfrm>
            <a:off x="708916" y="678094"/>
            <a:ext cx="7572054" cy="1569660"/>
          </a:xfrm>
          <a:prstGeom prst="rect">
            <a:avLst/>
          </a:prstGeom>
        </p:spPr>
        <p:txBody>
          <a:bodyPr wrap="square">
            <a:spAutoFit/>
          </a:bodyPr>
          <a:lstStyle/>
          <a:p>
            <a:r>
              <a:rPr lang="en-US" altLang="ko-KR" dirty="0" smtClean="0"/>
              <a:t>A prokaryotic cell lacks a nucleus. </a:t>
            </a:r>
          </a:p>
          <a:p>
            <a:pPr marL="0" lvl="1"/>
            <a:r>
              <a:rPr lang="en-US" altLang="ko-KR" dirty="0" smtClean="0"/>
              <a:t>Its DNA is coiled into a nucleus-like region called the </a:t>
            </a:r>
            <a:r>
              <a:rPr lang="en-US" altLang="ko-KR" b="1" dirty="0" err="1" smtClean="0"/>
              <a:t>nucleoid</a:t>
            </a:r>
            <a:r>
              <a:rPr lang="en-US" altLang="ko-KR" dirty="0" smtClean="0"/>
              <a:t>, which is not partitioned from the rest of the cell by membranes.</a:t>
            </a:r>
          </a:p>
        </p:txBody>
      </p:sp>
    </p:spTree>
    <p:extLst>
      <p:ext uri="{BB962C8B-B14F-4D97-AF65-F5344CB8AC3E}">
        <p14:creationId xmlns:p14="http://schemas.microsoft.com/office/powerpoint/2010/main" xmlns="" val="2257396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p:txBody>
          <a:bodyPr/>
          <a:lstStyle/>
          <a:p>
            <a:r>
              <a:rPr lang="en-US" dirty="0" smtClean="0"/>
              <a:t>Surrounding the plasma membrane</a:t>
            </a:r>
            <a:r>
              <a:rPr lang="ko-KR" altLang="en-US" sz="2000" dirty="0" smtClean="0"/>
              <a:t>원형질막</a:t>
            </a:r>
            <a:r>
              <a:rPr lang="en-US" dirty="0" smtClean="0"/>
              <a:t> of most prokaryotic cells is a rigid cell wall, which </a:t>
            </a:r>
          </a:p>
          <a:p>
            <a:pPr lvl="1"/>
            <a:r>
              <a:rPr lang="en-US" dirty="0" smtClean="0"/>
              <a:t>protects the cell and </a:t>
            </a:r>
          </a:p>
          <a:p>
            <a:pPr lvl="1"/>
            <a:r>
              <a:rPr lang="en-US" dirty="0" smtClean="0"/>
              <a:t>helps maintain its shape. </a:t>
            </a:r>
          </a:p>
          <a:p>
            <a:r>
              <a:rPr lang="en-US" dirty="0" smtClean="0"/>
              <a:t>Prokaryotes can have </a:t>
            </a:r>
          </a:p>
          <a:p>
            <a:pPr lvl="1"/>
            <a:r>
              <a:rPr lang="en-US" dirty="0" smtClean="0"/>
              <a:t>short projections called </a:t>
            </a:r>
            <a:r>
              <a:rPr lang="en-US" dirty="0" err="1" smtClean="0"/>
              <a:t>pili</a:t>
            </a:r>
            <a:r>
              <a:rPr lang="ko-KR" altLang="en-US" sz="1600" dirty="0" smtClean="0"/>
              <a:t>선모</a:t>
            </a:r>
            <a:r>
              <a:rPr lang="en-US" dirty="0" smtClean="0"/>
              <a:t>, which can also attach to surfaces, and/or</a:t>
            </a:r>
          </a:p>
          <a:p>
            <a:pPr lvl="1"/>
            <a:r>
              <a:rPr lang="en-US" dirty="0" smtClean="0"/>
              <a:t>Flagella</a:t>
            </a:r>
            <a:r>
              <a:rPr lang="ko-KR" altLang="en-US" sz="1600" dirty="0" smtClean="0"/>
              <a:t>편모</a:t>
            </a:r>
            <a:r>
              <a:rPr lang="en-US" dirty="0" smtClean="0"/>
              <a:t>, long projections that propel them through their liquid environment.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298704" y="204216"/>
            <a:ext cx="8546592" cy="6449568"/>
          </a:xfrm>
          <a:prstGeom prst="rect">
            <a:avLst/>
          </a:prstGeom>
          <a:noFill/>
          <a:ln>
            <a:noFill/>
          </a:ln>
        </p:spPr>
      </p:pic>
      <p:sp>
        <p:nvSpPr>
          <p:cNvPr id="3" name="Freeform 2"/>
          <p:cNvSpPr/>
          <p:nvPr/>
        </p:nvSpPr>
        <p:spPr bwMode="auto">
          <a:xfrm flipV="1">
            <a:off x="3523453" y="3831432"/>
            <a:ext cx="862809" cy="49351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V="1">
            <a:off x="3995738" y="4057650"/>
            <a:ext cx="411956" cy="30718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3976688" y="4343400"/>
            <a:ext cx="469106" cy="72390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a:off x="3976688" y="5467350"/>
            <a:ext cx="488156" cy="24765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3590926" y="5734047"/>
            <a:ext cx="569118" cy="57626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a:off x="3638550" y="6086475"/>
            <a:ext cx="521494" cy="22383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a:off x="2857500" y="5648325"/>
            <a:ext cx="292894" cy="76914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flipH="1">
            <a:off x="1241426" y="5499101"/>
            <a:ext cx="1003300" cy="55880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flipH="1">
            <a:off x="1393826" y="5651501"/>
            <a:ext cx="1003300" cy="55880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flipH="1">
            <a:off x="1319213" y="4870449"/>
            <a:ext cx="925512" cy="21351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4" name="Freeform 13"/>
          <p:cNvSpPr/>
          <p:nvPr/>
        </p:nvSpPr>
        <p:spPr bwMode="auto">
          <a:xfrm flipH="1">
            <a:off x="1319213" y="4781551"/>
            <a:ext cx="721518" cy="30241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Freeform 14"/>
          <p:cNvSpPr/>
          <p:nvPr/>
        </p:nvSpPr>
        <p:spPr bwMode="auto">
          <a:xfrm flipH="1" flipV="1">
            <a:off x="1471612" y="4569618"/>
            <a:ext cx="773113" cy="78582"/>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Freeform 15"/>
          <p:cNvSpPr/>
          <p:nvPr/>
        </p:nvSpPr>
        <p:spPr bwMode="auto">
          <a:xfrm flipV="1">
            <a:off x="2671762" y="3472757"/>
            <a:ext cx="332185" cy="35867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7" name="Freeform 16"/>
          <p:cNvSpPr/>
          <p:nvPr/>
        </p:nvSpPr>
        <p:spPr bwMode="auto">
          <a:xfrm flipH="1" flipV="1">
            <a:off x="1743077" y="3590925"/>
            <a:ext cx="850104" cy="24288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Freeform 17"/>
          <p:cNvSpPr/>
          <p:nvPr/>
        </p:nvSpPr>
        <p:spPr bwMode="auto">
          <a:xfrm flipH="1" flipV="1">
            <a:off x="1743076" y="3590925"/>
            <a:ext cx="714374" cy="32623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9" name="Freeform 18"/>
          <p:cNvSpPr/>
          <p:nvPr/>
        </p:nvSpPr>
        <p:spPr bwMode="auto">
          <a:xfrm flipH="1" flipV="1">
            <a:off x="1743076" y="3879054"/>
            <a:ext cx="550068" cy="33218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0" name="Freeform 19"/>
          <p:cNvSpPr/>
          <p:nvPr/>
        </p:nvSpPr>
        <p:spPr bwMode="auto">
          <a:xfrm flipH="1" flipV="1">
            <a:off x="1726406" y="4172544"/>
            <a:ext cx="814387" cy="39231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Freeform 20"/>
          <p:cNvSpPr/>
          <p:nvPr/>
        </p:nvSpPr>
        <p:spPr bwMode="auto">
          <a:xfrm flipH="1">
            <a:off x="5493544" y="2555081"/>
            <a:ext cx="330994" cy="58578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2" name="Freeform 21"/>
          <p:cNvSpPr/>
          <p:nvPr/>
        </p:nvSpPr>
        <p:spPr bwMode="auto">
          <a:xfrm flipH="1">
            <a:off x="5000624" y="2228851"/>
            <a:ext cx="1012031" cy="58340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flipH="1">
            <a:off x="4826793" y="2047876"/>
            <a:ext cx="500061" cy="23574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Freeform 23"/>
          <p:cNvSpPr/>
          <p:nvPr/>
        </p:nvSpPr>
        <p:spPr bwMode="auto">
          <a:xfrm flipH="1" flipV="1">
            <a:off x="4826791" y="1852612"/>
            <a:ext cx="832249" cy="4571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flipH="1" flipV="1">
            <a:off x="4826790" y="1481136"/>
            <a:ext cx="450060" cy="14525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6" name="Freeform 25"/>
          <p:cNvSpPr/>
          <p:nvPr/>
        </p:nvSpPr>
        <p:spPr bwMode="auto">
          <a:xfrm flipH="1" flipV="1">
            <a:off x="5112542" y="995362"/>
            <a:ext cx="483395" cy="52387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9" name="Freeform 28"/>
          <p:cNvSpPr/>
          <p:nvPr/>
        </p:nvSpPr>
        <p:spPr bwMode="auto">
          <a:xfrm flipH="1" flipV="1">
            <a:off x="5112542" y="995361"/>
            <a:ext cx="445296" cy="35480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0" name="Freeform 29"/>
          <p:cNvSpPr/>
          <p:nvPr/>
        </p:nvSpPr>
        <p:spPr bwMode="auto">
          <a:xfrm flipV="1">
            <a:off x="5734050" y="676275"/>
            <a:ext cx="109538" cy="673892"/>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1" name="Freeform 30"/>
          <p:cNvSpPr/>
          <p:nvPr/>
        </p:nvSpPr>
        <p:spPr bwMode="auto">
          <a:xfrm flipH="1" flipV="1">
            <a:off x="5840730" y="676275"/>
            <a:ext cx="231457" cy="77390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2" name="Freeform 31"/>
          <p:cNvSpPr/>
          <p:nvPr/>
        </p:nvSpPr>
        <p:spPr bwMode="auto">
          <a:xfrm flipV="1">
            <a:off x="6310312" y="554831"/>
            <a:ext cx="457199" cy="5667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3" name="Freeform 32"/>
          <p:cNvSpPr/>
          <p:nvPr/>
        </p:nvSpPr>
        <p:spPr bwMode="auto">
          <a:xfrm flipV="1">
            <a:off x="6615112" y="776287"/>
            <a:ext cx="190502" cy="23693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4" name="Freeform 33"/>
          <p:cNvSpPr/>
          <p:nvPr/>
        </p:nvSpPr>
        <p:spPr bwMode="auto">
          <a:xfrm>
            <a:off x="6986586" y="1711638"/>
            <a:ext cx="619125"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5" name="Freeform 34"/>
          <p:cNvSpPr/>
          <p:nvPr/>
        </p:nvSpPr>
        <p:spPr bwMode="auto">
          <a:xfrm>
            <a:off x="7300910" y="2688433"/>
            <a:ext cx="271464" cy="20478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6" name="TextBox 2"/>
          <p:cNvSpPr txBox="1">
            <a:spLocks noChangeArrowheads="1"/>
          </p:cNvSpPr>
          <p:nvPr/>
        </p:nvSpPr>
        <p:spPr bwMode="auto">
          <a:xfrm>
            <a:off x="3576638" y="202968"/>
            <a:ext cx="251498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IDEALIZED </a:t>
            </a:r>
            <a:r>
              <a:rPr lang="en-US" sz="1600" b="1" dirty="0" smtClean="0">
                <a:solidFill>
                  <a:srgbClr val="000000"/>
                </a:solidFill>
                <a:latin typeface="Arial"/>
                <a:ea typeface="ＭＳ Ｐゴシック" charset="0"/>
              </a:rPr>
              <a:t>ANIMAL </a:t>
            </a:r>
            <a:r>
              <a:rPr lang="en-US" sz="1600" b="1" dirty="0">
                <a:solidFill>
                  <a:srgbClr val="000000"/>
                </a:solidFill>
                <a:latin typeface="Arial"/>
                <a:ea typeface="ＭＳ Ｐゴシック" charset="0"/>
              </a:rPr>
              <a:t>CELL</a:t>
            </a:r>
          </a:p>
        </p:txBody>
      </p:sp>
      <p:sp>
        <p:nvSpPr>
          <p:cNvPr id="37" name="TextBox 3"/>
          <p:cNvSpPr txBox="1">
            <a:spLocks noChangeArrowheads="1"/>
          </p:cNvSpPr>
          <p:nvPr/>
        </p:nvSpPr>
        <p:spPr bwMode="auto">
          <a:xfrm>
            <a:off x="5362575" y="483162"/>
            <a:ext cx="95885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Ribosomes</a:t>
            </a:r>
          </a:p>
        </p:txBody>
      </p:sp>
      <p:sp>
        <p:nvSpPr>
          <p:cNvPr id="38" name="TextBox 4"/>
          <p:cNvSpPr txBox="1">
            <a:spLocks noChangeArrowheads="1"/>
          </p:cNvSpPr>
          <p:nvPr/>
        </p:nvSpPr>
        <p:spPr bwMode="auto">
          <a:xfrm>
            <a:off x="4028281" y="785581"/>
            <a:ext cx="111601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Cytoskeleton</a:t>
            </a:r>
          </a:p>
        </p:txBody>
      </p:sp>
      <p:sp>
        <p:nvSpPr>
          <p:cNvPr id="39" name="TextBox 5"/>
          <p:cNvSpPr txBox="1">
            <a:spLocks noChangeArrowheads="1"/>
          </p:cNvSpPr>
          <p:nvPr/>
        </p:nvSpPr>
        <p:spPr bwMode="auto">
          <a:xfrm>
            <a:off x="3867898" y="1185629"/>
            <a:ext cx="90730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1500"/>
              </a:lnSpc>
            </a:pPr>
            <a:r>
              <a:rPr lang="en-US" sz="1400" b="1" dirty="0" smtClean="0">
                <a:solidFill>
                  <a:srgbClr val="000000"/>
                </a:solidFill>
                <a:latin typeface="Arial"/>
                <a:ea typeface="ＭＳ Ｐゴシック" charset="0"/>
              </a:rPr>
              <a:t>Plasma</a:t>
            </a:r>
          </a:p>
          <a:p>
            <a:pPr algn="r" eaLnBrk="0" hangingPunct="0">
              <a:lnSpc>
                <a:spcPts val="1500"/>
              </a:lnSpc>
            </a:pPr>
            <a:r>
              <a:rPr lang="en-US" sz="1400" b="1" dirty="0" smtClean="0">
                <a:solidFill>
                  <a:srgbClr val="000000"/>
                </a:solidFill>
                <a:latin typeface="Arial"/>
                <a:ea typeface="ＭＳ Ｐゴシック" charset="0"/>
              </a:rPr>
              <a:t>membrane</a:t>
            </a:r>
            <a:endParaRPr lang="en-US" sz="1400" b="1" dirty="0">
              <a:solidFill>
                <a:srgbClr val="000000"/>
              </a:solidFill>
              <a:latin typeface="Arial"/>
              <a:ea typeface="ＭＳ Ｐゴシック" charset="0"/>
            </a:endParaRPr>
          </a:p>
        </p:txBody>
      </p:sp>
      <p:sp>
        <p:nvSpPr>
          <p:cNvPr id="40" name="TextBox 7"/>
          <p:cNvSpPr txBox="1">
            <a:spLocks noChangeArrowheads="1"/>
          </p:cNvSpPr>
          <p:nvPr/>
        </p:nvSpPr>
        <p:spPr bwMode="auto">
          <a:xfrm>
            <a:off x="3884612" y="1723000"/>
            <a:ext cx="90963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Cytoplasm</a:t>
            </a:r>
          </a:p>
        </p:txBody>
      </p:sp>
      <p:sp>
        <p:nvSpPr>
          <p:cNvPr id="41" name="TextBox 8"/>
          <p:cNvSpPr txBox="1">
            <a:spLocks noChangeArrowheads="1"/>
          </p:cNvSpPr>
          <p:nvPr/>
        </p:nvSpPr>
        <p:spPr bwMode="auto">
          <a:xfrm>
            <a:off x="3573463" y="2181787"/>
            <a:ext cx="123190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Mitochondrion</a:t>
            </a:r>
          </a:p>
        </p:txBody>
      </p:sp>
      <p:sp>
        <p:nvSpPr>
          <p:cNvPr id="42" name="TextBox 9"/>
          <p:cNvSpPr txBox="1">
            <a:spLocks noChangeArrowheads="1"/>
          </p:cNvSpPr>
          <p:nvPr/>
        </p:nvSpPr>
        <p:spPr bwMode="auto">
          <a:xfrm>
            <a:off x="3731468" y="2547563"/>
            <a:ext cx="1224694"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1500"/>
              </a:lnSpc>
            </a:pPr>
            <a:r>
              <a:rPr lang="en-US" sz="1400" b="1" dirty="0" smtClean="0">
                <a:solidFill>
                  <a:srgbClr val="000000"/>
                </a:solidFill>
                <a:latin typeface="Arial"/>
                <a:ea typeface="ＭＳ Ｐゴシック" charset="0"/>
              </a:rPr>
              <a:t>Rough</a:t>
            </a:r>
          </a:p>
          <a:p>
            <a:pPr algn="r" eaLnBrk="0" hangingPunct="0">
              <a:lnSpc>
                <a:spcPts val="1500"/>
              </a:lnSpc>
            </a:pPr>
            <a:r>
              <a:rPr lang="en-US" sz="1400" b="1" dirty="0" smtClean="0">
                <a:solidFill>
                  <a:srgbClr val="000000"/>
                </a:solidFill>
                <a:latin typeface="Arial"/>
                <a:ea typeface="ＭＳ Ｐゴシック" charset="0"/>
              </a:rPr>
              <a:t>endoplasmic</a:t>
            </a:r>
          </a:p>
          <a:p>
            <a:pPr algn="r" eaLnBrk="0" hangingPunct="0">
              <a:lnSpc>
                <a:spcPts val="1500"/>
              </a:lnSpc>
            </a:pPr>
            <a:r>
              <a:rPr lang="en-US" sz="1400" b="1" dirty="0" smtClean="0">
                <a:solidFill>
                  <a:srgbClr val="000000"/>
                </a:solidFill>
                <a:latin typeface="Arial"/>
                <a:ea typeface="ＭＳ Ｐゴシック" charset="0"/>
              </a:rPr>
              <a:t>reticulum (ER)</a:t>
            </a:r>
            <a:endParaRPr lang="en-US" sz="1400" b="1" dirty="0">
              <a:solidFill>
                <a:srgbClr val="000000"/>
              </a:solidFill>
              <a:latin typeface="Arial"/>
              <a:ea typeface="ＭＳ Ｐゴシック" charset="0"/>
            </a:endParaRPr>
          </a:p>
        </p:txBody>
      </p:sp>
      <p:sp>
        <p:nvSpPr>
          <p:cNvPr id="43" name="TextBox 12"/>
          <p:cNvSpPr txBox="1">
            <a:spLocks noChangeArrowheads="1"/>
          </p:cNvSpPr>
          <p:nvPr/>
        </p:nvSpPr>
        <p:spPr bwMode="auto">
          <a:xfrm>
            <a:off x="3019425" y="3300975"/>
            <a:ext cx="90963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Cytoplasm</a:t>
            </a:r>
          </a:p>
        </p:txBody>
      </p:sp>
      <p:sp>
        <p:nvSpPr>
          <p:cNvPr id="44" name="TextBox 13"/>
          <p:cNvSpPr txBox="1">
            <a:spLocks noChangeArrowheads="1"/>
          </p:cNvSpPr>
          <p:nvPr/>
        </p:nvSpPr>
        <p:spPr bwMode="auto">
          <a:xfrm>
            <a:off x="5154612" y="3113650"/>
            <a:ext cx="45561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Golgi</a:t>
            </a:r>
          </a:p>
        </p:txBody>
      </p:sp>
      <p:sp>
        <p:nvSpPr>
          <p:cNvPr id="45" name="TextBox 14"/>
          <p:cNvSpPr txBox="1">
            <a:spLocks noChangeArrowheads="1"/>
          </p:cNvSpPr>
          <p:nvPr/>
        </p:nvSpPr>
        <p:spPr bwMode="auto">
          <a:xfrm>
            <a:off x="4957762" y="3304150"/>
            <a:ext cx="84931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apparatus</a:t>
            </a:r>
          </a:p>
        </p:txBody>
      </p:sp>
      <p:sp>
        <p:nvSpPr>
          <p:cNvPr id="46" name="TextBox 15"/>
          <p:cNvSpPr txBox="1">
            <a:spLocks noChangeArrowheads="1"/>
          </p:cNvSpPr>
          <p:nvPr/>
        </p:nvSpPr>
        <p:spPr bwMode="auto">
          <a:xfrm>
            <a:off x="4437062" y="3696262"/>
            <a:ext cx="131921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Central vacuole</a:t>
            </a:r>
          </a:p>
        </p:txBody>
      </p:sp>
      <p:sp>
        <p:nvSpPr>
          <p:cNvPr id="47" name="TextBox 16"/>
          <p:cNvSpPr txBox="1">
            <a:spLocks noChangeArrowheads="1"/>
          </p:cNvSpPr>
          <p:nvPr/>
        </p:nvSpPr>
        <p:spPr bwMode="auto">
          <a:xfrm>
            <a:off x="4435475" y="3915337"/>
            <a:ext cx="71278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Cell wall</a:t>
            </a:r>
          </a:p>
        </p:txBody>
      </p:sp>
      <p:sp>
        <p:nvSpPr>
          <p:cNvPr id="48" name="TextBox 17"/>
          <p:cNvSpPr txBox="1">
            <a:spLocks noChangeArrowheads="1"/>
          </p:cNvSpPr>
          <p:nvPr/>
        </p:nvSpPr>
        <p:spPr bwMode="auto">
          <a:xfrm>
            <a:off x="4433887" y="4145525"/>
            <a:ext cx="98425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Chloroplast</a:t>
            </a:r>
          </a:p>
        </p:txBody>
      </p:sp>
      <p:sp>
        <p:nvSpPr>
          <p:cNvPr id="49" name="TextBox 18"/>
          <p:cNvSpPr txBox="1">
            <a:spLocks noChangeArrowheads="1"/>
          </p:cNvSpPr>
          <p:nvPr/>
        </p:nvSpPr>
        <p:spPr bwMode="auto">
          <a:xfrm>
            <a:off x="7823200" y="387116"/>
            <a:ext cx="984244"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a:solidFill>
                  <a:srgbClr val="000000"/>
                </a:solidFill>
                <a:latin typeface="Arial"/>
                <a:ea typeface="ＭＳ Ｐゴシック" charset="0"/>
              </a:rPr>
              <a:t>Not in </a:t>
            </a:r>
            <a:r>
              <a:rPr lang="en-US" sz="1400" b="1" dirty="0" smtClean="0">
                <a:solidFill>
                  <a:srgbClr val="000000"/>
                </a:solidFill>
                <a:latin typeface="Arial"/>
                <a:ea typeface="ＭＳ Ｐゴシック" charset="0"/>
              </a:rPr>
              <a:t>most</a:t>
            </a:r>
          </a:p>
          <a:p>
            <a:pPr eaLnBrk="0" hangingPunct="0">
              <a:lnSpc>
                <a:spcPts val="1500"/>
              </a:lnSpc>
            </a:pPr>
            <a:r>
              <a:rPr lang="en-US" sz="1400" b="1" dirty="0" smtClean="0">
                <a:solidFill>
                  <a:srgbClr val="000000"/>
                </a:solidFill>
                <a:latin typeface="Arial"/>
                <a:ea typeface="ＭＳ Ｐゴシック" charset="0"/>
              </a:rPr>
              <a:t>plant </a:t>
            </a:r>
            <a:r>
              <a:rPr lang="en-US" sz="1400" b="1" dirty="0">
                <a:solidFill>
                  <a:srgbClr val="000000"/>
                </a:solidFill>
                <a:latin typeface="Arial"/>
                <a:ea typeface="ＭＳ Ｐゴシック" charset="0"/>
              </a:rPr>
              <a:t>cells</a:t>
            </a:r>
          </a:p>
        </p:txBody>
      </p:sp>
      <p:sp>
        <p:nvSpPr>
          <p:cNvPr id="50" name="TextBox 19"/>
          <p:cNvSpPr txBox="1">
            <a:spLocks noChangeArrowheads="1"/>
          </p:cNvSpPr>
          <p:nvPr/>
        </p:nvSpPr>
        <p:spPr bwMode="auto">
          <a:xfrm>
            <a:off x="6773863" y="370450"/>
            <a:ext cx="77152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Centriole</a:t>
            </a:r>
          </a:p>
        </p:txBody>
      </p:sp>
      <p:sp>
        <p:nvSpPr>
          <p:cNvPr id="51" name="TextBox 20"/>
          <p:cNvSpPr txBox="1">
            <a:spLocks noChangeArrowheads="1"/>
          </p:cNvSpPr>
          <p:nvPr/>
        </p:nvSpPr>
        <p:spPr bwMode="auto">
          <a:xfrm>
            <a:off x="6783388" y="580000"/>
            <a:ext cx="87818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smtClean="0">
                <a:solidFill>
                  <a:srgbClr val="000000"/>
                </a:solidFill>
                <a:latin typeface="Arial"/>
                <a:ea typeface="ＭＳ Ｐゴシック" charset="0"/>
              </a:rPr>
              <a:t>Lysosome</a:t>
            </a:r>
            <a:endParaRPr lang="en-US" sz="1400" b="1" dirty="0">
              <a:solidFill>
                <a:srgbClr val="000000"/>
              </a:solidFill>
              <a:latin typeface="Arial"/>
              <a:ea typeface="ＭＳ Ｐゴシック" charset="0"/>
            </a:endParaRPr>
          </a:p>
        </p:txBody>
      </p:sp>
      <p:sp>
        <p:nvSpPr>
          <p:cNvPr id="52" name="TextBox 21"/>
          <p:cNvSpPr txBox="1">
            <a:spLocks noChangeArrowheads="1"/>
          </p:cNvSpPr>
          <p:nvPr/>
        </p:nvSpPr>
        <p:spPr bwMode="auto">
          <a:xfrm>
            <a:off x="7631112" y="1607112"/>
            <a:ext cx="69570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Nucleus</a:t>
            </a:r>
          </a:p>
        </p:txBody>
      </p:sp>
      <p:sp>
        <p:nvSpPr>
          <p:cNvPr id="53" name="TextBox 22"/>
          <p:cNvSpPr txBox="1">
            <a:spLocks noChangeArrowheads="1"/>
          </p:cNvSpPr>
          <p:nvPr/>
        </p:nvSpPr>
        <p:spPr bwMode="auto">
          <a:xfrm>
            <a:off x="341312" y="3024750"/>
            <a:ext cx="239395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a:solidFill>
                  <a:srgbClr val="000000"/>
                </a:solidFill>
                <a:latin typeface="Arial"/>
                <a:ea typeface="ＭＳ Ｐゴシック" charset="0"/>
              </a:rPr>
              <a:t>IDEALIZED PLANT CELL</a:t>
            </a:r>
          </a:p>
        </p:txBody>
      </p:sp>
      <p:sp>
        <p:nvSpPr>
          <p:cNvPr id="54" name="TextBox 23"/>
          <p:cNvSpPr txBox="1">
            <a:spLocks noChangeArrowheads="1"/>
          </p:cNvSpPr>
          <p:nvPr/>
        </p:nvSpPr>
        <p:spPr bwMode="auto">
          <a:xfrm>
            <a:off x="584200" y="3466075"/>
            <a:ext cx="111601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Cytoskeleton</a:t>
            </a:r>
          </a:p>
        </p:txBody>
      </p:sp>
      <p:sp>
        <p:nvSpPr>
          <p:cNvPr id="55" name="TextBox 24"/>
          <p:cNvSpPr txBox="1">
            <a:spLocks noChangeArrowheads="1"/>
          </p:cNvSpPr>
          <p:nvPr/>
        </p:nvSpPr>
        <p:spPr bwMode="auto">
          <a:xfrm>
            <a:off x="495300" y="3761350"/>
            <a:ext cx="123348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Mitochondrion</a:t>
            </a:r>
          </a:p>
        </p:txBody>
      </p:sp>
      <p:sp>
        <p:nvSpPr>
          <p:cNvPr id="56" name="TextBox 25"/>
          <p:cNvSpPr txBox="1">
            <a:spLocks noChangeArrowheads="1"/>
          </p:cNvSpPr>
          <p:nvPr/>
        </p:nvSpPr>
        <p:spPr bwMode="auto">
          <a:xfrm>
            <a:off x="1014412" y="4040750"/>
            <a:ext cx="68897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Nucleus</a:t>
            </a:r>
          </a:p>
        </p:txBody>
      </p:sp>
      <p:sp>
        <p:nvSpPr>
          <p:cNvPr id="57" name="TextBox 26"/>
          <p:cNvSpPr txBox="1">
            <a:spLocks noChangeArrowheads="1"/>
          </p:cNvSpPr>
          <p:nvPr/>
        </p:nvSpPr>
        <p:spPr bwMode="auto">
          <a:xfrm>
            <a:off x="7593806" y="2812816"/>
            <a:ext cx="1224694"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Smooth</a:t>
            </a:r>
          </a:p>
          <a:p>
            <a:pPr eaLnBrk="0" hangingPunct="0">
              <a:lnSpc>
                <a:spcPts val="1500"/>
              </a:lnSpc>
            </a:pPr>
            <a:r>
              <a:rPr lang="en-US" sz="1400" b="1" dirty="0" smtClean="0">
                <a:solidFill>
                  <a:srgbClr val="000000"/>
                </a:solidFill>
                <a:latin typeface="Arial"/>
                <a:ea typeface="ＭＳ Ｐゴシック" charset="0"/>
              </a:rPr>
              <a:t>endoplasmic</a:t>
            </a:r>
          </a:p>
          <a:p>
            <a:pPr eaLnBrk="0" hangingPunct="0">
              <a:lnSpc>
                <a:spcPts val="1500"/>
              </a:lnSpc>
            </a:pPr>
            <a:r>
              <a:rPr lang="en-US" sz="1400" b="1" dirty="0" smtClean="0">
                <a:solidFill>
                  <a:srgbClr val="000000"/>
                </a:solidFill>
                <a:latin typeface="Arial"/>
                <a:ea typeface="ＭＳ Ｐゴシック" charset="0"/>
              </a:rPr>
              <a:t>reticulum (ER)</a:t>
            </a:r>
            <a:endParaRPr lang="en-US" sz="1400" b="1" dirty="0">
              <a:solidFill>
                <a:srgbClr val="000000"/>
              </a:solidFill>
              <a:latin typeface="Arial"/>
              <a:ea typeface="ＭＳ Ｐゴシック" charset="0"/>
            </a:endParaRPr>
          </a:p>
        </p:txBody>
      </p:sp>
      <p:sp>
        <p:nvSpPr>
          <p:cNvPr id="58" name="TextBox 29"/>
          <p:cNvSpPr txBox="1">
            <a:spLocks noChangeArrowheads="1"/>
          </p:cNvSpPr>
          <p:nvPr/>
        </p:nvSpPr>
        <p:spPr bwMode="auto">
          <a:xfrm>
            <a:off x="5962650" y="3802625"/>
            <a:ext cx="50323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Not in</a:t>
            </a:r>
          </a:p>
        </p:txBody>
      </p:sp>
      <p:sp>
        <p:nvSpPr>
          <p:cNvPr id="59" name="TextBox 30"/>
          <p:cNvSpPr txBox="1">
            <a:spLocks noChangeArrowheads="1"/>
          </p:cNvSpPr>
          <p:nvPr/>
        </p:nvSpPr>
        <p:spPr bwMode="auto">
          <a:xfrm>
            <a:off x="5962650" y="3993125"/>
            <a:ext cx="100806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animal cells</a:t>
            </a:r>
          </a:p>
        </p:txBody>
      </p:sp>
      <p:sp>
        <p:nvSpPr>
          <p:cNvPr id="60" name="TextBox 31"/>
          <p:cNvSpPr txBox="1">
            <a:spLocks noChangeArrowheads="1"/>
          </p:cNvSpPr>
          <p:nvPr/>
        </p:nvSpPr>
        <p:spPr bwMode="auto">
          <a:xfrm>
            <a:off x="336550" y="4278873"/>
            <a:ext cx="1224694"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Rough</a:t>
            </a:r>
          </a:p>
          <a:p>
            <a:pPr eaLnBrk="0" hangingPunct="0">
              <a:lnSpc>
                <a:spcPts val="1500"/>
              </a:lnSpc>
            </a:pPr>
            <a:r>
              <a:rPr lang="en-US" sz="1400" b="1" dirty="0" smtClean="0">
                <a:solidFill>
                  <a:srgbClr val="000000"/>
                </a:solidFill>
                <a:latin typeface="Arial"/>
                <a:ea typeface="ＭＳ Ｐゴシック" charset="0"/>
              </a:rPr>
              <a:t>endoplasmic</a:t>
            </a:r>
          </a:p>
          <a:p>
            <a:pPr eaLnBrk="0" hangingPunct="0">
              <a:lnSpc>
                <a:spcPts val="1500"/>
              </a:lnSpc>
            </a:pPr>
            <a:r>
              <a:rPr lang="en-US" sz="1400" b="1" dirty="0" smtClean="0">
                <a:solidFill>
                  <a:srgbClr val="000000"/>
                </a:solidFill>
                <a:latin typeface="Arial"/>
                <a:ea typeface="ＭＳ Ｐゴシック" charset="0"/>
              </a:rPr>
              <a:t>reticulum (ER)</a:t>
            </a:r>
            <a:endParaRPr lang="en-US" sz="1400" b="1" dirty="0">
              <a:solidFill>
                <a:srgbClr val="000000"/>
              </a:solidFill>
              <a:latin typeface="Arial"/>
              <a:ea typeface="ＭＳ Ｐゴシック" charset="0"/>
            </a:endParaRPr>
          </a:p>
        </p:txBody>
      </p:sp>
      <p:sp>
        <p:nvSpPr>
          <p:cNvPr id="61" name="TextBox 34"/>
          <p:cNvSpPr txBox="1">
            <a:spLocks noChangeArrowheads="1"/>
          </p:cNvSpPr>
          <p:nvPr/>
        </p:nvSpPr>
        <p:spPr bwMode="auto">
          <a:xfrm>
            <a:off x="333376" y="4974994"/>
            <a:ext cx="95726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Ribosomes</a:t>
            </a:r>
          </a:p>
        </p:txBody>
      </p:sp>
      <p:sp>
        <p:nvSpPr>
          <p:cNvPr id="62" name="TextBox 35"/>
          <p:cNvSpPr txBox="1">
            <a:spLocks noChangeArrowheads="1"/>
          </p:cNvSpPr>
          <p:nvPr/>
        </p:nvSpPr>
        <p:spPr bwMode="auto">
          <a:xfrm>
            <a:off x="527844" y="6024329"/>
            <a:ext cx="1224694"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Smooth</a:t>
            </a:r>
          </a:p>
          <a:p>
            <a:pPr eaLnBrk="0" hangingPunct="0">
              <a:lnSpc>
                <a:spcPts val="1500"/>
              </a:lnSpc>
            </a:pPr>
            <a:r>
              <a:rPr lang="en-US" sz="1400" b="1" dirty="0" smtClean="0">
                <a:solidFill>
                  <a:srgbClr val="000000"/>
                </a:solidFill>
                <a:latin typeface="Arial"/>
                <a:ea typeface="ＭＳ Ｐゴシック" charset="0"/>
              </a:rPr>
              <a:t>endoplasmic</a:t>
            </a:r>
          </a:p>
          <a:p>
            <a:pPr eaLnBrk="0" hangingPunct="0">
              <a:lnSpc>
                <a:spcPts val="1500"/>
              </a:lnSpc>
            </a:pPr>
            <a:r>
              <a:rPr lang="en-US" sz="1400" b="1" dirty="0" smtClean="0">
                <a:solidFill>
                  <a:srgbClr val="000000"/>
                </a:solidFill>
                <a:latin typeface="Arial"/>
                <a:ea typeface="ＭＳ Ｐゴシック" charset="0"/>
              </a:rPr>
              <a:t>reticulum (ER)</a:t>
            </a:r>
            <a:endParaRPr lang="en-US" sz="1400" b="1" dirty="0">
              <a:solidFill>
                <a:srgbClr val="000000"/>
              </a:solidFill>
              <a:latin typeface="Arial"/>
              <a:ea typeface="ＭＳ Ｐゴシック" charset="0"/>
            </a:endParaRPr>
          </a:p>
        </p:txBody>
      </p:sp>
      <p:sp>
        <p:nvSpPr>
          <p:cNvPr id="63" name="TextBox 39"/>
          <p:cNvSpPr txBox="1">
            <a:spLocks noChangeArrowheads="1"/>
          </p:cNvSpPr>
          <p:nvPr/>
        </p:nvSpPr>
        <p:spPr bwMode="auto">
          <a:xfrm>
            <a:off x="4499769" y="5631423"/>
            <a:ext cx="907300"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500"/>
              </a:lnSpc>
            </a:pPr>
            <a:r>
              <a:rPr lang="en-US" sz="1400" b="1" dirty="0" smtClean="0">
                <a:solidFill>
                  <a:srgbClr val="000000"/>
                </a:solidFill>
                <a:latin typeface="Arial"/>
                <a:ea typeface="ＭＳ Ｐゴシック" charset="0"/>
              </a:rPr>
              <a:t>Plasma</a:t>
            </a:r>
          </a:p>
          <a:p>
            <a:pPr eaLnBrk="0" hangingPunct="0">
              <a:lnSpc>
                <a:spcPts val="1500"/>
              </a:lnSpc>
            </a:pPr>
            <a:r>
              <a:rPr lang="en-US" sz="1400" b="1" dirty="0" smtClean="0">
                <a:solidFill>
                  <a:srgbClr val="000000"/>
                </a:solidFill>
                <a:latin typeface="Arial"/>
                <a:ea typeface="ＭＳ Ｐゴシック" charset="0"/>
              </a:rPr>
              <a:t>membrane</a:t>
            </a:r>
            <a:endParaRPr lang="en-US" sz="1400" b="1" dirty="0">
              <a:solidFill>
                <a:srgbClr val="000000"/>
              </a:solidFill>
              <a:latin typeface="Arial"/>
              <a:ea typeface="ＭＳ Ｐゴシック" charset="0"/>
            </a:endParaRPr>
          </a:p>
        </p:txBody>
      </p:sp>
      <p:sp>
        <p:nvSpPr>
          <p:cNvPr id="64" name="TextBox 41"/>
          <p:cNvSpPr txBox="1">
            <a:spLocks noChangeArrowheads="1"/>
          </p:cNvSpPr>
          <p:nvPr/>
        </p:nvSpPr>
        <p:spPr bwMode="auto">
          <a:xfrm>
            <a:off x="4205287" y="6210862"/>
            <a:ext cx="200660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Channels between cells</a:t>
            </a:r>
          </a:p>
        </p:txBody>
      </p:sp>
      <p:sp>
        <p:nvSpPr>
          <p:cNvPr id="65" name="TextBox 42"/>
          <p:cNvSpPr txBox="1">
            <a:spLocks noChangeArrowheads="1"/>
          </p:cNvSpPr>
          <p:nvPr/>
        </p:nvSpPr>
        <p:spPr bwMode="auto">
          <a:xfrm>
            <a:off x="2628900" y="6379931"/>
            <a:ext cx="135255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Golgi apparatus</a:t>
            </a:r>
          </a:p>
        </p:txBody>
      </p:sp>
      <p:grpSp>
        <p:nvGrpSpPr>
          <p:cNvPr id="66" name="Group 65"/>
          <p:cNvGrpSpPr/>
          <p:nvPr/>
        </p:nvGrpSpPr>
        <p:grpSpPr>
          <a:xfrm>
            <a:off x="5758656" y="3674805"/>
            <a:ext cx="146253" cy="683780"/>
            <a:chOff x="5424068" y="3448342"/>
            <a:chExt cx="146253" cy="683780"/>
          </a:xfrm>
        </p:grpSpPr>
        <p:sp>
          <p:nvSpPr>
            <p:cNvPr id="67" name="Freeform 66"/>
            <p:cNvSpPr/>
            <p:nvPr/>
          </p:nvSpPr>
          <p:spPr>
            <a:xfrm>
              <a:off x="5424068" y="3448342"/>
              <a:ext cx="79502" cy="683780"/>
            </a:xfrm>
            <a:custGeom>
              <a:avLst/>
              <a:gdLst>
                <a:gd name="connsiteX0" fmla="*/ 0 w 79502"/>
                <a:gd name="connsiteY0" fmla="*/ 12700 h 683780"/>
                <a:gd name="connsiteX1" fmla="*/ 66801 w 79502"/>
                <a:gd name="connsiteY1" fmla="*/ 12700 h 683780"/>
                <a:gd name="connsiteX2" fmla="*/ 66801 w 79502"/>
                <a:gd name="connsiteY2" fmla="*/ 671080 h 683780"/>
                <a:gd name="connsiteX3" fmla="*/ 0 w 79502"/>
                <a:gd name="connsiteY3" fmla="*/ 671080 h 683780"/>
                <a:gd name="connsiteX4" fmla="*/ 0 w 79502"/>
                <a:gd name="connsiteY4" fmla="*/ 683780 h 683780"/>
                <a:gd name="connsiteX5" fmla="*/ 79501 w 79502"/>
                <a:gd name="connsiteY5" fmla="*/ 683780 h 683780"/>
                <a:gd name="connsiteX6" fmla="*/ 79501 w 79502"/>
                <a:gd name="connsiteY6" fmla="*/ 0 h 683780"/>
                <a:gd name="connsiteX7" fmla="*/ 0 w 79502"/>
                <a:gd name="connsiteY7" fmla="*/ 0 h 683780"/>
                <a:gd name="connsiteX8" fmla="*/ 0 w 79502"/>
                <a:gd name="connsiteY8" fmla="*/ 12700 h 68378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9502" h="683780">
                  <a:moveTo>
                    <a:pt x="0" y="12700"/>
                  </a:moveTo>
                  <a:lnTo>
                    <a:pt x="66801" y="12700"/>
                  </a:lnTo>
                  <a:lnTo>
                    <a:pt x="66801" y="671080"/>
                  </a:lnTo>
                  <a:lnTo>
                    <a:pt x="0" y="671080"/>
                  </a:lnTo>
                  <a:lnTo>
                    <a:pt x="0" y="683780"/>
                  </a:lnTo>
                  <a:lnTo>
                    <a:pt x="79501" y="683780"/>
                  </a:lnTo>
                  <a:lnTo>
                    <a:pt x="79501" y="0"/>
                  </a:lnTo>
                  <a:lnTo>
                    <a:pt x="0" y="0"/>
                  </a:lnTo>
                  <a:lnTo>
                    <a:pt x="0" y="12700"/>
                  </a:lnTo>
                </a:path>
              </a:pathLst>
            </a:custGeom>
            <a:solidFill>
              <a:srgbClr val="231F20">
                <a:alpha val="100000"/>
              </a:srgbClr>
            </a:solidFill>
            <a:ln w="12700">
              <a:solidFill>
                <a:srgbClr val="000000">
                  <a:alpha val="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68" name="Freeform 3"/>
            <p:cNvSpPr/>
            <p:nvPr/>
          </p:nvSpPr>
          <p:spPr>
            <a:xfrm>
              <a:off x="5497220" y="3779570"/>
              <a:ext cx="73101" cy="12700"/>
            </a:xfrm>
            <a:custGeom>
              <a:avLst/>
              <a:gdLst>
                <a:gd name="connsiteX0" fmla="*/ 0 w 73101"/>
                <a:gd name="connsiteY0" fmla="*/ 6350 h 12700"/>
                <a:gd name="connsiteX1" fmla="*/ 73101 w 73101"/>
                <a:gd name="connsiteY1" fmla="*/ 6350 h 12700"/>
              </a:gdLst>
              <a:ahLst/>
              <a:cxnLst>
                <a:cxn ang="0">
                  <a:pos x="connsiteX0" y="connsiteY0"/>
                </a:cxn>
                <a:cxn ang="1">
                  <a:pos x="connsiteX1" y="connsiteY1"/>
                </a:cxn>
              </a:cxnLst>
              <a:rect l="l" t="t" r="r" b="b"/>
              <a:pathLst>
                <a:path w="73101" h="12700">
                  <a:moveTo>
                    <a:pt x="0" y="6350"/>
                  </a:moveTo>
                  <a:lnTo>
                    <a:pt x="73101" y="6350"/>
                  </a:lnTo>
                </a:path>
              </a:pathLst>
            </a:custGeom>
            <a:ln w="12700">
              <a:solidFill>
                <a:srgbClr val="231F2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69" name="Group 68"/>
          <p:cNvGrpSpPr/>
          <p:nvPr/>
        </p:nvGrpSpPr>
        <p:grpSpPr>
          <a:xfrm>
            <a:off x="7641594" y="342899"/>
            <a:ext cx="146253" cy="476251"/>
            <a:chOff x="5424068" y="3448342"/>
            <a:chExt cx="146253" cy="683780"/>
          </a:xfrm>
        </p:grpSpPr>
        <p:sp>
          <p:nvSpPr>
            <p:cNvPr id="70" name="Freeform 69"/>
            <p:cNvSpPr/>
            <p:nvPr/>
          </p:nvSpPr>
          <p:spPr>
            <a:xfrm>
              <a:off x="5424068" y="3448342"/>
              <a:ext cx="79502" cy="683780"/>
            </a:xfrm>
            <a:custGeom>
              <a:avLst/>
              <a:gdLst>
                <a:gd name="connsiteX0" fmla="*/ 0 w 79502"/>
                <a:gd name="connsiteY0" fmla="*/ 12700 h 683780"/>
                <a:gd name="connsiteX1" fmla="*/ 66801 w 79502"/>
                <a:gd name="connsiteY1" fmla="*/ 12700 h 683780"/>
                <a:gd name="connsiteX2" fmla="*/ 66801 w 79502"/>
                <a:gd name="connsiteY2" fmla="*/ 671080 h 683780"/>
                <a:gd name="connsiteX3" fmla="*/ 0 w 79502"/>
                <a:gd name="connsiteY3" fmla="*/ 671080 h 683780"/>
                <a:gd name="connsiteX4" fmla="*/ 0 w 79502"/>
                <a:gd name="connsiteY4" fmla="*/ 683780 h 683780"/>
                <a:gd name="connsiteX5" fmla="*/ 79501 w 79502"/>
                <a:gd name="connsiteY5" fmla="*/ 683780 h 683780"/>
                <a:gd name="connsiteX6" fmla="*/ 79501 w 79502"/>
                <a:gd name="connsiteY6" fmla="*/ 0 h 683780"/>
                <a:gd name="connsiteX7" fmla="*/ 0 w 79502"/>
                <a:gd name="connsiteY7" fmla="*/ 0 h 683780"/>
                <a:gd name="connsiteX8" fmla="*/ 0 w 79502"/>
                <a:gd name="connsiteY8" fmla="*/ 12700 h 68378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9502" h="683780">
                  <a:moveTo>
                    <a:pt x="0" y="12700"/>
                  </a:moveTo>
                  <a:lnTo>
                    <a:pt x="66801" y="12700"/>
                  </a:lnTo>
                  <a:lnTo>
                    <a:pt x="66801" y="671080"/>
                  </a:lnTo>
                  <a:lnTo>
                    <a:pt x="0" y="671080"/>
                  </a:lnTo>
                  <a:lnTo>
                    <a:pt x="0" y="683780"/>
                  </a:lnTo>
                  <a:lnTo>
                    <a:pt x="79501" y="683780"/>
                  </a:lnTo>
                  <a:lnTo>
                    <a:pt x="79501" y="0"/>
                  </a:lnTo>
                  <a:lnTo>
                    <a:pt x="0" y="0"/>
                  </a:lnTo>
                  <a:lnTo>
                    <a:pt x="0" y="12700"/>
                  </a:lnTo>
                </a:path>
              </a:pathLst>
            </a:custGeom>
            <a:solidFill>
              <a:srgbClr val="231F20">
                <a:alpha val="100000"/>
              </a:srgbClr>
            </a:solidFill>
            <a:ln w="12700">
              <a:solidFill>
                <a:srgbClr val="000000">
                  <a:alpha val="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b="1">
                <a:solidFill>
                  <a:srgbClr val="FFFFFF"/>
                </a:solidFill>
              </a:endParaRPr>
            </a:p>
          </p:txBody>
        </p:sp>
        <p:sp>
          <p:nvSpPr>
            <p:cNvPr id="71" name="Freeform 3"/>
            <p:cNvSpPr/>
            <p:nvPr/>
          </p:nvSpPr>
          <p:spPr>
            <a:xfrm>
              <a:off x="5497220" y="3779570"/>
              <a:ext cx="73101" cy="12700"/>
            </a:xfrm>
            <a:custGeom>
              <a:avLst/>
              <a:gdLst>
                <a:gd name="connsiteX0" fmla="*/ 0 w 73101"/>
                <a:gd name="connsiteY0" fmla="*/ 6350 h 12700"/>
                <a:gd name="connsiteX1" fmla="*/ 73101 w 73101"/>
                <a:gd name="connsiteY1" fmla="*/ 6350 h 12700"/>
              </a:gdLst>
              <a:ahLst/>
              <a:cxnLst>
                <a:cxn ang="0">
                  <a:pos x="connsiteX0" y="connsiteY0"/>
                </a:cxn>
                <a:cxn ang="1">
                  <a:pos x="connsiteX1" y="connsiteY1"/>
                </a:cxn>
              </a:cxnLst>
              <a:rect l="l" t="t" r="r" b="b"/>
              <a:pathLst>
                <a:path w="73101" h="12700">
                  <a:moveTo>
                    <a:pt x="0" y="6350"/>
                  </a:moveTo>
                  <a:lnTo>
                    <a:pt x="73101" y="6350"/>
                  </a:lnTo>
                </a:path>
              </a:pathLst>
            </a:custGeom>
            <a:ln w="12700">
              <a:solidFill>
                <a:srgbClr val="231F2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4.3</a:t>
            </a:r>
            <a:endParaRPr lang="en-US" b="0" dirty="0"/>
          </a:p>
        </p:txBody>
      </p:sp>
      <p:sp>
        <p:nvSpPr>
          <p:cNvPr id="72" name="직사각형 71"/>
          <p:cNvSpPr/>
          <p:nvPr/>
        </p:nvSpPr>
        <p:spPr>
          <a:xfrm>
            <a:off x="682241" y="1349271"/>
            <a:ext cx="2981907" cy="523220"/>
          </a:xfrm>
          <a:prstGeom prst="rect">
            <a:avLst/>
          </a:prstGeom>
        </p:spPr>
        <p:txBody>
          <a:bodyPr wrap="none">
            <a:spAutoFit/>
          </a:bodyPr>
          <a:lstStyle/>
          <a:p>
            <a:r>
              <a:rPr lang="en-US" altLang="ko-KR" sz="2800" b="1" dirty="0" smtClean="0">
                <a:solidFill>
                  <a:srgbClr val="4473B8"/>
                </a:solidFill>
              </a:rPr>
              <a:t>Eukaryotic Cells</a:t>
            </a:r>
            <a:endParaRPr lang="ko-KR" altLang="en-US" sz="2800" b="1" dirty="0">
              <a:solidFill>
                <a:srgbClr val="4473B8"/>
              </a:solidFill>
            </a:endParaRPr>
          </a:p>
        </p:txBody>
      </p:sp>
    </p:spTree>
    <p:extLst>
      <p:ext uri="{BB962C8B-B14F-4D97-AF65-F5344CB8AC3E}">
        <p14:creationId xmlns:p14="http://schemas.microsoft.com/office/powerpoint/2010/main" xmlns="" val="622340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902208" y="1054608"/>
            <a:ext cx="7339584" cy="4748784"/>
          </a:xfrm>
          <a:prstGeom prst="rect">
            <a:avLst/>
          </a:prstGeom>
          <a:noFill/>
          <a:ln>
            <a:noFill/>
          </a:ln>
        </p:spPr>
      </p:pic>
      <p:sp>
        <p:nvSpPr>
          <p:cNvPr id="3" name="Freeform 2"/>
          <p:cNvSpPr/>
          <p:nvPr/>
        </p:nvSpPr>
        <p:spPr bwMode="auto">
          <a:xfrm flipH="1" flipV="1">
            <a:off x="2897980" y="2362991"/>
            <a:ext cx="647699" cy="8017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a:off x="2897979" y="3078956"/>
            <a:ext cx="666752" cy="18097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TextBox 2"/>
          <p:cNvSpPr txBox="1">
            <a:spLocks noChangeArrowheads="1"/>
          </p:cNvSpPr>
          <p:nvPr/>
        </p:nvSpPr>
        <p:spPr bwMode="auto">
          <a:xfrm>
            <a:off x="4782306" y="1130128"/>
            <a:ext cx="21175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b="1">
                <a:solidFill>
                  <a:srgbClr val="000000"/>
                </a:solidFill>
                <a:latin typeface="Arial"/>
                <a:ea typeface="ＭＳ Ｐゴシック" charset="0"/>
              </a:rPr>
              <a:t>Outside of cell</a:t>
            </a:r>
          </a:p>
        </p:txBody>
      </p:sp>
      <p:sp>
        <p:nvSpPr>
          <p:cNvPr id="7" name="TextBox 3"/>
          <p:cNvSpPr txBox="1">
            <a:spLocks noChangeArrowheads="1"/>
          </p:cNvSpPr>
          <p:nvPr/>
        </p:nvSpPr>
        <p:spPr bwMode="auto">
          <a:xfrm>
            <a:off x="1117088" y="1787353"/>
            <a:ext cx="1691169"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r>
              <a:rPr lang="en-US" b="1" dirty="0" smtClean="0">
                <a:solidFill>
                  <a:srgbClr val="000000"/>
                </a:solidFill>
                <a:latin typeface="Arial"/>
                <a:ea typeface="ＭＳ Ｐゴシック" charset="0"/>
              </a:rPr>
              <a:t>Hydrophilic</a:t>
            </a:r>
          </a:p>
          <a:p>
            <a:pPr algn="r" eaLnBrk="0" hangingPunct="0"/>
            <a:r>
              <a:rPr lang="en-US" b="1" dirty="0" smtClean="0">
                <a:solidFill>
                  <a:srgbClr val="000000"/>
                </a:solidFill>
                <a:latin typeface="Arial"/>
                <a:ea typeface="ＭＳ Ｐゴシック" charset="0"/>
              </a:rPr>
              <a:t>head</a:t>
            </a:r>
            <a:endParaRPr lang="en-US" b="1" dirty="0">
              <a:solidFill>
                <a:srgbClr val="000000"/>
              </a:solidFill>
              <a:latin typeface="Arial"/>
              <a:ea typeface="ＭＳ Ｐゴシック" charset="0"/>
            </a:endParaRPr>
          </a:p>
        </p:txBody>
      </p:sp>
      <p:sp>
        <p:nvSpPr>
          <p:cNvPr id="8" name="TextBox 5"/>
          <p:cNvSpPr txBox="1">
            <a:spLocks noChangeArrowheads="1"/>
          </p:cNvSpPr>
          <p:nvPr/>
        </p:nvSpPr>
        <p:spPr bwMode="auto">
          <a:xfrm>
            <a:off x="928172" y="2735882"/>
            <a:ext cx="1896352" cy="692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2700"/>
              </a:lnSpc>
            </a:pPr>
            <a:r>
              <a:rPr lang="en-US" b="1" dirty="0" smtClean="0">
                <a:solidFill>
                  <a:srgbClr val="000000"/>
                </a:solidFill>
                <a:latin typeface="Arial"/>
                <a:ea typeface="ＭＳ Ｐゴシック" charset="0"/>
              </a:rPr>
              <a:t>Hydrophobic</a:t>
            </a:r>
          </a:p>
          <a:p>
            <a:pPr algn="r" eaLnBrk="0" hangingPunct="0">
              <a:lnSpc>
                <a:spcPts val="2700"/>
              </a:lnSpc>
            </a:pPr>
            <a:r>
              <a:rPr lang="en-US" b="1" dirty="0" smtClean="0">
                <a:solidFill>
                  <a:srgbClr val="000000"/>
                </a:solidFill>
                <a:latin typeface="Arial"/>
                <a:ea typeface="ＭＳ Ｐゴシック" charset="0"/>
              </a:rPr>
              <a:t>tail</a:t>
            </a:r>
            <a:endParaRPr lang="en-US" b="1" dirty="0">
              <a:solidFill>
                <a:srgbClr val="000000"/>
              </a:solidFill>
              <a:latin typeface="Arial"/>
              <a:ea typeface="ＭＳ Ｐゴシック" charset="0"/>
            </a:endParaRPr>
          </a:p>
        </p:txBody>
      </p:sp>
      <p:sp>
        <p:nvSpPr>
          <p:cNvPr id="9" name="TextBox 7"/>
          <p:cNvSpPr txBox="1">
            <a:spLocks noChangeArrowheads="1"/>
          </p:cNvSpPr>
          <p:nvPr/>
        </p:nvSpPr>
        <p:spPr bwMode="auto">
          <a:xfrm>
            <a:off x="1364419" y="4490866"/>
            <a:ext cx="194444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b="1" dirty="0">
                <a:solidFill>
                  <a:srgbClr val="000000"/>
                </a:solidFill>
                <a:latin typeface="Arial"/>
                <a:ea typeface="ＭＳ Ｐゴシック" charset="0"/>
              </a:rPr>
              <a:t>Phospholipid</a:t>
            </a:r>
          </a:p>
        </p:txBody>
      </p:sp>
      <p:sp>
        <p:nvSpPr>
          <p:cNvPr id="10" name="TextBox 8"/>
          <p:cNvSpPr txBox="1">
            <a:spLocks noChangeArrowheads="1"/>
          </p:cNvSpPr>
          <p:nvPr/>
        </p:nvSpPr>
        <p:spPr bwMode="auto">
          <a:xfrm>
            <a:off x="3986969" y="4773441"/>
            <a:ext cx="372537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b="1">
                <a:solidFill>
                  <a:srgbClr val="000000"/>
                </a:solidFill>
                <a:latin typeface="Arial"/>
                <a:ea typeface="ＭＳ Ｐゴシック" charset="0"/>
              </a:rPr>
              <a:t>Cytoplasm (inside of cell)</a:t>
            </a:r>
          </a:p>
        </p:txBody>
      </p:sp>
      <p:sp>
        <p:nvSpPr>
          <p:cNvPr id="11" name="TextBox 9"/>
          <p:cNvSpPr txBox="1">
            <a:spLocks noChangeArrowheads="1"/>
          </p:cNvSpPr>
          <p:nvPr/>
        </p:nvSpPr>
        <p:spPr bwMode="auto">
          <a:xfrm>
            <a:off x="951669" y="5367166"/>
            <a:ext cx="6405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b="1" dirty="0">
                <a:solidFill>
                  <a:srgbClr val="000000"/>
                </a:solidFill>
                <a:latin typeface="Arial"/>
                <a:ea typeface="ＭＳ Ｐゴシック" charset="0"/>
              </a:rPr>
              <a:t>(a) </a:t>
            </a:r>
            <a:r>
              <a:rPr lang="en-US" b="1" dirty="0" err="1" smtClean="0">
                <a:solidFill>
                  <a:srgbClr val="000000"/>
                </a:solidFill>
                <a:latin typeface="Arial"/>
                <a:ea typeface="ＭＳ Ｐゴシック" charset="0"/>
              </a:rPr>
              <a:t>Phospholipid</a:t>
            </a:r>
            <a:r>
              <a:rPr lang="ko-KR" altLang="en-US" sz="2000" dirty="0" smtClean="0">
                <a:solidFill>
                  <a:srgbClr val="000000"/>
                </a:solidFill>
                <a:latin typeface="Arial"/>
                <a:ea typeface="ＭＳ Ｐゴシック" charset="0"/>
              </a:rPr>
              <a:t>인지질</a:t>
            </a:r>
            <a:r>
              <a:rPr lang="en-US" b="1" dirty="0" smtClean="0">
                <a:solidFill>
                  <a:srgbClr val="000000"/>
                </a:solidFill>
                <a:latin typeface="Arial"/>
                <a:ea typeface="ＭＳ Ｐゴシック" charset="0"/>
              </a:rPr>
              <a:t> </a:t>
            </a:r>
            <a:r>
              <a:rPr lang="en-US" b="1" dirty="0" err="1">
                <a:solidFill>
                  <a:srgbClr val="000000"/>
                </a:solidFill>
                <a:latin typeface="Arial"/>
                <a:ea typeface="ＭＳ Ｐゴシック" charset="0"/>
              </a:rPr>
              <a:t>bilayer</a:t>
            </a:r>
            <a:r>
              <a:rPr lang="en-US" b="1" dirty="0">
                <a:solidFill>
                  <a:srgbClr val="000000"/>
                </a:solidFill>
                <a:latin typeface="Arial"/>
                <a:ea typeface="ＭＳ Ｐゴシック" charset="0"/>
              </a:rPr>
              <a:t> of membrane</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4.4-1</a:t>
            </a:r>
            <a:endParaRPr lang="en-US" b="0" dirty="0"/>
          </a:p>
        </p:txBody>
      </p:sp>
      <p:sp>
        <p:nvSpPr>
          <p:cNvPr id="13" name="직사각형 12"/>
          <p:cNvSpPr/>
          <p:nvPr/>
        </p:nvSpPr>
        <p:spPr>
          <a:xfrm>
            <a:off x="839253" y="434871"/>
            <a:ext cx="7390347" cy="523220"/>
          </a:xfrm>
          <a:prstGeom prst="rect">
            <a:avLst/>
          </a:prstGeom>
        </p:spPr>
        <p:txBody>
          <a:bodyPr wrap="square">
            <a:spAutoFit/>
          </a:bodyPr>
          <a:lstStyle/>
          <a:p>
            <a:r>
              <a:rPr lang="en-US" altLang="ko-KR" sz="2800" b="1" dirty="0" smtClean="0">
                <a:solidFill>
                  <a:srgbClr val="4473B8"/>
                </a:solidFill>
              </a:rPr>
              <a:t>The Plasma Membrane</a:t>
            </a:r>
            <a:r>
              <a:rPr lang="ko-KR" altLang="en-US" dirty="0" smtClean="0">
                <a:solidFill>
                  <a:srgbClr val="4473B8"/>
                </a:solidFill>
              </a:rPr>
              <a:t>원형질막</a:t>
            </a:r>
            <a:endParaRPr lang="ko-KR" altLang="en-US" dirty="0">
              <a:solidFill>
                <a:srgbClr val="4473B8"/>
              </a:solidFill>
            </a:endParaRPr>
          </a:p>
        </p:txBody>
      </p:sp>
    </p:spTree>
    <p:extLst>
      <p:ext uri="{BB962C8B-B14F-4D97-AF65-F5344CB8AC3E}">
        <p14:creationId xmlns:p14="http://schemas.microsoft.com/office/powerpoint/2010/main" xmlns="" val="1221353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298704" y="841248"/>
            <a:ext cx="8546592" cy="5175504"/>
          </a:xfrm>
          <a:prstGeom prst="rect">
            <a:avLst/>
          </a:prstGeom>
          <a:noFill/>
          <a:ln>
            <a:noFill/>
          </a:ln>
        </p:spPr>
      </p:pic>
      <p:sp>
        <p:nvSpPr>
          <p:cNvPr id="3" name="Freeform 2"/>
          <p:cNvSpPr/>
          <p:nvPr/>
        </p:nvSpPr>
        <p:spPr bwMode="auto">
          <a:xfrm flipH="1">
            <a:off x="1987549" y="3286124"/>
            <a:ext cx="593725" cy="65087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Freeform 4"/>
          <p:cNvSpPr/>
          <p:nvPr/>
        </p:nvSpPr>
        <p:spPr bwMode="auto">
          <a:xfrm flipH="1">
            <a:off x="1987548" y="2635250"/>
            <a:ext cx="657225" cy="47942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flipV="1">
            <a:off x="5137149" y="1069973"/>
            <a:ext cx="1638299" cy="69215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flipV="1">
            <a:off x="5727700" y="1069971"/>
            <a:ext cx="1047748" cy="1244603"/>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flipV="1">
            <a:off x="4156075" y="1069970"/>
            <a:ext cx="2619373" cy="714379"/>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TextBox 8"/>
          <p:cNvSpPr txBox="1"/>
          <p:nvPr/>
        </p:nvSpPr>
        <p:spPr>
          <a:xfrm>
            <a:off x="3665396" y="992061"/>
            <a:ext cx="1825821" cy="317651"/>
          </a:xfrm>
          <a:prstGeom prst="rect">
            <a:avLst/>
          </a:prstGeom>
          <a:noFill/>
        </p:spPr>
        <p:txBody>
          <a:bodyPr wrap="none" lIns="0" tIns="0" rIns="0" bIns="0">
            <a:spAutoFit/>
          </a:bodyPr>
          <a:lstStyle/>
          <a:p>
            <a:pPr eaLnBrk="0" fontAlgn="auto" hangingPunct="0">
              <a:spcBef>
                <a:spcPts val="0"/>
              </a:spcBef>
              <a:spcAft>
                <a:spcPts val="0"/>
              </a:spcAft>
              <a:defRPr/>
            </a:pPr>
            <a:r>
              <a:rPr lang="en-US" sz="2064" b="1" dirty="0">
                <a:solidFill>
                  <a:srgbClr val="000000"/>
                </a:solidFill>
                <a:latin typeface="Arial"/>
                <a:ea typeface="ＭＳ Ｐゴシック" charset="0"/>
              </a:rPr>
              <a:t>Outside of cell</a:t>
            </a:r>
          </a:p>
        </p:txBody>
      </p:sp>
      <p:sp>
        <p:nvSpPr>
          <p:cNvPr id="10" name="TextBox 9"/>
          <p:cNvSpPr txBox="1"/>
          <p:nvPr/>
        </p:nvSpPr>
        <p:spPr>
          <a:xfrm>
            <a:off x="6877702" y="851565"/>
            <a:ext cx="1354538" cy="589905"/>
          </a:xfrm>
          <a:prstGeom prst="rect">
            <a:avLst/>
          </a:prstGeom>
          <a:noFill/>
        </p:spPr>
        <p:txBody>
          <a:bodyPr wrap="none" lIns="0" tIns="0" rIns="0" bIns="0">
            <a:spAutoFit/>
          </a:bodyPr>
          <a:lstStyle/>
          <a:p>
            <a:pP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Embedded</a:t>
            </a:r>
          </a:p>
          <a:p>
            <a:pP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proteins</a:t>
            </a:r>
            <a:endParaRPr lang="en-US" sz="2064" b="1" dirty="0">
              <a:solidFill>
                <a:srgbClr val="000000"/>
              </a:solidFill>
              <a:latin typeface="Arial"/>
              <a:ea typeface="ＭＳ Ｐゴシック" charset="0"/>
            </a:endParaRPr>
          </a:p>
        </p:txBody>
      </p:sp>
      <p:sp>
        <p:nvSpPr>
          <p:cNvPr id="11" name="TextBox 10"/>
          <p:cNvSpPr txBox="1"/>
          <p:nvPr/>
        </p:nvSpPr>
        <p:spPr>
          <a:xfrm>
            <a:off x="480874" y="2656553"/>
            <a:ext cx="1457129" cy="589905"/>
          </a:xfrm>
          <a:prstGeom prst="rect">
            <a:avLst/>
          </a:prstGeom>
          <a:noFill/>
        </p:spPr>
        <p:txBody>
          <a:bodyPr wrap="none" lIns="0" tIns="0" rIns="0" bIns="0">
            <a:spAutoFit/>
          </a:bodyPr>
          <a:lstStyle/>
          <a:p>
            <a:pPr algn="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Hydrophilic</a:t>
            </a:r>
          </a:p>
          <a:p>
            <a:pPr algn="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head</a:t>
            </a:r>
            <a:endParaRPr lang="en-US" sz="2064" b="1" dirty="0">
              <a:solidFill>
                <a:srgbClr val="000000"/>
              </a:solidFill>
              <a:latin typeface="Arial"/>
              <a:ea typeface="ＭＳ Ｐゴシック" charset="0"/>
            </a:endParaRPr>
          </a:p>
        </p:txBody>
      </p:sp>
      <p:sp>
        <p:nvSpPr>
          <p:cNvPr id="12" name="TextBox 11"/>
          <p:cNvSpPr txBox="1"/>
          <p:nvPr/>
        </p:nvSpPr>
        <p:spPr>
          <a:xfrm>
            <a:off x="299106" y="3517771"/>
            <a:ext cx="1633459" cy="589905"/>
          </a:xfrm>
          <a:prstGeom prst="rect">
            <a:avLst/>
          </a:prstGeom>
          <a:noFill/>
        </p:spPr>
        <p:txBody>
          <a:bodyPr wrap="none" lIns="0" tIns="0" rIns="0" bIns="0">
            <a:spAutoFit/>
          </a:bodyPr>
          <a:lstStyle/>
          <a:p>
            <a:pPr algn="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Hydrophobic</a:t>
            </a:r>
          </a:p>
          <a:p>
            <a:pPr algn="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tail</a:t>
            </a:r>
            <a:endParaRPr lang="en-US" sz="2064" b="1" dirty="0">
              <a:solidFill>
                <a:srgbClr val="000000"/>
              </a:solidFill>
              <a:latin typeface="Arial"/>
              <a:ea typeface="ＭＳ Ｐゴシック" charset="0"/>
            </a:endParaRPr>
          </a:p>
        </p:txBody>
      </p:sp>
      <p:sp>
        <p:nvSpPr>
          <p:cNvPr id="13" name="TextBox 12"/>
          <p:cNvSpPr txBox="1"/>
          <p:nvPr/>
        </p:nvSpPr>
        <p:spPr>
          <a:xfrm>
            <a:off x="7149165" y="2490659"/>
            <a:ext cx="1678345" cy="589905"/>
          </a:xfrm>
          <a:prstGeom prst="rect">
            <a:avLst/>
          </a:prstGeom>
          <a:noFill/>
        </p:spPr>
        <p:txBody>
          <a:bodyPr wrap="none" lIns="0" tIns="0" rIns="0" bIns="0">
            <a:spAutoFit/>
          </a:bodyPr>
          <a:lstStyle/>
          <a:p>
            <a:pP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Phospholipid</a:t>
            </a:r>
          </a:p>
          <a:p>
            <a:pPr eaLnBrk="0" fontAlgn="auto" hangingPunct="0">
              <a:lnSpc>
                <a:spcPts val="2300"/>
              </a:lnSpc>
              <a:spcBef>
                <a:spcPts val="0"/>
              </a:spcBef>
              <a:spcAft>
                <a:spcPts val="0"/>
              </a:spcAft>
              <a:defRPr/>
            </a:pPr>
            <a:r>
              <a:rPr lang="en-US" sz="2064" b="1" dirty="0" smtClean="0">
                <a:solidFill>
                  <a:srgbClr val="000000"/>
                </a:solidFill>
                <a:latin typeface="Arial"/>
                <a:ea typeface="ＭＳ Ｐゴシック" charset="0"/>
              </a:rPr>
              <a:t>bilayer</a:t>
            </a:r>
            <a:endParaRPr lang="en-US" sz="2064" b="1" dirty="0">
              <a:solidFill>
                <a:srgbClr val="000000"/>
              </a:solidFill>
              <a:latin typeface="Arial"/>
              <a:ea typeface="ＭＳ Ｐゴシック" charset="0"/>
            </a:endParaRPr>
          </a:p>
        </p:txBody>
      </p:sp>
      <p:sp>
        <p:nvSpPr>
          <p:cNvPr id="14" name="TextBox 13"/>
          <p:cNvSpPr txBox="1"/>
          <p:nvPr/>
        </p:nvSpPr>
        <p:spPr>
          <a:xfrm>
            <a:off x="2969279" y="5138611"/>
            <a:ext cx="3210815" cy="317651"/>
          </a:xfrm>
          <a:prstGeom prst="rect">
            <a:avLst/>
          </a:prstGeom>
          <a:noFill/>
        </p:spPr>
        <p:txBody>
          <a:bodyPr wrap="none" lIns="0" tIns="0" rIns="0" bIns="0">
            <a:spAutoFit/>
          </a:bodyPr>
          <a:lstStyle/>
          <a:p>
            <a:pPr eaLnBrk="0" fontAlgn="auto" hangingPunct="0">
              <a:spcBef>
                <a:spcPts val="0"/>
              </a:spcBef>
              <a:spcAft>
                <a:spcPts val="0"/>
              </a:spcAft>
              <a:defRPr/>
            </a:pPr>
            <a:r>
              <a:rPr lang="en-US" sz="2064" b="1">
                <a:solidFill>
                  <a:srgbClr val="000000"/>
                </a:solidFill>
                <a:latin typeface="Arial"/>
                <a:ea typeface="ＭＳ Ｐゴシック" charset="0"/>
              </a:rPr>
              <a:t>Cytoplasm (inside of cell)</a:t>
            </a:r>
          </a:p>
        </p:txBody>
      </p:sp>
      <p:sp>
        <p:nvSpPr>
          <p:cNvPr id="15" name="TextBox 14"/>
          <p:cNvSpPr txBox="1"/>
          <p:nvPr/>
        </p:nvSpPr>
        <p:spPr>
          <a:xfrm>
            <a:off x="332441" y="5641849"/>
            <a:ext cx="4624664" cy="317651"/>
          </a:xfrm>
          <a:prstGeom prst="rect">
            <a:avLst/>
          </a:prstGeom>
          <a:noFill/>
        </p:spPr>
        <p:txBody>
          <a:bodyPr wrap="none" lIns="0" tIns="0" rIns="0" bIns="0">
            <a:spAutoFit/>
          </a:bodyPr>
          <a:lstStyle/>
          <a:p>
            <a:pPr eaLnBrk="0" fontAlgn="auto" hangingPunct="0">
              <a:spcBef>
                <a:spcPts val="0"/>
              </a:spcBef>
              <a:spcAft>
                <a:spcPts val="0"/>
              </a:spcAft>
              <a:defRPr/>
            </a:pPr>
            <a:r>
              <a:rPr lang="en-US" sz="2064" b="1">
                <a:solidFill>
                  <a:srgbClr val="000000"/>
                </a:solidFill>
                <a:latin typeface="Arial"/>
                <a:ea typeface="ＭＳ Ｐゴシック" charset="0"/>
              </a:rPr>
              <a:t>(b) Fluid mosaic model of membrane</a:t>
            </a:r>
          </a:p>
        </p:txBody>
      </p:sp>
      <p:grpSp>
        <p:nvGrpSpPr>
          <p:cNvPr id="16" name="Group 15"/>
          <p:cNvGrpSpPr/>
          <p:nvPr/>
        </p:nvGrpSpPr>
        <p:grpSpPr>
          <a:xfrm rot="5400000">
            <a:off x="6010671" y="2643590"/>
            <a:ext cx="1682752" cy="330986"/>
            <a:chOff x="1076325" y="1730375"/>
            <a:chExt cx="1149350" cy="384175"/>
          </a:xfrm>
        </p:grpSpPr>
        <p:sp>
          <p:nvSpPr>
            <p:cNvPr id="17" name="Freeform 16"/>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sp>
          <p:nvSpPr>
            <p:cNvPr id="18" name="Freeform 17"/>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charset="0"/>
                  <a:ea typeface="ＭＳ Ｐゴシック" charset="0"/>
                  <a:cs typeface="ＭＳ Ｐゴシック" charset="0"/>
                </a:defRPr>
              </a:lvl9pPr>
            </a:lstStyle>
            <a:p>
              <a:endParaRPr lang="en-US" b="0" smtClean="0">
                <a:solidFill>
                  <a:srgbClr val="000000"/>
                </a:solidFill>
                <a:latin typeface="Times" pitchFamily="84" charset="0"/>
              </a:endParaRPr>
            </a:p>
          </p:txBody>
        </p:sp>
      </p:gr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rgbClr val="000000"/>
                </a:solidFill>
                <a:effectLst/>
                <a:latin typeface="Arial"/>
                <a:ea typeface="ＭＳ Ｐゴシック"/>
                <a:cs typeface="Arial"/>
              </a:rPr>
              <a:t>Figure 4.4-2</a:t>
            </a:r>
            <a:endParaRPr lang="en-US" b="0" dirty="0"/>
          </a:p>
        </p:txBody>
      </p:sp>
    </p:spTree>
    <p:extLst>
      <p:ext uri="{BB962C8B-B14F-4D97-AF65-F5344CB8AC3E}">
        <p14:creationId xmlns:p14="http://schemas.microsoft.com/office/powerpoint/2010/main" xmlns="" val="732081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317527" y="926458"/>
            <a:ext cx="8675747" cy="4710667"/>
          </a:xfrm>
        </p:spPr>
        <p:txBody>
          <a:bodyPr>
            <a:normAutofit fontScale="85000" lnSpcReduction="20000"/>
          </a:bodyPr>
          <a:lstStyle/>
          <a:p>
            <a:r>
              <a:rPr lang="en-US" dirty="0" smtClean="0"/>
              <a:t>Plant cells have a cell wall made from cellulose fibers. </a:t>
            </a:r>
          </a:p>
          <a:p>
            <a:pPr lvl="1"/>
            <a:r>
              <a:rPr lang="en-US" dirty="0" smtClean="0"/>
              <a:t>protect the cells,</a:t>
            </a:r>
          </a:p>
          <a:p>
            <a:pPr lvl="1"/>
            <a:r>
              <a:rPr lang="en-US" dirty="0" smtClean="0"/>
              <a:t>maintain cell shape, and</a:t>
            </a:r>
          </a:p>
          <a:p>
            <a:pPr lvl="1"/>
            <a:r>
              <a:rPr lang="en-US" dirty="0" smtClean="0"/>
              <a:t>keep cells from absorbing too much water.</a:t>
            </a:r>
          </a:p>
          <a:p>
            <a:r>
              <a:rPr lang="en-US" altLang="ko-KR" dirty="0" smtClean="0"/>
              <a:t>Animal cells </a:t>
            </a:r>
          </a:p>
          <a:p>
            <a:pPr lvl="1"/>
            <a:r>
              <a:rPr lang="en-US" altLang="ko-KR" dirty="0" smtClean="0"/>
              <a:t>lack cell walls and</a:t>
            </a:r>
          </a:p>
          <a:p>
            <a:pPr lvl="1"/>
            <a:r>
              <a:rPr lang="en-US" altLang="ko-KR" dirty="0" smtClean="0"/>
              <a:t>most secrete a sticky coat called the </a:t>
            </a:r>
            <a:r>
              <a:rPr lang="en-US" altLang="ko-KR" b="1" dirty="0" smtClean="0"/>
              <a:t>extracellular matrix </a:t>
            </a:r>
            <a:r>
              <a:rPr lang="ko-KR" altLang="en-US" sz="2400" dirty="0" err="1" smtClean="0"/>
              <a:t>세포외기질</a:t>
            </a:r>
            <a:r>
              <a:rPr lang="en-US" altLang="ko-KR" dirty="0" smtClean="0"/>
              <a:t>, fibers made of the protein collagen </a:t>
            </a:r>
          </a:p>
          <a:p>
            <a:pPr lvl="1"/>
            <a:r>
              <a:rPr lang="en-US" altLang="ko-KR" dirty="0" smtClean="0"/>
              <a:t>hold cells together in tissues and </a:t>
            </a:r>
          </a:p>
          <a:p>
            <a:pPr lvl="1"/>
            <a:r>
              <a:rPr lang="en-US" altLang="ko-KR" dirty="0" smtClean="0"/>
              <a:t>can have protective and supportive functions. </a:t>
            </a:r>
          </a:p>
          <a:p>
            <a:pPr lvl="1"/>
            <a:r>
              <a:rPr lang="en-US" altLang="ko-KR" dirty="0" smtClean="0"/>
              <a:t>In addition, the surfaces of most animal cells contain cell junctions, structures that connect cells together into tissues, allowing the cells to function in a coordinated way.</a:t>
            </a:r>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s" id="{D10E2605-64AD-47CA-8C83-9D8FB294CAC7}" vid="{90AA8442-7336-4BC9-A760-1BA51E6F36A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8130</TotalTime>
  <Words>5665</Words>
  <Application>Microsoft Office PowerPoint</Application>
  <PresentationFormat>화면 슬라이드 쇼(4:3)</PresentationFormat>
  <Paragraphs>554</Paragraphs>
  <Slides>32</Slides>
  <Notes>31</Notes>
  <HiddenSlides>0</HiddenSlides>
  <MMClips>0</MMClips>
  <ScaleCrop>false</ScaleCrop>
  <HeadingPairs>
    <vt:vector size="4" baseType="variant">
      <vt:variant>
        <vt:lpstr>테마</vt:lpstr>
      </vt:variant>
      <vt:variant>
        <vt:i4>1</vt:i4>
      </vt:variant>
      <vt:variant>
        <vt:lpstr>슬라이드 제목</vt:lpstr>
      </vt:variant>
      <vt:variant>
        <vt:i4>32</vt:i4>
      </vt:variant>
    </vt:vector>
  </HeadingPairs>
  <TitlesOfParts>
    <vt:vector size="33" baseType="lpstr">
      <vt:lpstr>CampbellEB6_Lectures</vt:lpstr>
      <vt:lpstr>Chapter 4</vt:lpstr>
      <vt:lpstr>Figure 4.1</vt:lpstr>
      <vt:lpstr>The Two Major Categories of Cells</vt:lpstr>
      <vt:lpstr>Figure 4.2</vt:lpstr>
      <vt:lpstr>슬라이드 5</vt:lpstr>
      <vt:lpstr>Figure 4.3</vt:lpstr>
      <vt:lpstr>Figure 4.4-1</vt:lpstr>
      <vt:lpstr>Figure 4.4-2</vt:lpstr>
      <vt:lpstr>슬라이드 9</vt:lpstr>
      <vt:lpstr>Figure 4.6</vt:lpstr>
      <vt:lpstr>Figure 4.7</vt:lpstr>
      <vt:lpstr>Figure 4.8</vt:lpstr>
      <vt:lpstr>Figure 4.9</vt:lpstr>
      <vt:lpstr>Figure 4.10-s3</vt:lpstr>
      <vt:lpstr>The Endomembrane System: Manufacturing and Distributing Cellular Products</vt:lpstr>
      <vt:lpstr>Figure 4.11</vt:lpstr>
      <vt:lpstr>Figure 4.12</vt:lpstr>
      <vt:lpstr>슬라이드 18</vt:lpstr>
      <vt:lpstr>Figure 4.13</vt:lpstr>
      <vt:lpstr>Figure 4.14-1</vt:lpstr>
      <vt:lpstr>Figure 4.14-2</vt:lpstr>
      <vt:lpstr>Figure 4.15-1</vt:lpstr>
      <vt:lpstr>Figure 4.15-2</vt:lpstr>
      <vt:lpstr>Figure 4.16</vt:lpstr>
      <vt:lpstr>Energy Transformations: Chloroplasts and Mitochondria</vt:lpstr>
      <vt:lpstr>Chloroplasts</vt:lpstr>
      <vt:lpstr>Figure 4.17</vt:lpstr>
      <vt:lpstr>Mitochondria</vt:lpstr>
      <vt:lpstr>Figure 4.18</vt:lpstr>
      <vt:lpstr>The Cytoskeleton: Cell Shape and Movement</vt:lpstr>
      <vt:lpstr>Figure 4.19-1</vt:lpstr>
      <vt:lpstr>Cilia섬모 and Flagella편모</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1058</cp:revision>
  <cp:lastPrinted>2005-04-01T00:26:31Z</cp:lastPrinted>
  <dcterms:created xsi:type="dcterms:W3CDTF">2014-09-12T21:09:57Z</dcterms:created>
  <dcterms:modified xsi:type="dcterms:W3CDTF">2019-12-19T05:44:08Z</dcterms:modified>
</cp:coreProperties>
</file>