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8"/>
  </p:notesMasterIdLst>
  <p:handoutMasterIdLst>
    <p:handoutMasterId r:id="rId29"/>
  </p:handoutMasterIdLst>
  <p:sldIdLst>
    <p:sldId id="447" r:id="rId2"/>
    <p:sldId id="264" r:id="rId3"/>
    <p:sldId id="456" r:id="rId4"/>
    <p:sldId id="270" r:id="rId5"/>
    <p:sldId id="271" r:id="rId6"/>
    <p:sldId id="458" r:id="rId7"/>
    <p:sldId id="419" r:id="rId8"/>
    <p:sldId id="464" r:id="rId9"/>
    <p:sldId id="465" r:id="rId10"/>
    <p:sldId id="286" r:id="rId11"/>
    <p:sldId id="288" r:id="rId12"/>
    <p:sldId id="472" r:id="rId13"/>
    <p:sldId id="298" r:id="rId14"/>
    <p:sldId id="483" r:id="rId15"/>
    <p:sldId id="304" r:id="rId16"/>
    <p:sldId id="485" r:id="rId17"/>
    <p:sldId id="430" r:id="rId18"/>
    <p:sldId id="310" r:id="rId19"/>
    <p:sldId id="492" r:id="rId20"/>
    <p:sldId id="433" r:id="rId21"/>
    <p:sldId id="318" r:id="rId22"/>
    <p:sldId id="500" r:id="rId23"/>
    <p:sldId id="330" r:id="rId24"/>
    <p:sldId id="333" r:id="rId25"/>
    <p:sldId id="335" r:id="rId26"/>
    <p:sldId id="341" r:id="rId27"/>
  </p:sldIdLst>
  <p:sldSz cx="9144000" cy="6858000" type="screen4x3"/>
  <p:notesSz cx="12115800" cy="18973800"/>
  <p:custDataLst>
    <p:tags r:id="rId30"/>
  </p:custDataLst>
  <p:defaultTextStyle>
    <a:defPPr>
      <a:defRPr lang="en-US"/>
    </a:defPPr>
    <a:lvl1pPr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1pPr>
    <a:lvl2pPr marL="4572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2pPr>
    <a:lvl3pPr marL="9144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3pPr>
    <a:lvl4pPr marL="13716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4pPr>
    <a:lvl5pPr marL="18288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2400" kern="1200">
        <a:solidFill>
          <a:schemeClr val="tx1"/>
        </a:solidFill>
        <a:latin typeface="Arial" pitchFamily="-108" charset="0"/>
        <a:ea typeface="Arial" pitchFamily="-108" charset="0"/>
        <a:cs typeface="Arial" pitchFamily="-108" charset="0"/>
      </a:defRPr>
    </a:lvl6pPr>
    <a:lvl7pPr marL="2743200" algn="l" defTabSz="457200" rtl="0" eaLnBrk="1" latinLnBrk="0" hangingPunct="1">
      <a:defRPr sz="2400" kern="1200">
        <a:solidFill>
          <a:schemeClr val="tx1"/>
        </a:solidFill>
        <a:latin typeface="Arial" pitchFamily="-108" charset="0"/>
        <a:ea typeface="Arial" pitchFamily="-108" charset="0"/>
        <a:cs typeface="Arial" pitchFamily="-108" charset="0"/>
      </a:defRPr>
    </a:lvl7pPr>
    <a:lvl8pPr marL="3200400" algn="l" defTabSz="457200" rtl="0" eaLnBrk="1" latinLnBrk="0" hangingPunct="1">
      <a:defRPr sz="2400" kern="1200">
        <a:solidFill>
          <a:schemeClr val="tx1"/>
        </a:solidFill>
        <a:latin typeface="Arial" pitchFamily="-108" charset="0"/>
        <a:ea typeface="Arial" pitchFamily="-108" charset="0"/>
        <a:cs typeface="Arial" pitchFamily="-108" charset="0"/>
      </a:defRPr>
    </a:lvl8pPr>
    <a:lvl9pPr marL="3657600" algn="l" defTabSz="457200" rtl="0" eaLnBrk="1" latinLnBrk="0" hangingPunct="1">
      <a:defRPr sz="2400" kern="1200">
        <a:solidFill>
          <a:schemeClr val="tx1"/>
        </a:solidFill>
        <a:latin typeface="Arial" pitchFamily="-108" charset="0"/>
        <a:ea typeface="Arial" pitchFamily="-108" charset="0"/>
        <a:cs typeface="Arial" pitchFamily="-108" charset="0"/>
      </a:defRPr>
    </a:lvl9pPr>
  </p:defaultTextStyle>
  <p:extLst>
    <p:ext uri="{EFAFB233-063F-42B5-8137-9DF3F51BA10A}">
      <p15:sldGuideLst xmlns:p15="http://schemas.microsoft.com/office/powerpoint/2012/main" xmlns="">
        <p15:guide id="3" orient="horz" pos="2160" userDrawn="1">
          <p15:clr>
            <a:srgbClr val="A4A3A4"/>
          </p15:clr>
        </p15:guide>
        <p15:guide id="10" pos="2875">
          <p15:clr>
            <a:srgbClr val="A4A3A4"/>
          </p15:clr>
        </p15:guide>
        <p15:guide id="11" pos="2860">
          <p15:clr>
            <a:srgbClr val="A4A3A4"/>
          </p15:clr>
        </p15:guide>
      </p15:sldGuideLst>
    </p:ext>
    <p:ext uri="{2D200454-40CA-4A62-9FC3-DE9A4176ACB9}">
      <p15:notesGuideLst xmlns:p15="http://schemas.microsoft.com/office/powerpoint/2012/main" xmlns="">
        <p15:guide id="1" orient="horz" pos="5976">
          <p15:clr>
            <a:srgbClr val="A4A3A4"/>
          </p15:clr>
        </p15:guide>
        <p15:guide id="2" pos="38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473B8"/>
    <a:srgbClr val="4B7278"/>
    <a:srgbClr val="C39150"/>
    <a:srgbClr val="58662E"/>
    <a:srgbClr val="F7F7F7"/>
    <a:srgbClr val="85B0DE"/>
    <a:srgbClr val="008B5D"/>
    <a:srgbClr val="00788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3" autoAdjust="0"/>
    <p:restoredTop sz="85080" autoAdjust="0"/>
  </p:normalViewPr>
  <p:slideViewPr>
    <p:cSldViewPr snapToGrid="0">
      <p:cViewPr varScale="1">
        <p:scale>
          <a:sx n="91" d="100"/>
          <a:sy n="91" d="100"/>
        </p:scale>
        <p:origin x="-474" y="-102"/>
      </p:cViewPr>
      <p:guideLst>
        <p:guide orient="horz" pos="2160"/>
        <p:guide pos="2875"/>
        <p:guide pos="28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5400"/>
    </p:cViewPr>
  </p:sorterViewPr>
  <p:notesViewPr>
    <p:cSldViewPr snapToGrid="0">
      <p:cViewPr>
        <p:scale>
          <a:sx n="100" d="100"/>
          <a:sy n="100" d="100"/>
        </p:scale>
        <p:origin x="-1400" y="2432"/>
      </p:cViewPr>
      <p:guideLst>
        <p:guide orient="horz" pos="5976"/>
        <p:guide pos="38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2850"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1" name="Rectangle 3"/>
          <p:cNvSpPr>
            <a:spLocks noGrp="1" noChangeArrowheads="1"/>
          </p:cNvSpPr>
          <p:nvPr>
            <p:ph type="dt" sz="quarter" idx="1"/>
          </p:nvPr>
        </p:nvSpPr>
        <p:spPr bwMode="auto">
          <a:xfrm>
            <a:off x="6862763" y="0"/>
            <a:ext cx="5248275"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Times New Roman" charset="0"/>
                <a:ea typeface="+mn-ea"/>
                <a:cs typeface="+mn-cs"/>
              </a:defRPr>
            </a:lvl1pPr>
          </a:lstStyle>
          <a:p>
            <a:pPr>
              <a:defRPr/>
            </a:pPr>
            <a:endParaRPr lang="en-US" dirty="0"/>
          </a:p>
        </p:txBody>
      </p:sp>
      <p:sp>
        <p:nvSpPr>
          <p:cNvPr id="462852" name="Rectangle 4"/>
          <p:cNvSpPr>
            <a:spLocks noGrp="1" noChangeArrowheads="1"/>
          </p:cNvSpPr>
          <p:nvPr>
            <p:ph type="ftr" sz="quarter" idx="2"/>
          </p:nvPr>
        </p:nvSpPr>
        <p:spPr bwMode="auto">
          <a:xfrm>
            <a:off x="0" y="18019713"/>
            <a:ext cx="5249863"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3" name="Rectangle 5"/>
          <p:cNvSpPr>
            <a:spLocks noGrp="1" noChangeArrowheads="1"/>
          </p:cNvSpPr>
          <p:nvPr>
            <p:ph type="sldNum" sz="quarter" idx="3"/>
          </p:nvPr>
        </p:nvSpPr>
        <p:spPr bwMode="auto">
          <a:xfrm>
            <a:off x="6862763" y="18019713"/>
            <a:ext cx="5248275"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atin typeface="Times New Roman" pitchFamily="-108" charset="0"/>
              </a:defRPr>
            </a:lvl1pPr>
          </a:lstStyle>
          <a:p>
            <a:fld id="{816E00CA-CE0A-6C45-A5F7-9471B78397B8}" type="slidenum">
              <a:rPr lang="en-US"/>
              <a:pPr/>
              <a:t>‹#›</a:t>
            </a:fld>
            <a:endParaRPr lang="en-US" dirty="0"/>
          </a:p>
        </p:txBody>
      </p:sp>
    </p:spTree>
    <p:extLst>
      <p:ext uri="{BB962C8B-B14F-4D97-AF65-F5344CB8AC3E}">
        <p14:creationId xmlns:p14="http://schemas.microsoft.com/office/powerpoint/2010/main" xmlns="" val="1748576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5" name="Rectangle 3"/>
          <p:cNvSpPr>
            <a:spLocks noGrp="1" noChangeArrowheads="1"/>
          </p:cNvSpPr>
          <p:nvPr>
            <p:ph type="dt" idx="1"/>
          </p:nvPr>
        </p:nvSpPr>
        <p:spPr bwMode="auto">
          <a:xfrm>
            <a:off x="6865938" y="0"/>
            <a:ext cx="5249862"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Arial" charset="0"/>
                <a:ea typeface="+mn-ea"/>
                <a:cs typeface="+mn-cs"/>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314450" y="1423988"/>
            <a:ext cx="9486900" cy="7115175"/>
          </a:xfrm>
          <a:prstGeom prst="rect">
            <a:avLst/>
          </a:prstGeom>
          <a:noFill/>
          <a:ln w="9525">
            <a:solidFill>
              <a:srgbClr val="000000"/>
            </a:solidFill>
            <a:miter lim="800000"/>
            <a:headEnd/>
            <a:tailEnd/>
          </a:ln>
        </p:spPr>
      </p:sp>
      <p:sp>
        <p:nvSpPr>
          <p:cNvPr id="581637" name="Rectangle 5"/>
          <p:cNvSpPr>
            <a:spLocks noGrp="1" noChangeArrowheads="1"/>
          </p:cNvSpPr>
          <p:nvPr>
            <p:ph type="body" sz="quarter" idx="3"/>
          </p:nvPr>
        </p:nvSpPr>
        <p:spPr bwMode="auto">
          <a:xfrm>
            <a:off x="1614488" y="9013825"/>
            <a:ext cx="8886825" cy="853598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1638" name="Rectangle 6"/>
          <p:cNvSpPr>
            <a:spLocks noGrp="1" noChangeArrowheads="1"/>
          </p:cNvSpPr>
          <p:nvPr>
            <p:ph type="ftr" sz="quarter" idx="4"/>
          </p:nvPr>
        </p:nvSpPr>
        <p:spPr bwMode="auto">
          <a:xfrm>
            <a:off x="0" y="18026063"/>
            <a:ext cx="5249863"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9" name="Rectangle 7"/>
          <p:cNvSpPr>
            <a:spLocks noGrp="1" noChangeArrowheads="1"/>
          </p:cNvSpPr>
          <p:nvPr>
            <p:ph type="sldNum" sz="quarter" idx="5"/>
          </p:nvPr>
        </p:nvSpPr>
        <p:spPr bwMode="auto">
          <a:xfrm>
            <a:off x="6865938" y="18026063"/>
            <a:ext cx="5249862"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vl1pPr>
          </a:lstStyle>
          <a:p>
            <a:fld id="{66783A0F-FDBC-B549-AD0B-44343E5AA3C8}" type="slidenum">
              <a:rPr lang="en-US"/>
              <a:pPr/>
              <a:t>‹#›</a:t>
            </a:fld>
            <a:endParaRPr lang="en-US" dirty="0"/>
          </a:p>
        </p:txBody>
      </p:sp>
    </p:spTree>
    <p:extLst>
      <p:ext uri="{BB962C8B-B14F-4D97-AF65-F5344CB8AC3E}">
        <p14:creationId xmlns:p14="http://schemas.microsoft.com/office/powerpoint/2010/main" xmlns="" val="14585660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pitchFamily="-108" charset="-128"/>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783A0F-FDBC-B549-AD0B-44343E5AA3C8}" type="slidenum">
              <a:rPr lang="en-US" smtClean="0"/>
              <a:pPr/>
              <a:t>1</a:t>
            </a:fld>
            <a:endParaRPr lang="en-US" dirty="0"/>
          </a:p>
        </p:txBody>
      </p:sp>
    </p:spTree>
    <p:extLst>
      <p:ext uri="{BB962C8B-B14F-4D97-AF65-F5344CB8AC3E}">
        <p14:creationId xmlns:p14="http://schemas.microsoft.com/office/powerpoint/2010/main" xmlns="" val="720515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DC6F3DDD-5F0A-2548-AFC9-8B2276337BBD}" type="slidenum">
              <a:rPr lang="en-US" sz="2300"/>
              <a:pPr algn="r" defTabSz="1776413" eaLnBrk="0" hangingPunct="0"/>
              <a:t>10</a:t>
            </a:fld>
            <a:endParaRPr lang="en-US" sz="2300" dirty="0"/>
          </a:p>
        </p:txBody>
      </p:sp>
      <p:sp>
        <p:nvSpPr>
          <p:cNvPr id="6451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64520" name="Rectangle 8"/>
          <p:cNvSpPr>
            <a:spLocks noGrp="1" noChangeArrowheads="1"/>
          </p:cNvSpPr>
          <p:nvPr>
            <p:ph type="body" idx="1"/>
          </p:nvPr>
        </p:nvSpPr>
        <p:spPr>
          <a:noFill/>
          <a:ln/>
        </p:spPr>
        <p:txBody>
          <a:bodyPr/>
          <a:lstStyle/>
          <a:p>
            <a:r>
              <a:rPr lang="en-US" b="1" dirty="0"/>
              <a:t>Student Misconceptions and Concerns</a:t>
            </a:r>
            <a:endParaRPr lang="en-US" dirty="0"/>
          </a:p>
          <a:p>
            <a:r>
              <a:rPr lang="en-US" dirty="0"/>
              <a:t>1. Although students might already understand mechanical and chemical work in a cell, the idea of transport work might be new to them. Chapter 6, in a section on the electron transport system, develops an analogy between transport work and water behind a dam. Therefore, at this point you might consider making an analogy between transport work (against a gradient) and pumping water up into a reservoir (against gravity)—perhaps into a water tower.</a:t>
            </a:r>
          </a:p>
          <a:p>
            <a:r>
              <a:rPr lang="en-US" dirty="0"/>
              <a:t>2. Energy shuttling at the cellular level may be new to many students, but it is a familiar concept when related to the use of money in our society. Students might be discouraged if the only benefit of work was the ability to make purchases from your employer. (Most of us would soon tire of a fast-food job that pays its employees only in free food!) Money permits the generation of value (a paycheck) analogous to an energy-releasing reaction to be coupled to an energy (money)-consuming reaction, making purchases in distant locations. This idea of “earn and spend” is a common concept most students know well.</a:t>
            </a:r>
          </a:p>
          <a:p>
            <a:r>
              <a:rPr lang="en-US" b="1" dirty="0"/>
              <a:t>Teaching Tips</a:t>
            </a:r>
            <a:endParaRPr lang="en-US" dirty="0"/>
          </a:p>
          <a:p>
            <a:r>
              <a:rPr lang="en-US" dirty="0"/>
              <a:t>1. The authors suggest an analogy between ATP and a spring. When a phosphate group is attached to ADP, it is like compressing the spring. When a phosphate group is lost, the spring is relaxed, and energy is released.</a:t>
            </a:r>
          </a:p>
          <a:p>
            <a:r>
              <a:rPr lang="en-US" dirty="0"/>
              <a:t>2. When introducing ATP and ADP, consider having students think of the terms as A-3-P and A-2-P, noting that the word roots “tri” means three and “di” means two. It might help students to keep track of the number of phosphates more easily.</a:t>
            </a:r>
          </a:p>
          <a:p>
            <a:r>
              <a:rPr lang="en-US" dirty="0"/>
              <a:t>3. Recycling is essential in cell biology. Damaged organelles are broken down </a:t>
            </a:r>
            <a:r>
              <a:rPr lang="en-US" dirty="0" err="1"/>
              <a:t>intracellularly</a:t>
            </a:r>
            <a:r>
              <a:rPr lang="en-US" dirty="0"/>
              <a:t> and the chemical components recycled, monomers of the cytoskeleton are routinely recycled, and ADP is recycled. Several advantages are common to both human recycling of components of garbage and cellular recycling. For example, both save energy by avoiding the need to remanufacture the basic units, and both avoid an accumulation of waste products that could interfere with other “environmental” chemistry (the environment of the cell or the environment of the human population).</a:t>
            </a:r>
          </a:p>
          <a:p>
            <a:r>
              <a:rPr lang="en-US" b="1" dirty="0"/>
              <a:t>Active Lecture Tips</a:t>
            </a:r>
            <a:endParaRPr lang="en-US" dirty="0"/>
          </a:p>
          <a:p>
            <a:r>
              <a:rPr lang="en-US" dirty="0"/>
              <a:t>1. See the Activity </a:t>
            </a:r>
            <a:r>
              <a:rPr lang="en-US" i="1" dirty="0"/>
              <a:t>Universal Currency in the Cell</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423669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8523A6C-C181-0B4D-B1CC-5E2CAA757B49}" type="slidenum">
              <a:rPr lang="en-US" sz="2300"/>
              <a:pPr algn="r" defTabSz="1776413" eaLnBrk="0" hangingPunct="0"/>
              <a:t>11</a:t>
            </a:fld>
            <a:endParaRPr lang="en-US" sz="2300" dirty="0"/>
          </a:p>
        </p:txBody>
      </p:sp>
      <p:sp>
        <p:nvSpPr>
          <p:cNvPr id="6861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68612" name="Rectangle 3"/>
          <p:cNvSpPr>
            <a:spLocks noGrp="1" noChangeArrowheads="1"/>
          </p:cNvSpPr>
          <p:nvPr>
            <p:ph type="body" idx="1"/>
          </p:nvPr>
        </p:nvSpPr>
        <p:spPr bwMode="auto">
          <a:xfrm>
            <a:off x="1616075" y="89995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For students not previously familiar with activation energy, analogies can make all the difference. Activation energy can be thought of as a small input that is needed to trigger a large output. This is like (a) an irritated person who needs only a bit more frustration to explode in anger, (b) small waves that lift debris over a dam, or (c) lighting a match around lighter fluid. In each situation, the output was much greater than the input.</a:t>
            </a:r>
          </a:p>
          <a:p>
            <a:r>
              <a:rPr lang="en-US" sz="1200" kern="1200" dirty="0" smtClean="0">
                <a:solidFill>
                  <a:schemeClr val="tx1"/>
                </a:solidFill>
                <a:latin typeface="Times New Roman" charset="0"/>
                <a:ea typeface="+mn-ea"/>
                <a:cs typeface="+mn-cs"/>
              </a:rPr>
              <a:t>2. The specific interactions of enzymes and substrates can be illustrated with simple physical models. Many students new to these concepts will benefit from several forms of explanation, including diagrams such as those in the textbook, physical models, and the opportunity to manipulate or create their own examples. New concepts, like pitching a tent, are best constructed with many lines of support.</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The text notes that the relationship between an enzyme and its substrate is like a handshake, with each hand generally conforming to the shape of the other. This induced fit is also like the change in shape of a glove when a hand is inserted. The glove’s general shape matches the hand, but the final “fit” requires some additional adjustments.</a:t>
            </a:r>
          </a:p>
          <a:p>
            <a:r>
              <a:rPr lang="en-US" sz="1200" kern="1200" dirty="0" smtClean="0">
                <a:solidFill>
                  <a:schemeClr val="tx1"/>
                </a:solidFill>
                <a:latin typeface="Times New Roman" charset="0"/>
                <a:ea typeface="+mn-ea"/>
                <a:cs typeface="+mn-cs"/>
              </a:rPr>
              <a:t>2. Enzyme inhibitors that block the active site are like (a) a person sitting in your assigned theater seat or (b) a car parked in your parking space. Analogies for inhibitors that change the shape of the active site are more difficult to imagine. Consider challenging your students to think of such analogies. (Perhaps someone adjusting the driver seat of the car differently from your preferences and then leaving it that way when you try to use the car.)</a:t>
            </a:r>
          </a:p>
          <a:p>
            <a:r>
              <a:rPr lang="en-US" sz="1200" kern="1200" dirty="0" smtClean="0">
                <a:solidFill>
                  <a:schemeClr val="tx1"/>
                </a:solidFill>
                <a:latin typeface="Times New Roman" charset="0"/>
                <a:ea typeface="+mn-ea"/>
                <a:cs typeface="+mn-cs"/>
              </a:rPr>
              <a:t>3. Consider challenging your class to suggest advantages to using specific enzyme inhibitors as insect poisons. Many advantages exist and include (a) the ability to target chemical reactions of only certain types of pest organisms and (b) the ability to target chemical reactions that are found in insects but not in humans.</a:t>
            </a:r>
          </a:p>
          <a:p>
            <a:r>
              <a:rPr lang="en-US" sz="1200" kern="1200" dirty="0" smtClean="0">
                <a:solidFill>
                  <a:schemeClr val="tx1"/>
                </a:solidFill>
                <a:latin typeface="Times New Roman" charset="0"/>
                <a:ea typeface="+mn-ea"/>
                <a:cs typeface="+mn-cs"/>
              </a:rPr>
              <a:t>4. The information in DNA is used to direct the production of RNA, which in turn directs the production of proteins. Yet in Chapter 3, four different types of biological molecules were noted as significant components of life. Students who think this through might be curious, and you could point out that DNA does not directly control the production of carbohydrates and lipids. So how does DNA exert its influence over the synthesis of these two chemical groups? The answer is largely by way of enzymes, which are proteins with the ability to control the production of carbohydrates and lipids.</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Feedback regulation relies on the negative feedback of the accumulation of a product. Ask students in class to work in pairs to suggest other products of reactions that inhibit the process that made them, when the product reaches high enough levels. (Gas station pumps routinely shut off when a high level of gasoline is detected. Furnaces typically turn off when enough heat has been produced, and toilets stop running when the tank is refilled.)</a:t>
            </a:r>
          </a:p>
          <a:p>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Students, Design Your Own Enzyme-Catalyzed Reaction</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3. See the Activity </a:t>
            </a:r>
            <a:r>
              <a:rPr lang="en-US" sz="1200" i="1" kern="1200" dirty="0" smtClean="0">
                <a:solidFill>
                  <a:schemeClr val="tx1"/>
                </a:solidFill>
                <a:latin typeface="Times New Roman" charset="0"/>
                <a:ea typeface="+mn-ea"/>
                <a:cs typeface="+mn-cs"/>
              </a:rPr>
              <a:t>Lock and Key Analogy with Enzymes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eaLnBrk="1" hangingPunct="1">
              <a:spcBef>
                <a:spcPct val="0"/>
              </a:spcBef>
            </a:pPr>
            <a:endParaRPr lang="en-US" dirty="0" smtClean="0">
              <a:latin typeface="Times New Roman" pitchFamily="-108" charset="0"/>
            </a:endParaRPr>
          </a:p>
        </p:txBody>
      </p:sp>
    </p:spTree>
    <p:extLst>
      <p:ext uri="{BB962C8B-B14F-4D97-AF65-F5344CB8AC3E}">
        <p14:creationId xmlns:p14="http://schemas.microsoft.com/office/powerpoint/2010/main" xmlns="" val="1938447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ＭＳ Ｐゴシック" charset="0"/>
                <a:cs typeface="Arial" pitchFamily="34" charset="0"/>
              </a:rPr>
              <a:t>Figure 5.7</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Enzymes and activation energy</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r>
              <a:rPr lang="en-US" dirty="0">
                <a:solidFill>
                  <a:srgbClr val="000000"/>
                </a:solidFill>
                <a:latin typeface="Arial"/>
              </a:rPr>
              <a:t>Figure 5.0-1 Why population ecology matters</a:t>
            </a:r>
            <a:r>
              <a:rPr lang="en-US" dirty="0">
                <a:solidFill>
                  <a:srgbClr val="000000"/>
                </a:solidFill>
              </a:rPr>
              <a:t> </a:t>
            </a:r>
          </a:p>
        </p:txBody>
      </p:sp>
    </p:spTree>
    <p:extLst>
      <p:ext uri="{BB962C8B-B14F-4D97-AF65-F5344CB8AC3E}">
        <p14:creationId xmlns:p14="http://schemas.microsoft.com/office/powerpoint/2010/main" xmlns="" val="1225476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5EFA975-326E-D346-BA80-FD33D6067375}" type="slidenum">
              <a:rPr lang="en-US" sz="2300"/>
              <a:pPr algn="r" defTabSz="1776413" eaLnBrk="0" hangingPunct="0"/>
              <a:t>13</a:t>
            </a:fld>
            <a:endParaRPr lang="en-US" sz="2300" dirty="0"/>
          </a:p>
        </p:txBody>
      </p:sp>
      <p:sp>
        <p:nvSpPr>
          <p:cNvPr id="8909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89096" name="Rectangle 3"/>
          <p:cNvSpPr>
            <a:spLocks noGrp="1" noChangeArrowheads="1"/>
          </p:cNvSpPr>
          <p:nvPr>
            <p:ph type="body" idx="1"/>
          </p:nvPr>
        </p:nvSpPr>
        <p:spPr>
          <a:xfrm>
            <a:off x="1616075" y="89995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For students not previously familiar with activation energy, analogies can make all the difference. Activation energy can be thought of as a small input that is needed to trigger a large output. This is like (a) an irritated person who needs only a bit more frustration to explode in anger, (b) small waves that lift debris over a dam, or (c) lighting a match around lighter fluid. In each situation, the output was much greater than the input.</a:t>
            </a:r>
          </a:p>
          <a:p>
            <a:r>
              <a:rPr lang="en-US" dirty="0"/>
              <a:t>2. The specific interactions of enzymes and substrates can be illustrated with simple physical models. Many students new to these concepts will benefit from several forms of explanation, including diagrams such as those in the textbook, physical models, and the opportunity to manipulate or create their own examples. New concepts, like pitching a tent, are best constructed with many lines of support.</a:t>
            </a:r>
          </a:p>
          <a:p>
            <a:r>
              <a:rPr lang="en-US" b="1" dirty="0"/>
              <a:t>Teaching Tips</a:t>
            </a:r>
            <a:endParaRPr lang="en-US" dirty="0"/>
          </a:p>
          <a:p>
            <a:r>
              <a:rPr lang="en-US" dirty="0"/>
              <a:t>1. The text notes that the relationship between an enzyme and its substrate is like a handshake, with each hand generally conforming to the shape of the other. This induced fit is also like the change in shape of a glove when a hand is inserted. The glove’s general shape matches the hand, but the final “fit” requires some additional adjustments.</a:t>
            </a:r>
          </a:p>
          <a:p>
            <a:r>
              <a:rPr lang="en-US" dirty="0"/>
              <a:t>2. Enzyme inhibitors that block the active site are like (a) a person sitting in your assigned theater seat or (b) a car parked in your parking space. Analogies for inhibitors that change the shape of the active site are more difficult to imagine. Consider challenging your students to think of such analogies. (Perhaps someone adjusting the driver seat of the car differently from your preferences and then leaving it that way when you try to use the car.)</a:t>
            </a:r>
          </a:p>
          <a:p>
            <a:r>
              <a:rPr lang="en-US" dirty="0"/>
              <a:t>3. Consider challenging your class to suggest advantages to using specific enzyme inhibitors as insect poisons. Many advantages exist and include (a) the ability to target chemical reactions of only certain types of pest organisms and (b) the ability to target chemical reactions that are found in insects but not in humans.</a:t>
            </a:r>
          </a:p>
          <a:p>
            <a:r>
              <a:rPr lang="en-US" dirty="0"/>
              <a:t>4. The information in DNA is used to direct the production of RNA, which in turn directs the production of proteins. Yet in Chapter 3, four different types of biological molecules were noted as significant components of life. Students who think this through might be curious, and you could point out that DNA does not directly control the production of carbohydrates and lipids. So how does DNA exert its influence over the synthesis of these two chemical groups? The answer is largely by way of enzymes, which are proteins with the ability to control the production of carbohydrates and lipids.</a:t>
            </a:r>
          </a:p>
          <a:p>
            <a:r>
              <a:rPr lang="en-US" b="1" dirty="0"/>
              <a:t>Active Lecture Tips</a:t>
            </a:r>
            <a:endParaRPr lang="en-US" dirty="0"/>
          </a:p>
          <a:p>
            <a:r>
              <a:rPr lang="en-US" dirty="0"/>
              <a:t>1. Feedback regulation relies on the negative feedback of the accumulation of a product. Ask students in class to work in pairs to suggest other products of reactions that inhibit the process that made them, when the product reaches high enough levels. (Gas station pumps routinely shut off when a high level of gasoline is detected. Furnaces typically turn off when enough heat has been produced, and toilets stop running when the tank is refilled.)</a:t>
            </a:r>
          </a:p>
          <a:p>
            <a:r>
              <a:rPr lang="en-US" dirty="0"/>
              <a:t>2. See the Activity </a:t>
            </a:r>
            <a:r>
              <a:rPr lang="en-US" i="1" dirty="0"/>
              <a:t>Students, Design Your Own Enzyme-Catalyzed Reaction</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See the Activity </a:t>
            </a:r>
            <a:r>
              <a:rPr lang="en-US" i="1" dirty="0"/>
              <a:t>Lock and Key Analogy with Enzymes</a:t>
            </a:r>
            <a:r>
              <a:rPr lang="en-US" dirty="0"/>
              <a:t> on the Instructor Exchange. Visit the Instructor Exchange in the </a:t>
            </a:r>
            <a:r>
              <a:rPr lang="en-US" dirty="0" err="1"/>
              <a:t>MasteringBiology</a:t>
            </a:r>
            <a:r>
              <a:rPr lang="en-US" dirty="0"/>
              <a:t> instructor resource area for a description of this activity.</a:t>
            </a:r>
          </a:p>
          <a:p>
            <a:pPr eaLnBrk="1" hangingPunct="1">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123183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ＭＳ Ｐゴシック" charset="0"/>
                <a:cs typeface="Arial" pitchFamily="34" charset="0"/>
              </a:rPr>
              <a:t>Figure 5.9-s4</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How an enzyme works (step 4)</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r>
              <a:rPr lang="en-US" dirty="0">
                <a:solidFill>
                  <a:srgbClr val="000000"/>
                </a:solidFill>
                <a:latin typeface="Arial"/>
              </a:rPr>
              <a:t>Figure 5.0-1 Why population ecology matters</a:t>
            </a:r>
            <a:r>
              <a:rPr lang="en-US" dirty="0">
                <a:solidFill>
                  <a:srgbClr val="000000"/>
                </a:solidFill>
              </a:rPr>
              <a:t> </a:t>
            </a:r>
          </a:p>
        </p:txBody>
      </p:sp>
    </p:spTree>
    <p:extLst>
      <p:ext uri="{BB962C8B-B14F-4D97-AF65-F5344CB8AC3E}">
        <p14:creationId xmlns:p14="http://schemas.microsoft.com/office/powerpoint/2010/main" xmlns="" val="1225476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765D5B3-2028-994B-848E-F29B43A3DCAB}" type="slidenum">
              <a:rPr lang="en-US" sz="2300"/>
              <a:pPr algn="r" defTabSz="1776413" eaLnBrk="0" hangingPunct="0"/>
              <a:t>15</a:t>
            </a:fld>
            <a:endParaRPr lang="en-US" sz="2300" dirty="0"/>
          </a:p>
        </p:txBody>
      </p:sp>
      <p:sp>
        <p:nvSpPr>
          <p:cNvPr id="10137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01386" name="Rectangle 3"/>
          <p:cNvSpPr>
            <a:spLocks noGrp="1" noChangeArrowheads="1"/>
          </p:cNvSpPr>
          <p:nvPr>
            <p:ph type="body" idx="1"/>
          </p:nvPr>
        </p:nvSpPr>
        <p:spPr>
          <a:xfrm>
            <a:off x="1616075" y="89995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For students not previously familiar with activation energy, analogies can make all the difference. Activation energy can be thought of as a small input that is needed to trigger a large output. This is like (a) an irritated person who needs only a bit more frustration to explode in anger, (b) small waves that lift debris over a dam, or (c) lighting a match around lighter fluid. In each situation, the output was much greater than the input.</a:t>
            </a:r>
          </a:p>
          <a:p>
            <a:r>
              <a:rPr lang="en-US" dirty="0"/>
              <a:t>2. The specific interactions of enzymes and substrates can be illustrated with simple physical models. Many students new to these concepts will benefit from several forms of explanation, including diagrams such as those in the textbook, physical models, and the opportunity to manipulate or create their own examples. New concepts, like pitching a tent, are best constructed with many lines of support.</a:t>
            </a:r>
          </a:p>
          <a:p>
            <a:r>
              <a:rPr lang="en-US" b="1" dirty="0"/>
              <a:t>Teaching Tips</a:t>
            </a:r>
            <a:endParaRPr lang="en-US" dirty="0"/>
          </a:p>
          <a:p>
            <a:r>
              <a:rPr lang="en-US" dirty="0"/>
              <a:t>1. The text notes that the relationship between an enzyme and its substrate is like a handshake, with each hand generally conforming to the shape of the other. This induced fit is also like the change in shape of a glove when a hand is inserted. The glove’s general shape matches the hand, but the final “fit” requires some additional adjustments.</a:t>
            </a:r>
          </a:p>
          <a:p>
            <a:r>
              <a:rPr lang="en-US" dirty="0"/>
              <a:t>2. Enzyme inhibitors that block the active site are like (a) a person sitting in your assigned theater seat or (b) a car parked in your parking space. Analogies for inhibitors that change the shape of the active site are more difficult to imagine. Consider challenging your students to think of such analogies. (Perhaps someone adjusting the driver seat of the car differently from your preferences and then leaving it that way when you try to use the car.)</a:t>
            </a:r>
          </a:p>
          <a:p>
            <a:r>
              <a:rPr lang="en-US" dirty="0"/>
              <a:t>3. Consider challenging your class to suggest advantages to using specific enzyme inhibitors as insect poisons. Many advantages exist and include (a) the ability to target chemical reactions of only certain types of pest organisms and (b) the ability to target chemical reactions that are found in insects but not in humans.</a:t>
            </a:r>
          </a:p>
          <a:p>
            <a:r>
              <a:rPr lang="en-US" dirty="0"/>
              <a:t>4. The information in DNA is used to direct the production of RNA, which in turn directs the production of proteins. Yet in Chapter 3, four different types of biological molecules were noted as significant components of life. Students who think this through might be curious, and you could point out that DNA does not directly control the production of carbohydrates and lipids. So how does DNA exert its influence over the synthesis of these two chemical groups? The answer is largely by way of enzymes, which are proteins with the ability to control the production of carbohydrates and lipids.</a:t>
            </a:r>
          </a:p>
          <a:p>
            <a:r>
              <a:rPr lang="en-US" b="1" dirty="0"/>
              <a:t>Active Lecture Tips</a:t>
            </a:r>
            <a:endParaRPr lang="en-US" dirty="0"/>
          </a:p>
          <a:p>
            <a:r>
              <a:rPr lang="en-US" dirty="0"/>
              <a:t>1. Feedback regulation relies on the negative feedback of the accumulation of a product. Ask students in class to work in pairs to suggest other products of reactions that inhibit the process that made them, when the product reaches high enough levels. (Gas station pumps routinely shut off when a high level of gasoline is detected. Furnaces typically turn off when enough heat has been produced, and toilets stop running when the tank is refilled.)</a:t>
            </a:r>
          </a:p>
          <a:p>
            <a:r>
              <a:rPr lang="en-US" dirty="0"/>
              <a:t>2. See the Activity </a:t>
            </a:r>
            <a:r>
              <a:rPr lang="en-US" i="1" dirty="0"/>
              <a:t>Students, Design Your Own Enzyme-Catalyzed Reaction</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See the Activity </a:t>
            </a:r>
            <a:r>
              <a:rPr lang="en-US" i="1" dirty="0"/>
              <a:t>Lock and Key Analogy with Enzymes</a:t>
            </a:r>
            <a:r>
              <a:rPr lang="en-US" dirty="0"/>
              <a:t> on the Instructor Exchange. Visit the Instructor Exchange in the </a:t>
            </a:r>
            <a:r>
              <a:rPr lang="en-US" dirty="0" err="1"/>
              <a:t>MasteringBiology</a:t>
            </a:r>
            <a:r>
              <a:rPr lang="en-US" dirty="0"/>
              <a:t> instructor resource area for a description of this activity.</a:t>
            </a:r>
          </a:p>
          <a:p>
            <a:pPr eaLnBrk="1" hangingPunct="1">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076060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ＭＳ Ｐゴシック" charset="0"/>
                <a:cs typeface="Arial" pitchFamily="34" charset="0"/>
              </a:rPr>
              <a:t>Figure 5.10</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Enzyme inhibitors</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000000"/>
                </a:solidFill>
                <a:latin typeface="Arial"/>
              </a:rPr>
              <a:t>Figure 5.0-1 Why population ecology matters</a:t>
            </a:r>
            <a:r>
              <a:rPr lang="en-US" dirty="0">
                <a:solidFill>
                  <a:srgbClr val="000000"/>
                </a:solidFill>
              </a:rPr>
              <a:t> </a:t>
            </a:r>
          </a:p>
        </p:txBody>
      </p:sp>
    </p:spTree>
    <p:extLst>
      <p:ext uri="{BB962C8B-B14F-4D97-AF65-F5344CB8AC3E}">
        <p14:creationId xmlns:p14="http://schemas.microsoft.com/office/powerpoint/2010/main" xmlns="" val="1225476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9FF2540-60A8-DE4C-B59E-98B373F5F944}" type="slidenum">
              <a:rPr lang="en-US" sz="2300"/>
              <a:pPr algn="r" defTabSz="1776413" eaLnBrk="0" hangingPunct="0"/>
              <a:t>17</a:t>
            </a:fld>
            <a:endParaRPr lang="en-US" sz="2300" dirty="0"/>
          </a:p>
        </p:txBody>
      </p:sp>
      <p:sp>
        <p:nvSpPr>
          <p:cNvPr id="11161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11624" name="Rectangle 3"/>
          <p:cNvSpPr>
            <a:spLocks noGrp="1" noChangeArrowheads="1"/>
          </p:cNvSpPr>
          <p:nvPr>
            <p:ph type="body" idx="1"/>
          </p:nvPr>
        </p:nvSpPr>
        <p:spPr>
          <a:xfrm>
            <a:off x="1616075" y="89995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For students not previously familiar with activation energy, analogies can make all the difference. Activation energy can be thought of as a small input that is needed to trigger a large output. This is like (a) an irritated person who needs only a bit more frustration to explode in anger, (b) small waves that lift debris over a dam, or (c) lighting a match around lighter fluid. In each situation, the output was much greater than the input.</a:t>
            </a:r>
          </a:p>
          <a:p>
            <a:r>
              <a:rPr lang="en-US" dirty="0"/>
              <a:t>2. The specific interactions of enzymes and substrates can be illustrated with simple physical models. Many students new to these concepts will benefit from several forms of explanation, including diagrams such as those in the textbook, physical models, and the opportunity to manipulate or create their own examples. New concepts, like pitching a tent, are best constructed with many lines of support.</a:t>
            </a:r>
          </a:p>
          <a:p>
            <a:r>
              <a:rPr lang="en-US" b="1" dirty="0"/>
              <a:t>Teaching Tips</a:t>
            </a:r>
            <a:endParaRPr lang="en-US" dirty="0"/>
          </a:p>
          <a:p>
            <a:r>
              <a:rPr lang="en-US" dirty="0"/>
              <a:t>1. The text notes that the relationship between an enzyme and its substrate is like a handshake, with each hand generally conforming to the shape of the other. This induced fit is also like the change in shape of a glove when a hand is inserted. The glove’s general shape matches the hand, but the final “fit” requires some additional adjustments.</a:t>
            </a:r>
          </a:p>
          <a:p>
            <a:r>
              <a:rPr lang="en-US" dirty="0"/>
              <a:t>2. Enzyme inhibitors that block the active site are like (a) a person sitting in your assigned theater seat or (b) a car parked in your parking space. Analogies for inhibitors that change the shape of the active site are more difficult to imagine. Consider challenging your students to think of such analogies. (Perhaps someone adjusting the driver seat of the car differently from your preferences and then leaving it that way when you try to use the car.)</a:t>
            </a:r>
          </a:p>
          <a:p>
            <a:r>
              <a:rPr lang="en-US" dirty="0"/>
              <a:t>3. Consider challenging your class to suggest advantages to using specific enzyme inhibitors as insect poisons. Many advantages exist and include (a) the ability to target chemical reactions of only certain types of pest organisms and (b) the ability to target chemical reactions that are found in insects but not in humans.</a:t>
            </a:r>
          </a:p>
          <a:p>
            <a:r>
              <a:rPr lang="en-US" dirty="0"/>
              <a:t>4. The information in DNA is used to direct the production of RNA, which in turn directs the production of proteins. Yet in Chapter 3, four different types of biological molecules were noted as significant components of life. Students who think this through might be curious, and you could point out that DNA does not directly control the production of carbohydrates and lipids. So how does DNA exert its influence over the synthesis of these two chemical groups? The answer is largely by way of enzymes, which are proteins with the ability to control the production of carbohydrates and lipids.</a:t>
            </a:r>
          </a:p>
          <a:p>
            <a:r>
              <a:rPr lang="en-US" b="1" dirty="0"/>
              <a:t>Active Lecture Tips</a:t>
            </a:r>
            <a:endParaRPr lang="en-US" dirty="0"/>
          </a:p>
          <a:p>
            <a:r>
              <a:rPr lang="en-US" dirty="0"/>
              <a:t>1. Feedback regulation relies on the negative feedback of the accumulation of a product. Ask students in class to work in pairs to suggest other products of reactions that inhibit the process that made them, when the product reaches high enough levels. (Gas station pumps routinely shut off when a high level of gasoline is detected. Furnaces typically turn off when enough heat has been produced, and toilets stop running when the tank is refilled.)</a:t>
            </a:r>
          </a:p>
          <a:p>
            <a:r>
              <a:rPr lang="en-US" dirty="0"/>
              <a:t>2. See the Activity </a:t>
            </a:r>
            <a:r>
              <a:rPr lang="en-US" i="1" dirty="0"/>
              <a:t>Students, Design Your Own Enzyme-Catalyzed Reaction</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See the Activity </a:t>
            </a:r>
            <a:r>
              <a:rPr lang="en-US" i="1" dirty="0"/>
              <a:t>Lock and Key Analogy with Enzymes</a:t>
            </a:r>
            <a:r>
              <a:rPr lang="en-US" dirty="0"/>
              <a:t> on the Instructor Exchange. Visit the Instructor Exchange in the </a:t>
            </a:r>
            <a:r>
              <a:rPr lang="en-US" dirty="0" err="1"/>
              <a:t>MasteringBiology</a:t>
            </a:r>
            <a:r>
              <a:rPr lang="en-US" dirty="0"/>
              <a:t> instructor resource area for a description of this activity.</a:t>
            </a:r>
          </a:p>
          <a:p>
            <a:pPr eaLnBrk="1" hangingPunct="1">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947335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6EB73122-99D4-DF4F-AFDF-9D55A8047415}" type="slidenum">
              <a:rPr lang="en-US" sz="2300"/>
              <a:pPr algn="r" defTabSz="1776413" eaLnBrk="0" hangingPunct="0"/>
              <a:t>18</a:t>
            </a:fld>
            <a:endParaRPr lang="en-US" sz="2300" dirty="0"/>
          </a:p>
        </p:txBody>
      </p:sp>
      <p:sp>
        <p:nvSpPr>
          <p:cNvPr id="11366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13669" name="Rectangle 5"/>
          <p:cNvSpPr>
            <a:spLocks noGrp="1" noChangeArrowheads="1"/>
          </p:cNvSpPr>
          <p:nvPr>
            <p:ph type="body" idx="1"/>
          </p:nvPr>
        </p:nvSpPr>
        <p:spPr>
          <a:noFill/>
          <a:ln/>
        </p:spPr>
        <p:txBody>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For students with limited science backgrounds, concepts such as diffusion and osmosis can take considerable time to fully understand and apply. Instructors often struggle to remember a time in their lives when they did not know about such fundamental scientific principles. Consider spending extra time to illustrate and demonstrate these key processes to the class. Consider short interactive class exercises in which students create analogies or think of examples of these principles in their lives.</a:t>
            </a:r>
          </a:p>
          <a:p>
            <a:r>
              <a:rPr lang="en-US" sz="1200" kern="1200" dirty="0" smtClean="0">
                <a:solidFill>
                  <a:schemeClr val="tx1"/>
                </a:solidFill>
                <a:latin typeface="Times New Roman" charset="0"/>
                <a:ea typeface="+mn-ea"/>
                <a:cs typeface="+mn-cs"/>
              </a:rPr>
              <a:t>2. Students easily confuse the terms hypertonic and hypotonic. One challenge is to understand that these are relative terms, such as heavier, darker, or fewer. No single solution is “heavier,” no single cup of coffee is “darker,” and no single bag of M &amp; M’s has “fewer” candies. Such terms only apply when comparing two or more items. A solution with a higher concentration is “hypertonic.” But the same solution might also be “hypotonic” to a third solution.</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often benefit from reminders of diffusion in their lives. Smells can usually be traced back to their sources—the smell of dinner on the stove, the scent of a perfume or cologne coming from its bottle, the smoke drifting away from a campfire. These scents are strongest nearest the source and weaker as we move away.</a:t>
            </a:r>
          </a:p>
          <a:p>
            <a:r>
              <a:rPr lang="en-US" sz="1200" kern="1200" dirty="0" smtClean="0">
                <a:solidFill>
                  <a:schemeClr val="tx1"/>
                </a:solidFill>
                <a:latin typeface="Times New Roman" charset="0"/>
                <a:ea typeface="+mn-ea"/>
                <a:cs typeface="+mn-cs"/>
              </a:rPr>
              <a:t>2. The word root “hypo” means “below.” Thus, a hypodermic needle injects substances below the dermis. Students might best remember that hypotonic solutions have concentrations below that of the other solution(s).</a:t>
            </a:r>
          </a:p>
          <a:p>
            <a:r>
              <a:rPr lang="en-US" sz="1200" kern="1200" dirty="0" smtClean="0">
                <a:solidFill>
                  <a:schemeClr val="tx1"/>
                </a:solidFill>
                <a:latin typeface="Times New Roman" charset="0"/>
                <a:ea typeface="+mn-ea"/>
                <a:cs typeface="+mn-cs"/>
              </a:rPr>
              <a:t>3. After introducing the idea of hypertonic and hypotonic solutions, you may wish to challenge your students with the following: A marine salmon moves from the ocean up a freshwater stream to reproduce. The salmon is moving from a _____ environment to a _____ environment. (Answers: hypertonic; hypotonic)</a:t>
            </a:r>
          </a:p>
          <a:p>
            <a:r>
              <a:rPr lang="en-US" sz="1200" kern="1200" dirty="0" smtClean="0">
                <a:solidFill>
                  <a:schemeClr val="tx1"/>
                </a:solidFill>
                <a:latin typeface="Times New Roman" charset="0"/>
                <a:ea typeface="+mn-ea"/>
                <a:cs typeface="+mn-cs"/>
              </a:rPr>
              <a:t>4. Your students may have noticed that their fingers wrinkle after taking a long shower or bath or washing dishes. The skin wrinkles because it is swollen with water but still tacked down at some points. Oils inhibit the movement of water into our skin. Thus, soapy water results in wrinkling faster than plain water since the soap removes the natural layer of oil from our skin. Our skin is hypertonic to the solutions that produce the swelling that appears as large wrinkles.</a:t>
            </a:r>
          </a:p>
          <a:p>
            <a:r>
              <a:rPr lang="en-US" sz="1200" kern="1200" dirty="0" smtClean="0">
                <a:solidFill>
                  <a:schemeClr val="tx1"/>
                </a:solidFill>
                <a:latin typeface="Times New Roman" charset="0"/>
                <a:ea typeface="+mn-ea"/>
                <a:cs typeface="+mn-cs"/>
              </a:rPr>
              <a:t>5. The effects of hypertonic and hypotonic solutions are easily demonstrated if students soak carrot sticks, long slices of potato, or celery in hypertonic and hypotonic solutions. These also make nice class demonstrations.</a:t>
            </a:r>
          </a:p>
          <a:p>
            <a:r>
              <a:rPr lang="en-US" sz="1200" kern="1200" dirty="0" smtClean="0">
                <a:solidFill>
                  <a:schemeClr val="tx1"/>
                </a:solidFill>
                <a:latin typeface="Times New Roman" charset="0"/>
                <a:ea typeface="+mn-ea"/>
                <a:cs typeface="+mn-cs"/>
              </a:rPr>
              <a:t>6. The hydrophobic and hydrophilic ends of a phospholipid molecule create a lipid bilayer. The hydrophobic edges of the layer will also seal to other such edges, eventually wrapping a sheet into a sphere that can enclose water. Furthermore, because of these hydrophobic properties, lipid bilayers are naturally self-healing. All of these properties emerge from the structure of phospholipid.</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Consider demonstrating simple diffusion. A large jar of water and a few drops of dark-colored dye work well over the course of a lecture period. Alternatively, release a strong scent of cologne or peppermint or peel part of an orange in the classroom and have students raise their hands as they first detect the smell. Students nearest the source will raise their hands before students farther away. A fan from a projector or overhead vent may bias the experiment a bit, so be aware of any directed movements of air in your classroom that might disrupt this demonstration.</a:t>
            </a:r>
          </a:p>
          <a:p>
            <a:pPr fontAlgn="base"/>
            <a:r>
              <a:rPr lang="en-US" sz="1200" kern="1200" dirty="0" smtClean="0">
                <a:solidFill>
                  <a:schemeClr val="tx1"/>
                </a:solidFill>
                <a:latin typeface="Times New Roman" charset="0"/>
                <a:ea typeface="+mn-ea"/>
                <a:cs typeface="+mn-cs"/>
              </a:rPr>
              <a:t>2. See the Activity </a:t>
            </a:r>
            <a:r>
              <a:rPr lang="en-US" sz="1200" i="1" kern="1200" dirty="0" smtClean="0">
                <a:solidFill>
                  <a:schemeClr val="tx1"/>
                </a:solidFill>
                <a:latin typeface="Times New Roman" charset="0"/>
                <a:ea typeface="+mn-ea"/>
                <a:cs typeface="+mn-cs"/>
              </a:rPr>
              <a:t>Using Food and Drink to Describe Osmosis</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3. Students carefully considering exocytosis may notice that membrane from secretory vesicles is added to the plasma membrane. Challenge your students to work with someone sitting nearby to identify mechanisms that balance out this enlargement of the cell surface. (Endocytosis “subtracts” area from the cell surface. It is a major factor balancing out the additional membrane supplied by exocytosis.)</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251455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ＭＳ Ｐゴシック" charset="0"/>
                <a:cs typeface="Arial" pitchFamily="34" charset="0"/>
              </a:rPr>
              <a:t>Figure 5.12</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Passive transport: diffusion across a membrane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r>
              <a:rPr lang="en-US" dirty="0">
                <a:solidFill>
                  <a:srgbClr val="000000"/>
                </a:solidFill>
                <a:latin typeface="Arial"/>
              </a:rPr>
              <a:t>Figure 5.0-1 Why population ecology matters</a:t>
            </a:r>
            <a:r>
              <a:rPr lang="en-US" dirty="0">
                <a:solidFill>
                  <a:srgbClr val="000000"/>
                </a:solidFill>
              </a:rPr>
              <a:t> </a:t>
            </a:r>
          </a:p>
        </p:txBody>
      </p:sp>
    </p:spTree>
    <p:extLst>
      <p:ext uri="{BB962C8B-B14F-4D97-AF65-F5344CB8AC3E}">
        <p14:creationId xmlns:p14="http://schemas.microsoft.com/office/powerpoint/2010/main" xmlns="" val="12254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341AB3E7-A314-8B44-A6FB-4F0DEF51DBDA}" type="slidenum">
              <a:rPr lang="en-US" sz="2300"/>
              <a:pPr algn="r" defTabSz="1776413" eaLnBrk="0" hangingPunct="0"/>
              <a:t>2</a:t>
            </a:fld>
            <a:endParaRPr lang="en-US" sz="2300" dirty="0"/>
          </a:p>
        </p:txBody>
      </p:sp>
      <p:sp>
        <p:nvSpPr>
          <p:cNvPr id="2150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150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pPr eaLnBrk="1" hangingPunct="1"/>
            <a:endParaRPr lang="en-US" dirty="0" smtClean="0">
              <a:latin typeface="Times New Roman" pitchFamily="-108" charset="0"/>
            </a:endParaRPr>
          </a:p>
        </p:txBody>
      </p:sp>
    </p:spTree>
    <p:extLst>
      <p:ext uri="{BB962C8B-B14F-4D97-AF65-F5344CB8AC3E}">
        <p14:creationId xmlns:p14="http://schemas.microsoft.com/office/powerpoint/2010/main" xmlns="" val="2017505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4FADA3C-93DA-B34A-BAB6-1EE9A5C2122A}" type="slidenum">
              <a:rPr lang="en-US" sz="2300"/>
              <a:pPr algn="r" defTabSz="1776413" eaLnBrk="0" hangingPunct="0"/>
              <a:t>20</a:t>
            </a:fld>
            <a:endParaRPr lang="en-US" sz="2300" dirty="0"/>
          </a:p>
        </p:txBody>
      </p:sp>
      <p:sp>
        <p:nvSpPr>
          <p:cNvPr id="11776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17766" name="Rectangle 6"/>
          <p:cNvSpPr>
            <a:spLocks noGrp="1" noChangeArrowheads="1"/>
          </p:cNvSpPr>
          <p:nvPr>
            <p:ph type="body" idx="1"/>
          </p:nvPr>
        </p:nvSpPr>
        <p:spPr>
          <a:noFill/>
          <a:ln/>
        </p:spPr>
        <p:txBody>
          <a:bodyPr/>
          <a:lstStyle/>
          <a:p>
            <a:r>
              <a:rPr lang="en-US" b="1" dirty="0"/>
              <a:t>Student Misconceptions and Concerns</a:t>
            </a:r>
            <a:endParaRPr lang="en-US" dirty="0"/>
          </a:p>
          <a:p>
            <a:r>
              <a:rPr lang="en-US" dirty="0"/>
              <a:t>1. For students with limited science backgrounds, concepts such as diffusion and osmosis can take considerable time to fully understand and apply. Instructors often struggle to remember a time in their lives when they did not know about such fundamental scientific principles. Consider spending extra time to illustrate and demonstrate these key processes to the class. Consider short interactive class exercises in which students create analogies or think of examples of these principles in their lives.</a:t>
            </a:r>
          </a:p>
          <a:p>
            <a:r>
              <a:rPr lang="en-US" dirty="0"/>
              <a:t>2. Students easily confuse the terms hypertonic and hypotonic. One challenge is to understand that these are relative terms, such as heavier, darker, or fewer. No single solution is “heavier,” no single cup of coffee is “darker,” and no single bag of M &amp; M’s has “fewer” candies. Such terms only apply when comparing two or more items. A solution with a higher concentration is “hypertonic.” But the same solution might also be “hypotonic” to a third solution.</a:t>
            </a:r>
          </a:p>
          <a:p>
            <a:r>
              <a:rPr lang="en-US" b="1" dirty="0"/>
              <a:t>Teaching Tips</a:t>
            </a:r>
            <a:endParaRPr lang="en-US" dirty="0"/>
          </a:p>
          <a:p>
            <a:r>
              <a:rPr lang="en-US" dirty="0"/>
              <a:t>1. Students often benefit from reminders of diffusion in their lives. Smells can usually be traced back to their sources—the smell of dinner on the stove, the scent of a perfume or cologne coming from its bottle, the smoke drifting away from a campfire. These scents are strongest nearest the source and weaker as we move away.</a:t>
            </a:r>
          </a:p>
          <a:p>
            <a:r>
              <a:rPr lang="en-US" dirty="0"/>
              <a:t>2. The word root “hypo” means “below.” Thus, a hypodermic needle injects substances below the dermis. Students might best remember that hypotonic solutions have concentrations below that of the other solution(s).</a:t>
            </a:r>
          </a:p>
          <a:p>
            <a:r>
              <a:rPr lang="en-US" dirty="0"/>
              <a:t>3. After introducing the idea of hypertonic and hypotonic solutions, you may wish to challenge your students with the following: A marine salmon moves from the ocean up a freshwater stream to reproduce. The salmon is moving from a _____ environment to a _____ environment. (Answers: hypertonic; hypotonic)</a:t>
            </a:r>
          </a:p>
          <a:p>
            <a:r>
              <a:rPr lang="en-US" dirty="0"/>
              <a:t>4. Your students may have noticed that their fingers wrinkle after taking a long shower or bath or washing dishes. The skin wrinkles because it is swollen with water but still tacked down at some points. Oils inhibit the movement of water into our skin. Thus, soapy water results in wrinkling faster than plain water since the soap removes the natural layer of oil from our skin. Our skin is hypertonic to the solutions that produce the swelling that appears as large wrinkles.</a:t>
            </a:r>
          </a:p>
          <a:p>
            <a:r>
              <a:rPr lang="en-US" dirty="0"/>
              <a:t>5. The effects of hypertonic and hypotonic solutions are easily demonstrated if students soak carrot sticks, long slices of potato, or celery in hypertonic and hypotonic solutions. These also make nice class demonstrations.</a:t>
            </a:r>
          </a:p>
          <a:p>
            <a:r>
              <a:rPr lang="en-US" dirty="0"/>
              <a:t>6. The hydrophobic and hydrophilic ends of a phospholipid molecule create a lipid bilayer. The hydrophobic edges of the layer will also seal to other such edges, eventually wrapping a sheet into a sphere that can enclose water. Furthermore, because of these hydrophobic properties, lipid bilayers are naturally self-healing. All of these properties emerge from the structure of phospholipid.</a:t>
            </a:r>
          </a:p>
          <a:p>
            <a:r>
              <a:rPr lang="en-US" b="1" dirty="0"/>
              <a:t>Active Lecture Tips</a:t>
            </a:r>
            <a:endParaRPr lang="en-US" dirty="0"/>
          </a:p>
          <a:p>
            <a:r>
              <a:rPr lang="en-US" dirty="0"/>
              <a:t>1. Consider demonstrating simple diffusion. A large jar of water and a few drops of dark-colored dye work well over the course of a lecture period. Alternatively, release a strong scent of cologne or peppermint or peel part of an orange in the classroom and have students raise their hands as they first detect the smell. Students nearest the source will raise their hands before students farther away. A fan from a projector or overhead vent may bias the experiment a bit, so be aware of any directed movements of air in your classroom that might disrupt this demonstration.</a:t>
            </a:r>
          </a:p>
          <a:p>
            <a:r>
              <a:rPr lang="en-US" dirty="0"/>
              <a:t>2. See the Activity </a:t>
            </a:r>
            <a:r>
              <a:rPr lang="en-US" i="1" dirty="0"/>
              <a:t>Using Food and Drink to Describe Osmosis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Students carefully considering exocytosis may notice that membrane from secretory vesicles is added to the plasma membrane. Challenge your students to work with someone sitting nearby to identify mechanisms that balance out this enlargement of the cell surface. (Endocytosis “subtracts” area from the cell surface. It is a major factor balancing out the additional membrane supplied by exocytosis.)</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537520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9E8FCC23-FE0F-074D-A876-BE4892899D80}" type="slidenum">
              <a:rPr lang="en-US" sz="2300"/>
              <a:pPr algn="r" defTabSz="1776413" eaLnBrk="0" hangingPunct="0"/>
              <a:t>21</a:t>
            </a:fld>
            <a:endParaRPr lang="en-US" sz="2300" dirty="0"/>
          </a:p>
        </p:txBody>
      </p:sp>
      <p:sp>
        <p:nvSpPr>
          <p:cNvPr id="13005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30054" name="Rectangle 6"/>
          <p:cNvSpPr>
            <a:spLocks noGrp="1" noChangeArrowheads="1"/>
          </p:cNvSpPr>
          <p:nvPr>
            <p:ph type="body" idx="1"/>
          </p:nvPr>
        </p:nvSpPr>
        <p:spPr>
          <a:noFill/>
          <a:ln/>
        </p:spPr>
        <p:txBody>
          <a:bodyPr/>
          <a:lstStyle/>
          <a:p>
            <a:r>
              <a:rPr lang="en-US" b="1" dirty="0"/>
              <a:t>Student Misconceptions and Concerns</a:t>
            </a:r>
            <a:endParaRPr lang="en-US" dirty="0"/>
          </a:p>
          <a:p>
            <a:r>
              <a:rPr lang="en-US" dirty="0"/>
              <a:t>1. For students with limited science backgrounds, concepts such as diffusion and osmosis can take considerable time to fully understand and apply. Instructors often struggle to remember a time in their lives when they did not know about such fundamental scientific principles. Consider spending extra time to illustrate and demonstrate these key processes to the class. Consider short interactive class exercises in which students create analogies or think of examples of these principles in their lives.</a:t>
            </a:r>
          </a:p>
          <a:p>
            <a:r>
              <a:rPr lang="en-US" dirty="0"/>
              <a:t>2. Students easily confuse the terms hypertonic and hypotonic. One challenge is to understand that these are relative terms, such as heavier, darker, or fewer. No single solution is “heavier,” no single cup of coffee is “darker,” and no single bag of M &amp; M’s has “fewer” candies. Such terms only apply when comparing two or more items. A solution with a higher concentration is “hypertonic.” But the same solution might also be “hypotonic” to a third solution.</a:t>
            </a:r>
          </a:p>
          <a:p>
            <a:r>
              <a:rPr lang="en-US" b="1" dirty="0"/>
              <a:t>Teaching Tips</a:t>
            </a:r>
            <a:endParaRPr lang="en-US" dirty="0"/>
          </a:p>
          <a:p>
            <a:r>
              <a:rPr lang="en-US" dirty="0"/>
              <a:t>1. Students often benefit from reminders of diffusion in their lives. Smells can usually be traced back to their sources—the smell of dinner on the stove, the scent of a perfume or cologne coming from its bottle, the smoke drifting away from a campfire. These scents are strongest nearest the source and weaker as we move away.</a:t>
            </a:r>
          </a:p>
          <a:p>
            <a:r>
              <a:rPr lang="en-US" dirty="0"/>
              <a:t>2. The word root “hypo” means “below.” Thus, a hypodermic needle injects substances below the dermis. Students might best remember that hypotonic solutions have concentrations below that of the other solution(s).</a:t>
            </a:r>
          </a:p>
          <a:p>
            <a:r>
              <a:rPr lang="en-US" dirty="0"/>
              <a:t>3. After introducing the idea of hypertonic and hypotonic solutions, you may wish to challenge your students with the following: A marine salmon moves from the ocean up a freshwater stream to reproduce. The salmon is moving from a _____ environment to a _____ environment. (Answers: hypertonic; hypotonic)</a:t>
            </a:r>
          </a:p>
          <a:p>
            <a:r>
              <a:rPr lang="en-US" dirty="0"/>
              <a:t>4. Your students may have noticed that their fingers wrinkle after taking a long shower or bath or washing dishes. The skin wrinkles because it is swollen with water but still tacked down at some points. Oils inhibit the movement of water into our skin. Thus, soapy water results in wrinkling faster than plain water since the soap removes the natural layer of oil from our skin. Our skin is hypertonic to the solutions that produce the swelling that appears as large wrinkles.</a:t>
            </a:r>
          </a:p>
          <a:p>
            <a:r>
              <a:rPr lang="en-US" dirty="0"/>
              <a:t>5. The effects of hypertonic and hypotonic solutions are easily demonstrated if students soak carrot sticks, long slices of potato, or celery in hypertonic and hypotonic solutions. These also make nice class demonstrations.</a:t>
            </a:r>
          </a:p>
          <a:p>
            <a:r>
              <a:rPr lang="en-US" dirty="0"/>
              <a:t>6. The hydrophobic and hydrophilic ends of a phospholipid molecule create a lipid bilayer. The hydrophobic edges of the layer will also seal to other such edges, eventually wrapping a sheet into a sphere that can enclose water. Furthermore, because of these hydrophobic properties, lipid bilayers are naturally self-healing. All of these properties emerge from the structure of phospholipid.</a:t>
            </a:r>
          </a:p>
          <a:p>
            <a:r>
              <a:rPr lang="en-US" b="1" dirty="0"/>
              <a:t>Active Lecture Tips</a:t>
            </a:r>
            <a:endParaRPr lang="en-US" dirty="0"/>
          </a:p>
          <a:p>
            <a:r>
              <a:rPr lang="en-US" dirty="0"/>
              <a:t>1. Consider demonstrating simple diffusion. A large jar of water and a few drops of dark-colored dye work well over the course of a lecture period. Alternatively, release a strong scent of cologne or peppermint or peel part of an orange in the classroom and have students raise their hands as they first detect the smell. Students nearest the source will raise their hands before students farther away. A fan from a projector or overhead vent may bias the experiment a bit, so be aware of any directed movements of air in your classroom that might disrupt this demonstration.</a:t>
            </a:r>
          </a:p>
          <a:p>
            <a:r>
              <a:rPr lang="en-US" dirty="0"/>
              <a:t>2. See the Activity </a:t>
            </a:r>
            <a:r>
              <a:rPr lang="en-US" i="1" dirty="0"/>
              <a:t>Using Food and Drink to Describe Osmosis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Students carefully considering exocytosis may notice that membrane from secretory vesicles is added to the plasma membrane. Challenge your students to work with someone sitting nearby to identify mechanisms that balance out this enlargement of the cell surface. (Endocytosis “subtracts” area from the cell surface. It is a major factor balancing out the additional membrane supplied by exocytosis.)</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544789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ＭＳ Ｐゴシック" charset="0"/>
                <a:cs typeface="Arial" pitchFamily="34" charset="0"/>
              </a:rPr>
              <a:t>Figure 5.13-s2</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Osmosis (step 2)</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r>
              <a:rPr lang="en-US" dirty="0">
                <a:solidFill>
                  <a:srgbClr val="000000"/>
                </a:solidFill>
                <a:latin typeface="Arial"/>
              </a:rPr>
              <a:t>Figure 5.0-1 Why population ecology matters</a:t>
            </a:r>
            <a:r>
              <a:rPr lang="en-US" dirty="0">
                <a:solidFill>
                  <a:srgbClr val="000000"/>
                </a:solidFill>
              </a:rPr>
              <a:t> </a:t>
            </a:r>
          </a:p>
        </p:txBody>
      </p:sp>
    </p:spTree>
    <p:extLst>
      <p:ext uri="{BB962C8B-B14F-4D97-AF65-F5344CB8AC3E}">
        <p14:creationId xmlns:p14="http://schemas.microsoft.com/office/powerpoint/2010/main" xmlns="" val="1225476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35FEEE56-86B2-E74D-B583-28B9F5590A8E}" type="slidenum">
              <a:rPr lang="en-US" sz="2300"/>
              <a:pPr algn="r" defTabSz="1776413" eaLnBrk="0" hangingPunct="0"/>
              <a:t>23</a:t>
            </a:fld>
            <a:endParaRPr lang="en-US" sz="2300" dirty="0"/>
          </a:p>
        </p:txBody>
      </p:sp>
      <p:sp>
        <p:nvSpPr>
          <p:cNvPr id="15462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4630" name="Rectangle 6"/>
          <p:cNvSpPr>
            <a:spLocks noGrp="1" noChangeArrowheads="1"/>
          </p:cNvSpPr>
          <p:nvPr>
            <p:ph type="body" idx="1"/>
          </p:nvPr>
        </p:nvSpPr>
        <p:spPr>
          <a:noFill/>
          <a:ln/>
        </p:spPr>
        <p:txBody>
          <a:bodyPr/>
          <a:lstStyle/>
          <a:p>
            <a:r>
              <a:rPr lang="en-US" b="1" dirty="0"/>
              <a:t>Student Misconceptions and Concerns</a:t>
            </a:r>
            <a:endParaRPr lang="en-US" dirty="0"/>
          </a:p>
          <a:p>
            <a:r>
              <a:rPr lang="en-US" dirty="0"/>
              <a:t>1. For students with limited science backgrounds, concepts such as diffusion and osmosis can take considerable time to fully understand and apply. Instructors often struggle to remember a time in their lives when they did not know about such fundamental scientific principles. Consider spending extra time to illustrate and demonstrate these key processes to the class. Consider short interactive class exercises in which students create analogies or think of examples of these principles in their lives.</a:t>
            </a:r>
          </a:p>
          <a:p>
            <a:r>
              <a:rPr lang="en-US" dirty="0"/>
              <a:t>2. Students easily confuse the terms hypertonic and hypotonic. One challenge is to understand that these are relative terms, such as heavier, darker, or fewer. No single solution is “heavier,” no single cup of coffee is “darker,” and no single bag of M &amp; M’s has “fewer” candies. Such terms only apply when comparing two or more items. A solution with a higher concentration is “hypertonic.” But the same solution might also be “hypotonic” to a third solution.</a:t>
            </a:r>
          </a:p>
          <a:p>
            <a:r>
              <a:rPr lang="en-US" b="1" dirty="0"/>
              <a:t>Teaching Tips</a:t>
            </a:r>
            <a:endParaRPr lang="en-US" dirty="0"/>
          </a:p>
          <a:p>
            <a:r>
              <a:rPr lang="en-US" dirty="0"/>
              <a:t>1. Students often benefit from reminders of diffusion in their lives. Smells can usually be traced back to their sources—the smell of dinner on the stove, the scent of a perfume or cologne coming from its bottle, the smoke drifting away from a campfire. These scents are strongest nearest the source and weaker as we move away.</a:t>
            </a:r>
          </a:p>
          <a:p>
            <a:r>
              <a:rPr lang="en-US" dirty="0"/>
              <a:t>2. The word root “hypo” means “below.” Thus, a hypodermic needle injects substances below the dermis. Students might best remember that hypotonic solutions have concentrations below that of the other solution(s).</a:t>
            </a:r>
          </a:p>
          <a:p>
            <a:r>
              <a:rPr lang="en-US" dirty="0"/>
              <a:t>3. After introducing the idea of hypertonic and hypotonic solutions, you may wish to challenge your students with the following: A marine salmon moves from the ocean up a freshwater stream to reproduce. The salmon is moving from a _____ environment to a _____ environment. (Answers: hypertonic; hypotonic)</a:t>
            </a:r>
          </a:p>
          <a:p>
            <a:r>
              <a:rPr lang="en-US" dirty="0"/>
              <a:t>4. Your students may have noticed that their fingers wrinkle after taking a long shower or bath or washing dishes. The skin wrinkles because it is swollen with water but still tacked down at some points. Oils inhibit the movement of water into our skin. Thus, soapy water results in wrinkling faster than plain water since the soap removes the natural layer of oil from our skin. Our skin is hypertonic to the solutions that produce the swelling that appears as large wrinkles.</a:t>
            </a:r>
          </a:p>
          <a:p>
            <a:r>
              <a:rPr lang="en-US" dirty="0"/>
              <a:t>5. The effects of hypertonic and hypotonic solutions are easily demonstrated if students soak carrot sticks, long slices of potato, or celery in hypertonic and hypotonic solutions. These also make nice class demonstrations.</a:t>
            </a:r>
          </a:p>
          <a:p>
            <a:r>
              <a:rPr lang="en-US" dirty="0"/>
              <a:t>6. The hydrophobic and hydrophilic ends of a phospholipid molecule create a lipid bilayer. The hydrophobic edges of the layer will also seal to other such edges, eventually wrapping a sheet into a sphere that can enclose water. Furthermore, because of these hydrophobic properties, lipid bilayers are naturally self-healing. All of these properties emerge from the structure of phospholipid.</a:t>
            </a:r>
          </a:p>
          <a:p>
            <a:r>
              <a:rPr lang="en-US" b="1" dirty="0"/>
              <a:t>Active Lecture Tips</a:t>
            </a:r>
            <a:endParaRPr lang="en-US" dirty="0"/>
          </a:p>
          <a:p>
            <a:r>
              <a:rPr lang="en-US" dirty="0"/>
              <a:t>1. Consider demonstrating simple diffusion. A large jar of water and a few drops of dark-colored dye work well over the course of a lecture period. Alternatively, release a strong scent of cologne or peppermint or peel part of an orange in the classroom and have students raise their hands as they first detect the smell. Students nearest the source will raise their hands before students farther away. A fan from a projector or overhead vent may bias the experiment a bit, so be aware of any directed movements of air in your classroom that might disrupt this demonstration.</a:t>
            </a:r>
          </a:p>
          <a:p>
            <a:r>
              <a:rPr lang="en-US" dirty="0"/>
              <a:t>2. See the Activity </a:t>
            </a:r>
            <a:r>
              <a:rPr lang="en-US" i="1" dirty="0"/>
              <a:t>Using Food and Drink to Describe Osmosis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Students carefully considering exocytosis may notice that membrane from secretory vesicles is added to the plasma membrane. Challenge your students to work with someone sitting nearby to identify mechanisms that balance out this enlargement of the cell surface. (Endocytosis “subtracts” area from the cell surface. It is a major factor balancing out the additional membrane supplied by exocytosis.)</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025158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86A774B-F602-9744-93AE-29DF6F09CC5C}" type="slidenum">
              <a:rPr lang="en-US" sz="2300"/>
              <a:pPr algn="r" defTabSz="1776413" eaLnBrk="0" hangingPunct="0"/>
              <a:t>24</a:t>
            </a:fld>
            <a:endParaRPr lang="en-US" sz="2300" dirty="0"/>
          </a:p>
        </p:txBody>
      </p:sp>
      <p:sp>
        <p:nvSpPr>
          <p:cNvPr id="16077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60774" name="Rectangle 6"/>
          <p:cNvSpPr>
            <a:spLocks noGrp="1" noChangeArrowheads="1"/>
          </p:cNvSpPr>
          <p:nvPr>
            <p:ph type="body" idx="1"/>
          </p:nvPr>
        </p:nvSpPr>
        <p:spPr>
          <a:noFill/>
          <a:ln/>
        </p:spPr>
        <p:txBody>
          <a:bodyPr/>
          <a:lstStyle/>
          <a:p>
            <a:r>
              <a:rPr lang="en-US" b="1" dirty="0"/>
              <a:t>Student Misconceptions and Concerns</a:t>
            </a:r>
            <a:endParaRPr lang="en-US" dirty="0"/>
          </a:p>
          <a:p>
            <a:r>
              <a:rPr lang="en-US" dirty="0"/>
              <a:t>1. For students with limited science backgrounds, concepts such as diffusion and osmosis can take considerable time to fully understand and apply. Instructors often struggle to remember a time in their lives when they did not know about such fundamental scientific principles. Consider spending extra time to illustrate and demonstrate these key processes to the class. Consider short interactive class exercises in which students create analogies or think of examples of these principles in their lives.</a:t>
            </a:r>
          </a:p>
          <a:p>
            <a:r>
              <a:rPr lang="en-US" dirty="0"/>
              <a:t>2. Students easily confuse the terms hypertonic and hypotonic. One challenge is to understand that these are relative terms, such as heavier, darker, or fewer. No single solution is “heavier,” no single cup of coffee is “darker,” and no single bag of M &amp; M’s has “fewer” candies. Such terms only apply when comparing two or more items. A solution with a higher concentration is “hypertonic.” But the same solution might also be “hypotonic” to a third solution.</a:t>
            </a:r>
          </a:p>
          <a:p>
            <a:r>
              <a:rPr lang="en-US" b="1" dirty="0"/>
              <a:t>Teaching Tips</a:t>
            </a:r>
            <a:endParaRPr lang="en-US" dirty="0"/>
          </a:p>
          <a:p>
            <a:r>
              <a:rPr lang="en-US" dirty="0"/>
              <a:t>1. Students often benefit from reminders of diffusion in their lives. Smells can usually be traced back to their sources—the smell of dinner on the stove, the scent of a perfume or cologne coming from its bottle, the smoke drifting away from a campfire. These scents are strongest nearest the source and weaker as we move away.</a:t>
            </a:r>
          </a:p>
          <a:p>
            <a:r>
              <a:rPr lang="en-US" dirty="0"/>
              <a:t>2. The word root “hypo” means “below.” Thus, a hypodermic needle injects substances below the dermis. Students might best remember that hypotonic solutions have concentrations below that of the other solution(s).</a:t>
            </a:r>
          </a:p>
          <a:p>
            <a:r>
              <a:rPr lang="en-US" dirty="0"/>
              <a:t>3. After introducing the idea of hypertonic and hypotonic solutions, you may wish to challenge your students with the following: A marine salmon moves from the ocean up a freshwater stream to reproduce. The salmon is moving from a _____ environment to a _____ environment. (Answers: hypertonic; hypotonic)</a:t>
            </a:r>
          </a:p>
          <a:p>
            <a:r>
              <a:rPr lang="en-US" dirty="0"/>
              <a:t>4. Your students may have noticed that their fingers wrinkle after taking a long shower or bath or washing dishes. The skin wrinkles because it is swollen with water but still tacked down at some points. Oils inhibit the movement of water into our skin. Thus, soapy water results in wrinkling faster than plain water since the soap removes the natural layer of oil from our skin. Our skin is hypertonic to the solutions that produce the swelling that appears as large wrinkles.</a:t>
            </a:r>
          </a:p>
          <a:p>
            <a:r>
              <a:rPr lang="en-US" dirty="0"/>
              <a:t>5. The effects of hypertonic and hypotonic solutions are easily demonstrated if students soak carrot sticks, long slices of potato, or celery in hypertonic and hypotonic solutions. These also make nice class demonstrations.</a:t>
            </a:r>
          </a:p>
          <a:p>
            <a:r>
              <a:rPr lang="en-US" dirty="0"/>
              <a:t>6. The hydrophobic and hydrophilic ends of a phospholipid molecule create a lipid bilayer. The hydrophobic edges of the layer will also seal to other such edges, eventually wrapping a sheet into a sphere that can enclose water. Furthermore, because of these hydrophobic properties, lipid bilayers are naturally self-healing. All of these properties emerge from the structure of phospholipid.</a:t>
            </a:r>
          </a:p>
          <a:p>
            <a:r>
              <a:rPr lang="en-US" b="1" dirty="0"/>
              <a:t>Active Lecture Tips</a:t>
            </a:r>
            <a:endParaRPr lang="en-US" dirty="0"/>
          </a:p>
          <a:p>
            <a:r>
              <a:rPr lang="en-US" dirty="0"/>
              <a:t>1. Consider demonstrating simple diffusion. A large jar of water and a few drops of dark-colored dye work well over the course of a lecture period. Alternatively, release a strong scent of cologne or peppermint or peel part of an orange in the classroom and have students raise their hands as they first detect the smell. Students nearest the source will raise their hands before students farther away. A fan from a projector or overhead vent may bias the experiment a bit, so be aware of any directed movements of air in your classroom that might disrupt this demonstration.</a:t>
            </a:r>
          </a:p>
          <a:p>
            <a:r>
              <a:rPr lang="en-US" dirty="0"/>
              <a:t>2. See the Activity </a:t>
            </a:r>
            <a:r>
              <a:rPr lang="en-US" i="1" dirty="0"/>
              <a:t>Using Food and Drink to Describe Osmosis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Students carefully considering exocytosis may notice that membrane from secretory vesicles is added to the plasma membrane. Challenge your students to work with someone sitting nearby to identify mechanisms that balance out this enlargement of the cell surface. (Endocytosis “subtracts” area from the cell surface. It is a major factor balancing out the additional membrane supplied by exocytosis.)</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991534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C09CEC63-60D8-0145-A33F-DA97FB0C91A6}" type="slidenum">
              <a:rPr lang="en-US" sz="2300"/>
              <a:pPr algn="r" defTabSz="1776413" eaLnBrk="0" hangingPunct="0"/>
              <a:t>25</a:t>
            </a:fld>
            <a:endParaRPr lang="en-US" sz="2300" dirty="0"/>
          </a:p>
        </p:txBody>
      </p:sp>
      <p:sp>
        <p:nvSpPr>
          <p:cNvPr id="16486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64870" name="Rectangle 6"/>
          <p:cNvSpPr>
            <a:spLocks noGrp="1" noChangeArrowheads="1"/>
          </p:cNvSpPr>
          <p:nvPr>
            <p:ph type="body" idx="1"/>
          </p:nvPr>
        </p:nvSpPr>
        <p:spPr>
          <a:noFill/>
          <a:ln/>
        </p:spPr>
        <p:txBody>
          <a:bodyPr/>
          <a:lstStyle/>
          <a:p>
            <a:r>
              <a:rPr lang="en-US" b="1" dirty="0"/>
              <a:t>Student Misconceptions and Concerns</a:t>
            </a:r>
            <a:endParaRPr lang="en-US" dirty="0"/>
          </a:p>
          <a:p>
            <a:r>
              <a:rPr lang="en-US" dirty="0"/>
              <a:t>1. For students with limited science backgrounds, concepts such as diffusion and osmosis can take considerable time to fully understand and apply. Instructors often struggle to remember a time in their lives when they did not know about such fundamental scientific principles. Consider spending extra time to illustrate and demonstrate these key processes to the class. Consider short interactive class exercises in which students create analogies or think of examples of these principles in their lives.</a:t>
            </a:r>
          </a:p>
          <a:p>
            <a:r>
              <a:rPr lang="en-US" dirty="0"/>
              <a:t>2. Students easily confuse the terms hypertonic and hypotonic. One challenge is to understand that these are relative terms, such as heavier, darker, or fewer. No single solution is “heavier,” no single cup of coffee is “darker,” and no single bag of M &amp; M’s has “fewer” candies. Such terms only apply when comparing two or more items. A solution with a higher concentration is “hypertonic.” But the same solution might also be “hypotonic” to a third solution.</a:t>
            </a:r>
          </a:p>
          <a:p>
            <a:r>
              <a:rPr lang="en-US" b="1" dirty="0"/>
              <a:t>Teaching Tips</a:t>
            </a:r>
            <a:endParaRPr lang="en-US" dirty="0"/>
          </a:p>
          <a:p>
            <a:r>
              <a:rPr lang="en-US" dirty="0"/>
              <a:t>1. Students often benefit from reminders of diffusion in their lives. Smells can usually be traced back to their sources—the smell of dinner on the stove, the scent of a perfume or cologne coming from its bottle, the smoke drifting away from a campfire. These scents are strongest nearest the source and weaker as we move away.</a:t>
            </a:r>
          </a:p>
          <a:p>
            <a:r>
              <a:rPr lang="en-US" dirty="0"/>
              <a:t>2. The word root “hypo” means “below.” Thus, a hypodermic needle injects substances below the dermis. Students might best remember that hypotonic solutions have concentrations below that of the other solution(s).</a:t>
            </a:r>
          </a:p>
          <a:p>
            <a:r>
              <a:rPr lang="en-US" dirty="0"/>
              <a:t>3. After introducing the idea of hypertonic and hypotonic solutions, you may wish to challenge your students with the following: A marine salmon moves from the ocean up a freshwater stream to reproduce. The salmon is moving from a _____ environment to a _____ environment. (Answers: hypertonic; hypotonic)</a:t>
            </a:r>
          </a:p>
          <a:p>
            <a:r>
              <a:rPr lang="en-US" dirty="0"/>
              <a:t>4. Your students may have noticed that their fingers wrinkle after taking a long shower or bath or washing dishes. The skin wrinkles because it is swollen with water but still tacked down at some points. Oils inhibit the movement of water into our skin. Thus, soapy water results in wrinkling faster than plain water since the soap removes the natural layer of oil from our skin. Our skin is hypertonic to the solutions that produce the swelling that appears as large wrinkles.</a:t>
            </a:r>
          </a:p>
          <a:p>
            <a:r>
              <a:rPr lang="en-US" dirty="0"/>
              <a:t>5. The effects of hypertonic and hypotonic solutions are easily demonstrated if students soak carrot sticks, long slices of potato, or celery in hypertonic and hypotonic solutions. These also make nice class demonstrations.</a:t>
            </a:r>
          </a:p>
          <a:p>
            <a:r>
              <a:rPr lang="en-US" dirty="0"/>
              <a:t>6. The hydrophobic and hydrophilic ends of a phospholipid molecule create a lipid bilayer. The hydrophobic edges of the layer will also seal to other such edges, eventually wrapping a sheet into a sphere that can enclose water. Furthermore, because of these hydrophobic properties, lipid bilayers are naturally self-healing. All of these properties emerge from the structure of phospholipid.</a:t>
            </a:r>
          </a:p>
          <a:p>
            <a:r>
              <a:rPr lang="en-US" b="1" dirty="0"/>
              <a:t>Active Lecture Tips</a:t>
            </a:r>
            <a:endParaRPr lang="en-US" dirty="0"/>
          </a:p>
          <a:p>
            <a:r>
              <a:rPr lang="en-US" dirty="0"/>
              <a:t>1. Consider demonstrating simple diffusion. A large jar of water and a few drops of dark-colored dye work well over the course of a lecture period. Alternatively, release a strong scent of cologne or peppermint or peel part of an orange in the classroom and have students raise their hands as they first detect the smell. Students nearest the source will raise their hands before students farther away. A fan from a projector or overhead vent may bias the experiment a bit, so be aware of any directed movements of air in your classroom that might disrupt this demonstration.</a:t>
            </a:r>
          </a:p>
          <a:p>
            <a:r>
              <a:rPr lang="en-US" dirty="0"/>
              <a:t>2. See the Activity </a:t>
            </a:r>
            <a:r>
              <a:rPr lang="en-US" i="1" dirty="0"/>
              <a:t>Using Food and Drink to Describe Osmosis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Students carefully considering exocytosis may notice that membrane from secretory vesicles is added to the plasma membrane. Challenge your students to work with someone sitting nearby to identify mechanisms that balance out this enlargement of the cell surface. (Endocytosis “subtracts” area from the cell surface. It is a major factor balancing out the additional membrane supplied by exocytosis.)</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25445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C8FA9628-2BFA-7E47-8AE3-4EB5B1357648}" type="slidenum">
              <a:rPr lang="en-US" sz="2300"/>
              <a:pPr algn="r" defTabSz="1776413" eaLnBrk="0" hangingPunct="0"/>
              <a:t>26</a:t>
            </a:fld>
            <a:endParaRPr lang="en-US" sz="2300" dirty="0"/>
          </a:p>
        </p:txBody>
      </p:sp>
      <p:sp>
        <p:nvSpPr>
          <p:cNvPr id="17715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77158" name="Rectangle 6"/>
          <p:cNvSpPr>
            <a:spLocks noGrp="1" noChangeArrowheads="1"/>
          </p:cNvSpPr>
          <p:nvPr>
            <p:ph type="body" idx="1"/>
          </p:nvPr>
        </p:nvSpPr>
        <p:spPr>
          <a:noFill/>
          <a:ln/>
        </p:spPr>
        <p:txBody>
          <a:bodyPr/>
          <a:lstStyle/>
          <a:p>
            <a:r>
              <a:rPr lang="en-US" b="1" dirty="0"/>
              <a:t>Student Misconceptions and Concerns</a:t>
            </a:r>
            <a:endParaRPr lang="en-US" dirty="0"/>
          </a:p>
          <a:p>
            <a:r>
              <a:rPr lang="en-US" dirty="0"/>
              <a:t>1. For students with limited science backgrounds, concepts such as diffusion and osmosis can take considerable time to fully understand and apply. Instructors often struggle to remember a time in their lives when they did not know about such fundamental scientific principles. Consider spending extra time to illustrate and demonstrate these key processes to the class. Consider short interactive class exercises in which students create analogies or think of examples of these principles in their lives.</a:t>
            </a:r>
          </a:p>
          <a:p>
            <a:r>
              <a:rPr lang="en-US" dirty="0"/>
              <a:t>2. Students easily confuse the terms hypertonic and hypotonic. One challenge is to understand that these are relative terms, such as heavier, darker, or fewer. No single solution is “heavier,” no single cup of coffee is “darker,” and no single bag of M &amp; M’s has “fewer” candies. Such terms only apply when comparing two or more items. A solution with a higher concentration is “hypertonic.” But the same solution might also be “hypotonic” to a third solution.</a:t>
            </a:r>
          </a:p>
          <a:p>
            <a:r>
              <a:rPr lang="en-US" b="1" dirty="0"/>
              <a:t>Teaching Tips</a:t>
            </a:r>
            <a:endParaRPr lang="en-US" dirty="0"/>
          </a:p>
          <a:p>
            <a:r>
              <a:rPr lang="en-US" dirty="0"/>
              <a:t>1. Students often benefit from reminders of diffusion in their lives. Smells can usually be traced back to their sources—the smell of dinner on the stove, the scent of a perfume or cologne coming from its bottle, the smoke drifting away from a campfire. These scents are strongest nearest the source and weaker as we move away.</a:t>
            </a:r>
          </a:p>
          <a:p>
            <a:r>
              <a:rPr lang="en-US" dirty="0"/>
              <a:t>2. The word root “hypo” means “below.” Thus, a hypodermic needle injects substances below the dermis. Students might best remember that hypotonic solutions have concentrations below that of the other solution(s).</a:t>
            </a:r>
          </a:p>
          <a:p>
            <a:r>
              <a:rPr lang="en-US" dirty="0"/>
              <a:t>3. After introducing the idea of hypertonic and hypotonic solutions, you may wish to challenge your students with the following: A marine salmon moves from the ocean up a freshwater stream to reproduce. The salmon is moving from a _____ environment to a _____ environment. (Answers: hypertonic; hypotonic)</a:t>
            </a:r>
          </a:p>
          <a:p>
            <a:r>
              <a:rPr lang="en-US" dirty="0"/>
              <a:t>4. Your students may have noticed that their fingers wrinkle after taking a long shower or bath or washing dishes. The skin wrinkles because it is swollen with water but still tacked down at some points. Oils inhibit the movement of water into our skin. Thus, soapy water results in wrinkling faster than plain water since the soap removes the natural layer of oil from our skin. Our skin is hypertonic to the solutions that produce the swelling that appears as large wrinkles.</a:t>
            </a:r>
          </a:p>
          <a:p>
            <a:r>
              <a:rPr lang="en-US" dirty="0"/>
              <a:t>5. The effects of hypertonic and hypotonic solutions are easily demonstrated if students soak carrot sticks, long slices of potato, or celery in hypertonic and hypotonic solutions. These also make nice class demonstrations.</a:t>
            </a:r>
          </a:p>
          <a:p>
            <a:r>
              <a:rPr lang="en-US" dirty="0"/>
              <a:t>6. The hydrophobic and hydrophilic ends of a phospholipid molecule create a lipid bilayer. The hydrophobic edges of the layer will also seal to other such edges, eventually wrapping a sheet into a sphere that can enclose water. Furthermore, because of these hydrophobic properties, lipid bilayers are naturally self-healing. All of these properties emerge from the structure of phospholipid.</a:t>
            </a:r>
          </a:p>
          <a:p>
            <a:r>
              <a:rPr lang="en-US" b="1" dirty="0"/>
              <a:t>Active Lecture Tips</a:t>
            </a:r>
            <a:endParaRPr lang="en-US" dirty="0"/>
          </a:p>
          <a:p>
            <a:r>
              <a:rPr lang="en-US" dirty="0"/>
              <a:t>1. Consider demonstrating simple diffusion. A large jar of water and a few drops of dark-colored dye work well over the course of a lecture period. Alternatively, release a strong scent of cologne or peppermint or peel part of an orange in the classroom and have students raise their hands as they first detect the smell. Students nearest the source will raise their hands before students farther away. A fan from a projector or overhead vent may bias the experiment a bit, so be aware of any directed movements of air in your classroom that might disrupt this demonstration.</a:t>
            </a:r>
          </a:p>
          <a:p>
            <a:r>
              <a:rPr lang="en-US" dirty="0"/>
              <a:t>2. See the Activity </a:t>
            </a:r>
            <a:r>
              <a:rPr lang="en-US" i="1" dirty="0"/>
              <a:t>Using Food and Drink to Describe Osmosis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3. Students carefully considering exocytosis may notice that membrane from secretory vesicles is added to the plasma membrane. Challenge your students to work with someone sitting nearby to identify mechanisms that balance out this enlargement of the cell surface. (Endocytosis “subtracts” area from the cell surface. It is a major factor balancing out the additional membrane supplied by exocytosis.)</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85162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ＭＳ Ｐゴシック" charset="0"/>
                <a:cs typeface="Arial" pitchFamily="34" charset="0"/>
              </a:rPr>
              <a:t>Figure 5.1</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Energy conversions during a dive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r>
              <a:rPr lang="en-US" dirty="0">
                <a:solidFill>
                  <a:srgbClr val="000000"/>
                </a:solidFill>
                <a:latin typeface="Arial"/>
              </a:rPr>
              <a:t>Figure 5.0-1 Why population ecology matters</a:t>
            </a:r>
            <a:r>
              <a:rPr lang="en-US" dirty="0">
                <a:solidFill>
                  <a:srgbClr val="000000"/>
                </a:solidFill>
              </a:rPr>
              <a:t> </a:t>
            </a:r>
          </a:p>
        </p:txBody>
      </p:sp>
    </p:spTree>
    <p:extLst>
      <p:ext uri="{BB962C8B-B14F-4D97-AF65-F5344CB8AC3E}">
        <p14:creationId xmlns:p14="http://schemas.microsoft.com/office/powerpoint/2010/main" xmlns="" val="122547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DDC8675-3020-E440-9044-ECB5412C5972}" type="slidenum">
              <a:rPr lang="en-US" sz="2300"/>
              <a:pPr algn="r" defTabSz="1776413" eaLnBrk="0" hangingPunct="0"/>
              <a:t>4</a:t>
            </a:fld>
            <a:endParaRPr lang="en-US" sz="2300" dirty="0"/>
          </a:p>
        </p:txBody>
      </p:sp>
      <p:sp>
        <p:nvSpPr>
          <p:cNvPr id="3277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32774"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Students with limited exposure to physics may have never understood the concepts of “energy” and “the conservation of energy” or distinguished between potential and kinetic energy. Understanding such broad and new abstract concepts requires time and concrete examples.</a:t>
            </a:r>
          </a:p>
          <a:p>
            <a:r>
              <a:rPr lang="en-US" dirty="0"/>
              <a:t>2. Although typically familiar with the concept of dietary Calories, students often struggle to think of Calories as a source of potential energy. For many students, it is not immediately clear how energy is stored in food.</a:t>
            </a:r>
          </a:p>
          <a:p>
            <a:r>
              <a:rPr lang="en-US" b="1" dirty="0"/>
              <a:t>Teaching Tips</a:t>
            </a:r>
            <a:endParaRPr lang="en-US" dirty="0"/>
          </a:p>
          <a:p>
            <a:r>
              <a:rPr lang="en-US" dirty="0"/>
              <a:t>1. Some students can relate well to the concept of entropy as it relates to the room where they live. Despite cleaning up and organizing the room on a regular (or irregular) basis, the room increasingly becomes disorganized, a victim of entropy, until another energy input (or effort) is exerted to make the room more orderly again. Students might even get to know “entropy” as the “dorm room effect.”</a:t>
            </a:r>
          </a:p>
          <a:p>
            <a:r>
              <a:rPr lang="en-US" dirty="0"/>
              <a:t>2. All too often we hear or read that some thing or reaction creates energy. We might hear or read that a power plant “produces” energy or that mitochondria “make” energy. Even in our classroom conversations, we may occasionally slip into this error. When discussing the first law of thermodynamics, consider emphasizing the inaccuracy of such statements. </a:t>
            </a:r>
          </a:p>
          <a:p>
            <a:r>
              <a:rPr lang="en-US" dirty="0"/>
              <a:t>3. The heat produced by the engine of a car is typically used to heat the car during cold weather. But is this same heat available in warmer weather? Students are often unaware that their car “heater” works very well in the summer, too. Just as exercise can warm us when it is cold, the same extra heat is released when we exercise in warm conditions. A car engine in the summer struggles to dissipate heat in the same way that a human struggles to cool off after exercising when the weather is warm.</a:t>
            </a:r>
          </a:p>
          <a:p>
            <a:r>
              <a:rPr lang="en-US" dirty="0"/>
              <a:t>4. Here is a calculation that has impressed some students. Depending on the size and activity of a person, a human might burn 2,000 dietary Calories (kilocalories) a day. This is enough energy to raise the temperature of 20 L of liquid water from 0° to 100°C. This is something to think about the next time you heat water on the stove! If you can bring in ten 2-L bottles you can help students visualize how much liquid water can be raised from 0° to 100°C. (Note: 200 Calories raises about 2 L of water 100°C; but it takes much more energy to melt ice or to convert boiling water into steam.)</a:t>
            </a:r>
          </a:p>
          <a:p>
            <a:r>
              <a:rPr lang="en-US" dirty="0"/>
              <a:t>5. The same mass of fat (about 9 kcal per gram) stores nearly twice as many Calories as an equivalent mass of protein or carbohydrates (about 4.5–5 kcal per gram). Thus, when comparing equal masses of fat, protein, and lipid, the fat has nearly twice the potential </a:t>
            </a:r>
            <a:br>
              <a:rPr lang="en-US" dirty="0"/>
            </a:br>
            <a:r>
              <a:rPr lang="en-US" dirty="0"/>
              <a:t>energy. Fat is therefore an efficient way to store energy in animals and many plants. To store an equivalent amount of energy in the form of carbohydrates or proteins would require about twice the mass, adding a significant burden to the organism’s structure. (For example, if you were 20 pounds overweight, you would be nearly 40 pounds overweight if the same energy were stored as carbohydrates or proteins instead of fat.)</a:t>
            </a:r>
          </a:p>
          <a:p>
            <a:r>
              <a:rPr lang="en-US" b="1" dirty="0"/>
              <a:t>Active Lecture Tips</a:t>
            </a:r>
            <a:endParaRPr lang="en-US" dirty="0"/>
          </a:p>
          <a:p>
            <a:r>
              <a:rPr lang="en-US" dirty="0"/>
              <a:t>1. Challenge your students to come up with examples of common energy conversions in their lives.  Have students turn to someone seated near them to find at least two examples. In our daily lives, we rely upon many energy transformations. On our classroom walls, a clock converts electrical energy to mechanical energy to sweep the hands around the clock’s face (unless it is digital!). Our physical (mechanical) activities walking to and from the classroom rely upon the chemical energy from our diet. This chemical energy in our diet also helps us maintain a steady body temperature (heat).</a:t>
            </a:r>
          </a:p>
          <a:p>
            <a:r>
              <a:rPr lang="en-US" dirty="0"/>
              <a:t>2. Challenge your students to explain why they feel warm when it is 30°C (86°F) outside if their core body temperature is 37°C (98.6°F). Shouldn’t they feel cold? Have students work in groups of two or three to think this through. The answer is that our bodies are always producing heat. At these higher temperatures, we are producing more heat than we need to maintain a core body temperature around 37°C. Thus, we sweat and behave in ways that help release our extra heat generated in cellular respiration.</a:t>
            </a:r>
          </a:p>
          <a:p>
            <a:r>
              <a:rPr lang="en-US" dirty="0"/>
              <a:t>3. See the Activity </a:t>
            </a:r>
            <a:r>
              <a:rPr lang="en-US" i="1" dirty="0"/>
              <a:t>Keeping an Organized Dorm Room Requires Energy, Just Like in a Cell</a:t>
            </a:r>
            <a:r>
              <a:rPr lang="en-US" dirty="0"/>
              <a:t> on the Instructor Exchange. Visit the Instructor Exchange in the </a:t>
            </a:r>
            <a:r>
              <a:rPr lang="en-US" dirty="0" err="1"/>
              <a:t>MasteringBiology</a:t>
            </a:r>
            <a:r>
              <a:rPr lang="en-US" dirty="0"/>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285767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3AF49C6-634F-9C45-A725-1514708F0851}" type="slidenum">
              <a:rPr lang="en-US" sz="2300"/>
              <a:pPr algn="r" defTabSz="1776413" eaLnBrk="0" hangingPunct="0"/>
              <a:t>5</a:t>
            </a:fld>
            <a:endParaRPr lang="en-US" sz="2300" dirty="0"/>
          </a:p>
        </p:txBody>
      </p:sp>
      <p:sp>
        <p:nvSpPr>
          <p:cNvPr id="3481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34822" name="Rectangle 3"/>
          <p:cNvSpPr>
            <a:spLocks noGrp="1" noChangeArrowheads="1"/>
          </p:cNvSpPr>
          <p:nvPr>
            <p:ph type="body" idx="1"/>
          </p:nvPr>
        </p:nvSpPr>
        <p:spPr>
          <a:xfrm>
            <a:off x="1616075" y="9012238"/>
            <a:ext cx="8883650" cy="8539162"/>
          </a:xfrm>
          <a:solidFill>
            <a:srgbClr val="FFFFFF"/>
          </a:solidFill>
          <a:ln>
            <a:solidFill>
              <a:srgbClr val="000000"/>
            </a:solidFill>
          </a:ln>
        </p:spPr>
        <p:txBody>
          <a:bodyPr lIns="177650" tIns="88825" rIns="177650" bIns="88825"/>
          <a:lstStyle/>
          <a:p>
            <a:r>
              <a:rPr lang="en-US" b="1" dirty="0"/>
              <a:t>Student Misconceptions and Concerns</a:t>
            </a:r>
            <a:endParaRPr lang="en-US" dirty="0"/>
          </a:p>
          <a:p>
            <a:r>
              <a:rPr lang="en-US" dirty="0"/>
              <a:t>1. Students with limited exposure to physics may have never understood the concepts of “energy” and “the conservation of energy” or distinguished between potential and kinetic energy. Understanding such broad and new abstract concepts requires time and concrete examples.</a:t>
            </a:r>
          </a:p>
          <a:p>
            <a:r>
              <a:rPr lang="en-US" dirty="0"/>
              <a:t>2. Although typically familiar with the concept of dietary Calories, students often struggle to think of Calories as a source of potential energy. For many students, it is not immediately clear how energy is stored in food.</a:t>
            </a:r>
          </a:p>
          <a:p>
            <a:r>
              <a:rPr lang="en-US" b="1" dirty="0"/>
              <a:t>Teaching Tips</a:t>
            </a:r>
            <a:endParaRPr lang="en-US" dirty="0"/>
          </a:p>
          <a:p>
            <a:r>
              <a:rPr lang="en-US" dirty="0"/>
              <a:t>1. Some students can relate well to the concept of entropy as it relates to the room where they live. Despite cleaning up and organizing the room on a regular (or irregular) basis, the room increasingly becomes disorganized, a victim of entropy, until another energy input (or effort) is exerted to make the room more orderly again. Students might even get to know “entropy” as the “dorm room effect.”</a:t>
            </a:r>
          </a:p>
          <a:p>
            <a:r>
              <a:rPr lang="en-US" dirty="0"/>
              <a:t>2. All too often we hear or read that some thing or reaction creates energy. We might hear or read that a power plant “produces” energy or that mitochondria “make” energy. Even in our classroom conversations, we may occasionally slip into this error. When discussing the first law of thermodynamics, consider emphasizing the inaccuracy of such statements. </a:t>
            </a:r>
          </a:p>
          <a:p>
            <a:r>
              <a:rPr lang="en-US" dirty="0"/>
              <a:t>3. The heat produced by the engine of a car is typically used to heat the car during cold weather. But is this same heat available in warmer weather? Students are often unaware that their car “heater” works very well in the summer, too. Just as exercise can warm us when it is cold, the same extra heat is released when we exercise in warm conditions. A car engine in the summer struggles to dissipate heat in the same way that a human struggles to cool off after exercising when the weather is warm.</a:t>
            </a:r>
          </a:p>
          <a:p>
            <a:r>
              <a:rPr lang="en-US" dirty="0"/>
              <a:t>4. Here is a calculation that has impressed some students. Depending on the size and activity of a person, a human might burn 2,000 dietary Calories (kilocalories) a day. This is enough energy to raise the temperature of 20 L of liquid water from 0° to 100°C. This is something to think about the next time you heat water on the stove! If you can bring in ten 2-L bottles you can help students visualize how much liquid water can be raised from 0° to 100°C. (Note: 200 Calories raises about 2 L of water 100°C; but it takes much more energy to melt ice or to convert boiling water into steam.)</a:t>
            </a:r>
          </a:p>
          <a:p>
            <a:r>
              <a:rPr lang="en-US" dirty="0"/>
              <a:t>5. The same mass of fat (about 9 kcal per gram) stores nearly twice as many Calories as an equivalent mass of protein or carbohydrates (about 4.5–5 kcal per gram). Thus, when comparing equal masses of fat, protein, and lipid, the fat has nearly twice the potential </a:t>
            </a:r>
            <a:br>
              <a:rPr lang="en-US" dirty="0"/>
            </a:br>
            <a:r>
              <a:rPr lang="en-US" dirty="0"/>
              <a:t>energy. Fat is therefore an efficient way to store energy in animals and many plants. To store an equivalent amount of energy in the form of carbohydrates or proteins would require about twice the mass, adding a significant burden to the organism’s structure. (For example, if you were 20 pounds overweight, you would be nearly 40 pounds overweight if the same energy were stored as carbohydrates or proteins instead of fat.)</a:t>
            </a:r>
          </a:p>
          <a:p>
            <a:r>
              <a:rPr lang="en-US" b="1" dirty="0"/>
              <a:t>Active Lecture Tips</a:t>
            </a:r>
            <a:endParaRPr lang="en-US" dirty="0"/>
          </a:p>
          <a:p>
            <a:r>
              <a:rPr lang="en-US" dirty="0"/>
              <a:t>1. Challenge your students to come up with examples of common energy conversions in their lives.  Have students turn to someone seated near them to find at least two examples. In our daily lives, we rely upon many energy transformations. On our classroom walls, a clock converts electrical energy to mechanical energy to sweep the hands around the clock’s face (unless it is digital!). Our physical (mechanical) activities walking to and from the classroom rely upon the chemical energy from our diet. This chemical energy in our diet also helps us maintain a steady body temperature (heat).</a:t>
            </a:r>
          </a:p>
          <a:p>
            <a:r>
              <a:rPr lang="en-US" dirty="0"/>
              <a:t>2. Challenge your students to explain why they feel warm when it is 30°C (86°F) outside if their core body temperature is 37°C (98.6°F). Shouldn’t they feel cold? Have students work in groups of two or three to think this through. The answer is that our bodies are always producing heat. At these higher temperatures, we are producing more heat than we need to maintain a core body temperature around 37°C. Thus, we sweat and behave in ways that help release our extra heat generated in cellular respiration.</a:t>
            </a:r>
          </a:p>
          <a:p>
            <a:r>
              <a:rPr lang="en-US" dirty="0"/>
              <a:t>3. See the Activity </a:t>
            </a:r>
            <a:r>
              <a:rPr lang="en-US" i="1" dirty="0"/>
              <a:t>Keeping an Organized Dorm Room Requires Energy, Just Like in a Cell</a:t>
            </a:r>
            <a:r>
              <a:rPr lang="en-US" dirty="0"/>
              <a:t> on the Instructor Exchange. Visit the Instructor Exchange in the </a:t>
            </a:r>
            <a:r>
              <a:rPr lang="en-US" dirty="0" err="1"/>
              <a:t>MasteringBiology</a:t>
            </a:r>
            <a:r>
              <a:rPr lang="en-US" dirty="0"/>
              <a:t> instructor resource area for a description of this activity.</a:t>
            </a:r>
          </a:p>
          <a:p>
            <a:endParaRPr lang="en-US" dirty="0">
              <a:latin typeface="Times New Roman" pitchFamily="-108" charset="0"/>
            </a:endParaRPr>
          </a:p>
        </p:txBody>
      </p:sp>
    </p:spTree>
    <p:extLst>
      <p:ext uri="{BB962C8B-B14F-4D97-AF65-F5344CB8AC3E}">
        <p14:creationId xmlns:p14="http://schemas.microsoft.com/office/powerpoint/2010/main" xmlns="" val="332819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ＭＳ Ｐゴシック" charset="0"/>
                <a:cs typeface="Arial" pitchFamily="34" charset="0"/>
              </a:rPr>
              <a:t>Figure 5.3</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Some caloric accounting</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r>
              <a:rPr lang="en-US" dirty="0">
                <a:solidFill>
                  <a:srgbClr val="000000"/>
                </a:solidFill>
                <a:latin typeface="Arial"/>
              </a:rPr>
              <a:t>Figure 5.0-1 Why population ecology matters</a:t>
            </a:r>
            <a:r>
              <a:rPr lang="en-US" dirty="0">
                <a:solidFill>
                  <a:srgbClr val="000000"/>
                </a:solidFill>
              </a:rPr>
              <a:t> </a:t>
            </a:r>
          </a:p>
        </p:txBody>
      </p:sp>
    </p:spTree>
    <p:extLst>
      <p:ext uri="{BB962C8B-B14F-4D97-AF65-F5344CB8AC3E}">
        <p14:creationId xmlns:p14="http://schemas.microsoft.com/office/powerpoint/2010/main" xmlns="" val="122547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4CC58D02-39CA-CF4A-B78B-E057D5D00F4D}" type="slidenum">
              <a:rPr lang="en-US" sz="2300"/>
              <a:pPr algn="r" defTabSz="1776413" eaLnBrk="0" hangingPunct="0"/>
              <a:t>7</a:t>
            </a:fld>
            <a:endParaRPr lang="en-US" sz="2300" dirty="0"/>
          </a:p>
        </p:txBody>
      </p:sp>
      <p:sp>
        <p:nvSpPr>
          <p:cNvPr id="4813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48133" name="Rectangle 5"/>
          <p:cNvSpPr>
            <a:spLocks noGrp="1" noChangeArrowheads="1"/>
          </p:cNvSpPr>
          <p:nvPr>
            <p:ph type="body" idx="1"/>
          </p:nvPr>
        </p:nvSpPr>
        <p:spPr>
          <a:noFill/>
          <a:ln/>
        </p:spPr>
        <p:txBody>
          <a:bodyPr/>
          <a:lstStyle/>
          <a:p>
            <a:r>
              <a:rPr lang="en-US" b="1" dirty="0"/>
              <a:t>Student Misconceptions and Concerns</a:t>
            </a:r>
            <a:endParaRPr lang="en-US" dirty="0"/>
          </a:p>
          <a:p>
            <a:r>
              <a:rPr lang="en-US" dirty="0"/>
              <a:t>1. Although students might already understand mechanical and chemical work in a cell, the idea of transport work might be new to them. Chapter 6, in a section on the electron transport system, develops an analogy between transport work and water behind a dam. Therefore, at this point you might consider making an analogy between transport work (against a gradient) and pumping water up into a reservoir (against gravity)—perhaps into a water tower.</a:t>
            </a:r>
          </a:p>
          <a:p>
            <a:r>
              <a:rPr lang="en-US" dirty="0"/>
              <a:t>2. Energy shuttling at the cellular level may be new to many students, but it is a familiar concept when related to the use of money in our society. Students might be discouraged if the only benefit of work was the ability to make purchases from your employer. (Most of us would soon tire of a fast-food job that pays its employees only in free food!) Money permits the generation of value (a paycheck) analogous to an energy-releasing reaction to be coupled to an energy (money)-consuming reaction, making purchases in distant locations. This idea of “earn and spend” is a common concept most students know well.</a:t>
            </a:r>
          </a:p>
          <a:p>
            <a:r>
              <a:rPr lang="en-US" b="1" dirty="0"/>
              <a:t>Teaching Tips</a:t>
            </a:r>
            <a:endParaRPr lang="en-US" dirty="0"/>
          </a:p>
          <a:p>
            <a:r>
              <a:rPr lang="en-US" dirty="0"/>
              <a:t>1. The authors suggest an analogy between ATP and a spring. When a phosphate group is attached to ADP, it is like compressing the spring. When a phosphate group is lost, the spring is relaxed, and energy is released.</a:t>
            </a:r>
          </a:p>
          <a:p>
            <a:r>
              <a:rPr lang="en-US" dirty="0"/>
              <a:t>2. When introducing ATP and ADP, consider having students think of the terms as A-3-P and A-2-P, noting that the word roots “tri” means three and “di” means two. It might help students to keep track of the number of phosphates more easily.</a:t>
            </a:r>
          </a:p>
          <a:p>
            <a:r>
              <a:rPr lang="en-US" dirty="0"/>
              <a:t>3. Recycling is essential in cell biology. Damaged organelles are broken down </a:t>
            </a:r>
            <a:r>
              <a:rPr lang="en-US" dirty="0" err="1"/>
              <a:t>intracellularly</a:t>
            </a:r>
            <a:r>
              <a:rPr lang="en-US" dirty="0"/>
              <a:t> and the chemical components recycled, monomers of the cytoskeleton are routinely recycled, and ADP is recycled. Several advantages are common to both human recycling of components of garbage and cellular recycling. For example, both save energy by avoiding the need to remanufacture the basic units, and both avoid an accumulation of waste products that could interfere with other “environmental” chemistry (the environment of the cell or the environment of the human population).</a:t>
            </a:r>
          </a:p>
          <a:p>
            <a:r>
              <a:rPr lang="en-US" b="1" dirty="0"/>
              <a:t>Active Lecture Tips</a:t>
            </a:r>
            <a:endParaRPr lang="en-US" dirty="0"/>
          </a:p>
          <a:p>
            <a:r>
              <a:rPr lang="en-US" dirty="0"/>
              <a:t>1. See the Activity </a:t>
            </a:r>
            <a:r>
              <a:rPr lang="en-US" i="1" dirty="0"/>
              <a:t>Universal Currency in the Cell</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25585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ＭＳ Ｐゴシック" charset="0"/>
                <a:cs typeface="Arial" pitchFamily="34" charset="0"/>
              </a:rPr>
              <a:t>Figure 5.4</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ATP power</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r>
              <a:rPr lang="en-US" dirty="0">
                <a:solidFill>
                  <a:srgbClr val="000000"/>
                </a:solidFill>
                <a:latin typeface="Arial"/>
              </a:rPr>
              <a:t>Figure 5.0-1 Why population ecology matters</a:t>
            </a:r>
            <a:r>
              <a:rPr lang="en-US" dirty="0">
                <a:solidFill>
                  <a:srgbClr val="000000"/>
                </a:solidFill>
              </a:rPr>
              <a:t> </a:t>
            </a:r>
          </a:p>
        </p:txBody>
      </p:sp>
    </p:spTree>
    <p:extLst>
      <p:ext uri="{BB962C8B-B14F-4D97-AF65-F5344CB8AC3E}">
        <p14:creationId xmlns:p14="http://schemas.microsoft.com/office/powerpoint/2010/main" xmlns="" val="1225476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Arial" pitchFamily="34" charset="0"/>
                <a:ea typeface="ＭＳ Ｐゴシック" charset="0"/>
                <a:cs typeface="Arial" pitchFamily="34" charset="0"/>
              </a:rPr>
              <a:t>Figure 5.5</a:t>
            </a:r>
            <a:r>
              <a:rPr lang="en-US"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ＭＳ Ｐゴシック" charset="0"/>
                <a:cs typeface="Arial" pitchFamily="34" charset="0"/>
              </a:rPr>
              <a:t>How ATP drives cellular work</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r>
              <a:rPr lang="en-US" dirty="0">
                <a:solidFill>
                  <a:srgbClr val="000000"/>
                </a:solidFill>
                <a:latin typeface="Arial"/>
              </a:rPr>
              <a:t>Figure 5.0-1 Why population ecology matters</a:t>
            </a:r>
            <a:r>
              <a:rPr lang="en-US" dirty="0">
                <a:solidFill>
                  <a:srgbClr val="000000"/>
                </a:solidFill>
              </a:rPr>
              <a:t> </a:t>
            </a:r>
          </a:p>
        </p:txBody>
      </p:sp>
    </p:spTree>
    <p:extLst>
      <p:ext uri="{BB962C8B-B14F-4D97-AF65-F5344CB8AC3E}">
        <p14:creationId xmlns:p14="http://schemas.microsoft.com/office/powerpoint/2010/main" xmlns="" val="1225476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11102" r="5014"/>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userDrawn="1"/>
        </p:nvSpPr>
        <p:spPr>
          <a:xfrm>
            <a:off x="0" y="0"/>
            <a:ext cx="9144000" cy="6858000"/>
          </a:xfrm>
          <a:prstGeom prst="rect">
            <a:avLst/>
          </a:prstGeom>
          <a:gradFill>
            <a:gsLst>
              <a:gs pos="0">
                <a:schemeClr val="bg1">
                  <a:alpha val="0"/>
                </a:schemeClr>
              </a:gs>
              <a:gs pos="50000">
                <a:schemeClr val="bg1">
                  <a:alpha val="30000"/>
                </a:schemeClr>
              </a:gs>
              <a:gs pos="100000">
                <a:schemeClr val="bg1">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a:spLocks noGrp="1"/>
          </p:cNvSpPr>
          <p:nvPr>
            <p:ph type="ctrTitle"/>
          </p:nvPr>
        </p:nvSpPr>
        <p:spPr>
          <a:xfrm>
            <a:off x="4680153" y="142275"/>
            <a:ext cx="4367981" cy="2387600"/>
          </a:xfrm>
        </p:spPr>
        <p:txBody>
          <a:bodyPr anchor="b"/>
          <a:lstStyle>
            <a:lvl1pPr algn="ctr">
              <a:defRPr sz="6000">
                <a:solidFill>
                  <a:schemeClr val="tx1"/>
                </a:solidFill>
                <a:latin typeface="+mn-lt"/>
              </a:defRPr>
            </a:lvl1pPr>
          </a:lstStyle>
          <a:p>
            <a:r>
              <a:rPr lang="en-US" smtClean="0"/>
              <a:t>Click to edit Master title style</a:t>
            </a:r>
            <a:endParaRPr lang="en-US" dirty="0"/>
          </a:p>
        </p:txBody>
      </p:sp>
      <p:sp>
        <p:nvSpPr>
          <p:cNvPr id="12" name="Subtitle 2"/>
          <p:cNvSpPr>
            <a:spLocks noGrp="1"/>
          </p:cNvSpPr>
          <p:nvPr>
            <p:ph type="subTitle" idx="1"/>
          </p:nvPr>
        </p:nvSpPr>
        <p:spPr>
          <a:xfrm>
            <a:off x="6143" y="3489706"/>
            <a:ext cx="6502812" cy="1655762"/>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3" name="Footer Placeholder 4"/>
          <p:cNvSpPr>
            <a:spLocks noGrp="1"/>
          </p:cNvSpPr>
          <p:nvPr>
            <p:ph type="ftr" sz="quarter" idx="11"/>
          </p:nvPr>
        </p:nvSpPr>
        <p:spPr>
          <a:xfrm>
            <a:off x="6057900" y="6492875"/>
            <a:ext cx="3086100" cy="365125"/>
          </a:xfrm>
        </p:spPr>
        <p:txBody>
          <a:bodyPr/>
          <a:lstStyle>
            <a:lvl1pPr algn="r">
              <a:defRPr sz="1000">
                <a:solidFill>
                  <a:schemeClr val="tx1"/>
                </a:solidFill>
                <a:latin typeface="Arial" panose="020B0604020202020204" pitchFamily="34" charset="0"/>
                <a:cs typeface="Arial" panose="020B0604020202020204" pitchFamily="34" charset="0"/>
              </a:defRPr>
            </a:lvl1pPr>
          </a:lstStyle>
          <a:p>
            <a:r>
              <a:rPr lang="en-US" smtClean="0"/>
              <a:t>© 2017 Pearson Education, Ltd.</a:t>
            </a:r>
            <a:endParaRPr lang="en-US" dirty="0"/>
          </a:p>
        </p:txBody>
      </p:sp>
      <p:sp>
        <p:nvSpPr>
          <p:cNvPr id="14" name="Text Box 39"/>
          <p:cNvSpPr txBox="1">
            <a:spLocks noChangeArrowheads="1"/>
          </p:cNvSpPr>
          <p:nvPr userDrawn="1"/>
        </p:nvSpPr>
        <p:spPr bwMode="auto">
          <a:xfrm>
            <a:off x="71073" y="5575444"/>
            <a:ext cx="8252655" cy="1200329"/>
          </a:xfrm>
          <a:prstGeom prst="rect">
            <a:avLst/>
          </a:prstGeom>
          <a:noFill/>
          <a:ln w="9525">
            <a:noFill/>
            <a:miter lim="800000"/>
            <a:headEnd/>
            <a:tailEnd/>
          </a:ln>
          <a:effectLst/>
        </p:spPr>
        <p:txBody>
          <a:bodyPr wrap="square">
            <a:prstTxWarp prst="textNoShape">
              <a:avLst/>
            </a:prstTxWarp>
            <a:spAutoFit/>
          </a:bodyPr>
          <a:lstStyle/>
          <a:p>
            <a:pPr eaLnBrk="0" hangingPunct="0"/>
            <a:r>
              <a:rPr lang="en-US" sz="2000" b="1" dirty="0">
                <a:solidFill>
                  <a:schemeClr val="tx1"/>
                </a:solidFill>
                <a:ea typeface="ＭＳ Ｐゴシック" pitchFamily="-108" charset="-128"/>
                <a:cs typeface="ＭＳ Ｐゴシック" pitchFamily="-108" charset="-128"/>
              </a:rPr>
              <a:t>PowerPoint</a:t>
            </a:r>
            <a:r>
              <a:rPr lang="en-US" sz="2000" b="1" baseline="30000" dirty="0">
                <a:solidFill>
                  <a:schemeClr val="tx1"/>
                </a:solidFill>
                <a:ea typeface="ＭＳ Ｐゴシック" pitchFamily="-108" charset="-128"/>
                <a:cs typeface="ＭＳ Ｐゴシック" pitchFamily="-108" charset="-128"/>
              </a:rPr>
              <a:t>®</a:t>
            </a:r>
            <a:r>
              <a:rPr lang="en-US" sz="2000" b="1" dirty="0">
                <a:solidFill>
                  <a:schemeClr val="tx1"/>
                </a:solidFill>
                <a:ea typeface="ＭＳ Ｐゴシック" pitchFamily="-108" charset="-128"/>
                <a:cs typeface="ＭＳ Ｐゴシック" pitchFamily="-108" charset="-128"/>
              </a:rPr>
              <a:t> </a:t>
            </a:r>
            <a:r>
              <a:rPr lang="en-US" sz="2000" b="1" dirty="0" smtClean="0">
                <a:solidFill>
                  <a:schemeClr val="tx1"/>
                </a:solidFill>
                <a:ea typeface="ＭＳ Ｐゴシック" pitchFamily="-108" charset="-128"/>
                <a:cs typeface="ＭＳ Ｐゴシック" pitchFamily="-108" charset="-128"/>
              </a:rPr>
              <a:t>Lectures </a:t>
            </a:r>
            <a:r>
              <a:rPr lang="en-US" sz="1600" b="1" dirty="0" smtClean="0">
                <a:solidFill>
                  <a:schemeClr val="tx1"/>
                </a:solidFill>
                <a:ea typeface="ＭＳ Ｐゴシック" pitchFamily="-108" charset="-128"/>
                <a:cs typeface="ＭＳ Ｐゴシック" pitchFamily="-108" charset="-128"/>
              </a:rPr>
              <a:t>created by Edward J. </a:t>
            </a:r>
            <a:r>
              <a:rPr lang="en-US" sz="1600" b="1" dirty="0" err="1" smtClean="0">
                <a:solidFill>
                  <a:schemeClr val="tx1"/>
                </a:solidFill>
                <a:ea typeface="ＭＳ Ｐゴシック" pitchFamily="-108" charset="-128"/>
                <a:cs typeface="ＭＳ Ｐゴシック" pitchFamily="-108" charset="-128"/>
              </a:rPr>
              <a:t>Zalisko</a:t>
            </a:r>
            <a:r>
              <a:rPr lang="en-US" sz="1600" b="1" dirty="0" smtClean="0">
                <a:solidFill>
                  <a:schemeClr val="tx1"/>
                </a:solidFill>
                <a:ea typeface="ＭＳ Ｐゴシック" pitchFamily="-108" charset="-128"/>
                <a:cs typeface="ＭＳ Ｐゴシック" pitchFamily="-108" charset="-128"/>
              </a:rPr>
              <a:t> </a:t>
            </a:r>
            <a:r>
              <a:rPr lang="en-US" sz="1600" b="1" dirty="0">
                <a:solidFill>
                  <a:schemeClr val="tx1"/>
                </a:solidFill>
                <a:ea typeface="ＭＳ Ｐゴシック" pitchFamily="-108" charset="-128"/>
                <a:cs typeface="ＭＳ Ｐゴシック" pitchFamily="-108" charset="-128"/>
              </a:rPr>
              <a:t>for</a:t>
            </a:r>
          </a:p>
          <a:p>
            <a:pPr eaLnBrk="0" hangingPunct="0"/>
            <a:r>
              <a:rPr lang="en-US" sz="1800" b="1" i="1" dirty="0">
                <a:solidFill>
                  <a:schemeClr val="tx1"/>
                </a:solidFill>
                <a:ea typeface="ＭＳ Ｐゴシック" pitchFamily="-108" charset="-128"/>
                <a:cs typeface="ＭＳ Ｐゴシック" pitchFamily="-108" charset="-128"/>
              </a:rPr>
              <a:t>Campbell Essential Biology, </a:t>
            </a:r>
            <a:r>
              <a:rPr lang="en-US" sz="1800" b="1" dirty="0" smtClean="0">
                <a:solidFill>
                  <a:schemeClr val="tx1"/>
                </a:solidFill>
                <a:ea typeface="ＭＳ Ｐゴシック" pitchFamily="-108" charset="-128"/>
                <a:cs typeface="ＭＳ Ｐゴシック" pitchFamily="-108" charset="-128"/>
              </a:rPr>
              <a:t>Sixth </a:t>
            </a:r>
            <a:r>
              <a:rPr lang="en-US" sz="1800" b="1" dirty="0">
                <a:solidFill>
                  <a:schemeClr val="tx1"/>
                </a:solidFill>
                <a:ea typeface="ＭＳ Ｐゴシック" pitchFamily="-108" charset="-128"/>
                <a:cs typeface="ＭＳ Ｐゴシック" pitchFamily="-108" charset="-128"/>
              </a:rPr>
              <a:t>Edition,</a:t>
            </a:r>
            <a:r>
              <a:rPr lang="en-US" sz="1800" b="1" i="1" dirty="0">
                <a:solidFill>
                  <a:schemeClr val="tx1"/>
                </a:solidFill>
                <a:ea typeface="ＭＳ Ｐゴシック" pitchFamily="-108" charset="-128"/>
                <a:cs typeface="ＭＳ Ｐゴシック" pitchFamily="-108" charset="-128"/>
              </a:rPr>
              <a:t> </a:t>
            </a:r>
            <a:r>
              <a:rPr lang="en-US" sz="1800" b="1" i="0" dirty="0" smtClean="0">
                <a:solidFill>
                  <a:schemeClr val="tx1"/>
                </a:solidFill>
                <a:ea typeface="ＭＳ Ｐゴシック" pitchFamily="-108" charset="-128"/>
                <a:cs typeface="ＭＳ Ｐゴシック" pitchFamily="-108" charset="-128"/>
              </a:rPr>
              <a:t>Global Edition,</a:t>
            </a:r>
            <a:r>
              <a:rPr lang="en-US" sz="1800" b="1" i="1" dirty="0" smtClean="0">
                <a:solidFill>
                  <a:schemeClr val="tx1"/>
                </a:solidFill>
                <a:ea typeface="ＭＳ Ｐゴシック" pitchFamily="-108" charset="-128"/>
                <a:cs typeface="ＭＳ Ｐゴシック" pitchFamily="-108" charset="-128"/>
              </a:rPr>
              <a:t> </a:t>
            </a:r>
            <a:r>
              <a:rPr lang="en-US" sz="1800" b="1" dirty="0" smtClean="0">
                <a:solidFill>
                  <a:schemeClr val="tx1"/>
                </a:solidFill>
                <a:ea typeface="ＭＳ Ｐゴシック" pitchFamily="-108" charset="-128"/>
                <a:cs typeface="ＭＳ Ｐゴシック" pitchFamily="-108" charset="-128"/>
              </a:rPr>
              <a:t>and</a:t>
            </a:r>
            <a:endParaRPr lang="en-US" sz="1800" b="1" dirty="0">
              <a:solidFill>
                <a:schemeClr val="tx1"/>
              </a:solidFill>
              <a:latin typeface="Times New Roman" pitchFamily="-108" charset="0"/>
              <a:ea typeface="ＭＳ Ｐゴシック" pitchFamily="-108" charset="-128"/>
              <a:cs typeface="ＭＳ Ｐゴシック" pitchFamily="-108" charset="-128"/>
            </a:endParaRPr>
          </a:p>
          <a:p>
            <a:pPr eaLnBrk="0" hangingPunct="0"/>
            <a:r>
              <a:rPr lang="en-US" sz="1800" b="1" i="1" dirty="0">
                <a:solidFill>
                  <a:schemeClr val="tx1"/>
                </a:solidFill>
                <a:ea typeface="ＭＳ Ｐゴシック" pitchFamily="-108" charset="-128"/>
                <a:cs typeface="ＭＳ Ｐゴシック" pitchFamily="-108" charset="-128"/>
              </a:rPr>
              <a:t>Campbell Essential Biology with Physiology, </a:t>
            </a:r>
            <a:r>
              <a:rPr lang="en-US" sz="1800" b="1" dirty="0" smtClean="0">
                <a:solidFill>
                  <a:schemeClr val="tx1"/>
                </a:solidFill>
                <a:ea typeface="ＭＳ Ｐゴシック" pitchFamily="-108" charset="-128"/>
                <a:cs typeface="ＭＳ Ｐゴシック" pitchFamily="-108" charset="-128"/>
              </a:rPr>
              <a:t>Fifth Edition, Global Edition</a:t>
            </a:r>
            <a:endParaRPr lang="en-US" sz="1800" b="1" i="1" dirty="0">
              <a:solidFill>
                <a:schemeClr val="tx1"/>
              </a:solidFill>
              <a:ea typeface="ＭＳ Ｐゴシック" pitchFamily="-108" charset="-128"/>
              <a:cs typeface="ＭＳ Ｐゴシック" pitchFamily="-108" charset="-128"/>
            </a:endParaRPr>
          </a:p>
          <a:p>
            <a:pPr eaLnBrk="0" hangingPunct="0"/>
            <a:r>
              <a:rPr lang="en-US" sz="1600" b="1" i="1" dirty="0">
                <a:solidFill>
                  <a:schemeClr val="tx1"/>
                </a:solidFill>
                <a:latin typeface="Times New Roman" pitchFamily="-108" charset="0"/>
                <a:ea typeface="ＭＳ Ｐゴシック" pitchFamily="-108" charset="-128"/>
                <a:cs typeface="ＭＳ Ｐゴシック" pitchFamily="-108" charset="-128"/>
              </a:rPr>
              <a:t> </a:t>
            </a:r>
            <a:r>
              <a:rPr lang="en-US" sz="1600" b="1" i="1" dirty="0">
                <a:solidFill>
                  <a:schemeClr val="tx1"/>
                </a:solidFill>
                <a:latin typeface="Arial" panose="020B0604020202020204" pitchFamily="34" charset="0"/>
                <a:ea typeface="ＭＳ Ｐゴシック" pitchFamily="-108" charset="-128"/>
                <a:cs typeface="Arial" panose="020B0604020202020204" pitchFamily="34" charset="0"/>
              </a:rPr>
              <a:t>  – </a:t>
            </a:r>
            <a:r>
              <a:rPr lang="en-US" sz="1600" b="1" dirty="0">
                <a:solidFill>
                  <a:schemeClr val="tx1"/>
                </a:solidFill>
                <a:latin typeface="Arial" panose="020B0604020202020204" pitchFamily="34" charset="0"/>
                <a:ea typeface="ＭＳ Ｐゴシック" pitchFamily="-108" charset="-128"/>
                <a:cs typeface="Arial" panose="020B0604020202020204" pitchFamily="34" charset="0"/>
              </a:rPr>
              <a:t>Eric J. Simon, Jean L. Dickey, </a:t>
            </a:r>
            <a:r>
              <a:rPr lang="en-US" sz="1600" b="1" dirty="0" smtClean="0">
                <a:solidFill>
                  <a:schemeClr val="tx1"/>
                </a:solidFill>
                <a:latin typeface="Arial" panose="020B0604020202020204" pitchFamily="34" charset="0"/>
                <a:ea typeface="ＭＳ Ｐゴシック" pitchFamily="-108" charset="-128"/>
                <a:cs typeface="Arial" panose="020B0604020202020204" pitchFamily="34" charset="0"/>
              </a:rPr>
              <a:t>Kelly A. Hogan, and Jane B. Reece</a:t>
            </a:r>
            <a:endParaRPr lang="en-US" sz="1600" b="1" dirty="0">
              <a:solidFill>
                <a:schemeClr val="tx1"/>
              </a:solidFill>
              <a:latin typeface="Arial" panose="020B0604020202020204" pitchFamily="34" charset="0"/>
              <a:ea typeface="ＭＳ Ｐゴシック" pitchFamily="-108" charset="-128"/>
              <a:cs typeface="Arial" panose="020B0604020202020204" pitchFamily="34" charset="0"/>
            </a:endParaRPr>
          </a:p>
        </p:txBody>
      </p:sp>
    </p:spTree>
    <p:extLst>
      <p:ext uri="{BB962C8B-B14F-4D97-AF65-F5344CB8AC3E}">
        <p14:creationId xmlns:p14="http://schemas.microsoft.com/office/powerpoint/2010/main" xmlns="" val="204277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383" y="1227909"/>
            <a:ext cx="8543108" cy="4949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292330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83" y="365126"/>
            <a:ext cx="8543108" cy="978729"/>
          </a:xfrm>
        </p:spPr>
        <p:txBody>
          <a:bodyPr/>
          <a:lstStyle>
            <a:lvl1pPr>
              <a:defRPr/>
            </a:lvl1pPr>
          </a:lstStyle>
          <a:p>
            <a:r>
              <a:rPr lang="en-US" dirty="0" smtClean="0"/>
              <a:t>Click to edit M</a:t>
            </a:r>
            <a:br>
              <a:rPr lang="en-US" dirty="0" smtClean="0"/>
            </a:br>
            <a:r>
              <a:rPr lang="en-US" dirty="0" smtClean="0"/>
              <a:t>aster title style</a:t>
            </a:r>
            <a:endParaRPr lang="en-US" dirty="0"/>
          </a:p>
        </p:txBody>
      </p:sp>
      <p:sp>
        <p:nvSpPr>
          <p:cNvPr id="3" name="Content Placeholder 2"/>
          <p:cNvSpPr>
            <a:spLocks noGrp="1"/>
          </p:cNvSpPr>
          <p:nvPr>
            <p:ph idx="1"/>
          </p:nvPr>
        </p:nvSpPr>
        <p:spPr>
          <a:xfrm>
            <a:off x="287383" y="1476103"/>
            <a:ext cx="8543108" cy="47008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27255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034995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2017 Pearson Education, Ltd.</a:t>
            </a:r>
            <a:endParaRPr lang="en-US"/>
          </a:p>
        </p:txBody>
      </p:sp>
      <p:sp>
        <p:nvSpPr>
          <p:cNvPr id="5" name="Slide Number Placeholder 4"/>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71470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2017 Pearson Education, Ltd.</a:t>
            </a:r>
            <a:endParaRPr lang="en-US"/>
          </a:p>
        </p:txBody>
      </p:sp>
      <p:sp>
        <p:nvSpPr>
          <p:cNvPr id="4" name="Slide Number Placeholder 3"/>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35087939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83" y="132522"/>
            <a:ext cx="8543108" cy="958863"/>
          </a:xfrm>
          <a:prstGeom prst="rect">
            <a:avLst/>
          </a:prstGeom>
        </p:spPr>
        <p:txBody>
          <a:bodyPr vert="horz" wrap="square"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7383" y="1227909"/>
            <a:ext cx="8543108" cy="494905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72424" y="6523173"/>
            <a:ext cx="3086100" cy="365125"/>
          </a:xfrm>
          <a:prstGeom prst="rect">
            <a:avLst/>
          </a:prstGeom>
        </p:spPr>
        <p:txBody>
          <a:bodyPr vert="horz" lIns="91440" tIns="45720" rIns="91440" bIns="45720" rtlCol="0" anchor="ctr"/>
          <a:lstStyle>
            <a:lvl1pPr algn="l">
              <a:defRPr sz="900">
                <a:solidFill>
                  <a:schemeClr val="tx1"/>
                </a:solidFill>
              </a:defRPr>
            </a:lvl1pPr>
          </a:lstStyle>
          <a:p>
            <a:r>
              <a:rPr lang="en-US" smtClean="0"/>
              <a:t>© 2017 Pearson Education, Ltd.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6423343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1200"/>
        </a:spcAft>
        <a:buClr>
          <a:srgbClr val="0070C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0153" y="142275"/>
            <a:ext cx="4367981" cy="2387600"/>
          </a:xfrm>
        </p:spPr>
        <p:txBody>
          <a:bodyPr/>
          <a:lstStyle/>
          <a:p>
            <a:r>
              <a:rPr lang="en-US" dirty="0" smtClean="0"/>
              <a:t>Chapter</a:t>
            </a:r>
            <a:br>
              <a:rPr lang="en-US" dirty="0" smtClean="0"/>
            </a:br>
            <a:r>
              <a:rPr lang="en-US" sz="9600" dirty="0" smtClean="0"/>
              <a:t>5</a:t>
            </a:r>
            <a:endParaRPr lang="en-US" sz="9600" dirty="0"/>
          </a:p>
        </p:txBody>
      </p:sp>
      <p:sp>
        <p:nvSpPr>
          <p:cNvPr id="3" name="Subtitle 2"/>
          <p:cNvSpPr>
            <a:spLocks noGrp="1"/>
          </p:cNvSpPr>
          <p:nvPr>
            <p:ph type="subTitle" idx="4294967295"/>
          </p:nvPr>
        </p:nvSpPr>
        <p:spPr>
          <a:xfrm>
            <a:off x="6143" y="3489706"/>
            <a:ext cx="6502812" cy="1655762"/>
          </a:xfrm>
        </p:spPr>
        <p:txBody>
          <a:bodyPr>
            <a:normAutofit/>
          </a:bodyPr>
          <a:lstStyle/>
          <a:p>
            <a:pPr marL="0" indent="0" algn="ctr">
              <a:lnSpc>
                <a:spcPct val="100000"/>
              </a:lnSpc>
              <a:buNone/>
            </a:pPr>
            <a:r>
              <a:rPr lang="en-US" sz="4400" b="1" dirty="0">
                <a:solidFill>
                  <a:srgbClr val="0070C0"/>
                </a:solidFill>
              </a:rPr>
              <a:t>The Working Cell</a:t>
            </a:r>
          </a:p>
        </p:txBody>
      </p:sp>
      <p:sp>
        <p:nvSpPr>
          <p:cNvPr id="4" name="Footer Placeholder 3"/>
          <p:cNvSpPr>
            <a:spLocks noGrp="1"/>
          </p:cNvSpPr>
          <p:nvPr>
            <p:ph type="ftr" sz="quarter" idx="11"/>
          </p:nvPr>
        </p:nvSpPr>
        <p:spPr>
          <a:xfrm>
            <a:off x="6057900" y="6492875"/>
            <a:ext cx="3086100" cy="365125"/>
          </a:xfrm>
        </p:spPr>
        <p:txBody>
          <a:bodyPr/>
          <a:lstStyle/>
          <a:p>
            <a:r>
              <a:rPr lang="en-US" smtClean="0"/>
              <a:t>© 2017 Pearson Education, Ltd.</a:t>
            </a:r>
            <a:endParaRPr lang="en-US" dirty="0"/>
          </a:p>
        </p:txBody>
      </p:sp>
    </p:spTree>
    <p:extLst>
      <p:ext uri="{BB962C8B-B14F-4D97-AF65-F5344CB8AC3E}">
        <p14:creationId xmlns:p14="http://schemas.microsoft.com/office/powerpoint/2010/main" xmlns="" val="1566331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871" y="486091"/>
            <a:ext cx="3077609" cy="525846"/>
          </a:xfrm>
        </p:spPr>
        <p:txBody>
          <a:bodyPr/>
          <a:lstStyle/>
          <a:p>
            <a:r>
              <a:rPr lang="en-US" dirty="0" smtClean="0"/>
              <a:t>The ATP Cycle</a:t>
            </a:r>
          </a:p>
        </p:txBody>
      </p:sp>
      <p:sp>
        <p:nvSpPr>
          <p:cNvPr id="63491" name="Rectangle 3"/>
          <p:cNvSpPr>
            <a:spLocks noGrp="1" noChangeArrowheads="1"/>
          </p:cNvSpPr>
          <p:nvPr>
            <p:ph idx="1"/>
          </p:nvPr>
        </p:nvSpPr>
        <p:spPr>
          <a:xfrm>
            <a:off x="287383" y="1227909"/>
            <a:ext cx="8543108" cy="2600379"/>
          </a:xfrm>
        </p:spPr>
        <p:txBody>
          <a:bodyPr>
            <a:normAutofit/>
          </a:bodyPr>
          <a:lstStyle/>
          <a:p>
            <a:r>
              <a:rPr lang="en-US" sz="2400" dirty="0" smtClean="0"/>
              <a:t>Cells spend ATP continuously.</a:t>
            </a:r>
          </a:p>
          <a:p>
            <a:r>
              <a:rPr lang="en-US" sz="2400" dirty="0" smtClean="0"/>
              <a:t>Cellular work spends ATP, which is recycled when ADP and phosphate are combined, using energy released by cellular respiration.</a:t>
            </a:r>
          </a:p>
          <a:p>
            <a:pPr lvl="1"/>
            <a:r>
              <a:rPr lang="en-US" sz="2400" dirty="0" smtClean="0"/>
              <a:t>Up to 10 million ATPs are consumed and recycled each second in a working muscle cell. </a:t>
            </a:r>
          </a:p>
        </p:txBody>
      </p:sp>
      <p:pic>
        <p:nvPicPr>
          <p:cNvPr id="5"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77568" y="3839544"/>
            <a:ext cx="5273040" cy="2271695"/>
          </a:xfrm>
          <a:prstGeom prst="rect">
            <a:avLst/>
          </a:prstGeom>
        </p:spPr>
      </p:pic>
      <p:sp>
        <p:nvSpPr>
          <p:cNvPr id="6" name="TextBox 3"/>
          <p:cNvSpPr txBox="1">
            <a:spLocks noChangeArrowheads="1"/>
          </p:cNvSpPr>
          <p:nvPr/>
        </p:nvSpPr>
        <p:spPr bwMode="auto">
          <a:xfrm>
            <a:off x="1405116" y="5292796"/>
            <a:ext cx="2180084" cy="125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500"/>
              </a:lnSpc>
            </a:pPr>
            <a:r>
              <a:rPr lang="en-US" sz="1800" b="1" dirty="0" smtClean="0">
                <a:solidFill>
                  <a:srgbClr val="000000"/>
                </a:solidFill>
                <a:latin typeface="Arial"/>
                <a:ea typeface="ＭＳ Ｐゴシック" charset="0"/>
              </a:rPr>
              <a:t>Cellular respiration:</a:t>
            </a:r>
          </a:p>
          <a:p>
            <a:pPr algn="ctr" eaLnBrk="0" hangingPunct="0">
              <a:lnSpc>
                <a:spcPts val="2500"/>
              </a:lnSpc>
            </a:pPr>
            <a:r>
              <a:rPr lang="en-US" sz="1800" b="1" dirty="0" smtClean="0">
                <a:solidFill>
                  <a:srgbClr val="000000"/>
                </a:solidFill>
                <a:latin typeface="Arial"/>
                <a:ea typeface="ＭＳ Ｐゴシック" charset="0"/>
              </a:rPr>
              <a:t>chemical energy</a:t>
            </a:r>
          </a:p>
          <a:p>
            <a:pPr algn="ctr" eaLnBrk="0" hangingPunct="0">
              <a:lnSpc>
                <a:spcPts val="2500"/>
              </a:lnSpc>
            </a:pPr>
            <a:r>
              <a:rPr lang="en-US" sz="1800" b="1" dirty="0" smtClean="0">
                <a:solidFill>
                  <a:srgbClr val="000000"/>
                </a:solidFill>
                <a:latin typeface="Arial"/>
                <a:ea typeface="ＭＳ Ｐゴシック" charset="0"/>
              </a:rPr>
              <a:t>harvested from</a:t>
            </a:r>
          </a:p>
          <a:p>
            <a:pPr algn="ctr" eaLnBrk="0" hangingPunct="0">
              <a:lnSpc>
                <a:spcPts val="2500"/>
              </a:lnSpc>
            </a:pPr>
            <a:r>
              <a:rPr lang="en-US" sz="1800" b="1" dirty="0" smtClean="0">
                <a:solidFill>
                  <a:srgbClr val="000000"/>
                </a:solidFill>
                <a:latin typeface="Arial"/>
                <a:ea typeface="ＭＳ Ｐゴシック" charset="0"/>
              </a:rPr>
              <a:t>fuel molecules</a:t>
            </a:r>
            <a:endParaRPr lang="en-US" sz="1800" b="1" dirty="0">
              <a:solidFill>
                <a:srgbClr val="000000"/>
              </a:solidFill>
              <a:latin typeface="Arial"/>
              <a:ea typeface="ＭＳ Ｐゴシック" charset="0"/>
            </a:endParaRPr>
          </a:p>
        </p:txBody>
      </p:sp>
      <p:sp>
        <p:nvSpPr>
          <p:cNvPr id="7" name="TextBox 8"/>
          <p:cNvSpPr txBox="1">
            <a:spLocks noChangeArrowheads="1"/>
          </p:cNvSpPr>
          <p:nvPr/>
        </p:nvSpPr>
        <p:spPr bwMode="auto">
          <a:xfrm>
            <a:off x="6219400" y="4277686"/>
            <a:ext cx="1564531" cy="6194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500"/>
              </a:lnSpc>
            </a:pPr>
            <a:r>
              <a:rPr lang="en-US" sz="2000" b="1" dirty="0" smtClean="0">
                <a:solidFill>
                  <a:srgbClr val="000000"/>
                </a:solidFill>
                <a:latin typeface="Arial"/>
                <a:ea typeface="ＭＳ Ｐゴシック" charset="0"/>
              </a:rPr>
              <a:t>Energy for</a:t>
            </a:r>
          </a:p>
          <a:p>
            <a:pPr eaLnBrk="0" hangingPunct="0">
              <a:lnSpc>
                <a:spcPts val="2500"/>
              </a:lnSpc>
            </a:pPr>
            <a:r>
              <a:rPr lang="en-US" sz="2000" b="1" dirty="0" smtClean="0">
                <a:solidFill>
                  <a:srgbClr val="000000"/>
                </a:solidFill>
                <a:latin typeface="Arial"/>
                <a:ea typeface="ＭＳ Ｐゴシック" charset="0"/>
              </a:rPr>
              <a:t>cellular work</a:t>
            </a:r>
            <a:endParaRPr lang="en-US" sz="2000" b="1" dirty="0">
              <a:solidFill>
                <a:srgbClr val="000000"/>
              </a:solidFill>
              <a:latin typeface="Arial"/>
              <a:ea typeface="ＭＳ Ｐゴシック" charset="0"/>
            </a:endParaRPr>
          </a:p>
        </p:txBody>
      </p:sp>
      <p:sp>
        <p:nvSpPr>
          <p:cNvPr id="8" name="TextBox 10"/>
          <p:cNvSpPr txBox="1">
            <a:spLocks noChangeArrowheads="1"/>
          </p:cNvSpPr>
          <p:nvPr/>
        </p:nvSpPr>
        <p:spPr bwMode="auto">
          <a:xfrm>
            <a:off x="3777316" y="6104931"/>
            <a:ext cx="48731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ADP</a:t>
            </a:r>
          </a:p>
        </p:txBody>
      </p:sp>
      <p:sp>
        <p:nvSpPr>
          <p:cNvPr id="9" name="TextBox 2"/>
          <p:cNvSpPr txBox="1">
            <a:spLocks noChangeArrowheads="1"/>
          </p:cNvSpPr>
          <p:nvPr/>
        </p:nvSpPr>
        <p:spPr bwMode="auto">
          <a:xfrm>
            <a:off x="3575989" y="3928278"/>
            <a:ext cx="49552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2000" b="1" dirty="0">
                <a:solidFill>
                  <a:srgbClr val="000000"/>
                </a:solidFill>
                <a:latin typeface="Arial"/>
                <a:ea typeface="ＭＳ Ｐゴシック" charset="0"/>
              </a:rPr>
              <a:t>ATP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31095" y="742123"/>
            <a:ext cx="2455817" cy="562422"/>
          </a:xfrm>
        </p:spPr>
        <p:txBody>
          <a:bodyPr/>
          <a:lstStyle/>
          <a:p>
            <a:r>
              <a:rPr lang="en-US" dirty="0" smtClean="0"/>
              <a:t>Enzymes</a:t>
            </a:r>
          </a:p>
        </p:txBody>
      </p:sp>
      <p:sp>
        <p:nvSpPr>
          <p:cNvPr id="67587" name="Rectangle 3"/>
          <p:cNvSpPr>
            <a:spLocks noGrp="1" noChangeArrowheads="1"/>
          </p:cNvSpPr>
          <p:nvPr>
            <p:ph idx="1"/>
          </p:nvPr>
        </p:nvSpPr>
        <p:spPr>
          <a:xfrm>
            <a:off x="287383" y="1471749"/>
            <a:ext cx="8543108" cy="3843963"/>
          </a:xfrm>
        </p:spPr>
        <p:txBody>
          <a:bodyPr/>
          <a:lstStyle/>
          <a:p>
            <a:r>
              <a:rPr lang="en-US" b="1" dirty="0" smtClean="0"/>
              <a:t>Metabolism</a:t>
            </a:r>
            <a:r>
              <a:rPr lang="ko-KR" altLang="en-US" sz="2400" dirty="0" smtClean="0"/>
              <a:t>물질대사</a:t>
            </a:r>
            <a:r>
              <a:rPr lang="en-US" dirty="0" smtClean="0"/>
              <a:t> is the total of all chemical reactions in an organism.</a:t>
            </a:r>
          </a:p>
          <a:p>
            <a:r>
              <a:rPr lang="en-US" dirty="0" smtClean="0"/>
              <a:t>Most metabolic reactions require the assistance of </a:t>
            </a:r>
            <a:r>
              <a:rPr lang="en-US" b="1" dirty="0" smtClean="0"/>
              <a:t>enzymes</a:t>
            </a:r>
            <a:r>
              <a:rPr lang="ko-KR" altLang="en-US" sz="2400" dirty="0" smtClean="0"/>
              <a:t>효소</a:t>
            </a:r>
            <a:r>
              <a:rPr lang="en-US" dirty="0" smtClean="0"/>
              <a:t>, proteins that speed up chemical reactions without being consumed by the reaction. </a:t>
            </a:r>
          </a:p>
          <a:p>
            <a:r>
              <a:rPr lang="en-US" dirty="0" smtClean="0"/>
              <a:t>All living cells contain thousands of different enzymes, each promoting a different chemical reaction.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38784" y="743420"/>
            <a:ext cx="7357872" cy="3148875"/>
          </a:xfrm>
          <a:prstGeom prst="rect">
            <a:avLst/>
          </a:prstGeom>
        </p:spPr>
      </p:pic>
      <p:sp>
        <p:nvSpPr>
          <p:cNvPr id="2" name="Title 1"/>
          <p:cNvSpPr>
            <a:spLocks noGrp="1"/>
          </p:cNvSpPr>
          <p:nvPr>
            <p:ph type="ctrTitle" idx="4294967295"/>
          </p:nvPr>
        </p:nvSpPr>
        <p:spPr>
          <a:xfrm>
            <a:off x="0" y="36513"/>
            <a:ext cx="7772400" cy="301625"/>
          </a:xfrm>
        </p:spPr>
        <p:txBody>
          <a:bodyPr/>
          <a:lstStyle/>
          <a:p>
            <a:pPr algn="l" rtl="0" eaLnBrk="0" fontAlgn="base" hangingPunct="0"/>
            <a:r>
              <a:rPr lang="en-US" sz="1200" b="0" kern="1200" dirty="0" smtClean="0">
                <a:solidFill>
                  <a:srgbClr val="000000"/>
                </a:solidFill>
                <a:effectLst/>
                <a:latin typeface="Arial"/>
                <a:ea typeface="ＭＳ Ｐゴシック"/>
                <a:cs typeface="ＭＳ Ｐゴシック"/>
              </a:rPr>
              <a:t>Figure 5.7</a:t>
            </a:r>
            <a:endParaRPr lang="en-US" dirty="0">
              <a:latin typeface="Arial" pitchFamily="34" charset="0"/>
              <a:cs typeface="Arial" pitchFamily="34" charset="0"/>
            </a:endParaRPr>
          </a:p>
        </p:txBody>
      </p:sp>
      <p:sp>
        <p:nvSpPr>
          <p:cNvPr id="4" name="TextBox 2"/>
          <p:cNvSpPr txBox="1">
            <a:spLocks noChangeArrowheads="1"/>
          </p:cNvSpPr>
          <p:nvPr/>
        </p:nvSpPr>
        <p:spPr bwMode="auto">
          <a:xfrm>
            <a:off x="3509685" y="819796"/>
            <a:ext cx="1441100" cy="65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700"/>
              </a:lnSpc>
            </a:pPr>
            <a:r>
              <a:rPr lang="en-US" sz="1500" b="1" dirty="0" smtClean="0">
                <a:solidFill>
                  <a:srgbClr val="000000"/>
                </a:solidFill>
                <a:latin typeface="Arial"/>
                <a:ea typeface="ＭＳ Ｐゴシック" charset="0"/>
              </a:rPr>
              <a:t>Activation</a:t>
            </a:r>
          </a:p>
          <a:p>
            <a:pPr eaLnBrk="0" hangingPunct="0">
              <a:lnSpc>
                <a:spcPts val="1700"/>
              </a:lnSpc>
            </a:pPr>
            <a:r>
              <a:rPr lang="en-US" sz="1500" b="1" dirty="0" smtClean="0">
                <a:solidFill>
                  <a:srgbClr val="000000"/>
                </a:solidFill>
                <a:latin typeface="Arial"/>
                <a:ea typeface="ＭＳ Ｐゴシック" charset="0"/>
              </a:rPr>
              <a:t>energy barrier</a:t>
            </a:r>
          </a:p>
          <a:p>
            <a:pPr eaLnBrk="0" hangingPunct="0">
              <a:lnSpc>
                <a:spcPts val="1700"/>
              </a:lnSpc>
            </a:pPr>
            <a:r>
              <a:rPr lang="en-US" sz="1500" b="1" dirty="0" smtClean="0">
                <a:solidFill>
                  <a:srgbClr val="000000"/>
                </a:solidFill>
                <a:latin typeface="Arial"/>
                <a:ea typeface="ＭＳ Ｐゴシック" charset="0"/>
              </a:rPr>
              <a:t>without enzyme</a:t>
            </a:r>
            <a:endParaRPr lang="en-US" sz="1500" b="1" dirty="0">
              <a:solidFill>
                <a:srgbClr val="000000"/>
              </a:solidFill>
              <a:latin typeface="Arial"/>
              <a:ea typeface="ＭＳ Ｐゴシック" charset="0"/>
            </a:endParaRPr>
          </a:p>
        </p:txBody>
      </p:sp>
      <p:sp>
        <p:nvSpPr>
          <p:cNvPr id="5" name="TextBox 5"/>
          <p:cNvSpPr txBox="1">
            <a:spLocks noChangeArrowheads="1"/>
          </p:cNvSpPr>
          <p:nvPr/>
        </p:nvSpPr>
        <p:spPr bwMode="auto">
          <a:xfrm>
            <a:off x="6208499" y="1200321"/>
            <a:ext cx="72776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solidFill>
                  <a:srgbClr val="FFFFFF"/>
                </a:solidFill>
                <a:latin typeface="Arial"/>
                <a:ea typeface="ＭＳ Ｐゴシック" charset="0"/>
              </a:rPr>
              <a:t>Enzyme</a:t>
            </a:r>
          </a:p>
        </p:txBody>
      </p:sp>
      <p:sp>
        <p:nvSpPr>
          <p:cNvPr id="6" name="TextBox 6"/>
          <p:cNvSpPr txBox="1">
            <a:spLocks noChangeArrowheads="1"/>
          </p:cNvSpPr>
          <p:nvPr/>
        </p:nvSpPr>
        <p:spPr bwMode="auto">
          <a:xfrm>
            <a:off x="7516026" y="1836908"/>
            <a:ext cx="1295226" cy="872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700"/>
              </a:lnSpc>
            </a:pPr>
            <a:r>
              <a:rPr lang="en-US" sz="1500" b="1" dirty="0" smtClean="0">
                <a:solidFill>
                  <a:srgbClr val="000000"/>
                </a:solidFill>
                <a:latin typeface="Arial"/>
                <a:ea typeface="ＭＳ Ｐゴシック" charset="0"/>
              </a:rPr>
              <a:t>Activation</a:t>
            </a:r>
          </a:p>
          <a:p>
            <a:pPr eaLnBrk="0" hangingPunct="0">
              <a:lnSpc>
                <a:spcPts val="1700"/>
              </a:lnSpc>
            </a:pPr>
            <a:r>
              <a:rPr lang="en-US" sz="1500" b="1" dirty="0" smtClean="0">
                <a:solidFill>
                  <a:srgbClr val="000000"/>
                </a:solidFill>
                <a:latin typeface="Arial"/>
                <a:ea typeface="ＭＳ Ｐゴシック" charset="0"/>
              </a:rPr>
              <a:t>energy barrier</a:t>
            </a:r>
          </a:p>
          <a:p>
            <a:pPr eaLnBrk="0" hangingPunct="0">
              <a:lnSpc>
                <a:spcPts val="1700"/>
              </a:lnSpc>
            </a:pPr>
            <a:r>
              <a:rPr lang="en-US" sz="1500" b="1" dirty="0" smtClean="0">
                <a:solidFill>
                  <a:srgbClr val="000000"/>
                </a:solidFill>
                <a:latin typeface="Arial"/>
                <a:ea typeface="ＭＳ Ｐゴシック" charset="0"/>
              </a:rPr>
              <a:t>reduced by</a:t>
            </a:r>
          </a:p>
          <a:p>
            <a:pPr eaLnBrk="0" hangingPunct="0">
              <a:lnSpc>
                <a:spcPts val="1700"/>
              </a:lnSpc>
            </a:pPr>
            <a:r>
              <a:rPr lang="en-US" sz="1500" b="1" dirty="0" smtClean="0">
                <a:solidFill>
                  <a:srgbClr val="000000"/>
                </a:solidFill>
                <a:latin typeface="Arial"/>
                <a:ea typeface="ＭＳ Ｐゴシック" charset="0"/>
              </a:rPr>
              <a:t>enzyme</a:t>
            </a:r>
            <a:endParaRPr lang="en-US" sz="1500" b="1" dirty="0">
              <a:solidFill>
                <a:srgbClr val="000000"/>
              </a:solidFill>
              <a:latin typeface="Arial"/>
              <a:ea typeface="ＭＳ Ｐゴシック" charset="0"/>
            </a:endParaRPr>
          </a:p>
        </p:txBody>
      </p:sp>
      <p:sp>
        <p:nvSpPr>
          <p:cNvPr id="7" name="TextBox 10"/>
          <p:cNvSpPr txBox="1">
            <a:spLocks noChangeArrowheads="1"/>
          </p:cNvSpPr>
          <p:nvPr/>
        </p:nvSpPr>
        <p:spPr bwMode="auto">
          <a:xfrm>
            <a:off x="1367703" y="1292523"/>
            <a:ext cx="81432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solidFill>
                  <a:srgbClr val="000000"/>
                </a:solidFill>
                <a:latin typeface="Arial"/>
                <a:ea typeface="ＭＳ Ｐゴシック" charset="0"/>
              </a:rPr>
              <a:t>Reactant</a:t>
            </a:r>
          </a:p>
        </p:txBody>
      </p:sp>
      <p:sp>
        <p:nvSpPr>
          <p:cNvPr id="8" name="TextBox 7"/>
          <p:cNvSpPr txBox="1"/>
          <p:nvPr/>
        </p:nvSpPr>
        <p:spPr>
          <a:xfrm>
            <a:off x="459880" y="3449232"/>
            <a:ext cx="230832" cy="652423"/>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500" b="1" dirty="0">
                <a:solidFill>
                  <a:srgbClr val="FFFFFF"/>
                </a:solidFill>
                <a:latin typeface="Arial"/>
                <a:ea typeface="ＭＳ Ｐゴシック" charset="0"/>
              </a:rPr>
              <a:t>Energy</a:t>
            </a:r>
          </a:p>
        </p:txBody>
      </p:sp>
      <p:sp>
        <p:nvSpPr>
          <p:cNvPr id="9" name="TextBox 8"/>
          <p:cNvSpPr txBox="1"/>
          <p:nvPr/>
        </p:nvSpPr>
        <p:spPr>
          <a:xfrm>
            <a:off x="4778623" y="3442228"/>
            <a:ext cx="230832" cy="652423"/>
          </a:xfrm>
          <a:prstGeom prst="rect">
            <a:avLst/>
          </a:prstGeom>
          <a:noFill/>
        </p:spPr>
        <p:txBody>
          <a:bodyPr vert="vert270" wrap="none" lIns="0" tIns="0" rIns="0" bIns="0">
            <a:spAutoFit/>
          </a:bodyPr>
          <a:lstStyle/>
          <a:p>
            <a:pPr eaLnBrk="0" fontAlgn="auto" hangingPunct="0">
              <a:spcBef>
                <a:spcPts val="0"/>
              </a:spcBef>
              <a:spcAft>
                <a:spcPts val="0"/>
              </a:spcAft>
              <a:defRPr/>
            </a:pPr>
            <a:r>
              <a:rPr lang="en-US" sz="1500" b="1" dirty="0">
                <a:solidFill>
                  <a:srgbClr val="FFFFFF"/>
                </a:solidFill>
                <a:latin typeface="Arial"/>
                <a:ea typeface="ＭＳ Ｐゴシック" charset="0"/>
              </a:rPr>
              <a:t>Energy</a:t>
            </a:r>
          </a:p>
        </p:txBody>
      </p:sp>
      <p:sp>
        <p:nvSpPr>
          <p:cNvPr id="10" name="TextBox 13"/>
          <p:cNvSpPr txBox="1">
            <a:spLocks noChangeArrowheads="1"/>
          </p:cNvSpPr>
          <p:nvPr/>
        </p:nvSpPr>
        <p:spPr bwMode="auto">
          <a:xfrm>
            <a:off x="5184244" y="1282998"/>
            <a:ext cx="81432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solidFill>
                  <a:srgbClr val="000000"/>
                </a:solidFill>
                <a:latin typeface="Arial"/>
                <a:ea typeface="ＭＳ Ｐゴシック" charset="0"/>
              </a:rPr>
              <a:t>Reactant</a:t>
            </a:r>
          </a:p>
        </p:txBody>
      </p:sp>
      <p:sp>
        <p:nvSpPr>
          <p:cNvPr id="11" name="TextBox 14"/>
          <p:cNvSpPr txBox="1">
            <a:spLocks noChangeArrowheads="1"/>
          </p:cNvSpPr>
          <p:nvPr/>
        </p:nvSpPr>
        <p:spPr bwMode="auto">
          <a:xfrm>
            <a:off x="3655418" y="2486577"/>
            <a:ext cx="83356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solidFill>
                  <a:srgbClr val="000000"/>
                </a:solidFill>
                <a:latin typeface="Arial"/>
                <a:ea typeface="ＭＳ Ｐゴシック" charset="0"/>
              </a:rPr>
              <a:t>Products</a:t>
            </a:r>
          </a:p>
        </p:txBody>
      </p:sp>
      <p:sp>
        <p:nvSpPr>
          <p:cNvPr id="12" name="TextBox 15"/>
          <p:cNvSpPr txBox="1">
            <a:spLocks noChangeArrowheads="1"/>
          </p:cNvSpPr>
          <p:nvPr/>
        </p:nvSpPr>
        <p:spPr bwMode="auto">
          <a:xfrm>
            <a:off x="7752374" y="2842812"/>
            <a:ext cx="83356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solidFill>
                  <a:srgbClr val="000000"/>
                </a:solidFill>
                <a:latin typeface="Arial"/>
                <a:ea typeface="ＭＳ Ｐゴシック" charset="0"/>
              </a:rPr>
              <a:t>Products</a:t>
            </a:r>
          </a:p>
        </p:txBody>
      </p:sp>
      <p:sp>
        <p:nvSpPr>
          <p:cNvPr id="13" name="TextBox 16"/>
          <p:cNvSpPr txBox="1">
            <a:spLocks noChangeArrowheads="1"/>
          </p:cNvSpPr>
          <p:nvPr/>
        </p:nvSpPr>
        <p:spPr bwMode="auto">
          <a:xfrm>
            <a:off x="1761974" y="3650215"/>
            <a:ext cx="188173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(a) Without enzyme</a:t>
            </a:r>
          </a:p>
        </p:txBody>
      </p:sp>
      <p:sp>
        <p:nvSpPr>
          <p:cNvPr id="14" name="TextBox 18"/>
          <p:cNvSpPr txBox="1">
            <a:spLocks noChangeArrowheads="1"/>
          </p:cNvSpPr>
          <p:nvPr/>
        </p:nvSpPr>
        <p:spPr bwMode="auto">
          <a:xfrm>
            <a:off x="5574546" y="3608877"/>
            <a:ext cx="157395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(b) With enzyme</a:t>
            </a:r>
          </a:p>
        </p:txBody>
      </p:sp>
      <p:sp>
        <p:nvSpPr>
          <p:cNvPr id="15" name="Freeform 14"/>
          <p:cNvSpPr/>
          <p:nvPr/>
        </p:nvSpPr>
        <p:spPr bwMode="auto">
          <a:xfrm>
            <a:off x="3012456" y="1414458"/>
            <a:ext cx="483791" cy="122876"/>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6" name="Freeform 15"/>
          <p:cNvSpPr/>
          <p:nvPr/>
        </p:nvSpPr>
        <p:spPr bwMode="auto">
          <a:xfrm>
            <a:off x="6998901" y="2607967"/>
            <a:ext cx="483791" cy="122876"/>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8" name="직사각형 17"/>
          <p:cNvSpPr/>
          <p:nvPr/>
        </p:nvSpPr>
        <p:spPr>
          <a:xfrm>
            <a:off x="524256" y="4119384"/>
            <a:ext cx="8241792" cy="2308324"/>
          </a:xfrm>
          <a:prstGeom prst="rect">
            <a:avLst/>
          </a:prstGeom>
        </p:spPr>
        <p:txBody>
          <a:bodyPr wrap="square">
            <a:spAutoFit/>
          </a:bodyPr>
          <a:lstStyle/>
          <a:p>
            <a:r>
              <a:rPr lang="en-US" altLang="ko-KR" b="1" dirty="0" smtClean="0"/>
              <a:t>Activation energy</a:t>
            </a:r>
            <a:r>
              <a:rPr lang="ko-KR" altLang="en-US" sz="2000" dirty="0" smtClean="0"/>
              <a:t>활성화 에너지</a:t>
            </a:r>
            <a:r>
              <a:rPr lang="en-US" altLang="ko-KR" sz="2000" dirty="0" smtClean="0"/>
              <a:t> </a:t>
            </a:r>
            <a:r>
              <a:rPr lang="en-US" altLang="ko-KR" dirty="0" smtClean="0"/>
              <a:t>is the energy that must be invested to start a reaction, by activating the reactants and triggering a chemical reaction.</a:t>
            </a:r>
          </a:p>
          <a:p>
            <a:r>
              <a:rPr lang="en-US" altLang="ko-KR" dirty="0" smtClean="0"/>
              <a:t>Enzymes enable metabolism to occur by reducing the amount of activation energy required to break the bonds of reactant molecules</a:t>
            </a:r>
            <a:r>
              <a:rPr lang="ko-KR" altLang="en-US" sz="2000" dirty="0" smtClean="0"/>
              <a:t>반응물질</a:t>
            </a:r>
            <a:r>
              <a:rPr lang="en-US" altLang="ko-KR" dirty="0" smtClean="0"/>
              <a:t>. </a:t>
            </a:r>
          </a:p>
        </p:txBody>
      </p:sp>
    </p:spTree>
    <p:extLst>
      <p:ext uri="{BB962C8B-B14F-4D97-AF65-F5344CB8AC3E}">
        <p14:creationId xmlns:p14="http://schemas.microsoft.com/office/powerpoint/2010/main" xmlns="" val="2874686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287383" y="508580"/>
            <a:ext cx="8543108" cy="5902730"/>
          </a:xfrm>
        </p:spPr>
        <p:txBody>
          <a:bodyPr>
            <a:normAutofit fontScale="92500"/>
          </a:bodyPr>
          <a:lstStyle/>
          <a:p>
            <a:r>
              <a:rPr lang="en-US" dirty="0" smtClean="0"/>
              <a:t>An enzyme is very selective in the reaction it catalyzes.</a:t>
            </a:r>
          </a:p>
          <a:p>
            <a:r>
              <a:rPr lang="en-US" dirty="0" smtClean="0"/>
              <a:t>Each enzyme recognizes a </a:t>
            </a:r>
            <a:r>
              <a:rPr lang="en-US" b="1" dirty="0" smtClean="0"/>
              <a:t>substrate</a:t>
            </a:r>
            <a:r>
              <a:rPr lang="ko-KR" altLang="en-US" sz="2200" dirty="0" smtClean="0"/>
              <a:t>기질</a:t>
            </a:r>
            <a:r>
              <a:rPr lang="en-US" dirty="0" smtClean="0"/>
              <a:t>, a certain reactant molecule.</a:t>
            </a:r>
          </a:p>
          <a:p>
            <a:pPr lvl="1"/>
            <a:r>
              <a:rPr lang="en-US" dirty="0" smtClean="0"/>
              <a:t>The </a:t>
            </a:r>
            <a:r>
              <a:rPr lang="en-US" b="1" dirty="0" smtClean="0"/>
              <a:t>active site</a:t>
            </a:r>
            <a:r>
              <a:rPr lang="ko-KR" altLang="en-US" sz="2200" dirty="0" smtClean="0"/>
              <a:t>활성화자리</a:t>
            </a:r>
            <a:r>
              <a:rPr lang="en-US" sz="1900" dirty="0" smtClean="0"/>
              <a:t> </a:t>
            </a:r>
            <a:r>
              <a:rPr lang="en-US" dirty="0" smtClean="0"/>
              <a:t>has a shape and chemistry that fits the substrate molecule. </a:t>
            </a:r>
          </a:p>
          <a:p>
            <a:pPr lvl="1"/>
            <a:r>
              <a:rPr lang="en-US" dirty="0" smtClean="0"/>
              <a:t>This interaction is called </a:t>
            </a:r>
            <a:r>
              <a:rPr lang="en-US" b="1" dirty="0" smtClean="0"/>
              <a:t>induced fit </a:t>
            </a:r>
            <a:r>
              <a:rPr lang="en-US" dirty="0" smtClean="0"/>
              <a:t>because the entry of the substrate induces the enzyme to change shape slightly, making the fit between the substrate and active site snugger. </a:t>
            </a:r>
          </a:p>
          <a:p>
            <a:r>
              <a:rPr lang="en-US" altLang="ko-KR" dirty="0" smtClean="0"/>
              <a:t>After the products are released from the active site, the enzyme can accept another molecule of its substrate.</a:t>
            </a:r>
          </a:p>
          <a:p>
            <a:r>
              <a:rPr lang="en-US" altLang="ko-KR" dirty="0" smtClean="0"/>
              <a:t>Many enzymes are named for their substrates, but with an –</a:t>
            </a:r>
            <a:r>
              <a:rPr lang="en-US" altLang="ko-KR" i="1" dirty="0" err="1" smtClean="0"/>
              <a:t>ase</a:t>
            </a:r>
            <a:r>
              <a:rPr lang="en-US" altLang="ko-KR" dirty="0" smtClean="0"/>
              <a:t> ending.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640080"/>
            <a:ext cx="8546592" cy="5577840"/>
          </a:xfrm>
          <a:prstGeom prst="rect">
            <a:avLst/>
          </a:prstGeom>
        </p:spPr>
      </p:pic>
      <p:sp>
        <p:nvSpPr>
          <p:cNvPr id="2" name="Title 1"/>
          <p:cNvSpPr>
            <a:spLocks noGrp="1"/>
          </p:cNvSpPr>
          <p:nvPr>
            <p:ph type="ctrTitle" idx="4294967295"/>
          </p:nvPr>
        </p:nvSpPr>
        <p:spPr>
          <a:xfrm>
            <a:off x="0" y="36513"/>
            <a:ext cx="7772400" cy="301625"/>
          </a:xfrm>
        </p:spPr>
        <p:txBody>
          <a:bodyPr/>
          <a:lstStyle/>
          <a:p>
            <a:pPr algn="l" rtl="0" eaLnBrk="0" fontAlgn="base" hangingPunct="0"/>
            <a:r>
              <a:rPr lang="en-US" sz="1200" b="0" kern="1200" dirty="0" smtClean="0">
                <a:solidFill>
                  <a:srgbClr val="000000"/>
                </a:solidFill>
                <a:effectLst/>
                <a:latin typeface="Arial"/>
                <a:ea typeface="ＭＳ Ｐゴシック"/>
                <a:cs typeface="ＭＳ Ｐゴシック"/>
              </a:rPr>
              <a:t>Figure 5.9-s4</a:t>
            </a:r>
            <a:endParaRPr lang="en-US" dirty="0">
              <a:latin typeface="Arial" pitchFamily="34" charset="0"/>
              <a:cs typeface="Arial" pitchFamily="34" charset="0"/>
            </a:endParaRPr>
          </a:p>
        </p:txBody>
      </p:sp>
      <p:sp>
        <p:nvSpPr>
          <p:cNvPr id="9" name="TextBox 8"/>
          <p:cNvSpPr txBox="1"/>
          <p:nvPr/>
        </p:nvSpPr>
        <p:spPr>
          <a:xfrm>
            <a:off x="7810592" y="4107658"/>
            <a:ext cx="431208"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a:solidFill>
                  <a:srgbClr val="FFFFFF"/>
                </a:solidFill>
                <a:latin typeface="Arial"/>
                <a:ea typeface="ＭＳ Ｐゴシック" charset="0"/>
              </a:rPr>
              <a:t>H</a:t>
            </a:r>
            <a:r>
              <a:rPr lang="en-US" sz="1800" b="1" baseline="-25000" dirty="0">
                <a:solidFill>
                  <a:srgbClr val="FFFFFF"/>
                </a:solidFill>
                <a:latin typeface="Arial"/>
                <a:ea typeface="ＭＳ Ｐゴシック" charset="0"/>
              </a:rPr>
              <a:t>2</a:t>
            </a:r>
            <a:r>
              <a:rPr lang="en-US" sz="1800" b="1" dirty="0">
                <a:solidFill>
                  <a:srgbClr val="FFFFFF"/>
                </a:solidFill>
                <a:latin typeface="Arial"/>
                <a:ea typeface="ＭＳ Ｐゴシック" charset="0"/>
              </a:rPr>
              <a:t>O</a:t>
            </a:r>
          </a:p>
        </p:txBody>
      </p:sp>
      <p:sp>
        <p:nvSpPr>
          <p:cNvPr id="11" name="TextBox 10"/>
          <p:cNvSpPr txBox="1">
            <a:spLocks noChangeArrowheads="1"/>
          </p:cNvSpPr>
          <p:nvPr/>
        </p:nvSpPr>
        <p:spPr bwMode="auto">
          <a:xfrm>
            <a:off x="1485980" y="3676781"/>
            <a:ext cx="110286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err="1">
                <a:solidFill>
                  <a:srgbClr val="000000"/>
                </a:solidFill>
                <a:latin typeface="Arial"/>
                <a:ea typeface="ＭＳ Ｐゴシック" charset="0"/>
              </a:rPr>
              <a:t>Galactose</a:t>
            </a:r>
            <a:endParaRPr lang="en-US" sz="1800" b="1" dirty="0">
              <a:solidFill>
                <a:srgbClr val="000000"/>
              </a:solidFill>
              <a:latin typeface="Arial"/>
              <a:ea typeface="ＭＳ Ｐゴシック" charset="0"/>
            </a:endParaRPr>
          </a:p>
        </p:txBody>
      </p:sp>
      <p:sp>
        <p:nvSpPr>
          <p:cNvPr id="12" name="TextBox 12"/>
          <p:cNvSpPr txBox="1">
            <a:spLocks noChangeArrowheads="1"/>
          </p:cNvSpPr>
          <p:nvPr/>
        </p:nvSpPr>
        <p:spPr bwMode="auto">
          <a:xfrm>
            <a:off x="703343" y="4403062"/>
            <a:ext cx="91050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Glucose</a:t>
            </a:r>
          </a:p>
        </p:txBody>
      </p:sp>
      <p:sp>
        <p:nvSpPr>
          <p:cNvPr id="13" name="TextBox 13"/>
          <p:cNvSpPr txBox="1">
            <a:spLocks noChangeArrowheads="1"/>
          </p:cNvSpPr>
          <p:nvPr/>
        </p:nvSpPr>
        <p:spPr bwMode="auto">
          <a:xfrm>
            <a:off x="1434386" y="4972177"/>
            <a:ext cx="872034"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Product</a:t>
            </a:r>
          </a:p>
          <a:p>
            <a:pPr eaLnBrk="0" hangingPunct="0">
              <a:lnSpc>
                <a:spcPts val="2000"/>
              </a:lnSpc>
            </a:pPr>
            <a:r>
              <a:rPr lang="en-US" sz="1800" b="1" dirty="0" smtClean="0">
                <a:solidFill>
                  <a:srgbClr val="000000"/>
                </a:solidFill>
                <a:latin typeface="Arial"/>
                <a:ea typeface="ＭＳ Ｐゴシック" charset="0"/>
              </a:rPr>
              <a:t>release</a:t>
            </a:r>
            <a:endParaRPr lang="en-US" sz="1800" b="1" dirty="0">
              <a:solidFill>
                <a:srgbClr val="000000"/>
              </a:solidFill>
              <a:latin typeface="Arial"/>
              <a:ea typeface="ＭＳ Ｐゴシック" charset="0"/>
            </a:endParaRPr>
          </a:p>
        </p:txBody>
      </p:sp>
      <p:sp>
        <p:nvSpPr>
          <p:cNvPr id="14" name="Freeform 13"/>
          <p:cNvSpPr/>
          <p:nvPr/>
        </p:nvSpPr>
        <p:spPr bwMode="auto">
          <a:xfrm flipH="1">
            <a:off x="1268738" y="2512754"/>
            <a:ext cx="438912" cy="0"/>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nvGrpSpPr>
          <p:cNvPr id="15" name="Group 14"/>
          <p:cNvGrpSpPr/>
          <p:nvPr/>
        </p:nvGrpSpPr>
        <p:grpSpPr>
          <a:xfrm>
            <a:off x="1828800" y="1473201"/>
            <a:ext cx="1473412" cy="552450"/>
            <a:chOff x="1828800" y="1460500"/>
            <a:chExt cx="1473412" cy="571585"/>
          </a:xfrm>
        </p:grpSpPr>
        <p:sp>
          <p:nvSpPr>
            <p:cNvPr id="16" name="Freeform 3"/>
            <p:cNvSpPr/>
            <p:nvPr/>
          </p:nvSpPr>
          <p:spPr>
            <a:xfrm rot="21180000">
              <a:off x="2062527" y="1764283"/>
              <a:ext cx="1239685" cy="267802"/>
            </a:xfrm>
            <a:custGeom>
              <a:avLst/>
              <a:gdLst>
                <a:gd name="connsiteX0" fmla="*/ 9525 w 1759064"/>
                <a:gd name="connsiteY0" fmla="*/ 229565 h 239090"/>
                <a:gd name="connsiteX1" fmla="*/ 9525 w 1759064"/>
                <a:gd name="connsiteY1" fmla="*/ 9525 h 239090"/>
                <a:gd name="connsiteX2" fmla="*/ 1749539 w 1759064"/>
                <a:gd name="connsiteY2" fmla="*/ 9525 h 239090"/>
                <a:gd name="connsiteX3" fmla="*/ 1749539 w 1759064"/>
                <a:gd name="connsiteY3" fmla="*/ 229565 h 239090"/>
              </a:gdLst>
              <a:ahLst/>
              <a:cxnLst>
                <a:cxn ang="0">
                  <a:pos x="connsiteX0" y="connsiteY0"/>
                </a:cxn>
                <a:cxn ang="1">
                  <a:pos x="connsiteX1" y="connsiteY1"/>
                </a:cxn>
                <a:cxn ang="2">
                  <a:pos x="connsiteX2" y="connsiteY2"/>
                </a:cxn>
                <a:cxn ang="3">
                  <a:pos x="connsiteX3" y="connsiteY3"/>
                </a:cxn>
              </a:cxnLst>
              <a:rect l="l" t="t" r="r" b="b"/>
              <a:pathLst>
                <a:path w="1759064" h="239090">
                  <a:moveTo>
                    <a:pt x="9525" y="229565"/>
                  </a:moveTo>
                  <a:lnTo>
                    <a:pt x="9525" y="9525"/>
                  </a:lnTo>
                  <a:lnTo>
                    <a:pt x="1749539" y="9525"/>
                  </a:lnTo>
                  <a:lnTo>
                    <a:pt x="1749539" y="22956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17" name="Freeform 16"/>
            <p:cNvSpPr/>
            <p:nvPr/>
          </p:nvSpPr>
          <p:spPr bwMode="auto">
            <a:xfrm>
              <a:off x="1828800" y="1460500"/>
              <a:ext cx="819150" cy="317500"/>
            </a:xfrm>
            <a:custGeom>
              <a:avLst/>
              <a:gdLst>
                <a:gd name="connsiteX0" fmla="*/ 0 w 819150"/>
                <a:gd name="connsiteY0" fmla="*/ 0 h 317500"/>
                <a:gd name="connsiteX1" fmla="*/ 819150 w 819150"/>
                <a:gd name="connsiteY1" fmla="*/ 317500 h 317500"/>
              </a:gdLst>
              <a:ahLst/>
              <a:cxnLst>
                <a:cxn ang="0">
                  <a:pos x="connsiteX0" y="connsiteY0"/>
                </a:cxn>
                <a:cxn ang="0">
                  <a:pos x="connsiteX1" y="connsiteY1"/>
                </a:cxn>
              </a:cxnLst>
              <a:rect l="l" t="t" r="r" b="b"/>
              <a:pathLst>
                <a:path w="819150" h="317500">
                  <a:moveTo>
                    <a:pt x="0" y="0"/>
                  </a:moveTo>
                  <a:lnTo>
                    <a:pt x="819150" y="317500"/>
                  </a:lnTo>
                </a:path>
              </a:pathLst>
            </a:custGeom>
            <a:no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grpSp>
      <p:sp>
        <p:nvSpPr>
          <p:cNvPr id="19" name="TextBox 11"/>
          <p:cNvSpPr txBox="1">
            <a:spLocks noChangeArrowheads="1"/>
          </p:cNvSpPr>
          <p:nvPr/>
        </p:nvSpPr>
        <p:spPr bwMode="auto">
          <a:xfrm>
            <a:off x="7120731" y="4953794"/>
            <a:ext cx="101309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smtClean="0">
                <a:solidFill>
                  <a:srgbClr val="000000"/>
                </a:solidFill>
                <a:latin typeface="Arial"/>
                <a:ea typeface="ＭＳ Ｐゴシック" charset="0"/>
              </a:rPr>
              <a:t>Catalysis</a:t>
            </a:r>
            <a:endParaRPr lang="en-US" sz="1800" b="1" dirty="0">
              <a:solidFill>
                <a:srgbClr val="000000"/>
              </a:solidFill>
              <a:latin typeface="Arial"/>
              <a:ea typeface="ＭＳ Ｐゴシック" charset="0"/>
            </a:endParaRPr>
          </a:p>
        </p:txBody>
      </p:sp>
      <p:sp>
        <p:nvSpPr>
          <p:cNvPr id="20" name="TextBox 5"/>
          <p:cNvSpPr txBox="1">
            <a:spLocks noChangeArrowheads="1"/>
          </p:cNvSpPr>
          <p:nvPr/>
        </p:nvSpPr>
        <p:spPr bwMode="auto">
          <a:xfrm>
            <a:off x="4387850" y="640080"/>
            <a:ext cx="207749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Substrate (lactose)</a:t>
            </a:r>
          </a:p>
        </p:txBody>
      </p:sp>
      <p:sp>
        <p:nvSpPr>
          <p:cNvPr id="21" name="TextBox 6"/>
          <p:cNvSpPr txBox="1">
            <a:spLocks noChangeArrowheads="1"/>
          </p:cNvSpPr>
          <p:nvPr/>
        </p:nvSpPr>
        <p:spPr bwMode="auto">
          <a:xfrm>
            <a:off x="7234240" y="1625122"/>
            <a:ext cx="1064394"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Substrate</a:t>
            </a:r>
          </a:p>
          <a:p>
            <a:pPr eaLnBrk="0" hangingPunct="0">
              <a:lnSpc>
                <a:spcPts val="2000"/>
              </a:lnSpc>
            </a:pPr>
            <a:r>
              <a:rPr lang="en-US" sz="1800" b="1" dirty="0" smtClean="0">
                <a:solidFill>
                  <a:srgbClr val="000000"/>
                </a:solidFill>
                <a:latin typeface="Arial"/>
                <a:ea typeface="ＭＳ Ｐゴシック" charset="0"/>
              </a:rPr>
              <a:t>binding</a:t>
            </a:r>
            <a:endParaRPr lang="en-US" sz="1800" b="1" dirty="0">
              <a:solidFill>
                <a:srgbClr val="000000"/>
              </a:solidFill>
              <a:latin typeface="Arial"/>
              <a:ea typeface="ＭＳ Ｐゴシック" charset="0"/>
            </a:endParaRPr>
          </a:p>
        </p:txBody>
      </p:sp>
      <p:sp>
        <p:nvSpPr>
          <p:cNvPr id="22" name="TextBox 2"/>
          <p:cNvSpPr txBox="1">
            <a:spLocks noChangeArrowheads="1"/>
          </p:cNvSpPr>
          <p:nvPr/>
        </p:nvSpPr>
        <p:spPr bwMode="auto">
          <a:xfrm>
            <a:off x="1909763" y="729880"/>
            <a:ext cx="1064394"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Ready for</a:t>
            </a:r>
          </a:p>
          <a:p>
            <a:pPr eaLnBrk="0" hangingPunct="0">
              <a:lnSpc>
                <a:spcPts val="2000"/>
              </a:lnSpc>
            </a:pPr>
            <a:r>
              <a:rPr lang="en-US" sz="1800" b="1" dirty="0" smtClean="0">
                <a:solidFill>
                  <a:srgbClr val="000000"/>
                </a:solidFill>
                <a:latin typeface="Arial"/>
                <a:ea typeface="ＭＳ Ｐゴシック" charset="0"/>
              </a:rPr>
              <a:t>substrate</a:t>
            </a:r>
            <a:endParaRPr lang="en-US" sz="1800" b="1" dirty="0">
              <a:solidFill>
                <a:srgbClr val="000000"/>
              </a:solidFill>
              <a:latin typeface="Arial"/>
              <a:ea typeface="ＭＳ Ｐゴシック" charset="0"/>
            </a:endParaRPr>
          </a:p>
        </p:txBody>
      </p:sp>
      <p:sp>
        <p:nvSpPr>
          <p:cNvPr id="23" name="TextBox 22"/>
          <p:cNvSpPr txBox="1">
            <a:spLocks noChangeArrowheads="1"/>
          </p:cNvSpPr>
          <p:nvPr/>
        </p:nvSpPr>
        <p:spPr bwMode="auto">
          <a:xfrm>
            <a:off x="644526" y="1267213"/>
            <a:ext cx="115416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Active site</a:t>
            </a:r>
          </a:p>
        </p:txBody>
      </p:sp>
      <p:sp>
        <p:nvSpPr>
          <p:cNvPr id="24" name="TextBox 23"/>
          <p:cNvSpPr txBox="1">
            <a:spLocks noChangeArrowheads="1"/>
          </p:cNvSpPr>
          <p:nvPr/>
        </p:nvSpPr>
        <p:spPr bwMode="auto">
          <a:xfrm>
            <a:off x="342107" y="2378461"/>
            <a:ext cx="936154" cy="51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800" b="1" dirty="0" smtClean="0">
                <a:solidFill>
                  <a:srgbClr val="000000"/>
                </a:solidFill>
                <a:latin typeface="Arial"/>
                <a:ea typeface="ＭＳ Ｐゴシック" charset="0"/>
              </a:rPr>
              <a:t>Enzyme</a:t>
            </a:r>
          </a:p>
          <a:p>
            <a:pPr eaLnBrk="0" hangingPunct="0">
              <a:lnSpc>
                <a:spcPts val="2000"/>
              </a:lnSpc>
            </a:pPr>
            <a:r>
              <a:rPr lang="en-US" sz="1800" b="1" dirty="0" smtClean="0">
                <a:solidFill>
                  <a:srgbClr val="000000"/>
                </a:solidFill>
                <a:latin typeface="Arial"/>
                <a:ea typeface="ＭＳ Ｐゴシック" charset="0"/>
              </a:rPr>
              <a:t>(lactase)</a:t>
            </a:r>
            <a:endParaRPr lang="en-US" sz="1800" b="1" dirty="0">
              <a:solidFill>
                <a:srgbClr val="000000"/>
              </a:solidFill>
              <a:latin typeface="Arial"/>
              <a:ea typeface="ＭＳ Ｐゴシック" charset="0"/>
            </a:endParaRPr>
          </a:p>
        </p:txBody>
      </p:sp>
      <p:grpSp>
        <p:nvGrpSpPr>
          <p:cNvPr id="25" name="Group 24"/>
          <p:cNvGrpSpPr/>
          <p:nvPr/>
        </p:nvGrpSpPr>
        <p:grpSpPr>
          <a:xfrm>
            <a:off x="1507156" y="682947"/>
            <a:ext cx="320040" cy="320040"/>
            <a:chOff x="1507156" y="682947"/>
            <a:chExt cx="320040" cy="320040"/>
          </a:xfrm>
        </p:grpSpPr>
        <p:sp>
          <p:nvSpPr>
            <p:cNvPr id="26" name="Freeform 3"/>
            <p:cNvSpPr/>
            <p:nvPr/>
          </p:nvSpPr>
          <p:spPr>
            <a:xfrm>
              <a:off x="1507156" y="682947"/>
              <a:ext cx="320040" cy="320040"/>
            </a:xfrm>
            <a:custGeom>
              <a:avLst/>
              <a:gdLst>
                <a:gd name="connsiteX0" fmla="*/ 256006 w 256006"/>
                <a:gd name="connsiteY0" fmla="*/ 127990 h 255981"/>
                <a:gd name="connsiteX1" fmla="*/ 127965 w 256006"/>
                <a:gd name="connsiteY1" fmla="*/ 255981 h 255981"/>
                <a:gd name="connsiteX2" fmla="*/ 0 w 256006"/>
                <a:gd name="connsiteY2" fmla="*/ 127990 h 255981"/>
                <a:gd name="connsiteX3" fmla="*/ 127965 w 256006"/>
                <a:gd name="connsiteY3" fmla="*/ 0 h 255981"/>
                <a:gd name="connsiteX4" fmla="*/ 256006 w 256006"/>
                <a:gd name="connsiteY4" fmla="*/ 127990 h 25598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6006" h="255981">
                  <a:moveTo>
                    <a:pt x="256006" y="127990"/>
                  </a:moveTo>
                  <a:cubicBezTo>
                    <a:pt x="256006" y="198704"/>
                    <a:pt x="198691" y="255981"/>
                    <a:pt x="127965" y="255981"/>
                  </a:cubicBezTo>
                  <a:cubicBezTo>
                    <a:pt x="57302" y="255981"/>
                    <a:pt x="0" y="198704"/>
                    <a:pt x="0" y="127990"/>
                  </a:cubicBezTo>
                  <a:cubicBezTo>
                    <a:pt x="0" y="57264"/>
                    <a:pt x="57302" y="0"/>
                    <a:pt x="127965" y="0"/>
                  </a:cubicBezTo>
                  <a:cubicBezTo>
                    <a:pt x="198691" y="0"/>
                    <a:pt x="256006" y="57264"/>
                    <a:pt x="256006" y="1279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sz="1800" b="1" dirty="0">
                <a:solidFill>
                  <a:srgbClr val="FFFFFF"/>
                </a:solidFill>
                <a:latin typeface="Arial" pitchFamily="34" charset="0"/>
                <a:cs typeface="Arial" pitchFamily="34" charset="0"/>
              </a:endParaRPr>
            </a:p>
          </p:txBody>
        </p:sp>
        <p:sp>
          <p:nvSpPr>
            <p:cNvPr id="27" name="TextBox 26"/>
            <p:cNvSpPr txBox="1"/>
            <p:nvPr/>
          </p:nvSpPr>
          <p:spPr>
            <a:xfrm>
              <a:off x="1600818" y="706864"/>
              <a:ext cx="128240"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a:solidFill>
                    <a:srgbClr val="FFFFFF"/>
                  </a:solidFill>
                  <a:latin typeface="Arial"/>
                  <a:ea typeface="ＭＳ Ｐゴシック" charset="0"/>
                </a:rPr>
                <a:t>1</a:t>
              </a:r>
            </a:p>
          </p:txBody>
        </p:sp>
      </p:grpSp>
      <p:grpSp>
        <p:nvGrpSpPr>
          <p:cNvPr id="28" name="Group 27"/>
          <p:cNvGrpSpPr/>
          <p:nvPr/>
        </p:nvGrpSpPr>
        <p:grpSpPr>
          <a:xfrm>
            <a:off x="6844365" y="1590245"/>
            <a:ext cx="320040" cy="320040"/>
            <a:chOff x="1507156" y="682947"/>
            <a:chExt cx="320040" cy="320040"/>
          </a:xfrm>
        </p:grpSpPr>
        <p:sp>
          <p:nvSpPr>
            <p:cNvPr id="29" name="Freeform 3"/>
            <p:cNvSpPr/>
            <p:nvPr/>
          </p:nvSpPr>
          <p:spPr>
            <a:xfrm>
              <a:off x="1507156" y="682947"/>
              <a:ext cx="320040" cy="320040"/>
            </a:xfrm>
            <a:custGeom>
              <a:avLst/>
              <a:gdLst>
                <a:gd name="connsiteX0" fmla="*/ 256006 w 256006"/>
                <a:gd name="connsiteY0" fmla="*/ 127990 h 255981"/>
                <a:gd name="connsiteX1" fmla="*/ 127965 w 256006"/>
                <a:gd name="connsiteY1" fmla="*/ 255981 h 255981"/>
                <a:gd name="connsiteX2" fmla="*/ 0 w 256006"/>
                <a:gd name="connsiteY2" fmla="*/ 127990 h 255981"/>
                <a:gd name="connsiteX3" fmla="*/ 127965 w 256006"/>
                <a:gd name="connsiteY3" fmla="*/ 0 h 255981"/>
                <a:gd name="connsiteX4" fmla="*/ 256006 w 256006"/>
                <a:gd name="connsiteY4" fmla="*/ 127990 h 25598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6006" h="255981">
                  <a:moveTo>
                    <a:pt x="256006" y="127990"/>
                  </a:moveTo>
                  <a:cubicBezTo>
                    <a:pt x="256006" y="198704"/>
                    <a:pt x="198691" y="255981"/>
                    <a:pt x="127965" y="255981"/>
                  </a:cubicBezTo>
                  <a:cubicBezTo>
                    <a:pt x="57302" y="255981"/>
                    <a:pt x="0" y="198704"/>
                    <a:pt x="0" y="127990"/>
                  </a:cubicBezTo>
                  <a:cubicBezTo>
                    <a:pt x="0" y="57264"/>
                    <a:pt x="57302" y="0"/>
                    <a:pt x="127965" y="0"/>
                  </a:cubicBezTo>
                  <a:cubicBezTo>
                    <a:pt x="198691" y="0"/>
                    <a:pt x="256006" y="57264"/>
                    <a:pt x="256006" y="1279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sz="1800" b="1" dirty="0">
                <a:solidFill>
                  <a:srgbClr val="FFFFFF"/>
                </a:solidFill>
                <a:latin typeface="Arial" pitchFamily="34" charset="0"/>
                <a:cs typeface="Arial" pitchFamily="34" charset="0"/>
              </a:endParaRPr>
            </a:p>
          </p:txBody>
        </p:sp>
        <p:sp>
          <p:nvSpPr>
            <p:cNvPr id="30" name="TextBox 29"/>
            <p:cNvSpPr txBox="1"/>
            <p:nvPr/>
          </p:nvSpPr>
          <p:spPr>
            <a:xfrm>
              <a:off x="1607961" y="704483"/>
              <a:ext cx="128240"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smtClean="0">
                  <a:solidFill>
                    <a:srgbClr val="FFFFFF"/>
                  </a:solidFill>
                  <a:latin typeface="Arial"/>
                  <a:ea typeface="ＭＳ Ｐゴシック" charset="0"/>
                </a:rPr>
                <a:t>2</a:t>
              </a:r>
              <a:endParaRPr lang="en-US" sz="1800" b="1" dirty="0">
                <a:solidFill>
                  <a:srgbClr val="FFFFFF"/>
                </a:solidFill>
                <a:latin typeface="Arial"/>
                <a:ea typeface="ＭＳ Ｐゴシック" charset="0"/>
              </a:endParaRPr>
            </a:p>
          </p:txBody>
        </p:sp>
      </p:grpSp>
      <p:grpSp>
        <p:nvGrpSpPr>
          <p:cNvPr id="31" name="Group 30"/>
          <p:cNvGrpSpPr/>
          <p:nvPr/>
        </p:nvGrpSpPr>
        <p:grpSpPr>
          <a:xfrm>
            <a:off x="6729560" y="4927420"/>
            <a:ext cx="320040" cy="320040"/>
            <a:chOff x="1507156" y="682947"/>
            <a:chExt cx="320040" cy="320040"/>
          </a:xfrm>
        </p:grpSpPr>
        <p:sp>
          <p:nvSpPr>
            <p:cNvPr id="32" name="Freeform 3"/>
            <p:cNvSpPr/>
            <p:nvPr/>
          </p:nvSpPr>
          <p:spPr>
            <a:xfrm>
              <a:off x="1507156" y="682947"/>
              <a:ext cx="320040" cy="320040"/>
            </a:xfrm>
            <a:custGeom>
              <a:avLst/>
              <a:gdLst>
                <a:gd name="connsiteX0" fmla="*/ 256006 w 256006"/>
                <a:gd name="connsiteY0" fmla="*/ 127990 h 255981"/>
                <a:gd name="connsiteX1" fmla="*/ 127965 w 256006"/>
                <a:gd name="connsiteY1" fmla="*/ 255981 h 255981"/>
                <a:gd name="connsiteX2" fmla="*/ 0 w 256006"/>
                <a:gd name="connsiteY2" fmla="*/ 127990 h 255981"/>
                <a:gd name="connsiteX3" fmla="*/ 127965 w 256006"/>
                <a:gd name="connsiteY3" fmla="*/ 0 h 255981"/>
                <a:gd name="connsiteX4" fmla="*/ 256006 w 256006"/>
                <a:gd name="connsiteY4" fmla="*/ 127990 h 25598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6006" h="255981">
                  <a:moveTo>
                    <a:pt x="256006" y="127990"/>
                  </a:moveTo>
                  <a:cubicBezTo>
                    <a:pt x="256006" y="198704"/>
                    <a:pt x="198691" y="255981"/>
                    <a:pt x="127965" y="255981"/>
                  </a:cubicBezTo>
                  <a:cubicBezTo>
                    <a:pt x="57302" y="255981"/>
                    <a:pt x="0" y="198704"/>
                    <a:pt x="0" y="127990"/>
                  </a:cubicBezTo>
                  <a:cubicBezTo>
                    <a:pt x="0" y="57264"/>
                    <a:pt x="57302" y="0"/>
                    <a:pt x="127965" y="0"/>
                  </a:cubicBezTo>
                  <a:cubicBezTo>
                    <a:pt x="198691" y="0"/>
                    <a:pt x="256006" y="57264"/>
                    <a:pt x="256006" y="1279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sz="1800" b="1" dirty="0">
                <a:solidFill>
                  <a:srgbClr val="FFFFFF"/>
                </a:solidFill>
                <a:latin typeface="Arial" pitchFamily="34" charset="0"/>
                <a:cs typeface="Arial" pitchFamily="34" charset="0"/>
              </a:endParaRPr>
            </a:p>
          </p:txBody>
        </p:sp>
        <p:sp>
          <p:nvSpPr>
            <p:cNvPr id="33" name="TextBox 32"/>
            <p:cNvSpPr txBox="1"/>
            <p:nvPr/>
          </p:nvSpPr>
          <p:spPr>
            <a:xfrm>
              <a:off x="1607961" y="704483"/>
              <a:ext cx="128240"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smtClean="0">
                  <a:solidFill>
                    <a:srgbClr val="FFFFFF"/>
                  </a:solidFill>
                  <a:latin typeface="Arial"/>
                  <a:ea typeface="ＭＳ Ｐゴシック" charset="0"/>
                </a:rPr>
                <a:t>3</a:t>
              </a:r>
              <a:endParaRPr lang="en-US" sz="1800" b="1" dirty="0">
                <a:solidFill>
                  <a:srgbClr val="FFFFFF"/>
                </a:solidFill>
                <a:latin typeface="Arial"/>
                <a:ea typeface="ＭＳ Ｐゴシック" charset="0"/>
              </a:endParaRPr>
            </a:p>
          </p:txBody>
        </p:sp>
      </p:grpSp>
      <p:grpSp>
        <p:nvGrpSpPr>
          <p:cNvPr id="34" name="Group 33"/>
          <p:cNvGrpSpPr/>
          <p:nvPr/>
        </p:nvGrpSpPr>
        <p:grpSpPr>
          <a:xfrm>
            <a:off x="1052062" y="4925776"/>
            <a:ext cx="320040" cy="320040"/>
            <a:chOff x="1507156" y="682947"/>
            <a:chExt cx="320040" cy="320040"/>
          </a:xfrm>
        </p:grpSpPr>
        <p:sp>
          <p:nvSpPr>
            <p:cNvPr id="35" name="Freeform 3"/>
            <p:cNvSpPr/>
            <p:nvPr/>
          </p:nvSpPr>
          <p:spPr>
            <a:xfrm>
              <a:off x="1507156" y="682947"/>
              <a:ext cx="320040" cy="320040"/>
            </a:xfrm>
            <a:custGeom>
              <a:avLst/>
              <a:gdLst>
                <a:gd name="connsiteX0" fmla="*/ 256006 w 256006"/>
                <a:gd name="connsiteY0" fmla="*/ 127990 h 255981"/>
                <a:gd name="connsiteX1" fmla="*/ 127965 w 256006"/>
                <a:gd name="connsiteY1" fmla="*/ 255981 h 255981"/>
                <a:gd name="connsiteX2" fmla="*/ 0 w 256006"/>
                <a:gd name="connsiteY2" fmla="*/ 127990 h 255981"/>
                <a:gd name="connsiteX3" fmla="*/ 127965 w 256006"/>
                <a:gd name="connsiteY3" fmla="*/ 0 h 255981"/>
                <a:gd name="connsiteX4" fmla="*/ 256006 w 256006"/>
                <a:gd name="connsiteY4" fmla="*/ 127990 h 25598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6006" h="255981">
                  <a:moveTo>
                    <a:pt x="256006" y="127990"/>
                  </a:moveTo>
                  <a:cubicBezTo>
                    <a:pt x="256006" y="198704"/>
                    <a:pt x="198691" y="255981"/>
                    <a:pt x="127965" y="255981"/>
                  </a:cubicBezTo>
                  <a:cubicBezTo>
                    <a:pt x="57302" y="255981"/>
                    <a:pt x="0" y="198704"/>
                    <a:pt x="0" y="127990"/>
                  </a:cubicBezTo>
                  <a:cubicBezTo>
                    <a:pt x="0" y="57264"/>
                    <a:pt x="57302" y="0"/>
                    <a:pt x="127965" y="0"/>
                  </a:cubicBezTo>
                  <a:cubicBezTo>
                    <a:pt x="198691" y="0"/>
                    <a:pt x="256006" y="57264"/>
                    <a:pt x="256006" y="127990"/>
                  </a:cubicBezTo>
                </a:path>
              </a:pathLst>
            </a:custGeom>
            <a:solidFill>
              <a:srgbClr val="58595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zh-CN" altLang="en-US" sz="1800" b="1" dirty="0">
                <a:solidFill>
                  <a:srgbClr val="FFFFFF"/>
                </a:solidFill>
                <a:latin typeface="Arial" pitchFamily="34" charset="0"/>
                <a:cs typeface="Arial" pitchFamily="34" charset="0"/>
              </a:endParaRPr>
            </a:p>
          </p:txBody>
        </p:sp>
        <p:sp>
          <p:nvSpPr>
            <p:cNvPr id="36" name="TextBox 35"/>
            <p:cNvSpPr txBox="1"/>
            <p:nvPr/>
          </p:nvSpPr>
          <p:spPr>
            <a:xfrm>
              <a:off x="1603199" y="699721"/>
              <a:ext cx="128240" cy="276999"/>
            </a:xfrm>
            <a:prstGeom prst="rect">
              <a:avLst/>
            </a:prstGeom>
            <a:noFill/>
          </p:spPr>
          <p:txBody>
            <a:bodyPr wrap="none" lIns="0" tIns="0" rIns="0" bIns="0">
              <a:spAutoFit/>
            </a:bodyPr>
            <a:lstStyle/>
            <a:p>
              <a:pPr eaLnBrk="0" fontAlgn="auto" hangingPunct="0">
                <a:spcBef>
                  <a:spcPts val="0"/>
                </a:spcBef>
                <a:spcAft>
                  <a:spcPts val="0"/>
                </a:spcAft>
                <a:defRPr/>
              </a:pPr>
              <a:r>
                <a:rPr lang="en-US" sz="1800" b="1" dirty="0" smtClean="0">
                  <a:solidFill>
                    <a:srgbClr val="FFFFFF"/>
                  </a:solidFill>
                  <a:latin typeface="Arial"/>
                  <a:ea typeface="ＭＳ Ｐゴシック" charset="0"/>
                </a:rPr>
                <a:t>4</a:t>
              </a:r>
              <a:endParaRPr lang="en-US" sz="1800" b="1" dirty="0">
                <a:solidFill>
                  <a:srgbClr val="FFFFFF"/>
                </a:solidFill>
                <a:latin typeface="Arial"/>
                <a:ea typeface="ＭＳ Ｐゴシック" charset="0"/>
              </a:endParaRPr>
            </a:p>
          </p:txBody>
        </p:sp>
      </p:grpSp>
    </p:spTree>
    <p:extLst>
      <p:ext uri="{BB962C8B-B14F-4D97-AF65-F5344CB8AC3E}">
        <p14:creationId xmlns:p14="http://schemas.microsoft.com/office/powerpoint/2010/main" xmlns="" val="287468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38487" y="644587"/>
            <a:ext cx="4789954" cy="513654"/>
          </a:xfrm>
        </p:spPr>
        <p:txBody>
          <a:bodyPr/>
          <a:lstStyle/>
          <a:p>
            <a:r>
              <a:rPr lang="en-US" dirty="0" smtClean="0"/>
              <a:t>Enzyme Inhibitors</a:t>
            </a:r>
            <a:r>
              <a:rPr lang="ko-KR" altLang="en-US" sz="2400" b="0" dirty="0" err="1" smtClean="0"/>
              <a:t>억제제</a:t>
            </a:r>
            <a:endParaRPr lang="en-US" sz="2400" b="0" dirty="0" smtClean="0"/>
          </a:p>
        </p:txBody>
      </p:sp>
      <p:sp>
        <p:nvSpPr>
          <p:cNvPr id="100355" name="Rectangle 3"/>
          <p:cNvSpPr>
            <a:spLocks noGrp="1" noChangeArrowheads="1"/>
          </p:cNvSpPr>
          <p:nvPr>
            <p:ph idx="1"/>
          </p:nvPr>
        </p:nvSpPr>
        <p:spPr>
          <a:xfrm>
            <a:off x="287383" y="1337637"/>
            <a:ext cx="8543108" cy="4538907"/>
          </a:xfrm>
        </p:spPr>
        <p:txBody>
          <a:bodyPr>
            <a:normAutofit lnSpcReduction="10000"/>
          </a:bodyPr>
          <a:lstStyle/>
          <a:p>
            <a:r>
              <a:rPr lang="en-US" dirty="0" smtClean="0"/>
              <a:t>Certain molecules inhibit a metabolic reaction by </a:t>
            </a:r>
          </a:p>
          <a:p>
            <a:pPr lvl="1"/>
            <a:r>
              <a:rPr lang="en-US" dirty="0" smtClean="0"/>
              <a:t>binding to an enzyme and </a:t>
            </a:r>
          </a:p>
          <a:p>
            <a:pPr lvl="1"/>
            <a:r>
              <a:rPr lang="en-US" dirty="0" smtClean="0"/>
              <a:t>disrupting its function.</a:t>
            </a:r>
          </a:p>
          <a:p>
            <a:r>
              <a:rPr lang="en-US" dirty="0" smtClean="0"/>
              <a:t>Some of these </a:t>
            </a:r>
            <a:r>
              <a:rPr lang="en-US" b="1" dirty="0" smtClean="0"/>
              <a:t>enzyme inhibitors </a:t>
            </a:r>
            <a:r>
              <a:rPr lang="en-US" dirty="0" smtClean="0"/>
              <a:t>are actually substrate imposters that plug up the active site.</a:t>
            </a:r>
          </a:p>
          <a:p>
            <a:r>
              <a:rPr lang="en-US" altLang="ko-KR" dirty="0" smtClean="0"/>
              <a:t>Other inhibitors bind to the enzyme at a site remote from the active site, but the binding changes the enzyme’s shape so that the active site no longer accepts the substrate.</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58824" y="204216"/>
            <a:ext cx="6626352" cy="6449568"/>
          </a:xfrm>
          <a:prstGeom prst="rect">
            <a:avLst/>
          </a:prstGeom>
        </p:spPr>
      </p:pic>
      <p:sp>
        <p:nvSpPr>
          <p:cNvPr id="2" name="Title 1"/>
          <p:cNvSpPr>
            <a:spLocks noGrp="1"/>
          </p:cNvSpPr>
          <p:nvPr>
            <p:ph type="ctrTitle" idx="4294967295"/>
          </p:nvPr>
        </p:nvSpPr>
        <p:spPr>
          <a:xfrm>
            <a:off x="0" y="36513"/>
            <a:ext cx="7772400" cy="301625"/>
          </a:xfrm>
        </p:spPr>
        <p:txBody>
          <a:bodyPr/>
          <a:lstStyle/>
          <a:p>
            <a:pPr algn="l" rtl="0" eaLnBrk="0" fontAlgn="base" hangingPunct="0"/>
            <a:r>
              <a:rPr lang="en-US" sz="1200" b="0" kern="1200" dirty="0" smtClean="0">
                <a:solidFill>
                  <a:srgbClr val="000000"/>
                </a:solidFill>
                <a:effectLst/>
                <a:latin typeface="Arial"/>
                <a:ea typeface="ＭＳ Ｐゴシック"/>
                <a:cs typeface="ＭＳ Ｐゴシック"/>
              </a:rPr>
              <a:t>Figure 5.10</a:t>
            </a:r>
            <a:endParaRPr lang="en-US" dirty="0">
              <a:latin typeface="Arial" pitchFamily="34" charset="0"/>
              <a:cs typeface="Arial" pitchFamily="34" charset="0"/>
            </a:endParaRPr>
          </a:p>
        </p:txBody>
      </p:sp>
      <p:sp>
        <p:nvSpPr>
          <p:cNvPr id="4" name="TextBox 2"/>
          <p:cNvSpPr txBox="1">
            <a:spLocks noChangeArrowheads="1"/>
          </p:cNvSpPr>
          <p:nvPr/>
        </p:nvSpPr>
        <p:spPr bwMode="auto">
          <a:xfrm>
            <a:off x="1298351" y="249139"/>
            <a:ext cx="24862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00"/>
              </a:lnSpc>
            </a:pPr>
            <a:r>
              <a:rPr lang="en-US" sz="1600" b="1" dirty="0" smtClean="0">
                <a:solidFill>
                  <a:srgbClr val="000000"/>
                </a:solidFill>
                <a:latin typeface="Arial"/>
                <a:ea typeface="ＭＳ Ｐゴシック" charset="0"/>
              </a:rPr>
              <a:t>(a) Enzyme and substrate</a:t>
            </a:r>
          </a:p>
          <a:p>
            <a:pPr eaLnBrk="0" hangingPunct="0">
              <a:lnSpc>
                <a:spcPts val="1800"/>
              </a:lnSpc>
            </a:pPr>
            <a:r>
              <a:rPr lang="en-US" sz="1600" b="1" dirty="0" smtClean="0">
                <a:solidFill>
                  <a:srgbClr val="000000"/>
                </a:solidFill>
                <a:latin typeface="Arial"/>
                <a:ea typeface="ＭＳ Ｐゴシック" charset="0"/>
              </a:rPr>
              <a:t>binding normally</a:t>
            </a:r>
            <a:endParaRPr lang="en-US" sz="1600" b="1" dirty="0">
              <a:solidFill>
                <a:srgbClr val="000000"/>
              </a:solidFill>
              <a:latin typeface="Arial"/>
              <a:ea typeface="ＭＳ Ｐゴシック" charset="0"/>
            </a:endParaRPr>
          </a:p>
        </p:txBody>
      </p:sp>
      <p:sp>
        <p:nvSpPr>
          <p:cNvPr id="5" name="TextBox 4"/>
          <p:cNvSpPr txBox="1">
            <a:spLocks noChangeArrowheads="1"/>
          </p:cNvSpPr>
          <p:nvPr/>
        </p:nvSpPr>
        <p:spPr bwMode="auto">
          <a:xfrm>
            <a:off x="4110608" y="235647"/>
            <a:ext cx="82554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Substrate</a:t>
            </a:r>
          </a:p>
        </p:txBody>
      </p:sp>
      <p:sp>
        <p:nvSpPr>
          <p:cNvPr id="6" name="TextBox 5"/>
          <p:cNvSpPr txBox="1">
            <a:spLocks noChangeArrowheads="1"/>
          </p:cNvSpPr>
          <p:nvPr/>
        </p:nvSpPr>
        <p:spPr bwMode="auto">
          <a:xfrm>
            <a:off x="4078858" y="519810"/>
            <a:ext cx="89447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Active site</a:t>
            </a:r>
          </a:p>
        </p:txBody>
      </p:sp>
      <p:sp>
        <p:nvSpPr>
          <p:cNvPr id="7" name="TextBox 6"/>
          <p:cNvSpPr txBox="1">
            <a:spLocks noChangeArrowheads="1"/>
          </p:cNvSpPr>
          <p:nvPr/>
        </p:nvSpPr>
        <p:spPr bwMode="auto">
          <a:xfrm>
            <a:off x="4947220" y="1921573"/>
            <a:ext cx="67807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Enzyme</a:t>
            </a:r>
          </a:p>
        </p:txBody>
      </p:sp>
      <p:sp>
        <p:nvSpPr>
          <p:cNvPr id="8" name="TextBox 7"/>
          <p:cNvSpPr txBox="1">
            <a:spLocks noChangeArrowheads="1"/>
          </p:cNvSpPr>
          <p:nvPr/>
        </p:nvSpPr>
        <p:spPr bwMode="auto">
          <a:xfrm>
            <a:off x="1298351" y="2420046"/>
            <a:ext cx="237404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00"/>
              </a:lnSpc>
            </a:pPr>
            <a:r>
              <a:rPr lang="en-US" sz="1600" b="1" dirty="0" smtClean="0">
                <a:solidFill>
                  <a:srgbClr val="000000"/>
                </a:solidFill>
                <a:latin typeface="Arial"/>
                <a:ea typeface="ＭＳ Ｐゴシック" charset="0"/>
              </a:rPr>
              <a:t>(b) Enzyme inhibition by</a:t>
            </a:r>
          </a:p>
          <a:p>
            <a:pPr eaLnBrk="0" hangingPunct="0">
              <a:lnSpc>
                <a:spcPts val="1800"/>
              </a:lnSpc>
            </a:pPr>
            <a:r>
              <a:rPr lang="en-US" sz="1600" b="1" dirty="0" smtClean="0">
                <a:solidFill>
                  <a:srgbClr val="000000"/>
                </a:solidFill>
                <a:latin typeface="Arial"/>
                <a:ea typeface="ＭＳ Ｐゴシック" charset="0"/>
              </a:rPr>
              <a:t>a substrate imposter</a:t>
            </a:r>
            <a:endParaRPr lang="en-US" sz="1600" b="1" dirty="0">
              <a:solidFill>
                <a:srgbClr val="000000"/>
              </a:solidFill>
              <a:latin typeface="Arial"/>
              <a:ea typeface="ＭＳ Ｐゴシック" charset="0"/>
            </a:endParaRPr>
          </a:p>
        </p:txBody>
      </p:sp>
      <p:sp>
        <p:nvSpPr>
          <p:cNvPr id="9" name="TextBox 9"/>
          <p:cNvSpPr txBox="1">
            <a:spLocks noChangeArrowheads="1"/>
          </p:cNvSpPr>
          <p:nvPr/>
        </p:nvSpPr>
        <p:spPr bwMode="auto">
          <a:xfrm>
            <a:off x="4153470" y="2408935"/>
            <a:ext cx="71493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Inhibitor</a:t>
            </a:r>
          </a:p>
        </p:txBody>
      </p:sp>
      <p:sp>
        <p:nvSpPr>
          <p:cNvPr id="10" name="TextBox 10"/>
          <p:cNvSpPr txBox="1">
            <a:spLocks noChangeArrowheads="1"/>
          </p:cNvSpPr>
          <p:nvPr/>
        </p:nvSpPr>
        <p:spPr bwMode="auto">
          <a:xfrm>
            <a:off x="4110608" y="2686748"/>
            <a:ext cx="89447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Active site</a:t>
            </a:r>
          </a:p>
        </p:txBody>
      </p:sp>
      <p:sp>
        <p:nvSpPr>
          <p:cNvPr id="11" name="TextBox 11"/>
          <p:cNvSpPr txBox="1">
            <a:spLocks noChangeArrowheads="1"/>
          </p:cNvSpPr>
          <p:nvPr/>
        </p:nvSpPr>
        <p:spPr bwMode="auto">
          <a:xfrm>
            <a:off x="5669533" y="2451798"/>
            <a:ext cx="82554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Substrate</a:t>
            </a:r>
          </a:p>
        </p:txBody>
      </p:sp>
      <p:sp>
        <p:nvSpPr>
          <p:cNvPr id="12" name="TextBox 12"/>
          <p:cNvSpPr txBox="1">
            <a:spLocks noChangeArrowheads="1"/>
          </p:cNvSpPr>
          <p:nvPr/>
        </p:nvSpPr>
        <p:spPr bwMode="auto">
          <a:xfrm>
            <a:off x="4936108" y="4117085"/>
            <a:ext cx="67807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Enzyme</a:t>
            </a:r>
          </a:p>
        </p:txBody>
      </p:sp>
      <p:sp>
        <p:nvSpPr>
          <p:cNvPr id="13" name="TextBox 13"/>
          <p:cNvSpPr txBox="1">
            <a:spLocks noChangeArrowheads="1"/>
          </p:cNvSpPr>
          <p:nvPr/>
        </p:nvSpPr>
        <p:spPr bwMode="auto">
          <a:xfrm>
            <a:off x="1298351" y="4606828"/>
            <a:ext cx="2592056"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00"/>
              </a:lnSpc>
            </a:pPr>
            <a:r>
              <a:rPr lang="en-US" sz="1600" b="1" dirty="0" smtClean="0">
                <a:solidFill>
                  <a:srgbClr val="000000"/>
                </a:solidFill>
                <a:latin typeface="Arial"/>
                <a:ea typeface="ＭＳ Ｐゴシック" charset="0"/>
              </a:rPr>
              <a:t>(c) Inhibition of an enzyme</a:t>
            </a:r>
          </a:p>
          <a:p>
            <a:pPr eaLnBrk="0" hangingPunct="0">
              <a:lnSpc>
                <a:spcPts val="1800"/>
              </a:lnSpc>
            </a:pPr>
            <a:r>
              <a:rPr lang="en-US" sz="1600" b="1" dirty="0" smtClean="0">
                <a:solidFill>
                  <a:srgbClr val="000000"/>
                </a:solidFill>
                <a:latin typeface="Arial"/>
                <a:ea typeface="ＭＳ Ｐゴシック" charset="0"/>
              </a:rPr>
              <a:t>by a molecule that causes</a:t>
            </a:r>
          </a:p>
          <a:p>
            <a:pPr eaLnBrk="0" hangingPunct="0">
              <a:lnSpc>
                <a:spcPts val="1800"/>
              </a:lnSpc>
            </a:pPr>
            <a:r>
              <a:rPr lang="en-US" sz="1600" b="1" dirty="0" smtClean="0">
                <a:solidFill>
                  <a:srgbClr val="000000"/>
                </a:solidFill>
                <a:latin typeface="Arial"/>
                <a:ea typeface="ＭＳ Ｐゴシック" charset="0"/>
              </a:rPr>
              <a:t>the active site to change</a:t>
            </a:r>
          </a:p>
          <a:p>
            <a:pPr eaLnBrk="0" hangingPunct="0">
              <a:lnSpc>
                <a:spcPts val="1800"/>
              </a:lnSpc>
            </a:pPr>
            <a:r>
              <a:rPr lang="en-US" sz="1600" b="1" dirty="0" smtClean="0">
                <a:solidFill>
                  <a:srgbClr val="000000"/>
                </a:solidFill>
                <a:latin typeface="Arial"/>
                <a:ea typeface="ＭＳ Ｐゴシック" charset="0"/>
              </a:rPr>
              <a:t>shape</a:t>
            </a:r>
            <a:endParaRPr lang="en-US" sz="1600" b="1" dirty="0">
              <a:solidFill>
                <a:srgbClr val="000000"/>
              </a:solidFill>
              <a:latin typeface="Arial"/>
              <a:ea typeface="ＭＳ Ｐゴシック" charset="0"/>
            </a:endParaRPr>
          </a:p>
        </p:txBody>
      </p:sp>
      <p:sp>
        <p:nvSpPr>
          <p:cNvPr id="14" name="TextBox 17"/>
          <p:cNvSpPr txBox="1">
            <a:spLocks noChangeArrowheads="1"/>
          </p:cNvSpPr>
          <p:nvPr/>
        </p:nvSpPr>
        <p:spPr bwMode="auto">
          <a:xfrm>
            <a:off x="4215383" y="4825110"/>
            <a:ext cx="89447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Active site</a:t>
            </a:r>
          </a:p>
        </p:txBody>
      </p:sp>
      <p:sp>
        <p:nvSpPr>
          <p:cNvPr id="15" name="TextBox 18"/>
          <p:cNvSpPr txBox="1">
            <a:spLocks noChangeArrowheads="1"/>
          </p:cNvSpPr>
          <p:nvPr/>
        </p:nvSpPr>
        <p:spPr bwMode="auto">
          <a:xfrm>
            <a:off x="5590158" y="4685410"/>
            <a:ext cx="82554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Substrate</a:t>
            </a:r>
          </a:p>
        </p:txBody>
      </p:sp>
      <p:sp>
        <p:nvSpPr>
          <p:cNvPr id="16" name="TextBox 19"/>
          <p:cNvSpPr txBox="1">
            <a:spLocks noChangeArrowheads="1"/>
          </p:cNvSpPr>
          <p:nvPr/>
        </p:nvSpPr>
        <p:spPr bwMode="auto">
          <a:xfrm>
            <a:off x="3829620" y="5791898"/>
            <a:ext cx="714939"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Inhibitor</a:t>
            </a:r>
          </a:p>
        </p:txBody>
      </p:sp>
      <p:sp>
        <p:nvSpPr>
          <p:cNvPr id="17" name="TextBox 20"/>
          <p:cNvSpPr txBox="1">
            <a:spLocks noChangeArrowheads="1"/>
          </p:cNvSpPr>
          <p:nvPr/>
        </p:nvSpPr>
        <p:spPr bwMode="auto">
          <a:xfrm>
            <a:off x="4937695" y="6226873"/>
            <a:ext cx="678071"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Enzyme</a:t>
            </a:r>
          </a:p>
        </p:txBody>
      </p:sp>
      <p:sp>
        <p:nvSpPr>
          <p:cNvPr id="19" name="Freeform 18"/>
          <p:cNvSpPr/>
          <p:nvPr/>
        </p:nvSpPr>
        <p:spPr bwMode="auto">
          <a:xfrm flipH="1">
            <a:off x="5005083" y="657224"/>
            <a:ext cx="346120" cy="452813"/>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0" name="Freeform 19"/>
          <p:cNvSpPr/>
          <p:nvPr/>
        </p:nvSpPr>
        <p:spPr bwMode="auto">
          <a:xfrm flipH="1">
            <a:off x="5024433" y="2862484"/>
            <a:ext cx="312479" cy="452813"/>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1" name="Freeform 20"/>
          <p:cNvSpPr/>
          <p:nvPr/>
        </p:nvSpPr>
        <p:spPr bwMode="auto">
          <a:xfrm flipH="1">
            <a:off x="5136355" y="5003006"/>
            <a:ext cx="236276" cy="414948"/>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2" name="Freeform 21"/>
          <p:cNvSpPr/>
          <p:nvPr/>
        </p:nvSpPr>
        <p:spPr bwMode="auto">
          <a:xfrm flipH="1">
            <a:off x="4233862" y="6002580"/>
            <a:ext cx="169355" cy="312426"/>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3" name="Freeform 22"/>
          <p:cNvSpPr/>
          <p:nvPr/>
        </p:nvSpPr>
        <p:spPr bwMode="auto">
          <a:xfrm flipH="1">
            <a:off x="6523038" y="2605882"/>
            <a:ext cx="215274" cy="72544"/>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4" name="Freeform 23"/>
          <p:cNvSpPr/>
          <p:nvPr/>
        </p:nvSpPr>
        <p:spPr bwMode="auto">
          <a:xfrm flipH="1">
            <a:off x="4880299" y="2584204"/>
            <a:ext cx="237744" cy="72544"/>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5" name="Freeform 24"/>
          <p:cNvSpPr/>
          <p:nvPr/>
        </p:nvSpPr>
        <p:spPr bwMode="auto">
          <a:xfrm flipH="1">
            <a:off x="6450806" y="4825109"/>
            <a:ext cx="236537" cy="68601"/>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6" name="Freeform 25"/>
          <p:cNvSpPr/>
          <p:nvPr/>
        </p:nvSpPr>
        <p:spPr bwMode="auto">
          <a:xfrm flipH="1">
            <a:off x="4947220" y="397099"/>
            <a:ext cx="179306" cy="72544"/>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2874686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idx="1"/>
          </p:nvPr>
        </p:nvSpPr>
        <p:spPr/>
        <p:txBody>
          <a:bodyPr/>
          <a:lstStyle/>
          <a:p>
            <a:r>
              <a:rPr lang="en-US" dirty="0" smtClean="0"/>
              <a:t>Many beneficial drugs work by inhibiting enzymes.</a:t>
            </a:r>
          </a:p>
          <a:p>
            <a:pPr lvl="1"/>
            <a:r>
              <a:rPr lang="en-US" dirty="0" smtClean="0"/>
              <a:t>Penicillin blocks the active site of an enzyme that bacteria use in making cell walls.</a:t>
            </a:r>
          </a:p>
          <a:p>
            <a:pPr lvl="1"/>
            <a:r>
              <a:rPr lang="en-US" dirty="0" smtClean="0"/>
              <a:t>Ibuprofen inhibits an enzyme involved in sending pain signals.</a:t>
            </a:r>
          </a:p>
          <a:p>
            <a:pPr lvl="1"/>
            <a:r>
              <a:rPr lang="en-US" dirty="0" smtClean="0"/>
              <a:t>Many cancer drugs inhibit enzymes that promote cell division.</a:t>
            </a:r>
          </a:p>
          <a:p>
            <a:pPr lvl="1"/>
            <a:r>
              <a:rPr lang="en-US" dirty="0" smtClean="0"/>
              <a:t>Many toxins and poisons also work as inhibitors.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714103" y="412939"/>
            <a:ext cx="4162697" cy="489270"/>
          </a:xfrm>
        </p:spPr>
        <p:txBody>
          <a:bodyPr/>
          <a:lstStyle/>
          <a:p>
            <a:r>
              <a:rPr lang="en-US" dirty="0" smtClean="0"/>
              <a:t>Membrane Function</a:t>
            </a:r>
          </a:p>
        </p:txBody>
      </p:sp>
      <p:sp>
        <p:nvSpPr>
          <p:cNvPr id="112643" name="Rectangle 3"/>
          <p:cNvSpPr>
            <a:spLocks noGrp="1" noChangeArrowheads="1"/>
          </p:cNvSpPr>
          <p:nvPr>
            <p:ph idx="1"/>
          </p:nvPr>
        </p:nvSpPr>
        <p:spPr>
          <a:xfrm>
            <a:off x="287383" y="1045029"/>
            <a:ext cx="8543108" cy="1649403"/>
          </a:xfrm>
        </p:spPr>
        <p:txBody>
          <a:bodyPr/>
          <a:lstStyle/>
          <a:p>
            <a:pPr indent="0">
              <a:spcBef>
                <a:spcPts val="0"/>
              </a:spcBef>
              <a:spcAft>
                <a:spcPts val="0"/>
              </a:spcAft>
            </a:pPr>
            <a:r>
              <a:rPr lang="en-US" sz="2000" dirty="0" smtClean="0"/>
              <a:t>Cells must also regulate the flow of materials to and from the environment. </a:t>
            </a:r>
          </a:p>
          <a:p>
            <a:pPr indent="0">
              <a:spcBef>
                <a:spcPts val="0"/>
              </a:spcBef>
              <a:spcAft>
                <a:spcPts val="0"/>
              </a:spcAft>
            </a:pPr>
            <a:r>
              <a:rPr lang="en-US" sz="2000" dirty="0" smtClean="0"/>
              <a:t>The plasma membrane consists of a double layer (a phospholipid bilayer) with embedded proteins.</a:t>
            </a:r>
          </a:p>
          <a:p>
            <a:pPr indent="0">
              <a:spcBef>
                <a:spcPts val="0"/>
              </a:spcBef>
              <a:spcAft>
                <a:spcPts val="0"/>
              </a:spcAft>
            </a:pPr>
            <a:r>
              <a:rPr lang="en-US" sz="2000" dirty="0" smtClean="0"/>
              <a:t>Major functions of membrane proteins.</a:t>
            </a:r>
            <a:r>
              <a:rPr lang="en-US" dirty="0" smtClean="0"/>
              <a:t> </a:t>
            </a:r>
          </a:p>
        </p:txBody>
      </p:sp>
      <p:pic>
        <p:nvPicPr>
          <p:cNvPr id="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99232" y="2563333"/>
            <a:ext cx="5474208" cy="4233707"/>
          </a:xfrm>
          <a:prstGeom prst="rect">
            <a:avLst/>
          </a:prstGeom>
        </p:spPr>
      </p:pic>
      <p:sp>
        <p:nvSpPr>
          <p:cNvPr id="6" name="TextBox 5"/>
          <p:cNvSpPr txBox="1">
            <a:spLocks noChangeArrowheads="1"/>
          </p:cNvSpPr>
          <p:nvPr/>
        </p:nvSpPr>
        <p:spPr bwMode="auto">
          <a:xfrm>
            <a:off x="468252" y="3715992"/>
            <a:ext cx="2543172" cy="2139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00"/>
              </a:lnSpc>
            </a:pPr>
            <a:r>
              <a:rPr lang="en-US" sz="1400" b="1" dirty="0" smtClean="0">
                <a:solidFill>
                  <a:srgbClr val="000000"/>
                </a:solidFill>
                <a:latin typeface="Arial"/>
                <a:ea typeface="ＭＳ Ｐゴシック" charset="0"/>
              </a:rPr>
              <a:t>Fibers of extracellular matrix</a:t>
            </a:r>
            <a:endParaRPr lang="en-US" sz="1400" b="1" dirty="0">
              <a:solidFill>
                <a:srgbClr val="000000"/>
              </a:solidFill>
              <a:latin typeface="Arial"/>
              <a:ea typeface="ＭＳ Ｐゴシック" charset="0"/>
            </a:endParaRPr>
          </a:p>
        </p:txBody>
      </p:sp>
      <p:sp>
        <p:nvSpPr>
          <p:cNvPr id="7" name="TextBox 9"/>
          <p:cNvSpPr txBox="1">
            <a:spLocks noChangeArrowheads="1"/>
          </p:cNvSpPr>
          <p:nvPr/>
        </p:nvSpPr>
        <p:spPr bwMode="auto">
          <a:xfrm>
            <a:off x="318265" y="5119882"/>
            <a:ext cx="2660985" cy="4448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800"/>
              </a:lnSpc>
            </a:pPr>
            <a:r>
              <a:rPr lang="en-US" sz="1400" b="1" dirty="0" smtClean="0">
                <a:solidFill>
                  <a:srgbClr val="000000"/>
                </a:solidFill>
                <a:latin typeface="Arial"/>
                <a:ea typeface="ＭＳ Ｐゴシック" charset="0"/>
              </a:rPr>
              <a:t>Attachment to the cytoskeleton</a:t>
            </a:r>
          </a:p>
          <a:p>
            <a:pPr eaLnBrk="0" hangingPunct="0">
              <a:lnSpc>
                <a:spcPts val="1800"/>
              </a:lnSpc>
            </a:pPr>
            <a:r>
              <a:rPr lang="en-US" sz="1400" b="1" dirty="0" smtClean="0">
                <a:solidFill>
                  <a:srgbClr val="000000"/>
                </a:solidFill>
                <a:latin typeface="Arial"/>
                <a:ea typeface="ＭＳ Ｐゴシック" charset="0"/>
              </a:rPr>
              <a:t>and extracellular matrix</a:t>
            </a:r>
            <a:endParaRPr lang="en-US" sz="1400" b="1" dirty="0">
              <a:solidFill>
                <a:srgbClr val="000000"/>
              </a:solidFill>
              <a:latin typeface="Arial"/>
              <a:ea typeface="ＭＳ Ｐゴシック" charset="0"/>
            </a:endParaRPr>
          </a:p>
        </p:txBody>
      </p:sp>
      <p:sp>
        <p:nvSpPr>
          <p:cNvPr id="8" name="Freeform 20"/>
          <p:cNvSpPr/>
          <p:nvPr/>
        </p:nvSpPr>
        <p:spPr bwMode="auto">
          <a:xfrm flipH="1" flipV="1">
            <a:off x="2380069" y="5242560"/>
            <a:ext cx="1460410" cy="226207"/>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9" name="TextBox 8"/>
          <p:cNvSpPr txBox="1">
            <a:spLocks noChangeArrowheads="1"/>
          </p:cNvSpPr>
          <p:nvPr/>
        </p:nvSpPr>
        <p:spPr bwMode="auto">
          <a:xfrm>
            <a:off x="4201513" y="6362006"/>
            <a:ext cx="1122102"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Cytoskeleton</a:t>
            </a:r>
          </a:p>
        </p:txBody>
      </p:sp>
      <p:sp>
        <p:nvSpPr>
          <p:cNvPr id="10" name="TextBox 18"/>
          <p:cNvSpPr txBox="1">
            <a:spLocks noChangeArrowheads="1"/>
          </p:cNvSpPr>
          <p:nvPr/>
        </p:nvSpPr>
        <p:spPr bwMode="auto">
          <a:xfrm>
            <a:off x="5623659" y="5916617"/>
            <a:ext cx="94564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Transport</a:t>
            </a:r>
          </a:p>
        </p:txBody>
      </p:sp>
      <p:sp>
        <p:nvSpPr>
          <p:cNvPr id="11" name="TextBox 13"/>
          <p:cNvSpPr txBox="1">
            <a:spLocks noChangeArrowheads="1"/>
          </p:cNvSpPr>
          <p:nvPr/>
        </p:nvSpPr>
        <p:spPr bwMode="auto">
          <a:xfrm>
            <a:off x="6642802" y="6223511"/>
            <a:ext cx="116538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800"/>
              </a:lnSpc>
            </a:pPr>
            <a:r>
              <a:rPr lang="en-US" sz="1600" b="1" dirty="0" smtClean="0">
                <a:solidFill>
                  <a:srgbClr val="000000"/>
                </a:solidFill>
                <a:latin typeface="Arial"/>
                <a:ea typeface="ＭＳ Ｐゴシック" charset="0"/>
              </a:rPr>
              <a:t>Intercellular</a:t>
            </a:r>
          </a:p>
          <a:p>
            <a:pPr algn="ctr" eaLnBrk="0" hangingPunct="0">
              <a:lnSpc>
                <a:spcPts val="1800"/>
              </a:lnSpc>
            </a:pPr>
            <a:r>
              <a:rPr lang="en-US" sz="1600" b="1" dirty="0" smtClean="0">
                <a:solidFill>
                  <a:srgbClr val="000000"/>
                </a:solidFill>
                <a:latin typeface="Arial"/>
                <a:ea typeface="ＭＳ Ｐゴシック" charset="0"/>
              </a:rPr>
              <a:t>joining</a:t>
            </a:r>
            <a:endParaRPr lang="en-US" sz="1600" b="1" dirty="0">
              <a:solidFill>
                <a:srgbClr val="000000"/>
              </a:solidFill>
              <a:latin typeface="Arial"/>
              <a:ea typeface="ＭＳ Ｐゴシック" charset="0"/>
            </a:endParaRPr>
          </a:p>
        </p:txBody>
      </p:sp>
      <p:sp>
        <p:nvSpPr>
          <p:cNvPr id="12" name="Freeform 19"/>
          <p:cNvSpPr/>
          <p:nvPr/>
        </p:nvSpPr>
        <p:spPr bwMode="auto">
          <a:xfrm flipV="1">
            <a:off x="6949440" y="4864606"/>
            <a:ext cx="146304" cy="1341121"/>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TextBox 14"/>
          <p:cNvSpPr txBox="1">
            <a:spLocks noChangeArrowheads="1"/>
          </p:cNvSpPr>
          <p:nvPr/>
        </p:nvSpPr>
        <p:spPr bwMode="auto">
          <a:xfrm>
            <a:off x="8098842" y="5051714"/>
            <a:ext cx="973023" cy="4448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1800"/>
              </a:lnSpc>
            </a:pPr>
            <a:r>
              <a:rPr lang="en-US" sz="1400" b="1" dirty="0" smtClean="0">
                <a:solidFill>
                  <a:srgbClr val="000000"/>
                </a:solidFill>
                <a:latin typeface="Arial"/>
                <a:ea typeface="ＭＳ Ｐゴシック" charset="0"/>
              </a:rPr>
              <a:t>Cell-cell</a:t>
            </a:r>
          </a:p>
          <a:p>
            <a:pPr algn="ctr" eaLnBrk="0" hangingPunct="0">
              <a:lnSpc>
                <a:spcPts val="1800"/>
              </a:lnSpc>
            </a:pPr>
            <a:r>
              <a:rPr lang="en-US" sz="1400" b="1" dirty="0" smtClean="0">
                <a:solidFill>
                  <a:srgbClr val="000000"/>
                </a:solidFill>
                <a:latin typeface="Arial"/>
                <a:ea typeface="ＭＳ Ｐゴシック" charset="0"/>
              </a:rPr>
              <a:t>recognition</a:t>
            </a:r>
            <a:endParaRPr lang="en-US" sz="1400" b="1" dirty="0">
              <a:solidFill>
                <a:srgbClr val="000000"/>
              </a:solidFill>
              <a:latin typeface="Arial"/>
              <a:ea typeface="ＭＳ Ｐゴシック" charset="0"/>
            </a:endParaRPr>
          </a:p>
        </p:txBody>
      </p:sp>
      <p:sp>
        <p:nvSpPr>
          <p:cNvPr id="14" name="TextBox 12"/>
          <p:cNvSpPr txBox="1">
            <a:spLocks noChangeArrowheads="1"/>
          </p:cNvSpPr>
          <p:nvPr/>
        </p:nvSpPr>
        <p:spPr bwMode="auto">
          <a:xfrm>
            <a:off x="7116797" y="3609313"/>
            <a:ext cx="104836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Cytoplasm</a:t>
            </a:r>
          </a:p>
        </p:txBody>
      </p:sp>
      <p:sp>
        <p:nvSpPr>
          <p:cNvPr id="15" name="TextBox 12"/>
          <p:cNvSpPr txBox="1">
            <a:spLocks noChangeArrowheads="1"/>
          </p:cNvSpPr>
          <p:nvPr/>
        </p:nvSpPr>
        <p:spPr bwMode="auto">
          <a:xfrm>
            <a:off x="7196045" y="5907505"/>
            <a:ext cx="104836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Cytoplasm</a:t>
            </a:r>
          </a:p>
        </p:txBody>
      </p:sp>
      <p:sp>
        <p:nvSpPr>
          <p:cNvPr id="16" name="TextBox 3"/>
          <p:cNvSpPr txBox="1">
            <a:spLocks noChangeArrowheads="1"/>
          </p:cNvSpPr>
          <p:nvPr/>
        </p:nvSpPr>
        <p:spPr bwMode="auto">
          <a:xfrm>
            <a:off x="5440969" y="2615665"/>
            <a:ext cx="155170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Enzymatic activity</a:t>
            </a:r>
          </a:p>
        </p:txBody>
      </p:sp>
      <p:sp>
        <p:nvSpPr>
          <p:cNvPr id="17" name="TextBox 2"/>
          <p:cNvSpPr txBox="1">
            <a:spLocks noChangeArrowheads="1"/>
          </p:cNvSpPr>
          <p:nvPr/>
        </p:nvSpPr>
        <p:spPr bwMode="auto">
          <a:xfrm>
            <a:off x="3282413" y="4308765"/>
            <a:ext cx="116217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Cell signaling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64864" y="2849437"/>
            <a:ext cx="3678936" cy="4008563"/>
          </a:xfrm>
          <a:prstGeom prst="rect">
            <a:avLst/>
          </a:prstGeom>
        </p:spPr>
      </p:pic>
      <p:sp>
        <p:nvSpPr>
          <p:cNvPr id="2" name="Title 1"/>
          <p:cNvSpPr>
            <a:spLocks noGrp="1"/>
          </p:cNvSpPr>
          <p:nvPr>
            <p:ph type="ctrTitle" idx="4294967295"/>
          </p:nvPr>
        </p:nvSpPr>
        <p:spPr>
          <a:xfrm>
            <a:off x="0" y="36513"/>
            <a:ext cx="7772400" cy="301625"/>
          </a:xfrm>
        </p:spPr>
        <p:txBody>
          <a:bodyPr/>
          <a:lstStyle/>
          <a:p>
            <a:pPr algn="l" rtl="0" eaLnBrk="0" fontAlgn="base" hangingPunct="0"/>
            <a:r>
              <a:rPr lang="en-US" sz="1200" b="0" kern="1200" dirty="0" smtClean="0">
                <a:solidFill>
                  <a:srgbClr val="000000"/>
                </a:solidFill>
                <a:effectLst/>
                <a:latin typeface="Arial"/>
                <a:ea typeface="ＭＳ Ｐゴシック"/>
                <a:cs typeface="ＭＳ Ｐゴシック"/>
              </a:rPr>
              <a:t>Figure 5.12</a:t>
            </a:r>
            <a:endParaRPr lang="en-US" dirty="0">
              <a:latin typeface="Arial" pitchFamily="34" charset="0"/>
              <a:cs typeface="Arial" pitchFamily="34" charset="0"/>
            </a:endParaRPr>
          </a:p>
        </p:txBody>
      </p:sp>
      <p:sp>
        <p:nvSpPr>
          <p:cNvPr id="5" name="TextBox 3"/>
          <p:cNvSpPr txBox="1">
            <a:spLocks noChangeArrowheads="1"/>
          </p:cNvSpPr>
          <p:nvPr/>
        </p:nvSpPr>
        <p:spPr bwMode="auto">
          <a:xfrm>
            <a:off x="7711695" y="2720159"/>
            <a:ext cx="96340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solidFill>
                  <a:srgbClr val="000000"/>
                </a:solidFill>
                <a:latin typeface="Arial"/>
                <a:ea typeface="ＭＳ Ｐゴシック" charset="0"/>
              </a:rPr>
              <a:t>Membrane</a:t>
            </a:r>
          </a:p>
        </p:txBody>
      </p:sp>
      <p:sp>
        <p:nvSpPr>
          <p:cNvPr id="6" name="TextBox 4"/>
          <p:cNvSpPr txBox="1">
            <a:spLocks noChangeArrowheads="1"/>
          </p:cNvSpPr>
          <p:nvPr/>
        </p:nvSpPr>
        <p:spPr bwMode="auto">
          <a:xfrm>
            <a:off x="1721137" y="2355701"/>
            <a:ext cx="117339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solidFill>
                  <a:srgbClr val="FFFFFF"/>
                </a:solidFill>
                <a:latin typeface="Arial"/>
                <a:ea typeface="ＭＳ Ｐゴシック" charset="0"/>
              </a:rPr>
              <a:t>Net diffusion</a:t>
            </a:r>
          </a:p>
        </p:txBody>
      </p:sp>
      <p:sp>
        <p:nvSpPr>
          <p:cNvPr id="7" name="TextBox 5"/>
          <p:cNvSpPr txBox="1">
            <a:spLocks noChangeArrowheads="1"/>
          </p:cNvSpPr>
          <p:nvPr/>
        </p:nvSpPr>
        <p:spPr bwMode="auto">
          <a:xfrm>
            <a:off x="3864262" y="2355701"/>
            <a:ext cx="117339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a:solidFill>
                  <a:srgbClr val="FFFFFF"/>
                </a:solidFill>
                <a:latin typeface="Arial"/>
                <a:ea typeface="ＭＳ Ｐゴシック" charset="0"/>
              </a:rPr>
              <a:t>Net diffusion</a:t>
            </a:r>
          </a:p>
        </p:txBody>
      </p:sp>
      <p:sp>
        <p:nvSpPr>
          <p:cNvPr id="8" name="TextBox 6"/>
          <p:cNvSpPr txBox="1">
            <a:spLocks noChangeArrowheads="1"/>
          </p:cNvSpPr>
          <p:nvPr/>
        </p:nvSpPr>
        <p:spPr bwMode="auto">
          <a:xfrm>
            <a:off x="6169312" y="2355701"/>
            <a:ext cx="105477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a:solidFill>
                  <a:srgbClr val="FFFFFF"/>
                </a:solidFill>
                <a:latin typeface="Arial"/>
                <a:ea typeface="ＭＳ Ｐゴシック" charset="0"/>
              </a:rPr>
              <a:t>Equilibrium</a:t>
            </a:r>
          </a:p>
        </p:txBody>
      </p:sp>
      <p:sp>
        <p:nvSpPr>
          <p:cNvPr id="9" name="TextBox 7"/>
          <p:cNvSpPr txBox="1">
            <a:spLocks noChangeArrowheads="1"/>
          </p:cNvSpPr>
          <p:nvPr/>
        </p:nvSpPr>
        <p:spPr bwMode="auto">
          <a:xfrm>
            <a:off x="1343026" y="3340608"/>
            <a:ext cx="247307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700" b="1" dirty="0">
                <a:solidFill>
                  <a:srgbClr val="000000"/>
                </a:solidFill>
                <a:latin typeface="Arial"/>
                <a:ea typeface="ＭＳ Ｐゴシック" charset="0"/>
              </a:rPr>
              <a:t>(a) Passive transport of one type of molecule</a:t>
            </a:r>
          </a:p>
        </p:txBody>
      </p:sp>
      <p:sp>
        <p:nvSpPr>
          <p:cNvPr id="10" name="TextBox 8"/>
          <p:cNvSpPr txBox="1">
            <a:spLocks noChangeArrowheads="1"/>
          </p:cNvSpPr>
          <p:nvPr/>
        </p:nvSpPr>
        <p:spPr bwMode="auto">
          <a:xfrm>
            <a:off x="1721137" y="5250507"/>
            <a:ext cx="117339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solidFill>
                  <a:srgbClr val="FFFFFF"/>
                </a:solidFill>
                <a:latin typeface="Arial"/>
                <a:ea typeface="ＭＳ Ｐゴシック" charset="0"/>
              </a:rPr>
              <a:t>Net diffusion</a:t>
            </a:r>
          </a:p>
        </p:txBody>
      </p:sp>
      <p:sp>
        <p:nvSpPr>
          <p:cNvPr id="11" name="TextBox 9"/>
          <p:cNvSpPr txBox="1">
            <a:spLocks noChangeArrowheads="1"/>
          </p:cNvSpPr>
          <p:nvPr/>
        </p:nvSpPr>
        <p:spPr bwMode="auto">
          <a:xfrm>
            <a:off x="2016412" y="5888682"/>
            <a:ext cx="117339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a:solidFill>
                  <a:srgbClr val="FFFFFF"/>
                </a:solidFill>
                <a:latin typeface="Arial"/>
                <a:ea typeface="ＭＳ Ｐゴシック" charset="0"/>
              </a:rPr>
              <a:t>Net diffusion</a:t>
            </a:r>
          </a:p>
        </p:txBody>
      </p:sp>
      <p:sp>
        <p:nvSpPr>
          <p:cNvPr id="13" name="TextBox 11"/>
          <p:cNvSpPr txBox="1">
            <a:spLocks noChangeArrowheads="1"/>
          </p:cNvSpPr>
          <p:nvPr/>
        </p:nvSpPr>
        <p:spPr bwMode="auto">
          <a:xfrm>
            <a:off x="4354609" y="4413450"/>
            <a:ext cx="1173398"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latin typeface="Arial"/>
                <a:ea typeface="ＭＳ Ｐゴシック" charset="0"/>
              </a:rPr>
              <a:t>Net diffusion</a:t>
            </a:r>
          </a:p>
        </p:txBody>
      </p:sp>
      <p:sp>
        <p:nvSpPr>
          <p:cNvPr id="14" name="TextBox 12"/>
          <p:cNvSpPr txBox="1">
            <a:spLocks noChangeArrowheads="1"/>
          </p:cNvSpPr>
          <p:nvPr/>
        </p:nvSpPr>
        <p:spPr bwMode="auto">
          <a:xfrm>
            <a:off x="6486304" y="4372683"/>
            <a:ext cx="1054776"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500" b="1" dirty="0">
                <a:latin typeface="Arial"/>
                <a:ea typeface="ＭＳ Ｐゴシック" charset="0"/>
              </a:rPr>
              <a:t>Equilibrium</a:t>
            </a:r>
          </a:p>
        </p:txBody>
      </p:sp>
      <p:sp>
        <p:nvSpPr>
          <p:cNvPr id="16" name="TextBox 14"/>
          <p:cNvSpPr txBox="1">
            <a:spLocks noChangeArrowheads="1"/>
          </p:cNvSpPr>
          <p:nvPr/>
        </p:nvSpPr>
        <p:spPr bwMode="auto">
          <a:xfrm>
            <a:off x="1207008" y="5169408"/>
            <a:ext cx="262128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700" b="1" dirty="0">
                <a:solidFill>
                  <a:srgbClr val="000000"/>
                </a:solidFill>
                <a:latin typeface="Arial"/>
                <a:ea typeface="ＭＳ Ｐゴシック" charset="0"/>
              </a:rPr>
              <a:t>(b) Passive transport of two types of molecules</a:t>
            </a:r>
          </a:p>
        </p:txBody>
      </p:sp>
      <p:sp>
        <p:nvSpPr>
          <p:cNvPr id="19" name="Freeform 18"/>
          <p:cNvSpPr/>
          <p:nvPr/>
        </p:nvSpPr>
        <p:spPr bwMode="auto">
          <a:xfrm>
            <a:off x="6973824" y="2852929"/>
            <a:ext cx="719328" cy="182880"/>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21" name="직사각형 20"/>
          <p:cNvSpPr/>
          <p:nvPr/>
        </p:nvSpPr>
        <p:spPr>
          <a:xfrm>
            <a:off x="609600" y="514142"/>
            <a:ext cx="8219090" cy="461665"/>
          </a:xfrm>
          <a:prstGeom prst="rect">
            <a:avLst/>
          </a:prstGeom>
        </p:spPr>
        <p:txBody>
          <a:bodyPr wrap="square">
            <a:spAutoFit/>
          </a:bodyPr>
          <a:lstStyle/>
          <a:p>
            <a:r>
              <a:rPr lang="en-US" altLang="ko-KR" b="1" dirty="0" smtClean="0">
                <a:solidFill>
                  <a:srgbClr val="4473B8"/>
                </a:solidFill>
              </a:rPr>
              <a:t>Passive Transport</a:t>
            </a:r>
            <a:r>
              <a:rPr lang="ko-KR" altLang="en-US" sz="2000" dirty="0" smtClean="0">
                <a:solidFill>
                  <a:srgbClr val="4473B8"/>
                </a:solidFill>
              </a:rPr>
              <a:t>수동수송</a:t>
            </a:r>
            <a:r>
              <a:rPr lang="en-US" altLang="ko-KR" b="1" dirty="0" smtClean="0">
                <a:solidFill>
                  <a:srgbClr val="4473B8"/>
                </a:solidFill>
              </a:rPr>
              <a:t>: Diffusion across Membranes</a:t>
            </a:r>
            <a:endParaRPr lang="ko-KR" altLang="en-US" b="1" dirty="0">
              <a:solidFill>
                <a:srgbClr val="4473B8"/>
              </a:solidFill>
            </a:endParaRPr>
          </a:p>
        </p:txBody>
      </p:sp>
      <p:sp>
        <p:nvSpPr>
          <p:cNvPr id="22" name="직사각형 21"/>
          <p:cNvSpPr/>
          <p:nvPr/>
        </p:nvSpPr>
        <p:spPr>
          <a:xfrm>
            <a:off x="524256" y="959888"/>
            <a:ext cx="8205216" cy="2308324"/>
          </a:xfrm>
          <a:prstGeom prst="rect">
            <a:avLst/>
          </a:prstGeom>
        </p:spPr>
        <p:txBody>
          <a:bodyPr wrap="square">
            <a:spAutoFit/>
          </a:bodyPr>
          <a:lstStyle/>
          <a:p>
            <a:r>
              <a:rPr lang="en-US" altLang="ko-KR" dirty="0" smtClean="0"/>
              <a:t>Molecules constantly vibrate and wander randomly. </a:t>
            </a:r>
          </a:p>
          <a:p>
            <a:r>
              <a:rPr lang="en-US" altLang="ko-KR" b="1" dirty="0" smtClean="0"/>
              <a:t>Diffusion</a:t>
            </a:r>
            <a:r>
              <a:rPr lang="ko-KR" altLang="en-US" sz="2000" dirty="0" smtClean="0"/>
              <a:t>확산</a:t>
            </a:r>
            <a:r>
              <a:rPr lang="en-US" altLang="ko-KR" sz="2000" dirty="0" smtClean="0"/>
              <a:t> </a:t>
            </a:r>
            <a:r>
              <a:rPr lang="en-US" altLang="ko-KR" dirty="0" smtClean="0"/>
              <a:t>is the movement of molecules spreading out evenly into the available space. A substance diffuses down its </a:t>
            </a:r>
            <a:r>
              <a:rPr lang="en-US" altLang="ko-KR" b="1" dirty="0" smtClean="0"/>
              <a:t>concentration gradient</a:t>
            </a:r>
            <a:r>
              <a:rPr lang="ko-KR" altLang="en-US" sz="2000" dirty="0" smtClean="0"/>
              <a:t>농도기울기</a:t>
            </a:r>
            <a:r>
              <a:rPr lang="en-US" altLang="ko-KR" b="1" dirty="0" smtClean="0"/>
              <a:t> </a:t>
            </a:r>
            <a:r>
              <a:rPr lang="en-US" altLang="ko-KR" dirty="0" smtClean="0"/>
              <a:t>from where the substance is more concentrated to where it is less concentrated. </a:t>
            </a:r>
          </a:p>
        </p:txBody>
      </p:sp>
    </p:spTree>
    <p:extLst>
      <p:ext uri="{BB962C8B-B14F-4D97-AF65-F5344CB8AC3E}">
        <p14:creationId xmlns:p14="http://schemas.microsoft.com/office/powerpoint/2010/main" xmlns="" val="2874686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0679" y="449515"/>
            <a:ext cx="5759849" cy="574614"/>
          </a:xfrm>
        </p:spPr>
        <p:txBody>
          <a:bodyPr/>
          <a:lstStyle/>
          <a:p>
            <a:r>
              <a:rPr lang="en-US" dirty="0" smtClean="0"/>
              <a:t>Harnessing Cellular Structures</a:t>
            </a:r>
          </a:p>
        </p:txBody>
      </p:sp>
      <p:sp>
        <p:nvSpPr>
          <p:cNvPr id="20483" name="Rectangle 3"/>
          <p:cNvSpPr>
            <a:spLocks noGrp="1" noChangeArrowheads="1"/>
          </p:cNvSpPr>
          <p:nvPr>
            <p:ph idx="1"/>
          </p:nvPr>
        </p:nvSpPr>
        <p:spPr>
          <a:xfrm>
            <a:off x="519031" y="1207008"/>
            <a:ext cx="7966601" cy="5071873"/>
          </a:xfrm>
        </p:spPr>
        <p:txBody>
          <a:bodyPr>
            <a:normAutofit fontScale="85000" lnSpcReduction="10000"/>
          </a:bodyPr>
          <a:lstStyle/>
          <a:p>
            <a:r>
              <a:rPr lang="en-US" dirty="0" smtClean="0"/>
              <a:t>Cells control their chemical environment using</a:t>
            </a:r>
          </a:p>
          <a:p>
            <a:pPr lvl="1"/>
            <a:r>
              <a:rPr lang="en-US" dirty="0" smtClean="0"/>
              <a:t>energy,</a:t>
            </a:r>
          </a:p>
          <a:p>
            <a:pPr lvl="1"/>
            <a:r>
              <a:rPr lang="en-US" dirty="0" smtClean="0"/>
              <a:t>enzymes, and</a:t>
            </a:r>
          </a:p>
          <a:p>
            <a:pPr lvl="1"/>
            <a:r>
              <a:rPr lang="en-US" dirty="0" smtClean="0"/>
              <a:t>the plasma membrane</a:t>
            </a:r>
            <a:r>
              <a:rPr lang="ko-KR" altLang="en-US" sz="2400" dirty="0" smtClean="0"/>
              <a:t>원형질막</a:t>
            </a:r>
            <a:r>
              <a:rPr lang="en-US" dirty="0" smtClean="0"/>
              <a:t>.</a:t>
            </a:r>
          </a:p>
          <a:p>
            <a:pPr marL="0" lvl="1"/>
            <a:r>
              <a:rPr lang="en-US" altLang="ko-KR" b="1" dirty="0" smtClean="0"/>
              <a:t>Energy</a:t>
            </a:r>
            <a:r>
              <a:rPr lang="en-US" altLang="ko-KR" dirty="0" smtClean="0"/>
              <a:t> is defined as the capacity to cause change.</a:t>
            </a:r>
          </a:p>
          <a:p>
            <a:pPr marL="0" lvl="1"/>
            <a:r>
              <a:rPr lang="en-US" altLang="ko-KR" b="1" dirty="0" smtClean="0"/>
              <a:t>Conservation of Energy </a:t>
            </a:r>
            <a:r>
              <a:rPr lang="en-US" altLang="ko-KR" dirty="0" smtClean="0"/>
              <a:t>is a principle.</a:t>
            </a:r>
          </a:p>
          <a:p>
            <a:r>
              <a:rPr lang="en-US" altLang="ko-KR" b="1" dirty="0" smtClean="0"/>
              <a:t>Kinetic energy</a:t>
            </a:r>
            <a:r>
              <a:rPr lang="ko-KR" altLang="en-US" sz="2400" dirty="0" smtClean="0"/>
              <a:t>운동에너지</a:t>
            </a:r>
            <a:r>
              <a:rPr lang="en-US" altLang="ko-KR" b="1" dirty="0" smtClean="0"/>
              <a:t> </a:t>
            </a:r>
            <a:r>
              <a:rPr lang="en-US" altLang="ko-KR" dirty="0" smtClean="0"/>
              <a:t>is the energy of motion.</a:t>
            </a:r>
          </a:p>
          <a:p>
            <a:r>
              <a:rPr lang="en-US" altLang="ko-KR" b="1" dirty="0" smtClean="0"/>
              <a:t>Potential energy</a:t>
            </a:r>
            <a:r>
              <a:rPr lang="ko-KR" altLang="en-US" sz="2400" dirty="0" smtClean="0"/>
              <a:t>위치에너지</a:t>
            </a:r>
            <a:r>
              <a:rPr lang="en-US" altLang="ko-KR" b="1" dirty="0" smtClean="0"/>
              <a:t> </a:t>
            </a:r>
            <a:r>
              <a:rPr lang="en-US" altLang="ko-KR" dirty="0" smtClean="0"/>
              <a:t>is stored energy, energy that an object has because of its location or structure.</a:t>
            </a:r>
          </a:p>
          <a:p>
            <a:r>
              <a:rPr lang="en-US" altLang="ko-KR" dirty="0" smtClean="0"/>
              <a:t>Life depends on countless similar conversions of energy from one form to another.</a:t>
            </a:r>
          </a:p>
          <a:p>
            <a:pPr marL="0" lvl="1"/>
            <a:endParaRPr lang="en-US" altLang="ko-KR" dirty="0" smtClean="0"/>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275191" y="1630245"/>
            <a:ext cx="8543108" cy="3136827"/>
          </a:xfrm>
        </p:spPr>
        <p:txBody>
          <a:bodyPr>
            <a:normAutofit lnSpcReduction="10000"/>
          </a:bodyPr>
          <a:lstStyle/>
          <a:p>
            <a:r>
              <a:rPr lang="en-US" dirty="0" smtClean="0"/>
              <a:t>Substances that do not cross membranes spontaneously, or otherwise cross very slowly, can be transported via proteins – </a:t>
            </a:r>
            <a:r>
              <a:rPr lang="en-US" b="1" dirty="0" smtClean="0">
                <a:solidFill>
                  <a:srgbClr val="4473B8"/>
                </a:solidFill>
              </a:rPr>
              <a:t>transporter</a:t>
            </a:r>
            <a:r>
              <a:rPr lang="ko-KR" altLang="en-US" sz="2000" dirty="0" smtClean="0">
                <a:solidFill>
                  <a:srgbClr val="4473B8"/>
                </a:solidFill>
              </a:rPr>
              <a:t>수송단백질</a:t>
            </a:r>
            <a:r>
              <a:rPr lang="en-US" dirty="0" smtClean="0"/>
              <a:t> - that act as corridors for specific molecules.</a:t>
            </a:r>
          </a:p>
          <a:p>
            <a:r>
              <a:rPr lang="en-US" dirty="0" smtClean="0"/>
              <a:t>This assisted transport is called </a:t>
            </a:r>
            <a:r>
              <a:rPr lang="en-US" b="1" dirty="0" smtClean="0">
                <a:solidFill>
                  <a:srgbClr val="4473B8"/>
                </a:solidFill>
              </a:rPr>
              <a:t>facilitated diffusion</a:t>
            </a:r>
            <a:r>
              <a:rPr lang="ko-KR" altLang="en-US" sz="2000" dirty="0" err="1" smtClean="0">
                <a:solidFill>
                  <a:srgbClr val="4473B8"/>
                </a:solidFill>
              </a:rPr>
              <a:t>촉진확산</a:t>
            </a:r>
            <a:r>
              <a:rPr lang="en-US" dirty="0" smtClean="0"/>
              <a:t>, a type of passive transport because it does not require the cell to expend energy.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543159" y="522667"/>
            <a:ext cx="5089289" cy="562422"/>
          </a:xfrm>
        </p:spPr>
        <p:txBody>
          <a:bodyPr/>
          <a:lstStyle/>
          <a:p>
            <a:r>
              <a:rPr lang="en-US" dirty="0" smtClean="0"/>
              <a:t>Osmosis and Water Balance</a:t>
            </a:r>
          </a:p>
        </p:txBody>
      </p:sp>
      <p:sp>
        <p:nvSpPr>
          <p:cNvPr id="129027" name="Rectangle 3"/>
          <p:cNvSpPr>
            <a:spLocks noGrp="1" noChangeArrowheads="1"/>
          </p:cNvSpPr>
          <p:nvPr>
            <p:ph idx="1"/>
          </p:nvPr>
        </p:nvSpPr>
        <p:spPr>
          <a:xfrm>
            <a:off x="287383" y="1227909"/>
            <a:ext cx="8543108" cy="3551355"/>
          </a:xfrm>
        </p:spPr>
        <p:txBody>
          <a:bodyPr/>
          <a:lstStyle/>
          <a:p>
            <a:r>
              <a:rPr lang="en-US" dirty="0" smtClean="0"/>
              <a:t>The diffusion of water across a selectively permeable membrane is </a:t>
            </a:r>
            <a:r>
              <a:rPr lang="en-US" b="1" dirty="0" smtClean="0"/>
              <a:t>osmosis</a:t>
            </a:r>
            <a:r>
              <a:rPr lang="ko-KR" altLang="en-US" sz="2000" dirty="0" smtClean="0"/>
              <a:t>삼투</a:t>
            </a:r>
            <a:r>
              <a:rPr lang="en-US" dirty="0" smtClean="0"/>
              <a:t>.</a:t>
            </a:r>
          </a:p>
          <a:p>
            <a:r>
              <a:rPr lang="en-US" dirty="0" smtClean="0"/>
              <a:t>A </a:t>
            </a:r>
            <a:r>
              <a:rPr lang="en-US" b="1" dirty="0" smtClean="0"/>
              <a:t>solute</a:t>
            </a:r>
            <a:r>
              <a:rPr lang="ko-KR" altLang="en-US" sz="2400" dirty="0" smtClean="0"/>
              <a:t>용질</a:t>
            </a:r>
            <a:r>
              <a:rPr lang="en-US" dirty="0" smtClean="0"/>
              <a:t> is a substance that is dissolved in a liquid solvent, such as the salt in salt water, and the resulting mixture is called a solution. </a:t>
            </a:r>
          </a:p>
          <a:p>
            <a:r>
              <a:rPr lang="en-US" altLang="ko-KR" dirty="0" smtClean="0"/>
              <a:t>The control of water balance is called </a:t>
            </a:r>
            <a:r>
              <a:rPr lang="en-US" altLang="ko-KR" b="1" dirty="0" err="1" smtClean="0"/>
              <a:t>osmoregulation</a:t>
            </a:r>
            <a:r>
              <a:rPr lang="ko-KR" altLang="en-US" sz="2000" dirty="0" smtClean="0"/>
              <a:t>삼투압조절</a:t>
            </a:r>
            <a:r>
              <a:rPr lang="en-US" altLang="ko-KR" dirty="0" smtClean="0"/>
              <a:t>.</a:t>
            </a:r>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4048" y="682752"/>
            <a:ext cx="5455920" cy="2961452"/>
          </a:xfrm>
          <a:prstGeom prst="rect">
            <a:avLst/>
          </a:prstGeom>
        </p:spPr>
      </p:pic>
      <p:sp>
        <p:nvSpPr>
          <p:cNvPr id="2" name="Title 1"/>
          <p:cNvSpPr>
            <a:spLocks noGrp="1"/>
          </p:cNvSpPr>
          <p:nvPr>
            <p:ph type="ctrTitle" idx="4294967295"/>
          </p:nvPr>
        </p:nvSpPr>
        <p:spPr>
          <a:xfrm>
            <a:off x="0" y="36513"/>
            <a:ext cx="7772400" cy="301625"/>
          </a:xfrm>
        </p:spPr>
        <p:txBody>
          <a:bodyPr/>
          <a:lstStyle/>
          <a:p>
            <a:pPr algn="l" rtl="0" eaLnBrk="0" fontAlgn="base" hangingPunct="0"/>
            <a:r>
              <a:rPr lang="en-US" sz="1200" b="0" kern="1200" dirty="0" smtClean="0">
                <a:solidFill>
                  <a:srgbClr val="000000"/>
                </a:solidFill>
                <a:effectLst/>
                <a:latin typeface="Arial"/>
                <a:ea typeface="ＭＳ Ｐゴシック"/>
                <a:cs typeface="ＭＳ Ｐゴシック"/>
              </a:rPr>
              <a:t>Figure 5.13-s2</a:t>
            </a:r>
            <a:endParaRPr lang="en-US" dirty="0">
              <a:latin typeface="Arial" pitchFamily="34" charset="0"/>
              <a:cs typeface="Arial" pitchFamily="34" charset="0"/>
            </a:endParaRPr>
          </a:p>
        </p:txBody>
      </p:sp>
      <p:sp>
        <p:nvSpPr>
          <p:cNvPr id="4" name="TextBox 2"/>
          <p:cNvSpPr txBox="1">
            <a:spLocks noChangeArrowheads="1"/>
          </p:cNvSpPr>
          <p:nvPr/>
        </p:nvSpPr>
        <p:spPr bwMode="auto">
          <a:xfrm>
            <a:off x="665823" y="558331"/>
            <a:ext cx="1356140" cy="752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000"/>
              </a:lnSpc>
            </a:pPr>
            <a:r>
              <a:rPr lang="en-US" sz="1600" b="1" dirty="0" smtClean="0">
                <a:solidFill>
                  <a:srgbClr val="000000"/>
                </a:solidFill>
                <a:latin typeface="Arial"/>
                <a:ea typeface="ＭＳ Ｐゴシック" charset="0"/>
              </a:rPr>
              <a:t>Lower</a:t>
            </a:r>
          </a:p>
          <a:p>
            <a:pPr algn="ctr" eaLnBrk="0" hangingPunct="0">
              <a:lnSpc>
                <a:spcPts val="2000"/>
              </a:lnSpc>
            </a:pPr>
            <a:r>
              <a:rPr lang="en-US" sz="1600" b="1" dirty="0" smtClean="0">
                <a:solidFill>
                  <a:srgbClr val="000000"/>
                </a:solidFill>
                <a:latin typeface="Arial"/>
                <a:ea typeface="ＭＳ Ｐゴシック" charset="0"/>
              </a:rPr>
              <a:t>concentration</a:t>
            </a:r>
          </a:p>
          <a:p>
            <a:pPr algn="ctr" eaLnBrk="0" hangingPunct="0">
              <a:lnSpc>
                <a:spcPts val="2000"/>
              </a:lnSpc>
            </a:pPr>
            <a:r>
              <a:rPr lang="en-US" sz="1600" b="1" dirty="0" smtClean="0">
                <a:solidFill>
                  <a:srgbClr val="000000"/>
                </a:solidFill>
                <a:latin typeface="Arial"/>
                <a:ea typeface="ＭＳ Ｐゴシック" charset="0"/>
              </a:rPr>
              <a:t>(hypotonic)</a:t>
            </a:r>
            <a:endParaRPr lang="en-US" sz="1600" b="1" dirty="0">
              <a:solidFill>
                <a:srgbClr val="000000"/>
              </a:solidFill>
              <a:latin typeface="Arial"/>
              <a:ea typeface="ＭＳ Ｐゴシック" charset="0"/>
            </a:endParaRPr>
          </a:p>
        </p:txBody>
      </p:sp>
      <p:sp>
        <p:nvSpPr>
          <p:cNvPr id="5" name="TextBox 5"/>
          <p:cNvSpPr txBox="1">
            <a:spLocks noChangeArrowheads="1"/>
          </p:cNvSpPr>
          <p:nvPr/>
        </p:nvSpPr>
        <p:spPr bwMode="auto">
          <a:xfrm>
            <a:off x="2073296" y="559917"/>
            <a:ext cx="1356140" cy="752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000"/>
              </a:lnSpc>
            </a:pPr>
            <a:r>
              <a:rPr lang="en-US" sz="1600" b="1" dirty="0" smtClean="0">
                <a:solidFill>
                  <a:srgbClr val="000000"/>
                </a:solidFill>
                <a:latin typeface="Arial"/>
                <a:ea typeface="ＭＳ Ｐゴシック" charset="0"/>
              </a:rPr>
              <a:t>Higher</a:t>
            </a:r>
          </a:p>
          <a:p>
            <a:pPr algn="ctr" eaLnBrk="0" hangingPunct="0">
              <a:lnSpc>
                <a:spcPts val="2000"/>
              </a:lnSpc>
            </a:pPr>
            <a:r>
              <a:rPr lang="en-US" sz="1600" b="1" dirty="0" smtClean="0">
                <a:solidFill>
                  <a:srgbClr val="000000"/>
                </a:solidFill>
                <a:latin typeface="Arial"/>
                <a:ea typeface="ＭＳ Ｐゴシック" charset="0"/>
              </a:rPr>
              <a:t>concentration</a:t>
            </a:r>
          </a:p>
          <a:p>
            <a:pPr algn="ctr" eaLnBrk="0" hangingPunct="0">
              <a:lnSpc>
                <a:spcPts val="2000"/>
              </a:lnSpc>
            </a:pPr>
            <a:r>
              <a:rPr lang="en-US" sz="1600" b="1" dirty="0" smtClean="0">
                <a:solidFill>
                  <a:srgbClr val="000000"/>
                </a:solidFill>
                <a:latin typeface="Arial"/>
                <a:ea typeface="ＭＳ Ｐゴシック" charset="0"/>
              </a:rPr>
              <a:t>(hypertonic)</a:t>
            </a:r>
            <a:endParaRPr lang="en-US" sz="1600" b="1" dirty="0">
              <a:solidFill>
                <a:srgbClr val="000000"/>
              </a:solidFill>
              <a:latin typeface="Arial"/>
              <a:ea typeface="ＭＳ Ｐゴシック" charset="0"/>
            </a:endParaRPr>
          </a:p>
        </p:txBody>
      </p:sp>
      <p:sp>
        <p:nvSpPr>
          <p:cNvPr id="6" name="TextBox 8"/>
          <p:cNvSpPr txBox="1">
            <a:spLocks noChangeArrowheads="1"/>
          </p:cNvSpPr>
          <p:nvPr/>
        </p:nvSpPr>
        <p:spPr bwMode="auto">
          <a:xfrm>
            <a:off x="257122" y="2408654"/>
            <a:ext cx="889667" cy="752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600" b="1" dirty="0" smtClean="0">
                <a:solidFill>
                  <a:srgbClr val="000000"/>
                </a:solidFill>
                <a:latin typeface="Arial"/>
                <a:ea typeface="ＭＳ Ｐゴシック" charset="0"/>
              </a:rPr>
              <a:t>Sugar</a:t>
            </a:r>
          </a:p>
          <a:p>
            <a:pPr eaLnBrk="0" hangingPunct="0">
              <a:lnSpc>
                <a:spcPts val="2000"/>
              </a:lnSpc>
            </a:pPr>
            <a:r>
              <a:rPr lang="en-US" sz="1600" b="1" dirty="0" smtClean="0">
                <a:solidFill>
                  <a:srgbClr val="000000"/>
                </a:solidFill>
                <a:latin typeface="Arial"/>
                <a:ea typeface="ＭＳ Ｐゴシック" charset="0"/>
              </a:rPr>
              <a:t>molecule</a:t>
            </a:r>
          </a:p>
          <a:p>
            <a:pPr eaLnBrk="0" hangingPunct="0">
              <a:lnSpc>
                <a:spcPts val="2000"/>
              </a:lnSpc>
            </a:pPr>
            <a:r>
              <a:rPr lang="en-US" sz="1600" b="1" dirty="0" smtClean="0">
                <a:solidFill>
                  <a:srgbClr val="000000"/>
                </a:solidFill>
                <a:latin typeface="Arial"/>
                <a:ea typeface="ＭＳ Ｐゴシック" charset="0"/>
              </a:rPr>
              <a:t>(solute)</a:t>
            </a:r>
            <a:endParaRPr lang="en-US" sz="1600" b="1" dirty="0">
              <a:solidFill>
                <a:srgbClr val="000000"/>
              </a:solidFill>
              <a:latin typeface="Arial"/>
              <a:ea typeface="ＭＳ Ｐゴシック" charset="0"/>
            </a:endParaRPr>
          </a:p>
        </p:txBody>
      </p:sp>
      <p:sp>
        <p:nvSpPr>
          <p:cNvPr id="7" name="TextBox 11"/>
          <p:cNvSpPr txBox="1">
            <a:spLocks noChangeArrowheads="1"/>
          </p:cNvSpPr>
          <p:nvPr/>
        </p:nvSpPr>
        <p:spPr bwMode="auto">
          <a:xfrm>
            <a:off x="439209" y="3252156"/>
            <a:ext cx="1061188" cy="752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2000"/>
              </a:lnSpc>
            </a:pPr>
            <a:r>
              <a:rPr lang="en-US" sz="1600" b="1" dirty="0" smtClean="0">
                <a:solidFill>
                  <a:srgbClr val="000000"/>
                </a:solidFill>
                <a:latin typeface="Arial"/>
                <a:ea typeface="ＭＳ Ｐゴシック" charset="0"/>
              </a:rPr>
              <a:t>Selectively</a:t>
            </a:r>
          </a:p>
          <a:p>
            <a:pPr eaLnBrk="0" hangingPunct="0">
              <a:lnSpc>
                <a:spcPts val="2000"/>
              </a:lnSpc>
            </a:pPr>
            <a:r>
              <a:rPr lang="en-US" sz="1600" b="1" dirty="0" smtClean="0">
                <a:solidFill>
                  <a:srgbClr val="000000"/>
                </a:solidFill>
                <a:latin typeface="Arial"/>
                <a:ea typeface="ＭＳ Ｐゴシック" charset="0"/>
              </a:rPr>
              <a:t>permeable</a:t>
            </a:r>
          </a:p>
          <a:p>
            <a:pPr eaLnBrk="0" hangingPunct="0">
              <a:lnSpc>
                <a:spcPts val="2000"/>
              </a:lnSpc>
            </a:pPr>
            <a:r>
              <a:rPr lang="en-US" sz="1600" b="1" dirty="0" smtClean="0">
                <a:solidFill>
                  <a:srgbClr val="000000"/>
                </a:solidFill>
                <a:latin typeface="Arial"/>
                <a:ea typeface="ＭＳ Ｐゴシック" charset="0"/>
              </a:rPr>
              <a:t>membrane</a:t>
            </a:r>
            <a:endParaRPr lang="en-US" sz="1600" b="1" dirty="0">
              <a:solidFill>
                <a:srgbClr val="000000"/>
              </a:solidFill>
              <a:latin typeface="Arial"/>
              <a:ea typeface="ＭＳ Ｐゴシック" charset="0"/>
            </a:endParaRPr>
          </a:p>
        </p:txBody>
      </p:sp>
      <p:sp>
        <p:nvSpPr>
          <p:cNvPr id="8" name="TextBox 8"/>
          <p:cNvSpPr txBox="1">
            <a:spLocks noChangeArrowheads="1"/>
          </p:cNvSpPr>
          <p:nvPr/>
        </p:nvSpPr>
        <p:spPr bwMode="auto">
          <a:xfrm>
            <a:off x="4012244" y="496576"/>
            <a:ext cx="2085507" cy="495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000"/>
              </a:lnSpc>
            </a:pPr>
            <a:r>
              <a:rPr lang="en-US" sz="1600" b="1" dirty="0" smtClean="0">
                <a:solidFill>
                  <a:srgbClr val="000000"/>
                </a:solidFill>
                <a:latin typeface="Arial"/>
                <a:ea typeface="ＭＳ Ｐゴシック" charset="0"/>
              </a:rPr>
              <a:t>Equal concentrations</a:t>
            </a:r>
          </a:p>
          <a:p>
            <a:pPr algn="ctr" eaLnBrk="0" hangingPunct="0">
              <a:lnSpc>
                <a:spcPts val="2000"/>
              </a:lnSpc>
            </a:pPr>
            <a:r>
              <a:rPr lang="en-US" sz="1600" b="1" dirty="0" smtClean="0">
                <a:solidFill>
                  <a:srgbClr val="000000"/>
                </a:solidFill>
                <a:latin typeface="Arial"/>
                <a:ea typeface="ＭＳ Ｐゴシック" charset="0"/>
              </a:rPr>
              <a:t>(isotonic)</a:t>
            </a:r>
            <a:endParaRPr lang="en-US" sz="1600" b="1" dirty="0">
              <a:solidFill>
                <a:srgbClr val="000000"/>
              </a:solidFill>
              <a:latin typeface="Arial"/>
              <a:ea typeface="ＭＳ Ｐゴシック" charset="0"/>
            </a:endParaRPr>
          </a:p>
        </p:txBody>
      </p:sp>
      <p:sp>
        <p:nvSpPr>
          <p:cNvPr id="9" name="TextBox 13"/>
          <p:cNvSpPr txBox="1">
            <a:spLocks noChangeArrowheads="1"/>
          </p:cNvSpPr>
          <p:nvPr/>
        </p:nvSpPr>
        <p:spPr bwMode="auto">
          <a:xfrm>
            <a:off x="2788273" y="2182206"/>
            <a:ext cx="1460335" cy="752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000"/>
              </a:lnSpc>
            </a:pPr>
            <a:r>
              <a:rPr lang="en-US" sz="1600" b="1" dirty="0" smtClean="0">
                <a:solidFill>
                  <a:srgbClr val="000000"/>
                </a:solidFill>
                <a:latin typeface="Arial"/>
                <a:ea typeface="ＭＳ Ｐゴシック" charset="0"/>
              </a:rPr>
              <a:t>Osmosis</a:t>
            </a:r>
          </a:p>
          <a:p>
            <a:pPr algn="ctr" eaLnBrk="0" hangingPunct="0">
              <a:lnSpc>
                <a:spcPts val="2000"/>
              </a:lnSpc>
            </a:pPr>
            <a:r>
              <a:rPr lang="en-US" sz="1600" b="1" dirty="0" smtClean="0">
                <a:solidFill>
                  <a:srgbClr val="000000"/>
                </a:solidFill>
                <a:latin typeface="Arial"/>
                <a:ea typeface="ＭＳ Ｐゴシック" charset="0"/>
              </a:rPr>
              <a:t>(net movement</a:t>
            </a:r>
          </a:p>
          <a:p>
            <a:pPr algn="ctr" eaLnBrk="0" hangingPunct="0">
              <a:lnSpc>
                <a:spcPts val="2000"/>
              </a:lnSpc>
            </a:pPr>
            <a:r>
              <a:rPr lang="en-US" sz="1600" b="1" dirty="0" smtClean="0">
                <a:solidFill>
                  <a:srgbClr val="000000"/>
                </a:solidFill>
                <a:latin typeface="Arial"/>
                <a:ea typeface="ＭＳ Ｐゴシック" charset="0"/>
              </a:rPr>
              <a:t>of water)</a:t>
            </a:r>
            <a:endParaRPr lang="en-US" sz="1600" b="1" dirty="0">
              <a:solidFill>
                <a:srgbClr val="000000"/>
              </a:solidFill>
              <a:latin typeface="Arial"/>
              <a:ea typeface="ＭＳ Ｐゴシック" charset="0"/>
            </a:endParaRPr>
          </a:p>
        </p:txBody>
      </p:sp>
      <p:sp>
        <p:nvSpPr>
          <p:cNvPr id="10" name="Freeform 9"/>
          <p:cNvSpPr/>
          <p:nvPr/>
        </p:nvSpPr>
        <p:spPr bwMode="auto">
          <a:xfrm>
            <a:off x="2568069" y="1236016"/>
            <a:ext cx="45719" cy="1056080"/>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1" name="Freeform 10"/>
          <p:cNvSpPr/>
          <p:nvPr/>
        </p:nvSpPr>
        <p:spPr bwMode="auto">
          <a:xfrm>
            <a:off x="1425892" y="1341120"/>
            <a:ext cx="45719" cy="1085088"/>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2" name="Freeform 11"/>
          <p:cNvSpPr/>
          <p:nvPr/>
        </p:nvSpPr>
        <p:spPr bwMode="auto">
          <a:xfrm flipH="1">
            <a:off x="999744" y="2877312"/>
            <a:ext cx="487680" cy="73152"/>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3" name="Freeform 12"/>
          <p:cNvSpPr/>
          <p:nvPr/>
        </p:nvSpPr>
        <p:spPr bwMode="auto">
          <a:xfrm flipH="1" flipV="1">
            <a:off x="1505330" y="3260787"/>
            <a:ext cx="457581" cy="45719"/>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15" name="Freeform 14"/>
          <p:cNvSpPr/>
          <p:nvPr/>
        </p:nvSpPr>
        <p:spPr bwMode="auto">
          <a:xfrm>
            <a:off x="4486656" y="1033921"/>
            <a:ext cx="1109472" cy="1380095"/>
          </a:xfrm>
          <a:custGeom>
            <a:avLst/>
            <a:gdLst>
              <a:gd name="connsiteX0" fmla="*/ 7620 w 1691640"/>
              <a:gd name="connsiteY0" fmla="*/ 2072640 h 2072640"/>
              <a:gd name="connsiteX1" fmla="*/ 0 w 1691640"/>
              <a:gd name="connsiteY1" fmla="*/ 449580 h 2072640"/>
              <a:gd name="connsiteX2" fmla="*/ 830580 w 1691640"/>
              <a:gd name="connsiteY2" fmla="*/ 0 h 2072640"/>
              <a:gd name="connsiteX3" fmla="*/ 1691640 w 1691640"/>
              <a:gd name="connsiteY3" fmla="*/ 464820 h 2072640"/>
              <a:gd name="connsiteX4" fmla="*/ 1691640 w 1691640"/>
              <a:gd name="connsiteY4" fmla="*/ 1158240 h 207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2072640">
                <a:moveTo>
                  <a:pt x="7620" y="2072640"/>
                </a:moveTo>
                <a:lnTo>
                  <a:pt x="0" y="449580"/>
                </a:lnTo>
                <a:lnTo>
                  <a:pt x="830580" y="0"/>
                </a:lnTo>
                <a:lnTo>
                  <a:pt x="1691640" y="464820"/>
                </a:lnTo>
                <a:lnTo>
                  <a:pt x="1691640" y="1158240"/>
                </a:lnTo>
              </a:path>
            </a:pathLst>
          </a:custGeom>
          <a:noFill/>
          <a:ln w="2540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pic>
        <p:nvPicPr>
          <p:cNvPr id="16" name="Picture 2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500920" y="3413760"/>
            <a:ext cx="4222455" cy="3389376"/>
          </a:xfrm>
          <a:prstGeom prst="rect">
            <a:avLst/>
          </a:prstGeom>
        </p:spPr>
      </p:pic>
      <p:sp>
        <p:nvSpPr>
          <p:cNvPr id="17" name="TextBox 2"/>
          <p:cNvSpPr txBox="1">
            <a:spLocks noChangeArrowheads="1"/>
          </p:cNvSpPr>
          <p:nvPr/>
        </p:nvSpPr>
        <p:spPr bwMode="auto">
          <a:xfrm>
            <a:off x="3324064" y="4038797"/>
            <a:ext cx="108523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Animal cell</a:t>
            </a:r>
          </a:p>
        </p:txBody>
      </p:sp>
      <p:sp>
        <p:nvSpPr>
          <p:cNvPr id="18" name="TextBox 8"/>
          <p:cNvSpPr txBox="1">
            <a:spLocks noChangeArrowheads="1"/>
          </p:cNvSpPr>
          <p:nvPr/>
        </p:nvSpPr>
        <p:spPr bwMode="auto">
          <a:xfrm>
            <a:off x="3458176" y="5476119"/>
            <a:ext cx="90249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Plant cell</a:t>
            </a:r>
          </a:p>
        </p:txBody>
      </p:sp>
      <p:pic>
        <p:nvPicPr>
          <p:cNvPr id="19" name="Picture 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38912" y="4852585"/>
            <a:ext cx="2779776" cy="1764622"/>
          </a:xfrm>
          <a:prstGeom prst="rect">
            <a:avLst/>
          </a:prstGeom>
        </p:spPr>
      </p:pic>
    </p:spTree>
    <p:extLst>
      <p:ext uri="{BB962C8B-B14F-4D97-AF65-F5344CB8AC3E}">
        <p14:creationId xmlns:p14="http://schemas.microsoft.com/office/powerpoint/2010/main" xmlns="" val="2874686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smtClean="0"/>
              <a:t>Active Transport</a:t>
            </a:r>
            <a:r>
              <a:rPr lang="ko-KR" altLang="en-US" sz="2400" b="0" dirty="0" smtClean="0"/>
              <a:t>능동수송</a:t>
            </a:r>
            <a:r>
              <a:rPr lang="en-US" dirty="0" smtClean="0"/>
              <a:t>: The Pumping of Molecules across Membranes</a:t>
            </a:r>
          </a:p>
        </p:txBody>
      </p:sp>
      <p:sp>
        <p:nvSpPr>
          <p:cNvPr id="153603" name="Rectangle 3"/>
          <p:cNvSpPr>
            <a:spLocks noGrp="1" noChangeArrowheads="1"/>
          </p:cNvSpPr>
          <p:nvPr>
            <p:ph idx="1"/>
          </p:nvPr>
        </p:nvSpPr>
        <p:spPr/>
        <p:txBody>
          <a:bodyPr/>
          <a:lstStyle/>
          <a:p>
            <a:r>
              <a:rPr lang="en-US" b="1" dirty="0" smtClean="0"/>
              <a:t>Active transport </a:t>
            </a:r>
            <a:r>
              <a:rPr lang="en-US" dirty="0" smtClean="0"/>
              <a:t>requires that a cell expend energy to move molecules across a membrane.</a:t>
            </a:r>
          </a:p>
          <a:p>
            <a:pPr lvl="1"/>
            <a:r>
              <a:rPr lang="en-US" dirty="0" smtClean="0"/>
              <a:t>Cellular energy (usually provided by ATP) is used to drive a transport protein that pumps a solute </a:t>
            </a:r>
            <a:r>
              <a:rPr lang="en-US" i="1" dirty="0" smtClean="0"/>
              <a:t>against</a:t>
            </a:r>
            <a:r>
              <a:rPr lang="en-US" dirty="0" smtClean="0"/>
              <a:t> the concentration gradient.</a:t>
            </a:r>
          </a:p>
          <a:p>
            <a:pPr lvl="1"/>
            <a:r>
              <a:rPr lang="en-US" dirty="0" smtClean="0"/>
              <a:t>Active transport allows cells to maintain internal concentrations of small solutes that differ from environmental concentrations.</a:t>
            </a:r>
          </a:p>
        </p:txBody>
      </p:sp>
      <p:pic>
        <p:nvPicPr>
          <p:cNvPr id="5"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28544" y="4531098"/>
            <a:ext cx="3749040" cy="221412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79991" y="339786"/>
            <a:ext cx="8100713" cy="958863"/>
          </a:xfrm>
        </p:spPr>
        <p:txBody>
          <a:bodyPr/>
          <a:lstStyle/>
          <a:p>
            <a:r>
              <a:rPr lang="en-US" dirty="0" smtClean="0"/>
              <a:t>Exocytosis and Endocytosis: Traffic of Large Molecules</a:t>
            </a:r>
          </a:p>
        </p:txBody>
      </p:sp>
      <p:sp>
        <p:nvSpPr>
          <p:cNvPr id="159747" name="Rectangle 3"/>
          <p:cNvSpPr>
            <a:spLocks noGrp="1" noChangeArrowheads="1"/>
          </p:cNvSpPr>
          <p:nvPr>
            <p:ph idx="1"/>
          </p:nvPr>
        </p:nvSpPr>
        <p:spPr>
          <a:xfrm>
            <a:off x="287383" y="1337637"/>
            <a:ext cx="8543108" cy="1295835"/>
          </a:xfrm>
        </p:spPr>
        <p:txBody>
          <a:bodyPr>
            <a:normAutofit fontScale="92500"/>
          </a:bodyPr>
          <a:lstStyle/>
          <a:p>
            <a:r>
              <a:rPr lang="en-US" b="1" dirty="0" err="1" smtClean="0"/>
              <a:t>Exocytosis</a:t>
            </a:r>
            <a:r>
              <a:rPr lang="ko-KR" altLang="en-US" sz="2200" dirty="0" err="1" smtClean="0"/>
              <a:t>세포외유출</a:t>
            </a:r>
            <a:r>
              <a:rPr lang="en-US" altLang="ko-KR" sz="1900" dirty="0" smtClean="0"/>
              <a:t> </a:t>
            </a:r>
            <a:r>
              <a:rPr lang="en-US" dirty="0" smtClean="0"/>
              <a:t>is the movement of materials out of the cytoplasm of a cell via membranous vesicles or vacuoles that fuse with the plasma membrane.</a:t>
            </a:r>
          </a:p>
        </p:txBody>
      </p:sp>
      <p:pic>
        <p:nvPicPr>
          <p:cNvPr id="5"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06880" y="2828156"/>
            <a:ext cx="5992368" cy="2859411"/>
          </a:xfrm>
          <a:prstGeom prst="rect">
            <a:avLst/>
          </a:prstGeom>
        </p:spPr>
      </p:pic>
      <p:sp>
        <p:nvSpPr>
          <p:cNvPr id="6" name="TextBox 3"/>
          <p:cNvSpPr txBox="1">
            <a:spLocks noChangeArrowheads="1"/>
          </p:cNvSpPr>
          <p:nvPr/>
        </p:nvSpPr>
        <p:spPr bwMode="auto">
          <a:xfrm>
            <a:off x="576214" y="3787140"/>
            <a:ext cx="103714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r>
              <a:rPr lang="en-US" sz="1600" b="1" dirty="0" smtClean="0">
                <a:solidFill>
                  <a:srgbClr val="000000"/>
                </a:solidFill>
                <a:latin typeface="Arial"/>
                <a:ea typeface="ＭＳ Ｐゴシック" charset="0"/>
              </a:rPr>
              <a:t>Plasma</a:t>
            </a:r>
          </a:p>
          <a:p>
            <a:pPr algn="ctr" eaLnBrk="0" hangingPunct="0"/>
            <a:r>
              <a:rPr lang="en-US" sz="1600" b="1" dirty="0" smtClean="0">
                <a:solidFill>
                  <a:srgbClr val="000000"/>
                </a:solidFill>
                <a:latin typeface="Arial"/>
                <a:ea typeface="ＭＳ Ｐゴシック" charset="0"/>
              </a:rPr>
              <a:t>membrane</a:t>
            </a:r>
            <a:endParaRPr lang="en-US" sz="1600" b="1" dirty="0">
              <a:solidFill>
                <a:srgbClr val="000000"/>
              </a:solidFill>
              <a:latin typeface="Arial"/>
              <a:ea typeface="ＭＳ Ｐゴシック" charset="0"/>
            </a:endParaRPr>
          </a:p>
        </p:txBody>
      </p:sp>
      <p:sp>
        <p:nvSpPr>
          <p:cNvPr id="7" name="TextBox 5"/>
          <p:cNvSpPr txBox="1">
            <a:spLocks noChangeArrowheads="1"/>
          </p:cNvSpPr>
          <p:nvPr/>
        </p:nvSpPr>
        <p:spPr bwMode="auto">
          <a:xfrm>
            <a:off x="1792112" y="5104638"/>
            <a:ext cx="104836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Cytoplasm</a:t>
            </a:r>
          </a:p>
        </p:txBody>
      </p:sp>
      <p:sp>
        <p:nvSpPr>
          <p:cNvPr id="8" name="TextBox 7"/>
          <p:cNvSpPr txBox="1">
            <a:spLocks noChangeArrowheads="1"/>
          </p:cNvSpPr>
          <p:nvPr/>
        </p:nvSpPr>
        <p:spPr bwMode="auto">
          <a:xfrm>
            <a:off x="4641548" y="5222113"/>
            <a:ext cx="235000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600" b="1" dirty="0">
                <a:solidFill>
                  <a:srgbClr val="000000"/>
                </a:solidFill>
                <a:latin typeface="Arial"/>
                <a:ea typeface="ＭＳ Ｐゴシック" charset="0"/>
              </a:rPr>
              <a:t>Molecule to be exported</a:t>
            </a:r>
          </a:p>
        </p:txBody>
      </p:sp>
      <p:sp>
        <p:nvSpPr>
          <p:cNvPr id="9" name="Freeform 8"/>
          <p:cNvSpPr/>
          <p:nvPr/>
        </p:nvSpPr>
        <p:spPr bwMode="auto">
          <a:xfrm flipV="1">
            <a:off x="3681985" y="5010912"/>
            <a:ext cx="897096" cy="291936"/>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idx="1"/>
          </p:nvPr>
        </p:nvSpPr>
        <p:spPr>
          <a:xfrm>
            <a:off x="348343" y="996261"/>
            <a:ext cx="8543108" cy="2478459"/>
          </a:xfrm>
        </p:spPr>
        <p:txBody>
          <a:bodyPr>
            <a:normAutofit/>
          </a:bodyPr>
          <a:lstStyle/>
          <a:p>
            <a:r>
              <a:rPr lang="en-US" dirty="0" smtClean="0"/>
              <a:t>In </a:t>
            </a:r>
            <a:r>
              <a:rPr lang="en-US" b="1" dirty="0" err="1" smtClean="0"/>
              <a:t>endocytosis</a:t>
            </a:r>
            <a:r>
              <a:rPr lang="ko-KR" altLang="en-US" sz="2000" dirty="0" smtClean="0"/>
              <a:t>내포작용</a:t>
            </a:r>
            <a:r>
              <a:rPr lang="en-US" dirty="0" smtClean="0"/>
              <a:t>, a cell takes material in via vesicles that bud inward. </a:t>
            </a:r>
          </a:p>
          <a:p>
            <a:r>
              <a:rPr lang="en-US" dirty="0" smtClean="0"/>
              <a:t>For example, in a process called </a:t>
            </a:r>
            <a:r>
              <a:rPr lang="en-US" b="1" dirty="0" err="1" smtClean="0"/>
              <a:t>phagocytosis</a:t>
            </a:r>
            <a:r>
              <a:rPr lang="en-US" b="1" dirty="0" smtClean="0"/>
              <a:t> </a:t>
            </a:r>
            <a:r>
              <a:rPr lang="ko-KR" altLang="en-US" sz="2000" dirty="0" err="1" smtClean="0"/>
              <a:t>식세포작용</a:t>
            </a:r>
            <a:r>
              <a:rPr lang="en-US" sz="2000" dirty="0" smtClean="0"/>
              <a:t> </a:t>
            </a:r>
            <a:r>
              <a:rPr lang="en-US" dirty="0" smtClean="0"/>
              <a:t>(“cellular eating”), a cell engulfs a particle and packages it within a food vacuole. </a:t>
            </a:r>
          </a:p>
        </p:txBody>
      </p:sp>
      <p:pic>
        <p:nvPicPr>
          <p:cNvPr id="7"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53312" y="3362544"/>
            <a:ext cx="6333744" cy="309007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99574" y="644587"/>
            <a:ext cx="8820041" cy="513654"/>
          </a:xfrm>
        </p:spPr>
        <p:txBody>
          <a:bodyPr/>
          <a:lstStyle/>
          <a:p>
            <a:r>
              <a:rPr lang="en-US" dirty="0" smtClean="0"/>
              <a:t>Evolution Connection: The Origin of Membranes</a:t>
            </a:r>
          </a:p>
        </p:txBody>
      </p:sp>
      <p:sp>
        <p:nvSpPr>
          <p:cNvPr id="176132" name="Rectangle 6"/>
          <p:cNvSpPr>
            <a:spLocks noGrp="1" noChangeArrowheads="1"/>
          </p:cNvSpPr>
          <p:nvPr>
            <p:ph idx="1"/>
          </p:nvPr>
        </p:nvSpPr>
        <p:spPr>
          <a:xfrm>
            <a:off x="311767" y="1386405"/>
            <a:ext cx="8543108" cy="2259003"/>
          </a:xfrm>
        </p:spPr>
        <p:txBody>
          <a:bodyPr/>
          <a:lstStyle/>
          <a:p>
            <a:r>
              <a:rPr lang="en-US" dirty="0" smtClean="0"/>
              <a:t>Phospholipids</a:t>
            </a:r>
            <a:r>
              <a:rPr lang="ko-KR" altLang="en-US" sz="2000" dirty="0" smtClean="0"/>
              <a:t>인지질</a:t>
            </a:r>
            <a:endParaRPr lang="en-US" sz="2000" dirty="0" smtClean="0"/>
          </a:p>
          <a:p>
            <a:pPr lvl="1"/>
            <a:r>
              <a:rPr lang="en-US" dirty="0" smtClean="0"/>
              <a:t>are key ingredients of membranes,</a:t>
            </a:r>
          </a:p>
          <a:p>
            <a:pPr lvl="1"/>
            <a:r>
              <a:rPr lang="en-US" dirty="0" smtClean="0"/>
              <a:t>were probably among the first organic compounds that formed from chemical reactions on early Earth, and self-assemble into simple membranes.</a:t>
            </a:r>
          </a:p>
        </p:txBody>
      </p:sp>
      <p:pic>
        <p:nvPicPr>
          <p:cNvPr id="5"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72768" y="3694318"/>
            <a:ext cx="3907536" cy="2834497"/>
          </a:xfrm>
          <a:prstGeom prst="rect">
            <a:avLst/>
          </a:prstGeom>
        </p:spPr>
      </p:pic>
      <p:sp>
        <p:nvSpPr>
          <p:cNvPr id="6" name="TextBox 2"/>
          <p:cNvSpPr txBox="1">
            <a:spLocks noChangeArrowheads="1"/>
          </p:cNvSpPr>
          <p:nvPr/>
        </p:nvSpPr>
        <p:spPr bwMode="auto">
          <a:xfrm>
            <a:off x="534672" y="5250565"/>
            <a:ext cx="1516441" cy="8225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200"/>
              </a:lnSpc>
            </a:pPr>
            <a:r>
              <a:rPr lang="en-US" sz="1600" b="1" dirty="0" smtClean="0">
                <a:solidFill>
                  <a:srgbClr val="000000"/>
                </a:solidFill>
                <a:latin typeface="Arial"/>
                <a:ea typeface="ＭＳ Ｐゴシック" charset="0"/>
              </a:rPr>
              <a:t>Water-filled</a:t>
            </a:r>
          </a:p>
          <a:p>
            <a:pPr algn="ctr" eaLnBrk="0" hangingPunct="0">
              <a:lnSpc>
                <a:spcPts val="2200"/>
              </a:lnSpc>
            </a:pPr>
            <a:r>
              <a:rPr lang="en-US" sz="1600" b="1" dirty="0" smtClean="0">
                <a:solidFill>
                  <a:srgbClr val="000000"/>
                </a:solidFill>
                <a:latin typeface="Arial"/>
                <a:ea typeface="ＭＳ Ｐゴシック" charset="0"/>
              </a:rPr>
              <a:t>bubble made of</a:t>
            </a:r>
          </a:p>
          <a:p>
            <a:pPr algn="ctr" eaLnBrk="0" hangingPunct="0">
              <a:lnSpc>
                <a:spcPts val="2200"/>
              </a:lnSpc>
            </a:pPr>
            <a:r>
              <a:rPr lang="en-US" sz="1600" b="1" dirty="0" smtClean="0">
                <a:solidFill>
                  <a:srgbClr val="000000"/>
                </a:solidFill>
                <a:latin typeface="Arial"/>
                <a:ea typeface="ＭＳ Ｐゴシック" charset="0"/>
              </a:rPr>
              <a:t>phospholipids</a:t>
            </a:r>
            <a:endParaRPr lang="en-US" sz="1600" b="1" dirty="0">
              <a:solidFill>
                <a:srgbClr val="000000"/>
              </a:solidFill>
              <a:latin typeface="Arial"/>
              <a:ea typeface="ＭＳ Ｐゴシック" charset="0"/>
            </a:endParaRPr>
          </a:p>
        </p:txBody>
      </p:sp>
      <p:pic>
        <p:nvPicPr>
          <p:cNvPr id="5122" name="Picture 2" descr="https://upload.wikimedia.org/wikipedia/commons/4/48/Phospholipid_TvanBrussel.edit.jpg"/>
          <p:cNvPicPr>
            <a:picLocks noChangeAspect="1" noChangeArrowheads="1"/>
          </p:cNvPicPr>
          <p:nvPr/>
        </p:nvPicPr>
        <p:blipFill>
          <a:blip r:embed="rId4"/>
          <a:srcRect/>
          <a:stretch>
            <a:fillRect/>
          </a:stretch>
        </p:blipFill>
        <p:spPr bwMode="auto">
          <a:xfrm>
            <a:off x="5608320" y="4337830"/>
            <a:ext cx="3438143" cy="244701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475488"/>
            <a:ext cx="8546592" cy="5907024"/>
          </a:xfrm>
          <a:prstGeom prst="rect">
            <a:avLst/>
          </a:prstGeom>
        </p:spPr>
      </p:pic>
      <p:sp>
        <p:nvSpPr>
          <p:cNvPr id="2" name="Title 1"/>
          <p:cNvSpPr>
            <a:spLocks noGrp="1"/>
          </p:cNvSpPr>
          <p:nvPr>
            <p:ph type="ctrTitle" idx="4294967295"/>
          </p:nvPr>
        </p:nvSpPr>
        <p:spPr>
          <a:xfrm>
            <a:off x="0" y="36513"/>
            <a:ext cx="7772400" cy="301625"/>
          </a:xfrm>
        </p:spPr>
        <p:txBody>
          <a:bodyPr/>
          <a:lstStyle/>
          <a:p>
            <a:pPr algn="l" rtl="0" eaLnBrk="0" fontAlgn="base" hangingPunct="0"/>
            <a:r>
              <a:rPr lang="en-US" sz="1200" b="0" kern="1200" dirty="0" smtClean="0">
                <a:solidFill>
                  <a:srgbClr val="000000"/>
                </a:solidFill>
                <a:effectLst/>
                <a:latin typeface="Arial"/>
                <a:ea typeface="ＭＳ Ｐゴシック"/>
                <a:cs typeface="ＭＳ Ｐゴシック"/>
              </a:rPr>
              <a:t>Figure 5.1</a:t>
            </a:r>
            <a:endParaRPr lang="en-US" dirty="0">
              <a:latin typeface="Arial" pitchFamily="34" charset="0"/>
              <a:cs typeface="Arial" pitchFamily="34" charset="0"/>
            </a:endParaRPr>
          </a:p>
        </p:txBody>
      </p:sp>
      <p:sp>
        <p:nvSpPr>
          <p:cNvPr id="4" name="TextBox 2"/>
          <p:cNvSpPr txBox="1">
            <a:spLocks noChangeArrowheads="1"/>
          </p:cNvSpPr>
          <p:nvPr/>
        </p:nvSpPr>
        <p:spPr bwMode="auto">
          <a:xfrm>
            <a:off x="2835276" y="844545"/>
            <a:ext cx="908903" cy="7309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Greatest</a:t>
            </a:r>
          </a:p>
          <a:p>
            <a:pPr eaLnBrk="0" hangingPunct="0">
              <a:lnSpc>
                <a:spcPts val="1900"/>
              </a:lnSpc>
            </a:pPr>
            <a:r>
              <a:rPr lang="en-US" sz="1700" b="1" dirty="0" smtClean="0">
                <a:solidFill>
                  <a:srgbClr val="000000"/>
                </a:solidFill>
                <a:latin typeface="Arial"/>
                <a:ea typeface="ＭＳ Ｐゴシック" charset="0"/>
              </a:rPr>
              <a:t>potential</a:t>
            </a:r>
          </a:p>
          <a:p>
            <a:pPr eaLnBrk="0" hangingPunct="0">
              <a:lnSpc>
                <a:spcPts val="1900"/>
              </a:lnSpc>
            </a:pPr>
            <a:r>
              <a:rPr lang="en-US" sz="1700" b="1" dirty="0" smtClean="0">
                <a:solidFill>
                  <a:srgbClr val="000000"/>
                </a:solidFill>
                <a:latin typeface="Arial"/>
                <a:ea typeface="ＭＳ Ｐゴシック" charset="0"/>
              </a:rPr>
              <a:t>energy</a:t>
            </a:r>
            <a:endParaRPr lang="en-US" sz="1700" b="1" dirty="0">
              <a:solidFill>
                <a:srgbClr val="000000"/>
              </a:solidFill>
              <a:latin typeface="Arial"/>
              <a:ea typeface="ＭＳ Ｐゴシック" charset="0"/>
            </a:endParaRPr>
          </a:p>
        </p:txBody>
      </p:sp>
      <p:sp>
        <p:nvSpPr>
          <p:cNvPr id="5" name="TextBox 5"/>
          <p:cNvSpPr txBox="1">
            <a:spLocks noChangeArrowheads="1"/>
          </p:cNvSpPr>
          <p:nvPr/>
        </p:nvSpPr>
        <p:spPr bwMode="auto">
          <a:xfrm>
            <a:off x="334170" y="2731289"/>
            <a:ext cx="1731115" cy="974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Climbing</a:t>
            </a:r>
          </a:p>
          <a:p>
            <a:pPr eaLnBrk="0" hangingPunct="0">
              <a:lnSpc>
                <a:spcPts val="1900"/>
              </a:lnSpc>
            </a:pPr>
            <a:r>
              <a:rPr lang="en-US" sz="1700" b="1" dirty="0" smtClean="0">
                <a:solidFill>
                  <a:srgbClr val="000000"/>
                </a:solidFill>
                <a:latin typeface="Arial"/>
                <a:ea typeface="ＭＳ Ｐゴシック" charset="0"/>
              </a:rPr>
              <a:t>converts kinetic</a:t>
            </a:r>
          </a:p>
          <a:p>
            <a:pPr eaLnBrk="0" hangingPunct="0">
              <a:lnSpc>
                <a:spcPts val="1900"/>
              </a:lnSpc>
            </a:pPr>
            <a:r>
              <a:rPr lang="en-US" sz="1700" b="1" dirty="0" smtClean="0">
                <a:solidFill>
                  <a:srgbClr val="000000"/>
                </a:solidFill>
                <a:latin typeface="Arial"/>
                <a:ea typeface="ＭＳ Ｐゴシック" charset="0"/>
              </a:rPr>
              <a:t>energy to</a:t>
            </a:r>
          </a:p>
          <a:p>
            <a:pPr eaLnBrk="0" hangingPunct="0">
              <a:lnSpc>
                <a:spcPts val="1900"/>
              </a:lnSpc>
            </a:pPr>
            <a:r>
              <a:rPr lang="en-US" sz="1700" b="1" dirty="0" smtClean="0">
                <a:solidFill>
                  <a:srgbClr val="000000"/>
                </a:solidFill>
                <a:latin typeface="Arial"/>
                <a:ea typeface="ＭＳ Ｐゴシック" charset="0"/>
              </a:rPr>
              <a:t>potential energy.</a:t>
            </a:r>
            <a:endParaRPr lang="en-US" sz="1700" b="1" dirty="0">
              <a:solidFill>
                <a:srgbClr val="000000"/>
              </a:solidFill>
              <a:latin typeface="Arial"/>
              <a:ea typeface="ＭＳ Ｐゴシック" charset="0"/>
            </a:endParaRPr>
          </a:p>
        </p:txBody>
      </p:sp>
      <p:sp>
        <p:nvSpPr>
          <p:cNvPr id="6" name="TextBox 9"/>
          <p:cNvSpPr txBox="1">
            <a:spLocks noChangeArrowheads="1"/>
          </p:cNvSpPr>
          <p:nvPr/>
        </p:nvSpPr>
        <p:spPr bwMode="auto">
          <a:xfrm>
            <a:off x="7183439" y="3145627"/>
            <a:ext cx="1638269" cy="974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Diving converts</a:t>
            </a:r>
          </a:p>
          <a:p>
            <a:pPr eaLnBrk="0" hangingPunct="0">
              <a:lnSpc>
                <a:spcPts val="1900"/>
              </a:lnSpc>
            </a:pPr>
            <a:r>
              <a:rPr lang="en-US" sz="1700" b="1" dirty="0" smtClean="0">
                <a:solidFill>
                  <a:srgbClr val="000000"/>
                </a:solidFill>
                <a:latin typeface="Arial"/>
                <a:ea typeface="ＭＳ Ｐゴシック" charset="0"/>
              </a:rPr>
              <a:t>potential</a:t>
            </a:r>
          </a:p>
          <a:p>
            <a:pPr eaLnBrk="0" hangingPunct="0">
              <a:lnSpc>
                <a:spcPts val="1900"/>
              </a:lnSpc>
            </a:pPr>
            <a:r>
              <a:rPr lang="en-US" sz="1700" b="1" dirty="0" smtClean="0">
                <a:solidFill>
                  <a:srgbClr val="000000"/>
                </a:solidFill>
                <a:latin typeface="Arial"/>
                <a:ea typeface="ＭＳ Ｐゴシック" charset="0"/>
              </a:rPr>
              <a:t>energy to</a:t>
            </a:r>
          </a:p>
          <a:p>
            <a:pPr eaLnBrk="0" hangingPunct="0">
              <a:lnSpc>
                <a:spcPts val="1900"/>
              </a:lnSpc>
            </a:pPr>
            <a:r>
              <a:rPr lang="en-US" sz="1700" b="1" dirty="0" smtClean="0">
                <a:solidFill>
                  <a:srgbClr val="000000"/>
                </a:solidFill>
                <a:latin typeface="Arial"/>
                <a:ea typeface="ＭＳ Ｐゴシック" charset="0"/>
              </a:rPr>
              <a:t>kinetic energy.</a:t>
            </a:r>
            <a:endParaRPr lang="en-US" sz="1700" b="1" dirty="0">
              <a:solidFill>
                <a:srgbClr val="000000"/>
              </a:solidFill>
              <a:latin typeface="Arial"/>
              <a:ea typeface="ＭＳ Ｐゴシック" charset="0"/>
            </a:endParaRPr>
          </a:p>
        </p:txBody>
      </p:sp>
      <p:sp>
        <p:nvSpPr>
          <p:cNvPr id="7" name="TextBox 13"/>
          <p:cNvSpPr txBox="1">
            <a:spLocks noChangeArrowheads="1"/>
          </p:cNvSpPr>
          <p:nvPr/>
        </p:nvSpPr>
        <p:spPr bwMode="auto">
          <a:xfrm>
            <a:off x="4521995" y="5595139"/>
            <a:ext cx="908903" cy="7309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900"/>
              </a:lnSpc>
            </a:pPr>
            <a:r>
              <a:rPr lang="en-US" sz="1700" b="1" dirty="0" smtClean="0">
                <a:solidFill>
                  <a:srgbClr val="000000"/>
                </a:solidFill>
                <a:latin typeface="Arial"/>
                <a:ea typeface="ＭＳ Ｐゴシック" charset="0"/>
              </a:rPr>
              <a:t>Least</a:t>
            </a:r>
          </a:p>
          <a:p>
            <a:pPr eaLnBrk="0" hangingPunct="0">
              <a:lnSpc>
                <a:spcPts val="1900"/>
              </a:lnSpc>
            </a:pPr>
            <a:r>
              <a:rPr lang="en-US" sz="1700" b="1" dirty="0" smtClean="0">
                <a:solidFill>
                  <a:srgbClr val="000000"/>
                </a:solidFill>
                <a:latin typeface="Arial"/>
                <a:ea typeface="ＭＳ Ｐゴシック" charset="0"/>
              </a:rPr>
              <a:t>potential</a:t>
            </a:r>
          </a:p>
          <a:p>
            <a:pPr eaLnBrk="0" hangingPunct="0">
              <a:lnSpc>
                <a:spcPts val="1900"/>
              </a:lnSpc>
            </a:pPr>
            <a:r>
              <a:rPr lang="en-US" sz="1700" b="1" dirty="0" smtClean="0">
                <a:solidFill>
                  <a:srgbClr val="000000"/>
                </a:solidFill>
                <a:latin typeface="Arial"/>
                <a:ea typeface="ＭＳ Ｐゴシック" charset="0"/>
              </a:rPr>
              <a:t>energy</a:t>
            </a:r>
            <a:endParaRPr lang="en-US" sz="1700" b="1" dirty="0">
              <a:solidFill>
                <a:srgbClr val="000000"/>
              </a:solidFill>
              <a:latin typeface="Arial"/>
              <a:ea typeface="ＭＳ Ｐゴシック" charset="0"/>
            </a:endParaRPr>
          </a:p>
        </p:txBody>
      </p:sp>
    </p:spTree>
    <p:extLst>
      <p:ext uri="{BB962C8B-B14F-4D97-AF65-F5344CB8AC3E}">
        <p14:creationId xmlns:p14="http://schemas.microsoft.com/office/powerpoint/2010/main" xmlns="" val="2874686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53015" y="717739"/>
            <a:ext cx="1395113" cy="586806"/>
          </a:xfrm>
        </p:spPr>
        <p:txBody>
          <a:bodyPr/>
          <a:lstStyle/>
          <a:p>
            <a:r>
              <a:rPr lang="en-US" dirty="0" smtClean="0"/>
              <a:t>Heat</a:t>
            </a:r>
          </a:p>
        </p:txBody>
      </p:sp>
      <p:sp>
        <p:nvSpPr>
          <p:cNvPr id="31747" name="Rectangle 3"/>
          <p:cNvSpPr>
            <a:spLocks noGrp="1" noChangeArrowheads="1"/>
          </p:cNvSpPr>
          <p:nvPr>
            <p:ph idx="1"/>
          </p:nvPr>
        </p:nvSpPr>
        <p:spPr>
          <a:xfrm>
            <a:off x="287383" y="1410789"/>
            <a:ext cx="8543108" cy="3880539"/>
          </a:xfrm>
        </p:spPr>
        <p:txBody>
          <a:bodyPr/>
          <a:lstStyle/>
          <a:p>
            <a:r>
              <a:rPr lang="en-US" b="1" dirty="0" smtClean="0"/>
              <a:t>Heat</a:t>
            </a:r>
            <a:r>
              <a:rPr lang="en-US" dirty="0" smtClean="0"/>
              <a:t> is a type of kinetic energy contained in the random motion of atoms and molecules. </a:t>
            </a:r>
          </a:p>
          <a:p>
            <a:r>
              <a:rPr lang="en-US" dirty="0" smtClean="0"/>
              <a:t>All energy conversions generate some heat.</a:t>
            </a:r>
          </a:p>
          <a:p>
            <a:r>
              <a:rPr lang="en-US" altLang="ko-KR" b="1" dirty="0" smtClean="0"/>
              <a:t>Entropy</a:t>
            </a:r>
            <a:r>
              <a:rPr lang="en-US" altLang="ko-KR" dirty="0" smtClean="0"/>
              <a:t> is a measure of disorder, or randomness, in a system.</a:t>
            </a:r>
          </a:p>
          <a:p>
            <a:r>
              <a:rPr lang="en-US" altLang="ko-KR" dirty="0" smtClean="0"/>
              <a:t>Every time energy is converted from one form to another, entropy increases.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43287" y="547051"/>
            <a:ext cx="3931049" cy="477077"/>
          </a:xfrm>
        </p:spPr>
        <p:txBody>
          <a:bodyPr/>
          <a:lstStyle/>
          <a:p>
            <a:r>
              <a:rPr lang="en-US" sz="2800" dirty="0" smtClean="0"/>
              <a:t>Chemical Energy</a:t>
            </a:r>
          </a:p>
        </p:txBody>
      </p:sp>
      <p:sp>
        <p:nvSpPr>
          <p:cNvPr id="33795" name="Rectangle 3"/>
          <p:cNvSpPr>
            <a:spLocks noGrp="1" noChangeArrowheads="1"/>
          </p:cNvSpPr>
          <p:nvPr>
            <p:ph idx="1"/>
          </p:nvPr>
        </p:nvSpPr>
        <p:spPr>
          <a:xfrm>
            <a:off x="287383" y="1194816"/>
            <a:ext cx="8543108" cy="4693920"/>
          </a:xfrm>
        </p:spPr>
        <p:txBody>
          <a:bodyPr>
            <a:normAutofit fontScale="77500" lnSpcReduction="20000"/>
          </a:bodyPr>
          <a:lstStyle/>
          <a:p>
            <a:r>
              <a:rPr lang="en-US" dirty="0" smtClean="0"/>
              <a:t>The molecules of food, gasoline, and other fuels have a form of potential energy called </a:t>
            </a:r>
            <a:r>
              <a:rPr lang="en-US" b="1" dirty="0" smtClean="0"/>
              <a:t>chemical energy</a:t>
            </a:r>
            <a:r>
              <a:rPr lang="en-US" dirty="0" smtClean="0"/>
              <a:t>, which arises from the arrangement of atoms and can be released by a chemical reaction.</a:t>
            </a:r>
          </a:p>
          <a:p>
            <a:r>
              <a:rPr lang="en-US" altLang="ko-KR" dirty="0" smtClean="0"/>
              <a:t>Living cells and automobile engines use the same basic process to make the chemical energy stored in their fuels available for work. </a:t>
            </a:r>
          </a:p>
          <a:p>
            <a:r>
              <a:rPr lang="en-US" altLang="ko-KR" dirty="0" smtClean="0"/>
              <a:t>Cellular respiration</a:t>
            </a:r>
            <a:r>
              <a:rPr lang="ko-KR" altLang="en-US" sz="2600" dirty="0" smtClean="0"/>
              <a:t>세포호흡</a:t>
            </a:r>
            <a:r>
              <a:rPr lang="en-US" altLang="ko-KR" dirty="0" smtClean="0"/>
              <a:t> is</a:t>
            </a:r>
          </a:p>
          <a:p>
            <a:pPr lvl="1"/>
            <a:r>
              <a:rPr lang="en-US" altLang="ko-KR" dirty="0" smtClean="0"/>
              <a:t>the energy-releasing chemical breakdown of fuel molecules and </a:t>
            </a:r>
          </a:p>
          <a:p>
            <a:pPr lvl="1"/>
            <a:r>
              <a:rPr lang="en-US" altLang="ko-KR" dirty="0" smtClean="0"/>
              <a:t>the storage of that energy in a form the cell can use to perform work.</a:t>
            </a:r>
          </a:p>
          <a:p>
            <a:r>
              <a:rPr lang="en-US" altLang="ko-KR" dirty="0" smtClean="0"/>
              <a:t>Humans convert about 34% of our food energy to useful work.</a:t>
            </a:r>
          </a:p>
          <a:p>
            <a:r>
              <a:rPr lang="en-US" altLang="ko-KR" dirty="0" smtClean="0"/>
              <a:t>The rest of the energy released by the breakdown of fuel molecules generates body heat. </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204216"/>
            <a:ext cx="8546592" cy="6449568"/>
          </a:xfrm>
          <a:prstGeom prst="rect">
            <a:avLst/>
          </a:prstGeom>
        </p:spPr>
      </p:pic>
      <p:sp>
        <p:nvSpPr>
          <p:cNvPr id="2" name="Title 1"/>
          <p:cNvSpPr>
            <a:spLocks noGrp="1"/>
          </p:cNvSpPr>
          <p:nvPr>
            <p:ph type="ctrTitle" idx="4294967295"/>
          </p:nvPr>
        </p:nvSpPr>
        <p:spPr>
          <a:xfrm>
            <a:off x="0" y="36513"/>
            <a:ext cx="7772400" cy="301625"/>
          </a:xfrm>
        </p:spPr>
        <p:txBody>
          <a:bodyPr/>
          <a:lstStyle/>
          <a:p>
            <a:pPr algn="l" rtl="0" eaLnBrk="0" fontAlgn="base" hangingPunct="0"/>
            <a:r>
              <a:rPr lang="en-US" sz="1200" b="0" kern="1200" dirty="0" smtClean="0">
                <a:solidFill>
                  <a:srgbClr val="000000"/>
                </a:solidFill>
                <a:effectLst/>
                <a:latin typeface="Arial"/>
                <a:ea typeface="ＭＳ Ｐゴシック"/>
                <a:cs typeface="ＭＳ Ｐゴシック"/>
              </a:rPr>
              <a:t>Figure 5.3</a:t>
            </a:r>
            <a:endParaRPr lang="en-US" dirty="0">
              <a:latin typeface="Arial" pitchFamily="34" charset="0"/>
              <a:cs typeface="Arial" pitchFamily="34" charset="0"/>
            </a:endParaRPr>
          </a:p>
        </p:txBody>
      </p:sp>
      <p:sp>
        <p:nvSpPr>
          <p:cNvPr id="4" name="TextBox 3"/>
          <p:cNvSpPr txBox="1"/>
          <p:nvPr/>
        </p:nvSpPr>
        <p:spPr>
          <a:xfrm>
            <a:off x="348672" y="398068"/>
            <a:ext cx="391133"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Food</a:t>
            </a:r>
          </a:p>
        </p:txBody>
      </p:sp>
      <p:sp>
        <p:nvSpPr>
          <p:cNvPr id="5" name="TextBox 4"/>
          <p:cNvSpPr txBox="1"/>
          <p:nvPr/>
        </p:nvSpPr>
        <p:spPr>
          <a:xfrm>
            <a:off x="343910" y="864793"/>
            <a:ext cx="108042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Cheeseburger</a:t>
            </a:r>
          </a:p>
        </p:txBody>
      </p:sp>
      <p:sp>
        <p:nvSpPr>
          <p:cNvPr id="6" name="TextBox 5"/>
          <p:cNvSpPr txBox="1"/>
          <p:nvPr/>
        </p:nvSpPr>
        <p:spPr>
          <a:xfrm>
            <a:off x="343910" y="1148956"/>
            <a:ext cx="2168863"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Spaghetti with sauce (1 cup)</a:t>
            </a:r>
          </a:p>
        </p:txBody>
      </p:sp>
      <p:sp>
        <p:nvSpPr>
          <p:cNvPr id="7" name="TextBox 6"/>
          <p:cNvSpPr txBox="1"/>
          <p:nvPr/>
        </p:nvSpPr>
        <p:spPr>
          <a:xfrm>
            <a:off x="343910" y="1431531"/>
            <a:ext cx="231954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Baked potato (plain, with skin)</a:t>
            </a:r>
          </a:p>
        </p:txBody>
      </p:sp>
      <p:sp>
        <p:nvSpPr>
          <p:cNvPr id="8" name="TextBox 7"/>
          <p:cNvSpPr txBox="1"/>
          <p:nvPr/>
        </p:nvSpPr>
        <p:spPr>
          <a:xfrm>
            <a:off x="346291" y="1715693"/>
            <a:ext cx="195566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Fried chicken (drumstick)</a:t>
            </a:r>
          </a:p>
        </p:txBody>
      </p:sp>
      <p:sp>
        <p:nvSpPr>
          <p:cNvPr id="9" name="TextBox 8"/>
          <p:cNvSpPr txBox="1"/>
          <p:nvPr/>
        </p:nvSpPr>
        <p:spPr>
          <a:xfrm>
            <a:off x="346291" y="1999856"/>
            <a:ext cx="953787"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Bean burrito</a:t>
            </a:r>
          </a:p>
        </p:txBody>
      </p:sp>
      <p:sp>
        <p:nvSpPr>
          <p:cNvPr id="10" name="TextBox 9"/>
          <p:cNvSpPr txBox="1"/>
          <p:nvPr/>
        </p:nvSpPr>
        <p:spPr>
          <a:xfrm>
            <a:off x="339148" y="2291955"/>
            <a:ext cx="223298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Pizza with pepperoni (1 slice)</a:t>
            </a:r>
          </a:p>
        </p:txBody>
      </p:sp>
      <p:sp>
        <p:nvSpPr>
          <p:cNvPr id="11" name="TextBox 10"/>
          <p:cNvSpPr txBox="1"/>
          <p:nvPr/>
        </p:nvSpPr>
        <p:spPr>
          <a:xfrm>
            <a:off x="346291" y="2566593"/>
            <a:ext cx="1383392"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Peanuts (1 ounce)</a:t>
            </a:r>
          </a:p>
        </p:txBody>
      </p:sp>
      <p:sp>
        <p:nvSpPr>
          <p:cNvPr id="12" name="TextBox 11"/>
          <p:cNvSpPr txBox="1"/>
          <p:nvPr/>
        </p:nvSpPr>
        <p:spPr>
          <a:xfrm>
            <a:off x="346291" y="2849168"/>
            <a:ext cx="445635"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Apple</a:t>
            </a:r>
          </a:p>
        </p:txBody>
      </p:sp>
      <p:sp>
        <p:nvSpPr>
          <p:cNvPr id="13" name="TextBox 12"/>
          <p:cNvSpPr txBox="1"/>
          <p:nvPr/>
        </p:nvSpPr>
        <p:spPr>
          <a:xfrm>
            <a:off x="346291" y="3144443"/>
            <a:ext cx="1679947"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Garden salad (2 cups)</a:t>
            </a:r>
          </a:p>
        </p:txBody>
      </p:sp>
      <p:sp>
        <p:nvSpPr>
          <p:cNvPr id="14" name="TextBox 13"/>
          <p:cNvSpPr txBox="1"/>
          <p:nvPr/>
        </p:nvSpPr>
        <p:spPr>
          <a:xfrm>
            <a:off x="346291" y="3434956"/>
            <a:ext cx="1686359"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Popcorn (plain, 1 cup)</a:t>
            </a:r>
          </a:p>
        </p:txBody>
      </p:sp>
      <p:sp>
        <p:nvSpPr>
          <p:cNvPr id="15" name="TextBox 14"/>
          <p:cNvSpPr txBox="1"/>
          <p:nvPr/>
        </p:nvSpPr>
        <p:spPr>
          <a:xfrm>
            <a:off x="346291" y="3725468"/>
            <a:ext cx="121347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Broccoli (1 cup)</a:t>
            </a:r>
          </a:p>
        </p:txBody>
      </p:sp>
      <p:sp>
        <p:nvSpPr>
          <p:cNvPr id="16" name="TextBox 15"/>
          <p:cNvSpPr txBox="1"/>
          <p:nvPr/>
        </p:nvSpPr>
        <p:spPr>
          <a:xfrm>
            <a:off x="2881529" y="400449"/>
            <a:ext cx="107080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Food Calories</a:t>
            </a:r>
          </a:p>
        </p:txBody>
      </p:sp>
      <p:sp>
        <p:nvSpPr>
          <p:cNvPr id="17" name="TextBox 16"/>
          <p:cNvSpPr txBox="1"/>
          <p:nvPr/>
        </p:nvSpPr>
        <p:spPr>
          <a:xfrm>
            <a:off x="3572885" y="882256"/>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295</a:t>
            </a:r>
          </a:p>
        </p:txBody>
      </p:sp>
      <p:sp>
        <p:nvSpPr>
          <p:cNvPr id="18" name="TextBox 17"/>
          <p:cNvSpPr txBox="1"/>
          <p:nvPr/>
        </p:nvSpPr>
        <p:spPr>
          <a:xfrm>
            <a:off x="3425248" y="1156893"/>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241</a:t>
            </a:r>
          </a:p>
        </p:txBody>
      </p:sp>
      <p:sp>
        <p:nvSpPr>
          <p:cNvPr id="19" name="TextBox 18"/>
          <p:cNvSpPr txBox="1"/>
          <p:nvPr/>
        </p:nvSpPr>
        <p:spPr>
          <a:xfrm>
            <a:off x="3361748" y="1443437"/>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220</a:t>
            </a:r>
          </a:p>
        </p:txBody>
      </p:sp>
      <p:sp>
        <p:nvSpPr>
          <p:cNvPr id="20" name="TextBox 19"/>
          <p:cNvSpPr txBox="1"/>
          <p:nvPr/>
        </p:nvSpPr>
        <p:spPr>
          <a:xfrm>
            <a:off x="3287135" y="1735537"/>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193</a:t>
            </a:r>
          </a:p>
        </p:txBody>
      </p:sp>
      <p:sp>
        <p:nvSpPr>
          <p:cNvPr id="21" name="TextBox 20"/>
          <p:cNvSpPr txBox="1"/>
          <p:nvPr/>
        </p:nvSpPr>
        <p:spPr>
          <a:xfrm>
            <a:off x="3283960" y="2010174"/>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189</a:t>
            </a:r>
          </a:p>
        </p:txBody>
      </p:sp>
      <p:sp>
        <p:nvSpPr>
          <p:cNvPr id="22" name="TextBox 21"/>
          <p:cNvSpPr txBox="1"/>
          <p:nvPr/>
        </p:nvSpPr>
        <p:spPr>
          <a:xfrm>
            <a:off x="3256973" y="2299893"/>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181</a:t>
            </a:r>
          </a:p>
        </p:txBody>
      </p:sp>
      <p:sp>
        <p:nvSpPr>
          <p:cNvPr id="23" name="TextBox 22"/>
          <p:cNvSpPr txBox="1"/>
          <p:nvPr/>
        </p:nvSpPr>
        <p:spPr>
          <a:xfrm>
            <a:off x="3222048" y="2566593"/>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166</a:t>
            </a:r>
          </a:p>
        </p:txBody>
      </p:sp>
      <p:sp>
        <p:nvSpPr>
          <p:cNvPr id="24" name="TextBox 23"/>
          <p:cNvSpPr txBox="1"/>
          <p:nvPr/>
        </p:nvSpPr>
        <p:spPr>
          <a:xfrm>
            <a:off x="2993448" y="2868218"/>
            <a:ext cx="17953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81</a:t>
            </a:r>
          </a:p>
        </p:txBody>
      </p:sp>
      <p:sp>
        <p:nvSpPr>
          <p:cNvPr id="25" name="TextBox 24"/>
          <p:cNvSpPr txBox="1"/>
          <p:nvPr/>
        </p:nvSpPr>
        <p:spPr>
          <a:xfrm>
            <a:off x="2925979" y="3152381"/>
            <a:ext cx="17953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56</a:t>
            </a:r>
          </a:p>
        </p:txBody>
      </p:sp>
      <p:sp>
        <p:nvSpPr>
          <p:cNvPr id="26" name="TextBox 25"/>
          <p:cNvSpPr txBox="1"/>
          <p:nvPr/>
        </p:nvSpPr>
        <p:spPr>
          <a:xfrm>
            <a:off x="2870416" y="3434956"/>
            <a:ext cx="17953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31</a:t>
            </a:r>
          </a:p>
        </p:txBody>
      </p:sp>
      <p:sp>
        <p:nvSpPr>
          <p:cNvPr id="27" name="TextBox 26"/>
          <p:cNvSpPr txBox="1"/>
          <p:nvPr/>
        </p:nvSpPr>
        <p:spPr>
          <a:xfrm>
            <a:off x="2842635" y="3725468"/>
            <a:ext cx="17953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25</a:t>
            </a:r>
          </a:p>
        </p:txBody>
      </p:sp>
      <p:sp>
        <p:nvSpPr>
          <p:cNvPr id="28" name="TextBox 27"/>
          <p:cNvSpPr txBox="1"/>
          <p:nvPr/>
        </p:nvSpPr>
        <p:spPr>
          <a:xfrm>
            <a:off x="4768273" y="407592"/>
            <a:ext cx="580287"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Activity</a:t>
            </a:r>
          </a:p>
        </p:txBody>
      </p:sp>
      <p:sp>
        <p:nvSpPr>
          <p:cNvPr id="29" name="TextBox 28"/>
          <p:cNvSpPr txBox="1"/>
          <p:nvPr/>
        </p:nvSpPr>
        <p:spPr>
          <a:xfrm>
            <a:off x="4775416" y="861618"/>
            <a:ext cx="1452321"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Running (7 min/mi)</a:t>
            </a:r>
          </a:p>
        </p:txBody>
      </p:sp>
      <p:sp>
        <p:nvSpPr>
          <p:cNvPr id="30" name="TextBox 29"/>
          <p:cNvSpPr txBox="1"/>
          <p:nvPr/>
        </p:nvSpPr>
        <p:spPr>
          <a:xfrm>
            <a:off x="4775416" y="1150543"/>
            <a:ext cx="1069203"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Dancing (fast)</a:t>
            </a:r>
          </a:p>
        </p:txBody>
      </p:sp>
      <p:sp>
        <p:nvSpPr>
          <p:cNvPr id="31" name="TextBox 30"/>
          <p:cNvSpPr txBox="1"/>
          <p:nvPr/>
        </p:nvSpPr>
        <p:spPr>
          <a:xfrm>
            <a:off x="4775416" y="1450581"/>
            <a:ext cx="142827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Bicycling (10 mph)</a:t>
            </a:r>
          </a:p>
        </p:txBody>
      </p:sp>
      <p:sp>
        <p:nvSpPr>
          <p:cNvPr id="32" name="TextBox 31"/>
          <p:cNvSpPr txBox="1"/>
          <p:nvPr/>
        </p:nvSpPr>
        <p:spPr>
          <a:xfrm>
            <a:off x="4775416" y="1731568"/>
            <a:ext cx="1426673"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Swimming (2 mph)</a:t>
            </a:r>
          </a:p>
        </p:txBody>
      </p:sp>
      <p:sp>
        <p:nvSpPr>
          <p:cNvPr id="33" name="TextBox 32"/>
          <p:cNvSpPr txBox="1"/>
          <p:nvPr/>
        </p:nvSpPr>
        <p:spPr>
          <a:xfrm>
            <a:off x="4775416" y="2003031"/>
            <a:ext cx="1233158"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Walking (3 mph)</a:t>
            </a:r>
          </a:p>
        </p:txBody>
      </p:sp>
      <p:sp>
        <p:nvSpPr>
          <p:cNvPr id="34" name="TextBox 33"/>
          <p:cNvSpPr txBox="1"/>
          <p:nvPr/>
        </p:nvSpPr>
        <p:spPr>
          <a:xfrm>
            <a:off x="4775416" y="2311006"/>
            <a:ext cx="1141338"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Dancing (slow)</a:t>
            </a:r>
          </a:p>
        </p:txBody>
      </p:sp>
      <p:sp>
        <p:nvSpPr>
          <p:cNvPr id="35" name="TextBox 34"/>
          <p:cNvSpPr txBox="1"/>
          <p:nvPr/>
        </p:nvSpPr>
        <p:spPr>
          <a:xfrm>
            <a:off x="4775416" y="2598343"/>
            <a:ext cx="1330492"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Playing the piano</a:t>
            </a:r>
          </a:p>
        </p:txBody>
      </p:sp>
      <p:sp>
        <p:nvSpPr>
          <p:cNvPr id="36" name="TextBox 35"/>
          <p:cNvSpPr txBox="1"/>
          <p:nvPr/>
        </p:nvSpPr>
        <p:spPr>
          <a:xfrm>
            <a:off x="4775416" y="2887268"/>
            <a:ext cx="97462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Driving a car</a:t>
            </a:r>
          </a:p>
        </p:txBody>
      </p:sp>
      <p:sp>
        <p:nvSpPr>
          <p:cNvPr id="37" name="TextBox 36"/>
          <p:cNvSpPr txBox="1"/>
          <p:nvPr/>
        </p:nvSpPr>
        <p:spPr>
          <a:xfrm>
            <a:off x="4775416" y="3176193"/>
            <a:ext cx="1175002"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Sitting (writing)</a:t>
            </a:r>
          </a:p>
        </p:txBody>
      </p:sp>
      <p:sp>
        <p:nvSpPr>
          <p:cNvPr id="38" name="TextBox 37"/>
          <p:cNvSpPr txBox="1"/>
          <p:nvPr/>
        </p:nvSpPr>
        <p:spPr>
          <a:xfrm>
            <a:off x="6389904" y="393306"/>
            <a:ext cx="2213748" cy="384721"/>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smtClean="0">
                <a:solidFill>
                  <a:srgbClr val="000000"/>
                </a:solidFill>
                <a:latin typeface="Arial"/>
                <a:ea typeface="ＭＳ Ｐゴシック" charset="0"/>
              </a:rPr>
              <a:t>Food Calories consumed per</a:t>
            </a:r>
          </a:p>
          <a:p>
            <a:pPr eaLnBrk="0" fontAlgn="auto" hangingPunct="0">
              <a:spcBef>
                <a:spcPts val="0"/>
              </a:spcBef>
              <a:spcAft>
                <a:spcPts val="0"/>
              </a:spcAft>
              <a:defRPr/>
            </a:pPr>
            <a:r>
              <a:rPr lang="en-US" sz="1250" b="1" dirty="0" smtClean="0">
                <a:solidFill>
                  <a:srgbClr val="000000"/>
                </a:solidFill>
                <a:latin typeface="Arial"/>
                <a:ea typeface="ＭＳ Ｐゴシック" charset="0"/>
              </a:rPr>
              <a:t>hour by a 150-pound person*</a:t>
            </a:r>
            <a:endParaRPr lang="en-US" sz="1250" b="1" dirty="0">
              <a:solidFill>
                <a:srgbClr val="000000"/>
              </a:solidFill>
              <a:latin typeface="Arial"/>
              <a:ea typeface="ＭＳ Ｐゴシック" charset="0"/>
            </a:endParaRPr>
          </a:p>
        </p:txBody>
      </p:sp>
      <p:sp>
        <p:nvSpPr>
          <p:cNvPr id="39" name="TextBox 38"/>
          <p:cNvSpPr txBox="1"/>
          <p:nvPr/>
        </p:nvSpPr>
        <p:spPr>
          <a:xfrm>
            <a:off x="8472704" y="885431"/>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dirty="0">
                <a:solidFill>
                  <a:srgbClr val="000000"/>
                </a:solidFill>
                <a:latin typeface="Arial"/>
                <a:ea typeface="ＭＳ Ｐゴシック" charset="0"/>
              </a:rPr>
              <a:t>979</a:t>
            </a:r>
          </a:p>
        </p:txBody>
      </p:sp>
      <p:sp>
        <p:nvSpPr>
          <p:cNvPr id="40" name="TextBox 39"/>
          <p:cNvSpPr txBox="1"/>
          <p:nvPr/>
        </p:nvSpPr>
        <p:spPr>
          <a:xfrm>
            <a:off x="7453529" y="1172768"/>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510</a:t>
            </a:r>
          </a:p>
        </p:txBody>
      </p:sp>
      <p:sp>
        <p:nvSpPr>
          <p:cNvPr id="41" name="TextBox 40"/>
          <p:cNvSpPr txBox="1"/>
          <p:nvPr/>
        </p:nvSpPr>
        <p:spPr>
          <a:xfrm>
            <a:off x="7413841" y="1463281"/>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490</a:t>
            </a:r>
          </a:p>
        </p:txBody>
      </p:sp>
      <p:sp>
        <p:nvSpPr>
          <p:cNvPr id="42" name="TextBox 41"/>
          <p:cNvSpPr txBox="1"/>
          <p:nvPr/>
        </p:nvSpPr>
        <p:spPr>
          <a:xfrm>
            <a:off x="7247154" y="1766493"/>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408</a:t>
            </a:r>
          </a:p>
        </p:txBody>
      </p:sp>
      <p:sp>
        <p:nvSpPr>
          <p:cNvPr id="43" name="TextBox 42"/>
          <p:cNvSpPr txBox="1"/>
          <p:nvPr/>
        </p:nvSpPr>
        <p:spPr>
          <a:xfrm>
            <a:off x="6893141" y="2050656"/>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245</a:t>
            </a:r>
          </a:p>
        </p:txBody>
      </p:sp>
      <p:sp>
        <p:nvSpPr>
          <p:cNvPr id="44" name="TextBox 43"/>
          <p:cNvSpPr txBox="1"/>
          <p:nvPr/>
        </p:nvSpPr>
        <p:spPr>
          <a:xfrm>
            <a:off x="6810591" y="2345931"/>
            <a:ext cx="269304"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204</a:t>
            </a:r>
          </a:p>
        </p:txBody>
      </p:sp>
      <p:sp>
        <p:nvSpPr>
          <p:cNvPr id="45" name="TextBox 44"/>
          <p:cNvSpPr txBox="1"/>
          <p:nvPr/>
        </p:nvSpPr>
        <p:spPr>
          <a:xfrm>
            <a:off x="6512141" y="2645968"/>
            <a:ext cx="17953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73</a:t>
            </a:r>
          </a:p>
        </p:txBody>
      </p:sp>
      <p:sp>
        <p:nvSpPr>
          <p:cNvPr id="46" name="TextBox 45"/>
          <p:cNvSpPr txBox="1"/>
          <p:nvPr/>
        </p:nvSpPr>
        <p:spPr>
          <a:xfrm>
            <a:off x="6488329" y="2933306"/>
            <a:ext cx="17953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61</a:t>
            </a:r>
          </a:p>
        </p:txBody>
      </p:sp>
      <p:sp>
        <p:nvSpPr>
          <p:cNvPr id="47" name="TextBox 46"/>
          <p:cNvSpPr txBox="1"/>
          <p:nvPr/>
        </p:nvSpPr>
        <p:spPr>
          <a:xfrm>
            <a:off x="6416891" y="3217468"/>
            <a:ext cx="179536" cy="192360"/>
          </a:xfrm>
          <a:prstGeom prst="rect">
            <a:avLst/>
          </a:prstGeom>
          <a:noFill/>
        </p:spPr>
        <p:txBody>
          <a:bodyPr wrap="none" lIns="0" tIns="0" rIns="0" bIns="0">
            <a:spAutoFit/>
          </a:bodyPr>
          <a:lstStyle/>
          <a:p>
            <a:pPr eaLnBrk="0" fontAlgn="auto" hangingPunct="0">
              <a:spcBef>
                <a:spcPts val="0"/>
              </a:spcBef>
              <a:spcAft>
                <a:spcPts val="0"/>
              </a:spcAft>
              <a:defRPr/>
            </a:pPr>
            <a:r>
              <a:rPr lang="en-US" sz="1250" b="1">
                <a:solidFill>
                  <a:srgbClr val="000000"/>
                </a:solidFill>
                <a:latin typeface="Arial"/>
                <a:ea typeface="ＭＳ Ｐゴシック" charset="0"/>
              </a:rPr>
              <a:t>28</a:t>
            </a:r>
          </a:p>
        </p:txBody>
      </p:sp>
      <p:sp>
        <p:nvSpPr>
          <p:cNvPr id="48" name="TextBox 47"/>
          <p:cNvSpPr txBox="1"/>
          <p:nvPr/>
        </p:nvSpPr>
        <p:spPr>
          <a:xfrm>
            <a:off x="4715091" y="3578624"/>
            <a:ext cx="3690113" cy="353943"/>
          </a:xfrm>
          <a:prstGeom prst="rect">
            <a:avLst/>
          </a:prstGeom>
          <a:noFill/>
        </p:spPr>
        <p:txBody>
          <a:bodyPr wrap="none" lIns="0" tIns="0" rIns="0" bIns="0">
            <a:spAutoFit/>
          </a:bodyPr>
          <a:lstStyle/>
          <a:p>
            <a:pPr eaLnBrk="0" fontAlgn="auto" hangingPunct="0">
              <a:spcBef>
                <a:spcPts val="0"/>
              </a:spcBef>
              <a:spcAft>
                <a:spcPts val="0"/>
              </a:spcAft>
              <a:defRPr/>
            </a:pPr>
            <a:r>
              <a:rPr lang="en-US" sz="1150" b="1" dirty="0" smtClean="0">
                <a:solidFill>
                  <a:srgbClr val="000000"/>
                </a:solidFill>
                <a:latin typeface="Arial"/>
                <a:ea typeface="ＭＳ Ｐゴシック" charset="0"/>
              </a:rPr>
              <a:t>*Not including energy necessary for basic functions,</a:t>
            </a:r>
          </a:p>
          <a:p>
            <a:pPr eaLnBrk="0" fontAlgn="auto" hangingPunct="0">
              <a:spcBef>
                <a:spcPts val="0"/>
              </a:spcBef>
              <a:spcAft>
                <a:spcPts val="0"/>
              </a:spcAft>
              <a:defRPr/>
            </a:pPr>
            <a:r>
              <a:rPr lang="en-US" sz="1150" b="1" dirty="0" smtClean="0">
                <a:solidFill>
                  <a:srgbClr val="000000"/>
                </a:solidFill>
                <a:latin typeface="Arial"/>
                <a:ea typeface="ＭＳ Ｐゴシック" charset="0"/>
              </a:rPr>
              <a:t>such as breathing and heartbeat</a:t>
            </a:r>
            <a:endParaRPr lang="en-US" sz="1150" b="1" dirty="0">
              <a:solidFill>
                <a:srgbClr val="000000"/>
              </a:solidFill>
              <a:latin typeface="Arial"/>
              <a:ea typeface="ＭＳ Ｐゴシック" charset="0"/>
            </a:endParaRPr>
          </a:p>
        </p:txBody>
      </p:sp>
      <p:sp>
        <p:nvSpPr>
          <p:cNvPr id="49" name="TextBox 49"/>
          <p:cNvSpPr txBox="1">
            <a:spLocks noChangeArrowheads="1"/>
          </p:cNvSpPr>
          <p:nvPr/>
        </p:nvSpPr>
        <p:spPr bwMode="auto">
          <a:xfrm>
            <a:off x="335973" y="4055667"/>
            <a:ext cx="1460336"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(a) Food Calories</a:t>
            </a:r>
          </a:p>
          <a:p>
            <a:pPr eaLnBrk="0" hangingPunct="0">
              <a:lnSpc>
                <a:spcPts val="1600"/>
              </a:lnSpc>
            </a:pPr>
            <a:r>
              <a:rPr lang="en-US" sz="1400" b="1" dirty="0" smtClean="0">
                <a:solidFill>
                  <a:srgbClr val="000000"/>
                </a:solidFill>
                <a:latin typeface="Arial"/>
                <a:ea typeface="ＭＳ Ｐゴシック" charset="0"/>
              </a:rPr>
              <a:t>(kilocalories) in</a:t>
            </a:r>
          </a:p>
          <a:p>
            <a:pPr eaLnBrk="0" hangingPunct="0">
              <a:lnSpc>
                <a:spcPts val="1600"/>
              </a:lnSpc>
            </a:pPr>
            <a:r>
              <a:rPr lang="en-US" sz="1400" b="1" dirty="0" smtClean="0">
                <a:solidFill>
                  <a:srgbClr val="000000"/>
                </a:solidFill>
                <a:latin typeface="Arial"/>
                <a:ea typeface="ＭＳ Ｐゴシック" charset="0"/>
              </a:rPr>
              <a:t>various foods</a:t>
            </a:r>
            <a:endParaRPr lang="en-US" sz="1400" b="1" dirty="0">
              <a:solidFill>
                <a:srgbClr val="000000"/>
              </a:solidFill>
              <a:latin typeface="Arial"/>
              <a:ea typeface="ＭＳ Ｐゴシック" charset="0"/>
            </a:endParaRPr>
          </a:p>
        </p:txBody>
      </p:sp>
      <p:sp>
        <p:nvSpPr>
          <p:cNvPr id="50" name="TextBox 52"/>
          <p:cNvSpPr txBox="1">
            <a:spLocks noChangeArrowheads="1"/>
          </p:cNvSpPr>
          <p:nvPr/>
        </p:nvSpPr>
        <p:spPr bwMode="auto">
          <a:xfrm>
            <a:off x="4761923" y="4055667"/>
            <a:ext cx="1838645"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600"/>
              </a:lnSpc>
            </a:pPr>
            <a:r>
              <a:rPr lang="en-US" sz="1400" b="1" dirty="0" smtClean="0">
                <a:solidFill>
                  <a:srgbClr val="000000"/>
                </a:solidFill>
                <a:latin typeface="Arial"/>
                <a:ea typeface="ＭＳ Ｐゴシック" charset="0"/>
              </a:rPr>
              <a:t>(b) Food Calories</a:t>
            </a:r>
          </a:p>
          <a:p>
            <a:pPr eaLnBrk="0" hangingPunct="0">
              <a:lnSpc>
                <a:spcPts val="1600"/>
              </a:lnSpc>
            </a:pPr>
            <a:r>
              <a:rPr lang="en-US" sz="1400" b="1" dirty="0" smtClean="0">
                <a:solidFill>
                  <a:srgbClr val="000000"/>
                </a:solidFill>
                <a:latin typeface="Arial"/>
                <a:ea typeface="ＭＳ Ｐゴシック" charset="0"/>
              </a:rPr>
              <a:t>(kilocalories) we burn</a:t>
            </a:r>
          </a:p>
          <a:p>
            <a:pPr eaLnBrk="0" hangingPunct="0">
              <a:lnSpc>
                <a:spcPts val="1600"/>
              </a:lnSpc>
            </a:pPr>
            <a:r>
              <a:rPr lang="en-US" sz="1400" b="1" dirty="0" smtClean="0">
                <a:solidFill>
                  <a:srgbClr val="000000"/>
                </a:solidFill>
                <a:latin typeface="Arial"/>
                <a:ea typeface="ＭＳ Ｐゴシック" charset="0"/>
              </a:rPr>
              <a:t>in various activities</a:t>
            </a:r>
            <a:endParaRPr lang="en-US" sz="1400" b="1" dirty="0">
              <a:solidFill>
                <a:srgbClr val="000000"/>
              </a:solidFill>
              <a:latin typeface="Arial"/>
              <a:ea typeface="ＭＳ Ｐゴシック" charset="0"/>
            </a:endParaRPr>
          </a:p>
        </p:txBody>
      </p:sp>
      <p:sp>
        <p:nvSpPr>
          <p:cNvPr id="52" name="직사각형 51"/>
          <p:cNvSpPr/>
          <p:nvPr/>
        </p:nvSpPr>
        <p:spPr>
          <a:xfrm>
            <a:off x="335280" y="5195852"/>
            <a:ext cx="5309616" cy="1323439"/>
          </a:xfrm>
          <a:prstGeom prst="rect">
            <a:avLst/>
          </a:prstGeom>
        </p:spPr>
        <p:txBody>
          <a:bodyPr wrap="square">
            <a:spAutoFit/>
          </a:bodyPr>
          <a:lstStyle/>
          <a:p>
            <a:r>
              <a:rPr lang="en-US" altLang="ko-KR" sz="2000" dirty="0" smtClean="0"/>
              <a:t>A </a:t>
            </a:r>
            <a:r>
              <a:rPr lang="en-US" altLang="ko-KR" sz="2000" b="1" dirty="0" smtClean="0"/>
              <a:t>calorie</a:t>
            </a:r>
            <a:r>
              <a:rPr lang="en-US" altLang="ko-KR" sz="2000" dirty="0" smtClean="0"/>
              <a:t> (cal) is the amount of energy that can raise the temperature of 1 gram (g) of water by 1°C. Food Calories are kilocalories, equal to 1,000 calories.</a:t>
            </a:r>
          </a:p>
        </p:txBody>
      </p:sp>
    </p:spTree>
    <p:extLst>
      <p:ext uri="{BB962C8B-B14F-4D97-AF65-F5344CB8AC3E}">
        <p14:creationId xmlns:p14="http://schemas.microsoft.com/office/powerpoint/2010/main" xmlns="" val="2874686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11767" y="498283"/>
            <a:ext cx="8543108" cy="501462"/>
          </a:xfrm>
        </p:spPr>
        <p:txBody>
          <a:bodyPr/>
          <a:lstStyle/>
          <a:p>
            <a:r>
              <a:rPr lang="en-US" sz="2800" dirty="0" smtClean="0"/>
              <a:t>Energy Transformations: ATP and Cellular Work</a:t>
            </a:r>
          </a:p>
        </p:txBody>
      </p:sp>
      <p:sp>
        <p:nvSpPr>
          <p:cNvPr id="47107" name="Rectangle 3"/>
          <p:cNvSpPr>
            <a:spLocks noGrp="1" noChangeArrowheads="1"/>
          </p:cNvSpPr>
          <p:nvPr>
            <p:ph idx="1"/>
          </p:nvPr>
        </p:nvSpPr>
        <p:spPr>
          <a:xfrm>
            <a:off x="287383" y="1227908"/>
            <a:ext cx="8543108" cy="5367963"/>
          </a:xfrm>
        </p:spPr>
        <p:txBody>
          <a:bodyPr>
            <a:normAutofit fontScale="85000" lnSpcReduction="20000"/>
          </a:bodyPr>
          <a:lstStyle/>
          <a:p>
            <a:r>
              <a:rPr lang="en-US" dirty="0" smtClean="0"/>
              <a:t>ATP, adenosine </a:t>
            </a:r>
            <a:r>
              <a:rPr lang="en-US" dirty="0" err="1" smtClean="0"/>
              <a:t>triphosphate</a:t>
            </a:r>
            <a:endParaRPr lang="en-US" dirty="0" smtClean="0"/>
          </a:p>
          <a:p>
            <a:pPr lvl="1"/>
            <a:r>
              <a:rPr lang="en-US" dirty="0" smtClean="0"/>
              <a:t>acts like an energy shuttle,</a:t>
            </a:r>
          </a:p>
          <a:p>
            <a:pPr lvl="1"/>
            <a:r>
              <a:rPr lang="en-US" dirty="0" smtClean="0"/>
              <a:t>stores energy obtained from food, and</a:t>
            </a:r>
          </a:p>
          <a:p>
            <a:pPr lvl="1"/>
            <a:r>
              <a:rPr lang="en-US" dirty="0" smtClean="0"/>
              <a:t>releases it later as needed.</a:t>
            </a:r>
          </a:p>
          <a:p>
            <a:r>
              <a:rPr lang="en-US" dirty="0" smtClean="0"/>
              <a:t>Such energy transformations are essential for all life on Earth. </a:t>
            </a:r>
          </a:p>
          <a:p>
            <a:r>
              <a:rPr lang="en-US" altLang="ko-KR" dirty="0" smtClean="0"/>
              <a:t>ATP energizes other molecules in cells by transferring phosphate groups to those molecules.</a:t>
            </a:r>
          </a:p>
          <a:p>
            <a:r>
              <a:rPr lang="en-US" altLang="ko-KR" dirty="0" smtClean="0"/>
              <a:t>This energy</a:t>
            </a:r>
          </a:p>
          <a:p>
            <a:pPr lvl="1"/>
            <a:r>
              <a:rPr lang="en-US" altLang="ko-KR" dirty="0" smtClean="0"/>
              <a:t>helps cells change shape,</a:t>
            </a:r>
          </a:p>
          <a:p>
            <a:pPr lvl="1"/>
            <a:r>
              <a:rPr lang="en-US" altLang="ko-KR" dirty="0" smtClean="0"/>
              <a:t>enables the transport of ions and other dissolved substances across the membranes, and</a:t>
            </a:r>
          </a:p>
          <a:p>
            <a:pPr lvl="1"/>
            <a:r>
              <a:rPr lang="en-US" altLang="ko-KR" dirty="0" smtClean="0"/>
              <a:t>drives the production of a cell’s large molecules.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8740" y="1729730"/>
            <a:ext cx="8546592" cy="3651504"/>
          </a:xfrm>
          <a:prstGeom prst="rect">
            <a:avLst/>
          </a:prstGeom>
        </p:spPr>
      </p:pic>
      <p:sp>
        <p:nvSpPr>
          <p:cNvPr id="2" name="Title 1"/>
          <p:cNvSpPr>
            <a:spLocks noGrp="1"/>
          </p:cNvSpPr>
          <p:nvPr>
            <p:ph type="ctrTitle" idx="4294967295"/>
          </p:nvPr>
        </p:nvSpPr>
        <p:spPr>
          <a:xfrm>
            <a:off x="0" y="36513"/>
            <a:ext cx="7772400" cy="301625"/>
          </a:xfrm>
        </p:spPr>
        <p:txBody>
          <a:bodyPr/>
          <a:lstStyle/>
          <a:p>
            <a:pPr algn="l" rtl="0" eaLnBrk="0" fontAlgn="base" hangingPunct="0"/>
            <a:r>
              <a:rPr lang="en-US" sz="1200" b="0" kern="1200" dirty="0" smtClean="0">
                <a:solidFill>
                  <a:srgbClr val="000000"/>
                </a:solidFill>
                <a:effectLst/>
                <a:latin typeface="Arial"/>
                <a:ea typeface="ＭＳ Ｐゴシック"/>
                <a:cs typeface="ＭＳ Ｐゴシック"/>
              </a:rPr>
              <a:t>Figure 5.4</a:t>
            </a:r>
            <a:endParaRPr lang="en-US" dirty="0">
              <a:latin typeface="Arial" pitchFamily="34" charset="0"/>
              <a:cs typeface="Arial" pitchFamily="34" charset="0"/>
            </a:endParaRPr>
          </a:p>
        </p:txBody>
      </p:sp>
      <p:sp>
        <p:nvSpPr>
          <p:cNvPr id="4" name="TextBox 2"/>
          <p:cNvSpPr txBox="1">
            <a:spLocks noChangeArrowheads="1"/>
          </p:cNvSpPr>
          <p:nvPr/>
        </p:nvSpPr>
        <p:spPr bwMode="auto">
          <a:xfrm>
            <a:off x="4985616" y="2018282"/>
            <a:ext cx="78226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Energy</a:t>
            </a:r>
          </a:p>
        </p:txBody>
      </p:sp>
      <p:sp>
        <p:nvSpPr>
          <p:cNvPr id="5" name="TextBox 3"/>
          <p:cNvSpPr txBox="1">
            <a:spLocks noChangeArrowheads="1"/>
          </p:cNvSpPr>
          <p:nvPr/>
        </p:nvSpPr>
        <p:spPr bwMode="auto">
          <a:xfrm>
            <a:off x="2142476" y="2735220"/>
            <a:ext cx="144917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Triphosphate</a:t>
            </a:r>
          </a:p>
        </p:txBody>
      </p:sp>
      <p:sp>
        <p:nvSpPr>
          <p:cNvPr id="6" name="TextBox 4"/>
          <p:cNvSpPr txBox="1">
            <a:spLocks noChangeArrowheads="1"/>
          </p:cNvSpPr>
          <p:nvPr/>
        </p:nvSpPr>
        <p:spPr bwMode="auto">
          <a:xfrm>
            <a:off x="6218524" y="2742424"/>
            <a:ext cx="139781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err="1">
                <a:solidFill>
                  <a:srgbClr val="000000"/>
                </a:solidFill>
                <a:latin typeface="Arial"/>
                <a:ea typeface="ＭＳ Ｐゴシック" charset="0"/>
              </a:rPr>
              <a:t>Diphosphate</a:t>
            </a:r>
            <a:endParaRPr lang="en-US" sz="1800" b="1" dirty="0">
              <a:solidFill>
                <a:srgbClr val="000000"/>
              </a:solidFill>
              <a:latin typeface="Arial"/>
              <a:ea typeface="ＭＳ Ｐゴシック" charset="0"/>
            </a:endParaRPr>
          </a:p>
        </p:txBody>
      </p:sp>
      <p:sp>
        <p:nvSpPr>
          <p:cNvPr id="7" name="TextBox 5"/>
          <p:cNvSpPr txBox="1">
            <a:spLocks noChangeArrowheads="1"/>
          </p:cNvSpPr>
          <p:nvPr/>
        </p:nvSpPr>
        <p:spPr bwMode="auto">
          <a:xfrm>
            <a:off x="441325" y="3495099"/>
            <a:ext cx="117981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FFFFFF"/>
                </a:solidFill>
                <a:latin typeface="Arial"/>
                <a:ea typeface="ＭＳ Ｐゴシック" charset="0"/>
              </a:rPr>
              <a:t>Adenosine</a:t>
            </a:r>
          </a:p>
        </p:txBody>
      </p:sp>
      <p:sp>
        <p:nvSpPr>
          <p:cNvPr id="8" name="TextBox 6"/>
          <p:cNvSpPr txBox="1">
            <a:spLocks noChangeArrowheads="1"/>
          </p:cNvSpPr>
          <p:nvPr/>
        </p:nvSpPr>
        <p:spPr bwMode="auto">
          <a:xfrm>
            <a:off x="2135477" y="3482255"/>
            <a:ext cx="15388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a:t>
            </a:r>
          </a:p>
        </p:txBody>
      </p:sp>
      <p:sp>
        <p:nvSpPr>
          <p:cNvPr id="9" name="TextBox 7"/>
          <p:cNvSpPr txBox="1">
            <a:spLocks noChangeArrowheads="1"/>
          </p:cNvSpPr>
          <p:nvPr/>
        </p:nvSpPr>
        <p:spPr bwMode="auto">
          <a:xfrm>
            <a:off x="2796598" y="3471864"/>
            <a:ext cx="15388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a:t>
            </a:r>
          </a:p>
        </p:txBody>
      </p:sp>
      <p:sp>
        <p:nvSpPr>
          <p:cNvPr id="10" name="TextBox 8"/>
          <p:cNvSpPr txBox="1">
            <a:spLocks noChangeArrowheads="1"/>
          </p:cNvSpPr>
          <p:nvPr/>
        </p:nvSpPr>
        <p:spPr bwMode="auto">
          <a:xfrm>
            <a:off x="3478502" y="3482255"/>
            <a:ext cx="15388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a:t>
            </a:r>
          </a:p>
        </p:txBody>
      </p:sp>
      <p:sp>
        <p:nvSpPr>
          <p:cNvPr id="11" name="TextBox 9"/>
          <p:cNvSpPr txBox="1">
            <a:spLocks noChangeArrowheads="1"/>
          </p:cNvSpPr>
          <p:nvPr/>
        </p:nvSpPr>
        <p:spPr bwMode="auto">
          <a:xfrm>
            <a:off x="4822825" y="3463926"/>
            <a:ext cx="117981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FFFFFF"/>
                </a:solidFill>
                <a:latin typeface="Arial"/>
                <a:ea typeface="ＭＳ Ｐゴシック" charset="0"/>
              </a:rPr>
              <a:t>Adenosine</a:t>
            </a:r>
          </a:p>
        </p:txBody>
      </p:sp>
      <p:sp>
        <p:nvSpPr>
          <p:cNvPr id="12" name="TextBox 10"/>
          <p:cNvSpPr txBox="1">
            <a:spLocks noChangeArrowheads="1"/>
          </p:cNvSpPr>
          <p:nvPr/>
        </p:nvSpPr>
        <p:spPr bwMode="auto">
          <a:xfrm>
            <a:off x="6508173" y="3471864"/>
            <a:ext cx="15388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a:t>
            </a:r>
          </a:p>
        </p:txBody>
      </p:sp>
      <p:sp>
        <p:nvSpPr>
          <p:cNvPr id="13" name="TextBox 11"/>
          <p:cNvSpPr txBox="1">
            <a:spLocks noChangeArrowheads="1"/>
          </p:cNvSpPr>
          <p:nvPr/>
        </p:nvSpPr>
        <p:spPr bwMode="auto">
          <a:xfrm>
            <a:off x="7190077" y="3471864"/>
            <a:ext cx="15388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a:t>
            </a:r>
          </a:p>
        </p:txBody>
      </p:sp>
      <p:sp>
        <p:nvSpPr>
          <p:cNvPr id="15" name="TextBox 13"/>
          <p:cNvSpPr txBox="1">
            <a:spLocks noChangeArrowheads="1"/>
          </p:cNvSpPr>
          <p:nvPr/>
        </p:nvSpPr>
        <p:spPr bwMode="auto">
          <a:xfrm>
            <a:off x="8108373" y="3482255"/>
            <a:ext cx="15388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P</a:t>
            </a:r>
          </a:p>
        </p:txBody>
      </p:sp>
      <p:sp>
        <p:nvSpPr>
          <p:cNvPr id="16" name="TextBox 14"/>
          <p:cNvSpPr txBox="1">
            <a:spLocks noChangeArrowheads="1"/>
          </p:cNvSpPr>
          <p:nvPr/>
        </p:nvSpPr>
        <p:spPr bwMode="auto">
          <a:xfrm>
            <a:off x="1811055" y="4740984"/>
            <a:ext cx="44454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smtClean="0">
                <a:solidFill>
                  <a:srgbClr val="000000"/>
                </a:solidFill>
                <a:latin typeface="Arial"/>
                <a:ea typeface="ＭＳ Ｐゴシック" charset="0"/>
              </a:rPr>
              <a:t>ATP</a:t>
            </a:r>
            <a:endParaRPr lang="en-US" sz="1800" b="1" dirty="0">
              <a:solidFill>
                <a:srgbClr val="000000"/>
              </a:solidFill>
              <a:latin typeface="Arial"/>
              <a:ea typeface="ＭＳ Ｐゴシック" charset="0"/>
            </a:endParaRPr>
          </a:p>
        </p:txBody>
      </p:sp>
      <p:sp>
        <p:nvSpPr>
          <p:cNvPr id="17" name="TextBox 16"/>
          <p:cNvSpPr txBox="1">
            <a:spLocks noChangeArrowheads="1"/>
          </p:cNvSpPr>
          <p:nvPr/>
        </p:nvSpPr>
        <p:spPr bwMode="auto">
          <a:xfrm>
            <a:off x="5841523" y="4752494"/>
            <a:ext cx="48731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800" b="1" dirty="0">
                <a:solidFill>
                  <a:srgbClr val="000000"/>
                </a:solidFill>
                <a:latin typeface="Arial"/>
                <a:ea typeface="ＭＳ Ｐゴシック" charset="0"/>
              </a:rPr>
              <a:t>ADP</a:t>
            </a:r>
          </a:p>
        </p:txBody>
      </p:sp>
      <p:sp>
        <p:nvSpPr>
          <p:cNvPr id="18" name="TextBox 17"/>
          <p:cNvSpPr txBox="1">
            <a:spLocks noChangeArrowheads="1"/>
          </p:cNvSpPr>
          <p:nvPr/>
        </p:nvSpPr>
        <p:spPr bwMode="auto">
          <a:xfrm>
            <a:off x="7509390" y="4534247"/>
            <a:ext cx="1295226" cy="10259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ts val="2000"/>
              </a:lnSpc>
            </a:pPr>
            <a:r>
              <a:rPr lang="en-US" sz="1800" b="1" dirty="0" smtClean="0">
                <a:solidFill>
                  <a:srgbClr val="000000"/>
                </a:solidFill>
                <a:latin typeface="Arial"/>
                <a:ea typeface="ＭＳ Ｐゴシック" charset="0"/>
              </a:rPr>
              <a:t>Phosphate</a:t>
            </a:r>
          </a:p>
          <a:p>
            <a:pPr algn="ctr" eaLnBrk="0" hangingPunct="0">
              <a:lnSpc>
                <a:spcPts val="2000"/>
              </a:lnSpc>
            </a:pPr>
            <a:r>
              <a:rPr lang="en-US" sz="1800" b="1" dirty="0" smtClean="0">
                <a:solidFill>
                  <a:srgbClr val="000000"/>
                </a:solidFill>
                <a:latin typeface="Arial"/>
                <a:ea typeface="ＭＳ Ｐゴシック" charset="0"/>
              </a:rPr>
              <a:t>(transferred</a:t>
            </a:r>
          </a:p>
          <a:p>
            <a:pPr algn="ctr" eaLnBrk="0" hangingPunct="0">
              <a:lnSpc>
                <a:spcPts val="2000"/>
              </a:lnSpc>
            </a:pPr>
            <a:r>
              <a:rPr lang="en-US" sz="1800" b="1" dirty="0" smtClean="0">
                <a:solidFill>
                  <a:srgbClr val="000000"/>
                </a:solidFill>
                <a:latin typeface="Arial"/>
                <a:ea typeface="ＭＳ Ｐゴシック" charset="0"/>
              </a:rPr>
              <a:t>to another</a:t>
            </a:r>
          </a:p>
          <a:p>
            <a:pPr algn="ctr" eaLnBrk="0" hangingPunct="0">
              <a:lnSpc>
                <a:spcPts val="2000"/>
              </a:lnSpc>
            </a:pPr>
            <a:r>
              <a:rPr lang="en-US" sz="1800" b="1" dirty="0" smtClean="0">
                <a:solidFill>
                  <a:srgbClr val="000000"/>
                </a:solidFill>
                <a:latin typeface="Arial"/>
                <a:ea typeface="ＭＳ Ｐゴシック" charset="0"/>
              </a:rPr>
              <a:t>molecule)</a:t>
            </a:r>
            <a:endParaRPr lang="en-US" sz="1800" b="1" dirty="0">
              <a:solidFill>
                <a:srgbClr val="000000"/>
              </a:solidFill>
              <a:latin typeface="Arial"/>
              <a:ea typeface="ＭＳ Ｐゴシック" charset="0"/>
            </a:endParaRPr>
          </a:p>
        </p:txBody>
      </p:sp>
      <p:grpSp>
        <p:nvGrpSpPr>
          <p:cNvPr id="19" name="Group 18"/>
          <p:cNvGrpSpPr/>
          <p:nvPr/>
        </p:nvGrpSpPr>
        <p:grpSpPr>
          <a:xfrm>
            <a:off x="341236" y="3878256"/>
            <a:ext cx="3376142" cy="459131"/>
            <a:chOff x="7087" y="2237447"/>
            <a:chExt cx="3376142" cy="459131"/>
          </a:xfrm>
        </p:grpSpPr>
        <p:sp>
          <p:nvSpPr>
            <p:cNvPr id="20" name="Freeform 19"/>
            <p:cNvSpPr/>
            <p:nvPr/>
          </p:nvSpPr>
          <p:spPr>
            <a:xfrm>
              <a:off x="7087" y="2237447"/>
              <a:ext cx="3376142" cy="239090"/>
            </a:xfrm>
            <a:custGeom>
              <a:avLst/>
              <a:gdLst>
                <a:gd name="connsiteX0" fmla="*/ 9525 w 3376142"/>
                <a:gd name="connsiteY0" fmla="*/ 9525 h 239090"/>
                <a:gd name="connsiteX1" fmla="*/ 9525 w 3376142"/>
                <a:gd name="connsiteY1" fmla="*/ 229565 h 239090"/>
                <a:gd name="connsiteX2" fmla="*/ 3366617 w 3376142"/>
                <a:gd name="connsiteY2" fmla="*/ 229565 h 239090"/>
                <a:gd name="connsiteX3" fmla="*/ 3366617 w 3376142"/>
                <a:gd name="connsiteY3" fmla="*/ 9525 h 239090"/>
              </a:gdLst>
              <a:ahLst/>
              <a:cxnLst>
                <a:cxn ang="0">
                  <a:pos x="connsiteX0" y="connsiteY0"/>
                </a:cxn>
                <a:cxn ang="1">
                  <a:pos x="connsiteX1" y="connsiteY1"/>
                </a:cxn>
                <a:cxn ang="2">
                  <a:pos x="connsiteX2" y="connsiteY2"/>
                </a:cxn>
                <a:cxn ang="3">
                  <a:pos x="connsiteX3" y="connsiteY3"/>
                </a:cxn>
              </a:cxnLst>
              <a:rect l="l" t="t" r="r" b="b"/>
              <a:pathLst>
                <a:path w="3376142" h="239090">
                  <a:moveTo>
                    <a:pt x="9525" y="9525"/>
                  </a:moveTo>
                  <a:lnTo>
                    <a:pt x="9525" y="229565"/>
                  </a:lnTo>
                  <a:lnTo>
                    <a:pt x="3366617" y="229565"/>
                  </a:lnTo>
                  <a:lnTo>
                    <a:pt x="3366617"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1" name="Freeform 3"/>
            <p:cNvSpPr/>
            <p:nvPr/>
          </p:nvSpPr>
          <p:spPr>
            <a:xfrm>
              <a:off x="1676464" y="2457488"/>
              <a:ext cx="38100" cy="239090"/>
            </a:xfrm>
            <a:custGeom>
              <a:avLst/>
              <a:gdLst>
                <a:gd name="connsiteX0" fmla="*/ 9525 w 38100"/>
                <a:gd name="connsiteY0" fmla="*/ 229565 h 239090"/>
                <a:gd name="connsiteX1" fmla="*/ 9525 w 38100"/>
                <a:gd name="connsiteY1" fmla="*/ 9525 h 239090"/>
              </a:gdLst>
              <a:ahLst/>
              <a:cxnLst>
                <a:cxn ang="0">
                  <a:pos x="connsiteX0" y="connsiteY0"/>
                </a:cxn>
                <a:cxn ang="1">
                  <a:pos x="connsiteX1" y="connsiteY1"/>
                </a:cxn>
              </a:cxnLst>
              <a:rect l="l" t="t" r="r" b="b"/>
              <a:pathLst>
                <a:path w="38100" h="239090">
                  <a:moveTo>
                    <a:pt x="9525" y="229565"/>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grpSp>
        <p:nvGrpSpPr>
          <p:cNvPr id="22" name="Group 21"/>
          <p:cNvGrpSpPr/>
          <p:nvPr/>
        </p:nvGrpSpPr>
        <p:grpSpPr>
          <a:xfrm>
            <a:off x="4715104" y="3878256"/>
            <a:ext cx="2710560" cy="459131"/>
            <a:chOff x="4380955" y="2237447"/>
            <a:chExt cx="2710560" cy="459131"/>
          </a:xfrm>
        </p:grpSpPr>
        <p:sp>
          <p:nvSpPr>
            <p:cNvPr id="23" name="Freeform 3"/>
            <p:cNvSpPr/>
            <p:nvPr/>
          </p:nvSpPr>
          <p:spPr>
            <a:xfrm>
              <a:off x="4380955" y="2237447"/>
              <a:ext cx="2710560" cy="239090"/>
            </a:xfrm>
            <a:custGeom>
              <a:avLst/>
              <a:gdLst>
                <a:gd name="connsiteX0" fmla="*/ 9525 w 2710560"/>
                <a:gd name="connsiteY0" fmla="*/ 9525 h 239090"/>
                <a:gd name="connsiteX1" fmla="*/ 9525 w 2710560"/>
                <a:gd name="connsiteY1" fmla="*/ 229565 h 239090"/>
                <a:gd name="connsiteX2" fmla="*/ 2701035 w 2710560"/>
                <a:gd name="connsiteY2" fmla="*/ 229565 h 239090"/>
                <a:gd name="connsiteX3" fmla="*/ 2701035 w 2710560"/>
                <a:gd name="connsiteY3" fmla="*/ 9525 h 239090"/>
              </a:gdLst>
              <a:ahLst/>
              <a:cxnLst>
                <a:cxn ang="0">
                  <a:pos x="connsiteX0" y="connsiteY0"/>
                </a:cxn>
                <a:cxn ang="1">
                  <a:pos x="connsiteX1" y="connsiteY1"/>
                </a:cxn>
                <a:cxn ang="2">
                  <a:pos x="connsiteX2" y="connsiteY2"/>
                </a:cxn>
                <a:cxn ang="3">
                  <a:pos x="connsiteX3" y="connsiteY3"/>
                </a:cxn>
              </a:cxnLst>
              <a:rect l="l" t="t" r="r" b="b"/>
              <a:pathLst>
                <a:path w="2710560" h="239090">
                  <a:moveTo>
                    <a:pt x="9525" y="9525"/>
                  </a:moveTo>
                  <a:lnTo>
                    <a:pt x="9525" y="229565"/>
                  </a:lnTo>
                  <a:lnTo>
                    <a:pt x="2701035" y="229565"/>
                  </a:lnTo>
                  <a:lnTo>
                    <a:pt x="270103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4" name="Freeform 3"/>
            <p:cNvSpPr/>
            <p:nvPr/>
          </p:nvSpPr>
          <p:spPr>
            <a:xfrm>
              <a:off x="5712931" y="2457488"/>
              <a:ext cx="38100" cy="239090"/>
            </a:xfrm>
            <a:custGeom>
              <a:avLst/>
              <a:gdLst>
                <a:gd name="connsiteX0" fmla="*/ 9525 w 38100"/>
                <a:gd name="connsiteY0" fmla="*/ 229565 h 239090"/>
                <a:gd name="connsiteX1" fmla="*/ 9525 w 38100"/>
                <a:gd name="connsiteY1" fmla="*/ 9525 h 239090"/>
              </a:gdLst>
              <a:ahLst/>
              <a:cxnLst>
                <a:cxn ang="0">
                  <a:pos x="connsiteX0" y="connsiteY0"/>
                </a:cxn>
                <a:cxn ang="1">
                  <a:pos x="connsiteX1" y="connsiteY1"/>
                </a:cxn>
              </a:cxnLst>
              <a:rect l="l" t="t" r="r" b="b"/>
              <a:pathLst>
                <a:path w="38100" h="239090">
                  <a:moveTo>
                    <a:pt x="9525" y="229565"/>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grpSp>
        <p:nvGrpSpPr>
          <p:cNvPr id="25" name="Group 24"/>
          <p:cNvGrpSpPr/>
          <p:nvPr/>
        </p:nvGrpSpPr>
        <p:grpSpPr>
          <a:xfrm>
            <a:off x="1966925" y="2971565"/>
            <a:ext cx="1759064" cy="459131"/>
            <a:chOff x="1632776" y="1123492"/>
            <a:chExt cx="1759064" cy="459131"/>
          </a:xfrm>
        </p:grpSpPr>
        <p:sp>
          <p:nvSpPr>
            <p:cNvPr id="26" name="Freeform 3"/>
            <p:cNvSpPr/>
            <p:nvPr/>
          </p:nvSpPr>
          <p:spPr>
            <a:xfrm>
              <a:off x="1632776" y="1343533"/>
              <a:ext cx="1759064" cy="239090"/>
            </a:xfrm>
            <a:custGeom>
              <a:avLst/>
              <a:gdLst>
                <a:gd name="connsiteX0" fmla="*/ 9525 w 1759064"/>
                <a:gd name="connsiteY0" fmla="*/ 229565 h 239090"/>
                <a:gd name="connsiteX1" fmla="*/ 9525 w 1759064"/>
                <a:gd name="connsiteY1" fmla="*/ 9525 h 239090"/>
                <a:gd name="connsiteX2" fmla="*/ 1749539 w 1759064"/>
                <a:gd name="connsiteY2" fmla="*/ 9525 h 239090"/>
                <a:gd name="connsiteX3" fmla="*/ 1749539 w 1759064"/>
                <a:gd name="connsiteY3" fmla="*/ 229565 h 239090"/>
              </a:gdLst>
              <a:ahLst/>
              <a:cxnLst>
                <a:cxn ang="0">
                  <a:pos x="connsiteX0" y="connsiteY0"/>
                </a:cxn>
                <a:cxn ang="1">
                  <a:pos x="connsiteX1" y="connsiteY1"/>
                </a:cxn>
                <a:cxn ang="2">
                  <a:pos x="connsiteX2" y="connsiteY2"/>
                </a:cxn>
                <a:cxn ang="3">
                  <a:pos x="connsiteX3" y="connsiteY3"/>
                </a:cxn>
              </a:cxnLst>
              <a:rect l="l" t="t" r="r" b="b"/>
              <a:pathLst>
                <a:path w="1759064" h="239090">
                  <a:moveTo>
                    <a:pt x="9525" y="229565"/>
                  </a:moveTo>
                  <a:lnTo>
                    <a:pt x="9525" y="9525"/>
                  </a:lnTo>
                  <a:lnTo>
                    <a:pt x="1749539" y="9525"/>
                  </a:lnTo>
                  <a:lnTo>
                    <a:pt x="1749539" y="22956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27" name="Freeform 3"/>
            <p:cNvSpPr/>
            <p:nvPr/>
          </p:nvSpPr>
          <p:spPr>
            <a:xfrm>
              <a:off x="2502777" y="1123492"/>
              <a:ext cx="38100" cy="239090"/>
            </a:xfrm>
            <a:custGeom>
              <a:avLst/>
              <a:gdLst>
                <a:gd name="connsiteX0" fmla="*/ 9525 w 38100"/>
                <a:gd name="connsiteY0" fmla="*/ 9525 h 239090"/>
                <a:gd name="connsiteX1" fmla="*/ 9525 w 38100"/>
                <a:gd name="connsiteY1" fmla="*/ 229565 h 239090"/>
              </a:gdLst>
              <a:ahLst/>
              <a:cxnLst>
                <a:cxn ang="0">
                  <a:pos x="connsiteX0" y="connsiteY0"/>
                </a:cxn>
                <a:cxn ang="1">
                  <a:pos x="connsiteX1" y="connsiteY1"/>
                </a:cxn>
              </a:cxnLst>
              <a:rect l="l" t="t" r="r" b="b"/>
              <a:pathLst>
                <a:path w="38100" h="239090">
                  <a:moveTo>
                    <a:pt x="9525" y="9525"/>
                  </a:moveTo>
                  <a:lnTo>
                    <a:pt x="9525" y="22956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grpSp>
        <p:nvGrpSpPr>
          <p:cNvPr id="28" name="Group 27"/>
          <p:cNvGrpSpPr/>
          <p:nvPr/>
        </p:nvGrpSpPr>
        <p:grpSpPr>
          <a:xfrm>
            <a:off x="6336754" y="2983757"/>
            <a:ext cx="1112774" cy="459131"/>
            <a:chOff x="6002605" y="1123492"/>
            <a:chExt cx="1112774" cy="459131"/>
          </a:xfrm>
        </p:grpSpPr>
        <p:sp>
          <p:nvSpPr>
            <p:cNvPr id="29" name="Freeform 3"/>
            <p:cNvSpPr/>
            <p:nvPr/>
          </p:nvSpPr>
          <p:spPr>
            <a:xfrm>
              <a:off x="6002605" y="1343533"/>
              <a:ext cx="1112774" cy="239090"/>
            </a:xfrm>
            <a:custGeom>
              <a:avLst/>
              <a:gdLst>
                <a:gd name="connsiteX0" fmla="*/ 9525 w 1112774"/>
                <a:gd name="connsiteY0" fmla="*/ 229565 h 239090"/>
                <a:gd name="connsiteX1" fmla="*/ 9525 w 1112774"/>
                <a:gd name="connsiteY1" fmla="*/ 9525 h 239090"/>
                <a:gd name="connsiteX2" fmla="*/ 1103249 w 1112774"/>
                <a:gd name="connsiteY2" fmla="*/ 9525 h 239090"/>
                <a:gd name="connsiteX3" fmla="*/ 1103249 w 1112774"/>
                <a:gd name="connsiteY3" fmla="*/ 229565 h 239090"/>
              </a:gdLst>
              <a:ahLst/>
              <a:cxnLst>
                <a:cxn ang="0">
                  <a:pos x="connsiteX0" y="connsiteY0"/>
                </a:cxn>
                <a:cxn ang="1">
                  <a:pos x="connsiteX1" y="connsiteY1"/>
                </a:cxn>
                <a:cxn ang="2">
                  <a:pos x="connsiteX2" y="connsiteY2"/>
                </a:cxn>
                <a:cxn ang="3">
                  <a:pos x="connsiteX3" y="connsiteY3"/>
                </a:cxn>
              </a:cxnLst>
              <a:rect l="l" t="t" r="r" b="b"/>
              <a:pathLst>
                <a:path w="1112774" h="239090">
                  <a:moveTo>
                    <a:pt x="9525" y="229565"/>
                  </a:moveTo>
                  <a:lnTo>
                    <a:pt x="9525" y="9525"/>
                  </a:lnTo>
                  <a:lnTo>
                    <a:pt x="1103249" y="9525"/>
                  </a:lnTo>
                  <a:lnTo>
                    <a:pt x="1103249" y="22956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30" name="Freeform 3"/>
            <p:cNvSpPr/>
            <p:nvPr/>
          </p:nvSpPr>
          <p:spPr>
            <a:xfrm>
              <a:off x="6549467" y="1123492"/>
              <a:ext cx="38100" cy="239090"/>
            </a:xfrm>
            <a:custGeom>
              <a:avLst/>
              <a:gdLst>
                <a:gd name="connsiteX0" fmla="*/ 9525 w 38100"/>
                <a:gd name="connsiteY0" fmla="*/ 9525 h 239090"/>
                <a:gd name="connsiteX1" fmla="*/ 9525 w 38100"/>
                <a:gd name="connsiteY1" fmla="*/ 229565 h 239090"/>
              </a:gdLst>
              <a:ahLst/>
              <a:cxnLst>
                <a:cxn ang="0">
                  <a:pos x="connsiteX0" y="connsiteY0"/>
                </a:cxn>
                <a:cxn ang="1">
                  <a:pos x="connsiteX1" y="connsiteY1"/>
                </a:cxn>
              </a:cxnLst>
              <a:rect l="l" t="t" r="r" b="b"/>
              <a:pathLst>
                <a:path w="38100" h="239090">
                  <a:moveTo>
                    <a:pt x="9525" y="9525"/>
                  </a:moveTo>
                  <a:lnTo>
                    <a:pt x="9525" y="22956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grpSp>
        <p:nvGrpSpPr>
          <p:cNvPr id="31" name="Group 30"/>
          <p:cNvGrpSpPr/>
          <p:nvPr/>
        </p:nvGrpSpPr>
        <p:grpSpPr>
          <a:xfrm>
            <a:off x="7892631" y="4057606"/>
            <a:ext cx="547763" cy="459142"/>
            <a:chOff x="7558482" y="2063229"/>
            <a:chExt cx="547763" cy="459142"/>
          </a:xfrm>
        </p:grpSpPr>
        <p:sp>
          <p:nvSpPr>
            <p:cNvPr id="32" name="Freeform 3"/>
            <p:cNvSpPr/>
            <p:nvPr/>
          </p:nvSpPr>
          <p:spPr>
            <a:xfrm>
              <a:off x="7558482" y="2063229"/>
              <a:ext cx="547763" cy="239090"/>
            </a:xfrm>
            <a:custGeom>
              <a:avLst/>
              <a:gdLst>
                <a:gd name="connsiteX0" fmla="*/ 9525 w 547763"/>
                <a:gd name="connsiteY0" fmla="*/ 9525 h 239090"/>
                <a:gd name="connsiteX1" fmla="*/ 9525 w 547763"/>
                <a:gd name="connsiteY1" fmla="*/ 229565 h 239090"/>
                <a:gd name="connsiteX2" fmla="*/ 538238 w 547763"/>
                <a:gd name="connsiteY2" fmla="*/ 229565 h 239090"/>
                <a:gd name="connsiteX3" fmla="*/ 538238 w 547763"/>
                <a:gd name="connsiteY3" fmla="*/ 9525 h 239090"/>
              </a:gdLst>
              <a:ahLst/>
              <a:cxnLst>
                <a:cxn ang="0">
                  <a:pos x="connsiteX0" y="connsiteY0"/>
                </a:cxn>
                <a:cxn ang="1">
                  <a:pos x="connsiteX1" y="connsiteY1"/>
                </a:cxn>
                <a:cxn ang="2">
                  <a:pos x="connsiteX2" y="connsiteY2"/>
                </a:cxn>
                <a:cxn ang="3">
                  <a:pos x="connsiteX3" y="connsiteY3"/>
                </a:cxn>
              </a:cxnLst>
              <a:rect l="l" t="t" r="r" b="b"/>
              <a:pathLst>
                <a:path w="547763" h="239090">
                  <a:moveTo>
                    <a:pt x="9525" y="9525"/>
                  </a:moveTo>
                  <a:lnTo>
                    <a:pt x="9525" y="229565"/>
                  </a:lnTo>
                  <a:lnTo>
                    <a:pt x="538238" y="229565"/>
                  </a:lnTo>
                  <a:lnTo>
                    <a:pt x="538238"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sp>
          <p:nvSpPr>
            <p:cNvPr id="33" name="Freeform 3"/>
            <p:cNvSpPr/>
            <p:nvPr/>
          </p:nvSpPr>
          <p:spPr>
            <a:xfrm>
              <a:off x="7822858" y="2283269"/>
              <a:ext cx="38100" cy="239102"/>
            </a:xfrm>
            <a:custGeom>
              <a:avLst/>
              <a:gdLst>
                <a:gd name="connsiteX0" fmla="*/ 9525 w 38100"/>
                <a:gd name="connsiteY0" fmla="*/ 229577 h 239102"/>
                <a:gd name="connsiteX1" fmla="*/ 9525 w 38100"/>
                <a:gd name="connsiteY1" fmla="*/ 9525 h 239102"/>
              </a:gdLst>
              <a:ahLst/>
              <a:cxnLst>
                <a:cxn ang="0">
                  <a:pos x="connsiteX0" y="connsiteY0"/>
                </a:cxn>
                <a:cxn ang="1">
                  <a:pos x="connsiteX1" y="connsiteY1"/>
                </a:cxn>
              </a:cxnLst>
              <a:rect l="l" t="t" r="r" b="b"/>
              <a:pathLst>
                <a:path w="38100" h="239102">
                  <a:moveTo>
                    <a:pt x="9525" y="229577"/>
                  </a:moveTo>
                  <a:lnTo>
                    <a:pt x="9525" y="9525"/>
                  </a:lnTo>
                </a:path>
              </a:pathLst>
            </a:custGeom>
            <a:ln w="12700">
              <a:miter lim="800000"/>
            </a:ln>
          </p:spPr>
          <p:style>
            <a:lnRef idx="1">
              <a:schemeClr val="dk1"/>
            </a:lnRef>
            <a:fillRef idx="0">
              <a:schemeClr val="dk1"/>
            </a:fillRef>
            <a:effectRef idx="0">
              <a:schemeClr val="dk1"/>
            </a:effectRef>
            <a:fontRef idx="minor">
              <a:schemeClr val="tx1"/>
            </a:fontRef>
          </p:style>
          <p:txBody>
            <a:bodyPr rtlCol="0" anchor="ctr"/>
            <a:lstStyle/>
            <a:p>
              <a:pPr algn="ctr" eaLnBrk="0" hangingPunct="0"/>
              <a:endParaRPr lang="zh-CN" altLang="en-US" b="1">
                <a:solidFill>
                  <a:srgbClr val="000000"/>
                </a:solidFill>
              </a:endParaRPr>
            </a:p>
          </p:txBody>
        </p:sp>
      </p:grpSp>
      <p:sp>
        <p:nvSpPr>
          <p:cNvPr id="35" name="직사각형 34"/>
          <p:cNvSpPr/>
          <p:nvPr/>
        </p:nvSpPr>
        <p:spPr>
          <a:xfrm>
            <a:off x="999329" y="530526"/>
            <a:ext cx="6986016" cy="1200329"/>
          </a:xfrm>
          <a:prstGeom prst="rect">
            <a:avLst/>
          </a:prstGeom>
        </p:spPr>
        <p:txBody>
          <a:bodyPr wrap="square">
            <a:spAutoFit/>
          </a:bodyPr>
          <a:lstStyle/>
          <a:p>
            <a:r>
              <a:rPr lang="en-US" altLang="ko-KR" dirty="0" smtClean="0"/>
              <a:t>The release of the phosphate at the tip of the adenosine </a:t>
            </a:r>
            <a:r>
              <a:rPr lang="en-US" altLang="ko-KR" dirty="0" err="1" smtClean="0"/>
              <a:t>triphosphate</a:t>
            </a:r>
            <a:r>
              <a:rPr lang="ko-KR" altLang="en-US" sz="2000" dirty="0" err="1" smtClean="0"/>
              <a:t>삼인산</a:t>
            </a:r>
            <a:r>
              <a:rPr lang="en-US" altLang="ko-KR" dirty="0" smtClean="0"/>
              <a:t> tail makes energy available to cells. </a:t>
            </a:r>
          </a:p>
        </p:txBody>
      </p:sp>
      <p:pic>
        <p:nvPicPr>
          <p:cNvPr id="1028" name="Picture 4" descr="ATPanionChemDraw.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920106" y="4784549"/>
            <a:ext cx="3910121" cy="17687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74686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5088" y="204216"/>
            <a:ext cx="6973824" cy="6449568"/>
          </a:xfrm>
          <a:prstGeom prst="rect">
            <a:avLst/>
          </a:prstGeom>
        </p:spPr>
      </p:pic>
      <p:sp>
        <p:nvSpPr>
          <p:cNvPr id="2" name="Title 1"/>
          <p:cNvSpPr>
            <a:spLocks noGrp="1"/>
          </p:cNvSpPr>
          <p:nvPr>
            <p:ph type="ctrTitle" idx="4294967295"/>
          </p:nvPr>
        </p:nvSpPr>
        <p:spPr>
          <a:xfrm>
            <a:off x="0" y="36513"/>
            <a:ext cx="7772400" cy="301625"/>
          </a:xfrm>
        </p:spPr>
        <p:txBody>
          <a:bodyPr/>
          <a:lstStyle/>
          <a:p>
            <a:pPr algn="l" rtl="0" eaLnBrk="0" fontAlgn="base" hangingPunct="0"/>
            <a:r>
              <a:rPr lang="en-US" sz="1200" b="0" kern="1200" dirty="0" smtClean="0">
                <a:solidFill>
                  <a:srgbClr val="000000"/>
                </a:solidFill>
                <a:effectLst/>
                <a:latin typeface="Arial"/>
                <a:ea typeface="ＭＳ Ｐゴシック"/>
                <a:cs typeface="ＭＳ Ｐゴシック"/>
              </a:rPr>
              <a:t>Figure 5.5</a:t>
            </a:r>
            <a:endParaRPr lang="en-US" dirty="0">
              <a:latin typeface="Arial" pitchFamily="34" charset="0"/>
              <a:cs typeface="Arial" pitchFamily="34" charset="0"/>
            </a:endParaRPr>
          </a:p>
        </p:txBody>
      </p:sp>
      <p:sp>
        <p:nvSpPr>
          <p:cNvPr id="4" name="TextBox 2"/>
          <p:cNvSpPr txBox="1">
            <a:spLocks noChangeArrowheads="1"/>
          </p:cNvSpPr>
          <p:nvPr/>
        </p:nvSpPr>
        <p:spPr bwMode="auto">
          <a:xfrm>
            <a:off x="3940313" y="208113"/>
            <a:ext cx="52257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r>
              <a:rPr lang="en-US" sz="1200" b="1" dirty="0" smtClean="0">
                <a:solidFill>
                  <a:srgbClr val="000000"/>
                </a:solidFill>
                <a:latin typeface="Arial"/>
                <a:ea typeface="ＭＳ Ｐゴシック" charset="0"/>
              </a:rPr>
              <a:t>Motor</a:t>
            </a:r>
          </a:p>
          <a:p>
            <a:pPr algn="ctr" eaLnBrk="0" hangingPunct="0"/>
            <a:r>
              <a:rPr lang="en-US" sz="1200" b="1" dirty="0" smtClean="0">
                <a:solidFill>
                  <a:srgbClr val="000000"/>
                </a:solidFill>
                <a:latin typeface="Arial"/>
                <a:ea typeface="ＭＳ Ｐゴシック" charset="0"/>
              </a:rPr>
              <a:t>protein</a:t>
            </a:r>
            <a:endParaRPr lang="en-US" sz="1200" b="1" dirty="0">
              <a:solidFill>
                <a:srgbClr val="000000"/>
              </a:solidFill>
              <a:latin typeface="Arial"/>
              <a:ea typeface="ＭＳ Ｐゴシック" charset="0"/>
            </a:endParaRPr>
          </a:p>
        </p:txBody>
      </p:sp>
      <p:sp>
        <p:nvSpPr>
          <p:cNvPr id="5" name="TextBox 4"/>
          <p:cNvSpPr txBox="1">
            <a:spLocks noChangeArrowheads="1"/>
          </p:cNvSpPr>
          <p:nvPr/>
        </p:nvSpPr>
        <p:spPr bwMode="auto">
          <a:xfrm>
            <a:off x="1254258" y="774851"/>
            <a:ext cx="29636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a:solidFill>
                  <a:srgbClr val="000000"/>
                </a:solidFill>
                <a:latin typeface="Arial"/>
                <a:ea typeface="ＭＳ Ｐゴシック" charset="0"/>
              </a:rPr>
              <a:t>ATP</a:t>
            </a:r>
          </a:p>
        </p:txBody>
      </p:sp>
      <p:sp>
        <p:nvSpPr>
          <p:cNvPr id="6" name="TextBox 5"/>
          <p:cNvSpPr txBox="1">
            <a:spLocks noChangeArrowheads="1"/>
          </p:cNvSpPr>
          <p:nvPr/>
        </p:nvSpPr>
        <p:spPr bwMode="auto">
          <a:xfrm>
            <a:off x="2956058" y="931220"/>
            <a:ext cx="32380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a:solidFill>
                  <a:srgbClr val="000000"/>
                </a:solidFill>
                <a:latin typeface="Arial"/>
                <a:ea typeface="ＭＳ Ｐゴシック" charset="0"/>
              </a:rPr>
              <a:t>ADP</a:t>
            </a:r>
          </a:p>
        </p:txBody>
      </p:sp>
      <p:sp>
        <p:nvSpPr>
          <p:cNvPr id="7" name="TextBox 6"/>
          <p:cNvSpPr txBox="1">
            <a:spLocks noChangeArrowheads="1"/>
          </p:cNvSpPr>
          <p:nvPr/>
        </p:nvSpPr>
        <p:spPr bwMode="auto">
          <a:xfrm>
            <a:off x="3622808" y="947888"/>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a:solidFill>
                  <a:srgbClr val="000000"/>
                </a:solidFill>
                <a:latin typeface="Arial"/>
                <a:ea typeface="ＭＳ Ｐゴシック" charset="0"/>
              </a:rPr>
              <a:t>P</a:t>
            </a:r>
          </a:p>
        </p:txBody>
      </p:sp>
      <p:sp>
        <p:nvSpPr>
          <p:cNvPr id="8" name="TextBox 7"/>
          <p:cNvSpPr txBox="1">
            <a:spLocks noChangeArrowheads="1"/>
          </p:cNvSpPr>
          <p:nvPr/>
        </p:nvSpPr>
        <p:spPr bwMode="auto">
          <a:xfrm>
            <a:off x="6830351" y="786758"/>
            <a:ext cx="32380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smtClean="0">
                <a:solidFill>
                  <a:srgbClr val="000000"/>
                </a:solidFill>
                <a:latin typeface="Arial"/>
                <a:ea typeface="ＭＳ Ｐゴシック" charset="0"/>
              </a:rPr>
              <a:t>ADP</a:t>
            </a:r>
            <a:endParaRPr lang="en-US" sz="1200" b="1" dirty="0">
              <a:solidFill>
                <a:srgbClr val="000000"/>
              </a:solidFill>
              <a:latin typeface="Arial"/>
              <a:ea typeface="ＭＳ Ｐゴシック" charset="0"/>
            </a:endParaRPr>
          </a:p>
        </p:txBody>
      </p:sp>
      <p:sp>
        <p:nvSpPr>
          <p:cNvPr id="9" name="TextBox 9"/>
          <p:cNvSpPr txBox="1">
            <a:spLocks noChangeArrowheads="1"/>
          </p:cNvSpPr>
          <p:nvPr/>
        </p:nvSpPr>
        <p:spPr bwMode="auto">
          <a:xfrm>
            <a:off x="4699926" y="1507483"/>
            <a:ext cx="106920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a:solidFill>
                  <a:srgbClr val="000000"/>
                </a:solidFill>
                <a:latin typeface="Arial"/>
                <a:ea typeface="ＭＳ Ｐゴシック" charset="0"/>
              </a:rPr>
              <a:t>Protein moved</a:t>
            </a:r>
          </a:p>
        </p:txBody>
      </p:sp>
      <p:sp>
        <p:nvSpPr>
          <p:cNvPr id="10" name="TextBox 10"/>
          <p:cNvSpPr txBox="1">
            <a:spLocks noChangeArrowheads="1"/>
          </p:cNvSpPr>
          <p:nvPr/>
        </p:nvSpPr>
        <p:spPr bwMode="auto">
          <a:xfrm>
            <a:off x="1137576" y="1718620"/>
            <a:ext cx="5966377"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a:solidFill>
                  <a:srgbClr val="000000"/>
                </a:solidFill>
                <a:latin typeface="Arial"/>
                <a:ea typeface="ＭＳ Ｐゴシック" charset="0"/>
              </a:rPr>
              <a:t>(a) Motor protein performing mechanical work (moving a muscle fiber)</a:t>
            </a:r>
          </a:p>
        </p:txBody>
      </p:sp>
      <p:sp>
        <p:nvSpPr>
          <p:cNvPr id="11" name="TextBox 11"/>
          <p:cNvSpPr txBox="1">
            <a:spLocks noChangeArrowheads="1"/>
          </p:cNvSpPr>
          <p:nvPr/>
        </p:nvSpPr>
        <p:spPr bwMode="auto">
          <a:xfrm>
            <a:off x="1659864" y="2406008"/>
            <a:ext cx="70968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smtClean="0">
                <a:solidFill>
                  <a:srgbClr val="000000"/>
                </a:solidFill>
                <a:latin typeface="Arial"/>
                <a:ea typeface="ＭＳ Ｐゴシック" charset="0"/>
              </a:rPr>
              <a:t>Transport</a:t>
            </a:r>
          </a:p>
          <a:p>
            <a:pPr eaLnBrk="0" hangingPunct="0"/>
            <a:r>
              <a:rPr lang="en-US" sz="1200" b="1" smtClean="0">
                <a:solidFill>
                  <a:srgbClr val="000000"/>
                </a:solidFill>
                <a:latin typeface="Arial"/>
                <a:ea typeface="ＭＳ Ｐゴシック" charset="0"/>
              </a:rPr>
              <a:t>protein</a:t>
            </a:r>
            <a:endParaRPr lang="en-US" sz="1200" b="1" dirty="0">
              <a:solidFill>
                <a:srgbClr val="000000"/>
              </a:solidFill>
              <a:latin typeface="Arial"/>
              <a:ea typeface="ＭＳ Ｐゴシック" charset="0"/>
            </a:endParaRPr>
          </a:p>
        </p:txBody>
      </p:sp>
      <p:sp>
        <p:nvSpPr>
          <p:cNvPr id="12" name="TextBox 13"/>
          <p:cNvSpPr txBox="1">
            <a:spLocks noChangeArrowheads="1"/>
          </p:cNvSpPr>
          <p:nvPr/>
        </p:nvSpPr>
        <p:spPr bwMode="auto">
          <a:xfrm>
            <a:off x="2539339" y="2340920"/>
            <a:ext cx="4712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a:solidFill>
                  <a:srgbClr val="000000"/>
                </a:solidFill>
                <a:latin typeface="Arial"/>
                <a:ea typeface="ＭＳ Ｐゴシック" charset="0"/>
              </a:rPr>
              <a:t>Solute</a:t>
            </a:r>
          </a:p>
        </p:txBody>
      </p:sp>
      <p:sp>
        <p:nvSpPr>
          <p:cNvPr id="13" name="TextBox 14"/>
          <p:cNvSpPr txBox="1">
            <a:spLocks noChangeArrowheads="1"/>
          </p:cNvSpPr>
          <p:nvPr/>
        </p:nvSpPr>
        <p:spPr bwMode="auto">
          <a:xfrm>
            <a:off x="3496601" y="2737795"/>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a:solidFill>
                  <a:srgbClr val="000000"/>
                </a:solidFill>
                <a:latin typeface="Arial"/>
                <a:ea typeface="ＭＳ Ｐゴシック" charset="0"/>
              </a:rPr>
              <a:t>P</a:t>
            </a:r>
          </a:p>
        </p:txBody>
      </p:sp>
      <p:sp>
        <p:nvSpPr>
          <p:cNvPr id="14" name="TextBox 15"/>
          <p:cNvSpPr txBox="1">
            <a:spLocks noChangeArrowheads="1"/>
          </p:cNvSpPr>
          <p:nvPr/>
        </p:nvSpPr>
        <p:spPr bwMode="auto">
          <a:xfrm>
            <a:off x="5754821" y="2679057"/>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a:solidFill>
                  <a:srgbClr val="000000"/>
                </a:solidFill>
                <a:latin typeface="Arial"/>
                <a:ea typeface="ＭＳ Ｐゴシック" charset="0"/>
              </a:rPr>
              <a:t>P</a:t>
            </a:r>
          </a:p>
        </p:txBody>
      </p:sp>
      <p:sp>
        <p:nvSpPr>
          <p:cNvPr id="15" name="TextBox 16"/>
          <p:cNvSpPr txBox="1">
            <a:spLocks noChangeArrowheads="1"/>
          </p:cNvSpPr>
          <p:nvPr/>
        </p:nvSpPr>
        <p:spPr bwMode="auto">
          <a:xfrm>
            <a:off x="1256639" y="3275958"/>
            <a:ext cx="29636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a:solidFill>
                  <a:srgbClr val="000000"/>
                </a:solidFill>
                <a:latin typeface="Arial"/>
                <a:ea typeface="ＭＳ Ｐゴシック" charset="0"/>
              </a:rPr>
              <a:t>ATP</a:t>
            </a:r>
          </a:p>
        </p:txBody>
      </p:sp>
      <p:sp>
        <p:nvSpPr>
          <p:cNvPr id="16" name="TextBox 17"/>
          <p:cNvSpPr txBox="1">
            <a:spLocks noChangeArrowheads="1"/>
          </p:cNvSpPr>
          <p:nvPr/>
        </p:nvSpPr>
        <p:spPr bwMode="auto">
          <a:xfrm>
            <a:off x="6818445" y="3290245"/>
            <a:ext cx="32380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smtClean="0">
                <a:solidFill>
                  <a:srgbClr val="000000"/>
                </a:solidFill>
                <a:latin typeface="Arial"/>
                <a:ea typeface="ＭＳ Ｐゴシック" charset="0"/>
              </a:rPr>
              <a:t>ADP</a:t>
            </a:r>
            <a:endParaRPr lang="en-US" sz="1200" b="1" dirty="0">
              <a:solidFill>
                <a:srgbClr val="000000"/>
              </a:solidFill>
              <a:latin typeface="Arial"/>
              <a:ea typeface="ＭＳ Ｐゴシック" charset="0"/>
            </a:endParaRPr>
          </a:p>
        </p:txBody>
      </p:sp>
      <p:sp>
        <p:nvSpPr>
          <p:cNvPr id="17" name="TextBox 19"/>
          <p:cNvSpPr txBox="1">
            <a:spLocks noChangeArrowheads="1"/>
          </p:cNvSpPr>
          <p:nvPr/>
        </p:nvSpPr>
        <p:spPr bwMode="auto">
          <a:xfrm>
            <a:off x="4541177" y="4037163"/>
            <a:ext cx="136896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a:solidFill>
                  <a:srgbClr val="000000"/>
                </a:solidFill>
                <a:latin typeface="Arial"/>
                <a:ea typeface="ＭＳ Ｐゴシック" charset="0"/>
              </a:rPr>
              <a:t>Solute transported</a:t>
            </a:r>
          </a:p>
        </p:txBody>
      </p:sp>
      <p:sp>
        <p:nvSpPr>
          <p:cNvPr id="18" name="TextBox 20"/>
          <p:cNvSpPr txBox="1">
            <a:spLocks noChangeArrowheads="1"/>
          </p:cNvSpPr>
          <p:nvPr/>
        </p:nvSpPr>
        <p:spPr bwMode="auto">
          <a:xfrm>
            <a:off x="1131226" y="4245920"/>
            <a:ext cx="665701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a:t>
            </a:r>
            <a:r>
              <a:rPr lang="en-US" sz="1400" b="1" dirty="0" smtClean="0">
                <a:solidFill>
                  <a:srgbClr val="000000"/>
                </a:solidFill>
                <a:latin typeface="Arial"/>
                <a:ea typeface="ＭＳ Ｐゴシック" charset="0"/>
              </a:rPr>
              <a:t>b) Transport protein</a:t>
            </a:r>
            <a:r>
              <a:rPr lang="ko-KR" altLang="en-US" sz="1400" dirty="0" smtClean="0">
                <a:solidFill>
                  <a:srgbClr val="000000"/>
                </a:solidFill>
                <a:latin typeface="Arial"/>
                <a:ea typeface="ＭＳ Ｐゴシック" charset="0"/>
              </a:rPr>
              <a:t>수송단백질</a:t>
            </a:r>
            <a:r>
              <a:rPr lang="en-US" sz="1400" b="1" dirty="0" smtClean="0">
                <a:solidFill>
                  <a:srgbClr val="000000"/>
                </a:solidFill>
                <a:latin typeface="Arial"/>
                <a:ea typeface="ＭＳ Ｐゴシック" charset="0"/>
              </a:rPr>
              <a:t> </a:t>
            </a:r>
            <a:r>
              <a:rPr lang="en-US" sz="1400" b="1" dirty="0">
                <a:solidFill>
                  <a:srgbClr val="000000"/>
                </a:solidFill>
                <a:latin typeface="Arial"/>
                <a:ea typeface="ＭＳ Ｐゴシック" charset="0"/>
              </a:rPr>
              <a:t>performing transport work (importing a solute)</a:t>
            </a:r>
          </a:p>
        </p:txBody>
      </p:sp>
      <p:sp>
        <p:nvSpPr>
          <p:cNvPr id="19" name="TextBox 21"/>
          <p:cNvSpPr txBox="1">
            <a:spLocks noChangeArrowheads="1"/>
          </p:cNvSpPr>
          <p:nvPr/>
        </p:nvSpPr>
        <p:spPr bwMode="auto">
          <a:xfrm>
            <a:off x="5706401" y="4998395"/>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a:solidFill>
                  <a:srgbClr val="000000"/>
                </a:solidFill>
                <a:latin typeface="Arial"/>
                <a:ea typeface="ＭＳ Ｐゴシック" charset="0"/>
              </a:rPr>
              <a:t>P</a:t>
            </a:r>
          </a:p>
        </p:txBody>
      </p:sp>
      <p:sp>
        <p:nvSpPr>
          <p:cNvPr id="20" name="TextBox 22"/>
          <p:cNvSpPr txBox="1">
            <a:spLocks noChangeArrowheads="1"/>
          </p:cNvSpPr>
          <p:nvPr/>
        </p:nvSpPr>
        <p:spPr bwMode="auto">
          <a:xfrm>
            <a:off x="1256639" y="5444483"/>
            <a:ext cx="29636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a:solidFill>
                  <a:srgbClr val="000000"/>
                </a:solidFill>
                <a:latin typeface="Arial"/>
                <a:ea typeface="ＭＳ Ｐゴシック" charset="0"/>
              </a:rPr>
              <a:t>ATP</a:t>
            </a:r>
          </a:p>
        </p:txBody>
      </p:sp>
      <p:sp>
        <p:nvSpPr>
          <p:cNvPr id="21" name="TextBox 23"/>
          <p:cNvSpPr txBox="1">
            <a:spLocks noChangeArrowheads="1"/>
          </p:cNvSpPr>
          <p:nvPr/>
        </p:nvSpPr>
        <p:spPr bwMode="auto">
          <a:xfrm>
            <a:off x="2860014" y="5411145"/>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a:solidFill>
                  <a:srgbClr val="000000"/>
                </a:solidFill>
                <a:latin typeface="Arial"/>
                <a:ea typeface="ＭＳ Ｐゴシック" charset="0"/>
              </a:rPr>
              <a:t>X</a:t>
            </a:r>
          </a:p>
        </p:txBody>
      </p:sp>
      <p:sp>
        <p:nvSpPr>
          <p:cNvPr id="22" name="TextBox 24"/>
          <p:cNvSpPr txBox="1">
            <a:spLocks noChangeArrowheads="1"/>
          </p:cNvSpPr>
          <p:nvPr/>
        </p:nvSpPr>
        <p:spPr bwMode="auto">
          <a:xfrm>
            <a:off x="3285464" y="5412733"/>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a:solidFill>
                  <a:srgbClr val="000000"/>
                </a:solidFill>
                <a:latin typeface="Arial"/>
                <a:ea typeface="ＭＳ Ｐゴシック" charset="0"/>
              </a:rPr>
              <a:t>P</a:t>
            </a:r>
          </a:p>
        </p:txBody>
      </p:sp>
      <p:sp>
        <p:nvSpPr>
          <p:cNvPr id="23" name="TextBox 25"/>
          <p:cNvSpPr txBox="1">
            <a:spLocks noChangeArrowheads="1"/>
          </p:cNvSpPr>
          <p:nvPr/>
        </p:nvSpPr>
        <p:spPr bwMode="auto">
          <a:xfrm>
            <a:off x="4938051" y="5414320"/>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a:solidFill>
                  <a:srgbClr val="000000"/>
                </a:solidFill>
                <a:latin typeface="Arial"/>
                <a:ea typeface="ＭＳ Ｐゴシック" charset="0"/>
              </a:rPr>
              <a:t>X</a:t>
            </a:r>
          </a:p>
        </p:txBody>
      </p:sp>
      <p:sp>
        <p:nvSpPr>
          <p:cNvPr id="24" name="TextBox 26"/>
          <p:cNvSpPr txBox="1">
            <a:spLocks noChangeArrowheads="1"/>
          </p:cNvSpPr>
          <p:nvPr/>
        </p:nvSpPr>
        <p:spPr bwMode="auto">
          <a:xfrm>
            <a:off x="5392076" y="5414320"/>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a:solidFill>
                  <a:srgbClr val="000000"/>
                </a:solidFill>
                <a:latin typeface="Arial"/>
                <a:ea typeface="ＭＳ Ｐゴシック" charset="0"/>
              </a:rPr>
              <a:t>Y</a:t>
            </a:r>
          </a:p>
        </p:txBody>
      </p:sp>
      <p:sp>
        <p:nvSpPr>
          <p:cNvPr id="25" name="TextBox 27"/>
          <p:cNvSpPr txBox="1">
            <a:spLocks noChangeArrowheads="1"/>
          </p:cNvSpPr>
          <p:nvPr/>
        </p:nvSpPr>
        <p:spPr bwMode="auto">
          <a:xfrm>
            <a:off x="6827970" y="5443689"/>
            <a:ext cx="32380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smtClean="0">
                <a:solidFill>
                  <a:srgbClr val="000000"/>
                </a:solidFill>
                <a:latin typeface="Arial"/>
                <a:ea typeface="ＭＳ Ｐゴシック" charset="0"/>
              </a:rPr>
              <a:t>ADP</a:t>
            </a:r>
            <a:endParaRPr lang="en-US" sz="1200" b="1" dirty="0">
              <a:solidFill>
                <a:srgbClr val="000000"/>
              </a:solidFill>
              <a:latin typeface="Arial"/>
              <a:ea typeface="ＭＳ Ｐゴシック" charset="0"/>
            </a:endParaRPr>
          </a:p>
        </p:txBody>
      </p:sp>
      <p:sp>
        <p:nvSpPr>
          <p:cNvPr id="27" name="TextBox 31"/>
          <p:cNvSpPr txBox="1">
            <a:spLocks noChangeArrowheads="1"/>
          </p:cNvSpPr>
          <p:nvPr/>
        </p:nvSpPr>
        <p:spPr bwMode="auto">
          <a:xfrm>
            <a:off x="2783021" y="6155682"/>
            <a:ext cx="73257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a:solidFill>
                  <a:srgbClr val="000000"/>
                </a:solidFill>
                <a:latin typeface="Arial"/>
                <a:ea typeface="ＭＳ Ｐゴシック" charset="0"/>
              </a:rPr>
              <a:t>Reactants</a:t>
            </a:r>
          </a:p>
        </p:txBody>
      </p:sp>
      <p:sp>
        <p:nvSpPr>
          <p:cNvPr id="28" name="TextBox 33"/>
          <p:cNvSpPr txBox="1">
            <a:spLocks noChangeArrowheads="1"/>
          </p:cNvSpPr>
          <p:nvPr/>
        </p:nvSpPr>
        <p:spPr bwMode="auto">
          <a:xfrm>
            <a:off x="4711833" y="6155682"/>
            <a:ext cx="102592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a:solidFill>
                  <a:srgbClr val="000000"/>
                </a:solidFill>
                <a:latin typeface="Arial"/>
                <a:ea typeface="ＭＳ Ｐゴシック" charset="0"/>
              </a:rPr>
              <a:t>Product made</a:t>
            </a:r>
          </a:p>
        </p:txBody>
      </p:sp>
      <p:sp>
        <p:nvSpPr>
          <p:cNvPr id="29" name="TextBox 35"/>
          <p:cNvSpPr txBox="1">
            <a:spLocks noChangeArrowheads="1"/>
          </p:cNvSpPr>
          <p:nvPr/>
        </p:nvSpPr>
        <p:spPr bwMode="auto">
          <a:xfrm>
            <a:off x="1135195" y="6372376"/>
            <a:ext cx="695222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400" b="1" dirty="0">
                <a:solidFill>
                  <a:srgbClr val="000000"/>
                </a:solidFill>
                <a:latin typeface="Arial"/>
                <a:ea typeface="ＭＳ Ｐゴシック" charset="0"/>
              </a:rPr>
              <a:t>(c) Chemical reactants performing chemical work (promoting a chemical reaction)</a:t>
            </a:r>
          </a:p>
        </p:txBody>
      </p:sp>
      <p:sp>
        <p:nvSpPr>
          <p:cNvPr id="32" name="TextBox 17"/>
          <p:cNvSpPr txBox="1">
            <a:spLocks noChangeArrowheads="1"/>
          </p:cNvSpPr>
          <p:nvPr/>
        </p:nvSpPr>
        <p:spPr bwMode="auto">
          <a:xfrm>
            <a:off x="7487582" y="3290245"/>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smtClean="0">
                <a:solidFill>
                  <a:srgbClr val="000000"/>
                </a:solidFill>
                <a:latin typeface="Arial"/>
                <a:ea typeface="ＭＳ Ｐゴシック" charset="0"/>
              </a:rPr>
              <a:t>P</a:t>
            </a:r>
            <a:endParaRPr lang="en-US" sz="1200" b="1" dirty="0">
              <a:solidFill>
                <a:srgbClr val="000000"/>
              </a:solidFill>
              <a:latin typeface="Arial"/>
              <a:ea typeface="ＭＳ Ｐゴシック" charset="0"/>
            </a:endParaRPr>
          </a:p>
        </p:txBody>
      </p:sp>
      <p:sp>
        <p:nvSpPr>
          <p:cNvPr id="33" name="TextBox 30"/>
          <p:cNvSpPr txBox="1">
            <a:spLocks noChangeArrowheads="1"/>
          </p:cNvSpPr>
          <p:nvPr/>
        </p:nvSpPr>
        <p:spPr bwMode="auto">
          <a:xfrm>
            <a:off x="3396920" y="5737863"/>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smtClean="0">
                <a:solidFill>
                  <a:srgbClr val="000000"/>
                </a:solidFill>
                <a:latin typeface="Arial"/>
                <a:ea typeface="ＭＳ Ｐゴシック" charset="0"/>
              </a:rPr>
              <a:t>Y</a:t>
            </a:r>
            <a:endParaRPr lang="en-US" sz="1200" b="1" dirty="0">
              <a:solidFill>
                <a:srgbClr val="000000"/>
              </a:solidFill>
              <a:latin typeface="Arial"/>
              <a:ea typeface="ＭＳ Ｐゴシック" charset="0"/>
            </a:endParaRPr>
          </a:p>
        </p:txBody>
      </p:sp>
      <p:sp>
        <p:nvSpPr>
          <p:cNvPr id="35" name="TextBox 17"/>
          <p:cNvSpPr txBox="1">
            <a:spLocks noChangeArrowheads="1"/>
          </p:cNvSpPr>
          <p:nvPr/>
        </p:nvSpPr>
        <p:spPr bwMode="auto">
          <a:xfrm>
            <a:off x="7497106" y="5446220"/>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smtClean="0">
                <a:solidFill>
                  <a:srgbClr val="000000"/>
                </a:solidFill>
                <a:latin typeface="Arial"/>
                <a:ea typeface="ＭＳ Ｐゴシック" charset="0"/>
              </a:rPr>
              <a:t>P</a:t>
            </a:r>
            <a:endParaRPr lang="en-US" sz="1200" b="1" dirty="0">
              <a:solidFill>
                <a:srgbClr val="000000"/>
              </a:solidFill>
              <a:latin typeface="Arial"/>
              <a:ea typeface="ＭＳ Ｐゴシック" charset="0"/>
            </a:endParaRPr>
          </a:p>
        </p:txBody>
      </p:sp>
      <p:sp>
        <p:nvSpPr>
          <p:cNvPr id="63" name="TextBox 17"/>
          <p:cNvSpPr txBox="1">
            <a:spLocks noChangeArrowheads="1"/>
          </p:cNvSpPr>
          <p:nvPr/>
        </p:nvSpPr>
        <p:spPr bwMode="auto">
          <a:xfrm>
            <a:off x="7497106" y="789767"/>
            <a:ext cx="102592"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en-US" sz="1200" b="1" dirty="0" smtClean="0">
                <a:solidFill>
                  <a:srgbClr val="000000"/>
                </a:solidFill>
                <a:latin typeface="Arial"/>
                <a:ea typeface="ＭＳ Ｐゴシック" charset="0"/>
              </a:rPr>
              <a:t>P</a:t>
            </a:r>
            <a:endParaRPr lang="en-US" sz="1200" b="1" dirty="0">
              <a:solidFill>
                <a:srgbClr val="000000"/>
              </a:solidFill>
              <a:latin typeface="Arial"/>
              <a:ea typeface="ＭＳ Ｐゴシック" charset="0"/>
            </a:endParaRPr>
          </a:p>
        </p:txBody>
      </p:sp>
      <p:sp>
        <p:nvSpPr>
          <p:cNvPr id="30" name="Freeform 29"/>
          <p:cNvSpPr/>
          <p:nvPr/>
        </p:nvSpPr>
        <p:spPr bwMode="auto">
          <a:xfrm>
            <a:off x="3431381" y="592931"/>
            <a:ext cx="518319" cy="380874"/>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8" name="Freeform 37"/>
          <p:cNvSpPr/>
          <p:nvPr/>
        </p:nvSpPr>
        <p:spPr bwMode="auto">
          <a:xfrm flipH="1">
            <a:off x="2783021" y="2525586"/>
            <a:ext cx="344464" cy="267620"/>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
        <p:nvSpPr>
          <p:cNvPr id="39" name="Freeform 38"/>
          <p:cNvSpPr/>
          <p:nvPr/>
        </p:nvSpPr>
        <p:spPr bwMode="auto">
          <a:xfrm flipH="1">
            <a:off x="2207418" y="2705100"/>
            <a:ext cx="839113" cy="337860"/>
          </a:xfrm>
          <a:custGeom>
            <a:avLst/>
            <a:gdLst>
              <a:gd name="connsiteX0" fmla="*/ 0 w 425450"/>
              <a:gd name="connsiteY0" fmla="*/ 323850 h 323850"/>
              <a:gd name="connsiteX1" fmla="*/ 425450 w 425450"/>
              <a:gd name="connsiteY1" fmla="*/ 0 h 323850"/>
            </a:gdLst>
            <a:ahLst/>
            <a:cxnLst>
              <a:cxn ang="0">
                <a:pos x="connsiteX0" y="connsiteY0"/>
              </a:cxn>
              <a:cxn ang="0">
                <a:pos x="connsiteX1" y="connsiteY1"/>
              </a:cxn>
            </a:cxnLst>
            <a:rect l="l" t="t" r="r" b="b"/>
            <a:pathLst>
              <a:path w="425450" h="323850">
                <a:moveTo>
                  <a:pt x="0" y="323850"/>
                </a:moveTo>
                <a:lnTo>
                  <a:pt x="425450" y="0"/>
                </a:lnTo>
              </a:path>
            </a:pathLst>
          </a:custGeom>
          <a:noFill/>
          <a:ln w="12700" cap="flat" cmpd="sng" algn="ctr">
            <a:solidFill>
              <a:schemeClr val="tx1"/>
            </a:solidFill>
            <a:prstDash val="solid"/>
            <a:miter lim="800000"/>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endParaRPr lang="en-US" smtClean="0">
              <a:solidFill>
                <a:srgbClr val="000000"/>
              </a:solidFill>
              <a:latin typeface="Times" pitchFamily="84" charset="0"/>
              <a:ea typeface="ＭＳ Ｐゴシック" charset="0"/>
            </a:endParaRPr>
          </a:p>
        </p:txBody>
      </p:sp>
    </p:spTree>
    <p:extLst>
      <p:ext uri="{BB962C8B-B14F-4D97-AF65-F5344CB8AC3E}">
        <p14:creationId xmlns:p14="http://schemas.microsoft.com/office/powerpoint/2010/main" xmlns="" val="28746867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 name="ARTICULATE_PROJECT_OPEN" val="0"/>
</p:tagLst>
</file>

<file path=ppt/theme/theme1.xml><?xml version="1.0" encoding="utf-8"?>
<a:theme xmlns:a="http://schemas.openxmlformats.org/drawingml/2006/main" name="CampbellEB6_Lectur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mpbellEB6_Lectures" id="{D10E2605-64AD-47CA-8C83-9D8FB294CAC7}" vid="{90AA8442-7336-4BC9-A760-1BA51E6F36A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5628</TotalTime>
  <Words>11608</Words>
  <Application>Microsoft Office PowerPoint</Application>
  <PresentationFormat>화면 슬라이드 쇼(4:3)</PresentationFormat>
  <Paragraphs>550</Paragraphs>
  <Slides>26</Slides>
  <Notes>26</Notes>
  <HiddenSlides>0</HiddenSlides>
  <MMClips>0</MMClips>
  <ScaleCrop>false</ScaleCrop>
  <HeadingPairs>
    <vt:vector size="4" baseType="variant">
      <vt:variant>
        <vt:lpstr>테마</vt:lpstr>
      </vt:variant>
      <vt:variant>
        <vt:i4>1</vt:i4>
      </vt:variant>
      <vt:variant>
        <vt:lpstr>슬라이드 제목</vt:lpstr>
      </vt:variant>
      <vt:variant>
        <vt:i4>26</vt:i4>
      </vt:variant>
    </vt:vector>
  </HeadingPairs>
  <TitlesOfParts>
    <vt:vector size="27" baseType="lpstr">
      <vt:lpstr>CampbellEB6_Lectures</vt:lpstr>
      <vt:lpstr>Chapter 5</vt:lpstr>
      <vt:lpstr>Harnessing Cellular Structures</vt:lpstr>
      <vt:lpstr>Figure 5.1</vt:lpstr>
      <vt:lpstr>Heat</vt:lpstr>
      <vt:lpstr>Chemical Energy</vt:lpstr>
      <vt:lpstr>Figure 5.3</vt:lpstr>
      <vt:lpstr>Energy Transformations: ATP and Cellular Work</vt:lpstr>
      <vt:lpstr>Figure 5.4</vt:lpstr>
      <vt:lpstr>Figure 5.5</vt:lpstr>
      <vt:lpstr>The ATP Cycle</vt:lpstr>
      <vt:lpstr>Enzymes</vt:lpstr>
      <vt:lpstr>Figure 5.7</vt:lpstr>
      <vt:lpstr>슬라이드 13</vt:lpstr>
      <vt:lpstr>Figure 5.9-s4</vt:lpstr>
      <vt:lpstr>Enzyme Inhibitors억제제</vt:lpstr>
      <vt:lpstr>Figure 5.10</vt:lpstr>
      <vt:lpstr>슬라이드 17</vt:lpstr>
      <vt:lpstr>Membrane Function</vt:lpstr>
      <vt:lpstr>Figure 5.12</vt:lpstr>
      <vt:lpstr>슬라이드 20</vt:lpstr>
      <vt:lpstr>Osmosis and Water Balance</vt:lpstr>
      <vt:lpstr>Figure 5.13-s2</vt:lpstr>
      <vt:lpstr>Active Transport능동수송: The Pumping of Molecules across Membranes</vt:lpstr>
      <vt:lpstr>Exocytosis and Endocytosis: Traffic of Large Molecules</vt:lpstr>
      <vt:lpstr>슬라이드 25</vt:lpstr>
      <vt:lpstr>Evolution Connection: The Origin of Membranes</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Delgado</dc:creator>
  <cp:lastModifiedBy>hong choo</cp:lastModifiedBy>
  <cp:revision>945</cp:revision>
  <cp:lastPrinted>2005-04-01T00:26:31Z</cp:lastPrinted>
  <dcterms:created xsi:type="dcterms:W3CDTF">2014-08-29T20:26:58Z</dcterms:created>
  <dcterms:modified xsi:type="dcterms:W3CDTF">2019-12-19T05:44:41Z</dcterms:modified>
</cp:coreProperties>
</file>