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handoutMasterIdLst>
    <p:handoutMasterId r:id="rId25"/>
  </p:handoutMasterIdLst>
  <p:sldIdLst>
    <p:sldId id="473" r:id="rId2"/>
    <p:sldId id="269" r:id="rId3"/>
    <p:sldId id="480" r:id="rId4"/>
    <p:sldId id="481" r:id="rId5"/>
    <p:sldId id="293" r:id="rId6"/>
    <p:sldId id="486" r:id="rId7"/>
    <p:sldId id="488" r:id="rId8"/>
    <p:sldId id="304" r:id="rId9"/>
    <p:sldId id="494" r:id="rId10"/>
    <p:sldId id="522" r:id="rId11"/>
    <p:sldId id="497" r:id="rId12"/>
    <p:sldId id="309" r:id="rId13"/>
    <p:sldId id="498" r:id="rId14"/>
    <p:sldId id="500" r:id="rId15"/>
    <p:sldId id="505" r:id="rId16"/>
    <p:sldId id="458" r:id="rId17"/>
    <p:sldId id="507" r:id="rId18"/>
    <p:sldId id="318" r:id="rId19"/>
    <p:sldId id="513" r:id="rId20"/>
    <p:sldId id="327" r:id="rId21"/>
    <p:sldId id="518" r:id="rId22"/>
    <p:sldId id="332" r:id="rId23"/>
  </p:sldIdLst>
  <p:sldSz cx="9144000" cy="6858000" type="screen4x3"/>
  <p:notesSz cx="12115800" cy="18973800"/>
  <p:custDataLst>
    <p:tags r:id="rId26"/>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1" orient="horz" pos="2160" userDrawn="1">
          <p15:clr>
            <a:srgbClr val="A4A3A4"/>
          </p15:clr>
        </p15:guide>
        <p15:guide id="2" pos="2875">
          <p15:clr>
            <a:srgbClr val="A4A3A4"/>
          </p15:clr>
        </p15:guide>
        <p15:guide id="3" orient="horz" pos="2180">
          <p15:clr>
            <a:srgbClr val="A4A3A4"/>
          </p15:clr>
        </p15:guide>
        <p15:guide id="4" pos="516">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39150"/>
    <a:srgbClr val="0057B6"/>
    <a:srgbClr val="4B7278"/>
    <a:srgbClr val="58662E"/>
    <a:srgbClr val="F7F7F7"/>
    <a:srgbClr val="4473B8"/>
    <a:srgbClr val="85B0DE"/>
    <a:srgbClr val="008B5D"/>
    <a:srgbClr val="7153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41" autoAdjust="0"/>
    <p:restoredTop sz="89165" autoAdjust="0"/>
  </p:normalViewPr>
  <p:slideViewPr>
    <p:cSldViewPr snapToGrid="0">
      <p:cViewPr varScale="1">
        <p:scale>
          <a:sx n="96" d="100"/>
          <a:sy n="96" d="100"/>
        </p:scale>
        <p:origin x="-282" y="-90"/>
      </p:cViewPr>
      <p:guideLst>
        <p:guide orient="horz" pos="2160"/>
        <p:guide orient="horz" pos="2180"/>
        <p:guide pos="2875"/>
        <p:guide pos="516"/>
      </p:guideLst>
    </p:cSldViewPr>
  </p:slideViewPr>
  <p:outlineViewPr>
    <p:cViewPr>
      <p:scale>
        <a:sx n="33" d="100"/>
        <a:sy n="33" d="100"/>
      </p:scale>
      <p:origin x="0" y="-46014"/>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1" d="100"/>
          <a:sy n="41" d="100"/>
        </p:scale>
        <p:origin x="1788" y="84"/>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38909501-1921-1D4A-8DE2-4342ADC64B49}" type="slidenum">
              <a:rPr lang="en-US"/>
              <a:pPr/>
              <a:t>‹#›</a:t>
            </a:fld>
            <a:endParaRPr lang="en-US" dirty="0"/>
          </a:p>
        </p:txBody>
      </p:sp>
    </p:spTree>
    <p:extLst>
      <p:ext uri="{BB962C8B-B14F-4D97-AF65-F5344CB8AC3E}">
        <p14:creationId xmlns:p14="http://schemas.microsoft.com/office/powerpoint/2010/main" xmlns="" val="241523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4EC73B1E-4BEE-914E-9718-0C9C971DA10F}" type="slidenum">
              <a:rPr lang="en-US"/>
              <a:pPr/>
              <a:t>‹#›</a:t>
            </a:fld>
            <a:endParaRPr lang="en-US" dirty="0"/>
          </a:p>
        </p:txBody>
      </p:sp>
    </p:spTree>
    <p:extLst>
      <p:ext uri="{BB962C8B-B14F-4D97-AF65-F5344CB8AC3E}">
        <p14:creationId xmlns:p14="http://schemas.microsoft.com/office/powerpoint/2010/main" xmlns="" val="729050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73B1E-4BEE-914E-9718-0C9C971DA10F}" type="slidenum">
              <a:rPr lang="en-US" smtClean="0"/>
              <a:pPr/>
              <a:t>1</a:t>
            </a:fld>
            <a:endParaRPr lang="en-US" dirty="0"/>
          </a:p>
        </p:txBody>
      </p:sp>
    </p:spTree>
    <p:extLst>
      <p:ext uri="{BB962C8B-B14F-4D97-AF65-F5344CB8AC3E}">
        <p14:creationId xmlns:p14="http://schemas.microsoft.com/office/powerpoint/2010/main" xmlns="" val="678444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ＭＳ Ｐゴシック" charset="0"/>
                <a:cs typeface="Arial" pitchFamily="34" charset="0"/>
              </a:rPr>
              <a:t>Figure 4.18 The mitochondrion: site of cellular respiration</a:t>
            </a: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AD33B75E-551A-C34B-8A90-916D06393212}" type="slidenum">
              <a:rPr lang="en-US">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xmlns="" val="88679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11</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6.8 The citric acid cycle</a:t>
            </a:r>
            <a:endParaRPr lang="en-US" dirty="0">
              <a:latin typeface="Times New Roman"/>
              <a:cs typeface="Times New Roman"/>
            </a:endParaRPr>
          </a:p>
        </p:txBody>
      </p:sp>
    </p:spTree>
    <p:extLst>
      <p:ext uri="{BB962C8B-B14F-4D97-AF65-F5344CB8AC3E}">
        <p14:creationId xmlns:p14="http://schemas.microsoft.com/office/powerpoint/2010/main" xmlns="" val="3194131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85350E2-6E9C-1E46-A7E1-8C06B29C4322}" type="slidenum">
              <a:rPr lang="en-US" sz="2300"/>
              <a:pPr algn="r" defTabSz="1776413" eaLnBrk="0" hangingPunct="0"/>
              <a:t>12</a:t>
            </a:fld>
            <a:endParaRPr lang="en-US" sz="2300" dirty="0"/>
          </a:p>
        </p:txBody>
      </p:sp>
      <p:sp>
        <p:nvSpPr>
          <p:cNvPr id="11264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12646"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Perhaps more than anywhere else in general biology, students studying aerobic metabolism fail to see “the forest for the trees.” Students often focus on the details of each stage of aerobic metabolism and devote little attention to the overall process and products. Consider emphasizing the products, locations, and energy yields associated with glycolysis, the citric acid cycle, and electron transport before detailing the specifics of each reaction. Figure 6.4 can be especially helpful in providing physical orientation to these cellular processes.</a:t>
            </a:r>
          </a:p>
          <a:p>
            <a:r>
              <a:rPr lang="en-US" dirty="0"/>
              <a:t>2. Students often fail to realize that aerobic metabolism is a process generally similar to the burning of wood in a fireplace or campfire. Pointing out the general similarities can help students comprehend the overall reaction and heat generation associated with both processes.</a:t>
            </a:r>
          </a:p>
          <a:p>
            <a:r>
              <a:rPr lang="en-US" dirty="0"/>
              <a:t>3. The advantage of the gradual degradation of glucose may not be obvious to some students. Many analogies exist that reveal the advantages of short and steady steps. Fuel in an automobile is burned slowly to best utilize the energy released from the fuel. A few fireplace logs release gradual heat to keep a room temperature steady. In both situations, excessive use of fuel can be wasteful, reducing the efficiencies of the systems.</a:t>
            </a:r>
          </a:p>
          <a:p>
            <a:r>
              <a:rPr lang="en-US" b="1" dirty="0"/>
              <a:t>Teaching Tips</a:t>
            </a:r>
            <a:endParaRPr lang="en-US" dirty="0"/>
          </a:p>
          <a:p>
            <a:r>
              <a:rPr lang="en-US" dirty="0"/>
              <a:t>1. During cellular respiration, our cells convert about 40% of our food energy to useful work. The other 60% of the energy is released as heat. We use this heat to maintain a relatively steady body temperature near 37°C (98–99°F). This is about the same amount of heat generated by a 75-watt incandescent light bulb (depending upon the size of the person). If you choose to include a discussion of heat generated by aerobic metabolism, consider the following:</a:t>
            </a:r>
          </a:p>
          <a:p>
            <a:r>
              <a:rPr lang="en-US" dirty="0"/>
              <a:t>a. Ask your students why they feel warm when it is 30°C (86°F) outside if their core body temperature is 37°C (98.6°F). Shouldn’t they feel cold? The answer is that our bodies are always producing heat. At these higher temperatures, we are producing more heat than we need to maintain a body temperature around 37°C. Thus, we sweat and behave in ways that help us get rid of the extra heat from cellular respiration.</a:t>
            </a:r>
          </a:p>
          <a:p>
            <a:r>
              <a:rPr lang="en-US" dirty="0"/>
              <a:t>b. Share this calculation with your students. Depending on the size and activity of a person, a human might burn 2,000 dietary Calories (kilocalories) a day. This is enough energy to raise the temperature of 20 L of liquid water from 0 to 100°C. This is something to think about the next time you heat water on the stove! Consider bringing a 2-L bottle as a visual aid, or ten 2-L bottles to make the point above; 200 Calories raises 2 L of water 100°C. (Note: It takes much more energy to melt ice or evaporate water as steam.)</a:t>
            </a:r>
          </a:p>
          <a:p>
            <a:r>
              <a:rPr lang="en-US" dirty="0"/>
              <a:t>2. The production of NADH by glycolysis and the citric acid cycle, instead of just the direct production of ATP, can get confusing for students. Help students understand that NADH molecules have energy “value,” to be “cashed in” by the electron transport chain. The NADH can therefore be thought of as casino chips, accumulated along the way to be cashed in at the “electron transport” cashier.</a:t>
            </a:r>
          </a:p>
          <a:p>
            <a:r>
              <a:rPr lang="en-US" dirty="0"/>
              <a:t>3. The authors developed an analogy between the function of the inner mitochondrial membrane and a dam. A reservoir of hydrogen ions is built up between the mitochondrial membranes, like a dam holding water back. As the hydrogen ions move down their concentration gradient, they “spin” the ATP synthase, which helps generate ATP. In a dam, water rushing downhill turns giant turbines, which generate electricity.</a:t>
            </a:r>
          </a:p>
          <a:p>
            <a:r>
              <a:rPr lang="en-US" dirty="0"/>
              <a:t>4. Students should be reminded that the ATP yield per glucose molecule of up to 32 ATP is only a potential. The complex chemistry of aerobic metabolism can only yield this amount under the best conditions, when every substrate and enzyme is immediately available. Such circumstances may only rarely occur in a working cell.</a:t>
            </a:r>
          </a:p>
          <a:p>
            <a:r>
              <a:rPr lang="en-US" b="1" dirty="0"/>
              <a:t>Active Lecture Tips</a:t>
            </a:r>
            <a:endParaRPr lang="en-US" dirty="0"/>
          </a:p>
          <a:p>
            <a:r>
              <a:rPr lang="en-US" dirty="0"/>
              <a:t>1. As you relate the structure of the inner mitochondrial membrane to its functions, challenge students to explain the adaptive advantage of the many folds of this inner membrane. (These folds greatly increase the surface area available for the associated reactions.) </a:t>
            </a:r>
          </a:p>
          <a:p>
            <a:r>
              <a:rPr lang="en-US" dirty="0"/>
              <a:t>2. See the activity </a:t>
            </a:r>
            <a:r>
              <a:rPr lang="en-US" i="1" dirty="0"/>
              <a:t>Cell Respiration: Pair and Share</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Demonstration of Electron Transport and ATP Production in Aerobic Respiration Using Students and Balloons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Challenge your students to explain why most extra energy in the human body is stored as fat and not sugars or proteins. Have students work with others seated nearby. </a:t>
            </a:r>
            <a:r>
              <a:rPr lang="en-US" i="1" dirty="0"/>
              <a:t>The general answer is this.</a:t>
            </a:r>
            <a:r>
              <a:rPr lang="en-US" dirty="0"/>
              <a:t> The same mass of fat stores nearly twice as many calories (about 9 kcal per gram) as an equivalent mass of protein or carbohydrates (about 4.5 kcal per gram). Fat is therefore an efficient way to store energy in animals and many plants. To store an equivalent amount of energy in the form of carbohydrates or proteins would require about twice the mass, adding a significant burden to the organism’s structure. (For example, if you were 20 </a:t>
            </a:r>
            <a:r>
              <a:rPr lang="en-US" dirty="0" err="1"/>
              <a:t>lb</a:t>
            </a:r>
            <a:r>
              <a:rPr lang="en-US" dirty="0"/>
              <a:t> overweight, you would be nearly 40 </a:t>
            </a:r>
            <a:r>
              <a:rPr lang="en-US" dirty="0" err="1"/>
              <a:t>lb</a:t>
            </a:r>
            <a:r>
              <a:rPr lang="en-US" dirty="0"/>
              <a:t> overweight if the same energy were stored as carbohydrates or proteins instead of fat.)</a:t>
            </a:r>
          </a:p>
          <a:p>
            <a:endParaRPr lang="en-US" dirty="0">
              <a:latin typeface="Times New Roman" pitchFamily="-108" charset="0"/>
            </a:endParaRPr>
          </a:p>
        </p:txBody>
      </p:sp>
    </p:spTree>
    <p:extLst>
      <p:ext uri="{BB962C8B-B14F-4D97-AF65-F5344CB8AC3E}">
        <p14:creationId xmlns:p14="http://schemas.microsoft.com/office/powerpoint/2010/main" xmlns="" val="675953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13</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6.9 The role of oxygen in harvesting food energy</a:t>
            </a:r>
            <a:endParaRPr lang="en-US" dirty="0">
              <a:latin typeface="Times New Roman"/>
              <a:cs typeface="Times New Roman"/>
            </a:endParaRPr>
          </a:p>
        </p:txBody>
      </p:sp>
    </p:spTree>
    <p:extLst>
      <p:ext uri="{BB962C8B-B14F-4D97-AF65-F5344CB8AC3E}">
        <p14:creationId xmlns:p14="http://schemas.microsoft.com/office/powerpoint/2010/main" xmlns="" val="232878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6.10 How electron transport drives ATP </a:t>
            </a:r>
            <a:r>
              <a:rPr lang="en-US" sz="1200" dirty="0" err="1" smtClean="0">
                <a:latin typeface="Arial" charset="0"/>
              </a:rPr>
              <a:t>synthase</a:t>
            </a:r>
            <a:r>
              <a:rPr lang="en-US" sz="1200" dirty="0" smtClean="0">
                <a:latin typeface="Arial" charset="0"/>
              </a:rPr>
              <a:t> machines</a:t>
            </a:r>
            <a:endParaRPr lang="en-US" dirty="0">
              <a:latin typeface="Times New Roman"/>
              <a:cs typeface="Times New Roman"/>
            </a:endParaRPr>
          </a:p>
        </p:txBody>
      </p:sp>
    </p:spTree>
    <p:extLst>
      <p:ext uri="{BB962C8B-B14F-4D97-AF65-F5344CB8AC3E}">
        <p14:creationId xmlns:p14="http://schemas.microsoft.com/office/powerpoint/2010/main" xmlns="" val="397246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15</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6.11 A summary of ATP yield during cellular respiration</a:t>
            </a:r>
            <a:endParaRPr lang="en-US" dirty="0">
              <a:latin typeface="Times New Roman"/>
              <a:cs typeface="Times New Roman"/>
            </a:endParaRPr>
          </a:p>
        </p:txBody>
      </p:sp>
    </p:spTree>
    <p:extLst>
      <p:ext uri="{BB962C8B-B14F-4D97-AF65-F5344CB8AC3E}">
        <p14:creationId xmlns:p14="http://schemas.microsoft.com/office/powerpoint/2010/main" xmlns="" val="2638414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18FA5F6D-1FE3-B145-A8D9-70C13D3EDA86}" type="slidenum">
              <a:rPr lang="en-US" sz="2300"/>
              <a:pPr algn="r" defTabSz="1776413" eaLnBrk="0" hangingPunct="0"/>
              <a:t>16</a:t>
            </a:fld>
            <a:endParaRPr lang="en-US" sz="2300" dirty="0"/>
          </a:p>
        </p:txBody>
      </p:sp>
      <p:sp>
        <p:nvSpPr>
          <p:cNvPr id="12288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22886"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Perhaps more than anywhere else in general biology, students studying aerobic metabolism fail to see “the forest for the trees.” Students often focus on the details of each stage of aerobic metabolism and devote little attention to the overall process and products. Consider emphasizing the products, locations, and energy yields associated with glycolysis, the citric acid cycle, and electron transport before detailing the specifics of each reaction. Figure 6.4 can be especially helpful in providing physical orientation to these cellular processes.</a:t>
            </a:r>
          </a:p>
          <a:p>
            <a:r>
              <a:rPr lang="en-US" dirty="0"/>
              <a:t>2. Students often fail to realize that aerobic metabolism is a process generally similar to the burning of wood in a fireplace or campfire. Pointing out the general similarities can help students comprehend the overall reaction and heat generation associated with both processes.</a:t>
            </a:r>
          </a:p>
          <a:p>
            <a:r>
              <a:rPr lang="en-US" dirty="0"/>
              <a:t>3. The advantage of the gradual degradation of glucose may not be obvious to some students. Many analogies exist that reveal the advantages of short and steady steps. Fuel in an automobile is burned slowly to best utilize the energy released from the fuel. A few fireplace logs release gradual heat to keep a room temperature steady. In both situations, excessive use of fuel can be wasteful, reducing the efficiencies of the systems.</a:t>
            </a:r>
          </a:p>
          <a:p>
            <a:r>
              <a:rPr lang="en-US" b="1" dirty="0"/>
              <a:t>Teaching Tips</a:t>
            </a:r>
            <a:endParaRPr lang="en-US" dirty="0"/>
          </a:p>
          <a:p>
            <a:r>
              <a:rPr lang="en-US" dirty="0"/>
              <a:t>1. During cellular respiration, our cells convert about 40% of our food energy to useful work. The other 60% of the energy is released as heat. We use this heat to maintain a relatively steady body temperature near 37°C (98–99°F). This is about the same amount of heat generated by a 75-watt incandescent light bulb (depending upon the size of the person). If you choose to include a discussion of heat generated by aerobic metabolism, consider the following:</a:t>
            </a:r>
          </a:p>
          <a:p>
            <a:r>
              <a:rPr lang="en-US" dirty="0"/>
              <a:t>a. Ask your students why they feel warm when it is 30°C (86°F) outside if their core body temperature is 37°C (98.6°F). Shouldn’t they feel cold? The answer is that our bodies are always producing heat. At these higher temperatures, we are producing more heat than we need to maintain a body temperature around 37°C. Thus, we sweat and behave in ways that help us get rid of the extra heat from cellular respiration.</a:t>
            </a:r>
          </a:p>
          <a:p>
            <a:r>
              <a:rPr lang="en-US" dirty="0"/>
              <a:t>b. Share this calculation with your students. Depending on the size and activity of a person, a human might burn 2,000 dietary Calories (kilocalories) a day. This is enough energy to raise the temperature of 20 L of liquid water from 0 to 100°C. This is something to think about the next time you heat water on the stove! Consider bringing a 2-L bottle as a visual aid, or ten 2-L bottles to make the point above; 200 Calories raises 2 L of water 100°C. (Note: It takes much more energy to melt ice or evaporate water as steam.)</a:t>
            </a:r>
          </a:p>
          <a:p>
            <a:r>
              <a:rPr lang="en-US" dirty="0"/>
              <a:t>2. The production of NADH by glycolysis and the citric acid cycle, instead of just the direct production of ATP, can get confusing for students. Help students understand that NADH molecules have energy “value,” to be “cashed in” by the electron transport chain. The NADH can therefore be thought of as casino chips, accumulated along the way to be cashed in at the “electron transport” cashier.</a:t>
            </a:r>
          </a:p>
          <a:p>
            <a:r>
              <a:rPr lang="en-US" dirty="0"/>
              <a:t>3. The authors developed an analogy between the function of the inner mitochondrial membrane and a dam. A reservoir of hydrogen ions is built up between the mitochondrial membranes, like a dam holding water back. As the hydrogen ions move down their concentration gradient, they “spin” the ATP synthase, which helps generate ATP. In a dam, water rushing downhill turns giant turbines, which generate electricity.</a:t>
            </a:r>
          </a:p>
          <a:p>
            <a:r>
              <a:rPr lang="en-US" dirty="0"/>
              <a:t>4. Students should be reminded that the ATP yield per glucose molecule of up to 32 ATP is only a potential. The complex chemistry of aerobic metabolism can only yield this amount under the best conditions, when every substrate and enzyme is immediately available. Such circumstances may only rarely occur in a working cell.</a:t>
            </a:r>
          </a:p>
          <a:p>
            <a:r>
              <a:rPr lang="en-US" b="1" dirty="0"/>
              <a:t>Active Lecture Tips</a:t>
            </a:r>
            <a:endParaRPr lang="en-US" dirty="0"/>
          </a:p>
          <a:p>
            <a:r>
              <a:rPr lang="en-US" dirty="0"/>
              <a:t>1. As you relate the structure of the inner mitochondrial membrane to its functions, challenge students to explain the adaptive advantage of the many folds of this inner membrane. (These folds greatly increase the surface area available for the associated reactions.) </a:t>
            </a:r>
          </a:p>
          <a:p>
            <a:r>
              <a:rPr lang="en-US" dirty="0"/>
              <a:t>2. See the activity </a:t>
            </a:r>
            <a:r>
              <a:rPr lang="en-US" i="1" dirty="0"/>
              <a:t>Cell Respiration: Pair and Share</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Demonstration of Electron Transport and ATP Production in Aerobic Respiration Using Students and Balloons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Challenge your students to explain why most extra energy in the human body is stored as fat and not sugars or proteins. Have students work with others seated nearby. </a:t>
            </a:r>
            <a:r>
              <a:rPr lang="en-US" i="1" dirty="0"/>
              <a:t>The general answer is this.</a:t>
            </a:r>
            <a:r>
              <a:rPr lang="en-US" dirty="0"/>
              <a:t> The same mass of fat stores nearly twice as many calories (about 9 kcal per gram) as an equivalent mass of protein or carbohydrates (about 4.5 kcal per gram). Fat is therefore an efficient way to store energy in animals and many plants. To store an equivalent amount of energy in the form of carbohydrates or proteins would require about twice the mass, adding a significant burden to the organism’s structure. (For example, if you were 20 </a:t>
            </a:r>
            <a:r>
              <a:rPr lang="en-US" dirty="0" err="1"/>
              <a:t>lb</a:t>
            </a:r>
            <a:r>
              <a:rPr lang="en-US" dirty="0"/>
              <a:t> overweight, you would be nearly 40 </a:t>
            </a:r>
            <a:r>
              <a:rPr lang="en-US" dirty="0" err="1"/>
              <a:t>lb</a:t>
            </a:r>
            <a:r>
              <a:rPr lang="en-US" dirty="0"/>
              <a:t> overweight if the same energy were stored as carbohydrates or proteins instead of fat.)</a:t>
            </a:r>
          </a:p>
          <a:p>
            <a:endParaRPr lang="en-US" dirty="0">
              <a:latin typeface="Times New Roman" pitchFamily="-108" charset="0"/>
            </a:endParaRPr>
          </a:p>
        </p:txBody>
      </p:sp>
    </p:spTree>
    <p:extLst>
      <p:ext uri="{BB962C8B-B14F-4D97-AF65-F5344CB8AC3E}">
        <p14:creationId xmlns:p14="http://schemas.microsoft.com/office/powerpoint/2010/main" xmlns="" val="4098748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17</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6.12 Energy from food</a:t>
            </a:r>
            <a:endParaRPr lang="en-US" dirty="0">
              <a:latin typeface="Times New Roman"/>
              <a:cs typeface="Times New Roman"/>
            </a:endParaRPr>
          </a:p>
        </p:txBody>
      </p:sp>
    </p:spTree>
    <p:extLst>
      <p:ext uri="{BB962C8B-B14F-4D97-AF65-F5344CB8AC3E}">
        <p14:creationId xmlns:p14="http://schemas.microsoft.com/office/powerpoint/2010/main" xmlns="" val="172643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E4F8DA2-56AA-7B44-9B23-8CCD45CABE60}" type="slidenum">
              <a:rPr lang="en-US" sz="2300"/>
              <a:pPr algn="r" defTabSz="1776413" eaLnBrk="0" hangingPunct="0"/>
              <a:t>18</a:t>
            </a:fld>
            <a:endParaRPr lang="en-US" sz="2300" dirty="0"/>
          </a:p>
        </p:txBody>
      </p:sp>
      <p:sp>
        <p:nvSpPr>
          <p:cNvPr id="13107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107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Some students might expect that fermentation produces alcohol and perhaps carbon dioxide. Care should be taken to clarify the different possible products of fermentation in lactic acid fermentation in muscle cells and alcoholic fermentation used in the food and beverage industry.</a:t>
            </a:r>
          </a:p>
          <a:p>
            <a:r>
              <a:rPr lang="en-US" sz="1200" kern="1200" dirty="0" smtClean="0">
                <a:solidFill>
                  <a:schemeClr val="tx1"/>
                </a:solidFill>
                <a:latin typeface="Times New Roman" charset="0"/>
                <a:ea typeface="+mn-ea"/>
                <a:cs typeface="+mn-cs"/>
              </a:rPr>
              <a:t>2. The text notes that some microbes are useful in the dairy industry because they produce lactic acid. However, the impact of acids on milk may not be obvious to many students. Consider a simple demonstration in which you mix about equal portions of milk (skim or 2%) and acid (vinegar will work). Notice the accumulation of strands of milk curd (protein) on the side of the container and stirring device.</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carbon dioxide released from fermentation also makes beer and champagne bubbly.</a:t>
            </a:r>
          </a:p>
          <a:p>
            <a:r>
              <a:rPr lang="en-US" sz="1200" kern="1200" dirty="0" smtClean="0">
                <a:solidFill>
                  <a:schemeClr val="tx1"/>
                </a:solidFill>
                <a:latin typeface="Times New Roman" charset="0"/>
                <a:ea typeface="+mn-ea"/>
                <a:cs typeface="+mn-cs"/>
              </a:rPr>
              <a:t>2. Dry wines are produced when the yeast cells use up all or most of the sugar available. Sweet wines result when the alcohol accumulates enough to inhibit fermentation before the sugar is depleted.</a:t>
            </a:r>
          </a:p>
          <a:p>
            <a:r>
              <a:rPr lang="en-US" sz="1200" kern="1200" dirty="0" smtClean="0">
                <a:solidFill>
                  <a:schemeClr val="tx1"/>
                </a:solidFill>
                <a:latin typeface="Times New Roman" charset="0"/>
                <a:ea typeface="+mn-ea"/>
                <a:cs typeface="+mn-cs"/>
              </a:rPr>
              <a:t>3. Exposing fermenting yeast to oxygen will slow or stop the process, because the yeast will switch back to aerobic respiration. When fermentation is rapid, the carbon dioxide produced drives away the immediate oxygen above the wine. However, as fermentation slows down, the wine must be sealed to prevent oxygen exposure and permit the fermentation process to finish.</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Aerobic Respiration Gives a Cell More “Spending Power”</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 </a:t>
            </a:r>
          </a:p>
          <a:p>
            <a:pPr>
              <a:spcBef>
                <a:spcPct val="0"/>
              </a:spcBef>
            </a:pPr>
            <a:endParaRPr lang="en-US" dirty="0" smtClean="0">
              <a:latin typeface="Times New Roman" pitchFamily="-108" charset="0"/>
            </a:endParaRPr>
          </a:p>
        </p:txBody>
      </p:sp>
    </p:spTree>
    <p:extLst>
      <p:ext uri="{BB962C8B-B14F-4D97-AF65-F5344CB8AC3E}">
        <p14:creationId xmlns:p14="http://schemas.microsoft.com/office/powerpoint/2010/main" xmlns="" val="1085323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19</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6.13-1 Fermentation: producing lactic acid (part 1: detail)</a:t>
            </a:r>
            <a:endParaRPr lang="en-US" dirty="0">
              <a:latin typeface="Times New Roman"/>
              <a:cs typeface="Times New Roman"/>
            </a:endParaRPr>
          </a:p>
        </p:txBody>
      </p:sp>
    </p:spTree>
    <p:extLst>
      <p:ext uri="{BB962C8B-B14F-4D97-AF65-F5344CB8AC3E}">
        <p14:creationId xmlns:p14="http://schemas.microsoft.com/office/powerpoint/2010/main" xmlns="" val="205661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65243571-62B3-864A-9113-E439C5215F9D}" type="slidenum">
              <a:rPr lang="en-US" sz="2300"/>
              <a:pPr algn="r" defTabSz="1776413" eaLnBrk="0" hangingPunct="0"/>
              <a:t>2</a:t>
            </a:fld>
            <a:endParaRPr lang="en-US" sz="2300" dirty="0"/>
          </a:p>
        </p:txBody>
      </p:sp>
      <p:sp>
        <p:nvSpPr>
          <p:cNvPr id="317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should be cautioned against making statements that “energy is created” when it is converted from one form to another. This might be a good time to review the principle of conservation of energy (the first law of thermodynamics).</a:t>
            </a:r>
          </a:p>
          <a:p>
            <a:r>
              <a:rPr lang="en-US" sz="1200" kern="1200" dirty="0" smtClean="0">
                <a:solidFill>
                  <a:schemeClr val="tx1"/>
                </a:solidFill>
                <a:latin typeface="Times New Roman" charset="0"/>
                <a:ea typeface="+mn-ea"/>
                <a:cs typeface="+mn-cs"/>
              </a:rPr>
              <a:t>2. Students frequently think that plants have chloroplasts instead of mitochondria. Care should be taken to point out the need for mitochondria in plants when photosynthesis is not efficient or possible (such as during the night).</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You might wish to elaborate on the amount of solar energy striking Earth. Every day Earth is bombarded with solar radiation equal to the energy of 100 million atomic bombs. Of the tiny fraction of light that reaches photosynthetic organisms, only about 1% is converted to chemical energy by photosynthesis.</a:t>
            </a:r>
          </a:p>
          <a:p>
            <a:r>
              <a:rPr lang="en-US" sz="1200" kern="1200" dirty="0" smtClean="0">
                <a:solidFill>
                  <a:schemeClr val="tx1"/>
                </a:solidFill>
                <a:latin typeface="Times New Roman" charset="0"/>
                <a:ea typeface="+mn-ea"/>
                <a:cs typeface="+mn-cs"/>
              </a:rPr>
              <a:t>2. You might share with your students that it takes about 10 million ATP molecules per second to power one active muscle cell.</a:t>
            </a:r>
          </a:p>
          <a:p>
            <a:r>
              <a:rPr lang="en-US" sz="1200" kern="1200" dirty="0" smtClean="0">
                <a:solidFill>
                  <a:schemeClr val="tx1"/>
                </a:solidFill>
                <a:latin typeface="Times New Roman" charset="0"/>
                <a:ea typeface="+mn-ea"/>
                <a:cs typeface="+mn-cs"/>
              </a:rPr>
              <a:t>3. Energy coupling at the cellular level may be new to many students, but it is a familiar concept when related to the use of money in our society. Students might be discouraged if the only benefit of work was the ability to make purchases from the employer. (We all might soon tire of a fast-food job that pays its employees only in food!) Money permits the coupling of the generation of value (a paycheck, analogous to an energy-releasing reaction) to an energy-consuming reaction (money, which enables us to make purchases in distant locations). This idea of “earn and spend” is a common concept we all know well.</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Photosynthesis and Respiration: Are They Similar?</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785295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39A36765-59E3-0A40-9461-3006D8490BF7}" type="slidenum">
              <a:rPr lang="en-US" sz="2300"/>
              <a:pPr algn="r" defTabSz="1776413" eaLnBrk="0" hangingPunct="0"/>
              <a:t>20</a:t>
            </a:fld>
            <a:endParaRPr lang="en-US" sz="2300" dirty="0"/>
          </a:p>
        </p:txBody>
      </p:sp>
      <p:sp>
        <p:nvSpPr>
          <p:cNvPr id="14950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4951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Some students might expect that fermentation produces alcohol and perhaps carbon dioxide. Care should be taken to clarify the different possible products of fermentation in lactic acid fermentation in muscle cells and alcoholic fermentation used in the food and beverage industry.</a:t>
            </a:r>
          </a:p>
          <a:p>
            <a:r>
              <a:rPr lang="en-US" dirty="0"/>
              <a:t>2. The text notes that some microbes are useful in the dairy industry because they produce lactic acid. However, the impact of acids on milk may not be obvious to many students. Consider a simple demonstration in which you mix about equal portions of milk (skim or 2%) and acid (vinegar will work). Notice the accumulation of strands of milk curd (protein) on the side of the container and stirring device.</a:t>
            </a:r>
          </a:p>
          <a:p>
            <a:r>
              <a:rPr lang="en-US" b="1" dirty="0"/>
              <a:t>Teaching Tips</a:t>
            </a:r>
            <a:endParaRPr lang="en-US" dirty="0"/>
          </a:p>
          <a:p>
            <a:r>
              <a:rPr lang="en-US" dirty="0"/>
              <a:t>1. The carbon dioxide released from fermentation also makes beer and champagne bubbly.</a:t>
            </a:r>
          </a:p>
          <a:p>
            <a:r>
              <a:rPr lang="en-US" dirty="0"/>
              <a:t>2. Dry wines are produced when the yeast cells use up all or most of the sugar available. Sweet wines result when the alcohol accumulates enough to inhibit fermentation before the sugar is depleted.</a:t>
            </a:r>
          </a:p>
          <a:p>
            <a:r>
              <a:rPr lang="en-US" dirty="0"/>
              <a:t>3. Exposing fermenting yeast to oxygen will slow or stop the process, because the yeast will switch back to aerobic respiration. When fermentation is rapid, the carbon dioxide produced drives away the immediate oxygen above the wine. However, as fermentation slows down, the wine must be sealed to prevent oxygen exposure and permit the fermentation process to finish.</a:t>
            </a:r>
          </a:p>
          <a:p>
            <a:r>
              <a:rPr lang="en-US" b="1" dirty="0"/>
              <a:t>Active Lecture Tips</a:t>
            </a:r>
            <a:endParaRPr lang="en-US" dirty="0"/>
          </a:p>
          <a:p>
            <a:r>
              <a:rPr lang="en-US" dirty="0"/>
              <a:t>1. See the activity </a:t>
            </a:r>
            <a:r>
              <a:rPr lang="en-US" i="1" dirty="0"/>
              <a:t>Aerobic Respiration Gives a Cell More “Spending Power”</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701389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21</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fr-FR" sz="1200" dirty="0" smtClean="0">
                <a:solidFill>
                  <a:srgbClr val="000000"/>
                </a:solidFill>
                <a:latin typeface="Arial"/>
                <a:ea typeface="Geneva"/>
                <a:cs typeface="Arial"/>
              </a:rPr>
              <a:t>Figure 6.15 Fermentation: </a:t>
            </a:r>
            <a:r>
              <a:rPr lang="fr-FR" sz="1200" dirty="0" err="1" smtClean="0">
                <a:solidFill>
                  <a:srgbClr val="000000"/>
                </a:solidFill>
                <a:latin typeface="Arial"/>
                <a:ea typeface="Geneva"/>
                <a:cs typeface="Arial"/>
              </a:rPr>
              <a:t>producing</a:t>
            </a:r>
            <a:r>
              <a:rPr lang="fr-FR" sz="1200" dirty="0" smtClean="0">
                <a:solidFill>
                  <a:srgbClr val="000000"/>
                </a:solidFill>
                <a:latin typeface="Arial"/>
                <a:ea typeface="Geneva"/>
                <a:cs typeface="Arial"/>
              </a:rPr>
              <a:t> </a:t>
            </a:r>
            <a:r>
              <a:rPr lang="fr-FR" sz="1200" dirty="0" err="1" smtClean="0">
                <a:solidFill>
                  <a:srgbClr val="000000"/>
                </a:solidFill>
                <a:latin typeface="Arial"/>
                <a:ea typeface="Geneva"/>
                <a:cs typeface="Arial"/>
              </a:rPr>
              <a:t>ethyl</a:t>
            </a:r>
            <a:r>
              <a:rPr lang="fr-FR" sz="1200" dirty="0" smtClean="0">
                <a:solidFill>
                  <a:srgbClr val="000000"/>
                </a:solidFill>
                <a:latin typeface="Arial"/>
                <a:ea typeface="Geneva"/>
                <a:cs typeface="Arial"/>
              </a:rPr>
              <a:t> </a:t>
            </a:r>
            <a:r>
              <a:rPr lang="fr-FR" sz="1200" dirty="0" err="1" smtClean="0">
                <a:solidFill>
                  <a:srgbClr val="000000"/>
                </a:solidFill>
                <a:latin typeface="Arial"/>
                <a:ea typeface="Geneva"/>
                <a:cs typeface="Arial"/>
              </a:rPr>
              <a:t>alcohol</a:t>
            </a:r>
            <a:endParaRPr lang="en-US" dirty="0">
              <a:latin typeface="Times New Roman"/>
              <a:cs typeface="Times New Roman"/>
            </a:endParaRPr>
          </a:p>
        </p:txBody>
      </p:sp>
    </p:spTree>
    <p:extLst>
      <p:ext uri="{BB962C8B-B14F-4D97-AF65-F5344CB8AC3E}">
        <p14:creationId xmlns:p14="http://schemas.microsoft.com/office/powerpoint/2010/main" xmlns="" val="3116713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681495E-42C8-7A43-9B0D-1E7C2F101F23}" type="slidenum">
              <a:rPr lang="en-US" sz="2300"/>
              <a:pPr algn="r" defTabSz="1776413" eaLnBrk="0" hangingPunct="0"/>
              <a:t>22</a:t>
            </a:fld>
            <a:endParaRPr lang="en-US" sz="2300" dirty="0"/>
          </a:p>
        </p:txBody>
      </p:sp>
      <p:sp>
        <p:nvSpPr>
          <p:cNvPr id="159747"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9750"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Some students might expect that fermentation produces alcohol and perhaps carbon dioxide. Care should be taken to clarify the different possible products of fermentation in lactic acid fermentation in muscle cells and alcoholic fermentation used in the food and beverage industry.</a:t>
            </a:r>
          </a:p>
          <a:p>
            <a:r>
              <a:rPr lang="en-US" dirty="0"/>
              <a:t>2. The text notes that some microbes are useful in the dairy industry because they produce lactic acid. However, the impact of acids on milk may not be obvious to many students. Consider a simple demonstration in which you mix about equal portions of milk (skim or 2%) and acid (vinegar will work). Notice the accumulation of strands of milk curd (protein) on the side of the container and stirring device.</a:t>
            </a:r>
          </a:p>
          <a:p>
            <a:r>
              <a:rPr lang="en-US" b="1" dirty="0"/>
              <a:t>Teaching Tips</a:t>
            </a:r>
            <a:endParaRPr lang="en-US" dirty="0"/>
          </a:p>
          <a:p>
            <a:r>
              <a:rPr lang="en-US" dirty="0"/>
              <a:t>1. The carbon dioxide released from fermentation also makes beer and champagne bubbly.</a:t>
            </a:r>
          </a:p>
          <a:p>
            <a:r>
              <a:rPr lang="en-US" dirty="0"/>
              <a:t>2. Dry wines are produced when the yeast cells use up all or most of the sugar available. Sweet wines result when the alcohol accumulates enough to inhibit fermentation before the sugar is depleted.</a:t>
            </a:r>
          </a:p>
          <a:p>
            <a:r>
              <a:rPr lang="en-US" dirty="0"/>
              <a:t>3. Exposing fermenting yeast to oxygen will slow or stop the process, because the yeast will switch back to aerobic respiration. When fermentation is rapid, the carbon dioxide produced drives away the immediate oxygen above the wine. However, as fermentation slows down, the wine must be sealed to prevent oxygen exposure and permit the fermentation process to finish.</a:t>
            </a:r>
          </a:p>
          <a:p>
            <a:r>
              <a:rPr lang="en-US" b="1" dirty="0"/>
              <a:t>Active Lecture Tips</a:t>
            </a:r>
            <a:endParaRPr lang="en-US" dirty="0"/>
          </a:p>
          <a:p>
            <a:r>
              <a:rPr lang="en-US" dirty="0"/>
              <a:t>1. See the activity </a:t>
            </a:r>
            <a:r>
              <a:rPr lang="en-US" i="1" dirty="0"/>
              <a:t>Aerobic Respiration Gives a Cell More “Spending Power”</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46142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3</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6.2 Energy flow and chemical cycling in ecosystems</a:t>
            </a:r>
            <a:endParaRPr lang="en-US" dirty="0">
              <a:latin typeface="Times New Roman"/>
              <a:cs typeface="Times New Roman"/>
            </a:endParaRPr>
          </a:p>
        </p:txBody>
      </p:sp>
    </p:spTree>
    <p:extLst>
      <p:ext uri="{BB962C8B-B14F-4D97-AF65-F5344CB8AC3E}">
        <p14:creationId xmlns:p14="http://schemas.microsoft.com/office/powerpoint/2010/main" xmlns="" val="180967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6.3 How breathing is related to cellular respiration</a:t>
            </a:r>
            <a:endParaRPr lang="en-US" dirty="0">
              <a:latin typeface="Times New Roman"/>
              <a:cs typeface="Times New Roman"/>
            </a:endParaRPr>
          </a:p>
        </p:txBody>
      </p:sp>
    </p:spTree>
    <p:extLst>
      <p:ext uri="{BB962C8B-B14F-4D97-AF65-F5344CB8AC3E}">
        <p14:creationId xmlns:p14="http://schemas.microsoft.com/office/powerpoint/2010/main" xmlns="" val="400535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46AC865-D451-5C4D-84EB-27B7999E69F0}" type="slidenum">
              <a:rPr lang="en-US" sz="2300"/>
              <a:pPr algn="r" defTabSz="1776413" eaLnBrk="0" hangingPunct="0"/>
              <a:t>5</a:t>
            </a:fld>
            <a:endParaRPr lang="en-US" sz="2300" dirty="0"/>
          </a:p>
        </p:txBody>
      </p:sp>
      <p:sp>
        <p:nvSpPr>
          <p:cNvPr id="7987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79878"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Perhaps more than anywhere else in general biology, students studying aerobic metabolism fail to see “the forest for the trees.” Students often focus on the details of each stage of aerobic metabolism and devote little attention to the overall process and products. Consider emphasizing the products, locations, and energy yields associated with glycolysis, the citric acid cycle, and electron transport before detailing the specifics of each reaction. Figure 6.4 can be especially helpful in providing physical orientation to these cellular processes.</a:t>
            </a:r>
          </a:p>
          <a:p>
            <a:r>
              <a:rPr lang="en-US" dirty="0"/>
              <a:t>2. Students often fail to realize that aerobic metabolism is a process generally similar to the burning of wood in a fireplace or campfire. Pointing out the general similarities can help students comprehend the overall reaction and heat generation associated with both processes.</a:t>
            </a:r>
          </a:p>
          <a:p>
            <a:r>
              <a:rPr lang="en-US" dirty="0"/>
              <a:t>3. The advantage of the gradual degradation of glucose may not be obvious to some students. Many analogies exist that reveal the advantages of short and steady steps. Fuel in an automobile is burned slowly to best utilize the energy released from the fuel. A few fireplace logs release gradual heat to keep a room temperature steady. In both situations, excessive use of fuel can be wasteful, reducing the efficiencies of the systems.</a:t>
            </a:r>
          </a:p>
          <a:p>
            <a:r>
              <a:rPr lang="en-US" b="1" dirty="0"/>
              <a:t>Teaching Tips</a:t>
            </a:r>
            <a:endParaRPr lang="en-US" dirty="0"/>
          </a:p>
          <a:p>
            <a:r>
              <a:rPr lang="en-US" dirty="0"/>
              <a:t>1. During cellular respiration, our cells convert about 40% of our food energy to useful work. The other 60% of the energy is released as heat. We use this heat to maintain a relatively steady body temperature near 37°C (98–99°F). This is about the same amount of heat generated by a 75-watt incandescent light bulb (depending upon the size of the person). If you choose to include a discussion of heat generated by aerobic metabolism, consider the following:</a:t>
            </a:r>
          </a:p>
          <a:p>
            <a:r>
              <a:rPr lang="en-US" dirty="0"/>
              <a:t>a. Ask your students why they feel warm when it is 30°C (86°F) outside if their core body temperature is 37°C (98.6°F). Shouldn’t they feel cold? The answer is that our bodies are always producing heat. At these higher temperatures, we are producing more heat than we need to maintain a body temperature around 37°C. Thus, we sweat and behave in ways that help us get rid of the extra heat from cellular respiration.</a:t>
            </a:r>
          </a:p>
          <a:p>
            <a:r>
              <a:rPr lang="en-US" dirty="0"/>
              <a:t>b. Share this calculation with your students. Depending on the size and activity of a person, a human might burn 2,000 dietary Calories (kilocalories) a day. This is enough energy to raise the temperature of 20 L of liquid water from 0 to 100°C. This is something to think about the next time you heat water on the stove! Consider bringing a 2-L bottle as a visual aid, or ten 2-L bottles to make the point above; 200 Calories raises 2 L of water 100°C. (Note: It takes much more energy to melt ice or evaporate water as steam.)</a:t>
            </a:r>
          </a:p>
          <a:p>
            <a:r>
              <a:rPr lang="en-US" dirty="0"/>
              <a:t>2. The production of NADH by glycolysis and the citric acid cycle, instead of just the direct production of ATP, can get confusing for students. Help students understand that NADH molecules have energy “value,” to be “cashed in” by the electron transport chain. The NADH can therefore be thought of as casino chips, accumulated along the way to be cashed in at the “electron transport” cashier.</a:t>
            </a:r>
          </a:p>
          <a:p>
            <a:r>
              <a:rPr lang="en-US" dirty="0"/>
              <a:t>3. The authors developed an analogy between the function of the inner mitochondrial membrane and a dam. A reservoir of hydrogen ions is built up between the mitochondrial membranes, like a dam holding water back. As the hydrogen ions move down their concentration gradient, they “spin” the ATP synthase, which helps generate ATP. In a dam, water rushing downhill turns giant turbines, which generate electricity.</a:t>
            </a:r>
          </a:p>
          <a:p>
            <a:r>
              <a:rPr lang="en-US" dirty="0"/>
              <a:t>4. Students should be reminded that the ATP yield per glucose molecule of up to 32 ATP is only a potential. The complex chemistry of aerobic metabolism can only yield this amount under the best conditions, when every substrate and enzyme is immediately available. Such circumstances may only rarely occur in a working cell.</a:t>
            </a:r>
          </a:p>
          <a:p>
            <a:r>
              <a:rPr lang="en-US" b="1" dirty="0"/>
              <a:t>Active Lecture Tips</a:t>
            </a:r>
            <a:endParaRPr lang="en-US" dirty="0"/>
          </a:p>
          <a:p>
            <a:r>
              <a:rPr lang="en-US" dirty="0"/>
              <a:t>1. As you relate the structure of the inner mitochondrial membrane to its functions, challenge students to explain the adaptive advantage of the many folds of this inner membrane. (These folds greatly increase the surface area available for the associated reactions.) </a:t>
            </a:r>
          </a:p>
          <a:p>
            <a:r>
              <a:rPr lang="en-US" dirty="0"/>
              <a:t>2. See the activity </a:t>
            </a:r>
            <a:r>
              <a:rPr lang="en-US" i="1" dirty="0"/>
              <a:t>Cell Respiration: Pair and Share</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Demonstration of Electron Transport and ATP Production in Aerobic Respiration Using Students and Balloons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Challenge your students to explain why most extra energy in the human body is stored as fat and not sugars or proteins. Have students work with others seated nearby. </a:t>
            </a:r>
            <a:r>
              <a:rPr lang="en-US" i="1" dirty="0"/>
              <a:t>The general answer is this.</a:t>
            </a:r>
            <a:r>
              <a:rPr lang="en-US" dirty="0"/>
              <a:t> The same mass of fat stores nearly twice as many calories (about 9 kcal per gram) as an equivalent mass of protein or carbohydrates (about 4.5 kcal per gram). Fat is therefore an efficient way to store energy in animals and many plants. To store an equivalent amount of energy in the form of carbohydrates or proteins would require about twice the mass, adding a significant burden to the organism’s structure. (For example, if you were 20 </a:t>
            </a:r>
            <a:r>
              <a:rPr lang="en-US" dirty="0" err="1"/>
              <a:t>lb</a:t>
            </a:r>
            <a:r>
              <a:rPr lang="en-US" dirty="0"/>
              <a:t> overweight, you would be nearly 40 </a:t>
            </a:r>
            <a:r>
              <a:rPr lang="en-US" dirty="0" err="1"/>
              <a:t>lb</a:t>
            </a:r>
            <a:r>
              <a:rPr lang="en-US" dirty="0"/>
              <a:t> overweight if the same energy were stored as carbohydrates or proteins instead of fat.)</a:t>
            </a:r>
          </a:p>
          <a:p>
            <a:endParaRPr lang="en-US" dirty="0">
              <a:latin typeface="Times New Roman" pitchFamily="-108" charset="0"/>
            </a:endParaRPr>
          </a:p>
        </p:txBody>
      </p:sp>
    </p:spTree>
    <p:extLst>
      <p:ext uri="{BB962C8B-B14F-4D97-AF65-F5344CB8AC3E}">
        <p14:creationId xmlns:p14="http://schemas.microsoft.com/office/powerpoint/2010/main" xmlns="" val="31229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6</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6.4 A road map for cellular respiration</a:t>
            </a:r>
            <a:endParaRPr lang="en-US" dirty="0">
              <a:latin typeface="Times New Roman"/>
              <a:cs typeface="Times New Roman"/>
            </a:endParaRPr>
          </a:p>
        </p:txBody>
      </p:sp>
    </p:spTree>
    <p:extLst>
      <p:ext uri="{BB962C8B-B14F-4D97-AF65-F5344CB8AC3E}">
        <p14:creationId xmlns:p14="http://schemas.microsoft.com/office/powerpoint/2010/main" xmlns="" val="415697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7</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6.5 </a:t>
            </a:r>
            <a:r>
              <a:rPr lang="en-US" sz="1200" dirty="0" err="1" smtClean="0">
                <a:latin typeface="Arial" charset="0"/>
              </a:rPr>
              <a:t>Glycolysis</a:t>
            </a:r>
            <a:endParaRPr lang="en-US" dirty="0">
              <a:latin typeface="Times New Roman"/>
              <a:cs typeface="Times New Roman"/>
            </a:endParaRPr>
          </a:p>
        </p:txBody>
      </p:sp>
    </p:spTree>
    <p:extLst>
      <p:ext uri="{BB962C8B-B14F-4D97-AF65-F5344CB8AC3E}">
        <p14:creationId xmlns:p14="http://schemas.microsoft.com/office/powerpoint/2010/main" xmlns="" val="403347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CD8586F3-858E-7740-A5D0-F014E5B14498}" type="slidenum">
              <a:rPr lang="en-US" sz="2300"/>
              <a:pPr algn="r" defTabSz="1776413" eaLnBrk="0" hangingPunct="0"/>
              <a:t>8</a:t>
            </a:fld>
            <a:endParaRPr lang="en-US" sz="2300" dirty="0"/>
          </a:p>
        </p:txBody>
      </p:sp>
      <p:sp>
        <p:nvSpPr>
          <p:cNvPr id="10240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2406"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Perhaps more than anywhere else in general biology, students studying aerobic metabolism fail to see “the forest for the trees.” Students often focus on the details of each stage of aerobic metabolism and devote little attention to the overall process and products. Consider emphasizing the products, locations, and energy yields associated with glycolysis, the citric acid cycle, and electron transport before detailing the specifics of each reaction. Figure 6.4 can be especially helpful in providing physical orientation to these cellular processes.</a:t>
            </a:r>
          </a:p>
          <a:p>
            <a:r>
              <a:rPr lang="en-US" dirty="0"/>
              <a:t>2. Students often fail to realize that aerobic metabolism is a process generally similar to the burning of wood in a fireplace or campfire. Pointing out the general similarities can help students comprehend the overall reaction and heat generation associated with both processes.</a:t>
            </a:r>
          </a:p>
          <a:p>
            <a:r>
              <a:rPr lang="en-US" dirty="0"/>
              <a:t>3. The advantage of the gradual degradation of glucose may not be obvious to some students. Many analogies exist that reveal the advantages of short and steady steps. Fuel in an automobile is burned slowly to best utilize the energy released from the fuel. A few fireplace logs release gradual heat to keep a room temperature steady. In both situations, excessive use of fuel can be wasteful, reducing the efficiencies of the systems.</a:t>
            </a:r>
          </a:p>
          <a:p>
            <a:r>
              <a:rPr lang="en-US" b="1" dirty="0"/>
              <a:t>Teaching Tips</a:t>
            </a:r>
            <a:endParaRPr lang="en-US" dirty="0"/>
          </a:p>
          <a:p>
            <a:r>
              <a:rPr lang="en-US" dirty="0"/>
              <a:t>1. During cellular respiration, our cells convert about 40% of our food energy to useful work. The other 60% of the energy is released as heat. We use this heat to maintain a relatively steady body temperature near 37°C (98–99°F). This is about the same amount of heat generated by a 75-watt incandescent light bulb (depending upon the size of the person). If you choose to include a discussion of heat generated by aerobic metabolism, consider the following:</a:t>
            </a:r>
          </a:p>
          <a:p>
            <a:r>
              <a:rPr lang="en-US" dirty="0"/>
              <a:t>a. Ask your students why they feel warm when it is 30°C (86°F) outside if their core body temperature is 37°C (98.6°F). Shouldn’t they feel cold? The answer is that our bodies are always producing heat. At these higher temperatures, we are producing more heat than we need to maintain a body temperature around 37°C. Thus, we sweat and behave in ways that help us get rid of the extra heat from cellular respiration.</a:t>
            </a:r>
          </a:p>
          <a:p>
            <a:r>
              <a:rPr lang="en-US" dirty="0"/>
              <a:t>b. Share this calculation with your students. Depending on the size and activity of a person, a human might burn 2,000 dietary Calories (kilocalories) a day. This is enough energy to raise the temperature of 20 L of liquid water from 0 to 100°C. This is something to think about the next time you heat water on the stove! Consider bringing a 2-L bottle as a visual aid, or ten 2-L bottles to make the point above; 200 Calories raises 2 L of water 100°C. (Note: It takes much more energy to melt ice or evaporate water as steam.)</a:t>
            </a:r>
          </a:p>
          <a:p>
            <a:r>
              <a:rPr lang="en-US" dirty="0"/>
              <a:t>2. The production of NADH by glycolysis and the citric acid cycle, instead of just the direct production of ATP, can get confusing for students. Help students understand that NADH molecules have energy “value,” to be “cashed in” by the electron transport chain. The NADH can therefore be thought of as casino chips, accumulated along the way to be cashed in at the “electron transport” cashier.</a:t>
            </a:r>
          </a:p>
          <a:p>
            <a:r>
              <a:rPr lang="en-US" dirty="0"/>
              <a:t>3. The authors developed an analogy between the function of the inner mitochondrial membrane and a dam. A reservoir of hydrogen ions is built up between the mitochondrial membranes, like a dam holding water back. As the hydrogen ions move down their concentration gradient, they “spin” the ATP synthase, which helps generate ATP. In a dam, water rushing downhill turns giant turbines, which generate electricity.</a:t>
            </a:r>
          </a:p>
          <a:p>
            <a:r>
              <a:rPr lang="en-US" dirty="0"/>
              <a:t>4. Students should be reminded that the ATP yield per glucose molecule of up to 32 ATP is only a potential. The complex chemistry of aerobic metabolism can only yield this amount under the best conditions, when every substrate and enzyme is immediately available. Such circumstances may only rarely occur in a working cell.</a:t>
            </a:r>
          </a:p>
          <a:p>
            <a:r>
              <a:rPr lang="en-US" b="1" dirty="0"/>
              <a:t>Active Lecture Tips</a:t>
            </a:r>
            <a:endParaRPr lang="en-US" dirty="0"/>
          </a:p>
          <a:p>
            <a:r>
              <a:rPr lang="en-US" dirty="0"/>
              <a:t>1. As you relate the structure of the inner mitochondrial membrane to its functions, challenge students to explain the adaptive advantage of the many folds of this inner membrane. (These folds greatly increase the surface area available for the associated reactions.) </a:t>
            </a:r>
          </a:p>
          <a:p>
            <a:r>
              <a:rPr lang="en-US" dirty="0"/>
              <a:t>2. See the activity </a:t>
            </a:r>
            <a:r>
              <a:rPr lang="en-US" i="1" dirty="0"/>
              <a:t>Cell Respiration: Pair and Share</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Demonstration of Electron Transport and ATP Production in Aerobic Respiration Using Students and Balloons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Challenge your students to explain why most extra energy in the human body is stored as fat and not sugars or proteins. Have students work with others seated nearby. </a:t>
            </a:r>
            <a:r>
              <a:rPr lang="en-US" i="1" dirty="0"/>
              <a:t>The general answer is this.</a:t>
            </a:r>
            <a:r>
              <a:rPr lang="en-US" dirty="0"/>
              <a:t> The same mass of fat stores nearly twice as many calories (about 9 kcal per gram) as an equivalent mass of protein or carbohydrates (about 4.5 kcal per gram). Fat is therefore an efficient way to store energy in animals and many plants. To store an equivalent amount of energy in the form of carbohydrates or proteins would require about twice the mass, adding a significant burden to the organism’s structure. (For example, if you were 20 </a:t>
            </a:r>
            <a:r>
              <a:rPr lang="en-US" dirty="0" err="1"/>
              <a:t>lb</a:t>
            </a:r>
            <a:r>
              <a:rPr lang="en-US" dirty="0"/>
              <a:t> overweight, you would be nearly 40 </a:t>
            </a:r>
            <a:r>
              <a:rPr lang="en-US" dirty="0" err="1"/>
              <a:t>lb</a:t>
            </a:r>
            <a:r>
              <a:rPr lang="en-US" dirty="0"/>
              <a:t> overweight if the same energy were stored as carbohydrates or proteins instead of fat.)</a:t>
            </a:r>
          </a:p>
          <a:p>
            <a:endParaRPr lang="en-US" dirty="0">
              <a:latin typeface="Times New Roman" pitchFamily="-108" charset="0"/>
            </a:endParaRPr>
          </a:p>
        </p:txBody>
      </p:sp>
    </p:spTree>
    <p:extLst>
      <p:ext uri="{BB962C8B-B14F-4D97-AF65-F5344CB8AC3E}">
        <p14:creationId xmlns:p14="http://schemas.microsoft.com/office/powerpoint/2010/main" xmlns="" val="313413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9</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6.7 The link between </a:t>
            </a:r>
            <a:r>
              <a:rPr lang="en-US" sz="1200" dirty="0" err="1" smtClean="0">
                <a:latin typeface="Arial" charset="0"/>
              </a:rPr>
              <a:t>glycolysis</a:t>
            </a:r>
            <a:r>
              <a:rPr lang="en-US" sz="1200" dirty="0" smtClean="0">
                <a:latin typeface="Arial" charset="0"/>
              </a:rPr>
              <a:t> and the citric acid cycle: the conversion of </a:t>
            </a:r>
            <a:r>
              <a:rPr lang="en-US" sz="1200" dirty="0" err="1" smtClean="0">
                <a:latin typeface="Arial" charset="0"/>
              </a:rPr>
              <a:t>pyruvic</a:t>
            </a:r>
            <a:r>
              <a:rPr lang="en-US" sz="1200" dirty="0" smtClean="0">
                <a:latin typeface="Arial" charset="0"/>
              </a:rPr>
              <a:t> acid to acetyl </a:t>
            </a:r>
            <a:r>
              <a:rPr lang="en-US" sz="1200" dirty="0" err="1" smtClean="0">
                <a:latin typeface="Arial" charset="0"/>
              </a:rPr>
              <a:t>CoA</a:t>
            </a:r>
            <a:endParaRPr lang="en-US" dirty="0">
              <a:latin typeface="Times New Roman"/>
              <a:cs typeface="Times New Roman"/>
            </a:endParaRPr>
          </a:p>
        </p:txBody>
      </p:sp>
    </p:spTree>
    <p:extLst>
      <p:ext uri="{BB962C8B-B14F-4D97-AF65-F5344CB8AC3E}">
        <p14:creationId xmlns:p14="http://schemas.microsoft.com/office/powerpoint/2010/main" xmlns="" val="3953884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12"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4"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3681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0354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77479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88606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20885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39181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71024" y="6551927"/>
            <a:ext cx="3086100" cy="275960"/>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1061288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file:///C:\Documents%20and%20Settings\rajesh\Desktop\PPT\Campbell\04_Labeled_Images\51-04_18_Mitochondrion-L.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0153" y="142275"/>
            <a:ext cx="4367981" cy="2387600"/>
          </a:xfrm>
        </p:spPr>
        <p:txBody>
          <a:bodyPr/>
          <a:lstStyle/>
          <a:p>
            <a:pPr>
              <a:tabLst>
                <a:tab pos="627063" algn="l"/>
              </a:tabLst>
            </a:pPr>
            <a:r>
              <a:rPr lang="en-US" dirty="0" smtClean="0"/>
              <a:t>Chapter</a:t>
            </a:r>
            <a:br>
              <a:rPr lang="en-US" dirty="0" smtClean="0"/>
            </a:br>
            <a:r>
              <a:rPr lang="en-US" sz="9600" dirty="0" smtClean="0"/>
              <a:t>6</a:t>
            </a:r>
            <a:endParaRPr lang="en-US" sz="9600" dirty="0"/>
          </a:p>
        </p:txBody>
      </p:sp>
      <p:sp>
        <p:nvSpPr>
          <p:cNvPr id="3" name="Subtitle 2"/>
          <p:cNvSpPr>
            <a:spLocks noGrp="1"/>
          </p:cNvSpPr>
          <p:nvPr>
            <p:ph type="subTitle" idx="4294967295"/>
          </p:nvPr>
        </p:nvSpPr>
        <p:spPr>
          <a:xfrm>
            <a:off x="6143" y="3489706"/>
            <a:ext cx="6502812" cy="1655762"/>
          </a:xfrm>
        </p:spPr>
        <p:txBody>
          <a:bodyPr/>
          <a:lstStyle/>
          <a:p>
            <a:pPr marL="0" indent="0" algn="ctr">
              <a:lnSpc>
                <a:spcPct val="100000"/>
              </a:lnSpc>
              <a:buNone/>
            </a:pPr>
            <a:r>
              <a:rPr lang="en-US" sz="4400" b="1" dirty="0">
                <a:solidFill>
                  <a:srgbClr val="0070C0"/>
                </a:solidFill>
              </a:rPr>
              <a:t>Cellular Respiration: Obtaining Energy</a:t>
            </a:r>
            <a:br>
              <a:rPr lang="en-US" sz="4400" b="1" dirty="0">
                <a:solidFill>
                  <a:srgbClr val="0070C0"/>
                </a:solidFill>
              </a:rPr>
            </a:br>
            <a:r>
              <a:rPr lang="en-US" sz="4400" b="1" dirty="0">
                <a:solidFill>
                  <a:srgbClr val="0070C0"/>
                </a:solidFill>
              </a:rPr>
              <a:t>from Food</a:t>
            </a:r>
          </a:p>
        </p:txBody>
      </p:sp>
      <p:sp>
        <p:nvSpPr>
          <p:cNvPr id="4" name="Footer Placeholder 3"/>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p14="http://schemas.microsoft.com/office/powerpoint/2010/main" xmlns="" val="55453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r:link="rId4">
            <a:extLst>
              <a:ext uri="{28A0092B-C50C-407E-A947-70E740481C1C}">
                <a14:useLocalDpi xmlns:a14="http://schemas.microsoft.com/office/drawing/2010/main" xmlns="" val="0"/>
              </a:ext>
            </a:extLst>
          </a:blip>
          <a:stretch>
            <a:fillRect/>
          </a:stretch>
        </p:blipFill>
        <p:spPr>
          <a:xfrm>
            <a:off x="298704" y="819912"/>
            <a:ext cx="8546592" cy="5218176"/>
          </a:xfrm>
          <a:prstGeom prst="rect">
            <a:avLst/>
          </a:prstGeom>
          <a:noFill/>
          <a:ln>
            <a:noFill/>
          </a:ln>
        </p:spPr>
      </p:pic>
      <p:sp>
        <p:nvSpPr>
          <p:cNvPr id="7" name="Freeform 6"/>
          <p:cNvSpPr/>
          <p:nvPr/>
        </p:nvSpPr>
        <p:spPr bwMode="auto">
          <a:xfrm>
            <a:off x="2498725" y="2828130"/>
            <a:ext cx="676275" cy="26908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1640681" y="3968751"/>
            <a:ext cx="1400174" cy="26669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a:off x="1412080" y="4235438"/>
            <a:ext cx="1628775" cy="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a:off x="1917706" y="4534694"/>
            <a:ext cx="1223163" cy="299244"/>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1917706" y="4925218"/>
            <a:ext cx="754057" cy="34448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Freeform 14"/>
          <p:cNvSpPr/>
          <p:nvPr/>
        </p:nvSpPr>
        <p:spPr bwMode="auto">
          <a:xfrm flipV="1">
            <a:off x="3464718" y="1193005"/>
            <a:ext cx="694944" cy="135731"/>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TextBox 2"/>
          <p:cNvSpPr txBox="1">
            <a:spLocks noChangeArrowheads="1"/>
          </p:cNvSpPr>
          <p:nvPr/>
        </p:nvSpPr>
        <p:spPr bwMode="auto">
          <a:xfrm>
            <a:off x="3940882" y="1069592"/>
            <a:ext cx="1166986"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00"/>
              </a:lnSpc>
            </a:pPr>
            <a:r>
              <a:rPr lang="en-US" sz="1800" b="1" dirty="0" smtClean="0">
                <a:solidFill>
                  <a:srgbClr val="000000"/>
                </a:solidFill>
                <a:latin typeface="Arial"/>
                <a:ea typeface="ＭＳ Ｐゴシック" charset="0"/>
              </a:rPr>
              <a:t>Outer</a:t>
            </a:r>
          </a:p>
          <a:p>
            <a:pPr algn="ctr" eaLnBrk="0" hangingPunct="0">
              <a:lnSpc>
                <a:spcPts val="2000"/>
              </a:lnSpc>
            </a:pPr>
            <a:r>
              <a:rPr lang="en-US" sz="1800" b="1" dirty="0" smtClean="0">
                <a:solidFill>
                  <a:srgbClr val="000000"/>
                </a:solidFill>
                <a:latin typeface="Arial"/>
                <a:ea typeface="ＭＳ Ｐゴシック" charset="0"/>
              </a:rPr>
              <a:t>membrane</a:t>
            </a:r>
            <a:endParaRPr lang="en-US" sz="1800" b="1" dirty="0">
              <a:solidFill>
                <a:srgbClr val="000000"/>
              </a:solidFill>
              <a:latin typeface="Arial"/>
              <a:ea typeface="ＭＳ Ｐゴシック" charset="0"/>
            </a:endParaRPr>
          </a:p>
        </p:txBody>
      </p:sp>
      <p:sp>
        <p:nvSpPr>
          <p:cNvPr id="17" name="TextBox 4"/>
          <p:cNvSpPr txBox="1">
            <a:spLocks noChangeArrowheads="1"/>
          </p:cNvSpPr>
          <p:nvPr/>
        </p:nvSpPr>
        <p:spPr bwMode="auto">
          <a:xfrm>
            <a:off x="2935993" y="2969835"/>
            <a:ext cx="1166986"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sz="1800" b="1" dirty="0" smtClean="0">
                <a:solidFill>
                  <a:srgbClr val="000000"/>
                </a:solidFill>
                <a:latin typeface="Arial"/>
                <a:ea typeface="ＭＳ Ｐゴシック" charset="0"/>
              </a:rPr>
              <a:t>Inner</a:t>
            </a:r>
          </a:p>
          <a:p>
            <a:pPr algn="ctr" eaLnBrk="0" hangingPunct="0"/>
            <a:r>
              <a:rPr lang="en-US" sz="1800" b="1" dirty="0" smtClean="0">
                <a:solidFill>
                  <a:srgbClr val="000000"/>
                </a:solidFill>
                <a:latin typeface="Arial"/>
                <a:ea typeface="ＭＳ Ｐゴシック" charset="0"/>
              </a:rPr>
              <a:t>membrane</a:t>
            </a:r>
            <a:endParaRPr lang="en-US" sz="1800" b="1" dirty="0">
              <a:solidFill>
                <a:srgbClr val="000000"/>
              </a:solidFill>
              <a:latin typeface="Arial"/>
              <a:ea typeface="ＭＳ Ｐゴシック" charset="0"/>
            </a:endParaRPr>
          </a:p>
        </p:txBody>
      </p:sp>
      <p:sp>
        <p:nvSpPr>
          <p:cNvPr id="18" name="TextBox 6"/>
          <p:cNvSpPr txBox="1">
            <a:spLocks noChangeArrowheads="1"/>
          </p:cNvSpPr>
          <p:nvPr/>
        </p:nvSpPr>
        <p:spPr bwMode="auto">
          <a:xfrm>
            <a:off x="3108209" y="4086638"/>
            <a:ext cx="7822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Cristae</a:t>
            </a:r>
          </a:p>
        </p:txBody>
      </p:sp>
      <p:sp>
        <p:nvSpPr>
          <p:cNvPr id="19" name="TextBox 7"/>
          <p:cNvSpPr txBox="1">
            <a:spLocks noChangeArrowheads="1"/>
          </p:cNvSpPr>
          <p:nvPr/>
        </p:nvSpPr>
        <p:spPr bwMode="auto">
          <a:xfrm>
            <a:off x="3189286" y="4697819"/>
            <a:ext cx="67967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Matrix</a:t>
            </a:r>
          </a:p>
        </p:txBody>
      </p:sp>
      <p:sp>
        <p:nvSpPr>
          <p:cNvPr id="20" name="TextBox 8"/>
          <p:cNvSpPr txBox="1">
            <a:spLocks noChangeArrowheads="1"/>
          </p:cNvSpPr>
          <p:nvPr/>
        </p:nvSpPr>
        <p:spPr bwMode="auto">
          <a:xfrm>
            <a:off x="2701810" y="5165344"/>
            <a:ext cx="1667123" cy="538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50"/>
              </a:lnSpc>
            </a:pPr>
            <a:r>
              <a:rPr lang="en-US" sz="1800" b="1" dirty="0" smtClean="0">
                <a:solidFill>
                  <a:srgbClr val="000000"/>
                </a:solidFill>
                <a:latin typeface="Arial"/>
                <a:ea typeface="ＭＳ Ｐゴシック" charset="0"/>
              </a:rPr>
              <a:t>Space between</a:t>
            </a:r>
          </a:p>
          <a:p>
            <a:pPr algn="ctr" eaLnBrk="0" hangingPunct="0">
              <a:lnSpc>
                <a:spcPts val="2050"/>
              </a:lnSpc>
            </a:pPr>
            <a:r>
              <a:rPr lang="en-US" sz="1800" b="1" dirty="0" smtClean="0">
                <a:solidFill>
                  <a:srgbClr val="000000"/>
                </a:solidFill>
                <a:latin typeface="Arial"/>
                <a:ea typeface="ＭＳ Ｐゴシック" charset="0"/>
              </a:rPr>
              <a:t>membranes</a:t>
            </a:r>
            <a:endParaRPr lang="en-US" sz="1800" b="1" dirty="0">
              <a:solidFill>
                <a:srgbClr val="000000"/>
              </a:solidFill>
              <a:latin typeface="Arial"/>
              <a:ea typeface="ＭＳ Ｐゴシック" charset="0"/>
            </a:endParaRPr>
          </a:p>
        </p:txBody>
      </p:sp>
      <p:sp>
        <p:nvSpPr>
          <p:cNvPr id="21" name="TextBox 20"/>
          <p:cNvSpPr txBox="1"/>
          <p:nvPr/>
        </p:nvSpPr>
        <p:spPr>
          <a:xfrm>
            <a:off x="8446765" y="1014124"/>
            <a:ext cx="215444" cy="378309"/>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TEM</a:t>
            </a:r>
          </a:p>
        </p:txBody>
      </p:sp>
      <p:sp>
        <p:nvSpPr>
          <p:cNvPr id="2" name="Title 1"/>
          <p:cNvSpPr>
            <a:spLocks noGrp="1"/>
          </p:cNvSpPr>
          <p:nvPr>
            <p:ph type="title" idx="4294967295"/>
          </p:nvPr>
        </p:nvSpPr>
        <p:spPr>
          <a:xfrm>
            <a:off x="0" y="0"/>
            <a:ext cx="8229600" cy="301625"/>
          </a:xfrm>
          <a:prstGeom prst="rect">
            <a:avLst/>
          </a:prstGeom>
        </p:spPr>
        <p:txBody>
          <a:bodyPr/>
          <a:lstStyle/>
          <a:p>
            <a:pPr algn="l"/>
            <a:r>
              <a:rPr lang="en-US" sz="1200" b="0" kern="1200" dirty="0" smtClean="0">
                <a:solidFill>
                  <a:schemeClr val="tx1"/>
                </a:solidFill>
                <a:effectLst/>
                <a:latin typeface="Arial"/>
                <a:ea typeface="ＭＳ Ｐゴシック"/>
                <a:cs typeface="Arial"/>
              </a:rPr>
              <a:t>Figure 4.18</a:t>
            </a:r>
            <a:endParaRPr lang="en-US" b="0" dirty="0">
              <a:solidFill>
                <a:schemeClr val="tx1"/>
              </a:solidFill>
            </a:endParaRPr>
          </a:p>
        </p:txBody>
      </p:sp>
      <p:sp>
        <p:nvSpPr>
          <p:cNvPr id="26" name="Freeform 25"/>
          <p:cNvSpPr/>
          <p:nvPr/>
        </p:nvSpPr>
        <p:spPr bwMode="auto">
          <a:xfrm flipH="1" flipV="1">
            <a:off x="3924313" y="4233081"/>
            <a:ext cx="1047754" cy="8096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9" name="Freeform 28"/>
          <p:cNvSpPr/>
          <p:nvPr/>
        </p:nvSpPr>
        <p:spPr bwMode="auto">
          <a:xfrm flipH="1" flipV="1">
            <a:off x="4939504" y="1181098"/>
            <a:ext cx="766763" cy="14525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1" name="Freeform 30"/>
          <p:cNvSpPr/>
          <p:nvPr/>
        </p:nvSpPr>
        <p:spPr bwMode="auto">
          <a:xfrm flipH="1" flipV="1">
            <a:off x="4920454" y="1174748"/>
            <a:ext cx="766763" cy="14525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2" name="Freeform 31"/>
          <p:cNvSpPr/>
          <p:nvPr/>
        </p:nvSpPr>
        <p:spPr bwMode="auto">
          <a:xfrm flipH="1">
            <a:off x="3861020" y="2568576"/>
            <a:ext cx="803278" cy="538160"/>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3" name="Freeform 32"/>
          <p:cNvSpPr/>
          <p:nvPr/>
        </p:nvSpPr>
        <p:spPr bwMode="auto">
          <a:xfrm flipH="1">
            <a:off x="4376839" y="5067298"/>
            <a:ext cx="616745" cy="223837"/>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4" name="Freeform 33"/>
          <p:cNvSpPr/>
          <p:nvPr/>
        </p:nvSpPr>
        <p:spPr bwMode="auto">
          <a:xfrm flipH="1">
            <a:off x="3888093" y="4445793"/>
            <a:ext cx="1402557" cy="3762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5" name="Freeform 34"/>
          <p:cNvSpPr/>
          <p:nvPr/>
        </p:nvSpPr>
        <p:spPr bwMode="auto">
          <a:xfrm flipH="1">
            <a:off x="3869836" y="4448969"/>
            <a:ext cx="1402557" cy="376238"/>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6" name="Freeform 35"/>
          <p:cNvSpPr/>
          <p:nvPr/>
        </p:nvSpPr>
        <p:spPr bwMode="auto">
          <a:xfrm flipH="1">
            <a:off x="3924297" y="3935413"/>
            <a:ext cx="803278" cy="30003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28575" cap="flat" cmpd="sng" algn="ctr">
            <a:solidFill>
              <a:schemeClr val="bg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7" name="Freeform 36"/>
          <p:cNvSpPr/>
          <p:nvPr/>
        </p:nvSpPr>
        <p:spPr bwMode="auto">
          <a:xfrm flipH="1">
            <a:off x="3910010" y="3937794"/>
            <a:ext cx="803278" cy="300035"/>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8" name="Freeform 37"/>
          <p:cNvSpPr/>
          <p:nvPr/>
        </p:nvSpPr>
        <p:spPr bwMode="auto">
          <a:xfrm flipH="1" flipV="1">
            <a:off x="3912406" y="4230700"/>
            <a:ext cx="1047754" cy="80966"/>
          </a:xfrm>
          <a:custGeom>
            <a:avLst/>
            <a:gdLst>
              <a:gd name="connsiteX0" fmla="*/ 0 w 207169"/>
              <a:gd name="connsiteY0" fmla="*/ 0 h 288131"/>
              <a:gd name="connsiteX1" fmla="*/ 207169 w 207169"/>
              <a:gd name="connsiteY1" fmla="*/ 288131 h 288131"/>
            </a:gdLst>
            <a:ahLst/>
            <a:cxnLst>
              <a:cxn ang="0">
                <a:pos x="connsiteX0" y="connsiteY0"/>
              </a:cxn>
              <a:cxn ang="0">
                <a:pos x="connsiteX1" y="connsiteY1"/>
              </a:cxn>
            </a:cxnLst>
            <a:rect l="l" t="t" r="r" b="b"/>
            <a:pathLst>
              <a:path w="207169" h="288131">
                <a:moveTo>
                  <a:pt x="0" y="0"/>
                </a:moveTo>
                <a:lnTo>
                  <a:pt x="207169" y="288131"/>
                </a:lnTo>
              </a:path>
            </a:pathLst>
          </a:custGeom>
          <a:noFill/>
          <a:ln w="12700" cap="flat" cmpd="sng" algn="ctr">
            <a:solidFill>
              <a:schemeClr val="tx1"/>
            </a:solidFill>
            <a:prstDash val="solid"/>
            <a:miter lim="800000"/>
            <a:headEnd type="triangle" w="med" len="lg"/>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 name="TextBox 2"/>
          <p:cNvSpPr txBox="1"/>
          <p:nvPr/>
        </p:nvSpPr>
        <p:spPr>
          <a:xfrm>
            <a:off x="690466" y="447869"/>
            <a:ext cx="1808260" cy="400110"/>
          </a:xfrm>
          <a:prstGeom prst="rect">
            <a:avLst/>
          </a:prstGeom>
          <a:noFill/>
        </p:spPr>
        <p:txBody>
          <a:bodyPr wrap="square" rtlCol="0">
            <a:spAutoFit/>
          </a:bodyPr>
          <a:lstStyle/>
          <a:p>
            <a:r>
              <a:rPr lang="en-US" altLang="ko-KR" sz="2000" dirty="0" smtClean="0"/>
              <a:t>mitochondrion</a:t>
            </a:r>
            <a:endParaRPr lang="ko-KR" altLang="en-US" sz="2000" dirty="0"/>
          </a:p>
        </p:txBody>
      </p:sp>
    </p:spTree>
    <p:extLst>
      <p:ext uri="{BB962C8B-B14F-4D97-AF65-F5344CB8AC3E}">
        <p14:creationId xmlns:p14="http://schemas.microsoft.com/office/powerpoint/2010/main" xmlns="" val="232594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332232"/>
            <a:ext cx="8546592" cy="6193536"/>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6.8</a:t>
            </a:r>
            <a:endParaRPr lang="en-US" sz="1200" b="0" dirty="0">
              <a:solidFill>
                <a:schemeClr val="tx1"/>
              </a:solidFill>
              <a:latin typeface="Arial" charset="0"/>
            </a:endParaRPr>
          </a:p>
        </p:txBody>
      </p:sp>
      <p:sp>
        <p:nvSpPr>
          <p:cNvPr id="4" name="Rectangle 3"/>
          <p:cNvSpPr/>
          <p:nvPr/>
        </p:nvSpPr>
        <p:spPr>
          <a:xfrm>
            <a:off x="836002" y="333974"/>
            <a:ext cx="901209" cy="379206"/>
          </a:xfrm>
          <a:prstGeom prst="rect">
            <a:avLst/>
          </a:prstGeom>
        </p:spPr>
        <p:txBody>
          <a:bodyPr wrap="none">
            <a:spAutoFit/>
          </a:bodyPr>
          <a:lstStyle/>
          <a:p>
            <a:pPr eaLnBrk="0" hangingPunct="0"/>
            <a:r>
              <a:rPr lang="en-US" sz="1841" b="1" dirty="0" smtClean="0">
                <a:solidFill>
                  <a:srgbClr val="FFFFFF"/>
                </a:solidFill>
                <a:latin typeface="Arial" pitchFamily="34" charset="0"/>
                <a:ea typeface="ＭＳ Ｐゴシック" charset="0"/>
              </a:rPr>
              <a:t>INPUT</a:t>
            </a:r>
            <a:endParaRPr lang="en-US" sz="1841" b="1" dirty="0">
              <a:solidFill>
                <a:srgbClr val="FFFFFF"/>
              </a:solidFill>
              <a:latin typeface="Arial" pitchFamily="34" charset="0"/>
              <a:ea typeface="ＭＳ Ｐゴシック" charset="0"/>
            </a:endParaRPr>
          </a:p>
        </p:txBody>
      </p:sp>
      <p:sp>
        <p:nvSpPr>
          <p:cNvPr id="5" name="Rectangle 4"/>
          <p:cNvSpPr/>
          <p:nvPr/>
        </p:nvSpPr>
        <p:spPr>
          <a:xfrm>
            <a:off x="6983068" y="347918"/>
            <a:ext cx="1154483" cy="375616"/>
          </a:xfrm>
          <a:prstGeom prst="rect">
            <a:avLst/>
          </a:prstGeom>
        </p:spPr>
        <p:txBody>
          <a:bodyPr wrap="none">
            <a:spAutoFit/>
          </a:bodyPr>
          <a:lstStyle/>
          <a:p>
            <a:pPr eaLnBrk="0" hangingPunct="0"/>
            <a:r>
              <a:rPr lang="en-US" sz="1841" b="1" dirty="0" smtClean="0">
                <a:solidFill>
                  <a:srgbClr val="FFFFFF"/>
                </a:solidFill>
                <a:latin typeface="Arial" pitchFamily="34" charset="0"/>
                <a:ea typeface="ＭＳ Ｐゴシック" charset="0"/>
              </a:rPr>
              <a:t>OUTPUT</a:t>
            </a:r>
            <a:endParaRPr lang="en-US" sz="1841" b="1" dirty="0">
              <a:solidFill>
                <a:srgbClr val="FFFFFF"/>
              </a:solidFill>
              <a:latin typeface="Arial" pitchFamily="34" charset="0"/>
              <a:ea typeface="ＭＳ Ｐゴシック" charset="0"/>
            </a:endParaRPr>
          </a:p>
        </p:txBody>
      </p:sp>
      <p:sp>
        <p:nvSpPr>
          <p:cNvPr id="8" name="Rectangle 7"/>
          <p:cNvSpPr/>
          <p:nvPr/>
        </p:nvSpPr>
        <p:spPr>
          <a:xfrm>
            <a:off x="758263" y="1928961"/>
            <a:ext cx="877163" cy="579646"/>
          </a:xfrm>
          <a:prstGeom prst="rect">
            <a:avLst/>
          </a:prstGeom>
        </p:spPr>
        <p:txBody>
          <a:bodyPr wrap="none">
            <a:spAutoFit/>
          </a:bodyPr>
          <a:lstStyle/>
          <a:p>
            <a:pPr eaLnBrk="0" hangingPunct="0">
              <a:lnSpc>
                <a:spcPts val="1900"/>
              </a:lnSpc>
            </a:pPr>
            <a:r>
              <a:rPr lang="en-US" sz="1800" b="1" dirty="0" smtClean="0">
                <a:solidFill>
                  <a:srgbClr val="000000"/>
                </a:solidFill>
                <a:latin typeface="Arial" pitchFamily="34" charset="0"/>
                <a:ea typeface="ＭＳ Ｐゴシック" charset="0"/>
              </a:rPr>
              <a:t>Acetic</a:t>
            </a:r>
          </a:p>
          <a:p>
            <a:pPr eaLnBrk="0" hangingPunct="0">
              <a:lnSpc>
                <a:spcPts val="1900"/>
              </a:lnSpc>
            </a:pPr>
            <a:r>
              <a:rPr lang="en-US" sz="1800" b="1" dirty="0" smtClean="0">
                <a:solidFill>
                  <a:srgbClr val="000000"/>
                </a:solidFill>
                <a:latin typeface="Arial" pitchFamily="34" charset="0"/>
                <a:ea typeface="ＭＳ Ｐゴシック" charset="0"/>
              </a:rPr>
              <a:t>acid</a:t>
            </a:r>
            <a:endParaRPr lang="en-US" sz="1800" b="1" dirty="0">
              <a:solidFill>
                <a:srgbClr val="000000"/>
              </a:solidFill>
              <a:latin typeface="Arial" pitchFamily="34" charset="0"/>
              <a:ea typeface="ＭＳ Ｐゴシック" charset="0"/>
            </a:endParaRPr>
          </a:p>
        </p:txBody>
      </p:sp>
      <p:sp>
        <p:nvSpPr>
          <p:cNvPr id="9" name="Rectangle 8"/>
          <p:cNvSpPr/>
          <p:nvPr/>
        </p:nvSpPr>
        <p:spPr>
          <a:xfrm>
            <a:off x="473797" y="2969568"/>
            <a:ext cx="671979"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ADP</a:t>
            </a:r>
            <a:endParaRPr lang="en-US" sz="1800" b="1" dirty="0">
              <a:solidFill>
                <a:srgbClr val="000000"/>
              </a:solidFill>
              <a:latin typeface="Arial" pitchFamily="34" charset="0"/>
              <a:ea typeface="ＭＳ Ｐゴシック" charset="0"/>
            </a:endParaRPr>
          </a:p>
        </p:txBody>
      </p:sp>
      <p:sp>
        <p:nvSpPr>
          <p:cNvPr id="10" name="Rectangle 9"/>
          <p:cNvSpPr/>
          <p:nvPr/>
        </p:nvSpPr>
        <p:spPr>
          <a:xfrm>
            <a:off x="1310025" y="2969568"/>
            <a:ext cx="338554"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P</a:t>
            </a:r>
            <a:endParaRPr lang="en-US" sz="1800" b="1" dirty="0">
              <a:solidFill>
                <a:srgbClr val="000000"/>
              </a:solidFill>
              <a:latin typeface="Arial" pitchFamily="34" charset="0"/>
              <a:ea typeface="ＭＳ Ｐゴシック" charset="0"/>
            </a:endParaRPr>
          </a:p>
        </p:txBody>
      </p:sp>
      <p:sp>
        <p:nvSpPr>
          <p:cNvPr id="11" name="Rectangle 10"/>
          <p:cNvSpPr/>
          <p:nvPr/>
        </p:nvSpPr>
        <p:spPr>
          <a:xfrm>
            <a:off x="878605" y="4015412"/>
            <a:ext cx="774571" cy="369332"/>
          </a:xfrm>
          <a:prstGeom prst="rect">
            <a:avLst/>
          </a:prstGeom>
        </p:spPr>
        <p:txBody>
          <a:bodyPr wrap="none">
            <a:spAutoFit/>
          </a:bodyPr>
          <a:lstStyle/>
          <a:p>
            <a:pPr eaLnBrk="0" hangingPunct="0"/>
            <a:r>
              <a:rPr lang="en-US" sz="1800" b="1" smtClean="0">
                <a:solidFill>
                  <a:srgbClr val="000000"/>
                </a:solidFill>
                <a:latin typeface="Arial" pitchFamily="34" charset="0"/>
                <a:ea typeface="ＭＳ Ｐゴシック" charset="0"/>
              </a:rPr>
              <a:t>NAD</a:t>
            </a:r>
            <a:r>
              <a:rPr lang="en-US" sz="1800" b="1" baseline="30000" smtClean="0">
                <a:solidFill>
                  <a:srgbClr val="000000"/>
                </a:solidFill>
                <a:latin typeface="Symbol"/>
                <a:ea typeface="ＭＳ Ｐゴシック" charset="0"/>
              </a:rPr>
              <a:t>+</a:t>
            </a:r>
            <a:endParaRPr lang="en-US" sz="1800" b="1" baseline="30000" dirty="0">
              <a:solidFill>
                <a:srgbClr val="000000"/>
              </a:solidFill>
              <a:latin typeface="Symbol"/>
              <a:ea typeface="ＭＳ Ｐゴシック" charset="0"/>
            </a:endParaRPr>
          </a:p>
        </p:txBody>
      </p:sp>
      <p:sp>
        <p:nvSpPr>
          <p:cNvPr id="12" name="Rectangle 11"/>
          <p:cNvSpPr/>
          <p:nvPr/>
        </p:nvSpPr>
        <p:spPr>
          <a:xfrm>
            <a:off x="949725" y="4871392"/>
            <a:ext cx="646395"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FAD</a:t>
            </a:r>
            <a:endParaRPr lang="en-US" sz="1800" b="1" baseline="30000" dirty="0">
              <a:solidFill>
                <a:srgbClr val="000000"/>
              </a:solidFill>
              <a:latin typeface="Arial" pitchFamily="34" charset="0"/>
              <a:ea typeface="ＭＳ Ｐゴシック" charset="0"/>
            </a:endParaRPr>
          </a:p>
        </p:txBody>
      </p:sp>
      <p:sp>
        <p:nvSpPr>
          <p:cNvPr id="13" name="Rectangle 12"/>
          <p:cNvSpPr/>
          <p:nvPr/>
        </p:nvSpPr>
        <p:spPr>
          <a:xfrm>
            <a:off x="545806" y="4020493"/>
            <a:ext cx="31290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3</a:t>
            </a:r>
            <a:endParaRPr lang="en-US" sz="1800" b="1" dirty="0">
              <a:solidFill>
                <a:srgbClr val="000000"/>
              </a:solidFill>
              <a:latin typeface="Arial" pitchFamily="34" charset="0"/>
              <a:ea typeface="ＭＳ Ｐゴシック" charset="0"/>
            </a:endParaRPr>
          </a:p>
        </p:txBody>
      </p:sp>
      <p:sp>
        <p:nvSpPr>
          <p:cNvPr id="15" name="Rectangle 14"/>
          <p:cNvSpPr/>
          <p:nvPr/>
        </p:nvSpPr>
        <p:spPr>
          <a:xfrm>
            <a:off x="1002930" y="2950518"/>
            <a:ext cx="319318" cy="369332"/>
          </a:xfrm>
          <a:prstGeom prst="rect">
            <a:avLst/>
          </a:prstGeom>
        </p:spPr>
        <p:txBody>
          <a:bodyPr wrap="none">
            <a:spAutoFit/>
          </a:bodyPr>
          <a:lstStyle/>
          <a:p>
            <a:pPr algn="ctr" eaLnBrk="0" hangingPunct="0"/>
            <a:r>
              <a:rPr lang="en-US" sz="1800" b="1" dirty="0" smtClean="0">
                <a:solidFill>
                  <a:srgbClr val="000000"/>
                </a:solidFill>
                <a:latin typeface="Symbol"/>
                <a:ea typeface="ＭＳ Ｐゴシック" charset="0"/>
              </a:rPr>
              <a:t>+</a:t>
            </a:r>
            <a:endParaRPr lang="en-US" sz="1800" b="1" dirty="0">
              <a:solidFill>
                <a:srgbClr val="000000"/>
              </a:solidFill>
              <a:latin typeface="Symbol"/>
              <a:ea typeface="ＭＳ Ｐゴシック" charset="0"/>
            </a:endParaRPr>
          </a:p>
        </p:txBody>
      </p:sp>
      <p:sp>
        <p:nvSpPr>
          <p:cNvPr id="16" name="Rectangle 15"/>
          <p:cNvSpPr/>
          <p:nvPr/>
        </p:nvSpPr>
        <p:spPr>
          <a:xfrm>
            <a:off x="2909222" y="507670"/>
            <a:ext cx="774571" cy="579646"/>
          </a:xfrm>
          <a:prstGeom prst="rect">
            <a:avLst/>
          </a:prstGeom>
        </p:spPr>
        <p:txBody>
          <a:bodyPr wrap="none">
            <a:spAutoFit/>
          </a:bodyPr>
          <a:lstStyle/>
          <a:p>
            <a:pPr eaLnBrk="0" hangingPunct="0">
              <a:lnSpc>
                <a:spcPts val="1900"/>
              </a:lnSpc>
            </a:pPr>
            <a:r>
              <a:rPr lang="en-US" sz="1800" b="1" dirty="0" smtClean="0">
                <a:solidFill>
                  <a:srgbClr val="000000"/>
                </a:solidFill>
                <a:latin typeface="Arial" pitchFamily="34" charset="0"/>
                <a:ea typeface="ＭＳ Ｐゴシック" charset="0"/>
              </a:rPr>
              <a:t>Citric</a:t>
            </a:r>
          </a:p>
          <a:p>
            <a:pPr eaLnBrk="0" hangingPunct="0">
              <a:lnSpc>
                <a:spcPts val="1900"/>
              </a:lnSpc>
            </a:pPr>
            <a:r>
              <a:rPr lang="en-US" sz="1800" b="1" dirty="0" smtClean="0">
                <a:solidFill>
                  <a:srgbClr val="000000"/>
                </a:solidFill>
                <a:latin typeface="Arial" pitchFamily="34" charset="0"/>
                <a:ea typeface="ＭＳ Ｐゴシック" charset="0"/>
              </a:rPr>
              <a:t>acid</a:t>
            </a:r>
            <a:endParaRPr lang="en-US" sz="1800" b="1" dirty="0">
              <a:solidFill>
                <a:srgbClr val="000000"/>
              </a:solidFill>
              <a:latin typeface="Arial" pitchFamily="34" charset="0"/>
              <a:ea typeface="ＭＳ Ｐゴシック" charset="0"/>
            </a:endParaRPr>
          </a:p>
        </p:txBody>
      </p:sp>
      <p:sp>
        <p:nvSpPr>
          <p:cNvPr id="17" name="Rectangle 16"/>
          <p:cNvSpPr/>
          <p:nvPr/>
        </p:nvSpPr>
        <p:spPr>
          <a:xfrm>
            <a:off x="4034479" y="3243409"/>
            <a:ext cx="800219" cy="823302"/>
          </a:xfrm>
          <a:prstGeom prst="rect">
            <a:avLst/>
          </a:prstGeom>
        </p:spPr>
        <p:txBody>
          <a:bodyPr wrap="none">
            <a:spAutoFit/>
          </a:bodyPr>
          <a:lstStyle/>
          <a:p>
            <a:pPr eaLnBrk="0" hangingPunct="0">
              <a:lnSpc>
                <a:spcPts val="1900"/>
              </a:lnSpc>
            </a:pPr>
            <a:r>
              <a:rPr lang="en-US" sz="1800" b="1" dirty="0" smtClean="0">
                <a:solidFill>
                  <a:srgbClr val="000000"/>
                </a:solidFill>
                <a:latin typeface="Arial" pitchFamily="34" charset="0"/>
                <a:ea typeface="ＭＳ Ｐゴシック" charset="0"/>
              </a:rPr>
              <a:t>Citric</a:t>
            </a:r>
          </a:p>
          <a:p>
            <a:pPr eaLnBrk="0" hangingPunct="0">
              <a:lnSpc>
                <a:spcPts val="1900"/>
              </a:lnSpc>
            </a:pPr>
            <a:r>
              <a:rPr lang="en-US" sz="1800" b="1" dirty="0" smtClean="0">
                <a:solidFill>
                  <a:srgbClr val="000000"/>
                </a:solidFill>
                <a:latin typeface="Arial" pitchFamily="34" charset="0"/>
                <a:ea typeface="ＭＳ Ｐゴシック" charset="0"/>
              </a:rPr>
              <a:t>Acid</a:t>
            </a:r>
          </a:p>
          <a:p>
            <a:pPr eaLnBrk="0" hangingPunct="0">
              <a:lnSpc>
                <a:spcPts val="1900"/>
              </a:lnSpc>
            </a:pPr>
            <a:r>
              <a:rPr lang="en-US" sz="1800" b="1" dirty="0" smtClean="0">
                <a:solidFill>
                  <a:srgbClr val="000000"/>
                </a:solidFill>
                <a:latin typeface="Arial" pitchFamily="34" charset="0"/>
                <a:ea typeface="ＭＳ Ｐゴシック" charset="0"/>
              </a:rPr>
              <a:t>Cycle</a:t>
            </a:r>
            <a:endParaRPr lang="en-US" sz="1800" b="1" dirty="0">
              <a:solidFill>
                <a:srgbClr val="000000"/>
              </a:solidFill>
              <a:latin typeface="Arial" pitchFamily="34" charset="0"/>
              <a:ea typeface="ＭＳ Ｐゴシック" charset="0"/>
            </a:endParaRPr>
          </a:p>
        </p:txBody>
      </p:sp>
      <p:sp>
        <p:nvSpPr>
          <p:cNvPr id="19" name="Rectangle 18"/>
          <p:cNvSpPr/>
          <p:nvPr/>
        </p:nvSpPr>
        <p:spPr>
          <a:xfrm>
            <a:off x="4011145" y="5793935"/>
            <a:ext cx="1085554" cy="579646"/>
          </a:xfrm>
          <a:prstGeom prst="rect">
            <a:avLst/>
          </a:prstGeom>
        </p:spPr>
        <p:txBody>
          <a:bodyPr wrap="none">
            <a:spAutoFit/>
          </a:bodyPr>
          <a:lstStyle/>
          <a:p>
            <a:pPr eaLnBrk="0" hangingPunct="0">
              <a:lnSpc>
                <a:spcPts val="1900"/>
              </a:lnSpc>
            </a:pPr>
            <a:r>
              <a:rPr lang="en-US" sz="1625" b="1" dirty="0" smtClean="0">
                <a:solidFill>
                  <a:srgbClr val="000000"/>
                </a:solidFill>
                <a:latin typeface="Arial" pitchFamily="34" charset="0"/>
                <a:ea typeface="ＭＳ Ｐゴシック" charset="0"/>
              </a:rPr>
              <a:t>Acceptor</a:t>
            </a:r>
          </a:p>
          <a:p>
            <a:pPr eaLnBrk="0" hangingPunct="0">
              <a:lnSpc>
                <a:spcPts val="1900"/>
              </a:lnSpc>
            </a:pPr>
            <a:r>
              <a:rPr lang="en-US" sz="1625" b="1" dirty="0" smtClean="0">
                <a:solidFill>
                  <a:srgbClr val="000000"/>
                </a:solidFill>
                <a:latin typeface="Arial" pitchFamily="34" charset="0"/>
                <a:ea typeface="ＭＳ Ｐゴシック" charset="0"/>
              </a:rPr>
              <a:t>molecule</a:t>
            </a:r>
            <a:endParaRPr lang="en-US" sz="1625" b="1" dirty="0">
              <a:solidFill>
                <a:srgbClr val="000000"/>
              </a:solidFill>
              <a:latin typeface="Arial" pitchFamily="34" charset="0"/>
              <a:ea typeface="ＭＳ Ｐゴシック" charset="0"/>
            </a:endParaRPr>
          </a:p>
        </p:txBody>
      </p:sp>
      <p:sp>
        <p:nvSpPr>
          <p:cNvPr id="20" name="Rectangle 19"/>
          <p:cNvSpPr/>
          <p:nvPr/>
        </p:nvSpPr>
        <p:spPr>
          <a:xfrm>
            <a:off x="7544774" y="2283768"/>
            <a:ext cx="615874"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CO</a:t>
            </a:r>
            <a:r>
              <a:rPr lang="en-US" sz="1800" b="1" baseline="-25000" dirty="0" smtClean="0">
                <a:solidFill>
                  <a:srgbClr val="000000"/>
                </a:solidFill>
                <a:latin typeface="Arial" pitchFamily="34" charset="0"/>
                <a:ea typeface="ＭＳ Ｐゴシック" charset="0"/>
              </a:rPr>
              <a:t>2</a:t>
            </a:r>
            <a:endParaRPr lang="en-US" sz="1800" b="1" baseline="-25000" dirty="0">
              <a:solidFill>
                <a:srgbClr val="000000"/>
              </a:solidFill>
              <a:latin typeface="Arial" pitchFamily="34" charset="0"/>
              <a:ea typeface="ＭＳ Ｐゴシック" charset="0"/>
            </a:endParaRPr>
          </a:p>
        </p:txBody>
      </p:sp>
      <p:sp>
        <p:nvSpPr>
          <p:cNvPr id="21" name="Rectangle 20"/>
          <p:cNvSpPr/>
          <p:nvPr/>
        </p:nvSpPr>
        <p:spPr>
          <a:xfrm>
            <a:off x="7342811" y="2287076"/>
            <a:ext cx="31290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2</a:t>
            </a:r>
            <a:endParaRPr lang="en-US" sz="1800" b="1" dirty="0">
              <a:solidFill>
                <a:srgbClr val="000000"/>
              </a:solidFill>
              <a:latin typeface="Arial" pitchFamily="34" charset="0"/>
              <a:ea typeface="ＭＳ Ｐゴシック" charset="0"/>
            </a:endParaRPr>
          </a:p>
        </p:txBody>
      </p:sp>
      <p:sp>
        <p:nvSpPr>
          <p:cNvPr id="27" name="Rectangle 26"/>
          <p:cNvSpPr/>
          <p:nvPr/>
        </p:nvSpPr>
        <p:spPr>
          <a:xfrm>
            <a:off x="7392043" y="2987355"/>
            <a:ext cx="629211"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ATP</a:t>
            </a:r>
            <a:endParaRPr lang="en-US" sz="1800" b="1" dirty="0">
              <a:solidFill>
                <a:srgbClr val="000000"/>
              </a:solidFill>
              <a:latin typeface="Arial" pitchFamily="34" charset="0"/>
              <a:ea typeface="ＭＳ Ｐゴシック" charset="0"/>
            </a:endParaRPr>
          </a:p>
        </p:txBody>
      </p:sp>
      <p:sp>
        <p:nvSpPr>
          <p:cNvPr id="28" name="Rectangle 27"/>
          <p:cNvSpPr/>
          <p:nvPr/>
        </p:nvSpPr>
        <p:spPr>
          <a:xfrm>
            <a:off x="7270594" y="4042249"/>
            <a:ext cx="851515"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NADH</a:t>
            </a:r>
          </a:p>
        </p:txBody>
      </p:sp>
      <p:sp>
        <p:nvSpPr>
          <p:cNvPr id="29" name="Rectangle 28"/>
          <p:cNvSpPr/>
          <p:nvPr/>
        </p:nvSpPr>
        <p:spPr>
          <a:xfrm>
            <a:off x="6958638" y="4042054"/>
            <a:ext cx="31290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3</a:t>
            </a:r>
            <a:endParaRPr lang="en-US" sz="1800" b="1" dirty="0">
              <a:solidFill>
                <a:srgbClr val="000000"/>
              </a:solidFill>
              <a:latin typeface="Arial" pitchFamily="34" charset="0"/>
              <a:ea typeface="ＭＳ Ｐゴシック" charset="0"/>
            </a:endParaRPr>
          </a:p>
        </p:txBody>
      </p:sp>
      <p:sp>
        <p:nvSpPr>
          <p:cNvPr id="30" name="Rectangle 29"/>
          <p:cNvSpPr/>
          <p:nvPr/>
        </p:nvSpPr>
        <p:spPr>
          <a:xfrm>
            <a:off x="7245989" y="4911406"/>
            <a:ext cx="89806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FADH</a:t>
            </a:r>
            <a:r>
              <a:rPr lang="en-US" sz="1800" b="1" baseline="-25000" dirty="0" smtClean="0">
                <a:solidFill>
                  <a:srgbClr val="000000"/>
                </a:solidFill>
                <a:latin typeface="Arial" pitchFamily="34" charset="0"/>
                <a:ea typeface="ＭＳ Ｐゴシック" charset="0"/>
              </a:rPr>
              <a:t>2</a:t>
            </a:r>
          </a:p>
        </p:txBody>
      </p:sp>
      <p:sp>
        <p:nvSpPr>
          <p:cNvPr id="58" name="Rectangle 57"/>
          <p:cNvSpPr/>
          <p:nvPr/>
        </p:nvSpPr>
        <p:spPr>
          <a:xfrm>
            <a:off x="7353006" y="3737921"/>
            <a:ext cx="311304" cy="369332"/>
          </a:xfrm>
          <a:prstGeom prst="rect">
            <a:avLst/>
          </a:prstGeom>
        </p:spPr>
        <p:txBody>
          <a:bodyPr wrap="none">
            <a:spAutoFit/>
          </a:bodyPr>
          <a:lstStyle/>
          <a:p>
            <a:pPr eaLnBrk="0" hangingPunct="0"/>
            <a:r>
              <a:rPr lang="en-US" sz="1800" b="1"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59" name="Rectangle 58"/>
          <p:cNvSpPr/>
          <p:nvPr/>
        </p:nvSpPr>
        <p:spPr>
          <a:xfrm>
            <a:off x="7719723" y="3735540"/>
            <a:ext cx="312906" cy="369332"/>
          </a:xfrm>
          <a:prstGeom prst="rect">
            <a:avLst/>
          </a:prstGeom>
        </p:spPr>
        <p:txBody>
          <a:bodyPr wrap="none">
            <a:spAutoFit/>
          </a:bodyPr>
          <a:lstStyle/>
          <a:p>
            <a:pPr eaLnBrk="0" hangingPunct="0"/>
            <a:r>
              <a:rPr lang="en-US" sz="1800" b="1"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60" name="Rectangle 59"/>
          <p:cNvSpPr/>
          <p:nvPr/>
        </p:nvSpPr>
        <p:spPr>
          <a:xfrm>
            <a:off x="7349831" y="4612630"/>
            <a:ext cx="312906" cy="369332"/>
          </a:xfrm>
          <a:prstGeom prst="rect">
            <a:avLst/>
          </a:prstGeom>
        </p:spPr>
        <p:txBody>
          <a:bodyPr wrap="none">
            <a:spAutoFit/>
          </a:bodyPr>
          <a:lstStyle/>
          <a:p>
            <a:pPr eaLnBrk="0" hangingPunct="0"/>
            <a:r>
              <a:rPr lang="en-US" sz="1800" b="1"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61" name="Rectangle 60"/>
          <p:cNvSpPr/>
          <p:nvPr/>
        </p:nvSpPr>
        <p:spPr>
          <a:xfrm>
            <a:off x="7716548" y="4607871"/>
            <a:ext cx="312906" cy="369332"/>
          </a:xfrm>
          <a:prstGeom prst="rect">
            <a:avLst/>
          </a:prstGeom>
        </p:spPr>
        <p:txBody>
          <a:bodyPr wrap="none">
            <a:spAutoFit/>
          </a:bodyPr>
          <a:lstStyle/>
          <a:p>
            <a:pPr eaLnBrk="0" hangingPunct="0"/>
            <a:r>
              <a:rPr lang="en-US" sz="1800" b="1"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Tree>
    <p:extLst>
      <p:ext uri="{BB962C8B-B14F-4D97-AF65-F5344CB8AC3E}">
        <p14:creationId xmlns:p14="http://schemas.microsoft.com/office/powerpoint/2010/main" xmlns="" val="1262812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63244" y="569839"/>
            <a:ext cx="3996382" cy="543339"/>
          </a:xfrm>
        </p:spPr>
        <p:txBody>
          <a:bodyPr/>
          <a:lstStyle/>
          <a:p>
            <a:r>
              <a:rPr lang="en-US" dirty="0" smtClean="0"/>
              <a:t>Electron Transport</a:t>
            </a:r>
            <a:endParaRPr lang="en-US" dirty="0"/>
          </a:p>
        </p:txBody>
      </p:sp>
      <p:sp>
        <p:nvSpPr>
          <p:cNvPr id="111618" name="Rectangle 2"/>
          <p:cNvSpPr>
            <a:spLocks noGrp="1" noChangeArrowheads="1"/>
          </p:cNvSpPr>
          <p:nvPr>
            <p:ph idx="1"/>
          </p:nvPr>
        </p:nvSpPr>
        <p:spPr/>
        <p:txBody>
          <a:bodyPr/>
          <a:lstStyle/>
          <a:p>
            <a:r>
              <a:rPr lang="en-US" dirty="0" smtClean="0"/>
              <a:t>During cellular respiration, the electrons gathered from food molecules “fall” in a stepwise cascade down an energy staircase, unlocking chemical energy in small amounts, bit by bit, that cells can put to productive use.</a:t>
            </a:r>
          </a:p>
          <a:p>
            <a:pPr lvl="1"/>
            <a:r>
              <a:rPr lang="en-US" dirty="0" smtClean="0"/>
              <a:t>The transfer of electrons from organic fuel (food) to NAD</a:t>
            </a:r>
            <a:r>
              <a:rPr lang="en-US" baseline="30000" dirty="0" smtClean="0"/>
              <a:t>+</a:t>
            </a:r>
            <a:r>
              <a:rPr lang="en-US" dirty="0" smtClean="0"/>
              <a:t> converts it to NADH. </a:t>
            </a:r>
          </a:p>
          <a:p>
            <a:pPr lvl="1"/>
            <a:r>
              <a:rPr lang="en-US" dirty="0" smtClean="0"/>
              <a:t>The rest of the staircase consists of an </a:t>
            </a:r>
            <a:r>
              <a:rPr lang="en-US" b="1" dirty="0" smtClean="0"/>
              <a:t>electron transport chain</a:t>
            </a:r>
            <a:r>
              <a:rPr lang="ko-KR" altLang="en-US" sz="2000" dirty="0" smtClean="0"/>
              <a:t>전자전달회로</a:t>
            </a:r>
            <a:r>
              <a:rPr 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89560"/>
            <a:ext cx="8546592" cy="6278880"/>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6.9</a:t>
            </a:r>
            <a:endParaRPr lang="en-US" sz="1200" b="0" dirty="0">
              <a:solidFill>
                <a:schemeClr val="tx1"/>
              </a:solidFill>
              <a:latin typeface="Arial" charset="0"/>
            </a:endParaRPr>
          </a:p>
        </p:txBody>
      </p:sp>
      <p:sp>
        <p:nvSpPr>
          <p:cNvPr id="4" name="Rectangle 3"/>
          <p:cNvSpPr/>
          <p:nvPr/>
        </p:nvSpPr>
        <p:spPr>
          <a:xfrm>
            <a:off x="1309040" y="321274"/>
            <a:ext cx="2377574"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Electrons from food</a:t>
            </a:r>
            <a:endParaRPr lang="en-US" sz="1800" b="1" dirty="0">
              <a:solidFill>
                <a:srgbClr val="000000"/>
              </a:solidFill>
              <a:latin typeface="Arial" pitchFamily="34" charset="0"/>
              <a:ea typeface="ＭＳ Ｐゴシック" charset="0"/>
            </a:endParaRPr>
          </a:p>
        </p:txBody>
      </p:sp>
      <p:sp>
        <p:nvSpPr>
          <p:cNvPr id="5" name="Rectangle 4"/>
          <p:cNvSpPr/>
          <p:nvPr/>
        </p:nvSpPr>
        <p:spPr>
          <a:xfrm>
            <a:off x="483699" y="1329972"/>
            <a:ext cx="774571" cy="369332"/>
          </a:xfrm>
          <a:prstGeom prst="rect">
            <a:avLst/>
          </a:prstGeom>
        </p:spPr>
        <p:txBody>
          <a:bodyPr wrap="none">
            <a:spAutoFit/>
          </a:bodyPr>
          <a:lstStyle/>
          <a:p>
            <a:pPr eaLnBrk="0" hangingPunct="0"/>
            <a:r>
              <a:rPr lang="en-US" sz="1800" b="1" smtClean="0">
                <a:solidFill>
                  <a:srgbClr val="000000"/>
                </a:solidFill>
                <a:latin typeface="Arial" pitchFamily="34" charset="0"/>
                <a:ea typeface="ＭＳ Ｐゴシック" charset="0"/>
              </a:rPr>
              <a:t>NAD</a:t>
            </a:r>
            <a:r>
              <a:rPr lang="en-US" sz="1800" b="1" baseline="30000" smtClean="0">
                <a:solidFill>
                  <a:srgbClr val="000000"/>
                </a:solidFill>
                <a:latin typeface="Symbol"/>
                <a:ea typeface="ＭＳ Ｐゴシック" charset="0"/>
              </a:rPr>
              <a:t>+</a:t>
            </a:r>
            <a:endParaRPr lang="en-US" sz="1800" b="1" baseline="30000" dirty="0">
              <a:solidFill>
                <a:srgbClr val="000000"/>
              </a:solidFill>
              <a:latin typeface="Symbol"/>
              <a:ea typeface="ＭＳ Ｐゴシック" charset="0"/>
            </a:endParaRPr>
          </a:p>
        </p:txBody>
      </p:sp>
      <p:sp>
        <p:nvSpPr>
          <p:cNvPr id="6" name="Rectangle 5"/>
          <p:cNvSpPr/>
          <p:nvPr/>
        </p:nvSpPr>
        <p:spPr>
          <a:xfrm>
            <a:off x="2204938" y="1328293"/>
            <a:ext cx="851515"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NADH</a:t>
            </a:r>
            <a:endParaRPr lang="en-US" sz="1800" b="1" baseline="30000" dirty="0">
              <a:solidFill>
                <a:srgbClr val="000000"/>
              </a:solidFill>
              <a:latin typeface="Arial" pitchFamily="34" charset="0"/>
              <a:ea typeface="ＭＳ Ｐゴシック" charset="0"/>
            </a:endParaRPr>
          </a:p>
        </p:txBody>
      </p:sp>
      <p:sp>
        <p:nvSpPr>
          <p:cNvPr id="8" name="Rectangle 7"/>
          <p:cNvSpPr/>
          <p:nvPr/>
        </p:nvSpPr>
        <p:spPr>
          <a:xfrm>
            <a:off x="2747963" y="3627981"/>
            <a:ext cx="1828800" cy="900246"/>
          </a:xfrm>
          <a:prstGeom prst="rect">
            <a:avLst/>
          </a:prstGeom>
        </p:spPr>
        <p:txBody>
          <a:bodyPr wrap="square">
            <a:spAutoFit/>
          </a:bodyPr>
          <a:lstStyle/>
          <a:p>
            <a:pPr eaLnBrk="0" hangingPunct="0">
              <a:lnSpc>
                <a:spcPts val="2100"/>
              </a:lnSpc>
            </a:pPr>
            <a:r>
              <a:rPr lang="en-US" sz="1800" b="1" dirty="0" smtClean="0">
                <a:solidFill>
                  <a:srgbClr val="000000"/>
                </a:solidFill>
                <a:latin typeface="Arial" pitchFamily="34" charset="0"/>
                <a:ea typeface="ＭＳ Ｐゴシック" charset="0"/>
              </a:rPr>
              <a:t>Electron</a:t>
            </a:r>
          </a:p>
          <a:p>
            <a:pPr eaLnBrk="0" hangingPunct="0">
              <a:lnSpc>
                <a:spcPts val="2100"/>
              </a:lnSpc>
            </a:pPr>
            <a:r>
              <a:rPr lang="en-US" sz="1800" b="1" dirty="0" smtClean="0">
                <a:solidFill>
                  <a:srgbClr val="000000"/>
                </a:solidFill>
                <a:latin typeface="Arial" pitchFamily="34" charset="0"/>
                <a:ea typeface="ＭＳ Ｐゴシック" charset="0"/>
              </a:rPr>
              <a:t>transport</a:t>
            </a:r>
          </a:p>
          <a:p>
            <a:pPr eaLnBrk="0" hangingPunct="0">
              <a:lnSpc>
                <a:spcPts val="2100"/>
              </a:lnSpc>
            </a:pPr>
            <a:r>
              <a:rPr lang="en-US" sz="1800" b="1" dirty="0" smtClean="0">
                <a:solidFill>
                  <a:srgbClr val="000000"/>
                </a:solidFill>
                <a:latin typeface="Arial" pitchFamily="34" charset="0"/>
                <a:ea typeface="ＭＳ Ｐゴシック" charset="0"/>
              </a:rPr>
              <a:t>chain</a:t>
            </a:r>
            <a:endParaRPr lang="en-US" sz="1800" b="1" dirty="0">
              <a:solidFill>
                <a:srgbClr val="000000"/>
              </a:solidFill>
              <a:latin typeface="Arial" pitchFamily="34" charset="0"/>
              <a:ea typeface="ＭＳ Ｐゴシック" charset="0"/>
            </a:endParaRPr>
          </a:p>
        </p:txBody>
      </p:sp>
      <p:sp>
        <p:nvSpPr>
          <p:cNvPr id="9" name="Rectangle 8"/>
          <p:cNvSpPr/>
          <p:nvPr/>
        </p:nvSpPr>
        <p:spPr>
          <a:xfrm>
            <a:off x="5856767" y="1418676"/>
            <a:ext cx="2087696" cy="923330"/>
          </a:xfrm>
          <a:prstGeom prst="rect">
            <a:avLst/>
          </a:prstGeom>
        </p:spPr>
        <p:txBody>
          <a:bodyPr wrap="square">
            <a:spAutoFit/>
          </a:bodyPr>
          <a:lstStyle/>
          <a:p>
            <a:pPr eaLnBrk="0" hangingPunct="0"/>
            <a:r>
              <a:rPr lang="en-US" sz="1800" b="1" dirty="0" smtClean="0">
                <a:solidFill>
                  <a:srgbClr val="000000"/>
                </a:solidFill>
                <a:latin typeface="Arial" pitchFamily="34" charset="0"/>
                <a:ea typeface="ＭＳ Ｐゴシック" charset="0"/>
              </a:rPr>
              <a:t>Stepwise release</a:t>
            </a:r>
          </a:p>
          <a:p>
            <a:pPr eaLnBrk="0" hangingPunct="0"/>
            <a:r>
              <a:rPr lang="en-US" sz="1800" b="1" dirty="0" smtClean="0">
                <a:solidFill>
                  <a:srgbClr val="000000"/>
                </a:solidFill>
                <a:latin typeface="Arial" pitchFamily="34" charset="0"/>
                <a:ea typeface="ＭＳ Ｐゴシック" charset="0"/>
              </a:rPr>
              <a:t>of energy used</a:t>
            </a:r>
          </a:p>
          <a:p>
            <a:pPr eaLnBrk="0" hangingPunct="0"/>
            <a:r>
              <a:rPr lang="en-US" sz="1800" b="1" dirty="0" smtClean="0">
                <a:solidFill>
                  <a:srgbClr val="000000"/>
                </a:solidFill>
                <a:latin typeface="Arial" pitchFamily="34" charset="0"/>
                <a:ea typeface="ＭＳ Ｐゴシック" charset="0"/>
              </a:rPr>
              <a:t>to make ATP</a:t>
            </a:r>
            <a:endParaRPr lang="en-US" sz="1800" b="1" dirty="0">
              <a:solidFill>
                <a:srgbClr val="000000"/>
              </a:solidFill>
              <a:latin typeface="Arial" pitchFamily="34" charset="0"/>
              <a:ea typeface="ＭＳ Ｐゴシック" charset="0"/>
            </a:endParaRPr>
          </a:p>
        </p:txBody>
      </p:sp>
      <p:sp>
        <p:nvSpPr>
          <p:cNvPr id="10" name="Rectangle 9"/>
          <p:cNvSpPr/>
          <p:nvPr/>
        </p:nvSpPr>
        <p:spPr>
          <a:xfrm>
            <a:off x="3923806" y="682272"/>
            <a:ext cx="774571" cy="369332"/>
          </a:xfrm>
          <a:prstGeom prst="rect">
            <a:avLst/>
          </a:prstGeom>
        </p:spPr>
        <p:txBody>
          <a:bodyPr wrap="none">
            <a:spAutoFit/>
          </a:bodyPr>
          <a:lstStyle/>
          <a:p>
            <a:pPr eaLnBrk="0" hangingPunct="0"/>
            <a:r>
              <a:rPr lang="en-US" sz="1800" b="1" smtClean="0">
                <a:solidFill>
                  <a:srgbClr val="000000"/>
                </a:solidFill>
                <a:latin typeface="Arial" pitchFamily="34" charset="0"/>
                <a:ea typeface="ＭＳ Ｐゴシック" charset="0"/>
              </a:rPr>
              <a:t>NAD</a:t>
            </a:r>
            <a:r>
              <a:rPr lang="en-US" sz="1800" b="1" baseline="30000" smtClean="0">
                <a:solidFill>
                  <a:srgbClr val="000000"/>
                </a:solidFill>
                <a:latin typeface="Symbol"/>
                <a:ea typeface="ＭＳ Ｐゴシック" charset="0"/>
              </a:rPr>
              <a:t>+</a:t>
            </a:r>
            <a:endParaRPr lang="en-US" sz="1800" b="1" baseline="30000" dirty="0">
              <a:solidFill>
                <a:srgbClr val="000000"/>
              </a:solidFill>
              <a:latin typeface="Symbol"/>
              <a:ea typeface="ＭＳ Ｐゴシック" charset="0"/>
            </a:endParaRPr>
          </a:p>
        </p:txBody>
      </p:sp>
      <p:sp>
        <p:nvSpPr>
          <p:cNvPr id="12" name="Rectangle 11"/>
          <p:cNvSpPr/>
          <p:nvPr/>
        </p:nvSpPr>
        <p:spPr>
          <a:xfrm>
            <a:off x="6640843" y="5419773"/>
            <a:ext cx="2352101" cy="1200329"/>
          </a:xfrm>
          <a:prstGeom prst="rect">
            <a:avLst/>
          </a:prstGeom>
        </p:spPr>
        <p:txBody>
          <a:bodyPr wrap="square">
            <a:spAutoFit/>
          </a:bodyPr>
          <a:lstStyle/>
          <a:p>
            <a:pPr eaLnBrk="0" hangingPunct="0"/>
            <a:r>
              <a:rPr lang="en-US" sz="1800" b="1" dirty="0" err="1" smtClean="0">
                <a:solidFill>
                  <a:srgbClr val="000000"/>
                </a:solidFill>
                <a:latin typeface="Arial" pitchFamily="34" charset="0"/>
                <a:ea typeface="ＭＳ Ｐゴシック" charset="0"/>
              </a:rPr>
              <a:t>Hydrogens</a:t>
            </a:r>
            <a:r>
              <a:rPr lang="en-US" sz="1800" b="1" dirty="0" smtClean="0">
                <a:solidFill>
                  <a:srgbClr val="000000"/>
                </a:solidFill>
                <a:latin typeface="Arial" pitchFamily="34" charset="0"/>
                <a:ea typeface="ＭＳ Ｐゴシック" charset="0"/>
              </a:rPr>
              <a:t>,</a:t>
            </a:r>
          </a:p>
          <a:p>
            <a:pPr eaLnBrk="0" hangingPunct="0"/>
            <a:r>
              <a:rPr lang="en-US" sz="1800" b="1" dirty="0" smtClean="0">
                <a:solidFill>
                  <a:srgbClr val="000000"/>
                </a:solidFill>
                <a:latin typeface="Arial" pitchFamily="34" charset="0"/>
                <a:ea typeface="ＭＳ Ｐゴシック" charset="0"/>
              </a:rPr>
              <a:t>electrons, and</a:t>
            </a:r>
          </a:p>
          <a:p>
            <a:pPr eaLnBrk="0" hangingPunct="0"/>
            <a:r>
              <a:rPr lang="en-US" sz="1800" b="1" dirty="0" smtClean="0">
                <a:solidFill>
                  <a:srgbClr val="000000"/>
                </a:solidFill>
                <a:latin typeface="Arial" pitchFamily="34" charset="0"/>
                <a:ea typeface="ＭＳ Ｐゴシック" charset="0"/>
              </a:rPr>
              <a:t>oxygen combine to</a:t>
            </a:r>
          </a:p>
          <a:p>
            <a:pPr eaLnBrk="0" hangingPunct="0"/>
            <a:r>
              <a:rPr lang="en-US" sz="1800" b="1" dirty="0" smtClean="0">
                <a:solidFill>
                  <a:srgbClr val="000000"/>
                </a:solidFill>
                <a:latin typeface="Arial" pitchFamily="34" charset="0"/>
                <a:ea typeface="ＭＳ Ｐゴシック" charset="0"/>
              </a:rPr>
              <a:t>form water</a:t>
            </a:r>
            <a:endParaRPr lang="en-US" sz="1800" b="1" dirty="0">
              <a:solidFill>
                <a:srgbClr val="000000"/>
              </a:solidFill>
              <a:latin typeface="Arial" pitchFamily="34" charset="0"/>
              <a:ea typeface="ＭＳ Ｐゴシック" charset="0"/>
            </a:endParaRPr>
          </a:p>
        </p:txBody>
      </p:sp>
      <p:sp>
        <p:nvSpPr>
          <p:cNvPr id="13" name="Rectangle 12"/>
          <p:cNvSpPr/>
          <p:nvPr/>
        </p:nvSpPr>
        <p:spPr>
          <a:xfrm>
            <a:off x="5140624" y="1713357"/>
            <a:ext cx="629211"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ATP</a:t>
            </a:r>
            <a:endParaRPr lang="en-US" sz="1800" b="1" baseline="30000" dirty="0">
              <a:solidFill>
                <a:srgbClr val="000000"/>
              </a:solidFill>
              <a:latin typeface="Arial" pitchFamily="34" charset="0"/>
              <a:ea typeface="ＭＳ Ｐゴシック" charset="0"/>
            </a:endParaRPr>
          </a:p>
        </p:txBody>
      </p:sp>
      <p:sp>
        <p:nvSpPr>
          <p:cNvPr id="14" name="Rectangle 13"/>
          <p:cNvSpPr/>
          <p:nvPr/>
        </p:nvSpPr>
        <p:spPr>
          <a:xfrm>
            <a:off x="488658" y="294573"/>
            <a:ext cx="397866" cy="369332"/>
          </a:xfrm>
          <a:prstGeom prst="rect">
            <a:avLst/>
          </a:prstGeom>
        </p:spPr>
        <p:txBody>
          <a:bodyPr wrap="none">
            <a:spAutoFit/>
          </a:bodyPr>
          <a:lstStyle/>
          <a:p>
            <a:pPr eaLnBrk="0" hangingPunct="0"/>
            <a:r>
              <a:rPr lang="en-US" sz="1800" b="1" i="1" dirty="0" smtClean="0">
                <a:solidFill>
                  <a:srgbClr val="000000"/>
                </a:solidFill>
                <a:latin typeface="Arial" pitchFamily="34" charset="0"/>
                <a:ea typeface="ＭＳ Ｐゴシック" charset="0"/>
              </a:rPr>
              <a:t>e</a:t>
            </a:r>
            <a:r>
              <a:rPr lang="en-US" sz="1800" b="1" cap="all" baseline="30000" dirty="0" smtClean="0">
                <a:solidFill>
                  <a:srgbClr val="000000"/>
                </a:solidFill>
                <a:latin typeface="Symbol" pitchFamily="18" charset="2"/>
                <a:ea typeface="ＭＳ Ｐゴシック" charset="0"/>
                <a:sym typeface="Symbol"/>
              </a:rPr>
              <a:t></a:t>
            </a:r>
            <a:endParaRPr lang="en-US" sz="1800" b="1" baseline="30000" dirty="0">
              <a:solidFill>
                <a:srgbClr val="000000"/>
              </a:solidFill>
              <a:latin typeface="Arial" pitchFamily="34" charset="0"/>
              <a:ea typeface="ＭＳ Ｐゴシック" charset="0"/>
            </a:endParaRPr>
          </a:p>
        </p:txBody>
      </p:sp>
      <p:sp>
        <p:nvSpPr>
          <p:cNvPr id="15" name="Rectangle 14"/>
          <p:cNvSpPr/>
          <p:nvPr/>
        </p:nvSpPr>
        <p:spPr>
          <a:xfrm>
            <a:off x="882358" y="294573"/>
            <a:ext cx="397866" cy="369332"/>
          </a:xfrm>
          <a:prstGeom prst="rect">
            <a:avLst/>
          </a:prstGeom>
        </p:spPr>
        <p:txBody>
          <a:bodyPr wrap="none">
            <a:spAutoFit/>
          </a:bodyPr>
          <a:lstStyle/>
          <a:p>
            <a:pPr eaLnBrk="0" hangingPunct="0"/>
            <a:r>
              <a:rPr lang="en-US" sz="1800" b="1" i="1" dirty="0" smtClean="0">
                <a:solidFill>
                  <a:srgbClr val="000000"/>
                </a:solidFill>
                <a:latin typeface="Arial" pitchFamily="34" charset="0"/>
                <a:ea typeface="ＭＳ Ｐゴシック" charset="0"/>
              </a:rPr>
              <a:t>e</a:t>
            </a:r>
            <a:r>
              <a:rPr lang="en-US" sz="1800" b="1" cap="all" baseline="30000" dirty="0" smtClean="0">
                <a:solidFill>
                  <a:srgbClr val="000000"/>
                </a:solidFill>
                <a:latin typeface="Symbol" pitchFamily="18" charset="2"/>
                <a:ea typeface="ＭＳ Ｐゴシック" charset="0"/>
                <a:sym typeface="Symbol"/>
              </a:rPr>
              <a:t></a:t>
            </a:r>
            <a:endParaRPr lang="en-US" sz="1800" b="1" baseline="30000" dirty="0">
              <a:solidFill>
                <a:srgbClr val="000000"/>
              </a:solidFill>
              <a:latin typeface="Arial" pitchFamily="34" charset="0"/>
              <a:ea typeface="ＭＳ Ｐゴシック" charset="0"/>
            </a:endParaRPr>
          </a:p>
        </p:txBody>
      </p:sp>
      <p:sp>
        <p:nvSpPr>
          <p:cNvPr id="16" name="Rectangle 15"/>
          <p:cNvSpPr/>
          <p:nvPr/>
        </p:nvSpPr>
        <p:spPr>
          <a:xfrm>
            <a:off x="2209347" y="964658"/>
            <a:ext cx="397866" cy="369332"/>
          </a:xfrm>
          <a:prstGeom prst="rect">
            <a:avLst/>
          </a:prstGeom>
        </p:spPr>
        <p:txBody>
          <a:bodyPr wrap="none">
            <a:spAutoFit/>
          </a:bodyPr>
          <a:lstStyle/>
          <a:p>
            <a:pPr eaLnBrk="0" hangingPunct="0"/>
            <a:r>
              <a:rPr lang="en-US" sz="1800" b="1" i="1" dirty="0" smtClean="0">
                <a:solidFill>
                  <a:srgbClr val="000000"/>
                </a:solidFill>
                <a:latin typeface="Arial" pitchFamily="34" charset="0"/>
                <a:ea typeface="ＭＳ Ｐゴシック" charset="0"/>
              </a:rPr>
              <a:t>e</a:t>
            </a:r>
            <a:r>
              <a:rPr lang="en-US" sz="1800" b="1" i="1" baseline="30000" dirty="0" smtClean="0">
                <a:solidFill>
                  <a:srgbClr val="000000"/>
                </a:solidFill>
                <a:latin typeface="Arial" pitchFamily="34" charset="0"/>
                <a:ea typeface="ＭＳ Ｐゴシック" charset="0"/>
              </a:rPr>
              <a:t>–</a:t>
            </a:r>
            <a:endParaRPr lang="en-US" sz="1800" b="1" baseline="30000" dirty="0">
              <a:solidFill>
                <a:srgbClr val="000000"/>
              </a:solidFill>
              <a:latin typeface="Arial" pitchFamily="34" charset="0"/>
              <a:ea typeface="ＭＳ Ｐゴシック" charset="0"/>
            </a:endParaRPr>
          </a:p>
        </p:txBody>
      </p:sp>
      <p:sp>
        <p:nvSpPr>
          <p:cNvPr id="17" name="Rectangle 16"/>
          <p:cNvSpPr/>
          <p:nvPr/>
        </p:nvSpPr>
        <p:spPr>
          <a:xfrm>
            <a:off x="2626859" y="962275"/>
            <a:ext cx="397866" cy="369332"/>
          </a:xfrm>
          <a:prstGeom prst="rect">
            <a:avLst/>
          </a:prstGeom>
        </p:spPr>
        <p:txBody>
          <a:bodyPr wrap="none">
            <a:spAutoFit/>
          </a:bodyPr>
          <a:lstStyle/>
          <a:p>
            <a:pPr eaLnBrk="0" hangingPunct="0"/>
            <a:r>
              <a:rPr lang="en-US" sz="1800" b="1" i="1" dirty="0" smtClean="0">
                <a:solidFill>
                  <a:srgbClr val="000000"/>
                </a:solidFill>
                <a:latin typeface="Arial" pitchFamily="34" charset="0"/>
                <a:ea typeface="ＭＳ Ｐゴシック" charset="0"/>
              </a:rPr>
              <a:t>e</a:t>
            </a:r>
            <a:r>
              <a:rPr lang="en-US" sz="1800" b="1" i="1" baseline="30000" dirty="0" smtClean="0">
                <a:solidFill>
                  <a:srgbClr val="000000"/>
                </a:solidFill>
                <a:latin typeface="Arial" pitchFamily="34" charset="0"/>
                <a:ea typeface="ＭＳ Ｐゴシック" charset="0"/>
              </a:rPr>
              <a:t>–</a:t>
            </a:r>
            <a:endParaRPr lang="en-US" sz="1800" b="1" baseline="30000" dirty="0">
              <a:solidFill>
                <a:srgbClr val="000000"/>
              </a:solidFill>
              <a:latin typeface="Arial" pitchFamily="34" charset="0"/>
              <a:ea typeface="ＭＳ Ｐゴシック" charset="0"/>
            </a:endParaRPr>
          </a:p>
        </p:txBody>
      </p:sp>
      <p:sp>
        <p:nvSpPr>
          <p:cNvPr id="18" name="Rectangle 17"/>
          <p:cNvSpPr/>
          <p:nvPr/>
        </p:nvSpPr>
        <p:spPr>
          <a:xfrm>
            <a:off x="4712836" y="4207922"/>
            <a:ext cx="397866" cy="369332"/>
          </a:xfrm>
          <a:prstGeom prst="rect">
            <a:avLst/>
          </a:prstGeom>
        </p:spPr>
        <p:txBody>
          <a:bodyPr wrap="none">
            <a:spAutoFit/>
          </a:bodyPr>
          <a:lstStyle/>
          <a:p>
            <a:pPr eaLnBrk="0" hangingPunct="0"/>
            <a:r>
              <a:rPr lang="en-US" sz="1800" b="1" i="1" dirty="0" smtClean="0">
                <a:solidFill>
                  <a:srgbClr val="000000"/>
                </a:solidFill>
                <a:latin typeface="Arial" pitchFamily="34" charset="0"/>
                <a:ea typeface="ＭＳ Ｐゴシック" charset="0"/>
              </a:rPr>
              <a:t>e</a:t>
            </a:r>
            <a:r>
              <a:rPr lang="en-US" sz="1800" b="1" cap="all" baseline="30000" dirty="0" smtClean="0">
                <a:solidFill>
                  <a:srgbClr val="000000"/>
                </a:solidFill>
                <a:latin typeface="Symbol" pitchFamily="18" charset="2"/>
                <a:ea typeface="ＭＳ Ｐゴシック" charset="0"/>
                <a:sym typeface="Symbol"/>
              </a:rPr>
              <a:t></a:t>
            </a:r>
            <a:endParaRPr lang="en-US" sz="1800" b="1" baseline="30000" dirty="0">
              <a:solidFill>
                <a:srgbClr val="000000"/>
              </a:solidFill>
              <a:latin typeface="Arial" pitchFamily="34" charset="0"/>
              <a:ea typeface="ＭＳ Ｐゴシック" charset="0"/>
            </a:endParaRPr>
          </a:p>
        </p:txBody>
      </p:sp>
      <p:sp>
        <p:nvSpPr>
          <p:cNvPr id="20" name="Rectangle 19"/>
          <p:cNvSpPr/>
          <p:nvPr/>
        </p:nvSpPr>
        <p:spPr>
          <a:xfrm>
            <a:off x="4498682" y="4213532"/>
            <a:ext cx="31290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2</a:t>
            </a:r>
            <a:endParaRPr lang="en-US" sz="1800" b="1" dirty="0">
              <a:solidFill>
                <a:srgbClr val="000000"/>
              </a:solidFill>
              <a:latin typeface="Arial" pitchFamily="34" charset="0"/>
              <a:ea typeface="ＭＳ Ｐゴシック" charset="0"/>
            </a:endParaRPr>
          </a:p>
        </p:txBody>
      </p:sp>
      <p:sp>
        <p:nvSpPr>
          <p:cNvPr id="21" name="Rectangle 20"/>
          <p:cNvSpPr/>
          <p:nvPr/>
        </p:nvSpPr>
        <p:spPr>
          <a:xfrm>
            <a:off x="5527381" y="4525318"/>
            <a:ext cx="28405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1</a:t>
            </a:r>
            <a:endParaRPr lang="en-US" sz="1400" b="1" dirty="0">
              <a:solidFill>
                <a:srgbClr val="000000"/>
              </a:solidFill>
              <a:latin typeface="Arial" pitchFamily="34" charset="0"/>
              <a:ea typeface="ＭＳ Ｐゴシック" charset="0"/>
            </a:endParaRPr>
          </a:p>
        </p:txBody>
      </p:sp>
      <p:sp>
        <p:nvSpPr>
          <p:cNvPr id="22" name="Rectangle 21"/>
          <p:cNvSpPr/>
          <p:nvPr/>
        </p:nvSpPr>
        <p:spPr>
          <a:xfrm>
            <a:off x="5530556" y="4738043"/>
            <a:ext cx="28405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2</a:t>
            </a:r>
            <a:endParaRPr lang="en-US" sz="1400" b="1" dirty="0">
              <a:solidFill>
                <a:srgbClr val="000000"/>
              </a:solidFill>
              <a:latin typeface="Arial" pitchFamily="34" charset="0"/>
              <a:ea typeface="ＭＳ Ｐゴシック" charset="0"/>
            </a:endParaRPr>
          </a:p>
        </p:txBody>
      </p:sp>
      <p:sp>
        <p:nvSpPr>
          <p:cNvPr id="24" name="Freeform 23"/>
          <p:cNvSpPr/>
          <p:nvPr/>
        </p:nvSpPr>
        <p:spPr bwMode="auto">
          <a:xfrm>
            <a:off x="5632450" y="4784725"/>
            <a:ext cx="88900" cy="3175"/>
          </a:xfrm>
          <a:custGeom>
            <a:avLst/>
            <a:gdLst>
              <a:gd name="connsiteX0" fmla="*/ 0 w 88900"/>
              <a:gd name="connsiteY0" fmla="*/ 0 h 3175"/>
              <a:gd name="connsiteX1" fmla="*/ 88900 w 88900"/>
              <a:gd name="connsiteY1" fmla="*/ 3175 h 3175"/>
            </a:gdLst>
            <a:ahLst/>
            <a:cxnLst>
              <a:cxn ang="0">
                <a:pos x="connsiteX0" y="connsiteY0"/>
              </a:cxn>
              <a:cxn ang="0">
                <a:pos x="connsiteX1" y="connsiteY1"/>
              </a:cxn>
            </a:cxnLst>
            <a:rect l="l" t="t" r="r" b="b"/>
            <a:pathLst>
              <a:path w="88900" h="3175">
                <a:moveTo>
                  <a:pt x="0" y="0"/>
                </a:moveTo>
                <a:lnTo>
                  <a:pt x="88900" y="3175"/>
                </a:lnTo>
              </a:path>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Rectangle 24"/>
          <p:cNvSpPr/>
          <p:nvPr/>
        </p:nvSpPr>
        <p:spPr>
          <a:xfrm>
            <a:off x="5717942" y="5705511"/>
            <a:ext cx="31290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2</a:t>
            </a:r>
            <a:endParaRPr lang="en-US" sz="1800" b="1" dirty="0">
              <a:solidFill>
                <a:srgbClr val="000000"/>
              </a:solidFill>
              <a:latin typeface="Arial" pitchFamily="34" charset="0"/>
              <a:ea typeface="ＭＳ Ｐゴシック" charset="0"/>
            </a:endParaRPr>
          </a:p>
        </p:txBody>
      </p:sp>
      <p:sp>
        <p:nvSpPr>
          <p:cNvPr id="26" name="Rectangle 25"/>
          <p:cNvSpPr/>
          <p:nvPr/>
        </p:nvSpPr>
        <p:spPr>
          <a:xfrm>
            <a:off x="6020345" y="5698384"/>
            <a:ext cx="441146" cy="369332"/>
          </a:xfrm>
          <a:prstGeom prst="rect">
            <a:avLst/>
          </a:prstGeom>
        </p:spPr>
        <p:txBody>
          <a:bodyPr wrap="none">
            <a:spAutoFit/>
          </a:bodyPr>
          <a:lstStyle/>
          <a:p>
            <a:pPr eaLnBrk="0" hangingPunct="0"/>
            <a:r>
              <a:rPr lang="en-US" sz="1800" b="1" smtClean="0">
                <a:solidFill>
                  <a:srgbClr val="000000"/>
                </a:solidFill>
                <a:latin typeface="Arial" pitchFamily="34" charset="0"/>
                <a:ea typeface="ＭＳ Ｐゴシック" charset="0"/>
              </a:rPr>
              <a:t>H</a:t>
            </a:r>
            <a:r>
              <a:rPr lang="en-US" sz="1800" b="1" baseline="30000" smtClean="0">
                <a:solidFill>
                  <a:srgbClr val="000000"/>
                </a:solidFill>
                <a:latin typeface="Symbol"/>
                <a:ea typeface="ＭＳ Ｐゴシック" charset="0"/>
              </a:rPr>
              <a:t>+</a:t>
            </a:r>
            <a:endParaRPr lang="en-US" sz="1800" b="1" baseline="30000" dirty="0">
              <a:solidFill>
                <a:srgbClr val="000000"/>
              </a:solidFill>
              <a:latin typeface="Symbol"/>
              <a:ea typeface="ＭＳ Ｐゴシック" charset="0"/>
            </a:endParaRPr>
          </a:p>
        </p:txBody>
      </p:sp>
      <p:sp>
        <p:nvSpPr>
          <p:cNvPr id="27" name="Rectangle 26"/>
          <p:cNvSpPr/>
          <p:nvPr/>
        </p:nvSpPr>
        <p:spPr>
          <a:xfrm>
            <a:off x="6963393" y="4994438"/>
            <a:ext cx="615874" cy="369332"/>
          </a:xfrm>
          <a:prstGeom prst="rect">
            <a:avLst/>
          </a:prstGeom>
        </p:spPr>
        <p:txBody>
          <a:bodyPr wrap="none">
            <a:spAutoFit/>
          </a:bodyPr>
          <a:lstStyle/>
          <a:p>
            <a:pPr eaLnBrk="0" hangingPunct="0"/>
            <a:r>
              <a:rPr lang="en-US" sz="1800" b="1" dirty="0" smtClean="0">
                <a:solidFill>
                  <a:srgbClr val="FFFFFF"/>
                </a:solidFill>
                <a:latin typeface="Arial" pitchFamily="34" charset="0"/>
                <a:ea typeface="ＭＳ Ｐゴシック" charset="0"/>
              </a:rPr>
              <a:t>H</a:t>
            </a:r>
            <a:r>
              <a:rPr lang="en-US" sz="1800" b="1" baseline="-25000" dirty="0" smtClean="0">
                <a:solidFill>
                  <a:srgbClr val="FFFFFF"/>
                </a:solidFill>
                <a:latin typeface="Arial" pitchFamily="34" charset="0"/>
                <a:ea typeface="ＭＳ Ｐゴシック" charset="0"/>
              </a:rPr>
              <a:t>2</a:t>
            </a:r>
            <a:r>
              <a:rPr lang="en-US" sz="1800" b="1" dirty="0" smtClean="0">
                <a:solidFill>
                  <a:srgbClr val="FFFFFF"/>
                </a:solidFill>
                <a:latin typeface="Arial" pitchFamily="34" charset="0"/>
                <a:ea typeface="ＭＳ Ｐゴシック" charset="0"/>
              </a:rPr>
              <a:t>O</a:t>
            </a:r>
            <a:endParaRPr lang="en-US" sz="1800" b="1" dirty="0">
              <a:solidFill>
                <a:srgbClr val="FFFFFF"/>
              </a:solidFill>
              <a:latin typeface="Arial" pitchFamily="34" charset="0"/>
              <a:ea typeface="ＭＳ Ｐゴシック" charset="0"/>
            </a:endParaRPr>
          </a:p>
        </p:txBody>
      </p:sp>
      <p:sp>
        <p:nvSpPr>
          <p:cNvPr id="28" name="Rectangle 27"/>
          <p:cNvSpPr/>
          <p:nvPr/>
        </p:nvSpPr>
        <p:spPr>
          <a:xfrm>
            <a:off x="2675683" y="2101739"/>
            <a:ext cx="397866" cy="369332"/>
          </a:xfrm>
          <a:prstGeom prst="rect">
            <a:avLst/>
          </a:prstGeom>
        </p:spPr>
        <p:txBody>
          <a:bodyPr wrap="none">
            <a:spAutoFit/>
          </a:bodyPr>
          <a:lstStyle/>
          <a:p>
            <a:pPr eaLnBrk="0" hangingPunct="0"/>
            <a:r>
              <a:rPr lang="en-US" sz="1800" b="1" i="1" dirty="0" smtClean="0">
                <a:solidFill>
                  <a:srgbClr val="000000"/>
                </a:solidFill>
                <a:latin typeface="Arial" pitchFamily="34" charset="0"/>
                <a:ea typeface="ＭＳ Ｐゴシック" charset="0"/>
              </a:rPr>
              <a:t>e</a:t>
            </a:r>
            <a:r>
              <a:rPr lang="en-US" sz="1800" b="1" cap="all" baseline="30000" dirty="0" smtClean="0">
                <a:solidFill>
                  <a:srgbClr val="000000"/>
                </a:solidFill>
                <a:latin typeface="Symbol" pitchFamily="18" charset="2"/>
                <a:ea typeface="ＭＳ Ｐゴシック" charset="0"/>
                <a:sym typeface="Symbol"/>
              </a:rPr>
              <a:t></a:t>
            </a:r>
            <a:endParaRPr lang="en-US" sz="1800" b="1" baseline="30000" dirty="0">
              <a:solidFill>
                <a:srgbClr val="000000"/>
              </a:solidFill>
              <a:latin typeface="Arial" pitchFamily="34" charset="0"/>
              <a:ea typeface="ＭＳ Ｐゴシック" charset="0"/>
            </a:endParaRPr>
          </a:p>
        </p:txBody>
      </p:sp>
      <p:sp>
        <p:nvSpPr>
          <p:cNvPr id="29" name="Rectangle 28"/>
          <p:cNvSpPr/>
          <p:nvPr/>
        </p:nvSpPr>
        <p:spPr>
          <a:xfrm>
            <a:off x="2463632" y="2110120"/>
            <a:ext cx="31290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2</a:t>
            </a:r>
            <a:endParaRPr lang="en-US" sz="1800" b="1" baseline="30000" dirty="0">
              <a:solidFill>
                <a:srgbClr val="000000"/>
              </a:solidFill>
              <a:latin typeface="Arial" pitchFamily="34" charset="0"/>
              <a:ea typeface="ＭＳ Ｐゴシック" charset="0"/>
            </a:endParaRPr>
          </a:p>
        </p:txBody>
      </p:sp>
      <p:sp>
        <p:nvSpPr>
          <p:cNvPr id="30" name="Rectangle 29"/>
          <p:cNvSpPr/>
          <p:nvPr/>
        </p:nvSpPr>
        <p:spPr>
          <a:xfrm>
            <a:off x="5855345" y="4580577"/>
            <a:ext cx="449162"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rPr>
              <a:t>O</a:t>
            </a:r>
            <a:r>
              <a:rPr lang="en-US" sz="1800" b="1" baseline="-25000" dirty="0" smtClean="0">
                <a:solidFill>
                  <a:srgbClr val="000000"/>
                </a:solidFill>
                <a:latin typeface="Arial" pitchFamily="34" charset="0"/>
                <a:ea typeface="ＭＳ Ｐゴシック" charset="0"/>
              </a:rPr>
              <a:t>2</a:t>
            </a:r>
            <a:endParaRPr lang="en-US" sz="1800" b="1" baseline="-25000" dirty="0">
              <a:solidFill>
                <a:srgbClr val="000000"/>
              </a:solidFill>
              <a:latin typeface="Arial" pitchFamily="34" charset="0"/>
              <a:ea typeface="ＭＳ Ｐゴシック" charset="0"/>
            </a:endParaRPr>
          </a:p>
        </p:txBody>
      </p:sp>
      <p:sp>
        <p:nvSpPr>
          <p:cNvPr id="31" name="Rectangle 30"/>
          <p:cNvSpPr/>
          <p:nvPr/>
        </p:nvSpPr>
        <p:spPr>
          <a:xfrm>
            <a:off x="3403447" y="2582853"/>
            <a:ext cx="311304"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2" name="Rectangle 31"/>
          <p:cNvSpPr/>
          <p:nvPr/>
        </p:nvSpPr>
        <p:spPr>
          <a:xfrm>
            <a:off x="3971651" y="2970768"/>
            <a:ext cx="311304"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Tree>
    <p:extLst>
      <p:ext uri="{BB962C8B-B14F-4D97-AF65-F5344CB8AC3E}">
        <p14:creationId xmlns:p14="http://schemas.microsoft.com/office/powerpoint/2010/main" xmlns="" val="4112546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261872"/>
            <a:ext cx="8546592" cy="4334256"/>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6.10</a:t>
            </a:r>
            <a:endParaRPr lang="en-US" sz="1200" b="0" dirty="0">
              <a:solidFill>
                <a:schemeClr val="tx1"/>
              </a:solidFill>
              <a:latin typeface="Arial" charset="0"/>
            </a:endParaRPr>
          </a:p>
        </p:txBody>
      </p:sp>
      <p:sp>
        <p:nvSpPr>
          <p:cNvPr id="4" name="Rectangle 3"/>
          <p:cNvSpPr/>
          <p:nvPr/>
        </p:nvSpPr>
        <p:spPr>
          <a:xfrm>
            <a:off x="1680546" y="2063899"/>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5" name="Rectangle 4"/>
          <p:cNvSpPr/>
          <p:nvPr/>
        </p:nvSpPr>
        <p:spPr>
          <a:xfrm>
            <a:off x="2021062" y="2502050"/>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7" name="Rectangle 6"/>
          <p:cNvSpPr/>
          <p:nvPr/>
        </p:nvSpPr>
        <p:spPr>
          <a:xfrm>
            <a:off x="2267279" y="2081046"/>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8" name="Rectangle 7"/>
          <p:cNvSpPr/>
          <p:nvPr/>
        </p:nvSpPr>
        <p:spPr>
          <a:xfrm>
            <a:off x="2648279" y="2466809"/>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0" name="Rectangle 9"/>
          <p:cNvSpPr/>
          <p:nvPr/>
        </p:nvSpPr>
        <p:spPr>
          <a:xfrm>
            <a:off x="3003085" y="2050091"/>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1" name="Rectangle 10"/>
          <p:cNvSpPr/>
          <p:nvPr/>
        </p:nvSpPr>
        <p:spPr>
          <a:xfrm>
            <a:off x="3426949" y="2231065"/>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2" name="Rectangle 11"/>
          <p:cNvSpPr/>
          <p:nvPr/>
        </p:nvSpPr>
        <p:spPr>
          <a:xfrm>
            <a:off x="3857956" y="2100096"/>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4" name="Rectangle 13"/>
          <p:cNvSpPr/>
          <p:nvPr/>
        </p:nvSpPr>
        <p:spPr>
          <a:xfrm>
            <a:off x="4118306" y="2512846"/>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5" name="Rectangle 14"/>
          <p:cNvSpPr/>
          <p:nvPr/>
        </p:nvSpPr>
        <p:spPr>
          <a:xfrm>
            <a:off x="4350081" y="2046121"/>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6" name="Rectangle 15"/>
          <p:cNvSpPr/>
          <p:nvPr/>
        </p:nvSpPr>
        <p:spPr>
          <a:xfrm>
            <a:off x="4670756" y="2357271"/>
            <a:ext cx="32733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H</a:t>
            </a:r>
            <a:r>
              <a:rPr lang="en-US" sz="1000" b="1" baseline="30000" dirty="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7" name="Rectangle 16"/>
          <p:cNvSpPr/>
          <p:nvPr/>
        </p:nvSpPr>
        <p:spPr>
          <a:xfrm>
            <a:off x="5156531" y="1823870"/>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8" name="Rectangle 17"/>
          <p:cNvSpPr/>
          <p:nvPr/>
        </p:nvSpPr>
        <p:spPr>
          <a:xfrm>
            <a:off x="5668498" y="2209633"/>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19" name="Rectangle 18"/>
          <p:cNvSpPr/>
          <p:nvPr/>
        </p:nvSpPr>
        <p:spPr>
          <a:xfrm>
            <a:off x="6294292" y="2479668"/>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2" name="Rectangle 21"/>
          <p:cNvSpPr/>
          <p:nvPr/>
        </p:nvSpPr>
        <p:spPr>
          <a:xfrm>
            <a:off x="1685778" y="4808530"/>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3" name="Rectangle 22"/>
          <p:cNvSpPr/>
          <p:nvPr/>
        </p:nvSpPr>
        <p:spPr>
          <a:xfrm>
            <a:off x="645173" y="5018081"/>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4" name="Rectangle 23"/>
          <p:cNvSpPr/>
          <p:nvPr/>
        </p:nvSpPr>
        <p:spPr>
          <a:xfrm>
            <a:off x="3128818" y="4820436"/>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5" name="Rectangle 24"/>
          <p:cNvSpPr/>
          <p:nvPr/>
        </p:nvSpPr>
        <p:spPr>
          <a:xfrm>
            <a:off x="4340876" y="4810910"/>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6" name="Rectangle 25"/>
          <p:cNvSpPr/>
          <p:nvPr/>
        </p:nvSpPr>
        <p:spPr>
          <a:xfrm>
            <a:off x="6310170" y="4808528"/>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8" name="Rectangle 27"/>
          <p:cNvSpPr/>
          <p:nvPr/>
        </p:nvSpPr>
        <p:spPr>
          <a:xfrm>
            <a:off x="3649199" y="3840790"/>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9" name="Rectangle 28"/>
          <p:cNvSpPr/>
          <p:nvPr/>
        </p:nvSpPr>
        <p:spPr>
          <a:xfrm>
            <a:off x="321554" y="1801802"/>
            <a:ext cx="1045479" cy="592470"/>
          </a:xfrm>
          <a:prstGeom prst="rect">
            <a:avLst/>
          </a:prstGeom>
        </p:spPr>
        <p:txBody>
          <a:bodyPr wrap="none">
            <a:spAutoFit/>
          </a:bodyPr>
          <a:lstStyle/>
          <a:p>
            <a:pPr eaLnBrk="0" hangingPunct="0">
              <a:lnSpc>
                <a:spcPts val="1300"/>
              </a:lnSpc>
            </a:pPr>
            <a:r>
              <a:rPr lang="en-US" sz="1200" b="1" dirty="0" smtClean="0">
                <a:solidFill>
                  <a:srgbClr val="000000"/>
                </a:solidFill>
                <a:latin typeface="Arial" pitchFamily="34" charset="0"/>
                <a:ea typeface="ＭＳ Ｐゴシック" charset="0"/>
              </a:rPr>
              <a:t>Space</a:t>
            </a:r>
          </a:p>
          <a:p>
            <a:pPr eaLnBrk="0" hangingPunct="0">
              <a:lnSpc>
                <a:spcPts val="1300"/>
              </a:lnSpc>
            </a:pPr>
            <a:r>
              <a:rPr lang="en-US" sz="1200" b="1" dirty="0" smtClean="0">
                <a:solidFill>
                  <a:srgbClr val="000000"/>
                </a:solidFill>
                <a:latin typeface="Arial" pitchFamily="34" charset="0"/>
                <a:ea typeface="ＭＳ Ｐゴシック" charset="0"/>
              </a:rPr>
              <a:t>between</a:t>
            </a:r>
          </a:p>
          <a:p>
            <a:pPr eaLnBrk="0" hangingPunct="0">
              <a:lnSpc>
                <a:spcPts val="1300"/>
              </a:lnSpc>
            </a:pPr>
            <a:r>
              <a:rPr lang="en-US" sz="1200" b="1" dirty="0" smtClean="0">
                <a:solidFill>
                  <a:srgbClr val="000000"/>
                </a:solidFill>
                <a:latin typeface="Arial" pitchFamily="34" charset="0"/>
                <a:ea typeface="ＭＳ Ｐゴシック" charset="0"/>
              </a:rPr>
              <a:t>membranes</a:t>
            </a:r>
            <a:endParaRPr lang="en-US" sz="1200" b="1" dirty="0">
              <a:solidFill>
                <a:srgbClr val="000000"/>
              </a:solidFill>
              <a:latin typeface="Arial" pitchFamily="34" charset="0"/>
              <a:ea typeface="ＭＳ Ｐゴシック" charset="0"/>
            </a:endParaRPr>
          </a:p>
        </p:txBody>
      </p:sp>
      <p:sp>
        <p:nvSpPr>
          <p:cNvPr id="30" name="Rectangle 29"/>
          <p:cNvSpPr/>
          <p:nvPr/>
        </p:nvSpPr>
        <p:spPr>
          <a:xfrm>
            <a:off x="946396" y="2340441"/>
            <a:ext cx="800219" cy="425758"/>
          </a:xfrm>
          <a:prstGeom prst="rect">
            <a:avLst/>
          </a:prstGeom>
        </p:spPr>
        <p:txBody>
          <a:bodyPr wrap="none">
            <a:spAutoFit/>
          </a:bodyPr>
          <a:lstStyle/>
          <a:p>
            <a:pPr eaLnBrk="0" hangingPunct="0">
              <a:lnSpc>
                <a:spcPts val="1300"/>
              </a:lnSpc>
            </a:pPr>
            <a:r>
              <a:rPr lang="en-US" sz="1200" b="1" dirty="0" smtClean="0">
                <a:solidFill>
                  <a:srgbClr val="000000"/>
                </a:solidFill>
                <a:latin typeface="Arial" pitchFamily="34" charset="0"/>
                <a:ea typeface="ＭＳ Ｐゴシック" charset="0"/>
              </a:rPr>
              <a:t>Electron</a:t>
            </a:r>
          </a:p>
          <a:p>
            <a:pPr eaLnBrk="0" hangingPunct="0">
              <a:lnSpc>
                <a:spcPts val="1300"/>
              </a:lnSpc>
            </a:pPr>
            <a:r>
              <a:rPr lang="en-US" sz="1200" b="1" dirty="0" smtClean="0">
                <a:solidFill>
                  <a:srgbClr val="000000"/>
                </a:solidFill>
                <a:latin typeface="Arial" pitchFamily="34" charset="0"/>
                <a:ea typeface="ＭＳ Ｐゴシック" charset="0"/>
              </a:rPr>
              <a:t>carrier</a:t>
            </a:r>
            <a:endParaRPr lang="en-US" sz="1200" b="1" dirty="0">
              <a:solidFill>
                <a:srgbClr val="000000"/>
              </a:solidFill>
              <a:latin typeface="Arial" pitchFamily="34" charset="0"/>
              <a:ea typeface="ＭＳ Ｐゴシック" charset="0"/>
            </a:endParaRPr>
          </a:p>
        </p:txBody>
      </p:sp>
      <p:sp>
        <p:nvSpPr>
          <p:cNvPr id="31" name="Rectangle 30"/>
          <p:cNvSpPr/>
          <p:nvPr/>
        </p:nvSpPr>
        <p:spPr>
          <a:xfrm>
            <a:off x="334419" y="2633336"/>
            <a:ext cx="808235" cy="425758"/>
          </a:xfrm>
          <a:prstGeom prst="rect">
            <a:avLst/>
          </a:prstGeom>
        </p:spPr>
        <p:txBody>
          <a:bodyPr wrap="none">
            <a:spAutoFit/>
          </a:bodyPr>
          <a:lstStyle/>
          <a:p>
            <a:pPr eaLnBrk="0" hangingPunct="0">
              <a:lnSpc>
                <a:spcPts val="1300"/>
              </a:lnSpc>
            </a:pPr>
            <a:r>
              <a:rPr lang="en-US" sz="1200" b="1" dirty="0" smtClean="0">
                <a:solidFill>
                  <a:srgbClr val="000000"/>
                </a:solidFill>
                <a:latin typeface="Arial" pitchFamily="34" charset="0"/>
                <a:ea typeface="ＭＳ Ｐゴシック" charset="0"/>
              </a:rPr>
              <a:t>Protein</a:t>
            </a:r>
          </a:p>
          <a:p>
            <a:pPr eaLnBrk="0" hangingPunct="0">
              <a:lnSpc>
                <a:spcPts val="1300"/>
              </a:lnSpc>
            </a:pPr>
            <a:r>
              <a:rPr lang="en-US" sz="1200" b="1" dirty="0" smtClean="0">
                <a:solidFill>
                  <a:srgbClr val="000000"/>
                </a:solidFill>
                <a:latin typeface="Arial" pitchFamily="34" charset="0"/>
                <a:ea typeface="ＭＳ Ｐゴシック" charset="0"/>
              </a:rPr>
              <a:t>complex</a:t>
            </a:r>
            <a:endParaRPr lang="en-US" sz="1200" b="1" dirty="0">
              <a:solidFill>
                <a:srgbClr val="000000"/>
              </a:solidFill>
              <a:latin typeface="Arial" pitchFamily="34" charset="0"/>
              <a:ea typeface="ＭＳ Ｐゴシック" charset="0"/>
            </a:endParaRPr>
          </a:p>
        </p:txBody>
      </p:sp>
      <p:sp>
        <p:nvSpPr>
          <p:cNvPr id="32" name="Rectangle 31"/>
          <p:cNvSpPr/>
          <p:nvPr/>
        </p:nvSpPr>
        <p:spPr>
          <a:xfrm>
            <a:off x="296339" y="3176220"/>
            <a:ext cx="1204176" cy="592470"/>
          </a:xfrm>
          <a:prstGeom prst="rect">
            <a:avLst/>
          </a:prstGeom>
        </p:spPr>
        <p:txBody>
          <a:bodyPr wrap="none">
            <a:spAutoFit/>
          </a:bodyPr>
          <a:lstStyle/>
          <a:p>
            <a:pPr eaLnBrk="0" hangingPunct="0">
              <a:lnSpc>
                <a:spcPts val="1300"/>
              </a:lnSpc>
            </a:pPr>
            <a:r>
              <a:rPr lang="en-US" sz="1200" b="1" dirty="0" smtClean="0">
                <a:solidFill>
                  <a:srgbClr val="000000"/>
                </a:solidFill>
                <a:latin typeface="Arial" pitchFamily="34" charset="0"/>
                <a:ea typeface="ＭＳ Ｐゴシック" charset="0"/>
              </a:rPr>
              <a:t>Inner </a:t>
            </a:r>
          </a:p>
          <a:p>
            <a:pPr eaLnBrk="0" hangingPunct="0">
              <a:lnSpc>
                <a:spcPts val="1300"/>
              </a:lnSpc>
            </a:pPr>
            <a:r>
              <a:rPr lang="en-US" sz="1200" b="1" dirty="0" smtClean="0">
                <a:solidFill>
                  <a:srgbClr val="000000"/>
                </a:solidFill>
                <a:latin typeface="Arial" pitchFamily="34" charset="0"/>
                <a:ea typeface="ＭＳ Ｐゴシック" charset="0"/>
              </a:rPr>
              <a:t>mitochondrial</a:t>
            </a:r>
          </a:p>
          <a:p>
            <a:pPr eaLnBrk="0" hangingPunct="0">
              <a:lnSpc>
                <a:spcPts val="1300"/>
              </a:lnSpc>
            </a:pPr>
            <a:r>
              <a:rPr lang="en-US" sz="1200" b="1" dirty="0" smtClean="0">
                <a:solidFill>
                  <a:srgbClr val="000000"/>
                </a:solidFill>
                <a:latin typeface="Arial" pitchFamily="34" charset="0"/>
                <a:ea typeface="ＭＳ Ｐゴシック" charset="0"/>
              </a:rPr>
              <a:t>membrane</a:t>
            </a:r>
            <a:endParaRPr lang="en-US" sz="1200" b="1" dirty="0">
              <a:solidFill>
                <a:srgbClr val="000000"/>
              </a:solidFill>
              <a:latin typeface="Arial" pitchFamily="34" charset="0"/>
              <a:ea typeface="ＭＳ Ｐゴシック" charset="0"/>
            </a:endParaRPr>
          </a:p>
        </p:txBody>
      </p:sp>
      <p:sp>
        <p:nvSpPr>
          <p:cNvPr id="34" name="Rectangle 33"/>
          <p:cNvSpPr/>
          <p:nvPr/>
        </p:nvSpPr>
        <p:spPr>
          <a:xfrm>
            <a:off x="479696" y="3960130"/>
            <a:ext cx="800219" cy="425758"/>
          </a:xfrm>
          <a:prstGeom prst="rect">
            <a:avLst/>
          </a:prstGeom>
        </p:spPr>
        <p:txBody>
          <a:bodyPr wrap="none">
            <a:spAutoFit/>
          </a:bodyPr>
          <a:lstStyle/>
          <a:p>
            <a:pPr eaLnBrk="0" hangingPunct="0">
              <a:lnSpc>
                <a:spcPts val="1300"/>
              </a:lnSpc>
            </a:pPr>
            <a:r>
              <a:rPr lang="en-US" sz="1200" b="1" dirty="0" smtClean="0">
                <a:solidFill>
                  <a:srgbClr val="000000"/>
                </a:solidFill>
                <a:latin typeface="Arial" pitchFamily="34" charset="0"/>
                <a:ea typeface="ＭＳ Ｐゴシック" charset="0"/>
              </a:rPr>
              <a:t>Electron</a:t>
            </a:r>
          </a:p>
          <a:p>
            <a:pPr eaLnBrk="0" hangingPunct="0">
              <a:lnSpc>
                <a:spcPts val="1300"/>
              </a:lnSpc>
            </a:pPr>
            <a:r>
              <a:rPr lang="en-US" sz="1200" b="1" dirty="0" smtClean="0">
                <a:solidFill>
                  <a:srgbClr val="000000"/>
                </a:solidFill>
                <a:latin typeface="Arial" pitchFamily="34" charset="0"/>
                <a:ea typeface="ＭＳ Ｐゴシック" charset="0"/>
              </a:rPr>
              <a:t>flow</a:t>
            </a:r>
            <a:endParaRPr lang="en-US" sz="1200" b="1" dirty="0">
              <a:solidFill>
                <a:srgbClr val="000000"/>
              </a:solidFill>
              <a:latin typeface="Arial" pitchFamily="34" charset="0"/>
              <a:ea typeface="ＭＳ Ｐゴシック" charset="0"/>
            </a:endParaRPr>
          </a:p>
        </p:txBody>
      </p:sp>
      <p:sp>
        <p:nvSpPr>
          <p:cNvPr id="35" name="Rectangle 34"/>
          <p:cNvSpPr/>
          <p:nvPr/>
        </p:nvSpPr>
        <p:spPr>
          <a:xfrm>
            <a:off x="321111" y="5276959"/>
            <a:ext cx="636713" cy="259045"/>
          </a:xfrm>
          <a:prstGeom prst="rect">
            <a:avLst/>
          </a:prstGeom>
        </p:spPr>
        <p:txBody>
          <a:bodyPr wrap="none">
            <a:spAutoFit/>
          </a:bodyPr>
          <a:lstStyle/>
          <a:p>
            <a:pPr eaLnBrk="0" hangingPunct="0">
              <a:lnSpc>
                <a:spcPts val="1300"/>
              </a:lnSpc>
            </a:pPr>
            <a:r>
              <a:rPr lang="en-US" sz="1200" b="1" dirty="0" smtClean="0">
                <a:solidFill>
                  <a:srgbClr val="000000"/>
                </a:solidFill>
                <a:latin typeface="Arial" pitchFamily="34" charset="0"/>
                <a:ea typeface="ＭＳ Ｐゴシック" charset="0"/>
              </a:rPr>
              <a:t>Matrix</a:t>
            </a:r>
            <a:endParaRPr lang="en-US" sz="1200" b="1" dirty="0">
              <a:solidFill>
                <a:srgbClr val="000000"/>
              </a:solidFill>
              <a:latin typeface="Arial" pitchFamily="34" charset="0"/>
              <a:ea typeface="ＭＳ Ｐゴシック" charset="0"/>
            </a:endParaRPr>
          </a:p>
        </p:txBody>
      </p:sp>
      <p:sp>
        <p:nvSpPr>
          <p:cNvPr id="36" name="Rectangle 35"/>
          <p:cNvSpPr/>
          <p:nvPr/>
        </p:nvSpPr>
        <p:spPr>
          <a:xfrm>
            <a:off x="1995586" y="3695851"/>
            <a:ext cx="612668"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FADH</a:t>
            </a:r>
            <a:r>
              <a:rPr lang="en-US" sz="1000" b="1" baseline="-25000" dirty="0" smtClean="0">
                <a:solidFill>
                  <a:srgbClr val="000000"/>
                </a:solidFill>
                <a:latin typeface="Arial" pitchFamily="34" charset="0"/>
                <a:ea typeface="ＭＳ Ｐゴシック" charset="0"/>
              </a:rPr>
              <a:t>2</a:t>
            </a:r>
            <a:endParaRPr lang="en-US" sz="1000" b="1" baseline="-25000" dirty="0">
              <a:solidFill>
                <a:srgbClr val="000000"/>
              </a:solidFill>
              <a:latin typeface="Arial" pitchFamily="34" charset="0"/>
              <a:ea typeface="ＭＳ Ｐゴシック" charset="0"/>
            </a:endParaRPr>
          </a:p>
        </p:txBody>
      </p:sp>
      <p:sp>
        <p:nvSpPr>
          <p:cNvPr id="37" name="Rectangle 36"/>
          <p:cNvSpPr/>
          <p:nvPr/>
        </p:nvSpPr>
        <p:spPr>
          <a:xfrm>
            <a:off x="2669478" y="3719663"/>
            <a:ext cx="449162"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FAD</a:t>
            </a:r>
            <a:endParaRPr lang="en-US" sz="1000" b="1" baseline="-25000" dirty="0">
              <a:solidFill>
                <a:srgbClr val="000000"/>
              </a:solidFill>
              <a:latin typeface="Arial" pitchFamily="34" charset="0"/>
              <a:ea typeface="ＭＳ Ｐゴシック" charset="0"/>
            </a:endParaRPr>
          </a:p>
        </p:txBody>
      </p:sp>
      <p:sp>
        <p:nvSpPr>
          <p:cNvPr id="38" name="Rectangle 37"/>
          <p:cNvSpPr/>
          <p:nvPr/>
        </p:nvSpPr>
        <p:spPr>
          <a:xfrm>
            <a:off x="5066046" y="4118918"/>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39" name="Rectangle 38"/>
          <p:cNvSpPr/>
          <p:nvPr/>
        </p:nvSpPr>
        <p:spPr>
          <a:xfrm>
            <a:off x="5556548" y="4104648"/>
            <a:ext cx="428322" cy="249299"/>
          </a:xfrm>
          <a:prstGeom prst="rect">
            <a:avLst/>
          </a:prstGeom>
        </p:spPr>
        <p:txBody>
          <a:bodyPr wrap="none">
            <a:spAutoFit/>
          </a:bodyPr>
          <a:lstStyle/>
          <a:p>
            <a:pPr eaLnBrk="0" hangingPunct="0"/>
            <a:r>
              <a:rPr lang="en-US" sz="1020" b="1" dirty="0" smtClean="0">
                <a:solidFill>
                  <a:srgbClr val="FFFFFF"/>
                </a:solidFill>
                <a:latin typeface="Arial" pitchFamily="34" charset="0"/>
                <a:ea typeface="ＭＳ Ｐゴシック" charset="0"/>
              </a:rPr>
              <a:t>H</a:t>
            </a:r>
            <a:r>
              <a:rPr lang="en-US" sz="1020" b="1" baseline="-25000" dirty="0" smtClean="0">
                <a:solidFill>
                  <a:srgbClr val="FFFFFF"/>
                </a:solidFill>
                <a:latin typeface="Arial" pitchFamily="34" charset="0"/>
                <a:ea typeface="ＭＳ Ｐゴシック" charset="0"/>
              </a:rPr>
              <a:t>2</a:t>
            </a:r>
            <a:r>
              <a:rPr lang="en-US" sz="1020" b="1" dirty="0" smtClean="0">
                <a:solidFill>
                  <a:srgbClr val="FFFFFF"/>
                </a:solidFill>
                <a:latin typeface="Arial" pitchFamily="34" charset="0"/>
                <a:ea typeface="ＭＳ Ｐゴシック" charset="0"/>
              </a:rPr>
              <a:t>O</a:t>
            </a:r>
            <a:endParaRPr lang="en-US" sz="1020" b="1" baseline="30000" dirty="0">
              <a:solidFill>
                <a:srgbClr val="FFFFFF"/>
              </a:solidFill>
              <a:latin typeface="Arial" pitchFamily="34" charset="0"/>
              <a:ea typeface="ＭＳ Ｐゴシック" charset="0"/>
            </a:endParaRPr>
          </a:p>
        </p:txBody>
      </p:sp>
      <p:sp>
        <p:nvSpPr>
          <p:cNvPr id="40" name="Rectangle 39"/>
          <p:cNvSpPr/>
          <p:nvPr/>
        </p:nvSpPr>
        <p:spPr>
          <a:xfrm>
            <a:off x="4611677" y="4107510"/>
            <a:ext cx="333746" cy="249299"/>
          </a:xfrm>
          <a:prstGeom prst="rect">
            <a:avLst/>
          </a:prstGeom>
        </p:spPr>
        <p:txBody>
          <a:bodyPr wrap="none">
            <a:spAutoFit/>
          </a:bodyPr>
          <a:lstStyle/>
          <a:p>
            <a:pPr eaLnBrk="0" hangingPunct="0"/>
            <a:r>
              <a:rPr lang="en-US" sz="1020" b="1" dirty="0" smtClean="0">
                <a:solidFill>
                  <a:srgbClr val="FFFFFF"/>
                </a:solidFill>
                <a:latin typeface="Arial" pitchFamily="34" charset="0"/>
                <a:ea typeface="ＭＳ Ｐゴシック" charset="0"/>
              </a:rPr>
              <a:t>O</a:t>
            </a:r>
            <a:r>
              <a:rPr lang="en-US" sz="1020" b="1" baseline="-25000" dirty="0" smtClean="0">
                <a:solidFill>
                  <a:srgbClr val="FFFFFF"/>
                </a:solidFill>
                <a:latin typeface="Arial" pitchFamily="34" charset="0"/>
                <a:ea typeface="ＭＳ Ｐゴシック" charset="0"/>
              </a:rPr>
              <a:t>2</a:t>
            </a:r>
            <a:endParaRPr lang="en-US" sz="1020" b="1" baseline="30000" dirty="0">
              <a:solidFill>
                <a:srgbClr val="FFFFFF"/>
              </a:solidFill>
              <a:latin typeface="Arial" pitchFamily="34" charset="0"/>
              <a:ea typeface="ＭＳ Ｐゴシック" charset="0"/>
            </a:endParaRPr>
          </a:p>
        </p:txBody>
      </p:sp>
      <p:sp>
        <p:nvSpPr>
          <p:cNvPr id="43" name="Rectangle 42"/>
          <p:cNvSpPr/>
          <p:nvPr/>
        </p:nvSpPr>
        <p:spPr>
          <a:xfrm>
            <a:off x="1920814" y="4479759"/>
            <a:ext cx="513282"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NAD</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44" name="Rectangle 43"/>
          <p:cNvSpPr/>
          <p:nvPr/>
        </p:nvSpPr>
        <p:spPr>
          <a:xfrm>
            <a:off x="1077859" y="4470235"/>
            <a:ext cx="556563"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NADH</a:t>
            </a:r>
            <a:endParaRPr lang="en-US" sz="1000" b="1" baseline="30000" dirty="0">
              <a:solidFill>
                <a:srgbClr val="000000"/>
              </a:solidFill>
              <a:latin typeface="Arial" pitchFamily="34" charset="0"/>
              <a:ea typeface="ＭＳ Ｐゴシック" charset="0"/>
            </a:endParaRPr>
          </a:p>
        </p:txBody>
      </p:sp>
      <p:sp>
        <p:nvSpPr>
          <p:cNvPr id="45" name="Rectangle 44"/>
          <p:cNvSpPr/>
          <p:nvPr/>
        </p:nvSpPr>
        <p:spPr>
          <a:xfrm>
            <a:off x="6660449" y="4538813"/>
            <a:ext cx="44114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ATP</a:t>
            </a:r>
            <a:endParaRPr lang="en-US" sz="1000" b="1" baseline="-25000" dirty="0">
              <a:solidFill>
                <a:srgbClr val="000000"/>
              </a:solidFill>
              <a:latin typeface="Arial" pitchFamily="34" charset="0"/>
              <a:ea typeface="ＭＳ Ｐゴシック" charset="0"/>
            </a:endParaRPr>
          </a:p>
        </p:txBody>
      </p:sp>
      <p:sp>
        <p:nvSpPr>
          <p:cNvPr id="46" name="Rectangle 45"/>
          <p:cNvSpPr/>
          <p:nvPr/>
        </p:nvSpPr>
        <p:spPr>
          <a:xfrm>
            <a:off x="5581740" y="4553103"/>
            <a:ext cx="45557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ADP</a:t>
            </a:r>
            <a:endParaRPr lang="en-US" sz="1000" b="1" baseline="-25000" dirty="0">
              <a:solidFill>
                <a:srgbClr val="000000"/>
              </a:solidFill>
              <a:latin typeface="Arial" pitchFamily="34" charset="0"/>
              <a:ea typeface="ＭＳ Ｐゴシック" charset="0"/>
            </a:endParaRPr>
          </a:p>
        </p:txBody>
      </p:sp>
      <p:sp>
        <p:nvSpPr>
          <p:cNvPr id="47" name="Rectangle 46"/>
          <p:cNvSpPr/>
          <p:nvPr/>
        </p:nvSpPr>
        <p:spPr>
          <a:xfrm>
            <a:off x="2116145" y="5257952"/>
            <a:ext cx="1963999" cy="276999"/>
          </a:xfrm>
          <a:prstGeom prst="rect">
            <a:avLst/>
          </a:prstGeom>
        </p:spPr>
        <p:txBody>
          <a:bodyPr wrap="none">
            <a:spAutoFit/>
          </a:bodyPr>
          <a:lstStyle/>
          <a:p>
            <a:pPr eaLnBrk="0" hangingPunct="0"/>
            <a:r>
              <a:rPr lang="en-US" sz="1200" b="1" dirty="0" smtClean="0">
                <a:solidFill>
                  <a:srgbClr val="000000"/>
                </a:solidFill>
                <a:latin typeface="Arial" pitchFamily="34" charset="0"/>
                <a:ea typeface="ＭＳ Ｐゴシック" charset="0"/>
              </a:rPr>
              <a:t>Electron transport chain</a:t>
            </a:r>
            <a:endParaRPr lang="en-US" sz="1200" b="1" dirty="0">
              <a:solidFill>
                <a:srgbClr val="000000"/>
              </a:solidFill>
              <a:latin typeface="Arial" pitchFamily="34" charset="0"/>
              <a:ea typeface="ＭＳ Ｐゴシック" charset="0"/>
            </a:endParaRPr>
          </a:p>
        </p:txBody>
      </p:sp>
      <p:sp>
        <p:nvSpPr>
          <p:cNvPr id="48" name="Rectangle 47"/>
          <p:cNvSpPr/>
          <p:nvPr/>
        </p:nvSpPr>
        <p:spPr>
          <a:xfrm>
            <a:off x="5885664" y="5219852"/>
            <a:ext cx="1186800" cy="276999"/>
          </a:xfrm>
          <a:prstGeom prst="rect">
            <a:avLst/>
          </a:prstGeom>
        </p:spPr>
        <p:txBody>
          <a:bodyPr wrap="none">
            <a:spAutoFit/>
          </a:bodyPr>
          <a:lstStyle/>
          <a:p>
            <a:pPr eaLnBrk="0" hangingPunct="0"/>
            <a:r>
              <a:rPr lang="en-US" sz="1200" b="1" dirty="0" smtClean="0">
                <a:solidFill>
                  <a:srgbClr val="000000"/>
                </a:solidFill>
                <a:latin typeface="Arial" pitchFamily="34" charset="0"/>
                <a:ea typeface="ＭＳ Ｐゴシック" charset="0"/>
              </a:rPr>
              <a:t>ATP </a:t>
            </a:r>
            <a:r>
              <a:rPr lang="en-US" sz="1200" b="1" dirty="0" err="1" smtClean="0">
                <a:solidFill>
                  <a:srgbClr val="000000"/>
                </a:solidFill>
                <a:latin typeface="Arial" pitchFamily="34" charset="0"/>
                <a:ea typeface="ＭＳ Ｐゴシック" charset="0"/>
              </a:rPr>
              <a:t>synthase</a:t>
            </a:r>
            <a:endParaRPr lang="en-US" sz="1200" b="1" dirty="0">
              <a:solidFill>
                <a:srgbClr val="000000"/>
              </a:solidFill>
              <a:latin typeface="Arial" pitchFamily="34" charset="0"/>
              <a:ea typeface="ＭＳ Ｐゴシック" charset="0"/>
            </a:endParaRPr>
          </a:p>
        </p:txBody>
      </p:sp>
      <p:sp>
        <p:nvSpPr>
          <p:cNvPr id="49" name="Rectangle 48"/>
          <p:cNvSpPr/>
          <p:nvPr/>
        </p:nvSpPr>
        <p:spPr>
          <a:xfrm>
            <a:off x="4945397" y="4123366"/>
            <a:ext cx="256802" cy="249299"/>
          </a:xfrm>
          <a:prstGeom prst="rect">
            <a:avLst/>
          </a:prstGeom>
        </p:spPr>
        <p:txBody>
          <a:bodyPr wrap="none">
            <a:spAutoFit/>
          </a:bodyPr>
          <a:lstStyle/>
          <a:p>
            <a:pPr eaLnBrk="0" hangingPunct="0"/>
            <a:r>
              <a:rPr lang="en-US" sz="1020" b="1" dirty="0" smtClean="0">
                <a:solidFill>
                  <a:srgbClr val="000000"/>
                </a:solidFill>
                <a:latin typeface="Arial" pitchFamily="34" charset="0"/>
                <a:ea typeface="ＭＳ Ｐゴシック" charset="0"/>
              </a:rPr>
              <a:t>2</a:t>
            </a:r>
            <a:endParaRPr lang="en-US" sz="1020" b="1" dirty="0">
              <a:solidFill>
                <a:srgbClr val="000000"/>
              </a:solidFill>
              <a:latin typeface="Arial" pitchFamily="34" charset="0"/>
              <a:ea typeface="ＭＳ Ｐゴシック" charset="0"/>
            </a:endParaRPr>
          </a:p>
        </p:txBody>
      </p:sp>
      <p:sp>
        <p:nvSpPr>
          <p:cNvPr id="50" name="Rectangle 49"/>
          <p:cNvSpPr/>
          <p:nvPr/>
        </p:nvSpPr>
        <p:spPr>
          <a:xfrm>
            <a:off x="6029416" y="4557869"/>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baseline="-25000" dirty="0">
              <a:solidFill>
                <a:srgbClr val="000000"/>
              </a:solidFill>
              <a:latin typeface="Arial" pitchFamily="34" charset="0"/>
              <a:ea typeface="ＭＳ Ｐゴシック" charset="0"/>
            </a:endParaRPr>
          </a:p>
        </p:txBody>
      </p:sp>
      <p:sp>
        <p:nvSpPr>
          <p:cNvPr id="51" name="Rectangle 50"/>
          <p:cNvSpPr/>
          <p:nvPr/>
        </p:nvSpPr>
        <p:spPr>
          <a:xfrm>
            <a:off x="4514396" y="4084786"/>
            <a:ext cx="242374" cy="215444"/>
          </a:xfrm>
          <a:prstGeom prst="rect">
            <a:avLst/>
          </a:prstGeom>
        </p:spPr>
        <p:txBody>
          <a:bodyPr wrap="none">
            <a:spAutoFit/>
          </a:bodyPr>
          <a:lstStyle/>
          <a:p>
            <a:pPr eaLnBrk="0" hangingPunct="0"/>
            <a:r>
              <a:rPr lang="en-US" sz="800" b="1" dirty="0" smtClean="0">
                <a:solidFill>
                  <a:srgbClr val="000000"/>
                </a:solidFill>
                <a:latin typeface="Arial" pitchFamily="34" charset="0"/>
                <a:ea typeface="ＭＳ Ｐゴシック" charset="0"/>
              </a:rPr>
              <a:t>1</a:t>
            </a:r>
            <a:endParaRPr lang="en-US" sz="800" b="1" dirty="0">
              <a:solidFill>
                <a:srgbClr val="000000"/>
              </a:solidFill>
              <a:latin typeface="Arial" pitchFamily="34" charset="0"/>
              <a:ea typeface="ＭＳ Ｐゴシック" charset="0"/>
            </a:endParaRPr>
          </a:p>
        </p:txBody>
      </p:sp>
      <p:sp>
        <p:nvSpPr>
          <p:cNvPr id="52" name="Rectangle 51"/>
          <p:cNvSpPr/>
          <p:nvPr/>
        </p:nvSpPr>
        <p:spPr>
          <a:xfrm>
            <a:off x="4552645" y="4204058"/>
            <a:ext cx="107464" cy="215444"/>
          </a:xfrm>
          <a:prstGeom prst="rect">
            <a:avLst/>
          </a:prstGeom>
        </p:spPr>
        <p:txBody>
          <a:bodyPr wrap="square">
            <a:spAutoFit/>
          </a:bodyPr>
          <a:lstStyle/>
          <a:p>
            <a:pPr eaLnBrk="0" hangingPunct="0"/>
            <a:r>
              <a:rPr lang="en-US" sz="800" b="1" dirty="0" smtClean="0">
                <a:solidFill>
                  <a:srgbClr val="000000"/>
                </a:solidFill>
                <a:latin typeface="Arial" pitchFamily="34" charset="0"/>
                <a:ea typeface="ＭＳ Ｐゴシック" charset="0"/>
              </a:rPr>
              <a:t>2</a:t>
            </a:r>
            <a:endParaRPr lang="en-US" sz="800" b="1" dirty="0">
              <a:solidFill>
                <a:srgbClr val="000000"/>
              </a:solidFill>
              <a:latin typeface="Arial" pitchFamily="34" charset="0"/>
              <a:ea typeface="ＭＳ Ｐゴシック" charset="0"/>
            </a:endParaRPr>
          </a:p>
        </p:txBody>
      </p:sp>
      <p:sp>
        <p:nvSpPr>
          <p:cNvPr id="54" name="Rectangle 53"/>
          <p:cNvSpPr/>
          <p:nvPr/>
        </p:nvSpPr>
        <p:spPr>
          <a:xfrm>
            <a:off x="5666914" y="2205665"/>
            <a:ext cx="327334" cy="246221"/>
          </a:xfrm>
          <a:prstGeom prst="rect">
            <a:avLst/>
          </a:prstGeom>
        </p:spPr>
        <p:txBody>
          <a:bodyPr wrap="none">
            <a:spAutoFit/>
          </a:bodyPr>
          <a:lstStyle/>
          <a:p>
            <a:pPr eaLnBrk="0" hangingPunct="0"/>
            <a:r>
              <a:rPr lang="en-US" sz="1000" b="1" smtClean="0">
                <a:solidFill>
                  <a:srgbClr val="000000"/>
                </a:solidFill>
                <a:latin typeface="Arial" pitchFamily="34" charset="0"/>
                <a:ea typeface="ＭＳ Ｐゴシック" charset="0"/>
              </a:rPr>
              <a:t>H</a:t>
            </a:r>
            <a:r>
              <a:rPr lang="en-US" sz="1000" b="1" baseline="3000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55" name="Freeform 54"/>
          <p:cNvSpPr/>
          <p:nvPr/>
        </p:nvSpPr>
        <p:spPr bwMode="auto">
          <a:xfrm flipH="1" flipV="1">
            <a:off x="986793" y="2804290"/>
            <a:ext cx="468943" cy="264328"/>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6" name="Freeform 55"/>
          <p:cNvSpPr/>
          <p:nvPr/>
        </p:nvSpPr>
        <p:spPr bwMode="auto">
          <a:xfrm flipH="1" flipV="1">
            <a:off x="1500513" y="2713030"/>
            <a:ext cx="133908" cy="223424"/>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7" name="Freeform 56"/>
          <p:cNvSpPr/>
          <p:nvPr/>
        </p:nvSpPr>
        <p:spPr bwMode="auto">
          <a:xfrm flipH="1" flipV="1">
            <a:off x="1196274" y="4098331"/>
            <a:ext cx="197760" cy="0"/>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nvGrpSpPr>
          <p:cNvPr id="58" name="Group 57"/>
          <p:cNvGrpSpPr/>
          <p:nvPr/>
        </p:nvGrpSpPr>
        <p:grpSpPr>
          <a:xfrm>
            <a:off x="1236132" y="5083096"/>
            <a:ext cx="3701671" cy="255732"/>
            <a:chOff x="7087" y="2237447"/>
            <a:chExt cx="3376142" cy="459131"/>
          </a:xfrm>
        </p:grpSpPr>
        <p:sp>
          <p:nvSpPr>
            <p:cNvPr id="59" name="Freeform 58"/>
            <p:cNvSpPr/>
            <p:nvPr/>
          </p:nvSpPr>
          <p:spPr>
            <a:xfrm>
              <a:off x="7087" y="2237447"/>
              <a:ext cx="3376142" cy="239090"/>
            </a:xfrm>
            <a:custGeom>
              <a:avLst/>
              <a:gdLst>
                <a:gd name="connsiteX0" fmla="*/ 9525 w 3376142"/>
                <a:gd name="connsiteY0" fmla="*/ 9525 h 239090"/>
                <a:gd name="connsiteX1" fmla="*/ 9525 w 3376142"/>
                <a:gd name="connsiteY1" fmla="*/ 229565 h 239090"/>
                <a:gd name="connsiteX2" fmla="*/ 3366617 w 3376142"/>
                <a:gd name="connsiteY2" fmla="*/ 229565 h 239090"/>
                <a:gd name="connsiteX3" fmla="*/ 3366617 w 3376142"/>
                <a:gd name="connsiteY3" fmla="*/ 9525 h 239090"/>
              </a:gdLst>
              <a:ahLst/>
              <a:cxnLst>
                <a:cxn ang="0">
                  <a:pos x="connsiteX0" y="connsiteY0"/>
                </a:cxn>
                <a:cxn ang="1">
                  <a:pos x="connsiteX1" y="connsiteY1"/>
                </a:cxn>
                <a:cxn ang="2">
                  <a:pos x="connsiteX2" y="connsiteY2"/>
                </a:cxn>
                <a:cxn ang="3">
                  <a:pos x="connsiteX3" y="connsiteY3"/>
                </a:cxn>
              </a:cxnLst>
              <a:rect l="l" t="t" r="r" b="b"/>
              <a:pathLst>
                <a:path w="3376142" h="239090">
                  <a:moveTo>
                    <a:pt x="9525" y="9525"/>
                  </a:moveTo>
                  <a:lnTo>
                    <a:pt x="9525" y="229565"/>
                  </a:lnTo>
                  <a:lnTo>
                    <a:pt x="3366617" y="229565"/>
                  </a:lnTo>
                  <a:lnTo>
                    <a:pt x="3366617"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60" name="Freeform 3"/>
            <p:cNvSpPr/>
            <p:nvPr/>
          </p:nvSpPr>
          <p:spPr>
            <a:xfrm>
              <a:off x="1687322" y="2457488"/>
              <a:ext cx="38100" cy="239090"/>
            </a:xfrm>
            <a:custGeom>
              <a:avLst/>
              <a:gdLst>
                <a:gd name="connsiteX0" fmla="*/ 9525 w 38100"/>
                <a:gd name="connsiteY0" fmla="*/ 229565 h 239090"/>
                <a:gd name="connsiteX1" fmla="*/ 9525 w 38100"/>
                <a:gd name="connsiteY1" fmla="*/ 9525 h 239090"/>
              </a:gdLst>
              <a:ahLst/>
              <a:cxnLst>
                <a:cxn ang="0">
                  <a:pos x="connsiteX0" y="connsiteY0"/>
                </a:cxn>
                <a:cxn ang="1">
                  <a:pos x="connsiteX1" y="connsiteY1"/>
                </a:cxn>
              </a:cxnLst>
              <a:rect l="l" t="t" r="r" b="b"/>
              <a:pathLst>
                <a:path w="38100" h="239090">
                  <a:moveTo>
                    <a:pt x="9525" y="229565"/>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61" name="Group 60"/>
          <p:cNvGrpSpPr/>
          <p:nvPr/>
        </p:nvGrpSpPr>
        <p:grpSpPr>
          <a:xfrm>
            <a:off x="5970991" y="5057220"/>
            <a:ext cx="1002670" cy="255732"/>
            <a:chOff x="7087" y="2237447"/>
            <a:chExt cx="3376142" cy="459131"/>
          </a:xfrm>
        </p:grpSpPr>
        <p:sp>
          <p:nvSpPr>
            <p:cNvPr id="62" name="Freeform 61"/>
            <p:cNvSpPr/>
            <p:nvPr/>
          </p:nvSpPr>
          <p:spPr>
            <a:xfrm>
              <a:off x="7087" y="2237447"/>
              <a:ext cx="3376142" cy="239090"/>
            </a:xfrm>
            <a:custGeom>
              <a:avLst/>
              <a:gdLst>
                <a:gd name="connsiteX0" fmla="*/ 9525 w 3376142"/>
                <a:gd name="connsiteY0" fmla="*/ 9525 h 239090"/>
                <a:gd name="connsiteX1" fmla="*/ 9525 w 3376142"/>
                <a:gd name="connsiteY1" fmla="*/ 229565 h 239090"/>
                <a:gd name="connsiteX2" fmla="*/ 3366617 w 3376142"/>
                <a:gd name="connsiteY2" fmla="*/ 229565 h 239090"/>
                <a:gd name="connsiteX3" fmla="*/ 3366617 w 3376142"/>
                <a:gd name="connsiteY3" fmla="*/ 9525 h 239090"/>
              </a:gdLst>
              <a:ahLst/>
              <a:cxnLst>
                <a:cxn ang="0">
                  <a:pos x="connsiteX0" y="connsiteY0"/>
                </a:cxn>
                <a:cxn ang="1">
                  <a:pos x="connsiteX1" y="connsiteY1"/>
                </a:cxn>
                <a:cxn ang="2">
                  <a:pos x="connsiteX2" y="connsiteY2"/>
                </a:cxn>
                <a:cxn ang="3">
                  <a:pos x="connsiteX3" y="connsiteY3"/>
                </a:cxn>
              </a:cxnLst>
              <a:rect l="l" t="t" r="r" b="b"/>
              <a:pathLst>
                <a:path w="3376142" h="239090">
                  <a:moveTo>
                    <a:pt x="9525" y="9525"/>
                  </a:moveTo>
                  <a:lnTo>
                    <a:pt x="9525" y="229565"/>
                  </a:lnTo>
                  <a:lnTo>
                    <a:pt x="3366617" y="229565"/>
                  </a:lnTo>
                  <a:lnTo>
                    <a:pt x="3366617"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63" name="Freeform 3"/>
            <p:cNvSpPr/>
            <p:nvPr/>
          </p:nvSpPr>
          <p:spPr>
            <a:xfrm>
              <a:off x="1676464" y="2457488"/>
              <a:ext cx="38100" cy="239090"/>
            </a:xfrm>
            <a:custGeom>
              <a:avLst/>
              <a:gdLst>
                <a:gd name="connsiteX0" fmla="*/ 9525 w 38100"/>
                <a:gd name="connsiteY0" fmla="*/ 229565 h 239090"/>
                <a:gd name="connsiteX1" fmla="*/ 9525 w 38100"/>
                <a:gd name="connsiteY1" fmla="*/ 9525 h 239090"/>
              </a:gdLst>
              <a:ahLst/>
              <a:cxnLst>
                <a:cxn ang="0">
                  <a:pos x="connsiteX0" y="connsiteY0"/>
                </a:cxn>
                <a:cxn ang="1">
                  <a:pos x="connsiteX1" y="connsiteY1"/>
                </a:cxn>
              </a:cxnLst>
              <a:rect l="l" t="t" r="r" b="b"/>
              <a:pathLst>
                <a:path w="38100" h="239090">
                  <a:moveTo>
                    <a:pt x="9525" y="229565"/>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3" name="Group 2"/>
          <p:cNvGrpSpPr/>
          <p:nvPr/>
        </p:nvGrpSpPr>
        <p:grpSpPr>
          <a:xfrm>
            <a:off x="1265571" y="4702796"/>
            <a:ext cx="269626" cy="276999"/>
            <a:chOff x="1265571" y="4702796"/>
            <a:chExt cx="269626" cy="276999"/>
          </a:xfrm>
        </p:grpSpPr>
        <p:sp>
          <p:nvSpPr>
            <p:cNvPr id="2" name="Oval 1"/>
            <p:cNvSpPr/>
            <p:nvPr/>
          </p:nvSpPr>
          <p:spPr bwMode="auto">
            <a:xfrm>
              <a:off x="1321318" y="4759634"/>
              <a:ext cx="170832" cy="170832"/>
            </a:xfrm>
            <a:prstGeom prst="ellipse">
              <a:avLst/>
            </a:prstGeom>
            <a:solidFill>
              <a:srgbClr val="7F8184"/>
            </a:solidFill>
            <a:ln w="25400" cap="flat" cmpd="sng" algn="ctr">
              <a:solidFill>
                <a:srgbClr val="7F818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4" name="Rectangle 63"/>
            <p:cNvSpPr/>
            <p:nvPr/>
          </p:nvSpPr>
          <p:spPr>
            <a:xfrm>
              <a:off x="1265571" y="4702796"/>
              <a:ext cx="269626" cy="276999"/>
            </a:xfrm>
            <a:prstGeom prst="rect">
              <a:avLst/>
            </a:prstGeom>
          </p:spPr>
          <p:txBody>
            <a:bodyPr wrap="none">
              <a:spAutoFit/>
            </a:bodyPr>
            <a:lstStyle/>
            <a:p>
              <a:pPr eaLnBrk="0" hangingPunct="0"/>
              <a:r>
                <a:rPr lang="en-US" sz="1200" b="1" dirty="0" smtClean="0">
                  <a:solidFill>
                    <a:srgbClr val="FFFFFF"/>
                  </a:solidFill>
                  <a:latin typeface="Arial" pitchFamily="34" charset="0"/>
                  <a:ea typeface="ＭＳ Ｐゴシック" charset="0"/>
                </a:rPr>
                <a:t>1</a:t>
              </a:r>
              <a:endParaRPr lang="en-US" sz="1200" b="1" dirty="0">
                <a:solidFill>
                  <a:srgbClr val="FFFFFF"/>
                </a:solidFill>
                <a:latin typeface="Arial" pitchFamily="34" charset="0"/>
                <a:ea typeface="ＭＳ Ｐゴシック" charset="0"/>
              </a:endParaRPr>
            </a:p>
          </p:txBody>
        </p:sp>
      </p:grpSp>
      <p:grpSp>
        <p:nvGrpSpPr>
          <p:cNvPr id="65" name="Group 64"/>
          <p:cNvGrpSpPr/>
          <p:nvPr/>
        </p:nvGrpSpPr>
        <p:grpSpPr>
          <a:xfrm>
            <a:off x="2170566" y="3960384"/>
            <a:ext cx="269626" cy="276999"/>
            <a:chOff x="1278271" y="4702796"/>
            <a:chExt cx="269626" cy="276999"/>
          </a:xfrm>
        </p:grpSpPr>
        <p:sp>
          <p:nvSpPr>
            <p:cNvPr id="66" name="Oval 65"/>
            <p:cNvSpPr/>
            <p:nvPr/>
          </p:nvSpPr>
          <p:spPr bwMode="auto">
            <a:xfrm>
              <a:off x="1321318" y="4759634"/>
              <a:ext cx="170832" cy="170832"/>
            </a:xfrm>
            <a:prstGeom prst="ellipse">
              <a:avLst/>
            </a:prstGeom>
            <a:solidFill>
              <a:srgbClr val="7F8184"/>
            </a:solidFill>
            <a:ln w="25400" cap="flat" cmpd="sng" algn="ctr">
              <a:solidFill>
                <a:srgbClr val="7F818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7" name="Rectangle 66"/>
            <p:cNvSpPr/>
            <p:nvPr/>
          </p:nvSpPr>
          <p:spPr>
            <a:xfrm>
              <a:off x="1278271" y="4702796"/>
              <a:ext cx="269626" cy="276999"/>
            </a:xfrm>
            <a:prstGeom prst="rect">
              <a:avLst/>
            </a:prstGeom>
          </p:spPr>
          <p:txBody>
            <a:bodyPr wrap="none">
              <a:spAutoFit/>
            </a:bodyPr>
            <a:lstStyle/>
            <a:p>
              <a:pPr eaLnBrk="0" hangingPunct="0"/>
              <a:r>
                <a:rPr lang="en-US" sz="1200" b="1" dirty="0" smtClean="0">
                  <a:solidFill>
                    <a:srgbClr val="FFFFFF"/>
                  </a:solidFill>
                  <a:latin typeface="Arial" pitchFamily="34" charset="0"/>
                  <a:ea typeface="ＭＳ Ｐゴシック" charset="0"/>
                </a:rPr>
                <a:t>2</a:t>
              </a:r>
              <a:endParaRPr lang="en-US" sz="1200" b="1" dirty="0">
                <a:solidFill>
                  <a:srgbClr val="FFFFFF"/>
                </a:solidFill>
                <a:latin typeface="Arial" pitchFamily="34" charset="0"/>
                <a:ea typeface="ＭＳ Ｐゴシック" charset="0"/>
              </a:endParaRPr>
            </a:p>
          </p:txBody>
        </p:sp>
      </p:grpSp>
      <p:grpSp>
        <p:nvGrpSpPr>
          <p:cNvPr id="68" name="Group 67"/>
          <p:cNvGrpSpPr/>
          <p:nvPr/>
        </p:nvGrpSpPr>
        <p:grpSpPr>
          <a:xfrm>
            <a:off x="6705554" y="4113571"/>
            <a:ext cx="269626" cy="276999"/>
            <a:chOff x="1285891" y="4710416"/>
            <a:chExt cx="269626" cy="276999"/>
          </a:xfrm>
        </p:grpSpPr>
        <p:sp>
          <p:nvSpPr>
            <p:cNvPr id="69" name="Oval 68"/>
            <p:cNvSpPr/>
            <p:nvPr/>
          </p:nvSpPr>
          <p:spPr bwMode="auto">
            <a:xfrm>
              <a:off x="1321318" y="4759634"/>
              <a:ext cx="170832" cy="170832"/>
            </a:xfrm>
            <a:prstGeom prst="ellipse">
              <a:avLst/>
            </a:prstGeom>
            <a:solidFill>
              <a:srgbClr val="7F8184"/>
            </a:solidFill>
            <a:ln w="25400" cap="flat" cmpd="sng" algn="ctr">
              <a:solidFill>
                <a:srgbClr val="7F818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0" name="Rectangle 69"/>
            <p:cNvSpPr/>
            <p:nvPr/>
          </p:nvSpPr>
          <p:spPr>
            <a:xfrm>
              <a:off x="1285891" y="4710416"/>
              <a:ext cx="269626" cy="276999"/>
            </a:xfrm>
            <a:prstGeom prst="rect">
              <a:avLst/>
            </a:prstGeom>
          </p:spPr>
          <p:txBody>
            <a:bodyPr wrap="none">
              <a:spAutoFit/>
            </a:bodyPr>
            <a:lstStyle/>
            <a:p>
              <a:pPr eaLnBrk="0" hangingPunct="0"/>
              <a:r>
                <a:rPr lang="en-US" sz="1200" b="1" dirty="0" smtClean="0">
                  <a:solidFill>
                    <a:srgbClr val="FFFFFF"/>
                  </a:solidFill>
                  <a:latin typeface="Arial" pitchFamily="34" charset="0"/>
                  <a:ea typeface="ＭＳ Ｐゴシック" charset="0"/>
                </a:rPr>
                <a:t>6</a:t>
              </a:r>
              <a:endParaRPr lang="en-US" sz="1200" b="1" dirty="0">
                <a:solidFill>
                  <a:srgbClr val="FFFFFF"/>
                </a:solidFill>
                <a:latin typeface="Arial" pitchFamily="34" charset="0"/>
                <a:ea typeface="ＭＳ Ｐゴシック" charset="0"/>
              </a:endParaRPr>
            </a:p>
          </p:txBody>
        </p:sp>
      </p:grpSp>
      <p:grpSp>
        <p:nvGrpSpPr>
          <p:cNvPr id="71" name="Group 70"/>
          <p:cNvGrpSpPr/>
          <p:nvPr/>
        </p:nvGrpSpPr>
        <p:grpSpPr>
          <a:xfrm>
            <a:off x="6078644" y="2505846"/>
            <a:ext cx="269626" cy="276999"/>
            <a:chOff x="1278271" y="4710416"/>
            <a:chExt cx="269626" cy="276999"/>
          </a:xfrm>
        </p:grpSpPr>
        <p:sp>
          <p:nvSpPr>
            <p:cNvPr id="72" name="Oval 71"/>
            <p:cNvSpPr/>
            <p:nvPr/>
          </p:nvSpPr>
          <p:spPr bwMode="auto">
            <a:xfrm>
              <a:off x="1321318" y="4759634"/>
              <a:ext cx="170832" cy="170832"/>
            </a:xfrm>
            <a:prstGeom prst="ellipse">
              <a:avLst/>
            </a:prstGeom>
            <a:solidFill>
              <a:srgbClr val="7F8184"/>
            </a:solidFill>
            <a:ln w="25400" cap="flat" cmpd="sng" algn="ctr">
              <a:solidFill>
                <a:srgbClr val="7F818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3" name="Rectangle 72"/>
            <p:cNvSpPr/>
            <p:nvPr/>
          </p:nvSpPr>
          <p:spPr>
            <a:xfrm>
              <a:off x="1278271" y="4710416"/>
              <a:ext cx="269626" cy="276999"/>
            </a:xfrm>
            <a:prstGeom prst="rect">
              <a:avLst/>
            </a:prstGeom>
          </p:spPr>
          <p:txBody>
            <a:bodyPr wrap="none">
              <a:spAutoFit/>
            </a:bodyPr>
            <a:lstStyle/>
            <a:p>
              <a:pPr eaLnBrk="0" hangingPunct="0"/>
              <a:r>
                <a:rPr lang="en-US" sz="1200" b="1" dirty="0" smtClean="0">
                  <a:solidFill>
                    <a:srgbClr val="FFFFFF"/>
                  </a:solidFill>
                  <a:latin typeface="Arial" pitchFamily="34" charset="0"/>
                  <a:ea typeface="ＭＳ Ｐゴシック" charset="0"/>
                </a:rPr>
                <a:t>5</a:t>
              </a:r>
              <a:endParaRPr lang="en-US" sz="1200" b="1" dirty="0">
                <a:solidFill>
                  <a:srgbClr val="FFFFFF"/>
                </a:solidFill>
                <a:latin typeface="Arial" pitchFamily="34" charset="0"/>
                <a:ea typeface="ＭＳ Ｐゴシック" charset="0"/>
              </a:endParaRPr>
            </a:p>
          </p:txBody>
        </p:sp>
      </p:grpSp>
      <p:grpSp>
        <p:nvGrpSpPr>
          <p:cNvPr id="74" name="Group 73"/>
          <p:cNvGrpSpPr/>
          <p:nvPr/>
        </p:nvGrpSpPr>
        <p:grpSpPr>
          <a:xfrm>
            <a:off x="3348864" y="2457284"/>
            <a:ext cx="269626" cy="276999"/>
            <a:chOff x="1278271" y="4710416"/>
            <a:chExt cx="269626" cy="276999"/>
          </a:xfrm>
        </p:grpSpPr>
        <p:sp>
          <p:nvSpPr>
            <p:cNvPr id="75" name="Oval 74"/>
            <p:cNvSpPr/>
            <p:nvPr/>
          </p:nvSpPr>
          <p:spPr bwMode="auto">
            <a:xfrm>
              <a:off x="1321318" y="4759634"/>
              <a:ext cx="170832" cy="170832"/>
            </a:xfrm>
            <a:prstGeom prst="ellipse">
              <a:avLst/>
            </a:prstGeom>
            <a:solidFill>
              <a:srgbClr val="7F8184"/>
            </a:solidFill>
            <a:ln w="25400" cap="flat" cmpd="sng" algn="ctr">
              <a:solidFill>
                <a:srgbClr val="7F818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6" name="Rectangle 75"/>
            <p:cNvSpPr/>
            <p:nvPr/>
          </p:nvSpPr>
          <p:spPr>
            <a:xfrm>
              <a:off x="1278271" y="4710416"/>
              <a:ext cx="269626" cy="276999"/>
            </a:xfrm>
            <a:prstGeom prst="rect">
              <a:avLst/>
            </a:prstGeom>
          </p:spPr>
          <p:txBody>
            <a:bodyPr wrap="none">
              <a:spAutoFit/>
            </a:bodyPr>
            <a:lstStyle/>
            <a:p>
              <a:pPr eaLnBrk="0" hangingPunct="0"/>
              <a:r>
                <a:rPr lang="en-US" sz="1200" b="1" dirty="0" smtClean="0">
                  <a:solidFill>
                    <a:srgbClr val="FFFFFF"/>
                  </a:solidFill>
                  <a:latin typeface="Arial" pitchFamily="34" charset="0"/>
                  <a:ea typeface="ＭＳ Ｐゴシック" charset="0"/>
                </a:rPr>
                <a:t>3</a:t>
              </a:r>
              <a:endParaRPr lang="en-US" sz="1200" b="1" dirty="0">
                <a:solidFill>
                  <a:srgbClr val="FFFFFF"/>
                </a:solidFill>
                <a:latin typeface="Arial" pitchFamily="34" charset="0"/>
                <a:ea typeface="ＭＳ Ｐゴシック" charset="0"/>
              </a:endParaRPr>
            </a:p>
          </p:txBody>
        </p:sp>
      </p:grpSp>
      <p:grpSp>
        <p:nvGrpSpPr>
          <p:cNvPr id="77" name="Group 76"/>
          <p:cNvGrpSpPr/>
          <p:nvPr/>
        </p:nvGrpSpPr>
        <p:grpSpPr>
          <a:xfrm>
            <a:off x="4673683" y="4352470"/>
            <a:ext cx="269626" cy="276999"/>
            <a:chOff x="1276366" y="4700891"/>
            <a:chExt cx="269626" cy="276999"/>
          </a:xfrm>
        </p:grpSpPr>
        <p:sp>
          <p:nvSpPr>
            <p:cNvPr id="78" name="Oval 77"/>
            <p:cNvSpPr/>
            <p:nvPr/>
          </p:nvSpPr>
          <p:spPr bwMode="auto">
            <a:xfrm>
              <a:off x="1321318" y="4759634"/>
              <a:ext cx="170832" cy="170832"/>
            </a:xfrm>
            <a:prstGeom prst="ellipse">
              <a:avLst/>
            </a:prstGeom>
            <a:solidFill>
              <a:srgbClr val="7F8184"/>
            </a:solidFill>
            <a:ln w="25400" cap="flat" cmpd="sng" algn="ctr">
              <a:solidFill>
                <a:srgbClr val="7F818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9" name="Rectangle 78"/>
            <p:cNvSpPr/>
            <p:nvPr/>
          </p:nvSpPr>
          <p:spPr>
            <a:xfrm>
              <a:off x="1276366" y="4700891"/>
              <a:ext cx="269626" cy="276999"/>
            </a:xfrm>
            <a:prstGeom prst="rect">
              <a:avLst/>
            </a:prstGeom>
          </p:spPr>
          <p:txBody>
            <a:bodyPr wrap="none">
              <a:spAutoFit/>
            </a:bodyPr>
            <a:lstStyle/>
            <a:p>
              <a:pPr eaLnBrk="0" hangingPunct="0"/>
              <a:r>
                <a:rPr lang="en-US" sz="1200" b="1" dirty="0" smtClean="0">
                  <a:solidFill>
                    <a:srgbClr val="FFFFFF"/>
                  </a:solidFill>
                  <a:latin typeface="Arial" pitchFamily="34" charset="0"/>
                  <a:ea typeface="ＭＳ Ｐゴシック" charset="0"/>
                </a:rPr>
                <a:t>4</a:t>
              </a:r>
              <a:endParaRPr lang="en-US" sz="1200" b="1" dirty="0">
                <a:solidFill>
                  <a:srgbClr val="FFFFFF"/>
                </a:solidFill>
                <a:latin typeface="Arial" pitchFamily="34" charset="0"/>
                <a:ea typeface="ＭＳ Ｐゴシック" charset="0"/>
              </a:endParaRPr>
            </a:p>
          </p:txBody>
        </p:sp>
      </p:grpSp>
      <p:sp>
        <p:nvSpPr>
          <p:cNvPr id="80" name="Rectangle 79"/>
          <p:cNvSpPr/>
          <p:nvPr/>
        </p:nvSpPr>
        <p:spPr>
          <a:xfrm>
            <a:off x="2059348" y="3577503"/>
            <a:ext cx="240772" cy="215444"/>
          </a:xfrm>
          <a:prstGeom prst="rect">
            <a:avLst/>
          </a:prstGeom>
        </p:spPr>
        <p:txBody>
          <a:bodyPr wrap="none">
            <a:spAutoFit/>
          </a:bodyPr>
          <a:lstStyle/>
          <a:p>
            <a:pPr eaLnBrk="0" hangingPunct="0"/>
            <a:r>
              <a:rPr lang="en-US" sz="800" b="1" cap="all" dirty="0">
                <a:solidFill>
                  <a:srgbClr val="000000"/>
                </a:solidFill>
                <a:latin typeface="Symbol" pitchFamily="18" charset="2"/>
                <a:ea typeface="ＭＳ Ｐゴシック" charset="0"/>
                <a:sym typeface="Symbol"/>
              </a:rPr>
              <a:t></a:t>
            </a:r>
            <a:endParaRPr lang="en-US" sz="700" b="1" dirty="0">
              <a:solidFill>
                <a:srgbClr val="000000"/>
              </a:solidFill>
              <a:latin typeface="Symbol" pitchFamily="18" charset="2"/>
              <a:ea typeface="ＭＳ Ｐゴシック" charset="0"/>
            </a:endParaRPr>
          </a:p>
        </p:txBody>
      </p:sp>
      <p:sp>
        <p:nvSpPr>
          <p:cNvPr id="81" name="Rectangle 80"/>
          <p:cNvSpPr/>
          <p:nvPr/>
        </p:nvSpPr>
        <p:spPr>
          <a:xfrm>
            <a:off x="2271278" y="3587027"/>
            <a:ext cx="234360" cy="200055"/>
          </a:xfrm>
          <a:prstGeom prst="rect">
            <a:avLst/>
          </a:prstGeom>
        </p:spPr>
        <p:txBody>
          <a:bodyPr wrap="none">
            <a:spAutoFit/>
          </a:bodyPr>
          <a:lstStyle/>
          <a:p>
            <a:pPr eaLnBrk="0" hangingPunct="0"/>
            <a:r>
              <a:rPr lang="en-US" sz="700" b="1" cap="all" dirty="0">
                <a:solidFill>
                  <a:srgbClr val="000000"/>
                </a:solidFill>
                <a:latin typeface="Symbol" pitchFamily="18" charset="2"/>
                <a:ea typeface="ＭＳ Ｐゴシック" charset="0"/>
                <a:sym typeface="Symbol"/>
              </a:rPr>
              <a:t></a:t>
            </a:r>
            <a:endParaRPr lang="en-US" sz="600" b="1" dirty="0">
              <a:solidFill>
                <a:srgbClr val="000000"/>
              </a:solidFill>
              <a:latin typeface="Symbol" pitchFamily="18" charset="2"/>
              <a:ea typeface="ＭＳ Ｐゴシック" charset="0"/>
            </a:endParaRPr>
          </a:p>
        </p:txBody>
      </p:sp>
      <p:sp>
        <p:nvSpPr>
          <p:cNvPr id="82" name="Rectangle 81"/>
          <p:cNvSpPr/>
          <p:nvPr/>
        </p:nvSpPr>
        <p:spPr>
          <a:xfrm>
            <a:off x="1136634" y="4348468"/>
            <a:ext cx="234360" cy="200055"/>
          </a:xfrm>
          <a:prstGeom prst="rect">
            <a:avLst/>
          </a:prstGeom>
        </p:spPr>
        <p:txBody>
          <a:bodyPr wrap="none">
            <a:spAutoFit/>
          </a:bodyPr>
          <a:lstStyle/>
          <a:p>
            <a:pPr eaLnBrk="0" hangingPunct="0"/>
            <a:r>
              <a:rPr lang="en-US" sz="700" b="1" cap="all" dirty="0">
                <a:solidFill>
                  <a:srgbClr val="000000"/>
                </a:solidFill>
                <a:latin typeface="Symbol" pitchFamily="18" charset="2"/>
                <a:ea typeface="ＭＳ Ｐゴシック" charset="0"/>
                <a:sym typeface="Symbol"/>
              </a:rPr>
              <a:t></a:t>
            </a:r>
            <a:endParaRPr lang="en-US" sz="600" b="1" dirty="0">
              <a:solidFill>
                <a:srgbClr val="000000"/>
              </a:solidFill>
              <a:latin typeface="Symbol" pitchFamily="18" charset="2"/>
              <a:ea typeface="ＭＳ Ｐゴシック" charset="0"/>
            </a:endParaRPr>
          </a:p>
        </p:txBody>
      </p:sp>
      <p:sp>
        <p:nvSpPr>
          <p:cNvPr id="83" name="Rectangle 82"/>
          <p:cNvSpPr/>
          <p:nvPr/>
        </p:nvSpPr>
        <p:spPr>
          <a:xfrm>
            <a:off x="1341421" y="4348468"/>
            <a:ext cx="234360" cy="200055"/>
          </a:xfrm>
          <a:prstGeom prst="rect">
            <a:avLst/>
          </a:prstGeom>
        </p:spPr>
        <p:txBody>
          <a:bodyPr wrap="none">
            <a:spAutoFit/>
          </a:bodyPr>
          <a:lstStyle/>
          <a:p>
            <a:pPr eaLnBrk="0" hangingPunct="0"/>
            <a:r>
              <a:rPr lang="en-US" sz="700" b="1" cap="all" dirty="0">
                <a:solidFill>
                  <a:srgbClr val="000000"/>
                </a:solidFill>
                <a:latin typeface="Symbol" pitchFamily="18" charset="2"/>
                <a:ea typeface="ＭＳ Ｐゴシック" charset="0"/>
                <a:sym typeface="Symbol"/>
              </a:rPr>
              <a:t></a:t>
            </a:r>
            <a:endParaRPr lang="en-US" sz="600" b="1" dirty="0">
              <a:solidFill>
                <a:srgbClr val="000000"/>
              </a:solidFill>
              <a:latin typeface="Symbol" pitchFamily="18" charset="2"/>
              <a:ea typeface="ＭＳ Ｐゴシック" charset="0"/>
            </a:endParaRPr>
          </a:p>
        </p:txBody>
      </p:sp>
      <p:sp>
        <p:nvSpPr>
          <p:cNvPr id="9" name="Rectangle 8"/>
          <p:cNvSpPr/>
          <p:nvPr/>
        </p:nvSpPr>
        <p:spPr>
          <a:xfrm>
            <a:off x="5876017" y="4538813"/>
            <a:ext cx="255198" cy="246221"/>
          </a:xfrm>
          <a:prstGeom prst="rect">
            <a:avLst/>
          </a:prstGeom>
        </p:spPr>
        <p:txBody>
          <a:bodyPr wrap="none">
            <a:spAutoFit/>
          </a:bodyPr>
          <a:lstStyle/>
          <a:p>
            <a:pPr eaLnBrk="0" hangingPunct="0"/>
            <a:r>
              <a:rPr lang="en-US" sz="1000" b="1" dirty="0">
                <a:solidFill>
                  <a:srgbClr val="000000"/>
                </a:solidFill>
                <a:latin typeface="Symbol"/>
                <a:ea typeface="ＭＳ Ｐゴシック" charset="0"/>
              </a:rPr>
              <a:t>+</a:t>
            </a:r>
            <a:endParaRPr lang="en-US" sz="1000" b="1" dirty="0">
              <a:solidFill>
                <a:srgbClr val="000000"/>
              </a:solidFill>
              <a:latin typeface="Times" charset="0"/>
              <a:ea typeface="ＭＳ Ｐゴシック" charset="0"/>
            </a:endParaRPr>
          </a:p>
        </p:txBody>
      </p:sp>
      <p:sp>
        <p:nvSpPr>
          <p:cNvPr id="13" name="Freeform 12"/>
          <p:cNvSpPr/>
          <p:nvPr/>
        </p:nvSpPr>
        <p:spPr>
          <a:xfrm>
            <a:off x="4607719" y="4250530"/>
            <a:ext cx="60005" cy="45719"/>
          </a:xfrm>
          <a:custGeom>
            <a:avLst/>
            <a:gdLst>
              <a:gd name="connsiteX0" fmla="*/ 0 w 69056"/>
              <a:gd name="connsiteY0" fmla="*/ 0 h 0"/>
              <a:gd name="connsiteX1" fmla="*/ 69056 w 69056"/>
              <a:gd name="connsiteY1" fmla="*/ 0 h 0"/>
            </a:gdLst>
            <a:ahLst/>
            <a:cxnLst>
              <a:cxn ang="0">
                <a:pos x="connsiteX0" y="connsiteY0"/>
              </a:cxn>
              <a:cxn ang="0">
                <a:pos x="connsiteX1" y="connsiteY1"/>
              </a:cxn>
            </a:cxnLst>
            <a:rect l="l" t="t" r="r" b="b"/>
            <a:pathLst>
              <a:path w="69056">
                <a:moveTo>
                  <a:pt x="0" y="0"/>
                </a:moveTo>
                <a:lnTo>
                  <a:pt x="69056" y="0"/>
                </a:lnTo>
              </a:path>
            </a:pathLst>
          </a:custGeom>
          <a:ln w="12700">
            <a:solidFill>
              <a:schemeClr val="tx1"/>
            </a:solidFill>
          </a:ln>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3248817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835152"/>
            <a:ext cx="8546592" cy="5187696"/>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smtClean="0">
                <a:solidFill>
                  <a:schemeClr val="tx1"/>
                </a:solidFill>
                <a:latin typeface="Arial" charset="0"/>
              </a:rPr>
              <a:t>Figure 6.11</a:t>
            </a:r>
            <a:endParaRPr lang="en-US" sz="1200" b="0" dirty="0">
              <a:solidFill>
                <a:schemeClr val="tx1"/>
              </a:solidFill>
              <a:latin typeface="Arial" charset="0"/>
            </a:endParaRPr>
          </a:p>
        </p:txBody>
      </p:sp>
      <p:sp>
        <p:nvSpPr>
          <p:cNvPr id="5" name="Rectangle 4"/>
          <p:cNvSpPr/>
          <p:nvPr/>
        </p:nvSpPr>
        <p:spPr>
          <a:xfrm>
            <a:off x="7400668" y="1407468"/>
            <a:ext cx="1425390"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Mitochondrion</a:t>
            </a:r>
            <a:endParaRPr lang="en-US" sz="1400" b="1" dirty="0">
              <a:solidFill>
                <a:srgbClr val="000000"/>
              </a:solidFill>
              <a:latin typeface="Arial" pitchFamily="34" charset="0"/>
              <a:ea typeface="ＭＳ Ｐゴシック" charset="0"/>
            </a:endParaRPr>
          </a:p>
        </p:txBody>
      </p:sp>
      <p:sp>
        <p:nvSpPr>
          <p:cNvPr id="6" name="Rectangle 5"/>
          <p:cNvSpPr/>
          <p:nvPr/>
        </p:nvSpPr>
        <p:spPr>
          <a:xfrm>
            <a:off x="382337" y="1001068"/>
            <a:ext cx="1099981"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Cytoplasm</a:t>
            </a:r>
            <a:endParaRPr lang="en-US" sz="1400" b="1" dirty="0">
              <a:solidFill>
                <a:srgbClr val="000000"/>
              </a:solidFill>
              <a:latin typeface="Arial" pitchFamily="34" charset="0"/>
              <a:ea typeface="ＭＳ Ｐゴシック" charset="0"/>
            </a:endParaRPr>
          </a:p>
        </p:txBody>
      </p:sp>
      <p:sp>
        <p:nvSpPr>
          <p:cNvPr id="7" name="Rectangle 6"/>
          <p:cNvSpPr/>
          <p:nvPr/>
        </p:nvSpPr>
        <p:spPr>
          <a:xfrm>
            <a:off x="992225" y="2047071"/>
            <a:ext cx="70403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NADH</a:t>
            </a:r>
            <a:endParaRPr lang="en-US" sz="1400" b="1" dirty="0">
              <a:solidFill>
                <a:srgbClr val="000000"/>
              </a:solidFill>
              <a:latin typeface="Arial" pitchFamily="34" charset="0"/>
              <a:ea typeface="ＭＳ Ｐゴシック" charset="0"/>
            </a:endParaRPr>
          </a:p>
        </p:txBody>
      </p:sp>
      <p:sp>
        <p:nvSpPr>
          <p:cNvPr id="8" name="Rectangle 7"/>
          <p:cNvSpPr/>
          <p:nvPr/>
        </p:nvSpPr>
        <p:spPr>
          <a:xfrm>
            <a:off x="3048037" y="2050246"/>
            <a:ext cx="70403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NADH</a:t>
            </a:r>
            <a:endParaRPr lang="en-US" sz="1400" b="1" dirty="0">
              <a:solidFill>
                <a:srgbClr val="000000"/>
              </a:solidFill>
              <a:latin typeface="Arial" pitchFamily="34" charset="0"/>
              <a:ea typeface="ＭＳ Ｐゴシック" charset="0"/>
            </a:endParaRPr>
          </a:p>
        </p:txBody>
      </p:sp>
      <p:sp>
        <p:nvSpPr>
          <p:cNvPr id="9" name="Rectangle 8"/>
          <p:cNvSpPr/>
          <p:nvPr/>
        </p:nvSpPr>
        <p:spPr>
          <a:xfrm>
            <a:off x="4586325" y="1949440"/>
            <a:ext cx="70403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NADH</a:t>
            </a:r>
            <a:endParaRPr lang="en-US" sz="1400" b="1" dirty="0">
              <a:solidFill>
                <a:srgbClr val="000000"/>
              </a:solidFill>
              <a:latin typeface="Arial" pitchFamily="34" charset="0"/>
              <a:ea typeface="ＭＳ Ｐゴシック" charset="0"/>
            </a:endParaRPr>
          </a:p>
        </p:txBody>
      </p:sp>
      <p:sp>
        <p:nvSpPr>
          <p:cNvPr id="10" name="Rectangle 9"/>
          <p:cNvSpPr/>
          <p:nvPr/>
        </p:nvSpPr>
        <p:spPr>
          <a:xfrm>
            <a:off x="4562520" y="2478077"/>
            <a:ext cx="74065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FADH</a:t>
            </a:r>
            <a:r>
              <a:rPr lang="en-US" sz="1400" b="1" baseline="-25000" dirty="0" smtClean="0">
                <a:solidFill>
                  <a:srgbClr val="000000"/>
                </a:solidFill>
                <a:latin typeface="Arial" pitchFamily="34" charset="0"/>
                <a:ea typeface="ＭＳ Ｐゴシック" charset="0"/>
              </a:rPr>
              <a:t>2</a:t>
            </a:r>
            <a:endParaRPr lang="en-US" sz="1400" b="1" baseline="-25000" dirty="0">
              <a:solidFill>
                <a:srgbClr val="000000"/>
              </a:solidFill>
              <a:latin typeface="Arial" pitchFamily="34" charset="0"/>
              <a:ea typeface="ＭＳ Ｐゴシック" charset="0"/>
            </a:endParaRPr>
          </a:p>
        </p:txBody>
      </p:sp>
      <p:sp>
        <p:nvSpPr>
          <p:cNvPr id="11" name="Rectangle 10"/>
          <p:cNvSpPr/>
          <p:nvPr/>
        </p:nvSpPr>
        <p:spPr>
          <a:xfrm>
            <a:off x="5581721" y="3422483"/>
            <a:ext cx="1556580" cy="523220"/>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Electron</a:t>
            </a:r>
          </a:p>
          <a:p>
            <a:pPr eaLnBrk="0" hangingPunct="0"/>
            <a:r>
              <a:rPr lang="en-US" sz="1400" b="1" dirty="0" smtClean="0">
                <a:solidFill>
                  <a:srgbClr val="000000"/>
                </a:solidFill>
                <a:latin typeface="Arial" pitchFamily="34" charset="0"/>
                <a:ea typeface="ＭＳ Ｐゴシック" charset="0"/>
              </a:rPr>
              <a:t>Transport Chain</a:t>
            </a:r>
            <a:endParaRPr lang="en-US" sz="1400" b="1" dirty="0">
              <a:solidFill>
                <a:srgbClr val="000000"/>
              </a:solidFill>
              <a:latin typeface="Arial" pitchFamily="34" charset="0"/>
              <a:ea typeface="ＭＳ Ｐゴシック" charset="0"/>
            </a:endParaRPr>
          </a:p>
        </p:txBody>
      </p:sp>
      <p:sp>
        <p:nvSpPr>
          <p:cNvPr id="12" name="Rectangle 11"/>
          <p:cNvSpPr/>
          <p:nvPr/>
        </p:nvSpPr>
        <p:spPr>
          <a:xfrm>
            <a:off x="7742869" y="3698707"/>
            <a:ext cx="1011815" cy="738664"/>
          </a:xfrm>
          <a:prstGeom prst="rect">
            <a:avLst/>
          </a:prstGeom>
        </p:spPr>
        <p:txBody>
          <a:bodyPr wrap="none">
            <a:spAutoFit/>
          </a:bodyPr>
          <a:lstStyle/>
          <a:p>
            <a:pPr algn="ctr" eaLnBrk="0" hangingPunct="0"/>
            <a:r>
              <a:rPr lang="en-US" sz="1400" b="1" dirty="0" smtClean="0">
                <a:solidFill>
                  <a:srgbClr val="000000"/>
                </a:solidFill>
                <a:latin typeface="Arial" pitchFamily="34" charset="0"/>
                <a:ea typeface="ＭＳ Ｐゴシック" charset="0"/>
              </a:rPr>
              <a:t>Maximum</a:t>
            </a:r>
          </a:p>
          <a:p>
            <a:pPr algn="ctr" eaLnBrk="0" hangingPunct="0"/>
            <a:r>
              <a:rPr lang="en-US" sz="1400" b="1" dirty="0" smtClean="0">
                <a:solidFill>
                  <a:srgbClr val="000000"/>
                </a:solidFill>
                <a:latin typeface="Arial" pitchFamily="34" charset="0"/>
                <a:ea typeface="ＭＳ Ｐゴシック" charset="0"/>
              </a:rPr>
              <a:t>per</a:t>
            </a:r>
          </a:p>
          <a:p>
            <a:pPr algn="ctr" eaLnBrk="0" hangingPunct="0"/>
            <a:r>
              <a:rPr lang="en-US" sz="1400" b="1" dirty="0" smtClean="0">
                <a:solidFill>
                  <a:srgbClr val="000000"/>
                </a:solidFill>
                <a:latin typeface="Arial" pitchFamily="34" charset="0"/>
                <a:ea typeface="ＭＳ Ｐゴシック" charset="0"/>
              </a:rPr>
              <a:t>glucose:</a:t>
            </a:r>
            <a:endParaRPr lang="en-US" sz="1400" b="1" dirty="0">
              <a:solidFill>
                <a:srgbClr val="000000"/>
              </a:solidFill>
              <a:latin typeface="Arial" pitchFamily="34" charset="0"/>
              <a:ea typeface="ＭＳ Ｐゴシック" charset="0"/>
            </a:endParaRPr>
          </a:p>
        </p:txBody>
      </p:sp>
      <p:sp>
        <p:nvSpPr>
          <p:cNvPr id="13" name="Rectangle 12"/>
          <p:cNvSpPr/>
          <p:nvPr/>
        </p:nvSpPr>
        <p:spPr>
          <a:xfrm>
            <a:off x="7845802" y="4709468"/>
            <a:ext cx="772199" cy="523220"/>
          </a:xfrm>
          <a:prstGeom prst="rect">
            <a:avLst/>
          </a:prstGeom>
        </p:spPr>
        <p:txBody>
          <a:bodyPr wrap="none">
            <a:spAutoFit/>
          </a:bodyPr>
          <a:lstStyle/>
          <a:p>
            <a:pPr algn="ctr" eaLnBrk="0" hangingPunct="0"/>
            <a:r>
              <a:rPr lang="en-US" sz="1400" b="1" dirty="0" smtClean="0">
                <a:solidFill>
                  <a:srgbClr val="000000"/>
                </a:solidFill>
                <a:latin typeface="Arial" pitchFamily="34" charset="0"/>
                <a:ea typeface="ＭＳ Ｐゴシック" charset="0"/>
              </a:rPr>
              <a:t>About</a:t>
            </a:r>
          </a:p>
          <a:p>
            <a:pPr algn="ctr" eaLnBrk="0" hangingPunct="0"/>
            <a:r>
              <a:rPr lang="en-US" sz="1400" b="1" dirty="0" smtClean="0">
                <a:solidFill>
                  <a:srgbClr val="000000"/>
                </a:solidFill>
                <a:latin typeface="Arial" pitchFamily="34" charset="0"/>
                <a:ea typeface="ＭＳ Ｐゴシック" charset="0"/>
              </a:rPr>
              <a:t>32 ATP</a:t>
            </a:r>
            <a:endParaRPr lang="en-US" sz="1400" b="1" dirty="0">
              <a:solidFill>
                <a:srgbClr val="000000"/>
              </a:solidFill>
              <a:latin typeface="Arial" pitchFamily="34" charset="0"/>
              <a:ea typeface="ＭＳ Ｐゴシック" charset="0"/>
            </a:endParaRPr>
          </a:p>
        </p:txBody>
      </p:sp>
      <p:sp>
        <p:nvSpPr>
          <p:cNvPr id="14" name="Rectangle 13"/>
          <p:cNvSpPr/>
          <p:nvPr/>
        </p:nvSpPr>
        <p:spPr>
          <a:xfrm>
            <a:off x="5939847" y="4735185"/>
            <a:ext cx="772199" cy="523220"/>
          </a:xfrm>
          <a:prstGeom prst="rect">
            <a:avLst/>
          </a:prstGeom>
        </p:spPr>
        <p:txBody>
          <a:bodyPr wrap="none">
            <a:spAutoFit/>
          </a:bodyPr>
          <a:lstStyle/>
          <a:p>
            <a:pPr algn="ctr" eaLnBrk="0" hangingPunct="0"/>
            <a:r>
              <a:rPr lang="en-US" sz="1400" b="1" dirty="0" smtClean="0">
                <a:solidFill>
                  <a:srgbClr val="000000"/>
                </a:solidFill>
                <a:latin typeface="Arial" pitchFamily="34" charset="0"/>
                <a:ea typeface="ＭＳ Ｐゴシック" charset="0"/>
              </a:rPr>
              <a:t>About</a:t>
            </a:r>
          </a:p>
          <a:p>
            <a:pPr algn="ctr" eaLnBrk="0" hangingPunct="0"/>
            <a:r>
              <a:rPr lang="en-US" sz="1400" b="1" dirty="0" smtClean="0">
                <a:solidFill>
                  <a:srgbClr val="000000"/>
                </a:solidFill>
                <a:latin typeface="Arial" pitchFamily="34" charset="0"/>
                <a:ea typeface="ＭＳ Ｐゴシック" charset="0"/>
              </a:rPr>
              <a:t>28 ATP</a:t>
            </a:r>
            <a:endParaRPr lang="en-US" sz="1400" b="1" dirty="0">
              <a:solidFill>
                <a:srgbClr val="000000"/>
              </a:solidFill>
              <a:latin typeface="Arial" pitchFamily="34" charset="0"/>
              <a:ea typeface="ＭＳ Ｐゴシック" charset="0"/>
            </a:endParaRPr>
          </a:p>
        </p:txBody>
      </p:sp>
      <p:sp>
        <p:nvSpPr>
          <p:cNvPr id="15" name="Rectangle 14"/>
          <p:cNvSpPr/>
          <p:nvPr/>
        </p:nvSpPr>
        <p:spPr>
          <a:xfrm>
            <a:off x="4601595" y="4697088"/>
            <a:ext cx="530402" cy="523220"/>
          </a:xfrm>
          <a:prstGeom prst="rect">
            <a:avLst/>
          </a:prstGeom>
        </p:spPr>
        <p:txBody>
          <a:bodyPr wrap="none">
            <a:spAutoFit/>
          </a:bodyPr>
          <a:lstStyle/>
          <a:p>
            <a:pPr algn="ctr" eaLnBrk="0" hangingPunct="0"/>
            <a:r>
              <a:rPr lang="en-US" sz="1400" b="1" dirty="0" smtClean="0">
                <a:solidFill>
                  <a:srgbClr val="000000"/>
                </a:solidFill>
                <a:latin typeface="Arial" pitchFamily="34" charset="0"/>
                <a:ea typeface="ＭＳ Ｐゴシック" charset="0"/>
              </a:rPr>
              <a:t>2</a:t>
            </a:r>
          </a:p>
          <a:p>
            <a:pPr algn="ctr" eaLnBrk="0" hangingPunct="0"/>
            <a:r>
              <a:rPr lang="en-US" sz="1400" b="1" dirty="0" smtClean="0">
                <a:solidFill>
                  <a:srgbClr val="000000"/>
                </a:solidFill>
                <a:latin typeface="Arial" pitchFamily="34" charset="0"/>
                <a:ea typeface="ＭＳ Ｐゴシック" charset="0"/>
              </a:rPr>
              <a:t>ATP</a:t>
            </a:r>
            <a:endParaRPr lang="en-US" sz="1400" b="1" dirty="0">
              <a:solidFill>
                <a:srgbClr val="000000"/>
              </a:solidFill>
              <a:latin typeface="Arial" pitchFamily="34" charset="0"/>
              <a:ea typeface="ＭＳ Ｐゴシック" charset="0"/>
            </a:endParaRPr>
          </a:p>
        </p:txBody>
      </p:sp>
      <p:sp>
        <p:nvSpPr>
          <p:cNvPr id="16" name="Rectangle 15"/>
          <p:cNvSpPr/>
          <p:nvPr/>
        </p:nvSpPr>
        <p:spPr>
          <a:xfrm>
            <a:off x="1076392" y="4730429"/>
            <a:ext cx="530402" cy="523220"/>
          </a:xfrm>
          <a:prstGeom prst="rect">
            <a:avLst/>
          </a:prstGeom>
        </p:spPr>
        <p:txBody>
          <a:bodyPr wrap="none">
            <a:spAutoFit/>
          </a:bodyPr>
          <a:lstStyle/>
          <a:p>
            <a:pPr algn="ctr" eaLnBrk="0" hangingPunct="0"/>
            <a:r>
              <a:rPr lang="en-US" sz="1400" b="1" dirty="0" smtClean="0">
                <a:solidFill>
                  <a:srgbClr val="000000"/>
                </a:solidFill>
                <a:latin typeface="Arial" pitchFamily="34" charset="0"/>
                <a:ea typeface="ＭＳ Ｐゴシック" charset="0"/>
              </a:rPr>
              <a:t>2</a:t>
            </a:r>
          </a:p>
          <a:p>
            <a:pPr algn="ctr" eaLnBrk="0" hangingPunct="0"/>
            <a:r>
              <a:rPr lang="en-US" sz="1400" b="1" dirty="0" smtClean="0">
                <a:solidFill>
                  <a:srgbClr val="000000"/>
                </a:solidFill>
                <a:latin typeface="Arial" pitchFamily="34" charset="0"/>
                <a:ea typeface="ＭＳ Ｐゴシック" charset="0"/>
              </a:rPr>
              <a:t>ATP</a:t>
            </a:r>
            <a:endParaRPr lang="en-US" sz="1400" b="1" dirty="0">
              <a:solidFill>
                <a:srgbClr val="000000"/>
              </a:solidFill>
              <a:latin typeface="Arial" pitchFamily="34" charset="0"/>
              <a:ea typeface="ＭＳ Ｐゴシック" charset="0"/>
            </a:endParaRPr>
          </a:p>
        </p:txBody>
      </p:sp>
      <p:sp>
        <p:nvSpPr>
          <p:cNvPr id="18" name="Rectangle 17"/>
          <p:cNvSpPr/>
          <p:nvPr/>
        </p:nvSpPr>
        <p:spPr>
          <a:xfrm>
            <a:off x="954454" y="5333949"/>
            <a:ext cx="1008609" cy="523220"/>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by direct</a:t>
            </a:r>
          </a:p>
          <a:p>
            <a:pPr eaLnBrk="0" hangingPunct="0"/>
            <a:r>
              <a:rPr lang="en-US" sz="1400" b="1" dirty="0" smtClean="0">
                <a:solidFill>
                  <a:srgbClr val="000000"/>
                </a:solidFill>
                <a:latin typeface="Arial" pitchFamily="34" charset="0"/>
                <a:ea typeface="ＭＳ Ｐゴシック" charset="0"/>
              </a:rPr>
              <a:t>synthesis</a:t>
            </a:r>
            <a:endParaRPr lang="en-US" sz="1400" b="1" dirty="0">
              <a:solidFill>
                <a:srgbClr val="000000"/>
              </a:solidFill>
              <a:latin typeface="Arial" pitchFamily="34" charset="0"/>
              <a:ea typeface="ＭＳ Ｐゴシック" charset="0"/>
            </a:endParaRPr>
          </a:p>
        </p:txBody>
      </p:sp>
      <p:sp>
        <p:nvSpPr>
          <p:cNvPr id="19" name="Rectangle 18"/>
          <p:cNvSpPr/>
          <p:nvPr/>
        </p:nvSpPr>
        <p:spPr>
          <a:xfrm>
            <a:off x="4500929" y="5329504"/>
            <a:ext cx="1008609" cy="523220"/>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by direct</a:t>
            </a:r>
          </a:p>
          <a:p>
            <a:pPr eaLnBrk="0" hangingPunct="0"/>
            <a:r>
              <a:rPr lang="en-US" sz="1400" b="1" dirty="0" smtClean="0">
                <a:solidFill>
                  <a:srgbClr val="000000"/>
                </a:solidFill>
                <a:latin typeface="Arial" pitchFamily="34" charset="0"/>
                <a:ea typeface="ＭＳ Ｐゴシック" charset="0"/>
              </a:rPr>
              <a:t>synthesis</a:t>
            </a:r>
            <a:endParaRPr lang="en-US" sz="1400" b="1" dirty="0">
              <a:solidFill>
                <a:srgbClr val="000000"/>
              </a:solidFill>
              <a:latin typeface="Arial" pitchFamily="34" charset="0"/>
              <a:ea typeface="ＭＳ Ｐゴシック" charset="0"/>
            </a:endParaRPr>
          </a:p>
        </p:txBody>
      </p:sp>
      <p:sp>
        <p:nvSpPr>
          <p:cNvPr id="20" name="Rectangle 19"/>
          <p:cNvSpPr/>
          <p:nvPr/>
        </p:nvSpPr>
        <p:spPr>
          <a:xfrm>
            <a:off x="5920789" y="5424754"/>
            <a:ext cx="958917" cy="523220"/>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by ATP</a:t>
            </a:r>
          </a:p>
          <a:p>
            <a:pPr eaLnBrk="0" hangingPunct="0"/>
            <a:r>
              <a:rPr lang="en-US" sz="1400" b="1" dirty="0" err="1" smtClean="0">
                <a:solidFill>
                  <a:srgbClr val="000000"/>
                </a:solidFill>
                <a:latin typeface="Arial" pitchFamily="34" charset="0"/>
                <a:ea typeface="ＭＳ Ｐゴシック" charset="0"/>
              </a:rPr>
              <a:t>synthase</a:t>
            </a:r>
            <a:endParaRPr lang="en-US" sz="1400" b="1" dirty="0">
              <a:solidFill>
                <a:srgbClr val="000000"/>
              </a:solidFill>
              <a:latin typeface="Arial" pitchFamily="34" charset="0"/>
              <a:ea typeface="ＭＳ Ｐゴシック" charset="0"/>
            </a:endParaRPr>
          </a:p>
        </p:txBody>
      </p:sp>
      <p:sp>
        <p:nvSpPr>
          <p:cNvPr id="21" name="Rectangle 20"/>
          <p:cNvSpPr/>
          <p:nvPr/>
        </p:nvSpPr>
        <p:spPr>
          <a:xfrm>
            <a:off x="3115159" y="3057833"/>
            <a:ext cx="721672" cy="738664"/>
          </a:xfrm>
          <a:prstGeom prst="rect">
            <a:avLst/>
          </a:prstGeom>
        </p:spPr>
        <p:txBody>
          <a:bodyPr wrap="none">
            <a:spAutoFit/>
          </a:bodyPr>
          <a:lstStyle/>
          <a:p>
            <a:pPr algn="ctr" eaLnBrk="0" hangingPunct="0"/>
            <a:r>
              <a:rPr lang="en-US" sz="1400" b="1" dirty="0" smtClean="0">
                <a:solidFill>
                  <a:srgbClr val="000000"/>
                </a:solidFill>
                <a:latin typeface="Arial" pitchFamily="34" charset="0"/>
                <a:ea typeface="ＭＳ Ｐゴシック" charset="0"/>
              </a:rPr>
              <a:t>2 </a:t>
            </a:r>
          </a:p>
          <a:p>
            <a:pPr algn="ctr" eaLnBrk="0" hangingPunct="0"/>
            <a:r>
              <a:rPr lang="en-US" sz="1400" b="1" dirty="0" smtClean="0">
                <a:solidFill>
                  <a:srgbClr val="000000"/>
                </a:solidFill>
                <a:latin typeface="Arial" pitchFamily="34" charset="0"/>
                <a:ea typeface="ＭＳ Ｐゴシック" charset="0"/>
              </a:rPr>
              <a:t>Acetyl</a:t>
            </a:r>
          </a:p>
          <a:p>
            <a:pPr algn="ctr" eaLnBrk="0" hangingPunct="0"/>
            <a:r>
              <a:rPr lang="en-US" sz="1400" b="1" dirty="0" err="1" smtClean="0">
                <a:solidFill>
                  <a:srgbClr val="000000"/>
                </a:solidFill>
                <a:latin typeface="Arial" pitchFamily="34" charset="0"/>
                <a:ea typeface="ＭＳ Ｐゴシック" charset="0"/>
              </a:rPr>
              <a:t>CoA</a:t>
            </a:r>
            <a:endParaRPr lang="en-US" sz="1400" b="1" dirty="0">
              <a:solidFill>
                <a:srgbClr val="000000"/>
              </a:solidFill>
              <a:latin typeface="Arial" pitchFamily="34" charset="0"/>
              <a:ea typeface="ＭＳ Ｐゴシック" charset="0"/>
            </a:endParaRPr>
          </a:p>
        </p:txBody>
      </p:sp>
      <p:sp>
        <p:nvSpPr>
          <p:cNvPr id="22" name="Rectangle 21"/>
          <p:cNvSpPr/>
          <p:nvPr/>
        </p:nvSpPr>
        <p:spPr>
          <a:xfrm>
            <a:off x="4563910" y="3226743"/>
            <a:ext cx="662361" cy="738664"/>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Citric</a:t>
            </a:r>
          </a:p>
          <a:p>
            <a:pPr eaLnBrk="0" hangingPunct="0"/>
            <a:r>
              <a:rPr lang="en-US" sz="1400" b="1" dirty="0" smtClean="0">
                <a:solidFill>
                  <a:srgbClr val="000000"/>
                </a:solidFill>
                <a:latin typeface="Arial" pitchFamily="34" charset="0"/>
                <a:ea typeface="ＭＳ Ｐゴシック" charset="0"/>
              </a:rPr>
              <a:t>Acid</a:t>
            </a:r>
          </a:p>
          <a:p>
            <a:pPr eaLnBrk="0" hangingPunct="0"/>
            <a:r>
              <a:rPr lang="en-US" sz="1400" b="1" dirty="0" smtClean="0">
                <a:solidFill>
                  <a:srgbClr val="000000"/>
                </a:solidFill>
                <a:latin typeface="Arial" pitchFamily="34" charset="0"/>
                <a:ea typeface="ＭＳ Ｐゴシック" charset="0"/>
              </a:rPr>
              <a:t>Cycle</a:t>
            </a:r>
            <a:endParaRPr lang="en-US" sz="1400" b="1" dirty="0">
              <a:solidFill>
                <a:srgbClr val="000000"/>
              </a:solidFill>
              <a:latin typeface="Arial" pitchFamily="34" charset="0"/>
              <a:ea typeface="ＭＳ Ｐゴシック" charset="0"/>
            </a:endParaRPr>
          </a:p>
        </p:txBody>
      </p:sp>
      <p:sp>
        <p:nvSpPr>
          <p:cNvPr id="23" name="Rectangle 22"/>
          <p:cNvSpPr/>
          <p:nvPr/>
        </p:nvSpPr>
        <p:spPr>
          <a:xfrm>
            <a:off x="1254125" y="3124627"/>
            <a:ext cx="1200150" cy="739348"/>
          </a:xfrm>
          <a:prstGeom prst="rect">
            <a:avLst/>
          </a:prstGeom>
        </p:spPr>
        <p:txBody>
          <a:bodyPr wrap="square">
            <a:spAutoFit/>
          </a:bodyPr>
          <a:lstStyle/>
          <a:p>
            <a:pPr algn="ctr" eaLnBrk="0" hangingPunct="0"/>
            <a:r>
              <a:rPr lang="en-US" sz="1400" b="1" dirty="0" smtClean="0">
                <a:solidFill>
                  <a:srgbClr val="000000"/>
                </a:solidFill>
                <a:latin typeface="Arial" pitchFamily="34" charset="0"/>
                <a:ea typeface="ＭＳ Ｐゴシック" charset="0"/>
              </a:rPr>
              <a:t>2</a:t>
            </a:r>
          </a:p>
          <a:p>
            <a:pPr algn="ctr" eaLnBrk="0" hangingPunct="0"/>
            <a:r>
              <a:rPr lang="en-US" sz="1400" b="1" dirty="0" err="1" smtClean="0">
                <a:solidFill>
                  <a:srgbClr val="000000"/>
                </a:solidFill>
                <a:latin typeface="Arial" pitchFamily="34" charset="0"/>
                <a:ea typeface="ＭＳ Ｐゴシック" charset="0"/>
              </a:rPr>
              <a:t>Pyruvic</a:t>
            </a:r>
            <a:endParaRPr lang="en-US" sz="1400" b="1" dirty="0" smtClean="0">
              <a:solidFill>
                <a:srgbClr val="000000"/>
              </a:solidFill>
              <a:latin typeface="Arial" pitchFamily="34" charset="0"/>
              <a:ea typeface="ＭＳ Ｐゴシック" charset="0"/>
            </a:endParaRPr>
          </a:p>
          <a:p>
            <a:pPr algn="ctr" eaLnBrk="0" hangingPunct="0"/>
            <a:r>
              <a:rPr lang="en-US" sz="1400" b="1" dirty="0" smtClean="0">
                <a:solidFill>
                  <a:srgbClr val="000000"/>
                </a:solidFill>
                <a:latin typeface="Arial" pitchFamily="34" charset="0"/>
                <a:ea typeface="ＭＳ Ｐゴシック" charset="0"/>
              </a:rPr>
              <a:t>acid</a:t>
            </a:r>
            <a:endParaRPr lang="en-US" sz="1400" b="1" dirty="0">
              <a:solidFill>
                <a:srgbClr val="000000"/>
              </a:solidFill>
              <a:latin typeface="Arial" pitchFamily="34" charset="0"/>
              <a:ea typeface="ＭＳ Ｐゴシック" charset="0"/>
            </a:endParaRPr>
          </a:p>
        </p:txBody>
      </p:sp>
      <p:sp>
        <p:nvSpPr>
          <p:cNvPr id="24" name="Rectangle 23"/>
          <p:cNvSpPr/>
          <p:nvPr/>
        </p:nvSpPr>
        <p:spPr>
          <a:xfrm>
            <a:off x="819150" y="2978577"/>
            <a:ext cx="1333500" cy="307777"/>
          </a:xfrm>
          <a:prstGeom prst="rect">
            <a:avLst/>
          </a:prstGeom>
        </p:spPr>
        <p:txBody>
          <a:bodyPr wrap="square">
            <a:spAutoFit/>
          </a:bodyPr>
          <a:lstStyle/>
          <a:p>
            <a:pPr eaLnBrk="0" hangingPunct="0"/>
            <a:r>
              <a:rPr lang="en-US" sz="1400" b="1" dirty="0" err="1" smtClean="0">
                <a:solidFill>
                  <a:srgbClr val="000000"/>
                </a:solidFill>
                <a:latin typeface="Arial" pitchFamily="34" charset="0"/>
                <a:ea typeface="ＭＳ Ｐゴシック" charset="0"/>
              </a:rPr>
              <a:t>Glycolysis</a:t>
            </a:r>
            <a:endParaRPr lang="en-US" sz="1400" b="1" dirty="0">
              <a:solidFill>
                <a:srgbClr val="000000"/>
              </a:solidFill>
              <a:latin typeface="Arial" pitchFamily="34" charset="0"/>
              <a:ea typeface="ＭＳ Ｐゴシック" charset="0"/>
            </a:endParaRPr>
          </a:p>
        </p:txBody>
      </p:sp>
      <p:sp>
        <p:nvSpPr>
          <p:cNvPr id="25" name="Rectangle 24"/>
          <p:cNvSpPr/>
          <p:nvPr/>
        </p:nvSpPr>
        <p:spPr>
          <a:xfrm>
            <a:off x="413544" y="3340528"/>
            <a:ext cx="1057275" cy="307777"/>
          </a:xfrm>
          <a:prstGeom prst="rect">
            <a:avLst/>
          </a:prstGeom>
        </p:spPr>
        <p:txBody>
          <a:bodyPr wrap="square">
            <a:spAutoFit/>
          </a:bodyPr>
          <a:lstStyle/>
          <a:p>
            <a:pPr eaLnBrk="0" hangingPunct="0"/>
            <a:r>
              <a:rPr lang="en-US" sz="1400" b="1" dirty="0" smtClean="0">
                <a:solidFill>
                  <a:srgbClr val="000000"/>
                </a:solidFill>
                <a:latin typeface="Arial" pitchFamily="34" charset="0"/>
                <a:ea typeface="ＭＳ Ｐゴシック" charset="0"/>
              </a:rPr>
              <a:t>Glucose</a:t>
            </a:r>
            <a:endParaRPr lang="en-US" sz="1400" b="1" dirty="0">
              <a:solidFill>
                <a:srgbClr val="000000"/>
              </a:solidFill>
              <a:latin typeface="Arial" pitchFamily="34" charset="0"/>
              <a:ea typeface="ＭＳ Ｐゴシック" charset="0"/>
            </a:endParaRPr>
          </a:p>
        </p:txBody>
      </p:sp>
      <p:sp>
        <p:nvSpPr>
          <p:cNvPr id="26" name="Rectangle 25"/>
          <p:cNvSpPr/>
          <p:nvPr/>
        </p:nvSpPr>
        <p:spPr>
          <a:xfrm>
            <a:off x="1008562" y="1709887"/>
            <a:ext cx="311304"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27" name="Rectangle 26"/>
          <p:cNvSpPr/>
          <p:nvPr/>
        </p:nvSpPr>
        <p:spPr>
          <a:xfrm>
            <a:off x="1361781" y="1712268"/>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28" name="Rectangle 27"/>
          <p:cNvSpPr/>
          <p:nvPr/>
        </p:nvSpPr>
        <p:spPr>
          <a:xfrm>
            <a:off x="3057231" y="1712268"/>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29" name="Rectangle 28"/>
          <p:cNvSpPr/>
          <p:nvPr/>
        </p:nvSpPr>
        <p:spPr>
          <a:xfrm>
            <a:off x="3412831" y="1712268"/>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2" name="Rectangle 31"/>
          <p:cNvSpPr/>
          <p:nvPr/>
        </p:nvSpPr>
        <p:spPr>
          <a:xfrm>
            <a:off x="4593931" y="1655118"/>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3" name="Rectangle 32"/>
          <p:cNvSpPr/>
          <p:nvPr/>
        </p:nvSpPr>
        <p:spPr>
          <a:xfrm>
            <a:off x="4949531" y="1655118"/>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4" name="Rectangle 33"/>
          <p:cNvSpPr/>
          <p:nvPr/>
        </p:nvSpPr>
        <p:spPr>
          <a:xfrm>
            <a:off x="4597106" y="2182168"/>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5" name="Rectangle 34"/>
          <p:cNvSpPr/>
          <p:nvPr/>
        </p:nvSpPr>
        <p:spPr>
          <a:xfrm>
            <a:off x="5717563" y="2707468"/>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6" name="Rectangle 35"/>
          <p:cNvSpPr/>
          <p:nvPr/>
        </p:nvSpPr>
        <p:spPr>
          <a:xfrm>
            <a:off x="4948422" y="2185977"/>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7" name="Rectangle 36"/>
          <p:cNvSpPr/>
          <p:nvPr/>
        </p:nvSpPr>
        <p:spPr>
          <a:xfrm>
            <a:off x="6141427" y="2967025"/>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8" name="Rectangle 37"/>
          <p:cNvSpPr/>
          <p:nvPr/>
        </p:nvSpPr>
        <p:spPr>
          <a:xfrm>
            <a:off x="6617678" y="3228964"/>
            <a:ext cx="312906" cy="369332"/>
          </a:xfrm>
          <a:prstGeom prst="rect">
            <a:avLst/>
          </a:prstGeom>
        </p:spPr>
        <p:txBody>
          <a:bodyPr wrap="none">
            <a:spAutoFit/>
          </a:bodyPr>
          <a:lstStyle/>
          <a:p>
            <a:pPr eaLnBrk="0" hangingPunct="0"/>
            <a:r>
              <a:rPr lang="en-US" sz="1800" b="1" cap="all" dirty="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9" name="Rectangle 38"/>
          <p:cNvSpPr/>
          <p:nvPr/>
        </p:nvSpPr>
        <p:spPr>
          <a:xfrm>
            <a:off x="663614" y="2068505"/>
            <a:ext cx="28405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2</a:t>
            </a:r>
            <a:endParaRPr lang="en-US" sz="1400" b="1" dirty="0">
              <a:solidFill>
                <a:srgbClr val="000000"/>
              </a:solidFill>
              <a:latin typeface="Arial" pitchFamily="34" charset="0"/>
              <a:ea typeface="ＭＳ Ｐゴシック" charset="0"/>
            </a:endParaRPr>
          </a:p>
        </p:txBody>
      </p:sp>
      <p:sp>
        <p:nvSpPr>
          <p:cNvPr id="40" name="Rectangle 39"/>
          <p:cNvSpPr/>
          <p:nvPr/>
        </p:nvSpPr>
        <p:spPr>
          <a:xfrm>
            <a:off x="2685297" y="2068504"/>
            <a:ext cx="28405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2</a:t>
            </a:r>
            <a:endParaRPr lang="en-US" sz="1400" b="1" dirty="0">
              <a:solidFill>
                <a:srgbClr val="000000"/>
              </a:solidFill>
              <a:latin typeface="Arial" pitchFamily="34" charset="0"/>
              <a:ea typeface="ＭＳ Ｐゴシック" charset="0"/>
            </a:endParaRPr>
          </a:p>
        </p:txBody>
      </p:sp>
      <p:sp>
        <p:nvSpPr>
          <p:cNvPr id="41" name="Rectangle 40"/>
          <p:cNvSpPr/>
          <p:nvPr/>
        </p:nvSpPr>
        <p:spPr>
          <a:xfrm>
            <a:off x="4228348" y="1973255"/>
            <a:ext cx="28405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6</a:t>
            </a:r>
            <a:endParaRPr lang="en-US" sz="1400" b="1" dirty="0">
              <a:solidFill>
                <a:srgbClr val="000000"/>
              </a:solidFill>
              <a:latin typeface="Arial" pitchFamily="34" charset="0"/>
              <a:ea typeface="ＭＳ Ｐゴシック" charset="0"/>
            </a:endParaRPr>
          </a:p>
        </p:txBody>
      </p:sp>
      <p:sp>
        <p:nvSpPr>
          <p:cNvPr id="42" name="Rectangle 41"/>
          <p:cNvSpPr/>
          <p:nvPr/>
        </p:nvSpPr>
        <p:spPr>
          <a:xfrm>
            <a:off x="4231523" y="2506655"/>
            <a:ext cx="28405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2</a:t>
            </a:r>
            <a:endParaRPr lang="en-US" sz="1400" b="1" dirty="0">
              <a:solidFill>
                <a:srgbClr val="000000"/>
              </a:solidFill>
              <a:latin typeface="Arial" pitchFamily="34" charset="0"/>
              <a:ea typeface="ＭＳ Ｐゴシック" charset="0"/>
            </a:endParaRPr>
          </a:p>
        </p:txBody>
      </p:sp>
      <p:sp>
        <p:nvSpPr>
          <p:cNvPr id="43" name="Freeform 42"/>
          <p:cNvSpPr/>
          <p:nvPr/>
        </p:nvSpPr>
        <p:spPr bwMode="auto">
          <a:xfrm rot="243069" flipV="1">
            <a:off x="7115786" y="1610318"/>
            <a:ext cx="332151" cy="298721"/>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nvGrpSpPr>
          <p:cNvPr id="49" name="Group 48"/>
          <p:cNvGrpSpPr/>
          <p:nvPr/>
        </p:nvGrpSpPr>
        <p:grpSpPr>
          <a:xfrm rot="16200000">
            <a:off x="7025671" y="4777771"/>
            <a:ext cx="959190" cy="394568"/>
            <a:chOff x="7087" y="2237447"/>
            <a:chExt cx="3376142" cy="459131"/>
          </a:xfrm>
        </p:grpSpPr>
        <p:sp>
          <p:nvSpPr>
            <p:cNvPr id="50" name="Freeform 49"/>
            <p:cNvSpPr/>
            <p:nvPr/>
          </p:nvSpPr>
          <p:spPr>
            <a:xfrm>
              <a:off x="7087" y="2237447"/>
              <a:ext cx="3376142" cy="239090"/>
            </a:xfrm>
            <a:custGeom>
              <a:avLst/>
              <a:gdLst>
                <a:gd name="connsiteX0" fmla="*/ 9525 w 3376142"/>
                <a:gd name="connsiteY0" fmla="*/ 9525 h 239090"/>
                <a:gd name="connsiteX1" fmla="*/ 9525 w 3376142"/>
                <a:gd name="connsiteY1" fmla="*/ 229565 h 239090"/>
                <a:gd name="connsiteX2" fmla="*/ 3366617 w 3376142"/>
                <a:gd name="connsiteY2" fmla="*/ 229565 h 239090"/>
                <a:gd name="connsiteX3" fmla="*/ 3366617 w 3376142"/>
                <a:gd name="connsiteY3" fmla="*/ 9525 h 239090"/>
              </a:gdLst>
              <a:ahLst/>
              <a:cxnLst>
                <a:cxn ang="0">
                  <a:pos x="connsiteX0" y="connsiteY0"/>
                </a:cxn>
                <a:cxn ang="1">
                  <a:pos x="connsiteX1" y="connsiteY1"/>
                </a:cxn>
                <a:cxn ang="2">
                  <a:pos x="connsiteX2" y="connsiteY2"/>
                </a:cxn>
                <a:cxn ang="3">
                  <a:pos x="connsiteX3" y="connsiteY3"/>
                </a:cxn>
              </a:cxnLst>
              <a:rect l="l" t="t" r="r" b="b"/>
              <a:pathLst>
                <a:path w="3376142" h="239090">
                  <a:moveTo>
                    <a:pt x="9525" y="9525"/>
                  </a:moveTo>
                  <a:lnTo>
                    <a:pt x="9525" y="229565"/>
                  </a:lnTo>
                  <a:lnTo>
                    <a:pt x="3366617" y="229565"/>
                  </a:lnTo>
                  <a:lnTo>
                    <a:pt x="3366617"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51" name="Freeform 3"/>
            <p:cNvSpPr/>
            <p:nvPr/>
          </p:nvSpPr>
          <p:spPr>
            <a:xfrm>
              <a:off x="1676464" y="2457488"/>
              <a:ext cx="38100" cy="239090"/>
            </a:xfrm>
            <a:custGeom>
              <a:avLst/>
              <a:gdLst>
                <a:gd name="connsiteX0" fmla="*/ 9525 w 38100"/>
                <a:gd name="connsiteY0" fmla="*/ 229565 h 239090"/>
                <a:gd name="connsiteX1" fmla="*/ 9525 w 38100"/>
                <a:gd name="connsiteY1" fmla="*/ 9525 h 239090"/>
              </a:gdLst>
              <a:ahLst/>
              <a:cxnLst>
                <a:cxn ang="0">
                  <a:pos x="connsiteX0" y="connsiteY0"/>
                </a:cxn>
                <a:cxn ang="1">
                  <a:pos x="connsiteX1" y="connsiteY1"/>
                </a:cxn>
              </a:cxnLst>
              <a:rect l="l" t="t" r="r" b="b"/>
              <a:pathLst>
                <a:path w="38100" h="239090">
                  <a:moveTo>
                    <a:pt x="9525" y="229565"/>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44" name="Freeform 43"/>
          <p:cNvSpPr/>
          <p:nvPr/>
        </p:nvSpPr>
        <p:spPr bwMode="auto">
          <a:xfrm>
            <a:off x="1244600" y="3486150"/>
            <a:ext cx="254000" cy="0"/>
          </a:xfrm>
          <a:custGeom>
            <a:avLst/>
            <a:gdLst>
              <a:gd name="connsiteX0" fmla="*/ 0 w 254000"/>
              <a:gd name="connsiteY0" fmla="*/ 0 h 0"/>
              <a:gd name="connsiteX1" fmla="*/ 254000 w 254000"/>
              <a:gd name="connsiteY1" fmla="*/ 0 h 0"/>
            </a:gdLst>
            <a:ahLst/>
            <a:cxnLst>
              <a:cxn ang="0">
                <a:pos x="connsiteX0" y="connsiteY0"/>
              </a:cxn>
              <a:cxn ang="0">
                <a:pos x="connsiteX1" y="connsiteY1"/>
              </a:cxn>
            </a:cxnLst>
            <a:rect l="l" t="t" r="r" b="b"/>
            <a:pathLst>
              <a:path w="254000">
                <a:moveTo>
                  <a:pt x="0" y="0"/>
                </a:moveTo>
                <a:lnTo>
                  <a:pt x="254000" y="0"/>
                </a:lnTo>
              </a:path>
            </a:pathLst>
          </a:custGeom>
          <a:no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2559102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87383" y="609600"/>
            <a:ext cx="8543108" cy="543340"/>
          </a:xfrm>
        </p:spPr>
        <p:txBody>
          <a:bodyPr/>
          <a:lstStyle/>
          <a:p>
            <a:r>
              <a:rPr lang="en-US" smtClean="0"/>
              <a:t>The Results of Cellular Respiration</a:t>
            </a:r>
            <a:endParaRPr lang="en-US" dirty="0" smtClean="0"/>
          </a:p>
        </p:txBody>
      </p:sp>
      <p:sp>
        <p:nvSpPr>
          <p:cNvPr id="121859" name="Rectangle 3"/>
          <p:cNvSpPr>
            <a:spLocks noGrp="1" noChangeArrowheads="1"/>
          </p:cNvSpPr>
          <p:nvPr>
            <p:ph idx="1"/>
          </p:nvPr>
        </p:nvSpPr>
        <p:spPr/>
        <p:txBody>
          <a:bodyPr/>
          <a:lstStyle/>
          <a:p>
            <a:r>
              <a:rPr lang="en-US" dirty="0" smtClean="0"/>
              <a:t>Respiration is a versatile metabolic furnace that can “burn” many other kinds of food molecules. </a:t>
            </a:r>
          </a:p>
          <a:p>
            <a:r>
              <a:rPr lang="en-US" b="1" dirty="0" smtClean="0"/>
              <a:t>Figure 6.12 </a:t>
            </a:r>
            <a:r>
              <a:rPr lang="en-US" dirty="0" smtClean="0"/>
              <a:t>diagrams some metabolic routes for the use of carbohydrates, fats, and proteins as fuel for cellular respiration.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26464" y="204216"/>
            <a:ext cx="6291072"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6.12</a:t>
            </a:r>
            <a:endParaRPr lang="en-US" sz="1200" b="0" dirty="0">
              <a:solidFill>
                <a:schemeClr val="tx1"/>
              </a:solidFill>
              <a:latin typeface="Arial" charset="0"/>
            </a:endParaRPr>
          </a:p>
        </p:txBody>
      </p:sp>
      <p:sp>
        <p:nvSpPr>
          <p:cNvPr id="4" name="Rectangle 3"/>
          <p:cNvSpPr/>
          <p:nvPr/>
        </p:nvSpPr>
        <p:spPr>
          <a:xfrm>
            <a:off x="3472124" y="1481918"/>
            <a:ext cx="620683"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Food</a:t>
            </a:r>
            <a:endParaRPr lang="en-US" sz="1400" b="1" dirty="0">
              <a:solidFill>
                <a:srgbClr val="000000"/>
              </a:solidFill>
              <a:latin typeface="Arial" pitchFamily="34" charset="0"/>
              <a:ea typeface="ＭＳ Ｐゴシック" charset="0"/>
            </a:endParaRPr>
          </a:p>
        </p:txBody>
      </p:sp>
      <p:sp>
        <p:nvSpPr>
          <p:cNvPr id="5" name="Rectangle 4"/>
          <p:cNvSpPr/>
          <p:nvPr/>
        </p:nvSpPr>
        <p:spPr>
          <a:xfrm>
            <a:off x="1424249" y="2526493"/>
            <a:ext cx="144783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Carbohydrates</a:t>
            </a:r>
            <a:endParaRPr lang="en-US" sz="1400" b="1" dirty="0">
              <a:solidFill>
                <a:srgbClr val="000000"/>
              </a:solidFill>
              <a:latin typeface="Arial" pitchFamily="34" charset="0"/>
              <a:ea typeface="ＭＳ Ｐゴシック" charset="0"/>
            </a:endParaRPr>
          </a:p>
        </p:txBody>
      </p:sp>
      <p:sp>
        <p:nvSpPr>
          <p:cNvPr id="6" name="Rectangle 5"/>
          <p:cNvSpPr/>
          <p:nvPr/>
        </p:nvSpPr>
        <p:spPr>
          <a:xfrm>
            <a:off x="1741749" y="3580593"/>
            <a:ext cx="792205"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Sugars</a:t>
            </a:r>
            <a:endParaRPr lang="en-US" sz="1400" b="1" dirty="0">
              <a:solidFill>
                <a:srgbClr val="000000"/>
              </a:solidFill>
              <a:latin typeface="Arial" pitchFamily="34" charset="0"/>
              <a:ea typeface="ＭＳ Ｐゴシック" charset="0"/>
            </a:endParaRPr>
          </a:p>
        </p:txBody>
      </p:sp>
      <p:sp>
        <p:nvSpPr>
          <p:cNvPr id="7" name="Rectangle 6"/>
          <p:cNvSpPr/>
          <p:nvPr/>
        </p:nvSpPr>
        <p:spPr>
          <a:xfrm>
            <a:off x="1798899" y="4901393"/>
            <a:ext cx="1079142" cy="307777"/>
          </a:xfrm>
          <a:prstGeom prst="rect">
            <a:avLst/>
          </a:prstGeom>
        </p:spPr>
        <p:txBody>
          <a:bodyPr wrap="none">
            <a:spAutoFit/>
          </a:bodyPr>
          <a:lstStyle/>
          <a:p>
            <a:pPr eaLnBrk="0" hangingPunct="0"/>
            <a:r>
              <a:rPr lang="en-US" sz="1400" b="1" dirty="0" err="1" smtClean="0">
                <a:solidFill>
                  <a:srgbClr val="000000"/>
                </a:solidFill>
                <a:latin typeface="Arial" pitchFamily="34" charset="0"/>
                <a:ea typeface="ＭＳ Ｐゴシック" charset="0"/>
              </a:rPr>
              <a:t>Glycolysis</a:t>
            </a:r>
            <a:endParaRPr lang="en-US" sz="1400" b="1" dirty="0">
              <a:solidFill>
                <a:srgbClr val="000000"/>
              </a:solidFill>
              <a:latin typeface="Arial" pitchFamily="34" charset="0"/>
              <a:ea typeface="ＭＳ Ｐゴシック" charset="0"/>
            </a:endParaRPr>
          </a:p>
        </p:txBody>
      </p:sp>
      <p:sp>
        <p:nvSpPr>
          <p:cNvPr id="8" name="Rectangle 7"/>
          <p:cNvSpPr/>
          <p:nvPr/>
        </p:nvSpPr>
        <p:spPr>
          <a:xfrm>
            <a:off x="3508637" y="2520143"/>
            <a:ext cx="551754"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Fats</a:t>
            </a:r>
            <a:endParaRPr lang="en-US" sz="1400" b="1" dirty="0">
              <a:solidFill>
                <a:srgbClr val="000000"/>
              </a:solidFill>
              <a:latin typeface="Arial" pitchFamily="34" charset="0"/>
              <a:ea typeface="ＭＳ Ｐゴシック" charset="0"/>
            </a:endParaRPr>
          </a:p>
        </p:txBody>
      </p:sp>
      <p:sp>
        <p:nvSpPr>
          <p:cNvPr id="9" name="Rectangle 8"/>
          <p:cNvSpPr/>
          <p:nvPr/>
        </p:nvSpPr>
        <p:spPr>
          <a:xfrm>
            <a:off x="2432296" y="3579799"/>
            <a:ext cx="90120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Glycerol</a:t>
            </a:r>
            <a:endParaRPr lang="en-US" sz="1400" b="1" dirty="0">
              <a:solidFill>
                <a:srgbClr val="000000"/>
              </a:solidFill>
              <a:latin typeface="Arial" pitchFamily="34" charset="0"/>
              <a:ea typeface="ＭＳ Ｐゴシック" charset="0"/>
            </a:endParaRPr>
          </a:p>
        </p:txBody>
      </p:sp>
      <p:sp>
        <p:nvSpPr>
          <p:cNvPr id="10" name="Rectangle 9"/>
          <p:cNvSpPr/>
          <p:nvPr/>
        </p:nvSpPr>
        <p:spPr>
          <a:xfrm>
            <a:off x="3232402" y="3579797"/>
            <a:ext cx="1117614"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Fatty acids</a:t>
            </a:r>
            <a:endParaRPr lang="en-US" sz="1400" b="1" dirty="0">
              <a:solidFill>
                <a:srgbClr val="000000"/>
              </a:solidFill>
              <a:latin typeface="Arial" pitchFamily="34" charset="0"/>
              <a:ea typeface="ＭＳ Ｐゴシック" charset="0"/>
            </a:endParaRPr>
          </a:p>
        </p:txBody>
      </p:sp>
      <p:sp>
        <p:nvSpPr>
          <p:cNvPr id="11" name="Rectangle 10"/>
          <p:cNvSpPr/>
          <p:nvPr/>
        </p:nvSpPr>
        <p:spPr>
          <a:xfrm>
            <a:off x="4517494" y="3575831"/>
            <a:ext cx="1249060"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Amino acids</a:t>
            </a:r>
            <a:endParaRPr lang="en-US" sz="1400" b="1" dirty="0">
              <a:solidFill>
                <a:srgbClr val="000000"/>
              </a:solidFill>
              <a:latin typeface="Arial" pitchFamily="34" charset="0"/>
              <a:ea typeface="ＭＳ Ｐゴシック" charset="0"/>
            </a:endParaRPr>
          </a:p>
        </p:txBody>
      </p:sp>
      <p:sp>
        <p:nvSpPr>
          <p:cNvPr id="13" name="Rectangle 12"/>
          <p:cNvSpPr/>
          <p:nvPr/>
        </p:nvSpPr>
        <p:spPr>
          <a:xfrm>
            <a:off x="4731172" y="2520620"/>
            <a:ext cx="90120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Proteins</a:t>
            </a:r>
            <a:endParaRPr lang="en-US" sz="1400" b="1" dirty="0">
              <a:solidFill>
                <a:srgbClr val="000000"/>
              </a:solidFill>
              <a:latin typeface="Arial" pitchFamily="34" charset="0"/>
              <a:ea typeface="ＭＳ Ｐゴシック" charset="0"/>
            </a:endParaRPr>
          </a:p>
        </p:txBody>
      </p:sp>
      <p:sp>
        <p:nvSpPr>
          <p:cNvPr id="14" name="Rectangle 13"/>
          <p:cNvSpPr/>
          <p:nvPr/>
        </p:nvSpPr>
        <p:spPr>
          <a:xfrm>
            <a:off x="3532451" y="4853765"/>
            <a:ext cx="721672" cy="477054"/>
          </a:xfrm>
          <a:prstGeom prst="rect">
            <a:avLst/>
          </a:prstGeom>
        </p:spPr>
        <p:txBody>
          <a:bodyPr wrap="none">
            <a:spAutoFit/>
          </a:bodyPr>
          <a:lstStyle/>
          <a:p>
            <a:pPr eaLnBrk="0" hangingPunct="0">
              <a:lnSpc>
                <a:spcPts val="1500"/>
              </a:lnSpc>
            </a:pPr>
            <a:r>
              <a:rPr lang="en-US" sz="1400" b="1" dirty="0" smtClean="0">
                <a:solidFill>
                  <a:srgbClr val="000000"/>
                </a:solidFill>
                <a:latin typeface="Arial" pitchFamily="34" charset="0"/>
                <a:ea typeface="ＭＳ Ｐゴシック" charset="0"/>
              </a:rPr>
              <a:t>Acetyl</a:t>
            </a:r>
          </a:p>
          <a:p>
            <a:pPr eaLnBrk="0" hangingPunct="0">
              <a:lnSpc>
                <a:spcPts val="1500"/>
              </a:lnSpc>
            </a:pPr>
            <a:r>
              <a:rPr lang="en-US" sz="1400" b="1" dirty="0" err="1" smtClean="0">
                <a:solidFill>
                  <a:srgbClr val="000000"/>
                </a:solidFill>
                <a:latin typeface="Arial" pitchFamily="34" charset="0"/>
                <a:ea typeface="ＭＳ Ｐゴシック" charset="0"/>
              </a:rPr>
              <a:t>CoA</a:t>
            </a:r>
            <a:endParaRPr lang="en-US" sz="1400" b="1" dirty="0">
              <a:solidFill>
                <a:srgbClr val="000000"/>
              </a:solidFill>
              <a:latin typeface="Arial" pitchFamily="34" charset="0"/>
              <a:ea typeface="ＭＳ Ｐゴシック" charset="0"/>
            </a:endParaRPr>
          </a:p>
        </p:txBody>
      </p:sp>
      <p:sp>
        <p:nvSpPr>
          <p:cNvPr id="15" name="Rectangle 14"/>
          <p:cNvSpPr/>
          <p:nvPr/>
        </p:nvSpPr>
        <p:spPr>
          <a:xfrm>
            <a:off x="4874978" y="4783104"/>
            <a:ext cx="662361" cy="669414"/>
          </a:xfrm>
          <a:prstGeom prst="rect">
            <a:avLst/>
          </a:prstGeom>
        </p:spPr>
        <p:txBody>
          <a:bodyPr wrap="none">
            <a:spAutoFit/>
          </a:bodyPr>
          <a:lstStyle/>
          <a:p>
            <a:pPr eaLnBrk="0" hangingPunct="0">
              <a:lnSpc>
                <a:spcPts val="1500"/>
              </a:lnSpc>
            </a:pPr>
            <a:r>
              <a:rPr lang="en-US" sz="1400" b="1" dirty="0" smtClean="0">
                <a:solidFill>
                  <a:srgbClr val="000000"/>
                </a:solidFill>
                <a:latin typeface="Arial" pitchFamily="34" charset="0"/>
                <a:ea typeface="ＭＳ Ｐゴシック" charset="0"/>
              </a:rPr>
              <a:t>Citric</a:t>
            </a:r>
          </a:p>
          <a:p>
            <a:pPr eaLnBrk="0" hangingPunct="0">
              <a:lnSpc>
                <a:spcPts val="1500"/>
              </a:lnSpc>
            </a:pPr>
            <a:r>
              <a:rPr lang="en-US" sz="1400" b="1" dirty="0" smtClean="0">
                <a:solidFill>
                  <a:srgbClr val="000000"/>
                </a:solidFill>
                <a:latin typeface="Arial" pitchFamily="34" charset="0"/>
                <a:ea typeface="ＭＳ Ｐゴシック" charset="0"/>
              </a:rPr>
              <a:t>Acid</a:t>
            </a:r>
          </a:p>
          <a:p>
            <a:pPr eaLnBrk="0" hangingPunct="0">
              <a:lnSpc>
                <a:spcPts val="1500"/>
              </a:lnSpc>
            </a:pPr>
            <a:r>
              <a:rPr lang="en-US" sz="1400" b="1" dirty="0" smtClean="0">
                <a:solidFill>
                  <a:srgbClr val="000000"/>
                </a:solidFill>
                <a:latin typeface="Arial" pitchFamily="34" charset="0"/>
                <a:ea typeface="ＭＳ Ｐゴシック" charset="0"/>
              </a:rPr>
              <a:t>Cycle</a:t>
            </a:r>
            <a:endParaRPr lang="en-US" sz="1400" b="1" dirty="0">
              <a:solidFill>
                <a:srgbClr val="000000"/>
              </a:solidFill>
              <a:latin typeface="Arial" pitchFamily="34" charset="0"/>
              <a:ea typeface="ＭＳ Ｐゴシック" charset="0"/>
            </a:endParaRPr>
          </a:p>
        </p:txBody>
      </p:sp>
      <p:sp>
        <p:nvSpPr>
          <p:cNvPr id="16" name="Rectangle 15"/>
          <p:cNvSpPr/>
          <p:nvPr/>
        </p:nvSpPr>
        <p:spPr>
          <a:xfrm>
            <a:off x="6162745" y="5196989"/>
            <a:ext cx="1556580" cy="477054"/>
          </a:xfrm>
          <a:prstGeom prst="rect">
            <a:avLst/>
          </a:prstGeom>
        </p:spPr>
        <p:txBody>
          <a:bodyPr wrap="none">
            <a:spAutoFit/>
          </a:bodyPr>
          <a:lstStyle/>
          <a:p>
            <a:pPr eaLnBrk="0" hangingPunct="0">
              <a:lnSpc>
                <a:spcPts val="1500"/>
              </a:lnSpc>
            </a:pPr>
            <a:r>
              <a:rPr lang="en-US" sz="1400" b="1" dirty="0" smtClean="0">
                <a:solidFill>
                  <a:srgbClr val="000000"/>
                </a:solidFill>
                <a:latin typeface="Arial" pitchFamily="34" charset="0"/>
                <a:ea typeface="ＭＳ Ｐゴシック" charset="0"/>
              </a:rPr>
              <a:t>Electron</a:t>
            </a:r>
          </a:p>
          <a:p>
            <a:pPr eaLnBrk="0" hangingPunct="0">
              <a:lnSpc>
                <a:spcPts val="1500"/>
              </a:lnSpc>
            </a:pPr>
            <a:r>
              <a:rPr lang="en-US" sz="1400" b="1" dirty="0" smtClean="0">
                <a:solidFill>
                  <a:srgbClr val="000000"/>
                </a:solidFill>
                <a:latin typeface="Arial" pitchFamily="34" charset="0"/>
                <a:ea typeface="ＭＳ Ｐゴシック" charset="0"/>
              </a:rPr>
              <a:t>Transport Chain</a:t>
            </a:r>
            <a:endParaRPr lang="en-US" sz="1400" b="1" dirty="0">
              <a:solidFill>
                <a:srgbClr val="000000"/>
              </a:solidFill>
              <a:latin typeface="Arial" pitchFamily="34" charset="0"/>
              <a:ea typeface="ＭＳ Ｐゴシック" charset="0"/>
            </a:endParaRPr>
          </a:p>
        </p:txBody>
      </p:sp>
      <p:sp>
        <p:nvSpPr>
          <p:cNvPr id="17" name="Rectangle 16"/>
          <p:cNvSpPr/>
          <p:nvPr/>
        </p:nvSpPr>
        <p:spPr>
          <a:xfrm>
            <a:off x="6625179" y="6169652"/>
            <a:ext cx="53040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ATP</a:t>
            </a:r>
            <a:endParaRPr lang="en-US" sz="1400" b="1" dirty="0">
              <a:solidFill>
                <a:srgbClr val="000000"/>
              </a:solidFill>
              <a:latin typeface="Arial" pitchFamily="34" charset="0"/>
              <a:ea typeface="ＭＳ Ｐゴシック" charset="0"/>
            </a:endParaRPr>
          </a:p>
        </p:txBody>
      </p:sp>
      <p:sp>
        <p:nvSpPr>
          <p:cNvPr id="18" name="Rectangle 17"/>
          <p:cNvSpPr/>
          <p:nvPr/>
        </p:nvSpPr>
        <p:spPr>
          <a:xfrm>
            <a:off x="6388561" y="4598296"/>
            <a:ext cx="284052" cy="307777"/>
          </a:xfrm>
          <a:prstGeom prst="rect">
            <a:avLst/>
          </a:prstGeom>
        </p:spPr>
        <p:txBody>
          <a:bodyPr wrap="none">
            <a:spAutoFit/>
          </a:bodyPr>
          <a:lstStyle/>
          <a:p>
            <a:pPr eaLnBrk="0" hangingPunct="0"/>
            <a:r>
              <a:rPr lang="en-US" sz="1400" b="1" cap="all" dirty="0">
                <a:solidFill>
                  <a:srgbClr val="000000"/>
                </a:solidFill>
                <a:latin typeface="Symbol" pitchFamily="18" charset="2"/>
                <a:ea typeface="ＭＳ Ｐゴシック" charset="0"/>
                <a:sym typeface="Symbol"/>
              </a:rPr>
              <a:t></a:t>
            </a:r>
            <a:endParaRPr lang="en-US" sz="1400" b="1" dirty="0">
              <a:solidFill>
                <a:srgbClr val="000000"/>
              </a:solidFill>
              <a:latin typeface="Symbol" pitchFamily="18" charset="2"/>
              <a:ea typeface="ＭＳ Ｐゴシック" charset="0"/>
            </a:endParaRPr>
          </a:p>
        </p:txBody>
      </p:sp>
      <p:sp>
        <p:nvSpPr>
          <p:cNvPr id="21" name="Rectangle 20"/>
          <p:cNvSpPr/>
          <p:nvPr/>
        </p:nvSpPr>
        <p:spPr>
          <a:xfrm>
            <a:off x="6755276" y="4822134"/>
            <a:ext cx="284052" cy="307777"/>
          </a:xfrm>
          <a:prstGeom prst="rect">
            <a:avLst/>
          </a:prstGeom>
        </p:spPr>
        <p:txBody>
          <a:bodyPr wrap="none">
            <a:spAutoFit/>
          </a:bodyPr>
          <a:lstStyle/>
          <a:p>
            <a:pPr eaLnBrk="0" hangingPunct="0"/>
            <a:r>
              <a:rPr lang="en-US" sz="1400" b="1" cap="all" dirty="0">
                <a:solidFill>
                  <a:srgbClr val="000000"/>
                </a:solidFill>
                <a:latin typeface="Symbol" pitchFamily="18" charset="2"/>
                <a:ea typeface="ＭＳ Ｐゴシック" charset="0"/>
                <a:sym typeface="Symbol"/>
              </a:rPr>
              <a:t></a:t>
            </a:r>
            <a:endParaRPr lang="en-US" sz="1400" b="1" dirty="0">
              <a:solidFill>
                <a:srgbClr val="000000"/>
              </a:solidFill>
              <a:latin typeface="Symbol" pitchFamily="18" charset="2"/>
              <a:ea typeface="ＭＳ Ｐゴシック" charset="0"/>
            </a:endParaRPr>
          </a:p>
        </p:txBody>
      </p:sp>
      <p:sp>
        <p:nvSpPr>
          <p:cNvPr id="22" name="Rectangle 21"/>
          <p:cNvSpPr/>
          <p:nvPr/>
        </p:nvSpPr>
        <p:spPr>
          <a:xfrm>
            <a:off x="7162466" y="5045971"/>
            <a:ext cx="284052" cy="307777"/>
          </a:xfrm>
          <a:prstGeom prst="rect">
            <a:avLst/>
          </a:prstGeom>
        </p:spPr>
        <p:txBody>
          <a:bodyPr wrap="none">
            <a:spAutoFit/>
          </a:bodyPr>
          <a:lstStyle/>
          <a:p>
            <a:pPr eaLnBrk="0" hangingPunct="0"/>
            <a:r>
              <a:rPr lang="en-US" sz="1400" b="1" cap="all" dirty="0">
                <a:solidFill>
                  <a:srgbClr val="000000"/>
                </a:solidFill>
                <a:latin typeface="Symbol" pitchFamily="18" charset="2"/>
                <a:ea typeface="ＭＳ Ｐゴシック" charset="0"/>
                <a:sym typeface="Symbol"/>
              </a:rPr>
              <a:t></a:t>
            </a:r>
            <a:endParaRPr lang="en-US" sz="1400" b="1" dirty="0">
              <a:solidFill>
                <a:srgbClr val="000000"/>
              </a:solidFill>
              <a:latin typeface="Symbol" pitchFamily="18" charset="2"/>
              <a:ea typeface="ＭＳ Ｐゴシック" charset="0"/>
            </a:endParaRPr>
          </a:p>
        </p:txBody>
      </p:sp>
    </p:spTree>
    <p:extLst>
      <p:ext uri="{BB962C8B-B14F-4D97-AF65-F5344CB8AC3E}">
        <p14:creationId xmlns:p14="http://schemas.microsoft.com/office/powerpoint/2010/main" xmlns="" val="2416162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97322" y="321366"/>
            <a:ext cx="8543108" cy="958863"/>
          </a:xfrm>
        </p:spPr>
        <p:txBody>
          <a:bodyPr/>
          <a:lstStyle/>
          <a:p>
            <a:r>
              <a:rPr lang="en-US" dirty="0" smtClean="0"/>
              <a:t>Fermentation</a:t>
            </a:r>
            <a:r>
              <a:rPr lang="ko-KR" altLang="en-US" sz="2400" b="0" dirty="0" smtClean="0"/>
              <a:t>발효</a:t>
            </a:r>
            <a:r>
              <a:rPr lang="en-US" dirty="0" smtClean="0"/>
              <a:t>: Anaerobic</a:t>
            </a:r>
            <a:r>
              <a:rPr lang="ko-KR" altLang="en-US" sz="2400" dirty="0" smtClean="0"/>
              <a:t>무산소</a:t>
            </a:r>
            <a:r>
              <a:rPr lang="en-US" dirty="0" smtClean="0"/>
              <a:t> Harvest of Food Energy</a:t>
            </a:r>
          </a:p>
        </p:txBody>
      </p:sp>
      <p:sp>
        <p:nvSpPr>
          <p:cNvPr id="130051" name="Rectangle 3"/>
          <p:cNvSpPr>
            <a:spLocks noGrp="1" noChangeArrowheads="1"/>
          </p:cNvSpPr>
          <p:nvPr>
            <p:ph idx="1"/>
          </p:nvPr>
        </p:nvSpPr>
        <p:spPr>
          <a:xfrm>
            <a:off x="287383" y="1386933"/>
            <a:ext cx="8543108" cy="4159100"/>
          </a:xfrm>
        </p:spPr>
        <p:txBody>
          <a:bodyPr/>
          <a:lstStyle/>
          <a:p>
            <a:r>
              <a:rPr lang="en-US" dirty="0" smtClean="0"/>
              <a:t>Some of your cells can actually work for short periods without oxygen.</a:t>
            </a:r>
            <a:r>
              <a:rPr lang="en-US" altLang="ko-KR" dirty="0" smtClean="0"/>
              <a:t> After functioning </a:t>
            </a:r>
            <a:r>
              <a:rPr lang="en-US" altLang="ko-KR" dirty="0" err="1" smtClean="0"/>
              <a:t>anaerobically</a:t>
            </a:r>
            <a:r>
              <a:rPr lang="en-US" altLang="ko-KR" dirty="0" smtClean="0"/>
              <a:t> for about 15 seconds, muscle cells begin to generate ATP by the process of fermentation.</a:t>
            </a:r>
            <a:endParaRPr lang="en-US" dirty="0" smtClean="0"/>
          </a:p>
          <a:p>
            <a:pPr marL="0" lvl="1"/>
            <a:r>
              <a:rPr lang="en-US" b="1" dirty="0" smtClean="0"/>
              <a:t>Fermentation </a:t>
            </a:r>
            <a:r>
              <a:rPr lang="en-US" dirty="0" smtClean="0"/>
              <a:t>is the </a:t>
            </a:r>
            <a:r>
              <a:rPr lang="en-US" b="1" dirty="0" smtClean="0"/>
              <a:t>anaerobic</a:t>
            </a:r>
            <a:r>
              <a:rPr lang="en-US" dirty="0" smtClean="0"/>
              <a:t> (without oxygen) harvest of food energy.</a:t>
            </a:r>
            <a:r>
              <a:rPr lang="en-US" altLang="ko-KR" dirty="0" smtClean="0"/>
              <a:t> NADH disposes of electrons by adding them to the </a:t>
            </a:r>
            <a:r>
              <a:rPr lang="en-US" altLang="ko-KR" dirty="0" err="1" smtClean="0"/>
              <a:t>pyruvic</a:t>
            </a:r>
            <a:r>
              <a:rPr lang="en-US" altLang="ko-KR" dirty="0" smtClean="0"/>
              <a:t> acid produced by </a:t>
            </a:r>
            <a:r>
              <a:rPr lang="en-US" altLang="ko-KR" dirty="0" err="1" smtClean="0"/>
              <a:t>glycolysis</a:t>
            </a:r>
            <a:r>
              <a:rPr lang="en-US" altLang="ko-KR" dirty="0" smtClean="0"/>
              <a:t> (</a:t>
            </a:r>
            <a:r>
              <a:rPr lang="en-US" altLang="ko-KR" b="1" dirty="0" smtClean="0"/>
              <a:t>Figure 6.13</a:t>
            </a:r>
            <a:r>
              <a:rPr lang="en-US" altLang="ko-KR" dirty="0" smtClean="0"/>
              <a:t>). </a:t>
            </a:r>
          </a:p>
          <a:p>
            <a:pPr lvl="1"/>
            <a:r>
              <a:rPr lang="en-US" altLang="ko-KR" dirty="0" smtClean="0"/>
              <a:t>This restores NAD</a:t>
            </a:r>
            <a:r>
              <a:rPr lang="en-US" altLang="ko-KR" baseline="30000" dirty="0" smtClean="0"/>
              <a:t>+</a:t>
            </a:r>
            <a:r>
              <a:rPr lang="en-US" altLang="ko-KR" dirty="0" smtClean="0"/>
              <a:t> and keeps </a:t>
            </a:r>
            <a:r>
              <a:rPr lang="en-US" altLang="ko-KR" dirty="0" err="1" smtClean="0"/>
              <a:t>glycolysis</a:t>
            </a:r>
            <a:r>
              <a:rPr lang="en-US" altLang="ko-KR" dirty="0" smtClean="0"/>
              <a:t> working.</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837944"/>
            <a:ext cx="8546592" cy="3182112"/>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6.13-1</a:t>
            </a:r>
            <a:endParaRPr lang="en-US" sz="1200" b="0" dirty="0">
              <a:solidFill>
                <a:schemeClr val="tx1"/>
              </a:solidFill>
              <a:latin typeface="Arial" charset="0"/>
            </a:endParaRPr>
          </a:p>
        </p:txBody>
      </p:sp>
      <p:sp>
        <p:nvSpPr>
          <p:cNvPr id="5" name="TextBox 4"/>
          <p:cNvSpPr txBox="1"/>
          <p:nvPr/>
        </p:nvSpPr>
        <p:spPr>
          <a:xfrm>
            <a:off x="7456699" y="1837944"/>
            <a:ext cx="1180131" cy="383054"/>
          </a:xfrm>
          <a:prstGeom prst="rect">
            <a:avLst/>
          </a:prstGeom>
          <a:noFill/>
        </p:spPr>
        <p:txBody>
          <a:bodyPr wrap="none" rtlCol="0">
            <a:spAutoFit/>
          </a:bodyPr>
          <a:lstStyle/>
          <a:p>
            <a:pPr eaLnBrk="0" hangingPunct="0"/>
            <a:r>
              <a:rPr lang="en-US" sz="1889" b="1" dirty="0" smtClean="0">
                <a:solidFill>
                  <a:srgbClr val="FFFFFF"/>
                </a:solidFill>
                <a:latin typeface="Arial" pitchFamily="34" charset="0"/>
                <a:ea typeface="ＭＳ Ｐゴシック" charset="0"/>
                <a:cs typeface="Arial" pitchFamily="34" charset="0"/>
              </a:rPr>
              <a:t>OUTPUT</a:t>
            </a:r>
            <a:endParaRPr lang="en-US" sz="1889" b="1" dirty="0">
              <a:solidFill>
                <a:srgbClr val="FFFFFF"/>
              </a:solidFill>
              <a:latin typeface="Arial" pitchFamily="34" charset="0"/>
              <a:ea typeface="ＭＳ Ｐゴシック" charset="0"/>
              <a:cs typeface="Arial" pitchFamily="34" charset="0"/>
            </a:endParaRPr>
          </a:p>
        </p:txBody>
      </p:sp>
      <p:sp>
        <p:nvSpPr>
          <p:cNvPr id="9" name="TextBox 8"/>
          <p:cNvSpPr txBox="1"/>
          <p:nvPr/>
        </p:nvSpPr>
        <p:spPr>
          <a:xfrm>
            <a:off x="7268346" y="4167293"/>
            <a:ext cx="1439818" cy="358881"/>
          </a:xfrm>
          <a:prstGeom prst="rect">
            <a:avLst/>
          </a:prstGeom>
          <a:noFill/>
        </p:spPr>
        <p:txBody>
          <a:bodyPr wrap="none" rtlCol="0">
            <a:spAutoFit/>
          </a:bodyPr>
          <a:lstStyle/>
          <a:p>
            <a:pPr eaLnBrk="0" hangingPunct="0"/>
            <a:r>
              <a:rPr lang="en-US" sz="1732" b="1" dirty="0">
                <a:solidFill>
                  <a:srgbClr val="000000"/>
                </a:solidFill>
                <a:latin typeface="Arial" pitchFamily="34" charset="0"/>
                <a:ea typeface="ＭＳ Ｐゴシック" charset="0"/>
                <a:cs typeface="Arial" pitchFamily="34" charset="0"/>
              </a:rPr>
              <a:t>2 lactic acid</a:t>
            </a:r>
          </a:p>
        </p:txBody>
      </p:sp>
      <p:sp>
        <p:nvSpPr>
          <p:cNvPr id="10" name="TextBox 9"/>
          <p:cNvSpPr txBox="1"/>
          <p:nvPr/>
        </p:nvSpPr>
        <p:spPr>
          <a:xfrm>
            <a:off x="3480775" y="2188170"/>
            <a:ext cx="573619" cy="334579"/>
          </a:xfrm>
          <a:prstGeom prst="rect">
            <a:avLst/>
          </a:prstGeom>
          <a:noFill/>
        </p:spPr>
        <p:txBody>
          <a:bodyPr wrap="none" rtlCol="0">
            <a:spAutoFit/>
          </a:bodyPr>
          <a:lstStyle/>
          <a:p>
            <a:pPr eaLnBrk="0" hangingPunct="0"/>
            <a:r>
              <a:rPr lang="en-US" sz="1574" b="1" dirty="0">
                <a:solidFill>
                  <a:srgbClr val="000000"/>
                </a:solidFill>
                <a:latin typeface="Arial" pitchFamily="34" charset="0"/>
                <a:ea typeface="ＭＳ Ｐゴシック" charset="0"/>
                <a:cs typeface="Arial" pitchFamily="34" charset="0"/>
              </a:rPr>
              <a:t>ATP</a:t>
            </a:r>
          </a:p>
        </p:txBody>
      </p:sp>
      <p:sp>
        <p:nvSpPr>
          <p:cNvPr id="11" name="TextBox 10"/>
          <p:cNvSpPr txBox="1"/>
          <p:nvPr/>
        </p:nvSpPr>
        <p:spPr>
          <a:xfrm>
            <a:off x="2265651" y="2124512"/>
            <a:ext cx="771878" cy="334579"/>
          </a:xfrm>
          <a:prstGeom prst="rect">
            <a:avLst/>
          </a:prstGeom>
          <a:noFill/>
        </p:spPr>
        <p:txBody>
          <a:bodyPr wrap="none" rtlCol="0">
            <a:spAutoFit/>
          </a:bodyPr>
          <a:lstStyle/>
          <a:p>
            <a:pPr eaLnBrk="0" hangingPunct="0"/>
            <a:r>
              <a:rPr lang="en-US" sz="1574" b="1" dirty="0">
                <a:solidFill>
                  <a:srgbClr val="000000"/>
                </a:solidFill>
                <a:latin typeface="Arial" pitchFamily="34" charset="0"/>
                <a:ea typeface="ＭＳ Ｐゴシック" charset="0"/>
                <a:cs typeface="Arial" pitchFamily="34" charset="0"/>
              </a:rPr>
              <a:t>2 ADP</a:t>
            </a:r>
          </a:p>
        </p:txBody>
      </p:sp>
      <p:sp>
        <p:nvSpPr>
          <p:cNvPr id="12" name="TextBox 11"/>
          <p:cNvSpPr txBox="1"/>
          <p:nvPr/>
        </p:nvSpPr>
        <p:spPr>
          <a:xfrm>
            <a:off x="2533426" y="2861463"/>
            <a:ext cx="1194558" cy="334579"/>
          </a:xfrm>
          <a:prstGeom prst="rect">
            <a:avLst/>
          </a:prstGeom>
          <a:noFill/>
        </p:spPr>
        <p:txBody>
          <a:bodyPr wrap="none" rtlCol="0">
            <a:spAutoFit/>
          </a:bodyPr>
          <a:lstStyle/>
          <a:p>
            <a:pPr eaLnBrk="0" hangingPunct="0"/>
            <a:r>
              <a:rPr lang="en-US" sz="1574" b="1" dirty="0">
                <a:solidFill>
                  <a:srgbClr val="000000"/>
                </a:solidFill>
                <a:latin typeface="Arial" pitchFamily="34" charset="0"/>
                <a:ea typeface="ＭＳ Ｐゴシック" charset="0"/>
                <a:cs typeface="Arial" pitchFamily="34" charset="0"/>
              </a:rPr>
              <a:t>Glycolysis</a:t>
            </a:r>
          </a:p>
        </p:txBody>
      </p:sp>
      <p:sp>
        <p:nvSpPr>
          <p:cNvPr id="13" name="TextBox 12"/>
          <p:cNvSpPr txBox="1"/>
          <p:nvPr/>
        </p:nvSpPr>
        <p:spPr>
          <a:xfrm>
            <a:off x="3234745" y="2203836"/>
            <a:ext cx="296876"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2</a:t>
            </a:r>
            <a:endParaRPr lang="en-US" sz="1574" b="1" dirty="0">
              <a:solidFill>
                <a:srgbClr val="000000"/>
              </a:solidFill>
              <a:latin typeface="Arial" pitchFamily="34" charset="0"/>
              <a:ea typeface="ＭＳ Ｐゴシック" charset="0"/>
              <a:cs typeface="Arial" pitchFamily="34" charset="0"/>
            </a:endParaRPr>
          </a:p>
        </p:txBody>
      </p:sp>
      <p:sp>
        <p:nvSpPr>
          <p:cNvPr id="14" name="TextBox 13"/>
          <p:cNvSpPr txBox="1"/>
          <p:nvPr/>
        </p:nvSpPr>
        <p:spPr>
          <a:xfrm>
            <a:off x="2207458" y="2361397"/>
            <a:ext cx="463588"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sym typeface="Symbol"/>
              </a:rPr>
              <a:t> </a:t>
            </a:r>
            <a:r>
              <a:rPr lang="en-US" sz="1574" b="1" dirty="0" smtClean="0">
                <a:solidFill>
                  <a:srgbClr val="000000"/>
                </a:solidFill>
                <a:latin typeface="Arial" pitchFamily="34" charset="0"/>
                <a:ea typeface="ＭＳ Ｐゴシック" charset="0"/>
                <a:cs typeface="Arial" pitchFamily="34" charset="0"/>
              </a:rPr>
              <a:t>2</a:t>
            </a:r>
            <a:endParaRPr lang="en-US" sz="1574" b="1" dirty="0">
              <a:solidFill>
                <a:srgbClr val="000000"/>
              </a:solidFill>
              <a:latin typeface="Arial" pitchFamily="34" charset="0"/>
              <a:ea typeface="ＭＳ Ｐゴシック" charset="0"/>
              <a:cs typeface="Arial" pitchFamily="34" charset="0"/>
            </a:endParaRPr>
          </a:p>
        </p:txBody>
      </p:sp>
      <p:sp>
        <p:nvSpPr>
          <p:cNvPr id="16" name="TextBox 15"/>
          <p:cNvSpPr txBox="1"/>
          <p:nvPr/>
        </p:nvSpPr>
        <p:spPr>
          <a:xfrm>
            <a:off x="6275875" y="3735058"/>
            <a:ext cx="700833" cy="334579"/>
          </a:xfrm>
          <a:prstGeom prst="rect">
            <a:avLst/>
          </a:prstGeom>
          <a:noFill/>
        </p:spPr>
        <p:txBody>
          <a:bodyPr wrap="none" rtlCol="0">
            <a:spAutoFit/>
          </a:bodyPr>
          <a:lstStyle/>
          <a:p>
            <a:pPr eaLnBrk="0" hangingPunct="0"/>
            <a:r>
              <a:rPr lang="en-US" sz="1574" b="1" smtClean="0">
                <a:solidFill>
                  <a:srgbClr val="000000"/>
                </a:solidFill>
                <a:latin typeface="Arial" pitchFamily="34" charset="0"/>
                <a:ea typeface="ＭＳ Ｐゴシック" charset="0"/>
                <a:cs typeface="Arial" pitchFamily="34" charset="0"/>
              </a:rPr>
              <a:t>NAD</a:t>
            </a:r>
            <a:r>
              <a:rPr lang="en-US" sz="1574" b="1" baseline="30000" smtClean="0">
                <a:solidFill>
                  <a:srgbClr val="000000"/>
                </a:solidFill>
                <a:latin typeface="Symbol"/>
                <a:ea typeface="ＭＳ Ｐゴシック" charset="0"/>
                <a:cs typeface="Arial" pitchFamily="34" charset="0"/>
              </a:rPr>
              <a:t>+</a:t>
            </a:r>
            <a:endParaRPr lang="en-US" sz="1574" b="1" baseline="30000" dirty="0">
              <a:solidFill>
                <a:srgbClr val="000000"/>
              </a:solidFill>
              <a:latin typeface="Symbol"/>
              <a:ea typeface="ＭＳ Ｐゴシック" charset="0"/>
              <a:cs typeface="Arial" pitchFamily="34" charset="0"/>
            </a:endParaRPr>
          </a:p>
        </p:txBody>
      </p:sp>
      <p:sp>
        <p:nvSpPr>
          <p:cNvPr id="17" name="TextBox 16"/>
          <p:cNvSpPr txBox="1"/>
          <p:nvPr/>
        </p:nvSpPr>
        <p:spPr>
          <a:xfrm>
            <a:off x="6013651" y="3738794"/>
            <a:ext cx="296876"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2</a:t>
            </a:r>
            <a:endParaRPr lang="en-US" sz="1574" b="1" dirty="0">
              <a:solidFill>
                <a:srgbClr val="000000"/>
              </a:solidFill>
              <a:latin typeface="Arial" pitchFamily="34" charset="0"/>
              <a:ea typeface="ＭＳ Ｐゴシック" charset="0"/>
              <a:cs typeface="Arial" pitchFamily="34" charset="0"/>
            </a:endParaRPr>
          </a:p>
        </p:txBody>
      </p:sp>
      <p:sp>
        <p:nvSpPr>
          <p:cNvPr id="18" name="TextBox 17"/>
          <p:cNvSpPr txBox="1"/>
          <p:nvPr/>
        </p:nvSpPr>
        <p:spPr>
          <a:xfrm>
            <a:off x="5010991" y="3735434"/>
            <a:ext cx="296876"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2</a:t>
            </a:r>
            <a:endParaRPr lang="en-US" sz="1574" b="1" dirty="0">
              <a:solidFill>
                <a:srgbClr val="000000"/>
              </a:solidFill>
              <a:latin typeface="Arial" pitchFamily="34" charset="0"/>
              <a:ea typeface="ＭＳ Ｐゴシック" charset="0"/>
              <a:cs typeface="Arial" pitchFamily="34" charset="0"/>
            </a:endParaRPr>
          </a:p>
        </p:txBody>
      </p:sp>
      <p:sp>
        <p:nvSpPr>
          <p:cNvPr id="19" name="TextBox 18"/>
          <p:cNvSpPr txBox="1"/>
          <p:nvPr/>
        </p:nvSpPr>
        <p:spPr>
          <a:xfrm>
            <a:off x="5245261" y="3738794"/>
            <a:ext cx="768159"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NADH</a:t>
            </a:r>
            <a:endParaRPr lang="en-US" sz="1574" b="1" baseline="30000" dirty="0">
              <a:solidFill>
                <a:srgbClr val="000000"/>
              </a:solidFill>
              <a:latin typeface="Arial" pitchFamily="34" charset="0"/>
              <a:ea typeface="ＭＳ Ｐゴシック" charset="0"/>
              <a:cs typeface="Arial" pitchFamily="34" charset="0"/>
            </a:endParaRPr>
          </a:p>
        </p:txBody>
      </p:sp>
      <p:sp>
        <p:nvSpPr>
          <p:cNvPr id="20" name="TextBox 19"/>
          <p:cNvSpPr txBox="1"/>
          <p:nvPr/>
        </p:nvSpPr>
        <p:spPr>
          <a:xfrm>
            <a:off x="5331494" y="3490574"/>
            <a:ext cx="295274" cy="334579"/>
          </a:xfrm>
          <a:prstGeom prst="rect">
            <a:avLst/>
          </a:prstGeom>
          <a:noFill/>
        </p:spPr>
        <p:txBody>
          <a:bodyPr wrap="none" rtlCol="0">
            <a:spAutoFit/>
          </a:bodyPr>
          <a:lstStyle/>
          <a:p>
            <a:pPr eaLnBrk="0" hangingPunct="0"/>
            <a:r>
              <a:rPr lang="en-US" sz="1574" b="1" dirty="0" smtClean="0">
                <a:solidFill>
                  <a:srgbClr val="000000"/>
                </a:solidFill>
                <a:latin typeface="Symbol" pitchFamily="18" charset="2"/>
                <a:ea typeface="ＭＳ Ｐゴシック" charset="0"/>
                <a:cs typeface="Arial" pitchFamily="34" charset="0"/>
                <a:sym typeface="Symbol"/>
              </a:rPr>
              <a:t></a:t>
            </a:r>
            <a:endParaRPr lang="en-US" sz="1574" b="1" dirty="0">
              <a:solidFill>
                <a:srgbClr val="000000"/>
              </a:solidFill>
              <a:latin typeface="Symbol" pitchFamily="18" charset="2"/>
              <a:ea typeface="ＭＳ Ｐゴシック" charset="0"/>
              <a:cs typeface="Arial" pitchFamily="34" charset="0"/>
            </a:endParaRPr>
          </a:p>
        </p:txBody>
      </p:sp>
      <p:sp>
        <p:nvSpPr>
          <p:cNvPr id="21" name="TextBox 20"/>
          <p:cNvSpPr txBox="1"/>
          <p:nvPr/>
        </p:nvSpPr>
        <p:spPr>
          <a:xfrm>
            <a:off x="5627407" y="3490574"/>
            <a:ext cx="295274" cy="334579"/>
          </a:xfrm>
          <a:prstGeom prst="rect">
            <a:avLst/>
          </a:prstGeom>
          <a:noFill/>
        </p:spPr>
        <p:txBody>
          <a:bodyPr wrap="none" rtlCol="0">
            <a:spAutoFit/>
          </a:bodyPr>
          <a:lstStyle/>
          <a:p>
            <a:pPr eaLnBrk="0" hangingPunct="0"/>
            <a:r>
              <a:rPr lang="en-US" sz="1574" b="1" dirty="0" smtClean="0">
                <a:solidFill>
                  <a:srgbClr val="000000"/>
                </a:solidFill>
                <a:latin typeface="Symbol" pitchFamily="18" charset="2"/>
                <a:ea typeface="ＭＳ Ｐゴシック" charset="0"/>
                <a:cs typeface="Arial" pitchFamily="34" charset="0"/>
                <a:sym typeface="Symbol"/>
              </a:rPr>
              <a:t></a:t>
            </a:r>
            <a:endParaRPr lang="en-US" sz="1574" b="1" dirty="0">
              <a:solidFill>
                <a:srgbClr val="000000"/>
              </a:solidFill>
              <a:latin typeface="Symbol" pitchFamily="18" charset="2"/>
              <a:ea typeface="ＭＳ Ｐゴシック" charset="0"/>
              <a:cs typeface="Arial" pitchFamily="34" charset="0"/>
            </a:endParaRPr>
          </a:p>
        </p:txBody>
      </p:sp>
      <p:sp>
        <p:nvSpPr>
          <p:cNvPr id="22" name="TextBox 21"/>
          <p:cNvSpPr txBox="1"/>
          <p:nvPr/>
        </p:nvSpPr>
        <p:spPr>
          <a:xfrm>
            <a:off x="4124758" y="4050557"/>
            <a:ext cx="1071127" cy="576825"/>
          </a:xfrm>
          <a:prstGeom prst="rect">
            <a:avLst/>
          </a:prstGeom>
          <a:noFill/>
        </p:spPr>
        <p:txBody>
          <a:bodyPr wrap="none" rtlCol="0">
            <a:spAutoFit/>
          </a:bodyPr>
          <a:lstStyle/>
          <a:p>
            <a:pPr algn="ctr" eaLnBrk="0" hangingPunct="0"/>
            <a:r>
              <a:rPr lang="en-US" sz="1574" b="1" dirty="0">
                <a:solidFill>
                  <a:srgbClr val="000000"/>
                </a:solidFill>
                <a:latin typeface="Arial" pitchFamily="34" charset="0"/>
                <a:ea typeface="ＭＳ Ｐゴシック" charset="0"/>
                <a:cs typeface="Arial" pitchFamily="34" charset="0"/>
              </a:rPr>
              <a:t>2 </a:t>
            </a:r>
            <a:r>
              <a:rPr lang="en-US" sz="1574" b="1" dirty="0" smtClean="0">
                <a:solidFill>
                  <a:srgbClr val="000000"/>
                </a:solidFill>
                <a:latin typeface="Arial" pitchFamily="34" charset="0"/>
                <a:ea typeface="ＭＳ Ｐゴシック" charset="0"/>
                <a:cs typeface="Arial" pitchFamily="34" charset="0"/>
              </a:rPr>
              <a:t>pyruvic</a:t>
            </a:r>
          </a:p>
          <a:p>
            <a:pPr algn="ctr" eaLnBrk="0" hangingPunct="0"/>
            <a:r>
              <a:rPr lang="en-US" sz="1574" b="1" dirty="0" smtClean="0">
                <a:solidFill>
                  <a:srgbClr val="000000"/>
                </a:solidFill>
                <a:latin typeface="Arial" pitchFamily="34" charset="0"/>
                <a:ea typeface="ＭＳ Ｐゴシック" charset="0"/>
                <a:cs typeface="Arial" pitchFamily="34" charset="0"/>
              </a:rPr>
              <a:t>acid</a:t>
            </a:r>
            <a:endParaRPr lang="en-US" sz="1574" b="1" dirty="0">
              <a:solidFill>
                <a:srgbClr val="000000"/>
              </a:solidFill>
              <a:latin typeface="Arial" pitchFamily="34" charset="0"/>
              <a:ea typeface="ＭＳ Ｐゴシック" charset="0"/>
              <a:cs typeface="Arial" pitchFamily="34" charset="0"/>
            </a:endParaRPr>
          </a:p>
        </p:txBody>
      </p:sp>
      <p:sp>
        <p:nvSpPr>
          <p:cNvPr id="23" name="TextBox 22"/>
          <p:cNvSpPr txBox="1"/>
          <p:nvPr/>
        </p:nvSpPr>
        <p:spPr>
          <a:xfrm>
            <a:off x="1986172" y="3748523"/>
            <a:ext cx="296876"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2</a:t>
            </a:r>
            <a:endParaRPr lang="en-US" sz="1574" b="1" dirty="0">
              <a:solidFill>
                <a:srgbClr val="000000"/>
              </a:solidFill>
              <a:latin typeface="Arial" pitchFamily="34" charset="0"/>
              <a:ea typeface="ＭＳ Ｐゴシック" charset="0"/>
              <a:cs typeface="Arial" pitchFamily="34" charset="0"/>
            </a:endParaRPr>
          </a:p>
        </p:txBody>
      </p:sp>
      <p:sp>
        <p:nvSpPr>
          <p:cNvPr id="24" name="TextBox 23"/>
          <p:cNvSpPr txBox="1"/>
          <p:nvPr/>
        </p:nvSpPr>
        <p:spPr>
          <a:xfrm>
            <a:off x="3040635" y="3757875"/>
            <a:ext cx="296876"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2</a:t>
            </a:r>
            <a:endParaRPr lang="en-US" sz="1574" b="1" dirty="0">
              <a:solidFill>
                <a:srgbClr val="000000"/>
              </a:solidFill>
              <a:latin typeface="Arial" pitchFamily="34" charset="0"/>
              <a:ea typeface="ＭＳ Ｐゴシック" charset="0"/>
              <a:cs typeface="Arial" pitchFamily="34" charset="0"/>
            </a:endParaRPr>
          </a:p>
        </p:txBody>
      </p:sp>
      <p:sp>
        <p:nvSpPr>
          <p:cNvPr id="25" name="TextBox 24"/>
          <p:cNvSpPr txBox="1"/>
          <p:nvPr/>
        </p:nvSpPr>
        <p:spPr>
          <a:xfrm>
            <a:off x="2255923" y="3750473"/>
            <a:ext cx="700833"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NAD</a:t>
            </a:r>
            <a:r>
              <a:rPr lang="en-US" sz="1574" b="1" baseline="30000" dirty="0" smtClean="0">
                <a:solidFill>
                  <a:srgbClr val="000000"/>
                </a:solidFill>
                <a:latin typeface="Symbol"/>
                <a:ea typeface="ＭＳ Ｐゴシック" charset="0"/>
                <a:cs typeface="Arial" pitchFamily="34" charset="0"/>
              </a:rPr>
              <a:t>+</a:t>
            </a:r>
            <a:endParaRPr lang="en-US" sz="1574" b="1" baseline="30000" dirty="0">
              <a:solidFill>
                <a:srgbClr val="000000"/>
              </a:solidFill>
              <a:latin typeface="Symbol"/>
              <a:ea typeface="ＭＳ Ｐゴシック" charset="0"/>
              <a:cs typeface="Arial" pitchFamily="34" charset="0"/>
            </a:endParaRPr>
          </a:p>
        </p:txBody>
      </p:sp>
      <p:sp>
        <p:nvSpPr>
          <p:cNvPr id="26" name="TextBox 25"/>
          <p:cNvSpPr txBox="1"/>
          <p:nvPr/>
        </p:nvSpPr>
        <p:spPr>
          <a:xfrm>
            <a:off x="3276507" y="3755643"/>
            <a:ext cx="768159"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NADH</a:t>
            </a:r>
            <a:endParaRPr lang="en-US" sz="1574" b="1" baseline="30000" dirty="0">
              <a:solidFill>
                <a:srgbClr val="000000"/>
              </a:solidFill>
              <a:latin typeface="Arial" pitchFamily="34" charset="0"/>
              <a:ea typeface="ＭＳ Ｐゴシック" charset="0"/>
              <a:cs typeface="Arial" pitchFamily="34" charset="0"/>
            </a:endParaRPr>
          </a:p>
        </p:txBody>
      </p:sp>
      <p:sp>
        <p:nvSpPr>
          <p:cNvPr id="27" name="TextBox 26"/>
          <p:cNvSpPr txBox="1"/>
          <p:nvPr/>
        </p:nvSpPr>
        <p:spPr>
          <a:xfrm>
            <a:off x="3355998" y="3507757"/>
            <a:ext cx="295274" cy="334579"/>
          </a:xfrm>
          <a:prstGeom prst="rect">
            <a:avLst/>
          </a:prstGeom>
          <a:noFill/>
        </p:spPr>
        <p:txBody>
          <a:bodyPr wrap="none" rtlCol="0">
            <a:spAutoFit/>
          </a:bodyPr>
          <a:lstStyle/>
          <a:p>
            <a:pPr eaLnBrk="0" hangingPunct="0"/>
            <a:r>
              <a:rPr lang="en-US" sz="1574" b="1" dirty="0" smtClean="0">
                <a:solidFill>
                  <a:srgbClr val="000000"/>
                </a:solidFill>
                <a:latin typeface="Symbol" pitchFamily="18" charset="2"/>
                <a:ea typeface="ＭＳ Ｐゴシック" charset="0"/>
                <a:cs typeface="Arial" pitchFamily="34" charset="0"/>
                <a:sym typeface="Symbol"/>
              </a:rPr>
              <a:t></a:t>
            </a:r>
            <a:endParaRPr lang="en-US" sz="1574" b="1" dirty="0">
              <a:solidFill>
                <a:srgbClr val="000000"/>
              </a:solidFill>
              <a:latin typeface="Symbol" pitchFamily="18" charset="2"/>
              <a:ea typeface="ＭＳ Ｐゴシック" charset="0"/>
              <a:cs typeface="Arial" pitchFamily="34" charset="0"/>
            </a:endParaRPr>
          </a:p>
        </p:txBody>
      </p:sp>
      <p:sp>
        <p:nvSpPr>
          <p:cNvPr id="28" name="TextBox 27"/>
          <p:cNvSpPr txBox="1"/>
          <p:nvPr/>
        </p:nvSpPr>
        <p:spPr>
          <a:xfrm>
            <a:off x="3662424" y="3510024"/>
            <a:ext cx="295274" cy="334579"/>
          </a:xfrm>
          <a:prstGeom prst="rect">
            <a:avLst/>
          </a:prstGeom>
          <a:noFill/>
        </p:spPr>
        <p:txBody>
          <a:bodyPr wrap="none" rtlCol="0">
            <a:spAutoFit/>
          </a:bodyPr>
          <a:lstStyle/>
          <a:p>
            <a:pPr eaLnBrk="0" hangingPunct="0"/>
            <a:r>
              <a:rPr lang="en-US" sz="1574" b="1" dirty="0" smtClean="0">
                <a:solidFill>
                  <a:srgbClr val="000000"/>
                </a:solidFill>
                <a:latin typeface="Symbol" pitchFamily="18" charset="2"/>
                <a:ea typeface="ＭＳ Ｐゴシック" charset="0"/>
                <a:cs typeface="Arial" pitchFamily="34" charset="0"/>
                <a:sym typeface="Symbol"/>
              </a:rPr>
              <a:t></a:t>
            </a:r>
            <a:endParaRPr lang="en-US" sz="1574" b="1" dirty="0">
              <a:solidFill>
                <a:srgbClr val="000000"/>
              </a:solidFill>
              <a:latin typeface="Symbol" pitchFamily="18" charset="2"/>
              <a:ea typeface="ＭＳ Ｐゴシック" charset="0"/>
              <a:cs typeface="Arial" pitchFamily="34" charset="0"/>
            </a:endParaRPr>
          </a:p>
        </p:txBody>
      </p:sp>
      <p:sp>
        <p:nvSpPr>
          <p:cNvPr id="29" name="TextBox 28"/>
          <p:cNvSpPr txBox="1"/>
          <p:nvPr/>
        </p:nvSpPr>
        <p:spPr>
          <a:xfrm>
            <a:off x="5261246" y="4133538"/>
            <a:ext cx="463588"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sym typeface="Symbol"/>
              </a:rPr>
              <a:t> </a:t>
            </a:r>
            <a:r>
              <a:rPr lang="en-US" sz="1574" b="1" dirty="0" smtClean="0">
                <a:solidFill>
                  <a:srgbClr val="000000"/>
                </a:solidFill>
                <a:latin typeface="Arial" pitchFamily="34" charset="0"/>
                <a:ea typeface="ＭＳ Ｐゴシック" charset="0"/>
                <a:cs typeface="Arial" pitchFamily="34" charset="0"/>
              </a:rPr>
              <a:t>2</a:t>
            </a:r>
            <a:endParaRPr lang="en-US" sz="1574" b="1" dirty="0">
              <a:solidFill>
                <a:srgbClr val="000000"/>
              </a:solidFill>
              <a:latin typeface="Arial" pitchFamily="34" charset="0"/>
              <a:ea typeface="ＭＳ Ｐゴシック" charset="0"/>
              <a:cs typeface="Arial" pitchFamily="34" charset="0"/>
            </a:endParaRPr>
          </a:p>
        </p:txBody>
      </p:sp>
      <p:sp>
        <p:nvSpPr>
          <p:cNvPr id="30" name="TextBox 29"/>
          <p:cNvSpPr txBox="1"/>
          <p:nvPr/>
        </p:nvSpPr>
        <p:spPr>
          <a:xfrm>
            <a:off x="5639499" y="4131098"/>
            <a:ext cx="409086"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H</a:t>
            </a:r>
            <a:r>
              <a:rPr lang="en-US" sz="1574" b="1" baseline="30000" dirty="0" smtClean="0">
                <a:solidFill>
                  <a:srgbClr val="000000"/>
                </a:solidFill>
                <a:latin typeface="Symbol"/>
                <a:ea typeface="ＭＳ Ｐゴシック" charset="0"/>
                <a:cs typeface="Arial" pitchFamily="34" charset="0"/>
              </a:rPr>
              <a:t>+</a:t>
            </a:r>
            <a:endParaRPr lang="en-US" sz="1574" b="1" baseline="30000" dirty="0">
              <a:solidFill>
                <a:srgbClr val="000000"/>
              </a:solidFill>
              <a:latin typeface="Symbol"/>
              <a:ea typeface="ＭＳ Ｐゴシック" charset="0"/>
              <a:cs typeface="Arial" pitchFamily="34" charset="0"/>
            </a:endParaRPr>
          </a:p>
        </p:txBody>
      </p:sp>
      <p:sp>
        <p:nvSpPr>
          <p:cNvPr id="31" name="TextBox 30"/>
          <p:cNvSpPr txBox="1"/>
          <p:nvPr/>
        </p:nvSpPr>
        <p:spPr>
          <a:xfrm>
            <a:off x="614917" y="1830690"/>
            <a:ext cx="910827" cy="383054"/>
          </a:xfrm>
          <a:prstGeom prst="rect">
            <a:avLst/>
          </a:prstGeom>
          <a:noFill/>
        </p:spPr>
        <p:txBody>
          <a:bodyPr wrap="none" rtlCol="0">
            <a:spAutoFit/>
          </a:bodyPr>
          <a:lstStyle/>
          <a:p>
            <a:pPr eaLnBrk="0" hangingPunct="0"/>
            <a:r>
              <a:rPr lang="en-US" sz="1889" b="1" dirty="0" smtClean="0">
                <a:solidFill>
                  <a:srgbClr val="FFFFFF"/>
                </a:solidFill>
                <a:latin typeface="Arial" pitchFamily="34" charset="0"/>
                <a:ea typeface="ＭＳ Ｐゴシック" charset="0"/>
                <a:cs typeface="Arial" pitchFamily="34" charset="0"/>
              </a:rPr>
              <a:t>INPUT</a:t>
            </a:r>
            <a:endParaRPr lang="en-US" sz="1889" b="1" dirty="0">
              <a:solidFill>
                <a:srgbClr val="FFFFFF"/>
              </a:solidFill>
              <a:latin typeface="Arial" pitchFamily="34" charset="0"/>
              <a:ea typeface="ＭＳ Ｐゴシック" charset="0"/>
              <a:cs typeface="Arial" pitchFamily="34" charset="0"/>
            </a:endParaRPr>
          </a:p>
        </p:txBody>
      </p:sp>
      <p:sp>
        <p:nvSpPr>
          <p:cNvPr id="32" name="TextBox 31"/>
          <p:cNvSpPr txBox="1"/>
          <p:nvPr/>
        </p:nvSpPr>
        <p:spPr>
          <a:xfrm>
            <a:off x="585872" y="4276150"/>
            <a:ext cx="981359" cy="334707"/>
          </a:xfrm>
          <a:prstGeom prst="rect">
            <a:avLst/>
          </a:prstGeom>
          <a:noFill/>
        </p:spPr>
        <p:txBody>
          <a:bodyPr wrap="none" rtlCol="0">
            <a:spAutoFit/>
          </a:bodyPr>
          <a:lstStyle/>
          <a:p>
            <a:pPr eaLnBrk="0" hangingPunct="0"/>
            <a:r>
              <a:rPr lang="en-US" sz="1575" b="1" dirty="0">
                <a:solidFill>
                  <a:srgbClr val="FFFFFF"/>
                </a:solidFill>
                <a:latin typeface="Arial" pitchFamily="34" charset="0"/>
                <a:ea typeface="ＭＳ Ｐゴシック" charset="0"/>
                <a:cs typeface="Arial" pitchFamily="34" charset="0"/>
              </a:rPr>
              <a:t>Glucose</a:t>
            </a:r>
          </a:p>
        </p:txBody>
      </p:sp>
      <p:sp>
        <p:nvSpPr>
          <p:cNvPr id="33" name="TextBox 32"/>
          <p:cNvSpPr txBox="1"/>
          <p:nvPr/>
        </p:nvSpPr>
        <p:spPr>
          <a:xfrm>
            <a:off x="2591793" y="2364634"/>
            <a:ext cx="319318" cy="334579"/>
          </a:xfrm>
          <a:prstGeom prst="rect">
            <a:avLst/>
          </a:prstGeom>
          <a:noFill/>
        </p:spPr>
        <p:txBody>
          <a:bodyPr wrap="none" rtlCol="0">
            <a:spAutoFit/>
          </a:bodyPr>
          <a:lstStyle/>
          <a:p>
            <a:pPr eaLnBrk="0" hangingPunct="0"/>
            <a:r>
              <a:rPr lang="en-US" sz="1574" b="1" dirty="0" smtClean="0">
                <a:solidFill>
                  <a:srgbClr val="000000"/>
                </a:solidFill>
                <a:latin typeface="Arial" pitchFamily="34" charset="0"/>
                <a:ea typeface="ＭＳ Ｐゴシック" charset="0"/>
                <a:cs typeface="Arial" pitchFamily="34" charset="0"/>
              </a:rPr>
              <a:t>P</a:t>
            </a:r>
            <a:endParaRPr lang="en-US" sz="1574" b="1" dirty="0">
              <a:solidFill>
                <a:srgbClr val="000000"/>
              </a:solidFill>
              <a:latin typeface="Arial" pitchFamily="34" charset="0"/>
              <a:ea typeface="ＭＳ Ｐゴシック" charset="0"/>
              <a:cs typeface="Arial" pitchFamily="34" charset="0"/>
            </a:endParaRPr>
          </a:p>
        </p:txBody>
      </p:sp>
      <p:sp>
        <p:nvSpPr>
          <p:cNvPr id="34" name="직사각형 33"/>
          <p:cNvSpPr/>
          <p:nvPr/>
        </p:nvSpPr>
        <p:spPr>
          <a:xfrm>
            <a:off x="6400800" y="4989805"/>
            <a:ext cx="2604051" cy="1323439"/>
          </a:xfrm>
          <a:prstGeom prst="rect">
            <a:avLst/>
          </a:prstGeom>
        </p:spPr>
        <p:txBody>
          <a:bodyPr wrap="square">
            <a:spAutoFit/>
          </a:bodyPr>
          <a:lstStyle/>
          <a:p>
            <a:pPr algn="ctr"/>
            <a:r>
              <a:rPr lang="en-US" altLang="ko-KR" sz="1600" dirty="0" smtClean="0"/>
              <a:t>The lactic acid by-product is eventually transported to the liver, where liver cells convert it back to </a:t>
            </a:r>
            <a:r>
              <a:rPr lang="en-US" altLang="ko-KR" sz="1600" dirty="0" err="1" smtClean="0"/>
              <a:t>pyruvic</a:t>
            </a:r>
            <a:r>
              <a:rPr lang="en-US" altLang="ko-KR" sz="1600" dirty="0" smtClean="0"/>
              <a:t> acid.  </a:t>
            </a:r>
            <a:endParaRPr lang="en-US" altLang="ko-KR" sz="1600" dirty="0"/>
          </a:p>
        </p:txBody>
      </p:sp>
    </p:spTree>
    <p:extLst>
      <p:ext uri="{BB962C8B-B14F-4D97-AF65-F5344CB8AC3E}">
        <p14:creationId xmlns:p14="http://schemas.microsoft.com/office/powerpoint/2010/main" xmlns="" val="284155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Energy Flow and Chemical Cycling in the Biosphere</a:t>
            </a:r>
            <a:endParaRPr lang="en-US" dirty="0" smtClean="0"/>
          </a:p>
        </p:txBody>
      </p:sp>
      <p:sp>
        <p:nvSpPr>
          <p:cNvPr id="30723" name="Rectangle 3"/>
          <p:cNvSpPr>
            <a:spLocks noGrp="1" noChangeArrowheads="1"/>
          </p:cNvSpPr>
          <p:nvPr>
            <p:ph idx="1"/>
          </p:nvPr>
        </p:nvSpPr>
        <p:spPr/>
        <p:txBody>
          <a:bodyPr/>
          <a:lstStyle/>
          <a:p>
            <a:r>
              <a:rPr lang="en-US" dirty="0" smtClean="0"/>
              <a:t>All life requires energy. In almost all ecosystems on Earth, this energy originates with the sun. </a:t>
            </a:r>
          </a:p>
          <a:p>
            <a:r>
              <a:rPr lang="en-US" dirty="0" smtClean="0"/>
              <a:t>During </a:t>
            </a:r>
            <a:r>
              <a:rPr lang="en-US" b="1" dirty="0" smtClean="0"/>
              <a:t>photosynthesis</a:t>
            </a:r>
            <a:r>
              <a:rPr lang="en-US" dirty="0" smtClean="0"/>
              <a:t>, p</a:t>
            </a:r>
            <a:r>
              <a:rPr lang="en-US" altLang="ko-KR" dirty="0" smtClean="0"/>
              <a:t>lants and other </a:t>
            </a:r>
            <a:r>
              <a:rPr lang="en-US" altLang="ko-KR" b="1" dirty="0" err="1" smtClean="0"/>
              <a:t>autotrophs</a:t>
            </a:r>
            <a:r>
              <a:rPr lang="en-US" altLang="ko-KR" dirty="0" smtClean="0"/>
              <a:t> (“self-feeders” </a:t>
            </a:r>
            <a:r>
              <a:rPr lang="ko-KR" altLang="en-US" sz="2000" dirty="0" err="1" smtClean="0"/>
              <a:t>독립영양체</a:t>
            </a:r>
            <a:r>
              <a:rPr lang="en-US" altLang="ko-KR" dirty="0" smtClean="0"/>
              <a:t>) convert the energy of sunlight to their own organic matter, including carbohydrates, lipids, proteins, and nucleic acids, from nutrients that are entirely inorganic: carbon dioxide from the air and water and minerals from the soil. </a:t>
            </a:r>
          </a:p>
          <a:p>
            <a:pPr marL="0" lvl="1"/>
            <a:r>
              <a:rPr lang="en-US" dirty="0" smtClean="0"/>
              <a:t>Humans and other animals, </a:t>
            </a:r>
            <a:r>
              <a:rPr lang="en-US" b="1" dirty="0" err="1" smtClean="0"/>
              <a:t>h</a:t>
            </a:r>
            <a:r>
              <a:rPr lang="en-US" altLang="ko-KR" b="1" dirty="0" err="1" smtClean="0"/>
              <a:t>eterotrophs</a:t>
            </a:r>
            <a:r>
              <a:rPr lang="en-US" altLang="ko-KR" dirty="0" smtClean="0"/>
              <a:t> (other-feeders </a:t>
            </a:r>
            <a:r>
              <a:rPr lang="ko-KR" altLang="en-US" sz="2000" dirty="0" err="1" smtClean="0"/>
              <a:t>종속영양체</a:t>
            </a:r>
            <a:r>
              <a:rPr lang="en-US" altLang="ko-KR" dirty="0" smtClean="0"/>
              <a:t>)</a:t>
            </a:r>
            <a:r>
              <a:rPr lang="en-US" dirty="0" smtClean="0"/>
              <a:t> depend on this conversion for food and more.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794275" y="430697"/>
            <a:ext cx="6113417" cy="503582"/>
          </a:xfrm>
        </p:spPr>
        <p:txBody>
          <a:bodyPr/>
          <a:lstStyle/>
          <a:p>
            <a:r>
              <a:rPr lang="en-US" sz="2800" dirty="0" smtClean="0"/>
              <a:t>Fermentation in Microorganisms</a:t>
            </a:r>
          </a:p>
        </p:txBody>
      </p:sp>
      <p:sp>
        <p:nvSpPr>
          <p:cNvPr id="148483" name="Rectangle 3"/>
          <p:cNvSpPr>
            <a:spLocks noGrp="1" noChangeArrowheads="1"/>
          </p:cNvSpPr>
          <p:nvPr>
            <p:ph idx="1"/>
          </p:nvPr>
        </p:nvSpPr>
        <p:spPr>
          <a:xfrm>
            <a:off x="287383" y="1128520"/>
            <a:ext cx="8543108" cy="5043682"/>
          </a:xfrm>
        </p:spPr>
        <p:txBody>
          <a:bodyPr/>
          <a:lstStyle/>
          <a:p>
            <a:pPr>
              <a:spcAft>
                <a:spcPts val="600"/>
              </a:spcAft>
            </a:pPr>
            <a:r>
              <a:rPr lang="en-US" sz="2000" dirty="0" smtClean="0"/>
              <a:t>Fermentation alone is enough to sustain many microorganisms. </a:t>
            </a:r>
          </a:p>
          <a:p>
            <a:pPr>
              <a:spcAft>
                <a:spcPts val="600"/>
              </a:spcAft>
            </a:pPr>
            <a:r>
              <a:rPr lang="en-US" sz="2000" dirty="0" smtClean="0"/>
              <a:t>The lactic acid produced by yeast using lactic acid fermentation is used to produce</a:t>
            </a:r>
          </a:p>
          <a:p>
            <a:pPr lvl="1">
              <a:spcAft>
                <a:spcPts val="600"/>
              </a:spcAft>
            </a:pPr>
            <a:r>
              <a:rPr lang="en-US" sz="2000" dirty="0" smtClean="0"/>
              <a:t>cheese, sour cream, and yogurt,</a:t>
            </a:r>
          </a:p>
          <a:p>
            <a:pPr lvl="1">
              <a:spcAft>
                <a:spcPts val="600"/>
              </a:spcAft>
            </a:pPr>
            <a:r>
              <a:rPr lang="en-US" sz="2000" dirty="0" smtClean="0"/>
              <a:t>soy sauce, pickles, cabbage, and olives, and</a:t>
            </a:r>
          </a:p>
          <a:p>
            <a:pPr lvl="1">
              <a:spcAft>
                <a:spcPts val="600"/>
              </a:spcAft>
            </a:pPr>
            <a:r>
              <a:rPr lang="en-US" sz="2000" dirty="0" smtClean="0"/>
              <a:t>sausage meat products.</a:t>
            </a:r>
          </a:p>
          <a:p>
            <a:pPr>
              <a:spcAft>
                <a:spcPts val="600"/>
              </a:spcAft>
            </a:pPr>
            <a:r>
              <a:rPr lang="en-US" altLang="ko-KR" sz="2000" dirty="0" smtClean="0"/>
              <a:t>Yeast</a:t>
            </a:r>
          </a:p>
          <a:p>
            <a:pPr lvl="1">
              <a:spcAft>
                <a:spcPts val="600"/>
              </a:spcAft>
            </a:pPr>
            <a:r>
              <a:rPr lang="en-US" altLang="ko-KR" sz="2000" dirty="0" smtClean="0"/>
              <a:t>is capable of cellular respiration and fermentation and</a:t>
            </a:r>
          </a:p>
          <a:p>
            <a:pPr lvl="1">
              <a:spcAft>
                <a:spcPts val="600"/>
              </a:spcAft>
            </a:pPr>
            <a:r>
              <a:rPr lang="en-US" altLang="ko-KR" sz="2000" dirty="0" smtClean="0"/>
              <a:t>can perform alcoholic fermentation to produce CO</a:t>
            </a:r>
            <a:r>
              <a:rPr lang="en-US" altLang="ko-KR" sz="2000" baseline="-25000" dirty="0" smtClean="0"/>
              <a:t>2</a:t>
            </a:r>
            <a:r>
              <a:rPr lang="en-US" altLang="ko-KR" sz="2000" dirty="0" smtClean="0"/>
              <a:t> and ethyl alcohol instead of lactic acid.</a:t>
            </a:r>
          </a:p>
          <a:p>
            <a:pPr lvl="2">
              <a:spcAft>
                <a:spcPts val="600"/>
              </a:spcAft>
            </a:pPr>
            <a:r>
              <a:rPr lang="en-US" altLang="ko-KR" sz="2000" dirty="0" smtClean="0"/>
              <a:t>For thousands of years, people have put yeast to work producing alcoholic beverages such as beer and wine. </a:t>
            </a:r>
          </a:p>
          <a:p>
            <a:pPr lvl="2">
              <a:spcAft>
                <a:spcPts val="600"/>
              </a:spcAft>
            </a:pPr>
            <a:r>
              <a:rPr lang="en-US" altLang="ko-KR" sz="2000" dirty="0" smtClean="0"/>
              <a:t>As every baker knows, the CO</a:t>
            </a:r>
            <a:r>
              <a:rPr lang="en-US" altLang="ko-KR" sz="2000" baseline="-25000" dirty="0" smtClean="0"/>
              <a:t>2</a:t>
            </a:r>
            <a:r>
              <a:rPr lang="en-US" altLang="ko-KR" sz="2000" dirty="0" smtClean="0"/>
              <a:t> bubbles from fermenting yeast also cause bread dough to rise. </a:t>
            </a:r>
          </a:p>
          <a:p>
            <a:pPr lvl="1">
              <a:spcAft>
                <a:spcPts val="600"/>
              </a:spcAft>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847088"/>
            <a:ext cx="8546592" cy="3163824"/>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a:ea typeface="Geneva"/>
                <a:cs typeface="Arial"/>
              </a:rPr>
              <a:t>Figure 6.15</a:t>
            </a:r>
            <a:endParaRPr lang="en-US" sz="1200" b="0" dirty="0">
              <a:solidFill>
                <a:schemeClr val="tx1"/>
              </a:solidFill>
              <a:latin typeface="Arial"/>
              <a:cs typeface="Arial"/>
            </a:endParaRPr>
          </a:p>
        </p:txBody>
      </p:sp>
      <p:sp>
        <p:nvSpPr>
          <p:cNvPr id="6" name="TextBox 5"/>
          <p:cNvSpPr txBox="1"/>
          <p:nvPr/>
        </p:nvSpPr>
        <p:spPr>
          <a:xfrm>
            <a:off x="7563565" y="1864889"/>
            <a:ext cx="974947" cy="323165"/>
          </a:xfrm>
          <a:prstGeom prst="rect">
            <a:avLst/>
          </a:prstGeom>
          <a:noFill/>
        </p:spPr>
        <p:txBody>
          <a:bodyPr wrap="none" rtlCol="0">
            <a:spAutoFit/>
          </a:bodyPr>
          <a:lstStyle/>
          <a:p>
            <a:pPr eaLnBrk="0" hangingPunct="0"/>
            <a:r>
              <a:rPr lang="en-US" sz="1500" b="1" dirty="0" smtClean="0">
                <a:solidFill>
                  <a:srgbClr val="FFFFFF"/>
                </a:solidFill>
                <a:latin typeface="Arial" pitchFamily="34" charset="0"/>
                <a:ea typeface="ＭＳ Ｐゴシック" charset="0"/>
                <a:cs typeface="Arial" pitchFamily="34" charset="0"/>
              </a:rPr>
              <a:t>OUTPUT</a:t>
            </a:r>
            <a:endParaRPr lang="en-US" sz="1500" b="1" dirty="0">
              <a:solidFill>
                <a:srgbClr val="FFFFFF"/>
              </a:solidFill>
              <a:latin typeface="Arial" pitchFamily="34" charset="0"/>
              <a:ea typeface="ＭＳ Ｐゴシック" charset="0"/>
              <a:cs typeface="Arial" pitchFamily="34" charset="0"/>
            </a:endParaRPr>
          </a:p>
        </p:txBody>
      </p:sp>
      <p:sp>
        <p:nvSpPr>
          <p:cNvPr id="8" name="TextBox 7"/>
          <p:cNvSpPr txBox="1"/>
          <p:nvPr/>
        </p:nvSpPr>
        <p:spPr>
          <a:xfrm>
            <a:off x="7287802" y="3935268"/>
            <a:ext cx="1539204" cy="323165"/>
          </a:xfrm>
          <a:prstGeom prst="rect">
            <a:avLst/>
          </a:prstGeom>
          <a:noFill/>
        </p:spPr>
        <p:txBody>
          <a:bodyPr wrap="none" rtlCol="0">
            <a:spAutoFit/>
          </a:bodyPr>
          <a:lstStyle/>
          <a:p>
            <a:pPr eaLnBrk="0" hangingPunct="0"/>
            <a:r>
              <a:rPr lang="en-US" sz="1500" b="1" dirty="0">
                <a:solidFill>
                  <a:srgbClr val="000000"/>
                </a:solidFill>
                <a:latin typeface="Arial" pitchFamily="34" charset="0"/>
                <a:ea typeface="ＭＳ Ｐゴシック" charset="0"/>
                <a:cs typeface="Arial" pitchFamily="34" charset="0"/>
              </a:rPr>
              <a:t>2 Ethyl alcohol</a:t>
            </a:r>
          </a:p>
        </p:txBody>
      </p:sp>
      <p:sp>
        <p:nvSpPr>
          <p:cNvPr id="9" name="TextBox 8"/>
          <p:cNvSpPr txBox="1"/>
          <p:nvPr/>
        </p:nvSpPr>
        <p:spPr>
          <a:xfrm>
            <a:off x="3509959" y="2207626"/>
            <a:ext cx="53040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ATP</a:t>
            </a:r>
          </a:p>
        </p:txBody>
      </p:sp>
      <p:sp>
        <p:nvSpPr>
          <p:cNvPr id="10" name="TextBox 9"/>
          <p:cNvSpPr txBox="1"/>
          <p:nvPr/>
        </p:nvSpPr>
        <p:spPr>
          <a:xfrm>
            <a:off x="2294835" y="2105056"/>
            <a:ext cx="706988"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2 ADP</a:t>
            </a:r>
          </a:p>
        </p:txBody>
      </p:sp>
      <p:sp>
        <p:nvSpPr>
          <p:cNvPr id="11" name="TextBox 10"/>
          <p:cNvSpPr txBox="1"/>
          <p:nvPr/>
        </p:nvSpPr>
        <p:spPr>
          <a:xfrm>
            <a:off x="2630706" y="2919831"/>
            <a:ext cx="1010213" cy="291170"/>
          </a:xfrm>
          <a:prstGeom prst="rect">
            <a:avLst/>
          </a:prstGeom>
          <a:noFill/>
        </p:spPr>
        <p:txBody>
          <a:bodyPr wrap="none" rtlCol="0">
            <a:spAutoFit/>
          </a:bodyPr>
          <a:lstStyle/>
          <a:p>
            <a:pPr eaLnBrk="0" hangingPunct="0"/>
            <a:r>
              <a:rPr lang="en-US" sz="1292" b="1" dirty="0">
                <a:solidFill>
                  <a:srgbClr val="000000"/>
                </a:solidFill>
                <a:latin typeface="Arial" pitchFamily="34" charset="0"/>
                <a:ea typeface="ＭＳ Ｐゴシック" charset="0"/>
                <a:cs typeface="Arial" pitchFamily="34" charset="0"/>
              </a:rPr>
              <a:t>Glycolysis</a:t>
            </a:r>
          </a:p>
        </p:txBody>
      </p:sp>
      <p:sp>
        <p:nvSpPr>
          <p:cNvPr id="12" name="TextBox 11"/>
          <p:cNvSpPr txBox="1"/>
          <p:nvPr/>
        </p:nvSpPr>
        <p:spPr>
          <a:xfrm>
            <a:off x="3215289" y="2223292"/>
            <a:ext cx="28405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2</a:t>
            </a:r>
            <a:endParaRPr lang="en-US" sz="1400" b="1" dirty="0">
              <a:solidFill>
                <a:srgbClr val="000000"/>
              </a:solidFill>
              <a:latin typeface="Arial" pitchFamily="34" charset="0"/>
              <a:ea typeface="ＭＳ Ｐゴシック" charset="0"/>
              <a:cs typeface="Arial" pitchFamily="34" charset="0"/>
            </a:endParaRPr>
          </a:p>
        </p:txBody>
      </p:sp>
      <p:sp>
        <p:nvSpPr>
          <p:cNvPr id="13" name="TextBox 12"/>
          <p:cNvSpPr txBox="1"/>
          <p:nvPr/>
        </p:nvSpPr>
        <p:spPr>
          <a:xfrm>
            <a:off x="2246370" y="2361397"/>
            <a:ext cx="43313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sym typeface="Symbol"/>
              </a:rPr>
              <a:t> </a:t>
            </a:r>
            <a:r>
              <a:rPr lang="en-US" sz="1400" b="1" dirty="0" smtClean="0">
                <a:solidFill>
                  <a:srgbClr val="000000"/>
                </a:solidFill>
                <a:latin typeface="Arial" pitchFamily="34" charset="0"/>
                <a:ea typeface="ＭＳ Ｐゴシック" charset="0"/>
                <a:cs typeface="Arial" pitchFamily="34" charset="0"/>
              </a:rPr>
              <a:t>2</a:t>
            </a:r>
            <a:endParaRPr lang="en-US" sz="1400" b="1" dirty="0">
              <a:solidFill>
                <a:srgbClr val="000000"/>
              </a:solidFill>
              <a:latin typeface="Arial" pitchFamily="34" charset="0"/>
              <a:ea typeface="ＭＳ Ｐゴシック" charset="0"/>
              <a:cs typeface="Arial" pitchFamily="34" charset="0"/>
            </a:endParaRPr>
          </a:p>
        </p:txBody>
      </p:sp>
      <p:sp>
        <p:nvSpPr>
          <p:cNvPr id="14" name="TextBox 13"/>
          <p:cNvSpPr txBox="1"/>
          <p:nvPr/>
        </p:nvSpPr>
        <p:spPr>
          <a:xfrm>
            <a:off x="2620977" y="2354906"/>
            <a:ext cx="30489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15" name="TextBox 14"/>
          <p:cNvSpPr txBox="1"/>
          <p:nvPr/>
        </p:nvSpPr>
        <p:spPr>
          <a:xfrm>
            <a:off x="6305059" y="3793426"/>
            <a:ext cx="644728" cy="307777"/>
          </a:xfrm>
          <a:prstGeom prst="rect">
            <a:avLst/>
          </a:prstGeom>
          <a:noFill/>
        </p:spPr>
        <p:txBody>
          <a:bodyPr wrap="none" rtlCol="0">
            <a:spAutoFit/>
          </a:bodyPr>
          <a:lstStyle/>
          <a:p>
            <a:pPr eaLnBrk="0" hangingPunct="0"/>
            <a:r>
              <a:rPr lang="en-US" sz="1400" b="1" smtClean="0">
                <a:solidFill>
                  <a:srgbClr val="000000"/>
                </a:solidFill>
                <a:latin typeface="Arial" pitchFamily="34" charset="0"/>
                <a:ea typeface="ＭＳ Ｐゴシック" charset="0"/>
                <a:cs typeface="Arial" pitchFamily="34" charset="0"/>
              </a:rPr>
              <a:t>NAD</a:t>
            </a:r>
            <a:r>
              <a:rPr lang="en-US" sz="1400" b="1" baseline="3000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16" name="TextBox 15"/>
          <p:cNvSpPr txBox="1"/>
          <p:nvPr/>
        </p:nvSpPr>
        <p:spPr>
          <a:xfrm>
            <a:off x="6042835" y="3797162"/>
            <a:ext cx="28405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2</a:t>
            </a:r>
            <a:endParaRPr lang="en-US" sz="1400" b="1" dirty="0">
              <a:solidFill>
                <a:srgbClr val="000000"/>
              </a:solidFill>
              <a:latin typeface="Arial" pitchFamily="34" charset="0"/>
              <a:ea typeface="ＭＳ Ｐゴシック" charset="0"/>
              <a:cs typeface="Arial" pitchFamily="34" charset="0"/>
            </a:endParaRPr>
          </a:p>
        </p:txBody>
      </p:sp>
      <p:sp>
        <p:nvSpPr>
          <p:cNvPr id="17" name="TextBox 16"/>
          <p:cNvSpPr txBox="1"/>
          <p:nvPr/>
        </p:nvSpPr>
        <p:spPr>
          <a:xfrm>
            <a:off x="5049903" y="3793802"/>
            <a:ext cx="28405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2</a:t>
            </a:r>
            <a:endParaRPr lang="en-US" sz="1400" b="1" dirty="0">
              <a:solidFill>
                <a:srgbClr val="000000"/>
              </a:solidFill>
              <a:latin typeface="Arial" pitchFamily="34" charset="0"/>
              <a:ea typeface="ＭＳ Ｐゴシック" charset="0"/>
              <a:cs typeface="Arial" pitchFamily="34" charset="0"/>
            </a:endParaRPr>
          </a:p>
        </p:txBody>
      </p:sp>
      <p:sp>
        <p:nvSpPr>
          <p:cNvPr id="18" name="TextBox 17"/>
          <p:cNvSpPr txBox="1"/>
          <p:nvPr/>
        </p:nvSpPr>
        <p:spPr>
          <a:xfrm>
            <a:off x="5293901" y="3797162"/>
            <a:ext cx="704039"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NADH</a:t>
            </a:r>
            <a:endParaRPr lang="en-US" sz="1400" b="1" baseline="30000" dirty="0">
              <a:solidFill>
                <a:srgbClr val="000000"/>
              </a:solidFill>
              <a:latin typeface="Arial" pitchFamily="34" charset="0"/>
              <a:ea typeface="ＭＳ Ｐゴシック" charset="0"/>
              <a:cs typeface="Arial" pitchFamily="34" charset="0"/>
            </a:endParaRPr>
          </a:p>
        </p:txBody>
      </p:sp>
      <p:sp>
        <p:nvSpPr>
          <p:cNvPr id="19" name="TextBox 18"/>
          <p:cNvSpPr txBox="1"/>
          <p:nvPr/>
        </p:nvSpPr>
        <p:spPr>
          <a:xfrm>
            <a:off x="5360474" y="3553908"/>
            <a:ext cx="284052" cy="307777"/>
          </a:xfrm>
          <a:prstGeom prst="rect">
            <a:avLst/>
          </a:prstGeom>
          <a:noFill/>
        </p:spPr>
        <p:txBody>
          <a:bodyPr wrap="none" rtlCol="0">
            <a:spAutoFit/>
          </a:bodyPr>
          <a:lstStyle/>
          <a:p>
            <a:pPr eaLnBrk="0" hangingPunct="0"/>
            <a:r>
              <a:rPr lang="en-US" sz="1400" b="1" dirty="0" smtClean="0">
                <a:solidFill>
                  <a:srgbClr val="000000"/>
                </a:solidFill>
                <a:latin typeface="Symbol" pitchFamily="18" charset="2"/>
                <a:ea typeface="ＭＳ Ｐゴシック" charset="0"/>
                <a:cs typeface="Arial" pitchFamily="34" charset="0"/>
                <a:sym typeface="Symbol"/>
              </a:rPr>
              <a:t></a:t>
            </a:r>
            <a:endParaRPr lang="en-US" sz="1400" b="1" dirty="0">
              <a:solidFill>
                <a:srgbClr val="000000"/>
              </a:solidFill>
              <a:latin typeface="Symbol" pitchFamily="18" charset="2"/>
              <a:ea typeface="ＭＳ Ｐゴシック" charset="0"/>
              <a:cs typeface="Arial" pitchFamily="34" charset="0"/>
            </a:endParaRPr>
          </a:p>
        </p:txBody>
      </p:sp>
      <p:sp>
        <p:nvSpPr>
          <p:cNvPr id="20" name="TextBox 19"/>
          <p:cNvSpPr txBox="1"/>
          <p:nvPr/>
        </p:nvSpPr>
        <p:spPr>
          <a:xfrm>
            <a:off x="5654006" y="3553908"/>
            <a:ext cx="284052" cy="307777"/>
          </a:xfrm>
          <a:prstGeom prst="rect">
            <a:avLst/>
          </a:prstGeom>
          <a:noFill/>
        </p:spPr>
        <p:txBody>
          <a:bodyPr wrap="none" rtlCol="0">
            <a:spAutoFit/>
          </a:bodyPr>
          <a:lstStyle/>
          <a:p>
            <a:pPr eaLnBrk="0" hangingPunct="0"/>
            <a:r>
              <a:rPr lang="en-US" sz="1400" b="1" dirty="0" smtClean="0">
                <a:solidFill>
                  <a:srgbClr val="000000"/>
                </a:solidFill>
                <a:latin typeface="Symbol" pitchFamily="18" charset="2"/>
                <a:ea typeface="ＭＳ Ｐゴシック" charset="0"/>
                <a:cs typeface="Arial" pitchFamily="34" charset="0"/>
                <a:sym typeface="Symbol"/>
              </a:rPr>
              <a:t></a:t>
            </a:r>
            <a:endParaRPr lang="en-US" sz="1400" b="1" dirty="0">
              <a:solidFill>
                <a:srgbClr val="000000"/>
              </a:solidFill>
              <a:latin typeface="Symbol" pitchFamily="18" charset="2"/>
              <a:ea typeface="ＭＳ Ｐゴシック" charset="0"/>
              <a:cs typeface="Arial" pitchFamily="34" charset="0"/>
            </a:endParaRPr>
          </a:p>
        </p:txBody>
      </p:sp>
      <p:sp>
        <p:nvSpPr>
          <p:cNvPr id="21" name="TextBox 20"/>
          <p:cNvSpPr txBox="1"/>
          <p:nvPr/>
        </p:nvSpPr>
        <p:spPr>
          <a:xfrm>
            <a:off x="3974757" y="4087122"/>
            <a:ext cx="1541968" cy="307777"/>
          </a:xfrm>
          <a:prstGeom prst="rect">
            <a:avLst/>
          </a:prstGeom>
          <a:noFill/>
        </p:spPr>
        <p:txBody>
          <a:bodyPr wrap="squar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2 </a:t>
            </a:r>
            <a:r>
              <a:rPr lang="en-US" sz="1400" b="1" dirty="0" smtClean="0">
                <a:solidFill>
                  <a:srgbClr val="000000"/>
                </a:solidFill>
                <a:latin typeface="Arial" pitchFamily="34" charset="0"/>
                <a:ea typeface="ＭＳ Ｐゴシック" charset="0"/>
                <a:cs typeface="Arial" pitchFamily="34" charset="0"/>
              </a:rPr>
              <a:t>pyruvic acid</a:t>
            </a:r>
            <a:endParaRPr lang="en-US" sz="1400" b="1" dirty="0">
              <a:solidFill>
                <a:srgbClr val="000000"/>
              </a:solidFill>
              <a:latin typeface="Arial" pitchFamily="34" charset="0"/>
              <a:ea typeface="ＭＳ Ｐゴシック" charset="0"/>
              <a:cs typeface="Arial" pitchFamily="34" charset="0"/>
            </a:endParaRPr>
          </a:p>
        </p:txBody>
      </p:sp>
      <p:sp>
        <p:nvSpPr>
          <p:cNvPr id="22" name="TextBox 21"/>
          <p:cNvSpPr txBox="1"/>
          <p:nvPr/>
        </p:nvSpPr>
        <p:spPr>
          <a:xfrm>
            <a:off x="2025084" y="3787435"/>
            <a:ext cx="28405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2</a:t>
            </a:r>
            <a:endParaRPr lang="en-US" sz="1400" b="1" dirty="0">
              <a:solidFill>
                <a:srgbClr val="000000"/>
              </a:solidFill>
              <a:latin typeface="Arial" pitchFamily="34" charset="0"/>
              <a:ea typeface="ＭＳ Ｐゴシック" charset="0"/>
              <a:cs typeface="Arial" pitchFamily="34" charset="0"/>
            </a:endParaRPr>
          </a:p>
        </p:txBody>
      </p:sp>
      <p:sp>
        <p:nvSpPr>
          <p:cNvPr id="23" name="TextBox 22"/>
          <p:cNvSpPr txBox="1"/>
          <p:nvPr/>
        </p:nvSpPr>
        <p:spPr>
          <a:xfrm>
            <a:off x="3069819" y="3777331"/>
            <a:ext cx="28405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2</a:t>
            </a:r>
            <a:endParaRPr lang="en-US" sz="1400" b="1" dirty="0">
              <a:solidFill>
                <a:srgbClr val="000000"/>
              </a:solidFill>
              <a:latin typeface="Arial" pitchFamily="34" charset="0"/>
              <a:ea typeface="ＭＳ Ｐゴシック" charset="0"/>
              <a:cs typeface="Arial" pitchFamily="34" charset="0"/>
            </a:endParaRPr>
          </a:p>
        </p:txBody>
      </p:sp>
      <p:sp>
        <p:nvSpPr>
          <p:cNvPr id="24" name="TextBox 23"/>
          <p:cNvSpPr txBox="1"/>
          <p:nvPr/>
        </p:nvSpPr>
        <p:spPr>
          <a:xfrm>
            <a:off x="2304563" y="3779657"/>
            <a:ext cx="644728" cy="307777"/>
          </a:xfrm>
          <a:prstGeom prst="rect">
            <a:avLst/>
          </a:prstGeom>
          <a:noFill/>
        </p:spPr>
        <p:txBody>
          <a:bodyPr wrap="none" rtlCol="0">
            <a:spAutoFit/>
          </a:bodyPr>
          <a:lstStyle/>
          <a:p>
            <a:pPr eaLnBrk="0" hangingPunct="0"/>
            <a:r>
              <a:rPr lang="en-US" sz="1400" b="1" smtClean="0">
                <a:solidFill>
                  <a:srgbClr val="000000"/>
                </a:solidFill>
                <a:latin typeface="Arial" pitchFamily="34" charset="0"/>
                <a:ea typeface="ＭＳ Ｐゴシック" charset="0"/>
                <a:cs typeface="Arial" pitchFamily="34" charset="0"/>
              </a:rPr>
              <a:t>NAD</a:t>
            </a:r>
            <a:r>
              <a:rPr lang="en-US" sz="1400" b="1" baseline="3000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25" name="TextBox 24"/>
          <p:cNvSpPr txBox="1"/>
          <p:nvPr/>
        </p:nvSpPr>
        <p:spPr>
          <a:xfrm>
            <a:off x="3325147" y="3784827"/>
            <a:ext cx="704039"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NADH</a:t>
            </a:r>
            <a:endParaRPr lang="en-US" sz="1400" b="1" baseline="30000" dirty="0">
              <a:solidFill>
                <a:srgbClr val="000000"/>
              </a:solidFill>
              <a:latin typeface="Arial" pitchFamily="34" charset="0"/>
              <a:ea typeface="ＭＳ Ｐゴシック" charset="0"/>
              <a:cs typeface="Arial" pitchFamily="34" charset="0"/>
            </a:endParaRPr>
          </a:p>
        </p:txBody>
      </p:sp>
      <p:sp>
        <p:nvSpPr>
          <p:cNvPr id="26" name="TextBox 25"/>
          <p:cNvSpPr txBox="1"/>
          <p:nvPr/>
        </p:nvSpPr>
        <p:spPr>
          <a:xfrm>
            <a:off x="3388346" y="3544377"/>
            <a:ext cx="284052" cy="307777"/>
          </a:xfrm>
          <a:prstGeom prst="rect">
            <a:avLst/>
          </a:prstGeom>
          <a:noFill/>
        </p:spPr>
        <p:txBody>
          <a:bodyPr wrap="none" rtlCol="0">
            <a:spAutoFit/>
          </a:bodyPr>
          <a:lstStyle/>
          <a:p>
            <a:pPr eaLnBrk="0" hangingPunct="0"/>
            <a:r>
              <a:rPr lang="en-US" sz="1400" b="1" dirty="0" smtClean="0">
                <a:solidFill>
                  <a:srgbClr val="000000"/>
                </a:solidFill>
                <a:latin typeface="Symbol" pitchFamily="18" charset="2"/>
                <a:ea typeface="ＭＳ Ｐゴシック" charset="0"/>
                <a:cs typeface="Arial" pitchFamily="34" charset="0"/>
                <a:sym typeface="Symbol"/>
              </a:rPr>
              <a:t></a:t>
            </a:r>
            <a:endParaRPr lang="en-US" sz="1400" b="1" dirty="0">
              <a:solidFill>
                <a:srgbClr val="000000"/>
              </a:solidFill>
              <a:latin typeface="Symbol" pitchFamily="18" charset="2"/>
              <a:ea typeface="ＭＳ Ｐゴシック" charset="0"/>
              <a:cs typeface="Arial" pitchFamily="34" charset="0"/>
            </a:endParaRPr>
          </a:p>
        </p:txBody>
      </p:sp>
      <p:sp>
        <p:nvSpPr>
          <p:cNvPr id="27" name="TextBox 26"/>
          <p:cNvSpPr txBox="1"/>
          <p:nvPr/>
        </p:nvSpPr>
        <p:spPr>
          <a:xfrm>
            <a:off x="3674939" y="3542200"/>
            <a:ext cx="284052" cy="307777"/>
          </a:xfrm>
          <a:prstGeom prst="rect">
            <a:avLst/>
          </a:prstGeom>
          <a:noFill/>
        </p:spPr>
        <p:txBody>
          <a:bodyPr wrap="none" rtlCol="0">
            <a:spAutoFit/>
          </a:bodyPr>
          <a:lstStyle/>
          <a:p>
            <a:pPr eaLnBrk="0" hangingPunct="0"/>
            <a:r>
              <a:rPr lang="en-US" sz="1400" b="1" dirty="0" smtClean="0">
                <a:solidFill>
                  <a:srgbClr val="000000"/>
                </a:solidFill>
                <a:latin typeface="Symbol" pitchFamily="18" charset="2"/>
                <a:ea typeface="ＭＳ Ｐゴシック" charset="0"/>
                <a:cs typeface="Arial" pitchFamily="34" charset="0"/>
                <a:sym typeface="Symbol"/>
              </a:rPr>
              <a:t></a:t>
            </a:r>
            <a:endParaRPr lang="en-US" sz="1400" b="1" dirty="0">
              <a:solidFill>
                <a:srgbClr val="000000"/>
              </a:solidFill>
              <a:latin typeface="Symbol" pitchFamily="18" charset="2"/>
              <a:ea typeface="ＭＳ Ｐゴシック" charset="0"/>
              <a:cs typeface="Arial" pitchFamily="34" charset="0"/>
            </a:endParaRPr>
          </a:p>
        </p:txBody>
      </p:sp>
      <p:sp>
        <p:nvSpPr>
          <p:cNvPr id="28" name="TextBox 27"/>
          <p:cNvSpPr txBox="1"/>
          <p:nvPr/>
        </p:nvSpPr>
        <p:spPr>
          <a:xfrm>
            <a:off x="5232062" y="4201634"/>
            <a:ext cx="43313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sym typeface="Symbol"/>
              </a:rPr>
              <a:t> </a:t>
            </a:r>
            <a:r>
              <a:rPr lang="en-US" sz="1400" b="1" dirty="0" smtClean="0">
                <a:solidFill>
                  <a:srgbClr val="000000"/>
                </a:solidFill>
                <a:latin typeface="Arial" pitchFamily="34" charset="0"/>
                <a:ea typeface="ＭＳ Ｐゴシック" charset="0"/>
                <a:cs typeface="Arial" pitchFamily="34" charset="0"/>
              </a:rPr>
              <a:t>2</a:t>
            </a:r>
            <a:endParaRPr lang="en-US" sz="1400" b="1" dirty="0">
              <a:solidFill>
                <a:srgbClr val="000000"/>
              </a:solidFill>
              <a:latin typeface="Arial" pitchFamily="34" charset="0"/>
              <a:ea typeface="ＭＳ Ｐゴシック" charset="0"/>
              <a:cs typeface="Arial" pitchFamily="34" charset="0"/>
            </a:endParaRPr>
          </a:p>
        </p:txBody>
      </p:sp>
      <p:sp>
        <p:nvSpPr>
          <p:cNvPr id="29" name="TextBox 28"/>
          <p:cNvSpPr txBox="1"/>
          <p:nvPr/>
        </p:nvSpPr>
        <p:spPr>
          <a:xfrm>
            <a:off x="5590859" y="4206205"/>
            <a:ext cx="385042" cy="307777"/>
          </a:xfrm>
          <a:prstGeom prst="rect">
            <a:avLst/>
          </a:prstGeom>
          <a:noFill/>
        </p:spPr>
        <p:txBody>
          <a:bodyPr wrap="none" rtlCol="0">
            <a:spAutoFit/>
          </a:bodyPr>
          <a:lstStyle/>
          <a:p>
            <a:pPr eaLnBrk="0" hangingPunct="0"/>
            <a:r>
              <a:rPr lang="en-US" sz="1400" b="1" smtClean="0">
                <a:solidFill>
                  <a:srgbClr val="000000"/>
                </a:solidFill>
                <a:latin typeface="Arial" pitchFamily="34" charset="0"/>
                <a:ea typeface="ＭＳ Ｐゴシック" charset="0"/>
                <a:cs typeface="Arial" pitchFamily="34" charset="0"/>
              </a:rPr>
              <a:t>H</a:t>
            </a:r>
            <a:r>
              <a:rPr lang="en-US" sz="1400" b="1" baseline="3000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30" name="TextBox 29"/>
          <p:cNvSpPr txBox="1"/>
          <p:nvPr/>
        </p:nvSpPr>
        <p:spPr>
          <a:xfrm>
            <a:off x="692741" y="1859874"/>
            <a:ext cx="761747" cy="323165"/>
          </a:xfrm>
          <a:prstGeom prst="rect">
            <a:avLst/>
          </a:prstGeom>
          <a:noFill/>
        </p:spPr>
        <p:txBody>
          <a:bodyPr wrap="none" rtlCol="0">
            <a:spAutoFit/>
          </a:bodyPr>
          <a:lstStyle/>
          <a:p>
            <a:pPr eaLnBrk="0" hangingPunct="0"/>
            <a:r>
              <a:rPr lang="en-US" sz="1500" b="1" dirty="0" smtClean="0">
                <a:solidFill>
                  <a:srgbClr val="FFFFFF"/>
                </a:solidFill>
                <a:latin typeface="Arial" pitchFamily="34" charset="0"/>
                <a:ea typeface="ＭＳ Ｐゴシック" charset="0"/>
                <a:cs typeface="Arial" pitchFamily="34" charset="0"/>
              </a:rPr>
              <a:t>INPUT</a:t>
            </a:r>
            <a:endParaRPr lang="en-US" sz="1500" b="1" dirty="0">
              <a:solidFill>
                <a:srgbClr val="FFFFFF"/>
              </a:solidFill>
              <a:latin typeface="Arial" pitchFamily="34" charset="0"/>
              <a:ea typeface="ＭＳ Ｐゴシック" charset="0"/>
              <a:cs typeface="Arial" pitchFamily="34" charset="0"/>
            </a:endParaRPr>
          </a:p>
        </p:txBody>
      </p:sp>
      <p:sp>
        <p:nvSpPr>
          <p:cNvPr id="31" name="TextBox 30"/>
          <p:cNvSpPr txBox="1"/>
          <p:nvPr/>
        </p:nvSpPr>
        <p:spPr>
          <a:xfrm>
            <a:off x="605328" y="4363702"/>
            <a:ext cx="942887" cy="323165"/>
          </a:xfrm>
          <a:prstGeom prst="rect">
            <a:avLst/>
          </a:prstGeom>
          <a:noFill/>
        </p:spPr>
        <p:txBody>
          <a:bodyPr wrap="none" rtlCol="0">
            <a:spAutoFit/>
          </a:bodyPr>
          <a:lstStyle/>
          <a:p>
            <a:pPr eaLnBrk="0" hangingPunct="0"/>
            <a:r>
              <a:rPr lang="en-US" sz="1500" b="1" dirty="0">
                <a:solidFill>
                  <a:srgbClr val="FFFFFF"/>
                </a:solidFill>
                <a:latin typeface="Arial" pitchFamily="34" charset="0"/>
                <a:ea typeface="ＭＳ Ｐゴシック" charset="0"/>
                <a:cs typeface="Arial" pitchFamily="34" charset="0"/>
              </a:rPr>
              <a:t>Glucose</a:t>
            </a:r>
          </a:p>
        </p:txBody>
      </p:sp>
      <p:sp>
        <p:nvSpPr>
          <p:cNvPr id="32" name="TextBox 31"/>
          <p:cNvSpPr txBox="1"/>
          <p:nvPr/>
        </p:nvSpPr>
        <p:spPr>
          <a:xfrm>
            <a:off x="3026305" y="2497578"/>
            <a:ext cx="30489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33" name="TextBox 32"/>
          <p:cNvSpPr txBox="1"/>
          <p:nvPr/>
        </p:nvSpPr>
        <p:spPr>
          <a:xfrm>
            <a:off x="5345438" y="2535285"/>
            <a:ext cx="149592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2 CO</a:t>
            </a:r>
            <a:r>
              <a:rPr lang="en-US" sz="1400" b="1" baseline="-25000" dirty="0">
                <a:solidFill>
                  <a:srgbClr val="000000"/>
                </a:solidFill>
                <a:latin typeface="Arial" pitchFamily="34" charset="0"/>
                <a:ea typeface="ＭＳ Ｐゴシック" charset="0"/>
                <a:cs typeface="Arial" pitchFamily="34" charset="0"/>
              </a:rPr>
              <a:t>2</a:t>
            </a:r>
            <a:r>
              <a:rPr lang="en-US" sz="1400" b="1" dirty="0">
                <a:solidFill>
                  <a:srgbClr val="000000"/>
                </a:solidFill>
                <a:latin typeface="Arial" pitchFamily="34" charset="0"/>
                <a:ea typeface="ＭＳ Ｐゴシック" charset="0"/>
                <a:cs typeface="Arial" pitchFamily="34" charset="0"/>
              </a:rPr>
              <a:t> </a:t>
            </a:r>
            <a:r>
              <a:rPr lang="en-US" sz="1400" b="1" dirty="0" smtClean="0">
                <a:solidFill>
                  <a:srgbClr val="000000"/>
                </a:solidFill>
                <a:latin typeface="Arial" pitchFamily="34" charset="0"/>
                <a:ea typeface="ＭＳ Ｐゴシック" charset="0"/>
                <a:cs typeface="Arial" pitchFamily="34" charset="0"/>
              </a:rPr>
              <a:t>released</a:t>
            </a:r>
            <a:endParaRPr lang="en-US" sz="1400" b="1" dirty="0">
              <a:solidFill>
                <a:srgbClr val="000000"/>
              </a:solidFill>
              <a:latin typeface="Arial" pitchFamily="34" charset="0"/>
              <a:ea typeface="ＭＳ Ｐゴシック" charset="0"/>
              <a:cs typeface="Arial" pitchFamily="34" charset="0"/>
            </a:endParaRPr>
          </a:p>
        </p:txBody>
      </p:sp>
    </p:spTree>
    <p:extLst>
      <p:ext uri="{BB962C8B-B14F-4D97-AF65-F5344CB8AC3E}">
        <p14:creationId xmlns:p14="http://schemas.microsoft.com/office/powerpoint/2010/main" xmlns="" val="3847980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6775" y="420758"/>
            <a:ext cx="8021730" cy="503582"/>
          </a:xfrm>
        </p:spPr>
        <p:txBody>
          <a:bodyPr/>
          <a:lstStyle/>
          <a:p>
            <a:r>
              <a:rPr lang="en-US" sz="2800" dirty="0" smtClean="0"/>
              <a:t>Evolution Connection: The Importance of Oxygen</a:t>
            </a:r>
          </a:p>
        </p:txBody>
      </p:sp>
      <p:sp>
        <p:nvSpPr>
          <p:cNvPr id="158723" name="Rectangle 3"/>
          <p:cNvSpPr>
            <a:spLocks noGrp="1" noChangeArrowheads="1"/>
          </p:cNvSpPr>
          <p:nvPr>
            <p:ph idx="1"/>
          </p:nvPr>
        </p:nvSpPr>
        <p:spPr>
          <a:xfrm>
            <a:off x="287383" y="909861"/>
            <a:ext cx="8543108" cy="5719540"/>
          </a:xfrm>
        </p:spPr>
        <p:txBody>
          <a:bodyPr/>
          <a:lstStyle/>
          <a:p>
            <a:pPr>
              <a:spcAft>
                <a:spcPts val="600"/>
              </a:spcAft>
            </a:pPr>
            <a:r>
              <a:rPr lang="en-US" sz="2400" dirty="0" smtClean="0"/>
              <a:t>The role of glycolysis in both respiration and fermentation has an evolutionary basis.</a:t>
            </a:r>
          </a:p>
          <a:p>
            <a:pPr lvl="1">
              <a:spcAft>
                <a:spcPts val="600"/>
              </a:spcAft>
            </a:pPr>
            <a:r>
              <a:rPr lang="en-US" sz="2400" dirty="0" smtClean="0"/>
              <a:t>Between 3.5 and 2.7 billion years ago, before significant levels of oxygen were present in Earth’s atmosphere, ancient prokaryotes probably</a:t>
            </a:r>
          </a:p>
          <a:p>
            <a:pPr lvl="2">
              <a:spcAft>
                <a:spcPts val="600"/>
              </a:spcAft>
            </a:pPr>
            <a:r>
              <a:rPr lang="en-US" dirty="0" smtClean="0"/>
              <a:t>used glycolysis to make ATP and</a:t>
            </a:r>
          </a:p>
          <a:p>
            <a:pPr lvl="2">
              <a:spcAft>
                <a:spcPts val="600"/>
              </a:spcAft>
            </a:pPr>
            <a:r>
              <a:rPr lang="en-US" dirty="0" smtClean="0"/>
              <a:t>generated ATP exclusively from </a:t>
            </a:r>
            <a:r>
              <a:rPr lang="en-US" dirty="0" err="1" smtClean="0"/>
              <a:t>glycolysis</a:t>
            </a:r>
            <a:r>
              <a:rPr lang="en-US" dirty="0" smtClean="0"/>
              <a:t>.</a:t>
            </a:r>
          </a:p>
          <a:p>
            <a:pPr>
              <a:spcAft>
                <a:spcPts val="600"/>
              </a:spcAft>
            </a:pPr>
            <a:r>
              <a:rPr lang="en-US" altLang="ko-KR" sz="2400" dirty="0" smtClean="0"/>
              <a:t>The fact that </a:t>
            </a:r>
            <a:r>
              <a:rPr lang="en-US" altLang="ko-KR" sz="2400" dirty="0" err="1" smtClean="0"/>
              <a:t>glycolysis</a:t>
            </a:r>
            <a:r>
              <a:rPr lang="en-US" altLang="ko-KR" sz="2400" dirty="0" smtClean="0"/>
              <a:t> occurs in almost all organisms suggests that it evolved very early in ancestors common to all the domains of life. </a:t>
            </a:r>
          </a:p>
          <a:p>
            <a:pPr>
              <a:spcAft>
                <a:spcPts val="600"/>
              </a:spcAft>
            </a:pPr>
            <a:r>
              <a:rPr lang="en-US" altLang="ko-KR" sz="2400" dirty="0" smtClean="0"/>
              <a:t>The location of </a:t>
            </a:r>
            <a:r>
              <a:rPr lang="en-US" altLang="ko-KR" sz="2400" dirty="0" err="1" smtClean="0"/>
              <a:t>glycolysis</a:t>
            </a:r>
            <a:r>
              <a:rPr lang="en-US" altLang="ko-KR" sz="2400" dirty="0" smtClean="0"/>
              <a:t> within the cell also implies great antiquity.</a:t>
            </a:r>
          </a:p>
          <a:p>
            <a:pPr lvl="1">
              <a:spcAft>
                <a:spcPts val="600"/>
              </a:spcAft>
            </a:pPr>
            <a:r>
              <a:rPr lang="en-US" altLang="ko-KR" sz="2400" dirty="0" smtClean="0"/>
              <a:t>The pathway does not require any of the membrane-enclosed organelles of the eukaryotic cell, which evolved more than a billion years after the prokaryotic cell. </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7760" y="204216"/>
            <a:ext cx="6888480"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6.2</a:t>
            </a:r>
            <a:endParaRPr lang="en-US" sz="1200" b="0" dirty="0">
              <a:solidFill>
                <a:schemeClr val="tx1"/>
              </a:solidFill>
              <a:latin typeface="Arial" charset="0"/>
            </a:endParaRPr>
          </a:p>
        </p:txBody>
      </p:sp>
      <p:sp>
        <p:nvSpPr>
          <p:cNvPr id="6" name="Rectangle 5"/>
          <p:cNvSpPr/>
          <p:nvPr/>
        </p:nvSpPr>
        <p:spPr>
          <a:xfrm>
            <a:off x="5052217" y="231287"/>
            <a:ext cx="2424908" cy="579646"/>
          </a:xfrm>
          <a:prstGeom prst="rect">
            <a:avLst/>
          </a:prstGeom>
        </p:spPr>
        <p:txBody>
          <a:bodyPr wrap="square">
            <a:spAutoFit/>
          </a:bodyPr>
          <a:lstStyle/>
          <a:p>
            <a:pPr eaLnBrk="0" hangingPunct="0">
              <a:lnSpc>
                <a:spcPts val="1900"/>
              </a:lnSpc>
            </a:pPr>
            <a:r>
              <a:rPr lang="en-US" sz="1800" b="1" dirty="0" smtClean="0">
                <a:solidFill>
                  <a:srgbClr val="000000"/>
                </a:solidFill>
                <a:latin typeface="Arial" pitchFamily="34" charset="0"/>
                <a:ea typeface="ＭＳ Ｐゴシック" charset="0"/>
                <a:cs typeface="Arial" pitchFamily="34" charset="0"/>
              </a:rPr>
              <a:t>Sunlight energy</a:t>
            </a:r>
          </a:p>
          <a:p>
            <a:pPr eaLnBrk="0" hangingPunct="0">
              <a:lnSpc>
                <a:spcPts val="1900"/>
              </a:lnSpc>
            </a:pPr>
            <a:r>
              <a:rPr lang="en-US" sz="1800" b="1" dirty="0" smtClean="0">
                <a:solidFill>
                  <a:srgbClr val="000000"/>
                </a:solidFill>
                <a:latin typeface="Arial" pitchFamily="34" charset="0"/>
                <a:ea typeface="ＭＳ Ｐゴシック" charset="0"/>
                <a:cs typeface="Arial" pitchFamily="34" charset="0"/>
              </a:rPr>
              <a:t>enters ecosystem</a:t>
            </a:r>
            <a:endParaRPr lang="en-US" sz="1800" b="1" dirty="0">
              <a:solidFill>
                <a:srgbClr val="000000"/>
              </a:solidFill>
              <a:latin typeface="Arial" pitchFamily="34" charset="0"/>
              <a:ea typeface="ＭＳ Ｐゴシック" charset="0"/>
              <a:cs typeface="Arial" pitchFamily="34" charset="0"/>
            </a:endParaRPr>
          </a:p>
        </p:txBody>
      </p:sp>
      <p:sp>
        <p:nvSpPr>
          <p:cNvPr id="7" name="Rectangle 6"/>
          <p:cNvSpPr/>
          <p:nvPr/>
        </p:nvSpPr>
        <p:spPr>
          <a:xfrm>
            <a:off x="4016946" y="2004368"/>
            <a:ext cx="1903085"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Photosynthesis</a:t>
            </a:r>
            <a:endParaRPr lang="en-US" sz="1800" b="1" dirty="0">
              <a:solidFill>
                <a:srgbClr val="000000"/>
              </a:solidFill>
              <a:latin typeface="Arial" pitchFamily="34" charset="0"/>
              <a:ea typeface="ＭＳ Ｐゴシック" charset="0"/>
              <a:cs typeface="Arial" pitchFamily="34" charset="0"/>
            </a:endParaRPr>
          </a:p>
        </p:txBody>
      </p:sp>
      <p:sp>
        <p:nvSpPr>
          <p:cNvPr id="11" name="Rectangle 10"/>
          <p:cNvSpPr/>
          <p:nvPr/>
        </p:nvSpPr>
        <p:spPr>
          <a:xfrm>
            <a:off x="6864611" y="2469508"/>
            <a:ext cx="923651" cy="332527"/>
          </a:xfrm>
          <a:prstGeom prst="rect">
            <a:avLst/>
          </a:prstGeom>
        </p:spPr>
        <p:txBody>
          <a:bodyPr wrap="none">
            <a:spAutoFit/>
          </a:bodyPr>
          <a:lstStyle/>
          <a:p>
            <a:pPr eaLnBrk="0" hangingPunct="0"/>
            <a:r>
              <a:rPr lang="en-US" sz="1561" b="1" dirty="0" smtClean="0">
                <a:solidFill>
                  <a:srgbClr val="FFFFFF"/>
                </a:solidFill>
                <a:latin typeface="Arial" pitchFamily="34" charset="0"/>
                <a:ea typeface="ＭＳ Ｐゴシック" charset="0"/>
                <a:cs typeface="Arial" pitchFamily="34" charset="0"/>
              </a:rPr>
              <a:t>C</a:t>
            </a:r>
            <a:r>
              <a:rPr lang="en-US" sz="1561" b="1" baseline="-25000" dirty="0" smtClean="0">
                <a:solidFill>
                  <a:srgbClr val="FFFFFF"/>
                </a:solidFill>
                <a:latin typeface="Arial" pitchFamily="34" charset="0"/>
                <a:ea typeface="ＭＳ Ｐゴシック" charset="0"/>
                <a:cs typeface="Arial" pitchFamily="34" charset="0"/>
              </a:rPr>
              <a:t>6</a:t>
            </a:r>
            <a:r>
              <a:rPr lang="en-US" sz="1561" b="1" dirty="0" smtClean="0">
                <a:solidFill>
                  <a:srgbClr val="FFFFFF"/>
                </a:solidFill>
                <a:latin typeface="Arial" pitchFamily="34" charset="0"/>
                <a:ea typeface="ＭＳ Ｐゴシック" charset="0"/>
                <a:cs typeface="Arial" pitchFamily="34" charset="0"/>
              </a:rPr>
              <a:t>H</a:t>
            </a:r>
            <a:r>
              <a:rPr lang="en-US" sz="1561" b="1" baseline="-25000" dirty="0" smtClean="0">
                <a:solidFill>
                  <a:srgbClr val="FFFFFF"/>
                </a:solidFill>
                <a:latin typeface="Arial" pitchFamily="34" charset="0"/>
                <a:ea typeface="ＭＳ Ｐゴシック" charset="0"/>
                <a:cs typeface="Arial" pitchFamily="34" charset="0"/>
              </a:rPr>
              <a:t>12</a:t>
            </a:r>
            <a:r>
              <a:rPr lang="en-US" sz="1561" b="1" dirty="0" smtClean="0">
                <a:solidFill>
                  <a:srgbClr val="FFFFFF"/>
                </a:solidFill>
                <a:latin typeface="Arial" pitchFamily="34" charset="0"/>
                <a:ea typeface="ＭＳ Ｐゴシック" charset="0"/>
                <a:cs typeface="Arial" pitchFamily="34" charset="0"/>
              </a:rPr>
              <a:t>O</a:t>
            </a:r>
            <a:r>
              <a:rPr lang="en-US" sz="1561" b="1" baseline="-25000" dirty="0" smtClean="0">
                <a:solidFill>
                  <a:srgbClr val="FFFFFF"/>
                </a:solidFill>
                <a:latin typeface="Arial" pitchFamily="34" charset="0"/>
                <a:ea typeface="ＭＳ Ｐゴシック" charset="0"/>
                <a:cs typeface="Arial" pitchFamily="34" charset="0"/>
              </a:rPr>
              <a:t>6</a:t>
            </a:r>
            <a:endParaRPr lang="en-US" sz="1561" b="1" baseline="-25000" dirty="0">
              <a:solidFill>
                <a:srgbClr val="FFFFFF"/>
              </a:solidFill>
              <a:latin typeface="Arial" pitchFamily="34" charset="0"/>
              <a:ea typeface="ＭＳ Ｐゴシック" charset="0"/>
              <a:cs typeface="Arial" pitchFamily="34" charset="0"/>
            </a:endParaRPr>
          </a:p>
        </p:txBody>
      </p:sp>
      <p:sp>
        <p:nvSpPr>
          <p:cNvPr id="12" name="Rectangle 11"/>
          <p:cNvSpPr/>
          <p:nvPr/>
        </p:nvSpPr>
        <p:spPr>
          <a:xfrm>
            <a:off x="7160553" y="3183879"/>
            <a:ext cx="391454" cy="307777"/>
          </a:xfrm>
          <a:prstGeom prst="rect">
            <a:avLst/>
          </a:prstGeom>
        </p:spPr>
        <p:txBody>
          <a:bodyPr wrap="none">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O</a:t>
            </a:r>
            <a:r>
              <a:rPr lang="en-US" sz="1400" b="1" baseline="-25000" dirty="0" smtClean="0">
                <a:solidFill>
                  <a:srgbClr val="FFFFFF"/>
                </a:solidFill>
                <a:latin typeface="Arial" pitchFamily="34" charset="0"/>
                <a:ea typeface="ＭＳ Ｐゴシック" charset="0"/>
                <a:cs typeface="Arial" pitchFamily="34" charset="0"/>
              </a:rPr>
              <a:t>2</a:t>
            </a:r>
            <a:endParaRPr lang="en-US" sz="1400" b="1" baseline="-25000" dirty="0">
              <a:solidFill>
                <a:srgbClr val="FFFFFF"/>
              </a:solidFill>
              <a:latin typeface="Arial" pitchFamily="34" charset="0"/>
              <a:ea typeface="ＭＳ Ｐゴシック" charset="0"/>
              <a:cs typeface="Arial" pitchFamily="34" charset="0"/>
            </a:endParaRPr>
          </a:p>
        </p:txBody>
      </p:sp>
      <p:sp>
        <p:nvSpPr>
          <p:cNvPr id="13" name="Rectangle 12"/>
          <p:cNvSpPr/>
          <p:nvPr/>
        </p:nvSpPr>
        <p:spPr>
          <a:xfrm>
            <a:off x="3299670" y="4945087"/>
            <a:ext cx="2287806"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Cellular respiration</a:t>
            </a:r>
            <a:endParaRPr lang="en-US" sz="1800" b="1" dirty="0">
              <a:solidFill>
                <a:srgbClr val="000000"/>
              </a:solidFill>
              <a:latin typeface="Arial" pitchFamily="34" charset="0"/>
              <a:ea typeface="ＭＳ Ｐゴシック" charset="0"/>
              <a:cs typeface="Arial" pitchFamily="34" charset="0"/>
            </a:endParaRPr>
          </a:p>
        </p:txBody>
      </p:sp>
      <p:sp>
        <p:nvSpPr>
          <p:cNvPr id="14" name="Rectangle 13"/>
          <p:cNvSpPr/>
          <p:nvPr/>
        </p:nvSpPr>
        <p:spPr>
          <a:xfrm>
            <a:off x="4583957" y="5697506"/>
            <a:ext cx="2339102"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drives cellular work</a:t>
            </a:r>
            <a:endParaRPr lang="en-US" sz="1800" b="1" dirty="0">
              <a:solidFill>
                <a:srgbClr val="000000"/>
              </a:solidFill>
              <a:latin typeface="Arial" pitchFamily="34" charset="0"/>
              <a:ea typeface="ＭＳ Ｐゴシック" charset="0"/>
              <a:cs typeface="Arial" pitchFamily="34" charset="0"/>
            </a:endParaRPr>
          </a:p>
        </p:txBody>
      </p:sp>
      <p:sp>
        <p:nvSpPr>
          <p:cNvPr id="16" name="Rectangle 15"/>
          <p:cNvSpPr/>
          <p:nvPr/>
        </p:nvSpPr>
        <p:spPr>
          <a:xfrm>
            <a:off x="4141013" y="5721030"/>
            <a:ext cx="53040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ATP</a:t>
            </a:r>
            <a:endParaRPr lang="en-US" sz="1400" b="1" dirty="0">
              <a:solidFill>
                <a:srgbClr val="000000"/>
              </a:solidFill>
              <a:latin typeface="Arial" pitchFamily="34" charset="0"/>
              <a:ea typeface="ＭＳ Ｐゴシック" charset="0"/>
              <a:cs typeface="Arial" pitchFamily="34" charset="0"/>
            </a:endParaRPr>
          </a:p>
        </p:txBody>
      </p:sp>
      <p:sp>
        <p:nvSpPr>
          <p:cNvPr id="17" name="Rectangle 16"/>
          <p:cNvSpPr/>
          <p:nvPr/>
        </p:nvSpPr>
        <p:spPr>
          <a:xfrm>
            <a:off x="4719953" y="6056591"/>
            <a:ext cx="3352200" cy="369332"/>
          </a:xfrm>
          <a:prstGeom prst="rect">
            <a:avLst/>
          </a:prstGeom>
        </p:spPr>
        <p:txBody>
          <a:bodyPr wrap="none">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Heat energy exits ecosystem</a:t>
            </a:r>
            <a:endParaRPr lang="en-US" sz="1800" b="1" dirty="0">
              <a:solidFill>
                <a:srgbClr val="000000"/>
              </a:solidFill>
              <a:latin typeface="Arial" pitchFamily="34" charset="0"/>
              <a:ea typeface="ＭＳ Ｐゴシック" charset="0"/>
              <a:cs typeface="Arial" pitchFamily="34" charset="0"/>
            </a:endParaRPr>
          </a:p>
        </p:txBody>
      </p:sp>
      <p:sp>
        <p:nvSpPr>
          <p:cNvPr id="18" name="Rectangle 17"/>
          <p:cNvSpPr/>
          <p:nvPr/>
        </p:nvSpPr>
        <p:spPr>
          <a:xfrm>
            <a:off x="1176987" y="2583807"/>
            <a:ext cx="521297" cy="307777"/>
          </a:xfrm>
          <a:prstGeom prst="rect">
            <a:avLst/>
          </a:prstGeom>
        </p:spPr>
        <p:txBody>
          <a:bodyPr wrap="none">
            <a:spAutoFit/>
          </a:bodyPr>
          <a:lstStyle/>
          <a:p>
            <a:pPr algn="ctr" eaLnBrk="0" hangingPunct="0"/>
            <a:r>
              <a:rPr lang="en-US" sz="1400" b="1" dirty="0" smtClean="0">
                <a:solidFill>
                  <a:srgbClr val="FFFFFF"/>
                </a:solidFill>
                <a:latin typeface="Arial" pitchFamily="34" charset="0"/>
                <a:ea typeface="ＭＳ Ｐゴシック" charset="0"/>
                <a:cs typeface="Arial" pitchFamily="34" charset="0"/>
              </a:rPr>
              <a:t>CO</a:t>
            </a:r>
            <a:r>
              <a:rPr lang="en-US" sz="1400" b="1" baseline="-25000" dirty="0" smtClean="0">
                <a:solidFill>
                  <a:srgbClr val="FFFFFF"/>
                </a:solidFill>
                <a:latin typeface="Arial" pitchFamily="34" charset="0"/>
                <a:ea typeface="ＭＳ Ｐゴシック" charset="0"/>
                <a:cs typeface="Arial" pitchFamily="34" charset="0"/>
              </a:rPr>
              <a:t>2</a:t>
            </a:r>
            <a:endParaRPr lang="en-US" sz="1400" b="1" baseline="-25000" dirty="0">
              <a:solidFill>
                <a:srgbClr val="FFFFFF"/>
              </a:solidFill>
              <a:latin typeface="Arial" pitchFamily="34" charset="0"/>
              <a:ea typeface="ＭＳ Ｐゴシック" charset="0"/>
              <a:cs typeface="Arial" pitchFamily="34" charset="0"/>
            </a:endParaRPr>
          </a:p>
        </p:txBody>
      </p:sp>
      <p:sp>
        <p:nvSpPr>
          <p:cNvPr id="19" name="Rectangle 18"/>
          <p:cNvSpPr/>
          <p:nvPr/>
        </p:nvSpPr>
        <p:spPr>
          <a:xfrm>
            <a:off x="1198419" y="3262464"/>
            <a:ext cx="521297" cy="307777"/>
          </a:xfrm>
          <a:prstGeom prst="rect">
            <a:avLst/>
          </a:prstGeom>
        </p:spPr>
        <p:txBody>
          <a:bodyPr wrap="none">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H</a:t>
            </a:r>
            <a:r>
              <a:rPr lang="en-US" sz="1400" b="1" baseline="-25000" dirty="0" smtClean="0">
                <a:solidFill>
                  <a:srgbClr val="FFFFFF"/>
                </a:solidFill>
                <a:latin typeface="Arial" pitchFamily="34" charset="0"/>
                <a:ea typeface="ＭＳ Ｐゴシック" charset="0"/>
                <a:cs typeface="Arial" pitchFamily="34" charset="0"/>
              </a:rPr>
              <a:t>2</a:t>
            </a:r>
            <a:r>
              <a:rPr lang="en-US" sz="1400" b="1" dirty="0" smtClean="0">
                <a:solidFill>
                  <a:srgbClr val="FFFFFF"/>
                </a:solidFill>
                <a:latin typeface="Arial" pitchFamily="34" charset="0"/>
                <a:ea typeface="ＭＳ Ｐゴシック" charset="0"/>
                <a:cs typeface="Arial" pitchFamily="34" charset="0"/>
              </a:rPr>
              <a:t>O</a:t>
            </a:r>
            <a:endParaRPr lang="en-US" sz="1400" b="1" baseline="-25000" dirty="0">
              <a:solidFill>
                <a:srgbClr val="FFFFFF"/>
              </a:solidFill>
              <a:latin typeface="Arial" pitchFamily="34" charset="0"/>
              <a:ea typeface="ＭＳ Ｐゴシック" charset="0"/>
              <a:cs typeface="Arial" pitchFamily="34" charset="0"/>
            </a:endParaRPr>
          </a:p>
        </p:txBody>
      </p:sp>
      <p:sp>
        <p:nvSpPr>
          <p:cNvPr id="15" name="직사각형 14"/>
          <p:cNvSpPr/>
          <p:nvPr/>
        </p:nvSpPr>
        <p:spPr>
          <a:xfrm>
            <a:off x="6201900" y="1071194"/>
            <a:ext cx="1439818" cy="400110"/>
          </a:xfrm>
          <a:prstGeom prst="rect">
            <a:avLst/>
          </a:prstGeom>
        </p:spPr>
        <p:txBody>
          <a:bodyPr wrap="none">
            <a:spAutoFit/>
          </a:bodyPr>
          <a:lstStyle/>
          <a:p>
            <a:r>
              <a:rPr lang="en-US" altLang="ko-KR" sz="2000" b="1" dirty="0" smtClean="0">
                <a:solidFill>
                  <a:srgbClr val="00B050"/>
                </a:solidFill>
              </a:rPr>
              <a:t>producers</a:t>
            </a:r>
            <a:endParaRPr lang="ko-KR" altLang="en-US" sz="2000" dirty="0">
              <a:solidFill>
                <a:srgbClr val="00B050"/>
              </a:solidFill>
            </a:endParaRPr>
          </a:p>
        </p:txBody>
      </p:sp>
      <p:sp>
        <p:nvSpPr>
          <p:cNvPr id="20" name="직사각형 19"/>
          <p:cNvSpPr/>
          <p:nvPr/>
        </p:nvSpPr>
        <p:spPr>
          <a:xfrm>
            <a:off x="6023641" y="4887820"/>
            <a:ext cx="1553630" cy="400110"/>
          </a:xfrm>
          <a:prstGeom prst="rect">
            <a:avLst/>
          </a:prstGeom>
        </p:spPr>
        <p:txBody>
          <a:bodyPr wrap="none">
            <a:spAutoFit/>
          </a:bodyPr>
          <a:lstStyle/>
          <a:p>
            <a:r>
              <a:rPr lang="en-US" altLang="ko-KR" sz="2000" b="1" dirty="0" smtClean="0">
                <a:solidFill>
                  <a:srgbClr val="C39150"/>
                </a:solidFill>
              </a:rPr>
              <a:t>consumers</a:t>
            </a:r>
            <a:endParaRPr lang="ko-KR" altLang="en-US" sz="2000" dirty="0">
              <a:solidFill>
                <a:srgbClr val="C39150"/>
              </a:solidFill>
            </a:endParaRPr>
          </a:p>
        </p:txBody>
      </p:sp>
    </p:spTree>
    <p:extLst>
      <p:ext uri="{BB962C8B-B14F-4D97-AF65-F5344CB8AC3E}">
        <p14:creationId xmlns:p14="http://schemas.microsoft.com/office/powerpoint/2010/main" xmlns="" val="4212440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392680" y="204216"/>
            <a:ext cx="4358640" cy="6449568"/>
          </a:xfrm>
          <a:prstGeom prst="rect">
            <a:avLst/>
          </a:prstGeom>
        </p:spPr>
      </p:pic>
      <p:sp>
        <p:nvSpPr>
          <p:cNvPr id="17" name="Freeform 16"/>
          <p:cNvSpPr/>
          <p:nvPr/>
        </p:nvSpPr>
        <p:spPr bwMode="auto">
          <a:xfrm>
            <a:off x="4863402" y="4069557"/>
            <a:ext cx="489648" cy="86326"/>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31750" cap="flat" cmpd="sng" algn="ctr">
            <a:solidFill>
              <a:schemeClr val="bg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6.3</a:t>
            </a:r>
            <a:endParaRPr lang="en-US" sz="1200" b="0" dirty="0">
              <a:solidFill>
                <a:schemeClr val="tx1"/>
              </a:solidFill>
              <a:latin typeface="Arial" charset="0"/>
            </a:endParaRPr>
          </a:p>
        </p:txBody>
      </p:sp>
      <p:sp>
        <p:nvSpPr>
          <p:cNvPr id="5" name="Rectangle 4"/>
          <p:cNvSpPr/>
          <p:nvPr/>
        </p:nvSpPr>
        <p:spPr>
          <a:xfrm>
            <a:off x="5059342" y="614037"/>
            <a:ext cx="332142"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cs typeface="Arial" pitchFamily="34" charset="0"/>
              </a:rPr>
              <a:t>O</a:t>
            </a:r>
            <a:r>
              <a:rPr lang="en-US" sz="1000" b="1" baseline="-25000" dirty="0" smtClean="0">
                <a:solidFill>
                  <a:srgbClr val="FFFFFF"/>
                </a:solidFill>
                <a:latin typeface="Arial" pitchFamily="34" charset="0"/>
                <a:ea typeface="ＭＳ Ｐゴシック" charset="0"/>
                <a:cs typeface="Arial" pitchFamily="34" charset="0"/>
              </a:rPr>
              <a:t>2</a:t>
            </a:r>
            <a:endParaRPr lang="en-US" sz="1000" b="1" baseline="-25000" dirty="0">
              <a:solidFill>
                <a:srgbClr val="FFFFFF"/>
              </a:solidFill>
              <a:latin typeface="Arial" pitchFamily="34" charset="0"/>
              <a:ea typeface="ＭＳ Ｐゴシック" charset="0"/>
              <a:cs typeface="Arial" pitchFamily="34" charset="0"/>
            </a:endParaRPr>
          </a:p>
        </p:txBody>
      </p:sp>
      <p:sp>
        <p:nvSpPr>
          <p:cNvPr id="6" name="Rectangle 5"/>
          <p:cNvSpPr/>
          <p:nvPr/>
        </p:nvSpPr>
        <p:spPr>
          <a:xfrm>
            <a:off x="5040284" y="1042660"/>
            <a:ext cx="42511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cs typeface="Arial" pitchFamily="34" charset="0"/>
              </a:rPr>
              <a:t>CO</a:t>
            </a:r>
            <a:r>
              <a:rPr lang="en-US" sz="1000" b="1" baseline="-25000" dirty="0" smtClean="0">
                <a:solidFill>
                  <a:srgbClr val="000000"/>
                </a:solidFill>
                <a:latin typeface="Arial" pitchFamily="34" charset="0"/>
                <a:ea typeface="ＭＳ Ｐゴシック" charset="0"/>
                <a:cs typeface="Arial" pitchFamily="34" charset="0"/>
              </a:rPr>
              <a:t>2</a:t>
            </a:r>
            <a:endParaRPr lang="en-US" sz="1000" b="1" baseline="-25000" dirty="0">
              <a:solidFill>
                <a:srgbClr val="000000"/>
              </a:solidFill>
              <a:latin typeface="Arial" pitchFamily="34" charset="0"/>
              <a:ea typeface="ＭＳ Ｐゴシック" charset="0"/>
              <a:cs typeface="Arial" pitchFamily="34" charset="0"/>
            </a:endParaRPr>
          </a:p>
        </p:txBody>
      </p:sp>
      <p:sp>
        <p:nvSpPr>
          <p:cNvPr id="7" name="Rectangle 6"/>
          <p:cNvSpPr/>
          <p:nvPr/>
        </p:nvSpPr>
        <p:spPr>
          <a:xfrm>
            <a:off x="5276022" y="1533196"/>
            <a:ext cx="72006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Lungs</a:t>
            </a:r>
            <a:endParaRPr lang="en-US" sz="1400" b="1" dirty="0">
              <a:solidFill>
                <a:srgbClr val="000000"/>
              </a:solidFill>
              <a:latin typeface="Arial" pitchFamily="34" charset="0"/>
              <a:ea typeface="ＭＳ Ｐゴシック" charset="0"/>
              <a:cs typeface="Arial" pitchFamily="34" charset="0"/>
            </a:endParaRPr>
          </a:p>
        </p:txBody>
      </p:sp>
      <p:sp>
        <p:nvSpPr>
          <p:cNvPr id="9" name="Rectangle 8"/>
          <p:cNvSpPr/>
          <p:nvPr/>
        </p:nvSpPr>
        <p:spPr>
          <a:xfrm>
            <a:off x="3986827" y="2207252"/>
            <a:ext cx="332142"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cs typeface="Arial" pitchFamily="34" charset="0"/>
              </a:rPr>
              <a:t>O</a:t>
            </a:r>
            <a:r>
              <a:rPr lang="en-US" sz="1000" b="1" baseline="-25000" dirty="0" smtClean="0">
                <a:solidFill>
                  <a:srgbClr val="FFFFFF"/>
                </a:solidFill>
                <a:latin typeface="Arial" pitchFamily="34" charset="0"/>
                <a:ea typeface="ＭＳ Ｐゴシック" charset="0"/>
                <a:cs typeface="Arial" pitchFamily="34" charset="0"/>
              </a:rPr>
              <a:t>2</a:t>
            </a:r>
            <a:endParaRPr lang="en-US" sz="1000" b="1" baseline="-25000" dirty="0">
              <a:solidFill>
                <a:srgbClr val="FFFFFF"/>
              </a:solidFill>
              <a:latin typeface="Arial" pitchFamily="34" charset="0"/>
              <a:ea typeface="ＭＳ Ｐゴシック" charset="0"/>
              <a:cs typeface="Arial" pitchFamily="34" charset="0"/>
            </a:endParaRPr>
          </a:p>
        </p:txBody>
      </p:sp>
      <p:sp>
        <p:nvSpPr>
          <p:cNvPr id="10" name="Rectangle 9"/>
          <p:cNvSpPr/>
          <p:nvPr/>
        </p:nvSpPr>
        <p:spPr>
          <a:xfrm>
            <a:off x="3866177" y="3045452"/>
            <a:ext cx="332142"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cs typeface="Arial" pitchFamily="34" charset="0"/>
              </a:rPr>
              <a:t>O</a:t>
            </a:r>
            <a:r>
              <a:rPr lang="en-US" sz="1000" b="1" baseline="-25000" dirty="0" smtClean="0">
                <a:solidFill>
                  <a:srgbClr val="FFFFFF"/>
                </a:solidFill>
                <a:latin typeface="Arial" pitchFamily="34" charset="0"/>
                <a:ea typeface="ＭＳ Ｐゴシック" charset="0"/>
                <a:cs typeface="Arial" pitchFamily="34" charset="0"/>
              </a:rPr>
              <a:t>2</a:t>
            </a:r>
            <a:endParaRPr lang="en-US" sz="1000" b="1" baseline="-25000" dirty="0">
              <a:solidFill>
                <a:srgbClr val="FFFFFF"/>
              </a:solidFill>
              <a:latin typeface="Arial" pitchFamily="34" charset="0"/>
              <a:ea typeface="ＭＳ Ｐゴシック" charset="0"/>
              <a:cs typeface="Arial" pitchFamily="34" charset="0"/>
            </a:endParaRPr>
          </a:p>
        </p:txBody>
      </p:sp>
      <p:sp>
        <p:nvSpPr>
          <p:cNvPr id="11" name="Rectangle 10"/>
          <p:cNvSpPr/>
          <p:nvPr/>
        </p:nvSpPr>
        <p:spPr>
          <a:xfrm>
            <a:off x="4528321" y="2188043"/>
            <a:ext cx="42511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cs typeface="Arial" pitchFamily="34" charset="0"/>
              </a:rPr>
              <a:t>CO</a:t>
            </a:r>
            <a:r>
              <a:rPr lang="en-US" sz="1000" b="1" baseline="-25000" dirty="0" smtClean="0">
                <a:solidFill>
                  <a:srgbClr val="000000"/>
                </a:solidFill>
                <a:latin typeface="Arial" pitchFamily="34" charset="0"/>
                <a:ea typeface="ＭＳ Ｐゴシック" charset="0"/>
                <a:cs typeface="Arial" pitchFamily="34" charset="0"/>
              </a:rPr>
              <a:t>2</a:t>
            </a:r>
            <a:endParaRPr lang="en-US" sz="1000" b="1" baseline="-25000" dirty="0">
              <a:solidFill>
                <a:srgbClr val="000000"/>
              </a:solidFill>
              <a:latin typeface="Arial" pitchFamily="34" charset="0"/>
              <a:ea typeface="ＭＳ Ｐゴシック" charset="0"/>
              <a:cs typeface="Arial" pitchFamily="34" charset="0"/>
            </a:endParaRPr>
          </a:p>
        </p:txBody>
      </p:sp>
      <p:sp>
        <p:nvSpPr>
          <p:cNvPr id="12" name="Rectangle 11"/>
          <p:cNvSpPr/>
          <p:nvPr/>
        </p:nvSpPr>
        <p:spPr>
          <a:xfrm>
            <a:off x="4625955" y="3076252"/>
            <a:ext cx="42511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cs typeface="Arial" pitchFamily="34" charset="0"/>
              </a:rPr>
              <a:t>CO</a:t>
            </a:r>
            <a:r>
              <a:rPr lang="en-US" sz="1000" b="1" baseline="-25000" dirty="0" smtClean="0">
                <a:solidFill>
                  <a:srgbClr val="000000"/>
                </a:solidFill>
                <a:latin typeface="Arial" pitchFamily="34" charset="0"/>
                <a:ea typeface="ＭＳ Ｐゴシック" charset="0"/>
                <a:cs typeface="Arial" pitchFamily="34" charset="0"/>
              </a:rPr>
              <a:t>2</a:t>
            </a:r>
            <a:endParaRPr lang="en-US" sz="1000" b="1" baseline="-25000" dirty="0">
              <a:solidFill>
                <a:srgbClr val="000000"/>
              </a:solidFill>
              <a:latin typeface="Arial" pitchFamily="34" charset="0"/>
              <a:ea typeface="ＭＳ Ｐゴシック" charset="0"/>
              <a:cs typeface="Arial" pitchFamily="34" charset="0"/>
            </a:endParaRPr>
          </a:p>
        </p:txBody>
      </p:sp>
      <p:sp>
        <p:nvSpPr>
          <p:cNvPr id="13" name="Rectangle 12"/>
          <p:cNvSpPr/>
          <p:nvPr/>
        </p:nvSpPr>
        <p:spPr>
          <a:xfrm>
            <a:off x="5251160" y="4025258"/>
            <a:ext cx="123783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Muscle cells</a:t>
            </a:r>
            <a:endParaRPr lang="en-US" sz="1400" b="1" dirty="0">
              <a:solidFill>
                <a:srgbClr val="000000"/>
              </a:solidFill>
              <a:latin typeface="Arial" pitchFamily="34" charset="0"/>
              <a:ea typeface="ＭＳ Ｐゴシック" charset="0"/>
              <a:cs typeface="Arial" pitchFamily="34" charset="0"/>
            </a:endParaRPr>
          </a:p>
        </p:txBody>
      </p:sp>
      <p:sp>
        <p:nvSpPr>
          <p:cNvPr id="16" name="Rectangle 15"/>
          <p:cNvSpPr/>
          <p:nvPr/>
        </p:nvSpPr>
        <p:spPr>
          <a:xfrm>
            <a:off x="4127114" y="4207816"/>
            <a:ext cx="1109598" cy="477054"/>
          </a:xfrm>
          <a:prstGeom prst="rect">
            <a:avLst/>
          </a:prstGeom>
        </p:spPr>
        <p:txBody>
          <a:bodyPr wrap="none">
            <a:spAutoFit/>
          </a:bodyPr>
          <a:lstStyle/>
          <a:p>
            <a:pPr algn="ctr" eaLnBrk="0" hangingPunct="0">
              <a:lnSpc>
                <a:spcPts val="1500"/>
              </a:lnSpc>
            </a:pPr>
            <a:r>
              <a:rPr lang="en-US" sz="1400" b="1" dirty="0" smtClean="0">
                <a:solidFill>
                  <a:srgbClr val="000000"/>
                </a:solidFill>
                <a:latin typeface="Arial" pitchFamily="34" charset="0"/>
                <a:ea typeface="ＭＳ Ｐゴシック" charset="0"/>
                <a:cs typeface="Arial" pitchFamily="34" charset="0"/>
              </a:rPr>
              <a:t>Cellular</a:t>
            </a:r>
          </a:p>
          <a:p>
            <a:pPr algn="ctr" eaLnBrk="0" hangingPunct="0">
              <a:lnSpc>
                <a:spcPts val="1500"/>
              </a:lnSpc>
            </a:pPr>
            <a:r>
              <a:rPr lang="en-US" sz="1400" b="1" dirty="0" smtClean="0">
                <a:solidFill>
                  <a:srgbClr val="000000"/>
                </a:solidFill>
                <a:latin typeface="Arial" pitchFamily="34" charset="0"/>
                <a:ea typeface="ＭＳ Ｐゴシック" charset="0"/>
                <a:cs typeface="Arial" pitchFamily="34" charset="0"/>
              </a:rPr>
              <a:t>respiration</a:t>
            </a:r>
            <a:endParaRPr lang="en-US" sz="1400" b="1" dirty="0">
              <a:solidFill>
                <a:srgbClr val="000000"/>
              </a:solidFill>
              <a:latin typeface="Arial" pitchFamily="34" charset="0"/>
              <a:ea typeface="ＭＳ Ｐゴシック" charset="0"/>
              <a:cs typeface="Arial" pitchFamily="34" charset="0"/>
            </a:endParaRPr>
          </a:p>
        </p:txBody>
      </p:sp>
      <p:sp>
        <p:nvSpPr>
          <p:cNvPr id="18" name="Freeform 17"/>
          <p:cNvSpPr/>
          <p:nvPr/>
        </p:nvSpPr>
        <p:spPr bwMode="auto">
          <a:xfrm>
            <a:off x="4869751" y="4069556"/>
            <a:ext cx="473773" cy="83527"/>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31750" cap="flat" cmpd="sng" algn="ctr">
            <a:solidFill>
              <a:schemeClr val="bg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7" name="Freeform 26"/>
          <p:cNvSpPr/>
          <p:nvPr/>
        </p:nvSpPr>
        <p:spPr bwMode="auto">
          <a:xfrm>
            <a:off x="4881659" y="4071914"/>
            <a:ext cx="454724" cy="80169"/>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9" name="Freeform 18"/>
          <p:cNvSpPr/>
          <p:nvPr/>
        </p:nvSpPr>
        <p:spPr bwMode="auto">
          <a:xfrm flipV="1">
            <a:off x="4780971" y="1724022"/>
            <a:ext cx="555412" cy="231445"/>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31750" cap="flat" cmpd="sng" algn="ctr">
            <a:solidFill>
              <a:schemeClr val="bg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Freeform 20"/>
          <p:cNvSpPr/>
          <p:nvPr/>
        </p:nvSpPr>
        <p:spPr bwMode="auto">
          <a:xfrm flipV="1">
            <a:off x="4779715" y="1724021"/>
            <a:ext cx="555412" cy="231445"/>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66484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97322" y="1215888"/>
            <a:ext cx="8543108" cy="958863"/>
          </a:xfrm>
        </p:spPr>
        <p:txBody>
          <a:bodyPr/>
          <a:lstStyle/>
          <a:p>
            <a:r>
              <a:rPr lang="en-US" dirty="0" smtClean="0"/>
              <a:t>Energy Transformations: An Overview of Cellular Respiration</a:t>
            </a:r>
            <a:r>
              <a:rPr lang="ko-KR" altLang="en-US" sz="2400" b="0" dirty="0" smtClean="0"/>
              <a:t>세포호흡</a:t>
            </a:r>
            <a:endParaRPr lang="en-US" sz="2400" b="0" dirty="0" smtClean="0"/>
          </a:p>
        </p:txBody>
      </p:sp>
      <p:sp>
        <p:nvSpPr>
          <p:cNvPr id="78851" name="Rectangle 3"/>
          <p:cNvSpPr>
            <a:spLocks noGrp="1" noChangeArrowheads="1"/>
          </p:cNvSpPr>
          <p:nvPr>
            <p:ph idx="1"/>
          </p:nvPr>
        </p:nvSpPr>
        <p:spPr>
          <a:xfrm>
            <a:off x="287383" y="2311274"/>
            <a:ext cx="8543108" cy="2568839"/>
          </a:xfrm>
        </p:spPr>
        <p:txBody>
          <a:bodyPr/>
          <a:lstStyle/>
          <a:p>
            <a:r>
              <a:rPr lang="en-US" dirty="0" smtClean="0"/>
              <a:t>The many chemical reactions that make up cellular respiration can be grouped into three main stages:</a:t>
            </a:r>
          </a:p>
          <a:p>
            <a:pPr marL="971550" lvl="1" indent="-514350">
              <a:buFont typeface="+mj-lt"/>
              <a:buAutoNum type="arabicPeriod"/>
            </a:pPr>
            <a:r>
              <a:rPr lang="en-US" dirty="0" smtClean="0"/>
              <a:t> </a:t>
            </a:r>
            <a:r>
              <a:rPr lang="en-US" b="1" dirty="0" err="1" smtClean="0"/>
              <a:t>glycolysis</a:t>
            </a:r>
            <a:r>
              <a:rPr lang="ko-KR" altLang="en-US" sz="2000" dirty="0" smtClean="0"/>
              <a:t>해당과정</a:t>
            </a:r>
            <a:r>
              <a:rPr lang="en-US" dirty="0" smtClean="0"/>
              <a:t>, </a:t>
            </a:r>
          </a:p>
          <a:p>
            <a:pPr marL="971550" lvl="1" indent="-514350">
              <a:buFont typeface="+mj-lt"/>
              <a:buAutoNum type="arabicPeriod"/>
            </a:pPr>
            <a:r>
              <a:rPr lang="en-US" dirty="0" smtClean="0"/>
              <a:t> the </a:t>
            </a:r>
            <a:r>
              <a:rPr lang="en-US" b="1" dirty="0" smtClean="0"/>
              <a:t>citric acid cycle</a:t>
            </a:r>
            <a:r>
              <a:rPr lang="en-US" dirty="0" smtClean="0"/>
              <a:t>, and</a:t>
            </a:r>
          </a:p>
          <a:p>
            <a:pPr marL="971550" lvl="1" indent="-514350">
              <a:buFont typeface="+mj-lt"/>
              <a:buAutoNum type="arabicPeriod"/>
            </a:pPr>
            <a:r>
              <a:rPr lang="en-US" dirty="0" smtClean="0"/>
              <a:t> </a:t>
            </a:r>
            <a:r>
              <a:rPr lang="en-US" b="1" dirty="0" smtClean="0"/>
              <a:t>electron transport</a:t>
            </a:r>
            <a:r>
              <a:rPr lang="ko-KR" altLang="en-US" sz="2000" dirty="0" smtClean="0"/>
              <a:t>전자전달</a:t>
            </a:r>
            <a:r>
              <a:rPr 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38656" y="204216"/>
            <a:ext cx="6266688"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6.4</a:t>
            </a:r>
            <a:endParaRPr lang="en-US" sz="1200" b="0" dirty="0">
              <a:solidFill>
                <a:schemeClr val="tx1"/>
              </a:solidFill>
              <a:latin typeface="Arial" charset="0"/>
            </a:endParaRPr>
          </a:p>
        </p:txBody>
      </p:sp>
      <p:sp>
        <p:nvSpPr>
          <p:cNvPr id="4" name="Rectangle 3"/>
          <p:cNvSpPr/>
          <p:nvPr/>
        </p:nvSpPr>
        <p:spPr>
          <a:xfrm>
            <a:off x="4610989" y="160169"/>
            <a:ext cx="1306768"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Mitochondria</a:t>
            </a:r>
            <a:endParaRPr lang="en-US" sz="1400" b="1" dirty="0">
              <a:solidFill>
                <a:srgbClr val="000000"/>
              </a:solidFill>
              <a:latin typeface="Arial" pitchFamily="34" charset="0"/>
              <a:ea typeface="ＭＳ Ｐゴシック" charset="0"/>
            </a:endParaRPr>
          </a:p>
        </p:txBody>
      </p:sp>
      <p:sp>
        <p:nvSpPr>
          <p:cNvPr id="7" name="Rectangle 6"/>
          <p:cNvSpPr/>
          <p:nvPr/>
        </p:nvSpPr>
        <p:spPr>
          <a:xfrm>
            <a:off x="5937317" y="162868"/>
            <a:ext cx="1099981"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Cytoplasm</a:t>
            </a:r>
            <a:endParaRPr lang="en-US" sz="1400" b="1" dirty="0">
              <a:solidFill>
                <a:srgbClr val="000000"/>
              </a:solidFill>
              <a:latin typeface="Arial" pitchFamily="34" charset="0"/>
              <a:ea typeface="ＭＳ Ｐゴシック" charset="0"/>
            </a:endParaRPr>
          </a:p>
        </p:txBody>
      </p:sp>
      <p:sp>
        <p:nvSpPr>
          <p:cNvPr id="8" name="Rectangle 7"/>
          <p:cNvSpPr/>
          <p:nvPr/>
        </p:nvSpPr>
        <p:spPr>
          <a:xfrm>
            <a:off x="1674879" y="603400"/>
            <a:ext cx="1099981"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Cytoplasm</a:t>
            </a:r>
            <a:endParaRPr lang="en-US" sz="1400" b="1" dirty="0">
              <a:solidFill>
                <a:srgbClr val="000000"/>
              </a:solidFill>
              <a:latin typeface="Arial" pitchFamily="34" charset="0"/>
              <a:ea typeface="ＭＳ Ｐゴシック" charset="0"/>
            </a:endParaRPr>
          </a:p>
        </p:txBody>
      </p:sp>
      <p:sp>
        <p:nvSpPr>
          <p:cNvPr id="9" name="Rectangle 8"/>
          <p:cNvSpPr/>
          <p:nvPr/>
        </p:nvSpPr>
        <p:spPr>
          <a:xfrm>
            <a:off x="2688577" y="1508910"/>
            <a:ext cx="1130438"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Animal cell</a:t>
            </a:r>
            <a:endParaRPr lang="en-US" sz="1400" b="1" dirty="0">
              <a:solidFill>
                <a:srgbClr val="000000"/>
              </a:solidFill>
              <a:latin typeface="Arial" pitchFamily="34" charset="0"/>
              <a:ea typeface="ＭＳ Ｐゴシック" charset="0"/>
            </a:endParaRPr>
          </a:p>
        </p:txBody>
      </p:sp>
      <p:sp>
        <p:nvSpPr>
          <p:cNvPr id="10" name="Rectangle 9"/>
          <p:cNvSpPr/>
          <p:nvPr/>
        </p:nvSpPr>
        <p:spPr>
          <a:xfrm>
            <a:off x="6791208" y="1510338"/>
            <a:ext cx="970137"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Plant cell</a:t>
            </a:r>
            <a:endParaRPr lang="en-US" sz="1400" b="1" dirty="0">
              <a:solidFill>
                <a:srgbClr val="000000"/>
              </a:solidFill>
              <a:latin typeface="Arial" pitchFamily="34" charset="0"/>
              <a:ea typeface="ＭＳ Ｐゴシック" charset="0"/>
            </a:endParaRPr>
          </a:p>
        </p:txBody>
      </p:sp>
      <p:sp>
        <p:nvSpPr>
          <p:cNvPr id="11" name="Rectangle 10"/>
          <p:cNvSpPr/>
          <p:nvPr/>
        </p:nvSpPr>
        <p:spPr>
          <a:xfrm>
            <a:off x="1859818" y="2099617"/>
            <a:ext cx="1114408" cy="310854"/>
          </a:xfrm>
          <a:prstGeom prst="rect">
            <a:avLst/>
          </a:prstGeom>
        </p:spPr>
        <p:txBody>
          <a:bodyPr wrap="none">
            <a:spAutoFit/>
          </a:bodyPr>
          <a:lstStyle/>
          <a:p>
            <a:pPr eaLnBrk="0" hangingPunct="0"/>
            <a:r>
              <a:rPr lang="en-US" sz="1420" b="1" dirty="0" smtClean="0">
                <a:solidFill>
                  <a:srgbClr val="000000"/>
                </a:solidFill>
                <a:latin typeface="Arial" pitchFamily="34" charset="0"/>
                <a:ea typeface="ＭＳ Ｐゴシック" charset="0"/>
              </a:rPr>
              <a:t>Cytoplasm</a:t>
            </a:r>
            <a:endParaRPr lang="en-US" sz="1420" b="1" dirty="0">
              <a:solidFill>
                <a:srgbClr val="000000"/>
              </a:solidFill>
              <a:latin typeface="Arial" pitchFamily="34" charset="0"/>
              <a:ea typeface="ＭＳ Ｐゴシック" charset="0"/>
            </a:endParaRPr>
          </a:p>
        </p:txBody>
      </p:sp>
      <p:sp>
        <p:nvSpPr>
          <p:cNvPr id="12" name="Rectangle 11"/>
          <p:cNvSpPr/>
          <p:nvPr/>
        </p:nvSpPr>
        <p:spPr>
          <a:xfrm>
            <a:off x="6216074" y="2245668"/>
            <a:ext cx="1425390"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Mitochondrion</a:t>
            </a:r>
            <a:endParaRPr lang="en-US" sz="1400" b="1" dirty="0">
              <a:solidFill>
                <a:srgbClr val="000000"/>
              </a:solidFill>
              <a:latin typeface="Arial" pitchFamily="34" charset="0"/>
              <a:ea typeface="ＭＳ Ｐゴシック" charset="0"/>
            </a:endParaRPr>
          </a:p>
        </p:txBody>
      </p:sp>
      <p:sp>
        <p:nvSpPr>
          <p:cNvPr id="13" name="Rectangle 12"/>
          <p:cNvSpPr/>
          <p:nvPr/>
        </p:nvSpPr>
        <p:spPr>
          <a:xfrm>
            <a:off x="2008425" y="3852218"/>
            <a:ext cx="1079142" cy="307777"/>
          </a:xfrm>
          <a:prstGeom prst="rect">
            <a:avLst/>
          </a:prstGeom>
        </p:spPr>
        <p:txBody>
          <a:bodyPr wrap="none">
            <a:spAutoFit/>
          </a:bodyPr>
          <a:lstStyle/>
          <a:p>
            <a:pPr eaLnBrk="0" hangingPunct="0"/>
            <a:r>
              <a:rPr lang="en-US" sz="1400" b="1" dirty="0" err="1" smtClean="0">
                <a:solidFill>
                  <a:srgbClr val="000000"/>
                </a:solidFill>
                <a:latin typeface="Arial" pitchFamily="34" charset="0"/>
                <a:ea typeface="ＭＳ Ｐゴシック" charset="0"/>
              </a:rPr>
              <a:t>Glycolysis</a:t>
            </a:r>
            <a:endParaRPr lang="en-US" sz="1400" b="1" dirty="0">
              <a:solidFill>
                <a:srgbClr val="000000"/>
              </a:solidFill>
              <a:latin typeface="Arial" pitchFamily="34" charset="0"/>
              <a:ea typeface="ＭＳ Ｐゴシック" charset="0"/>
            </a:endParaRPr>
          </a:p>
        </p:txBody>
      </p:sp>
      <p:sp>
        <p:nvSpPr>
          <p:cNvPr id="14" name="Rectangle 13"/>
          <p:cNvSpPr/>
          <p:nvPr/>
        </p:nvSpPr>
        <p:spPr>
          <a:xfrm>
            <a:off x="1552640" y="4184323"/>
            <a:ext cx="889987"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Glucose</a:t>
            </a:r>
            <a:endParaRPr lang="en-US" sz="1400" b="1" dirty="0">
              <a:solidFill>
                <a:srgbClr val="000000"/>
              </a:solidFill>
              <a:latin typeface="Arial" pitchFamily="34" charset="0"/>
              <a:ea typeface="ＭＳ Ｐゴシック" charset="0"/>
            </a:endParaRPr>
          </a:p>
        </p:txBody>
      </p:sp>
      <p:sp>
        <p:nvSpPr>
          <p:cNvPr id="15" name="Rectangle 14"/>
          <p:cNvSpPr/>
          <p:nvPr/>
        </p:nvSpPr>
        <p:spPr>
          <a:xfrm>
            <a:off x="2583580" y="4053985"/>
            <a:ext cx="832279" cy="669414"/>
          </a:xfrm>
          <a:prstGeom prst="rect">
            <a:avLst/>
          </a:prstGeom>
        </p:spPr>
        <p:txBody>
          <a:bodyPr wrap="none">
            <a:spAutoFit/>
          </a:bodyPr>
          <a:lstStyle/>
          <a:p>
            <a:pPr algn="ctr" eaLnBrk="0" hangingPunct="0">
              <a:lnSpc>
                <a:spcPts val="1500"/>
              </a:lnSpc>
            </a:pPr>
            <a:r>
              <a:rPr lang="en-US" sz="1400" b="1" dirty="0" smtClean="0">
                <a:solidFill>
                  <a:srgbClr val="000000"/>
                </a:solidFill>
                <a:latin typeface="Arial" pitchFamily="34" charset="0"/>
                <a:ea typeface="ＭＳ Ｐゴシック" charset="0"/>
              </a:rPr>
              <a:t>2</a:t>
            </a:r>
          </a:p>
          <a:p>
            <a:pPr algn="ctr" eaLnBrk="0" hangingPunct="0">
              <a:lnSpc>
                <a:spcPts val="1500"/>
              </a:lnSpc>
            </a:pPr>
            <a:r>
              <a:rPr lang="en-US" sz="1400" b="1" dirty="0" err="1" smtClean="0">
                <a:solidFill>
                  <a:srgbClr val="000000"/>
                </a:solidFill>
                <a:latin typeface="Arial" pitchFamily="34" charset="0"/>
                <a:ea typeface="ＭＳ Ｐゴシック" charset="0"/>
              </a:rPr>
              <a:t>Pyruvic</a:t>
            </a:r>
            <a:endParaRPr lang="en-US" sz="1400" b="1" dirty="0" smtClean="0">
              <a:solidFill>
                <a:srgbClr val="000000"/>
              </a:solidFill>
              <a:latin typeface="Arial" pitchFamily="34" charset="0"/>
              <a:ea typeface="ＭＳ Ｐゴシック" charset="0"/>
            </a:endParaRPr>
          </a:p>
          <a:p>
            <a:pPr algn="ctr" eaLnBrk="0" hangingPunct="0">
              <a:lnSpc>
                <a:spcPts val="1500"/>
              </a:lnSpc>
            </a:pPr>
            <a:r>
              <a:rPr lang="en-US" sz="1400" b="1" dirty="0" smtClean="0">
                <a:solidFill>
                  <a:srgbClr val="000000"/>
                </a:solidFill>
                <a:latin typeface="Arial" pitchFamily="34" charset="0"/>
                <a:ea typeface="ＭＳ Ｐゴシック" charset="0"/>
              </a:rPr>
              <a:t>acid</a:t>
            </a:r>
            <a:endParaRPr lang="en-US" sz="1400" b="1" dirty="0">
              <a:solidFill>
                <a:srgbClr val="000000"/>
              </a:solidFill>
              <a:latin typeface="Arial" pitchFamily="34" charset="0"/>
              <a:ea typeface="ＭＳ Ｐゴシック" charset="0"/>
            </a:endParaRPr>
          </a:p>
        </p:txBody>
      </p:sp>
      <p:sp>
        <p:nvSpPr>
          <p:cNvPr id="16" name="Rectangle 15"/>
          <p:cNvSpPr/>
          <p:nvPr/>
        </p:nvSpPr>
        <p:spPr>
          <a:xfrm>
            <a:off x="5349240" y="2725848"/>
            <a:ext cx="1485900" cy="810478"/>
          </a:xfrm>
          <a:prstGeom prst="rect">
            <a:avLst/>
          </a:prstGeom>
        </p:spPr>
        <p:txBody>
          <a:bodyPr wrap="square">
            <a:spAutoFit/>
          </a:bodyPr>
          <a:lstStyle/>
          <a:p>
            <a:pPr eaLnBrk="0" hangingPunct="0">
              <a:lnSpc>
                <a:spcPts val="1400"/>
              </a:lnSpc>
            </a:pPr>
            <a:r>
              <a:rPr lang="en-US" sz="1420" b="1" dirty="0" smtClean="0">
                <a:solidFill>
                  <a:srgbClr val="000000"/>
                </a:solidFill>
                <a:latin typeface="Arial" pitchFamily="34" charset="0"/>
                <a:ea typeface="ＭＳ Ｐゴシック" charset="0"/>
              </a:rPr>
              <a:t>High-energy</a:t>
            </a:r>
          </a:p>
          <a:p>
            <a:pPr eaLnBrk="0" hangingPunct="0">
              <a:lnSpc>
                <a:spcPts val="1400"/>
              </a:lnSpc>
            </a:pPr>
            <a:r>
              <a:rPr lang="en-US" sz="1420" b="1" dirty="0" smtClean="0">
                <a:solidFill>
                  <a:srgbClr val="000000"/>
                </a:solidFill>
                <a:latin typeface="Arial" pitchFamily="34" charset="0"/>
                <a:ea typeface="ＭＳ Ｐゴシック" charset="0"/>
              </a:rPr>
              <a:t>electrons</a:t>
            </a:r>
          </a:p>
          <a:p>
            <a:pPr eaLnBrk="0" hangingPunct="0">
              <a:lnSpc>
                <a:spcPts val="1400"/>
              </a:lnSpc>
            </a:pPr>
            <a:r>
              <a:rPr lang="en-US" sz="1420" b="1" dirty="0" smtClean="0">
                <a:solidFill>
                  <a:srgbClr val="000000"/>
                </a:solidFill>
                <a:latin typeface="Arial" pitchFamily="34" charset="0"/>
                <a:ea typeface="ＭＳ Ｐゴシック" charset="0"/>
              </a:rPr>
              <a:t>via carrier</a:t>
            </a:r>
          </a:p>
          <a:p>
            <a:pPr eaLnBrk="0" hangingPunct="0">
              <a:lnSpc>
                <a:spcPts val="1400"/>
              </a:lnSpc>
            </a:pPr>
            <a:r>
              <a:rPr lang="en-US" sz="1420" b="1" dirty="0" smtClean="0">
                <a:solidFill>
                  <a:srgbClr val="000000"/>
                </a:solidFill>
                <a:latin typeface="Arial" pitchFamily="34" charset="0"/>
                <a:ea typeface="ＭＳ Ｐゴシック" charset="0"/>
              </a:rPr>
              <a:t>molecules</a:t>
            </a:r>
            <a:endParaRPr lang="en-US" sz="1420" b="1" dirty="0">
              <a:solidFill>
                <a:srgbClr val="000000"/>
              </a:solidFill>
              <a:latin typeface="Arial" pitchFamily="34" charset="0"/>
              <a:ea typeface="ＭＳ Ｐゴシック" charset="0"/>
            </a:endParaRPr>
          </a:p>
        </p:txBody>
      </p:sp>
      <p:sp>
        <p:nvSpPr>
          <p:cNvPr id="17" name="Rectangle 16"/>
          <p:cNvSpPr/>
          <p:nvPr/>
        </p:nvSpPr>
        <p:spPr>
          <a:xfrm>
            <a:off x="5810955" y="4116535"/>
            <a:ext cx="1577227" cy="477054"/>
          </a:xfrm>
          <a:prstGeom prst="rect">
            <a:avLst/>
          </a:prstGeom>
        </p:spPr>
        <p:txBody>
          <a:bodyPr wrap="none">
            <a:spAutoFit/>
          </a:bodyPr>
          <a:lstStyle/>
          <a:p>
            <a:pPr eaLnBrk="0" hangingPunct="0">
              <a:lnSpc>
                <a:spcPts val="1500"/>
              </a:lnSpc>
            </a:pPr>
            <a:r>
              <a:rPr lang="en-US" sz="1420" b="1" dirty="0" smtClean="0">
                <a:solidFill>
                  <a:srgbClr val="000000"/>
                </a:solidFill>
                <a:latin typeface="Arial" pitchFamily="34" charset="0"/>
                <a:ea typeface="ＭＳ Ｐゴシック" charset="0"/>
              </a:rPr>
              <a:t>Electron</a:t>
            </a:r>
          </a:p>
          <a:p>
            <a:pPr eaLnBrk="0" hangingPunct="0">
              <a:lnSpc>
                <a:spcPts val="1500"/>
              </a:lnSpc>
            </a:pPr>
            <a:r>
              <a:rPr lang="en-US" sz="1420" b="1" dirty="0" smtClean="0">
                <a:solidFill>
                  <a:srgbClr val="000000"/>
                </a:solidFill>
                <a:latin typeface="Arial" pitchFamily="34" charset="0"/>
                <a:ea typeface="ＭＳ Ｐゴシック" charset="0"/>
              </a:rPr>
              <a:t>Transport Chain</a:t>
            </a:r>
            <a:endParaRPr lang="en-US" sz="1420" b="1" dirty="0">
              <a:solidFill>
                <a:srgbClr val="000000"/>
              </a:solidFill>
              <a:latin typeface="Arial" pitchFamily="34" charset="0"/>
              <a:ea typeface="ＭＳ Ｐゴシック" charset="0"/>
            </a:endParaRPr>
          </a:p>
        </p:txBody>
      </p:sp>
      <p:sp>
        <p:nvSpPr>
          <p:cNvPr id="18" name="Rectangle 17"/>
          <p:cNvSpPr/>
          <p:nvPr/>
        </p:nvSpPr>
        <p:spPr>
          <a:xfrm>
            <a:off x="4567085" y="3903809"/>
            <a:ext cx="662361" cy="669414"/>
          </a:xfrm>
          <a:prstGeom prst="rect">
            <a:avLst/>
          </a:prstGeom>
        </p:spPr>
        <p:txBody>
          <a:bodyPr wrap="none">
            <a:spAutoFit/>
          </a:bodyPr>
          <a:lstStyle/>
          <a:p>
            <a:pPr eaLnBrk="0" hangingPunct="0">
              <a:lnSpc>
                <a:spcPts val="1500"/>
              </a:lnSpc>
            </a:pPr>
            <a:r>
              <a:rPr lang="en-US" sz="1400" b="1" dirty="0" smtClean="0">
                <a:solidFill>
                  <a:srgbClr val="000000"/>
                </a:solidFill>
                <a:latin typeface="Arial" pitchFamily="34" charset="0"/>
                <a:ea typeface="ＭＳ Ｐゴシック" charset="0"/>
              </a:rPr>
              <a:t>Citric</a:t>
            </a:r>
          </a:p>
          <a:p>
            <a:pPr eaLnBrk="0" hangingPunct="0">
              <a:lnSpc>
                <a:spcPts val="1500"/>
              </a:lnSpc>
            </a:pPr>
            <a:r>
              <a:rPr lang="en-US" sz="1400" b="1" dirty="0" smtClean="0">
                <a:solidFill>
                  <a:srgbClr val="000000"/>
                </a:solidFill>
                <a:latin typeface="Arial" pitchFamily="34" charset="0"/>
                <a:ea typeface="ＭＳ Ｐゴシック" charset="0"/>
              </a:rPr>
              <a:t>Acid</a:t>
            </a:r>
          </a:p>
          <a:p>
            <a:pPr eaLnBrk="0" hangingPunct="0">
              <a:lnSpc>
                <a:spcPts val="1500"/>
              </a:lnSpc>
            </a:pPr>
            <a:r>
              <a:rPr lang="en-US" sz="1400" b="1" dirty="0" smtClean="0">
                <a:solidFill>
                  <a:srgbClr val="000000"/>
                </a:solidFill>
                <a:latin typeface="Arial" pitchFamily="34" charset="0"/>
                <a:ea typeface="ＭＳ Ｐゴシック" charset="0"/>
              </a:rPr>
              <a:t>Cycle</a:t>
            </a:r>
            <a:endParaRPr lang="en-US" sz="1400" b="1" dirty="0">
              <a:solidFill>
                <a:srgbClr val="000000"/>
              </a:solidFill>
              <a:latin typeface="Arial" pitchFamily="34" charset="0"/>
              <a:ea typeface="ＭＳ Ｐゴシック" charset="0"/>
            </a:endParaRPr>
          </a:p>
        </p:txBody>
      </p:sp>
      <p:sp>
        <p:nvSpPr>
          <p:cNvPr id="19" name="Rectangle 18"/>
          <p:cNvSpPr/>
          <p:nvPr/>
        </p:nvSpPr>
        <p:spPr>
          <a:xfrm>
            <a:off x="6341034" y="5855008"/>
            <a:ext cx="53040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ATP</a:t>
            </a:r>
            <a:endParaRPr lang="en-US" sz="1400" b="1" dirty="0">
              <a:solidFill>
                <a:srgbClr val="000000"/>
              </a:solidFill>
              <a:latin typeface="Arial" pitchFamily="34" charset="0"/>
              <a:ea typeface="ＭＳ Ｐゴシック" charset="0"/>
            </a:endParaRPr>
          </a:p>
        </p:txBody>
      </p:sp>
      <p:sp>
        <p:nvSpPr>
          <p:cNvPr id="20" name="Rectangle 19"/>
          <p:cNvSpPr/>
          <p:nvPr/>
        </p:nvSpPr>
        <p:spPr>
          <a:xfrm>
            <a:off x="4674159" y="5858183"/>
            <a:ext cx="53040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ATP</a:t>
            </a:r>
            <a:endParaRPr lang="en-US" sz="1400" b="1" dirty="0">
              <a:solidFill>
                <a:srgbClr val="000000"/>
              </a:solidFill>
              <a:latin typeface="Arial" pitchFamily="34" charset="0"/>
              <a:ea typeface="ＭＳ Ｐゴシック" charset="0"/>
            </a:endParaRPr>
          </a:p>
        </p:txBody>
      </p:sp>
      <p:sp>
        <p:nvSpPr>
          <p:cNvPr id="21" name="Rectangle 20"/>
          <p:cNvSpPr/>
          <p:nvPr/>
        </p:nvSpPr>
        <p:spPr>
          <a:xfrm>
            <a:off x="2289734" y="5934383"/>
            <a:ext cx="530402"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ATP</a:t>
            </a:r>
            <a:endParaRPr lang="en-US" sz="1400" b="1" dirty="0">
              <a:solidFill>
                <a:srgbClr val="000000"/>
              </a:solidFill>
              <a:latin typeface="Arial" pitchFamily="34" charset="0"/>
              <a:ea typeface="ＭＳ Ｐゴシック" charset="0"/>
            </a:endParaRPr>
          </a:p>
        </p:txBody>
      </p:sp>
      <p:sp>
        <p:nvSpPr>
          <p:cNvPr id="22" name="Freeform 21"/>
          <p:cNvSpPr/>
          <p:nvPr/>
        </p:nvSpPr>
        <p:spPr bwMode="auto">
          <a:xfrm flipH="1" flipV="1">
            <a:off x="6907631" y="2512218"/>
            <a:ext cx="0" cy="464343"/>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3" name="Freeform 22"/>
          <p:cNvSpPr/>
          <p:nvPr/>
        </p:nvSpPr>
        <p:spPr bwMode="auto">
          <a:xfrm flipH="1" flipV="1">
            <a:off x="2712242" y="773953"/>
            <a:ext cx="856455" cy="45719"/>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4" name="Freeform 23"/>
          <p:cNvSpPr/>
          <p:nvPr/>
        </p:nvSpPr>
        <p:spPr bwMode="auto">
          <a:xfrm flipV="1">
            <a:off x="5893594" y="389731"/>
            <a:ext cx="151606" cy="334169"/>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Freeform 24"/>
          <p:cNvSpPr/>
          <p:nvPr/>
        </p:nvSpPr>
        <p:spPr bwMode="auto">
          <a:xfrm flipH="1" flipV="1">
            <a:off x="5243732" y="404813"/>
            <a:ext cx="566928" cy="464344"/>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6" name="Freeform 25"/>
          <p:cNvSpPr/>
          <p:nvPr/>
        </p:nvSpPr>
        <p:spPr bwMode="auto">
          <a:xfrm flipV="1">
            <a:off x="4750593" y="407194"/>
            <a:ext cx="497901" cy="600075"/>
          </a:xfrm>
          <a:custGeom>
            <a:avLst/>
            <a:gdLst>
              <a:gd name="connsiteX0" fmla="*/ 447675 w 447675"/>
              <a:gd name="connsiteY0" fmla="*/ 76200 h 76200"/>
              <a:gd name="connsiteX1" fmla="*/ 0 w 447675"/>
              <a:gd name="connsiteY1" fmla="*/ 0 h 76200"/>
            </a:gdLst>
            <a:ahLst/>
            <a:cxnLst>
              <a:cxn ang="0">
                <a:pos x="connsiteX0" y="connsiteY0"/>
              </a:cxn>
              <a:cxn ang="0">
                <a:pos x="connsiteX1" y="connsiteY1"/>
              </a:cxn>
            </a:cxnLst>
            <a:rect l="l" t="t" r="r" b="b"/>
            <a:pathLst>
              <a:path w="447675" h="76200">
                <a:moveTo>
                  <a:pt x="447675" y="76200"/>
                </a:moveTo>
                <a:lnTo>
                  <a:pt x="0" y="0"/>
                </a:lnTo>
              </a:path>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 name="Rectangle 2"/>
          <p:cNvSpPr/>
          <p:nvPr/>
        </p:nvSpPr>
        <p:spPr>
          <a:xfrm>
            <a:off x="6105879" y="3623958"/>
            <a:ext cx="284052" cy="307777"/>
          </a:xfrm>
          <a:prstGeom prst="rect">
            <a:avLst/>
          </a:prstGeom>
        </p:spPr>
        <p:txBody>
          <a:bodyPr wrap="none">
            <a:spAutoFit/>
          </a:bodyPr>
          <a:lstStyle/>
          <a:p>
            <a:pPr algn="ctr" eaLnBrk="0" hangingPunct="0"/>
            <a:r>
              <a:rPr lang="en-US" sz="1400" b="1" dirty="0" smtClean="0">
                <a:solidFill>
                  <a:srgbClr val="000000"/>
                </a:solidFill>
                <a:latin typeface="Symbol" pitchFamily="18" charset="2"/>
                <a:ea typeface="ＭＳ Ｐゴシック" charset="0"/>
                <a:sym typeface="Symbol"/>
              </a:rPr>
              <a:t></a:t>
            </a:r>
            <a:endParaRPr lang="en-US" sz="1400" b="1" dirty="0">
              <a:solidFill>
                <a:srgbClr val="000000"/>
              </a:solidFill>
              <a:latin typeface="Symbol" pitchFamily="18" charset="2"/>
              <a:ea typeface="ＭＳ Ｐゴシック" charset="0"/>
            </a:endParaRPr>
          </a:p>
        </p:txBody>
      </p:sp>
      <p:sp>
        <p:nvSpPr>
          <p:cNvPr id="27" name="Rectangle 26"/>
          <p:cNvSpPr/>
          <p:nvPr/>
        </p:nvSpPr>
        <p:spPr>
          <a:xfrm>
            <a:off x="6408445" y="3810470"/>
            <a:ext cx="284053" cy="307777"/>
          </a:xfrm>
          <a:prstGeom prst="rect">
            <a:avLst/>
          </a:prstGeom>
        </p:spPr>
        <p:txBody>
          <a:bodyPr wrap="none">
            <a:spAutoFit/>
          </a:bodyPr>
          <a:lstStyle/>
          <a:p>
            <a:pPr algn="ctr" eaLnBrk="0" hangingPunct="0"/>
            <a:r>
              <a:rPr lang="en-US" sz="1400" b="1" dirty="0" smtClean="0">
                <a:solidFill>
                  <a:srgbClr val="000000"/>
                </a:solidFill>
                <a:latin typeface="Symbol" pitchFamily="18" charset="2"/>
                <a:ea typeface="ＭＳ Ｐゴシック" charset="0"/>
                <a:sym typeface="Symbol"/>
              </a:rPr>
              <a:t></a:t>
            </a:r>
            <a:endParaRPr lang="en-US" sz="1400" b="1" dirty="0">
              <a:solidFill>
                <a:srgbClr val="000000"/>
              </a:solidFill>
              <a:latin typeface="Symbol" pitchFamily="18" charset="2"/>
              <a:ea typeface="ＭＳ Ｐゴシック" charset="0"/>
            </a:endParaRPr>
          </a:p>
        </p:txBody>
      </p:sp>
      <p:sp>
        <p:nvSpPr>
          <p:cNvPr id="28" name="Rectangle 27"/>
          <p:cNvSpPr/>
          <p:nvPr/>
        </p:nvSpPr>
        <p:spPr>
          <a:xfrm>
            <a:off x="6743302" y="3992456"/>
            <a:ext cx="284053" cy="307777"/>
          </a:xfrm>
          <a:prstGeom prst="rect">
            <a:avLst/>
          </a:prstGeom>
        </p:spPr>
        <p:txBody>
          <a:bodyPr wrap="none">
            <a:spAutoFit/>
          </a:bodyPr>
          <a:lstStyle/>
          <a:p>
            <a:pPr algn="ctr" eaLnBrk="0" hangingPunct="0"/>
            <a:r>
              <a:rPr lang="en-US" sz="1400" b="1" dirty="0">
                <a:solidFill>
                  <a:srgbClr val="000000"/>
                </a:solidFill>
                <a:latin typeface="Symbol" pitchFamily="18" charset="2"/>
                <a:ea typeface="ＭＳ Ｐゴシック" charset="0"/>
                <a:sym typeface="Symbol"/>
              </a:rPr>
              <a:t></a:t>
            </a:r>
            <a:endParaRPr lang="en-US" sz="1400" b="1" dirty="0">
              <a:solidFill>
                <a:srgbClr val="000000"/>
              </a:solidFill>
              <a:latin typeface="Symbol" pitchFamily="18" charset="2"/>
              <a:ea typeface="ＭＳ Ｐゴシック" charset="0"/>
            </a:endParaRPr>
          </a:p>
        </p:txBody>
      </p:sp>
      <p:sp>
        <p:nvSpPr>
          <p:cNvPr id="29" name="TextBox 28"/>
          <p:cNvSpPr txBox="1"/>
          <p:nvPr/>
        </p:nvSpPr>
        <p:spPr>
          <a:xfrm>
            <a:off x="4005469" y="4552121"/>
            <a:ext cx="735496" cy="523220"/>
          </a:xfrm>
          <a:prstGeom prst="rect">
            <a:avLst/>
          </a:prstGeom>
          <a:noFill/>
        </p:spPr>
        <p:txBody>
          <a:bodyPr wrap="square" rtlCol="0">
            <a:spAutoFit/>
          </a:bodyPr>
          <a:lstStyle/>
          <a:p>
            <a:r>
              <a:rPr lang="en-US" altLang="ko-KR" sz="1400" b="1" dirty="0" smtClean="0"/>
              <a:t>Krebs cycle</a:t>
            </a:r>
            <a:endParaRPr lang="ko-KR" altLang="en-US" sz="1400" b="1" dirty="0"/>
          </a:p>
        </p:txBody>
      </p:sp>
    </p:spTree>
    <p:extLst>
      <p:ext uri="{BB962C8B-B14F-4D97-AF65-F5344CB8AC3E}">
        <p14:creationId xmlns:p14="http://schemas.microsoft.com/office/powerpoint/2010/main" xmlns="" val="2949466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 name="Picture 92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8887" y="849330"/>
            <a:ext cx="8546592" cy="5437632"/>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6.5</a:t>
            </a:r>
            <a:endParaRPr lang="en-US" sz="1200" b="0" dirty="0">
              <a:solidFill>
                <a:schemeClr val="tx1"/>
              </a:solidFill>
              <a:latin typeface="Arial" charset="0"/>
            </a:endParaRPr>
          </a:p>
        </p:txBody>
      </p:sp>
      <p:sp>
        <p:nvSpPr>
          <p:cNvPr id="4" name="Rectangle 3"/>
          <p:cNvSpPr/>
          <p:nvPr/>
        </p:nvSpPr>
        <p:spPr>
          <a:xfrm>
            <a:off x="561978" y="831724"/>
            <a:ext cx="671979" cy="287643"/>
          </a:xfrm>
          <a:prstGeom prst="rect">
            <a:avLst/>
          </a:prstGeom>
        </p:spPr>
        <p:txBody>
          <a:bodyPr wrap="none">
            <a:spAutoFit/>
          </a:bodyPr>
          <a:lstStyle/>
          <a:p>
            <a:pPr eaLnBrk="0" hangingPunct="0"/>
            <a:r>
              <a:rPr lang="en-US" sz="1269" b="1" dirty="0" smtClean="0">
                <a:solidFill>
                  <a:srgbClr val="FFFFFF"/>
                </a:solidFill>
                <a:latin typeface="Arial" pitchFamily="34" charset="0"/>
                <a:ea typeface="ＭＳ Ｐゴシック" charset="0"/>
              </a:rPr>
              <a:t>INPUT</a:t>
            </a:r>
            <a:endParaRPr lang="en-US" sz="1269" b="1" dirty="0">
              <a:solidFill>
                <a:srgbClr val="FFFFFF"/>
              </a:solidFill>
              <a:latin typeface="Arial" pitchFamily="34" charset="0"/>
              <a:ea typeface="ＭＳ Ｐゴシック" charset="0"/>
            </a:endParaRPr>
          </a:p>
        </p:txBody>
      </p:sp>
      <p:sp>
        <p:nvSpPr>
          <p:cNvPr id="8" name="Rectangle 7"/>
          <p:cNvSpPr/>
          <p:nvPr/>
        </p:nvSpPr>
        <p:spPr>
          <a:xfrm>
            <a:off x="7832728" y="821784"/>
            <a:ext cx="853119" cy="287643"/>
          </a:xfrm>
          <a:prstGeom prst="rect">
            <a:avLst/>
          </a:prstGeom>
        </p:spPr>
        <p:txBody>
          <a:bodyPr wrap="none">
            <a:spAutoFit/>
          </a:bodyPr>
          <a:lstStyle/>
          <a:p>
            <a:pPr eaLnBrk="0" hangingPunct="0"/>
            <a:r>
              <a:rPr lang="en-US" sz="1269" b="1" dirty="0" smtClean="0">
                <a:solidFill>
                  <a:srgbClr val="FFFFFF"/>
                </a:solidFill>
                <a:latin typeface="Arial" pitchFamily="34" charset="0"/>
                <a:ea typeface="ＭＳ Ｐゴシック" charset="0"/>
              </a:rPr>
              <a:t>OUTPUT</a:t>
            </a:r>
            <a:endParaRPr lang="en-US" sz="1269" b="1" dirty="0">
              <a:solidFill>
                <a:srgbClr val="FFFFFF"/>
              </a:solidFill>
              <a:latin typeface="Arial" pitchFamily="34" charset="0"/>
              <a:ea typeface="ＭＳ Ｐゴシック" charset="0"/>
            </a:endParaRPr>
          </a:p>
        </p:txBody>
      </p:sp>
      <p:sp>
        <p:nvSpPr>
          <p:cNvPr id="9" name="Rectangle 8"/>
          <p:cNvSpPr/>
          <p:nvPr/>
        </p:nvSpPr>
        <p:spPr>
          <a:xfrm>
            <a:off x="1889768" y="2364424"/>
            <a:ext cx="44114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ATP</a:t>
            </a:r>
            <a:endParaRPr lang="en-US" sz="1000" b="1" dirty="0">
              <a:solidFill>
                <a:srgbClr val="000000"/>
              </a:solidFill>
              <a:latin typeface="Arial" pitchFamily="34" charset="0"/>
              <a:ea typeface="ＭＳ Ｐゴシック" charset="0"/>
            </a:endParaRPr>
          </a:p>
        </p:txBody>
      </p:sp>
      <p:sp>
        <p:nvSpPr>
          <p:cNvPr id="10" name="Rectangle 9"/>
          <p:cNvSpPr/>
          <p:nvPr/>
        </p:nvSpPr>
        <p:spPr>
          <a:xfrm>
            <a:off x="572287" y="3655056"/>
            <a:ext cx="699230" cy="249299"/>
          </a:xfrm>
          <a:prstGeom prst="rect">
            <a:avLst/>
          </a:prstGeom>
        </p:spPr>
        <p:txBody>
          <a:bodyPr wrap="none">
            <a:spAutoFit/>
          </a:bodyPr>
          <a:lstStyle/>
          <a:p>
            <a:pPr eaLnBrk="0" hangingPunct="0"/>
            <a:r>
              <a:rPr lang="en-US" sz="1020" b="1" dirty="0" smtClean="0">
                <a:solidFill>
                  <a:srgbClr val="FFFFFF"/>
                </a:solidFill>
                <a:latin typeface="Arial" pitchFamily="34" charset="0"/>
                <a:ea typeface="ＭＳ Ｐゴシック" charset="0"/>
              </a:rPr>
              <a:t>Glucose</a:t>
            </a:r>
            <a:endParaRPr lang="en-US" sz="1020" b="1" dirty="0">
              <a:solidFill>
                <a:srgbClr val="FFFFFF"/>
              </a:solidFill>
              <a:latin typeface="Arial" pitchFamily="34" charset="0"/>
              <a:ea typeface="ＭＳ Ｐゴシック" charset="0"/>
            </a:endParaRPr>
          </a:p>
        </p:txBody>
      </p:sp>
      <p:sp>
        <p:nvSpPr>
          <p:cNvPr id="11" name="Rectangle 10"/>
          <p:cNvSpPr/>
          <p:nvPr/>
        </p:nvSpPr>
        <p:spPr>
          <a:xfrm>
            <a:off x="1685933" y="2377538"/>
            <a:ext cx="255198"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2</a:t>
            </a:r>
            <a:endParaRPr lang="en-US" sz="1000" b="1" dirty="0">
              <a:solidFill>
                <a:srgbClr val="000000"/>
              </a:solidFill>
              <a:latin typeface="Arial" pitchFamily="34" charset="0"/>
              <a:ea typeface="ＭＳ Ｐゴシック" charset="0"/>
            </a:endParaRPr>
          </a:p>
        </p:txBody>
      </p:sp>
      <p:sp>
        <p:nvSpPr>
          <p:cNvPr id="12" name="Rectangle 11"/>
          <p:cNvSpPr/>
          <p:nvPr/>
        </p:nvSpPr>
        <p:spPr>
          <a:xfrm>
            <a:off x="2454283" y="2374226"/>
            <a:ext cx="255198"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2</a:t>
            </a:r>
            <a:endParaRPr lang="en-US" sz="1000" b="1" dirty="0">
              <a:solidFill>
                <a:srgbClr val="000000"/>
              </a:solidFill>
              <a:latin typeface="Arial" pitchFamily="34" charset="0"/>
              <a:ea typeface="ＭＳ Ｐゴシック" charset="0"/>
            </a:endParaRPr>
          </a:p>
        </p:txBody>
      </p:sp>
      <p:sp>
        <p:nvSpPr>
          <p:cNvPr id="13" name="Rectangle 12"/>
          <p:cNvSpPr/>
          <p:nvPr/>
        </p:nvSpPr>
        <p:spPr>
          <a:xfrm>
            <a:off x="2568583" y="2380990"/>
            <a:ext cx="45557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ADP</a:t>
            </a:r>
            <a:endParaRPr lang="en-US" sz="1000" b="1" dirty="0">
              <a:solidFill>
                <a:srgbClr val="000000"/>
              </a:solidFill>
              <a:latin typeface="Arial" pitchFamily="34" charset="0"/>
              <a:ea typeface="ＭＳ Ｐゴシック" charset="0"/>
            </a:endParaRPr>
          </a:p>
        </p:txBody>
      </p:sp>
      <p:sp>
        <p:nvSpPr>
          <p:cNvPr id="14" name="Rectangle 13"/>
          <p:cNvSpPr/>
          <p:nvPr/>
        </p:nvSpPr>
        <p:spPr>
          <a:xfrm>
            <a:off x="2094354" y="5082420"/>
            <a:ext cx="173156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Energy investment phase</a:t>
            </a:r>
            <a:endParaRPr lang="en-US" sz="1000" b="1" dirty="0">
              <a:solidFill>
                <a:srgbClr val="000000"/>
              </a:solidFill>
              <a:latin typeface="Arial" pitchFamily="34" charset="0"/>
              <a:ea typeface="ＭＳ Ｐゴシック" charset="0"/>
            </a:endParaRPr>
          </a:p>
        </p:txBody>
      </p:sp>
      <p:sp>
        <p:nvSpPr>
          <p:cNvPr id="15" name="Rectangle 14"/>
          <p:cNvSpPr/>
          <p:nvPr/>
        </p:nvSpPr>
        <p:spPr>
          <a:xfrm>
            <a:off x="2363158" y="3437050"/>
            <a:ext cx="255198"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rPr>
              <a:t>1</a:t>
            </a:r>
            <a:endParaRPr lang="en-US" sz="1000" b="1" dirty="0">
              <a:solidFill>
                <a:srgbClr val="FFFFFF"/>
              </a:solidFill>
              <a:latin typeface="Arial" pitchFamily="34" charset="0"/>
              <a:ea typeface="ＭＳ Ｐゴシック" charset="0"/>
            </a:endParaRPr>
          </a:p>
        </p:txBody>
      </p:sp>
      <p:sp>
        <p:nvSpPr>
          <p:cNvPr id="17" name="Rectangle 16"/>
          <p:cNvSpPr/>
          <p:nvPr/>
        </p:nvSpPr>
        <p:spPr>
          <a:xfrm>
            <a:off x="6483358" y="2041956"/>
            <a:ext cx="255198"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rPr>
              <a:t>3</a:t>
            </a:r>
            <a:endParaRPr lang="en-US" sz="1000" b="1" dirty="0">
              <a:solidFill>
                <a:srgbClr val="FFFFFF"/>
              </a:solidFill>
              <a:latin typeface="Arial" pitchFamily="34" charset="0"/>
              <a:ea typeface="ＭＳ Ｐゴシック" charset="0"/>
            </a:endParaRPr>
          </a:p>
        </p:txBody>
      </p:sp>
      <p:sp>
        <p:nvSpPr>
          <p:cNvPr id="18" name="Rectangle 17"/>
          <p:cNvSpPr/>
          <p:nvPr/>
        </p:nvSpPr>
        <p:spPr>
          <a:xfrm>
            <a:off x="6045208" y="1727905"/>
            <a:ext cx="255198"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2</a:t>
            </a:r>
            <a:endParaRPr lang="en-US" sz="1000" b="1" dirty="0">
              <a:solidFill>
                <a:srgbClr val="000000"/>
              </a:solidFill>
              <a:latin typeface="Arial" pitchFamily="34" charset="0"/>
              <a:ea typeface="ＭＳ Ｐゴシック" charset="0"/>
            </a:endParaRPr>
          </a:p>
        </p:txBody>
      </p:sp>
      <p:sp>
        <p:nvSpPr>
          <p:cNvPr id="19" name="Rectangle 18"/>
          <p:cNvSpPr/>
          <p:nvPr/>
        </p:nvSpPr>
        <p:spPr>
          <a:xfrm>
            <a:off x="6614330" y="1557595"/>
            <a:ext cx="255198"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2</a:t>
            </a:r>
            <a:endParaRPr lang="en-US" sz="1000" b="1" dirty="0">
              <a:solidFill>
                <a:srgbClr val="000000"/>
              </a:solidFill>
              <a:latin typeface="Arial" pitchFamily="34" charset="0"/>
              <a:ea typeface="ＭＳ Ｐゴシック" charset="0"/>
            </a:endParaRPr>
          </a:p>
        </p:txBody>
      </p:sp>
      <p:sp>
        <p:nvSpPr>
          <p:cNvPr id="20" name="Rectangle 19"/>
          <p:cNvSpPr/>
          <p:nvPr/>
        </p:nvSpPr>
        <p:spPr>
          <a:xfrm>
            <a:off x="5080008" y="2194356"/>
            <a:ext cx="255198"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rPr>
              <a:t>2</a:t>
            </a:r>
            <a:endParaRPr lang="en-US" sz="1000" b="1" dirty="0">
              <a:solidFill>
                <a:srgbClr val="FFFFFF"/>
              </a:solidFill>
              <a:latin typeface="Arial" pitchFamily="34" charset="0"/>
              <a:ea typeface="ＭＳ Ｐゴシック" charset="0"/>
            </a:endParaRPr>
          </a:p>
        </p:txBody>
      </p:sp>
      <p:sp>
        <p:nvSpPr>
          <p:cNvPr id="21" name="Rectangle 20"/>
          <p:cNvSpPr/>
          <p:nvPr/>
        </p:nvSpPr>
        <p:spPr>
          <a:xfrm>
            <a:off x="4928085" y="3256871"/>
            <a:ext cx="255198"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rPr>
              <a:t>2</a:t>
            </a:r>
            <a:endParaRPr lang="en-US" sz="1000" b="1" dirty="0">
              <a:solidFill>
                <a:srgbClr val="FFFFFF"/>
              </a:solidFill>
              <a:latin typeface="Arial" pitchFamily="34" charset="0"/>
              <a:ea typeface="ＭＳ Ｐゴシック" charset="0"/>
            </a:endParaRPr>
          </a:p>
        </p:txBody>
      </p:sp>
      <p:sp>
        <p:nvSpPr>
          <p:cNvPr id="22" name="Rectangle 21"/>
          <p:cNvSpPr/>
          <p:nvPr/>
        </p:nvSpPr>
        <p:spPr>
          <a:xfrm>
            <a:off x="6485739" y="3258775"/>
            <a:ext cx="255198" cy="246221"/>
          </a:xfrm>
          <a:prstGeom prst="rect">
            <a:avLst/>
          </a:prstGeom>
        </p:spPr>
        <p:txBody>
          <a:bodyPr wrap="none">
            <a:spAutoFit/>
          </a:bodyPr>
          <a:lstStyle/>
          <a:p>
            <a:pPr eaLnBrk="0" hangingPunct="0"/>
            <a:r>
              <a:rPr lang="en-US" sz="1000" b="1" dirty="0" smtClean="0">
                <a:solidFill>
                  <a:srgbClr val="FFFFFF"/>
                </a:solidFill>
                <a:latin typeface="Arial" pitchFamily="34" charset="0"/>
                <a:ea typeface="ＭＳ Ｐゴシック" charset="0"/>
              </a:rPr>
              <a:t>3</a:t>
            </a:r>
            <a:endParaRPr lang="en-US" sz="1000" b="1" dirty="0">
              <a:solidFill>
                <a:srgbClr val="FFFFFF"/>
              </a:solidFill>
              <a:latin typeface="Arial" pitchFamily="34" charset="0"/>
              <a:ea typeface="ＭＳ Ｐゴシック" charset="0"/>
            </a:endParaRPr>
          </a:p>
        </p:txBody>
      </p:sp>
      <p:sp>
        <p:nvSpPr>
          <p:cNvPr id="23" name="Rectangle 22"/>
          <p:cNvSpPr/>
          <p:nvPr/>
        </p:nvSpPr>
        <p:spPr>
          <a:xfrm>
            <a:off x="5220635" y="5079560"/>
            <a:ext cx="1510350"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Energy harvest phase</a:t>
            </a:r>
            <a:endParaRPr lang="en-US" sz="1000" b="1" dirty="0">
              <a:solidFill>
                <a:srgbClr val="000000"/>
              </a:solidFill>
              <a:latin typeface="Arial" pitchFamily="34" charset="0"/>
              <a:ea typeface="ＭＳ Ｐゴシック" charset="0"/>
            </a:endParaRPr>
          </a:p>
        </p:txBody>
      </p:sp>
      <p:sp>
        <p:nvSpPr>
          <p:cNvPr id="24" name="Rectangle 23"/>
          <p:cNvSpPr/>
          <p:nvPr/>
        </p:nvSpPr>
        <p:spPr>
          <a:xfrm>
            <a:off x="4493822" y="1625989"/>
            <a:ext cx="513282"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NAD</a:t>
            </a:r>
            <a:r>
              <a:rPr lang="en-US" sz="1000" b="1" baseline="30000" dirty="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25" name="Rectangle 24"/>
          <p:cNvSpPr/>
          <p:nvPr/>
        </p:nvSpPr>
        <p:spPr>
          <a:xfrm>
            <a:off x="5014522" y="1255342"/>
            <a:ext cx="556563"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NADH</a:t>
            </a:r>
            <a:endParaRPr lang="en-US" sz="1000" b="1" baseline="30000" dirty="0">
              <a:solidFill>
                <a:srgbClr val="000000"/>
              </a:solidFill>
              <a:latin typeface="Arial" pitchFamily="34" charset="0"/>
              <a:ea typeface="ＭＳ Ｐゴシック" charset="0"/>
            </a:endParaRPr>
          </a:p>
        </p:txBody>
      </p:sp>
      <p:sp>
        <p:nvSpPr>
          <p:cNvPr id="26" name="Rectangle 25"/>
          <p:cNvSpPr/>
          <p:nvPr/>
        </p:nvSpPr>
        <p:spPr>
          <a:xfrm>
            <a:off x="6156657" y="1726477"/>
            <a:ext cx="45557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ADP</a:t>
            </a:r>
            <a:endParaRPr lang="en-US" sz="1000" b="1" dirty="0">
              <a:solidFill>
                <a:srgbClr val="000000"/>
              </a:solidFill>
              <a:latin typeface="Arial" pitchFamily="34" charset="0"/>
              <a:ea typeface="ＭＳ Ｐゴシック" charset="0"/>
            </a:endParaRPr>
          </a:p>
        </p:txBody>
      </p:sp>
      <p:sp>
        <p:nvSpPr>
          <p:cNvPr id="27" name="Rectangle 26"/>
          <p:cNvSpPr/>
          <p:nvPr/>
        </p:nvSpPr>
        <p:spPr>
          <a:xfrm>
            <a:off x="6810548" y="1546227"/>
            <a:ext cx="45557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ATP</a:t>
            </a:r>
            <a:endParaRPr lang="en-US" sz="1000" b="1" dirty="0">
              <a:solidFill>
                <a:srgbClr val="000000"/>
              </a:solidFill>
              <a:latin typeface="Arial" pitchFamily="34" charset="0"/>
              <a:ea typeface="ＭＳ Ｐゴシック" charset="0"/>
            </a:endParaRPr>
          </a:p>
        </p:txBody>
      </p:sp>
      <p:sp>
        <p:nvSpPr>
          <p:cNvPr id="28" name="Rectangle 27"/>
          <p:cNvSpPr/>
          <p:nvPr/>
        </p:nvSpPr>
        <p:spPr>
          <a:xfrm>
            <a:off x="4446130" y="2310996"/>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29" name="Rectangle 28"/>
          <p:cNvSpPr/>
          <p:nvPr/>
        </p:nvSpPr>
        <p:spPr>
          <a:xfrm>
            <a:off x="4443748" y="3270225"/>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30" name="Rectangle 29"/>
          <p:cNvSpPr/>
          <p:nvPr/>
        </p:nvSpPr>
        <p:spPr>
          <a:xfrm>
            <a:off x="3960354" y="3113061"/>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32" name="Rectangle 31"/>
          <p:cNvSpPr/>
          <p:nvPr/>
        </p:nvSpPr>
        <p:spPr>
          <a:xfrm>
            <a:off x="5553411" y="3132940"/>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33" name="Rectangle 32"/>
          <p:cNvSpPr/>
          <p:nvPr/>
        </p:nvSpPr>
        <p:spPr>
          <a:xfrm>
            <a:off x="5568496" y="2477689"/>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34" name="Rectangle 33"/>
          <p:cNvSpPr/>
          <p:nvPr/>
        </p:nvSpPr>
        <p:spPr>
          <a:xfrm>
            <a:off x="4393438" y="4069708"/>
            <a:ext cx="513282"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NAD</a:t>
            </a:r>
            <a:r>
              <a:rPr lang="en-US" sz="1000" b="1" baseline="30000" dirty="0" smtClean="0">
                <a:solidFill>
                  <a:srgbClr val="000000"/>
                </a:solidFill>
                <a:latin typeface="Symbol"/>
                <a:ea typeface="ＭＳ Ｐゴシック" charset="0"/>
              </a:rPr>
              <a:t>+</a:t>
            </a:r>
            <a:endParaRPr lang="en-US" sz="1000" b="1" baseline="30000" dirty="0">
              <a:solidFill>
                <a:srgbClr val="000000"/>
              </a:solidFill>
              <a:latin typeface="Symbol"/>
              <a:ea typeface="ＭＳ Ｐゴシック" charset="0"/>
            </a:endParaRPr>
          </a:p>
        </p:txBody>
      </p:sp>
      <p:sp>
        <p:nvSpPr>
          <p:cNvPr id="35" name="Rectangle 34"/>
          <p:cNvSpPr/>
          <p:nvPr/>
        </p:nvSpPr>
        <p:spPr>
          <a:xfrm>
            <a:off x="4961659" y="4433712"/>
            <a:ext cx="556563"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NADH</a:t>
            </a:r>
            <a:endParaRPr lang="en-US" sz="1000" b="1" baseline="30000" dirty="0">
              <a:solidFill>
                <a:srgbClr val="000000"/>
              </a:solidFill>
              <a:latin typeface="Arial" pitchFamily="34" charset="0"/>
              <a:ea typeface="ＭＳ Ｐゴシック" charset="0"/>
            </a:endParaRPr>
          </a:p>
        </p:txBody>
      </p:sp>
      <p:sp>
        <p:nvSpPr>
          <p:cNvPr id="36" name="Rectangle 35"/>
          <p:cNvSpPr/>
          <p:nvPr/>
        </p:nvSpPr>
        <p:spPr>
          <a:xfrm>
            <a:off x="6819730" y="4042273"/>
            <a:ext cx="44114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ATP</a:t>
            </a:r>
            <a:endParaRPr lang="en-US" sz="1000" b="1" dirty="0">
              <a:solidFill>
                <a:srgbClr val="000000"/>
              </a:solidFill>
              <a:latin typeface="Arial" pitchFamily="34" charset="0"/>
              <a:ea typeface="ＭＳ Ｐゴシック" charset="0"/>
            </a:endParaRPr>
          </a:p>
        </p:txBody>
      </p:sp>
      <p:sp>
        <p:nvSpPr>
          <p:cNvPr id="37" name="Rectangle 36"/>
          <p:cNvSpPr/>
          <p:nvPr/>
        </p:nvSpPr>
        <p:spPr>
          <a:xfrm>
            <a:off x="6046776" y="3896030"/>
            <a:ext cx="255198"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2</a:t>
            </a:r>
            <a:endParaRPr lang="en-US" sz="1000" b="1" dirty="0">
              <a:solidFill>
                <a:srgbClr val="000000"/>
              </a:solidFill>
              <a:latin typeface="Arial" pitchFamily="34" charset="0"/>
              <a:ea typeface="ＭＳ Ｐゴシック" charset="0"/>
            </a:endParaRPr>
          </a:p>
        </p:txBody>
      </p:sp>
      <p:sp>
        <p:nvSpPr>
          <p:cNvPr id="38" name="Rectangle 37"/>
          <p:cNvSpPr/>
          <p:nvPr/>
        </p:nvSpPr>
        <p:spPr>
          <a:xfrm>
            <a:off x="6613515" y="4042116"/>
            <a:ext cx="255198"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2</a:t>
            </a:r>
            <a:endParaRPr lang="en-US" sz="1000" b="1" dirty="0">
              <a:solidFill>
                <a:srgbClr val="000000"/>
              </a:solidFill>
              <a:latin typeface="Arial" pitchFamily="34" charset="0"/>
              <a:ea typeface="ＭＳ Ｐゴシック" charset="0"/>
            </a:endParaRPr>
          </a:p>
        </p:txBody>
      </p:sp>
      <p:sp>
        <p:nvSpPr>
          <p:cNvPr id="39" name="Rectangle 38"/>
          <p:cNvSpPr/>
          <p:nvPr/>
        </p:nvSpPr>
        <p:spPr>
          <a:xfrm>
            <a:off x="6153457" y="3903749"/>
            <a:ext cx="45557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ADP</a:t>
            </a:r>
            <a:endParaRPr lang="en-US" sz="1000" b="1" dirty="0">
              <a:solidFill>
                <a:srgbClr val="000000"/>
              </a:solidFill>
              <a:latin typeface="Arial" pitchFamily="34" charset="0"/>
              <a:ea typeface="ＭＳ Ｐゴシック" charset="0"/>
            </a:endParaRPr>
          </a:p>
        </p:txBody>
      </p:sp>
      <p:sp>
        <p:nvSpPr>
          <p:cNvPr id="40" name="Rectangle 39"/>
          <p:cNvSpPr/>
          <p:nvPr/>
        </p:nvSpPr>
        <p:spPr>
          <a:xfrm>
            <a:off x="7731178" y="2721780"/>
            <a:ext cx="1040670"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2 </a:t>
            </a:r>
            <a:r>
              <a:rPr lang="en-US" sz="1000" b="1" dirty="0" err="1" smtClean="0">
                <a:solidFill>
                  <a:srgbClr val="000000"/>
                </a:solidFill>
                <a:latin typeface="Arial" pitchFamily="34" charset="0"/>
                <a:ea typeface="ＭＳ Ｐゴシック" charset="0"/>
              </a:rPr>
              <a:t>Pyruvic</a:t>
            </a:r>
            <a:r>
              <a:rPr lang="en-US" sz="1000" b="1" dirty="0" smtClean="0">
                <a:solidFill>
                  <a:srgbClr val="000000"/>
                </a:solidFill>
                <a:latin typeface="Arial" pitchFamily="34" charset="0"/>
                <a:ea typeface="ＭＳ Ｐゴシック" charset="0"/>
              </a:rPr>
              <a:t> acid</a:t>
            </a:r>
            <a:endParaRPr lang="en-US" sz="1000" b="1" dirty="0">
              <a:solidFill>
                <a:srgbClr val="000000"/>
              </a:solidFill>
              <a:latin typeface="Arial" pitchFamily="34" charset="0"/>
              <a:ea typeface="ＭＳ Ｐゴシック" charset="0"/>
            </a:endParaRPr>
          </a:p>
        </p:txBody>
      </p:sp>
      <p:sp>
        <p:nvSpPr>
          <p:cNvPr id="41" name="Rectangle 40"/>
          <p:cNvSpPr/>
          <p:nvPr/>
        </p:nvSpPr>
        <p:spPr>
          <a:xfrm>
            <a:off x="286726" y="5220464"/>
            <a:ext cx="418704"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Key</a:t>
            </a:r>
            <a:endParaRPr lang="en-US" sz="1000" b="1" dirty="0">
              <a:solidFill>
                <a:srgbClr val="000000"/>
              </a:solidFill>
              <a:latin typeface="Arial" pitchFamily="34" charset="0"/>
              <a:ea typeface="ＭＳ Ｐゴシック" charset="0"/>
            </a:endParaRPr>
          </a:p>
        </p:txBody>
      </p:sp>
      <p:sp>
        <p:nvSpPr>
          <p:cNvPr id="42" name="Rectangle 41"/>
          <p:cNvSpPr/>
          <p:nvPr/>
        </p:nvSpPr>
        <p:spPr>
          <a:xfrm>
            <a:off x="489039" y="5455453"/>
            <a:ext cx="974947"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Carbon atom</a:t>
            </a:r>
            <a:endParaRPr lang="en-US" sz="1000" b="1" dirty="0">
              <a:solidFill>
                <a:srgbClr val="000000"/>
              </a:solidFill>
              <a:latin typeface="Arial" pitchFamily="34" charset="0"/>
              <a:ea typeface="ＭＳ Ｐゴシック" charset="0"/>
            </a:endParaRPr>
          </a:p>
        </p:txBody>
      </p:sp>
      <p:sp>
        <p:nvSpPr>
          <p:cNvPr id="43" name="Rectangle 42"/>
          <p:cNvSpPr/>
          <p:nvPr/>
        </p:nvSpPr>
        <p:spPr>
          <a:xfrm>
            <a:off x="466787" y="5691509"/>
            <a:ext cx="1237839"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Phosphate group</a:t>
            </a:r>
            <a:endParaRPr lang="en-US" sz="1000" b="1" dirty="0">
              <a:solidFill>
                <a:srgbClr val="000000"/>
              </a:solidFill>
              <a:latin typeface="Arial" pitchFamily="34" charset="0"/>
              <a:ea typeface="ＭＳ Ｐゴシック" charset="0"/>
            </a:endParaRPr>
          </a:p>
        </p:txBody>
      </p:sp>
      <p:sp>
        <p:nvSpPr>
          <p:cNvPr id="44" name="Rectangle 43"/>
          <p:cNvSpPr/>
          <p:nvPr/>
        </p:nvSpPr>
        <p:spPr>
          <a:xfrm>
            <a:off x="486681" y="6019380"/>
            <a:ext cx="1463862"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High-energy electron</a:t>
            </a:r>
            <a:endParaRPr lang="en-US" sz="1000" b="1" dirty="0">
              <a:solidFill>
                <a:srgbClr val="000000"/>
              </a:solidFill>
              <a:latin typeface="Arial" pitchFamily="34" charset="0"/>
              <a:ea typeface="ＭＳ Ｐゴシック" charset="0"/>
            </a:endParaRPr>
          </a:p>
        </p:txBody>
      </p:sp>
      <p:grpSp>
        <p:nvGrpSpPr>
          <p:cNvPr id="45" name="Group 44"/>
          <p:cNvGrpSpPr/>
          <p:nvPr/>
        </p:nvGrpSpPr>
        <p:grpSpPr>
          <a:xfrm>
            <a:off x="1625599" y="4822548"/>
            <a:ext cx="2651125" cy="255732"/>
            <a:chOff x="7087" y="2237447"/>
            <a:chExt cx="3376142" cy="459131"/>
          </a:xfrm>
        </p:grpSpPr>
        <p:sp>
          <p:nvSpPr>
            <p:cNvPr id="46" name="Freeform 45"/>
            <p:cNvSpPr/>
            <p:nvPr/>
          </p:nvSpPr>
          <p:spPr>
            <a:xfrm>
              <a:off x="7087" y="2237447"/>
              <a:ext cx="3376142" cy="239090"/>
            </a:xfrm>
            <a:custGeom>
              <a:avLst/>
              <a:gdLst>
                <a:gd name="connsiteX0" fmla="*/ 9525 w 3376142"/>
                <a:gd name="connsiteY0" fmla="*/ 9525 h 239090"/>
                <a:gd name="connsiteX1" fmla="*/ 9525 w 3376142"/>
                <a:gd name="connsiteY1" fmla="*/ 229565 h 239090"/>
                <a:gd name="connsiteX2" fmla="*/ 3366617 w 3376142"/>
                <a:gd name="connsiteY2" fmla="*/ 229565 h 239090"/>
                <a:gd name="connsiteX3" fmla="*/ 3366617 w 3376142"/>
                <a:gd name="connsiteY3" fmla="*/ 9525 h 239090"/>
              </a:gdLst>
              <a:ahLst/>
              <a:cxnLst>
                <a:cxn ang="0">
                  <a:pos x="connsiteX0" y="connsiteY0"/>
                </a:cxn>
                <a:cxn ang="1">
                  <a:pos x="connsiteX1" y="connsiteY1"/>
                </a:cxn>
                <a:cxn ang="2">
                  <a:pos x="connsiteX2" y="connsiteY2"/>
                </a:cxn>
                <a:cxn ang="3">
                  <a:pos x="connsiteX3" y="connsiteY3"/>
                </a:cxn>
              </a:cxnLst>
              <a:rect l="l" t="t" r="r" b="b"/>
              <a:pathLst>
                <a:path w="3376142" h="239090">
                  <a:moveTo>
                    <a:pt x="9525" y="9525"/>
                  </a:moveTo>
                  <a:lnTo>
                    <a:pt x="9525" y="229565"/>
                  </a:lnTo>
                  <a:lnTo>
                    <a:pt x="3366617" y="229565"/>
                  </a:lnTo>
                  <a:lnTo>
                    <a:pt x="3366617"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47" name="Freeform 3"/>
            <p:cNvSpPr/>
            <p:nvPr/>
          </p:nvSpPr>
          <p:spPr>
            <a:xfrm>
              <a:off x="1676464" y="2457488"/>
              <a:ext cx="38100" cy="239090"/>
            </a:xfrm>
            <a:custGeom>
              <a:avLst/>
              <a:gdLst>
                <a:gd name="connsiteX0" fmla="*/ 9525 w 38100"/>
                <a:gd name="connsiteY0" fmla="*/ 229565 h 239090"/>
                <a:gd name="connsiteX1" fmla="*/ 9525 w 38100"/>
                <a:gd name="connsiteY1" fmla="*/ 9525 h 239090"/>
              </a:gdLst>
              <a:ahLst/>
              <a:cxnLst>
                <a:cxn ang="0">
                  <a:pos x="connsiteX0" y="connsiteY0"/>
                </a:cxn>
                <a:cxn ang="1">
                  <a:pos x="connsiteX1" y="connsiteY1"/>
                </a:cxn>
              </a:cxnLst>
              <a:rect l="l" t="t" r="r" b="b"/>
              <a:pathLst>
                <a:path w="38100" h="239090">
                  <a:moveTo>
                    <a:pt x="9525" y="229565"/>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48" name="Group 47"/>
          <p:cNvGrpSpPr/>
          <p:nvPr/>
        </p:nvGrpSpPr>
        <p:grpSpPr>
          <a:xfrm>
            <a:off x="4377901" y="4823901"/>
            <a:ext cx="3172249" cy="255732"/>
            <a:chOff x="7087" y="2237447"/>
            <a:chExt cx="3376142" cy="459131"/>
          </a:xfrm>
        </p:grpSpPr>
        <p:sp>
          <p:nvSpPr>
            <p:cNvPr id="49" name="Freeform 48"/>
            <p:cNvSpPr/>
            <p:nvPr/>
          </p:nvSpPr>
          <p:spPr>
            <a:xfrm>
              <a:off x="7087" y="2237447"/>
              <a:ext cx="3376142" cy="239090"/>
            </a:xfrm>
            <a:custGeom>
              <a:avLst/>
              <a:gdLst>
                <a:gd name="connsiteX0" fmla="*/ 9525 w 3376142"/>
                <a:gd name="connsiteY0" fmla="*/ 9525 h 239090"/>
                <a:gd name="connsiteX1" fmla="*/ 9525 w 3376142"/>
                <a:gd name="connsiteY1" fmla="*/ 229565 h 239090"/>
                <a:gd name="connsiteX2" fmla="*/ 3366617 w 3376142"/>
                <a:gd name="connsiteY2" fmla="*/ 229565 h 239090"/>
                <a:gd name="connsiteX3" fmla="*/ 3366617 w 3376142"/>
                <a:gd name="connsiteY3" fmla="*/ 9525 h 239090"/>
              </a:gdLst>
              <a:ahLst/>
              <a:cxnLst>
                <a:cxn ang="0">
                  <a:pos x="connsiteX0" y="connsiteY0"/>
                </a:cxn>
                <a:cxn ang="1">
                  <a:pos x="connsiteX1" y="connsiteY1"/>
                </a:cxn>
                <a:cxn ang="2">
                  <a:pos x="connsiteX2" y="connsiteY2"/>
                </a:cxn>
                <a:cxn ang="3">
                  <a:pos x="connsiteX3" y="connsiteY3"/>
                </a:cxn>
              </a:cxnLst>
              <a:rect l="l" t="t" r="r" b="b"/>
              <a:pathLst>
                <a:path w="3376142" h="239090">
                  <a:moveTo>
                    <a:pt x="9525" y="9525"/>
                  </a:moveTo>
                  <a:lnTo>
                    <a:pt x="9525" y="229565"/>
                  </a:lnTo>
                  <a:lnTo>
                    <a:pt x="3366617" y="229565"/>
                  </a:lnTo>
                  <a:lnTo>
                    <a:pt x="3366617"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50" name="Freeform 3"/>
            <p:cNvSpPr/>
            <p:nvPr/>
          </p:nvSpPr>
          <p:spPr>
            <a:xfrm>
              <a:off x="1676464" y="2457488"/>
              <a:ext cx="38100" cy="239090"/>
            </a:xfrm>
            <a:custGeom>
              <a:avLst/>
              <a:gdLst>
                <a:gd name="connsiteX0" fmla="*/ 9525 w 38100"/>
                <a:gd name="connsiteY0" fmla="*/ 229565 h 239090"/>
                <a:gd name="connsiteX1" fmla="*/ 9525 w 38100"/>
                <a:gd name="connsiteY1" fmla="*/ 9525 h 239090"/>
              </a:gdLst>
              <a:ahLst/>
              <a:cxnLst>
                <a:cxn ang="0">
                  <a:pos x="connsiteX0" y="connsiteY0"/>
                </a:cxn>
                <a:cxn ang="1">
                  <a:pos x="connsiteX1" y="connsiteY1"/>
                </a:cxn>
              </a:cxnLst>
              <a:rect l="l" t="t" r="r" b="b"/>
              <a:pathLst>
                <a:path w="38100" h="239090">
                  <a:moveTo>
                    <a:pt x="9525" y="229565"/>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65" name="Rectangle 64"/>
          <p:cNvSpPr/>
          <p:nvPr/>
        </p:nvSpPr>
        <p:spPr>
          <a:xfrm>
            <a:off x="307592" y="5713777"/>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66" name="Rectangle 65"/>
          <p:cNvSpPr/>
          <p:nvPr/>
        </p:nvSpPr>
        <p:spPr>
          <a:xfrm>
            <a:off x="4996362" y="4207239"/>
            <a:ext cx="255198" cy="246221"/>
          </a:xfrm>
          <a:prstGeom prst="rect">
            <a:avLst/>
          </a:prstGeom>
        </p:spPr>
        <p:txBody>
          <a:bodyPr wrap="none">
            <a:spAutoFit/>
          </a:bodyPr>
          <a:lstStyle/>
          <a:p>
            <a:pPr eaLnBrk="0" hangingPunct="0"/>
            <a:r>
              <a:rPr lang="en-US" sz="1000" b="1" dirty="0" smtClean="0">
                <a:solidFill>
                  <a:srgbClr val="000000"/>
                </a:solidFill>
                <a:latin typeface="Symbol" pitchFamily="18" charset="2"/>
                <a:ea typeface="ＭＳ Ｐゴシック" charset="0"/>
                <a:sym typeface="Symbol"/>
              </a:rPr>
              <a:t></a:t>
            </a:r>
            <a:endParaRPr lang="en-US" sz="1000" b="1" dirty="0">
              <a:solidFill>
                <a:srgbClr val="000000"/>
              </a:solidFill>
              <a:latin typeface="Symbol" pitchFamily="18" charset="2"/>
              <a:ea typeface="ＭＳ Ｐゴシック" charset="0"/>
            </a:endParaRPr>
          </a:p>
        </p:txBody>
      </p:sp>
      <p:sp>
        <p:nvSpPr>
          <p:cNvPr id="67" name="Rectangle 66"/>
          <p:cNvSpPr/>
          <p:nvPr/>
        </p:nvSpPr>
        <p:spPr>
          <a:xfrm>
            <a:off x="5210834" y="4197300"/>
            <a:ext cx="255198" cy="246221"/>
          </a:xfrm>
          <a:prstGeom prst="rect">
            <a:avLst/>
          </a:prstGeom>
        </p:spPr>
        <p:txBody>
          <a:bodyPr wrap="none">
            <a:spAutoFit/>
          </a:bodyPr>
          <a:lstStyle/>
          <a:p>
            <a:pPr eaLnBrk="0" hangingPunct="0"/>
            <a:r>
              <a:rPr lang="en-US" sz="1000" b="1" dirty="0" smtClean="0">
                <a:solidFill>
                  <a:srgbClr val="000000"/>
                </a:solidFill>
                <a:latin typeface="Symbol" pitchFamily="18" charset="2"/>
                <a:ea typeface="ＭＳ Ｐゴシック" charset="0"/>
                <a:sym typeface="Symbol"/>
              </a:rPr>
              <a:t></a:t>
            </a:r>
            <a:endParaRPr lang="en-US" sz="1000" b="1" dirty="0">
              <a:solidFill>
                <a:srgbClr val="000000"/>
              </a:solidFill>
              <a:latin typeface="Symbol" pitchFamily="18" charset="2"/>
              <a:ea typeface="ＭＳ Ｐゴシック" charset="0"/>
            </a:endParaRPr>
          </a:p>
        </p:txBody>
      </p:sp>
      <p:sp>
        <p:nvSpPr>
          <p:cNvPr id="68" name="Rectangle 67"/>
          <p:cNvSpPr/>
          <p:nvPr/>
        </p:nvSpPr>
        <p:spPr>
          <a:xfrm>
            <a:off x="303649" y="5998980"/>
            <a:ext cx="255198" cy="246221"/>
          </a:xfrm>
          <a:prstGeom prst="rect">
            <a:avLst/>
          </a:prstGeom>
        </p:spPr>
        <p:txBody>
          <a:bodyPr wrap="none">
            <a:spAutoFit/>
          </a:bodyPr>
          <a:lstStyle/>
          <a:p>
            <a:pPr algn="ctr" eaLnBrk="0" hangingPunct="0"/>
            <a:r>
              <a:rPr lang="en-US" sz="1000" b="1" dirty="0">
                <a:solidFill>
                  <a:srgbClr val="000000"/>
                </a:solidFill>
                <a:latin typeface="Symbol" pitchFamily="18" charset="2"/>
                <a:ea typeface="ＭＳ Ｐゴシック" charset="0"/>
                <a:sym typeface="Symbol"/>
              </a:rPr>
              <a:t></a:t>
            </a:r>
            <a:endParaRPr lang="en-US" sz="1000" b="1" dirty="0">
              <a:solidFill>
                <a:srgbClr val="000000"/>
              </a:solidFill>
              <a:latin typeface="Symbol" pitchFamily="18" charset="2"/>
              <a:ea typeface="ＭＳ Ｐゴシック" charset="0"/>
            </a:endParaRPr>
          </a:p>
        </p:txBody>
      </p:sp>
      <p:sp>
        <p:nvSpPr>
          <p:cNvPr id="69" name="Rectangle 68"/>
          <p:cNvSpPr/>
          <p:nvPr/>
        </p:nvSpPr>
        <p:spPr>
          <a:xfrm>
            <a:off x="5053949" y="1039733"/>
            <a:ext cx="255198" cy="246221"/>
          </a:xfrm>
          <a:prstGeom prst="rect">
            <a:avLst/>
          </a:prstGeom>
        </p:spPr>
        <p:txBody>
          <a:bodyPr wrap="none">
            <a:spAutoFit/>
          </a:bodyPr>
          <a:lstStyle/>
          <a:p>
            <a:pPr algn="ctr" eaLnBrk="0" hangingPunct="0"/>
            <a:r>
              <a:rPr lang="en-US" sz="1000" b="1" dirty="0">
                <a:solidFill>
                  <a:srgbClr val="000000"/>
                </a:solidFill>
                <a:latin typeface="Symbol" pitchFamily="18" charset="2"/>
                <a:ea typeface="ＭＳ Ｐゴシック" charset="0"/>
                <a:sym typeface="Symbol"/>
              </a:rPr>
              <a:t></a:t>
            </a:r>
            <a:endParaRPr lang="en-US" sz="1000" b="1" dirty="0">
              <a:solidFill>
                <a:srgbClr val="000000"/>
              </a:solidFill>
              <a:latin typeface="Symbol" pitchFamily="18" charset="2"/>
              <a:ea typeface="ＭＳ Ｐゴシック" charset="0"/>
            </a:endParaRPr>
          </a:p>
        </p:txBody>
      </p:sp>
      <p:sp>
        <p:nvSpPr>
          <p:cNvPr id="70" name="Rectangle 69"/>
          <p:cNvSpPr/>
          <p:nvPr/>
        </p:nvSpPr>
        <p:spPr>
          <a:xfrm>
            <a:off x="5265111" y="1032175"/>
            <a:ext cx="255198" cy="246221"/>
          </a:xfrm>
          <a:prstGeom prst="rect">
            <a:avLst/>
          </a:prstGeom>
        </p:spPr>
        <p:txBody>
          <a:bodyPr wrap="none">
            <a:spAutoFit/>
          </a:bodyPr>
          <a:lstStyle/>
          <a:p>
            <a:pPr algn="ctr" eaLnBrk="0" hangingPunct="0"/>
            <a:r>
              <a:rPr lang="en-US" sz="1000" b="1" dirty="0">
                <a:solidFill>
                  <a:srgbClr val="000000"/>
                </a:solidFill>
                <a:latin typeface="Symbol" pitchFamily="18" charset="2"/>
                <a:ea typeface="ＭＳ Ｐゴシック" charset="0"/>
                <a:sym typeface="Symbol"/>
              </a:rPr>
              <a:t></a:t>
            </a:r>
            <a:endParaRPr lang="en-US" sz="1000" b="1" dirty="0">
              <a:solidFill>
                <a:srgbClr val="000000"/>
              </a:solidFill>
              <a:latin typeface="Symbol" pitchFamily="18" charset="2"/>
              <a:ea typeface="ＭＳ Ｐゴシック" charset="0"/>
            </a:endParaRPr>
          </a:p>
        </p:txBody>
      </p:sp>
      <p:sp>
        <p:nvSpPr>
          <p:cNvPr id="74" name="Rectangle 73"/>
          <p:cNvSpPr/>
          <p:nvPr/>
        </p:nvSpPr>
        <p:spPr>
          <a:xfrm>
            <a:off x="3963509" y="1490344"/>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75" name="Rectangle 74"/>
          <p:cNvSpPr/>
          <p:nvPr/>
        </p:nvSpPr>
        <p:spPr>
          <a:xfrm>
            <a:off x="5560694" y="1498917"/>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76" name="Rectangle 75"/>
          <p:cNvSpPr/>
          <p:nvPr/>
        </p:nvSpPr>
        <p:spPr>
          <a:xfrm>
            <a:off x="5553411" y="4103897"/>
            <a:ext cx="269626" cy="246221"/>
          </a:xfrm>
          <a:prstGeom prst="rect">
            <a:avLst/>
          </a:prstGeom>
        </p:spPr>
        <p:txBody>
          <a:bodyPr wrap="none">
            <a:spAutoFit/>
          </a:bodyPr>
          <a:lstStyle/>
          <a:p>
            <a:pPr eaLnBrk="0" hangingPunct="0"/>
            <a:r>
              <a:rPr lang="en-US" sz="1000" b="1" dirty="0" smtClean="0">
                <a:solidFill>
                  <a:srgbClr val="000000"/>
                </a:solidFill>
                <a:latin typeface="Arial" pitchFamily="34" charset="0"/>
                <a:ea typeface="ＭＳ Ｐゴシック" charset="0"/>
              </a:rPr>
              <a:t>P</a:t>
            </a:r>
            <a:endParaRPr lang="en-US" sz="1000" b="1" dirty="0">
              <a:solidFill>
                <a:srgbClr val="000000"/>
              </a:solidFill>
              <a:latin typeface="Arial" pitchFamily="34" charset="0"/>
              <a:ea typeface="ＭＳ Ｐゴシック" charset="0"/>
            </a:endParaRPr>
          </a:p>
        </p:txBody>
      </p:sp>
      <p:sp>
        <p:nvSpPr>
          <p:cNvPr id="71" name="직사각형 70"/>
          <p:cNvSpPr/>
          <p:nvPr/>
        </p:nvSpPr>
        <p:spPr>
          <a:xfrm>
            <a:off x="1540124" y="246246"/>
            <a:ext cx="2749471" cy="461665"/>
          </a:xfrm>
          <a:prstGeom prst="rect">
            <a:avLst/>
          </a:prstGeom>
        </p:spPr>
        <p:txBody>
          <a:bodyPr wrap="none">
            <a:spAutoFit/>
          </a:bodyPr>
          <a:lstStyle/>
          <a:p>
            <a:r>
              <a:rPr lang="en-US" altLang="ko-KR" b="1" dirty="0" err="1" smtClean="0"/>
              <a:t>Glycolysis</a:t>
            </a:r>
            <a:r>
              <a:rPr lang="ko-KR" altLang="en-US" sz="2000" dirty="0" smtClean="0"/>
              <a:t>해당과정</a:t>
            </a:r>
            <a:endParaRPr lang="ko-KR" altLang="en-US" sz="2000" dirty="0"/>
          </a:p>
        </p:txBody>
      </p:sp>
      <p:sp>
        <p:nvSpPr>
          <p:cNvPr id="72" name="직사각형 71"/>
          <p:cNvSpPr/>
          <p:nvPr/>
        </p:nvSpPr>
        <p:spPr>
          <a:xfrm>
            <a:off x="1918252" y="5776581"/>
            <a:ext cx="5834270" cy="584775"/>
          </a:xfrm>
          <a:prstGeom prst="rect">
            <a:avLst/>
          </a:prstGeom>
        </p:spPr>
        <p:txBody>
          <a:bodyPr wrap="square">
            <a:spAutoFit/>
          </a:bodyPr>
          <a:lstStyle/>
          <a:p>
            <a:r>
              <a:rPr lang="en-US" altLang="ko-KR" sz="1600" b="1" dirty="0" smtClean="0">
                <a:solidFill>
                  <a:srgbClr val="FF0000"/>
                </a:solidFill>
              </a:rPr>
              <a:t>NAD</a:t>
            </a:r>
            <a:r>
              <a:rPr lang="en-US" altLang="ko-KR" sz="1600" b="1" baseline="30000" dirty="0" smtClean="0">
                <a:solidFill>
                  <a:srgbClr val="FF0000"/>
                </a:solidFill>
              </a:rPr>
              <a:t>+</a:t>
            </a:r>
            <a:r>
              <a:rPr lang="en-US" altLang="ko-KR" sz="1600" b="1" dirty="0" smtClean="0">
                <a:solidFill>
                  <a:srgbClr val="FF0000"/>
                </a:solidFill>
              </a:rPr>
              <a:t> (oxidized form of </a:t>
            </a:r>
            <a:r>
              <a:rPr lang="en-US" altLang="ko-KR" sz="1600" b="1" u="sng" dirty="0" err="1" smtClean="0">
                <a:solidFill>
                  <a:srgbClr val="FF0000"/>
                </a:solidFill>
              </a:rPr>
              <a:t>n</a:t>
            </a:r>
            <a:r>
              <a:rPr lang="en-US" altLang="ko-KR" sz="1600" b="1" dirty="0" err="1" smtClean="0">
                <a:solidFill>
                  <a:srgbClr val="FF0000"/>
                </a:solidFill>
              </a:rPr>
              <a:t>icotinamide</a:t>
            </a:r>
            <a:r>
              <a:rPr lang="en-US" altLang="ko-KR" sz="1600" b="1" dirty="0" smtClean="0">
                <a:solidFill>
                  <a:srgbClr val="FF0000"/>
                </a:solidFill>
              </a:rPr>
              <a:t> </a:t>
            </a:r>
            <a:r>
              <a:rPr lang="en-US" altLang="ko-KR" sz="1600" b="1" u="sng" dirty="0" smtClean="0">
                <a:solidFill>
                  <a:srgbClr val="FF0000"/>
                </a:solidFill>
              </a:rPr>
              <a:t>a</a:t>
            </a:r>
            <a:r>
              <a:rPr lang="en-US" altLang="ko-KR" sz="1600" b="1" dirty="0" smtClean="0">
                <a:solidFill>
                  <a:srgbClr val="FF0000"/>
                </a:solidFill>
              </a:rPr>
              <a:t>denine </a:t>
            </a:r>
            <a:r>
              <a:rPr lang="en-US" altLang="ko-KR" sz="1600" b="1" u="sng" dirty="0" err="1" smtClean="0">
                <a:solidFill>
                  <a:srgbClr val="FF0000"/>
                </a:solidFill>
              </a:rPr>
              <a:t>d</a:t>
            </a:r>
            <a:r>
              <a:rPr lang="en-US" altLang="ko-KR" sz="1600" b="1" dirty="0" err="1" smtClean="0">
                <a:solidFill>
                  <a:srgbClr val="FF0000"/>
                </a:solidFill>
              </a:rPr>
              <a:t>inucleotide</a:t>
            </a:r>
            <a:r>
              <a:rPr lang="en-US" altLang="ko-KR" sz="1600" b="1" dirty="0" smtClean="0">
                <a:solidFill>
                  <a:srgbClr val="FF0000"/>
                </a:solidFill>
              </a:rPr>
              <a:t>)</a:t>
            </a:r>
          </a:p>
          <a:p>
            <a:r>
              <a:rPr lang="en-US" altLang="ko-KR" sz="1600" b="1" dirty="0" smtClean="0">
                <a:solidFill>
                  <a:srgbClr val="FF0000"/>
                </a:solidFill>
              </a:rPr>
              <a:t>NADH (reduced form of NAD)</a:t>
            </a:r>
            <a:endParaRPr lang="ko-KR" altLang="en-US" sz="1600" b="1" dirty="0">
              <a:solidFill>
                <a:srgbClr val="FF0000"/>
              </a:solidFill>
            </a:endParaRPr>
          </a:p>
        </p:txBody>
      </p:sp>
      <p:pic>
        <p:nvPicPr>
          <p:cNvPr id="66562" name="Picture 2" descr="Skeletal formula of the oxidized form"/>
          <p:cNvPicPr>
            <a:picLocks noChangeAspect="1" noChangeArrowheads="1"/>
          </p:cNvPicPr>
          <p:nvPr/>
        </p:nvPicPr>
        <p:blipFill>
          <a:blip r:embed="rId4"/>
          <a:srcRect/>
          <a:stretch>
            <a:fillRect/>
          </a:stretch>
        </p:blipFill>
        <p:spPr bwMode="auto">
          <a:xfrm>
            <a:off x="7762461" y="4848488"/>
            <a:ext cx="1381539" cy="2009512"/>
          </a:xfrm>
          <a:prstGeom prst="rect">
            <a:avLst/>
          </a:prstGeom>
          <a:noFill/>
        </p:spPr>
      </p:pic>
    </p:spTree>
    <p:extLst>
      <p:ext uri="{BB962C8B-B14F-4D97-AF65-F5344CB8AC3E}">
        <p14:creationId xmlns:p14="http://schemas.microsoft.com/office/powerpoint/2010/main" xmlns="" val="1501866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Stage 2: The Citric Acid Cycle</a:t>
            </a:r>
            <a:r>
              <a:rPr lang="en-US" sz="2400" dirty="0" smtClean="0"/>
              <a:t>, Krebs Cycle, TCA cycle</a:t>
            </a:r>
          </a:p>
        </p:txBody>
      </p:sp>
      <p:sp>
        <p:nvSpPr>
          <p:cNvPr id="101379" name="Rectangle 3"/>
          <p:cNvSpPr>
            <a:spLocks noGrp="1" noChangeArrowheads="1"/>
          </p:cNvSpPr>
          <p:nvPr>
            <p:ph idx="1"/>
          </p:nvPr>
        </p:nvSpPr>
        <p:spPr>
          <a:xfrm>
            <a:off x="287383" y="1158336"/>
            <a:ext cx="8543108" cy="5222586"/>
          </a:xfrm>
        </p:spPr>
        <p:txBody>
          <a:bodyPr/>
          <a:lstStyle/>
          <a:p>
            <a:r>
              <a:rPr lang="en-US" dirty="0" smtClean="0"/>
              <a:t>The </a:t>
            </a:r>
            <a:r>
              <a:rPr lang="en-US" dirty="0" err="1" smtClean="0"/>
              <a:t>pyruvic</a:t>
            </a:r>
            <a:r>
              <a:rPr lang="en-US" dirty="0" smtClean="0"/>
              <a:t> acid must be “groomed”—converted to a form the citric acid cycle can use.</a:t>
            </a:r>
          </a:p>
          <a:p>
            <a:pPr marL="971550" lvl="1" indent="-514350">
              <a:buFont typeface="+mj-lt"/>
              <a:buAutoNum type="arabicPeriod"/>
            </a:pPr>
            <a:r>
              <a:rPr lang="en-US" dirty="0" smtClean="0"/>
              <a:t>Each </a:t>
            </a:r>
            <a:r>
              <a:rPr lang="en-US" dirty="0" err="1" smtClean="0"/>
              <a:t>pyruvic</a:t>
            </a:r>
            <a:r>
              <a:rPr lang="en-US" dirty="0" smtClean="0"/>
              <a:t> acid loses a carbon as CO</a:t>
            </a:r>
            <a:r>
              <a:rPr lang="en-US" baseline="-25000" dirty="0" smtClean="0"/>
              <a:t>2</a:t>
            </a:r>
            <a:r>
              <a:rPr lang="en-US" dirty="0" smtClean="0"/>
              <a:t>.The remaining fuel molecules, with only two carbons left, are called acetic acid.</a:t>
            </a:r>
          </a:p>
          <a:p>
            <a:pPr marL="971550" lvl="1" indent="-514350">
              <a:buFont typeface="+mj-lt"/>
              <a:buAutoNum type="arabicPeriod"/>
            </a:pPr>
            <a:r>
              <a:rPr lang="en-US" dirty="0" smtClean="0"/>
              <a:t>Electrons are stripped from these molecules and transferred to another molecule of NAD</a:t>
            </a:r>
            <a:r>
              <a:rPr lang="en-US" baseline="30000" dirty="0" smtClean="0"/>
              <a:t>+</a:t>
            </a:r>
            <a:r>
              <a:rPr lang="en-US" dirty="0" smtClean="0"/>
              <a:t>, forming more NADH.</a:t>
            </a:r>
          </a:p>
          <a:p>
            <a:pPr marL="971550" lvl="1" indent="-514350">
              <a:buFont typeface="+mj-lt"/>
              <a:buAutoNum type="arabicPeriod"/>
            </a:pPr>
            <a:r>
              <a:rPr lang="en-US" dirty="0" smtClean="0"/>
              <a:t>Finally, each acetic acid is attached to a molecule called coenzyme A (</a:t>
            </a:r>
            <a:r>
              <a:rPr lang="en-US" dirty="0" err="1" smtClean="0"/>
              <a:t>CoA</a:t>
            </a:r>
            <a:r>
              <a:rPr lang="en-US" dirty="0" smtClean="0"/>
              <a:t>) to form acetyl </a:t>
            </a:r>
            <a:r>
              <a:rPr lang="en-US" dirty="0" err="1" smtClean="0"/>
              <a:t>CoA</a:t>
            </a:r>
            <a:r>
              <a:rPr lang="en-US" dirty="0" smtClean="0"/>
              <a:t>. The </a:t>
            </a:r>
            <a:r>
              <a:rPr lang="en-US" dirty="0" err="1" smtClean="0"/>
              <a:t>CoA</a:t>
            </a:r>
            <a:r>
              <a:rPr lang="en-US" dirty="0" smtClean="0"/>
              <a:t> escorts the acetic acid into the first reaction of the citric acid cycle and is then stripped and recycled.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714170"/>
            <a:ext cx="8546592" cy="3230880"/>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6.7</a:t>
            </a:r>
            <a:endParaRPr lang="en-US" sz="1200" b="0" dirty="0">
              <a:solidFill>
                <a:schemeClr val="tx1"/>
              </a:solidFill>
              <a:latin typeface="Arial" charset="0"/>
            </a:endParaRPr>
          </a:p>
        </p:txBody>
      </p:sp>
      <p:sp>
        <p:nvSpPr>
          <p:cNvPr id="4" name="Rectangle 3"/>
          <p:cNvSpPr/>
          <p:nvPr/>
        </p:nvSpPr>
        <p:spPr>
          <a:xfrm>
            <a:off x="688062" y="1741342"/>
            <a:ext cx="723275" cy="307777"/>
          </a:xfrm>
          <a:prstGeom prst="rect">
            <a:avLst/>
          </a:prstGeom>
        </p:spPr>
        <p:txBody>
          <a:bodyPr wrap="none">
            <a:spAutoFit/>
          </a:bodyPr>
          <a:lstStyle/>
          <a:p>
            <a:pPr eaLnBrk="0" hangingPunct="0"/>
            <a:r>
              <a:rPr lang="en-US" sz="1400" b="1" dirty="0" smtClean="0">
                <a:solidFill>
                  <a:srgbClr val="FFFFFF"/>
                </a:solidFill>
                <a:latin typeface="Arial" pitchFamily="34" charset="0"/>
                <a:ea typeface="ＭＳ Ｐゴシック" charset="0"/>
              </a:rPr>
              <a:t>INPUT</a:t>
            </a:r>
            <a:endParaRPr lang="en-US" sz="1400" b="1" dirty="0">
              <a:solidFill>
                <a:srgbClr val="FFFFFF"/>
              </a:solidFill>
              <a:latin typeface="Arial" pitchFamily="34" charset="0"/>
              <a:ea typeface="ＭＳ Ｐゴシック" charset="0"/>
            </a:endParaRPr>
          </a:p>
        </p:txBody>
      </p:sp>
      <p:sp>
        <p:nvSpPr>
          <p:cNvPr id="5" name="Rectangle 4"/>
          <p:cNvSpPr/>
          <p:nvPr/>
        </p:nvSpPr>
        <p:spPr>
          <a:xfrm>
            <a:off x="490690" y="2025214"/>
            <a:ext cx="1107996" cy="502702"/>
          </a:xfrm>
          <a:prstGeom prst="rect">
            <a:avLst/>
          </a:prstGeom>
        </p:spPr>
        <p:txBody>
          <a:bodyPr wrap="none">
            <a:spAutoFit/>
          </a:bodyPr>
          <a:lstStyle/>
          <a:p>
            <a:pPr algn="ctr" eaLnBrk="0" hangingPunct="0">
              <a:lnSpc>
                <a:spcPts val="1600"/>
              </a:lnSpc>
            </a:pPr>
            <a:r>
              <a:rPr lang="en-US" sz="1400" b="1" dirty="0" smtClean="0">
                <a:solidFill>
                  <a:srgbClr val="000000"/>
                </a:solidFill>
                <a:latin typeface="Arial" pitchFamily="34" charset="0"/>
                <a:ea typeface="ＭＳ Ｐゴシック" charset="0"/>
              </a:rPr>
              <a:t>(from</a:t>
            </a:r>
          </a:p>
          <a:p>
            <a:pPr algn="ctr" eaLnBrk="0" hangingPunct="0">
              <a:lnSpc>
                <a:spcPts val="1600"/>
              </a:lnSpc>
            </a:pPr>
            <a:r>
              <a:rPr lang="en-US" sz="1400" b="1" dirty="0" err="1" smtClean="0">
                <a:solidFill>
                  <a:srgbClr val="000000"/>
                </a:solidFill>
                <a:latin typeface="Arial" pitchFamily="34" charset="0"/>
                <a:ea typeface="ＭＳ Ｐゴシック" charset="0"/>
              </a:rPr>
              <a:t>glycolysis</a:t>
            </a:r>
            <a:r>
              <a:rPr lang="en-US" sz="1400" b="1" dirty="0" smtClean="0">
                <a:solidFill>
                  <a:srgbClr val="000000"/>
                </a:solidFill>
                <a:latin typeface="Arial" pitchFamily="34" charset="0"/>
                <a:ea typeface="ＭＳ Ｐゴシック" charset="0"/>
              </a:rPr>
              <a:t>)</a:t>
            </a:r>
            <a:endParaRPr lang="en-US" sz="1400" b="1" dirty="0">
              <a:solidFill>
                <a:srgbClr val="000000"/>
              </a:solidFill>
              <a:latin typeface="Arial" pitchFamily="34" charset="0"/>
              <a:ea typeface="ＭＳ Ｐゴシック" charset="0"/>
            </a:endParaRPr>
          </a:p>
        </p:txBody>
      </p:sp>
      <p:sp>
        <p:nvSpPr>
          <p:cNvPr id="7" name="Rectangle 6"/>
          <p:cNvSpPr/>
          <p:nvPr/>
        </p:nvSpPr>
        <p:spPr>
          <a:xfrm>
            <a:off x="433728" y="4185332"/>
            <a:ext cx="1239442" cy="307777"/>
          </a:xfrm>
          <a:prstGeom prst="rect">
            <a:avLst/>
          </a:prstGeom>
        </p:spPr>
        <p:txBody>
          <a:bodyPr wrap="none">
            <a:spAutoFit/>
          </a:bodyPr>
          <a:lstStyle/>
          <a:p>
            <a:pPr eaLnBrk="0" hangingPunct="0"/>
            <a:r>
              <a:rPr lang="en-US" sz="1400" b="1" dirty="0" err="1" smtClean="0">
                <a:solidFill>
                  <a:srgbClr val="000000"/>
                </a:solidFill>
                <a:latin typeface="Arial" pitchFamily="34" charset="0"/>
                <a:ea typeface="ＭＳ Ｐゴシック" charset="0"/>
              </a:rPr>
              <a:t>Pyruvic</a:t>
            </a:r>
            <a:r>
              <a:rPr lang="en-US" sz="1400" b="1" dirty="0" smtClean="0">
                <a:solidFill>
                  <a:srgbClr val="000000"/>
                </a:solidFill>
                <a:latin typeface="Arial" pitchFamily="34" charset="0"/>
                <a:ea typeface="ＭＳ Ｐゴシック" charset="0"/>
              </a:rPr>
              <a:t> acid</a:t>
            </a:r>
            <a:endParaRPr lang="en-US" sz="1400" b="1" dirty="0">
              <a:solidFill>
                <a:srgbClr val="000000"/>
              </a:solidFill>
              <a:latin typeface="Arial" pitchFamily="34" charset="0"/>
              <a:ea typeface="ＭＳ Ｐゴシック" charset="0"/>
            </a:endParaRPr>
          </a:p>
        </p:txBody>
      </p:sp>
      <p:sp>
        <p:nvSpPr>
          <p:cNvPr id="9" name="Rectangle 8"/>
          <p:cNvSpPr/>
          <p:nvPr/>
        </p:nvSpPr>
        <p:spPr>
          <a:xfrm>
            <a:off x="2272507" y="3682671"/>
            <a:ext cx="1549400" cy="764748"/>
          </a:xfrm>
          <a:prstGeom prst="rect">
            <a:avLst/>
          </a:prstGeom>
        </p:spPr>
        <p:txBody>
          <a:bodyPr wrap="square">
            <a:spAutoFit/>
          </a:bodyPr>
          <a:lstStyle/>
          <a:p>
            <a:pPr eaLnBrk="0" hangingPunct="0"/>
            <a:r>
              <a:rPr lang="pt-BR" sz="1400" b="1" dirty="0" smtClean="0">
                <a:solidFill>
                  <a:srgbClr val="000000"/>
                </a:solidFill>
                <a:latin typeface="Arial" pitchFamily="34" charset="0"/>
                <a:ea typeface="ＭＳ Ｐゴシック" charset="0"/>
              </a:rPr>
              <a:t>Pyruvic acid</a:t>
            </a:r>
          </a:p>
          <a:p>
            <a:pPr eaLnBrk="0" hangingPunct="0"/>
            <a:r>
              <a:rPr lang="pt-BR" sz="1400" b="1" dirty="0" smtClean="0">
                <a:solidFill>
                  <a:srgbClr val="000000"/>
                </a:solidFill>
                <a:latin typeface="Arial" pitchFamily="34" charset="0"/>
                <a:ea typeface="ＭＳ Ｐゴシック" charset="0"/>
              </a:rPr>
              <a:t>loses a carbon</a:t>
            </a:r>
          </a:p>
          <a:p>
            <a:pPr eaLnBrk="0" hangingPunct="0"/>
            <a:r>
              <a:rPr lang="pt-BR" sz="1400" b="1" dirty="0" smtClean="0">
                <a:solidFill>
                  <a:srgbClr val="000000"/>
                </a:solidFill>
                <a:latin typeface="Arial" pitchFamily="34" charset="0"/>
                <a:ea typeface="ＭＳ Ｐゴシック" charset="0"/>
              </a:rPr>
              <a:t>as CO</a:t>
            </a:r>
            <a:r>
              <a:rPr lang="pt-BR" sz="1400" b="1" baseline="-25000" dirty="0" smtClean="0">
                <a:solidFill>
                  <a:srgbClr val="000000"/>
                </a:solidFill>
                <a:latin typeface="Arial" pitchFamily="34" charset="0"/>
                <a:ea typeface="ＭＳ Ｐゴシック" charset="0"/>
              </a:rPr>
              <a:t>2</a:t>
            </a:r>
            <a:endParaRPr lang="en-US" sz="1400" b="1" baseline="-25000" dirty="0">
              <a:solidFill>
                <a:srgbClr val="000000"/>
              </a:solidFill>
              <a:latin typeface="Arial" pitchFamily="34" charset="0"/>
              <a:ea typeface="ＭＳ Ｐゴシック" charset="0"/>
            </a:endParaRPr>
          </a:p>
        </p:txBody>
      </p:sp>
      <p:sp>
        <p:nvSpPr>
          <p:cNvPr id="10" name="Rectangle 9"/>
          <p:cNvSpPr/>
          <p:nvPr/>
        </p:nvSpPr>
        <p:spPr>
          <a:xfrm>
            <a:off x="3585186" y="4321022"/>
            <a:ext cx="521297" cy="307777"/>
          </a:xfrm>
          <a:prstGeom prst="rect">
            <a:avLst/>
          </a:prstGeom>
        </p:spPr>
        <p:txBody>
          <a:bodyPr wrap="none">
            <a:spAutoFit/>
          </a:bodyPr>
          <a:lstStyle/>
          <a:p>
            <a:pPr eaLnBrk="0" hangingPunct="0"/>
            <a:r>
              <a:rPr lang="pt-BR" sz="1400" b="1" dirty="0" smtClean="0">
                <a:solidFill>
                  <a:srgbClr val="000000"/>
                </a:solidFill>
                <a:latin typeface="Arial" pitchFamily="34" charset="0"/>
                <a:ea typeface="ＭＳ Ｐゴシック" charset="0"/>
              </a:rPr>
              <a:t>CO</a:t>
            </a:r>
            <a:r>
              <a:rPr lang="pt-BR" sz="1400" b="1" baseline="-25000" dirty="0" smtClean="0">
                <a:solidFill>
                  <a:srgbClr val="000000"/>
                </a:solidFill>
                <a:latin typeface="Arial" pitchFamily="34" charset="0"/>
                <a:ea typeface="ＭＳ Ｐゴシック" charset="0"/>
              </a:rPr>
              <a:t>2</a:t>
            </a:r>
            <a:endParaRPr lang="en-US" sz="1400" b="1" baseline="-25000" dirty="0">
              <a:solidFill>
                <a:srgbClr val="000000"/>
              </a:solidFill>
              <a:latin typeface="Times" charset="0"/>
              <a:ea typeface="ＭＳ Ｐゴシック" charset="0"/>
            </a:endParaRPr>
          </a:p>
        </p:txBody>
      </p:sp>
      <p:sp>
        <p:nvSpPr>
          <p:cNvPr id="11" name="Rectangle 10"/>
          <p:cNvSpPr/>
          <p:nvPr/>
        </p:nvSpPr>
        <p:spPr>
          <a:xfrm>
            <a:off x="3928500" y="3763455"/>
            <a:ext cx="721672" cy="477054"/>
          </a:xfrm>
          <a:prstGeom prst="rect">
            <a:avLst/>
          </a:prstGeom>
        </p:spPr>
        <p:txBody>
          <a:bodyPr wrap="none">
            <a:spAutoFit/>
          </a:bodyPr>
          <a:lstStyle/>
          <a:p>
            <a:pPr algn="ctr" eaLnBrk="0" hangingPunct="0">
              <a:lnSpc>
                <a:spcPts val="1500"/>
              </a:lnSpc>
            </a:pPr>
            <a:r>
              <a:rPr lang="en-US" sz="1400" b="1" dirty="0" smtClean="0">
                <a:solidFill>
                  <a:srgbClr val="000000"/>
                </a:solidFill>
                <a:latin typeface="Arial" pitchFamily="34" charset="0"/>
                <a:ea typeface="ＭＳ Ｐゴシック" charset="0"/>
              </a:rPr>
              <a:t>Acetic</a:t>
            </a:r>
          </a:p>
          <a:p>
            <a:pPr algn="ctr" eaLnBrk="0" hangingPunct="0">
              <a:lnSpc>
                <a:spcPts val="1500"/>
              </a:lnSpc>
            </a:pPr>
            <a:r>
              <a:rPr lang="en-US" sz="1400" b="1" dirty="0" smtClean="0">
                <a:solidFill>
                  <a:srgbClr val="000000"/>
                </a:solidFill>
                <a:latin typeface="Arial" pitchFamily="34" charset="0"/>
                <a:ea typeface="ＭＳ Ｐゴシック" charset="0"/>
              </a:rPr>
              <a:t>acid</a:t>
            </a:r>
            <a:endParaRPr lang="en-US" sz="1400" b="1" dirty="0">
              <a:solidFill>
                <a:srgbClr val="000000"/>
              </a:solidFill>
              <a:latin typeface="Arial" pitchFamily="34" charset="0"/>
              <a:ea typeface="ＭＳ Ｐゴシック" charset="0"/>
            </a:endParaRPr>
          </a:p>
        </p:txBody>
      </p:sp>
      <p:sp>
        <p:nvSpPr>
          <p:cNvPr id="12" name="Rectangle 11"/>
          <p:cNvSpPr/>
          <p:nvPr/>
        </p:nvSpPr>
        <p:spPr>
          <a:xfrm>
            <a:off x="5778817" y="3682635"/>
            <a:ext cx="1516380" cy="689817"/>
          </a:xfrm>
          <a:prstGeom prst="rect">
            <a:avLst/>
          </a:prstGeom>
        </p:spPr>
        <p:txBody>
          <a:bodyPr wrap="square">
            <a:spAutoFit/>
          </a:bodyPr>
          <a:lstStyle/>
          <a:p>
            <a:pPr eaLnBrk="0" hangingPunct="0">
              <a:lnSpc>
                <a:spcPts val="1500"/>
              </a:lnSpc>
            </a:pPr>
            <a:r>
              <a:rPr lang="en-US" sz="1400" b="1" dirty="0" smtClean="0">
                <a:solidFill>
                  <a:srgbClr val="000000"/>
                </a:solidFill>
                <a:latin typeface="Arial" pitchFamily="34" charset="0"/>
                <a:ea typeface="ＭＳ Ｐゴシック" charset="0"/>
              </a:rPr>
              <a:t>Acetic acid</a:t>
            </a:r>
          </a:p>
          <a:p>
            <a:pPr eaLnBrk="0" hangingPunct="0">
              <a:lnSpc>
                <a:spcPts val="1500"/>
              </a:lnSpc>
            </a:pPr>
            <a:r>
              <a:rPr lang="en-US" sz="1400" b="1" dirty="0" smtClean="0">
                <a:solidFill>
                  <a:srgbClr val="000000"/>
                </a:solidFill>
                <a:latin typeface="Arial" pitchFamily="34" charset="0"/>
                <a:ea typeface="ＭＳ Ｐゴシック" charset="0"/>
              </a:rPr>
              <a:t>attaches to</a:t>
            </a:r>
          </a:p>
          <a:p>
            <a:pPr eaLnBrk="0" hangingPunct="0">
              <a:lnSpc>
                <a:spcPts val="1500"/>
              </a:lnSpc>
            </a:pPr>
            <a:r>
              <a:rPr lang="en-US" sz="1400" b="1" dirty="0" smtClean="0">
                <a:solidFill>
                  <a:srgbClr val="000000"/>
                </a:solidFill>
                <a:latin typeface="Arial" pitchFamily="34" charset="0"/>
                <a:ea typeface="ＭＳ Ｐゴシック" charset="0"/>
              </a:rPr>
              <a:t>coenzyme A </a:t>
            </a:r>
            <a:endParaRPr lang="en-US" sz="1400" b="1" dirty="0">
              <a:solidFill>
                <a:srgbClr val="000000"/>
              </a:solidFill>
              <a:latin typeface="Arial" pitchFamily="34" charset="0"/>
              <a:ea typeface="ＭＳ Ｐゴシック" charset="0"/>
            </a:endParaRPr>
          </a:p>
        </p:txBody>
      </p:sp>
      <p:sp>
        <p:nvSpPr>
          <p:cNvPr id="13" name="Rectangle 12"/>
          <p:cNvSpPr/>
          <p:nvPr/>
        </p:nvSpPr>
        <p:spPr>
          <a:xfrm>
            <a:off x="4485167" y="4334649"/>
            <a:ext cx="1253613"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Coenzyme A</a:t>
            </a:r>
            <a:endParaRPr lang="en-US" sz="1400" b="1" dirty="0">
              <a:solidFill>
                <a:srgbClr val="000000"/>
              </a:solidFill>
              <a:latin typeface="Arial" pitchFamily="34" charset="0"/>
              <a:ea typeface="ＭＳ Ｐゴシック" charset="0"/>
            </a:endParaRPr>
          </a:p>
        </p:txBody>
      </p:sp>
      <p:sp>
        <p:nvSpPr>
          <p:cNvPr id="14" name="Rectangle 13"/>
          <p:cNvSpPr/>
          <p:nvPr/>
        </p:nvSpPr>
        <p:spPr>
          <a:xfrm>
            <a:off x="4577830" y="1914016"/>
            <a:ext cx="2054646" cy="477054"/>
          </a:xfrm>
          <a:prstGeom prst="rect">
            <a:avLst/>
          </a:prstGeom>
        </p:spPr>
        <p:txBody>
          <a:bodyPr wrap="square">
            <a:spAutoFit/>
          </a:bodyPr>
          <a:lstStyle/>
          <a:p>
            <a:pPr eaLnBrk="0" hangingPunct="0">
              <a:lnSpc>
                <a:spcPts val="1500"/>
              </a:lnSpc>
            </a:pPr>
            <a:r>
              <a:rPr lang="en-US" sz="1400" b="1" dirty="0" smtClean="0">
                <a:solidFill>
                  <a:srgbClr val="000000"/>
                </a:solidFill>
                <a:latin typeface="Arial" pitchFamily="34" charset="0"/>
                <a:ea typeface="ＭＳ Ｐゴシック" charset="0"/>
              </a:rPr>
              <a:t>Breakdown of the fuel</a:t>
            </a:r>
          </a:p>
          <a:p>
            <a:pPr eaLnBrk="0" hangingPunct="0">
              <a:lnSpc>
                <a:spcPts val="1500"/>
              </a:lnSpc>
            </a:pPr>
            <a:r>
              <a:rPr lang="en-US" sz="1400" b="1" dirty="0" smtClean="0">
                <a:solidFill>
                  <a:srgbClr val="000000"/>
                </a:solidFill>
                <a:latin typeface="Arial" pitchFamily="34" charset="0"/>
                <a:ea typeface="ＭＳ Ｐゴシック" charset="0"/>
              </a:rPr>
              <a:t>generates NADH</a:t>
            </a:r>
            <a:endParaRPr lang="en-US" sz="1400" b="1" dirty="0">
              <a:solidFill>
                <a:srgbClr val="000000"/>
              </a:solidFill>
              <a:latin typeface="Arial" pitchFamily="34" charset="0"/>
              <a:ea typeface="ＭＳ Ｐゴシック" charset="0"/>
            </a:endParaRPr>
          </a:p>
        </p:txBody>
      </p:sp>
      <p:sp>
        <p:nvSpPr>
          <p:cNvPr id="15" name="Rectangle 14"/>
          <p:cNvSpPr/>
          <p:nvPr/>
        </p:nvSpPr>
        <p:spPr>
          <a:xfrm>
            <a:off x="4014588" y="2588216"/>
            <a:ext cx="644728"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NAD</a:t>
            </a:r>
            <a:r>
              <a:rPr lang="en-US" sz="1400" b="1" baseline="30000" dirty="0" smtClean="0">
                <a:solidFill>
                  <a:srgbClr val="000000"/>
                </a:solidFill>
                <a:latin typeface="Symbol"/>
                <a:ea typeface="ＭＳ Ｐゴシック" charset="0"/>
              </a:rPr>
              <a:t>+</a:t>
            </a:r>
            <a:endParaRPr lang="en-US" sz="1400" b="1" baseline="30000" dirty="0">
              <a:solidFill>
                <a:srgbClr val="000000"/>
              </a:solidFill>
              <a:latin typeface="Symbol"/>
              <a:ea typeface="ＭＳ Ｐゴシック" charset="0"/>
            </a:endParaRPr>
          </a:p>
        </p:txBody>
      </p:sp>
      <p:sp>
        <p:nvSpPr>
          <p:cNvPr id="16" name="Rectangle 15"/>
          <p:cNvSpPr/>
          <p:nvPr/>
        </p:nvSpPr>
        <p:spPr>
          <a:xfrm>
            <a:off x="5646538" y="2586283"/>
            <a:ext cx="704039"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NADH</a:t>
            </a:r>
            <a:endParaRPr lang="en-US" sz="1400" b="1" baseline="30000" dirty="0">
              <a:solidFill>
                <a:srgbClr val="000000"/>
              </a:solidFill>
              <a:latin typeface="Arial" pitchFamily="34" charset="0"/>
              <a:ea typeface="ＭＳ Ｐゴシック" charset="0"/>
            </a:endParaRPr>
          </a:p>
        </p:txBody>
      </p:sp>
      <p:sp>
        <p:nvSpPr>
          <p:cNvPr id="17" name="Rectangle 16"/>
          <p:cNvSpPr/>
          <p:nvPr/>
        </p:nvSpPr>
        <p:spPr>
          <a:xfrm>
            <a:off x="7646073" y="1731403"/>
            <a:ext cx="922047" cy="307777"/>
          </a:xfrm>
          <a:prstGeom prst="rect">
            <a:avLst/>
          </a:prstGeom>
        </p:spPr>
        <p:txBody>
          <a:bodyPr wrap="none">
            <a:spAutoFit/>
          </a:bodyPr>
          <a:lstStyle/>
          <a:p>
            <a:pPr eaLnBrk="0" hangingPunct="0"/>
            <a:r>
              <a:rPr lang="en-US" sz="1400" b="1" dirty="0" smtClean="0">
                <a:solidFill>
                  <a:srgbClr val="FFFFFF"/>
                </a:solidFill>
                <a:latin typeface="Arial" pitchFamily="34" charset="0"/>
                <a:ea typeface="ＭＳ Ｐゴシック" charset="0"/>
              </a:rPr>
              <a:t>OUTPUT</a:t>
            </a:r>
            <a:endParaRPr lang="en-US" sz="1400" b="1" dirty="0">
              <a:solidFill>
                <a:srgbClr val="FFFFFF"/>
              </a:solidFill>
              <a:latin typeface="Arial" pitchFamily="34" charset="0"/>
              <a:ea typeface="ＭＳ Ｐゴシック" charset="0"/>
            </a:endParaRPr>
          </a:p>
        </p:txBody>
      </p:sp>
      <p:sp>
        <p:nvSpPr>
          <p:cNvPr id="18" name="Rectangle 17"/>
          <p:cNvSpPr/>
          <p:nvPr/>
        </p:nvSpPr>
        <p:spPr>
          <a:xfrm>
            <a:off x="7553081" y="2029148"/>
            <a:ext cx="1098378" cy="477054"/>
          </a:xfrm>
          <a:prstGeom prst="rect">
            <a:avLst/>
          </a:prstGeom>
        </p:spPr>
        <p:txBody>
          <a:bodyPr wrap="none">
            <a:spAutoFit/>
          </a:bodyPr>
          <a:lstStyle/>
          <a:p>
            <a:pPr algn="ctr" eaLnBrk="0" hangingPunct="0">
              <a:lnSpc>
                <a:spcPts val="1500"/>
              </a:lnSpc>
            </a:pPr>
            <a:r>
              <a:rPr lang="en-US" sz="1400" b="1" dirty="0" smtClean="0">
                <a:solidFill>
                  <a:srgbClr val="000000"/>
                </a:solidFill>
                <a:latin typeface="Arial" pitchFamily="34" charset="0"/>
                <a:ea typeface="ＭＳ Ｐゴシック" charset="0"/>
              </a:rPr>
              <a:t>(to citric</a:t>
            </a:r>
          </a:p>
          <a:p>
            <a:pPr algn="ctr" eaLnBrk="0" hangingPunct="0">
              <a:lnSpc>
                <a:spcPts val="1500"/>
              </a:lnSpc>
            </a:pPr>
            <a:r>
              <a:rPr lang="en-US" sz="1400" b="1" dirty="0" smtClean="0">
                <a:solidFill>
                  <a:srgbClr val="000000"/>
                </a:solidFill>
                <a:latin typeface="Arial" pitchFamily="34" charset="0"/>
                <a:ea typeface="ＭＳ Ｐゴシック" charset="0"/>
              </a:rPr>
              <a:t>acid cycle)</a:t>
            </a:r>
            <a:endParaRPr lang="en-US" sz="1400" b="1" dirty="0">
              <a:solidFill>
                <a:srgbClr val="000000"/>
              </a:solidFill>
              <a:latin typeface="Arial" pitchFamily="34" charset="0"/>
              <a:ea typeface="ＭＳ Ｐゴシック" charset="0"/>
            </a:endParaRPr>
          </a:p>
        </p:txBody>
      </p:sp>
      <p:sp>
        <p:nvSpPr>
          <p:cNvPr id="19" name="Rectangle 18"/>
          <p:cNvSpPr/>
          <p:nvPr/>
        </p:nvSpPr>
        <p:spPr>
          <a:xfrm>
            <a:off x="7541153" y="4019942"/>
            <a:ext cx="1140056" cy="307777"/>
          </a:xfrm>
          <a:prstGeom prst="rect">
            <a:avLst/>
          </a:prstGeom>
        </p:spPr>
        <p:txBody>
          <a:bodyPr wrap="none">
            <a:spAutoFit/>
          </a:bodyPr>
          <a:lstStyle/>
          <a:p>
            <a:pPr eaLnBrk="0" hangingPunct="0"/>
            <a:r>
              <a:rPr lang="en-US" sz="1400" b="1" dirty="0" smtClean="0">
                <a:solidFill>
                  <a:srgbClr val="000000"/>
                </a:solidFill>
                <a:latin typeface="Arial" pitchFamily="34" charset="0"/>
                <a:ea typeface="ＭＳ Ｐゴシック" charset="0"/>
              </a:rPr>
              <a:t>Acetyl </a:t>
            </a:r>
            <a:r>
              <a:rPr lang="en-US" sz="1400" b="1" dirty="0" err="1" smtClean="0">
                <a:solidFill>
                  <a:srgbClr val="000000"/>
                </a:solidFill>
                <a:latin typeface="Arial" pitchFamily="34" charset="0"/>
                <a:ea typeface="ＭＳ Ｐゴシック" charset="0"/>
              </a:rPr>
              <a:t>CoA</a:t>
            </a:r>
            <a:endParaRPr lang="en-US" sz="1400" b="1" dirty="0">
              <a:solidFill>
                <a:srgbClr val="000000"/>
              </a:solidFill>
              <a:latin typeface="Arial" pitchFamily="34" charset="0"/>
              <a:ea typeface="ＭＳ Ｐゴシック" charset="0"/>
            </a:endParaRPr>
          </a:p>
        </p:txBody>
      </p:sp>
      <p:sp>
        <p:nvSpPr>
          <p:cNvPr id="20" name="Rectangle 19"/>
          <p:cNvSpPr/>
          <p:nvPr/>
        </p:nvSpPr>
        <p:spPr>
          <a:xfrm>
            <a:off x="7833373" y="2799914"/>
            <a:ext cx="553357" cy="307777"/>
          </a:xfrm>
          <a:prstGeom prst="rect">
            <a:avLst/>
          </a:prstGeom>
        </p:spPr>
        <p:txBody>
          <a:bodyPr wrap="none">
            <a:spAutoFit/>
          </a:bodyPr>
          <a:lstStyle/>
          <a:p>
            <a:pPr eaLnBrk="0" hangingPunct="0"/>
            <a:r>
              <a:rPr lang="en-US" sz="1400" b="1" dirty="0" err="1" smtClean="0">
                <a:solidFill>
                  <a:srgbClr val="000000"/>
                </a:solidFill>
                <a:latin typeface="Arial" pitchFamily="34" charset="0"/>
                <a:ea typeface="ＭＳ Ｐゴシック" charset="0"/>
              </a:rPr>
              <a:t>CoA</a:t>
            </a:r>
            <a:endParaRPr lang="en-US" sz="1400" b="1" dirty="0">
              <a:solidFill>
                <a:srgbClr val="000000"/>
              </a:solidFill>
              <a:latin typeface="Arial" pitchFamily="34" charset="0"/>
              <a:ea typeface="ＭＳ Ｐゴシック" charset="0"/>
            </a:endParaRPr>
          </a:p>
        </p:txBody>
      </p:sp>
      <p:sp>
        <p:nvSpPr>
          <p:cNvPr id="33" name="Rectangle 32"/>
          <p:cNvSpPr/>
          <p:nvPr/>
        </p:nvSpPr>
        <p:spPr>
          <a:xfrm>
            <a:off x="5702283" y="2290853"/>
            <a:ext cx="311304" cy="369332"/>
          </a:xfrm>
          <a:prstGeom prst="rect">
            <a:avLst/>
          </a:prstGeom>
        </p:spPr>
        <p:txBody>
          <a:bodyPr wrap="none">
            <a:spAutoFit/>
          </a:bodyPr>
          <a:lstStyle/>
          <a:p>
            <a:pPr eaLnBrk="0" hangingPunct="0"/>
            <a:r>
              <a:rPr lang="en-US" sz="1800" b="1" dirty="0" smtClean="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34" name="Rectangle 33"/>
          <p:cNvSpPr/>
          <p:nvPr/>
        </p:nvSpPr>
        <p:spPr>
          <a:xfrm>
            <a:off x="5975150" y="2298411"/>
            <a:ext cx="311304" cy="369332"/>
          </a:xfrm>
          <a:prstGeom prst="rect">
            <a:avLst/>
          </a:prstGeom>
        </p:spPr>
        <p:txBody>
          <a:bodyPr wrap="none">
            <a:spAutoFit/>
          </a:bodyPr>
          <a:lstStyle/>
          <a:p>
            <a:pPr eaLnBrk="0" hangingPunct="0"/>
            <a:r>
              <a:rPr lang="en-US" sz="1800" b="1" dirty="0" smtClean="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grpSp>
        <p:nvGrpSpPr>
          <p:cNvPr id="3" name="Group 2"/>
          <p:cNvGrpSpPr/>
          <p:nvPr/>
        </p:nvGrpSpPr>
        <p:grpSpPr>
          <a:xfrm>
            <a:off x="4327427" y="2004466"/>
            <a:ext cx="286154" cy="307777"/>
            <a:chOff x="4327427" y="2004466"/>
            <a:chExt cx="286154" cy="307777"/>
          </a:xfrm>
        </p:grpSpPr>
        <p:sp>
          <p:nvSpPr>
            <p:cNvPr id="28" name="Oval 27"/>
            <p:cNvSpPr/>
            <p:nvPr/>
          </p:nvSpPr>
          <p:spPr bwMode="auto">
            <a:xfrm>
              <a:off x="4333083" y="2018106"/>
              <a:ext cx="280498" cy="280497"/>
            </a:xfrm>
            <a:prstGeom prst="ellipse">
              <a:avLst/>
            </a:prstGeom>
            <a:solidFill>
              <a:srgbClr val="0092D2"/>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5" name="Rectangle 34"/>
            <p:cNvSpPr/>
            <p:nvPr/>
          </p:nvSpPr>
          <p:spPr>
            <a:xfrm>
              <a:off x="4327427" y="2004466"/>
              <a:ext cx="284053" cy="307777"/>
            </a:xfrm>
            <a:prstGeom prst="rect">
              <a:avLst/>
            </a:prstGeom>
          </p:spPr>
          <p:txBody>
            <a:bodyPr wrap="none">
              <a:spAutoFit/>
            </a:bodyPr>
            <a:lstStyle/>
            <a:p>
              <a:pPr algn="ctr" eaLnBrk="0" hangingPunct="0"/>
              <a:r>
                <a:rPr lang="en-US" sz="1400" b="1" dirty="0" smtClean="0">
                  <a:solidFill>
                    <a:srgbClr val="FFFFFF"/>
                  </a:solidFill>
                  <a:latin typeface="Arial" pitchFamily="34" charset="0"/>
                  <a:ea typeface="ＭＳ Ｐゴシック" charset="0"/>
                </a:rPr>
                <a:t>2</a:t>
              </a:r>
              <a:endParaRPr lang="en-US" sz="1400" b="1" dirty="0">
                <a:solidFill>
                  <a:srgbClr val="FFFFFF"/>
                </a:solidFill>
                <a:latin typeface="Arial" pitchFamily="34" charset="0"/>
                <a:ea typeface="ＭＳ Ｐゴシック" charset="0"/>
              </a:endParaRPr>
            </a:p>
          </p:txBody>
        </p:sp>
      </p:grpSp>
      <p:grpSp>
        <p:nvGrpSpPr>
          <p:cNvPr id="8" name="Group 7"/>
          <p:cNvGrpSpPr/>
          <p:nvPr/>
        </p:nvGrpSpPr>
        <p:grpSpPr>
          <a:xfrm>
            <a:off x="2042429" y="3894777"/>
            <a:ext cx="284053" cy="307776"/>
            <a:chOff x="2042429" y="3902397"/>
            <a:chExt cx="284053" cy="307776"/>
          </a:xfrm>
        </p:grpSpPr>
        <p:sp>
          <p:nvSpPr>
            <p:cNvPr id="25" name="Oval 24"/>
            <p:cNvSpPr/>
            <p:nvPr/>
          </p:nvSpPr>
          <p:spPr bwMode="auto">
            <a:xfrm>
              <a:off x="2044206" y="3916036"/>
              <a:ext cx="280498" cy="280498"/>
            </a:xfrm>
            <a:prstGeom prst="ellipse">
              <a:avLst/>
            </a:prstGeom>
            <a:solidFill>
              <a:srgbClr val="0092D2"/>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7" name="Rectangle 36"/>
            <p:cNvSpPr/>
            <p:nvPr/>
          </p:nvSpPr>
          <p:spPr>
            <a:xfrm>
              <a:off x="2042429" y="3902397"/>
              <a:ext cx="284053" cy="307776"/>
            </a:xfrm>
            <a:prstGeom prst="rect">
              <a:avLst/>
            </a:prstGeom>
          </p:spPr>
          <p:txBody>
            <a:bodyPr wrap="none">
              <a:spAutoFit/>
            </a:bodyPr>
            <a:lstStyle/>
            <a:p>
              <a:pPr algn="ctr" eaLnBrk="0" hangingPunct="0"/>
              <a:r>
                <a:rPr lang="en-US" sz="1400" b="1" dirty="0" smtClean="0">
                  <a:solidFill>
                    <a:srgbClr val="FFFFFF"/>
                  </a:solidFill>
                  <a:latin typeface="Arial" pitchFamily="34" charset="0"/>
                  <a:ea typeface="ＭＳ Ｐゴシック" charset="0"/>
                </a:rPr>
                <a:t>1</a:t>
              </a:r>
              <a:endParaRPr lang="en-US" sz="1400" b="1" dirty="0">
                <a:solidFill>
                  <a:srgbClr val="FFFFFF"/>
                </a:solidFill>
                <a:latin typeface="Arial" pitchFamily="34" charset="0"/>
                <a:ea typeface="ＭＳ Ｐゴシック" charset="0"/>
              </a:endParaRPr>
            </a:p>
          </p:txBody>
        </p:sp>
      </p:grpSp>
      <p:grpSp>
        <p:nvGrpSpPr>
          <p:cNvPr id="6" name="Group 5"/>
          <p:cNvGrpSpPr/>
          <p:nvPr/>
        </p:nvGrpSpPr>
        <p:grpSpPr>
          <a:xfrm>
            <a:off x="5545587" y="3870616"/>
            <a:ext cx="284053" cy="307777"/>
            <a:chOff x="5545587" y="3855376"/>
            <a:chExt cx="284053" cy="307777"/>
          </a:xfrm>
        </p:grpSpPr>
        <p:sp>
          <p:nvSpPr>
            <p:cNvPr id="31" name="Oval 30"/>
            <p:cNvSpPr/>
            <p:nvPr/>
          </p:nvSpPr>
          <p:spPr bwMode="auto">
            <a:xfrm>
              <a:off x="5547364" y="3869016"/>
              <a:ext cx="280498" cy="280497"/>
            </a:xfrm>
            <a:prstGeom prst="ellipse">
              <a:avLst/>
            </a:prstGeom>
            <a:solidFill>
              <a:srgbClr val="0092D2"/>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8" name="Rectangle 37"/>
            <p:cNvSpPr/>
            <p:nvPr/>
          </p:nvSpPr>
          <p:spPr>
            <a:xfrm>
              <a:off x="5545587" y="3855376"/>
              <a:ext cx="284053" cy="307777"/>
            </a:xfrm>
            <a:prstGeom prst="rect">
              <a:avLst/>
            </a:prstGeom>
            <a:ln>
              <a:noFill/>
            </a:ln>
          </p:spPr>
          <p:txBody>
            <a:bodyPr wrap="none">
              <a:spAutoFit/>
            </a:bodyPr>
            <a:lstStyle/>
            <a:p>
              <a:pPr algn="ctr" eaLnBrk="0" hangingPunct="0"/>
              <a:r>
                <a:rPr lang="en-US" sz="1400" b="1" dirty="0" smtClean="0">
                  <a:solidFill>
                    <a:srgbClr val="FFFFFF"/>
                  </a:solidFill>
                  <a:latin typeface="Arial" pitchFamily="34" charset="0"/>
                  <a:ea typeface="ＭＳ Ｐゴシック" charset="0"/>
                </a:rPr>
                <a:t>3</a:t>
              </a:r>
              <a:endParaRPr lang="en-US" sz="1400" b="1" dirty="0">
                <a:solidFill>
                  <a:srgbClr val="FFFFFF"/>
                </a:solidFill>
                <a:latin typeface="Arial" pitchFamily="34" charset="0"/>
                <a:ea typeface="ＭＳ Ｐゴシック" charset="0"/>
              </a:endParaRPr>
            </a:p>
          </p:txBody>
        </p:sp>
      </p:grpSp>
      <p:pic>
        <p:nvPicPr>
          <p:cNvPr id="29700" name="Picture 4" descr="Coenzym A.svg"/>
          <p:cNvPicPr>
            <a:picLocks noChangeAspect="1" noChangeArrowheads="1"/>
          </p:cNvPicPr>
          <p:nvPr/>
        </p:nvPicPr>
        <p:blipFill>
          <a:blip r:embed="rId4"/>
          <a:srcRect/>
          <a:stretch>
            <a:fillRect/>
          </a:stretch>
        </p:blipFill>
        <p:spPr bwMode="auto">
          <a:xfrm>
            <a:off x="3269980" y="4989450"/>
            <a:ext cx="3857504" cy="1565827"/>
          </a:xfrm>
          <a:prstGeom prst="rect">
            <a:avLst/>
          </a:prstGeom>
          <a:noFill/>
        </p:spPr>
      </p:pic>
    </p:spTree>
    <p:extLst>
      <p:ext uri="{BB962C8B-B14F-4D97-AF65-F5344CB8AC3E}">
        <p14:creationId xmlns:p14="http://schemas.microsoft.com/office/powerpoint/2010/main" xmlns="" val="13124339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_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_Design" id="{B6DE6437-4D3C-4EDA-98E9-FA36A5B6B78F}" vid="{61AD6984-E196-4B60-B50C-5CFEAA8E5D4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4267</TotalTime>
  <Words>6621</Words>
  <Application>Microsoft Office PowerPoint</Application>
  <PresentationFormat>화면 슬라이드 쇼(4:3)</PresentationFormat>
  <Paragraphs>574</Paragraphs>
  <Slides>22</Slides>
  <Notes>22</Notes>
  <HiddenSlides>0</HiddenSlides>
  <MMClips>0</MMClips>
  <ScaleCrop>false</ScaleCrop>
  <HeadingPairs>
    <vt:vector size="4" baseType="variant">
      <vt:variant>
        <vt:lpstr>테마</vt:lpstr>
      </vt:variant>
      <vt:variant>
        <vt:i4>1</vt:i4>
      </vt:variant>
      <vt:variant>
        <vt:lpstr>슬라이드 제목</vt:lpstr>
      </vt:variant>
      <vt:variant>
        <vt:i4>22</vt:i4>
      </vt:variant>
    </vt:vector>
  </HeadingPairs>
  <TitlesOfParts>
    <vt:vector size="23" baseType="lpstr">
      <vt:lpstr>CampbellEB6_Lecture_Design</vt:lpstr>
      <vt:lpstr>Chapter 6</vt:lpstr>
      <vt:lpstr>Energy Flow and Chemical Cycling in the Biosphere</vt:lpstr>
      <vt:lpstr>Figure 6.2</vt:lpstr>
      <vt:lpstr>Figure 6.3</vt:lpstr>
      <vt:lpstr>Energy Transformations: An Overview of Cellular Respiration세포호흡</vt:lpstr>
      <vt:lpstr>Figure 6.4</vt:lpstr>
      <vt:lpstr>Figure 6.5</vt:lpstr>
      <vt:lpstr>Stage 2: The Citric Acid Cycle, Krebs Cycle, TCA cycle</vt:lpstr>
      <vt:lpstr>Figure 6.7</vt:lpstr>
      <vt:lpstr>Figure 4.18</vt:lpstr>
      <vt:lpstr>Figure 6.8</vt:lpstr>
      <vt:lpstr>Electron Transport</vt:lpstr>
      <vt:lpstr>Figure 6.9</vt:lpstr>
      <vt:lpstr>Figure 6.10</vt:lpstr>
      <vt:lpstr>Figure 6.11</vt:lpstr>
      <vt:lpstr>The Results of Cellular Respiration</vt:lpstr>
      <vt:lpstr>Figure 6.12</vt:lpstr>
      <vt:lpstr>Fermentation발효: Anaerobic무산소 Harvest of Food Energy</vt:lpstr>
      <vt:lpstr>Figure 6.13-1</vt:lpstr>
      <vt:lpstr>Fermentation in Microorganisms</vt:lpstr>
      <vt:lpstr>Figure 6.15</vt:lpstr>
      <vt:lpstr>Evolution Connection: The Importance of Oxygen</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961</cp:revision>
  <cp:lastPrinted>2005-04-01T00:26:31Z</cp:lastPrinted>
  <dcterms:created xsi:type="dcterms:W3CDTF">2014-08-29T21:57:30Z</dcterms:created>
  <dcterms:modified xsi:type="dcterms:W3CDTF">2019-12-19T05:45:19Z</dcterms:modified>
</cp:coreProperties>
</file>