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19"/>
  </p:notesMasterIdLst>
  <p:handoutMasterIdLst>
    <p:handoutMasterId r:id="rId20"/>
  </p:handoutMasterIdLst>
  <p:sldIdLst>
    <p:sldId id="507" r:id="rId2"/>
    <p:sldId id="269" r:id="rId3"/>
    <p:sldId id="275" r:id="rId4"/>
    <p:sldId id="457" r:id="rId5"/>
    <p:sldId id="463" r:id="rId6"/>
    <p:sldId id="467" r:id="rId7"/>
    <p:sldId id="404" r:id="rId8"/>
    <p:sldId id="469" r:id="rId9"/>
    <p:sldId id="471" r:id="rId10"/>
    <p:sldId id="300" r:id="rId11"/>
    <p:sldId id="303" r:id="rId12"/>
    <p:sldId id="475" r:id="rId13"/>
    <p:sldId id="477" r:id="rId14"/>
    <p:sldId id="480" r:id="rId15"/>
    <p:sldId id="484" r:id="rId16"/>
    <p:sldId id="438" r:id="rId17"/>
    <p:sldId id="496" r:id="rId18"/>
  </p:sldIdLst>
  <p:sldSz cx="9144000" cy="6858000" type="screen4x3"/>
  <p:notesSz cx="12115800" cy="18973800"/>
  <p:custDataLst>
    <p:tags r:id="rId21"/>
  </p:custDataLst>
  <p:defaultTextStyle>
    <a:defPPr>
      <a:defRPr lang="en-US"/>
    </a:defPPr>
    <a:lvl1pPr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1pPr>
    <a:lvl2pPr marL="4572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2pPr>
    <a:lvl3pPr marL="9144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3pPr>
    <a:lvl4pPr marL="13716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4pPr>
    <a:lvl5pPr marL="18288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2400" kern="1200">
        <a:solidFill>
          <a:schemeClr val="tx1"/>
        </a:solidFill>
        <a:latin typeface="Arial" pitchFamily="-108" charset="0"/>
        <a:ea typeface="Arial" pitchFamily="-108" charset="0"/>
        <a:cs typeface="Arial" pitchFamily="-108" charset="0"/>
      </a:defRPr>
    </a:lvl6pPr>
    <a:lvl7pPr marL="2743200" algn="l" defTabSz="457200" rtl="0" eaLnBrk="1" latinLnBrk="0" hangingPunct="1">
      <a:defRPr sz="2400" kern="1200">
        <a:solidFill>
          <a:schemeClr val="tx1"/>
        </a:solidFill>
        <a:latin typeface="Arial" pitchFamily="-108" charset="0"/>
        <a:ea typeface="Arial" pitchFamily="-108" charset="0"/>
        <a:cs typeface="Arial" pitchFamily="-108" charset="0"/>
      </a:defRPr>
    </a:lvl7pPr>
    <a:lvl8pPr marL="3200400" algn="l" defTabSz="457200" rtl="0" eaLnBrk="1" latinLnBrk="0" hangingPunct="1">
      <a:defRPr sz="2400" kern="1200">
        <a:solidFill>
          <a:schemeClr val="tx1"/>
        </a:solidFill>
        <a:latin typeface="Arial" pitchFamily="-108" charset="0"/>
        <a:ea typeface="Arial" pitchFamily="-108" charset="0"/>
        <a:cs typeface="Arial" pitchFamily="-108" charset="0"/>
      </a:defRPr>
    </a:lvl8pPr>
    <a:lvl9pPr marL="3657600" algn="l" defTabSz="457200" rtl="0" eaLnBrk="1" latinLnBrk="0" hangingPunct="1">
      <a:defRPr sz="2400" kern="1200">
        <a:solidFill>
          <a:schemeClr val="tx1"/>
        </a:solidFill>
        <a:latin typeface="Arial" pitchFamily="-108" charset="0"/>
        <a:ea typeface="Arial" pitchFamily="-108" charset="0"/>
        <a:cs typeface="Arial" pitchFamily="-108" charset="0"/>
      </a:defRPr>
    </a:lvl9pPr>
  </p:defaultTextStyle>
  <p:extLst>
    <p:ext uri="{EFAFB233-063F-42B5-8137-9DF3F51BA10A}">
      <p15:sldGuideLst xmlns:p15="http://schemas.microsoft.com/office/powerpoint/2012/main" xmlns="">
        <p15:guide id="3" orient="horz" pos="2160" userDrawn="1">
          <p15:clr>
            <a:srgbClr val="A4A3A4"/>
          </p15:clr>
        </p15:guide>
        <p15:guide id="9" pos="2875">
          <p15:clr>
            <a:srgbClr val="A4A3A4"/>
          </p15:clr>
        </p15:guide>
        <p15:guide id="10" pos="2946">
          <p15:clr>
            <a:srgbClr val="A4A3A4"/>
          </p15:clr>
        </p15:guide>
      </p15:sldGuideLst>
    </p:ext>
    <p:ext uri="{2D200454-40CA-4A62-9FC3-DE9A4176ACB9}">
      <p15:notesGuideLst xmlns:p15="http://schemas.microsoft.com/office/powerpoint/2012/main" xmlns="">
        <p15:guide id="1" orient="horz" pos="5976">
          <p15:clr>
            <a:srgbClr val="A4A3A4"/>
          </p15:clr>
        </p15:guide>
        <p15:guide id="2" pos="38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473B8"/>
    <a:srgbClr val="4B7278"/>
    <a:srgbClr val="C39150"/>
    <a:srgbClr val="58662E"/>
    <a:srgbClr val="F7F7F7"/>
    <a:srgbClr val="85B0DE"/>
    <a:srgbClr val="008B5D"/>
    <a:srgbClr val="00788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6" autoAdjust="0"/>
    <p:restoredTop sz="91297" autoAdjust="0"/>
  </p:normalViewPr>
  <p:slideViewPr>
    <p:cSldViewPr snapToGrid="0">
      <p:cViewPr varScale="1">
        <p:scale>
          <a:sx n="98" d="100"/>
          <a:sy n="98" d="100"/>
        </p:scale>
        <p:origin x="-300" y="-102"/>
      </p:cViewPr>
      <p:guideLst>
        <p:guide orient="horz" pos="2160"/>
        <p:guide pos="2875"/>
        <p:guide pos="294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240" d="100"/>
        <a:sy n="240" d="100"/>
      </p:scale>
      <p:origin x="0" y="0"/>
    </p:cViewPr>
  </p:sorterViewPr>
  <p:notesViewPr>
    <p:cSldViewPr snapToGrid="0">
      <p:cViewPr varScale="1">
        <p:scale>
          <a:sx n="41" d="100"/>
          <a:sy n="41" d="100"/>
        </p:scale>
        <p:origin x="1788" y="84"/>
      </p:cViewPr>
      <p:guideLst>
        <p:guide orient="horz" pos="5976"/>
        <p:guide pos="381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3" Type="http://schemas.openxmlformats.org/officeDocument/2006/relationships/slide" Target="slides/slide6.xml"/><Relationship Id="rId7" Type="http://schemas.openxmlformats.org/officeDocument/2006/relationships/slide" Target="slides/slide13.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2.xml"/><Relationship Id="rId5" Type="http://schemas.openxmlformats.org/officeDocument/2006/relationships/slide" Target="slides/slide9.xml"/><Relationship Id="rId10" Type="http://schemas.openxmlformats.org/officeDocument/2006/relationships/slide" Target="slides/slide17.xml"/><Relationship Id="rId4" Type="http://schemas.openxmlformats.org/officeDocument/2006/relationships/slide" Target="slides/slide8.xml"/><Relationship Id="rId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2850"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1" name="Rectangle 3"/>
          <p:cNvSpPr>
            <a:spLocks noGrp="1" noChangeArrowheads="1"/>
          </p:cNvSpPr>
          <p:nvPr>
            <p:ph type="dt" sz="quarter" idx="1"/>
          </p:nvPr>
        </p:nvSpPr>
        <p:spPr bwMode="auto">
          <a:xfrm>
            <a:off x="6862763" y="0"/>
            <a:ext cx="5248275"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Times New Roman" charset="0"/>
                <a:ea typeface="+mn-ea"/>
                <a:cs typeface="+mn-cs"/>
              </a:defRPr>
            </a:lvl1pPr>
          </a:lstStyle>
          <a:p>
            <a:pPr>
              <a:defRPr/>
            </a:pPr>
            <a:endParaRPr lang="en-US" dirty="0"/>
          </a:p>
        </p:txBody>
      </p:sp>
      <p:sp>
        <p:nvSpPr>
          <p:cNvPr id="462852" name="Rectangle 4"/>
          <p:cNvSpPr>
            <a:spLocks noGrp="1" noChangeArrowheads="1"/>
          </p:cNvSpPr>
          <p:nvPr>
            <p:ph type="ftr" sz="quarter" idx="2"/>
          </p:nvPr>
        </p:nvSpPr>
        <p:spPr bwMode="auto">
          <a:xfrm>
            <a:off x="0" y="18019713"/>
            <a:ext cx="5249863"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3" name="Rectangle 5"/>
          <p:cNvSpPr>
            <a:spLocks noGrp="1" noChangeArrowheads="1"/>
          </p:cNvSpPr>
          <p:nvPr>
            <p:ph type="sldNum" sz="quarter" idx="3"/>
          </p:nvPr>
        </p:nvSpPr>
        <p:spPr bwMode="auto">
          <a:xfrm>
            <a:off x="6862763" y="18019713"/>
            <a:ext cx="5248275"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atin typeface="Times New Roman" pitchFamily="-108" charset="0"/>
              </a:defRPr>
            </a:lvl1pPr>
          </a:lstStyle>
          <a:p>
            <a:fld id="{45F611A6-5896-E044-A158-3E83CE93E6AC}" type="slidenum">
              <a:rPr lang="en-US"/>
              <a:pPr/>
              <a:t>‹#›</a:t>
            </a:fld>
            <a:endParaRPr lang="en-US" dirty="0"/>
          </a:p>
        </p:txBody>
      </p:sp>
    </p:spTree>
    <p:extLst>
      <p:ext uri="{BB962C8B-B14F-4D97-AF65-F5344CB8AC3E}">
        <p14:creationId xmlns:p14="http://schemas.microsoft.com/office/powerpoint/2010/main" xmlns="" val="2796842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5" name="Rectangle 3"/>
          <p:cNvSpPr>
            <a:spLocks noGrp="1" noChangeArrowheads="1"/>
          </p:cNvSpPr>
          <p:nvPr>
            <p:ph type="dt" idx="1"/>
          </p:nvPr>
        </p:nvSpPr>
        <p:spPr bwMode="auto">
          <a:xfrm>
            <a:off x="6865938" y="0"/>
            <a:ext cx="5249862"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Arial" charset="0"/>
                <a:ea typeface="+mn-ea"/>
                <a:cs typeface="+mn-cs"/>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314450" y="1423988"/>
            <a:ext cx="9486900" cy="7115175"/>
          </a:xfrm>
          <a:prstGeom prst="rect">
            <a:avLst/>
          </a:prstGeom>
          <a:noFill/>
          <a:ln w="9525">
            <a:solidFill>
              <a:srgbClr val="000000"/>
            </a:solidFill>
            <a:miter lim="800000"/>
            <a:headEnd/>
            <a:tailEnd/>
          </a:ln>
        </p:spPr>
      </p:sp>
      <p:sp>
        <p:nvSpPr>
          <p:cNvPr id="581637" name="Rectangle 5"/>
          <p:cNvSpPr>
            <a:spLocks noGrp="1" noChangeArrowheads="1"/>
          </p:cNvSpPr>
          <p:nvPr>
            <p:ph type="body" sz="quarter" idx="3"/>
          </p:nvPr>
        </p:nvSpPr>
        <p:spPr bwMode="auto">
          <a:xfrm>
            <a:off x="1614488" y="9013825"/>
            <a:ext cx="8886825" cy="853598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1638" name="Rectangle 6"/>
          <p:cNvSpPr>
            <a:spLocks noGrp="1" noChangeArrowheads="1"/>
          </p:cNvSpPr>
          <p:nvPr>
            <p:ph type="ftr" sz="quarter" idx="4"/>
          </p:nvPr>
        </p:nvSpPr>
        <p:spPr bwMode="auto">
          <a:xfrm>
            <a:off x="0" y="18026063"/>
            <a:ext cx="5249863"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9" name="Rectangle 7"/>
          <p:cNvSpPr>
            <a:spLocks noGrp="1" noChangeArrowheads="1"/>
          </p:cNvSpPr>
          <p:nvPr>
            <p:ph type="sldNum" sz="quarter" idx="5"/>
          </p:nvPr>
        </p:nvSpPr>
        <p:spPr bwMode="auto">
          <a:xfrm>
            <a:off x="6865938" y="18026063"/>
            <a:ext cx="5249862"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vl1pPr>
          </a:lstStyle>
          <a:p>
            <a:fld id="{AFABD518-C236-864A-BB9A-22693C96B207}" type="slidenum">
              <a:rPr lang="en-US"/>
              <a:pPr/>
              <a:t>‹#›</a:t>
            </a:fld>
            <a:endParaRPr lang="en-US" dirty="0"/>
          </a:p>
        </p:txBody>
      </p:sp>
    </p:spTree>
    <p:extLst>
      <p:ext uri="{BB962C8B-B14F-4D97-AF65-F5344CB8AC3E}">
        <p14:creationId xmlns:p14="http://schemas.microsoft.com/office/powerpoint/2010/main" xmlns="" val="35609895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pitchFamily="-108" charset="-128"/>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2074AE3-C39A-744C-A5A9-AB79749E5FFB}" type="slidenum">
              <a:rPr lang="en-US" sz="2300"/>
              <a:pPr algn="r" defTabSz="1776413" eaLnBrk="0" hangingPunct="0"/>
              <a:t>2</a:t>
            </a:fld>
            <a:endParaRPr lang="en-US" sz="2300" dirty="0"/>
          </a:p>
        </p:txBody>
      </p:sp>
      <p:sp>
        <p:nvSpPr>
          <p:cNvPr id="3174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317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do not fully understand how the burning of fossil fuels contributes to global warming. They might wonder, “How does the burning of fossil fuels differ from the burning of ethanol produced from crops?” Students might not realize that the carbon in fossil fuels was removed from the atmosphere hundreds of millions of years ago, while the carbon in crops was removed much more recently, when the crops were grown. The use of ethanol as an alternative is complicated by the typical reliance upon fossil fuels for ethanol production. </a:t>
            </a:r>
          </a:p>
          <a:p>
            <a:r>
              <a:rPr lang="en-US" sz="1200" kern="1200" dirty="0" smtClean="0">
                <a:solidFill>
                  <a:schemeClr val="tx1"/>
                </a:solidFill>
                <a:latin typeface="Times New Roman" charset="0"/>
                <a:ea typeface="+mn-ea"/>
                <a:cs typeface="+mn-cs"/>
              </a:rPr>
              <a:t>2. Some students do not realize that plant cells also have mitochondria. Instead, they assume that the chloroplasts are sufficient for the plant cell’s needs. But nearly 50% of the carbohydrates produced by plant cells are used for cellular respiration (involving mitochondria).</a:t>
            </a:r>
          </a:p>
          <a:p>
            <a:r>
              <a:rPr lang="en-US" sz="1200" kern="1200" dirty="0" smtClean="0">
                <a:solidFill>
                  <a:schemeClr val="tx1"/>
                </a:solidFill>
                <a:latin typeface="Times New Roman" charset="0"/>
                <a:ea typeface="+mn-ea"/>
                <a:cs typeface="+mn-cs"/>
              </a:rPr>
              <a:t>3. Students may not connect the growth in plant mass to the fixation of carbon during the Calvin cycle. It can be difficult for many students to appreciate that molecules in air can contribute significantly to the mass of plants.</a:t>
            </a:r>
          </a:p>
          <a:p>
            <a:r>
              <a:rPr lang="en-US" sz="1200" kern="1200" dirty="0" smtClean="0">
                <a:solidFill>
                  <a:schemeClr val="tx1"/>
                </a:solidFill>
                <a:latin typeface="Times New Roman" charset="0"/>
                <a:ea typeface="+mn-ea"/>
                <a:cs typeface="+mn-cs"/>
              </a:rPr>
              <a:t>4. Students may understand the overall chemical relationships between photosynthesis and cellular respiration, but many struggle to understand the use of carbon dioxide in the Calvin cycle. Photosynthesis is much more than gas exchange.</a:t>
            </a:r>
          </a:p>
          <a:p>
            <a:r>
              <a:rPr lang="en-US" sz="1200" kern="1200" dirty="0" smtClean="0">
                <a:solidFill>
                  <a:schemeClr val="tx1"/>
                </a:solidFill>
                <a:latin typeface="Times New Roman" charset="0"/>
                <a:ea typeface="+mn-ea"/>
                <a:cs typeface="+mn-cs"/>
              </a:rPr>
              <a:t>5. Students who have not read all of Chapter 7 may not realize that glucose is not the direct product of photosynthesis. Although glucose is shown as a product of photosynthesis, a three-carbon sugar is directly produced (G3P). A plant can use G3P to make many types of organic molecules, including glucose. (The authors address the production of G3P under the section “The Calvin Cycle” later in this chapter.)</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living world contains many examples of adaptations to increase surface area. Some examples are the many folds of the inner mitochondrial membrane, the highly branched surfaces of fish gills and human lungs, and the highly branched system of capillaries in the tissues of our bodies. Consider relating this broad principle seen elsewhere to the extensive folding of the thylakoid membranes.</a:t>
            </a:r>
          </a:p>
          <a:p>
            <a:r>
              <a:rPr lang="en-US" sz="1200" kern="1200" dirty="0" smtClean="0">
                <a:solidFill>
                  <a:schemeClr val="tx1"/>
                </a:solidFill>
                <a:latin typeface="Times New Roman" charset="0"/>
                <a:ea typeface="+mn-ea"/>
                <a:cs typeface="+mn-cs"/>
              </a:rPr>
              <a:t>2. In our world, energy is frequently converted to a usable form in one place and used in another. For example, electricity is generated by power plants, transferred to our homes, and used to run computers, create light, and help us prepare foods. Consider relating this common energy transfer to the two-stage process of photosynthesis.</a:t>
            </a:r>
          </a:p>
          <a:p>
            <a:r>
              <a:rPr lang="en-US" sz="1200" kern="1200" dirty="0" smtClean="0">
                <a:solidFill>
                  <a:schemeClr val="tx1"/>
                </a:solidFill>
                <a:latin typeface="Times New Roman" charset="0"/>
                <a:ea typeface="+mn-ea"/>
                <a:cs typeface="+mn-cs"/>
              </a:rPr>
              <a:t>3. You might wish to discuss the evolution of chloroplasts from photosynthetic prokaryotes if you will not address this subject elsewhere in your course.</a:t>
            </a:r>
          </a:p>
          <a:p>
            <a:r>
              <a:rPr lang="en-US" sz="1200" kern="1200" dirty="0" smtClean="0">
                <a:solidFill>
                  <a:schemeClr val="tx1"/>
                </a:solidFill>
                <a:latin typeface="Times New Roman" charset="0"/>
                <a:ea typeface="+mn-ea"/>
                <a:cs typeface="+mn-cs"/>
              </a:rPr>
              <a:t>4. Figure 7.3 is an important visual organizer that notes the key structures and functions of the two stages of photosynthesis. This figure reminds students where water and sunlight are used in the thylakoid membranes to generate oxygen, ATP, and NADPH. The second step, in the stroma, reveals the use of carbon dioxide, ATP, and NADPH to generate sugar.</a:t>
            </a:r>
          </a:p>
          <a:p>
            <a:r>
              <a:rPr lang="en-US" sz="1200" kern="1200" dirty="0" smtClean="0">
                <a:solidFill>
                  <a:schemeClr val="tx1"/>
                </a:solidFill>
                <a:latin typeface="Times New Roman" charset="0"/>
                <a:ea typeface="+mn-ea"/>
                <a:cs typeface="+mn-cs"/>
              </a:rPr>
              <a:t>5. The thylakoid space and the intermembrane space of a mitochondrion have analogous roles. Students might be encouraged to create a list of the similarities in structure and function of mitochondria and chloroplasts through these related chapters.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When introducing the diverse ways that plants impact our lives, challenge your students to work with others seated nearby to come up with a list of products made from plants that they encounter on a regular basis. The collective lists from your students can be surprisingly long and might help you build your own catalog of examples.</a:t>
            </a:r>
          </a:p>
          <a:p>
            <a:r>
              <a:rPr lang="en-US" sz="1200" kern="1200" dirty="0" smtClean="0">
                <a:solidFill>
                  <a:schemeClr val="tx1"/>
                </a:solidFill>
                <a:latin typeface="Times New Roman" charset="0"/>
                <a:ea typeface="+mn-ea"/>
                <a:cs typeface="+mn-cs"/>
              </a:rPr>
              <a:t>2. See the activity </a:t>
            </a:r>
            <a:r>
              <a:rPr lang="en-US" sz="1200" i="1" kern="1200" dirty="0" smtClean="0">
                <a:solidFill>
                  <a:schemeClr val="tx1"/>
                </a:solidFill>
                <a:latin typeface="Times New Roman" charset="0"/>
                <a:ea typeface="+mn-ea"/>
                <a:cs typeface="+mn-cs"/>
              </a:rPr>
              <a:t>Photosynthesis and Respiration: Are They Similar?</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Demonstration of the Light-Dependent Reactions of Photosynthesis Using Students as Molecules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882781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D9DA9AB6-E0DD-744B-A029-EACB443F0B87}" type="slidenum">
              <a:rPr lang="en-US" sz="2300"/>
              <a:pPr algn="r" defTabSz="1776413" eaLnBrk="0" hangingPunct="0"/>
              <a:t>11</a:t>
            </a:fld>
            <a:endParaRPr lang="en-US" sz="2300" dirty="0"/>
          </a:p>
        </p:txBody>
      </p:sp>
      <p:sp>
        <p:nvSpPr>
          <p:cNvPr id="101379"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01382" name="Rectangle 3"/>
          <p:cNvSpPr>
            <a:spLocks noGrp="1" noChangeArrowheads="1"/>
          </p:cNvSpPr>
          <p:nvPr>
            <p:ph type="body" idx="1"/>
          </p:nvPr>
        </p:nvSpPr>
        <p:spPr>
          <a:solidFill>
            <a:srgbClr val="FFFFFF"/>
          </a:solidFill>
          <a:ln>
            <a:solidFill>
              <a:srgbClr val="000000"/>
            </a:solidFill>
          </a:ln>
        </p:spPr>
        <p:txBody>
          <a:bodyPr/>
          <a:lstStyle/>
          <a:p>
            <a:r>
              <a:rPr lang="en-US" b="1" dirty="0"/>
              <a:t>Student Misconceptions and Concerns</a:t>
            </a:r>
            <a:endParaRPr lang="en-US" dirty="0"/>
          </a:p>
          <a:p>
            <a:r>
              <a:rPr lang="en-US" dirty="0"/>
              <a:t>1. The authors note that sunlight is a type of radiation. Many students think of radiation as a result of radioactive decay, a serious threat to health. The diverse types of radiation and the varying energy associated with each might need to be explained.</a:t>
            </a:r>
          </a:p>
          <a:p>
            <a:r>
              <a:rPr lang="en-US" dirty="0"/>
              <a:t>2. The authors note that electromagnetic energy travels through space in waves that are like those made by a pebble dropped in a pond. This wave imagery is helpful, but can confuse students when energy is also thought of as discrete packets called photons. The dual nature of light as a wave and particle may need to be discussed further if students are to do more than just accept the definitions.</a:t>
            </a:r>
          </a:p>
          <a:p>
            <a:r>
              <a:rPr lang="en-US" dirty="0"/>
              <a:t>3. The light reactions are not solely responsible for all of the products in the general chemical equation of photosynthesis. Point out that oxygen is generated in the light reactions but that glucose results from products of the Calvin cycle.</a:t>
            </a:r>
          </a:p>
          <a:p>
            <a:r>
              <a:rPr lang="en-US" dirty="0"/>
              <a:t>4. Even at the college level, students struggle to understand why we perceive certain colors. The authors discuss the specific absorption and reflection of certain wavelengths of light, noting which colors are absorbed and which are reflected (and thus available for our eyes to detect). Consider spending time to make sure that your students understand how photosynthetic pigments absorb and reflect certain wavelengths.</a:t>
            </a:r>
          </a:p>
          <a:p>
            <a:r>
              <a:rPr lang="en-US" b="1" dirty="0"/>
              <a:t>Teaching Tips</a:t>
            </a:r>
            <a:endParaRPr lang="en-US" dirty="0"/>
          </a:p>
          <a:p>
            <a:r>
              <a:rPr lang="en-US" dirty="0"/>
              <a:t>1. Consider bringing a prism to class and demonstrating the spectrum of visible light. Depending on what you have available, it can be a dramatic reinforcement of this key concept. You might show an image of a rainbow if you are willing to explain how it is produced.</a:t>
            </a:r>
          </a:p>
          <a:p>
            <a:r>
              <a:rPr lang="en-US" dirty="0"/>
              <a:t>2. Consider bringing a glow stick to class just to help illustrate the authors’ note about the light-generating reactions in glow sticks. Small demonstrations break up lectures and stir attention.</a:t>
            </a:r>
          </a:p>
          <a:p>
            <a:r>
              <a:rPr lang="en-US" dirty="0"/>
              <a:t>3. The authors discuss a phenomenon that most students have noticed: Dark surfaces heat up faster in the sun than lighter-colored surfaces. This is an opportunity to demonstrate to your students the various depths of scientific explanations and help them appreciate their own educational progress. In elementary school, they might have learned that the sun heats darker surfaces faster than lighter surfaces. In high school, they may have learned about light energy and the fact that dark surfaces absorb more of this energy than lighter surfaces. Now, in college, they are learning that at the atomic level, darker surfaces absorb the energy of more photons, exciting more electrons, which then fall back to a lower state, releasing more heat.</a:t>
            </a:r>
          </a:p>
          <a:p>
            <a:r>
              <a:rPr lang="en-US" dirty="0"/>
              <a:t>4. The authors develop a mechanical analogy to the energy levels and movement of electrons in the light reaction. Figure 7.12 equates the height of an electron with its energy state. Thus, electrons captured at high levels carry more energy than electrons in lower positions. Although this figure can be very effective, students might need to be carefully led through the analogy to understand precisely what is represented.</a:t>
            </a:r>
          </a:p>
          <a:p>
            <a:r>
              <a:rPr lang="en-US" b="1" dirty="0"/>
              <a:t>Active Lecture Tips</a:t>
            </a:r>
            <a:endParaRPr lang="en-US" dirty="0"/>
          </a:p>
          <a:p>
            <a:r>
              <a:rPr lang="en-US" dirty="0"/>
              <a:t>1. See the activity </a:t>
            </a:r>
            <a:r>
              <a:rPr lang="en-US" i="1" dirty="0"/>
              <a:t>Demonstration of the Light-Dependent Reactions of Photosynthesis Using Students as Molecules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2. See the activity </a:t>
            </a:r>
            <a:r>
              <a:rPr lang="en-US" i="1" dirty="0"/>
              <a:t>Satellite TV and Photosystems</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155690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12</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7.8-1</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Excited electrons in pigments (part 1: absorption)</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411194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13</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7.9</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A photosystem: light-gathering molecules that focus light energy onto a reaction center</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12916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14</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7.10</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The light reactions of photosynthesis</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6568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15</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7.11</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How the thylakoid membrane converts light energy to the chemical energy of NADPH and ATP</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1214316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102B7364-8074-3A41-9AF7-D0FA4B01AEEB}" type="slidenum">
              <a:rPr lang="en-US" sz="2300"/>
              <a:pPr algn="r" defTabSz="1776413" eaLnBrk="0" hangingPunct="0"/>
              <a:t>16</a:t>
            </a:fld>
            <a:endParaRPr lang="en-US" sz="2300" dirty="0"/>
          </a:p>
        </p:txBody>
      </p:sp>
      <p:sp>
        <p:nvSpPr>
          <p:cNvPr id="13619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3619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Glucose is not the direct product of the Calvin cycle, as might be expected from the general equation for photosynthesis. Instead, as noted in the text, G3P is the main product. Clarify the diverse uses of G3P in the production of many important plant molecules for students.</a:t>
            </a:r>
          </a:p>
          <a:p>
            <a:r>
              <a:rPr lang="en-US" b="1" dirty="0"/>
              <a:t>Teaching Tips</a:t>
            </a:r>
            <a:endParaRPr lang="en-US" dirty="0"/>
          </a:p>
          <a:p>
            <a:r>
              <a:rPr lang="en-US" dirty="0"/>
              <a:t>1. Some students do not realize that plant cells also have mitochondria. Instead, they assume that the chloroplasts are sufficient for the plant cell’s needs. Nearly 50% of the carbohydrates produced by plant cells are used for cellular respiration (involving mitochondria).</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537359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17</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7.13-s4</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The Calvin cycle (step 4)</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89760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D8DF0BD6-D0AE-EF44-A493-D32274DD08F9}" type="slidenum">
              <a:rPr lang="en-US" sz="2300"/>
              <a:pPr algn="r" defTabSz="1776413" eaLnBrk="0" hangingPunct="0"/>
              <a:t>3</a:t>
            </a:fld>
            <a:endParaRPr lang="en-US" sz="2300" dirty="0"/>
          </a:p>
        </p:txBody>
      </p:sp>
      <p:sp>
        <p:nvSpPr>
          <p:cNvPr id="44035"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44038" name="Rectangle 3"/>
          <p:cNvSpPr>
            <a:spLocks noGrp="1" noChangeArrowheads="1"/>
          </p:cNvSpPr>
          <p:nvPr>
            <p:ph type="body" idx="1"/>
          </p:nvPr>
        </p:nvSpPr>
        <p:spPr>
          <a:solidFill>
            <a:srgbClr val="FFFFFF"/>
          </a:solidFill>
          <a:ln>
            <a:solidFill>
              <a:srgbClr val="000000"/>
            </a:solidFill>
          </a:ln>
        </p:spPr>
        <p:txBody>
          <a:bodyPr/>
          <a:lstStyle/>
          <a:p>
            <a:r>
              <a:rPr lang="en-US" b="1" dirty="0"/>
              <a:t>Student Misconceptions and Concerns</a:t>
            </a:r>
            <a:endParaRPr lang="en-US" dirty="0"/>
          </a:p>
          <a:p>
            <a:r>
              <a:rPr lang="en-US" dirty="0"/>
              <a:t>1. Students often do not fully understand how the burning of fossil fuels contributes to global warming. They might wonder, “How does the burning of fossil fuels differ from the burning of ethanol produced from crops?” Students might not realize that the carbon in fossil fuels was removed from the atmosphere hundreds of millions of years ago, while the carbon in crops was removed much more recently, when the crops were grown. The use of ethanol as an alternative is complicated by the typical reliance upon fossil fuels for ethanol production. </a:t>
            </a:r>
          </a:p>
          <a:p>
            <a:r>
              <a:rPr lang="en-US" dirty="0"/>
              <a:t>2. Some students do not realize that plant cells also have mitochondria. Instead, they assume that the chloroplasts are sufficient for the plant cell’s needs. But nearly 50% of the carbohydrates produced by plant cells are used for cellular respiration (involving mitochondria).</a:t>
            </a:r>
          </a:p>
          <a:p>
            <a:r>
              <a:rPr lang="en-US" dirty="0"/>
              <a:t>3. Students may not connect the growth in plant mass to the fixation of carbon during the Calvin cycle. It can be difficult for many students to appreciate that molecules in air can contribute significantly to the mass of plants.</a:t>
            </a:r>
          </a:p>
          <a:p>
            <a:r>
              <a:rPr lang="en-US" dirty="0"/>
              <a:t>4. Students may understand the overall chemical relationships between photosynthesis and cellular respiration, but many struggle to understand the use of carbon dioxide in the Calvin cycle. Photosynthesis is much more than gas exchange.</a:t>
            </a:r>
          </a:p>
          <a:p>
            <a:r>
              <a:rPr lang="en-US" dirty="0"/>
              <a:t>5. Students who have not read all of Chapter 7 may not realize that glucose is not the direct product of photosynthesis. Although glucose is shown as a product of photosynthesis, a three-carbon sugar is directly produced (G3P). A plant can use G3P to make many types of organic molecules, including glucose. (The authors address the production of G3P under the section “The Calvin Cycle” later in this chapter.)</a:t>
            </a:r>
          </a:p>
          <a:p>
            <a:r>
              <a:rPr lang="en-US" b="1" dirty="0"/>
              <a:t>Teaching Tips</a:t>
            </a:r>
            <a:endParaRPr lang="en-US" dirty="0"/>
          </a:p>
          <a:p>
            <a:r>
              <a:rPr lang="en-US" dirty="0"/>
              <a:t>1. The living world contains many examples of adaptations to increase surface area. Some examples are the many folds of the inner mitochondrial membrane, the highly branched surfaces of fish gills and human lungs, and the highly branched system of capillaries in the tissues of our bodies. Consider relating this broad principle seen elsewhere to the extensive folding of the thylakoid membranes.</a:t>
            </a:r>
          </a:p>
          <a:p>
            <a:r>
              <a:rPr lang="en-US" dirty="0"/>
              <a:t>2. In our world, energy is frequently converted to a usable form in one place and used in another. For example, electricity is generated by power plants, transferred to our homes, and used to run computers, create light, and help us prepare foods. Consider relating this common energy transfer to the two-stage process of photosynthesis.</a:t>
            </a:r>
          </a:p>
          <a:p>
            <a:r>
              <a:rPr lang="en-US" dirty="0"/>
              <a:t>3. You might wish to discuss the evolution of chloroplasts from photosynthetic prokaryotes if you will not address this subject elsewhere in your course.</a:t>
            </a:r>
          </a:p>
          <a:p>
            <a:r>
              <a:rPr lang="en-US" dirty="0"/>
              <a:t>4. Figure 7.3 is an important visual organizer that notes the key structures and functions of the two stages of photosynthesis. This figure reminds students where water and sunlight are used in the thylakoid membranes to generate oxygen, ATP, and NADPH. The second step, in the </a:t>
            </a:r>
            <a:r>
              <a:rPr lang="en-US" dirty="0" err="1"/>
              <a:t>stroma</a:t>
            </a:r>
            <a:r>
              <a:rPr lang="en-US" dirty="0"/>
              <a:t>, reveals the use of carbon dioxide, ATP, and NADPH to generate sugar.</a:t>
            </a:r>
          </a:p>
          <a:p>
            <a:r>
              <a:rPr lang="en-US" dirty="0"/>
              <a:t>5. The thylakoid space and the </a:t>
            </a:r>
            <a:r>
              <a:rPr lang="en-US" dirty="0" err="1"/>
              <a:t>intermembrane</a:t>
            </a:r>
            <a:r>
              <a:rPr lang="en-US" dirty="0"/>
              <a:t> space of a mitochondrion have analogous roles. Students might be encouraged to create a list of the similarities in structure and function of mitochondria and chloroplasts through these related chapters.</a:t>
            </a:r>
          </a:p>
          <a:p>
            <a:r>
              <a:rPr lang="en-US" b="1" dirty="0"/>
              <a:t>Active Lecture Tips</a:t>
            </a:r>
            <a:endParaRPr lang="en-US" dirty="0"/>
          </a:p>
          <a:p>
            <a:r>
              <a:rPr lang="en-US" dirty="0"/>
              <a:t>1. When introducing the diverse ways that plants impact our lives, challenge your students to work with others seated nearby to come up with a list of products made from plants that they encounter on a regular basis. The collective lists from your students can be surprisingly long and might help you build your own catalog of examples.</a:t>
            </a:r>
          </a:p>
          <a:p>
            <a:r>
              <a:rPr lang="en-US" dirty="0"/>
              <a:t>2. See the activity </a:t>
            </a:r>
            <a:r>
              <a:rPr lang="en-US" i="1" dirty="0"/>
              <a:t>Photosynthesis and Respiration: Are They Similar?</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See the activity </a:t>
            </a:r>
            <a:r>
              <a:rPr lang="en-US" i="1" dirty="0"/>
              <a:t>Demonstration of the Light-Dependent Reactions of Photosynthesis Using Students as Molecules</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64679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4</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7.2-s3</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Journey into a leaf (step 3)</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1782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5</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7.UN03</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Summary of key concepts: photosynthesis equation</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41375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6</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7.3-s2</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A road map for photosynthesis (step 2)</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28388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41716C37-9BA6-1543-AA31-51ED9424806C}" type="slidenum">
              <a:rPr lang="en-US" sz="2300"/>
              <a:pPr algn="r" defTabSz="1776413" eaLnBrk="0" hangingPunct="0"/>
              <a:t>7</a:t>
            </a:fld>
            <a:endParaRPr lang="en-US" sz="2300" dirty="0"/>
          </a:p>
        </p:txBody>
      </p:sp>
      <p:sp>
        <p:nvSpPr>
          <p:cNvPr id="56323"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56326" name="Rectangle 3"/>
          <p:cNvSpPr>
            <a:spLocks noGrp="1" noChangeArrowheads="1"/>
          </p:cNvSpPr>
          <p:nvPr>
            <p:ph type="body" idx="1"/>
          </p:nvPr>
        </p:nvSpPr>
        <p:spPr>
          <a:solidFill>
            <a:srgbClr val="FFFFFF"/>
          </a:solidFill>
          <a:ln>
            <a:solidFill>
              <a:srgbClr val="000000"/>
            </a:solidFill>
          </a:ln>
        </p:spPr>
        <p:txBody>
          <a:bodyPr/>
          <a:lstStyle/>
          <a:p>
            <a:r>
              <a:rPr lang="en-US" b="1" dirty="0"/>
              <a:t>Student Misconceptions and Concerns</a:t>
            </a:r>
            <a:endParaRPr lang="en-US" dirty="0"/>
          </a:p>
          <a:p>
            <a:r>
              <a:rPr lang="en-US" dirty="0"/>
              <a:t>1. Students often do not fully understand how the burning of fossil fuels contributes to global warming. They might wonder, “How does the burning of fossil fuels differ from the burning of ethanol produced from crops?” Students might not realize that the carbon in fossil fuels was removed from the atmosphere hundreds of millions of years ago, while the carbon in crops was removed much more recently, when the crops were grown. The use of ethanol as an alternative is complicated by the typical reliance upon fossil fuels for ethanol production. </a:t>
            </a:r>
          </a:p>
          <a:p>
            <a:r>
              <a:rPr lang="en-US" dirty="0"/>
              <a:t>2. Some students do not realize that plant cells also have mitochondria. Instead, they assume that the chloroplasts are sufficient for the plant cell’s needs. But nearly 50% of the carbohydrates produced by plant cells are used for cellular respiration (involving mitochondria).</a:t>
            </a:r>
          </a:p>
          <a:p>
            <a:r>
              <a:rPr lang="en-US" dirty="0"/>
              <a:t>3. Students may not connect the growth in plant mass to the fixation of carbon during the Calvin cycle. It can be difficult for many students to appreciate that molecules in air can contribute significantly to the mass of plants.</a:t>
            </a:r>
          </a:p>
          <a:p>
            <a:r>
              <a:rPr lang="en-US" dirty="0"/>
              <a:t>4. Students may understand the overall chemical relationships between photosynthesis and cellular respiration, but many struggle to understand the use of carbon dioxide in the Calvin cycle. Photosynthesis is much more than gas exchange.</a:t>
            </a:r>
          </a:p>
          <a:p>
            <a:r>
              <a:rPr lang="en-US" dirty="0"/>
              <a:t>5. Students who have not read all of Chapter 7 may not realize that glucose is not the direct product of photosynthesis. Although glucose is shown as a product of photosynthesis, a three-carbon sugar is directly produced (G3P). A plant can use G3P to make many types of organic molecules, including glucose. (The authors address the production of G3P under the section “The Calvin Cycle” later in this chapter.)</a:t>
            </a:r>
          </a:p>
          <a:p>
            <a:r>
              <a:rPr lang="en-US" b="1" dirty="0"/>
              <a:t>Teaching Tips</a:t>
            </a:r>
            <a:endParaRPr lang="en-US" dirty="0"/>
          </a:p>
          <a:p>
            <a:r>
              <a:rPr lang="en-US" dirty="0"/>
              <a:t>1. The living world contains many examples of adaptations to increase surface area. Some examples are the many folds of the inner mitochondrial membrane, the highly branched surfaces of fish gills and human lungs, and the highly branched system of capillaries in the tissues of our bodies. Consider relating this broad principle seen elsewhere to the extensive folding of the thylakoid membranes.</a:t>
            </a:r>
          </a:p>
          <a:p>
            <a:r>
              <a:rPr lang="en-US" dirty="0"/>
              <a:t>2. In our world, energy is frequently converted to a usable form in one place and used in another. For example, electricity is generated by power plants, transferred to our homes, and used to run computers, create light, and help us prepare foods. Consider relating this common energy transfer to the two-stage process of photosynthesis.</a:t>
            </a:r>
          </a:p>
          <a:p>
            <a:r>
              <a:rPr lang="en-US" dirty="0"/>
              <a:t>3. You might wish to discuss the evolution of chloroplasts from photosynthetic prokaryotes if you will not address this subject elsewhere in your course.</a:t>
            </a:r>
          </a:p>
          <a:p>
            <a:r>
              <a:rPr lang="en-US" dirty="0"/>
              <a:t>4. Figure 7.3 is an important visual organizer that notes the key structures and functions of the two stages of photosynthesis. This figure reminds students where water and sunlight are used in the thylakoid membranes to generate oxygen, ATP, and NADPH. The second step, in the </a:t>
            </a:r>
            <a:r>
              <a:rPr lang="en-US" dirty="0" err="1"/>
              <a:t>stroma</a:t>
            </a:r>
            <a:r>
              <a:rPr lang="en-US" dirty="0"/>
              <a:t>, reveals the use of carbon dioxide, ATP, and NADPH to generate sugar.</a:t>
            </a:r>
          </a:p>
          <a:p>
            <a:r>
              <a:rPr lang="en-US" dirty="0"/>
              <a:t>5. The thylakoid space and the </a:t>
            </a:r>
            <a:r>
              <a:rPr lang="en-US" dirty="0" err="1"/>
              <a:t>intermembrane</a:t>
            </a:r>
            <a:r>
              <a:rPr lang="en-US" dirty="0"/>
              <a:t> space of a mitochondrion have analogous roles. Students might be encouraged to create a list of the similarities in structure and function of mitochondria and chloroplasts through these related chapters.</a:t>
            </a:r>
          </a:p>
          <a:p>
            <a:r>
              <a:rPr lang="en-US" b="1" dirty="0"/>
              <a:t>Active Lecture Tips</a:t>
            </a:r>
            <a:endParaRPr lang="en-US" dirty="0"/>
          </a:p>
          <a:p>
            <a:r>
              <a:rPr lang="en-US" dirty="0"/>
              <a:t>1. When introducing the diverse ways that plants impact our lives, challenge your students to work with others seated nearby to come up with a list of products made from plants that they encounter on a regular basis. The collective lists from your students can be surprisingly long and might help you build your own catalog of examples.</a:t>
            </a:r>
          </a:p>
          <a:p>
            <a:r>
              <a:rPr lang="en-US" dirty="0"/>
              <a:t>2. See the activity </a:t>
            </a:r>
            <a:r>
              <a:rPr lang="en-US" i="1" dirty="0"/>
              <a:t>Photosynthesis and Respiration: Are They Similar?</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See the activity </a:t>
            </a:r>
            <a:r>
              <a:rPr lang="en-US" i="1" dirty="0"/>
              <a:t>Demonstration of the Light-Dependent Reactions of Photosynthesis Using Students as Molecules</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4109770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8</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7.4</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The electromagnetic spectrum</a:t>
            </a:r>
            <a:r>
              <a:rPr lang="en-US" dirty="0" smtClean="0"/>
              <a:t> </a:t>
            </a:r>
            <a:endParaRPr lang="en-US" dirty="0">
              <a:latin typeface="Times New Roman"/>
              <a:cs typeface="Times New Roman"/>
            </a:endParaRPr>
          </a:p>
        </p:txBody>
      </p:sp>
    </p:spTree>
    <p:extLst>
      <p:ext uri="{BB962C8B-B14F-4D97-AF65-F5344CB8AC3E}">
        <p14:creationId xmlns:p14="http://schemas.microsoft.com/office/powerpoint/2010/main" xmlns="" val="1468764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9</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7.6</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Why are leaves green?</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23263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699EC18C-991F-144B-B25B-EC959421B8DD}" type="slidenum">
              <a:rPr lang="en-US" sz="2300"/>
              <a:pPr algn="r" defTabSz="1776413" eaLnBrk="0" hangingPunct="0"/>
              <a:t>10</a:t>
            </a:fld>
            <a:endParaRPr lang="en-US" sz="2300" dirty="0"/>
          </a:p>
        </p:txBody>
      </p:sp>
      <p:sp>
        <p:nvSpPr>
          <p:cNvPr id="95235" name="Rectangle 2"/>
          <p:cNvSpPr>
            <a:spLocks noGrp="1" noRot="1" noChangeAspect="1" noChangeArrowheads="1" noTextEdit="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95238" name="Rectangle 3"/>
          <p:cNvSpPr>
            <a:spLocks noGrp="1" noChangeArrowheads="1"/>
          </p:cNvSpPr>
          <p:nvPr>
            <p:ph type="body" idx="1"/>
          </p:nvPr>
        </p:nvSpPr>
        <p:spPr>
          <a:solidFill>
            <a:srgbClr val="FFFFFF"/>
          </a:solidFill>
          <a:ln>
            <a:solidFill>
              <a:srgbClr val="000000"/>
            </a:solidFill>
          </a:ln>
        </p:spPr>
        <p:txBody>
          <a:bodyPr/>
          <a:lstStyle/>
          <a:p>
            <a:r>
              <a:rPr lang="en-US" b="1" dirty="0"/>
              <a:t>Student Misconceptions and Concerns</a:t>
            </a:r>
            <a:endParaRPr lang="en-US" dirty="0"/>
          </a:p>
          <a:p>
            <a:r>
              <a:rPr lang="en-US" dirty="0"/>
              <a:t>1. The authors note that sunlight is a type of radiation. Many students think of radiation as a result of radioactive decay, a serious threat to health. The diverse types of radiation and the varying energy associated with each might need to be explained.</a:t>
            </a:r>
          </a:p>
          <a:p>
            <a:r>
              <a:rPr lang="en-US" dirty="0"/>
              <a:t>2. The authors note that electromagnetic energy travels through space in waves that are like those made by a pebble dropped in a pond. This wave imagery is helpful, but can confuse students when energy is also thought of as discrete packets called photons. The dual nature of light as a wave and particle may need to be discussed further if students are to do more than just accept the definitions.</a:t>
            </a:r>
          </a:p>
          <a:p>
            <a:r>
              <a:rPr lang="en-US" dirty="0"/>
              <a:t>3. The light reactions are not solely responsible for all of the products in the general chemical equation of photosynthesis. Point out that oxygen is generated in the light reactions but that glucose results from products of the Calvin cycle.</a:t>
            </a:r>
          </a:p>
          <a:p>
            <a:r>
              <a:rPr lang="en-US" dirty="0"/>
              <a:t>4. Even at the college level, students struggle to understand why we perceive certain colors. The authors discuss the specific absorption and reflection of certain wavelengths of light, noting which colors are absorbed and which are reflected (and thus available for our eyes to detect). Consider spending time to make sure that your students understand how photosynthetic pigments absorb and reflect certain wavelengths.</a:t>
            </a:r>
          </a:p>
          <a:p>
            <a:r>
              <a:rPr lang="en-US" b="1" dirty="0"/>
              <a:t>Teaching Tips</a:t>
            </a:r>
            <a:endParaRPr lang="en-US" dirty="0"/>
          </a:p>
          <a:p>
            <a:r>
              <a:rPr lang="en-US" dirty="0"/>
              <a:t>1. Consider bringing a prism to class and demonstrating the spectrum of visible light. Depending on what you have available, it can be a dramatic reinforcement of this key concept. You might show an image of a rainbow if you are willing to explain how it is produced.</a:t>
            </a:r>
          </a:p>
          <a:p>
            <a:r>
              <a:rPr lang="en-US" dirty="0"/>
              <a:t>2. Consider bringing a glow stick to class just to help illustrate the authors’ note about the light-generating reactions in glow sticks. Small demonstrations break up lectures and stir attention.</a:t>
            </a:r>
          </a:p>
          <a:p>
            <a:r>
              <a:rPr lang="en-US" dirty="0"/>
              <a:t>3. The authors discuss a phenomenon that most students have noticed: Dark surfaces heat up faster in the sun than lighter-colored surfaces. This is an opportunity to demonstrate to your students the various depths of scientific explanations and help them appreciate their own educational progress. In elementary school, they might have learned that the sun heats darker surfaces faster than lighter surfaces. In high school, they may have learned about light energy and the fact that dark surfaces absorb more of this energy than lighter surfaces. Now, in college, they are learning that at the atomic level, darker surfaces absorb the energy of more photons, exciting more electrons, which then fall back to a lower state, releasing more heat.</a:t>
            </a:r>
          </a:p>
          <a:p>
            <a:r>
              <a:rPr lang="en-US" dirty="0"/>
              <a:t>4. The authors develop a mechanical analogy to the energy levels and movement of electrons in the light reaction. Figure 7.12 equates the height of an electron with its energy state. Thus, electrons captured at high levels carry more energy than electrons in lower positions. Although this figure can be very effective, students might need to be carefully led through the analogy to understand precisely what is represented.</a:t>
            </a:r>
          </a:p>
          <a:p>
            <a:r>
              <a:rPr lang="en-US" b="1" dirty="0"/>
              <a:t>Active Lecture Tips</a:t>
            </a:r>
            <a:endParaRPr lang="en-US" dirty="0"/>
          </a:p>
          <a:p>
            <a:r>
              <a:rPr lang="en-US" dirty="0"/>
              <a:t>1. See the activity </a:t>
            </a:r>
            <a:r>
              <a:rPr lang="en-US" i="1" dirty="0"/>
              <a:t>Demonstration of the Light-Dependent Reactions of Photosynthesis Using Students as Molecules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2. See the activity </a:t>
            </a:r>
            <a:r>
              <a:rPr lang="en-US" i="1" dirty="0"/>
              <a:t>Satellite TV and Photosystems</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961673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11102" r="5014"/>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userDrawn="1"/>
        </p:nvSpPr>
        <p:spPr>
          <a:xfrm>
            <a:off x="0" y="0"/>
            <a:ext cx="9144000" cy="6858000"/>
          </a:xfrm>
          <a:prstGeom prst="rect">
            <a:avLst/>
          </a:prstGeom>
          <a:gradFill>
            <a:gsLst>
              <a:gs pos="0">
                <a:schemeClr val="bg1">
                  <a:alpha val="0"/>
                </a:schemeClr>
              </a:gs>
              <a:gs pos="50000">
                <a:schemeClr val="bg1">
                  <a:alpha val="30000"/>
                </a:schemeClr>
              </a:gs>
              <a:gs pos="100000">
                <a:schemeClr val="bg1">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a:spLocks noGrp="1"/>
          </p:cNvSpPr>
          <p:nvPr>
            <p:ph type="ctrTitle"/>
          </p:nvPr>
        </p:nvSpPr>
        <p:spPr>
          <a:xfrm>
            <a:off x="4680153" y="142275"/>
            <a:ext cx="4367981" cy="2387600"/>
          </a:xfrm>
        </p:spPr>
        <p:txBody>
          <a:bodyPr anchor="b"/>
          <a:lstStyle>
            <a:lvl1pPr algn="ctr">
              <a:defRPr sz="6000">
                <a:solidFill>
                  <a:schemeClr val="tx1"/>
                </a:solidFill>
                <a:latin typeface="+mn-lt"/>
              </a:defRPr>
            </a:lvl1pPr>
          </a:lstStyle>
          <a:p>
            <a:r>
              <a:rPr lang="en-US" smtClean="0"/>
              <a:t>Click to edit Master title style</a:t>
            </a:r>
            <a:endParaRPr lang="en-US" dirty="0"/>
          </a:p>
        </p:txBody>
      </p:sp>
      <p:sp>
        <p:nvSpPr>
          <p:cNvPr id="12" name="Subtitle 2"/>
          <p:cNvSpPr>
            <a:spLocks noGrp="1"/>
          </p:cNvSpPr>
          <p:nvPr>
            <p:ph type="subTitle" idx="1"/>
          </p:nvPr>
        </p:nvSpPr>
        <p:spPr>
          <a:xfrm>
            <a:off x="6143" y="3489706"/>
            <a:ext cx="6502812" cy="1655762"/>
          </a:xfrm>
        </p:spPr>
        <p:txBody>
          <a:bodyPr>
            <a:normAutofit/>
          </a:bodyPr>
          <a:lstStyle>
            <a:lvl1pPr marL="0" indent="0" algn="ctr">
              <a:buNone/>
              <a:defRPr sz="4400" b="1">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3" name="Footer Placeholder 4"/>
          <p:cNvSpPr>
            <a:spLocks noGrp="1"/>
          </p:cNvSpPr>
          <p:nvPr>
            <p:ph type="ftr" sz="quarter" idx="11"/>
          </p:nvPr>
        </p:nvSpPr>
        <p:spPr>
          <a:xfrm>
            <a:off x="6057900" y="6492875"/>
            <a:ext cx="3086100" cy="365125"/>
          </a:xfrm>
        </p:spPr>
        <p:txBody>
          <a:bodyPr/>
          <a:lstStyle>
            <a:lvl1pPr algn="r">
              <a:defRPr sz="1000">
                <a:solidFill>
                  <a:schemeClr val="tx1"/>
                </a:solidFill>
                <a:latin typeface="Arial" panose="020B0604020202020204" pitchFamily="34" charset="0"/>
                <a:cs typeface="Arial" panose="020B0604020202020204" pitchFamily="34" charset="0"/>
              </a:defRPr>
            </a:lvl1pPr>
          </a:lstStyle>
          <a:p>
            <a:r>
              <a:rPr lang="en-US" smtClean="0"/>
              <a:t>© 2017 Pearson Education, Ltd.</a:t>
            </a:r>
            <a:endParaRPr lang="en-US" dirty="0"/>
          </a:p>
        </p:txBody>
      </p:sp>
      <p:sp>
        <p:nvSpPr>
          <p:cNvPr id="14" name="Text Box 39"/>
          <p:cNvSpPr txBox="1">
            <a:spLocks noChangeArrowheads="1"/>
          </p:cNvSpPr>
          <p:nvPr userDrawn="1"/>
        </p:nvSpPr>
        <p:spPr bwMode="auto">
          <a:xfrm>
            <a:off x="71073" y="5575444"/>
            <a:ext cx="8252655" cy="1200329"/>
          </a:xfrm>
          <a:prstGeom prst="rect">
            <a:avLst/>
          </a:prstGeom>
          <a:noFill/>
          <a:ln w="9525">
            <a:noFill/>
            <a:miter lim="800000"/>
            <a:headEnd/>
            <a:tailEnd/>
          </a:ln>
          <a:effectLst/>
        </p:spPr>
        <p:txBody>
          <a:bodyPr wrap="square">
            <a:prstTxWarp prst="textNoShape">
              <a:avLst/>
            </a:prstTxWarp>
            <a:spAutoFit/>
          </a:bodyPr>
          <a:lstStyle/>
          <a:p>
            <a:pPr eaLnBrk="0" hangingPunct="0"/>
            <a:r>
              <a:rPr lang="en-US" sz="2000" b="1" dirty="0">
                <a:solidFill>
                  <a:schemeClr val="tx1"/>
                </a:solidFill>
                <a:ea typeface="ＭＳ Ｐゴシック" pitchFamily="-108" charset="-128"/>
                <a:cs typeface="ＭＳ Ｐゴシック" pitchFamily="-108" charset="-128"/>
              </a:rPr>
              <a:t>PowerPoint</a:t>
            </a:r>
            <a:r>
              <a:rPr lang="en-US" sz="2000" b="1" baseline="30000" dirty="0">
                <a:solidFill>
                  <a:schemeClr val="tx1"/>
                </a:solidFill>
                <a:ea typeface="ＭＳ Ｐゴシック" pitchFamily="-108" charset="-128"/>
                <a:cs typeface="ＭＳ Ｐゴシック" pitchFamily="-108" charset="-128"/>
              </a:rPr>
              <a:t>®</a:t>
            </a:r>
            <a:r>
              <a:rPr lang="en-US" sz="2000" b="1" dirty="0">
                <a:solidFill>
                  <a:schemeClr val="tx1"/>
                </a:solidFill>
                <a:ea typeface="ＭＳ Ｐゴシック" pitchFamily="-108" charset="-128"/>
                <a:cs typeface="ＭＳ Ｐゴシック" pitchFamily="-108" charset="-128"/>
              </a:rPr>
              <a:t> </a:t>
            </a:r>
            <a:r>
              <a:rPr lang="en-US" sz="2000" b="1" dirty="0" smtClean="0">
                <a:solidFill>
                  <a:schemeClr val="tx1"/>
                </a:solidFill>
                <a:ea typeface="ＭＳ Ｐゴシック" pitchFamily="-108" charset="-128"/>
                <a:cs typeface="ＭＳ Ｐゴシック" pitchFamily="-108" charset="-128"/>
              </a:rPr>
              <a:t>Lectures </a:t>
            </a:r>
            <a:r>
              <a:rPr lang="en-US" sz="1600" b="1" dirty="0" smtClean="0">
                <a:solidFill>
                  <a:schemeClr val="tx1"/>
                </a:solidFill>
                <a:ea typeface="ＭＳ Ｐゴシック" pitchFamily="-108" charset="-128"/>
                <a:cs typeface="ＭＳ Ｐゴシック" pitchFamily="-108" charset="-128"/>
              </a:rPr>
              <a:t>created by Edward J. </a:t>
            </a:r>
            <a:r>
              <a:rPr lang="en-US" sz="1600" b="1" dirty="0" err="1" smtClean="0">
                <a:solidFill>
                  <a:schemeClr val="tx1"/>
                </a:solidFill>
                <a:ea typeface="ＭＳ Ｐゴシック" pitchFamily="-108" charset="-128"/>
                <a:cs typeface="ＭＳ Ｐゴシック" pitchFamily="-108" charset="-128"/>
              </a:rPr>
              <a:t>Zalisko</a:t>
            </a:r>
            <a:r>
              <a:rPr lang="en-US" sz="1600" b="1" dirty="0" smtClean="0">
                <a:solidFill>
                  <a:schemeClr val="tx1"/>
                </a:solidFill>
                <a:ea typeface="ＭＳ Ｐゴシック" pitchFamily="-108" charset="-128"/>
                <a:cs typeface="ＭＳ Ｐゴシック" pitchFamily="-108" charset="-128"/>
              </a:rPr>
              <a:t> </a:t>
            </a:r>
            <a:r>
              <a:rPr lang="en-US" sz="1600" b="1" dirty="0">
                <a:solidFill>
                  <a:schemeClr val="tx1"/>
                </a:solidFill>
                <a:ea typeface="ＭＳ Ｐゴシック" pitchFamily="-108" charset="-128"/>
                <a:cs typeface="ＭＳ Ｐゴシック" pitchFamily="-108" charset="-128"/>
              </a:rPr>
              <a:t>for</a:t>
            </a:r>
          </a:p>
          <a:p>
            <a:pPr eaLnBrk="0" hangingPunct="0"/>
            <a:r>
              <a:rPr lang="en-US" sz="1800" b="1" i="1" dirty="0">
                <a:solidFill>
                  <a:schemeClr val="tx1"/>
                </a:solidFill>
                <a:ea typeface="ＭＳ Ｐゴシック" pitchFamily="-108" charset="-128"/>
                <a:cs typeface="ＭＳ Ｐゴシック" pitchFamily="-108" charset="-128"/>
              </a:rPr>
              <a:t>Campbell Essential Biology, </a:t>
            </a:r>
            <a:r>
              <a:rPr lang="en-US" sz="1800" b="1" dirty="0" smtClean="0">
                <a:solidFill>
                  <a:schemeClr val="tx1"/>
                </a:solidFill>
                <a:ea typeface="ＭＳ Ｐゴシック" pitchFamily="-108" charset="-128"/>
                <a:cs typeface="ＭＳ Ｐゴシック" pitchFamily="-108" charset="-128"/>
              </a:rPr>
              <a:t>Sixth </a:t>
            </a:r>
            <a:r>
              <a:rPr lang="en-US" sz="1800" b="1" dirty="0">
                <a:solidFill>
                  <a:schemeClr val="tx1"/>
                </a:solidFill>
                <a:ea typeface="ＭＳ Ｐゴシック" pitchFamily="-108" charset="-128"/>
                <a:cs typeface="ＭＳ Ｐゴシック" pitchFamily="-108" charset="-128"/>
              </a:rPr>
              <a:t>Edition,</a:t>
            </a:r>
            <a:r>
              <a:rPr lang="en-US" sz="1800" b="1" i="1" dirty="0">
                <a:solidFill>
                  <a:schemeClr val="tx1"/>
                </a:solidFill>
                <a:ea typeface="ＭＳ Ｐゴシック" pitchFamily="-108" charset="-128"/>
                <a:cs typeface="ＭＳ Ｐゴシック" pitchFamily="-108" charset="-128"/>
              </a:rPr>
              <a:t> </a:t>
            </a:r>
            <a:r>
              <a:rPr lang="en-US" sz="1800" b="1" i="0" dirty="0" smtClean="0">
                <a:solidFill>
                  <a:schemeClr val="tx1"/>
                </a:solidFill>
                <a:ea typeface="ＭＳ Ｐゴシック" pitchFamily="-108" charset="-128"/>
                <a:cs typeface="ＭＳ Ｐゴシック" pitchFamily="-108" charset="-128"/>
              </a:rPr>
              <a:t>Global Edition,</a:t>
            </a:r>
            <a:r>
              <a:rPr lang="en-US" sz="1800" b="1" i="1" dirty="0" smtClean="0">
                <a:solidFill>
                  <a:schemeClr val="tx1"/>
                </a:solidFill>
                <a:ea typeface="ＭＳ Ｐゴシック" pitchFamily="-108" charset="-128"/>
                <a:cs typeface="ＭＳ Ｐゴシック" pitchFamily="-108" charset="-128"/>
              </a:rPr>
              <a:t> </a:t>
            </a:r>
            <a:r>
              <a:rPr lang="en-US" sz="1800" b="1" dirty="0" smtClean="0">
                <a:solidFill>
                  <a:schemeClr val="tx1"/>
                </a:solidFill>
                <a:ea typeface="ＭＳ Ｐゴシック" pitchFamily="-108" charset="-128"/>
                <a:cs typeface="ＭＳ Ｐゴシック" pitchFamily="-108" charset="-128"/>
              </a:rPr>
              <a:t>and</a:t>
            </a:r>
            <a:endParaRPr lang="en-US" sz="1800" b="1" dirty="0">
              <a:solidFill>
                <a:schemeClr val="tx1"/>
              </a:solidFill>
              <a:latin typeface="Times New Roman" pitchFamily="-108" charset="0"/>
              <a:ea typeface="ＭＳ Ｐゴシック" pitchFamily="-108" charset="-128"/>
              <a:cs typeface="ＭＳ Ｐゴシック" pitchFamily="-108" charset="-128"/>
            </a:endParaRPr>
          </a:p>
          <a:p>
            <a:pPr eaLnBrk="0" hangingPunct="0"/>
            <a:r>
              <a:rPr lang="en-US" sz="1800" b="1" i="1" dirty="0">
                <a:solidFill>
                  <a:schemeClr val="tx1"/>
                </a:solidFill>
                <a:ea typeface="ＭＳ Ｐゴシック" pitchFamily="-108" charset="-128"/>
                <a:cs typeface="ＭＳ Ｐゴシック" pitchFamily="-108" charset="-128"/>
              </a:rPr>
              <a:t>Campbell Essential Biology with Physiology, </a:t>
            </a:r>
            <a:r>
              <a:rPr lang="en-US" sz="1800" b="1" dirty="0" smtClean="0">
                <a:solidFill>
                  <a:schemeClr val="tx1"/>
                </a:solidFill>
                <a:ea typeface="ＭＳ Ｐゴシック" pitchFamily="-108" charset="-128"/>
                <a:cs typeface="ＭＳ Ｐゴシック" pitchFamily="-108" charset="-128"/>
              </a:rPr>
              <a:t>Fifth Edition, Global Edition</a:t>
            </a:r>
            <a:endParaRPr lang="en-US" sz="1800" b="1" i="1" dirty="0">
              <a:solidFill>
                <a:schemeClr val="tx1"/>
              </a:solidFill>
              <a:ea typeface="ＭＳ Ｐゴシック" pitchFamily="-108" charset="-128"/>
              <a:cs typeface="ＭＳ Ｐゴシック" pitchFamily="-108" charset="-128"/>
            </a:endParaRPr>
          </a:p>
          <a:p>
            <a:pPr eaLnBrk="0" hangingPunct="0"/>
            <a:r>
              <a:rPr lang="en-US" sz="1600" b="1" i="1" dirty="0">
                <a:solidFill>
                  <a:schemeClr val="tx1"/>
                </a:solidFill>
                <a:latin typeface="Times New Roman" pitchFamily="-108" charset="0"/>
                <a:ea typeface="ＭＳ Ｐゴシック" pitchFamily="-108" charset="-128"/>
                <a:cs typeface="ＭＳ Ｐゴシック" pitchFamily="-108" charset="-128"/>
              </a:rPr>
              <a:t> </a:t>
            </a:r>
            <a:r>
              <a:rPr lang="en-US" sz="1600" b="1" i="1" dirty="0">
                <a:solidFill>
                  <a:schemeClr val="tx1"/>
                </a:solidFill>
                <a:latin typeface="Arial" panose="020B0604020202020204" pitchFamily="34" charset="0"/>
                <a:ea typeface="ＭＳ Ｐゴシック" pitchFamily="-108" charset="-128"/>
                <a:cs typeface="Arial" panose="020B0604020202020204" pitchFamily="34" charset="0"/>
              </a:rPr>
              <a:t>  – </a:t>
            </a:r>
            <a:r>
              <a:rPr lang="en-US" sz="1600" b="1" dirty="0">
                <a:solidFill>
                  <a:schemeClr val="tx1"/>
                </a:solidFill>
                <a:latin typeface="Arial" panose="020B0604020202020204" pitchFamily="34" charset="0"/>
                <a:ea typeface="ＭＳ Ｐゴシック" pitchFamily="-108" charset="-128"/>
                <a:cs typeface="Arial" panose="020B0604020202020204" pitchFamily="34" charset="0"/>
              </a:rPr>
              <a:t>Eric J. Simon, Jean L. Dickey, </a:t>
            </a:r>
            <a:r>
              <a:rPr lang="en-US" sz="1600" b="1" dirty="0" smtClean="0">
                <a:solidFill>
                  <a:schemeClr val="tx1"/>
                </a:solidFill>
                <a:latin typeface="Arial" panose="020B0604020202020204" pitchFamily="34" charset="0"/>
                <a:ea typeface="ＭＳ Ｐゴシック" pitchFamily="-108" charset="-128"/>
                <a:cs typeface="Arial" panose="020B0604020202020204" pitchFamily="34" charset="0"/>
              </a:rPr>
              <a:t>Kelly A. Hogan, and Jane B. Reece</a:t>
            </a:r>
            <a:endParaRPr lang="en-US" sz="1600" b="1" dirty="0">
              <a:solidFill>
                <a:schemeClr val="tx1"/>
              </a:solidFill>
              <a:latin typeface="Arial" panose="020B0604020202020204" pitchFamily="34" charset="0"/>
              <a:ea typeface="ＭＳ Ｐゴシック" pitchFamily="-108" charset="-128"/>
              <a:cs typeface="Arial" panose="020B0604020202020204" pitchFamily="34" charset="0"/>
            </a:endParaRPr>
          </a:p>
        </p:txBody>
      </p:sp>
    </p:spTree>
    <p:extLst>
      <p:ext uri="{BB962C8B-B14F-4D97-AF65-F5344CB8AC3E}">
        <p14:creationId xmlns:p14="http://schemas.microsoft.com/office/powerpoint/2010/main" xmlns="" val="83689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7383" y="1227909"/>
            <a:ext cx="8543108" cy="4949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20088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83" y="365126"/>
            <a:ext cx="8543108" cy="978729"/>
          </a:xfrm>
        </p:spPr>
        <p:txBody>
          <a:bodyPr/>
          <a:lstStyle>
            <a:lvl1pPr>
              <a:defRPr/>
            </a:lvl1pPr>
          </a:lstStyle>
          <a:p>
            <a:r>
              <a:rPr lang="en-US" dirty="0" smtClean="0"/>
              <a:t>Click to edit M</a:t>
            </a:r>
            <a:br>
              <a:rPr lang="en-US" dirty="0" smtClean="0"/>
            </a:br>
            <a:r>
              <a:rPr lang="en-US" dirty="0" smtClean="0"/>
              <a:t>aster title style</a:t>
            </a:r>
            <a:endParaRPr lang="en-US" dirty="0"/>
          </a:p>
        </p:txBody>
      </p:sp>
      <p:sp>
        <p:nvSpPr>
          <p:cNvPr id="3" name="Content Placeholder 2"/>
          <p:cNvSpPr>
            <a:spLocks noGrp="1"/>
          </p:cNvSpPr>
          <p:nvPr>
            <p:ph idx="1"/>
          </p:nvPr>
        </p:nvSpPr>
        <p:spPr>
          <a:xfrm>
            <a:off x="287383" y="1476103"/>
            <a:ext cx="8543108" cy="47008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31578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53985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2017 Pearson Education, Ltd.</a:t>
            </a:r>
            <a:endParaRPr lang="en-US"/>
          </a:p>
        </p:txBody>
      </p:sp>
      <p:sp>
        <p:nvSpPr>
          <p:cNvPr id="5" name="Slide Number Placeholder 4"/>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262027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 2017 Pearson Education, Ltd.</a:t>
            </a:r>
            <a:endParaRPr lang="en-US"/>
          </a:p>
        </p:txBody>
      </p:sp>
      <p:sp>
        <p:nvSpPr>
          <p:cNvPr id="4" name="Slide Number Placeholder 3"/>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52215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83" y="132522"/>
            <a:ext cx="8543108" cy="958863"/>
          </a:xfrm>
          <a:prstGeom prst="rect">
            <a:avLst/>
          </a:prstGeom>
        </p:spPr>
        <p:txBody>
          <a:bodyPr vert="horz" wrap="square"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7383" y="1227909"/>
            <a:ext cx="8543108" cy="494905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70336" y="6555664"/>
            <a:ext cx="3086100" cy="275960"/>
          </a:xfrm>
          <a:prstGeom prst="rect">
            <a:avLst/>
          </a:prstGeom>
        </p:spPr>
        <p:txBody>
          <a:bodyPr vert="horz" lIns="91440" tIns="45720" rIns="91440" bIns="45720" rtlCol="0" anchor="ctr"/>
          <a:lstStyle>
            <a:lvl1pPr algn="l">
              <a:defRPr sz="900">
                <a:solidFill>
                  <a:schemeClr val="tx1"/>
                </a:solidFill>
              </a:defRPr>
            </a:lvl1pPr>
          </a:lstStyle>
          <a:p>
            <a:r>
              <a:rPr lang="en-US" smtClean="0"/>
              <a:t>© 2017 Pearson Education, Ltd.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9857665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hf sldNum="0" hdr="0" dt="0"/>
  <p:txStyles>
    <p:titleStyle>
      <a:lvl1pPr algn="l" defTabSz="914400" rtl="0" eaLnBrk="1" latinLnBrk="0" hangingPunct="1">
        <a:lnSpc>
          <a:spcPct val="90000"/>
        </a:lnSpc>
        <a:spcBef>
          <a:spcPct val="0"/>
        </a:spcBef>
        <a:buNone/>
        <a:defRPr sz="32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1200"/>
        </a:spcAft>
        <a:buClr>
          <a:srgbClr val="0070C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0153" y="142275"/>
            <a:ext cx="4367981" cy="2387600"/>
          </a:xfrm>
        </p:spPr>
        <p:txBody>
          <a:bodyPr/>
          <a:lstStyle/>
          <a:p>
            <a:r>
              <a:rPr lang="en-US" dirty="0" smtClean="0">
                <a:latin typeface="+mn-lt"/>
              </a:rPr>
              <a:t>Chapter </a:t>
            </a:r>
            <a:br>
              <a:rPr lang="en-US" dirty="0" smtClean="0">
                <a:latin typeface="+mn-lt"/>
              </a:rPr>
            </a:br>
            <a:r>
              <a:rPr lang="en-US" sz="9600" dirty="0" smtClean="0">
                <a:latin typeface="+mn-lt"/>
              </a:rPr>
              <a:t>7</a:t>
            </a:r>
            <a:endParaRPr lang="en-US" sz="9600" dirty="0">
              <a:latin typeface="+mn-lt"/>
            </a:endParaRPr>
          </a:p>
        </p:txBody>
      </p:sp>
      <p:sp>
        <p:nvSpPr>
          <p:cNvPr id="3" name="Subtitle 2"/>
          <p:cNvSpPr>
            <a:spLocks noGrp="1"/>
          </p:cNvSpPr>
          <p:nvPr>
            <p:ph type="subTitle" idx="4294967295"/>
          </p:nvPr>
        </p:nvSpPr>
        <p:spPr>
          <a:xfrm>
            <a:off x="6143" y="3489706"/>
            <a:ext cx="6502812" cy="1655762"/>
          </a:xfrm>
        </p:spPr>
        <p:txBody>
          <a:bodyPr/>
          <a:lstStyle/>
          <a:p>
            <a:pPr marL="0" indent="0" algn="ctr">
              <a:lnSpc>
                <a:spcPct val="100000"/>
              </a:lnSpc>
              <a:buNone/>
            </a:pPr>
            <a:r>
              <a:rPr lang="en-US" sz="4400" b="1" dirty="0">
                <a:solidFill>
                  <a:srgbClr val="0070C0"/>
                </a:solidFill>
              </a:rPr>
              <a:t>Photosynthesis: Using Light to Make Food</a:t>
            </a:r>
          </a:p>
        </p:txBody>
      </p:sp>
      <p:sp>
        <p:nvSpPr>
          <p:cNvPr id="4" name="Footer Placeholder 3"/>
          <p:cNvSpPr>
            <a:spLocks noGrp="1"/>
          </p:cNvSpPr>
          <p:nvPr>
            <p:ph type="ftr" sz="quarter" idx="11"/>
          </p:nvPr>
        </p:nvSpPr>
        <p:spPr>
          <a:xfrm>
            <a:off x="6057900" y="6492875"/>
            <a:ext cx="3086100" cy="365125"/>
          </a:xfrm>
        </p:spPr>
        <p:txBody>
          <a:bodyPr/>
          <a:lstStyle/>
          <a:p>
            <a:r>
              <a:rPr lang="en-US" smtClean="0"/>
              <a:t>© 2017 Pearson Education, Ltd.</a:t>
            </a:r>
            <a:endParaRPr lang="en-US" dirty="0"/>
          </a:p>
        </p:txBody>
      </p:sp>
    </p:spTree>
    <p:extLst>
      <p:ext uri="{BB962C8B-B14F-4D97-AF65-F5344CB8AC3E}">
        <p14:creationId xmlns:p14="http://schemas.microsoft.com/office/powerpoint/2010/main" xmlns="" val="2143722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90497" y="395171"/>
            <a:ext cx="4177613" cy="538687"/>
          </a:xfrm>
        </p:spPr>
        <p:txBody>
          <a:bodyPr/>
          <a:lstStyle/>
          <a:p>
            <a:r>
              <a:rPr lang="en-US" dirty="0" smtClean="0"/>
              <a:t>Chloroplast Pigments</a:t>
            </a:r>
            <a:endParaRPr lang="en-US" dirty="0"/>
          </a:p>
        </p:txBody>
      </p:sp>
      <p:sp>
        <p:nvSpPr>
          <p:cNvPr id="94211" name="Rectangle 3"/>
          <p:cNvSpPr>
            <a:spLocks noGrp="1" noChangeArrowheads="1"/>
          </p:cNvSpPr>
          <p:nvPr>
            <p:ph idx="1"/>
          </p:nvPr>
        </p:nvSpPr>
        <p:spPr>
          <a:xfrm>
            <a:off x="287383" y="1033355"/>
            <a:ext cx="8543108" cy="5104797"/>
          </a:xfrm>
        </p:spPr>
        <p:txBody>
          <a:bodyPr/>
          <a:lstStyle/>
          <a:p>
            <a:pPr>
              <a:spcAft>
                <a:spcPts val="600"/>
              </a:spcAft>
            </a:pPr>
            <a:r>
              <a:rPr lang="en-US" sz="1800" dirty="0" smtClean="0"/>
              <a:t>Chloroplasts contain several different pigments that absorb light of different wavelengths. </a:t>
            </a:r>
          </a:p>
          <a:p>
            <a:pPr marL="971550" lvl="1" indent="-514350">
              <a:spcAft>
                <a:spcPts val="600"/>
              </a:spcAft>
              <a:buFont typeface="+mj-lt"/>
              <a:buAutoNum type="arabicPeriod"/>
            </a:pPr>
            <a:r>
              <a:rPr lang="en-US" sz="1800" dirty="0" smtClean="0"/>
              <a:t> </a:t>
            </a:r>
            <a:r>
              <a:rPr lang="en-US" sz="1800" b="1" dirty="0" smtClean="0"/>
              <a:t>Chlorophyll </a:t>
            </a:r>
            <a:r>
              <a:rPr lang="en-US" sz="1800" b="1" i="1" dirty="0" smtClean="0"/>
              <a:t>a</a:t>
            </a:r>
          </a:p>
          <a:p>
            <a:pPr lvl="2">
              <a:lnSpc>
                <a:spcPct val="100000"/>
              </a:lnSpc>
              <a:spcAft>
                <a:spcPts val="0"/>
              </a:spcAft>
            </a:pPr>
            <a:r>
              <a:rPr lang="en-US" sz="1800" dirty="0" smtClean="0"/>
              <a:t>participates directly in the light reactions and</a:t>
            </a:r>
          </a:p>
          <a:p>
            <a:pPr lvl="2">
              <a:lnSpc>
                <a:spcPct val="100000"/>
              </a:lnSpc>
              <a:spcAft>
                <a:spcPts val="0"/>
              </a:spcAft>
            </a:pPr>
            <a:r>
              <a:rPr lang="en-US" sz="1800" dirty="0" smtClean="0"/>
              <a:t>absorbs mainly blue-violet and red light.</a:t>
            </a:r>
          </a:p>
          <a:p>
            <a:pPr marL="971550" lvl="1" indent="-514350">
              <a:lnSpc>
                <a:spcPct val="100000"/>
              </a:lnSpc>
              <a:spcAft>
                <a:spcPts val="600"/>
              </a:spcAft>
              <a:buFont typeface="+mj-lt"/>
              <a:buAutoNum type="arabicPeriod"/>
            </a:pPr>
            <a:r>
              <a:rPr lang="en-US" sz="1800" dirty="0" smtClean="0"/>
              <a:t> Chlorophyll </a:t>
            </a:r>
            <a:r>
              <a:rPr lang="en-US" sz="1800" i="1" dirty="0" smtClean="0"/>
              <a:t>b</a:t>
            </a:r>
          </a:p>
          <a:p>
            <a:pPr lvl="2">
              <a:lnSpc>
                <a:spcPct val="100000"/>
              </a:lnSpc>
              <a:spcAft>
                <a:spcPts val="0"/>
              </a:spcAft>
            </a:pPr>
            <a:r>
              <a:rPr lang="en-US" sz="1800" dirty="0" smtClean="0"/>
              <a:t>is very similar to chlorophyll </a:t>
            </a:r>
            <a:r>
              <a:rPr lang="en-US" sz="1800" i="1" dirty="0" smtClean="0"/>
              <a:t>a</a:t>
            </a:r>
            <a:r>
              <a:rPr lang="en-US" sz="1800" dirty="0" smtClean="0"/>
              <a:t>,</a:t>
            </a:r>
          </a:p>
          <a:p>
            <a:pPr lvl="2">
              <a:lnSpc>
                <a:spcPct val="100000"/>
              </a:lnSpc>
              <a:spcAft>
                <a:spcPts val="0"/>
              </a:spcAft>
            </a:pPr>
            <a:r>
              <a:rPr lang="en-US" sz="1800" dirty="0" smtClean="0"/>
              <a:t>absorbs mainly blue and orange light, and</a:t>
            </a:r>
          </a:p>
          <a:p>
            <a:pPr lvl="2">
              <a:lnSpc>
                <a:spcPct val="100000"/>
              </a:lnSpc>
              <a:spcAft>
                <a:spcPts val="0"/>
              </a:spcAft>
            </a:pPr>
            <a:r>
              <a:rPr lang="en-US" sz="1800" dirty="0" smtClean="0"/>
              <a:t>conveys absorbed energy to chlorophyll </a:t>
            </a:r>
            <a:r>
              <a:rPr lang="en-US" sz="1800" i="1" dirty="0" smtClean="0"/>
              <a:t>a</a:t>
            </a:r>
            <a:r>
              <a:rPr lang="en-US" sz="1800" dirty="0" smtClean="0"/>
              <a:t>.</a:t>
            </a:r>
          </a:p>
          <a:p>
            <a:pPr>
              <a:spcAft>
                <a:spcPts val="600"/>
              </a:spcAft>
            </a:pPr>
            <a:r>
              <a:rPr lang="en-US" altLang="ko-KR" sz="1800" dirty="0" err="1" smtClean="0"/>
              <a:t>Carotenoids</a:t>
            </a:r>
            <a:endParaRPr lang="en-US" altLang="ko-KR" sz="1800" dirty="0" smtClean="0"/>
          </a:p>
          <a:p>
            <a:pPr lvl="1">
              <a:lnSpc>
                <a:spcPct val="50000"/>
              </a:lnSpc>
              <a:spcAft>
                <a:spcPts val="600"/>
              </a:spcAft>
            </a:pPr>
            <a:r>
              <a:rPr lang="en-US" altLang="ko-KR" sz="1800" dirty="0" smtClean="0"/>
              <a:t>absorb mainly blue-green light and</a:t>
            </a:r>
          </a:p>
          <a:p>
            <a:pPr lvl="1">
              <a:lnSpc>
                <a:spcPct val="50000"/>
              </a:lnSpc>
              <a:spcAft>
                <a:spcPts val="600"/>
              </a:spcAft>
            </a:pPr>
            <a:r>
              <a:rPr lang="en-US" altLang="ko-KR" sz="1600" dirty="0" smtClean="0"/>
              <a:t>absorb and dissipate excessive light energy that might damage chlorophyll.</a:t>
            </a:r>
          </a:p>
          <a:p>
            <a:pPr lvl="1">
              <a:lnSpc>
                <a:spcPct val="50000"/>
              </a:lnSpc>
            </a:pPr>
            <a:r>
              <a:rPr lang="en-US" altLang="ko-KR" sz="1600" dirty="0" smtClean="0"/>
              <a:t>Beta-carotene is a bright orange/red pigment found in pumpkins,</a:t>
            </a:r>
          </a:p>
          <a:p>
            <a:pPr lvl="1">
              <a:lnSpc>
                <a:spcPct val="50000"/>
              </a:lnSpc>
              <a:buNone/>
            </a:pPr>
            <a:r>
              <a:rPr lang="en-US" altLang="ko-KR" sz="1600" dirty="0" smtClean="0"/>
              <a:t>    sweet potatoes, and carrots and is converted to vitamin A </a:t>
            </a:r>
          </a:p>
          <a:p>
            <a:pPr lvl="1">
              <a:lnSpc>
                <a:spcPct val="50000"/>
              </a:lnSpc>
              <a:buNone/>
            </a:pPr>
            <a:r>
              <a:rPr lang="en-US" altLang="ko-KR" sz="1600" dirty="0" smtClean="0"/>
              <a:t>    in the body.</a:t>
            </a:r>
          </a:p>
          <a:p>
            <a:pPr lvl="1">
              <a:lnSpc>
                <a:spcPct val="50000"/>
              </a:lnSpc>
            </a:pPr>
            <a:r>
              <a:rPr lang="en-US" altLang="ko-KR" sz="1600" dirty="0" err="1" smtClean="0"/>
              <a:t>Lycopene</a:t>
            </a:r>
            <a:r>
              <a:rPr lang="en-US" altLang="ko-KR" sz="1600" dirty="0" smtClean="0"/>
              <a:t> is a bright red pigment found in tomatoes, watermelon,</a:t>
            </a:r>
          </a:p>
          <a:p>
            <a:pPr lvl="1">
              <a:lnSpc>
                <a:spcPct val="50000"/>
              </a:lnSpc>
              <a:buNone/>
            </a:pPr>
            <a:r>
              <a:rPr lang="en-US" altLang="ko-KR" sz="1600" dirty="0" smtClean="0"/>
              <a:t>    and red peppers and is an antioxidant that is being studied for </a:t>
            </a:r>
          </a:p>
          <a:p>
            <a:pPr lvl="1">
              <a:lnSpc>
                <a:spcPct val="50000"/>
              </a:lnSpc>
              <a:buNone/>
            </a:pPr>
            <a:r>
              <a:rPr lang="en-US" altLang="ko-KR" sz="1600" dirty="0" smtClean="0"/>
              <a:t>    potential anti-cancer properties.</a:t>
            </a:r>
          </a:p>
          <a:p>
            <a:pPr lvl="2"/>
            <a:endParaRPr lang="en-US" sz="1600" dirty="0" smtClean="0"/>
          </a:p>
          <a:p>
            <a:pPr lvl="2"/>
            <a:endParaRPr lang="en-US" sz="1600" dirty="0" smtClean="0"/>
          </a:p>
          <a:p>
            <a:pPr lvl="2"/>
            <a:endParaRPr lang="en-US" sz="1600" dirty="0"/>
          </a:p>
        </p:txBody>
      </p:sp>
      <p:pic>
        <p:nvPicPr>
          <p:cNvPr id="5"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55276" y="5373078"/>
            <a:ext cx="1984313" cy="1329020"/>
          </a:xfrm>
          <a:prstGeom prst="rect">
            <a:avLst/>
          </a:prstGeom>
        </p:spPr>
      </p:pic>
      <p:pic>
        <p:nvPicPr>
          <p:cNvPr id="1026" name="Picture 2" descr="https://upload.wikimedia.org/wikipedia/commons/0/03/Isorenieratene-2D-skeletal.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84723" y="3585753"/>
            <a:ext cx="3162400" cy="70308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79212" y="482719"/>
            <a:ext cx="8029767" cy="509504"/>
          </a:xfrm>
        </p:spPr>
        <p:txBody>
          <a:bodyPr/>
          <a:lstStyle/>
          <a:p>
            <a:r>
              <a:rPr lang="en-US" dirty="0" smtClean="0"/>
              <a:t>How </a:t>
            </a:r>
            <a:r>
              <a:rPr lang="en-US" dirty="0" err="1" smtClean="0"/>
              <a:t>Photosystems</a:t>
            </a:r>
            <a:r>
              <a:rPr lang="ko-KR" altLang="en-US" sz="2400" b="0" dirty="0" err="1" smtClean="0"/>
              <a:t>광계</a:t>
            </a:r>
            <a:r>
              <a:rPr lang="en-US" dirty="0" smtClean="0"/>
              <a:t> Harvest Light Energy</a:t>
            </a:r>
          </a:p>
        </p:txBody>
      </p:sp>
      <p:sp>
        <p:nvSpPr>
          <p:cNvPr id="100355" name="Rectangle 3"/>
          <p:cNvSpPr>
            <a:spLocks noGrp="1" noChangeArrowheads="1"/>
          </p:cNvSpPr>
          <p:nvPr>
            <p:ph idx="1"/>
          </p:nvPr>
        </p:nvSpPr>
        <p:spPr>
          <a:xfrm>
            <a:off x="297111" y="1208452"/>
            <a:ext cx="8543108" cy="5124253"/>
          </a:xfrm>
        </p:spPr>
        <p:txBody>
          <a:bodyPr/>
          <a:lstStyle/>
          <a:p>
            <a:r>
              <a:rPr lang="en-US" sz="2000" dirty="0" smtClean="0"/>
              <a:t>Light behaves as</a:t>
            </a:r>
          </a:p>
          <a:p>
            <a:pPr lvl="1"/>
            <a:r>
              <a:rPr lang="en-US" sz="2000" dirty="0" smtClean="0"/>
              <a:t>waves and </a:t>
            </a:r>
          </a:p>
          <a:p>
            <a:pPr lvl="1"/>
            <a:r>
              <a:rPr lang="en-US" sz="2000" dirty="0" smtClean="0"/>
              <a:t>discrete packets of energy called </a:t>
            </a:r>
            <a:r>
              <a:rPr lang="en-US" sz="2000" b="1" dirty="0" smtClean="0"/>
              <a:t>photons</a:t>
            </a:r>
            <a:r>
              <a:rPr lang="ko-KR" altLang="en-US" sz="1600" dirty="0" smtClean="0"/>
              <a:t>광자</a:t>
            </a:r>
            <a:r>
              <a:rPr lang="en-US" sz="2000" dirty="0" smtClean="0"/>
              <a:t>, fixed quantities of light energy. </a:t>
            </a:r>
          </a:p>
          <a:p>
            <a:r>
              <a:rPr lang="en-US" sz="2000" dirty="0" smtClean="0"/>
              <a:t>The shorter the wavelength of light, the greater the energy of a photon.</a:t>
            </a:r>
          </a:p>
          <a:p>
            <a:r>
              <a:rPr lang="en-US" altLang="ko-KR" sz="2000" dirty="0" smtClean="0"/>
              <a:t>When a pigment molecule absorbs a photon, one of the pigment’s electrons gains energy.</a:t>
            </a:r>
          </a:p>
          <a:p>
            <a:pPr lvl="1"/>
            <a:r>
              <a:rPr lang="en-US" altLang="ko-KR" sz="2000" dirty="0" smtClean="0"/>
              <a:t>This electron is now said to be “excited.”</a:t>
            </a:r>
          </a:p>
          <a:p>
            <a:pPr lvl="1"/>
            <a:r>
              <a:rPr lang="en-US" altLang="ko-KR" sz="2000" dirty="0" smtClean="0"/>
              <a:t>The excited state is highly unstable. </a:t>
            </a:r>
          </a:p>
          <a:p>
            <a:pPr lvl="1"/>
            <a:r>
              <a:rPr lang="en-US" altLang="ko-KR" sz="2000" dirty="0" smtClean="0"/>
              <a:t>An excited electron usually loses its excess energy and falls back to its ground state almost immediately.</a:t>
            </a:r>
          </a:p>
          <a:p>
            <a:pPr lvl="1"/>
            <a:r>
              <a:rPr lang="en-US" altLang="ko-KR" sz="2000" dirty="0" smtClean="0"/>
              <a:t>Most pigments release heat energy as their light-excited electrons fall back to their ground state. </a:t>
            </a:r>
          </a:p>
          <a:p>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24584" y="204216"/>
            <a:ext cx="5894832"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7.8-1</a:t>
            </a:r>
            <a:br>
              <a:rPr lang="en-US" sz="1200" b="0" dirty="0" smtClean="0">
                <a:solidFill>
                  <a:schemeClr val="tx1"/>
                </a:solidFill>
                <a:latin typeface="Arial" charset="0"/>
              </a:rPr>
            </a:br>
            <a:endParaRPr lang="en-US" sz="1200" b="0" dirty="0">
              <a:solidFill>
                <a:schemeClr val="tx1"/>
              </a:solidFill>
              <a:latin typeface="Arial" charset="0"/>
            </a:endParaRPr>
          </a:p>
        </p:txBody>
      </p:sp>
      <p:sp>
        <p:nvSpPr>
          <p:cNvPr id="4" name="TextBox 3"/>
          <p:cNvSpPr txBox="1"/>
          <p:nvPr/>
        </p:nvSpPr>
        <p:spPr>
          <a:xfrm>
            <a:off x="3738904" y="145190"/>
            <a:ext cx="1838965" cy="414088"/>
          </a:xfrm>
          <a:prstGeom prst="rect">
            <a:avLst/>
          </a:prstGeom>
          <a:noFill/>
        </p:spPr>
        <p:txBody>
          <a:bodyPr wrap="none" rtlCol="0">
            <a:spAutoFit/>
          </a:bodyPr>
          <a:lstStyle/>
          <a:p>
            <a:pPr eaLnBrk="0" hangingPunct="0"/>
            <a:r>
              <a:rPr lang="en-US" sz="2091" b="1" dirty="0">
                <a:solidFill>
                  <a:srgbClr val="000000"/>
                </a:solidFill>
                <a:latin typeface="Arial" pitchFamily="34" charset="0"/>
                <a:ea typeface="ＭＳ Ｐゴシック" charset="0"/>
                <a:cs typeface="Arial" pitchFamily="34" charset="0"/>
              </a:rPr>
              <a:t>Excited state</a:t>
            </a:r>
          </a:p>
        </p:txBody>
      </p:sp>
      <p:sp>
        <p:nvSpPr>
          <p:cNvPr id="5" name="TextBox 4"/>
          <p:cNvSpPr txBox="1"/>
          <p:nvPr/>
        </p:nvSpPr>
        <p:spPr>
          <a:xfrm>
            <a:off x="5588780" y="393622"/>
            <a:ext cx="1880643" cy="1015663"/>
          </a:xfrm>
          <a:prstGeom prst="rect">
            <a:avLst/>
          </a:prstGeom>
          <a:noFill/>
        </p:spPr>
        <p:txBody>
          <a:bodyPr wrap="none" rtlCol="0">
            <a:spAutoFit/>
          </a:bodyPr>
          <a:lstStyle/>
          <a:p>
            <a:pPr eaLnBrk="0" hangingPunct="0">
              <a:lnSpc>
                <a:spcPts val="2400"/>
              </a:lnSpc>
            </a:pPr>
            <a:r>
              <a:rPr lang="en-US" sz="2091" b="1" dirty="0">
                <a:solidFill>
                  <a:srgbClr val="000000"/>
                </a:solidFill>
                <a:latin typeface="Arial" pitchFamily="34" charset="0"/>
                <a:ea typeface="ＭＳ Ｐゴシック" charset="0"/>
                <a:cs typeface="Arial" pitchFamily="34" charset="0"/>
              </a:rPr>
              <a:t>The </a:t>
            </a:r>
            <a:r>
              <a:rPr lang="en-US" sz="2091" b="1" dirty="0" smtClean="0">
                <a:solidFill>
                  <a:srgbClr val="000000"/>
                </a:solidFill>
                <a:latin typeface="Arial" pitchFamily="34" charset="0"/>
                <a:ea typeface="ＭＳ Ｐゴシック" charset="0"/>
                <a:cs typeface="Arial" pitchFamily="34" charset="0"/>
              </a:rPr>
              <a:t>electron</a:t>
            </a:r>
          </a:p>
          <a:p>
            <a:pPr eaLnBrk="0" hangingPunct="0">
              <a:lnSpc>
                <a:spcPts val="2400"/>
              </a:lnSpc>
            </a:pPr>
            <a:r>
              <a:rPr lang="en-US" sz="2091" b="1" dirty="0" smtClean="0">
                <a:solidFill>
                  <a:srgbClr val="000000"/>
                </a:solidFill>
                <a:latin typeface="Arial" pitchFamily="34" charset="0"/>
                <a:ea typeface="ＭＳ Ｐゴシック" charset="0"/>
                <a:cs typeface="Arial" pitchFamily="34" charset="0"/>
              </a:rPr>
              <a:t>falls </a:t>
            </a:r>
            <a:r>
              <a:rPr lang="en-US" sz="2091" b="1" dirty="0">
                <a:solidFill>
                  <a:srgbClr val="000000"/>
                </a:solidFill>
                <a:latin typeface="Arial" pitchFamily="34" charset="0"/>
                <a:ea typeface="ＭＳ Ｐゴシック" charset="0"/>
                <a:cs typeface="Arial" pitchFamily="34" charset="0"/>
              </a:rPr>
              <a:t>to </a:t>
            </a:r>
            <a:r>
              <a:rPr lang="en-US" sz="2091" b="1" dirty="0" smtClean="0">
                <a:solidFill>
                  <a:srgbClr val="000000"/>
                </a:solidFill>
                <a:latin typeface="Arial" pitchFamily="34" charset="0"/>
                <a:ea typeface="ＭＳ Ｐゴシック" charset="0"/>
                <a:cs typeface="Arial" pitchFamily="34" charset="0"/>
              </a:rPr>
              <a:t>its</a:t>
            </a:r>
          </a:p>
          <a:p>
            <a:pPr eaLnBrk="0" hangingPunct="0">
              <a:lnSpc>
                <a:spcPts val="2400"/>
              </a:lnSpc>
            </a:pPr>
            <a:r>
              <a:rPr lang="en-US" sz="2091" b="1" dirty="0" smtClean="0">
                <a:solidFill>
                  <a:srgbClr val="000000"/>
                </a:solidFill>
                <a:latin typeface="Arial" pitchFamily="34" charset="0"/>
                <a:ea typeface="ＭＳ Ｐゴシック" charset="0"/>
                <a:cs typeface="Arial" pitchFamily="34" charset="0"/>
              </a:rPr>
              <a:t>ground </a:t>
            </a:r>
            <a:r>
              <a:rPr lang="en-US" sz="2091" b="1" dirty="0">
                <a:solidFill>
                  <a:srgbClr val="000000"/>
                </a:solidFill>
                <a:latin typeface="Arial" pitchFamily="34" charset="0"/>
                <a:ea typeface="ＭＳ Ｐゴシック" charset="0"/>
                <a:cs typeface="Arial" pitchFamily="34" charset="0"/>
              </a:rPr>
              <a:t>state.</a:t>
            </a:r>
          </a:p>
        </p:txBody>
      </p:sp>
      <p:sp>
        <p:nvSpPr>
          <p:cNvPr id="6" name="TextBox 5"/>
          <p:cNvSpPr txBox="1"/>
          <p:nvPr/>
        </p:nvSpPr>
        <p:spPr>
          <a:xfrm>
            <a:off x="6662603" y="2549393"/>
            <a:ext cx="766557" cy="414088"/>
          </a:xfrm>
          <a:prstGeom prst="rect">
            <a:avLst/>
          </a:prstGeom>
          <a:noFill/>
        </p:spPr>
        <p:txBody>
          <a:bodyPr wrap="none" rtlCol="0">
            <a:spAutoFit/>
          </a:bodyPr>
          <a:lstStyle/>
          <a:p>
            <a:pPr eaLnBrk="0" hangingPunct="0"/>
            <a:r>
              <a:rPr lang="en-US" sz="2091" b="1" dirty="0" smtClean="0">
                <a:solidFill>
                  <a:srgbClr val="000000"/>
                </a:solidFill>
                <a:latin typeface="Arial" pitchFamily="34" charset="0"/>
                <a:ea typeface="ＭＳ Ｐゴシック" charset="0"/>
                <a:cs typeface="Arial" pitchFamily="34" charset="0"/>
              </a:rPr>
              <a:t>Heat</a:t>
            </a:r>
            <a:endParaRPr lang="en-US" sz="2091" b="1" dirty="0">
              <a:solidFill>
                <a:srgbClr val="000000"/>
              </a:solidFill>
              <a:latin typeface="Arial" pitchFamily="34" charset="0"/>
              <a:ea typeface="ＭＳ Ｐゴシック" charset="0"/>
              <a:cs typeface="Arial" pitchFamily="34" charset="0"/>
            </a:endParaRPr>
          </a:p>
        </p:txBody>
      </p:sp>
      <p:sp>
        <p:nvSpPr>
          <p:cNvPr id="7" name="TextBox 6"/>
          <p:cNvSpPr txBox="1"/>
          <p:nvPr/>
        </p:nvSpPr>
        <p:spPr>
          <a:xfrm>
            <a:off x="1641710" y="1136555"/>
            <a:ext cx="2162772" cy="1054135"/>
          </a:xfrm>
          <a:prstGeom prst="rect">
            <a:avLst/>
          </a:prstGeom>
          <a:noFill/>
        </p:spPr>
        <p:txBody>
          <a:bodyPr wrap="none" rtlCol="0">
            <a:spAutoFit/>
          </a:bodyPr>
          <a:lstStyle/>
          <a:p>
            <a:pPr eaLnBrk="0" hangingPunct="0">
              <a:lnSpc>
                <a:spcPts val="2500"/>
              </a:lnSpc>
            </a:pPr>
            <a:r>
              <a:rPr lang="en-US" sz="2091" b="1" dirty="0">
                <a:solidFill>
                  <a:srgbClr val="000000"/>
                </a:solidFill>
                <a:latin typeface="Arial" pitchFamily="34" charset="0"/>
                <a:ea typeface="ＭＳ Ｐゴシック" charset="0"/>
                <a:cs typeface="Arial" pitchFamily="34" charset="0"/>
              </a:rPr>
              <a:t>Absorption of </a:t>
            </a:r>
            <a:r>
              <a:rPr lang="en-US" sz="2091" b="1" dirty="0" smtClean="0">
                <a:solidFill>
                  <a:srgbClr val="000000"/>
                </a:solidFill>
                <a:latin typeface="Arial" pitchFamily="34" charset="0"/>
                <a:ea typeface="ＭＳ Ｐゴシック" charset="0"/>
                <a:cs typeface="Arial" pitchFamily="34" charset="0"/>
              </a:rPr>
              <a:t>a</a:t>
            </a:r>
          </a:p>
          <a:p>
            <a:pPr eaLnBrk="0" hangingPunct="0">
              <a:lnSpc>
                <a:spcPts val="2500"/>
              </a:lnSpc>
            </a:pPr>
            <a:r>
              <a:rPr lang="en-US" sz="2091" b="1" dirty="0" smtClean="0">
                <a:solidFill>
                  <a:srgbClr val="000000"/>
                </a:solidFill>
                <a:latin typeface="Arial" pitchFamily="34" charset="0"/>
                <a:ea typeface="ＭＳ Ｐゴシック" charset="0"/>
                <a:cs typeface="Arial" pitchFamily="34" charset="0"/>
              </a:rPr>
              <a:t>photon excites</a:t>
            </a:r>
          </a:p>
          <a:p>
            <a:pPr eaLnBrk="0" hangingPunct="0">
              <a:lnSpc>
                <a:spcPts val="2400"/>
              </a:lnSpc>
            </a:pPr>
            <a:r>
              <a:rPr lang="en-US" sz="2091" b="1" dirty="0" smtClean="0">
                <a:solidFill>
                  <a:srgbClr val="000000"/>
                </a:solidFill>
                <a:latin typeface="Arial" pitchFamily="34" charset="0"/>
                <a:ea typeface="ＭＳ Ｐゴシック" charset="0"/>
                <a:cs typeface="Arial" pitchFamily="34" charset="0"/>
              </a:rPr>
              <a:t>an </a:t>
            </a:r>
            <a:r>
              <a:rPr lang="en-US" sz="2091" b="1" dirty="0">
                <a:solidFill>
                  <a:srgbClr val="000000"/>
                </a:solidFill>
                <a:latin typeface="Arial" pitchFamily="34" charset="0"/>
                <a:ea typeface="ＭＳ Ｐゴシック" charset="0"/>
                <a:cs typeface="Arial" pitchFamily="34" charset="0"/>
              </a:rPr>
              <a:t>electron.</a:t>
            </a:r>
          </a:p>
        </p:txBody>
      </p:sp>
      <p:sp>
        <p:nvSpPr>
          <p:cNvPr id="8" name="TextBox 7"/>
          <p:cNvSpPr txBox="1"/>
          <p:nvPr/>
        </p:nvSpPr>
        <p:spPr>
          <a:xfrm>
            <a:off x="1974001" y="3194248"/>
            <a:ext cx="838691" cy="414088"/>
          </a:xfrm>
          <a:prstGeom prst="rect">
            <a:avLst/>
          </a:prstGeom>
          <a:noFill/>
        </p:spPr>
        <p:txBody>
          <a:bodyPr wrap="none" rtlCol="0">
            <a:spAutoFit/>
          </a:bodyPr>
          <a:lstStyle/>
          <a:p>
            <a:pPr eaLnBrk="0" hangingPunct="0"/>
            <a:r>
              <a:rPr lang="en-US" sz="2091" b="1" dirty="0">
                <a:solidFill>
                  <a:srgbClr val="000000"/>
                </a:solidFill>
                <a:latin typeface="Arial" pitchFamily="34" charset="0"/>
                <a:ea typeface="ＭＳ Ｐゴシック" charset="0"/>
                <a:cs typeface="Arial" pitchFamily="34" charset="0"/>
              </a:rPr>
              <a:t>Light</a:t>
            </a:r>
          </a:p>
        </p:txBody>
      </p:sp>
      <p:sp>
        <p:nvSpPr>
          <p:cNvPr id="9" name="TextBox 8"/>
          <p:cNvSpPr txBox="1"/>
          <p:nvPr/>
        </p:nvSpPr>
        <p:spPr>
          <a:xfrm>
            <a:off x="5582717" y="4039388"/>
            <a:ext cx="2016899" cy="735842"/>
          </a:xfrm>
          <a:prstGeom prst="rect">
            <a:avLst/>
          </a:prstGeom>
          <a:noFill/>
        </p:spPr>
        <p:txBody>
          <a:bodyPr wrap="none" rtlCol="0">
            <a:spAutoFit/>
          </a:bodyPr>
          <a:lstStyle/>
          <a:p>
            <a:pPr eaLnBrk="0" hangingPunct="0"/>
            <a:r>
              <a:rPr lang="en-US" sz="2091" b="1" dirty="0" smtClean="0">
                <a:solidFill>
                  <a:srgbClr val="000000"/>
                </a:solidFill>
                <a:latin typeface="Arial" pitchFamily="34" charset="0"/>
                <a:ea typeface="ＭＳ Ｐゴシック" charset="0"/>
                <a:cs typeface="Arial" pitchFamily="34" charset="0"/>
              </a:rPr>
              <a:t>Light</a:t>
            </a:r>
          </a:p>
          <a:p>
            <a:pPr eaLnBrk="0" hangingPunct="0"/>
            <a:r>
              <a:rPr lang="en-US" sz="2091" b="1" dirty="0" smtClean="0">
                <a:solidFill>
                  <a:srgbClr val="000000"/>
                </a:solidFill>
                <a:latin typeface="Arial" pitchFamily="34" charset="0"/>
                <a:ea typeface="ＭＳ Ｐゴシック" charset="0"/>
                <a:cs typeface="Arial" pitchFamily="34" charset="0"/>
              </a:rPr>
              <a:t>(</a:t>
            </a:r>
            <a:r>
              <a:rPr lang="en-US" sz="2091" b="1" dirty="0">
                <a:solidFill>
                  <a:srgbClr val="000000"/>
                </a:solidFill>
                <a:latin typeface="Arial" pitchFamily="34" charset="0"/>
                <a:ea typeface="ＭＳ Ｐゴシック" charset="0"/>
                <a:cs typeface="Arial" pitchFamily="34" charset="0"/>
              </a:rPr>
              <a:t>fluorescence)</a:t>
            </a:r>
          </a:p>
        </p:txBody>
      </p:sp>
      <p:sp>
        <p:nvSpPr>
          <p:cNvPr id="10" name="TextBox 9"/>
          <p:cNvSpPr txBox="1"/>
          <p:nvPr/>
        </p:nvSpPr>
        <p:spPr>
          <a:xfrm>
            <a:off x="2629752" y="4605130"/>
            <a:ext cx="1107996" cy="414088"/>
          </a:xfrm>
          <a:prstGeom prst="rect">
            <a:avLst/>
          </a:prstGeom>
          <a:noFill/>
        </p:spPr>
        <p:txBody>
          <a:bodyPr wrap="none" rtlCol="0">
            <a:spAutoFit/>
          </a:bodyPr>
          <a:lstStyle/>
          <a:p>
            <a:pPr eaLnBrk="0" hangingPunct="0"/>
            <a:r>
              <a:rPr lang="en-US" sz="2091" b="1" dirty="0">
                <a:solidFill>
                  <a:srgbClr val="000000"/>
                </a:solidFill>
                <a:latin typeface="Arial" pitchFamily="34" charset="0"/>
                <a:ea typeface="ＭＳ Ｐゴシック" charset="0"/>
                <a:cs typeface="Arial" pitchFamily="34" charset="0"/>
              </a:rPr>
              <a:t>Photon</a:t>
            </a:r>
          </a:p>
        </p:txBody>
      </p:sp>
      <p:sp>
        <p:nvSpPr>
          <p:cNvPr id="12" name="TextBox 11"/>
          <p:cNvSpPr txBox="1"/>
          <p:nvPr/>
        </p:nvSpPr>
        <p:spPr>
          <a:xfrm>
            <a:off x="1580290" y="6202752"/>
            <a:ext cx="3865417" cy="446276"/>
          </a:xfrm>
          <a:prstGeom prst="rect">
            <a:avLst/>
          </a:prstGeom>
          <a:noFill/>
        </p:spPr>
        <p:txBody>
          <a:bodyPr wrap="none" rtlCol="0">
            <a:spAutoFit/>
          </a:bodyPr>
          <a:lstStyle/>
          <a:p>
            <a:pPr eaLnBrk="0" hangingPunct="0"/>
            <a:r>
              <a:rPr lang="en-US" sz="2300" b="1" dirty="0">
                <a:solidFill>
                  <a:srgbClr val="000000"/>
                </a:solidFill>
                <a:latin typeface="Arial" pitchFamily="34" charset="0"/>
                <a:ea typeface="ＭＳ Ｐゴシック" charset="0"/>
                <a:cs typeface="Arial" pitchFamily="34" charset="0"/>
              </a:rPr>
              <a:t>(a) Absorption of a photon</a:t>
            </a:r>
          </a:p>
        </p:txBody>
      </p:sp>
      <p:sp>
        <p:nvSpPr>
          <p:cNvPr id="13" name="TextBox 12"/>
          <p:cNvSpPr txBox="1"/>
          <p:nvPr/>
        </p:nvSpPr>
        <p:spPr>
          <a:xfrm>
            <a:off x="5859488" y="4864358"/>
            <a:ext cx="1151277" cy="735842"/>
          </a:xfrm>
          <a:prstGeom prst="rect">
            <a:avLst/>
          </a:prstGeom>
          <a:noFill/>
        </p:spPr>
        <p:txBody>
          <a:bodyPr wrap="none" rtlCol="0">
            <a:spAutoFit/>
          </a:bodyPr>
          <a:lstStyle/>
          <a:p>
            <a:pPr eaLnBrk="0" hangingPunct="0"/>
            <a:r>
              <a:rPr lang="en-US" sz="2091" b="1" dirty="0" smtClean="0">
                <a:solidFill>
                  <a:srgbClr val="000000"/>
                </a:solidFill>
                <a:latin typeface="Arial" pitchFamily="34" charset="0"/>
                <a:ea typeface="ＭＳ Ｐゴシック" charset="0"/>
                <a:cs typeface="Arial" pitchFamily="34" charset="0"/>
              </a:rPr>
              <a:t>Ground</a:t>
            </a:r>
          </a:p>
          <a:p>
            <a:pPr eaLnBrk="0" hangingPunct="0"/>
            <a:r>
              <a:rPr lang="en-US" sz="2091" b="1" dirty="0" smtClean="0">
                <a:solidFill>
                  <a:srgbClr val="000000"/>
                </a:solidFill>
                <a:latin typeface="Arial" pitchFamily="34" charset="0"/>
                <a:ea typeface="ＭＳ Ｐゴシック" charset="0"/>
                <a:cs typeface="Arial" pitchFamily="34" charset="0"/>
              </a:rPr>
              <a:t>state</a:t>
            </a:r>
            <a:endParaRPr lang="en-US" sz="2091" b="1" dirty="0">
              <a:solidFill>
                <a:srgbClr val="000000"/>
              </a:solidFill>
              <a:latin typeface="Arial" pitchFamily="34" charset="0"/>
              <a:ea typeface="ＭＳ Ｐゴシック" charset="0"/>
              <a:cs typeface="Arial" pitchFamily="34" charset="0"/>
            </a:endParaRPr>
          </a:p>
        </p:txBody>
      </p:sp>
      <p:sp>
        <p:nvSpPr>
          <p:cNvPr id="14" name="Freeform 13"/>
          <p:cNvSpPr/>
          <p:nvPr/>
        </p:nvSpPr>
        <p:spPr bwMode="auto">
          <a:xfrm>
            <a:off x="4684938" y="5065859"/>
            <a:ext cx="1199486" cy="45719"/>
          </a:xfrm>
          <a:custGeom>
            <a:avLst/>
            <a:gdLst>
              <a:gd name="connsiteX0" fmla="*/ 800100 w 800100"/>
              <a:gd name="connsiteY0" fmla="*/ 0 h 0"/>
              <a:gd name="connsiteX1" fmla="*/ 0 w 800100"/>
              <a:gd name="connsiteY1" fmla="*/ 0 h 0"/>
            </a:gdLst>
            <a:ahLst/>
            <a:cxnLst>
              <a:cxn ang="0">
                <a:pos x="connsiteX0" y="connsiteY0"/>
              </a:cxn>
              <a:cxn ang="0">
                <a:pos x="connsiteX1" y="connsiteY1"/>
              </a:cxn>
            </a:cxnLst>
            <a:rect l="l" t="t" r="r" b="b"/>
            <a:pathLst>
              <a:path w="800100">
                <a:moveTo>
                  <a:pt x="800100" y="0"/>
                </a:moveTo>
                <a:lnTo>
                  <a:pt x="0" y="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z="2091" smtClean="0">
              <a:solidFill>
                <a:srgbClr val="000000"/>
              </a:solidFill>
              <a:latin typeface="Times" pitchFamily="84" charset="0"/>
              <a:ea typeface="ＭＳ Ｐゴシック" charset="0"/>
            </a:endParaRPr>
          </a:p>
        </p:txBody>
      </p:sp>
      <p:sp>
        <p:nvSpPr>
          <p:cNvPr id="15" name="TextBox 14"/>
          <p:cNvSpPr txBox="1"/>
          <p:nvPr/>
        </p:nvSpPr>
        <p:spPr>
          <a:xfrm>
            <a:off x="4541779" y="1383088"/>
            <a:ext cx="246862" cy="321755"/>
          </a:xfrm>
          <a:prstGeom prst="rect">
            <a:avLst/>
          </a:prstGeom>
          <a:noFill/>
        </p:spPr>
        <p:txBody>
          <a:bodyPr wrap="none" lIns="0" tIns="0" rIns="0" bIns="0" rtlCol="0">
            <a:spAutoFit/>
          </a:bodyPr>
          <a:lstStyle/>
          <a:p>
            <a:pPr eaLnBrk="0" hangingPunct="0"/>
            <a:r>
              <a:rPr lang="en-US" sz="2091" b="1" i="1" dirty="0" smtClean="0">
                <a:solidFill>
                  <a:srgbClr val="000000"/>
                </a:solidFill>
                <a:latin typeface="Arial" pitchFamily="34" charset="0"/>
                <a:ea typeface="ＭＳ Ｐゴシック" charset="0"/>
                <a:cs typeface="Arial" pitchFamily="34" charset="0"/>
              </a:rPr>
              <a:t>e</a:t>
            </a:r>
            <a:r>
              <a:rPr lang="en-US" sz="2091" b="1" baseline="30000" dirty="0" smtClean="0">
                <a:solidFill>
                  <a:srgbClr val="000000"/>
                </a:solidFill>
                <a:latin typeface="Symbol" pitchFamily="18" charset="2"/>
                <a:ea typeface="ＭＳ Ｐゴシック" charset="0"/>
                <a:cs typeface="Arial" pitchFamily="34" charset="0"/>
                <a:sym typeface="Symbol"/>
              </a:rPr>
              <a:t></a:t>
            </a:r>
            <a:endParaRPr lang="en-US" sz="2091" b="1" baseline="30000" dirty="0">
              <a:solidFill>
                <a:srgbClr val="000000"/>
              </a:solidFill>
              <a:latin typeface="Symbol" pitchFamily="18" charset="2"/>
              <a:ea typeface="ＭＳ Ｐゴシック" charset="0"/>
              <a:cs typeface="Arial" pitchFamily="34" charset="0"/>
            </a:endParaRPr>
          </a:p>
        </p:txBody>
      </p:sp>
      <p:sp>
        <p:nvSpPr>
          <p:cNvPr id="16" name="Freeform 15"/>
          <p:cNvSpPr/>
          <p:nvPr/>
        </p:nvSpPr>
        <p:spPr bwMode="auto">
          <a:xfrm>
            <a:off x="5735832" y="1359438"/>
            <a:ext cx="461767" cy="420469"/>
          </a:xfrm>
          <a:custGeom>
            <a:avLst/>
            <a:gdLst>
              <a:gd name="connsiteX0" fmla="*/ 298450 w 298450"/>
              <a:gd name="connsiteY0" fmla="*/ 0 h 260350"/>
              <a:gd name="connsiteX1" fmla="*/ 0 w 298450"/>
              <a:gd name="connsiteY1" fmla="*/ 260350 h 260350"/>
            </a:gdLst>
            <a:ahLst/>
            <a:cxnLst>
              <a:cxn ang="0">
                <a:pos x="connsiteX0" y="connsiteY0"/>
              </a:cxn>
              <a:cxn ang="0">
                <a:pos x="connsiteX1" y="connsiteY1"/>
              </a:cxn>
            </a:cxnLst>
            <a:rect l="l" t="t" r="r" b="b"/>
            <a:pathLst>
              <a:path w="298450" h="260350">
                <a:moveTo>
                  <a:pt x="298450" y="0"/>
                </a:moveTo>
                <a:lnTo>
                  <a:pt x="0" y="26035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z="2091" smtClean="0">
              <a:solidFill>
                <a:srgbClr val="000000"/>
              </a:solidFill>
              <a:latin typeface="Times" pitchFamily="84" charset="0"/>
              <a:ea typeface="ＭＳ Ｐゴシック" charset="0"/>
            </a:endParaRPr>
          </a:p>
        </p:txBody>
      </p:sp>
      <p:sp>
        <p:nvSpPr>
          <p:cNvPr id="17" name="Freeform 16"/>
          <p:cNvSpPr/>
          <p:nvPr/>
        </p:nvSpPr>
        <p:spPr bwMode="auto">
          <a:xfrm>
            <a:off x="4657229" y="529857"/>
            <a:ext cx="45719" cy="670869"/>
          </a:xfrm>
          <a:custGeom>
            <a:avLst/>
            <a:gdLst>
              <a:gd name="connsiteX0" fmla="*/ 0 w 0"/>
              <a:gd name="connsiteY0" fmla="*/ 0 h 457200"/>
              <a:gd name="connsiteX1" fmla="*/ 0 w 0"/>
              <a:gd name="connsiteY1" fmla="*/ 457200 h 457200"/>
            </a:gdLst>
            <a:ahLst/>
            <a:cxnLst>
              <a:cxn ang="0">
                <a:pos x="connsiteX0" y="connsiteY0"/>
              </a:cxn>
              <a:cxn ang="0">
                <a:pos x="connsiteX1" y="connsiteY1"/>
              </a:cxn>
            </a:cxnLst>
            <a:rect l="l" t="t" r="r" b="b"/>
            <a:pathLst>
              <a:path h="457200">
                <a:moveTo>
                  <a:pt x="0" y="0"/>
                </a:moveTo>
                <a:lnTo>
                  <a:pt x="0" y="45720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z="2091" smtClean="0">
              <a:solidFill>
                <a:srgbClr val="000000"/>
              </a:solidFill>
              <a:latin typeface="Times" pitchFamily="84" charset="0"/>
              <a:ea typeface="ＭＳ Ｐゴシック" charset="0"/>
            </a:endParaRPr>
          </a:p>
        </p:txBody>
      </p:sp>
      <p:sp>
        <p:nvSpPr>
          <p:cNvPr id="18" name="Freeform 17"/>
          <p:cNvSpPr/>
          <p:nvPr/>
        </p:nvSpPr>
        <p:spPr bwMode="auto">
          <a:xfrm>
            <a:off x="3326154" y="1642493"/>
            <a:ext cx="1106076" cy="308666"/>
          </a:xfrm>
          <a:custGeom>
            <a:avLst/>
            <a:gdLst>
              <a:gd name="connsiteX0" fmla="*/ 0 w 749300"/>
              <a:gd name="connsiteY0" fmla="*/ 196850 h 196850"/>
              <a:gd name="connsiteX1" fmla="*/ 749300 w 749300"/>
              <a:gd name="connsiteY1" fmla="*/ 0 h 196850"/>
            </a:gdLst>
            <a:ahLst/>
            <a:cxnLst>
              <a:cxn ang="0">
                <a:pos x="connsiteX0" y="connsiteY0"/>
              </a:cxn>
              <a:cxn ang="0">
                <a:pos x="connsiteX1" y="connsiteY1"/>
              </a:cxn>
            </a:cxnLst>
            <a:rect l="l" t="t" r="r" b="b"/>
            <a:pathLst>
              <a:path w="749300" h="196850">
                <a:moveTo>
                  <a:pt x="0" y="196850"/>
                </a:moveTo>
                <a:lnTo>
                  <a:pt x="749300" y="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z="2091" smtClean="0">
              <a:solidFill>
                <a:srgbClr val="000000"/>
              </a:solidFill>
              <a:latin typeface="Times" pitchFamily="84" charset="0"/>
              <a:ea typeface="ＭＳ Ｐゴシック" charset="0"/>
            </a:endParaRPr>
          </a:p>
        </p:txBody>
      </p:sp>
      <p:sp>
        <p:nvSpPr>
          <p:cNvPr id="19" name="TextBox 18"/>
          <p:cNvSpPr txBox="1"/>
          <p:nvPr/>
        </p:nvSpPr>
        <p:spPr>
          <a:xfrm>
            <a:off x="3821905" y="5069270"/>
            <a:ext cx="1670650" cy="735842"/>
          </a:xfrm>
          <a:prstGeom prst="rect">
            <a:avLst/>
          </a:prstGeom>
          <a:noFill/>
        </p:spPr>
        <p:txBody>
          <a:bodyPr wrap="none" rtlCol="0">
            <a:spAutoFit/>
          </a:bodyPr>
          <a:lstStyle/>
          <a:p>
            <a:pPr algn="ctr" eaLnBrk="0" hangingPunct="0"/>
            <a:r>
              <a:rPr lang="en-US" sz="2091" b="1" dirty="0" smtClean="0">
                <a:solidFill>
                  <a:srgbClr val="FFFFFF"/>
                </a:solidFill>
                <a:latin typeface="Arial" pitchFamily="34" charset="0"/>
                <a:ea typeface="ＭＳ Ｐゴシック" charset="0"/>
                <a:cs typeface="Arial" pitchFamily="34" charset="0"/>
              </a:rPr>
              <a:t>Chlorophyll</a:t>
            </a:r>
          </a:p>
          <a:p>
            <a:pPr algn="ctr" eaLnBrk="0" hangingPunct="0"/>
            <a:r>
              <a:rPr lang="en-US" sz="2091" b="1" dirty="0" smtClean="0">
                <a:solidFill>
                  <a:srgbClr val="FFFFFF"/>
                </a:solidFill>
                <a:latin typeface="Arial" pitchFamily="34" charset="0"/>
                <a:ea typeface="ＭＳ Ｐゴシック" charset="0"/>
                <a:cs typeface="Arial" pitchFamily="34" charset="0"/>
              </a:rPr>
              <a:t>molecule</a:t>
            </a:r>
            <a:endParaRPr lang="en-US" sz="2091" b="1" dirty="0">
              <a:solidFill>
                <a:srgbClr val="FFFFFF"/>
              </a:solidFill>
              <a:latin typeface="Arial" pitchFamily="34" charset="0"/>
              <a:ea typeface="ＭＳ Ｐゴシック" charset="0"/>
              <a:cs typeface="Arial" pitchFamily="34" charset="0"/>
            </a:endParaRPr>
          </a:p>
        </p:txBody>
      </p:sp>
    </p:spTree>
    <p:extLst>
      <p:ext uri="{BB962C8B-B14F-4D97-AF65-F5344CB8AC3E}">
        <p14:creationId xmlns:p14="http://schemas.microsoft.com/office/powerpoint/2010/main" xmlns="" val="1617601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615712"/>
            <a:ext cx="8546592" cy="434644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7.9</a:t>
            </a:r>
            <a:endParaRPr lang="en-US" sz="1200" b="0" dirty="0">
              <a:solidFill>
                <a:schemeClr val="tx1"/>
              </a:solidFill>
              <a:latin typeface="Arial" charset="0"/>
            </a:endParaRPr>
          </a:p>
        </p:txBody>
      </p:sp>
      <p:sp>
        <p:nvSpPr>
          <p:cNvPr id="3" name="TextBox 2"/>
          <p:cNvSpPr txBox="1"/>
          <p:nvPr/>
        </p:nvSpPr>
        <p:spPr>
          <a:xfrm>
            <a:off x="874395" y="1523460"/>
            <a:ext cx="1178528"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Chloroplast</a:t>
            </a:r>
          </a:p>
        </p:txBody>
      </p:sp>
      <p:sp>
        <p:nvSpPr>
          <p:cNvPr id="5" name="TextBox 4"/>
          <p:cNvSpPr txBox="1"/>
          <p:nvPr/>
        </p:nvSpPr>
        <p:spPr>
          <a:xfrm>
            <a:off x="2600960" y="2758410"/>
            <a:ext cx="1765227" cy="523220"/>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Cluster of </a:t>
            </a:r>
            <a:r>
              <a:rPr lang="en-US" sz="1400" b="1" dirty="0" smtClean="0">
                <a:solidFill>
                  <a:srgbClr val="000000"/>
                </a:solidFill>
                <a:latin typeface="Arial" pitchFamily="34" charset="0"/>
                <a:ea typeface="ＭＳ Ｐゴシック" charset="0"/>
                <a:cs typeface="Arial" pitchFamily="34" charset="0"/>
              </a:rPr>
              <a:t>pigment</a:t>
            </a:r>
          </a:p>
          <a:p>
            <a:pPr eaLnBrk="0" hangingPunct="0"/>
            <a:r>
              <a:rPr lang="en-US" sz="1400" b="1" dirty="0" smtClean="0">
                <a:solidFill>
                  <a:srgbClr val="000000"/>
                </a:solidFill>
                <a:latin typeface="Arial" pitchFamily="34" charset="0"/>
                <a:ea typeface="ＭＳ Ｐゴシック" charset="0"/>
                <a:cs typeface="Arial" pitchFamily="34" charset="0"/>
              </a:rPr>
              <a:t>molecules</a:t>
            </a:r>
            <a:endParaRPr lang="en-US" sz="1400" b="1" dirty="0">
              <a:solidFill>
                <a:srgbClr val="000000"/>
              </a:solidFill>
              <a:latin typeface="Arial" pitchFamily="34" charset="0"/>
              <a:ea typeface="ＭＳ Ｐゴシック" charset="0"/>
              <a:cs typeface="Arial" pitchFamily="34" charset="0"/>
            </a:endParaRPr>
          </a:p>
        </p:txBody>
      </p:sp>
      <p:sp>
        <p:nvSpPr>
          <p:cNvPr id="6" name="TextBox 5"/>
          <p:cNvSpPr txBox="1"/>
          <p:nvPr/>
        </p:nvSpPr>
        <p:spPr>
          <a:xfrm>
            <a:off x="4251148" y="3202973"/>
            <a:ext cx="800219"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Photon</a:t>
            </a:r>
          </a:p>
        </p:txBody>
      </p:sp>
      <p:sp>
        <p:nvSpPr>
          <p:cNvPr id="7" name="TextBox 6"/>
          <p:cNvSpPr txBox="1"/>
          <p:nvPr/>
        </p:nvSpPr>
        <p:spPr>
          <a:xfrm>
            <a:off x="1396683" y="5715148"/>
            <a:ext cx="1975221"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Thylakoid membrane</a:t>
            </a:r>
          </a:p>
        </p:txBody>
      </p:sp>
      <p:sp>
        <p:nvSpPr>
          <p:cNvPr id="8" name="TextBox 7"/>
          <p:cNvSpPr txBox="1"/>
          <p:nvPr/>
        </p:nvSpPr>
        <p:spPr>
          <a:xfrm>
            <a:off x="3994470" y="5219756"/>
            <a:ext cx="989373" cy="523220"/>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Transfer</a:t>
            </a:r>
          </a:p>
          <a:p>
            <a:pPr eaLnBrk="0" hangingPunct="0"/>
            <a:r>
              <a:rPr lang="en-US" sz="1400" b="1" dirty="0" smtClean="0">
                <a:solidFill>
                  <a:srgbClr val="000000"/>
                </a:solidFill>
                <a:latin typeface="Arial" pitchFamily="34" charset="0"/>
                <a:ea typeface="ＭＳ Ｐゴシック" charset="0"/>
                <a:cs typeface="Arial" pitchFamily="34" charset="0"/>
              </a:rPr>
              <a:t>of </a:t>
            </a:r>
            <a:r>
              <a:rPr lang="en-US" sz="1400" b="1" dirty="0">
                <a:solidFill>
                  <a:srgbClr val="000000"/>
                </a:solidFill>
                <a:latin typeface="Arial" pitchFamily="34" charset="0"/>
                <a:ea typeface="ＭＳ Ｐゴシック" charset="0"/>
                <a:cs typeface="Arial" pitchFamily="34" charset="0"/>
              </a:rPr>
              <a:t>energy</a:t>
            </a:r>
          </a:p>
        </p:txBody>
      </p:sp>
      <p:sp>
        <p:nvSpPr>
          <p:cNvPr id="9" name="TextBox 8"/>
          <p:cNvSpPr txBox="1"/>
          <p:nvPr/>
        </p:nvSpPr>
        <p:spPr>
          <a:xfrm>
            <a:off x="4940976" y="5734137"/>
            <a:ext cx="1308371"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Photosystem</a:t>
            </a:r>
          </a:p>
        </p:txBody>
      </p:sp>
      <p:sp>
        <p:nvSpPr>
          <p:cNvPr id="10" name="TextBox 9"/>
          <p:cNvSpPr txBox="1"/>
          <p:nvPr/>
        </p:nvSpPr>
        <p:spPr>
          <a:xfrm>
            <a:off x="6519875" y="5031656"/>
            <a:ext cx="1059906" cy="523220"/>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Pigment</a:t>
            </a:r>
          </a:p>
          <a:p>
            <a:pPr eaLnBrk="0" hangingPunct="0"/>
            <a:r>
              <a:rPr lang="en-US" sz="1400" b="1" dirty="0" smtClean="0">
                <a:solidFill>
                  <a:srgbClr val="000000"/>
                </a:solidFill>
                <a:latin typeface="Arial" pitchFamily="34" charset="0"/>
                <a:ea typeface="ＭＳ Ｐゴシック" charset="0"/>
                <a:cs typeface="Arial" pitchFamily="34" charset="0"/>
              </a:rPr>
              <a:t>molecules</a:t>
            </a:r>
            <a:endParaRPr lang="en-US" sz="1400" b="1" dirty="0">
              <a:solidFill>
                <a:srgbClr val="000000"/>
              </a:solidFill>
              <a:latin typeface="Arial" pitchFamily="34" charset="0"/>
              <a:ea typeface="ＭＳ Ｐゴシック" charset="0"/>
              <a:cs typeface="Arial" pitchFamily="34" charset="0"/>
            </a:endParaRPr>
          </a:p>
        </p:txBody>
      </p:sp>
      <p:sp>
        <p:nvSpPr>
          <p:cNvPr id="11" name="TextBox 10"/>
          <p:cNvSpPr txBox="1"/>
          <p:nvPr/>
        </p:nvSpPr>
        <p:spPr>
          <a:xfrm>
            <a:off x="6638717" y="4071998"/>
            <a:ext cx="1297150" cy="738664"/>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Reaction-</a:t>
            </a:r>
          </a:p>
          <a:p>
            <a:pPr eaLnBrk="0" hangingPunct="0"/>
            <a:r>
              <a:rPr lang="en-US" sz="1400" b="1" dirty="0" smtClean="0">
                <a:solidFill>
                  <a:srgbClr val="000000"/>
                </a:solidFill>
                <a:latin typeface="Arial" pitchFamily="34" charset="0"/>
                <a:ea typeface="ＭＳ Ｐゴシック" charset="0"/>
                <a:cs typeface="Arial" pitchFamily="34" charset="0"/>
              </a:rPr>
              <a:t>center</a:t>
            </a:r>
          </a:p>
          <a:p>
            <a:pPr eaLnBrk="0" hangingPunct="0">
              <a:lnSpc>
                <a:spcPts val="1600"/>
              </a:lnSpc>
            </a:pPr>
            <a:r>
              <a:rPr lang="en-US" sz="1400" b="1" dirty="0" smtClean="0">
                <a:solidFill>
                  <a:srgbClr val="000000"/>
                </a:solidFill>
                <a:latin typeface="Arial" pitchFamily="34" charset="0"/>
                <a:ea typeface="ＭＳ Ｐゴシック" charset="0"/>
                <a:cs typeface="Arial" pitchFamily="34" charset="0"/>
              </a:rPr>
              <a:t>chlorophyll </a:t>
            </a:r>
            <a:r>
              <a:rPr lang="en-US" sz="1400" b="1" i="1" dirty="0">
                <a:solidFill>
                  <a:srgbClr val="000000"/>
                </a:solidFill>
                <a:latin typeface="Arial" pitchFamily="34" charset="0"/>
                <a:ea typeface="ＭＳ Ｐゴシック" charset="0"/>
                <a:cs typeface="Arial" pitchFamily="34" charset="0"/>
              </a:rPr>
              <a:t>a</a:t>
            </a:r>
          </a:p>
        </p:txBody>
      </p:sp>
      <p:sp>
        <p:nvSpPr>
          <p:cNvPr id="12" name="TextBox 11"/>
          <p:cNvSpPr txBox="1"/>
          <p:nvPr/>
        </p:nvSpPr>
        <p:spPr>
          <a:xfrm>
            <a:off x="6577854" y="3227808"/>
            <a:ext cx="930063" cy="738664"/>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Primary</a:t>
            </a:r>
          </a:p>
          <a:p>
            <a:pPr eaLnBrk="0" hangingPunct="0"/>
            <a:r>
              <a:rPr lang="en-US" sz="1400" b="1" dirty="0" smtClean="0">
                <a:solidFill>
                  <a:srgbClr val="000000"/>
                </a:solidFill>
                <a:latin typeface="Arial" pitchFamily="34" charset="0"/>
                <a:ea typeface="ＭＳ Ｐゴシック" charset="0"/>
                <a:cs typeface="Arial" pitchFamily="34" charset="0"/>
              </a:rPr>
              <a:t>electron</a:t>
            </a:r>
          </a:p>
          <a:p>
            <a:pPr eaLnBrk="0" hangingPunct="0">
              <a:lnSpc>
                <a:spcPts val="1600"/>
              </a:lnSpc>
            </a:pPr>
            <a:r>
              <a:rPr lang="en-US" sz="1400" b="1" dirty="0" smtClean="0">
                <a:solidFill>
                  <a:srgbClr val="000000"/>
                </a:solidFill>
                <a:latin typeface="Arial" pitchFamily="34" charset="0"/>
                <a:ea typeface="ＭＳ Ｐゴシック" charset="0"/>
                <a:cs typeface="Arial" pitchFamily="34" charset="0"/>
              </a:rPr>
              <a:t>acceptor</a:t>
            </a:r>
            <a:endParaRPr lang="en-US" sz="1400" b="1" i="1" dirty="0">
              <a:solidFill>
                <a:srgbClr val="000000"/>
              </a:solidFill>
              <a:latin typeface="Arial" pitchFamily="34" charset="0"/>
              <a:ea typeface="ＭＳ Ｐゴシック" charset="0"/>
              <a:cs typeface="Arial" pitchFamily="34" charset="0"/>
            </a:endParaRPr>
          </a:p>
        </p:txBody>
      </p:sp>
      <p:sp>
        <p:nvSpPr>
          <p:cNvPr id="17" name="TextBox 16"/>
          <p:cNvSpPr txBox="1"/>
          <p:nvPr/>
        </p:nvSpPr>
        <p:spPr>
          <a:xfrm>
            <a:off x="5808268" y="3989830"/>
            <a:ext cx="901209" cy="523220"/>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Electron</a:t>
            </a:r>
          </a:p>
          <a:p>
            <a:pPr eaLnBrk="0" hangingPunct="0"/>
            <a:r>
              <a:rPr lang="en-US" sz="1400" b="1" dirty="0" smtClean="0">
                <a:solidFill>
                  <a:srgbClr val="000000"/>
                </a:solidFill>
                <a:latin typeface="Arial" pitchFamily="34" charset="0"/>
                <a:ea typeface="ＭＳ Ｐゴシック" charset="0"/>
                <a:cs typeface="Arial" pitchFamily="34" charset="0"/>
              </a:rPr>
              <a:t>transfer</a:t>
            </a:r>
            <a:endParaRPr lang="en-US" sz="1400" b="1" dirty="0">
              <a:solidFill>
                <a:srgbClr val="000000"/>
              </a:solidFill>
              <a:latin typeface="Arial" pitchFamily="34" charset="0"/>
              <a:ea typeface="ＭＳ Ｐゴシック" charset="0"/>
              <a:cs typeface="Arial" pitchFamily="34" charset="0"/>
            </a:endParaRPr>
          </a:p>
        </p:txBody>
      </p:sp>
      <p:sp>
        <p:nvSpPr>
          <p:cNvPr id="16" name="Freeform 15"/>
          <p:cNvSpPr/>
          <p:nvPr/>
        </p:nvSpPr>
        <p:spPr bwMode="auto">
          <a:xfrm>
            <a:off x="5629275" y="3573406"/>
            <a:ext cx="990600" cy="409575"/>
          </a:xfrm>
          <a:custGeom>
            <a:avLst/>
            <a:gdLst>
              <a:gd name="connsiteX0" fmla="*/ 990600 w 990600"/>
              <a:gd name="connsiteY0" fmla="*/ 0 h 409575"/>
              <a:gd name="connsiteX1" fmla="*/ 0 w 990600"/>
              <a:gd name="connsiteY1" fmla="*/ 409575 h 409575"/>
            </a:gdLst>
            <a:ahLst/>
            <a:cxnLst>
              <a:cxn ang="0">
                <a:pos x="connsiteX0" y="connsiteY0"/>
              </a:cxn>
              <a:cxn ang="0">
                <a:pos x="connsiteX1" y="connsiteY1"/>
              </a:cxn>
            </a:cxnLst>
            <a:rect l="l" t="t" r="r" b="b"/>
            <a:pathLst>
              <a:path w="990600" h="409575">
                <a:moveTo>
                  <a:pt x="990600" y="0"/>
                </a:moveTo>
                <a:lnTo>
                  <a:pt x="0" y="409575"/>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dirty="0" smtClean="0">
              <a:solidFill>
                <a:srgbClr val="000000"/>
              </a:solidFill>
              <a:latin typeface="Times" pitchFamily="84" charset="0"/>
              <a:ea typeface="ＭＳ Ｐゴシック" charset="0"/>
            </a:endParaRPr>
          </a:p>
        </p:txBody>
      </p:sp>
      <p:sp>
        <p:nvSpPr>
          <p:cNvPr id="18" name="Freeform 17"/>
          <p:cNvSpPr/>
          <p:nvPr/>
        </p:nvSpPr>
        <p:spPr bwMode="auto">
          <a:xfrm>
            <a:off x="5772149" y="4908530"/>
            <a:ext cx="833437" cy="338137"/>
          </a:xfrm>
          <a:custGeom>
            <a:avLst/>
            <a:gdLst>
              <a:gd name="connsiteX0" fmla="*/ 142875 w 833437"/>
              <a:gd name="connsiteY0" fmla="*/ 0 h 338137"/>
              <a:gd name="connsiteX1" fmla="*/ 833437 w 833437"/>
              <a:gd name="connsiteY1" fmla="*/ 338137 h 338137"/>
              <a:gd name="connsiteX2" fmla="*/ 0 w 833437"/>
              <a:gd name="connsiteY2" fmla="*/ 228600 h 338137"/>
            </a:gdLst>
            <a:ahLst/>
            <a:cxnLst>
              <a:cxn ang="0">
                <a:pos x="connsiteX0" y="connsiteY0"/>
              </a:cxn>
              <a:cxn ang="0">
                <a:pos x="connsiteX1" y="connsiteY1"/>
              </a:cxn>
              <a:cxn ang="0">
                <a:pos x="connsiteX2" y="connsiteY2"/>
              </a:cxn>
            </a:cxnLst>
            <a:rect l="l" t="t" r="r" b="b"/>
            <a:pathLst>
              <a:path w="833437" h="338137">
                <a:moveTo>
                  <a:pt x="142875" y="0"/>
                </a:moveTo>
                <a:lnTo>
                  <a:pt x="833437" y="338137"/>
                </a:lnTo>
                <a:lnTo>
                  <a:pt x="0" y="228600"/>
                </a:lnTo>
              </a:path>
            </a:pathLst>
          </a:custGeom>
          <a:noFill/>
          <a:ln w="12700" cap="flat" cmpd="sng" algn="ctr">
            <a:solidFill>
              <a:schemeClr val="tx1"/>
            </a:solidFill>
            <a:prstDash val="solid"/>
            <a:miter lim="800000"/>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9" name="Freeform 18"/>
          <p:cNvSpPr/>
          <p:nvPr/>
        </p:nvSpPr>
        <p:spPr bwMode="auto">
          <a:xfrm>
            <a:off x="5753100" y="4431873"/>
            <a:ext cx="923925" cy="0"/>
          </a:xfrm>
          <a:custGeom>
            <a:avLst/>
            <a:gdLst>
              <a:gd name="connsiteX0" fmla="*/ 923925 w 923925"/>
              <a:gd name="connsiteY0" fmla="*/ 0 h 0"/>
              <a:gd name="connsiteX1" fmla="*/ 0 w 923925"/>
              <a:gd name="connsiteY1" fmla="*/ 0 h 0"/>
            </a:gdLst>
            <a:ahLst/>
            <a:cxnLst>
              <a:cxn ang="0">
                <a:pos x="connsiteX0" y="connsiteY0"/>
              </a:cxn>
              <a:cxn ang="0">
                <a:pos x="connsiteX1" y="connsiteY1"/>
              </a:cxn>
            </a:cxnLst>
            <a:rect l="l" t="t" r="r" b="b"/>
            <a:pathLst>
              <a:path w="923925">
                <a:moveTo>
                  <a:pt x="923925" y="0"/>
                </a:moveTo>
                <a:lnTo>
                  <a:pt x="0" y="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0" name="Freeform 19"/>
          <p:cNvSpPr/>
          <p:nvPr/>
        </p:nvSpPr>
        <p:spPr bwMode="auto">
          <a:xfrm>
            <a:off x="4833937" y="4923020"/>
            <a:ext cx="519113" cy="514350"/>
          </a:xfrm>
          <a:custGeom>
            <a:avLst/>
            <a:gdLst>
              <a:gd name="connsiteX0" fmla="*/ 0 w 519113"/>
              <a:gd name="connsiteY0" fmla="*/ 514350 h 514350"/>
              <a:gd name="connsiteX1" fmla="*/ 519113 w 519113"/>
              <a:gd name="connsiteY1" fmla="*/ 0 h 514350"/>
            </a:gdLst>
            <a:ahLst/>
            <a:cxnLst>
              <a:cxn ang="0">
                <a:pos x="connsiteX0" y="connsiteY0"/>
              </a:cxn>
              <a:cxn ang="0">
                <a:pos x="connsiteX1" y="connsiteY1"/>
              </a:cxn>
            </a:cxnLst>
            <a:rect l="l" t="t" r="r" b="b"/>
            <a:pathLst>
              <a:path w="519113" h="514350">
                <a:moveTo>
                  <a:pt x="0" y="514350"/>
                </a:moveTo>
                <a:lnTo>
                  <a:pt x="519113" y="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2" name="TextBox 21"/>
          <p:cNvSpPr txBox="1"/>
          <p:nvPr/>
        </p:nvSpPr>
        <p:spPr>
          <a:xfrm>
            <a:off x="5529275" y="4118451"/>
            <a:ext cx="125034" cy="169277"/>
          </a:xfrm>
          <a:prstGeom prst="rect">
            <a:avLst/>
          </a:prstGeom>
          <a:noFill/>
        </p:spPr>
        <p:txBody>
          <a:bodyPr wrap="none" lIns="0" tIns="0" rIns="0" bIns="0" rtlCol="0">
            <a:spAutoFit/>
          </a:bodyPr>
          <a:lstStyle/>
          <a:p>
            <a:pPr eaLnBrk="0" hangingPunct="0"/>
            <a:r>
              <a:rPr lang="en-US" sz="1100" b="1" i="1" dirty="0" smtClean="0">
                <a:solidFill>
                  <a:srgbClr val="000000"/>
                </a:solidFill>
                <a:latin typeface="Arial" pitchFamily="34" charset="0"/>
                <a:ea typeface="ＭＳ Ｐゴシック" charset="0"/>
                <a:cs typeface="Arial" pitchFamily="34" charset="0"/>
              </a:rPr>
              <a:t>e</a:t>
            </a:r>
            <a:r>
              <a:rPr lang="en-US" sz="1000" b="1" baseline="30000" dirty="0" smtClean="0">
                <a:solidFill>
                  <a:srgbClr val="000000"/>
                </a:solidFill>
                <a:latin typeface="Symbol" pitchFamily="18" charset="2"/>
                <a:ea typeface="ＭＳ Ｐゴシック" charset="0"/>
                <a:cs typeface="Arial" pitchFamily="34" charset="0"/>
                <a:sym typeface="Symbol"/>
              </a:rPr>
              <a:t></a:t>
            </a:r>
            <a:endParaRPr lang="en-US" sz="1000" b="1" baseline="30000" dirty="0">
              <a:solidFill>
                <a:srgbClr val="000000"/>
              </a:solidFill>
              <a:latin typeface="Symbol" pitchFamily="18" charset="2"/>
              <a:ea typeface="ＭＳ Ｐゴシック" charset="0"/>
              <a:cs typeface="Arial" pitchFamily="34" charset="0"/>
            </a:endParaRPr>
          </a:p>
        </p:txBody>
      </p:sp>
      <p:grpSp>
        <p:nvGrpSpPr>
          <p:cNvPr id="23" name="Group 22"/>
          <p:cNvGrpSpPr/>
          <p:nvPr/>
        </p:nvGrpSpPr>
        <p:grpSpPr>
          <a:xfrm>
            <a:off x="2498725" y="3234050"/>
            <a:ext cx="622300" cy="968375"/>
            <a:chOff x="2498725" y="2990850"/>
            <a:chExt cx="622300" cy="968375"/>
          </a:xfrm>
        </p:grpSpPr>
        <p:sp>
          <p:nvSpPr>
            <p:cNvPr id="24" name="Freeform 23"/>
            <p:cNvSpPr/>
            <p:nvPr/>
          </p:nvSpPr>
          <p:spPr bwMode="auto">
            <a:xfrm>
              <a:off x="2806700" y="2990850"/>
              <a:ext cx="95250" cy="882650"/>
            </a:xfrm>
            <a:custGeom>
              <a:avLst/>
              <a:gdLst>
                <a:gd name="connsiteX0" fmla="*/ 95250 w 95250"/>
                <a:gd name="connsiteY0" fmla="*/ 0 h 882650"/>
                <a:gd name="connsiteX1" fmla="*/ 0 w 95250"/>
                <a:gd name="connsiteY1" fmla="*/ 882650 h 882650"/>
              </a:gdLst>
              <a:ahLst/>
              <a:cxnLst>
                <a:cxn ang="0">
                  <a:pos x="connsiteX0" y="connsiteY0"/>
                </a:cxn>
                <a:cxn ang="0">
                  <a:pos x="connsiteX1" y="connsiteY1"/>
                </a:cxn>
              </a:cxnLst>
              <a:rect l="l" t="t" r="r" b="b"/>
              <a:pathLst>
                <a:path w="95250" h="882650">
                  <a:moveTo>
                    <a:pt x="95250" y="0"/>
                  </a:moveTo>
                  <a:lnTo>
                    <a:pt x="0" y="88265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5" name="Freeform 24"/>
            <p:cNvSpPr/>
            <p:nvPr/>
          </p:nvSpPr>
          <p:spPr bwMode="auto">
            <a:xfrm>
              <a:off x="2498725" y="3867150"/>
              <a:ext cx="622300" cy="92075"/>
            </a:xfrm>
            <a:custGeom>
              <a:avLst/>
              <a:gdLst>
                <a:gd name="connsiteX0" fmla="*/ 0 w 622300"/>
                <a:gd name="connsiteY0" fmla="*/ 88900 h 92075"/>
                <a:gd name="connsiteX1" fmla="*/ 0 w 622300"/>
                <a:gd name="connsiteY1" fmla="*/ 0 h 92075"/>
                <a:gd name="connsiteX2" fmla="*/ 622300 w 622300"/>
                <a:gd name="connsiteY2" fmla="*/ 0 h 92075"/>
                <a:gd name="connsiteX3" fmla="*/ 622300 w 622300"/>
                <a:gd name="connsiteY3" fmla="*/ 92075 h 92075"/>
              </a:gdLst>
              <a:ahLst/>
              <a:cxnLst>
                <a:cxn ang="0">
                  <a:pos x="connsiteX0" y="connsiteY0"/>
                </a:cxn>
                <a:cxn ang="0">
                  <a:pos x="connsiteX1" y="connsiteY1"/>
                </a:cxn>
                <a:cxn ang="0">
                  <a:pos x="connsiteX2" y="connsiteY2"/>
                </a:cxn>
                <a:cxn ang="0">
                  <a:pos x="connsiteX3" y="connsiteY3"/>
                </a:cxn>
              </a:cxnLst>
              <a:rect l="l" t="t" r="r" b="b"/>
              <a:pathLst>
                <a:path w="622300" h="92075">
                  <a:moveTo>
                    <a:pt x="0" y="88900"/>
                  </a:moveTo>
                  <a:lnTo>
                    <a:pt x="0" y="0"/>
                  </a:lnTo>
                  <a:lnTo>
                    <a:pt x="622300" y="0"/>
                  </a:lnTo>
                  <a:lnTo>
                    <a:pt x="622300" y="920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sp>
        <p:nvSpPr>
          <p:cNvPr id="26" name="Freeform 25"/>
          <p:cNvSpPr/>
          <p:nvPr/>
        </p:nvSpPr>
        <p:spPr bwMode="auto">
          <a:xfrm>
            <a:off x="5598795" y="4268642"/>
            <a:ext cx="288925" cy="0"/>
          </a:xfrm>
          <a:custGeom>
            <a:avLst/>
            <a:gdLst>
              <a:gd name="connsiteX0" fmla="*/ 288925 w 288925"/>
              <a:gd name="connsiteY0" fmla="*/ 0 h 0"/>
              <a:gd name="connsiteX1" fmla="*/ 0 w 288925"/>
              <a:gd name="connsiteY1" fmla="*/ 0 h 0"/>
            </a:gdLst>
            <a:ahLst/>
            <a:cxnLst>
              <a:cxn ang="0">
                <a:pos x="connsiteX0" y="connsiteY0"/>
              </a:cxn>
              <a:cxn ang="0">
                <a:pos x="connsiteX1" y="connsiteY1"/>
              </a:cxn>
            </a:cxnLst>
            <a:rect l="l" t="t" r="r" b="b"/>
            <a:pathLst>
              <a:path w="288925">
                <a:moveTo>
                  <a:pt x="288925" y="0"/>
                </a:moveTo>
                <a:lnTo>
                  <a:pt x="0" y="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8" name="직사각형 27"/>
          <p:cNvSpPr/>
          <p:nvPr/>
        </p:nvSpPr>
        <p:spPr>
          <a:xfrm>
            <a:off x="2918297" y="144959"/>
            <a:ext cx="5924145" cy="2677656"/>
          </a:xfrm>
          <a:prstGeom prst="rect">
            <a:avLst/>
          </a:prstGeom>
        </p:spPr>
        <p:txBody>
          <a:bodyPr wrap="square">
            <a:spAutoFit/>
          </a:bodyPr>
          <a:lstStyle/>
          <a:p>
            <a:r>
              <a:rPr lang="en-US" altLang="ko-KR" dirty="0" smtClean="0"/>
              <a:t>In the </a:t>
            </a:r>
            <a:r>
              <a:rPr lang="en-US" altLang="ko-KR" dirty="0" err="1" smtClean="0"/>
              <a:t>thylakoid</a:t>
            </a:r>
            <a:r>
              <a:rPr lang="en-US" altLang="ko-KR" dirty="0" smtClean="0"/>
              <a:t> membrane, chlorophyll molecules are organized with other molecules into </a:t>
            </a:r>
            <a:r>
              <a:rPr lang="en-US" altLang="ko-KR" dirty="0" err="1" smtClean="0"/>
              <a:t>photosystems</a:t>
            </a:r>
            <a:r>
              <a:rPr lang="en-US" altLang="ko-KR" dirty="0" smtClean="0"/>
              <a:t>.</a:t>
            </a:r>
          </a:p>
          <a:p>
            <a:r>
              <a:rPr lang="en-US" altLang="ko-KR" dirty="0" smtClean="0"/>
              <a:t>Each </a:t>
            </a:r>
            <a:r>
              <a:rPr lang="en-US" altLang="ko-KR" b="1" dirty="0" err="1" smtClean="0"/>
              <a:t>photosystem</a:t>
            </a:r>
            <a:r>
              <a:rPr lang="en-US" altLang="ko-KR" dirty="0" smtClean="0"/>
              <a:t> has a cluster of a few hundred pigment molecules, including chlorophylls </a:t>
            </a:r>
            <a:r>
              <a:rPr lang="en-US" altLang="ko-KR" i="1" dirty="0" smtClean="0"/>
              <a:t>a</a:t>
            </a:r>
            <a:r>
              <a:rPr lang="en-US" altLang="ko-KR" dirty="0" smtClean="0"/>
              <a:t> and </a:t>
            </a:r>
            <a:r>
              <a:rPr lang="en-US" altLang="ko-KR" i="1" dirty="0" smtClean="0"/>
              <a:t>b</a:t>
            </a:r>
            <a:r>
              <a:rPr lang="en-US" altLang="ko-KR" dirty="0" smtClean="0"/>
              <a:t> and some </a:t>
            </a:r>
            <a:r>
              <a:rPr lang="en-US" altLang="ko-KR" dirty="0" err="1" smtClean="0"/>
              <a:t>carotenoids</a:t>
            </a:r>
            <a:r>
              <a:rPr lang="en-US" altLang="ko-KR" dirty="0" smtClean="0"/>
              <a:t>.</a:t>
            </a:r>
          </a:p>
        </p:txBody>
      </p:sp>
    </p:spTree>
    <p:extLst>
      <p:ext uri="{BB962C8B-B14F-4D97-AF65-F5344CB8AC3E}">
        <p14:creationId xmlns:p14="http://schemas.microsoft.com/office/powerpoint/2010/main" xmlns="" val="1597562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658368"/>
            <a:ext cx="8546592" cy="5541264"/>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7.10</a:t>
            </a:r>
            <a:endParaRPr lang="en-US" sz="1200" b="0" dirty="0">
              <a:solidFill>
                <a:schemeClr val="tx1"/>
              </a:solidFill>
              <a:latin typeface="Arial" charset="0"/>
            </a:endParaRPr>
          </a:p>
        </p:txBody>
      </p:sp>
      <p:sp>
        <p:nvSpPr>
          <p:cNvPr id="3" name="TextBox 2"/>
          <p:cNvSpPr txBox="1"/>
          <p:nvPr/>
        </p:nvSpPr>
        <p:spPr>
          <a:xfrm>
            <a:off x="4016730" y="1319212"/>
            <a:ext cx="861133" cy="523220"/>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Energy</a:t>
            </a:r>
          </a:p>
          <a:p>
            <a:pPr eaLnBrk="0" hangingPunct="0"/>
            <a:r>
              <a:rPr lang="en-US" sz="1400" b="1" dirty="0" smtClean="0">
                <a:solidFill>
                  <a:srgbClr val="000000"/>
                </a:solidFill>
                <a:latin typeface="Arial" pitchFamily="34" charset="0"/>
                <a:ea typeface="ＭＳ Ｐゴシック" charset="0"/>
                <a:cs typeface="Arial" pitchFamily="34" charset="0"/>
              </a:rPr>
              <a:t>to </a:t>
            </a:r>
            <a:r>
              <a:rPr lang="en-US" sz="1400" b="1" dirty="0">
                <a:solidFill>
                  <a:srgbClr val="000000"/>
                </a:solidFill>
                <a:latin typeface="Arial" pitchFamily="34" charset="0"/>
                <a:ea typeface="ＭＳ Ｐゴシック" charset="0"/>
                <a:cs typeface="Arial" pitchFamily="34" charset="0"/>
              </a:rPr>
              <a:t>make</a:t>
            </a:r>
          </a:p>
        </p:txBody>
      </p:sp>
      <p:sp>
        <p:nvSpPr>
          <p:cNvPr id="5" name="TextBox 4"/>
          <p:cNvSpPr txBox="1"/>
          <p:nvPr/>
        </p:nvSpPr>
        <p:spPr>
          <a:xfrm>
            <a:off x="4868337" y="1426933"/>
            <a:ext cx="530402"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ATP</a:t>
            </a:r>
          </a:p>
        </p:txBody>
      </p:sp>
      <p:sp>
        <p:nvSpPr>
          <p:cNvPr id="6" name="TextBox 5"/>
          <p:cNvSpPr txBox="1"/>
          <p:nvPr/>
        </p:nvSpPr>
        <p:spPr>
          <a:xfrm>
            <a:off x="7677335" y="796467"/>
            <a:ext cx="678391" cy="276999"/>
          </a:xfrm>
          <a:prstGeom prst="rect">
            <a:avLst/>
          </a:prstGeom>
          <a:noFill/>
        </p:spPr>
        <p:txBody>
          <a:bodyPr wrap="non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NADP</a:t>
            </a:r>
            <a:r>
              <a:rPr lang="en-US" sz="1200" b="1" baseline="30000" dirty="0" smtClean="0">
                <a:solidFill>
                  <a:srgbClr val="000000"/>
                </a:solidFill>
                <a:latin typeface="Symbol"/>
                <a:ea typeface="ＭＳ Ｐゴシック" charset="0"/>
                <a:cs typeface="Arial" pitchFamily="34" charset="0"/>
              </a:rPr>
              <a:t>+</a:t>
            </a:r>
            <a:endParaRPr lang="en-US" sz="1200" b="1" baseline="30000" dirty="0">
              <a:solidFill>
                <a:srgbClr val="000000"/>
              </a:solidFill>
              <a:latin typeface="Symbol"/>
              <a:ea typeface="ＭＳ Ｐゴシック" charset="0"/>
              <a:cs typeface="Arial" pitchFamily="34" charset="0"/>
            </a:endParaRPr>
          </a:p>
        </p:txBody>
      </p:sp>
      <p:sp>
        <p:nvSpPr>
          <p:cNvPr id="4" name="TextBox 3"/>
          <p:cNvSpPr txBox="1"/>
          <p:nvPr/>
        </p:nvSpPr>
        <p:spPr>
          <a:xfrm>
            <a:off x="6062665" y="708897"/>
            <a:ext cx="930063" cy="738664"/>
          </a:xfrm>
          <a:prstGeom prst="rect">
            <a:avLst/>
          </a:prstGeom>
          <a:noFill/>
        </p:spPr>
        <p:txBody>
          <a:bodyPr wrap="none"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Primary</a:t>
            </a:r>
          </a:p>
          <a:p>
            <a:pPr eaLnBrk="0" hangingPunct="0"/>
            <a:r>
              <a:rPr lang="en-US" sz="1400" b="1" dirty="0" smtClean="0">
                <a:solidFill>
                  <a:srgbClr val="FFFFFF"/>
                </a:solidFill>
                <a:latin typeface="Arial" pitchFamily="34" charset="0"/>
                <a:ea typeface="ＭＳ Ｐゴシック" charset="0"/>
                <a:cs typeface="Arial" pitchFamily="34" charset="0"/>
              </a:rPr>
              <a:t>electron</a:t>
            </a:r>
          </a:p>
          <a:p>
            <a:pPr eaLnBrk="0" hangingPunct="0"/>
            <a:r>
              <a:rPr lang="en-US" sz="1400" b="1" dirty="0" smtClean="0">
                <a:solidFill>
                  <a:srgbClr val="FFFFFF"/>
                </a:solidFill>
                <a:latin typeface="Arial" pitchFamily="34" charset="0"/>
                <a:ea typeface="ＭＳ Ｐゴシック" charset="0"/>
                <a:cs typeface="Arial" pitchFamily="34" charset="0"/>
              </a:rPr>
              <a:t>acceptor</a:t>
            </a:r>
            <a:endParaRPr lang="en-US" sz="1400" b="1" dirty="0">
              <a:solidFill>
                <a:srgbClr val="FFFFFF"/>
              </a:solidFill>
              <a:latin typeface="Arial" pitchFamily="34" charset="0"/>
              <a:ea typeface="ＭＳ Ｐゴシック" charset="0"/>
              <a:cs typeface="Arial" pitchFamily="34" charset="0"/>
            </a:endParaRPr>
          </a:p>
        </p:txBody>
      </p:sp>
      <p:sp>
        <p:nvSpPr>
          <p:cNvPr id="7" name="TextBox 6"/>
          <p:cNvSpPr txBox="1"/>
          <p:nvPr/>
        </p:nvSpPr>
        <p:spPr>
          <a:xfrm>
            <a:off x="6421671" y="1554064"/>
            <a:ext cx="216406" cy="184538"/>
          </a:xfrm>
          <a:prstGeom prst="rect">
            <a:avLst/>
          </a:prstGeom>
          <a:noFill/>
        </p:spPr>
        <p:txBody>
          <a:bodyPr wrap="none" lIns="0" tIns="0" rIns="0" bIns="0" rtlCol="0">
            <a:spAutoFit/>
          </a:bodyPr>
          <a:lstStyle/>
          <a:p>
            <a:pPr eaLnBrk="0" hangingPunct="0"/>
            <a:r>
              <a:rPr lang="en-US" sz="1199" b="1" dirty="0" smtClean="0">
                <a:solidFill>
                  <a:srgbClr val="000000"/>
                </a:solidFill>
                <a:latin typeface="Arial" pitchFamily="34" charset="0"/>
                <a:ea typeface="ＭＳ Ｐゴシック" charset="0"/>
                <a:cs typeface="Arial" pitchFamily="34" charset="0"/>
              </a:rPr>
              <a:t>2</a:t>
            </a:r>
            <a:r>
              <a:rPr lang="en-US" sz="1199" b="1" i="1" dirty="0" smtClean="0">
                <a:solidFill>
                  <a:srgbClr val="000000"/>
                </a:solidFill>
                <a:latin typeface="Arial" pitchFamily="34" charset="0"/>
                <a:ea typeface="ＭＳ Ｐゴシック" charset="0"/>
                <a:cs typeface="Arial" pitchFamily="34" charset="0"/>
              </a:rPr>
              <a:t>e</a:t>
            </a:r>
            <a:r>
              <a:rPr lang="en-US" sz="1000" b="1" baseline="30000" dirty="0" smtClean="0">
                <a:solidFill>
                  <a:srgbClr val="000000"/>
                </a:solidFill>
                <a:latin typeface="Symbol" pitchFamily="18" charset="2"/>
                <a:ea typeface="ＭＳ Ｐゴシック" charset="0"/>
                <a:cs typeface="Arial" pitchFamily="34" charset="0"/>
                <a:sym typeface="Symbol"/>
              </a:rPr>
              <a:t></a:t>
            </a:r>
            <a:endParaRPr lang="en-US" sz="1000" b="1" baseline="30000" dirty="0">
              <a:solidFill>
                <a:srgbClr val="000000"/>
              </a:solidFill>
              <a:latin typeface="Symbol" pitchFamily="18" charset="2"/>
              <a:ea typeface="ＭＳ Ｐゴシック" charset="0"/>
              <a:cs typeface="Arial" pitchFamily="34" charset="0"/>
            </a:endParaRPr>
          </a:p>
        </p:txBody>
      </p:sp>
      <p:sp>
        <p:nvSpPr>
          <p:cNvPr id="9" name="TextBox 8"/>
          <p:cNvSpPr txBox="1"/>
          <p:nvPr/>
        </p:nvSpPr>
        <p:spPr>
          <a:xfrm>
            <a:off x="7107028" y="944238"/>
            <a:ext cx="216406" cy="184538"/>
          </a:xfrm>
          <a:prstGeom prst="rect">
            <a:avLst/>
          </a:prstGeom>
          <a:noFill/>
        </p:spPr>
        <p:txBody>
          <a:bodyPr wrap="none" lIns="0" tIns="0" rIns="0" bIns="0" rtlCol="0">
            <a:spAutoFit/>
          </a:bodyPr>
          <a:lstStyle/>
          <a:p>
            <a:pPr eaLnBrk="0" hangingPunct="0"/>
            <a:r>
              <a:rPr lang="en-US" sz="1199" b="1" dirty="0" smtClean="0">
                <a:solidFill>
                  <a:srgbClr val="000000"/>
                </a:solidFill>
                <a:latin typeface="Arial" pitchFamily="34" charset="0"/>
                <a:ea typeface="ＭＳ Ｐゴシック" charset="0"/>
                <a:cs typeface="Arial" pitchFamily="34" charset="0"/>
              </a:rPr>
              <a:t>2</a:t>
            </a:r>
            <a:r>
              <a:rPr lang="en-US" sz="1199" b="1" i="1" dirty="0" smtClean="0">
                <a:solidFill>
                  <a:srgbClr val="000000"/>
                </a:solidFill>
                <a:latin typeface="Arial" pitchFamily="34" charset="0"/>
                <a:ea typeface="ＭＳ Ｐゴシック" charset="0"/>
                <a:cs typeface="Arial" pitchFamily="34" charset="0"/>
              </a:rPr>
              <a:t>e</a:t>
            </a:r>
            <a:r>
              <a:rPr lang="en-US" sz="1000" b="1" baseline="30000" dirty="0" smtClean="0">
                <a:solidFill>
                  <a:srgbClr val="000000"/>
                </a:solidFill>
                <a:latin typeface="Symbol" pitchFamily="18" charset="2"/>
                <a:ea typeface="ＭＳ Ｐゴシック" charset="0"/>
                <a:cs typeface="Arial" pitchFamily="34" charset="0"/>
                <a:sym typeface="Symbol"/>
              </a:rPr>
              <a:t></a:t>
            </a:r>
            <a:endParaRPr lang="en-US" sz="1000" b="1" baseline="30000" dirty="0">
              <a:solidFill>
                <a:srgbClr val="000000"/>
              </a:solidFill>
              <a:latin typeface="Symbol" pitchFamily="18" charset="2"/>
              <a:ea typeface="ＭＳ Ｐゴシック" charset="0"/>
              <a:cs typeface="Arial" pitchFamily="34" charset="0"/>
            </a:endParaRPr>
          </a:p>
        </p:txBody>
      </p:sp>
      <p:sp>
        <p:nvSpPr>
          <p:cNvPr id="10" name="TextBox 9"/>
          <p:cNvSpPr txBox="1"/>
          <p:nvPr/>
        </p:nvSpPr>
        <p:spPr>
          <a:xfrm>
            <a:off x="8159404" y="1991855"/>
            <a:ext cx="729687" cy="276999"/>
          </a:xfrm>
          <a:prstGeom prst="rect">
            <a:avLst/>
          </a:prstGeom>
          <a:noFill/>
        </p:spPr>
        <p:txBody>
          <a:bodyPr wrap="non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NADPH</a:t>
            </a:r>
            <a:endParaRPr lang="en-US" sz="1200" b="1" baseline="30000" dirty="0">
              <a:solidFill>
                <a:srgbClr val="000000"/>
              </a:solidFill>
              <a:latin typeface="Arial" pitchFamily="34" charset="0"/>
              <a:ea typeface="ＭＳ Ｐゴシック" charset="0"/>
              <a:cs typeface="Arial" pitchFamily="34" charset="0"/>
            </a:endParaRPr>
          </a:p>
        </p:txBody>
      </p:sp>
      <p:sp>
        <p:nvSpPr>
          <p:cNvPr id="11" name="TextBox 10"/>
          <p:cNvSpPr txBox="1"/>
          <p:nvPr/>
        </p:nvSpPr>
        <p:spPr>
          <a:xfrm>
            <a:off x="8333888" y="1833877"/>
            <a:ext cx="84960" cy="184538"/>
          </a:xfrm>
          <a:prstGeom prst="rect">
            <a:avLst/>
          </a:prstGeom>
          <a:noFill/>
        </p:spPr>
        <p:txBody>
          <a:bodyPr wrap="none" lIns="0" tIns="0" rIns="0" bIns="0" rtlCol="0">
            <a:spAutoFit/>
          </a:bodyPr>
          <a:lstStyle/>
          <a:p>
            <a:pPr algn="ctr" eaLnBrk="0" hangingPunct="0"/>
            <a:r>
              <a:rPr lang="en-US" sz="1199" b="1" dirty="0">
                <a:solidFill>
                  <a:srgbClr val="000000"/>
                </a:solidFill>
                <a:latin typeface="Symbol" pitchFamily="18" charset="2"/>
                <a:ea typeface="ＭＳ Ｐゴシック" charset="0"/>
                <a:cs typeface="Arial" pitchFamily="34" charset="0"/>
                <a:sym typeface="Symbol"/>
              </a:rPr>
              <a:t></a:t>
            </a:r>
            <a:endParaRPr lang="en-US" sz="1200" b="1" dirty="0">
              <a:solidFill>
                <a:srgbClr val="000000"/>
              </a:solidFill>
              <a:latin typeface="Symbol" pitchFamily="18" charset="2"/>
              <a:ea typeface="ＭＳ Ｐゴシック" charset="0"/>
              <a:cs typeface="Arial" pitchFamily="34" charset="0"/>
            </a:endParaRPr>
          </a:p>
        </p:txBody>
      </p:sp>
      <p:sp>
        <p:nvSpPr>
          <p:cNvPr id="12" name="TextBox 11"/>
          <p:cNvSpPr txBox="1"/>
          <p:nvPr/>
        </p:nvSpPr>
        <p:spPr>
          <a:xfrm>
            <a:off x="8580812" y="1831168"/>
            <a:ext cx="84960" cy="184538"/>
          </a:xfrm>
          <a:prstGeom prst="rect">
            <a:avLst/>
          </a:prstGeom>
          <a:noFill/>
        </p:spPr>
        <p:txBody>
          <a:bodyPr wrap="none" lIns="0" tIns="0" rIns="0" bIns="0" rtlCol="0">
            <a:spAutoFit/>
          </a:bodyPr>
          <a:lstStyle/>
          <a:p>
            <a:pPr algn="ctr" eaLnBrk="0" hangingPunct="0"/>
            <a:r>
              <a:rPr lang="en-US" sz="1199" b="1" dirty="0">
                <a:solidFill>
                  <a:srgbClr val="000000"/>
                </a:solidFill>
                <a:latin typeface="Symbol" pitchFamily="18" charset="2"/>
                <a:ea typeface="ＭＳ Ｐゴシック" charset="0"/>
                <a:cs typeface="Arial" pitchFamily="34" charset="0"/>
                <a:sym typeface="Symbol"/>
              </a:rPr>
              <a:t></a:t>
            </a:r>
            <a:endParaRPr lang="en-US" sz="1200" b="1" dirty="0">
              <a:solidFill>
                <a:srgbClr val="000000"/>
              </a:solidFill>
              <a:latin typeface="Symbol" pitchFamily="18" charset="2"/>
              <a:ea typeface="ＭＳ Ｐゴシック" charset="0"/>
              <a:cs typeface="Arial" pitchFamily="34" charset="0"/>
            </a:endParaRPr>
          </a:p>
        </p:txBody>
      </p:sp>
      <p:sp>
        <p:nvSpPr>
          <p:cNvPr id="13" name="TextBox 12"/>
          <p:cNvSpPr txBox="1"/>
          <p:nvPr/>
        </p:nvSpPr>
        <p:spPr>
          <a:xfrm>
            <a:off x="7611496" y="2397023"/>
            <a:ext cx="620683"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Light</a:t>
            </a:r>
            <a:endParaRPr lang="en-US" sz="1400" b="1" baseline="30000" dirty="0">
              <a:solidFill>
                <a:srgbClr val="000000"/>
              </a:solidFill>
              <a:latin typeface="Arial" pitchFamily="34" charset="0"/>
              <a:ea typeface="ＭＳ Ｐゴシック" charset="0"/>
              <a:cs typeface="Arial" pitchFamily="34" charset="0"/>
            </a:endParaRPr>
          </a:p>
        </p:txBody>
      </p:sp>
      <p:grpSp>
        <p:nvGrpSpPr>
          <p:cNvPr id="20" name="Group 19"/>
          <p:cNvGrpSpPr/>
          <p:nvPr/>
        </p:nvGrpSpPr>
        <p:grpSpPr>
          <a:xfrm>
            <a:off x="7025248" y="1417116"/>
            <a:ext cx="284052" cy="307777"/>
            <a:chOff x="7025248" y="1417116"/>
            <a:chExt cx="284052" cy="307777"/>
          </a:xfrm>
        </p:grpSpPr>
        <p:sp>
          <p:nvSpPr>
            <p:cNvPr id="19" name="Oval 18"/>
            <p:cNvSpPr>
              <a:spLocks noChangeAspect="1"/>
            </p:cNvSpPr>
            <p:nvPr/>
          </p:nvSpPr>
          <p:spPr bwMode="auto">
            <a:xfrm>
              <a:off x="7043830" y="1447561"/>
              <a:ext cx="246888" cy="246888"/>
            </a:xfrm>
            <a:prstGeom prst="ellipse">
              <a:avLst/>
            </a:prstGeom>
            <a:solidFill>
              <a:schemeClr val="bg1">
                <a:lumMod val="50000"/>
              </a:schemeClr>
            </a:solidFill>
            <a:ln w="12700" cap="flat" cmpd="sng" algn="ctr">
              <a:solidFill>
                <a:schemeClr val="bg1">
                  <a:lumMod val="50000"/>
                </a:schemeClr>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hangingPunct="0"/>
              <a:endParaRPr lang="en-US" smtClean="0">
                <a:solidFill>
                  <a:srgbClr val="000000"/>
                </a:solidFill>
                <a:latin typeface="Times" pitchFamily="84" charset="0"/>
                <a:ea typeface="ＭＳ Ｐゴシック" charset="0"/>
              </a:endParaRPr>
            </a:p>
          </p:txBody>
        </p:sp>
        <p:sp>
          <p:nvSpPr>
            <p:cNvPr id="21" name="TextBox 20"/>
            <p:cNvSpPr txBox="1"/>
            <p:nvPr/>
          </p:nvSpPr>
          <p:spPr>
            <a:xfrm>
              <a:off x="7025248" y="1417116"/>
              <a:ext cx="284052" cy="307777"/>
            </a:xfrm>
            <a:prstGeom prst="rect">
              <a:avLst/>
            </a:prstGeom>
            <a:noFill/>
          </p:spPr>
          <p:txBody>
            <a:bodyPr wrap="none"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3</a:t>
              </a:r>
              <a:endParaRPr lang="en-US" sz="1400" b="1" baseline="30000" dirty="0">
                <a:solidFill>
                  <a:srgbClr val="FFFFFF"/>
                </a:solidFill>
                <a:latin typeface="Arial" pitchFamily="34" charset="0"/>
                <a:ea typeface="ＭＳ Ｐゴシック" charset="0"/>
                <a:cs typeface="Arial" pitchFamily="34" charset="0"/>
              </a:endParaRPr>
            </a:p>
          </p:txBody>
        </p:sp>
      </p:grpSp>
      <p:sp>
        <p:nvSpPr>
          <p:cNvPr id="23" name="TextBox 22"/>
          <p:cNvSpPr txBox="1"/>
          <p:nvPr/>
        </p:nvSpPr>
        <p:spPr>
          <a:xfrm>
            <a:off x="5939371" y="3625747"/>
            <a:ext cx="1148071" cy="738664"/>
          </a:xfrm>
          <a:prstGeom prst="rect">
            <a:avLst/>
          </a:prstGeom>
          <a:noFill/>
        </p:spPr>
        <p:txBody>
          <a:bodyPr wrap="none" rtlCol="0">
            <a:spAutoFit/>
          </a:bodyPr>
          <a:lstStyle/>
          <a:p>
            <a:pPr algn="ctr" eaLnBrk="0" hangingPunct="0"/>
            <a:r>
              <a:rPr lang="en-US" sz="1400" b="1" dirty="0" smtClean="0">
                <a:solidFill>
                  <a:srgbClr val="FFFFFF"/>
                </a:solidFill>
                <a:latin typeface="Arial" pitchFamily="34" charset="0"/>
                <a:ea typeface="ＭＳ Ｐゴシック" charset="0"/>
                <a:cs typeface="Arial" pitchFamily="34" charset="0"/>
              </a:rPr>
              <a:t>Reaction-</a:t>
            </a:r>
          </a:p>
          <a:p>
            <a:pPr algn="ctr" eaLnBrk="0" hangingPunct="0"/>
            <a:r>
              <a:rPr lang="en-US" sz="1400" b="1" dirty="0" smtClean="0">
                <a:solidFill>
                  <a:srgbClr val="FFFFFF"/>
                </a:solidFill>
                <a:latin typeface="Arial" pitchFamily="34" charset="0"/>
                <a:ea typeface="ＭＳ Ｐゴシック" charset="0"/>
                <a:cs typeface="Arial" pitchFamily="34" charset="0"/>
              </a:rPr>
              <a:t>center</a:t>
            </a:r>
          </a:p>
          <a:p>
            <a:pPr algn="ctr" eaLnBrk="0" hangingPunct="0"/>
            <a:r>
              <a:rPr lang="en-US" sz="1400" b="1" dirty="0" smtClean="0">
                <a:solidFill>
                  <a:srgbClr val="FFFFFF"/>
                </a:solidFill>
                <a:latin typeface="Arial" pitchFamily="34" charset="0"/>
                <a:ea typeface="ＭＳ Ｐゴシック" charset="0"/>
                <a:cs typeface="Arial" pitchFamily="34" charset="0"/>
              </a:rPr>
              <a:t>chlorophyll</a:t>
            </a:r>
            <a:endParaRPr lang="en-US" sz="1400" b="1" baseline="30000" dirty="0">
              <a:solidFill>
                <a:srgbClr val="FFFFFF"/>
              </a:solidFill>
              <a:latin typeface="Arial" pitchFamily="34" charset="0"/>
              <a:ea typeface="ＭＳ Ｐゴシック" charset="0"/>
              <a:cs typeface="Arial" pitchFamily="34" charset="0"/>
            </a:endParaRPr>
          </a:p>
        </p:txBody>
      </p:sp>
      <p:sp>
        <p:nvSpPr>
          <p:cNvPr id="24" name="TextBox 23"/>
          <p:cNvSpPr txBox="1"/>
          <p:nvPr/>
        </p:nvSpPr>
        <p:spPr>
          <a:xfrm>
            <a:off x="5511238" y="4611581"/>
            <a:ext cx="1992853"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Second photosystem</a:t>
            </a:r>
            <a:endParaRPr lang="en-US" sz="1400" b="1" baseline="30000" dirty="0">
              <a:solidFill>
                <a:srgbClr val="000000"/>
              </a:solidFill>
              <a:latin typeface="Arial" pitchFamily="34" charset="0"/>
              <a:ea typeface="ＭＳ Ｐゴシック" charset="0"/>
              <a:cs typeface="Arial" pitchFamily="34" charset="0"/>
            </a:endParaRPr>
          </a:p>
        </p:txBody>
      </p:sp>
      <p:sp>
        <p:nvSpPr>
          <p:cNvPr id="25" name="TextBox 24"/>
          <p:cNvSpPr txBox="1"/>
          <p:nvPr/>
        </p:nvSpPr>
        <p:spPr>
          <a:xfrm>
            <a:off x="2066929" y="1503613"/>
            <a:ext cx="930063" cy="738664"/>
          </a:xfrm>
          <a:prstGeom prst="rect">
            <a:avLst/>
          </a:prstGeom>
          <a:noFill/>
        </p:spPr>
        <p:txBody>
          <a:bodyPr wrap="none"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Primary</a:t>
            </a:r>
          </a:p>
          <a:p>
            <a:pPr eaLnBrk="0" hangingPunct="0"/>
            <a:r>
              <a:rPr lang="en-US" sz="1400" b="1" dirty="0" smtClean="0">
                <a:solidFill>
                  <a:srgbClr val="FFFFFF"/>
                </a:solidFill>
                <a:latin typeface="Arial" pitchFamily="34" charset="0"/>
                <a:ea typeface="ＭＳ Ｐゴシック" charset="0"/>
                <a:cs typeface="Arial" pitchFamily="34" charset="0"/>
              </a:rPr>
              <a:t>electron</a:t>
            </a:r>
          </a:p>
          <a:p>
            <a:pPr eaLnBrk="0" hangingPunct="0"/>
            <a:r>
              <a:rPr lang="en-US" sz="1400" b="1" dirty="0" smtClean="0">
                <a:solidFill>
                  <a:srgbClr val="FFFFFF"/>
                </a:solidFill>
                <a:latin typeface="Arial" pitchFamily="34" charset="0"/>
                <a:ea typeface="ＭＳ Ｐゴシック" charset="0"/>
                <a:cs typeface="Arial" pitchFamily="34" charset="0"/>
              </a:rPr>
              <a:t>acceptor</a:t>
            </a:r>
            <a:endParaRPr lang="en-US" sz="1400" b="1" dirty="0">
              <a:solidFill>
                <a:srgbClr val="FFFFFF"/>
              </a:solidFill>
              <a:latin typeface="Arial" pitchFamily="34" charset="0"/>
              <a:ea typeface="ＭＳ Ｐゴシック" charset="0"/>
              <a:cs typeface="Arial" pitchFamily="34" charset="0"/>
            </a:endParaRPr>
          </a:p>
        </p:txBody>
      </p:sp>
      <p:sp>
        <p:nvSpPr>
          <p:cNvPr id="26" name="TextBox 25"/>
          <p:cNvSpPr txBox="1"/>
          <p:nvPr/>
        </p:nvSpPr>
        <p:spPr>
          <a:xfrm>
            <a:off x="829696" y="2968523"/>
            <a:ext cx="620683"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Light</a:t>
            </a:r>
            <a:endParaRPr lang="en-US" sz="1400" b="1" baseline="30000" dirty="0">
              <a:solidFill>
                <a:srgbClr val="000000"/>
              </a:solidFill>
              <a:latin typeface="Arial" pitchFamily="34" charset="0"/>
              <a:ea typeface="ＭＳ Ｐゴシック" charset="0"/>
              <a:cs typeface="Arial" pitchFamily="34" charset="0"/>
            </a:endParaRPr>
          </a:p>
        </p:txBody>
      </p:sp>
      <p:sp>
        <p:nvSpPr>
          <p:cNvPr id="27" name="TextBox 26"/>
          <p:cNvSpPr txBox="1"/>
          <p:nvPr/>
        </p:nvSpPr>
        <p:spPr>
          <a:xfrm>
            <a:off x="1953161" y="4386611"/>
            <a:ext cx="1148071" cy="738664"/>
          </a:xfrm>
          <a:prstGeom prst="rect">
            <a:avLst/>
          </a:prstGeom>
          <a:noFill/>
        </p:spPr>
        <p:txBody>
          <a:bodyPr wrap="none" rtlCol="0">
            <a:spAutoFit/>
          </a:bodyPr>
          <a:lstStyle/>
          <a:p>
            <a:pPr algn="ctr" eaLnBrk="0" hangingPunct="0"/>
            <a:r>
              <a:rPr lang="en-US" sz="1400" b="1" dirty="0" smtClean="0">
                <a:solidFill>
                  <a:srgbClr val="FFFFFF"/>
                </a:solidFill>
                <a:latin typeface="Arial" pitchFamily="34" charset="0"/>
                <a:ea typeface="ＭＳ Ｐゴシック" charset="0"/>
                <a:cs typeface="Arial" pitchFamily="34" charset="0"/>
              </a:rPr>
              <a:t>Reaction-</a:t>
            </a:r>
          </a:p>
          <a:p>
            <a:pPr algn="ctr" eaLnBrk="0" hangingPunct="0"/>
            <a:r>
              <a:rPr lang="en-US" sz="1400" b="1" dirty="0" smtClean="0">
                <a:solidFill>
                  <a:srgbClr val="FFFFFF"/>
                </a:solidFill>
                <a:latin typeface="Arial" pitchFamily="34" charset="0"/>
                <a:ea typeface="ＭＳ Ｐゴシック" charset="0"/>
                <a:cs typeface="Arial" pitchFamily="34" charset="0"/>
              </a:rPr>
              <a:t>center</a:t>
            </a:r>
          </a:p>
          <a:p>
            <a:pPr algn="ctr" eaLnBrk="0" hangingPunct="0"/>
            <a:r>
              <a:rPr lang="en-US" sz="1400" b="1" dirty="0" smtClean="0">
                <a:solidFill>
                  <a:srgbClr val="FFFFFF"/>
                </a:solidFill>
                <a:latin typeface="Arial" pitchFamily="34" charset="0"/>
                <a:ea typeface="ＭＳ Ｐゴシック" charset="0"/>
                <a:cs typeface="Arial" pitchFamily="34" charset="0"/>
              </a:rPr>
              <a:t>chlorophyll</a:t>
            </a:r>
            <a:endParaRPr lang="en-US" sz="1400" b="1" baseline="30000" dirty="0">
              <a:solidFill>
                <a:srgbClr val="FFFFFF"/>
              </a:solidFill>
              <a:latin typeface="Arial" pitchFamily="34" charset="0"/>
              <a:ea typeface="ＭＳ Ｐゴシック" charset="0"/>
              <a:cs typeface="Arial" pitchFamily="34" charset="0"/>
            </a:endParaRPr>
          </a:p>
        </p:txBody>
      </p:sp>
      <p:sp>
        <p:nvSpPr>
          <p:cNvPr id="28" name="TextBox 27"/>
          <p:cNvSpPr txBox="1"/>
          <p:nvPr/>
        </p:nvSpPr>
        <p:spPr>
          <a:xfrm>
            <a:off x="1663138" y="5427754"/>
            <a:ext cx="1734770"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First photosystem</a:t>
            </a:r>
            <a:endParaRPr lang="en-US" sz="1400" b="1" baseline="30000" dirty="0">
              <a:solidFill>
                <a:srgbClr val="000000"/>
              </a:solidFill>
              <a:latin typeface="Arial" pitchFamily="34" charset="0"/>
              <a:ea typeface="ＭＳ Ｐゴシック" charset="0"/>
              <a:cs typeface="Arial" pitchFamily="34" charset="0"/>
            </a:endParaRPr>
          </a:p>
        </p:txBody>
      </p:sp>
      <p:sp>
        <p:nvSpPr>
          <p:cNvPr id="30" name="Oval 29"/>
          <p:cNvSpPr>
            <a:spLocks noChangeAspect="1"/>
          </p:cNvSpPr>
          <p:nvPr/>
        </p:nvSpPr>
        <p:spPr bwMode="auto">
          <a:xfrm>
            <a:off x="3274464" y="1765155"/>
            <a:ext cx="246888" cy="246888"/>
          </a:xfrm>
          <a:prstGeom prst="ellipse">
            <a:avLst/>
          </a:prstGeom>
          <a:solidFill>
            <a:schemeClr val="bg1">
              <a:lumMod val="50000"/>
            </a:schemeClr>
          </a:solidFill>
          <a:ln w="12700" cap="flat" cmpd="sng" algn="ctr">
            <a:solidFill>
              <a:schemeClr val="bg1">
                <a:lumMod val="50000"/>
              </a:schemeClr>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hangingPunct="0"/>
            <a:endParaRPr lang="en-US" smtClean="0">
              <a:solidFill>
                <a:srgbClr val="000000"/>
              </a:solidFill>
              <a:latin typeface="Times" pitchFamily="84" charset="0"/>
              <a:ea typeface="ＭＳ Ｐゴシック" charset="0"/>
            </a:endParaRPr>
          </a:p>
        </p:txBody>
      </p:sp>
      <p:sp>
        <p:nvSpPr>
          <p:cNvPr id="31" name="TextBox 30"/>
          <p:cNvSpPr txBox="1"/>
          <p:nvPr/>
        </p:nvSpPr>
        <p:spPr>
          <a:xfrm>
            <a:off x="3255882" y="1734710"/>
            <a:ext cx="284052" cy="307777"/>
          </a:xfrm>
          <a:prstGeom prst="rect">
            <a:avLst/>
          </a:prstGeom>
          <a:noFill/>
        </p:spPr>
        <p:txBody>
          <a:bodyPr wrap="none"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2</a:t>
            </a:r>
            <a:endParaRPr lang="en-US" sz="1400" b="1" baseline="30000" dirty="0">
              <a:solidFill>
                <a:srgbClr val="FFFFFF"/>
              </a:solidFill>
              <a:latin typeface="Arial" pitchFamily="34" charset="0"/>
              <a:ea typeface="ＭＳ Ｐゴシック" charset="0"/>
              <a:cs typeface="Arial" pitchFamily="34" charset="0"/>
            </a:endParaRPr>
          </a:p>
        </p:txBody>
      </p:sp>
      <p:sp>
        <p:nvSpPr>
          <p:cNvPr id="32" name="TextBox 31"/>
          <p:cNvSpPr txBox="1"/>
          <p:nvPr/>
        </p:nvSpPr>
        <p:spPr>
          <a:xfrm>
            <a:off x="1317878" y="4064862"/>
            <a:ext cx="284052" cy="307777"/>
          </a:xfrm>
          <a:prstGeom prst="rect">
            <a:avLst/>
          </a:prstGeom>
          <a:noFill/>
        </p:spPr>
        <p:txBody>
          <a:bodyPr wrap="none"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1</a:t>
            </a:r>
            <a:endParaRPr lang="en-US" sz="1400" b="1" baseline="30000" dirty="0">
              <a:solidFill>
                <a:srgbClr val="FFFFFF"/>
              </a:solidFill>
              <a:latin typeface="Arial" pitchFamily="34" charset="0"/>
              <a:ea typeface="ＭＳ Ｐゴシック" charset="0"/>
              <a:cs typeface="Arial" pitchFamily="34" charset="0"/>
            </a:endParaRPr>
          </a:p>
        </p:txBody>
      </p:sp>
      <p:sp>
        <p:nvSpPr>
          <p:cNvPr id="33" name="TextBox 32"/>
          <p:cNvSpPr txBox="1"/>
          <p:nvPr/>
        </p:nvSpPr>
        <p:spPr>
          <a:xfrm>
            <a:off x="1462931" y="5235338"/>
            <a:ext cx="216406" cy="184538"/>
          </a:xfrm>
          <a:prstGeom prst="rect">
            <a:avLst/>
          </a:prstGeom>
          <a:noFill/>
        </p:spPr>
        <p:txBody>
          <a:bodyPr wrap="none" lIns="0" tIns="0" rIns="0" bIns="0" rtlCol="0">
            <a:spAutoFit/>
          </a:bodyPr>
          <a:lstStyle/>
          <a:p>
            <a:pPr eaLnBrk="0" hangingPunct="0"/>
            <a:r>
              <a:rPr lang="en-US" sz="1199" b="1" dirty="0" smtClean="0">
                <a:solidFill>
                  <a:srgbClr val="000000"/>
                </a:solidFill>
                <a:latin typeface="Arial" pitchFamily="34" charset="0"/>
                <a:ea typeface="ＭＳ Ｐゴシック" charset="0"/>
                <a:cs typeface="Arial" pitchFamily="34" charset="0"/>
              </a:rPr>
              <a:t>2</a:t>
            </a:r>
            <a:r>
              <a:rPr lang="en-US" sz="1199" b="1" i="1" dirty="0" smtClean="0">
                <a:solidFill>
                  <a:srgbClr val="000000"/>
                </a:solidFill>
                <a:latin typeface="Arial" pitchFamily="34" charset="0"/>
                <a:ea typeface="ＭＳ Ｐゴシック" charset="0"/>
                <a:cs typeface="Arial" pitchFamily="34" charset="0"/>
              </a:rPr>
              <a:t>e</a:t>
            </a:r>
            <a:r>
              <a:rPr lang="en-US" sz="1000" b="1" baseline="30000" dirty="0" smtClean="0">
                <a:solidFill>
                  <a:srgbClr val="000000"/>
                </a:solidFill>
                <a:latin typeface="Symbol" pitchFamily="18" charset="2"/>
                <a:ea typeface="ＭＳ Ｐゴシック" charset="0"/>
                <a:cs typeface="Arial" pitchFamily="34" charset="0"/>
                <a:sym typeface="Symbol"/>
              </a:rPr>
              <a:t></a:t>
            </a:r>
            <a:endParaRPr lang="en-US" sz="1000" b="1" baseline="30000" dirty="0">
              <a:solidFill>
                <a:srgbClr val="000000"/>
              </a:solidFill>
              <a:latin typeface="Symbol" pitchFamily="18" charset="2"/>
              <a:ea typeface="ＭＳ Ｐゴシック" charset="0"/>
              <a:cs typeface="Arial" pitchFamily="34" charset="0"/>
            </a:endParaRPr>
          </a:p>
        </p:txBody>
      </p:sp>
      <p:sp>
        <p:nvSpPr>
          <p:cNvPr id="34" name="TextBox 33"/>
          <p:cNvSpPr txBox="1"/>
          <p:nvPr/>
        </p:nvSpPr>
        <p:spPr>
          <a:xfrm>
            <a:off x="385792" y="4850157"/>
            <a:ext cx="336631" cy="215444"/>
          </a:xfrm>
          <a:prstGeom prst="rect">
            <a:avLst/>
          </a:prstGeom>
          <a:noFill/>
        </p:spPr>
        <p:txBody>
          <a:bodyPr wrap="none" lIns="0" tIns="0" rIns="0" bIns="0" rtlCol="0">
            <a:spAutoFit/>
          </a:bodyPr>
          <a:lstStyle/>
          <a:p>
            <a:pPr eaLnBrk="0" hangingPunct="0"/>
            <a:r>
              <a:rPr lang="en-US" sz="1400" b="1" dirty="0">
                <a:solidFill>
                  <a:srgbClr val="FFFFFF"/>
                </a:solidFill>
                <a:latin typeface="Arial" pitchFamily="34" charset="0"/>
                <a:ea typeface="ＭＳ Ｐゴシック" charset="0"/>
                <a:cs typeface="Arial" pitchFamily="34" charset="0"/>
              </a:rPr>
              <a:t>H</a:t>
            </a:r>
            <a:r>
              <a:rPr lang="en-US" sz="1400" b="1" baseline="-25000" dirty="0">
                <a:solidFill>
                  <a:srgbClr val="FFFFFF"/>
                </a:solidFill>
                <a:latin typeface="Arial" pitchFamily="34" charset="0"/>
                <a:ea typeface="ＭＳ Ｐゴシック" charset="0"/>
                <a:cs typeface="Arial" pitchFamily="34" charset="0"/>
              </a:rPr>
              <a:t>2</a:t>
            </a:r>
            <a:r>
              <a:rPr lang="en-US" sz="1400" b="1" dirty="0">
                <a:solidFill>
                  <a:srgbClr val="FFFFFF"/>
                </a:solidFill>
                <a:latin typeface="Arial" pitchFamily="34" charset="0"/>
                <a:ea typeface="ＭＳ Ｐゴシック" charset="0"/>
                <a:cs typeface="Arial" pitchFamily="34" charset="0"/>
              </a:rPr>
              <a:t>O</a:t>
            </a:r>
            <a:endParaRPr lang="en-US" sz="1400" b="1" baseline="30000" dirty="0">
              <a:solidFill>
                <a:srgbClr val="FFFFFF"/>
              </a:solidFill>
              <a:latin typeface="Arial" pitchFamily="34" charset="0"/>
              <a:ea typeface="ＭＳ Ｐゴシック" charset="0"/>
              <a:cs typeface="Arial" pitchFamily="34" charset="0"/>
            </a:endParaRPr>
          </a:p>
        </p:txBody>
      </p:sp>
      <p:sp>
        <p:nvSpPr>
          <p:cNvPr id="35" name="TextBox 34"/>
          <p:cNvSpPr txBox="1"/>
          <p:nvPr/>
        </p:nvSpPr>
        <p:spPr>
          <a:xfrm>
            <a:off x="402335" y="5785591"/>
            <a:ext cx="737702"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2 </a:t>
            </a:r>
            <a:r>
              <a:rPr lang="en-US" sz="1400" b="1" dirty="0" smtClean="0">
                <a:solidFill>
                  <a:srgbClr val="000000"/>
                </a:solidFill>
                <a:latin typeface="Arial" pitchFamily="34" charset="0"/>
                <a:ea typeface="ＭＳ Ｐゴシック" charset="0"/>
                <a:cs typeface="Arial" pitchFamily="34" charset="0"/>
              </a:rPr>
              <a:t>H</a:t>
            </a:r>
            <a:r>
              <a:rPr lang="en-US" sz="1400" b="1" baseline="30000" dirty="0" smtClean="0">
                <a:solidFill>
                  <a:srgbClr val="000000"/>
                </a:solidFill>
                <a:latin typeface="Symbol"/>
                <a:ea typeface="ＭＳ Ｐゴシック" charset="0"/>
                <a:cs typeface="Arial" pitchFamily="34" charset="0"/>
              </a:rPr>
              <a:t>+</a:t>
            </a:r>
            <a:r>
              <a:rPr lang="en-US" sz="1400" b="1" dirty="0" smtClean="0">
                <a:solidFill>
                  <a:srgbClr val="000000"/>
                </a:solidFill>
                <a:latin typeface="Arial" pitchFamily="34" charset="0"/>
                <a:ea typeface="ＭＳ Ｐゴシック" charset="0"/>
                <a:cs typeface="Arial" pitchFamily="34" charset="0"/>
              </a:rPr>
              <a:t> </a:t>
            </a:r>
            <a:r>
              <a:rPr lang="en-US" sz="1400" b="1" dirty="0" smtClean="0">
                <a:solidFill>
                  <a:srgbClr val="000000"/>
                </a:solidFill>
                <a:latin typeface="Symbol"/>
                <a:ea typeface="ＭＳ Ｐゴシック" charset="0"/>
                <a:cs typeface="Arial" pitchFamily="34" charset="0"/>
              </a:rPr>
              <a:t>+</a:t>
            </a:r>
            <a:r>
              <a:rPr lang="en-US" sz="1400" b="1" dirty="0" smtClean="0">
                <a:solidFill>
                  <a:srgbClr val="000000"/>
                </a:solidFill>
                <a:latin typeface="Arial" pitchFamily="34" charset="0"/>
                <a:ea typeface="ＭＳ Ｐゴシック" charset="0"/>
                <a:cs typeface="Arial" pitchFamily="34" charset="0"/>
              </a:rPr>
              <a:t> </a:t>
            </a:r>
            <a:endParaRPr lang="en-US" sz="1400" b="1" dirty="0">
              <a:solidFill>
                <a:srgbClr val="000000"/>
              </a:solidFill>
              <a:latin typeface="Arial" pitchFamily="34" charset="0"/>
              <a:ea typeface="ＭＳ Ｐゴシック" charset="0"/>
              <a:cs typeface="Arial" pitchFamily="34" charset="0"/>
            </a:endParaRPr>
          </a:p>
        </p:txBody>
      </p:sp>
      <p:sp>
        <p:nvSpPr>
          <p:cNvPr id="36" name="TextBox 35"/>
          <p:cNvSpPr txBox="1"/>
          <p:nvPr/>
        </p:nvSpPr>
        <p:spPr>
          <a:xfrm>
            <a:off x="1023566" y="5806833"/>
            <a:ext cx="251992" cy="379591"/>
          </a:xfrm>
          <a:prstGeom prst="rect">
            <a:avLst/>
          </a:prstGeom>
          <a:noFill/>
        </p:spPr>
        <p:txBody>
          <a:bodyPr wrap="none" rtlCol="0">
            <a:spAutoFit/>
          </a:bodyPr>
          <a:lstStyle/>
          <a:p>
            <a:pPr eaLnBrk="0" hangingPunct="0"/>
            <a:r>
              <a:rPr lang="en-US" sz="1400" b="1" baseline="30000" dirty="0" smtClean="0">
                <a:solidFill>
                  <a:srgbClr val="000000"/>
                </a:solidFill>
                <a:latin typeface="Arial" pitchFamily="34" charset="0"/>
                <a:ea typeface="ＭＳ Ｐゴシック" charset="0"/>
                <a:cs typeface="Arial" pitchFamily="34" charset="0"/>
              </a:rPr>
              <a:t>1</a:t>
            </a:r>
          </a:p>
          <a:p>
            <a:pPr eaLnBrk="0" hangingPunct="0"/>
            <a:r>
              <a:rPr lang="en-US" sz="1400" b="1" baseline="30000" dirty="0">
                <a:solidFill>
                  <a:srgbClr val="000000"/>
                </a:solidFill>
                <a:latin typeface="Arial" pitchFamily="34" charset="0"/>
                <a:ea typeface="ＭＳ Ｐゴシック" charset="0"/>
                <a:cs typeface="Arial" pitchFamily="34" charset="0"/>
              </a:rPr>
              <a:t>2</a:t>
            </a:r>
          </a:p>
        </p:txBody>
      </p:sp>
      <p:cxnSp>
        <p:nvCxnSpPr>
          <p:cNvPr id="9216" name="Straight Connector 9215"/>
          <p:cNvCxnSpPr/>
          <p:nvPr/>
        </p:nvCxnSpPr>
        <p:spPr bwMode="auto">
          <a:xfrm>
            <a:off x="1114057" y="5939473"/>
            <a:ext cx="82296"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8" name="TextBox 47"/>
          <p:cNvSpPr txBox="1"/>
          <p:nvPr/>
        </p:nvSpPr>
        <p:spPr>
          <a:xfrm>
            <a:off x="1337202" y="5815544"/>
            <a:ext cx="206788" cy="215444"/>
          </a:xfrm>
          <a:prstGeom prst="rect">
            <a:avLst/>
          </a:prstGeom>
          <a:noFill/>
        </p:spPr>
        <p:txBody>
          <a:bodyPr wrap="none" lIns="0" tIns="0" rIns="0" bIns="0"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O</a:t>
            </a:r>
            <a:r>
              <a:rPr lang="en-US" sz="1400" b="1" baseline="-25000" dirty="0" smtClean="0">
                <a:solidFill>
                  <a:srgbClr val="FFFFFF"/>
                </a:solidFill>
                <a:latin typeface="Arial" pitchFamily="34" charset="0"/>
                <a:ea typeface="ＭＳ Ｐゴシック" charset="0"/>
                <a:cs typeface="Arial" pitchFamily="34" charset="0"/>
              </a:rPr>
              <a:t>2</a:t>
            </a:r>
            <a:endParaRPr lang="en-US" sz="1400" b="1" baseline="-25000" dirty="0">
              <a:solidFill>
                <a:srgbClr val="FFFFFF"/>
              </a:solidFill>
              <a:latin typeface="Arial" pitchFamily="34" charset="0"/>
              <a:ea typeface="ＭＳ Ｐゴシック" charset="0"/>
              <a:cs typeface="Arial" pitchFamily="34" charset="0"/>
            </a:endParaRPr>
          </a:p>
        </p:txBody>
      </p:sp>
      <p:sp>
        <p:nvSpPr>
          <p:cNvPr id="49" name="TextBox 48"/>
          <p:cNvSpPr txBox="1"/>
          <p:nvPr/>
        </p:nvSpPr>
        <p:spPr>
          <a:xfrm rot="1560000">
            <a:off x="3119166" y="2938183"/>
            <a:ext cx="2252540"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Electron </a:t>
            </a:r>
            <a:r>
              <a:rPr lang="en-US" sz="1400" b="1" dirty="0">
                <a:solidFill>
                  <a:srgbClr val="000000"/>
                </a:solidFill>
                <a:latin typeface="Arial" pitchFamily="34" charset="0"/>
                <a:ea typeface="ＭＳ Ｐゴシック" charset="0"/>
                <a:cs typeface="Arial" pitchFamily="34" charset="0"/>
              </a:rPr>
              <a:t>transport chain</a:t>
            </a:r>
            <a:endParaRPr lang="en-US" sz="1400" b="1" baseline="30000" dirty="0">
              <a:solidFill>
                <a:srgbClr val="000000"/>
              </a:solidFill>
              <a:latin typeface="Arial" pitchFamily="34" charset="0"/>
              <a:ea typeface="ＭＳ Ｐゴシック" charset="0"/>
              <a:cs typeface="Arial" pitchFamily="34" charset="0"/>
            </a:endParaRPr>
          </a:p>
        </p:txBody>
      </p:sp>
      <p:sp>
        <p:nvSpPr>
          <p:cNvPr id="50" name="TextBox 49"/>
          <p:cNvSpPr txBox="1"/>
          <p:nvPr/>
        </p:nvSpPr>
        <p:spPr>
          <a:xfrm>
            <a:off x="2412021" y="2371623"/>
            <a:ext cx="226024" cy="184538"/>
          </a:xfrm>
          <a:prstGeom prst="rect">
            <a:avLst/>
          </a:prstGeom>
          <a:noFill/>
        </p:spPr>
        <p:txBody>
          <a:bodyPr wrap="none" lIns="0" tIns="0" rIns="0" bIns="0" rtlCol="0">
            <a:spAutoFit/>
          </a:bodyPr>
          <a:lstStyle/>
          <a:p>
            <a:pPr eaLnBrk="0" hangingPunct="0"/>
            <a:r>
              <a:rPr lang="en-US" sz="1199" b="1" dirty="0" smtClean="0">
                <a:solidFill>
                  <a:srgbClr val="000000"/>
                </a:solidFill>
                <a:latin typeface="Arial" pitchFamily="34" charset="0"/>
                <a:ea typeface="ＭＳ Ｐゴシック" charset="0"/>
                <a:cs typeface="Arial" pitchFamily="34" charset="0"/>
              </a:rPr>
              <a:t>2</a:t>
            </a:r>
            <a:r>
              <a:rPr lang="en-US" sz="1199" b="1" i="1" dirty="0" smtClean="0">
                <a:solidFill>
                  <a:srgbClr val="000000"/>
                </a:solidFill>
                <a:latin typeface="Arial" pitchFamily="34" charset="0"/>
                <a:ea typeface="ＭＳ Ｐゴシック" charset="0"/>
                <a:cs typeface="Arial" pitchFamily="34" charset="0"/>
              </a:rPr>
              <a:t>e</a:t>
            </a:r>
            <a:r>
              <a:rPr lang="en-US" sz="1199" b="1" baseline="30000" dirty="0" smtClean="0">
                <a:solidFill>
                  <a:srgbClr val="000000"/>
                </a:solidFill>
                <a:latin typeface="Symbol" pitchFamily="18" charset="2"/>
                <a:ea typeface="ＭＳ Ｐゴシック" charset="0"/>
                <a:cs typeface="Arial" pitchFamily="34" charset="0"/>
                <a:sym typeface="Symbol"/>
              </a:rPr>
              <a:t></a:t>
            </a:r>
            <a:endParaRPr lang="en-US" sz="1199" b="1" baseline="30000" dirty="0">
              <a:solidFill>
                <a:srgbClr val="000000"/>
              </a:solidFill>
              <a:latin typeface="Symbol" pitchFamily="18" charset="2"/>
              <a:ea typeface="ＭＳ Ｐゴシック" charset="0"/>
              <a:cs typeface="Arial" pitchFamily="34" charset="0"/>
            </a:endParaRPr>
          </a:p>
        </p:txBody>
      </p:sp>
      <p:grpSp>
        <p:nvGrpSpPr>
          <p:cNvPr id="38" name="Group 37"/>
          <p:cNvGrpSpPr/>
          <p:nvPr/>
        </p:nvGrpSpPr>
        <p:grpSpPr>
          <a:xfrm>
            <a:off x="1330169" y="4074347"/>
            <a:ext cx="284052" cy="307777"/>
            <a:chOff x="7025248" y="1417116"/>
            <a:chExt cx="284052" cy="307777"/>
          </a:xfrm>
        </p:grpSpPr>
        <p:sp>
          <p:nvSpPr>
            <p:cNvPr id="39" name="Oval 38"/>
            <p:cNvSpPr>
              <a:spLocks noChangeAspect="1"/>
            </p:cNvSpPr>
            <p:nvPr/>
          </p:nvSpPr>
          <p:spPr bwMode="auto">
            <a:xfrm>
              <a:off x="7043830" y="1447561"/>
              <a:ext cx="246888" cy="246888"/>
            </a:xfrm>
            <a:prstGeom prst="ellipse">
              <a:avLst/>
            </a:prstGeom>
            <a:solidFill>
              <a:schemeClr val="bg1">
                <a:lumMod val="50000"/>
              </a:schemeClr>
            </a:solidFill>
            <a:ln w="12700" cap="flat" cmpd="sng" algn="ctr">
              <a:solidFill>
                <a:schemeClr val="bg1">
                  <a:lumMod val="50000"/>
                </a:schemeClr>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hangingPunct="0"/>
              <a:endParaRPr lang="en-US" smtClean="0">
                <a:solidFill>
                  <a:srgbClr val="000000"/>
                </a:solidFill>
                <a:latin typeface="Times" pitchFamily="84" charset="0"/>
                <a:ea typeface="ＭＳ Ｐゴシック" charset="0"/>
              </a:endParaRPr>
            </a:p>
          </p:txBody>
        </p:sp>
        <p:sp>
          <p:nvSpPr>
            <p:cNvPr id="40" name="TextBox 39"/>
            <p:cNvSpPr txBox="1"/>
            <p:nvPr/>
          </p:nvSpPr>
          <p:spPr>
            <a:xfrm>
              <a:off x="7025248" y="1417116"/>
              <a:ext cx="284052" cy="307777"/>
            </a:xfrm>
            <a:prstGeom prst="rect">
              <a:avLst/>
            </a:prstGeom>
            <a:noFill/>
          </p:spPr>
          <p:txBody>
            <a:bodyPr wrap="none"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1</a:t>
              </a:r>
              <a:endParaRPr lang="en-US" sz="1400" b="1" baseline="30000" dirty="0">
                <a:solidFill>
                  <a:srgbClr val="FFFFFF"/>
                </a:solidFill>
                <a:latin typeface="Arial" pitchFamily="34" charset="0"/>
                <a:ea typeface="ＭＳ Ｐゴシック" charset="0"/>
                <a:cs typeface="Arial" pitchFamily="34" charset="0"/>
              </a:endParaRPr>
            </a:p>
          </p:txBody>
        </p:sp>
      </p:grpSp>
      <p:sp>
        <p:nvSpPr>
          <p:cNvPr id="2" name="TextBox 1"/>
          <p:cNvSpPr txBox="1"/>
          <p:nvPr/>
        </p:nvSpPr>
        <p:spPr>
          <a:xfrm>
            <a:off x="3288180" y="5468112"/>
            <a:ext cx="890628" cy="307777"/>
          </a:xfrm>
          <a:prstGeom prst="rect">
            <a:avLst/>
          </a:prstGeom>
          <a:noFill/>
        </p:spPr>
        <p:txBody>
          <a:bodyPr wrap="square" rtlCol="0">
            <a:spAutoFit/>
          </a:bodyPr>
          <a:lstStyle/>
          <a:p>
            <a:r>
              <a:rPr lang="ko-KR" altLang="en-US" sz="1400" b="1" dirty="0" smtClean="0"/>
              <a:t>제</a:t>
            </a:r>
            <a:r>
              <a:rPr lang="en-US" altLang="ko-KR" sz="1400" b="1" dirty="0" smtClean="0"/>
              <a:t>1</a:t>
            </a:r>
            <a:r>
              <a:rPr lang="ko-KR" altLang="en-US" sz="1400" b="1" dirty="0" err="1" smtClean="0"/>
              <a:t>광계</a:t>
            </a:r>
            <a:endParaRPr lang="ko-KR" altLang="en-US" sz="1400" b="1" dirty="0"/>
          </a:p>
        </p:txBody>
      </p:sp>
      <p:sp>
        <p:nvSpPr>
          <p:cNvPr id="41" name="TextBox 40"/>
          <p:cNvSpPr txBox="1"/>
          <p:nvPr/>
        </p:nvSpPr>
        <p:spPr>
          <a:xfrm>
            <a:off x="7341551" y="4622630"/>
            <a:ext cx="890628" cy="307777"/>
          </a:xfrm>
          <a:prstGeom prst="rect">
            <a:avLst/>
          </a:prstGeom>
          <a:noFill/>
        </p:spPr>
        <p:txBody>
          <a:bodyPr wrap="square" rtlCol="0">
            <a:spAutoFit/>
          </a:bodyPr>
          <a:lstStyle/>
          <a:p>
            <a:r>
              <a:rPr lang="ko-KR" altLang="en-US" sz="1400" b="1" dirty="0" smtClean="0"/>
              <a:t>제</a:t>
            </a:r>
            <a:r>
              <a:rPr lang="en-US" altLang="ko-KR" sz="1400" b="1" dirty="0" smtClean="0"/>
              <a:t>2</a:t>
            </a:r>
            <a:r>
              <a:rPr lang="ko-KR" altLang="en-US" sz="1400" b="1" dirty="0" err="1" smtClean="0"/>
              <a:t>광계</a:t>
            </a:r>
            <a:endParaRPr lang="ko-KR" altLang="en-US" sz="1400" b="1" dirty="0"/>
          </a:p>
        </p:txBody>
      </p:sp>
    </p:spTree>
    <p:extLst>
      <p:ext uri="{BB962C8B-B14F-4D97-AF65-F5344CB8AC3E}">
        <p14:creationId xmlns:p14="http://schemas.microsoft.com/office/powerpoint/2010/main" xmlns="" val="3845541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204216"/>
            <a:ext cx="8546592"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7.11</a:t>
            </a:r>
            <a:endParaRPr lang="en-US" sz="1200" b="0" dirty="0">
              <a:solidFill>
                <a:schemeClr val="tx1"/>
              </a:solidFill>
              <a:latin typeface="Arial" charset="0"/>
            </a:endParaRPr>
          </a:p>
        </p:txBody>
      </p:sp>
      <p:sp>
        <p:nvSpPr>
          <p:cNvPr id="3" name="TextBox 2"/>
          <p:cNvSpPr txBox="1"/>
          <p:nvPr/>
        </p:nvSpPr>
        <p:spPr>
          <a:xfrm>
            <a:off x="1543050" y="1990725"/>
            <a:ext cx="681037" cy="307777"/>
          </a:xfrm>
          <a:prstGeom prst="rect">
            <a:avLst/>
          </a:prstGeom>
          <a:noFill/>
        </p:spPr>
        <p:txBody>
          <a:bodyPr wrap="squar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Light</a:t>
            </a:r>
          </a:p>
        </p:txBody>
      </p:sp>
      <p:sp>
        <p:nvSpPr>
          <p:cNvPr id="5" name="TextBox 4"/>
          <p:cNvSpPr txBox="1"/>
          <p:nvPr/>
        </p:nvSpPr>
        <p:spPr>
          <a:xfrm>
            <a:off x="3855720" y="1958339"/>
            <a:ext cx="681037" cy="307777"/>
          </a:xfrm>
          <a:prstGeom prst="rect">
            <a:avLst/>
          </a:prstGeom>
          <a:noFill/>
        </p:spPr>
        <p:txBody>
          <a:bodyPr wrap="squar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Light</a:t>
            </a:r>
          </a:p>
        </p:txBody>
      </p:sp>
      <p:sp>
        <p:nvSpPr>
          <p:cNvPr id="6" name="TextBox 5"/>
          <p:cNvSpPr txBox="1"/>
          <p:nvPr/>
        </p:nvSpPr>
        <p:spPr>
          <a:xfrm>
            <a:off x="346329" y="3562348"/>
            <a:ext cx="990600" cy="307777"/>
          </a:xfrm>
          <a:prstGeom prst="rect">
            <a:avLst/>
          </a:prstGeom>
          <a:noFill/>
        </p:spPr>
        <p:txBody>
          <a:bodyPr wrap="square" rtlCol="0">
            <a:spAutoFit/>
          </a:bodyPr>
          <a:lstStyle/>
          <a:p>
            <a:pPr eaLnBrk="0" hangingPunct="0"/>
            <a:r>
              <a:rPr lang="en-US" sz="1400" b="1" dirty="0" err="1">
                <a:solidFill>
                  <a:srgbClr val="000000"/>
                </a:solidFill>
                <a:latin typeface="Arial" pitchFamily="34" charset="0"/>
                <a:ea typeface="ＭＳ Ｐゴシック" charset="0"/>
                <a:cs typeface="Arial" pitchFamily="34" charset="0"/>
              </a:rPr>
              <a:t>Stroma</a:t>
            </a:r>
            <a:endParaRPr lang="en-US" sz="1400" b="1" dirty="0">
              <a:solidFill>
                <a:srgbClr val="000000"/>
              </a:solidFill>
              <a:latin typeface="Arial" pitchFamily="34" charset="0"/>
              <a:ea typeface="ＭＳ Ｐゴシック" charset="0"/>
              <a:cs typeface="Arial" pitchFamily="34" charset="0"/>
            </a:endParaRPr>
          </a:p>
        </p:txBody>
      </p:sp>
      <p:sp>
        <p:nvSpPr>
          <p:cNvPr id="7" name="TextBox 6"/>
          <p:cNvSpPr txBox="1"/>
          <p:nvPr/>
        </p:nvSpPr>
        <p:spPr>
          <a:xfrm>
            <a:off x="298704" y="3927275"/>
            <a:ext cx="1196722" cy="523220"/>
          </a:xfrm>
          <a:prstGeom prst="rect">
            <a:avLst/>
          </a:prstGeom>
          <a:noFill/>
        </p:spPr>
        <p:txBody>
          <a:bodyPr wrap="squar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Thylakoid</a:t>
            </a:r>
          </a:p>
          <a:p>
            <a:pPr eaLnBrk="0" hangingPunct="0"/>
            <a:r>
              <a:rPr lang="en-US" sz="1400" b="1" dirty="0" smtClean="0">
                <a:solidFill>
                  <a:srgbClr val="000000"/>
                </a:solidFill>
                <a:latin typeface="Arial" pitchFamily="34" charset="0"/>
                <a:ea typeface="ＭＳ Ｐゴシック" charset="0"/>
                <a:cs typeface="Arial" pitchFamily="34" charset="0"/>
              </a:rPr>
              <a:t>membrane</a:t>
            </a:r>
            <a:endParaRPr lang="en-US" sz="1400" b="1" dirty="0">
              <a:solidFill>
                <a:srgbClr val="000000"/>
              </a:solidFill>
              <a:latin typeface="Arial" pitchFamily="34" charset="0"/>
              <a:ea typeface="ＭＳ Ｐゴシック" charset="0"/>
              <a:cs typeface="Arial" pitchFamily="34" charset="0"/>
            </a:endParaRPr>
          </a:p>
        </p:txBody>
      </p:sp>
      <p:sp>
        <p:nvSpPr>
          <p:cNvPr id="8" name="TextBox 7"/>
          <p:cNvSpPr txBox="1"/>
          <p:nvPr/>
        </p:nvSpPr>
        <p:spPr>
          <a:xfrm>
            <a:off x="298704" y="4495798"/>
            <a:ext cx="1680114" cy="307777"/>
          </a:xfrm>
          <a:prstGeom prst="rect">
            <a:avLst/>
          </a:prstGeom>
          <a:noFill/>
        </p:spPr>
        <p:txBody>
          <a:bodyPr wrap="square" rtlCol="0">
            <a:spAutoFit/>
          </a:bodyPr>
          <a:lstStyle/>
          <a:p>
            <a:pPr eaLnBrk="0" hangingPunct="0"/>
            <a:r>
              <a:rPr lang="en-US" sz="1400" b="1" dirty="0">
                <a:solidFill>
                  <a:srgbClr val="FFFFFF"/>
                </a:solidFill>
                <a:latin typeface="Arial" pitchFamily="34" charset="0"/>
                <a:ea typeface="ＭＳ Ｐゴシック" charset="0"/>
                <a:cs typeface="Arial" pitchFamily="34" charset="0"/>
              </a:rPr>
              <a:t>Inside thylakoid</a:t>
            </a:r>
          </a:p>
        </p:txBody>
      </p:sp>
      <p:sp>
        <p:nvSpPr>
          <p:cNvPr id="9" name="TextBox 8"/>
          <p:cNvSpPr txBox="1"/>
          <p:nvPr/>
        </p:nvSpPr>
        <p:spPr>
          <a:xfrm>
            <a:off x="1502569" y="3916259"/>
            <a:ext cx="1304924" cy="307777"/>
          </a:xfrm>
          <a:prstGeom prst="rect">
            <a:avLst/>
          </a:prstGeom>
          <a:noFill/>
        </p:spPr>
        <p:txBody>
          <a:bodyPr wrap="squar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Photosystem</a:t>
            </a:r>
          </a:p>
        </p:txBody>
      </p:sp>
      <p:sp>
        <p:nvSpPr>
          <p:cNvPr id="10" name="TextBox 9"/>
          <p:cNvSpPr txBox="1"/>
          <p:nvPr/>
        </p:nvSpPr>
        <p:spPr>
          <a:xfrm>
            <a:off x="2619375" y="3656162"/>
            <a:ext cx="1733550" cy="487313"/>
          </a:xfrm>
          <a:prstGeom prst="rect">
            <a:avLst/>
          </a:prstGeom>
          <a:noFill/>
        </p:spPr>
        <p:txBody>
          <a:bodyPr wrap="square" rtlCol="0">
            <a:spAutoFit/>
          </a:bodyPr>
          <a:lstStyle/>
          <a:p>
            <a:pPr algn="ctr" eaLnBrk="0" hangingPunct="0"/>
            <a:r>
              <a:rPr lang="en-US" sz="1400" b="1" dirty="0" smtClean="0">
                <a:solidFill>
                  <a:srgbClr val="000000"/>
                </a:solidFill>
                <a:latin typeface="Arial" pitchFamily="34" charset="0"/>
                <a:ea typeface="ＭＳ Ｐゴシック" charset="0"/>
                <a:cs typeface="Arial" pitchFamily="34" charset="0"/>
              </a:rPr>
              <a:t>Electron</a:t>
            </a:r>
          </a:p>
          <a:p>
            <a:pPr algn="ctr" eaLnBrk="0" hangingPunct="0">
              <a:lnSpc>
                <a:spcPts val="1400"/>
              </a:lnSpc>
            </a:pPr>
            <a:r>
              <a:rPr lang="en-US" sz="1400" b="1" dirty="0" smtClean="0">
                <a:solidFill>
                  <a:srgbClr val="000000"/>
                </a:solidFill>
                <a:latin typeface="Arial" pitchFamily="34" charset="0"/>
                <a:ea typeface="ＭＳ Ｐゴシック" charset="0"/>
                <a:cs typeface="Arial" pitchFamily="34" charset="0"/>
              </a:rPr>
              <a:t>transport </a:t>
            </a:r>
            <a:r>
              <a:rPr lang="en-US" sz="1400" b="1" dirty="0">
                <a:solidFill>
                  <a:srgbClr val="000000"/>
                </a:solidFill>
                <a:latin typeface="Arial" pitchFamily="34" charset="0"/>
                <a:ea typeface="ＭＳ Ｐゴシック" charset="0"/>
                <a:cs typeface="Arial" pitchFamily="34" charset="0"/>
              </a:rPr>
              <a:t>chain</a:t>
            </a:r>
          </a:p>
        </p:txBody>
      </p:sp>
      <p:sp>
        <p:nvSpPr>
          <p:cNvPr id="11" name="TextBox 10"/>
          <p:cNvSpPr txBox="1"/>
          <p:nvPr/>
        </p:nvSpPr>
        <p:spPr>
          <a:xfrm>
            <a:off x="4142898" y="3912448"/>
            <a:ext cx="1396842" cy="307777"/>
          </a:xfrm>
          <a:prstGeom prst="rect">
            <a:avLst/>
          </a:prstGeom>
          <a:noFill/>
        </p:spPr>
        <p:txBody>
          <a:bodyPr wrap="squar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Photosystem</a:t>
            </a:r>
          </a:p>
        </p:txBody>
      </p:sp>
      <p:sp>
        <p:nvSpPr>
          <p:cNvPr id="12" name="TextBox 11"/>
          <p:cNvSpPr txBox="1"/>
          <p:nvPr/>
        </p:nvSpPr>
        <p:spPr>
          <a:xfrm>
            <a:off x="5311140" y="2860467"/>
            <a:ext cx="842964" cy="276999"/>
          </a:xfrm>
          <a:prstGeom prst="rect">
            <a:avLst/>
          </a:prstGeom>
          <a:noFill/>
        </p:spPr>
        <p:txBody>
          <a:bodyPr wrap="squar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NADP</a:t>
            </a:r>
            <a:r>
              <a:rPr lang="en-US" sz="1200" b="1" baseline="30000" dirty="0" smtClean="0">
                <a:solidFill>
                  <a:srgbClr val="000000"/>
                </a:solidFill>
                <a:latin typeface="Symbol"/>
                <a:ea typeface="ＭＳ Ｐゴシック" charset="0"/>
                <a:cs typeface="Arial" pitchFamily="34" charset="0"/>
              </a:rPr>
              <a:t>+</a:t>
            </a:r>
            <a:endParaRPr lang="en-US" sz="1200" b="1" baseline="30000" dirty="0">
              <a:solidFill>
                <a:srgbClr val="000000"/>
              </a:solidFill>
              <a:latin typeface="Symbol"/>
              <a:ea typeface="ＭＳ Ｐゴシック" charset="0"/>
              <a:cs typeface="Arial" pitchFamily="34" charset="0"/>
            </a:endParaRPr>
          </a:p>
        </p:txBody>
      </p:sp>
      <p:sp>
        <p:nvSpPr>
          <p:cNvPr id="13" name="TextBox 12"/>
          <p:cNvSpPr txBox="1"/>
          <p:nvPr/>
        </p:nvSpPr>
        <p:spPr>
          <a:xfrm>
            <a:off x="5793582" y="2357547"/>
            <a:ext cx="842964" cy="276999"/>
          </a:xfrm>
          <a:prstGeom prst="rect">
            <a:avLst/>
          </a:prstGeom>
          <a:noFill/>
        </p:spPr>
        <p:txBody>
          <a:bodyPr wrap="squar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NADPH</a:t>
            </a:r>
            <a:endParaRPr lang="en-US" sz="1200" b="1" baseline="30000" dirty="0">
              <a:solidFill>
                <a:srgbClr val="000000"/>
              </a:solidFill>
              <a:latin typeface="Arial" pitchFamily="34" charset="0"/>
              <a:ea typeface="ＭＳ Ｐゴシック" charset="0"/>
              <a:cs typeface="Arial" pitchFamily="34" charset="0"/>
            </a:endParaRPr>
          </a:p>
        </p:txBody>
      </p:sp>
      <p:sp>
        <p:nvSpPr>
          <p:cNvPr id="14" name="TextBox 13"/>
          <p:cNvSpPr txBox="1"/>
          <p:nvPr/>
        </p:nvSpPr>
        <p:spPr>
          <a:xfrm>
            <a:off x="3581402" y="3019501"/>
            <a:ext cx="19556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H</a:t>
            </a:r>
            <a:r>
              <a:rPr lang="en-US" sz="1400" b="1" baseline="30000" dirty="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15" name="TextBox 14"/>
          <p:cNvSpPr txBox="1"/>
          <p:nvPr/>
        </p:nvSpPr>
        <p:spPr>
          <a:xfrm>
            <a:off x="7101840" y="2226518"/>
            <a:ext cx="19556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H</a:t>
            </a:r>
            <a:r>
              <a:rPr lang="en-US" sz="1400" b="1" baseline="30000" dirty="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16" name="TextBox 15"/>
          <p:cNvSpPr txBox="1"/>
          <p:nvPr/>
        </p:nvSpPr>
        <p:spPr>
          <a:xfrm>
            <a:off x="6513911" y="5441384"/>
            <a:ext cx="19556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H</a:t>
            </a:r>
            <a:r>
              <a:rPr lang="en-US" sz="1400" b="1" baseline="30000" dirty="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17" name="TextBox 16"/>
          <p:cNvSpPr txBox="1"/>
          <p:nvPr/>
        </p:nvSpPr>
        <p:spPr>
          <a:xfrm>
            <a:off x="5543553" y="5011985"/>
            <a:ext cx="19556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H</a:t>
            </a:r>
            <a:r>
              <a:rPr lang="en-US" sz="1400" b="1" baseline="30000" dirty="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18" name="TextBox 17"/>
          <p:cNvSpPr txBox="1"/>
          <p:nvPr/>
        </p:nvSpPr>
        <p:spPr>
          <a:xfrm>
            <a:off x="4540809" y="4988281"/>
            <a:ext cx="19556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H</a:t>
            </a:r>
            <a:r>
              <a:rPr lang="en-US" sz="1400" b="1" baseline="30000" dirty="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19" name="TextBox 18"/>
          <p:cNvSpPr txBox="1"/>
          <p:nvPr/>
        </p:nvSpPr>
        <p:spPr>
          <a:xfrm>
            <a:off x="3608070" y="5202068"/>
            <a:ext cx="19556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H</a:t>
            </a:r>
            <a:r>
              <a:rPr lang="en-US" sz="1400" b="1" baseline="30000" dirty="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20" name="TextBox 19"/>
          <p:cNvSpPr txBox="1"/>
          <p:nvPr/>
        </p:nvSpPr>
        <p:spPr>
          <a:xfrm>
            <a:off x="5088257" y="5462279"/>
            <a:ext cx="19556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H</a:t>
            </a:r>
            <a:r>
              <a:rPr lang="en-US" sz="1400" b="1" baseline="30000" dirty="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22" name="TextBox 21"/>
          <p:cNvSpPr txBox="1"/>
          <p:nvPr/>
        </p:nvSpPr>
        <p:spPr>
          <a:xfrm>
            <a:off x="5318760" y="4638172"/>
            <a:ext cx="1396842" cy="307777"/>
          </a:xfrm>
          <a:prstGeom prst="rect">
            <a:avLst/>
          </a:prstGeom>
          <a:noFill/>
        </p:spPr>
        <p:txBody>
          <a:bodyPr wrap="square" rtlCol="0">
            <a:spAutoFit/>
          </a:bodyPr>
          <a:lstStyle/>
          <a:p>
            <a:pPr eaLnBrk="0" hangingPunct="0"/>
            <a:r>
              <a:rPr lang="en-US" sz="1400" b="1" dirty="0">
                <a:solidFill>
                  <a:srgbClr val="FFFFFF"/>
                </a:solidFill>
                <a:latin typeface="Arial" pitchFamily="34" charset="0"/>
                <a:ea typeface="ＭＳ Ｐゴシック" charset="0"/>
                <a:cs typeface="Arial" pitchFamily="34" charset="0"/>
              </a:rPr>
              <a:t>Electron flow</a:t>
            </a:r>
          </a:p>
        </p:txBody>
      </p:sp>
      <p:sp>
        <p:nvSpPr>
          <p:cNvPr id="23" name="TextBox 22"/>
          <p:cNvSpPr txBox="1"/>
          <p:nvPr/>
        </p:nvSpPr>
        <p:spPr>
          <a:xfrm>
            <a:off x="5515692" y="3949718"/>
            <a:ext cx="1396842" cy="523220"/>
          </a:xfrm>
          <a:prstGeom prst="rect">
            <a:avLst/>
          </a:prstGeom>
          <a:noFill/>
        </p:spPr>
        <p:txBody>
          <a:bodyPr wrap="square" rtlCol="0">
            <a:spAutoFit/>
          </a:bodyPr>
          <a:lstStyle/>
          <a:p>
            <a:pPr algn="r" eaLnBrk="0" hangingPunct="0"/>
            <a:r>
              <a:rPr lang="en-US" sz="1400" b="1" dirty="0" smtClean="0">
                <a:solidFill>
                  <a:srgbClr val="000000"/>
                </a:solidFill>
                <a:latin typeface="Arial" pitchFamily="34" charset="0"/>
                <a:ea typeface="ＭＳ Ｐゴシック" charset="0"/>
                <a:cs typeface="Arial" pitchFamily="34" charset="0"/>
              </a:rPr>
              <a:t>ATP</a:t>
            </a:r>
          </a:p>
          <a:p>
            <a:pPr algn="r" eaLnBrk="0" hangingPunct="0"/>
            <a:r>
              <a:rPr lang="en-US" sz="1400" b="1" dirty="0" smtClean="0">
                <a:solidFill>
                  <a:srgbClr val="000000"/>
                </a:solidFill>
                <a:latin typeface="Arial" pitchFamily="34" charset="0"/>
                <a:ea typeface="ＭＳ Ｐゴシック" charset="0"/>
                <a:cs typeface="Arial" pitchFamily="34" charset="0"/>
              </a:rPr>
              <a:t>synthase</a:t>
            </a:r>
            <a:endParaRPr lang="en-US" sz="1400" b="1" dirty="0">
              <a:solidFill>
                <a:srgbClr val="000000"/>
              </a:solidFill>
              <a:latin typeface="Arial" pitchFamily="34" charset="0"/>
              <a:ea typeface="ＭＳ Ｐゴシック" charset="0"/>
              <a:cs typeface="Arial" pitchFamily="34" charset="0"/>
            </a:endParaRPr>
          </a:p>
        </p:txBody>
      </p:sp>
      <p:sp>
        <p:nvSpPr>
          <p:cNvPr id="24" name="TextBox 23"/>
          <p:cNvSpPr txBox="1"/>
          <p:nvPr/>
        </p:nvSpPr>
        <p:spPr>
          <a:xfrm>
            <a:off x="6209033" y="2709267"/>
            <a:ext cx="535149" cy="276999"/>
          </a:xfrm>
          <a:prstGeom prst="rect">
            <a:avLst/>
          </a:prstGeom>
          <a:noFill/>
        </p:spPr>
        <p:txBody>
          <a:bodyPr wrap="squar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ADP</a:t>
            </a:r>
            <a:endParaRPr lang="en-US" sz="1200" b="1" dirty="0">
              <a:solidFill>
                <a:srgbClr val="000000"/>
              </a:solidFill>
              <a:latin typeface="Symbol"/>
              <a:ea typeface="ＭＳ Ｐゴシック" charset="0"/>
              <a:cs typeface="Arial" pitchFamily="34" charset="0"/>
            </a:endParaRPr>
          </a:p>
        </p:txBody>
      </p:sp>
      <p:sp>
        <p:nvSpPr>
          <p:cNvPr id="25" name="TextBox 24"/>
          <p:cNvSpPr txBox="1"/>
          <p:nvPr/>
        </p:nvSpPr>
        <p:spPr>
          <a:xfrm>
            <a:off x="6847052" y="2769523"/>
            <a:ext cx="102592" cy="184666"/>
          </a:xfrm>
          <a:prstGeom prst="rect">
            <a:avLst/>
          </a:prstGeom>
          <a:noFill/>
        </p:spPr>
        <p:txBody>
          <a:bodyPr wrap="none" lIns="0" tIns="0" rIns="0" bIns="0"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P</a:t>
            </a:r>
            <a:endParaRPr lang="en-US" sz="1200" b="1" baseline="30000" dirty="0">
              <a:solidFill>
                <a:srgbClr val="000000"/>
              </a:solidFill>
              <a:latin typeface="Arial" pitchFamily="34" charset="0"/>
              <a:ea typeface="ＭＳ Ｐゴシック" charset="0"/>
              <a:cs typeface="Arial" pitchFamily="34" charset="0"/>
            </a:endParaRPr>
          </a:p>
        </p:txBody>
      </p:sp>
      <p:sp>
        <p:nvSpPr>
          <p:cNvPr id="26" name="TextBox 25"/>
          <p:cNvSpPr txBox="1"/>
          <p:nvPr/>
        </p:nvSpPr>
        <p:spPr>
          <a:xfrm>
            <a:off x="7823203" y="2488426"/>
            <a:ext cx="579120" cy="292388"/>
          </a:xfrm>
          <a:prstGeom prst="rect">
            <a:avLst/>
          </a:prstGeom>
          <a:noFill/>
        </p:spPr>
        <p:txBody>
          <a:bodyPr wrap="square" rtlCol="0">
            <a:spAutoFit/>
          </a:bodyPr>
          <a:lstStyle/>
          <a:p>
            <a:pPr eaLnBrk="0" hangingPunct="0"/>
            <a:r>
              <a:rPr lang="en-US" sz="1300" b="1" dirty="0" smtClean="0">
                <a:solidFill>
                  <a:srgbClr val="000000"/>
                </a:solidFill>
                <a:latin typeface="Arial" pitchFamily="34" charset="0"/>
                <a:ea typeface="ＭＳ Ｐゴシック" charset="0"/>
                <a:cs typeface="Arial" pitchFamily="34" charset="0"/>
              </a:rPr>
              <a:t>ATP</a:t>
            </a:r>
            <a:endParaRPr lang="en-US" sz="1300" b="1" baseline="30000" dirty="0">
              <a:solidFill>
                <a:srgbClr val="000000"/>
              </a:solidFill>
              <a:latin typeface="Arial" pitchFamily="34" charset="0"/>
              <a:ea typeface="ＭＳ Ｐゴシック" charset="0"/>
              <a:cs typeface="Arial" pitchFamily="34" charset="0"/>
            </a:endParaRPr>
          </a:p>
        </p:txBody>
      </p:sp>
      <p:sp>
        <p:nvSpPr>
          <p:cNvPr id="27" name="TextBox 26"/>
          <p:cNvSpPr txBox="1"/>
          <p:nvPr/>
        </p:nvSpPr>
        <p:spPr>
          <a:xfrm>
            <a:off x="7395080" y="1431741"/>
            <a:ext cx="755783" cy="523220"/>
          </a:xfrm>
          <a:prstGeom prst="rect">
            <a:avLst/>
          </a:prstGeom>
          <a:noFill/>
        </p:spPr>
        <p:txBody>
          <a:bodyPr wrap="square" rtlCol="0">
            <a:spAutoFit/>
          </a:bodyPr>
          <a:lstStyle/>
          <a:p>
            <a:pPr algn="ctr" eaLnBrk="0" hangingPunct="0"/>
            <a:r>
              <a:rPr lang="en-US" sz="1400" b="1" dirty="0" smtClean="0">
                <a:solidFill>
                  <a:srgbClr val="FFFFFF"/>
                </a:solidFill>
                <a:latin typeface="Arial" pitchFamily="34" charset="0"/>
                <a:ea typeface="ＭＳ Ｐゴシック" charset="0"/>
                <a:cs typeface="Arial" pitchFamily="34" charset="0"/>
              </a:rPr>
              <a:t>Calvin</a:t>
            </a:r>
          </a:p>
          <a:p>
            <a:pPr algn="ctr" eaLnBrk="0" hangingPunct="0"/>
            <a:r>
              <a:rPr lang="en-US" sz="1400" b="1" dirty="0" smtClean="0">
                <a:solidFill>
                  <a:srgbClr val="FFFFFF"/>
                </a:solidFill>
                <a:latin typeface="Arial" pitchFamily="34" charset="0"/>
                <a:ea typeface="ＭＳ Ｐゴシック" charset="0"/>
                <a:cs typeface="Arial" pitchFamily="34" charset="0"/>
              </a:rPr>
              <a:t>cycle</a:t>
            </a:r>
            <a:endParaRPr lang="en-US" sz="1400" b="1" dirty="0">
              <a:solidFill>
                <a:srgbClr val="FFFFFF"/>
              </a:solidFill>
              <a:latin typeface="Arial" pitchFamily="34" charset="0"/>
              <a:ea typeface="ＭＳ Ｐゴシック" charset="0"/>
              <a:cs typeface="Arial" pitchFamily="34" charset="0"/>
            </a:endParaRPr>
          </a:p>
        </p:txBody>
      </p:sp>
      <p:sp>
        <p:nvSpPr>
          <p:cNvPr id="28" name="TextBox 27"/>
          <p:cNvSpPr txBox="1"/>
          <p:nvPr/>
        </p:nvSpPr>
        <p:spPr>
          <a:xfrm>
            <a:off x="300418" y="6003725"/>
            <a:ext cx="1196722" cy="523220"/>
          </a:xfrm>
          <a:prstGeom prst="rect">
            <a:avLst/>
          </a:prstGeom>
          <a:noFill/>
        </p:spPr>
        <p:txBody>
          <a:bodyPr wrap="squar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Thylakoid</a:t>
            </a:r>
          </a:p>
          <a:p>
            <a:pPr eaLnBrk="0" hangingPunct="0"/>
            <a:r>
              <a:rPr lang="en-US" sz="1400" b="1" dirty="0" smtClean="0">
                <a:solidFill>
                  <a:srgbClr val="000000"/>
                </a:solidFill>
                <a:latin typeface="Arial" pitchFamily="34" charset="0"/>
                <a:ea typeface="ＭＳ Ｐゴシック" charset="0"/>
                <a:cs typeface="Arial" pitchFamily="34" charset="0"/>
              </a:rPr>
              <a:t>membrane</a:t>
            </a:r>
            <a:endParaRPr lang="en-US" sz="1400" b="1" dirty="0">
              <a:solidFill>
                <a:srgbClr val="000000"/>
              </a:solidFill>
              <a:latin typeface="Arial" pitchFamily="34" charset="0"/>
              <a:ea typeface="ＭＳ Ｐゴシック" charset="0"/>
              <a:cs typeface="Arial" pitchFamily="34" charset="0"/>
            </a:endParaRPr>
          </a:p>
        </p:txBody>
      </p:sp>
      <p:sp>
        <p:nvSpPr>
          <p:cNvPr id="29" name="TextBox 28"/>
          <p:cNvSpPr txBox="1"/>
          <p:nvPr/>
        </p:nvSpPr>
        <p:spPr>
          <a:xfrm>
            <a:off x="769239" y="5144301"/>
            <a:ext cx="336631" cy="215444"/>
          </a:xfrm>
          <a:prstGeom prst="rect">
            <a:avLst/>
          </a:prstGeom>
          <a:noFill/>
        </p:spPr>
        <p:txBody>
          <a:bodyPr wrap="none" lIns="0" tIns="0" rIns="0" bIns="0"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H</a:t>
            </a:r>
            <a:r>
              <a:rPr lang="en-US" sz="1400" b="1" baseline="-25000" dirty="0" smtClean="0">
                <a:solidFill>
                  <a:srgbClr val="FFFFFF"/>
                </a:solidFill>
                <a:latin typeface="Arial" pitchFamily="34" charset="0"/>
                <a:ea typeface="ＭＳ Ｐゴシック" charset="0"/>
                <a:cs typeface="Arial" pitchFamily="34" charset="0"/>
              </a:rPr>
              <a:t>2</a:t>
            </a:r>
            <a:r>
              <a:rPr lang="en-US" sz="1400" b="1" dirty="0" smtClean="0">
                <a:solidFill>
                  <a:srgbClr val="FFFFFF"/>
                </a:solidFill>
                <a:latin typeface="Arial" pitchFamily="34" charset="0"/>
                <a:ea typeface="ＭＳ Ｐゴシック" charset="0"/>
                <a:cs typeface="Arial" pitchFamily="34" charset="0"/>
              </a:rPr>
              <a:t>O</a:t>
            </a:r>
            <a:endParaRPr lang="en-US" sz="1400" b="1" baseline="30000" dirty="0">
              <a:solidFill>
                <a:srgbClr val="FFFFFF"/>
              </a:solidFill>
              <a:latin typeface="Arial" pitchFamily="34" charset="0"/>
              <a:ea typeface="ＭＳ Ｐゴシック" charset="0"/>
              <a:cs typeface="Arial" pitchFamily="34" charset="0"/>
            </a:endParaRPr>
          </a:p>
        </p:txBody>
      </p:sp>
      <p:sp>
        <p:nvSpPr>
          <p:cNvPr id="30" name="TextBox 29"/>
          <p:cNvSpPr txBox="1"/>
          <p:nvPr/>
        </p:nvSpPr>
        <p:spPr>
          <a:xfrm>
            <a:off x="1708442" y="5579553"/>
            <a:ext cx="206788" cy="215444"/>
          </a:xfrm>
          <a:prstGeom prst="rect">
            <a:avLst/>
          </a:prstGeom>
          <a:noFill/>
        </p:spPr>
        <p:txBody>
          <a:bodyPr wrap="none" lIns="0" tIns="0" rIns="0" bIns="0"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O</a:t>
            </a:r>
            <a:r>
              <a:rPr lang="en-US" sz="1400" b="1" baseline="-25000" dirty="0" smtClean="0">
                <a:solidFill>
                  <a:srgbClr val="FFFFFF"/>
                </a:solidFill>
                <a:latin typeface="Arial" pitchFamily="34" charset="0"/>
                <a:ea typeface="ＭＳ Ｐゴシック" charset="0"/>
                <a:cs typeface="Arial" pitchFamily="34" charset="0"/>
              </a:rPr>
              <a:t>2</a:t>
            </a:r>
            <a:endParaRPr lang="en-US" sz="1400" b="1" baseline="-25000" dirty="0">
              <a:solidFill>
                <a:srgbClr val="FFFFFF"/>
              </a:solidFill>
              <a:latin typeface="Arial" pitchFamily="34" charset="0"/>
              <a:ea typeface="ＭＳ Ｐゴシック" charset="0"/>
              <a:cs typeface="Arial" pitchFamily="34" charset="0"/>
            </a:endParaRPr>
          </a:p>
        </p:txBody>
      </p:sp>
      <p:sp>
        <p:nvSpPr>
          <p:cNvPr id="31" name="TextBox 30"/>
          <p:cNvSpPr txBox="1"/>
          <p:nvPr/>
        </p:nvSpPr>
        <p:spPr>
          <a:xfrm>
            <a:off x="1774660" y="4919337"/>
            <a:ext cx="216406" cy="184666"/>
          </a:xfrm>
          <a:prstGeom prst="rect">
            <a:avLst/>
          </a:prstGeom>
          <a:noFill/>
        </p:spPr>
        <p:txBody>
          <a:bodyPr wrap="none" lIns="0" tIns="0" rIns="0" bIns="0"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2</a:t>
            </a:r>
            <a:r>
              <a:rPr lang="en-US" sz="1200" b="1" i="1" dirty="0" smtClean="0">
                <a:solidFill>
                  <a:srgbClr val="000000"/>
                </a:solidFill>
                <a:latin typeface="Arial" pitchFamily="34" charset="0"/>
                <a:ea typeface="ＭＳ Ｐゴシック" charset="0"/>
                <a:cs typeface="Arial" pitchFamily="34" charset="0"/>
              </a:rPr>
              <a:t>e</a:t>
            </a:r>
            <a:r>
              <a:rPr lang="en-US" sz="1000" b="1" baseline="30000" dirty="0" smtClean="0">
                <a:solidFill>
                  <a:srgbClr val="000000"/>
                </a:solidFill>
                <a:latin typeface="Symbol" pitchFamily="18" charset="2"/>
                <a:ea typeface="ＭＳ Ｐゴシック" charset="0"/>
                <a:cs typeface="Arial" pitchFamily="34" charset="0"/>
                <a:sym typeface="Symbol"/>
              </a:rPr>
              <a:t></a:t>
            </a:r>
            <a:endParaRPr lang="en-US" sz="1000" b="1" baseline="30000" dirty="0">
              <a:solidFill>
                <a:srgbClr val="000000"/>
              </a:solidFill>
              <a:latin typeface="Symbol" pitchFamily="18" charset="2"/>
              <a:ea typeface="ＭＳ Ｐゴシック" charset="0"/>
              <a:cs typeface="Arial" pitchFamily="34" charset="0"/>
            </a:endParaRPr>
          </a:p>
        </p:txBody>
      </p:sp>
      <p:cxnSp>
        <p:nvCxnSpPr>
          <p:cNvPr id="9218" name="Straight Connector 9217"/>
          <p:cNvCxnSpPr/>
          <p:nvPr/>
        </p:nvCxnSpPr>
        <p:spPr bwMode="auto">
          <a:xfrm>
            <a:off x="1467899" y="5720603"/>
            <a:ext cx="100584"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4" name="Freeform 33"/>
          <p:cNvSpPr/>
          <p:nvPr/>
        </p:nvSpPr>
        <p:spPr bwMode="auto">
          <a:xfrm>
            <a:off x="5591175" y="4222750"/>
            <a:ext cx="133350" cy="469900"/>
          </a:xfrm>
          <a:custGeom>
            <a:avLst/>
            <a:gdLst>
              <a:gd name="connsiteX0" fmla="*/ 0 w 133350"/>
              <a:gd name="connsiteY0" fmla="*/ 0 h 469900"/>
              <a:gd name="connsiteX1" fmla="*/ 133350 w 133350"/>
              <a:gd name="connsiteY1" fmla="*/ 469900 h 469900"/>
            </a:gdLst>
            <a:ahLst/>
            <a:cxnLst>
              <a:cxn ang="0">
                <a:pos x="connsiteX0" y="connsiteY0"/>
              </a:cxn>
              <a:cxn ang="0">
                <a:pos x="connsiteX1" y="connsiteY1"/>
              </a:cxn>
            </a:cxnLst>
            <a:rect l="l" t="t" r="r" b="b"/>
            <a:pathLst>
              <a:path w="133350" h="469900">
                <a:moveTo>
                  <a:pt x="0" y="0"/>
                </a:moveTo>
                <a:lnTo>
                  <a:pt x="133350" y="469900"/>
                </a:lnTo>
              </a:path>
            </a:pathLst>
          </a:custGeom>
          <a:noFill/>
          <a:ln w="31750" cap="flat" cmpd="sng" algn="ctr">
            <a:solidFill>
              <a:schemeClr val="bg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5" name="Freeform 34"/>
          <p:cNvSpPr/>
          <p:nvPr/>
        </p:nvSpPr>
        <p:spPr bwMode="auto">
          <a:xfrm>
            <a:off x="5591176" y="4239893"/>
            <a:ext cx="133349" cy="452757"/>
          </a:xfrm>
          <a:custGeom>
            <a:avLst/>
            <a:gdLst>
              <a:gd name="connsiteX0" fmla="*/ 0 w 133350"/>
              <a:gd name="connsiteY0" fmla="*/ 0 h 469900"/>
              <a:gd name="connsiteX1" fmla="*/ 133350 w 133350"/>
              <a:gd name="connsiteY1" fmla="*/ 469900 h 469900"/>
            </a:gdLst>
            <a:ahLst/>
            <a:cxnLst>
              <a:cxn ang="0">
                <a:pos x="connsiteX0" y="connsiteY0"/>
              </a:cxn>
              <a:cxn ang="0">
                <a:pos x="connsiteX1" y="connsiteY1"/>
              </a:cxn>
            </a:cxnLst>
            <a:rect l="l" t="t" r="r" b="b"/>
            <a:pathLst>
              <a:path w="133350" h="469900">
                <a:moveTo>
                  <a:pt x="0" y="0"/>
                </a:moveTo>
                <a:lnTo>
                  <a:pt x="133350" y="46990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9" name="TextBox 38"/>
          <p:cNvSpPr txBox="1"/>
          <p:nvPr/>
        </p:nvSpPr>
        <p:spPr>
          <a:xfrm>
            <a:off x="1394079" y="5527498"/>
            <a:ext cx="381000" cy="387798"/>
          </a:xfrm>
          <a:prstGeom prst="rect">
            <a:avLst/>
          </a:prstGeom>
          <a:noFill/>
        </p:spPr>
        <p:txBody>
          <a:bodyPr wrap="square" rtlCol="0">
            <a:spAutoFit/>
          </a:bodyPr>
          <a:lstStyle/>
          <a:p>
            <a:pPr eaLnBrk="0" hangingPunct="0"/>
            <a:r>
              <a:rPr lang="en-US" sz="960" b="1" dirty="0" smtClean="0">
                <a:solidFill>
                  <a:srgbClr val="000000"/>
                </a:solidFill>
                <a:latin typeface="Arial" pitchFamily="34" charset="0"/>
                <a:ea typeface="ＭＳ Ｐゴシック" charset="0"/>
                <a:cs typeface="Arial" pitchFamily="34" charset="0"/>
              </a:rPr>
              <a:t>1</a:t>
            </a:r>
          </a:p>
          <a:p>
            <a:pPr eaLnBrk="0" hangingPunct="0"/>
            <a:r>
              <a:rPr lang="en-US" sz="960" b="1" dirty="0">
                <a:solidFill>
                  <a:srgbClr val="000000"/>
                </a:solidFill>
                <a:latin typeface="Arial" pitchFamily="34" charset="0"/>
                <a:ea typeface="ＭＳ Ｐゴシック" charset="0"/>
                <a:cs typeface="Arial" pitchFamily="34" charset="0"/>
              </a:rPr>
              <a:t>2</a:t>
            </a:r>
          </a:p>
        </p:txBody>
      </p:sp>
      <p:sp>
        <p:nvSpPr>
          <p:cNvPr id="40" name="TextBox 39"/>
          <p:cNvSpPr txBox="1"/>
          <p:nvPr/>
        </p:nvSpPr>
        <p:spPr>
          <a:xfrm>
            <a:off x="6552330" y="2698661"/>
            <a:ext cx="269626" cy="276999"/>
          </a:xfrm>
          <a:prstGeom prst="rect">
            <a:avLst/>
          </a:prstGeom>
          <a:noFill/>
        </p:spPr>
        <p:txBody>
          <a:bodyPr wrap="none" rtlCol="0">
            <a:spAutoFit/>
          </a:bodyPr>
          <a:lstStyle/>
          <a:p>
            <a:pPr eaLnBrk="0" hangingPunct="0"/>
            <a:r>
              <a:rPr lang="en-US" sz="1200" b="1" dirty="0" smtClean="0">
                <a:solidFill>
                  <a:srgbClr val="000000"/>
                </a:solidFill>
                <a:latin typeface="Symbol" pitchFamily="18" charset="2"/>
                <a:ea typeface="ＭＳ Ｐゴシック" charset="0"/>
                <a:sym typeface="Symbol"/>
              </a:rPr>
              <a:t></a:t>
            </a:r>
            <a:endParaRPr lang="en-US" sz="1200" b="1" dirty="0">
              <a:solidFill>
                <a:srgbClr val="000000"/>
              </a:solidFill>
              <a:latin typeface="Symbol" pitchFamily="18" charset="2"/>
              <a:ea typeface="ＭＳ Ｐゴシック" charset="0"/>
            </a:endParaRPr>
          </a:p>
        </p:txBody>
      </p:sp>
      <p:sp>
        <p:nvSpPr>
          <p:cNvPr id="38" name="TextBox 37"/>
          <p:cNvSpPr txBox="1"/>
          <p:nvPr/>
        </p:nvSpPr>
        <p:spPr>
          <a:xfrm>
            <a:off x="5958663" y="2128395"/>
            <a:ext cx="126638" cy="276999"/>
          </a:xfrm>
          <a:prstGeom prst="rect">
            <a:avLst/>
          </a:prstGeom>
          <a:noFill/>
        </p:spPr>
        <p:txBody>
          <a:bodyPr wrap="none" lIns="0" tIns="0" rIns="0" bIns="0" rtlCol="0">
            <a:spAutoFit/>
          </a:bodyPr>
          <a:lstStyle/>
          <a:p>
            <a:pPr eaLnBrk="0" hangingPunct="0"/>
            <a:r>
              <a:rPr lang="en-US" sz="1800" b="1" dirty="0" smtClean="0">
                <a:solidFill>
                  <a:srgbClr val="000000"/>
                </a:solidFill>
                <a:latin typeface="Symbol" pitchFamily="18" charset="2"/>
                <a:ea typeface="ＭＳ Ｐゴシック" charset="0"/>
                <a:cs typeface="Arial" pitchFamily="34" charset="0"/>
                <a:sym typeface="Symbol"/>
              </a:rPr>
              <a:t></a:t>
            </a:r>
            <a:endParaRPr lang="en-US" sz="1800" b="1" dirty="0">
              <a:solidFill>
                <a:srgbClr val="000000"/>
              </a:solidFill>
              <a:latin typeface="Symbol" pitchFamily="18" charset="2"/>
              <a:ea typeface="ＭＳ Ｐゴシック" charset="0"/>
              <a:cs typeface="Arial" pitchFamily="34" charset="0"/>
            </a:endParaRPr>
          </a:p>
        </p:txBody>
      </p:sp>
      <p:sp>
        <p:nvSpPr>
          <p:cNvPr id="41" name="TextBox 40"/>
          <p:cNvSpPr txBox="1"/>
          <p:nvPr/>
        </p:nvSpPr>
        <p:spPr>
          <a:xfrm>
            <a:off x="6198710" y="2127125"/>
            <a:ext cx="126638" cy="276999"/>
          </a:xfrm>
          <a:prstGeom prst="rect">
            <a:avLst/>
          </a:prstGeom>
          <a:noFill/>
        </p:spPr>
        <p:txBody>
          <a:bodyPr wrap="none" lIns="0" tIns="0" rIns="0" bIns="0" rtlCol="0">
            <a:spAutoFit/>
          </a:bodyPr>
          <a:lstStyle/>
          <a:p>
            <a:pPr eaLnBrk="0" hangingPunct="0"/>
            <a:r>
              <a:rPr lang="en-US" sz="1800" b="1" dirty="0" smtClean="0">
                <a:solidFill>
                  <a:srgbClr val="000000"/>
                </a:solidFill>
                <a:latin typeface="Symbol" pitchFamily="18" charset="2"/>
                <a:ea typeface="ＭＳ Ｐゴシック" charset="0"/>
                <a:cs typeface="Arial" pitchFamily="34" charset="0"/>
                <a:sym typeface="Symbol"/>
              </a:rPr>
              <a:t></a:t>
            </a:r>
            <a:endParaRPr lang="en-US" sz="1800" b="1" dirty="0">
              <a:solidFill>
                <a:srgbClr val="000000"/>
              </a:solidFill>
              <a:latin typeface="Symbol" pitchFamily="18" charset="2"/>
              <a:ea typeface="ＭＳ Ｐゴシック" charset="0"/>
              <a:cs typeface="Arial" pitchFamily="34" charset="0"/>
            </a:endParaRPr>
          </a:p>
        </p:txBody>
      </p:sp>
    </p:spTree>
    <p:extLst>
      <p:ext uri="{BB962C8B-B14F-4D97-AF65-F5344CB8AC3E}">
        <p14:creationId xmlns:p14="http://schemas.microsoft.com/office/powerpoint/2010/main" xmlns="" val="4091098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87383" y="385441"/>
            <a:ext cx="8543108" cy="958863"/>
          </a:xfrm>
        </p:spPr>
        <p:txBody>
          <a:bodyPr/>
          <a:lstStyle/>
          <a:p>
            <a:r>
              <a:rPr lang="en-US" dirty="0" smtClean="0"/>
              <a:t>The Calvin Cycle</a:t>
            </a:r>
            <a:r>
              <a:rPr lang="en-US" sz="2400" dirty="0" smtClean="0"/>
              <a:t>, C</a:t>
            </a:r>
            <a:r>
              <a:rPr lang="en-US" sz="2400" baseline="-25000" dirty="0" smtClean="0"/>
              <a:t>3</a:t>
            </a:r>
            <a:r>
              <a:rPr lang="en-US" sz="2400" dirty="0" smtClean="0"/>
              <a:t> pathway, carbon fixation cycle</a:t>
            </a:r>
            <a:r>
              <a:rPr lang="en-US" dirty="0" smtClean="0"/>
              <a:t>: Making Sugar from Carbon Dioxide</a:t>
            </a:r>
            <a:endParaRPr lang="en-US" dirty="0"/>
          </a:p>
        </p:txBody>
      </p:sp>
      <p:sp>
        <p:nvSpPr>
          <p:cNvPr id="135171" name="Rectangle 3"/>
          <p:cNvSpPr>
            <a:spLocks noGrp="1" noChangeArrowheads="1"/>
          </p:cNvSpPr>
          <p:nvPr>
            <p:ph idx="1"/>
          </p:nvPr>
        </p:nvSpPr>
        <p:spPr>
          <a:xfrm>
            <a:off x="287383" y="1441925"/>
            <a:ext cx="8543108" cy="4676780"/>
          </a:xfrm>
        </p:spPr>
        <p:txBody>
          <a:bodyPr/>
          <a:lstStyle/>
          <a:p>
            <a:pPr lvl="1"/>
            <a:r>
              <a:rPr lang="en-US" dirty="0" smtClean="0"/>
              <a:t>The Calvin cycle constructs an energy-rich sugar molecule called glyceraldehyde 3-phosphate (G3P) using </a:t>
            </a:r>
          </a:p>
          <a:p>
            <a:pPr lvl="2"/>
            <a:r>
              <a:rPr lang="en-US" dirty="0" smtClean="0"/>
              <a:t>carbon from CO</a:t>
            </a:r>
            <a:r>
              <a:rPr lang="en-US" baseline="-25000" dirty="0" smtClean="0"/>
              <a:t>2</a:t>
            </a:r>
            <a:r>
              <a:rPr lang="en-US" dirty="0" smtClean="0"/>
              <a:t>, </a:t>
            </a:r>
          </a:p>
          <a:p>
            <a:pPr lvl="2"/>
            <a:r>
              <a:rPr lang="en-US" dirty="0" smtClean="0"/>
              <a:t>energy from ATP, and </a:t>
            </a:r>
          </a:p>
          <a:p>
            <a:pPr lvl="2"/>
            <a:r>
              <a:rPr lang="en-US" dirty="0" smtClean="0"/>
              <a:t>high-energy electrons from NADPH.</a:t>
            </a:r>
          </a:p>
          <a:p>
            <a:pPr lvl="1"/>
            <a:r>
              <a:rPr lang="en-US" dirty="0" smtClean="0"/>
              <a:t>The plant cell can then use G3P as the raw material to make </a:t>
            </a:r>
          </a:p>
          <a:p>
            <a:pPr lvl="2"/>
            <a:r>
              <a:rPr lang="en-US" dirty="0" smtClean="0"/>
              <a:t>glucose and </a:t>
            </a:r>
          </a:p>
          <a:p>
            <a:pPr lvl="2"/>
            <a:r>
              <a:rPr lang="en-US" dirty="0" smtClean="0"/>
              <a:t>other organic compounds.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3991" y="213741"/>
            <a:ext cx="6297168"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7.13-s4</a:t>
            </a:r>
            <a:br>
              <a:rPr lang="en-US" sz="1200" b="0" dirty="0" smtClean="0">
                <a:solidFill>
                  <a:schemeClr val="tx1"/>
                </a:solidFill>
                <a:latin typeface="Arial" charset="0"/>
              </a:rPr>
            </a:br>
            <a:endParaRPr lang="en-US" sz="1200" b="0" dirty="0">
              <a:solidFill>
                <a:schemeClr val="tx1"/>
              </a:solidFill>
              <a:latin typeface="Arial" charset="0"/>
            </a:endParaRPr>
          </a:p>
        </p:txBody>
      </p:sp>
      <p:sp>
        <p:nvSpPr>
          <p:cNvPr id="4" name="TextBox 3"/>
          <p:cNvSpPr txBox="1"/>
          <p:nvPr/>
        </p:nvSpPr>
        <p:spPr>
          <a:xfrm>
            <a:off x="5057775" y="1362075"/>
            <a:ext cx="2723823"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Three-carbon molecule</a:t>
            </a:r>
          </a:p>
        </p:txBody>
      </p:sp>
      <p:sp>
        <p:nvSpPr>
          <p:cNvPr id="5" name="TextBox 4"/>
          <p:cNvSpPr txBox="1"/>
          <p:nvPr/>
        </p:nvSpPr>
        <p:spPr>
          <a:xfrm>
            <a:off x="1885950" y="1352550"/>
            <a:ext cx="1501373" cy="369332"/>
          </a:xfrm>
          <a:prstGeom prst="rect">
            <a:avLst/>
          </a:prstGeom>
          <a:noFill/>
        </p:spPr>
        <p:txBody>
          <a:bodyPr wrap="none" rtlCol="0">
            <a:spAutoFit/>
          </a:bodyPr>
          <a:lstStyle/>
          <a:p>
            <a:pPr eaLnBrk="0" hangingPunct="0"/>
            <a:r>
              <a:rPr lang="en-US" sz="1800" b="1" dirty="0" err="1">
                <a:solidFill>
                  <a:srgbClr val="000000"/>
                </a:solidFill>
                <a:latin typeface="Arial" pitchFamily="34" charset="0"/>
                <a:ea typeface="ＭＳ Ｐゴシック" charset="0"/>
                <a:cs typeface="Arial" pitchFamily="34" charset="0"/>
              </a:rPr>
              <a:t>RuBP</a:t>
            </a:r>
            <a:r>
              <a:rPr lang="en-US" sz="1800" b="1" dirty="0">
                <a:solidFill>
                  <a:srgbClr val="000000"/>
                </a:solidFill>
                <a:latin typeface="Arial" pitchFamily="34" charset="0"/>
                <a:ea typeface="ＭＳ Ｐゴシック" charset="0"/>
                <a:cs typeface="Arial" pitchFamily="34" charset="0"/>
              </a:rPr>
              <a:t> sugar</a:t>
            </a:r>
          </a:p>
        </p:txBody>
      </p:sp>
      <p:sp>
        <p:nvSpPr>
          <p:cNvPr id="6" name="TextBox 5"/>
          <p:cNvSpPr txBox="1"/>
          <p:nvPr/>
        </p:nvSpPr>
        <p:spPr>
          <a:xfrm>
            <a:off x="4071366" y="147066"/>
            <a:ext cx="1736373"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CO</a:t>
            </a:r>
            <a:r>
              <a:rPr lang="en-US" sz="1800" b="1" baseline="-25000" dirty="0">
                <a:solidFill>
                  <a:srgbClr val="000000"/>
                </a:solidFill>
                <a:latin typeface="Arial" pitchFamily="34" charset="0"/>
                <a:ea typeface="ＭＳ Ｐゴシック" charset="0"/>
                <a:cs typeface="Arial" pitchFamily="34" charset="0"/>
              </a:rPr>
              <a:t>2</a:t>
            </a:r>
            <a:r>
              <a:rPr lang="en-US" sz="1800" b="1" dirty="0">
                <a:solidFill>
                  <a:srgbClr val="000000"/>
                </a:solidFill>
                <a:latin typeface="Arial" pitchFamily="34" charset="0"/>
                <a:ea typeface="ＭＳ Ｐゴシック" charset="0"/>
                <a:cs typeface="Arial" pitchFamily="34" charset="0"/>
              </a:rPr>
              <a:t> (from air)</a:t>
            </a:r>
          </a:p>
        </p:txBody>
      </p:sp>
      <p:sp>
        <p:nvSpPr>
          <p:cNvPr id="7" name="TextBox 6"/>
          <p:cNvSpPr txBox="1"/>
          <p:nvPr/>
        </p:nvSpPr>
        <p:spPr>
          <a:xfrm>
            <a:off x="3410412" y="986519"/>
            <a:ext cx="12022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a:t>
            </a:r>
            <a:endParaRPr lang="en-US" sz="1400" b="1" dirty="0">
              <a:solidFill>
                <a:srgbClr val="000000"/>
              </a:solidFill>
              <a:latin typeface="Arial" pitchFamily="34" charset="0"/>
              <a:ea typeface="ＭＳ Ｐゴシック" charset="0"/>
              <a:cs typeface="Arial" pitchFamily="34" charset="0"/>
            </a:endParaRPr>
          </a:p>
        </p:txBody>
      </p:sp>
      <p:sp>
        <p:nvSpPr>
          <p:cNvPr id="8" name="TextBox 7"/>
          <p:cNvSpPr txBox="1"/>
          <p:nvPr/>
        </p:nvSpPr>
        <p:spPr>
          <a:xfrm>
            <a:off x="3410412" y="2253344"/>
            <a:ext cx="12022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a:t>
            </a:r>
            <a:endParaRPr lang="en-US" sz="1400" b="1" dirty="0">
              <a:solidFill>
                <a:srgbClr val="000000"/>
              </a:solidFill>
              <a:latin typeface="Arial" pitchFamily="34" charset="0"/>
              <a:ea typeface="ＭＳ Ｐゴシック" charset="0"/>
              <a:cs typeface="Arial" pitchFamily="34" charset="0"/>
            </a:endParaRPr>
          </a:p>
        </p:txBody>
      </p:sp>
      <p:sp>
        <p:nvSpPr>
          <p:cNvPr id="9" name="TextBox 8"/>
          <p:cNvSpPr txBox="1"/>
          <p:nvPr/>
        </p:nvSpPr>
        <p:spPr>
          <a:xfrm>
            <a:off x="4966564" y="2080405"/>
            <a:ext cx="12022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a:t>
            </a:r>
            <a:endParaRPr lang="en-US" sz="1400" b="1"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3790577" y="2517577"/>
            <a:ext cx="877163" cy="646331"/>
          </a:xfrm>
          <a:prstGeom prst="rect">
            <a:avLst/>
          </a:prstGeom>
          <a:noFill/>
        </p:spPr>
        <p:txBody>
          <a:bodyPr wrap="none" rtlCol="0">
            <a:spAutoFit/>
          </a:bodyPr>
          <a:lstStyle/>
          <a:p>
            <a:pPr algn="ctr" eaLnBrk="0" hangingPunct="0"/>
            <a:r>
              <a:rPr lang="en-US" sz="1800" b="1" dirty="0" smtClean="0">
                <a:solidFill>
                  <a:srgbClr val="FFFFFF"/>
                </a:solidFill>
                <a:latin typeface="Arial" pitchFamily="34" charset="0"/>
                <a:ea typeface="ＭＳ Ｐゴシック" charset="0"/>
                <a:cs typeface="Arial" pitchFamily="34" charset="0"/>
              </a:rPr>
              <a:t>Calvin</a:t>
            </a:r>
          </a:p>
          <a:p>
            <a:pPr algn="ctr" eaLnBrk="0" hangingPunct="0"/>
            <a:r>
              <a:rPr lang="en-US" sz="1800" b="1" dirty="0" smtClean="0">
                <a:solidFill>
                  <a:srgbClr val="FFFFFF"/>
                </a:solidFill>
                <a:latin typeface="Arial" pitchFamily="34" charset="0"/>
                <a:ea typeface="ＭＳ Ｐゴシック" charset="0"/>
                <a:cs typeface="Arial" pitchFamily="34" charset="0"/>
              </a:rPr>
              <a:t>cycle</a:t>
            </a:r>
            <a:endParaRPr lang="en-US" sz="1800" b="1" dirty="0">
              <a:solidFill>
                <a:srgbClr val="FFFFFF"/>
              </a:solidFill>
              <a:latin typeface="Arial" pitchFamily="34" charset="0"/>
              <a:ea typeface="ＭＳ Ｐゴシック" charset="0"/>
              <a:cs typeface="Arial" pitchFamily="34" charset="0"/>
            </a:endParaRPr>
          </a:p>
        </p:txBody>
      </p:sp>
      <p:sp>
        <p:nvSpPr>
          <p:cNvPr id="11" name="TextBox 10"/>
          <p:cNvSpPr txBox="1"/>
          <p:nvPr/>
        </p:nvSpPr>
        <p:spPr>
          <a:xfrm>
            <a:off x="4219633" y="676299"/>
            <a:ext cx="336952" cy="420564"/>
          </a:xfrm>
          <a:prstGeom prst="rect">
            <a:avLst/>
          </a:prstGeom>
          <a:noFill/>
        </p:spPr>
        <p:txBody>
          <a:bodyPr wrap="none" rtlCol="0">
            <a:spAutoFit/>
          </a:bodyPr>
          <a:lstStyle/>
          <a:p>
            <a:pPr eaLnBrk="0" hangingPunct="0"/>
            <a:r>
              <a:rPr lang="en-US" sz="2133" b="1" dirty="0" smtClean="0">
                <a:solidFill>
                  <a:srgbClr val="FFFFFF"/>
                </a:solidFill>
                <a:latin typeface="Arial" pitchFamily="34" charset="0"/>
                <a:ea typeface="ＭＳ Ｐゴシック" charset="0"/>
                <a:cs typeface="Arial" pitchFamily="34" charset="0"/>
              </a:rPr>
              <a:t>1</a:t>
            </a:r>
            <a:endParaRPr lang="en-US" sz="2133" b="1" dirty="0">
              <a:solidFill>
                <a:srgbClr val="FFFFFF"/>
              </a:solidFill>
              <a:latin typeface="Arial" pitchFamily="34" charset="0"/>
              <a:ea typeface="ＭＳ Ｐゴシック" charset="0"/>
              <a:cs typeface="Arial" pitchFamily="34" charset="0"/>
            </a:endParaRPr>
          </a:p>
        </p:txBody>
      </p:sp>
      <p:sp>
        <p:nvSpPr>
          <p:cNvPr id="12" name="TextBox 11"/>
          <p:cNvSpPr txBox="1"/>
          <p:nvPr/>
        </p:nvSpPr>
        <p:spPr>
          <a:xfrm>
            <a:off x="5934029" y="1902023"/>
            <a:ext cx="53040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ATP</a:t>
            </a:r>
            <a:endParaRPr lang="en-US" sz="1400" b="1" dirty="0">
              <a:solidFill>
                <a:srgbClr val="000000"/>
              </a:solidFill>
              <a:latin typeface="Arial" pitchFamily="34" charset="0"/>
              <a:ea typeface="ＭＳ Ｐゴシック" charset="0"/>
              <a:cs typeface="Arial" pitchFamily="34" charset="0"/>
            </a:endParaRPr>
          </a:p>
        </p:txBody>
      </p:sp>
      <p:sp>
        <p:nvSpPr>
          <p:cNvPr id="13" name="TextBox 12"/>
          <p:cNvSpPr txBox="1"/>
          <p:nvPr/>
        </p:nvSpPr>
        <p:spPr>
          <a:xfrm>
            <a:off x="6076904" y="2411313"/>
            <a:ext cx="564578"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ADP</a:t>
            </a:r>
            <a:endParaRPr lang="en-US" sz="1400" b="1" dirty="0">
              <a:solidFill>
                <a:srgbClr val="000000"/>
              </a:solidFill>
              <a:latin typeface="Arial" pitchFamily="34" charset="0"/>
              <a:ea typeface="ＭＳ Ｐゴシック" charset="0"/>
              <a:cs typeface="Arial" pitchFamily="34" charset="0"/>
            </a:endParaRPr>
          </a:p>
        </p:txBody>
      </p:sp>
      <p:sp>
        <p:nvSpPr>
          <p:cNvPr id="14" name="TextBox 13"/>
          <p:cNvSpPr txBox="1"/>
          <p:nvPr/>
        </p:nvSpPr>
        <p:spPr>
          <a:xfrm>
            <a:off x="6115004" y="3015853"/>
            <a:ext cx="824265"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NADPH</a:t>
            </a:r>
            <a:endParaRPr lang="en-US" sz="1400" b="1" dirty="0">
              <a:solidFill>
                <a:srgbClr val="000000"/>
              </a:solidFill>
              <a:latin typeface="Arial" pitchFamily="34" charset="0"/>
              <a:ea typeface="ＭＳ Ｐゴシック" charset="0"/>
              <a:cs typeface="Arial" pitchFamily="34" charset="0"/>
            </a:endParaRPr>
          </a:p>
        </p:txBody>
      </p:sp>
      <p:sp>
        <p:nvSpPr>
          <p:cNvPr id="15" name="TextBox 14"/>
          <p:cNvSpPr txBox="1"/>
          <p:nvPr/>
        </p:nvSpPr>
        <p:spPr>
          <a:xfrm>
            <a:off x="5948141" y="3515738"/>
            <a:ext cx="764953"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NADP</a:t>
            </a:r>
            <a:r>
              <a:rPr lang="en-US" sz="1400" b="1" baseline="30000" dirty="0" smtClean="0">
                <a:solidFill>
                  <a:srgbClr val="000000"/>
                </a:solidFill>
                <a:latin typeface="Symbol"/>
                <a:ea typeface="ＭＳ Ｐゴシック" charset="0"/>
                <a:cs typeface="Arial" pitchFamily="34" charset="0"/>
              </a:rPr>
              <a:t>+</a:t>
            </a:r>
            <a:endParaRPr lang="en-US" sz="1400" b="1" baseline="30000" dirty="0">
              <a:solidFill>
                <a:srgbClr val="000000"/>
              </a:solidFill>
              <a:latin typeface="Symbol"/>
              <a:ea typeface="ＭＳ Ｐゴシック" charset="0"/>
              <a:cs typeface="Arial" pitchFamily="34" charset="0"/>
            </a:endParaRPr>
          </a:p>
        </p:txBody>
      </p:sp>
      <p:sp>
        <p:nvSpPr>
          <p:cNvPr id="16" name="TextBox 15"/>
          <p:cNvSpPr txBox="1"/>
          <p:nvPr/>
        </p:nvSpPr>
        <p:spPr>
          <a:xfrm>
            <a:off x="4976089" y="4118755"/>
            <a:ext cx="12022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a:t>
            </a:r>
            <a:endParaRPr lang="en-US" sz="1400" b="1" dirty="0">
              <a:solidFill>
                <a:srgbClr val="000000"/>
              </a:solidFill>
              <a:latin typeface="Arial" pitchFamily="34" charset="0"/>
              <a:ea typeface="ＭＳ Ｐゴシック" charset="0"/>
              <a:cs typeface="Arial" pitchFamily="34" charset="0"/>
            </a:endParaRPr>
          </a:p>
        </p:txBody>
      </p:sp>
      <p:sp>
        <p:nvSpPr>
          <p:cNvPr id="17" name="TextBox 16"/>
          <p:cNvSpPr txBox="1"/>
          <p:nvPr/>
        </p:nvSpPr>
        <p:spPr>
          <a:xfrm>
            <a:off x="6831479" y="2462893"/>
            <a:ext cx="12022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a:t>
            </a:r>
            <a:endParaRPr lang="en-US" sz="1400" b="1" dirty="0">
              <a:solidFill>
                <a:srgbClr val="000000"/>
              </a:solidFill>
              <a:latin typeface="Arial" pitchFamily="34" charset="0"/>
              <a:ea typeface="ＭＳ Ｐゴシック" charset="0"/>
              <a:cs typeface="Arial" pitchFamily="34" charset="0"/>
            </a:endParaRPr>
          </a:p>
        </p:txBody>
      </p:sp>
      <p:sp>
        <p:nvSpPr>
          <p:cNvPr id="18" name="TextBox 17"/>
          <p:cNvSpPr txBox="1"/>
          <p:nvPr/>
        </p:nvSpPr>
        <p:spPr>
          <a:xfrm>
            <a:off x="6499356" y="2392263"/>
            <a:ext cx="288862" cy="307777"/>
          </a:xfrm>
          <a:prstGeom prst="rect">
            <a:avLst/>
          </a:prstGeom>
          <a:noFill/>
        </p:spPr>
        <p:txBody>
          <a:bodyPr wrap="none" rtlCol="0">
            <a:spAutoFit/>
          </a:bodyPr>
          <a:lstStyle/>
          <a:p>
            <a:pPr eaLnBrk="0" hangingPunct="0"/>
            <a:r>
              <a:rPr lang="en-US" sz="1400" b="1" dirty="0" smtClean="0">
                <a:solidFill>
                  <a:srgbClr val="000000"/>
                </a:solidFill>
                <a:latin typeface="Symbol"/>
                <a:ea typeface="ＭＳ Ｐゴシック" charset="0"/>
                <a:cs typeface="Arial" pitchFamily="34" charset="0"/>
              </a:rPr>
              <a:t>+</a:t>
            </a:r>
            <a:endParaRPr lang="en-US" sz="1400" b="1" dirty="0">
              <a:solidFill>
                <a:srgbClr val="000000"/>
              </a:solidFill>
              <a:latin typeface="Symbol"/>
              <a:ea typeface="ＭＳ Ｐゴシック" charset="0"/>
              <a:cs typeface="Arial" pitchFamily="34" charset="0"/>
            </a:endParaRPr>
          </a:p>
        </p:txBody>
      </p:sp>
      <p:sp>
        <p:nvSpPr>
          <p:cNvPr id="21" name="TextBox 20"/>
          <p:cNvSpPr txBox="1"/>
          <p:nvPr/>
        </p:nvSpPr>
        <p:spPr>
          <a:xfrm>
            <a:off x="5091670" y="3789046"/>
            <a:ext cx="1334661"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G3P sugar</a:t>
            </a:r>
          </a:p>
        </p:txBody>
      </p:sp>
      <p:sp>
        <p:nvSpPr>
          <p:cNvPr id="22" name="TextBox 21"/>
          <p:cNvSpPr txBox="1"/>
          <p:nvPr/>
        </p:nvSpPr>
        <p:spPr>
          <a:xfrm>
            <a:off x="2024041" y="3747255"/>
            <a:ext cx="1334661"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G3P sugar</a:t>
            </a:r>
          </a:p>
        </p:txBody>
      </p:sp>
      <p:sp>
        <p:nvSpPr>
          <p:cNvPr id="23" name="TextBox 22"/>
          <p:cNvSpPr txBox="1"/>
          <p:nvPr/>
        </p:nvSpPr>
        <p:spPr>
          <a:xfrm>
            <a:off x="2585437" y="5429489"/>
            <a:ext cx="1334661"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G3P sugar</a:t>
            </a:r>
          </a:p>
        </p:txBody>
      </p:sp>
      <p:sp>
        <p:nvSpPr>
          <p:cNvPr id="24" name="TextBox 23"/>
          <p:cNvSpPr txBox="1"/>
          <p:nvPr/>
        </p:nvSpPr>
        <p:spPr>
          <a:xfrm>
            <a:off x="3400933" y="4107740"/>
            <a:ext cx="12022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a:t>
            </a:r>
            <a:endParaRPr lang="en-US" sz="1400" b="1" dirty="0">
              <a:solidFill>
                <a:srgbClr val="000000"/>
              </a:solidFill>
              <a:latin typeface="Arial" pitchFamily="34" charset="0"/>
              <a:ea typeface="ＭＳ Ｐゴシック" charset="0"/>
              <a:cs typeface="Arial" pitchFamily="34" charset="0"/>
            </a:endParaRPr>
          </a:p>
        </p:txBody>
      </p:sp>
      <p:sp>
        <p:nvSpPr>
          <p:cNvPr id="25" name="TextBox 24"/>
          <p:cNvSpPr txBox="1"/>
          <p:nvPr/>
        </p:nvSpPr>
        <p:spPr>
          <a:xfrm>
            <a:off x="5508887" y="4046660"/>
            <a:ext cx="336952" cy="420564"/>
          </a:xfrm>
          <a:prstGeom prst="rect">
            <a:avLst/>
          </a:prstGeom>
          <a:noFill/>
        </p:spPr>
        <p:txBody>
          <a:bodyPr wrap="none" rtlCol="0">
            <a:spAutoFit/>
          </a:bodyPr>
          <a:lstStyle/>
          <a:p>
            <a:pPr eaLnBrk="0" hangingPunct="0"/>
            <a:r>
              <a:rPr lang="en-US" sz="2133" b="1" dirty="0" smtClean="0">
                <a:solidFill>
                  <a:srgbClr val="FFFFFF"/>
                </a:solidFill>
                <a:latin typeface="Arial" pitchFamily="34" charset="0"/>
                <a:ea typeface="ＭＳ Ｐゴシック" charset="0"/>
                <a:cs typeface="Arial" pitchFamily="34" charset="0"/>
              </a:rPr>
              <a:t>2</a:t>
            </a:r>
            <a:endParaRPr lang="en-US" sz="2133" b="1" dirty="0">
              <a:solidFill>
                <a:srgbClr val="FFFFFF"/>
              </a:solidFill>
              <a:latin typeface="Arial" pitchFamily="34" charset="0"/>
              <a:ea typeface="ＭＳ Ｐゴシック" charset="0"/>
              <a:cs typeface="Arial" pitchFamily="34" charset="0"/>
            </a:endParaRPr>
          </a:p>
        </p:txBody>
      </p:sp>
      <p:sp>
        <p:nvSpPr>
          <p:cNvPr id="26" name="TextBox 25"/>
          <p:cNvSpPr txBox="1"/>
          <p:nvPr/>
        </p:nvSpPr>
        <p:spPr>
          <a:xfrm>
            <a:off x="2532420" y="4045146"/>
            <a:ext cx="336952" cy="420564"/>
          </a:xfrm>
          <a:prstGeom prst="rect">
            <a:avLst/>
          </a:prstGeom>
          <a:noFill/>
        </p:spPr>
        <p:txBody>
          <a:bodyPr wrap="none" rtlCol="0">
            <a:spAutoFit/>
          </a:bodyPr>
          <a:lstStyle/>
          <a:p>
            <a:pPr eaLnBrk="0" hangingPunct="0"/>
            <a:r>
              <a:rPr lang="en-US" sz="2133" b="1" dirty="0" smtClean="0">
                <a:solidFill>
                  <a:srgbClr val="FFFFFF"/>
                </a:solidFill>
                <a:latin typeface="Arial" pitchFamily="34" charset="0"/>
                <a:ea typeface="ＭＳ Ｐゴシック" charset="0"/>
                <a:cs typeface="Arial" pitchFamily="34" charset="0"/>
              </a:rPr>
              <a:t>3</a:t>
            </a:r>
            <a:endParaRPr lang="en-US" sz="2133" b="1" dirty="0">
              <a:solidFill>
                <a:srgbClr val="FFFFFF"/>
              </a:solidFill>
              <a:latin typeface="Arial" pitchFamily="34" charset="0"/>
              <a:ea typeface="ＭＳ Ｐゴシック" charset="0"/>
              <a:cs typeface="Arial" pitchFamily="34" charset="0"/>
            </a:endParaRPr>
          </a:p>
        </p:txBody>
      </p:sp>
      <p:sp>
        <p:nvSpPr>
          <p:cNvPr id="27" name="TextBox 26"/>
          <p:cNvSpPr txBox="1"/>
          <p:nvPr/>
        </p:nvSpPr>
        <p:spPr>
          <a:xfrm>
            <a:off x="5300516" y="5599719"/>
            <a:ext cx="1109599" cy="830997"/>
          </a:xfrm>
          <a:prstGeom prst="rect">
            <a:avLst/>
          </a:prstGeom>
          <a:noFill/>
        </p:spPr>
        <p:txBody>
          <a:bodyPr wrap="none" rtlCol="0">
            <a:spAutoFit/>
          </a:bodyPr>
          <a:lstStyle/>
          <a:p>
            <a:pPr algn="ctr" eaLnBrk="0" hangingPunct="0"/>
            <a:r>
              <a:rPr lang="en-US" sz="1200" b="1" dirty="0" smtClean="0">
                <a:solidFill>
                  <a:srgbClr val="FFFFFF"/>
                </a:solidFill>
                <a:latin typeface="Arial" pitchFamily="34" charset="0"/>
                <a:ea typeface="ＭＳ Ｐゴシック" charset="0"/>
                <a:cs typeface="Arial" pitchFamily="34" charset="0"/>
              </a:rPr>
              <a:t>Glucose</a:t>
            </a:r>
          </a:p>
          <a:p>
            <a:pPr algn="ctr" eaLnBrk="0" hangingPunct="0"/>
            <a:r>
              <a:rPr lang="en-US" sz="1200" b="1" dirty="0" smtClean="0">
                <a:solidFill>
                  <a:srgbClr val="FFFFFF"/>
                </a:solidFill>
                <a:latin typeface="Arial" pitchFamily="34" charset="0"/>
                <a:ea typeface="ＭＳ Ｐゴシック" charset="0"/>
                <a:cs typeface="Arial" pitchFamily="34" charset="0"/>
              </a:rPr>
              <a:t>(</a:t>
            </a:r>
            <a:r>
              <a:rPr lang="en-US" sz="1200" b="1" dirty="0">
                <a:solidFill>
                  <a:srgbClr val="FFFFFF"/>
                </a:solidFill>
                <a:latin typeface="Arial" pitchFamily="34" charset="0"/>
                <a:ea typeface="ＭＳ Ｐゴシック" charset="0"/>
                <a:cs typeface="Arial" pitchFamily="34" charset="0"/>
              </a:rPr>
              <a:t>and </a:t>
            </a:r>
            <a:r>
              <a:rPr lang="en-US" sz="1200" b="1" dirty="0" smtClean="0">
                <a:solidFill>
                  <a:srgbClr val="FFFFFF"/>
                </a:solidFill>
                <a:latin typeface="Arial" pitchFamily="34" charset="0"/>
                <a:ea typeface="ＭＳ Ｐゴシック" charset="0"/>
                <a:cs typeface="Arial" pitchFamily="34" charset="0"/>
              </a:rPr>
              <a:t>other</a:t>
            </a:r>
          </a:p>
          <a:p>
            <a:pPr algn="ctr" eaLnBrk="0" hangingPunct="0"/>
            <a:r>
              <a:rPr lang="en-US" sz="1200" b="1" smtClean="0">
                <a:solidFill>
                  <a:srgbClr val="FFFFFF"/>
                </a:solidFill>
                <a:latin typeface="Arial" pitchFamily="34" charset="0"/>
                <a:ea typeface="ＭＳ Ｐゴシック" charset="0"/>
                <a:cs typeface="Arial" pitchFamily="34" charset="0"/>
              </a:rPr>
              <a:t>organic</a:t>
            </a:r>
            <a:endParaRPr lang="en-US" sz="1200" b="1" dirty="0" smtClean="0">
              <a:solidFill>
                <a:srgbClr val="FFFFFF"/>
              </a:solidFill>
              <a:latin typeface="Arial" pitchFamily="34" charset="0"/>
              <a:ea typeface="ＭＳ Ｐゴシック" charset="0"/>
              <a:cs typeface="Arial" pitchFamily="34" charset="0"/>
            </a:endParaRPr>
          </a:p>
          <a:p>
            <a:pPr algn="ctr" eaLnBrk="0" hangingPunct="0"/>
            <a:r>
              <a:rPr lang="en-US" sz="1200" b="1" dirty="0" smtClean="0">
                <a:solidFill>
                  <a:srgbClr val="FFFFFF"/>
                </a:solidFill>
                <a:latin typeface="Arial" pitchFamily="34" charset="0"/>
                <a:ea typeface="ＭＳ Ｐゴシック" charset="0"/>
                <a:cs typeface="Arial" pitchFamily="34" charset="0"/>
              </a:rPr>
              <a:t>compounds</a:t>
            </a:r>
            <a:r>
              <a:rPr lang="en-US" sz="1200" b="1" dirty="0">
                <a:solidFill>
                  <a:srgbClr val="FFFFFF"/>
                </a:solidFill>
                <a:latin typeface="Arial" pitchFamily="34" charset="0"/>
                <a:ea typeface="ＭＳ Ｐゴシック" charset="0"/>
                <a:cs typeface="Arial" pitchFamily="34" charset="0"/>
              </a:rPr>
              <a:t>)</a:t>
            </a:r>
          </a:p>
        </p:txBody>
      </p:sp>
      <p:sp>
        <p:nvSpPr>
          <p:cNvPr id="28" name="TextBox 27"/>
          <p:cNvSpPr txBox="1"/>
          <p:nvPr/>
        </p:nvSpPr>
        <p:spPr>
          <a:xfrm>
            <a:off x="1374598" y="2544662"/>
            <a:ext cx="564578"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ADP</a:t>
            </a:r>
            <a:endParaRPr lang="en-US" sz="1400" b="1" dirty="0">
              <a:solidFill>
                <a:srgbClr val="000000"/>
              </a:solidFill>
              <a:latin typeface="Arial" pitchFamily="34" charset="0"/>
              <a:ea typeface="ＭＳ Ｐゴシック" charset="0"/>
              <a:cs typeface="Arial" pitchFamily="34" charset="0"/>
            </a:endParaRPr>
          </a:p>
        </p:txBody>
      </p:sp>
      <p:sp>
        <p:nvSpPr>
          <p:cNvPr id="29" name="TextBox 28"/>
          <p:cNvSpPr txBox="1"/>
          <p:nvPr/>
        </p:nvSpPr>
        <p:spPr>
          <a:xfrm>
            <a:off x="1821856" y="3130748"/>
            <a:ext cx="530402" cy="307777"/>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ATP</a:t>
            </a:r>
            <a:endParaRPr lang="en-US" sz="1400" b="1" dirty="0">
              <a:solidFill>
                <a:srgbClr val="000000"/>
              </a:solidFill>
              <a:latin typeface="Arial" pitchFamily="34" charset="0"/>
              <a:ea typeface="ＭＳ Ｐゴシック" charset="0"/>
              <a:cs typeface="Arial" pitchFamily="34" charset="0"/>
            </a:endParaRPr>
          </a:p>
        </p:txBody>
      </p:sp>
      <p:sp>
        <p:nvSpPr>
          <p:cNvPr id="30" name="TextBox 29"/>
          <p:cNvSpPr txBox="1"/>
          <p:nvPr/>
        </p:nvSpPr>
        <p:spPr>
          <a:xfrm>
            <a:off x="2124120" y="2604351"/>
            <a:ext cx="12022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a:t>
            </a:r>
            <a:endParaRPr lang="en-US" sz="1400" b="1" dirty="0">
              <a:solidFill>
                <a:srgbClr val="000000"/>
              </a:solidFill>
              <a:latin typeface="Arial" pitchFamily="34" charset="0"/>
              <a:ea typeface="ＭＳ Ｐゴシック" charset="0"/>
              <a:cs typeface="Arial" pitchFamily="34" charset="0"/>
            </a:endParaRPr>
          </a:p>
        </p:txBody>
      </p:sp>
      <p:sp>
        <p:nvSpPr>
          <p:cNvPr id="32" name="TextBox 31"/>
          <p:cNvSpPr txBox="1"/>
          <p:nvPr/>
        </p:nvSpPr>
        <p:spPr>
          <a:xfrm>
            <a:off x="3937537" y="5952497"/>
            <a:ext cx="12022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P</a:t>
            </a:r>
            <a:endParaRPr lang="en-US" sz="1400" b="1" dirty="0">
              <a:solidFill>
                <a:srgbClr val="000000"/>
              </a:solidFill>
              <a:latin typeface="Arial" pitchFamily="34" charset="0"/>
              <a:ea typeface="ＭＳ Ｐゴシック" charset="0"/>
              <a:cs typeface="Arial" pitchFamily="34" charset="0"/>
            </a:endParaRPr>
          </a:p>
        </p:txBody>
      </p:sp>
      <p:grpSp>
        <p:nvGrpSpPr>
          <p:cNvPr id="33" name="Group 32"/>
          <p:cNvGrpSpPr>
            <a:grpSpLocks noChangeAspect="1"/>
          </p:cNvGrpSpPr>
          <p:nvPr/>
        </p:nvGrpSpPr>
        <p:grpSpPr>
          <a:xfrm>
            <a:off x="2534049" y="4102423"/>
            <a:ext cx="329188" cy="329189"/>
            <a:chOff x="7043830" y="1447561"/>
            <a:chExt cx="246888" cy="246888"/>
          </a:xfrm>
        </p:grpSpPr>
        <p:sp>
          <p:nvSpPr>
            <p:cNvPr id="34" name="Oval 33"/>
            <p:cNvSpPr>
              <a:spLocks noChangeAspect="1"/>
            </p:cNvSpPr>
            <p:nvPr/>
          </p:nvSpPr>
          <p:spPr bwMode="auto">
            <a:xfrm>
              <a:off x="7043830" y="1447561"/>
              <a:ext cx="246888" cy="246888"/>
            </a:xfrm>
            <a:prstGeom prst="ellipse">
              <a:avLst/>
            </a:prstGeom>
            <a:solidFill>
              <a:schemeClr val="bg1">
                <a:lumMod val="50000"/>
              </a:schemeClr>
            </a:solidFill>
            <a:ln w="12700" cap="flat" cmpd="sng" algn="ctr">
              <a:solidFill>
                <a:schemeClr val="bg1">
                  <a:lumMod val="50000"/>
                </a:schemeClr>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hangingPunct="0"/>
              <a:endParaRPr lang="en-US" smtClean="0">
                <a:solidFill>
                  <a:srgbClr val="000000"/>
                </a:solidFill>
                <a:latin typeface="Times" pitchFamily="84" charset="0"/>
                <a:ea typeface="ＭＳ Ｐゴシック" charset="0"/>
              </a:endParaRPr>
            </a:p>
          </p:txBody>
        </p:sp>
        <p:sp>
          <p:nvSpPr>
            <p:cNvPr id="35" name="TextBox 34"/>
            <p:cNvSpPr txBox="1"/>
            <p:nvPr/>
          </p:nvSpPr>
          <p:spPr>
            <a:xfrm>
              <a:off x="7129675" y="1492038"/>
              <a:ext cx="74539" cy="161581"/>
            </a:xfrm>
            <a:prstGeom prst="rect">
              <a:avLst/>
            </a:prstGeom>
            <a:noFill/>
          </p:spPr>
          <p:txBody>
            <a:bodyPr wrap="none" lIns="0" tIns="0" rIns="0" bIns="0"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3</a:t>
              </a:r>
              <a:endParaRPr lang="en-US" sz="1400" b="1" baseline="30000" dirty="0">
                <a:solidFill>
                  <a:srgbClr val="FFFFFF"/>
                </a:solidFill>
                <a:latin typeface="Arial" pitchFamily="34" charset="0"/>
                <a:ea typeface="ＭＳ Ｐゴシック" charset="0"/>
                <a:cs typeface="Arial" pitchFamily="34" charset="0"/>
              </a:endParaRPr>
            </a:p>
          </p:txBody>
        </p:sp>
      </p:grpSp>
      <p:grpSp>
        <p:nvGrpSpPr>
          <p:cNvPr id="36" name="Group 35"/>
          <p:cNvGrpSpPr>
            <a:grpSpLocks noChangeAspect="1"/>
          </p:cNvGrpSpPr>
          <p:nvPr/>
        </p:nvGrpSpPr>
        <p:grpSpPr>
          <a:xfrm>
            <a:off x="5515374" y="4092898"/>
            <a:ext cx="329188" cy="329189"/>
            <a:chOff x="7043830" y="1447561"/>
            <a:chExt cx="246888" cy="246888"/>
          </a:xfrm>
        </p:grpSpPr>
        <p:sp>
          <p:nvSpPr>
            <p:cNvPr id="37" name="Oval 36"/>
            <p:cNvSpPr>
              <a:spLocks noChangeAspect="1"/>
            </p:cNvSpPr>
            <p:nvPr/>
          </p:nvSpPr>
          <p:spPr bwMode="auto">
            <a:xfrm>
              <a:off x="7043830" y="1447561"/>
              <a:ext cx="246888" cy="246888"/>
            </a:xfrm>
            <a:prstGeom prst="ellipse">
              <a:avLst/>
            </a:prstGeom>
            <a:solidFill>
              <a:schemeClr val="bg1">
                <a:lumMod val="50000"/>
              </a:schemeClr>
            </a:solidFill>
            <a:ln w="12700" cap="flat" cmpd="sng" algn="ctr">
              <a:solidFill>
                <a:schemeClr val="bg1">
                  <a:lumMod val="50000"/>
                </a:schemeClr>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hangingPunct="0"/>
              <a:endParaRPr lang="en-US" smtClean="0">
                <a:solidFill>
                  <a:srgbClr val="000000"/>
                </a:solidFill>
                <a:latin typeface="Times" pitchFamily="84" charset="0"/>
                <a:ea typeface="ＭＳ Ｐゴシック" charset="0"/>
              </a:endParaRPr>
            </a:p>
          </p:txBody>
        </p:sp>
        <p:sp>
          <p:nvSpPr>
            <p:cNvPr id="38" name="TextBox 37"/>
            <p:cNvSpPr txBox="1"/>
            <p:nvPr/>
          </p:nvSpPr>
          <p:spPr>
            <a:xfrm>
              <a:off x="7136817" y="1492038"/>
              <a:ext cx="74539" cy="161581"/>
            </a:xfrm>
            <a:prstGeom prst="rect">
              <a:avLst/>
            </a:prstGeom>
            <a:noFill/>
          </p:spPr>
          <p:txBody>
            <a:bodyPr wrap="none" lIns="0" tIns="0" rIns="0" bIns="0"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2</a:t>
              </a:r>
              <a:endParaRPr lang="en-US" sz="1400" b="1" baseline="30000" dirty="0">
                <a:solidFill>
                  <a:srgbClr val="FFFFFF"/>
                </a:solidFill>
                <a:latin typeface="Arial" pitchFamily="34" charset="0"/>
                <a:ea typeface="ＭＳ Ｐゴシック" charset="0"/>
                <a:cs typeface="Arial" pitchFamily="34" charset="0"/>
              </a:endParaRPr>
            </a:p>
          </p:txBody>
        </p:sp>
      </p:grpSp>
      <p:grpSp>
        <p:nvGrpSpPr>
          <p:cNvPr id="39" name="Group 38"/>
          <p:cNvGrpSpPr>
            <a:grpSpLocks noChangeAspect="1"/>
          </p:cNvGrpSpPr>
          <p:nvPr/>
        </p:nvGrpSpPr>
        <p:grpSpPr>
          <a:xfrm>
            <a:off x="4229499" y="730573"/>
            <a:ext cx="329188" cy="329189"/>
            <a:chOff x="7043830" y="1447561"/>
            <a:chExt cx="246888" cy="246888"/>
          </a:xfrm>
        </p:grpSpPr>
        <p:sp>
          <p:nvSpPr>
            <p:cNvPr id="40" name="Oval 39"/>
            <p:cNvSpPr>
              <a:spLocks noChangeAspect="1"/>
            </p:cNvSpPr>
            <p:nvPr/>
          </p:nvSpPr>
          <p:spPr bwMode="auto">
            <a:xfrm>
              <a:off x="7043830" y="1447561"/>
              <a:ext cx="246888" cy="246888"/>
            </a:xfrm>
            <a:prstGeom prst="ellipse">
              <a:avLst/>
            </a:prstGeom>
            <a:solidFill>
              <a:schemeClr val="bg1">
                <a:lumMod val="50000"/>
              </a:schemeClr>
            </a:solidFill>
            <a:ln w="12700" cap="flat" cmpd="sng" algn="ctr">
              <a:solidFill>
                <a:schemeClr val="bg1">
                  <a:lumMod val="50000"/>
                </a:schemeClr>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hangingPunct="0"/>
              <a:endParaRPr lang="en-US" smtClean="0">
                <a:solidFill>
                  <a:srgbClr val="000000"/>
                </a:solidFill>
                <a:latin typeface="Times" pitchFamily="84" charset="0"/>
                <a:ea typeface="ＭＳ Ｐゴシック" charset="0"/>
              </a:endParaRPr>
            </a:p>
          </p:txBody>
        </p:sp>
        <p:sp>
          <p:nvSpPr>
            <p:cNvPr id="41" name="TextBox 40"/>
            <p:cNvSpPr txBox="1"/>
            <p:nvPr/>
          </p:nvSpPr>
          <p:spPr>
            <a:xfrm>
              <a:off x="7129674" y="1489656"/>
              <a:ext cx="74539" cy="161581"/>
            </a:xfrm>
            <a:prstGeom prst="rect">
              <a:avLst/>
            </a:prstGeom>
            <a:noFill/>
          </p:spPr>
          <p:txBody>
            <a:bodyPr wrap="none" lIns="0" tIns="0" rIns="0" bIns="0"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1</a:t>
              </a:r>
              <a:endParaRPr lang="en-US" sz="1400" b="1" baseline="30000" dirty="0">
                <a:solidFill>
                  <a:srgbClr val="FFFFFF"/>
                </a:solidFill>
                <a:latin typeface="Arial" pitchFamily="34" charset="0"/>
                <a:ea typeface="ＭＳ Ｐゴシック" charset="0"/>
                <a:cs typeface="Arial" pitchFamily="34" charset="0"/>
              </a:endParaRPr>
            </a:p>
          </p:txBody>
        </p:sp>
      </p:grpSp>
      <p:grpSp>
        <p:nvGrpSpPr>
          <p:cNvPr id="42" name="Group 41"/>
          <p:cNvGrpSpPr>
            <a:grpSpLocks noChangeAspect="1"/>
          </p:cNvGrpSpPr>
          <p:nvPr/>
        </p:nvGrpSpPr>
        <p:grpSpPr>
          <a:xfrm>
            <a:off x="2444517" y="1711648"/>
            <a:ext cx="329188" cy="329189"/>
            <a:chOff x="7043830" y="1447561"/>
            <a:chExt cx="246888" cy="246888"/>
          </a:xfrm>
        </p:grpSpPr>
        <p:sp>
          <p:nvSpPr>
            <p:cNvPr id="43" name="Oval 42"/>
            <p:cNvSpPr>
              <a:spLocks noChangeAspect="1"/>
            </p:cNvSpPr>
            <p:nvPr/>
          </p:nvSpPr>
          <p:spPr bwMode="auto">
            <a:xfrm>
              <a:off x="7043830" y="1447561"/>
              <a:ext cx="246888" cy="246888"/>
            </a:xfrm>
            <a:prstGeom prst="ellipse">
              <a:avLst/>
            </a:prstGeom>
            <a:solidFill>
              <a:schemeClr val="bg1">
                <a:lumMod val="50000"/>
              </a:schemeClr>
            </a:solidFill>
            <a:ln w="12700" cap="flat" cmpd="sng" algn="ctr">
              <a:solidFill>
                <a:schemeClr val="bg1">
                  <a:lumMod val="50000"/>
                </a:schemeClr>
              </a:solidFill>
              <a:prstDash val="solid"/>
              <a:miter lim="800000"/>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hangingPunct="0"/>
              <a:endParaRPr lang="en-US" smtClean="0">
                <a:solidFill>
                  <a:srgbClr val="000000"/>
                </a:solidFill>
                <a:latin typeface="Times" pitchFamily="84" charset="0"/>
                <a:ea typeface="ＭＳ Ｐゴシック" charset="0"/>
              </a:endParaRPr>
            </a:p>
          </p:txBody>
        </p:sp>
        <p:sp>
          <p:nvSpPr>
            <p:cNvPr id="44" name="TextBox 43"/>
            <p:cNvSpPr txBox="1"/>
            <p:nvPr/>
          </p:nvSpPr>
          <p:spPr>
            <a:xfrm>
              <a:off x="7122532" y="1487276"/>
              <a:ext cx="74539" cy="161581"/>
            </a:xfrm>
            <a:prstGeom prst="rect">
              <a:avLst/>
            </a:prstGeom>
            <a:noFill/>
          </p:spPr>
          <p:txBody>
            <a:bodyPr wrap="none" lIns="0" tIns="0" rIns="0" bIns="0" rtlCol="0">
              <a:spAutoFit/>
            </a:bodyPr>
            <a:lstStyle/>
            <a:p>
              <a:pPr eaLnBrk="0" hangingPunct="0"/>
              <a:r>
                <a:rPr lang="en-US" sz="1400" b="1" dirty="0" smtClean="0">
                  <a:solidFill>
                    <a:srgbClr val="FFFFFF"/>
                  </a:solidFill>
                  <a:latin typeface="Arial" pitchFamily="34" charset="0"/>
                  <a:ea typeface="ＭＳ Ｐゴシック" charset="0"/>
                  <a:cs typeface="Arial" pitchFamily="34" charset="0"/>
                </a:rPr>
                <a:t>4</a:t>
              </a:r>
              <a:endParaRPr lang="en-US" sz="1400" b="1" baseline="30000" dirty="0">
                <a:solidFill>
                  <a:srgbClr val="FFFFFF"/>
                </a:solidFill>
                <a:latin typeface="Arial" pitchFamily="34" charset="0"/>
                <a:ea typeface="ＭＳ Ｐゴシック" charset="0"/>
                <a:cs typeface="Arial" pitchFamily="34" charset="0"/>
              </a:endParaRPr>
            </a:p>
          </p:txBody>
        </p:sp>
      </p:grpSp>
      <p:sp>
        <p:nvSpPr>
          <p:cNvPr id="45" name="TextBox 44"/>
          <p:cNvSpPr txBox="1"/>
          <p:nvPr/>
        </p:nvSpPr>
        <p:spPr>
          <a:xfrm>
            <a:off x="1769345" y="2519063"/>
            <a:ext cx="288862" cy="307777"/>
          </a:xfrm>
          <a:prstGeom prst="rect">
            <a:avLst/>
          </a:prstGeom>
          <a:noFill/>
        </p:spPr>
        <p:txBody>
          <a:bodyPr wrap="none" rtlCol="0">
            <a:spAutoFit/>
          </a:bodyPr>
          <a:lstStyle/>
          <a:p>
            <a:pPr eaLnBrk="0" hangingPunct="0"/>
            <a:r>
              <a:rPr lang="en-US" sz="1400" b="1" dirty="0" smtClean="0">
                <a:solidFill>
                  <a:srgbClr val="000000"/>
                </a:solidFill>
                <a:latin typeface="Symbol"/>
                <a:ea typeface="ＭＳ Ｐゴシック" charset="0"/>
                <a:cs typeface="Arial" pitchFamily="34" charset="0"/>
              </a:rPr>
              <a:t>+</a:t>
            </a:r>
            <a:endParaRPr lang="en-US" sz="1400" b="1" dirty="0">
              <a:solidFill>
                <a:srgbClr val="000000"/>
              </a:solidFill>
              <a:latin typeface="Symbol"/>
              <a:ea typeface="ＭＳ Ｐゴシック" charset="0"/>
              <a:cs typeface="Arial" pitchFamily="34" charset="0"/>
            </a:endParaRPr>
          </a:p>
        </p:txBody>
      </p:sp>
      <p:sp>
        <p:nvSpPr>
          <p:cNvPr id="48" name="TextBox 47"/>
          <p:cNvSpPr txBox="1"/>
          <p:nvPr/>
        </p:nvSpPr>
        <p:spPr>
          <a:xfrm>
            <a:off x="6347540" y="2846290"/>
            <a:ext cx="9938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Symbol" pitchFamily="18" charset="2"/>
                <a:ea typeface="ＭＳ Ｐゴシック" charset="0"/>
                <a:cs typeface="Arial" pitchFamily="34" charset="0"/>
                <a:sym typeface="Symbol"/>
              </a:rPr>
              <a:t></a:t>
            </a:r>
            <a:endParaRPr lang="en-US" sz="1400" b="1" dirty="0">
              <a:solidFill>
                <a:srgbClr val="000000"/>
              </a:solidFill>
              <a:latin typeface="Symbol" pitchFamily="18" charset="2"/>
              <a:ea typeface="ＭＳ Ｐゴシック" charset="0"/>
              <a:cs typeface="Arial" pitchFamily="34" charset="0"/>
            </a:endParaRPr>
          </a:p>
        </p:txBody>
      </p:sp>
      <p:sp>
        <p:nvSpPr>
          <p:cNvPr id="49" name="TextBox 48"/>
          <p:cNvSpPr txBox="1"/>
          <p:nvPr/>
        </p:nvSpPr>
        <p:spPr>
          <a:xfrm>
            <a:off x="6605818" y="2847124"/>
            <a:ext cx="99386" cy="215444"/>
          </a:xfrm>
          <a:prstGeom prst="rect">
            <a:avLst/>
          </a:prstGeom>
          <a:noFill/>
        </p:spPr>
        <p:txBody>
          <a:bodyPr wrap="none" lIns="0" tIns="0" rIns="0" bIns="0" rtlCol="0">
            <a:spAutoFit/>
          </a:bodyPr>
          <a:lstStyle/>
          <a:p>
            <a:pPr eaLnBrk="0" hangingPunct="0"/>
            <a:r>
              <a:rPr lang="en-US" sz="1400" b="1" dirty="0" smtClean="0">
                <a:solidFill>
                  <a:srgbClr val="000000"/>
                </a:solidFill>
                <a:latin typeface="Symbol" pitchFamily="18" charset="2"/>
                <a:ea typeface="ＭＳ Ｐゴシック" charset="0"/>
                <a:cs typeface="Arial" pitchFamily="34" charset="0"/>
                <a:sym typeface="Symbol"/>
              </a:rPr>
              <a:t></a:t>
            </a:r>
            <a:endParaRPr lang="en-US" sz="1400" b="1" dirty="0">
              <a:solidFill>
                <a:srgbClr val="000000"/>
              </a:solidFill>
              <a:latin typeface="Symbol" pitchFamily="18" charset="2"/>
              <a:ea typeface="ＭＳ Ｐゴシック" charset="0"/>
              <a:cs typeface="Arial" pitchFamily="34" charset="0"/>
            </a:endParaRPr>
          </a:p>
        </p:txBody>
      </p:sp>
      <p:pic>
        <p:nvPicPr>
          <p:cNvPr id="2050" name="Picture 2" descr="ì´ë¯¸ì§ ê²ìê²°ê³¼"/>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3826" y="914035"/>
            <a:ext cx="1642465" cy="1078552"/>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glyceraldehyde 3-phosphateì ëí ì´ë¯¸ì§ ê²ìê²°ê³¼"/>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258411" y="4282568"/>
            <a:ext cx="2530654" cy="1274054"/>
          </a:xfrm>
          <a:prstGeom prst="rect">
            <a:avLst/>
          </a:prstGeom>
          <a:noFill/>
          <a:extLst>
            <a:ext uri="{909E8E84-426E-40DD-AFC4-6F175D3DCCD1}">
              <a14:hiddenFill xmlns:a14="http://schemas.microsoft.com/office/drawing/2010/main" xmlns="">
                <a:solidFill>
                  <a:srgbClr val="FFFFFF"/>
                </a:solidFill>
              </a14:hiddenFill>
            </a:ext>
          </a:extLst>
        </p:spPr>
      </p:pic>
      <p:sp>
        <p:nvSpPr>
          <p:cNvPr id="47" name="TextBox 46"/>
          <p:cNvSpPr txBox="1"/>
          <p:nvPr/>
        </p:nvSpPr>
        <p:spPr>
          <a:xfrm>
            <a:off x="4961105" y="622570"/>
            <a:ext cx="3881337" cy="707886"/>
          </a:xfrm>
          <a:prstGeom prst="rect">
            <a:avLst/>
          </a:prstGeom>
          <a:noFill/>
        </p:spPr>
        <p:txBody>
          <a:bodyPr wrap="square" rtlCol="0">
            <a:spAutoFit/>
          </a:bodyPr>
          <a:lstStyle/>
          <a:p>
            <a:r>
              <a:rPr lang="en-US" altLang="ko-KR" sz="2000" b="1" dirty="0" smtClean="0">
                <a:solidFill>
                  <a:srgbClr val="00B050"/>
                </a:solidFill>
              </a:rPr>
              <a:t>Ribulose-1,5-bisphosphate</a:t>
            </a:r>
          </a:p>
          <a:p>
            <a:r>
              <a:rPr lang="en-US" altLang="ko-KR" sz="2000" b="1" dirty="0" err="1" smtClean="0">
                <a:solidFill>
                  <a:srgbClr val="00B050"/>
                </a:solidFill>
              </a:rPr>
              <a:t>Carboxylase</a:t>
            </a:r>
            <a:r>
              <a:rPr lang="en-US" altLang="ko-KR" sz="2000" b="1" dirty="0" smtClean="0">
                <a:solidFill>
                  <a:srgbClr val="00B050"/>
                </a:solidFill>
              </a:rPr>
              <a:t>/</a:t>
            </a:r>
            <a:r>
              <a:rPr lang="en-US" altLang="ko-KR" sz="2000" b="1" dirty="0" err="1" smtClean="0">
                <a:solidFill>
                  <a:srgbClr val="00B050"/>
                </a:solidFill>
              </a:rPr>
              <a:t>oxygenase</a:t>
            </a:r>
            <a:endParaRPr lang="ko-KR" altLang="en-US" sz="2000" b="1" dirty="0">
              <a:solidFill>
                <a:srgbClr val="00B050"/>
              </a:solidFill>
            </a:endParaRPr>
          </a:p>
        </p:txBody>
      </p:sp>
    </p:spTree>
    <p:extLst>
      <p:ext uri="{BB962C8B-B14F-4D97-AF65-F5344CB8AC3E}">
        <p14:creationId xmlns:p14="http://schemas.microsoft.com/office/powerpoint/2010/main" xmlns="" val="566754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48864" y="521630"/>
            <a:ext cx="7271008" cy="548414"/>
          </a:xfrm>
        </p:spPr>
        <p:txBody>
          <a:bodyPr/>
          <a:lstStyle/>
          <a:p>
            <a:r>
              <a:rPr lang="en-US" dirty="0" smtClean="0"/>
              <a:t>The Basics of Photosynthesis</a:t>
            </a:r>
            <a:r>
              <a:rPr lang="ko-KR" altLang="en-US" sz="2400" b="0" dirty="0" smtClean="0"/>
              <a:t>광합성</a:t>
            </a:r>
            <a:endParaRPr lang="en-US" sz="2400" b="0" dirty="0"/>
          </a:p>
        </p:txBody>
      </p:sp>
      <p:sp>
        <p:nvSpPr>
          <p:cNvPr id="30723" name="Rectangle 3"/>
          <p:cNvSpPr>
            <a:spLocks noGrp="1" noChangeArrowheads="1"/>
          </p:cNvSpPr>
          <p:nvPr>
            <p:ph idx="1"/>
          </p:nvPr>
        </p:nvSpPr>
        <p:spPr>
          <a:xfrm>
            <a:off x="287383" y="1033349"/>
            <a:ext cx="8543108" cy="2809070"/>
          </a:xfrm>
        </p:spPr>
        <p:txBody>
          <a:bodyPr/>
          <a:lstStyle/>
          <a:p>
            <a:r>
              <a:rPr lang="en-US" b="1" dirty="0" smtClean="0"/>
              <a:t>Photosynthesis</a:t>
            </a:r>
          </a:p>
          <a:p>
            <a:pPr lvl="1"/>
            <a:r>
              <a:rPr lang="en-US" sz="2400" dirty="0" smtClean="0"/>
              <a:t>is used by plants, algae (</a:t>
            </a:r>
            <a:r>
              <a:rPr lang="en-US" sz="2400" dirty="0" err="1" smtClean="0"/>
              <a:t>protists</a:t>
            </a:r>
            <a:r>
              <a:rPr lang="ko-KR" altLang="en-US" sz="2000" dirty="0" smtClean="0"/>
              <a:t>원생생물</a:t>
            </a:r>
            <a:r>
              <a:rPr lang="en-US" sz="2400" dirty="0" smtClean="0"/>
              <a:t>), and certain bacteria,</a:t>
            </a:r>
          </a:p>
          <a:p>
            <a:pPr lvl="1"/>
            <a:r>
              <a:rPr lang="en-US" sz="2400" dirty="0" smtClean="0"/>
              <a:t>transforms light energy into chemical energy</a:t>
            </a:r>
            <a:r>
              <a:rPr lang="en-US" altLang="ko-KR" sz="2400" dirty="0" smtClean="0"/>
              <a:t>— </a:t>
            </a:r>
            <a:r>
              <a:rPr lang="en-US" altLang="ko-KR" sz="2400" b="1" dirty="0" err="1" smtClean="0"/>
              <a:t>photoautotrophs</a:t>
            </a:r>
            <a:r>
              <a:rPr lang="ko-KR" altLang="en-US" sz="2000" dirty="0" err="1" smtClean="0"/>
              <a:t>광독립영양생물</a:t>
            </a:r>
            <a:endParaRPr lang="en-US" sz="2000" dirty="0" smtClean="0"/>
          </a:p>
          <a:p>
            <a:pPr lvl="1"/>
            <a:r>
              <a:rPr lang="en-US" sz="2400" dirty="0" smtClean="0"/>
              <a:t>uses carbon dioxide and water as starting materials, and </a:t>
            </a:r>
          </a:p>
          <a:p>
            <a:pPr lvl="1"/>
            <a:r>
              <a:rPr lang="en-US" sz="2400" dirty="0" smtClean="0"/>
              <a:t>releases oxygen gas as a by-product. </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05034" y="4090165"/>
            <a:ext cx="5382250" cy="2787100"/>
          </a:xfrm>
          <a:prstGeom prst="rect">
            <a:avLst/>
          </a:prstGeom>
        </p:spPr>
      </p:pic>
      <p:sp>
        <p:nvSpPr>
          <p:cNvPr id="6" name="직사각형 5"/>
          <p:cNvSpPr/>
          <p:nvPr/>
        </p:nvSpPr>
        <p:spPr>
          <a:xfrm>
            <a:off x="1536980" y="4307289"/>
            <a:ext cx="2023353" cy="584775"/>
          </a:xfrm>
          <a:prstGeom prst="rect">
            <a:avLst/>
          </a:prstGeom>
        </p:spPr>
        <p:txBody>
          <a:bodyPr wrap="square">
            <a:spAutoFit/>
          </a:bodyPr>
          <a:lstStyle/>
          <a:p>
            <a:pPr algn="ctr" eaLnBrk="0" hangingPunct="0"/>
            <a:r>
              <a:rPr lang="en-US" altLang="ko-KR" sz="1600" b="1" dirty="0" smtClean="0">
                <a:solidFill>
                  <a:srgbClr val="000000"/>
                </a:solidFill>
                <a:latin typeface="Arial" pitchFamily="34" charset="0"/>
                <a:ea typeface="ＭＳ Ｐゴシック" charset="0"/>
                <a:cs typeface="Arial" pitchFamily="34" charset="0"/>
              </a:rPr>
              <a:t>Plants</a:t>
            </a:r>
          </a:p>
          <a:p>
            <a:pPr algn="ctr" eaLnBrk="0" hangingPunct="0"/>
            <a:r>
              <a:rPr lang="en-US" altLang="ko-KR" sz="1600" b="1" dirty="0" smtClean="0">
                <a:solidFill>
                  <a:srgbClr val="000000"/>
                </a:solidFill>
                <a:latin typeface="Arial" pitchFamily="34" charset="0"/>
                <a:ea typeface="ＭＳ Ｐゴシック" charset="0"/>
                <a:cs typeface="Arial" pitchFamily="34" charset="0"/>
              </a:rPr>
              <a:t>(mostly on land)</a:t>
            </a:r>
            <a:endParaRPr lang="en-US" altLang="ko-KR" sz="1600" b="1" dirty="0">
              <a:solidFill>
                <a:srgbClr val="000000"/>
              </a:solidFill>
              <a:latin typeface="Arial" pitchFamily="34" charset="0"/>
              <a:ea typeface="ＭＳ Ｐゴシック" charset="0"/>
              <a:cs typeface="Arial" pitchFamily="34" charset="0"/>
            </a:endParaRPr>
          </a:p>
        </p:txBody>
      </p:sp>
      <p:sp>
        <p:nvSpPr>
          <p:cNvPr id="7" name="직사각형 6"/>
          <p:cNvSpPr/>
          <p:nvPr/>
        </p:nvSpPr>
        <p:spPr>
          <a:xfrm>
            <a:off x="3297675" y="4326745"/>
            <a:ext cx="1906624" cy="523220"/>
          </a:xfrm>
          <a:prstGeom prst="rect">
            <a:avLst/>
          </a:prstGeom>
        </p:spPr>
        <p:txBody>
          <a:bodyPr wrap="square">
            <a:spAutoFit/>
          </a:bodyPr>
          <a:lstStyle/>
          <a:p>
            <a:pPr algn="ctr" eaLnBrk="0" hangingPunct="0"/>
            <a:r>
              <a:rPr lang="en-US" altLang="ko-KR" sz="1400" b="1" dirty="0" smtClean="0">
                <a:solidFill>
                  <a:srgbClr val="000000"/>
                </a:solidFill>
                <a:latin typeface="Arial" pitchFamily="34" charset="0"/>
                <a:ea typeface="ＭＳ Ｐゴシック" charset="0"/>
                <a:cs typeface="Arial" pitchFamily="34" charset="0"/>
              </a:rPr>
              <a:t>Photosynthetic</a:t>
            </a:r>
          </a:p>
          <a:p>
            <a:pPr algn="ctr" eaLnBrk="0" hangingPunct="0"/>
            <a:r>
              <a:rPr lang="en-US" altLang="ko-KR" sz="1400" b="1" dirty="0" smtClean="0">
                <a:solidFill>
                  <a:srgbClr val="000000"/>
                </a:solidFill>
                <a:latin typeface="Arial" pitchFamily="34" charset="0"/>
                <a:ea typeface="ＭＳ Ｐゴシック" charset="0"/>
                <a:cs typeface="Arial" pitchFamily="34" charset="0"/>
              </a:rPr>
              <a:t> </a:t>
            </a:r>
            <a:r>
              <a:rPr lang="en-US" altLang="ko-KR" sz="1400" b="1" dirty="0" err="1" smtClean="0">
                <a:solidFill>
                  <a:srgbClr val="000000"/>
                </a:solidFill>
                <a:latin typeface="Arial" pitchFamily="34" charset="0"/>
                <a:ea typeface="ＭＳ Ｐゴシック" charset="0"/>
                <a:cs typeface="Arial" pitchFamily="34" charset="0"/>
              </a:rPr>
              <a:t>Protists</a:t>
            </a:r>
            <a:endParaRPr lang="en-US" altLang="ko-KR" sz="1400" b="1" dirty="0">
              <a:solidFill>
                <a:srgbClr val="000000"/>
              </a:solidFill>
              <a:latin typeface="Arial" pitchFamily="34" charset="0"/>
              <a:ea typeface="ＭＳ Ｐゴシック" charset="0"/>
              <a:cs typeface="Arial" pitchFamily="34" charset="0"/>
            </a:endParaRPr>
          </a:p>
        </p:txBody>
      </p:sp>
      <p:sp>
        <p:nvSpPr>
          <p:cNvPr id="8" name="직사각형 7"/>
          <p:cNvSpPr/>
          <p:nvPr/>
        </p:nvSpPr>
        <p:spPr>
          <a:xfrm>
            <a:off x="5278481" y="4316854"/>
            <a:ext cx="1524776" cy="523220"/>
          </a:xfrm>
          <a:prstGeom prst="rect">
            <a:avLst/>
          </a:prstGeom>
        </p:spPr>
        <p:txBody>
          <a:bodyPr wrap="none">
            <a:spAutoFit/>
          </a:bodyPr>
          <a:lstStyle/>
          <a:p>
            <a:pPr algn="ctr" eaLnBrk="0" hangingPunct="0"/>
            <a:r>
              <a:rPr lang="en-US" altLang="ko-KR" sz="1400" b="1" dirty="0" smtClean="0">
                <a:solidFill>
                  <a:srgbClr val="000000"/>
                </a:solidFill>
                <a:latin typeface="Arial" pitchFamily="34" charset="0"/>
                <a:ea typeface="ＭＳ Ｐゴシック" charset="0"/>
                <a:cs typeface="Arial" pitchFamily="34" charset="0"/>
              </a:rPr>
              <a:t>Photosynthetic </a:t>
            </a:r>
          </a:p>
          <a:p>
            <a:pPr algn="ctr" eaLnBrk="0" hangingPunct="0"/>
            <a:r>
              <a:rPr lang="en-US" altLang="ko-KR" sz="1400" b="1" dirty="0" smtClean="0">
                <a:solidFill>
                  <a:srgbClr val="000000"/>
                </a:solidFill>
                <a:latin typeface="Arial" pitchFamily="34" charset="0"/>
                <a:ea typeface="ＭＳ Ｐゴシック" charset="0"/>
                <a:cs typeface="Arial" pitchFamily="34" charset="0"/>
              </a:rPr>
              <a:t>Bacteria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44588" y="832918"/>
            <a:ext cx="6745715" cy="519231"/>
          </a:xfrm>
        </p:spPr>
        <p:txBody>
          <a:bodyPr/>
          <a:lstStyle/>
          <a:p>
            <a:r>
              <a:rPr lang="en-US" dirty="0" smtClean="0"/>
              <a:t>Chloroplasts: Sites of Photosynthesis</a:t>
            </a:r>
            <a:endParaRPr lang="en-US" dirty="0"/>
          </a:p>
        </p:txBody>
      </p:sp>
      <p:sp>
        <p:nvSpPr>
          <p:cNvPr id="43011" name="Rectangle 3"/>
          <p:cNvSpPr>
            <a:spLocks noGrp="1" noChangeArrowheads="1"/>
          </p:cNvSpPr>
          <p:nvPr>
            <p:ph idx="1"/>
          </p:nvPr>
        </p:nvSpPr>
        <p:spPr>
          <a:xfrm>
            <a:off x="267928" y="1743475"/>
            <a:ext cx="8543108" cy="3947206"/>
          </a:xfrm>
        </p:spPr>
        <p:txBody>
          <a:bodyPr/>
          <a:lstStyle/>
          <a:p>
            <a:r>
              <a:rPr lang="en-US" b="1" dirty="0" smtClean="0"/>
              <a:t>Chloroplasts</a:t>
            </a:r>
            <a:r>
              <a:rPr lang="ko-KR" altLang="en-US" sz="2400" dirty="0" smtClean="0"/>
              <a:t>엽록체</a:t>
            </a:r>
            <a:r>
              <a:rPr lang="en-US" dirty="0" smtClean="0"/>
              <a:t> are</a:t>
            </a:r>
          </a:p>
          <a:p>
            <a:pPr lvl="1"/>
            <a:r>
              <a:rPr lang="en-US" dirty="0" smtClean="0"/>
              <a:t>light-absorbing organelles,</a:t>
            </a:r>
          </a:p>
          <a:p>
            <a:pPr lvl="1"/>
            <a:r>
              <a:rPr lang="en-US" dirty="0" smtClean="0"/>
              <a:t>the site of photosynthesis, and </a:t>
            </a:r>
          </a:p>
          <a:p>
            <a:pPr lvl="1"/>
            <a:r>
              <a:rPr lang="en-US" dirty="0" smtClean="0"/>
              <a:t>found mostly in the interior cells of leaves.</a:t>
            </a:r>
          </a:p>
          <a:p>
            <a:r>
              <a:rPr lang="en-US" dirty="0" smtClean="0"/>
              <a:t>Their green color is from </a:t>
            </a:r>
            <a:r>
              <a:rPr lang="en-US" b="1" dirty="0" smtClean="0"/>
              <a:t>chlorophyll</a:t>
            </a:r>
            <a:r>
              <a:rPr lang="ko-KR" altLang="en-US" sz="2000" b="1" dirty="0" smtClean="0"/>
              <a:t>엽록소</a:t>
            </a:r>
            <a:r>
              <a:rPr lang="en-US" dirty="0" smtClean="0"/>
              <a:t>, a pigment (light-absorbing molecule) in the chloroplasts that plays a central role in converting solar energy to chemical energy. </a:t>
            </a:r>
          </a:p>
        </p:txBody>
      </p:sp>
      <p:pic>
        <p:nvPicPr>
          <p:cNvPr id="4" name="Picture 2" descr="Structure of chlorophyll a"/>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738712" y="1320600"/>
            <a:ext cx="1049088" cy="262074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40"/>
          <p:cNvSpPr/>
          <p:nvPr/>
        </p:nvSpPr>
        <p:spPr bwMode="auto">
          <a:xfrm>
            <a:off x="5124450" y="4688681"/>
            <a:ext cx="133350" cy="255587"/>
          </a:xfrm>
          <a:custGeom>
            <a:avLst/>
            <a:gdLst>
              <a:gd name="connsiteX0" fmla="*/ 0 w 133350"/>
              <a:gd name="connsiteY0" fmla="*/ 0 h 128587"/>
              <a:gd name="connsiteX1" fmla="*/ 133350 w 133350"/>
              <a:gd name="connsiteY1" fmla="*/ 0 h 128587"/>
              <a:gd name="connsiteX2" fmla="*/ 133350 w 133350"/>
              <a:gd name="connsiteY2" fmla="*/ 128587 h 128587"/>
              <a:gd name="connsiteX3" fmla="*/ 0 w 133350"/>
              <a:gd name="connsiteY3" fmla="*/ 128587 h 128587"/>
            </a:gdLst>
            <a:ahLst/>
            <a:cxnLst>
              <a:cxn ang="0">
                <a:pos x="connsiteX0" y="connsiteY0"/>
              </a:cxn>
              <a:cxn ang="0">
                <a:pos x="connsiteX1" y="connsiteY1"/>
              </a:cxn>
              <a:cxn ang="0">
                <a:pos x="connsiteX2" y="connsiteY2"/>
              </a:cxn>
              <a:cxn ang="0">
                <a:pos x="connsiteX3" y="connsiteY3"/>
              </a:cxn>
            </a:cxnLst>
            <a:rect l="l" t="t" r="r" b="b"/>
            <a:pathLst>
              <a:path w="133350" h="128587">
                <a:moveTo>
                  <a:pt x="0" y="0"/>
                </a:moveTo>
                <a:lnTo>
                  <a:pt x="133350" y="0"/>
                </a:lnTo>
                <a:lnTo>
                  <a:pt x="133350" y="128587"/>
                </a:lnTo>
                <a:lnTo>
                  <a:pt x="0" y="128587"/>
                </a:lnTo>
              </a:path>
            </a:pathLst>
          </a:custGeom>
          <a:no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pic>
        <p:nvPicPr>
          <p:cNvPr id="23" name="Picture 2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1480" y="204216"/>
            <a:ext cx="8321040"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7.2-s3</a:t>
            </a:r>
            <a:br>
              <a:rPr lang="en-US" sz="1200" b="0" dirty="0" smtClean="0">
                <a:solidFill>
                  <a:schemeClr val="tx1"/>
                </a:solidFill>
                <a:latin typeface="Arial" charset="0"/>
              </a:rPr>
            </a:br>
            <a:endParaRPr lang="en-US" sz="1200" b="0" dirty="0">
              <a:solidFill>
                <a:schemeClr val="tx1"/>
              </a:solidFill>
              <a:latin typeface="Arial" charset="0"/>
            </a:endParaRPr>
          </a:p>
        </p:txBody>
      </p:sp>
      <p:sp>
        <p:nvSpPr>
          <p:cNvPr id="5" name="TextBox 4"/>
          <p:cNvSpPr txBox="1"/>
          <p:nvPr/>
        </p:nvSpPr>
        <p:spPr>
          <a:xfrm>
            <a:off x="2320270" y="3552822"/>
            <a:ext cx="553100" cy="307777"/>
          </a:xfrm>
          <a:prstGeom prst="rect">
            <a:avLst/>
          </a:prstGeom>
          <a:noFill/>
        </p:spPr>
        <p:txBody>
          <a:bodyPr wrap="none" rtlCol="0">
            <a:spAutoFit/>
          </a:bodyPr>
          <a:lstStyle/>
          <a:p>
            <a:pPr algn="ctr" eaLnBrk="0" hangingPunct="0"/>
            <a:r>
              <a:rPr lang="en-US" sz="1400" b="1" dirty="0">
                <a:solidFill>
                  <a:srgbClr val="000000"/>
                </a:solidFill>
                <a:latin typeface="Arial" pitchFamily="34" charset="0"/>
                <a:ea typeface="ＭＳ Ｐゴシック" charset="0"/>
                <a:cs typeface="Arial" pitchFamily="34" charset="0"/>
              </a:rPr>
              <a:t>Vein</a:t>
            </a:r>
          </a:p>
        </p:txBody>
      </p:sp>
      <p:sp>
        <p:nvSpPr>
          <p:cNvPr id="6" name="TextBox 5"/>
          <p:cNvSpPr txBox="1"/>
          <p:nvPr/>
        </p:nvSpPr>
        <p:spPr>
          <a:xfrm>
            <a:off x="2108157" y="5781663"/>
            <a:ext cx="891591" cy="307777"/>
          </a:xfrm>
          <a:prstGeom prst="rect">
            <a:avLst/>
          </a:prstGeom>
          <a:noFill/>
        </p:spPr>
        <p:txBody>
          <a:bodyPr wrap="none" rtlCol="0">
            <a:spAutoFit/>
          </a:bodyPr>
          <a:lstStyle/>
          <a:p>
            <a:pPr algn="ctr" eaLnBrk="0" hangingPunct="0"/>
            <a:r>
              <a:rPr lang="en-US" sz="1400" b="1" dirty="0">
                <a:solidFill>
                  <a:srgbClr val="000000"/>
                </a:solidFill>
                <a:latin typeface="Arial" pitchFamily="34" charset="0"/>
                <a:ea typeface="ＭＳ Ｐゴシック" charset="0"/>
                <a:cs typeface="Arial" pitchFamily="34" charset="0"/>
              </a:rPr>
              <a:t>Stomata</a:t>
            </a:r>
          </a:p>
        </p:txBody>
      </p:sp>
      <p:sp>
        <p:nvSpPr>
          <p:cNvPr id="10" name="Freeform 9"/>
          <p:cNvSpPr/>
          <p:nvPr/>
        </p:nvSpPr>
        <p:spPr bwMode="auto">
          <a:xfrm>
            <a:off x="2609850" y="3794125"/>
            <a:ext cx="50800" cy="838200"/>
          </a:xfrm>
          <a:custGeom>
            <a:avLst/>
            <a:gdLst>
              <a:gd name="connsiteX0" fmla="*/ 0 w 50800"/>
              <a:gd name="connsiteY0" fmla="*/ 0 h 838200"/>
              <a:gd name="connsiteX1" fmla="*/ 50800 w 50800"/>
              <a:gd name="connsiteY1" fmla="*/ 838200 h 838200"/>
            </a:gdLst>
            <a:ahLst/>
            <a:cxnLst>
              <a:cxn ang="0">
                <a:pos x="connsiteX0" y="connsiteY0"/>
              </a:cxn>
              <a:cxn ang="0">
                <a:pos x="connsiteX1" y="connsiteY1"/>
              </a:cxn>
            </a:cxnLst>
            <a:rect l="l" t="t" r="r" b="b"/>
            <a:pathLst>
              <a:path w="50800" h="838200">
                <a:moveTo>
                  <a:pt x="0" y="0"/>
                </a:moveTo>
                <a:lnTo>
                  <a:pt x="50800" y="838200"/>
                </a:lnTo>
              </a:path>
            </a:pathLst>
          </a:custGeom>
          <a:no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Freeform 10"/>
          <p:cNvSpPr/>
          <p:nvPr/>
        </p:nvSpPr>
        <p:spPr bwMode="auto">
          <a:xfrm>
            <a:off x="1593850" y="5257800"/>
            <a:ext cx="825500" cy="571500"/>
          </a:xfrm>
          <a:custGeom>
            <a:avLst/>
            <a:gdLst>
              <a:gd name="connsiteX0" fmla="*/ 0 w 825500"/>
              <a:gd name="connsiteY0" fmla="*/ 0 h 571500"/>
              <a:gd name="connsiteX1" fmla="*/ 825500 w 825500"/>
              <a:gd name="connsiteY1" fmla="*/ 571500 h 571500"/>
              <a:gd name="connsiteX2" fmla="*/ 723900 w 825500"/>
              <a:gd name="connsiteY2" fmla="*/ 273050 h 571500"/>
            </a:gdLst>
            <a:ahLst/>
            <a:cxnLst>
              <a:cxn ang="0">
                <a:pos x="connsiteX0" y="connsiteY0"/>
              </a:cxn>
              <a:cxn ang="0">
                <a:pos x="connsiteX1" y="connsiteY1"/>
              </a:cxn>
              <a:cxn ang="0">
                <a:pos x="connsiteX2" y="connsiteY2"/>
              </a:cxn>
            </a:cxnLst>
            <a:rect l="l" t="t" r="r" b="b"/>
            <a:pathLst>
              <a:path w="825500" h="571500">
                <a:moveTo>
                  <a:pt x="0" y="0"/>
                </a:moveTo>
                <a:lnTo>
                  <a:pt x="825500" y="571500"/>
                </a:lnTo>
                <a:lnTo>
                  <a:pt x="723900" y="273050"/>
                </a:lnTo>
              </a:path>
            </a:pathLst>
          </a:custGeom>
          <a:no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TextBox 11"/>
          <p:cNvSpPr txBox="1"/>
          <p:nvPr/>
        </p:nvSpPr>
        <p:spPr>
          <a:xfrm>
            <a:off x="3574475" y="4059336"/>
            <a:ext cx="1149674"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Interior cell</a:t>
            </a:r>
          </a:p>
        </p:txBody>
      </p:sp>
      <p:sp>
        <p:nvSpPr>
          <p:cNvPr id="13" name="TextBox 12"/>
          <p:cNvSpPr txBox="1"/>
          <p:nvPr/>
        </p:nvSpPr>
        <p:spPr>
          <a:xfrm>
            <a:off x="4756245" y="4191474"/>
            <a:ext cx="1178528"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Chloroplast</a:t>
            </a:r>
          </a:p>
        </p:txBody>
      </p:sp>
      <p:sp>
        <p:nvSpPr>
          <p:cNvPr id="14" name="TextBox 13"/>
          <p:cNvSpPr txBox="1"/>
          <p:nvPr/>
        </p:nvSpPr>
        <p:spPr>
          <a:xfrm rot="16200000">
            <a:off x="5374182" y="2759758"/>
            <a:ext cx="370614" cy="246221"/>
          </a:xfrm>
          <a:prstGeom prst="rect">
            <a:avLst/>
          </a:prstGeom>
          <a:noFill/>
        </p:spPr>
        <p:txBody>
          <a:bodyPr wrap="none" rtlCol="0">
            <a:spAutoFit/>
          </a:bodyPr>
          <a:lstStyle/>
          <a:p>
            <a:pPr eaLnBrk="0" hangingPunct="0"/>
            <a:r>
              <a:rPr lang="en-US" sz="1000" b="1" dirty="0">
                <a:solidFill>
                  <a:srgbClr val="000000"/>
                </a:solidFill>
                <a:latin typeface="Arial" pitchFamily="34" charset="0"/>
                <a:ea typeface="ＭＳ Ｐゴシック" charset="0"/>
                <a:cs typeface="Arial" pitchFamily="34" charset="0"/>
              </a:rPr>
              <a:t>LM</a:t>
            </a:r>
          </a:p>
        </p:txBody>
      </p:sp>
      <p:sp>
        <p:nvSpPr>
          <p:cNvPr id="15" name="Freeform 14"/>
          <p:cNvSpPr/>
          <p:nvPr/>
        </p:nvSpPr>
        <p:spPr bwMode="auto">
          <a:xfrm>
            <a:off x="4757738" y="3231357"/>
            <a:ext cx="561975" cy="1026319"/>
          </a:xfrm>
          <a:custGeom>
            <a:avLst/>
            <a:gdLst>
              <a:gd name="connsiteX0" fmla="*/ 0 w 561975"/>
              <a:gd name="connsiteY0" fmla="*/ 0 h 1026319"/>
              <a:gd name="connsiteX1" fmla="*/ 561975 w 561975"/>
              <a:gd name="connsiteY1" fmla="*/ 1026319 h 1026319"/>
            </a:gdLst>
            <a:ahLst/>
            <a:cxnLst>
              <a:cxn ang="0">
                <a:pos x="connsiteX0" y="connsiteY0"/>
              </a:cxn>
              <a:cxn ang="0">
                <a:pos x="connsiteX1" y="connsiteY1"/>
              </a:cxn>
            </a:cxnLst>
            <a:rect l="l" t="t" r="r" b="b"/>
            <a:pathLst>
              <a:path w="561975" h="1026319">
                <a:moveTo>
                  <a:pt x="0" y="0"/>
                </a:moveTo>
                <a:lnTo>
                  <a:pt x="561975" y="1026319"/>
                </a:lnTo>
              </a:path>
            </a:pathLst>
          </a:custGeom>
          <a:noFill/>
          <a:ln w="31750" cap="flat" cmpd="sng" algn="ctr">
            <a:solidFill>
              <a:schemeClr val="bg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6" name="Freeform 15"/>
          <p:cNvSpPr/>
          <p:nvPr/>
        </p:nvSpPr>
        <p:spPr bwMode="auto">
          <a:xfrm>
            <a:off x="4763055" y="3240882"/>
            <a:ext cx="561975" cy="1026319"/>
          </a:xfrm>
          <a:custGeom>
            <a:avLst/>
            <a:gdLst>
              <a:gd name="connsiteX0" fmla="*/ 0 w 561975"/>
              <a:gd name="connsiteY0" fmla="*/ 0 h 1026319"/>
              <a:gd name="connsiteX1" fmla="*/ 561975 w 561975"/>
              <a:gd name="connsiteY1" fmla="*/ 1026319 h 1026319"/>
            </a:gdLst>
            <a:ahLst/>
            <a:cxnLst>
              <a:cxn ang="0">
                <a:pos x="connsiteX0" y="connsiteY0"/>
              </a:cxn>
              <a:cxn ang="0">
                <a:pos x="connsiteX1" y="connsiteY1"/>
              </a:cxn>
            </a:cxnLst>
            <a:rect l="l" t="t" r="r" b="b"/>
            <a:pathLst>
              <a:path w="561975" h="1026319">
                <a:moveTo>
                  <a:pt x="0" y="0"/>
                </a:moveTo>
                <a:lnTo>
                  <a:pt x="561975" y="1026319"/>
                </a:lnTo>
              </a:path>
            </a:pathLst>
          </a:custGeom>
          <a:noFill/>
          <a:ln w="12700" cap="rnd"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7" name="TextBox 16"/>
          <p:cNvSpPr txBox="1"/>
          <p:nvPr/>
        </p:nvSpPr>
        <p:spPr>
          <a:xfrm>
            <a:off x="961937" y="6270108"/>
            <a:ext cx="1754006" cy="307777"/>
          </a:xfrm>
          <a:prstGeom prst="rect">
            <a:avLst/>
          </a:prstGeom>
          <a:noFill/>
        </p:spPr>
        <p:txBody>
          <a:bodyPr wrap="none" rtlCol="0">
            <a:spAutoFit/>
          </a:bodyPr>
          <a:lstStyle/>
          <a:p>
            <a:pPr algn="ctr" eaLnBrk="0" hangingPunct="0"/>
            <a:r>
              <a:rPr lang="en-US" sz="1400" b="1" dirty="0">
                <a:solidFill>
                  <a:srgbClr val="000000"/>
                </a:solidFill>
                <a:latin typeface="Arial" pitchFamily="34" charset="0"/>
                <a:ea typeface="ＭＳ Ｐゴシック" charset="0"/>
                <a:cs typeface="Arial" pitchFamily="34" charset="0"/>
              </a:rPr>
              <a:t>Leaf cross section</a:t>
            </a:r>
          </a:p>
        </p:txBody>
      </p:sp>
      <p:sp>
        <p:nvSpPr>
          <p:cNvPr id="3" name="Freeform 2"/>
          <p:cNvSpPr/>
          <p:nvPr/>
        </p:nvSpPr>
        <p:spPr bwMode="auto">
          <a:xfrm>
            <a:off x="5325030" y="3594099"/>
            <a:ext cx="406639" cy="673102"/>
          </a:xfrm>
          <a:custGeom>
            <a:avLst/>
            <a:gdLst>
              <a:gd name="connsiteX0" fmla="*/ 409575 w 409575"/>
              <a:gd name="connsiteY0" fmla="*/ 0 h 676275"/>
              <a:gd name="connsiteX1" fmla="*/ 0 w 409575"/>
              <a:gd name="connsiteY1" fmla="*/ 676275 h 676275"/>
            </a:gdLst>
            <a:ahLst/>
            <a:cxnLst>
              <a:cxn ang="0">
                <a:pos x="connsiteX0" y="connsiteY0"/>
              </a:cxn>
              <a:cxn ang="0">
                <a:pos x="connsiteX1" y="connsiteY1"/>
              </a:cxn>
            </a:cxnLst>
            <a:rect l="l" t="t" r="r" b="b"/>
            <a:pathLst>
              <a:path w="409575" h="676275">
                <a:moveTo>
                  <a:pt x="409575" y="0"/>
                </a:moveTo>
                <a:lnTo>
                  <a:pt x="0" y="676275"/>
                </a:lnTo>
              </a:path>
            </a:pathLst>
          </a:custGeom>
          <a:noFill/>
          <a:ln w="12700" cap="rnd"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8" name="Freeform 17"/>
          <p:cNvSpPr/>
          <p:nvPr/>
        </p:nvSpPr>
        <p:spPr bwMode="auto">
          <a:xfrm>
            <a:off x="5981701" y="3505200"/>
            <a:ext cx="33337" cy="366712"/>
          </a:xfrm>
          <a:custGeom>
            <a:avLst/>
            <a:gdLst>
              <a:gd name="connsiteX0" fmla="*/ 33337 w 33337"/>
              <a:gd name="connsiteY0" fmla="*/ 0 h 366712"/>
              <a:gd name="connsiteX1" fmla="*/ 0 w 33337"/>
              <a:gd name="connsiteY1" fmla="*/ 366712 h 366712"/>
            </a:gdLst>
            <a:ahLst/>
            <a:cxnLst>
              <a:cxn ang="0">
                <a:pos x="connsiteX0" y="connsiteY0"/>
              </a:cxn>
              <a:cxn ang="0">
                <a:pos x="connsiteX1" y="connsiteY1"/>
              </a:cxn>
            </a:cxnLst>
            <a:rect l="l" t="t" r="r" b="b"/>
            <a:pathLst>
              <a:path w="33337" h="366712">
                <a:moveTo>
                  <a:pt x="33337" y="0"/>
                </a:moveTo>
                <a:lnTo>
                  <a:pt x="0" y="366712"/>
                </a:lnTo>
              </a:path>
            </a:pathLst>
          </a:custGeom>
          <a:noFill/>
          <a:ln w="127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9" name="Freeform 18"/>
          <p:cNvSpPr/>
          <p:nvPr/>
        </p:nvSpPr>
        <p:spPr bwMode="auto">
          <a:xfrm>
            <a:off x="6472238" y="3576637"/>
            <a:ext cx="0" cy="609600"/>
          </a:xfrm>
          <a:custGeom>
            <a:avLst/>
            <a:gdLst>
              <a:gd name="connsiteX0" fmla="*/ 0 w 0"/>
              <a:gd name="connsiteY0" fmla="*/ 0 h 609600"/>
              <a:gd name="connsiteX1" fmla="*/ 0 w 0"/>
              <a:gd name="connsiteY1" fmla="*/ 609600 h 609600"/>
            </a:gdLst>
            <a:ahLst/>
            <a:cxnLst>
              <a:cxn ang="0">
                <a:pos x="connsiteX0" y="connsiteY0"/>
              </a:cxn>
              <a:cxn ang="0">
                <a:pos x="connsiteX1" y="connsiteY1"/>
              </a:cxn>
            </a:cxnLst>
            <a:rect l="l" t="t" r="r" b="b"/>
            <a:pathLst>
              <a:path h="609600">
                <a:moveTo>
                  <a:pt x="0" y="0"/>
                </a:moveTo>
                <a:lnTo>
                  <a:pt x="0" y="609600"/>
                </a:lnTo>
              </a:path>
            </a:pathLst>
          </a:custGeom>
          <a:no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nvGrpSpPr>
          <p:cNvPr id="22" name="Group 21"/>
          <p:cNvGrpSpPr/>
          <p:nvPr/>
        </p:nvGrpSpPr>
        <p:grpSpPr>
          <a:xfrm>
            <a:off x="6424613" y="3095625"/>
            <a:ext cx="404812" cy="769144"/>
            <a:chOff x="6424613" y="3095625"/>
            <a:chExt cx="404812" cy="769144"/>
          </a:xfrm>
        </p:grpSpPr>
        <p:sp>
          <p:nvSpPr>
            <p:cNvPr id="20" name="Freeform 19"/>
            <p:cNvSpPr/>
            <p:nvPr/>
          </p:nvSpPr>
          <p:spPr bwMode="auto">
            <a:xfrm>
              <a:off x="6424613" y="3095625"/>
              <a:ext cx="133350" cy="128587"/>
            </a:xfrm>
            <a:custGeom>
              <a:avLst/>
              <a:gdLst>
                <a:gd name="connsiteX0" fmla="*/ 0 w 133350"/>
                <a:gd name="connsiteY0" fmla="*/ 0 h 128587"/>
                <a:gd name="connsiteX1" fmla="*/ 133350 w 133350"/>
                <a:gd name="connsiteY1" fmla="*/ 0 h 128587"/>
                <a:gd name="connsiteX2" fmla="*/ 133350 w 133350"/>
                <a:gd name="connsiteY2" fmla="*/ 128587 h 128587"/>
                <a:gd name="connsiteX3" fmla="*/ 0 w 133350"/>
                <a:gd name="connsiteY3" fmla="*/ 128587 h 128587"/>
              </a:gdLst>
              <a:ahLst/>
              <a:cxnLst>
                <a:cxn ang="0">
                  <a:pos x="connsiteX0" y="connsiteY0"/>
                </a:cxn>
                <a:cxn ang="0">
                  <a:pos x="connsiteX1" y="connsiteY1"/>
                </a:cxn>
                <a:cxn ang="0">
                  <a:pos x="connsiteX2" y="connsiteY2"/>
                </a:cxn>
                <a:cxn ang="0">
                  <a:pos x="connsiteX3" y="connsiteY3"/>
                </a:cxn>
              </a:cxnLst>
              <a:rect l="l" t="t" r="r" b="b"/>
              <a:pathLst>
                <a:path w="133350" h="128587">
                  <a:moveTo>
                    <a:pt x="0" y="0"/>
                  </a:moveTo>
                  <a:lnTo>
                    <a:pt x="133350" y="0"/>
                  </a:lnTo>
                  <a:lnTo>
                    <a:pt x="133350" y="128587"/>
                  </a:lnTo>
                  <a:lnTo>
                    <a:pt x="0" y="128587"/>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1" name="Freeform 20"/>
            <p:cNvSpPr/>
            <p:nvPr/>
          </p:nvSpPr>
          <p:spPr bwMode="auto">
            <a:xfrm>
              <a:off x="6557962" y="3178969"/>
              <a:ext cx="271463" cy="685800"/>
            </a:xfrm>
            <a:custGeom>
              <a:avLst/>
              <a:gdLst>
                <a:gd name="connsiteX0" fmla="*/ 0 w 271463"/>
                <a:gd name="connsiteY0" fmla="*/ 0 h 685800"/>
                <a:gd name="connsiteX1" fmla="*/ 271463 w 271463"/>
                <a:gd name="connsiteY1" fmla="*/ 685800 h 685800"/>
              </a:gdLst>
              <a:ahLst/>
              <a:cxnLst>
                <a:cxn ang="0">
                  <a:pos x="connsiteX0" y="connsiteY0"/>
                </a:cxn>
                <a:cxn ang="0">
                  <a:pos x="connsiteX1" y="connsiteY1"/>
                </a:cxn>
              </a:cxnLst>
              <a:rect l="l" t="t" r="r" b="b"/>
              <a:pathLst>
                <a:path w="271463" h="685800">
                  <a:moveTo>
                    <a:pt x="0" y="0"/>
                  </a:moveTo>
                  <a:lnTo>
                    <a:pt x="271463" y="6858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sp>
        <p:nvSpPr>
          <p:cNvPr id="25" name="Freeform 24"/>
          <p:cNvSpPr/>
          <p:nvPr/>
        </p:nvSpPr>
        <p:spPr bwMode="auto">
          <a:xfrm>
            <a:off x="7146132" y="3068176"/>
            <a:ext cx="133349" cy="496555"/>
          </a:xfrm>
          <a:custGeom>
            <a:avLst/>
            <a:gdLst>
              <a:gd name="connsiteX0" fmla="*/ 0 w 133350"/>
              <a:gd name="connsiteY0" fmla="*/ 0 h 128587"/>
              <a:gd name="connsiteX1" fmla="*/ 133350 w 133350"/>
              <a:gd name="connsiteY1" fmla="*/ 0 h 128587"/>
              <a:gd name="connsiteX2" fmla="*/ 133350 w 133350"/>
              <a:gd name="connsiteY2" fmla="*/ 128587 h 128587"/>
              <a:gd name="connsiteX3" fmla="*/ 0 w 133350"/>
              <a:gd name="connsiteY3" fmla="*/ 128587 h 128587"/>
            </a:gdLst>
            <a:ahLst/>
            <a:cxnLst>
              <a:cxn ang="0">
                <a:pos x="connsiteX0" y="connsiteY0"/>
              </a:cxn>
              <a:cxn ang="0">
                <a:pos x="connsiteX1" y="connsiteY1"/>
              </a:cxn>
              <a:cxn ang="0">
                <a:pos x="connsiteX2" y="connsiteY2"/>
              </a:cxn>
              <a:cxn ang="0">
                <a:pos x="connsiteX3" y="connsiteY3"/>
              </a:cxn>
            </a:cxnLst>
            <a:rect l="l" t="t" r="r" b="b"/>
            <a:pathLst>
              <a:path w="133350" h="128587">
                <a:moveTo>
                  <a:pt x="0" y="0"/>
                </a:moveTo>
                <a:lnTo>
                  <a:pt x="133350" y="0"/>
                </a:lnTo>
                <a:lnTo>
                  <a:pt x="133350" y="128587"/>
                </a:lnTo>
                <a:lnTo>
                  <a:pt x="0" y="128587"/>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1" name="Freeform 30"/>
          <p:cNvSpPr/>
          <p:nvPr/>
        </p:nvSpPr>
        <p:spPr bwMode="auto">
          <a:xfrm>
            <a:off x="5295900" y="4432300"/>
            <a:ext cx="0" cy="231775"/>
          </a:xfrm>
          <a:custGeom>
            <a:avLst/>
            <a:gdLst>
              <a:gd name="connsiteX0" fmla="*/ 0 w 0"/>
              <a:gd name="connsiteY0" fmla="*/ 0 h 231775"/>
              <a:gd name="connsiteX1" fmla="*/ 0 w 0"/>
              <a:gd name="connsiteY1" fmla="*/ 231775 h 231775"/>
            </a:gdLst>
            <a:ahLst/>
            <a:cxnLst>
              <a:cxn ang="0">
                <a:pos x="connsiteX0" y="connsiteY0"/>
              </a:cxn>
              <a:cxn ang="0">
                <a:pos x="connsiteX1" y="connsiteY1"/>
              </a:cxn>
            </a:cxnLst>
            <a:rect l="l" t="t" r="r" b="b"/>
            <a:pathLst>
              <a:path h="231775">
                <a:moveTo>
                  <a:pt x="0" y="0"/>
                </a:moveTo>
                <a:lnTo>
                  <a:pt x="0" y="231775"/>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216" name="TextBox 9215"/>
          <p:cNvSpPr txBox="1"/>
          <p:nvPr/>
        </p:nvSpPr>
        <p:spPr>
          <a:xfrm rot="16200000">
            <a:off x="5704963" y="6027456"/>
            <a:ext cx="1074333" cy="246221"/>
          </a:xfrm>
          <a:prstGeom prst="rect">
            <a:avLst/>
          </a:prstGeom>
          <a:noFill/>
        </p:spPr>
        <p:txBody>
          <a:bodyPr wrap="none" rtlCol="0">
            <a:spAutoFit/>
          </a:bodyPr>
          <a:lstStyle/>
          <a:p>
            <a:pPr eaLnBrk="0" hangingPunct="0"/>
            <a:r>
              <a:rPr lang="en-US" sz="1000" b="1" dirty="0">
                <a:solidFill>
                  <a:srgbClr val="000000"/>
                </a:solidFill>
                <a:latin typeface="Arial" pitchFamily="34" charset="0"/>
                <a:ea typeface="ＭＳ Ｐゴシック" charset="0"/>
                <a:cs typeface="Arial" pitchFamily="34" charset="0"/>
              </a:rPr>
              <a:t>Colorized TEM</a:t>
            </a:r>
          </a:p>
        </p:txBody>
      </p:sp>
      <p:sp>
        <p:nvSpPr>
          <p:cNvPr id="34" name="TextBox 33"/>
          <p:cNvSpPr txBox="1"/>
          <p:nvPr/>
        </p:nvSpPr>
        <p:spPr>
          <a:xfrm>
            <a:off x="5585470" y="3810099"/>
            <a:ext cx="803425" cy="307777"/>
          </a:xfrm>
          <a:prstGeom prst="rect">
            <a:avLst/>
          </a:prstGeom>
          <a:noFill/>
        </p:spPr>
        <p:txBody>
          <a:bodyPr wrap="none" rtlCol="0">
            <a:spAutoFit/>
          </a:bodyPr>
          <a:lstStyle/>
          <a:p>
            <a:pPr eaLnBrk="0" hangingPunct="0"/>
            <a:r>
              <a:rPr lang="en-US" sz="1400" b="1" dirty="0" err="1">
                <a:solidFill>
                  <a:srgbClr val="000000"/>
                </a:solidFill>
                <a:latin typeface="Arial" pitchFamily="34" charset="0"/>
                <a:ea typeface="ＭＳ Ｐゴシック" charset="0"/>
                <a:cs typeface="Arial" pitchFamily="34" charset="0"/>
              </a:rPr>
              <a:t>Stroma</a:t>
            </a:r>
            <a:endParaRPr lang="en-US" sz="1400" b="1" dirty="0">
              <a:solidFill>
                <a:srgbClr val="000000"/>
              </a:solidFill>
              <a:latin typeface="Arial" pitchFamily="34" charset="0"/>
              <a:ea typeface="ＭＳ Ｐゴシック" charset="0"/>
              <a:cs typeface="Arial" pitchFamily="34" charset="0"/>
            </a:endParaRPr>
          </a:p>
        </p:txBody>
      </p:sp>
      <p:sp>
        <p:nvSpPr>
          <p:cNvPr id="35" name="TextBox 34"/>
          <p:cNvSpPr txBox="1"/>
          <p:nvPr/>
        </p:nvSpPr>
        <p:spPr>
          <a:xfrm>
            <a:off x="5962307" y="4109244"/>
            <a:ext cx="1023037" cy="512961"/>
          </a:xfrm>
          <a:prstGeom prst="rect">
            <a:avLst/>
          </a:prstGeom>
          <a:noFill/>
        </p:spPr>
        <p:txBody>
          <a:bodyPr wrap="none" rtlCol="0">
            <a:spAutoFit/>
          </a:bodyPr>
          <a:lstStyle/>
          <a:p>
            <a:pPr algn="ctr" eaLnBrk="0" hangingPunct="0"/>
            <a:r>
              <a:rPr lang="en-US" sz="1400" b="1" dirty="0" smtClean="0">
                <a:solidFill>
                  <a:srgbClr val="000000"/>
                </a:solidFill>
                <a:latin typeface="Arial" pitchFamily="34" charset="0"/>
                <a:ea typeface="ＭＳ Ｐゴシック" charset="0"/>
                <a:cs typeface="Arial" pitchFamily="34" charset="0"/>
              </a:rPr>
              <a:t>Thylakoid</a:t>
            </a:r>
          </a:p>
          <a:p>
            <a:pPr marL="182880" eaLnBrk="0" hangingPunct="0">
              <a:lnSpc>
                <a:spcPts val="1600"/>
              </a:lnSpc>
            </a:pPr>
            <a:r>
              <a:rPr lang="en-US" sz="1400" b="1" dirty="0" smtClean="0">
                <a:solidFill>
                  <a:srgbClr val="000000"/>
                </a:solidFill>
                <a:latin typeface="Arial" pitchFamily="34" charset="0"/>
                <a:ea typeface="ＭＳ Ｐゴシック" charset="0"/>
                <a:cs typeface="Arial" pitchFamily="34" charset="0"/>
              </a:rPr>
              <a:t>space</a:t>
            </a:r>
            <a:endParaRPr lang="en-US" sz="1400" b="1" dirty="0">
              <a:solidFill>
                <a:srgbClr val="000000"/>
              </a:solidFill>
              <a:latin typeface="Arial" pitchFamily="34" charset="0"/>
              <a:ea typeface="ＭＳ Ｐゴシック" charset="0"/>
              <a:cs typeface="Arial" pitchFamily="34" charset="0"/>
            </a:endParaRPr>
          </a:p>
        </p:txBody>
      </p:sp>
      <p:sp>
        <p:nvSpPr>
          <p:cNvPr id="36" name="TextBox 35"/>
          <p:cNvSpPr txBox="1"/>
          <p:nvPr/>
        </p:nvSpPr>
        <p:spPr>
          <a:xfrm>
            <a:off x="6497637" y="3810099"/>
            <a:ext cx="1018227"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Thylakoid</a:t>
            </a:r>
          </a:p>
        </p:txBody>
      </p:sp>
      <p:sp>
        <p:nvSpPr>
          <p:cNvPr id="37" name="TextBox 36"/>
          <p:cNvSpPr txBox="1"/>
          <p:nvPr/>
        </p:nvSpPr>
        <p:spPr>
          <a:xfrm>
            <a:off x="7694703" y="4479607"/>
            <a:ext cx="872355"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Granum</a:t>
            </a:r>
          </a:p>
        </p:txBody>
      </p:sp>
      <p:sp>
        <p:nvSpPr>
          <p:cNvPr id="38" name="TextBox 37"/>
          <p:cNvSpPr txBox="1"/>
          <p:nvPr/>
        </p:nvSpPr>
        <p:spPr>
          <a:xfrm>
            <a:off x="6259762" y="1945421"/>
            <a:ext cx="2542684"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Inner and outer membranes</a:t>
            </a:r>
          </a:p>
        </p:txBody>
      </p:sp>
      <p:sp>
        <p:nvSpPr>
          <p:cNvPr id="9218" name="Freeform 9217"/>
          <p:cNvSpPr/>
          <p:nvPr/>
        </p:nvSpPr>
        <p:spPr bwMode="auto">
          <a:xfrm>
            <a:off x="7072313" y="2219325"/>
            <a:ext cx="247650" cy="514350"/>
          </a:xfrm>
          <a:custGeom>
            <a:avLst/>
            <a:gdLst>
              <a:gd name="connsiteX0" fmla="*/ 247650 w 247650"/>
              <a:gd name="connsiteY0" fmla="*/ 395288 h 514350"/>
              <a:gd name="connsiteX1" fmla="*/ 119062 w 247650"/>
              <a:gd name="connsiteY1" fmla="*/ 0 h 514350"/>
              <a:gd name="connsiteX2" fmla="*/ 0 w 247650"/>
              <a:gd name="connsiteY2" fmla="*/ 514350 h 514350"/>
            </a:gdLst>
            <a:ahLst/>
            <a:cxnLst>
              <a:cxn ang="0">
                <a:pos x="connsiteX0" y="connsiteY0"/>
              </a:cxn>
              <a:cxn ang="0">
                <a:pos x="connsiteX1" y="connsiteY1"/>
              </a:cxn>
              <a:cxn ang="0">
                <a:pos x="connsiteX2" y="connsiteY2"/>
              </a:cxn>
            </a:cxnLst>
            <a:rect l="l" t="t" r="r" b="b"/>
            <a:pathLst>
              <a:path w="247650" h="514350">
                <a:moveTo>
                  <a:pt x="247650" y="395288"/>
                </a:moveTo>
                <a:lnTo>
                  <a:pt x="119062" y="0"/>
                </a:lnTo>
                <a:lnTo>
                  <a:pt x="0" y="514350"/>
                </a:lnTo>
              </a:path>
            </a:pathLst>
          </a:custGeom>
          <a:noFill/>
          <a:ln w="12700" cap="flat" cmpd="sng" algn="ctr">
            <a:solidFill>
              <a:schemeClr val="tx1"/>
            </a:solidFill>
            <a:prstDash val="solid"/>
            <a:miter lim="800000"/>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9" name="Rectangle 38"/>
          <p:cNvSpPr/>
          <p:nvPr/>
        </p:nvSpPr>
        <p:spPr bwMode="auto">
          <a:xfrm>
            <a:off x="4421983" y="3000375"/>
            <a:ext cx="323850" cy="219456"/>
          </a:xfrm>
          <a:prstGeom prst="rect">
            <a:avLst/>
          </a:prstGeom>
          <a:noFill/>
          <a:ln w="1905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40" name="Rectangle 39"/>
          <p:cNvSpPr/>
          <p:nvPr/>
        </p:nvSpPr>
        <p:spPr bwMode="auto">
          <a:xfrm>
            <a:off x="4419618" y="2998010"/>
            <a:ext cx="323850" cy="219456"/>
          </a:xfrm>
          <a:prstGeom prst="rect">
            <a:avLst/>
          </a:pr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42" name="Freeform 41"/>
          <p:cNvSpPr/>
          <p:nvPr/>
        </p:nvSpPr>
        <p:spPr bwMode="auto">
          <a:xfrm>
            <a:off x="5124450" y="4683125"/>
            <a:ext cx="133350" cy="255587"/>
          </a:xfrm>
          <a:custGeom>
            <a:avLst/>
            <a:gdLst>
              <a:gd name="connsiteX0" fmla="*/ 0 w 133350"/>
              <a:gd name="connsiteY0" fmla="*/ 0 h 128587"/>
              <a:gd name="connsiteX1" fmla="*/ 133350 w 133350"/>
              <a:gd name="connsiteY1" fmla="*/ 0 h 128587"/>
              <a:gd name="connsiteX2" fmla="*/ 133350 w 133350"/>
              <a:gd name="connsiteY2" fmla="*/ 128587 h 128587"/>
              <a:gd name="connsiteX3" fmla="*/ 0 w 133350"/>
              <a:gd name="connsiteY3" fmla="*/ 128587 h 128587"/>
            </a:gdLst>
            <a:ahLst/>
            <a:cxnLst>
              <a:cxn ang="0">
                <a:pos x="connsiteX0" y="connsiteY0"/>
              </a:cxn>
              <a:cxn ang="0">
                <a:pos x="connsiteX1" y="connsiteY1"/>
              </a:cxn>
              <a:cxn ang="0">
                <a:pos x="connsiteX2" y="connsiteY2"/>
              </a:cxn>
              <a:cxn ang="0">
                <a:pos x="connsiteX3" y="connsiteY3"/>
              </a:cxn>
            </a:cxnLst>
            <a:rect l="l" t="t" r="r" b="b"/>
            <a:pathLst>
              <a:path w="133350" h="128587">
                <a:moveTo>
                  <a:pt x="0" y="0"/>
                </a:moveTo>
                <a:lnTo>
                  <a:pt x="133350" y="0"/>
                </a:lnTo>
                <a:lnTo>
                  <a:pt x="133350" y="128587"/>
                </a:lnTo>
                <a:lnTo>
                  <a:pt x="0" y="128587"/>
                </a:lnTo>
              </a:path>
            </a:pathLst>
          </a:custGeom>
          <a:no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9" name="Freeform 28"/>
          <p:cNvSpPr/>
          <p:nvPr/>
        </p:nvSpPr>
        <p:spPr bwMode="auto">
          <a:xfrm>
            <a:off x="5124450" y="4681538"/>
            <a:ext cx="133350" cy="255587"/>
          </a:xfrm>
          <a:custGeom>
            <a:avLst/>
            <a:gdLst>
              <a:gd name="connsiteX0" fmla="*/ 0 w 133350"/>
              <a:gd name="connsiteY0" fmla="*/ 0 h 128587"/>
              <a:gd name="connsiteX1" fmla="*/ 133350 w 133350"/>
              <a:gd name="connsiteY1" fmla="*/ 0 h 128587"/>
              <a:gd name="connsiteX2" fmla="*/ 133350 w 133350"/>
              <a:gd name="connsiteY2" fmla="*/ 128587 h 128587"/>
              <a:gd name="connsiteX3" fmla="*/ 0 w 133350"/>
              <a:gd name="connsiteY3" fmla="*/ 128587 h 128587"/>
            </a:gdLst>
            <a:ahLst/>
            <a:cxnLst>
              <a:cxn ang="0">
                <a:pos x="connsiteX0" y="connsiteY0"/>
              </a:cxn>
              <a:cxn ang="0">
                <a:pos x="connsiteX1" y="connsiteY1"/>
              </a:cxn>
              <a:cxn ang="0">
                <a:pos x="connsiteX2" y="connsiteY2"/>
              </a:cxn>
              <a:cxn ang="0">
                <a:pos x="connsiteX3" y="connsiteY3"/>
              </a:cxn>
            </a:cxnLst>
            <a:rect l="l" t="t" r="r" b="b"/>
            <a:pathLst>
              <a:path w="133350" h="128587">
                <a:moveTo>
                  <a:pt x="0" y="0"/>
                </a:moveTo>
                <a:lnTo>
                  <a:pt x="133350" y="0"/>
                </a:lnTo>
                <a:lnTo>
                  <a:pt x="133350" y="128587"/>
                </a:lnTo>
                <a:lnTo>
                  <a:pt x="0" y="128587"/>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 name="Freeform 1"/>
          <p:cNvSpPr/>
          <p:nvPr/>
        </p:nvSpPr>
        <p:spPr bwMode="auto">
          <a:xfrm>
            <a:off x="5264150" y="4787900"/>
            <a:ext cx="323850" cy="25400"/>
          </a:xfrm>
          <a:custGeom>
            <a:avLst/>
            <a:gdLst>
              <a:gd name="connsiteX0" fmla="*/ 0 w 323850"/>
              <a:gd name="connsiteY0" fmla="*/ 25400 h 25400"/>
              <a:gd name="connsiteX1" fmla="*/ 323850 w 323850"/>
              <a:gd name="connsiteY1" fmla="*/ 0 h 25400"/>
            </a:gdLst>
            <a:ahLst/>
            <a:cxnLst>
              <a:cxn ang="0">
                <a:pos x="connsiteX0" y="connsiteY0"/>
              </a:cxn>
              <a:cxn ang="0">
                <a:pos x="connsiteX1" y="connsiteY1"/>
              </a:cxn>
            </a:cxnLst>
            <a:rect l="l" t="t" r="r" b="b"/>
            <a:pathLst>
              <a:path w="323850" h="25400">
                <a:moveTo>
                  <a:pt x="0" y="25400"/>
                </a:moveTo>
                <a:lnTo>
                  <a:pt x="323850" y="0"/>
                </a:lnTo>
              </a:path>
            </a:pathLst>
          </a:custGeom>
          <a:noFill/>
          <a:ln w="254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7" name="Freeform 26"/>
          <p:cNvSpPr/>
          <p:nvPr/>
        </p:nvSpPr>
        <p:spPr bwMode="auto">
          <a:xfrm>
            <a:off x="5257800" y="3352800"/>
            <a:ext cx="2492375" cy="1463675"/>
          </a:xfrm>
          <a:custGeom>
            <a:avLst/>
            <a:gdLst>
              <a:gd name="connsiteX0" fmla="*/ 2028825 w 2492375"/>
              <a:gd name="connsiteY0" fmla="*/ 0 h 1463675"/>
              <a:gd name="connsiteX1" fmla="*/ 2492375 w 2492375"/>
              <a:gd name="connsiteY1" fmla="*/ 1254125 h 1463675"/>
              <a:gd name="connsiteX2" fmla="*/ 0 w 2492375"/>
              <a:gd name="connsiteY2" fmla="*/ 1463675 h 1463675"/>
            </a:gdLst>
            <a:ahLst/>
            <a:cxnLst>
              <a:cxn ang="0">
                <a:pos x="connsiteX0" y="connsiteY0"/>
              </a:cxn>
              <a:cxn ang="0">
                <a:pos x="connsiteX1" y="connsiteY1"/>
              </a:cxn>
              <a:cxn ang="0">
                <a:pos x="connsiteX2" y="connsiteY2"/>
              </a:cxn>
            </a:cxnLst>
            <a:rect l="l" t="t" r="r" b="b"/>
            <a:pathLst>
              <a:path w="2492375" h="1463675">
                <a:moveTo>
                  <a:pt x="2028825" y="0"/>
                </a:moveTo>
                <a:lnTo>
                  <a:pt x="2492375" y="1254125"/>
                </a:lnTo>
                <a:lnTo>
                  <a:pt x="0" y="14636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43" name="Freeform 42"/>
          <p:cNvSpPr/>
          <p:nvPr/>
        </p:nvSpPr>
        <p:spPr bwMode="auto">
          <a:xfrm>
            <a:off x="1162050" y="3288507"/>
            <a:ext cx="376238" cy="707231"/>
          </a:xfrm>
          <a:custGeom>
            <a:avLst/>
            <a:gdLst>
              <a:gd name="connsiteX0" fmla="*/ 376238 w 376238"/>
              <a:gd name="connsiteY0" fmla="*/ 666750 h 681038"/>
              <a:gd name="connsiteX1" fmla="*/ 0 w 376238"/>
              <a:gd name="connsiteY1" fmla="*/ 0 h 681038"/>
              <a:gd name="connsiteX2" fmla="*/ 119063 w 376238"/>
              <a:gd name="connsiteY2" fmla="*/ 681038 h 681038"/>
            </a:gdLst>
            <a:ahLst/>
            <a:cxnLst>
              <a:cxn ang="0">
                <a:pos x="connsiteX0" y="connsiteY0"/>
              </a:cxn>
              <a:cxn ang="0">
                <a:pos x="connsiteX1" y="connsiteY1"/>
              </a:cxn>
              <a:cxn ang="0">
                <a:pos x="connsiteX2" y="connsiteY2"/>
              </a:cxn>
            </a:cxnLst>
            <a:rect l="l" t="t" r="r" b="b"/>
            <a:pathLst>
              <a:path w="376238" h="681038">
                <a:moveTo>
                  <a:pt x="376238" y="666750"/>
                </a:moveTo>
                <a:lnTo>
                  <a:pt x="0" y="0"/>
                </a:lnTo>
                <a:lnTo>
                  <a:pt x="119063" y="681038"/>
                </a:lnTo>
              </a:path>
            </a:pathLst>
          </a:custGeom>
          <a:noFill/>
          <a:ln w="127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44" name="TextBox 43"/>
          <p:cNvSpPr txBox="1"/>
          <p:nvPr/>
        </p:nvSpPr>
        <p:spPr>
          <a:xfrm>
            <a:off x="349568" y="2816542"/>
            <a:ext cx="1475083" cy="523220"/>
          </a:xfrm>
          <a:prstGeom prst="rect">
            <a:avLst/>
          </a:prstGeom>
          <a:noFill/>
        </p:spPr>
        <p:txBody>
          <a:bodyPr wrap="none" rtlCol="0">
            <a:spAutoFit/>
          </a:bodyPr>
          <a:lstStyle/>
          <a:p>
            <a:pPr algn="ctr" eaLnBrk="0" hangingPunct="0"/>
            <a:r>
              <a:rPr lang="en-US" sz="1400" b="1" dirty="0" smtClean="0">
                <a:solidFill>
                  <a:srgbClr val="000000"/>
                </a:solidFill>
                <a:latin typeface="Arial" pitchFamily="34" charset="0"/>
                <a:ea typeface="ＭＳ Ｐゴシック" charset="0"/>
                <a:cs typeface="Arial" pitchFamily="34" charset="0"/>
              </a:rPr>
              <a:t>Photosynthetic</a:t>
            </a:r>
          </a:p>
          <a:p>
            <a:pPr algn="ctr" eaLnBrk="0" hangingPunct="0"/>
            <a:r>
              <a:rPr lang="en-US" sz="1400" b="1" dirty="0" smtClean="0">
                <a:solidFill>
                  <a:srgbClr val="000000"/>
                </a:solidFill>
                <a:latin typeface="Arial" pitchFamily="34" charset="0"/>
                <a:ea typeface="ＭＳ Ｐゴシック" charset="0"/>
                <a:cs typeface="Arial" pitchFamily="34" charset="0"/>
              </a:rPr>
              <a:t>cells</a:t>
            </a:r>
            <a:endParaRPr lang="en-US" sz="1400" b="1" dirty="0">
              <a:solidFill>
                <a:srgbClr val="000000"/>
              </a:solidFill>
              <a:latin typeface="Arial" pitchFamily="34" charset="0"/>
              <a:ea typeface="ＭＳ Ｐゴシック" charset="0"/>
              <a:cs typeface="Arial" pitchFamily="34" charset="0"/>
            </a:endParaRPr>
          </a:p>
        </p:txBody>
      </p:sp>
      <p:sp>
        <p:nvSpPr>
          <p:cNvPr id="45" name="TextBox 44"/>
          <p:cNvSpPr txBox="1"/>
          <p:nvPr/>
        </p:nvSpPr>
        <p:spPr>
          <a:xfrm>
            <a:off x="989543" y="5816246"/>
            <a:ext cx="288541" cy="184666"/>
          </a:xfrm>
          <a:prstGeom prst="rect">
            <a:avLst/>
          </a:prstGeom>
          <a:noFill/>
        </p:spPr>
        <p:txBody>
          <a:bodyPr wrap="none" lIns="0" tIns="0" rIns="0" bIns="0" rtlCol="0">
            <a:spAutoFit/>
          </a:bodyPr>
          <a:lstStyle/>
          <a:p>
            <a:pPr eaLnBrk="0" hangingPunct="0"/>
            <a:r>
              <a:rPr lang="en-US" sz="1200" b="1" dirty="0">
                <a:solidFill>
                  <a:srgbClr val="000000"/>
                </a:solidFill>
                <a:latin typeface="Arial" pitchFamily="34" charset="0"/>
                <a:ea typeface="ＭＳ Ｐゴシック" charset="0"/>
                <a:cs typeface="Arial" pitchFamily="34" charset="0"/>
              </a:rPr>
              <a:t>CO</a:t>
            </a:r>
            <a:r>
              <a:rPr lang="en-US" sz="1200" b="1" baseline="-25000" dirty="0">
                <a:solidFill>
                  <a:srgbClr val="000000"/>
                </a:solidFill>
                <a:latin typeface="Arial" pitchFamily="34" charset="0"/>
                <a:ea typeface="ＭＳ Ｐゴシック" charset="0"/>
                <a:cs typeface="Arial" pitchFamily="34" charset="0"/>
              </a:rPr>
              <a:t>2</a:t>
            </a:r>
          </a:p>
        </p:txBody>
      </p:sp>
      <p:sp>
        <p:nvSpPr>
          <p:cNvPr id="46" name="TextBox 45"/>
          <p:cNvSpPr txBox="1"/>
          <p:nvPr/>
        </p:nvSpPr>
        <p:spPr>
          <a:xfrm>
            <a:off x="1666040" y="5770526"/>
            <a:ext cx="177934" cy="184666"/>
          </a:xfrm>
          <a:prstGeom prst="rect">
            <a:avLst/>
          </a:prstGeom>
          <a:noFill/>
        </p:spPr>
        <p:txBody>
          <a:bodyPr wrap="none" lIns="0" tIns="0" rIns="0" bIns="0" rtlCol="0">
            <a:spAutoFit/>
          </a:bodyPr>
          <a:lstStyle/>
          <a:p>
            <a:pPr eaLnBrk="0" hangingPunct="0"/>
            <a:r>
              <a:rPr lang="en-US" sz="1200" b="1" dirty="0" smtClean="0">
                <a:solidFill>
                  <a:srgbClr val="FFFFFF"/>
                </a:solidFill>
                <a:latin typeface="Arial" pitchFamily="34" charset="0"/>
                <a:ea typeface="ＭＳ Ｐゴシック" charset="0"/>
                <a:cs typeface="Arial" pitchFamily="34" charset="0"/>
              </a:rPr>
              <a:t>O</a:t>
            </a:r>
            <a:r>
              <a:rPr lang="en-US" sz="1200" b="1" baseline="-25000" dirty="0" smtClean="0">
                <a:solidFill>
                  <a:srgbClr val="FFFFFF"/>
                </a:solidFill>
                <a:latin typeface="Arial" pitchFamily="34" charset="0"/>
                <a:ea typeface="ＭＳ Ｐゴシック" charset="0"/>
                <a:cs typeface="Arial" pitchFamily="34" charset="0"/>
              </a:rPr>
              <a:t>2</a:t>
            </a:r>
            <a:endParaRPr lang="en-US" sz="1200" b="1" baseline="-25000" dirty="0">
              <a:solidFill>
                <a:srgbClr val="FFFFFF"/>
              </a:solidFill>
              <a:latin typeface="Arial" pitchFamily="34" charset="0"/>
              <a:ea typeface="ＭＳ Ｐゴシック" charset="0"/>
              <a:cs typeface="Arial" pitchFamily="34" charset="0"/>
            </a:endParaRPr>
          </a:p>
        </p:txBody>
      </p:sp>
    </p:spTree>
    <p:extLst>
      <p:ext uri="{BB962C8B-B14F-4D97-AF65-F5344CB8AC3E}">
        <p14:creationId xmlns:p14="http://schemas.microsoft.com/office/powerpoint/2010/main" xmlns="" val="1209516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2063496"/>
            <a:ext cx="8546592" cy="273100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7.UN03</a:t>
            </a:r>
            <a:br>
              <a:rPr lang="en-US" sz="1200" b="0" dirty="0" smtClean="0">
                <a:solidFill>
                  <a:schemeClr val="tx1"/>
                </a:solidFill>
                <a:latin typeface="Arial" charset="0"/>
              </a:rPr>
            </a:br>
            <a:endParaRPr lang="en-US" sz="1200" b="0" dirty="0">
              <a:solidFill>
                <a:schemeClr val="tx1"/>
              </a:solidFill>
              <a:latin typeface="Arial" charset="0"/>
            </a:endParaRPr>
          </a:p>
        </p:txBody>
      </p:sp>
      <p:sp>
        <p:nvSpPr>
          <p:cNvPr id="3" name="TextBox 2"/>
          <p:cNvSpPr txBox="1"/>
          <p:nvPr/>
        </p:nvSpPr>
        <p:spPr>
          <a:xfrm>
            <a:off x="3048000" y="2017439"/>
            <a:ext cx="1649811" cy="384721"/>
          </a:xfrm>
          <a:prstGeom prst="rect">
            <a:avLst/>
          </a:prstGeom>
          <a:noFill/>
        </p:spPr>
        <p:txBody>
          <a:bodyPr wrap="none" rtlCol="0">
            <a:spAutoFit/>
          </a:bodyPr>
          <a:lstStyle/>
          <a:p>
            <a:pPr eaLnBrk="0" hangingPunct="0"/>
            <a:r>
              <a:rPr lang="en-US" sz="1900" b="1" dirty="0">
                <a:solidFill>
                  <a:srgbClr val="000000"/>
                </a:solidFill>
                <a:latin typeface="Arial" pitchFamily="34" charset="0"/>
                <a:ea typeface="ＭＳ Ｐゴシック" charset="0"/>
                <a:cs typeface="Arial" pitchFamily="34" charset="0"/>
              </a:rPr>
              <a:t>Light energy</a:t>
            </a:r>
          </a:p>
        </p:txBody>
      </p:sp>
      <p:sp>
        <p:nvSpPr>
          <p:cNvPr id="5" name="TextBox 4"/>
          <p:cNvSpPr txBox="1"/>
          <p:nvPr/>
        </p:nvSpPr>
        <p:spPr>
          <a:xfrm>
            <a:off x="260604" y="4155496"/>
            <a:ext cx="1039067" cy="677108"/>
          </a:xfrm>
          <a:prstGeom prst="rect">
            <a:avLst/>
          </a:prstGeom>
          <a:noFill/>
        </p:spPr>
        <p:txBody>
          <a:bodyPr wrap="none" rtlCol="0">
            <a:spAutoFit/>
          </a:bodyPr>
          <a:lstStyle/>
          <a:p>
            <a:pPr eaLnBrk="0" hangingPunct="0"/>
            <a:r>
              <a:rPr lang="en-US" sz="1900" b="1" dirty="0" smtClean="0">
                <a:solidFill>
                  <a:srgbClr val="000000"/>
                </a:solidFill>
                <a:latin typeface="Arial" pitchFamily="34" charset="0"/>
                <a:ea typeface="ＭＳ Ｐゴシック" charset="0"/>
                <a:cs typeface="Arial" pitchFamily="34" charset="0"/>
              </a:rPr>
              <a:t>Carbon</a:t>
            </a:r>
          </a:p>
          <a:p>
            <a:pPr eaLnBrk="0" hangingPunct="0"/>
            <a:r>
              <a:rPr lang="en-US" sz="1900" b="1" dirty="0" smtClean="0">
                <a:solidFill>
                  <a:srgbClr val="000000"/>
                </a:solidFill>
                <a:latin typeface="Arial" pitchFamily="34" charset="0"/>
                <a:ea typeface="ＭＳ Ｐゴシック" charset="0"/>
                <a:cs typeface="Arial" pitchFamily="34" charset="0"/>
              </a:rPr>
              <a:t>dioxide</a:t>
            </a:r>
            <a:endParaRPr lang="en-US" sz="1900" b="1" dirty="0">
              <a:solidFill>
                <a:srgbClr val="000000"/>
              </a:solidFill>
              <a:latin typeface="Arial" pitchFamily="34" charset="0"/>
              <a:ea typeface="ＭＳ Ｐゴシック" charset="0"/>
              <a:cs typeface="Arial" pitchFamily="34" charset="0"/>
            </a:endParaRPr>
          </a:p>
        </p:txBody>
      </p:sp>
      <p:sp>
        <p:nvSpPr>
          <p:cNvPr id="6" name="TextBox 5"/>
          <p:cNvSpPr txBox="1"/>
          <p:nvPr/>
        </p:nvSpPr>
        <p:spPr>
          <a:xfrm>
            <a:off x="2073783" y="4145971"/>
            <a:ext cx="853695" cy="384721"/>
          </a:xfrm>
          <a:prstGeom prst="rect">
            <a:avLst/>
          </a:prstGeom>
          <a:noFill/>
        </p:spPr>
        <p:txBody>
          <a:bodyPr wrap="none" rtlCol="0">
            <a:spAutoFit/>
          </a:bodyPr>
          <a:lstStyle/>
          <a:p>
            <a:pPr eaLnBrk="0" hangingPunct="0"/>
            <a:r>
              <a:rPr lang="en-US" sz="1900" b="1" dirty="0">
                <a:solidFill>
                  <a:srgbClr val="000000"/>
                </a:solidFill>
                <a:latin typeface="Arial" pitchFamily="34" charset="0"/>
                <a:ea typeface="ＭＳ Ｐゴシック" charset="0"/>
                <a:cs typeface="Arial" pitchFamily="34" charset="0"/>
              </a:rPr>
              <a:t>Water</a:t>
            </a:r>
          </a:p>
        </p:txBody>
      </p:sp>
      <p:sp>
        <p:nvSpPr>
          <p:cNvPr id="7" name="TextBox 6"/>
          <p:cNvSpPr txBox="1"/>
          <p:nvPr/>
        </p:nvSpPr>
        <p:spPr>
          <a:xfrm>
            <a:off x="3210687" y="3867885"/>
            <a:ext cx="2004075" cy="384721"/>
          </a:xfrm>
          <a:prstGeom prst="rect">
            <a:avLst/>
          </a:prstGeom>
          <a:noFill/>
        </p:spPr>
        <p:txBody>
          <a:bodyPr wrap="none" rtlCol="0">
            <a:spAutoFit/>
          </a:bodyPr>
          <a:lstStyle/>
          <a:p>
            <a:pPr eaLnBrk="0" hangingPunct="0"/>
            <a:r>
              <a:rPr lang="en-US" sz="1900" b="1" dirty="0">
                <a:solidFill>
                  <a:srgbClr val="000000"/>
                </a:solidFill>
                <a:latin typeface="Arial" pitchFamily="34" charset="0"/>
                <a:ea typeface="ＭＳ Ｐゴシック" charset="0"/>
                <a:cs typeface="Arial" pitchFamily="34" charset="0"/>
              </a:rPr>
              <a:t>Photosynthesis</a:t>
            </a:r>
          </a:p>
        </p:txBody>
      </p:sp>
      <p:sp>
        <p:nvSpPr>
          <p:cNvPr id="8" name="TextBox 7"/>
          <p:cNvSpPr txBox="1"/>
          <p:nvPr/>
        </p:nvSpPr>
        <p:spPr>
          <a:xfrm>
            <a:off x="5616074" y="4152320"/>
            <a:ext cx="1148071" cy="384721"/>
          </a:xfrm>
          <a:prstGeom prst="rect">
            <a:avLst/>
          </a:prstGeom>
          <a:noFill/>
        </p:spPr>
        <p:txBody>
          <a:bodyPr wrap="none" rtlCol="0">
            <a:spAutoFit/>
          </a:bodyPr>
          <a:lstStyle/>
          <a:p>
            <a:pPr eaLnBrk="0" hangingPunct="0"/>
            <a:r>
              <a:rPr lang="en-US" sz="1900" b="1" dirty="0">
                <a:solidFill>
                  <a:srgbClr val="000000"/>
                </a:solidFill>
                <a:latin typeface="Arial" pitchFamily="34" charset="0"/>
                <a:ea typeface="ＭＳ Ｐゴシック" charset="0"/>
                <a:cs typeface="Arial" pitchFamily="34" charset="0"/>
              </a:rPr>
              <a:t>Glucose</a:t>
            </a:r>
          </a:p>
        </p:txBody>
      </p:sp>
      <p:sp>
        <p:nvSpPr>
          <p:cNvPr id="9" name="TextBox 8"/>
          <p:cNvSpPr txBox="1"/>
          <p:nvPr/>
        </p:nvSpPr>
        <p:spPr>
          <a:xfrm>
            <a:off x="7320086" y="4149146"/>
            <a:ext cx="1569660" cy="384721"/>
          </a:xfrm>
          <a:prstGeom prst="rect">
            <a:avLst/>
          </a:prstGeom>
          <a:noFill/>
        </p:spPr>
        <p:txBody>
          <a:bodyPr wrap="none" rtlCol="0">
            <a:spAutoFit/>
          </a:bodyPr>
          <a:lstStyle/>
          <a:p>
            <a:pPr eaLnBrk="0" hangingPunct="0"/>
            <a:r>
              <a:rPr lang="en-US" sz="1900" b="1" dirty="0">
                <a:solidFill>
                  <a:srgbClr val="000000"/>
                </a:solidFill>
                <a:latin typeface="Arial" pitchFamily="34" charset="0"/>
                <a:ea typeface="ＭＳ Ｐゴシック" charset="0"/>
                <a:cs typeface="Arial" pitchFamily="34" charset="0"/>
              </a:rPr>
              <a:t>Oxygen gas</a:t>
            </a:r>
          </a:p>
        </p:txBody>
      </p:sp>
      <p:sp>
        <p:nvSpPr>
          <p:cNvPr id="10" name="TextBox 9"/>
          <p:cNvSpPr txBox="1"/>
          <p:nvPr/>
        </p:nvSpPr>
        <p:spPr>
          <a:xfrm>
            <a:off x="7894156" y="3631620"/>
            <a:ext cx="482504" cy="292388"/>
          </a:xfrm>
          <a:prstGeom prst="rect">
            <a:avLst/>
          </a:prstGeom>
          <a:noFill/>
        </p:spPr>
        <p:txBody>
          <a:bodyPr wrap="none" lIns="0" tIns="0" rIns="0" bIns="0" rtlCol="0">
            <a:spAutoFit/>
          </a:bodyPr>
          <a:lstStyle/>
          <a:p>
            <a:pPr eaLnBrk="0" hangingPunct="0"/>
            <a:r>
              <a:rPr lang="en-US" sz="1900" b="1" dirty="0">
                <a:solidFill>
                  <a:srgbClr val="FFFFFF"/>
                </a:solidFill>
                <a:latin typeface="Arial" pitchFamily="34" charset="0"/>
                <a:ea typeface="ＭＳ Ｐゴシック" charset="0"/>
                <a:cs typeface="Arial" pitchFamily="34" charset="0"/>
              </a:rPr>
              <a:t>6 O</a:t>
            </a:r>
            <a:r>
              <a:rPr lang="en-US" sz="1900" b="1" baseline="-25000" dirty="0">
                <a:solidFill>
                  <a:srgbClr val="FFFFFF"/>
                </a:solidFill>
                <a:latin typeface="Arial" pitchFamily="34" charset="0"/>
                <a:ea typeface="ＭＳ Ｐゴシック" charset="0"/>
                <a:cs typeface="Arial" pitchFamily="34" charset="0"/>
              </a:rPr>
              <a:t>2</a:t>
            </a:r>
          </a:p>
        </p:txBody>
      </p:sp>
      <p:sp>
        <p:nvSpPr>
          <p:cNvPr id="11" name="TextBox 10"/>
          <p:cNvSpPr txBox="1"/>
          <p:nvPr/>
        </p:nvSpPr>
        <p:spPr>
          <a:xfrm>
            <a:off x="5755774" y="3631620"/>
            <a:ext cx="900888" cy="292388"/>
          </a:xfrm>
          <a:prstGeom prst="rect">
            <a:avLst/>
          </a:prstGeom>
          <a:noFill/>
        </p:spPr>
        <p:txBody>
          <a:bodyPr wrap="none" lIns="0" tIns="0" rIns="0" bIns="0" rtlCol="0">
            <a:spAutoFit/>
          </a:bodyPr>
          <a:lstStyle/>
          <a:p>
            <a:pPr eaLnBrk="0" hangingPunct="0"/>
            <a:r>
              <a:rPr lang="en-US" sz="1900" b="1" dirty="0">
                <a:solidFill>
                  <a:srgbClr val="FFFFFF"/>
                </a:solidFill>
                <a:latin typeface="Arial" pitchFamily="34" charset="0"/>
                <a:ea typeface="ＭＳ Ｐゴシック" charset="0"/>
                <a:cs typeface="Arial" pitchFamily="34" charset="0"/>
              </a:rPr>
              <a:t>C</a:t>
            </a:r>
            <a:r>
              <a:rPr lang="en-US" sz="1900" b="1" baseline="-25000" dirty="0">
                <a:solidFill>
                  <a:srgbClr val="FFFFFF"/>
                </a:solidFill>
                <a:latin typeface="Arial" pitchFamily="34" charset="0"/>
                <a:ea typeface="ＭＳ Ｐゴシック" charset="0"/>
                <a:cs typeface="Arial" pitchFamily="34" charset="0"/>
              </a:rPr>
              <a:t>6</a:t>
            </a:r>
            <a:r>
              <a:rPr lang="en-US" sz="1900" b="1" dirty="0">
                <a:solidFill>
                  <a:srgbClr val="FFFFFF"/>
                </a:solidFill>
                <a:latin typeface="Arial" pitchFamily="34" charset="0"/>
                <a:ea typeface="ＭＳ Ｐゴシック" charset="0"/>
                <a:cs typeface="Arial" pitchFamily="34" charset="0"/>
              </a:rPr>
              <a:t>H</a:t>
            </a:r>
            <a:r>
              <a:rPr lang="en-US" sz="1900" b="1" baseline="-25000" dirty="0">
                <a:solidFill>
                  <a:srgbClr val="FFFFFF"/>
                </a:solidFill>
                <a:latin typeface="Arial" pitchFamily="34" charset="0"/>
                <a:ea typeface="ＭＳ Ｐゴシック" charset="0"/>
                <a:cs typeface="Arial" pitchFamily="34" charset="0"/>
              </a:rPr>
              <a:t>12</a:t>
            </a:r>
            <a:r>
              <a:rPr lang="en-US" sz="1900" b="1" dirty="0">
                <a:solidFill>
                  <a:srgbClr val="FFFFFF"/>
                </a:solidFill>
                <a:latin typeface="Arial" pitchFamily="34" charset="0"/>
                <a:ea typeface="ＭＳ Ｐゴシック" charset="0"/>
                <a:cs typeface="Arial" pitchFamily="34" charset="0"/>
              </a:rPr>
              <a:t>O</a:t>
            </a:r>
            <a:r>
              <a:rPr lang="en-US" sz="1900" b="1" baseline="-25000" dirty="0">
                <a:solidFill>
                  <a:srgbClr val="FFFFFF"/>
                </a:solidFill>
                <a:latin typeface="Arial" pitchFamily="34" charset="0"/>
                <a:ea typeface="ＭＳ Ｐゴシック" charset="0"/>
                <a:cs typeface="Arial" pitchFamily="34" charset="0"/>
              </a:rPr>
              <a:t>6</a:t>
            </a:r>
          </a:p>
        </p:txBody>
      </p:sp>
      <p:sp>
        <p:nvSpPr>
          <p:cNvPr id="12" name="TextBox 11"/>
          <p:cNvSpPr txBox="1"/>
          <p:nvPr/>
        </p:nvSpPr>
        <p:spPr>
          <a:xfrm>
            <a:off x="2213483" y="3631620"/>
            <a:ext cx="658835" cy="292388"/>
          </a:xfrm>
          <a:prstGeom prst="rect">
            <a:avLst/>
          </a:prstGeom>
          <a:noFill/>
        </p:spPr>
        <p:txBody>
          <a:bodyPr wrap="none" lIns="0" tIns="0" rIns="0" bIns="0" rtlCol="0">
            <a:spAutoFit/>
          </a:bodyPr>
          <a:lstStyle/>
          <a:p>
            <a:pPr eaLnBrk="0" hangingPunct="0"/>
            <a:r>
              <a:rPr lang="en-US" sz="1900" b="1" dirty="0">
                <a:solidFill>
                  <a:srgbClr val="FFFFFF"/>
                </a:solidFill>
                <a:latin typeface="Arial" pitchFamily="34" charset="0"/>
                <a:ea typeface="ＭＳ Ｐゴシック" charset="0"/>
                <a:cs typeface="Arial" pitchFamily="34" charset="0"/>
              </a:rPr>
              <a:t>6 H</a:t>
            </a:r>
            <a:r>
              <a:rPr lang="en-US" sz="1900" b="1" baseline="-25000" dirty="0">
                <a:solidFill>
                  <a:srgbClr val="FFFFFF"/>
                </a:solidFill>
                <a:latin typeface="Arial" pitchFamily="34" charset="0"/>
                <a:ea typeface="ＭＳ Ｐゴシック" charset="0"/>
                <a:cs typeface="Arial" pitchFamily="34" charset="0"/>
              </a:rPr>
              <a:t>2</a:t>
            </a:r>
            <a:r>
              <a:rPr lang="en-US" sz="1900" b="1" dirty="0">
                <a:solidFill>
                  <a:srgbClr val="FFFFFF"/>
                </a:solidFill>
                <a:latin typeface="Arial" pitchFamily="34" charset="0"/>
                <a:ea typeface="ＭＳ Ｐゴシック" charset="0"/>
                <a:cs typeface="Arial" pitchFamily="34" charset="0"/>
              </a:rPr>
              <a:t>O</a:t>
            </a:r>
          </a:p>
        </p:txBody>
      </p:sp>
      <p:sp>
        <p:nvSpPr>
          <p:cNvPr id="13" name="TextBox 12"/>
          <p:cNvSpPr txBox="1"/>
          <p:nvPr/>
        </p:nvSpPr>
        <p:spPr>
          <a:xfrm>
            <a:off x="453636" y="3631620"/>
            <a:ext cx="658835" cy="292388"/>
          </a:xfrm>
          <a:prstGeom prst="rect">
            <a:avLst/>
          </a:prstGeom>
          <a:noFill/>
        </p:spPr>
        <p:txBody>
          <a:bodyPr wrap="none" lIns="0" tIns="0" rIns="0" bIns="0" rtlCol="0">
            <a:spAutoFit/>
          </a:bodyPr>
          <a:lstStyle/>
          <a:p>
            <a:pPr eaLnBrk="0" hangingPunct="0"/>
            <a:r>
              <a:rPr lang="en-US" sz="1900" b="1" dirty="0">
                <a:solidFill>
                  <a:srgbClr val="000000"/>
                </a:solidFill>
                <a:latin typeface="Arial" pitchFamily="34" charset="0"/>
                <a:ea typeface="ＭＳ Ｐゴシック" charset="0"/>
                <a:cs typeface="Arial" pitchFamily="34" charset="0"/>
              </a:rPr>
              <a:t>6 </a:t>
            </a:r>
            <a:r>
              <a:rPr lang="en-US" sz="1900" b="1" dirty="0" smtClean="0">
                <a:solidFill>
                  <a:srgbClr val="000000"/>
                </a:solidFill>
                <a:latin typeface="Arial" pitchFamily="34" charset="0"/>
                <a:ea typeface="ＭＳ Ｐゴシック" charset="0"/>
                <a:cs typeface="Arial" pitchFamily="34" charset="0"/>
              </a:rPr>
              <a:t>CO</a:t>
            </a:r>
            <a:r>
              <a:rPr lang="en-US" sz="1900" b="1" baseline="-25000" dirty="0" smtClean="0">
                <a:solidFill>
                  <a:srgbClr val="000000"/>
                </a:solidFill>
                <a:latin typeface="Arial" pitchFamily="34" charset="0"/>
                <a:ea typeface="ＭＳ Ｐゴシック" charset="0"/>
                <a:cs typeface="Arial" pitchFamily="34" charset="0"/>
              </a:rPr>
              <a:t>2</a:t>
            </a:r>
            <a:endParaRPr lang="en-US" sz="1900" b="1" baseline="-25000" dirty="0">
              <a:solidFill>
                <a:srgbClr val="000000"/>
              </a:solidFill>
              <a:latin typeface="Arial" pitchFamily="34" charset="0"/>
              <a:ea typeface="ＭＳ Ｐゴシック" charset="0"/>
              <a:cs typeface="Arial" pitchFamily="34" charset="0"/>
            </a:endParaRPr>
          </a:p>
        </p:txBody>
      </p:sp>
    </p:spTree>
    <p:extLst>
      <p:ext uri="{BB962C8B-B14F-4D97-AF65-F5344CB8AC3E}">
        <p14:creationId xmlns:p14="http://schemas.microsoft.com/office/powerpoint/2010/main" xmlns="" val="4112250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59408" y="204216"/>
            <a:ext cx="6425184"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7.3-s2</a:t>
            </a:r>
            <a:br>
              <a:rPr lang="en-US" sz="1200" b="0" dirty="0" smtClean="0">
                <a:solidFill>
                  <a:schemeClr val="tx1"/>
                </a:solidFill>
                <a:latin typeface="Arial" charset="0"/>
              </a:rPr>
            </a:br>
            <a:endParaRPr lang="en-US" sz="1200" b="0" dirty="0">
              <a:solidFill>
                <a:schemeClr val="tx1"/>
              </a:solidFill>
              <a:latin typeface="Arial" charset="0"/>
            </a:endParaRPr>
          </a:p>
        </p:txBody>
      </p:sp>
      <p:sp>
        <p:nvSpPr>
          <p:cNvPr id="4" name="TextBox 3"/>
          <p:cNvSpPr txBox="1"/>
          <p:nvPr/>
        </p:nvSpPr>
        <p:spPr>
          <a:xfrm>
            <a:off x="4054764" y="461819"/>
            <a:ext cx="1467068"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Chloroplast</a:t>
            </a:r>
          </a:p>
        </p:txBody>
      </p:sp>
      <p:sp>
        <p:nvSpPr>
          <p:cNvPr id="6" name="TextBox 5"/>
          <p:cNvSpPr txBox="1"/>
          <p:nvPr/>
        </p:nvSpPr>
        <p:spPr>
          <a:xfrm>
            <a:off x="4153950" y="1865501"/>
            <a:ext cx="928459"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NADP</a:t>
            </a:r>
            <a:r>
              <a:rPr lang="en-US" sz="1800" b="1" baseline="30000" dirty="0" smtClean="0">
                <a:solidFill>
                  <a:srgbClr val="000000"/>
                </a:solidFill>
                <a:latin typeface="Symbol"/>
                <a:ea typeface="ＭＳ Ｐゴシック" charset="0"/>
                <a:cs typeface="Arial" pitchFamily="34" charset="0"/>
              </a:rPr>
              <a:t>+</a:t>
            </a:r>
            <a:endParaRPr lang="en-US" sz="1800" b="1" baseline="30000" dirty="0">
              <a:solidFill>
                <a:srgbClr val="000000"/>
              </a:solidFill>
              <a:latin typeface="Symbol"/>
              <a:ea typeface="ＭＳ Ｐゴシック" charset="0"/>
              <a:cs typeface="Arial" pitchFamily="34" charset="0"/>
            </a:endParaRPr>
          </a:p>
        </p:txBody>
      </p:sp>
      <p:sp>
        <p:nvSpPr>
          <p:cNvPr id="7" name="TextBox 6"/>
          <p:cNvSpPr txBox="1"/>
          <p:nvPr/>
        </p:nvSpPr>
        <p:spPr>
          <a:xfrm>
            <a:off x="4263718" y="2281015"/>
            <a:ext cx="671979"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ADP</a:t>
            </a:r>
            <a:endParaRPr lang="en-US" sz="1800" b="1" baseline="30000" dirty="0">
              <a:solidFill>
                <a:srgbClr val="000000"/>
              </a:solidFill>
              <a:latin typeface="Arial" pitchFamily="34" charset="0"/>
              <a:ea typeface="ＭＳ Ｐゴシック" charset="0"/>
              <a:cs typeface="Arial" pitchFamily="34" charset="0"/>
            </a:endParaRPr>
          </a:p>
        </p:txBody>
      </p:sp>
      <p:sp>
        <p:nvSpPr>
          <p:cNvPr id="8" name="TextBox 7"/>
          <p:cNvSpPr txBox="1"/>
          <p:nvPr/>
        </p:nvSpPr>
        <p:spPr>
          <a:xfrm>
            <a:off x="2588531" y="2837507"/>
            <a:ext cx="1210588" cy="646331"/>
          </a:xfrm>
          <a:prstGeom prst="rect">
            <a:avLst/>
          </a:prstGeom>
          <a:noFill/>
        </p:spPr>
        <p:txBody>
          <a:bodyPr wrap="none" rtlCol="0">
            <a:spAutoFit/>
          </a:bodyPr>
          <a:lstStyle/>
          <a:p>
            <a:pPr algn="ctr" eaLnBrk="0" hangingPunct="0"/>
            <a:r>
              <a:rPr lang="en-US" sz="1800" b="1" dirty="0" smtClean="0">
                <a:solidFill>
                  <a:srgbClr val="FFFFFF"/>
                </a:solidFill>
                <a:latin typeface="Arial" pitchFamily="34" charset="0"/>
                <a:ea typeface="ＭＳ Ｐゴシック" charset="0"/>
                <a:cs typeface="Arial" pitchFamily="34" charset="0"/>
              </a:rPr>
              <a:t>Light</a:t>
            </a:r>
          </a:p>
          <a:p>
            <a:pPr algn="ctr" eaLnBrk="0" hangingPunct="0"/>
            <a:r>
              <a:rPr lang="en-US" sz="1800" b="1" dirty="0" smtClean="0">
                <a:solidFill>
                  <a:srgbClr val="FFFFFF"/>
                </a:solidFill>
                <a:latin typeface="Arial" pitchFamily="34" charset="0"/>
                <a:ea typeface="ＭＳ Ｐゴシック" charset="0"/>
                <a:cs typeface="Arial" pitchFamily="34" charset="0"/>
              </a:rPr>
              <a:t>reactions</a:t>
            </a:r>
            <a:endParaRPr lang="en-US" sz="1800" b="1" baseline="30000" dirty="0">
              <a:solidFill>
                <a:srgbClr val="FFFFFF"/>
              </a:solidFill>
              <a:latin typeface="Arial" pitchFamily="34" charset="0"/>
              <a:ea typeface="ＭＳ Ｐゴシック" charset="0"/>
              <a:cs typeface="Arial" pitchFamily="34" charset="0"/>
            </a:endParaRPr>
          </a:p>
        </p:txBody>
      </p:sp>
      <p:sp>
        <p:nvSpPr>
          <p:cNvPr id="9" name="TextBox 8"/>
          <p:cNvSpPr txBox="1"/>
          <p:nvPr/>
        </p:nvSpPr>
        <p:spPr>
          <a:xfrm>
            <a:off x="4658297" y="2577597"/>
            <a:ext cx="153888" cy="276999"/>
          </a:xfrm>
          <a:prstGeom prst="rect">
            <a:avLst/>
          </a:prstGeom>
          <a:noFill/>
        </p:spPr>
        <p:txBody>
          <a:bodyPr wrap="none" lIns="0" tIns="0" rIns="0" bIns="0"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P</a:t>
            </a:r>
            <a:endParaRPr lang="en-US" sz="1800" b="1" baseline="30000"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4282189" y="3744977"/>
            <a:ext cx="629211"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ATP</a:t>
            </a:r>
            <a:endParaRPr lang="en-US" sz="1800" b="1" baseline="30000" dirty="0">
              <a:solidFill>
                <a:srgbClr val="000000"/>
              </a:solidFill>
              <a:latin typeface="Arial" pitchFamily="34" charset="0"/>
              <a:ea typeface="ＭＳ Ｐゴシック" charset="0"/>
              <a:cs typeface="Arial" pitchFamily="34" charset="0"/>
            </a:endParaRPr>
          </a:p>
        </p:txBody>
      </p:sp>
      <p:sp>
        <p:nvSpPr>
          <p:cNvPr id="11" name="TextBox 10"/>
          <p:cNvSpPr txBox="1"/>
          <p:nvPr/>
        </p:nvSpPr>
        <p:spPr>
          <a:xfrm>
            <a:off x="4097005" y="4423849"/>
            <a:ext cx="1005403"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NADPH</a:t>
            </a:r>
            <a:endParaRPr lang="en-US" sz="1800" b="1" baseline="30000" dirty="0">
              <a:solidFill>
                <a:srgbClr val="000000"/>
              </a:solidFill>
              <a:latin typeface="Arial" pitchFamily="34" charset="0"/>
              <a:ea typeface="ＭＳ Ｐゴシック" charset="0"/>
              <a:cs typeface="Arial" pitchFamily="34" charset="0"/>
            </a:endParaRPr>
          </a:p>
        </p:txBody>
      </p:sp>
      <p:sp>
        <p:nvSpPr>
          <p:cNvPr id="15" name="TextBox 14"/>
          <p:cNvSpPr txBox="1"/>
          <p:nvPr/>
        </p:nvSpPr>
        <p:spPr>
          <a:xfrm>
            <a:off x="3023776" y="425535"/>
            <a:ext cx="431208" cy="276999"/>
          </a:xfrm>
          <a:prstGeom prst="rect">
            <a:avLst/>
          </a:prstGeom>
          <a:noFill/>
        </p:spPr>
        <p:txBody>
          <a:bodyPr wrap="none" lIns="0" tIns="0" rIns="0" bIns="0" rtlCol="0">
            <a:spAutoFit/>
          </a:bodyPr>
          <a:lstStyle/>
          <a:p>
            <a:pPr eaLnBrk="0" hangingPunct="0"/>
            <a:r>
              <a:rPr lang="en-US" sz="1800" b="1" dirty="0" smtClean="0">
                <a:solidFill>
                  <a:srgbClr val="FFFFFF"/>
                </a:solidFill>
                <a:latin typeface="Arial" pitchFamily="34" charset="0"/>
                <a:ea typeface="ＭＳ Ｐゴシック" charset="0"/>
                <a:cs typeface="Arial" pitchFamily="34" charset="0"/>
              </a:rPr>
              <a:t>H</a:t>
            </a:r>
            <a:r>
              <a:rPr lang="en-US" sz="1800" b="1" baseline="-25000" dirty="0" smtClean="0">
                <a:solidFill>
                  <a:srgbClr val="FFFFFF"/>
                </a:solidFill>
                <a:latin typeface="Arial" pitchFamily="34" charset="0"/>
                <a:ea typeface="ＭＳ Ｐゴシック" charset="0"/>
                <a:cs typeface="Arial" pitchFamily="34" charset="0"/>
              </a:rPr>
              <a:t>2</a:t>
            </a:r>
            <a:r>
              <a:rPr lang="en-US" sz="1800" b="1" dirty="0" smtClean="0">
                <a:solidFill>
                  <a:srgbClr val="FFFFFF"/>
                </a:solidFill>
                <a:latin typeface="Arial" pitchFamily="34" charset="0"/>
                <a:ea typeface="ＭＳ Ｐゴシック" charset="0"/>
                <a:cs typeface="Arial" pitchFamily="34" charset="0"/>
              </a:rPr>
              <a:t>O</a:t>
            </a:r>
            <a:endParaRPr lang="en-US" sz="1800" b="1" baseline="-25000" dirty="0">
              <a:solidFill>
                <a:srgbClr val="FFFFFF"/>
              </a:solidFill>
              <a:latin typeface="Arial" pitchFamily="34" charset="0"/>
              <a:ea typeface="ＭＳ Ｐゴシック" charset="0"/>
              <a:cs typeface="Arial" pitchFamily="34" charset="0"/>
            </a:endParaRPr>
          </a:p>
        </p:txBody>
      </p:sp>
      <p:sp>
        <p:nvSpPr>
          <p:cNvPr id="16" name="Freeform 15"/>
          <p:cNvSpPr/>
          <p:nvPr/>
        </p:nvSpPr>
        <p:spPr bwMode="auto">
          <a:xfrm>
            <a:off x="4792980" y="792480"/>
            <a:ext cx="0" cy="373380"/>
          </a:xfrm>
          <a:custGeom>
            <a:avLst/>
            <a:gdLst>
              <a:gd name="connsiteX0" fmla="*/ 0 w 0"/>
              <a:gd name="connsiteY0" fmla="*/ 0 h 373380"/>
              <a:gd name="connsiteX1" fmla="*/ 0 w 0"/>
              <a:gd name="connsiteY1" fmla="*/ 373380 h 373380"/>
            </a:gdLst>
            <a:ahLst/>
            <a:cxnLst>
              <a:cxn ang="0">
                <a:pos x="connsiteX0" y="connsiteY0"/>
              </a:cxn>
              <a:cxn ang="0">
                <a:pos x="connsiteX1" y="connsiteY1"/>
              </a:cxn>
            </a:cxnLst>
            <a:rect l="l" t="t" r="r" b="b"/>
            <a:pathLst>
              <a:path h="373380">
                <a:moveTo>
                  <a:pt x="0" y="0"/>
                </a:moveTo>
                <a:lnTo>
                  <a:pt x="0" y="37338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7" name="TextBox 16"/>
          <p:cNvSpPr txBox="1"/>
          <p:nvPr/>
        </p:nvSpPr>
        <p:spPr>
          <a:xfrm>
            <a:off x="5950673" y="403763"/>
            <a:ext cx="431208" cy="276999"/>
          </a:xfrm>
          <a:prstGeom prst="rect">
            <a:avLst/>
          </a:prstGeom>
          <a:noFill/>
        </p:spPr>
        <p:txBody>
          <a:bodyPr wrap="none" lIns="0" tIns="0" rIns="0" bIns="0"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CO</a:t>
            </a:r>
            <a:r>
              <a:rPr lang="en-US" sz="1800" b="1" baseline="-25000" dirty="0" smtClean="0">
                <a:solidFill>
                  <a:srgbClr val="000000"/>
                </a:solidFill>
                <a:latin typeface="Arial" pitchFamily="34" charset="0"/>
                <a:ea typeface="ＭＳ Ｐゴシック" charset="0"/>
                <a:cs typeface="Arial" pitchFamily="34" charset="0"/>
              </a:rPr>
              <a:t>2</a:t>
            </a:r>
            <a:endParaRPr lang="en-US" sz="1800" b="1" baseline="-25000" dirty="0">
              <a:solidFill>
                <a:srgbClr val="000000"/>
              </a:solidFill>
              <a:latin typeface="Arial" pitchFamily="34" charset="0"/>
              <a:ea typeface="ＭＳ Ｐゴシック" charset="0"/>
              <a:cs typeface="Arial" pitchFamily="34" charset="0"/>
            </a:endParaRPr>
          </a:p>
        </p:txBody>
      </p:sp>
      <p:sp>
        <p:nvSpPr>
          <p:cNvPr id="18" name="TextBox 17"/>
          <p:cNvSpPr txBox="1"/>
          <p:nvPr/>
        </p:nvSpPr>
        <p:spPr>
          <a:xfrm>
            <a:off x="5749268" y="2782669"/>
            <a:ext cx="877163" cy="646331"/>
          </a:xfrm>
          <a:prstGeom prst="rect">
            <a:avLst/>
          </a:prstGeom>
          <a:noFill/>
        </p:spPr>
        <p:txBody>
          <a:bodyPr wrap="none" rtlCol="0">
            <a:spAutoFit/>
          </a:bodyPr>
          <a:lstStyle/>
          <a:p>
            <a:pPr algn="ctr" eaLnBrk="0" hangingPunct="0">
              <a:lnSpc>
                <a:spcPts val="2200"/>
              </a:lnSpc>
            </a:pPr>
            <a:r>
              <a:rPr lang="en-US" sz="1800" b="1" dirty="0" smtClean="0">
                <a:solidFill>
                  <a:srgbClr val="FFFFFF"/>
                </a:solidFill>
                <a:latin typeface="Arial" pitchFamily="34" charset="0"/>
                <a:ea typeface="ＭＳ Ｐゴシック" charset="0"/>
                <a:cs typeface="Arial" pitchFamily="34" charset="0"/>
              </a:rPr>
              <a:t>Calvin</a:t>
            </a:r>
          </a:p>
          <a:p>
            <a:pPr algn="ctr" eaLnBrk="0" hangingPunct="0">
              <a:lnSpc>
                <a:spcPts val="2200"/>
              </a:lnSpc>
            </a:pPr>
            <a:r>
              <a:rPr lang="en-US" sz="1800" b="1" dirty="0" smtClean="0">
                <a:solidFill>
                  <a:srgbClr val="FFFFFF"/>
                </a:solidFill>
                <a:latin typeface="Arial" pitchFamily="34" charset="0"/>
                <a:ea typeface="ＭＳ Ｐゴシック" charset="0"/>
                <a:cs typeface="Arial" pitchFamily="34" charset="0"/>
              </a:rPr>
              <a:t>cycle</a:t>
            </a:r>
            <a:endParaRPr lang="en-US" sz="1800" b="1" baseline="30000" dirty="0">
              <a:solidFill>
                <a:srgbClr val="FFFFFF"/>
              </a:solidFill>
              <a:latin typeface="Arial" pitchFamily="34" charset="0"/>
              <a:ea typeface="ＭＳ Ｐゴシック" charset="0"/>
              <a:cs typeface="Arial" pitchFamily="34" charset="0"/>
            </a:endParaRPr>
          </a:p>
        </p:txBody>
      </p:sp>
      <p:sp>
        <p:nvSpPr>
          <p:cNvPr id="19" name="TextBox 18"/>
          <p:cNvSpPr txBox="1"/>
          <p:nvPr/>
        </p:nvSpPr>
        <p:spPr>
          <a:xfrm>
            <a:off x="5797079" y="5896972"/>
            <a:ext cx="838691" cy="356508"/>
          </a:xfrm>
          <a:prstGeom prst="rect">
            <a:avLst/>
          </a:prstGeom>
          <a:noFill/>
        </p:spPr>
        <p:txBody>
          <a:bodyPr wrap="none" rtlCol="0">
            <a:spAutoFit/>
          </a:bodyPr>
          <a:lstStyle/>
          <a:p>
            <a:pPr algn="ctr" eaLnBrk="0" hangingPunct="0">
              <a:lnSpc>
                <a:spcPts val="2200"/>
              </a:lnSpc>
            </a:pPr>
            <a:r>
              <a:rPr lang="en-US" sz="1800" b="1" dirty="0">
                <a:solidFill>
                  <a:srgbClr val="FFFFFF"/>
                </a:solidFill>
                <a:latin typeface="Arial" pitchFamily="34" charset="0"/>
                <a:ea typeface="ＭＳ Ｐゴシック" charset="0"/>
                <a:cs typeface="Arial" pitchFamily="34" charset="0"/>
              </a:rPr>
              <a:t>Sugar</a:t>
            </a:r>
            <a:endParaRPr lang="en-US" sz="1800" b="1" baseline="30000" dirty="0">
              <a:solidFill>
                <a:srgbClr val="FFFFFF"/>
              </a:solidFill>
              <a:latin typeface="Arial" pitchFamily="34" charset="0"/>
              <a:ea typeface="ＭＳ Ｐゴシック" charset="0"/>
              <a:cs typeface="Arial" pitchFamily="34" charset="0"/>
            </a:endParaRPr>
          </a:p>
        </p:txBody>
      </p:sp>
      <p:sp>
        <p:nvSpPr>
          <p:cNvPr id="20" name="TextBox 19"/>
          <p:cNvSpPr txBox="1"/>
          <p:nvPr/>
        </p:nvSpPr>
        <p:spPr>
          <a:xfrm>
            <a:off x="4308321" y="2505075"/>
            <a:ext cx="311304" cy="369332"/>
          </a:xfrm>
          <a:prstGeom prst="rect">
            <a:avLst/>
          </a:prstGeom>
          <a:noFill/>
        </p:spPr>
        <p:txBody>
          <a:bodyPr wrap="none" rtlCol="0">
            <a:spAutoFit/>
          </a:bodyPr>
          <a:lstStyle/>
          <a:p>
            <a:pPr eaLnBrk="0" hangingPunct="0"/>
            <a:r>
              <a:rPr lang="en-US" sz="1800" b="1" dirty="0" smtClean="0">
                <a:solidFill>
                  <a:srgbClr val="000000"/>
                </a:solidFill>
                <a:latin typeface="Symbol" pitchFamily="18" charset="2"/>
                <a:ea typeface="ＭＳ Ｐゴシック" charset="0"/>
                <a:sym typeface="Symbol"/>
              </a:rPr>
              <a:t></a:t>
            </a:r>
            <a:endParaRPr lang="en-US" sz="1800" b="1" dirty="0">
              <a:solidFill>
                <a:srgbClr val="000000"/>
              </a:solidFill>
              <a:latin typeface="Symbol" pitchFamily="18" charset="2"/>
              <a:ea typeface="ＭＳ Ｐゴシック" charset="0"/>
            </a:endParaRPr>
          </a:p>
        </p:txBody>
      </p:sp>
      <p:sp>
        <p:nvSpPr>
          <p:cNvPr id="25" name="TextBox 24"/>
          <p:cNvSpPr txBox="1"/>
          <p:nvPr/>
        </p:nvSpPr>
        <p:spPr>
          <a:xfrm>
            <a:off x="1832431" y="820265"/>
            <a:ext cx="564257" cy="276999"/>
          </a:xfrm>
          <a:prstGeom prst="rect">
            <a:avLst/>
          </a:prstGeom>
          <a:noFill/>
        </p:spPr>
        <p:txBody>
          <a:bodyPr wrap="none" lIns="0" tIns="0" rIns="0" bIns="0"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Light</a:t>
            </a:r>
            <a:endParaRPr lang="en-US" sz="1800" b="1" dirty="0">
              <a:solidFill>
                <a:srgbClr val="000000"/>
              </a:solidFill>
              <a:latin typeface="Arial" pitchFamily="34" charset="0"/>
              <a:ea typeface="ＭＳ Ｐゴシック" charset="0"/>
              <a:cs typeface="Arial" pitchFamily="34" charset="0"/>
            </a:endParaRPr>
          </a:p>
        </p:txBody>
      </p:sp>
      <p:sp>
        <p:nvSpPr>
          <p:cNvPr id="26" name="TextBox 25"/>
          <p:cNvSpPr txBox="1"/>
          <p:nvPr/>
        </p:nvSpPr>
        <p:spPr>
          <a:xfrm>
            <a:off x="3097698" y="5776253"/>
            <a:ext cx="264496" cy="276999"/>
          </a:xfrm>
          <a:prstGeom prst="rect">
            <a:avLst/>
          </a:prstGeom>
          <a:noFill/>
        </p:spPr>
        <p:txBody>
          <a:bodyPr wrap="none" lIns="0" tIns="0" rIns="0" bIns="0" rtlCol="0">
            <a:spAutoFit/>
          </a:bodyPr>
          <a:lstStyle/>
          <a:p>
            <a:pPr eaLnBrk="0" hangingPunct="0"/>
            <a:r>
              <a:rPr lang="en-US" sz="1800" b="1" dirty="0">
                <a:solidFill>
                  <a:srgbClr val="FFFFFF"/>
                </a:solidFill>
                <a:latin typeface="Arial" pitchFamily="34" charset="0"/>
                <a:ea typeface="ＭＳ Ｐゴシック" charset="0"/>
                <a:cs typeface="Arial" pitchFamily="34" charset="0"/>
              </a:rPr>
              <a:t>O</a:t>
            </a:r>
            <a:r>
              <a:rPr lang="en-US" sz="1800" b="1" baseline="-25000" dirty="0">
                <a:solidFill>
                  <a:srgbClr val="FFFFFF"/>
                </a:solidFill>
                <a:latin typeface="Arial" pitchFamily="34" charset="0"/>
                <a:ea typeface="ＭＳ Ｐゴシック" charset="0"/>
                <a:cs typeface="Arial" pitchFamily="34" charset="0"/>
              </a:rPr>
              <a:t>2</a:t>
            </a:r>
          </a:p>
        </p:txBody>
      </p:sp>
      <p:sp>
        <p:nvSpPr>
          <p:cNvPr id="27" name="TextBox 26"/>
          <p:cNvSpPr txBox="1"/>
          <p:nvPr/>
        </p:nvSpPr>
        <p:spPr>
          <a:xfrm>
            <a:off x="4729498" y="4290221"/>
            <a:ext cx="112210" cy="246221"/>
          </a:xfrm>
          <a:prstGeom prst="rect">
            <a:avLst/>
          </a:prstGeom>
          <a:noFill/>
        </p:spPr>
        <p:txBody>
          <a:bodyPr wrap="none" lIns="0" tIns="0" rIns="0" bIns="0" rtlCol="0">
            <a:spAutoFit/>
          </a:bodyPr>
          <a:lstStyle/>
          <a:p>
            <a:pPr eaLnBrk="0" hangingPunct="0"/>
            <a:r>
              <a:rPr lang="en-US" b="1" baseline="30000" dirty="0">
                <a:solidFill>
                  <a:srgbClr val="000000"/>
                </a:solidFill>
                <a:latin typeface="Symbol" pitchFamily="18" charset="2"/>
                <a:ea typeface="ＭＳ Ｐゴシック" charset="0"/>
                <a:cs typeface="Arial" pitchFamily="34" charset="0"/>
                <a:sym typeface="Symbol"/>
              </a:rPr>
              <a:t></a:t>
            </a:r>
            <a:endParaRPr lang="en-US" b="1" baseline="30000" dirty="0">
              <a:solidFill>
                <a:srgbClr val="000000"/>
              </a:solidFill>
              <a:latin typeface="Symbol" pitchFamily="18" charset="2"/>
              <a:ea typeface="ＭＳ Ｐゴシック" charset="0"/>
              <a:cs typeface="Arial" pitchFamily="34" charset="0"/>
            </a:endParaRPr>
          </a:p>
        </p:txBody>
      </p:sp>
      <p:sp>
        <p:nvSpPr>
          <p:cNvPr id="28" name="TextBox 27"/>
          <p:cNvSpPr txBox="1"/>
          <p:nvPr/>
        </p:nvSpPr>
        <p:spPr>
          <a:xfrm>
            <a:off x="4358032" y="4290221"/>
            <a:ext cx="112210" cy="246221"/>
          </a:xfrm>
          <a:prstGeom prst="rect">
            <a:avLst/>
          </a:prstGeom>
          <a:noFill/>
        </p:spPr>
        <p:txBody>
          <a:bodyPr wrap="none" lIns="0" tIns="0" rIns="0" bIns="0" rtlCol="0">
            <a:spAutoFit/>
          </a:bodyPr>
          <a:lstStyle/>
          <a:p>
            <a:pPr eaLnBrk="0" hangingPunct="0"/>
            <a:r>
              <a:rPr lang="en-US" b="1" baseline="30000" dirty="0">
                <a:solidFill>
                  <a:srgbClr val="000000"/>
                </a:solidFill>
                <a:latin typeface="Symbol" pitchFamily="18" charset="2"/>
                <a:ea typeface="ＭＳ Ｐゴシック" charset="0"/>
                <a:cs typeface="Arial" pitchFamily="34" charset="0"/>
                <a:sym typeface="Symbol"/>
              </a:rPr>
              <a:t></a:t>
            </a:r>
            <a:endParaRPr lang="en-US" b="1" baseline="30000" dirty="0">
              <a:solidFill>
                <a:srgbClr val="000000"/>
              </a:solidFill>
              <a:latin typeface="Symbol" pitchFamily="18" charset="2"/>
              <a:ea typeface="ＭＳ Ｐゴシック" charset="0"/>
              <a:cs typeface="Arial" pitchFamily="34" charset="0"/>
            </a:endParaRPr>
          </a:p>
        </p:txBody>
      </p:sp>
      <p:pic>
        <p:nvPicPr>
          <p:cNvPr id="25602" name="Picture 2" descr="NADPHì ëí ì´ë¯¸ì§ ê²ìê²°ê³¼"/>
          <p:cNvPicPr>
            <a:picLocks noChangeAspect="1" noChangeArrowheads="1"/>
          </p:cNvPicPr>
          <p:nvPr/>
        </p:nvPicPr>
        <p:blipFill>
          <a:blip r:embed="rId4"/>
          <a:srcRect/>
          <a:stretch>
            <a:fillRect/>
          </a:stretch>
        </p:blipFill>
        <p:spPr bwMode="auto">
          <a:xfrm>
            <a:off x="29184" y="4811298"/>
            <a:ext cx="2509736" cy="2007789"/>
          </a:xfrm>
          <a:prstGeom prst="rect">
            <a:avLst/>
          </a:prstGeom>
          <a:noFill/>
        </p:spPr>
      </p:pic>
    </p:spTree>
    <p:extLst>
      <p:ext uri="{BB962C8B-B14F-4D97-AF65-F5344CB8AC3E}">
        <p14:creationId xmlns:p14="http://schemas.microsoft.com/office/powerpoint/2010/main" xmlns="" val="2706788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2753" y="404896"/>
            <a:ext cx="8543108" cy="958863"/>
          </a:xfrm>
        </p:spPr>
        <p:txBody>
          <a:bodyPr/>
          <a:lstStyle/>
          <a:p>
            <a:r>
              <a:rPr lang="en-US" dirty="0" smtClean="0"/>
              <a:t>Energy Transformations: An Overview of Photosynthesis</a:t>
            </a:r>
          </a:p>
        </p:txBody>
      </p:sp>
      <p:sp>
        <p:nvSpPr>
          <p:cNvPr id="55299" name="Rectangle 3"/>
          <p:cNvSpPr>
            <a:spLocks noGrp="1" noChangeArrowheads="1"/>
          </p:cNvSpPr>
          <p:nvPr>
            <p:ph idx="1"/>
          </p:nvPr>
        </p:nvSpPr>
        <p:spPr>
          <a:xfrm>
            <a:off x="287383" y="1548923"/>
            <a:ext cx="8543108" cy="4239036"/>
          </a:xfrm>
        </p:spPr>
        <p:txBody>
          <a:bodyPr/>
          <a:lstStyle/>
          <a:p>
            <a:r>
              <a:rPr lang="en-US" dirty="0" smtClean="0"/>
              <a:t>Photosynthesis occurs in two stages.</a:t>
            </a:r>
          </a:p>
          <a:p>
            <a:pPr marL="971550" lvl="1" indent="-514350">
              <a:buFont typeface="+mj-lt"/>
              <a:buAutoNum type="arabicPeriod"/>
            </a:pPr>
            <a:r>
              <a:rPr lang="en-US" dirty="0" smtClean="0"/>
              <a:t>In the </a:t>
            </a:r>
            <a:r>
              <a:rPr lang="en-US" b="1" dirty="0" smtClean="0"/>
              <a:t>light reactions</a:t>
            </a:r>
            <a:r>
              <a:rPr lang="ko-KR" altLang="en-US" sz="2400" dirty="0" err="1" smtClean="0"/>
              <a:t>광반응</a:t>
            </a:r>
            <a:r>
              <a:rPr lang="en-US" dirty="0" smtClean="0"/>
              <a:t>,</a:t>
            </a:r>
            <a:endParaRPr lang="en-US" b="1" dirty="0" smtClean="0"/>
          </a:p>
          <a:p>
            <a:pPr lvl="2"/>
            <a:r>
              <a:rPr lang="en-US" dirty="0" smtClean="0"/>
              <a:t>chlorophyll in the thylakoid membranes absorbs solar energy, which is then converted to the chemical energy of ATP and </a:t>
            </a:r>
            <a:r>
              <a:rPr lang="en-US" b="1" dirty="0" smtClean="0"/>
              <a:t>NADPH</a:t>
            </a:r>
            <a:r>
              <a:rPr lang="en-US" dirty="0" smtClean="0"/>
              <a:t>, and</a:t>
            </a:r>
          </a:p>
          <a:p>
            <a:pPr lvl="2"/>
            <a:r>
              <a:rPr lang="en-US" dirty="0" smtClean="0"/>
              <a:t>water is split, providing a source of electrons and giving off O</a:t>
            </a:r>
            <a:r>
              <a:rPr lang="en-US" baseline="-25000" dirty="0" smtClean="0"/>
              <a:t>2</a:t>
            </a:r>
            <a:r>
              <a:rPr lang="en-US" dirty="0" smtClean="0"/>
              <a:t> gas as a by-product.</a:t>
            </a:r>
          </a:p>
          <a:p>
            <a:pPr marL="971550" lvl="1" indent="-514350">
              <a:buFont typeface="+mj-lt"/>
              <a:buAutoNum type="arabicPeriod" startAt="2"/>
            </a:pPr>
            <a:r>
              <a:rPr lang="en-US" altLang="ko-KR" dirty="0" smtClean="0"/>
              <a:t>The </a:t>
            </a:r>
            <a:r>
              <a:rPr lang="en-US" altLang="ko-KR" b="1" dirty="0" smtClean="0"/>
              <a:t>Calvin cycle </a:t>
            </a:r>
            <a:r>
              <a:rPr lang="en-US" altLang="ko-KR" dirty="0" smtClean="0"/>
              <a:t>uses the products of the light reactions to make sugar from carbon dioxide, starting from the carbon fixation reaction.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8408" y="194489"/>
            <a:ext cx="7187184"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7.4</a:t>
            </a:r>
            <a:endParaRPr lang="en-US" sz="1200" b="0" dirty="0">
              <a:solidFill>
                <a:schemeClr val="tx1"/>
              </a:solidFill>
              <a:latin typeface="Arial" charset="0"/>
            </a:endParaRPr>
          </a:p>
        </p:txBody>
      </p:sp>
      <p:sp>
        <p:nvSpPr>
          <p:cNvPr id="3" name="TextBox 2"/>
          <p:cNvSpPr txBox="1"/>
          <p:nvPr/>
        </p:nvSpPr>
        <p:spPr>
          <a:xfrm>
            <a:off x="3400425" y="166116"/>
            <a:ext cx="2659702"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Increasing wavelength</a:t>
            </a:r>
          </a:p>
        </p:txBody>
      </p:sp>
      <p:sp>
        <p:nvSpPr>
          <p:cNvPr id="4" name="TextBox 3"/>
          <p:cNvSpPr txBox="1"/>
          <p:nvPr/>
        </p:nvSpPr>
        <p:spPr>
          <a:xfrm>
            <a:off x="930783" y="828675"/>
            <a:ext cx="1021433"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10</a:t>
            </a:r>
            <a:r>
              <a:rPr lang="en-US" sz="1800" b="1" baseline="30000" dirty="0" smtClean="0">
                <a:solidFill>
                  <a:srgbClr val="000000"/>
                </a:solidFill>
                <a:latin typeface="Symbol" pitchFamily="18" charset="2"/>
                <a:ea typeface="ＭＳ Ｐゴシック" charset="0"/>
                <a:cs typeface="Arial" pitchFamily="34" charset="0"/>
                <a:sym typeface="Symbol"/>
              </a:rPr>
              <a:t></a:t>
            </a:r>
            <a:r>
              <a:rPr lang="en-US" sz="1800" b="1" baseline="30000" dirty="0" smtClean="0">
                <a:solidFill>
                  <a:srgbClr val="000000"/>
                </a:solidFill>
                <a:latin typeface="Arial" pitchFamily="34" charset="0"/>
                <a:ea typeface="ＭＳ Ｐゴシック" charset="0"/>
                <a:cs typeface="Arial" pitchFamily="34" charset="0"/>
              </a:rPr>
              <a:t>5</a:t>
            </a:r>
            <a:r>
              <a:rPr lang="en-US" sz="1800" b="1" dirty="0" smtClean="0">
                <a:solidFill>
                  <a:srgbClr val="000000"/>
                </a:solidFill>
                <a:latin typeface="Arial" pitchFamily="34" charset="0"/>
                <a:ea typeface="ＭＳ Ｐゴシック" charset="0"/>
                <a:cs typeface="Arial" pitchFamily="34" charset="0"/>
              </a:rPr>
              <a:t> </a:t>
            </a:r>
            <a:r>
              <a:rPr lang="en-US" sz="1800" b="1" dirty="0">
                <a:solidFill>
                  <a:srgbClr val="000000"/>
                </a:solidFill>
                <a:latin typeface="Arial" pitchFamily="34" charset="0"/>
                <a:ea typeface="ＭＳ Ｐゴシック" charset="0"/>
                <a:cs typeface="Arial" pitchFamily="34" charset="0"/>
              </a:rPr>
              <a:t>nm</a:t>
            </a:r>
          </a:p>
        </p:txBody>
      </p:sp>
      <p:sp>
        <p:nvSpPr>
          <p:cNvPr id="6" name="TextBox 5"/>
          <p:cNvSpPr txBox="1"/>
          <p:nvPr/>
        </p:nvSpPr>
        <p:spPr>
          <a:xfrm>
            <a:off x="1961741" y="832366"/>
            <a:ext cx="1021433"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10</a:t>
            </a:r>
            <a:r>
              <a:rPr lang="en-US" sz="1800" b="1" baseline="30000" dirty="0" smtClean="0">
                <a:solidFill>
                  <a:srgbClr val="000000"/>
                </a:solidFill>
                <a:latin typeface="Symbol" pitchFamily="18" charset="2"/>
                <a:ea typeface="ＭＳ Ｐゴシック" charset="0"/>
                <a:cs typeface="Arial" pitchFamily="34" charset="0"/>
                <a:sym typeface="Symbol"/>
              </a:rPr>
              <a:t></a:t>
            </a:r>
            <a:r>
              <a:rPr lang="en-US" sz="1800" b="1" baseline="30000" dirty="0" smtClean="0">
                <a:solidFill>
                  <a:srgbClr val="000000"/>
                </a:solidFill>
                <a:latin typeface="Arial" pitchFamily="34" charset="0"/>
                <a:ea typeface="ＭＳ Ｐゴシック" charset="0"/>
                <a:cs typeface="Arial" pitchFamily="34" charset="0"/>
              </a:rPr>
              <a:t>3</a:t>
            </a:r>
            <a:r>
              <a:rPr lang="en-US" sz="1800" b="1" dirty="0" smtClean="0">
                <a:solidFill>
                  <a:srgbClr val="000000"/>
                </a:solidFill>
                <a:latin typeface="Arial" pitchFamily="34" charset="0"/>
                <a:ea typeface="ＭＳ Ｐゴシック" charset="0"/>
                <a:cs typeface="Arial" pitchFamily="34" charset="0"/>
              </a:rPr>
              <a:t> </a:t>
            </a:r>
            <a:r>
              <a:rPr lang="en-US" sz="1800" b="1" dirty="0">
                <a:solidFill>
                  <a:srgbClr val="000000"/>
                </a:solidFill>
                <a:latin typeface="Arial" pitchFamily="34" charset="0"/>
                <a:ea typeface="ＭＳ Ｐゴシック" charset="0"/>
                <a:cs typeface="Arial" pitchFamily="34" charset="0"/>
              </a:rPr>
              <a:t>nm</a:t>
            </a:r>
          </a:p>
        </p:txBody>
      </p:sp>
      <p:sp>
        <p:nvSpPr>
          <p:cNvPr id="7" name="TextBox 6"/>
          <p:cNvSpPr txBox="1"/>
          <p:nvPr/>
        </p:nvSpPr>
        <p:spPr>
          <a:xfrm>
            <a:off x="3183199" y="826532"/>
            <a:ext cx="723275"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1 </a:t>
            </a:r>
            <a:r>
              <a:rPr lang="en-US" sz="1800" b="1" dirty="0">
                <a:solidFill>
                  <a:srgbClr val="000000"/>
                </a:solidFill>
                <a:latin typeface="Arial" pitchFamily="34" charset="0"/>
                <a:ea typeface="ＭＳ Ｐゴシック" charset="0"/>
                <a:cs typeface="Arial" pitchFamily="34" charset="0"/>
              </a:rPr>
              <a:t>nm</a:t>
            </a:r>
          </a:p>
        </p:txBody>
      </p:sp>
      <p:sp>
        <p:nvSpPr>
          <p:cNvPr id="8" name="TextBox 7"/>
          <p:cNvSpPr txBox="1"/>
          <p:nvPr/>
        </p:nvSpPr>
        <p:spPr>
          <a:xfrm>
            <a:off x="4065662" y="839748"/>
            <a:ext cx="936475"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10</a:t>
            </a:r>
            <a:r>
              <a:rPr lang="en-US" sz="1800" b="1" baseline="30000" dirty="0" smtClean="0">
                <a:solidFill>
                  <a:srgbClr val="000000"/>
                </a:solidFill>
                <a:latin typeface="Arial" pitchFamily="34" charset="0"/>
                <a:ea typeface="ＭＳ Ｐゴシック" charset="0"/>
                <a:cs typeface="Arial" pitchFamily="34" charset="0"/>
              </a:rPr>
              <a:t>3</a:t>
            </a:r>
            <a:r>
              <a:rPr lang="en-US" sz="1800" b="1" dirty="0" smtClean="0">
                <a:solidFill>
                  <a:srgbClr val="000000"/>
                </a:solidFill>
                <a:latin typeface="Arial" pitchFamily="34" charset="0"/>
                <a:ea typeface="ＭＳ Ｐゴシック" charset="0"/>
                <a:cs typeface="Arial" pitchFamily="34" charset="0"/>
              </a:rPr>
              <a:t> </a:t>
            </a:r>
            <a:r>
              <a:rPr lang="en-US" sz="1800" b="1" dirty="0">
                <a:solidFill>
                  <a:srgbClr val="000000"/>
                </a:solidFill>
                <a:latin typeface="Arial" pitchFamily="34" charset="0"/>
                <a:ea typeface="ＭＳ Ｐゴシック" charset="0"/>
                <a:cs typeface="Arial" pitchFamily="34" charset="0"/>
              </a:rPr>
              <a:t>nm</a:t>
            </a:r>
          </a:p>
        </p:txBody>
      </p:sp>
      <p:sp>
        <p:nvSpPr>
          <p:cNvPr id="9" name="TextBox 8"/>
          <p:cNvSpPr txBox="1"/>
          <p:nvPr/>
        </p:nvSpPr>
        <p:spPr>
          <a:xfrm>
            <a:off x="5133177" y="833914"/>
            <a:ext cx="936475"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10</a:t>
            </a:r>
            <a:r>
              <a:rPr lang="en-US" sz="1800" b="1" baseline="30000" dirty="0" smtClean="0">
                <a:solidFill>
                  <a:srgbClr val="000000"/>
                </a:solidFill>
                <a:latin typeface="Arial" pitchFamily="34" charset="0"/>
                <a:ea typeface="ＭＳ Ｐゴシック" charset="0"/>
                <a:cs typeface="Arial" pitchFamily="34" charset="0"/>
              </a:rPr>
              <a:t>6</a:t>
            </a:r>
            <a:r>
              <a:rPr lang="en-US" sz="1800" b="1" dirty="0" smtClean="0">
                <a:solidFill>
                  <a:srgbClr val="000000"/>
                </a:solidFill>
                <a:latin typeface="Arial" pitchFamily="34" charset="0"/>
                <a:ea typeface="ＭＳ Ｐゴシック" charset="0"/>
                <a:cs typeface="Arial" pitchFamily="34" charset="0"/>
              </a:rPr>
              <a:t> </a:t>
            </a:r>
            <a:r>
              <a:rPr lang="en-US" sz="1800" b="1" dirty="0">
                <a:solidFill>
                  <a:srgbClr val="000000"/>
                </a:solidFill>
                <a:latin typeface="Arial" pitchFamily="34" charset="0"/>
                <a:ea typeface="ＭＳ Ｐゴシック" charset="0"/>
                <a:cs typeface="Arial" pitchFamily="34" charset="0"/>
              </a:rPr>
              <a:t>nm</a:t>
            </a:r>
          </a:p>
        </p:txBody>
      </p:sp>
      <p:sp>
        <p:nvSpPr>
          <p:cNvPr id="10" name="TextBox 9"/>
          <p:cNvSpPr txBox="1"/>
          <p:nvPr/>
        </p:nvSpPr>
        <p:spPr>
          <a:xfrm>
            <a:off x="6381667" y="828080"/>
            <a:ext cx="582211"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1 m</a:t>
            </a:r>
            <a:endParaRPr lang="en-US" sz="1800" b="1" dirty="0">
              <a:solidFill>
                <a:srgbClr val="000000"/>
              </a:solidFill>
              <a:latin typeface="Arial" pitchFamily="34" charset="0"/>
              <a:ea typeface="ＭＳ Ｐゴシック" charset="0"/>
              <a:cs typeface="Arial" pitchFamily="34" charset="0"/>
            </a:endParaRPr>
          </a:p>
        </p:txBody>
      </p:sp>
      <p:sp>
        <p:nvSpPr>
          <p:cNvPr id="11" name="TextBox 10"/>
          <p:cNvSpPr txBox="1"/>
          <p:nvPr/>
        </p:nvSpPr>
        <p:spPr>
          <a:xfrm>
            <a:off x="7343417" y="828675"/>
            <a:ext cx="795411"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10</a:t>
            </a:r>
            <a:r>
              <a:rPr lang="en-US" sz="1800" b="1" baseline="30000" dirty="0" smtClean="0">
                <a:solidFill>
                  <a:srgbClr val="000000"/>
                </a:solidFill>
                <a:latin typeface="Arial" pitchFamily="34" charset="0"/>
                <a:ea typeface="ＭＳ Ｐゴシック" charset="0"/>
                <a:cs typeface="Arial" pitchFamily="34" charset="0"/>
              </a:rPr>
              <a:t>3</a:t>
            </a:r>
            <a:r>
              <a:rPr lang="en-US" sz="1800" b="1" dirty="0" smtClean="0">
                <a:solidFill>
                  <a:srgbClr val="000000"/>
                </a:solidFill>
                <a:latin typeface="Arial" pitchFamily="34" charset="0"/>
                <a:ea typeface="ＭＳ Ｐゴシック" charset="0"/>
                <a:cs typeface="Arial" pitchFamily="34" charset="0"/>
              </a:rPr>
              <a:t> m</a:t>
            </a:r>
            <a:endParaRPr lang="en-US" sz="1800" b="1" dirty="0">
              <a:solidFill>
                <a:srgbClr val="000000"/>
              </a:solidFill>
              <a:latin typeface="Arial" pitchFamily="34" charset="0"/>
              <a:ea typeface="ＭＳ Ｐゴシック" charset="0"/>
              <a:cs typeface="Arial" pitchFamily="34" charset="0"/>
            </a:endParaRPr>
          </a:p>
        </p:txBody>
      </p:sp>
      <p:sp>
        <p:nvSpPr>
          <p:cNvPr id="5" name="TextBox 4"/>
          <p:cNvSpPr txBox="1"/>
          <p:nvPr/>
        </p:nvSpPr>
        <p:spPr>
          <a:xfrm>
            <a:off x="1704975" y="1352550"/>
            <a:ext cx="843501" cy="523220"/>
          </a:xfrm>
          <a:prstGeom prst="rect">
            <a:avLst/>
          </a:prstGeom>
          <a:noFill/>
        </p:spPr>
        <p:txBody>
          <a:bodyPr wrap="none" rtlCol="0">
            <a:spAutoFit/>
          </a:bodyPr>
          <a:lstStyle/>
          <a:p>
            <a:pPr algn="ctr" eaLnBrk="0" hangingPunct="0"/>
            <a:r>
              <a:rPr lang="en-US" sz="1400" b="1" dirty="0" smtClean="0">
                <a:solidFill>
                  <a:srgbClr val="000000"/>
                </a:solidFill>
                <a:latin typeface="Arial" pitchFamily="34" charset="0"/>
                <a:ea typeface="ＭＳ Ｐゴシック" charset="0"/>
                <a:cs typeface="Arial" pitchFamily="34" charset="0"/>
              </a:rPr>
              <a:t>Gamma</a:t>
            </a:r>
          </a:p>
          <a:p>
            <a:pPr algn="ctr" eaLnBrk="0" hangingPunct="0"/>
            <a:r>
              <a:rPr lang="en-US" sz="1400" b="1" dirty="0" smtClean="0">
                <a:solidFill>
                  <a:srgbClr val="000000"/>
                </a:solidFill>
                <a:latin typeface="Arial" pitchFamily="34" charset="0"/>
                <a:ea typeface="ＭＳ Ｐゴシック" charset="0"/>
                <a:cs typeface="Arial" pitchFamily="34" charset="0"/>
              </a:rPr>
              <a:t>rays</a:t>
            </a:r>
            <a:endParaRPr lang="en-US" sz="1400" b="1" dirty="0">
              <a:solidFill>
                <a:srgbClr val="000000"/>
              </a:solidFill>
              <a:latin typeface="Arial" pitchFamily="34" charset="0"/>
              <a:ea typeface="ＭＳ Ｐゴシック" charset="0"/>
              <a:cs typeface="Arial" pitchFamily="34" charset="0"/>
            </a:endParaRPr>
          </a:p>
        </p:txBody>
      </p:sp>
      <p:sp>
        <p:nvSpPr>
          <p:cNvPr id="13" name="TextBox 12"/>
          <p:cNvSpPr txBox="1"/>
          <p:nvPr/>
        </p:nvSpPr>
        <p:spPr>
          <a:xfrm>
            <a:off x="2557230" y="1422171"/>
            <a:ext cx="889988" cy="369332"/>
          </a:xfrm>
          <a:prstGeom prst="rect">
            <a:avLst/>
          </a:prstGeom>
          <a:noFill/>
        </p:spPr>
        <p:txBody>
          <a:bodyPr wrap="none" rtlCol="0">
            <a:spAutoFit/>
          </a:bodyPr>
          <a:lstStyle/>
          <a:p>
            <a:pPr algn="ctr" eaLnBrk="0" hangingPunct="0"/>
            <a:r>
              <a:rPr lang="en-US" sz="1800" b="1" dirty="0" smtClean="0">
                <a:solidFill>
                  <a:srgbClr val="000000"/>
                </a:solidFill>
                <a:latin typeface="Arial" pitchFamily="34" charset="0"/>
                <a:ea typeface="ＭＳ Ｐゴシック" charset="0"/>
                <a:cs typeface="Arial" pitchFamily="34" charset="0"/>
              </a:rPr>
              <a:t>X-rays</a:t>
            </a:r>
            <a:endParaRPr lang="en-US" sz="1800" b="1" dirty="0">
              <a:solidFill>
                <a:srgbClr val="000000"/>
              </a:solidFill>
              <a:latin typeface="Arial" pitchFamily="34" charset="0"/>
              <a:ea typeface="ＭＳ Ｐゴシック" charset="0"/>
              <a:cs typeface="Arial" pitchFamily="34" charset="0"/>
            </a:endParaRPr>
          </a:p>
        </p:txBody>
      </p:sp>
      <p:sp>
        <p:nvSpPr>
          <p:cNvPr id="14" name="TextBox 13"/>
          <p:cNvSpPr txBox="1"/>
          <p:nvPr/>
        </p:nvSpPr>
        <p:spPr>
          <a:xfrm>
            <a:off x="3658995" y="1406067"/>
            <a:ext cx="505267" cy="369332"/>
          </a:xfrm>
          <a:prstGeom prst="rect">
            <a:avLst/>
          </a:prstGeom>
          <a:noFill/>
        </p:spPr>
        <p:txBody>
          <a:bodyPr wrap="none" rtlCol="0">
            <a:spAutoFit/>
          </a:bodyPr>
          <a:lstStyle/>
          <a:p>
            <a:pPr algn="ctr" eaLnBrk="0" hangingPunct="0"/>
            <a:r>
              <a:rPr lang="en-US" sz="1800" b="1" dirty="0">
                <a:solidFill>
                  <a:srgbClr val="000000"/>
                </a:solidFill>
                <a:latin typeface="Arial" pitchFamily="34" charset="0"/>
                <a:ea typeface="ＭＳ Ｐゴシック" charset="0"/>
                <a:cs typeface="Arial" pitchFamily="34" charset="0"/>
              </a:rPr>
              <a:t>UV</a:t>
            </a:r>
          </a:p>
        </p:txBody>
      </p:sp>
      <p:sp>
        <p:nvSpPr>
          <p:cNvPr id="15" name="TextBox 14"/>
          <p:cNvSpPr txBox="1"/>
          <p:nvPr/>
        </p:nvSpPr>
        <p:spPr>
          <a:xfrm>
            <a:off x="4498451" y="1415592"/>
            <a:ext cx="1043876" cy="369332"/>
          </a:xfrm>
          <a:prstGeom prst="rect">
            <a:avLst/>
          </a:prstGeom>
          <a:noFill/>
        </p:spPr>
        <p:txBody>
          <a:bodyPr wrap="none" rtlCol="0">
            <a:spAutoFit/>
          </a:bodyPr>
          <a:lstStyle/>
          <a:p>
            <a:pPr algn="ctr" eaLnBrk="0" hangingPunct="0"/>
            <a:r>
              <a:rPr lang="en-US" sz="1800" b="1" dirty="0">
                <a:solidFill>
                  <a:srgbClr val="000000"/>
                </a:solidFill>
                <a:latin typeface="Arial" pitchFamily="34" charset="0"/>
                <a:ea typeface="ＭＳ Ｐゴシック" charset="0"/>
                <a:cs typeface="Arial" pitchFamily="34" charset="0"/>
              </a:rPr>
              <a:t>Infrared</a:t>
            </a:r>
          </a:p>
        </p:txBody>
      </p:sp>
      <p:sp>
        <p:nvSpPr>
          <p:cNvPr id="16" name="TextBox 15"/>
          <p:cNvSpPr txBox="1"/>
          <p:nvPr/>
        </p:nvSpPr>
        <p:spPr>
          <a:xfrm>
            <a:off x="5687056" y="1301292"/>
            <a:ext cx="877163" cy="646331"/>
          </a:xfrm>
          <a:prstGeom prst="rect">
            <a:avLst/>
          </a:prstGeom>
          <a:noFill/>
        </p:spPr>
        <p:txBody>
          <a:bodyPr wrap="none" rtlCol="0">
            <a:spAutoFit/>
          </a:bodyPr>
          <a:lstStyle/>
          <a:p>
            <a:pPr algn="ctr" eaLnBrk="0" hangingPunct="0"/>
            <a:r>
              <a:rPr lang="en-US" sz="1800" b="1" dirty="0" smtClean="0">
                <a:solidFill>
                  <a:srgbClr val="000000"/>
                </a:solidFill>
                <a:latin typeface="Arial" pitchFamily="34" charset="0"/>
                <a:ea typeface="ＭＳ Ｐゴシック" charset="0"/>
                <a:cs typeface="Arial" pitchFamily="34" charset="0"/>
              </a:rPr>
              <a:t>Micro-</a:t>
            </a:r>
          </a:p>
          <a:p>
            <a:pPr algn="ctr" eaLnBrk="0" hangingPunct="0"/>
            <a:r>
              <a:rPr lang="en-US" sz="1800" b="1" dirty="0" smtClean="0">
                <a:solidFill>
                  <a:srgbClr val="000000"/>
                </a:solidFill>
                <a:latin typeface="Arial" pitchFamily="34" charset="0"/>
                <a:ea typeface="ＭＳ Ｐゴシック" charset="0"/>
                <a:cs typeface="Arial" pitchFamily="34" charset="0"/>
              </a:rPr>
              <a:t>waves</a:t>
            </a:r>
            <a:endParaRPr lang="en-US" sz="1800" b="1" dirty="0">
              <a:solidFill>
                <a:srgbClr val="000000"/>
              </a:solidFill>
              <a:latin typeface="Arial" pitchFamily="34" charset="0"/>
              <a:ea typeface="ＭＳ Ｐゴシック" charset="0"/>
              <a:cs typeface="Arial" pitchFamily="34" charset="0"/>
            </a:endParaRPr>
          </a:p>
        </p:txBody>
      </p:sp>
      <p:sp>
        <p:nvSpPr>
          <p:cNvPr id="17" name="TextBox 16"/>
          <p:cNvSpPr txBox="1"/>
          <p:nvPr/>
        </p:nvSpPr>
        <p:spPr>
          <a:xfrm>
            <a:off x="6970911" y="1301292"/>
            <a:ext cx="877163" cy="646331"/>
          </a:xfrm>
          <a:prstGeom prst="rect">
            <a:avLst/>
          </a:prstGeom>
          <a:noFill/>
        </p:spPr>
        <p:txBody>
          <a:bodyPr wrap="none" rtlCol="0">
            <a:spAutoFit/>
          </a:bodyPr>
          <a:lstStyle/>
          <a:p>
            <a:pPr algn="ctr" eaLnBrk="0" hangingPunct="0"/>
            <a:r>
              <a:rPr lang="en-US" sz="1800" b="1" dirty="0" smtClean="0">
                <a:solidFill>
                  <a:srgbClr val="000000"/>
                </a:solidFill>
                <a:latin typeface="Arial" pitchFamily="34" charset="0"/>
                <a:ea typeface="ＭＳ Ｐゴシック" charset="0"/>
                <a:cs typeface="Arial" pitchFamily="34" charset="0"/>
              </a:rPr>
              <a:t>Radio</a:t>
            </a:r>
          </a:p>
          <a:p>
            <a:pPr algn="ctr" eaLnBrk="0" hangingPunct="0"/>
            <a:r>
              <a:rPr lang="en-US" sz="1800" b="1" dirty="0" smtClean="0">
                <a:solidFill>
                  <a:srgbClr val="000000"/>
                </a:solidFill>
                <a:latin typeface="Arial" pitchFamily="34" charset="0"/>
                <a:ea typeface="ＭＳ Ｐゴシック" charset="0"/>
                <a:cs typeface="Arial" pitchFamily="34" charset="0"/>
              </a:rPr>
              <a:t>waves</a:t>
            </a:r>
            <a:endParaRPr lang="en-US" sz="1800" b="1" dirty="0">
              <a:solidFill>
                <a:srgbClr val="000000"/>
              </a:solidFill>
              <a:latin typeface="Arial" pitchFamily="34" charset="0"/>
              <a:ea typeface="ＭＳ Ｐゴシック" charset="0"/>
              <a:cs typeface="Arial" pitchFamily="34" charset="0"/>
            </a:endParaRPr>
          </a:p>
        </p:txBody>
      </p:sp>
      <p:sp>
        <p:nvSpPr>
          <p:cNvPr id="18" name="TextBox 17"/>
          <p:cNvSpPr txBox="1"/>
          <p:nvPr/>
        </p:nvSpPr>
        <p:spPr>
          <a:xfrm>
            <a:off x="1657350" y="1924940"/>
            <a:ext cx="1031051"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Highest</a:t>
            </a:r>
          </a:p>
          <a:p>
            <a:pPr eaLnBrk="0" hangingPunct="0"/>
            <a:r>
              <a:rPr lang="en-US" sz="1800" b="1" dirty="0" smtClean="0">
                <a:solidFill>
                  <a:srgbClr val="000000"/>
                </a:solidFill>
                <a:latin typeface="Arial" pitchFamily="34" charset="0"/>
                <a:ea typeface="ＭＳ Ｐゴシック" charset="0"/>
                <a:cs typeface="Arial" pitchFamily="34" charset="0"/>
              </a:rPr>
              <a:t>energy</a:t>
            </a:r>
            <a:endParaRPr lang="en-US" sz="1800" b="1" dirty="0">
              <a:solidFill>
                <a:srgbClr val="000000"/>
              </a:solidFill>
              <a:latin typeface="Arial" pitchFamily="34" charset="0"/>
              <a:ea typeface="ＭＳ Ｐゴシック" charset="0"/>
              <a:cs typeface="Arial" pitchFamily="34" charset="0"/>
            </a:endParaRPr>
          </a:p>
        </p:txBody>
      </p:sp>
      <p:sp>
        <p:nvSpPr>
          <p:cNvPr id="19" name="TextBox 18"/>
          <p:cNvSpPr txBox="1"/>
          <p:nvPr/>
        </p:nvSpPr>
        <p:spPr>
          <a:xfrm>
            <a:off x="7223937" y="1938098"/>
            <a:ext cx="979755"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Lowest</a:t>
            </a:r>
          </a:p>
          <a:p>
            <a:pPr algn="ctr" eaLnBrk="0" hangingPunct="0"/>
            <a:r>
              <a:rPr lang="en-US" sz="1800" b="1" dirty="0" smtClean="0">
                <a:solidFill>
                  <a:srgbClr val="000000"/>
                </a:solidFill>
                <a:latin typeface="Arial" pitchFamily="34" charset="0"/>
                <a:ea typeface="ＭＳ Ｐゴシック" charset="0"/>
                <a:cs typeface="Arial" pitchFamily="34" charset="0"/>
              </a:rPr>
              <a:t>energy</a:t>
            </a:r>
            <a:endParaRPr lang="en-US" sz="1800" b="1" dirty="0">
              <a:solidFill>
                <a:srgbClr val="000000"/>
              </a:solidFill>
              <a:latin typeface="Arial" pitchFamily="34" charset="0"/>
              <a:ea typeface="ＭＳ Ｐゴシック" charset="0"/>
              <a:cs typeface="Arial" pitchFamily="34" charset="0"/>
            </a:endParaRPr>
          </a:p>
        </p:txBody>
      </p:sp>
      <p:sp>
        <p:nvSpPr>
          <p:cNvPr id="20" name="TextBox 19"/>
          <p:cNvSpPr txBox="1"/>
          <p:nvPr/>
        </p:nvSpPr>
        <p:spPr>
          <a:xfrm>
            <a:off x="4122923" y="2819379"/>
            <a:ext cx="1475725"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Visible light</a:t>
            </a:r>
          </a:p>
        </p:txBody>
      </p:sp>
      <p:sp>
        <p:nvSpPr>
          <p:cNvPr id="21" name="TextBox 20"/>
          <p:cNvSpPr txBox="1"/>
          <p:nvPr/>
        </p:nvSpPr>
        <p:spPr>
          <a:xfrm>
            <a:off x="1274852" y="3863101"/>
            <a:ext cx="569387"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380</a:t>
            </a:r>
          </a:p>
        </p:txBody>
      </p:sp>
      <p:sp>
        <p:nvSpPr>
          <p:cNvPr id="22" name="TextBox 21"/>
          <p:cNvSpPr txBox="1"/>
          <p:nvPr/>
        </p:nvSpPr>
        <p:spPr>
          <a:xfrm>
            <a:off x="1777779" y="3863101"/>
            <a:ext cx="569387"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400</a:t>
            </a:r>
            <a:endParaRPr lang="en-US" sz="1800" b="1" dirty="0">
              <a:solidFill>
                <a:srgbClr val="000000"/>
              </a:solidFill>
              <a:latin typeface="Arial" pitchFamily="34" charset="0"/>
              <a:ea typeface="ＭＳ Ｐゴシック" charset="0"/>
              <a:cs typeface="Arial" pitchFamily="34" charset="0"/>
            </a:endParaRPr>
          </a:p>
        </p:txBody>
      </p:sp>
      <p:sp>
        <p:nvSpPr>
          <p:cNvPr id="23" name="TextBox 22"/>
          <p:cNvSpPr txBox="1"/>
          <p:nvPr/>
        </p:nvSpPr>
        <p:spPr>
          <a:xfrm>
            <a:off x="3374301" y="3863101"/>
            <a:ext cx="569387"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500</a:t>
            </a:r>
            <a:endParaRPr lang="en-US" sz="1800" b="1" dirty="0">
              <a:solidFill>
                <a:srgbClr val="000000"/>
              </a:solidFill>
              <a:latin typeface="Arial" pitchFamily="34" charset="0"/>
              <a:ea typeface="ＭＳ Ｐゴシック" charset="0"/>
              <a:cs typeface="Arial" pitchFamily="34" charset="0"/>
            </a:endParaRPr>
          </a:p>
        </p:txBody>
      </p:sp>
      <p:sp>
        <p:nvSpPr>
          <p:cNvPr id="24" name="TextBox 23"/>
          <p:cNvSpPr txBox="1"/>
          <p:nvPr/>
        </p:nvSpPr>
        <p:spPr>
          <a:xfrm>
            <a:off x="5538365" y="3863101"/>
            <a:ext cx="569387"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600</a:t>
            </a:r>
            <a:endParaRPr lang="en-US" sz="1800" b="1" dirty="0">
              <a:solidFill>
                <a:srgbClr val="000000"/>
              </a:solidFill>
              <a:latin typeface="Arial" pitchFamily="34" charset="0"/>
              <a:ea typeface="ＭＳ Ｐゴシック" charset="0"/>
              <a:cs typeface="Arial" pitchFamily="34" charset="0"/>
            </a:endParaRPr>
          </a:p>
        </p:txBody>
      </p:sp>
      <p:sp>
        <p:nvSpPr>
          <p:cNvPr id="25" name="TextBox 24"/>
          <p:cNvSpPr txBox="1"/>
          <p:nvPr/>
        </p:nvSpPr>
        <p:spPr>
          <a:xfrm>
            <a:off x="6878205" y="3859052"/>
            <a:ext cx="569387"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700</a:t>
            </a:r>
            <a:endParaRPr lang="en-US" sz="1800" b="1" dirty="0">
              <a:solidFill>
                <a:srgbClr val="000000"/>
              </a:solidFill>
              <a:latin typeface="Arial" pitchFamily="34" charset="0"/>
              <a:ea typeface="ＭＳ Ｐゴシック" charset="0"/>
              <a:cs typeface="Arial" pitchFamily="34" charset="0"/>
            </a:endParaRPr>
          </a:p>
        </p:txBody>
      </p:sp>
      <p:sp>
        <p:nvSpPr>
          <p:cNvPr id="26" name="TextBox 25"/>
          <p:cNvSpPr txBox="1"/>
          <p:nvPr/>
        </p:nvSpPr>
        <p:spPr>
          <a:xfrm>
            <a:off x="7611005" y="3855003"/>
            <a:ext cx="569387"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750</a:t>
            </a:r>
            <a:endParaRPr lang="en-US" sz="1800" b="1" dirty="0">
              <a:solidFill>
                <a:srgbClr val="000000"/>
              </a:solidFill>
              <a:latin typeface="Arial" pitchFamily="34" charset="0"/>
              <a:ea typeface="ＭＳ Ｐゴシック" charset="0"/>
              <a:cs typeface="Arial" pitchFamily="34" charset="0"/>
            </a:endParaRPr>
          </a:p>
        </p:txBody>
      </p:sp>
      <p:sp>
        <p:nvSpPr>
          <p:cNvPr id="27" name="TextBox 26"/>
          <p:cNvSpPr txBox="1"/>
          <p:nvPr/>
        </p:nvSpPr>
        <p:spPr>
          <a:xfrm>
            <a:off x="2510376" y="4213383"/>
            <a:ext cx="2035557"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Wavelength (nm)</a:t>
            </a:r>
          </a:p>
        </p:txBody>
      </p:sp>
      <p:sp>
        <p:nvSpPr>
          <p:cNvPr id="28" name="TextBox 27"/>
          <p:cNvSpPr txBox="1"/>
          <p:nvPr/>
        </p:nvSpPr>
        <p:spPr>
          <a:xfrm>
            <a:off x="4591050" y="5784892"/>
            <a:ext cx="1670073"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Wavelength </a:t>
            </a:r>
            <a:r>
              <a:rPr lang="en-US" sz="1800" b="1" dirty="0" smtClean="0">
                <a:solidFill>
                  <a:srgbClr val="000000"/>
                </a:solidFill>
                <a:latin typeface="Symbol"/>
                <a:ea typeface="ＭＳ Ｐゴシック" charset="0"/>
                <a:cs typeface="Arial" pitchFamily="34" charset="0"/>
              </a:rPr>
              <a:t>=</a:t>
            </a:r>
            <a:endParaRPr lang="en-US" sz="1800" b="1" dirty="0">
              <a:solidFill>
                <a:srgbClr val="000000"/>
              </a:solidFill>
              <a:latin typeface="Symbol"/>
              <a:ea typeface="ＭＳ Ｐゴシック" charset="0"/>
              <a:cs typeface="Arial" pitchFamily="34" charset="0"/>
            </a:endParaRPr>
          </a:p>
        </p:txBody>
      </p:sp>
      <p:sp>
        <p:nvSpPr>
          <p:cNvPr id="29" name="TextBox 28"/>
          <p:cNvSpPr txBox="1"/>
          <p:nvPr/>
        </p:nvSpPr>
        <p:spPr>
          <a:xfrm>
            <a:off x="5134814" y="6077950"/>
            <a:ext cx="569387" cy="618118"/>
          </a:xfrm>
          <a:prstGeom prst="rect">
            <a:avLst/>
          </a:prstGeom>
          <a:noFill/>
        </p:spPr>
        <p:txBody>
          <a:bodyPr wrap="none" rtlCol="0">
            <a:spAutoFit/>
          </a:bodyPr>
          <a:lstStyle/>
          <a:p>
            <a:pPr eaLnBrk="0" hangingPunct="0">
              <a:lnSpc>
                <a:spcPts val="2100"/>
              </a:lnSpc>
            </a:pPr>
            <a:r>
              <a:rPr lang="en-US" sz="1800" b="1" dirty="0" smtClean="0">
                <a:solidFill>
                  <a:srgbClr val="000000"/>
                </a:solidFill>
                <a:latin typeface="Arial" pitchFamily="34" charset="0"/>
                <a:ea typeface="ＭＳ Ｐゴシック" charset="0"/>
                <a:cs typeface="Arial" pitchFamily="34" charset="0"/>
              </a:rPr>
              <a:t>580</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nm</a:t>
            </a:r>
            <a:endParaRPr lang="en-US" sz="1800" b="1" dirty="0">
              <a:solidFill>
                <a:srgbClr val="000000"/>
              </a:solidFill>
              <a:latin typeface="Arial" pitchFamily="34" charset="0"/>
              <a:ea typeface="ＭＳ Ｐゴシック" charset="0"/>
              <a:cs typeface="Arial" pitchFamily="34" charset="0"/>
            </a:endParaRPr>
          </a:p>
        </p:txBody>
      </p:sp>
      <p:sp>
        <p:nvSpPr>
          <p:cNvPr id="31" name="Freeform 30"/>
          <p:cNvSpPr/>
          <p:nvPr/>
        </p:nvSpPr>
        <p:spPr bwMode="auto">
          <a:xfrm>
            <a:off x="4658360" y="6248400"/>
            <a:ext cx="501650" cy="0"/>
          </a:xfrm>
          <a:custGeom>
            <a:avLst/>
            <a:gdLst>
              <a:gd name="connsiteX0" fmla="*/ 501650 w 501650"/>
              <a:gd name="connsiteY0" fmla="*/ 0 h 0"/>
              <a:gd name="connsiteX1" fmla="*/ 0 w 501650"/>
              <a:gd name="connsiteY1" fmla="*/ 0 h 0"/>
            </a:gdLst>
            <a:ahLst/>
            <a:cxnLst>
              <a:cxn ang="0">
                <a:pos x="connsiteX0" y="connsiteY0"/>
              </a:cxn>
              <a:cxn ang="0">
                <a:pos x="connsiteX1" y="connsiteY1"/>
              </a:cxn>
            </a:cxnLst>
            <a:rect l="l" t="t" r="r" b="b"/>
            <a:pathLst>
              <a:path w="501650">
                <a:moveTo>
                  <a:pt x="501650" y="0"/>
                </a:moveTo>
                <a:lnTo>
                  <a:pt x="0" y="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2" name="Freeform 31"/>
          <p:cNvSpPr/>
          <p:nvPr/>
        </p:nvSpPr>
        <p:spPr bwMode="auto">
          <a:xfrm rot="10800000">
            <a:off x="5662087" y="6248400"/>
            <a:ext cx="501650" cy="0"/>
          </a:xfrm>
          <a:custGeom>
            <a:avLst/>
            <a:gdLst>
              <a:gd name="connsiteX0" fmla="*/ 501650 w 501650"/>
              <a:gd name="connsiteY0" fmla="*/ 0 h 0"/>
              <a:gd name="connsiteX1" fmla="*/ 0 w 501650"/>
              <a:gd name="connsiteY1" fmla="*/ 0 h 0"/>
            </a:gdLst>
            <a:ahLst/>
            <a:cxnLst>
              <a:cxn ang="0">
                <a:pos x="connsiteX0" y="connsiteY0"/>
              </a:cxn>
              <a:cxn ang="0">
                <a:pos x="connsiteX1" y="connsiteY1"/>
              </a:cxn>
            </a:cxnLst>
            <a:rect l="l" t="t" r="r" b="b"/>
            <a:pathLst>
              <a:path w="501650">
                <a:moveTo>
                  <a:pt x="501650" y="0"/>
                </a:moveTo>
                <a:lnTo>
                  <a:pt x="0" y="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3" name="직사각형 32"/>
          <p:cNvSpPr/>
          <p:nvPr/>
        </p:nvSpPr>
        <p:spPr>
          <a:xfrm>
            <a:off x="439164" y="5065881"/>
            <a:ext cx="3480440" cy="461665"/>
          </a:xfrm>
          <a:prstGeom prst="rect">
            <a:avLst/>
          </a:prstGeom>
        </p:spPr>
        <p:txBody>
          <a:bodyPr wrap="none">
            <a:spAutoFit/>
          </a:bodyPr>
          <a:lstStyle/>
          <a:p>
            <a:r>
              <a:rPr lang="en-US" altLang="ko-KR" b="1" dirty="0" smtClean="0">
                <a:solidFill>
                  <a:srgbClr val="4473B8"/>
                </a:solidFill>
              </a:rPr>
              <a:t>The Nature of Sunlight</a:t>
            </a:r>
            <a:endParaRPr lang="ko-KR" altLang="en-US" b="1" dirty="0">
              <a:solidFill>
                <a:srgbClr val="4473B8"/>
              </a:solidFill>
            </a:endParaRPr>
          </a:p>
        </p:txBody>
      </p:sp>
      <p:sp>
        <p:nvSpPr>
          <p:cNvPr id="2" name="TextBox 1"/>
          <p:cNvSpPr txBox="1"/>
          <p:nvPr/>
        </p:nvSpPr>
        <p:spPr>
          <a:xfrm>
            <a:off x="5543784" y="2825496"/>
            <a:ext cx="1020435" cy="338554"/>
          </a:xfrm>
          <a:prstGeom prst="rect">
            <a:avLst/>
          </a:prstGeom>
          <a:noFill/>
        </p:spPr>
        <p:txBody>
          <a:bodyPr wrap="square" rtlCol="0">
            <a:spAutoFit/>
          </a:bodyPr>
          <a:lstStyle/>
          <a:p>
            <a:r>
              <a:rPr lang="ko-KR" altLang="en-US" sz="1600" b="1" dirty="0" smtClean="0"/>
              <a:t>가시광선</a:t>
            </a:r>
            <a:endParaRPr lang="ko-KR" altLang="en-US" sz="1600" b="1" dirty="0"/>
          </a:p>
        </p:txBody>
      </p:sp>
    </p:spTree>
    <p:extLst>
      <p:ext uri="{BB962C8B-B14F-4D97-AF65-F5344CB8AC3E}">
        <p14:creationId xmlns:p14="http://schemas.microsoft.com/office/powerpoint/2010/main" xmlns="" val="3148207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298448"/>
            <a:ext cx="8546592" cy="4261104"/>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7.6</a:t>
            </a:r>
            <a:endParaRPr lang="en-US" sz="1200" b="0" dirty="0">
              <a:solidFill>
                <a:schemeClr val="tx1"/>
              </a:solidFill>
              <a:latin typeface="Arial" charset="0"/>
            </a:endParaRPr>
          </a:p>
        </p:txBody>
      </p:sp>
      <p:sp>
        <p:nvSpPr>
          <p:cNvPr id="3" name="TextBox 2"/>
          <p:cNvSpPr txBox="1"/>
          <p:nvPr/>
        </p:nvSpPr>
        <p:spPr>
          <a:xfrm>
            <a:off x="1438275" y="1609725"/>
            <a:ext cx="620683"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Light</a:t>
            </a:r>
          </a:p>
        </p:txBody>
      </p:sp>
      <p:sp>
        <p:nvSpPr>
          <p:cNvPr id="5" name="TextBox 4"/>
          <p:cNvSpPr txBox="1"/>
          <p:nvPr/>
        </p:nvSpPr>
        <p:spPr>
          <a:xfrm>
            <a:off x="2644775" y="2012950"/>
            <a:ext cx="989373" cy="523220"/>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Reflected</a:t>
            </a:r>
          </a:p>
          <a:p>
            <a:pPr eaLnBrk="0" hangingPunct="0"/>
            <a:r>
              <a:rPr lang="en-US" sz="1400" b="1" dirty="0" smtClean="0">
                <a:solidFill>
                  <a:srgbClr val="000000"/>
                </a:solidFill>
                <a:latin typeface="Arial" pitchFamily="34" charset="0"/>
                <a:ea typeface="ＭＳ Ｐゴシック" charset="0"/>
                <a:cs typeface="Arial" pitchFamily="34" charset="0"/>
              </a:rPr>
              <a:t>light</a:t>
            </a:r>
            <a:endParaRPr lang="en-US" sz="1400" b="1" dirty="0">
              <a:solidFill>
                <a:srgbClr val="000000"/>
              </a:solidFill>
              <a:latin typeface="Arial" pitchFamily="34" charset="0"/>
              <a:ea typeface="ＭＳ Ｐゴシック" charset="0"/>
              <a:cs typeface="Arial" pitchFamily="34" charset="0"/>
            </a:endParaRPr>
          </a:p>
        </p:txBody>
      </p:sp>
      <p:sp>
        <p:nvSpPr>
          <p:cNvPr id="6" name="TextBox 5"/>
          <p:cNvSpPr txBox="1"/>
          <p:nvPr/>
        </p:nvSpPr>
        <p:spPr>
          <a:xfrm>
            <a:off x="260604" y="2222043"/>
            <a:ext cx="1178528"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Chloroplast</a:t>
            </a:r>
          </a:p>
        </p:txBody>
      </p:sp>
      <p:sp>
        <p:nvSpPr>
          <p:cNvPr id="7" name="TextBox 6"/>
          <p:cNvSpPr txBox="1"/>
          <p:nvPr/>
        </p:nvSpPr>
        <p:spPr>
          <a:xfrm>
            <a:off x="725610" y="4186911"/>
            <a:ext cx="1019831" cy="523220"/>
          </a:xfrm>
          <a:prstGeom prst="rect">
            <a:avLst/>
          </a:prstGeom>
          <a:noFill/>
        </p:spPr>
        <p:txBody>
          <a:bodyPr wrap="none" rtlCol="0">
            <a:spAutoFit/>
          </a:bodyPr>
          <a:lstStyle/>
          <a:p>
            <a:pPr algn="ctr" eaLnBrk="0" hangingPunct="0"/>
            <a:r>
              <a:rPr lang="en-US" sz="1400" b="1" dirty="0" smtClean="0">
                <a:solidFill>
                  <a:srgbClr val="000000"/>
                </a:solidFill>
                <a:latin typeface="Arial" pitchFamily="34" charset="0"/>
                <a:ea typeface="ＭＳ Ｐゴシック" charset="0"/>
                <a:cs typeface="Arial" pitchFamily="34" charset="0"/>
              </a:rPr>
              <a:t>Absorbed</a:t>
            </a:r>
          </a:p>
          <a:p>
            <a:pPr algn="ctr" eaLnBrk="0" hangingPunct="0"/>
            <a:r>
              <a:rPr lang="en-US" sz="1400" b="1" dirty="0" smtClean="0">
                <a:solidFill>
                  <a:srgbClr val="000000"/>
                </a:solidFill>
                <a:latin typeface="Arial" pitchFamily="34" charset="0"/>
                <a:ea typeface="ＭＳ Ｐゴシック" charset="0"/>
                <a:cs typeface="Arial" pitchFamily="34" charset="0"/>
              </a:rPr>
              <a:t>light</a:t>
            </a:r>
            <a:endParaRPr lang="en-US" sz="1400" b="1" dirty="0">
              <a:solidFill>
                <a:srgbClr val="000000"/>
              </a:solidFill>
              <a:latin typeface="Arial" pitchFamily="34" charset="0"/>
              <a:ea typeface="ＭＳ Ｐゴシック" charset="0"/>
              <a:cs typeface="Arial" pitchFamily="34" charset="0"/>
            </a:endParaRPr>
          </a:p>
        </p:txBody>
      </p:sp>
      <p:sp>
        <p:nvSpPr>
          <p:cNvPr id="8" name="TextBox 7"/>
          <p:cNvSpPr txBox="1"/>
          <p:nvPr/>
        </p:nvSpPr>
        <p:spPr>
          <a:xfrm>
            <a:off x="1375732" y="4824063"/>
            <a:ext cx="1404551" cy="738664"/>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Transmitted</a:t>
            </a:r>
          </a:p>
          <a:p>
            <a:pPr eaLnBrk="0" hangingPunct="0"/>
            <a:r>
              <a:rPr lang="en-US" sz="1400" b="1" dirty="0" smtClean="0">
                <a:solidFill>
                  <a:srgbClr val="000000"/>
                </a:solidFill>
                <a:latin typeface="Arial" pitchFamily="34" charset="0"/>
                <a:ea typeface="ＭＳ Ｐゴシック" charset="0"/>
                <a:cs typeface="Arial" pitchFamily="34" charset="0"/>
              </a:rPr>
              <a:t>light </a:t>
            </a:r>
            <a:r>
              <a:rPr lang="en-US" sz="1400" b="1" dirty="0">
                <a:solidFill>
                  <a:srgbClr val="000000"/>
                </a:solidFill>
                <a:latin typeface="Arial" pitchFamily="34" charset="0"/>
                <a:ea typeface="ＭＳ Ｐゴシック" charset="0"/>
                <a:cs typeface="Arial" pitchFamily="34" charset="0"/>
              </a:rPr>
              <a:t>(</a:t>
            </a:r>
            <a:r>
              <a:rPr lang="en-US" sz="1400" b="1" dirty="0" smtClean="0">
                <a:solidFill>
                  <a:srgbClr val="000000"/>
                </a:solidFill>
                <a:latin typeface="Arial" pitchFamily="34" charset="0"/>
                <a:ea typeface="ＭＳ Ｐゴシック" charset="0"/>
                <a:cs typeface="Arial" pitchFamily="34" charset="0"/>
              </a:rPr>
              <a:t>detected</a:t>
            </a:r>
          </a:p>
          <a:p>
            <a:pPr eaLnBrk="0" hangingPunct="0">
              <a:lnSpc>
                <a:spcPts val="1500"/>
              </a:lnSpc>
            </a:pPr>
            <a:r>
              <a:rPr lang="en-US" sz="1400" b="1" dirty="0" smtClean="0">
                <a:solidFill>
                  <a:srgbClr val="000000"/>
                </a:solidFill>
                <a:latin typeface="Arial" pitchFamily="34" charset="0"/>
                <a:ea typeface="ＭＳ Ｐゴシック" charset="0"/>
                <a:cs typeface="Arial" pitchFamily="34" charset="0"/>
              </a:rPr>
              <a:t>by </a:t>
            </a:r>
            <a:r>
              <a:rPr lang="en-US" sz="1400" b="1" dirty="0">
                <a:solidFill>
                  <a:srgbClr val="000000"/>
                </a:solidFill>
                <a:latin typeface="Arial" pitchFamily="34" charset="0"/>
                <a:ea typeface="ＭＳ Ｐゴシック" charset="0"/>
                <a:cs typeface="Arial" pitchFamily="34" charset="0"/>
              </a:rPr>
              <a:t>your eye)</a:t>
            </a:r>
          </a:p>
        </p:txBody>
      </p:sp>
      <p:sp>
        <p:nvSpPr>
          <p:cNvPr id="4" name="Freeform 3"/>
          <p:cNvSpPr/>
          <p:nvPr/>
        </p:nvSpPr>
        <p:spPr bwMode="auto">
          <a:xfrm>
            <a:off x="1009650" y="2495550"/>
            <a:ext cx="185738" cy="300038"/>
          </a:xfrm>
          <a:custGeom>
            <a:avLst/>
            <a:gdLst>
              <a:gd name="connsiteX0" fmla="*/ 0 w 185738"/>
              <a:gd name="connsiteY0" fmla="*/ 0 h 300038"/>
              <a:gd name="connsiteX1" fmla="*/ 185738 w 185738"/>
              <a:gd name="connsiteY1" fmla="*/ 300038 h 300038"/>
              <a:gd name="connsiteX2" fmla="*/ 185738 w 185738"/>
              <a:gd name="connsiteY2" fmla="*/ 300038 h 300038"/>
            </a:gdLst>
            <a:ahLst/>
            <a:cxnLst>
              <a:cxn ang="0">
                <a:pos x="connsiteX0" y="connsiteY0"/>
              </a:cxn>
              <a:cxn ang="0">
                <a:pos x="connsiteX1" y="connsiteY1"/>
              </a:cxn>
              <a:cxn ang="0">
                <a:pos x="connsiteX2" y="connsiteY2"/>
              </a:cxn>
            </a:cxnLst>
            <a:rect l="l" t="t" r="r" b="b"/>
            <a:pathLst>
              <a:path w="185738" h="300038">
                <a:moveTo>
                  <a:pt x="0" y="0"/>
                </a:moveTo>
                <a:lnTo>
                  <a:pt x="185738" y="300038"/>
                </a:lnTo>
                <a:lnTo>
                  <a:pt x="185738" y="300038"/>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Freeform 8"/>
          <p:cNvSpPr/>
          <p:nvPr/>
        </p:nvSpPr>
        <p:spPr bwMode="auto">
          <a:xfrm>
            <a:off x="1666873" y="3776664"/>
            <a:ext cx="762000" cy="595312"/>
          </a:xfrm>
          <a:custGeom>
            <a:avLst/>
            <a:gdLst>
              <a:gd name="connsiteX0" fmla="*/ 762000 w 762000"/>
              <a:gd name="connsiteY0" fmla="*/ 0 h 595312"/>
              <a:gd name="connsiteX1" fmla="*/ 0 w 762000"/>
              <a:gd name="connsiteY1" fmla="*/ 595312 h 595312"/>
              <a:gd name="connsiteX2" fmla="*/ 647700 w 762000"/>
              <a:gd name="connsiteY2" fmla="*/ 209550 h 595312"/>
            </a:gdLst>
            <a:ahLst/>
            <a:cxnLst>
              <a:cxn ang="0">
                <a:pos x="connsiteX0" y="connsiteY0"/>
              </a:cxn>
              <a:cxn ang="0">
                <a:pos x="connsiteX1" y="connsiteY1"/>
              </a:cxn>
              <a:cxn ang="0">
                <a:pos x="connsiteX2" y="connsiteY2"/>
              </a:cxn>
            </a:cxnLst>
            <a:rect l="l" t="t" r="r" b="b"/>
            <a:pathLst>
              <a:path w="762000" h="595312">
                <a:moveTo>
                  <a:pt x="762000" y="0"/>
                </a:moveTo>
                <a:lnTo>
                  <a:pt x="0" y="595312"/>
                </a:lnTo>
                <a:lnTo>
                  <a:pt x="647700" y="209550"/>
                </a:lnTo>
              </a:path>
            </a:pathLst>
          </a:custGeom>
          <a:noFill/>
          <a:ln w="12700" cap="flat" cmpd="sng" algn="ctr">
            <a:solidFill>
              <a:schemeClr val="tx1"/>
            </a:solidFill>
            <a:prstDash val="solid"/>
            <a:bevel/>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42224386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 name="ARTICULATE_PROJECT_OPEN" val="0"/>
</p:tagLst>
</file>

<file path=ppt/theme/theme1.xml><?xml version="1.0" encoding="utf-8"?>
<a:theme xmlns:a="http://schemas.openxmlformats.org/drawingml/2006/main" name="CampbellEB6_Lecture_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mpbellEB6_Lecture_Design" id="{B6DE6437-4D3C-4EDA-98E9-FA36A5B6B78F}" vid="{61AD6984-E196-4B60-B50C-5CFEAA8E5D4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4123</TotalTime>
  <Words>4533</Words>
  <Application>Microsoft Office PowerPoint</Application>
  <PresentationFormat>화면 슬라이드 쇼(4:3)</PresentationFormat>
  <Paragraphs>421</Paragraphs>
  <Slides>17</Slides>
  <Notes>16</Notes>
  <HiddenSlides>0</HiddenSlides>
  <MMClips>0</MMClips>
  <ScaleCrop>false</ScaleCrop>
  <HeadingPairs>
    <vt:vector size="4" baseType="variant">
      <vt:variant>
        <vt:lpstr>테마</vt:lpstr>
      </vt:variant>
      <vt:variant>
        <vt:i4>1</vt:i4>
      </vt:variant>
      <vt:variant>
        <vt:lpstr>슬라이드 제목</vt:lpstr>
      </vt:variant>
      <vt:variant>
        <vt:i4>17</vt:i4>
      </vt:variant>
    </vt:vector>
  </HeadingPairs>
  <TitlesOfParts>
    <vt:vector size="18" baseType="lpstr">
      <vt:lpstr>CampbellEB6_Lecture_Design</vt:lpstr>
      <vt:lpstr>Chapter  7</vt:lpstr>
      <vt:lpstr>The Basics of Photosynthesis광합성</vt:lpstr>
      <vt:lpstr>Chloroplasts: Sites of Photosynthesis</vt:lpstr>
      <vt:lpstr>Figure 7.2-s3 </vt:lpstr>
      <vt:lpstr>Figure 7.UN03 </vt:lpstr>
      <vt:lpstr>Figure 7.3-s2 </vt:lpstr>
      <vt:lpstr>Energy Transformations: An Overview of Photosynthesis</vt:lpstr>
      <vt:lpstr>Figure 7.4</vt:lpstr>
      <vt:lpstr>Figure 7.6</vt:lpstr>
      <vt:lpstr>Chloroplast Pigments</vt:lpstr>
      <vt:lpstr>How Photosystems광계 Harvest Light Energy</vt:lpstr>
      <vt:lpstr>Figure 7.8-1 </vt:lpstr>
      <vt:lpstr>Figure 7.9</vt:lpstr>
      <vt:lpstr>Figure 7.10</vt:lpstr>
      <vt:lpstr>Figure 7.11</vt:lpstr>
      <vt:lpstr>The Calvin Cycle, C3 pathway, carbon fixation cycle: Making Sugar from Carbon Dioxide</vt:lpstr>
      <vt:lpstr>Figure 7.13-s4 </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Delgado</dc:creator>
  <cp:lastModifiedBy>hong choo</cp:lastModifiedBy>
  <cp:revision>968</cp:revision>
  <cp:lastPrinted>2005-04-01T00:26:31Z</cp:lastPrinted>
  <dcterms:created xsi:type="dcterms:W3CDTF">2014-09-13T14:02:39Z</dcterms:created>
  <dcterms:modified xsi:type="dcterms:W3CDTF">2019-12-19T05:46:02Z</dcterms:modified>
</cp:coreProperties>
</file>