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34"/>
  </p:notesMasterIdLst>
  <p:handoutMasterIdLst>
    <p:handoutMasterId r:id="rId35"/>
  </p:handoutMasterIdLst>
  <p:sldIdLst>
    <p:sldId id="568" r:id="rId2"/>
    <p:sldId id="486" r:id="rId3"/>
    <p:sldId id="280" r:id="rId4"/>
    <p:sldId id="581" r:id="rId5"/>
    <p:sldId id="583" r:id="rId6"/>
    <p:sldId id="496" r:id="rId7"/>
    <p:sldId id="588" r:id="rId8"/>
    <p:sldId id="589" r:id="rId9"/>
    <p:sldId id="590" r:id="rId10"/>
    <p:sldId id="594" r:id="rId11"/>
    <p:sldId id="598" r:id="rId12"/>
    <p:sldId id="600" r:id="rId13"/>
    <p:sldId id="323" r:id="rId14"/>
    <p:sldId id="602" r:id="rId15"/>
    <p:sldId id="326" r:id="rId16"/>
    <p:sldId id="328" r:id="rId17"/>
    <p:sldId id="604" r:id="rId18"/>
    <p:sldId id="544" r:id="rId19"/>
    <p:sldId id="606" r:id="rId20"/>
    <p:sldId id="545" r:id="rId21"/>
    <p:sldId id="342" r:id="rId22"/>
    <p:sldId id="611" r:id="rId23"/>
    <p:sldId id="614" r:id="rId24"/>
    <p:sldId id="357" r:id="rId25"/>
    <p:sldId id="621" r:id="rId26"/>
    <p:sldId id="625" r:id="rId27"/>
    <p:sldId id="375" r:id="rId28"/>
    <p:sldId id="628" r:id="rId29"/>
    <p:sldId id="382" r:id="rId30"/>
    <p:sldId id="634" r:id="rId31"/>
    <p:sldId id="388" r:id="rId32"/>
    <p:sldId id="390" r:id="rId33"/>
  </p:sldIdLst>
  <p:sldSz cx="9144000" cy="6858000" type="screen4x3"/>
  <p:notesSz cx="12115800" cy="18973800"/>
  <p:custDataLst>
    <p:tags r:id="rId36"/>
  </p:custDataLst>
  <p:defaultTextStyle>
    <a:defPPr>
      <a:defRPr lang="en-US"/>
    </a:defPPr>
    <a:lvl1pPr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1pPr>
    <a:lvl2pPr marL="4572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2pPr>
    <a:lvl3pPr marL="9144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3pPr>
    <a:lvl4pPr marL="13716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4pPr>
    <a:lvl5pPr marL="18288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2400" kern="1200">
        <a:solidFill>
          <a:schemeClr val="tx1"/>
        </a:solidFill>
        <a:latin typeface="Arial" pitchFamily="-108" charset="0"/>
        <a:ea typeface="Arial" pitchFamily="-108" charset="0"/>
        <a:cs typeface="Arial" pitchFamily="-108" charset="0"/>
      </a:defRPr>
    </a:lvl6pPr>
    <a:lvl7pPr marL="2743200" algn="l" defTabSz="457200" rtl="0" eaLnBrk="1" latinLnBrk="0" hangingPunct="1">
      <a:defRPr sz="2400" kern="1200">
        <a:solidFill>
          <a:schemeClr val="tx1"/>
        </a:solidFill>
        <a:latin typeface="Arial" pitchFamily="-108" charset="0"/>
        <a:ea typeface="Arial" pitchFamily="-108" charset="0"/>
        <a:cs typeface="Arial" pitchFamily="-108" charset="0"/>
      </a:defRPr>
    </a:lvl7pPr>
    <a:lvl8pPr marL="3200400" algn="l" defTabSz="457200" rtl="0" eaLnBrk="1" latinLnBrk="0" hangingPunct="1">
      <a:defRPr sz="2400" kern="1200">
        <a:solidFill>
          <a:schemeClr val="tx1"/>
        </a:solidFill>
        <a:latin typeface="Arial" pitchFamily="-108" charset="0"/>
        <a:ea typeface="Arial" pitchFamily="-108" charset="0"/>
        <a:cs typeface="Arial" pitchFamily="-108" charset="0"/>
      </a:defRPr>
    </a:lvl8pPr>
    <a:lvl9pPr marL="3657600" algn="l" defTabSz="457200" rtl="0" eaLnBrk="1" latinLnBrk="0" hangingPunct="1">
      <a:defRPr sz="2400" kern="1200">
        <a:solidFill>
          <a:schemeClr val="tx1"/>
        </a:solidFill>
        <a:latin typeface="Arial" pitchFamily="-108" charset="0"/>
        <a:ea typeface="Arial" pitchFamily="-108" charset="0"/>
        <a:cs typeface="Arial" pitchFamily="-108" charset="0"/>
      </a:defRPr>
    </a:lvl9pPr>
  </p:defaultTextStyle>
  <p:extLst>
    <p:ext uri="{EFAFB233-063F-42B5-8137-9DF3F51BA10A}">
      <p15:sldGuideLst xmlns:p15="http://schemas.microsoft.com/office/powerpoint/2012/main" xmlns="">
        <p15:guide id="3" orient="horz" pos="2160" userDrawn="1">
          <p15:clr>
            <a:srgbClr val="A4A3A4"/>
          </p15:clr>
        </p15:guide>
        <p15:guide id="10" pos="2880" userDrawn="1">
          <p15:clr>
            <a:srgbClr val="A4A3A4"/>
          </p15:clr>
        </p15:guide>
      </p15:sldGuideLst>
    </p:ext>
    <p:ext uri="{2D200454-40CA-4A62-9FC3-DE9A4176ACB9}">
      <p15:notesGuideLst xmlns:p15="http://schemas.microsoft.com/office/powerpoint/2012/main" xmlns="">
        <p15:guide id="1" orient="horz" pos="5976">
          <p15:clr>
            <a:srgbClr val="A4A3A4"/>
          </p15:clr>
        </p15:guide>
        <p15:guide id="2" pos="381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red"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473B8"/>
    <a:srgbClr val="4B7278"/>
    <a:srgbClr val="C39150"/>
    <a:srgbClr val="58662E"/>
    <a:srgbClr val="F7F7F7"/>
    <a:srgbClr val="85B0DE"/>
    <a:srgbClr val="008B5D"/>
    <a:srgbClr val="00788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88632" autoAdjust="0"/>
  </p:normalViewPr>
  <p:slideViewPr>
    <p:cSldViewPr snapToGrid="0">
      <p:cViewPr varScale="1">
        <p:scale>
          <a:sx n="95" d="100"/>
          <a:sy n="95" d="100"/>
        </p:scale>
        <p:origin x="-432"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150" d="100"/>
        <a:sy n="150" d="100"/>
      </p:scale>
      <p:origin x="0" y="25104"/>
    </p:cViewPr>
  </p:sorterViewPr>
  <p:notesViewPr>
    <p:cSldViewPr snapToGrid="0">
      <p:cViewPr varScale="1">
        <p:scale>
          <a:sx n="41" d="100"/>
          <a:sy n="41" d="100"/>
        </p:scale>
        <p:origin x="1650" y="102"/>
      </p:cViewPr>
      <p:guideLst>
        <p:guide orient="horz" pos="5976"/>
        <p:guide pos="381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3.xml"/><Relationship Id="rId3" Type="http://schemas.openxmlformats.org/officeDocument/2006/relationships/slide" Target="slides/slide7.xml"/><Relationship Id="rId7" Type="http://schemas.openxmlformats.org/officeDocument/2006/relationships/slide" Target="slides/slide11.xml"/><Relationship Id="rId12" Type="http://schemas.openxmlformats.org/officeDocument/2006/relationships/slide" Target="slides/slide22.xml"/><Relationship Id="rId17" Type="http://schemas.openxmlformats.org/officeDocument/2006/relationships/slide" Target="slides/slide30.xml"/><Relationship Id="rId2" Type="http://schemas.openxmlformats.org/officeDocument/2006/relationships/slide" Target="slides/slide5.xml"/><Relationship Id="rId16" Type="http://schemas.openxmlformats.org/officeDocument/2006/relationships/slide" Target="slides/slide28.xml"/><Relationship Id="rId1" Type="http://schemas.openxmlformats.org/officeDocument/2006/relationships/slide" Target="slides/slide4.xml"/><Relationship Id="rId6" Type="http://schemas.openxmlformats.org/officeDocument/2006/relationships/slide" Target="slides/slide10.xml"/><Relationship Id="rId11" Type="http://schemas.openxmlformats.org/officeDocument/2006/relationships/slide" Target="slides/slide19.xml"/><Relationship Id="rId5" Type="http://schemas.openxmlformats.org/officeDocument/2006/relationships/slide" Target="slides/slide9.xml"/><Relationship Id="rId15" Type="http://schemas.openxmlformats.org/officeDocument/2006/relationships/slide" Target="slides/slide26.xml"/><Relationship Id="rId10" Type="http://schemas.openxmlformats.org/officeDocument/2006/relationships/slide" Target="slides/slide17.xml"/><Relationship Id="rId4" Type="http://schemas.openxmlformats.org/officeDocument/2006/relationships/slide" Target="slides/slide8.xml"/><Relationship Id="rId9" Type="http://schemas.openxmlformats.org/officeDocument/2006/relationships/slide" Target="slides/slide14.xml"/><Relationship Id="rId14"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2850"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1" name="Rectangle 3"/>
          <p:cNvSpPr>
            <a:spLocks noGrp="1" noChangeArrowheads="1"/>
          </p:cNvSpPr>
          <p:nvPr>
            <p:ph type="dt" sz="quarter" idx="1"/>
          </p:nvPr>
        </p:nvSpPr>
        <p:spPr bwMode="auto">
          <a:xfrm>
            <a:off x="6862763" y="0"/>
            <a:ext cx="5248275"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Times New Roman" charset="0"/>
                <a:ea typeface="+mn-ea"/>
                <a:cs typeface="+mn-cs"/>
              </a:defRPr>
            </a:lvl1pPr>
          </a:lstStyle>
          <a:p>
            <a:pPr>
              <a:defRPr/>
            </a:pPr>
            <a:endParaRPr lang="en-US" dirty="0"/>
          </a:p>
        </p:txBody>
      </p:sp>
      <p:sp>
        <p:nvSpPr>
          <p:cNvPr id="462852" name="Rectangle 4"/>
          <p:cNvSpPr>
            <a:spLocks noGrp="1" noChangeArrowheads="1"/>
          </p:cNvSpPr>
          <p:nvPr>
            <p:ph type="ftr" sz="quarter" idx="2"/>
          </p:nvPr>
        </p:nvSpPr>
        <p:spPr bwMode="auto">
          <a:xfrm>
            <a:off x="0" y="18019713"/>
            <a:ext cx="5249863"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3" name="Rectangle 5"/>
          <p:cNvSpPr>
            <a:spLocks noGrp="1" noChangeArrowheads="1"/>
          </p:cNvSpPr>
          <p:nvPr>
            <p:ph type="sldNum" sz="quarter" idx="3"/>
          </p:nvPr>
        </p:nvSpPr>
        <p:spPr bwMode="auto">
          <a:xfrm>
            <a:off x="6862763" y="18019713"/>
            <a:ext cx="5248275"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atin typeface="Times New Roman" pitchFamily="-108" charset="0"/>
              </a:defRPr>
            </a:lvl1pPr>
          </a:lstStyle>
          <a:p>
            <a:fld id="{1401AC8A-3A03-C44C-87B3-172575CD3DA3}" type="slidenum">
              <a:rPr lang="en-US"/>
              <a:pPr/>
              <a:t>‹#›</a:t>
            </a:fld>
            <a:endParaRPr lang="en-US" dirty="0"/>
          </a:p>
        </p:txBody>
      </p:sp>
    </p:spTree>
    <p:extLst>
      <p:ext uri="{BB962C8B-B14F-4D97-AF65-F5344CB8AC3E}">
        <p14:creationId xmlns:p14="http://schemas.microsoft.com/office/powerpoint/2010/main" xmlns="" val="1398803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1634"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5" name="Rectangle 3"/>
          <p:cNvSpPr>
            <a:spLocks noGrp="1" noChangeArrowheads="1"/>
          </p:cNvSpPr>
          <p:nvPr>
            <p:ph type="dt" idx="1"/>
          </p:nvPr>
        </p:nvSpPr>
        <p:spPr bwMode="auto">
          <a:xfrm>
            <a:off x="6865938" y="0"/>
            <a:ext cx="5249862"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Arial" charset="0"/>
                <a:ea typeface="+mn-ea"/>
                <a:cs typeface="+mn-cs"/>
              </a:defRPr>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1314450" y="1423988"/>
            <a:ext cx="9486900" cy="7115175"/>
          </a:xfrm>
          <a:prstGeom prst="rect">
            <a:avLst/>
          </a:prstGeom>
          <a:noFill/>
          <a:ln w="9525">
            <a:solidFill>
              <a:srgbClr val="000000"/>
            </a:solidFill>
            <a:miter lim="800000"/>
            <a:headEnd/>
            <a:tailEnd/>
          </a:ln>
        </p:spPr>
      </p:sp>
      <p:sp>
        <p:nvSpPr>
          <p:cNvPr id="581637" name="Rectangle 5"/>
          <p:cNvSpPr>
            <a:spLocks noGrp="1" noChangeArrowheads="1"/>
          </p:cNvSpPr>
          <p:nvPr>
            <p:ph type="body" sz="quarter" idx="3"/>
          </p:nvPr>
        </p:nvSpPr>
        <p:spPr bwMode="auto">
          <a:xfrm>
            <a:off x="1614488" y="9013825"/>
            <a:ext cx="8886825" cy="853598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1638" name="Rectangle 6"/>
          <p:cNvSpPr>
            <a:spLocks noGrp="1" noChangeArrowheads="1"/>
          </p:cNvSpPr>
          <p:nvPr>
            <p:ph type="ftr" sz="quarter" idx="4"/>
          </p:nvPr>
        </p:nvSpPr>
        <p:spPr bwMode="auto">
          <a:xfrm>
            <a:off x="0" y="18026063"/>
            <a:ext cx="5249863"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9" name="Rectangle 7"/>
          <p:cNvSpPr>
            <a:spLocks noGrp="1" noChangeArrowheads="1"/>
          </p:cNvSpPr>
          <p:nvPr>
            <p:ph type="sldNum" sz="quarter" idx="5"/>
          </p:nvPr>
        </p:nvSpPr>
        <p:spPr bwMode="auto">
          <a:xfrm>
            <a:off x="6865938" y="18026063"/>
            <a:ext cx="5249862"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vl1pPr>
          </a:lstStyle>
          <a:p>
            <a:fld id="{1783EE25-A22C-F045-AEDD-E8395C94AC70}" type="slidenum">
              <a:rPr lang="en-US"/>
              <a:pPr/>
              <a:t>‹#›</a:t>
            </a:fld>
            <a:endParaRPr lang="en-US" dirty="0"/>
          </a:p>
        </p:txBody>
      </p:sp>
    </p:spTree>
    <p:extLst>
      <p:ext uri="{BB962C8B-B14F-4D97-AF65-F5344CB8AC3E}">
        <p14:creationId xmlns:p14="http://schemas.microsoft.com/office/powerpoint/2010/main" xmlns="" val="21974141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pitchFamily="-108" charset="-128"/>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3EE25-A22C-F045-AEDD-E8395C94AC70}" type="slidenum">
              <a:rPr lang="en-US" smtClean="0"/>
              <a:pPr/>
              <a:t>1</a:t>
            </a:fld>
            <a:endParaRPr lang="en-US" dirty="0"/>
          </a:p>
        </p:txBody>
      </p:sp>
    </p:spTree>
    <p:extLst>
      <p:ext uri="{BB962C8B-B14F-4D97-AF65-F5344CB8AC3E}">
        <p14:creationId xmlns:p14="http://schemas.microsoft.com/office/powerpoint/2010/main" xmlns="" val="1455863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10</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8.7-2a Cell reproduction: a dance of the chromosomes (part 2a: metaphase)</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091133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11</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8.8-1 </a:t>
            </a:r>
            <a:r>
              <a:rPr lang="en-US" sz="1200" b="0" i="0" u="none" strike="noStrike" kern="1200" dirty="0" err="1" smtClean="0">
                <a:solidFill>
                  <a:schemeClr val="tx1"/>
                </a:solidFill>
                <a:effectLst/>
                <a:latin typeface="Arial" pitchFamily="34" charset="0"/>
                <a:ea typeface="ＭＳ Ｐゴシック" charset="0"/>
                <a:cs typeface="Arial" pitchFamily="34" charset="0"/>
              </a:rPr>
              <a:t>Cytokinesis</a:t>
            </a:r>
            <a:r>
              <a:rPr lang="en-US" sz="1200" b="0" i="0" u="none" strike="noStrike" kern="1200" dirty="0" smtClean="0">
                <a:solidFill>
                  <a:schemeClr val="tx1"/>
                </a:solidFill>
                <a:effectLst/>
                <a:latin typeface="Arial" pitchFamily="34" charset="0"/>
                <a:ea typeface="ＭＳ Ｐゴシック" charset="0"/>
                <a:cs typeface="Arial" pitchFamily="34" charset="0"/>
              </a:rPr>
              <a:t> in animal and plant cells (part 1: animal)</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36729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12</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8.8-2 </a:t>
            </a:r>
            <a:r>
              <a:rPr lang="en-US" sz="1200" b="0" i="0" u="none" strike="noStrike" kern="1200" dirty="0" err="1" smtClean="0">
                <a:solidFill>
                  <a:schemeClr val="tx1"/>
                </a:solidFill>
                <a:effectLst/>
                <a:latin typeface="Arial" pitchFamily="34" charset="0"/>
                <a:ea typeface="ＭＳ Ｐゴシック" charset="0"/>
                <a:cs typeface="Arial" pitchFamily="34" charset="0"/>
              </a:rPr>
              <a:t>Cytokinesis</a:t>
            </a:r>
            <a:r>
              <a:rPr lang="en-US" sz="1200" b="0" i="0" u="none" strike="noStrike" kern="1200" dirty="0" smtClean="0">
                <a:solidFill>
                  <a:schemeClr val="tx1"/>
                </a:solidFill>
                <a:effectLst/>
                <a:latin typeface="Arial" pitchFamily="34" charset="0"/>
                <a:ea typeface="ＭＳ Ｐゴシック" charset="0"/>
                <a:cs typeface="Arial" pitchFamily="34" charset="0"/>
              </a:rPr>
              <a:t> in animal and plant cells (part 2: plant cell)</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1391639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E8C43F3F-BC46-9A44-83C0-9217EC7C1A19}" type="slidenum">
              <a:rPr lang="en-US" sz="2300"/>
              <a:pPr algn="r" defTabSz="1776413" eaLnBrk="0" hangingPunct="0"/>
              <a:t>13</a:t>
            </a:fld>
            <a:endParaRPr lang="en-US" sz="2300" dirty="0"/>
          </a:p>
        </p:txBody>
      </p:sp>
      <p:sp>
        <p:nvSpPr>
          <p:cNvPr id="14131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41316"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Students often seem confused by the difference between a DNA molecule and a chromosome. This is especially problematic in this chapter when discussing DNA replication.</a:t>
            </a:r>
          </a:p>
          <a:p>
            <a:r>
              <a:rPr lang="en-US" dirty="0"/>
              <a:t>2. Students are often confused by photographs of chromosomes. A chromosome is often described as a single strand, yet photographs typically show duplicated chromosomes appearing like the letter “X.” It remains unclear to many students why (a) chromosome structure is typically different between interphase G</a:t>
            </a:r>
            <a:r>
              <a:rPr lang="en-US" baseline="-25000" dirty="0"/>
              <a:t>1</a:t>
            </a:r>
            <a:r>
              <a:rPr lang="en-US" dirty="0"/>
              <a:t> and stages of division and (b) why chromosomes are not photographed during interphase (the stage in which chromosomes are typically first discussed) before the chromosomes replicate.</a:t>
            </a:r>
          </a:p>
          <a:p>
            <a:r>
              <a:rPr lang="en-US" dirty="0"/>
              <a:t>3. Students do not typically know that all cancers are genetically based. Consider making this clear early in your discussions. Challenge your students to explain how certain viruses can lead to cancer (such as HPV, human papillomavirus, associated with genital warts and cervical cancer).</a:t>
            </a:r>
          </a:p>
          <a:p>
            <a:r>
              <a:rPr lang="en-US" b="1" dirty="0"/>
              <a:t>Teaching Tips</a:t>
            </a:r>
            <a:endParaRPr lang="en-US" dirty="0"/>
          </a:p>
          <a:p>
            <a:r>
              <a:rPr lang="en-US" dirty="0"/>
              <a:t>1. Mitochondrial DNA is widely used to analyze evolutionary relationships. Students might be challenged to search the Internet for examples of its use in tracing human evolutionary history.</a:t>
            </a:r>
          </a:p>
          <a:p>
            <a:r>
              <a:rPr lang="en-US" dirty="0"/>
              <a:t>2. Consider this additional analogy between histones and DNA. DNA is like a very long piece of thread wrapped around a series of spools (histones). The DNA wraps one spool, then extends to another spool, repeating this many hundreds of times—all with one continuous strand of thread.</a:t>
            </a:r>
          </a:p>
          <a:p>
            <a:r>
              <a:rPr lang="en-US" dirty="0"/>
              <a:t>3. The concepts of DNA replication and sister chromatids are often obstacles for many students. If you can find twist ties or other bendable wire, you can demonstrate or have students model the difference between (a) a chromosome before DNA replication and </a:t>
            </a:r>
            <a:br>
              <a:rPr lang="en-US" dirty="0"/>
            </a:br>
            <a:r>
              <a:rPr lang="en-US" dirty="0"/>
              <a:t>(b) sister chromatids after DNA replication. One piece of wire will represent a chromosome before replication. Two twist ties twisted about each other can represent sister chromatids (even though this is not the actual physical relationship between sister chromatids). In the model, we have doubled the DNA, but the molecules remain attached. (You might also want to point out that when sister chromatids are separated, they are considered separate chromosomes.)</a:t>
            </a:r>
          </a:p>
          <a:p>
            <a:r>
              <a:rPr lang="en-US" dirty="0"/>
              <a:t>4. In G</a:t>
            </a:r>
            <a:r>
              <a:rPr lang="en-US" baseline="-25000" dirty="0"/>
              <a:t>1</a:t>
            </a:r>
            <a:r>
              <a:rPr lang="en-US" dirty="0"/>
              <a:t>, the chromosomes have not replicated. But by G</a:t>
            </a:r>
            <a:r>
              <a:rPr lang="en-US" baseline="-25000" dirty="0"/>
              <a:t>2</a:t>
            </a:r>
            <a:r>
              <a:rPr lang="en-US" dirty="0"/>
              <a:t>, chromosomes consist of sister chromatids. If you have created a demonstration of sister chromatids, relate DNA replication and sister chromatids to the cell cycle.</a:t>
            </a:r>
          </a:p>
          <a:p>
            <a:r>
              <a:rPr lang="en-US" dirty="0"/>
              <a:t>5. The cell cycle control system is somewhat like the control device of an automatic washing machine. Each has a control system that triggers and coordinates key events in the cycle. However, the components of the control system of a cell cycle are not located in one place, like a washing machine.</a:t>
            </a:r>
          </a:p>
          <a:p>
            <a:r>
              <a:rPr lang="en-US" dirty="0"/>
              <a:t>6. Students might keep better track of the sequence of events in a cell cycle by simply memorizing the letters IPMAT. The first letters of interphase, prophase, metaphase, anaphase, and </a:t>
            </a:r>
            <a:r>
              <a:rPr lang="en-US" dirty="0" err="1"/>
              <a:t>telophase</a:t>
            </a:r>
            <a:r>
              <a:rPr lang="en-US" dirty="0"/>
              <a:t> are represented in this made-up word.</a:t>
            </a:r>
          </a:p>
          <a:p>
            <a:r>
              <a:rPr lang="en-US" dirty="0"/>
              <a:t>7. Many students think of mitosis and cytokinesis as one process. In some situations, mitosis occurs without subsequent cytokinesis. Challenge your students to predict the outcome of mitosis without cytokinesis (multinuclear cells called a syncytium). One place this occurs is in human development during the formation of the placenta.</a:t>
            </a:r>
          </a:p>
          <a:p>
            <a:r>
              <a:rPr lang="en-US" dirty="0"/>
              <a:t>8. The authors make an analogy between a drawstring and the mechanism of cytokinesis in animal cells. Students seem to appreciate this analogy. Have your students think of a man who tightens the drawstring of his sweatpants so tight that he pinches himself in two, or perhaps nearly so! The analogy is especially good because the drawstring is just beneath the surface of the sweatpants, and the microfilaments are just beneath the surface of the cell’s plasma membrane.</a:t>
            </a:r>
          </a:p>
          <a:p>
            <a:r>
              <a:rPr lang="en-US" dirty="0"/>
              <a:t>9. Chemotherapy has some disastrous side effects. The drugs used to fight cancer attack rapidly dividing cells. Unfortunately for men, the cells that make sperm are also rapidly dividing. In some circumstances, chemotherapy can leave a man infertile (unable to produce viable sperm) but still able to produce an erection.</a:t>
            </a:r>
          </a:p>
          <a:p>
            <a:r>
              <a:rPr lang="en-US" dirty="0"/>
              <a:t>10. Many other approaches (such as cancer vaccines) are under consideration to fight cancers. You may wish to explore these as sidelights to your lecture. Good resources include cell biology and development textbooks.</a:t>
            </a:r>
          </a:p>
          <a:p>
            <a:r>
              <a:rPr lang="en-US" b="1" dirty="0"/>
              <a:t>Active Lecture Tips</a:t>
            </a:r>
            <a:endParaRPr lang="en-US" dirty="0"/>
          </a:p>
          <a:p>
            <a:r>
              <a:rPr lang="en-US" dirty="0"/>
              <a:t>1. See the Activity </a:t>
            </a:r>
            <a:r>
              <a:rPr lang="en-US" i="1" dirty="0"/>
              <a:t>Student Demonstration of Mitosis and Meiosis Using Chromosome Cut-Outs as Models</a:t>
            </a:r>
            <a:r>
              <a:rPr lang="en-US" dirty="0"/>
              <a:t> on the Instructor Exchange. Visit the Instructor Exchange </a:t>
            </a:r>
            <a:r>
              <a:rPr lang="en-US" dirty="0" smtClean="0"/>
              <a:t>in the </a:t>
            </a:r>
            <a:r>
              <a:rPr lang="en-US" dirty="0" err="1" smtClean="0"/>
              <a:t>MasteringBiology</a:t>
            </a:r>
            <a:r>
              <a:rPr lang="en-US" dirty="0" smtClean="0"/>
              <a:t> instructor resource </a:t>
            </a:r>
            <a:r>
              <a:rPr lang="en-US" dirty="0"/>
              <a:t>area for a description of this activity.</a:t>
            </a:r>
          </a:p>
          <a:p>
            <a:r>
              <a:rPr lang="en-US" dirty="0"/>
              <a:t>2. See the Activity </a:t>
            </a:r>
            <a:r>
              <a:rPr lang="en-US" i="1" dirty="0"/>
              <a:t>Losing Control of a Car Relates to Unregulated Cell Division</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98310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14</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8.9 Growth and metastasis of a malignant tumor of the breast</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82194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2B2AD686-A98A-B246-9569-3A93338868CD}" type="slidenum">
              <a:rPr lang="en-US" sz="2300"/>
              <a:pPr algn="r" defTabSz="1776413" eaLnBrk="0" hangingPunct="0"/>
              <a:t>15</a:t>
            </a:fld>
            <a:endParaRPr lang="en-US" sz="2300" dirty="0"/>
          </a:p>
        </p:txBody>
      </p:sp>
      <p:sp>
        <p:nvSpPr>
          <p:cNvPr id="147459"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47460"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Students often seem confused by the difference between a DNA molecule and a chromosome. This is especially problematic in this chapter when discussing DNA replication.</a:t>
            </a:r>
          </a:p>
          <a:p>
            <a:r>
              <a:rPr lang="en-US" dirty="0"/>
              <a:t>2. Students are often confused by photographs of chromosomes. A chromosome is often described as a single strand, yet photographs typically show duplicated chromosomes appearing like the letter “X.” It remains unclear to many students why (a) chromosome structure is typically different between interphase G</a:t>
            </a:r>
            <a:r>
              <a:rPr lang="en-US" baseline="-25000" dirty="0"/>
              <a:t>1</a:t>
            </a:r>
            <a:r>
              <a:rPr lang="en-US" dirty="0"/>
              <a:t> and stages of division and (b) why chromosomes are not photographed during interphase (the stage in which chromosomes are typically first discussed) before the chromosomes replicate.</a:t>
            </a:r>
          </a:p>
          <a:p>
            <a:r>
              <a:rPr lang="en-US" dirty="0"/>
              <a:t>3. Students do not typically know that all cancers are genetically based. Consider making this clear early in your discussions. Challenge your students to explain how certain viruses can lead to cancer (such as HPV, human papillomavirus, associated with genital warts and cervical cancer).</a:t>
            </a:r>
          </a:p>
          <a:p>
            <a:r>
              <a:rPr lang="en-US" b="1" dirty="0"/>
              <a:t>Teaching Tips</a:t>
            </a:r>
            <a:endParaRPr lang="en-US" dirty="0"/>
          </a:p>
          <a:p>
            <a:r>
              <a:rPr lang="en-US" dirty="0"/>
              <a:t>1. Mitochondrial DNA is widely used to analyze evolutionary relationships. Students might be challenged to search the Internet for examples of its use in tracing human evolutionary history.</a:t>
            </a:r>
          </a:p>
          <a:p>
            <a:r>
              <a:rPr lang="en-US" dirty="0"/>
              <a:t>2. Consider this additional analogy between histones and DNA. DNA is like a very long piece of thread wrapped around a series of spools (histones). The DNA wraps one spool, then extends to another spool, repeating this many hundreds of times—all with one continuous strand of thread.</a:t>
            </a:r>
          </a:p>
          <a:p>
            <a:r>
              <a:rPr lang="en-US" dirty="0"/>
              <a:t>3. The concepts of DNA replication and sister chromatids are often obstacles for many students. If you can find twist ties or other bendable wire, you can demonstrate or have students model the difference between (a) a chromosome before DNA replication and </a:t>
            </a:r>
            <a:br>
              <a:rPr lang="en-US" dirty="0"/>
            </a:br>
            <a:r>
              <a:rPr lang="en-US" dirty="0"/>
              <a:t>(b) sister chromatids after DNA replication. One piece of wire will represent a chromosome before replication. Two twist ties twisted about each other can represent sister chromatids (even though this is not the actual physical relationship between sister chromatids). In the model, we have doubled the DNA, but the molecules remain attached. (You might also want to point out that when sister chromatids are separated, they are considered separate chromosomes.)</a:t>
            </a:r>
          </a:p>
          <a:p>
            <a:r>
              <a:rPr lang="en-US" dirty="0"/>
              <a:t>4. In G</a:t>
            </a:r>
            <a:r>
              <a:rPr lang="en-US" baseline="-25000" dirty="0"/>
              <a:t>1</a:t>
            </a:r>
            <a:r>
              <a:rPr lang="en-US" dirty="0"/>
              <a:t>, the chromosomes have not replicated. But by G</a:t>
            </a:r>
            <a:r>
              <a:rPr lang="en-US" baseline="-25000" dirty="0"/>
              <a:t>2</a:t>
            </a:r>
            <a:r>
              <a:rPr lang="en-US" dirty="0"/>
              <a:t>, chromosomes consist of sister chromatids. If you have created a demonstration of sister chromatids, relate DNA replication and sister chromatids to the cell cycle.</a:t>
            </a:r>
          </a:p>
          <a:p>
            <a:r>
              <a:rPr lang="en-US" dirty="0"/>
              <a:t>5. The cell cycle control system is somewhat like the control device of an automatic washing machine. Each has a control system that triggers and coordinates key events in the cycle. However, the components of the control system of a cell cycle are not located in one place, like a washing machine.</a:t>
            </a:r>
          </a:p>
          <a:p>
            <a:r>
              <a:rPr lang="en-US" dirty="0"/>
              <a:t>6. Students might keep better track of the sequence of events in a cell cycle by simply memorizing the letters IPMAT. The first letters of interphase, prophase, metaphase, anaphase, and </a:t>
            </a:r>
            <a:r>
              <a:rPr lang="en-US" dirty="0" err="1"/>
              <a:t>telophase</a:t>
            </a:r>
            <a:r>
              <a:rPr lang="en-US" dirty="0"/>
              <a:t> are represented in this made-up word.</a:t>
            </a:r>
          </a:p>
          <a:p>
            <a:r>
              <a:rPr lang="en-US" dirty="0"/>
              <a:t>7. Many students think of mitosis and cytokinesis as one process. In some situations, mitosis occurs without subsequent cytokinesis. Challenge your students to predict the outcome of mitosis without cytokinesis (multinuclear cells called a syncytium). One place this occurs is in human development during the formation of the placenta.</a:t>
            </a:r>
          </a:p>
          <a:p>
            <a:r>
              <a:rPr lang="en-US" dirty="0"/>
              <a:t>8. The authors make an analogy between a drawstring and the mechanism of cytokinesis in animal cells. Students seem to appreciate this analogy. Have your students think of a man who tightens the drawstring of his sweatpants so tight that he pinches himself in two, or perhaps nearly so! The analogy is especially good because the drawstring is just beneath the surface of the sweatpants, and the microfilaments are just beneath the surface of the cell’s plasma membrane.</a:t>
            </a:r>
          </a:p>
          <a:p>
            <a:r>
              <a:rPr lang="en-US" dirty="0"/>
              <a:t>9. Chemotherapy has some disastrous side effects. The drugs used to fight cancer attack rapidly dividing cells. Unfortunately for men, the cells that make sperm are also rapidly dividing. In some circumstances, chemotherapy can leave a man infertile (unable to produce viable sperm) but still able to produce an erection.</a:t>
            </a:r>
          </a:p>
          <a:p>
            <a:r>
              <a:rPr lang="en-US" dirty="0"/>
              <a:t>10. Many other approaches (such as cancer vaccines) are under consideration to fight cancers. You may wish to explore these as sidelights to your lecture. Good resources include cell biology and development textbooks.</a:t>
            </a:r>
          </a:p>
          <a:p>
            <a:r>
              <a:rPr lang="en-US" b="1" dirty="0"/>
              <a:t>Active Lecture Tips</a:t>
            </a:r>
            <a:endParaRPr lang="en-US" dirty="0"/>
          </a:p>
          <a:p>
            <a:r>
              <a:rPr lang="en-US" dirty="0"/>
              <a:t>1. See the Activity </a:t>
            </a:r>
            <a:r>
              <a:rPr lang="en-US" i="1" dirty="0"/>
              <a:t>Student Demonstration of Mitosis and Meiosis Using Chromosome Cut-Outs as Models</a:t>
            </a:r>
            <a:r>
              <a:rPr lang="en-US" dirty="0"/>
              <a:t> on the Instructor Exchange. Visit the Instructor Exchange </a:t>
            </a:r>
            <a:r>
              <a:rPr lang="en-US" dirty="0" smtClean="0"/>
              <a:t>in the </a:t>
            </a:r>
            <a:r>
              <a:rPr lang="en-US" dirty="0" err="1" smtClean="0"/>
              <a:t>MasteringBiology</a:t>
            </a:r>
            <a:r>
              <a:rPr lang="en-US" dirty="0" smtClean="0"/>
              <a:t> instructor resource </a:t>
            </a:r>
            <a:r>
              <a:rPr lang="en-US" dirty="0"/>
              <a:t>area for a description of this activity.</a:t>
            </a:r>
          </a:p>
          <a:p>
            <a:r>
              <a:rPr lang="en-US" dirty="0"/>
              <a:t>2. See the Activity </a:t>
            </a:r>
            <a:r>
              <a:rPr lang="en-US" i="1" dirty="0"/>
              <a:t>Losing Control of a Car Relates to Unregulated Cell Division</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576331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93BCF28-ECEC-EF4E-AD75-1881BA1210B5}" type="slidenum">
              <a:rPr lang="en-US" sz="2300"/>
              <a:pPr algn="r" defTabSz="1776413" eaLnBrk="0" hangingPunct="0"/>
              <a:t>16</a:t>
            </a:fld>
            <a:endParaRPr lang="en-US" sz="2300" dirty="0"/>
          </a:p>
        </p:txBody>
      </p:sp>
      <p:sp>
        <p:nvSpPr>
          <p:cNvPr id="15155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51556"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How meiosis results in four haploid cells yet mitosis yields two diploid cells is often memorized but not understood. It can be explained like this. In mitosis and meiosis, the processes begin with replicated pairs of chromosomes. The two pairs include four items. Sort this group into two subgroups, and you are back to two pairs. Divide again, and you have separated four items into four groups of one. All of the details of these two processes, although eventually addressed, can get in the way of seeing the overall process.</a:t>
            </a:r>
          </a:p>
          <a:p>
            <a:r>
              <a:rPr lang="en-US" sz="1200" kern="1200" dirty="0" smtClean="0">
                <a:solidFill>
                  <a:schemeClr val="tx1"/>
                </a:solidFill>
                <a:latin typeface="Times New Roman" charset="0"/>
                <a:ea typeface="+mn-ea"/>
                <a:cs typeface="+mn-cs"/>
              </a:rPr>
              <a:t>2. Most people have difficulty comprehending large numbers. See Teaching Tips 7–9 below to help relate these large numbers to aspects of students’ lives.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helping students through mitosis and meiosis by developing an analogy to pairs of shoes. In this case, any given species that is diploid has a certain number of pairs of shoes, or homologous chromosomes.</a:t>
            </a:r>
          </a:p>
          <a:p>
            <a:r>
              <a:rPr lang="en-US" sz="1200" kern="1200" dirty="0" smtClean="0">
                <a:solidFill>
                  <a:schemeClr val="tx1"/>
                </a:solidFill>
                <a:latin typeface="Times New Roman" charset="0"/>
                <a:ea typeface="+mn-ea"/>
                <a:cs typeface="+mn-cs"/>
              </a:rPr>
              <a:t>2. In the shoe analogy, females have 23 pairs of matching shoes, and males have 22 matching pairs and one odd pair—maybe a sandal and a sneaker!</a:t>
            </a:r>
          </a:p>
          <a:p>
            <a:r>
              <a:rPr lang="en-US" sz="1200" kern="1200" dirty="0" smtClean="0">
                <a:solidFill>
                  <a:schemeClr val="tx1"/>
                </a:solidFill>
                <a:latin typeface="Times New Roman" charset="0"/>
                <a:ea typeface="+mn-ea"/>
                <a:cs typeface="+mn-cs"/>
              </a:rPr>
              <a:t>3. You may wish to ask the class why meiosis is necessary. Why not have a male diploid cell fertilize a diploid female cell? In short, the answer is that, if this were true, at every fertilization, we would have genetic doubling.</a:t>
            </a:r>
          </a:p>
          <a:p>
            <a:r>
              <a:rPr lang="en-US" sz="1200" kern="1200" dirty="0" smtClean="0">
                <a:solidFill>
                  <a:schemeClr val="tx1"/>
                </a:solidFill>
                <a:latin typeface="Times New Roman" charset="0"/>
                <a:ea typeface="+mn-ea"/>
                <a:cs typeface="+mn-cs"/>
              </a:rPr>
              <a:t>4. If you wish to continue the shoe analogy, crossing over is somewhat like exchanging the shoelaces in a pair of shoes. A point to make is that the shoes (chromosomes) before crossing over are what you inherited</a:t>
            </a:r>
            <a:r>
              <a:rPr lang="en-US" dirty="0"/>
              <a:t>—from either the </a:t>
            </a:r>
            <a:r>
              <a:rPr lang="en-US" sz="1200" kern="1200" dirty="0" smtClean="0">
                <a:solidFill>
                  <a:schemeClr val="tx1"/>
                </a:solidFill>
                <a:latin typeface="Times New Roman" charset="0"/>
                <a:ea typeface="+mn-ea"/>
                <a:cs typeface="+mn-cs"/>
              </a:rPr>
              <a:t>sperm or the egg; but as a result of crossing over, you no longer pass along exactly what you inherited. Instead, you pass along a combination of homologous chromosomes (or shoes with switched shoelaces). In this shoe analogy, after exchanging shoelaces, we have recombinant shoes!</a:t>
            </a:r>
          </a:p>
          <a:p>
            <a:r>
              <a:rPr lang="en-US" sz="1200" kern="1200" dirty="0" smtClean="0">
                <a:solidFill>
                  <a:schemeClr val="tx1"/>
                </a:solidFill>
                <a:latin typeface="Times New Roman" charset="0"/>
                <a:ea typeface="+mn-ea"/>
                <a:cs typeface="+mn-cs"/>
              </a:rPr>
              <a:t>5. You might consider emphasizing a crucial difference between the processes of mitosis and meiosis. In mitosis, sister chromatids separate at metaphase. In meiosis I metaphase, sister chromatids stay together, and homologous chromosomes separate. After discussing mitosis and meiosis in class, consider asking your students to sketch the alignment of the chromosomes at mitosis metaphase and </a:t>
            </a:r>
            <a:r>
              <a:rPr lang="en-US" dirty="0"/>
              <a:t>meiosis I metaphase.</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6. The number 2</a:t>
            </a:r>
            <a:r>
              <a:rPr lang="en-US" sz="1200" kern="1200" baseline="30000" dirty="0" smtClean="0">
                <a:solidFill>
                  <a:schemeClr val="tx1"/>
                </a:solidFill>
                <a:latin typeface="Times New Roman" charset="0"/>
                <a:ea typeface="+mn-ea"/>
                <a:cs typeface="+mn-cs"/>
              </a:rPr>
              <a:t>23</a:t>
            </a:r>
            <a:r>
              <a:rPr lang="en-US" sz="1200" kern="1200" dirty="0" smtClean="0">
                <a:solidFill>
                  <a:schemeClr val="tx1"/>
                </a:solidFill>
                <a:latin typeface="Times New Roman" charset="0"/>
                <a:ea typeface="+mn-ea"/>
                <a:cs typeface="+mn-cs"/>
              </a:rPr>
              <a:t> is 8,388,608. This number squared is more than 70 trillion. The authors rounded down to 8 million for 2</a:t>
            </a:r>
            <a:r>
              <a:rPr lang="en-US" sz="1200" kern="1200" baseline="30000" dirty="0" smtClean="0">
                <a:solidFill>
                  <a:schemeClr val="tx1"/>
                </a:solidFill>
                <a:latin typeface="Times New Roman" charset="0"/>
                <a:ea typeface="+mn-ea"/>
                <a:cs typeface="+mn-cs"/>
              </a:rPr>
              <a:t>23</a:t>
            </a:r>
            <a:r>
              <a:rPr lang="en-US" sz="1200" kern="1200" dirty="0" smtClean="0">
                <a:solidFill>
                  <a:schemeClr val="tx1"/>
                </a:solidFill>
                <a:latin typeface="Times New Roman" charset="0"/>
                <a:ea typeface="+mn-ea"/>
                <a:cs typeface="+mn-cs"/>
              </a:rPr>
              <a:t> and squared this to estimate 64 trillion possible combinations. But more precisely, the number of possible zygotes produced by a single pair of reproducing humans, based solely on independent assortment and random fertilization, is over 70 trillion!</a:t>
            </a:r>
          </a:p>
          <a:p>
            <a:r>
              <a:rPr lang="en-US" sz="1200" kern="1200" dirty="0" smtClean="0">
                <a:solidFill>
                  <a:schemeClr val="tx1"/>
                </a:solidFill>
                <a:latin typeface="Times New Roman" charset="0"/>
                <a:ea typeface="+mn-ea"/>
                <a:cs typeface="+mn-cs"/>
              </a:rPr>
              <a:t>7. There are currently about 320 million humans living in the United States. If every person in the United States received about $217,000, it would equal $70 trillion. Here is another way to think of it. If you lived to be 100 years old and spent $22,181.66 every second of your life, (or a million dollars every 45 seconds) you would spend about $70 trillion dollars.</a:t>
            </a:r>
          </a:p>
          <a:p>
            <a:r>
              <a:rPr lang="en-US" sz="1200" kern="1200" dirty="0" smtClean="0">
                <a:solidFill>
                  <a:schemeClr val="tx1"/>
                </a:solidFill>
                <a:latin typeface="Times New Roman" charset="0"/>
                <a:ea typeface="+mn-ea"/>
                <a:cs typeface="+mn-cs"/>
              </a:rPr>
              <a:t>8. The impressive nature of such large numbers is lost on most of us who cannot comprehend such quantities. There are about 64 trillion seconds in 2 million years (actually, 2,028,000 years).</a:t>
            </a:r>
          </a:p>
          <a:p>
            <a:r>
              <a:rPr lang="en-US" sz="1200" kern="1200" dirty="0" smtClean="0">
                <a:solidFill>
                  <a:schemeClr val="tx1"/>
                </a:solidFill>
                <a:latin typeface="Times New Roman" charset="0"/>
                <a:ea typeface="+mn-ea"/>
                <a:cs typeface="+mn-cs"/>
              </a:rPr>
              <a:t>9. Depending on the size of your class, it is likely that at least one of your students has a friend or relative with Down syndrome. A student in your class may even enjoy the chance to talk about their friend or relative.</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Sometimes the most basic questions can challenge students and get them focused on the subject at hand. Consider asking your students to work with other students near them to consider why we expect that dogs produce dogs, cats produce only more cats, and chickens only produce chickens. Why does “like produce like”?</a:t>
            </a:r>
          </a:p>
          <a:p>
            <a:r>
              <a:rPr lang="en-US" sz="1200" kern="1200" dirty="0" smtClean="0">
                <a:solidFill>
                  <a:schemeClr val="tx1"/>
                </a:solidFill>
                <a:latin typeface="Times New Roman" charset="0"/>
                <a:ea typeface="+mn-ea"/>
                <a:cs typeface="+mn-cs"/>
              </a:rPr>
              <a:t>2. See the Activity </a:t>
            </a:r>
            <a:r>
              <a:rPr lang="en-US" sz="1200" i="1" kern="1200" dirty="0" smtClean="0">
                <a:solidFill>
                  <a:schemeClr val="tx1"/>
                </a:solidFill>
                <a:latin typeface="Times New Roman" charset="0"/>
                <a:ea typeface="+mn-ea"/>
                <a:cs typeface="+mn-cs"/>
              </a:rPr>
              <a:t>Student Demonstration of Mitosis and Meiosis Using Chromosome Cut-Outs as Models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 </a:t>
            </a:r>
          </a:p>
          <a:p>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Applying the Concept of Nondisjunction to Trisomy</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 </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4017337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17</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8.11 Pairs of homologous chromosomes in a human male </a:t>
            </a:r>
            <a:r>
              <a:rPr lang="en-US" sz="1200" b="0" i="0" u="none" strike="noStrike" kern="1200" dirty="0" err="1" smtClean="0">
                <a:solidFill>
                  <a:schemeClr val="tx1"/>
                </a:solidFill>
                <a:effectLst/>
                <a:latin typeface="Arial" pitchFamily="34" charset="0"/>
                <a:ea typeface="ＭＳ Ｐゴシック" charset="0"/>
                <a:cs typeface="Arial" pitchFamily="34" charset="0"/>
              </a:rPr>
              <a:t>karyotype</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269434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9AF27E7-20F5-9D4B-BB0B-C19AC8467C12}" type="slidenum">
              <a:rPr lang="en-US" sz="2300"/>
              <a:pPr algn="r" defTabSz="1776413" eaLnBrk="0" hangingPunct="0"/>
              <a:t>18</a:t>
            </a:fld>
            <a:endParaRPr lang="en-US" sz="2300" dirty="0"/>
          </a:p>
        </p:txBody>
      </p:sp>
      <p:sp>
        <p:nvSpPr>
          <p:cNvPr id="15565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55652"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How meiosis results in four haploid cells yet mitosis yields two diploid cells is often memorized but not understood. It can be explained like this. In mitosis and meiosis, the processes begin with replicated pairs of chromosomes. The two pairs include four items. Sort this group into two subgroups, and you are back to two pairs. Divide again, and you have separated four items into four groups of one. All of the details of these two processes, although eventually addressed, can get in the way of seeing the overall process.</a:t>
            </a:r>
          </a:p>
          <a:p>
            <a:r>
              <a:rPr lang="en-US" dirty="0"/>
              <a:t>2. Most people have difficulty comprehending large numbers. See Teaching Tips 7–9 below to help relate these large numbers to aspects of students’ lives.</a:t>
            </a:r>
          </a:p>
          <a:p>
            <a:r>
              <a:rPr lang="en-US" b="1" dirty="0"/>
              <a:t>Teaching Tips</a:t>
            </a:r>
            <a:endParaRPr lang="en-US" dirty="0"/>
          </a:p>
          <a:p>
            <a:r>
              <a:rPr lang="en-US" dirty="0"/>
              <a:t>1. Consider helping students through mitosis and meiosis by developing an analogy to pairs of shoes. In this case, any given species that is diploid has a certain number of pairs of shoes, or homologous chromosomes.</a:t>
            </a:r>
          </a:p>
          <a:p>
            <a:r>
              <a:rPr lang="en-US" dirty="0"/>
              <a:t>2. In the shoe analogy, females have 23 pairs of matching shoes, and males have 22 matching pairs and one odd pair—maybe a sandal and a sneaker!</a:t>
            </a:r>
          </a:p>
          <a:p>
            <a:r>
              <a:rPr lang="en-US" dirty="0"/>
              <a:t>3. You may wish to ask the class why meiosis is necessary. Why not have a male diploid cell fertilize a diploid female cell? In short, the answer is that, if this were true, at every fertilization, we would have genetic doubling.</a:t>
            </a:r>
          </a:p>
          <a:p>
            <a:r>
              <a:rPr lang="en-US" dirty="0"/>
              <a:t>4. If you wish to continue the shoe analogy, crossing over is somewhat like exchanging the shoelaces in a pair of shoes. A point to make is that the shoes (chromosomes) before crossing over are what you inherited—from either the sperm or the egg; but as a result of crossing over, you no longer pass along exactly what you inherited. Instead, you pass along a combination of homologous chromosomes (or shoes with switched shoelaces). In this shoe analogy, after exchanging shoelaces, we have recombinant shoes!</a:t>
            </a:r>
          </a:p>
          <a:p>
            <a:r>
              <a:rPr lang="en-US" dirty="0"/>
              <a:t>5. You might consider emphasizing a crucial difference between the processes of mitosis and meiosis. In mitosis, sister chromatids separate at metaphase. In meiosis I metaphase, sister chromatids stay together, and homologous chromosomes separate. After discussing mitosis and meiosis in class, consider asking your students to sketch the alignment of the chromosomes at mitosis metaphase and meiosis I metaphase.</a:t>
            </a:r>
          </a:p>
          <a:p>
            <a:r>
              <a:rPr lang="en-US" dirty="0"/>
              <a:t>6. The number 2</a:t>
            </a:r>
            <a:r>
              <a:rPr lang="en-US" baseline="30000" dirty="0"/>
              <a:t>23</a:t>
            </a:r>
            <a:r>
              <a:rPr lang="en-US" dirty="0"/>
              <a:t> is 8,388,608. This number squared is more than 70 trillion. The authors rounded down to 8 million for 2</a:t>
            </a:r>
            <a:r>
              <a:rPr lang="en-US" baseline="30000" dirty="0"/>
              <a:t>23</a:t>
            </a:r>
            <a:r>
              <a:rPr lang="en-US" dirty="0"/>
              <a:t> and squared this to estimate 64 trillion possible combinations. But more precisely, the number of possible zygotes produced by a single pair of reproducing humans, based solely on independent assortment and random fertilization, is over 70 trillion!</a:t>
            </a:r>
          </a:p>
          <a:p>
            <a:r>
              <a:rPr lang="en-US" dirty="0"/>
              <a:t>7. There are currently about 320 million humans living in the United States. If every person in the United States received about $217,000, it would equal $70 trillion. Here is another way to think of it. If you lived to be 100 years old and spent $22,181.66 every second of your life, (or a million dollars every 45 seconds) you would spend about $70 trillion dollars.</a:t>
            </a:r>
          </a:p>
          <a:p>
            <a:r>
              <a:rPr lang="en-US" dirty="0"/>
              <a:t>8. The impressive nature of such large numbers is lost on most of us who cannot comprehend such quantities. There are about 64 trillion seconds in 2 million years (actually, 2,028,000 years).</a:t>
            </a:r>
          </a:p>
          <a:p>
            <a:r>
              <a:rPr lang="en-US" dirty="0"/>
              <a:t>9. Depending on the size of your class, it is likely that at least one of your students has a friend or relative with Down syndrome. A student in your class may even enjoy the chance to talk about their friend or relative.</a:t>
            </a:r>
          </a:p>
          <a:p>
            <a:r>
              <a:rPr lang="en-US" b="1" dirty="0"/>
              <a:t>Active Lecture Tips</a:t>
            </a:r>
            <a:endParaRPr lang="en-US" dirty="0"/>
          </a:p>
          <a:p>
            <a:r>
              <a:rPr lang="en-US" dirty="0"/>
              <a:t>1. Sometimes the most basic questions can challenge students and get them focused on the subject at hand. Consider asking your students to work with other students near them to consider why we expect that dogs produce dogs, cats produce only more cats, and chickens only produce chickens. Why does “like produce like”?</a:t>
            </a:r>
          </a:p>
          <a:p>
            <a:r>
              <a:rPr lang="en-US" dirty="0"/>
              <a:t>2. See the Activity </a:t>
            </a:r>
            <a:r>
              <a:rPr lang="en-US" i="1" dirty="0"/>
              <a:t>Student Demonstration of Mitosis and Meiosis Using Chromosome Cut-Outs as Models</a:t>
            </a:r>
            <a:r>
              <a:rPr lang="en-US" dirty="0"/>
              <a:t> on the Instructor Exchange. Visit the Instructor Exchange in the </a:t>
            </a:r>
            <a:r>
              <a:rPr lang="en-US" dirty="0" err="1"/>
              <a:t>MasteringBiology</a:t>
            </a:r>
            <a:r>
              <a:rPr lang="en-US" dirty="0"/>
              <a:t> instructor resource area for a description of this activity. </a:t>
            </a:r>
          </a:p>
          <a:p>
            <a:r>
              <a:rPr lang="en-US" dirty="0"/>
              <a:t>3. See the Activity </a:t>
            </a:r>
            <a:r>
              <a:rPr lang="en-US" i="1" dirty="0"/>
              <a:t>Applying the Concept of Nondisjunction to Trisomy</a:t>
            </a:r>
            <a:r>
              <a:rPr lang="en-US" dirty="0"/>
              <a:t> on the Instructor Exchange. Visit the Instructor Exchange in the </a:t>
            </a:r>
            <a:r>
              <a:rPr lang="en-US" dirty="0" err="1"/>
              <a:t>MasteringBiology</a:t>
            </a:r>
            <a:r>
              <a:rPr lang="en-US" dirty="0"/>
              <a:t> instructor resource area for a description of this activity. </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1524445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19</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8.12 The human life cycle</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216001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A0D1BAF3-523D-FE42-8F4A-AA4B5BEF95E5}" type="slidenum">
              <a:rPr lang="en-US" sz="2300"/>
              <a:pPr algn="r" defTabSz="1776413" eaLnBrk="0" hangingPunct="0"/>
              <a:t>2</a:t>
            </a:fld>
            <a:endParaRPr lang="en-US" sz="2300" dirty="0"/>
          </a:p>
        </p:txBody>
      </p:sp>
      <p:sp>
        <p:nvSpPr>
          <p:cNvPr id="50179"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50180"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not immediately see the need for meiosis in sexual reproduction. Consider an example of what would happen over many generations if gametes were produced by mitosis. The resulting genetic doubling can be prevented if each gamete has only half the genetic material of the adult cells.</a:t>
            </a:r>
          </a:p>
          <a:p>
            <a:r>
              <a:rPr lang="en-US" sz="1200" kern="1200" dirty="0" smtClean="0">
                <a:solidFill>
                  <a:schemeClr val="tx1"/>
                </a:solidFill>
                <a:latin typeface="Times New Roman" charset="0"/>
                <a:ea typeface="+mn-ea"/>
                <a:cs typeface="+mn-cs"/>
              </a:rPr>
              <a:t>2. Some basic familiarity or faint memory of mitosis and meiosis might result in a lack of enthusiasm for a return to these topics. Consider beginning such lectures with important topics related to cellular reproduction. For example, cancer cells reproduce uncontrollably, stem cells have the capacity to regenerate lost or damaged tissues, and the study of embryonic stem cells holds great potential but is variously restricted and regulated.</a:t>
            </a:r>
          </a:p>
          <a:p>
            <a:r>
              <a:rPr lang="en-US" sz="1200" kern="1200" dirty="0" smtClean="0">
                <a:solidFill>
                  <a:schemeClr val="tx1"/>
                </a:solidFill>
                <a:latin typeface="Times New Roman" charset="0"/>
                <a:ea typeface="+mn-ea"/>
                <a:cs typeface="+mn-cs"/>
              </a:rPr>
              <a:t>3. As the authors note, biologists use the term daughter to indicate offspring and not gender. Students with little experience in this terminology can easily become confused.</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authors do not use the word clone in this chapter. You might wish to point out to your students that asexual reproduction produces clones.</a:t>
            </a:r>
          </a:p>
          <a:p>
            <a:r>
              <a:rPr lang="en-US" sz="1200" kern="1200" dirty="0" smtClean="0">
                <a:solidFill>
                  <a:schemeClr val="tx1"/>
                </a:solidFill>
                <a:latin typeface="Times New Roman" charset="0"/>
                <a:ea typeface="+mn-ea"/>
                <a:cs typeface="+mn-cs"/>
              </a:rPr>
              <a:t>2. Consider pointing out that asexual reproduction is common in prokaryotes and single-celled organisms.</a:t>
            </a:r>
          </a:p>
          <a:p>
            <a:r>
              <a:rPr lang="en-US" sz="1200" kern="1200" dirty="0" smtClean="0">
                <a:solidFill>
                  <a:schemeClr val="tx1"/>
                </a:solidFill>
                <a:latin typeface="Times New Roman" charset="0"/>
                <a:ea typeface="+mn-ea"/>
                <a:cs typeface="+mn-cs"/>
              </a:rPr>
              <a:t>3. Virchow’s principle of “Every cell from a cell” (not specifically addressed in this chapter) is worth thinking through with your class. Students might expect that like automobiles, computers, and cell phones, cell parts are constructed </a:t>
            </a:r>
            <a:r>
              <a:rPr lang="en-US" sz="1200" i="1" kern="1200" dirty="0" smtClean="0">
                <a:solidFill>
                  <a:schemeClr val="tx1"/>
                </a:solidFill>
                <a:latin typeface="Times New Roman" charset="0"/>
                <a:ea typeface="+mn-ea"/>
                <a:cs typeface="+mn-cs"/>
              </a:rPr>
              <a:t>de novo</a:t>
            </a:r>
            <a:r>
              <a:rPr lang="en-US" sz="1200" kern="1200" dirty="0" smtClean="0">
                <a:solidFill>
                  <a:schemeClr val="tx1"/>
                </a:solidFill>
                <a:latin typeface="Times New Roman" charset="0"/>
                <a:ea typeface="+mn-ea"/>
                <a:cs typeface="+mn-cs"/>
              </a:rPr>
              <a:t> and cells are assembled. In our society, few nonliving products are generated from only existing products (try to think of such examples). For example, you do not need a painting to paint or a house to construct a house. Yet, this common expectation exists in biology.</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Get your students thinking by asking them why eggs and sperm are different. They can turn to one or two students near them to suggest explanations. (This depends on the species, but within vertebrates, eggs and sperm are specialized for different tasks. Sperm are adapted to move to an egg, donate a nucleus, and activate development of the egg. Eggs contain a nucleus and most of the cytoplasm of the future zygote. Thus, eggs are typically larger, nonmotile, and full of cellular resources to sustain cell division and support growth.)</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484484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33803C96-529D-FC47-A244-42CBD2FE7A00}" type="slidenum">
              <a:rPr lang="en-US" sz="2300"/>
              <a:pPr algn="r" defTabSz="1776413" eaLnBrk="0" hangingPunct="0"/>
              <a:t>20</a:t>
            </a:fld>
            <a:endParaRPr lang="en-US" sz="2300" dirty="0"/>
          </a:p>
        </p:txBody>
      </p:sp>
      <p:sp>
        <p:nvSpPr>
          <p:cNvPr id="16589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65892"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How meiosis results in four haploid cells yet mitosis yields two diploid cells is often memorized but not understood. It can be explained like this. In mitosis and meiosis, the processes begin with replicated pairs of chromosomes. The two pairs include four items. Sort this group into two subgroups, and you are back to two pairs. Divide again, and you have separated four items into four groups of one. All of the details of these two processes, although eventually addressed, can get in the way of seeing the overall process.</a:t>
            </a:r>
          </a:p>
          <a:p>
            <a:r>
              <a:rPr lang="en-US" dirty="0"/>
              <a:t>2. Most people have difficulty comprehending large numbers. See Teaching Tips 7–9 below to help relate these large numbers to aspects of students’ lives.</a:t>
            </a:r>
          </a:p>
          <a:p>
            <a:r>
              <a:rPr lang="en-US" b="1" dirty="0"/>
              <a:t>Teaching Tips</a:t>
            </a:r>
            <a:endParaRPr lang="en-US" dirty="0"/>
          </a:p>
          <a:p>
            <a:r>
              <a:rPr lang="en-US" dirty="0"/>
              <a:t>1. Consider helping students through mitosis and meiosis by developing an analogy to pairs of shoes. In this case, any given species that is diploid has a certain number of pairs of shoes, or homologous chromosomes.</a:t>
            </a:r>
          </a:p>
          <a:p>
            <a:r>
              <a:rPr lang="en-US" dirty="0"/>
              <a:t>2. In the shoe analogy, females have 23 pairs of matching shoes, and males have 22 matching pairs and one odd pair—maybe a sandal and a sneaker!</a:t>
            </a:r>
          </a:p>
          <a:p>
            <a:r>
              <a:rPr lang="en-US" dirty="0"/>
              <a:t>3. You may wish to ask the class why meiosis is necessary. Why not have a male diploid cell fertilize a diploid female cell? In short, the answer is that, if this were true, at every fertilization, we would have genetic doubling.</a:t>
            </a:r>
          </a:p>
          <a:p>
            <a:r>
              <a:rPr lang="en-US" dirty="0"/>
              <a:t>4. If you wish to continue the shoe analogy, crossing over is somewhat like exchanging the shoelaces in a pair of shoes. A point to make is that the shoes (chromosomes) before crossing over are what you inherited—from either the sperm or the egg; but as a result of crossing over, you no longer pass along exactly what you inherited. Instead, you pass along a combination of homologous chromosomes (or shoes with switched shoelaces). In this shoe analogy, after exchanging shoelaces, we have recombinant shoes!</a:t>
            </a:r>
          </a:p>
          <a:p>
            <a:r>
              <a:rPr lang="en-US" dirty="0"/>
              <a:t>5. You might consider emphasizing a crucial difference between the processes of mitosis and meiosis. In mitosis, sister chromatids separate at metaphase. In meiosis I metaphase, sister chromatids stay together, and homologous chromosomes separate. After discussing mitosis and meiosis in class, consider asking your students to sketch the alignment of the chromosomes at mitosis metaphase and meiosis I metaphase.</a:t>
            </a:r>
          </a:p>
          <a:p>
            <a:r>
              <a:rPr lang="en-US" dirty="0"/>
              <a:t>6. The number 2</a:t>
            </a:r>
            <a:r>
              <a:rPr lang="en-US" baseline="30000" dirty="0"/>
              <a:t>23</a:t>
            </a:r>
            <a:r>
              <a:rPr lang="en-US" dirty="0"/>
              <a:t> is 8,388,608. This number squared is more than 70 trillion. The authors rounded down to 8 million for 2</a:t>
            </a:r>
            <a:r>
              <a:rPr lang="en-US" baseline="30000" dirty="0"/>
              <a:t>23</a:t>
            </a:r>
            <a:r>
              <a:rPr lang="en-US" dirty="0"/>
              <a:t> and squared this to estimate 64 trillion possible combinations. But more precisely, the number of possible zygotes produced by a single pair of reproducing humans, based solely on independent assortment and random fertilization, is over 70 trillion!</a:t>
            </a:r>
          </a:p>
          <a:p>
            <a:r>
              <a:rPr lang="en-US" dirty="0"/>
              <a:t>7. There are currently about 320 million humans living in the United States. If every person in the United States received about $217,000, it would equal $70 trillion. Here is another way to think of it. If you lived to be 100 years old and spent $22,181.66 every second of your life, (or a million dollars every 45 seconds) you would spend about $70 trillion dollars.</a:t>
            </a:r>
          </a:p>
          <a:p>
            <a:r>
              <a:rPr lang="en-US" dirty="0"/>
              <a:t>8. The impressive nature of such large numbers is lost on most of us who cannot comprehend such quantities. There are about 64 trillion seconds in 2 million years (actually, 2,028,000 years).</a:t>
            </a:r>
          </a:p>
          <a:p>
            <a:r>
              <a:rPr lang="en-US" dirty="0"/>
              <a:t>9. Depending on the size of your class, it is likely that at least one of your students has a friend or relative with Down syndrome. A student in your class may even enjoy the chance to talk about their friend or relative.</a:t>
            </a:r>
          </a:p>
          <a:p>
            <a:r>
              <a:rPr lang="en-US" b="1" dirty="0"/>
              <a:t>Active Lecture Tips</a:t>
            </a:r>
            <a:endParaRPr lang="en-US" dirty="0"/>
          </a:p>
          <a:p>
            <a:r>
              <a:rPr lang="en-US" dirty="0"/>
              <a:t>1. Sometimes the most basic questions can challenge students and get them focused on the subject at hand. Consider asking your students to work with other students near them to consider why we expect that dogs produce dogs, cats produce only more cats, and chickens only produce chickens. Why does “like produce like”?</a:t>
            </a:r>
          </a:p>
          <a:p>
            <a:r>
              <a:rPr lang="en-US" dirty="0"/>
              <a:t>2. See the Activity </a:t>
            </a:r>
            <a:r>
              <a:rPr lang="en-US" i="1" dirty="0"/>
              <a:t>Student Demonstration of Mitosis and Meiosis Using Chromosome Cut-Outs as Models</a:t>
            </a:r>
            <a:r>
              <a:rPr lang="en-US" dirty="0"/>
              <a:t> on the Instructor Exchange. Visit the Instructor Exchange in the </a:t>
            </a:r>
            <a:r>
              <a:rPr lang="en-US" dirty="0" err="1"/>
              <a:t>MasteringBiology</a:t>
            </a:r>
            <a:r>
              <a:rPr lang="en-US" dirty="0"/>
              <a:t> instructor resource area for a description of this activity. </a:t>
            </a:r>
          </a:p>
          <a:p>
            <a:r>
              <a:rPr lang="en-US" dirty="0"/>
              <a:t>3. See the Activity </a:t>
            </a:r>
            <a:r>
              <a:rPr lang="en-US" i="1" dirty="0"/>
              <a:t>Applying the Concept of Nondisjunction to Trisomy</a:t>
            </a:r>
            <a:r>
              <a:rPr lang="en-US" dirty="0"/>
              <a:t> on the Instructor Exchange. Visit the Instructor Exchange in the </a:t>
            </a:r>
            <a:r>
              <a:rPr lang="en-US" dirty="0" err="1"/>
              <a:t>MasteringBiology</a:t>
            </a:r>
            <a:r>
              <a:rPr lang="en-US" dirty="0"/>
              <a:t> instructor resource area for a description of this activity. </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85160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2BCF7913-4C41-4944-AD0E-95EED8A69E5D}" type="slidenum">
              <a:rPr lang="en-US" sz="2300"/>
              <a:pPr algn="r" defTabSz="1776413" eaLnBrk="0" hangingPunct="0"/>
              <a:t>21</a:t>
            </a:fld>
            <a:endParaRPr lang="en-US" sz="2300" dirty="0"/>
          </a:p>
        </p:txBody>
      </p:sp>
      <p:sp>
        <p:nvSpPr>
          <p:cNvPr id="18022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8022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How meiosis results in four haploid cells yet mitosis yields two diploid cells is often memorized but not understood. It can be explained like this. In mitosis and meiosis, the processes begin with replicated pairs of chromosomes. The two pairs include four items. Sort this group into two subgroups, and you are back to two pairs. Divide again, and you have separated four items into four groups of one. All of the details of these two processes, although eventually addressed, can get in the way of seeing the overall process.</a:t>
            </a:r>
          </a:p>
          <a:p>
            <a:r>
              <a:rPr lang="en-US" dirty="0"/>
              <a:t>2. Most people have difficulty comprehending large numbers. See Teaching Tips 7–9 below to help relate these large numbers to aspects of students’ lives.</a:t>
            </a:r>
          </a:p>
          <a:p>
            <a:r>
              <a:rPr lang="en-US" b="1" dirty="0"/>
              <a:t>Teaching Tips</a:t>
            </a:r>
            <a:endParaRPr lang="en-US" dirty="0"/>
          </a:p>
          <a:p>
            <a:r>
              <a:rPr lang="en-US" dirty="0"/>
              <a:t>1. Consider helping students through mitosis and meiosis by developing an analogy to pairs of shoes. In this case, any given species that is diploid has a certain number of pairs of shoes, or homologous chromosomes.</a:t>
            </a:r>
          </a:p>
          <a:p>
            <a:r>
              <a:rPr lang="en-US" dirty="0"/>
              <a:t>2. In the shoe analogy, females have 23 pairs of matching shoes, and males have 22 matching pairs and one odd pair—maybe a sandal and a sneaker!</a:t>
            </a:r>
          </a:p>
          <a:p>
            <a:r>
              <a:rPr lang="en-US" dirty="0"/>
              <a:t>3. You may wish to ask the class why meiosis is necessary. Why not have a male diploid cell fertilize a diploid female cell? In short, the answer is that, if this were true, at every fertilization, we would have genetic doubling.</a:t>
            </a:r>
          </a:p>
          <a:p>
            <a:r>
              <a:rPr lang="en-US" dirty="0"/>
              <a:t>4. If you wish to continue the shoe analogy, crossing over is somewhat like exchanging the shoelaces in a pair of shoes. A point to make is that the shoes (chromosomes) before crossing over are what you inherited—from either the sperm or the egg; but as a result of crossing over, you no longer pass along exactly what you inherited. Instead, you pass along a combination of homologous chromosomes (or shoes with switched shoelaces). In this shoe analogy, after exchanging shoelaces, we have recombinant shoes!</a:t>
            </a:r>
          </a:p>
          <a:p>
            <a:r>
              <a:rPr lang="en-US" dirty="0"/>
              <a:t>5. You might consider emphasizing a crucial difference between the processes of mitosis and meiosis. In mitosis, sister chromatids separate at metaphase. In meiosis I metaphase, sister chromatids stay together, and homologous chromosomes separate. After discussing mitosis and meiosis in class, consider asking your students to sketch the alignment of the chromosomes at mitosis metaphase and meiosis I metaphase.</a:t>
            </a:r>
          </a:p>
          <a:p>
            <a:r>
              <a:rPr lang="en-US" dirty="0"/>
              <a:t>6. The number 2</a:t>
            </a:r>
            <a:r>
              <a:rPr lang="en-US" baseline="30000" dirty="0"/>
              <a:t>23</a:t>
            </a:r>
            <a:r>
              <a:rPr lang="en-US" dirty="0"/>
              <a:t> is 8,388,608. This number squared is more than 70 trillion. The authors rounded down to 8 million for 2</a:t>
            </a:r>
            <a:r>
              <a:rPr lang="en-US" baseline="30000" dirty="0"/>
              <a:t>23</a:t>
            </a:r>
            <a:r>
              <a:rPr lang="en-US" dirty="0"/>
              <a:t> and squared this to estimate 64 trillion possible combinations. But more precisely, the number of possible zygotes produced by a single pair of reproducing humans, based solely on independent assortment and random fertilization, is over 70 trillion!</a:t>
            </a:r>
          </a:p>
          <a:p>
            <a:r>
              <a:rPr lang="en-US" dirty="0"/>
              <a:t>7. There are currently about 320 million humans living in the United States. If every person in the United States received about $217,000, it would equal $70 trillion. Here is another way to think of it. If you lived to be 100 years old and spent $22,181.66 every second of your life, (or a million dollars every 45 seconds) you would spend about $70 trillion dollars.</a:t>
            </a:r>
          </a:p>
          <a:p>
            <a:r>
              <a:rPr lang="en-US" dirty="0"/>
              <a:t>8. The impressive nature of such large numbers is lost on most of us who cannot comprehend such quantities. There are about 64 trillion seconds in 2 million years (actually, 2,028,000 years).</a:t>
            </a:r>
          </a:p>
          <a:p>
            <a:r>
              <a:rPr lang="en-US" dirty="0"/>
              <a:t>9. Depending on the size of your class, it is likely that at least one of your students has a friend or relative with Down syndrome. A student in your class may even enjoy the chance to talk about their friend or relative.</a:t>
            </a:r>
          </a:p>
          <a:p>
            <a:r>
              <a:rPr lang="en-US" b="1" dirty="0"/>
              <a:t>Active Lecture Tips</a:t>
            </a:r>
            <a:endParaRPr lang="en-US" dirty="0"/>
          </a:p>
          <a:p>
            <a:r>
              <a:rPr lang="en-US" dirty="0"/>
              <a:t>1. Sometimes the most basic questions can challenge students and get them focused on the subject at hand. Consider asking your students to work with other students near them to consider why we expect that dogs produce dogs, cats produce only more cats, and chickens only produce chickens. Why does “like produce like”?</a:t>
            </a:r>
          </a:p>
          <a:p>
            <a:r>
              <a:rPr lang="en-US" dirty="0"/>
              <a:t>2. See the Activity </a:t>
            </a:r>
            <a:r>
              <a:rPr lang="en-US" i="1" dirty="0"/>
              <a:t>Student Demonstration of Mitosis and Meiosis Using Chromosome Cut-Outs as Models</a:t>
            </a:r>
            <a:r>
              <a:rPr lang="en-US" dirty="0"/>
              <a:t> on the Instructor Exchange. Visit the Instructor Exchange in the </a:t>
            </a:r>
            <a:r>
              <a:rPr lang="en-US" dirty="0" err="1"/>
              <a:t>MasteringBiology</a:t>
            </a:r>
            <a:r>
              <a:rPr lang="en-US" dirty="0"/>
              <a:t> instructor resource area for a description of this activity. </a:t>
            </a:r>
          </a:p>
          <a:p>
            <a:r>
              <a:rPr lang="en-US" dirty="0"/>
              <a:t>3. See the Activity </a:t>
            </a:r>
            <a:r>
              <a:rPr lang="en-US" i="1" dirty="0"/>
              <a:t>Applying the Concept of Nondisjunction to Trisomy</a:t>
            </a:r>
            <a:r>
              <a:rPr lang="en-US" dirty="0"/>
              <a:t> on the Instructor Exchange. Visit the Instructor Exchange in the </a:t>
            </a:r>
            <a:r>
              <a:rPr lang="en-US" dirty="0" err="1"/>
              <a:t>MasteringBiology</a:t>
            </a:r>
            <a:r>
              <a:rPr lang="en-US" dirty="0"/>
              <a:t> instructor resource area for a description of this activity. </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571491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22</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8.14-2 The stages of meiosis (part 2: meiosis </a:t>
            </a:r>
            <a:r>
              <a:rPr lang="en-US" sz="1200" b="0" i="0" u="none" strike="noStrike" kern="1200" dirty="0" smtClean="0">
                <a:solidFill>
                  <a:schemeClr val="tx1"/>
                </a:solidFill>
                <a:effectLst/>
                <a:latin typeface="Times New Roman" pitchFamily="18" charset="0"/>
                <a:ea typeface="ＭＳ Ｐゴシック" charset="0"/>
                <a:cs typeface="Times New Roman" pitchFamily="18" charset="0"/>
              </a:rPr>
              <a:t>I</a:t>
            </a:r>
            <a:r>
              <a:rPr lang="en-US" sz="1200" b="0" i="0" u="none" strike="noStrike" kern="1200" dirty="0" smtClean="0">
                <a:solidFill>
                  <a:schemeClr val="tx1"/>
                </a:solidFill>
                <a:effectLst/>
                <a:latin typeface="Arial" pitchFamily="34" charset="0"/>
                <a:ea typeface="ＭＳ Ｐゴシック" charset="0"/>
                <a:cs typeface="Arial" pitchFamily="34" charset="0"/>
              </a:rPr>
              <a:t>)</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3168452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23</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8.14-3 The stages of meiosis (part 3: meiosis </a:t>
            </a:r>
            <a:r>
              <a:rPr lang="en-US" sz="1200" b="0" dirty="0" smtClean="0">
                <a:solidFill>
                  <a:srgbClr val="FFFFFF"/>
                </a:solidFill>
                <a:latin typeface="Times New Roman" pitchFamily="18" charset="0"/>
                <a:cs typeface="Times New Roman" pitchFamily="18" charset="0"/>
              </a:rPr>
              <a:t>II</a:t>
            </a:r>
            <a:r>
              <a:rPr lang="en-US" sz="1200" b="0" i="0" u="none" strike="noStrike" kern="1200" dirty="0" smtClean="0">
                <a:solidFill>
                  <a:schemeClr val="tx1"/>
                </a:solidFill>
                <a:effectLst/>
                <a:latin typeface="Arial" pitchFamily="34" charset="0"/>
                <a:ea typeface="ＭＳ Ｐゴシック" charset="0"/>
                <a:cs typeface="Arial" pitchFamily="34" charset="0"/>
              </a:rPr>
              <a:t>)</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892537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AACC9ECD-360C-294E-8447-787E39039BF5}" type="slidenum">
              <a:rPr lang="en-US" sz="2300"/>
              <a:pPr algn="r" defTabSz="1776413" eaLnBrk="0" hangingPunct="0"/>
              <a:t>24</a:t>
            </a:fld>
            <a:endParaRPr lang="en-US" sz="2300" dirty="0"/>
          </a:p>
        </p:txBody>
      </p:sp>
      <p:sp>
        <p:nvSpPr>
          <p:cNvPr id="21094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1094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How meiosis results in four haploid cells yet mitosis yields two diploid cells is often memorized but not understood. It can be explained like this. In mitosis and meiosis, the processes begin with replicated pairs of chromosomes. The two pairs include four items. Sort this group into two subgroups, and you are back to two pairs. Divide again, and you have separated four items into four groups of one. All of the details of these two processes, although eventually addressed, can get in the way of seeing the overall process.</a:t>
            </a:r>
          </a:p>
          <a:p>
            <a:r>
              <a:rPr lang="en-US" dirty="0"/>
              <a:t>2. Most people have difficulty comprehending large numbers. See Teaching Tips 7–9 below to help relate these large numbers to aspects of students’ lives.</a:t>
            </a:r>
          </a:p>
          <a:p>
            <a:r>
              <a:rPr lang="en-US" b="1" dirty="0"/>
              <a:t>Teaching Tips</a:t>
            </a:r>
            <a:endParaRPr lang="en-US" dirty="0"/>
          </a:p>
          <a:p>
            <a:r>
              <a:rPr lang="en-US" dirty="0"/>
              <a:t>1. Consider helping students through mitosis and meiosis by developing an analogy to pairs of shoes. In this case, any given species that is diploid has a certain number of pairs of shoes, or homologous chromosomes.</a:t>
            </a:r>
          </a:p>
          <a:p>
            <a:r>
              <a:rPr lang="en-US" dirty="0"/>
              <a:t>2. In the shoe analogy, females have 23 pairs of matching shoes, and males have 22 matching pairs and one odd pair—maybe a sandal and a sneaker!</a:t>
            </a:r>
          </a:p>
          <a:p>
            <a:r>
              <a:rPr lang="en-US" dirty="0"/>
              <a:t>3. You may wish to ask the class why meiosis is necessary. Why not have a male diploid cell fertilize a diploid female cell? In short, the answer is that, if this were true, at every fertilization, we would have genetic doubling.</a:t>
            </a:r>
          </a:p>
          <a:p>
            <a:r>
              <a:rPr lang="en-US" dirty="0"/>
              <a:t>4. If you wish to continue the shoe analogy, crossing over is somewhat like exchanging the shoelaces in a pair of shoes. A point to make is that the shoes (chromosomes) before crossing over are what you inherited—from either the sperm or the egg; but as a result of crossing over, you no longer pass along exactly what you inherited. Instead, you pass along a combination of homologous chromosomes (or shoes with switched shoelaces). In this shoe analogy, after exchanging shoelaces, we have recombinant shoes!</a:t>
            </a:r>
          </a:p>
          <a:p>
            <a:r>
              <a:rPr lang="en-US" dirty="0"/>
              <a:t>5. You might consider emphasizing a crucial difference between the processes of mitosis and meiosis. In mitosis, sister chromatids separate at metaphase. In meiosis I metaphase, sister chromatids stay together, and homologous chromosomes separate. After discussing mitosis and meiosis in class, consider asking your students to sketch the alignment of the chromosomes at mitosis metaphase and meiosis I metaphase.</a:t>
            </a:r>
          </a:p>
          <a:p>
            <a:r>
              <a:rPr lang="en-US" dirty="0"/>
              <a:t>6. The number 2</a:t>
            </a:r>
            <a:r>
              <a:rPr lang="en-US" baseline="30000" dirty="0"/>
              <a:t>23</a:t>
            </a:r>
            <a:r>
              <a:rPr lang="en-US" dirty="0"/>
              <a:t> is 8,388,608. This number squared is more than 70 trillion. The authors rounded down to 8 million for 2</a:t>
            </a:r>
            <a:r>
              <a:rPr lang="en-US" baseline="30000" dirty="0"/>
              <a:t>23</a:t>
            </a:r>
            <a:r>
              <a:rPr lang="en-US" dirty="0"/>
              <a:t> and squared this to estimate 64 trillion possible combinations. But more precisely, the number of possible zygotes produced by a single pair of reproducing humans, based solely on independent assortment and random fertilization, is over 70 trillion!</a:t>
            </a:r>
          </a:p>
          <a:p>
            <a:r>
              <a:rPr lang="en-US" dirty="0"/>
              <a:t>7. There are currently about 320 million humans living in the United States. If every person in the United States received about $217,000, it would equal $70 trillion. Here is another way to think of it. If you lived to be 100 years old and spent $22,181.66 every second of your life, (or a million dollars every 45 seconds) you would spend about $70 trillion dollars.</a:t>
            </a:r>
          </a:p>
          <a:p>
            <a:r>
              <a:rPr lang="en-US" dirty="0"/>
              <a:t>8. The impressive nature of such large numbers is lost on most of us who cannot comprehend such quantities. There are about 64 trillion seconds in 2 million years (actually, 2,028,000 years).</a:t>
            </a:r>
          </a:p>
          <a:p>
            <a:r>
              <a:rPr lang="en-US" dirty="0"/>
              <a:t>9. Depending on the size of your class, it is likely that at least one of your students has a friend or relative with Down syndrome. A student in your class may even enjoy the chance to talk about their friend or relative.</a:t>
            </a:r>
          </a:p>
          <a:p>
            <a:r>
              <a:rPr lang="en-US" b="1" dirty="0"/>
              <a:t>Active Lecture Tips</a:t>
            </a:r>
            <a:endParaRPr lang="en-US" dirty="0"/>
          </a:p>
          <a:p>
            <a:r>
              <a:rPr lang="en-US" dirty="0"/>
              <a:t>1. Sometimes the most basic questions can challenge students and get them focused on the subject at hand. Consider asking your students to work with other students near them to consider why we expect that dogs produce dogs, cats produce only more cats, and chickens only produce chickens. Why does “like produce like”?</a:t>
            </a:r>
          </a:p>
          <a:p>
            <a:r>
              <a:rPr lang="en-US" dirty="0"/>
              <a:t>2. See the Activity </a:t>
            </a:r>
            <a:r>
              <a:rPr lang="en-US" i="1" dirty="0"/>
              <a:t>Student Demonstration of Mitosis and Meiosis Using Chromosome Cut-Outs as Models</a:t>
            </a:r>
            <a:r>
              <a:rPr lang="en-US" dirty="0"/>
              <a:t> on the Instructor Exchange. Visit the Instructor Exchange in the </a:t>
            </a:r>
            <a:r>
              <a:rPr lang="en-US" dirty="0" err="1"/>
              <a:t>MasteringBiology</a:t>
            </a:r>
            <a:r>
              <a:rPr lang="en-US" dirty="0"/>
              <a:t> instructor resource area for a description of this activity. </a:t>
            </a:r>
          </a:p>
          <a:p>
            <a:r>
              <a:rPr lang="en-US" dirty="0"/>
              <a:t>3. See the Activity </a:t>
            </a:r>
            <a:r>
              <a:rPr lang="en-US" i="1" dirty="0"/>
              <a:t>Applying the Concept of Nondisjunction to Trisomy</a:t>
            </a:r>
            <a:r>
              <a:rPr lang="en-US" dirty="0"/>
              <a:t> on the Instructor Exchange. Visit the Instructor Exchange in the </a:t>
            </a:r>
            <a:r>
              <a:rPr lang="en-US" dirty="0" err="1"/>
              <a:t>MasteringBiology</a:t>
            </a:r>
            <a:r>
              <a:rPr lang="en-US" dirty="0"/>
              <a:t> instructor resource area for a description of this activity. </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9541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25</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8.16 Results of alternative arrangements of chromosomes at metaphase of meiosis </a:t>
            </a:r>
            <a:r>
              <a:rPr lang="en-US" sz="1200" b="0" i="0" u="none" strike="noStrike" kern="1200" dirty="0" smtClean="0">
                <a:solidFill>
                  <a:schemeClr val="tx1"/>
                </a:solidFill>
                <a:effectLst/>
                <a:latin typeface="Times New Roman" pitchFamily="18" charset="0"/>
                <a:ea typeface="ＭＳ Ｐゴシック" charset="0"/>
                <a:cs typeface="Times New Roman" pitchFamily="18" charset="0"/>
              </a:rPr>
              <a:t>I</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1425991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26</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8.18 The results of crossing over during meiosis for a single pair of homologous chromosomes</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3354739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02CB805E-6382-984E-A595-3EBC44A79463}" type="slidenum">
              <a:rPr lang="en-US" sz="2300"/>
              <a:pPr algn="r" defTabSz="1776413" eaLnBrk="0" hangingPunct="0"/>
              <a:t>27</a:t>
            </a:fld>
            <a:endParaRPr lang="en-US" sz="2300" dirty="0"/>
          </a:p>
        </p:txBody>
      </p:sp>
      <p:sp>
        <p:nvSpPr>
          <p:cNvPr id="24781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47812"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How meiosis results in four haploid cells yet mitosis yields two diploid cells is often memorized but not understood. It can be explained like this. In mitosis and meiosis, the processes begin with replicated pairs of chromosomes. The two pairs include four items. Sort this group into two subgroups, and you are back to two pairs. Divide again, and you have separated four items into four groups of one. All of the details of these two processes, although eventually addressed, can get in the way of seeing the overall process.</a:t>
            </a:r>
          </a:p>
          <a:p>
            <a:r>
              <a:rPr lang="en-US" dirty="0"/>
              <a:t>2. Most people have difficulty comprehending large numbers. See Teaching Tips 7–9 below to help relate these large numbers to aspects of students’ lives.</a:t>
            </a:r>
          </a:p>
          <a:p>
            <a:r>
              <a:rPr lang="en-US" b="1" dirty="0"/>
              <a:t>Teaching Tips</a:t>
            </a:r>
            <a:endParaRPr lang="en-US" dirty="0"/>
          </a:p>
          <a:p>
            <a:r>
              <a:rPr lang="en-US" dirty="0"/>
              <a:t>1. Consider helping students through mitosis and meiosis by developing an analogy to pairs of shoes. In this case, any given species that is diploid has a certain number of pairs of shoes, or homologous chromosomes.</a:t>
            </a:r>
          </a:p>
          <a:p>
            <a:r>
              <a:rPr lang="en-US" dirty="0"/>
              <a:t>2. In the shoe analogy, females have 23 pairs of matching shoes, and males have 22 matching pairs and one odd pair—maybe a sandal and a sneaker!</a:t>
            </a:r>
          </a:p>
          <a:p>
            <a:r>
              <a:rPr lang="en-US" dirty="0"/>
              <a:t>3. You may wish to ask the class why meiosis is necessary. Why not have a male diploid cell fertilize a diploid female cell? In short, the answer is that, if this were true, at every fertilization, we would have genetic doubling.</a:t>
            </a:r>
          </a:p>
          <a:p>
            <a:r>
              <a:rPr lang="en-US" dirty="0"/>
              <a:t>4. If you wish to continue the shoe analogy, crossing over is somewhat like exchanging the shoelaces in a pair of shoes. A point to make is that the shoes (chromosomes) before crossing over are what you inherited—from either the sperm or the egg; but as a result of crossing over, you no longer pass along exactly what you inherited. Instead, you pass along a combination of homologous chromosomes (or shoes with switched shoelaces). In this shoe analogy, after exchanging shoelaces, we have recombinant shoes!</a:t>
            </a:r>
          </a:p>
          <a:p>
            <a:r>
              <a:rPr lang="en-US" dirty="0"/>
              <a:t>5. You might consider emphasizing a crucial difference between the processes of mitosis and meiosis. In mitosis, sister chromatids separate at metaphase. In meiosis I metaphase, sister chromatids stay together, and homologous chromosomes separate. After discussing mitosis and meiosis in class, consider asking your students to sketch the alignment of the chromosomes at mitosis metaphase and meiosis I metaphase.</a:t>
            </a:r>
          </a:p>
          <a:p>
            <a:r>
              <a:rPr lang="en-US" dirty="0"/>
              <a:t>6. The number 2</a:t>
            </a:r>
            <a:r>
              <a:rPr lang="en-US" baseline="30000" dirty="0"/>
              <a:t>23</a:t>
            </a:r>
            <a:r>
              <a:rPr lang="en-US" dirty="0"/>
              <a:t> is 8,388,608. This number squared is more than 70 trillion. The authors rounded down to 8 million for 2</a:t>
            </a:r>
            <a:r>
              <a:rPr lang="en-US" baseline="30000" dirty="0"/>
              <a:t>23</a:t>
            </a:r>
            <a:r>
              <a:rPr lang="en-US" dirty="0"/>
              <a:t> and squared this to estimate 64 trillion possible combinations. But more precisely, the number of possible zygotes produced by a single pair of reproducing humans, based solely on independent assortment and random fertilization, is over 70 trillion!</a:t>
            </a:r>
          </a:p>
          <a:p>
            <a:r>
              <a:rPr lang="en-US" dirty="0"/>
              <a:t>7. There are currently about 320 million humans living in the United States. If every person in the United States received about $217,000, it would equal $70 trillion. Here is another way to think of it. If you lived to be 100 years old and spent $22,181.66 every second of your life, (or a million dollars every 45 seconds) you would spend about $70 trillion dollars.</a:t>
            </a:r>
          </a:p>
          <a:p>
            <a:r>
              <a:rPr lang="en-US" dirty="0"/>
              <a:t>8. The impressive nature of such large numbers is lost on most of us who cannot comprehend such quantities. There are about 64 trillion seconds in 2 million years (actually, 2,028,000 years).</a:t>
            </a:r>
          </a:p>
          <a:p>
            <a:r>
              <a:rPr lang="en-US" dirty="0"/>
              <a:t>9. Depending on the size of your class, it is likely that at least one of your students has a friend or relative with Down syndrome. A student in your class may even enjoy the chance to talk about their friend or relative.</a:t>
            </a:r>
          </a:p>
          <a:p>
            <a:r>
              <a:rPr lang="en-US" b="1" dirty="0"/>
              <a:t>Active Lecture Tips</a:t>
            </a:r>
            <a:endParaRPr lang="en-US" dirty="0"/>
          </a:p>
          <a:p>
            <a:r>
              <a:rPr lang="en-US" dirty="0"/>
              <a:t>1. Sometimes the most basic questions can challenge students and get them focused on the subject at hand. Consider asking your students to work with other students near them to consider why we expect that dogs produce dogs, cats produce only more cats, and chickens only produce chickens. Why does “like produce like”?</a:t>
            </a:r>
          </a:p>
          <a:p>
            <a:r>
              <a:rPr lang="en-US" dirty="0"/>
              <a:t>2. See the Activity </a:t>
            </a:r>
            <a:r>
              <a:rPr lang="en-US" i="1" dirty="0"/>
              <a:t>Student Demonstration of Mitosis and Meiosis Using Chromosome Cut-Outs as Models</a:t>
            </a:r>
            <a:r>
              <a:rPr lang="en-US" dirty="0"/>
              <a:t> on the Instructor Exchange. Visit the Instructor Exchange in the </a:t>
            </a:r>
            <a:r>
              <a:rPr lang="en-US" dirty="0" err="1"/>
              <a:t>MasteringBiology</a:t>
            </a:r>
            <a:r>
              <a:rPr lang="en-US" dirty="0"/>
              <a:t> instructor resource area for a description of this activity. </a:t>
            </a:r>
          </a:p>
          <a:p>
            <a:r>
              <a:rPr lang="en-US" dirty="0"/>
              <a:t>3. See the Activity </a:t>
            </a:r>
            <a:r>
              <a:rPr lang="en-US" i="1" dirty="0"/>
              <a:t>Applying the Concept of Nondisjunction to Trisomy</a:t>
            </a:r>
            <a:r>
              <a:rPr lang="en-US" dirty="0"/>
              <a:t> on the Instructor Exchange. Visit the Instructor Exchange in the </a:t>
            </a:r>
            <a:r>
              <a:rPr lang="en-US" dirty="0" err="1"/>
              <a:t>MasteringBiology</a:t>
            </a:r>
            <a:r>
              <a:rPr lang="en-US" dirty="0"/>
              <a:t> instructor resource area for a description of this activity. </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506593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28</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8.20-s3 Two types of </a:t>
            </a:r>
            <a:r>
              <a:rPr lang="en-US" sz="1200" b="0" i="0" u="none" strike="noStrike" kern="1200" dirty="0" err="1" smtClean="0">
                <a:solidFill>
                  <a:schemeClr val="tx1"/>
                </a:solidFill>
                <a:effectLst/>
                <a:latin typeface="Arial" pitchFamily="34" charset="0"/>
                <a:ea typeface="ＭＳ Ｐゴシック" charset="0"/>
                <a:cs typeface="Arial" pitchFamily="34" charset="0"/>
              </a:rPr>
              <a:t>nondisjunction</a:t>
            </a:r>
            <a:r>
              <a:rPr lang="en-US" sz="1200" b="0" i="0" u="none" strike="noStrike" kern="1200" dirty="0" smtClean="0">
                <a:solidFill>
                  <a:schemeClr val="tx1"/>
                </a:solidFill>
                <a:effectLst/>
                <a:latin typeface="Arial" pitchFamily="34" charset="0"/>
                <a:ea typeface="ＭＳ Ｐゴシック" charset="0"/>
                <a:cs typeface="Arial" pitchFamily="34" charset="0"/>
              </a:rPr>
              <a:t> (step 3)</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128535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0C2229B-1C5E-424A-9C53-C8C1A4CE680F}" type="slidenum">
              <a:rPr lang="en-US" sz="2300"/>
              <a:pPr algn="r" defTabSz="1776413" eaLnBrk="0" hangingPunct="0"/>
              <a:t>29</a:t>
            </a:fld>
            <a:endParaRPr lang="en-US" sz="2300" dirty="0"/>
          </a:p>
        </p:txBody>
      </p:sp>
      <p:sp>
        <p:nvSpPr>
          <p:cNvPr id="26214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6214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How meiosis results in four haploid cells yet mitosis yields two diploid cells is often memorized but not understood. It can be explained like this. In mitosis and meiosis, the processes begin with replicated pairs of chromosomes. The two pairs include four items. Sort this group into two subgroups, and you are back to two pairs. Divide again, and you have separated four items into four groups of one. All of the details of these two processes, although eventually addressed, can get in the way of seeing the overall process.</a:t>
            </a:r>
          </a:p>
          <a:p>
            <a:r>
              <a:rPr lang="en-US" dirty="0"/>
              <a:t>2. Most people have difficulty comprehending large numbers. See Teaching Tips 7–9 below to help relate these large numbers to aspects of students’ lives.</a:t>
            </a:r>
          </a:p>
          <a:p>
            <a:r>
              <a:rPr lang="en-US" b="1" dirty="0"/>
              <a:t>Teaching Tips</a:t>
            </a:r>
            <a:endParaRPr lang="en-US" dirty="0"/>
          </a:p>
          <a:p>
            <a:r>
              <a:rPr lang="en-US" dirty="0"/>
              <a:t>1. Consider helping students through mitosis and meiosis by developing an analogy to pairs of shoes. In this case, any given species that is diploid has a certain number of pairs of shoes, or homologous chromosomes.</a:t>
            </a:r>
          </a:p>
          <a:p>
            <a:r>
              <a:rPr lang="en-US" dirty="0"/>
              <a:t>2. In the shoe analogy, females have 23 pairs of matching shoes, and males have 22 matching pairs and one odd pair—maybe a sandal and a sneaker!</a:t>
            </a:r>
          </a:p>
          <a:p>
            <a:r>
              <a:rPr lang="en-US" dirty="0"/>
              <a:t>3. You may wish to ask the class why meiosis is necessary. Why not have a male diploid cell fertilize a diploid female cell? In short, the answer is that, if this were true, at every fertilization, we would have genetic doubling.</a:t>
            </a:r>
          </a:p>
          <a:p>
            <a:r>
              <a:rPr lang="en-US" dirty="0"/>
              <a:t>4. If you wish to continue the shoe analogy, crossing over is somewhat like exchanging the shoelaces in a pair of shoes. A point to make is that the shoes (chromosomes) before crossing over are what you inherited—from either the sperm or the egg; but as a result of crossing over, you no longer pass along exactly what you inherited. Instead, you pass along a combination of homologous chromosomes (or shoes with switched shoelaces). In this shoe analogy, after exchanging shoelaces, we have recombinant shoes!</a:t>
            </a:r>
          </a:p>
          <a:p>
            <a:r>
              <a:rPr lang="en-US" dirty="0"/>
              <a:t>5. You might consider emphasizing a crucial difference between the processes of mitosis and meiosis. In mitosis, sister chromatids separate at metaphase. In meiosis I metaphase, sister chromatids stay together, and homologous chromosomes separate. After discussing mitosis and meiosis in class, consider asking your students to sketch the alignment of the chromosomes at mitosis metaphase and meiosis I metaphase.</a:t>
            </a:r>
          </a:p>
          <a:p>
            <a:r>
              <a:rPr lang="en-US" dirty="0"/>
              <a:t>6. The number 2</a:t>
            </a:r>
            <a:r>
              <a:rPr lang="en-US" baseline="30000" dirty="0"/>
              <a:t>23</a:t>
            </a:r>
            <a:r>
              <a:rPr lang="en-US" dirty="0"/>
              <a:t> is 8,388,608. This number squared is more than 70 trillion. The authors rounded down to 8 million for 2</a:t>
            </a:r>
            <a:r>
              <a:rPr lang="en-US" baseline="30000" dirty="0"/>
              <a:t>23</a:t>
            </a:r>
            <a:r>
              <a:rPr lang="en-US" dirty="0"/>
              <a:t> and squared this to estimate 64 trillion possible combinations. But more precisely, the number of possible zygotes produced by a single pair of reproducing humans, based solely on independent assortment and random fertilization, is over 70 trillion!</a:t>
            </a:r>
          </a:p>
          <a:p>
            <a:r>
              <a:rPr lang="en-US" dirty="0"/>
              <a:t>7. There are currently about 320 million humans living in the United States. If every person in the United States received about $217,000, it would equal $70 trillion. Here is another way to think of it. If you lived to be 100 years old and spent $22,181.66 every second of your life, (or a million dollars every 45 seconds) you would spend about $70 trillion dollars.</a:t>
            </a:r>
          </a:p>
          <a:p>
            <a:r>
              <a:rPr lang="en-US" dirty="0"/>
              <a:t>8. The impressive nature of such large numbers is lost on most of us who cannot comprehend such quantities. There are about 64 trillion seconds in 2 million years (actually, 2,028,000 years).</a:t>
            </a:r>
          </a:p>
          <a:p>
            <a:r>
              <a:rPr lang="en-US" dirty="0"/>
              <a:t>9. Depending on the size of your class, it is likely that at least one of your students has a friend or relative with Down syndrome. A student in your class may even enjoy the chance to talk about their friend or relative.</a:t>
            </a:r>
          </a:p>
          <a:p>
            <a:r>
              <a:rPr lang="en-US" b="1" dirty="0"/>
              <a:t>Active Lecture Tips</a:t>
            </a:r>
            <a:endParaRPr lang="en-US" dirty="0"/>
          </a:p>
          <a:p>
            <a:r>
              <a:rPr lang="en-US" dirty="0"/>
              <a:t>1. Sometimes the most basic questions can challenge students and get them focused on the subject at hand. Consider asking your students to work with other students near them to consider why we expect that dogs produce dogs, cats produce only more cats, and chickens only produce chickens. Why does “like produce like”?</a:t>
            </a:r>
          </a:p>
          <a:p>
            <a:r>
              <a:rPr lang="en-US" dirty="0"/>
              <a:t>2. See the Activity </a:t>
            </a:r>
            <a:r>
              <a:rPr lang="en-US" i="1" dirty="0"/>
              <a:t>Student Demonstration of Mitosis and Meiosis Using Chromosome Cut-Outs as Models</a:t>
            </a:r>
            <a:r>
              <a:rPr lang="en-US" dirty="0"/>
              <a:t> on the Instructor Exchange. Visit the Instructor Exchange in the </a:t>
            </a:r>
            <a:r>
              <a:rPr lang="en-US" dirty="0" err="1"/>
              <a:t>MasteringBiology</a:t>
            </a:r>
            <a:r>
              <a:rPr lang="en-US" dirty="0"/>
              <a:t> instructor resource area for a description of this activity. </a:t>
            </a:r>
          </a:p>
          <a:p>
            <a:r>
              <a:rPr lang="en-US" dirty="0"/>
              <a:t>3. See the Activity </a:t>
            </a:r>
            <a:r>
              <a:rPr lang="en-US" i="1" dirty="0"/>
              <a:t>Applying the Concept of Nondisjunction to Trisomy</a:t>
            </a:r>
            <a:r>
              <a:rPr lang="en-US" dirty="0"/>
              <a:t> on the Instructor Exchange. Visit the Instructor Exchange in the </a:t>
            </a:r>
            <a:r>
              <a:rPr lang="en-US" dirty="0" err="1"/>
              <a:t>MasteringBiology</a:t>
            </a:r>
            <a:r>
              <a:rPr lang="en-US" dirty="0"/>
              <a:t> instructor resource area for a description of this activity. </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4166112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87BB27D3-6DF7-4D4D-A510-14BFAB7F5A13}" type="slidenum">
              <a:rPr lang="en-US" sz="2300"/>
              <a:pPr algn="r" defTabSz="1776413" eaLnBrk="0" hangingPunct="0"/>
              <a:t>3</a:t>
            </a:fld>
            <a:endParaRPr lang="en-US" sz="2300" dirty="0"/>
          </a:p>
        </p:txBody>
      </p:sp>
      <p:sp>
        <p:nvSpPr>
          <p:cNvPr id="5427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54276"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seem confused by the difference between a DNA molecule and a chromosome. This is especially problematic in this chapter when discussing DNA replication.</a:t>
            </a:r>
          </a:p>
          <a:p>
            <a:r>
              <a:rPr lang="en-US" sz="1200" kern="1200" dirty="0" smtClean="0">
                <a:solidFill>
                  <a:schemeClr val="tx1"/>
                </a:solidFill>
                <a:latin typeface="Times New Roman" charset="0"/>
                <a:ea typeface="+mn-ea"/>
                <a:cs typeface="+mn-cs"/>
              </a:rPr>
              <a:t>2. Students are often confused by photographs of chromosomes. A chromosome is often described as a single strand, yet photographs typically show duplicated chromosomes appearing like the letter “X.” It remains unclear to many students why (a) chromosome structure is typically different between interphase G</a:t>
            </a:r>
            <a:r>
              <a:rPr lang="en-US" sz="1200" kern="1200" baseline="-25000" dirty="0" smtClean="0">
                <a:solidFill>
                  <a:schemeClr val="tx1"/>
                </a:solidFill>
                <a:latin typeface="Times New Roman" charset="0"/>
                <a:ea typeface="+mn-ea"/>
                <a:cs typeface="+mn-cs"/>
              </a:rPr>
              <a:t>1</a:t>
            </a:r>
            <a:r>
              <a:rPr lang="en-US" sz="1200" kern="1200" dirty="0" smtClean="0">
                <a:solidFill>
                  <a:schemeClr val="tx1"/>
                </a:solidFill>
                <a:latin typeface="Times New Roman" charset="0"/>
                <a:ea typeface="+mn-ea"/>
                <a:cs typeface="+mn-cs"/>
              </a:rPr>
              <a:t> and stages of division and (b) why chromosomes are not photographed during interphase (the stage in which chromosomes are typically first discussed) before the chromosomes replicate.</a:t>
            </a:r>
          </a:p>
          <a:p>
            <a:r>
              <a:rPr lang="en-US" sz="1200" kern="1200" dirty="0" smtClean="0">
                <a:solidFill>
                  <a:schemeClr val="tx1"/>
                </a:solidFill>
                <a:latin typeface="Times New Roman" charset="0"/>
                <a:ea typeface="+mn-ea"/>
                <a:cs typeface="+mn-cs"/>
              </a:rPr>
              <a:t>3. Students do not typically know that all cancers are genetically based. Consider making this clear early in your discussions. Challenge your students to explain how certain viruses can lead to cancer (such as HPV, human papillomavirus, associated with genital warts and cervical cancer).</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Mitochondrial DNA is widely used to analyze evolutionary relationships. Students might be challenged to search the Internet for examples of its use in tracing human evolutionary history.</a:t>
            </a:r>
          </a:p>
          <a:p>
            <a:r>
              <a:rPr lang="en-US" sz="1200" kern="1200" dirty="0" smtClean="0">
                <a:solidFill>
                  <a:schemeClr val="tx1"/>
                </a:solidFill>
                <a:latin typeface="Times New Roman" charset="0"/>
                <a:ea typeface="+mn-ea"/>
                <a:cs typeface="+mn-cs"/>
              </a:rPr>
              <a:t>2. Consider this additional analogy between histones and DNA. DNA is like a very long piece of thread wrapped around a series of spools (histones). The DNA wraps one spool, then extends to another spool, repeating this many hundreds of times—all with one continuous strand of thread.</a:t>
            </a:r>
          </a:p>
          <a:p>
            <a:r>
              <a:rPr lang="en-US" sz="1200" kern="1200" dirty="0" smtClean="0">
                <a:solidFill>
                  <a:schemeClr val="tx1"/>
                </a:solidFill>
                <a:latin typeface="Times New Roman" charset="0"/>
                <a:ea typeface="+mn-ea"/>
                <a:cs typeface="+mn-cs"/>
              </a:rPr>
              <a:t>3. The concepts of DNA replication and sister chromatids are often obstacles for many students. If you can find twist ties or other bendable wire, you can demonstrate or have students model the difference between (a) a chromosome before DNA replication and </a:t>
            </a:r>
            <a:br>
              <a:rPr lang="en-US" sz="1200" kern="1200" dirty="0" smtClean="0">
                <a:solidFill>
                  <a:schemeClr val="tx1"/>
                </a:solidFill>
                <a:latin typeface="Times New Roman" charset="0"/>
                <a:ea typeface="+mn-ea"/>
                <a:cs typeface="+mn-cs"/>
              </a:rPr>
            </a:br>
            <a:r>
              <a:rPr lang="en-US" sz="1200" kern="1200" dirty="0" smtClean="0">
                <a:solidFill>
                  <a:schemeClr val="tx1"/>
                </a:solidFill>
                <a:latin typeface="Times New Roman" charset="0"/>
                <a:ea typeface="+mn-ea"/>
                <a:cs typeface="+mn-cs"/>
              </a:rPr>
              <a:t>(b) sister chromatids after DNA replication. One piece of wire will represent a chromosome before replication. Two twist ties twisted about each other can represent sister chromatids (even though this is not the actual physical relationship between sister chromatids). In the model, we have doubled the DNA, but the molecules remain attached. (You might also want to point out that when sister chromatids are separated, they are considered separate chromosomes.)</a:t>
            </a:r>
          </a:p>
          <a:p>
            <a:r>
              <a:rPr lang="en-US" sz="1200" kern="1200" dirty="0" smtClean="0">
                <a:solidFill>
                  <a:schemeClr val="tx1"/>
                </a:solidFill>
                <a:latin typeface="Times New Roman" charset="0"/>
                <a:ea typeface="+mn-ea"/>
                <a:cs typeface="+mn-cs"/>
              </a:rPr>
              <a:t>4. In G</a:t>
            </a:r>
            <a:r>
              <a:rPr lang="en-US" sz="1200" kern="1200" baseline="-25000" dirty="0" smtClean="0">
                <a:solidFill>
                  <a:schemeClr val="tx1"/>
                </a:solidFill>
                <a:latin typeface="Times New Roman" charset="0"/>
                <a:ea typeface="+mn-ea"/>
                <a:cs typeface="+mn-cs"/>
              </a:rPr>
              <a:t>1</a:t>
            </a:r>
            <a:r>
              <a:rPr lang="en-US" sz="1200" kern="1200" dirty="0" smtClean="0">
                <a:solidFill>
                  <a:schemeClr val="tx1"/>
                </a:solidFill>
                <a:latin typeface="Times New Roman" charset="0"/>
                <a:ea typeface="+mn-ea"/>
                <a:cs typeface="+mn-cs"/>
              </a:rPr>
              <a:t>, the chromosomes have not replicated. But by G</a:t>
            </a:r>
            <a:r>
              <a:rPr lang="en-US" sz="1200" kern="1200" baseline="-25000" dirty="0" smtClean="0">
                <a:solidFill>
                  <a:schemeClr val="tx1"/>
                </a:solidFill>
                <a:latin typeface="Times New Roman" charset="0"/>
                <a:ea typeface="+mn-ea"/>
                <a:cs typeface="+mn-cs"/>
              </a:rPr>
              <a:t>2</a:t>
            </a:r>
            <a:r>
              <a:rPr lang="en-US" sz="1200" kern="1200" dirty="0" smtClean="0">
                <a:solidFill>
                  <a:schemeClr val="tx1"/>
                </a:solidFill>
                <a:latin typeface="Times New Roman" charset="0"/>
                <a:ea typeface="+mn-ea"/>
                <a:cs typeface="+mn-cs"/>
              </a:rPr>
              <a:t>, chromosomes consist of sister chromatids. If you have created a demonstration of sister chromatids, relate DNA replication and sister chromatids to the cell cycle.</a:t>
            </a:r>
          </a:p>
          <a:p>
            <a:r>
              <a:rPr lang="en-US" sz="1200" kern="1200" dirty="0" smtClean="0">
                <a:solidFill>
                  <a:schemeClr val="tx1"/>
                </a:solidFill>
                <a:latin typeface="Times New Roman" charset="0"/>
                <a:ea typeface="+mn-ea"/>
                <a:cs typeface="+mn-cs"/>
              </a:rPr>
              <a:t>5. The cell cycle control system is somewhat like the control device of an automatic washing machine. Each has a control system that triggers and coordinates key events in the cycle. However, the components of the control system of a cell cycle are not located in one place, like a washing machine.</a:t>
            </a:r>
          </a:p>
          <a:p>
            <a:r>
              <a:rPr lang="en-US" sz="1200" kern="1200" dirty="0" smtClean="0">
                <a:solidFill>
                  <a:schemeClr val="tx1"/>
                </a:solidFill>
                <a:latin typeface="Times New Roman" charset="0"/>
                <a:ea typeface="+mn-ea"/>
                <a:cs typeface="+mn-cs"/>
              </a:rPr>
              <a:t>6. Students might keep better track of the sequence of events in a cell cycle by simply memorizing the letters IPMAT. The first letters of interphase, prophase, metaphase, anaphase, and telophase are represented in this made-up word.</a:t>
            </a:r>
          </a:p>
          <a:p>
            <a:r>
              <a:rPr lang="en-US" sz="1200" kern="1200" dirty="0" smtClean="0">
                <a:solidFill>
                  <a:schemeClr val="tx1"/>
                </a:solidFill>
                <a:latin typeface="Times New Roman" charset="0"/>
                <a:ea typeface="+mn-ea"/>
                <a:cs typeface="+mn-cs"/>
              </a:rPr>
              <a:t>7. Many students think of mitosis and cytokinesis as one process. In some situations, mitosis occurs without subsequent cytokinesis. Challenge your students to predict the outcome of mitosis without cytokinesis (multinuclear cells called a syncytium). One place this occurs is in human development during the formation of the placenta.</a:t>
            </a:r>
          </a:p>
          <a:p>
            <a:r>
              <a:rPr lang="en-US" sz="1200" kern="1200" dirty="0" smtClean="0">
                <a:solidFill>
                  <a:schemeClr val="tx1"/>
                </a:solidFill>
                <a:latin typeface="Times New Roman" charset="0"/>
                <a:ea typeface="+mn-ea"/>
                <a:cs typeface="+mn-cs"/>
              </a:rPr>
              <a:t>8. The authors make an analogy between a drawstring and the mechanism of cytokinesis in animal cells. Students seem to appreciate this analogy. Have your students think of a man who tightens the drawstring of his sweatpants so tight that he pinches himself in two, or perhaps nearly so! The analogy is especially good because the drawstring is just beneath the surface of the sweatpants, and the microfilaments are just beneath the surface of the cell’s plasma membrane.</a:t>
            </a:r>
          </a:p>
          <a:p>
            <a:r>
              <a:rPr lang="en-US" sz="1200" kern="1200" dirty="0" smtClean="0">
                <a:solidFill>
                  <a:schemeClr val="tx1"/>
                </a:solidFill>
                <a:latin typeface="Times New Roman" charset="0"/>
                <a:ea typeface="+mn-ea"/>
                <a:cs typeface="+mn-cs"/>
              </a:rPr>
              <a:t>9. Chemotherapy has some disastrous side effects. The drugs used to fight cancer attack rapidly dividing cells. Unfortunately for men, the cells that make sperm are also rapidly dividing. In some circumstances, chemotherapy can leave a man infertile (unable to produce viable sperm) but still able to produce an erection.</a:t>
            </a:r>
          </a:p>
          <a:p>
            <a:r>
              <a:rPr lang="en-US" sz="1200" kern="1200" dirty="0" smtClean="0">
                <a:solidFill>
                  <a:schemeClr val="tx1"/>
                </a:solidFill>
                <a:latin typeface="Times New Roman" charset="0"/>
                <a:ea typeface="+mn-ea"/>
                <a:cs typeface="+mn-cs"/>
              </a:rPr>
              <a:t>10. Many other approaches (such as cancer vaccines) are under consideration to fight cancers. You may wish to explore these as sidelights to your lecture. Good resources include cell biology and development textbooks.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Activity </a:t>
            </a:r>
            <a:r>
              <a:rPr lang="en-US" sz="1200" i="1" kern="1200" dirty="0" smtClean="0">
                <a:solidFill>
                  <a:schemeClr val="tx1"/>
                </a:solidFill>
                <a:latin typeface="Times New Roman" charset="0"/>
                <a:ea typeface="+mn-ea"/>
                <a:cs typeface="+mn-cs"/>
              </a:rPr>
              <a:t>Student Demonstration of Mitosis and Meiosis Using Chromosome Cut-Outs as Models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2. See the Activity </a:t>
            </a:r>
            <a:r>
              <a:rPr lang="en-US" sz="1200" i="1" kern="1200" dirty="0" smtClean="0">
                <a:solidFill>
                  <a:schemeClr val="tx1"/>
                </a:solidFill>
                <a:latin typeface="Times New Roman" charset="0"/>
                <a:ea typeface="+mn-ea"/>
                <a:cs typeface="+mn-cs"/>
              </a:rPr>
              <a:t>Losing Control of a Car Relates to Unregulated Cell Division</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72785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30</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8.22 </a:t>
            </a:r>
            <a:r>
              <a:rPr lang="en-US" sz="1200" b="0" i="0" u="none" strike="noStrike" kern="1200" dirty="0" err="1" smtClean="0">
                <a:solidFill>
                  <a:schemeClr val="tx1"/>
                </a:solidFill>
                <a:effectLst/>
                <a:latin typeface="Arial" pitchFamily="34" charset="0"/>
                <a:ea typeface="ＭＳ Ｐゴシック" charset="0"/>
                <a:cs typeface="Arial" pitchFamily="34" charset="0"/>
              </a:rPr>
              <a:t>Trisomy</a:t>
            </a:r>
            <a:r>
              <a:rPr lang="en-US" sz="1200" b="0" i="0" u="none" strike="noStrike" kern="1200" dirty="0" smtClean="0">
                <a:solidFill>
                  <a:schemeClr val="tx1"/>
                </a:solidFill>
                <a:effectLst/>
                <a:latin typeface="Arial" pitchFamily="34" charset="0"/>
                <a:ea typeface="ＭＳ Ｐゴシック" charset="0"/>
                <a:cs typeface="Arial" pitchFamily="34" charset="0"/>
              </a:rPr>
              <a:t> 21 and Down syndrome</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3101130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63241108-02BF-5D46-972F-28E323FA7FAB}" type="slidenum">
              <a:rPr lang="en-US" sz="2300"/>
              <a:pPr algn="r" defTabSz="1776413" eaLnBrk="0" hangingPunct="0"/>
              <a:t>31</a:t>
            </a:fld>
            <a:endParaRPr lang="en-US" sz="2300" dirty="0"/>
          </a:p>
        </p:txBody>
      </p:sp>
      <p:sp>
        <p:nvSpPr>
          <p:cNvPr id="27443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74436"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How meiosis results in four haploid cells yet mitosis yields two diploid cells is often memorized but not understood. It can be explained like this. In mitosis and meiosis, the processes begin with replicated pairs of chromosomes. The two pairs include four items. Sort this group into two subgroups, and you are back to two pairs. Divide again, and you have separated four items into four groups of one. All of the details of these two processes, although eventually addressed, can get in the way of seeing the overall process.</a:t>
            </a:r>
          </a:p>
          <a:p>
            <a:r>
              <a:rPr lang="en-US" dirty="0"/>
              <a:t>2. Most people have difficulty comprehending large numbers. See Teaching Tips 7–9 below to help relate these large numbers to aspects of students’ lives.</a:t>
            </a:r>
          </a:p>
          <a:p>
            <a:r>
              <a:rPr lang="en-US" b="1" dirty="0"/>
              <a:t>Teaching Tips</a:t>
            </a:r>
            <a:endParaRPr lang="en-US" dirty="0"/>
          </a:p>
          <a:p>
            <a:r>
              <a:rPr lang="en-US" dirty="0"/>
              <a:t>1. Consider helping students through mitosis and meiosis by developing an analogy to pairs of shoes. In this case, any given species that is diploid has a certain number of pairs of shoes, or homologous chromosomes.</a:t>
            </a:r>
          </a:p>
          <a:p>
            <a:r>
              <a:rPr lang="en-US" dirty="0"/>
              <a:t>2. In the shoe analogy, females have 23 pairs of matching shoes, and males have 22 matching pairs and one odd pair—maybe a sandal and a sneaker!</a:t>
            </a:r>
          </a:p>
          <a:p>
            <a:r>
              <a:rPr lang="en-US" dirty="0"/>
              <a:t>3. You may wish to ask the class why meiosis is necessary. Why not have a male diploid cell fertilize a diploid female cell? In short, the answer is that, if this were true, at every fertilization, we would have genetic doubling.</a:t>
            </a:r>
          </a:p>
          <a:p>
            <a:r>
              <a:rPr lang="en-US" dirty="0"/>
              <a:t>4. If you wish to continue the shoe analogy, crossing over is somewhat like exchanging the shoelaces in a pair of shoes. A point to make is that the shoes (chromosomes) before crossing over are what you inherited—from either the sperm or the egg; but as a result of crossing over, you no longer pass along exactly what you inherited. Instead, you pass along a combination of homologous chromosomes (or shoes with switched shoelaces). In this shoe analogy, after exchanging shoelaces, we have recombinant shoes!</a:t>
            </a:r>
          </a:p>
          <a:p>
            <a:r>
              <a:rPr lang="en-US" dirty="0"/>
              <a:t>5. You might consider emphasizing a crucial difference between the processes of mitosis and meiosis. In mitosis, sister chromatids separate at metaphase. In meiosis I metaphase, sister chromatids stay together, and homologous chromosomes separate. After discussing mitosis and meiosis in class, consider asking your students to sketch the alignment of the chromosomes at mitosis metaphase and meiosis I metaphase.</a:t>
            </a:r>
          </a:p>
          <a:p>
            <a:r>
              <a:rPr lang="en-US" dirty="0"/>
              <a:t>6. The number 2</a:t>
            </a:r>
            <a:r>
              <a:rPr lang="en-US" baseline="30000" dirty="0"/>
              <a:t>23</a:t>
            </a:r>
            <a:r>
              <a:rPr lang="en-US" dirty="0"/>
              <a:t> is 8,388,608. This number squared is more than 70 trillion. The authors rounded down to 8 million for 2</a:t>
            </a:r>
            <a:r>
              <a:rPr lang="en-US" baseline="30000" dirty="0"/>
              <a:t>23</a:t>
            </a:r>
            <a:r>
              <a:rPr lang="en-US" dirty="0"/>
              <a:t> and squared this to estimate 64 trillion possible combinations. But more precisely, the number of possible zygotes produced by a single pair of reproducing humans, based solely on independent assortment and random fertilization, is over 70 trillion!</a:t>
            </a:r>
          </a:p>
          <a:p>
            <a:r>
              <a:rPr lang="en-US" dirty="0"/>
              <a:t>7. There are currently about 320 million humans living in the United States. If every person in the United States received about $217,000, it would equal $70 trillion. Here is another way to think of it. If you lived to be 100 years old and spent $22,181.66 every second of your life, (or a million dollars every 45 seconds) you would spend about $70 trillion dollars.</a:t>
            </a:r>
          </a:p>
          <a:p>
            <a:r>
              <a:rPr lang="en-US" dirty="0"/>
              <a:t>8. The impressive nature of such large numbers is lost on most of us who cannot comprehend such quantities. There are about 64 trillion seconds in 2 million years (actually, 2,028,000 years).</a:t>
            </a:r>
          </a:p>
          <a:p>
            <a:r>
              <a:rPr lang="en-US" dirty="0"/>
              <a:t>9. Depending on the size of your class, it is likely that at least one of your students has a friend or relative with Down syndrome. A student in your class may even enjoy the chance to talk about their friend or relative.</a:t>
            </a:r>
          </a:p>
          <a:p>
            <a:r>
              <a:rPr lang="en-US" b="1" dirty="0"/>
              <a:t>Active Lecture Tips</a:t>
            </a:r>
            <a:endParaRPr lang="en-US" dirty="0"/>
          </a:p>
          <a:p>
            <a:r>
              <a:rPr lang="en-US" dirty="0"/>
              <a:t>1. Sometimes the most basic questions can challenge students and get them focused on the subject at hand. Consider asking your students to work with other students near them to consider why we expect that dogs produce dogs, cats produce only more cats, and chickens only produce chickens. Why does “like produce like”?</a:t>
            </a:r>
          </a:p>
          <a:p>
            <a:r>
              <a:rPr lang="en-US" dirty="0"/>
              <a:t>2. See the Activity </a:t>
            </a:r>
            <a:r>
              <a:rPr lang="en-US" i="1" dirty="0"/>
              <a:t>Student Demonstration of Mitosis and Meiosis Using Chromosome Cut-Outs as Models</a:t>
            </a:r>
            <a:r>
              <a:rPr lang="en-US" dirty="0"/>
              <a:t> on the Instructor Exchange. Visit the Instructor Exchange in the </a:t>
            </a:r>
            <a:r>
              <a:rPr lang="en-US" dirty="0" err="1"/>
              <a:t>MasteringBiology</a:t>
            </a:r>
            <a:r>
              <a:rPr lang="en-US" dirty="0"/>
              <a:t> instructor resource area for a description of this activity. </a:t>
            </a:r>
          </a:p>
          <a:p>
            <a:r>
              <a:rPr lang="en-US" dirty="0"/>
              <a:t>3. See the Activity </a:t>
            </a:r>
            <a:r>
              <a:rPr lang="en-US" i="1" dirty="0"/>
              <a:t>Applying the Concept of Nondisjunction to Trisomy</a:t>
            </a:r>
            <a:r>
              <a:rPr lang="en-US" dirty="0"/>
              <a:t> on the Instructor Exchange. Visit the Instructor Exchange in the </a:t>
            </a:r>
            <a:r>
              <a:rPr lang="en-US" dirty="0" err="1"/>
              <a:t>MasteringBiology</a:t>
            </a:r>
            <a:r>
              <a:rPr lang="en-US" dirty="0"/>
              <a:t> instructor resource area for a description of this activity. </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605382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E5256C69-D92E-1B43-8C22-1B67E8E3EDEE}" type="slidenum">
              <a:rPr lang="en-US" sz="2300"/>
              <a:pPr algn="r" defTabSz="1776413" eaLnBrk="0" hangingPunct="0"/>
              <a:t>32</a:t>
            </a:fld>
            <a:endParaRPr lang="en-US" sz="2300" dirty="0"/>
          </a:p>
        </p:txBody>
      </p:sp>
      <p:sp>
        <p:nvSpPr>
          <p:cNvPr id="27853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78532"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How meiosis results in four haploid cells yet mitosis yields two diploid cells is often memorized but not understood. It can be explained like this. In mitosis and meiosis, the processes begin with replicated pairs of chromosomes. The two pairs include four items. Sort this group into two subgroups, and you are back to two pairs. Divide again, and you have separated four items into four groups of one. All of the details of these two processes, although eventually addressed, can get in the way of seeing the overall process.</a:t>
            </a:r>
          </a:p>
          <a:p>
            <a:r>
              <a:rPr lang="en-US" dirty="0"/>
              <a:t>2. Most people have difficulty comprehending large numbers. See Teaching Tips 7–9 below to help relate these large numbers to aspects of students’ lives.</a:t>
            </a:r>
          </a:p>
          <a:p>
            <a:r>
              <a:rPr lang="en-US" b="1" dirty="0"/>
              <a:t>Teaching Tips</a:t>
            </a:r>
            <a:endParaRPr lang="en-US" dirty="0"/>
          </a:p>
          <a:p>
            <a:r>
              <a:rPr lang="en-US" dirty="0"/>
              <a:t>1. Consider helping students through mitosis and meiosis by developing an analogy to pairs of shoes. In this case, any given species that is diploid has a certain number of pairs of shoes, or homologous chromosomes.</a:t>
            </a:r>
          </a:p>
          <a:p>
            <a:r>
              <a:rPr lang="en-US" dirty="0"/>
              <a:t>2. In the shoe analogy, females have 23 pairs of matching shoes, and males have 22 matching pairs and one odd pair—maybe a sandal and a sneaker!</a:t>
            </a:r>
          </a:p>
          <a:p>
            <a:r>
              <a:rPr lang="en-US" dirty="0"/>
              <a:t>3. You may wish to ask the class why meiosis is necessary. Why not have a male diploid cell fertilize a diploid female cell? In short, the answer is that, if this were true, at every fertilization, we would have genetic doubling.</a:t>
            </a:r>
          </a:p>
          <a:p>
            <a:r>
              <a:rPr lang="en-US" dirty="0"/>
              <a:t>4. If you wish to continue the shoe analogy, crossing over is somewhat like exchanging the shoelaces in a pair of shoes. A point to make is that the shoes (chromosomes) before crossing over are what you inherited—from either the sperm or the egg; but as a result of crossing over, you no longer pass along exactly what you inherited. Instead, you pass along a combination of homologous chromosomes (or shoes with switched shoelaces). In this shoe analogy, after exchanging shoelaces, we have recombinant shoes!</a:t>
            </a:r>
          </a:p>
          <a:p>
            <a:r>
              <a:rPr lang="en-US" dirty="0"/>
              <a:t>5. You might consider emphasizing a crucial difference between the processes of mitosis and meiosis. In mitosis, sister chromatids separate at metaphase. In meiosis I metaphase, sister chromatids stay together, and homologous chromosomes separate. After discussing mitosis and meiosis in class, consider asking your students to sketch the alignment of the chromosomes at mitosis metaphase and meiosis I metaphase.</a:t>
            </a:r>
          </a:p>
          <a:p>
            <a:r>
              <a:rPr lang="en-US" dirty="0"/>
              <a:t>6. The number 2</a:t>
            </a:r>
            <a:r>
              <a:rPr lang="en-US" baseline="30000" dirty="0"/>
              <a:t>23</a:t>
            </a:r>
            <a:r>
              <a:rPr lang="en-US" dirty="0"/>
              <a:t> is 8,388,608. This number squared is more than 70 trillion. The authors rounded down to 8 million for 2</a:t>
            </a:r>
            <a:r>
              <a:rPr lang="en-US" baseline="30000" dirty="0"/>
              <a:t>23</a:t>
            </a:r>
            <a:r>
              <a:rPr lang="en-US" dirty="0"/>
              <a:t> and squared this to estimate 64 trillion possible combinations. But more precisely, the number of possible zygotes produced by a single pair of reproducing humans, based solely on independent assortment and random fertilization, is over 70 trillion!</a:t>
            </a:r>
          </a:p>
          <a:p>
            <a:r>
              <a:rPr lang="en-US" dirty="0"/>
              <a:t>7. There are currently about 320 million humans living in the United States. If every person in the United States received about $217,000, it would equal $70 trillion. Here is another way to think of it. If you lived to be 100 years old and spent $22,181.66 every second of your life, (or a million dollars every 45 seconds) you would spend about $70 trillion dollars.</a:t>
            </a:r>
          </a:p>
          <a:p>
            <a:r>
              <a:rPr lang="en-US" dirty="0"/>
              <a:t>8. The impressive nature of such large numbers is lost on most of us who cannot comprehend such quantities. There are about 64 trillion seconds in 2 million years (actually, 2,028,000 years).</a:t>
            </a:r>
          </a:p>
          <a:p>
            <a:r>
              <a:rPr lang="en-US" dirty="0"/>
              <a:t>9. Depending on the size of your class, it is likely that at least one of your students has a friend or relative with Down syndrome. A student in your class may even enjoy the chance to talk about their friend or relative.</a:t>
            </a:r>
          </a:p>
          <a:p>
            <a:r>
              <a:rPr lang="en-US" b="1" dirty="0"/>
              <a:t>Active Lecture Tips</a:t>
            </a:r>
            <a:endParaRPr lang="en-US" dirty="0"/>
          </a:p>
          <a:p>
            <a:r>
              <a:rPr lang="en-US" dirty="0"/>
              <a:t>1. Sometimes the most basic questions can challenge students and get them focused on the subject at hand. Consider asking your students to work with other students near them to consider why we expect that dogs produce dogs, cats produce only more cats, and chickens only produce chickens. Why does “like produce like”?</a:t>
            </a:r>
          </a:p>
          <a:p>
            <a:r>
              <a:rPr lang="en-US" dirty="0"/>
              <a:t>2. See the Activity </a:t>
            </a:r>
            <a:r>
              <a:rPr lang="en-US" i="1" dirty="0"/>
              <a:t>Student Demonstration of Mitosis and Meiosis Using Chromosome Cut-Outs as Models</a:t>
            </a:r>
            <a:r>
              <a:rPr lang="en-US" dirty="0"/>
              <a:t> on the Instructor Exchange. Visit the Instructor Exchange in the </a:t>
            </a:r>
            <a:r>
              <a:rPr lang="en-US" dirty="0" err="1"/>
              <a:t>MasteringBiology</a:t>
            </a:r>
            <a:r>
              <a:rPr lang="en-US" dirty="0"/>
              <a:t> instructor resource area for a description of this activity. </a:t>
            </a:r>
          </a:p>
          <a:p>
            <a:r>
              <a:rPr lang="en-US" dirty="0"/>
              <a:t>3. See the Activity </a:t>
            </a:r>
            <a:r>
              <a:rPr lang="en-US" i="1" dirty="0"/>
              <a:t>Applying the Concept of Nondisjunction to Trisomy</a:t>
            </a:r>
            <a:r>
              <a:rPr lang="en-US" dirty="0"/>
              <a:t> on the Instructor Exchange. Visit the Instructor Exchange in the </a:t>
            </a:r>
            <a:r>
              <a:rPr lang="en-US" dirty="0" err="1"/>
              <a:t>MasteringBiology</a:t>
            </a:r>
            <a:r>
              <a:rPr lang="en-US" dirty="0"/>
              <a:t> instructor resource area for a description of this activity. </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819490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4</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8.2 The number of chromosomes in the cells of selected mammals</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3861460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5</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8.4 DNA packing in a eukaryotic chromosome</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1496739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0506C310-05CB-5540-9845-5FD43A0498B5}" type="slidenum">
              <a:rPr lang="en-US" sz="2300"/>
              <a:pPr algn="r" defTabSz="1776413" eaLnBrk="0" hangingPunct="0"/>
              <a:t>6</a:t>
            </a:fld>
            <a:endParaRPr lang="en-US" sz="2300" dirty="0"/>
          </a:p>
        </p:txBody>
      </p:sp>
      <p:sp>
        <p:nvSpPr>
          <p:cNvPr id="56323"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56324"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Students often seem confused by the difference between a DNA molecule and a chromosome. This is especially problematic in this chapter when discussing DNA replication.</a:t>
            </a:r>
          </a:p>
          <a:p>
            <a:r>
              <a:rPr lang="en-US" dirty="0"/>
              <a:t>2. Students are often confused by photographs of chromosomes. A chromosome is often described as a single strand, yet photographs typically show duplicated chromosomes appearing like the letter “X.” It remains unclear to many students why (a) chromosome structure is typically different between interphase G</a:t>
            </a:r>
            <a:r>
              <a:rPr lang="en-US" baseline="-25000" dirty="0"/>
              <a:t>1</a:t>
            </a:r>
            <a:r>
              <a:rPr lang="en-US" dirty="0"/>
              <a:t> and stages of division and (b) why chromosomes are not photographed during interphase (the stage in which chromosomes are typically first discussed) before the chromosomes replicate.</a:t>
            </a:r>
          </a:p>
          <a:p>
            <a:r>
              <a:rPr lang="en-US" dirty="0"/>
              <a:t>3. Students do not typically know that all cancers are genetically based. Consider making this clear early in your discussions. Challenge your students to explain how certain viruses can lead to cancer (such as HPV, human papillomavirus, associated with genital warts and cervical cancer).</a:t>
            </a:r>
          </a:p>
          <a:p>
            <a:r>
              <a:rPr lang="en-US" b="1" dirty="0"/>
              <a:t>Teaching Tips</a:t>
            </a:r>
            <a:endParaRPr lang="en-US" dirty="0"/>
          </a:p>
          <a:p>
            <a:r>
              <a:rPr lang="en-US" dirty="0"/>
              <a:t>1. Mitochondrial DNA is widely used to analyze evolutionary relationships. Students might be challenged to search the Internet for examples of its use in tracing human evolutionary history.</a:t>
            </a:r>
          </a:p>
          <a:p>
            <a:r>
              <a:rPr lang="en-US" dirty="0"/>
              <a:t>2. Consider this additional analogy between histones and DNA. DNA is like a very long piece of thread wrapped around a series of spools (histones). The DNA wraps one spool, then extends to another spool, repeating this many hundreds of times—all with one continuous strand of thread.</a:t>
            </a:r>
          </a:p>
          <a:p>
            <a:r>
              <a:rPr lang="en-US" dirty="0"/>
              <a:t>3. The concepts of DNA replication and sister chromatids are often obstacles for many students. If you can find twist ties or other bendable wire, you can demonstrate or have students model the difference between (a) a chromosome before DNA replication and </a:t>
            </a:r>
            <a:br>
              <a:rPr lang="en-US" dirty="0"/>
            </a:br>
            <a:r>
              <a:rPr lang="en-US" dirty="0"/>
              <a:t>(b) sister chromatids after DNA replication. One piece of wire will represent a chromosome before replication. Two twist ties twisted about each other can represent sister chromatids (even though this is not the actual physical relationship between sister chromatids). In the model, we have doubled the DNA, but the molecules remain attached. (You might also want to point out that when sister chromatids are separated, they are considered separate chromosomes.)</a:t>
            </a:r>
          </a:p>
          <a:p>
            <a:r>
              <a:rPr lang="en-US" dirty="0"/>
              <a:t>4. In G</a:t>
            </a:r>
            <a:r>
              <a:rPr lang="en-US" baseline="-25000" dirty="0"/>
              <a:t>1</a:t>
            </a:r>
            <a:r>
              <a:rPr lang="en-US" dirty="0"/>
              <a:t>, the chromosomes have not replicated. But by G</a:t>
            </a:r>
            <a:r>
              <a:rPr lang="en-US" baseline="-25000" dirty="0"/>
              <a:t>2</a:t>
            </a:r>
            <a:r>
              <a:rPr lang="en-US" dirty="0"/>
              <a:t>, chromosomes consist of sister chromatids. If you have created a demonstration of sister chromatids, relate DNA replication and sister chromatids to the cell cycle.</a:t>
            </a:r>
          </a:p>
          <a:p>
            <a:r>
              <a:rPr lang="en-US" dirty="0"/>
              <a:t>5. The cell cycle control system is somewhat like the control device of an automatic washing machine. Each has a control system that triggers and coordinates key events in the cycle. However, the components of the control system of a cell cycle are not located in one place, like a washing machine.</a:t>
            </a:r>
          </a:p>
          <a:p>
            <a:r>
              <a:rPr lang="en-US" dirty="0"/>
              <a:t>6. Students might keep better track of the sequence of events in a cell cycle by simply memorizing the letters IPMAT. The first letters of interphase, prophase, metaphase, anaphase, and </a:t>
            </a:r>
            <a:r>
              <a:rPr lang="en-US" dirty="0" err="1"/>
              <a:t>telophase</a:t>
            </a:r>
            <a:r>
              <a:rPr lang="en-US" dirty="0"/>
              <a:t> are represented in this made-up word.</a:t>
            </a:r>
          </a:p>
          <a:p>
            <a:r>
              <a:rPr lang="en-US" dirty="0"/>
              <a:t>7. Many students think of mitosis and cytokinesis as one process. In some situations, mitosis occurs without subsequent cytokinesis. Challenge your students to predict the outcome of mitosis without cytokinesis (multinuclear cells called a syncytium). One place this occurs is in human development during the formation of the placenta.</a:t>
            </a:r>
          </a:p>
          <a:p>
            <a:r>
              <a:rPr lang="en-US" dirty="0"/>
              <a:t>8. The authors make an analogy between a drawstring and the mechanism of cytokinesis in animal cells. Students seem to appreciate this analogy. Have your students think of a man who tightens the drawstring of his sweatpants so tight that he pinches himself in two, or perhaps nearly so! The analogy is especially good because the drawstring is just beneath the surface of the sweatpants, and the microfilaments are just beneath the surface of the cell’s plasma membrane.</a:t>
            </a:r>
          </a:p>
          <a:p>
            <a:r>
              <a:rPr lang="en-US" dirty="0"/>
              <a:t>9. Chemotherapy has some disastrous side effects. The drugs used to fight cancer attack rapidly dividing cells. Unfortunately for men, the cells that make sperm are also rapidly dividing. In some circumstances, chemotherapy can leave a man infertile (unable to produce viable sperm) but still able to produce an erection.</a:t>
            </a:r>
          </a:p>
          <a:p>
            <a:r>
              <a:rPr lang="en-US" dirty="0"/>
              <a:t>10. Many other approaches (such as cancer vaccines) are under consideration to fight cancers. You may wish to explore these as sidelights to your lecture. Good resources include cell biology and development textbooks.</a:t>
            </a:r>
          </a:p>
          <a:p>
            <a:r>
              <a:rPr lang="en-US" b="1" dirty="0"/>
              <a:t>Active Lecture Tips</a:t>
            </a:r>
            <a:endParaRPr lang="en-US" dirty="0"/>
          </a:p>
          <a:p>
            <a:r>
              <a:rPr lang="en-US" dirty="0"/>
              <a:t>1. See the Activity </a:t>
            </a:r>
            <a:r>
              <a:rPr lang="en-US" i="1" dirty="0"/>
              <a:t>Student Demonstration of Mitosis and Meiosis Using Chromosome Cut-Outs as Models</a:t>
            </a:r>
            <a:r>
              <a:rPr lang="en-US" dirty="0"/>
              <a:t> on the Instructor Exchange. Visit the Instructor Exchange </a:t>
            </a:r>
            <a:r>
              <a:rPr lang="en-US" dirty="0" smtClean="0"/>
              <a:t>in the </a:t>
            </a:r>
            <a:r>
              <a:rPr lang="en-US" dirty="0" err="1" smtClean="0"/>
              <a:t>MasteringBiology</a:t>
            </a:r>
            <a:r>
              <a:rPr lang="en-US" dirty="0" smtClean="0"/>
              <a:t> instructor resource </a:t>
            </a:r>
            <a:r>
              <a:rPr lang="en-US" dirty="0"/>
              <a:t>area for a description of this activity.</a:t>
            </a:r>
          </a:p>
          <a:p>
            <a:r>
              <a:rPr lang="en-US" dirty="0"/>
              <a:t>2. See the Activity </a:t>
            </a:r>
            <a:r>
              <a:rPr lang="en-US" i="1" dirty="0"/>
              <a:t>Losing Control of a Car Relates to Unregulated Cell Division</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35945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7</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8.5 Duplication and distribution of a single chromosome</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3800345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8</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8.6 The eukaryotic cell cycle</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3571055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9</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1200" b="0" i="0" u="none" strike="noStrike" kern="1200" dirty="0" smtClean="0">
                <a:solidFill>
                  <a:schemeClr val="tx1"/>
                </a:solidFill>
                <a:effectLst/>
                <a:latin typeface="Arial" pitchFamily="34" charset="0"/>
                <a:ea typeface="ＭＳ Ｐゴシック" charset="0"/>
                <a:cs typeface="Arial" pitchFamily="34" charset="0"/>
              </a:rPr>
              <a:t>Figure 8.7-1 Cell reproduction: a dance of the chromosomes (part 1: </a:t>
            </a:r>
            <a:r>
              <a:rPr lang="en-US" sz="1200" b="0" i="0" u="none" strike="noStrike" kern="1200" dirty="0" err="1" smtClean="0">
                <a:solidFill>
                  <a:schemeClr val="tx1"/>
                </a:solidFill>
                <a:effectLst/>
                <a:latin typeface="Arial" pitchFamily="34" charset="0"/>
                <a:ea typeface="ＭＳ Ｐゴシック" charset="0"/>
                <a:cs typeface="Arial" pitchFamily="34" charset="0"/>
              </a:rPr>
              <a:t>interphase</a:t>
            </a:r>
            <a:r>
              <a:rPr lang="en-US" sz="1200" b="0" i="0" u="none" strike="noStrike" kern="1200" dirty="0" smtClean="0">
                <a:solidFill>
                  <a:schemeClr val="tx1"/>
                </a:solidFill>
                <a:effectLst/>
                <a:latin typeface="Arial" pitchFamily="34" charset="0"/>
                <a:ea typeface="ＭＳ Ｐゴシック" charset="0"/>
                <a:cs typeface="Arial" pitchFamily="34" charset="0"/>
              </a:rPr>
              <a:t> and prophase)</a:t>
            </a:r>
            <a:endParaRPr lang="en-US" dirty="0">
              <a:latin typeface="Arial" pitchFamily="34" charset="0"/>
              <a:cs typeface="Arial" pitchFamily="34" charset="0"/>
            </a:endParaRPr>
          </a:p>
        </p:txBody>
      </p:sp>
    </p:spTree>
    <p:extLst>
      <p:ext uri="{BB962C8B-B14F-4D97-AF65-F5344CB8AC3E}">
        <p14:creationId xmlns:p14="http://schemas.microsoft.com/office/powerpoint/2010/main" xmlns="" val="39822742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11102" r="5014"/>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0" name="Rectangle 9"/>
          <p:cNvSpPr/>
          <p:nvPr userDrawn="1"/>
        </p:nvSpPr>
        <p:spPr>
          <a:xfrm>
            <a:off x="0" y="0"/>
            <a:ext cx="9144000" cy="6858000"/>
          </a:xfrm>
          <a:prstGeom prst="rect">
            <a:avLst/>
          </a:prstGeom>
          <a:gradFill>
            <a:gsLst>
              <a:gs pos="0">
                <a:schemeClr val="bg1">
                  <a:alpha val="0"/>
                </a:schemeClr>
              </a:gs>
              <a:gs pos="50000">
                <a:schemeClr val="bg1">
                  <a:alpha val="30000"/>
                </a:schemeClr>
              </a:gs>
              <a:gs pos="100000">
                <a:schemeClr val="bg1">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p:cNvSpPr>
            <a:spLocks noGrp="1"/>
          </p:cNvSpPr>
          <p:nvPr>
            <p:ph type="ctrTitle"/>
          </p:nvPr>
        </p:nvSpPr>
        <p:spPr>
          <a:xfrm>
            <a:off x="4680153" y="142275"/>
            <a:ext cx="4367981" cy="2387600"/>
          </a:xfrm>
        </p:spPr>
        <p:txBody>
          <a:bodyPr anchor="b"/>
          <a:lstStyle>
            <a:lvl1pPr algn="ctr">
              <a:defRPr sz="6000">
                <a:solidFill>
                  <a:schemeClr val="tx1"/>
                </a:solidFill>
                <a:latin typeface="+mn-lt"/>
              </a:defRPr>
            </a:lvl1pPr>
          </a:lstStyle>
          <a:p>
            <a:r>
              <a:rPr lang="en-US" smtClean="0"/>
              <a:t>Click to edit Master title style</a:t>
            </a:r>
            <a:endParaRPr lang="en-US" dirty="0"/>
          </a:p>
        </p:txBody>
      </p:sp>
      <p:sp>
        <p:nvSpPr>
          <p:cNvPr id="12" name="Subtitle 2"/>
          <p:cNvSpPr>
            <a:spLocks noGrp="1"/>
          </p:cNvSpPr>
          <p:nvPr>
            <p:ph type="subTitle" idx="1"/>
          </p:nvPr>
        </p:nvSpPr>
        <p:spPr>
          <a:xfrm>
            <a:off x="6143" y="3489706"/>
            <a:ext cx="6502812" cy="1655762"/>
          </a:xfrm>
        </p:spPr>
        <p:txBody>
          <a:bodyPr>
            <a:normAutofit/>
          </a:bodyPr>
          <a:lstStyle>
            <a:lvl1pPr marL="0" indent="0" algn="ctr">
              <a:buNone/>
              <a:defRPr sz="4400" b="1">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3" name="Footer Placeholder 4"/>
          <p:cNvSpPr>
            <a:spLocks noGrp="1"/>
          </p:cNvSpPr>
          <p:nvPr>
            <p:ph type="ftr" sz="quarter" idx="11"/>
          </p:nvPr>
        </p:nvSpPr>
        <p:spPr>
          <a:xfrm>
            <a:off x="6057900" y="6492875"/>
            <a:ext cx="3086100" cy="365125"/>
          </a:xfrm>
        </p:spPr>
        <p:txBody>
          <a:bodyPr/>
          <a:lstStyle>
            <a:lvl1pPr algn="r">
              <a:defRPr sz="1000">
                <a:solidFill>
                  <a:schemeClr val="tx1"/>
                </a:solidFill>
                <a:latin typeface="Arial" panose="020B0604020202020204" pitchFamily="34" charset="0"/>
                <a:cs typeface="Arial" panose="020B0604020202020204" pitchFamily="34" charset="0"/>
              </a:defRPr>
            </a:lvl1pPr>
          </a:lstStyle>
          <a:p>
            <a:r>
              <a:rPr lang="en-US" smtClean="0"/>
              <a:t>© 2017 Pearson Education, Ltd.</a:t>
            </a:r>
            <a:endParaRPr lang="en-US" dirty="0"/>
          </a:p>
        </p:txBody>
      </p:sp>
      <p:sp>
        <p:nvSpPr>
          <p:cNvPr id="14" name="Text Box 39"/>
          <p:cNvSpPr txBox="1">
            <a:spLocks noChangeArrowheads="1"/>
          </p:cNvSpPr>
          <p:nvPr userDrawn="1"/>
        </p:nvSpPr>
        <p:spPr bwMode="auto">
          <a:xfrm>
            <a:off x="71073" y="5575444"/>
            <a:ext cx="8252655" cy="1200329"/>
          </a:xfrm>
          <a:prstGeom prst="rect">
            <a:avLst/>
          </a:prstGeom>
          <a:noFill/>
          <a:ln w="9525">
            <a:noFill/>
            <a:miter lim="800000"/>
            <a:headEnd/>
            <a:tailEnd/>
          </a:ln>
          <a:effectLst/>
        </p:spPr>
        <p:txBody>
          <a:bodyPr wrap="square">
            <a:prstTxWarp prst="textNoShape">
              <a:avLst/>
            </a:prstTxWarp>
            <a:spAutoFit/>
          </a:bodyPr>
          <a:lstStyle/>
          <a:p>
            <a:pPr eaLnBrk="0" hangingPunct="0"/>
            <a:r>
              <a:rPr lang="en-US" sz="2000" b="1" dirty="0">
                <a:solidFill>
                  <a:schemeClr val="tx1"/>
                </a:solidFill>
                <a:ea typeface="ＭＳ Ｐゴシック" pitchFamily="-108" charset="-128"/>
                <a:cs typeface="ＭＳ Ｐゴシック" pitchFamily="-108" charset="-128"/>
              </a:rPr>
              <a:t>PowerPoint</a:t>
            </a:r>
            <a:r>
              <a:rPr lang="en-US" sz="2000" b="1" baseline="30000" dirty="0">
                <a:solidFill>
                  <a:schemeClr val="tx1"/>
                </a:solidFill>
                <a:ea typeface="ＭＳ Ｐゴシック" pitchFamily="-108" charset="-128"/>
                <a:cs typeface="ＭＳ Ｐゴシック" pitchFamily="-108" charset="-128"/>
              </a:rPr>
              <a:t>®</a:t>
            </a:r>
            <a:r>
              <a:rPr lang="en-US" sz="2000" b="1" dirty="0">
                <a:solidFill>
                  <a:schemeClr val="tx1"/>
                </a:solidFill>
                <a:ea typeface="ＭＳ Ｐゴシック" pitchFamily="-108" charset="-128"/>
                <a:cs typeface="ＭＳ Ｐゴシック" pitchFamily="-108" charset="-128"/>
              </a:rPr>
              <a:t> </a:t>
            </a:r>
            <a:r>
              <a:rPr lang="en-US" sz="2000" b="1" dirty="0" smtClean="0">
                <a:solidFill>
                  <a:schemeClr val="tx1"/>
                </a:solidFill>
                <a:ea typeface="ＭＳ Ｐゴシック" pitchFamily="-108" charset="-128"/>
                <a:cs typeface="ＭＳ Ｐゴシック" pitchFamily="-108" charset="-128"/>
              </a:rPr>
              <a:t>Lectures </a:t>
            </a:r>
            <a:r>
              <a:rPr lang="en-US" sz="1600" b="1" dirty="0" smtClean="0">
                <a:solidFill>
                  <a:schemeClr val="tx1"/>
                </a:solidFill>
                <a:ea typeface="ＭＳ Ｐゴシック" pitchFamily="-108" charset="-128"/>
                <a:cs typeface="ＭＳ Ｐゴシック" pitchFamily="-108" charset="-128"/>
              </a:rPr>
              <a:t>created by Edward J. </a:t>
            </a:r>
            <a:r>
              <a:rPr lang="en-US" sz="1600" b="1" dirty="0" err="1" smtClean="0">
                <a:solidFill>
                  <a:schemeClr val="tx1"/>
                </a:solidFill>
                <a:ea typeface="ＭＳ Ｐゴシック" pitchFamily="-108" charset="-128"/>
                <a:cs typeface="ＭＳ Ｐゴシック" pitchFamily="-108" charset="-128"/>
              </a:rPr>
              <a:t>Zalisko</a:t>
            </a:r>
            <a:r>
              <a:rPr lang="en-US" sz="1600" b="1" dirty="0" smtClean="0">
                <a:solidFill>
                  <a:schemeClr val="tx1"/>
                </a:solidFill>
                <a:ea typeface="ＭＳ Ｐゴシック" pitchFamily="-108" charset="-128"/>
                <a:cs typeface="ＭＳ Ｐゴシック" pitchFamily="-108" charset="-128"/>
              </a:rPr>
              <a:t> </a:t>
            </a:r>
            <a:r>
              <a:rPr lang="en-US" sz="1600" b="1" dirty="0">
                <a:solidFill>
                  <a:schemeClr val="tx1"/>
                </a:solidFill>
                <a:ea typeface="ＭＳ Ｐゴシック" pitchFamily="-108" charset="-128"/>
                <a:cs typeface="ＭＳ Ｐゴシック" pitchFamily="-108" charset="-128"/>
              </a:rPr>
              <a:t>for</a:t>
            </a:r>
          </a:p>
          <a:p>
            <a:pPr eaLnBrk="0" hangingPunct="0"/>
            <a:r>
              <a:rPr lang="en-US" sz="1800" b="1" i="1" dirty="0">
                <a:solidFill>
                  <a:schemeClr val="tx1"/>
                </a:solidFill>
                <a:ea typeface="ＭＳ Ｐゴシック" pitchFamily="-108" charset="-128"/>
                <a:cs typeface="ＭＳ Ｐゴシック" pitchFamily="-108" charset="-128"/>
              </a:rPr>
              <a:t>Campbell Essential Biology, </a:t>
            </a:r>
            <a:r>
              <a:rPr lang="en-US" sz="1800" b="1" dirty="0" smtClean="0">
                <a:solidFill>
                  <a:schemeClr val="tx1"/>
                </a:solidFill>
                <a:ea typeface="ＭＳ Ｐゴシック" pitchFamily="-108" charset="-128"/>
                <a:cs typeface="ＭＳ Ｐゴシック" pitchFamily="-108" charset="-128"/>
              </a:rPr>
              <a:t>Sixth </a:t>
            </a:r>
            <a:r>
              <a:rPr lang="en-US" sz="1800" b="1" dirty="0">
                <a:solidFill>
                  <a:schemeClr val="tx1"/>
                </a:solidFill>
                <a:ea typeface="ＭＳ Ｐゴシック" pitchFamily="-108" charset="-128"/>
                <a:cs typeface="ＭＳ Ｐゴシック" pitchFamily="-108" charset="-128"/>
              </a:rPr>
              <a:t>Edition,</a:t>
            </a:r>
            <a:r>
              <a:rPr lang="en-US" sz="1800" b="1" i="1" dirty="0">
                <a:solidFill>
                  <a:schemeClr val="tx1"/>
                </a:solidFill>
                <a:ea typeface="ＭＳ Ｐゴシック" pitchFamily="-108" charset="-128"/>
                <a:cs typeface="ＭＳ Ｐゴシック" pitchFamily="-108" charset="-128"/>
              </a:rPr>
              <a:t> </a:t>
            </a:r>
            <a:r>
              <a:rPr lang="en-US" sz="1800" b="1" i="0" dirty="0" smtClean="0">
                <a:solidFill>
                  <a:schemeClr val="tx1"/>
                </a:solidFill>
                <a:ea typeface="ＭＳ Ｐゴシック" pitchFamily="-108" charset="-128"/>
                <a:cs typeface="ＭＳ Ｐゴシック" pitchFamily="-108" charset="-128"/>
              </a:rPr>
              <a:t>Global Edition,</a:t>
            </a:r>
            <a:r>
              <a:rPr lang="en-US" sz="1800" b="1" i="1" dirty="0" smtClean="0">
                <a:solidFill>
                  <a:schemeClr val="tx1"/>
                </a:solidFill>
                <a:ea typeface="ＭＳ Ｐゴシック" pitchFamily="-108" charset="-128"/>
                <a:cs typeface="ＭＳ Ｐゴシック" pitchFamily="-108" charset="-128"/>
              </a:rPr>
              <a:t> </a:t>
            </a:r>
            <a:r>
              <a:rPr lang="en-US" sz="1800" b="1" dirty="0" smtClean="0">
                <a:solidFill>
                  <a:schemeClr val="tx1"/>
                </a:solidFill>
                <a:ea typeface="ＭＳ Ｐゴシック" pitchFamily="-108" charset="-128"/>
                <a:cs typeface="ＭＳ Ｐゴシック" pitchFamily="-108" charset="-128"/>
              </a:rPr>
              <a:t>and</a:t>
            </a:r>
            <a:endParaRPr lang="en-US" sz="1800" b="1" dirty="0">
              <a:solidFill>
                <a:schemeClr val="tx1"/>
              </a:solidFill>
              <a:latin typeface="Times New Roman" pitchFamily="-108" charset="0"/>
              <a:ea typeface="ＭＳ Ｐゴシック" pitchFamily="-108" charset="-128"/>
              <a:cs typeface="ＭＳ Ｐゴシック" pitchFamily="-108" charset="-128"/>
            </a:endParaRPr>
          </a:p>
          <a:p>
            <a:pPr eaLnBrk="0" hangingPunct="0"/>
            <a:r>
              <a:rPr lang="en-US" sz="1800" b="1" i="1" dirty="0">
                <a:solidFill>
                  <a:schemeClr val="tx1"/>
                </a:solidFill>
                <a:ea typeface="ＭＳ Ｐゴシック" pitchFamily="-108" charset="-128"/>
                <a:cs typeface="ＭＳ Ｐゴシック" pitchFamily="-108" charset="-128"/>
              </a:rPr>
              <a:t>Campbell Essential Biology with Physiology, </a:t>
            </a:r>
            <a:r>
              <a:rPr lang="en-US" sz="1800" b="1" dirty="0" smtClean="0">
                <a:solidFill>
                  <a:schemeClr val="tx1"/>
                </a:solidFill>
                <a:ea typeface="ＭＳ Ｐゴシック" pitchFamily="-108" charset="-128"/>
                <a:cs typeface="ＭＳ Ｐゴシック" pitchFamily="-108" charset="-128"/>
              </a:rPr>
              <a:t>Fifth Edition, Global Edition</a:t>
            </a:r>
            <a:endParaRPr lang="en-US" sz="1800" b="1" i="1" dirty="0">
              <a:solidFill>
                <a:schemeClr val="tx1"/>
              </a:solidFill>
              <a:ea typeface="ＭＳ Ｐゴシック" pitchFamily="-108" charset="-128"/>
              <a:cs typeface="ＭＳ Ｐゴシック" pitchFamily="-108" charset="-128"/>
            </a:endParaRPr>
          </a:p>
          <a:p>
            <a:pPr eaLnBrk="0" hangingPunct="0"/>
            <a:r>
              <a:rPr lang="en-US" sz="1600" b="1" i="1" dirty="0">
                <a:solidFill>
                  <a:schemeClr val="tx1"/>
                </a:solidFill>
                <a:latin typeface="Times New Roman" pitchFamily="-108" charset="0"/>
                <a:ea typeface="ＭＳ Ｐゴシック" pitchFamily="-108" charset="-128"/>
                <a:cs typeface="ＭＳ Ｐゴシック" pitchFamily="-108" charset="-128"/>
              </a:rPr>
              <a:t> </a:t>
            </a:r>
            <a:r>
              <a:rPr lang="en-US" sz="1600" b="1" i="1" dirty="0">
                <a:solidFill>
                  <a:schemeClr val="tx1"/>
                </a:solidFill>
                <a:latin typeface="Arial" panose="020B0604020202020204" pitchFamily="34" charset="0"/>
                <a:ea typeface="ＭＳ Ｐゴシック" pitchFamily="-108" charset="-128"/>
                <a:cs typeface="Arial" panose="020B0604020202020204" pitchFamily="34" charset="0"/>
              </a:rPr>
              <a:t>  – </a:t>
            </a:r>
            <a:r>
              <a:rPr lang="en-US" sz="1600" b="1" dirty="0">
                <a:solidFill>
                  <a:schemeClr val="tx1"/>
                </a:solidFill>
                <a:latin typeface="Arial" panose="020B0604020202020204" pitchFamily="34" charset="0"/>
                <a:ea typeface="ＭＳ Ｐゴシック" pitchFamily="-108" charset="-128"/>
                <a:cs typeface="Arial" panose="020B0604020202020204" pitchFamily="34" charset="0"/>
              </a:rPr>
              <a:t>Eric J. Simon, Jean L. Dickey, </a:t>
            </a:r>
            <a:r>
              <a:rPr lang="en-US" sz="1600" b="1" dirty="0" smtClean="0">
                <a:solidFill>
                  <a:schemeClr val="tx1"/>
                </a:solidFill>
                <a:latin typeface="Arial" panose="020B0604020202020204" pitchFamily="34" charset="0"/>
                <a:ea typeface="ＭＳ Ｐゴシック" pitchFamily="-108" charset="-128"/>
                <a:cs typeface="Arial" panose="020B0604020202020204" pitchFamily="34" charset="0"/>
              </a:rPr>
              <a:t>Kelly A. Hogan, and Jane B. Reece</a:t>
            </a:r>
            <a:endParaRPr lang="en-US" sz="1600" b="1" dirty="0">
              <a:solidFill>
                <a:schemeClr val="tx1"/>
              </a:solidFill>
              <a:latin typeface="Arial" panose="020B0604020202020204" pitchFamily="34" charset="0"/>
              <a:ea typeface="ＭＳ Ｐゴシック" pitchFamily="-108" charset="-128"/>
              <a:cs typeface="Arial" panose="020B0604020202020204" pitchFamily="34" charset="0"/>
            </a:endParaRPr>
          </a:p>
        </p:txBody>
      </p:sp>
    </p:spTree>
    <p:extLst>
      <p:ext uri="{BB962C8B-B14F-4D97-AF65-F5344CB8AC3E}">
        <p14:creationId xmlns:p14="http://schemas.microsoft.com/office/powerpoint/2010/main" xmlns="" val="248957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7383" y="1227909"/>
            <a:ext cx="8543108" cy="4949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5321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83" y="365126"/>
            <a:ext cx="8543108" cy="978729"/>
          </a:xfrm>
        </p:spPr>
        <p:txBody>
          <a:bodyPr/>
          <a:lstStyle>
            <a:lvl1pPr>
              <a:defRPr/>
            </a:lvl1pPr>
          </a:lstStyle>
          <a:p>
            <a:r>
              <a:rPr lang="en-US" dirty="0" smtClean="0"/>
              <a:t>Click to edit M</a:t>
            </a:r>
            <a:br>
              <a:rPr lang="en-US" dirty="0" smtClean="0"/>
            </a:br>
            <a:r>
              <a:rPr lang="en-US" dirty="0" smtClean="0"/>
              <a:t>aster title style</a:t>
            </a:r>
            <a:endParaRPr lang="en-US" dirty="0"/>
          </a:p>
        </p:txBody>
      </p:sp>
      <p:sp>
        <p:nvSpPr>
          <p:cNvPr id="3" name="Content Placeholder 2"/>
          <p:cNvSpPr>
            <a:spLocks noGrp="1"/>
          </p:cNvSpPr>
          <p:nvPr>
            <p:ph idx="1"/>
          </p:nvPr>
        </p:nvSpPr>
        <p:spPr>
          <a:xfrm>
            <a:off x="287383" y="1476103"/>
            <a:ext cx="8543108" cy="47008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489273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63449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2017 Pearson Education, Ltd.</a:t>
            </a:r>
            <a:endParaRPr lang="en-US"/>
          </a:p>
        </p:txBody>
      </p:sp>
      <p:sp>
        <p:nvSpPr>
          <p:cNvPr id="5" name="Slide Number Placeholder 4"/>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3715406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 2017 Pearson Education, Ltd.</a:t>
            </a:r>
            <a:endParaRPr lang="en-US"/>
          </a:p>
        </p:txBody>
      </p:sp>
      <p:sp>
        <p:nvSpPr>
          <p:cNvPr id="4" name="Slide Number Placeholder 3"/>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4292843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83" y="132522"/>
            <a:ext cx="8543108" cy="958863"/>
          </a:xfrm>
          <a:prstGeom prst="rect">
            <a:avLst/>
          </a:prstGeom>
        </p:spPr>
        <p:txBody>
          <a:bodyPr vert="horz" wrap="square"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7383" y="1227909"/>
            <a:ext cx="8543108" cy="4949054"/>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0" y="6505938"/>
            <a:ext cx="3086100" cy="365125"/>
          </a:xfrm>
          <a:prstGeom prst="rect">
            <a:avLst/>
          </a:prstGeom>
        </p:spPr>
        <p:txBody>
          <a:bodyPr vert="horz" lIns="91440" tIns="45720" rIns="91440" bIns="45720" rtlCol="0" anchor="ctr"/>
          <a:lstStyle>
            <a:lvl1pPr algn="l">
              <a:defRPr sz="900">
                <a:solidFill>
                  <a:schemeClr val="tx1"/>
                </a:solidFill>
              </a:defRPr>
            </a:lvl1pPr>
          </a:lstStyle>
          <a:p>
            <a:r>
              <a:rPr lang="en-US" smtClean="0"/>
              <a:t>© 2017 Pearson Education, Ltd.</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396480263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hf sldNum="0" hdr="0" dt="0"/>
  <p:txStyles>
    <p:titleStyle>
      <a:lvl1pPr algn="l" defTabSz="914400" rtl="0" eaLnBrk="1" latinLnBrk="0" hangingPunct="1">
        <a:lnSpc>
          <a:spcPct val="90000"/>
        </a:lnSpc>
        <a:spcBef>
          <a:spcPct val="0"/>
        </a:spcBef>
        <a:buNone/>
        <a:defRPr sz="32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1200"/>
        </a:spcAft>
        <a:buClr>
          <a:srgbClr val="0070C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80153" y="142275"/>
            <a:ext cx="4367981" cy="2387600"/>
          </a:xfrm>
        </p:spPr>
        <p:txBody>
          <a:bodyPr/>
          <a:lstStyle/>
          <a:p>
            <a:r>
              <a:rPr lang="en-US" dirty="0" smtClean="0"/>
              <a:t>Chapter</a:t>
            </a:r>
            <a:br>
              <a:rPr lang="en-US" dirty="0" smtClean="0"/>
            </a:br>
            <a:r>
              <a:rPr lang="en-US" sz="9600" dirty="0" smtClean="0"/>
              <a:t>8</a:t>
            </a:r>
            <a:endParaRPr lang="en-US" sz="9600" dirty="0"/>
          </a:p>
        </p:txBody>
      </p:sp>
      <p:sp>
        <p:nvSpPr>
          <p:cNvPr id="5" name="Subtitle 4"/>
          <p:cNvSpPr>
            <a:spLocks noGrp="1"/>
          </p:cNvSpPr>
          <p:nvPr>
            <p:ph type="subTitle" idx="4294967295"/>
          </p:nvPr>
        </p:nvSpPr>
        <p:spPr>
          <a:xfrm>
            <a:off x="6143" y="3489706"/>
            <a:ext cx="6502812" cy="1655762"/>
          </a:xfrm>
        </p:spPr>
        <p:txBody>
          <a:bodyPr/>
          <a:lstStyle/>
          <a:p>
            <a:pPr marL="0" indent="0" algn="ctr">
              <a:lnSpc>
                <a:spcPct val="100000"/>
              </a:lnSpc>
              <a:buNone/>
            </a:pPr>
            <a:r>
              <a:rPr lang="en-US" sz="4400" b="1" dirty="0">
                <a:solidFill>
                  <a:srgbClr val="0070C0"/>
                </a:solidFill>
              </a:rPr>
              <a:t>Cellular Reproduction: Cells from Cells</a:t>
            </a:r>
          </a:p>
        </p:txBody>
      </p:sp>
      <p:sp>
        <p:nvSpPr>
          <p:cNvPr id="2" name="Footer Placeholder 1"/>
          <p:cNvSpPr>
            <a:spLocks noGrp="1"/>
          </p:cNvSpPr>
          <p:nvPr>
            <p:ph type="ftr" sz="quarter" idx="11"/>
          </p:nvPr>
        </p:nvSpPr>
        <p:spPr>
          <a:xfrm>
            <a:off x="6057900" y="6492875"/>
            <a:ext cx="3086100" cy="365125"/>
          </a:xfrm>
        </p:spPr>
        <p:txBody>
          <a:bodyPr/>
          <a:lstStyle/>
          <a:p>
            <a:r>
              <a:rPr lang="en-US" smtClean="0"/>
              <a:t>© 2017 Pearson Education, Ltd.</a:t>
            </a:r>
            <a:endParaRPr lang="en-US" dirty="0"/>
          </a:p>
        </p:txBody>
      </p:sp>
    </p:spTree>
    <p:extLst>
      <p:ext uri="{BB962C8B-B14F-4D97-AF65-F5344CB8AC3E}">
        <p14:creationId xmlns:p14="http://schemas.microsoft.com/office/powerpoint/2010/main" xmlns="" val="2289445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192" y="2250831"/>
            <a:ext cx="2961669" cy="3135085"/>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8.7-2a</a:t>
            </a:r>
            <a:endParaRPr lang="en-US" sz="1200" b="0" dirty="0">
              <a:solidFill>
                <a:schemeClr val="tx1"/>
              </a:solidFill>
              <a:latin typeface="Arial" charset="0"/>
            </a:endParaRPr>
          </a:p>
        </p:txBody>
      </p:sp>
      <p:sp>
        <p:nvSpPr>
          <p:cNvPr id="2" name="TextBox 1"/>
          <p:cNvSpPr txBox="1"/>
          <p:nvPr/>
        </p:nvSpPr>
        <p:spPr>
          <a:xfrm>
            <a:off x="820617" y="2254180"/>
            <a:ext cx="1453411" cy="338554"/>
          </a:xfrm>
          <a:prstGeom prst="rect">
            <a:avLst/>
          </a:prstGeom>
          <a:noFill/>
        </p:spPr>
        <p:txBody>
          <a:bodyPr wrap="none" rtlCol="0">
            <a:spAutoFit/>
          </a:bodyPr>
          <a:lstStyle/>
          <a:p>
            <a:pPr eaLnBrk="0" hangingPunct="0"/>
            <a:r>
              <a:rPr lang="en-US" sz="1600" b="1" dirty="0">
                <a:solidFill>
                  <a:srgbClr val="FFFFFF"/>
                </a:solidFill>
                <a:latin typeface="Arial" pitchFamily="34" charset="0"/>
                <a:ea typeface="ＭＳ Ｐゴシック" charset="0"/>
                <a:cs typeface="Arial" pitchFamily="34" charset="0"/>
              </a:rPr>
              <a:t>METAPHASE</a:t>
            </a:r>
          </a:p>
        </p:txBody>
      </p:sp>
      <p:pic>
        <p:nvPicPr>
          <p:cNvPr id="7" name="Picture 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863808" y="2245931"/>
            <a:ext cx="2947319" cy="3119895"/>
          </a:xfrm>
          <a:prstGeom prst="rect">
            <a:avLst/>
          </a:prstGeom>
        </p:spPr>
      </p:pic>
      <p:sp>
        <p:nvSpPr>
          <p:cNvPr id="8" name="TextBox 7"/>
          <p:cNvSpPr txBox="1"/>
          <p:nvPr/>
        </p:nvSpPr>
        <p:spPr>
          <a:xfrm>
            <a:off x="3676022" y="2245808"/>
            <a:ext cx="1330814" cy="338554"/>
          </a:xfrm>
          <a:prstGeom prst="rect">
            <a:avLst/>
          </a:prstGeom>
          <a:noFill/>
        </p:spPr>
        <p:txBody>
          <a:bodyPr wrap="none" rtlCol="0">
            <a:spAutoFit/>
          </a:bodyPr>
          <a:lstStyle/>
          <a:p>
            <a:pPr eaLnBrk="0" hangingPunct="0"/>
            <a:r>
              <a:rPr lang="en-US" sz="1600" b="1" dirty="0" smtClean="0">
                <a:solidFill>
                  <a:srgbClr val="FFFFFF"/>
                </a:solidFill>
                <a:latin typeface="Arial" pitchFamily="34" charset="0"/>
                <a:ea typeface="ＭＳ Ｐゴシック" charset="0"/>
                <a:cs typeface="Arial" pitchFamily="34" charset="0"/>
              </a:rPr>
              <a:t>ANAPHASE</a:t>
            </a:r>
            <a:endParaRPr lang="en-US" sz="1600" b="1" dirty="0">
              <a:solidFill>
                <a:srgbClr val="FFFFFF"/>
              </a:solidFill>
              <a:latin typeface="Arial" pitchFamily="34" charset="0"/>
              <a:ea typeface="ＭＳ Ｐゴシック" charset="0"/>
              <a:cs typeface="Arial" pitchFamily="34" charset="0"/>
            </a:endParaRPr>
          </a:p>
        </p:txBody>
      </p:sp>
      <p:pic>
        <p:nvPicPr>
          <p:cNvPr id="9" name="Picture 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5741324" y="2222519"/>
            <a:ext cx="3020835" cy="3143301"/>
          </a:xfrm>
          <a:prstGeom prst="rect">
            <a:avLst/>
          </a:prstGeom>
        </p:spPr>
      </p:pic>
      <p:sp>
        <p:nvSpPr>
          <p:cNvPr id="10" name="TextBox 9"/>
          <p:cNvSpPr txBox="1"/>
          <p:nvPr/>
        </p:nvSpPr>
        <p:spPr>
          <a:xfrm>
            <a:off x="6682154" y="2227386"/>
            <a:ext cx="1435008" cy="338554"/>
          </a:xfrm>
          <a:prstGeom prst="rect">
            <a:avLst/>
          </a:prstGeom>
          <a:noFill/>
        </p:spPr>
        <p:txBody>
          <a:bodyPr wrap="none" rtlCol="0">
            <a:spAutoFit/>
          </a:bodyPr>
          <a:lstStyle/>
          <a:p>
            <a:pPr eaLnBrk="0" hangingPunct="0"/>
            <a:r>
              <a:rPr lang="en-US" sz="1600" b="1" dirty="0" smtClean="0">
                <a:solidFill>
                  <a:srgbClr val="FFFFFF"/>
                </a:solidFill>
                <a:latin typeface="Arial" pitchFamily="34" charset="0"/>
                <a:ea typeface="ＭＳ Ｐゴシック" charset="0"/>
                <a:cs typeface="Arial" pitchFamily="34" charset="0"/>
              </a:rPr>
              <a:t>TELOPHASE</a:t>
            </a:r>
            <a:endParaRPr lang="en-US" sz="1600" b="1" dirty="0">
              <a:solidFill>
                <a:srgbClr val="FFFFFF"/>
              </a:solidFill>
              <a:latin typeface="Arial" pitchFamily="34" charset="0"/>
              <a:ea typeface="ＭＳ Ｐゴシック" charset="0"/>
              <a:cs typeface="Arial" pitchFamily="34" charset="0"/>
            </a:endParaRPr>
          </a:p>
        </p:txBody>
      </p:sp>
      <p:sp>
        <p:nvSpPr>
          <p:cNvPr id="11" name="TextBox 10"/>
          <p:cNvSpPr txBox="1"/>
          <p:nvPr/>
        </p:nvSpPr>
        <p:spPr>
          <a:xfrm>
            <a:off x="462224" y="1155561"/>
            <a:ext cx="2150347" cy="830997"/>
          </a:xfrm>
          <a:prstGeom prst="rect">
            <a:avLst/>
          </a:prstGeom>
          <a:noFill/>
        </p:spPr>
        <p:txBody>
          <a:bodyPr wrap="square" rtlCol="0">
            <a:spAutoFit/>
          </a:bodyPr>
          <a:lstStyle/>
          <a:p>
            <a:pPr algn="ctr"/>
            <a:r>
              <a:rPr lang="en-US" altLang="ko-KR" sz="1600" dirty="0" smtClean="0"/>
              <a:t>Condensed chromosomes align in the middle</a:t>
            </a:r>
            <a:endParaRPr lang="ko-KR" altLang="en-US" sz="1600" dirty="0"/>
          </a:p>
        </p:txBody>
      </p:sp>
      <p:sp>
        <p:nvSpPr>
          <p:cNvPr id="13" name="TextBox 12"/>
          <p:cNvSpPr txBox="1"/>
          <p:nvPr/>
        </p:nvSpPr>
        <p:spPr>
          <a:xfrm>
            <a:off x="3125037" y="1245996"/>
            <a:ext cx="2532185" cy="830997"/>
          </a:xfrm>
          <a:prstGeom prst="rect">
            <a:avLst/>
          </a:prstGeom>
          <a:noFill/>
        </p:spPr>
        <p:txBody>
          <a:bodyPr wrap="square" rtlCol="0">
            <a:spAutoFit/>
          </a:bodyPr>
          <a:lstStyle/>
          <a:p>
            <a:pPr algn="ctr"/>
            <a:r>
              <a:rPr lang="en-US" altLang="ko-KR" sz="1600" dirty="0" smtClean="0"/>
              <a:t>Separated chromosomes pulled away by spindle fiber</a:t>
            </a:r>
            <a:endParaRPr lang="ko-KR" altLang="en-US" sz="1600" dirty="0"/>
          </a:p>
        </p:txBody>
      </p:sp>
      <p:sp>
        <p:nvSpPr>
          <p:cNvPr id="15" name="TextBox 14"/>
          <p:cNvSpPr txBox="1"/>
          <p:nvPr/>
        </p:nvSpPr>
        <p:spPr>
          <a:xfrm>
            <a:off x="6109397" y="1647928"/>
            <a:ext cx="2512088" cy="338554"/>
          </a:xfrm>
          <a:prstGeom prst="rect">
            <a:avLst/>
          </a:prstGeom>
          <a:noFill/>
        </p:spPr>
        <p:txBody>
          <a:bodyPr wrap="square" rtlCol="0">
            <a:spAutoFit/>
          </a:bodyPr>
          <a:lstStyle/>
          <a:p>
            <a:r>
              <a:rPr lang="en-US" altLang="ko-KR" sz="1600" dirty="0" smtClean="0"/>
              <a:t>Nuclear envelope forming</a:t>
            </a:r>
            <a:endParaRPr lang="ko-KR" altLang="en-US" sz="1600" dirty="0"/>
          </a:p>
        </p:txBody>
      </p:sp>
      <p:sp>
        <p:nvSpPr>
          <p:cNvPr id="16" name="TextBox 15"/>
          <p:cNvSpPr txBox="1"/>
          <p:nvPr/>
        </p:nvSpPr>
        <p:spPr>
          <a:xfrm>
            <a:off x="6099349" y="5586884"/>
            <a:ext cx="2491992" cy="338554"/>
          </a:xfrm>
          <a:prstGeom prst="rect">
            <a:avLst/>
          </a:prstGeom>
          <a:noFill/>
        </p:spPr>
        <p:txBody>
          <a:bodyPr wrap="square" rtlCol="0">
            <a:spAutoFit/>
          </a:bodyPr>
          <a:lstStyle/>
          <a:p>
            <a:pPr algn="ctr"/>
            <a:r>
              <a:rPr lang="en-US" altLang="ko-KR" sz="1600" dirty="0" err="1" smtClean="0"/>
              <a:t>Cytokinesis</a:t>
            </a:r>
            <a:r>
              <a:rPr lang="en-US" altLang="ko-KR" sz="1600" dirty="0" smtClean="0"/>
              <a:t> in progress</a:t>
            </a:r>
            <a:endParaRPr lang="ko-KR" altLang="en-US" sz="1600" dirty="0"/>
          </a:p>
        </p:txBody>
      </p:sp>
    </p:spTree>
    <p:extLst>
      <p:ext uri="{BB962C8B-B14F-4D97-AF65-F5344CB8AC3E}">
        <p14:creationId xmlns:p14="http://schemas.microsoft.com/office/powerpoint/2010/main" xmlns="" val="3189737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789176" y="204216"/>
            <a:ext cx="5565648"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8.8-1</a:t>
            </a:r>
            <a:endParaRPr lang="en-US" sz="1200" b="0" dirty="0">
              <a:solidFill>
                <a:schemeClr val="tx1"/>
              </a:solidFill>
              <a:latin typeface="Arial" charset="0"/>
            </a:endParaRPr>
          </a:p>
        </p:txBody>
      </p:sp>
      <p:sp>
        <p:nvSpPr>
          <p:cNvPr id="4" name="Freeform 3"/>
          <p:cNvSpPr/>
          <p:nvPr/>
        </p:nvSpPr>
        <p:spPr bwMode="auto">
          <a:xfrm>
            <a:off x="2900360" y="1371601"/>
            <a:ext cx="2066925" cy="823912"/>
          </a:xfrm>
          <a:custGeom>
            <a:avLst/>
            <a:gdLst>
              <a:gd name="connsiteX0" fmla="*/ 0 w 2066925"/>
              <a:gd name="connsiteY0" fmla="*/ 823912 h 823912"/>
              <a:gd name="connsiteX1" fmla="*/ 2066925 w 2066925"/>
              <a:gd name="connsiteY1" fmla="*/ 0 h 823912"/>
            </a:gdLst>
            <a:ahLst/>
            <a:cxnLst>
              <a:cxn ang="0">
                <a:pos x="connsiteX0" y="connsiteY0"/>
              </a:cxn>
              <a:cxn ang="0">
                <a:pos x="connsiteX1" y="connsiteY1"/>
              </a:cxn>
            </a:cxnLst>
            <a:rect l="l" t="t" r="r" b="b"/>
            <a:pathLst>
              <a:path w="2066925" h="823912">
                <a:moveTo>
                  <a:pt x="0" y="823912"/>
                </a:moveTo>
                <a:lnTo>
                  <a:pt x="2066925" y="0"/>
                </a:lnTo>
              </a:path>
            </a:pathLst>
          </a:custGeom>
          <a:noFill/>
          <a:ln w="31750" cap="flat" cmpd="sng" algn="ctr">
            <a:solidFill>
              <a:schemeClr val="bg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a:off x="2890817" y="1376348"/>
            <a:ext cx="2066925" cy="823912"/>
          </a:xfrm>
          <a:custGeom>
            <a:avLst/>
            <a:gdLst>
              <a:gd name="connsiteX0" fmla="*/ 0 w 2066925"/>
              <a:gd name="connsiteY0" fmla="*/ 823912 h 823912"/>
              <a:gd name="connsiteX1" fmla="*/ 2066925 w 2066925"/>
              <a:gd name="connsiteY1" fmla="*/ 0 h 823912"/>
            </a:gdLst>
            <a:ahLst/>
            <a:cxnLst>
              <a:cxn ang="0">
                <a:pos x="connsiteX0" y="connsiteY0"/>
              </a:cxn>
              <a:cxn ang="0">
                <a:pos x="connsiteX1" y="connsiteY1"/>
              </a:cxn>
            </a:cxnLst>
            <a:rect l="l" t="t" r="r" b="b"/>
            <a:pathLst>
              <a:path w="2066925" h="823912">
                <a:moveTo>
                  <a:pt x="0" y="823912"/>
                </a:moveTo>
                <a:lnTo>
                  <a:pt x="2066925" y="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5" name="TextBox 4"/>
          <p:cNvSpPr txBox="1"/>
          <p:nvPr/>
        </p:nvSpPr>
        <p:spPr>
          <a:xfrm>
            <a:off x="1745446" y="2019298"/>
            <a:ext cx="1197764"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Cleavage</a:t>
            </a:r>
          </a:p>
          <a:p>
            <a:pPr eaLnBrk="0" hangingPunct="0"/>
            <a:r>
              <a:rPr lang="en-US" sz="1800" b="1" dirty="0" smtClean="0">
                <a:solidFill>
                  <a:srgbClr val="000000"/>
                </a:solidFill>
                <a:latin typeface="Arial" pitchFamily="34" charset="0"/>
                <a:ea typeface="ＭＳ Ｐゴシック" charset="0"/>
                <a:cs typeface="Arial" pitchFamily="34" charset="0"/>
              </a:rPr>
              <a:t>furrow</a:t>
            </a:r>
            <a:endParaRPr lang="en-US" sz="1800" b="1" dirty="0">
              <a:solidFill>
                <a:srgbClr val="000000"/>
              </a:solidFill>
              <a:latin typeface="Arial" pitchFamily="34" charset="0"/>
              <a:ea typeface="ＭＳ Ｐゴシック" charset="0"/>
              <a:cs typeface="Arial" pitchFamily="34" charset="0"/>
            </a:endParaRPr>
          </a:p>
        </p:txBody>
      </p:sp>
      <p:sp>
        <p:nvSpPr>
          <p:cNvPr id="8" name="TextBox 7"/>
          <p:cNvSpPr txBox="1"/>
          <p:nvPr/>
        </p:nvSpPr>
        <p:spPr>
          <a:xfrm>
            <a:off x="1735836" y="3733798"/>
            <a:ext cx="1980029"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Cleavage furrow</a:t>
            </a:r>
            <a:endParaRPr lang="en-US" sz="1800" b="1" dirty="0">
              <a:solidFill>
                <a:srgbClr val="000000"/>
              </a:solidFill>
              <a:latin typeface="Arial" pitchFamily="34" charset="0"/>
              <a:ea typeface="ＭＳ Ｐゴシック" charset="0"/>
              <a:cs typeface="Arial" pitchFamily="34" charset="0"/>
            </a:endParaRPr>
          </a:p>
        </p:txBody>
      </p:sp>
      <p:sp>
        <p:nvSpPr>
          <p:cNvPr id="9" name="TextBox 8"/>
          <p:cNvSpPr txBox="1"/>
          <p:nvPr/>
        </p:nvSpPr>
        <p:spPr>
          <a:xfrm>
            <a:off x="3708245" y="3858440"/>
            <a:ext cx="2262158" cy="646331"/>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Contracting ring </a:t>
            </a:r>
            <a:r>
              <a:rPr lang="en-US" sz="1800" b="1" dirty="0" smtClean="0">
                <a:solidFill>
                  <a:srgbClr val="000000"/>
                </a:solidFill>
                <a:latin typeface="Arial" pitchFamily="34" charset="0"/>
                <a:ea typeface="ＭＳ Ｐゴシック" charset="0"/>
                <a:cs typeface="Arial" pitchFamily="34" charset="0"/>
              </a:rPr>
              <a:t>of</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microfilaments</a:t>
            </a:r>
            <a:endParaRPr lang="en-US" sz="1800" b="1" dirty="0">
              <a:solidFill>
                <a:srgbClr val="000000"/>
              </a:solidFill>
              <a:latin typeface="Arial" pitchFamily="34" charset="0"/>
              <a:ea typeface="ＭＳ Ｐゴシック" charset="0"/>
              <a:cs typeface="Arial" pitchFamily="34" charset="0"/>
            </a:endParaRPr>
          </a:p>
        </p:txBody>
      </p:sp>
      <p:sp>
        <p:nvSpPr>
          <p:cNvPr id="10" name="TextBox 9"/>
          <p:cNvSpPr txBox="1"/>
          <p:nvPr/>
        </p:nvSpPr>
        <p:spPr>
          <a:xfrm>
            <a:off x="1735836" y="6286498"/>
            <a:ext cx="3061479"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(a) Animal cell cytokinesis</a:t>
            </a:r>
          </a:p>
        </p:txBody>
      </p:sp>
      <p:sp>
        <p:nvSpPr>
          <p:cNvPr id="11" name="TextBox 10"/>
          <p:cNvSpPr txBox="1"/>
          <p:nvPr/>
        </p:nvSpPr>
        <p:spPr>
          <a:xfrm>
            <a:off x="5190236" y="6082780"/>
            <a:ext cx="1774845"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Daughter cells</a:t>
            </a:r>
          </a:p>
        </p:txBody>
      </p:sp>
      <p:sp>
        <p:nvSpPr>
          <p:cNvPr id="7" name="Freeform 6"/>
          <p:cNvSpPr/>
          <p:nvPr/>
        </p:nvSpPr>
        <p:spPr bwMode="auto">
          <a:xfrm>
            <a:off x="2738438" y="4076700"/>
            <a:ext cx="333375" cy="666750"/>
          </a:xfrm>
          <a:custGeom>
            <a:avLst/>
            <a:gdLst>
              <a:gd name="connsiteX0" fmla="*/ 0 w 333375"/>
              <a:gd name="connsiteY0" fmla="*/ 0 h 666750"/>
              <a:gd name="connsiteX1" fmla="*/ 333375 w 333375"/>
              <a:gd name="connsiteY1" fmla="*/ 666750 h 666750"/>
            </a:gdLst>
            <a:ahLst/>
            <a:cxnLst>
              <a:cxn ang="0">
                <a:pos x="connsiteX0" y="connsiteY0"/>
              </a:cxn>
              <a:cxn ang="0">
                <a:pos x="connsiteX1" y="connsiteY1"/>
              </a:cxn>
            </a:cxnLst>
            <a:rect l="l" t="t" r="r" b="b"/>
            <a:pathLst>
              <a:path w="333375" h="666750">
                <a:moveTo>
                  <a:pt x="0" y="0"/>
                </a:moveTo>
                <a:lnTo>
                  <a:pt x="333375" y="66675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2" name="Freeform 11"/>
          <p:cNvSpPr/>
          <p:nvPr/>
        </p:nvSpPr>
        <p:spPr bwMode="auto">
          <a:xfrm>
            <a:off x="3171824" y="4338638"/>
            <a:ext cx="600075" cy="576262"/>
          </a:xfrm>
          <a:custGeom>
            <a:avLst/>
            <a:gdLst>
              <a:gd name="connsiteX0" fmla="*/ 666750 w 666750"/>
              <a:gd name="connsiteY0" fmla="*/ 0 h 628650"/>
              <a:gd name="connsiteX1" fmla="*/ 52388 w 666750"/>
              <a:gd name="connsiteY1" fmla="*/ 585787 h 628650"/>
              <a:gd name="connsiteX2" fmla="*/ 0 w 666750"/>
              <a:gd name="connsiteY2" fmla="*/ 628650 h 628650"/>
            </a:gdLst>
            <a:ahLst/>
            <a:cxnLst>
              <a:cxn ang="0">
                <a:pos x="connsiteX0" y="connsiteY0"/>
              </a:cxn>
              <a:cxn ang="0">
                <a:pos x="connsiteX1" y="connsiteY1"/>
              </a:cxn>
              <a:cxn ang="0">
                <a:pos x="connsiteX2" y="connsiteY2"/>
              </a:cxn>
            </a:cxnLst>
            <a:rect l="l" t="t" r="r" b="b"/>
            <a:pathLst>
              <a:path w="666750" h="628650">
                <a:moveTo>
                  <a:pt x="666750" y="0"/>
                </a:moveTo>
                <a:lnTo>
                  <a:pt x="52388" y="585787"/>
                </a:lnTo>
                <a:lnTo>
                  <a:pt x="0" y="62865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3" name="Freeform 12"/>
          <p:cNvSpPr/>
          <p:nvPr/>
        </p:nvSpPr>
        <p:spPr bwMode="auto">
          <a:xfrm>
            <a:off x="5681663" y="5743575"/>
            <a:ext cx="738187" cy="385763"/>
          </a:xfrm>
          <a:custGeom>
            <a:avLst/>
            <a:gdLst>
              <a:gd name="connsiteX0" fmla="*/ 0 w 738187"/>
              <a:gd name="connsiteY0" fmla="*/ 9525 h 385763"/>
              <a:gd name="connsiteX1" fmla="*/ 376237 w 738187"/>
              <a:gd name="connsiteY1" fmla="*/ 385763 h 385763"/>
              <a:gd name="connsiteX2" fmla="*/ 738187 w 738187"/>
              <a:gd name="connsiteY2" fmla="*/ 0 h 385763"/>
            </a:gdLst>
            <a:ahLst/>
            <a:cxnLst>
              <a:cxn ang="0">
                <a:pos x="connsiteX0" y="connsiteY0"/>
              </a:cxn>
              <a:cxn ang="0">
                <a:pos x="connsiteX1" y="connsiteY1"/>
              </a:cxn>
              <a:cxn ang="0">
                <a:pos x="connsiteX2" y="connsiteY2"/>
              </a:cxn>
            </a:cxnLst>
            <a:rect l="l" t="t" r="r" b="b"/>
            <a:pathLst>
              <a:path w="738187" h="385763">
                <a:moveTo>
                  <a:pt x="0" y="9525"/>
                </a:moveTo>
                <a:lnTo>
                  <a:pt x="376237" y="385763"/>
                </a:lnTo>
                <a:lnTo>
                  <a:pt x="738187" y="0"/>
                </a:lnTo>
              </a:path>
            </a:pathLst>
          </a:custGeom>
          <a:noFill/>
          <a:ln w="12700" cap="flat" cmpd="sng" algn="ctr">
            <a:solidFill>
              <a:schemeClr val="tx1"/>
            </a:solidFill>
            <a:prstDash val="solid"/>
            <a:miter lim="800000"/>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4" name="TextBox 13"/>
          <p:cNvSpPr txBox="1"/>
          <p:nvPr/>
        </p:nvSpPr>
        <p:spPr>
          <a:xfrm rot="16200000">
            <a:off x="6531715" y="299325"/>
            <a:ext cx="574196"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SEM</a:t>
            </a:r>
          </a:p>
        </p:txBody>
      </p:sp>
    </p:spTree>
    <p:extLst>
      <p:ext uri="{BB962C8B-B14F-4D97-AF65-F5344CB8AC3E}">
        <p14:creationId xmlns:p14="http://schemas.microsoft.com/office/powerpoint/2010/main" xmlns="" val="3189737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 name="Picture 921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85416" y="204216"/>
            <a:ext cx="4773168"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8.8-2</a:t>
            </a:r>
            <a:endParaRPr lang="en-US" sz="1200" b="0" dirty="0">
              <a:solidFill>
                <a:schemeClr val="tx1"/>
              </a:solidFill>
              <a:latin typeface="Arial" charset="0"/>
            </a:endParaRPr>
          </a:p>
        </p:txBody>
      </p:sp>
      <p:sp>
        <p:nvSpPr>
          <p:cNvPr id="2" name="TextBox 1"/>
          <p:cNvSpPr txBox="1"/>
          <p:nvPr/>
        </p:nvSpPr>
        <p:spPr>
          <a:xfrm>
            <a:off x="2809882" y="104095"/>
            <a:ext cx="1338828" cy="646331"/>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Wall </a:t>
            </a:r>
            <a:r>
              <a:rPr lang="en-US" sz="1800" b="1" dirty="0" smtClean="0">
                <a:solidFill>
                  <a:srgbClr val="000000"/>
                </a:solidFill>
                <a:latin typeface="Arial" pitchFamily="34" charset="0"/>
                <a:ea typeface="ＭＳ Ｐゴシック" charset="0"/>
                <a:cs typeface="Arial" pitchFamily="34" charset="0"/>
              </a:rPr>
              <a:t>of</a:t>
            </a:r>
          </a:p>
          <a:p>
            <a:pPr eaLnBrk="0" hangingPunct="0"/>
            <a:r>
              <a:rPr lang="en-US" sz="1800" b="1" dirty="0" smtClean="0">
                <a:solidFill>
                  <a:srgbClr val="000000"/>
                </a:solidFill>
                <a:latin typeface="Arial" pitchFamily="34" charset="0"/>
                <a:ea typeface="ＭＳ Ｐゴシック" charset="0"/>
                <a:cs typeface="Arial" pitchFamily="34" charset="0"/>
              </a:rPr>
              <a:t>parent </a:t>
            </a:r>
            <a:r>
              <a:rPr lang="en-US" sz="1800" b="1" dirty="0">
                <a:solidFill>
                  <a:srgbClr val="000000"/>
                </a:solidFill>
                <a:latin typeface="Arial" pitchFamily="34" charset="0"/>
                <a:ea typeface="ＭＳ Ｐゴシック" charset="0"/>
                <a:cs typeface="Arial" pitchFamily="34" charset="0"/>
              </a:rPr>
              <a:t>cell</a:t>
            </a:r>
          </a:p>
        </p:txBody>
      </p:sp>
      <p:sp>
        <p:nvSpPr>
          <p:cNvPr id="5" name="TextBox 4"/>
          <p:cNvSpPr txBox="1"/>
          <p:nvPr/>
        </p:nvSpPr>
        <p:spPr>
          <a:xfrm>
            <a:off x="4210052" y="114980"/>
            <a:ext cx="1210588" cy="646331"/>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Cell </a:t>
            </a:r>
            <a:r>
              <a:rPr lang="en-US" sz="1800" b="1" dirty="0" smtClean="0">
                <a:solidFill>
                  <a:srgbClr val="000000"/>
                </a:solidFill>
                <a:latin typeface="Arial" pitchFamily="34" charset="0"/>
                <a:ea typeface="ＭＳ Ｐゴシック" charset="0"/>
                <a:cs typeface="Arial" pitchFamily="34" charset="0"/>
              </a:rPr>
              <a:t>plate</a:t>
            </a:r>
          </a:p>
          <a:p>
            <a:pPr eaLnBrk="0" hangingPunct="0"/>
            <a:r>
              <a:rPr lang="en-US" sz="1800" b="1" dirty="0" smtClean="0">
                <a:solidFill>
                  <a:srgbClr val="000000"/>
                </a:solidFill>
                <a:latin typeface="Arial" pitchFamily="34" charset="0"/>
                <a:ea typeface="ＭＳ Ｐゴシック" charset="0"/>
                <a:cs typeface="Arial" pitchFamily="34" charset="0"/>
              </a:rPr>
              <a:t>forming</a:t>
            </a:r>
            <a:endParaRPr lang="en-US" sz="1800" b="1" dirty="0">
              <a:solidFill>
                <a:srgbClr val="000000"/>
              </a:solidFill>
              <a:latin typeface="Arial" pitchFamily="34" charset="0"/>
              <a:ea typeface="ＭＳ Ｐゴシック" charset="0"/>
              <a:cs typeface="Arial" pitchFamily="34" charset="0"/>
            </a:endParaRPr>
          </a:p>
        </p:txBody>
      </p:sp>
      <p:sp>
        <p:nvSpPr>
          <p:cNvPr id="6" name="TextBox 5"/>
          <p:cNvSpPr txBox="1"/>
          <p:nvPr/>
        </p:nvSpPr>
        <p:spPr>
          <a:xfrm>
            <a:off x="5458744" y="104095"/>
            <a:ext cx="1197764"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Daughter</a:t>
            </a:r>
          </a:p>
          <a:p>
            <a:pPr eaLnBrk="0" hangingPunct="0"/>
            <a:r>
              <a:rPr lang="en-US" sz="1800" b="1" dirty="0" smtClean="0">
                <a:solidFill>
                  <a:srgbClr val="000000"/>
                </a:solidFill>
                <a:latin typeface="Arial" pitchFamily="34" charset="0"/>
                <a:ea typeface="ＭＳ Ｐゴシック" charset="0"/>
                <a:cs typeface="Arial" pitchFamily="34" charset="0"/>
              </a:rPr>
              <a:t>nucleus</a:t>
            </a:r>
            <a:endParaRPr lang="en-US" sz="1800" b="1" dirty="0">
              <a:solidFill>
                <a:srgbClr val="000000"/>
              </a:solidFill>
              <a:latin typeface="Arial" pitchFamily="34" charset="0"/>
              <a:ea typeface="ＭＳ Ｐゴシック" charset="0"/>
              <a:cs typeface="Arial" pitchFamily="34" charset="0"/>
            </a:endParaRPr>
          </a:p>
        </p:txBody>
      </p:sp>
      <p:grpSp>
        <p:nvGrpSpPr>
          <p:cNvPr id="7" name="Group 6"/>
          <p:cNvGrpSpPr/>
          <p:nvPr/>
        </p:nvGrpSpPr>
        <p:grpSpPr>
          <a:xfrm>
            <a:off x="5191125" y="717550"/>
            <a:ext cx="663575" cy="949325"/>
            <a:chOff x="5191125" y="717550"/>
            <a:chExt cx="663575" cy="949325"/>
          </a:xfrm>
        </p:grpSpPr>
        <p:sp>
          <p:nvSpPr>
            <p:cNvPr id="4" name="Freeform 3"/>
            <p:cNvSpPr/>
            <p:nvPr/>
          </p:nvSpPr>
          <p:spPr bwMode="auto">
            <a:xfrm>
              <a:off x="5191125" y="727075"/>
              <a:ext cx="657225" cy="939800"/>
            </a:xfrm>
            <a:custGeom>
              <a:avLst/>
              <a:gdLst>
                <a:gd name="connsiteX0" fmla="*/ 657225 w 657225"/>
                <a:gd name="connsiteY0" fmla="*/ 0 h 939800"/>
                <a:gd name="connsiteX1" fmla="*/ 0 w 657225"/>
                <a:gd name="connsiteY1" fmla="*/ 939800 h 939800"/>
              </a:gdLst>
              <a:ahLst/>
              <a:cxnLst>
                <a:cxn ang="0">
                  <a:pos x="connsiteX0" y="connsiteY0"/>
                </a:cxn>
                <a:cxn ang="0">
                  <a:pos x="connsiteX1" y="connsiteY1"/>
                </a:cxn>
              </a:cxnLst>
              <a:rect l="l" t="t" r="r" b="b"/>
              <a:pathLst>
                <a:path w="657225" h="939800">
                  <a:moveTo>
                    <a:pt x="657225" y="0"/>
                  </a:moveTo>
                  <a:lnTo>
                    <a:pt x="0" y="939800"/>
                  </a:lnTo>
                </a:path>
              </a:pathLst>
            </a:custGeom>
            <a:noFill/>
            <a:ln w="31750" cap="flat" cmpd="sng" algn="ctr">
              <a:solidFill>
                <a:schemeClr val="bg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8" name="Freeform 7"/>
            <p:cNvSpPr/>
            <p:nvPr/>
          </p:nvSpPr>
          <p:spPr bwMode="auto">
            <a:xfrm>
              <a:off x="5197475" y="717550"/>
              <a:ext cx="657225" cy="939800"/>
            </a:xfrm>
            <a:custGeom>
              <a:avLst/>
              <a:gdLst>
                <a:gd name="connsiteX0" fmla="*/ 657225 w 657225"/>
                <a:gd name="connsiteY0" fmla="*/ 0 h 939800"/>
                <a:gd name="connsiteX1" fmla="*/ 0 w 657225"/>
                <a:gd name="connsiteY1" fmla="*/ 939800 h 939800"/>
              </a:gdLst>
              <a:ahLst/>
              <a:cxnLst>
                <a:cxn ang="0">
                  <a:pos x="connsiteX0" y="connsiteY0"/>
                </a:cxn>
                <a:cxn ang="0">
                  <a:pos x="connsiteX1" y="connsiteY1"/>
                </a:cxn>
              </a:cxnLst>
              <a:rect l="l" t="t" r="r" b="b"/>
              <a:pathLst>
                <a:path w="657225" h="939800">
                  <a:moveTo>
                    <a:pt x="657225" y="0"/>
                  </a:moveTo>
                  <a:lnTo>
                    <a:pt x="0" y="93980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grpSp>
        <p:nvGrpSpPr>
          <p:cNvPr id="10" name="Group 9"/>
          <p:cNvGrpSpPr/>
          <p:nvPr/>
        </p:nvGrpSpPr>
        <p:grpSpPr>
          <a:xfrm>
            <a:off x="4502608" y="715035"/>
            <a:ext cx="247971" cy="1123290"/>
            <a:chOff x="5191125" y="717550"/>
            <a:chExt cx="663575" cy="949325"/>
          </a:xfrm>
        </p:grpSpPr>
        <p:sp>
          <p:nvSpPr>
            <p:cNvPr id="11" name="Freeform 10"/>
            <p:cNvSpPr/>
            <p:nvPr/>
          </p:nvSpPr>
          <p:spPr bwMode="auto">
            <a:xfrm>
              <a:off x="5191125" y="727075"/>
              <a:ext cx="657225" cy="939800"/>
            </a:xfrm>
            <a:custGeom>
              <a:avLst/>
              <a:gdLst>
                <a:gd name="connsiteX0" fmla="*/ 657225 w 657225"/>
                <a:gd name="connsiteY0" fmla="*/ 0 h 939800"/>
                <a:gd name="connsiteX1" fmla="*/ 0 w 657225"/>
                <a:gd name="connsiteY1" fmla="*/ 939800 h 939800"/>
              </a:gdLst>
              <a:ahLst/>
              <a:cxnLst>
                <a:cxn ang="0">
                  <a:pos x="connsiteX0" y="connsiteY0"/>
                </a:cxn>
                <a:cxn ang="0">
                  <a:pos x="connsiteX1" y="connsiteY1"/>
                </a:cxn>
              </a:cxnLst>
              <a:rect l="l" t="t" r="r" b="b"/>
              <a:pathLst>
                <a:path w="657225" h="939800">
                  <a:moveTo>
                    <a:pt x="657225" y="0"/>
                  </a:moveTo>
                  <a:lnTo>
                    <a:pt x="0" y="939800"/>
                  </a:lnTo>
                </a:path>
              </a:pathLst>
            </a:custGeom>
            <a:noFill/>
            <a:ln w="31750" cap="flat" cmpd="sng" algn="ctr">
              <a:solidFill>
                <a:schemeClr val="bg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2" name="Freeform 11"/>
            <p:cNvSpPr/>
            <p:nvPr/>
          </p:nvSpPr>
          <p:spPr bwMode="auto">
            <a:xfrm>
              <a:off x="5197475" y="717550"/>
              <a:ext cx="657225" cy="939800"/>
            </a:xfrm>
            <a:custGeom>
              <a:avLst/>
              <a:gdLst>
                <a:gd name="connsiteX0" fmla="*/ 657225 w 657225"/>
                <a:gd name="connsiteY0" fmla="*/ 0 h 939800"/>
                <a:gd name="connsiteX1" fmla="*/ 0 w 657225"/>
                <a:gd name="connsiteY1" fmla="*/ 939800 h 939800"/>
              </a:gdLst>
              <a:ahLst/>
              <a:cxnLst>
                <a:cxn ang="0">
                  <a:pos x="connsiteX0" y="connsiteY0"/>
                </a:cxn>
                <a:cxn ang="0">
                  <a:pos x="connsiteX1" y="connsiteY1"/>
                </a:cxn>
              </a:cxnLst>
              <a:rect l="l" t="t" r="r" b="b"/>
              <a:pathLst>
                <a:path w="657225" h="939800">
                  <a:moveTo>
                    <a:pt x="657225" y="0"/>
                  </a:moveTo>
                  <a:lnTo>
                    <a:pt x="0" y="93980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sp>
        <p:nvSpPr>
          <p:cNvPr id="9" name="Freeform 8"/>
          <p:cNvSpPr/>
          <p:nvPr/>
        </p:nvSpPr>
        <p:spPr bwMode="auto">
          <a:xfrm>
            <a:off x="3860800" y="720725"/>
            <a:ext cx="0" cy="523875"/>
          </a:xfrm>
          <a:custGeom>
            <a:avLst/>
            <a:gdLst>
              <a:gd name="connsiteX0" fmla="*/ 0 w 0"/>
              <a:gd name="connsiteY0" fmla="*/ 0 h 523875"/>
              <a:gd name="connsiteX1" fmla="*/ 0 w 0"/>
              <a:gd name="connsiteY1" fmla="*/ 523875 h 523875"/>
            </a:gdLst>
            <a:ahLst/>
            <a:cxnLst>
              <a:cxn ang="0">
                <a:pos x="connsiteX0" y="connsiteY0"/>
              </a:cxn>
              <a:cxn ang="0">
                <a:pos x="connsiteX1" y="connsiteY1"/>
              </a:cxn>
            </a:cxnLst>
            <a:rect l="l" t="t" r="r" b="b"/>
            <a:pathLst>
              <a:path h="523875">
                <a:moveTo>
                  <a:pt x="0" y="0"/>
                </a:moveTo>
                <a:lnTo>
                  <a:pt x="0" y="523875"/>
                </a:lnTo>
              </a:path>
            </a:pathLst>
          </a:custGeom>
          <a:noFill/>
          <a:ln w="31750" cap="flat" cmpd="sng" algn="ctr">
            <a:solidFill>
              <a:schemeClr val="bg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8" name="Freeform 17"/>
          <p:cNvSpPr/>
          <p:nvPr/>
        </p:nvSpPr>
        <p:spPr bwMode="auto">
          <a:xfrm>
            <a:off x="3860800" y="711200"/>
            <a:ext cx="0" cy="523875"/>
          </a:xfrm>
          <a:custGeom>
            <a:avLst/>
            <a:gdLst>
              <a:gd name="connsiteX0" fmla="*/ 0 w 0"/>
              <a:gd name="connsiteY0" fmla="*/ 0 h 523875"/>
              <a:gd name="connsiteX1" fmla="*/ 0 w 0"/>
              <a:gd name="connsiteY1" fmla="*/ 523875 h 523875"/>
            </a:gdLst>
            <a:ahLst/>
            <a:cxnLst>
              <a:cxn ang="0">
                <a:pos x="connsiteX0" y="connsiteY0"/>
              </a:cxn>
              <a:cxn ang="0">
                <a:pos x="connsiteX1" y="connsiteY1"/>
              </a:cxn>
            </a:cxnLst>
            <a:rect l="l" t="t" r="r" b="b"/>
            <a:pathLst>
              <a:path h="523875">
                <a:moveTo>
                  <a:pt x="0" y="0"/>
                </a:moveTo>
                <a:lnTo>
                  <a:pt x="0" y="523875"/>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7" name="Freeform 16"/>
          <p:cNvSpPr/>
          <p:nvPr/>
        </p:nvSpPr>
        <p:spPr bwMode="auto">
          <a:xfrm>
            <a:off x="2495550" y="3892550"/>
            <a:ext cx="101600" cy="285750"/>
          </a:xfrm>
          <a:custGeom>
            <a:avLst/>
            <a:gdLst>
              <a:gd name="connsiteX0" fmla="*/ 0 w 101600"/>
              <a:gd name="connsiteY0" fmla="*/ 0 h 285750"/>
              <a:gd name="connsiteX1" fmla="*/ 101600 w 101600"/>
              <a:gd name="connsiteY1" fmla="*/ 285750 h 285750"/>
            </a:gdLst>
            <a:ahLst/>
            <a:cxnLst>
              <a:cxn ang="0">
                <a:pos x="connsiteX0" y="connsiteY0"/>
              </a:cxn>
              <a:cxn ang="0">
                <a:pos x="connsiteX1" y="connsiteY1"/>
              </a:cxn>
            </a:cxnLst>
            <a:rect l="l" t="t" r="r" b="b"/>
            <a:pathLst>
              <a:path w="101600" h="285750">
                <a:moveTo>
                  <a:pt x="0" y="0"/>
                </a:moveTo>
                <a:lnTo>
                  <a:pt x="101600" y="28575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9" name="Freeform 18"/>
          <p:cNvSpPr/>
          <p:nvPr/>
        </p:nvSpPr>
        <p:spPr bwMode="auto">
          <a:xfrm>
            <a:off x="2891518" y="3768724"/>
            <a:ext cx="651782" cy="847725"/>
          </a:xfrm>
          <a:custGeom>
            <a:avLst/>
            <a:gdLst>
              <a:gd name="connsiteX0" fmla="*/ 19050 w 666750"/>
              <a:gd name="connsiteY0" fmla="*/ 622300 h 869950"/>
              <a:gd name="connsiteX1" fmla="*/ 666750 w 666750"/>
              <a:gd name="connsiteY1" fmla="*/ 0 h 869950"/>
              <a:gd name="connsiteX2" fmla="*/ 0 w 666750"/>
              <a:gd name="connsiteY2" fmla="*/ 869950 h 869950"/>
              <a:gd name="connsiteX0" fmla="*/ 0 w 684371"/>
              <a:gd name="connsiteY0" fmla="*/ 644525 h 869950"/>
              <a:gd name="connsiteX1" fmla="*/ 684371 w 684371"/>
              <a:gd name="connsiteY1" fmla="*/ 0 h 869950"/>
              <a:gd name="connsiteX2" fmla="*/ 17621 w 684371"/>
              <a:gd name="connsiteY2" fmla="*/ 869950 h 869950"/>
              <a:gd name="connsiteX0" fmla="*/ 0 w 684371"/>
              <a:gd name="connsiteY0" fmla="*/ 644525 h 847725"/>
              <a:gd name="connsiteX1" fmla="*/ 684371 w 684371"/>
              <a:gd name="connsiteY1" fmla="*/ 0 h 847725"/>
              <a:gd name="connsiteX2" fmla="*/ 24289 w 684371"/>
              <a:gd name="connsiteY2" fmla="*/ 847725 h 847725"/>
            </a:gdLst>
            <a:ahLst/>
            <a:cxnLst>
              <a:cxn ang="0">
                <a:pos x="connsiteX0" y="connsiteY0"/>
              </a:cxn>
              <a:cxn ang="0">
                <a:pos x="connsiteX1" y="connsiteY1"/>
              </a:cxn>
              <a:cxn ang="0">
                <a:pos x="connsiteX2" y="connsiteY2"/>
              </a:cxn>
            </a:cxnLst>
            <a:rect l="l" t="t" r="r" b="b"/>
            <a:pathLst>
              <a:path w="684371" h="847725">
                <a:moveTo>
                  <a:pt x="0" y="644525"/>
                </a:moveTo>
                <a:lnTo>
                  <a:pt x="684371" y="0"/>
                </a:lnTo>
                <a:lnTo>
                  <a:pt x="24289" y="847725"/>
                </a:lnTo>
              </a:path>
            </a:pathLst>
          </a:custGeom>
          <a:noFill/>
          <a:ln w="12700" cap="flat" cmpd="sng" algn="ctr">
            <a:solidFill>
              <a:schemeClr val="tx1"/>
            </a:solidFill>
            <a:prstDash val="solid"/>
            <a:bevel/>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1" name="Freeform 20"/>
          <p:cNvSpPr/>
          <p:nvPr/>
        </p:nvSpPr>
        <p:spPr bwMode="auto">
          <a:xfrm>
            <a:off x="4533900" y="4038600"/>
            <a:ext cx="136525" cy="365125"/>
          </a:xfrm>
          <a:custGeom>
            <a:avLst/>
            <a:gdLst>
              <a:gd name="connsiteX0" fmla="*/ 136525 w 136525"/>
              <a:gd name="connsiteY0" fmla="*/ 0 h 365125"/>
              <a:gd name="connsiteX1" fmla="*/ 0 w 136525"/>
              <a:gd name="connsiteY1" fmla="*/ 365125 h 365125"/>
            </a:gdLst>
            <a:ahLst/>
            <a:cxnLst>
              <a:cxn ang="0">
                <a:pos x="connsiteX0" y="connsiteY0"/>
              </a:cxn>
              <a:cxn ang="0">
                <a:pos x="connsiteX1" y="connsiteY1"/>
              </a:cxn>
            </a:cxnLst>
            <a:rect l="l" t="t" r="r" b="b"/>
            <a:pathLst>
              <a:path w="136525" h="365125">
                <a:moveTo>
                  <a:pt x="136525" y="0"/>
                </a:moveTo>
                <a:lnTo>
                  <a:pt x="0" y="365125"/>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2" name="TextBox 21"/>
          <p:cNvSpPr txBox="1"/>
          <p:nvPr/>
        </p:nvSpPr>
        <p:spPr>
          <a:xfrm>
            <a:off x="2136775" y="3306494"/>
            <a:ext cx="620683"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Cell</a:t>
            </a:r>
          </a:p>
          <a:p>
            <a:pPr eaLnBrk="0" hangingPunct="0"/>
            <a:r>
              <a:rPr lang="en-US" sz="1800" b="1" dirty="0" smtClean="0">
                <a:solidFill>
                  <a:srgbClr val="000000"/>
                </a:solidFill>
                <a:latin typeface="Arial" pitchFamily="34" charset="0"/>
                <a:ea typeface="ＭＳ Ｐゴシック" charset="0"/>
                <a:cs typeface="Arial" pitchFamily="34" charset="0"/>
              </a:rPr>
              <a:t>wall</a:t>
            </a:r>
            <a:endParaRPr lang="en-US" sz="1800" b="1" dirty="0">
              <a:solidFill>
                <a:srgbClr val="000000"/>
              </a:solidFill>
              <a:latin typeface="Arial" pitchFamily="34" charset="0"/>
              <a:ea typeface="ＭＳ Ｐゴシック" charset="0"/>
              <a:cs typeface="Arial" pitchFamily="34" charset="0"/>
            </a:endParaRPr>
          </a:p>
        </p:txBody>
      </p:sp>
      <p:sp>
        <p:nvSpPr>
          <p:cNvPr id="24" name="TextBox 23"/>
          <p:cNvSpPr txBox="1"/>
          <p:nvPr/>
        </p:nvSpPr>
        <p:spPr>
          <a:xfrm>
            <a:off x="2763051" y="3180338"/>
            <a:ext cx="2326342" cy="646331"/>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Vesicles </a:t>
            </a:r>
            <a:r>
              <a:rPr lang="en-US" sz="1800" b="1" dirty="0" smtClean="0">
                <a:solidFill>
                  <a:srgbClr val="000000"/>
                </a:solidFill>
                <a:latin typeface="Arial" pitchFamily="34" charset="0"/>
                <a:ea typeface="ＭＳ Ｐゴシック" charset="0"/>
                <a:cs typeface="Arial" pitchFamily="34" charset="0"/>
              </a:rPr>
              <a:t>containing</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cell </a:t>
            </a:r>
            <a:r>
              <a:rPr lang="en-US" sz="1800" b="1" dirty="0">
                <a:solidFill>
                  <a:srgbClr val="000000"/>
                </a:solidFill>
                <a:latin typeface="Arial" pitchFamily="34" charset="0"/>
                <a:ea typeface="ＭＳ Ｐゴシック" charset="0"/>
                <a:cs typeface="Arial" pitchFamily="34" charset="0"/>
              </a:rPr>
              <a:t>wall material</a:t>
            </a:r>
          </a:p>
        </p:txBody>
      </p:sp>
      <p:sp>
        <p:nvSpPr>
          <p:cNvPr id="25" name="TextBox 24"/>
          <p:cNvSpPr txBox="1"/>
          <p:nvPr/>
        </p:nvSpPr>
        <p:spPr>
          <a:xfrm>
            <a:off x="4340899" y="3720584"/>
            <a:ext cx="1210588"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Cell plate</a:t>
            </a:r>
          </a:p>
        </p:txBody>
      </p:sp>
      <p:sp>
        <p:nvSpPr>
          <p:cNvPr id="26" name="TextBox 25"/>
          <p:cNvSpPr txBox="1"/>
          <p:nvPr/>
        </p:nvSpPr>
        <p:spPr>
          <a:xfrm>
            <a:off x="5602287" y="3459053"/>
            <a:ext cx="1069524" cy="646331"/>
          </a:xfrm>
          <a:prstGeom prst="rect">
            <a:avLst/>
          </a:prstGeom>
          <a:noFill/>
        </p:spPr>
        <p:txBody>
          <a:bodyPr wrap="none" rtlCol="0">
            <a:spAutoFit/>
          </a:bodyPr>
          <a:lstStyle/>
          <a:p>
            <a:pPr algn="ctr" eaLnBrk="0" hangingPunct="0"/>
            <a:r>
              <a:rPr lang="en-US" sz="1800" b="1" dirty="0" smtClean="0">
                <a:solidFill>
                  <a:srgbClr val="000000"/>
                </a:solidFill>
                <a:latin typeface="Arial" pitchFamily="34" charset="0"/>
                <a:ea typeface="ＭＳ Ｐゴシック" charset="0"/>
                <a:cs typeface="Arial" pitchFamily="34" charset="0"/>
              </a:rPr>
              <a:t>New</a:t>
            </a:r>
          </a:p>
          <a:p>
            <a:pPr algn="ctr" eaLnBrk="0" hangingPunct="0"/>
            <a:r>
              <a:rPr lang="en-US" sz="1800" b="1" dirty="0" smtClean="0">
                <a:solidFill>
                  <a:srgbClr val="000000"/>
                </a:solidFill>
                <a:latin typeface="Arial" pitchFamily="34" charset="0"/>
                <a:ea typeface="ＭＳ Ｐゴシック" charset="0"/>
                <a:cs typeface="Arial" pitchFamily="34" charset="0"/>
              </a:rPr>
              <a:t>cell </a:t>
            </a:r>
            <a:r>
              <a:rPr lang="en-US" sz="1800" b="1" dirty="0">
                <a:solidFill>
                  <a:srgbClr val="000000"/>
                </a:solidFill>
                <a:latin typeface="Arial" pitchFamily="34" charset="0"/>
                <a:ea typeface="ＭＳ Ｐゴシック" charset="0"/>
                <a:cs typeface="Arial" pitchFamily="34" charset="0"/>
              </a:rPr>
              <a:t>wall</a:t>
            </a:r>
          </a:p>
        </p:txBody>
      </p:sp>
      <p:sp>
        <p:nvSpPr>
          <p:cNvPr id="27" name="Freeform 26"/>
          <p:cNvSpPr/>
          <p:nvPr/>
        </p:nvSpPr>
        <p:spPr bwMode="auto">
          <a:xfrm>
            <a:off x="6129338" y="4014788"/>
            <a:ext cx="0" cy="280987"/>
          </a:xfrm>
          <a:custGeom>
            <a:avLst/>
            <a:gdLst>
              <a:gd name="connsiteX0" fmla="*/ 0 w 0"/>
              <a:gd name="connsiteY0" fmla="*/ 0 h 280987"/>
              <a:gd name="connsiteX1" fmla="*/ 0 w 0"/>
              <a:gd name="connsiteY1" fmla="*/ 0 h 280987"/>
              <a:gd name="connsiteX2" fmla="*/ 0 w 0"/>
              <a:gd name="connsiteY2" fmla="*/ 280987 h 280987"/>
            </a:gdLst>
            <a:ahLst/>
            <a:cxnLst>
              <a:cxn ang="0">
                <a:pos x="connsiteX0" y="connsiteY0"/>
              </a:cxn>
              <a:cxn ang="0">
                <a:pos x="connsiteX1" y="connsiteY1"/>
              </a:cxn>
              <a:cxn ang="0">
                <a:pos x="connsiteX2" y="connsiteY2"/>
              </a:cxn>
            </a:cxnLst>
            <a:rect l="l" t="t" r="r" b="b"/>
            <a:pathLst>
              <a:path h="280987">
                <a:moveTo>
                  <a:pt x="0" y="0"/>
                </a:moveTo>
                <a:lnTo>
                  <a:pt x="0" y="0"/>
                </a:lnTo>
                <a:lnTo>
                  <a:pt x="0" y="280987"/>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9" name="TextBox 28"/>
          <p:cNvSpPr txBox="1"/>
          <p:nvPr/>
        </p:nvSpPr>
        <p:spPr>
          <a:xfrm>
            <a:off x="5241915" y="6132403"/>
            <a:ext cx="1774846" cy="369332"/>
          </a:xfrm>
          <a:prstGeom prst="rect">
            <a:avLst/>
          </a:prstGeom>
          <a:noFill/>
        </p:spPr>
        <p:txBody>
          <a:bodyPr wrap="none" rtlCol="0">
            <a:spAutoFit/>
          </a:bodyPr>
          <a:lstStyle/>
          <a:p>
            <a:pPr algn="ctr" eaLnBrk="0" hangingPunct="0"/>
            <a:r>
              <a:rPr lang="en-US" sz="1800" b="1" dirty="0">
                <a:solidFill>
                  <a:srgbClr val="000000"/>
                </a:solidFill>
                <a:latin typeface="Arial" pitchFamily="34" charset="0"/>
                <a:ea typeface="ＭＳ Ｐゴシック" charset="0"/>
                <a:cs typeface="Arial" pitchFamily="34" charset="0"/>
              </a:rPr>
              <a:t>Daughter cells</a:t>
            </a:r>
          </a:p>
        </p:txBody>
      </p:sp>
      <p:sp>
        <p:nvSpPr>
          <p:cNvPr id="28" name="Freeform 27"/>
          <p:cNvSpPr/>
          <p:nvPr/>
        </p:nvSpPr>
        <p:spPr bwMode="auto">
          <a:xfrm>
            <a:off x="5956300" y="5930900"/>
            <a:ext cx="355600" cy="257175"/>
          </a:xfrm>
          <a:custGeom>
            <a:avLst/>
            <a:gdLst>
              <a:gd name="connsiteX0" fmla="*/ 0 w 355600"/>
              <a:gd name="connsiteY0" fmla="*/ 0 h 257175"/>
              <a:gd name="connsiteX1" fmla="*/ 161925 w 355600"/>
              <a:gd name="connsiteY1" fmla="*/ 257175 h 257175"/>
              <a:gd name="connsiteX2" fmla="*/ 355600 w 355600"/>
              <a:gd name="connsiteY2" fmla="*/ 9525 h 257175"/>
            </a:gdLst>
            <a:ahLst/>
            <a:cxnLst>
              <a:cxn ang="0">
                <a:pos x="connsiteX0" y="connsiteY0"/>
              </a:cxn>
              <a:cxn ang="0">
                <a:pos x="connsiteX1" y="connsiteY1"/>
              </a:cxn>
              <a:cxn ang="0">
                <a:pos x="connsiteX2" y="connsiteY2"/>
              </a:cxn>
            </a:cxnLst>
            <a:rect l="l" t="t" r="r" b="b"/>
            <a:pathLst>
              <a:path w="355600" h="257175">
                <a:moveTo>
                  <a:pt x="0" y="0"/>
                </a:moveTo>
                <a:lnTo>
                  <a:pt x="161925" y="257175"/>
                </a:lnTo>
                <a:lnTo>
                  <a:pt x="355600" y="9525"/>
                </a:lnTo>
              </a:path>
            </a:pathLst>
          </a:custGeom>
          <a:noFill/>
          <a:ln w="12700" cap="flat" cmpd="sng" algn="ctr">
            <a:solidFill>
              <a:schemeClr val="tx1"/>
            </a:solidFill>
            <a:prstDash val="solid"/>
            <a:bevel/>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1" name="TextBox 30"/>
          <p:cNvSpPr txBox="1"/>
          <p:nvPr/>
        </p:nvSpPr>
        <p:spPr>
          <a:xfrm>
            <a:off x="2111375" y="6270055"/>
            <a:ext cx="2877712" cy="369332"/>
          </a:xfrm>
          <a:prstGeom prst="rect">
            <a:avLst/>
          </a:prstGeom>
          <a:noFill/>
        </p:spPr>
        <p:txBody>
          <a:bodyPr wrap="none" rtlCol="0">
            <a:spAutoFit/>
          </a:bodyPr>
          <a:lstStyle/>
          <a:p>
            <a:pPr algn="ctr" eaLnBrk="0" hangingPunct="0"/>
            <a:r>
              <a:rPr lang="en-US" sz="1800" b="1" dirty="0">
                <a:solidFill>
                  <a:srgbClr val="000000"/>
                </a:solidFill>
                <a:latin typeface="Arial" pitchFamily="34" charset="0"/>
                <a:ea typeface="ＭＳ Ｐゴシック" charset="0"/>
                <a:cs typeface="Arial" pitchFamily="34" charset="0"/>
              </a:rPr>
              <a:t>(b) Plant cell cytokinesis</a:t>
            </a:r>
          </a:p>
        </p:txBody>
      </p:sp>
      <p:sp>
        <p:nvSpPr>
          <p:cNvPr id="30" name="Rectangle 29"/>
          <p:cNvSpPr/>
          <p:nvPr/>
        </p:nvSpPr>
        <p:spPr>
          <a:xfrm rot="16200000">
            <a:off x="6127115" y="816708"/>
            <a:ext cx="442750" cy="307777"/>
          </a:xfrm>
          <a:prstGeom prst="rect">
            <a:avLst/>
          </a:prstGeom>
        </p:spPr>
        <p:txBody>
          <a:bodyPr wrap="none">
            <a:spAutoFit/>
          </a:bodyPr>
          <a:lstStyle/>
          <a:p>
            <a:pPr eaLnBrk="0" hangingPunct="0"/>
            <a:r>
              <a:rPr lang="en-US" sz="1400" b="1" dirty="0">
                <a:solidFill>
                  <a:srgbClr val="000000"/>
                </a:solidFill>
                <a:latin typeface="Arial" pitchFamily="34" charset="0"/>
                <a:ea typeface="ＭＳ Ｐゴシック" charset="0"/>
                <a:cs typeface="Arial" pitchFamily="34" charset="0"/>
              </a:rPr>
              <a:t>LM</a:t>
            </a:r>
          </a:p>
        </p:txBody>
      </p:sp>
    </p:spTree>
    <p:extLst>
      <p:ext uri="{BB962C8B-B14F-4D97-AF65-F5344CB8AC3E}">
        <p14:creationId xmlns:p14="http://schemas.microsoft.com/office/powerpoint/2010/main" xmlns="" val="3189737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smtClean="0"/>
              <a:t>What Is Cancer?</a:t>
            </a:r>
            <a:endParaRPr lang="en-US" dirty="0" smtClean="0"/>
          </a:p>
        </p:txBody>
      </p:sp>
      <p:sp>
        <p:nvSpPr>
          <p:cNvPr id="140291" name="Rectangle 3"/>
          <p:cNvSpPr>
            <a:spLocks noGrp="1" noChangeArrowheads="1"/>
          </p:cNvSpPr>
          <p:nvPr>
            <p:ph idx="1"/>
          </p:nvPr>
        </p:nvSpPr>
        <p:spPr>
          <a:xfrm>
            <a:off x="297431" y="715441"/>
            <a:ext cx="8543108" cy="5675309"/>
          </a:xfrm>
        </p:spPr>
        <p:txBody>
          <a:bodyPr/>
          <a:lstStyle/>
          <a:p>
            <a:pPr>
              <a:spcAft>
                <a:spcPts val="600"/>
              </a:spcAft>
            </a:pPr>
            <a:r>
              <a:rPr lang="en-US" sz="1800" dirty="0" smtClean="0"/>
              <a:t>Cancer is a disease of the cell cycle.</a:t>
            </a:r>
          </a:p>
          <a:p>
            <a:pPr>
              <a:spcAft>
                <a:spcPts val="600"/>
              </a:spcAft>
            </a:pPr>
            <a:r>
              <a:rPr lang="en-US" sz="1800" dirty="0" smtClean="0"/>
              <a:t>Cancer cells</a:t>
            </a:r>
          </a:p>
          <a:p>
            <a:pPr lvl="1">
              <a:spcAft>
                <a:spcPts val="600"/>
              </a:spcAft>
            </a:pPr>
            <a:r>
              <a:rPr lang="en-US" sz="1800" dirty="0" smtClean="0"/>
              <a:t>do not respond normally to the cell cycle control system, </a:t>
            </a:r>
          </a:p>
          <a:p>
            <a:pPr lvl="1">
              <a:spcAft>
                <a:spcPts val="600"/>
              </a:spcAft>
            </a:pPr>
            <a:r>
              <a:rPr lang="en-US" sz="1800" dirty="0" smtClean="0"/>
              <a:t>divide excessively, and </a:t>
            </a:r>
          </a:p>
          <a:p>
            <a:pPr lvl="1">
              <a:spcAft>
                <a:spcPts val="600"/>
              </a:spcAft>
            </a:pPr>
            <a:r>
              <a:rPr lang="en-US" sz="1800" dirty="0" smtClean="0"/>
              <a:t>may invade other tissues of the body. </a:t>
            </a:r>
          </a:p>
          <a:p>
            <a:pPr>
              <a:spcAft>
                <a:spcPts val="600"/>
              </a:spcAft>
            </a:pPr>
            <a:r>
              <a:rPr lang="en-US" altLang="ko-KR" sz="1800" dirty="0" smtClean="0"/>
              <a:t>The abnormal behavior of cancer cells begins when </a:t>
            </a:r>
          </a:p>
          <a:p>
            <a:pPr lvl="1">
              <a:spcAft>
                <a:spcPts val="600"/>
              </a:spcAft>
            </a:pPr>
            <a:r>
              <a:rPr lang="en-US" altLang="ko-KR" sz="1800" dirty="0" smtClean="0"/>
              <a:t>a single cell undergoes genetic changes (mutations) in one or more genes that encode for proteins in the cell cycle control system and</a:t>
            </a:r>
          </a:p>
          <a:p>
            <a:pPr lvl="1">
              <a:spcAft>
                <a:spcPts val="600"/>
              </a:spcAft>
            </a:pPr>
            <a:r>
              <a:rPr lang="en-US" altLang="ko-KR" sz="1800" dirty="0" smtClean="0"/>
              <a:t>these changes cause the cell to grow abnormally. </a:t>
            </a:r>
          </a:p>
          <a:p>
            <a:pPr>
              <a:spcAft>
                <a:spcPts val="600"/>
              </a:spcAft>
            </a:pPr>
            <a:r>
              <a:rPr lang="en-US" altLang="ko-KR" sz="1800" dirty="0" smtClean="0"/>
              <a:t>Cancer cells can form </a:t>
            </a:r>
            <a:r>
              <a:rPr lang="en-US" altLang="ko-KR" sz="1800" b="1" dirty="0" smtClean="0"/>
              <a:t>tumors</a:t>
            </a:r>
            <a:r>
              <a:rPr lang="ko-KR" altLang="en-US" sz="1600" dirty="0" smtClean="0"/>
              <a:t>종양</a:t>
            </a:r>
            <a:r>
              <a:rPr lang="en-US" altLang="ko-KR" sz="1800" dirty="0" smtClean="0"/>
              <a:t>, abnormally growing masses of body cells.</a:t>
            </a:r>
          </a:p>
          <a:p>
            <a:pPr lvl="1">
              <a:spcAft>
                <a:spcPts val="600"/>
              </a:spcAft>
            </a:pPr>
            <a:r>
              <a:rPr lang="en-US" altLang="ko-KR" sz="1800" dirty="0" smtClean="0"/>
              <a:t>If the abnormal cells remain at the original site, the lump is called a </a:t>
            </a:r>
            <a:r>
              <a:rPr lang="en-US" altLang="ko-KR" sz="1800" b="1" dirty="0" smtClean="0"/>
              <a:t>benign tumor</a:t>
            </a:r>
            <a:r>
              <a:rPr lang="ko-KR" altLang="en-US" sz="1800" dirty="0" smtClean="0"/>
              <a:t>양성종양</a:t>
            </a:r>
            <a:r>
              <a:rPr lang="en-US" altLang="ko-KR" sz="1800" dirty="0" smtClean="0"/>
              <a:t>.</a:t>
            </a:r>
          </a:p>
          <a:p>
            <a:pPr lvl="1">
              <a:spcAft>
                <a:spcPts val="600"/>
              </a:spcAft>
            </a:pPr>
            <a:r>
              <a:rPr lang="en-US" altLang="ko-KR" sz="1800" b="1" dirty="0" smtClean="0"/>
              <a:t>Malignant tumors</a:t>
            </a:r>
            <a:r>
              <a:rPr lang="ko-KR" altLang="en-US" sz="1600" dirty="0" smtClean="0"/>
              <a:t>악성종양</a:t>
            </a:r>
            <a:r>
              <a:rPr lang="en-US" altLang="ko-KR" sz="1600" dirty="0" smtClean="0"/>
              <a:t> </a:t>
            </a:r>
            <a:r>
              <a:rPr lang="en-US" altLang="ko-KR" sz="1800" dirty="0" smtClean="0"/>
              <a:t>can spread into neighboring tissues and other parts of the body, forming new tumors, and can interrupt organ function.</a:t>
            </a:r>
          </a:p>
          <a:p>
            <a:pPr lvl="2">
              <a:spcAft>
                <a:spcPts val="600"/>
              </a:spcAft>
            </a:pPr>
            <a:r>
              <a:rPr lang="en-US" altLang="ko-KR" sz="1800" dirty="0" smtClean="0"/>
              <a:t>An individual with a malignant tumor is said to have </a:t>
            </a:r>
            <a:r>
              <a:rPr lang="en-US" altLang="ko-KR" sz="1800" b="1" dirty="0" smtClean="0"/>
              <a:t>cancer</a:t>
            </a:r>
            <a:r>
              <a:rPr lang="en-US" altLang="ko-KR" sz="1800" dirty="0" smtClean="0"/>
              <a:t>. </a:t>
            </a:r>
          </a:p>
          <a:p>
            <a:pPr lvl="2">
              <a:spcAft>
                <a:spcPts val="600"/>
              </a:spcAft>
            </a:pPr>
            <a:r>
              <a:rPr lang="en-US" altLang="ko-KR" sz="1800" dirty="0" smtClean="0"/>
              <a:t>The spread of cancer cells beyond their original site is called </a:t>
            </a:r>
            <a:r>
              <a:rPr lang="en-US" altLang="ko-KR" sz="1800" b="1" dirty="0" smtClean="0"/>
              <a:t>metastasis</a:t>
            </a:r>
            <a:r>
              <a:rPr lang="ko-KR" altLang="en-US" sz="1600" dirty="0" smtClean="0"/>
              <a:t>전이</a:t>
            </a:r>
            <a:r>
              <a:rPr lang="en-US" altLang="ko-KR" sz="1800" dirty="0" smtClean="0"/>
              <a:t>.</a:t>
            </a:r>
          </a:p>
          <a:p>
            <a:pPr lvl="1">
              <a:spcAft>
                <a:spcPts val="600"/>
              </a:spcAft>
            </a:pPr>
            <a:endParaRPr lang="en-US" altLang="ko-KR" sz="1800" dirty="0" smtClean="0"/>
          </a:p>
          <a:p>
            <a:pPr lvl="1">
              <a:spcAft>
                <a:spcPts val="600"/>
              </a:spcAft>
            </a:pP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1572768"/>
            <a:ext cx="8546592" cy="3712464"/>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8.9</a:t>
            </a:r>
            <a:endParaRPr lang="en-US" sz="1200" b="0" dirty="0">
              <a:solidFill>
                <a:schemeClr val="tx1"/>
              </a:solidFill>
              <a:latin typeface="Arial" charset="0"/>
            </a:endParaRPr>
          </a:p>
        </p:txBody>
      </p:sp>
      <p:sp>
        <p:nvSpPr>
          <p:cNvPr id="2" name="TextBox 1"/>
          <p:cNvSpPr txBox="1"/>
          <p:nvPr/>
        </p:nvSpPr>
        <p:spPr>
          <a:xfrm>
            <a:off x="250372" y="4142692"/>
            <a:ext cx="2381806" cy="646331"/>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A tumor grows </a:t>
            </a:r>
            <a:r>
              <a:rPr lang="en-US" sz="1800" b="1" dirty="0" smtClean="0">
                <a:solidFill>
                  <a:srgbClr val="000000"/>
                </a:solidFill>
                <a:latin typeface="Arial" pitchFamily="34" charset="0"/>
                <a:ea typeface="ＭＳ Ｐゴシック" charset="0"/>
                <a:cs typeface="Arial" pitchFamily="34" charset="0"/>
              </a:rPr>
              <a:t>from</a:t>
            </a:r>
          </a:p>
          <a:p>
            <a:pPr eaLnBrk="0" hangingPunct="0"/>
            <a:r>
              <a:rPr lang="en-US" sz="1800" b="1" dirty="0" smtClean="0">
                <a:solidFill>
                  <a:srgbClr val="000000"/>
                </a:solidFill>
                <a:latin typeface="Arial" pitchFamily="34" charset="0"/>
                <a:ea typeface="ＭＳ Ｐゴシック" charset="0"/>
                <a:cs typeface="Arial" pitchFamily="34" charset="0"/>
              </a:rPr>
              <a:t>a </a:t>
            </a:r>
            <a:r>
              <a:rPr lang="en-US" sz="1800" b="1" dirty="0">
                <a:solidFill>
                  <a:srgbClr val="000000"/>
                </a:solidFill>
                <a:latin typeface="Arial" pitchFamily="34" charset="0"/>
                <a:ea typeface="ＭＳ Ｐゴシック" charset="0"/>
                <a:cs typeface="Arial" pitchFamily="34" charset="0"/>
              </a:rPr>
              <a:t>single cancer cell.</a:t>
            </a:r>
          </a:p>
        </p:txBody>
      </p:sp>
      <p:sp>
        <p:nvSpPr>
          <p:cNvPr id="5" name="TextBox 4"/>
          <p:cNvSpPr txBox="1"/>
          <p:nvPr/>
        </p:nvSpPr>
        <p:spPr>
          <a:xfrm>
            <a:off x="1626730" y="2571066"/>
            <a:ext cx="885692"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Tumor</a:t>
            </a:r>
          </a:p>
        </p:txBody>
      </p:sp>
      <p:sp>
        <p:nvSpPr>
          <p:cNvPr id="6" name="TextBox 5"/>
          <p:cNvSpPr txBox="1"/>
          <p:nvPr/>
        </p:nvSpPr>
        <p:spPr>
          <a:xfrm>
            <a:off x="1612441" y="3395659"/>
            <a:ext cx="1261884"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Glandular</a:t>
            </a:r>
          </a:p>
          <a:p>
            <a:pPr eaLnBrk="0" hangingPunct="0"/>
            <a:r>
              <a:rPr lang="en-US" sz="1800" b="1" dirty="0" smtClean="0">
                <a:solidFill>
                  <a:srgbClr val="000000"/>
                </a:solidFill>
                <a:latin typeface="Arial" pitchFamily="34" charset="0"/>
                <a:ea typeface="ＭＳ Ｐゴシック" charset="0"/>
                <a:cs typeface="Arial" pitchFamily="34" charset="0"/>
              </a:rPr>
              <a:t>tissue</a:t>
            </a:r>
            <a:endParaRPr lang="en-US" sz="1800" b="1" dirty="0">
              <a:solidFill>
                <a:srgbClr val="000000"/>
              </a:solidFill>
              <a:latin typeface="Arial" pitchFamily="34" charset="0"/>
              <a:ea typeface="ＭＳ Ｐゴシック" charset="0"/>
              <a:cs typeface="Arial" pitchFamily="34" charset="0"/>
            </a:endParaRPr>
          </a:p>
        </p:txBody>
      </p:sp>
      <p:sp>
        <p:nvSpPr>
          <p:cNvPr id="7" name="TextBox 6"/>
          <p:cNvSpPr txBox="1"/>
          <p:nvPr/>
        </p:nvSpPr>
        <p:spPr>
          <a:xfrm>
            <a:off x="3017937" y="4150164"/>
            <a:ext cx="2339102" cy="646331"/>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Cancer cells </a:t>
            </a:r>
            <a:r>
              <a:rPr lang="en-US" sz="1800" b="1" dirty="0" smtClean="0">
                <a:solidFill>
                  <a:srgbClr val="000000"/>
                </a:solidFill>
                <a:latin typeface="Arial" pitchFamily="34" charset="0"/>
                <a:ea typeface="ＭＳ Ｐゴシック" charset="0"/>
                <a:cs typeface="Arial" pitchFamily="34" charset="0"/>
              </a:rPr>
              <a:t>invade</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neighboring </a:t>
            </a:r>
            <a:r>
              <a:rPr lang="en-US" sz="1800" b="1" dirty="0">
                <a:solidFill>
                  <a:srgbClr val="000000"/>
                </a:solidFill>
                <a:latin typeface="Arial" pitchFamily="34" charset="0"/>
                <a:ea typeface="ＭＳ Ｐゴシック" charset="0"/>
                <a:cs typeface="Arial" pitchFamily="34" charset="0"/>
              </a:rPr>
              <a:t>tissue.</a:t>
            </a:r>
          </a:p>
        </p:txBody>
      </p:sp>
      <p:sp>
        <p:nvSpPr>
          <p:cNvPr id="8" name="TextBox 7"/>
          <p:cNvSpPr txBox="1"/>
          <p:nvPr/>
        </p:nvSpPr>
        <p:spPr>
          <a:xfrm>
            <a:off x="5893712" y="4148053"/>
            <a:ext cx="2864887" cy="1138773"/>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Metastasis: Cancer </a:t>
            </a:r>
            <a:r>
              <a:rPr lang="en-US" sz="1800" b="1" dirty="0" smtClean="0">
                <a:solidFill>
                  <a:srgbClr val="000000"/>
                </a:solidFill>
                <a:latin typeface="Arial" pitchFamily="34" charset="0"/>
                <a:ea typeface="ＭＳ Ｐゴシック" charset="0"/>
                <a:cs typeface="Arial" pitchFamily="34" charset="0"/>
              </a:rPr>
              <a:t>cells</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spread </a:t>
            </a:r>
            <a:r>
              <a:rPr lang="en-US" sz="1800" b="1" dirty="0">
                <a:solidFill>
                  <a:srgbClr val="000000"/>
                </a:solidFill>
                <a:latin typeface="Arial" pitchFamily="34" charset="0"/>
                <a:ea typeface="ＭＳ Ｐゴシック" charset="0"/>
                <a:cs typeface="Arial" pitchFamily="34" charset="0"/>
              </a:rPr>
              <a:t>through </a:t>
            </a:r>
            <a:r>
              <a:rPr lang="en-US" sz="1800" b="1" dirty="0" smtClean="0">
                <a:solidFill>
                  <a:srgbClr val="000000"/>
                </a:solidFill>
                <a:latin typeface="Arial" pitchFamily="34" charset="0"/>
                <a:ea typeface="ＭＳ Ｐゴシック" charset="0"/>
                <a:cs typeface="Arial" pitchFamily="34" charset="0"/>
              </a:rPr>
              <a:t>lymph</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and </a:t>
            </a:r>
            <a:r>
              <a:rPr lang="en-US" sz="1800" b="1" dirty="0">
                <a:solidFill>
                  <a:srgbClr val="000000"/>
                </a:solidFill>
                <a:latin typeface="Arial" pitchFamily="34" charset="0"/>
                <a:ea typeface="ＭＳ Ｐゴシック" charset="0"/>
                <a:cs typeface="Arial" pitchFamily="34" charset="0"/>
              </a:rPr>
              <a:t>blood vessels </a:t>
            </a:r>
            <a:r>
              <a:rPr lang="en-US" sz="1800" b="1" dirty="0" smtClean="0">
                <a:solidFill>
                  <a:srgbClr val="000000"/>
                </a:solidFill>
                <a:latin typeface="Arial" pitchFamily="34" charset="0"/>
                <a:ea typeface="ＭＳ Ｐゴシック" charset="0"/>
                <a:cs typeface="Arial" pitchFamily="34" charset="0"/>
              </a:rPr>
              <a:t>to</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other </a:t>
            </a:r>
            <a:r>
              <a:rPr lang="en-US" sz="1800" b="1" dirty="0">
                <a:solidFill>
                  <a:srgbClr val="000000"/>
                </a:solidFill>
                <a:latin typeface="Arial" pitchFamily="34" charset="0"/>
                <a:ea typeface="ＭＳ Ｐゴシック" charset="0"/>
                <a:cs typeface="Arial" pitchFamily="34" charset="0"/>
              </a:rPr>
              <a:t>parts of the body.</a:t>
            </a:r>
          </a:p>
        </p:txBody>
      </p:sp>
      <p:sp>
        <p:nvSpPr>
          <p:cNvPr id="9" name="TextBox 8"/>
          <p:cNvSpPr txBox="1"/>
          <p:nvPr/>
        </p:nvSpPr>
        <p:spPr>
          <a:xfrm>
            <a:off x="7874326" y="2741708"/>
            <a:ext cx="889987"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Blood</a:t>
            </a:r>
          </a:p>
          <a:p>
            <a:pPr eaLnBrk="0" hangingPunct="0"/>
            <a:r>
              <a:rPr lang="en-US" sz="1800" b="1" dirty="0" smtClean="0">
                <a:solidFill>
                  <a:srgbClr val="000000"/>
                </a:solidFill>
                <a:latin typeface="Arial" pitchFamily="34" charset="0"/>
                <a:ea typeface="ＭＳ Ｐゴシック" charset="0"/>
                <a:cs typeface="Arial" pitchFamily="34" charset="0"/>
              </a:rPr>
              <a:t>vessel</a:t>
            </a:r>
            <a:endParaRPr lang="en-US" sz="1800" b="1" dirty="0">
              <a:solidFill>
                <a:srgbClr val="000000"/>
              </a:solidFill>
              <a:latin typeface="Arial" pitchFamily="34" charset="0"/>
              <a:ea typeface="ＭＳ Ｐゴシック" charset="0"/>
              <a:cs typeface="Arial" pitchFamily="34" charset="0"/>
            </a:endParaRPr>
          </a:p>
        </p:txBody>
      </p:sp>
      <p:sp>
        <p:nvSpPr>
          <p:cNvPr id="10" name="TextBox 9"/>
          <p:cNvSpPr txBox="1"/>
          <p:nvPr/>
        </p:nvSpPr>
        <p:spPr>
          <a:xfrm>
            <a:off x="7883852" y="1782543"/>
            <a:ext cx="1018227"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Lymph</a:t>
            </a:r>
          </a:p>
          <a:p>
            <a:pPr eaLnBrk="0" hangingPunct="0"/>
            <a:r>
              <a:rPr lang="en-US" sz="1800" b="1" dirty="0" smtClean="0">
                <a:solidFill>
                  <a:srgbClr val="000000"/>
                </a:solidFill>
                <a:latin typeface="Arial" pitchFamily="34" charset="0"/>
                <a:ea typeface="ＭＳ Ｐゴシック" charset="0"/>
                <a:cs typeface="Arial" pitchFamily="34" charset="0"/>
              </a:rPr>
              <a:t>vessels</a:t>
            </a:r>
            <a:endParaRPr lang="en-US" sz="1800" b="1" dirty="0">
              <a:solidFill>
                <a:srgbClr val="000000"/>
              </a:solidFill>
              <a:latin typeface="Arial" pitchFamily="34" charset="0"/>
              <a:ea typeface="ＭＳ Ｐゴシック" charset="0"/>
              <a:cs typeface="Arial" pitchFamily="34" charset="0"/>
            </a:endParaRPr>
          </a:p>
        </p:txBody>
      </p:sp>
      <p:sp>
        <p:nvSpPr>
          <p:cNvPr id="4" name="Freeform 3"/>
          <p:cNvSpPr/>
          <p:nvPr/>
        </p:nvSpPr>
        <p:spPr bwMode="auto">
          <a:xfrm>
            <a:off x="7362825" y="2936875"/>
            <a:ext cx="581025" cy="0"/>
          </a:xfrm>
          <a:custGeom>
            <a:avLst/>
            <a:gdLst>
              <a:gd name="connsiteX0" fmla="*/ 0 w 581025"/>
              <a:gd name="connsiteY0" fmla="*/ 0 h 0"/>
              <a:gd name="connsiteX1" fmla="*/ 581025 w 581025"/>
              <a:gd name="connsiteY1" fmla="*/ 0 h 0"/>
            </a:gdLst>
            <a:ahLst/>
            <a:cxnLst>
              <a:cxn ang="0">
                <a:pos x="connsiteX0" y="connsiteY0"/>
              </a:cxn>
              <a:cxn ang="0">
                <a:pos x="connsiteX1" y="connsiteY1"/>
              </a:cxn>
            </a:cxnLst>
            <a:rect l="l" t="t" r="r" b="b"/>
            <a:pathLst>
              <a:path w="581025">
                <a:moveTo>
                  <a:pt x="0" y="0"/>
                </a:moveTo>
                <a:lnTo>
                  <a:pt x="581025"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1" name="Freeform 10"/>
          <p:cNvSpPr/>
          <p:nvPr/>
        </p:nvSpPr>
        <p:spPr bwMode="auto">
          <a:xfrm>
            <a:off x="7532686" y="1990725"/>
            <a:ext cx="411164" cy="139700"/>
          </a:xfrm>
          <a:custGeom>
            <a:avLst/>
            <a:gdLst>
              <a:gd name="connsiteX0" fmla="*/ 0 w 393700"/>
              <a:gd name="connsiteY0" fmla="*/ 0 h 139700"/>
              <a:gd name="connsiteX1" fmla="*/ 393700 w 393700"/>
              <a:gd name="connsiteY1" fmla="*/ 6350 h 139700"/>
              <a:gd name="connsiteX2" fmla="*/ 130175 w 393700"/>
              <a:gd name="connsiteY2" fmla="*/ 139700 h 139700"/>
            </a:gdLst>
            <a:ahLst/>
            <a:cxnLst>
              <a:cxn ang="0">
                <a:pos x="connsiteX0" y="connsiteY0"/>
              </a:cxn>
              <a:cxn ang="0">
                <a:pos x="connsiteX1" y="connsiteY1"/>
              </a:cxn>
              <a:cxn ang="0">
                <a:pos x="connsiteX2" y="connsiteY2"/>
              </a:cxn>
            </a:cxnLst>
            <a:rect l="l" t="t" r="r" b="b"/>
            <a:pathLst>
              <a:path w="393700" h="139700">
                <a:moveTo>
                  <a:pt x="0" y="0"/>
                </a:moveTo>
                <a:lnTo>
                  <a:pt x="393700" y="6350"/>
                </a:lnTo>
                <a:lnTo>
                  <a:pt x="130175" y="139700"/>
                </a:lnTo>
              </a:path>
            </a:pathLst>
          </a:custGeom>
          <a:noFill/>
          <a:ln w="12700" cap="flat" cmpd="sng" algn="ctr">
            <a:solidFill>
              <a:schemeClr val="tx1"/>
            </a:solidFill>
            <a:prstDash val="solid"/>
            <a:bevel/>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2" name="Freeform 11"/>
          <p:cNvSpPr/>
          <p:nvPr/>
        </p:nvSpPr>
        <p:spPr bwMode="auto">
          <a:xfrm>
            <a:off x="1327150" y="2768600"/>
            <a:ext cx="381000" cy="0"/>
          </a:xfrm>
          <a:custGeom>
            <a:avLst/>
            <a:gdLst>
              <a:gd name="connsiteX0" fmla="*/ 0 w 381000"/>
              <a:gd name="connsiteY0" fmla="*/ 0 h 0"/>
              <a:gd name="connsiteX1" fmla="*/ 381000 w 381000"/>
              <a:gd name="connsiteY1" fmla="*/ 0 h 0"/>
            </a:gdLst>
            <a:ahLst/>
            <a:cxnLst>
              <a:cxn ang="0">
                <a:pos x="connsiteX0" y="connsiteY0"/>
              </a:cxn>
              <a:cxn ang="0">
                <a:pos x="connsiteX1" y="connsiteY1"/>
              </a:cxn>
            </a:cxnLst>
            <a:rect l="l" t="t" r="r" b="b"/>
            <a:pathLst>
              <a:path w="381000">
                <a:moveTo>
                  <a:pt x="0" y="0"/>
                </a:moveTo>
                <a:lnTo>
                  <a:pt x="38100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3" name="Freeform 12"/>
          <p:cNvSpPr/>
          <p:nvPr/>
        </p:nvSpPr>
        <p:spPr bwMode="auto">
          <a:xfrm>
            <a:off x="1276354" y="3465514"/>
            <a:ext cx="390522" cy="161102"/>
          </a:xfrm>
          <a:custGeom>
            <a:avLst/>
            <a:gdLst>
              <a:gd name="connsiteX0" fmla="*/ 88900 w 438150"/>
              <a:gd name="connsiteY0" fmla="*/ 0 h 158750"/>
              <a:gd name="connsiteX1" fmla="*/ 409575 w 438150"/>
              <a:gd name="connsiteY1" fmla="*/ 136525 h 158750"/>
              <a:gd name="connsiteX2" fmla="*/ 438150 w 438150"/>
              <a:gd name="connsiteY2" fmla="*/ 149225 h 158750"/>
              <a:gd name="connsiteX3" fmla="*/ 0 w 438150"/>
              <a:gd name="connsiteY3" fmla="*/ 158750 h 158750"/>
              <a:gd name="connsiteX0" fmla="*/ 62908 w 438150"/>
              <a:gd name="connsiteY0" fmla="*/ 0 h 152400"/>
              <a:gd name="connsiteX1" fmla="*/ 409575 w 438150"/>
              <a:gd name="connsiteY1" fmla="*/ 130175 h 152400"/>
              <a:gd name="connsiteX2" fmla="*/ 438150 w 438150"/>
              <a:gd name="connsiteY2" fmla="*/ 142875 h 152400"/>
              <a:gd name="connsiteX3" fmla="*/ 0 w 438150"/>
              <a:gd name="connsiteY3" fmla="*/ 152400 h 152400"/>
              <a:gd name="connsiteX0" fmla="*/ 87616 w 462858"/>
              <a:gd name="connsiteY0" fmla="*/ 0 h 152400"/>
              <a:gd name="connsiteX1" fmla="*/ 434283 w 462858"/>
              <a:gd name="connsiteY1" fmla="*/ 130175 h 152400"/>
              <a:gd name="connsiteX2" fmla="*/ 462858 w 462858"/>
              <a:gd name="connsiteY2" fmla="*/ 142875 h 152400"/>
              <a:gd name="connsiteX3" fmla="*/ 0 w 462858"/>
              <a:gd name="connsiteY3" fmla="*/ 152400 h 152400"/>
            </a:gdLst>
            <a:ahLst/>
            <a:cxnLst>
              <a:cxn ang="0">
                <a:pos x="connsiteX0" y="connsiteY0"/>
              </a:cxn>
              <a:cxn ang="0">
                <a:pos x="connsiteX1" y="connsiteY1"/>
              </a:cxn>
              <a:cxn ang="0">
                <a:pos x="connsiteX2" y="connsiteY2"/>
              </a:cxn>
              <a:cxn ang="0">
                <a:pos x="connsiteX3" y="connsiteY3"/>
              </a:cxn>
            </a:cxnLst>
            <a:rect l="l" t="t" r="r" b="b"/>
            <a:pathLst>
              <a:path w="462858" h="152400">
                <a:moveTo>
                  <a:pt x="87616" y="0"/>
                </a:moveTo>
                <a:lnTo>
                  <a:pt x="434283" y="130175"/>
                </a:lnTo>
                <a:lnTo>
                  <a:pt x="462858" y="142875"/>
                </a:lnTo>
                <a:lnTo>
                  <a:pt x="0" y="152400"/>
                </a:lnTo>
              </a:path>
            </a:pathLst>
          </a:custGeom>
          <a:noFill/>
          <a:ln w="12700" cap="flat" cmpd="sng" algn="ctr">
            <a:solidFill>
              <a:schemeClr val="tx1"/>
            </a:solidFill>
            <a:prstDash val="solid"/>
            <a:bevel/>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3189737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930477" y="474166"/>
            <a:ext cx="4204230" cy="510573"/>
          </a:xfrm>
        </p:spPr>
        <p:txBody>
          <a:bodyPr/>
          <a:lstStyle/>
          <a:p>
            <a:r>
              <a:rPr lang="en-US" dirty="0" smtClean="0"/>
              <a:t>Cancer Treatment</a:t>
            </a:r>
            <a:endParaRPr lang="en-US" dirty="0"/>
          </a:p>
        </p:txBody>
      </p:sp>
      <p:sp>
        <p:nvSpPr>
          <p:cNvPr id="146435" name="Rectangle 3"/>
          <p:cNvSpPr>
            <a:spLocks noGrp="1" noChangeArrowheads="1"/>
          </p:cNvSpPr>
          <p:nvPr>
            <p:ph idx="1"/>
          </p:nvPr>
        </p:nvSpPr>
        <p:spPr>
          <a:xfrm>
            <a:off x="287383" y="1227909"/>
            <a:ext cx="8660674" cy="4949054"/>
          </a:xfrm>
        </p:spPr>
        <p:txBody>
          <a:bodyPr/>
          <a:lstStyle/>
          <a:p>
            <a:r>
              <a:rPr lang="en-US" dirty="0" smtClean="0"/>
              <a:t>There are three main types of cancer treatment. </a:t>
            </a:r>
          </a:p>
          <a:p>
            <a:pPr marL="971550" lvl="1" indent="-514350">
              <a:buFont typeface="+mj-lt"/>
              <a:buAutoNum type="arabicPeriod"/>
              <a:tabLst>
                <a:tab pos="1033463" algn="l"/>
              </a:tabLst>
            </a:pPr>
            <a:r>
              <a:rPr lang="en-US" dirty="0" smtClean="0"/>
              <a:t> Surgery to remove a tumor is usually the first step. </a:t>
            </a:r>
          </a:p>
          <a:p>
            <a:pPr marL="971550" lvl="1" indent="-514350">
              <a:buFont typeface="+mj-lt"/>
              <a:buAutoNum type="arabicPeriod"/>
              <a:tabLst>
                <a:tab pos="1033463" algn="l"/>
              </a:tabLst>
            </a:pPr>
            <a:r>
              <a:rPr lang="en-US" dirty="0" smtClean="0"/>
              <a:t> In </a:t>
            </a:r>
            <a:r>
              <a:rPr lang="en-US" b="1" dirty="0" smtClean="0"/>
              <a:t>radiation therapy</a:t>
            </a:r>
            <a:r>
              <a:rPr lang="ko-KR" altLang="en-US" sz="2000" dirty="0" smtClean="0"/>
              <a:t>방사선치료</a:t>
            </a:r>
            <a:r>
              <a:rPr lang="en-US" dirty="0" smtClean="0"/>
              <a:t>, parts of the body that have cancerous tumors are exposed to concentrated beams of high-energy radiation, which often harm cancer cells more than normal cells. Radiation therapy is often effective against malignant tumors	that have not yet spread. </a:t>
            </a:r>
          </a:p>
          <a:p>
            <a:pPr marL="971550" lvl="1" indent="-514350">
              <a:buFont typeface="+mj-lt"/>
              <a:buAutoNum type="arabicPeriod"/>
              <a:tabLst>
                <a:tab pos="1089025" algn="l"/>
              </a:tabLst>
            </a:pPr>
            <a:r>
              <a:rPr lang="en-US" dirty="0" smtClean="0"/>
              <a:t> </a:t>
            </a:r>
            <a:r>
              <a:rPr lang="en-US" b="1" dirty="0" smtClean="0"/>
              <a:t>Chemotherapy</a:t>
            </a:r>
            <a:r>
              <a:rPr lang="ko-KR" altLang="en-US" sz="2000" dirty="0" smtClean="0"/>
              <a:t>화학요법</a:t>
            </a:r>
            <a:r>
              <a:rPr lang="en-US" dirty="0" smtClean="0"/>
              <a:t>, the use of drugs to disrupt cell division, is used to treat widespread or metastatic tumors.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954593" y="1117260"/>
            <a:ext cx="6621864" cy="530669"/>
          </a:xfrm>
        </p:spPr>
        <p:txBody>
          <a:bodyPr/>
          <a:lstStyle/>
          <a:p>
            <a:r>
              <a:rPr lang="en-US" dirty="0" smtClean="0"/>
              <a:t>Meiosis</a:t>
            </a:r>
            <a:r>
              <a:rPr lang="ko-KR" altLang="en-US" sz="2400" b="0" dirty="0" smtClean="0"/>
              <a:t>감수분열</a:t>
            </a:r>
            <a:r>
              <a:rPr lang="en-US" dirty="0" smtClean="0"/>
              <a:t>, </a:t>
            </a:r>
            <a:br>
              <a:rPr lang="en-US" dirty="0" smtClean="0"/>
            </a:br>
            <a:r>
              <a:rPr lang="en-US" dirty="0" smtClean="0"/>
              <a:t>the Basis of Sexual Reproduction</a:t>
            </a:r>
            <a:endParaRPr lang="en-US" dirty="0"/>
          </a:p>
        </p:txBody>
      </p:sp>
      <p:sp>
        <p:nvSpPr>
          <p:cNvPr id="150530" name="Rectangle 2"/>
          <p:cNvSpPr>
            <a:spLocks noGrp="1" noChangeArrowheads="1"/>
          </p:cNvSpPr>
          <p:nvPr>
            <p:ph idx="1"/>
          </p:nvPr>
        </p:nvSpPr>
        <p:spPr>
          <a:xfrm>
            <a:off x="287383" y="2383471"/>
            <a:ext cx="8543108" cy="2339256"/>
          </a:xfrm>
        </p:spPr>
        <p:txBody>
          <a:bodyPr/>
          <a:lstStyle/>
          <a:p>
            <a:r>
              <a:rPr lang="en-US" dirty="0" smtClean="0"/>
              <a:t>Sexual reproduction</a:t>
            </a:r>
          </a:p>
          <a:p>
            <a:pPr lvl="1"/>
            <a:r>
              <a:rPr lang="en-US" dirty="0" smtClean="0"/>
              <a:t>produces offspring that contain a unique combination of genes from the parents and</a:t>
            </a:r>
          </a:p>
          <a:p>
            <a:pPr lvl="1"/>
            <a:r>
              <a:rPr lang="en-US" dirty="0" smtClean="0"/>
              <a:t>depends on the cellular processes of meiosis and fertilization.</a:t>
            </a:r>
            <a:endParaRPr lang="en-US" dirty="0"/>
          </a:p>
        </p:txBody>
      </p:sp>
      <p:sp>
        <p:nvSpPr>
          <p:cNvPr id="150531" name="Rectangle 3"/>
          <p:cNvSpPr>
            <a:spLocks noChangeArrowheads="1"/>
          </p:cNvSpPr>
          <p:nvPr/>
        </p:nvSpPr>
        <p:spPr bwMode="auto">
          <a:xfrm>
            <a:off x="561975" y="17463"/>
            <a:ext cx="184150" cy="457200"/>
          </a:xfrm>
          <a:prstGeom prst="rect">
            <a:avLst/>
          </a:prstGeom>
          <a:noFill/>
          <a:ln w="34925">
            <a:noFill/>
            <a:miter lim="800000"/>
            <a:headEnd/>
            <a:tailEnd/>
          </a:ln>
        </p:spPr>
        <p:txBody>
          <a:bodyPr wrap="none" lIns="92075" tIns="46038" rIns="92075" bIns="46038" anchor="ctr">
            <a:prstTxWarp prst="textNoShape">
              <a:avLst/>
            </a:prstTxWarp>
            <a:spAutoFit/>
          </a:bodyPr>
          <a:lstStyle/>
          <a:p>
            <a:pPr algn="ctr" eaLnBrk="0" hangingPunct="0"/>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1130808"/>
            <a:ext cx="8546592" cy="4596384"/>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8.11</a:t>
            </a:r>
            <a:endParaRPr lang="en-US" sz="1200" b="0" dirty="0">
              <a:solidFill>
                <a:schemeClr val="tx1"/>
              </a:solidFill>
              <a:latin typeface="Arial" charset="0"/>
            </a:endParaRPr>
          </a:p>
        </p:txBody>
      </p:sp>
      <p:sp>
        <p:nvSpPr>
          <p:cNvPr id="2" name="TextBox 1"/>
          <p:cNvSpPr txBox="1"/>
          <p:nvPr/>
        </p:nvSpPr>
        <p:spPr>
          <a:xfrm>
            <a:off x="444500" y="1159383"/>
            <a:ext cx="2416046" cy="646331"/>
          </a:xfrm>
          <a:prstGeom prst="rect">
            <a:avLst/>
          </a:prstGeom>
          <a:noFill/>
        </p:spPr>
        <p:txBody>
          <a:bodyPr wrap="none" rtlCol="0">
            <a:spAutoFit/>
          </a:bodyPr>
          <a:lstStyle/>
          <a:p>
            <a:pPr algn="ctr" eaLnBrk="0" hangingPunct="0"/>
            <a:r>
              <a:rPr lang="en-US" sz="1800" b="1" dirty="0">
                <a:solidFill>
                  <a:srgbClr val="000000"/>
                </a:solidFill>
                <a:latin typeface="Arial" pitchFamily="34" charset="0"/>
                <a:ea typeface="ＭＳ Ｐゴシック" charset="0"/>
                <a:cs typeface="Arial" pitchFamily="34" charset="0"/>
              </a:rPr>
              <a:t>Pair of homologous </a:t>
            </a:r>
            <a:endParaRPr lang="en-US" sz="1800" b="1" dirty="0" smtClean="0">
              <a:solidFill>
                <a:srgbClr val="000000"/>
              </a:solidFill>
              <a:latin typeface="Arial" pitchFamily="34" charset="0"/>
              <a:ea typeface="ＭＳ Ｐゴシック" charset="0"/>
              <a:cs typeface="Arial" pitchFamily="34" charset="0"/>
            </a:endParaRPr>
          </a:p>
          <a:p>
            <a:pPr algn="ct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chromosomes</a:t>
            </a:r>
            <a:endParaRPr lang="en-US" sz="1800" b="1" dirty="0">
              <a:solidFill>
                <a:srgbClr val="000000"/>
              </a:solidFill>
              <a:latin typeface="Arial" pitchFamily="34" charset="0"/>
              <a:ea typeface="ＭＳ Ｐゴシック" charset="0"/>
              <a:cs typeface="Arial" pitchFamily="34" charset="0"/>
            </a:endParaRPr>
          </a:p>
        </p:txBody>
      </p:sp>
      <p:grpSp>
        <p:nvGrpSpPr>
          <p:cNvPr id="7" name="Group 6"/>
          <p:cNvGrpSpPr/>
          <p:nvPr/>
        </p:nvGrpSpPr>
        <p:grpSpPr>
          <a:xfrm>
            <a:off x="1076325" y="1730375"/>
            <a:ext cx="1149350" cy="384175"/>
            <a:chOff x="1076325" y="1730375"/>
            <a:chExt cx="1149350" cy="384175"/>
          </a:xfrm>
        </p:grpSpPr>
        <p:sp>
          <p:nvSpPr>
            <p:cNvPr id="5" name="Freeform 4"/>
            <p:cNvSpPr/>
            <p:nvPr/>
          </p:nvSpPr>
          <p:spPr bwMode="auto">
            <a:xfrm>
              <a:off x="1076325" y="1911350"/>
              <a:ext cx="1149350" cy="203200"/>
            </a:xfrm>
            <a:custGeom>
              <a:avLst/>
              <a:gdLst>
                <a:gd name="connsiteX0" fmla="*/ 0 w 1149350"/>
                <a:gd name="connsiteY0" fmla="*/ 203200 h 203200"/>
                <a:gd name="connsiteX1" fmla="*/ 0 w 1149350"/>
                <a:gd name="connsiteY1" fmla="*/ 0 h 203200"/>
                <a:gd name="connsiteX2" fmla="*/ 1149350 w 1149350"/>
                <a:gd name="connsiteY2" fmla="*/ 0 h 203200"/>
                <a:gd name="connsiteX3" fmla="*/ 1149350 w 1149350"/>
                <a:gd name="connsiteY3" fmla="*/ 203200 h 203200"/>
              </a:gdLst>
              <a:ahLst/>
              <a:cxnLst>
                <a:cxn ang="0">
                  <a:pos x="connsiteX0" y="connsiteY0"/>
                </a:cxn>
                <a:cxn ang="0">
                  <a:pos x="connsiteX1" y="connsiteY1"/>
                </a:cxn>
                <a:cxn ang="0">
                  <a:pos x="connsiteX2" y="connsiteY2"/>
                </a:cxn>
                <a:cxn ang="0">
                  <a:pos x="connsiteX3" y="connsiteY3"/>
                </a:cxn>
              </a:cxnLst>
              <a:rect l="l" t="t" r="r" b="b"/>
              <a:pathLst>
                <a:path w="1149350" h="203200">
                  <a:moveTo>
                    <a:pt x="0" y="203200"/>
                  </a:moveTo>
                  <a:lnTo>
                    <a:pt x="0" y="0"/>
                  </a:lnTo>
                  <a:lnTo>
                    <a:pt x="1149350" y="0"/>
                  </a:lnTo>
                  <a:lnTo>
                    <a:pt x="1149350" y="20320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6" name="Freeform 5"/>
            <p:cNvSpPr/>
            <p:nvPr/>
          </p:nvSpPr>
          <p:spPr bwMode="auto">
            <a:xfrm>
              <a:off x="1647825" y="1730375"/>
              <a:ext cx="0" cy="180975"/>
            </a:xfrm>
            <a:custGeom>
              <a:avLst/>
              <a:gdLst>
                <a:gd name="connsiteX0" fmla="*/ 0 w 0"/>
                <a:gd name="connsiteY0" fmla="*/ 0 h 180975"/>
                <a:gd name="connsiteX1" fmla="*/ 0 w 0"/>
                <a:gd name="connsiteY1" fmla="*/ 180975 h 180975"/>
              </a:gdLst>
              <a:ahLst/>
              <a:cxnLst>
                <a:cxn ang="0">
                  <a:pos x="connsiteX0" y="connsiteY0"/>
                </a:cxn>
                <a:cxn ang="0">
                  <a:pos x="connsiteX1" y="connsiteY1"/>
                </a:cxn>
              </a:cxnLst>
              <a:rect l="l" t="t" r="r" b="b"/>
              <a:pathLst>
                <a:path h="180975">
                  <a:moveTo>
                    <a:pt x="0" y="0"/>
                  </a:moveTo>
                  <a:lnTo>
                    <a:pt x="0" y="180975"/>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sp>
        <p:nvSpPr>
          <p:cNvPr id="9" name="TextBox 8"/>
          <p:cNvSpPr txBox="1"/>
          <p:nvPr/>
        </p:nvSpPr>
        <p:spPr>
          <a:xfrm>
            <a:off x="377825" y="4336591"/>
            <a:ext cx="1633781" cy="882293"/>
          </a:xfrm>
          <a:prstGeom prst="rect">
            <a:avLst/>
          </a:prstGeom>
          <a:noFill/>
        </p:spPr>
        <p:txBody>
          <a:bodyPr wrap="none" rtlCol="0">
            <a:spAutoFit/>
          </a:bodyPr>
          <a:lstStyle/>
          <a:p>
            <a:pPr algn="ctr" eaLnBrk="0" hangingPunct="0"/>
            <a:r>
              <a:rPr lang="en-US" sz="1800" b="1" dirty="0" smtClean="0">
                <a:solidFill>
                  <a:srgbClr val="000000"/>
                </a:solidFill>
                <a:latin typeface="Arial" pitchFamily="34" charset="0"/>
                <a:ea typeface="ＭＳ Ｐゴシック" charset="0"/>
                <a:cs typeface="Arial" pitchFamily="34" charset="0"/>
              </a:rPr>
              <a:t>One</a:t>
            </a:r>
          </a:p>
          <a:p>
            <a:pPr algn="ct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duplicated</a:t>
            </a:r>
          </a:p>
          <a:p>
            <a:pPr algn="ct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chromosome</a:t>
            </a:r>
            <a:endParaRPr lang="en-US" sz="1800" b="1" dirty="0">
              <a:solidFill>
                <a:srgbClr val="000000"/>
              </a:solidFill>
              <a:latin typeface="Arial" pitchFamily="34" charset="0"/>
              <a:ea typeface="ＭＳ Ｐゴシック" charset="0"/>
              <a:cs typeface="Arial" pitchFamily="34" charset="0"/>
            </a:endParaRPr>
          </a:p>
        </p:txBody>
      </p:sp>
      <p:sp>
        <p:nvSpPr>
          <p:cNvPr id="10" name="TextBox 9"/>
          <p:cNvSpPr txBox="1"/>
          <p:nvPr/>
        </p:nvSpPr>
        <p:spPr>
          <a:xfrm>
            <a:off x="1902818" y="4071081"/>
            <a:ext cx="1428596" cy="646331"/>
          </a:xfrm>
          <a:prstGeom prst="rect">
            <a:avLst/>
          </a:prstGeom>
          <a:noFill/>
        </p:spPr>
        <p:txBody>
          <a:bodyPr wrap="none" rtlCol="0">
            <a:spAutoFit/>
          </a:bodyPr>
          <a:lstStyle/>
          <a:p>
            <a:pPr algn="ctr" eaLnBrk="0" hangingPunct="0"/>
            <a:r>
              <a:rPr lang="en-US" sz="1800" b="1" dirty="0" smtClean="0">
                <a:solidFill>
                  <a:srgbClr val="000000"/>
                </a:solidFill>
                <a:latin typeface="Arial" pitchFamily="34" charset="0"/>
                <a:ea typeface="ＭＳ Ｐゴシック" charset="0"/>
                <a:cs typeface="Arial" pitchFamily="34" charset="0"/>
              </a:rPr>
              <a:t>Sister</a:t>
            </a:r>
          </a:p>
          <a:p>
            <a:pPr algn="ctr" eaLnBrk="0" hangingPunct="0"/>
            <a:r>
              <a:rPr lang="en-US" sz="1800" b="1" dirty="0" smtClean="0">
                <a:solidFill>
                  <a:srgbClr val="000000"/>
                </a:solidFill>
                <a:latin typeface="Arial" pitchFamily="34" charset="0"/>
                <a:ea typeface="ＭＳ Ｐゴシック" charset="0"/>
                <a:cs typeface="Arial" pitchFamily="34" charset="0"/>
              </a:rPr>
              <a:t>chromatids</a:t>
            </a:r>
            <a:endParaRPr lang="en-US" sz="1800" b="1" dirty="0">
              <a:solidFill>
                <a:srgbClr val="000000"/>
              </a:solidFill>
              <a:latin typeface="Arial" pitchFamily="34" charset="0"/>
              <a:ea typeface="ＭＳ Ｐゴシック" charset="0"/>
              <a:cs typeface="Arial" pitchFamily="34" charset="0"/>
            </a:endParaRPr>
          </a:p>
        </p:txBody>
      </p:sp>
      <p:sp>
        <p:nvSpPr>
          <p:cNvPr id="11" name="TextBox 10"/>
          <p:cNvSpPr txBox="1"/>
          <p:nvPr/>
        </p:nvSpPr>
        <p:spPr>
          <a:xfrm>
            <a:off x="1869808" y="2994279"/>
            <a:ext cx="1479892" cy="369332"/>
          </a:xfrm>
          <a:prstGeom prst="rect">
            <a:avLst/>
          </a:prstGeom>
          <a:noFill/>
        </p:spPr>
        <p:txBody>
          <a:bodyPr wrap="none" rtlCol="0">
            <a:spAutoFit/>
          </a:bodyPr>
          <a:lstStyle/>
          <a:p>
            <a:pPr algn="ctr" eaLnBrk="0" hangingPunct="0"/>
            <a:r>
              <a:rPr lang="en-US" sz="1800" b="1" dirty="0">
                <a:solidFill>
                  <a:srgbClr val="000000"/>
                </a:solidFill>
                <a:latin typeface="Arial" pitchFamily="34" charset="0"/>
                <a:ea typeface="ＭＳ Ｐゴシック" charset="0"/>
                <a:cs typeface="Arial" pitchFamily="34" charset="0"/>
              </a:rPr>
              <a:t>Centromere</a:t>
            </a:r>
          </a:p>
        </p:txBody>
      </p:sp>
      <p:sp>
        <p:nvSpPr>
          <p:cNvPr id="8" name="Freeform 7"/>
          <p:cNvSpPr/>
          <p:nvPr/>
        </p:nvSpPr>
        <p:spPr bwMode="auto">
          <a:xfrm>
            <a:off x="1012825" y="4022725"/>
            <a:ext cx="333375" cy="206375"/>
          </a:xfrm>
          <a:custGeom>
            <a:avLst/>
            <a:gdLst>
              <a:gd name="connsiteX0" fmla="*/ 0 w 333375"/>
              <a:gd name="connsiteY0" fmla="*/ 0 h 206375"/>
              <a:gd name="connsiteX1" fmla="*/ 0 w 333375"/>
              <a:gd name="connsiteY1" fmla="*/ 206375 h 206375"/>
              <a:gd name="connsiteX2" fmla="*/ 333375 w 333375"/>
              <a:gd name="connsiteY2" fmla="*/ 206375 h 206375"/>
              <a:gd name="connsiteX3" fmla="*/ 333375 w 333375"/>
              <a:gd name="connsiteY3" fmla="*/ 3175 h 206375"/>
            </a:gdLst>
            <a:ahLst/>
            <a:cxnLst>
              <a:cxn ang="0">
                <a:pos x="connsiteX0" y="connsiteY0"/>
              </a:cxn>
              <a:cxn ang="0">
                <a:pos x="connsiteX1" y="connsiteY1"/>
              </a:cxn>
              <a:cxn ang="0">
                <a:pos x="connsiteX2" y="connsiteY2"/>
              </a:cxn>
              <a:cxn ang="0">
                <a:pos x="connsiteX3" y="connsiteY3"/>
              </a:cxn>
            </a:cxnLst>
            <a:rect l="l" t="t" r="r" b="b"/>
            <a:pathLst>
              <a:path w="333375" h="206375">
                <a:moveTo>
                  <a:pt x="0" y="0"/>
                </a:moveTo>
                <a:lnTo>
                  <a:pt x="0" y="206375"/>
                </a:lnTo>
                <a:lnTo>
                  <a:pt x="333375" y="206375"/>
                </a:lnTo>
                <a:lnTo>
                  <a:pt x="333375" y="3175"/>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2" name="Freeform 11"/>
          <p:cNvSpPr/>
          <p:nvPr/>
        </p:nvSpPr>
        <p:spPr bwMode="auto">
          <a:xfrm>
            <a:off x="1184275" y="4225925"/>
            <a:ext cx="0" cy="187325"/>
          </a:xfrm>
          <a:custGeom>
            <a:avLst/>
            <a:gdLst>
              <a:gd name="connsiteX0" fmla="*/ 0 w 0"/>
              <a:gd name="connsiteY0" fmla="*/ 0 h 187325"/>
              <a:gd name="connsiteX1" fmla="*/ 0 w 0"/>
              <a:gd name="connsiteY1" fmla="*/ 187325 h 187325"/>
            </a:gdLst>
            <a:ahLst/>
            <a:cxnLst>
              <a:cxn ang="0">
                <a:pos x="connsiteX0" y="connsiteY0"/>
              </a:cxn>
              <a:cxn ang="0">
                <a:pos x="connsiteX1" y="connsiteY1"/>
              </a:cxn>
            </a:cxnLst>
            <a:rect l="l" t="t" r="r" b="b"/>
            <a:pathLst>
              <a:path h="187325">
                <a:moveTo>
                  <a:pt x="0" y="0"/>
                </a:moveTo>
                <a:lnTo>
                  <a:pt x="0" y="187325"/>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3" name="Freeform 12"/>
          <p:cNvSpPr/>
          <p:nvPr/>
        </p:nvSpPr>
        <p:spPr bwMode="auto">
          <a:xfrm>
            <a:off x="1844676" y="4022724"/>
            <a:ext cx="260350" cy="396875"/>
          </a:xfrm>
          <a:custGeom>
            <a:avLst/>
            <a:gdLst>
              <a:gd name="connsiteX0" fmla="*/ 79375 w 269875"/>
              <a:gd name="connsiteY0" fmla="*/ 0 h 419100"/>
              <a:gd name="connsiteX1" fmla="*/ 269875 w 269875"/>
              <a:gd name="connsiteY1" fmla="*/ 419100 h 419100"/>
              <a:gd name="connsiteX2" fmla="*/ 0 w 269875"/>
              <a:gd name="connsiteY2" fmla="*/ 76200 h 419100"/>
            </a:gdLst>
            <a:ahLst/>
            <a:cxnLst>
              <a:cxn ang="0">
                <a:pos x="connsiteX0" y="connsiteY0"/>
              </a:cxn>
              <a:cxn ang="0">
                <a:pos x="connsiteX1" y="connsiteY1"/>
              </a:cxn>
              <a:cxn ang="0">
                <a:pos x="connsiteX2" y="connsiteY2"/>
              </a:cxn>
            </a:cxnLst>
            <a:rect l="l" t="t" r="r" b="b"/>
            <a:pathLst>
              <a:path w="269875" h="419100">
                <a:moveTo>
                  <a:pt x="79375" y="0"/>
                </a:moveTo>
                <a:lnTo>
                  <a:pt x="269875" y="419100"/>
                </a:lnTo>
                <a:lnTo>
                  <a:pt x="0" y="76200"/>
                </a:lnTo>
              </a:path>
            </a:pathLst>
          </a:custGeom>
          <a:noFill/>
          <a:ln w="12700" cap="flat" cmpd="sng" algn="ctr">
            <a:solidFill>
              <a:schemeClr val="tx1"/>
            </a:solidFill>
            <a:prstDash val="solid"/>
            <a:bevel/>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4" name="Freeform 13"/>
          <p:cNvSpPr/>
          <p:nvPr/>
        </p:nvSpPr>
        <p:spPr bwMode="auto">
          <a:xfrm>
            <a:off x="1727201" y="2965451"/>
            <a:ext cx="198438" cy="190754"/>
          </a:xfrm>
          <a:custGeom>
            <a:avLst/>
            <a:gdLst>
              <a:gd name="connsiteX0" fmla="*/ 0 w 161925"/>
              <a:gd name="connsiteY0" fmla="*/ 0 h 161925"/>
              <a:gd name="connsiteX1" fmla="*/ 161925 w 161925"/>
              <a:gd name="connsiteY1" fmla="*/ 161925 h 161925"/>
            </a:gdLst>
            <a:ahLst/>
            <a:cxnLst>
              <a:cxn ang="0">
                <a:pos x="connsiteX0" y="connsiteY0"/>
              </a:cxn>
              <a:cxn ang="0">
                <a:pos x="connsiteX1" y="connsiteY1"/>
              </a:cxn>
            </a:cxnLst>
            <a:rect l="l" t="t" r="r" b="b"/>
            <a:pathLst>
              <a:path w="161925" h="161925">
                <a:moveTo>
                  <a:pt x="0" y="0"/>
                </a:moveTo>
                <a:lnTo>
                  <a:pt x="161925" y="161925"/>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5" name="TextBox 14"/>
          <p:cNvSpPr txBox="1"/>
          <p:nvPr/>
        </p:nvSpPr>
        <p:spPr>
          <a:xfrm rot="16200000">
            <a:off x="8519146" y="1169720"/>
            <a:ext cx="442750"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LM</a:t>
            </a:r>
          </a:p>
        </p:txBody>
      </p:sp>
      <p:sp>
        <p:nvSpPr>
          <p:cNvPr id="17" name="직사각형 16"/>
          <p:cNvSpPr/>
          <p:nvPr/>
        </p:nvSpPr>
        <p:spPr>
          <a:xfrm>
            <a:off x="5781676" y="5760498"/>
            <a:ext cx="2204450" cy="461665"/>
          </a:xfrm>
          <a:prstGeom prst="rect">
            <a:avLst/>
          </a:prstGeom>
        </p:spPr>
        <p:txBody>
          <a:bodyPr wrap="none">
            <a:spAutoFit/>
          </a:bodyPr>
          <a:lstStyle/>
          <a:p>
            <a:r>
              <a:rPr lang="en-US" altLang="ko-KR" b="1" dirty="0" err="1" smtClean="0"/>
              <a:t>Karyotype</a:t>
            </a:r>
            <a:r>
              <a:rPr lang="ko-KR" altLang="en-US" sz="2000" dirty="0" err="1" smtClean="0"/>
              <a:t>핵형</a:t>
            </a:r>
            <a:endParaRPr lang="ko-KR" altLang="en-US" sz="2000" dirty="0"/>
          </a:p>
        </p:txBody>
      </p:sp>
    </p:spTree>
    <p:extLst>
      <p:ext uri="{BB962C8B-B14F-4D97-AF65-F5344CB8AC3E}">
        <p14:creationId xmlns:p14="http://schemas.microsoft.com/office/powerpoint/2010/main" xmlns="" val="3189737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idx="1"/>
          </p:nvPr>
        </p:nvSpPr>
        <p:spPr>
          <a:xfrm>
            <a:off x="327575" y="1177669"/>
            <a:ext cx="8543108" cy="4399168"/>
          </a:xfrm>
        </p:spPr>
        <p:txBody>
          <a:bodyPr/>
          <a:lstStyle/>
          <a:p>
            <a:r>
              <a:rPr lang="en-US" dirty="0" smtClean="0"/>
              <a:t>Humans have 46 chromosomes: </a:t>
            </a:r>
          </a:p>
          <a:p>
            <a:pPr lvl="1"/>
            <a:r>
              <a:rPr lang="en-US" dirty="0" smtClean="0"/>
              <a:t>22 pairs of matching chromosomes, called </a:t>
            </a:r>
            <a:r>
              <a:rPr lang="en-US" b="1" dirty="0" err="1" smtClean="0"/>
              <a:t>autosomes</a:t>
            </a:r>
            <a:r>
              <a:rPr lang="ko-KR" altLang="en-US" sz="2000" dirty="0" smtClean="0"/>
              <a:t>상염색체</a:t>
            </a:r>
            <a:r>
              <a:rPr lang="en-US" dirty="0" smtClean="0"/>
              <a:t>, and</a:t>
            </a:r>
          </a:p>
          <a:p>
            <a:pPr lvl="1"/>
            <a:r>
              <a:rPr lang="en-US" dirty="0" smtClean="0"/>
              <a:t>two different </a:t>
            </a:r>
            <a:r>
              <a:rPr lang="en-US" b="1" dirty="0" smtClean="0"/>
              <a:t>sex chromosomes</a:t>
            </a:r>
            <a:r>
              <a:rPr lang="ko-KR" altLang="en-US" sz="2000" dirty="0" smtClean="0"/>
              <a:t>성염색체</a:t>
            </a:r>
            <a:r>
              <a:rPr lang="en-US" dirty="0" smtClean="0"/>
              <a:t>, X and Y, which determine a person’s sex (male or female).</a:t>
            </a:r>
          </a:p>
          <a:p>
            <a:r>
              <a:rPr lang="en-US" dirty="0" smtClean="0"/>
              <a:t>In mammals, </a:t>
            </a:r>
          </a:p>
          <a:p>
            <a:pPr lvl="1"/>
            <a:r>
              <a:rPr lang="en-US" dirty="0" smtClean="0"/>
              <a:t>males have one X chromosome and one Y chromosome and</a:t>
            </a:r>
          </a:p>
          <a:p>
            <a:pPr lvl="1"/>
            <a:r>
              <a:rPr lang="en-US" dirty="0" smtClean="0"/>
              <a:t>females have two X chromosomes.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82681" y="224313"/>
            <a:ext cx="7418832"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8.12</a:t>
            </a:r>
            <a:endParaRPr lang="en-US" sz="1200" b="0" dirty="0">
              <a:solidFill>
                <a:schemeClr val="tx1"/>
              </a:solidFill>
              <a:latin typeface="Arial" charset="0"/>
            </a:endParaRPr>
          </a:p>
        </p:txBody>
      </p:sp>
      <p:sp>
        <p:nvSpPr>
          <p:cNvPr id="2" name="TextBox 1"/>
          <p:cNvSpPr txBox="1"/>
          <p:nvPr/>
        </p:nvSpPr>
        <p:spPr>
          <a:xfrm>
            <a:off x="3435350" y="149209"/>
            <a:ext cx="2909771"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Haploid gametes (</a:t>
            </a:r>
            <a:r>
              <a:rPr lang="en-US" sz="1800" b="1" i="1" dirty="0">
                <a:solidFill>
                  <a:srgbClr val="000000"/>
                </a:solidFill>
                <a:latin typeface="Arial" pitchFamily="34" charset="0"/>
                <a:ea typeface="ＭＳ Ｐゴシック" charset="0"/>
                <a:cs typeface="Arial" pitchFamily="34" charset="0"/>
              </a:rPr>
              <a:t>n</a:t>
            </a:r>
            <a:r>
              <a:rPr lang="en-US" sz="1800" b="1" dirty="0">
                <a:solidFill>
                  <a:srgbClr val="000000"/>
                </a:solidFill>
                <a:latin typeface="Arial" pitchFamily="34" charset="0"/>
                <a:ea typeface="ＭＳ Ｐゴシック" charset="0"/>
                <a:cs typeface="Arial" pitchFamily="34" charset="0"/>
              </a:rPr>
              <a:t> </a:t>
            </a:r>
            <a:r>
              <a:rPr lang="en-US" sz="1800" b="1" dirty="0">
                <a:solidFill>
                  <a:srgbClr val="000000"/>
                </a:solidFill>
                <a:latin typeface="Symbol" pitchFamily="18" charset="2"/>
                <a:ea typeface="ＭＳ Ｐゴシック" charset="0"/>
                <a:cs typeface="Arial" pitchFamily="34" charset="0"/>
              </a:rPr>
              <a:t>=</a:t>
            </a:r>
            <a:r>
              <a:rPr lang="en-US" sz="1800" b="1" dirty="0">
                <a:solidFill>
                  <a:srgbClr val="000000"/>
                </a:solidFill>
                <a:latin typeface="Arial" pitchFamily="34" charset="0"/>
                <a:ea typeface="ＭＳ Ｐゴシック" charset="0"/>
                <a:cs typeface="Arial" pitchFamily="34" charset="0"/>
              </a:rPr>
              <a:t> 23)</a:t>
            </a:r>
          </a:p>
        </p:txBody>
      </p:sp>
      <p:sp>
        <p:nvSpPr>
          <p:cNvPr id="5" name="TextBox 4"/>
          <p:cNvSpPr txBox="1"/>
          <p:nvPr/>
        </p:nvSpPr>
        <p:spPr>
          <a:xfrm>
            <a:off x="5283200" y="974709"/>
            <a:ext cx="1069524"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Egg </a:t>
            </a:r>
            <a:r>
              <a:rPr lang="en-US" sz="1800" b="1" dirty="0" smtClean="0">
                <a:solidFill>
                  <a:srgbClr val="000000"/>
                </a:solidFill>
                <a:latin typeface="Arial" pitchFamily="34" charset="0"/>
                <a:ea typeface="ＭＳ Ｐゴシック" charset="0"/>
                <a:cs typeface="Arial" pitchFamily="34" charset="0"/>
              </a:rPr>
              <a:t>cell</a:t>
            </a:r>
            <a:endParaRPr lang="en-US" sz="1800" b="1" dirty="0">
              <a:solidFill>
                <a:srgbClr val="000000"/>
              </a:solidFill>
              <a:latin typeface="Arial" pitchFamily="34" charset="0"/>
              <a:ea typeface="ＭＳ Ｐゴシック" charset="0"/>
              <a:cs typeface="Arial" pitchFamily="34" charset="0"/>
            </a:endParaRPr>
          </a:p>
        </p:txBody>
      </p:sp>
      <p:sp>
        <p:nvSpPr>
          <p:cNvPr id="6" name="TextBox 5"/>
          <p:cNvSpPr txBox="1"/>
          <p:nvPr/>
        </p:nvSpPr>
        <p:spPr>
          <a:xfrm>
            <a:off x="4833085" y="1838309"/>
            <a:ext cx="1351652"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Sperm cell</a:t>
            </a:r>
          </a:p>
        </p:txBody>
      </p:sp>
      <p:sp>
        <p:nvSpPr>
          <p:cNvPr id="7" name="TextBox 6"/>
          <p:cNvSpPr txBox="1"/>
          <p:nvPr/>
        </p:nvSpPr>
        <p:spPr>
          <a:xfrm>
            <a:off x="6165687" y="2736818"/>
            <a:ext cx="1898790" cy="369332"/>
          </a:xfrm>
          <a:prstGeom prst="rect">
            <a:avLst/>
          </a:prstGeom>
          <a:noFill/>
          <a:ln w="12700">
            <a:noFill/>
          </a:ln>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FERTILIZATION</a:t>
            </a:r>
            <a:endParaRPr lang="en-US" sz="1800" b="1" dirty="0">
              <a:solidFill>
                <a:srgbClr val="000000"/>
              </a:solidFill>
              <a:latin typeface="Arial" pitchFamily="34" charset="0"/>
              <a:ea typeface="ＭＳ Ｐゴシック" charset="0"/>
              <a:cs typeface="Arial" pitchFamily="34" charset="0"/>
            </a:endParaRPr>
          </a:p>
        </p:txBody>
      </p:sp>
      <p:sp>
        <p:nvSpPr>
          <p:cNvPr id="8" name="TextBox 7"/>
          <p:cNvSpPr txBox="1">
            <a:spLocks noChangeAspect="1"/>
          </p:cNvSpPr>
          <p:nvPr/>
        </p:nvSpPr>
        <p:spPr>
          <a:xfrm>
            <a:off x="2357963" y="2728908"/>
            <a:ext cx="1135380" cy="365760"/>
          </a:xfrm>
          <a:prstGeom prst="rect">
            <a:avLst/>
          </a:prstGeom>
          <a:noFill/>
          <a:ln>
            <a:noFill/>
          </a:ln>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MEIOSIS</a:t>
            </a:r>
          </a:p>
        </p:txBody>
      </p:sp>
      <p:sp>
        <p:nvSpPr>
          <p:cNvPr id="9" name="TextBox 8"/>
          <p:cNvSpPr txBox="1"/>
          <p:nvPr/>
        </p:nvSpPr>
        <p:spPr>
          <a:xfrm>
            <a:off x="811784" y="3815286"/>
            <a:ext cx="1685077" cy="882293"/>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Multicellular</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diploid adults</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a:t>
            </a:r>
            <a:r>
              <a:rPr lang="en-US" sz="1800" b="1" dirty="0">
                <a:solidFill>
                  <a:srgbClr val="000000"/>
                </a:solidFill>
                <a:latin typeface="Arial" pitchFamily="34" charset="0"/>
                <a:ea typeface="ＭＳ Ｐゴシック" charset="0"/>
                <a:cs typeface="Arial" pitchFamily="34" charset="0"/>
              </a:rPr>
              <a:t>2</a:t>
            </a:r>
            <a:r>
              <a:rPr lang="en-US" sz="1800" b="1" i="1" dirty="0">
                <a:solidFill>
                  <a:srgbClr val="000000"/>
                </a:solidFill>
                <a:latin typeface="Arial" pitchFamily="34" charset="0"/>
                <a:ea typeface="ＭＳ Ｐゴシック" charset="0"/>
                <a:cs typeface="Arial" pitchFamily="34" charset="0"/>
              </a:rPr>
              <a:t>n</a:t>
            </a:r>
            <a:r>
              <a:rPr lang="en-US" sz="1800" b="1" dirty="0">
                <a:solidFill>
                  <a:srgbClr val="000000"/>
                </a:solidFill>
                <a:latin typeface="Arial" pitchFamily="34" charset="0"/>
                <a:ea typeface="ＭＳ Ｐゴシック" charset="0"/>
                <a:cs typeface="Arial" pitchFamily="34" charset="0"/>
              </a:rPr>
              <a:t> </a:t>
            </a:r>
            <a:r>
              <a:rPr lang="en-US" sz="1800" b="1" dirty="0">
                <a:solidFill>
                  <a:srgbClr val="000000"/>
                </a:solidFill>
                <a:latin typeface="Symbol" pitchFamily="18" charset="2"/>
                <a:ea typeface="ＭＳ Ｐゴシック" charset="0"/>
                <a:cs typeface="Arial" pitchFamily="34" charset="0"/>
              </a:rPr>
              <a:t>=</a:t>
            </a:r>
            <a:r>
              <a:rPr lang="en-US" sz="1800" b="1" dirty="0">
                <a:solidFill>
                  <a:srgbClr val="000000"/>
                </a:solidFill>
                <a:latin typeface="Arial" pitchFamily="34" charset="0"/>
                <a:ea typeface="ＭＳ Ｐゴシック" charset="0"/>
                <a:cs typeface="Arial" pitchFamily="34" charset="0"/>
              </a:rPr>
              <a:t> 46)</a:t>
            </a:r>
          </a:p>
        </p:txBody>
      </p:sp>
      <p:sp>
        <p:nvSpPr>
          <p:cNvPr id="10" name="TextBox 9"/>
          <p:cNvSpPr txBox="1">
            <a:spLocks noChangeAspect="1"/>
          </p:cNvSpPr>
          <p:nvPr/>
        </p:nvSpPr>
        <p:spPr>
          <a:xfrm>
            <a:off x="4460756" y="5039200"/>
            <a:ext cx="1135380" cy="365760"/>
          </a:xfrm>
          <a:prstGeom prst="rect">
            <a:avLst/>
          </a:prstGeom>
          <a:noFill/>
          <a:ln>
            <a:noFill/>
          </a:ln>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MITOSIS</a:t>
            </a:r>
          </a:p>
        </p:txBody>
      </p:sp>
      <p:sp>
        <p:nvSpPr>
          <p:cNvPr id="11" name="Rectangle 10"/>
          <p:cNvSpPr/>
          <p:nvPr/>
        </p:nvSpPr>
        <p:spPr bwMode="auto">
          <a:xfrm>
            <a:off x="4480661" y="5081587"/>
            <a:ext cx="1086703" cy="280987"/>
          </a:xfrm>
          <a:prstGeom prst="rect">
            <a:avLst/>
          </a:pr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2" name="Rectangle 11"/>
          <p:cNvSpPr/>
          <p:nvPr/>
        </p:nvSpPr>
        <p:spPr bwMode="auto">
          <a:xfrm>
            <a:off x="2377015" y="2786064"/>
            <a:ext cx="1115568" cy="266700"/>
          </a:xfrm>
          <a:prstGeom prst="rect">
            <a:avLst/>
          </a:pr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3" name="Rectangle 12"/>
          <p:cNvSpPr/>
          <p:nvPr/>
        </p:nvSpPr>
        <p:spPr bwMode="auto">
          <a:xfrm>
            <a:off x="6165687" y="2786064"/>
            <a:ext cx="1841663" cy="266700"/>
          </a:xfrm>
          <a:prstGeom prst="rect">
            <a:avLst/>
          </a:pr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5" name="TextBox 14"/>
          <p:cNvSpPr txBox="1"/>
          <p:nvPr/>
        </p:nvSpPr>
        <p:spPr>
          <a:xfrm>
            <a:off x="7210771" y="3879012"/>
            <a:ext cx="1119217" cy="882293"/>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Diploid</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zygote</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(2</a:t>
            </a:r>
            <a:r>
              <a:rPr lang="en-US" sz="1800" b="1" i="1" dirty="0" smtClean="0">
                <a:solidFill>
                  <a:srgbClr val="000000"/>
                </a:solidFill>
                <a:latin typeface="Arial" pitchFamily="34" charset="0"/>
                <a:ea typeface="ＭＳ Ｐゴシック" charset="0"/>
                <a:cs typeface="Arial" pitchFamily="34" charset="0"/>
              </a:rPr>
              <a:t>n</a:t>
            </a:r>
            <a:r>
              <a:rPr lang="en-US" sz="1800" b="1" dirty="0" smtClean="0">
                <a:solidFill>
                  <a:srgbClr val="000000"/>
                </a:solidFill>
                <a:latin typeface="Arial" pitchFamily="34" charset="0"/>
                <a:ea typeface="ＭＳ Ｐゴシック" charset="0"/>
                <a:cs typeface="Arial" pitchFamily="34" charset="0"/>
              </a:rPr>
              <a:t> </a:t>
            </a:r>
            <a:r>
              <a:rPr lang="en-US" sz="1800" b="1" dirty="0">
                <a:solidFill>
                  <a:srgbClr val="000000"/>
                </a:solidFill>
                <a:latin typeface="Symbol" pitchFamily="18" charset="2"/>
                <a:ea typeface="ＭＳ Ｐゴシック" charset="0"/>
                <a:cs typeface="Arial" pitchFamily="34" charset="0"/>
              </a:rPr>
              <a:t>=</a:t>
            </a:r>
            <a:r>
              <a:rPr lang="en-US" sz="1800" b="1" dirty="0">
                <a:solidFill>
                  <a:srgbClr val="000000"/>
                </a:solidFill>
                <a:latin typeface="Arial" pitchFamily="34" charset="0"/>
                <a:ea typeface="ＭＳ Ｐゴシック" charset="0"/>
                <a:cs typeface="Arial" pitchFamily="34" charset="0"/>
              </a:rPr>
              <a:t> 46)</a:t>
            </a:r>
          </a:p>
        </p:txBody>
      </p:sp>
      <p:sp>
        <p:nvSpPr>
          <p:cNvPr id="16" name="TextBox 15"/>
          <p:cNvSpPr txBox="1">
            <a:spLocks noChangeAspect="1"/>
          </p:cNvSpPr>
          <p:nvPr/>
        </p:nvSpPr>
        <p:spPr>
          <a:xfrm>
            <a:off x="3976351" y="5370510"/>
            <a:ext cx="2082621" cy="369332"/>
          </a:xfrm>
          <a:prstGeom prst="rect">
            <a:avLst/>
          </a:prstGeom>
          <a:noFill/>
          <a:ln>
            <a:noFill/>
          </a:ln>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and development</a:t>
            </a:r>
          </a:p>
        </p:txBody>
      </p:sp>
      <p:sp>
        <p:nvSpPr>
          <p:cNvPr id="17" name="TextBox 16"/>
          <p:cNvSpPr txBox="1">
            <a:spLocks noChangeAspect="1"/>
          </p:cNvSpPr>
          <p:nvPr/>
        </p:nvSpPr>
        <p:spPr>
          <a:xfrm>
            <a:off x="6507223" y="5332008"/>
            <a:ext cx="607859" cy="369332"/>
          </a:xfrm>
          <a:prstGeom prst="rect">
            <a:avLst/>
          </a:prstGeom>
          <a:noFill/>
          <a:ln>
            <a:noFill/>
          </a:ln>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Key</a:t>
            </a:r>
          </a:p>
        </p:txBody>
      </p:sp>
      <p:sp>
        <p:nvSpPr>
          <p:cNvPr id="18" name="TextBox 17"/>
          <p:cNvSpPr txBox="1">
            <a:spLocks noChangeAspect="1"/>
          </p:cNvSpPr>
          <p:nvPr/>
        </p:nvSpPr>
        <p:spPr>
          <a:xfrm>
            <a:off x="6846842" y="5671102"/>
            <a:ext cx="1390124" cy="369332"/>
          </a:xfrm>
          <a:prstGeom prst="rect">
            <a:avLst/>
          </a:prstGeom>
          <a:noFill/>
          <a:ln>
            <a:noFill/>
          </a:ln>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Haploid (</a:t>
            </a:r>
            <a:r>
              <a:rPr lang="en-US" sz="1800" b="1" i="1" dirty="0">
                <a:solidFill>
                  <a:srgbClr val="000000"/>
                </a:solidFill>
                <a:latin typeface="Arial" pitchFamily="34" charset="0"/>
                <a:ea typeface="ＭＳ Ｐゴシック" charset="0"/>
                <a:cs typeface="Arial" pitchFamily="34" charset="0"/>
              </a:rPr>
              <a:t>n</a:t>
            </a:r>
            <a:r>
              <a:rPr lang="en-US" sz="1800" b="1" dirty="0" smtClean="0">
                <a:solidFill>
                  <a:srgbClr val="000000"/>
                </a:solidFill>
                <a:latin typeface="Arial" pitchFamily="34" charset="0"/>
                <a:ea typeface="ＭＳ Ｐゴシック" charset="0"/>
                <a:cs typeface="Arial" pitchFamily="34" charset="0"/>
              </a:rPr>
              <a:t>)</a:t>
            </a:r>
            <a:endParaRPr lang="en-US" sz="1800" b="1" dirty="0">
              <a:solidFill>
                <a:srgbClr val="000000"/>
              </a:solidFill>
              <a:latin typeface="Arial" pitchFamily="34" charset="0"/>
              <a:ea typeface="ＭＳ Ｐゴシック" charset="0"/>
              <a:cs typeface="Arial" pitchFamily="34" charset="0"/>
            </a:endParaRPr>
          </a:p>
        </p:txBody>
      </p:sp>
      <p:sp>
        <p:nvSpPr>
          <p:cNvPr id="19" name="TextBox 18"/>
          <p:cNvSpPr txBox="1">
            <a:spLocks noChangeAspect="1"/>
          </p:cNvSpPr>
          <p:nvPr/>
        </p:nvSpPr>
        <p:spPr>
          <a:xfrm>
            <a:off x="6846222" y="6057742"/>
            <a:ext cx="1454244" cy="369332"/>
          </a:xfrm>
          <a:prstGeom prst="rect">
            <a:avLst/>
          </a:prstGeom>
          <a:noFill/>
          <a:ln>
            <a:noFill/>
          </a:ln>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Diploid (2</a:t>
            </a:r>
            <a:r>
              <a:rPr lang="en-US" sz="1800" b="1" i="1" dirty="0">
                <a:solidFill>
                  <a:srgbClr val="000000"/>
                </a:solidFill>
                <a:latin typeface="Arial" pitchFamily="34" charset="0"/>
                <a:ea typeface="ＭＳ Ｐゴシック" charset="0"/>
                <a:cs typeface="Arial" pitchFamily="34" charset="0"/>
              </a:rPr>
              <a:t>n</a:t>
            </a:r>
            <a:r>
              <a:rPr lang="en-US" sz="1800" b="1" dirty="0">
                <a:solidFill>
                  <a:srgbClr val="000000"/>
                </a:solidFill>
                <a:latin typeface="Arial" pitchFamily="34" charset="0"/>
                <a:ea typeface="ＭＳ Ｐゴシック" charset="0"/>
                <a:cs typeface="Arial" pitchFamily="34" charset="0"/>
              </a:rPr>
              <a:t>)</a:t>
            </a:r>
          </a:p>
        </p:txBody>
      </p:sp>
      <p:sp>
        <p:nvSpPr>
          <p:cNvPr id="20" name="TextBox 19"/>
          <p:cNvSpPr txBox="1"/>
          <p:nvPr/>
        </p:nvSpPr>
        <p:spPr>
          <a:xfrm>
            <a:off x="4616635" y="882822"/>
            <a:ext cx="325730" cy="369332"/>
          </a:xfrm>
          <a:prstGeom prst="rect">
            <a:avLst/>
          </a:prstGeom>
          <a:noFill/>
        </p:spPr>
        <p:txBody>
          <a:bodyPr wrap="none" rtlCol="0">
            <a:spAutoFit/>
          </a:bodyPr>
          <a:lstStyle/>
          <a:p>
            <a:pPr eaLnBrk="0" hangingPunct="0"/>
            <a:r>
              <a:rPr lang="en-US" sz="1800" b="1" i="1" dirty="0">
                <a:solidFill>
                  <a:srgbClr val="000000"/>
                </a:solidFill>
                <a:latin typeface="Arial" pitchFamily="34" charset="0"/>
                <a:ea typeface="ＭＳ Ｐゴシック" charset="0"/>
                <a:cs typeface="Arial" pitchFamily="34" charset="0"/>
              </a:rPr>
              <a:t>n</a:t>
            </a:r>
          </a:p>
        </p:txBody>
      </p:sp>
      <p:sp>
        <p:nvSpPr>
          <p:cNvPr id="21" name="TextBox 20"/>
          <p:cNvSpPr txBox="1"/>
          <p:nvPr/>
        </p:nvSpPr>
        <p:spPr>
          <a:xfrm>
            <a:off x="4701856" y="1545179"/>
            <a:ext cx="325730" cy="369332"/>
          </a:xfrm>
          <a:prstGeom prst="rect">
            <a:avLst/>
          </a:prstGeom>
          <a:noFill/>
        </p:spPr>
        <p:txBody>
          <a:bodyPr wrap="none" rtlCol="0">
            <a:spAutoFit/>
          </a:bodyPr>
          <a:lstStyle/>
          <a:p>
            <a:pPr eaLnBrk="0" hangingPunct="0"/>
            <a:r>
              <a:rPr lang="en-US" sz="1800" b="1" i="1" dirty="0">
                <a:solidFill>
                  <a:srgbClr val="000000"/>
                </a:solidFill>
                <a:latin typeface="Arial" pitchFamily="34" charset="0"/>
                <a:ea typeface="ＭＳ Ｐゴシック" charset="0"/>
                <a:cs typeface="Arial" pitchFamily="34" charset="0"/>
              </a:rPr>
              <a:t>n</a:t>
            </a:r>
          </a:p>
        </p:txBody>
      </p:sp>
      <p:sp>
        <p:nvSpPr>
          <p:cNvPr id="22" name="TextBox 21"/>
          <p:cNvSpPr txBox="1"/>
          <p:nvPr/>
        </p:nvSpPr>
        <p:spPr>
          <a:xfrm>
            <a:off x="6375318" y="4265160"/>
            <a:ext cx="503700" cy="369332"/>
          </a:xfrm>
          <a:prstGeom prst="rect">
            <a:avLst/>
          </a:prstGeom>
          <a:noFill/>
        </p:spPr>
        <p:txBody>
          <a:bodyPr wrap="squar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2</a:t>
            </a:r>
            <a:r>
              <a:rPr lang="en-US" sz="1800" b="1" i="1" dirty="0" smtClean="0">
                <a:solidFill>
                  <a:srgbClr val="000000"/>
                </a:solidFill>
                <a:latin typeface="Arial" pitchFamily="34" charset="0"/>
                <a:ea typeface="ＭＳ Ｐゴシック" charset="0"/>
                <a:cs typeface="Arial" pitchFamily="34" charset="0"/>
              </a:rPr>
              <a:t>n</a:t>
            </a:r>
            <a:endParaRPr lang="en-US" sz="1800" b="1" i="1" dirty="0">
              <a:solidFill>
                <a:srgbClr val="000000"/>
              </a:solidFill>
              <a:latin typeface="Arial" pitchFamily="34" charset="0"/>
              <a:ea typeface="ＭＳ Ｐゴシック" charset="0"/>
              <a:cs typeface="Arial" pitchFamily="34" charset="0"/>
            </a:endParaRPr>
          </a:p>
        </p:txBody>
      </p:sp>
      <p:sp>
        <p:nvSpPr>
          <p:cNvPr id="23" name="직사각형 22"/>
          <p:cNvSpPr/>
          <p:nvPr/>
        </p:nvSpPr>
        <p:spPr>
          <a:xfrm>
            <a:off x="561650" y="1268885"/>
            <a:ext cx="2698175" cy="461665"/>
          </a:xfrm>
          <a:prstGeom prst="rect">
            <a:avLst/>
          </a:prstGeom>
        </p:spPr>
        <p:txBody>
          <a:bodyPr wrap="none">
            <a:spAutoFit/>
          </a:bodyPr>
          <a:lstStyle/>
          <a:p>
            <a:r>
              <a:rPr lang="en-US" altLang="ko-KR" b="1" dirty="0" smtClean="0">
                <a:solidFill>
                  <a:srgbClr val="4473B8"/>
                </a:solidFill>
              </a:rPr>
              <a:t>Human life cycle </a:t>
            </a:r>
            <a:endParaRPr lang="ko-KR" altLang="en-US" dirty="0">
              <a:solidFill>
                <a:srgbClr val="4473B8"/>
              </a:solidFill>
            </a:endParaRPr>
          </a:p>
        </p:txBody>
      </p:sp>
    </p:spTree>
    <p:extLst>
      <p:ext uri="{BB962C8B-B14F-4D97-AF65-F5344CB8AC3E}">
        <p14:creationId xmlns:p14="http://schemas.microsoft.com/office/powerpoint/2010/main" xmlns="" val="3189737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79752" y="444021"/>
            <a:ext cx="7148397" cy="580911"/>
          </a:xfrm>
        </p:spPr>
        <p:txBody>
          <a:bodyPr/>
          <a:lstStyle/>
          <a:p>
            <a:r>
              <a:rPr lang="en-US" dirty="0" smtClean="0"/>
              <a:t>What Cell Reproduction Accomplishes</a:t>
            </a:r>
            <a:endParaRPr lang="en-US" dirty="0"/>
          </a:p>
        </p:txBody>
      </p:sp>
      <p:sp>
        <p:nvSpPr>
          <p:cNvPr id="49154" name="Rectangle 2"/>
          <p:cNvSpPr>
            <a:spLocks noGrp="1" noChangeArrowheads="1"/>
          </p:cNvSpPr>
          <p:nvPr>
            <p:ph idx="1"/>
          </p:nvPr>
        </p:nvSpPr>
        <p:spPr>
          <a:xfrm>
            <a:off x="257238" y="1087231"/>
            <a:ext cx="8543108" cy="5393955"/>
          </a:xfrm>
        </p:spPr>
        <p:txBody>
          <a:bodyPr/>
          <a:lstStyle/>
          <a:p>
            <a:r>
              <a:rPr lang="en-US" dirty="0" smtClean="0"/>
              <a:t>In </a:t>
            </a:r>
            <a:r>
              <a:rPr lang="en-US" b="1" dirty="0" smtClean="0"/>
              <a:t>asexual reproduction</a:t>
            </a:r>
            <a:r>
              <a:rPr lang="ko-KR" altLang="en-US" sz="2000" dirty="0" smtClean="0"/>
              <a:t>무성생식</a:t>
            </a:r>
            <a:r>
              <a:rPr lang="en-US" dirty="0" smtClean="0"/>
              <a:t>,</a:t>
            </a:r>
          </a:p>
          <a:p>
            <a:pPr lvl="1"/>
            <a:r>
              <a:rPr lang="en-US" dirty="0" smtClean="0"/>
              <a:t>single-celled organisms reproduce by dividing in half and</a:t>
            </a:r>
          </a:p>
          <a:p>
            <a:pPr lvl="1"/>
            <a:r>
              <a:rPr lang="en-US" dirty="0" smtClean="0"/>
              <a:t>there is no fertilization of an egg by a sperm.</a:t>
            </a:r>
          </a:p>
          <a:p>
            <a:pPr lvl="1"/>
            <a:r>
              <a:rPr lang="en-US" altLang="ko-KR" dirty="0" smtClean="0"/>
              <a:t>In asexual reproduction, the lone parent and its offspring have identical genes.</a:t>
            </a:r>
          </a:p>
          <a:p>
            <a:r>
              <a:rPr lang="en-US" altLang="ko-KR" b="1" dirty="0" smtClean="0"/>
              <a:t>Sexual reproduction</a:t>
            </a:r>
            <a:r>
              <a:rPr lang="ko-KR" altLang="en-US" sz="2000" dirty="0" smtClean="0"/>
              <a:t>유성생식</a:t>
            </a:r>
            <a:r>
              <a:rPr lang="en-US" altLang="ko-KR" b="1" dirty="0" smtClean="0"/>
              <a:t> </a:t>
            </a:r>
            <a:r>
              <a:rPr lang="en-US" altLang="ko-KR" dirty="0" smtClean="0"/>
              <a:t>requires fertilization of an egg by a sperm. </a:t>
            </a:r>
          </a:p>
          <a:p>
            <a:pPr lvl="1"/>
            <a:r>
              <a:rPr lang="en-US" altLang="ko-KR" dirty="0" smtClean="0"/>
              <a:t>The production of </a:t>
            </a:r>
            <a:r>
              <a:rPr lang="en-US" altLang="ko-KR" b="1" dirty="0" smtClean="0"/>
              <a:t>gametes</a:t>
            </a:r>
            <a:r>
              <a:rPr lang="ko-KR" altLang="en-US" sz="2000" dirty="0" smtClean="0"/>
              <a:t>배우자</a:t>
            </a:r>
            <a:r>
              <a:rPr lang="en-US" altLang="ko-KR" sz="2000" dirty="0" smtClean="0"/>
              <a:t> </a:t>
            </a:r>
            <a:r>
              <a:rPr lang="en-US" altLang="ko-KR" dirty="0" smtClean="0"/>
              <a:t>—egg and sperm—involves a special type of cell division called meiosis</a:t>
            </a:r>
            <a:r>
              <a:rPr lang="ko-KR" altLang="en-US" sz="2000" dirty="0" smtClean="0"/>
              <a:t>감수분열</a:t>
            </a:r>
            <a:r>
              <a:rPr lang="en-US" altLang="ko-KR" dirty="0" smtClean="0"/>
              <a:t>, which occurs only in reproductive organs.</a:t>
            </a:r>
          </a:p>
          <a:p>
            <a:pPr lvl="1"/>
            <a:endParaRPr lang="en-US" altLang="ko-K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a:xfrm>
            <a:off x="267287" y="514475"/>
            <a:ext cx="8543108" cy="5695406"/>
          </a:xfrm>
        </p:spPr>
        <p:txBody>
          <a:bodyPr/>
          <a:lstStyle/>
          <a:p>
            <a:pPr>
              <a:spcAft>
                <a:spcPts val="600"/>
              </a:spcAft>
            </a:pPr>
            <a:r>
              <a:rPr lang="en-US" sz="2400" dirty="0" smtClean="0"/>
              <a:t>Humans are said to be </a:t>
            </a:r>
            <a:r>
              <a:rPr lang="en-US" sz="2400" b="1" dirty="0" smtClean="0"/>
              <a:t>diploid</a:t>
            </a:r>
            <a:r>
              <a:rPr lang="ko-KR" altLang="en-US" sz="2000" dirty="0" smtClean="0"/>
              <a:t>이배체</a:t>
            </a:r>
            <a:r>
              <a:rPr lang="en-US" sz="2400" dirty="0" smtClean="0"/>
              <a:t> organisms because all body cells contain pairs of homologous chromosomes.</a:t>
            </a:r>
          </a:p>
          <a:p>
            <a:pPr lvl="1">
              <a:spcAft>
                <a:spcPts val="600"/>
              </a:spcAft>
            </a:pPr>
            <a:r>
              <a:rPr lang="en-US" sz="2400" dirty="0" smtClean="0"/>
              <a:t>A </a:t>
            </a:r>
            <a:r>
              <a:rPr lang="en-US" sz="2400" b="1" dirty="0" smtClean="0"/>
              <a:t>haploid</a:t>
            </a:r>
            <a:r>
              <a:rPr lang="ko-KR" altLang="en-US" sz="2000" dirty="0" err="1" smtClean="0"/>
              <a:t>단배체</a:t>
            </a:r>
            <a:r>
              <a:rPr lang="en-US" sz="2400" dirty="0" smtClean="0"/>
              <a:t> cell has only one member of each pair of homologous chromosomes. </a:t>
            </a:r>
          </a:p>
          <a:p>
            <a:pPr>
              <a:spcAft>
                <a:spcPts val="600"/>
              </a:spcAft>
            </a:pPr>
            <a:r>
              <a:rPr lang="en-US" altLang="ko-KR" sz="2400" dirty="0" smtClean="0"/>
              <a:t>In the human life cycle, a haploid sperm cell from the father fuses with a haploid egg cell from the mother in a process called </a:t>
            </a:r>
            <a:r>
              <a:rPr lang="en-US" altLang="ko-KR" sz="2400" b="1" dirty="0" smtClean="0"/>
              <a:t>fertilization</a:t>
            </a:r>
            <a:r>
              <a:rPr lang="en-US" altLang="ko-KR" sz="2400" dirty="0" smtClean="0"/>
              <a:t>.</a:t>
            </a:r>
          </a:p>
          <a:p>
            <a:pPr>
              <a:spcAft>
                <a:spcPts val="600"/>
              </a:spcAft>
            </a:pPr>
            <a:r>
              <a:rPr lang="en-US" altLang="ko-KR" sz="2400" dirty="0" smtClean="0"/>
              <a:t>The resulting fertilized egg, called a </a:t>
            </a:r>
            <a:r>
              <a:rPr lang="en-US" altLang="ko-KR" sz="2400" b="1" dirty="0" smtClean="0"/>
              <a:t>zygote</a:t>
            </a:r>
            <a:r>
              <a:rPr lang="ko-KR" altLang="en-US" sz="2000" dirty="0" smtClean="0"/>
              <a:t>접합자</a:t>
            </a:r>
            <a:r>
              <a:rPr lang="en-US" altLang="ko-KR" sz="2400" dirty="0" smtClean="0"/>
              <a:t>, is diploid, with two sets of chromosomes, one set from each parent.</a:t>
            </a:r>
          </a:p>
          <a:p>
            <a:pPr>
              <a:spcAft>
                <a:spcPts val="600"/>
              </a:spcAft>
            </a:pPr>
            <a:r>
              <a:rPr lang="en-US" altLang="ko-KR" sz="2400" dirty="0" smtClean="0"/>
              <a:t>All sexual life cycles involve an alternation of diploid and haploid stages.</a:t>
            </a:r>
          </a:p>
          <a:p>
            <a:pPr>
              <a:spcAft>
                <a:spcPts val="600"/>
              </a:spcAft>
            </a:pPr>
            <a:r>
              <a:rPr lang="en-US" altLang="ko-KR" sz="2400" dirty="0" smtClean="0"/>
              <a:t>Producing haploid gametes by meiosis keeps the chromosome number from doubling in every generation. </a:t>
            </a:r>
          </a:p>
          <a:p>
            <a:pPr>
              <a:spcAft>
                <a:spcPts val="600"/>
              </a:spcAft>
            </a:pPr>
            <a:endParaRPr lang="en-US" altLang="ko-KR" sz="2400" dirty="0" smtClean="0"/>
          </a:p>
          <a:p>
            <a:pPr lvl="1">
              <a:spcAft>
                <a:spcPts val="600"/>
              </a:spcAft>
            </a:pPr>
            <a:endParaRPr 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970670" y="454071"/>
            <a:ext cx="4224327" cy="450282"/>
          </a:xfrm>
        </p:spPr>
        <p:txBody>
          <a:bodyPr/>
          <a:lstStyle/>
          <a:p>
            <a:r>
              <a:rPr lang="en-US" dirty="0" smtClean="0"/>
              <a:t>The Process of Meiosis</a:t>
            </a:r>
            <a:endParaRPr lang="en-US" dirty="0"/>
          </a:p>
        </p:txBody>
      </p:sp>
      <p:sp>
        <p:nvSpPr>
          <p:cNvPr id="179203" name="Rectangle 3"/>
          <p:cNvSpPr>
            <a:spLocks noGrp="1" noChangeArrowheads="1"/>
          </p:cNvSpPr>
          <p:nvPr>
            <p:ph idx="1"/>
          </p:nvPr>
        </p:nvSpPr>
        <p:spPr>
          <a:xfrm>
            <a:off x="327575" y="1087230"/>
            <a:ext cx="8543108" cy="4949054"/>
          </a:xfrm>
        </p:spPr>
        <p:txBody>
          <a:bodyPr/>
          <a:lstStyle/>
          <a:p>
            <a:r>
              <a:rPr lang="en-US" b="1" dirty="0" smtClean="0"/>
              <a:t>Meiosis</a:t>
            </a:r>
            <a:r>
              <a:rPr lang="en-US" dirty="0" smtClean="0"/>
              <a:t>, </a:t>
            </a:r>
            <a:r>
              <a:rPr lang="en-US" sz="2400" dirty="0" smtClean="0"/>
              <a:t>the process of cell division that produces haploid gametes in diploid organisms, resembles mitosis, but with two differences. </a:t>
            </a:r>
          </a:p>
          <a:p>
            <a:pPr marL="0" lvl="1" indent="-514350">
              <a:spcAft>
                <a:spcPts val="600"/>
              </a:spcAft>
              <a:buFont typeface="+mj-lt"/>
              <a:buAutoNum type="arabicPeriod"/>
            </a:pPr>
            <a:r>
              <a:rPr lang="en-US" sz="2000" dirty="0" smtClean="0"/>
              <a:t>The first difference is that the number of chromosomes during meiosis is cut in half. </a:t>
            </a:r>
          </a:p>
          <a:p>
            <a:pPr marL="0" lvl="2">
              <a:spcAft>
                <a:spcPts val="0"/>
              </a:spcAft>
            </a:pPr>
            <a:r>
              <a:rPr lang="en-US" sz="2000" dirty="0" smtClean="0"/>
              <a:t>In meiosis, a cell that has duplicated its chromosomes undergoes two consecutive divisions, called meiosis </a:t>
            </a:r>
            <a:r>
              <a:rPr lang="en-US" sz="2000" dirty="0" smtClean="0">
                <a:latin typeface="+mj-lt"/>
              </a:rPr>
              <a:t>I</a:t>
            </a:r>
            <a:r>
              <a:rPr lang="en-US" sz="2000" dirty="0" smtClean="0"/>
              <a:t> and meiosis </a:t>
            </a:r>
            <a:r>
              <a:rPr lang="en-US" sz="2000" dirty="0" smtClean="0">
                <a:latin typeface="+mj-lt"/>
              </a:rPr>
              <a:t>II</a:t>
            </a:r>
            <a:r>
              <a:rPr lang="en-US" sz="2000" dirty="0" smtClean="0"/>
              <a:t>. </a:t>
            </a:r>
          </a:p>
          <a:p>
            <a:pPr marL="0" lvl="2">
              <a:spcAft>
                <a:spcPts val="0"/>
              </a:spcAft>
            </a:pPr>
            <a:r>
              <a:rPr lang="en-US" sz="2000" dirty="0" smtClean="0"/>
              <a:t>Because one duplication of the chromosomes is followed by two divisions, each of the four daughter cells resulting from meiosis has a haploid set of chromosomes. </a:t>
            </a:r>
          </a:p>
          <a:p>
            <a:pPr marL="0" indent="-514350">
              <a:spcAft>
                <a:spcPts val="0"/>
              </a:spcAft>
              <a:buFont typeface="+mj-lt"/>
              <a:buAutoNum type="arabicPeriod" startAt="2"/>
            </a:pPr>
            <a:r>
              <a:rPr lang="en-US" altLang="ko-KR" sz="2000" dirty="0" smtClean="0"/>
              <a:t>The second difference of meiosis compared with mitosis is an exchange of genetic material—pieces of chromosomes—between homologous chromosomes.</a:t>
            </a:r>
          </a:p>
          <a:p>
            <a:pPr marL="0" lvl="1">
              <a:spcAft>
                <a:spcPts val="0"/>
              </a:spcAft>
            </a:pPr>
            <a:r>
              <a:rPr lang="en-US" altLang="ko-KR" sz="2000" dirty="0" smtClean="0"/>
              <a:t>This exchange, called crossing over, occurs during the first prophase of meiosis. </a:t>
            </a:r>
          </a:p>
          <a:p>
            <a:pPr marL="0" lvl="2"/>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3" name="Picture 922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451104"/>
            <a:ext cx="8546592" cy="5955792"/>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8.14-2</a:t>
            </a:r>
            <a:endParaRPr lang="en-US" sz="1200" b="0" dirty="0">
              <a:solidFill>
                <a:schemeClr val="tx1"/>
              </a:solidFill>
              <a:latin typeface="Arial" charset="0"/>
            </a:endParaRPr>
          </a:p>
        </p:txBody>
      </p:sp>
      <p:sp>
        <p:nvSpPr>
          <p:cNvPr id="4" name="TextBox 2"/>
          <p:cNvSpPr txBox="1">
            <a:spLocks noChangeArrowheads="1"/>
          </p:cNvSpPr>
          <p:nvPr/>
        </p:nvSpPr>
        <p:spPr bwMode="auto">
          <a:xfrm>
            <a:off x="1829148" y="557112"/>
            <a:ext cx="553189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FFFFFF"/>
                </a:solidFill>
                <a:latin typeface="Arial"/>
                <a:ea typeface="ＭＳ Ｐゴシック" charset="0"/>
              </a:rPr>
              <a:t>MEIOSIS </a:t>
            </a:r>
            <a:r>
              <a:rPr lang="en-US" sz="1800" b="1" dirty="0">
                <a:solidFill>
                  <a:srgbClr val="FFFFFF"/>
                </a:solidFill>
                <a:latin typeface="Times New Roman" pitchFamily="18" charset="0"/>
                <a:ea typeface="ＭＳ Ｐゴシック" charset="0"/>
                <a:cs typeface="Times New Roman" pitchFamily="18" charset="0"/>
              </a:rPr>
              <a:t>I</a:t>
            </a:r>
            <a:r>
              <a:rPr lang="en-US" sz="1600" b="1" dirty="0">
                <a:solidFill>
                  <a:srgbClr val="FFFFFF"/>
                </a:solidFill>
                <a:latin typeface="Arial"/>
                <a:ea typeface="ＭＳ Ｐゴシック" charset="0"/>
              </a:rPr>
              <a:t>: HOMOLOGOUS CHROMOSOMES SEPARATE</a:t>
            </a:r>
          </a:p>
        </p:txBody>
      </p:sp>
      <p:sp>
        <p:nvSpPr>
          <p:cNvPr id="5" name="TextBox 3"/>
          <p:cNvSpPr txBox="1">
            <a:spLocks noChangeArrowheads="1"/>
          </p:cNvSpPr>
          <p:nvPr/>
        </p:nvSpPr>
        <p:spPr bwMode="auto">
          <a:xfrm>
            <a:off x="744092" y="1223862"/>
            <a:ext cx="129522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smtClean="0">
                <a:solidFill>
                  <a:srgbClr val="FFFFFF"/>
                </a:solidFill>
                <a:latin typeface="Arial"/>
                <a:ea typeface="ＭＳ Ｐゴシック" charset="0"/>
              </a:rPr>
              <a:t>PROPHASE </a:t>
            </a:r>
            <a:r>
              <a:rPr lang="en-US" sz="1800" b="1" dirty="0" smtClean="0">
                <a:solidFill>
                  <a:srgbClr val="FFFFFF"/>
                </a:solidFill>
                <a:latin typeface="Times New Roman" panose="02020603050405020304" pitchFamily="18" charset="0"/>
                <a:ea typeface="ＭＳ Ｐゴシック" charset="0"/>
                <a:cs typeface="Times New Roman" panose="02020603050405020304" pitchFamily="18" charset="0"/>
              </a:rPr>
              <a:t>I</a:t>
            </a:r>
            <a:endParaRPr lang="en-US" sz="1800" b="1" dirty="0">
              <a:solidFill>
                <a:srgbClr val="FFFFFF"/>
              </a:solidFill>
              <a:latin typeface="Times New Roman" pitchFamily="18" charset="0"/>
              <a:ea typeface="ＭＳ Ｐゴシック" charset="0"/>
              <a:cs typeface="Times New Roman" pitchFamily="18" charset="0"/>
            </a:endParaRPr>
          </a:p>
        </p:txBody>
      </p:sp>
      <p:sp>
        <p:nvSpPr>
          <p:cNvPr id="6" name="TextBox 4"/>
          <p:cNvSpPr txBox="1">
            <a:spLocks noChangeArrowheads="1"/>
          </p:cNvSpPr>
          <p:nvPr/>
        </p:nvSpPr>
        <p:spPr bwMode="auto">
          <a:xfrm>
            <a:off x="494061" y="1916805"/>
            <a:ext cx="1173398"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Sites of</a:t>
            </a:r>
          </a:p>
          <a:p>
            <a:pPr eaLnBrk="0" hangingPunct="0">
              <a:lnSpc>
                <a:spcPts val="1600"/>
              </a:lnSpc>
            </a:pPr>
            <a:r>
              <a:rPr lang="en-US" sz="1400" b="1" dirty="0" smtClean="0">
                <a:solidFill>
                  <a:srgbClr val="000000"/>
                </a:solidFill>
                <a:latin typeface="Arial"/>
                <a:ea typeface="ＭＳ Ｐゴシック" charset="0"/>
              </a:rPr>
              <a:t>crossing over</a:t>
            </a:r>
            <a:endParaRPr lang="en-US" sz="1400" b="1" dirty="0">
              <a:solidFill>
                <a:srgbClr val="000000"/>
              </a:solidFill>
              <a:latin typeface="Arial"/>
              <a:ea typeface="ＭＳ Ｐゴシック" charset="0"/>
            </a:endParaRPr>
          </a:p>
        </p:txBody>
      </p:sp>
      <p:sp>
        <p:nvSpPr>
          <p:cNvPr id="7" name="TextBox 6"/>
          <p:cNvSpPr txBox="1">
            <a:spLocks noChangeArrowheads="1"/>
          </p:cNvSpPr>
          <p:nvPr/>
        </p:nvSpPr>
        <p:spPr bwMode="auto">
          <a:xfrm>
            <a:off x="1637854" y="2383531"/>
            <a:ext cx="646011"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Spindle</a:t>
            </a:r>
          </a:p>
        </p:txBody>
      </p:sp>
      <p:sp>
        <p:nvSpPr>
          <p:cNvPr id="8" name="TextBox 7"/>
          <p:cNvSpPr txBox="1">
            <a:spLocks noChangeArrowheads="1"/>
          </p:cNvSpPr>
          <p:nvPr/>
        </p:nvSpPr>
        <p:spPr bwMode="auto">
          <a:xfrm>
            <a:off x="2805460" y="1226243"/>
            <a:ext cx="141622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FFFFFF"/>
                </a:solidFill>
                <a:latin typeface="Arial"/>
                <a:ea typeface="ＭＳ Ｐゴシック" charset="0"/>
              </a:rPr>
              <a:t>METAPHASE </a:t>
            </a:r>
            <a:r>
              <a:rPr lang="en-US" sz="1800" b="1" dirty="0">
                <a:solidFill>
                  <a:srgbClr val="FFFFFF"/>
                </a:solidFill>
                <a:latin typeface="Times New Roman" panose="02020603050405020304" pitchFamily="18" charset="0"/>
                <a:ea typeface="ＭＳ Ｐゴシック" charset="0"/>
                <a:cs typeface="Times New Roman" panose="02020603050405020304" pitchFamily="18" charset="0"/>
              </a:rPr>
              <a:t>I</a:t>
            </a:r>
          </a:p>
        </p:txBody>
      </p:sp>
      <p:sp>
        <p:nvSpPr>
          <p:cNvPr id="9" name="TextBox 8"/>
          <p:cNvSpPr txBox="1">
            <a:spLocks noChangeArrowheads="1"/>
          </p:cNvSpPr>
          <p:nvPr/>
        </p:nvSpPr>
        <p:spPr bwMode="auto">
          <a:xfrm>
            <a:off x="2622898" y="1910455"/>
            <a:ext cx="122309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Spindle tracks</a:t>
            </a:r>
          </a:p>
          <a:p>
            <a:pPr eaLnBrk="0" hangingPunct="0">
              <a:lnSpc>
                <a:spcPts val="1600"/>
              </a:lnSpc>
            </a:pPr>
            <a:r>
              <a:rPr lang="en-US" sz="1400" b="1" dirty="0" smtClean="0">
                <a:solidFill>
                  <a:srgbClr val="000000"/>
                </a:solidFill>
                <a:latin typeface="Arial"/>
                <a:ea typeface="ＭＳ Ｐゴシック" charset="0"/>
              </a:rPr>
              <a:t>attached to</a:t>
            </a:r>
          </a:p>
          <a:p>
            <a:pPr eaLnBrk="0" hangingPunct="0">
              <a:lnSpc>
                <a:spcPts val="1600"/>
              </a:lnSpc>
            </a:pPr>
            <a:r>
              <a:rPr lang="en-US" sz="1400" b="1" dirty="0" smtClean="0">
                <a:solidFill>
                  <a:srgbClr val="000000"/>
                </a:solidFill>
                <a:latin typeface="Arial"/>
                <a:ea typeface="ＭＳ Ｐゴシック" charset="0"/>
              </a:rPr>
              <a:t>chromosome</a:t>
            </a:r>
            <a:endParaRPr lang="en-US" sz="1400" b="1" dirty="0">
              <a:solidFill>
                <a:srgbClr val="000000"/>
              </a:solidFill>
              <a:latin typeface="Arial"/>
              <a:ea typeface="ＭＳ Ｐゴシック" charset="0"/>
            </a:endParaRPr>
          </a:p>
        </p:txBody>
      </p:sp>
      <p:sp>
        <p:nvSpPr>
          <p:cNvPr id="10" name="TextBox 11"/>
          <p:cNvSpPr txBox="1">
            <a:spLocks noChangeArrowheads="1"/>
          </p:cNvSpPr>
          <p:nvPr/>
        </p:nvSpPr>
        <p:spPr bwMode="auto">
          <a:xfrm>
            <a:off x="4990654" y="1223862"/>
            <a:ext cx="129362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FFFFFF"/>
                </a:solidFill>
                <a:latin typeface="Arial"/>
                <a:ea typeface="ＭＳ Ｐゴシック" charset="0"/>
              </a:rPr>
              <a:t>ANAPHASE </a:t>
            </a:r>
            <a:r>
              <a:rPr lang="en-US" sz="1800" b="1" dirty="0">
                <a:solidFill>
                  <a:srgbClr val="FFFFFF"/>
                </a:solidFill>
                <a:latin typeface="Times New Roman" panose="02020603050405020304" pitchFamily="18" charset="0"/>
                <a:ea typeface="ＭＳ Ｐゴシック" charset="0"/>
                <a:cs typeface="Times New Roman" panose="02020603050405020304" pitchFamily="18" charset="0"/>
              </a:rPr>
              <a:t>I</a:t>
            </a:r>
          </a:p>
        </p:txBody>
      </p:sp>
      <p:sp>
        <p:nvSpPr>
          <p:cNvPr id="11" name="TextBox 12"/>
          <p:cNvSpPr txBox="1">
            <a:spLocks noChangeArrowheads="1"/>
          </p:cNvSpPr>
          <p:nvPr/>
        </p:nvSpPr>
        <p:spPr bwMode="auto">
          <a:xfrm>
            <a:off x="4731892" y="1918392"/>
            <a:ext cx="1513235"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Sister chromatids</a:t>
            </a:r>
          </a:p>
          <a:p>
            <a:pPr eaLnBrk="0" hangingPunct="0">
              <a:lnSpc>
                <a:spcPts val="1600"/>
              </a:lnSpc>
            </a:pPr>
            <a:r>
              <a:rPr lang="en-US" sz="1400" b="1" dirty="0" smtClean="0">
                <a:solidFill>
                  <a:srgbClr val="000000"/>
                </a:solidFill>
                <a:latin typeface="Arial"/>
                <a:ea typeface="ＭＳ Ｐゴシック" charset="0"/>
              </a:rPr>
              <a:t>remain attached</a:t>
            </a:r>
            <a:endParaRPr lang="en-US" sz="1400" b="1" dirty="0">
              <a:solidFill>
                <a:srgbClr val="000000"/>
              </a:solidFill>
              <a:latin typeface="Arial"/>
              <a:ea typeface="ＭＳ Ｐゴシック" charset="0"/>
            </a:endParaRPr>
          </a:p>
        </p:txBody>
      </p:sp>
      <p:sp>
        <p:nvSpPr>
          <p:cNvPr id="12" name="TextBox 14"/>
          <p:cNvSpPr txBox="1">
            <a:spLocks noChangeArrowheads="1"/>
          </p:cNvSpPr>
          <p:nvPr/>
        </p:nvSpPr>
        <p:spPr bwMode="auto">
          <a:xfrm>
            <a:off x="6786803" y="1108767"/>
            <a:ext cx="188070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1800"/>
              </a:lnSpc>
            </a:pPr>
            <a:r>
              <a:rPr lang="en-US" sz="1600" b="1" dirty="0" smtClean="0">
                <a:solidFill>
                  <a:srgbClr val="FFFFFF"/>
                </a:solidFill>
                <a:latin typeface="Arial"/>
                <a:ea typeface="ＭＳ Ｐゴシック" charset="0"/>
              </a:rPr>
              <a:t>TELOPHASE </a:t>
            </a:r>
            <a:r>
              <a:rPr lang="en-US" sz="1800" b="1" dirty="0">
                <a:solidFill>
                  <a:srgbClr val="FFFFFF"/>
                </a:solidFill>
                <a:latin typeface="Times New Roman" panose="02020603050405020304" pitchFamily="18" charset="0"/>
                <a:ea typeface="ＭＳ Ｐゴシック" charset="0"/>
                <a:cs typeface="Times New Roman" panose="02020603050405020304" pitchFamily="18" charset="0"/>
              </a:rPr>
              <a:t>I</a:t>
            </a:r>
            <a:r>
              <a:rPr lang="en-US" sz="1600" b="1" dirty="0" smtClean="0">
                <a:solidFill>
                  <a:srgbClr val="FFFFFF"/>
                </a:solidFill>
                <a:latin typeface="Arial"/>
                <a:ea typeface="ＭＳ Ｐゴシック" charset="0"/>
              </a:rPr>
              <a:t> AND</a:t>
            </a:r>
          </a:p>
          <a:p>
            <a:pPr algn="ctr" eaLnBrk="0" hangingPunct="0">
              <a:lnSpc>
                <a:spcPts val="1800"/>
              </a:lnSpc>
            </a:pPr>
            <a:r>
              <a:rPr lang="en-US" sz="1600" b="1" dirty="0" smtClean="0">
                <a:solidFill>
                  <a:srgbClr val="FFFFFF"/>
                </a:solidFill>
                <a:latin typeface="Arial"/>
                <a:ea typeface="ＭＳ Ｐゴシック" charset="0"/>
              </a:rPr>
              <a:t>CYTOKINESIS</a:t>
            </a:r>
            <a:endParaRPr lang="en-US" sz="1600" b="1" dirty="0">
              <a:solidFill>
                <a:srgbClr val="FFFFFF"/>
              </a:solidFill>
              <a:latin typeface="Arial"/>
              <a:ea typeface="ＭＳ Ｐゴシック" charset="0"/>
            </a:endParaRPr>
          </a:p>
        </p:txBody>
      </p:sp>
      <p:sp>
        <p:nvSpPr>
          <p:cNvPr id="14" name="TextBox 16"/>
          <p:cNvSpPr txBox="1">
            <a:spLocks noChangeArrowheads="1"/>
          </p:cNvSpPr>
          <p:nvPr/>
        </p:nvSpPr>
        <p:spPr bwMode="auto">
          <a:xfrm>
            <a:off x="6857554" y="2091430"/>
            <a:ext cx="785471"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Cleavage</a:t>
            </a:r>
          </a:p>
          <a:p>
            <a:pPr eaLnBrk="0" hangingPunct="0">
              <a:lnSpc>
                <a:spcPts val="1600"/>
              </a:lnSpc>
            </a:pPr>
            <a:r>
              <a:rPr lang="en-US" sz="1400" b="1" dirty="0" smtClean="0">
                <a:solidFill>
                  <a:srgbClr val="000000"/>
                </a:solidFill>
                <a:latin typeface="Arial"/>
                <a:ea typeface="ＭＳ Ｐゴシック" charset="0"/>
              </a:rPr>
              <a:t>furrow</a:t>
            </a:r>
            <a:endParaRPr lang="en-US" sz="1400" b="1" dirty="0">
              <a:solidFill>
                <a:srgbClr val="000000"/>
              </a:solidFill>
              <a:latin typeface="Arial"/>
              <a:ea typeface="ＭＳ Ｐゴシック" charset="0"/>
            </a:endParaRPr>
          </a:p>
        </p:txBody>
      </p:sp>
      <p:sp>
        <p:nvSpPr>
          <p:cNvPr id="15" name="TextBox 18"/>
          <p:cNvSpPr txBox="1">
            <a:spLocks noChangeArrowheads="1"/>
          </p:cNvSpPr>
          <p:nvPr/>
        </p:nvSpPr>
        <p:spPr bwMode="auto">
          <a:xfrm>
            <a:off x="487711" y="3977380"/>
            <a:ext cx="965008"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Sister</a:t>
            </a:r>
          </a:p>
          <a:p>
            <a:pPr eaLnBrk="0" hangingPunct="0">
              <a:lnSpc>
                <a:spcPts val="1600"/>
              </a:lnSpc>
            </a:pPr>
            <a:r>
              <a:rPr lang="en-US" sz="1400" b="1" dirty="0" smtClean="0">
                <a:solidFill>
                  <a:srgbClr val="000000"/>
                </a:solidFill>
                <a:latin typeface="Arial"/>
                <a:ea typeface="ＭＳ Ｐゴシック" charset="0"/>
              </a:rPr>
              <a:t>chromatids</a:t>
            </a:r>
            <a:endParaRPr lang="en-US" sz="1400" b="1" dirty="0">
              <a:solidFill>
                <a:srgbClr val="000000"/>
              </a:solidFill>
              <a:latin typeface="Arial"/>
              <a:ea typeface="ＭＳ Ｐゴシック" charset="0"/>
            </a:endParaRPr>
          </a:p>
        </p:txBody>
      </p:sp>
      <p:sp>
        <p:nvSpPr>
          <p:cNvPr id="16" name="TextBox 20"/>
          <p:cNvSpPr txBox="1">
            <a:spLocks noChangeArrowheads="1"/>
          </p:cNvSpPr>
          <p:nvPr/>
        </p:nvSpPr>
        <p:spPr bwMode="auto">
          <a:xfrm>
            <a:off x="1044671" y="4352823"/>
            <a:ext cx="1224694"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0" hangingPunct="0">
              <a:lnSpc>
                <a:spcPts val="1600"/>
              </a:lnSpc>
            </a:pPr>
            <a:r>
              <a:rPr lang="en-US" sz="1400" b="1" dirty="0" smtClean="0">
                <a:solidFill>
                  <a:srgbClr val="000000"/>
                </a:solidFill>
                <a:latin typeface="Arial"/>
                <a:ea typeface="ＭＳ Ｐゴシック" charset="0"/>
              </a:rPr>
              <a:t>Pair of</a:t>
            </a:r>
          </a:p>
          <a:p>
            <a:pPr algn="r" eaLnBrk="0" hangingPunct="0">
              <a:lnSpc>
                <a:spcPts val="1600"/>
              </a:lnSpc>
            </a:pPr>
            <a:r>
              <a:rPr lang="en-US" sz="1400" b="1" dirty="0" smtClean="0">
                <a:solidFill>
                  <a:srgbClr val="000000"/>
                </a:solidFill>
                <a:latin typeface="Arial"/>
                <a:ea typeface="ＭＳ Ｐゴシック" charset="0"/>
              </a:rPr>
              <a:t>homologous</a:t>
            </a:r>
          </a:p>
          <a:p>
            <a:pPr algn="r" eaLnBrk="0" hangingPunct="0">
              <a:lnSpc>
                <a:spcPts val="1600"/>
              </a:lnSpc>
            </a:pPr>
            <a:r>
              <a:rPr lang="en-US" sz="1400" b="1" dirty="0" smtClean="0">
                <a:solidFill>
                  <a:srgbClr val="000000"/>
                </a:solidFill>
                <a:latin typeface="Arial"/>
                <a:ea typeface="ＭＳ Ｐゴシック" charset="0"/>
              </a:rPr>
              <a:t>chromosomes</a:t>
            </a:r>
            <a:endParaRPr lang="en-US" sz="1400" b="1" dirty="0">
              <a:solidFill>
                <a:srgbClr val="000000"/>
              </a:solidFill>
              <a:latin typeface="Arial"/>
              <a:ea typeface="ＭＳ Ｐゴシック" charset="0"/>
            </a:endParaRPr>
          </a:p>
        </p:txBody>
      </p:sp>
      <p:sp>
        <p:nvSpPr>
          <p:cNvPr id="17" name="TextBox 23"/>
          <p:cNvSpPr txBox="1">
            <a:spLocks noChangeArrowheads="1"/>
          </p:cNvSpPr>
          <p:nvPr/>
        </p:nvSpPr>
        <p:spPr bwMode="auto">
          <a:xfrm>
            <a:off x="2614168" y="4069456"/>
            <a:ext cx="100668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Centromere</a:t>
            </a:r>
          </a:p>
        </p:txBody>
      </p:sp>
      <p:sp>
        <p:nvSpPr>
          <p:cNvPr id="18" name="TextBox 24"/>
          <p:cNvSpPr txBox="1">
            <a:spLocks noChangeArrowheads="1"/>
          </p:cNvSpPr>
          <p:nvPr/>
        </p:nvSpPr>
        <p:spPr bwMode="auto">
          <a:xfrm>
            <a:off x="496442" y="5119586"/>
            <a:ext cx="1401025" cy="115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800"/>
              </a:lnSpc>
            </a:pPr>
            <a:r>
              <a:rPr lang="en-US" sz="1600" b="1" dirty="0" smtClean="0">
                <a:solidFill>
                  <a:srgbClr val="000000"/>
                </a:solidFill>
                <a:latin typeface="Arial"/>
                <a:ea typeface="ＭＳ Ｐゴシック" charset="0"/>
              </a:rPr>
              <a:t>Homologous</a:t>
            </a:r>
          </a:p>
          <a:p>
            <a:pPr eaLnBrk="0" hangingPunct="0">
              <a:lnSpc>
                <a:spcPts val="1800"/>
              </a:lnSpc>
            </a:pPr>
            <a:r>
              <a:rPr lang="en-US" sz="1600" b="1" dirty="0" smtClean="0">
                <a:solidFill>
                  <a:srgbClr val="000000"/>
                </a:solidFill>
                <a:latin typeface="Arial"/>
                <a:ea typeface="ＭＳ Ｐゴシック" charset="0"/>
              </a:rPr>
              <a:t>chromosomes</a:t>
            </a:r>
          </a:p>
          <a:p>
            <a:pPr eaLnBrk="0" hangingPunct="0">
              <a:lnSpc>
                <a:spcPts val="1800"/>
              </a:lnSpc>
            </a:pPr>
            <a:r>
              <a:rPr lang="en-US" sz="1600" b="1" dirty="0" smtClean="0">
                <a:solidFill>
                  <a:srgbClr val="000000"/>
                </a:solidFill>
                <a:latin typeface="Arial"/>
                <a:ea typeface="ＭＳ Ｐゴシック" charset="0"/>
              </a:rPr>
              <a:t>pair up and</a:t>
            </a:r>
          </a:p>
          <a:p>
            <a:pPr eaLnBrk="0" hangingPunct="0">
              <a:lnSpc>
                <a:spcPts val="1800"/>
              </a:lnSpc>
            </a:pPr>
            <a:r>
              <a:rPr lang="en-US" sz="1600" b="1" dirty="0" smtClean="0">
                <a:solidFill>
                  <a:srgbClr val="000000"/>
                </a:solidFill>
                <a:latin typeface="Arial"/>
                <a:ea typeface="ＭＳ Ｐゴシック" charset="0"/>
              </a:rPr>
              <a:t>exchange</a:t>
            </a:r>
          </a:p>
          <a:p>
            <a:pPr eaLnBrk="0" hangingPunct="0">
              <a:lnSpc>
                <a:spcPts val="1800"/>
              </a:lnSpc>
            </a:pPr>
            <a:r>
              <a:rPr lang="en-US" sz="1600" b="1" dirty="0" smtClean="0">
                <a:solidFill>
                  <a:srgbClr val="000000"/>
                </a:solidFill>
                <a:latin typeface="Arial"/>
                <a:ea typeface="ＭＳ Ｐゴシック" charset="0"/>
              </a:rPr>
              <a:t>segments.</a:t>
            </a:r>
            <a:endParaRPr lang="en-US" sz="1600" b="1" dirty="0">
              <a:solidFill>
                <a:srgbClr val="000000"/>
              </a:solidFill>
              <a:latin typeface="Arial"/>
              <a:ea typeface="ＭＳ Ｐゴシック" charset="0"/>
            </a:endParaRPr>
          </a:p>
        </p:txBody>
      </p:sp>
      <p:sp>
        <p:nvSpPr>
          <p:cNvPr id="19" name="TextBox 30"/>
          <p:cNvSpPr txBox="1">
            <a:spLocks noChangeArrowheads="1"/>
          </p:cNvSpPr>
          <p:nvPr/>
        </p:nvSpPr>
        <p:spPr bwMode="auto">
          <a:xfrm>
            <a:off x="2623692" y="5135460"/>
            <a:ext cx="140102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800"/>
              </a:lnSpc>
            </a:pPr>
            <a:r>
              <a:rPr lang="en-US" sz="1600" b="1" dirty="0" smtClean="0">
                <a:solidFill>
                  <a:srgbClr val="000000"/>
                </a:solidFill>
                <a:latin typeface="Arial"/>
                <a:ea typeface="ＭＳ Ｐゴシック" charset="0"/>
              </a:rPr>
              <a:t>Pairs of</a:t>
            </a:r>
          </a:p>
          <a:p>
            <a:pPr eaLnBrk="0" hangingPunct="0">
              <a:lnSpc>
                <a:spcPts val="1800"/>
              </a:lnSpc>
            </a:pPr>
            <a:r>
              <a:rPr lang="en-US" sz="1600" b="1" dirty="0" smtClean="0">
                <a:solidFill>
                  <a:srgbClr val="000000"/>
                </a:solidFill>
                <a:latin typeface="Arial"/>
                <a:ea typeface="ＭＳ Ｐゴシック" charset="0"/>
              </a:rPr>
              <a:t>homologous</a:t>
            </a:r>
          </a:p>
          <a:p>
            <a:pPr eaLnBrk="0" hangingPunct="0">
              <a:lnSpc>
                <a:spcPts val="1800"/>
              </a:lnSpc>
            </a:pPr>
            <a:r>
              <a:rPr lang="en-US" sz="1600" b="1" dirty="0" smtClean="0">
                <a:solidFill>
                  <a:srgbClr val="000000"/>
                </a:solidFill>
                <a:latin typeface="Arial"/>
                <a:ea typeface="ＭＳ Ｐゴシック" charset="0"/>
              </a:rPr>
              <a:t>chromosomes</a:t>
            </a:r>
          </a:p>
          <a:p>
            <a:pPr eaLnBrk="0" hangingPunct="0">
              <a:lnSpc>
                <a:spcPts val="1800"/>
              </a:lnSpc>
            </a:pPr>
            <a:r>
              <a:rPr lang="en-US" sz="1600" b="1" dirty="0" smtClean="0">
                <a:solidFill>
                  <a:srgbClr val="000000"/>
                </a:solidFill>
                <a:latin typeface="Arial"/>
                <a:ea typeface="ＭＳ Ｐゴシック" charset="0"/>
              </a:rPr>
              <a:t>line up.</a:t>
            </a:r>
            <a:endParaRPr lang="en-US" sz="1600" b="1" dirty="0">
              <a:solidFill>
                <a:srgbClr val="000000"/>
              </a:solidFill>
              <a:latin typeface="Arial"/>
              <a:ea typeface="ＭＳ Ｐゴシック" charset="0"/>
            </a:endParaRPr>
          </a:p>
        </p:txBody>
      </p:sp>
      <p:sp>
        <p:nvSpPr>
          <p:cNvPr id="20" name="TextBox 34"/>
          <p:cNvSpPr txBox="1">
            <a:spLocks noChangeArrowheads="1"/>
          </p:cNvSpPr>
          <p:nvPr/>
        </p:nvSpPr>
        <p:spPr bwMode="auto">
          <a:xfrm>
            <a:off x="4743798" y="5124348"/>
            <a:ext cx="140102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800"/>
              </a:lnSpc>
            </a:pPr>
            <a:r>
              <a:rPr lang="en-US" sz="1600" b="1" dirty="0" smtClean="0">
                <a:solidFill>
                  <a:srgbClr val="000000"/>
                </a:solidFill>
                <a:latin typeface="Arial"/>
                <a:ea typeface="ＭＳ Ｐゴシック" charset="0"/>
              </a:rPr>
              <a:t>Pairs of</a:t>
            </a:r>
          </a:p>
          <a:p>
            <a:pPr eaLnBrk="0" hangingPunct="0">
              <a:lnSpc>
                <a:spcPts val="1800"/>
              </a:lnSpc>
            </a:pPr>
            <a:r>
              <a:rPr lang="en-US" sz="1600" b="1" dirty="0" smtClean="0">
                <a:solidFill>
                  <a:srgbClr val="000000"/>
                </a:solidFill>
                <a:latin typeface="Arial"/>
                <a:ea typeface="ＭＳ Ｐゴシック" charset="0"/>
              </a:rPr>
              <a:t>homologous</a:t>
            </a:r>
          </a:p>
          <a:p>
            <a:pPr eaLnBrk="0" hangingPunct="0">
              <a:lnSpc>
                <a:spcPts val="1800"/>
              </a:lnSpc>
            </a:pPr>
            <a:r>
              <a:rPr lang="en-US" sz="1600" b="1" dirty="0" smtClean="0">
                <a:solidFill>
                  <a:srgbClr val="000000"/>
                </a:solidFill>
                <a:latin typeface="Arial"/>
                <a:ea typeface="ＭＳ Ｐゴシック" charset="0"/>
              </a:rPr>
              <a:t>chromosomes</a:t>
            </a:r>
          </a:p>
          <a:p>
            <a:pPr eaLnBrk="0" hangingPunct="0">
              <a:lnSpc>
                <a:spcPts val="1800"/>
              </a:lnSpc>
            </a:pPr>
            <a:r>
              <a:rPr lang="en-US" sz="1600" b="1" dirty="0" smtClean="0">
                <a:solidFill>
                  <a:srgbClr val="000000"/>
                </a:solidFill>
                <a:latin typeface="Arial"/>
                <a:ea typeface="ＭＳ Ｐゴシック" charset="0"/>
              </a:rPr>
              <a:t>split up.</a:t>
            </a:r>
            <a:endParaRPr lang="en-US" sz="1600" b="1" dirty="0">
              <a:solidFill>
                <a:srgbClr val="000000"/>
              </a:solidFill>
              <a:latin typeface="Arial"/>
              <a:ea typeface="ＭＳ Ｐゴシック" charset="0"/>
            </a:endParaRPr>
          </a:p>
        </p:txBody>
      </p:sp>
      <p:sp>
        <p:nvSpPr>
          <p:cNvPr id="21" name="TextBox 38"/>
          <p:cNvSpPr txBox="1">
            <a:spLocks noChangeArrowheads="1"/>
          </p:cNvSpPr>
          <p:nvPr/>
        </p:nvSpPr>
        <p:spPr bwMode="auto">
          <a:xfrm>
            <a:off x="6866285" y="5125142"/>
            <a:ext cx="163346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800"/>
              </a:lnSpc>
            </a:pPr>
            <a:r>
              <a:rPr lang="en-US" sz="1600" b="1" dirty="0" smtClean="0">
                <a:solidFill>
                  <a:srgbClr val="000000"/>
                </a:solidFill>
                <a:latin typeface="Arial"/>
                <a:ea typeface="ＭＳ Ｐゴシック" charset="0"/>
              </a:rPr>
              <a:t>Two haploid</a:t>
            </a:r>
          </a:p>
          <a:p>
            <a:pPr eaLnBrk="0" hangingPunct="0">
              <a:lnSpc>
                <a:spcPts val="1800"/>
              </a:lnSpc>
            </a:pPr>
            <a:r>
              <a:rPr lang="en-US" sz="1600" b="1" dirty="0" smtClean="0">
                <a:solidFill>
                  <a:srgbClr val="000000"/>
                </a:solidFill>
                <a:latin typeface="Arial"/>
                <a:ea typeface="ＭＳ Ｐゴシック" charset="0"/>
              </a:rPr>
              <a:t>cells form;</a:t>
            </a:r>
          </a:p>
          <a:p>
            <a:pPr eaLnBrk="0" hangingPunct="0">
              <a:lnSpc>
                <a:spcPts val="1800"/>
              </a:lnSpc>
            </a:pPr>
            <a:r>
              <a:rPr lang="en-US" sz="1600" b="1" dirty="0" smtClean="0">
                <a:solidFill>
                  <a:srgbClr val="000000"/>
                </a:solidFill>
                <a:latin typeface="Arial"/>
                <a:ea typeface="ＭＳ Ｐゴシック" charset="0"/>
              </a:rPr>
              <a:t>chromosomes</a:t>
            </a:r>
          </a:p>
          <a:p>
            <a:pPr eaLnBrk="0" hangingPunct="0">
              <a:lnSpc>
                <a:spcPts val="1800"/>
              </a:lnSpc>
            </a:pPr>
            <a:r>
              <a:rPr lang="en-US" sz="1600" b="1" dirty="0" smtClean="0">
                <a:solidFill>
                  <a:srgbClr val="000000"/>
                </a:solidFill>
                <a:latin typeface="Arial"/>
                <a:ea typeface="ＭＳ Ｐゴシック" charset="0"/>
              </a:rPr>
              <a:t>are still doubled.</a:t>
            </a:r>
            <a:endParaRPr lang="en-US" sz="1600" b="1" dirty="0">
              <a:solidFill>
                <a:srgbClr val="000000"/>
              </a:solidFill>
              <a:latin typeface="Arial"/>
              <a:ea typeface="ＭＳ Ｐゴシック" charset="0"/>
            </a:endParaRPr>
          </a:p>
        </p:txBody>
      </p:sp>
      <p:sp>
        <p:nvSpPr>
          <p:cNvPr id="22" name="Freeform 21"/>
          <p:cNvSpPr/>
          <p:nvPr/>
        </p:nvSpPr>
        <p:spPr bwMode="auto">
          <a:xfrm flipH="1">
            <a:off x="2976562" y="3383758"/>
            <a:ext cx="262644" cy="683318"/>
          </a:xfrm>
          <a:custGeom>
            <a:avLst/>
            <a:gdLst>
              <a:gd name="connsiteX0" fmla="*/ 0 w 241300"/>
              <a:gd name="connsiteY0" fmla="*/ 0 h 438150"/>
              <a:gd name="connsiteX1" fmla="*/ 241300 w 241300"/>
              <a:gd name="connsiteY1" fmla="*/ 438150 h 438150"/>
            </a:gdLst>
            <a:ahLst/>
            <a:cxnLst>
              <a:cxn ang="0">
                <a:pos x="connsiteX0" y="connsiteY0"/>
              </a:cxn>
              <a:cxn ang="0">
                <a:pos x="connsiteX1" y="connsiteY1"/>
              </a:cxn>
            </a:cxnLst>
            <a:rect l="l" t="t" r="r" b="b"/>
            <a:pathLst>
              <a:path w="241300" h="438150">
                <a:moveTo>
                  <a:pt x="0" y="0"/>
                </a:moveTo>
                <a:lnTo>
                  <a:pt x="241300" y="43815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3" name="Freeform 22"/>
          <p:cNvSpPr/>
          <p:nvPr/>
        </p:nvSpPr>
        <p:spPr bwMode="auto">
          <a:xfrm flipH="1" flipV="1">
            <a:off x="3040855" y="2535530"/>
            <a:ext cx="210256" cy="572000"/>
          </a:xfrm>
          <a:custGeom>
            <a:avLst/>
            <a:gdLst>
              <a:gd name="connsiteX0" fmla="*/ 0 w 241300"/>
              <a:gd name="connsiteY0" fmla="*/ 0 h 438150"/>
              <a:gd name="connsiteX1" fmla="*/ 241300 w 241300"/>
              <a:gd name="connsiteY1" fmla="*/ 438150 h 438150"/>
            </a:gdLst>
            <a:ahLst/>
            <a:cxnLst>
              <a:cxn ang="0">
                <a:pos x="connsiteX0" y="connsiteY0"/>
              </a:cxn>
              <a:cxn ang="0">
                <a:pos x="connsiteX1" y="connsiteY1"/>
              </a:cxn>
            </a:cxnLst>
            <a:rect l="l" t="t" r="r" b="b"/>
            <a:pathLst>
              <a:path w="241300" h="438150">
                <a:moveTo>
                  <a:pt x="0" y="0"/>
                </a:moveTo>
                <a:lnTo>
                  <a:pt x="241300" y="43815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4" name="Freeform 23"/>
          <p:cNvSpPr/>
          <p:nvPr/>
        </p:nvSpPr>
        <p:spPr bwMode="auto">
          <a:xfrm flipV="1">
            <a:off x="1829149" y="2598975"/>
            <a:ext cx="102046" cy="292654"/>
          </a:xfrm>
          <a:custGeom>
            <a:avLst/>
            <a:gdLst>
              <a:gd name="connsiteX0" fmla="*/ 0 w 241300"/>
              <a:gd name="connsiteY0" fmla="*/ 0 h 438150"/>
              <a:gd name="connsiteX1" fmla="*/ 241300 w 241300"/>
              <a:gd name="connsiteY1" fmla="*/ 438150 h 438150"/>
            </a:gdLst>
            <a:ahLst/>
            <a:cxnLst>
              <a:cxn ang="0">
                <a:pos x="connsiteX0" y="connsiteY0"/>
              </a:cxn>
              <a:cxn ang="0">
                <a:pos x="connsiteX1" y="connsiteY1"/>
              </a:cxn>
            </a:cxnLst>
            <a:rect l="l" t="t" r="r" b="b"/>
            <a:pathLst>
              <a:path w="241300" h="438150">
                <a:moveTo>
                  <a:pt x="0" y="0"/>
                </a:moveTo>
                <a:lnTo>
                  <a:pt x="241300" y="43815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5" name="Freeform 24"/>
          <p:cNvSpPr/>
          <p:nvPr/>
        </p:nvSpPr>
        <p:spPr bwMode="auto">
          <a:xfrm flipH="1">
            <a:off x="902495" y="3479007"/>
            <a:ext cx="92867" cy="507898"/>
          </a:xfrm>
          <a:custGeom>
            <a:avLst/>
            <a:gdLst>
              <a:gd name="connsiteX0" fmla="*/ 0 w 241300"/>
              <a:gd name="connsiteY0" fmla="*/ 0 h 438150"/>
              <a:gd name="connsiteX1" fmla="*/ 241300 w 241300"/>
              <a:gd name="connsiteY1" fmla="*/ 438150 h 438150"/>
            </a:gdLst>
            <a:ahLst/>
            <a:cxnLst>
              <a:cxn ang="0">
                <a:pos x="connsiteX0" y="connsiteY0"/>
              </a:cxn>
              <a:cxn ang="0">
                <a:pos x="connsiteX1" y="connsiteY1"/>
              </a:cxn>
            </a:cxnLst>
            <a:rect l="l" t="t" r="r" b="b"/>
            <a:pathLst>
              <a:path w="241300" h="438150">
                <a:moveTo>
                  <a:pt x="0" y="0"/>
                </a:moveTo>
                <a:lnTo>
                  <a:pt x="241300" y="43815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6" name="Freeform 25"/>
          <p:cNvSpPr/>
          <p:nvPr/>
        </p:nvSpPr>
        <p:spPr bwMode="auto">
          <a:xfrm flipH="1">
            <a:off x="902494" y="3502819"/>
            <a:ext cx="178266" cy="484086"/>
          </a:xfrm>
          <a:custGeom>
            <a:avLst/>
            <a:gdLst>
              <a:gd name="connsiteX0" fmla="*/ 0 w 241300"/>
              <a:gd name="connsiteY0" fmla="*/ 0 h 438150"/>
              <a:gd name="connsiteX1" fmla="*/ 241300 w 241300"/>
              <a:gd name="connsiteY1" fmla="*/ 438150 h 438150"/>
            </a:gdLst>
            <a:ahLst/>
            <a:cxnLst>
              <a:cxn ang="0">
                <a:pos x="connsiteX0" y="connsiteY0"/>
              </a:cxn>
              <a:cxn ang="0">
                <a:pos x="connsiteX1" y="connsiteY1"/>
              </a:cxn>
            </a:cxnLst>
            <a:rect l="l" t="t" r="r" b="b"/>
            <a:pathLst>
              <a:path w="241300" h="438150">
                <a:moveTo>
                  <a:pt x="0" y="0"/>
                </a:moveTo>
                <a:lnTo>
                  <a:pt x="241300" y="43815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 name="Freeform 1"/>
          <p:cNvSpPr/>
          <p:nvPr/>
        </p:nvSpPr>
        <p:spPr bwMode="auto">
          <a:xfrm>
            <a:off x="7150100" y="2505075"/>
            <a:ext cx="234950" cy="835025"/>
          </a:xfrm>
          <a:custGeom>
            <a:avLst/>
            <a:gdLst>
              <a:gd name="connsiteX0" fmla="*/ 0 w 146050"/>
              <a:gd name="connsiteY0" fmla="*/ 0 h 835025"/>
              <a:gd name="connsiteX1" fmla="*/ 3175 w 146050"/>
              <a:gd name="connsiteY1" fmla="*/ 835025 h 835025"/>
              <a:gd name="connsiteX2" fmla="*/ 146050 w 146050"/>
              <a:gd name="connsiteY2" fmla="*/ 831850 h 835025"/>
            </a:gdLst>
            <a:ahLst/>
            <a:cxnLst>
              <a:cxn ang="0">
                <a:pos x="connsiteX0" y="connsiteY0"/>
              </a:cxn>
              <a:cxn ang="0">
                <a:pos x="connsiteX1" y="connsiteY1"/>
              </a:cxn>
              <a:cxn ang="0">
                <a:pos x="connsiteX2" y="connsiteY2"/>
              </a:cxn>
            </a:cxnLst>
            <a:rect l="l" t="t" r="r" b="b"/>
            <a:pathLst>
              <a:path w="146050" h="835025">
                <a:moveTo>
                  <a:pt x="0" y="0"/>
                </a:moveTo>
                <a:cubicBezTo>
                  <a:pt x="1058" y="278342"/>
                  <a:pt x="2117" y="556683"/>
                  <a:pt x="3175" y="835025"/>
                </a:cubicBezTo>
                <a:lnTo>
                  <a:pt x="146050" y="83185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9" name="Freeform 28"/>
          <p:cNvSpPr/>
          <p:nvPr/>
        </p:nvSpPr>
        <p:spPr>
          <a:xfrm rot="2815494">
            <a:off x="1608421" y="3373883"/>
            <a:ext cx="111089" cy="317434"/>
          </a:xfrm>
          <a:custGeom>
            <a:avLst/>
            <a:gdLst>
              <a:gd name="connsiteX0" fmla="*/ 0 w 142875"/>
              <a:gd name="connsiteY0" fmla="*/ 0 h 788194"/>
              <a:gd name="connsiteX1" fmla="*/ 142875 w 142875"/>
              <a:gd name="connsiteY1" fmla="*/ 0 h 788194"/>
              <a:gd name="connsiteX2" fmla="*/ 142875 w 142875"/>
              <a:gd name="connsiteY2" fmla="*/ 788194 h 788194"/>
              <a:gd name="connsiteX3" fmla="*/ 0 w 142875"/>
              <a:gd name="connsiteY3" fmla="*/ 788194 h 788194"/>
            </a:gdLst>
            <a:ahLst/>
            <a:cxnLst>
              <a:cxn ang="0">
                <a:pos x="connsiteX0" y="connsiteY0"/>
              </a:cxn>
              <a:cxn ang="0">
                <a:pos x="connsiteX1" y="connsiteY1"/>
              </a:cxn>
              <a:cxn ang="0">
                <a:pos x="connsiteX2" y="connsiteY2"/>
              </a:cxn>
              <a:cxn ang="0">
                <a:pos x="connsiteX3" y="connsiteY3"/>
              </a:cxn>
            </a:cxnLst>
            <a:rect l="l" t="t" r="r" b="b"/>
            <a:pathLst>
              <a:path w="142875" h="788194">
                <a:moveTo>
                  <a:pt x="0" y="0"/>
                </a:moveTo>
                <a:lnTo>
                  <a:pt x="142875" y="0"/>
                </a:lnTo>
                <a:lnTo>
                  <a:pt x="142875" y="788194"/>
                </a:lnTo>
                <a:lnTo>
                  <a:pt x="0" y="788194"/>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
        <p:nvSpPr>
          <p:cNvPr id="27" name="Freeform 26"/>
          <p:cNvSpPr/>
          <p:nvPr/>
        </p:nvSpPr>
        <p:spPr bwMode="auto">
          <a:xfrm>
            <a:off x="1700213" y="3579019"/>
            <a:ext cx="183356" cy="769144"/>
          </a:xfrm>
          <a:custGeom>
            <a:avLst/>
            <a:gdLst>
              <a:gd name="connsiteX0" fmla="*/ 0 w 183356"/>
              <a:gd name="connsiteY0" fmla="*/ 0 h 769144"/>
              <a:gd name="connsiteX1" fmla="*/ 183356 w 183356"/>
              <a:gd name="connsiteY1" fmla="*/ 769144 h 769144"/>
            </a:gdLst>
            <a:ahLst/>
            <a:cxnLst>
              <a:cxn ang="0">
                <a:pos x="connsiteX0" y="connsiteY0"/>
              </a:cxn>
              <a:cxn ang="0">
                <a:pos x="connsiteX1" y="connsiteY1"/>
              </a:cxn>
            </a:cxnLst>
            <a:rect l="l" t="t" r="r" b="b"/>
            <a:pathLst>
              <a:path w="183356" h="769144">
                <a:moveTo>
                  <a:pt x="0" y="0"/>
                </a:moveTo>
                <a:lnTo>
                  <a:pt x="183356" y="769144"/>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2" name="Freeform 31"/>
          <p:cNvSpPr/>
          <p:nvPr/>
        </p:nvSpPr>
        <p:spPr>
          <a:xfrm rot="16200000">
            <a:off x="5795852" y="2740705"/>
            <a:ext cx="118515" cy="276999"/>
          </a:xfrm>
          <a:custGeom>
            <a:avLst/>
            <a:gdLst>
              <a:gd name="connsiteX0" fmla="*/ 0 w 142875"/>
              <a:gd name="connsiteY0" fmla="*/ 0 h 788194"/>
              <a:gd name="connsiteX1" fmla="*/ 142875 w 142875"/>
              <a:gd name="connsiteY1" fmla="*/ 0 h 788194"/>
              <a:gd name="connsiteX2" fmla="*/ 142875 w 142875"/>
              <a:gd name="connsiteY2" fmla="*/ 788194 h 788194"/>
              <a:gd name="connsiteX3" fmla="*/ 0 w 142875"/>
              <a:gd name="connsiteY3" fmla="*/ 788194 h 788194"/>
            </a:gdLst>
            <a:ahLst/>
            <a:cxnLst>
              <a:cxn ang="0">
                <a:pos x="connsiteX0" y="connsiteY0"/>
              </a:cxn>
              <a:cxn ang="0">
                <a:pos x="connsiteX1" y="connsiteY1"/>
              </a:cxn>
              <a:cxn ang="0">
                <a:pos x="connsiteX2" y="connsiteY2"/>
              </a:cxn>
              <a:cxn ang="0">
                <a:pos x="connsiteX3" y="connsiteY3"/>
              </a:cxn>
            </a:cxnLst>
            <a:rect l="l" t="t" r="r" b="b"/>
            <a:pathLst>
              <a:path w="142875" h="788194">
                <a:moveTo>
                  <a:pt x="0" y="0"/>
                </a:moveTo>
                <a:lnTo>
                  <a:pt x="142875" y="0"/>
                </a:lnTo>
                <a:lnTo>
                  <a:pt x="142875" y="788194"/>
                </a:lnTo>
                <a:lnTo>
                  <a:pt x="0" y="788194"/>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
        <p:nvSpPr>
          <p:cNvPr id="31" name="Freeform 30"/>
          <p:cNvSpPr/>
          <p:nvPr/>
        </p:nvSpPr>
        <p:spPr bwMode="auto">
          <a:xfrm>
            <a:off x="5686425" y="2405063"/>
            <a:ext cx="169069" cy="411956"/>
          </a:xfrm>
          <a:custGeom>
            <a:avLst/>
            <a:gdLst>
              <a:gd name="connsiteX0" fmla="*/ 0 w 169069"/>
              <a:gd name="connsiteY0" fmla="*/ 0 h 411956"/>
              <a:gd name="connsiteX1" fmla="*/ 169069 w 169069"/>
              <a:gd name="connsiteY1" fmla="*/ 411956 h 411956"/>
            </a:gdLst>
            <a:ahLst/>
            <a:cxnLst>
              <a:cxn ang="0">
                <a:pos x="connsiteX0" y="connsiteY0"/>
              </a:cxn>
              <a:cxn ang="0">
                <a:pos x="connsiteX1" y="connsiteY1"/>
              </a:cxn>
            </a:cxnLst>
            <a:rect l="l" t="t" r="r" b="b"/>
            <a:pathLst>
              <a:path w="169069" h="411956">
                <a:moveTo>
                  <a:pt x="0" y="0"/>
                </a:moveTo>
                <a:lnTo>
                  <a:pt x="169069" y="411956"/>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219" name="Oval 9218"/>
          <p:cNvSpPr>
            <a:spLocks noChangeAspect="1"/>
          </p:cNvSpPr>
          <p:nvPr/>
        </p:nvSpPr>
        <p:spPr bwMode="auto">
          <a:xfrm>
            <a:off x="1351865" y="3238500"/>
            <a:ext cx="137160" cy="137160"/>
          </a:xfrm>
          <a:prstGeom prst="ellipse">
            <a:avLst/>
          </a:pr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7" name="Oval 36"/>
          <p:cNvSpPr>
            <a:spLocks noChangeAspect="1"/>
          </p:cNvSpPr>
          <p:nvPr/>
        </p:nvSpPr>
        <p:spPr bwMode="auto">
          <a:xfrm>
            <a:off x="1132047" y="3026569"/>
            <a:ext cx="137160" cy="137160"/>
          </a:xfrm>
          <a:prstGeom prst="ellipse">
            <a:avLst/>
          </a:pr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221" name="Freeform 9220"/>
          <p:cNvSpPr/>
          <p:nvPr/>
        </p:nvSpPr>
        <p:spPr bwMode="auto">
          <a:xfrm>
            <a:off x="1219200" y="2338388"/>
            <a:ext cx="52388" cy="690562"/>
          </a:xfrm>
          <a:custGeom>
            <a:avLst/>
            <a:gdLst>
              <a:gd name="connsiteX0" fmla="*/ 0 w 52388"/>
              <a:gd name="connsiteY0" fmla="*/ 690562 h 690562"/>
              <a:gd name="connsiteX1" fmla="*/ 52388 w 52388"/>
              <a:gd name="connsiteY1" fmla="*/ 0 h 690562"/>
            </a:gdLst>
            <a:ahLst/>
            <a:cxnLst>
              <a:cxn ang="0">
                <a:pos x="connsiteX0" y="connsiteY0"/>
              </a:cxn>
              <a:cxn ang="0">
                <a:pos x="connsiteX1" y="connsiteY1"/>
              </a:cxn>
            </a:cxnLst>
            <a:rect l="l" t="t" r="r" b="b"/>
            <a:pathLst>
              <a:path w="52388" h="690562">
                <a:moveTo>
                  <a:pt x="0" y="690562"/>
                </a:moveTo>
                <a:lnTo>
                  <a:pt x="52388" y="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222" name="Freeform 9221"/>
          <p:cNvSpPr/>
          <p:nvPr/>
        </p:nvSpPr>
        <p:spPr bwMode="auto">
          <a:xfrm>
            <a:off x="1271588" y="2343150"/>
            <a:ext cx="166687" cy="902494"/>
          </a:xfrm>
          <a:custGeom>
            <a:avLst/>
            <a:gdLst>
              <a:gd name="connsiteX0" fmla="*/ 0 w 166687"/>
              <a:gd name="connsiteY0" fmla="*/ 0 h 902494"/>
              <a:gd name="connsiteX1" fmla="*/ 166687 w 166687"/>
              <a:gd name="connsiteY1" fmla="*/ 902494 h 902494"/>
            </a:gdLst>
            <a:ahLst/>
            <a:cxnLst>
              <a:cxn ang="0">
                <a:pos x="connsiteX0" y="connsiteY0"/>
              </a:cxn>
              <a:cxn ang="0">
                <a:pos x="connsiteX1" y="connsiteY1"/>
              </a:cxn>
            </a:cxnLst>
            <a:rect l="l" t="t" r="r" b="b"/>
            <a:pathLst>
              <a:path w="166687" h="902494">
                <a:moveTo>
                  <a:pt x="0" y="0"/>
                </a:moveTo>
                <a:lnTo>
                  <a:pt x="166687" y="902494"/>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3177004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448056"/>
            <a:ext cx="8546592" cy="596188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8.14-3</a:t>
            </a:r>
            <a:endParaRPr lang="en-US" sz="1200" b="0" dirty="0">
              <a:solidFill>
                <a:schemeClr val="tx1"/>
              </a:solidFill>
              <a:latin typeface="Arial" charset="0"/>
            </a:endParaRPr>
          </a:p>
        </p:txBody>
      </p:sp>
      <p:sp>
        <p:nvSpPr>
          <p:cNvPr id="13" name="TextBox 2"/>
          <p:cNvSpPr txBox="1">
            <a:spLocks noChangeArrowheads="1"/>
          </p:cNvSpPr>
          <p:nvPr/>
        </p:nvSpPr>
        <p:spPr bwMode="auto">
          <a:xfrm>
            <a:off x="2309360" y="539292"/>
            <a:ext cx="452918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smtClean="0">
                <a:solidFill>
                  <a:srgbClr val="FFFFFF"/>
                </a:solidFill>
                <a:latin typeface="Arial"/>
                <a:ea typeface="ＭＳ Ｐゴシック" charset="0"/>
              </a:rPr>
              <a:t>MEIOSIS </a:t>
            </a:r>
            <a:r>
              <a:rPr lang="en-US" sz="1800" b="1" dirty="0" smtClean="0">
                <a:solidFill>
                  <a:srgbClr val="FFFFFF"/>
                </a:solidFill>
                <a:latin typeface="Times New Roman" pitchFamily="18" charset="0"/>
                <a:ea typeface="ＭＳ Ｐゴシック" charset="0"/>
                <a:cs typeface="Times New Roman" pitchFamily="18" charset="0"/>
              </a:rPr>
              <a:t>II</a:t>
            </a:r>
            <a:r>
              <a:rPr lang="en-US" sz="1600" b="1" dirty="0">
                <a:solidFill>
                  <a:srgbClr val="FFFFFF"/>
                </a:solidFill>
                <a:latin typeface="Arial"/>
                <a:ea typeface="ＭＳ Ｐゴシック" charset="0"/>
              </a:rPr>
              <a:t>: SISTER CHROMATIDS SEPARATE</a:t>
            </a:r>
          </a:p>
        </p:txBody>
      </p:sp>
      <p:sp>
        <p:nvSpPr>
          <p:cNvPr id="14" name="TextBox 3"/>
          <p:cNvSpPr txBox="1">
            <a:spLocks noChangeArrowheads="1"/>
          </p:cNvSpPr>
          <p:nvPr/>
        </p:nvSpPr>
        <p:spPr bwMode="auto">
          <a:xfrm>
            <a:off x="6709593" y="1110791"/>
            <a:ext cx="19816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r>
              <a:rPr lang="en-US" sz="1600" b="1" dirty="0">
                <a:solidFill>
                  <a:srgbClr val="FFFFFF"/>
                </a:solidFill>
                <a:latin typeface="Arial"/>
                <a:ea typeface="ＭＳ Ｐゴシック" charset="0"/>
              </a:rPr>
              <a:t>TELOPHASE</a:t>
            </a:r>
            <a:r>
              <a:rPr lang="en-US" sz="1800" b="1" dirty="0">
                <a:solidFill>
                  <a:srgbClr val="FFFFFF"/>
                </a:solidFill>
                <a:latin typeface="Arial"/>
                <a:ea typeface="ＭＳ Ｐゴシック" charset="0"/>
              </a:rPr>
              <a:t> </a:t>
            </a:r>
            <a:r>
              <a:rPr lang="en-US" sz="1800" b="1" dirty="0">
                <a:solidFill>
                  <a:srgbClr val="FFFFFF"/>
                </a:solidFill>
                <a:latin typeface="Times New Roman" pitchFamily="18" charset="0"/>
                <a:ea typeface="ＭＳ Ｐゴシック" charset="0"/>
                <a:cs typeface="Times New Roman" pitchFamily="18" charset="0"/>
              </a:rPr>
              <a:t>II</a:t>
            </a:r>
            <a:r>
              <a:rPr lang="en-US" sz="1600" b="1" dirty="0" smtClean="0">
                <a:solidFill>
                  <a:srgbClr val="FFFFFF"/>
                </a:solidFill>
                <a:latin typeface="Arial"/>
                <a:ea typeface="ＭＳ Ｐゴシック" charset="0"/>
              </a:rPr>
              <a:t> AND</a:t>
            </a:r>
          </a:p>
          <a:p>
            <a:pPr algn="ctr" eaLnBrk="0" hangingPunct="0"/>
            <a:r>
              <a:rPr lang="en-US" sz="1600" b="1" dirty="0" smtClean="0">
                <a:solidFill>
                  <a:srgbClr val="FFFFFF"/>
                </a:solidFill>
                <a:latin typeface="Arial"/>
                <a:ea typeface="ＭＳ Ｐゴシック" charset="0"/>
              </a:rPr>
              <a:t>CYTOKINESIS</a:t>
            </a:r>
            <a:endParaRPr lang="en-US" sz="1600" b="1" dirty="0">
              <a:solidFill>
                <a:srgbClr val="FFFFFF"/>
              </a:solidFill>
              <a:latin typeface="Arial"/>
              <a:ea typeface="ＭＳ Ｐゴシック" charset="0"/>
            </a:endParaRPr>
          </a:p>
        </p:txBody>
      </p:sp>
      <p:sp>
        <p:nvSpPr>
          <p:cNvPr id="16" name="TextBox 5"/>
          <p:cNvSpPr txBox="1">
            <a:spLocks noChangeArrowheads="1"/>
          </p:cNvSpPr>
          <p:nvPr/>
        </p:nvSpPr>
        <p:spPr bwMode="auto">
          <a:xfrm>
            <a:off x="688522" y="1239380"/>
            <a:ext cx="138499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FFFFFF"/>
                </a:solidFill>
                <a:latin typeface="Arial"/>
                <a:ea typeface="ＭＳ Ｐゴシック" charset="0"/>
              </a:rPr>
              <a:t>PROPHASE </a:t>
            </a:r>
            <a:r>
              <a:rPr lang="en-US" sz="1800" b="1" dirty="0">
                <a:solidFill>
                  <a:srgbClr val="FFFFFF"/>
                </a:solidFill>
                <a:latin typeface="Times New Roman" pitchFamily="18" charset="0"/>
                <a:ea typeface="ＭＳ Ｐゴシック" charset="0"/>
                <a:cs typeface="Times New Roman" pitchFamily="18" charset="0"/>
              </a:rPr>
              <a:t>II</a:t>
            </a:r>
            <a:endParaRPr lang="en-US" sz="1800" b="1" dirty="0">
              <a:solidFill>
                <a:srgbClr val="FFFFFF"/>
              </a:solidFill>
              <a:latin typeface="Arial"/>
              <a:ea typeface="ＭＳ Ｐゴシック" charset="0"/>
            </a:endParaRPr>
          </a:p>
        </p:txBody>
      </p:sp>
      <p:sp>
        <p:nvSpPr>
          <p:cNvPr id="17" name="TextBox 6"/>
          <p:cNvSpPr txBox="1">
            <a:spLocks noChangeArrowheads="1"/>
          </p:cNvSpPr>
          <p:nvPr/>
        </p:nvSpPr>
        <p:spPr bwMode="auto">
          <a:xfrm>
            <a:off x="2705440" y="1234616"/>
            <a:ext cx="150599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FFFFFF"/>
                </a:solidFill>
                <a:latin typeface="Arial"/>
                <a:ea typeface="ＭＳ Ｐゴシック" charset="0"/>
              </a:rPr>
              <a:t>METAPHASE </a:t>
            </a:r>
            <a:r>
              <a:rPr lang="en-US" sz="1800" b="1" dirty="0">
                <a:solidFill>
                  <a:srgbClr val="FFFFFF"/>
                </a:solidFill>
                <a:latin typeface="Times New Roman" pitchFamily="18" charset="0"/>
                <a:ea typeface="ＭＳ Ｐゴシック" charset="0"/>
                <a:cs typeface="Times New Roman" pitchFamily="18" charset="0"/>
              </a:rPr>
              <a:t>II</a:t>
            </a:r>
            <a:endParaRPr lang="en-US" sz="1800" b="1" dirty="0">
              <a:solidFill>
                <a:srgbClr val="FFFFFF"/>
              </a:solidFill>
              <a:latin typeface="Arial"/>
              <a:ea typeface="ＭＳ Ｐゴシック" charset="0"/>
            </a:endParaRPr>
          </a:p>
        </p:txBody>
      </p:sp>
      <p:sp>
        <p:nvSpPr>
          <p:cNvPr id="18" name="TextBox 7"/>
          <p:cNvSpPr txBox="1">
            <a:spLocks noChangeArrowheads="1"/>
          </p:cNvSpPr>
          <p:nvPr/>
        </p:nvSpPr>
        <p:spPr bwMode="auto">
          <a:xfrm>
            <a:off x="4883489" y="1234616"/>
            <a:ext cx="138339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FFFFFF"/>
                </a:solidFill>
                <a:latin typeface="Arial"/>
                <a:ea typeface="ＭＳ Ｐゴシック" charset="0"/>
              </a:rPr>
              <a:t>ANAPHASE </a:t>
            </a:r>
            <a:r>
              <a:rPr lang="en-US" sz="1800" b="1" dirty="0">
                <a:solidFill>
                  <a:srgbClr val="FFFFFF"/>
                </a:solidFill>
                <a:latin typeface="Times New Roman" pitchFamily="18" charset="0"/>
                <a:ea typeface="ＭＳ Ｐゴシック" charset="0"/>
                <a:cs typeface="Times New Roman" pitchFamily="18" charset="0"/>
              </a:rPr>
              <a:t>II</a:t>
            </a:r>
            <a:endParaRPr lang="en-US" sz="1800" b="1" dirty="0">
              <a:solidFill>
                <a:srgbClr val="FFFFFF"/>
              </a:solidFill>
              <a:latin typeface="Arial"/>
              <a:ea typeface="ＭＳ Ｐゴシック" charset="0"/>
            </a:endParaRPr>
          </a:p>
        </p:txBody>
      </p:sp>
      <p:sp>
        <p:nvSpPr>
          <p:cNvPr id="19" name="TextBox 8"/>
          <p:cNvSpPr txBox="1">
            <a:spLocks noChangeArrowheads="1"/>
          </p:cNvSpPr>
          <p:nvPr/>
        </p:nvSpPr>
        <p:spPr bwMode="auto">
          <a:xfrm>
            <a:off x="4669971" y="3588877"/>
            <a:ext cx="1513235"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Sister chromatids</a:t>
            </a:r>
          </a:p>
          <a:p>
            <a:pPr eaLnBrk="0" hangingPunct="0">
              <a:lnSpc>
                <a:spcPts val="1600"/>
              </a:lnSpc>
            </a:pPr>
            <a:r>
              <a:rPr lang="en-US" sz="1400" b="1" dirty="0" smtClean="0">
                <a:solidFill>
                  <a:srgbClr val="000000"/>
                </a:solidFill>
                <a:latin typeface="Arial"/>
                <a:ea typeface="ＭＳ Ｐゴシック" charset="0"/>
              </a:rPr>
              <a:t>separate</a:t>
            </a:r>
            <a:endParaRPr lang="en-US" sz="1400" b="1" dirty="0">
              <a:solidFill>
                <a:srgbClr val="000000"/>
              </a:solidFill>
              <a:latin typeface="Arial"/>
              <a:ea typeface="ＭＳ Ｐゴシック" charset="0"/>
            </a:endParaRPr>
          </a:p>
        </p:txBody>
      </p:sp>
      <p:sp>
        <p:nvSpPr>
          <p:cNvPr id="20" name="TextBox 10"/>
          <p:cNvSpPr txBox="1">
            <a:spLocks noChangeArrowheads="1"/>
          </p:cNvSpPr>
          <p:nvPr/>
        </p:nvSpPr>
        <p:spPr bwMode="auto">
          <a:xfrm>
            <a:off x="6785315" y="3588877"/>
            <a:ext cx="1469954"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Haploid daughter</a:t>
            </a:r>
          </a:p>
          <a:p>
            <a:pPr eaLnBrk="0" hangingPunct="0">
              <a:lnSpc>
                <a:spcPts val="1600"/>
              </a:lnSpc>
            </a:pPr>
            <a:r>
              <a:rPr lang="en-US" sz="1400" b="1" dirty="0" smtClean="0">
                <a:solidFill>
                  <a:srgbClr val="000000"/>
                </a:solidFill>
                <a:latin typeface="Arial"/>
                <a:ea typeface="ＭＳ Ｐゴシック" charset="0"/>
              </a:rPr>
              <a:t>cells forming</a:t>
            </a:r>
            <a:endParaRPr lang="en-US" sz="1400" b="1" dirty="0">
              <a:solidFill>
                <a:srgbClr val="000000"/>
              </a:solidFill>
              <a:latin typeface="Arial"/>
              <a:ea typeface="ＭＳ Ｐゴシック" charset="0"/>
            </a:endParaRPr>
          </a:p>
        </p:txBody>
      </p:sp>
      <p:sp>
        <p:nvSpPr>
          <p:cNvPr id="21" name="TextBox 12"/>
          <p:cNvSpPr txBox="1">
            <a:spLocks noChangeArrowheads="1"/>
          </p:cNvSpPr>
          <p:nvPr/>
        </p:nvSpPr>
        <p:spPr bwMode="auto">
          <a:xfrm>
            <a:off x="850289" y="5729147"/>
            <a:ext cx="740908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1800"/>
              </a:lnSpc>
            </a:pPr>
            <a:r>
              <a:rPr lang="en-US" sz="1600" b="1" dirty="0" smtClean="0">
                <a:solidFill>
                  <a:srgbClr val="000000"/>
                </a:solidFill>
                <a:latin typeface="Arial"/>
                <a:ea typeface="ＭＳ Ｐゴシック" charset="0"/>
              </a:rPr>
              <a:t>During another round of cell division, the sister chromatids finally separate;</a:t>
            </a:r>
          </a:p>
          <a:p>
            <a:pPr algn="ctr" eaLnBrk="0" hangingPunct="0">
              <a:lnSpc>
                <a:spcPts val="1800"/>
              </a:lnSpc>
            </a:pPr>
            <a:r>
              <a:rPr lang="en-US" sz="1600" b="1" dirty="0" smtClean="0">
                <a:solidFill>
                  <a:srgbClr val="000000"/>
                </a:solidFill>
                <a:latin typeface="Arial"/>
                <a:ea typeface="ＭＳ Ｐゴシック" charset="0"/>
              </a:rPr>
              <a:t>four haploid daughter cells result, containing single chromosomes.</a:t>
            </a:r>
            <a:endParaRPr lang="en-US" sz="1600" b="1" dirty="0">
              <a:solidFill>
                <a:srgbClr val="000000"/>
              </a:solidFill>
              <a:latin typeface="Arial"/>
              <a:ea typeface="ＭＳ Ｐゴシック" charset="0"/>
            </a:endParaRPr>
          </a:p>
        </p:txBody>
      </p:sp>
      <p:sp>
        <p:nvSpPr>
          <p:cNvPr id="22" name="Freeform 21"/>
          <p:cNvSpPr/>
          <p:nvPr/>
        </p:nvSpPr>
        <p:spPr bwMode="auto">
          <a:xfrm flipH="1" flipV="1">
            <a:off x="5360983" y="3999245"/>
            <a:ext cx="363540" cy="406396"/>
          </a:xfrm>
          <a:custGeom>
            <a:avLst/>
            <a:gdLst>
              <a:gd name="connsiteX0" fmla="*/ 0 w 241300"/>
              <a:gd name="connsiteY0" fmla="*/ 0 h 438150"/>
              <a:gd name="connsiteX1" fmla="*/ 241300 w 241300"/>
              <a:gd name="connsiteY1" fmla="*/ 438150 h 438150"/>
            </a:gdLst>
            <a:ahLst/>
            <a:cxnLst>
              <a:cxn ang="0">
                <a:pos x="connsiteX0" y="connsiteY0"/>
              </a:cxn>
              <a:cxn ang="0">
                <a:pos x="connsiteX1" y="connsiteY1"/>
              </a:cxn>
            </a:cxnLst>
            <a:rect l="l" t="t" r="r" b="b"/>
            <a:pathLst>
              <a:path w="241300" h="438150">
                <a:moveTo>
                  <a:pt x="0" y="0"/>
                </a:moveTo>
                <a:lnTo>
                  <a:pt x="241300" y="43815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3" name="Freeform 22"/>
          <p:cNvSpPr/>
          <p:nvPr/>
        </p:nvSpPr>
        <p:spPr bwMode="auto">
          <a:xfrm rot="-240000" flipV="1">
            <a:off x="5336380" y="4001627"/>
            <a:ext cx="45719" cy="388604"/>
          </a:xfrm>
          <a:custGeom>
            <a:avLst/>
            <a:gdLst>
              <a:gd name="connsiteX0" fmla="*/ 0 w 241300"/>
              <a:gd name="connsiteY0" fmla="*/ 0 h 438150"/>
              <a:gd name="connsiteX1" fmla="*/ 241300 w 241300"/>
              <a:gd name="connsiteY1" fmla="*/ 438150 h 438150"/>
            </a:gdLst>
            <a:ahLst/>
            <a:cxnLst>
              <a:cxn ang="0">
                <a:pos x="connsiteX0" y="connsiteY0"/>
              </a:cxn>
              <a:cxn ang="0">
                <a:pos x="connsiteX1" y="connsiteY1"/>
              </a:cxn>
            </a:cxnLst>
            <a:rect l="l" t="t" r="r" b="b"/>
            <a:pathLst>
              <a:path w="241300" h="438150">
                <a:moveTo>
                  <a:pt x="0" y="0"/>
                </a:moveTo>
                <a:lnTo>
                  <a:pt x="241300" y="43815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800079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759656" y="504312"/>
            <a:ext cx="7580476" cy="500524"/>
          </a:xfrm>
        </p:spPr>
        <p:txBody>
          <a:bodyPr/>
          <a:lstStyle/>
          <a:p>
            <a:r>
              <a:rPr lang="en-US" dirty="0" smtClean="0"/>
              <a:t>The Origins of Genetic Variation</a:t>
            </a:r>
            <a:r>
              <a:rPr lang="ko-KR" altLang="en-US" sz="2400" b="0" dirty="0" smtClean="0"/>
              <a:t>유전적 변이</a:t>
            </a:r>
            <a:endParaRPr lang="en-US" sz="2400" b="0" dirty="0" smtClean="0"/>
          </a:p>
        </p:txBody>
      </p:sp>
      <p:sp>
        <p:nvSpPr>
          <p:cNvPr id="209923" name="Rectangle 3"/>
          <p:cNvSpPr>
            <a:spLocks noGrp="1" noChangeArrowheads="1"/>
          </p:cNvSpPr>
          <p:nvPr>
            <p:ph idx="1"/>
          </p:nvPr>
        </p:nvSpPr>
        <p:spPr/>
        <p:txBody>
          <a:bodyPr/>
          <a:lstStyle/>
          <a:p>
            <a:r>
              <a:rPr lang="en-US" dirty="0" smtClean="0"/>
              <a:t>Offspring of sexual reproduction are genetically different from their parents and one another.</a:t>
            </a:r>
          </a:p>
          <a:p>
            <a:r>
              <a:rPr lang="en-US" dirty="0" smtClean="0"/>
              <a:t>How does meiosis produce such genetic variation? </a:t>
            </a:r>
          </a:p>
        </p:txBody>
      </p:sp>
      <p:sp>
        <p:nvSpPr>
          <p:cNvPr id="5" name="직사각형 4"/>
          <p:cNvSpPr/>
          <p:nvPr/>
        </p:nvSpPr>
        <p:spPr>
          <a:xfrm>
            <a:off x="336619" y="2882874"/>
            <a:ext cx="8103995" cy="3600986"/>
          </a:xfrm>
          <a:prstGeom prst="rect">
            <a:avLst/>
          </a:prstGeom>
        </p:spPr>
        <p:txBody>
          <a:bodyPr wrap="square">
            <a:spAutoFit/>
          </a:bodyPr>
          <a:lstStyle/>
          <a:p>
            <a:r>
              <a:rPr lang="en-US" altLang="ko-KR" b="1" dirty="0" smtClean="0">
                <a:solidFill>
                  <a:srgbClr val="4473B8"/>
                </a:solidFill>
                <a:latin typeface="Times New Roman" pitchFamily="-108" charset="0"/>
              </a:rPr>
              <a:t>-Independent Assortment</a:t>
            </a:r>
            <a:r>
              <a:rPr lang="ko-KR" altLang="en-US" sz="2000" dirty="0" smtClean="0">
                <a:solidFill>
                  <a:srgbClr val="4473B8"/>
                </a:solidFill>
                <a:latin typeface="Times New Roman" pitchFamily="-108" charset="0"/>
              </a:rPr>
              <a:t>독립분리</a:t>
            </a:r>
            <a:r>
              <a:rPr lang="en-US" altLang="ko-KR" b="1" dirty="0" smtClean="0">
                <a:solidFill>
                  <a:srgbClr val="4473B8"/>
                </a:solidFill>
                <a:latin typeface="Times New Roman" pitchFamily="-108" charset="0"/>
              </a:rPr>
              <a:t> of Chromosomes</a:t>
            </a:r>
          </a:p>
          <a:p>
            <a:pPr lvl="1"/>
            <a:r>
              <a:rPr lang="en-US" altLang="ko-KR" sz="2000" dirty="0" smtClean="0"/>
              <a:t>For a human, </a:t>
            </a:r>
            <a:r>
              <a:rPr lang="en-US" altLang="ko-KR" sz="2000" i="1" dirty="0" smtClean="0"/>
              <a:t>n</a:t>
            </a:r>
            <a:r>
              <a:rPr lang="en-US" altLang="ko-KR" sz="2000" dirty="0" smtClean="0"/>
              <a:t> = 23, so there are 2</a:t>
            </a:r>
            <a:r>
              <a:rPr lang="en-US" altLang="ko-KR" sz="2000" baseline="30000" dirty="0" smtClean="0"/>
              <a:t>23</a:t>
            </a:r>
            <a:r>
              <a:rPr lang="en-US" altLang="ko-KR" sz="2000" dirty="0" smtClean="0"/>
              <a:t>, or about 8 million, possible chromosome combinations that can appear in gametes.</a:t>
            </a:r>
          </a:p>
          <a:p>
            <a:pPr lvl="1"/>
            <a:r>
              <a:rPr lang="en-US" altLang="ko-KR" sz="2000" dirty="0" smtClean="0"/>
              <a:t>A single man and a single woman can produce zygotes with 64 trillion combinations of chromosomes! </a:t>
            </a:r>
          </a:p>
          <a:p>
            <a:pPr marL="0" lvl="1"/>
            <a:r>
              <a:rPr lang="en-US" altLang="ko-KR" b="1" dirty="0" smtClean="0">
                <a:solidFill>
                  <a:srgbClr val="0070C0"/>
                </a:solidFill>
                <a:latin typeface="+mj-lt"/>
              </a:rPr>
              <a:t>-Crossing Over</a:t>
            </a:r>
            <a:r>
              <a:rPr lang="ko-KR" altLang="en-US" sz="2000" dirty="0" smtClean="0">
                <a:solidFill>
                  <a:srgbClr val="0070C0"/>
                </a:solidFill>
                <a:latin typeface="+mj-lt"/>
              </a:rPr>
              <a:t>교차</a:t>
            </a:r>
            <a:r>
              <a:rPr lang="en-US" altLang="ko-KR" b="1" dirty="0" smtClean="0">
                <a:solidFill>
                  <a:srgbClr val="0070C0"/>
                </a:solidFill>
                <a:latin typeface="+mj-lt"/>
              </a:rPr>
              <a:t> of Chromosomes</a:t>
            </a:r>
          </a:p>
          <a:p>
            <a:pPr marL="457200"/>
            <a:r>
              <a:rPr lang="en-US" altLang="ko-KR" sz="2000" dirty="0" smtClean="0">
                <a:latin typeface="+mn-ea"/>
                <a:ea typeface="+mn-ea"/>
              </a:rPr>
              <a:t>Exchange of corresponding segments between </a:t>
            </a:r>
            <a:r>
              <a:rPr lang="en-US" altLang="ko-KR" sz="2000" dirty="0" err="1" smtClean="0">
                <a:latin typeface="+mn-ea"/>
                <a:ea typeface="+mn-ea"/>
              </a:rPr>
              <a:t>nonsister</a:t>
            </a:r>
            <a:r>
              <a:rPr lang="en-US" altLang="ko-KR" sz="2000" dirty="0" smtClean="0">
                <a:latin typeface="+mn-ea"/>
                <a:ea typeface="+mn-ea"/>
              </a:rPr>
              <a:t> </a:t>
            </a:r>
            <a:r>
              <a:rPr lang="en-US" altLang="ko-KR" sz="2000" dirty="0" err="1" smtClean="0">
                <a:latin typeface="+mn-ea"/>
                <a:ea typeface="+mn-ea"/>
              </a:rPr>
              <a:t>chromatids</a:t>
            </a:r>
            <a:r>
              <a:rPr lang="en-US" altLang="ko-KR" sz="2000" dirty="0" smtClean="0">
                <a:latin typeface="+mn-ea"/>
                <a:ea typeface="+mn-ea"/>
              </a:rPr>
              <a:t> of homologous chromosomes, which occurs during prophase I of meiosis.</a:t>
            </a:r>
          </a:p>
          <a:p>
            <a:pPr marL="457200"/>
            <a:r>
              <a:rPr lang="en-US" altLang="ko-KR" sz="2000" dirty="0" smtClean="0">
                <a:latin typeface="+mn-ea"/>
                <a:ea typeface="+mn-ea"/>
              </a:rPr>
              <a:t>With crossing over, gametes arise with chromosomes that are partly from the mother and partly from the father. </a:t>
            </a:r>
            <a:endParaRPr lang="ko-KR" altLang="en-US" sz="2000" b="1" dirty="0">
              <a:solidFill>
                <a:srgbClr val="4473B8"/>
              </a:solidFill>
              <a:latin typeface="+mj-ea"/>
              <a:ea typeface="+mj-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47344" y="204216"/>
            <a:ext cx="7449312"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8.16</a:t>
            </a:r>
            <a:endParaRPr lang="en-US" sz="1200" b="0" dirty="0">
              <a:solidFill>
                <a:schemeClr val="tx1"/>
              </a:solidFill>
              <a:latin typeface="Arial" charset="0"/>
            </a:endParaRPr>
          </a:p>
        </p:txBody>
      </p:sp>
      <p:sp>
        <p:nvSpPr>
          <p:cNvPr id="4" name="TextBox 2"/>
          <p:cNvSpPr txBox="1">
            <a:spLocks noChangeArrowheads="1"/>
          </p:cNvSpPr>
          <p:nvPr/>
        </p:nvSpPr>
        <p:spPr bwMode="auto">
          <a:xfrm>
            <a:off x="1820068" y="264298"/>
            <a:ext cx="162448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FFFFFF"/>
                </a:solidFill>
                <a:latin typeface="Arial"/>
                <a:ea typeface="ＭＳ Ｐゴシック" charset="0"/>
              </a:rPr>
              <a:t>POSSIBILITY 1</a:t>
            </a:r>
          </a:p>
        </p:txBody>
      </p:sp>
      <p:sp>
        <p:nvSpPr>
          <p:cNvPr id="5" name="TextBox 3"/>
          <p:cNvSpPr txBox="1">
            <a:spLocks noChangeArrowheads="1"/>
          </p:cNvSpPr>
          <p:nvPr/>
        </p:nvSpPr>
        <p:spPr bwMode="auto">
          <a:xfrm>
            <a:off x="3497263" y="902472"/>
            <a:ext cx="2083071" cy="115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1800"/>
              </a:lnSpc>
            </a:pPr>
            <a:r>
              <a:rPr lang="en-US" sz="1600" b="1" dirty="0" smtClean="0">
                <a:solidFill>
                  <a:srgbClr val="000000"/>
                </a:solidFill>
                <a:latin typeface="Arial"/>
                <a:ea typeface="ＭＳ Ｐゴシック" charset="0"/>
              </a:rPr>
              <a:t>Two equally probable</a:t>
            </a:r>
          </a:p>
          <a:p>
            <a:pPr algn="ctr" eaLnBrk="0" hangingPunct="0">
              <a:lnSpc>
                <a:spcPts val="1800"/>
              </a:lnSpc>
            </a:pPr>
            <a:r>
              <a:rPr lang="en-US" sz="1600" b="1" dirty="0" smtClean="0">
                <a:solidFill>
                  <a:srgbClr val="000000"/>
                </a:solidFill>
                <a:latin typeface="Arial"/>
                <a:ea typeface="ＭＳ Ｐゴシック" charset="0"/>
              </a:rPr>
              <a:t>arrangements of</a:t>
            </a:r>
          </a:p>
          <a:p>
            <a:pPr algn="ctr" eaLnBrk="0" hangingPunct="0">
              <a:lnSpc>
                <a:spcPts val="1800"/>
              </a:lnSpc>
            </a:pPr>
            <a:r>
              <a:rPr lang="en-US" sz="1600" b="1" dirty="0" smtClean="0">
                <a:solidFill>
                  <a:srgbClr val="000000"/>
                </a:solidFill>
                <a:latin typeface="Arial"/>
                <a:ea typeface="ＭＳ Ｐゴシック" charset="0"/>
              </a:rPr>
              <a:t>chromosomes</a:t>
            </a:r>
          </a:p>
          <a:p>
            <a:pPr algn="ctr" eaLnBrk="0" hangingPunct="0">
              <a:lnSpc>
                <a:spcPts val="1800"/>
              </a:lnSpc>
            </a:pPr>
            <a:r>
              <a:rPr lang="en-US" sz="1600" b="1" dirty="0" smtClean="0">
                <a:solidFill>
                  <a:srgbClr val="000000"/>
                </a:solidFill>
                <a:latin typeface="Arial"/>
                <a:ea typeface="ＭＳ Ｐゴシック" charset="0"/>
              </a:rPr>
              <a:t>at metaphase of</a:t>
            </a:r>
          </a:p>
          <a:p>
            <a:pPr algn="ctr" eaLnBrk="0" hangingPunct="0">
              <a:lnSpc>
                <a:spcPts val="1800"/>
              </a:lnSpc>
            </a:pPr>
            <a:r>
              <a:rPr lang="en-US" sz="1600" b="1" dirty="0" smtClean="0">
                <a:solidFill>
                  <a:srgbClr val="000000"/>
                </a:solidFill>
                <a:latin typeface="Arial"/>
                <a:ea typeface="ＭＳ Ｐゴシック" charset="0"/>
              </a:rPr>
              <a:t>meiosis </a:t>
            </a:r>
            <a:r>
              <a:rPr lang="en-US" sz="1600" b="1" dirty="0" smtClean="0">
                <a:solidFill>
                  <a:srgbClr val="000000"/>
                </a:solidFill>
                <a:latin typeface="Times New Roman" pitchFamily="18" charset="0"/>
                <a:ea typeface="ＭＳ Ｐゴシック" charset="0"/>
                <a:cs typeface="Times New Roman" pitchFamily="18" charset="0"/>
              </a:rPr>
              <a:t>I</a:t>
            </a:r>
            <a:endParaRPr lang="en-US" sz="1600" b="1" dirty="0">
              <a:solidFill>
                <a:srgbClr val="000000"/>
              </a:solidFill>
              <a:latin typeface="Times New Roman" pitchFamily="18" charset="0"/>
              <a:ea typeface="ＭＳ Ｐゴシック" charset="0"/>
              <a:cs typeface="Times New Roman" pitchFamily="18" charset="0"/>
            </a:endParaRPr>
          </a:p>
        </p:txBody>
      </p:sp>
      <p:sp>
        <p:nvSpPr>
          <p:cNvPr id="6" name="TextBox 8"/>
          <p:cNvSpPr txBox="1">
            <a:spLocks noChangeArrowheads="1"/>
          </p:cNvSpPr>
          <p:nvPr/>
        </p:nvSpPr>
        <p:spPr bwMode="auto">
          <a:xfrm>
            <a:off x="5725318" y="264298"/>
            <a:ext cx="162448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FFFFFF"/>
                </a:solidFill>
                <a:latin typeface="Arial"/>
                <a:ea typeface="ＭＳ Ｐゴシック" charset="0"/>
              </a:rPr>
              <a:t>POSSIBILITY 2</a:t>
            </a:r>
          </a:p>
        </p:txBody>
      </p:sp>
      <p:sp>
        <p:nvSpPr>
          <p:cNvPr id="7" name="TextBox 9"/>
          <p:cNvSpPr txBox="1">
            <a:spLocks noChangeArrowheads="1"/>
          </p:cNvSpPr>
          <p:nvPr/>
        </p:nvSpPr>
        <p:spPr bwMode="auto">
          <a:xfrm>
            <a:off x="4015355" y="3062286"/>
            <a:ext cx="1059584" cy="6924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1800"/>
              </a:lnSpc>
            </a:pPr>
            <a:r>
              <a:rPr lang="en-US" sz="1600" b="1" dirty="0" smtClean="0">
                <a:solidFill>
                  <a:srgbClr val="000000"/>
                </a:solidFill>
                <a:latin typeface="Arial"/>
                <a:ea typeface="ＭＳ Ｐゴシック" charset="0"/>
              </a:rPr>
              <a:t>Metaphase</a:t>
            </a:r>
          </a:p>
          <a:p>
            <a:pPr algn="ctr" eaLnBrk="0" hangingPunct="0">
              <a:lnSpc>
                <a:spcPts val="1800"/>
              </a:lnSpc>
            </a:pPr>
            <a:r>
              <a:rPr lang="en-US" sz="1600" b="1" dirty="0" smtClean="0">
                <a:solidFill>
                  <a:srgbClr val="000000"/>
                </a:solidFill>
                <a:latin typeface="Arial"/>
                <a:ea typeface="ＭＳ Ｐゴシック" charset="0"/>
              </a:rPr>
              <a:t>of</a:t>
            </a:r>
          </a:p>
          <a:p>
            <a:pPr algn="ctr" eaLnBrk="0" hangingPunct="0">
              <a:lnSpc>
                <a:spcPts val="1800"/>
              </a:lnSpc>
            </a:pPr>
            <a:r>
              <a:rPr lang="en-US" sz="1600" b="1" dirty="0" smtClean="0">
                <a:solidFill>
                  <a:srgbClr val="000000"/>
                </a:solidFill>
                <a:latin typeface="Arial"/>
                <a:ea typeface="ＭＳ Ｐゴシック" charset="0"/>
              </a:rPr>
              <a:t>meiosis </a:t>
            </a:r>
            <a:r>
              <a:rPr lang="en-US" sz="1600" b="1" dirty="0" smtClean="0">
                <a:solidFill>
                  <a:srgbClr val="000000"/>
                </a:solidFill>
                <a:latin typeface="Times New Roman" pitchFamily="18" charset="0"/>
                <a:ea typeface="ＭＳ Ｐゴシック" charset="0"/>
                <a:cs typeface="Times New Roman" pitchFamily="18" charset="0"/>
              </a:rPr>
              <a:t>II</a:t>
            </a:r>
            <a:endParaRPr lang="en-US" sz="1600" b="1" dirty="0">
              <a:solidFill>
                <a:srgbClr val="000000"/>
              </a:solidFill>
              <a:latin typeface="Times New Roman" pitchFamily="18" charset="0"/>
              <a:ea typeface="ＭＳ Ｐゴシック" charset="0"/>
              <a:cs typeface="Times New Roman" pitchFamily="18" charset="0"/>
            </a:endParaRPr>
          </a:p>
        </p:txBody>
      </p:sp>
      <p:sp>
        <p:nvSpPr>
          <p:cNvPr id="8" name="TextBox 12"/>
          <p:cNvSpPr txBox="1">
            <a:spLocks noChangeArrowheads="1"/>
          </p:cNvSpPr>
          <p:nvPr/>
        </p:nvSpPr>
        <p:spPr bwMode="auto">
          <a:xfrm>
            <a:off x="4117759" y="4726940"/>
            <a:ext cx="867225"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Gametes</a:t>
            </a:r>
          </a:p>
        </p:txBody>
      </p:sp>
      <p:sp>
        <p:nvSpPr>
          <p:cNvPr id="9" name="TextBox 13"/>
          <p:cNvSpPr txBox="1">
            <a:spLocks noChangeArrowheads="1"/>
          </p:cNvSpPr>
          <p:nvPr/>
        </p:nvSpPr>
        <p:spPr bwMode="auto">
          <a:xfrm>
            <a:off x="1118972" y="5480209"/>
            <a:ext cx="142507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Combination </a:t>
            </a:r>
            <a:r>
              <a:rPr lang="en-US" sz="1600" b="1" dirty="0" smtClean="0">
                <a:solidFill>
                  <a:srgbClr val="000000"/>
                </a:solidFill>
                <a:latin typeface="Arial"/>
                <a:ea typeface="ＭＳ Ｐゴシック" charset="0"/>
              </a:rPr>
              <a:t>a</a:t>
            </a:r>
            <a:endParaRPr lang="en-US" sz="1600" b="1" dirty="0">
              <a:solidFill>
                <a:srgbClr val="000000"/>
              </a:solidFill>
              <a:latin typeface="Arial"/>
              <a:ea typeface="ＭＳ Ｐゴシック" charset="0"/>
            </a:endParaRPr>
          </a:p>
        </p:txBody>
      </p:sp>
      <p:sp>
        <p:nvSpPr>
          <p:cNvPr id="10" name="TextBox 14"/>
          <p:cNvSpPr txBox="1">
            <a:spLocks noChangeArrowheads="1"/>
          </p:cNvSpPr>
          <p:nvPr/>
        </p:nvSpPr>
        <p:spPr bwMode="auto">
          <a:xfrm>
            <a:off x="4966278" y="5480209"/>
            <a:ext cx="142507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Combination </a:t>
            </a:r>
            <a:r>
              <a:rPr lang="en-US" sz="1600" b="1" dirty="0" smtClean="0">
                <a:solidFill>
                  <a:srgbClr val="000000"/>
                </a:solidFill>
                <a:latin typeface="Arial"/>
                <a:ea typeface="ＭＳ Ｐゴシック" charset="0"/>
              </a:rPr>
              <a:t>c</a:t>
            </a:r>
            <a:endParaRPr lang="en-US" sz="1600" b="1" dirty="0">
              <a:solidFill>
                <a:srgbClr val="000000"/>
              </a:solidFill>
              <a:latin typeface="Arial"/>
              <a:ea typeface="ＭＳ Ｐゴシック" charset="0"/>
            </a:endParaRPr>
          </a:p>
        </p:txBody>
      </p:sp>
      <p:sp>
        <p:nvSpPr>
          <p:cNvPr id="11" name="TextBox 15"/>
          <p:cNvSpPr txBox="1">
            <a:spLocks noChangeArrowheads="1"/>
          </p:cNvSpPr>
          <p:nvPr/>
        </p:nvSpPr>
        <p:spPr bwMode="auto">
          <a:xfrm>
            <a:off x="1086429" y="6132670"/>
            <a:ext cx="690169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1800"/>
              </a:lnSpc>
            </a:pPr>
            <a:r>
              <a:rPr lang="en-US" sz="1600" b="1" dirty="0" smtClean="0">
                <a:solidFill>
                  <a:srgbClr val="000000"/>
                </a:solidFill>
                <a:latin typeface="Arial"/>
                <a:ea typeface="ＭＳ Ｐゴシック" charset="0"/>
              </a:rPr>
              <a:t>Because possibilities 1 and 2 are equally likely, the four possible types</a:t>
            </a:r>
          </a:p>
          <a:p>
            <a:pPr algn="ctr" eaLnBrk="0" hangingPunct="0">
              <a:lnSpc>
                <a:spcPts val="1800"/>
              </a:lnSpc>
            </a:pPr>
            <a:r>
              <a:rPr lang="en-US" sz="1600" b="1" dirty="0" smtClean="0">
                <a:solidFill>
                  <a:srgbClr val="000000"/>
                </a:solidFill>
                <a:latin typeface="Arial"/>
                <a:ea typeface="ＭＳ Ｐゴシック" charset="0"/>
              </a:rPr>
              <a:t>of gametes will be made in approximately equal numbers.</a:t>
            </a:r>
            <a:endParaRPr lang="en-US" sz="1600" b="1" dirty="0">
              <a:solidFill>
                <a:srgbClr val="000000"/>
              </a:solidFill>
              <a:latin typeface="Arial"/>
              <a:ea typeface="ＭＳ Ｐゴシック" charset="0"/>
            </a:endParaRPr>
          </a:p>
        </p:txBody>
      </p:sp>
      <p:sp>
        <p:nvSpPr>
          <p:cNvPr id="12" name="TextBox 13"/>
          <p:cNvSpPr txBox="1">
            <a:spLocks noChangeArrowheads="1"/>
          </p:cNvSpPr>
          <p:nvPr/>
        </p:nvSpPr>
        <p:spPr bwMode="auto">
          <a:xfrm>
            <a:off x="2687073" y="5481162"/>
            <a:ext cx="143629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Combination </a:t>
            </a:r>
            <a:r>
              <a:rPr lang="en-US" sz="1600" b="1" dirty="0" smtClean="0">
                <a:solidFill>
                  <a:srgbClr val="000000"/>
                </a:solidFill>
                <a:latin typeface="Arial"/>
                <a:ea typeface="ＭＳ Ｐゴシック" charset="0"/>
              </a:rPr>
              <a:t>b</a:t>
            </a:r>
            <a:endParaRPr lang="en-US" sz="1600" b="1" dirty="0">
              <a:solidFill>
                <a:srgbClr val="000000"/>
              </a:solidFill>
              <a:latin typeface="Arial"/>
              <a:ea typeface="ＭＳ Ｐゴシック" charset="0"/>
            </a:endParaRPr>
          </a:p>
        </p:txBody>
      </p:sp>
      <p:sp>
        <p:nvSpPr>
          <p:cNvPr id="13" name="TextBox 14"/>
          <p:cNvSpPr txBox="1">
            <a:spLocks noChangeArrowheads="1"/>
          </p:cNvSpPr>
          <p:nvPr/>
        </p:nvSpPr>
        <p:spPr bwMode="auto">
          <a:xfrm>
            <a:off x="6529462" y="5482589"/>
            <a:ext cx="143629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Combination </a:t>
            </a:r>
            <a:r>
              <a:rPr lang="en-US" sz="1600" b="1" dirty="0" smtClean="0">
                <a:solidFill>
                  <a:srgbClr val="000000"/>
                </a:solidFill>
                <a:latin typeface="Arial"/>
                <a:ea typeface="ＭＳ Ｐゴシック" charset="0"/>
              </a:rPr>
              <a:t>d</a:t>
            </a:r>
            <a:endParaRPr lang="en-US" sz="1600" b="1" dirty="0">
              <a:solidFill>
                <a:srgbClr val="000000"/>
              </a:solidFill>
              <a:latin typeface="Arial"/>
              <a:ea typeface="ＭＳ Ｐゴシック" charset="0"/>
            </a:endParaRPr>
          </a:p>
        </p:txBody>
      </p:sp>
      <p:grpSp>
        <p:nvGrpSpPr>
          <p:cNvPr id="2" name="Group 1"/>
          <p:cNvGrpSpPr/>
          <p:nvPr/>
        </p:nvGrpSpPr>
        <p:grpSpPr>
          <a:xfrm>
            <a:off x="1188764" y="5162550"/>
            <a:ext cx="1344168" cy="310114"/>
            <a:chOff x="1188764" y="5162550"/>
            <a:chExt cx="1344168" cy="310114"/>
          </a:xfrm>
        </p:grpSpPr>
        <p:sp>
          <p:nvSpPr>
            <p:cNvPr id="15" name="Freeform 14"/>
            <p:cNvSpPr/>
            <p:nvPr/>
          </p:nvSpPr>
          <p:spPr>
            <a:xfrm rot="5400000">
              <a:off x="1774225" y="4577089"/>
              <a:ext cx="173245" cy="1344168"/>
            </a:xfrm>
            <a:custGeom>
              <a:avLst/>
              <a:gdLst>
                <a:gd name="connsiteX0" fmla="*/ 0 w 142875"/>
                <a:gd name="connsiteY0" fmla="*/ 0 h 788194"/>
                <a:gd name="connsiteX1" fmla="*/ 142875 w 142875"/>
                <a:gd name="connsiteY1" fmla="*/ 0 h 788194"/>
                <a:gd name="connsiteX2" fmla="*/ 142875 w 142875"/>
                <a:gd name="connsiteY2" fmla="*/ 788194 h 788194"/>
                <a:gd name="connsiteX3" fmla="*/ 0 w 142875"/>
                <a:gd name="connsiteY3" fmla="*/ 788194 h 788194"/>
              </a:gdLst>
              <a:ahLst/>
              <a:cxnLst>
                <a:cxn ang="0">
                  <a:pos x="connsiteX0" y="connsiteY0"/>
                </a:cxn>
                <a:cxn ang="0">
                  <a:pos x="connsiteX1" y="connsiteY1"/>
                </a:cxn>
                <a:cxn ang="0">
                  <a:pos x="connsiteX2" y="connsiteY2"/>
                </a:cxn>
                <a:cxn ang="0">
                  <a:pos x="connsiteX3" y="connsiteY3"/>
                </a:cxn>
              </a:cxnLst>
              <a:rect l="l" t="t" r="r" b="b"/>
              <a:pathLst>
                <a:path w="142875" h="788194">
                  <a:moveTo>
                    <a:pt x="0" y="0"/>
                  </a:moveTo>
                  <a:lnTo>
                    <a:pt x="142875" y="0"/>
                  </a:lnTo>
                  <a:lnTo>
                    <a:pt x="142875" y="788194"/>
                  </a:lnTo>
                  <a:lnTo>
                    <a:pt x="0" y="788194"/>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
          <p:nvSpPr>
            <p:cNvPr id="16" name="Freeform 15"/>
            <p:cNvSpPr/>
            <p:nvPr/>
          </p:nvSpPr>
          <p:spPr>
            <a:xfrm rot="5400000">
              <a:off x="1789156" y="5404084"/>
              <a:ext cx="137160" cy="0"/>
            </a:xfrm>
            <a:custGeom>
              <a:avLst/>
              <a:gdLst>
                <a:gd name="connsiteX0" fmla="*/ 123825 w 123825"/>
                <a:gd name="connsiteY0" fmla="*/ 0 h 0"/>
                <a:gd name="connsiteX1" fmla="*/ 0 w 123825"/>
                <a:gd name="connsiteY1" fmla="*/ 0 h 0"/>
              </a:gdLst>
              <a:ahLst/>
              <a:cxnLst>
                <a:cxn ang="0">
                  <a:pos x="connsiteX0" y="connsiteY0"/>
                </a:cxn>
                <a:cxn ang="0">
                  <a:pos x="connsiteX1" y="connsiteY1"/>
                </a:cxn>
              </a:cxnLst>
              <a:rect l="l" t="t" r="r" b="b"/>
              <a:pathLst>
                <a:path w="123825">
                  <a:moveTo>
                    <a:pt x="123825" y="0"/>
                  </a:moveTo>
                  <a:lnTo>
                    <a:pt x="0" y="0"/>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grpSp>
      <p:grpSp>
        <p:nvGrpSpPr>
          <p:cNvPr id="18" name="Group 17"/>
          <p:cNvGrpSpPr/>
          <p:nvPr/>
        </p:nvGrpSpPr>
        <p:grpSpPr>
          <a:xfrm>
            <a:off x="2693423" y="5162550"/>
            <a:ext cx="1344168" cy="310114"/>
            <a:chOff x="1188764" y="5162550"/>
            <a:chExt cx="1344168" cy="310114"/>
          </a:xfrm>
        </p:grpSpPr>
        <p:sp>
          <p:nvSpPr>
            <p:cNvPr id="19" name="Freeform 18"/>
            <p:cNvSpPr/>
            <p:nvPr/>
          </p:nvSpPr>
          <p:spPr>
            <a:xfrm rot="5400000">
              <a:off x="1774225" y="4577089"/>
              <a:ext cx="173245" cy="1344168"/>
            </a:xfrm>
            <a:custGeom>
              <a:avLst/>
              <a:gdLst>
                <a:gd name="connsiteX0" fmla="*/ 0 w 142875"/>
                <a:gd name="connsiteY0" fmla="*/ 0 h 788194"/>
                <a:gd name="connsiteX1" fmla="*/ 142875 w 142875"/>
                <a:gd name="connsiteY1" fmla="*/ 0 h 788194"/>
                <a:gd name="connsiteX2" fmla="*/ 142875 w 142875"/>
                <a:gd name="connsiteY2" fmla="*/ 788194 h 788194"/>
                <a:gd name="connsiteX3" fmla="*/ 0 w 142875"/>
                <a:gd name="connsiteY3" fmla="*/ 788194 h 788194"/>
              </a:gdLst>
              <a:ahLst/>
              <a:cxnLst>
                <a:cxn ang="0">
                  <a:pos x="connsiteX0" y="connsiteY0"/>
                </a:cxn>
                <a:cxn ang="0">
                  <a:pos x="connsiteX1" y="connsiteY1"/>
                </a:cxn>
                <a:cxn ang="0">
                  <a:pos x="connsiteX2" y="connsiteY2"/>
                </a:cxn>
                <a:cxn ang="0">
                  <a:pos x="connsiteX3" y="connsiteY3"/>
                </a:cxn>
              </a:cxnLst>
              <a:rect l="l" t="t" r="r" b="b"/>
              <a:pathLst>
                <a:path w="142875" h="788194">
                  <a:moveTo>
                    <a:pt x="0" y="0"/>
                  </a:moveTo>
                  <a:lnTo>
                    <a:pt x="142875" y="0"/>
                  </a:lnTo>
                  <a:lnTo>
                    <a:pt x="142875" y="788194"/>
                  </a:lnTo>
                  <a:lnTo>
                    <a:pt x="0" y="788194"/>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
          <p:nvSpPr>
            <p:cNvPr id="20" name="Freeform 19"/>
            <p:cNvSpPr/>
            <p:nvPr/>
          </p:nvSpPr>
          <p:spPr>
            <a:xfrm rot="5400000">
              <a:off x="1789156" y="5404084"/>
              <a:ext cx="137160" cy="0"/>
            </a:xfrm>
            <a:custGeom>
              <a:avLst/>
              <a:gdLst>
                <a:gd name="connsiteX0" fmla="*/ 123825 w 123825"/>
                <a:gd name="connsiteY0" fmla="*/ 0 h 0"/>
                <a:gd name="connsiteX1" fmla="*/ 0 w 123825"/>
                <a:gd name="connsiteY1" fmla="*/ 0 h 0"/>
              </a:gdLst>
              <a:ahLst/>
              <a:cxnLst>
                <a:cxn ang="0">
                  <a:pos x="connsiteX0" y="connsiteY0"/>
                </a:cxn>
                <a:cxn ang="0">
                  <a:pos x="connsiteX1" y="connsiteY1"/>
                </a:cxn>
              </a:cxnLst>
              <a:rect l="l" t="t" r="r" b="b"/>
              <a:pathLst>
                <a:path w="123825">
                  <a:moveTo>
                    <a:pt x="123825" y="0"/>
                  </a:moveTo>
                  <a:lnTo>
                    <a:pt x="0" y="0"/>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grpSp>
      <p:grpSp>
        <p:nvGrpSpPr>
          <p:cNvPr id="21" name="Group 20"/>
          <p:cNvGrpSpPr/>
          <p:nvPr/>
        </p:nvGrpSpPr>
        <p:grpSpPr>
          <a:xfrm>
            <a:off x="5023397" y="5162274"/>
            <a:ext cx="1344168" cy="310114"/>
            <a:chOff x="1188764" y="5162550"/>
            <a:chExt cx="1344168" cy="310114"/>
          </a:xfrm>
        </p:grpSpPr>
        <p:sp>
          <p:nvSpPr>
            <p:cNvPr id="22" name="Freeform 21"/>
            <p:cNvSpPr/>
            <p:nvPr/>
          </p:nvSpPr>
          <p:spPr>
            <a:xfrm rot="5400000">
              <a:off x="1774225" y="4577089"/>
              <a:ext cx="173245" cy="1344168"/>
            </a:xfrm>
            <a:custGeom>
              <a:avLst/>
              <a:gdLst>
                <a:gd name="connsiteX0" fmla="*/ 0 w 142875"/>
                <a:gd name="connsiteY0" fmla="*/ 0 h 788194"/>
                <a:gd name="connsiteX1" fmla="*/ 142875 w 142875"/>
                <a:gd name="connsiteY1" fmla="*/ 0 h 788194"/>
                <a:gd name="connsiteX2" fmla="*/ 142875 w 142875"/>
                <a:gd name="connsiteY2" fmla="*/ 788194 h 788194"/>
                <a:gd name="connsiteX3" fmla="*/ 0 w 142875"/>
                <a:gd name="connsiteY3" fmla="*/ 788194 h 788194"/>
              </a:gdLst>
              <a:ahLst/>
              <a:cxnLst>
                <a:cxn ang="0">
                  <a:pos x="connsiteX0" y="connsiteY0"/>
                </a:cxn>
                <a:cxn ang="0">
                  <a:pos x="connsiteX1" y="connsiteY1"/>
                </a:cxn>
                <a:cxn ang="0">
                  <a:pos x="connsiteX2" y="connsiteY2"/>
                </a:cxn>
                <a:cxn ang="0">
                  <a:pos x="connsiteX3" y="connsiteY3"/>
                </a:cxn>
              </a:cxnLst>
              <a:rect l="l" t="t" r="r" b="b"/>
              <a:pathLst>
                <a:path w="142875" h="788194">
                  <a:moveTo>
                    <a:pt x="0" y="0"/>
                  </a:moveTo>
                  <a:lnTo>
                    <a:pt x="142875" y="0"/>
                  </a:lnTo>
                  <a:lnTo>
                    <a:pt x="142875" y="788194"/>
                  </a:lnTo>
                  <a:lnTo>
                    <a:pt x="0" y="788194"/>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
          <p:nvSpPr>
            <p:cNvPr id="23" name="Freeform 22"/>
            <p:cNvSpPr/>
            <p:nvPr/>
          </p:nvSpPr>
          <p:spPr>
            <a:xfrm rot="5400000">
              <a:off x="1789156" y="5404084"/>
              <a:ext cx="137160" cy="0"/>
            </a:xfrm>
            <a:custGeom>
              <a:avLst/>
              <a:gdLst>
                <a:gd name="connsiteX0" fmla="*/ 123825 w 123825"/>
                <a:gd name="connsiteY0" fmla="*/ 0 h 0"/>
                <a:gd name="connsiteX1" fmla="*/ 0 w 123825"/>
                <a:gd name="connsiteY1" fmla="*/ 0 h 0"/>
              </a:gdLst>
              <a:ahLst/>
              <a:cxnLst>
                <a:cxn ang="0">
                  <a:pos x="connsiteX0" y="connsiteY0"/>
                </a:cxn>
                <a:cxn ang="0">
                  <a:pos x="connsiteX1" y="connsiteY1"/>
                </a:cxn>
              </a:cxnLst>
              <a:rect l="l" t="t" r="r" b="b"/>
              <a:pathLst>
                <a:path w="123825">
                  <a:moveTo>
                    <a:pt x="123825" y="0"/>
                  </a:moveTo>
                  <a:lnTo>
                    <a:pt x="0" y="0"/>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grpSp>
      <p:grpSp>
        <p:nvGrpSpPr>
          <p:cNvPr id="24" name="Group 23"/>
          <p:cNvGrpSpPr/>
          <p:nvPr/>
        </p:nvGrpSpPr>
        <p:grpSpPr>
          <a:xfrm>
            <a:off x="6544723" y="5162274"/>
            <a:ext cx="1344168" cy="310114"/>
            <a:chOff x="1188764" y="5162550"/>
            <a:chExt cx="1344168" cy="310114"/>
          </a:xfrm>
        </p:grpSpPr>
        <p:sp>
          <p:nvSpPr>
            <p:cNvPr id="25" name="Freeform 24"/>
            <p:cNvSpPr/>
            <p:nvPr/>
          </p:nvSpPr>
          <p:spPr>
            <a:xfrm rot="5400000">
              <a:off x="1774225" y="4577089"/>
              <a:ext cx="173245" cy="1344168"/>
            </a:xfrm>
            <a:custGeom>
              <a:avLst/>
              <a:gdLst>
                <a:gd name="connsiteX0" fmla="*/ 0 w 142875"/>
                <a:gd name="connsiteY0" fmla="*/ 0 h 788194"/>
                <a:gd name="connsiteX1" fmla="*/ 142875 w 142875"/>
                <a:gd name="connsiteY1" fmla="*/ 0 h 788194"/>
                <a:gd name="connsiteX2" fmla="*/ 142875 w 142875"/>
                <a:gd name="connsiteY2" fmla="*/ 788194 h 788194"/>
                <a:gd name="connsiteX3" fmla="*/ 0 w 142875"/>
                <a:gd name="connsiteY3" fmla="*/ 788194 h 788194"/>
              </a:gdLst>
              <a:ahLst/>
              <a:cxnLst>
                <a:cxn ang="0">
                  <a:pos x="connsiteX0" y="connsiteY0"/>
                </a:cxn>
                <a:cxn ang="0">
                  <a:pos x="connsiteX1" y="connsiteY1"/>
                </a:cxn>
                <a:cxn ang="0">
                  <a:pos x="connsiteX2" y="connsiteY2"/>
                </a:cxn>
                <a:cxn ang="0">
                  <a:pos x="connsiteX3" y="connsiteY3"/>
                </a:cxn>
              </a:cxnLst>
              <a:rect l="l" t="t" r="r" b="b"/>
              <a:pathLst>
                <a:path w="142875" h="788194">
                  <a:moveTo>
                    <a:pt x="0" y="0"/>
                  </a:moveTo>
                  <a:lnTo>
                    <a:pt x="142875" y="0"/>
                  </a:lnTo>
                  <a:lnTo>
                    <a:pt x="142875" y="788194"/>
                  </a:lnTo>
                  <a:lnTo>
                    <a:pt x="0" y="788194"/>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
          <p:nvSpPr>
            <p:cNvPr id="26" name="Freeform 25"/>
            <p:cNvSpPr/>
            <p:nvPr/>
          </p:nvSpPr>
          <p:spPr>
            <a:xfrm rot="5400000">
              <a:off x="1789156" y="5404084"/>
              <a:ext cx="137160" cy="0"/>
            </a:xfrm>
            <a:custGeom>
              <a:avLst/>
              <a:gdLst>
                <a:gd name="connsiteX0" fmla="*/ 123825 w 123825"/>
                <a:gd name="connsiteY0" fmla="*/ 0 h 0"/>
                <a:gd name="connsiteX1" fmla="*/ 0 w 123825"/>
                <a:gd name="connsiteY1" fmla="*/ 0 h 0"/>
              </a:gdLst>
              <a:ahLst/>
              <a:cxnLst>
                <a:cxn ang="0">
                  <a:pos x="connsiteX0" y="connsiteY0"/>
                </a:cxn>
                <a:cxn ang="0">
                  <a:pos x="connsiteX1" y="connsiteY1"/>
                </a:cxn>
              </a:cxnLst>
              <a:rect l="l" t="t" r="r" b="b"/>
              <a:pathLst>
                <a:path w="123825">
                  <a:moveTo>
                    <a:pt x="123825" y="0"/>
                  </a:moveTo>
                  <a:lnTo>
                    <a:pt x="0" y="0"/>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grpSp>
      <p:sp>
        <p:nvSpPr>
          <p:cNvPr id="28" name="Freeform 27"/>
          <p:cNvSpPr/>
          <p:nvPr/>
        </p:nvSpPr>
        <p:spPr>
          <a:xfrm rot="5400000">
            <a:off x="4466924" y="2465076"/>
            <a:ext cx="173245" cy="6869154"/>
          </a:xfrm>
          <a:custGeom>
            <a:avLst/>
            <a:gdLst>
              <a:gd name="connsiteX0" fmla="*/ 0 w 142875"/>
              <a:gd name="connsiteY0" fmla="*/ 0 h 788194"/>
              <a:gd name="connsiteX1" fmla="*/ 142875 w 142875"/>
              <a:gd name="connsiteY1" fmla="*/ 0 h 788194"/>
              <a:gd name="connsiteX2" fmla="*/ 142875 w 142875"/>
              <a:gd name="connsiteY2" fmla="*/ 788194 h 788194"/>
              <a:gd name="connsiteX3" fmla="*/ 0 w 142875"/>
              <a:gd name="connsiteY3" fmla="*/ 788194 h 788194"/>
            </a:gdLst>
            <a:ahLst/>
            <a:cxnLst>
              <a:cxn ang="0">
                <a:pos x="connsiteX0" y="connsiteY0"/>
              </a:cxn>
              <a:cxn ang="0">
                <a:pos x="connsiteX1" y="connsiteY1"/>
              </a:cxn>
              <a:cxn ang="0">
                <a:pos x="connsiteX2" y="connsiteY2"/>
              </a:cxn>
              <a:cxn ang="0">
                <a:pos x="connsiteX3" y="connsiteY3"/>
              </a:cxn>
            </a:cxnLst>
            <a:rect l="l" t="t" r="r" b="b"/>
            <a:pathLst>
              <a:path w="142875" h="788194">
                <a:moveTo>
                  <a:pt x="0" y="0"/>
                </a:moveTo>
                <a:lnTo>
                  <a:pt x="142875" y="0"/>
                </a:lnTo>
                <a:lnTo>
                  <a:pt x="142875" y="788194"/>
                </a:lnTo>
                <a:lnTo>
                  <a:pt x="0" y="788194"/>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
        <p:nvSpPr>
          <p:cNvPr id="29" name="Freeform 28"/>
          <p:cNvSpPr/>
          <p:nvPr/>
        </p:nvSpPr>
        <p:spPr>
          <a:xfrm rot="5400000">
            <a:off x="4478591" y="6057739"/>
            <a:ext cx="137160" cy="0"/>
          </a:xfrm>
          <a:custGeom>
            <a:avLst/>
            <a:gdLst>
              <a:gd name="connsiteX0" fmla="*/ 123825 w 123825"/>
              <a:gd name="connsiteY0" fmla="*/ 0 h 0"/>
              <a:gd name="connsiteX1" fmla="*/ 0 w 123825"/>
              <a:gd name="connsiteY1" fmla="*/ 0 h 0"/>
            </a:gdLst>
            <a:ahLst/>
            <a:cxnLst>
              <a:cxn ang="0">
                <a:pos x="connsiteX0" y="connsiteY0"/>
              </a:cxn>
              <a:cxn ang="0">
                <a:pos x="connsiteX1" y="connsiteY1"/>
              </a:cxn>
            </a:cxnLst>
            <a:rect l="l" t="t" r="r" b="b"/>
            <a:pathLst>
              <a:path w="123825">
                <a:moveTo>
                  <a:pt x="123825" y="0"/>
                </a:moveTo>
                <a:lnTo>
                  <a:pt x="0" y="0"/>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Tree>
    <p:extLst>
      <p:ext uri="{BB962C8B-B14F-4D97-AF65-F5344CB8AC3E}">
        <p14:creationId xmlns:p14="http://schemas.microsoft.com/office/powerpoint/2010/main" xmlns="" val="822503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16608" y="204216"/>
            <a:ext cx="5510784"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smtClean="0">
                <a:solidFill>
                  <a:schemeClr val="tx1"/>
                </a:solidFill>
                <a:latin typeface="Arial" charset="0"/>
              </a:rPr>
              <a:t>Figure 8.18</a:t>
            </a:r>
            <a:endParaRPr lang="en-US" sz="1200" b="0" dirty="0">
              <a:solidFill>
                <a:schemeClr val="tx1"/>
              </a:solidFill>
              <a:latin typeface="Arial" charset="0"/>
            </a:endParaRPr>
          </a:p>
        </p:txBody>
      </p:sp>
      <p:sp>
        <p:nvSpPr>
          <p:cNvPr id="4" name="TextBox 2"/>
          <p:cNvSpPr txBox="1">
            <a:spLocks noChangeArrowheads="1"/>
          </p:cNvSpPr>
          <p:nvPr/>
        </p:nvSpPr>
        <p:spPr bwMode="auto">
          <a:xfrm>
            <a:off x="1859742" y="294253"/>
            <a:ext cx="187070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Prophase </a:t>
            </a:r>
            <a:r>
              <a:rPr lang="en-US" sz="1400" b="1" dirty="0">
                <a:solidFill>
                  <a:srgbClr val="000000"/>
                </a:solidFill>
                <a:latin typeface="Times New Roman" pitchFamily="18" charset="0"/>
                <a:ea typeface="ＭＳ Ｐゴシック" charset="0"/>
                <a:cs typeface="Times New Roman" pitchFamily="18" charset="0"/>
              </a:rPr>
              <a:t>I</a:t>
            </a:r>
            <a:r>
              <a:rPr lang="en-US" sz="1400" b="1" dirty="0">
                <a:solidFill>
                  <a:srgbClr val="000000"/>
                </a:solidFill>
                <a:latin typeface="Arial"/>
                <a:ea typeface="ＭＳ Ｐゴシック" charset="0"/>
              </a:rPr>
              <a:t> of meiosis</a:t>
            </a:r>
          </a:p>
        </p:txBody>
      </p:sp>
      <p:sp>
        <p:nvSpPr>
          <p:cNvPr id="5" name="TextBox 3"/>
          <p:cNvSpPr txBox="1">
            <a:spLocks noChangeArrowheads="1"/>
          </p:cNvSpPr>
          <p:nvPr/>
        </p:nvSpPr>
        <p:spPr bwMode="auto">
          <a:xfrm>
            <a:off x="5959461" y="304571"/>
            <a:ext cx="1292020"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Duplicated pair</a:t>
            </a:r>
          </a:p>
          <a:p>
            <a:pPr eaLnBrk="0" hangingPunct="0">
              <a:lnSpc>
                <a:spcPts val="1600"/>
              </a:lnSpc>
            </a:pPr>
            <a:r>
              <a:rPr lang="en-US" sz="1400" b="1" dirty="0" smtClean="0">
                <a:solidFill>
                  <a:srgbClr val="000000"/>
                </a:solidFill>
                <a:latin typeface="Arial"/>
                <a:ea typeface="ＭＳ Ｐゴシック" charset="0"/>
              </a:rPr>
              <a:t>of homologous</a:t>
            </a:r>
          </a:p>
          <a:p>
            <a:pPr eaLnBrk="0" hangingPunct="0">
              <a:lnSpc>
                <a:spcPts val="1600"/>
              </a:lnSpc>
            </a:pPr>
            <a:r>
              <a:rPr lang="en-US" sz="1400" b="1" dirty="0" smtClean="0">
                <a:solidFill>
                  <a:srgbClr val="000000"/>
                </a:solidFill>
                <a:latin typeface="Arial"/>
                <a:ea typeface="ＭＳ Ｐゴシック" charset="0"/>
              </a:rPr>
              <a:t>chromosomes</a:t>
            </a:r>
            <a:endParaRPr lang="en-US" sz="1400" b="1" dirty="0">
              <a:solidFill>
                <a:srgbClr val="000000"/>
              </a:solidFill>
              <a:latin typeface="Arial"/>
              <a:ea typeface="ＭＳ Ｐゴシック" charset="0"/>
            </a:endParaRPr>
          </a:p>
        </p:txBody>
      </p:sp>
      <p:sp>
        <p:nvSpPr>
          <p:cNvPr id="6" name="TextBox 6"/>
          <p:cNvSpPr txBox="1">
            <a:spLocks noChangeArrowheads="1"/>
          </p:cNvSpPr>
          <p:nvPr/>
        </p:nvSpPr>
        <p:spPr bwMode="auto">
          <a:xfrm>
            <a:off x="1860536" y="1188808"/>
            <a:ext cx="2125582" cy="820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Homologous</a:t>
            </a:r>
          </a:p>
          <a:p>
            <a:pPr eaLnBrk="0" hangingPunct="0">
              <a:lnSpc>
                <a:spcPts val="1600"/>
              </a:lnSpc>
            </a:pPr>
            <a:r>
              <a:rPr lang="en-US" sz="1400" b="1" dirty="0" smtClean="0">
                <a:solidFill>
                  <a:srgbClr val="000000"/>
                </a:solidFill>
                <a:latin typeface="Arial"/>
                <a:ea typeface="ＭＳ Ｐゴシック" charset="0"/>
              </a:rPr>
              <a:t>(</a:t>
            </a:r>
            <a:r>
              <a:rPr lang="en-US" sz="1400" b="1" dirty="0" err="1" smtClean="0">
                <a:solidFill>
                  <a:srgbClr val="000000"/>
                </a:solidFill>
                <a:latin typeface="Arial"/>
                <a:ea typeface="ＭＳ Ｐゴシック" charset="0"/>
              </a:rPr>
              <a:t>nonsister</a:t>
            </a:r>
            <a:r>
              <a:rPr lang="en-US" sz="1400" b="1" dirty="0" smtClean="0">
                <a:solidFill>
                  <a:srgbClr val="000000"/>
                </a:solidFill>
                <a:latin typeface="Arial"/>
                <a:ea typeface="ＭＳ Ｐゴシック" charset="0"/>
              </a:rPr>
              <a:t>) chromatids</a:t>
            </a:r>
          </a:p>
          <a:p>
            <a:pPr eaLnBrk="0" hangingPunct="0">
              <a:lnSpc>
                <a:spcPts val="1600"/>
              </a:lnSpc>
            </a:pPr>
            <a:r>
              <a:rPr lang="en-US" sz="1400" b="1" dirty="0" smtClean="0">
                <a:solidFill>
                  <a:srgbClr val="000000"/>
                </a:solidFill>
                <a:latin typeface="Arial"/>
                <a:ea typeface="ＭＳ Ｐゴシック" charset="0"/>
              </a:rPr>
              <a:t>exchange corresponding</a:t>
            </a:r>
          </a:p>
          <a:p>
            <a:pPr eaLnBrk="0" hangingPunct="0">
              <a:lnSpc>
                <a:spcPts val="1600"/>
              </a:lnSpc>
            </a:pPr>
            <a:r>
              <a:rPr lang="en-US" sz="1400" b="1" dirty="0" smtClean="0">
                <a:solidFill>
                  <a:srgbClr val="000000"/>
                </a:solidFill>
                <a:latin typeface="Arial"/>
                <a:ea typeface="ＭＳ Ｐゴシック" charset="0"/>
              </a:rPr>
              <a:t>segments.</a:t>
            </a:r>
            <a:endParaRPr lang="en-US" sz="1400" b="1" dirty="0">
              <a:solidFill>
                <a:srgbClr val="000000"/>
              </a:solidFill>
              <a:latin typeface="Arial"/>
              <a:ea typeface="ＭＳ Ｐゴシック" charset="0"/>
            </a:endParaRPr>
          </a:p>
        </p:txBody>
      </p:sp>
      <p:sp>
        <p:nvSpPr>
          <p:cNvPr id="7" name="TextBox 10"/>
          <p:cNvSpPr txBox="1">
            <a:spLocks noChangeArrowheads="1"/>
          </p:cNvSpPr>
          <p:nvPr/>
        </p:nvSpPr>
        <p:spPr bwMode="auto">
          <a:xfrm>
            <a:off x="5934855" y="1623783"/>
            <a:ext cx="1173398" cy="410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Site of</a:t>
            </a:r>
          </a:p>
          <a:p>
            <a:pPr eaLnBrk="0" hangingPunct="0">
              <a:lnSpc>
                <a:spcPts val="1600"/>
              </a:lnSpc>
            </a:pPr>
            <a:r>
              <a:rPr lang="en-US" sz="1400" b="1" dirty="0" smtClean="0">
                <a:solidFill>
                  <a:srgbClr val="000000"/>
                </a:solidFill>
                <a:latin typeface="Arial"/>
                <a:ea typeface="ＭＳ Ｐゴシック" charset="0"/>
              </a:rPr>
              <a:t>crossing over</a:t>
            </a:r>
            <a:endParaRPr lang="en-US" sz="1400" b="1" dirty="0">
              <a:solidFill>
                <a:srgbClr val="000000"/>
              </a:solidFill>
              <a:latin typeface="Arial"/>
              <a:ea typeface="ＭＳ Ｐゴシック" charset="0"/>
            </a:endParaRPr>
          </a:p>
        </p:txBody>
      </p:sp>
      <p:sp>
        <p:nvSpPr>
          <p:cNvPr id="8" name="TextBox 12"/>
          <p:cNvSpPr txBox="1">
            <a:spLocks noChangeArrowheads="1"/>
          </p:cNvSpPr>
          <p:nvPr/>
        </p:nvSpPr>
        <p:spPr bwMode="auto">
          <a:xfrm>
            <a:off x="1859742" y="2853303"/>
            <a:ext cx="104355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Metaphase </a:t>
            </a:r>
            <a:r>
              <a:rPr lang="en-US" sz="1400" b="1" dirty="0">
                <a:solidFill>
                  <a:srgbClr val="000000"/>
                </a:solidFill>
                <a:latin typeface="Times New Roman" pitchFamily="18" charset="0"/>
                <a:ea typeface="ＭＳ Ｐゴシック" charset="0"/>
                <a:cs typeface="Times New Roman" pitchFamily="18" charset="0"/>
              </a:rPr>
              <a:t>I</a:t>
            </a:r>
          </a:p>
        </p:txBody>
      </p:sp>
      <p:sp>
        <p:nvSpPr>
          <p:cNvPr id="9" name="TextBox 13"/>
          <p:cNvSpPr txBox="1">
            <a:spLocks noChangeArrowheads="1"/>
          </p:cNvSpPr>
          <p:nvPr/>
        </p:nvSpPr>
        <p:spPr bwMode="auto">
          <a:xfrm>
            <a:off x="1860536" y="3254939"/>
            <a:ext cx="1562928"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Sister chromatids</a:t>
            </a:r>
          </a:p>
          <a:p>
            <a:pPr eaLnBrk="0" hangingPunct="0">
              <a:lnSpc>
                <a:spcPts val="1600"/>
              </a:lnSpc>
            </a:pPr>
            <a:r>
              <a:rPr lang="en-US" sz="1400" b="1" dirty="0" smtClean="0">
                <a:solidFill>
                  <a:srgbClr val="000000"/>
                </a:solidFill>
                <a:latin typeface="Arial"/>
                <a:ea typeface="ＭＳ Ｐゴシック" charset="0"/>
              </a:rPr>
              <a:t>remain joined at</a:t>
            </a:r>
          </a:p>
          <a:p>
            <a:pPr eaLnBrk="0" hangingPunct="0">
              <a:lnSpc>
                <a:spcPts val="1600"/>
              </a:lnSpc>
            </a:pPr>
            <a:r>
              <a:rPr lang="en-US" sz="1400" b="1" dirty="0" smtClean="0">
                <a:solidFill>
                  <a:srgbClr val="000000"/>
                </a:solidFill>
                <a:latin typeface="Arial"/>
                <a:ea typeface="ＭＳ Ｐゴシック" charset="0"/>
              </a:rPr>
              <a:t>their centromeres.</a:t>
            </a:r>
            <a:endParaRPr lang="en-US" sz="1400" b="1" dirty="0">
              <a:solidFill>
                <a:srgbClr val="000000"/>
              </a:solidFill>
              <a:latin typeface="Arial"/>
              <a:ea typeface="ＭＳ Ｐゴシック" charset="0"/>
            </a:endParaRPr>
          </a:p>
        </p:txBody>
      </p:sp>
      <p:sp>
        <p:nvSpPr>
          <p:cNvPr id="10" name="TextBox 16"/>
          <p:cNvSpPr txBox="1">
            <a:spLocks noChangeArrowheads="1"/>
          </p:cNvSpPr>
          <p:nvPr/>
        </p:nvSpPr>
        <p:spPr bwMode="auto">
          <a:xfrm>
            <a:off x="1862123" y="4112984"/>
            <a:ext cx="111408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Metaphase </a:t>
            </a:r>
            <a:r>
              <a:rPr lang="en-US" sz="1400" b="1" dirty="0">
                <a:solidFill>
                  <a:srgbClr val="000000"/>
                </a:solidFill>
                <a:latin typeface="Times New Roman" pitchFamily="18" charset="0"/>
                <a:ea typeface="ＭＳ Ｐゴシック" charset="0"/>
                <a:cs typeface="Times New Roman" pitchFamily="18" charset="0"/>
              </a:rPr>
              <a:t>II</a:t>
            </a:r>
          </a:p>
        </p:txBody>
      </p:sp>
      <p:sp>
        <p:nvSpPr>
          <p:cNvPr id="11" name="TextBox 17"/>
          <p:cNvSpPr txBox="1">
            <a:spLocks noChangeArrowheads="1"/>
          </p:cNvSpPr>
          <p:nvPr/>
        </p:nvSpPr>
        <p:spPr bwMode="auto">
          <a:xfrm>
            <a:off x="5926124" y="3119210"/>
            <a:ext cx="646011"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Spindle</a:t>
            </a:r>
          </a:p>
        </p:txBody>
      </p:sp>
      <p:sp>
        <p:nvSpPr>
          <p:cNvPr id="12" name="TextBox 18"/>
          <p:cNvSpPr txBox="1">
            <a:spLocks noChangeArrowheads="1"/>
          </p:cNvSpPr>
          <p:nvPr/>
        </p:nvSpPr>
        <p:spPr bwMode="auto">
          <a:xfrm>
            <a:off x="1857361" y="5330597"/>
            <a:ext cx="75661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Gametes</a:t>
            </a:r>
          </a:p>
        </p:txBody>
      </p:sp>
      <p:sp>
        <p:nvSpPr>
          <p:cNvPr id="13" name="TextBox 19"/>
          <p:cNvSpPr txBox="1">
            <a:spLocks noChangeArrowheads="1"/>
          </p:cNvSpPr>
          <p:nvPr/>
        </p:nvSpPr>
        <p:spPr bwMode="auto">
          <a:xfrm>
            <a:off x="1860536" y="5698896"/>
            <a:ext cx="2010166" cy="820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Recombinant</a:t>
            </a:r>
          </a:p>
          <a:p>
            <a:pPr eaLnBrk="0" hangingPunct="0">
              <a:lnSpc>
                <a:spcPts val="1600"/>
              </a:lnSpc>
            </a:pPr>
            <a:r>
              <a:rPr lang="en-US" sz="1400" b="1" dirty="0" smtClean="0">
                <a:solidFill>
                  <a:srgbClr val="000000"/>
                </a:solidFill>
                <a:latin typeface="Arial"/>
                <a:ea typeface="ＭＳ Ｐゴシック" charset="0"/>
              </a:rPr>
              <a:t>chromosomes combine</a:t>
            </a:r>
          </a:p>
          <a:p>
            <a:pPr eaLnBrk="0" hangingPunct="0">
              <a:lnSpc>
                <a:spcPts val="1600"/>
              </a:lnSpc>
            </a:pPr>
            <a:r>
              <a:rPr lang="en-US" sz="1400" b="1" dirty="0" smtClean="0">
                <a:solidFill>
                  <a:srgbClr val="000000"/>
                </a:solidFill>
                <a:latin typeface="Arial"/>
                <a:ea typeface="ＭＳ Ｐゴシック" charset="0"/>
              </a:rPr>
              <a:t>genetic information</a:t>
            </a:r>
          </a:p>
          <a:p>
            <a:pPr eaLnBrk="0" hangingPunct="0">
              <a:lnSpc>
                <a:spcPts val="1600"/>
              </a:lnSpc>
            </a:pPr>
            <a:r>
              <a:rPr lang="en-US" sz="1400" b="1" dirty="0" smtClean="0">
                <a:solidFill>
                  <a:srgbClr val="000000"/>
                </a:solidFill>
                <a:latin typeface="Arial"/>
                <a:ea typeface="ＭＳ Ｐゴシック" charset="0"/>
              </a:rPr>
              <a:t>from different parents.</a:t>
            </a:r>
            <a:endParaRPr lang="en-US" sz="1400" b="1" dirty="0">
              <a:solidFill>
                <a:srgbClr val="000000"/>
              </a:solidFill>
              <a:latin typeface="Arial"/>
              <a:ea typeface="ＭＳ Ｐゴシック" charset="0"/>
            </a:endParaRPr>
          </a:p>
        </p:txBody>
      </p:sp>
      <p:sp>
        <p:nvSpPr>
          <p:cNvPr id="14" name="TextBox 24"/>
          <p:cNvSpPr txBox="1">
            <a:spLocks noChangeArrowheads="1"/>
          </p:cNvSpPr>
          <p:nvPr/>
        </p:nvSpPr>
        <p:spPr bwMode="auto">
          <a:xfrm>
            <a:off x="4205274" y="6416447"/>
            <a:ext cx="2407710"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Recombinant chromosomes</a:t>
            </a:r>
          </a:p>
        </p:txBody>
      </p:sp>
      <p:sp>
        <p:nvSpPr>
          <p:cNvPr id="15" name="Freeform 14"/>
          <p:cNvSpPr/>
          <p:nvPr/>
        </p:nvSpPr>
        <p:spPr bwMode="auto">
          <a:xfrm rot="-240000" flipV="1">
            <a:off x="5627829" y="3301191"/>
            <a:ext cx="279119" cy="168285"/>
          </a:xfrm>
          <a:custGeom>
            <a:avLst/>
            <a:gdLst>
              <a:gd name="connsiteX0" fmla="*/ 0 w 241300"/>
              <a:gd name="connsiteY0" fmla="*/ 0 h 438150"/>
              <a:gd name="connsiteX1" fmla="*/ 241300 w 241300"/>
              <a:gd name="connsiteY1" fmla="*/ 438150 h 438150"/>
            </a:gdLst>
            <a:ahLst/>
            <a:cxnLst>
              <a:cxn ang="0">
                <a:pos x="connsiteX0" y="connsiteY0"/>
              </a:cxn>
              <a:cxn ang="0">
                <a:pos x="connsiteX1" y="connsiteY1"/>
              </a:cxn>
            </a:cxnLst>
            <a:rect l="l" t="t" r="r" b="b"/>
            <a:pathLst>
              <a:path w="241300" h="438150">
                <a:moveTo>
                  <a:pt x="0" y="0"/>
                </a:moveTo>
                <a:lnTo>
                  <a:pt x="241300" y="43815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6" name="Freeform 15"/>
          <p:cNvSpPr/>
          <p:nvPr/>
        </p:nvSpPr>
        <p:spPr bwMode="auto">
          <a:xfrm rot="-240000" flipV="1">
            <a:off x="5421577" y="1793311"/>
            <a:ext cx="494000" cy="271001"/>
          </a:xfrm>
          <a:custGeom>
            <a:avLst/>
            <a:gdLst>
              <a:gd name="connsiteX0" fmla="*/ 0 w 241300"/>
              <a:gd name="connsiteY0" fmla="*/ 0 h 438150"/>
              <a:gd name="connsiteX1" fmla="*/ 241300 w 241300"/>
              <a:gd name="connsiteY1" fmla="*/ 438150 h 438150"/>
            </a:gdLst>
            <a:ahLst/>
            <a:cxnLst>
              <a:cxn ang="0">
                <a:pos x="connsiteX0" y="connsiteY0"/>
              </a:cxn>
              <a:cxn ang="0">
                <a:pos x="connsiteX1" y="connsiteY1"/>
              </a:cxn>
            </a:cxnLst>
            <a:rect l="l" t="t" r="r" b="b"/>
            <a:pathLst>
              <a:path w="241300" h="438150">
                <a:moveTo>
                  <a:pt x="0" y="0"/>
                </a:moveTo>
                <a:lnTo>
                  <a:pt x="241300" y="43815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8" name="Freeform 17"/>
          <p:cNvSpPr/>
          <p:nvPr/>
        </p:nvSpPr>
        <p:spPr>
          <a:xfrm rot="5400000">
            <a:off x="5345786" y="5621846"/>
            <a:ext cx="121210" cy="1226820"/>
          </a:xfrm>
          <a:custGeom>
            <a:avLst/>
            <a:gdLst>
              <a:gd name="connsiteX0" fmla="*/ 0 w 142875"/>
              <a:gd name="connsiteY0" fmla="*/ 0 h 788194"/>
              <a:gd name="connsiteX1" fmla="*/ 142875 w 142875"/>
              <a:gd name="connsiteY1" fmla="*/ 0 h 788194"/>
              <a:gd name="connsiteX2" fmla="*/ 142875 w 142875"/>
              <a:gd name="connsiteY2" fmla="*/ 788194 h 788194"/>
              <a:gd name="connsiteX3" fmla="*/ 0 w 142875"/>
              <a:gd name="connsiteY3" fmla="*/ 788194 h 788194"/>
            </a:gdLst>
            <a:ahLst/>
            <a:cxnLst>
              <a:cxn ang="0">
                <a:pos x="connsiteX0" y="connsiteY0"/>
              </a:cxn>
              <a:cxn ang="0">
                <a:pos x="connsiteX1" y="connsiteY1"/>
              </a:cxn>
              <a:cxn ang="0">
                <a:pos x="connsiteX2" y="connsiteY2"/>
              </a:cxn>
              <a:cxn ang="0">
                <a:pos x="connsiteX3" y="connsiteY3"/>
              </a:cxn>
            </a:cxnLst>
            <a:rect l="l" t="t" r="r" b="b"/>
            <a:pathLst>
              <a:path w="142875" h="788194">
                <a:moveTo>
                  <a:pt x="0" y="0"/>
                </a:moveTo>
                <a:lnTo>
                  <a:pt x="142875" y="0"/>
                </a:lnTo>
                <a:lnTo>
                  <a:pt x="142875" y="788194"/>
                </a:lnTo>
                <a:lnTo>
                  <a:pt x="0" y="788194"/>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
        <p:nvSpPr>
          <p:cNvPr id="19" name="Freeform 18"/>
          <p:cNvSpPr/>
          <p:nvPr/>
        </p:nvSpPr>
        <p:spPr>
          <a:xfrm rot="5400000">
            <a:off x="5319504" y="6334064"/>
            <a:ext cx="119046" cy="45719"/>
          </a:xfrm>
          <a:custGeom>
            <a:avLst/>
            <a:gdLst>
              <a:gd name="connsiteX0" fmla="*/ 123825 w 123825"/>
              <a:gd name="connsiteY0" fmla="*/ 0 h 0"/>
              <a:gd name="connsiteX1" fmla="*/ 0 w 123825"/>
              <a:gd name="connsiteY1" fmla="*/ 0 h 0"/>
            </a:gdLst>
            <a:ahLst/>
            <a:cxnLst>
              <a:cxn ang="0">
                <a:pos x="connsiteX0" y="connsiteY0"/>
              </a:cxn>
              <a:cxn ang="0">
                <a:pos x="connsiteX1" y="connsiteY1"/>
              </a:cxn>
            </a:cxnLst>
            <a:rect l="l" t="t" r="r" b="b"/>
            <a:pathLst>
              <a:path w="123825">
                <a:moveTo>
                  <a:pt x="123825" y="0"/>
                </a:moveTo>
                <a:lnTo>
                  <a:pt x="0" y="0"/>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
        <p:nvSpPr>
          <p:cNvPr id="20" name="Freeform 19"/>
          <p:cNvSpPr/>
          <p:nvPr/>
        </p:nvSpPr>
        <p:spPr>
          <a:xfrm rot="16200000">
            <a:off x="5339282" y="465656"/>
            <a:ext cx="128759" cy="355976"/>
          </a:xfrm>
          <a:custGeom>
            <a:avLst/>
            <a:gdLst>
              <a:gd name="connsiteX0" fmla="*/ 0 w 142875"/>
              <a:gd name="connsiteY0" fmla="*/ 0 h 788194"/>
              <a:gd name="connsiteX1" fmla="*/ 142875 w 142875"/>
              <a:gd name="connsiteY1" fmla="*/ 0 h 788194"/>
              <a:gd name="connsiteX2" fmla="*/ 142875 w 142875"/>
              <a:gd name="connsiteY2" fmla="*/ 788194 h 788194"/>
              <a:gd name="connsiteX3" fmla="*/ 0 w 142875"/>
              <a:gd name="connsiteY3" fmla="*/ 788194 h 788194"/>
            </a:gdLst>
            <a:ahLst/>
            <a:cxnLst>
              <a:cxn ang="0">
                <a:pos x="connsiteX0" y="connsiteY0"/>
              </a:cxn>
              <a:cxn ang="0">
                <a:pos x="connsiteX1" y="connsiteY1"/>
              </a:cxn>
              <a:cxn ang="0">
                <a:pos x="connsiteX2" y="connsiteY2"/>
              </a:cxn>
              <a:cxn ang="0">
                <a:pos x="connsiteX3" y="connsiteY3"/>
              </a:cxn>
            </a:cxnLst>
            <a:rect l="l" t="t" r="r" b="b"/>
            <a:pathLst>
              <a:path w="142875" h="788194">
                <a:moveTo>
                  <a:pt x="0" y="0"/>
                </a:moveTo>
                <a:lnTo>
                  <a:pt x="142875" y="0"/>
                </a:lnTo>
                <a:lnTo>
                  <a:pt x="142875" y="788194"/>
                </a:lnTo>
                <a:lnTo>
                  <a:pt x="0" y="788194"/>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
        <p:nvSpPr>
          <p:cNvPr id="2" name="Freeform 1"/>
          <p:cNvSpPr/>
          <p:nvPr/>
        </p:nvSpPr>
        <p:spPr bwMode="auto">
          <a:xfrm>
            <a:off x="5413375" y="438150"/>
            <a:ext cx="499103" cy="136525"/>
          </a:xfrm>
          <a:custGeom>
            <a:avLst/>
            <a:gdLst>
              <a:gd name="connsiteX0" fmla="*/ 0 w 501650"/>
              <a:gd name="connsiteY0" fmla="*/ 136525 h 136525"/>
              <a:gd name="connsiteX1" fmla="*/ 501650 w 501650"/>
              <a:gd name="connsiteY1" fmla="*/ 0 h 136525"/>
            </a:gdLst>
            <a:ahLst/>
            <a:cxnLst>
              <a:cxn ang="0">
                <a:pos x="connsiteX0" y="connsiteY0"/>
              </a:cxn>
              <a:cxn ang="0">
                <a:pos x="connsiteX1" y="connsiteY1"/>
              </a:cxn>
            </a:cxnLst>
            <a:rect l="l" t="t" r="r" b="b"/>
            <a:pathLst>
              <a:path w="501650" h="136525">
                <a:moveTo>
                  <a:pt x="0" y="136525"/>
                </a:moveTo>
                <a:lnTo>
                  <a:pt x="501650" y="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3097916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9559" y="433973"/>
            <a:ext cx="5008098" cy="560814"/>
          </a:xfrm>
        </p:spPr>
        <p:txBody>
          <a:bodyPr/>
          <a:lstStyle/>
          <a:p>
            <a:r>
              <a:rPr lang="en-US" dirty="0">
                <a:latin typeface="Times New Roman" pitchFamily="-108" charset="0"/>
              </a:rPr>
              <a:t>When Meiosis Goes </a:t>
            </a:r>
            <a:r>
              <a:rPr lang="en-US" dirty="0" smtClean="0">
                <a:latin typeface="Times New Roman" pitchFamily="-108" charset="0"/>
              </a:rPr>
              <a:t>Awry</a:t>
            </a:r>
            <a:endParaRPr lang="en-US" dirty="0"/>
          </a:p>
        </p:txBody>
      </p:sp>
      <p:sp>
        <p:nvSpPr>
          <p:cNvPr id="246786" name="Rectangle 2"/>
          <p:cNvSpPr>
            <a:spLocks noGrp="1" noChangeArrowheads="1"/>
          </p:cNvSpPr>
          <p:nvPr>
            <p:ph idx="1"/>
          </p:nvPr>
        </p:nvSpPr>
        <p:spPr/>
        <p:txBody>
          <a:bodyPr/>
          <a:lstStyle/>
          <a:p>
            <a:r>
              <a:rPr lang="en-US" dirty="0" smtClean="0"/>
              <a:t>What happens when there is an error in the process of meiosis?</a:t>
            </a:r>
          </a:p>
          <a:p>
            <a:r>
              <a:rPr lang="en-US" dirty="0" smtClean="0"/>
              <a:t>Such a mistake can result in genetic abnormalities that range from mild to severe to fatal.</a:t>
            </a:r>
          </a:p>
          <a:p>
            <a:r>
              <a:rPr lang="en-US" altLang="ko-KR" dirty="0" smtClean="0"/>
              <a:t>In </a:t>
            </a:r>
            <a:r>
              <a:rPr lang="en-US" altLang="ko-KR" b="1" dirty="0" err="1" smtClean="0"/>
              <a:t>nondisjunction</a:t>
            </a:r>
            <a:r>
              <a:rPr lang="ko-KR" altLang="en-US" sz="2000" dirty="0" err="1" smtClean="0"/>
              <a:t>비분리</a:t>
            </a:r>
            <a:r>
              <a:rPr lang="en-US" altLang="ko-KR" dirty="0" smtClean="0"/>
              <a:t>, the members of a chromosome pair fail to separate at anaphase, producing gametes with abnormal numbers of chromosomes.</a:t>
            </a:r>
          </a:p>
          <a:p>
            <a:r>
              <a:rPr lang="en-US" altLang="ko-KR" dirty="0" err="1" smtClean="0"/>
              <a:t>Nondisjunction</a:t>
            </a:r>
            <a:r>
              <a:rPr lang="en-US" altLang="ko-KR" dirty="0" smtClean="0"/>
              <a:t> can occur during meiosis I or II.</a:t>
            </a:r>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426720"/>
            <a:ext cx="8546592" cy="6004560"/>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8.20</a:t>
            </a:r>
            <a:endParaRPr lang="en-US" sz="1200" b="0" dirty="0">
              <a:solidFill>
                <a:schemeClr val="tx1"/>
              </a:solidFill>
              <a:latin typeface="Arial" charset="0"/>
            </a:endParaRPr>
          </a:p>
        </p:txBody>
      </p:sp>
      <p:sp>
        <p:nvSpPr>
          <p:cNvPr id="4" name="TextBox 3"/>
          <p:cNvSpPr txBox="1"/>
          <p:nvPr/>
        </p:nvSpPr>
        <p:spPr>
          <a:xfrm>
            <a:off x="538099" y="490465"/>
            <a:ext cx="3702937" cy="290977"/>
          </a:xfrm>
          <a:prstGeom prst="rect">
            <a:avLst/>
          </a:prstGeom>
          <a:noFill/>
        </p:spPr>
        <p:txBody>
          <a:bodyPr wrap="none" lIns="0" tIns="0" rIns="0" bIns="0">
            <a:spAutoFit/>
          </a:bodyPr>
          <a:lstStyle/>
          <a:p>
            <a:pPr eaLnBrk="0" fontAlgn="auto" hangingPunct="0">
              <a:spcBef>
                <a:spcPts val="0"/>
              </a:spcBef>
              <a:spcAft>
                <a:spcPts val="0"/>
              </a:spcAft>
              <a:defRPr/>
            </a:pPr>
            <a:r>
              <a:rPr lang="en-US" sz="1891" b="1" dirty="0">
                <a:solidFill>
                  <a:srgbClr val="FFFFFF"/>
                </a:solidFill>
                <a:latin typeface="Arial"/>
                <a:ea typeface="ＭＳ Ｐゴシック" charset="0"/>
              </a:rPr>
              <a:t>NONDISJUNCTION IN MEIOSIS </a:t>
            </a:r>
            <a:r>
              <a:rPr lang="en-US" sz="1891" b="1" dirty="0">
                <a:solidFill>
                  <a:srgbClr val="FFFFFF"/>
                </a:solidFill>
                <a:latin typeface="Times New Roman" pitchFamily="18" charset="0"/>
                <a:ea typeface="ＭＳ Ｐゴシック" charset="0"/>
                <a:cs typeface="Times New Roman" pitchFamily="18" charset="0"/>
              </a:rPr>
              <a:t>I</a:t>
            </a:r>
          </a:p>
        </p:txBody>
      </p:sp>
      <p:sp>
        <p:nvSpPr>
          <p:cNvPr id="5" name="TextBox 3"/>
          <p:cNvSpPr txBox="1">
            <a:spLocks noChangeArrowheads="1"/>
          </p:cNvSpPr>
          <p:nvPr/>
        </p:nvSpPr>
        <p:spPr bwMode="auto">
          <a:xfrm>
            <a:off x="339662" y="1124670"/>
            <a:ext cx="100027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Meiosis </a:t>
            </a:r>
            <a:r>
              <a:rPr lang="en-US" sz="1800" b="1" dirty="0">
                <a:solidFill>
                  <a:srgbClr val="000000"/>
                </a:solidFill>
                <a:latin typeface="Times New Roman" pitchFamily="18" charset="0"/>
                <a:ea typeface="ＭＳ Ｐゴシック" charset="0"/>
                <a:cs typeface="Times New Roman" pitchFamily="18" charset="0"/>
              </a:rPr>
              <a:t>I</a:t>
            </a:r>
          </a:p>
        </p:txBody>
      </p:sp>
      <p:sp>
        <p:nvSpPr>
          <p:cNvPr id="6" name="TextBox 5"/>
          <p:cNvSpPr txBox="1"/>
          <p:nvPr/>
        </p:nvSpPr>
        <p:spPr>
          <a:xfrm>
            <a:off x="4871181" y="488082"/>
            <a:ext cx="3824765" cy="290977"/>
          </a:xfrm>
          <a:prstGeom prst="rect">
            <a:avLst/>
          </a:prstGeom>
          <a:noFill/>
        </p:spPr>
        <p:txBody>
          <a:bodyPr wrap="none" lIns="0" tIns="0" rIns="0" bIns="0">
            <a:spAutoFit/>
          </a:bodyPr>
          <a:lstStyle/>
          <a:p>
            <a:pPr eaLnBrk="0" fontAlgn="auto" hangingPunct="0">
              <a:spcBef>
                <a:spcPts val="0"/>
              </a:spcBef>
              <a:spcAft>
                <a:spcPts val="0"/>
              </a:spcAft>
              <a:defRPr/>
            </a:pPr>
            <a:r>
              <a:rPr lang="en-US" sz="1891" b="1" dirty="0">
                <a:solidFill>
                  <a:srgbClr val="FFFFFF"/>
                </a:solidFill>
                <a:latin typeface="Arial"/>
                <a:ea typeface="ＭＳ Ｐゴシック" charset="0"/>
              </a:rPr>
              <a:t>NONDISJUNCTION IN MEIOSIS </a:t>
            </a:r>
            <a:r>
              <a:rPr lang="en-US" sz="1891" b="1" dirty="0">
                <a:solidFill>
                  <a:srgbClr val="FFFFFF"/>
                </a:solidFill>
                <a:latin typeface="Times New Roman" pitchFamily="18" charset="0"/>
                <a:ea typeface="ＭＳ Ｐゴシック" charset="0"/>
                <a:cs typeface="Times New Roman" pitchFamily="18" charset="0"/>
              </a:rPr>
              <a:t>II</a:t>
            </a:r>
          </a:p>
        </p:txBody>
      </p:sp>
      <p:sp>
        <p:nvSpPr>
          <p:cNvPr id="7" name="TextBox 5"/>
          <p:cNvSpPr txBox="1">
            <a:spLocks noChangeArrowheads="1"/>
          </p:cNvSpPr>
          <p:nvPr/>
        </p:nvSpPr>
        <p:spPr bwMode="auto">
          <a:xfrm>
            <a:off x="3392425" y="1619174"/>
            <a:ext cx="1692771"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000"/>
              </a:lnSpc>
            </a:pPr>
            <a:r>
              <a:rPr lang="en-US" sz="1800" b="1" dirty="0" smtClean="0">
                <a:solidFill>
                  <a:srgbClr val="000000"/>
                </a:solidFill>
                <a:latin typeface="Arial"/>
                <a:ea typeface="ＭＳ Ｐゴシック" charset="0"/>
              </a:rPr>
              <a:t>Homologous</a:t>
            </a:r>
          </a:p>
          <a:p>
            <a:pPr eaLnBrk="0" hangingPunct="0">
              <a:lnSpc>
                <a:spcPts val="2000"/>
              </a:lnSpc>
            </a:pPr>
            <a:r>
              <a:rPr lang="en-US" sz="1800" b="1" dirty="0" smtClean="0">
                <a:solidFill>
                  <a:srgbClr val="000000"/>
                </a:solidFill>
                <a:latin typeface="Arial"/>
                <a:ea typeface="ＭＳ Ｐゴシック" charset="0"/>
              </a:rPr>
              <a:t>chromosomes</a:t>
            </a:r>
          </a:p>
          <a:p>
            <a:pPr eaLnBrk="0" hangingPunct="0">
              <a:lnSpc>
                <a:spcPts val="2000"/>
              </a:lnSpc>
            </a:pPr>
            <a:r>
              <a:rPr lang="en-US" sz="1800" b="1" dirty="0" smtClean="0">
                <a:solidFill>
                  <a:srgbClr val="000000"/>
                </a:solidFill>
                <a:latin typeface="Arial"/>
                <a:ea typeface="ＭＳ Ｐゴシック" charset="0"/>
              </a:rPr>
              <a:t>fail to separate.</a:t>
            </a:r>
            <a:endParaRPr lang="en-US" sz="1800" b="1" dirty="0">
              <a:solidFill>
                <a:srgbClr val="000000"/>
              </a:solidFill>
              <a:latin typeface="Arial"/>
              <a:ea typeface="ＭＳ Ｐゴシック" charset="0"/>
            </a:endParaRPr>
          </a:p>
        </p:txBody>
      </p:sp>
      <p:sp>
        <p:nvSpPr>
          <p:cNvPr id="8" name="TextBox 8"/>
          <p:cNvSpPr txBox="1">
            <a:spLocks noChangeArrowheads="1"/>
          </p:cNvSpPr>
          <p:nvPr/>
        </p:nvSpPr>
        <p:spPr bwMode="auto">
          <a:xfrm>
            <a:off x="337692" y="2703072"/>
            <a:ext cx="109004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Meiosis </a:t>
            </a:r>
            <a:r>
              <a:rPr lang="en-US" sz="1800" b="1" dirty="0">
                <a:solidFill>
                  <a:srgbClr val="000000"/>
                </a:solidFill>
                <a:latin typeface="Times New Roman" pitchFamily="18" charset="0"/>
                <a:ea typeface="ＭＳ Ｐゴシック" charset="0"/>
                <a:cs typeface="Times New Roman" pitchFamily="18" charset="0"/>
              </a:rPr>
              <a:t>II</a:t>
            </a:r>
          </a:p>
        </p:txBody>
      </p:sp>
      <p:sp>
        <p:nvSpPr>
          <p:cNvPr id="9" name="TextBox 9"/>
          <p:cNvSpPr txBox="1">
            <a:spLocks noChangeArrowheads="1"/>
          </p:cNvSpPr>
          <p:nvPr/>
        </p:nvSpPr>
        <p:spPr bwMode="auto">
          <a:xfrm>
            <a:off x="4015929" y="3242820"/>
            <a:ext cx="1243930" cy="1025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000"/>
              </a:lnSpc>
            </a:pPr>
            <a:r>
              <a:rPr lang="en-US" sz="1800" b="1" dirty="0" smtClean="0">
                <a:solidFill>
                  <a:srgbClr val="000000"/>
                </a:solidFill>
                <a:latin typeface="Arial"/>
                <a:ea typeface="ＭＳ Ｐゴシック" charset="0"/>
              </a:rPr>
              <a:t>Sister</a:t>
            </a:r>
          </a:p>
          <a:p>
            <a:pPr eaLnBrk="0" hangingPunct="0">
              <a:lnSpc>
                <a:spcPts val="2000"/>
              </a:lnSpc>
            </a:pPr>
            <a:r>
              <a:rPr lang="en-US" sz="1800" b="1" dirty="0" smtClean="0">
                <a:solidFill>
                  <a:srgbClr val="000000"/>
                </a:solidFill>
                <a:latin typeface="Arial"/>
                <a:ea typeface="ＭＳ Ｐゴシック" charset="0"/>
              </a:rPr>
              <a:t>chromatids</a:t>
            </a:r>
          </a:p>
          <a:p>
            <a:pPr eaLnBrk="0" hangingPunct="0">
              <a:lnSpc>
                <a:spcPts val="2000"/>
              </a:lnSpc>
            </a:pPr>
            <a:r>
              <a:rPr lang="en-US" sz="1800" b="1" dirty="0" smtClean="0">
                <a:solidFill>
                  <a:srgbClr val="000000"/>
                </a:solidFill>
                <a:latin typeface="Arial"/>
                <a:ea typeface="ＭＳ Ｐゴシック" charset="0"/>
              </a:rPr>
              <a:t>fail to</a:t>
            </a:r>
          </a:p>
          <a:p>
            <a:pPr eaLnBrk="0" hangingPunct="0">
              <a:lnSpc>
                <a:spcPts val="2000"/>
              </a:lnSpc>
            </a:pPr>
            <a:r>
              <a:rPr lang="en-US" sz="1800" b="1" dirty="0" smtClean="0">
                <a:solidFill>
                  <a:srgbClr val="000000"/>
                </a:solidFill>
                <a:latin typeface="Arial"/>
                <a:ea typeface="ＭＳ Ｐゴシック" charset="0"/>
              </a:rPr>
              <a:t>separate.</a:t>
            </a:r>
            <a:endParaRPr lang="en-US" sz="1800" b="1" dirty="0">
              <a:solidFill>
                <a:srgbClr val="000000"/>
              </a:solidFill>
              <a:latin typeface="Arial"/>
              <a:ea typeface="ＭＳ Ｐゴシック" charset="0"/>
            </a:endParaRPr>
          </a:p>
        </p:txBody>
      </p:sp>
      <p:sp>
        <p:nvSpPr>
          <p:cNvPr id="10" name="TextBox 13"/>
          <p:cNvSpPr txBox="1">
            <a:spLocks noChangeArrowheads="1"/>
          </p:cNvSpPr>
          <p:nvPr/>
        </p:nvSpPr>
        <p:spPr bwMode="auto">
          <a:xfrm>
            <a:off x="337345" y="4418805"/>
            <a:ext cx="97462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Gametes</a:t>
            </a:r>
          </a:p>
        </p:txBody>
      </p:sp>
      <p:sp>
        <p:nvSpPr>
          <p:cNvPr id="11" name="TextBox 14"/>
          <p:cNvSpPr txBox="1">
            <a:spLocks noChangeArrowheads="1"/>
          </p:cNvSpPr>
          <p:nvPr/>
        </p:nvSpPr>
        <p:spPr bwMode="auto">
          <a:xfrm>
            <a:off x="865188" y="5644355"/>
            <a:ext cx="53219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i="1" dirty="0">
                <a:solidFill>
                  <a:srgbClr val="000000"/>
                </a:solidFill>
                <a:latin typeface="Arial"/>
                <a:ea typeface="ＭＳ Ｐゴシック" charset="0"/>
              </a:rPr>
              <a:t>n</a:t>
            </a:r>
            <a:r>
              <a:rPr lang="en-US" sz="1800" b="1" dirty="0">
                <a:solidFill>
                  <a:srgbClr val="000000"/>
                </a:solidFill>
                <a:latin typeface="Arial"/>
                <a:ea typeface="ＭＳ Ｐゴシック" charset="0"/>
              </a:rPr>
              <a:t> </a:t>
            </a:r>
            <a:r>
              <a:rPr lang="en-US" sz="1800" b="1" dirty="0" smtClean="0">
                <a:solidFill>
                  <a:srgbClr val="000000"/>
                </a:solidFill>
                <a:latin typeface="Symbol"/>
                <a:ea typeface="ＭＳ Ｐゴシック" charset="0"/>
              </a:rPr>
              <a:t>+</a:t>
            </a:r>
            <a:r>
              <a:rPr lang="en-US" sz="1800" b="1" dirty="0" smtClean="0">
                <a:solidFill>
                  <a:srgbClr val="000000"/>
                </a:solidFill>
                <a:latin typeface="Arial"/>
                <a:ea typeface="ＭＳ Ｐゴシック" charset="0"/>
              </a:rPr>
              <a:t> 1</a:t>
            </a:r>
            <a:endParaRPr lang="en-US" sz="1800" b="1" dirty="0">
              <a:solidFill>
                <a:srgbClr val="000000"/>
              </a:solidFill>
              <a:latin typeface="Arial"/>
              <a:ea typeface="ＭＳ Ｐゴシック" charset="0"/>
            </a:endParaRPr>
          </a:p>
        </p:txBody>
      </p:sp>
      <p:sp>
        <p:nvSpPr>
          <p:cNvPr id="12" name="TextBox 16"/>
          <p:cNvSpPr txBox="1">
            <a:spLocks noChangeArrowheads="1"/>
          </p:cNvSpPr>
          <p:nvPr/>
        </p:nvSpPr>
        <p:spPr bwMode="auto">
          <a:xfrm>
            <a:off x="1682750" y="5644355"/>
            <a:ext cx="53219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i="1" dirty="0">
                <a:solidFill>
                  <a:srgbClr val="000000"/>
                </a:solidFill>
                <a:latin typeface="Arial"/>
                <a:ea typeface="ＭＳ Ｐゴシック" charset="0"/>
              </a:rPr>
              <a:t>n</a:t>
            </a:r>
            <a:r>
              <a:rPr lang="en-US" sz="1800" b="1" dirty="0">
                <a:solidFill>
                  <a:srgbClr val="000000"/>
                </a:solidFill>
                <a:latin typeface="Arial"/>
                <a:ea typeface="ＭＳ Ｐゴシック" charset="0"/>
              </a:rPr>
              <a:t> </a:t>
            </a:r>
            <a:r>
              <a:rPr lang="en-US" sz="1800" b="1" dirty="0" smtClean="0">
                <a:solidFill>
                  <a:srgbClr val="000000"/>
                </a:solidFill>
                <a:latin typeface="Symbol"/>
                <a:ea typeface="ＭＳ Ｐゴシック" charset="0"/>
              </a:rPr>
              <a:t>+</a:t>
            </a:r>
            <a:r>
              <a:rPr lang="en-US" sz="1800" b="1" dirty="0" smtClean="0">
                <a:solidFill>
                  <a:srgbClr val="000000"/>
                </a:solidFill>
                <a:latin typeface="Arial"/>
                <a:ea typeface="ＭＳ Ｐゴシック" charset="0"/>
              </a:rPr>
              <a:t> 1</a:t>
            </a:r>
            <a:endParaRPr lang="en-US" sz="1800" b="1" dirty="0">
              <a:solidFill>
                <a:srgbClr val="000000"/>
              </a:solidFill>
              <a:latin typeface="Arial"/>
              <a:ea typeface="ＭＳ Ｐゴシック" charset="0"/>
            </a:endParaRPr>
          </a:p>
        </p:txBody>
      </p:sp>
      <p:sp>
        <p:nvSpPr>
          <p:cNvPr id="13" name="TextBox 17"/>
          <p:cNvSpPr txBox="1">
            <a:spLocks noChangeArrowheads="1"/>
          </p:cNvSpPr>
          <p:nvPr/>
        </p:nvSpPr>
        <p:spPr bwMode="auto">
          <a:xfrm>
            <a:off x="2579688" y="5644355"/>
            <a:ext cx="53540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i="1" dirty="0">
                <a:solidFill>
                  <a:srgbClr val="000000"/>
                </a:solidFill>
                <a:latin typeface="Arial"/>
                <a:ea typeface="ＭＳ Ｐゴシック" charset="0"/>
              </a:rPr>
              <a:t>n</a:t>
            </a:r>
            <a:r>
              <a:rPr lang="en-US" sz="1800" b="1" dirty="0">
                <a:solidFill>
                  <a:srgbClr val="000000"/>
                </a:solidFill>
                <a:latin typeface="Arial"/>
                <a:ea typeface="ＭＳ Ｐゴシック" charset="0"/>
              </a:rPr>
              <a:t> </a:t>
            </a:r>
            <a:r>
              <a:rPr lang="en-US" sz="1800" b="1" dirty="0" smtClean="0">
                <a:solidFill>
                  <a:srgbClr val="000000"/>
                </a:solidFill>
                <a:latin typeface="Symbol" pitchFamily="18" charset="2"/>
                <a:ea typeface="ＭＳ Ｐゴシック" charset="0"/>
                <a:sym typeface="Symbol"/>
              </a:rPr>
              <a:t></a:t>
            </a:r>
            <a:r>
              <a:rPr lang="en-US" sz="1800" b="1" dirty="0" smtClean="0">
                <a:solidFill>
                  <a:srgbClr val="000000"/>
                </a:solidFill>
                <a:latin typeface="Arial"/>
                <a:ea typeface="ＭＳ Ｐゴシック" charset="0"/>
              </a:rPr>
              <a:t> 1</a:t>
            </a:r>
            <a:endParaRPr lang="en-US" sz="1800" b="1" dirty="0">
              <a:solidFill>
                <a:srgbClr val="000000"/>
              </a:solidFill>
              <a:latin typeface="Arial"/>
              <a:ea typeface="ＭＳ Ｐゴシック" charset="0"/>
            </a:endParaRPr>
          </a:p>
        </p:txBody>
      </p:sp>
      <p:sp>
        <p:nvSpPr>
          <p:cNvPr id="14" name="TextBox 18"/>
          <p:cNvSpPr txBox="1">
            <a:spLocks noChangeArrowheads="1"/>
          </p:cNvSpPr>
          <p:nvPr/>
        </p:nvSpPr>
        <p:spPr bwMode="auto">
          <a:xfrm>
            <a:off x="3398838" y="5644355"/>
            <a:ext cx="52578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i="1" dirty="0">
                <a:solidFill>
                  <a:srgbClr val="000000"/>
                </a:solidFill>
                <a:latin typeface="Arial"/>
                <a:ea typeface="ＭＳ Ｐゴシック" charset="0"/>
              </a:rPr>
              <a:t>n</a:t>
            </a:r>
            <a:r>
              <a:rPr lang="en-US" sz="1800" b="1" dirty="0">
                <a:solidFill>
                  <a:srgbClr val="000000"/>
                </a:solidFill>
                <a:latin typeface="Arial"/>
                <a:ea typeface="ＭＳ Ｐゴシック" charset="0"/>
              </a:rPr>
              <a:t> </a:t>
            </a:r>
            <a:r>
              <a:rPr lang="en-US" sz="1800" b="1" dirty="0">
                <a:solidFill>
                  <a:srgbClr val="000000"/>
                </a:solidFill>
                <a:latin typeface="Symbol" pitchFamily="18" charset="2"/>
                <a:ea typeface="ＭＳ Ｐゴシック" charset="0"/>
                <a:sym typeface="Symbol"/>
              </a:rPr>
              <a:t></a:t>
            </a:r>
            <a:r>
              <a:rPr lang="en-US" sz="1800" b="1" dirty="0" smtClean="0">
                <a:solidFill>
                  <a:srgbClr val="000000"/>
                </a:solidFill>
                <a:latin typeface="Arial"/>
                <a:ea typeface="ＭＳ Ｐゴシック" charset="0"/>
              </a:rPr>
              <a:t> 1</a:t>
            </a:r>
            <a:endParaRPr lang="en-US" sz="1800" b="1" dirty="0">
              <a:solidFill>
                <a:srgbClr val="000000"/>
              </a:solidFill>
              <a:latin typeface="Arial"/>
              <a:ea typeface="ＭＳ Ｐゴシック" charset="0"/>
            </a:endParaRPr>
          </a:p>
        </p:txBody>
      </p:sp>
      <p:sp>
        <p:nvSpPr>
          <p:cNvPr id="15" name="TextBox 19"/>
          <p:cNvSpPr txBox="1">
            <a:spLocks noChangeArrowheads="1"/>
          </p:cNvSpPr>
          <p:nvPr/>
        </p:nvSpPr>
        <p:spPr bwMode="auto">
          <a:xfrm>
            <a:off x="5272088" y="5659438"/>
            <a:ext cx="53219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i="1" dirty="0">
                <a:solidFill>
                  <a:srgbClr val="000000"/>
                </a:solidFill>
                <a:latin typeface="Arial"/>
                <a:ea typeface="ＭＳ Ｐゴシック" charset="0"/>
              </a:rPr>
              <a:t>n</a:t>
            </a:r>
            <a:r>
              <a:rPr lang="en-US" sz="1800" b="1" dirty="0">
                <a:solidFill>
                  <a:srgbClr val="000000"/>
                </a:solidFill>
                <a:latin typeface="Arial"/>
                <a:ea typeface="ＭＳ Ｐゴシック" charset="0"/>
              </a:rPr>
              <a:t> </a:t>
            </a:r>
            <a:r>
              <a:rPr lang="en-US" sz="1800" b="1" dirty="0" smtClean="0">
                <a:solidFill>
                  <a:srgbClr val="000000"/>
                </a:solidFill>
                <a:latin typeface="Symbol"/>
                <a:ea typeface="ＭＳ Ｐゴシック" charset="0"/>
              </a:rPr>
              <a:t>+</a:t>
            </a:r>
            <a:r>
              <a:rPr lang="en-US" sz="1800" b="1" dirty="0" smtClean="0">
                <a:solidFill>
                  <a:srgbClr val="000000"/>
                </a:solidFill>
                <a:latin typeface="Arial"/>
                <a:ea typeface="ＭＳ Ｐゴシック" charset="0"/>
              </a:rPr>
              <a:t> 1</a:t>
            </a:r>
            <a:endParaRPr lang="en-US" sz="1800" b="1" dirty="0">
              <a:solidFill>
                <a:srgbClr val="000000"/>
              </a:solidFill>
              <a:latin typeface="Arial"/>
              <a:ea typeface="ＭＳ Ｐゴシック" charset="0"/>
            </a:endParaRPr>
          </a:p>
        </p:txBody>
      </p:sp>
      <p:sp>
        <p:nvSpPr>
          <p:cNvPr id="16" name="TextBox 20"/>
          <p:cNvSpPr txBox="1">
            <a:spLocks noChangeArrowheads="1"/>
          </p:cNvSpPr>
          <p:nvPr/>
        </p:nvSpPr>
        <p:spPr bwMode="auto">
          <a:xfrm>
            <a:off x="6092825" y="5659438"/>
            <a:ext cx="51777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i="1" dirty="0">
                <a:solidFill>
                  <a:srgbClr val="000000"/>
                </a:solidFill>
                <a:latin typeface="Arial"/>
                <a:ea typeface="ＭＳ Ｐゴシック" charset="0"/>
              </a:rPr>
              <a:t>n</a:t>
            </a:r>
            <a:r>
              <a:rPr lang="en-US" sz="1800" b="1" dirty="0">
                <a:solidFill>
                  <a:srgbClr val="000000"/>
                </a:solidFill>
                <a:latin typeface="Arial"/>
                <a:ea typeface="ＭＳ Ｐゴシック" charset="0"/>
              </a:rPr>
              <a:t> </a:t>
            </a:r>
            <a:r>
              <a:rPr lang="en-US" sz="1800" b="1" dirty="0">
                <a:solidFill>
                  <a:srgbClr val="000000"/>
                </a:solidFill>
                <a:latin typeface="Symbol" pitchFamily="18" charset="2"/>
                <a:ea typeface="ＭＳ Ｐゴシック" charset="0"/>
                <a:sym typeface="Symbol"/>
              </a:rPr>
              <a:t> </a:t>
            </a:r>
            <a:r>
              <a:rPr lang="en-US" sz="1800" b="1" dirty="0" smtClean="0">
                <a:solidFill>
                  <a:srgbClr val="000000"/>
                </a:solidFill>
                <a:latin typeface="Arial"/>
                <a:ea typeface="ＭＳ Ｐゴシック" charset="0"/>
              </a:rPr>
              <a:t>1</a:t>
            </a:r>
            <a:endParaRPr lang="en-US" sz="1800" b="1" dirty="0">
              <a:solidFill>
                <a:srgbClr val="000000"/>
              </a:solidFill>
              <a:latin typeface="Arial"/>
              <a:ea typeface="ＭＳ Ｐゴシック" charset="0"/>
            </a:endParaRPr>
          </a:p>
        </p:txBody>
      </p:sp>
      <p:sp>
        <p:nvSpPr>
          <p:cNvPr id="17" name="TextBox 21"/>
          <p:cNvSpPr txBox="1">
            <a:spLocks noChangeArrowheads="1"/>
          </p:cNvSpPr>
          <p:nvPr/>
        </p:nvSpPr>
        <p:spPr bwMode="auto">
          <a:xfrm>
            <a:off x="7178675" y="5659438"/>
            <a:ext cx="14106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i="1" dirty="0">
                <a:solidFill>
                  <a:srgbClr val="000000"/>
                </a:solidFill>
                <a:latin typeface="Arial"/>
                <a:ea typeface="ＭＳ Ｐゴシック" charset="0"/>
              </a:rPr>
              <a:t>n</a:t>
            </a:r>
          </a:p>
        </p:txBody>
      </p:sp>
      <p:sp>
        <p:nvSpPr>
          <p:cNvPr id="18" name="TextBox 22"/>
          <p:cNvSpPr txBox="1">
            <a:spLocks noChangeArrowheads="1"/>
          </p:cNvSpPr>
          <p:nvPr/>
        </p:nvSpPr>
        <p:spPr bwMode="auto">
          <a:xfrm>
            <a:off x="7996238" y="5659438"/>
            <a:ext cx="14106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i="1">
                <a:solidFill>
                  <a:srgbClr val="000000"/>
                </a:solidFill>
                <a:latin typeface="Arial"/>
                <a:ea typeface="ＭＳ Ｐゴシック" charset="0"/>
              </a:rPr>
              <a:t>n</a:t>
            </a:r>
          </a:p>
        </p:txBody>
      </p:sp>
      <p:sp>
        <p:nvSpPr>
          <p:cNvPr id="19" name="TextBox 24"/>
          <p:cNvSpPr txBox="1">
            <a:spLocks noChangeArrowheads="1"/>
          </p:cNvSpPr>
          <p:nvPr/>
        </p:nvSpPr>
        <p:spPr bwMode="auto">
          <a:xfrm>
            <a:off x="1866900" y="6145213"/>
            <a:ext cx="107721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Abnormal</a:t>
            </a:r>
          </a:p>
        </p:txBody>
      </p:sp>
      <p:sp>
        <p:nvSpPr>
          <p:cNvPr id="20" name="TextBox 25"/>
          <p:cNvSpPr txBox="1">
            <a:spLocks noChangeArrowheads="1"/>
          </p:cNvSpPr>
          <p:nvPr/>
        </p:nvSpPr>
        <p:spPr bwMode="auto">
          <a:xfrm>
            <a:off x="5470525" y="6145213"/>
            <a:ext cx="107721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a:solidFill>
                  <a:srgbClr val="000000"/>
                </a:solidFill>
                <a:latin typeface="Arial"/>
                <a:ea typeface="ＭＳ Ｐゴシック" charset="0"/>
              </a:rPr>
              <a:t>Abnormal</a:t>
            </a:r>
          </a:p>
        </p:txBody>
      </p:sp>
      <p:sp>
        <p:nvSpPr>
          <p:cNvPr id="21" name="TextBox 26"/>
          <p:cNvSpPr txBox="1">
            <a:spLocks noChangeArrowheads="1"/>
          </p:cNvSpPr>
          <p:nvPr/>
        </p:nvSpPr>
        <p:spPr bwMode="auto">
          <a:xfrm>
            <a:off x="7310438" y="6145213"/>
            <a:ext cx="79508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a:solidFill>
                  <a:srgbClr val="000000"/>
                </a:solidFill>
                <a:latin typeface="Arial"/>
                <a:ea typeface="ＭＳ Ｐゴシック" charset="0"/>
              </a:rPr>
              <a:t>Normal</a:t>
            </a:r>
          </a:p>
        </p:txBody>
      </p:sp>
      <p:sp>
        <p:nvSpPr>
          <p:cNvPr id="22" name="Freeform 21"/>
          <p:cNvSpPr/>
          <p:nvPr/>
        </p:nvSpPr>
        <p:spPr bwMode="auto">
          <a:xfrm rot="-240000">
            <a:off x="2349856" y="2074930"/>
            <a:ext cx="991478" cy="226877"/>
          </a:xfrm>
          <a:custGeom>
            <a:avLst/>
            <a:gdLst>
              <a:gd name="connsiteX0" fmla="*/ 0 w 241300"/>
              <a:gd name="connsiteY0" fmla="*/ 0 h 438150"/>
              <a:gd name="connsiteX1" fmla="*/ 241300 w 241300"/>
              <a:gd name="connsiteY1" fmla="*/ 438150 h 438150"/>
            </a:gdLst>
            <a:ahLst/>
            <a:cxnLst>
              <a:cxn ang="0">
                <a:pos x="connsiteX0" y="connsiteY0"/>
              </a:cxn>
              <a:cxn ang="0">
                <a:pos x="connsiteX1" y="connsiteY1"/>
              </a:cxn>
            </a:cxnLst>
            <a:rect l="l" t="t" r="r" b="b"/>
            <a:pathLst>
              <a:path w="241300" h="438150">
                <a:moveTo>
                  <a:pt x="0" y="0"/>
                </a:moveTo>
                <a:lnTo>
                  <a:pt x="241300" y="43815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3" name="Freeform 22"/>
          <p:cNvSpPr/>
          <p:nvPr/>
        </p:nvSpPr>
        <p:spPr bwMode="auto">
          <a:xfrm rot="-240000" flipH="1">
            <a:off x="5052343" y="3834773"/>
            <a:ext cx="651418" cy="269542"/>
          </a:xfrm>
          <a:custGeom>
            <a:avLst/>
            <a:gdLst>
              <a:gd name="connsiteX0" fmla="*/ 0 w 241300"/>
              <a:gd name="connsiteY0" fmla="*/ 0 h 438150"/>
              <a:gd name="connsiteX1" fmla="*/ 241300 w 241300"/>
              <a:gd name="connsiteY1" fmla="*/ 438150 h 438150"/>
            </a:gdLst>
            <a:ahLst/>
            <a:cxnLst>
              <a:cxn ang="0">
                <a:pos x="connsiteX0" y="connsiteY0"/>
              </a:cxn>
              <a:cxn ang="0">
                <a:pos x="connsiteX1" y="connsiteY1"/>
              </a:cxn>
            </a:cxnLst>
            <a:rect l="l" t="t" r="r" b="b"/>
            <a:pathLst>
              <a:path w="241300" h="438150">
                <a:moveTo>
                  <a:pt x="0" y="0"/>
                </a:moveTo>
                <a:lnTo>
                  <a:pt x="241300" y="43815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nvGrpSpPr>
          <p:cNvPr id="2" name="Group 1"/>
          <p:cNvGrpSpPr/>
          <p:nvPr/>
        </p:nvGrpSpPr>
        <p:grpSpPr>
          <a:xfrm>
            <a:off x="818307" y="5900739"/>
            <a:ext cx="3134567" cy="271461"/>
            <a:chOff x="818307" y="5900739"/>
            <a:chExt cx="3134567" cy="271461"/>
          </a:xfrm>
        </p:grpSpPr>
        <p:sp>
          <p:nvSpPr>
            <p:cNvPr id="25" name="Freeform 24"/>
            <p:cNvSpPr/>
            <p:nvPr/>
          </p:nvSpPr>
          <p:spPr>
            <a:xfrm rot="5400000">
              <a:off x="2314167" y="4404879"/>
              <a:ext cx="142847" cy="3134567"/>
            </a:xfrm>
            <a:custGeom>
              <a:avLst/>
              <a:gdLst>
                <a:gd name="connsiteX0" fmla="*/ 0 w 142875"/>
                <a:gd name="connsiteY0" fmla="*/ 0 h 788194"/>
                <a:gd name="connsiteX1" fmla="*/ 142875 w 142875"/>
                <a:gd name="connsiteY1" fmla="*/ 0 h 788194"/>
                <a:gd name="connsiteX2" fmla="*/ 142875 w 142875"/>
                <a:gd name="connsiteY2" fmla="*/ 788194 h 788194"/>
                <a:gd name="connsiteX3" fmla="*/ 0 w 142875"/>
                <a:gd name="connsiteY3" fmla="*/ 788194 h 788194"/>
              </a:gdLst>
              <a:ahLst/>
              <a:cxnLst>
                <a:cxn ang="0">
                  <a:pos x="connsiteX0" y="connsiteY0"/>
                </a:cxn>
                <a:cxn ang="0">
                  <a:pos x="connsiteX1" y="connsiteY1"/>
                </a:cxn>
                <a:cxn ang="0">
                  <a:pos x="connsiteX2" y="connsiteY2"/>
                </a:cxn>
                <a:cxn ang="0">
                  <a:pos x="connsiteX3" y="connsiteY3"/>
                </a:cxn>
              </a:cxnLst>
              <a:rect l="l" t="t" r="r" b="b"/>
              <a:pathLst>
                <a:path w="142875" h="788194">
                  <a:moveTo>
                    <a:pt x="0" y="0"/>
                  </a:moveTo>
                  <a:lnTo>
                    <a:pt x="142875" y="0"/>
                  </a:lnTo>
                  <a:lnTo>
                    <a:pt x="142875" y="788194"/>
                  </a:lnTo>
                  <a:lnTo>
                    <a:pt x="0" y="788194"/>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
          <p:nvSpPr>
            <p:cNvPr id="26" name="Freeform 25"/>
            <p:cNvSpPr/>
            <p:nvPr/>
          </p:nvSpPr>
          <p:spPr>
            <a:xfrm rot="5400000">
              <a:off x="2296891" y="6081774"/>
              <a:ext cx="135132" cy="45719"/>
            </a:xfrm>
            <a:custGeom>
              <a:avLst/>
              <a:gdLst>
                <a:gd name="connsiteX0" fmla="*/ 123825 w 123825"/>
                <a:gd name="connsiteY0" fmla="*/ 0 h 0"/>
                <a:gd name="connsiteX1" fmla="*/ 0 w 123825"/>
                <a:gd name="connsiteY1" fmla="*/ 0 h 0"/>
              </a:gdLst>
              <a:ahLst/>
              <a:cxnLst>
                <a:cxn ang="0">
                  <a:pos x="connsiteX0" y="connsiteY0"/>
                </a:cxn>
                <a:cxn ang="0">
                  <a:pos x="connsiteX1" y="connsiteY1"/>
                </a:cxn>
              </a:cxnLst>
              <a:rect l="l" t="t" r="r" b="b"/>
              <a:pathLst>
                <a:path w="123825">
                  <a:moveTo>
                    <a:pt x="123825" y="0"/>
                  </a:moveTo>
                  <a:lnTo>
                    <a:pt x="0" y="0"/>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grpSp>
      <p:grpSp>
        <p:nvGrpSpPr>
          <p:cNvPr id="28" name="Group 27"/>
          <p:cNvGrpSpPr/>
          <p:nvPr/>
        </p:nvGrpSpPr>
        <p:grpSpPr>
          <a:xfrm>
            <a:off x="5198554" y="5891213"/>
            <a:ext cx="1567284" cy="276223"/>
            <a:chOff x="818307" y="5900739"/>
            <a:chExt cx="3134567" cy="276223"/>
          </a:xfrm>
        </p:grpSpPr>
        <p:sp>
          <p:nvSpPr>
            <p:cNvPr id="29" name="Freeform 28"/>
            <p:cNvSpPr/>
            <p:nvPr/>
          </p:nvSpPr>
          <p:spPr>
            <a:xfrm rot="5400000">
              <a:off x="2314167" y="4404879"/>
              <a:ext cx="142847" cy="3134567"/>
            </a:xfrm>
            <a:custGeom>
              <a:avLst/>
              <a:gdLst>
                <a:gd name="connsiteX0" fmla="*/ 0 w 142875"/>
                <a:gd name="connsiteY0" fmla="*/ 0 h 788194"/>
                <a:gd name="connsiteX1" fmla="*/ 142875 w 142875"/>
                <a:gd name="connsiteY1" fmla="*/ 0 h 788194"/>
                <a:gd name="connsiteX2" fmla="*/ 142875 w 142875"/>
                <a:gd name="connsiteY2" fmla="*/ 788194 h 788194"/>
                <a:gd name="connsiteX3" fmla="*/ 0 w 142875"/>
                <a:gd name="connsiteY3" fmla="*/ 788194 h 788194"/>
              </a:gdLst>
              <a:ahLst/>
              <a:cxnLst>
                <a:cxn ang="0">
                  <a:pos x="connsiteX0" y="connsiteY0"/>
                </a:cxn>
                <a:cxn ang="0">
                  <a:pos x="connsiteX1" y="connsiteY1"/>
                </a:cxn>
                <a:cxn ang="0">
                  <a:pos x="connsiteX2" y="connsiteY2"/>
                </a:cxn>
                <a:cxn ang="0">
                  <a:pos x="connsiteX3" y="connsiteY3"/>
                </a:cxn>
              </a:cxnLst>
              <a:rect l="l" t="t" r="r" b="b"/>
              <a:pathLst>
                <a:path w="142875" h="788194">
                  <a:moveTo>
                    <a:pt x="0" y="0"/>
                  </a:moveTo>
                  <a:lnTo>
                    <a:pt x="142875" y="0"/>
                  </a:lnTo>
                  <a:lnTo>
                    <a:pt x="142875" y="788194"/>
                  </a:lnTo>
                  <a:lnTo>
                    <a:pt x="0" y="788194"/>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
          <p:nvSpPr>
            <p:cNvPr id="30" name="Freeform 29"/>
            <p:cNvSpPr/>
            <p:nvPr/>
          </p:nvSpPr>
          <p:spPr>
            <a:xfrm rot="5400000">
              <a:off x="2296891" y="6086536"/>
              <a:ext cx="135132" cy="45720"/>
            </a:xfrm>
            <a:custGeom>
              <a:avLst/>
              <a:gdLst>
                <a:gd name="connsiteX0" fmla="*/ 123825 w 123825"/>
                <a:gd name="connsiteY0" fmla="*/ 0 h 0"/>
                <a:gd name="connsiteX1" fmla="*/ 0 w 123825"/>
                <a:gd name="connsiteY1" fmla="*/ 0 h 0"/>
              </a:gdLst>
              <a:ahLst/>
              <a:cxnLst>
                <a:cxn ang="0">
                  <a:pos x="connsiteX0" y="connsiteY0"/>
                </a:cxn>
                <a:cxn ang="0">
                  <a:pos x="connsiteX1" y="connsiteY1"/>
                </a:cxn>
              </a:cxnLst>
              <a:rect l="l" t="t" r="r" b="b"/>
              <a:pathLst>
                <a:path w="123825">
                  <a:moveTo>
                    <a:pt x="123825" y="0"/>
                  </a:moveTo>
                  <a:lnTo>
                    <a:pt x="0" y="0"/>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grpSp>
      <p:grpSp>
        <p:nvGrpSpPr>
          <p:cNvPr id="31" name="Group 30"/>
          <p:cNvGrpSpPr/>
          <p:nvPr/>
        </p:nvGrpSpPr>
        <p:grpSpPr>
          <a:xfrm>
            <a:off x="6917816" y="5891213"/>
            <a:ext cx="1567284" cy="273842"/>
            <a:chOff x="818307" y="5900739"/>
            <a:chExt cx="3134567" cy="273842"/>
          </a:xfrm>
        </p:grpSpPr>
        <p:sp>
          <p:nvSpPr>
            <p:cNvPr id="32" name="Freeform 31"/>
            <p:cNvSpPr/>
            <p:nvPr/>
          </p:nvSpPr>
          <p:spPr>
            <a:xfrm rot="5400000">
              <a:off x="2314167" y="4404879"/>
              <a:ext cx="142847" cy="3134567"/>
            </a:xfrm>
            <a:custGeom>
              <a:avLst/>
              <a:gdLst>
                <a:gd name="connsiteX0" fmla="*/ 0 w 142875"/>
                <a:gd name="connsiteY0" fmla="*/ 0 h 788194"/>
                <a:gd name="connsiteX1" fmla="*/ 142875 w 142875"/>
                <a:gd name="connsiteY1" fmla="*/ 0 h 788194"/>
                <a:gd name="connsiteX2" fmla="*/ 142875 w 142875"/>
                <a:gd name="connsiteY2" fmla="*/ 788194 h 788194"/>
                <a:gd name="connsiteX3" fmla="*/ 0 w 142875"/>
                <a:gd name="connsiteY3" fmla="*/ 788194 h 788194"/>
              </a:gdLst>
              <a:ahLst/>
              <a:cxnLst>
                <a:cxn ang="0">
                  <a:pos x="connsiteX0" y="connsiteY0"/>
                </a:cxn>
                <a:cxn ang="0">
                  <a:pos x="connsiteX1" y="connsiteY1"/>
                </a:cxn>
                <a:cxn ang="0">
                  <a:pos x="connsiteX2" y="connsiteY2"/>
                </a:cxn>
                <a:cxn ang="0">
                  <a:pos x="connsiteX3" y="connsiteY3"/>
                </a:cxn>
              </a:cxnLst>
              <a:rect l="l" t="t" r="r" b="b"/>
              <a:pathLst>
                <a:path w="142875" h="788194">
                  <a:moveTo>
                    <a:pt x="0" y="0"/>
                  </a:moveTo>
                  <a:lnTo>
                    <a:pt x="142875" y="0"/>
                  </a:lnTo>
                  <a:lnTo>
                    <a:pt x="142875" y="788194"/>
                  </a:lnTo>
                  <a:lnTo>
                    <a:pt x="0" y="788194"/>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sp>
          <p:nvSpPr>
            <p:cNvPr id="33" name="Freeform 32"/>
            <p:cNvSpPr/>
            <p:nvPr/>
          </p:nvSpPr>
          <p:spPr>
            <a:xfrm rot="5400000">
              <a:off x="2296891" y="6084155"/>
              <a:ext cx="135132" cy="45720"/>
            </a:xfrm>
            <a:custGeom>
              <a:avLst/>
              <a:gdLst>
                <a:gd name="connsiteX0" fmla="*/ 123825 w 123825"/>
                <a:gd name="connsiteY0" fmla="*/ 0 h 0"/>
                <a:gd name="connsiteX1" fmla="*/ 0 w 123825"/>
                <a:gd name="connsiteY1" fmla="*/ 0 h 0"/>
              </a:gdLst>
              <a:ahLst/>
              <a:cxnLst>
                <a:cxn ang="0">
                  <a:pos x="connsiteX0" y="connsiteY0"/>
                </a:cxn>
                <a:cxn ang="0">
                  <a:pos x="connsiteX1" y="connsiteY1"/>
                </a:cxn>
              </a:cxnLst>
              <a:rect l="l" t="t" r="r" b="b"/>
              <a:pathLst>
                <a:path w="123825">
                  <a:moveTo>
                    <a:pt x="123825" y="0"/>
                  </a:moveTo>
                  <a:lnTo>
                    <a:pt x="0" y="0"/>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0" hangingPunct="0"/>
              <a:endParaRPr lang="en-US" b="1">
                <a:solidFill>
                  <a:srgbClr val="000000"/>
                </a:solidFill>
              </a:endParaRPr>
            </a:p>
          </p:txBody>
        </p:sp>
      </p:grpSp>
    </p:spTree>
    <p:extLst>
      <p:ext uri="{BB962C8B-B14F-4D97-AF65-F5344CB8AC3E}">
        <p14:creationId xmlns:p14="http://schemas.microsoft.com/office/powerpoint/2010/main" xmlns="" val="7778593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38103" y="363626"/>
            <a:ext cx="8022604" cy="530669"/>
          </a:xfrm>
        </p:spPr>
        <p:txBody>
          <a:bodyPr/>
          <a:lstStyle/>
          <a:p>
            <a:r>
              <a:rPr lang="en-US" dirty="0" smtClean="0"/>
              <a:t>Down Syndrome: An Extra Chromosome 21</a:t>
            </a:r>
            <a:endParaRPr lang="en-US" dirty="0"/>
          </a:p>
        </p:txBody>
      </p:sp>
      <p:sp>
        <p:nvSpPr>
          <p:cNvPr id="261123" name="Rectangle 3"/>
          <p:cNvSpPr>
            <a:spLocks noGrp="1" noChangeArrowheads="1"/>
          </p:cNvSpPr>
          <p:nvPr>
            <p:ph idx="1"/>
          </p:nvPr>
        </p:nvSpPr>
        <p:spPr>
          <a:xfrm>
            <a:off x="287383" y="1107332"/>
            <a:ext cx="8543108" cy="5233181"/>
          </a:xfrm>
        </p:spPr>
        <p:txBody>
          <a:bodyPr/>
          <a:lstStyle/>
          <a:p>
            <a:pPr>
              <a:spcAft>
                <a:spcPts val="600"/>
              </a:spcAft>
            </a:pPr>
            <a:r>
              <a:rPr lang="en-US" sz="2400" dirty="0" smtClean="0"/>
              <a:t>In a condition called </a:t>
            </a:r>
            <a:r>
              <a:rPr lang="en-US" sz="2400" b="1" dirty="0" err="1" smtClean="0"/>
              <a:t>trisomy</a:t>
            </a:r>
            <a:r>
              <a:rPr lang="ko-KR" altLang="en-US" sz="2000" dirty="0" err="1" smtClean="0"/>
              <a:t>세염색체증</a:t>
            </a:r>
            <a:r>
              <a:rPr lang="en-US" sz="2400" b="1" dirty="0" smtClean="0"/>
              <a:t> 21</a:t>
            </a:r>
            <a:r>
              <a:rPr lang="en-US" sz="2400" dirty="0" smtClean="0"/>
              <a:t>, there are three number 21 chromosomes, making 47 chromosomes in total.</a:t>
            </a:r>
          </a:p>
          <a:p>
            <a:pPr>
              <a:spcAft>
                <a:spcPts val="600"/>
              </a:spcAft>
            </a:pPr>
            <a:r>
              <a:rPr lang="en-US" sz="2400" dirty="0" smtClean="0"/>
              <a:t>A person with trisomy 21 has a condition called </a:t>
            </a:r>
            <a:r>
              <a:rPr lang="en-US" sz="2400" b="1" dirty="0" smtClean="0"/>
              <a:t>Down syndrome</a:t>
            </a:r>
            <a:r>
              <a:rPr lang="en-US" sz="2400" dirty="0" smtClean="0"/>
              <a:t>, which</a:t>
            </a:r>
          </a:p>
          <a:p>
            <a:pPr lvl="1">
              <a:spcAft>
                <a:spcPts val="600"/>
              </a:spcAft>
            </a:pPr>
            <a:r>
              <a:rPr lang="en-US" sz="2400" dirty="0" smtClean="0"/>
              <a:t>affects about 1 out of every 700 children,</a:t>
            </a:r>
          </a:p>
          <a:p>
            <a:pPr lvl="1">
              <a:spcAft>
                <a:spcPts val="600"/>
              </a:spcAft>
            </a:pPr>
            <a:r>
              <a:rPr lang="en-US" sz="2400" dirty="0" smtClean="0"/>
              <a:t>is the most common chromosome number abnormality, and </a:t>
            </a:r>
          </a:p>
          <a:p>
            <a:pPr lvl="1">
              <a:spcAft>
                <a:spcPts val="600"/>
              </a:spcAft>
            </a:pPr>
            <a:r>
              <a:rPr lang="en-US" sz="2400" dirty="0" smtClean="0"/>
              <a:t>is the most common serious birth defect in the United States. </a:t>
            </a:r>
          </a:p>
          <a:p>
            <a:pPr>
              <a:spcAft>
                <a:spcPts val="600"/>
              </a:spcAft>
            </a:pPr>
            <a:r>
              <a:rPr lang="en-US" altLang="ko-KR" sz="2400" dirty="0" smtClean="0"/>
              <a:t>Although we don’t know why, the risk of Down syndrome increases with the age of the mother. </a:t>
            </a:r>
          </a:p>
          <a:p>
            <a:pPr>
              <a:spcAft>
                <a:spcPts val="600"/>
              </a:spcAft>
            </a:pPr>
            <a:r>
              <a:rPr lang="en-US" altLang="ko-KR" sz="2400" dirty="0" smtClean="0"/>
              <a:t>The fetuses of pregnant women age 35 and older are therefore candidates for chromosomal prenatal screenings.</a:t>
            </a:r>
          </a:p>
          <a:p>
            <a:pPr lvl="1">
              <a:spcAft>
                <a:spcPts val="600"/>
              </a:spcAft>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0379" y="484214"/>
            <a:ext cx="7469945" cy="530669"/>
          </a:xfrm>
        </p:spPr>
        <p:txBody>
          <a:bodyPr/>
          <a:lstStyle/>
          <a:p>
            <a:r>
              <a:rPr lang="en-US" dirty="0" smtClean="0"/>
              <a:t>The Cell Cycle and Mitosis</a:t>
            </a:r>
            <a:r>
              <a:rPr lang="ko-KR" altLang="en-US" sz="2000" dirty="0" smtClean="0"/>
              <a:t>유사분열</a:t>
            </a:r>
            <a:r>
              <a:rPr lang="en-US" altLang="ko-KR" sz="2000" dirty="0" smtClean="0"/>
              <a:t>, </a:t>
            </a:r>
            <a:r>
              <a:rPr lang="ko-KR" altLang="en-US" sz="2000" dirty="0" smtClean="0"/>
              <a:t>체세포분열</a:t>
            </a:r>
            <a:endParaRPr lang="en-US" sz="2000" dirty="0"/>
          </a:p>
        </p:txBody>
      </p:sp>
      <p:sp>
        <p:nvSpPr>
          <p:cNvPr id="53250" name="Rectangle 2"/>
          <p:cNvSpPr>
            <a:spLocks noGrp="1" noChangeArrowheads="1"/>
          </p:cNvSpPr>
          <p:nvPr>
            <p:ph idx="1"/>
          </p:nvPr>
        </p:nvSpPr>
        <p:spPr/>
        <p:txBody>
          <a:bodyPr/>
          <a:lstStyle/>
          <a:p>
            <a:r>
              <a:rPr lang="en-US" dirty="0" smtClean="0"/>
              <a:t>In a eukaryotic cell,</a:t>
            </a:r>
          </a:p>
          <a:p>
            <a:pPr lvl="1"/>
            <a:r>
              <a:rPr lang="en-US" dirty="0" smtClean="0"/>
              <a:t>most genes are located on chromosomes in the cell nucleus and</a:t>
            </a:r>
          </a:p>
          <a:p>
            <a:pPr lvl="1"/>
            <a:r>
              <a:rPr lang="en-US" dirty="0" smtClean="0"/>
              <a:t>a few genes are found in DNA in mitochondria and chloroplasts.</a:t>
            </a:r>
          </a:p>
          <a:p>
            <a:r>
              <a:rPr lang="en-US" altLang="ko-KR" dirty="0" smtClean="0"/>
              <a:t>Each eukaryotic chromosome contains one very long DNA molecule, typically bearing thousands of genes.</a:t>
            </a:r>
          </a:p>
          <a:p>
            <a:r>
              <a:rPr lang="en-US" altLang="ko-KR" dirty="0" smtClean="0"/>
              <a:t>The number of chromosomes in a eukaryotic cell depends on the species.</a:t>
            </a:r>
          </a:p>
          <a:p>
            <a:pPr lvl="1"/>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1152144"/>
            <a:ext cx="8546592" cy="4553712"/>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8.22</a:t>
            </a:r>
            <a:endParaRPr lang="en-US" sz="1200" b="0" dirty="0">
              <a:solidFill>
                <a:schemeClr val="tx1"/>
              </a:solidFill>
              <a:latin typeface="Arial" charset="0"/>
            </a:endParaRPr>
          </a:p>
        </p:txBody>
      </p:sp>
      <p:sp>
        <p:nvSpPr>
          <p:cNvPr id="4" name="TextBox 3"/>
          <p:cNvSpPr txBox="1"/>
          <p:nvPr/>
        </p:nvSpPr>
        <p:spPr>
          <a:xfrm>
            <a:off x="300030" y="1303561"/>
            <a:ext cx="215444" cy="258084"/>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400" b="1" dirty="0">
                <a:solidFill>
                  <a:srgbClr val="000000"/>
                </a:solidFill>
                <a:latin typeface="Arial"/>
                <a:ea typeface="ＭＳ Ｐゴシック" charset="0"/>
              </a:rPr>
              <a:t>LM</a:t>
            </a:r>
          </a:p>
        </p:txBody>
      </p:sp>
      <p:sp>
        <p:nvSpPr>
          <p:cNvPr id="5" name="TextBox 3"/>
          <p:cNvSpPr txBox="1">
            <a:spLocks noChangeArrowheads="1"/>
          </p:cNvSpPr>
          <p:nvPr/>
        </p:nvSpPr>
        <p:spPr bwMode="auto">
          <a:xfrm>
            <a:off x="2970532" y="5372591"/>
            <a:ext cx="120552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Trisomy 21</a:t>
            </a:r>
          </a:p>
        </p:txBody>
      </p:sp>
      <p:grpSp>
        <p:nvGrpSpPr>
          <p:cNvPr id="8" name="Group 7"/>
          <p:cNvGrpSpPr/>
          <p:nvPr/>
        </p:nvGrpSpPr>
        <p:grpSpPr>
          <a:xfrm>
            <a:off x="2463800" y="5194300"/>
            <a:ext cx="482600" cy="336550"/>
            <a:chOff x="2463800" y="5194300"/>
            <a:chExt cx="482600" cy="336550"/>
          </a:xfrm>
        </p:grpSpPr>
        <p:sp>
          <p:nvSpPr>
            <p:cNvPr id="2" name="Freeform 1"/>
            <p:cNvSpPr/>
            <p:nvPr/>
          </p:nvSpPr>
          <p:spPr bwMode="auto">
            <a:xfrm>
              <a:off x="2470150" y="5200650"/>
              <a:ext cx="476250" cy="330200"/>
            </a:xfrm>
            <a:custGeom>
              <a:avLst/>
              <a:gdLst>
                <a:gd name="connsiteX0" fmla="*/ 0 w 476250"/>
                <a:gd name="connsiteY0" fmla="*/ 0 h 330200"/>
                <a:gd name="connsiteX1" fmla="*/ 476250 w 476250"/>
                <a:gd name="connsiteY1" fmla="*/ 330200 h 330200"/>
              </a:gdLst>
              <a:ahLst/>
              <a:cxnLst>
                <a:cxn ang="0">
                  <a:pos x="connsiteX0" y="connsiteY0"/>
                </a:cxn>
                <a:cxn ang="0">
                  <a:pos x="connsiteX1" y="connsiteY1"/>
                </a:cxn>
              </a:cxnLst>
              <a:rect l="l" t="t" r="r" b="b"/>
              <a:pathLst>
                <a:path w="476250" h="330200">
                  <a:moveTo>
                    <a:pt x="0" y="0"/>
                  </a:moveTo>
                  <a:lnTo>
                    <a:pt x="476250" y="33020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7" name="Freeform 6"/>
            <p:cNvSpPr/>
            <p:nvPr/>
          </p:nvSpPr>
          <p:spPr bwMode="auto">
            <a:xfrm>
              <a:off x="2463800" y="5194300"/>
              <a:ext cx="114300" cy="79375"/>
            </a:xfrm>
            <a:custGeom>
              <a:avLst/>
              <a:gdLst>
                <a:gd name="connsiteX0" fmla="*/ 0 w 114300"/>
                <a:gd name="connsiteY0" fmla="*/ 0 h 79375"/>
                <a:gd name="connsiteX1" fmla="*/ 114300 w 114300"/>
                <a:gd name="connsiteY1" fmla="*/ 79375 h 79375"/>
              </a:gdLst>
              <a:ahLst/>
              <a:cxnLst>
                <a:cxn ang="0">
                  <a:pos x="connsiteX0" y="connsiteY0"/>
                </a:cxn>
                <a:cxn ang="0">
                  <a:pos x="connsiteX1" y="connsiteY1"/>
                </a:cxn>
              </a:cxnLst>
              <a:rect l="l" t="t" r="r" b="b"/>
              <a:pathLst>
                <a:path w="114300" h="79375">
                  <a:moveTo>
                    <a:pt x="0" y="0"/>
                  </a:moveTo>
                  <a:lnTo>
                    <a:pt x="114300" y="79375"/>
                  </a:lnTo>
                </a:path>
              </a:pathLst>
            </a:custGeom>
            <a:noFill/>
            <a:ln w="12700" cap="flat" cmpd="sng" algn="ctr">
              <a:solidFill>
                <a:schemeClr val="bg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sp>
        <p:nvSpPr>
          <p:cNvPr id="10" name="TextBox 9"/>
          <p:cNvSpPr txBox="1"/>
          <p:nvPr/>
        </p:nvSpPr>
        <p:spPr>
          <a:xfrm>
            <a:off x="703381" y="5657227"/>
            <a:ext cx="2250831" cy="769441"/>
          </a:xfrm>
          <a:prstGeom prst="rect">
            <a:avLst/>
          </a:prstGeom>
          <a:noFill/>
        </p:spPr>
        <p:txBody>
          <a:bodyPr wrap="square" rtlCol="0">
            <a:spAutoFit/>
          </a:bodyPr>
          <a:lstStyle/>
          <a:p>
            <a:r>
              <a:rPr lang="en-US" altLang="ko-KR" b="1" dirty="0" err="1" smtClean="0"/>
              <a:t>Karyotyping</a:t>
            </a:r>
            <a:r>
              <a:rPr lang="en-US" altLang="ko-KR" b="1" dirty="0" smtClean="0"/>
              <a:t> </a:t>
            </a:r>
            <a:r>
              <a:rPr lang="ko-KR" altLang="en-US" sz="2000" dirty="0" err="1" smtClean="0"/>
              <a:t>핵형분석</a:t>
            </a:r>
            <a:endParaRPr lang="ko-KR" altLang="en-US" sz="2000" dirty="0"/>
          </a:p>
        </p:txBody>
      </p:sp>
    </p:spTree>
    <p:extLst>
      <p:ext uri="{BB962C8B-B14F-4D97-AF65-F5344CB8AC3E}">
        <p14:creationId xmlns:p14="http://schemas.microsoft.com/office/powerpoint/2010/main" xmlns="" val="2338925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649124" y="464117"/>
            <a:ext cx="7490041" cy="510573"/>
          </a:xfrm>
        </p:spPr>
        <p:txBody>
          <a:bodyPr/>
          <a:lstStyle/>
          <a:p>
            <a:r>
              <a:rPr lang="en-US" dirty="0" smtClean="0"/>
              <a:t>Abnormal Numbers of Sex Chromosomes</a:t>
            </a:r>
          </a:p>
        </p:txBody>
      </p:sp>
      <p:sp>
        <p:nvSpPr>
          <p:cNvPr id="273411" name="Rectangle 3"/>
          <p:cNvSpPr>
            <a:spLocks noGrp="1" noChangeArrowheads="1"/>
          </p:cNvSpPr>
          <p:nvPr>
            <p:ph idx="1"/>
          </p:nvPr>
        </p:nvSpPr>
        <p:spPr>
          <a:xfrm>
            <a:off x="287383" y="1157573"/>
            <a:ext cx="8543108" cy="3344091"/>
          </a:xfrm>
        </p:spPr>
        <p:txBody>
          <a:bodyPr/>
          <a:lstStyle/>
          <a:p>
            <a:r>
              <a:rPr lang="en-US" dirty="0" smtClean="0"/>
              <a:t>Nondisjunction in meiosis can lead to abnormal numbers of sex chromosomes, X and Y.</a:t>
            </a:r>
          </a:p>
          <a:p>
            <a:r>
              <a:rPr lang="en-US" dirty="0" smtClean="0"/>
              <a:t>Unusual numbers of sex chromosomes seem to upset the genetic balance less than unusual numbers of autosomes.</a:t>
            </a:r>
          </a:p>
          <a:p>
            <a:r>
              <a:rPr lang="en-US" b="1" dirty="0" smtClean="0"/>
              <a:t>Table 8.1 </a:t>
            </a:r>
            <a:r>
              <a:rPr lang="en-US" dirty="0" smtClean="0"/>
              <a:t>lists the most common human sex chromosome abnormalities. </a:t>
            </a:r>
          </a:p>
        </p:txBody>
      </p:sp>
      <p:pic>
        <p:nvPicPr>
          <p:cNvPr id="5" name="Picture 2" descr="08_T01AbnormalSexChrom-L.jpg"/>
          <p:cNvPicPr>
            <a:picLocks noChangeAspect="1"/>
          </p:cNvPicPr>
          <p:nvPr/>
        </p:nvPicPr>
        <p:blipFill>
          <a:blip r:embed="rId3"/>
          <a:stretch>
            <a:fillRect/>
          </a:stretch>
        </p:blipFill>
        <p:spPr>
          <a:xfrm>
            <a:off x="278607" y="4565368"/>
            <a:ext cx="8546592" cy="184708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37623" y="263146"/>
            <a:ext cx="8273813" cy="590959"/>
          </a:xfrm>
        </p:spPr>
        <p:txBody>
          <a:bodyPr/>
          <a:lstStyle/>
          <a:p>
            <a:r>
              <a:rPr lang="en-US" dirty="0" smtClean="0"/>
              <a:t>Evolution Connection: The Advantages of Sex</a:t>
            </a:r>
            <a:endParaRPr lang="en-US" dirty="0"/>
          </a:p>
        </p:txBody>
      </p:sp>
      <p:sp>
        <p:nvSpPr>
          <p:cNvPr id="277507" name="Rectangle 3"/>
          <p:cNvSpPr>
            <a:spLocks noGrp="1" noChangeArrowheads="1"/>
          </p:cNvSpPr>
          <p:nvPr>
            <p:ph idx="1"/>
          </p:nvPr>
        </p:nvSpPr>
        <p:spPr>
          <a:xfrm>
            <a:off x="287383" y="926459"/>
            <a:ext cx="8543108" cy="5333661"/>
          </a:xfrm>
        </p:spPr>
        <p:txBody>
          <a:bodyPr/>
          <a:lstStyle/>
          <a:p>
            <a:pPr>
              <a:spcAft>
                <a:spcPts val="600"/>
              </a:spcAft>
            </a:pPr>
            <a:r>
              <a:rPr lang="en-US" dirty="0" smtClean="0"/>
              <a:t>Many species can reproduce both sexually and asexually.</a:t>
            </a:r>
          </a:p>
          <a:p>
            <a:pPr>
              <a:spcAft>
                <a:spcPts val="600"/>
              </a:spcAft>
            </a:pPr>
            <a:r>
              <a:rPr lang="en-US" dirty="0" smtClean="0"/>
              <a:t>Asexual reproduction</a:t>
            </a:r>
            <a:r>
              <a:rPr lang="ko-KR" altLang="en-US" sz="2400" dirty="0" smtClean="0"/>
              <a:t>무성생식</a:t>
            </a:r>
            <a:endParaRPr lang="en-US" sz="2400" dirty="0" smtClean="0"/>
          </a:p>
          <a:p>
            <a:pPr lvl="1">
              <a:spcAft>
                <a:spcPts val="600"/>
              </a:spcAft>
            </a:pPr>
            <a:r>
              <a:rPr lang="en-US" sz="2400" dirty="0" smtClean="0"/>
              <a:t>eliminates the need to expend energy forming gametes and copulating with a partner and</a:t>
            </a:r>
          </a:p>
          <a:p>
            <a:pPr lvl="1">
              <a:spcAft>
                <a:spcPts val="600"/>
              </a:spcAft>
            </a:pPr>
            <a:r>
              <a:rPr lang="en-US" sz="2400" dirty="0" smtClean="0"/>
              <a:t>confers an evolutionary advantage when organisms are </a:t>
            </a:r>
          </a:p>
          <a:p>
            <a:pPr lvl="2">
              <a:spcAft>
                <a:spcPts val="600"/>
              </a:spcAft>
            </a:pPr>
            <a:r>
              <a:rPr lang="en-US" dirty="0" smtClean="0"/>
              <a:t>sparsely distributed or</a:t>
            </a:r>
          </a:p>
          <a:p>
            <a:pPr lvl="2">
              <a:spcAft>
                <a:spcPts val="600"/>
              </a:spcAft>
            </a:pPr>
            <a:r>
              <a:rPr lang="en-US" dirty="0" smtClean="0"/>
              <a:t>superbly suited to a stable environment.</a:t>
            </a:r>
          </a:p>
          <a:p>
            <a:pPr>
              <a:spcAft>
                <a:spcPts val="600"/>
              </a:spcAft>
            </a:pPr>
            <a:r>
              <a:rPr lang="en-US" altLang="ko-KR" dirty="0" smtClean="0"/>
              <a:t>Sexual reproduction</a:t>
            </a:r>
            <a:r>
              <a:rPr lang="ko-KR" altLang="en-US" sz="2400" dirty="0" smtClean="0"/>
              <a:t>유성생식</a:t>
            </a:r>
            <a:r>
              <a:rPr lang="en-US" altLang="ko-KR" dirty="0" smtClean="0"/>
              <a:t> may convey an evolutionary advantage by</a:t>
            </a:r>
          </a:p>
          <a:p>
            <a:pPr lvl="1">
              <a:spcAft>
                <a:spcPts val="600"/>
              </a:spcAft>
            </a:pPr>
            <a:r>
              <a:rPr lang="en-US" altLang="ko-KR" sz="2400" dirty="0" smtClean="0"/>
              <a:t>producing offspring of varied genetic makeup or</a:t>
            </a:r>
          </a:p>
          <a:p>
            <a:pPr lvl="1">
              <a:spcAft>
                <a:spcPts val="600"/>
              </a:spcAft>
            </a:pPr>
            <a:r>
              <a:rPr lang="en-US" altLang="ko-KR" sz="2400" dirty="0" smtClean="0"/>
              <a:t>reducing the incidence of harmful genes more rapidly.</a:t>
            </a:r>
          </a:p>
          <a:p>
            <a:pPr lvl="2">
              <a:spcAft>
                <a:spcPts val="600"/>
              </a:spcAft>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298704"/>
            <a:ext cx="8546592" cy="6260592"/>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8.2</a:t>
            </a:r>
            <a:endParaRPr lang="en-US" sz="1200" b="0" dirty="0">
              <a:solidFill>
                <a:schemeClr val="tx1"/>
              </a:solidFill>
              <a:latin typeface="Arial" charset="0"/>
            </a:endParaRPr>
          </a:p>
        </p:txBody>
      </p:sp>
      <p:sp>
        <p:nvSpPr>
          <p:cNvPr id="2" name="TextBox 1"/>
          <p:cNvSpPr txBox="1"/>
          <p:nvPr/>
        </p:nvSpPr>
        <p:spPr>
          <a:xfrm>
            <a:off x="3167743" y="489860"/>
            <a:ext cx="4442242"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Number of chromosomes in body cells</a:t>
            </a:r>
          </a:p>
        </p:txBody>
      </p:sp>
      <p:sp>
        <p:nvSpPr>
          <p:cNvPr id="5" name="TextBox 4"/>
          <p:cNvSpPr txBox="1"/>
          <p:nvPr/>
        </p:nvSpPr>
        <p:spPr>
          <a:xfrm>
            <a:off x="567872" y="480788"/>
            <a:ext cx="1056700"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Species</a:t>
            </a:r>
          </a:p>
        </p:txBody>
      </p:sp>
      <p:sp>
        <p:nvSpPr>
          <p:cNvPr id="6" name="TextBox 5"/>
          <p:cNvSpPr txBox="1"/>
          <p:nvPr/>
        </p:nvSpPr>
        <p:spPr>
          <a:xfrm>
            <a:off x="643031" y="1049566"/>
            <a:ext cx="2247731" cy="353943"/>
          </a:xfrm>
          <a:prstGeom prst="rect">
            <a:avLst/>
          </a:prstGeom>
          <a:noFill/>
        </p:spPr>
        <p:txBody>
          <a:bodyPr wrap="none" rtlCol="0">
            <a:spAutoFit/>
          </a:bodyPr>
          <a:lstStyle/>
          <a:p>
            <a:pPr eaLnBrk="0" hangingPunct="0"/>
            <a:r>
              <a:rPr lang="en-US" sz="1700" b="1" dirty="0" smtClean="0">
                <a:solidFill>
                  <a:srgbClr val="000000"/>
                </a:solidFill>
                <a:latin typeface="Arial" pitchFamily="34" charset="0"/>
                <a:ea typeface="ＭＳ Ｐゴシック" charset="0"/>
                <a:cs typeface="Arial" pitchFamily="34" charset="0"/>
              </a:rPr>
              <a:t>Indian </a:t>
            </a:r>
            <a:r>
              <a:rPr lang="en-US" sz="1700" b="1" dirty="0" err="1" smtClean="0">
                <a:solidFill>
                  <a:srgbClr val="000000"/>
                </a:solidFill>
                <a:latin typeface="Arial" pitchFamily="34" charset="0"/>
                <a:ea typeface="ＭＳ Ｐゴシック" charset="0"/>
                <a:cs typeface="Arial" pitchFamily="34" charset="0"/>
              </a:rPr>
              <a:t>muntjac</a:t>
            </a:r>
            <a:r>
              <a:rPr lang="en-US" sz="1700" b="1" dirty="0" smtClean="0">
                <a:solidFill>
                  <a:srgbClr val="000000"/>
                </a:solidFill>
                <a:latin typeface="Arial" pitchFamily="34" charset="0"/>
                <a:ea typeface="ＭＳ Ｐゴシック" charset="0"/>
                <a:cs typeface="Arial" pitchFamily="34" charset="0"/>
              </a:rPr>
              <a:t> </a:t>
            </a:r>
            <a:r>
              <a:rPr lang="en-US" sz="1700" b="1" dirty="0">
                <a:solidFill>
                  <a:srgbClr val="000000"/>
                </a:solidFill>
                <a:latin typeface="Arial" pitchFamily="34" charset="0"/>
                <a:ea typeface="ＭＳ Ｐゴシック" charset="0"/>
                <a:cs typeface="Arial" pitchFamily="34" charset="0"/>
              </a:rPr>
              <a:t>deer</a:t>
            </a:r>
          </a:p>
        </p:txBody>
      </p:sp>
      <p:sp>
        <p:nvSpPr>
          <p:cNvPr id="7" name="TextBox 6"/>
          <p:cNvSpPr txBox="1"/>
          <p:nvPr/>
        </p:nvSpPr>
        <p:spPr>
          <a:xfrm>
            <a:off x="643031" y="1590973"/>
            <a:ext cx="779381" cy="353943"/>
          </a:xfrm>
          <a:prstGeom prst="rect">
            <a:avLst/>
          </a:prstGeom>
          <a:noFill/>
        </p:spPr>
        <p:txBody>
          <a:bodyPr wrap="none" rtlCol="0">
            <a:spAutoFit/>
          </a:bodyPr>
          <a:lstStyle/>
          <a:p>
            <a:pPr eaLnBrk="0" hangingPunct="0"/>
            <a:r>
              <a:rPr lang="en-US" sz="1700" b="1" dirty="0" smtClean="0">
                <a:solidFill>
                  <a:srgbClr val="000000"/>
                </a:solidFill>
                <a:latin typeface="Arial" pitchFamily="34" charset="0"/>
                <a:ea typeface="ＭＳ Ｐゴシック" charset="0"/>
                <a:cs typeface="Arial" pitchFamily="34" charset="0"/>
              </a:rPr>
              <a:t>Koala</a:t>
            </a:r>
            <a:endParaRPr lang="en-US" sz="1700" b="1" dirty="0">
              <a:solidFill>
                <a:srgbClr val="000000"/>
              </a:solidFill>
              <a:latin typeface="Arial" pitchFamily="34" charset="0"/>
              <a:ea typeface="ＭＳ Ｐゴシック" charset="0"/>
              <a:cs typeface="Arial" pitchFamily="34" charset="0"/>
            </a:endParaRPr>
          </a:p>
        </p:txBody>
      </p:sp>
      <p:sp>
        <p:nvSpPr>
          <p:cNvPr id="10" name="TextBox 9"/>
          <p:cNvSpPr txBox="1"/>
          <p:nvPr/>
        </p:nvSpPr>
        <p:spPr>
          <a:xfrm>
            <a:off x="643031" y="2132539"/>
            <a:ext cx="1191352" cy="353943"/>
          </a:xfrm>
          <a:prstGeom prst="rect">
            <a:avLst/>
          </a:prstGeom>
          <a:noFill/>
        </p:spPr>
        <p:txBody>
          <a:bodyPr wrap="none" rtlCol="0">
            <a:spAutoFit/>
          </a:bodyPr>
          <a:lstStyle/>
          <a:p>
            <a:pPr eaLnBrk="0" hangingPunct="0"/>
            <a:r>
              <a:rPr lang="en-US" sz="1700" b="1" dirty="0">
                <a:solidFill>
                  <a:srgbClr val="000000"/>
                </a:solidFill>
                <a:latin typeface="Arial" pitchFamily="34" charset="0"/>
                <a:ea typeface="ＭＳ Ｐゴシック" charset="0"/>
                <a:cs typeface="Arial" pitchFamily="34" charset="0"/>
              </a:rPr>
              <a:t>Opossum</a:t>
            </a:r>
          </a:p>
        </p:txBody>
      </p:sp>
      <p:sp>
        <p:nvSpPr>
          <p:cNvPr id="11" name="TextBox 10"/>
          <p:cNvSpPr txBox="1"/>
          <p:nvPr/>
        </p:nvSpPr>
        <p:spPr>
          <a:xfrm>
            <a:off x="643031" y="2674105"/>
            <a:ext cx="888385" cy="353943"/>
          </a:xfrm>
          <a:prstGeom prst="rect">
            <a:avLst/>
          </a:prstGeom>
          <a:noFill/>
        </p:spPr>
        <p:txBody>
          <a:bodyPr wrap="none" rtlCol="0">
            <a:spAutoFit/>
          </a:bodyPr>
          <a:lstStyle/>
          <a:p>
            <a:pPr eaLnBrk="0" hangingPunct="0"/>
            <a:r>
              <a:rPr lang="en-US" sz="1700" b="1" dirty="0">
                <a:solidFill>
                  <a:srgbClr val="000000"/>
                </a:solidFill>
                <a:latin typeface="Arial" pitchFamily="34" charset="0"/>
                <a:ea typeface="ＭＳ Ｐゴシック" charset="0"/>
                <a:cs typeface="Arial" pitchFamily="34" charset="0"/>
              </a:rPr>
              <a:t>Giraffe</a:t>
            </a:r>
          </a:p>
        </p:txBody>
      </p:sp>
      <p:sp>
        <p:nvSpPr>
          <p:cNvPr id="12" name="TextBox 11"/>
          <p:cNvSpPr txBox="1"/>
          <p:nvPr/>
        </p:nvSpPr>
        <p:spPr>
          <a:xfrm>
            <a:off x="643031" y="3215671"/>
            <a:ext cx="888385" cy="353943"/>
          </a:xfrm>
          <a:prstGeom prst="rect">
            <a:avLst/>
          </a:prstGeom>
          <a:noFill/>
        </p:spPr>
        <p:txBody>
          <a:bodyPr wrap="none" rtlCol="0">
            <a:spAutoFit/>
          </a:bodyPr>
          <a:lstStyle/>
          <a:p>
            <a:pPr eaLnBrk="0" hangingPunct="0"/>
            <a:r>
              <a:rPr lang="en-US" sz="1700" b="1" dirty="0">
                <a:solidFill>
                  <a:srgbClr val="000000"/>
                </a:solidFill>
                <a:latin typeface="Arial" pitchFamily="34" charset="0"/>
                <a:ea typeface="ＭＳ Ｐゴシック" charset="0"/>
                <a:cs typeface="Arial" pitchFamily="34" charset="0"/>
              </a:rPr>
              <a:t>Mouse</a:t>
            </a:r>
          </a:p>
        </p:txBody>
      </p:sp>
      <p:sp>
        <p:nvSpPr>
          <p:cNvPr id="13" name="TextBox 12"/>
          <p:cNvSpPr txBox="1"/>
          <p:nvPr/>
        </p:nvSpPr>
        <p:spPr>
          <a:xfrm>
            <a:off x="643031" y="3750887"/>
            <a:ext cx="923651" cy="353943"/>
          </a:xfrm>
          <a:prstGeom prst="rect">
            <a:avLst/>
          </a:prstGeom>
          <a:noFill/>
        </p:spPr>
        <p:txBody>
          <a:bodyPr wrap="none" rtlCol="0">
            <a:spAutoFit/>
          </a:bodyPr>
          <a:lstStyle/>
          <a:p>
            <a:pPr eaLnBrk="0" hangingPunct="0"/>
            <a:r>
              <a:rPr lang="en-US" sz="1700" b="1" dirty="0">
                <a:solidFill>
                  <a:srgbClr val="000000"/>
                </a:solidFill>
                <a:latin typeface="Arial" pitchFamily="34" charset="0"/>
                <a:ea typeface="ＭＳ Ｐゴシック" charset="0"/>
                <a:cs typeface="Arial" pitchFamily="34" charset="0"/>
              </a:rPr>
              <a:t>Human</a:t>
            </a:r>
          </a:p>
        </p:txBody>
      </p:sp>
      <p:sp>
        <p:nvSpPr>
          <p:cNvPr id="14" name="TextBox 13"/>
          <p:cNvSpPr txBox="1"/>
          <p:nvPr/>
        </p:nvSpPr>
        <p:spPr>
          <a:xfrm>
            <a:off x="665257" y="4281340"/>
            <a:ext cx="2319866" cy="353943"/>
          </a:xfrm>
          <a:prstGeom prst="rect">
            <a:avLst/>
          </a:prstGeom>
          <a:noFill/>
        </p:spPr>
        <p:txBody>
          <a:bodyPr wrap="none" rtlCol="0">
            <a:spAutoFit/>
          </a:bodyPr>
          <a:lstStyle/>
          <a:p>
            <a:pPr eaLnBrk="0" hangingPunct="0"/>
            <a:r>
              <a:rPr lang="en-US" sz="1700" b="1" dirty="0">
                <a:solidFill>
                  <a:srgbClr val="000000"/>
                </a:solidFill>
                <a:latin typeface="Arial" pitchFamily="34" charset="0"/>
                <a:ea typeface="ＭＳ Ｐゴシック" charset="0"/>
                <a:cs typeface="Arial" pitchFamily="34" charset="0"/>
              </a:rPr>
              <a:t>Duck-billed platypus</a:t>
            </a:r>
          </a:p>
        </p:txBody>
      </p:sp>
      <p:sp>
        <p:nvSpPr>
          <p:cNvPr id="15" name="TextBox 14"/>
          <p:cNvSpPr txBox="1"/>
          <p:nvPr/>
        </p:nvSpPr>
        <p:spPr>
          <a:xfrm>
            <a:off x="643031" y="4821319"/>
            <a:ext cx="790601" cy="353943"/>
          </a:xfrm>
          <a:prstGeom prst="rect">
            <a:avLst/>
          </a:prstGeom>
          <a:noFill/>
        </p:spPr>
        <p:txBody>
          <a:bodyPr wrap="none" rtlCol="0">
            <a:spAutoFit/>
          </a:bodyPr>
          <a:lstStyle/>
          <a:p>
            <a:pPr eaLnBrk="0" hangingPunct="0"/>
            <a:r>
              <a:rPr lang="en-US" sz="1700" b="1" dirty="0">
                <a:solidFill>
                  <a:srgbClr val="000000"/>
                </a:solidFill>
                <a:latin typeface="Arial" pitchFamily="34" charset="0"/>
                <a:ea typeface="ＭＳ Ｐゴシック" charset="0"/>
                <a:cs typeface="Arial" pitchFamily="34" charset="0"/>
              </a:rPr>
              <a:t>Bison</a:t>
            </a:r>
          </a:p>
        </p:txBody>
      </p:sp>
      <p:sp>
        <p:nvSpPr>
          <p:cNvPr id="16" name="TextBox 15"/>
          <p:cNvSpPr txBox="1"/>
          <p:nvPr/>
        </p:nvSpPr>
        <p:spPr>
          <a:xfrm>
            <a:off x="643031" y="5358122"/>
            <a:ext cx="607859" cy="353943"/>
          </a:xfrm>
          <a:prstGeom prst="rect">
            <a:avLst/>
          </a:prstGeom>
          <a:noFill/>
        </p:spPr>
        <p:txBody>
          <a:bodyPr wrap="none" rtlCol="0">
            <a:spAutoFit/>
          </a:bodyPr>
          <a:lstStyle/>
          <a:p>
            <a:pPr eaLnBrk="0" hangingPunct="0"/>
            <a:r>
              <a:rPr lang="en-US" sz="1700" b="1" dirty="0">
                <a:solidFill>
                  <a:srgbClr val="000000"/>
                </a:solidFill>
                <a:latin typeface="Arial" pitchFamily="34" charset="0"/>
                <a:ea typeface="ＭＳ Ｐゴシック" charset="0"/>
                <a:cs typeface="Arial" pitchFamily="34" charset="0"/>
              </a:rPr>
              <a:t>Dog</a:t>
            </a:r>
          </a:p>
        </p:txBody>
      </p:sp>
      <p:sp>
        <p:nvSpPr>
          <p:cNvPr id="17" name="TextBox 16"/>
          <p:cNvSpPr txBox="1"/>
          <p:nvPr/>
        </p:nvSpPr>
        <p:spPr>
          <a:xfrm>
            <a:off x="643031" y="5898101"/>
            <a:ext cx="1922321" cy="353943"/>
          </a:xfrm>
          <a:prstGeom prst="rect">
            <a:avLst/>
          </a:prstGeom>
          <a:noFill/>
        </p:spPr>
        <p:txBody>
          <a:bodyPr wrap="none" rtlCol="0">
            <a:spAutoFit/>
          </a:bodyPr>
          <a:lstStyle/>
          <a:p>
            <a:pPr eaLnBrk="0" hangingPunct="0"/>
            <a:r>
              <a:rPr lang="en-US" sz="1700" b="1" dirty="0">
                <a:solidFill>
                  <a:srgbClr val="000000"/>
                </a:solidFill>
                <a:latin typeface="Arial" pitchFamily="34" charset="0"/>
                <a:ea typeface="ＭＳ Ｐゴシック" charset="0"/>
                <a:cs typeface="Arial" pitchFamily="34" charset="0"/>
              </a:rPr>
              <a:t>Red </a:t>
            </a:r>
            <a:r>
              <a:rPr lang="en-US" sz="1700" b="1" dirty="0" err="1">
                <a:solidFill>
                  <a:srgbClr val="000000"/>
                </a:solidFill>
                <a:latin typeface="Arial" pitchFamily="34" charset="0"/>
                <a:ea typeface="ＭＳ Ｐゴシック" charset="0"/>
                <a:cs typeface="Arial" pitchFamily="34" charset="0"/>
              </a:rPr>
              <a:t>viscacha</a:t>
            </a:r>
            <a:r>
              <a:rPr lang="en-US" sz="1700" b="1" dirty="0">
                <a:solidFill>
                  <a:srgbClr val="000000"/>
                </a:solidFill>
                <a:latin typeface="Arial" pitchFamily="34" charset="0"/>
                <a:ea typeface="ＭＳ Ｐゴシック" charset="0"/>
                <a:cs typeface="Arial" pitchFamily="34" charset="0"/>
              </a:rPr>
              <a:t> rat</a:t>
            </a:r>
          </a:p>
        </p:txBody>
      </p:sp>
      <p:sp>
        <p:nvSpPr>
          <p:cNvPr id="18" name="TextBox 17"/>
          <p:cNvSpPr txBox="1"/>
          <p:nvPr/>
        </p:nvSpPr>
        <p:spPr>
          <a:xfrm>
            <a:off x="3350472" y="1064866"/>
            <a:ext cx="312906"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6</a:t>
            </a:r>
            <a:endParaRPr lang="en-US" sz="1800" b="1" dirty="0">
              <a:solidFill>
                <a:srgbClr val="000000"/>
              </a:solidFill>
              <a:latin typeface="Arial" pitchFamily="34" charset="0"/>
              <a:ea typeface="ＭＳ Ｐゴシック" charset="0"/>
              <a:cs typeface="Arial" pitchFamily="34" charset="0"/>
            </a:endParaRPr>
          </a:p>
        </p:txBody>
      </p:sp>
      <p:sp>
        <p:nvSpPr>
          <p:cNvPr id="19" name="TextBox 18"/>
          <p:cNvSpPr txBox="1"/>
          <p:nvPr/>
        </p:nvSpPr>
        <p:spPr>
          <a:xfrm>
            <a:off x="3836247" y="1613684"/>
            <a:ext cx="441146"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1</a:t>
            </a:r>
            <a:r>
              <a:rPr lang="en-US" sz="1800" b="1" dirty="0" smtClean="0">
                <a:solidFill>
                  <a:srgbClr val="000000"/>
                </a:solidFill>
                <a:latin typeface="Arial" pitchFamily="34" charset="0"/>
                <a:ea typeface="ＭＳ Ｐゴシック" charset="0"/>
                <a:cs typeface="Arial" pitchFamily="34" charset="0"/>
              </a:rPr>
              <a:t>6</a:t>
            </a:r>
            <a:endParaRPr lang="en-US" sz="1800" b="1" dirty="0">
              <a:solidFill>
                <a:srgbClr val="000000"/>
              </a:solidFill>
              <a:latin typeface="Arial" pitchFamily="34" charset="0"/>
              <a:ea typeface="ＭＳ Ｐゴシック" charset="0"/>
              <a:cs typeface="Arial" pitchFamily="34" charset="0"/>
            </a:endParaRPr>
          </a:p>
        </p:txBody>
      </p:sp>
      <p:sp>
        <p:nvSpPr>
          <p:cNvPr id="20" name="TextBox 19"/>
          <p:cNvSpPr txBox="1"/>
          <p:nvPr/>
        </p:nvSpPr>
        <p:spPr>
          <a:xfrm>
            <a:off x="4121997" y="2143452"/>
            <a:ext cx="441146"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22</a:t>
            </a:r>
            <a:endParaRPr lang="en-US" sz="1800" b="1" dirty="0">
              <a:solidFill>
                <a:srgbClr val="000000"/>
              </a:solidFill>
              <a:latin typeface="Arial" pitchFamily="34" charset="0"/>
              <a:ea typeface="ＭＳ Ｐゴシック" charset="0"/>
              <a:cs typeface="Arial" pitchFamily="34" charset="0"/>
            </a:endParaRPr>
          </a:p>
        </p:txBody>
      </p:sp>
      <p:sp>
        <p:nvSpPr>
          <p:cNvPr id="21" name="TextBox 20"/>
          <p:cNvSpPr txBox="1"/>
          <p:nvPr/>
        </p:nvSpPr>
        <p:spPr>
          <a:xfrm>
            <a:off x="4522047" y="2682745"/>
            <a:ext cx="441146"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30</a:t>
            </a:r>
            <a:endParaRPr lang="en-US" sz="1800" b="1" dirty="0">
              <a:solidFill>
                <a:srgbClr val="000000"/>
              </a:solidFill>
              <a:latin typeface="Arial" pitchFamily="34" charset="0"/>
              <a:ea typeface="ＭＳ Ｐゴシック" charset="0"/>
              <a:cs typeface="Arial" pitchFamily="34" charset="0"/>
            </a:endParaRPr>
          </a:p>
        </p:txBody>
      </p:sp>
      <p:sp>
        <p:nvSpPr>
          <p:cNvPr id="22" name="TextBox 21"/>
          <p:cNvSpPr txBox="1"/>
          <p:nvPr/>
        </p:nvSpPr>
        <p:spPr>
          <a:xfrm>
            <a:off x="5045922" y="3212513"/>
            <a:ext cx="441146"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40</a:t>
            </a:r>
            <a:endParaRPr lang="en-US" sz="1800" b="1" dirty="0">
              <a:solidFill>
                <a:srgbClr val="000000"/>
              </a:solidFill>
              <a:latin typeface="Arial" pitchFamily="34" charset="0"/>
              <a:ea typeface="ＭＳ Ｐゴシック" charset="0"/>
              <a:cs typeface="Arial" pitchFamily="34" charset="0"/>
            </a:endParaRPr>
          </a:p>
        </p:txBody>
      </p:sp>
      <p:sp>
        <p:nvSpPr>
          <p:cNvPr id="23" name="TextBox 22"/>
          <p:cNvSpPr txBox="1"/>
          <p:nvPr/>
        </p:nvSpPr>
        <p:spPr>
          <a:xfrm>
            <a:off x="5417397" y="3742281"/>
            <a:ext cx="441146"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46</a:t>
            </a:r>
            <a:endParaRPr lang="en-US" sz="1800" b="1" dirty="0">
              <a:solidFill>
                <a:srgbClr val="000000"/>
              </a:solidFill>
              <a:latin typeface="Arial" pitchFamily="34" charset="0"/>
              <a:ea typeface="ＭＳ Ｐゴシック" charset="0"/>
              <a:cs typeface="Arial" pitchFamily="34" charset="0"/>
            </a:endParaRPr>
          </a:p>
        </p:txBody>
      </p:sp>
      <p:sp>
        <p:nvSpPr>
          <p:cNvPr id="24" name="TextBox 23"/>
          <p:cNvSpPr txBox="1"/>
          <p:nvPr/>
        </p:nvSpPr>
        <p:spPr>
          <a:xfrm>
            <a:off x="5645997" y="4310149"/>
            <a:ext cx="441146"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54</a:t>
            </a:r>
            <a:endParaRPr lang="en-US" sz="1800" b="1" dirty="0">
              <a:solidFill>
                <a:srgbClr val="000000"/>
              </a:solidFill>
              <a:latin typeface="Arial" pitchFamily="34" charset="0"/>
              <a:ea typeface="ＭＳ Ｐゴシック" charset="0"/>
              <a:cs typeface="Arial" pitchFamily="34" charset="0"/>
            </a:endParaRPr>
          </a:p>
        </p:txBody>
      </p:sp>
      <p:sp>
        <p:nvSpPr>
          <p:cNvPr id="25" name="TextBox 24"/>
          <p:cNvSpPr txBox="1"/>
          <p:nvPr/>
        </p:nvSpPr>
        <p:spPr>
          <a:xfrm>
            <a:off x="5988897" y="4839917"/>
            <a:ext cx="441146"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60</a:t>
            </a:r>
            <a:endParaRPr lang="en-US" sz="1800" b="1" dirty="0">
              <a:solidFill>
                <a:srgbClr val="000000"/>
              </a:solidFill>
              <a:latin typeface="Arial" pitchFamily="34" charset="0"/>
              <a:ea typeface="ＭＳ Ｐゴシック" charset="0"/>
              <a:cs typeface="Arial" pitchFamily="34" charset="0"/>
            </a:endParaRPr>
          </a:p>
        </p:txBody>
      </p:sp>
      <p:sp>
        <p:nvSpPr>
          <p:cNvPr id="26" name="TextBox 25"/>
          <p:cNvSpPr txBox="1"/>
          <p:nvPr/>
        </p:nvSpPr>
        <p:spPr>
          <a:xfrm>
            <a:off x="6874722" y="5369685"/>
            <a:ext cx="441146" cy="369332"/>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78</a:t>
            </a:r>
            <a:endParaRPr lang="en-US" sz="1800" b="1" dirty="0">
              <a:solidFill>
                <a:srgbClr val="000000"/>
              </a:solidFill>
              <a:latin typeface="Arial" pitchFamily="34" charset="0"/>
              <a:ea typeface="ＭＳ Ｐゴシック" charset="0"/>
              <a:cs typeface="Arial" pitchFamily="34" charset="0"/>
            </a:endParaRPr>
          </a:p>
        </p:txBody>
      </p:sp>
      <p:sp>
        <p:nvSpPr>
          <p:cNvPr id="27" name="TextBox 26"/>
          <p:cNvSpPr txBox="1"/>
          <p:nvPr/>
        </p:nvSpPr>
        <p:spPr>
          <a:xfrm>
            <a:off x="7941522" y="5928028"/>
            <a:ext cx="569387" cy="369332"/>
          </a:xfrm>
          <a:prstGeom prst="rect">
            <a:avLst/>
          </a:prstGeom>
          <a:noFill/>
        </p:spPr>
        <p:txBody>
          <a:bodyPr wrap="none" rtlCol="0">
            <a:spAutoFit/>
          </a:bodyPr>
          <a:lstStyle/>
          <a:p>
            <a:pPr eaLnBrk="0" hangingPunct="0"/>
            <a:r>
              <a:rPr lang="en-US" sz="1800" b="1" smtClean="0">
                <a:solidFill>
                  <a:srgbClr val="000000"/>
                </a:solidFill>
                <a:latin typeface="Arial" pitchFamily="34" charset="0"/>
                <a:ea typeface="ＭＳ Ｐゴシック" charset="0"/>
                <a:cs typeface="Arial" pitchFamily="34" charset="0"/>
              </a:rPr>
              <a:t>102</a:t>
            </a:r>
            <a:endParaRPr lang="en-US" sz="1800" b="1" dirty="0">
              <a:solidFill>
                <a:srgbClr val="000000"/>
              </a:solidFill>
              <a:latin typeface="Arial" pitchFamily="34" charset="0"/>
              <a:ea typeface="ＭＳ Ｐゴシック" charset="0"/>
              <a:cs typeface="Arial" pitchFamily="34" charset="0"/>
            </a:endParaRPr>
          </a:p>
        </p:txBody>
      </p:sp>
    </p:spTree>
    <p:extLst>
      <p:ext uri="{BB962C8B-B14F-4D97-AF65-F5344CB8AC3E}">
        <p14:creationId xmlns:p14="http://schemas.microsoft.com/office/powerpoint/2010/main" xmlns="" val="3189737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642616" y="204216"/>
            <a:ext cx="3858768"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8.4</a:t>
            </a:r>
            <a:endParaRPr lang="en-US" sz="1200" b="0" dirty="0">
              <a:solidFill>
                <a:schemeClr val="tx1"/>
              </a:solidFill>
              <a:latin typeface="Arial" charset="0"/>
            </a:endParaRPr>
          </a:p>
        </p:txBody>
      </p:sp>
      <p:sp>
        <p:nvSpPr>
          <p:cNvPr id="2" name="TextBox 1"/>
          <p:cNvSpPr txBox="1"/>
          <p:nvPr/>
        </p:nvSpPr>
        <p:spPr>
          <a:xfrm>
            <a:off x="3123648" y="1000125"/>
            <a:ext cx="1659172"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DNA double helix</a:t>
            </a:r>
          </a:p>
        </p:txBody>
      </p:sp>
      <p:sp>
        <p:nvSpPr>
          <p:cNvPr id="5" name="TextBox 4"/>
          <p:cNvSpPr txBox="1"/>
          <p:nvPr/>
        </p:nvSpPr>
        <p:spPr>
          <a:xfrm>
            <a:off x="4640028" y="1315522"/>
            <a:ext cx="939681"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Histones</a:t>
            </a:r>
          </a:p>
        </p:txBody>
      </p:sp>
      <p:sp>
        <p:nvSpPr>
          <p:cNvPr id="6" name="TextBox 5"/>
          <p:cNvSpPr txBox="1"/>
          <p:nvPr/>
        </p:nvSpPr>
        <p:spPr>
          <a:xfrm>
            <a:off x="4343715" y="1588613"/>
            <a:ext cx="821059" cy="738664"/>
          </a:xfrm>
          <a:prstGeom prst="rect">
            <a:avLst/>
          </a:prstGeom>
          <a:noFill/>
        </p:spPr>
        <p:txBody>
          <a:bodyPr wrap="none" rtlCol="0">
            <a:spAutoFit/>
          </a:bodyPr>
          <a:lstStyle/>
          <a:p>
            <a:pPr algn="ctr" eaLnBrk="0" hangingPunct="0"/>
            <a:r>
              <a:rPr lang="en-US" sz="1400" b="1" dirty="0">
                <a:solidFill>
                  <a:srgbClr val="000000"/>
                </a:solidFill>
                <a:latin typeface="Arial" pitchFamily="34" charset="0"/>
                <a:ea typeface="ＭＳ Ｐゴシック" charset="0"/>
                <a:cs typeface="Arial" pitchFamily="34" charset="0"/>
              </a:rPr>
              <a:t>“</a:t>
            </a:r>
            <a:r>
              <a:rPr lang="en-US" sz="1400" b="1" dirty="0" smtClean="0">
                <a:solidFill>
                  <a:srgbClr val="000000"/>
                </a:solidFill>
                <a:latin typeface="Arial" pitchFamily="34" charset="0"/>
                <a:ea typeface="ＭＳ Ｐゴシック" charset="0"/>
                <a:cs typeface="Arial" pitchFamily="34" charset="0"/>
              </a:rPr>
              <a:t>Beads</a:t>
            </a:r>
          </a:p>
          <a:p>
            <a:pPr algn="ctr" eaLnBrk="0" hangingPunct="0"/>
            <a:r>
              <a:rPr lang="en-US" sz="1400" b="1" dirty="0" smtClean="0">
                <a:solidFill>
                  <a:srgbClr val="000000"/>
                </a:solidFill>
                <a:latin typeface="Arial" pitchFamily="34" charset="0"/>
                <a:ea typeface="ＭＳ Ｐゴシック" charset="0"/>
                <a:cs typeface="Arial" pitchFamily="34" charset="0"/>
              </a:rPr>
              <a:t>on a</a:t>
            </a:r>
          </a:p>
          <a:p>
            <a:pPr algn="ctr" eaLnBrk="0" hangingPunct="0"/>
            <a:r>
              <a:rPr lang="en-US" sz="1400" b="1" dirty="0" smtClean="0">
                <a:solidFill>
                  <a:srgbClr val="000000"/>
                </a:solidFill>
                <a:latin typeface="Arial" pitchFamily="34" charset="0"/>
                <a:ea typeface="ＭＳ Ｐゴシック" charset="0"/>
                <a:cs typeface="Arial" pitchFamily="34" charset="0"/>
              </a:rPr>
              <a:t>string</a:t>
            </a:r>
            <a:r>
              <a:rPr lang="en-US" sz="1400" b="1" dirty="0">
                <a:solidFill>
                  <a:srgbClr val="000000"/>
                </a:solidFill>
                <a:latin typeface="Arial" pitchFamily="34" charset="0"/>
                <a:ea typeface="ＭＳ Ｐゴシック" charset="0"/>
                <a:cs typeface="Arial" pitchFamily="34" charset="0"/>
              </a:rPr>
              <a:t>” </a:t>
            </a:r>
          </a:p>
        </p:txBody>
      </p:sp>
      <p:sp>
        <p:nvSpPr>
          <p:cNvPr id="7" name="TextBox 6"/>
          <p:cNvSpPr txBox="1"/>
          <p:nvPr/>
        </p:nvSpPr>
        <p:spPr>
          <a:xfrm rot="16200000">
            <a:off x="3550536" y="2766141"/>
            <a:ext cx="455574" cy="246221"/>
          </a:xfrm>
          <a:prstGeom prst="rect">
            <a:avLst/>
          </a:prstGeom>
          <a:noFill/>
        </p:spPr>
        <p:txBody>
          <a:bodyPr wrap="none" rtlCol="0">
            <a:spAutoFit/>
          </a:bodyPr>
          <a:lstStyle/>
          <a:p>
            <a:pPr eaLnBrk="0" hangingPunct="0"/>
            <a:r>
              <a:rPr lang="en-US" sz="1000" b="1" dirty="0">
                <a:solidFill>
                  <a:srgbClr val="000000"/>
                </a:solidFill>
                <a:latin typeface="Arial" pitchFamily="34" charset="0"/>
                <a:ea typeface="ＭＳ Ｐゴシック" charset="0"/>
                <a:cs typeface="Arial" pitchFamily="34" charset="0"/>
              </a:rPr>
              <a:t>TEM</a:t>
            </a:r>
          </a:p>
        </p:txBody>
      </p:sp>
      <p:sp>
        <p:nvSpPr>
          <p:cNvPr id="8" name="TextBox 7"/>
          <p:cNvSpPr txBox="1"/>
          <p:nvPr/>
        </p:nvSpPr>
        <p:spPr>
          <a:xfrm>
            <a:off x="4812189" y="2909969"/>
            <a:ext cx="1249060"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Nucleosome</a:t>
            </a:r>
          </a:p>
        </p:txBody>
      </p:sp>
      <p:sp>
        <p:nvSpPr>
          <p:cNvPr id="9" name="TextBox 8"/>
          <p:cNvSpPr txBox="1"/>
          <p:nvPr/>
        </p:nvSpPr>
        <p:spPr>
          <a:xfrm>
            <a:off x="2579116" y="5656817"/>
            <a:ext cx="1409360" cy="933589"/>
          </a:xfrm>
          <a:prstGeom prst="rect">
            <a:avLst/>
          </a:prstGeom>
          <a:noFill/>
        </p:spPr>
        <p:txBody>
          <a:bodyPr wrap="none" rtlCol="0">
            <a:spAutoFit/>
          </a:bodyPr>
          <a:lstStyle/>
          <a:p>
            <a:pPr eaLnBrk="0" hangingPunct="0"/>
            <a:r>
              <a:rPr lang="en-US" sz="1400" b="1" dirty="0" smtClean="0">
                <a:solidFill>
                  <a:srgbClr val="000000"/>
                </a:solidFill>
                <a:latin typeface="Arial" pitchFamily="34" charset="0"/>
                <a:ea typeface="ＭＳ Ｐゴシック" charset="0"/>
                <a:cs typeface="Arial" pitchFamily="34" charset="0"/>
              </a:rPr>
              <a:t>Duplicated</a:t>
            </a:r>
          </a:p>
          <a:p>
            <a:pPr eaLnBrk="0" hangingPunct="0"/>
            <a:r>
              <a:rPr lang="en-US" sz="1400" b="1" dirty="0" smtClean="0">
                <a:solidFill>
                  <a:srgbClr val="000000"/>
                </a:solidFill>
                <a:latin typeface="Arial" pitchFamily="34" charset="0"/>
                <a:ea typeface="ＭＳ Ｐゴシック" charset="0"/>
                <a:cs typeface="Arial" pitchFamily="34" charset="0"/>
              </a:rPr>
              <a:t>chromosomes</a:t>
            </a:r>
          </a:p>
          <a:p>
            <a:pPr eaLnBrk="0" hangingPunct="0">
              <a:lnSpc>
                <a:spcPts val="1600"/>
              </a:lnSpc>
            </a:pPr>
            <a:r>
              <a:rPr lang="en-US" sz="1400" b="1" dirty="0" smtClean="0">
                <a:solidFill>
                  <a:srgbClr val="000000"/>
                </a:solidFill>
                <a:latin typeface="Arial" pitchFamily="34" charset="0"/>
                <a:ea typeface="ＭＳ Ｐゴシック" charset="0"/>
                <a:cs typeface="Arial" pitchFamily="34" charset="0"/>
              </a:rPr>
              <a:t>(</a:t>
            </a:r>
            <a:r>
              <a:rPr lang="en-US" sz="1400" b="1" dirty="0">
                <a:solidFill>
                  <a:srgbClr val="000000"/>
                </a:solidFill>
                <a:latin typeface="Arial" pitchFamily="34" charset="0"/>
                <a:ea typeface="ＭＳ Ｐゴシック" charset="0"/>
                <a:cs typeface="Arial" pitchFamily="34" charset="0"/>
              </a:rPr>
              <a:t>sister </a:t>
            </a:r>
            <a:endParaRPr lang="en-US" sz="1400" b="1" dirty="0" smtClean="0">
              <a:solidFill>
                <a:srgbClr val="000000"/>
              </a:solidFill>
              <a:latin typeface="Arial" pitchFamily="34" charset="0"/>
              <a:ea typeface="ＭＳ Ｐゴシック" charset="0"/>
              <a:cs typeface="Arial" pitchFamily="34" charset="0"/>
            </a:endParaRPr>
          </a:p>
          <a:p>
            <a:pPr eaLnBrk="0" hangingPunct="0">
              <a:lnSpc>
                <a:spcPts val="1600"/>
              </a:lnSpc>
            </a:pPr>
            <a:r>
              <a:rPr lang="en-US" sz="1400" b="1" dirty="0" smtClean="0">
                <a:solidFill>
                  <a:srgbClr val="000000"/>
                </a:solidFill>
                <a:latin typeface="Arial" pitchFamily="34" charset="0"/>
                <a:ea typeface="ＭＳ Ｐゴシック" charset="0"/>
                <a:cs typeface="Arial" pitchFamily="34" charset="0"/>
              </a:rPr>
              <a:t>chromatids</a:t>
            </a:r>
            <a:r>
              <a:rPr lang="en-US" sz="1400" b="1" dirty="0">
                <a:solidFill>
                  <a:srgbClr val="000000"/>
                </a:solidFill>
                <a:latin typeface="Arial" pitchFamily="34" charset="0"/>
                <a:ea typeface="ＭＳ Ｐゴシック" charset="0"/>
                <a:cs typeface="Arial" pitchFamily="34" charset="0"/>
              </a:rPr>
              <a:t>)</a:t>
            </a:r>
          </a:p>
        </p:txBody>
      </p:sp>
      <p:sp>
        <p:nvSpPr>
          <p:cNvPr id="10" name="TextBox 9"/>
          <p:cNvSpPr txBox="1"/>
          <p:nvPr/>
        </p:nvSpPr>
        <p:spPr>
          <a:xfrm>
            <a:off x="4350257" y="6361247"/>
            <a:ext cx="1191352" cy="307777"/>
          </a:xfrm>
          <a:prstGeom prst="rect">
            <a:avLst/>
          </a:prstGeom>
          <a:noFill/>
        </p:spPr>
        <p:txBody>
          <a:bodyPr wrap="none" rtlCol="0">
            <a:spAutoFit/>
          </a:bodyPr>
          <a:lstStyle/>
          <a:p>
            <a:pPr eaLnBrk="0" hangingPunct="0"/>
            <a:r>
              <a:rPr lang="en-US" sz="1400" b="1" dirty="0">
                <a:solidFill>
                  <a:srgbClr val="000000"/>
                </a:solidFill>
                <a:latin typeface="Arial" pitchFamily="34" charset="0"/>
                <a:ea typeface="ＭＳ Ｐゴシック" charset="0"/>
                <a:cs typeface="Arial" pitchFamily="34" charset="0"/>
              </a:rPr>
              <a:t>Centromere</a:t>
            </a:r>
          </a:p>
        </p:txBody>
      </p:sp>
      <p:sp>
        <p:nvSpPr>
          <p:cNvPr id="11" name="TextBox 10"/>
          <p:cNvSpPr txBox="1"/>
          <p:nvPr/>
        </p:nvSpPr>
        <p:spPr>
          <a:xfrm rot="16200000">
            <a:off x="6069899" y="6007968"/>
            <a:ext cx="455574" cy="246221"/>
          </a:xfrm>
          <a:prstGeom prst="rect">
            <a:avLst/>
          </a:prstGeom>
          <a:noFill/>
        </p:spPr>
        <p:txBody>
          <a:bodyPr wrap="none" rtlCol="0">
            <a:spAutoFit/>
          </a:bodyPr>
          <a:lstStyle/>
          <a:p>
            <a:pPr eaLnBrk="0" hangingPunct="0"/>
            <a:r>
              <a:rPr lang="en-US" sz="1000" b="1" dirty="0">
                <a:solidFill>
                  <a:srgbClr val="000000"/>
                </a:solidFill>
                <a:latin typeface="Arial" pitchFamily="34" charset="0"/>
                <a:ea typeface="ＭＳ Ｐゴシック" charset="0"/>
                <a:cs typeface="Arial" pitchFamily="34" charset="0"/>
              </a:rPr>
              <a:t>TEM</a:t>
            </a:r>
          </a:p>
        </p:txBody>
      </p:sp>
      <p:grpSp>
        <p:nvGrpSpPr>
          <p:cNvPr id="18" name="Group 17"/>
          <p:cNvGrpSpPr/>
          <p:nvPr/>
        </p:nvGrpSpPr>
        <p:grpSpPr>
          <a:xfrm>
            <a:off x="3924052" y="5668722"/>
            <a:ext cx="197642" cy="716756"/>
            <a:chOff x="3929063" y="5686425"/>
            <a:chExt cx="197642" cy="716756"/>
          </a:xfrm>
        </p:grpSpPr>
        <p:sp>
          <p:nvSpPr>
            <p:cNvPr id="15" name="Freeform 14"/>
            <p:cNvSpPr/>
            <p:nvPr/>
          </p:nvSpPr>
          <p:spPr bwMode="auto">
            <a:xfrm>
              <a:off x="4019549" y="5686425"/>
              <a:ext cx="107156" cy="716756"/>
            </a:xfrm>
            <a:custGeom>
              <a:avLst/>
              <a:gdLst>
                <a:gd name="connsiteX0" fmla="*/ 107156 w 107156"/>
                <a:gd name="connsiteY0" fmla="*/ 0 h 716756"/>
                <a:gd name="connsiteX1" fmla="*/ 107156 w 107156"/>
                <a:gd name="connsiteY1" fmla="*/ 0 h 716756"/>
                <a:gd name="connsiteX2" fmla="*/ 0 w 107156"/>
                <a:gd name="connsiteY2" fmla="*/ 0 h 716756"/>
                <a:gd name="connsiteX3" fmla="*/ 0 w 107156"/>
                <a:gd name="connsiteY3" fmla="*/ 716756 h 716756"/>
                <a:gd name="connsiteX4" fmla="*/ 104775 w 107156"/>
                <a:gd name="connsiteY4" fmla="*/ 716756 h 716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56" h="716756">
                  <a:moveTo>
                    <a:pt x="107156" y="0"/>
                  </a:moveTo>
                  <a:lnTo>
                    <a:pt x="107156" y="0"/>
                  </a:lnTo>
                  <a:lnTo>
                    <a:pt x="0" y="0"/>
                  </a:lnTo>
                  <a:lnTo>
                    <a:pt x="0" y="716756"/>
                  </a:lnTo>
                  <a:lnTo>
                    <a:pt x="104775" y="716756"/>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6" name="Freeform 15"/>
            <p:cNvSpPr/>
            <p:nvPr/>
          </p:nvSpPr>
          <p:spPr bwMode="auto">
            <a:xfrm>
              <a:off x="3929063" y="6048375"/>
              <a:ext cx="95250" cy="0"/>
            </a:xfrm>
            <a:custGeom>
              <a:avLst/>
              <a:gdLst>
                <a:gd name="connsiteX0" fmla="*/ 0 w 95250"/>
                <a:gd name="connsiteY0" fmla="*/ 0 h 0"/>
                <a:gd name="connsiteX1" fmla="*/ 95250 w 95250"/>
                <a:gd name="connsiteY1" fmla="*/ 0 h 0"/>
              </a:gdLst>
              <a:ahLst/>
              <a:cxnLst>
                <a:cxn ang="0">
                  <a:pos x="connsiteX0" y="connsiteY0"/>
                </a:cxn>
                <a:cxn ang="0">
                  <a:pos x="connsiteX1" y="connsiteY1"/>
                </a:cxn>
              </a:cxnLst>
              <a:rect l="l" t="t" r="r" b="b"/>
              <a:pathLst>
                <a:path w="95250">
                  <a:moveTo>
                    <a:pt x="0" y="0"/>
                  </a:moveTo>
                  <a:lnTo>
                    <a:pt x="95250" y="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sp>
        <p:nvSpPr>
          <p:cNvPr id="20" name="Freeform 19"/>
          <p:cNvSpPr/>
          <p:nvPr/>
        </p:nvSpPr>
        <p:spPr bwMode="auto">
          <a:xfrm>
            <a:off x="4945856" y="6081713"/>
            <a:ext cx="0" cy="371475"/>
          </a:xfrm>
          <a:custGeom>
            <a:avLst/>
            <a:gdLst>
              <a:gd name="connsiteX0" fmla="*/ 0 w 0"/>
              <a:gd name="connsiteY0" fmla="*/ 0 h 371475"/>
              <a:gd name="connsiteX1" fmla="*/ 0 w 0"/>
              <a:gd name="connsiteY1" fmla="*/ 371475 h 371475"/>
            </a:gdLst>
            <a:ahLst/>
            <a:cxnLst>
              <a:cxn ang="0">
                <a:pos x="connsiteX0" y="connsiteY0"/>
              </a:cxn>
              <a:cxn ang="0">
                <a:pos x="connsiteX1" y="connsiteY1"/>
              </a:cxn>
            </a:cxnLst>
            <a:rect l="l" t="t" r="r" b="b"/>
            <a:pathLst>
              <a:path h="371475">
                <a:moveTo>
                  <a:pt x="0" y="0"/>
                </a:moveTo>
                <a:lnTo>
                  <a:pt x="0" y="371475"/>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2" name="Freeform 21"/>
          <p:cNvSpPr/>
          <p:nvPr/>
        </p:nvSpPr>
        <p:spPr bwMode="auto">
          <a:xfrm>
            <a:off x="4156075" y="2286000"/>
            <a:ext cx="530225" cy="288925"/>
          </a:xfrm>
          <a:custGeom>
            <a:avLst/>
            <a:gdLst>
              <a:gd name="connsiteX0" fmla="*/ 0 w 530225"/>
              <a:gd name="connsiteY0" fmla="*/ 0 h 288925"/>
              <a:gd name="connsiteX1" fmla="*/ 0 w 530225"/>
              <a:gd name="connsiteY1" fmla="*/ 0 h 288925"/>
              <a:gd name="connsiteX2" fmla="*/ 428625 w 530225"/>
              <a:gd name="connsiteY2" fmla="*/ 3175 h 288925"/>
              <a:gd name="connsiteX3" fmla="*/ 527050 w 530225"/>
              <a:gd name="connsiteY3" fmla="*/ 288925 h 288925"/>
              <a:gd name="connsiteX4" fmla="*/ 530225 w 530225"/>
              <a:gd name="connsiteY4" fmla="*/ 285750 h 288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225" h="288925">
                <a:moveTo>
                  <a:pt x="0" y="0"/>
                </a:moveTo>
                <a:lnTo>
                  <a:pt x="0" y="0"/>
                </a:lnTo>
                <a:lnTo>
                  <a:pt x="428625" y="3175"/>
                </a:lnTo>
                <a:lnTo>
                  <a:pt x="527050" y="288925"/>
                </a:lnTo>
                <a:lnTo>
                  <a:pt x="530225" y="285750"/>
                </a:lnTo>
              </a:path>
            </a:pathLst>
          </a:custGeom>
          <a:noFill/>
          <a:ln w="12700" cap="flat" cmpd="sng" algn="ctr">
            <a:solidFill>
              <a:schemeClr val="tx1"/>
            </a:solidFill>
            <a:prstDash val="solid"/>
            <a:miter lim="800000"/>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4" name="Freeform 23"/>
          <p:cNvSpPr/>
          <p:nvPr/>
        </p:nvSpPr>
        <p:spPr bwMode="auto">
          <a:xfrm>
            <a:off x="4775200" y="2686050"/>
            <a:ext cx="333375" cy="257175"/>
          </a:xfrm>
          <a:custGeom>
            <a:avLst/>
            <a:gdLst>
              <a:gd name="connsiteX0" fmla="*/ 282575 w 333375"/>
              <a:gd name="connsiteY0" fmla="*/ 0 h 257175"/>
              <a:gd name="connsiteX1" fmla="*/ 333375 w 333375"/>
              <a:gd name="connsiteY1" fmla="*/ 82550 h 257175"/>
              <a:gd name="connsiteX2" fmla="*/ 50800 w 333375"/>
              <a:gd name="connsiteY2" fmla="*/ 257175 h 257175"/>
              <a:gd name="connsiteX3" fmla="*/ 0 w 333375"/>
              <a:gd name="connsiteY3" fmla="*/ 184150 h 257175"/>
            </a:gdLst>
            <a:ahLst/>
            <a:cxnLst>
              <a:cxn ang="0">
                <a:pos x="connsiteX0" y="connsiteY0"/>
              </a:cxn>
              <a:cxn ang="0">
                <a:pos x="connsiteX1" y="connsiteY1"/>
              </a:cxn>
              <a:cxn ang="0">
                <a:pos x="connsiteX2" y="connsiteY2"/>
              </a:cxn>
              <a:cxn ang="0">
                <a:pos x="connsiteX3" y="connsiteY3"/>
              </a:cxn>
            </a:cxnLst>
            <a:rect l="l" t="t" r="r" b="b"/>
            <a:pathLst>
              <a:path w="333375" h="257175">
                <a:moveTo>
                  <a:pt x="282575" y="0"/>
                </a:moveTo>
                <a:lnTo>
                  <a:pt x="333375" y="82550"/>
                </a:lnTo>
                <a:lnTo>
                  <a:pt x="50800" y="257175"/>
                </a:lnTo>
                <a:lnTo>
                  <a:pt x="0" y="18415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5" name="Freeform 24"/>
          <p:cNvSpPr/>
          <p:nvPr/>
        </p:nvSpPr>
        <p:spPr bwMode="auto">
          <a:xfrm>
            <a:off x="4960144" y="2852738"/>
            <a:ext cx="57150" cy="80962"/>
          </a:xfrm>
          <a:custGeom>
            <a:avLst/>
            <a:gdLst>
              <a:gd name="connsiteX0" fmla="*/ 0 w 57150"/>
              <a:gd name="connsiteY0" fmla="*/ 0 h 80962"/>
              <a:gd name="connsiteX1" fmla="*/ 57150 w 57150"/>
              <a:gd name="connsiteY1" fmla="*/ 80962 h 80962"/>
            </a:gdLst>
            <a:ahLst/>
            <a:cxnLst>
              <a:cxn ang="0">
                <a:pos x="connsiteX0" y="connsiteY0"/>
              </a:cxn>
              <a:cxn ang="0">
                <a:pos x="connsiteX1" y="connsiteY1"/>
              </a:cxn>
            </a:cxnLst>
            <a:rect l="l" t="t" r="r" b="b"/>
            <a:pathLst>
              <a:path w="57150" h="80962">
                <a:moveTo>
                  <a:pt x="0" y="0"/>
                </a:moveTo>
                <a:lnTo>
                  <a:pt x="57150" y="80962"/>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nvGrpSpPr>
          <p:cNvPr id="26" name="Group 25"/>
          <p:cNvGrpSpPr/>
          <p:nvPr/>
        </p:nvGrpSpPr>
        <p:grpSpPr>
          <a:xfrm>
            <a:off x="4773292" y="2683673"/>
            <a:ext cx="333375" cy="257175"/>
            <a:chOff x="4754244" y="2724150"/>
            <a:chExt cx="333375" cy="257175"/>
          </a:xfrm>
        </p:grpSpPr>
        <p:sp>
          <p:nvSpPr>
            <p:cNvPr id="27" name="Freeform 26"/>
            <p:cNvSpPr/>
            <p:nvPr/>
          </p:nvSpPr>
          <p:spPr bwMode="auto">
            <a:xfrm>
              <a:off x="4754244" y="2724150"/>
              <a:ext cx="333375" cy="257175"/>
            </a:xfrm>
            <a:custGeom>
              <a:avLst/>
              <a:gdLst>
                <a:gd name="connsiteX0" fmla="*/ 282575 w 333375"/>
                <a:gd name="connsiteY0" fmla="*/ 0 h 257175"/>
                <a:gd name="connsiteX1" fmla="*/ 333375 w 333375"/>
                <a:gd name="connsiteY1" fmla="*/ 82550 h 257175"/>
                <a:gd name="connsiteX2" fmla="*/ 50800 w 333375"/>
                <a:gd name="connsiteY2" fmla="*/ 257175 h 257175"/>
                <a:gd name="connsiteX3" fmla="*/ 0 w 333375"/>
                <a:gd name="connsiteY3" fmla="*/ 184150 h 257175"/>
              </a:gdLst>
              <a:ahLst/>
              <a:cxnLst>
                <a:cxn ang="0">
                  <a:pos x="connsiteX0" y="connsiteY0"/>
                </a:cxn>
                <a:cxn ang="0">
                  <a:pos x="connsiteX1" y="connsiteY1"/>
                </a:cxn>
                <a:cxn ang="0">
                  <a:pos x="connsiteX2" y="connsiteY2"/>
                </a:cxn>
                <a:cxn ang="0">
                  <a:pos x="connsiteX3" y="connsiteY3"/>
                </a:cxn>
              </a:cxnLst>
              <a:rect l="l" t="t" r="r" b="b"/>
              <a:pathLst>
                <a:path w="333375" h="257175">
                  <a:moveTo>
                    <a:pt x="282575" y="0"/>
                  </a:moveTo>
                  <a:lnTo>
                    <a:pt x="333375" y="82550"/>
                  </a:lnTo>
                  <a:lnTo>
                    <a:pt x="50800" y="257175"/>
                  </a:lnTo>
                  <a:lnTo>
                    <a:pt x="0" y="18415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8" name="Freeform 27"/>
            <p:cNvSpPr/>
            <p:nvPr/>
          </p:nvSpPr>
          <p:spPr bwMode="auto">
            <a:xfrm>
              <a:off x="4939188" y="2890838"/>
              <a:ext cx="57150" cy="80962"/>
            </a:xfrm>
            <a:custGeom>
              <a:avLst/>
              <a:gdLst>
                <a:gd name="connsiteX0" fmla="*/ 0 w 57150"/>
                <a:gd name="connsiteY0" fmla="*/ 0 h 80962"/>
                <a:gd name="connsiteX1" fmla="*/ 57150 w 57150"/>
                <a:gd name="connsiteY1" fmla="*/ 80962 h 80962"/>
              </a:gdLst>
              <a:ahLst/>
              <a:cxnLst>
                <a:cxn ang="0">
                  <a:pos x="connsiteX0" y="connsiteY0"/>
                </a:cxn>
                <a:cxn ang="0">
                  <a:pos x="connsiteX1" y="connsiteY1"/>
                </a:cxn>
              </a:cxnLst>
              <a:rect l="l" t="t" r="r" b="b"/>
              <a:pathLst>
                <a:path w="57150" h="80962">
                  <a:moveTo>
                    <a:pt x="0" y="0"/>
                  </a:moveTo>
                  <a:lnTo>
                    <a:pt x="57150" y="80962"/>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grpSp>
        <p:nvGrpSpPr>
          <p:cNvPr id="19" name="Group 18"/>
          <p:cNvGrpSpPr/>
          <p:nvPr/>
        </p:nvGrpSpPr>
        <p:grpSpPr>
          <a:xfrm>
            <a:off x="5161437" y="1571845"/>
            <a:ext cx="387350" cy="336550"/>
            <a:chOff x="5159375" y="1571626"/>
            <a:chExt cx="387350" cy="336550"/>
          </a:xfrm>
        </p:grpSpPr>
        <p:cxnSp>
          <p:nvCxnSpPr>
            <p:cNvPr id="13" name="Straight Arrow Connector 12"/>
            <p:cNvCxnSpPr/>
            <p:nvPr/>
          </p:nvCxnSpPr>
          <p:spPr bwMode="auto">
            <a:xfrm>
              <a:off x="5159375" y="1571626"/>
              <a:ext cx="387350" cy="187325"/>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Straight Arrow Connector 16"/>
            <p:cNvCxnSpPr/>
            <p:nvPr/>
          </p:nvCxnSpPr>
          <p:spPr bwMode="auto">
            <a:xfrm>
              <a:off x="5159375" y="1571626"/>
              <a:ext cx="88900" cy="336550"/>
            </a:xfrm>
            <a:prstGeom prst="straightConnector1">
              <a:avLst/>
            </a:prstGeom>
            <a:solidFill>
              <a:schemeClr val="accent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30" name="TextBox 29"/>
          <p:cNvSpPr txBox="1"/>
          <p:nvPr/>
        </p:nvSpPr>
        <p:spPr>
          <a:xfrm>
            <a:off x="1286159" y="6209881"/>
            <a:ext cx="1406769" cy="338554"/>
          </a:xfrm>
          <a:prstGeom prst="rect">
            <a:avLst/>
          </a:prstGeom>
          <a:noFill/>
        </p:spPr>
        <p:txBody>
          <a:bodyPr wrap="square" rtlCol="0">
            <a:spAutoFit/>
          </a:bodyPr>
          <a:lstStyle/>
          <a:p>
            <a:r>
              <a:rPr lang="ko-KR" altLang="en-US" sz="1600" smtClean="0"/>
              <a:t>자매염색분체</a:t>
            </a:r>
            <a:endParaRPr lang="ko-KR" altLang="en-US" sz="1600" dirty="0"/>
          </a:p>
        </p:txBody>
      </p:sp>
    </p:spTree>
    <p:extLst>
      <p:ext uri="{BB962C8B-B14F-4D97-AF65-F5344CB8AC3E}">
        <p14:creationId xmlns:p14="http://schemas.microsoft.com/office/powerpoint/2010/main" xmlns="" val="3189737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77818" y="333489"/>
            <a:ext cx="8543108" cy="520621"/>
          </a:xfrm>
        </p:spPr>
        <p:txBody>
          <a:bodyPr/>
          <a:lstStyle/>
          <a:p>
            <a:r>
              <a:rPr lang="en-US" smtClean="0"/>
              <a:t>Information Flow: Duplicating Chromosomes</a:t>
            </a:r>
            <a:endParaRPr lang="en-US" dirty="0" smtClean="0"/>
          </a:p>
        </p:txBody>
      </p:sp>
      <p:sp>
        <p:nvSpPr>
          <p:cNvPr id="55299" name="Rectangle 3"/>
          <p:cNvSpPr>
            <a:spLocks noGrp="1" noChangeArrowheads="1"/>
          </p:cNvSpPr>
          <p:nvPr>
            <p:ph idx="1"/>
          </p:nvPr>
        </p:nvSpPr>
        <p:spPr>
          <a:xfrm>
            <a:off x="277335" y="846076"/>
            <a:ext cx="8543108" cy="5911444"/>
          </a:xfrm>
        </p:spPr>
        <p:txBody>
          <a:bodyPr/>
          <a:lstStyle/>
          <a:p>
            <a:pPr>
              <a:spcAft>
                <a:spcPts val="600"/>
              </a:spcAft>
            </a:pPr>
            <a:r>
              <a:rPr lang="en-US" sz="2400" dirty="0" smtClean="0"/>
              <a:t>Before a cell begins the division process,</a:t>
            </a:r>
          </a:p>
          <a:p>
            <a:pPr lvl="1">
              <a:spcAft>
                <a:spcPts val="600"/>
              </a:spcAft>
            </a:pPr>
            <a:r>
              <a:rPr lang="en-US" sz="2400" dirty="0" smtClean="0"/>
              <a:t>the DNA molecule of each chromosome is copied through the process of DNA replication and </a:t>
            </a:r>
          </a:p>
          <a:p>
            <a:pPr lvl="1">
              <a:spcAft>
                <a:spcPts val="600"/>
              </a:spcAft>
            </a:pPr>
            <a:r>
              <a:rPr lang="en-US" sz="2400" dirty="0" smtClean="0"/>
              <a:t>new histone protein molecules attach as needed. </a:t>
            </a:r>
          </a:p>
          <a:p>
            <a:pPr>
              <a:spcAft>
                <a:spcPts val="600"/>
              </a:spcAft>
            </a:pPr>
            <a:r>
              <a:rPr lang="en-US" sz="2400" dirty="0" smtClean="0"/>
              <a:t>The result is that each chromosome consists of two copies called </a:t>
            </a:r>
            <a:r>
              <a:rPr lang="en-US" sz="2400" b="1" dirty="0" smtClean="0"/>
              <a:t>sister </a:t>
            </a:r>
            <a:r>
              <a:rPr lang="en-US" sz="2400" b="1" dirty="0" err="1" smtClean="0"/>
              <a:t>chromatids</a:t>
            </a:r>
            <a:r>
              <a:rPr lang="ko-KR" altLang="en-US" sz="2000" dirty="0" err="1" smtClean="0"/>
              <a:t>자매염색분체</a:t>
            </a:r>
            <a:r>
              <a:rPr lang="en-US" sz="2400" dirty="0" smtClean="0"/>
              <a:t>, which contain identical genes. </a:t>
            </a:r>
          </a:p>
          <a:p>
            <a:pPr>
              <a:spcAft>
                <a:spcPts val="600"/>
              </a:spcAft>
            </a:pPr>
            <a:r>
              <a:rPr lang="en-US" sz="2400" dirty="0" smtClean="0"/>
              <a:t>Two sister chromatids are joined together tightly at a narrow “waist” called the </a:t>
            </a:r>
            <a:r>
              <a:rPr lang="en-US" sz="2400" b="1" dirty="0" err="1" smtClean="0"/>
              <a:t>centromere</a:t>
            </a:r>
            <a:r>
              <a:rPr lang="ko-KR" altLang="en-US" sz="2000" dirty="0" err="1" smtClean="0"/>
              <a:t>동원체</a:t>
            </a:r>
            <a:r>
              <a:rPr lang="en-US" sz="2400" dirty="0" smtClean="0"/>
              <a:t>.</a:t>
            </a:r>
          </a:p>
          <a:p>
            <a:pPr>
              <a:spcAft>
                <a:spcPts val="600"/>
              </a:spcAft>
            </a:pPr>
            <a:r>
              <a:rPr lang="en-US" altLang="ko-KR" sz="2400" dirty="0" smtClean="0"/>
              <a:t>When the cell divides, the sister </a:t>
            </a:r>
            <a:r>
              <a:rPr lang="en-US" altLang="ko-KR" sz="2400" dirty="0" err="1" smtClean="0"/>
              <a:t>chromatids</a:t>
            </a:r>
            <a:r>
              <a:rPr lang="en-US" altLang="ko-KR" sz="2400" dirty="0" smtClean="0"/>
              <a:t> of a duplicated chromosome separate from each other.</a:t>
            </a:r>
          </a:p>
          <a:p>
            <a:pPr>
              <a:spcAft>
                <a:spcPts val="600"/>
              </a:spcAft>
            </a:pPr>
            <a:r>
              <a:rPr lang="en-US" altLang="ko-KR" sz="2400" dirty="0" smtClean="0"/>
              <a:t>Once separated from its sister, each </a:t>
            </a:r>
            <a:r>
              <a:rPr lang="en-US" altLang="ko-KR" sz="2400" dirty="0" err="1" smtClean="0"/>
              <a:t>chromatid</a:t>
            </a:r>
            <a:r>
              <a:rPr lang="ko-KR" altLang="en-US" sz="2000" dirty="0" err="1" smtClean="0"/>
              <a:t>염색분체</a:t>
            </a:r>
            <a:endParaRPr lang="en-US" altLang="ko-KR" sz="2000" dirty="0" smtClean="0"/>
          </a:p>
          <a:p>
            <a:pPr lvl="1">
              <a:spcAft>
                <a:spcPts val="600"/>
              </a:spcAft>
            </a:pPr>
            <a:r>
              <a:rPr lang="en-US" altLang="ko-KR" sz="2400" dirty="0" smtClean="0"/>
              <a:t>is considered a full-fledged chromosome and </a:t>
            </a:r>
          </a:p>
          <a:p>
            <a:pPr lvl="1">
              <a:spcAft>
                <a:spcPts val="600"/>
              </a:spcAft>
            </a:pPr>
            <a:r>
              <a:rPr lang="en-US" altLang="ko-KR" sz="2400" dirty="0" smtClean="0"/>
              <a:t>is identical to the original chromosome. </a:t>
            </a:r>
          </a:p>
          <a:p>
            <a:pPr>
              <a:spcAft>
                <a:spcPts val="600"/>
              </a:spcAft>
            </a:pPr>
            <a:endParaRPr 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05328" y="204216"/>
            <a:ext cx="3133344"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8.5</a:t>
            </a:r>
            <a:endParaRPr lang="en-US" sz="1200" b="0" dirty="0">
              <a:solidFill>
                <a:schemeClr val="tx1"/>
              </a:solidFill>
              <a:latin typeface="Arial" charset="0"/>
            </a:endParaRPr>
          </a:p>
        </p:txBody>
      </p:sp>
      <p:sp>
        <p:nvSpPr>
          <p:cNvPr id="2" name="TextBox 1"/>
          <p:cNvSpPr txBox="1"/>
          <p:nvPr/>
        </p:nvSpPr>
        <p:spPr>
          <a:xfrm>
            <a:off x="4137660" y="1792069"/>
            <a:ext cx="1672253"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Chromosome</a:t>
            </a:r>
          </a:p>
          <a:p>
            <a:pPr eaLnBrk="0" hangingPunct="0"/>
            <a:r>
              <a:rPr lang="en-US" sz="1800" b="1" dirty="0" smtClean="0">
                <a:solidFill>
                  <a:srgbClr val="000000"/>
                </a:solidFill>
                <a:latin typeface="Arial" pitchFamily="34" charset="0"/>
                <a:ea typeface="ＭＳ Ｐゴシック" charset="0"/>
                <a:cs typeface="Arial" pitchFamily="34" charset="0"/>
              </a:rPr>
              <a:t>duplication</a:t>
            </a:r>
            <a:endParaRPr lang="en-US" sz="1800" b="1" dirty="0">
              <a:solidFill>
                <a:srgbClr val="000000"/>
              </a:solidFill>
              <a:latin typeface="Arial" pitchFamily="34" charset="0"/>
              <a:ea typeface="ＭＳ Ｐゴシック" charset="0"/>
              <a:cs typeface="Arial" pitchFamily="34" charset="0"/>
            </a:endParaRPr>
          </a:p>
        </p:txBody>
      </p:sp>
      <p:sp>
        <p:nvSpPr>
          <p:cNvPr id="5" name="TextBox 4"/>
          <p:cNvSpPr txBox="1"/>
          <p:nvPr/>
        </p:nvSpPr>
        <p:spPr>
          <a:xfrm>
            <a:off x="4762500" y="2942689"/>
            <a:ext cx="1428596"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Sister</a:t>
            </a:r>
          </a:p>
          <a:p>
            <a:pPr eaLnBrk="0" hangingPunct="0"/>
            <a:r>
              <a:rPr lang="en-US" sz="1800" b="1" dirty="0" smtClean="0">
                <a:solidFill>
                  <a:srgbClr val="000000"/>
                </a:solidFill>
                <a:latin typeface="Arial" pitchFamily="34" charset="0"/>
                <a:ea typeface="ＭＳ Ｐゴシック" charset="0"/>
                <a:cs typeface="Arial" pitchFamily="34" charset="0"/>
              </a:rPr>
              <a:t>chromatids</a:t>
            </a:r>
            <a:endParaRPr lang="en-US" sz="1800" b="1" dirty="0">
              <a:solidFill>
                <a:srgbClr val="000000"/>
              </a:solidFill>
              <a:latin typeface="Arial" pitchFamily="34" charset="0"/>
              <a:ea typeface="ＭＳ Ｐゴシック" charset="0"/>
              <a:cs typeface="Arial" pitchFamily="34" charset="0"/>
            </a:endParaRPr>
          </a:p>
        </p:txBody>
      </p:sp>
      <p:sp>
        <p:nvSpPr>
          <p:cNvPr id="6" name="TextBox 5"/>
          <p:cNvSpPr txBox="1"/>
          <p:nvPr/>
        </p:nvSpPr>
        <p:spPr>
          <a:xfrm>
            <a:off x="3202680" y="5382040"/>
            <a:ext cx="1764586" cy="923330"/>
          </a:xfrm>
          <a:prstGeom prst="rect">
            <a:avLst/>
          </a:prstGeom>
          <a:noFill/>
        </p:spPr>
        <p:txBody>
          <a:bodyPr wrap="none" rtlCol="0">
            <a:spAutoFit/>
          </a:bodyPr>
          <a:lstStyle/>
          <a:p>
            <a:pPr marL="45720" eaLnBrk="0" hangingPunct="0"/>
            <a:r>
              <a:rPr lang="en-US" sz="1800" b="1" dirty="0" smtClean="0">
                <a:solidFill>
                  <a:srgbClr val="000000"/>
                </a:solidFill>
                <a:latin typeface="Arial" pitchFamily="34" charset="0"/>
                <a:ea typeface="ＭＳ Ｐゴシック" charset="0"/>
                <a:cs typeface="Arial" pitchFamily="34" charset="0"/>
              </a:rPr>
              <a:t>Chromosome</a:t>
            </a:r>
          </a:p>
          <a:p>
            <a:pPr eaLnBrk="0" hangingPunct="0"/>
            <a:r>
              <a:rPr lang="en-US" sz="1800" b="1" dirty="0" smtClean="0">
                <a:solidFill>
                  <a:srgbClr val="000000"/>
                </a:solidFill>
                <a:latin typeface="Arial" pitchFamily="34" charset="0"/>
                <a:ea typeface="ＭＳ Ｐゴシック" charset="0"/>
                <a:cs typeface="Arial" pitchFamily="34" charset="0"/>
              </a:rPr>
              <a:t>distribution to</a:t>
            </a:r>
          </a:p>
          <a:p>
            <a:pPr eaLnBrk="0" hangingPunct="0"/>
            <a:r>
              <a:rPr lang="en-US" sz="1800" b="1" dirty="0" smtClean="0">
                <a:solidFill>
                  <a:srgbClr val="000000"/>
                </a:solidFill>
                <a:latin typeface="Arial" pitchFamily="34" charset="0"/>
                <a:ea typeface="ＭＳ Ｐゴシック" charset="0"/>
                <a:cs typeface="Arial" pitchFamily="34" charset="0"/>
              </a:rPr>
              <a:t>daughter </a:t>
            </a:r>
            <a:r>
              <a:rPr lang="en-US" sz="1800" b="1" dirty="0">
                <a:solidFill>
                  <a:srgbClr val="000000"/>
                </a:solidFill>
                <a:latin typeface="Arial" pitchFamily="34" charset="0"/>
                <a:ea typeface="ＭＳ Ｐゴシック" charset="0"/>
                <a:cs typeface="Arial" pitchFamily="34" charset="0"/>
              </a:rPr>
              <a:t>cells</a:t>
            </a:r>
          </a:p>
        </p:txBody>
      </p:sp>
      <p:sp>
        <p:nvSpPr>
          <p:cNvPr id="4" name="Freeform 3"/>
          <p:cNvSpPr/>
          <p:nvPr/>
        </p:nvSpPr>
        <p:spPr bwMode="auto">
          <a:xfrm>
            <a:off x="4002881" y="3445669"/>
            <a:ext cx="821532" cy="395287"/>
          </a:xfrm>
          <a:custGeom>
            <a:avLst/>
            <a:gdLst>
              <a:gd name="connsiteX0" fmla="*/ 0 w 821532"/>
              <a:gd name="connsiteY0" fmla="*/ 307181 h 395287"/>
              <a:gd name="connsiteX1" fmla="*/ 821532 w 821532"/>
              <a:gd name="connsiteY1" fmla="*/ 0 h 395287"/>
              <a:gd name="connsiteX2" fmla="*/ 197644 w 821532"/>
              <a:gd name="connsiteY2" fmla="*/ 395287 h 395287"/>
            </a:gdLst>
            <a:ahLst/>
            <a:cxnLst>
              <a:cxn ang="0">
                <a:pos x="connsiteX0" y="connsiteY0"/>
              </a:cxn>
              <a:cxn ang="0">
                <a:pos x="connsiteX1" y="connsiteY1"/>
              </a:cxn>
              <a:cxn ang="0">
                <a:pos x="connsiteX2" y="connsiteY2"/>
              </a:cxn>
            </a:cxnLst>
            <a:rect l="l" t="t" r="r" b="b"/>
            <a:pathLst>
              <a:path w="821532" h="395287">
                <a:moveTo>
                  <a:pt x="0" y="307181"/>
                </a:moveTo>
                <a:lnTo>
                  <a:pt x="821532" y="0"/>
                </a:lnTo>
                <a:lnTo>
                  <a:pt x="197644" y="395287"/>
                </a:lnTo>
              </a:path>
            </a:pathLst>
          </a:custGeom>
          <a:noFill/>
          <a:ln w="12700" cap="flat" cmpd="sng" algn="ctr">
            <a:solidFill>
              <a:schemeClr val="tx1"/>
            </a:solidFill>
            <a:prstDash val="solid"/>
            <a:bevel/>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3189737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14329" y="204216"/>
            <a:ext cx="6955536"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8.6</a:t>
            </a:r>
            <a:endParaRPr lang="en-US" sz="1200" b="0" dirty="0">
              <a:solidFill>
                <a:schemeClr val="tx1"/>
              </a:solidFill>
              <a:latin typeface="Arial" charset="0"/>
            </a:endParaRPr>
          </a:p>
        </p:txBody>
      </p:sp>
      <p:sp>
        <p:nvSpPr>
          <p:cNvPr id="2" name="TextBox 1"/>
          <p:cNvSpPr txBox="1"/>
          <p:nvPr/>
        </p:nvSpPr>
        <p:spPr>
          <a:xfrm>
            <a:off x="2094190" y="159312"/>
            <a:ext cx="5114477" cy="677108"/>
          </a:xfrm>
          <a:prstGeom prst="rect">
            <a:avLst/>
          </a:prstGeom>
          <a:noFill/>
        </p:spPr>
        <p:txBody>
          <a:bodyPr wrap="none" rtlCol="0">
            <a:spAutoFit/>
          </a:bodyPr>
          <a:lstStyle/>
          <a:p>
            <a:pPr algn="ctr" eaLnBrk="0" hangingPunct="0"/>
            <a:r>
              <a:rPr lang="en-US" sz="1900" b="1" dirty="0">
                <a:solidFill>
                  <a:srgbClr val="000000"/>
                </a:solidFill>
                <a:latin typeface="Arial" pitchFamily="34" charset="0"/>
                <a:ea typeface="ＭＳ Ｐゴシック" charset="0"/>
                <a:cs typeface="Arial" pitchFamily="34" charset="0"/>
              </a:rPr>
              <a:t>S </a:t>
            </a:r>
            <a:r>
              <a:rPr lang="en-US" sz="1900" b="1" dirty="0" smtClean="0">
                <a:solidFill>
                  <a:srgbClr val="000000"/>
                </a:solidFill>
                <a:latin typeface="Arial" pitchFamily="34" charset="0"/>
                <a:ea typeface="ＭＳ Ｐゴシック" charset="0"/>
                <a:cs typeface="Arial" pitchFamily="34" charset="0"/>
              </a:rPr>
              <a:t>phase</a:t>
            </a:r>
          </a:p>
          <a:p>
            <a:pPr algn="ctr" eaLnBrk="0" hangingPunct="0">
              <a:lnSpc>
                <a:spcPts val="2200"/>
              </a:lnSpc>
            </a:pPr>
            <a:r>
              <a:rPr lang="en-US" sz="1900" b="1" dirty="0" smtClean="0">
                <a:solidFill>
                  <a:srgbClr val="000000"/>
                </a:solidFill>
                <a:latin typeface="Arial" pitchFamily="34" charset="0"/>
                <a:ea typeface="ＭＳ Ｐゴシック" charset="0"/>
                <a:cs typeface="Arial" pitchFamily="34" charset="0"/>
              </a:rPr>
              <a:t>(</a:t>
            </a:r>
            <a:r>
              <a:rPr lang="en-US" sz="1900" b="1" dirty="0">
                <a:solidFill>
                  <a:srgbClr val="000000"/>
                </a:solidFill>
                <a:latin typeface="Arial" pitchFamily="34" charset="0"/>
                <a:ea typeface="ＭＳ Ｐゴシック" charset="0"/>
                <a:cs typeface="Arial" pitchFamily="34" charset="0"/>
              </a:rPr>
              <a:t>DNA synthesis; chromosome duplication)</a:t>
            </a:r>
          </a:p>
        </p:txBody>
      </p:sp>
      <p:sp>
        <p:nvSpPr>
          <p:cNvPr id="5" name="TextBox 4"/>
          <p:cNvSpPr txBox="1"/>
          <p:nvPr/>
        </p:nvSpPr>
        <p:spPr>
          <a:xfrm>
            <a:off x="2804889" y="1782372"/>
            <a:ext cx="3427541" cy="677108"/>
          </a:xfrm>
          <a:prstGeom prst="rect">
            <a:avLst/>
          </a:prstGeom>
          <a:noFill/>
        </p:spPr>
        <p:txBody>
          <a:bodyPr wrap="none" rtlCol="0">
            <a:spAutoFit/>
          </a:bodyPr>
          <a:lstStyle/>
          <a:p>
            <a:pPr algn="ctr" eaLnBrk="0" hangingPunct="0"/>
            <a:r>
              <a:rPr lang="en-US" sz="1900" b="1" dirty="0">
                <a:solidFill>
                  <a:srgbClr val="000000"/>
                </a:solidFill>
                <a:latin typeface="Arial" pitchFamily="34" charset="0"/>
                <a:ea typeface="ＭＳ Ｐゴシック" charset="0"/>
                <a:cs typeface="Arial" pitchFamily="34" charset="0"/>
              </a:rPr>
              <a:t>Interphase: metabolism </a:t>
            </a:r>
            <a:r>
              <a:rPr lang="en-US" sz="1900" b="1" dirty="0" smtClean="0">
                <a:solidFill>
                  <a:srgbClr val="000000"/>
                </a:solidFill>
                <a:latin typeface="Arial" pitchFamily="34" charset="0"/>
                <a:ea typeface="ＭＳ Ｐゴシック" charset="0"/>
                <a:cs typeface="Arial" pitchFamily="34" charset="0"/>
              </a:rPr>
              <a:t>and</a:t>
            </a:r>
          </a:p>
          <a:p>
            <a:pPr algn="ctr" eaLnBrk="0" hangingPunct="0">
              <a:lnSpc>
                <a:spcPts val="2100"/>
              </a:lnSpc>
            </a:pPr>
            <a:r>
              <a:rPr lang="en-US" sz="1900" b="1" dirty="0" smtClean="0">
                <a:solidFill>
                  <a:srgbClr val="000000"/>
                </a:solidFill>
                <a:latin typeface="Arial" pitchFamily="34" charset="0"/>
                <a:ea typeface="ＭＳ Ｐゴシック" charset="0"/>
                <a:cs typeface="Arial" pitchFamily="34" charset="0"/>
              </a:rPr>
              <a:t>growth </a:t>
            </a:r>
            <a:r>
              <a:rPr lang="en-US" sz="1900" b="1" dirty="0">
                <a:solidFill>
                  <a:srgbClr val="000000"/>
                </a:solidFill>
                <a:latin typeface="Arial" pitchFamily="34" charset="0"/>
                <a:ea typeface="ＭＳ Ｐゴシック" charset="0"/>
                <a:cs typeface="Arial" pitchFamily="34" charset="0"/>
              </a:rPr>
              <a:t>(90% of time)</a:t>
            </a:r>
          </a:p>
        </p:txBody>
      </p:sp>
      <p:sp>
        <p:nvSpPr>
          <p:cNvPr id="6" name="TextBox 5"/>
          <p:cNvSpPr txBox="1"/>
          <p:nvPr/>
        </p:nvSpPr>
        <p:spPr>
          <a:xfrm>
            <a:off x="3796544" y="2951655"/>
            <a:ext cx="1441420" cy="1015663"/>
          </a:xfrm>
          <a:prstGeom prst="rect">
            <a:avLst/>
          </a:prstGeom>
          <a:noFill/>
        </p:spPr>
        <p:txBody>
          <a:bodyPr wrap="none" rtlCol="0">
            <a:spAutoFit/>
          </a:bodyPr>
          <a:lstStyle/>
          <a:p>
            <a:pPr algn="ctr" eaLnBrk="0" hangingPunct="0"/>
            <a:r>
              <a:rPr lang="en-US" sz="1500" b="1" dirty="0">
                <a:solidFill>
                  <a:srgbClr val="000000"/>
                </a:solidFill>
                <a:latin typeface="Arial" pitchFamily="34" charset="0"/>
                <a:ea typeface="ＭＳ Ｐゴシック" charset="0"/>
                <a:cs typeface="Arial" pitchFamily="34" charset="0"/>
              </a:rPr>
              <a:t>Mitotic </a:t>
            </a:r>
            <a:endParaRPr lang="en-US" sz="1500" b="1" dirty="0" smtClean="0">
              <a:solidFill>
                <a:srgbClr val="000000"/>
              </a:solidFill>
              <a:latin typeface="Arial" pitchFamily="34" charset="0"/>
              <a:ea typeface="ＭＳ Ｐゴシック" charset="0"/>
              <a:cs typeface="Arial" pitchFamily="34" charset="0"/>
            </a:endParaRPr>
          </a:p>
          <a:p>
            <a:pPr algn="ctr" eaLnBrk="0" hangingPunct="0">
              <a:lnSpc>
                <a:spcPts val="1800"/>
              </a:lnSpc>
            </a:pPr>
            <a:r>
              <a:rPr lang="en-US" sz="1500" b="1" dirty="0" smtClean="0">
                <a:solidFill>
                  <a:srgbClr val="000000"/>
                </a:solidFill>
                <a:latin typeface="Arial" pitchFamily="34" charset="0"/>
                <a:ea typeface="ＭＳ Ｐゴシック" charset="0"/>
                <a:cs typeface="Arial" pitchFamily="34" charset="0"/>
              </a:rPr>
              <a:t>(</a:t>
            </a:r>
            <a:r>
              <a:rPr lang="en-US" sz="1500" b="1" dirty="0">
                <a:solidFill>
                  <a:srgbClr val="000000"/>
                </a:solidFill>
                <a:latin typeface="Arial" pitchFamily="34" charset="0"/>
                <a:ea typeface="ＭＳ Ｐゴシック" charset="0"/>
                <a:cs typeface="Arial" pitchFamily="34" charset="0"/>
              </a:rPr>
              <a:t>M) phase: </a:t>
            </a:r>
            <a:endParaRPr lang="en-US" sz="1500" b="1" dirty="0" smtClean="0">
              <a:solidFill>
                <a:srgbClr val="000000"/>
              </a:solidFill>
              <a:latin typeface="Arial" pitchFamily="34" charset="0"/>
              <a:ea typeface="ＭＳ Ｐゴシック" charset="0"/>
              <a:cs typeface="Arial" pitchFamily="34" charset="0"/>
            </a:endParaRPr>
          </a:p>
          <a:p>
            <a:pPr algn="ctr" eaLnBrk="0" hangingPunct="0">
              <a:lnSpc>
                <a:spcPts val="1800"/>
              </a:lnSpc>
            </a:pPr>
            <a:r>
              <a:rPr lang="en-US" sz="1500" b="1" dirty="0" smtClean="0">
                <a:solidFill>
                  <a:srgbClr val="000000"/>
                </a:solidFill>
                <a:latin typeface="Arial" pitchFamily="34" charset="0"/>
                <a:ea typeface="ＭＳ Ｐゴシック" charset="0"/>
                <a:cs typeface="Arial" pitchFamily="34" charset="0"/>
              </a:rPr>
              <a:t> </a:t>
            </a:r>
            <a:r>
              <a:rPr lang="en-US" sz="1500" b="1" dirty="0">
                <a:solidFill>
                  <a:srgbClr val="000000"/>
                </a:solidFill>
                <a:latin typeface="Arial" pitchFamily="34" charset="0"/>
                <a:ea typeface="ＭＳ Ｐゴシック" charset="0"/>
                <a:cs typeface="Arial" pitchFamily="34" charset="0"/>
              </a:rPr>
              <a:t>cell division  </a:t>
            </a:r>
            <a:endParaRPr lang="en-US" sz="1500" b="1" dirty="0" smtClean="0">
              <a:solidFill>
                <a:srgbClr val="000000"/>
              </a:solidFill>
              <a:latin typeface="Arial" pitchFamily="34" charset="0"/>
              <a:ea typeface="ＭＳ Ｐゴシック" charset="0"/>
              <a:cs typeface="Arial" pitchFamily="34" charset="0"/>
            </a:endParaRPr>
          </a:p>
          <a:p>
            <a:pPr algn="ctr" eaLnBrk="0" hangingPunct="0">
              <a:lnSpc>
                <a:spcPts val="1800"/>
              </a:lnSpc>
            </a:pPr>
            <a:r>
              <a:rPr lang="en-US" sz="1500" b="1" dirty="0" smtClean="0">
                <a:solidFill>
                  <a:srgbClr val="000000"/>
                </a:solidFill>
                <a:latin typeface="Arial" pitchFamily="34" charset="0"/>
                <a:ea typeface="ＭＳ Ｐゴシック" charset="0"/>
                <a:cs typeface="Arial" pitchFamily="34" charset="0"/>
              </a:rPr>
              <a:t>(</a:t>
            </a:r>
            <a:r>
              <a:rPr lang="en-US" sz="1500" b="1" dirty="0">
                <a:solidFill>
                  <a:srgbClr val="000000"/>
                </a:solidFill>
                <a:latin typeface="Arial" pitchFamily="34" charset="0"/>
                <a:ea typeface="ＭＳ Ｐゴシック" charset="0"/>
                <a:cs typeface="Arial" pitchFamily="34" charset="0"/>
              </a:rPr>
              <a:t>10% of time</a:t>
            </a:r>
            <a:r>
              <a:rPr lang="en-US" sz="1500" b="1" dirty="0" smtClean="0">
                <a:solidFill>
                  <a:srgbClr val="000000"/>
                </a:solidFill>
                <a:latin typeface="Arial" pitchFamily="34" charset="0"/>
                <a:ea typeface="ＭＳ Ｐゴシック" charset="0"/>
                <a:cs typeface="Arial" pitchFamily="34" charset="0"/>
              </a:rPr>
              <a:t>)</a:t>
            </a:r>
            <a:endParaRPr lang="en-US" sz="1500" b="1" dirty="0">
              <a:solidFill>
                <a:srgbClr val="000000"/>
              </a:solidFill>
              <a:latin typeface="Arial" pitchFamily="34" charset="0"/>
              <a:ea typeface="ＭＳ Ｐゴシック" charset="0"/>
              <a:cs typeface="Arial" pitchFamily="34" charset="0"/>
            </a:endParaRPr>
          </a:p>
        </p:txBody>
      </p:sp>
      <p:sp>
        <p:nvSpPr>
          <p:cNvPr id="4" name="TextBox 3"/>
          <p:cNvSpPr txBox="1"/>
          <p:nvPr/>
        </p:nvSpPr>
        <p:spPr>
          <a:xfrm>
            <a:off x="1033272" y="2612654"/>
            <a:ext cx="463588" cy="384721"/>
          </a:xfrm>
          <a:prstGeom prst="rect">
            <a:avLst/>
          </a:prstGeom>
          <a:noFill/>
        </p:spPr>
        <p:txBody>
          <a:bodyPr wrap="none" rtlCol="0">
            <a:spAutoFit/>
          </a:bodyPr>
          <a:lstStyle/>
          <a:p>
            <a:pPr eaLnBrk="0" hangingPunct="0"/>
            <a:r>
              <a:rPr lang="en-US" sz="1900" b="1" dirty="0">
                <a:solidFill>
                  <a:srgbClr val="000000"/>
                </a:solidFill>
                <a:latin typeface="Arial" pitchFamily="34" charset="0"/>
                <a:ea typeface="ＭＳ Ｐゴシック" charset="0"/>
                <a:cs typeface="Arial" pitchFamily="34" charset="0"/>
              </a:rPr>
              <a:t>G</a:t>
            </a:r>
            <a:r>
              <a:rPr lang="en-US" sz="1900" b="1" baseline="-25000" dirty="0">
                <a:solidFill>
                  <a:srgbClr val="000000"/>
                </a:solidFill>
                <a:latin typeface="Arial" pitchFamily="34" charset="0"/>
                <a:ea typeface="ＭＳ Ｐゴシック" charset="0"/>
                <a:cs typeface="Arial" pitchFamily="34" charset="0"/>
              </a:rPr>
              <a:t>1</a:t>
            </a:r>
          </a:p>
        </p:txBody>
      </p:sp>
      <p:sp>
        <p:nvSpPr>
          <p:cNvPr id="8" name="TextBox 7"/>
          <p:cNvSpPr txBox="1"/>
          <p:nvPr/>
        </p:nvSpPr>
        <p:spPr>
          <a:xfrm>
            <a:off x="7613758" y="2620274"/>
            <a:ext cx="463588" cy="384721"/>
          </a:xfrm>
          <a:prstGeom prst="rect">
            <a:avLst/>
          </a:prstGeom>
          <a:noFill/>
        </p:spPr>
        <p:txBody>
          <a:bodyPr wrap="none" rtlCol="0">
            <a:spAutoFit/>
          </a:bodyPr>
          <a:lstStyle/>
          <a:p>
            <a:pPr eaLnBrk="0" hangingPunct="0"/>
            <a:r>
              <a:rPr lang="en-US" sz="1900" b="1" dirty="0" smtClean="0">
                <a:solidFill>
                  <a:srgbClr val="000000"/>
                </a:solidFill>
                <a:latin typeface="Arial" pitchFamily="34" charset="0"/>
                <a:ea typeface="ＭＳ Ｐゴシック" charset="0"/>
                <a:cs typeface="Arial" pitchFamily="34" charset="0"/>
              </a:rPr>
              <a:t>G</a:t>
            </a:r>
            <a:r>
              <a:rPr lang="en-US" sz="1900" b="1" baseline="-25000" dirty="0" smtClean="0">
                <a:solidFill>
                  <a:srgbClr val="000000"/>
                </a:solidFill>
                <a:latin typeface="Arial" pitchFamily="34" charset="0"/>
                <a:ea typeface="ＭＳ Ｐゴシック" charset="0"/>
                <a:cs typeface="Arial" pitchFamily="34" charset="0"/>
              </a:rPr>
              <a:t>2</a:t>
            </a:r>
            <a:endParaRPr lang="en-US" sz="1900" b="1" baseline="-25000" dirty="0">
              <a:solidFill>
                <a:srgbClr val="000000"/>
              </a:solidFill>
              <a:latin typeface="Arial" pitchFamily="34" charset="0"/>
              <a:ea typeface="ＭＳ Ｐゴシック" charset="0"/>
              <a:cs typeface="Arial" pitchFamily="34" charset="0"/>
            </a:endParaRPr>
          </a:p>
        </p:txBody>
      </p:sp>
      <p:sp>
        <p:nvSpPr>
          <p:cNvPr id="9" name="TextBox 8"/>
          <p:cNvSpPr txBox="1"/>
          <p:nvPr/>
        </p:nvSpPr>
        <p:spPr>
          <a:xfrm>
            <a:off x="1642872" y="4517654"/>
            <a:ext cx="1556836" cy="923330"/>
          </a:xfrm>
          <a:prstGeom prst="rect">
            <a:avLst/>
          </a:prstGeom>
          <a:noFill/>
        </p:spPr>
        <p:txBody>
          <a:bodyPr wrap="none" rtlCol="0">
            <a:spAutoFit/>
          </a:bodyPr>
          <a:lstStyle/>
          <a:p>
            <a:pPr eaLnBrk="0" hangingPunct="0"/>
            <a:r>
              <a:rPr lang="en-US" sz="1900" b="1" dirty="0" smtClean="0">
                <a:solidFill>
                  <a:srgbClr val="000000"/>
                </a:solidFill>
                <a:latin typeface="Arial" pitchFamily="34" charset="0"/>
                <a:ea typeface="ＭＳ Ｐゴシック" charset="0"/>
                <a:cs typeface="Arial" pitchFamily="34" charset="0"/>
              </a:rPr>
              <a:t>Cytokinesis</a:t>
            </a:r>
          </a:p>
          <a:p>
            <a:pPr eaLnBrk="0" hangingPunct="0">
              <a:lnSpc>
                <a:spcPts val="2100"/>
              </a:lnSpc>
            </a:pPr>
            <a:r>
              <a:rPr lang="en-US" sz="1900" b="1" dirty="0" smtClean="0">
                <a:solidFill>
                  <a:srgbClr val="000000"/>
                </a:solidFill>
                <a:latin typeface="Arial" pitchFamily="34" charset="0"/>
                <a:ea typeface="ＭＳ Ｐゴシック" charset="0"/>
                <a:cs typeface="Arial" pitchFamily="34" charset="0"/>
              </a:rPr>
              <a:t>(</a:t>
            </a:r>
            <a:r>
              <a:rPr lang="en-US" sz="1900" b="1" dirty="0">
                <a:solidFill>
                  <a:srgbClr val="000000"/>
                </a:solidFill>
                <a:latin typeface="Arial" pitchFamily="34" charset="0"/>
                <a:ea typeface="ＭＳ Ｐゴシック" charset="0"/>
                <a:cs typeface="Arial" pitchFamily="34" charset="0"/>
              </a:rPr>
              <a:t>division </a:t>
            </a:r>
            <a:r>
              <a:rPr lang="en-US" sz="1900" b="1" dirty="0" smtClean="0">
                <a:solidFill>
                  <a:srgbClr val="000000"/>
                </a:solidFill>
                <a:latin typeface="Arial" pitchFamily="34" charset="0"/>
                <a:ea typeface="ＭＳ Ｐゴシック" charset="0"/>
                <a:cs typeface="Arial" pitchFamily="34" charset="0"/>
              </a:rPr>
              <a:t>of</a:t>
            </a:r>
          </a:p>
          <a:p>
            <a:pPr eaLnBrk="0" hangingPunct="0">
              <a:lnSpc>
                <a:spcPts val="2100"/>
              </a:lnSpc>
            </a:pPr>
            <a:r>
              <a:rPr lang="en-US" sz="1900" b="1" dirty="0" smtClean="0">
                <a:solidFill>
                  <a:srgbClr val="000000"/>
                </a:solidFill>
                <a:latin typeface="Arial" pitchFamily="34" charset="0"/>
                <a:ea typeface="ＭＳ Ｐゴシック" charset="0"/>
                <a:cs typeface="Arial" pitchFamily="34" charset="0"/>
              </a:rPr>
              <a:t>cytoplasm)</a:t>
            </a:r>
            <a:endParaRPr lang="en-US" sz="1900" b="1" baseline="-25000" dirty="0">
              <a:solidFill>
                <a:srgbClr val="000000"/>
              </a:solidFill>
              <a:latin typeface="Arial" pitchFamily="34" charset="0"/>
              <a:ea typeface="ＭＳ Ｐゴシック" charset="0"/>
              <a:cs typeface="Arial" pitchFamily="34" charset="0"/>
            </a:endParaRPr>
          </a:p>
        </p:txBody>
      </p:sp>
      <p:sp>
        <p:nvSpPr>
          <p:cNvPr id="10" name="TextBox 9"/>
          <p:cNvSpPr txBox="1"/>
          <p:nvPr/>
        </p:nvSpPr>
        <p:spPr>
          <a:xfrm>
            <a:off x="4921560" y="4627687"/>
            <a:ext cx="1486304" cy="923330"/>
          </a:xfrm>
          <a:prstGeom prst="rect">
            <a:avLst/>
          </a:prstGeom>
          <a:noFill/>
        </p:spPr>
        <p:txBody>
          <a:bodyPr wrap="none" rtlCol="0">
            <a:spAutoFit/>
          </a:bodyPr>
          <a:lstStyle/>
          <a:p>
            <a:pPr eaLnBrk="0" hangingPunct="0"/>
            <a:r>
              <a:rPr lang="en-US" sz="1900" b="1" dirty="0" smtClean="0">
                <a:solidFill>
                  <a:srgbClr val="000000"/>
                </a:solidFill>
                <a:latin typeface="Arial" pitchFamily="34" charset="0"/>
                <a:ea typeface="ＭＳ Ｐゴシック" charset="0"/>
                <a:cs typeface="Arial" pitchFamily="34" charset="0"/>
              </a:rPr>
              <a:t>Mitosis</a:t>
            </a:r>
          </a:p>
          <a:p>
            <a:pPr eaLnBrk="0" hangingPunct="0">
              <a:lnSpc>
                <a:spcPts val="2100"/>
              </a:lnSpc>
            </a:pPr>
            <a:r>
              <a:rPr lang="en-US" sz="1900" b="1" dirty="0" smtClean="0">
                <a:solidFill>
                  <a:srgbClr val="000000"/>
                </a:solidFill>
                <a:latin typeface="Arial" pitchFamily="34" charset="0"/>
                <a:ea typeface="ＭＳ Ｐゴシック" charset="0"/>
                <a:cs typeface="Arial" pitchFamily="34" charset="0"/>
              </a:rPr>
              <a:t>(</a:t>
            </a:r>
            <a:r>
              <a:rPr lang="en-US" sz="1900" b="1" dirty="0">
                <a:solidFill>
                  <a:srgbClr val="000000"/>
                </a:solidFill>
                <a:latin typeface="Arial" pitchFamily="34" charset="0"/>
                <a:ea typeface="ＭＳ Ｐゴシック" charset="0"/>
                <a:cs typeface="Arial" pitchFamily="34" charset="0"/>
              </a:rPr>
              <a:t>division </a:t>
            </a:r>
            <a:r>
              <a:rPr lang="en-US" sz="1900" b="1" dirty="0" smtClean="0">
                <a:solidFill>
                  <a:srgbClr val="000000"/>
                </a:solidFill>
                <a:latin typeface="Arial" pitchFamily="34" charset="0"/>
                <a:ea typeface="ＭＳ Ｐゴシック" charset="0"/>
                <a:cs typeface="Arial" pitchFamily="34" charset="0"/>
              </a:rPr>
              <a:t>of</a:t>
            </a:r>
          </a:p>
          <a:p>
            <a:pPr eaLnBrk="0" hangingPunct="0">
              <a:lnSpc>
                <a:spcPts val="2100"/>
              </a:lnSpc>
            </a:pPr>
            <a:r>
              <a:rPr lang="en-US" sz="1900" b="1" dirty="0" smtClean="0">
                <a:solidFill>
                  <a:srgbClr val="000000"/>
                </a:solidFill>
                <a:latin typeface="Arial" pitchFamily="34" charset="0"/>
                <a:ea typeface="ＭＳ Ｐゴシック" charset="0"/>
                <a:cs typeface="Arial" pitchFamily="34" charset="0"/>
              </a:rPr>
              <a:t>nucleus</a:t>
            </a:r>
            <a:r>
              <a:rPr lang="en-US" sz="1900" b="1" dirty="0">
                <a:solidFill>
                  <a:srgbClr val="000000"/>
                </a:solidFill>
                <a:latin typeface="Arial" pitchFamily="34" charset="0"/>
                <a:ea typeface="ＭＳ Ｐゴシック" charset="0"/>
                <a:cs typeface="Arial" pitchFamily="34" charset="0"/>
              </a:rPr>
              <a:t>)</a:t>
            </a:r>
            <a:endParaRPr lang="en-US" sz="1900" b="1" baseline="-25000" dirty="0">
              <a:solidFill>
                <a:srgbClr val="000000"/>
              </a:solidFill>
              <a:latin typeface="Arial" pitchFamily="34" charset="0"/>
              <a:ea typeface="ＭＳ Ｐゴシック" charset="0"/>
              <a:cs typeface="Arial" pitchFamily="34" charset="0"/>
            </a:endParaRPr>
          </a:p>
        </p:txBody>
      </p:sp>
      <p:sp>
        <p:nvSpPr>
          <p:cNvPr id="12" name="직사각형 11"/>
          <p:cNvSpPr/>
          <p:nvPr/>
        </p:nvSpPr>
        <p:spPr>
          <a:xfrm>
            <a:off x="242221" y="856903"/>
            <a:ext cx="2287806" cy="769441"/>
          </a:xfrm>
          <a:prstGeom prst="rect">
            <a:avLst/>
          </a:prstGeom>
        </p:spPr>
        <p:txBody>
          <a:bodyPr wrap="none">
            <a:spAutoFit/>
          </a:bodyPr>
          <a:lstStyle/>
          <a:p>
            <a:r>
              <a:rPr lang="en-US" altLang="ko-KR" b="1" dirty="0" smtClean="0">
                <a:solidFill>
                  <a:srgbClr val="4473B8"/>
                </a:solidFill>
              </a:rPr>
              <a:t>The Cell Cycle</a:t>
            </a:r>
          </a:p>
          <a:p>
            <a:r>
              <a:rPr lang="ko-KR" altLang="en-US" sz="2000" dirty="0" smtClean="0">
                <a:solidFill>
                  <a:srgbClr val="4473B8"/>
                </a:solidFill>
              </a:rPr>
              <a:t>세포주기</a:t>
            </a:r>
            <a:endParaRPr lang="ko-KR" altLang="en-US" sz="2000" dirty="0">
              <a:solidFill>
                <a:srgbClr val="4473B8"/>
              </a:solidFill>
            </a:endParaRPr>
          </a:p>
        </p:txBody>
      </p:sp>
      <p:sp>
        <p:nvSpPr>
          <p:cNvPr id="13" name="직사각형 12"/>
          <p:cNvSpPr/>
          <p:nvPr/>
        </p:nvSpPr>
        <p:spPr>
          <a:xfrm>
            <a:off x="4245428" y="5715170"/>
            <a:ext cx="4572000" cy="830997"/>
          </a:xfrm>
          <a:prstGeom prst="rect">
            <a:avLst/>
          </a:prstGeom>
        </p:spPr>
        <p:txBody>
          <a:bodyPr>
            <a:spAutoFit/>
          </a:bodyPr>
          <a:lstStyle/>
          <a:p>
            <a:r>
              <a:rPr lang="en-US" altLang="ko-KR" sz="1600" b="1" dirty="0" smtClean="0">
                <a:solidFill>
                  <a:srgbClr val="0070C0"/>
                </a:solidFill>
              </a:rPr>
              <a:t>ordered sequence of events that extend from the time a cell is first formed from a dividing parent cell to its own division into two cells</a:t>
            </a:r>
            <a:endParaRPr lang="ko-KR" altLang="en-US" sz="1600" b="1" dirty="0">
              <a:solidFill>
                <a:srgbClr val="0070C0"/>
              </a:solidFill>
            </a:endParaRPr>
          </a:p>
        </p:txBody>
      </p:sp>
      <p:sp>
        <p:nvSpPr>
          <p:cNvPr id="14" name="TextBox 13"/>
          <p:cNvSpPr txBox="1"/>
          <p:nvPr/>
        </p:nvSpPr>
        <p:spPr>
          <a:xfrm>
            <a:off x="7877907" y="3054698"/>
            <a:ext cx="994787" cy="338554"/>
          </a:xfrm>
          <a:prstGeom prst="rect">
            <a:avLst/>
          </a:prstGeom>
          <a:noFill/>
        </p:spPr>
        <p:txBody>
          <a:bodyPr wrap="square" rtlCol="0">
            <a:spAutoFit/>
          </a:bodyPr>
          <a:lstStyle/>
          <a:p>
            <a:r>
              <a:rPr lang="en-US" altLang="ko-KR" sz="1600" dirty="0" smtClean="0"/>
              <a:t>G, gap</a:t>
            </a:r>
            <a:endParaRPr lang="ko-KR" altLang="en-US" sz="1600" dirty="0"/>
          </a:p>
        </p:txBody>
      </p:sp>
    </p:spTree>
    <p:extLst>
      <p:ext uri="{BB962C8B-B14F-4D97-AF65-F5344CB8AC3E}">
        <p14:creationId xmlns:p14="http://schemas.microsoft.com/office/powerpoint/2010/main" xmlns="" val="3189737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234360"/>
            <a:ext cx="8546592" cy="6449568"/>
          </a:xfrm>
          <a:prstGeom prst="rect">
            <a:avLst/>
          </a:prstGeom>
        </p:spPr>
      </p:pic>
      <p:sp>
        <p:nvSpPr>
          <p:cNvPr id="9217" name="Rectangle 3"/>
          <p:cNvSpPr>
            <a:spLocks noGrp="1" noChangeArrowheads="1"/>
          </p:cNvSpPr>
          <p:nvPr>
            <p:ph type="ctrTitle" idx="4294967295"/>
          </p:nvPr>
        </p:nvSpPr>
        <p:spPr bwMode="auto">
          <a:xfrm>
            <a:off x="0" y="0"/>
            <a:ext cx="5648325" cy="30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sz="1200" b="0" dirty="0" smtClean="0">
                <a:solidFill>
                  <a:schemeClr val="tx1"/>
                </a:solidFill>
                <a:latin typeface="Arial" charset="0"/>
              </a:rPr>
              <a:t>Figure 8.7-1</a:t>
            </a:r>
            <a:endParaRPr lang="en-US" sz="1200" b="0" dirty="0">
              <a:solidFill>
                <a:schemeClr val="tx1"/>
              </a:solidFill>
              <a:latin typeface="Arial" charset="0"/>
            </a:endParaRPr>
          </a:p>
        </p:txBody>
      </p:sp>
      <p:sp>
        <p:nvSpPr>
          <p:cNvPr id="2" name="TextBox 1"/>
          <p:cNvSpPr txBox="1"/>
          <p:nvPr/>
        </p:nvSpPr>
        <p:spPr>
          <a:xfrm>
            <a:off x="861060" y="244856"/>
            <a:ext cx="1672253" cy="369332"/>
          </a:xfrm>
          <a:prstGeom prst="rect">
            <a:avLst/>
          </a:prstGeom>
          <a:noFill/>
        </p:spPr>
        <p:txBody>
          <a:bodyPr wrap="none" rtlCol="0">
            <a:spAutoFit/>
          </a:bodyPr>
          <a:lstStyle/>
          <a:p>
            <a:pPr eaLnBrk="0" hangingPunct="0"/>
            <a:r>
              <a:rPr lang="en-US" sz="1800" b="1" dirty="0">
                <a:solidFill>
                  <a:srgbClr val="FFFFFF"/>
                </a:solidFill>
                <a:latin typeface="Arial" pitchFamily="34" charset="0"/>
                <a:ea typeface="ＭＳ Ｐゴシック" charset="0"/>
                <a:cs typeface="Arial" pitchFamily="34" charset="0"/>
              </a:rPr>
              <a:t>INTERPHASE</a:t>
            </a:r>
          </a:p>
        </p:txBody>
      </p:sp>
      <p:sp>
        <p:nvSpPr>
          <p:cNvPr id="5" name="TextBox 4"/>
          <p:cNvSpPr txBox="1"/>
          <p:nvPr/>
        </p:nvSpPr>
        <p:spPr>
          <a:xfrm>
            <a:off x="5288280" y="250460"/>
            <a:ext cx="1479892" cy="369332"/>
          </a:xfrm>
          <a:prstGeom prst="rect">
            <a:avLst/>
          </a:prstGeom>
          <a:noFill/>
        </p:spPr>
        <p:txBody>
          <a:bodyPr wrap="none" rtlCol="0">
            <a:spAutoFit/>
          </a:bodyPr>
          <a:lstStyle/>
          <a:p>
            <a:pPr eaLnBrk="0" hangingPunct="0"/>
            <a:r>
              <a:rPr lang="en-US" sz="1800" b="1" dirty="0">
                <a:solidFill>
                  <a:srgbClr val="FFFFFF"/>
                </a:solidFill>
                <a:latin typeface="Arial" pitchFamily="34" charset="0"/>
                <a:ea typeface="ＭＳ Ｐゴシック" charset="0"/>
                <a:cs typeface="Arial" pitchFamily="34" charset="0"/>
              </a:rPr>
              <a:t>PROPHASE</a:t>
            </a:r>
          </a:p>
        </p:txBody>
      </p:sp>
      <p:sp>
        <p:nvSpPr>
          <p:cNvPr id="4" name="TextBox 3"/>
          <p:cNvSpPr txBox="1"/>
          <p:nvPr/>
        </p:nvSpPr>
        <p:spPr>
          <a:xfrm>
            <a:off x="324703" y="888365"/>
            <a:ext cx="1005403"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Centro-</a:t>
            </a:r>
          </a:p>
          <a:p>
            <a:pPr eaLnBrk="0" hangingPunct="0"/>
            <a:r>
              <a:rPr lang="en-US" sz="1800" b="1" dirty="0" err="1" smtClean="0">
                <a:solidFill>
                  <a:srgbClr val="000000"/>
                </a:solidFill>
                <a:latin typeface="Arial" pitchFamily="34" charset="0"/>
                <a:ea typeface="ＭＳ Ｐゴシック" charset="0"/>
                <a:cs typeface="Arial" pitchFamily="34" charset="0"/>
              </a:rPr>
              <a:t>somes</a:t>
            </a:r>
            <a:endParaRPr lang="en-US" sz="1800" b="1" dirty="0">
              <a:solidFill>
                <a:srgbClr val="000000"/>
              </a:solidFill>
              <a:latin typeface="Arial" pitchFamily="34" charset="0"/>
              <a:ea typeface="ＭＳ Ｐゴシック" charset="0"/>
              <a:cs typeface="Arial" pitchFamily="34" charset="0"/>
            </a:endParaRPr>
          </a:p>
        </p:txBody>
      </p:sp>
      <p:sp>
        <p:nvSpPr>
          <p:cNvPr id="7" name="TextBox 6"/>
          <p:cNvSpPr txBox="1"/>
          <p:nvPr/>
        </p:nvSpPr>
        <p:spPr>
          <a:xfrm>
            <a:off x="1328936" y="821689"/>
            <a:ext cx="1710725"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Uncondensed</a:t>
            </a:r>
          </a:p>
          <a:p>
            <a:pPr eaLnBrk="0" hangingPunct="0"/>
            <a:r>
              <a:rPr lang="en-US" sz="1800" b="1" dirty="0" smtClean="0">
                <a:solidFill>
                  <a:srgbClr val="000000"/>
                </a:solidFill>
                <a:latin typeface="Arial" pitchFamily="34" charset="0"/>
                <a:ea typeface="ＭＳ Ｐゴシック" charset="0"/>
                <a:cs typeface="Arial" pitchFamily="34" charset="0"/>
              </a:rPr>
              <a:t>chromosome</a:t>
            </a:r>
            <a:endParaRPr lang="en-US" sz="1800" b="1" dirty="0">
              <a:solidFill>
                <a:srgbClr val="000000"/>
              </a:solidFill>
              <a:latin typeface="Arial" pitchFamily="34" charset="0"/>
              <a:ea typeface="ＭＳ Ｐゴシック" charset="0"/>
              <a:cs typeface="Arial" pitchFamily="34" charset="0"/>
            </a:endParaRPr>
          </a:p>
        </p:txBody>
      </p:sp>
      <p:sp>
        <p:nvSpPr>
          <p:cNvPr id="8" name="TextBox 7"/>
          <p:cNvSpPr txBox="1"/>
          <p:nvPr/>
        </p:nvSpPr>
        <p:spPr>
          <a:xfrm>
            <a:off x="332323" y="3398520"/>
            <a:ext cx="1184940"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Nuclear</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envelope</a:t>
            </a:r>
            <a:endParaRPr lang="en-US" sz="1800" b="1" dirty="0">
              <a:solidFill>
                <a:srgbClr val="000000"/>
              </a:solidFill>
              <a:latin typeface="Arial" pitchFamily="34" charset="0"/>
              <a:ea typeface="ＭＳ Ｐゴシック" charset="0"/>
              <a:cs typeface="Arial" pitchFamily="34" charset="0"/>
            </a:endParaRPr>
          </a:p>
        </p:txBody>
      </p:sp>
      <p:sp>
        <p:nvSpPr>
          <p:cNvPr id="9" name="TextBox 8"/>
          <p:cNvSpPr txBox="1"/>
          <p:nvPr/>
        </p:nvSpPr>
        <p:spPr>
          <a:xfrm>
            <a:off x="1678481" y="3394763"/>
            <a:ext cx="1351652"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Plasma</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membrane</a:t>
            </a:r>
            <a:endParaRPr lang="en-US" sz="1800" b="1" dirty="0">
              <a:solidFill>
                <a:srgbClr val="000000"/>
              </a:solidFill>
              <a:latin typeface="Arial" pitchFamily="34" charset="0"/>
              <a:ea typeface="ＭＳ Ｐゴシック" charset="0"/>
              <a:cs typeface="Arial" pitchFamily="34" charset="0"/>
            </a:endParaRPr>
          </a:p>
        </p:txBody>
      </p:sp>
      <p:sp>
        <p:nvSpPr>
          <p:cNvPr id="6" name="Freeform 5"/>
          <p:cNvSpPr/>
          <p:nvPr/>
        </p:nvSpPr>
        <p:spPr bwMode="auto">
          <a:xfrm>
            <a:off x="1790701" y="1414462"/>
            <a:ext cx="280988" cy="838200"/>
          </a:xfrm>
          <a:custGeom>
            <a:avLst/>
            <a:gdLst>
              <a:gd name="connsiteX0" fmla="*/ 280988 w 280988"/>
              <a:gd name="connsiteY0" fmla="*/ 0 h 838200"/>
              <a:gd name="connsiteX1" fmla="*/ 0 w 280988"/>
              <a:gd name="connsiteY1" fmla="*/ 838200 h 838200"/>
            </a:gdLst>
            <a:ahLst/>
            <a:cxnLst>
              <a:cxn ang="0">
                <a:pos x="connsiteX0" y="connsiteY0"/>
              </a:cxn>
              <a:cxn ang="0">
                <a:pos x="connsiteX1" y="connsiteY1"/>
              </a:cxn>
            </a:cxnLst>
            <a:rect l="l" t="t" r="r" b="b"/>
            <a:pathLst>
              <a:path w="280988" h="838200">
                <a:moveTo>
                  <a:pt x="280988" y="0"/>
                </a:moveTo>
                <a:lnTo>
                  <a:pt x="0" y="83820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0" name="Freeform 9"/>
          <p:cNvSpPr/>
          <p:nvPr/>
        </p:nvSpPr>
        <p:spPr bwMode="auto">
          <a:xfrm>
            <a:off x="1100138" y="3014663"/>
            <a:ext cx="304800" cy="461962"/>
          </a:xfrm>
          <a:custGeom>
            <a:avLst/>
            <a:gdLst>
              <a:gd name="connsiteX0" fmla="*/ 0 w 304800"/>
              <a:gd name="connsiteY0" fmla="*/ 461962 h 461962"/>
              <a:gd name="connsiteX1" fmla="*/ 304800 w 304800"/>
              <a:gd name="connsiteY1" fmla="*/ 0 h 461962"/>
            </a:gdLst>
            <a:ahLst/>
            <a:cxnLst>
              <a:cxn ang="0">
                <a:pos x="connsiteX0" y="connsiteY0"/>
              </a:cxn>
              <a:cxn ang="0">
                <a:pos x="connsiteX1" y="connsiteY1"/>
              </a:cxn>
            </a:cxnLst>
            <a:rect l="l" t="t" r="r" b="b"/>
            <a:pathLst>
              <a:path w="304800" h="461962">
                <a:moveTo>
                  <a:pt x="0" y="461962"/>
                </a:moveTo>
                <a:lnTo>
                  <a:pt x="304800" y="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1" name="Freeform 10"/>
          <p:cNvSpPr/>
          <p:nvPr/>
        </p:nvSpPr>
        <p:spPr bwMode="auto">
          <a:xfrm>
            <a:off x="2047875" y="3228975"/>
            <a:ext cx="133350" cy="261938"/>
          </a:xfrm>
          <a:custGeom>
            <a:avLst/>
            <a:gdLst>
              <a:gd name="connsiteX0" fmla="*/ 0 w 133350"/>
              <a:gd name="connsiteY0" fmla="*/ 0 h 261938"/>
              <a:gd name="connsiteX1" fmla="*/ 133350 w 133350"/>
              <a:gd name="connsiteY1" fmla="*/ 261938 h 261938"/>
            </a:gdLst>
            <a:ahLst/>
            <a:cxnLst>
              <a:cxn ang="0">
                <a:pos x="connsiteX0" y="connsiteY0"/>
              </a:cxn>
              <a:cxn ang="0">
                <a:pos x="connsiteX1" y="connsiteY1"/>
              </a:cxn>
            </a:cxnLst>
            <a:rect l="l" t="t" r="r" b="b"/>
            <a:pathLst>
              <a:path w="133350" h="261938">
                <a:moveTo>
                  <a:pt x="0" y="0"/>
                </a:moveTo>
                <a:lnTo>
                  <a:pt x="133350" y="261938"/>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3" name="Freeform 12"/>
          <p:cNvSpPr/>
          <p:nvPr/>
        </p:nvSpPr>
        <p:spPr bwMode="auto">
          <a:xfrm>
            <a:off x="1171575" y="1373981"/>
            <a:ext cx="385763" cy="466725"/>
          </a:xfrm>
          <a:custGeom>
            <a:avLst/>
            <a:gdLst>
              <a:gd name="connsiteX0" fmla="*/ 273844 w 385763"/>
              <a:gd name="connsiteY0" fmla="*/ 466725 h 466725"/>
              <a:gd name="connsiteX1" fmla="*/ 0 w 385763"/>
              <a:gd name="connsiteY1" fmla="*/ 0 h 466725"/>
              <a:gd name="connsiteX2" fmla="*/ 385763 w 385763"/>
              <a:gd name="connsiteY2" fmla="*/ 411957 h 466725"/>
            </a:gdLst>
            <a:ahLst/>
            <a:cxnLst>
              <a:cxn ang="0">
                <a:pos x="connsiteX0" y="connsiteY0"/>
              </a:cxn>
              <a:cxn ang="0">
                <a:pos x="connsiteX1" y="connsiteY1"/>
              </a:cxn>
              <a:cxn ang="0">
                <a:pos x="connsiteX2" y="connsiteY2"/>
              </a:cxn>
            </a:cxnLst>
            <a:rect l="l" t="t" r="r" b="b"/>
            <a:pathLst>
              <a:path w="385763" h="466725">
                <a:moveTo>
                  <a:pt x="273844" y="466725"/>
                </a:moveTo>
                <a:lnTo>
                  <a:pt x="0" y="0"/>
                </a:lnTo>
                <a:lnTo>
                  <a:pt x="385763" y="411957"/>
                </a:lnTo>
              </a:path>
            </a:pathLst>
          </a:custGeom>
          <a:noFill/>
          <a:ln w="12700" cap="flat" cmpd="sng" algn="ctr">
            <a:solidFill>
              <a:schemeClr val="tx1"/>
            </a:solidFill>
            <a:prstDash val="solid"/>
            <a:bevel/>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5" name="TextBox 14"/>
          <p:cNvSpPr txBox="1"/>
          <p:nvPr/>
        </p:nvSpPr>
        <p:spPr>
          <a:xfrm>
            <a:off x="3206333" y="805813"/>
            <a:ext cx="1800493" cy="646331"/>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Mitotic </a:t>
            </a:r>
            <a:r>
              <a:rPr lang="en-US" sz="1800" b="1" dirty="0" smtClean="0">
                <a:solidFill>
                  <a:srgbClr val="000000"/>
                </a:solidFill>
                <a:latin typeface="Arial" pitchFamily="34" charset="0"/>
                <a:ea typeface="ＭＳ Ｐゴシック" charset="0"/>
                <a:cs typeface="Arial" pitchFamily="34" charset="0"/>
              </a:rPr>
              <a:t>spindle</a:t>
            </a:r>
          </a:p>
          <a:p>
            <a:pPr eaLnBrk="0" hangingPunct="0"/>
            <a:r>
              <a:rPr lang="en-US" sz="1800" b="1" dirty="0" smtClean="0">
                <a:solidFill>
                  <a:srgbClr val="000000"/>
                </a:solidFill>
                <a:latin typeface="Arial" pitchFamily="34" charset="0"/>
                <a:ea typeface="ＭＳ Ｐゴシック" charset="0"/>
                <a:cs typeface="Arial" pitchFamily="34" charset="0"/>
              </a:rPr>
              <a:t>forming</a:t>
            </a:r>
            <a:endParaRPr lang="en-US" sz="1800" b="1" dirty="0">
              <a:solidFill>
                <a:srgbClr val="000000"/>
              </a:solidFill>
              <a:latin typeface="Arial" pitchFamily="34" charset="0"/>
              <a:ea typeface="ＭＳ Ｐゴシック" charset="0"/>
              <a:cs typeface="Arial" pitchFamily="34" charset="0"/>
            </a:endParaRPr>
          </a:p>
        </p:txBody>
      </p:sp>
      <p:sp>
        <p:nvSpPr>
          <p:cNvPr id="16" name="TextBox 15"/>
          <p:cNvSpPr txBox="1"/>
          <p:nvPr/>
        </p:nvSpPr>
        <p:spPr>
          <a:xfrm>
            <a:off x="5082259" y="1681893"/>
            <a:ext cx="1479892"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Centromere</a:t>
            </a:r>
          </a:p>
        </p:txBody>
      </p:sp>
      <p:sp>
        <p:nvSpPr>
          <p:cNvPr id="17" name="TextBox 16"/>
          <p:cNvSpPr txBox="1"/>
          <p:nvPr/>
        </p:nvSpPr>
        <p:spPr>
          <a:xfrm>
            <a:off x="3205062" y="3397840"/>
            <a:ext cx="2723823" cy="646331"/>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Chromosome</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a:t>
            </a:r>
            <a:r>
              <a:rPr lang="en-US" sz="1800" b="1" dirty="0">
                <a:solidFill>
                  <a:srgbClr val="000000"/>
                </a:solidFill>
                <a:latin typeface="Arial" pitchFamily="34" charset="0"/>
                <a:ea typeface="ＭＳ Ｐゴシック" charset="0"/>
                <a:cs typeface="Arial" pitchFamily="34" charset="0"/>
              </a:rPr>
              <a:t>two sister chromatids)</a:t>
            </a:r>
          </a:p>
        </p:txBody>
      </p:sp>
      <p:sp>
        <p:nvSpPr>
          <p:cNvPr id="14" name="Freeform 13"/>
          <p:cNvSpPr/>
          <p:nvPr/>
        </p:nvSpPr>
        <p:spPr bwMode="auto">
          <a:xfrm>
            <a:off x="3671888" y="2781300"/>
            <a:ext cx="571500" cy="676275"/>
          </a:xfrm>
          <a:custGeom>
            <a:avLst/>
            <a:gdLst>
              <a:gd name="connsiteX0" fmla="*/ 0 w 571500"/>
              <a:gd name="connsiteY0" fmla="*/ 676275 h 676275"/>
              <a:gd name="connsiteX1" fmla="*/ 571500 w 571500"/>
              <a:gd name="connsiteY1" fmla="*/ 0 h 676275"/>
            </a:gdLst>
            <a:ahLst/>
            <a:cxnLst>
              <a:cxn ang="0">
                <a:pos x="connsiteX0" y="connsiteY0"/>
              </a:cxn>
              <a:cxn ang="0">
                <a:pos x="connsiteX1" y="connsiteY1"/>
              </a:cxn>
            </a:cxnLst>
            <a:rect l="l" t="t" r="r" b="b"/>
            <a:pathLst>
              <a:path w="571500" h="676275">
                <a:moveTo>
                  <a:pt x="0" y="676275"/>
                </a:moveTo>
                <a:lnTo>
                  <a:pt x="571500" y="0"/>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8" name="Freeform 17"/>
          <p:cNvSpPr/>
          <p:nvPr/>
        </p:nvSpPr>
        <p:spPr bwMode="auto">
          <a:xfrm>
            <a:off x="3586163" y="1385888"/>
            <a:ext cx="361950" cy="504825"/>
          </a:xfrm>
          <a:custGeom>
            <a:avLst/>
            <a:gdLst>
              <a:gd name="connsiteX0" fmla="*/ 0 w 361950"/>
              <a:gd name="connsiteY0" fmla="*/ 0 h 504825"/>
              <a:gd name="connsiteX1" fmla="*/ 361950 w 361950"/>
              <a:gd name="connsiteY1" fmla="*/ 504825 h 504825"/>
            </a:gdLst>
            <a:ahLst/>
            <a:cxnLst>
              <a:cxn ang="0">
                <a:pos x="connsiteX0" y="connsiteY0"/>
              </a:cxn>
              <a:cxn ang="0">
                <a:pos x="connsiteX1" y="connsiteY1"/>
              </a:cxn>
            </a:cxnLst>
            <a:rect l="l" t="t" r="r" b="b"/>
            <a:pathLst>
              <a:path w="361950" h="504825">
                <a:moveTo>
                  <a:pt x="0" y="0"/>
                </a:moveTo>
                <a:lnTo>
                  <a:pt x="361950" y="504825"/>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9" name="Freeform 18"/>
          <p:cNvSpPr/>
          <p:nvPr/>
        </p:nvSpPr>
        <p:spPr bwMode="auto">
          <a:xfrm>
            <a:off x="4662488" y="1952625"/>
            <a:ext cx="509587" cy="404813"/>
          </a:xfrm>
          <a:custGeom>
            <a:avLst/>
            <a:gdLst>
              <a:gd name="connsiteX0" fmla="*/ 509587 w 509587"/>
              <a:gd name="connsiteY0" fmla="*/ 0 h 404813"/>
              <a:gd name="connsiteX1" fmla="*/ 0 w 509587"/>
              <a:gd name="connsiteY1" fmla="*/ 404813 h 404813"/>
            </a:gdLst>
            <a:ahLst/>
            <a:cxnLst>
              <a:cxn ang="0">
                <a:pos x="connsiteX0" y="connsiteY0"/>
              </a:cxn>
              <a:cxn ang="0">
                <a:pos x="connsiteX1" y="connsiteY1"/>
              </a:cxn>
            </a:cxnLst>
            <a:rect l="l" t="t" r="r" b="b"/>
            <a:pathLst>
              <a:path w="509587" h="404813">
                <a:moveTo>
                  <a:pt x="509587" y="0"/>
                </a:moveTo>
                <a:lnTo>
                  <a:pt x="0" y="404813"/>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1" name="TextBox 20"/>
          <p:cNvSpPr txBox="1"/>
          <p:nvPr/>
        </p:nvSpPr>
        <p:spPr>
          <a:xfrm>
            <a:off x="5657817" y="811986"/>
            <a:ext cx="1364476" cy="882293"/>
          </a:xfrm>
          <a:prstGeom prst="rect">
            <a:avLst/>
          </a:prstGeom>
          <a:noFill/>
        </p:spPr>
        <p:txBody>
          <a:bodyPr wrap="none" rtlCol="0">
            <a:spAutoFit/>
          </a:bodyPr>
          <a:lstStyle/>
          <a:p>
            <a:pPr eaLnBrk="0" hangingPunct="0"/>
            <a:r>
              <a:rPr lang="en-US" sz="1800" b="1" dirty="0" smtClean="0">
                <a:solidFill>
                  <a:srgbClr val="000000"/>
                </a:solidFill>
                <a:latin typeface="Arial" pitchFamily="34" charset="0"/>
                <a:ea typeface="ＭＳ Ｐゴシック" charset="0"/>
                <a:cs typeface="Arial" pitchFamily="34" charset="0"/>
              </a:rPr>
              <a:t>Fragments</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of nuclear</a:t>
            </a:r>
          </a:p>
          <a:p>
            <a:pP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envelope</a:t>
            </a:r>
            <a:endParaRPr lang="en-US" sz="1800" b="1" dirty="0">
              <a:solidFill>
                <a:srgbClr val="000000"/>
              </a:solidFill>
              <a:latin typeface="Arial" pitchFamily="34" charset="0"/>
              <a:ea typeface="ＭＳ Ｐゴシック" charset="0"/>
              <a:cs typeface="Arial" pitchFamily="34" charset="0"/>
            </a:endParaRPr>
          </a:p>
        </p:txBody>
      </p:sp>
      <p:sp>
        <p:nvSpPr>
          <p:cNvPr id="22" name="TextBox 21"/>
          <p:cNvSpPr txBox="1"/>
          <p:nvPr/>
        </p:nvSpPr>
        <p:spPr>
          <a:xfrm>
            <a:off x="7188167" y="853440"/>
            <a:ext cx="1633781" cy="646331"/>
          </a:xfrm>
          <a:prstGeom prst="rect">
            <a:avLst/>
          </a:prstGeom>
          <a:noFill/>
        </p:spPr>
        <p:txBody>
          <a:bodyPr wrap="none" rtlCol="0">
            <a:spAutoFit/>
          </a:bodyPr>
          <a:lstStyle/>
          <a:p>
            <a:pPr algn="ctr" eaLnBrk="0" hangingPunct="0"/>
            <a:r>
              <a:rPr lang="en-US" sz="1800" b="1" dirty="0" smtClean="0">
                <a:solidFill>
                  <a:srgbClr val="000000"/>
                </a:solidFill>
                <a:latin typeface="Arial" pitchFamily="34" charset="0"/>
                <a:ea typeface="ＭＳ Ｐゴシック" charset="0"/>
                <a:cs typeface="Arial" pitchFamily="34" charset="0"/>
              </a:rPr>
              <a:t>Condensed</a:t>
            </a:r>
          </a:p>
          <a:p>
            <a:pPr algn="ctr" eaLnBrk="0" hangingPunct="0">
              <a:lnSpc>
                <a:spcPts val="2000"/>
              </a:lnSpc>
            </a:pPr>
            <a:r>
              <a:rPr lang="en-US" sz="1800" b="1" dirty="0" smtClean="0">
                <a:solidFill>
                  <a:srgbClr val="000000"/>
                </a:solidFill>
                <a:latin typeface="Arial" pitchFamily="34" charset="0"/>
                <a:ea typeface="ＭＳ Ｐゴシック" charset="0"/>
                <a:cs typeface="Arial" pitchFamily="34" charset="0"/>
              </a:rPr>
              <a:t>chromosome</a:t>
            </a:r>
            <a:endParaRPr lang="en-US" sz="1800" b="1" dirty="0">
              <a:solidFill>
                <a:srgbClr val="000000"/>
              </a:solidFill>
              <a:latin typeface="Arial" pitchFamily="34" charset="0"/>
              <a:ea typeface="ＭＳ Ｐゴシック" charset="0"/>
              <a:cs typeface="Arial" pitchFamily="34" charset="0"/>
            </a:endParaRPr>
          </a:p>
        </p:txBody>
      </p:sp>
      <p:sp>
        <p:nvSpPr>
          <p:cNvPr id="23" name="TextBox 22"/>
          <p:cNvSpPr txBox="1"/>
          <p:nvPr/>
        </p:nvSpPr>
        <p:spPr>
          <a:xfrm>
            <a:off x="6281136" y="3469762"/>
            <a:ext cx="1762021" cy="369332"/>
          </a:xfrm>
          <a:prstGeom prst="rect">
            <a:avLst/>
          </a:prstGeom>
          <a:noFill/>
        </p:spPr>
        <p:txBody>
          <a:bodyPr wrap="none" rtlCol="0">
            <a:spAutoFit/>
          </a:bodyPr>
          <a:lstStyle/>
          <a:p>
            <a:pPr eaLnBrk="0" hangingPunct="0"/>
            <a:r>
              <a:rPr lang="en-US" sz="1800" b="1" dirty="0">
                <a:solidFill>
                  <a:srgbClr val="000000"/>
                </a:solidFill>
                <a:latin typeface="Arial" pitchFamily="34" charset="0"/>
                <a:ea typeface="ＭＳ Ｐゴシック" charset="0"/>
                <a:cs typeface="Arial" pitchFamily="34" charset="0"/>
              </a:rPr>
              <a:t>Spindle tracks</a:t>
            </a:r>
          </a:p>
        </p:txBody>
      </p:sp>
      <p:sp>
        <p:nvSpPr>
          <p:cNvPr id="20" name="Freeform 19"/>
          <p:cNvSpPr/>
          <p:nvPr/>
        </p:nvSpPr>
        <p:spPr bwMode="auto">
          <a:xfrm>
            <a:off x="7515225" y="1433513"/>
            <a:ext cx="585788" cy="671512"/>
          </a:xfrm>
          <a:custGeom>
            <a:avLst/>
            <a:gdLst>
              <a:gd name="connsiteX0" fmla="*/ 585788 w 585788"/>
              <a:gd name="connsiteY0" fmla="*/ 0 h 671512"/>
              <a:gd name="connsiteX1" fmla="*/ 0 w 585788"/>
              <a:gd name="connsiteY1" fmla="*/ 671512 h 671512"/>
            </a:gdLst>
            <a:ahLst/>
            <a:cxnLst>
              <a:cxn ang="0">
                <a:pos x="connsiteX0" y="connsiteY0"/>
              </a:cxn>
              <a:cxn ang="0">
                <a:pos x="connsiteX1" y="connsiteY1"/>
              </a:cxn>
            </a:cxnLst>
            <a:rect l="l" t="t" r="r" b="b"/>
            <a:pathLst>
              <a:path w="585788" h="671512">
                <a:moveTo>
                  <a:pt x="585788" y="0"/>
                </a:moveTo>
                <a:lnTo>
                  <a:pt x="0" y="671512"/>
                </a:lnTo>
              </a:path>
            </a:pathLst>
          </a:custGeom>
          <a:noFill/>
          <a:ln w="1270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4" name="Freeform 23"/>
          <p:cNvSpPr/>
          <p:nvPr/>
        </p:nvSpPr>
        <p:spPr bwMode="auto">
          <a:xfrm>
            <a:off x="6769894" y="1533525"/>
            <a:ext cx="535781" cy="542925"/>
          </a:xfrm>
          <a:custGeom>
            <a:avLst/>
            <a:gdLst>
              <a:gd name="connsiteX0" fmla="*/ 271462 w 535781"/>
              <a:gd name="connsiteY0" fmla="*/ 542925 h 542925"/>
              <a:gd name="connsiteX1" fmla="*/ 0 w 535781"/>
              <a:gd name="connsiteY1" fmla="*/ 0 h 542925"/>
              <a:gd name="connsiteX2" fmla="*/ 535781 w 535781"/>
              <a:gd name="connsiteY2" fmla="*/ 378619 h 542925"/>
            </a:gdLst>
            <a:ahLst/>
            <a:cxnLst>
              <a:cxn ang="0">
                <a:pos x="connsiteX0" y="connsiteY0"/>
              </a:cxn>
              <a:cxn ang="0">
                <a:pos x="connsiteX1" y="connsiteY1"/>
              </a:cxn>
              <a:cxn ang="0">
                <a:pos x="connsiteX2" y="connsiteY2"/>
              </a:cxn>
            </a:cxnLst>
            <a:rect l="l" t="t" r="r" b="b"/>
            <a:pathLst>
              <a:path w="535781" h="542925">
                <a:moveTo>
                  <a:pt x="271462" y="542925"/>
                </a:moveTo>
                <a:lnTo>
                  <a:pt x="0" y="0"/>
                </a:lnTo>
                <a:lnTo>
                  <a:pt x="535781" y="378619"/>
                </a:lnTo>
              </a:path>
            </a:pathLst>
          </a:custGeom>
          <a:noFill/>
          <a:ln w="12700" cap="flat" cmpd="sng" algn="ctr">
            <a:solidFill>
              <a:schemeClr val="tx1"/>
            </a:solidFill>
            <a:prstDash val="solid"/>
            <a:bevel/>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5" name="Freeform 24"/>
          <p:cNvSpPr/>
          <p:nvPr/>
        </p:nvSpPr>
        <p:spPr bwMode="auto">
          <a:xfrm>
            <a:off x="6841331" y="2724150"/>
            <a:ext cx="321469" cy="819150"/>
          </a:xfrm>
          <a:custGeom>
            <a:avLst/>
            <a:gdLst>
              <a:gd name="connsiteX0" fmla="*/ 95250 w 321469"/>
              <a:gd name="connsiteY0" fmla="*/ 0 h 819150"/>
              <a:gd name="connsiteX1" fmla="*/ 0 w 321469"/>
              <a:gd name="connsiteY1" fmla="*/ 819150 h 819150"/>
              <a:gd name="connsiteX2" fmla="*/ 321469 w 321469"/>
              <a:gd name="connsiteY2" fmla="*/ 314325 h 819150"/>
            </a:gdLst>
            <a:ahLst/>
            <a:cxnLst>
              <a:cxn ang="0">
                <a:pos x="connsiteX0" y="connsiteY0"/>
              </a:cxn>
              <a:cxn ang="0">
                <a:pos x="connsiteX1" y="connsiteY1"/>
              </a:cxn>
              <a:cxn ang="0">
                <a:pos x="connsiteX2" y="connsiteY2"/>
              </a:cxn>
            </a:cxnLst>
            <a:rect l="l" t="t" r="r" b="b"/>
            <a:pathLst>
              <a:path w="321469" h="819150">
                <a:moveTo>
                  <a:pt x="95250" y="0"/>
                </a:moveTo>
                <a:lnTo>
                  <a:pt x="0" y="819150"/>
                </a:lnTo>
                <a:lnTo>
                  <a:pt x="321469" y="314325"/>
                </a:lnTo>
              </a:path>
            </a:pathLst>
          </a:custGeom>
          <a:noFill/>
          <a:ln w="12700" cap="flat" cmpd="sng" algn="ctr">
            <a:solidFill>
              <a:schemeClr val="tx1"/>
            </a:solidFill>
            <a:prstDash val="solid"/>
            <a:bevel/>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31897376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GAMESHOW" val="False"/>
  <p:tag name="PPTVERSION" val="XP"/>
  <p:tag name="ARTICULATE_PROJECT_OPEN" val="0"/>
</p:tagLst>
</file>

<file path=ppt/theme/theme1.xml><?xml version="1.0" encoding="utf-8"?>
<a:theme xmlns:a="http://schemas.openxmlformats.org/drawingml/2006/main" name="CampbellEB6_Lecture_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mpbellEB6_Lecture_Design" id="{B6DE6437-4D3C-4EDA-98E9-FA36A5B6B78F}" vid="{61AD6984-E196-4B60-B50C-5CFEAA8E5D4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4688</TotalTime>
  <Words>10880</Words>
  <Application>Microsoft Office PowerPoint</Application>
  <PresentationFormat>화면 슬라이드 쇼(4:3)</PresentationFormat>
  <Paragraphs>681</Paragraphs>
  <Slides>32</Slides>
  <Notes>32</Notes>
  <HiddenSlides>0</HiddenSlides>
  <MMClips>0</MMClips>
  <ScaleCrop>false</ScaleCrop>
  <HeadingPairs>
    <vt:vector size="4" baseType="variant">
      <vt:variant>
        <vt:lpstr>테마</vt:lpstr>
      </vt:variant>
      <vt:variant>
        <vt:i4>1</vt:i4>
      </vt:variant>
      <vt:variant>
        <vt:lpstr>슬라이드 제목</vt:lpstr>
      </vt:variant>
      <vt:variant>
        <vt:i4>32</vt:i4>
      </vt:variant>
    </vt:vector>
  </HeadingPairs>
  <TitlesOfParts>
    <vt:vector size="33" baseType="lpstr">
      <vt:lpstr>CampbellEB6_Lecture_Design</vt:lpstr>
      <vt:lpstr>Chapter 8</vt:lpstr>
      <vt:lpstr>What Cell Reproduction Accomplishes</vt:lpstr>
      <vt:lpstr>The Cell Cycle and Mitosis유사분열, 체세포분열</vt:lpstr>
      <vt:lpstr>Figure 8.2</vt:lpstr>
      <vt:lpstr>Figure 8.4</vt:lpstr>
      <vt:lpstr>Information Flow: Duplicating Chromosomes</vt:lpstr>
      <vt:lpstr>Figure 8.5</vt:lpstr>
      <vt:lpstr>Figure 8.6</vt:lpstr>
      <vt:lpstr>Figure 8.7-1</vt:lpstr>
      <vt:lpstr>Figure 8.7-2a</vt:lpstr>
      <vt:lpstr>Figure 8.8-1</vt:lpstr>
      <vt:lpstr>Figure 8.8-2</vt:lpstr>
      <vt:lpstr>What Is Cancer?</vt:lpstr>
      <vt:lpstr>Figure 8.9</vt:lpstr>
      <vt:lpstr>Cancer Treatment</vt:lpstr>
      <vt:lpstr>Meiosis감수분열,  the Basis of Sexual Reproduction</vt:lpstr>
      <vt:lpstr>Figure 8.11</vt:lpstr>
      <vt:lpstr>슬라이드 18</vt:lpstr>
      <vt:lpstr>Figure 8.12</vt:lpstr>
      <vt:lpstr>슬라이드 20</vt:lpstr>
      <vt:lpstr>The Process of Meiosis</vt:lpstr>
      <vt:lpstr>Figure 8.14-2</vt:lpstr>
      <vt:lpstr>Figure 8.14-3</vt:lpstr>
      <vt:lpstr>The Origins of Genetic Variation유전적 변이</vt:lpstr>
      <vt:lpstr>Figure 8.16</vt:lpstr>
      <vt:lpstr>Figure 8.18</vt:lpstr>
      <vt:lpstr>When Meiosis Goes Awry</vt:lpstr>
      <vt:lpstr>Figure 8.20</vt:lpstr>
      <vt:lpstr>Down Syndrome: An Extra Chromosome 21</vt:lpstr>
      <vt:lpstr>Figure 8.22</vt:lpstr>
      <vt:lpstr>Abnormal Numbers of Sex Chromosomes</vt:lpstr>
      <vt:lpstr>Evolution Connection: The Advantages of Sex</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Delgado</dc:creator>
  <cp:lastModifiedBy>hong choo</cp:lastModifiedBy>
  <cp:revision>993</cp:revision>
  <cp:lastPrinted>2005-04-01T00:26:31Z</cp:lastPrinted>
  <dcterms:created xsi:type="dcterms:W3CDTF">2014-09-20T14:01:04Z</dcterms:created>
  <dcterms:modified xsi:type="dcterms:W3CDTF">2019-12-19T05:46:49Z</dcterms:modified>
</cp:coreProperties>
</file>