
<file path=[Content_Types].xml><?xml version="1.0" encoding="utf-8"?>
<Types xmlns="http://schemas.openxmlformats.org/package/2006/content-types">
  <Override PartName="/ppt/slideMasters/slideMaster100.xml" ContentType="application/vnd.openxmlformats-officedocument.presentationml.slideMaster+xml"/>
  <Override PartName="/ppt/theme/theme5.xml" ContentType="application/vnd.openxmlformats-officedocument.theme+xml"/>
  <Override PartName="/ppt/slideMasters/slideMaster77.xml" ContentType="application/vnd.openxmlformats-officedocument.presentationml.slideMaster+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theme/theme98.xml" ContentType="application/vnd.openxmlformats-officedocument.theme+xml"/>
  <Override PartName="/ppt/slideLayouts/slideLayout146.xml" ContentType="application/vnd.openxmlformats-officedocument.presentationml.slideLayout+xml"/>
  <Override PartName="/ppt/notesSlides/notesSlide38.xml" ContentType="application/vnd.openxmlformats-officedocument.presentationml.notesSlide+xml"/>
  <Override PartName="/ppt/slideMasters/slideMaster55.xml" ContentType="application/vnd.openxmlformats-officedocument.presentationml.slideMaster+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Masters/slideMaster138.xml" ContentType="application/vnd.openxmlformats-officedocument.presentationml.slideMaster+xml"/>
  <Override PartName="/ppt/slideLayouts/slideLayout24.xml" ContentType="application/vnd.openxmlformats-officedocument.presentationml.slideLayout+xml"/>
  <Override PartName="/ppt/theme/theme29.xml" ContentType="application/vnd.openxmlformats-officedocument.theme+xml"/>
  <Override PartName="/ppt/slideLayouts/slideLayout71.xml" ContentType="application/vnd.openxmlformats-officedocument.presentationml.slideLayout+xml"/>
  <Override PartName="/ppt/theme/theme76.xml" ContentType="application/vnd.openxmlformats-officedocument.theme+xml"/>
  <Override PartName="/ppt/theme/theme108.xml" ContentType="application/vnd.openxmlformats-officedocument.theme+xml"/>
  <Override PartName="/ppt/theme/theme155.xml" ContentType="application/vnd.openxmlformats-officedocument.theme+xml"/>
  <Override PartName="/ppt/notesSlides/notesSlide16.xml" ContentType="application/vnd.openxmlformats-officedocument.presentationml.notesSlide+xml"/>
  <Override PartName="/ppt/slideMasters/slideMaster33.xml" ContentType="application/vnd.openxmlformats-officedocument.presentationml.slideMaster+xml"/>
  <Override PartName="/ppt/slideMasters/slideMaster80.xml" ContentType="application/vnd.openxmlformats-officedocument.presentationml.slideMaster+xml"/>
  <Override PartName="/ppt/slideMasters/slideMaster116.xml" ContentType="application/vnd.openxmlformats-officedocument.presentationml.slideMaster+xml"/>
  <Override PartName="/ppt/theme/theme54.xml" ContentType="application/vnd.openxmlformats-officedocument.theme+xml"/>
  <Override PartName="/ppt/slideLayouts/slideLayout102.xml" ContentType="application/vnd.openxmlformats-officedocument.presentationml.slideLayout+xml"/>
  <Override PartName="/ppt/theme/theme133.xml" ContentType="application/vnd.openxmlformats-officedocument.them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141.xml" ContentType="application/vnd.openxmlformats-officedocument.presentationml.slideMaster+xml"/>
  <Override PartName="/ppt/theme/theme32.xml" ContentType="application/vnd.openxmlformats-officedocument.theme+xml"/>
  <Override PartName="/ppt/theme/theme111.xml" ContentType="application/vnd.openxmlformats-officedocument.theme+xml"/>
  <Override PartName="/ppt/notesSlides/notesSlide7.xml" ContentType="application/vnd.openxmlformats-officedocument.presentationml.notesSlide+xml"/>
  <Override PartName="/ppt/theme/theme10.xml" ContentType="application/vnd.openxmlformats-officedocument.theme+xml"/>
  <Override PartName="/ppt/slideLayouts/slideLayout87.xml" ContentType="application/vnd.openxmlformats-officedocument.presentationml.slideLayout+xml"/>
  <Override PartName="/ppt/slides/slide19.xml" ContentType="application/vnd.openxmlformats-officedocument.presentationml.slide+xml"/>
  <Default Extension="png" ContentType="image/png"/>
  <Override PartName="/ppt/slideLayouts/slideLayout118.xml" ContentType="application/vnd.openxmlformats-officedocument.presentationml.slideLayout+xml"/>
  <Override PartName="/ppt/slideLayouts/slideLayout165.xml" ContentType="application/vnd.openxmlformats-officedocument.presentationml.slideLayout+xml"/>
  <Override PartName="/ppt/slideMasters/slideMaster49.xml" ContentType="application/vnd.openxmlformats-officedocument.presentationml.slideMaster+xml"/>
  <Override PartName="/ppt/slideMasters/slideMaster96.xml" ContentType="application/vnd.openxmlformats-officedocument.presentationml.slideMaster+xml"/>
  <Override PartName="/ppt/theme/theme2.xml" ContentType="application/vnd.openxmlformats-officedocument.theme+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theme/theme149.xml" ContentType="application/vnd.openxmlformats-officedocument.theme+xml"/>
  <Override PartName="/ppt/slideMasters/slideMaster27.xml" ContentType="application/vnd.openxmlformats-officedocument.presentationml.slideMaster+xml"/>
  <Override PartName="/ppt/slideMasters/slideMaster74.xml" ContentType="application/vnd.openxmlformats-officedocument.presentationml.slideMaster+xml"/>
  <Override PartName="/ppt/slideLayouts/slideLayout43.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Masters/slideMaster157.xml" ContentType="application/vnd.openxmlformats-officedocument.presentationml.slideMaster+xml"/>
  <Override PartName="/ppt/slides/slide22.xml" ContentType="application/vnd.openxmlformats-officedocument.presentationml.slide+xml"/>
  <Override PartName="/ppt/theme/theme48.xml" ContentType="application/vnd.openxmlformats-officedocument.theme+xml"/>
  <Override PartName="/ppt/theme/theme95.xml" ContentType="application/vnd.openxmlformats-officedocument.theme+xml"/>
  <Override PartName="/ppt/theme/theme127.xml" ContentType="application/vnd.openxmlformats-officedocument.theme+xml"/>
  <Override PartName="/ppt/notesSlides/notesSlide35.xml" ContentType="application/vnd.openxmlformats-officedocument.presentationml.notesSlide+xml"/>
  <Override PartName="/ppt/slideMasters/slideMaster52.xml" ContentType="application/vnd.openxmlformats-officedocument.presentationml.slideMaster+xml"/>
  <Override PartName="/ppt/slideMasters/slideMaster135.xml" ContentType="application/vnd.openxmlformats-officedocument.presentationml.slideMaster+xml"/>
  <Override PartName="/ppt/slideLayouts/slideLayout21.xml" ContentType="application/vnd.openxmlformats-officedocument.presentationml.slideLayout+xml"/>
  <Override PartName="/ppt/theme/theme26.xml" ContentType="application/vnd.openxmlformats-officedocument.theme+xml"/>
  <Override PartName="/ppt/theme/theme73.xml" ContentType="application/vnd.openxmlformats-officedocument.theme+xml"/>
  <Override PartName="/ppt/theme/theme105.xml" ContentType="application/vnd.openxmlformats-officedocument.theme+xml"/>
  <Override PartName="/ppt/slideLayouts/slideLayout121.xml" ContentType="application/vnd.openxmlformats-officedocument.presentationml.slideLayout+xml"/>
  <Override PartName="/ppt/theme/theme152.xml" ContentType="application/vnd.openxmlformats-officedocument.theme+xml"/>
  <Override PartName="/ppt/notesSlides/notesSlide13.xml" ContentType="application/vnd.openxmlformats-officedocument.presentationml.notesSlide+xml"/>
  <Override PartName="/ppt/slideMasters/slideMaster30.xml" ContentType="application/vnd.openxmlformats-officedocument.presentationml.slideMaster+xml"/>
  <Override PartName="/ppt/slideMasters/slideMaster113.xml" ContentType="application/vnd.openxmlformats-officedocument.presentationml.slideMaster+xml"/>
  <Override PartName="/ppt/slideMasters/slideMaster160.xml" ContentType="application/vnd.openxmlformats-officedocument.presentationml.slideMaster+xml"/>
  <Override PartName="/ppt/theme/theme51.xml" ContentType="application/vnd.openxmlformats-officedocument.theme+xml"/>
  <Override PartName="/ppt/theme/theme130.xml" ContentType="application/vnd.openxmlformats-officedocument.theme+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159.xml" ContentType="application/vnd.openxmlformats-officedocument.presentationml.slideLayout+xml"/>
  <Override PartName="/ppt/notesSlides/notesSlide4.xml" ContentType="application/vnd.openxmlformats-officedocument.presentationml.notesSlide+xml"/>
  <Override PartName="/ppt/slides/slide38.xml" ContentType="application/vnd.openxmlformats-officedocument.presentationml.slide+xml"/>
  <Override PartName="/ppt/slideLayouts/slideLayout137.xml" ContentType="application/vnd.openxmlformats-officedocument.presentationml.slideLayout+xml"/>
  <Override PartName="/ppt/slideMasters/slideMaster68.xml" ContentType="application/vnd.openxmlformats-officedocument.presentationml.slideMaster+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theme/theme89.xml" ContentType="application/vnd.openxmlformats-officedocument.theme+xml"/>
  <Override PartName="/ppt/notesSlides/notesSlide29.xml" ContentType="application/vnd.openxmlformats-officedocument.presentationml.notesSlide+xml"/>
  <Override PartName="/ppt/slideMasters/slideMaster46.xml" ContentType="application/vnd.openxmlformats-officedocument.presentationml.slideMaster+xml"/>
  <Override PartName="/ppt/slideMasters/slideMaster93.xml" ContentType="application/vnd.openxmlformats-officedocument.presentationml.slideMaster+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62.xml" ContentType="application/vnd.openxmlformats-officedocument.presentationml.slideLayout+xml"/>
  <Override PartName="/ppt/theme/theme67.xml" ContentType="application/vnd.openxmlformats-officedocument.theme+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Masters/slideMaster129.xml" ContentType="application/vnd.openxmlformats-officedocument.presentationml.slideMaster+xml"/>
  <Override PartName="/ppt/slideLayouts/slideLayout140.xml" ContentType="application/vnd.openxmlformats-officedocument.presentationml.slideLayout+xml"/>
  <Override PartName="/ppt/theme/theme146.xml" ContentType="application/vnd.openxmlformats-officedocument.theme+xml"/>
  <Override PartName="/ppt/slideMasters/slideMaster24.xml" ContentType="application/vnd.openxmlformats-officedocument.presentationml.slideMaster+xml"/>
  <Override PartName="/ppt/slideMasters/slideMaster71.xml" ContentType="application/vnd.openxmlformats-officedocument.presentationml.slideMaster+xml"/>
  <Override PartName="/ppt/slideMasters/slideMaster107.xml" ContentType="application/vnd.openxmlformats-officedocument.presentationml.slideMaster+xml"/>
  <Override PartName="/ppt/slideMasters/slideMaster154.xml" ContentType="application/vnd.openxmlformats-officedocument.presentationml.slideMaster+xml"/>
  <Override PartName="/ppt/slideLayouts/slideLayout40.xml" ContentType="application/vnd.openxmlformats-officedocument.presentationml.slideLayout+xml"/>
  <Override PartName="/ppt/theme/theme45.xml" ContentType="application/vnd.openxmlformats-officedocument.theme+xml"/>
  <Override PartName="/ppt/theme/theme92.xml" ContentType="application/vnd.openxmlformats-officedocument.theme+xml"/>
  <Override PartName="/ppt/theme/theme124.xml" ContentType="application/vnd.openxmlformats-officedocument.theme+xml"/>
  <Override PartName="/ppt/notesSlides/notesSlide32.xml" ContentType="application/vnd.openxmlformats-officedocument.presentationml.notesSlide+xml"/>
  <Override PartName="/ppt/theme/theme23.xml" ContentType="application/vnd.openxmlformats-officedocument.theme+xml"/>
  <Override PartName="/ppt/slideMasters/slideMaster132.xml" ContentType="application/vnd.openxmlformats-officedocument.presentationml.slideMaster+xml"/>
  <Override PartName="/ppt/theme/theme70.xml" ContentType="application/vnd.openxmlformats-officedocument.theme+xml"/>
  <Override PartName="/ppt/theme/theme102.xml" ContentType="application/vnd.openxmlformats-officedocument.theme+xml"/>
  <Override PartName="/ppt/notesSlides/notesSlide10.xml" ContentType="application/vnd.openxmlformats-officedocument.presentationml.notesSlide+xml"/>
  <Override PartName="/ppt/slideMasters/slideMaster110.xml" ContentType="application/vnd.openxmlformats-officedocument.presentationml.slideMaster+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109.xml" ContentType="application/vnd.openxmlformats-officedocument.presentationml.slideLayout+xml"/>
  <Override PartName="/ppt/slideLayouts/slideLayout156.xml" ContentType="application/vnd.openxmlformats-officedocument.presentationml.slideLayout+xml"/>
  <Override PartName="/ppt/notesSlides/notesSlide1.xml" ContentType="application/vnd.openxmlformats-officedocument.presentationml.notesSlide+xml"/>
  <Override PartName="/ppt/slideMasters/slideMaster87.xml" ContentType="application/vnd.openxmlformats-officedocument.presentationml.slideMaster+xml"/>
  <Override PartName="/ppt/slideLayouts/slideLayout56.xml" ContentType="application/vnd.openxmlformats-officedocument.presentationml.slideLayout+xml"/>
  <Override PartName="/ppt/slideMasters/slideMaster18.xml" ContentType="application/vnd.openxmlformats-officedocument.presentationml.slideMaster+xml"/>
  <Override PartName="/ppt/slideMasters/slideMaster65.xml" ContentType="application/vnd.openxmlformats-officedocument.presentationml.slideMaster+xml"/>
  <Override PartName="/ppt/slides/slide35.xml" ContentType="application/vnd.openxmlformats-officedocument.presentationml.slide+xml"/>
  <Override PartName="/ppt/slideLayouts/slideLayout34.xml" ContentType="application/vnd.openxmlformats-officedocument.presentationml.slideLayout+xml"/>
  <Override PartName="/ppt/theme/theme39.xml" ContentType="application/vnd.openxmlformats-officedocument.theme+xml"/>
  <Override PartName="/ppt/slideLayouts/slideLayout81.xml" ContentType="application/vnd.openxmlformats-officedocument.presentationml.slideLayout+xml"/>
  <Override PartName="/ppt/theme/theme86.xml" ContentType="application/vnd.openxmlformats-officedocument.theme+xml"/>
  <Override PartName="/ppt/slideLayouts/slideLayout134.xml" ContentType="application/vnd.openxmlformats-officedocument.presentationml.slideLayout+xml"/>
  <Override PartName="/ppt/slideMasters/slideMaster148.xml" ContentType="application/vnd.openxmlformats-officedocument.presentationml.slideMaster+xml"/>
  <Override PartName="/ppt/slides/slide13.xml" ContentType="application/vnd.openxmlformats-officedocument.presentationml.slide+xml"/>
  <Override PartName="/ppt/slideLayouts/slideLayout112.xml" ContentType="application/vnd.openxmlformats-officedocument.presentationml.slideLayout+xml"/>
  <Override PartName="/ppt/theme/theme118.xml" ContentType="application/vnd.openxmlformats-officedocument.theme+xml"/>
  <Override PartName="/ppt/notesSlides/notesSlide26.xml" ContentType="application/vnd.openxmlformats-officedocument.presentationml.notesSlide+xml"/>
  <Override PartName="/ppt/slideMasters/slideMaster43.xml" ContentType="application/vnd.openxmlformats-officedocument.presentationml.slideMaster+xml"/>
  <Override PartName="/ppt/slideMasters/slideMaster90.xml" ContentType="application/vnd.openxmlformats-officedocument.presentationml.slideMaster+xml"/>
  <Override PartName="/ppt/slideMasters/slideMaster126.xml" ContentType="application/vnd.openxmlformats-officedocument.presentationml.slideMaster+xml"/>
  <Override PartName="/ppt/slideLayouts/slideLayout12.xml" ContentType="application/vnd.openxmlformats-officedocument.presentationml.slideLayout+xml"/>
  <Override PartName="/ppt/theme/theme17.xml" ContentType="application/vnd.openxmlformats-officedocument.theme+xml"/>
  <Override PartName="/ppt/theme/theme64.xml" ContentType="application/vnd.openxmlformats-officedocument.theme+xml"/>
  <Override PartName="/ppt/theme/theme143.xml" ContentType="application/vnd.openxmlformats-officedocument.theme+xml"/>
  <Override PartName="/ppt/slideMasters/slideMaster21.xml" ContentType="application/vnd.openxmlformats-officedocument.presentationml.slideMaster+xml"/>
  <Override PartName="/ppt/theme/theme42.xml" ContentType="application/vnd.openxmlformats-officedocument.theme+xml"/>
  <Override PartName="/ppt/slideMasters/slideMaster104.xml" ContentType="application/vnd.openxmlformats-officedocument.presentationml.slideMaster+xml"/>
  <Override PartName="/ppt/slideMasters/slideMaster151.xml" ContentType="application/vnd.openxmlformats-officedocument.presentationml.slideMaster+xml"/>
  <Override PartName="/ppt/theme/theme9.xml" ContentType="application/vnd.openxmlformats-officedocument.theme+xml"/>
  <Override PartName="/ppt/theme/theme121.xml" ContentType="application/vnd.openxmlformats-officedocument.theme+xml"/>
  <Override PartName="/ppt/theme/theme20.xml" ContentType="application/vnd.openxmlformats-officedocument.theme+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Masters/slideMaster59.xml" ContentType="application/vnd.openxmlformats-officedocument.presentationml.slideMaster+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75.xml" ContentType="application/vnd.openxmlformats-officedocument.presentationml.slideLayout+xml"/>
  <Override PartName="/ppt/theme/theme159.xml" ContentType="application/vnd.openxmlformats-officedocument.theme+xml"/>
  <Override PartName="/ppt/slideMasters/slideMaster37.xml" ContentType="application/vnd.openxmlformats-officedocument.presentationml.slideMaster+xml"/>
  <Override PartName="/ppt/slideMasters/slideMaster84.xml" ContentType="application/vnd.openxmlformats-officedocument.presentationml.slideMaster+xml"/>
  <Override PartName="/ppt/slideLayouts/slideLayout53.xml" ContentType="application/vnd.openxmlformats-officedocument.presentationml.slideLayout+xml"/>
  <Override PartName="/ppt/theme/theme58.xml" ContentType="application/vnd.openxmlformats-officedocument.theme+xml"/>
  <Override PartName="/ppt/slideLayouts/slideLayout106.xml" ContentType="application/vnd.openxmlformats-officedocument.presentationml.slideLayout+xml"/>
  <Override PartName="/ppt/theme/theme137.xml" ContentType="application/vnd.openxmlformats-officedocument.theme+xml"/>
  <Override PartName="/ppt/slideLayouts/slideLayout153.xml" ContentType="application/vnd.openxmlformats-officedocument.presentationml.slideLayout+xml"/>
  <Override PartName="/ppt/slideMasters/slideMaster26.xml" ContentType="application/vnd.openxmlformats-officedocument.presentationml.slideMaster+xml"/>
  <Override PartName="/ppt/slideMasters/slideMaster73.xml" ContentType="application/vnd.openxmlformats-officedocument.presentationml.slideMaster+xml"/>
  <Override PartName="/ppt/slideMasters/slideMaster109.xml" ContentType="application/vnd.openxmlformats-officedocument.presentationml.slideMaster+xml"/>
  <Override PartName="/ppt/slideMasters/slideMaster156.xml" ContentType="application/vnd.openxmlformats-officedocument.presentationml.slideMaster+xml"/>
  <Override PartName="/ppt/slides/slide32.xml" ContentType="application/vnd.openxmlformats-officedocument.presentationml.slide+xml"/>
  <Override PartName="/ppt/slideLayouts/slideLayout42.xml" ContentType="application/vnd.openxmlformats-officedocument.presentationml.slideLayout+xml"/>
  <Override PartName="/ppt/theme/theme47.xml" ContentType="application/vnd.openxmlformats-officedocument.theme+xml"/>
  <Override PartName="/ppt/theme/theme94.xml" ContentType="application/vnd.openxmlformats-officedocument.theme+xml"/>
  <Override PartName="/ppt/slideLayouts/slideLayout131.xml" ContentType="application/vnd.openxmlformats-officedocument.presentationml.slideLayout+xml"/>
  <Override PartName="/ppt/theme/theme126.xml" ContentType="application/vnd.openxmlformats-officedocument.theme+xml"/>
  <Override PartName="/ppt/notesSlides/notesSlide34.xml" ContentType="application/vnd.openxmlformats-officedocument.presentationml.notesSlide+xml"/>
  <Override PartName="/ppt/slideMasters/slideMaster15.xml" ContentType="application/vnd.openxmlformats-officedocument.presentationml.slideMaster+xml"/>
  <Override PartName="/ppt/slideMasters/slideMaster51.xml" ContentType="application/vnd.openxmlformats-officedocument.presentationml.slideMaster+xml"/>
  <Override PartName="/ppt/slideMasters/slideMaster62.xml" ContentType="application/vnd.openxmlformats-officedocument.presentationml.slideMaster+xml"/>
  <Override PartName="/ppt/slideMasters/slideMaster14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heme/theme36.xml" ContentType="application/vnd.openxmlformats-officedocument.theme+xml"/>
  <Override PartName="/ppt/theme/theme83.xml" ContentType="application/vnd.openxmlformats-officedocument.theme+xml"/>
  <Override PartName="/ppt/slideLayouts/slideLayout120.xml" ContentType="application/vnd.openxmlformats-officedocument.presentationml.slideLayout+xml"/>
  <Override PartName="/ppt/theme/theme115.xml" ContentType="application/vnd.openxmlformats-officedocument.theme+xml"/>
  <Override PartName="/ppt/theme/theme162.xml" ContentType="application/vnd.openxmlformats-officedocument.theme+xml"/>
  <Override PartName="/ppt/notesSlides/notesSlide23.xml" ContentType="application/vnd.openxmlformats-officedocument.presentationml.notesSlide+xml"/>
  <Override PartName="/ppt/slideMasters/slideMaster40.xml" ContentType="application/vnd.openxmlformats-officedocument.presentationml.slideMaster+xml"/>
  <Override PartName="/ppt/slideMasters/slideMaster134.xml" ContentType="application/vnd.openxmlformats-officedocument.presentationml.slideMaster+xml"/>
  <Override PartName="/ppt/theme/theme14.xml" ContentType="application/vnd.openxmlformats-officedocument.theme+xml"/>
  <Override PartName="/ppt/theme/theme25.xml" ContentType="application/vnd.openxmlformats-officedocument.theme+xml"/>
  <Override PartName="/ppt/theme/theme61.xml" ContentType="application/vnd.openxmlformats-officedocument.theme+xml"/>
  <Override PartName="/ppt/theme/theme72.xml" ContentType="application/vnd.openxmlformats-officedocument.theme+xml"/>
  <Override PartName="/ppt/theme/theme104.xml" ContentType="application/vnd.openxmlformats-officedocument.theme+xml"/>
  <Override PartName="/ppt/theme/theme140.xml" ContentType="application/vnd.openxmlformats-officedocument.theme+xml"/>
  <Override PartName="/ppt/theme/theme151.xml" ContentType="application/vnd.openxmlformats-officedocument.theme+xml"/>
  <Override PartName="/ppt/notesSlides/notesSlide12.xml" ContentType="application/vnd.openxmlformats-officedocument.presentationml.notesSlide+xml"/>
  <Override PartName="/ppt/slideMasters/slideMaster112.xml" ContentType="application/vnd.openxmlformats-officedocument.presentationml.slideMaster+xml"/>
  <Override PartName="/ppt/slideMasters/slideMaster123.xml" ContentType="application/vnd.openxmlformats-officedocument.presentationml.slideMaster+xml"/>
  <Override PartName="/ppt/theme/theme50.xml" ContentType="application/vnd.openxmlformats-officedocument.theme+xml"/>
  <Override PartName="/ppt/slideMasters/slideMaster4.xml" ContentType="application/vnd.openxmlformats-officedocument.presentationml.slideMaster+xml"/>
  <Override PartName="/ppt/slideMasters/slideMaster101.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Masters/slideMaster78.xml" ContentType="application/vnd.openxmlformats-officedocument.presentationml.slideMaster+xml"/>
  <Override PartName="/ppt/slideMasters/slideMaster89.xml" ContentType="application/vnd.openxmlformats-officedocument.presentationml.slideMaster+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notesSlides/notesSlide3.xml" ContentType="application/vnd.openxmlformats-officedocument.presentationml.notesSlide+xml"/>
  <Override PartName="/ppt/slideMasters/slideMaster67.xml" ContentType="application/vnd.openxmlformats-officedocument.presentationml.slideMaster+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theme/theme88.xml" ContentType="application/vnd.openxmlformats-officedocument.theme+xml"/>
  <Override PartName="/ppt/theme/theme99.xml" ContentType="application/vnd.openxmlformats-officedocument.theme+xml"/>
  <Override PartName="/ppt/slideLayouts/slideLayout136.xml" ContentType="application/vnd.openxmlformats-officedocument.presentationml.slideLayout+xml"/>
  <Override PartName="/ppt/notesSlides/notesSlide39.xml" ContentType="application/vnd.openxmlformats-officedocument.presentationml.notesSlide+xml"/>
  <Override PartName="/ppt/slideMasters/slideMaster56.xml" ContentType="application/vnd.openxmlformats-officedocument.presentationml.slideMaster+xml"/>
  <Override PartName="/ppt/slideMasters/slideMaster139.xml" ContentType="application/vnd.openxmlformats-officedocument.presentationml.slideMaster+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theme/theme77.xml" ContentType="application/vnd.openxmlformats-officedocument.theme+xml"/>
  <Override PartName="/ppt/slideLayouts/slideLayout114.xml" ContentType="application/vnd.openxmlformats-officedocument.presentationml.slideLayout+xml"/>
  <Override PartName="/ppt/theme/theme109.xml" ContentType="application/vnd.openxmlformats-officedocument.theme+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theme/theme156.xml" ContentType="application/vnd.openxmlformats-officedocument.theme+xml"/>
  <Override PartName="/ppt/slideLayouts/slideLayout172.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Masters/slideMaster34.xml" ContentType="application/vnd.openxmlformats-officedocument.presentationml.slideMaster+xml"/>
  <Override PartName="/ppt/slideMasters/slideMaster45.xml" ContentType="application/vnd.openxmlformats-officedocument.presentationml.slideMaster+xml"/>
  <Override PartName="/ppt/slideMasters/slideMaster81.xml" ContentType="application/vnd.openxmlformats-officedocument.presentationml.slideMaster+xml"/>
  <Override PartName="/ppt/slideMasters/slideMaster92.xml" ContentType="application/vnd.openxmlformats-officedocument.presentationml.slideMaster+xml"/>
  <Override PartName="/ppt/slideMasters/slideMaster128.xml" ContentType="application/vnd.openxmlformats-officedocument.presentationml.slideMaster+xml"/>
  <Override PartName="/ppt/tags/tag1.xml" ContentType="application/vnd.openxmlformats-officedocument.presentationml.tags+xml"/>
  <Override PartName="/ppt/slideLayouts/slideLayout14.xml" ContentType="application/vnd.openxmlformats-officedocument.presentationml.slideLayout+xml"/>
  <Override PartName="/ppt/theme/theme19.xml" ContentType="application/vnd.openxmlformats-officedocument.theme+xml"/>
  <Override PartName="/ppt/slideLayouts/slideLayout61.xml" ContentType="application/vnd.openxmlformats-officedocument.presentationml.slideLayout+xml"/>
  <Override PartName="/ppt/theme/theme66.xml" ContentType="application/vnd.openxmlformats-officedocument.theme+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45.xml" ContentType="application/vnd.openxmlformats-officedocument.theme+xml"/>
  <Override PartName="/ppt/slideMasters/slideMaster23.xml" ContentType="application/vnd.openxmlformats-officedocument.presentationml.slideMaster+xml"/>
  <Override PartName="/ppt/slideMasters/slideMaster70.xml" ContentType="application/vnd.openxmlformats-officedocument.presentationml.slideMaster+xml"/>
  <Override PartName="/ppt/slideMasters/slideMaster117.xml" ContentType="application/vnd.openxmlformats-officedocument.presentationml.slideMaster+xml"/>
  <Override PartName="/ppt/slides/slide40.xml" ContentType="application/vnd.openxmlformats-officedocument.presentationml.slide+xml"/>
  <Override PartName="/ppt/theme/theme44.xml" ContentType="application/vnd.openxmlformats-officedocument.theme+xml"/>
  <Override PartName="/ppt/slideLayouts/slideLayout50.xml" ContentType="application/vnd.openxmlformats-officedocument.presentationml.slideLayout+xml"/>
  <Override PartName="/ppt/theme/theme55.xml" ContentType="application/vnd.openxmlformats-officedocument.theme+xml"/>
  <Override PartName="/ppt/theme/theme91.xml" ContentType="application/vnd.openxmlformats-officedocument.theme+xml"/>
  <Override PartName="/ppt/theme/theme134.xml" ContentType="application/vnd.openxmlformats-officedocument.them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Masters/slideMaster106.xml" ContentType="application/vnd.openxmlformats-officedocument.presentationml.slideMaster+xml"/>
  <Override PartName="/ppt/slideMasters/slideMaster142.xml" ContentType="application/vnd.openxmlformats-officedocument.presentationml.slideMaster+xml"/>
  <Override PartName="/ppt/slideMasters/slideMaster153.xml" ContentType="application/vnd.openxmlformats-officedocument.presentationml.slideMaster+xml"/>
  <Override PartName="/ppt/theme/theme33.xml" ContentType="application/vnd.openxmlformats-officedocument.theme+xml"/>
  <Override PartName="/ppt/theme/theme80.xml" ContentType="application/vnd.openxmlformats-officedocument.theme+xml"/>
  <Override PartName="/ppt/theme/theme112.xml" ContentType="application/vnd.openxmlformats-officedocument.theme+xml"/>
  <Override PartName="/ppt/theme/theme123.xml" ContentType="application/vnd.openxmlformats-officedocument.them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Masters/slideMaster131.xml" ContentType="application/vnd.openxmlformats-officedocument.presentationml.slideMaster+xml"/>
  <Override PartName="/ppt/theme/theme22.xml" ContentType="application/vnd.openxmlformats-officedocument.theme+xml"/>
  <Override PartName="/ppt/slideLayouts/slideLayout99.xml" ContentType="application/vnd.openxmlformats-officedocument.presentationml.slideLayout+xml"/>
  <Override PartName="/ppt/theme/theme101.xml" ContentType="application/vnd.openxmlformats-officedocument.theme+xml"/>
  <Override PartName="/ppt/slideMasters/slideMaster120.xml" ContentType="application/vnd.openxmlformats-officedocument.presentationml.slideMaster+xml"/>
  <Override PartName="/ppt/handoutMasters/handoutMaster1.xml" ContentType="application/vnd.openxmlformats-officedocument.presentationml.handoutMaster+xml"/>
  <Override PartName="/ppt/theme/theme11.xml" ContentType="application/vnd.openxmlformats-officedocument.theme+xml"/>
  <Override PartName="/ppt/slideLayouts/slideLayout88.xml" ContentType="application/vnd.openxmlformats-officedocument.presentationml.slideLayout+xml"/>
  <Override PartName="/docProps/core.xml" ContentType="application/vnd.openxmlformats-package.core-properties+xml"/>
  <Override PartName="/ppt/slideMasters/slideMaster97.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slideMasters/slideMaster39.xml" ContentType="application/vnd.openxmlformats-officedocument.presentationml.slideMaster+xml"/>
  <Override PartName="/ppt/slideMasters/slideMaster86.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theme/theme139.xml" ContentType="application/vnd.openxmlformats-officedocument.theme+xml"/>
  <Override PartName="/ppt/slideLayouts/slideLayout155.xml" ContentType="application/vnd.openxmlformats-officedocument.presentationml.slideLayout+xml"/>
  <Override PartName="/ppt/slideMasters/slideMaster28.xml" ContentType="application/vnd.openxmlformats-officedocument.presentationml.slideMaster+xml"/>
  <Override PartName="/ppt/slideMasters/slideMaster75.xml" ContentType="application/vnd.openxmlformats-officedocument.presentationml.slideMaster+xml"/>
  <Override PartName="/ppt/slideMasters/slideMaster158.xml" ContentType="application/vnd.openxmlformats-officedocument.presentationml.slideMaster+xml"/>
  <Override PartName="/ppt/slides/slide34.xml" ContentType="application/vnd.openxmlformats-officedocument.presentationml.slide+xml"/>
  <Override PartName="/ppt/slideLayouts/slideLayout44.xml" ContentType="application/vnd.openxmlformats-officedocument.presentationml.slideLayout+xml"/>
  <Override PartName="/ppt/theme/theme49.xml" ContentType="application/vnd.openxmlformats-officedocument.theme+xml"/>
  <Override PartName="/ppt/slideLayouts/slideLayout91.xml" ContentType="application/vnd.openxmlformats-officedocument.presentationml.slideLayout+xml"/>
  <Override PartName="/ppt/theme/theme96.xml" ContentType="application/vnd.openxmlformats-officedocument.theme+xml"/>
  <Override PartName="/ppt/slideLayouts/slideLayout133.xml" ContentType="application/vnd.openxmlformats-officedocument.presentationml.slideLayout+xml"/>
  <Override PartName="/ppt/theme/theme128.xml" ContentType="application/vnd.openxmlformats-officedocument.theme+xml"/>
  <Override PartName="/ppt/slideLayouts/slideLayout144.xml" ContentType="application/vnd.openxmlformats-officedocument.presentationml.slideLayout+xml"/>
  <Override PartName="/ppt/notesSlides/notesSlide36.xml" ContentType="application/vnd.openxmlformats-officedocument.presentationml.notesSlide+xml"/>
  <Default Extension="rels" ContentType="application/vnd.openxmlformats-package.relationships+xml"/>
  <Override PartName="/ppt/slideMasters/slideMaster17.xml" ContentType="application/vnd.openxmlformats-officedocument.presentationml.slideMaster+xml"/>
  <Override PartName="/ppt/slideMasters/slideMaster53.xml" ContentType="application/vnd.openxmlformats-officedocument.presentationml.slideMaster+xml"/>
  <Override PartName="/ppt/slideMasters/slideMaster64.xml" ContentType="application/vnd.openxmlformats-officedocument.presentationml.slideMaster+xml"/>
  <Override PartName="/ppt/slideMasters/slideMaster147.xml" ContentType="application/vnd.openxmlformats-officedocument.presentationml.slideMaster+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heme/theme38.xml" ContentType="application/vnd.openxmlformats-officedocument.theme+xml"/>
  <Override PartName="/ppt/slideLayouts/slideLayout80.xml" ContentType="application/vnd.openxmlformats-officedocument.presentationml.slideLayout+xml"/>
  <Override PartName="/ppt/theme/theme85.xml" ContentType="application/vnd.openxmlformats-officedocument.theme+xml"/>
  <Override PartName="/ppt/slideLayouts/slideLayout122.xml" ContentType="application/vnd.openxmlformats-officedocument.presentationml.slideLayout+xml"/>
  <Override PartName="/ppt/theme/theme117.xml" ContentType="application/vnd.openxmlformats-officedocument.theme+xml"/>
  <Override PartName="/ppt/notesSlides/notesSlide25.xml" ContentType="application/vnd.openxmlformats-officedocument.presentationml.notesSlide+xml"/>
  <Override PartName="/ppt/slideMasters/slideMaster42.xml" ContentType="application/vnd.openxmlformats-officedocument.presentationml.slideMaster+xml"/>
  <Override PartName="/ppt/slideMasters/slideMaster136.xml" ContentType="application/vnd.openxmlformats-officedocument.presentationml.slideMaster+xml"/>
  <Override PartName="/ppt/slides/slide12.xml" ContentType="application/vnd.openxmlformats-officedocument.presentationml.slide+xml"/>
  <Override PartName="/ppt/slideLayouts/slideLayout11.xml" ContentType="application/vnd.openxmlformats-officedocument.presentationml.slideLayout+xml"/>
  <Override PartName="/ppt/theme/theme16.xml" ContentType="application/vnd.openxmlformats-officedocument.theme+xml"/>
  <Override PartName="/ppt/theme/theme27.xml" ContentType="application/vnd.openxmlformats-officedocument.theme+xml"/>
  <Override PartName="/ppt/theme/theme63.xml" ContentType="application/vnd.openxmlformats-officedocument.theme+xml"/>
  <Override PartName="/ppt/theme/theme74.xml" ContentType="application/vnd.openxmlformats-officedocument.theme+xml"/>
  <Override PartName="/ppt/slideLayouts/slideLayout111.xml" ContentType="application/vnd.openxmlformats-officedocument.presentationml.slideLayout+xml"/>
  <Override PartName="/ppt/theme/theme106.xml" ContentType="application/vnd.openxmlformats-officedocument.theme+xml"/>
  <Override PartName="/ppt/theme/theme153.xml" ContentType="application/vnd.openxmlformats-officedocument.theme+xml"/>
  <Override PartName="/ppt/notesSlides/notesSlide14.xml" ContentType="application/vnd.openxmlformats-officedocument.presentationml.notesSlide+xml"/>
  <Override PartName="/ppt/slideMasters/slideMaster31.xml" ContentType="application/vnd.openxmlformats-officedocument.presentationml.slideMaster+xml"/>
  <Override PartName="/ppt/slideMasters/slideMaster114.xml" ContentType="application/vnd.openxmlformats-officedocument.presentationml.slideMaster+xml"/>
  <Override PartName="/ppt/slideMasters/slideMaster125.xml" ContentType="application/vnd.openxmlformats-officedocument.presentationml.slideMaster+xml"/>
  <Override PartName="/ppt/slideMasters/slideMaster161.xml" ContentType="application/vnd.openxmlformats-officedocument.presentationml.slideMaster+xml"/>
  <Override PartName="/ppt/theme/theme52.xml" ContentType="application/vnd.openxmlformats-officedocument.theme+xml"/>
  <Override PartName="/ppt/slideLayouts/slideLayout100.xml" ContentType="application/vnd.openxmlformats-officedocument.presentationml.slideLayout+xml"/>
  <Override PartName="/ppt/theme/theme131.xml" ContentType="application/vnd.openxmlformats-officedocument.theme+xml"/>
  <Override PartName="/ppt/theme/theme142.xml" ContentType="application/vnd.openxmlformats-officedocument.theme+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slideMasters/slideMaster103.xml" ContentType="application/vnd.openxmlformats-officedocument.presentationml.slideMaster+xml"/>
  <Override PartName="/ppt/slideMasters/slideMaster150.xml" ContentType="application/vnd.openxmlformats-officedocument.presentationml.slideMaster+xml"/>
  <Override PartName="/ppt/theme/theme8.xml" ContentType="application/vnd.openxmlformats-officedocument.theme+xml"/>
  <Override PartName="/ppt/theme/theme41.xml" ContentType="application/vnd.openxmlformats-officedocument.theme+xml"/>
  <Override PartName="/ppt/theme/theme120.xml" ContentType="application/vnd.openxmlformats-officedocument.theme+xml"/>
  <Override PartName="/ppt/theme/theme30.xml" ContentType="application/vnd.openxmlformats-officedocument.theme+xml"/>
  <Override PartName="/ppt/slideLayouts/slideLayout149.xml" ContentType="application/vnd.openxmlformats-officedocument.presentationml.slideLayout+xml"/>
  <Override PartName="/ppt/notesSlides/notesSlide5.xml" ContentType="application/vnd.openxmlformats-officedocument.presentationml.notesSlide+xml"/>
  <Override PartName="/ppt/slideMasters/slideMaster69.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38.xml" ContentType="application/vnd.openxmlformats-officedocument.presentationml.slideLayout+xml"/>
  <Override PartName="/ppt/slideMasters/slideMaster58.xml" ContentType="application/vnd.openxmlformats-officedocument.presentationml.slideMaster+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74.xml" ContentType="application/vnd.openxmlformats-officedocument.presentationml.slideLayout+xml"/>
  <Override PartName="/ppt/theme/theme79.xml" ContentType="application/vnd.openxmlformats-officedocument.theme+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63.xml" ContentType="application/vnd.openxmlformats-officedocument.presentationml.slideLayout+xml"/>
  <Override PartName="/ppt/theme/theme158.xml" ContentType="application/vnd.openxmlformats-officedocument.theme+xml"/>
  <Override PartName="/ppt/slideLayouts/slideLayout174.xml" ContentType="application/vnd.openxmlformats-officedocument.presentationml.slideLayout+xml"/>
  <Override PartName="/ppt/notesSlides/notesSlide19.xml" ContentType="application/vnd.openxmlformats-officedocument.presentationml.notesSlide+xml"/>
  <Override PartName="/ppt/slideMasters/slideMaster47.xml" ContentType="application/vnd.openxmlformats-officedocument.presentationml.slideMaster+xml"/>
  <Override PartName="/ppt/slideMasters/slideMaster94.xml" ContentType="application/vnd.openxmlformats-officedocument.presentationml.slideMaster+xml"/>
  <Override PartName="/ppt/slideLayouts/slideLayout16.xml" ContentType="application/vnd.openxmlformats-officedocument.presentationml.slideLayout+xml"/>
  <Override PartName="/ppt/slideLayouts/slideLayout63.xml" ContentType="application/vnd.openxmlformats-officedocument.presentationml.slideLayout+xml"/>
  <Override PartName="/ppt/theme/theme68.xml" ContentType="application/vnd.openxmlformats-officedocument.theme+xml"/>
  <Override PartName="/ppt/slideLayouts/slideLayout105.xml" ContentType="application/vnd.openxmlformats-officedocument.presentationml.slideLayout+xml"/>
  <Override PartName="/ppt/slideLayouts/slideLayout152.xml" ContentType="application/vnd.openxmlformats-officedocument.presentationml.slideLayout+xml"/>
  <Override PartName="/ppt/theme/theme147.xml" ContentType="application/vnd.openxmlformats-officedocument.theme+xml"/>
  <Default Extension="jpeg" ContentType="image/jpeg"/>
  <Override PartName="/ppt/slideMasters/slideMaster25.xml" ContentType="application/vnd.openxmlformats-officedocument.presentationml.slideMaster+xml"/>
  <Override PartName="/ppt/slideMasters/slideMaster36.xml" ContentType="application/vnd.openxmlformats-officedocument.presentationml.slideMaster+xml"/>
  <Override PartName="/ppt/slideMasters/slideMaster72.xml" ContentType="application/vnd.openxmlformats-officedocument.presentationml.slideMaster+xml"/>
  <Override PartName="/ppt/slideMasters/slideMaster83.xml" ContentType="application/vnd.openxmlformats-officedocument.presentationml.slideMaster+xml"/>
  <Override PartName="/ppt/slideMasters/slideMaster119.xml" ContentType="application/vnd.openxmlformats-officedocument.presentationml.slideMaster+xml"/>
  <Override PartName="/ppt/slides/slide31.xml" ContentType="application/vnd.openxmlformats-officedocument.presentationml.slide+xml"/>
  <Override PartName="/ppt/slideLayouts/slideLayout41.xml" ContentType="application/vnd.openxmlformats-officedocument.presentationml.slideLayout+xml"/>
  <Override PartName="/ppt/theme/theme46.xml" ContentType="application/vnd.openxmlformats-officedocument.theme+xml"/>
  <Override PartName="/ppt/slideLayouts/slideLayout52.xml" ContentType="application/vnd.openxmlformats-officedocument.presentationml.slideLayout+xml"/>
  <Override PartName="/ppt/theme/theme57.xml" ContentType="application/vnd.openxmlformats-officedocument.theme+xml"/>
  <Override PartName="/ppt/theme/theme93.xml" ContentType="application/vnd.openxmlformats-officedocument.theme+xml"/>
  <Override PartName="/ppt/slideLayouts/slideLayout141.xml" ContentType="application/vnd.openxmlformats-officedocument.presentationml.slideLayout+xml"/>
  <Override PartName="/ppt/theme/theme136.xml" ContentType="application/vnd.openxmlformats-officedocument.theme+xml"/>
  <Override PartName="/ppt/slideMasters/slideMaster14.xml" ContentType="application/vnd.openxmlformats-officedocument.presentationml.slideMaster+xml"/>
  <Override PartName="/ppt/slideMasters/slideMaster61.xml" ContentType="application/vnd.openxmlformats-officedocument.presentationml.slideMaster+xml"/>
  <Override PartName="/ppt/slideMasters/slideMaster108.xml" ContentType="application/vnd.openxmlformats-officedocument.presentationml.slideMaster+xml"/>
  <Override PartName="/ppt/slideMasters/slideMaster155.xml" ContentType="application/vnd.openxmlformats-officedocument.presentationml.slideMaster+xml"/>
  <Override PartName="/ppt/slides/slide20.xml" ContentType="application/vnd.openxmlformats-officedocument.presentationml.slide+xml"/>
  <Override PartName="/ppt/slideLayouts/slideLayout30.xml" ContentType="application/vnd.openxmlformats-officedocument.presentationml.slideLayout+xml"/>
  <Override PartName="/ppt/theme/theme35.xml" ContentType="application/vnd.openxmlformats-officedocument.theme+xml"/>
  <Override PartName="/ppt/theme/theme82.xml" ContentType="application/vnd.openxmlformats-officedocument.theme+xml"/>
  <Override PartName="/ppt/theme/theme114.xml" ContentType="application/vnd.openxmlformats-officedocument.theme+xml"/>
  <Override PartName="/ppt/slideLayouts/slideLayout130.xml" ContentType="application/vnd.openxmlformats-officedocument.presentationml.slideLayout+xml"/>
  <Override PartName="/ppt/theme/theme125.xml" ContentType="application/vnd.openxmlformats-officedocument.theme+xml"/>
  <Override PartName="/ppt/theme/theme161.xml" ContentType="application/vnd.openxmlformats-officedocument.them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Masters/slideMaster50.xml" ContentType="application/vnd.openxmlformats-officedocument.presentationml.slideMaster+xml"/>
  <Override PartName="/ppt/slideMasters/slideMaster133.xml" ContentType="application/vnd.openxmlformats-officedocument.presentationml.slideMaster+xml"/>
  <Override PartName="/ppt/slideMasters/slideMaster144.xml" ContentType="application/vnd.openxmlformats-officedocument.presentationml.slideMaster+xml"/>
  <Override PartName="/ppt/theme/theme24.xml" ContentType="application/vnd.openxmlformats-officedocument.theme+xml"/>
  <Override PartName="/ppt/theme/theme71.xml" ContentType="application/vnd.openxmlformats-officedocument.theme+xml"/>
  <Override PartName="/ppt/theme/theme103.xml" ContentType="application/vnd.openxmlformats-officedocument.theme+xml"/>
  <Override PartName="/ppt/theme/theme150.xml" ContentType="application/vnd.openxmlformats-officedocument.theme+xml"/>
  <Override PartName="/ppt/notesSlides/notesSlide11.xml" ContentType="application/vnd.openxmlformats-officedocument.presentationml.notesSlide+xml"/>
  <Override PartName="/ppt/slideMasters/slideMaster122.xml" ContentType="application/vnd.openxmlformats-officedocument.presentationml.slideMaster+xml"/>
  <Override PartName="/ppt/theme/theme13.xml" ContentType="application/vnd.openxmlformats-officedocument.theme+xml"/>
  <Override PartName="/ppt/theme/theme60.xml" ContentType="application/vnd.openxmlformats-officedocument.theme+xml"/>
  <Override PartName="/ppt/slideMasters/slideMaster99.xml" ContentType="application/vnd.openxmlformats-officedocument.presentationml.slideMaster+xml"/>
  <Override PartName="/ppt/slideMasters/slideMaster111.xml" ContentType="application/vnd.openxmlformats-officedocument.presentationml.slideMaster+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Masters/slideMaster3.xml" ContentType="application/vnd.openxmlformats-officedocument.presentationml.slideMaster+xml"/>
  <Override PartName="/ppt/slideMasters/slideMaster88.xml" ContentType="application/vnd.openxmlformats-officedocument.presentationml.slideMaster+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135.xml" ContentType="application/vnd.openxmlformats-officedocument.presentationml.slideLayout+xml"/>
  <Override PartName="/ppt/slideMasters/slideMaster19.xml" ContentType="application/vnd.openxmlformats-officedocument.presentationml.slideMaster+xml"/>
  <Override PartName="/ppt/slideMasters/slideMaster66.xml" ContentType="application/vnd.openxmlformats-officedocument.presentationml.slideMaster+xml"/>
  <Override PartName="/ppt/slideMasters/slideMaster149.xml" ContentType="application/vnd.openxmlformats-officedocument.presentationml.slideMaster+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theme/theme87.xml" ContentType="application/vnd.openxmlformats-officedocument.theme+xml"/>
  <Override PartName="/ppt/theme/theme119.xml" ContentType="application/vnd.openxmlformats-officedocument.theme+xml"/>
  <Override PartName="/ppt/notesSlides/notesSlide27.xml" ContentType="application/vnd.openxmlformats-officedocument.presentationml.notesSlide+xml"/>
  <Override PartName="/ppt/slideMasters/slideMaster44.xml" ContentType="application/vnd.openxmlformats-officedocument.presentationml.slideMaster+xml"/>
  <Override PartName="/ppt/slideMasters/slideMaster91.xml" ContentType="application/vnd.openxmlformats-officedocument.presentationml.slideMaster+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18.xml" ContentType="application/vnd.openxmlformats-officedocument.theme+xml"/>
  <Override PartName="/ppt/slideLayouts/slideLayout60.xml" ContentType="application/vnd.openxmlformats-officedocument.presentationml.slideLayout+xml"/>
  <Override PartName="/ppt/theme/theme65.xml" ContentType="application/vnd.openxmlformats-officedocument.theme+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slideMasters/slideMaster127.xml" ContentType="application/vnd.openxmlformats-officedocument.presentationml.slideMaster+xml"/>
  <Override PartName="/ppt/tableStyles.xml" ContentType="application/vnd.openxmlformats-officedocument.presentationml.tableStyles+xml"/>
  <Override PartName="/ppt/theme/theme144.xml" ContentType="application/vnd.openxmlformats-officedocument.theme+xml"/>
  <Override PartName="/ppt/slideMasters/slideMaster22.xml" ContentType="application/vnd.openxmlformats-officedocument.presentationml.slideMaster+xml"/>
  <Override PartName="/ppt/slideMasters/slideMaster105.xml" ContentType="application/vnd.openxmlformats-officedocument.presentationml.slideMaster+xml"/>
  <Override PartName="/ppt/slideMasters/slideMaster152.xml" ContentType="application/vnd.openxmlformats-officedocument.presentationml.slideMaster+xml"/>
  <Override PartName="/ppt/theme/theme43.xml" ContentType="application/vnd.openxmlformats-officedocument.theme+xml"/>
  <Override PartName="/ppt/theme/theme90.xml" ContentType="application/vnd.openxmlformats-officedocument.theme+xml"/>
  <Override PartName="/ppt/theme/theme122.xml" ContentType="application/vnd.openxmlformats-officedocument.theme+xml"/>
  <Override PartName="/ppt/notesSlides/notesSlide30.xml" ContentType="application/vnd.openxmlformats-officedocument.presentationml.notesSlide+xml"/>
  <Override PartName="/ppt/theme/theme21.xml" ContentType="application/vnd.openxmlformats-officedocument.theme+xml"/>
  <Override PartName="/ppt/slideMasters/slideMaster130.xml" ContentType="application/vnd.openxmlformats-officedocument.presentationml.slideMaster+xml"/>
  <Override PartName="/ppt/slideLayouts/slideLayout98.xml" ContentType="application/vnd.openxmlformats-officedocument.presentationml.slideLayout+xml"/>
  <Override PartName="/ppt/theme/theme100.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29.xml" ContentType="application/vnd.openxmlformats-officedocument.presentationml.slideLayout+xml"/>
  <Override PartName="/ppt/slideLayouts/slideLayout176.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Masters/slideMaster38.xml" ContentType="application/vnd.openxmlformats-officedocument.presentationml.slideMaster+xml"/>
  <Override PartName="/ppt/slideMasters/slideMaster85.xml" ContentType="application/vnd.openxmlformats-officedocument.presentationml.slideMaster+xml"/>
  <Override PartName="/ppt/slides/slide33.xml" ContentType="application/vnd.openxmlformats-officedocument.presentationml.slide+xml"/>
  <Override PartName="/ppt/slideLayouts/slideLayout54.xml" ContentType="application/vnd.openxmlformats-officedocument.presentationml.slideLayout+xml"/>
  <Override PartName="/ppt/theme/theme59.xml" ContentType="application/vnd.openxmlformats-officedocument.theme+xml"/>
  <Override PartName="/ppt/theme/theme138.xml" ContentType="application/vnd.openxmlformats-officedocument.theme+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Masters/slideMaster63.xml" ContentType="application/vnd.openxmlformats-officedocument.presentationml.slideMaster+xml"/>
  <Override PartName="/ppt/slideLayouts/slideLayout32.xml" ContentType="application/vnd.openxmlformats-officedocument.presentationml.slideLayout+xml"/>
  <Override PartName="/ppt/theme/theme37.xml" ContentType="application/vnd.openxmlformats-officedocument.theme+xml"/>
  <Override PartName="/ppt/theme/theme84.xml" ContentType="application/vnd.openxmlformats-officedocument.theme+xml"/>
  <Override PartName="/ppt/theme/theme116.xml" ContentType="application/vnd.openxmlformats-officedocument.theme+xml"/>
  <Override PartName="/ppt/slideLayouts/slideLayout132.xml" ContentType="application/vnd.openxmlformats-officedocument.presentationml.slideLayout+xml"/>
  <Override PartName="/ppt/theme/theme163.xml" ContentType="application/vnd.openxmlformats-officedocument.theme+xml"/>
  <Override PartName="/ppt/notesSlides/notesSlide24.xml" ContentType="application/vnd.openxmlformats-officedocument.presentationml.notesSlide+xml"/>
  <Override PartName="/docProps/app.xml" ContentType="application/vnd.openxmlformats-officedocument.extended-properties+xml"/>
  <Override PartName="/ppt/slideMasters/slideMaster146.xml" ContentType="application/vnd.openxmlformats-officedocument.presentationml.slideMaster+xml"/>
  <Override PartName="/ppt/slides/slide11.xml" ContentType="application/vnd.openxmlformats-officedocument.presentationml.slide+xml"/>
  <Override PartName="/ppt/slideLayouts/slideLayout110.xml" ContentType="application/vnd.openxmlformats-officedocument.presentationml.slideLayout+xml"/>
  <Override PartName="/ppt/slideMasters/slideMaster41.xml" ContentType="application/vnd.openxmlformats-officedocument.presentationml.slideMaster+xml"/>
  <Override PartName="/ppt/slideMasters/slideMaster124.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theme/theme62.xml" ContentType="application/vnd.openxmlformats-officedocument.theme+xml"/>
  <Override PartName="/ppt/theme/theme141.xml" ContentType="application/vnd.openxmlformats-officedocument.theme+xml"/>
  <Override PartName="/ppt/theme/theme40.xml" ContentType="application/vnd.openxmlformats-officedocument.theme+xml"/>
  <Override PartName="/ppt/slideMasters/slideMaster102.xml" ContentType="application/vnd.openxmlformats-officedocument.presentationml.slideMaster+xml"/>
  <Override PartName="/ppt/theme/theme7.xml" ContentType="application/vnd.openxmlformats-officedocument.theme+xml"/>
  <Override PartName="/ppt/slideMasters/slideMaster79.xml" ContentType="application/vnd.openxmlformats-officedocument.presentationml.slideMaster+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48.xml" ContentType="application/vnd.openxmlformats-officedocument.presentationml.slideLayout+xml"/>
  <Override PartName="/ppt/slideMasters/slideMaster57.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Layouts/slideLayout26.xml" ContentType="application/vnd.openxmlformats-officedocument.presentationml.slideLayout+xml"/>
  <Override PartName="/ppt/slideLayouts/slideLayout73.xml" ContentType="application/vnd.openxmlformats-officedocument.presentationml.slideLayout+xml"/>
  <Override PartName="/ppt/theme/theme78.xml" ContentType="application/vnd.openxmlformats-officedocument.theme+xml"/>
  <Override PartName="/ppt/theme/theme157.xml" ContentType="application/vnd.openxmlformats-officedocument.theme+xml"/>
  <Override PartName="/ppt/notesSlides/notesSlide18.xml" ContentType="application/vnd.openxmlformats-officedocument.presentationml.notesSlide+xml"/>
  <Override PartName="/ppt/slideMasters/slideMaster35.xml" ContentType="application/vnd.openxmlformats-officedocument.presentationml.slideMaster+xml"/>
  <Override PartName="/ppt/slideMasters/slideMaster82.xml" ContentType="application/vnd.openxmlformats-officedocument.presentationml.slideMaster+xml"/>
  <Override PartName="/ppt/slideMasters/slideMaster118.xml" ContentType="application/vnd.openxmlformats-officedocument.presentationml.slideMaster+xml"/>
  <Override PartName="/ppt/slideLayouts/slideLayout51.xml" ContentType="application/vnd.openxmlformats-officedocument.presentationml.slideLayout+xml"/>
  <Override PartName="/ppt/theme/theme56.xml" ContentType="application/vnd.openxmlformats-officedocument.theme+xml"/>
  <Override PartName="/ppt/slideLayouts/slideLayout104.xml" ContentType="application/vnd.openxmlformats-officedocument.presentationml.slideLayout+xml"/>
  <Override PartName="/ppt/theme/theme135.xml" ContentType="application/vnd.openxmlformats-officedocument.theme+xml"/>
  <Override PartName="/ppt/slideLayouts/slideLayout151.xml" ContentType="application/vnd.openxmlformats-officedocument.presentationml.slideLayout+xml"/>
  <Override PartName="/ppt/slides/slide30.xml" ContentType="application/vnd.openxmlformats-officedocument.presentationml.slide+xml"/>
  <Override PartName="/ppt/slideMasters/slideMaster13.xml" ContentType="application/vnd.openxmlformats-officedocument.presentationml.slideMaster+xml"/>
  <Override PartName="/ppt/slideMasters/slideMaster60.xml" ContentType="application/vnd.openxmlformats-officedocument.presentationml.slideMaster+xml"/>
  <Override PartName="/ppt/slideMasters/slideMaster143.xml" ContentType="application/vnd.openxmlformats-officedocument.presentationml.slideMaster+xml"/>
  <Override PartName="/ppt/theme/theme34.xml" ContentType="application/vnd.openxmlformats-officedocument.theme+xml"/>
  <Override PartName="/ppt/theme/theme81.xml" ContentType="application/vnd.openxmlformats-officedocument.theme+xml"/>
  <Override PartName="/ppt/theme/theme113.xml" ContentType="application/vnd.openxmlformats-officedocument.theme+xml"/>
  <Override PartName="/ppt/theme/theme160.xml" ContentType="application/vnd.openxmlformats-officedocument.them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heme/theme12.xml" ContentType="application/vnd.openxmlformats-officedocument.theme+xml"/>
  <Override PartName="/ppt/slideLayouts/slideLayout89.xml" ContentType="application/vnd.openxmlformats-officedocument.presentationml.slideLayout+xml"/>
  <Override PartName="/ppt/slideMasters/slideMaster121.xml" ContentType="application/vnd.openxmlformats-officedocument.presentationml.slideMaster+xml"/>
  <Override PartName="/ppt/slideMasters/slideMaster98.xml" ContentType="application/vnd.openxmlformats-officedocument.presentationml.slideMaster+xml"/>
  <Override PartName="/ppt/theme/theme4.xml" ContentType="application/vnd.openxmlformats-officedocument.theme+xml"/>
  <Override PartName="/ppt/slideLayouts/slideLayout67.xml" ContentType="application/vnd.openxmlformats-officedocument.presentationml.slideLayout+xml"/>
  <Override PartName="/ppt/slideLayouts/slideLayout167.xml" ContentType="application/vnd.openxmlformats-officedocument.presentationml.slideLayout+xml"/>
  <Override PartName="/ppt/slideMasters/slideMaster29.xml" ContentType="application/vnd.openxmlformats-officedocument.presentationml.slideMaster+xml"/>
  <Override PartName="/ppt/slideMasters/slideMaster76.xml" ContentType="application/vnd.openxmlformats-officedocument.presentationml.slideMaster+xml"/>
  <Override PartName="/ppt/slideLayouts/slideLayout45.xml" ContentType="application/vnd.openxmlformats-officedocument.presentationml.slideLayout+xml"/>
  <Override PartName="/ppt/slideLayouts/slideLayout145.xml" ContentType="application/vnd.openxmlformats-officedocument.presentationml.slideLayout+xml"/>
  <Override PartName="/ppt/slideMasters/slideMaster159.xml" ContentType="application/vnd.openxmlformats-officedocument.presentationml.slideMaster+xml"/>
  <Override PartName="/ppt/slides/slide24.xml" ContentType="application/vnd.openxmlformats-officedocument.presentationml.slide+xml"/>
  <Override PartName="/ppt/slideLayouts/slideLayout92.xml" ContentType="application/vnd.openxmlformats-officedocument.presentationml.slideLayout+xml"/>
  <Override PartName="/ppt/theme/theme97.xml" ContentType="application/vnd.openxmlformats-officedocument.theme+xml"/>
  <Override PartName="/ppt/theme/theme129.xml" ContentType="application/vnd.openxmlformats-officedocument.theme+xml"/>
  <Override PartName="/ppt/notesSlides/notesSlide37.xml" ContentType="application/vnd.openxmlformats-officedocument.presentationml.notesSlide+xml"/>
  <Override PartName="/ppt/slideMasters/slideMaster54.xml" ContentType="application/vnd.openxmlformats-officedocument.presentationml.slideMaster+xml"/>
  <Override PartName="/ppt/slideMasters/slideMaster137.xml" ContentType="application/vnd.openxmlformats-officedocument.presentationml.slideMaster+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heme/theme28.xml" ContentType="application/vnd.openxmlformats-officedocument.theme+xml"/>
  <Override PartName="/ppt/slideLayouts/slideLayout70.xml" ContentType="application/vnd.openxmlformats-officedocument.presentationml.slideLayout+xml"/>
  <Override PartName="/ppt/theme/theme75.xml" ContentType="application/vnd.openxmlformats-officedocument.theme+xml"/>
  <Override PartName="/ppt/theme/theme107.xml" ContentType="application/vnd.openxmlformats-officedocument.theme+xml"/>
  <Override PartName="/ppt/slideLayouts/slideLayout123.xml" ContentType="application/vnd.openxmlformats-officedocument.presentationml.slideLayout+xml"/>
  <Override PartName="/ppt/theme/theme154.xml" ContentType="application/vnd.openxmlformats-officedocument.theme+xml"/>
  <Override PartName="/ppt/slideLayouts/slideLayout170.xml" ContentType="application/vnd.openxmlformats-officedocument.presentationml.slideLayout+xml"/>
  <Override PartName="/ppt/notesSlides/notesSlide15.xml" ContentType="application/vnd.openxmlformats-officedocument.presentationml.notesSlide+xml"/>
  <Override PartName="/ppt/slideMasters/slideMaster32.xml" ContentType="application/vnd.openxmlformats-officedocument.presentationml.slideMaster+xml"/>
  <Override PartName="/ppt/slideLayouts/slideLayout101.xml" ContentType="application/vnd.openxmlformats-officedocument.presentationml.slideLayout+xml"/>
  <Override PartName="/ppt/slideMasters/slideMaster115.xml" ContentType="application/vnd.openxmlformats-officedocument.presentationml.slideMaster+xml"/>
  <Override PartName="/ppt/theme/theme53.xml" ContentType="application/vnd.openxmlformats-officedocument.theme+xml"/>
  <Override PartName="/ppt/theme/theme132.xml" ContentType="application/vnd.openxmlformats-officedocument.them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Masters/slideMaster140.xml" ContentType="application/vnd.openxmlformats-officedocument.presentationml.slideMaster+xml"/>
  <Override PartName="/ppt/theme/theme31.xml" ContentType="application/vnd.openxmlformats-officedocument.theme+xml"/>
  <Override PartName="/ppt/theme/theme110.xml" ContentType="application/vnd.openxmlformats-officedocument.theme+xml"/>
  <Override PartName="/ppt/notesSlides/notesSlide6.xml" ContentType="application/vnd.openxmlformats-officedocument.presentationml.notesSlide+xml"/>
  <Override PartName="/ppt/slideLayouts/slideLayout139.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Masters/slideMaster48.xml" ContentType="application/vnd.openxmlformats-officedocument.presentationml.slideMaster+xml"/>
  <Override PartName="/ppt/slideMasters/slideMaster95.xml" ContentType="application/vnd.openxmlformats-officedocument.presentationml.slideMaster+xml"/>
  <Override PartName="/ppt/slides/slide18.xml" ContentType="application/vnd.openxmlformats-officedocument.presentationml.slide+xml"/>
  <Override PartName="/ppt/slideLayouts/slideLayout17.xml" ContentType="application/vnd.openxmlformats-officedocument.presentationml.slideLayout+xml"/>
  <Override PartName="/ppt/slideLayouts/slideLayout64.xml" ContentType="application/vnd.openxmlformats-officedocument.presentationml.slideLayout+xml"/>
  <Override PartName="/ppt/theme/theme69.xml" ContentType="application/vnd.openxmlformats-officedocument.theme+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142.xml" ContentType="application/vnd.openxmlformats-officedocument.presentationml.slideLayout+xml"/>
  <Override PartName="/ppt/theme/theme148.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86" r:id="rId2"/>
    <p:sldMasterId id="2147483688" r:id="rId3"/>
    <p:sldMasterId id="2147483690" r:id="rId4"/>
    <p:sldMasterId id="2147483692" r:id="rId5"/>
    <p:sldMasterId id="2147483694" r:id="rId6"/>
    <p:sldMasterId id="2147483696" r:id="rId7"/>
    <p:sldMasterId id="2147483698" r:id="rId8"/>
    <p:sldMasterId id="2147483700" r:id="rId9"/>
    <p:sldMasterId id="2147483702" r:id="rId10"/>
    <p:sldMasterId id="2147483704" r:id="rId11"/>
    <p:sldMasterId id="2147483706" r:id="rId12"/>
    <p:sldMasterId id="2147483708" r:id="rId13"/>
    <p:sldMasterId id="2147483710" r:id="rId14"/>
    <p:sldMasterId id="2147483712" r:id="rId15"/>
    <p:sldMasterId id="2147483714" r:id="rId16"/>
    <p:sldMasterId id="2147483716" r:id="rId17"/>
    <p:sldMasterId id="2147483718" r:id="rId18"/>
    <p:sldMasterId id="2147483720" r:id="rId19"/>
    <p:sldMasterId id="2147483722" r:id="rId20"/>
    <p:sldMasterId id="2147483724" r:id="rId21"/>
    <p:sldMasterId id="2147483726" r:id="rId22"/>
    <p:sldMasterId id="2147483728" r:id="rId23"/>
    <p:sldMasterId id="2147483730" r:id="rId24"/>
    <p:sldMasterId id="2147483732" r:id="rId25"/>
    <p:sldMasterId id="2147483734" r:id="rId26"/>
    <p:sldMasterId id="2147483736" r:id="rId27"/>
    <p:sldMasterId id="2147483738" r:id="rId28"/>
    <p:sldMasterId id="2147483740" r:id="rId29"/>
    <p:sldMasterId id="2147483742" r:id="rId30"/>
    <p:sldMasterId id="2147483744" r:id="rId31"/>
    <p:sldMasterId id="2147483746" r:id="rId32"/>
    <p:sldMasterId id="2147483748" r:id="rId33"/>
    <p:sldMasterId id="2147483750" r:id="rId34"/>
    <p:sldMasterId id="2147483752" r:id="rId35"/>
    <p:sldMasterId id="2147483754" r:id="rId36"/>
    <p:sldMasterId id="2147483756" r:id="rId37"/>
    <p:sldMasterId id="2147483758" r:id="rId38"/>
    <p:sldMasterId id="2147483760" r:id="rId39"/>
    <p:sldMasterId id="2147483762" r:id="rId40"/>
    <p:sldMasterId id="2147483764" r:id="rId41"/>
    <p:sldMasterId id="2147483766" r:id="rId42"/>
    <p:sldMasterId id="2147483768" r:id="rId43"/>
    <p:sldMasterId id="2147483770" r:id="rId44"/>
    <p:sldMasterId id="2147483772" r:id="rId45"/>
    <p:sldMasterId id="2147483774" r:id="rId46"/>
    <p:sldMasterId id="2147483776" r:id="rId47"/>
    <p:sldMasterId id="2147483778" r:id="rId48"/>
    <p:sldMasterId id="2147483780" r:id="rId49"/>
    <p:sldMasterId id="2147483782" r:id="rId50"/>
    <p:sldMasterId id="2147483784" r:id="rId51"/>
    <p:sldMasterId id="2147483786" r:id="rId52"/>
    <p:sldMasterId id="2147483788" r:id="rId53"/>
    <p:sldMasterId id="2147483790" r:id="rId54"/>
    <p:sldMasterId id="2147483792" r:id="rId55"/>
    <p:sldMasterId id="2147483794" r:id="rId56"/>
    <p:sldMasterId id="2147483796" r:id="rId57"/>
    <p:sldMasterId id="2147483798" r:id="rId58"/>
    <p:sldMasterId id="2147483800" r:id="rId59"/>
    <p:sldMasterId id="2147483802" r:id="rId60"/>
    <p:sldMasterId id="2147483804" r:id="rId61"/>
    <p:sldMasterId id="2147483806" r:id="rId62"/>
    <p:sldMasterId id="2147483808" r:id="rId63"/>
    <p:sldMasterId id="2147483810" r:id="rId64"/>
    <p:sldMasterId id="2147483812" r:id="rId65"/>
    <p:sldMasterId id="2147483814" r:id="rId66"/>
    <p:sldMasterId id="2147483816" r:id="rId67"/>
    <p:sldMasterId id="2147483818" r:id="rId68"/>
    <p:sldMasterId id="2147483820" r:id="rId69"/>
    <p:sldMasterId id="2147483822" r:id="rId70"/>
    <p:sldMasterId id="2147483824" r:id="rId71"/>
    <p:sldMasterId id="2147483826" r:id="rId72"/>
    <p:sldMasterId id="2147483828" r:id="rId73"/>
    <p:sldMasterId id="2147483830" r:id="rId74"/>
    <p:sldMasterId id="2147483832" r:id="rId75"/>
    <p:sldMasterId id="2147483834" r:id="rId76"/>
    <p:sldMasterId id="2147483836" r:id="rId77"/>
    <p:sldMasterId id="2147483838" r:id="rId78"/>
    <p:sldMasterId id="2147483840" r:id="rId79"/>
    <p:sldMasterId id="2147483842" r:id="rId80"/>
    <p:sldMasterId id="2147483862" r:id="rId81"/>
    <p:sldMasterId id="2147483864" r:id="rId82"/>
    <p:sldMasterId id="2147483866" r:id="rId83"/>
    <p:sldMasterId id="2147483868" r:id="rId84"/>
    <p:sldMasterId id="2147483870" r:id="rId85"/>
    <p:sldMasterId id="2147483872" r:id="rId86"/>
    <p:sldMasterId id="2147483874" r:id="rId87"/>
    <p:sldMasterId id="2147483876" r:id="rId88"/>
    <p:sldMasterId id="2147483878" r:id="rId89"/>
    <p:sldMasterId id="2147483880" r:id="rId90"/>
    <p:sldMasterId id="2147483882" r:id="rId91"/>
    <p:sldMasterId id="2147483884" r:id="rId92"/>
    <p:sldMasterId id="2147483892" r:id="rId93"/>
    <p:sldMasterId id="2147483902" r:id="rId94"/>
    <p:sldMasterId id="2147483904" r:id="rId95"/>
    <p:sldMasterId id="2147483906" r:id="rId96"/>
    <p:sldMasterId id="2147483908" r:id="rId97"/>
    <p:sldMasterId id="2147483910" r:id="rId98"/>
    <p:sldMasterId id="2147483912" r:id="rId99"/>
    <p:sldMasterId id="2147483914" r:id="rId100"/>
    <p:sldMasterId id="2147483916" r:id="rId101"/>
    <p:sldMasterId id="2147483918" r:id="rId102"/>
    <p:sldMasterId id="2147483920" r:id="rId103"/>
    <p:sldMasterId id="2147483922" r:id="rId104"/>
    <p:sldMasterId id="2147483924" r:id="rId105"/>
    <p:sldMasterId id="2147483926" r:id="rId106"/>
    <p:sldMasterId id="2147483928" r:id="rId107"/>
    <p:sldMasterId id="2147483930" r:id="rId108"/>
    <p:sldMasterId id="2147483936" r:id="rId109"/>
    <p:sldMasterId id="2147483938" r:id="rId110"/>
    <p:sldMasterId id="2147483940" r:id="rId111"/>
    <p:sldMasterId id="2147483942" r:id="rId112"/>
    <p:sldMasterId id="2147483944" r:id="rId113"/>
    <p:sldMasterId id="2147483946" r:id="rId114"/>
    <p:sldMasterId id="2147483954" r:id="rId115"/>
    <p:sldMasterId id="2147483956" r:id="rId116"/>
    <p:sldMasterId id="2147483958" r:id="rId117"/>
    <p:sldMasterId id="2147483962" r:id="rId118"/>
    <p:sldMasterId id="2147483964" r:id="rId119"/>
    <p:sldMasterId id="2147483966" r:id="rId120"/>
    <p:sldMasterId id="2147483968" r:id="rId121"/>
    <p:sldMasterId id="2147483970" r:id="rId122"/>
    <p:sldMasterId id="2147483974" r:id="rId123"/>
    <p:sldMasterId id="2147483978" r:id="rId124"/>
    <p:sldMasterId id="2147483980" r:id="rId125"/>
    <p:sldMasterId id="2147483982" r:id="rId126"/>
    <p:sldMasterId id="2147483984" r:id="rId127"/>
    <p:sldMasterId id="2147483986" r:id="rId128"/>
    <p:sldMasterId id="2147483988" r:id="rId129"/>
    <p:sldMasterId id="2147483990" r:id="rId130"/>
    <p:sldMasterId id="2147483992" r:id="rId131"/>
    <p:sldMasterId id="2147483994" r:id="rId132"/>
    <p:sldMasterId id="2147483996" r:id="rId133"/>
    <p:sldMasterId id="2147483998" r:id="rId134"/>
    <p:sldMasterId id="2147484000" r:id="rId135"/>
    <p:sldMasterId id="2147484002" r:id="rId136"/>
    <p:sldMasterId id="2147484004" r:id="rId137"/>
    <p:sldMasterId id="2147484008" r:id="rId138"/>
    <p:sldMasterId id="2147484010" r:id="rId139"/>
    <p:sldMasterId id="2147484012" r:id="rId140"/>
    <p:sldMasterId id="2147484016" r:id="rId141"/>
    <p:sldMasterId id="2147484018" r:id="rId142"/>
    <p:sldMasterId id="2147484020" r:id="rId143"/>
    <p:sldMasterId id="2147484022" r:id="rId144"/>
    <p:sldMasterId id="2147484024" r:id="rId145"/>
    <p:sldMasterId id="2147484026" r:id="rId146"/>
    <p:sldMasterId id="2147484028" r:id="rId147"/>
    <p:sldMasterId id="2147484030" r:id="rId148"/>
    <p:sldMasterId id="2147484032" r:id="rId149"/>
    <p:sldMasterId id="2147484034" r:id="rId150"/>
    <p:sldMasterId id="2147484036" r:id="rId151"/>
    <p:sldMasterId id="2147484038" r:id="rId152"/>
    <p:sldMasterId id="2147484040" r:id="rId153"/>
    <p:sldMasterId id="2147484042" r:id="rId154"/>
    <p:sldMasterId id="2147484044" r:id="rId155"/>
    <p:sldMasterId id="2147484046" r:id="rId156"/>
    <p:sldMasterId id="2147484048" r:id="rId157"/>
    <p:sldMasterId id="2147484050" r:id="rId158"/>
    <p:sldMasterId id="2147484052" r:id="rId159"/>
    <p:sldMasterId id="2147484054" r:id="rId160"/>
    <p:sldMasterId id="2147484056" r:id="rId161"/>
  </p:sldMasterIdLst>
  <p:notesMasterIdLst>
    <p:notesMasterId r:id="rId202"/>
  </p:notesMasterIdLst>
  <p:handoutMasterIdLst>
    <p:handoutMasterId r:id="rId203"/>
  </p:handoutMasterIdLst>
  <p:sldIdLst>
    <p:sldId id="567" r:id="rId162"/>
    <p:sldId id="266" r:id="rId163"/>
    <p:sldId id="268" r:id="rId164"/>
    <p:sldId id="574" r:id="rId165"/>
    <p:sldId id="577" r:id="rId166"/>
    <p:sldId id="533" r:id="rId167"/>
    <p:sldId id="578" r:id="rId168"/>
    <p:sldId id="583" r:id="rId169"/>
    <p:sldId id="672" r:id="rId170"/>
    <p:sldId id="521" r:id="rId171"/>
    <p:sldId id="588" r:id="rId172"/>
    <p:sldId id="661" r:id="rId173"/>
    <p:sldId id="595" r:id="rId174"/>
    <p:sldId id="598" r:id="rId175"/>
    <p:sldId id="305" r:id="rId176"/>
    <p:sldId id="600" r:id="rId177"/>
    <p:sldId id="604" r:id="rId178"/>
    <p:sldId id="608" r:id="rId179"/>
    <p:sldId id="524" r:id="rId180"/>
    <p:sldId id="548" r:id="rId181"/>
    <p:sldId id="329" r:id="rId182"/>
    <p:sldId id="612" r:id="rId183"/>
    <p:sldId id="330" r:id="rId184"/>
    <p:sldId id="331" r:id="rId185"/>
    <p:sldId id="615" r:id="rId186"/>
    <p:sldId id="616" r:id="rId187"/>
    <p:sldId id="337" r:id="rId188"/>
    <p:sldId id="667" r:id="rId189"/>
    <p:sldId id="343" r:id="rId190"/>
    <p:sldId id="624" r:id="rId191"/>
    <p:sldId id="346" r:id="rId192"/>
    <p:sldId id="670" r:id="rId193"/>
    <p:sldId id="350" r:id="rId194"/>
    <p:sldId id="554" r:id="rId195"/>
    <p:sldId id="352" r:id="rId196"/>
    <p:sldId id="371" r:id="rId197"/>
    <p:sldId id="635" r:id="rId198"/>
    <p:sldId id="557" r:id="rId199"/>
    <p:sldId id="639" r:id="rId200"/>
    <p:sldId id="562" r:id="rId201"/>
  </p:sldIdLst>
  <p:sldSz cx="9144000" cy="6858000" type="screen4x3"/>
  <p:notesSz cx="12115800" cy="18973800"/>
  <p:custDataLst>
    <p:tags r:id="rId204"/>
  </p:custDataLst>
  <p:defaultTextStyle>
    <a:defPPr>
      <a:defRPr lang="en-US"/>
    </a:defPPr>
    <a:lvl1pPr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1pPr>
    <a:lvl2pPr marL="4572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2pPr>
    <a:lvl3pPr marL="9144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3pPr>
    <a:lvl4pPr marL="13716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4pPr>
    <a:lvl5pPr marL="1828800" algn="l" rtl="0" fontAlgn="base">
      <a:spcBef>
        <a:spcPct val="0"/>
      </a:spcBef>
      <a:spcAft>
        <a:spcPct val="0"/>
      </a:spcAft>
      <a:defRPr sz="24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2400" kern="1200">
        <a:solidFill>
          <a:schemeClr val="tx1"/>
        </a:solidFill>
        <a:latin typeface="Arial" pitchFamily="-108" charset="0"/>
        <a:ea typeface="Arial" pitchFamily="-108" charset="0"/>
        <a:cs typeface="Arial" pitchFamily="-108" charset="0"/>
      </a:defRPr>
    </a:lvl6pPr>
    <a:lvl7pPr marL="2743200" algn="l" defTabSz="457200" rtl="0" eaLnBrk="1" latinLnBrk="0" hangingPunct="1">
      <a:defRPr sz="2400" kern="1200">
        <a:solidFill>
          <a:schemeClr val="tx1"/>
        </a:solidFill>
        <a:latin typeface="Arial" pitchFamily="-108" charset="0"/>
        <a:ea typeface="Arial" pitchFamily="-108" charset="0"/>
        <a:cs typeface="Arial" pitchFamily="-108" charset="0"/>
      </a:defRPr>
    </a:lvl7pPr>
    <a:lvl8pPr marL="3200400" algn="l" defTabSz="457200" rtl="0" eaLnBrk="1" latinLnBrk="0" hangingPunct="1">
      <a:defRPr sz="2400" kern="1200">
        <a:solidFill>
          <a:schemeClr val="tx1"/>
        </a:solidFill>
        <a:latin typeface="Arial" pitchFamily="-108" charset="0"/>
        <a:ea typeface="Arial" pitchFamily="-108" charset="0"/>
        <a:cs typeface="Arial" pitchFamily="-108" charset="0"/>
      </a:defRPr>
    </a:lvl8pPr>
    <a:lvl9pPr marL="3657600" algn="l" defTabSz="457200" rtl="0" eaLnBrk="1" latinLnBrk="0" hangingPunct="1">
      <a:defRPr sz="2400" kern="1200">
        <a:solidFill>
          <a:schemeClr val="tx1"/>
        </a:solidFill>
        <a:latin typeface="Arial" pitchFamily="-108" charset="0"/>
        <a:ea typeface="Arial" pitchFamily="-108" charset="0"/>
        <a:cs typeface="Arial" pitchFamily="-108" charset="0"/>
      </a:defRPr>
    </a:lvl9pPr>
  </p:defaultTextStyle>
  <p:extLst>
    <p:ext uri="{EFAFB233-063F-42B5-8137-9DF3F51BA10A}">
      <p15:sldGuideLst xmlns:p15="http://schemas.microsoft.com/office/powerpoint/2012/main" xmlns="">
        <p15:guide id="3" orient="horz" pos="2160" userDrawn="1">
          <p15:clr>
            <a:srgbClr val="A4A3A4"/>
          </p15:clr>
        </p15:guide>
        <p15:guide id="8" pos="2875">
          <p15:clr>
            <a:srgbClr val="A4A3A4"/>
          </p15:clr>
        </p15:guide>
        <p15:guide id="9" orient="horz" pos="343">
          <p15:clr>
            <a:srgbClr val="A4A3A4"/>
          </p15:clr>
        </p15:guide>
        <p15:guide id="10" pos="250">
          <p15:clr>
            <a:srgbClr val="A4A3A4"/>
          </p15:clr>
        </p15:guide>
      </p15:sldGuideLst>
    </p:ext>
    <p:ext uri="{2D200454-40CA-4A62-9FC3-DE9A4176ACB9}">
      <p15:notesGuideLst xmlns:p15="http://schemas.microsoft.com/office/powerpoint/2012/main" xmlns="">
        <p15:guide id="1" orient="horz" pos="5976">
          <p15:clr>
            <a:srgbClr val="A4A3A4"/>
          </p15:clr>
        </p15:guide>
        <p15:guide id="2" pos="38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473B8"/>
    <a:srgbClr val="4B7278"/>
    <a:srgbClr val="C39150"/>
    <a:srgbClr val="58662E"/>
    <a:srgbClr val="F7F7F7"/>
    <a:srgbClr val="85B0DE"/>
    <a:srgbClr val="008B5D"/>
    <a:srgbClr val="00788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2781" autoAdjust="0"/>
  </p:normalViewPr>
  <p:slideViewPr>
    <p:cSldViewPr snapToGrid="0">
      <p:cViewPr varScale="1">
        <p:scale>
          <a:sx n="100" d="100"/>
          <a:sy n="100" d="100"/>
        </p:scale>
        <p:origin x="-264" y="-90"/>
      </p:cViewPr>
      <p:guideLst>
        <p:guide orient="horz" pos="2160"/>
        <p:guide orient="horz" pos="343"/>
        <p:guide pos="2875"/>
        <p:guide pos="250"/>
      </p:guideLst>
    </p:cSldViewPr>
  </p:slideViewPr>
  <p:outlineViewPr>
    <p:cViewPr>
      <p:scale>
        <a:sx n="33" d="100"/>
        <a:sy n="33" d="100"/>
      </p:scale>
      <p:origin x="0" y="-1059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1" d="100"/>
          <a:sy n="41" d="100"/>
        </p:scale>
        <p:origin x="1788" y="84"/>
      </p:cViewPr>
      <p:guideLst>
        <p:guide orient="horz" pos="5976"/>
        <p:guide pos="3816"/>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Master" Target="slideMasters/slideMaster117.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63" Type="http://schemas.openxmlformats.org/officeDocument/2006/relationships/slideMaster" Target="slideMasters/slideMaster63.xml"/><Relationship Id="rId84" Type="http://schemas.openxmlformats.org/officeDocument/2006/relationships/slideMaster" Target="slideMasters/slideMaster84.xml"/><Relationship Id="rId138" Type="http://schemas.openxmlformats.org/officeDocument/2006/relationships/slideMaster" Target="slideMasters/slideMaster138.xml"/><Relationship Id="rId159" Type="http://schemas.openxmlformats.org/officeDocument/2006/relationships/slideMaster" Target="slideMasters/slideMaster159.xml"/><Relationship Id="rId170" Type="http://schemas.openxmlformats.org/officeDocument/2006/relationships/slide" Target="slides/slide9.xml"/><Relationship Id="rId191" Type="http://schemas.openxmlformats.org/officeDocument/2006/relationships/slide" Target="slides/slide30.xml"/><Relationship Id="rId205" Type="http://schemas.openxmlformats.org/officeDocument/2006/relationships/presProps" Target="presProps.xml"/><Relationship Id="rId16" Type="http://schemas.openxmlformats.org/officeDocument/2006/relationships/slideMaster" Target="slideMasters/slideMaster16.xml"/><Relationship Id="rId107" Type="http://schemas.openxmlformats.org/officeDocument/2006/relationships/slideMaster" Target="slideMasters/slideMaster107.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Master" Target="slideMasters/slideMaster53.xml"/><Relationship Id="rId58" Type="http://schemas.openxmlformats.org/officeDocument/2006/relationships/slideMaster" Target="slideMasters/slideMaster58.xml"/><Relationship Id="rId74" Type="http://schemas.openxmlformats.org/officeDocument/2006/relationships/slideMaster" Target="slideMasters/slideMaster74.xml"/><Relationship Id="rId79" Type="http://schemas.openxmlformats.org/officeDocument/2006/relationships/slideMaster" Target="slideMasters/slideMaster79.xml"/><Relationship Id="rId102" Type="http://schemas.openxmlformats.org/officeDocument/2006/relationships/slideMaster" Target="slideMasters/slideMaster102.xml"/><Relationship Id="rId123" Type="http://schemas.openxmlformats.org/officeDocument/2006/relationships/slideMaster" Target="slideMasters/slideMaster123.xml"/><Relationship Id="rId128" Type="http://schemas.openxmlformats.org/officeDocument/2006/relationships/slideMaster" Target="slideMasters/slideMaster128.xml"/><Relationship Id="rId144" Type="http://schemas.openxmlformats.org/officeDocument/2006/relationships/slideMaster" Target="slideMasters/slideMaster144.xml"/><Relationship Id="rId149" Type="http://schemas.openxmlformats.org/officeDocument/2006/relationships/slideMaster" Target="slideMasters/slideMaster149.xml"/><Relationship Id="rId5" Type="http://schemas.openxmlformats.org/officeDocument/2006/relationships/slideMaster" Target="slideMasters/slideMaster5.xml"/><Relationship Id="rId90" Type="http://schemas.openxmlformats.org/officeDocument/2006/relationships/slideMaster" Target="slideMasters/slideMaster90.xml"/><Relationship Id="rId95" Type="http://schemas.openxmlformats.org/officeDocument/2006/relationships/slideMaster" Target="slideMasters/slideMaster95.xml"/><Relationship Id="rId160" Type="http://schemas.openxmlformats.org/officeDocument/2006/relationships/slideMaster" Target="slideMasters/slideMaster160.xml"/><Relationship Id="rId165" Type="http://schemas.openxmlformats.org/officeDocument/2006/relationships/slide" Target="slides/slide4.xml"/><Relationship Id="rId181" Type="http://schemas.openxmlformats.org/officeDocument/2006/relationships/slide" Target="slides/slide20.xml"/><Relationship Id="rId186" Type="http://schemas.openxmlformats.org/officeDocument/2006/relationships/slide" Target="slides/slide25.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Master" Target="slideMasters/slideMaster64.xml"/><Relationship Id="rId69" Type="http://schemas.openxmlformats.org/officeDocument/2006/relationships/slideMaster" Target="slideMasters/slideMaster69.xml"/><Relationship Id="rId113" Type="http://schemas.openxmlformats.org/officeDocument/2006/relationships/slideMaster" Target="slideMasters/slideMaster113.xml"/><Relationship Id="rId118" Type="http://schemas.openxmlformats.org/officeDocument/2006/relationships/slideMaster" Target="slideMasters/slideMaster118.xml"/><Relationship Id="rId134" Type="http://schemas.openxmlformats.org/officeDocument/2006/relationships/slideMaster" Target="slideMasters/slideMaster134.xml"/><Relationship Id="rId139" Type="http://schemas.openxmlformats.org/officeDocument/2006/relationships/slideMaster" Target="slideMasters/slideMaster139.xml"/><Relationship Id="rId80" Type="http://schemas.openxmlformats.org/officeDocument/2006/relationships/slideMaster" Target="slideMasters/slideMaster80.xml"/><Relationship Id="rId85" Type="http://schemas.openxmlformats.org/officeDocument/2006/relationships/slideMaster" Target="slideMasters/slideMaster85.xml"/><Relationship Id="rId150" Type="http://schemas.openxmlformats.org/officeDocument/2006/relationships/slideMaster" Target="slideMasters/slideMaster150.xml"/><Relationship Id="rId155" Type="http://schemas.openxmlformats.org/officeDocument/2006/relationships/slideMaster" Target="slideMasters/slideMaster155.xml"/><Relationship Id="rId171" Type="http://schemas.openxmlformats.org/officeDocument/2006/relationships/slide" Target="slides/slide10.xml"/><Relationship Id="rId176" Type="http://schemas.openxmlformats.org/officeDocument/2006/relationships/slide" Target="slides/slide15.xml"/><Relationship Id="rId192" Type="http://schemas.openxmlformats.org/officeDocument/2006/relationships/slide" Target="slides/slide31.xml"/><Relationship Id="rId197" Type="http://schemas.openxmlformats.org/officeDocument/2006/relationships/slide" Target="slides/slide36.xml"/><Relationship Id="rId206" Type="http://schemas.openxmlformats.org/officeDocument/2006/relationships/viewProps" Target="viewProps.xml"/><Relationship Id="rId201" Type="http://schemas.openxmlformats.org/officeDocument/2006/relationships/slide" Target="slides/slide40.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Master" Target="slideMasters/slideMaster59.xml"/><Relationship Id="rId103" Type="http://schemas.openxmlformats.org/officeDocument/2006/relationships/slideMaster" Target="slideMasters/slideMaster103.xml"/><Relationship Id="rId108" Type="http://schemas.openxmlformats.org/officeDocument/2006/relationships/slideMaster" Target="slideMasters/slideMaster108.xml"/><Relationship Id="rId124" Type="http://schemas.openxmlformats.org/officeDocument/2006/relationships/slideMaster" Target="slideMasters/slideMaster124.xml"/><Relationship Id="rId129" Type="http://schemas.openxmlformats.org/officeDocument/2006/relationships/slideMaster" Target="slideMasters/slideMaster129.xml"/><Relationship Id="rId54" Type="http://schemas.openxmlformats.org/officeDocument/2006/relationships/slideMaster" Target="slideMasters/slideMaster54.xml"/><Relationship Id="rId70" Type="http://schemas.openxmlformats.org/officeDocument/2006/relationships/slideMaster" Target="slideMasters/slideMaster70.xml"/><Relationship Id="rId75" Type="http://schemas.openxmlformats.org/officeDocument/2006/relationships/slideMaster" Target="slideMasters/slideMaster75.xml"/><Relationship Id="rId91" Type="http://schemas.openxmlformats.org/officeDocument/2006/relationships/slideMaster" Target="slideMasters/slideMaster91.xml"/><Relationship Id="rId96" Type="http://schemas.openxmlformats.org/officeDocument/2006/relationships/slideMaster" Target="slideMasters/slideMaster96.xml"/><Relationship Id="rId140" Type="http://schemas.openxmlformats.org/officeDocument/2006/relationships/slideMaster" Target="slideMasters/slideMaster140.xml"/><Relationship Id="rId145" Type="http://schemas.openxmlformats.org/officeDocument/2006/relationships/slideMaster" Target="slideMasters/slideMaster145.xml"/><Relationship Id="rId161" Type="http://schemas.openxmlformats.org/officeDocument/2006/relationships/slideMaster" Target="slideMasters/slideMaster161.xml"/><Relationship Id="rId166" Type="http://schemas.openxmlformats.org/officeDocument/2006/relationships/slide" Target="slides/slide5.xml"/><Relationship Id="rId182" Type="http://schemas.openxmlformats.org/officeDocument/2006/relationships/slide" Target="slides/slide21.xml"/><Relationship Id="rId187"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Master" Target="slideMasters/slideMaster49.xml"/><Relationship Id="rId114" Type="http://schemas.openxmlformats.org/officeDocument/2006/relationships/slideMaster" Target="slideMasters/slideMaster114.xml"/><Relationship Id="rId119" Type="http://schemas.openxmlformats.org/officeDocument/2006/relationships/slideMaster" Target="slideMasters/slideMaster119.xml"/><Relationship Id="rId44" Type="http://schemas.openxmlformats.org/officeDocument/2006/relationships/slideMaster" Target="slideMasters/slideMaster44.xml"/><Relationship Id="rId60" Type="http://schemas.openxmlformats.org/officeDocument/2006/relationships/slideMaster" Target="slideMasters/slideMaster60.xml"/><Relationship Id="rId65" Type="http://schemas.openxmlformats.org/officeDocument/2006/relationships/slideMaster" Target="slideMasters/slideMaster65.xml"/><Relationship Id="rId81" Type="http://schemas.openxmlformats.org/officeDocument/2006/relationships/slideMaster" Target="slideMasters/slideMaster81.xml"/><Relationship Id="rId86" Type="http://schemas.openxmlformats.org/officeDocument/2006/relationships/slideMaster" Target="slideMasters/slideMaster86.xml"/><Relationship Id="rId130" Type="http://schemas.openxmlformats.org/officeDocument/2006/relationships/slideMaster" Target="slideMasters/slideMaster130.xml"/><Relationship Id="rId135" Type="http://schemas.openxmlformats.org/officeDocument/2006/relationships/slideMaster" Target="slideMasters/slideMaster135.xml"/><Relationship Id="rId151" Type="http://schemas.openxmlformats.org/officeDocument/2006/relationships/slideMaster" Target="slideMasters/slideMaster151.xml"/><Relationship Id="rId156" Type="http://schemas.openxmlformats.org/officeDocument/2006/relationships/slideMaster" Target="slideMasters/slideMaster156.xml"/><Relationship Id="rId177" Type="http://schemas.openxmlformats.org/officeDocument/2006/relationships/slide" Target="slides/slide16.xml"/><Relationship Id="rId198" Type="http://schemas.openxmlformats.org/officeDocument/2006/relationships/slide" Target="slides/slide37.xml"/><Relationship Id="rId172" Type="http://schemas.openxmlformats.org/officeDocument/2006/relationships/slide" Target="slides/slide11.xml"/><Relationship Id="rId193" Type="http://schemas.openxmlformats.org/officeDocument/2006/relationships/slide" Target="slides/slide32.xml"/><Relationship Id="rId202" Type="http://schemas.openxmlformats.org/officeDocument/2006/relationships/notesMaster" Target="notesMasters/notesMaster1.xml"/><Relationship Id="rId207" Type="http://schemas.openxmlformats.org/officeDocument/2006/relationships/theme" Target="theme/theme1.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Master" Target="slideMasters/slideMaster109.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76" Type="http://schemas.openxmlformats.org/officeDocument/2006/relationships/slideMaster" Target="slideMasters/slideMaster76.xml"/><Relationship Id="rId97" Type="http://schemas.openxmlformats.org/officeDocument/2006/relationships/slideMaster" Target="slideMasters/slideMaster97.xml"/><Relationship Id="rId104" Type="http://schemas.openxmlformats.org/officeDocument/2006/relationships/slideMaster" Target="slideMasters/slideMaster104.xml"/><Relationship Id="rId120" Type="http://schemas.openxmlformats.org/officeDocument/2006/relationships/slideMaster" Target="slideMasters/slideMaster120.xml"/><Relationship Id="rId125" Type="http://schemas.openxmlformats.org/officeDocument/2006/relationships/slideMaster" Target="slideMasters/slideMaster125.xml"/><Relationship Id="rId141" Type="http://schemas.openxmlformats.org/officeDocument/2006/relationships/slideMaster" Target="slideMasters/slideMaster141.xml"/><Relationship Id="rId146" Type="http://schemas.openxmlformats.org/officeDocument/2006/relationships/slideMaster" Target="slideMasters/slideMaster146.xml"/><Relationship Id="rId167" Type="http://schemas.openxmlformats.org/officeDocument/2006/relationships/slide" Target="slides/slide6.xml"/><Relationship Id="rId188" Type="http://schemas.openxmlformats.org/officeDocument/2006/relationships/slide" Target="slides/slide27.xml"/><Relationship Id="rId7" Type="http://schemas.openxmlformats.org/officeDocument/2006/relationships/slideMaster" Target="slideMasters/slideMaster7.xml"/><Relationship Id="rId71" Type="http://schemas.openxmlformats.org/officeDocument/2006/relationships/slideMaster" Target="slideMasters/slideMaster71.xml"/><Relationship Id="rId92" Type="http://schemas.openxmlformats.org/officeDocument/2006/relationships/slideMaster" Target="slideMasters/slideMaster92.xml"/><Relationship Id="rId162" Type="http://schemas.openxmlformats.org/officeDocument/2006/relationships/slide" Target="slides/slide1.xml"/><Relationship Id="rId183" Type="http://schemas.openxmlformats.org/officeDocument/2006/relationships/slide" Target="slides/slide22.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Master" Target="slideMasters/slideMaster66.xml"/><Relationship Id="rId87" Type="http://schemas.openxmlformats.org/officeDocument/2006/relationships/slideMaster" Target="slideMasters/slideMaster87.xml"/><Relationship Id="rId110" Type="http://schemas.openxmlformats.org/officeDocument/2006/relationships/slideMaster" Target="slideMasters/slideMaster110.xml"/><Relationship Id="rId115" Type="http://schemas.openxmlformats.org/officeDocument/2006/relationships/slideMaster" Target="slideMasters/slideMaster115.xml"/><Relationship Id="rId131" Type="http://schemas.openxmlformats.org/officeDocument/2006/relationships/slideMaster" Target="slideMasters/slideMaster131.xml"/><Relationship Id="rId136" Type="http://schemas.openxmlformats.org/officeDocument/2006/relationships/slideMaster" Target="slideMasters/slideMaster136.xml"/><Relationship Id="rId157" Type="http://schemas.openxmlformats.org/officeDocument/2006/relationships/slideMaster" Target="slideMasters/slideMaster157.xml"/><Relationship Id="rId178" Type="http://schemas.openxmlformats.org/officeDocument/2006/relationships/slide" Target="slides/slide17.xml"/><Relationship Id="rId61" Type="http://schemas.openxmlformats.org/officeDocument/2006/relationships/slideMaster" Target="slideMasters/slideMaster61.xml"/><Relationship Id="rId82" Type="http://schemas.openxmlformats.org/officeDocument/2006/relationships/slideMaster" Target="slideMasters/slideMaster82.xml"/><Relationship Id="rId152" Type="http://schemas.openxmlformats.org/officeDocument/2006/relationships/slideMaster" Target="slideMasters/slideMaster152.xml"/><Relationship Id="rId173" Type="http://schemas.openxmlformats.org/officeDocument/2006/relationships/slide" Target="slides/slide12.xml"/><Relationship Id="rId194" Type="http://schemas.openxmlformats.org/officeDocument/2006/relationships/slide" Target="slides/slide33.xml"/><Relationship Id="rId199" Type="http://schemas.openxmlformats.org/officeDocument/2006/relationships/slide" Target="slides/slide38.xml"/><Relationship Id="rId203" Type="http://schemas.openxmlformats.org/officeDocument/2006/relationships/handoutMaster" Target="handoutMasters/handoutMaster1.xml"/><Relationship Id="rId208" Type="http://schemas.openxmlformats.org/officeDocument/2006/relationships/tableStyles" Target="tableStyle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Master" Target="slideMasters/slideMaster56.xml"/><Relationship Id="rId77" Type="http://schemas.openxmlformats.org/officeDocument/2006/relationships/slideMaster" Target="slideMasters/slideMaster77.xml"/><Relationship Id="rId100" Type="http://schemas.openxmlformats.org/officeDocument/2006/relationships/slideMaster" Target="slideMasters/slideMaster100.xml"/><Relationship Id="rId105" Type="http://schemas.openxmlformats.org/officeDocument/2006/relationships/slideMaster" Target="slideMasters/slideMaster105.xml"/><Relationship Id="rId126" Type="http://schemas.openxmlformats.org/officeDocument/2006/relationships/slideMaster" Target="slideMasters/slideMaster126.xml"/><Relationship Id="rId147" Type="http://schemas.openxmlformats.org/officeDocument/2006/relationships/slideMaster" Target="slideMasters/slideMaster147.xml"/><Relationship Id="rId168" Type="http://schemas.openxmlformats.org/officeDocument/2006/relationships/slide" Target="slides/slide7.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Master" Target="slideMasters/slideMaster72.xml"/><Relationship Id="rId93" Type="http://schemas.openxmlformats.org/officeDocument/2006/relationships/slideMaster" Target="slideMasters/slideMaster93.xml"/><Relationship Id="rId98" Type="http://schemas.openxmlformats.org/officeDocument/2006/relationships/slideMaster" Target="slideMasters/slideMaster98.xml"/><Relationship Id="rId121" Type="http://schemas.openxmlformats.org/officeDocument/2006/relationships/slideMaster" Target="slideMasters/slideMaster121.xml"/><Relationship Id="rId142" Type="http://schemas.openxmlformats.org/officeDocument/2006/relationships/slideMaster" Target="slideMasters/slideMaster142.xml"/><Relationship Id="rId163" Type="http://schemas.openxmlformats.org/officeDocument/2006/relationships/slide" Target="slides/slide2.xml"/><Relationship Id="rId184" Type="http://schemas.openxmlformats.org/officeDocument/2006/relationships/slide" Target="slides/slide23.xml"/><Relationship Id="rId189" Type="http://schemas.openxmlformats.org/officeDocument/2006/relationships/slide" Target="slides/slide28.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Master" Target="slideMasters/slideMaster67.xml"/><Relationship Id="rId116" Type="http://schemas.openxmlformats.org/officeDocument/2006/relationships/slideMaster" Target="slideMasters/slideMaster116.xml"/><Relationship Id="rId137" Type="http://schemas.openxmlformats.org/officeDocument/2006/relationships/slideMaster" Target="slideMasters/slideMaster137.xml"/><Relationship Id="rId158" Type="http://schemas.openxmlformats.org/officeDocument/2006/relationships/slideMaster" Target="slideMasters/slideMaster158.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Master" Target="slideMasters/slideMaster62.xml"/><Relationship Id="rId83" Type="http://schemas.openxmlformats.org/officeDocument/2006/relationships/slideMaster" Target="slideMasters/slideMaster83.xml"/><Relationship Id="rId88" Type="http://schemas.openxmlformats.org/officeDocument/2006/relationships/slideMaster" Target="slideMasters/slideMaster88.xml"/><Relationship Id="rId111" Type="http://schemas.openxmlformats.org/officeDocument/2006/relationships/slideMaster" Target="slideMasters/slideMaster111.xml"/><Relationship Id="rId132" Type="http://schemas.openxmlformats.org/officeDocument/2006/relationships/slideMaster" Target="slideMasters/slideMaster132.xml"/><Relationship Id="rId153" Type="http://schemas.openxmlformats.org/officeDocument/2006/relationships/slideMaster" Target="slideMasters/slideMaster153.xml"/><Relationship Id="rId174" Type="http://schemas.openxmlformats.org/officeDocument/2006/relationships/slide" Target="slides/slide13.xml"/><Relationship Id="rId179" Type="http://schemas.openxmlformats.org/officeDocument/2006/relationships/slide" Target="slides/slide18.xml"/><Relationship Id="rId195" Type="http://schemas.openxmlformats.org/officeDocument/2006/relationships/slide" Target="slides/slide34.xml"/><Relationship Id="rId190" Type="http://schemas.openxmlformats.org/officeDocument/2006/relationships/slide" Target="slides/slide29.xml"/><Relationship Id="rId204" Type="http://schemas.openxmlformats.org/officeDocument/2006/relationships/tags" Target="tags/tag1.xml"/><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Master" Target="slideMasters/slideMaster57.xml"/><Relationship Id="rId106" Type="http://schemas.openxmlformats.org/officeDocument/2006/relationships/slideMaster" Target="slideMasters/slideMaster106.xml"/><Relationship Id="rId127" Type="http://schemas.openxmlformats.org/officeDocument/2006/relationships/slideMaster" Target="slideMasters/slideMaster127.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52" Type="http://schemas.openxmlformats.org/officeDocument/2006/relationships/slideMaster" Target="slideMasters/slideMaster52.xml"/><Relationship Id="rId73" Type="http://schemas.openxmlformats.org/officeDocument/2006/relationships/slideMaster" Target="slideMasters/slideMaster73.xml"/><Relationship Id="rId78" Type="http://schemas.openxmlformats.org/officeDocument/2006/relationships/slideMaster" Target="slideMasters/slideMaster78.xml"/><Relationship Id="rId94" Type="http://schemas.openxmlformats.org/officeDocument/2006/relationships/slideMaster" Target="slideMasters/slideMaster94.xml"/><Relationship Id="rId99" Type="http://schemas.openxmlformats.org/officeDocument/2006/relationships/slideMaster" Target="slideMasters/slideMaster99.xml"/><Relationship Id="rId101" Type="http://schemas.openxmlformats.org/officeDocument/2006/relationships/slideMaster" Target="slideMasters/slideMaster101.xml"/><Relationship Id="rId122" Type="http://schemas.openxmlformats.org/officeDocument/2006/relationships/slideMaster" Target="slideMasters/slideMaster122.xml"/><Relationship Id="rId143" Type="http://schemas.openxmlformats.org/officeDocument/2006/relationships/slideMaster" Target="slideMasters/slideMaster143.xml"/><Relationship Id="rId148" Type="http://schemas.openxmlformats.org/officeDocument/2006/relationships/slideMaster" Target="slideMasters/slideMaster148.xml"/><Relationship Id="rId164" Type="http://schemas.openxmlformats.org/officeDocument/2006/relationships/slide" Target="slides/slide3.xml"/><Relationship Id="rId169" Type="http://schemas.openxmlformats.org/officeDocument/2006/relationships/slide" Target="slides/slide8.xml"/><Relationship Id="rId185"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9.xml"/><Relationship Id="rId26" Type="http://schemas.openxmlformats.org/officeDocument/2006/relationships/slideMaster" Target="slideMasters/slideMaster26.xml"/><Relationship Id="rId47" Type="http://schemas.openxmlformats.org/officeDocument/2006/relationships/slideMaster" Target="slideMasters/slideMaster47.xml"/><Relationship Id="rId68" Type="http://schemas.openxmlformats.org/officeDocument/2006/relationships/slideMaster" Target="slideMasters/slideMaster68.xml"/><Relationship Id="rId89" Type="http://schemas.openxmlformats.org/officeDocument/2006/relationships/slideMaster" Target="slideMasters/slideMaster89.xml"/><Relationship Id="rId112" Type="http://schemas.openxmlformats.org/officeDocument/2006/relationships/slideMaster" Target="slideMasters/slideMaster112.xml"/><Relationship Id="rId133" Type="http://schemas.openxmlformats.org/officeDocument/2006/relationships/slideMaster" Target="slideMasters/slideMaster133.xml"/><Relationship Id="rId154" Type="http://schemas.openxmlformats.org/officeDocument/2006/relationships/slideMaster" Target="slideMasters/slideMaster154.xml"/><Relationship Id="rId175" Type="http://schemas.openxmlformats.org/officeDocument/2006/relationships/slide" Target="slides/slide14.xml"/><Relationship Id="rId196" Type="http://schemas.openxmlformats.org/officeDocument/2006/relationships/slide" Target="slides/slide35.xml"/><Relationship Id="rId200"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2850"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1" name="Rectangle 3"/>
          <p:cNvSpPr>
            <a:spLocks noGrp="1" noChangeArrowheads="1"/>
          </p:cNvSpPr>
          <p:nvPr>
            <p:ph type="dt" sz="quarter" idx="1"/>
          </p:nvPr>
        </p:nvSpPr>
        <p:spPr bwMode="auto">
          <a:xfrm>
            <a:off x="6862763" y="0"/>
            <a:ext cx="5248275"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Times New Roman" charset="0"/>
                <a:ea typeface="+mn-ea"/>
                <a:cs typeface="+mn-cs"/>
              </a:defRPr>
            </a:lvl1pPr>
          </a:lstStyle>
          <a:p>
            <a:pPr>
              <a:defRPr/>
            </a:pPr>
            <a:endParaRPr lang="en-US" dirty="0"/>
          </a:p>
        </p:txBody>
      </p:sp>
      <p:sp>
        <p:nvSpPr>
          <p:cNvPr id="462852" name="Rectangle 4"/>
          <p:cNvSpPr>
            <a:spLocks noGrp="1" noChangeArrowheads="1"/>
          </p:cNvSpPr>
          <p:nvPr>
            <p:ph type="ftr" sz="quarter" idx="2"/>
          </p:nvPr>
        </p:nvSpPr>
        <p:spPr bwMode="auto">
          <a:xfrm>
            <a:off x="0" y="18019713"/>
            <a:ext cx="5249863"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Times New Roman" charset="0"/>
                <a:ea typeface="+mn-ea"/>
                <a:cs typeface="+mn-cs"/>
              </a:defRPr>
            </a:lvl1pPr>
          </a:lstStyle>
          <a:p>
            <a:pPr>
              <a:defRPr/>
            </a:pPr>
            <a:endParaRPr lang="en-US" dirty="0"/>
          </a:p>
        </p:txBody>
      </p:sp>
      <p:sp>
        <p:nvSpPr>
          <p:cNvPr id="462853" name="Rectangle 5"/>
          <p:cNvSpPr>
            <a:spLocks noGrp="1" noChangeArrowheads="1"/>
          </p:cNvSpPr>
          <p:nvPr>
            <p:ph type="sldNum" sz="quarter" idx="3"/>
          </p:nvPr>
        </p:nvSpPr>
        <p:spPr bwMode="auto">
          <a:xfrm>
            <a:off x="6862763" y="18019713"/>
            <a:ext cx="5248275" cy="949325"/>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atin typeface="Times New Roman" pitchFamily="-108" charset="0"/>
              </a:defRPr>
            </a:lvl1pPr>
          </a:lstStyle>
          <a:p>
            <a:fld id="{54F0AA84-3912-CF48-A459-9DA927CCDD04}" type="slidenum">
              <a:rPr lang="en-US"/>
              <a:pPr/>
              <a:t>‹#›</a:t>
            </a:fld>
            <a:endParaRPr lang="en-US" dirty="0"/>
          </a:p>
        </p:txBody>
      </p:sp>
    </p:spTree>
    <p:extLst>
      <p:ext uri="{BB962C8B-B14F-4D97-AF65-F5344CB8AC3E}">
        <p14:creationId xmlns:p14="http://schemas.microsoft.com/office/powerpoint/2010/main" xmlns="" val="3696303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1634" name="Rectangle 2"/>
          <p:cNvSpPr>
            <a:spLocks noGrp="1" noChangeArrowheads="1"/>
          </p:cNvSpPr>
          <p:nvPr>
            <p:ph type="hdr" sz="quarter"/>
          </p:nvPr>
        </p:nvSpPr>
        <p:spPr bwMode="auto">
          <a:xfrm>
            <a:off x="0" y="0"/>
            <a:ext cx="5249863"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5" name="Rectangle 3"/>
          <p:cNvSpPr>
            <a:spLocks noGrp="1" noChangeArrowheads="1"/>
          </p:cNvSpPr>
          <p:nvPr>
            <p:ph type="dt" idx="1"/>
          </p:nvPr>
        </p:nvSpPr>
        <p:spPr bwMode="auto">
          <a:xfrm>
            <a:off x="6865938" y="0"/>
            <a:ext cx="5249862" cy="94773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lvl1pPr algn="r" defTabSz="1528763" eaLnBrk="0" hangingPunct="0">
              <a:defRPr sz="2000">
                <a:latin typeface="Arial" charset="0"/>
                <a:ea typeface="+mn-ea"/>
                <a:cs typeface="+mn-cs"/>
              </a:defRPr>
            </a:lvl1pPr>
          </a:lstStyle>
          <a:p>
            <a:pPr>
              <a:defRPr/>
            </a:pPr>
            <a:endParaRPr lang="en-US" dirty="0"/>
          </a:p>
        </p:txBody>
      </p:sp>
      <p:sp>
        <p:nvSpPr>
          <p:cNvPr id="5124" name="Rectangle 4"/>
          <p:cNvSpPr>
            <a:spLocks noGrp="1" noRot="1" noChangeAspect="1" noChangeArrowheads="1" noTextEdit="1"/>
          </p:cNvSpPr>
          <p:nvPr>
            <p:ph type="sldImg" idx="2"/>
          </p:nvPr>
        </p:nvSpPr>
        <p:spPr bwMode="auto">
          <a:xfrm>
            <a:off x="1314450" y="1423988"/>
            <a:ext cx="9486900" cy="7115175"/>
          </a:xfrm>
          <a:prstGeom prst="rect">
            <a:avLst/>
          </a:prstGeom>
          <a:noFill/>
          <a:ln w="9525">
            <a:solidFill>
              <a:srgbClr val="000000"/>
            </a:solidFill>
            <a:miter lim="800000"/>
            <a:headEnd/>
            <a:tailEnd/>
          </a:ln>
        </p:spPr>
      </p:sp>
      <p:sp>
        <p:nvSpPr>
          <p:cNvPr id="581637" name="Rectangle 5"/>
          <p:cNvSpPr>
            <a:spLocks noGrp="1" noChangeArrowheads="1"/>
          </p:cNvSpPr>
          <p:nvPr>
            <p:ph type="body" sz="quarter" idx="3"/>
          </p:nvPr>
        </p:nvSpPr>
        <p:spPr bwMode="auto">
          <a:xfrm>
            <a:off x="1614488" y="9013825"/>
            <a:ext cx="8886825" cy="8535988"/>
          </a:xfrm>
          <a:prstGeom prst="rect">
            <a:avLst/>
          </a:prstGeom>
          <a:noFill/>
          <a:ln w="9525">
            <a:noFill/>
            <a:miter lim="800000"/>
            <a:headEnd/>
            <a:tailEnd/>
          </a:ln>
          <a:effectLst/>
        </p:spPr>
        <p:txBody>
          <a:bodyPr vert="horz" wrap="square" lIns="152808" tIns="76403" rIns="152808" bIns="764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1638" name="Rectangle 6"/>
          <p:cNvSpPr>
            <a:spLocks noGrp="1" noChangeArrowheads="1"/>
          </p:cNvSpPr>
          <p:nvPr>
            <p:ph type="ftr" sz="quarter" idx="4"/>
          </p:nvPr>
        </p:nvSpPr>
        <p:spPr bwMode="auto">
          <a:xfrm>
            <a:off x="0" y="18026063"/>
            <a:ext cx="5249863"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l" defTabSz="1528763" eaLnBrk="0" hangingPunct="0">
              <a:defRPr sz="2000">
                <a:latin typeface="Arial" charset="0"/>
                <a:ea typeface="+mn-ea"/>
                <a:cs typeface="+mn-cs"/>
              </a:defRPr>
            </a:lvl1pPr>
          </a:lstStyle>
          <a:p>
            <a:pPr>
              <a:defRPr/>
            </a:pPr>
            <a:endParaRPr lang="en-US" dirty="0"/>
          </a:p>
        </p:txBody>
      </p:sp>
      <p:sp>
        <p:nvSpPr>
          <p:cNvPr id="581639" name="Rectangle 7"/>
          <p:cNvSpPr>
            <a:spLocks noGrp="1" noChangeArrowheads="1"/>
          </p:cNvSpPr>
          <p:nvPr>
            <p:ph type="sldNum" sz="quarter" idx="5"/>
          </p:nvPr>
        </p:nvSpPr>
        <p:spPr bwMode="auto">
          <a:xfrm>
            <a:off x="6865938" y="18026063"/>
            <a:ext cx="5249862" cy="947737"/>
          </a:xfrm>
          <a:prstGeom prst="rect">
            <a:avLst/>
          </a:prstGeom>
          <a:noFill/>
          <a:ln w="9525">
            <a:noFill/>
            <a:miter lim="800000"/>
            <a:headEnd/>
            <a:tailEnd/>
          </a:ln>
          <a:effectLst/>
        </p:spPr>
        <p:txBody>
          <a:bodyPr vert="horz" wrap="square" lIns="152808" tIns="76403" rIns="152808" bIns="76403" numCol="1" anchor="b" anchorCtr="0" compatLnSpc="1">
            <a:prstTxWarp prst="textNoShape">
              <a:avLst/>
            </a:prstTxWarp>
          </a:bodyPr>
          <a:lstStyle>
            <a:lvl1pPr algn="r" defTabSz="1528763" eaLnBrk="0" hangingPunct="0">
              <a:defRPr sz="2000"/>
            </a:lvl1pPr>
          </a:lstStyle>
          <a:p>
            <a:fld id="{0C7FB376-6D4D-0D44-AB52-EE9AB3021FE0}" type="slidenum">
              <a:rPr lang="en-US"/>
              <a:pPr/>
              <a:t>‹#›</a:t>
            </a:fld>
            <a:endParaRPr lang="en-US" dirty="0"/>
          </a:p>
        </p:txBody>
      </p:sp>
    </p:spTree>
    <p:extLst>
      <p:ext uri="{BB962C8B-B14F-4D97-AF65-F5344CB8AC3E}">
        <p14:creationId xmlns:p14="http://schemas.microsoft.com/office/powerpoint/2010/main" xmlns="" val="3125775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pitchFamily="-108" charset="-128"/>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7FB376-6D4D-0D44-AB52-EE9AB3021FE0}" type="slidenum">
              <a:rPr lang="en-US" smtClean="0"/>
              <a:pPr/>
              <a:t>1</a:t>
            </a:fld>
            <a:endParaRPr lang="en-US" dirty="0"/>
          </a:p>
        </p:txBody>
      </p:sp>
    </p:spTree>
    <p:extLst>
      <p:ext uri="{BB962C8B-B14F-4D97-AF65-F5344CB8AC3E}">
        <p14:creationId xmlns:p14="http://schemas.microsoft.com/office/powerpoint/2010/main" xmlns="" val="2265675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B9973C1-8BF5-1A40-BAC3-E4BC4848E33E}" type="slidenum">
              <a:rPr lang="en-US" sz="2300"/>
              <a:pPr algn="r" defTabSz="1776413" eaLnBrk="0" hangingPunct="0"/>
              <a:t>10</a:t>
            </a:fld>
            <a:endParaRPr lang="en-US" sz="2300" dirty="0"/>
          </a:p>
        </p:txBody>
      </p:sp>
      <p:sp>
        <p:nvSpPr>
          <p:cNvPr id="5017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5018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Students might think that dominant alleles are naturally (a) more common, (b) more likely to be inherited, and (c) better for an organism. The text notes that this is not necessarily true. However, this might need to be emphasized further in lecture.</a:t>
            </a:r>
          </a:p>
          <a:p>
            <a:r>
              <a:rPr lang="en-US" dirty="0"/>
              <a:t>2. Students using </a:t>
            </a:r>
            <a:r>
              <a:rPr lang="en-US" dirty="0" err="1"/>
              <a:t>Punnett</a:t>
            </a:r>
            <a:r>
              <a:rPr lang="en-US" dirty="0"/>
              <a:t> squares need to be reminded that the calculations are expected statistical probabilities and not absolutes. Just as we would expect that any six playing cards dealt might be half black and half red, we frequently find that this is not true. This might be a good time to show how larger sample sizes increase the likelihood that sampling reflects expected ratios.</a:t>
            </a:r>
          </a:p>
          <a:p>
            <a:r>
              <a:rPr lang="en-US" dirty="0"/>
              <a:t>3. The authors note that Mendel’s work was published in 1866, seven years after Darwin published </a:t>
            </a:r>
            <a:r>
              <a:rPr lang="en-US" i="1" dirty="0"/>
              <a:t>On the Origin of Species</a:t>
            </a:r>
            <a:r>
              <a:rPr lang="en-US" dirty="0"/>
              <a:t>. Consider challenging your students to consider whether Mendel’s findings were supportive of Darwin’s ideas. Some scientists have noted that Darwin often discussed the evolution of traits by matters of degree. Yet Mendel’s selection of pea plant traits typically showed complete dominance. Mendel’s pea traits did not show the possibility for such gradual inheritance.</a:t>
            </a:r>
          </a:p>
          <a:p>
            <a:r>
              <a:rPr lang="en-US" b="1" dirty="0"/>
              <a:t>Teaching Tips</a:t>
            </a:r>
            <a:endParaRPr lang="en-US" dirty="0"/>
          </a:p>
          <a:p>
            <a:r>
              <a:rPr lang="en-US" dirty="0"/>
              <a:t>1. Medical technology raises many ethical issues. Consider asking your students this practical question: How much routine fetal testing do we want our insurance companies to cover and at what cost for insurance? Ultrasound, for example, is routinely performed on pregnant women as a normal part of prenatal care. What other tests should be standard? Who should decide? Who should pay?</a:t>
            </a:r>
          </a:p>
          <a:p>
            <a:r>
              <a:rPr lang="en-US" dirty="0"/>
              <a:t>2. This early material introduces many definitions that are vital to understanding the later discussions in this chapter. Therefore, students need to be encouraged to master these definitions immediately. This may be a good time for a short quiz to encourage their progress.</a:t>
            </a:r>
          </a:p>
          <a:p>
            <a:r>
              <a:rPr lang="en-US" dirty="0"/>
              <a:t>3. Consider this analogy for dominance of a trait in the heterozygous condition, which may help struggling students. Two people are trying to make a decision about where to eat tonight. One person wants to eat at a restaurant, the other wants to eat a meal at home. If this “heterozygous” couple eats at home, the dominant allele “wins.”</a:t>
            </a:r>
          </a:p>
          <a:p>
            <a:r>
              <a:rPr lang="en-US" dirty="0"/>
              <a:t>4. Many students benefit from a little quick practice with a </a:t>
            </a:r>
            <a:r>
              <a:rPr lang="en-US" dirty="0" err="1"/>
              <a:t>Punnett</a:t>
            </a:r>
            <a:r>
              <a:rPr lang="en-US" dirty="0"/>
              <a:t> square. Have them try these crosses for practice: (a) </a:t>
            </a:r>
            <a:r>
              <a:rPr lang="en-US" i="1" dirty="0"/>
              <a:t>PP</a:t>
            </a:r>
            <a:r>
              <a:rPr lang="en-US" dirty="0"/>
              <a:t> × </a:t>
            </a:r>
            <a:r>
              <a:rPr lang="en-US" i="1" dirty="0" err="1"/>
              <a:t>pp</a:t>
            </a:r>
            <a:r>
              <a:rPr lang="en-US" dirty="0"/>
              <a:t> and (b) </a:t>
            </a:r>
            <a:r>
              <a:rPr lang="en-US" i="1" dirty="0" err="1"/>
              <a:t>Pp</a:t>
            </a:r>
            <a:r>
              <a:rPr lang="en-US" dirty="0"/>
              <a:t> × </a:t>
            </a:r>
            <a:r>
              <a:rPr lang="en-US" i="1" dirty="0"/>
              <a:t>pp</a:t>
            </a:r>
            <a:r>
              <a:rPr lang="en-US" dirty="0"/>
              <a:t>.</a:t>
            </a:r>
          </a:p>
          <a:p>
            <a:r>
              <a:rPr lang="en-US" dirty="0"/>
              <a:t>5. Understanding </a:t>
            </a:r>
            <a:r>
              <a:rPr lang="en-US" dirty="0" err="1"/>
              <a:t>dihybrid</a:t>
            </a:r>
            <a:r>
              <a:rPr lang="en-US" dirty="0"/>
              <a:t> crosses may be the most difficult concept in this chapter. Consider spending additional time to make these ideas very clear. As the text indicates, </a:t>
            </a:r>
            <a:r>
              <a:rPr lang="en-US" dirty="0" err="1"/>
              <a:t>dihybrid</a:t>
            </a:r>
            <a:r>
              <a:rPr lang="en-US" dirty="0"/>
              <a:t> crosses are essentially two monohybrid crosses.</a:t>
            </a:r>
          </a:p>
          <a:p>
            <a:r>
              <a:rPr lang="en-US" dirty="0"/>
              <a:t>6. Consider challenging your students to explain why a testcross of two black Labs of unknown genotypes might not reveal the genotype of each dog. Explanation: If both dogs are heterozygous, or homozygous, the results would reveal the genotypes because the offspring would either be three black and one chocolate or all black. But if one black Lab was homozygous and the other heterozygous, we could not determine which Lab has which genotype.</a:t>
            </a:r>
          </a:p>
          <a:p>
            <a:r>
              <a:rPr lang="en-US" dirty="0"/>
              <a:t>7. The 2/3 fraction noted in the discussion of carriers of a recessive disorder (and in Figure 9.14) often catches students off guard, as they may be expecting odds of 1/4, 1/2, or 3/4. However, we eliminate the </a:t>
            </a:r>
            <a:r>
              <a:rPr lang="en-US" i="1" dirty="0" err="1"/>
              <a:t>dd</a:t>
            </a:r>
            <a:r>
              <a:rPr lang="en-US" dirty="0"/>
              <a:t> (deaf) possibility, as it would not be a carrier. So, the odds are based out of the remaining three genotypes </a:t>
            </a:r>
            <a:r>
              <a:rPr lang="en-US" i="1" dirty="0" err="1"/>
              <a:t>Dd</a:t>
            </a:r>
            <a:r>
              <a:rPr lang="en-US" dirty="0"/>
              <a:t>, </a:t>
            </a:r>
            <a:r>
              <a:rPr lang="en-US" i="1" dirty="0" err="1"/>
              <a:t>dD</a:t>
            </a:r>
            <a:r>
              <a:rPr lang="en-US" dirty="0"/>
              <a:t>, and </a:t>
            </a:r>
            <a:r>
              <a:rPr lang="en-US" i="1" dirty="0"/>
              <a:t>DD</a:t>
            </a:r>
            <a:r>
              <a:rPr lang="en-US" dirty="0"/>
              <a:t>.</a:t>
            </a:r>
          </a:p>
          <a:p>
            <a:r>
              <a:rPr lang="en-US" dirty="0"/>
              <a:t>8. Genetic tests are now available to inform a person whether he or she has the Huntington’s allele. The test is especially important to the children of a parent with Huntington’s disease. Consider asking your class (a) what are the odds of developing Huntington’s disease if a parent has this disease (50%) and (b) whether or not they would want this genetic test. The Huntington Disease Society website (</a:t>
            </a:r>
            <a:r>
              <a:rPr lang="en-US" dirty="0" err="1"/>
              <a:t>www.hdsa.org</a:t>
            </a:r>
            <a:r>
              <a:rPr lang="en-US" dirty="0"/>
              <a:t>) offers many additional details. It is a good starting point for those who want to explore this disease in more detail.</a:t>
            </a:r>
          </a:p>
          <a:p>
            <a:r>
              <a:rPr lang="en-US" b="1" dirty="0"/>
              <a:t>Active Lecture Tips</a:t>
            </a:r>
            <a:endParaRPr lang="en-US" dirty="0"/>
          </a:p>
          <a:p>
            <a:r>
              <a:rPr lang="en-US" dirty="0"/>
              <a:t>1. Many students have trouble with the basic statistics that are necessary for many of these calculations. Give your students some practice. Consider having them work in pairs, each with a pair of dice (for large class sizes, this can be done in laboratories). Let them calculate the odds of rolling three sixes in a row and other possibilities.</a:t>
            </a:r>
          </a:p>
          <a:p>
            <a:r>
              <a:rPr lang="en-US" dirty="0"/>
              <a:t>2. As a simple test of comprehension, ask students to work in pairs to explain why lethal alleles are not eliminated from a population. Several possibilities exist: (a) The lethal allele might be recessive, persisting in the population due to the survival of carriers, or (b) the lethal allele might be dominant, but is not expressed until after the age of reproduction.</a:t>
            </a:r>
          </a:p>
          <a:p>
            <a:r>
              <a:rPr lang="en-US" dirty="0"/>
              <a:t>3. See the </a:t>
            </a:r>
            <a:r>
              <a:rPr lang="en-US" i="1" dirty="0"/>
              <a:t>Media </a:t>
            </a:r>
            <a:r>
              <a:rPr lang="en-US" i="1" dirty="0" smtClean="0"/>
              <a:t>Review: </a:t>
            </a:r>
            <a:r>
              <a:rPr lang="en-US" i="1" dirty="0"/>
              <a:t>“</a:t>
            </a:r>
            <a:r>
              <a:rPr lang="en-US" i="1" dirty="0" err="1"/>
              <a:t>Learn.Genetics</a:t>
            </a:r>
            <a:r>
              <a:rPr lang="en-US" i="1" dirty="0"/>
              <a:t>” Genetic Science Learning Center from the University of Utah</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4. See the activity </a:t>
            </a:r>
            <a:r>
              <a:rPr lang="en-US" i="1" dirty="0"/>
              <a:t>Interactive Celebrity Parents Genetic Inheritance Game</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5. See the activity </a:t>
            </a:r>
            <a:r>
              <a:rPr lang="en-US" i="1" dirty="0"/>
              <a:t>Personal Genomics: Would You Give Your DNA Away? </a:t>
            </a:r>
            <a:r>
              <a:rPr lang="en-US" dirty="0"/>
              <a:t>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4215588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11</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9.7</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The relationship between alleles and homologous chromosomes</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12</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9.8</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Testing alternative hypotheses for gene assortment in a </a:t>
            </a:r>
            <a:r>
              <a:rPr lang="en-US" sz="1200" b="0" i="0" u="none" strike="noStrike" kern="1200" dirty="0" err="1" smtClean="0">
                <a:solidFill>
                  <a:schemeClr val="tx1"/>
                </a:solidFill>
                <a:effectLst/>
                <a:latin typeface="Arial" pitchFamily="34" charset="0"/>
                <a:ea typeface="+mn-ea"/>
                <a:cs typeface="Arial" pitchFamily="34" charset="0"/>
              </a:rPr>
              <a:t>dihybrid</a:t>
            </a:r>
            <a:r>
              <a:rPr lang="en-US" sz="1200" b="0" i="0" u="none" strike="noStrike" kern="1200" dirty="0" smtClean="0">
                <a:solidFill>
                  <a:schemeClr val="tx1"/>
                </a:solidFill>
                <a:effectLst/>
                <a:latin typeface="Arial" pitchFamily="34" charset="0"/>
                <a:ea typeface="+mn-ea"/>
                <a:cs typeface="Arial" pitchFamily="34" charset="0"/>
              </a:rPr>
              <a:t> cross</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13</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9.9</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Independent assortment of genes in Labrador retrievers</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14</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9.10</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A Labrador retriever testcross</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53860A33-26CF-AC4A-82BB-433F06657909}" type="slidenum">
              <a:rPr lang="en-US" sz="2300"/>
              <a:pPr algn="r" defTabSz="1776413" eaLnBrk="0" hangingPunct="0"/>
              <a:t>15</a:t>
            </a:fld>
            <a:endParaRPr lang="en-US" sz="2300" dirty="0"/>
          </a:p>
        </p:txBody>
      </p:sp>
      <p:sp>
        <p:nvSpPr>
          <p:cNvPr id="10547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0547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Students might think that dominant alleles are naturally (a) more common, (b) more likely to be inherited, and (c) better for an organism. The text notes that this is not necessarily true. However, this might need to be emphasized further in lecture.</a:t>
            </a:r>
          </a:p>
          <a:p>
            <a:r>
              <a:rPr lang="en-US" dirty="0"/>
              <a:t>2. Students using </a:t>
            </a:r>
            <a:r>
              <a:rPr lang="en-US" dirty="0" err="1"/>
              <a:t>Punnett</a:t>
            </a:r>
            <a:r>
              <a:rPr lang="en-US" dirty="0"/>
              <a:t> squares need to be reminded that the calculations are expected statistical probabilities and not absolutes. Just as we would expect that any six playing cards dealt might be half black and half red, we frequently find that this is not true. This might be a good time to show how larger sample sizes increase the likelihood that sampling reflects expected ratios.</a:t>
            </a:r>
          </a:p>
          <a:p>
            <a:r>
              <a:rPr lang="en-US" dirty="0"/>
              <a:t>3. The authors note that Mendel’s work was published in 1866, seven years after Darwin published </a:t>
            </a:r>
            <a:r>
              <a:rPr lang="en-US" i="1" dirty="0"/>
              <a:t>On the Origin of Species</a:t>
            </a:r>
            <a:r>
              <a:rPr lang="en-US" dirty="0"/>
              <a:t>. Consider challenging your students to consider whether Mendel’s findings were supportive of Darwin’s ideas. Some scientists have noted that Darwin often discussed the evolution of traits by matters of degree. Yet Mendel’s selection of pea plant traits typically showed complete dominance. Mendel’s pea traits did not show the possibility for such gradual inheritance.</a:t>
            </a:r>
          </a:p>
          <a:p>
            <a:r>
              <a:rPr lang="en-US" b="1" dirty="0"/>
              <a:t>Teaching Tips</a:t>
            </a:r>
            <a:endParaRPr lang="en-US" dirty="0"/>
          </a:p>
          <a:p>
            <a:r>
              <a:rPr lang="en-US" dirty="0"/>
              <a:t>1. Medical technology raises many ethical issues. Consider asking your students this practical question: How much routine fetal testing do we want our insurance companies to cover and at what cost for insurance? Ultrasound, for example, is routinely performed on pregnant women as a normal part of prenatal care. What other tests should be standard? Who should decide? Who should pay?</a:t>
            </a:r>
          </a:p>
          <a:p>
            <a:r>
              <a:rPr lang="en-US" dirty="0"/>
              <a:t>2. This early material introduces many definitions that are vital to understanding the later discussions in this chapter. Therefore, students need to be encouraged to master these definitions immediately. This may be a good time for a short quiz to encourage their progress.</a:t>
            </a:r>
          </a:p>
          <a:p>
            <a:r>
              <a:rPr lang="en-US" dirty="0"/>
              <a:t>3. Consider this analogy for dominance of a trait in the heterozygous condition, which may help struggling students. Two people are trying to make a decision about where to eat tonight. One person wants to eat at a restaurant, the other wants to eat a meal at home. If this “heterozygous” couple eats at home, the dominant allele “wins.”</a:t>
            </a:r>
          </a:p>
          <a:p>
            <a:r>
              <a:rPr lang="en-US" dirty="0"/>
              <a:t>4. Many students benefit from a little quick practice with a </a:t>
            </a:r>
            <a:r>
              <a:rPr lang="en-US" dirty="0" err="1"/>
              <a:t>Punnett</a:t>
            </a:r>
            <a:r>
              <a:rPr lang="en-US" dirty="0"/>
              <a:t> square. Have them try these crosses for practice: (a) </a:t>
            </a:r>
            <a:r>
              <a:rPr lang="en-US" i="1" dirty="0"/>
              <a:t>PP</a:t>
            </a:r>
            <a:r>
              <a:rPr lang="en-US" dirty="0"/>
              <a:t> × </a:t>
            </a:r>
            <a:r>
              <a:rPr lang="en-US" i="1" dirty="0" err="1"/>
              <a:t>pp</a:t>
            </a:r>
            <a:r>
              <a:rPr lang="en-US" dirty="0"/>
              <a:t> and (b) </a:t>
            </a:r>
            <a:r>
              <a:rPr lang="en-US" i="1" dirty="0" err="1"/>
              <a:t>Pp</a:t>
            </a:r>
            <a:r>
              <a:rPr lang="en-US" dirty="0"/>
              <a:t> × </a:t>
            </a:r>
            <a:r>
              <a:rPr lang="en-US" i="1" dirty="0"/>
              <a:t>pp</a:t>
            </a:r>
            <a:r>
              <a:rPr lang="en-US" dirty="0"/>
              <a:t>.</a:t>
            </a:r>
          </a:p>
          <a:p>
            <a:r>
              <a:rPr lang="en-US" dirty="0"/>
              <a:t>5. Understanding </a:t>
            </a:r>
            <a:r>
              <a:rPr lang="en-US" dirty="0" err="1"/>
              <a:t>dihybrid</a:t>
            </a:r>
            <a:r>
              <a:rPr lang="en-US" dirty="0"/>
              <a:t> crosses may be the most difficult concept in this chapter. Consider spending additional time to make these ideas very clear. As the text indicates, </a:t>
            </a:r>
            <a:r>
              <a:rPr lang="en-US" dirty="0" err="1"/>
              <a:t>dihybrid</a:t>
            </a:r>
            <a:r>
              <a:rPr lang="en-US" dirty="0"/>
              <a:t> crosses are essentially two monohybrid crosses.</a:t>
            </a:r>
          </a:p>
          <a:p>
            <a:r>
              <a:rPr lang="en-US" dirty="0"/>
              <a:t>6. Consider challenging your students to explain why a testcross of two black Labs of unknown genotypes might not reveal the genotype of each dog. Explanation: If both dogs are heterozygous, or homozygous, the results would reveal the genotypes because the offspring would either be three black and one chocolate or all black. But if one black Lab was homozygous and the other heterozygous, we could not determine which Lab has which genotype.</a:t>
            </a:r>
          </a:p>
          <a:p>
            <a:r>
              <a:rPr lang="en-US" dirty="0"/>
              <a:t>7. The 2/3 fraction noted in the discussion of carriers of a recessive disorder (and in Figure 9.14) often catches students off guard, as they may be expecting odds of 1/4, 1/2, or 3/4. However, we eliminate the </a:t>
            </a:r>
            <a:r>
              <a:rPr lang="en-US" i="1" dirty="0" err="1"/>
              <a:t>dd</a:t>
            </a:r>
            <a:r>
              <a:rPr lang="en-US" dirty="0"/>
              <a:t> (deaf) possibility, as it would not be a carrier. So, the odds are based out of the remaining three genotypes </a:t>
            </a:r>
            <a:r>
              <a:rPr lang="en-US" i="1" dirty="0" err="1"/>
              <a:t>Dd</a:t>
            </a:r>
            <a:r>
              <a:rPr lang="en-US" dirty="0"/>
              <a:t>, </a:t>
            </a:r>
            <a:r>
              <a:rPr lang="en-US" i="1" dirty="0" err="1"/>
              <a:t>dD</a:t>
            </a:r>
            <a:r>
              <a:rPr lang="en-US" dirty="0"/>
              <a:t>, and </a:t>
            </a:r>
            <a:r>
              <a:rPr lang="en-US" i="1" dirty="0"/>
              <a:t>DD</a:t>
            </a:r>
            <a:r>
              <a:rPr lang="en-US" dirty="0"/>
              <a:t>.</a:t>
            </a:r>
          </a:p>
          <a:p>
            <a:r>
              <a:rPr lang="en-US" dirty="0"/>
              <a:t>8. Genetic tests are now available to inform a person whether he or she has the Huntington’s allele. The test is especially important to the children of a parent with Huntington’s disease. Consider asking your class (a) what are the odds of developing Huntington’s disease if a parent has this disease (50%) and (b) whether or not they would want this genetic test. The Huntington Disease Society website (</a:t>
            </a:r>
            <a:r>
              <a:rPr lang="en-US" dirty="0" err="1"/>
              <a:t>www.hdsa.org</a:t>
            </a:r>
            <a:r>
              <a:rPr lang="en-US" dirty="0"/>
              <a:t>) offers many additional details. It is a good starting point for those who want to explore this disease in more detail.</a:t>
            </a:r>
          </a:p>
          <a:p>
            <a:r>
              <a:rPr lang="en-US" b="1" dirty="0"/>
              <a:t>Active Lecture Tips</a:t>
            </a:r>
            <a:endParaRPr lang="en-US" dirty="0"/>
          </a:p>
          <a:p>
            <a:r>
              <a:rPr lang="en-US" dirty="0"/>
              <a:t>1. Many students have trouble with the basic statistics that are necessary for many of these calculations. Give your students some practice. Consider having them work in pairs, each with a pair of dice (for large class sizes, this can be done in laboratories). Let them calculate the odds of rolling three sixes in a row and other possibilities.</a:t>
            </a:r>
          </a:p>
          <a:p>
            <a:r>
              <a:rPr lang="en-US" dirty="0"/>
              <a:t>2. As a simple test of comprehension, ask students to work in pairs to explain why lethal alleles are not eliminated from a population. Several possibilities exist: (a) The lethal allele might be recessive, persisting in the population due to the survival of carriers, or (b) the lethal allele might be dominant, but is not expressed until after the age of reproduction.</a:t>
            </a:r>
          </a:p>
          <a:p>
            <a:r>
              <a:rPr lang="en-US" dirty="0"/>
              <a:t>3. See the </a:t>
            </a:r>
            <a:r>
              <a:rPr lang="en-US" i="1" dirty="0"/>
              <a:t>Media </a:t>
            </a:r>
            <a:r>
              <a:rPr lang="en-US" i="1" dirty="0" smtClean="0"/>
              <a:t>Review: </a:t>
            </a:r>
            <a:r>
              <a:rPr lang="en-US" i="1" dirty="0"/>
              <a:t>“</a:t>
            </a:r>
            <a:r>
              <a:rPr lang="en-US" i="1" dirty="0" err="1"/>
              <a:t>Learn.Genetics</a:t>
            </a:r>
            <a:r>
              <a:rPr lang="en-US" i="1" dirty="0"/>
              <a:t>” Genetic Science Learning Center from the University of Utah</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4. See the activity </a:t>
            </a:r>
            <a:r>
              <a:rPr lang="en-US" i="1" dirty="0"/>
              <a:t>Interactive Celebrity Parents Genetic Inheritance Game</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5. See the activity </a:t>
            </a:r>
            <a:r>
              <a:rPr lang="en-US" i="1" dirty="0"/>
              <a:t>Personal Genomics: Would You Give Your DNA Away? </a:t>
            </a:r>
            <a:r>
              <a:rPr lang="en-US" dirty="0"/>
              <a:t>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402979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16</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9.12</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Examples of inherited human traits thought to be controlled by a single gene</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17</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9.13-1</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A family pedigree showing inheritance of free versus attached earlobes (part 1: pedigree)</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18</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Table 9.1</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Some autosomal disorders in people</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E959FDED-E0AF-B24D-BC76-E9F326CFBEC2}" type="slidenum">
              <a:rPr lang="en-US" sz="2300"/>
              <a:pPr algn="r" defTabSz="1776413" eaLnBrk="0" hangingPunct="0"/>
              <a:t>19</a:t>
            </a:fld>
            <a:endParaRPr lang="en-US" sz="2300" dirty="0"/>
          </a:p>
        </p:txBody>
      </p:sp>
      <p:sp>
        <p:nvSpPr>
          <p:cNvPr id="13209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3210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Students might think that dominant alleles are naturally (a) more common, (b) more likely to be inherited, and (c) better for an organism. The text notes that this is not necessarily true. However, this might need to be emphasized further in lecture.</a:t>
            </a:r>
          </a:p>
          <a:p>
            <a:r>
              <a:rPr lang="en-US" dirty="0"/>
              <a:t>2. Students using </a:t>
            </a:r>
            <a:r>
              <a:rPr lang="en-US" dirty="0" err="1"/>
              <a:t>Punnett</a:t>
            </a:r>
            <a:r>
              <a:rPr lang="en-US" dirty="0"/>
              <a:t> squares need to be reminded that the calculations are expected statistical probabilities and not absolutes. Just as we would expect that any six playing cards dealt might be half black and half red, we frequently find that this is not true. This might be a good time to show how larger sample sizes increase the likelihood that sampling reflects expected ratios.</a:t>
            </a:r>
          </a:p>
          <a:p>
            <a:r>
              <a:rPr lang="en-US" dirty="0"/>
              <a:t>3. The authors note that Mendel’s work was published in 1866, seven years after Darwin published </a:t>
            </a:r>
            <a:r>
              <a:rPr lang="en-US" i="1" dirty="0"/>
              <a:t>On the Origin of Species</a:t>
            </a:r>
            <a:r>
              <a:rPr lang="en-US" dirty="0"/>
              <a:t>. Consider challenging your students to consider whether Mendel’s findings were supportive of Darwin’s ideas. Some scientists have noted that Darwin often discussed the evolution of traits by matters of degree. Yet Mendel’s selection of pea plant traits typically showed complete dominance. Mendel’s pea traits did not show the possibility for such gradual inheritance.</a:t>
            </a:r>
          </a:p>
          <a:p>
            <a:r>
              <a:rPr lang="en-US" b="1" dirty="0"/>
              <a:t>Teaching Tips</a:t>
            </a:r>
            <a:endParaRPr lang="en-US" dirty="0"/>
          </a:p>
          <a:p>
            <a:r>
              <a:rPr lang="en-US" dirty="0"/>
              <a:t>1. Medical technology raises many ethical issues. Consider asking your students this practical question: How much routine fetal testing do we want our insurance companies to cover and at what cost for insurance? Ultrasound, for example, is routinely performed on pregnant women as a normal part of prenatal care. What other tests should be standard? Who should decide? Who should pay?</a:t>
            </a:r>
          </a:p>
          <a:p>
            <a:r>
              <a:rPr lang="en-US" dirty="0"/>
              <a:t>2. This early material introduces many definitions that are vital to understanding the later discussions in this chapter. Therefore, students need to be encouraged to master these definitions immediately. This may be a good time for a short quiz to encourage their progress.</a:t>
            </a:r>
          </a:p>
          <a:p>
            <a:r>
              <a:rPr lang="en-US" dirty="0"/>
              <a:t>3. Consider this analogy for dominance of a trait in the heterozygous condition, which may help struggling students. Two people are trying to make a decision about where to eat tonight. One person wants to eat at a restaurant, the other wants to eat a meal at home. If this “heterozygous” couple eats at home, the dominant allele “wins.”</a:t>
            </a:r>
          </a:p>
          <a:p>
            <a:r>
              <a:rPr lang="en-US" dirty="0"/>
              <a:t>4. Many students benefit from a little quick practice with a </a:t>
            </a:r>
            <a:r>
              <a:rPr lang="en-US" dirty="0" err="1"/>
              <a:t>Punnett</a:t>
            </a:r>
            <a:r>
              <a:rPr lang="en-US" dirty="0"/>
              <a:t> square. Have them try these crosses for practice: (a) </a:t>
            </a:r>
            <a:r>
              <a:rPr lang="en-US" i="1" dirty="0"/>
              <a:t>PP</a:t>
            </a:r>
            <a:r>
              <a:rPr lang="en-US" dirty="0"/>
              <a:t> × </a:t>
            </a:r>
            <a:r>
              <a:rPr lang="en-US" i="1" dirty="0" err="1"/>
              <a:t>pp</a:t>
            </a:r>
            <a:r>
              <a:rPr lang="en-US" dirty="0"/>
              <a:t> and (b) </a:t>
            </a:r>
            <a:r>
              <a:rPr lang="en-US" i="1" dirty="0" err="1"/>
              <a:t>Pp</a:t>
            </a:r>
            <a:r>
              <a:rPr lang="en-US" dirty="0"/>
              <a:t> × </a:t>
            </a:r>
            <a:r>
              <a:rPr lang="en-US" i="1" dirty="0"/>
              <a:t>pp</a:t>
            </a:r>
            <a:r>
              <a:rPr lang="en-US" dirty="0"/>
              <a:t>.</a:t>
            </a:r>
          </a:p>
          <a:p>
            <a:r>
              <a:rPr lang="en-US" dirty="0"/>
              <a:t>5. Understanding </a:t>
            </a:r>
            <a:r>
              <a:rPr lang="en-US" dirty="0" err="1"/>
              <a:t>dihybrid</a:t>
            </a:r>
            <a:r>
              <a:rPr lang="en-US" dirty="0"/>
              <a:t> crosses may be the most difficult concept in this chapter. Consider spending additional time to make these ideas very clear. As the text indicates, </a:t>
            </a:r>
            <a:r>
              <a:rPr lang="en-US" dirty="0" err="1"/>
              <a:t>dihybrid</a:t>
            </a:r>
            <a:r>
              <a:rPr lang="en-US" dirty="0"/>
              <a:t> crosses are essentially two monohybrid crosses.</a:t>
            </a:r>
          </a:p>
          <a:p>
            <a:r>
              <a:rPr lang="en-US" dirty="0"/>
              <a:t>6. Consider challenging your students to explain why a testcross of two black Labs of unknown genotypes might not reveal the genotype of each dog. Explanation: If both dogs are heterozygous, or homozygous, the results would reveal the genotypes because the offspring would either be three black and one chocolate or all black. But if one black Lab was homozygous and the other heterozygous, we could not determine which Lab has which genotype.</a:t>
            </a:r>
          </a:p>
          <a:p>
            <a:r>
              <a:rPr lang="en-US" dirty="0"/>
              <a:t>7. The 2/3 fraction noted in the discussion of carriers of a recessive disorder (and in Figure 9.14) often catches students off guard, as they may be expecting odds of 1/4, 1/2, or 3/4. However, we eliminate the </a:t>
            </a:r>
            <a:r>
              <a:rPr lang="en-US" i="1" dirty="0" err="1"/>
              <a:t>dd</a:t>
            </a:r>
            <a:r>
              <a:rPr lang="en-US" dirty="0"/>
              <a:t> (deaf) possibility, as it would not be a carrier. So, the odds are based out of the remaining three genotypes </a:t>
            </a:r>
            <a:r>
              <a:rPr lang="en-US" i="1" dirty="0" err="1"/>
              <a:t>Dd</a:t>
            </a:r>
            <a:r>
              <a:rPr lang="en-US" dirty="0"/>
              <a:t>, </a:t>
            </a:r>
            <a:r>
              <a:rPr lang="en-US" i="1" dirty="0" err="1"/>
              <a:t>dD</a:t>
            </a:r>
            <a:r>
              <a:rPr lang="en-US" dirty="0"/>
              <a:t>, and </a:t>
            </a:r>
            <a:r>
              <a:rPr lang="en-US" i="1" dirty="0"/>
              <a:t>DD</a:t>
            </a:r>
            <a:r>
              <a:rPr lang="en-US" dirty="0"/>
              <a:t>.</a:t>
            </a:r>
          </a:p>
          <a:p>
            <a:r>
              <a:rPr lang="en-US" dirty="0"/>
              <a:t>8. Genetic tests are now available to inform a person whether he or she has the Huntington’s allele. The test is especially important to the children of a parent with Huntington’s disease. Consider asking your class (a) what are the odds of developing Huntington’s disease if a parent has this disease (50%) and (b) whether or not they would want this genetic test. The Huntington Disease Society website (</a:t>
            </a:r>
            <a:r>
              <a:rPr lang="en-US" dirty="0" err="1"/>
              <a:t>www.hdsa.org</a:t>
            </a:r>
            <a:r>
              <a:rPr lang="en-US" dirty="0"/>
              <a:t>) offers many additional details. It is a good starting point for those who want to explore this disease in more detail.</a:t>
            </a:r>
          </a:p>
          <a:p>
            <a:r>
              <a:rPr lang="en-US" b="1" dirty="0"/>
              <a:t>Active Lecture Tips</a:t>
            </a:r>
            <a:endParaRPr lang="en-US" dirty="0"/>
          </a:p>
          <a:p>
            <a:r>
              <a:rPr lang="en-US" dirty="0"/>
              <a:t>1. Many students have trouble with the basic statistics that are necessary for many of these calculations. Give your students some practice. Consider having them work in pairs, each with a pair of dice (for large class sizes, this can be done in laboratories). Let them calculate the odds of rolling three sixes in a row and other possibilities.</a:t>
            </a:r>
          </a:p>
          <a:p>
            <a:r>
              <a:rPr lang="en-US" dirty="0"/>
              <a:t>2. As a simple test of comprehension, ask students to work in pairs to explain why lethal alleles are not eliminated from a population. Several possibilities exist: (a) The lethal allele might be recessive, persisting in the population due to the survival of carriers, or (b) the lethal allele might be dominant, but is not expressed until after the age of reproduction.</a:t>
            </a:r>
          </a:p>
          <a:p>
            <a:r>
              <a:rPr lang="en-US" dirty="0"/>
              <a:t>3. See the </a:t>
            </a:r>
            <a:r>
              <a:rPr lang="en-US" i="1" dirty="0"/>
              <a:t>Media </a:t>
            </a:r>
            <a:r>
              <a:rPr lang="en-US" i="1" dirty="0" smtClean="0"/>
              <a:t>Review: </a:t>
            </a:r>
            <a:r>
              <a:rPr lang="en-US" i="1" dirty="0"/>
              <a:t>“</a:t>
            </a:r>
            <a:r>
              <a:rPr lang="en-US" i="1" dirty="0" err="1"/>
              <a:t>Learn.Genetics</a:t>
            </a:r>
            <a:r>
              <a:rPr lang="en-US" i="1" dirty="0"/>
              <a:t>” Genetic Science Learning Center from the University of Utah</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4. See the activity </a:t>
            </a:r>
            <a:r>
              <a:rPr lang="en-US" i="1" dirty="0"/>
              <a:t>Interactive Celebrity Parents Genetic Inheritance Game</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5. See the activity </a:t>
            </a:r>
            <a:r>
              <a:rPr lang="en-US" i="1" dirty="0"/>
              <a:t>Personal Genomics: Would You Give Your DNA Away? </a:t>
            </a:r>
            <a:r>
              <a:rPr lang="en-US" dirty="0"/>
              <a:t>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60234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D0E8028A-B7C3-B341-8CB6-EAE010A5A0D9}" type="slidenum">
              <a:rPr lang="en-US" sz="2300"/>
              <a:pPr algn="r" defTabSz="1776413" eaLnBrk="0" hangingPunct="0"/>
              <a:t>2</a:t>
            </a:fld>
            <a:endParaRPr lang="en-US" sz="2300" dirty="0"/>
          </a:p>
        </p:txBody>
      </p:sp>
      <p:sp>
        <p:nvSpPr>
          <p:cNvPr id="25603"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560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Students might think that dominant alleles are naturally (a) more common, (b) more likely to be inherited, and (c) better for an organism. The text notes that this is not necessarily true. However, this might need to be emphasized further in lecture.</a:t>
            </a:r>
          </a:p>
          <a:p>
            <a:r>
              <a:rPr lang="en-US" sz="1200" kern="1200" dirty="0" smtClean="0">
                <a:solidFill>
                  <a:schemeClr val="tx1"/>
                </a:solidFill>
                <a:latin typeface="Times New Roman" charset="0"/>
                <a:ea typeface="+mn-ea"/>
                <a:cs typeface="+mn-cs"/>
              </a:rPr>
              <a:t>2. Students using Punnett squares need to be reminded that the calculations are expected statistical probabilities and not absolutes. Just as we would expect that any six playing cards dealt might be half black and half red, we frequently find that this is not true. This might be a good time to show how larger sample sizes increase the likelihood that sampling reflects expected ratios.</a:t>
            </a:r>
          </a:p>
          <a:p>
            <a:r>
              <a:rPr lang="en-US" sz="1200" kern="1200" dirty="0" smtClean="0">
                <a:solidFill>
                  <a:schemeClr val="tx1"/>
                </a:solidFill>
                <a:latin typeface="Times New Roman" charset="0"/>
                <a:ea typeface="+mn-ea"/>
                <a:cs typeface="+mn-cs"/>
              </a:rPr>
              <a:t>3. The authors note that Mendel’s work was published in 1866, seven years after Darwin published </a:t>
            </a:r>
            <a:r>
              <a:rPr lang="en-US" sz="1200" i="1" kern="1200" dirty="0" smtClean="0">
                <a:solidFill>
                  <a:schemeClr val="tx1"/>
                </a:solidFill>
                <a:latin typeface="Times New Roman" charset="0"/>
                <a:ea typeface="+mn-ea"/>
                <a:cs typeface="+mn-cs"/>
              </a:rPr>
              <a:t>On the Origin of Species</a:t>
            </a:r>
            <a:r>
              <a:rPr lang="en-US" sz="1200" kern="1200" dirty="0" smtClean="0">
                <a:solidFill>
                  <a:schemeClr val="tx1"/>
                </a:solidFill>
                <a:latin typeface="Times New Roman" charset="0"/>
                <a:ea typeface="+mn-ea"/>
                <a:cs typeface="+mn-cs"/>
              </a:rPr>
              <a:t>. Consider challenging your students to consider whether Mendel’s findings were supportive of Darwin’s ideas. Some scientists have noted that Darwin often discussed the evolution of traits by matters of degree. Yet Mendel’s selection of pea plant traits typically showed complete dominance. Mendel’s pea traits did not show the possibility for such gradual inheritance.</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Medical technology raises many ethical issues. Consider asking your students this practical question: How much routine fetal testing do we want our insurance companies to cover and at what cost for insurance? Ultrasound, for example, is routinely performed on pregnant women as a normal part of prenatal care. What other tests should be standard? Who should decide? Who should pay?</a:t>
            </a:r>
          </a:p>
          <a:p>
            <a:r>
              <a:rPr lang="en-US" sz="1200" kern="1200" dirty="0" smtClean="0">
                <a:solidFill>
                  <a:schemeClr val="tx1"/>
                </a:solidFill>
                <a:latin typeface="Times New Roman" charset="0"/>
                <a:ea typeface="+mn-ea"/>
                <a:cs typeface="+mn-cs"/>
              </a:rPr>
              <a:t>2. This early material introduces many definitions that are vital to understanding the later discussions in this chapter. Therefore, students need to be encouraged to master these definitions immediately. This may be a good time for a short quiz to encourage their progress.</a:t>
            </a:r>
          </a:p>
          <a:p>
            <a:r>
              <a:rPr lang="en-US" sz="1200" kern="1200" dirty="0" smtClean="0">
                <a:solidFill>
                  <a:schemeClr val="tx1"/>
                </a:solidFill>
                <a:latin typeface="Times New Roman" charset="0"/>
                <a:ea typeface="+mn-ea"/>
                <a:cs typeface="+mn-cs"/>
              </a:rPr>
              <a:t>3. Consider this analogy for dominance of a trait in the heterozygous condition, which may help struggling students. Two people are trying to make a decision about where to eat tonight. One person wants to eat at a restaurant, the other wants to eat a meal at home. If this “heterozygous” couple eats at home, the dominant allele “wins.”</a:t>
            </a:r>
          </a:p>
          <a:p>
            <a:r>
              <a:rPr lang="en-US" sz="1200" kern="1200" dirty="0" smtClean="0">
                <a:solidFill>
                  <a:schemeClr val="tx1"/>
                </a:solidFill>
                <a:latin typeface="Times New Roman" charset="0"/>
                <a:ea typeface="+mn-ea"/>
                <a:cs typeface="+mn-cs"/>
              </a:rPr>
              <a:t>4. Many students benefit from a little quick practice with a Punnett square. Have them try these crosses for practice: (a) </a:t>
            </a:r>
            <a:r>
              <a:rPr lang="en-US" sz="1200" i="1" kern="1200" dirty="0" smtClean="0">
                <a:solidFill>
                  <a:schemeClr val="tx1"/>
                </a:solidFill>
                <a:latin typeface="Times New Roman" charset="0"/>
                <a:ea typeface="+mn-ea"/>
                <a:cs typeface="+mn-cs"/>
              </a:rPr>
              <a:t>PP</a:t>
            </a:r>
            <a:r>
              <a:rPr lang="en-US" sz="1200" kern="1200" dirty="0" smtClean="0">
                <a:solidFill>
                  <a:schemeClr val="tx1"/>
                </a:solidFill>
                <a:latin typeface="Times New Roman" charset="0"/>
                <a:ea typeface="+mn-ea"/>
                <a:cs typeface="+mn-cs"/>
              </a:rPr>
              <a:t> × </a:t>
            </a:r>
            <a:r>
              <a:rPr lang="en-US" sz="1200" i="1" kern="1200" dirty="0" smtClean="0">
                <a:solidFill>
                  <a:schemeClr val="tx1"/>
                </a:solidFill>
                <a:latin typeface="Times New Roman" charset="0"/>
                <a:ea typeface="+mn-ea"/>
                <a:cs typeface="+mn-cs"/>
              </a:rPr>
              <a:t>pp</a:t>
            </a:r>
            <a:r>
              <a:rPr lang="en-US" sz="1200" kern="1200" dirty="0" smtClean="0">
                <a:solidFill>
                  <a:schemeClr val="tx1"/>
                </a:solidFill>
                <a:latin typeface="Times New Roman" charset="0"/>
                <a:ea typeface="+mn-ea"/>
                <a:cs typeface="+mn-cs"/>
              </a:rPr>
              <a:t> and (b) </a:t>
            </a:r>
            <a:r>
              <a:rPr lang="en-US" sz="1200" i="1" kern="1200" dirty="0" smtClean="0">
                <a:solidFill>
                  <a:schemeClr val="tx1"/>
                </a:solidFill>
                <a:latin typeface="Times New Roman" charset="0"/>
                <a:ea typeface="+mn-ea"/>
                <a:cs typeface="+mn-cs"/>
              </a:rPr>
              <a:t>Pp</a:t>
            </a:r>
            <a:r>
              <a:rPr lang="en-US" sz="1200" kern="1200" dirty="0" smtClean="0">
                <a:solidFill>
                  <a:schemeClr val="tx1"/>
                </a:solidFill>
                <a:latin typeface="Times New Roman" charset="0"/>
                <a:ea typeface="+mn-ea"/>
                <a:cs typeface="+mn-cs"/>
              </a:rPr>
              <a:t> × </a:t>
            </a:r>
            <a:r>
              <a:rPr lang="en-US" sz="1200" i="1" kern="1200" dirty="0" smtClean="0">
                <a:solidFill>
                  <a:schemeClr val="tx1"/>
                </a:solidFill>
                <a:latin typeface="Times New Roman" charset="0"/>
                <a:ea typeface="+mn-ea"/>
                <a:cs typeface="+mn-cs"/>
              </a:rPr>
              <a:t>pp</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5. Understanding dihybrid crosses may be the most difficult concept in this chapter. Consider spending additional time to make these ideas very clear. As the text indicates, dihybrid crosses are essentially two monohybrid crosses.</a:t>
            </a:r>
          </a:p>
          <a:p>
            <a:r>
              <a:rPr lang="en-US" sz="1200" kern="1200" dirty="0" smtClean="0">
                <a:solidFill>
                  <a:schemeClr val="tx1"/>
                </a:solidFill>
                <a:latin typeface="Times New Roman" charset="0"/>
                <a:ea typeface="+mn-ea"/>
                <a:cs typeface="+mn-cs"/>
              </a:rPr>
              <a:t>6. Consider challenging your students to explain why a testcross of two black Labs of unknown genotypes might not reveal the genotype of each dog. Explanation: If both dogs are heterozygous, or homozygous, the results would reveal the genotypes because the offspring would either be three black and one chocolate or all black. But if one black Lab was homozygous and the other heterozygous, we could not determine which Lab has which genotype.</a:t>
            </a:r>
          </a:p>
          <a:p>
            <a:r>
              <a:rPr lang="en-US" sz="1200" kern="1200" dirty="0" smtClean="0">
                <a:solidFill>
                  <a:schemeClr val="tx1"/>
                </a:solidFill>
                <a:latin typeface="Times New Roman" charset="0"/>
                <a:ea typeface="+mn-ea"/>
                <a:cs typeface="+mn-cs"/>
              </a:rPr>
              <a:t>7. The 2/3 fraction noted in the discussion of carriers of a recessive disorder (and in Figure 9.14) often catches students off guard, as they may be expecting odds of 1/4, 1/2, or 3/4. However, we eliminate the </a:t>
            </a:r>
            <a:r>
              <a:rPr lang="en-US" sz="1200" i="1" kern="1200" dirty="0" smtClean="0">
                <a:solidFill>
                  <a:schemeClr val="tx1"/>
                </a:solidFill>
                <a:latin typeface="Times New Roman" charset="0"/>
                <a:ea typeface="+mn-ea"/>
                <a:cs typeface="+mn-cs"/>
              </a:rPr>
              <a:t>dd</a:t>
            </a:r>
            <a:r>
              <a:rPr lang="en-US" sz="1200" kern="1200" dirty="0" smtClean="0">
                <a:solidFill>
                  <a:schemeClr val="tx1"/>
                </a:solidFill>
                <a:latin typeface="Times New Roman" charset="0"/>
                <a:ea typeface="+mn-ea"/>
                <a:cs typeface="+mn-cs"/>
              </a:rPr>
              <a:t> (deaf) possibility, as it would not be a carrier. So, the odds are based out of the remaining three genotypes </a:t>
            </a:r>
            <a:r>
              <a:rPr lang="en-US" sz="1200" i="1" kern="1200" dirty="0" smtClean="0">
                <a:solidFill>
                  <a:schemeClr val="tx1"/>
                </a:solidFill>
                <a:latin typeface="Times New Roman" charset="0"/>
                <a:ea typeface="+mn-ea"/>
                <a:cs typeface="+mn-cs"/>
              </a:rPr>
              <a:t>Dd</a:t>
            </a:r>
            <a:r>
              <a:rPr lang="en-US" sz="1200" kern="1200" dirty="0" smtClean="0">
                <a:solidFill>
                  <a:schemeClr val="tx1"/>
                </a:solidFill>
                <a:latin typeface="Times New Roman" charset="0"/>
                <a:ea typeface="+mn-ea"/>
                <a:cs typeface="+mn-cs"/>
              </a:rPr>
              <a:t>, </a:t>
            </a:r>
            <a:r>
              <a:rPr lang="en-US" sz="1200" i="1" kern="1200" dirty="0" smtClean="0">
                <a:solidFill>
                  <a:schemeClr val="tx1"/>
                </a:solidFill>
                <a:latin typeface="Times New Roman" charset="0"/>
                <a:ea typeface="+mn-ea"/>
                <a:cs typeface="+mn-cs"/>
              </a:rPr>
              <a:t>dD</a:t>
            </a:r>
            <a:r>
              <a:rPr lang="en-US" sz="1200" kern="1200" dirty="0" smtClean="0">
                <a:solidFill>
                  <a:schemeClr val="tx1"/>
                </a:solidFill>
                <a:latin typeface="Times New Roman" charset="0"/>
                <a:ea typeface="+mn-ea"/>
                <a:cs typeface="+mn-cs"/>
              </a:rPr>
              <a:t>, and </a:t>
            </a:r>
            <a:r>
              <a:rPr lang="en-US" sz="1200" i="1" kern="1200" dirty="0" smtClean="0">
                <a:solidFill>
                  <a:schemeClr val="tx1"/>
                </a:solidFill>
                <a:latin typeface="Times New Roman" charset="0"/>
                <a:ea typeface="+mn-ea"/>
                <a:cs typeface="+mn-cs"/>
              </a:rPr>
              <a:t>DD</a:t>
            </a:r>
            <a:r>
              <a:rPr lang="en-US" sz="1200" kern="1200" dirty="0" smtClean="0">
                <a:solidFill>
                  <a:schemeClr val="tx1"/>
                </a:solidFill>
                <a:latin typeface="Times New Roman" charset="0"/>
                <a:ea typeface="+mn-ea"/>
                <a:cs typeface="+mn-cs"/>
              </a:rPr>
              <a:t>.</a:t>
            </a:r>
          </a:p>
          <a:p>
            <a:r>
              <a:rPr lang="en-US" sz="1200" kern="1200" dirty="0" smtClean="0">
                <a:solidFill>
                  <a:schemeClr val="tx1"/>
                </a:solidFill>
                <a:latin typeface="Times New Roman" charset="0"/>
                <a:ea typeface="+mn-ea"/>
                <a:cs typeface="+mn-cs"/>
              </a:rPr>
              <a:t>8. Genetic tests are now available to inform a person whether he or she has the Huntington’s allele. The test is especially important to the children of a parent with Huntington’s disease. Consider asking your class (a) what are the odds of developing Huntington’s disease if a parent has this disease (50%) and (b) whether or not they would want this genetic test. The Huntington Disease Society website (www.hdsa.org) offers many additional details. It is a good starting point for those who want to explore this disease in more detail.</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Many students have trouble with the basic statistics that are necessary for many of these calculations. Give your students some practice. Consider having them work in pairs, each with a pair of dice (for large class sizes, this can be done in laboratories). Let them calculate the odds of rolling three sixes in a row and other possibilities.</a:t>
            </a:r>
          </a:p>
          <a:p>
            <a:r>
              <a:rPr lang="en-US" sz="1200" kern="1200" dirty="0" smtClean="0">
                <a:solidFill>
                  <a:schemeClr val="tx1"/>
                </a:solidFill>
                <a:latin typeface="Times New Roman" charset="0"/>
                <a:ea typeface="+mn-ea"/>
                <a:cs typeface="+mn-cs"/>
              </a:rPr>
              <a:t>2. As a simple test of comprehension, ask students to work in pairs to explain why lethal alleles are not eliminated from a population. Several possibilities exist: (a) The lethal allele might be recessive, persisting in the population due to the survival of carriers, or (b) the lethal allele might be dominant, but is not expressed until after the age of reproduction.</a:t>
            </a:r>
          </a:p>
          <a:p>
            <a:r>
              <a:rPr lang="en-US" sz="1200" kern="1200" dirty="0" smtClean="0">
                <a:solidFill>
                  <a:schemeClr val="tx1"/>
                </a:solidFill>
                <a:latin typeface="Times New Roman" charset="0"/>
                <a:ea typeface="+mn-ea"/>
                <a:cs typeface="+mn-cs"/>
              </a:rPr>
              <a:t>3. See the </a:t>
            </a:r>
            <a:r>
              <a:rPr lang="en-US" sz="1200" i="1" kern="1200" dirty="0" smtClean="0">
                <a:solidFill>
                  <a:schemeClr val="tx1"/>
                </a:solidFill>
                <a:latin typeface="Times New Roman" charset="0"/>
                <a:ea typeface="+mn-ea"/>
                <a:cs typeface="+mn-cs"/>
              </a:rPr>
              <a:t>Media Review: “Learn.Genetics” Genetic Science Learning Center from the University of Utah</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4. See the activity </a:t>
            </a:r>
            <a:r>
              <a:rPr lang="en-US" sz="1200" i="1" kern="1200" dirty="0" smtClean="0">
                <a:solidFill>
                  <a:schemeClr val="tx1"/>
                </a:solidFill>
                <a:latin typeface="Times New Roman" charset="0"/>
                <a:ea typeface="+mn-ea"/>
                <a:cs typeface="+mn-cs"/>
              </a:rPr>
              <a:t>Interactive Celebrity Parents Genetic Inheritance Game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r>
              <a:rPr lang="en-US" sz="1200" kern="1200" dirty="0" smtClean="0">
                <a:solidFill>
                  <a:schemeClr val="tx1"/>
                </a:solidFill>
                <a:latin typeface="Times New Roman" charset="0"/>
                <a:ea typeface="+mn-ea"/>
                <a:cs typeface="+mn-cs"/>
              </a:rPr>
              <a:t>5. See the activity </a:t>
            </a:r>
            <a:r>
              <a:rPr lang="en-US" sz="1200" i="1" kern="1200" dirty="0" smtClean="0">
                <a:solidFill>
                  <a:schemeClr val="tx1"/>
                </a:solidFill>
                <a:latin typeface="Times New Roman" charset="0"/>
                <a:ea typeface="+mn-ea"/>
                <a:cs typeface="+mn-cs"/>
              </a:rPr>
              <a:t>Personal Genomics: Would You Give Your DNA Away? </a:t>
            </a:r>
            <a:r>
              <a:rPr lang="en-US" sz="1200" kern="1200" dirty="0" smtClean="0">
                <a:solidFill>
                  <a:schemeClr val="tx1"/>
                </a:solidFill>
                <a:latin typeface="Times New Roman" charset="0"/>
                <a:ea typeface="+mn-ea"/>
                <a:cs typeface="+mn-cs"/>
              </a:rPr>
              <a:t>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96221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48AAE713-6ED3-034B-A7C2-FB458A422EC0}" type="slidenum">
              <a:rPr lang="en-US" sz="2300"/>
              <a:pPr algn="r" defTabSz="1776413" eaLnBrk="0" hangingPunct="0"/>
              <a:t>20</a:t>
            </a:fld>
            <a:endParaRPr lang="en-US" sz="2300" dirty="0"/>
          </a:p>
        </p:txBody>
      </p:sp>
      <p:sp>
        <p:nvSpPr>
          <p:cNvPr id="138243"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3824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Students might think that dominant alleles are naturally (a) more common, (b) more likely to be inherited, and (c) better for an organism. The text notes that this is not necessarily true. However, this might need to be emphasized further in lecture.</a:t>
            </a:r>
          </a:p>
          <a:p>
            <a:r>
              <a:rPr lang="en-US" dirty="0"/>
              <a:t>2. Students using </a:t>
            </a:r>
            <a:r>
              <a:rPr lang="en-US" dirty="0" err="1"/>
              <a:t>Punnett</a:t>
            </a:r>
            <a:r>
              <a:rPr lang="en-US" dirty="0"/>
              <a:t> squares need to be reminded that the calculations are expected statistical probabilities and not absolutes. Just as we would expect that any six playing cards dealt might be half black and half red, we frequently find that this is not true. This might be a good time to show how larger sample sizes increase the likelihood that sampling reflects expected ratios.</a:t>
            </a:r>
          </a:p>
          <a:p>
            <a:r>
              <a:rPr lang="en-US" dirty="0"/>
              <a:t>3. The authors note that Mendel’s work was published in 1866, seven years after Darwin published </a:t>
            </a:r>
            <a:r>
              <a:rPr lang="en-US" i="1" dirty="0"/>
              <a:t>On the Origin of Species</a:t>
            </a:r>
            <a:r>
              <a:rPr lang="en-US" dirty="0"/>
              <a:t>. Consider challenging your students to consider whether Mendel’s findings were supportive of Darwin’s ideas. Some scientists have noted that Darwin often discussed the evolution of traits by matters of degree. Yet Mendel’s selection of pea plant traits typically showed complete dominance. Mendel’s pea traits did not show the possibility for such gradual inheritance.</a:t>
            </a:r>
          </a:p>
          <a:p>
            <a:r>
              <a:rPr lang="en-US" b="1" dirty="0"/>
              <a:t>Teaching Tips</a:t>
            </a:r>
            <a:endParaRPr lang="en-US" dirty="0"/>
          </a:p>
          <a:p>
            <a:r>
              <a:rPr lang="en-US" dirty="0"/>
              <a:t>1. Medical technology raises many ethical issues. Consider asking your students this practical question: How much routine fetal testing do we want our insurance companies to cover and at what cost for insurance? Ultrasound, for example, is routinely performed on pregnant women as a normal part of prenatal care. What other tests should be standard? Who should decide? Who should pay?</a:t>
            </a:r>
          </a:p>
          <a:p>
            <a:r>
              <a:rPr lang="en-US" dirty="0"/>
              <a:t>2. This early material introduces many definitions that are vital to understanding the later discussions in this chapter. Therefore, students need to be encouraged to master these definitions immediately. This may be a good time for a short quiz to encourage their progress.</a:t>
            </a:r>
          </a:p>
          <a:p>
            <a:r>
              <a:rPr lang="en-US" dirty="0"/>
              <a:t>3. Consider this analogy for dominance of a trait in the heterozygous condition, which may help struggling students. Two people are trying to make a decision about where to eat tonight. One person wants to eat at a restaurant, the other wants to eat a meal at home. If this “heterozygous” couple eats at home, the dominant allele “wins.”</a:t>
            </a:r>
          </a:p>
          <a:p>
            <a:r>
              <a:rPr lang="en-US" dirty="0"/>
              <a:t>4. Many students benefit from a little quick practice with a </a:t>
            </a:r>
            <a:r>
              <a:rPr lang="en-US" dirty="0" err="1"/>
              <a:t>Punnett</a:t>
            </a:r>
            <a:r>
              <a:rPr lang="en-US" dirty="0"/>
              <a:t> square. Have them try these crosses for practice: (a) </a:t>
            </a:r>
            <a:r>
              <a:rPr lang="en-US" i="1" dirty="0"/>
              <a:t>PP</a:t>
            </a:r>
            <a:r>
              <a:rPr lang="en-US" dirty="0"/>
              <a:t> × </a:t>
            </a:r>
            <a:r>
              <a:rPr lang="en-US" i="1" dirty="0" err="1"/>
              <a:t>pp</a:t>
            </a:r>
            <a:r>
              <a:rPr lang="en-US" dirty="0"/>
              <a:t> and (b) </a:t>
            </a:r>
            <a:r>
              <a:rPr lang="en-US" i="1" dirty="0" err="1"/>
              <a:t>Pp</a:t>
            </a:r>
            <a:r>
              <a:rPr lang="en-US" dirty="0"/>
              <a:t> × </a:t>
            </a:r>
            <a:r>
              <a:rPr lang="en-US" i="1" dirty="0"/>
              <a:t>pp</a:t>
            </a:r>
            <a:r>
              <a:rPr lang="en-US" dirty="0"/>
              <a:t>.</a:t>
            </a:r>
          </a:p>
          <a:p>
            <a:r>
              <a:rPr lang="en-US" dirty="0"/>
              <a:t>5. Understanding </a:t>
            </a:r>
            <a:r>
              <a:rPr lang="en-US" dirty="0" err="1"/>
              <a:t>dihybrid</a:t>
            </a:r>
            <a:r>
              <a:rPr lang="en-US" dirty="0"/>
              <a:t> crosses may be the most difficult concept in this chapter. Consider spending additional time to make these ideas very clear. As the text indicates, </a:t>
            </a:r>
            <a:r>
              <a:rPr lang="en-US" dirty="0" err="1"/>
              <a:t>dihybrid</a:t>
            </a:r>
            <a:r>
              <a:rPr lang="en-US" dirty="0"/>
              <a:t> crosses are essentially two monohybrid crosses.</a:t>
            </a:r>
          </a:p>
          <a:p>
            <a:r>
              <a:rPr lang="en-US" dirty="0"/>
              <a:t>6. Consider challenging your students to explain why a testcross of two black Labs of unknown genotypes might not reveal the genotype of each dog. Explanation: If both dogs are heterozygous, or homozygous, the results would reveal the genotypes because the offspring would either be three black and one chocolate or all black. But if one black Lab was homozygous and the other heterozygous, we could not determine which Lab has which genotype.</a:t>
            </a:r>
          </a:p>
          <a:p>
            <a:r>
              <a:rPr lang="en-US" dirty="0"/>
              <a:t>7. The 2/3 fraction noted in the discussion of carriers of a recessive disorder (and in Figure 9.14) often catches students off guard, as they may be expecting odds of 1/4, 1/2, or 3/4. However, we eliminate the </a:t>
            </a:r>
            <a:r>
              <a:rPr lang="en-US" i="1" dirty="0" err="1"/>
              <a:t>dd</a:t>
            </a:r>
            <a:r>
              <a:rPr lang="en-US" dirty="0"/>
              <a:t> (deaf) possibility, as it would not be a carrier. So, the odds are based out of the remaining three genotypes </a:t>
            </a:r>
            <a:r>
              <a:rPr lang="en-US" i="1" dirty="0" err="1"/>
              <a:t>Dd</a:t>
            </a:r>
            <a:r>
              <a:rPr lang="en-US" dirty="0"/>
              <a:t>, </a:t>
            </a:r>
            <a:r>
              <a:rPr lang="en-US" i="1" dirty="0" err="1"/>
              <a:t>dD</a:t>
            </a:r>
            <a:r>
              <a:rPr lang="en-US" dirty="0"/>
              <a:t>, and </a:t>
            </a:r>
            <a:r>
              <a:rPr lang="en-US" i="1" dirty="0"/>
              <a:t>DD</a:t>
            </a:r>
            <a:r>
              <a:rPr lang="en-US" dirty="0"/>
              <a:t>.</a:t>
            </a:r>
          </a:p>
          <a:p>
            <a:r>
              <a:rPr lang="en-US" dirty="0"/>
              <a:t>8. Genetic tests are now available to inform a person whether he or she has the Huntington’s allele. The test is especially important to the children of a parent with Huntington’s disease. Consider asking your class (a) what are the odds of developing Huntington’s disease if a parent has this disease (50%) and (b) whether or not they would want this genetic test. The Huntington Disease Society website (</a:t>
            </a:r>
            <a:r>
              <a:rPr lang="en-US" dirty="0" err="1"/>
              <a:t>www.hdsa.org</a:t>
            </a:r>
            <a:r>
              <a:rPr lang="en-US" dirty="0"/>
              <a:t>) offers many additional details. It is a good starting point for those who want to explore this disease in more detail.</a:t>
            </a:r>
          </a:p>
          <a:p>
            <a:r>
              <a:rPr lang="en-US" b="1" dirty="0"/>
              <a:t>Active Lecture Tips</a:t>
            </a:r>
            <a:endParaRPr lang="en-US" dirty="0"/>
          </a:p>
          <a:p>
            <a:r>
              <a:rPr lang="en-US" dirty="0"/>
              <a:t>1. Many students have trouble with the basic statistics that are necessary for many of these calculations. Give your students some practice. Consider having them work in pairs, each with a pair of dice (for large class sizes, this can be done in laboratories). Let them calculate the odds of rolling three sixes in a row and other possibilities.</a:t>
            </a:r>
          </a:p>
          <a:p>
            <a:r>
              <a:rPr lang="en-US" dirty="0"/>
              <a:t>2. As a simple test of comprehension, ask students to work in pairs to explain why lethal alleles are not eliminated from a population. Several possibilities exist: (a) The lethal allele might be recessive, persisting in the population due to the survival of carriers, or (b) the lethal allele might be dominant, but is not expressed until after the age of reproduction.</a:t>
            </a:r>
          </a:p>
          <a:p>
            <a:r>
              <a:rPr lang="en-US" dirty="0"/>
              <a:t>3. See the </a:t>
            </a:r>
            <a:r>
              <a:rPr lang="en-US" i="1" dirty="0"/>
              <a:t>Media </a:t>
            </a:r>
            <a:r>
              <a:rPr lang="en-US" i="1" dirty="0" smtClean="0"/>
              <a:t>Review: </a:t>
            </a:r>
            <a:r>
              <a:rPr lang="en-US" i="1" dirty="0"/>
              <a:t>“</a:t>
            </a:r>
            <a:r>
              <a:rPr lang="en-US" i="1" dirty="0" err="1"/>
              <a:t>Learn.Genetics</a:t>
            </a:r>
            <a:r>
              <a:rPr lang="en-US" i="1" dirty="0"/>
              <a:t>” Genetic Science Learning Center from the University of Utah</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4. See the activity </a:t>
            </a:r>
            <a:r>
              <a:rPr lang="en-US" i="1" dirty="0"/>
              <a:t>Interactive Celebrity Parents Genetic Inheritance Game</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5. See the activity </a:t>
            </a:r>
            <a:r>
              <a:rPr lang="en-US" i="1" dirty="0"/>
              <a:t>Personal Genomics: Would You Give Your DNA Away? </a:t>
            </a:r>
            <a:r>
              <a:rPr lang="en-US" dirty="0"/>
              <a:t>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95408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E6DBD6C-F65C-E342-8232-1D2D2B0CE7DA}" type="slidenum">
              <a:rPr lang="en-US" sz="2300"/>
              <a:pPr algn="r" defTabSz="1776413" eaLnBrk="0" hangingPunct="0"/>
              <a:t>21</a:t>
            </a:fld>
            <a:endParaRPr lang="en-US" sz="2300" dirty="0"/>
          </a:p>
        </p:txBody>
      </p:sp>
      <p:sp>
        <p:nvSpPr>
          <p:cNvPr id="154627"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54628"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Students might think that dominant alleles are naturally (a) more common, (b) more likely to be inherited, and (c) better for an organism. The text notes that this is not necessarily true. However, this might need to be emphasized further in lecture.</a:t>
            </a:r>
          </a:p>
          <a:p>
            <a:r>
              <a:rPr lang="en-US" dirty="0"/>
              <a:t>2. Students using </a:t>
            </a:r>
            <a:r>
              <a:rPr lang="en-US" dirty="0" err="1"/>
              <a:t>Punnett</a:t>
            </a:r>
            <a:r>
              <a:rPr lang="en-US" dirty="0"/>
              <a:t> squares need to be reminded that the calculations are expected statistical probabilities and not absolutes. Just as we would expect that any six playing cards dealt might be half black and half red, we frequently find that this is not true. This might be a good time to show how larger sample sizes increase the likelihood that sampling reflects expected ratios.</a:t>
            </a:r>
          </a:p>
          <a:p>
            <a:r>
              <a:rPr lang="en-US" dirty="0"/>
              <a:t>3. The authors note that Mendel’s work was published in 1866, seven years after Darwin published </a:t>
            </a:r>
            <a:r>
              <a:rPr lang="en-US" i="1" dirty="0"/>
              <a:t>On the Origin of Species</a:t>
            </a:r>
            <a:r>
              <a:rPr lang="en-US" dirty="0"/>
              <a:t>. Consider challenging your students to consider whether Mendel’s findings were supportive of Darwin’s ideas. Some scientists have noted that Darwin often discussed the evolution of traits by matters of degree. Yet Mendel’s selection of pea plant traits typically showed complete dominance. Mendel’s pea traits did not show the possibility for such gradual inheritance.</a:t>
            </a:r>
          </a:p>
          <a:p>
            <a:r>
              <a:rPr lang="en-US" b="1" dirty="0"/>
              <a:t>Teaching Tips</a:t>
            </a:r>
            <a:endParaRPr lang="en-US" dirty="0"/>
          </a:p>
          <a:p>
            <a:r>
              <a:rPr lang="en-US" dirty="0"/>
              <a:t>1. Medical technology raises many ethical issues. Consider asking your students this practical question: How much routine fetal testing do we want our insurance companies to cover and at what cost for insurance? Ultrasound, for example, is routinely performed on pregnant women as a normal part of prenatal care. What other tests should be standard? Who should decide? Who should pay?</a:t>
            </a:r>
          </a:p>
          <a:p>
            <a:r>
              <a:rPr lang="en-US" dirty="0"/>
              <a:t>2. This early material introduces many definitions that are vital to understanding the later discussions in this chapter. Therefore, students need to be encouraged to master these definitions immediately. This may be a good time for a short quiz to encourage their progress.</a:t>
            </a:r>
          </a:p>
          <a:p>
            <a:r>
              <a:rPr lang="en-US" dirty="0"/>
              <a:t>3. Consider this analogy for dominance of a trait in the heterozygous condition, which may help struggling students. Two people are trying to make a decision about where to eat tonight. One person wants to eat at a restaurant, the other wants to eat a meal at home. If this “heterozygous” couple eats at home, the dominant allele “wins.”</a:t>
            </a:r>
          </a:p>
          <a:p>
            <a:r>
              <a:rPr lang="en-US" dirty="0"/>
              <a:t>4. Many students benefit from a little quick practice with a </a:t>
            </a:r>
            <a:r>
              <a:rPr lang="en-US" dirty="0" err="1"/>
              <a:t>Punnett</a:t>
            </a:r>
            <a:r>
              <a:rPr lang="en-US" dirty="0"/>
              <a:t> square. Have them try these crosses for practice: (a) </a:t>
            </a:r>
            <a:r>
              <a:rPr lang="en-US" i="1" dirty="0"/>
              <a:t>PP</a:t>
            </a:r>
            <a:r>
              <a:rPr lang="en-US" dirty="0"/>
              <a:t> × </a:t>
            </a:r>
            <a:r>
              <a:rPr lang="en-US" i="1" dirty="0" err="1"/>
              <a:t>pp</a:t>
            </a:r>
            <a:r>
              <a:rPr lang="en-US" dirty="0"/>
              <a:t> and (b) </a:t>
            </a:r>
            <a:r>
              <a:rPr lang="en-US" i="1" dirty="0" err="1"/>
              <a:t>Pp</a:t>
            </a:r>
            <a:r>
              <a:rPr lang="en-US" dirty="0"/>
              <a:t> × </a:t>
            </a:r>
            <a:r>
              <a:rPr lang="en-US" i="1" dirty="0"/>
              <a:t>pp</a:t>
            </a:r>
            <a:r>
              <a:rPr lang="en-US" dirty="0"/>
              <a:t>.</a:t>
            </a:r>
          </a:p>
          <a:p>
            <a:r>
              <a:rPr lang="en-US" dirty="0"/>
              <a:t>5. Understanding </a:t>
            </a:r>
            <a:r>
              <a:rPr lang="en-US" dirty="0" err="1"/>
              <a:t>dihybrid</a:t>
            </a:r>
            <a:r>
              <a:rPr lang="en-US" dirty="0"/>
              <a:t> crosses may be the most difficult concept in this chapter. Consider spending additional time to make these ideas very clear. As the text indicates, </a:t>
            </a:r>
            <a:r>
              <a:rPr lang="en-US" dirty="0" err="1"/>
              <a:t>dihybrid</a:t>
            </a:r>
            <a:r>
              <a:rPr lang="en-US" dirty="0"/>
              <a:t> crosses are essentially two monohybrid crosses.</a:t>
            </a:r>
          </a:p>
          <a:p>
            <a:r>
              <a:rPr lang="en-US" dirty="0"/>
              <a:t>6. Consider challenging your students to explain why a testcross of two black Labs of unknown genotypes might not reveal the genotype of each dog. Explanation: If both dogs are heterozygous, or homozygous, the results would reveal the genotypes because the offspring would either be three black and one chocolate or all black. But if one black Lab was homozygous and the other heterozygous, we could not determine which Lab has which genotype.</a:t>
            </a:r>
          </a:p>
          <a:p>
            <a:r>
              <a:rPr lang="en-US" dirty="0"/>
              <a:t>7. The 2/3 fraction noted in the discussion of carriers of a recessive disorder (and in Figure 9.14) often catches students off guard, as they may be expecting odds of 1/4, 1/2, or 3/4. However, we eliminate the </a:t>
            </a:r>
            <a:r>
              <a:rPr lang="en-US" i="1" dirty="0" err="1"/>
              <a:t>dd</a:t>
            </a:r>
            <a:r>
              <a:rPr lang="en-US" dirty="0"/>
              <a:t> (deaf) possibility, as it would not be a carrier. So, the odds are based out of the remaining three genotypes </a:t>
            </a:r>
            <a:r>
              <a:rPr lang="en-US" i="1" dirty="0" err="1"/>
              <a:t>Dd</a:t>
            </a:r>
            <a:r>
              <a:rPr lang="en-US" dirty="0"/>
              <a:t>, </a:t>
            </a:r>
            <a:r>
              <a:rPr lang="en-US" i="1" dirty="0" err="1"/>
              <a:t>dD</a:t>
            </a:r>
            <a:r>
              <a:rPr lang="en-US" dirty="0"/>
              <a:t>, and </a:t>
            </a:r>
            <a:r>
              <a:rPr lang="en-US" i="1" dirty="0"/>
              <a:t>DD</a:t>
            </a:r>
            <a:r>
              <a:rPr lang="en-US" dirty="0"/>
              <a:t>.</a:t>
            </a:r>
          </a:p>
          <a:p>
            <a:r>
              <a:rPr lang="en-US" dirty="0"/>
              <a:t>8. Genetic tests are now available to inform a person whether he or she has the Huntington’s allele. The test is especially important to the children of a parent with Huntington’s disease. Consider asking your class (a) what are the odds of developing Huntington’s disease if a parent has this disease (50%) and (b) whether or not they would want this genetic test. The Huntington Disease Society website (</a:t>
            </a:r>
            <a:r>
              <a:rPr lang="en-US" dirty="0" err="1"/>
              <a:t>www.hdsa.org</a:t>
            </a:r>
            <a:r>
              <a:rPr lang="en-US" dirty="0"/>
              <a:t>) offers many additional details. It is a good starting point for those who want to explore this disease in more detail.</a:t>
            </a:r>
          </a:p>
          <a:p>
            <a:r>
              <a:rPr lang="en-US" b="1" dirty="0"/>
              <a:t>Active Lecture Tips</a:t>
            </a:r>
            <a:endParaRPr lang="en-US" dirty="0"/>
          </a:p>
          <a:p>
            <a:r>
              <a:rPr lang="en-US" dirty="0"/>
              <a:t>1. Many students have trouble with the basic statistics that are necessary for many of these calculations. Give your students some practice. Consider having them work in pairs, each with a pair of dice (for large class sizes, this can be done in laboratories). Let them calculate the odds of rolling three sixes in a row and other possibilities.</a:t>
            </a:r>
          </a:p>
          <a:p>
            <a:r>
              <a:rPr lang="en-US" dirty="0"/>
              <a:t>2. As a simple test of comprehension, ask students to work in pairs to explain why lethal alleles are not eliminated from a population. Several possibilities exist: (a) The lethal allele might be recessive, persisting in the population due to the survival of carriers, or (b) the lethal allele might be dominant, but is not expressed until after the age of reproduction.</a:t>
            </a:r>
          </a:p>
          <a:p>
            <a:r>
              <a:rPr lang="en-US" dirty="0"/>
              <a:t>3. See the </a:t>
            </a:r>
            <a:r>
              <a:rPr lang="en-US" i="1" dirty="0"/>
              <a:t>Media </a:t>
            </a:r>
            <a:r>
              <a:rPr lang="en-US" i="1" dirty="0" smtClean="0"/>
              <a:t>Review: </a:t>
            </a:r>
            <a:r>
              <a:rPr lang="en-US" i="1" dirty="0"/>
              <a:t>“</a:t>
            </a:r>
            <a:r>
              <a:rPr lang="en-US" i="1" dirty="0" err="1"/>
              <a:t>Learn.Genetics</a:t>
            </a:r>
            <a:r>
              <a:rPr lang="en-US" i="1" dirty="0"/>
              <a:t>” Genetic Science Learning Center from the University of Utah</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4. See the activity </a:t>
            </a:r>
            <a:r>
              <a:rPr lang="en-US" i="1" dirty="0"/>
              <a:t>Interactive Celebrity Parents Genetic Inheritance Game</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5. See the activity </a:t>
            </a:r>
            <a:r>
              <a:rPr lang="en-US" i="1" dirty="0"/>
              <a:t>Personal Genomics: Would You Give Your DNA Away? </a:t>
            </a:r>
            <a:r>
              <a:rPr lang="en-US" dirty="0"/>
              <a:t>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404311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22</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9.17</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Amniocentesis</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3D9A17D-72AF-2843-A4C2-94BBB11BFB2E}" type="slidenum">
              <a:rPr lang="en-US" sz="2300"/>
              <a:pPr algn="r" defTabSz="1776413" eaLnBrk="0" hangingPunct="0"/>
              <a:t>23</a:t>
            </a:fld>
            <a:endParaRPr lang="en-US" sz="2300" dirty="0"/>
          </a:p>
        </p:txBody>
      </p:sp>
      <p:sp>
        <p:nvSpPr>
          <p:cNvPr id="15667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5667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sz="1200" b="1" kern="1200" dirty="0" smtClean="0">
                <a:solidFill>
                  <a:schemeClr val="tx1"/>
                </a:solidFill>
                <a:latin typeface="Times New Roman" charset="0"/>
                <a:ea typeface="+mn-ea"/>
                <a:cs typeface="+mn-cs"/>
              </a:rPr>
              <a:t>Student Misconceptions and Concerns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As these variations of Mendel’s laws are introduced, students are likely to get confused and become uncertain about the prior definitions. Consider keeping a clear definition of these different patterns of inheritance available for the class to refer to as new patterns are discussed (perhaps as a handout for student reference).</a:t>
            </a:r>
          </a:p>
          <a:p>
            <a:r>
              <a:rPr lang="en-US" sz="1200" kern="1200" dirty="0" smtClean="0">
                <a:solidFill>
                  <a:schemeClr val="tx1"/>
                </a:solidFill>
                <a:latin typeface="Times New Roman" charset="0"/>
                <a:ea typeface="+mn-ea"/>
                <a:cs typeface="+mn-cs"/>
              </a:rPr>
              <a:t>2. As your class size increases, the chances increase that at least one student will have a family member with one of the genetic disorders discussed. Some students may find this embarrassing, but others might have a special interest in learning more about these topics, and may even be willing to share some of their family’s experiences with the class.</a:t>
            </a:r>
          </a:p>
          <a:p>
            <a:r>
              <a:rPr lang="en-US" sz="1200" b="1" kern="1200" dirty="0" smtClean="0">
                <a:solidFill>
                  <a:schemeClr val="tx1"/>
                </a:solidFill>
                <a:latin typeface="Times New Roman" charset="0"/>
                <a:ea typeface="+mn-ea"/>
                <a:cs typeface="+mn-cs"/>
              </a:rPr>
              <a:t>Teaching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Incomplete dominance is analogous to a compromise, or a shade of gray. The key concept is that both “sides” have input. Complete dominance is more analogous to an authoritarian style, overruling others and insisting on things being a certain way. Although these analogies might seem obvious to us, many students new to genetics appreciate them.</a:t>
            </a:r>
          </a:p>
          <a:p>
            <a:r>
              <a:rPr lang="en-US" sz="1200" kern="1200" dirty="0" smtClean="0">
                <a:solidFill>
                  <a:schemeClr val="tx1"/>
                </a:solidFill>
                <a:latin typeface="Times New Roman" charset="0"/>
                <a:ea typeface="+mn-ea"/>
                <a:cs typeface="+mn-cs"/>
              </a:rPr>
              <a:t>2. Another analogy for cholesterol receptors is fishing poles. The more fishing poles you use, the more fish you will likely catch. Heterozygotes for hypercholesterolemia have fewer “fishing poles” for cholesterol. Thus, fewer “fish” are caught and more “fish” remain in the water.</a:t>
            </a:r>
          </a:p>
          <a:p>
            <a:r>
              <a:rPr lang="en-US" sz="1200" kern="1200" dirty="0" smtClean="0">
                <a:solidFill>
                  <a:schemeClr val="tx1"/>
                </a:solidFill>
                <a:latin typeface="Times New Roman" charset="0"/>
                <a:ea typeface="+mn-ea"/>
                <a:cs typeface="+mn-cs"/>
              </a:rPr>
              <a:t>3. Students can think of blood types as analogous to socks on their feet. You can have socks that match, a sock on one foot but not the other, you can wear two socks that do not match, or you can even go barefoot (type O blood)! Developed further, think of amber (A) and blue (B) socks. Type A blood can have an amber sock with either another amber sock or a bare foot (or “zero” sock). Blue socks work the same way. One amber and one blue sock represent the AB blood type. Having no socks, as already noted, represents type O.</a:t>
            </a:r>
          </a:p>
          <a:p>
            <a:r>
              <a:rPr lang="en-US" sz="1200" kern="1200" dirty="0" smtClean="0">
                <a:solidFill>
                  <a:schemeClr val="tx1"/>
                </a:solidFill>
                <a:latin typeface="Times New Roman" charset="0"/>
                <a:ea typeface="+mn-ea"/>
                <a:cs typeface="+mn-cs"/>
              </a:rPr>
              <a:t>4. Consider specifically comparing the principles of codominance (expression of both alleles) and incomplete dominance (expression of one intermediate trait). Students will likely benefit from this direct comparison.</a:t>
            </a:r>
          </a:p>
          <a:p>
            <a:r>
              <a:rPr lang="en-US" sz="1200" kern="1200" dirty="0" smtClean="0">
                <a:solidFill>
                  <a:schemeClr val="tx1"/>
                </a:solidFill>
                <a:latin typeface="Times New Roman" charset="0"/>
                <a:ea typeface="+mn-ea"/>
                <a:cs typeface="+mn-cs"/>
              </a:rPr>
              <a:t>5. The American Sickle Cell Anemia Association’s website (www.ascaa.org) is a good place to get additional details.</a:t>
            </a:r>
          </a:p>
          <a:p>
            <a:r>
              <a:rPr lang="en-US" sz="1200" kern="1200" dirty="0" smtClean="0">
                <a:solidFill>
                  <a:schemeClr val="tx1"/>
                </a:solidFill>
                <a:latin typeface="Times New Roman" charset="0"/>
                <a:ea typeface="+mn-ea"/>
                <a:cs typeface="+mn-cs"/>
              </a:rPr>
              <a:t>6. Polygenic inheritance makes it possible for children to inherit genes to be taller, or shorter, than either parent. Similarly, skin tones can be darker or lighter than either parent. The environment also contributes significantly to the final phenotype for both of these traits.</a:t>
            </a:r>
          </a:p>
          <a:p>
            <a:r>
              <a:rPr lang="en-US" sz="1200" kern="1200" dirty="0" smtClean="0">
                <a:solidFill>
                  <a:schemeClr val="tx1"/>
                </a:solidFill>
                <a:latin typeface="Times New Roman" charset="0"/>
                <a:ea typeface="+mn-ea"/>
                <a:cs typeface="+mn-cs"/>
              </a:rPr>
              <a:t>7. The authors note that polygenic inheritance is the converse of pleiotropy. This is worth noting in lecture as these concepts are discussed. We often remember concepts better when they are contrasted in pairs.</a:t>
            </a:r>
          </a:p>
          <a:p>
            <a:r>
              <a:rPr lang="en-US" sz="1200" kern="1200" dirty="0" smtClean="0">
                <a:solidFill>
                  <a:schemeClr val="tx1"/>
                </a:solidFill>
                <a:latin typeface="Times New Roman" charset="0"/>
                <a:ea typeface="+mn-ea"/>
                <a:cs typeface="+mn-cs"/>
              </a:rPr>
              <a:t>8. As the authors are careful to note, although genetics and the environment both contribute to the final phenotypes, only the genetic factors are inherited. This distinction is important to understanding the limitations of Lamarck’s mechanisms of evolution. If you will address principles of evolution soon after this chapter, this may be an important distinction to reinforce in lecture. References to tattoos, piercing, and circumcision may also help to distinguish between environmental influences and inheritance. Students with tattoos will not produce children born with tattoos! And for thousands of years, fathers who are circumcised have not fathered boys also circumcised!</a:t>
            </a:r>
          </a:p>
          <a:p>
            <a:r>
              <a:rPr lang="en-US" sz="1200" b="1" kern="1200" dirty="0" smtClean="0">
                <a:solidFill>
                  <a:schemeClr val="tx1"/>
                </a:solidFill>
                <a:latin typeface="Times New Roman" charset="0"/>
                <a:ea typeface="+mn-ea"/>
                <a:cs typeface="+mn-cs"/>
              </a:rPr>
              <a:t>Active Lecture Tips</a:t>
            </a:r>
            <a:endParaRPr lang="en-US" sz="1200" kern="1200" dirty="0" smtClean="0">
              <a:solidFill>
                <a:schemeClr val="tx1"/>
              </a:solidFill>
              <a:latin typeface="Times New Roman" charset="0"/>
              <a:ea typeface="+mn-ea"/>
              <a:cs typeface="+mn-cs"/>
            </a:endParaRPr>
          </a:p>
          <a:p>
            <a:r>
              <a:rPr lang="en-US" sz="1200" kern="1200" dirty="0" smtClean="0">
                <a:solidFill>
                  <a:schemeClr val="tx1"/>
                </a:solidFill>
                <a:latin typeface="Times New Roman" charset="0"/>
                <a:ea typeface="+mn-ea"/>
                <a:cs typeface="+mn-cs"/>
              </a:rPr>
              <a:t>1. See the activity </a:t>
            </a:r>
            <a:r>
              <a:rPr lang="en-US" sz="1200" i="1" kern="1200" dirty="0" smtClean="0">
                <a:solidFill>
                  <a:schemeClr val="tx1"/>
                </a:solidFill>
                <a:latin typeface="Times New Roman" charset="0"/>
                <a:ea typeface="+mn-ea"/>
                <a:cs typeface="+mn-cs"/>
              </a:rPr>
              <a:t>Who Wants to Be a Millionaire? Inheritance</a:t>
            </a:r>
            <a:r>
              <a:rPr lang="en-US" sz="1200" kern="1200" dirty="0" smtClean="0">
                <a:solidFill>
                  <a:schemeClr val="tx1"/>
                </a:solidFill>
                <a:latin typeface="Times New Roman" charset="0"/>
                <a:ea typeface="+mn-ea"/>
                <a:cs typeface="+mn-cs"/>
              </a:rPr>
              <a:t> on the Instructor Exchange. Visit the Instructor Exchange in the </a:t>
            </a:r>
            <a:r>
              <a:rPr lang="en-US" sz="1200" kern="1200" dirty="0" err="1" smtClean="0">
                <a:solidFill>
                  <a:schemeClr val="tx1"/>
                </a:solidFill>
                <a:latin typeface="Times New Roman" charset="0"/>
                <a:ea typeface="+mn-ea"/>
                <a:cs typeface="+mn-cs"/>
              </a:rPr>
              <a:t>MasteringBiology</a:t>
            </a:r>
            <a:r>
              <a:rPr lang="en-US" sz="1200" kern="1200" dirty="0" smtClean="0">
                <a:solidFill>
                  <a:schemeClr val="tx1"/>
                </a:solidFill>
                <a:latin typeface="Times New Roman" charset="0"/>
                <a:ea typeface="+mn-ea"/>
                <a:cs typeface="+mn-cs"/>
              </a:rPr>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651672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A56BF8A6-859E-994E-96E9-D15F90646476}" type="slidenum">
              <a:rPr lang="en-US" sz="2300"/>
              <a:pPr algn="r" defTabSz="1776413" eaLnBrk="0" hangingPunct="0"/>
              <a:t>24</a:t>
            </a:fld>
            <a:endParaRPr lang="en-US" sz="2300" dirty="0"/>
          </a:p>
        </p:txBody>
      </p:sp>
      <p:sp>
        <p:nvSpPr>
          <p:cNvPr id="158723"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5872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As these variations of Mendel’s laws are introduced, students are likely to get confused and become uncertain about the prior definitions. Consider keeping a clear definition of these different patterns of inheritance available for the class to refer to as new patterns are discussed (perhaps as a handout for student reference).</a:t>
            </a:r>
          </a:p>
          <a:p>
            <a:r>
              <a:rPr lang="en-US" dirty="0"/>
              <a:t>2. As your class size increases, the chances increase that at least one student will have a family member with one of the genetic disorders discussed. Some students may find this embarrassing, but others might have a special interest in learning more about these topics, and may even be willing to share some of their family’s experiences with the class.</a:t>
            </a:r>
          </a:p>
          <a:p>
            <a:r>
              <a:rPr lang="en-US" b="1" dirty="0"/>
              <a:t>Teaching Tips</a:t>
            </a:r>
            <a:endParaRPr lang="en-US" dirty="0"/>
          </a:p>
          <a:p>
            <a:r>
              <a:rPr lang="en-US" dirty="0"/>
              <a:t>1. Incomplete dominance is analogous to a compromise, or a shade of gray. The key concept is that both “sides” have input. Complete dominance is more analogous to an authoritarian style, overruling others and insisting on things being a certain way. Although these analogies might seem obvious to us, many students new to genetics appreciate them.</a:t>
            </a:r>
          </a:p>
          <a:p>
            <a:r>
              <a:rPr lang="en-US" dirty="0"/>
              <a:t>2. Another analogy for cholesterol receptors is fishing poles. The more fishing poles you use, the more fish you will likely catch. Heterozygotes for hypercholesterolemia have fewer “fishing poles” for cholesterol. Thus, fewer “fish” are caught and more “fish” remain in the water.</a:t>
            </a:r>
          </a:p>
          <a:p>
            <a:r>
              <a:rPr lang="en-US" dirty="0"/>
              <a:t>3. Students can think of blood types as analogous to socks on their feet. You can have socks that match, a sock on one foot but not the other, you can wear two socks that do not match, or you can even go barefoot (type O blood)! Developed further, think of amber (A) and blue (B) socks. Type A blood can have an amber sock with either another amber sock or a bare foot (or “zero” sock). Blue socks work the same way. One amber and one blue sock represent the AB blood type. Having no socks, as already noted, represents type O.</a:t>
            </a:r>
          </a:p>
          <a:p>
            <a:r>
              <a:rPr lang="en-US" dirty="0"/>
              <a:t>4. Consider specifically comparing the principles of </a:t>
            </a:r>
            <a:r>
              <a:rPr lang="en-US" dirty="0" err="1"/>
              <a:t>codominance</a:t>
            </a:r>
            <a:r>
              <a:rPr lang="en-US" dirty="0"/>
              <a:t> (expression of both alleles) and incomplete dominance (expression of one intermediate trait). Students will likely benefit from this direct comparison.</a:t>
            </a:r>
          </a:p>
          <a:p>
            <a:r>
              <a:rPr lang="en-US" dirty="0"/>
              <a:t>5. The American Sickle Cell Anemia Association’s website (</a:t>
            </a:r>
            <a:r>
              <a:rPr lang="en-US" dirty="0" err="1"/>
              <a:t>www.ascaa.org</a:t>
            </a:r>
            <a:r>
              <a:rPr lang="en-US" dirty="0"/>
              <a:t>) is a good place to get additional details.</a:t>
            </a:r>
          </a:p>
          <a:p>
            <a:r>
              <a:rPr lang="en-US" dirty="0"/>
              <a:t>6. Polygenic inheritance makes it possible for children to inherit genes to be taller, or shorter, than either parent. Similarly, skin tones can be darker or lighter than either parent. The environment also contributes significantly to the final phenotype for both of these traits.</a:t>
            </a:r>
          </a:p>
          <a:p>
            <a:r>
              <a:rPr lang="en-US" dirty="0"/>
              <a:t>7. The authors note that polygenic inheritance is the converse of </a:t>
            </a:r>
            <a:r>
              <a:rPr lang="en-US" dirty="0" err="1"/>
              <a:t>pleiotropy</a:t>
            </a:r>
            <a:r>
              <a:rPr lang="en-US" dirty="0"/>
              <a:t>. This is worth noting in lecture as these concepts are discussed. We often remember concepts better when they are contrasted in pairs.</a:t>
            </a:r>
          </a:p>
          <a:p>
            <a:r>
              <a:rPr lang="en-US" dirty="0"/>
              <a:t>8. As the authors are careful to note, although genetics and the environment both contribute to the final phenotypes, only the genetic factors are inherited. This distinction is important to understanding the limitations of Lamarck’s mechanisms of evolution. If you will address principles of evolution soon after this chapter, this may be an important distinction to reinforce in lecture. References to tattoos, piercing, and circumcision may also help to distinguish between environmental influences and inheritance. Students with tattoos will not produce children born with tattoos! And for thousands of years, fathers who are circumcised have not fathered boys also circumcised!</a:t>
            </a:r>
          </a:p>
          <a:p>
            <a:r>
              <a:rPr lang="en-US" b="1" dirty="0"/>
              <a:t>Active Lecture Tips</a:t>
            </a:r>
            <a:endParaRPr lang="en-US" dirty="0"/>
          </a:p>
          <a:p>
            <a:r>
              <a:rPr lang="en-US" dirty="0"/>
              <a:t>1. See the activity </a:t>
            </a:r>
            <a:r>
              <a:rPr lang="en-US" i="1" dirty="0"/>
              <a:t>Who Wants to Be a Millionaire? Inheritance</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050784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25</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9.18-s3</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Incomplete dominance in snapdragons (step 3)</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26</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9.19</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Incomplete dominance in human hypercholesterolemia</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870ADA2-175C-6142-BACB-9F9EF72B77B8}" type="slidenum">
              <a:rPr lang="en-US" sz="2300"/>
              <a:pPr algn="r" defTabSz="1776413" eaLnBrk="0" hangingPunct="0"/>
              <a:t>27</a:t>
            </a:fld>
            <a:endParaRPr lang="en-US" sz="2300" dirty="0"/>
          </a:p>
        </p:txBody>
      </p:sp>
      <p:sp>
        <p:nvSpPr>
          <p:cNvPr id="17101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71012"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As these variations of Mendel’s laws are introduced, students are likely to get confused and become uncertain about the prior definitions. Consider keeping a clear definition of these different patterns of inheritance available for the class to refer to as new patterns are discussed (perhaps as a handout for student reference).</a:t>
            </a:r>
          </a:p>
          <a:p>
            <a:r>
              <a:rPr lang="en-US" dirty="0"/>
              <a:t>2. As your class size increases, the chances increase that at least one student will have a family member with one of the genetic disorders discussed. Some students may find this embarrassing, but others might have a special interest in learning more about these topics, and may even be willing to share some of their family’s experiences with the class.</a:t>
            </a:r>
          </a:p>
          <a:p>
            <a:r>
              <a:rPr lang="en-US" b="1" dirty="0"/>
              <a:t>Teaching Tips</a:t>
            </a:r>
            <a:endParaRPr lang="en-US" dirty="0"/>
          </a:p>
          <a:p>
            <a:r>
              <a:rPr lang="en-US" dirty="0"/>
              <a:t>1. Incomplete dominance is analogous to a compromise, or a shade of gray. The key concept is that both “sides” have input. Complete dominance is more analogous to an authoritarian style, overruling others and insisting on things being a certain way. Although these analogies might seem obvious to us, many students new to genetics appreciate them.</a:t>
            </a:r>
          </a:p>
          <a:p>
            <a:r>
              <a:rPr lang="en-US" dirty="0"/>
              <a:t>2. Another analogy for cholesterol receptors is fishing poles. The more fishing poles you use, the more fish you will likely catch. Heterozygotes for hypercholesterolemia have fewer “fishing poles” for cholesterol. Thus, fewer “fish” are caught and more “fish” remain in the water.</a:t>
            </a:r>
          </a:p>
          <a:p>
            <a:r>
              <a:rPr lang="en-US" dirty="0"/>
              <a:t>3. Students can think of blood types as analogous to socks on their feet. You can have socks that match, a sock on one foot but not the other, you can wear two socks that do not match, or you can even go barefoot (type O blood)! Developed further, think of amber (A) and blue (B) socks. Type A blood can have an amber sock with either another amber sock or a bare foot (or “zero” sock). Blue socks work the same way. One amber and one blue sock represent the AB blood type. Having no socks, as already noted, represents type O.</a:t>
            </a:r>
          </a:p>
          <a:p>
            <a:r>
              <a:rPr lang="en-US" dirty="0"/>
              <a:t>4. Consider specifically comparing the principles of </a:t>
            </a:r>
            <a:r>
              <a:rPr lang="en-US" dirty="0" err="1"/>
              <a:t>codominance</a:t>
            </a:r>
            <a:r>
              <a:rPr lang="en-US" dirty="0"/>
              <a:t> (expression of both alleles) and incomplete dominance (expression of one intermediate trait). Students will likely benefit from this direct comparison.</a:t>
            </a:r>
          </a:p>
          <a:p>
            <a:r>
              <a:rPr lang="en-US" dirty="0"/>
              <a:t>5. The American Sickle Cell Anemia Association’s website (</a:t>
            </a:r>
            <a:r>
              <a:rPr lang="en-US" dirty="0" err="1"/>
              <a:t>www.ascaa.org</a:t>
            </a:r>
            <a:r>
              <a:rPr lang="en-US" dirty="0"/>
              <a:t>) is a good place to get additional details.</a:t>
            </a:r>
          </a:p>
          <a:p>
            <a:r>
              <a:rPr lang="en-US" dirty="0"/>
              <a:t>6. Polygenic inheritance makes it possible for children to inherit genes to be taller, or shorter, than either parent. Similarly, skin tones can be darker or lighter than either parent. The environment also contributes significantly to the final phenotype for both of these traits.</a:t>
            </a:r>
          </a:p>
          <a:p>
            <a:r>
              <a:rPr lang="en-US" dirty="0"/>
              <a:t>7. The authors note that polygenic inheritance is the converse of </a:t>
            </a:r>
            <a:r>
              <a:rPr lang="en-US" dirty="0" err="1"/>
              <a:t>pleiotropy</a:t>
            </a:r>
            <a:r>
              <a:rPr lang="en-US" dirty="0"/>
              <a:t>. This is worth noting in lecture as these concepts are discussed. We often remember concepts better when they are contrasted in pairs.</a:t>
            </a:r>
          </a:p>
          <a:p>
            <a:r>
              <a:rPr lang="en-US" dirty="0"/>
              <a:t>8. As the authors are careful to note, although genetics and the environment both contribute to the final phenotypes, only the genetic factors are inherited. This distinction is important to understanding the limitations of Lamarck’s mechanisms of evolution. If you will address principles of evolution soon after this chapter, this may be an important distinction to reinforce in lecture. References to tattoos, piercing, and circumcision may also help to distinguish between environmental influences and inheritance. Students with tattoos will not produce children born with tattoos! And for thousands of years, fathers who are circumcised have not fathered boys also circumcised!</a:t>
            </a:r>
          </a:p>
          <a:p>
            <a:r>
              <a:rPr lang="en-US" b="1" dirty="0"/>
              <a:t>Active Lecture Tips</a:t>
            </a:r>
            <a:endParaRPr lang="en-US" dirty="0"/>
          </a:p>
          <a:p>
            <a:r>
              <a:rPr lang="en-US" dirty="0"/>
              <a:t>1. See the activity </a:t>
            </a:r>
            <a:r>
              <a:rPr lang="en-US" i="1" dirty="0"/>
              <a:t>Who Wants to Be a Millionaire? Inheritance</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42407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28</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9.20</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Multiple alleles for the ABO blood groups</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6A1C1A12-0626-2C45-9E0B-A09F78D2CFB7}" type="slidenum">
              <a:rPr lang="en-US" sz="2300"/>
              <a:pPr algn="r" defTabSz="1776413" eaLnBrk="0" hangingPunct="0"/>
              <a:t>29</a:t>
            </a:fld>
            <a:endParaRPr lang="en-US" sz="2300" dirty="0"/>
          </a:p>
        </p:txBody>
      </p:sp>
      <p:sp>
        <p:nvSpPr>
          <p:cNvPr id="18329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8330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As these variations of Mendel’s laws are introduced, students are likely to get confused and become uncertain about the prior definitions. Consider keeping a clear definition of these different patterns of inheritance available for the class to refer to as new patterns are discussed (perhaps as a handout for student reference).</a:t>
            </a:r>
          </a:p>
          <a:p>
            <a:r>
              <a:rPr lang="en-US" dirty="0"/>
              <a:t>2. As your class size increases, the chances increase that at least one student will have a family member with one of the genetic disorders discussed. Some students may find this embarrassing, but others might have a special interest in learning more about these topics, and may even be willing to share some of their family’s experiences with the class.</a:t>
            </a:r>
          </a:p>
          <a:p>
            <a:r>
              <a:rPr lang="en-US" b="1" dirty="0"/>
              <a:t>Teaching Tips</a:t>
            </a:r>
            <a:endParaRPr lang="en-US" dirty="0"/>
          </a:p>
          <a:p>
            <a:r>
              <a:rPr lang="en-US" dirty="0"/>
              <a:t>1. Incomplete dominance is analogous to a compromise, or a shade of gray. The key concept is that both “sides” have input. Complete dominance is more analogous to an authoritarian style, overruling others and insisting on things being a certain way. Although these analogies might seem obvious to us, many students new to genetics appreciate them.</a:t>
            </a:r>
          </a:p>
          <a:p>
            <a:r>
              <a:rPr lang="en-US" dirty="0"/>
              <a:t>2. Another analogy for cholesterol receptors is fishing poles. The more fishing poles you use, the more fish you will likely catch. Heterozygotes for hypercholesterolemia have fewer “fishing poles” for cholesterol. Thus, fewer “fish” are caught and more “fish” remain in the water.</a:t>
            </a:r>
          </a:p>
          <a:p>
            <a:r>
              <a:rPr lang="en-US" dirty="0"/>
              <a:t>3. Students can think of blood types as analogous to socks on their feet. You can have socks that match, a sock on one foot but not the other, you can wear two socks that do not match, or you can even go barefoot (type O blood)! Developed further, think of amber (A) and blue (B) socks. Type A blood can have an amber sock with either another amber sock or a bare foot (or “zero” sock). Blue socks work the same way. One amber and one blue sock represent the AB blood type. Having no socks, as already noted, represents type O.</a:t>
            </a:r>
          </a:p>
          <a:p>
            <a:r>
              <a:rPr lang="en-US" dirty="0"/>
              <a:t>4. Consider specifically comparing the principles of </a:t>
            </a:r>
            <a:r>
              <a:rPr lang="en-US" dirty="0" err="1"/>
              <a:t>codominance</a:t>
            </a:r>
            <a:r>
              <a:rPr lang="en-US" dirty="0"/>
              <a:t> (expression of both alleles) and incomplete dominance (expression of one intermediate trait). Students will likely benefit from this direct comparison.</a:t>
            </a:r>
          </a:p>
          <a:p>
            <a:r>
              <a:rPr lang="en-US" dirty="0"/>
              <a:t>5. The American Sickle Cell Anemia Association’s website (</a:t>
            </a:r>
            <a:r>
              <a:rPr lang="en-US" dirty="0" err="1"/>
              <a:t>www.ascaa.org</a:t>
            </a:r>
            <a:r>
              <a:rPr lang="en-US" dirty="0"/>
              <a:t>) is a good place to get additional details.</a:t>
            </a:r>
          </a:p>
          <a:p>
            <a:r>
              <a:rPr lang="en-US" dirty="0"/>
              <a:t>6. Polygenic inheritance makes it possible for children to inherit genes to be taller, or shorter, than either parent. Similarly, skin tones can be darker or lighter than either parent. The environment also contributes significantly to the final phenotype for both of these traits.</a:t>
            </a:r>
          </a:p>
          <a:p>
            <a:r>
              <a:rPr lang="en-US" dirty="0"/>
              <a:t>7. The authors note that polygenic inheritance is the converse of </a:t>
            </a:r>
            <a:r>
              <a:rPr lang="en-US" dirty="0" err="1"/>
              <a:t>pleiotropy</a:t>
            </a:r>
            <a:r>
              <a:rPr lang="en-US" dirty="0"/>
              <a:t>. This is worth noting in lecture as these concepts are discussed. We often remember concepts better when they are contrasted in pairs.</a:t>
            </a:r>
          </a:p>
          <a:p>
            <a:r>
              <a:rPr lang="en-US" dirty="0"/>
              <a:t>8. As the authors are careful to note, although genetics and the environment both contribute to the final phenotypes, only the genetic factors are inherited. This distinction is important to understanding the limitations of Lamarck’s mechanisms of evolution. If you will address principles of evolution soon after this chapter, this may be an important distinction to reinforce in lecture. References to tattoos, piercing, and circumcision may also help to distinguish between environmental influences and inheritance. Students with tattoos will not produce children born with tattoos! And for thousands of years, fathers who are circumcised have not fathered boys also circumcised!</a:t>
            </a:r>
          </a:p>
          <a:p>
            <a:r>
              <a:rPr lang="en-US" b="1" dirty="0"/>
              <a:t>Active Lecture Tips</a:t>
            </a:r>
            <a:endParaRPr lang="en-US" dirty="0"/>
          </a:p>
          <a:p>
            <a:r>
              <a:rPr lang="en-US" dirty="0"/>
              <a:t>1. See the activity </a:t>
            </a:r>
            <a:r>
              <a:rPr lang="en-US" i="1" dirty="0"/>
              <a:t>Who Wants to Be a Millionaire? Inheritance</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545264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DA38148-D62D-074E-8DEF-21CF2CD0A532}" type="slidenum">
              <a:rPr lang="en-US" sz="2300"/>
              <a:pPr algn="r" defTabSz="1776413" eaLnBrk="0" hangingPunct="0"/>
              <a:t>3</a:t>
            </a:fld>
            <a:endParaRPr lang="en-US" sz="2300" dirty="0"/>
          </a:p>
        </p:txBody>
      </p:sp>
      <p:sp>
        <p:nvSpPr>
          <p:cNvPr id="2969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970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Students might think that dominant alleles are naturally (a) more common, (b) more likely to be inherited, and (c) better for an organism. The text notes that this is not necessarily true. However, this might need to be emphasized further in lecture.</a:t>
            </a:r>
          </a:p>
          <a:p>
            <a:r>
              <a:rPr lang="en-US" dirty="0"/>
              <a:t>2. Students using </a:t>
            </a:r>
            <a:r>
              <a:rPr lang="en-US" dirty="0" err="1"/>
              <a:t>Punnett</a:t>
            </a:r>
            <a:r>
              <a:rPr lang="en-US" dirty="0"/>
              <a:t> squares need to be reminded that the calculations are expected statistical probabilities and not absolutes. Just as we would expect that any six playing cards dealt might be half black and half red, we frequently find that this is not true. This might be a good time to show how larger sample sizes increase the likelihood that sampling reflects expected ratios.</a:t>
            </a:r>
          </a:p>
          <a:p>
            <a:r>
              <a:rPr lang="en-US" dirty="0"/>
              <a:t>3. The authors note that Mendel’s work was published in 1866, seven years after Darwin published </a:t>
            </a:r>
            <a:r>
              <a:rPr lang="en-US" i="1" dirty="0"/>
              <a:t>On the Origin of Species</a:t>
            </a:r>
            <a:r>
              <a:rPr lang="en-US" dirty="0"/>
              <a:t>. Consider challenging your students to consider whether Mendel’s findings were supportive of Darwin’s ideas. Some scientists have noted that Darwin often discussed the evolution of traits by matters of degree. Yet Mendel’s selection of pea plant traits typically showed complete dominance. Mendel’s pea traits did not show the possibility for such gradual inheritance.</a:t>
            </a:r>
          </a:p>
          <a:p>
            <a:r>
              <a:rPr lang="en-US" b="1" dirty="0"/>
              <a:t>Teaching Tips</a:t>
            </a:r>
            <a:endParaRPr lang="en-US" dirty="0"/>
          </a:p>
          <a:p>
            <a:r>
              <a:rPr lang="en-US" dirty="0"/>
              <a:t>1. Medical technology raises many ethical issues. Consider asking your students this practical question: How much routine fetal testing do we want our insurance companies to cover and at what cost for insurance? Ultrasound, for example, is routinely performed on pregnant women as a normal part of prenatal care. What other tests should be standard? Who should decide? Who should pay?</a:t>
            </a:r>
          </a:p>
          <a:p>
            <a:r>
              <a:rPr lang="en-US" dirty="0"/>
              <a:t>2. This early material introduces many definitions that are vital to understanding the later discussions in this chapter. Therefore, students need to be encouraged to master these definitions immediately. This may be a good time for a short quiz to encourage their progress.</a:t>
            </a:r>
          </a:p>
          <a:p>
            <a:r>
              <a:rPr lang="en-US" dirty="0"/>
              <a:t>3. Consider this analogy for dominance of a trait in the heterozygous condition, which may help struggling students. Two people are trying to make a decision about where to eat tonight. One person wants to eat at a restaurant, the other wants to eat a meal at home. If this “heterozygous” couple eats at home, the dominant allele “wins.”</a:t>
            </a:r>
          </a:p>
          <a:p>
            <a:r>
              <a:rPr lang="en-US" dirty="0"/>
              <a:t>4. Many students benefit from a little quick practice with a </a:t>
            </a:r>
            <a:r>
              <a:rPr lang="en-US" dirty="0" err="1"/>
              <a:t>Punnett</a:t>
            </a:r>
            <a:r>
              <a:rPr lang="en-US" dirty="0"/>
              <a:t> square. Have them try these crosses for practice: (a) </a:t>
            </a:r>
            <a:r>
              <a:rPr lang="en-US" i="1" dirty="0"/>
              <a:t>PP</a:t>
            </a:r>
            <a:r>
              <a:rPr lang="en-US" dirty="0"/>
              <a:t> × </a:t>
            </a:r>
            <a:r>
              <a:rPr lang="en-US" i="1" dirty="0" err="1"/>
              <a:t>pp</a:t>
            </a:r>
            <a:r>
              <a:rPr lang="en-US" dirty="0"/>
              <a:t> and (b) </a:t>
            </a:r>
            <a:r>
              <a:rPr lang="en-US" i="1" dirty="0" err="1"/>
              <a:t>Pp</a:t>
            </a:r>
            <a:r>
              <a:rPr lang="en-US" dirty="0"/>
              <a:t> × </a:t>
            </a:r>
            <a:r>
              <a:rPr lang="en-US" i="1" dirty="0"/>
              <a:t>pp</a:t>
            </a:r>
            <a:r>
              <a:rPr lang="en-US" dirty="0"/>
              <a:t>.</a:t>
            </a:r>
          </a:p>
          <a:p>
            <a:r>
              <a:rPr lang="en-US" dirty="0"/>
              <a:t>5. Understanding </a:t>
            </a:r>
            <a:r>
              <a:rPr lang="en-US" dirty="0" err="1"/>
              <a:t>dihybrid</a:t>
            </a:r>
            <a:r>
              <a:rPr lang="en-US" dirty="0"/>
              <a:t> crosses may be the most difficult concept in this chapter. Consider spending additional time to make these ideas very clear. As the text indicates, </a:t>
            </a:r>
            <a:r>
              <a:rPr lang="en-US" dirty="0" err="1"/>
              <a:t>dihybrid</a:t>
            </a:r>
            <a:r>
              <a:rPr lang="en-US" dirty="0"/>
              <a:t> crosses are essentially two monohybrid crosses.</a:t>
            </a:r>
          </a:p>
          <a:p>
            <a:r>
              <a:rPr lang="en-US" dirty="0"/>
              <a:t>6. Consider challenging your students to explain why a testcross of two black Labs of unknown genotypes might not reveal the genotype of each dog. Explanation: If both dogs are heterozygous, or homozygous, the results would reveal the genotypes because the offspring would either be three black and one chocolate or all black. But if one black Lab was homozygous and the other heterozygous, we could not determine which Lab has which genotype.</a:t>
            </a:r>
          </a:p>
          <a:p>
            <a:r>
              <a:rPr lang="en-US" dirty="0"/>
              <a:t>7. The 2/3 fraction noted in the discussion of carriers of a recessive disorder (and in Figure 9.14) often catches students off guard, as they may be expecting odds of 1/4, 1/2, or 3/4. However, we eliminate the </a:t>
            </a:r>
            <a:r>
              <a:rPr lang="en-US" i="1" dirty="0" err="1"/>
              <a:t>dd</a:t>
            </a:r>
            <a:r>
              <a:rPr lang="en-US" dirty="0"/>
              <a:t> (deaf) possibility, as it would not be a carrier. So, the odds are based out of the remaining three genotypes </a:t>
            </a:r>
            <a:r>
              <a:rPr lang="en-US" i="1" dirty="0" err="1"/>
              <a:t>Dd</a:t>
            </a:r>
            <a:r>
              <a:rPr lang="en-US" dirty="0"/>
              <a:t>, </a:t>
            </a:r>
            <a:r>
              <a:rPr lang="en-US" i="1" dirty="0" err="1"/>
              <a:t>dD</a:t>
            </a:r>
            <a:r>
              <a:rPr lang="en-US" dirty="0"/>
              <a:t>, and </a:t>
            </a:r>
            <a:r>
              <a:rPr lang="en-US" i="1" dirty="0"/>
              <a:t>DD</a:t>
            </a:r>
            <a:r>
              <a:rPr lang="en-US" dirty="0"/>
              <a:t>.</a:t>
            </a:r>
          </a:p>
          <a:p>
            <a:r>
              <a:rPr lang="en-US" dirty="0"/>
              <a:t>8. Genetic tests are now available to inform a person whether he or she has the Huntington’s allele. The test is especially important to the children of a parent with Huntington’s disease. Consider asking your class (a) what are the odds of developing Huntington’s disease if a parent has this disease (50%) and (b) whether or not they would want this genetic test. The Huntington Disease Society website (</a:t>
            </a:r>
            <a:r>
              <a:rPr lang="en-US" dirty="0" err="1"/>
              <a:t>www.hdsa.org</a:t>
            </a:r>
            <a:r>
              <a:rPr lang="en-US" dirty="0"/>
              <a:t>) offers many additional details. It is a good starting point for those who want to explore this disease in more detail.</a:t>
            </a:r>
          </a:p>
          <a:p>
            <a:r>
              <a:rPr lang="en-US" b="1" dirty="0"/>
              <a:t>Active Lecture Tips</a:t>
            </a:r>
            <a:endParaRPr lang="en-US" dirty="0"/>
          </a:p>
          <a:p>
            <a:r>
              <a:rPr lang="en-US" dirty="0"/>
              <a:t>1. Many students have trouble with the basic statistics that are necessary for many of these calculations. Give your students some practice. Consider having them work in pairs, each with a pair of dice (for large class sizes, this can be done in laboratories). Let them calculate the odds of rolling three sixes in a row and other possibilities.</a:t>
            </a:r>
          </a:p>
          <a:p>
            <a:r>
              <a:rPr lang="en-US" dirty="0"/>
              <a:t>2. As a simple test of comprehension, ask students to work in pairs to explain why lethal alleles are not eliminated from a population. Several possibilities exist: (a) The lethal allele might be recessive, persisting in the population due to the survival of carriers, or (b) the lethal allele might be dominant, but is not expressed until after the age of reproduction.</a:t>
            </a:r>
          </a:p>
          <a:p>
            <a:r>
              <a:rPr lang="en-US" dirty="0"/>
              <a:t>3. See the </a:t>
            </a:r>
            <a:r>
              <a:rPr lang="en-US" i="1" dirty="0"/>
              <a:t>Media </a:t>
            </a:r>
            <a:r>
              <a:rPr lang="en-US" i="1" dirty="0" smtClean="0"/>
              <a:t>Review: </a:t>
            </a:r>
            <a:r>
              <a:rPr lang="en-US" i="1" dirty="0"/>
              <a:t>“</a:t>
            </a:r>
            <a:r>
              <a:rPr lang="en-US" i="1" dirty="0" err="1"/>
              <a:t>Learn.Genetics</a:t>
            </a:r>
            <a:r>
              <a:rPr lang="en-US" i="1" dirty="0"/>
              <a:t>” Genetic Science Learning Center from the University of Utah</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4. See the activity </a:t>
            </a:r>
            <a:r>
              <a:rPr lang="en-US" i="1" dirty="0"/>
              <a:t>Interactive Celebrity Parents Genetic Inheritance Game</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5. See the activity </a:t>
            </a:r>
            <a:r>
              <a:rPr lang="en-US" i="1" dirty="0"/>
              <a:t>Personal Genomics: Would You Give Your DNA Away? </a:t>
            </a:r>
            <a:r>
              <a:rPr lang="en-US" dirty="0"/>
              <a:t>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586806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30</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9.21</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Sickle-cell disease: multiple effects of a single human gene</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E84E2B6C-9749-5440-9C42-7D86BD152BC2}" type="slidenum">
              <a:rPr lang="en-US" sz="2300"/>
              <a:pPr algn="r" defTabSz="1776413" eaLnBrk="0" hangingPunct="0"/>
              <a:t>31</a:t>
            </a:fld>
            <a:endParaRPr lang="en-US" sz="2300" dirty="0"/>
          </a:p>
        </p:txBody>
      </p:sp>
      <p:sp>
        <p:nvSpPr>
          <p:cNvPr id="189443"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8944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As these variations of Mendel’s laws are introduced, students are likely to get confused and become uncertain about the prior definitions. Consider keeping a clear definition of these different patterns of inheritance available for the class to refer to as new patterns are discussed (perhaps as a handout for student reference).</a:t>
            </a:r>
          </a:p>
          <a:p>
            <a:r>
              <a:rPr lang="en-US" dirty="0"/>
              <a:t>2. As your class size increases, the chances increase that at least one student will have a family member with one of the genetic disorders discussed. Some students may find this embarrassing, but others might have a special interest in learning more about these topics, and may even be willing to share some of their family’s experiences with the class.</a:t>
            </a:r>
          </a:p>
          <a:p>
            <a:r>
              <a:rPr lang="en-US" b="1" dirty="0"/>
              <a:t>Teaching Tips</a:t>
            </a:r>
            <a:endParaRPr lang="en-US" dirty="0"/>
          </a:p>
          <a:p>
            <a:r>
              <a:rPr lang="en-US" dirty="0"/>
              <a:t>1. Incomplete dominance is analogous to a compromise, or a shade of gray. The key concept is that both “sides” have input. Complete dominance is more analogous to an authoritarian style, overruling others and insisting on things being a certain way. Although these analogies might seem obvious to us, many students new to genetics appreciate them.</a:t>
            </a:r>
          </a:p>
          <a:p>
            <a:r>
              <a:rPr lang="en-US" dirty="0"/>
              <a:t>2. Another analogy for cholesterol receptors is fishing poles. The more fishing poles you use, the more fish you will likely catch. Heterozygotes for hypercholesterolemia have fewer “fishing poles” for cholesterol. Thus, fewer “fish” are caught and more “fish” remain in the water.</a:t>
            </a:r>
          </a:p>
          <a:p>
            <a:r>
              <a:rPr lang="en-US" dirty="0"/>
              <a:t>3. Students can think of blood types as analogous to socks on their feet. You can have socks that match, a sock on one foot but not the other, you can wear two socks that do not match, or you can even go barefoot (type O blood)! Developed further, think of amber (A) and blue (B) socks. Type A blood can have an amber sock with either another amber sock or a bare foot (or “zero” sock). Blue socks work the same way. One amber and one blue sock represent the AB blood type. Having no socks, as already noted, represents type O.</a:t>
            </a:r>
          </a:p>
          <a:p>
            <a:r>
              <a:rPr lang="en-US" dirty="0"/>
              <a:t>4. Consider specifically comparing the principles of </a:t>
            </a:r>
            <a:r>
              <a:rPr lang="en-US" dirty="0" err="1"/>
              <a:t>codominance</a:t>
            </a:r>
            <a:r>
              <a:rPr lang="en-US" dirty="0"/>
              <a:t> (expression of both alleles) and incomplete dominance (expression of one intermediate trait). Students will likely benefit from this direct comparison.</a:t>
            </a:r>
          </a:p>
          <a:p>
            <a:r>
              <a:rPr lang="en-US" dirty="0"/>
              <a:t>5. The American Sickle Cell Anemia Association’s website (</a:t>
            </a:r>
            <a:r>
              <a:rPr lang="en-US" dirty="0" err="1"/>
              <a:t>www.ascaa.org</a:t>
            </a:r>
            <a:r>
              <a:rPr lang="en-US" dirty="0"/>
              <a:t>) is a good place to get additional details.</a:t>
            </a:r>
          </a:p>
          <a:p>
            <a:r>
              <a:rPr lang="en-US" dirty="0"/>
              <a:t>6. Polygenic inheritance makes it possible for children to inherit genes to be taller, or shorter, than either parent. Similarly, skin tones can be darker or lighter than either parent. The environment also contributes significantly to the final phenotype for both of these traits.</a:t>
            </a:r>
          </a:p>
          <a:p>
            <a:r>
              <a:rPr lang="en-US" dirty="0"/>
              <a:t>7. The authors note that polygenic inheritance is the converse of </a:t>
            </a:r>
            <a:r>
              <a:rPr lang="en-US" dirty="0" err="1"/>
              <a:t>pleiotropy</a:t>
            </a:r>
            <a:r>
              <a:rPr lang="en-US" dirty="0"/>
              <a:t>. This is worth noting in lecture as these concepts are discussed. We often remember concepts better when they are contrasted in pairs.</a:t>
            </a:r>
          </a:p>
          <a:p>
            <a:r>
              <a:rPr lang="en-US" dirty="0"/>
              <a:t>8. As the authors are careful to note, although genetics and the environment both contribute to the final phenotypes, only the genetic factors are inherited. This distinction is important to understanding the limitations of Lamarck’s mechanisms of evolution. If you will address principles of evolution soon after this chapter, this may be an important distinction to reinforce in lecture. References to tattoos, piercing, and circumcision may also help to distinguish between environmental influences and inheritance. Students with tattoos will not produce children born with tattoos! And for thousands of years, fathers who are circumcised have not fathered boys also circumcised!</a:t>
            </a:r>
          </a:p>
          <a:p>
            <a:r>
              <a:rPr lang="en-US" b="1" dirty="0"/>
              <a:t>Active Lecture Tips</a:t>
            </a:r>
            <a:endParaRPr lang="en-US" dirty="0"/>
          </a:p>
          <a:p>
            <a:r>
              <a:rPr lang="en-US" dirty="0"/>
              <a:t>1. See the activity </a:t>
            </a:r>
            <a:r>
              <a:rPr lang="en-US" i="1" dirty="0"/>
              <a:t>Who Wants to Be a Millionaire? Inheritance</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1027051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32</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9.22</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A model for polygenic inheritance of height</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DAB12D1-3469-AC48-BACE-E88417254881}" type="slidenum">
              <a:rPr lang="en-US" sz="2300"/>
              <a:pPr algn="r" defTabSz="1776413" eaLnBrk="0" hangingPunct="0"/>
              <a:t>33</a:t>
            </a:fld>
            <a:endParaRPr lang="en-US" sz="2300" dirty="0"/>
          </a:p>
        </p:txBody>
      </p:sp>
      <p:sp>
        <p:nvSpPr>
          <p:cNvPr id="19763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9763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As these variations of Mendel’s laws are introduced, students are likely to get confused and become uncertain about the prior definitions. Consider keeping a clear definition of these different patterns of inheritance available for the class to refer to as new patterns are discussed (perhaps as a handout for student reference).</a:t>
            </a:r>
          </a:p>
          <a:p>
            <a:r>
              <a:rPr lang="en-US" dirty="0"/>
              <a:t>2. As your class size increases, the chances increase that at least one student will have a family member with one of the genetic disorders discussed. Some students may find this embarrassing, but others might have a special interest in learning more about these topics, and may even be willing to share some of their family’s experiences with the class.</a:t>
            </a:r>
          </a:p>
          <a:p>
            <a:r>
              <a:rPr lang="en-US" b="1" dirty="0"/>
              <a:t>Teaching Tips</a:t>
            </a:r>
            <a:endParaRPr lang="en-US" dirty="0"/>
          </a:p>
          <a:p>
            <a:r>
              <a:rPr lang="en-US" dirty="0"/>
              <a:t>1. Incomplete dominance is analogous to a compromise, or a shade of gray. The key concept is that both “sides” have input. Complete dominance is more analogous to an authoritarian style, overruling others and insisting on things being a certain way. Although these analogies might seem obvious to us, many students new to genetics appreciate them.</a:t>
            </a:r>
          </a:p>
          <a:p>
            <a:r>
              <a:rPr lang="en-US" dirty="0"/>
              <a:t>2. Another analogy for cholesterol receptors is fishing poles. The more fishing poles you use, the more fish you will likely catch. Heterozygotes for hypercholesterolemia have fewer “fishing poles” for cholesterol. Thus, fewer “fish” are caught and more “fish” remain in the water.</a:t>
            </a:r>
          </a:p>
          <a:p>
            <a:r>
              <a:rPr lang="en-US" dirty="0"/>
              <a:t>3. Students can think of blood types as analogous to socks on their feet. You can have socks that match, a sock on one foot but not the other, you can wear two socks that do not match, or you can even go barefoot (type O blood)! Developed further, think of amber (A) and blue (B) socks. Type A blood can have an amber sock with either another amber sock or a bare foot (or “zero” sock). Blue socks work the same way. One amber and one blue sock represent the AB blood type. Having no socks, as already noted, represents type O.</a:t>
            </a:r>
          </a:p>
          <a:p>
            <a:r>
              <a:rPr lang="en-US" dirty="0"/>
              <a:t>4. Consider specifically comparing the principles of </a:t>
            </a:r>
            <a:r>
              <a:rPr lang="en-US" dirty="0" err="1"/>
              <a:t>codominance</a:t>
            </a:r>
            <a:r>
              <a:rPr lang="en-US" dirty="0"/>
              <a:t> (expression of both alleles) and incomplete dominance (expression of one intermediate trait). Students will likely benefit from this direct comparison.</a:t>
            </a:r>
          </a:p>
          <a:p>
            <a:r>
              <a:rPr lang="en-US" dirty="0"/>
              <a:t>5. The American Sickle Cell Anemia Association’s website (</a:t>
            </a:r>
            <a:r>
              <a:rPr lang="en-US" dirty="0" err="1"/>
              <a:t>www.ascaa.org</a:t>
            </a:r>
            <a:r>
              <a:rPr lang="en-US" dirty="0"/>
              <a:t>) is a good place to get additional details.</a:t>
            </a:r>
          </a:p>
          <a:p>
            <a:r>
              <a:rPr lang="en-US" dirty="0"/>
              <a:t>6. Polygenic inheritance makes it possible for children to inherit genes to be taller, or shorter, than either parent. Similarly, skin tones can be darker or lighter than either parent. The environment also contributes significantly to the final phenotype for both of these traits.</a:t>
            </a:r>
          </a:p>
          <a:p>
            <a:r>
              <a:rPr lang="en-US" dirty="0"/>
              <a:t>7. The authors note that polygenic inheritance is the converse of </a:t>
            </a:r>
            <a:r>
              <a:rPr lang="en-US" dirty="0" err="1"/>
              <a:t>pleiotropy</a:t>
            </a:r>
            <a:r>
              <a:rPr lang="en-US" dirty="0"/>
              <a:t>. This is worth noting in lecture as these concepts are discussed. We often remember concepts better when they are contrasted in pairs.</a:t>
            </a:r>
          </a:p>
          <a:p>
            <a:r>
              <a:rPr lang="en-US" dirty="0"/>
              <a:t>8. As the authors are careful to note, although genetics and the environment both contribute to the final phenotypes, only the genetic factors are inherited. This distinction is important to understanding the limitations of Lamarck’s mechanisms of evolution. If you will address principles of evolution soon after this chapter, this may be an important distinction to reinforce in lecture. References to tattoos, piercing, and circumcision may also help to distinguish between environmental influences and inheritance. Students with tattoos will not produce children born with tattoos! And for thousands of years, fathers who are circumcised have not fathered boys also circumcised!</a:t>
            </a:r>
          </a:p>
          <a:p>
            <a:r>
              <a:rPr lang="en-US" b="1" dirty="0"/>
              <a:t>Active Lecture Tips</a:t>
            </a:r>
            <a:endParaRPr lang="en-US" dirty="0"/>
          </a:p>
          <a:p>
            <a:r>
              <a:rPr lang="en-US" dirty="0"/>
              <a:t>1. See the activity </a:t>
            </a:r>
            <a:r>
              <a:rPr lang="en-US" i="1" dirty="0"/>
              <a:t>Who Wants to Be a Millionaire? Inheritance</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733809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FDAB12D1-3469-AC48-BACE-E88417254881}" type="slidenum">
              <a:rPr lang="en-US" sz="2300"/>
              <a:pPr algn="r" defTabSz="1776413" eaLnBrk="0" hangingPunct="0"/>
              <a:t>34</a:t>
            </a:fld>
            <a:endParaRPr lang="en-US" sz="2300" dirty="0"/>
          </a:p>
        </p:txBody>
      </p:sp>
      <p:sp>
        <p:nvSpPr>
          <p:cNvPr id="197635"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197636"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As these variations of Mendel’s laws are introduced, students are likely to get confused and become uncertain about the prior definitions. Consider keeping a clear definition of these different patterns of inheritance available for the class to refer to as new patterns are discussed (perhaps as a handout for student reference).</a:t>
            </a:r>
          </a:p>
          <a:p>
            <a:r>
              <a:rPr lang="en-US" dirty="0"/>
              <a:t>2. As your class size increases, the chances increase that at least one student will have a family member with one of the genetic disorders discussed. Some students may find this embarrassing, but others might have a special interest in learning more about these topics, and may even be willing to share some of their family’s experiences with the class.</a:t>
            </a:r>
          </a:p>
          <a:p>
            <a:r>
              <a:rPr lang="en-US" b="1" dirty="0"/>
              <a:t>Teaching Tips</a:t>
            </a:r>
            <a:endParaRPr lang="en-US" dirty="0"/>
          </a:p>
          <a:p>
            <a:r>
              <a:rPr lang="en-US" dirty="0"/>
              <a:t>1. Incomplete dominance is analogous to a compromise, or a shade of gray. The key concept is that both “sides” have input. Complete dominance is more analogous to an authoritarian style, overruling others and insisting on things being a certain way. Although these analogies might seem obvious to us, many students new to genetics appreciate them.</a:t>
            </a:r>
          </a:p>
          <a:p>
            <a:r>
              <a:rPr lang="en-US" dirty="0"/>
              <a:t>2. Another analogy for cholesterol receptors is fishing poles. The more fishing poles you use, the more fish you will likely catch. Heterozygotes for hypercholesterolemia have fewer “fishing poles” for cholesterol. Thus, fewer “fish” are caught and more “fish” remain in the water.</a:t>
            </a:r>
          </a:p>
          <a:p>
            <a:r>
              <a:rPr lang="en-US" dirty="0"/>
              <a:t>3. Students can think of blood types as analogous to socks on their feet. You can have socks that match, a sock on one foot but not the other, you can wear two socks that do not match, or you can even go barefoot (type O blood)! Developed further, think of amber (A) and blue (B) socks. Type A blood can have an amber sock with either another amber sock or a bare foot (or “zero” sock). Blue socks work the same way. One amber and one blue sock represent the AB blood type. Having no socks, as already noted, represents type O.</a:t>
            </a:r>
          </a:p>
          <a:p>
            <a:r>
              <a:rPr lang="en-US" dirty="0"/>
              <a:t>4. Consider specifically comparing the principles of </a:t>
            </a:r>
            <a:r>
              <a:rPr lang="en-US" dirty="0" err="1"/>
              <a:t>codominance</a:t>
            </a:r>
            <a:r>
              <a:rPr lang="en-US" dirty="0"/>
              <a:t> (expression of both alleles) and incomplete dominance (expression of one intermediate trait). Students will likely benefit from this direct comparison.</a:t>
            </a:r>
          </a:p>
          <a:p>
            <a:r>
              <a:rPr lang="en-US" dirty="0"/>
              <a:t>5. The American Sickle Cell Anemia Association’s website (</a:t>
            </a:r>
            <a:r>
              <a:rPr lang="en-US" dirty="0" err="1"/>
              <a:t>www.ascaa.org</a:t>
            </a:r>
            <a:r>
              <a:rPr lang="en-US" dirty="0"/>
              <a:t>) is a good place to get additional details.</a:t>
            </a:r>
          </a:p>
          <a:p>
            <a:r>
              <a:rPr lang="en-US" dirty="0"/>
              <a:t>6. Polygenic inheritance makes it possible for children to inherit genes to be taller, or shorter, than either parent. Similarly, skin tones can be darker or lighter than either parent. The environment also contributes significantly to the final phenotype for both of these traits.</a:t>
            </a:r>
          </a:p>
          <a:p>
            <a:r>
              <a:rPr lang="en-US" dirty="0"/>
              <a:t>7. The authors note that polygenic inheritance is the converse of </a:t>
            </a:r>
            <a:r>
              <a:rPr lang="en-US" dirty="0" err="1"/>
              <a:t>pleiotropy</a:t>
            </a:r>
            <a:r>
              <a:rPr lang="en-US" dirty="0"/>
              <a:t>. This is worth noting in lecture as these concepts are discussed. We often remember concepts better when they are contrasted in pairs.</a:t>
            </a:r>
          </a:p>
          <a:p>
            <a:r>
              <a:rPr lang="en-US" dirty="0"/>
              <a:t>8. As the authors are careful to note, although genetics and the environment both contribute to the final phenotypes, only the genetic factors are inherited. This distinction is important to understanding the limitations of Lamarck’s mechanisms of evolution. If you will address principles of evolution soon after this chapter, this may be an important distinction to reinforce in lecture. References to tattoos, piercing, and circumcision may also help to distinguish between environmental influences and inheritance. Students with tattoos will not produce children born with tattoos! And for thousands of years, fathers who are circumcised have not fathered boys also circumcised!</a:t>
            </a:r>
          </a:p>
          <a:p>
            <a:r>
              <a:rPr lang="en-US" b="1" dirty="0"/>
              <a:t>Active Lecture Tips</a:t>
            </a:r>
            <a:endParaRPr lang="en-US" dirty="0"/>
          </a:p>
          <a:p>
            <a:r>
              <a:rPr lang="en-US" dirty="0"/>
              <a:t>1. See the activity </a:t>
            </a:r>
            <a:r>
              <a:rPr lang="en-US" i="1" dirty="0"/>
              <a:t>Who Wants to Be a Millionaire? Inheritance</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152384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40B50F3F-231D-2543-959C-99004F011300}" type="slidenum">
              <a:rPr lang="en-US" sz="2300"/>
              <a:pPr algn="r" defTabSz="1776413" eaLnBrk="0" hangingPunct="0"/>
              <a:t>35</a:t>
            </a:fld>
            <a:endParaRPr lang="en-US" sz="2300" dirty="0"/>
          </a:p>
        </p:txBody>
      </p:sp>
      <p:sp>
        <p:nvSpPr>
          <p:cNvPr id="20173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01732"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This section of the chapter relies on a good understanding of the chromosome sorting process of meiosis. If students were not assigned Chapter 8, and meiosis was not otherwise addressed, it will be difficult for students to understand the chromosomal basis of inheritance or linked genes.</a:t>
            </a:r>
          </a:p>
          <a:p>
            <a:r>
              <a:rPr lang="en-US" dirty="0"/>
              <a:t>2. The nature of linked genes builds on our natural expectations that items that are closer together are less likely to be separated. </a:t>
            </a:r>
            <a:r>
              <a:rPr lang="en-US" dirty="0" smtClean="0"/>
              <a:t>Yet </a:t>
            </a:r>
            <a:r>
              <a:rPr lang="en-US" dirty="0"/>
              <a:t>students may find such concepts initially foreign. Whether it is parents holding the hands of children or people and their pets, we generally know that separation is more likely when things are farther apart. You might demonstrate this simply by drawing a line down a page of text. The likelihood that the line separates any pair of words increases, as the distance between the words grows farther apart.</a:t>
            </a:r>
          </a:p>
          <a:p>
            <a:r>
              <a:rPr lang="en-US" dirty="0"/>
              <a:t>3. The discussion of “linked genes” addresses a different relationship than the use of the similar termed “sex-linked </a:t>
            </a:r>
            <a:r>
              <a:rPr lang="en-US" dirty="0" smtClean="0"/>
              <a:t>genes.” </a:t>
            </a:r>
            <a:r>
              <a:rPr lang="en-US" dirty="0"/>
              <a:t>The nature of the linkage is quite different. Consider emphasizing this distinction for your students.</a:t>
            </a:r>
          </a:p>
          <a:p>
            <a:r>
              <a:rPr lang="en-US" dirty="0"/>
              <a:t>4. The likelihood that at least some students are colorblind in larger classes is very high. Some of these students might find this interesting and want to discuss it further. However, others might be embarrassed by what might be perceived as a defect.</a:t>
            </a:r>
          </a:p>
          <a:p>
            <a:r>
              <a:rPr lang="en-US" b="1" dirty="0"/>
              <a:t>Teaching Tips</a:t>
            </a:r>
            <a:endParaRPr lang="en-US" dirty="0"/>
          </a:p>
          <a:p>
            <a:r>
              <a:rPr lang="en-US" dirty="0"/>
              <a:t>1. Building on the shoe analogy developed in Chapter 8, linked genes are like a shoe and its shoelaces. The two are usually transferred together but can be moved separately under special circumstances.</a:t>
            </a:r>
          </a:p>
          <a:p>
            <a:r>
              <a:rPr lang="en-US" dirty="0"/>
              <a:t>2. Crossing over (from Chapter 8) is like randomly editing out a minute of film from two movies and swapping them. Perhaps the fifth minute of Bambi is swapped for the fifth minute of a Shrek film. Clearly, the closer that two frames of film are together, the more likely they are to move or remain together.</a:t>
            </a:r>
          </a:p>
          <a:p>
            <a:r>
              <a:rPr lang="en-US" dirty="0"/>
              <a:t>3. In some ways, sex-linked genes reflect the risk of not having a backup copy of a file on your computer. If you only have one </a:t>
            </a:r>
            <a:r>
              <a:rPr lang="en-US" dirty="0" smtClean="0"/>
              <a:t>copy </a:t>
            </a:r>
            <a:r>
              <a:rPr lang="en-US" dirty="0"/>
              <a:t>and it is damaged, you have to live with the damaged file. Having two X chromosomes in females provides a “backup copy” that can function if one of the sex-linked genes is damaged.</a:t>
            </a:r>
          </a:p>
          <a:p>
            <a:r>
              <a:rPr lang="en-US" dirty="0"/>
              <a:t>4. Hemophilia and other genetic diseases may also result from spontaneous mutations in a family with no known history of the disease. Although rare, this possibility should always be considered when tracing the history of an inherited disease.</a:t>
            </a:r>
          </a:p>
          <a:p>
            <a:r>
              <a:rPr lang="en-US" dirty="0"/>
              <a:t>5. Female hemophiliacs are very rare because both X chromosomes would need to have the recessive trait. Although very unlikely, female hemophiliacs are known. Students </a:t>
            </a:r>
            <a:r>
              <a:rPr lang="en-US" dirty="0" smtClean="0"/>
              <a:t>may enjoy </a:t>
            </a:r>
            <a:r>
              <a:rPr lang="en-US" dirty="0"/>
              <a:t>searching for details of these rare cases. For additional information about hemophilia, consider visiting the website of the National Hemophilia Foundation at </a:t>
            </a:r>
            <a:r>
              <a:rPr lang="en-US" dirty="0" err="1"/>
              <a:t>www.hemophilia.org</a:t>
            </a:r>
            <a:r>
              <a:rPr lang="en-US" dirty="0"/>
              <a:t>.</a:t>
            </a:r>
          </a:p>
          <a:p>
            <a:r>
              <a:rPr lang="en-US" b="1" dirty="0"/>
              <a:t>Active Lecture Tips</a:t>
            </a:r>
            <a:endParaRPr lang="en-US" dirty="0"/>
          </a:p>
          <a:p>
            <a:r>
              <a:rPr lang="en-US" dirty="0"/>
              <a:t>1. See the </a:t>
            </a:r>
            <a:r>
              <a:rPr lang="en-US" dirty="0" smtClean="0"/>
              <a:t>activity </a:t>
            </a:r>
            <a:r>
              <a:rPr lang="en-US" i="1" dirty="0"/>
              <a:t>Pairs of Shoes and Pairs of </a:t>
            </a:r>
            <a:r>
              <a:rPr lang="en-US" i="1" dirty="0" smtClean="0"/>
              <a:t>Chromosomes</a:t>
            </a:r>
            <a:r>
              <a:rPr lang="en-US" dirty="0" smtClean="0"/>
              <a:t> </a:t>
            </a:r>
            <a:r>
              <a:rPr lang="en-US" dirty="0"/>
              <a:t>on the Instructor Exchange. Visit the Instructor Exchange in the </a:t>
            </a:r>
            <a:r>
              <a:rPr lang="en-US" dirty="0" err="1" smtClean="0"/>
              <a:t>MasteringBiology</a:t>
            </a:r>
            <a:r>
              <a:rPr lang="en-US" dirty="0" smtClean="0"/>
              <a:t> </a:t>
            </a:r>
            <a:r>
              <a:rPr lang="en-US" dirty="0"/>
              <a:t>instructor resource area for a description of this activity.</a:t>
            </a:r>
          </a:p>
          <a:p>
            <a:r>
              <a:rPr lang="en-US" dirty="0"/>
              <a:t>2. See the </a:t>
            </a:r>
            <a:r>
              <a:rPr lang="en-US" i="1" dirty="0"/>
              <a:t>Media Review: “</a:t>
            </a:r>
            <a:r>
              <a:rPr lang="en-US" i="1" dirty="0" err="1"/>
              <a:t>Learn.Genetics</a:t>
            </a:r>
            <a:r>
              <a:rPr lang="en-US" i="1" dirty="0"/>
              <a:t>” Genetic Science Learning Center from the University of </a:t>
            </a:r>
            <a:r>
              <a:rPr lang="en-US" i="1" dirty="0" smtClean="0"/>
              <a:t>Utah</a:t>
            </a:r>
            <a:r>
              <a:rPr lang="en-US" dirty="0" smtClean="0"/>
              <a:t> </a:t>
            </a:r>
            <a:r>
              <a:rPr lang="en-US" dirty="0"/>
              <a:t>on the Instructor Exchange. Visit the Instructor Exchange in the </a:t>
            </a:r>
            <a:r>
              <a:rPr lang="en-US" dirty="0" err="1" smtClean="0"/>
              <a:t>MasteringBiology</a:t>
            </a:r>
            <a:r>
              <a:rPr lang="en-US" dirty="0" smtClean="0"/>
              <a:t> </a:t>
            </a:r>
            <a:r>
              <a:rPr lang="en-US" dirty="0"/>
              <a:t>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4089008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2F79CD3D-77C0-9D4E-AA7D-EE6617ECF010}" type="slidenum">
              <a:rPr lang="en-US" sz="2300"/>
              <a:pPr algn="r" defTabSz="1776413" eaLnBrk="0" hangingPunct="0"/>
              <a:t>36</a:t>
            </a:fld>
            <a:endParaRPr lang="en-US" sz="2300" dirty="0"/>
          </a:p>
        </p:txBody>
      </p:sp>
      <p:sp>
        <p:nvSpPr>
          <p:cNvPr id="240643"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40644"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This section of the chapter relies on a good understanding of the chromosome sorting process of meiosis. If students were not assigned Chapter 8, and meiosis was not otherwise addressed, it will be difficult for students to understand the chromosomal basis of inheritance or linked genes.</a:t>
            </a:r>
          </a:p>
          <a:p>
            <a:r>
              <a:rPr lang="en-US" dirty="0"/>
              <a:t>2. The nature of linked genes builds on our natural expectations that items that are closer together are less likely to be separated. Yet students may find such concepts initially foreign. Whether it is parents holding the hands of children or people and their pets, we generally know that separation is more likely when things are farther apart. You might demonstrate this simply by drawing a line down a page of text. The likelihood that the line separates any pair of words increases, as the distance between the words grows farther apart.</a:t>
            </a:r>
          </a:p>
          <a:p>
            <a:r>
              <a:rPr lang="en-US" dirty="0"/>
              <a:t>3. The discussion of “linked genes” addresses a different relationship than the use of the similar termed “sex-linked genes.” The nature of the linkage is quite different. Consider emphasizing this distinction for your students.</a:t>
            </a:r>
          </a:p>
          <a:p>
            <a:r>
              <a:rPr lang="en-US" dirty="0"/>
              <a:t>4. The likelihood that at least some students are colorblind in larger classes is very high. Some of these students might find this interesting and want to discuss it further. However, others might be embarrassed by what might be perceived as a defect.</a:t>
            </a:r>
          </a:p>
          <a:p>
            <a:r>
              <a:rPr lang="en-US" b="1" dirty="0"/>
              <a:t>Teaching Tips</a:t>
            </a:r>
            <a:endParaRPr lang="en-US" dirty="0"/>
          </a:p>
          <a:p>
            <a:r>
              <a:rPr lang="en-US" dirty="0"/>
              <a:t>1. Building on the shoe analogy developed in Chapter 8, linked genes are like a shoe and its shoelaces. The two are usually transferred together but can be moved separately under special circumstances.</a:t>
            </a:r>
          </a:p>
          <a:p>
            <a:r>
              <a:rPr lang="en-US" dirty="0"/>
              <a:t>2. Crossing over (from Chapter 8) is like randomly editing out a minute of film from two movies and swapping them. Perhaps the fifth minute of Bambi is swapped for the fifth minute of a Shrek film. Clearly, the closer that two frames of film are together, the more likely they are to move or remain together.</a:t>
            </a:r>
          </a:p>
          <a:p>
            <a:r>
              <a:rPr lang="en-US" dirty="0"/>
              <a:t>3. In some ways, sex-linked genes reflect the risk of not having a backup copy of a file on your computer. If you only have one copy and it is damaged, you have to live with the damaged file. Having two X chromosomes in females provides a “backup copy” that can function if one of the sex-linked genes is damaged.</a:t>
            </a:r>
          </a:p>
          <a:p>
            <a:r>
              <a:rPr lang="en-US" dirty="0"/>
              <a:t>4. Hemophilia and other genetic diseases may also result from spontaneous mutations in a family with no known history of the disease. Although rare, this possibility should always be considered when tracing the history of an inherited disease.</a:t>
            </a:r>
          </a:p>
          <a:p>
            <a:r>
              <a:rPr lang="en-US" dirty="0"/>
              <a:t>5. Female hemophiliacs are very rare because both X chromosomes would need to have the recessive trait. Although very unlikely, female hemophiliacs are known. Students may enjoy searching for details of these rare cases. For additional information about hemophilia, consider visiting the website of the National Hemophilia Foundation at </a:t>
            </a:r>
            <a:r>
              <a:rPr lang="en-US" dirty="0" err="1"/>
              <a:t>www.hemophilia.org</a:t>
            </a:r>
            <a:r>
              <a:rPr lang="en-US" dirty="0"/>
              <a:t>.</a:t>
            </a:r>
          </a:p>
          <a:p>
            <a:r>
              <a:rPr lang="en-US" b="1" dirty="0"/>
              <a:t>Active Lecture Tips</a:t>
            </a:r>
            <a:endParaRPr lang="en-US" dirty="0"/>
          </a:p>
          <a:p>
            <a:r>
              <a:rPr lang="en-US" dirty="0"/>
              <a:t>1. See the activity </a:t>
            </a:r>
            <a:r>
              <a:rPr lang="en-US" i="1" dirty="0"/>
              <a:t>Pairs of Shoes and Pairs of Chromosomes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2. See the </a:t>
            </a:r>
            <a:r>
              <a:rPr lang="en-US" i="1" dirty="0"/>
              <a:t>Media Review: “</a:t>
            </a:r>
            <a:r>
              <a:rPr lang="en-US" i="1" dirty="0" err="1"/>
              <a:t>Learn.Genetics</a:t>
            </a:r>
            <a:r>
              <a:rPr lang="en-US" i="1" dirty="0"/>
              <a:t>” Genetic Science Learning Center from the University of Utah</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27934217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37</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9.25</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The chromosomal basis of sex determination in humans</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7E78A517-7483-B441-89D9-A7028574584B}" type="slidenum">
              <a:rPr lang="en-US" sz="2300"/>
              <a:pPr algn="r" defTabSz="1776413" eaLnBrk="0" hangingPunct="0"/>
              <a:t>38</a:t>
            </a:fld>
            <a:endParaRPr lang="en-US" sz="2300" dirty="0"/>
          </a:p>
        </p:txBody>
      </p:sp>
      <p:sp>
        <p:nvSpPr>
          <p:cNvPr id="24269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42692"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This section of the chapter relies on a good understanding of the chromosome sorting process of meiosis. If students were not assigned Chapter 8, and meiosis was not otherwise addressed, it will be difficult for students to understand the chromosomal basis of inheritance or linked genes.</a:t>
            </a:r>
          </a:p>
          <a:p>
            <a:r>
              <a:rPr lang="en-US" dirty="0"/>
              <a:t>2. The nature of linked genes builds on our natural expectations that items that are closer together are less likely to be separated. Yet students may find such concepts initially foreign. Whether it is parents holding the hands of children or people and their pets, we generally know that separation is more likely when things are farther apart. You might demonstrate this simply by drawing a line down a page of text. The likelihood that the line separates any pair of words increases, as the distance between the words grows farther apart.</a:t>
            </a:r>
          </a:p>
          <a:p>
            <a:r>
              <a:rPr lang="en-US" dirty="0"/>
              <a:t>3. The discussion of “linked genes” addresses a different relationship than the use of the similar termed “sex-linked genes.” The nature of the linkage is quite different. Consider emphasizing this distinction for your students.</a:t>
            </a:r>
          </a:p>
          <a:p>
            <a:r>
              <a:rPr lang="en-US" dirty="0"/>
              <a:t>4. The likelihood that at least some students are colorblind in larger classes is very high. Some of these students might find this interesting and want to discuss it further. However, others might be embarrassed by what might be perceived as a defect.</a:t>
            </a:r>
          </a:p>
          <a:p>
            <a:r>
              <a:rPr lang="en-US" b="1" dirty="0"/>
              <a:t>Teaching Tips</a:t>
            </a:r>
            <a:endParaRPr lang="en-US" dirty="0"/>
          </a:p>
          <a:p>
            <a:r>
              <a:rPr lang="en-US" dirty="0"/>
              <a:t>1. Building on the shoe analogy developed in Chapter 8, linked genes are like a shoe and its shoelaces. The two are usually transferred together but can be moved separately under special circumstances.</a:t>
            </a:r>
          </a:p>
          <a:p>
            <a:r>
              <a:rPr lang="en-US" dirty="0"/>
              <a:t>2. Crossing over (from Chapter 8) is like randomly editing out a minute of film from two movies and swapping them. Perhaps the fifth minute of Bambi is swapped for the fifth minute of a Shrek film. Clearly, the closer that two frames of film are together, the more likely they are to move or remain together.</a:t>
            </a:r>
          </a:p>
          <a:p>
            <a:r>
              <a:rPr lang="en-US" dirty="0"/>
              <a:t>3. In some ways, sex-linked genes reflect the risk of not having a backup copy of a file on your computer. If you only have one copy and it is damaged, you have to live with the damaged file. Having two X chromosomes in females provides a “backup copy” that can function if one of the sex-linked genes is damaged.</a:t>
            </a:r>
          </a:p>
          <a:p>
            <a:r>
              <a:rPr lang="en-US" dirty="0"/>
              <a:t>4. Hemophilia and other genetic diseases may also result from spontaneous mutations in a family with no known history of the disease. Although rare, this possibility should always be considered when tracing the history of an inherited disease.</a:t>
            </a:r>
          </a:p>
          <a:p>
            <a:r>
              <a:rPr lang="en-US" dirty="0"/>
              <a:t>5. Female hemophiliacs are very rare because both X chromosomes would need to have the recessive trait. Although very unlikely, female hemophiliacs are known. Students may enjoy searching for details of these rare cases. For additional information about hemophilia, consider visiting the website of the National Hemophilia Foundation at </a:t>
            </a:r>
            <a:r>
              <a:rPr lang="en-US" dirty="0" err="1"/>
              <a:t>www.hemophilia.org</a:t>
            </a:r>
            <a:r>
              <a:rPr lang="en-US" dirty="0"/>
              <a:t>.</a:t>
            </a:r>
          </a:p>
          <a:p>
            <a:r>
              <a:rPr lang="en-US" b="1" dirty="0"/>
              <a:t>Active Lecture Tips</a:t>
            </a:r>
            <a:endParaRPr lang="en-US" dirty="0"/>
          </a:p>
          <a:p>
            <a:r>
              <a:rPr lang="en-US" dirty="0"/>
              <a:t>1. See the activity </a:t>
            </a:r>
            <a:r>
              <a:rPr lang="en-US" i="1" dirty="0"/>
              <a:t>Pairs of Shoes and Pairs of Chromosomes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2. See the </a:t>
            </a:r>
            <a:r>
              <a:rPr lang="en-US" i="1" dirty="0"/>
              <a:t>Media Review: “</a:t>
            </a:r>
            <a:r>
              <a:rPr lang="en-US" i="1" dirty="0" err="1"/>
              <a:t>Learn.Genetics</a:t>
            </a:r>
            <a:r>
              <a:rPr lang="en-US" i="1" dirty="0"/>
              <a:t>” Genetic Science Learning Center from the University of Utah</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514762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39</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9.27</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Inheritance of colorblindness, a sex-linked recessive trait</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4</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9.2</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The structure of a pea flower</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7E78A517-7483-B441-89D9-A7028574584B}" type="slidenum">
              <a:rPr lang="en-US" sz="2300"/>
              <a:pPr algn="r" defTabSz="1776413" eaLnBrk="0" hangingPunct="0"/>
              <a:t>40</a:t>
            </a:fld>
            <a:endParaRPr lang="en-US" sz="2300" dirty="0"/>
          </a:p>
        </p:txBody>
      </p:sp>
      <p:sp>
        <p:nvSpPr>
          <p:cNvPr id="242691"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42692"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This section of the chapter relies on a good understanding of the chromosome sorting process of meiosis. If students were not assigned Chapter 8, and meiosis was not otherwise addressed, it will be difficult for students to understand the chromosomal basis of inheritance or linked genes.</a:t>
            </a:r>
          </a:p>
          <a:p>
            <a:r>
              <a:rPr lang="en-US" dirty="0"/>
              <a:t>2. The nature of linked genes builds on our natural expectations that items that are closer together are less likely to be separated. Yet students may find such concepts initially foreign. Whether it is parents holding the hands of children or people and their pets, we generally know that separation is more likely when things are farther apart. You might demonstrate this simply by drawing a line down a page of text. The likelihood that the line separates any pair of words increases, as the distance between the words grows farther apart.</a:t>
            </a:r>
          </a:p>
          <a:p>
            <a:r>
              <a:rPr lang="en-US" dirty="0"/>
              <a:t>3. The discussion of “linked genes” addresses a different relationship than the use of the similar termed “sex-linked genes.” The nature of the linkage is quite different. Consider emphasizing this distinction for your students.</a:t>
            </a:r>
          </a:p>
          <a:p>
            <a:r>
              <a:rPr lang="en-US" dirty="0"/>
              <a:t>4. The likelihood that at least some students are colorblind in larger classes is very high. Some of these students might find this interesting and want to discuss it further. However, others might be embarrassed by what might be perceived as a defect.</a:t>
            </a:r>
          </a:p>
          <a:p>
            <a:r>
              <a:rPr lang="en-US" b="1" dirty="0"/>
              <a:t>Teaching Tips</a:t>
            </a:r>
            <a:endParaRPr lang="en-US" dirty="0"/>
          </a:p>
          <a:p>
            <a:r>
              <a:rPr lang="en-US" dirty="0"/>
              <a:t>1. Building on the shoe analogy developed in Chapter 8, linked genes are like a shoe and its shoelaces. The two are usually transferred together but can be moved separately under special circumstances.</a:t>
            </a:r>
          </a:p>
          <a:p>
            <a:r>
              <a:rPr lang="en-US" dirty="0"/>
              <a:t>2. Crossing over (from Chapter 8) is like randomly editing out a minute of film from two movies and swapping them. Perhaps the fifth minute of Bambi is swapped for the fifth minute of a Shrek film. Clearly, the closer that two frames of film are together, the more likely they are to move or remain together.</a:t>
            </a:r>
          </a:p>
          <a:p>
            <a:r>
              <a:rPr lang="en-US" dirty="0"/>
              <a:t>3. In some ways, sex-linked genes reflect the risk of not having a backup copy of a file on your computer. If you only have one copy and it is damaged, you have to live with the damaged file. Having two X chromosomes in females provides a “backup copy” that can function if one of the sex-linked genes is damaged.</a:t>
            </a:r>
          </a:p>
          <a:p>
            <a:r>
              <a:rPr lang="en-US" dirty="0"/>
              <a:t>4. Hemophilia and other genetic diseases may also result from spontaneous mutations in a family with no known history of the disease. Although rare, this possibility should always be considered when tracing the history of an inherited disease.</a:t>
            </a:r>
          </a:p>
          <a:p>
            <a:r>
              <a:rPr lang="en-US" dirty="0"/>
              <a:t>5. Female hemophiliacs are very rare because both X chromosomes would need to have the recessive trait. Although very unlikely, female hemophiliacs are known. Students may enjoy searching for details of these rare cases. For additional information about hemophilia, consider visiting the website of the National Hemophilia Foundation at </a:t>
            </a:r>
            <a:r>
              <a:rPr lang="en-US" dirty="0" err="1"/>
              <a:t>www.hemophilia.org</a:t>
            </a:r>
            <a:r>
              <a:rPr lang="en-US" dirty="0"/>
              <a:t>.</a:t>
            </a:r>
          </a:p>
          <a:p>
            <a:r>
              <a:rPr lang="en-US" b="1" dirty="0"/>
              <a:t>Active Lecture Tips</a:t>
            </a:r>
            <a:endParaRPr lang="en-US" dirty="0"/>
          </a:p>
          <a:p>
            <a:r>
              <a:rPr lang="en-US" dirty="0"/>
              <a:t>1. See the activity </a:t>
            </a:r>
            <a:r>
              <a:rPr lang="en-US" i="1" dirty="0"/>
              <a:t>Pairs of Shoes and Pairs of Chromosomes</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2. See the </a:t>
            </a:r>
            <a:r>
              <a:rPr lang="en-US" i="1" dirty="0"/>
              <a:t>Media Review: “</a:t>
            </a:r>
            <a:r>
              <a:rPr lang="en-US" i="1" dirty="0" err="1"/>
              <a:t>Learn.Genetics</a:t>
            </a:r>
            <a:r>
              <a:rPr lang="en-US" i="1" dirty="0"/>
              <a:t>” Genetic Science Learning Center from the University of Utah</a:t>
            </a:r>
            <a:r>
              <a:rPr lang="en-US" dirty="0"/>
              <a:t> 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3379101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5</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9.3-s3</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Mendel’s technique for cross-fertilizing pea plants (step 3)</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6865938" y="18024475"/>
            <a:ext cx="5249862" cy="949325"/>
          </a:xfrm>
          <a:prstGeom prst="rect">
            <a:avLst/>
          </a:prstGeom>
          <a:noFill/>
          <a:ln w="9525">
            <a:noFill/>
            <a:miter lim="800000"/>
            <a:headEnd/>
            <a:tailEnd/>
          </a:ln>
        </p:spPr>
        <p:txBody>
          <a:bodyPr lIns="177650" tIns="88825" rIns="177650" bIns="88825" anchor="b">
            <a:prstTxWarp prst="textNoShape">
              <a:avLst/>
            </a:prstTxWarp>
          </a:bodyPr>
          <a:lstStyle/>
          <a:p>
            <a:pPr algn="r" defTabSz="1776413" eaLnBrk="0" hangingPunct="0"/>
            <a:fld id="{BDA38148-D62D-074E-8DEF-21CF2CD0A532}" type="slidenum">
              <a:rPr lang="en-US" sz="2300"/>
              <a:pPr algn="r" defTabSz="1776413" eaLnBrk="0" hangingPunct="0"/>
              <a:t>6</a:t>
            </a:fld>
            <a:endParaRPr lang="en-US" sz="2300" dirty="0"/>
          </a:p>
        </p:txBody>
      </p:sp>
      <p:sp>
        <p:nvSpPr>
          <p:cNvPr id="29699" name="Rectangle 2"/>
          <p:cNvSpPr>
            <a:spLocks noGrp="1" noRot="1" noChangeAspect="1" noChangeArrowheads="1"/>
          </p:cNvSpPr>
          <p:nvPr>
            <p:ph type="sldImg"/>
          </p:nvPr>
        </p:nvSpPr>
        <p:spPr bwMode="auto">
          <a:xfrm>
            <a:off x="1314450" y="1422400"/>
            <a:ext cx="9486900" cy="7115175"/>
          </a:xfrm>
          <a:prstGeom prst="rect">
            <a:avLst/>
          </a:prstGeom>
          <a:solidFill>
            <a:srgbClr val="FFFFFF"/>
          </a:solidFill>
          <a:ln>
            <a:solidFill>
              <a:srgbClr val="000000"/>
            </a:solidFill>
            <a:miter lim="800000"/>
            <a:headEnd/>
            <a:tailEnd/>
          </a:ln>
        </p:spPr>
      </p:sp>
      <p:sp>
        <p:nvSpPr>
          <p:cNvPr id="29700" name="Rectangle 3"/>
          <p:cNvSpPr>
            <a:spLocks noGrp="1" noChangeArrowheads="1"/>
          </p:cNvSpPr>
          <p:nvPr>
            <p:ph type="body" idx="1"/>
          </p:nvPr>
        </p:nvSpPr>
        <p:spPr bwMode="auto">
          <a:xfrm>
            <a:off x="1616075" y="9012238"/>
            <a:ext cx="8883650" cy="8539162"/>
          </a:xfrm>
          <a:prstGeom prst="rect">
            <a:avLst/>
          </a:prstGeom>
          <a:solidFill>
            <a:srgbClr val="FFFFFF"/>
          </a:solidFill>
          <a:ln>
            <a:solidFill>
              <a:srgbClr val="000000"/>
            </a:solidFill>
            <a:miter lim="800000"/>
            <a:headEnd/>
            <a:tailEnd/>
          </a:ln>
        </p:spPr>
        <p:txBody>
          <a:bodyPr lIns="177650" tIns="88825" rIns="177650" bIns="88825">
            <a:prstTxWarp prst="textNoShape">
              <a:avLst/>
            </a:prstTxWarp>
          </a:bodyPr>
          <a:lstStyle/>
          <a:p>
            <a:r>
              <a:rPr lang="en-US" b="1" dirty="0"/>
              <a:t>Student Misconceptions and Concerns</a:t>
            </a:r>
            <a:endParaRPr lang="en-US" dirty="0"/>
          </a:p>
          <a:p>
            <a:r>
              <a:rPr lang="en-US" dirty="0"/>
              <a:t>1. Students might think that dominant alleles are naturally (a) more common, (b) more likely to be inherited, and (c) better for an organism. The text notes that this is not necessarily true. However, this might need to be emphasized further in lecture.</a:t>
            </a:r>
          </a:p>
          <a:p>
            <a:r>
              <a:rPr lang="en-US" dirty="0"/>
              <a:t>2. Students using </a:t>
            </a:r>
            <a:r>
              <a:rPr lang="en-US" dirty="0" err="1"/>
              <a:t>Punnett</a:t>
            </a:r>
            <a:r>
              <a:rPr lang="en-US" dirty="0"/>
              <a:t> squares need to be reminded that the calculations are expected statistical probabilities and not absolutes. Just as we would expect that any six playing cards dealt might be half black and half red, we frequently find that this is not true. This might be a good time to show how larger sample sizes increase the likelihood that sampling reflects expected ratios.</a:t>
            </a:r>
          </a:p>
          <a:p>
            <a:r>
              <a:rPr lang="en-US" dirty="0"/>
              <a:t>3. The authors note that Mendel’s work was published in 1866, seven years after Darwin published </a:t>
            </a:r>
            <a:r>
              <a:rPr lang="en-US" i="1" dirty="0"/>
              <a:t>On the Origin of Species</a:t>
            </a:r>
            <a:r>
              <a:rPr lang="en-US" dirty="0"/>
              <a:t>. Consider challenging your students to consider whether Mendel’s findings were supportive of Darwin’s ideas. Some scientists have noted that Darwin often discussed the evolution of traits by matters of degree. Yet Mendel’s selection of pea plant traits typically showed complete dominance. Mendel’s pea traits did not show the possibility for such gradual inheritance.</a:t>
            </a:r>
          </a:p>
          <a:p>
            <a:r>
              <a:rPr lang="en-US" b="1" dirty="0"/>
              <a:t>Teaching Tips</a:t>
            </a:r>
            <a:endParaRPr lang="en-US" dirty="0"/>
          </a:p>
          <a:p>
            <a:r>
              <a:rPr lang="en-US" dirty="0"/>
              <a:t>1. Medical technology raises many ethical issues. Consider asking your students this practical question: How much routine fetal testing do we want our insurance companies to cover and at what cost for insurance? Ultrasound, for example, is routinely performed on pregnant women as a normal part of prenatal care. What other tests should be standard? Who should decide? Who should pay?</a:t>
            </a:r>
          </a:p>
          <a:p>
            <a:r>
              <a:rPr lang="en-US" dirty="0"/>
              <a:t>2. This early material introduces many definitions that are vital to understanding the later discussions in this chapter. Therefore, students need to be encouraged to master these definitions immediately. This may be a good time for a short quiz to encourage their progress.</a:t>
            </a:r>
          </a:p>
          <a:p>
            <a:r>
              <a:rPr lang="en-US" dirty="0"/>
              <a:t>3. Consider this analogy for dominance of a trait in the heterozygous condition, which may help struggling students. Two people are trying to make a decision about where to eat tonight. One person wants to eat at a restaurant, the other wants to eat a meal at home. If this “heterozygous” couple eats at home, the dominant allele “wins.”</a:t>
            </a:r>
          </a:p>
          <a:p>
            <a:r>
              <a:rPr lang="en-US" dirty="0"/>
              <a:t>4. Many students benefit from a little quick practice with a </a:t>
            </a:r>
            <a:r>
              <a:rPr lang="en-US" dirty="0" err="1"/>
              <a:t>Punnett</a:t>
            </a:r>
            <a:r>
              <a:rPr lang="en-US" dirty="0"/>
              <a:t> square. Have them try these crosses for practice: (a) </a:t>
            </a:r>
            <a:r>
              <a:rPr lang="en-US" i="1" dirty="0"/>
              <a:t>PP</a:t>
            </a:r>
            <a:r>
              <a:rPr lang="en-US" dirty="0"/>
              <a:t> × </a:t>
            </a:r>
            <a:r>
              <a:rPr lang="en-US" i="1" dirty="0" err="1"/>
              <a:t>pp</a:t>
            </a:r>
            <a:r>
              <a:rPr lang="en-US" dirty="0"/>
              <a:t> and (b) </a:t>
            </a:r>
            <a:r>
              <a:rPr lang="en-US" i="1" dirty="0" err="1"/>
              <a:t>Pp</a:t>
            </a:r>
            <a:r>
              <a:rPr lang="en-US" dirty="0"/>
              <a:t> × </a:t>
            </a:r>
            <a:r>
              <a:rPr lang="en-US" i="1" dirty="0"/>
              <a:t>pp</a:t>
            </a:r>
            <a:r>
              <a:rPr lang="en-US" dirty="0"/>
              <a:t>.</a:t>
            </a:r>
          </a:p>
          <a:p>
            <a:r>
              <a:rPr lang="en-US" dirty="0"/>
              <a:t>5. Understanding </a:t>
            </a:r>
            <a:r>
              <a:rPr lang="en-US" dirty="0" err="1"/>
              <a:t>dihybrid</a:t>
            </a:r>
            <a:r>
              <a:rPr lang="en-US" dirty="0"/>
              <a:t> crosses may be the most difficult concept in this chapter. Consider spending additional time to make these ideas very clear. As the text indicates, </a:t>
            </a:r>
            <a:r>
              <a:rPr lang="en-US" dirty="0" err="1"/>
              <a:t>dihybrid</a:t>
            </a:r>
            <a:r>
              <a:rPr lang="en-US" dirty="0"/>
              <a:t> crosses are essentially two monohybrid crosses.</a:t>
            </a:r>
          </a:p>
          <a:p>
            <a:r>
              <a:rPr lang="en-US" dirty="0"/>
              <a:t>6. Consider challenging your students to explain why a testcross of two black Labs of unknown genotypes might not reveal the genotype of each dog. Explanation: If both dogs are heterozygous, or homozygous, the results would reveal the genotypes because the offspring would either be three black and one chocolate or all black. But if one black Lab was homozygous and the other heterozygous, we could not determine which Lab has which genotype.</a:t>
            </a:r>
          </a:p>
          <a:p>
            <a:r>
              <a:rPr lang="en-US" dirty="0"/>
              <a:t>7. The 2/3 fraction noted in the discussion of carriers of a recessive disorder (and in Figure 9.14) often catches students off guard, as they may be expecting odds of 1/4, 1/2, or 3/4. However, we eliminate the </a:t>
            </a:r>
            <a:r>
              <a:rPr lang="en-US" i="1" dirty="0" err="1"/>
              <a:t>dd</a:t>
            </a:r>
            <a:r>
              <a:rPr lang="en-US" dirty="0"/>
              <a:t> (deaf) possibility, as it would not be a carrier. So, the odds are based out of the remaining three genotypes </a:t>
            </a:r>
            <a:r>
              <a:rPr lang="en-US" i="1" dirty="0" err="1"/>
              <a:t>Dd</a:t>
            </a:r>
            <a:r>
              <a:rPr lang="en-US" dirty="0"/>
              <a:t>, </a:t>
            </a:r>
            <a:r>
              <a:rPr lang="en-US" i="1" dirty="0" err="1"/>
              <a:t>dD</a:t>
            </a:r>
            <a:r>
              <a:rPr lang="en-US" dirty="0"/>
              <a:t>, and </a:t>
            </a:r>
            <a:r>
              <a:rPr lang="en-US" i="1" dirty="0"/>
              <a:t>DD</a:t>
            </a:r>
            <a:r>
              <a:rPr lang="en-US" dirty="0"/>
              <a:t>.</a:t>
            </a:r>
          </a:p>
          <a:p>
            <a:r>
              <a:rPr lang="en-US" dirty="0"/>
              <a:t>8. Genetic tests are now available to inform a person whether he or she has the Huntington’s allele. The test is especially important to the children of a parent with Huntington’s disease. Consider asking your class (a) what are the odds of developing Huntington’s disease if a parent has this disease (50%) and (b) whether or not they would want this genetic test. The Huntington Disease Society website (</a:t>
            </a:r>
            <a:r>
              <a:rPr lang="en-US" dirty="0" err="1"/>
              <a:t>www.hdsa.org</a:t>
            </a:r>
            <a:r>
              <a:rPr lang="en-US" dirty="0"/>
              <a:t>) offers many additional details. It is a good starting point for those who want to explore this disease in more detail.</a:t>
            </a:r>
          </a:p>
          <a:p>
            <a:r>
              <a:rPr lang="en-US" b="1" dirty="0"/>
              <a:t>Active Lecture Tips</a:t>
            </a:r>
            <a:endParaRPr lang="en-US" dirty="0"/>
          </a:p>
          <a:p>
            <a:r>
              <a:rPr lang="en-US" dirty="0"/>
              <a:t>1. Many students have trouble with the basic statistics that are necessary for many of these calculations. Give your students some practice. Consider having them work in pairs, each with a pair of dice (for large class sizes, this can be done in laboratories). Let them calculate the odds of rolling three sixes in a row and other possibilities.</a:t>
            </a:r>
          </a:p>
          <a:p>
            <a:r>
              <a:rPr lang="en-US" dirty="0"/>
              <a:t>2. As a simple test of comprehension, ask students to work in pairs to explain why lethal alleles are not eliminated from a population. Several possibilities exist: (a) The lethal allele might be recessive, persisting in the population due to the survival of carriers, or (b) the lethal allele might be dominant, but is not expressed until after the age of reproduction.</a:t>
            </a:r>
          </a:p>
          <a:p>
            <a:r>
              <a:rPr lang="en-US" dirty="0"/>
              <a:t>3. See the </a:t>
            </a:r>
            <a:r>
              <a:rPr lang="en-US" i="1" dirty="0"/>
              <a:t>Media </a:t>
            </a:r>
            <a:r>
              <a:rPr lang="en-US" i="1" dirty="0" smtClean="0"/>
              <a:t>Review: </a:t>
            </a:r>
            <a:r>
              <a:rPr lang="en-US" i="1" dirty="0"/>
              <a:t>“</a:t>
            </a:r>
            <a:r>
              <a:rPr lang="en-US" i="1" dirty="0" err="1"/>
              <a:t>Learn.Genetics</a:t>
            </a:r>
            <a:r>
              <a:rPr lang="en-US" i="1" dirty="0"/>
              <a:t>” Genetic Science Learning Center from the University of Utah</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4. See the activity </a:t>
            </a:r>
            <a:r>
              <a:rPr lang="en-US" i="1" dirty="0"/>
              <a:t>Interactive Celebrity Parents Genetic Inheritance Game</a:t>
            </a:r>
            <a:r>
              <a:rPr lang="en-US" dirty="0"/>
              <a:t> on the Instructor Exchange. Visit the Instructor Exchange in the </a:t>
            </a:r>
            <a:r>
              <a:rPr lang="en-US" dirty="0" err="1"/>
              <a:t>MasteringBiology</a:t>
            </a:r>
            <a:r>
              <a:rPr lang="en-US" dirty="0"/>
              <a:t> instructor resource area for a description of this activity.</a:t>
            </a:r>
          </a:p>
          <a:p>
            <a:r>
              <a:rPr lang="en-US" dirty="0"/>
              <a:t>5. See the activity </a:t>
            </a:r>
            <a:r>
              <a:rPr lang="en-US" i="1" dirty="0"/>
              <a:t>Personal Genomics: Would You Give Your DNA Away? </a:t>
            </a:r>
            <a:r>
              <a:rPr lang="en-US" dirty="0"/>
              <a:t>on the Instructor Exchange. Visit the Instructor Exchange in the </a:t>
            </a:r>
            <a:r>
              <a:rPr lang="en-US" dirty="0" err="1"/>
              <a:t>MasteringBiology</a:t>
            </a:r>
            <a:r>
              <a:rPr lang="en-US" dirty="0"/>
              <a:t> instructor resource area for a description of this activity.</a:t>
            </a:r>
          </a:p>
          <a:p>
            <a:pPr>
              <a:spcBef>
                <a:spcPct val="0"/>
              </a:spcBef>
            </a:pPr>
            <a:endParaRPr lang="en-US" dirty="0">
              <a:latin typeface="Times New Roman" pitchFamily="-108" charset="0"/>
            </a:endParaRPr>
          </a:p>
        </p:txBody>
      </p:sp>
    </p:spTree>
    <p:extLst>
      <p:ext uri="{BB962C8B-B14F-4D97-AF65-F5344CB8AC3E}">
        <p14:creationId xmlns:p14="http://schemas.microsoft.com/office/powerpoint/2010/main" xmlns="" val="157120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7</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9.4</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The seven characters of pea plants studied by Mendel</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8</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9.5-s3</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Mendel’s cross tracking one character (flower color) (step 3)</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a:defRPr sz="2400" b="1">
                <a:solidFill>
                  <a:schemeClr val="tx1"/>
                </a:solidFill>
                <a:latin typeface="Times" charset="0"/>
                <a:ea typeface="ＭＳ Ｐゴシック" charset="0"/>
                <a:cs typeface="ＭＳ Ｐゴシック" charset="0"/>
              </a:defRPr>
            </a:lvl1pPr>
            <a:lvl2pPr marL="742950" indent="-285750">
              <a:defRPr sz="2400" b="1">
                <a:solidFill>
                  <a:schemeClr val="tx1"/>
                </a:solidFill>
                <a:latin typeface="Times" charset="0"/>
                <a:ea typeface="ＭＳ Ｐゴシック" charset="0"/>
                <a:cs typeface="ＭＳ Ｐゴシック" charset="0"/>
              </a:defRPr>
            </a:lvl2pPr>
            <a:lvl3pPr marL="1143000" indent="-228600">
              <a:defRPr sz="2400" b="1">
                <a:solidFill>
                  <a:schemeClr val="tx1"/>
                </a:solidFill>
                <a:latin typeface="Times" charset="0"/>
                <a:ea typeface="ＭＳ Ｐゴシック" charset="0"/>
                <a:cs typeface="ＭＳ Ｐゴシック" charset="0"/>
              </a:defRPr>
            </a:lvl3pPr>
            <a:lvl4pPr marL="1600200" indent="-228600">
              <a:defRPr sz="2400" b="1">
                <a:solidFill>
                  <a:schemeClr val="tx1"/>
                </a:solidFill>
                <a:latin typeface="Times" charset="0"/>
                <a:ea typeface="ＭＳ Ｐゴシック" charset="0"/>
                <a:cs typeface="ＭＳ Ｐゴシック" charset="0"/>
              </a:defRPr>
            </a:lvl4pPr>
            <a:lvl5pPr marL="2057400" indent="-228600">
              <a:defRPr sz="2400" b="1">
                <a:solidFill>
                  <a:schemeClr val="tx1"/>
                </a:solidFill>
                <a:latin typeface="Times" charset="0"/>
                <a:ea typeface="ＭＳ Ｐゴシック" charset="0"/>
                <a:cs typeface="ＭＳ Ｐゴシック" charset="0"/>
              </a:defRPr>
            </a:lvl5pPr>
            <a:lvl6pPr marL="25146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6pPr>
            <a:lvl7pPr marL="29718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7pPr>
            <a:lvl8pPr marL="34290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8pPr>
            <a:lvl9pPr marL="3886200" indent="-228600" eaLnBrk="0" fontAlgn="base" hangingPunct="0">
              <a:spcBef>
                <a:spcPct val="0"/>
              </a:spcBef>
              <a:spcAft>
                <a:spcPct val="0"/>
              </a:spcAft>
              <a:defRPr sz="2400" b="1">
                <a:solidFill>
                  <a:schemeClr val="tx1"/>
                </a:solidFill>
                <a:latin typeface="Times" charset="0"/>
                <a:ea typeface="ＭＳ Ｐゴシック" charset="0"/>
                <a:cs typeface="ＭＳ Ｐゴシック" charset="0"/>
              </a:defRPr>
            </a:lvl9pPr>
          </a:lstStyle>
          <a:p>
            <a:fld id="{9148A38A-B184-0341-BDEB-CE893D63E018}" type="slidenum">
              <a:rPr lang="en-US" sz="1200" b="0">
                <a:solidFill>
                  <a:prstClr val="black"/>
                </a:solidFill>
              </a:rPr>
              <a:pPr/>
              <a:t>9</a:t>
            </a:fld>
            <a:endParaRPr lang="en-US" sz="1200" b="0" dirty="0">
              <a:solidFill>
                <a:prstClr val="black"/>
              </a:solidFill>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1200" b="0" i="0" u="none" strike="noStrike" kern="1200" dirty="0" smtClean="0">
                <a:solidFill>
                  <a:schemeClr val="tx1"/>
                </a:solidFill>
                <a:effectLst/>
                <a:latin typeface="Arial" pitchFamily="34" charset="0"/>
                <a:ea typeface="+mn-ea"/>
                <a:cs typeface="Arial" pitchFamily="34" charset="0"/>
              </a:rPr>
              <a:t>Figure 9.6</a:t>
            </a:r>
            <a:r>
              <a:rPr lang="en-US" sz="1200" dirty="0" smtClean="0">
                <a:latin typeface="Arial" pitchFamily="34" charset="0"/>
                <a:cs typeface="Arial" pitchFamily="34" charset="0"/>
              </a:rPr>
              <a:t> </a:t>
            </a:r>
            <a:r>
              <a:rPr lang="en-US" sz="1200" b="0" i="0" u="none" strike="noStrike" kern="1200" dirty="0" smtClean="0">
                <a:solidFill>
                  <a:schemeClr val="tx1"/>
                </a:solidFill>
                <a:effectLst/>
                <a:latin typeface="Arial" pitchFamily="34" charset="0"/>
                <a:ea typeface="+mn-ea"/>
                <a:cs typeface="Arial" pitchFamily="34" charset="0"/>
              </a:rPr>
              <a:t>The law of segregation</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21627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0.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xmlns="" val="0"/>
              </a:ext>
            </a:extLst>
          </a:blip>
          <a:srcRect l="11102" r="5014"/>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Rectangle 8"/>
          <p:cNvSpPr/>
          <p:nvPr userDrawn="1"/>
        </p:nvSpPr>
        <p:spPr>
          <a:xfrm>
            <a:off x="0" y="0"/>
            <a:ext cx="9144000" cy="6858000"/>
          </a:xfrm>
          <a:prstGeom prst="rect">
            <a:avLst/>
          </a:prstGeom>
          <a:gradFill>
            <a:gsLst>
              <a:gs pos="0">
                <a:schemeClr val="bg1">
                  <a:alpha val="0"/>
                </a:schemeClr>
              </a:gs>
              <a:gs pos="50000">
                <a:schemeClr val="bg1">
                  <a:alpha val="30000"/>
                </a:schemeClr>
              </a:gs>
              <a:gs pos="100000">
                <a:schemeClr val="bg1">
                  <a:alpha val="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p:cNvSpPr>
            <a:spLocks noGrp="1"/>
          </p:cNvSpPr>
          <p:nvPr>
            <p:ph type="ctrTitle"/>
          </p:nvPr>
        </p:nvSpPr>
        <p:spPr>
          <a:xfrm>
            <a:off x="4680153" y="142275"/>
            <a:ext cx="4367981" cy="2387600"/>
          </a:xfrm>
        </p:spPr>
        <p:txBody>
          <a:bodyPr anchor="b"/>
          <a:lstStyle>
            <a:lvl1pPr algn="ctr">
              <a:defRPr sz="6000">
                <a:solidFill>
                  <a:schemeClr val="tx1"/>
                </a:solidFill>
                <a:latin typeface="+mn-lt"/>
              </a:defRPr>
            </a:lvl1pPr>
          </a:lstStyle>
          <a:p>
            <a:r>
              <a:rPr lang="en-US" smtClean="0"/>
              <a:t>Click to edit Master title style</a:t>
            </a:r>
            <a:endParaRPr lang="en-US" dirty="0"/>
          </a:p>
        </p:txBody>
      </p:sp>
      <p:sp>
        <p:nvSpPr>
          <p:cNvPr id="12" name="Subtitle 2"/>
          <p:cNvSpPr>
            <a:spLocks noGrp="1"/>
          </p:cNvSpPr>
          <p:nvPr>
            <p:ph type="subTitle" idx="1"/>
          </p:nvPr>
        </p:nvSpPr>
        <p:spPr>
          <a:xfrm>
            <a:off x="6143" y="3489706"/>
            <a:ext cx="6502812" cy="1655762"/>
          </a:xfrm>
        </p:spPr>
        <p:txBody>
          <a:bodyPr>
            <a:normAutofit/>
          </a:bodyPr>
          <a:lstStyle>
            <a:lvl1pPr marL="0" indent="0" algn="ctr">
              <a:buNone/>
              <a:defRPr sz="4400" b="1">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3" name="Footer Placeholder 4"/>
          <p:cNvSpPr>
            <a:spLocks noGrp="1"/>
          </p:cNvSpPr>
          <p:nvPr>
            <p:ph type="ftr" sz="quarter" idx="11"/>
          </p:nvPr>
        </p:nvSpPr>
        <p:spPr>
          <a:xfrm>
            <a:off x="6057900" y="6492875"/>
            <a:ext cx="3086100" cy="365125"/>
          </a:xfrm>
        </p:spPr>
        <p:txBody>
          <a:bodyPr/>
          <a:lstStyle>
            <a:lvl1pPr algn="r">
              <a:defRPr sz="1000">
                <a:solidFill>
                  <a:schemeClr val="tx1"/>
                </a:solidFill>
                <a:latin typeface="Arial" panose="020B0604020202020204" pitchFamily="34" charset="0"/>
                <a:cs typeface="Arial" panose="020B0604020202020204" pitchFamily="34" charset="0"/>
              </a:defRPr>
            </a:lvl1pPr>
          </a:lstStyle>
          <a:p>
            <a:r>
              <a:rPr lang="en-US" smtClean="0"/>
              <a:t>© 2017 Pearson Education, Ltd.</a:t>
            </a:r>
            <a:endParaRPr lang="en-US" dirty="0"/>
          </a:p>
        </p:txBody>
      </p:sp>
      <p:sp>
        <p:nvSpPr>
          <p:cNvPr id="14" name="Text Box 39"/>
          <p:cNvSpPr txBox="1">
            <a:spLocks noChangeArrowheads="1"/>
          </p:cNvSpPr>
          <p:nvPr userDrawn="1"/>
        </p:nvSpPr>
        <p:spPr bwMode="auto">
          <a:xfrm>
            <a:off x="71073" y="5575444"/>
            <a:ext cx="8252655" cy="1200329"/>
          </a:xfrm>
          <a:prstGeom prst="rect">
            <a:avLst/>
          </a:prstGeom>
          <a:noFill/>
          <a:ln w="9525">
            <a:noFill/>
            <a:miter lim="800000"/>
            <a:headEnd/>
            <a:tailEnd/>
          </a:ln>
          <a:effectLst/>
        </p:spPr>
        <p:txBody>
          <a:bodyPr wrap="square">
            <a:prstTxWarp prst="textNoShape">
              <a:avLst/>
            </a:prstTxWarp>
            <a:spAutoFit/>
          </a:bodyPr>
          <a:lstStyle/>
          <a:p>
            <a:pPr eaLnBrk="0" hangingPunct="0"/>
            <a:r>
              <a:rPr lang="en-US" sz="2000" b="1" dirty="0">
                <a:solidFill>
                  <a:schemeClr val="tx1"/>
                </a:solidFill>
                <a:ea typeface="ＭＳ Ｐゴシック" pitchFamily="-108" charset="-128"/>
                <a:cs typeface="ＭＳ Ｐゴシック" pitchFamily="-108" charset="-128"/>
              </a:rPr>
              <a:t>PowerPoint</a:t>
            </a:r>
            <a:r>
              <a:rPr lang="en-US" sz="2000" b="1" baseline="30000" dirty="0">
                <a:solidFill>
                  <a:schemeClr val="tx1"/>
                </a:solidFill>
                <a:ea typeface="ＭＳ Ｐゴシック" pitchFamily="-108" charset="-128"/>
                <a:cs typeface="ＭＳ Ｐゴシック" pitchFamily="-108" charset="-128"/>
              </a:rPr>
              <a:t>®</a:t>
            </a:r>
            <a:r>
              <a:rPr lang="en-US" sz="2000" b="1" dirty="0">
                <a:solidFill>
                  <a:schemeClr val="tx1"/>
                </a:solidFill>
                <a:ea typeface="ＭＳ Ｐゴシック" pitchFamily="-108" charset="-128"/>
                <a:cs typeface="ＭＳ Ｐゴシック" pitchFamily="-108" charset="-128"/>
              </a:rPr>
              <a:t> </a:t>
            </a:r>
            <a:r>
              <a:rPr lang="en-US" sz="2000" b="1" dirty="0" smtClean="0">
                <a:solidFill>
                  <a:schemeClr val="tx1"/>
                </a:solidFill>
                <a:ea typeface="ＭＳ Ｐゴシック" pitchFamily="-108" charset="-128"/>
                <a:cs typeface="ＭＳ Ｐゴシック" pitchFamily="-108" charset="-128"/>
              </a:rPr>
              <a:t>Lectures </a:t>
            </a:r>
            <a:r>
              <a:rPr lang="en-US" sz="1600" b="1" dirty="0" smtClean="0">
                <a:solidFill>
                  <a:schemeClr val="tx1"/>
                </a:solidFill>
                <a:ea typeface="ＭＳ Ｐゴシック" pitchFamily="-108" charset="-128"/>
                <a:cs typeface="ＭＳ Ｐゴシック" pitchFamily="-108" charset="-128"/>
              </a:rPr>
              <a:t>created by Edward J. </a:t>
            </a:r>
            <a:r>
              <a:rPr lang="en-US" sz="1600" b="1" dirty="0" err="1" smtClean="0">
                <a:solidFill>
                  <a:schemeClr val="tx1"/>
                </a:solidFill>
                <a:ea typeface="ＭＳ Ｐゴシック" pitchFamily="-108" charset="-128"/>
                <a:cs typeface="ＭＳ Ｐゴシック" pitchFamily="-108" charset="-128"/>
              </a:rPr>
              <a:t>Zalisko</a:t>
            </a:r>
            <a:r>
              <a:rPr lang="en-US" sz="1600" b="1" dirty="0" smtClean="0">
                <a:solidFill>
                  <a:schemeClr val="tx1"/>
                </a:solidFill>
                <a:ea typeface="ＭＳ Ｐゴシック" pitchFamily="-108" charset="-128"/>
                <a:cs typeface="ＭＳ Ｐゴシック" pitchFamily="-108" charset="-128"/>
              </a:rPr>
              <a:t> </a:t>
            </a:r>
            <a:r>
              <a:rPr lang="en-US" sz="1600" b="1" dirty="0">
                <a:solidFill>
                  <a:schemeClr val="tx1"/>
                </a:solidFill>
                <a:ea typeface="ＭＳ Ｐゴシック" pitchFamily="-108" charset="-128"/>
                <a:cs typeface="ＭＳ Ｐゴシック" pitchFamily="-108" charset="-128"/>
              </a:rPr>
              <a:t>for</a:t>
            </a:r>
          </a:p>
          <a:p>
            <a:pPr eaLnBrk="0" hangingPunct="0"/>
            <a:r>
              <a:rPr lang="en-US" sz="1800" b="1" i="1" dirty="0">
                <a:solidFill>
                  <a:schemeClr val="tx1"/>
                </a:solidFill>
                <a:ea typeface="ＭＳ Ｐゴシック" pitchFamily="-108" charset="-128"/>
                <a:cs typeface="ＭＳ Ｐゴシック" pitchFamily="-108" charset="-128"/>
              </a:rPr>
              <a:t>Campbell Essential Biology, </a:t>
            </a:r>
            <a:r>
              <a:rPr lang="en-US" sz="1800" b="1" dirty="0" smtClean="0">
                <a:solidFill>
                  <a:schemeClr val="tx1"/>
                </a:solidFill>
                <a:ea typeface="ＭＳ Ｐゴシック" pitchFamily="-108" charset="-128"/>
                <a:cs typeface="ＭＳ Ｐゴシック" pitchFamily="-108" charset="-128"/>
              </a:rPr>
              <a:t>Sixth </a:t>
            </a:r>
            <a:r>
              <a:rPr lang="en-US" sz="1800" b="1" dirty="0">
                <a:solidFill>
                  <a:schemeClr val="tx1"/>
                </a:solidFill>
                <a:ea typeface="ＭＳ Ｐゴシック" pitchFamily="-108" charset="-128"/>
                <a:cs typeface="ＭＳ Ｐゴシック" pitchFamily="-108" charset="-128"/>
              </a:rPr>
              <a:t>Edition,</a:t>
            </a:r>
            <a:r>
              <a:rPr lang="en-US" sz="1800" b="1" i="1" dirty="0">
                <a:solidFill>
                  <a:schemeClr val="tx1"/>
                </a:solidFill>
                <a:ea typeface="ＭＳ Ｐゴシック" pitchFamily="-108" charset="-128"/>
                <a:cs typeface="ＭＳ Ｐゴシック" pitchFamily="-108" charset="-128"/>
              </a:rPr>
              <a:t> </a:t>
            </a:r>
            <a:r>
              <a:rPr lang="en-US" sz="1800" b="1" i="0" dirty="0" smtClean="0">
                <a:solidFill>
                  <a:schemeClr val="tx1"/>
                </a:solidFill>
                <a:ea typeface="ＭＳ Ｐゴシック" pitchFamily="-108" charset="-128"/>
                <a:cs typeface="ＭＳ Ｐゴシック" pitchFamily="-108" charset="-128"/>
              </a:rPr>
              <a:t>Global Edition,</a:t>
            </a:r>
            <a:r>
              <a:rPr lang="en-US" sz="1800" b="1" i="1" dirty="0" smtClean="0">
                <a:solidFill>
                  <a:schemeClr val="tx1"/>
                </a:solidFill>
                <a:ea typeface="ＭＳ Ｐゴシック" pitchFamily="-108" charset="-128"/>
                <a:cs typeface="ＭＳ Ｐゴシック" pitchFamily="-108" charset="-128"/>
              </a:rPr>
              <a:t> </a:t>
            </a:r>
            <a:r>
              <a:rPr lang="en-US" sz="1800" b="1" dirty="0" smtClean="0">
                <a:solidFill>
                  <a:schemeClr val="tx1"/>
                </a:solidFill>
                <a:ea typeface="ＭＳ Ｐゴシック" pitchFamily="-108" charset="-128"/>
                <a:cs typeface="ＭＳ Ｐゴシック" pitchFamily="-108" charset="-128"/>
              </a:rPr>
              <a:t>and</a:t>
            </a:r>
            <a:endParaRPr lang="en-US" sz="1800" b="1" dirty="0">
              <a:solidFill>
                <a:schemeClr val="tx1"/>
              </a:solidFill>
              <a:latin typeface="Times New Roman" pitchFamily="-108" charset="0"/>
              <a:ea typeface="ＭＳ Ｐゴシック" pitchFamily="-108" charset="-128"/>
              <a:cs typeface="ＭＳ Ｐゴシック" pitchFamily="-108" charset="-128"/>
            </a:endParaRPr>
          </a:p>
          <a:p>
            <a:pPr eaLnBrk="0" hangingPunct="0"/>
            <a:r>
              <a:rPr lang="en-US" sz="1800" b="1" i="1" dirty="0">
                <a:solidFill>
                  <a:schemeClr val="tx1"/>
                </a:solidFill>
                <a:ea typeface="ＭＳ Ｐゴシック" pitchFamily="-108" charset="-128"/>
                <a:cs typeface="ＭＳ Ｐゴシック" pitchFamily="-108" charset="-128"/>
              </a:rPr>
              <a:t>Campbell Essential Biology with Physiology, </a:t>
            </a:r>
            <a:r>
              <a:rPr lang="en-US" sz="1800" b="1" dirty="0" smtClean="0">
                <a:solidFill>
                  <a:schemeClr val="tx1"/>
                </a:solidFill>
                <a:ea typeface="ＭＳ Ｐゴシック" pitchFamily="-108" charset="-128"/>
                <a:cs typeface="ＭＳ Ｐゴシック" pitchFamily="-108" charset="-128"/>
              </a:rPr>
              <a:t>Fifth Edition, Global Edition</a:t>
            </a:r>
            <a:endParaRPr lang="en-US" sz="1800" b="1" i="1" dirty="0">
              <a:solidFill>
                <a:schemeClr val="tx1"/>
              </a:solidFill>
              <a:ea typeface="ＭＳ Ｐゴシック" pitchFamily="-108" charset="-128"/>
              <a:cs typeface="ＭＳ Ｐゴシック" pitchFamily="-108" charset="-128"/>
            </a:endParaRPr>
          </a:p>
          <a:p>
            <a:pPr eaLnBrk="0" hangingPunct="0"/>
            <a:r>
              <a:rPr lang="en-US" sz="1600" b="1" i="1" dirty="0">
                <a:solidFill>
                  <a:schemeClr val="tx1"/>
                </a:solidFill>
                <a:latin typeface="Times New Roman" pitchFamily="-108" charset="0"/>
                <a:ea typeface="ＭＳ Ｐゴシック" pitchFamily="-108" charset="-128"/>
                <a:cs typeface="ＭＳ Ｐゴシック" pitchFamily="-108" charset="-128"/>
              </a:rPr>
              <a:t> </a:t>
            </a:r>
            <a:r>
              <a:rPr lang="en-US" sz="1600" b="1" i="1" dirty="0">
                <a:solidFill>
                  <a:schemeClr val="tx1"/>
                </a:solidFill>
                <a:latin typeface="Arial" panose="020B0604020202020204" pitchFamily="34" charset="0"/>
                <a:ea typeface="ＭＳ Ｐゴシック" pitchFamily="-108" charset="-128"/>
                <a:cs typeface="Arial" panose="020B0604020202020204" pitchFamily="34" charset="0"/>
              </a:rPr>
              <a:t>  – </a:t>
            </a:r>
            <a:r>
              <a:rPr lang="en-US" sz="1600" b="1" dirty="0">
                <a:solidFill>
                  <a:schemeClr val="tx1"/>
                </a:solidFill>
                <a:latin typeface="Arial" panose="020B0604020202020204" pitchFamily="34" charset="0"/>
                <a:ea typeface="ＭＳ Ｐゴシック" pitchFamily="-108" charset="-128"/>
                <a:cs typeface="Arial" panose="020B0604020202020204" pitchFamily="34" charset="0"/>
              </a:rPr>
              <a:t>Eric J. Simon, Jean L. Dickey, </a:t>
            </a:r>
            <a:r>
              <a:rPr lang="en-US" sz="1600" b="1" dirty="0" smtClean="0">
                <a:solidFill>
                  <a:schemeClr val="tx1"/>
                </a:solidFill>
                <a:latin typeface="Arial" panose="020B0604020202020204" pitchFamily="34" charset="0"/>
                <a:ea typeface="ＭＳ Ｐゴシック" pitchFamily="-108" charset="-128"/>
                <a:cs typeface="Arial" panose="020B0604020202020204" pitchFamily="34" charset="0"/>
              </a:rPr>
              <a:t>Kelly A. Hogan, and Jane B. Reece</a:t>
            </a:r>
            <a:endParaRPr lang="en-US" sz="1600" b="1" dirty="0">
              <a:solidFill>
                <a:schemeClr val="tx1"/>
              </a:solidFill>
              <a:latin typeface="Arial" panose="020B0604020202020204" pitchFamily="34" charset="0"/>
              <a:ea typeface="ＭＳ Ｐゴシック" pitchFamily="-108" charset="-128"/>
              <a:cs typeface="Arial" panose="020B0604020202020204" pitchFamily="34" charset="0"/>
            </a:endParaRPr>
          </a:p>
        </p:txBody>
      </p:sp>
    </p:spTree>
    <p:extLst>
      <p:ext uri="{BB962C8B-B14F-4D97-AF65-F5344CB8AC3E}">
        <p14:creationId xmlns:p14="http://schemas.microsoft.com/office/powerpoint/2010/main" xmlns="" val="288209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5919445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824095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6136117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0688014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433401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01849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641877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2069606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1963384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2698159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1053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86866280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0963030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5659170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1256792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2504118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3179507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4656643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8005717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4339391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6032167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4897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95000901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6171295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5167225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994762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1518081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1911386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7907159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2857078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3424026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5411291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71869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91012013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4141460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6771371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498986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7482847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8677958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7970116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8175839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9892447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6501708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6831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85211636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863526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2723273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2856578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195054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12564780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4650541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0339440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1382464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7021688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53813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74047435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5767400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1185321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161908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5331750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4815125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0247138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8197316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0897230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1077566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05417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60283066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8701557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8699025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259565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2904525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7265400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5612354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1413322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0567500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3284241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40115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61759772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5545752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7427210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866193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736300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46953758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10715684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39399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4165743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31375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87383" y="1227909"/>
            <a:ext cx="8543108" cy="4949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42191381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666672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40717978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4121635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18670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6348486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158068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1330383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7253282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9762364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40158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7383" y="365126"/>
            <a:ext cx="8543108" cy="978729"/>
          </a:xfrm>
        </p:spPr>
        <p:txBody>
          <a:bodyPr/>
          <a:lstStyle>
            <a:lvl1pPr>
              <a:defRPr/>
            </a:lvl1pPr>
          </a:lstStyle>
          <a:p>
            <a:r>
              <a:rPr lang="en-US" dirty="0" smtClean="0"/>
              <a:t>Click to edit M</a:t>
            </a:r>
            <a:br>
              <a:rPr lang="en-US" dirty="0" smtClean="0"/>
            </a:br>
            <a:r>
              <a:rPr lang="en-US" dirty="0" smtClean="0"/>
              <a:t>aster title style</a:t>
            </a:r>
            <a:endParaRPr lang="en-US" dirty="0"/>
          </a:p>
        </p:txBody>
      </p:sp>
      <p:sp>
        <p:nvSpPr>
          <p:cNvPr id="3" name="Content Placeholder 2"/>
          <p:cNvSpPr>
            <a:spLocks noGrp="1"/>
          </p:cNvSpPr>
          <p:nvPr>
            <p:ph idx="1"/>
          </p:nvPr>
        </p:nvSpPr>
        <p:spPr>
          <a:xfrm>
            <a:off x="287383" y="1476103"/>
            <a:ext cx="8543108" cy="47008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739475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530727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6208606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9399886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5507733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3669262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781052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8493185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1408940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261606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67672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Pearson Education, Ltd.</a:t>
            </a:r>
            <a:endParaRPr lang="en-US"/>
          </a:p>
        </p:txBody>
      </p:sp>
      <p:sp>
        <p:nvSpPr>
          <p:cNvPr id="6" name="Slide Number Placeholder 5"/>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2502097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7510210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1295855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3931033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6406057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9997644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8031374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8661847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7264468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5035539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05618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2017 Pearson Education, Ltd.</a:t>
            </a:r>
            <a:endParaRPr lang="en-US"/>
          </a:p>
        </p:txBody>
      </p:sp>
      <p:sp>
        <p:nvSpPr>
          <p:cNvPr id="5" name="Slide Number Placeholder 4"/>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2331845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7352612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7244196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8338454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40298859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1747243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40937459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7223896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500714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659352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37758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 2017 Pearson Education, Ltd.</a:t>
            </a:r>
            <a:endParaRPr lang="en-US"/>
          </a:p>
        </p:txBody>
      </p:sp>
      <p:sp>
        <p:nvSpPr>
          <p:cNvPr id="4" name="Slide Number Placeholder 3"/>
          <p:cNvSpPr>
            <a:spLocks noGrp="1"/>
          </p:cNvSpPr>
          <p:nvPr>
            <p:ph type="sldNum" sz="quarter" idx="12"/>
          </p:nvPr>
        </p:nvSpPr>
        <p:spPr/>
        <p:txBody>
          <a:body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7205417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715358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822258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2054959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7514718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0999532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2665590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4972102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6876290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935932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99857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48192665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41461687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49610175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557809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4953668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4385520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9920195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44740654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9429064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7675876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07611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5007092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9051786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6421740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290196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1148788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11013923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36190164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4484210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47180122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06467907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40731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xmlns="" val="26230491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xmlns="" val="221878627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755084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49820239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122957270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7589029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68256820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0376562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446837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7100353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253202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5.xml"/></Relationships>
</file>

<file path=ppt/slideMasters/_rels/slideMaster100.xml.rels><?xml version="1.0" encoding="UTF-8" standalone="yes"?>
<Relationships xmlns="http://schemas.openxmlformats.org/package/2006/relationships"><Relationship Id="rId2" Type="http://schemas.openxmlformats.org/officeDocument/2006/relationships/theme" Target="../theme/theme100.xml"/><Relationship Id="rId1" Type="http://schemas.openxmlformats.org/officeDocument/2006/relationships/slideLayout" Target="../slideLayouts/slideLayout115.xml"/></Relationships>
</file>

<file path=ppt/slideMasters/_rels/slideMaster101.xml.rels><?xml version="1.0" encoding="UTF-8" standalone="yes"?>
<Relationships xmlns="http://schemas.openxmlformats.org/package/2006/relationships"><Relationship Id="rId2" Type="http://schemas.openxmlformats.org/officeDocument/2006/relationships/theme" Target="../theme/theme101.xml"/><Relationship Id="rId1" Type="http://schemas.openxmlformats.org/officeDocument/2006/relationships/slideLayout" Target="../slideLayouts/slideLayout116.xml"/></Relationships>
</file>

<file path=ppt/slideMasters/_rels/slideMaster102.xml.rels><?xml version="1.0" encoding="UTF-8" standalone="yes"?>
<Relationships xmlns="http://schemas.openxmlformats.org/package/2006/relationships"><Relationship Id="rId2" Type="http://schemas.openxmlformats.org/officeDocument/2006/relationships/theme" Target="../theme/theme102.xml"/><Relationship Id="rId1" Type="http://schemas.openxmlformats.org/officeDocument/2006/relationships/slideLayout" Target="../slideLayouts/slideLayout117.xml"/></Relationships>
</file>

<file path=ppt/slideMasters/_rels/slideMaster103.xml.rels><?xml version="1.0" encoding="UTF-8" standalone="yes"?>
<Relationships xmlns="http://schemas.openxmlformats.org/package/2006/relationships"><Relationship Id="rId2" Type="http://schemas.openxmlformats.org/officeDocument/2006/relationships/theme" Target="../theme/theme103.xml"/><Relationship Id="rId1" Type="http://schemas.openxmlformats.org/officeDocument/2006/relationships/slideLayout" Target="../slideLayouts/slideLayout118.xml"/></Relationships>
</file>

<file path=ppt/slideMasters/_rels/slideMaster104.xml.rels><?xml version="1.0" encoding="UTF-8" standalone="yes"?>
<Relationships xmlns="http://schemas.openxmlformats.org/package/2006/relationships"><Relationship Id="rId2" Type="http://schemas.openxmlformats.org/officeDocument/2006/relationships/theme" Target="../theme/theme104.xml"/><Relationship Id="rId1" Type="http://schemas.openxmlformats.org/officeDocument/2006/relationships/slideLayout" Target="../slideLayouts/slideLayout119.xml"/></Relationships>
</file>

<file path=ppt/slideMasters/_rels/slideMaster105.xml.rels><?xml version="1.0" encoding="UTF-8" standalone="yes"?>
<Relationships xmlns="http://schemas.openxmlformats.org/package/2006/relationships"><Relationship Id="rId2" Type="http://schemas.openxmlformats.org/officeDocument/2006/relationships/theme" Target="../theme/theme105.xml"/><Relationship Id="rId1" Type="http://schemas.openxmlformats.org/officeDocument/2006/relationships/slideLayout" Target="../slideLayouts/slideLayout120.xml"/></Relationships>
</file>

<file path=ppt/slideMasters/_rels/slideMaster106.xml.rels><?xml version="1.0" encoding="UTF-8" standalone="yes"?>
<Relationships xmlns="http://schemas.openxmlformats.org/package/2006/relationships"><Relationship Id="rId2" Type="http://schemas.openxmlformats.org/officeDocument/2006/relationships/theme" Target="../theme/theme106.xml"/><Relationship Id="rId1" Type="http://schemas.openxmlformats.org/officeDocument/2006/relationships/slideLayout" Target="../slideLayouts/slideLayout121.xml"/></Relationships>
</file>

<file path=ppt/slideMasters/_rels/slideMaster107.xml.rels><?xml version="1.0" encoding="UTF-8" standalone="yes"?>
<Relationships xmlns="http://schemas.openxmlformats.org/package/2006/relationships"><Relationship Id="rId2" Type="http://schemas.openxmlformats.org/officeDocument/2006/relationships/theme" Target="../theme/theme107.xml"/><Relationship Id="rId1" Type="http://schemas.openxmlformats.org/officeDocument/2006/relationships/slideLayout" Target="../slideLayouts/slideLayout122.xml"/></Relationships>
</file>

<file path=ppt/slideMasters/_rels/slideMaster108.xml.rels><?xml version="1.0" encoding="UTF-8" standalone="yes"?>
<Relationships xmlns="http://schemas.openxmlformats.org/package/2006/relationships"><Relationship Id="rId2" Type="http://schemas.openxmlformats.org/officeDocument/2006/relationships/theme" Target="../theme/theme108.xml"/><Relationship Id="rId1" Type="http://schemas.openxmlformats.org/officeDocument/2006/relationships/slideLayout" Target="../slideLayouts/slideLayout123.xml"/></Relationships>
</file>

<file path=ppt/slideMasters/_rels/slideMaster109.xml.rels><?xml version="1.0" encoding="UTF-8" standalone="yes"?>
<Relationships xmlns="http://schemas.openxmlformats.org/package/2006/relationships"><Relationship Id="rId2" Type="http://schemas.openxmlformats.org/officeDocument/2006/relationships/theme" Target="../theme/theme109.xml"/><Relationship Id="rId1" Type="http://schemas.openxmlformats.org/officeDocument/2006/relationships/slideLayout" Target="../slideLayouts/slideLayout124.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6.xml"/></Relationships>
</file>

<file path=ppt/slideMasters/_rels/slideMaster110.xml.rels><?xml version="1.0" encoding="UTF-8" standalone="yes"?>
<Relationships xmlns="http://schemas.openxmlformats.org/package/2006/relationships"><Relationship Id="rId2" Type="http://schemas.openxmlformats.org/officeDocument/2006/relationships/theme" Target="../theme/theme110.xml"/><Relationship Id="rId1" Type="http://schemas.openxmlformats.org/officeDocument/2006/relationships/slideLayout" Target="../slideLayouts/slideLayout125.xml"/></Relationships>
</file>

<file path=ppt/slideMasters/_rels/slideMaster111.xml.rels><?xml version="1.0" encoding="UTF-8" standalone="yes"?>
<Relationships xmlns="http://schemas.openxmlformats.org/package/2006/relationships"><Relationship Id="rId2" Type="http://schemas.openxmlformats.org/officeDocument/2006/relationships/theme" Target="../theme/theme111.xml"/><Relationship Id="rId1" Type="http://schemas.openxmlformats.org/officeDocument/2006/relationships/slideLayout" Target="../slideLayouts/slideLayout126.xml"/></Relationships>
</file>

<file path=ppt/slideMasters/_rels/slideMaster112.xml.rels><?xml version="1.0" encoding="UTF-8" standalone="yes"?>
<Relationships xmlns="http://schemas.openxmlformats.org/package/2006/relationships"><Relationship Id="rId2" Type="http://schemas.openxmlformats.org/officeDocument/2006/relationships/theme" Target="../theme/theme112.xml"/><Relationship Id="rId1" Type="http://schemas.openxmlformats.org/officeDocument/2006/relationships/slideLayout" Target="../slideLayouts/slideLayout127.xml"/></Relationships>
</file>

<file path=ppt/slideMasters/_rels/slideMaster113.xml.rels><?xml version="1.0" encoding="UTF-8" standalone="yes"?>
<Relationships xmlns="http://schemas.openxmlformats.org/package/2006/relationships"><Relationship Id="rId2" Type="http://schemas.openxmlformats.org/officeDocument/2006/relationships/theme" Target="../theme/theme113.xml"/><Relationship Id="rId1" Type="http://schemas.openxmlformats.org/officeDocument/2006/relationships/slideLayout" Target="../slideLayouts/slideLayout128.xml"/></Relationships>
</file>

<file path=ppt/slideMasters/_rels/slideMaster114.xml.rels><?xml version="1.0" encoding="UTF-8" standalone="yes"?>
<Relationships xmlns="http://schemas.openxmlformats.org/package/2006/relationships"><Relationship Id="rId2" Type="http://schemas.openxmlformats.org/officeDocument/2006/relationships/theme" Target="../theme/theme114.xml"/><Relationship Id="rId1" Type="http://schemas.openxmlformats.org/officeDocument/2006/relationships/slideLayout" Target="../slideLayouts/slideLayout129.xml"/></Relationships>
</file>

<file path=ppt/slideMasters/_rels/slideMaster115.xml.rels><?xml version="1.0" encoding="UTF-8" standalone="yes"?>
<Relationships xmlns="http://schemas.openxmlformats.org/package/2006/relationships"><Relationship Id="rId2" Type="http://schemas.openxmlformats.org/officeDocument/2006/relationships/theme" Target="../theme/theme115.xml"/><Relationship Id="rId1" Type="http://schemas.openxmlformats.org/officeDocument/2006/relationships/slideLayout" Target="../slideLayouts/slideLayout130.xml"/></Relationships>
</file>

<file path=ppt/slideMasters/_rels/slideMaster116.xml.rels><?xml version="1.0" encoding="UTF-8" standalone="yes"?>
<Relationships xmlns="http://schemas.openxmlformats.org/package/2006/relationships"><Relationship Id="rId2" Type="http://schemas.openxmlformats.org/officeDocument/2006/relationships/theme" Target="../theme/theme116.xml"/><Relationship Id="rId1" Type="http://schemas.openxmlformats.org/officeDocument/2006/relationships/slideLayout" Target="../slideLayouts/slideLayout131.xml"/></Relationships>
</file>

<file path=ppt/slideMasters/_rels/slideMaster117.xml.rels><?xml version="1.0" encoding="UTF-8" standalone="yes"?>
<Relationships xmlns="http://schemas.openxmlformats.org/package/2006/relationships"><Relationship Id="rId2" Type="http://schemas.openxmlformats.org/officeDocument/2006/relationships/theme" Target="../theme/theme117.xml"/><Relationship Id="rId1" Type="http://schemas.openxmlformats.org/officeDocument/2006/relationships/slideLayout" Target="../slideLayouts/slideLayout132.xml"/></Relationships>
</file>

<file path=ppt/slideMasters/_rels/slideMaster118.xml.rels><?xml version="1.0" encoding="UTF-8" standalone="yes"?>
<Relationships xmlns="http://schemas.openxmlformats.org/package/2006/relationships"><Relationship Id="rId2" Type="http://schemas.openxmlformats.org/officeDocument/2006/relationships/theme" Target="../theme/theme118.xml"/><Relationship Id="rId1" Type="http://schemas.openxmlformats.org/officeDocument/2006/relationships/slideLayout" Target="../slideLayouts/slideLayout133.xml"/></Relationships>
</file>

<file path=ppt/slideMasters/_rels/slideMaster119.xml.rels><?xml version="1.0" encoding="UTF-8" standalone="yes"?>
<Relationships xmlns="http://schemas.openxmlformats.org/package/2006/relationships"><Relationship Id="rId2" Type="http://schemas.openxmlformats.org/officeDocument/2006/relationships/theme" Target="../theme/theme119.xml"/><Relationship Id="rId1" Type="http://schemas.openxmlformats.org/officeDocument/2006/relationships/slideLayout" Target="../slideLayouts/slideLayout134.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7.xml"/></Relationships>
</file>

<file path=ppt/slideMasters/_rels/slideMaster120.xml.rels><?xml version="1.0" encoding="UTF-8" standalone="yes"?>
<Relationships xmlns="http://schemas.openxmlformats.org/package/2006/relationships"><Relationship Id="rId2" Type="http://schemas.openxmlformats.org/officeDocument/2006/relationships/theme" Target="../theme/theme120.xml"/><Relationship Id="rId1" Type="http://schemas.openxmlformats.org/officeDocument/2006/relationships/slideLayout" Target="../slideLayouts/slideLayout135.xml"/></Relationships>
</file>

<file path=ppt/slideMasters/_rels/slideMaster121.xml.rels><?xml version="1.0" encoding="UTF-8" standalone="yes"?>
<Relationships xmlns="http://schemas.openxmlformats.org/package/2006/relationships"><Relationship Id="rId2" Type="http://schemas.openxmlformats.org/officeDocument/2006/relationships/theme" Target="../theme/theme121.xml"/><Relationship Id="rId1" Type="http://schemas.openxmlformats.org/officeDocument/2006/relationships/slideLayout" Target="../slideLayouts/slideLayout136.xml"/></Relationships>
</file>

<file path=ppt/slideMasters/_rels/slideMaster122.xml.rels><?xml version="1.0" encoding="UTF-8" standalone="yes"?>
<Relationships xmlns="http://schemas.openxmlformats.org/package/2006/relationships"><Relationship Id="rId2" Type="http://schemas.openxmlformats.org/officeDocument/2006/relationships/theme" Target="../theme/theme122.xml"/><Relationship Id="rId1" Type="http://schemas.openxmlformats.org/officeDocument/2006/relationships/slideLayout" Target="../slideLayouts/slideLayout137.xml"/></Relationships>
</file>

<file path=ppt/slideMasters/_rels/slideMaster123.xml.rels><?xml version="1.0" encoding="UTF-8" standalone="yes"?>
<Relationships xmlns="http://schemas.openxmlformats.org/package/2006/relationships"><Relationship Id="rId2" Type="http://schemas.openxmlformats.org/officeDocument/2006/relationships/theme" Target="../theme/theme123.xml"/><Relationship Id="rId1" Type="http://schemas.openxmlformats.org/officeDocument/2006/relationships/slideLayout" Target="../slideLayouts/slideLayout138.xml"/></Relationships>
</file>

<file path=ppt/slideMasters/_rels/slideMaster124.xml.rels><?xml version="1.0" encoding="UTF-8" standalone="yes"?>
<Relationships xmlns="http://schemas.openxmlformats.org/package/2006/relationships"><Relationship Id="rId2" Type="http://schemas.openxmlformats.org/officeDocument/2006/relationships/theme" Target="../theme/theme124.xml"/><Relationship Id="rId1" Type="http://schemas.openxmlformats.org/officeDocument/2006/relationships/slideLayout" Target="../slideLayouts/slideLayout139.xml"/></Relationships>
</file>

<file path=ppt/slideMasters/_rels/slideMaster125.xml.rels><?xml version="1.0" encoding="UTF-8" standalone="yes"?>
<Relationships xmlns="http://schemas.openxmlformats.org/package/2006/relationships"><Relationship Id="rId2" Type="http://schemas.openxmlformats.org/officeDocument/2006/relationships/theme" Target="../theme/theme125.xml"/><Relationship Id="rId1" Type="http://schemas.openxmlformats.org/officeDocument/2006/relationships/slideLayout" Target="../slideLayouts/slideLayout140.xml"/></Relationships>
</file>

<file path=ppt/slideMasters/_rels/slideMaster126.xml.rels><?xml version="1.0" encoding="UTF-8" standalone="yes"?>
<Relationships xmlns="http://schemas.openxmlformats.org/package/2006/relationships"><Relationship Id="rId2" Type="http://schemas.openxmlformats.org/officeDocument/2006/relationships/theme" Target="../theme/theme126.xml"/><Relationship Id="rId1" Type="http://schemas.openxmlformats.org/officeDocument/2006/relationships/slideLayout" Target="../slideLayouts/slideLayout141.xml"/></Relationships>
</file>

<file path=ppt/slideMasters/_rels/slideMaster127.xml.rels><?xml version="1.0" encoding="UTF-8" standalone="yes"?>
<Relationships xmlns="http://schemas.openxmlformats.org/package/2006/relationships"><Relationship Id="rId2" Type="http://schemas.openxmlformats.org/officeDocument/2006/relationships/theme" Target="../theme/theme127.xml"/><Relationship Id="rId1" Type="http://schemas.openxmlformats.org/officeDocument/2006/relationships/slideLayout" Target="../slideLayouts/slideLayout142.xml"/></Relationships>
</file>

<file path=ppt/slideMasters/_rels/slideMaster128.xml.rels><?xml version="1.0" encoding="UTF-8" standalone="yes"?>
<Relationships xmlns="http://schemas.openxmlformats.org/package/2006/relationships"><Relationship Id="rId2" Type="http://schemas.openxmlformats.org/officeDocument/2006/relationships/theme" Target="../theme/theme128.xml"/><Relationship Id="rId1" Type="http://schemas.openxmlformats.org/officeDocument/2006/relationships/slideLayout" Target="../slideLayouts/slideLayout143.xml"/></Relationships>
</file>

<file path=ppt/slideMasters/_rels/slideMaster129.xml.rels><?xml version="1.0" encoding="UTF-8" standalone="yes"?>
<Relationships xmlns="http://schemas.openxmlformats.org/package/2006/relationships"><Relationship Id="rId2" Type="http://schemas.openxmlformats.org/officeDocument/2006/relationships/theme" Target="../theme/theme129.xml"/><Relationship Id="rId1" Type="http://schemas.openxmlformats.org/officeDocument/2006/relationships/slideLayout" Target="../slideLayouts/slideLayout14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8.xml"/></Relationships>
</file>

<file path=ppt/slideMasters/_rels/slideMaster130.xml.rels><?xml version="1.0" encoding="UTF-8" standalone="yes"?>
<Relationships xmlns="http://schemas.openxmlformats.org/package/2006/relationships"><Relationship Id="rId2" Type="http://schemas.openxmlformats.org/officeDocument/2006/relationships/theme" Target="../theme/theme130.xml"/><Relationship Id="rId1" Type="http://schemas.openxmlformats.org/officeDocument/2006/relationships/slideLayout" Target="../slideLayouts/slideLayout145.xml"/></Relationships>
</file>

<file path=ppt/slideMasters/_rels/slideMaster131.xml.rels><?xml version="1.0" encoding="UTF-8" standalone="yes"?>
<Relationships xmlns="http://schemas.openxmlformats.org/package/2006/relationships"><Relationship Id="rId2" Type="http://schemas.openxmlformats.org/officeDocument/2006/relationships/theme" Target="../theme/theme131.xml"/><Relationship Id="rId1" Type="http://schemas.openxmlformats.org/officeDocument/2006/relationships/slideLayout" Target="../slideLayouts/slideLayout146.xml"/></Relationships>
</file>

<file path=ppt/slideMasters/_rels/slideMaster132.xml.rels><?xml version="1.0" encoding="UTF-8" standalone="yes"?>
<Relationships xmlns="http://schemas.openxmlformats.org/package/2006/relationships"><Relationship Id="rId2" Type="http://schemas.openxmlformats.org/officeDocument/2006/relationships/theme" Target="../theme/theme132.xml"/><Relationship Id="rId1" Type="http://schemas.openxmlformats.org/officeDocument/2006/relationships/slideLayout" Target="../slideLayouts/slideLayout147.xml"/></Relationships>
</file>

<file path=ppt/slideMasters/_rels/slideMaster133.xml.rels><?xml version="1.0" encoding="UTF-8" standalone="yes"?>
<Relationships xmlns="http://schemas.openxmlformats.org/package/2006/relationships"><Relationship Id="rId2" Type="http://schemas.openxmlformats.org/officeDocument/2006/relationships/theme" Target="../theme/theme133.xml"/><Relationship Id="rId1" Type="http://schemas.openxmlformats.org/officeDocument/2006/relationships/slideLayout" Target="../slideLayouts/slideLayout148.xml"/></Relationships>
</file>

<file path=ppt/slideMasters/_rels/slideMaster134.xml.rels><?xml version="1.0" encoding="UTF-8" standalone="yes"?>
<Relationships xmlns="http://schemas.openxmlformats.org/package/2006/relationships"><Relationship Id="rId2" Type="http://schemas.openxmlformats.org/officeDocument/2006/relationships/theme" Target="../theme/theme134.xml"/><Relationship Id="rId1" Type="http://schemas.openxmlformats.org/officeDocument/2006/relationships/slideLayout" Target="../slideLayouts/slideLayout149.xml"/></Relationships>
</file>

<file path=ppt/slideMasters/_rels/slideMaster135.xml.rels><?xml version="1.0" encoding="UTF-8" standalone="yes"?>
<Relationships xmlns="http://schemas.openxmlformats.org/package/2006/relationships"><Relationship Id="rId2" Type="http://schemas.openxmlformats.org/officeDocument/2006/relationships/theme" Target="../theme/theme135.xml"/><Relationship Id="rId1" Type="http://schemas.openxmlformats.org/officeDocument/2006/relationships/slideLayout" Target="../slideLayouts/slideLayout150.xml"/></Relationships>
</file>

<file path=ppt/slideMasters/_rels/slideMaster136.xml.rels><?xml version="1.0" encoding="UTF-8" standalone="yes"?>
<Relationships xmlns="http://schemas.openxmlformats.org/package/2006/relationships"><Relationship Id="rId2" Type="http://schemas.openxmlformats.org/officeDocument/2006/relationships/theme" Target="../theme/theme136.xml"/><Relationship Id="rId1" Type="http://schemas.openxmlformats.org/officeDocument/2006/relationships/slideLayout" Target="../slideLayouts/slideLayout151.xml"/></Relationships>
</file>

<file path=ppt/slideMasters/_rels/slideMaster137.xml.rels><?xml version="1.0" encoding="UTF-8" standalone="yes"?>
<Relationships xmlns="http://schemas.openxmlformats.org/package/2006/relationships"><Relationship Id="rId2" Type="http://schemas.openxmlformats.org/officeDocument/2006/relationships/theme" Target="../theme/theme137.xml"/><Relationship Id="rId1" Type="http://schemas.openxmlformats.org/officeDocument/2006/relationships/slideLayout" Target="../slideLayouts/slideLayout152.xml"/></Relationships>
</file>

<file path=ppt/slideMasters/_rels/slideMaster138.xml.rels><?xml version="1.0" encoding="UTF-8" standalone="yes"?>
<Relationships xmlns="http://schemas.openxmlformats.org/package/2006/relationships"><Relationship Id="rId2" Type="http://schemas.openxmlformats.org/officeDocument/2006/relationships/theme" Target="../theme/theme138.xml"/><Relationship Id="rId1" Type="http://schemas.openxmlformats.org/officeDocument/2006/relationships/slideLayout" Target="../slideLayouts/slideLayout153.xml"/></Relationships>
</file>

<file path=ppt/slideMasters/_rels/slideMaster139.xml.rels><?xml version="1.0" encoding="UTF-8" standalone="yes"?>
<Relationships xmlns="http://schemas.openxmlformats.org/package/2006/relationships"><Relationship Id="rId2" Type="http://schemas.openxmlformats.org/officeDocument/2006/relationships/theme" Target="../theme/theme139.xml"/><Relationship Id="rId1" Type="http://schemas.openxmlformats.org/officeDocument/2006/relationships/slideLayout" Target="../slideLayouts/slideLayout154.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9.xml"/></Relationships>
</file>

<file path=ppt/slideMasters/_rels/slideMaster140.xml.rels><?xml version="1.0" encoding="UTF-8" standalone="yes"?>
<Relationships xmlns="http://schemas.openxmlformats.org/package/2006/relationships"><Relationship Id="rId2" Type="http://schemas.openxmlformats.org/officeDocument/2006/relationships/theme" Target="../theme/theme140.xml"/><Relationship Id="rId1" Type="http://schemas.openxmlformats.org/officeDocument/2006/relationships/slideLayout" Target="../slideLayouts/slideLayout155.xml"/></Relationships>
</file>

<file path=ppt/slideMasters/_rels/slideMaster141.xml.rels><?xml version="1.0" encoding="UTF-8" standalone="yes"?>
<Relationships xmlns="http://schemas.openxmlformats.org/package/2006/relationships"><Relationship Id="rId2" Type="http://schemas.openxmlformats.org/officeDocument/2006/relationships/theme" Target="../theme/theme141.xml"/><Relationship Id="rId1" Type="http://schemas.openxmlformats.org/officeDocument/2006/relationships/slideLayout" Target="../slideLayouts/slideLayout156.xml"/></Relationships>
</file>

<file path=ppt/slideMasters/_rels/slideMaster142.xml.rels><?xml version="1.0" encoding="UTF-8" standalone="yes"?>
<Relationships xmlns="http://schemas.openxmlformats.org/package/2006/relationships"><Relationship Id="rId2" Type="http://schemas.openxmlformats.org/officeDocument/2006/relationships/theme" Target="../theme/theme142.xml"/><Relationship Id="rId1" Type="http://schemas.openxmlformats.org/officeDocument/2006/relationships/slideLayout" Target="../slideLayouts/slideLayout157.xml"/></Relationships>
</file>

<file path=ppt/slideMasters/_rels/slideMaster143.xml.rels><?xml version="1.0" encoding="UTF-8" standalone="yes"?>
<Relationships xmlns="http://schemas.openxmlformats.org/package/2006/relationships"><Relationship Id="rId2" Type="http://schemas.openxmlformats.org/officeDocument/2006/relationships/theme" Target="../theme/theme143.xml"/><Relationship Id="rId1" Type="http://schemas.openxmlformats.org/officeDocument/2006/relationships/slideLayout" Target="../slideLayouts/slideLayout158.xml"/></Relationships>
</file>

<file path=ppt/slideMasters/_rels/slideMaster144.xml.rels><?xml version="1.0" encoding="UTF-8" standalone="yes"?>
<Relationships xmlns="http://schemas.openxmlformats.org/package/2006/relationships"><Relationship Id="rId2" Type="http://schemas.openxmlformats.org/officeDocument/2006/relationships/theme" Target="../theme/theme144.xml"/><Relationship Id="rId1" Type="http://schemas.openxmlformats.org/officeDocument/2006/relationships/slideLayout" Target="../slideLayouts/slideLayout159.xml"/></Relationships>
</file>

<file path=ppt/slideMasters/_rels/slideMaster145.xml.rels><?xml version="1.0" encoding="UTF-8" standalone="yes"?>
<Relationships xmlns="http://schemas.openxmlformats.org/package/2006/relationships"><Relationship Id="rId2" Type="http://schemas.openxmlformats.org/officeDocument/2006/relationships/theme" Target="../theme/theme145.xml"/><Relationship Id="rId1" Type="http://schemas.openxmlformats.org/officeDocument/2006/relationships/slideLayout" Target="../slideLayouts/slideLayout160.xml"/></Relationships>
</file>

<file path=ppt/slideMasters/_rels/slideMaster146.xml.rels><?xml version="1.0" encoding="UTF-8" standalone="yes"?>
<Relationships xmlns="http://schemas.openxmlformats.org/package/2006/relationships"><Relationship Id="rId2" Type="http://schemas.openxmlformats.org/officeDocument/2006/relationships/theme" Target="../theme/theme146.xml"/><Relationship Id="rId1" Type="http://schemas.openxmlformats.org/officeDocument/2006/relationships/slideLayout" Target="../slideLayouts/slideLayout161.xml"/></Relationships>
</file>

<file path=ppt/slideMasters/_rels/slideMaster147.xml.rels><?xml version="1.0" encoding="UTF-8" standalone="yes"?>
<Relationships xmlns="http://schemas.openxmlformats.org/package/2006/relationships"><Relationship Id="rId2" Type="http://schemas.openxmlformats.org/officeDocument/2006/relationships/theme" Target="../theme/theme147.xml"/><Relationship Id="rId1" Type="http://schemas.openxmlformats.org/officeDocument/2006/relationships/slideLayout" Target="../slideLayouts/slideLayout162.xml"/></Relationships>
</file>

<file path=ppt/slideMasters/_rels/slideMaster148.xml.rels><?xml version="1.0" encoding="UTF-8" standalone="yes"?>
<Relationships xmlns="http://schemas.openxmlformats.org/package/2006/relationships"><Relationship Id="rId2" Type="http://schemas.openxmlformats.org/officeDocument/2006/relationships/theme" Target="../theme/theme148.xml"/><Relationship Id="rId1" Type="http://schemas.openxmlformats.org/officeDocument/2006/relationships/slideLayout" Target="../slideLayouts/slideLayout163.xml"/></Relationships>
</file>

<file path=ppt/slideMasters/_rels/slideMaster149.xml.rels><?xml version="1.0" encoding="UTF-8" standalone="yes"?>
<Relationships xmlns="http://schemas.openxmlformats.org/package/2006/relationships"><Relationship Id="rId2" Type="http://schemas.openxmlformats.org/officeDocument/2006/relationships/theme" Target="../theme/theme149.xml"/><Relationship Id="rId1" Type="http://schemas.openxmlformats.org/officeDocument/2006/relationships/slideLayout" Target="../slideLayouts/slideLayout16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0.xml"/></Relationships>
</file>

<file path=ppt/slideMasters/_rels/slideMaster150.xml.rels><?xml version="1.0" encoding="UTF-8" standalone="yes"?>
<Relationships xmlns="http://schemas.openxmlformats.org/package/2006/relationships"><Relationship Id="rId2" Type="http://schemas.openxmlformats.org/officeDocument/2006/relationships/theme" Target="../theme/theme150.xml"/><Relationship Id="rId1" Type="http://schemas.openxmlformats.org/officeDocument/2006/relationships/slideLayout" Target="../slideLayouts/slideLayout165.xml"/></Relationships>
</file>

<file path=ppt/slideMasters/_rels/slideMaster151.xml.rels><?xml version="1.0" encoding="UTF-8" standalone="yes"?>
<Relationships xmlns="http://schemas.openxmlformats.org/package/2006/relationships"><Relationship Id="rId2" Type="http://schemas.openxmlformats.org/officeDocument/2006/relationships/theme" Target="../theme/theme151.xml"/><Relationship Id="rId1" Type="http://schemas.openxmlformats.org/officeDocument/2006/relationships/slideLayout" Target="../slideLayouts/slideLayout166.xml"/></Relationships>
</file>

<file path=ppt/slideMasters/_rels/slideMaster152.xml.rels><?xml version="1.0" encoding="UTF-8" standalone="yes"?>
<Relationships xmlns="http://schemas.openxmlformats.org/package/2006/relationships"><Relationship Id="rId2" Type="http://schemas.openxmlformats.org/officeDocument/2006/relationships/theme" Target="../theme/theme152.xml"/><Relationship Id="rId1" Type="http://schemas.openxmlformats.org/officeDocument/2006/relationships/slideLayout" Target="../slideLayouts/slideLayout167.xml"/></Relationships>
</file>

<file path=ppt/slideMasters/_rels/slideMaster153.xml.rels><?xml version="1.0" encoding="UTF-8" standalone="yes"?>
<Relationships xmlns="http://schemas.openxmlformats.org/package/2006/relationships"><Relationship Id="rId2" Type="http://schemas.openxmlformats.org/officeDocument/2006/relationships/theme" Target="../theme/theme153.xml"/><Relationship Id="rId1" Type="http://schemas.openxmlformats.org/officeDocument/2006/relationships/slideLayout" Target="../slideLayouts/slideLayout168.xml"/></Relationships>
</file>

<file path=ppt/slideMasters/_rels/slideMaster154.xml.rels><?xml version="1.0" encoding="UTF-8" standalone="yes"?>
<Relationships xmlns="http://schemas.openxmlformats.org/package/2006/relationships"><Relationship Id="rId2" Type="http://schemas.openxmlformats.org/officeDocument/2006/relationships/theme" Target="../theme/theme154.xml"/><Relationship Id="rId1" Type="http://schemas.openxmlformats.org/officeDocument/2006/relationships/slideLayout" Target="../slideLayouts/slideLayout169.xml"/></Relationships>
</file>

<file path=ppt/slideMasters/_rels/slideMaster155.xml.rels><?xml version="1.0" encoding="UTF-8" standalone="yes"?>
<Relationships xmlns="http://schemas.openxmlformats.org/package/2006/relationships"><Relationship Id="rId2" Type="http://schemas.openxmlformats.org/officeDocument/2006/relationships/theme" Target="../theme/theme155.xml"/><Relationship Id="rId1" Type="http://schemas.openxmlformats.org/officeDocument/2006/relationships/slideLayout" Target="../slideLayouts/slideLayout170.xml"/></Relationships>
</file>

<file path=ppt/slideMasters/_rels/slideMaster156.xml.rels><?xml version="1.0" encoding="UTF-8" standalone="yes"?>
<Relationships xmlns="http://schemas.openxmlformats.org/package/2006/relationships"><Relationship Id="rId2" Type="http://schemas.openxmlformats.org/officeDocument/2006/relationships/theme" Target="../theme/theme156.xml"/><Relationship Id="rId1" Type="http://schemas.openxmlformats.org/officeDocument/2006/relationships/slideLayout" Target="../slideLayouts/slideLayout171.xml"/></Relationships>
</file>

<file path=ppt/slideMasters/_rels/slideMaster157.xml.rels><?xml version="1.0" encoding="UTF-8" standalone="yes"?>
<Relationships xmlns="http://schemas.openxmlformats.org/package/2006/relationships"><Relationship Id="rId2" Type="http://schemas.openxmlformats.org/officeDocument/2006/relationships/theme" Target="../theme/theme157.xml"/><Relationship Id="rId1" Type="http://schemas.openxmlformats.org/officeDocument/2006/relationships/slideLayout" Target="../slideLayouts/slideLayout172.xml"/></Relationships>
</file>

<file path=ppt/slideMasters/_rels/slideMaster158.xml.rels><?xml version="1.0" encoding="UTF-8" standalone="yes"?>
<Relationships xmlns="http://schemas.openxmlformats.org/package/2006/relationships"><Relationship Id="rId2" Type="http://schemas.openxmlformats.org/officeDocument/2006/relationships/theme" Target="../theme/theme158.xml"/><Relationship Id="rId1" Type="http://schemas.openxmlformats.org/officeDocument/2006/relationships/slideLayout" Target="../slideLayouts/slideLayout173.xml"/></Relationships>
</file>

<file path=ppt/slideMasters/_rels/slideMaster159.xml.rels><?xml version="1.0" encoding="UTF-8" standalone="yes"?>
<Relationships xmlns="http://schemas.openxmlformats.org/package/2006/relationships"><Relationship Id="rId2" Type="http://schemas.openxmlformats.org/officeDocument/2006/relationships/theme" Target="../theme/theme159.xml"/><Relationship Id="rId1" Type="http://schemas.openxmlformats.org/officeDocument/2006/relationships/slideLayout" Target="../slideLayouts/slideLayout174.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1.xml"/></Relationships>
</file>

<file path=ppt/slideMasters/_rels/slideMaster160.xml.rels><?xml version="1.0" encoding="UTF-8" standalone="yes"?>
<Relationships xmlns="http://schemas.openxmlformats.org/package/2006/relationships"><Relationship Id="rId2" Type="http://schemas.openxmlformats.org/officeDocument/2006/relationships/theme" Target="../theme/theme160.xml"/><Relationship Id="rId1" Type="http://schemas.openxmlformats.org/officeDocument/2006/relationships/slideLayout" Target="../slideLayouts/slideLayout175.xml"/></Relationships>
</file>

<file path=ppt/slideMasters/_rels/slideMaster161.xml.rels><?xml version="1.0" encoding="UTF-8" standalone="yes"?>
<Relationships xmlns="http://schemas.openxmlformats.org/package/2006/relationships"><Relationship Id="rId2" Type="http://schemas.openxmlformats.org/officeDocument/2006/relationships/theme" Target="../theme/theme161.xml"/><Relationship Id="rId1" Type="http://schemas.openxmlformats.org/officeDocument/2006/relationships/slideLayout" Target="../slideLayouts/slideLayout17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2.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23.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2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5.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6.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7.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8.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9.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30.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31.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32.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33.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5.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6.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7.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8.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39.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40.xml"/></Relationships>
</file>

<file path=ppt/slideMasters/_rels/slideMaster36.xml.rels><?xml version="1.0" encoding="UTF-8" standalone="yes"?>
<Relationships xmlns="http://schemas.openxmlformats.org/package/2006/relationships"><Relationship Id="rId2" Type="http://schemas.openxmlformats.org/officeDocument/2006/relationships/theme" Target="../theme/theme36.xml"/><Relationship Id="rId1" Type="http://schemas.openxmlformats.org/officeDocument/2006/relationships/slideLayout" Target="../slideLayouts/slideLayout41.xml"/></Relationships>
</file>

<file path=ppt/slideMasters/_rels/slideMaster37.xml.rels><?xml version="1.0" encoding="UTF-8" standalone="yes"?>
<Relationships xmlns="http://schemas.openxmlformats.org/package/2006/relationships"><Relationship Id="rId2" Type="http://schemas.openxmlformats.org/officeDocument/2006/relationships/theme" Target="../theme/theme37.xml"/><Relationship Id="rId1" Type="http://schemas.openxmlformats.org/officeDocument/2006/relationships/slideLayout" Target="../slideLayouts/slideLayout42.xml"/></Relationships>
</file>

<file path=ppt/slideMasters/_rels/slideMaster38.xml.rels><?xml version="1.0" encoding="UTF-8" standalone="yes"?>
<Relationships xmlns="http://schemas.openxmlformats.org/package/2006/relationships"><Relationship Id="rId2" Type="http://schemas.openxmlformats.org/officeDocument/2006/relationships/theme" Target="../theme/theme38.xml"/><Relationship Id="rId1" Type="http://schemas.openxmlformats.org/officeDocument/2006/relationships/slideLayout" Target="../slideLayouts/slideLayout43.xml"/></Relationships>
</file>

<file path=ppt/slideMasters/_rels/slideMaster39.xml.rels><?xml version="1.0" encoding="UTF-8" standalone="yes"?>
<Relationships xmlns="http://schemas.openxmlformats.org/package/2006/relationships"><Relationship Id="rId2" Type="http://schemas.openxmlformats.org/officeDocument/2006/relationships/theme" Target="../theme/theme39.xml"/><Relationship Id="rId1"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40.xml.rels><?xml version="1.0" encoding="UTF-8" standalone="yes"?>
<Relationships xmlns="http://schemas.openxmlformats.org/package/2006/relationships"><Relationship Id="rId2" Type="http://schemas.openxmlformats.org/officeDocument/2006/relationships/theme" Target="../theme/theme40.xml"/><Relationship Id="rId1" Type="http://schemas.openxmlformats.org/officeDocument/2006/relationships/slideLayout" Target="../slideLayouts/slideLayout45.xml"/></Relationships>
</file>

<file path=ppt/slideMasters/_rels/slideMaster41.xml.rels><?xml version="1.0" encoding="UTF-8" standalone="yes"?>
<Relationships xmlns="http://schemas.openxmlformats.org/package/2006/relationships"><Relationship Id="rId2" Type="http://schemas.openxmlformats.org/officeDocument/2006/relationships/theme" Target="../theme/theme41.xml"/><Relationship Id="rId1" Type="http://schemas.openxmlformats.org/officeDocument/2006/relationships/slideLayout" Target="../slideLayouts/slideLayout46.xml"/></Relationships>
</file>

<file path=ppt/slideMasters/_rels/slideMaster42.xml.rels><?xml version="1.0" encoding="UTF-8" standalone="yes"?>
<Relationships xmlns="http://schemas.openxmlformats.org/package/2006/relationships"><Relationship Id="rId2" Type="http://schemas.openxmlformats.org/officeDocument/2006/relationships/theme" Target="../theme/theme42.xml"/><Relationship Id="rId1" Type="http://schemas.openxmlformats.org/officeDocument/2006/relationships/slideLayout" Target="../slideLayouts/slideLayout47.xml"/></Relationships>
</file>

<file path=ppt/slideMasters/_rels/slideMaster43.xml.rels><?xml version="1.0" encoding="UTF-8" standalone="yes"?>
<Relationships xmlns="http://schemas.openxmlformats.org/package/2006/relationships"><Relationship Id="rId2" Type="http://schemas.openxmlformats.org/officeDocument/2006/relationships/theme" Target="../theme/theme43.xml"/><Relationship Id="rId1" Type="http://schemas.openxmlformats.org/officeDocument/2006/relationships/slideLayout" Target="../slideLayouts/slideLayout48.xml"/></Relationships>
</file>

<file path=ppt/slideMasters/_rels/slideMaster44.xml.rels><?xml version="1.0" encoding="UTF-8" standalone="yes"?>
<Relationships xmlns="http://schemas.openxmlformats.org/package/2006/relationships"><Relationship Id="rId2" Type="http://schemas.openxmlformats.org/officeDocument/2006/relationships/theme" Target="../theme/theme44.xml"/><Relationship Id="rId1" Type="http://schemas.openxmlformats.org/officeDocument/2006/relationships/slideLayout" Target="../slideLayouts/slideLayout49.xml"/></Relationships>
</file>

<file path=ppt/slideMasters/_rels/slideMaster45.xml.rels><?xml version="1.0" encoding="UTF-8" standalone="yes"?>
<Relationships xmlns="http://schemas.openxmlformats.org/package/2006/relationships"><Relationship Id="rId2" Type="http://schemas.openxmlformats.org/officeDocument/2006/relationships/theme" Target="../theme/theme45.xml"/><Relationship Id="rId1" Type="http://schemas.openxmlformats.org/officeDocument/2006/relationships/slideLayout" Target="../slideLayouts/slideLayout50.xml"/></Relationships>
</file>

<file path=ppt/slideMasters/_rels/slideMaster46.xml.rels><?xml version="1.0" encoding="UTF-8" standalone="yes"?>
<Relationships xmlns="http://schemas.openxmlformats.org/package/2006/relationships"><Relationship Id="rId2" Type="http://schemas.openxmlformats.org/officeDocument/2006/relationships/theme" Target="../theme/theme46.xml"/><Relationship Id="rId1" Type="http://schemas.openxmlformats.org/officeDocument/2006/relationships/slideLayout" Target="../slideLayouts/slideLayout51.xml"/></Relationships>
</file>

<file path=ppt/slideMasters/_rels/slideMaster47.xml.rels><?xml version="1.0" encoding="UTF-8" standalone="yes"?>
<Relationships xmlns="http://schemas.openxmlformats.org/package/2006/relationships"><Relationship Id="rId2" Type="http://schemas.openxmlformats.org/officeDocument/2006/relationships/theme" Target="../theme/theme47.xml"/><Relationship Id="rId1" Type="http://schemas.openxmlformats.org/officeDocument/2006/relationships/slideLayout" Target="../slideLayouts/slideLayout52.xml"/></Relationships>
</file>

<file path=ppt/slideMasters/_rels/slideMaster48.xml.rels><?xml version="1.0" encoding="UTF-8" standalone="yes"?>
<Relationships xmlns="http://schemas.openxmlformats.org/package/2006/relationships"><Relationship Id="rId2" Type="http://schemas.openxmlformats.org/officeDocument/2006/relationships/theme" Target="../theme/theme48.xml"/><Relationship Id="rId1" Type="http://schemas.openxmlformats.org/officeDocument/2006/relationships/slideLayout" Target="../slideLayouts/slideLayout53.xml"/></Relationships>
</file>

<file path=ppt/slideMasters/_rels/slideMaster49.xml.rels><?xml version="1.0" encoding="UTF-8" standalone="yes"?>
<Relationships xmlns="http://schemas.openxmlformats.org/package/2006/relationships"><Relationship Id="rId2" Type="http://schemas.openxmlformats.org/officeDocument/2006/relationships/theme" Target="../theme/theme49.xml"/><Relationship Id="rId1"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50.xml.rels><?xml version="1.0" encoding="UTF-8" standalone="yes"?>
<Relationships xmlns="http://schemas.openxmlformats.org/package/2006/relationships"><Relationship Id="rId2" Type="http://schemas.openxmlformats.org/officeDocument/2006/relationships/theme" Target="../theme/theme50.xml"/><Relationship Id="rId1" Type="http://schemas.openxmlformats.org/officeDocument/2006/relationships/slideLayout" Target="../slideLayouts/slideLayout55.xml"/></Relationships>
</file>

<file path=ppt/slideMasters/_rels/slideMaster51.xml.rels><?xml version="1.0" encoding="UTF-8" standalone="yes"?>
<Relationships xmlns="http://schemas.openxmlformats.org/package/2006/relationships"><Relationship Id="rId2" Type="http://schemas.openxmlformats.org/officeDocument/2006/relationships/theme" Target="../theme/theme51.xml"/><Relationship Id="rId1" Type="http://schemas.openxmlformats.org/officeDocument/2006/relationships/slideLayout" Target="../slideLayouts/slideLayout56.xml"/></Relationships>
</file>

<file path=ppt/slideMasters/_rels/slideMaster52.xml.rels><?xml version="1.0" encoding="UTF-8" standalone="yes"?>
<Relationships xmlns="http://schemas.openxmlformats.org/package/2006/relationships"><Relationship Id="rId2" Type="http://schemas.openxmlformats.org/officeDocument/2006/relationships/theme" Target="../theme/theme52.xml"/><Relationship Id="rId1" Type="http://schemas.openxmlformats.org/officeDocument/2006/relationships/slideLayout" Target="../slideLayouts/slideLayout57.xml"/></Relationships>
</file>

<file path=ppt/slideMasters/_rels/slideMaster53.xml.rels><?xml version="1.0" encoding="UTF-8" standalone="yes"?>
<Relationships xmlns="http://schemas.openxmlformats.org/package/2006/relationships"><Relationship Id="rId2" Type="http://schemas.openxmlformats.org/officeDocument/2006/relationships/theme" Target="../theme/theme53.xml"/><Relationship Id="rId1" Type="http://schemas.openxmlformats.org/officeDocument/2006/relationships/slideLayout" Target="../slideLayouts/slideLayout58.xml"/></Relationships>
</file>

<file path=ppt/slideMasters/_rels/slideMaster54.xml.rels><?xml version="1.0" encoding="UTF-8" standalone="yes"?>
<Relationships xmlns="http://schemas.openxmlformats.org/package/2006/relationships"><Relationship Id="rId2" Type="http://schemas.openxmlformats.org/officeDocument/2006/relationships/theme" Target="../theme/theme54.xml"/><Relationship Id="rId1" Type="http://schemas.openxmlformats.org/officeDocument/2006/relationships/slideLayout" Target="../slideLayouts/slideLayout59.xml"/></Relationships>
</file>

<file path=ppt/slideMasters/_rels/slideMaster55.xml.rels><?xml version="1.0" encoding="UTF-8" standalone="yes"?>
<Relationships xmlns="http://schemas.openxmlformats.org/package/2006/relationships"><Relationship Id="rId2" Type="http://schemas.openxmlformats.org/officeDocument/2006/relationships/theme" Target="../theme/theme55.xml"/><Relationship Id="rId1" Type="http://schemas.openxmlformats.org/officeDocument/2006/relationships/slideLayout" Target="../slideLayouts/slideLayout60.xml"/></Relationships>
</file>

<file path=ppt/slideMasters/_rels/slideMaster56.xml.rels><?xml version="1.0" encoding="UTF-8" standalone="yes"?>
<Relationships xmlns="http://schemas.openxmlformats.org/package/2006/relationships"><Relationship Id="rId2" Type="http://schemas.openxmlformats.org/officeDocument/2006/relationships/theme" Target="../theme/theme56.xml"/><Relationship Id="rId1" Type="http://schemas.openxmlformats.org/officeDocument/2006/relationships/slideLayout" Target="../slideLayouts/slideLayout61.xml"/></Relationships>
</file>

<file path=ppt/slideMasters/_rels/slideMaster57.xml.rels><?xml version="1.0" encoding="UTF-8" standalone="yes"?>
<Relationships xmlns="http://schemas.openxmlformats.org/package/2006/relationships"><Relationship Id="rId2" Type="http://schemas.openxmlformats.org/officeDocument/2006/relationships/theme" Target="../theme/theme57.xml"/><Relationship Id="rId1" Type="http://schemas.openxmlformats.org/officeDocument/2006/relationships/slideLayout" Target="../slideLayouts/slideLayout62.xml"/></Relationships>
</file>

<file path=ppt/slideMasters/_rels/slideMaster58.xml.rels><?xml version="1.0" encoding="UTF-8" standalone="yes"?>
<Relationships xmlns="http://schemas.openxmlformats.org/package/2006/relationships"><Relationship Id="rId2" Type="http://schemas.openxmlformats.org/officeDocument/2006/relationships/theme" Target="../theme/theme58.xml"/><Relationship Id="rId1" Type="http://schemas.openxmlformats.org/officeDocument/2006/relationships/slideLayout" Target="../slideLayouts/slideLayout63.xml"/></Relationships>
</file>

<file path=ppt/slideMasters/_rels/slideMaster59.xml.rels><?xml version="1.0" encoding="UTF-8" standalone="yes"?>
<Relationships xmlns="http://schemas.openxmlformats.org/package/2006/relationships"><Relationship Id="rId2" Type="http://schemas.openxmlformats.org/officeDocument/2006/relationships/theme" Target="../theme/theme59.xml"/><Relationship Id="rId1"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_rels/slideMaster60.xml.rels><?xml version="1.0" encoding="UTF-8" standalone="yes"?>
<Relationships xmlns="http://schemas.openxmlformats.org/package/2006/relationships"><Relationship Id="rId2" Type="http://schemas.openxmlformats.org/officeDocument/2006/relationships/theme" Target="../theme/theme60.xml"/><Relationship Id="rId1" Type="http://schemas.openxmlformats.org/officeDocument/2006/relationships/slideLayout" Target="../slideLayouts/slideLayout65.xml"/></Relationships>
</file>

<file path=ppt/slideMasters/_rels/slideMaster61.xml.rels><?xml version="1.0" encoding="UTF-8" standalone="yes"?>
<Relationships xmlns="http://schemas.openxmlformats.org/package/2006/relationships"><Relationship Id="rId2" Type="http://schemas.openxmlformats.org/officeDocument/2006/relationships/theme" Target="../theme/theme61.xml"/><Relationship Id="rId1" Type="http://schemas.openxmlformats.org/officeDocument/2006/relationships/slideLayout" Target="../slideLayouts/slideLayout66.xml"/></Relationships>
</file>

<file path=ppt/slideMasters/_rels/slideMaster62.xml.rels><?xml version="1.0" encoding="UTF-8" standalone="yes"?>
<Relationships xmlns="http://schemas.openxmlformats.org/package/2006/relationships"><Relationship Id="rId2" Type="http://schemas.openxmlformats.org/officeDocument/2006/relationships/theme" Target="../theme/theme62.xml"/><Relationship Id="rId1" Type="http://schemas.openxmlformats.org/officeDocument/2006/relationships/slideLayout" Target="../slideLayouts/slideLayout67.xml"/></Relationships>
</file>

<file path=ppt/slideMasters/_rels/slideMaster63.xml.rels><?xml version="1.0" encoding="UTF-8" standalone="yes"?>
<Relationships xmlns="http://schemas.openxmlformats.org/package/2006/relationships"><Relationship Id="rId2" Type="http://schemas.openxmlformats.org/officeDocument/2006/relationships/theme" Target="../theme/theme63.xml"/><Relationship Id="rId1" Type="http://schemas.openxmlformats.org/officeDocument/2006/relationships/slideLayout" Target="../slideLayouts/slideLayout68.xml"/></Relationships>
</file>

<file path=ppt/slideMasters/_rels/slideMaster64.xml.rels><?xml version="1.0" encoding="UTF-8" standalone="yes"?>
<Relationships xmlns="http://schemas.openxmlformats.org/package/2006/relationships"><Relationship Id="rId2" Type="http://schemas.openxmlformats.org/officeDocument/2006/relationships/theme" Target="../theme/theme64.xml"/><Relationship Id="rId1" Type="http://schemas.openxmlformats.org/officeDocument/2006/relationships/slideLayout" Target="../slideLayouts/slideLayout69.xml"/></Relationships>
</file>

<file path=ppt/slideMasters/_rels/slideMaster65.xml.rels><?xml version="1.0" encoding="UTF-8" standalone="yes"?>
<Relationships xmlns="http://schemas.openxmlformats.org/package/2006/relationships"><Relationship Id="rId2" Type="http://schemas.openxmlformats.org/officeDocument/2006/relationships/theme" Target="../theme/theme65.xml"/><Relationship Id="rId1" Type="http://schemas.openxmlformats.org/officeDocument/2006/relationships/slideLayout" Target="../slideLayouts/slideLayout70.xml"/></Relationships>
</file>

<file path=ppt/slideMasters/_rels/slideMaster66.xml.rels><?xml version="1.0" encoding="UTF-8" standalone="yes"?>
<Relationships xmlns="http://schemas.openxmlformats.org/package/2006/relationships"><Relationship Id="rId2" Type="http://schemas.openxmlformats.org/officeDocument/2006/relationships/theme" Target="../theme/theme66.xml"/><Relationship Id="rId1" Type="http://schemas.openxmlformats.org/officeDocument/2006/relationships/slideLayout" Target="../slideLayouts/slideLayout71.xml"/></Relationships>
</file>

<file path=ppt/slideMasters/_rels/slideMaster67.xml.rels><?xml version="1.0" encoding="UTF-8" standalone="yes"?>
<Relationships xmlns="http://schemas.openxmlformats.org/package/2006/relationships"><Relationship Id="rId2" Type="http://schemas.openxmlformats.org/officeDocument/2006/relationships/theme" Target="../theme/theme67.xml"/><Relationship Id="rId1" Type="http://schemas.openxmlformats.org/officeDocument/2006/relationships/slideLayout" Target="../slideLayouts/slideLayout72.xml"/></Relationships>
</file>

<file path=ppt/slideMasters/_rels/slideMaster68.xml.rels><?xml version="1.0" encoding="UTF-8" standalone="yes"?>
<Relationships xmlns="http://schemas.openxmlformats.org/package/2006/relationships"><Relationship Id="rId2" Type="http://schemas.openxmlformats.org/officeDocument/2006/relationships/theme" Target="../theme/theme68.xml"/><Relationship Id="rId1" Type="http://schemas.openxmlformats.org/officeDocument/2006/relationships/slideLayout" Target="../slideLayouts/slideLayout73.xml"/></Relationships>
</file>

<file path=ppt/slideMasters/_rels/slideMaster69.xml.rels><?xml version="1.0" encoding="UTF-8" standalone="yes"?>
<Relationships xmlns="http://schemas.openxmlformats.org/package/2006/relationships"><Relationship Id="rId2" Type="http://schemas.openxmlformats.org/officeDocument/2006/relationships/theme" Target="../theme/theme69.xml"/><Relationship Id="rId1" Type="http://schemas.openxmlformats.org/officeDocument/2006/relationships/slideLayout" Target="../slideLayouts/slideLayout74.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2.xml"/></Relationships>
</file>

<file path=ppt/slideMasters/_rels/slideMaster70.xml.rels><?xml version="1.0" encoding="UTF-8" standalone="yes"?>
<Relationships xmlns="http://schemas.openxmlformats.org/package/2006/relationships"><Relationship Id="rId2" Type="http://schemas.openxmlformats.org/officeDocument/2006/relationships/theme" Target="../theme/theme70.xml"/><Relationship Id="rId1" Type="http://schemas.openxmlformats.org/officeDocument/2006/relationships/slideLayout" Target="../slideLayouts/slideLayout75.xml"/></Relationships>
</file>

<file path=ppt/slideMasters/_rels/slideMaster71.xml.rels><?xml version="1.0" encoding="UTF-8" standalone="yes"?>
<Relationships xmlns="http://schemas.openxmlformats.org/package/2006/relationships"><Relationship Id="rId2" Type="http://schemas.openxmlformats.org/officeDocument/2006/relationships/theme" Target="../theme/theme71.xml"/><Relationship Id="rId1" Type="http://schemas.openxmlformats.org/officeDocument/2006/relationships/slideLayout" Target="../slideLayouts/slideLayout76.xml"/></Relationships>
</file>

<file path=ppt/slideMasters/_rels/slideMaster72.xml.rels><?xml version="1.0" encoding="UTF-8" standalone="yes"?>
<Relationships xmlns="http://schemas.openxmlformats.org/package/2006/relationships"><Relationship Id="rId2" Type="http://schemas.openxmlformats.org/officeDocument/2006/relationships/theme" Target="../theme/theme72.xml"/><Relationship Id="rId1" Type="http://schemas.openxmlformats.org/officeDocument/2006/relationships/slideLayout" Target="../slideLayouts/slideLayout77.xml"/></Relationships>
</file>

<file path=ppt/slideMasters/_rels/slideMaster73.xml.rels><?xml version="1.0" encoding="UTF-8" standalone="yes"?>
<Relationships xmlns="http://schemas.openxmlformats.org/package/2006/relationships"><Relationship Id="rId2" Type="http://schemas.openxmlformats.org/officeDocument/2006/relationships/theme" Target="../theme/theme73.xml"/><Relationship Id="rId1" Type="http://schemas.openxmlformats.org/officeDocument/2006/relationships/slideLayout" Target="../slideLayouts/slideLayout78.xml"/></Relationships>
</file>

<file path=ppt/slideMasters/_rels/slideMaster74.xml.rels><?xml version="1.0" encoding="UTF-8" standalone="yes"?>
<Relationships xmlns="http://schemas.openxmlformats.org/package/2006/relationships"><Relationship Id="rId2" Type="http://schemas.openxmlformats.org/officeDocument/2006/relationships/theme" Target="../theme/theme74.xml"/><Relationship Id="rId1" Type="http://schemas.openxmlformats.org/officeDocument/2006/relationships/slideLayout" Target="../slideLayouts/slideLayout79.xml"/></Relationships>
</file>

<file path=ppt/slideMasters/_rels/slideMaster75.xml.rels><?xml version="1.0" encoding="UTF-8" standalone="yes"?>
<Relationships xmlns="http://schemas.openxmlformats.org/package/2006/relationships"><Relationship Id="rId2" Type="http://schemas.openxmlformats.org/officeDocument/2006/relationships/theme" Target="../theme/theme75.xml"/><Relationship Id="rId1" Type="http://schemas.openxmlformats.org/officeDocument/2006/relationships/slideLayout" Target="../slideLayouts/slideLayout80.xml"/></Relationships>
</file>

<file path=ppt/slideMasters/_rels/slideMaster76.xml.rels><?xml version="1.0" encoding="UTF-8" standalone="yes"?>
<Relationships xmlns="http://schemas.openxmlformats.org/package/2006/relationships"><Relationship Id="rId2" Type="http://schemas.openxmlformats.org/officeDocument/2006/relationships/theme" Target="../theme/theme76.xml"/><Relationship Id="rId1" Type="http://schemas.openxmlformats.org/officeDocument/2006/relationships/slideLayout" Target="../slideLayouts/slideLayout81.xml"/></Relationships>
</file>

<file path=ppt/slideMasters/_rels/slideMaster77.xml.rels><?xml version="1.0" encoding="UTF-8" standalone="yes"?>
<Relationships xmlns="http://schemas.openxmlformats.org/package/2006/relationships"><Relationship Id="rId2" Type="http://schemas.openxmlformats.org/officeDocument/2006/relationships/theme" Target="../theme/theme77.xml"/><Relationship Id="rId1" Type="http://schemas.openxmlformats.org/officeDocument/2006/relationships/slideLayout" Target="../slideLayouts/slideLayout82.xml"/></Relationships>
</file>

<file path=ppt/slideMasters/_rels/slideMaster78.xml.rels><?xml version="1.0" encoding="UTF-8" standalone="yes"?>
<Relationships xmlns="http://schemas.openxmlformats.org/package/2006/relationships"><Relationship Id="rId2" Type="http://schemas.openxmlformats.org/officeDocument/2006/relationships/theme" Target="../theme/theme78.xml"/><Relationship Id="rId1" Type="http://schemas.openxmlformats.org/officeDocument/2006/relationships/slideLayout" Target="../slideLayouts/slideLayout83.xml"/></Relationships>
</file>

<file path=ppt/slideMasters/_rels/slideMaster79.xml.rels><?xml version="1.0" encoding="UTF-8" standalone="yes"?>
<Relationships xmlns="http://schemas.openxmlformats.org/package/2006/relationships"><Relationship Id="rId2" Type="http://schemas.openxmlformats.org/officeDocument/2006/relationships/theme" Target="../theme/theme79.xml"/><Relationship Id="rId1" Type="http://schemas.openxmlformats.org/officeDocument/2006/relationships/slideLayout" Target="../slideLayouts/slideLayout84.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3.xml"/></Relationships>
</file>

<file path=ppt/slideMasters/_rels/slideMaster80.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80.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81.xml.rels><?xml version="1.0" encoding="UTF-8" standalone="yes"?>
<Relationships xmlns="http://schemas.openxmlformats.org/package/2006/relationships"><Relationship Id="rId2" Type="http://schemas.openxmlformats.org/officeDocument/2006/relationships/theme" Target="../theme/theme81.xml"/><Relationship Id="rId1" Type="http://schemas.openxmlformats.org/officeDocument/2006/relationships/slideLayout" Target="../slideLayouts/slideLayout96.xml"/></Relationships>
</file>

<file path=ppt/slideMasters/_rels/slideMaster82.xml.rels><?xml version="1.0" encoding="UTF-8" standalone="yes"?>
<Relationships xmlns="http://schemas.openxmlformats.org/package/2006/relationships"><Relationship Id="rId2" Type="http://schemas.openxmlformats.org/officeDocument/2006/relationships/theme" Target="../theme/theme82.xml"/><Relationship Id="rId1" Type="http://schemas.openxmlformats.org/officeDocument/2006/relationships/slideLayout" Target="../slideLayouts/slideLayout97.xml"/></Relationships>
</file>

<file path=ppt/slideMasters/_rels/slideMaster83.xml.rels><?xml version="1.0" encoding="UTF-8" standalone="yes"?>
<Relationships xmlns="http://schemas.openxmlformats.org/package/2006/relationships"><Relationship Id="rId2" Type="http://schemas.openxmlformats.org/officeDocument/2006/relationships/theme" Target="../theme/theme83.xml"/><Relationship Id="rId1" Type="http://schemas.openxmlformats.org/officeDocument/2006/relationships/slideLayout" Target="../slideLayouts/slideLayout98.xml"/></Relationships>
</file>

<file path=ppt/slideMasters/_rels/slideMaster84.xml.rels><?xml version="1.0" encoding="UTF-8" standalone="yes"?>
<Relationships xmlns="http://schemas.openxmlformats.org/package/2006/relationships"><Relationship Id="rId2" Type="http://schemas.openxmlformats.org/officeDocument/2006/relationships/theme" Target="../theme/theme84.xml"/><Relationship Id="rId1" Type="http://schemas.openxmlformats.org/officeDocument/2006/relationships/slideLayout" Target="../slideLayouts/slideLayout99.xml"/></Relationships>
</file>

<file path=ppt/slideMasters/_rels/slideMaster85.xml.rels><?xml version="1.0" encoding="UTF-8" standalone="yes"?>
<Relationships xmlns="http://schemas.openxmlformats.org/package/2006/relationships"><Relationship Id="rId2" Type="http://schemas.openxmlformats.org/officeDocument/2006/relationships/theme" Target="../theme/theme85.xml"/><Relationship Id="rId1" Type="http://schemas.openxmlformats.org/officeDocument/2006/relationships/slideLayout" Target="../slideLayouts/slideLayout100.xml"/></Relationships>
</file>

<file path=ppt/slideMasters/_rels/slideMaster86.xml.rels><?xml version="1.0" encoding="UTF-8" standalone="yes"?>
<Relationships xmlns="http://schemas.openxmlformats.org/package/2006/relationships"><Relationship Id="rId2" Type="http://schemas.openxmlformats.org/officeDocument/2006/relationships/theme" Target="../theme/theme86.xml"/><Relationship Id="rId1" Type="http://schemas.openxmlformats.org/officeDocument/2006/relationships/slideLayout" Target="../slideLayouts/slideLayout101.xml"/></Relationships>
</file>

<file path=ppt/slideMasters/_rels/slideMaster87.xml.rels><?xml version="1.0" encoding="UTF-8" standalone="yes"?>
<Relationships xmlns="http://schemas.openxmlformats.org/package/2006/relationships"><Relationship Id="rId2" Type="http://schemas.openxmlformats.org/officeDocument/2006/relationships/theme" Target="../theme/theme87.xml"/><Relationship Id="rId1" Type="http://schemas.openxmlformats.org/officeDocument/2006/relationships/slideLayout" Target="../slideLayouts/slideLayout102.xml"/></Relationships>
</file>

<file path=ppt/slideMasters/_rels/slideMaster88.xml.rels><?xml version="1.0" encoding="UTF-8" standalone="yes"?>
<Relationships xmlns="http://schemas.openxmlformats.org/package/2006/relationships"><Relationship Id="rId2" Type="http://schemas.openxmlformats.org/officeDocument/2006/relationships/theme" Target="../theme/theme88.xml"/><Relationship Id="rId1" Type="http://schemas.openxmlformats.org/officeDocument/2006/relationships/slideLayout" Target="../slideLayouts/slideLayout103.xml"/></Relationships>
</file>

<file path=ppt/slideMasters/_rels/slideMaster89.xml.rels><?xml version="1.0" encoding="UTF-8" standalone="yes"?>
<Relationships xmlns="http://schemas.openxmlformats.org/package/2006/relationships"><Relationship Id="rId2" Type="http://schemas.openxmlformats.org/officeDocument/2006/relationships/theme" Target="../theme/theme89.xml"/><Relationship Id="rId1" Type="http://schemas.openxmlformats.org/officeDocument/2006/relationships/slideLayout" Target="../slideLayouts/slideLayout104.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4.xml"/></Relationships>
</file>

<file path=ppt/slideMasters/_rels/slideMaster90.xml.rels><?xml version="1.0" encoding="UTF-8" standalone="yes"?>
<Relationships xmlns="http://schemas.openxmlformats.org/package/2006/relationships"><Relationship Id="rId2" Type="http://schemas.openxmlformats.org/officeDocument/2006/relationships/theme" Target="../theme/theme90.xml"/><Relationship Id="rId1" Type="http://schemas.openxmlformats.org/officeDocument/2006/relationships/slideLayout" Target="../slideLayouts/slideLayout105.xml"/></Relationships>
</file>

<file path=ppt/slideMasters/_rels/slideMaster91.xml.rels><?xml version="1.0" encoding="UTF-8" standalone="yes"?>
<Relationships xmlns="http://schemas.openxmlformats.org/package/2006/relationships"><Relationship Id="rId2" Type="http://schemas.openxmlformats.org/officeDocument/2006/relationships/theme" Target="../theme/theme91.xml"/><Relationship Id="rId1" Type="http://schemas.openxmlformats.org/officeDocument/2006/relationships/slideLayout" Target="../slideLayouts/slideLayout106.xml"/></Relationships>
</file>

<file path=ppt/slideMasters/_rels/slideMaster92.xml.rels><?xml version="1.0" encoding="UTF-8" standalone="yes"?>
<Relationships xmlns="http://schemas.openxmlformats.org/package/2006/relationships"><Relationship Id="rId2" Type="http://schemas.openxmlformats.org/officeDocument/2006/relationships/theme" Target="../theme/theme92.xml"/><Relationship Id="rId1" Type="http://schemas.openxmlformats.org/officeDocument/2006/relationships/slideLayout" Target="../slideLayouts/slideLayout107.xml"/></Relationships>
</file>

<file path=ppt/slideMasters/_rels/slideMaster93.xml.rels><?xml version="1.0" encoding="UTF-8" standalone="yes"?>
<Relationships xmlns="http://schemas.openxmlformats.org/package/2006/relationships"><Relationship Id="rId2" Type="http://schemas.openxmlformats.org/officeDocument/2006/relationships/theme" Target="../theme/theme93.xml"/><Relationship Id="rId1" Type="http://schemas.openxmlformats.org/officeDocument/2006/relationships/slideLayout" Target="../slideLayouts/slideLayout108.xml"/></Relationships>
</file>

<file path=ppt/slideMasters/_rels/slideMaster94.xml.rels><?xml version="1.0" encoding="UTF-8" standalone="yes"?>
<Relationships xmlns="http://schemas.openxmlformats.org/package/2006/relationships"><Relationship Id="rId2" Type="http://schemas.openxmlformats.org/officeDocument/2006/relationships/theme" Target="../theme/theme94.xml"/><Relationship Id="rId1" Type="http://schemas.openxmlformats.org/officeDocument/2006/relationships/slideLayout" Target="../slideLayouts/slideLayout109.xml"/></Relationships>
</file>

<file path=ppt/slideMasters/_rels/slideMaster95.xml.rels><?xml version="1.0" encoding="UTF-8" standalone="yes"?>
<Relationships xmlns="http://schemas.openxmlformats.org/package/2006/relationships"><Relationship Id="rId2" Type="http://schemas.openxmlformats.org/officeDocument/2006/relationships/theme" Target="../theme/theme95.xml"/><Relationship Id="rId1" Type="http://schemas.openxmlformats.org/officeDocument/2006/relationships/slideLayout" Target="../slideLayouts/slideLayout110.xml"/></Relationships>
</file>

<file path=ppt/slideMasters/_rels/slideMaster96.xml.rels><?xml version="1.0" encoding="UTF-8" standalone="yes"?>
<Relationships xmlns="http://schemas.openxmlformats.org/package/2006/relationships"><Relationship Id="rId2" Type="http://schemas.openxmlformats.org/officeDocument/2006/relationships/theme" Target="../theme/theme96.xml"/><Relationship Id="rId1" Type="http://schemas.openxmlformats.org/officeDocument/2006/relationships/slideLayout" Target="../slideLayouts/slideLayout111.xml"/></Relationships>
</file>

<file path=ppt/slideMasters/_rels/slideMaster97.xml.rels><?xml version="1.0" encoding="UTF-8" standalone="yes"?>
<Relationships xmlns="http://schemas.openxmlformats.org/package/2006/relationships"><Relationship Id="rId2" Type="http://schemas.openxmlformats.org/officeDocument/2006/relationships/theme" Target="../theme/theme97.xml"/><Relationship Id="rId1" Type="http://schemas.openxmlformats.org/officeDocument/2006/relationships/slideLayout" Target="../slideLayouts/slideLayout112.xml"/></Relationships>
</file>

<file path=ppt/slideMasters/_rels/slideMaster98.xml.rels><?xml version="1.0" encoding="UTF-8" standalone="yes"?>
<Relationships xmlns="http://schemas.openxmlformats.org/package/2006/relationships"><Relationship Id="rId2" Type="http://schemas.openxmlformats.org/officeDocument/2006/relationships/theme" Target="../theme/theme98.xml"/><Relationship Id="rId1" Type="http://schemas.openxmlformats.org/officeDocument/2006/relationships/slideLayout" Target="../slideLayouts/slideLayout113.xml"/></Relationships>
</file>

<file path=ppt/slideMasters/_rels/slideMaster99.xml.rels><?xml version="1.0" encoding="UTF-8" standalone="yes"?>
<Relationships xmlns="http://schemas.openxmlformats.org/package/2006/relationships"><Relationship Id="rId2" Type="http://schemas.openxmlformats.org/officeDocument/2006/relationships/theme" Target="../theme/theme99.xml"/><Relationship Id="rId1"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383" y="132522"/>
            <a:ext cx="8543108" cy="958863"/>
          </a:xfrm>
          <a:prstGeom prst="rect">
            <a:avLst/>
          </a:prstGeom>
        </p:spPr>
        <p:txBody>
          <a:bodyPr vert="horz" wrap="square"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7383" y="1227909"/>
            <a:ext cx="8543108" cy="494905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72424" y="6510981"/>
            <a:ext cx="3086100" cy="365125"/>
          </a:xfrm>
          <a:prstGeom prst="rect">
            <a:avLst/>
          </a:prstGeom>
        </p:spPr>
        <p:txBody>
          <a:bodyPr vert="horz" lIns="91440" tIns="45720" rIns="91440" bIns="45720" rtlCol="0" anchor="ctr"/>
          <a:lstStyle>
            <a:lvl1pPr algn="l">
              <a:defRPr sz="900">
                <a:solidFill>
                  <a:schemeClr val="tx1"/>
                </a:solidFill>
              </a:defRPr>
            </a:lvl1pPr>
          </a:lstStyle>
          <a:p>
            <a:r>
              <a:rPr lang="en-US" smtClean="0"/>
              <a:t>© 2017 Pearson Education, Ltd.</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DE886-DA9C-4BB0-9CDA-E860E39C9479}" type="slidenum">
              <a:rPr lang="en-US" smtClean="0"/>
              <a:pPr/>
              <a:t>‹#›</a:t>
            </a:fld>
            <a:endParaRPr lang="en-US"/>
          </a:p>
        </p:txBody>
      </p:sp>
    </p:spTree>
    <p:extLst>
      <p:ext uri="{BB962C8B-B14F-4D97-AF65-F5344CB8AC3E}">
        <p14:creationId xmlns:p14="http://schemas.microsoft.com/office/powerpoint/2010/main" xmlns="" val="1798800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hf sldNum="0" hdr="0" dt="0"/>
  <p:txStyles>
    <p:titleStyle>
      <a:lvl1pPr algn="l" defTabSz="914400" rtl="0" eaLnBrk="1" latinLnBrk="0" hangingPunct="1">
        <a:lnSpc>
          <a:spcPct val="90000"/>
        </a:lnSpc>
        <a:spcBef>
          <a:spcPct val="0"/>
        </a:spcBef>
        <a:buNone/>
        <a:defRPr sz="3200" b="1"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1200"/>
        </a:spcAft>
        <a:buClr>
          <a:srgbClr val="0070C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Clr>
          <a:srgbClr val="0070C0"/>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461091293"/>
      </p:ext>
    </p:extLst>
  </p:cSld>
  <p:clrMap bg1="lt1" tx1="dk1" bg2="lt2" tx2="dk2" accent1="accent1" accent2="accent2" accent3="accent3" accent4="accent4" accent5="accent5" accent6="accent6" hlink="hlink" folHlink="folHlink"/>
  <p:sldLayoutIdLst>
    <p:sldLayoutId id="214748370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161070811"/>
      </p:ext>
    </p:extLst>
  </p:cSld>
  <p:clrMap bg1="lt1" tx1="dk1" bg2="lt2" tx2="dk2" accent1="accent1" accent2="accent2" accent3="accent3" accent4="accent4" accent5="accent5" accent6="accent6" hlink="hlink" folHlink="folHlink"/>
  <p:sldLayoutIdLst>
    <p:sldLayoutId id="214748391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4282416746"/>
      </p:ext>
    </p:extLst>
  </p:cSld>
  <p:clrMap bg1="lt1" tx1="dk1" bg2="lt2" tx2="dk2" accent1="accent1" accent2="accent2" accent3="accent3" accent4="accent4" accent5="accent5" accent6="accent6" hlink="hlink" folHlink="folHlink"/>
  <p:sldLayoutIdLst>
    <p:sldLayoutId id="214748391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321562504"/>
      </p:ext>
    </p:extLst>
  </p:cSld>
  <p:clrMap bg1="lt1" tx1="dk1" bg2="lt2" tx2="dk2" accent1="accent1" accent2="accent2" accent3="accent3" accent4="accent4" accent5="accent5" accent6="accent6" hlink="hlink" folHlink="folHlink"/>
  <p:sldLayoutIdLst>
    <p:sldLayoutId id="214748391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206736502"/>
      </p:ext>
    </p:extLst>
  </p:cSld>
  <p:clrMap bg1="lt1" tx1="dk1" bg2="lt2" tx2="dk2" accent1="accent1" accent2="accent2" accent3="accent3" accent4="accent4" accent5="accent5" accent6="accent6" hlink="hlink" folHlink="folHlink"/>
  <p:sldLayoutIdLst>
    <p:sldLayoutId id="214748392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036870647"/>
      </p:ext>
    </p:extLst>
  </p:cSld>
  <p:clrMap bg1="lt1" tx1="dk1" bg2="lt2" tx2="dk2" accent1="accent1" accent2="accent2" accent3="accent3" accent4="accent4" accent5="accent5" accent6="accent6" hlink="hlink" folHlink="folHlink"/>
  <p:sldLayoutIdLst>
    <p:sldLayoutId id="214748392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245829878"/>
      </p:ext>
    </p:extLst>
  </p:cSld>
  <p:clrMap bg1="lt1" tx1="dk1" bg2="lt2" tx2="dk2" accent1="accent1" accent2="accent2" accent3="accent3" accent4="accent4" accent5="accent5" accent6="accent6" hlink="hlink" folHlink="folHlink"/>
  <p:sldLayoutIdLst>
    <p:sldLayoutId id="214748392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7465475"/>
      </p:ext>
    </p:extLst>
  </p:cSld>
  <p:clrMap bg1="lt1" tx1="dk1" bg2="lt2" tx2="dk2" accent1="accent1" accent2="accent2" accent3="accent3" accent4="accent4" accent5="accent5" accent6="accent6" hlink="hlink" folHlink="folHlink"/>
  <p:sldLayoutIdLst>
    <p:sldLayoutId id="214748392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847550121"/>
      </p:ext>
    </p:extLst>
  </p:cSld>
  <p:clrMap bg1="lt1" tx1="dk1" bg2="lt2" tx2="dk2" accent1="accent1" accent2="accent2" accent3="accent3" accent4="accent4" accent5="accent5" accent6="accent6" hlink="hlink" folHlink="folHlink"/>
  <p:sldLayoutIdLst>
    <p:sldLayoutId id="214748392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792731739"/>
      </p:ext>
    </p:extLst>
  </p:cSld>
  <p:clrMap bg1="lt1" tx1="dk1" bg2="lt2" tx2="dk2" accent1="accent1" accent2="accent2" accent3="accent3" accent4="accent4" accent5="accent5" accent6="accent6" hlink="hlink" folHlink="folHlink"/>
  <p:sldLayoutIdLst>
    <p:sldLayoutId id="214748393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066247751"/>
      </p:ext>
    </p:extLst>
  </p:cSld>
  <p:clrMap bg1="lt1" tx1="dk1" bg2="lt2" tx2="dk2" accent1="accent1" accent2="accent2" accent3="accent3" accent4="accent4" accent5="accent5" accent6="accent6" hlink="hlink" folHlink="folHlink"/>
  <p:sldLayoutIdLst>
    <p:sldLayoutId id="214748393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527183905"/>
      </p:ext>
    </p:extLst>
  </p:cSld>
  <p:clrMap bg1="lt1" tx1="dk1" bg2="lt2" tx2="dk2" accent1="accent1" accent2="accent2" accent3="accent3" accent4="accent4" accent5="accent5" accent6="accent6" hlink="hlink" folHlink="folHlink"/>
  <p:sldLayoutIdLst>
    <p:sldLayoutId id="214748370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531124122"/>
      </p:ext>
    </p:extLst>
  </p:cSld>
  <p:clrMap bg1="lt1" tx1="dk1" bg2="lt2" tx2="dk2" accent1="accent1" accent2="accent2" accent3="accent3" accent4="accent4" accent5="accent5" accent6="accent6" hlink="hlink" folHlink="folHlink"/>
  <p:sldLayoutIdLst>
    <p:sldLayoutId id="214748393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356634859"/>
      </p:ext>
    </p:extLst>
  </p:cSld>
  <p:clrMap bg1="lt1" tx1="dk1" bg2="lt2" tx2="dk2" accent1="accent1" accent2="accent2" accent3="accent3" accent4="accent4" accent5="accent5" accent6="accent6" hlink="hlink" folHlink="folHlink"/>
  <p:sldLayoutIdLst>
    <p:sldLayoutId id="214748394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723799486"/>
      </p:ext>
    </p:extLst>
  </p:cSld>
  <p:clrMap bg1="lt1" tx1="dk1" bg2="lt2" tx2="dk2" accent1="accent1" accent2="accent2" accent3="accent3" accent4="accent4" accent5="accent5" accent6="accent6" hlink="hlink" folHlink="folHlink"/>
  <p:sldLayoutIdLst>
    <p:sldLayoutId id="214748394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4227677050"/>
      </p:ext>
    </p:extLst>
  </p:cSld>
  <p:clrMap bg1="lt1" tx1="dk1" bg2="lt2" tx2="dk2" accent1="accent1" accent2="accent2" accent3="accent3" accent4="accent4" accent5="accent5" accent6="accent6" hlink="hlink" folHlink="folHlink"/>
  <p:sldLayoutIdLst>
    <p:sldLayoutId id="214748394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550886690"/>
      </p:ext>
    </p:extLst>
  </p:cSld>
  <p:clrMap bg1="lt1" tx1="dk1" bg2="lt2" tx2="dk2" accent1="accent1" accent2="accent2" accent3="accent3" accent4="accent4" accent5="accent5" accent6="accent6" hlink="hlink" folHlink="folHlink"/>
  <p:sldLayoutIdLst>
    <p:sldLayoutId id="214748394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764411282"/>
      </p:ext>
    </p:extLst>
  </p:cSld>
  <p:clrMap bg1="lt1" tx1="dk1" bg2="lt2" tx2="dk2" accent1="accent1" accent2="accent2" accent3="accent3" accent4="accent4" accent5="accent5" accent6="accent6" hlink="hlink" folHlink="folHlink"/>
  <p:sldLayoutIdLst>
    <p:sldLayoutId id="214748395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097020171"/>
      </p:ext>
    </p:extLst>
  </p:cSld>
  <p:clrMap bg1="lt1" tx1="dk1" bg2="lt2" tx2="dk2" accent1="accent1" accent2="accent2" accent3="accent3" accent4="accent4" accent5="accent5" accent6="accent6" hlink="hlink" folHlink="folHlink"/>
  <p:sldLayoutIdLst>
    <p:sldLayoutId id="214748395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01879207"/>
      </p:ext>
    </p:extLst>
  </p:cSld>
  <p:clrMap bg1="lt1" tx1="dk1" bg2="lt2" tx2="dk2" accent1="accent1" accent2="accent2" accent3="accent3" accent4="accent4" accent5="accent5" accent6="accent6" hlink="hlink" folHlink="folHlink"/>
  <p:sldLayoutIdLst>
    <p:sldLayoutId id="214748395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571910984"/>
      </p:ext>
    </p:extLst>
  </p:cSld>
  <p:clrMap bg1="lt1" tx1="dk1" bg2="lt2" tx2="dk2" accent1="accent1" accent2="accent2" accent3="accent3" accent4="accent4" accent5="accent5" accent6="accent6" hlink="hlink" folHlink="folHlink"/>
  <p:sldLayoutIdLst>
    <p:sldLayoutId id="214748396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512200647"/>
      </p:ext>
    </p:extLst>
  </p:cSld>
  <p:clrMap bg1="lt1" tx1="dk1" bg2="lt2" tx2="dk2" accent1="accent1" accent2="accent2" accent3="accent3" accent4="accent4" accent5="accent5" accent6="accent6" hlink="hlink" folHlink="folHlink"/>
  <p:sldLayoutIdLst>
    <p:sldLayoutId id="214748396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651615543"/>
      </p:ext>
    </p:extLst>
  </p:cSld>
  <p:clrMap bg1="lt1" tx1="dk1" bg2="lt2" tx2="dk2" accent1="accent1" accent2="accent2" accent3="accent3" accent4="accent4" accent5="accent5" accent6="accent6" hlink="hlink" folHlink="folHlink"/>
  <p:sldLayoutIdLst>
    <p:sldLayoutId id="214748370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930989343"/>
      </p:ext>
    </p:extLst>
  </p:cSld>
  <p:clrMap bg1="lt1" tx1="dk1" bg2="lt2" tx2="dk2" accent1="accent1" accent2="accent2" accent3="accent3" accent4="accent4" accent5="accent5" accent6="accent6" hlink="hlink" folHlink="folHlink"/>
  <p:sldLayoutIdLst>
    <p:sldLayoutId id="214748396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428649725"/>
      </p:ext>
    </p:extLst>
  </p:cSld>
  <p:clrMap bg1="lt1" tx1="dk1" bg2="lt2" tx2="dk2" accent1="accent1" accent2="accent2" accent3="accent3" accent4="accent4" accent5="accent5" accent6="accent6" hlink="hlink" folHlink="folHlink"/>
  <p:sldLayoutIdLst>
    <p:sldLayoutId id="214748396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08962524"/>
      </p:ext>
    </p:extLst>
  </p:cSld>
  <p:clrMap bg1="lt1" tx1="dk1" bg2="lt2" tx2="dk2" accent1="accent1" accent2="accent2" accent3="accent3" accent4="accent4" accent5="accent5" accent6="accent6" hlink="hlink" folHlink="folHlink"/>
  <p:sldLayoutIdLst>
    <p:sldLayoutId id="214748397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889769766"/>
      </p:ext>
    </p:extLst>
  </p:cSld>
  <p:clrMap bg1="lt1" tx1="dk1" bg2="lt2" tx2="dk2" accent1="accent1" accent2="accent2" accent3="accent3" accent4="accent4" accent5="accent5" accent6="accent6" hlink="hlink" folHlink="folHlink"/>
  <p:sldLayoutIdLst>
    <p:sldLayoutId id="214748397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940087030"/>
      </p:ext>
    </p:extLst>
  </p:cSld>
  <p:clrMap bg1="lt1" tx1="dk1" bg2="lt2" tx2="dk2" accent1="accent1" accent2="accent2" accent3="accent3" accent4="accent4" accent5="accent5" accent6="accent6" hlink="hlink" folHlink="folHlink"/>
  <p:sldLayoutIdLst>
    <p:sldLayoutId id="214748397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677307844"/>
      </p:ext>
    </p:extLst>
  </p:cSld>
  <p:clrMap bg1="lt1" tx1="dk1" bg2="lt2" tx2="dk2" accent1="accent1" accent2="accent2" accent3="accent3" accent4="accent4" accent5="accent5" accent6="accent6" hlink="hlink" folHlink="folHlink"/>
  <p:sldLayoutIdLst>
    <p:sldLayoutId id="214748398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537705946"/>
      </p:ext>
    </p:extLst>
  </p:cSld>
  <p:clrMap bg1="lt1" tx1="dk1" bg2="lt2" tx2="dk2" accent1="accent1" accent2="accent2" accent3="accent3" accent4="accent4" accent5="accent5" accent6="accent6" hlink="hlink" folHlink="folHlink"/>
  <p:sldLayoutIdLst>
    <p:sldLayoutId id="214748398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973340874"/>
      </p:ext>
    </p:extLst>
  </p:cSld>
  <p:clrMap bg1="lt1" tx1="dk1" bg2="lt2" tx2="dk2" accent1="accent1" accent2="accent2" accent3="accent3" accent4="accent4" accent5="accent5" accent6="accent6" hlink="hlink" folHlink="folHlink"/>
  <p:sldLayoutIdLst>
    <p:sldLayoutId id="214748398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284130898"/>
      </p:ext>
    </p:extLst>
  </p:cSld>
  <p:clrMap bg1="lt1" tx1="dk1" bg2="lt2" tx2="dk2" accent1="accent1" accent2="accent2" accent3="accent3" accent4="accent4" accent5="accent5" accent6="accent6" hlink="hlink" folHlink="folHlink"/>
  <p:sldLayoutIdLst>
    <p:sldLayoutId id="214748398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965897718"/>
      </p:ext>
    </p:extLst>
  </p:cSld>
  <p:clrMap bg1="lt1" tx1="dk1" bg2="lt2" tx2="dk2" accent1="accent1" accent2="accent2" accent3="accent3" accent4="accent4" accent5="accent5" accent6="accent6" hlink="hlink" folHlink="folHlink"/>
  <p:sldLayoutIdLst>
    <p:sldLayoutId id="214748398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46037775"/>
      </p:ext>
    </p:extLst>
  </p:cSld>
  <p:clrMap bg1="lt1" tx1="dk1" bg2="lt2" tx2="dk2" accent1="accent1" accent2="accent2" accent3="accent3" accent4="accent4" accent5="accent5" accent6="accent6" hlink="hlink" folHlink="folHlink"/>
  <p:sldLayoutIdLst>
    <p:sldLayoutId id="214748370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752899312"/>
      </p:ext>
    </p:extLst>
  </p:cSld>
  <p:clrMap bg1="lt1" tx1="dk1" bg2="lt2" tx2="dk2" accent1="accent1" accent2="accent2" accent3="accent3" accent4="accent4" accent5="accent5" accent6="accent6" hlink="hlink" folHlink="folHlink"/>
  <p:sldLayoutIdLst>
    <p:sldLayoutId id="214748399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989992459"/>
      </p:ext>
    </p:extLst>
  </p:cSld>
  <p:clrMap bg1="lt1" tx1="dk1" bg2="lt2" tx2="dk2" accent1="accent1" accent2="accent2" accent3="accent3" accent4="accent4" accent5="accent5" accent6="accent6" hlink="hlink" folHlink="folHlink"/>
  <p:sldLayoutIdLst>
    <p:sldLayoutId id="214748399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215225832"/>
      </p:ext>
    </p:extLst>
  </p:cSld>
  <p:clrMap bg1="lt1" tx1="dk1" bg2="lt2" tx2="dk2" accent1="accent1" accent2="accent2" accent3="accent3" accent4="accent4" accent5="accent5" accent6="accent6" hlink="hlink" folHlink="folHlink"/>
  <p:sldLayoutIdLst>
    <p:sldLayoutId id="214748399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789841130"/>
      </p:ext>
    </p:extLst>
  </p:cSld>
  <p:clrMap bg1="lt1" tx1="dk1" bg2="lt2" tx2="dk2" accent1="accent1" accent2="accent2" accent3="accent3" accent4="accent4" accent5="accent5" accent6="accent6" hlink="hlink" folHlink="folHlink"/>
  <p:sldLayoutIdLst>
    <p:sldLayoutId id="214748399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612559366"/>
      </p:ext>
    </p:extLst>
  </p:cSld>
  <p:clrMap bg1="lt1" tx1="dk1" bg2="lt2" tx2="dk2" accent1="accent1" accent2="accent2" accent3="accent3" accent4="accent4" accent5="accent5" accent6="accent6" hlink="hlink" folHlink="folHlink"/>
  <p:sldLayoutIdLst>
    <p:sldLayoutId id="214748399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314789471"/>
      </p:ext>
    </p:extLst>
  </p:cSld>
  <p:clrMap bg1="lt1" tx1="dk1" bg2="lt2" tx2="dk2" accent1="accent1" accent2="accent2" accent3="accent3" accent4="accent4" accent5="accent5" accent6="accent6" hlink="hlink" folHlink="folHlink"/>
  <p:sldLayoutIdLst>
    <p:sldLayoutId id="214748400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632391953"/>
      </p:ext>
    </p:extLst>
  </p:cSld>
  <p:clrMap bg1="lt1" tx1="dk1" bg2="lt2" tx2="dk2" accent1="accent1" accent2="accent2" accent3="accent3" accent4="accent4" accent5="accent5" accent6="accent6" hlink="hlink" folHlink="folHlink"/>
  <p:sldLayoutIdLst>
    <p:sldLayoutId id="214748400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951591180"/>
      </p:ext>
    </p:extLst>
  </p:cSld>
  <p:clrMap bg1="lt1" tx1="dk1" bg2="lt2" tx2="dk2" accent1="accent1" accent2="accent2" accent3="accent3" accent4="accent4" accent5="accent5" accent6="accent6" hlink="hlink" folHlink="folHlink"/>
  <p:sldLayoutIdLst>
    <p:sldLayoutId id="214748400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234977192"/>
      </p:ext>
    </p:extLst>
  </p:cSld>
  <p:clrMap bg1="lt1" tx1="dk1" bg2="lt2" tx2="dk2" accent1="accent1" accent2="accent2" accent3="accent3" accent4="accent4" accent5="accent5" accent6="accent6" hlink="hlink" folHlink="folHlink"/>
  <p:sldLayoutIdLst>
    <p:sldLayoutId id="214748400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621399453"/>
      </p:ext>
    </p:extLst>
  </p:cSld>
  <p:clrMap bg1="lt1" tx1="dk1" bg2="lt2" tx2="dk2" accent1="accent1" accent2="accent2" accent3="accent3" accent4="accent4" accent5="accent5" accent6="accent6" hlink="hlink" folHlink="folHlink"/>
  <p:sldLayoutIdLst>
    <p:sldLayoutId id="214748401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171389963"/>
      </p:ext>
    </p:extLst>
  </p:cSld>
  <p:clrMap bg1="lt1" tx1="dk1" bg2="lt2" tx2="dk2" accent1="accent1" accent2="accent2" accent3="accent3" accent4="accent4" accent5="accent5" accent6="accent6" hlink="hlink" folHlink="folHlink"/>
  <p:sldLayoutIdLst>
    <p:sldLayoutId id="214748371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583622944"/>
      </p:ext>
    </p:extLst>
  </p:cSld>
  <p:clrMap bg1="lt1" tx1="dk1" bg2="lt2" tx2="dk2" accent1="accent1" accent2="accent2" accent3="accent3" accent4="accent4" accent5="accent5" accent6="accent6" hlink="hlink" folHlink="folHlink"/>
  <p:sldLayoutIdLst>
    <p:sldLayoutId id="21474840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875602760"/>
      </p:ext>
    </p:extLst>
  </p:cSld>
  <p:clrMap bg1="lt1" tx1="dk1" bg2="lt2" tx2="dk2" accent1="accent1" accent2="accent2" accent3="accent3" accent4="accent4" accent5="accent5" accent6="accent6" hlink="hlink" folHlink="folHlink"/>
  <p:sldLayoutIdLst>
    <p:sldLayoutId id="214748401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78683928"/>
      </p:ext>
    </p:extLst>
  </p:cSld>
  <p:clrMap bg1="lt1" tx1="dk1" bg2="lt2" tx2="dk2" accent1="accent1" accent2="accent2" accent3="accent3" accent4="accent4" accent5="accent5" accent6="accent6" hlink="hlink" folHlink="folHlink"/>
  <p:sldLayoutIdLst>
    <p:sldLayoutId id="214748401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510231990"/>
      </p:ext>
    </p:extLst>
  </p:cSld>
  <p:clrMap bg1="lt1" tx1="dk1" bg2="lt2" tx2="dk2" accent1="accent1" accent2="accent2" accent3="accent3" accent4="accent4" accent5="accent5" accent6="accent6" hlink="hlink" folHlink="folHlink"/>
  <p:sldLayoutIdLst>
    <p:sldLayoutId id="214748402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726435369"/>
      </p:ext>
    </p:extLst>
  </p:cSld>
  <p:clrMap bg1="lt1" tx1="dk1" bg2="lt2" tx2="dk2" accent1="accent1" accent2="accent2" accent3="accent3" accent4="accent4" accent5="accent5" accent6="accent6" hlink="hlink" folHlink="folHlink"/>
  <p:sldLayoutIdLst>
    <p:sldLayoutId id="214748402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471917587"/>
      </p:ext>
    </p:extLst>
  </p:cSld>
  <p:clrMap bg1="lt1" tx1="dk1" bg2="lt2" tx2="dk2" accent1="accent1" accent2="accent2" accent3="accent3" accent4="accent4" accent5="accent5" accent6="accent6" hlink="hlink" folHlink="folHlink"/>
  <p:sldLayoutIdLst>
    <p:sldLayoutId id="214748402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762603223"/>
      </p:ext>
    </p:extLst>
  </p:cSld>
  <p:clrMap bg1="lt1" tx1="dk1" bg2="lt2" tx2="dk2" accent1="accent1" accent2="accent2" accent3="accent3" accent4="accent4" accent5="accent5" accent6="accent6" hlink="hlink" folHlink="folHlink"/>
  <p:sldLayoutIdLst>
    <p:sldLayoutId id="214748402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954270381"/>
      </p:ext>
    </p:extLst>
  </p:cSld>
  <p:clrMap bg1="lt1" tx1="dk1" bg2="lt2" tx2="dk2" accent1="accent1" accent2="accent2" accent3="accent3" accent4="accent4" accent5="accent5" accent6="accent6" hlink="hlink" folHlink="folHlink"/>
  <p:sldLayoutIdLst>
    <p:sldLayoutId id="214748402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604945071"/>
      </p:ext>
    </p:extLst>
  </p:cSld>
  <p:clrMap bg1="lt1" tx1="dk1" bg2="lt2" tx2="dk2" accent1="accent1" accent2="accent2" accent3="accent3" accent4="accent4" accent5="accent5" accent6="accent6" hlink="hlink" folHlink="folHlink"/>
  <p:sldLayoutIdLst>
    <p:sldLayoutId id="214748403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471304983"/>
      </p:ext>
    </p:extLst>
  </p:cSld>
  <p:clrMap bg1="lt1" tx1="dk1" bg2="lt2" tx2="dk2" accent1="accent1" accent2="accent2" accent3="accent3" accent4="accent4" accent5="accent5" accent6="accent6" hlink="hlink" folHlink="folHlink"/>
  <p:sldLayoutIdLst>
    <p:sldLayoutId id="214748403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548659293"/>
      </p:ext>
    </p:extLst>
  </p:cSld>
  <p:clrMap bg1="lt1" tx1="dk1" bg2="lt2" tx2="dk2" accent1="accent1" accent2="accent2" accent3="accent3" accent4="accent4" accent5="accent5" accent6="accent6" hlink="hlink" folHlink="folHlink"/>
  <p:sldLayoutIdLst>
    <p:sldLayoutId id="214748371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703423199"/>
      </p:ext>
    </p:extLst>
  </p:cSld>
  <p:clrMap bg1="lt1" tx1="dk1" bg2="lt2" tx2="dk2" accent1="accent1" accent2="accent2" accent3="accent3" accent4="accent4" accent5="accent5" accent6="accent6" hlink="hlink" folHlink="folHlink"/>
  <p:sldLayoutIdLst>
    <p:sldLayoutId id="214748403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865899181"/>
      </p:ext>
    </p:extLst>
  </p:cSld>
  <p:clrMap bg1="lt1" tx1="dk1" bg2="lt2" tx2="dk2" accent1="accent1" accent2="accent2" accent3="accent3" accent4="accent4" accent5="accent5" accent6="accent6" hlink="hlink" folHlink="folHlink"/>
  <p:sldLayoutIdLst>
    <p:sldLayoutId id="214748403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078499803"/>
      </p:ext>
    </p:extLst>
  </p:cSld>
  <p:clrMap bg1="lt1" tx1="dk1" bg2="lt2" tx2="dk2" accent1="accent1" accent2="accent2" accent3="accent3" accent4="accent4" accent5="accent5" accent6="accent6" hlink="hlink" folHlink="folHlink"/>
  <p:sldLayoutIdLst>
    <p:sldLayoutId id="214748403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336019142"/>
      </p:ext>
    </p:extLst>
  </p:cSld>
  <p:clrMap bg1="lt1" tx1="dk1" bg2="lt2" tx2="dk2" accent1="accent1" accent2="accent2" accent3="accent3" accent4="accent4" accent5="accent5" accent6="accent6" hlink="hlink" folHlink="folHlink"/>
  <p:sldLayoutIdLst>
    <p:sldLayoutId id="214748404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906835653"/>
      </p:ext>
    </p:extLst>
  </p:cSld>
  <p:clrMap bg1="lt1" tx1="dk1" bg2="lt2" tx2="dk2" accent1="accent1" accent2="accent2" accent3="accent3" accent4="accent4" accent5="accent5" accent6="accent6" hlink="hlink" folHlink="folHlink"/>
  <p:sldLayoutIdLst>
    <p:sldLayoutId id="214748404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726152697"/>
      </p:ext>
    </p:extLst>
  </p:cSld>
  <p:clrMap bg1="lt1" tx1="dk1" bg2="lt2" tx2="dk2" accent1="accent1" accent2="accent2" accent3="accent3" accent4="accent4" accent5="accent5" accent6="accent6" hlink="hlink" folHlink="folHlink"/>
  <p:sldLayoutIdLst>
    <p:sldLayoutId id="214748404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164167429"/>
      </p:ext>
    </p:extLst>
  </p:cSld>
  <p:clrMap bg1="lt1" tx1="dk1" bg2="lt2" tx2="dk2" accent1="accent1" accent2="accent2" accent3="accent3" accent4="accent4" accent5="accent5" accent6="accent6" hlink="hlink" folHlink="folHlink"/>
  <p:sldLayoutIdLst>
    <p:sldLayoutId id="214748404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267323902"/>
      </p:ext>
    </p:extLst>
  </p:cSld>
  <p:clrMap bg1="lt1" tx1="dk1" bg2="lt2" tx2="dk2" accent1="accent1" accent2="accent2" accent3="accent3" accent4="accent4" accent5="accent5" accent6="accent6" hlink="hlink" folHlink="folHlink"/>
  <p:sldLayoutIdLst>
    <p:sldLayoutId id="214748404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183837608"/>
      </p:ext>
    </p:extLst>
  </p:cSld>
  <p:clrMap bg1="lt1" tx1="dk1" bg2="lt2" tx2="dk2" accent1="accent1" accent2="accent2" accent3="accent3" accent4="accent4" accent5="accent5" accent6="accent6" hlink="hlink" folHlink="folHlink"/>
  <p:sldLayoutIdLst>
    <p:sldLayoutId id="214748405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207494750"/>
      </p:ext>
    </p:extLst>
  </p:cSld>
  <p:clrMap bg1="lt1" tx1="dk1" bg2="lt2" tx2="dk2" accent1="accent1" accent2="accent2" accent3="accent3" accent4="accent4" accent5="accent5" accent6="accent6" hlink="hlink" folHlink="folHlink"/>
  <p:sldLayoutIdLst>
    <p:sldLayoutId id="214748405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824969969"/>
      </p:ext>
    </p:extLst>
  </p:cSld>
  <p:clrMap bg1="lt1" tx1="dk1" bg2="lt2" tx2="dk2" accent1="accent1" accent2="accent2" accent3="accent3" accent4="accent4" accent5="accent5" accent6="accent6" hlink="hlink" folHlink="folHlink"/>
  <p:sldLayoutIdLst>
    <p:sldLayoutId id="214748371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967068949"/>
      </p:ext>
    </p:extLst>
  </p:cSld>
  <p:clrMap bg1="lt1" tx1="dk1" bg2="lt2" tx2="dk2" accent1="accent1" accent2="accent2" accent3="accent3" accent4="accent4" accent5="accent5" accent6="accent6" hlink="hlink" folHlink="folHlink"/>
  <p:sldLayoutIdLst>
    <p:sldLayoutId id="214748405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182923150"/>
      </p:ext>
    </p:extLst>
  </p:cSld>
  <p:clrMap bg1="lt1" tx1="dk1" bg2="lt2" tx2="dk2" accent1="accent1" accent2="accent2" accent3="accent3" accent4="accent4" accent5="accent5" accent6="accent6" hlink="hlink" folHlink="folHlink"/>
  <p:sldLayoutIdLst>
    <p:sldLayoutId id="214748405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4184847754"/>
      </p:ext>
    </p:extLst>
  </p:cSld>
  <p:clrMap bg1="lt1" tx1="dk1" bg2="lt2" tx2="dk2" accent1="accent1" accent2="accent2" accent3="accent3" accent4="accent4" accent5="accent5" accent6="accent6" hlink="hlink" folHlink="folHlink"/>
  <p:sldLayoutIdLst>
    <p:sldLayoutId id="214748371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705448099"/>
      </p:ext>
    </p:extLst>
  </p:cSld>
  <p:clrMap bg1="lt1" tx1="dk1" bg2="lt2" tx2="dk2" accent1="accent1" accent2="accent2" accent3="accent3" accent4="accent4" accent5="accent5" accent6="accent6" hlink="hlink" folHlink="folHlink"/>
  <p:sldLayoutIdLst>
    <p:sldLayoutId id="214748371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892561789"/>
      </p:ext>
    </p:extLst>
  </p:cSld>
  <p:clrMap bg1="lt1" tx1="dk1" bg2="lt2" tx2="dk2" accent1="accent1" accent2="accent2" accent3="accent3" accent4="accent4" accent5="accent5" accent6="accent6" hlink="hlink" folHlink="folHlink"/>
  <p:sldLayoutIdLst>
    <p:sldLayoutId id="214748372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 2017 Pearson Education, Ltd.</a:t>
            </a:r>
            <a:endParaRPr lang="en-IN"/>
          </a:p>
        </p:txBody>
      </p:sp>
    </p:spTree>
    <p:extLst>
      <p:ext uri="{BB962C8B-B14F-4D97-AF65-F5344CB8AC3E}">
        <p14:creationId xmlns:p14="http://schemas.microsoft.com/office/powerpoint/2010/main" xmlns="" val="2351617915"/>
      </p:ext>
    </p:extLst>
  </p:cSld>
  <p:clrMap bg1="lt1" tx1="dk1" bg2="lt2" tx2="dk2" accent1="accent1" accent2="accent2" accent3="accent3" accent4="accent4" accent5="accent5" accent6="accent6" hlink="hlink" folHlink="folHlink"/>
  <p:sldLayoutIdLst>
    <p:sldLayoutId id="214748368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051749606"/>
      </p:ext>
    </p:extLst>
  </p:cSld>
  <p:clrMap bg1="lt1" tx1="dk1" bg2="lt2" tx2="dk2" accent1="accent1" accent2="accent2" accent3="accent3" accent4="accent4" accent5="accent5" accent6="accent6" hlink="hlink" folHlink="folHlink"/>
  <p:sldLayoutIdLst>
    <p:sldLayoutId id="214748372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178138433"/>
      </p:ext>
    </p:extLst>
  </p:cSld>
  <p:clrMap bg1="lt1" tx1="dk1" bg2="lt2" tx2="dk2" accent1="accent1" accent2="accent2" accent3="accent3" accent4="accent4" accent5="accent5" accent6="accent6" hlink="hlink" folHlink="folHlink"/>
  <p:sldLayoutIdLst>
    <p:sldLayoutId id="214748372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131379527"/>
      </p:ext>
    </p:extLst>
  </p:cSld>
  <p:clrMap bg1="lt1" tx1="dk1" bg2="lt2" tx2="dk2" accent1="accent1" accent2="accent2" accent3="accent3" accent4="accent4" accent5="accent5" accent6="accent6" hlink="hlink" folHlink="folHlink"/>
  <p:sldLayoutIdLst>
    <p:sldLayoutId id="214748372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22123915"/>
      </p:ext>
    </p:extLst>
  </p:cSld>
  <p:clrMap bg1="lt1" tx1="dk1" bg2="lt2" tx2="dk2" accent1="accent1" accent2="accent2" accent3="accent3" accent4="accent4" accent5="accent5" accent6="accent6" hlink="hlink" folHlink="folHlink"/>
  <p:sldLayoutIdLst>
    <p:sldLayoutId id="214748372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465459838"/>
      </p:ext>
    </p:extLst>
  </p:cSld>
  <p:clrMap bg1="lt1" tx1="dk1" bg2="lt2" tx2="dk2" accent1="accent1" accent2="accent2" accent3="accent3" accent4="accent4" accent5="accent5" accent6="accent6" hlink="hlink" folHlink="folHlink"/>
  <p:sldLayoutIdLst>
    <p:sldLayoutId id="214748373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226260720"/>
      </p:ext>
    </p:extLst>
  </p:cSld>
  <p:clrMap bg1="lt1" tx1="dk1" bg2="lt2" tx2="dk2" accent1="accent1" accent2="accent2" accent3="accent3" accent4="accent4" accent5="accent5" accent6="accent6" hlink="hlink" folHlink="folHlink"/>
  <p:sldLayoutIdLst>
    <p:sldLayoutId id="214748373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052195377"/>
      </p:ext>
    </p:extLst>
  </p:cSld>
  <p:clrMap bg1="lt1" tx1="dk1" bg2="lt2" tx2="dk2" accent1="accent1" accent2="accent2" accent3="accent3" accent4="accent4" accent5="accent5" accent6="accent6" hlink="hlink" folHlink="folHlink"/>
  <p:sldLayoutIdLst>
    <p:sldLayoutId id="214748373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573821413"/>
      </p:ext>
    </p:extLst>
  </p:cSld>
  <p:clrMap bg1="lt1" tx1="dk1" bg2="lt2" tx2="dk2" accent1="accent1" accent2="accent2" accent3="accent3" accent4="accent4" accent5="accent5" accent6="accent6" hlink="hlink" folHlink="folHlink"/>
  <p:sldLayoutIdLst>
    <p:sldLayoutId id="214748373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659220135"/>
      </p:ext>
    </p:extLst>
  </p:cSld>
  <p:clrMap bg1="lt1" tx1="dk1" bg2="lt2" tx2="dk2" accent1="accent1" accent2="accent2" accent3="accent3" accent4="accent4" accent5="accent5" accent6="accent6" hlink="hlink" folHlink="folHlink"/>
  <p:sldLayoutIdLst>
    <p:sldLayoutId id="214748373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195334501"/>
      </p:ext>
    </p:extLst>
  </p:cSld>
  <p:clrMap bg1="lt1" tx1="dk1" bg2="lt2" tx2="dk2" accent1="accent1" accent2="accent2" accent3="accent3" accent4="accent4" accent5="accent5" accent6="accent6" hlink="hlink" folHlink="folHlink"/>
  <p:sldLayoutIdLst>
    <p:sldLayoutId id="214748374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4070265248"/>
      </p:ext>
    </p:extLst>
  </p:cSld>
  <p:clrMap bg1="lt1" tx1="dk1" bg2="lt2" tx2="dk2" accent1="accent1" accent2="accent2" accent3="accent3" accent4="accent4" accent5="accent5" accent6="accent6" hlink="hlink" folHlink="folHlink"/>
  <p:sldLayoutIdLst>
    <p:sldLayoutId id="214748368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858693126"/>
      </p:ext>
    </p:extLst>
  </p:cSld>
  <p:clrMap bg1="lt1" tx1="dk1" bg2="lt2" tx2="dk2" accent1="accent1" accent2="accent2" accent3="accent3" accent4="accent4" accent5="accent5" accent6="accent6" hlink="hlink" folHlink="folHlink"/>
  <p:sldLayoutIdLst>
    <p:sldLayoutId id="214748374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968336490"/>
      </p:ext>
    </p:extLst>
  </p:cSld>
  <p:clrMap bg1="lt1" tx1="dk1" bg2="lt2" tx2="dk2" accent1="accent1" accent2="accent2" accent3="accent3" accent4="accent4" accent5="accent5" accent6="accent6" hlink="hlink" folHlink="folHlink"/>
  <p:sldLayoutIdLst>
    <p:sldLayoutId id="214748374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254888119"/>
      </p:ext>
    </p:extLst>
  </p:cSld>
  <p:clrMap bg1="lt1" tx1="dk1" bg2="lt2" tx2="dk2" accent1="accent1" accent2="accent2" accent3="accent3" accent4="accent4" accent5="accent5" accent6="accent6" hlink="hlink" folHlink="folHlink"/>
  <p:sldLayoutIdLst>
    <p:sldLayoutId id="214748374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907476842"/>
      </p:ext>
    </p:extLst>
  </p:cSld>
  <p:clrMap bg1="lt1" tx1="dk1" bg2="lt2" tx2="dk2" accent1="accent1" accent2="accent2" accent3="accent3" accent4="accent4" accent5="accent5" accent6="accent6" hlink="hlink" folHlink="folHlink"/>
  <p:sldLayoutIdLst>
    <p:sldLayoutId id="214748374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18888104"/>
      </p:ext>
    </p:extLst>
  </p:cSld>
  <p:clrMap bg1="lt1" tx1="dk1" bg2="lt2" tx2="dk2" accent1="accent1" accent2="accent2" accent3="accent3" accent4="accent4" accent5="accent5" accent6="accent6" hlink="hlink" folHlink="folHlink"/>
  <p:sldLayoutIdLst>
    <p:sldLayoutId id="214748375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4138424392"/>
      </p:ext>
    </p:extLst>
  </p:cSld>
  <p:clrMap bg1="lt1" tx1="dk1" bg2="lt2" tx2="dk2" accent1="accent1" accent2="accent2" accent3="accent3" accent4="accent4" accent5="accent5" accent6="accent6" hlink="hlink" folHlink="folHlink"/>
  <p:sldLayoutIdLst>
    <p:sldLayoutId id="214748375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4049068754"/>
      </p:ext>
    </p:extLst>
  </p:cSld>
  <p:clrMap bg1="lt1" tx1="dk1" bg2="lt2" tx2="dk2" accent1="accent1" accent2="accent2" accent3="accent3" accent4="accent4" accent5="accent5" accent6="accent6" hlink="hlink" folHlink="folHlink"/>
  <p:sldLayoutIdLst>
    <p:sldLayoutId id="214748375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542824064"/>
      </p:ext>
    </p:extLst>
  </p:cSld>
  <p:clrMap bg1="lt1" tx1="dk1" bg2="lt2" tx2="dk2" accent1="accent1" accent2="accent2" accent3="accent3" accent4="accent4" accent5="accent5" accent6="accent6" hlink="hlink" folHlink="folHlink"/>
  <p:sldLayoutIdLst>
    <p:sldLayoutId id="214748375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821053323"/>
      </p:ext>
    </p:extLst>
  </p:cSld>
  <p:clrMap bg1="lt1" tx1="dk1" bg2="lt2" tx2="dk2" accent1="accent1" accent2="accent2" accent3="accent3" accent4="accent4" accent5="accent5" accent6="accent6" hlink="hlink" folHlink="folHlink"/>
  <p:sldLayoutIdLst>
    <p:sldLayoutId id="214748375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705968636"/>
      </p:ext>
    </p:extLst>
  </p:cSld>
  <p:clrMap bg1="lt1" tx1="dk1" bg2="lt2" tx2="dk2" accent1="accent1" accent2="accent2" accent3="accent3" accent4="accent4" accent5="accent5" accent6="accent6" hlink="hlink" folHlink="folHlink"/>
  <p:sldLayoutIdLst>
    <p:sldLayoutId id="214748376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505989652"/>
      </p:ext>
    </p:extLst>
  </p:cSld>
  <p:clrMap bg1="lt1" tx1="dk1" bg2="lt2" tx2="dk2" accent1="accent1" accent2="accent2" accent3="accent3" accent4="accent4" accent5="accent5" accent6="accent6" hlink="hlink" folHlink="folHlink"/>
  <p:sldLayoutIdLst>
    <p:sldLayoutId id="214748369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958494604"/>
      </p:ext>
    </p:extLst>
  </p:cSld>
  <p:clrMap bg1="lt1" tx1="dk1" bg2="lt2" tx2="dk2" accent1="accent1" accent2="accent2" accent3="accent3" accent4="accent4" accent5="accent5" accent6="accent6" hlink="hlink" folHlink="folHlink"/>
  <p:sldLayoutIdLst>
    <p:sldLayoutId id="214748376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400140646"/>
      </p:ext>
    </p:extLst>
  </p:cSld>
  <p:clrMap bg1="lt1" tx1="dk1" bg2="lt2" tx2="dk2" accent1="accent1" accent2="accent2" accent3="accent3" accent4="accent4" accent5="accent5" accent6="accent6" hlink="hlink" folHlink="folHlink"/>
  <p:sldLayoutIdLst>
    <p:sldLayoutId id="214748376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434521561"/>
      </p:ext>
    </p:extLst>
  </p:cSld>
  <p:clrMap bg1="lt1" tx1="dk1" bg2="lt2" tx2="dk2" accent1="accent1" accent2="accent2" accent3="accent3" accent4="accent4" accent5="accent5" accent6="accent6" hlink="hlink" folHlink="folHlink"/>
  <p:sldLayoutIdLst>
    <p:sldLayoutId id="214748376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269400365"/>
      </p:ext>
    </p:extLst>
  </p:cSld>
  <p:clrMap bg1="lt1" tx1="dk1" bg2="lt2" tx2="dk2" accent1="accent1" accent2="accent2" accent3="accent3" accent4="accent4" accent5="accent5" accent6="accent6" hlink="hlink" folHlink="folHlink"/>
  <p:sldLayoutIdLst>
    <p:sldLayoutId id="214748376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4153650256"/>
      </p:ext>
    </p:extLst>
  </p:cSld>
  <p:clrMap bg1="lt1" tx1="dk1" bg2="lt2" tx2="dk2" accent1="accent1" accent2="accent2" accent3="accent3" accent4="accent4" accent5="accent5" accent6="accent6" hlink="hlink" folHlink="folHlink"/>
  <p:sldLayoutIdLst>
    <p:sldLayoutId id="214748377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319413371"/>
      </p:ext>
    </p:extLst>
  </p:cSld>
  <p:clrMap bg1="lt1" tx1="dk1" bg2="lt2" tx2="dk2" accent1="accent1" accent2="accent2" accent3="accent3" accent4="accent4" accent5="accent5" accent6="accent6" hlink="hlink" folHlink="folHlink"/>
  <p:sldLayoutIdLst>
    <p:sldLayoutId id="214748377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323625796"/>
      </p:ext>
    </p:extLst>
  </p:cSld>
  <p:clrMap bg1="lt1" tx1="dk1" bg2="lt2" tx2="dk2" accent1="accent1" accent2="accent2" accent3="accent3" accent4="accent4" accent5="accent5" accent6="accent6" hlink="hlink" folHlink="folHlink"/>
  <p:sldLayoutIdLst>
    <p:sldLayoutId id="214748377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4064000539"/>
      </p:ext>
    </p:extLst>
  </p:cSld>
  <p:clrMap bg1="lt1" tx1="dk1" bg2="lt2" tx2="dk2" accent1="accent1" accent2="accent2" accent3="accent3" accent4="accent4" accent5="accent5" accent6="accent6" hlink="hlink" folHlink="folHlink"/>
  <p:sldLayoutIdLst>
    <p:sldLayoutId id="214748377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145151721"/>
      </p:ext>
    </p:extLst>
  </p:cSld>
  <p:clrMap bg1="lt1" tx1="dk1" bg2="lt2" tx2="dk2" accent1="accent1" accent2="accent2" accent3="accent3" accent4="accent4" accent5="accent5" accent6="accent6" hlink="hlink" folHlink="folHlink"/>
  <p:sldLayoutIdLst>
    <p:sldLayoutId id="214748377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4225458070"/>
      </p:ext>
    </p:extLst>
  </p:cSld>
  <p:clrMap bg1="lt1" tx1="dk1" bg2="lt2" tx2="dk2" accent1="accent1" accent2="accent2" accent3="accent3" accent4="accent4" accent5="accent5" accent6="accent6" hlink="hlink" folHlink="folHlink"/>
  <p:sldLayoutIdLst>
    <p:sldLayoutId id="214748378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023152982"/>
      </p:ext>
    </p:extLst>
  </p:cSld>
  <p:clrMap bg1="lt1" tx1="dk1" bg2="lt2" tx2="dk2" accent1="accent1" accent2="accent2" accent3="accent3" accent4="accent4" accent5="accent5" accent6="accent6" hlink="hlink" folHlink="folHlink"/>
  <p:sldLayoutIdLst>
    <p:sldLayoutId id="214748369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746418356"/>
      </p:ext>
    </p:extLst>
  </p:cSld>
  <p:clrMap bg1="lt1" tx1="dk1" bg2="lt2" tx2="dk2" accent1="accent1" accent2="accent2" accent3="accent3" accent4="accent4" accent5="accent5" accent6="accent6" hlink="hlink" folHlink="folHlink"/>
  <p:sldLayoutIdLst>
    <p:sldLayoutId id="214748378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349439858"/>
      </p:ext>
    </p:extLst>
  </p:cSld>
  <p:clrMap bg1="lt1" tx1="dk1" bg2="lt2" tx2="dk2" accent1="accent1" accent2="accent2" accent3="accent3" accent4="accent4" accent5="accent5" accent6="accent6" hlink="hlink" folHlink="folHlink"/>
  <p:sldLayoutIdLst>
    <p:sldLayoutId id="214748378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823524147"/>
      </p:ext>
    </p:extLst>
  </p:cSld>
  <p:clrMap bg1="lt1" tx1="dk1" bg2="lt2" tx2="dk2" accent1="accent1" accent2="accent2" accent3="accent3" accent4="accent4" accent5="accent5" accent6="accent6" hlink="hlink" folHlink="folHlink"/>
  <p:sldLayoutIdLst>
    <p:sldLayoutId id="214748378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097945829"/>
      </p:ext>
    </p:extLst>
  </p:cSld>
  <p:clrMap bg1="lt1" tx1="dk1" bg2="lt2" tx2="dk2" accent1="accent1" accent2="accent2" accent3="accent3" accent4="accent4" accent5="accent5" accent6="accent6" hlink="hlink" folHlink="folHlink"/>
  <p:sldLayoutIdLst>
    <p:sldLayoutId id="214748378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689556530"/>
      </p:ext>
    </p:extLst>
  </p:cSld>
  <p:clrMap bg1="lt1" tx1="dk1" bg2="lt2" tx2="dk2" accent1="accent1" accent2="accent2" accent3="accent3" accent4="accent4" accent5="accent5" accent6="accent6" hlink="hlink" folHlink="folHlink"/>
  <p:sldLayoutIdLst>
    <p:sldLayoutId id="214748379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841986087"/>
      </p:ext>
    </p:extLst>
  </p:cSld>
  <p:clrMap bg1="lt1" tx1="dk1" bg2="lt2" tx2="dk2" accent1="accent1" accent2="accent2" accent3="accent3" accent4="accent4" accent5="accent5" accent6="accent6" hlink="hlink" folHlink="folHlink"/>
  <p:sldLayoutIdLst>
    <p:sldLayoutId id="214748379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4189794401"/>
      </p:ext>
    </p:extLst>
  </p:cSld>
  <p:clrMap bg1="lt1" tx1="dk1" bg2="lt2" tx2="dk2" accent1="accent1" accent2="accent2" accent3="accent3" accent4="accent4" accent5="accent5" accent6="accent6" hlink="hlink" folHlink="folHlink"/>
  <p:sldLayoutIdLst>
    <p:sldLayoutId id="214748379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561439257"/>
      </p:ext>
    </p:extLst>
  </p:cSld>
  <p:clrMap bg1="lt1" tx1="dk1" bg2="lt2" tx2="dk2" accent1="accent1" accent2="accent2" accent3="accent3" accent4="accent4" accent5="accent5" accent6="accent6" hlink="hlink" folHlink="folHlink"/>
  <p:sldLayoutIdLst>
    <p:sldLayoutId id="214748379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233823115"/>
      </p:ext>
    </p:extLst>
  </p:cSld>
  <p:clrMap bg1="lt1" tx1="dk1" bg2="lt2" tx2="dk2" accent1="accent1" accent2="accent2" accent3="accent3" accent4="accent4" accent5="accent5" accent6="accent6" hlink="hlink" folHlink="folHlink"/>
  <p:sldLayoutIdLst>
    <p:sldLayoutId id="214748379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575352621"/>
      </p:ext>
    </p:extLst>
  </p:cSld>
  <p:clrMap bg1="lt1" tx1="dk1" bg2="lt2" tx2="dk2" accent1="accent1" accent2="accent2" accent3="accent3" accent4="accent4" accent5="accent5" accent6="accent6" hlink="hlink" folHlink="folHlink"/>
  <p:sldLayoutIdLst>
    <p:sldLayoutId id="214748380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584085956"/>
      </p:ext>
    </p:extLst>
  </p:cSld>
  <p:clrMap bg1="lt1" tx1="dk1" bg2="lt2" tx2="dk2" accent1="accent1" accent2="accent2" accent3="accent3" accent4="accent4" accent5="accent5" accent6="accent6" hlink="hlink" folHlink="folHlink"/>
  <p:sldLayoutIdLst>
    <p:sldLayoutId id="214748369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603202406"/>
      </p:ext>
    </p:extLst>
  </p:cSld>
  <p:clrMap bg1="lt1" tx1="dk1" bg2="lt2" tx2="dk2" accent1="accent1" accent2="accent2" accent3="accent3" accent4="accent4" accent5="accent5" accent6="accent6" hlink="hlink" folHlink="folHlink"/>
  <p:sldLayoutIdLst>
    <p:sldLayoutId id="214748380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642816918"/>
      </p:ext>
    </p:extLst>
  </p:cSld>
  <p:clrMap bg1="lt1" tx1="dk1" bg2="lt2" tx2="dk2" accent1="accent1" accent2="accent2" accent3="accent3" accent4="accent4" accent5="accent5" accent6="accent6" hlink="hlink" folHlink="folHlink"/>
  <p:sldLayoutIdLst>
    <p:sldLayoutId id="214748380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158097276"/>
      </p:ext>
    </p:extLst>
  </p:cSld>
  <p:clrMap bg1="lt1" tx1="dk1" bg2="lt2" tx2="dk2" accent1="accent1" accent2="accent2" accent3="accent3" accent4="accent4" accent5="accent5" accent6="accent6" hlink="hlink" folHlink="folHlink"/>
  <p:sldLayoutIdLst>
    <p:sldLayoutId id="214748380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012349737"/>
      </p:ext>
    </p:extLst>
  </p:cSld>
  <p:clrMap bg1="lt1" tx1="dk1" bg2="lt2" tx2="dk2" accent1="accent1" accent2="accent2" accent3="accent3" accent4="accent4" accent5="accent5" accent6="accent6" hlink="hlink" folHlink="folHlink"/>
  <p:sldLayoutIdLst>
    <p:sldLayoutId id="214748380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60008364"/>
      </p:ext>
    </p:extLst>
  </p:cSld>
  <p:clrMap bg1="lt1" tx1="dk1" bg2="lt2" tx2="dk2" accent1="accent1" accent2="accent2" accent3="accent3" accent4="accent4" accent5="accent5" accent6="accent6" hlink="hlink" folHlink="folHlink"/>
  <p:sldLayoutIdLst>
    <p:sldLayoutId id="214748381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408472394"/>
      </p:ext>
    </p:extLst>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176876404"/>
      </p:ext>
    </p:extLst>
  </p:cSld>
  <p:clrMap bg1="lt1" tx1="dk1" bg2="lt2" tx2="dk2" accent1="accent1" accent2="accent2" accent3="accent3" accent4="accent4" accent5="accent5" accent6="accent6" hlink="hlink" folHlink="folHlink"/>
  <p:sldLayoutIdLst>
    <p:sldLayoutId id="214748381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499207331"/>
      </p:ext>
    </p:extLst>
  </p:cSld>
  <p:clrMap bg1="lt1" tx1="dk1" bg2="lt2" tx2="dk2" accent1="accent1" accent2="accent2" accent3="accent3" accent4="accent4" accent5="accent5" accent6="accent6" hlink="hlink" folHlink="folHlink"/>
  <p:sldLayoutIdLst>
    <p:sldLayoutId id="214748381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675987857"/>
      </p:ext>
    </p:extLst>
  </p:cSld>
  <p:clrMap bg1="lt1" tx1="dk1" bg2="lt2" tx2="dk2" accent1="accent1" accent2="accent2" accent3="accent3" accent4="accent4" accent5="accent5" accent6="accent6" hlink="hlink" folHlink="folHlink"/>
  <p:sldLayoutIdLst>
    <p:sldLayoutId id="214748381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751883219"/>
      </p:ext>
    </p:extLst>
  </p:cSld>
  <p:clrMap bg1="lt1" tx1="dk1" bg2="lt2" tx2="dk2" accent1="accent1" accent2="accent2" accent3="accent3" accent4="accent4" accent5="accent5" accent6="accent6" hlink="hlink" folHlink="folHlink"/>
  <p:sldLayoutIdLst>
    <p:sldLayoutId id="214748382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658913781"/>
      </p:ext>
    </p:extLst>
  </p:cSld>
  <p:clrMap bg1="lt1" tx1="dk1" bg2="lt2" tx2="dk2" accent1="accent1" accent2="accent2" accent3="accent3" accent4="accent4" accent5="accent5" accent6="accent6" hlink="hlink" folHlink="folHlink"/>
  <p:sldLayoutIdLst>
    <p:sldLayoutId id="214748369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00772782"/>
      </p:ext>
    </p:extLst>
  </p:cSld>
  <p:clrMap bg1="lt1" tx1="dk1" bg2="lt2" tx2="dk2" accent1="accent1" accent2="accent2" accent3="accent3" accent4="accent4" accent5="accent5" accent6="accent6" hlink="hlink" folHlink="folHlink"/>
  <p:sldLayoutIdLst>
    <p:sldLayoutId id="214748382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6624621"/>
      </p:ext>
    </p:extLst>
  </p:cSld>
  <p:clrMap bg1="lt1" tx1="dk1" bg2="lt2" tx2="dk2" accent1="accent1" accent2="accent2" accent3="accent3" accent4="accent4" accent5="accent5" accent6="accent6" hlink="hlink" folHlink="folHlink"/>
  <p:sldLayoutIdLst>
    <p:sldLayoutId id="214748382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963576641"/>
      </p:ext>
    </p:extLst>
  </p:cSld>
  <p:clrMap bg1="lt1" tx1="dk1" bg2="lt2" tx2="dk2" accent1="accent1" accent2="accent2" accent3="accent3" accent4="accent4" accent5="accent5" accent6="accent6" hlink="hlink" folHlink="folHlink"/>
  <p:sldLayoutIdLst>
    <p:sldLayoutId id="214748382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065500086"/>
      </p:ext>
    </p:extLst>
  </p:cSld>
  <p:clrMap bg1="lt1" tx1="dk1" bg2="lt2" tx2="dk2" accent1="accent1" accent2="accent2" accent3="accent3" accent4="accent4" accent5="accent5" accent6="accent6" hlink="hlink" folHlink="folHlink"/>
  <p:sldLayoutIdLst>
    <p:sldLayoutId id="214748382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343816568"/>
      </p:ext>
    </p:extLst>
  </p:cSld>
  <p:clrMap bg1="lt1" tx1="dk1" bg2="lt2" tx2="dk2" accent1="accent1" accent2="accent2" accent3="accent3" accent4="accent4" accent5="accent5" accent6="accent6" hlink="hlink" folHlink="folHlink"/>
  <p:sldLayoutIdLst>
    <p:sldLayoutId id="214748383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569783213"/>
      </p:ext>
    </p:extLst>
  </p:cSld>
  <p:clrMap bg1="lt1" tx1="dk1" bg2="lt2" tx2="dk2" accent1="accent1" accent2="accent2" accent3="accent3" accent4="accent4" accent5="accent5" accent6="accent6" hlink="hlink" folHlink="folHlink"/>
  <p:sldLayoutIdLst>
    <p:sldLayoutId id="2147483833"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07309964"/>
      </p:ext>
    </p:extLst>
  </p:cSld>
  <p:clrMap bg1="lt1" tx1="dk1" bg2="lt2" tx2="dk2" accent1="accent1" accent2="accent2" accent3="accent3" accent4="accent4" accent5="accent5" accent6="accent6" hlink="hlink" folHlink="folHlink"/>
  <p:sldLayoutIdLst>
    <p:sldLayoutId id="2147483835"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954126904"/>
      </p:ext>
    </p:extLst>
  </p:cSld>
  <p:clrMap bg1="lt1" tx1="dk1" bg2="lt2" tx2="dk2" accent1="accent1" accent2="accent2" accent3="accent3" accent4="accent4" accent5="accent5" accent6="accent6" hlink="hlink" folHlink="folHlink"/>
  <p:sldLayoutIdLst>
    <p:sldLayoutId id="2147483837"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870262480"/>
      </p:ext>
    </p:extLst>
  </p:cSld>
  <p:clrMap bg1="lt1" tx1="dk1" bg2="lt2" tx2="dk2" accent1="accent1" accent2="accent2" accent3="accent3" accent4="accent4" accent5="accent5" accent6="accent6" hlink="hlink" folHlink="folHlink"/>
  <p:sldLayoutIdLst>
    <p:sldLayoutId id="214748383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3016654051"/>
      </p:ext>
    </p:extLst>
  </p:cSld>
  <p:clrMap bg1="lt1" tx1="dk1" bg2="lt2" tx2="dk2" accent1="accent1" accent2="accent2" accent3="accent3" accent4="accent4" accent5="accent5" accent6="accent6" hlink="hlink" folHlink="folHlink"/>
  <p:sldLayoutIdLst>
    <p:sldLayoutId id="214748384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1081256142"/>
      </p:ext>
    </p:extLst>
  </p:cSld>
  <p:clrMap bg1="lt1" tx1="dk1" bg2="lt2" tx2="dk2" accent1="accent1" accent2="accent2" accent3="accent3" accent4="accent4" accent5="accent5" accent6="accent6" hlink="hlink" folHlink="folHlink"/>
  <p:sldLayoutIdLst>
    <p:sldLayoutId id="2147483699"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cs typeface="ＭＳ Ｐゴシック" charset="0"/>
              </a:rPr>
              <a:t>© </a:t>
            </a:r>
            <a:r>
              <a:rPr lang="en-US" sz="900" dirty="0" smtClean="0">
                <a:solidFill>
                  <a:srgbClr val="000000"/>
                </a:solidFill>
                <a:latin typeface="Arial" charset="0"/>
                <a:ea typeface="ＭＳ Ｐゴシック" charset="0"/>
                <a:cs typeface="ＭＳ Ｐゴシック" charset="0"/>
              </a:rPr>
              <a:t>2016 </a:t>
            </a:r>
            <a:r>
              <a:rPr lang="en-US" sz="900" dirty="0">
                <a:solidFill>
                  <a:srgbClr val="000000"/>
                </a:solidFill>
                <a:latin typeface="Arial" charset="0"/>
                <a:ea typeface="ＭＳ Ｐゴシック" charset="0"/>
                <a:cs typeface="ＭＳ Ｐゴシック" charset="0"/>
              </a:rPr>
              <a:t>Pearson Education, Inc.</a:t>
            </a:r>
          </a:p>
        </p:txBody>
      </p:sp>
    </p:spTree>
    <p:extLst>
      <p:ext uri="{BB962C8B-B14F-4D97-AF65-F5344CB8AC3E}">
        <p14:creationId xmlns:p14="http://schemas.microsoft.com/office/powerpoint/2010/main" xmlns="" val="333009272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168285588"/>
      </p:ext>
    </p:extLst>
  </p:cSld>
  <p:clrMap bg1="lt1" tx1="dk1" bg2="lt2" tx2="dk2" accent1="accent1" accent2="accent2" accent3="accent3" accent4="accent4" accent5="accent5" accent6="accent6" hlink="hlink" folHlink="folHlink"/>
  <p:sldLayoutIdLst>
    <p:sldLayoutId id="214748386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636116518"/>
      </p:ext>
    </p:extLst>
  </p:cSld>
  <p:clrMap bg1="lt1" tx1="dk1" bg2="lt2" tx2="dk2" accent1="accent1" accent2="accent2" accent3="accent3" accent4="accent4" accent5="accent5" accent6="accent6" hlink="hlink" folHlink="folHlink"/>
  <p:sldLayoutIdLst>
    <p:sldLayoutId id="214748386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842612969"/>
      </p:ext>
    </p:extLst>
  </p:cSld>
  <p:clrMap bg1="lt1" tx1="dk1" bg2="lt2" tx2="dk2" accent1="accent1" accent2="accent2" accent3="accent3" accent4="accent4" accent5="accent5" accent6="accent6" hlink="hlink" folHlink="folHlink"/>
  <p:sldLayoutIdLst>
    <p:sldLayoutId id="214748386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197760589"/>
      </p:ext>
    </p:extLst>
  </p:cSld>
  <p:clrMap bg1="lt1" tx1="dk1" bg2="lt2" tx2="dk2" accent1="accent1" accent2="accent2" accent3="accent3" accent4="accent4" accent5="accent5" accent6="accent6" hlink="hlink" folHlink="folHlink"/>
  <p:sldLayoutIdLst>
    <p:sldLayoutId id="214748386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719501528"/>
      </p:ext>
    </p:extLst>
  </p:cSld>
  <p:clrMap bg1="lt1" tx1="dk1" bg2="lt2" tx2="dk2" accent1="accent1" accent2="accent2" accent3="accent3" accent4="accent4" accent5="accent5" accent6="accent6" hlink="hlink" folHlink="folHlink"/>
  <p:sldLayoutIdLst>
    <p:sldLayoutId id="214748387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027886108"/>
      </p:ext>
    </p:extLst>
  </p:cSld>
  <p:clrMap bg1="lt1" tx1="dk1" bg2="lt2" tx2="dk2" accent1="accent1" accent2="accent2" accent3="accent3" accent4="accent4" accent5="accent5" accent6="accent6" hlink="hlink" folHlink="folHlink"/>
  <p:sldLayoutIdLst>
    <p:sldLayoutId id="214748387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50090942"/>
      </p:ext>
    </p:extLst>
  </p:cSld>
  <p:clrMap bg1="lt1" tx1="dk1" bg2="lt2" tx2="dk2" accent1="accent1" accent2="accent2" accent3="accent3" accent4="accent4" accent5="accent5" accent6="accent6" hlink="hlink" folHlink="folHlink"/>
  <p:sldLayoutIdLst>
    <p:sldLayoutId id="214748387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024030498"/>
      </p:ext>
    </p:extLst>
  </p:cSld>
  <p:clrMap bg1="lt1" tx1="dk1" bg2="lt2" tx2="dk2" accent1="accent1" accent2="accent2" accent3="accent3" accent4="accent4" accent5="accent5" accent6="accent6" hlink="hlink" folHlink="folHlink"/>
  <p:sldLayoutIdLst>
    <p:sldLayoutId id="214748387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912059931"/>
      </p:ext>
    </p:extLst>
  </p:cSld>
  <p:clrMap bg1="lt1" tx1="dk1" bg2="lt2" tx2="dk2" accent1="accent1" accent2="accent2" accent3="accent3" accent4="accent4" accent5="accent5" accent6="accent6" hlink="hlink" folHlink="folHlink"/>
  <p:sldLayoutIdLst>
    <p:sldLayoutId id="214748387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66973" y="6582040"/>
            <a:ext cx="2895600" cy="16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a:lstStyle/>
          <a:p>
            <a:pPr eaLnBrk="0" hangingPunct="0"/>
            <a:r>
              <a:rPr lang="en-US" sz="900" dirty="0">
                <a:solidFill>
                  <a:srgbClr val="000000"/>
                </a:solidFill>
                <a:latin typeface="Arial" charset="0"/>
                <a:ea typeface="ＭＳ Ｐゴシック" charset="0"/>
              </a:rPr>
              <a:t>© </a:t>
            </a:r>
            <a:r>
              <a:rPr lang="en-US" sz="900" dirty="0" smtClean="0">
                <a:solidFill>
                  <a:srgbClr val="000000"/>
                </a:solidFill>
                <a:latin typeface="Arial" charset="0"/>
                <a:ea typeface="ＭＳ Ｐゴシック" charset="0"/>
              </a:rPr>
              <a:t>2016 </a:t>
            </a:r>
            <a:r>
              <a:rPr lang="en-US" sz="900" dirty="0">
                <a:solidFill>
                  <a:srgbClr val="000000"/>
                </a:solidFill>
                <a:latin typeface="Arial" charset="0"/>
                <a:ea typeface="ＭＳ Ｐゴシック" charset="0"/>
              </a:rPr>
              <a:t>Pearson Education, Inc.</a:t>
            </a:r>
          </a:p>
        </p:txBody>
      </p:sp>
    </p:spTree>
    <p:extLst>
      <p:ext uri="{BB962C8B-B14F-4D97-AF65-F5344CB8AC3E}">
        <p14:creationId xmlns:p14="http://schemas.microsoft.com/office/powerpoint/2010/main" xmlns="" val="2321831657"/>
      </p:ext>
    </p:extLst>
  </p:cSld>
  <p:clrMap bg1="lt1" tx1="dk1" bg2="lt2" tx2="dk2" accent1="accent1" accent2="accent2" accent3="accent3" accent4="accent4" accent5="accent5" accent6="accent6" hlink="hlink" folHlink="folHlink"/>
  <p:sldLayoutIdLst>
    <p:sldLayoutId id="2147483701" r:id="rId1"/>
  </p:sldLayoutIdLst>
  <p:hf sldNum="0" hdr="0" dt="0"/>
  <p:txStyles>
    <p:titleStyle>
      <a:lvl1pPr algn="ctr" rtl="0" eaLnBrk="1" fontAlgn="base" hangingPunct="1">
        <a:spcBef>
          <a:spcPct val="0"/>
        </a:spcBef>
        <a:spcAft>
          <a:spcPct val="0"/>
        </a:spcAft>
        <a:defRPr sz="44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2pPr>
      <a:lvl3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3pPr>
      <a:lvl4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4pPr>
      <a:lvl5pPr algn="ctr" rtl="0" eaLnBrk="1" fontAlgn="base" hangingPunct="1">
        <a:spcBef>
          <a:spcPct val="0"/>
        </a:spcBef>
        <a:spcAft>
          <a:spcPct val="0"/>
        </a:spcAft>
        <a:defRPr sz="4400">
          <a:solidFill>
            <a:schemeClr val="tx2"/>
          </a:solidFill>
          <a:latin typeface="Times" pitchFamily="8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pitchFamily="84" charset="0"/>
        </a:defRPr>
      </a:lvl6pPr>
      <a:lvl7pPr marL="914400" algn="ctr" rtl="0" eaLnBrk="1" fontAlgn="base" hangingPunct="1">
        <a:spcBef>
          <a:spcPct val="0"/>
        </a:spcBef>
        <a:spcAft>
          <a:spcPct val="0"/>
        </a:spcAft>
        <a:defRPr sz="4400">
          <a:solidFill>
            <a:schemeClr val="tx2"/>
          </a:solidFill>
          <a:latin typeface="Times" pitchFamily="84" charset="0"/>
        </a:defRPr>
      </a:lvl7pPr>
      <a:lvl8pPr marL="1371600" algn="ctr" rtl="0" eaLnBrk="1" fontAlgn="base" hangingPunct="1">
        <a:spcBef>
          <a:spcPct val="0"/>
        </a:spcBef>
        <a:spcAft>
          <a:spcPct val="0"/>
        </a:spcAft>
        <a:defRPr sz="4400">
          <a:solidFill>
            <a:schemeClr val="tx2"/>
          </a:solidFill>
          <a:latin typeface="Times" pitchFamily="84" charset="0"/>
        </a:defRPr>
      </a:lvl8pPr>
      <a:lvl9pPr marL="1828800" algn="ctr" rtl="0" eaLnBrk="1" fontAlgn="base" hangingPunct="1">
        <a:spcBef>
          <a:spcPct val="0"/>
        </a:spcBef>
        <a:spcAft>
          <a:spcPct val="0"/>
        </a:spcAft>
        <a:defRPr sz="4400">
          <a:solidFill>
            <a:schemeClr val="tx2"/>
          </a:solidFill>
          <a:latin typeface="Times"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cs typeface="ＭＳ Ｐゴシック" charset="0"/>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cs typeface="ＭＳ Ｐゴシック" charset="0"/>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cs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29527277"/>
      </p:ext>
    </p:extLst>
  </p:cSld>
  <p:clrMap bg1="lt1" tx1="dk1" bg2="lt2" tx2="dk2" accent1="accent1" accent2="accent2" accent3="accent3" accent4="accent4" accent5="accent5" accent6="accent6" hlink="hlink" folHlink="folHlink"/>
  <p:sldLayoutIdLst>
    <p:sldLayoutId id="214748388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614326549"/>
      </p:ext>
    </p:extLst>
  </p:cSld>
  <p:clrMap bg1="lt1" tx1="dk1" bg2="lt2" tx2="dk2" accent1="accent1" accent2="accent2" accent3="accent3" accent4="accent4" accent5="accent5" accent6="accent6" hlink="hlink" folHlink="folHlink"/>
  <p:sldLayoutIdLst>
    <p:sldLayoutId id="214748388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641398606"/>
      </p:ext>
    </p:extLst>
  </p:cSld>
  <p:clrMap bg1="lt1" tx1="dk1" bg2="lt2" tx2="dk2" accent1="accent1" accent2="accent2" accent3="accent3" accent4="accent4" accent5="accent5" accent6="accent6" hlink="hlink" folHlink="folHlink"/>
  <p:sldLayoutIdLst>
    <p:sldLayoutId id="214748388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148968254"/>
      </p:ext>
    </p:extLst>
  </p:cSld>
  <p:clrMap bg1="lt1" tx1="dk1" bg2="lt2" tx2="dk2" accent1="accent1" accent2="accent2" accent3="accent3" accent4="accent4" accent5="accent5" accent6="accent6" hlink="hlink" folHlink="folHlink"/>
  <p:sldLayoutIdLst>
    <p:sldLayoutId id="214748389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791110758"/>
      </p:ext>
    </p:extLst>
  </p:cSld>
  <p:clrMap bg1="lt1" tx1="dk1" bg2="lt2" tx2="dk2" accent1="accent1" accent2="accent2" accent3="accent3" accent4="accent4" accent5="accent5" accent6="accent6" hlink="hlink" folHlink="folHlink"/>
  <p:sldLayoutIdLst>
    <p:sldLayoutId id="214748390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024632138"/>
      </p:ext>
    </p:extLst>
  </p:cSld>
  <p:clrMap bg1="lt1" tx1="dk1" bg2="lt2" tx2="dk2" accent1="accent1" accent2="accent2" accent3="accent3" accent4="accent4" accent5="accent5" accent6="accent6" hlink="hlink" folHlink="folHlink"/>
  <p:sldLayoutIdLst>
    <p:sldLayoutId id="214748390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511102175"/>
      </p:ext>
    </p:extLst>
  </p:cSld>
  <p:clrMap bg1="lt1" tx1="dk1" bg2="lt2" tx2="dk2" accent1="accent1" accent2="accent2" accent3="accent3" accent4="accent4" accent5="accent5" accent6="accent6" hlink="hlink" folHlink="folHlink"/>
  <p:sldLayoutIdLst>
    <p:sldLayoutId id="2147483907"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1251166721"/>
      </p:ext>
    </p:extLst>
  </p:cSld>
  <p:clrMap bg1="lt1" tx1="dk1" bg2="lt2" tx2="dk2" accent1="accent1" accent2="accent2" accent3="accent3" accent4="accent4" accent5="accent5" accent6="accent6" hlink="hlink" folHlink="folHlink"/>
  <p:sldLayoutIdLst>
    <p:sldLayoutId id="2147483909"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3811421197"/>
      </p:ext>
    </p:extLst>
  </p:cSld>
  <p:clrMap bg1="lt1" tx1="dk1" bg2="lt2" tx2="dk2" accent1="accent1" accent2="accent2" accent3="accent3" accent4="accent4" accent5="accent5" accent6="accent6" hlink="hlink" folHlink="folHlink"/>
  <p:sldLayoutIdLst>
    <p:sldLayoutId id="2147483911"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oter Placeholder 2"/>
          <p:cNvSpPr txBox="1">
            <a:spLocks/>
          </p:cNvSpPr>
          <p:nvPr userDrawn="1"/>
        </p:nvSpPr>
        <p:spPr bwMode="auto">
          <a:xfrm>
            <a:off x="76200" y="6578600"/>
            <a:ext cx="3716337" cy="252413"/>
          </a:xfrm>
          <a:prstGeom prst="rect">
            <a:avLst/>
          </a:prstGeom>
          <a:ln>
            <a:miter lim="800000"/>
            <a:headEnd/>
            <a:tailEnd/>
          </a:ln>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mn-cs"/>
              </a:defRPr>
            </a:lvl1pPr>
            <a:lvl2pPr marL="742950" indent="-285750" algn="l" defTabSz="914400" rtl="0" eaLnBrk="0" latinLnBrk="0" hangingPunct="0">
              <a:defRPr sz="1800" kern="1200">
                <a:solidFill>
                  <a:schemeClr val="tx1"/>
                </a:solidFill>
                <a:latin typeface="Arial" charset="0"/>
                <a:ea typeface="ＭＳ Ｐゴシック" charset="0"/>
                <a:cs typeface="+mn-cs"/>
              </a:defRPr>
            </a:lvl2pPr>
            <a:lvl3pPr marL="1143000" indent="-228600" algn="l" defTabSz="914400" rtl="0" eaLnBrk="0" latinLnBrk="0" hangingPunct="0">
              <a:defRPr sz="1800" kern="1200">
                <a:solidFill>
                  <a:schemeClr val="tx1"/>
                </a:solidFill>
                <a:latin typeface="Arial" charset="0"/>
                <a:ea typeface="ＭＳ Ｐゴシック" charset="0"/>
                <a:cs typeface="+mn-cs"/>
              </a:defRPr>
            </a:lvl3pPr>
            <a:lvl4pPr marL="1600200" indent="-228600" algn="l" defTabSz="914400" rtl="0" eaLnBrk="0" latinLnBrk="0" hangingPunct="0">
              <a:defRPr sz="1800" kern="1200">
                <a:solidFill>
                  <a:schemeClr val="tx1"/>
                </a:solidFill>
                <a:latin typeface="Arial" charset="0"/>
                <a:ea typeface="ＭＳ Ｐゴシック" charset="0"/>
                <a:cs typeface="+mn-cs"/>
              </a:defRPr>
            </a:lvl4pPr>
            <a:lvl5pPr marL="2057400" indent="-228600" algn="l" defTabSz="914400" rtl="0" eaLnBrk="0" latinLnBrk="0" hangingPunct="0">
              <a:defRPr sz="1800" kern="1200">
                <a:solidFill>
                  <a:schemeClr val="tx1"/>
                </a:solidFill>
                <a:latin typeface="Arial" charset="0"/>
                <a:ea typeface="ＭＳ Ｐゴシック" charset="0"/>
                <a:cs typeface="+mn-cs"/>
              </a:defRPr>
            </a:lvl5pPr>
            <a:lvl6pPr marL="25146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6pPr>
            <a:lvl7pPr marL="29718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7pPr>
            <a:lvl8pPr marL="34290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8pPr>
            <a:lvl9pPr marL="3886200" indent="-228600" algn="l" defTabSz="914400" rtl="0" eaLnBrk="0" fontAlgn="base" latinLnBrk="0" hangingPunct="0">
              <a:spcBef>
                <a:spcPct val="0"/>
              </a:spcBef>
              <a:spcAft>
                <a:spcPct val="0"/>
              </a:spcAft>
              <a:defRPr sz="1800" kern="1200">
                <a:solidFill>
                  <a:schemeClr val="tx1"/>
                </a:solidFill>
                <a:latin typeface="Arial" charset="0"/>
                <a:ea typeface="ＭＳ Ｐゴシック" charset="0"/>
                <a:cs typeface="+mn-cs"/>
              </a:defRPr>
            </a:lvl9pPr>
          </a:lstStyle>
          <a:p>
            <a:pPr eaLnBrk="1" fontAlgn="auto" hangingPunct="1">
              <a:spcBef>
                <a:spcPts val="0"/>
              </a:spcBef>
              <a:spcAft>
                <a:spcPts val="0"/>
              </a:spcAft>
            </a:pPr>
            <a:r>
              <a:rPr lang="en-US" sz="900" dirty="0" smtClean="0">
                <a:solidFill>
                  <a:prstClr val="black"/>
                </a:solidFill>
              </a:rPr>
              <a:t>© 2016 Pearson Education, Inc.</a:t>
            </a:r>
            <a:endParaRPr lang="en-US" sz="900" dirty="0">
              <a:solidFill>
                <a:prstClr val="black"/>
              </a:solidFill>
            </a:endParaRPr>
          </a:p>
        </p:txBody>
      </p:sp>
    </p:spTree>
    <p:extLst>
      <p:ext uri="{BB962C8B-B14F-4D97-AF65-F5344CB8AC3E}">
        <p14:creationId xmlns:p14="http://schemas.microsoft.com/office/powerpoint/2010/main" xmlns="" val="261101444"/>
      </p:ext>
    </p:extLst>
  </p:cSld>
  <p:clrMap bg1="lt1" tx1="dk1" bg2="lt2" tx2="dk2" accent1="accent1" accent2="accent2" accent3="accent3" accent4="accent4" accent5="accent5" accent6="accent6" hlink="hlink" folHlink="folHlink"/>
  <p:sldLayoutIdLst>
    <p:sldLayoutId id="21474839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0153" y="142275"/>
            <a:ext cx="4367981" cy="2387600"/>
          </a:xfrm>
        </p:spPr>
        <p:txBody>
          <a:bodyPr/>
          <a:lstStyle/>
          <a:p>
            <a:r>
              <a:rPr lang="en-US" dirty="0" smtClean="0"/>
              <a:t>Chapter </a:t>
            </a:r>
            <a:br>
              <a:rPr lang="en-US" dirty="0" smtClean="0"/>
            </a:br>
            <a:r>
              <a:rPr lang="en-US" sz="9600" dirty="0" smtClean="0"/>
              <a:t>9</a:t>
            </a:r>
            <a:endParaRPr lang="en-US" sz="9600" dirty="0"/>
          </a:p>
        </p:txBody>
      </p:sp>
      <p:sp>
        <p:nvSpPr>
          <p:cNvPr id="5" name="Subtitle 4"/>
          <p:cNvSpPr>
            <a:spLocks noGrp="1"/>
          </p:cNvSpPr>
          <p:nvPr>
            <p:ph type="subTitle" idx="4294967295"/>
          </p:nvPr>
        </p:nvSpPr>
        <p:spPr>
          <a:xfrm>
            <a:off x="6143" y="3489706"/>
            <a:ext cx="6502812" cy="1655762"/>
          </a:xfrm>
        </p:spPr>
        <p:txBody>
          <a:bodyPr>
            <a:normAutofit/>
          </a:bodyPr>
          <a:lstStyle/>
          <a:p>
            <a:pPr marL="0" indent="0" algn="ctr">
              <a:lnSpc>
                <a:spcPct val="100000"/>
              </a:lnSpc>
              <a:buNone/>
            </a:pPr>
            <a:r>
              <a:rPr lang="en-US" sz="4400" b="1" dirty="0">
                <a:solidFill>
                  <a:srgbClr val="0070C0"/>
                </a:solidFill>
              </a:rPr>
              <a:t>Patterns of Inheritance</a:t>
            </a:r>
          </a:p>
        </p:txBody>
      </p:sp>
      <p:sp>
        <p:nvSpPr>
          <p:cNvPr id="6" name="Footer Placeholder 5"/>
          <p:cNvSpPr>
            <a:spLocks noGrp="1"/>
          </p:cNvSpPr>
          <p:nvPr>
            <p:ph type="ftr" sz="quarter" idx="11"/>
          </p:nvPr>
        </p:nvSpPr>
        <p:spPr>
          <a:xfrm>
            <a:off x="6057900" y="6492875"/>
            <a:ext cx="3086100" cy="365125"/>
          </a:xfrm>
        </p:spPr>
        <p:txBody>
          <a:bodyPr/>
          <a:lstStyle/>
          <a:p>
            <a:r>
              <a:rPr lang="en-US" smtClean="0"/>
              <a:t>© 2017 Pearson Education, Ltd.</a:t>
            </a:r>
            <a:endParaRPr lang="en-US" dirty="0"/>
          </a:p>
        </p:txBody>
      </p:sp>
    </p:spTree>
    <p:extLst>
      <p:ext uri="{BB962C8B-B14F-4D97-AF65-F5344CB8AC3E}">
        <p14:creationId xmlns:p14="http://schemas.microsoft.com/office/powerpoint/2010/main" xmlns="" val="3787733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277858" y="484958"/>
            <a:ext cx="8543108" cy="5811068"/>
          </a:xfrm>
        </p:spPr>
        <p:txBody>
          <a:bodyPr>
            <a:normAutofit fontScale="70000" lnSpcReduction="20000"/>
          </a:bodyPr>
          <a:lstStyle/>
          <a:p>
            <a:r>
              <a:rPr lang="en-US" dirty="0" smtClean="0"/>
              <a:t>From these results and others, Mendel developed four hypotheses: </a:t>
            </a:r>
          </a:p>
          <a:p>
            <a:pPr marL="971550" lvl="1" indent="-514350">
              <a:buFont typeface="+mj-lt"/>
              <a:buAutoNum type="arabicPeriod"/>
              <a:tabLst>
                <a:tab pos="1090613" algn="l"/>
              </a:tabLst>
            </a:pPr>
            <a:r>
              <a:rPr lang="en-US" dirty="0" smtClean="0"/>
              <a:t> There are alternative versions of genes that account for variations in inherited characters.</a:t>
            </a:r>
          </a:p>
          <a:p>
            <a:pPr lvl="2"/>
            <a:r>
              <a:rPr lang="en-US" dirty="0" smtClean="0"/>
              <a:t>The alternative versions of genes are called </a:t>
            </a:r>
            <a:r>
              <a:rPr lang="en-US" b="1" dirty="0" smtClean="0"/>
              <a:t>alleles</a:t>
            </a:r>
            <a:r>
              <a:rPr lang="ko-KR" altLang="en-US" sz="2300" dirty="0" smtClean="0"/>
              <a:t>대립인자</a:t>
            </a:r>
            <a:r>
              <a:rPr lang="en-US" dirty="0" smtClean="0"/>
              <a:t>.</a:t>
            </a:r>
          </a:p>
          <a:p>
            <a:pPr marL="971550" lvl="1" indent="-514350">
              <a:buFont typeface="+mj-lt"/>
              <a:buAutoNum type="arabicPeriod" startAt="2"/>
              <a:tabLst>
                <a:tab pos="1090613" algn="l"/>
              </a:tabLst>
            </a:pPr>
            <a:r>
              <a:rPr lang="en-US" altLang="ko-KR" dirty="0" smtClean="0"/>
              <a:t> For each inherited character, an organism inherits two alleles, one from each parent. </a:t>
            </a:r>
          </a:p>
          <a:p>
            <a:pPr lvl="2"/>
            <a:r>
              <a:rPr lang="en-US" altLang="ko-KR" dirty="0" smtClean="0"/>
              <a:t>An organism that has two identical alleles for a gene is said to be </a:t>
            </a:r>
            <a:r>
              <a:rPr lang="en-US" altLang="ko-KR" b="1" dirty="0" smtClean="0"/>
              <a:t>homozygous</a:t>
            </a:r>
            <a:r>
              <a:rPr lang="ko-KR" altLang="en-US" dirty="0" smtClean="0"/>
              <a:t>동형</a:t>
            </a:r>
            <a:r>
              <a:rPr lang="en-US" altLang="ko-KR" dirty="0" smtClean="0"/>
              <a:t> for that gene.</a:t>
            </a:r>
          </a:p>
          <a:p>
            <a:pPr lvl="2"/>
            <a:r>
              <a:rPr lang="en-US" altLang="ko-KR" dirty="0" smtClean="0"/>
              <a:t>An organism that has two different alleles for a gene is said to be </a:t>
            </a:r>
            <a:r>
              <a:rPr lang="en-US" altLang="ko-KR" b="1" dirty="0" smtClean="0"/>
              <a:t>heterozygous</a:t>
            </a:r>
            <a:r>
              <a:rPr lang="ko-KR" altLang="en-US" b="1" dirty="0" smtClean="0"/>
              <a:t>이형</a:t>
            </a:r>
            <a:r>
              <a:rPr lang="en-US" altLang="ko-KR" b="1" dirty="0" smtClean="0"/>
              <a:t> </a:t>
            </a:r>
            <a:r>
              <a:rPr lang="en-US" altLang="ko-KR" dirty="0" smtClean="0"/>
              <a:t>for that gene.</a:t>
            </a:r>
          </a:p>
          <a:p>
            <a:pPr marL="971550" lvl="1" indent="-514350">
              <a:buFont typeface="+mj-lt"/>
              <a:buAutoNum type="arabicPeriod" startAt="3"/>
              <a:tabLst>
                <a:tab pos="1028700" algn="l"/>
              </a:tabLst>
            </a:pPr>
            <a:r>
              <a:rPr lang="en-US" altLang="ko-KR" dirty="0" smtClean="0"/>
              <a:t> If the two alleles of an inherited pair differ, then one determines the organism’s appearance and is called the </a:t>
            </a:r>
            <a:r>
              <a:rPr lang="en-US" altLang="ko-KR" b="1" dirty="0" smtClean="0"/>
              <a:t>dominant allele</a:t>
            </a:r>
            <a:r>
              <a:rPr lang="ko-KR" altLang="en-US" sz="2300" dirty="0" smtClean="0"/>
              <a:t>우성대립인자</a:t>
            </a:r>
            <a:r>
              <a:rPr lang="en-US" altLang="ko-KR" b="1" dirty="0" smtClean="0"/>
              <a:t>,</a:t>
            </a:r>
            <a:r>
              <a:rPr lang="en-US" altLang="ko-KR" dirty="0" smtClean="0"/>
              <a:t> and the other has no noticeable effect on the organism’s appearance and is called the </a:t>
            </a:r>
            <a:r>
              <a:rPr lang="en-US" altLang="ko-KR" b="1" dirty="0" smtClean="0"/>
              <a:t>recessive allele</a:t>
            </a:r>
            <a:r>
              <a:rPr lang="ko-KR" altLang="en-US" sz="2300" dirty="0" smtClean="0"/>
              <a:t>열성대립인자</a:t>
            </a:r>
            <a:r>
              <a:rPr lang="en-US" altLang="ko-KR" dirty="0" smtClean="0"/>
              <a:t>.</a:t>
            </a:r>
          </a:p>
          <a:p>
            <a:pPr lvl="2"/>
            <a:r>
              <a:rPr lang="en-US" altLang="ko-KR" dirty="0" smtClean="0"/>
              <a:t>Geneticists use uppercase italic letters (such as </a:t>
            </a:r>
            <a:r>
              <a:rPr lang="en-US" altLang="ko-KR" i="1" dirty="0" smtClean="0"/>
              <a:t>P</a:t>
            </a:r>
            <a:r>
              <a:rPr lang="en-US" altLang="ko-KR" dirty="0" smtClean="0"/>
              <a:t>) to represent dominant alleles and lowercase italic letters (such as </a:t>
            </a:r>
            <a:r>
              <a:rPr lang="en-US" altLang="ko-KR" i="1" dirty="0" smtClean="0"/>
              <a:t>p</a:t>
            </a:r>
            <a:r>
              <a:rPr lang="en-US" altLang="ko-KR" dirty="0" smtClean="0"/>
              <a:t>) to represent recessive alleles.</a:t>
            </a:r>
          </a:p>
          <a:p>
            <a:pPr marL="971550" lvl="1" indent="-514350">
              <a:buFont typeface="+mj-lt"/>
              <a:buAutoNum type="arabicPeriod" startAt="4"/>
              <a:tabLst>
                <a:tab pos="1028700" algn="l"/>
              </a:tabLst>
            </a:pPr>
            <a:r>
              <a:rPr lang="en-US" altLang="ko-KR" dirty="0" smtClean="0"/>
              <a:t> A sperm or egg carries only one allele for each inherited character because the two alleles for a character segregate (separate) from each other during the production of gametes. </a:t>
            </a:r>
          </a:p>
          <a:p>
            <a:pPr lvl="2"/>
            <a:r>
              <a:rPr lang="en-US" altLang="ko-KR" dirty="0" smtClean="0"/>
              <a:t>This statement is called the </a:t>
            </a:r>
            <a:r>
              <a:rPr lang="en-US" altLang="ko-KR" b="1" dirty="0" smtClean="0"/>
              <a:t>law of segregation</a:t>
            </a:r>
            <a:r>
              <a:rPr lang="ko-KR" altLang="en-US" sz="2300" dirty="0" smtClean="0"/>
              <a:t>분리의 법칙</a:t>
            </a:r>
            <a:r>
              <a:rPr lang="en-US" altLang="ko-KR" dirty="0" smtClean="0"/>
              <a:t>.</a:t>
            </a:r>
          </a:p>
          <a:p>
            <a:pPr lvl="2"/>
            <a:r>
              <a:rPr lang="en-US" altLang="ko-KR" dirty="0" smtClean="0"/>
              <a:t>When sperm and egg unite at fertilization, each contributes its alleles, restoring the paired condition in the offspring.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9179" y="1370838"/>
            <a:ext cx="8546592" cy="4992624"/>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9.7</a:t>
            </a:r>
            <a:endParaRPr lang="en-US" sz="1200" b="0" dirty="0">
              <a:solidFill>
                <a:schemeClr val="tx1"/>
              </a:solidFill>
              <a:latin typeface="Arial" charset="0"/>
            </a:endParaRPr>
          </a:p>
        </p:txBody>
      </p:sp>
      <p:sp>
        <p:nvSpPr>
          <p:cNvPr id="3" name="TextBox 2"/>
          <p:cNvSpPr txBox="1"/>
          <p:nvPr/>
        </p:nvSpPr>
        <p:spPr>
          <a:xfrm>
            <a:off x="251079" y="1608963"/>
            <a:ext cx="1800493" cy="923330"/>
          </a:xfrm>
          <a:prstGeom prst="rect">
            <a:avLst/>
          </a:prstGeom>
          <a:noFill/>
        </p:spPr>
        <p:txBody>
          <a:bodyPr wrap="none"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Homologous </a:t>
            </a:r>
            <a:endParaRPr lang="en-US" sz="1800" b="1" dirty="0" smtClean="0">
              <a:solidFill>
                <a:prstClr val="black"/>
              </a:solidFill>
              <a:latin typeface="Arial" pitchFamily="34" charset="0"/>
              <a:ea typeface="+mn-ea"/>
              <a:cs typeface="Arial" pitchFamily="34" charset="0"/>
            </a:endParaRPr>
          </a:p>
          <a:p>
            <a:pPr fontAlgn="auto">
              <a:spcBef>
                <a:spcPts val="0"/>
              </a:spcBef>
              <a:spcAft>
                <a:spcPts val="0"/>
              </a:spcAft>
            </a:pPr>
            <a:r>
              <a:rPr lang="en-US" sz="1800" b="1" dirty="0" smtClean="0">
                <a:solidFill>
                  <a:prstClr val="black"/>
                </a:solidFill>
                <a:latin typeface="Arial" pitchFamily="34" charset="0"/>
                <a:ea typeface="+mn-ea"/>
                <a:cs typeface="Arial" pitchFamily="34" charset="0"/>
              </a:rPr>
              <a:t>Chromosomes</a:t>
            </a:r>
          </a:p>
          <a:p>
            <a:pPr fontAlgn="auto">
              <a:spcBef>
                <a:spcPts val="0"/>
              </a:spcBef>
              <a:spcAft>
                <a:spcPts val="0"/>
              </a:spcAft>
            </a:pPr>
            <a:r>
              <a:rPr lang="ko-KR" altLang="en-US" sz="1600" dirty="0" smtClean="0">
                <a:solidFill>
                  <a:prstClr val="black"/>
                </a:solidFill>
                <a:latin typeface="Arial" pitchFamily="34" charset="0"/>
                <a:ea typeface="+mn-ea"/>
                <a:cs typeface="Arial" pitchFamily="34" charset="0"/>
              </a:rPr>
              <a:t>상동염색체</a:t>
            </a:r>
            <a:endParaRPr lang="en-US" sz="1600" dirty="0">
              <a:solidFill>
                <a:prstClr val="black"/>
              </a:solidFill>
              <a:latin typeface="Arial" pitchFamily="34" charset="0"/>
              <a:ea typeface="+mn-ea"/>
              <a:cs typeface="Arial" pitchFamily="34" charset="0"/>
            </a:endParaRPr>
          </a:p>
        </p:txBody>
      </p:sp>
      <p:sp>
        <p:nvSpPr>
          <p:cNvPr id="5" name="TextBox 4"/>
          <p:cNvSpPr txBox="1"/>
          <p:nvPr/>
        </p:nvSpPr>
        <p:spPr>
          <a:xfrm>
            <a:off x="4200525" y="1227290"/>
            <a:ext cx="1223412" cy="369332"/>
          </a:xfrm>
          <a:prstGeom prst="rect">
            <a:avLst/>
          </a:prstGeom>
          <a:noFill/>
        </p:spPr>
        <p:txBody>
          <a:bodyPr wrap="none"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Gene loci</a:t>
            </a:r>
          </a:p>
        </p:txBody>
      </p:sp>
      <p:sp>
        <p:nvSpPr>
          <p:cNvPr id="6" name="TextBox 5"/>
          <p:cNvSpPr txBox="1"/>
          <p:nvPr/>
        </p:nvSpPr>
        <p:spPr>
          <a:xfrm>
            <a:off x="7400925" y="1255014"/>
            <a:ext cx="1249060" cy="646331"/>
          </a:xfrm>
          <a:prstGeom prst="rect">
            <a:avLst/>
          </a:prstGeom>
          <a:noFill/>
        </p:spPr>
        <p:txBody>
          <a:bodyPr wrap="none" rtlCol="0">
            <a:spAutoFit/>
          </a:bodyPr>
          <a:lstStyle/>
          <a:p>
            <a:pPr fontAlgn="auto">
              <a:spcBef>
                <a:spcPts val="0"/>
              </a:spcBef>
              <a:spcAft>
                <a:spcPts val="0"/>
              </a:spcAft>
            </a:pPr>
            <a:r>
              <a:rPr lang="en-US" sz="1800" b="1" dirty="0" smtClean="0">
                <a:solidFill>
                  <a:prstClr val="black"/>
                </a:solidFill>
                <a:latin typeface="Arial" pitchFamily="34" charset="0"/>
                <a:ea typeface="+mn-ea"/>
                <a:cs typeface="Arial" pitchFamily="34" charset="0"/>
              </a:rPr>
              <a:t>Dominant</a:t>
            </a:r>
          </a:p>
          <a:p>
            <a:pPr fontAlgn="auto">
              <a:spcBef>
                <a:spcPts val="0"/>
              </a:spcBef>
              <a:spcAft>
                <a:spcPts val="0"/>
              </a:spcAft>
            </a:pPr>
            <a:r>
              <a:rPr lang="en-US" sz="1800" b="1" dirty="0" smtClean="0">
                <a:solidFill>
                  <a:prstClr val="black"/>
                </a:solidFill>
                <a:latin typeface="Arial" pitchFamily="34" charset="0"/>
                <a:ea typeface="+mn-ea"/>
                <a:cs typeface="Arial" pitchFamily="34" charset="0"/>
              </a:rPr>
              <a:t>allele</a:t>
            </a:r>
            <a:endParaRPr lang="en-US" sz="1800" b="1" dirty="0">
              <a:solidFill>
                <a:prstClr val="black"/>
              </a:solidFill>
              <a:latin typeface="Arial" pitchFamily="34" charset="0"/>
              <a:ea typeface="+mn-ea"/>
              <a:cs typeface="Arial" pitchFamily="34" charset="0"/>
            </a:endParaRPr>
          </a:p>
        </p:txBody>
      </p:sp>
      <p:sp>
        <p:nvSpPr>
          <p:cNvPr id="7" name="TextBox 6"/>
          <p:cNvSpPr txBox="1"/>
          <p:nvPr/>
        </p:nvSpPr>
        <p:spPr>
          <a:xfrm>
            <a:off x="2847975" y="2440543"/>
            <a:ext cx="338554" cy="369332"/>
          </a:xfrm>
          <a:prstGeom prst="rect">
            <a:avLst/>
          </a:prstGeom>
          <a:noFill/>
        </p:spPr>
        <p:txBody>
          <a:bodyPr wrap="none"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P</a:t>
            </a:r>
            <a:endParaRPr lang="en-US" sz="1800" b="1" i="1" dirty="0">
              <a:solidFill>
                <a:prstClr val="black"/>
              </a:solidFill>
              <a:latin typeface="Arial" pitchFamily="34" charset="0"/>
              <a:ea typeface="+mn-ea"/>
              <a:cs typeface="Arial" pitchFamily="34" charset="0"/>
            </a:endParaRPr>
          </a:p>
        </p:txBody>
      </p:sp>
      <p:sp>
        <p:nvSpPr>
          <p:cNvPr id="8" name="TextBox 7"/>
          <p:cNvSpPr txBox="1"/>
          <p:nvPr/>
        </p:nvSpPr>
        <p:spPr>
          <a:xfrm>
            <a:off x="5038884" y="2438400"/>
            <a:ext cx="312906" cy="369332"/>
          </a:xfrm>
          <a:prstGeom prst="rect">
            <a:avLst/>
          </a:prstGeom>
          <a:noFill/>
        </p:spPr>
        <p:txBody>
          <a:bodyPr wrap="none"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a</a:t>
            </a:r>
            <a:endParaRPr lang="en-US" sz="1800" b="1" i="1" dirty="0">
              <a:solidFill>
                <a:prstClr val="black"/>
              </a:solidFill>
              <a:latin typeface="Arial" pitchFamily="34" charset="0"/>
              <a:ea typeface="+mn-ea"/>
              <a:cs typeface="Arial" pitchFamily="34" charset="0"/>
            </a:endParaRPr>
          </a:p>
        </p:txBody>
      </p:sp>
      <p:sp>
        <p:nvSpPr>
          <p:cNvPr id="9" name="TextBox 8"/>
          <p:cNvSpPr txBox="1"/>
          <p:nvPr/>
        </p:nvSpPr>
        <p:spPr>
          <a:xfrm>
            <a:off x="7201218" y="2426732"/>
            <a:ext cx="351378" cy="369332"/>
          </a:xfrm>
          <a:prstGeom prst="rect">
            <a:avLst/>
          </a:prstGeom>
          <a:noFill/>
        </p:spPr>
        <p:txBody>
          <a:bodyPr wrap="none"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a:t>
            </a:r>
            <a:endParaRPr lang="en-US" sz="1800" b="1" i="1" dirty="0">
              <a:solidFill>
                <a:prstClr val="black"/>
              </a:solidFill>
              <a:latin typeface="Arial" pitchFamily="34" charset="0"/>
              <a:ea typeface="+mn-ea"/>
              <a:cs typeface="Arial" pitchFamily="34" charset="0"/>
            </a:endParaRPr>
          </a:p>
        </p:txBody>
      </p:sp>
      <p:sp>
        <p:nvSpPr>
          <p:cNvPr id="10" name="TextBox 9"/>
          <p:cNvSpPr txBox="1"/>
          <p:nvPr/>
        </p:nvSpPr>
        <p:spPr>
          <a:xfrm>
            <a:off x="2861846" y="3638550"/>
            <a:ext cx="338554" cy="369332"/>
          </a:xfrm>
          <a:prstGeom prst="rect">
            <a:avLst/>
          </a:prstGeom>
          <a:noFill/>
        </p:spPr>
        <p:txBody>
          <a:bodyPr wrap="none"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P</a:t>
            </a:r>
            <a:endParaRPr lang="en-US" sz="1800" b="1" i="1" dirty="0">
              <a:solidFill>
                <a:prstClr val="black"/>
              </a:solidFill>
              <a:latin typeface="Arial" pitchFamily="34" charset="0"/>
              <a:ea typeface="+mn-ea"/>
              <a:cs typeface="Arial" pitchFamily="34" charset="0"/>
            </a:endParaRPr>
          </a:p>
        </p:txBody>
      </p:sp>
      <p:sp>
        <p:nvSpPr>
          <p:cNvPr id="11" name="TextBox 10"/>
          <p:cNvSpPr txBox="1"/>
          <p:nvPr/>
        </p:nvSpPr>
        <p:spPr>
          <a:xfrm>
            <a:off x="5039043" y="3648075"/>
            <a:ext cx="312906" cy="369332"/>
          </a:xfrm>
          <a:prstGeom prst="rect">
            <a:avLst/>
          </a:prstGeom>
          <a:noFill/>
        </p:spPr>
        <p:txBody>
          <a:bodyPr wrap="none"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a</a:t>
            </a:r>
            <a:endParaRPr lang="en-US" sz="1800" b="1" i="1" dirty="0">
              <a:solidFill>
                <a:prstClr val="black"/>
              </a:solidFill>
              <a:latin typeface="Arial" pitchFamily="34" charset="0"/>
              <a:ea typeface="+mn-ea"/>
              <a:cs typeface="Arial" pitchFamily="34" charset="0"/>
            </a:endParaRPr>
          </a:p>
        </p:txBody>
      </p:sp>
      <p:sp>
        <p:nvSpPr>
          <p:cNvPr id="12" name="TextBox 11"/>
          <p:cNvSpPr txBox="1"/>
          <p:nvPr/>
        </p:nvSpPr>
        <p:spPr>
          <a:xfrm>
            <a:off x="7176855" y="3638550"/>
            <a:ext cx="325730" cy="369332"/>
          </a:xfrm>
          <a:prstGeom prst="rect">
            <a:avLst/>
          </a:prstGeom>
          <a:noFill/>
        </p:spPr>
        <p:txBody>
          <a:bodyPr wrap="none"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a:t>
            </a:r>
            <a:endParaRPr lang="en-US" sz="1800" b="1" i="1" dirty="0">
              <a:solidFill>
                <a:prstClr val="black"/>
              </a:solidFill>
              <a:latin typeface="Arial" pitchFamily="34" charset="0"/>
              <a:ea typeface="+mn-ea"/>
              <a:cs typeface="Arial" pitchFamily="34" charset="0"/>
            </a:endParaRPr>
          </a:p>
        </p:txBody>
      </p:sp>
      <p:sp>
        <p:nvSpPr>
          <p:cNvPr id="13" name="TextBox 12"/>
          <p:cNvSpPr txBox="1"/>
          <p:nvPr/>
        </p:nvSpPr>
        <p:spPr>
          <a:xfrm>
            <a:off x="7590696" y="4108966"/>
            <a:ext cx="1313180" cy="646331"/>
          </a:xfrm>
          <a:prstGeom prst="rect">
            <a:avLst/>
          </a:prstGeom>
          <a:noFill/>
        </p:spPr>
        <p:txBody>
          <a:bodyPr wrap="none" rtlCol="0">
            <a:spAutoFit/>
          </a:bodyPr>
          <a:lstStyle/>
          <a:p>
            <a:pPr fontAlgn="auto">
              <a:spcBef>
                <a:spcPts val="0"/>
              </a:spcBef>
              <a:spcAft>
                <a:spcPts val="0"/>
              </a:spcAft>
            </a:pPr>
            <a:r>
              <a:rPr lang="en-US" sz="1800" b="1" dirty="0" smtClean="0">
                <a:solidFill>
                  <a:prstClr val="black"/>
                </a:solidFill>
                <a:latin typeface="Arial" pitchFamily="34" charset="0"/>
                <a:ea typeface="+mn-ea"/>
                <a:cs typeface="Arial" pitchFamily="34" charset="0"/>
              </a:rPr>
              <a:t>Recessive</a:t>
            </a:r>
          </a:p>
          <a:p>
            <a:pPr fontAlgn="auto">
              <a:spcBef>
                <a:spcPts val="0"/>
              </a:spcBef>
              <a:spcAft>
                <a:spcPts val="0"/>
              </a:spcAft>
            </a:pPr>
            <a:r>
              <a:rPr lang="en-US" sz="1800" b="1" dirty="0" smtClean="0">
                <a:solidFill>
                  <a:prstClr val="black"/>
                </a:solidFill>
                <a:latin typeface="Arial" pitchFamily="34" charset="0"/>
                <a:ea typeface="+mn-ea"/>
                <a:cs typeface="Arial" pitchFamily="34" charset="0"/>
              </a:rPr>
              <a:t>allele</a:t>
            </a:r>
            <a:endParaRPr lang="en-US" sz="1800" b="1" dirty="0">
              <a:solidFill>
                <a:prstClr val="black"/>
              </a:solidFill>
              <a:latin typeface="Arial" pitchFamily="34" charset="0"/>
              <a:ea typeface="+mn-ea"/>
              <a:cs typeface="Arial" pitchFamily="34" charset="0"/>
            </a:endParaRPr>
          </a:p>
        </p:txBody>
      </p:sp>
      <p:sp>
        <p:nvSpPr>
          <p:cNvPr id="14" name="TextBox 13"/>
          <p:cNvSpPr txBox="1"/>
          <p:nvPr/>
        </p:nvSpPr>
        <p:spPr>
          <a:xfrm>
            <a:off x="816698" y="4631472"/>
            <a:ext cx="2230098" cy="369332"/>
          </a:xfrm>
          <a:prstGeom prst="rect">
            <a:avLst/>
          </a:prstGeom>
          <a:noFill/>
        </p:spPr>
        <p:txBody>
          <a:bodyPr wrap="none" rtlCol="0">
            <a:spAutoFit/>
          </a:bodyPr>
          <a:lstStyle/>
          <a:p>
            <a:pPr fontAlgn="auto">
              <a:spcBef>
                <a:spcPts val="0"/>
              </a:spcBef>
              <a:spcAft>
                <a:spcPts val="0"/>
              </a:spcAft>
            </a:pPr>
            <a:r>
              <a:rPr lang="ko-KR" altLang="en-US" sz="1600" dirty="0" smtClean="0">
                <a:solidFill>
                  <a:prstClr val="black"/>
                </a:solidFill>
                <a:latin typeface="Arial" pitchFamily="34" charset="0"/>
                <a:ea typeface="+mn-ea"/>
                <a:cs typeface="Arial" pitchFamily="34" charset="0"/>
              </a:rPr>
              <a:t>유전자형</a:t>
            </a:r>
            <a:r>
              <a:rPr lang="en-US" sz="1800" b="1" dirty="0" smtClean="0">
                <a:solidFill>
                  <a:prstClr val="black"/>
                </a:solidFill>
                <a:latin typeface="Arial" pitchFamily="34" charset="0"/>
                <a:ea typeface="+mn-ea"/>
                <a:cs typeface="Arial" pitchFamily="34" charset="0"/>
              </a:rPr>
              <a:t>Genotype</a:t>
            </a:r>
            <a:r>
              <a:rPr lang="en-US" sz="1800" b="1" dirty="0">
                <a:solidFill>
                  <a:prstClr val="black"/>
                </a:solidFill>
                <a:latin typeface="Arial" pitchFamily="34" charset="0"/>
                <a:ea typeface="+mn-ea"/>
                <a:cs typeface="Arial" pitchFamily="34" charset="0"/>
              </a:rPr>
              <a:t>:</a:t>
            </a:r>
          </a:p>
        </p:txBody>
      </p:sp>
      <p:sp>
        <p:nvSpPr>
          <p:cNvPr id="15" name="TextBox 14"/>
          <p:cNvSpPr txBox="1"/>
          <p:nvPr/>
        </p:nvSpPr>
        <p:spPr>
          <a:xfrm>
            <a:off x="2787074" y="4650522"/>
            <a:ext cx="492443" cy="369332"/>
          </a:xfrm>
          <a:prstGeom prst="rect">
            <a:avLst/>
          </a:prstGeom>
          <a:noFill/>
        </p:spPr>
        <p:txBody>
          <a:bodyPr wrap="none"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PP</a:t>
            </a:r>
            <a:endParaRPr lang="en-US" sz="1800" b="1" i="1" dirty="0">
              <a:solidFill>
                <a:prstClr val="black"/>
              </a:solidFill>
              <a:latin typeface="Arial" pitchFamily="34" charset="0"/>
              <a:ea typeface="+mn-ea"/>
              <a:cs typeface="Arial" pitchFamily="34" charset="0"/>
            </a:endParaRPr>
          </a:p>
        </p:txBody>
      </p:sp>
      <p:sp>
        <p:nvSpPr>
          <p:cNvPr id="16" name="TextBox 15"/>
          <p:cNvSpPr txBox="1"/>
          <p:nvPr/>
        </p:nvSpPr>
        <p:spPr>
          <a:xfrm>
            <a:off x="4951820" y="4593372"/>
            <a:ext cx="441146" cy="369332"/>
          </a:xfrm>
          <a:prstGeom prst="rect">
            <a:avLst/>
          </a:prstGeom>
          <a:noFill/>
        </p:spPr>
        <p:txBody>
          <a:bodyPr wrap="none" rtlCol="0">
            <a:spAutoFit/>
          </a:bodyPr>
          <a:lstStyle/>
          <a:p>
            <a:pPr fontAlgn="auto">
              <a:spcBef>
                <a:spcPts val="0"/>
              </a:spcBef>
              <a:spcAft>
                <a:spcPts val="0"/>
              </a:spcAft>
            </a:pPr>
            <a:r>
              <a:rPr lang="en-US" sz="1800" b="1" i="1" dirty="0" err="1" smtClean="0">
                <a:solidFill>
                  <a:prstClr val="black"/>
                </a:solidFill>
                <a:latin typeface="Arial" pitchFamily="34" charset="0"/>
                <a:ea typeface="+mn-ea"/>
                <a:cs typeface="Arial" pitchFamily="34" charset="0"/>
              </a:rPr>
              <a:t>aa</a:t>
            </a:r>
            <a:endParaRPr lang="en-US" sz="1800" b="1" i="1" dirty="0">
              <a:solidFill>
                <a:prstClr val="black"/>
              </a:solidFill>
              <a:latin typeface="Arial" pitchFamily="34" charset="0"/>
              <a:ea typeface="+mn-ea"/>
              <a:cs typeface="Arial" pitchFamily="34" charset="0"/>
            </a:endParaRPr>
          </a:p>
        </p:txBody>
      </p:sp>
      <p:sp>
        <p:nvSpPr>
          <p:cNvPr id="17" name="TextBox 16"/>
          <p:cNvSpPr txBox="1"/>
          <p:nvPr/>
        </p:nvSpPr>
        <p:spPr>
          <a:xfrm>
            <a:off x="7130685" y="4621947"/>
            <a:ext cx="492443" cy="369332"/>
          </a:xfrm>
          <a:prstGeom prst="rect">
            <a:avLst/>
          </a:prstGeom>
          <a:noFill/>
        </p:spPr>
        <p:txBody>
          <a:bodyPr wrap="none"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Bb</a:t>
            </a:r>
            <a:endParaRPr lang="en-US" sz="1800" b="1" i="1" dirty="0">
              <a:solidFill>
                <a:prstClr val="black"/>
              </a:solidFill>
              <a:latin typeface="Arial" pitchFamily="34" charset="0"/>
              <a:ea typeface="+mn-ea"/>
              <a:cs typeface="Arial" pitchFamily="34" charset="0"/>
            </a:endParaRPr>
          </a:p>
        </p:txBody>
      </p:sp>
      <p:sp>
        <p:nvSpPr>
          <p:cNvPr id="18" name="TextBox 17"/>
          <p:cNvSpPr txBox="1"/>
          <p:nvPr/>
        </p:nvSpPr>
        <p:spPr>
          <a:xfrm>
            <a:off x="2153792" y="4960799"/>
            <a:ext cx="1864613" cy="923330"/>
          </a:xfrm>
          <a:prstGeom prst="rect">
            <a:avLst/>
          </a:prstGeom>
          <a:noFill/>
        </p:spPr>
        <p:txBody>
          <a:bodyPr wrap="none" rtlCol="0">
            <a:spAutoFit/>
          </a:bodyPr>
          <a:lstStyle/>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Homozygous</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for the</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dominant </a:t>
            </a:r>
            <a:r>
              <a:rPr lang="en-US" sz="1800" b="1" dirty="0">
                <a:solidFill>
                  <a:prstClr val="black"/>
                </a:solidFill>
                <a:latin typeface="Arial" pitchFamily="34" charset="0"/>
                <a:ea typeface="+mn-ea"/>
                <a:cs typeface="Arial" pitchFamily="34" charset="0"/>
              </a:rPr>
              <a:t>allele</a:t>
            </a:r>
          </a:p>
        </p:txBody>
      </p:sp>
      <p:sp>
        <p:nvSpPr>
          <p:cNvPr id="19" name="TextBox 18"/>
          <p:cNvSpPr txBox="1"/>
          <p:nvPr/>
        </p:nvSpPr>
        <p:spPr>
          <a:xfrm>
            <a:off x="4335780" y="4955084"/>
            <a:ext cx="1877437" cy="900246"/>
          </a:xfrm>
          <a:prstGeom prst="rect">
            <a:avLst/>
          </a:prstGeom>
          <a:noFill/>
        </p:spPr>
        <p:txBody>
          <a:bodyPr wrap="none" rtlCol="0">
            <a:spAutoFit/>
          </a:bodyPr>
          <a:lstStyle/>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Homozygous</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for the</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recessive </a:t>
            </a:r>
            <a:r>
              <a:rPr lang="en-US" sz="1800" b="1" dirty="0">
                <a:solidFill>
                  <a:prstClr val="black"/>
                </a:solidFill>
                <a:latin typeface="Arial" pitchFamily="34" charset="0"/>
                <a:ea typeface="+mn-ea"/>
                <a:cs typeface="Arial" pitchFamily="34" charset="0"/>
              </a:rPr>
              <a:t>allele</a:t>
            </a:r>
          </a:p>
        </p:txBody>
      </p:sp>
      <p:sp>
        <p:nvSpPr>
          <p:cNvPr id="20" name="TextBox 19"/>
          <p:cNvSpPr txBox="1"/>
          <p:nvPr/>
        </p:nvSpPr>
        <p:spPr>
          <a:xfrm>
            <a:off x="6533008" y="4955084"/>
            <a:ext cx="2223686" cy="1169551"/>
          </a:xfrm>
          <a:prstGeom prst="rect">
            <a:avLst/>
          </a:prstGeom>
          <a:noFill/>
        </p:spPr>
        <p:txBody>
          <a:bodyPr wrap="none" rtlCol="0">
            <a:spAutoFit/>
          </a:bodyPr>
          <a:lstStyle/>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Heterozygous</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with </a:t>
            </a:r>
            <a:r>
              <a:rPr lang="en-US" sz="1800" b="1" dirty="0">
                <a:solidFill>
                  <a:prstClr val="black"/>
                </a:solidFill>
                <a:latin typeface="Arial" pitchFamily="34" charset="0"/>
                <a:ea typeface="+mn-ea"/>
                <a:cs typeface="Arial" pitchFamily="34" charset="0"/>
              </a:rPr>
              <a:t>one </a:t>
            </a:r>
            <a:r>
              <a:rPr lang="en-US" sz="1800" b="1" dirty="0" smtClean="0">
                <a:solidFill>
                  <a:prstClr val="black"/>
                </a:solidFill>
                <a:latin typeface="Arial" pitchFamily="34" charset="0"/>
                <a:ea typeface="+mn-ea"/>
                <a:cs typeface="Arial" pitchFamily="34" charset="0"/>
              </a:rPr>
              <a:t>dominant</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and </a:t>
            </a:r>
            <a:r>
              <a:rPr lang="en-US" sz="1800" b="1" dirty="0">
                <a:solidFill>
                  <a:prstClr val="black"/>
                </a:solidFill>
                <a:latin typeface="Arial" pitchFamily="34" charset="0"/>
                <a:ea typeface="+mn-ea"/>
                <a:cs typeface="Arial" pitchFamily="34" charset="0"/>
              </a:rPr>
              <a:t>one </a:t>
            </a:r>
            <a:r>
              <a:rPr lang="en-US" sz="1800" b="1" dirty="0" smtClean="0">
                <a:solidFill>
                  <a:prstClr val="black"/>
                </a:solidFill>
                <a:latin typeface="Arial" pitchFamily="34" charset="0"/>
                <a:ea typeface="+mn-ea"/>
                <a:cs typeface="Arial" pitchFamily="34" charset="0"/>
              </a:rPr>
              <a:t>recessive</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allele</a:t>
            </a:r>
            <a:endParaRPr lang="en-US" sz="1800" b="1" dirty="0">
              <a:solidFill>
                <a:prstClr val="black"/>
              </a:solidFill>
              <a:latin typeface="Arial" pitchFamily="34" charset="0"/>
              <a:ea typeface="+mn-ea"/>
              <a:cs typeface="Arial" pitchFamily="34" charset="0"/>
            </a:endParaRPr>
          </a:p>
        </p:txBody>
      </p:sp>
      <p:sp>
        <p:nvSpPr>
          <p:cNvPr id="4" name="Freeform 3"/>
          <p:cNvSpPr/>
          <p:nvPr/>
        </p:nvSpPr>
        <p:spPr>
          <a:xfrm>
            <a:off x="3038795" y="1571155"/>
            <a:ext cx="1783080" cy="845820"/>
          </a:xfrm>
          <a:custGeom>
            <a:avLst/>
            <a:gdLst>
              <a:gd name="connsiteX0" fmla="*/ 1767840 w 1767840"/>
              <a:gd name="connsiteY0" fmla="*/ 0 h 845820"/>
              <a:gd name="connsiteX1" fmla="*/ 0 w 1767840"/>
              <a:gd name="connsiteY1" fmla="*/ 845820 h 845820"/>
            </a:gdLst>
            <a:ahLst/>
            <a:cxnLst>
              <a:cxn ang="0">
                <a:pos x="connsiteX0" y="connsiteY0"/>
              </a:cxn>
              <a:cxn ang="0">
                <a:pos x="connsiteX1" y="connsiteY1"/>
              </a:cxn>
            </a:cxnLst>
            <a:rect l="l" t="t" r="r" b="b"/>
            <a:pathLst>
              <a:path w="1767840" h="845820">
                <a:moveTo>
                  <a:pt x="1767840" y="0"/>
                </a:moveTo>
                <a:lnTo>
                  <a:pt x="0" y="845820"/>
                </a:lnTo>
              </a:path>
            </a:pathLst>
          </a:custGeom>
          <a:noFill/>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21" name="Freeform 20"/>
          <p:cNvSpPr/>
          <p:nvPr/>
        </p:nvSpPr>
        <p:spPr>
          <a:xfrm>
            <a:off x="4824412" y="1573848"/>
            <a:ext cx="381000" cy="861060"/>
          </a:xfrm>
          <a:custGeom>
            <a:avLst/>
            <a:gdLst>
              <a:gd name="connsiteX0" fmla="*/ 0 w 381000"/>
              <a:gd name="connsiteY0" fmla="*/ 0 h 861060"/>
              <a:gd name="connsiteX1" fmla="*/ 381000 w 381000"/>
              <a:gd name="connsiteY1" fmla="*/ 861060 h 861060"/>
            </a:gdLst>
            <a:ahLst/>
            <a:cxnLst>
              <a:cxn ang="0">
                <a:pos x="connsiteX0" y="connsiteY0"/>
              </a:cxn>
              <a:cxn ang="0">
                <a:pos x="connsiteX1" y="connsiteY1"/>
              </a:cxn>
            </a:cxnLst>
            <a:rect l="l" t="t" r="r" b="b"/>
            <a:pathLst>
              <a:path w="381000" h="861060">
                <a:moveTo>
                  <a:pt x="0" y="0"/>
                </a:moveTo>
                <a:lnTo>
                  <a:pt x="381000" y="861060"/>
                </a:lnTo>
              </a:path>
            </a:pathLst>
          </a:custGeom>
          <a:noFill/>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22" name="Freeform 21"/>
          <p:cNvSpPr/>
          <p:nvPr/>
        </p:nvSpPr>
        <p:spPr>
          <a:xfrm>
            <a:off x="4827904" y="1578451"/>
            <a:ext cx="2499360" cy="830580"/>
          </a:xfrm>
          <a:custGeom>
            <a:avLst/>
            <a:gdLst>
              <a:gd name="connsiteX0" fmla="*/ 0 w 2499360"/>
              <a:gd name="connsiteY0" fmla="*/ 0 h 830580"/>
              <a:gd name="connsiteX1" fmla="*/ 2499360 w 2499360"/>
              <a:gd name="connsiteY1" fmla="*/ 830580 h 830580"/>
            </a:gdLst>
            <a:ahLst/>
            <a:cxnLst>
              <a:cxn ang="0">
                <a:pos x="connsiteX0" y="connsiteY0"/>
              </a:cxn>
              <a:cxn ang="0">
                <a:pos x="connsiteX1" y="connsiteY1"/>
              </a:cxn>
            </a:cxnLst>
            <a:rect l="l" t="t" r="r" b="b"/>
            <a:pathLst>
              <a:path w="2499360" h="830580">
                <a:moveTo>
                  <a:pt x="0" y="0"/>
                </a:moveTo>
                <a:lnTo>
                  <a:pt x="2499360" y="830580"/>
                </a:lnTo>
              </a:path>
            </a:pathLst>
          </a:custGeom>
          <a:noFill/>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23" name="Freeform 22"/>
          <p:cNvSpPr/>
          <p:nvPr/>
        </p:nvSpPr>
        <p:spPr>
          <a:xfrm>
            <a:off x="7391400" y="1874520"/>
            <a:ext cx="289560" cy="579120"/>
          </a:xfrm>
          <a:custGeom>
            <a:avLst/>
            <a:gdLst>
              <a:gd name="connsiteX0" fmla="*/ 289560 w 289560"/>
              <a:gd name="connsiteY0" fmla="*/ 0 h 579120"/>
              <a:gd name="connsiteX1" fmla="*/ 0 w 289560"/>
              <a:gd name="connsiteY1" fmla="*/ 579120 h 579120"/>
            </a:gdLst>
            <a:ahLst/>
            <a:cxnLst>
              <a:cxn ang="0">
                <a:pos x="connsiteX0" y="connsiteY0"/>
              </a:cxn>
              <a:cxn ang="0">
                <a:pos x="connsiteX1" y="connsiteY1"/>
              </a:cxn>
            </a:cxnLst>
            <a:rect l="l" t="t" r="r" b="b"/>
            <a:pathLst>
              <a:path w="289560" h="579120">
                <a:moveTo>
                  <a:pt x="289560" y="0"/>
                </a:moveTo>
                <a:lnTo>
                  <a:pt x="0" y="579120"/>
                </a:lnTo>
              </a:path>
            </a:pathLst>
          </a:custGeom>
          <a:noFill/>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25" name="Freeform 24"/>
          <p:cNvSpPr/>
          <p:nvPr/>
        </p:nvSpPr>
        <p:spPr>
          <a:xfrm>
            <a:off x="7442200" y="3822700"/>
            <a:ext cx="209550" cy="374650"/>
          </a:xfrm>
          <a:custGeom>
            <a:avLst/>
            <a:gdLst>
              <a:gd name="connsiteX0" fmla="*/ 0 w 209550"/>
              <a:gd name="connsiteY0" fmla="*/ 0 h 374650"/>
              <a:gd name="connsiteX1" fmla="*/ 209550 w 209550"/>
              <a:gd name="connsiteY1" fmla="*/ 374650 h 374650"/>
            </a:gdLst>
            <a:ahLst/>
            <a:cxnLst>
              <a:cxn ang="0">
                <a:pos x="connsiteX0" y="connsiteY0"/>
              </a:cxn>
              <a:cxn ang="0">
                <a:pos x="connsiteX1" y="connsiteY1"/>
              </a:cxn>
            </a:cxnLst>
            <a:rect l="l" t="t" r="r" b="b"/>
            <a:pathLst>
              <a:path w="209550" h="374650">
                <a:moveTo>
                  <a:pt x="0" y="0"/>
                </a:moveTo>
                <a:lnTo>
                  <a:pt x="209550" y="374650"/>
                </a:lnTo>
              </a:path>
            </a:pathLst>
          </a:custGeom>
          <a:noFill/>
          <a:ln w="12700">
            <a:solidFill>
              <a:schemeClr val="tx1"/>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27" name="직사각형 26"/>
          <p:cNvSpPr/>
          <p:nvPr/>
        </p:nvSpPr>
        <p:spPr>
          <a:xfrm>
            <a:off x="2609850" y="438061"/>
            <a:ext cx="4572000" cy="646331"/>
          </a:xfrm>
          <a:prstGeom prst="rect">
            <a:avLst/>
          </a:prstGeom>
        </p:spPr>
        <p:txBody>
          <a:bodyPr>
            <a:spAutoFit/>
          </a:bodyPr>
          <a:lstStyle/>
          <a:p>
            <a:pPr algn="ctr"/>
            <a:r>
              <a:rPr lang="en-US" altLang="ko-KR" sz="1800" dirty="0" smtClean="0"/>
              <a:t>A gene </a:t>
            </a:r>
            <a:r>
              <a:rPr lang="en-US" altLang="ko-KR" sz="1800" b="1" dirty="0" smtClean="0"/>
              <a:t>locus</a:t>
            </a:r>
            <a:r>
              <a:rPr lang="ko-KR" altLang="en-US" sz="1600" dirty="0" err="1" smtClean="0"/>
              <a:t>좌위</a:t>
            </a:r>
            <a:r>
              <a:rPr lang="en-US" altLang="ko-KR" sz="1800" dirty="0" smtClean="0"/>
              <a:t> is a specific location of </a:t>
            </a:r>
          </a:p>
          <a:p>
            <a:pPr algn="ctr"/>
            <a:r>
              <a:rPr lang="en-US" altLang="ko-KR" sz="1800" dirty="0" smtClean="0"/>
              <a:t>a gene along a chromosome</a:t>
            </a:r>
            <a:endParaRPr lang="ko-KR" altLang="en-US" sz="1800" dirty="0"/>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4170" y="268712"/>
            <a:ext cx="8375660" cy="6320577"/>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9.8</a:t>
            </a:r>
            <a:endParaRPr lang="en-US" sz="1200" b="0" dirty="0">
              <a:solidFill>
                <a:schemeClr val="tx1"/>
              </a:solidFill>
              <a:latin typeface="Arial" charset="0"/>
            </a:endParaRPr>
          </a:p>
        </p:txBody>
      </p:sp>
      <p:sp>
        <p:nvSpPr>
          <p:cNvPr id="3" name="TextBox 2"/>
          <p:cNvSpPr txBox="1"/>
          <p:nvPr/>
        </p:nvSpPr>
        <p:spPr>
          <a:xfrm>
            <a:off x="1797111" y="244847"/>
            <a:ext cx="1938030" cy="422269"/>
          </a:xfrm>
          <a:prstGeom prst="rect">
            <a:avLst/>
          </a:prstGeom>
          <a:noFill/>
        </p:spPr>
        <p:txBody>
          <a:bodyPr wrap="none" lIns="0" tIns="0" rIns="0" bIns="0" rtlCol="0">
            <a:spAutoFit/>
          </a:bodyPr>
          <a:lstStyle/>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(a) Hypothesis:</a:t>
            </a: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Dependent </a:t>
            </a:r>
            <a:r>
              <a:rPr lang="en-US" sz="1400" b="1" dirty="0">
                <a:solidFill>
                  <a:prstClr val="black"/>
                </a:solidFill>
                <a:latin typeface="Arial" pitchFamily="34" charset="0"/>
                <a:ea typeface="+mn-ea"/>
                <a:cs typeface="Arial" pitchFamily="34" charset="0"/>
              </a:rPr>
              <a:t>assortment</a:t>
            </a:r>
          </a:p>
        </p:txBody>
      </p:sp>
      <p:sp>
        <p:nvSpPr>
          <p:cNvPr id="5" name="TextBox 4"/>
          <p:cNvSpPr txBox="1"/>
          <p:nvPr/>
        </p:nvSpPr>
        <p:spPr>
          <a:xfrm>
            <a:off x="5086911" y="260351"/>
            <a:ext cx="2075889" cy="422269"/>
          </a:xfrm>
          <a:prstGeom prst="rect">
            <a:avLst/>
          </a:prstGeom>
          <a:noFill/>
        </p:spPr>
        <p:txBody>
          <a:bodyPr wrap="none" lIns="0" tIns="0" rIns="0" bIns="0" rtlCol="0">
            <a:spAutoFit/>
          </a:bodyPr>
          <a:lstStyle/>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(b) Hypothesis:</a:t>
            </a:r>
          </a:p>
          <a:p>
            <a:pPr algn="ctr" fontAlgn="auto">
              <a:spcBef>
                <a:spcPts val="0"/>
              </a:spcBef>
              <a:spcAft>
                <a:spcPts val="0"/>
              </a:spcAft>
            </a:pPr>
            <a:r>
              <a:rPr lang="en-US" sz="1400" b="1" dirty="0">
                <a:solidFill>
                  <a:prstClr val="black"/>
                </a:solidFill>
                <a:latin typeface="Arial" pitchFamily="34" charset="0"/>
                <a:ea typeface="+mn-ea"/>
                <a:cs typeface="Arial" pitchFamily="34" charset="0"/>
              </a:rPr>
              <a:t>Independent assortment</a:t>
            </a:r>
          </a:p>
        </p:txBody>
      </p:sp>
      <p:sp>
        <p:nvSpPr>
          <p:cNvPr id="6" name="TextBox 5"/>
          <p:cNvSpPr txBox="1"/>
          <p:nvPr/>
        </p:nvSpPr>
        <p:spPr>
          <a:xfrm>
            <a:off x="428623" y="781046"/>
            <a:ext cx="1110817" cy="211136"/>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P Generation</a:t>
            </a:r>
          </a:p>
        </p:txBody>
      </p:sp>
      <p:sp>
        <p:nvSpPr>
          <p:cNvPr id="7" name="TextBox 6"/>
          <p:cNvSpPr txBox="1"/>
          <p:nvPr/>
        </p:nvSpPr>
        <p:spPr>
          <a:xfrm>
            <a:off x="1583717" y="1013575"/>
            <a:ext cx="493468" cy="211136"/>
          </a:xfrm>
          <a:prstGeom prst="rect">
            <a:avLst/>
          </a:prstGeom>
          <a:noFill/>
        </p:spPr>
        <p:txBody>
          <a:bodyPr wrap="none" lIns="0" tIns="0" rIns="0" bIns="0" rtlCol="0">
            <a:spAutoFit/>
          </a:bodyPr>
          <a:lstStyle/>
          <a:p>
            <a:pPr algn="ctr" fontAlgn="auto">
              <a:spcBef>
                <a:spcPts val="0"/>
              </a:spcBef>
              <a:spcAft>
                <a:spcPts val="0"/>
              </a:spcAft>
            </a:pPr>
            <a:r>
              <a:rPr lang="en-US" sz="1400" b="1" i="1" dirty="0">
                <a:solidFill>
                  <a:prstClr val="black"/>
                </a:solidFill>
                <a:latin typeface="Arial" pitchFamily="34" charset="0"/>
                <a:ea typeface="+mn-ea"/>
                <a:cs typeface="Arial" pitchFamily="34" charset="0"/>
              </a:rPr>
              <a:t>RRYY</a:t>
            </a:r>
          </a:p>
        </p:txBody>
      </p:sp>
      <p:sp>
        <p:nvSpPr>
          <p:cNvPr id="8" name="TextBox 7"/>
          <p:cNvSpPr txBox="1"/>
          <p:nvPr/>
        </p:nvSpPr>
        <p:spPr>
          <a:xfrm>
            <a:off x="3195644" y="1024074"/>
            <a:ext cx="339837" cy="211136"/>
          </a:xfrm>
          <a:prstGeom prst="rect">
            <a:avLst/>
          </a:prstGeom>
          <a:noFill/>
        </p:spPr>
        <p:txBody>
          <a:bodyPr wrap="none" lIns="0" tIns="0" rIns="0" bIns="0" rtlCol="0">
            <a:spAutoFit/>
          </a:bodyPr>
          <a:lstStyle/>
          <a:p>
            <a:pPr algn="ctr" fontAlgn="auto">
              <a:spcBef>
                <a:spcPts val="0"/>
              </a:spcBef>
              <a:spcAft>
                <a:spcPts val="0"/>
              </a:spcAft>
            </a:pPr>
            <a:r>
              <a:rPr lang="en-US" sz="1400" b="1" i="1" dirty="0" err="1">
                <a:solidFill>
                  <a:prstClr val="black"/>
                </a:solidFill>
                <a:latin typeface="Arial" pitchFamily="34" charset="0"/>
                <a:ea typeface="+mn-ea"/>
                <a:cs typeface="Arial" pitchFamily="34" charset="0"/>
              </a:rPr>
              <a:t>rryy</a:t>
            </a:r>
            <a:endParaRPr lang="en-US" sz="1400" b="1" i="1" dirty="0">
              <a:solidFill>
                <a:prstClr val="black"/>
              </a:solidFill>
              <a:latin typeface="Arial" pitchFamily="34" charset="0"/>
              <a:ea typeface="+mn-ea"/>
              <a:cs typeface="Arial" pitchFamily="34" charset="0"/>
            </a:endParaRPr>
          </a:p>
        </p:txBody>
      </p:sp>
      <p:sp>
        <p:nvSpPr>
          <p:cNvPr id="9" name="TextBox 8"/>
          <p:cNvSpPr txBox="1"/>
          <p:nvPr/>
        </p:nvSpPr>
        <p:spPr>
          <a:xfrm>
            <a:off x="1387245" y="1660983"/>
            <a:ext cx="756618" cy="211136"/>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Gametes</a:t>
            </a:r>
          </a:p>
        </p:txBody>
      </p:sp>
      <p:sp>
        <p:nvSpPr>
          <p:cNvPr id="10" name="TextBox 9"/>
          <p:cNvSpPr txBox="1"/>
          <p:nvPr/>
        </p:nvSpPr>
        <p:spPr>
          <a:xfrm>
            <a:off x="2240753" y="1714278"/>
            <a:ext cx="181139"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a:solidFill>
                  <a:prstClr val="black"/>
                </a:solidFill>
                <a:latin typeface="Arial" pitchFamily="34" charset="0"/>
                <a:ea typeface="+mn-ea"/>
                <a:cs typeface="Arial" pitchFamily="34" charset="0"/>
              </a:rPr>
              <a:t>RY</a:t>
            </a:r>
          </a:p>
        </p:txBody>
      </p:sp>
      <p:sp>
        <p:nvSpPr>
          <p:cNvPr id="11" name="TextBox 10"/>
          <p:cNvSpPr txBox="1"/>
          <p:nvPr/>
        </p:nvSpPr>
        <p:spPr>
          <a:xfrm>
            <a:off x="2977845" y="1691953"/>
            <a:ext cx="12343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ry</a:t>
            </a:r>
            <a:endParaRPr lang="en-US" sz="1018" b="1" i="1" dirty="0">
              <a:solidFill>
                <a:prstClr val="black"/>
              </a:solidFill>
              <a:latin typeface="Arial" pitchFamily="34" charset="0"/>
              <a:ea typeface="+mn-ea"/>
              <a:cs typeface="Arial" pitchFamily="34" charset="0"/>
            </a:endParaRPr>
          </a:p>
        </p:txBody>
      </p:sp>
      <p:sp>
        <p:nvSpPr>
          <p:cNvPr id="12" name="TextBox 11"/>
          <p:cNvSpPr txBox="1"/>
          <p:nvPr/>
        </p:nvSpPr>
        <p:spPr>
          <a:xfrm>
            <a:off x="2938021" y="2624109"/>
            <a:ext cx="419987" cy="211136"/>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RrYy</a:t>
            </a:r>
            <a:endParaRPr lang="en-US" sz="1400" b="1" i="1" dirty="0">
              <a:solidFill>
                <a:prstClr val="black"/>
              </a:solidFill>
              <a:latin typeface="Arial" pitchFamily="34" charset="0"/>
              <a:ea typeface="+mn-ea"/>
              <a:cs typeface="Arial" pitchFamily="34" charset="0"/>
            </a:endParaRPr>
          </a:p>
        </p:txBody>
      </p:sp>
      <p:sp>
        <p:nvSpPr>
          <p:cNvPr id="13" name="TextBox 12"/>
          <p:cNvSpPr txBox="1"/>
          <p:nvPr/>
        </p:nvSpPr>
        <p:spPr>
          <a:xfrm>
            <a:off x="440323" y="2477275"/>
            <a:ext cx="1202252" cy="211136"/>
          </a:xfrm>
          <a:prstGeom prst="rect">
            <a:avLst/>
          </a:prstGeom>
          <a:noFill/>
        </p:spPr>
        <p:txBody>
          <a:bodyPr wrap="none" lIns="0" tIns="0" rIns="0" bIns="0" rtlCol="0">
            <a:spAutoFit/>
          </a:bodyPr>
          <a:lstStyle/>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F</a:t>
            </a:r>
            <a:r>
              <a:rPr lang="en-US" sz="1400" b="1" baseline="-25000" dirty="0" smtClean="0">
                <a:solidFill>
                  <a:prstClr val="black"/>
                </a:solidFill>
                <a:latin typeface="Arial" pitchFamily="34" charset="0"/>
                <a:ea typeface="+mn-ea"/>
                <a:cs typeface="Arial" pitchFamily="34" charset="0"/>
              </a:rPr>
              <a:t>1</a:t>
            </a:r>
            <a:r>
              <a:rPr lang="en-US" sz="1400" b="1" dirty="0" smtClean="0">
                <a:solidFill>
                  <a:prstClr val="black"/>
                </a:solidFill>
                <a:latin typeface="Arial" pitchFamily="34" charset="0"/>
                <a:ea typeface="+mn-ea"/>
                <a:cs typeface="Arial" pitchFamily="34" charset="0"/>
              </a:rPr>
              <a:t> </a:t>
            </a:r>
            <a:r>
              <a:rPr lang="en-US" sz="1400" b="1" dirty="0">
                <a:solidFill>
                  <a:prstClr val="black"/>
                </a:solidFill>
                <a:latin typeface="Arial" pitchFamily="34" charset="0"/>
                <a:ea typeface="+mn-ea"/>
                <a:cs typeface="Arial" pitchFamily="34" charset="0"/>
              </a:rPr>
              <a:t>Generation</a:t>
            </a:r>
          </a:p>
        </p:txBody>
      </p:sp>
      <p:sp>
        <p:nvSpPr>
          <p:cNvPr id="14" name="TextBox 13"/>
          <p:cNvSpPr txBox="1"/>
          <p:nvPr/>
        </p:nvSpPr>
        <p:spPr>
          <a:xfrm>
            <a:off x="440594" y="3339023"/>
            <a:ext cx="1202252" cy="211136"/>
          </a:xfrm>
          <a:prstGeom prst="rect">
            <a:avLst/>
          </a:prstGeom>
          <a:noFill/>
        </p:spPr>
        <p:txBody>
          <a:bodyPr wrap="none" lIns="0" tIns="0" rIns="0" bIns="0" rtlCol="0">
            <a:spAutoFit/>
          </a:bodyPr>
          <a:lstStyle/>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F</a:t>
            </a:r>
            <a:r>
              <a:rPr lang="en-US" sz="1400" b="1" baseline="-25000" dirty="0" smtClean="0">
                <a:solidFill>
                  <a:prstClr val="black"/>
                </a:solidFill>
                <a:latin typeface="Arial" pitchFamily="34" charset="0"/>
                <a:ea typeface="+mn-ea"/>
                <a:cs typeface="Arial" pitchFamily="34" charset="0"/>
              </a:rPr>
              <a:t>2</a:t>
            </a:r>
            <a:r>
              <a:rPr lang="en-US" sz="1400" b="1" dirty="0" smtClean="0">
                <a:solidFill>
                  <a:prstClr val="black"/>
                </a:solidFill>
                <a:latin typeface="Arial" pitchFamily="34" charset="0"/>
                <a:ea typeface="+mn-ea"/>
                <a:cs typeface="Arial" pitchFamily="34" charset="0"/>
              </a:rPr>
              <a:t> </a:t>
            </a:r>
            <a:r>
              <a:rPr lang="en-US" sz="1400" b="1" dirty="0">
                <a:solidFill>
                  <a:prstClr val="black"/>
                </a:solidFill>
                <a:latin typeface="Arial" pitchFamily="34" charset="0"/>
                <a:ea typeface="+mn-ea"/>
                <a:cs typeface="Arial" pitchFamily="34" charset="0"/>
              </a:rPr>
              <a:t>Generation</a:t>
            </a:r>
          </a:p>
        </p:txBody>
      </p:sp>
      <p:sp>
        <p:nvSpPr>
          <p:cNvPr id="15" name="TextBox 14"/>
          <p:cNvSpPr txBox="1"/>
          <p:nvPr/>
        </p:nvSpPr>
        <p:spPr>
          <a:xfrm>
            <a:off x="4927600" y="998502"/>
            <a:ext cx="493468" cy="211136"/>
          </a:xfrm>
          <a:prstGeom prst="rect">
            <a:avLst/>
          </a:prstGeom>
          <a:noFill/>
        </p:spPr>
        <p:txBody>
          <a:bodyPr wrap="none" lIns="0" tIns="0" rIns="0" bIns="0" rtlCol="0">
            <a:spAutoFit/>
          </a:bodyPr>
          <a:lstStyle/>
          <a:p>
            <a:pPr algn="ctr" fontAlgn="auto">
              <a:spcBef>
                <a:spcPts val="0"/>
              </a:spcBef>
              <a:spcAft>
                <a:spcPts val="0"/>
              </a:spcAft>
            </a:pPr>
            <a:r>
              <a:rPr lang="en-US" sz="1400" b="1" i="1" dirty="0">
                <a:solidFill>
                  <a:prstClr val="black"/>
                </a:solidFill>
                <a:latin typeface="Arial" pitchFamily="34" charset="0"/>
                <a:ea typeface="+mn-ea"/>
                <a:cs typeface="Arial" pitchFamily="34" charset="0"/>
              </a:rPr>
              <a:t>RRYY</a:t>
            </a:r>
          </a:p>
        </p:txBody>
      </p:sp>
      <p:sp>
        <p:nvSpPr>
          <p:cNvPr id="16" name="TextBox 15"/>
          <p:cNvSpPr txBox="1"/>
          <p:nvPr/>
        </p:nvSpPr>
        <p:spPr>
          <a:xfrm>
            <a:off x="6558577" y="1028051"/>
            <a:ext cx="339837" cy="211136"/>
          </a:xfrm>
          <a:prstGeom prst="rect">
            <a:avLst/>
          </a:prstGeom>
          <a:noFill/>
        </p:spPr>
        <p:txBody>
          <a:bodyPr wrap="none" lIns="0" tIns="0" rIns="0" bIns="0" rtlCol="0">
            <a:spAutoFit/>
          </a:bodyPr>
          <a:lstStyle/>
          <a:p>
            <a:pPr algn="ctr" fontAlgn="auto">
              <a:spcBef>
                <a:spcPts val="0"/>
              </a:spcBef>
              <a:spcAft>
                <a:spcPts val="0"/>
              </a:spcAft>
            </a:pPr>
            <a:r>
              <a:rPr lang="en-US" sz="1400" b="1" i="1" dirty="0" err="1">
                <a:solidFill>
                  <a:prstClr val="black"/>
                </a:solidFill>
                <a:latin typeface="Arial" pitchFamily="34" charset="0"/>
                <a:ea typeface="+mn-ea"/>
                <a:cs typeface="Arial" pitchFamily="34" charset="0"/>
              </a:rPr>
              <a:t>rryy</a:t>
            </a:r>
            <a:endParaRPr lang="en-US" sz="1400" b="1" i="1" dirty="0">
              <a:solidFill>
                <a:prstClr val="black"/>
              </a:solidFill>
              <a:latin typeface="Arial" pitchFamily="34" charset="0"/>
              <a:ea typeface="+mn-ea"/>
              <a:cs typeface="Arial" pitchFamily="34" charset="0"/>
            </a:endParaRPr>
          </a:p>
        </p:txBody>
      </p:sp>
      <p:sp>
        <p:nvSpPr>
          <p:cNvPr id="17" name="TextBox 16"/>
          <p:cNvSpPr txBox="1"/>
          <p:nvPr/>
        </p:nvSpPr>
        <p:spPr>
          <a:xfrm>
            <a:off x="4721603" y="1655435"/>
            <a:ext cx="756618" cy="211136"/>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Gametes</a:t>
            </a:r>
          </a:p>
        </p:txBody>
      </p:sp>
      <p:sp>
        <p:nvSpPr>
          <p:cNvPr id="18" name="TextBox 17"/>
          <p:cNvSpPr txBox="1"/>
          <p:nvPr/>
        </p:nvSpPr>
        <p:spPr>
          <a:xfrm>
            <a:off x="5575202" y="1708097"/>
            <a:ext cx="181139"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a:solidFill>
                  <a:prstClr val="black"/>
                </a:solidFill>
                <a:latin typeface="Arial" pitchFamily="34" charset="0"/>
                <a:ea typeface="+mn-ea"/>
                <a:cs typeface="Arial" pitchFamily="34" charset="0"/>
              </a:rPr>
              <a:t>RY</a:t>
            </a:r>
          </a:p>
        </p:txBody>
      </p:sp>
      <p:sp>
        <p:nvSpPr>
          <p:cNvPr id="19" name="TextBox 18"/>
          <p:cNvSpPr txBox="1"/>
          <p:nvPr/>
        </p:nvSpPr>
        <p:spPr>
          <a:xfrm>
            <a:off x="6312293" y="1692275"/>
            <a:ext cx="12343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ry</a:t>
            </a:r>
            <a:endParaRPr lang="en-US" sz="1018" b="1" i="1" dirty="0">
              <a:solidFill>
                <a:prstClr val="black"/>
              </a:solidFill>
              <a:latin typeface="Arial" pitchFamily="34" charset="0"/>
              <a:ea typeface="+mn-ea"/>
              <a:cs typeface="Arial" pitchFamily="34" charset="0"/>
            </a:endParaRPr>
          </a:p>
        </p:txBody>
      </p:sp>
      <p:sp>
        <p:nvSpPr>
          <p:cNvPr id="20" name="TextBox 19"/>
          <p:cNvSpPr txBox="1"/>
          <p:nvPr/>
        </p:nvSpPr>
        <p:spPr>
          <a:xfrm>
            <a:off x="6289458" y="2624109"/>
            <a:ext cx="419987" cy="211136"/>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RrYy</a:t>
            </a:r>
            <a:endParaRPr lang="en-US" sz="1400" b="1" i="1" dirty="0">
              <a:solidFill>
                <a:prstClr val="black"/>
              </a:solidFill>
              <a:latin typeface="Arial" pitchFamily="34" charset="0"/>
              <a:ea typeface="+mn-ea"/>
              <a:cs typeface="Arial" pitchFamily="34" charset="0"/>
            </a:endParaRPr>
          </a:p>
        </p:txBody>
      </p:sp>
      <p:sp>
        <p:nvSpPr>
          <p:cNvPr id="21" name="TextBox 20"/>
          <p:cNvSpPr txBox="1"/>
          <p:nvPr/>
        </p:nvSpPr>
        <p:spPr>
          <a:xfrm>
            <a:off x="2463444" y="3870781"/>
            <a:ext cx="559449" cy="211136"/>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Sperm</a:t>
            </a:r>
          </a:p>
        </p:txBody>
      </p:sp>
      <p:sp>
        <p:nvSpPr>
          <p:cNvPr id="25" name="TextBox 24"/>
          <p:cNvSpPr txBox="1"/>
          <p:nvPr/>
        </p:nvSpPr>
        <p:spPr>
          <a:xfrm>
            <a:off x="2438400" y="4165547"/>
            <a:ext cx="181139"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a:solidFill>
                  <a:prstClr val="black"/>
                </a:solidFill>
                <a:latin typeface="Arial" pitchFamily="34" charset="0"/>
                <a:ea typeface="+mn-ea"/>
                <a:cs typeface="Arial" pitchFamily="34" charset="0"/>
              </a:rPr>
              <a:t>RY</a:t>
            </a:r>
          </a:p>
        </p:txBody>
      </p:sp>
      <p:sp>
        <p:nvSpPr>
          <p:cNvPr id="26" name="TextBox 25"/>
          <p:cNvSpPr txBox="1"/>
          <p:nvPr/>
        </p:nvSpPr>
        <p:spPr>
          <a:xfrm>
            <a:off x="3015787" y="4164330"/>
            <a:ext cx="12343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ry</a:t>
            </a:r>
            <a:endParaRPr lang="en-US" sz="1018" b="1" i="1" dirty="0">
              <a:solidFill>
                <a:prstClr val="black"/>
              </a:solidFill>
              <a:latin typeface="Arial" pitchFamily="34" charset="0"/>
              <a:ea typeface="+mn-ea"/>
              <a:cs typeface="Arial" pitchFamily="34" charset="0"/>
            </a:endParaRPr>
          </a:p>
        </p:txBody>
      </p:sp>
      <p:sp>
        <p:nvSpPr>
          <p:cNvPr id="27" name="TextBox 26"/>
          <p:cNvSpPr txBox="1"/>
          <p:nvPr/>
        </p:nvSpPr>
        <p:spPr>
          <a:xfrm>
            <a:off x="1957612" y="4626610"/>
            <a:ext cx="181139"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a:solidFill>
                  <a:prstClr val="black"/>
                </a:solidFill>
                <a:latin typeface="Arial" pitchFamily="34" charset="0"/>
                <a:ea typeface="+mn-ea"/>
                <a:cs typeface="Arial" pitchFamily="34" charset="0"/>
              </a:rPr>
              <a:t>RY</a:t>
            </a:r>
          </a:p>
        </p:txBody>
      </p:sp>
      <p:sp>
        <p:nvSpPr>
          <p:cNvPr id="28" name="TextBox 27"/>
          <p:cNvSpPr txBox="1"/>
          <p:nvPr/>
        </p:nvSpPr>
        <p:spPr>
          <a:xfrm>
            <a:off x="1988092" y="5160010"/>
            <a:ext cx="12343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ry</a:t>
            </a:r>
            <a:endParaRPr lang="en-US" sz="1018" b="1" i="1" dirty="0">
              <a:solidFill>
                <a:prstClr val="black"/>
              </a:solidFill>
              <a:latin typeface="Arial" pitchFamily="34" charset="0"/>
              <a:ea typeface="+mn-ea"/>
              <a:cs typeface="Arial" pitchFamily="34" charset="0"/>
            </a:endParaRPr>
          </a:p>
        </p:txBody>
      </p:sp>
      <p:sp>
        <p:nvSpPr>
          <p:cNvPr id="29" name="TextBox 28"/>
          <p:cNvSpPr txBox="1"/>
          <p:nvPr/>
        </p:nvSpPr>
        <p:spPr>
          <a:xfrm>
            <a:off x="1707052" y="4826635"/>
            <a:ext cx="437620" cy="215444"/>
          </a:xfrm>
          <a:prstGeom prst="rect">
            <a:avLst/>
          </a:prstGeom>
          <a:noFill/>
        </p:spPr>
        <p:txBody>
          <a:bodyPr wrap="none" lIns="0" tIns="0" rIns="0" bIns="0" rtlCol="0">
            <a:spAutoFit/>
          </a:bodyPr>
          <a:lstStyle/>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Eggs</a:t>
            </a:r>
            <a:endParaRPr lang="en-US" sz="1400" b="1" dirty="0">
              <a:solidFill>
                <a:prstClr val="black"/>
              </a:solidFill>
              <a:latin typeface="Arial" pitchFamily="34" charset="0"/>
              <a:ea typeface="+mn-ea"/>
              <a:cs typeface="Arial" pitchFamily="34" charset="0"/>
            </a:endParaRPr>
          </a:p>
        </p:txBody>
      </p:sp>
      <p:sp>
        <p:nvSpPr>
          <p:cNvPr id="30" name="TextBox 29"/>
          <p:cNvSpPr txBox="1"/>
          <p:nvPr/>
        </p:nvSpPr>
        <p:spPr>
          <a:xfrm>
            <a:off x="4173750" y="4910048"/>
            <a:ext cx="437620" cy="211136"/>
          </a:xfrm>
          <a:prstGeom prst="rect">
            <a:avLst/>
          </a:prstGeom>
          <a:noFill/>
        </p:spPr>
        <p:txBody>
          <a:bodyPr wrap="none" lIns="0" tIns="0" rIns="0" bIns="0" rtlCol="0">
            <a:spAutoFit/>
          </a:bodyPr>
          <a:lstStyle/>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Eggs</a:t>
            </a:r>
            <a:endParaRPr lang="en-US" sz="1400" b="1" dirty="0">
              <a:solidFill>
                <a:prstClr val="black"/>
              </a:solidFill>
              <a:latin typeface="Arial" pitchFamily="34" charset="0"/>
              <a:ea typeface="+mn-ea"/>
              <a:cs typeface="Arial" pitchFamily="34" charset="0"/>
            </a:endParaRPr>
          </a:p>
        </p:txBody>
      </p:sp>
      <p:sp>
        <p:nvSpPr>
          <p:cNvPr id="31" name="TextBox 30"/>
          <p:cNvSpPr txBox="1"/>
          <p:nvPr/>
        </p:nvSpPr>
        <p:spPr>
          <a:xfrm>
            <a:off x="5805328" y="3382203"/>
            <a:ext cx="559449" cy="211136"/>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Sperm</a:t>
            </a:r>
          </a:p>
        </p:txBody>
      </p:sp>
      <p:sp>
        <p:nvSpPr>
          <p:cNvPr id="32" name="TextBox 31"/>
          <p:cNvSpPr txBox="1"/>
          <p:nvPr/>
        </p:nvSpPr>
        <p:spPr>
          <a:xfrm>
            <a:off x="5262157" y="3689350"/>
            <a:ext cx="181139"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a:solidFill>
                  <a:prstClr val="black"/>
                </a:solidFill>
                <a:latin typeface="Arial" pitchFamily="34" charset="0"/>
                <a:ea typeface="+mn-ea"/>
                <a:cs typeface="Arial" pitchFamily="34" charset="0"/>
              </a:rPr>
              <a:t>RY</a:t>
            </a:r>
          </a:p>
        </p:txBody>
      </p:sp>
      <p:sp>
        <p:nvSpPr>
          <p:cNvPr id="33" name="TextBox 32"/>
          <p:cNvSpPr txBox="1"/>
          <p:nvPr/>
        </p:nvSpPr>
        <p:spPr>
          <a:xfrm>
            <a:off x="5804243" y="3692326"/>
            <a:ext cx="137859"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rY</a:t>
            </a:r>
            <a:endParaRPr lang="en-US" sz="1018" b="1" i="1" dirty="0">
              <a:solidFill>
                <a:prstClr val="black"/>
              </a:solidFill>
              <a:latin typeface="Arial" pitchFamily="34" charset="0"/>
              <a:ea typeface="+mn-ea"/>
              <a:cs typeface="Arial" pitchFamily="34" charset="0"/>
            </a:endParaRPr>
          </a:p>
        </p:txBody>
      </p:sp>
      <p:sp>
        <p:nvSpPr>
          <p:cNvPr id="34" name="TextBox 33"/>
          <p:cNvSpPr txBox="1"/>
          <p:nvPr/>
        </p:nvSpPr>
        <p:spPr>
          <a:xfrm>
            <a:off x="6330878" y="3692227"/>
            <a:ext cx="16671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Ry</a:t>
            </a:r>
            <a:endParaRPr lang="en-US" sz="1018" b="1" i="1" dirty="0">
              <a:solidFill>
                <a:prstClr val="black"/>
              </a:solidFill>
              <a:latin typeface="Arial" pitchFamily="34" charset="0"/>
              <a:ea typeface="+mn-ea"/>
              <a:cs typeface="Arial" pitchFamily="34" charset="0"/>
            </a:endParaRPr>
          </a:p>
        </p:txBody>
      </p:sp>
      <p:sp>
        <p:nvSpPr>
          <p:cNvPr id="35" name="TextBox 34"/>
          <p:cNvSpPr txBox="1"/>
          <p:nvPr/>
        </p:nvSpPr>
        <p:spPr>
          <a:xfrm>
            <a:off x="6886057" y="3690123"/>
            <a:ext cx="12343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ry</a:t>
            </a:r>
            <a:endParaRPr lang="en-US" sz="1018" b="1" i="1" dirty="0">
              <a:solidFill>
                <a:prstClr val="black"/>
              </a:solidFill>
              <a:latin typeface="Arial" pitchFamily="34" charset="0"/>
              <a:ea typeface="+mn-ea"/>
              <a:cs typeface="Arial" pitchFamily="34" charset="0"/>
            </a:endParaRPr>
          </a:p>
        </p:txBody>
      </p:sp>
      <p:sp>
        <p:nvSpPr>
          <p:cNvPr id="72" name="TextBox 71"/>
          <p:cNvSpPr txBox="1"/>
          <p:nvPr/>
        </p:nvSpPr>
        <p:spPr>
          <a:xfrm>
            <a:off x="4728271" y="4156716"/>
            <a:ext cx="181139"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a:solidFill>
                  <a:prstClr val="black"/>
                </a:solidFill>
                <a:latin typeface="Arial" pitchFamily="34" charset="0"/>
                <a:ea typeface="+mn-ea"/>
                <a:cs typeface="Arial" pitchFamily="34" charset="0"/>
              </a:rPr>
              <a:t>RY</a:t>
            </a:r>
          </a:p>
        </p:txBody>
      </p:sp>
      <p:sp>
        <p:nvSpPr>
          <p:cNvPr id="73" name="TextBox 72"/>
          <p:cNvSpPr txBox="1"/>
          <p:nvPr/>
        </p:nvSpPr>
        <p:spPr>
          <a:xfrm>
            <a:off x="4754674" y="4674880"/>
            <a:ext cx="137858"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rY</a:t>
            </a:r>
            <a:endParaRPr lang="en-US" sz="1018" b="1" i="1" dirty="0">
              <a:solidFill>
                <a:prstClr val="black"/>
              </a:solidFill>
              <a:latin typeface="Arial" pitchFamily="34" charset="0"/>
              <a:ea typeface="+mn-ea"/>
              <a:cs typeface="Arial" pitchFamily="34" charset="0"/>
            </a:endParaRPr>
          </a:p>
        </p:txBody>
      </p:sp>
      <p:sp>
        <p:nvSpPr>
          <p:cNvPr id="74" name="TextBox 73"/>
          <p:cNvSpPr txBox="1"/>
          <p:nvPr/>
        </p:nvSpPr>
        <p:spPr>
          <a:xfrm>
            <a:off x="4749312" y="5214724"/>
            <a:ext cx="16671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Ry</a:t>
            </a:r>
            <a:endParaRPr lang="en-US" sz="1018" b="1" i="1" dirty="0">
              <a:solidFill>
                <a:prstClr val="black"/>
              </a:solidFill>
              <a:latin typeface="Arial" pitchFamily="34" charset="0"/>
              <a:ea typeface="+mn-ea"/>
              <a:cs typeface="Arial" pitchFamily="34" charset="0"/>
            </a:endParaRPr>
          </a:p>
        </p:txBody>
      </p:sp>
      <p:sp>
        <p:nvSpPr>
          <p:cNvPr id="75" name="TextBox 74"/>
          <p:cNvSpPr txBox="1"/>
          <p:nvPr/>
        </p:nvSpPr>
        <p:spPr>
          <a:xfrm>
            <a:off x="4773809" y="5741564"/>
            <a:ext cx="12343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ry</a:t>
            </a:r>
            <a:endParaRPr lang="en-US" sz="1018" b="1" i="1" dirty="0">
              <a:solidFill>
                <a:prstClr val="black"/>
              </a:solidFill>
              <a:latin typeface="Arial" pitchFamily="34" charset="0"/>
              <a:ea typeface="+mn-ea"/>
              <a:cs typeface="Arial" pitchFamily="34" charset="0"/>
            </a:endParaRPr>
          </a:p>
        </p:txBody>
      </p:sp>
      <p:sp>
        <p:nvSpPr>
          <p:cNvPr id="76" name="TextBox 75"/>
          <p:cNvSpPr txBox="1"/>
          <p:nvPr/>
        </p:nvSpPr>
        <p:spPr>
          <a:xfrm>
            <a:off x="5118738" y="4323622"/>
            <a:ext cx="362279"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77" name="TextBox 76"/>
          <p:cNvSpPr txBox="1"/>
          <p:nvPr/>
        </p:nvSpPr>
        <p:spPr>
          <a:xfrm>
            <a:off x="5126513" y="4854063"/>
            <a:ext cx="318998"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78" name="TextBox 77"/>
          <p:cNvSpPr txBox="1"/>
          <p:nvPr/>
        </p:nvSpPr>
        <p:spPr>
          <a:xfrm>
            <a:off x="5109384" y="5377835"/>
            <a:ext cx="34785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79" name="TextBox 78"/>
          <p:cNvSpPr txBox="1"/>
          <p:nvPr/>
        </p:nvSpPr>
        <p:spPr>
          <a:xfrm>
            <a:off x="5685562" y="4310272"/>
            <a:ext cx="318998"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80" name="TextBox 79"/>
          <p:cNvSpPr txBox="1"/>
          <p:nvPr/>
        </p:nvSpPr>
        <p:spPr>
          <a:xfrm>
            <a:off x="6192466" y="4309184"/>
            <a:ext cx="34785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81" name="TextBox 80"/>
          <p:cNvSpPr txBox="1"/>
          <p:nvPr/>
        </p:nvSpPr>
        <p:spPr>
          <a:xfrm>
            <a:off x="6743700" y="4323320"/>
            <a:ext cx="30457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82" name="TextBox 81"/>
          <p:cNvSpPr txBox="1"/>
          <p:nvPr/>
        </p:nvSpPr>
        <p:spPr>
          <a:xfrm>
            <a:off x="5682435" y="4857807"/>
            <a:ext cx="275718"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83" name="TextBox 82"/>
          <p:cNvSpPr txBox="1"/>
          <p:nvPr/>
        </p:nvSpPr>
        <p:spPr>
          <a:xfrm>
            <a:off x="6222949" y="4854580"/>
            <a:ext cx="304571"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84" name="TextBox 83"/>
          <p:cNvSpPr txBox="1"/>
          <p:nvPr/>
        </p:nvSpPr>
        <p:spPr>
          <a:xfrm>
            <a:off x="6781583" y="4856165"/>
            <a:ext cx="261290"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85" name="TextBox 84"/>
          <p:cNvSpPr txBox="1"/>
          <p:nvPr/>
        </p:nvSpPr>
        <p:spPr>
          <a:xfrm>
            <a:off x="5659966" y="5378908"/>
            <a:ext cx="304571"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86" name="TextBox 85"/>
          <p:cNvSpPr txBox="1"/>
          <p:nvPr/>
        </p:nvSpPr>
        <p:spPr>
          <a:xfrm>
            <a:off x="6198876" y="5377810"/>
            <a:ext cx="333425"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87" name="TextBox 86"/>
          <p:cNvSpPr txBox="1"/>
          <p:nvPr/>
        </p:nvSpPr>
        <p:spPr>
          <a:xfrm>
            <a:off x="6754663" y="5376712"/>
            <a:ext cx="290144"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88" name="TextBox 87"/>
          <p:cNvSpPr txBox="1"/>
          <p:nvPr/>
        </p:nvSpPr>
        <p:spPr>
          <a:xfrm>
            <a:off x="5141264" y="5920678"/>
            <a:ext cx="30457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89" name="TextBox 88"/>
          <p:cNvSpPr txBox="1"/>
          <p:nvPr/>
        </p:nvSpPr>
        <p:spPr>
          <a:xfrm>
            <a:off x="5701666" y="5921211"/>
            <a:ext cx="261290"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90" name="TextBox 89"/>
          <p:cNvSpPr txBox="1"/>
          <p:nvPr/>
        </p:nvSpPr>
        <p:spPr>
          <a:xfrm>
            <a:off x="6226015" y="5922866"/>
            <a:ext cx="290144"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91" name="TextBox 90"/>
          <p:cNvSpPr txBox="1"/>
          <p:nvPr/>
        </p:nvSpPr>
        <p:spPr>
          <a:xfrm>
            <a:off x="6803084" y="5921219"/>
            <a:ext cx="246862" cy="153514"/>
          </a:xfrm>
          <a:prstGeom prst="rect">
            <a:avLst/>
          </a:prstGeom>
          <a:noFill/>
        </p:spPr>
        <p:txBody>
          <a:bodyPr wrap="none" lIns="0" tIns="0" rIns="0" bIns="0" rtlCol="0">
            <a:spAutoFit/>
          </a:bodyPr>
          <a:lstStyle/>
          <a:p>
            <a:pPr algn="ctr" fontAlgn="auto">
              <a:spcBef>
                <a:spcPts val="0"/>
              </a:spcBef>
              <a:spcAft>
                <a:spcPts val="0"/>
              </a:spcAft>
            </a:pPr>
            <a:r>
              <a:rPr lang="en-US" sz="1018" b="1" i="1" dirty="0" err="1" smtClean="0">
                <a:solidFill>
                  <a:prstClr val="black"/>
                </a:solidFill>
                <a:latin typeface="Arial" pitchFamily="34" charset="0"/>
                <a:ea typeface="+mn-ea"/>
                <a:cs typeface="Arial" pitchFamily="34" charset="0"/>
              </a:rPr>
              <a:t>rryy</a:t>
            </a:r>
            <a:endParaRPr lang="en-US" sz="1018" b="1" i="1" dirty="0">
              <a:solidFill>
                <a:prstClr val="black"/>
              </a:solidFill>
              <a:latin typeface="Arial" pitchFamily="34" charset="0"/>
              <a:ea typeface="+mn-ea"/>
              <a:cs typeface="Arial" pitchFamily="34" charset="0"/>
            </a:endParaRPr>
          </a:p>
        </p:txBody>
      </p:sp>
      <p:sp>
        <p:nvSpPr>
          <p:cNvPr id="92" name="TextBox 91"/>
          <p:cNvSpPr txBox="1"/>
          <p:nvPr/>
        </p:nvSpPr>
        <p:spPr>
          <a:xfrm>
            <a:off x="5201164" y="6118861"/>
            <a:ext cx="1776128" cy="422269"/>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400" b="1" dirty="0">
                <a:solidFill>
                  <a:prstClr val="black"/>
                </a:solidFill>
                <a:latin typeface="Arial" pitchFamily="34" charset="0"/>
                <a:ea typeface="+mn-ea"/>
                <a:cs typeface="Arial" pitchFamily="34" charset="0"/>
              </a:rPr>
              <a:t>Actual </a:t>
            </a:r>
            <a:r>
              <a:rPr lang="en-US" sz="1400" b="1" dirty="0" smtClean="0">
                <a:solidFill>
                  <a:prstClr val="black"/>
                </a:solidFill>
                <a:latin typeface="Arial" pitchFamily="34" charset="0"/>
                <a:ea typeface="+mn-ea"/>
                <a:cs typeface="Arial" pitchFamily="34" charset="0"/>
              </a:rPr>
              <a:t>results</a:t>
            </a:r>
          </a:p>
          <a:p>
            <a:pPr algn="ct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a:t>
            </a:r>
            <a:r>
              <a:rPr lang="en-US" sz="1400" b="1" dirty="0">
                <a:solidFill>
                  <a:prstClr val="black"/>
                </a:solidFill>
                <a:latin typeface="Arial" pitchFamily="34" charset="0"/>
                <a:ea typeface="+mn-ea"/>
                <a:cs typeface="Arial" pitchFamily="34" charset="0"/>
              </a:rPr>
              <a:t>support hypothesis)</a:t>
            </a:r>
          </a:p>
        </p:txBody>
      </p:sp>
      <p:grpSp>
        <p:nvGrpSpPr>
          <p:cNvPr id="9219" name="Group 9218"/>
          <p:cNvGrpSpPr/>
          <p:nvPr/>
        </p:nvGrpSpPr>
        <p:grpSpPr>
          <a:xfrm>
            <a:off x="7465058" y="4781548"/>
            <a:ext cx="133990" cy="245822"/>
            <a:chOff x="7533638" y="4819648"/>
            <a:chExt cx="133990" cy="250838"/>
          </a:xfrm>
        </p:grpSpPr>
        <p:sp>
          <p:nvSpPr>
            <p:cNvPr id="94" name="TextBox 93"/>
            <p:cNvSpPr txBox="1"/>
            <p:nvPr/>
          </p:nvSpPr>
          <p:spPr>
            <a:xfrm>
              <a:off x="7533638" y="4819648"/>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9</a:t>
              </a:r>
            </a:p>
            <a:p>
              <a:pPr fontAlgn="auto">
                <a:spcBef>
                  <a:spcPts val="0"/>
                </a:spcBef>
                <a:spcAft>
                  <a:spcPts val="0"/>
                </a:spcAft>
              </a:pPr>
              <a:r>
                <a:rPr lang="en-US" sz="815" b="1" dirty="0" smtClean="0">
                  <a:solidFill>
                    <a:prstClr val="black"/>
                  </a:solidFill>
                  <a:latin typeface="Arial" pitchFamily="34" charset="0"/>
                  <a:ea typeface="+mn-ea"/>
                  <a:cs typeface="Arial" pitchFamily="34" charset="0"/>
                </a:rPr>
                <a:t>16</a:t>
              </a:r>
              <a:endParaRPr lang="en-US" sz="815" b="1" dirty="0">
                <a:solidFill>
                  <a:prstClr val="black"/>
                </a:solidFill>
                <a:latin typeface="Arial" pitchFamily="34" charset="0"/>
                <a:ea typeface="+mn-ea"/>
                <a:cs typeface="Arial" pitchFamily="34" charset="0"/>
              </a:endParaRPr>
            </a:p>
          </p:txBody>
        </p:sp>
        <p:sp>
          <p:nvSpPr>
            <p:cNvPr id="95" name="Freeform 94"/>
            <p:cNvSpPr/>
            <p:nvPr/>
          </p:nvSpPr>
          <p:spPr>
            <a:xfrm>
              <a:off x="7555414" y="4941064"/>
              <a:ext cx="91928" cy="0"/>
            </a:xfrm>
            <a:custGeom>
              <a:avLst/>
              <a:gdLst>
                <a:gd name="connsiteX0" fmla="*/ 0 w 76200"/>
                <a:gd name="connsiteY0" fmla="*/ 0 h 0"/>
                <a:gd name="connsiteX1" fmla="*/ 0 w 76200"/>
                <a:gd name="connsiteY1" fmla="*/ 0 h 0"/>
                <a:gd name="connsiteX2" fmla="*/ 76200 w 76200"/>
                <a:gd name="connsiteY2" fmla="*/ 0 h 0"/>
              </a:gdLst>
              <a:ahLst/>
              <a:cxnLst>
                <a:cxn ang="0">
                  <a:pos x="connsiteX0" y="connsiteY0"/>
                </a:cxn>
                <a:cxn ang="0">
                  <a:pos x="connsiteX1" y="connsiteY1"/>
                </a:cxn>
                <a:cxn ang="0">
                  <a:pos x="connsiteX2" y="connsiteY2"/>
                </a:cxn>
              </a:cxnLst>
              <a:rect l="l" t="t" r="r" b="b"/>
              <a:pathLst>
                <a:path w="76200">
                  <a:moveTo>
                    <a:pt x="0" y="0"/>
                  </a:moveTo>
                  <a:lnTo>
                    <a:pt x="0" y="0"/>
                  </a:lnTo>
                  <a:lnTo>
                    <a:pt x="7620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97" name="Group 96"/>
          <p:cNvGrpSpPr/>
          <p:nvPr/>
        </p:nvGrpSpPr>
        <p:grpSpPr>
          <a:xfrm>
            <a:off x="7477917" y="5262281"/>
            <a:ext cx="133990" cy="245822"/>
            <a:chOff x="7533638" y="4819648"/>
            <a:chExt cx="133990" cy="250838"/>
          </a:xfrm>
        </p:grpSpPr>
        <p:sp>
          <p:nvSpPr>
            <p:cNvPr id="98" name="TextBox 97"/>
            <p:cNvSpPr txBox="1"/>
            <p:nvPr/>
          </p:nvSpPr>
          <p:spPr>
            <a:xfrm>
              <a:off x="7533638" y="4819648"/>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3</a:t>
              </a:r>
            </a:p>
            <a:p>
              <a:pPr fontAlgn="auto">
                <a:spcBef>
                  <a:spcPts val="0"/>
                </a:spcBef>
                <a:spcAft>
                  <a:spcPts val="0"/>
                </a:spcAft>
              </a:pPr>
              <a:r>
                <a:rPr lang="en-US" sz="815" b="1" dirty="0" smtClean="0">
                  <a:solidFill>
                    <a:prstClr val="black"/>
                  </a:solidFill>
                  <a:latin typeface="Arial" pitchFamily="34" charset="0"/>
                  <a:ea typeface="+mn-ea"/>
                  <a:cs typeface="Arial" pitchFamily="34" charset="0"/>
                </a:rPr>
                <a:t>16</a:t>
              </a:r>
              <a:endParaRPr lang="en-US" sz="815" b="1" dirty="0">
                <a:solidFill>
                  <a:prstClr val="black"/>
                </a:solidFill>
                <a:latin typeface="Arial" pitchFamily="34" charset="0"/>
                <a:ea typeface="+mn-ea"/>
                <a:cs typeface="Arial" pitchFamily="34" charset="0"/>
              </a:endParaRPr>
            </a:p>
          </p:txBody>
        </p:sp>
        <p:sp>
          <p:nvSpPr>
            <p:cNvPr id="99" name="Freeform 98"/>
            <p:cNvSpPr/>
            <p:nvPr/>
          </p:nvSpPr>
          <p:spPr>
            <a:xfrm>
              <a:off x="7555414" y="4941064"/>
              <a:ext cx="91928" cy="0"/>
            </a:xfrm>
            <a:custGeom>
              <a:avLst/>
              <a:gdLst>
                <a:gd name="connsiteX0" fmla="*/ 0 w 76200"/>
                <a:gd name="connsiteY0" fmla="*/ 0 h 0"/>
                <a:gd name="connsiteX1" fmla="*/ 0 w 76200"/>
                <a:gd name="connsiteY1" fmla="*/ 0 h 0"/>
                <a:gd name="connsiteX2" fmla="*/ 76200 w 76200"/>
                <a:gd name="connsiteY2" fmla="*/ 0 h 0"/>
              </a:gdLst>
              <a:ahLst/>
              <a:cxnLst>
                <a:cxn ang="0">
                  <a:pos x="connsiteX0" y="connsiteY0"/>
                </a:cxn>
                <a:cxn ang="0">
                  <a:pos x="connsiteX1" y="connsiteY1"/>
                </a:cxn>
                <a:cxn ang="0">
                  <a:pos x="connsiteX2" y="connsiteY2"/>
                </a:cxn>
              </a:cxnLst>
              <a:rect l="l" t="t" r="r" b="b"/>
              <a:pathLst>
                <a:path w="76200">
                  <a:moveTo>
                    <a:pt x="0" y="0"/>
                  </a:moveTo>
                  <a:lnTo>
                    <a:pt x="0" y="0"/>
                  </a:lnTo>
                  <a:lnTo>
                    <a:pt x="7620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100" name="Group 99"/>
          <p:cNvGrpSpPr/>
          <p:nvPr/>
        </p:nvGrpSpPr>
        <p:grpSpPr>
          <a:xfrm>
            <a:off x="7478662" y="5728336"/>
            <a:ext cx="133990" cy="245822"/>
            <a:chOff x="7533638" y="4819648"/>
            <a:chExt cx="133990" cy="250838"/>
          </a:xfrm>
        </p:grpSpPr>
        <p:sp>
          <p:nvSpPr>
            <p:cNvPr id="101" name="TextBox 100"/>
            <p:cNvSpPr txBox="1"/>
            <p:nvPr/>
          </p:nvSpPr>
          <p:spPr>
            <a:xfrm>
              <a:off x="7533638" y="4819648"/>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3</a:t>
              </a:r>
            </a:p>
            <a:p>
              <a:pPr fontAlgn="auto">
                <a:spcBef>
                  <a:spcPts val="0"/>
                </a:spcBef>
                <a:spcAft>
                  <a:spcPts val="0"/>
                </a:spcAft>
              </a:pPr>
              <a:r>
                <a:rPr lang="en-US" sz="815" b="1" dirty="0" smtClean="0">
                  <a:solidFill>
                    <a:prstClr val="black"/>
                  </a:solidFill>
                  <a:latin typeface="Arial" pitchFamily="34" charset="0"/>
                  <a:ea typeface="+mn-ea"/>
                  <a:cs typeface="Arial" pitchFamily="34" charset="0"/>
                </a:rPr>
                <a:t>16</a:t>
              </a:r>
              <a:endParaRPr lang="en-US" sz="815" b="1" dirty="0">
                <a:solidFill>
                  <a:prstClr val="black"/>
                </a:solidFill>
                <a:latin typeface="Arial" pitchFamily="34" charset="0"/>
                <a:ea typeface="+mn-ea"/>
                <a:cs typeface="Arial" pitchFamily="34" charset="0"/>
              </a:endParaRPr>
            </a:p>
          </p:txBody>
        </p:sp>
        <p:sp>
          <p:nvSpPr>
            <p:cNvPr id="102" name="Freeform 101"/>
            <p:cNvSpPr/>
            <p:nvPr/>
          </p:nvSpPr>
          <p:spPr>
            <a:xfrm>
              <a:off x="7555414" y="4941064"/>
              <a:ext cx="91928" cy="0"/>
            </a:xfrm>
            <a:custGeom>
              <a:avLst/>
              <a:gdLst>
                <a:gd name="connsiteX0" fmla="*/ 0 w 76200"/>
                <a:gd name="connsiteY0" fmla="*/ 0 h 0"/>
                <a:gd name="connsiteX1" fmla="*/ 0 w 76200"/>
                <a:gd name="connsiteY1" fmla="*/ 0 h 0"/>
                <a:gd name="connsiteX2" fmla="*/ 76200 w 76200"/>
                <a:gd name="connsiteY2" fmla="*/ 0 h 0"/>
              </a:gdLst>
              <a:ahLst/>
              <a:cxnLst>
                <a:cxn ang="0">
                  <a:pos x="connsiteX0" y="connsiteY0"/>
                </a:cxn>
                <a:cxn ang="0">
                  <a:pos x="connsiteX1" y="connsiteY1"/>
                </a:cxn>
                <a:cxn ang="0">
                  <a:pos x="connsiteX2" y="connsiteY2"/>
                </a:cxn>
              </a:cxnLst>
              <a:rect l="l" t="t" r="r" b="b"/>
              <a:pathLst>
                <a:path w="76200">
                  <a:moveTo>
                    <a:pt x="0" y="0"/>
                  </a:moveTo>
                  <a:lnTo>
                    <a:pt x="0" y="0"/>
                  </a:lnTo>
                  <a:lnTo>
                    <a:pt x="7620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sp>
        <p:nvSpPr>
          <p:cNvPr id="103" name="TextBox 102"/>
          <p:cNvSpPr txBox="1"/>
          <p:nvPr/>
        </p:nvSpPr>
        <p:spPr>
          <a:xfrm>
            <a:off x="8015462" y="4718744"/>
            <a:ext cx="627045" cy="402161"/>
          </a:xfrm>
          <a:prstGeom prst="rect">
            <a:avLst/>
          </a:prstGeom>
          <a:noFill/>
        </p:spPr>
        <p:txBody>
          <a:bodyPr wrap="squar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Yellow</a:t>
            </a:r>
          </a:p>
          <a:p>
            <a:pPr fontAlgn="auto">
              <a:lnSpc>
                <a:spcPts val="1500"/>
              </a:lnSpc>
              <a:spcBef>
                <a:spcPts val="0"/>
              </a:spcBef>
              <a:spcAft>
                <a:spcPts val="0"/>
              </a:spcAft>
            </a:pPr>
            <a:r>
              <a:rPr lang="en-US" sz="1400" b="1" dirty="0" smtClean="0">
                <a:solidFill>
                  <a:prstClr val="black"/>
                </a:solidFill>
                <a:latin typeface="Arial" pitchFamily="34" charset="0"/>
                <a:ea typeface="+mn-ea"/>
                <a:cs typeface="Arial" pitchFamily="34" charset="0"/>
              </a:rPr>
              <a:t>round</a:t>
            </a:r>
            <a:endParaRPr lang="en-US" sz="1400" b="1" dirty="0">
              <a:solidFill>
                <a:prstClr val="black"/>
              </a:solidFill>
              <a:latin typeface="Arial" pitchFamily="34" charset="0"/>
              <a:ea typeface="+mn-ea"/>
              <a:cs typeface="Arial" pitchFamily="34" charset="0"/>
            </a:endParaRPr>
          </a:p>
        </p:txBody>
      </p:sp>
      <p:sp>
        <p:nvSpPr>
          <p:cNvPr id="104" name="TextBox 103"/>
          <p:cNvSpPr txBox="1"/>
          <p:nvPr/>
        </p:nvSpPr>
        <p:spPr>
          <a:xfrm>
            <a:off x="8015461" y="5204570"/>
            <a:ext cx="627045" cy="377027"/>
          </a:xfrm>
          <a:prstGeom prst="rect">
            <a:avLst/>
          </a:prstGeom>
          <a:noFill/>
        </p:spPr>
        <p:txBody>
          <a:bodyPr wrap="square" lIns="0" tIns="0" rIns="0" bIns="0" rtlCol="0">
            <a:spAutoFit/>
          </a:bodyPr>
          <a:lstStyle/>
          <a:p>
            <a:pPr fontAlgn="auto">
              <a:lnSpc>
                <a:spcPts val="1500"/>
              </a:lnSpc>
              <a:spcBef>
                <a:spcPts val="0"/>
              </a:spcBef>
              <a:spcAft>
                <a:spcPts val="0"/>
              </a:spcAft>
            </a:pPr>
            <a:r>
              <a:rPr lang="en-US" sz="1400" b="1" dirty="0" smtClean="0">
                <a:solidFill>
                  <a:prstClr val="black"/>
                </a:solidFill>
                <a:latin typeface="Arial" pitchFamily="34" charset="0"/>
                <a:ea typeface="+mn-ea"/>
                <a:cs typeface="Arial" pitchFamily="34" charset="0"/>
              </a:rPr>
              <a:t>Green</a:t>
            </a:r>
          </a:p>
          <a:p>
            <a:pPr fontAlgn="auto">
              <a:lnSpc>
                <a:spcPts val="1500"/>
              </a:lnSpc>
              <a:spcBef>
                <a:spcPts val="0"/>
              </a:spcBef>
              <a:spcAft>
                <a:spcPts val="0"/>
              </a:spcAft>
            </a:pPr>
            <a:r>
              <a:rPr lang="en-US" sz="1400" b="1" dirty="0" smtClean="0">
                <a:solidFill>
                  <a:prstClr val="black"/>
                </a:solidFill>
                <a:latin typeface="Arial" pitchFamily="34" charset="0"/>
                <a:ea typeface="+mn-ea"/>
                <a:cs typeface="Arial" pitchFamily="34" charset="0"/>
              </a:rPr>
              <a:t>round</a:t>
            </a:r>
            <a:endParaRPr lang="en-US" sz="1400" b="1" dirty="0">
              <a:solidFill>
                <a:prstClr val="black"/>
              </a:solidFill>
              <a:latin typeface="Arial" pitchFamily="34" charset="0"/>
              <a:ea typeface="+mn-ea"/>
              <a:cs typeface="Arial" pitchFamily="34" charset="0"/>
            </a:endParaRPr>
          </a:p>
        </p:txBody>
      </p:sp>
      <p:sp>
        <p:nvSpPr>
          <p:cNvPr id="105" name="TextBox 104"/>
          <p:cNvSpPr txBox="1"/>
          <p:nvPr/>
        </p:nvSpPr>
        <p:spPr>
          <a:xfrm>
            <a:off x="8004984" y="5661662"/>
            <a:ext cx="758016" cy="402161"/>
          </a:xfrm>
          <a:prstGeom prst="rect">
            <a:avLst/>
          </a:prstGeom>
          <a:noFill/>
        </p:spPr>
        <p:txBody>
          <a:bodyPr wrap="squar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Yellow</a:t>
            </a:r>
          </a:p>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wrinkled</a:t>
            </a:r>
          </a:p>
        </p:txBody>
      </p:sp>
      <p:sp>
        <p:nvSpPr>
          <p:cNvPr id="106" name="TextBox 105"/>
          <p:cNvSpPr txBox="1"/>
          <p:nvPr/>
        </p:nvSpPr>
        <p:spPr>
          <a:xfrm>
            <a:off x="7998696" y="6113621"/>
            <a:ext cx="758016" cy="402161"/>
          </a:xfrm>
          <a:prstGeom prst="rect">
            <a:avLst/>
          </a:prstGeom>
          <a:noFill/>
        </p:spPr>
        <p:txBody>
          <a:bodyPr wrap="squar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Green</a:t>
            </a:r>
          </a:p>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wrinkled</a:t>
            </a:r>
          </a:p>
        </p:txBody>
      </p:sp>
      <p:grpSp>
        <p:nvGrpSpPr>
          <p:cNvPr id="107" name="Group 106"/>
          <p:cNvGrpSpPr/>
          <p:nvPr/>
        </p:nvGrpSpPr>
        <p:grpSpPr>
          <a:xfrm>
            <a:off x="7475697" y="6180774"/>
            <a:ext cx="133990" cy="245822"/>
            <a:chOff x="7526495" y="4817267"/>
            <a:chExt cx="133990" cy="250838"/>
          </a:xfrm>
        </p:grpSpPr>
        <p:sp>
          <p:nvSpPr>
            <p:cNvPr id="108" name="TextBox 107"/>
            <p:cNvSpPr txBox="1"/>
            <p:nvPr/>
          </p:nvSpPr>
          <p:spPr>
            <a:xfrm>
              <a:off x="7526495" y="4817267"/>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815" b="1" dirty="0" smtClean="0">
                  <a:solidFill>
                    <a:prstClr val="black"/>
                  </a:solidFill>
                  <a:latin typeface="Arial" pitchFamily="34" charset="0"/>
                  <a:ea typeface="+mn-ea"/>
                  <a:cs typeface="Arial" pitchFamily="34" charset="0"/>
                </a:rPr>
                <a:t>16</a:t>
              </a:r>
              <a:endParaRPr lang="en-US" sz="815" b="1" dirty="0">
                <a:solidFill>
                  <a:prstClr val="black"/>
                </a:solidFill>
                <a:latin typeface="Arial" pitchFamily="34" charset="0"/>
                <a:ea typeface="+mn-ea"/>
                <a:cs typeface="Arial" pitchFamily="34" charset="0"/>
              </a:endParaRPr>
            </a:p>
          </p:txBody>
        </p:sp>
        <p:sp>
          <p:nvSpPr>
            <p:cNvPr id="109" name="Freeform 108"/>
            <p:cNvSpPr/>
            <p:nvPr/>
          </p:nvSpPr>
          <p:spPr>
            <a:xfrm>
              <a:off x="7550818" y="4941064"/>
              <a:ext cx="101121" cy="0"/>
            </a:xfrm>
            <a:custGeom>
              <a:avLst/>
              <a:gdLst>
                <a:gd name="connsiteX0" fmla="*/ 0 w 76200"/>
                <a:gd name="connsiteY0" fmla="*/ 0 h 0"/>
                <a:gd name="connsiteX1" fmla="*/ 0 w 76200"/>
                <a:gd name="connsiteY1" fmla="*/ 0 h 0"/>
                <a:gd name="connsiteX2" fmla="*/ 76200 w 76200"/>
                <a:gd name="connsiteY2" fmla="*/ 0 h 0"/>
              </a:gdLst>
              <a:ahLst/>
              <a:cxnLst>
                <a:cxn ang="0">
                  <a:pos x="connsiteX0" y="connsiteY0"/>
                </a:cxn>
                <a:cxn ang="0">
                  <a:pos x="connsiteX1" y="connsiteY1"/>
                </a:cxn>
                <a:cxn ang="0">
                  <a:pos x="connsiteX2" y="connsiteY2"/>
                </a:cxn>
              </a:cxnLst>
              <a:rect l="l" t="t" r="r" b="b"/>
              <a:pathLst>
                <a:path w="76200">
                  <a:moveTo>
                    <a:pt x="0" y="0"/>
                  </a:moveTo>
                  <a:lnTo>
                    <a:pt x="0" y="0"/>
                  </a:lnTo>
                  <a:lnTo>
                    <a:pt x="7620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sp>
        <p:nvSpPr>
          <p:cNvPr id="110" name="TextBox 109"/>
          <p:cNvSpPr txBox="1"/>
          <p:nvPr/>
        </p:nvSpPr>
        <p:spPr>
          <a:xfrm>
            <a:off x="1938898" y="6100761"/>
            <a:ext cx="1567737" cy="422269"/>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srgbClr val="ED1B23"/>
                </a:solidFill>
                <a:latin typeface="Arial" pitchFamily="34" charset="0"/>
                <a:ea typeface="+mn-ea"/>
                <a:cs typeface="Arial" pitchFamily="34" charset="0"/>
              </a:rPr>
              <a:t>Predicted </a:t>
            </a:r>
            <a:r>
              <a:rPr lang="en-US" sz="1400" b="1" dirty="0" smtClean="0">
                <a:solidFill>
                  <a:srgbClr val="ED1B23"/>
                </a:solidFill>
                <a:latin typeface="Arial" pitchFamily="34" charset="0"/>
                <a:ea typeface="+mn-ea"/>
                <a:cs typeface="Arial" pitchFamily="34" charset="0"/>
              </a:rPr>
              <a:t>results</a:t>
            </a:r>
          </a:p>
          <a:p>
            <a:pPr algn="ctr" fontAlgn="auto">
              <a:spcBef>
                <a:spcPts val="0"/>
              </a:spcBef>
              <a:spcAft>
                <a:spcPts val="0"/>
              </a:spcAft>
            </a:pPr>
            <a:r>
              <a:rPr lang="en-US" sz="1400" b="1" dirty="0" smtClean="0">
                <a:solidFill>
                  <a:srgbClr val="ED1B23"/>
                </a:solidFill>
                <a:latin typeface="Arial" pitchFamily="34" charset="0"/>
                <a:ea typeface="+mn-ea"/>
                <a:cs typeface="Arial" pitchFamily="34" charset="0"/>
              </a:rPr>
              <a:t>(</a:t>
            </a:r>
            <a:r>
              <a:rPr lang="en-US" sz="1400" b="1" dirty="0">
                <a:solidFill>
                  <a:srgbClr val="ED1B23"/>
                </a:solidFill>
                <a:latin typeface="Arial" pitchFamily="34" charset="0"/>
                <a:ea typeface="+mn-ea"/>
                <a:cs typeface="Arial" pitchFamily="34" charset="0"/>
              </a:rPr>
              <a:t>not actually seen)</a:t>
            </a:r>
          </a:p>
        </p:txBody>
      </p:sp>
      <p:grpSp>
        <p:nvGrpSpPr>
          <p:cNvPr id="141" name="Group 140"/>
          <p:cNvGrpSpPr/>
          <p:nvPr/>
        </p:nvGrpSpPr>
        <p:grpSpPr>
          <a:xfrm>
            <a:off x="6685906" y="3655219"/>
            <a:ext cx="133990" cy="250838"/>
            <a:chOff x="8508517" y="3996482"/>
            <a:chExt cx="133990" cy="250838"/>
          </a:xfrm>
        </p:grpSpPr>
        <p:sp>
          <p:nvSpPr>
            <p:cNvPr id="142" name="TextBox 141"/>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4</a:t>
              </a:r>
              <a:endParaRPr lang="en-US" sz="815" b="1" dirty="0">
                <a:solidFill>
                  <a:prstClr val="black"/>
                </a:solidFill>
                <a:latin typeface="Arial" pitchFamily="34" charset="0"/>
                <a:ea typeface="+mn-ea"/>
                <a:cs typeface="Arial" pitchFamily="34" charset="0"/>
              </a:endParaRPr>
            </a:p>
          </p:txBody>
        </p:sp>
        <p:cxnSp>
          <p:nvCxnSpPr>
            <p:cNvPr id="143" name="Straight Connector 142"/>
            <p:cNvCxnSpPr/>
            <p:nvPr/>
          </p:nvCxnSpPr>
          <p:spPr>
            <a:xfrm flipH="1">
              <a:off x="8545481"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oup 146"/>
          <p:cNvGrpSpPr/>
          <p:nvPr/>
        </p:nvGrpSpPr>
        <p:grpSpPr>
          <a:xfrm>
            <a:off x="6154887" y="3653283"/>
            <a:ext cx="133990" cy="250838"/>
            <a:chOff x="8508517" y="3996482"/>
            <a:chExt cx="133990" cy="250838"/>
          </a:xfrm>
        </p:grpSpPr>
        <p:sp>
          <p:nvSpPr>
            <p:cNvPr id="148" name="TextBox 147"/>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4</a:t>
              </a:r>
              <a:endParaRPr lang="en-US" sz="815" b="1" dirty="0">
                <a:solidFill>
                  <a:prstClr val="black"/>
                </a:solidFill>
                <a:latin typeface="Arial" pitchFamily="34" charset="0"/>
                <a:ea typeface="+mn-ea"/>
                <a:cs typeface="Arial" pitchFamily="34" charset="0"/>
              </a:endParaRPr>
            </a:p>
          </p:txBody>
        </p:sp>
        <p:cxnSp>
          <p:nvCxnSpPr>
            <p:cNvPr id="149" name="Straight Connector 148"/>
            <p:cNvCxnSpPr/>
            <p:nvPr/>
          </p:nvCxnSpPr>
          <p:spPr>
            <a:xfrm flipH="1">
              <a:off x="8545481"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5614352" y="3654527"/>
            <a:ext cx="133990" cy="250838"/>
            <a:chOff x="8508517" y="3996482"/>
            <a:chExt cx="133990" cy="250838"/>
          </a:xfrm>
        </p:grpSpPr>
        <p:sp>
          <p:nvSpPr>
            <p:cNvPr id="154" name="TextBox 153"/>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4</a:t>
              </a:r>
              <a:endParaRPr lang="en-US" sz="815" b="1" dirty="0">
                <a:solidFill>
                  <a:prstClr val="black"/>
                </a:solidFill>
                <a:latin typeface="Arial" pitchFamily="34" charset="0"/>
                <a:ea typeface="+mn-ea"/>
                <a:cs typeface="Arial" pitchFamily="34" charset="0"/>
              </a:endParaRPr>
            </a:p>
          </p:txBody>
        </p:sp>
        <p:cxnSp>
          <p:nvCxnSpPr>
            <p:cNvPr id="155" name="Straight Connector 154"/>
            <p:cNvCxnSpPr/>
            <p:nvPr/>
          </p:nvCxnSpPr>
          <p:spPr>
            <a:xfrm flipH="1">
              <a:off x="8544870"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a:off x="5090476" y="3648015"/>
            <a:ext cx="133990" cy="250838"/>
            <a:chOff x="8508517" y="3996482"/>
            <a:chExt cx="133990" cy="250838"/>
          </a:xfrm>
        </p:grpSpPr>
        <p:sp>
          <p:nvSpPr>
            <p:cNvPr id="160" name="TextBox 159"/>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4</a:t>
              </a:r>
              <a:endParaRPr lang="en-US" sz="815" b="1" dirty="0">
                <a:solidFill>
                  <a:prstClr val="black"/>
                </a:solidFill>
                <a:latin typeface="Arial" pitchFamily="34" charset="0"/>
                <a:ea typeface="+mn-ea"/>
                <a:cs typeface="Arial" pitchFamily="34" charset="0"/>
              </a:endParaRPr>
            </a:p>
          </p:txBody>
        </p:sp>
        <p:cxnSp>
          <p:nvCxnSpPr>
            <p:cNvPr id="161" name="Straight Connector 160"/>
            <p:cNvCxnSpPr/>
            <p:nvPr/>
          </p:nvCxnSpPr>
          <p:spPr>
            <a:xfrm flipH="1">
              <a:off x="8544870"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4560095" y="4110038"/>
            <a:ext cx="133990" cy="250838"/>
            <a:chOff x="8508517" y="3996482"/>
            <a:chExt cx="133990" cy="250838"/>
          </a:xfrm>
        </p:grpSpPr>
        <p:sp>
          <p:nvSpPr>
            <p:cNvPr id="166" name="TextBox 165"/>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4</a:t>
              </a:r>
              <a:endParaRPr lang="en-US" sz="815" b="1" dirty="0">
                <a:solidFill>
                  <a:prstClr val="black"/>
                </a:solidFill>
                <a:latin typeface="Arial" pitchFamily="34" charset="0"/>
                <a:ea typeface="+mn-ea"/>
                <a:cs typeface="Arial" pitchFamily="34" charset="0"/>
              </a:endParaRPr>
            </a:p>
          </p:txBody>
        </p:sp>
        <p:cxnSp>
          <p:nvCxnSpPr>
            <p:cNvPr id="167" name="Straight Connector 166"/>
            <p:cNvCxnSpPr/>
            <p:nvPr/>
          </p:nvCxnSpPr>
          <p:spPr>
            <a:xfrm flipH="1">
              <a:off x="8544870"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1" name="Group 170"/>
          <p:cNvGrpSpPr/>
          <p:nvPr/>
        </p:nvGrpSpPr>
        <p:grpSpPr>
          <a:xfrm>
            <a:off x="4552084" y="4632325"/>
            <a:ext cx="133990" cy="250838"/>
            <a:chOff x="8508517" y="3996482"/>
            <a:chExt cx="133990" cy="250838"/>
          </a:xfrm>
        </p:grpSpPr>
        <p:sp>
          <p:nvSpPr>
            <p:cNvPr id="172" name="TextBox 171"/>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4</a:t>
              </a:r>
              <a:endParaRPr lang="en-US" sz="815" b="1" dirty="0">
                <a:solidFill>
                  <a:prstClr val="black"/>
                </a:solidFill>
                <a:latin typeface="Arial" pitchFamily="34" charset="0"/>
                <a:ea typeface="+mn-ea"/>
                <a:cs typeface="Arial" pitchFamily="34" charset="0"/>
              </a:endParaRPr>
            </a:p>
          </p:txBody>
        </p:sp>
        <p:cxnSp>
          <p:nvCxnSpPr>
            <p:cNvPr id="173" name="Straight Connector 172"/>
            <p:cNvCxnSpPr/>
            <p:nvPr/>
          </p:nvCxnSpPr>
          <p:spPr>
            <a:xfrm flipH="1">
              <a:off x="8544870"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4549135" y="5692775"/>
            <a:ext cx="133990" cy="250838"/>
            <a:chOff x="8508517" y="3996482"/>
            <a:chExt cx="133990" cy="250838"/>
          </a:xfrm>
        </p:grpSpPr>
        <p:sp>
          <p:nvSpPr>
            <p:cNvPr id="181" name="TextBox 180"/>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4</a:t>
              </a:r>
              <a:endParaRPr lang="en-US" sz="815" b="1" dirty="0">
                <a:solidFill>
                  <a:prstClr val="black"/>
                </a:solidFill>
                <a:latin typeface="Arial" pitchFamily="34" charset="0"/>
                <a:ea typeface="+mn-ea"/>
                <a:cs typeface="Arial" pitchFamily="34" charset="0"/>
              </a:endParaRPr>
            </a:p>
          </p:txBody>
        </p:sp>
        <p:cxnSp>
          <p:nvCxnSpPr>
            <p:cNvPr id="182" name="Straight Connector 181"/>
            <p:cNvCxnSpPr/>
            <p:nvPr/>
          </p:nvCxnSpPr>
          <p:spPr>
            <a:xfrm flipH="1">
              <a:off x="8544870"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4545960" y="5184775"/>
            <a:ext cx="133990" cy="250838"/>
            <a:chOff x="8508517" y="3996482"/>
            <a:chExt cx="133990" cy="250838"/>
          </a:xfrm>
        </p:grpSpPr>
        <p:sp>
          <p:nvSpPr>
            <p:cNvPr id="184" name="TextBox 183"/>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4</a:t>
              </a:r>
              <a:endParaRPr lang="en-US" sz="815" b="1" dirty="0">
                <a:solidFill>
                  <a:prstClr val="black"/>
                </a:solidFill>
                <a:latin typeface="Arial" pitchFamily="34" charset="0"/>
                <a:ea typeface="+mn-ea"/>
                <a:cs typeface="Arial" pitchFamily="34" charset="0"/>
              </a:endParaRPr>
            </a:p>
          </p:txBody>
        </p:sp>
        <p:cxnSp>
          <p:nvCxnSpPr>
            <p:cNvPr id="185" name="Straight Connector 184"/>
            <p:cNvCxnSpPr/>
            <p:nvPr/>
          </p:nvCxnSpPr>
          <p:spPr>
            <a:xfrm flipH="1">
              <a:off x="8544870"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Group 188"/>
          <p:cNvGrpSpPr/>
          <p:nvPr/>
        </p:nvGrpSpPr>
        <p:grpSpPr>
          <a:xfrm>
            <a:off x="2821143" y="4109534"/>
            <a:ext cx="133990" cy="250838"/>
            <a:chOff x="8508517" y="3996482"/>
            <a:chExt cx="133990" cy="250838"/>
          </a:xfrm>
        </p:grpSpPr>
        <p:sp>
          <p:nvSpPr>
            <p:cNvPr id="190" name="TextBox 189"/>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2</a:t>
              </a:r>
              <a:endParaRPr lang="en-US" sz="815" b="1" dirty="0">
                <a:solidFill>
                  <a:prstClr val="black"/>
                </a:solidFill>
                <a:latin typeface="Arial" pitchFamily="34" charset="0"/>
                <a:ea typeface="+mn-ea"/>
                <a:cs typeface="Arial" pitchFamily="34" charset="0"/>
              </a:endParaRPr>
            </a:p>
          </p:txBody>
        </p:sp>
        <p:cxnSp>
          <p:nvCxnSpPr>
            <p:cNvPr id="191" name="Straight Connector 190"/>
            <p:cNvCxnSpPr/>
            <p:nvPr/>
          </p:nvCxnSpPr>
          <p:spPr>
            <a:xfrm flipH="1">
              <a:off x="8544870"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p:cNvGrpSpPr/>
          <p:nvPr/>
        </p:nvGrpSpPr>
        <p:grpSpPr>
          <a:xfrm>
            <a:off x="2278857" y="4111916"/>
            <a:ext cx="133990" cy="250838"/>
            <a:chOff x="8508517" y="3996482"/>
            <a:chExt cx="133990" cy="250838"/>
          </a:xfrm>
        </p:grpSpPr>
        <p:sp>
          <p:nvSpPr>
            <p:cNvPr id="196" name="TextBox 195"/>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2</a:t>
              </a:r>
              <a:endParaRPr lang="en-US" sz="815" b="1" dirty="0">
                <a:solidFill>
                  <a:prstClr val="black"/>
                </a:solidFill>
                <a:latin typeface="Arial" pitchFamily="34" charset="0"/>
                <a:ea typeface="+mn-ea"/>
                <a:cs typeface="Arial" pitchFamily="34" charset="0"/>
              </a:endParaRPr>
            </a:p>
          </p:txBody>
        </p:sp>
        <p:cxnSp>
          <p:nvCxnSpPr>
            <p:cNvPr id="197" name="Straight Connector 196"/>
            <p:cNvCxnSpPr/>
            <p:nvPr/>
          </p:nvCxnSpPr>
          <p:spPr>
            <a:xfrm flipH="1">
              <a:off x="8544870"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1" name="Group 200"/>
          <p:cNvGrpSpPr/>
          <p:nvPr/>
        </p:nvGrpSpPr>
        <p:grpSpPr>
          <a:xfrm>
            <a:off x="1785937" y="4578641"/>
            <a:ext cx="133990" cy="250838"/>
            <a:chOff x="8508517" y="3996482"/>
            <a:chExt cx="133990" cy="250838"/>
          </a:xfrm>
        </p:grpSpPr>
        <p:sp>
          <p:nvSpPr>
            <p:cNvPr id="202" name="TextBox 201"/>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2</a:t>
              </a:r>
              <a:endParaRPr lang="en-US" sz="815" b="1" dirty="0">
                <a:solidFill>
                  <a:prstClr val="black"/>
                </a:solidFill>
                <a:latin typeface="Arial" pitchFamily="34" charset="0"/>
                <a:ea typeface="+mn-ea"/>
                <a:cs typeface="Arial" pitchFamily="34" charset="0"/>
              </a:endParaRPr>
            </a:p>
          </p:txBody>
        </p:sp>
        <p:cxnSp>
          <p:nvCxnSpPr>
            <p:cNvPr id="203" name="Straight Connector 202"/>
            <p:cNvCxnSpPr/>
            <p:nvPr/>
          </p:nvCxnSpPr>
          <p:spPr>
            <a:xfrm flipH="1">
              <a:off x="8544870"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1776413" y="5126328"/>
            <a:ext cx="133990" cy="250838"/>
            <a:chOff x="8508517" y="3996482"/>
            <a:chExt cx="133990" cy="250838"/>
          </a:xfrm>
        </p:grpSpPr>
        <p:sp>
          <p:nvSpPr>
            <p:cNvPr id="208" name="TextBox 207"/>
            <p:cNvSpPr txBox="1"/>
            <p:nvPr/>
          </p:nvSpPr>
          <p:spPr>
            <a:xfrm>
              <a:off x="8508517" y="3996482"/>
              <a:ext cx="133990" cy="250838"/>
            </a:xfrm>
            <a:prstGeom prst="rect">
              <a:avLst/>
            </a:prstGeom>
            <a:noFill/>
          </p:spPr>
          <p:txBody>
            <a:bodyPr wrap="square" lIns="0" tIns="0" rIns="0" bIns="0" rtlCol="0">
              <a:spAutoFit/>
            </a:bodyPr>
            <a:lstStyle/>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815" b="1" dirty="0" smtClean="0">
                  <a:solidFill>
                    <a:prstClr val="black"/>
                  </a:solidFill>
                  <a:latin typeface="Arial" pitchFamily="34" charset="0"/>
                  <a:ea typeface="+mn-ea"/>
                  <a:cs typeface="Arial" pitchFamily="34" charset="0"/>
                </a:rPr>
                <a:t>2</a:t>
              </a:r>
              <a:endParaRPr lang="en-US" sz="815" b="1" dirty="0">
                <a:solidFill>
                  <a:prstClr val="black"/>
                </a:solidFill>
                <a:latin typeface="Arial" pitchFamily="34" charset="0"/>
                <a:ea typeface="+mn-ea"/>
                <a:cs typeface="Arial" pitchFamily="34" charset="0"/>
              </a:endParaRPr>
            </a:p>
          </p:txBody>
        </p:sp>
        <p:cxnSp>
          <p:nvCxnSpPr>
            <p:cNvPr id="209" name="Straight Connector 208"/>
            <p:cNvCxnSpPr/>
            <p:nvPr/>
          </p:nvCxnSpPr>
          <p:spPr>
            <a:xfrm flipH="1">
              <a:off x="8544870" y="4121901"/>
              <a:ext cx="6482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1" name="직사각형 110"/>
          <p:cNvSpPr/>
          <p:nvPr/>
        </p:nvSpPr>
        <p:spPr>
          <a:xfrm>
            <a:off x="3168052" y="1959918"/>
            <a:ext cx="2021707" cy="400110"/>
          </a:xfrm>
          <a:prstGeom prst="rect">
            <a:avLst/>
          </a:prstGeom>
        </p:spPr>
        <p:txBody>
          <a:bodyPr wrap="none">
            <a:spAutoFit/>
          </a:bodyPr>
          <a:lstStyle/>
          <a:p>
            <a:r>
              <a:rPr lang="en-US" altLang="ko-KR" sz="2000" b="1" dirty="0" err="1" smtClean="0">
                <a:solidFill>
                  <a:srgbClr val="00B050"/>
                </a:solidFill>
              </a:rPr>
              <a:t>dihybrid</a:t>
            </a:r>
            <a:r>
              <a:rPr lang="en-US" altLang="ko-KR" sz="2000" b="1" dirty="0" smtClean="0">
                <a:solidFill>
                  <a:srgbClr val="00B050"/>
                </a:solidFill>
              </a:rPr>
              <a:t> cross </a:t>
            </a:r>
            <a:endParaRPr lang="ko-KR" altLang="en-US" sz="2000" dirty="0">
              <a:solidFill>
                <a:srgbClr val="00B050"/>
              </a:solidFill>
            </a:endParaRPr>
          </a:p>
        </p:txBody>
      </p:sp>
      <p:sp>
        <p:nvSpPr>
          <p:cNvPr id="112" name="직사각형 111"/>
          <p:cNvSpPr/>
          <p:nvPr/>
        </p:nvSpPr>
        <p:spPr>
          <a:xfrm>
            <a:off x="7362825" y="3009811"/>
            <a:ext cx="1733550" cy="1569660"/>
          </a:xfrm>
          <a:prstGeom prst="rect">
            <a:avLst/>
          </a:prstGeom>
        </p:spPr>
        <p:txBody>
          <a:bodyPr wrap="square">
            <a:spAutoFit/>
          </a:bodyPr>
          <a:lstStyle/>
          <a:p>
            <a:r>
              <a:rPr lang="en-US" altLang="ko-KR" sz="1600" b="1" dirty="0" smtClean="0">
                <a:solidFill>
                  <a:srgbClr val="FF0000"/>
                </a:solidFill>
              </a:rPr>
              <a:t>the inheritance of one character has no effect on the inheritance of another</a:t>
            </a:r>
            <a:endParaRPr lang="ko-KR" altLang="en-US" sz="1600" b="1" dirty="0">
              <a:solidFill>
                <a:srgbClr val="FF0000"/>
              </a:solidFill>
            </a:endParaRP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204216"/>
            <a:ext cx="8546592" cy="6449568"/>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9.9</a:t>
            </a:r>
            <a:endParaRPr lang="en-US" sz="1200" b="0" dirty="0">
              <a:solidFill>
                <a:schemeClr val="tx1"/>
              </a:solidFill>
              <a:latin typeface="Arial" charset="0"/>
            </a:endParaRPr>
          </a:p>
        </p:txBody>
      </p:sp>
      <p:sp>
        <p:nvSpPr>
          <p:cNvPr id="3" name="TextBox 2"/>
          <p:cNvSpPr txBox="1"/>
          <p:nvPr/>
        </p:nvSpPr>
        <p:spPr>
          <a:xfrm>
            <a:off x="3848070" y="204216"/>
            <a:ext cx="823944"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Blind dog</a:t>
            </a:r>
          </a:p>
        </p:txBody>
      </p:sp>
      <p:sp>
        <p:nvSpPr>
          <p:cNvPr id="5" name="TextBox 4"/>
          <p:cNvSpPr txBox="1"/>
          <p:nvPr/>
        </p:nvSpPr>
        <p:spPr>
          <a:xfrm>
            <a:off x="7740650" y="204216"/>
            <a:ext cx="823944"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Blind dog</a:t>
            </a:r>
          </a:p>
        </p:txBody>
      </p:sp>
      <p:sp>
        <p:nvSpPr>
          <p:cNvPr id="6" name="TextBox 5"/>
          <p:cNvSpPr txBox="1"/>
          <p:nvPr/>
        </p:nvSpPr>
        <p:spPr>
          <a:xfrm>
            <a:off x="355600" y="2882900"/>
            <a:ext cx="1013098"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Phenotypes</a:t>
            </a:r>
          </a:p>
        </p:txBody>
      </p:sp>
      <p:sp>
        <p:nvSpPr>
          <p:cNvPr id="7" name="TextBox 6"/>
          <p:cNvSpPr txBox="1"/>
          <p:nvPr/>
        </p:nvSpPr>
        <p:spPr>
          <a:xfrm>
            <a:off x="349504" y="3346450"/>
            <a:ext cx="923330"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Genotypes</a:t>
            </a:r>
          </a:p>
        </p:txBody>
      </p:sp>
      <p:sp>
        <p:nvSpPr>
          <p:cNvPr id="8" name="TextBox 7"/>
          <p:cNvSpPr txBox="1"/>
          <p:nvPr/>
        </p:nvSpPr>
        <p:spPr>
          <a:xfrm>
            <a:off x="1930400" y="2876550"/>
            <a:ext cx="1163780" cy="430887"/>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Black coat</a:t>
            </a:r>
            <a:r>
              <a:rPr lang="en-US" sz="1400" b="1" dirty="0" smtClean="0">
                <a:solidFill>
                  <a:prstClr val="black"/>
                </a:solidFill>
                <a:latin typeface="Arial" pitchFamily="34" charset="0"/>
                <a:ea typeface="+mn-ea"/>
                <a:cs typeface="Arial" pitchFamily="34" charset="0"/>
              </a:rPr>
              <a:t>,</a:t>
            </a: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normal </a:t>
            </a:r>
            <a:r>
              <a:rPr lang="en-US" sz="1400" b="1" dirty="0">
                <a:solidFill>
                  <a:prstClr val="black"/>
                </a:solidFill>
                <a:latin typeface="Arial" pitchFamily="34" charset="0"/>
                <a:ea typeface="+mn-ea"/>
                <a:cs typeface="Arial" pitchFamily="34" charset="0"/>
              </a:rPr>
              <a:t>vision</a:t>
            </a:r>
          </a:p>
        </p:txBody>
      </p:sp>
      <p:sp>
        <p:nvSpPr>
          <p:cNvPr id="9" name="TextBox 8"/>
          <p:cNvSpPr txBox="1"/>
          <p:nvPr/>
        </p:nvSpPr>
        <p:spPr>
          <a:xfrm>
            <a:off x="3802977" y="2882900"/>
            <a:ext cx="974626" cy="430887"/>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Black coat</a:t>
            </a:r>
            <a:r>
              <a:rPr lang="en-US" sz="1400" b="1" dirty="0" smtClean="0">
                <a:solidFill>
                  <a:prstClr val="black"/>
                </a:solidFill>
                <a:latin typeface="Arial" pitchFamily="34" charset="0"/>
                <a:ea typeface="+mn-ea"/>
                <a:cs typeface="Arial" pitchFamily="34" charset="0"/>
              </a:rPr>
              <a:t>,</a:t>
            </a: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blind </a:t>
            </a:r>
            <a:r>
              <a:rPr lang="en-US" sz="1400" b="1" dirty="0">
                <a:solidFill>
                  <a:prstClr val="black"/>
                </a:solidFill>
                <a:latin typeface="Arial" pitchFamily="34" charset="0"/>
                <a:ea typeface="+mn-ea"/>
                <a:cs typeface="Arial" pitchFamily="34" charset="0"/>
              </a:rPr>
              <a:t>(PRA)</a:t>
            </a:r>
          </a:p>
        </p:txBody>
      </p:sp>
      <p:sp>
        <p:nvSpPr>
          <p:cNvPr id="10" name="TextBox 9"/>
          <p:cNvSpPr txBox="1"/>
          <p:nvPr/>
        </p:nvSpPr>
        <p:spPr>
          <a:xfrm>
            <a:off x="7272202" y="2876550"/>
            <a:ext cx="1330492" cy="430887"/>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Chocolate coat</a:t>
            </a:r>
            <a:r>
              <a:rPr lang="en-US" sz="1400" b="1" dirty="0" smtClean="0">
                <a:solidFill>
                  <a:prstClr val="black"/>
                </a:solidFill>
                <a:latin typeface="Arial" pitchFamily="34" charset="0"/>
                <a:ea typeface="+mn-ea"/>
                <a:cs typeface="Arial" pitchFamily="34" charset="0"/>
              </a:rPr>
              <a:t>,</a:t>
            </a: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blind </a:t>
            </a:r>
            <a:r>
              <a:rPr lang="en-US" sz="1400" b="1" dirty="0">
                <a:solidFill>
                  <a:prstClr val="black"/>
                </a:solidFill>
                <a:latin typeface="Arial" pitchFamily="34" charset="0"/>
                <a:ea typeface="+mn-ea"/>
                <a:cs typeface="Arial" pitchFamily="34" charset="0"/>
              </a:rPr>
              <a:t>(PRA)</a:t>
            </a:r>
          </a:p>
        </p:txBody>
      </p:sp>
      <p:sp>
        <p:nvSpPr>
          <p:cNvPr id="11" name="TextBox 10"/>
          <p:cNvSpPr txBox="1"/>
          <p:nvPr/>
        </p:nvSpPr>
        <p:spPr>
          <a:xfrm>
            <a:off x="5429250" y="2876550"/>
            <a:ext cx="1330492" cy="430887"/>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Chocolate coat</a:t>
            </a:r>
            <a:r>
              <a:rPr lang="en-US" sz="1400" b="1" dirty="0" smtClean="0">
                <a:solidFill>
                  <a:prstClr val="black"/>
                </a:solidFill>
                <a:latin typeface="Arial" pitchFamily="34" charset="0"/>
                <a:ea typeface="+mn-ea"/>
                <a:cs typeface="Arial" pitchFamily="34" charset="0"/>
              </a:rPr>
              <a:t>,</a:t>
            </a: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normal </a:t>
            </a:r>
            <a:r>
              <a:rPr lang="en-US" sz="1400" b="1" dirty="0">
                <a:solidFill>
                  <a:prstClr val="black"/>
                </a:solidFill>
                <a:latin typeface="Arial" pitchFamily="34" charset="0"/>
                <a:ea typeface="+mn-ea"/>
                <a:cs typeface="Arial" pitchFamily="34" charset="0"/>
              </a:rPr>
              <a:t>vision</a:t>
            </a:r>
          </a:p>
        </p:txBody>
      </p:sp>
      <p:sp>
        <p:nvSpPr>
          <p:cNvPr id="12" name="TextBox 11"/>
          <p:cNvSpPr txBox="1"/>
          <p:nvPr/>
        </p:nvSpPr>
        <p:spPr>
          <a:xfrm>
            <a:off x="2278391" y="3340100"/>
            <a:ext cx="458459"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a:solidFill>
                  <a:prstClr val="black"/>
                </a:solidFill>
                <a:latin typeface="Arial" pitchFamily="34" charset="0"/>
                <a:ea typeface="+mn-ea"/>
                <a:cs typeface="Arial" pitchFamily="34" charset="0"/>
              </a:rPr>
              <a:t>B</a:t>
            </a:r>
            <a:r>
              <a:rPr lang="en-US" sz="1400" b="1" dirty="0">
                <a:solidFill>
                  <a:prstClr val="black"/>
                </a:solidFill>
                <a:latin typeface="Arial" pitchFamily="34" charset="0"/>
                <a:ea typeface="+mn-ea"/>
                <a:cs typeface="Arial" pitchFamily="34" charset="0"/>
              </a:rPr>
              <a:t>_</a:t>
            </a:r>
            <a:r>
              <a:rPr lang="en-US" sz="1400" b="1" i="1" dirty="0">
                <a:solidFill>
                  <a:prstClr val="black"/>
                </a:solidFill>
                <a:latin typeface="Arial" pitchFamily="34" charset="0"/>
                <a:ea typeface="+mn-ea"/>
                <a:cs typeface="Arial" pitchFamily="34" charset="0"/>
              </a:rPr>
              <a:t>N</a:t>
            </a:r>
            <a:r>
              <a:rPr lang="en-US" sz="1400" b="1" dirty="0">
                <a:solidFill>
                  <a:prstClr val="black"/>
                </a:solidFill>
                <a:latin typeface="Arial" pitchFamily="34" charset="0"/>
                <a:ea typeface="+mn-ea"/>
                <a:cs typeface="Arial" pitchFamily="34" charset="0"/>
              </a:rPr>
              <a:t>_</a:t>
            </a:r>
          </a:p>
        </p:txBody>
      </p:sp>
      <p:sp>
        <p:nvSpPr>
          <p:cNvPr id="13" name="TextBox 12"/>
          <p:cNvSpPr txBox="1"/>
          <p:nvPr/>
        </p:nvSpPr>
        <p:spPr>
          <a:xfrm>
            <a:off x="4073020" y="3352800"/>
            <a:ext cx="447238"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B</a:t>
            </a:r>
            <a:r>
              <a:rPr lang="en-US" sz="1400" b="1" dirty="0" err="1" smtClean="0">
                <a:solidFill>
                  <a:prstClr val="black"/>
                </a:solidFill>
                <a:latin typeface="Arial" pitchFamily="34" charset="0"/>
                <a:ea typeface="+mn-ea"/>
                <a:cs typeface="Arial" pitchFamily="34" charset="0"/>
              </a:rPr>
              <a:t>_</a:t>
            </a:r>
            <a:r>
              <a:rPr lang="en-US" sz="1400" b="1" i="1" dirty="0" err="1" smtClean="0">
                <a:solidFill>
                  <a:prstClr val="black"/>
                </a:solidFill>
                <a:latin typeface="Arial" pitchFamily="34" charset="0"/>
                <a:ea typeface="+mn-ea"/>
                <a:cs typeface="Arial" pitchFamily="34" charset="0"/>
              </a:rPr>
              <a:t>nn</a:t>
            </a:r>
            <a:endParaRPr lang="en-US" sz="1400" b="1" dirty="0">
              <a:solidFill>
                <a:prstClr val="black"/>
              </a:solidFill>
              <a:latin typeface="Arial" pitchFamily="34" charset="0"/>
              <a:ea typeface="+mn-ea"/>
              <a:cs typeface="Arial" pitchFamily="34" charset="0"/>
            </a:endParaRPr>
          </a:p>
        </p:txBody>
      </p:sp>
      <p:sp>
        <p:nvSpPr>
          <p:cNvPr id="14" name="TextBox 13"/>
          <p:cNvSpPr txBox="1"/>
          <p:nvPr/>
        </p:nvSpPr>
        <p:spPr>
          <a:xfrm>
            <a:off x="5880348" y="3346450"/>
            <a:ext cx="447238"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bbN</a:t>
            </a:r>
            <a:r>
              <a:rPr lang="en-US" sz="1400" b="1" dirty="0" smtClean="0">
                <a:solidFill>
                  <a:prstClr val="black"/>
                </a:solidFill>
                <a:latin typeface="Arial" pitchFamily="34" charset="0"/>
                <a:ea typeface="+mn-ea"/>
                <a:cs typeface="Arial" pitchFamily="34" charset="0"/>
              </a:rPr>
              <a:t>_</a:t>
            </a:r>
            <a:endParaRPr lang="en-US" sz="1400" b="1" dirty="0">
              <a:solidFill>
                <a:prstClr val="black"/>
              </a:solidFill>
              <a:latin typeface="Arial" pitchFamily="34" charset="0"/>
              <a:ea typeface="+mn-ea"/>
              <a:cs typeface="Arial" pitchFamily="34" charset="0"/>
            </a:endParaRPr>
          </a:p>
        </p:txBody>
      </p:sp>
      <p:sp>
        <p:nvSpPr>
          <p:cNvPr id="15" name="TextBox 14"/>
          <p:cNvSpPr txBox="1"/>
          <p:nvPr/>
        </p:nvSpPr>
        <p:spPr>
          <a:xfrm>
            <a:off x="7712337" y="3340100"/>
            <a:ext cx="436017"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bbnn</a:t>
            </a:r>
            <a:endParaRPr lang="en-US" sz="1400" b="1" i="1" dirty="0">
              <a:solidFill>
                <a:prstClr val="black"/>
              </a:solidFill>
              <a:latin typeface="Arial" pitchFamily="34" charset="0"/>
              <a:ea typeface="+mn-ea"/>
              <a:cs typeface="Arial" pitchFamily="34" charset="0"/>
            </a:endParaRPr>
          </a:p>
        </p:txBody>
      </p:sp>
      <p:sp>
        <p:nvSpPr>
          <p:cNvPr id="16" name="TextBox 15"/>
          <p:cNvSpPr txBox="1"/>
          <p:nvPr/>
        </p:nvSpPr>
        <p:spPr>
          <a:xfrm>
            <a:off x="339638" y="3613150"/>
            <a:ext cx="3965829"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(a) Possible phenotypes of Labrador retrievers</a:t>
            </a:r>
          </a:p>
        </p:txBody>
      </p:sp>
      <p:sp>
        <p:nvSpPr>
          <p:cNvPr id="17" name="TextBox 16"/>
          <p:cNvSpPr txBox="1"/>
          <p:nvPr/>
        </p:nvSpPr>
        <p:spPr>
          <a:xfrm>
            <a:off x="3780811" y="3962400"/>
            <a:ext cx="2689839" cy="430887"/>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Mating of double </a:t>
            </a:r>
            <a:r>
              <a:rPr lang="en-US" sz="1400" b="1" dirty="0" smtClean="0">
                <a:solidFill>
                  <a:prstClr val="black"/>
                </a:solidFill>
                <a:latin typeface="Arial" pitchFamily="34" charset="0"/>
                <a:ea typeface="+mn-ea"/>
                <a:cs typeface="Arial" pitchFamily="34" charset="0"/>
              </a:rPr>
              <a:t>heterozygotes</a:t>
            </a: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a:t>
            </a:r>
            <a:r>
              <a:rPr lang="en-US" sz="1400" b="1" dirty="0">
                <a:solidFill>
                  <a:prstClr val="black"/>
                </a:solidFill>
                <a:latin typeface="Arial" pitchFamily="34" charset="0"/>
                <a:ea typeface="+mn-ea"/>
                <a:cs typeface="Arial" pitchFamily="34" charset="0"/>
              </a:rPr>
              <a:t>black coat, normal vision)</a:t>
            </a:r>
          </a:p>
        </p:txBody>
      </p:sp>
      <p:sp>
        <p:nvSpPr>
          <p:cNvPr id="18" name="TextBox 17"/>
          <p:cNvSpPr txBox="1"/>
          <p:nvPr/>
        </p:nvSpPr>
        <p:spPr>
          <a:xfrm>
            <a:off x="4247342" y="4456102"/>
            <a:ext cx="477696"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BbNn</a:t>
            </a:r>
            <a:endParaRPr lang="en-US" sz="1400" b="1" i="1" dirty="0">
              <a:solidFill>
                <a:prstClr val="black"/>
              </a:solidFill>
              <a:latin typeface="Arial" pitchFamily="34" charset="0"/>
              <a:ea typeface="+mn-ea"/>
              <a:cs typeface="Arial" pitchFamily="34" charset="0"/>
            </a:endParaRPr>
          </a:p>
        </p:txBody>
      </p:sp>
      <p:sp>
        <p:nvSpPr>
          <p:cNvPr id="19" name="TextBox 18"/>
          <p:cNvSpPr txBox="1"/>
          <p:nvPr/>
        </p:nvSpPr>
        <p:spPr>
          <a:xfrm>
            <a:off x="5537200" y="4452906"/>
            <a:ext cx="477696"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BbNn</a:t>
            </a:r>
            <a:endParaRPr lang="en-US" sz="1400" b="1" i="1" dirty="0">
              <a:solidFill>
                <a:prstClr val="black"/>
              </a:solidFill>
              <a:latin typeface="Arial" pitchFamily="34" charset="0"/>
              <a:ea typeface="+mn-ea"/>
              <a:cs typeface="Arial" pitchFamily="34" charset="0"/>
            </a:endParaRPr>
          </a:p>
        </p:txBody>
      </p:sp>
      <p:sp>
        <p:nvSpPr>
          <p:cNvPr id="20" name="TextBox 19"/>
          <p:cNvSpPr txBox="1"/>
          <p:nvPr/>
        </p:nvSpPr>
        <p:spPr>
          <a:xfrm>
            <a:off x="7778750" y="5124450"/>
            <a:ext cx="447238" cy="215444"/>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Blind</a:t>
            </a:r>
          </a:p>
        </p:txBody>
      </p:sp>
      <p:sp>
        <p:nvSpPr>
          <p:cNvPr id="21" name="TextBox 20"/>
          <p:cNvSpPr txBox="1"/>
          <p:nvPr/>
        </p:nvSpPr>
        <p:spPr>
          <a:xfrm>
            <a:off x="3831854" y="5135880"/>
            <a:ext cx="447238" cy="215444"/>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Blind</a:t>
            </a:r>
          </a:p>
        </p:txBody>
      </p:sp>
      <p:sp>
        <p:nvSpPr>
          <p:cNvPr id="22" name="TextBox 21"/>
          <p:cNvSpPr txBox="1"/>
          <p:nvPr/>
        </p:nvSpPr>
        <p:spPr>
          <a:xfrm>
            <a:off x="508000" y="5637016"/>
            <a:ext cx="963405" cy="646331"/>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Phenotypic</a:t>
            </a:r>
          </a:p>
          <a:p>
            <a:pPr fontAlgn="auto">
              <a:spcBef>
                <a:spcPts val="0"/>
              </a:spcBef>
              <a:spcAft>
                <a:spcPts val="0"/>
              </a:spcAft>
            </a:pPr>
            <a:r>
              <a:rPr lang="en-US" sz="1400" b="1" dirty="0" smtClean="0">
                <a:solidFill>
                  <a:prstClr val="black"/>
                </a:solidFill>
                <a:latin typeface="Arial" pitchFamily="34" charset="0"/>
                <a:ea typeface="+mn-ea"/>
                <a:cs typeface="Arial" pitchFamily="34" charset="0"/>
              </a:rPr>
              <a:t>ratio of</a:t>
            </a:r>
          </a:p>
          <a:p>
            <a:pPr fontAlgn="auto">
              <a:spcBef>
                <a:spcPts val="0"/>
              </a:spcBef>
              <a:spcAft>
                <a:spcPts val="0"/>
              </a:spcAft>
            </a:pPr>
            <a:r>
              <a:rPr lang="en-US" sz="1400" b="1" dirty="0" smtClean="0">
                <a:solidFill>
                  <a:prstClr val="black"/>
                </a:solidFill>
                <a:latin typeface="Arial" pitchFamily="34" charset="0"/>
                <a:ea typeface="+mn-ea"/>
                <a:cs typeface="Arial" pitchFamily="34" charset="0"/>
              </a:rPr>
              <a:t>offspring</a:t>
            </a:r>
            <a:endParaRPr lang="en-US" sz="1400" b="1" dirty="0">
              <a:solidFill>
                <a:prstClr val="black"/>
              </a:solidFill>
              <a:latin typeface="Arial" pitchFamily="34" charset="0"/>
              <a:ea typeface="+mn-ea"/>
              <a:cs typeface="Arial" pitchFamily="34" charset="0"/>
            </a:endParaRPr>
          </a:p>
        </p:txBody>
      </p:sp>
      <p:sp>
        <p:nvSpPr>
          <p:cNvPr id="23" name="TextBox 22"/>
          <p:cNvSpPr txBox="1"/>
          <p:nvPr/>
        </p:nvSpPr>
        <p:spPr>
          <a:xfrm>
            <a:off x="1719120" y="5783447"/>
            <a:ext cx="1163780" cy="373063"/>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400" b="1" dirty="0">
                <a:solidFill>
                  <a:prstClr val="white"/>
                </a:solidFill>
                <a:latin typeface="Arial" pitchFamily="34" charset="0"/>
                <a:ea typeface="+mn-ea"/>
                <a:cs typeface="Arial" pitchFamily="34" charset="0"/>
              </a:rPr>
              <a:t>9 black coat</a:t>
            </a:r>
            <a:r>
              <a:rPr lang="en-US" sz="1400" b="1" dirty="0" smtClean="0">
                <a:solidFill>
                  <a:prstClr val="white"/>
                </a:solidFill>
                <a:latin typeface="Arial" pitchFamily="34" charset="0"/>
                <a:ea typeface="+mn-ea"/>
                <a:cs typeface="Arial" pitchFamily="34" charset="0"/>
              </a:rPr>
              <a:t>,</a:t>
            </a:r>
          </a:p>
          <a:p>
            <a:pPr algn="ctr" fontAlgn="auto">
              <a:lnSpc>
                <a:spcPts val="1600"/>
              </a:lnSpc>
              <a:spcBef>
                <a:spcPts val="0"/>
              </a:spcBef>
              <a:spcAft>
                <a:spcPts val="0"/>
              </a:spcAft>
            </a:pPr>
            <a:r>
              <a:rPr lang="en-US" sz="1400" b="1" dirty="0" smtClean="0">
                <a:solidFill>
                  <a:prstClr val="white"/>
                </a:solidFill>
                <a:latin typeface="Arial" pitchFamily="34" charset="0"/>
                <a:ea typeface="+mn-ea"/>
                <a:cs typeface="Arial" pitchFamily="34" charset="0"/>
              </a:rPr>
              <a:t>normal </a:t>
            </a:r>
            <a:r>
              <a:rPr lang="en-US" sz="1400" b="1" dirty="0">
                <a:solidFill>
                  <a:prstClr val="white"/>
                </a:solidFill>
                <a:latin typeface="Arial" pitchFamily="34" charset="0"/>
                <a:ea typeface="+mn-ea"/>
                <a:cs typeface="Arial" pitchFamily="34" charset="0"/>
              </a:rPr>
              <a:t>vision</a:t>
            </a:r>
          </a:p>
        </p:txBody>
      </p:sp>
      <p:sp>
        <p:nvSpPr>
          <p:cNvPr id="24" name="TextBox 23"/>
          <p:cNvSpPr txBox="1"/>
          <p:nvPr/>
        </p:nvSpPr>
        <p:spPr>
          <a:xfrm>
            <a:off x="3447556" y="5783447"/>
            <a:ext cx="1072408" cy="373063"/>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400" b="1" dirty="0">
                <a:solidFill>
                  <a:prstClr val="white"/>
                </a:solidFill>
                <a:latin typeface="Arial" pitchFamily="34" charset="0"/>
                <a:ea typeface="+mn-ea"/>
                <a:cs typeface="Arial" pitchFamily="34" charset="0"/>
              </a:rPr>
              <a:t>3 black coat</a:t>
            </a:r>
            <a:r>
              <a:rPr lang="en-US" sz="1400" b="1" dirty="0" smtClean="0">
                <a:solidFill>
                  <a:prstClr val="white"/>
                </a:solidFill>
                <a:latin typeface="Arial" pitchFamily="34" charset="0"/>
                <a:ea typeface="+mn-ea"/>
                <a:cs typeface="Arial" pitchFamily="34" charset="0"/>
              </a:rPr>
              <a:t>,</a:t>
            </a:r>
          </a:p>
          <a:p>
            <a:pPr algn="ctr" fontAlgn="auto">
              <a:lnSpc>
                <a:spcPts val="1600"/>
              </a:lnSpc>
              <a:spcBef>
                <a:spcPts val="0"/>
              </a:spcBef>
              <a:spcAft>
                <a:spcPts val="0"/>
              </a:spcAft>
            </a:pPr>
            <a:r>
              <a:rPr lang="en-US" sz="1400" b="1" dirty="0" smtClean="0">
                <a:solidFill>
                  <a:prstClr val="white"/>
                </a:solidFill>
                <a:latin typeface="Arial" pitchFamily="34" charset="0"/>
                <a:ea typeface="+mn-ea"/>
                <a:cs typeface="Arial" pitchFamily="34" charset="0"/>
              </a:rPr>
              <a:t>blind </a:t>
            </a:r>
            <a:r>
              <a:rPr lang="en-US" sz="1400" b="1" dirty="0">
                <a:solidFill>
                  <a:prstClr val="white"/>
                </a:solidFill>
                <a:latin typeface="Arial" pitchFamily="34" charset="0"/>
                <a:ea typeface="+mn-ea"/>
                <a:cs typeface="Arial" pitchFamily="34" charset="0"/>
              </a:rPr>
              <a:t>(PRA)</a:t>
            </a:r>
          </a:p>
        </p:txBody>
      </p:sp>
      <p:sp>
        <p:nvSpPr>
          <p:cNvPr id="25" name="TextBox 24"/>
          <p:cNvSpPr txBox="1"/>
          <p:nvPr/>
        </p:nvSpPr>
        <p:spPr>
          <a:xfrm>
            <a:off x="5553940" y="5783447"/>
            <a:ext cx="1449115" cy="373063"/>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400" b="1" dirty="0">
                <a:solidFill>
                  <a:prstClr val="white"/>
                </a:solidFill>
                <a:latin typeface="Arial" pitchFamily="34" charset="0"/>
                <a:ea typeface="+mn-ea"/>
                <a:cs typeface="Arial" pitchFamily="34" charset="0"/>
              </a:rPr>
              <a:t>3 chocolate coat</a:t>
            </a:r>
            <a:r>
              <a:rPr lang="en-US" sz="1400" b="1" dirty="0" smtClean="0">
                <a:solidFill>
                  <a:prstClr val="white"/>
                </a:solidFill>
                <a:latin typeface="Arial" pitchFamily="34" charset="0"/>
                <a:ea typeface="+mn-ea"/>
                <a:cs typeface="Arial" pitchFamily="34" charset="0"/>
              </a:rPr>
              <a:t>,</a:t>
            </a:r>
          </a:p>
          <a:p>
            <a:pPr algn="ctr" fontAlgn="auto">
              <a:lnSpc>
                <a:spcPts val="1600"/>
              </a:lnSpc>
              <a:spcBef>
                <a:spcPts val="0"/>
              </a:spcBef>
              <a:spcAft>
                <a:spcPts val="0"/>
              </a:spcAft>
            </a:pPr>
            <a:r>
              <a:rPr lang="en-US" sz="1400" b="1" dirty="0" smtClean="0">
                <a:solidFill>
                  <a:prstClr val="white"/>
                </a:solidFill>
                <a:latin typeface="Arial" pitchFamily="34" charset="0"/>
                <a:ea typeface="+mn-ea"/>
                <a:cs typeface="Arial" pitchFamily="34" charset="0"/>
              </a:rPr>
              <a:t>normal </a:t>
            </a:r>
            <a:r>
              <a:rPr lang="en-US" sz="1400" b="1" dirty="0">
                <a:solidFill>
                  <a:prstClr val="white"/>
                </a:solidFill>
                <a:latin typeface="Arial" pitchFamily="34" charset="0"/>
                <a:ea typeface="+mn-ea"/>
                <a:cs typeface="Arial" pitchFamily="34" charset="0"/>
              </a:rPr>
              <a:t>vision</a:t>
            </a:r>
          </a:p>
        </p:txBody>
      </p:sp>
      <p:sp>
        <p:nvSpPr>
          <p:cNvPr id="26" name="TextBox 25"/>
          <p:cNvSpPr txBox="1"/>
          <p:nvPr/>
        </p:nvSpPr>
        <p:spPr>
          <a:xfrm>
            <a:off x="7231940" y="5783447"/>
            <a:ext cx="1449115" cy="373063"/>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400" b="1" dirty="0">
                <a:solidFill>
                  <a:prstClr val="white"/>
                </a:solidFill>
                <a:latin typeface="Arial" pitchFamily="34" charset="0"/>
                <a:ea typeface="+mn-ea"/>
                <a:cs typeface="Arial" pitchFamily="34" charset="0"/>
              </a:rPr>
              <a:t>1 chocolate coat</a:t>
            </a:r>
            <a:r>
              <a:rPr lang="en-US" sz="1400" b="1" dirty="0" smtClean="0">
                <a:solidFill>
                  <a:prstClr val="white"/>
                </a:solidFill>
                <a:latin typeface="Arial" pitchFamily="34" charset="0"/>
                <a:ea typeface="+mn-ea"/>
                <a:cs typeface="Arial" pitchFamily="34" charset="0"/>
              </a:rPr>
              <a:t>,</a:t>
            </a:r>
          </a:p>
          <a:p>
            <a:pPr algn="ctr" fontAlgn="auto">
              <a:lnSpc>
                <a:spcPts val="1600"/>
              </a:lnSpc>
              <a:spcBef>
                <a:spcPts val="0"/>
              </a:spcBef>
              <a:spcAft>
                <a:spcPts val="0"/>
              </a:spcAft>
            </a:pPr>
            <a:r>
              <a:rPr lang="en-US" sz="1400" b="1" dirty="0" smtClean="0">
                <a:solidFill>
                  <a:prstClr val="white"/>
                </a:solidFill>
                <a:latin typeface="Arial" pitchFamily="34" charset="0"/>
                <a:ea typeface="+mn-ea"/>
                <a:cs typeface="Arial" pitchFamily="34" charset="0"/>
              </a:rPr>
              <a:t>blind </a:t>
            </a:r>
            <a:r>
              <a:rPr lang="en-US" sz="1400" b="1" dirty="0">
                <a:solidFill>
                  <a:prstClr val="white"/>
                </a:solidFill>
                <a:latin typeface="Arial" pitchFamily="34" charset="0"/>
                <a:ea typeface="+mn-ea"/>
                <a:cs typeface="Arial" pitchFamily="34" charset="0"/>
              </a:rPr>
              <a:t>(PRA)</a:t>
            </a:r>
          </a:p>
        </p:txBody>
      </p:sp>
      <p:sp>
        <p:nvSpPr>
          <p:cNvPr id="28" name="Rectangle 27"/>
          <p:cNvSpPr/>
          <p:nvPr/>
        </p:nvSpPr>
        <p:spPr>
          <a:xfrm>
            <a:off x="354690" y="6371255"/>
            <a:ext cx="2501775" cy="215444"/>
          </a:xfrm>
          <a:prstGeom prst="rect">
            <a:avLst/>
          </a:prstGeom>
        </p:spPr>
        <p:txBody>
          <a:bodyPr wrap="none" lIns="0" tIns="0" rIns="0" bIns="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(b) A Labrador </a:t>
            </a:r>
            <a:r>
              <a:rPr lang="en-US" sz="1400" b="1" dirty="0" err="1">
                <a:solidFill>
                  <a:prstClr val="black"/>
                </a:solidFill>
                <a:latin typeface="Arial" pitchFamily="34" charset="0"/>
                <a:ea typeface="+mn-ea"/>
                <a:cs typeface="Arial" pitchFamily="34" charset="0"/>
              </a:rPr>
              <a:t>dihybrid</a:t>
            </a:r>
            <a:r>
              <a:rPr lang="en-US" sz="1400" b="1" dirty="0">
                <a:solidFill>
                  <a:prstClr val="black"/>
                </a:solidFill>
                <a:latin typeface="Arial" pitchFamily="34" charset="0"/>
                <a:ea typeface="+mn-ea"/>
                <a:cs typeface="Arial" pitchFamily="34" charset="0"/>
              </a:rPr>
              <a:t> cross</a:t>
            </a: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686050" y="800139"/>
            <a:ext cx="5567933" cy="5844120"/>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9.10</a:t>
            </a:r>
            <a:endParaRPr lang="en-US" sz="1200" b="0" dirty="0">
              <a:solidFill>
                <a:schemeClr val="tx1"/>
              </a:solidFill>
              <a:latin typeface="Arial" charset="0"/>
            </a:endParaRPr>
          </a:p>
        </p:txBody>
      </p:sp>
      <p:sp>
        <p:nvSpPr>
          <p:cNvPr id="6" name="TextBox 5"/>
          <p:cNvSpPr txBox="1"/>
          <p:nvPr/>
        </p:nvSpPr>
        <p:spPr>
          <a:xfrm>
            <a:off x="2549906" y="3434715"/>
            <a:ext cx="1192634"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Genotypes</a:t>
            </a:r>
          </a:p>
        </p:txBody>
      </p:sp>
      <p:sp>
        <p:nvSpPr>
          <p:cNvPr id="7" name="TextBox 6"/>
          <p:cNvSpPr txBox="1"/>
          <p:nvPr/>
        </p:nvSpPr>
        <p:spPr>
          <a:xfrm>
            <a:off x="3562350" y="3874770"/>
            <a:ext cx="4663649"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Two possible genotypes for the black dog:</a:t>
            </a:r>
          </a:p>
        </p:txBody>
      </p:sp>
      <p:sp>
        <p:nvSpPr>
          <p:cNvPr id="8" name="TextBox 7"/>
          <p:cNvSpPr txBox="1"/>
          <p:nvPr/>
        </p:nvSpPr>
        <p:spPr>
          <a:xfrm>
            <a:off x="4459927" y="3417570"/>
            <a:ext cx="371897"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 </a:t>
            </a:r>
            <a:r>
              <a:rPr lang="en-US" sz="1800" b="1" i="1" dirty="0" smtClean="0">
                <a:solidFill>
                  <a:srgbClr val="FF0000"/>
                </a:solidFill>
                <a:latin typeface="Arial" pitchFamily="34" charset="0"/>
                <a:ea typeface="+mn-ea"/>
                <a:cs typeface="Arial" pitchFamily="34" charset="0"/>
              </a:rPr>
              <a:t>?</a:t>
            </a:r>
            <a:endParaRPr lang="en-US" sz="1800" b="1" dirty="0">
              <a:solidFill>
                <a:srgbClr val="FF0000"/>
              </a:solidFill>
              <a:latin typeface="Arial" pitchFamily="34" charset="0"/>
              <a:ea typeface="+mn-ea"/>
              <a:cs typeface="Arial" pitchFamily="34" charset="0"/>
            </a:endParaRPr>
          </a:p>
        </p:txBody>
      </p:sp>
      <p:sp>
        <p:nvSpPr>
          <p:cNvPr id="9" name="TextBox 8"/>
          <p:cNvSpPr txBox="1"/>
          <p:nvPr/>
        </p:nvSpPr>
        <p:spPr>
          <a:xfrm>
            <a:off x="6800850" y="3398520"/>
            <a:ext cx="282129"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bb</a:t>
            </a:r>
            <a:endParaRPr lang="en-US" sz="1800" b="1" i="1" dirty="0">
              <a:solidFill>
                <a:prstClr val="black"/>
              </a:solidFill>
              <a:latin typeface="Arial" pitchFamily="34" charset="0"/>
              <a:ea typeface="+mn-ea"/>
              <a:cs typeface="Arial" pitchFamily="34" charset="0"/>
            </a:endParaRPr>
          </a:p>
        </p:txBody>
      </p:sp>
      <p:sp>
        <p:nvSpPr>
          <p:cNvPr id="10" name="TextBox 9"/>
          <p:cNvSpPr txBox="1"/>
          <p:nvPr/>
        </p:nvSpPr>
        <p:spPr>
          <a:xfrm>
            <a:off x="4391025" y="4267200"/>
            <a:ext cx="333425"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BB</a:t>
            </a:r>
            <a:endParaRPr lang="en-US" sz="1800" b="1" dirty="0">
              <a:solidFill>
                <a:prstClr val="black"/>
              </a:solidFill>
              <a:latin typeface="Arial" pitchFamily="34" charset="0"/>
              <a:ea typeface="+mn-ea"/>
              <a:cs typeface="Arial" pitchFamily="34" charset="0"/>
            </a:endParaRPr>
          </a:p>
        </p:txBody>
      </p:sp>
      <p:sp>
        <p:nvSpPr>
          <p:cNvPr id="11" name="TextBox 10"/>
          <p:cNvSpPr txBox="1"/>
          <p:nvPr/>
        </p:nvSpPr>
        <p:spPr>
          <a:xfrm>
            <a:off x="4796790" y="4253865"/>
            <a:ext cx="230832" cy="276999"/>
          </a:xfrm>
          <a:prstGeom prst="rect">
            <a:avLst/>
          </a:prstGeom>
          <a:noFill/>
        </p:spPr>
        <p:txBody>
          <a:bodyPr wrap="none" lIns="0" tIns="0" rIns="0" bIns="0" rtlCol="0">
            <a:spAutoFit/>
          </a:bodyPr>
          <a:lstStyle/>
          <a:p>
            <a:pPr fontAlgn="auto">
              <a:spcBef>
                <a:spcPts val="0"/>
              </a:spcBef>
              <a:spcAft>
                <a:spcPts val="0"/>
              </a:spcAft>
            </a:pPr>
            <a:r>
              <a:rPr lang="en-US" sz="1800" b="1" dirty="0" smtClean="0">
                <a:solidFill>
                  <a:prstClr val="black"/>
                </a:solidFill>
                <a:latin typeface="Arial" pitchFamily="34" charset="0"/>
                <a:ea typeface="+mn-ea"/>
                <a:cs typeface="Arial" pitchFamily="34" charset="0"/>
              </a:rPr>
              <a:t>or</a:t>
            </a:r>
            <a:endParaRPr lang="en-US" sz="1800" b="1" dirty="0">
              <a:solidFill>
                <a:prstClr val="black"/>
              </a:solidFill>
              <a:latin typeface="Arial" pitchFamily="34" charset="0"/>
              <a:ea typeface="+mn-ea"/>
              <a:cs typeface="Arial" pitchFamily="34" charset="0"/>
            </a:endParaRPr>
          </a:p>
        </p:txBody>
      </p:sp>
      <p:sp>
        <p:nvSpPr>
          <p:cNvPr id="12" name="TextBox 11"/>
          <p:cNvSpPr txBox="1"/>
          <p:nvPr/>
        </p:nvSpPr>
        <p:spPr>
          <a:xfrm>
            <a:off x="5120640" y="4265295"/>
            <a:ext cx="307777"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Bb</a:t>
            </a:r>
            <a:endParaRPr lang="en-US" sz="1800" b="1" i="1" dirty="0">
              <a:solidFill>
                <a:prstClr val="black"/>
              </a:solidFill>
              <a:latin typeface="Arial" pitchFamily="34" charset="0"/>
              <a:ea typeface="+mn-ea"/>
              <a:cs typeface="Arial" pitchFamily="34" charset="0"/>
            </a:endParaRPr>
          </a:p>
        </p:txBody>
      </p:sp>
      <p:sp>
        <p:nvSpPr>
          <p:cNvPr id="13" name="TextBox 12"/>
          <p:cNvSpPr txBox="1"/>
          <p:nvPr/>
        </p:nvSpPr>
        <p:spPr>
          <a:xfrm>
            <a:off x="5219700" y="5327511"/>
            <a:ext cx="974626"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Gametes</a:t>
            </a:r>
          </a:p>
        </p:txBody>
      </p:sp>
      <p:sp>
        <p:nvSpPr>
          <p:cNvPr id="14" name="TextBox 13"/>
          <p:cNvSpPr txBox="1"/>
          <p:nvPr/>
        </p:nvSpPr>
        <p:spPr>
          <a:xfrm>
            <a:off x="2493124" y="6324600"/>
            <a:ext cx="1038746"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Offspring</a:t>
            </a:r>
          </a:p>
        </p:txBody>
      </p:sp>
      <p:sp>
        <p:nvSpPr>
          <p:cNvPr id="15" name="TextBox 14"/>
          <p:cNvSpPr txBox="1"/>
          <p:nvPr/>
        </p:nvSpPr>
        <p:spPr>
          <a:xfrm>
            <a:off x="6814743" y="5328850"/>
            <a:ext cx="166712"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a:t>
            </a:r>
            <a:endParaRPr lang="en-US" sz="1800" b="1" dirty="0">
              <a:solidFill>
                <a:prstClr val="black"/>
              </a:solidFill>
              <a:latin typeface="Arial" pitchFamily="34" charset="0"/>
              <a:ea typeface="+mn-ea"/>
              <a:cs typeface="Arial" pitchFamily="34" charset="0"/>
            </a:endParaRPr>
          </a:p>
        </p:txBody>
      </p:sp>
      <p:sp>
        <p:nvSpPr>
          <p:cNvPr id="16" name="TextBox 15"/>
          <p:cNvSpPr txBox="1"/>
          <p:nvPr/>
        </p:nvSpPr>
        <p:spPr>
          <a:xfrm>
            <a:off x="3754273" y="5816321"/>
            <a:ext cx="141064"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a:t>
            </a:r>
            <a:endParaRPr lang="en-US" sz="1800" b="1" i="1" dirty="0">
              <a:solidFill>
                <a:prstClr val="black"/>
              </a:solidFill>
              <a:latin typeface="Arial" pitchFamily="34" charset="0"/>
              <a:ea typeface="+mn-ea"/>
              <a:cs typeface="Arial" pitchFamily="34" charset="0"/>
            </a:endParaRPr>
          </a:p>
        </p:txBody>
      </p:sp>
      <p:sp>
        <p:nvSpPr>
          <p:cNvPr id="17" name="TextBox 16"/>
          <p:cNvSpPr txBox="1"/>
          <p:nvPr/>
        </p:nvSpPr>
        <p:spPr>
          <a:xfrm>
            <a:off x="3203188" y="5793042"/>
            <a:ext cx="307777"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white"/>
                </a:solidFill>
                <a:latin typeface="Arial" pitchFamily="34" charset="0"/>
                <a:ea typeface="+mn-ea"/>
                <a:cs typeface="Arial" pitchFamily="34" charset="0"/>
              </a:rPr>
              <a:t>Bb</a:t>
            </a:r>
            <a:endParaRPr lang="en-US" sz="1800" b="1" i="1" dirty="0">
              <a:solidFill>
                <a:prstClr val="white"/>
              </a:solidFill>
              <a:latin typeface="Arial" pitchFamily="34" charset="0"/>
              <a:ea typeface="+mn-ea"/>
              <a:cs typeface="Arial" pitchFamily="34" charset="0"/>
            </a:endParaRPr>
          </a:p>
        </p:txBody>
      </p:sp>
      <p:sp>
        <p:nvSpPr>
          <p:cNvPr id="18" name="TextBox 17"/>
          <p:cNvSpPr txBox="1"/>
          <p:nvPr/>
        </p:nvSpPr>
        <p:spPr>
          <a:xfrm>
            <a:off x="6297836" y="5835371"/>
            <a:ext cx="141064"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a:t>
            </a:r>
            <a:endParaRPr lang="en-US" sz="1800" b="1" i="1" dirty="0">
              <a:solidFill>
                <a:prstClr val="black"/>
              </a:solidFill>
              <a:latin typeface="Arial" pitchFamily="34" charset="0"/>
              <a:ea typeface="+mn-ea"/>
              <a:cs typeface="Arial" pitchFamily="34" charset="0"/>
            </a:endParaRPr>
          </a:p>
        </p:txBody>
      </p:sp>
      <p:sp>
        <p:nvSpPr>
          <p:cNvPr id="19" name="TextBox 18"/>
          <p:cNvSpPr txBox="1"/>
          <p:nvPr/>
        </p:nvSpPr>
        <p:spPr>
          <a:xfrm>
            <a:off x="4290988" y="5321229"/>
            <a:ext cx="166712"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a:t>
            </a:r>
            <a:endParaRPr lang="en-US" sz="1800" b="1" dirty="0">
              <a:solidFill>
                <a:prstClr val="black"/>
              </a:solidFill>
              <a:latin typeface="Arial" pitchFamily="34" charset="0"/>
              <a:ea typeface="+mn-ea"/>
              <a:cs typeface="Arial" pitchFamily="34" charset="0"/>
            </a:endParaRPr>
          </a:p>
        </p:txBody>
      </p:sp>
      <p:sp>
        <p:nvSpPr>
          <p:cNvPr id="20" name="TextBox 19"/>
          <p:cNvSpPr txBox="1"/>
          <p:nvPr/>
        </p:nvSpPr>
        <p:spPr>
          <a:xfrm>
            <a:off x="7406640" y="5311704"/>
            <a:ext cx="141064"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black"/>
                </a:solidFill>
                <a:latin typeface="Arial" pitchFamily="34" charset="0"/>
                <a:ea typeface="+mn-ea"/>
                <a:cs typeface="Arial" pitchFamily="34" charset="0"/>
              </a:rPr>
              <a:t>b</a:t>
            </a:r>
            <a:endParaRPr lang="en-US" sz="1800" b="1" i="1" dirty="0">
              <a:solidFill>
                <a:prstClr val="black"/>
              </a:solidFill>
              <a:latin typeface="Arial" pitchFamily="34" charset="0"/>
              <a:ea typeface="+mn-ea"/>
              <a:cs typeface="Arial" pitchFamily="34" charset="0"/>
            </a:endParaRPr>
          </a:p>
        </p:txBody>
      </p:sp>
      <p:sp>
        <p:nvSpPr>
          <p:cNvPr id="21" name="TextBox 20"/>
          <p:cNvSpPr txBox="1"/>
          <p:nvPr/>
        </p:nvSpPr>
        <p:spPr>
          <a:xfrm>
            <a:off x="6732780" y="5834888"/>
            <a:ext cx="307777"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white"/>
                </a:solidFill>
                <a:latin typeface="Arial" pitchFamily="34" charset="0"/>
                <a:ea typeface="+mn-ea"/>
                <a:cs typeface="Arial" pitchFamily="34" charset="0"/>
              </a:rPr>
              <a:t>Bb</a:t>
            </a:r>
            <a:endParaRPr lang="en-US" sz="1800" b="1" i="1" dirty="0">
              <a:solidFill>
                <a:prstClr val="white"/>
              </a:solidFill>
              <a:latin typeface="Arial" pitchFamily="34" charset="0"/>
              <a:ea typeface="+mn-ea"/>
              <a:cs typeface="Arial" pitchFamily="34" charset="0"/>
            </a:endParaRPr>
          </a:p>
        </p:txBody>
      </p:sp>
      <p:sp>
        <p:nvSpPr>
          <p:cNvPr id="22" name="TextBox 21"/>
          <p:cNvSpPr txBox="1"/>
          <p:nvPr/>
        </p:nvSpPr>
        <p:spPr>
          <a:xfrm>
            <a:off x="7333417" y="5848077"/>
            <a:ext cx="282129" cy="276999"/>
          </a:xfrm>
          <a:prstGeom prst="rect">
            <a:avLst/>
          </a:prstGeom>
          <a:noFill/>
        </p:spPr>
        <p:txBody>
          <a:bodyPr wrap="none" lIns="0" tIns="0" rIns="0" bIns="0" rtlCol="0">
            <a:spAutoFit/>
          </a:bodyPr>
          <a:lstStyle/>
          <a:p>
            <a:pPr fontAlgn="auto">
              <a:spcBef>
                <a:spcPts val="0"/>
              </a:spcBef>
              <a:spcAft>
                <a:spcPts val="0"/>
              </a:spcAft>
            </a:pPr>
            <a:r>
              <a:rPr lang="en-US" sz="1800" b="1" i="1" dirty="0" smtClean="0">
                <a:solidFill>
                  <a:prstClr val="white"/>
                </a:solidFill>
                <a:latin typeface="Arial" pitchFamily="34" charset="0"/>
                <a:ea typeface="+mn-ea"/>
                <a:cs typeface="Arial" pitchFamily="34" charset="0"/>
              </a:rPr>
              <a:t>bb</a:t>
            </a:r>
            <a:endParaRPr lang="en-US" sz="1800" b="1" i="1" dirty="0">
              <a:solidFill>
                <a:prstClr val="white"/>
              </a:solidFill>
              <a:latin typeface="Arial" pitchFamily="34" charset="0"/>
              <a:ea typeface="+mn-ea"/>
              <a:cs typeface="Arial" pitchFamily="34" charset="0"/>
            </a:endParaRPr>
          </a:p>
        </p:txBody>
      </p:sp>
      <p:sp>
        <p:nvSpPr>
          <p:cNvPr id="23" name="TextBox 22"/>
          <p:cNvSpPr txBox="1"/>
          <p:nvPr/>
        </p:nvSpPr>
        <p:spPr>
          <a:xfrm>
            <a:off x="3859242" y="6330314"/>
            <a:ext cx="948978" cy="276999"/>
          </a:xfrm>
          <a:prstGeom prst="rect">
            <a:avLst/>
          </a:prstGeom>
          <a:noFill/>
        </p:spPr>
        <p:txBody>
          <a:bodyPr wrap="none" lIns="0" tIns="0" rIns="0" bIns="0" rtlCol="0">
            <a:spAutoFit/>
          </a:bodyPr>
          <a:lstStyle/>
          <a:p>
            <a:pPr fontAlgn="auto">
              <a:spcBef>
                <a:spcPts val="0"/>
              </a:spcBef>
              <a:spcAft>
                <a:spcPts val="0"/>
              </a:spcAft>
            </a:pPr>
            <a:r>
              <a:rPr lang="en-US" sz="1800" b="1" dirty="0" smtClean="0">
                <a:solidFill>
                  <a:prstClr val="black"/>
                </a:solidFill>
                <a:latin typeface="Arial" pitchFamily="34" charset="0"/>
                <a:ea typeface="+mn-ea"/>
                <a:cs typeface="Arial" pitchFamily="34" charset="0"/>
              </a:rPr>
              <a:t>All black</a:t>
            </a:r>
            <a:endParaRPr lang="en-US" sz="1800" b="1" dirty="0">
              <a:solidFill>
                <a:prstClr val="black"/>
              </a:solidFill>
              <a:latin typeface="Arial" pitchFamily="34" charset="0"/>
              <a:ea typeface="+mn-ea"/>
              <a:cs typeface="Arial" pitchFamily="34" charset="0"/>
            </a:endParaRPr>
          </a:p>
        </p:txBody>
      </p:sp>
      <p:sp>
        <p:nvSpPr>
          <p:cNvPr id="24" name="TextBox 23"/>
          <p:cNvSpPr txBox="1"/>
          <p:nvPr/>
        </p:nvSpPr>
        <p:spPr>
          <a:xfrm>
            <a:off x="6120765" y="6313170"/>
            <a:ext cx="2321148"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1 </a:t>
            </a:r>
            <a:r>
              <a:rPr lang="en-US" sz="1800" b="1" dirty="0" smtClean="0">
                <a:solidFill>
                  <a:prstClr val="black"/>
                </a:solidFill>
                <a:latin typeface="Arial" pitchFamily="34" charset="0"/>
                <a:ea typeface="+mn-ea"/>
                <a:cs typeface="Arial" pitchFamily="34" charset="0"/>
              </a:rPr>
              <a:t>black : </a:t>
            </a:r>
            <a:r>
              <a:rPr lang="en-US" sz="1800" b="1" dirty="0">
                <a:solidFill>
                  <a:prstClr val="black"/>
                </a:solidFill>
                <a:latin typeface="Arial" pitchFamily="34" charset="0"/>
                <a:ea typeface="+mn-ea"/>
                <a:cs typeface="Arial" pitchFamily="34" charset="0"/>
              </a:rPr>
              <a:t>1 chocolate </a:t>
            </a:r>
          </a:p>
        </p:txBody>
      </p:sp>
      <p:sp>
        <p:nvSpPr>
          <p:cNvPr id="25" name="직사각형 24"/>
          <p:cNvSpPr/>
          <p:nvPr/>
        </p:nvSpPr>
        <p:spPr>
          <a:xfrm>
            <a:off x="533399" y="560338"/>
            <a:ext cx="2638425" cy="2554545"/>
          </a:xfrm>
          <a:prstGeom prst="rect">
            <a:avLst/>
          </a:prstGeom>
        </p:spPr>
        <p:txBody>
          <a:bodyPr wrap="square">
            <a:spAutoFit/>
          </a:bodyPr>
          <a:lstStyle/>
          <a:p>
            <a:r>
              <a:rPr lang="en-US" altLang="ko-KR" sz="2000" dirty="0" smtClean="0"/>
              <a:t>A </a:t>
            </a:r>
            <a:r>
              <a:rPr lang="en-US" altLang="ko-KR" sz="2000" b="1" dirty="0" smtClean="0"/>
              <a:t>testcross</a:t>
            </a:r>
            <a:r>
              <a:rPr lang="ko-KR" altLang="en-US" sz="1800" dirty="0" smtClean="0"/>
              <a:t>검정교배</a:t>
            </a:r>
            <a:r>
              <a:rPr lang="en-US" altLang="ko-KR" sz="1800" dirty="0" smtClean="0"/>
              <a:t> </a:t>
            </a:r>
            <a:r>
              <a:rPr lang="en-US" altLang="ko-KR" sz="2000" dirty="0" smtClean="0"/>
              <a:t>is a mating between an individual of dominant phenotype (but unknown genotype) and a homozygous recessive individual.</a:t>
            </a: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49358" y="361123"/>
            <a:ext cx="6427742" cy="496128"/>
          </a:xfrm>
        </p:spPr>
        <p:txBody>
          <a:bodyPr/>
          <a:lstStyle/>
          <a:p>
            <a:r>
              <a:rPr lang="en-US" dirty="0" smtClean="0"/>
              <a:t>Family Pedigrees</a:t>
            </a:r>
            <a:r>
              <a:rPr lang="ko-KR" altLang="en-US" sz="2400" b="0" dirty="0" smtClean="0"/>
              <a:t>집단계통</a:t>
            </a:r>
            <a:endParaRPr lang="en-US" sz="2400" b="0" dirty="0" smtClean="0"/>
          </a:p>
        </p:txBody>
      </p:sp>
      <p:sp>
        <p:nvSpPr>
          <p:cNvPr id="104451" name="Rectangle 3"/>
          <p:cNvSpPr>
            <a:spLocks noGrp="1" noChangeArrowheads="1"/>
          </p:cNvSpPr>
          <p:nvPr>
            <p:ph idx="1"/>
          </p:nvPr>
        </p:nvSpPr>
        <p:spPr/>
        <p:txBody>
          <a:bodyPr>
            <a:normAutofit fontScale="77500" lnSpcReduction="20000"/>
          </a:bodyPr>
          <a:lstStyle/>
          <a:p>
            <a:r>
              <a:rPr lang="en-US" dirty="0" smtClean="0"/>
              <a:t>Mendel’s principles apply to the inheritance of many human traits.</a:t>
            </a:r>
          </a:p>
          <a:p>
            <a:r>
              <a:rPr lang="en-US" b="1" dirty="0" smtClean="0"/>
              <a:t>Figure 9.12 </a:t>
            </a:r>
            <a:r>
              <a:rPr lang="en-US" dirty="0" smtClean="0"/>
              <a:t>illustrates alternative forms of three human characters that are each thought to be determined by simple dominant-recessive inheritance of one gene. </a:t>
            </a:r>
          </a:p>
          <a:p>
            <a:r>
              <a:rPr lang="en-US" altLang="ko-KR" dirty="0" smtClean="0"/>
              <a:t>How can human genetics be studied? </a:t>
            </a:r>
          </a:p>
          <a:p>
            <a:r>
              <a:rPr lang="en-US" altLang="ko-KR" dirty="0" smtClean="0"/>
              <a:t>Geneticists </a:t>
            </a:r>
          </a:p>
          <a:p>
            <a:pPr lvl="1"/>
            <a:r>
              <a:rPr lang="en-US" altLang="ko-KR" dirty="0" smtClean="0"/>
              <a:t>analyze the results of </a:t>
            </a:r>
            <a:r>
              <a:rPr lang="en-US" altLang="ko-KR" dirty="0" err="1" smtClean="0"/>
              <a:t>matings</a:t>
            </a:r>
            <a:r>
              <a:rPr lang="en-US" altLang="ko-KR" dirty="0" smtClean="0"/>
              <a:t> that have already occurred and </a:t>
            </a:r>
          </a:p>
          <a:p>
            <a:pPr lvl="1"/>
            <a:r>
              <a:rPr lang="en-US" altLang="ko-KR" dirty="0" smtClean="0"/>
              <a:t>assemble this information into a family tree, called a </a:t>
            </a:r>
            <a:r>
              <a:rPr lang="en-US" altLang="ko-KR" b="1" dirty="0" smtClean="0"/>
              <a:t>pedigree</a:t>
            </a:r>
            <a:r>
              <a:rPr lang="ko-KR" altLang="en-US" sz="2300" dirty="0" smtClean="0"/>
              <a:t>족보</a:t>
            </a:r>
            <a:r>
              <a:rPr lang="en-US" altLang="ko-KR" dirty="0" smtClean="0"/>
              <a:t>. </a:t>
            </a:r>
          </a:p>
          <a:p>
            <a:r>
              <a:rPr lang="en-US" altLang="ko-KR" b="1" dirty="0" smtClean="0"/>
              <a:t>Figure 9.13 </a:t>
            </a:r>
            <a:r>
              <a:rPr lang="en-US" altLang="ko-KR" dirty="0" smtClean="0"/>
              <a:t>shows a pedigree tracing the incidence of free versus attached earlobes. </a:t>
            </a:r>
          </a:p>
          <a:p>
            <a:r>
              <a:rPr lang="en-US" altLang="ko-KR" dirty="0" smtClean="0"/>
              <a:t>Mendel’s laws enable us to deduce the genotypes for most of the people in the pedigree. </a:t>
            </a: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518160"/>
            <a:ext cx="8546592" cy="5821680"/>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9.12</a:t>
            </a:r>
            <a:endParaRPr lang="en-US" sz="1200" b="0" dirty="0">
              <a:solidFill>
                <a:schemeClr val="tx1"/>
              </a:solidFill>
              <a:latin typeface="Arial" charset="0"/>
            </a:endParaRPr>
          </a:p>
        </p:txBody>
      </p:sp>
      <p:sp>
        <p:nvSpPr>
          <p:cNvPr id="4" name="TextBox 3"/>
          <p:cNvSpPr txBox="1"/>
          <p:nvPr/>
        </p:nvSpPr>
        <p:spPr>
          <a:xfrm>
            <a:off x="1066800" y="3048000"/>
            <a:ext cx="936154"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Freckles</a:t>
            </a:r>
          </a:p>
        </p:txBody>
      </p:sp>
      <p:sp>
        <p:nvSpPr>
          <p:cNvPr id="6" name="TextBox 5"/>
          <p:cNvSpPr txBox="1"/>
          <p:nvPr/>
        </p:nvSpPr>
        <p:spPr>
          <a:xfrm>
            <a:off x="3524250" y="3048000"/>
            <a:ext cx="1515415"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Widow’s peak</a:t>
            </a:r>
          </a:p>
        </p:txBody>
      </p:sp>
      <p:sp>
        <p:nvSpPr>
          <p:cNvPr id="7" name="TextBox 6"/>
          <p:cNvSpPr txBox="1"/>
          <p:nvPr/>
        </p:nvSpPr>
        <p:spPr>
          <a:xfrm>
            <a:off x="6038850" y="3048000"/>
            <a:ext cx="1372171"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Free earlobe</a:t>
            </a:r>
          </a:p>
        </p:txBody>
      </p:sp>
      <p:sp>
        <p:nvSpPr>
          <p:cNvPr id="8" name="TextBox 7"/>
          <p:cNvSpPr txBox="1"/>
          <p:nvPr/>
        </p:nvSpPr>
        <p:spPr>
          <a:xfrm>
            <a:off x="1079029" y="6009501"/>
            <a:ext cx="1243930"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No freckles</a:t>
            </a:r>
          </a:p>
        </p:txBody>
      </p:sp>
      <p:sp>
        <p:nvSpPr>
          <p:cNvPr id="9" name="TextBox 8"/>
          <p:cNvSpPr txBox="1"/>
          <p:nvPr/>
        </p:nvSpPr>
        <p:spPr>
          <a:xfrm>
            <a:off x="3529484" y="6010275"/>
            <a:ext cx="1756891"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Straight hairline</a:t>
            </a:r>
          </a:p>
        </p:txBody>
      </p:sp>
      <p:sp>
        <p:nvSpPr>
          <p:cNvPr id="10" name="TextBox 9"/>
          <p:cNvSpPr txBox="1"/>
          <p:nvPr/>
        </p:nvSpPr>
        <p:spPr>
          <a:xfrm>
            <a:off x="6027564" y="6011049"/>
            <a:ext cx="1872307"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Attached earlobe</a:t>
            </a:r>
          </a:p>
        </p:txBody>
      </p:sp>
      <p:sp>
        <p:nvSpPr>
          <p:cNvPr id="11" name="TextBox 10"/>
          <p:cNvSpPr txBox="1"/>
          <p:nvPr/>
        </p:nvSpPr>
        <p:spPr>
          <a:xfrm rot="16200000">
            <a:off x="-603832" y="4742678"/>
            <a:ext cx="2218556"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RECESSIVE TRAITS</a:t>
            </a:r>
          </a:p>
        </p:txBody>
      </p:sp>
      <p:sp>
        <p:nvSpPr>
          <p:cNvPr id="12" name="TextBox 11"/>
          <p:cNvSpPr txBox="1"/>
          <p:nvPr/>
        </p:nvSpPr>
        <p:spPr>
          <a:xfrm rot="16200000">
            <a:off x="-599303" y="1742304"/>
            <a:ext cx="2218556"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DOMINANT TRAITS</a:t>
            </a:r>
          </a:p>
        </p:txBody>
      </p:sp>
    </p:spTree>
    <p:extLst>
      <p:ext uri="{BB962C8B-B14F-4D97-AF65-F5344CB8AC3E}">
        <p14:creationId xmlns:p14="http://schemas.microsoft.com/office/powerpoint/2010/main" xmlns="" val="7885797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204216"/>
            <a:ext cx="8546592" cy="6449568"/>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9.13-1</a:t>
            </a:r>
            <a:endParaRPr lang="en-US" sz="1200" b="0" dirty="0">
              <a:solidFill>
                <a:schemeClr val="tx1"/>
              </a:solidFill>
              <a:latin typeface="Arial" charset="0"/>
            </a:endParaRPr>
          </a:p>
        </p:txBody>
      </p:sp>
      <p:sp>
        <p:nvSpPr>
          <p:cNvPr id="26" name="TextBox 25"/>
          <p:cNvSpPr txBox="1"/>
          <p:nvPr/>
        </p:nvSpPr>
        <p:spPr>
          <a:xfrm>
            <a:off x="329018" y="251100"/>
            <a:ext cx="1744067" cy="553998"/>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First </a:t>
            </a:r>
            <a:r>
              <a:rPr lang="en-US" sz="1800" b="1" dirty="0" smtClean="0">
                <a:solidFill>
                  <a:prstClr val="black"/>
                </a:solidFill>
                <a:latin typeface="Arial" pitchFamily="34" charset="0"/>
                <a:ea typeface="+mn-ea"/>
                <a:cs typeface="Arial" pitchFamily="34" charset="0"/>
              </a:rPr>
              <a:t>generation</a:t>
            </a:r>
          </a:p>
          <a:p>
            <a:pPr fontAlgn="auto">
              <a:spcBef>
                <a:spcPts val="0"/>
              </a:spcBef>
              <a:spcAft>
                <a:spcPts val="0"/>
              </a:spcAft>
            </a:pPr>
            <a:r>
              <a:rPr lang="en-US" sz="1800" b="1" dirty="0" smtClean="0">
                <a:solidFill>
                  <a:prstClr val="black"/>
                </a:solidFill>
                <a:latin typeface="Arial" pitchFamily="34" charset="0"/>
                <a:ea typeface="+mn-ea"/>
                <a:cs typeface="Arial" pitchFamily="34" charset="0"/>
              </a:rPr>
              <a:t>(</a:t>
            </a:r>
            <a:r>
              <a:rPr lang="en-US" sz="1800" b="1" dirty="0">
                <a:solidFill>
                  <a:prstClr val="black"/>
                </a:solidFill>
                <a:latin typeface="Arial" pitchFamily="34" charset="0"/>
                <a:ea typeface="+mn-ea"/>
                <a:cs typeface="Arial" pitchFamily="34" charset="0"/>
              </a:rPr>
              <a:t>grandparents)</a:t>
            </a:r>
          </a:p>
        </p:txBody>
      </p:sp>
      <p:sp>
        <p:nvSpPr>
          <p:cNvPr id="27" name="TextBox 26"/>
          <p:cNvSpPr txBox="1"/>
          <p:nvPr/>
        </p:nvSpPr>
        <p:spPr>
          <a:xfrm>
            <a:off x="254723" y="1647097"/>
            <a:ext cx="2377574" cy="861774"/>
          </a:xfrm>
          <a:prstGeom prst="rect">
            <a:avLst/>
          </a:prstGeom>
          <a:noFill/>
        </p:spPr>
        <p:txBody>
          <a:bodyPr wrap="none" rtlCol="0">
            <a:spAutoFit/>
          </a:bodyPr>
          <a:lstStyle/>
          <a:p>
            <a:pPr fontAlgn="auto">
              <a:lnSpc>
                <a:spcPts val="2000"/>
              </a:lnSpc>
              <a:spcBef>
                <a:spcPts val="0"/>
              </a:spcBef>
              <a:spcAft>
                <a:spcPts val="0"/>
              </a:spcAft>
            </a:pPr>
            <a:r>
              <a:rPr lang="en-US" sz="1800" b="1" dirty="0">
                <a:solidFill>
                  <a:prstClr val="black"/>
                </a:solidFill>
                <a:latin typeface="Arial" pitchFamily="34" charset="0"/>
                <a:ea typeface="+mn-ea"/>
                <a:cs typeface="Arial" pitchFamily="34" charset="0"/>
              </a:rPr>
              <a:t>Second </a:t>
            </a:r>
            <a:r>
              <a:rPr lang="en-US" sz="1800" b="1" dirty="0" smtClean="0">
                <a:solidFill>
                  <a:prstClr val="black"/>
                </a:solidFill>
                <a:latin typeface="Arial" pitchFamily="34" charset="0"/>
                <a:ea typeface="+mn-ea"/>
                <a:cs typeface="Arial" pitchFamily="34" charset="0"/>
              </a:rPr>
              <a:t>generation</a:t>
            </a:r>
          </a:p>
          <a:p>
            <a:pP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a:t>
            </a:r>
            <a:r>
              <a:rPr lang="en-US" sz="1800" b="1" dirty="0">
                <a:solidFill>
                  <a:prstClr val="black"/>
                </a:solidFill>
                <a:latin typeface="Arial" pitchFamily="34" charset="0"/>
                <a:ea typeface="+mn-ea"/>
                <a:cs typeface="Arial" pitchFamily="34" charset="0"/>
              </a:rPr>
              <a:t>parents, aunts, </a:t>
            </a:r>
            <a:r>
              <a:rPr lang="en-US" sz="1800" b="1" dirty="0" smtClean="0">
                <a:solidFill>
                  <a:prstClr val="black"/>
                </a:solidFill>
                <a:latin typeface="Arial" pitchFamily="34" charset="0"/>
                <a:ea typeface="+mn-ea"/>
                <a:cs typeface="Arial" pitchFamily="34" charset="0"/>
              </a:rPr>
              <a:t>and</a:t>
            </a:r>
          </a:p>
          <a:p>
            <a:pP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uncles</a:t>
            </a:r>
            <a:r>
              <a:rPr lang="en-US" sz="1800" b="1" dirty="0">
                <a:solidFill>
                  <a:prstClr val="black"/>
                </a:solidFill>
                <a:latin typeface="Arial" pitchFamily="34" charset="0"/>
                <a:ea typeface="+mn-ea"/>
                <a:cs typeface="Arial" pitchFamily="34" charset="0"/>
              </a:rPr>
              <a:t>)</a:t>
            </a:r>
          </a:p>
        </p:txBody>
      </p:sp>
      <p:sp>
        <p:nvSpPr>
          <p:cNvPr id="28" name="TextBox 27"/>
          <p:cNvSpPr txBox="1"/>
          <p:nvPr/>
        </p:nvSpPr>
        <p:spPr>
          <a:xfrm>
            <a:off x="247491" y="2958853"/>
            <a:ext cx="2005677" cy="861774"/>
          </a:xfrm>
          <a:prstGeom prst="rect">
            <a:avLst/>
          </a:prstGeom>
          <a:noFill/>
        </p:spPr>
        <p:txBody>
          <a:bodyPr wrap="none" rtlCol="0">
            <a:spAutoFit/>
          </a:bodyPr>
          <a:lstStyle/>
          <a:p>
            <a:pPr fontAlgn="auto">
              <a:lnSpc>
                <a:spcPts val="2000"/>
              </a:lnSpc>
              <a:spcBef>
                <a:spcPts val="0"/>
              </a:spcBef>
              <a:spcAft>
                <a:spcPts val="0"/>
              </a:spcAft>
            </a:pPr>
            <a:r>
              <a:rPr lang="en-US" sz="1800" b="1" dirty="0">
                <a:solidFill>
                  <a:prstClr val="black"/>
                </a:solidFill>
                <a:latin typeface="Arial" pitchFamily="34" charset="0"/>
                <a:ea typeface="+mn-ea"/>
                <a:cs typeface="Arial" pitchFamily="34" charset="0"/>
              </a:rPr>
              <a:t>Third </a:t>
            </a:r>
            <a:r>
              <a:rPr lang="en-US" sz="1800" b="1" dirty="0" smtClean="0">
                <a:solidFill>
                  <a:prstClr val="black"/>
                </a:solidFill>
                <a:latin typeface="Arial" pitchFamily="34" charset="0"/>
                <a:ea typeface="+mn-ea"/>
                <a:cs typeface="Arial" pitchFamily="34" charset="0"/>
              </a:rPr>
              <a:t>generation</a:t>
            </a:r>
          </a:p>
          <a:p>
            <a:pP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a:t>
            </a:r>
            <a:r>
              <a:rPr lang="en-US" sz="1800" b="1" dirty="0">
                <a:solidFill>
                  <a:prstClr val="black"/>
                </a:solidFill>
                <a:latin typeface="Arial" pitchFamily="34" charset="0"/>
                <a:ea typeface="+mn-ea"/>
                <a:cs typeface="Arial" pitchFamily="34" charset="0"/>
              </a:rPr>
              <a:t>brother </a:t>
            </a:r>
            <a:r>
              <a:rPr lang="en-US" sz="1800" b="1" dirty="0" smtClean="0">
                <a:solidFill>
                  <a:prstClr val="black"/>
                </a:solidFill>
                <a:latin typeface="Arial" pitchFamily="34" charset="0"/>
                <a:ea typeface="+mn-ea"/>
                <a:cs typeface="Arial" pitchFamily="34" charset="0"/>
              </a:rPr>
              <a:t>and</a:t>
            </a:r>
          </a:p>
          <a:p>
            <a:pP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sister</a:t>
            </a:r>
            <a:r>
              <a:rPr lang="en-US" sz="1800" b="1" dirty="0">
                <a:solidFill>
                  <a:prstClr val="black"/>
                </a:solidFill>
                <a:latin typeface="Arial" pitchFamily="34" charset="0"/>
                <a:ea typeface="+mn-ea"/>
                <a:cs typeface="Arial" pitchFamily="34" charset="0"/>
              </a:rPr>
              <a:t>)</a:t>
            </a:r>
          </a:p>
        </p:txBody>
      </p:sp>
      <p:sp>
        <p:nvSpPr>
          <p:cNvPr id="29" name="TextBox 28"/>
          <p:cNvSpPr txBox="1"/>
          <p:nvPr/>
        </p:nvSpPr>
        <p:spPr>
          <a:xfrm>
            <a:off x="3330328" y="614953"/>
            <a:ext cx="666849" cy="553998"/>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Aaron</a:t>
            </a:r>
          </a:p>
          <a:p>
            <a:pPr algn="ctr" fontAlgn="auto">
              <a:lnSpc>
                <a:spcPts val="2100"/>
              </a:lnSpc>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30" name="TextBox 29"/>
          <p:cNvSpPr txBox="1"/>
          <p:nvPr/>
        </p:nvSpPr>
        <p:spPr>
          <a:xfrm>
            <a:off x="4320540" y="615147"/>
            <a:ext cx="577082" cy="553998"/>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Betty</a:t>
            </a:r>
          </a:p>
          <a:p>
            <a:pPr algn="ctr" fontAlgn="auto">
              <a:lnSpc>
                <a:spcPts val="2100"/>
              </a:lnSpc>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31" name="TextBox 30"/>
          <p:cNvSpPr txBox="1"/>
          <p:nvPr/>
        </p:nvSpPr>
        <p:spPr>
          <a:xfrm>
            <a:off x="5628804" y="616858"/>
            <a:ext cx="705321" cy="553998"/>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Cletus</a:t>
            </a:r>
          </a:p>
          <a:p>
            <a:pPr algn="ctr" fontAlgn="auto">
              <a:lnSpc>
                <a:spcPts val="2100"/>
              </a:lnSpc>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32" name="TextBox 31"/>
          <p:cNvSpPr txBox="1"/>
          <p:nvPr/>
        </p:nvSpPr>
        <p:spPr>
          <a:xfrm>
            <a:off x="6564013" y="605622"/>
            <a:ext cx="769441" cy="553998"/>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Debbie</a:t>
            </a:r>
          </a:p>
          <a:p>
            <a:pPr algn="ctr" fontAlgn="auto">
              <a:lnSpc>
                <a:spcPts val="2100"/>
              </a:lnSpc>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33" name="TextBox 32"/>
          <p:cNvSpPr txBox="1"/>
          <p:nvPr/>
        </p:nvSpPr>
        <p:spPr>
          <a:xfrm>
            <a:off x="2755708" y="2231440"/>
            <a:ext cx="743793" cy="1041311"/>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Evelyn</a:t>
            </a:r>
          </a:p>
          <a:p>
            <a:pPr algn="ctr" fontAlgn="auto">
              <a:spcBef>
                <a:spcPts val="0"/>
              </a:spcBef>
              <a:spcAft>
                <a:spcPts val="0"/>
              </a:spcAft>
            </a:pPr>
            <a:r>
              <a:rPr lang="en-US" sz="1800" b="1" i="1" dirty="0" smtClean="0">
                <a:solidFill>
                  <a:prstClr val="black"/>
                </a:solidFill>
                <a:latin typeface="Arial" pitchFamily="34" charset="0"/>
                <a:ea typeface="+mn-ea"/>
                <a:cs typeface="Arial" pitchFamily="34" charset="0"/>
              </a:rPr>
              <a:t>FF</a:t>
            </a:r>
          </a:p>
          <a:p>
            <a:pPr algn="ctr" fontAlgn="auto">
              <a:lnSpc>
                <a:spcPts val="1900"/>
              </a:lnSpc>
              <a:spcBef>
                <a:spcPts val="0"/>
              </a:spcBef>
              <a:spcAft>
                <a:spcPts val="0"/>
              </a:spcAft>
            </a:pPr>
            <a:r>
              <a:rPr lang="en-US" sz="1800" b="1" dirty="0" smtClean="0">
                <a:solidFill>
                  <a:prstClr val="black"/>
                </a:solidFill>
                <a:latin typeface="Arial" pitchFamily="34" charset="0"/>
                <a:ea typeface="+mn-ea"/>
                <a:cs typeface="Arial" pitchFamily="34" charset="0"/>
              </a:rPr>
              <a:t>or</a:t>
            </a:r>
          </a:p>
          <a:p>
            <a:pPr algn="ctr" fontAlgn="auto">
              <a:lnSpc>
                <a:spcPts val="1900"/>
              </a:lnSpc>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34" name="TextBox 33"/>
          <p:cNvSpPr txBox="1"/>
          <p:nvPr/>
        </p:nvSpPr>
        <p:spPr>
          <a:xfrm>
            <a:off x="3566354" y="2242573"/>
            <a:ext cx="500137" cy="553998"/>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Fred</a:t>
            </a:r>
          </a:p>
          <a:p>
            <a:pPr algn="ctr" fontAlgn="auto">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35" name="TextBox 34"/>
          <p:cNvSpPr txBox="1"/>
          <p:nvPr/>
        </p:nvSpPr>
        <p:spPr>
          <a:xfrm>
            <a:off x="4196715" y="2236197"/>
            <a:ext cx="577082" cy="553998"/>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Gabe</a:t>
            </a:r>
          </a:p>
          <a:p>
            <a:pPr algn="ctr" fontAlgn="auto">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36" name="TextBox 35"/>
          <p:cNvSpPr txBox="1"/>
          <p:nvPr/>
        </p:nvSpPr>
        <p:spPr>
          <a:xfrm>
            <a:off x="5007857" y="2234292"/>
            <a:ext cx="359074" cy="553998"/>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Hal</a:t>
            </a:r>
          </a:p>
          <a:p>
            <a:pPr algn="ctr" fontAlgn="auto">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37" name="TextBox 36"/>
          <p:cNvSpPr txBox="1"/>
          <p:nvPr/>
        </p:nvSpPr>
        <p:spPr>
          <a:xfrm>
            <a:off x="5923457" y="2245528"/>
            <a:ext cx="333426" cy="553998"/>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Ina</a:t>
            </a:r>
          </a:p>
          <a:p>
            <a:pPr algn="ctr" fontAlgn="auto">
              <a:lnSpc>
                <a:spcPts val="2100"/>
              </a:lnSpc>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38" name="TextBox 37"/>
          <p:cNvSpPr txBox="1"/>
          <p:nvPr/>
        </p:nvSpPr>
        <p:spPr>
          <a:xfrm>
            <a:off x="6619828" y="2228771"/>
            <a:ext cx="525786" cy="553998"/>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Julia</a:t>
            </a:r>
          </a:p>
          <a:p>
            <a:pPr algn="ctr" fontAlgn="auto">
              <a:lnSpc>
                <a:spcPts val="2100"/>
              </a:lnSpc>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39" name="TextBox 38"/>
          <p:cNvSpPr txBox="1"/>
          <p:nvPr/>
        </p:nvSpPr>
        <p:spPr>
          <a:xfrm>
            <a:off x="4907883" y="3802737"/>
            <a:ext cx="628378" cy="553998"/>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Kevin</a:t>
            </a:r>
          </a:p>
          <a:p>
            <a:pPr algn="ctr" fontAlgn="auto">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40" name="TextBox 39"/>
          <p:cNvSpPr txBox="1"/>
          <p:nvPr/>
        </p:nvSpPr>
        <p:spPr>
          <a:xfrm>
            <a:off x="5815896" y="3817779"/>
            <a:ext cx="461665" cy="1051570"/>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Lisa</a:t>
            </a:r>
          </a:p>
          <a:p>
            <a:pPr algn="ctr" fontAlgn="auto">
              <a:lnSpc>
                <a:spcPts val="2100"/>
              </a:lnSpc>
              <a:spcBef>
                <a:spcPts val="0"/>
              </a:spcBef>
              <a:spcAft>
                <a:spcPts val="0"/>
              </a:spcAft>
            </a:pPr>
            <a:r>
              <a:rPr lang="en-US" sz="1800" b="1" i="1" dirty="0" smtClean="0">
                <a:solidFill>
                  <a:prstClr val="black"/>
                </a:solidFill>
                <a:latin typeface="Arial" pitchFamily="34" charset="0"/>
                <a:ea typeface="+mn-ea"/>
                <a:cs typeface="Arial" pitchFamily="34" charset="0"/>
              </a:rPr>
              <a:t>FF</a:t>
            </a:r>
          </a:p>
          <a:p>
            <a:pPr algn="ct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or</a:t>
            </a:r>
          </a:p>
          <a:p>
            <a:pPr algn="ctr" fontAlgn="auto">
              <a:lnSpc>
                <a:spcPts val="2000"/>
              </a:lnSpc>
              <a:spcBef>
                <a:spcPts val="0"/>
              </a:spcBef>
              <a:spcAft>
                <a:spcPts val="0"/>
              </a:spcAft>
            </a:pPr>
            <a:r>
              <a:rPr lang="en-US" sz="1800" b="1" i="1" dirty="0" err="1" smtClean="0">
                <a:solidFill>
                  <a:prstClr val="black"/>
                </a:solidFill>
                <a:latin typeface="Arial" pitchFamily="34" charset="0"/>
                <a:ea typeface="+mn-ea"/>
                <a:cs typeface="Arial" pitchFamily="34" charset="0"/>
              </a:rPr>
              <a:t>Ff</a:t>
            </a:r>
            <a:endParaRPr lang="en-US" sz="1800" b="1" i="1" dirty="0">
              <a:solidFill>
                <a:prstClr val="black"/>
              </a:solidFill>
              <a:latin typeface="Arial" pitchFamily="34" charset="0"/>
              <a:ea typeface="+mn-ea"/>
              <a:cs typeface="Arial" pitchFamily="34" charset="0"/>
            </a:endParaRPr>
          </a:p>
        </p:txBody>
      </p:sp>
      <p:sp>
        <p:nvSpPr>
          <p:cNvPr id="41" name="TextBox 40"/>
          <p:cNvSpPr txBox="1"/>
          <p:nvPr/>
        </p:nvSpPr>
        <p:spPr>
          <a:xfrm>
            <a:off x="324698" y="5939951"/>
            <a:ext cx="795089" cy="276999"/>
          </a:xfrm>
          <a:prstGeom prst="rect">
            <a:avLst/>
          </a:prstGeom>
          <a:noFill/>
        </p:spPr>
        <p:txBody>
          <a:bodyPr wrap="none" lIns="0" tIns="0" rIns="0" bIns="0" rtlCol="0">
            <a:spAutoFit/>
          </a:bodyPr>
          <a:lstStyle/>
          <a:p>
            <a:pPr algn="ctr" fontAlgn="auto">
              <a:spcBef>
                <a:spcPts val="0"/>
              </a:spcBef>
              <a:spcAft>
                <a:spcPts val="0"/>
              </a:spcAft>
            </a:pPr>
            <a:r>
              <a:rPr lang="en-US" sz="1800" b="1" dirty="0">
                <a:solidFill>
                  <a:prstClr val="black"/>
                </a:solidFill>
                <a:latin typeface="Arial" pitchFamily="34" charset="0"/>
                <a:ea typeface="+mn-ea"/>
                <a:cs typeface="Arial" pitchFamily="34" charset="0"/>
              </a:rPr>
              <a:t>Female</a:t>
            </a:r>
            <a:endParaRPr lang="en-US" sz="1800" b="1" i="1" dirty="0">
              <a:solidFill>
                <a:prstClr val="black"/>
              </a:solidFill>
              <a:latin typeface="Arial" pitchFamily="34" charset="0"/>
              <a:ea typeface="+mn-ea"/>
              <a:cs typeface="Arial" pitchFamily="34" charset="0"/>
            </a:endParaRPr>
          </a:p>
        </p:txBody>
      </p:sp>
      <p:sp>
        <p:nvSpPr>
          <p:cNvPr id="42" name="TextBox 41"/>
          <p:cNvSpPr txBox="1"/>
          <p:nvPr/>
        </p:nvSpPr>
        <p:spPr>
          <a:xfrm>
            <a:off x="3868245" y="5932330"/>
            <a:ext cx="512961" cy="276999"/>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Male</a:t>
            </a:r>
            <a:endParaRPr lang="en-US" sz="1800" b="1" i="1" dirty="0">
              <a:solidFill>
                <a:prstClr val="black"/>
              </a:solidFill>
              <a:latin typeface="Arial" pitchFamily="34" charset="0"/>
              <a:ea typeface="+mn-ea"/>
              <a:cs typeface="Arial" pitchFamily="34" charset="0"/>
            </a:endParaRPr>
          </a:p>
        </p:txBody>
      </p:sp>
      <p:sp>
        <p:nvSpPr>
          <p:cNvPr id="43" name="TextBox 42"/>
          <p:cNvSpPr txBox="1"/>
          <p:nvPr/>
        </p:nvSpPr>
        <p:spPr>
          <a:xfrm>
            <a:off x="2942502" y="5941856"/>
            <a:ext cx="795089" cy="276999"/>
          </a:xfrm>
          <a:prstGeom prst="rect">
            <a:avLst/>
          </a:prstGeom>
          <a:noFill/>
        </p:spPr>
        <p:txBody>
          <a:bodyPr wrap="none" lIns="0" tIns="0" rIns="0" bIns="0" rtlCol="0">
            <a:spAutoFit/>
          </a:bodyPr>
          <a:lstStyle/>
          <a:p>
            <a:pPr algn="ctr" fontAlgn="auto">
              <a:spcBef>
                <a:spcPts val="0"/>
              </a:spcBef>
              <a:spcAft>
                <a:spcPts val="0"/>
              </a:spcAft>
            </a:pPr>
            <a:r>
              <a:rPr lang="en-US" sz="1800" b="1" dirty="0">
                <a:solidFill>
                  <a:prstClr val="black"/>
                </a:solidFill>
                <a:latin typeface="Arial" pitchFamily="34" charset="0"/>
                <a:ea typeface="+mn-ea"/>
                <a:cs typeface="Arial" pitchFamily="34" charset="0"/>
              </a:rPr>
              <a:t>Female</a:t>
            </a:r>
            <a:endParaRPr lang="en-US" sz="1800" b="1" i="1" dirty="0">
              <a:solidFill>
                <a:prstClr val="black"/>
              </a:solidFill>
              <a:latin typeface="Arial" pitchFamily="34" charset="0"/>
              <a:ea typeface="+mn-ea"/>
              <a:cs typeface="Arial" pitchFamily="34" charset="0"/>
            </a:endParaRPr>
          </a:p>
        </p:txBody>
      </p:sp>
      <p:sp>
        <p:nvSpPr>
          <p:cNvPr id="44" name="TextBox 43"/>
          <p:cNvSpPr txBox="1"/>
          <p:nvPr/>
        </p:nvSpPr>
        <p:spPr>
          <a:xfrm>
            <a:off x="1279654" y="5932330"/>
            <a:ext cx="512961" cy="276999"/>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Male</a:t>
            </a:r>
            <a:endParaRPr lang="en-US" sz="1800" b="1" i="1" dirty="0">
              <a:solidFill>
                <a:prstClr val="black"/>
              </a:solidFill>
              <a:latin typeface="Arial" pitchFamily="34" charset="0"/>
              <a:ea typeface="+mn-ea"/>
              <a:cs typeface="Arial" pitchFamily="34" charset="0"/>
            </a:endParaRPr>
          </a:p>
        </p:txBody>
      </p:sp>
      <p:sp>
        <p:nvSpPr>
          <p:cNvPr id="45" name="TextBox 44"/>
          <p:cNvSpPr txBox="1"/>
          <p:nvPr/>
        </p:nvSpPr>
        <p:spPr>
          <a:xfrm>
            <a:off x="1764384" y="6320563"/>
            <a:ext cx="987451" cy="276999"/>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Attached</a:t>
            </a:r>
            <a:endParaRPr lang="en-US" sz="1800" b="1" dirty="0">
              <a:solidFill>
                <a:prstClr val="black"/>
              </a:solidFill>
              <a:latin typeface="Arial" pitchFamily="34" charset="0"/>
              <a:ea typeface="+mn-ea"/>
              <a:cs typeface="Arial" pitchFamily="34" charset="0"/>
            </a:endParaRPr>
          </a:p>
        </p:txBody>
      </p:sp>
      <p:sp>
        <p:nvSpPr>
          <p:cNvPr id="46" name="TextBox 45"/>
          <p:cNvSpPr txBox="1"/>
          <p:nvPr/>
        </p:nvSpPr>
        <p:spPr>
          <a:xfrm>
            <a:off x="4375273" y="6311991"/>
            <a:ext cx="487314" cy="276999"/>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Free</a:t>
            </a:r>
            <a:endParaRPr lang="en-US" sz="1800" b="1" i="1" dirty="0">
              <a:solidFill>
                <a:prstClr val="black"/>
              </a:solidFill>
              <a:latin typeface="Arial" pitchFamily="34" charset="0"/>
              <a:ea typeface="+mn-ea"/>
              <a:cs typeface="Arial" pitchFamily="34" charset="0"/>
            </a:endParaRP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Table 9.1</a:t>
            </a:r>
            <a:endParaRPr lang="en-US" sz="1200" b="0" dirty="0">
              <a:solidFill>
                <a:schemeClr val="tx1"/>
              </a:solidFill>
              <a:latin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14475" y="756554"/>
            <a:ext cx="6161532" cy="5878179"/>
          </a:xfrm>
          <a:prstGeom prst="rect">
            <a:avLst/>
          </a:prstGeom>
        </p:spPr>
      </p:pic>
      <p:sp>
        <p:nvSpPr>
          <p:cNvPr id="5" name="직사각형 4"/>
          <p:cNvSpPr/>
          <p:nvPr/>
        </p:nvSpPr>
        <p:spPr>
          <a:xfrm>
            <a:off x="1771650" y="266700"/>
            <a:ext cx="5667376" cy="400110"/>
          </a:xfrm>
          <a:prstGeom prst="rect">
            <a:avLst/>
          </a:prstGeom>
        </p:spPr>
        <p:txBody>
          <a:bodyPr wrap="square">
            <a:spAutoFit/>
          </a:bodyPr>
          <a:lstStyle/>
          <a:p>
            <a:r>
              <a:rPr lang="en-US" altLang="ko-KR" sz="2000" dirty="0" smtClean="0"/>
              <a:t>Human Disorders Controlled by a Single Gene</a:t>
            </a:r>
            <a:endParaRPr lang="ko-KR" altLang="en-US" sz="2000" dirty="0"/>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idx="1"/>
          </p:nvPr>
        </p:nvSpPr>
        <p:spPr>
          <a:xfrm>
            <a:off x="287383" y="762000"/>
            <a:ext cx="8543108" cy="5400675"/>
          </a:xfrm>
        </p:spPr>
        <p:txBody>
          <a:bodyPr>
            <a:normAutofit fontScale="92500"/>
          </a:bodyPr>
          <a:lstStyle/>
          <a:p>
            <a:r>
              <a:rPr lang="en-US" dirty="0" smtClean="0"/>
              <a:t>Most human genetic disorders are recessive.</a:t>
            </a:r>
          </a:p>
          <a:p>
            <a:r>
              <a:rPr lang="en-US" dirty="0" smtClean="0"/>
              <a:t>Individuals who have the recessive allele but appear normal are </a:t>
            </a:r>
            <a:r>
              <a:rPr lang="en-US" b="1" dirty="0" smtClean="0"/>
              <a:t>carriers</a:t>
            </a:r>
            <a:r>
              <a:rPr lang="ko-KR" altLang="en-US" sz="2200" dirty="0" err="1" smtClean="0"/>
              <a:t>보인자</a:t>
            </a:r>
            <a:r>
              <a:rPr lang="en-US" sz="2200" dirty="0" smtClean="0"/>
              <a:t> </a:t>
            </a:r>
            <a:r>
              <a:rPr lang="en-US" dirty="0" smtClean="0"/>
              <a:t>of the disorder.</a:t>
            </a:r>
          </a:p>
          <a:p>
            <a:r>
              <a:rPr lang="en-US" altLang="ko-KR" dirty="0" smtClean="0"/>
              <a:t>A number of human disorders are caused by dominant alleles.</a:t>
            </a:r>
          </a:p>
          <a:p>
            <a:pPr lvl="1"/>
            <a:r>
              <a:rPr lang="en-US" altLang="ko-KR" dirty="0" err="1" smtClean="0"/>
              <a:t>Achondroplasia</a:t>
            </a:r>
            <a:r>
              <a:rPr lang="ko-KR" altLang="en-US" dirty="0" err="1" smtClean="0"/>
              <a:t>연골무형성증</a:t>
            </a:r>
            <a:r>
              <a:rPr lang="en-US" altLang="ko-KR" dirty="0" smtClean="0"/>
              <a:t> is a form of dwarfism.</a:t>
            </a:r>
          </a:p>
          <a:p>
            <a:pPr lvl="2"/>
            <a:r>
              <a:rPr lang="en-US" altLang="ko-KR" dirty="0" smtClean="0"/>
              <a:t>The homozygous dominant genotype (</a:t>
            </a:r>
            <a:r>
              <a:rPr lang="en-US" altLang="ko-KR" i="1" dirty="0" smtClean="0"/>
              <a:t>AA</a:t>
            </a:r>
            <a:r>
              <a:rPr lang="en-US" altLang="ko-KR" dirty="0" smtClean="0"/>
              <a:t>) causes death of the embryo.</a:t>
            </a:r>
          </a:p>
          <a:p>
            <a:pPr lvl="2"/>
            <a:r>
              <a:rPr lang="en-US" altLang="ko-KR" dirty="0" smtClean="0"/>
              <a:t>Therefore, only </a:t>
            </a:r>
            <a:r>
              <a:rPr lang="en-US" altLang="ko-KR" dirty="0" err="1" smtClean="0"/>
              <a:t>heterozygotes</a:t>
            </a:r>
            <a:r>
              <a:rPr lang="en-US" altLang="ko-KR" dirty="0" smtClean="0"/>
              <a:t> (</a:t>
            </a:r>
            <a:r>
              <a:rPr lang="en-US" altLang="ko-KR" i="1" dirty="0" err="1" smtClean="0"/>
              <a:t>Aa</a:t>
            </a:r>
            <a:r>
              <a:rPr lang="en-US" altLang="ko-KR" dirty="0" smtClean="0"/>
              <a:t>), individuals with a single copy of the defective allele, have this disorder. </a:t>
            </a:r>
          </a:p>
          <a:p>
            <a:pPr lvl="2"/>
            <a:r>
              <a:rPr lang="en-US" altLang="ko-KR" dirty="0" smtClean="0"/>
              <a:t>This also means that a person with </a:t>
            </a:r>
            <a:r>
              <a:rPr lang="en-US" altLang="ko-KR" dirty="0" err="1" smtClean="0"/>
              <a:t>achondroplasia</a:t>
            </a:r>
            <a:r>
              <a:rPr lang="en-US" altLang="ko-KR" dirty="0" smtClean="0"/>
              <a:t> has a 50% chance of passing the condition on to any children.</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725533" y="542098"/>
            <a:ext cx="4541792" cy="572328"/>
          </a:xfrm>
        </p:spPr>
        <p:txBody>
          <a:bodyPr/>
          <a:lstStyle/>
          <a:p>
            <a:r>
              <a:rPr lang="en-US" dirty="0" smtClean="0"/>
              <a:t>Genetics and Heredity</a:t>
            </a:r>
          </a:p>
        </p:txBody>
      </p:sp>
      <p:sp>
        <p:nvSpPr>
          <p:cNvPr id="24578" name="Rectangle 2"/>
          <p:cNvSpPr>
            <a:spLocks noGrp="1" noChangeArrowheads="1"/>
          </p:cNvSpPr>
          <p:nvPr>
            <p:ph idx="1"/>
          </p:nvPr>
        </p:nvSpPr>
        <p:spPr>
          <a:xfrm>
            <a:off x="287383" y="1256484"/>
            <a:ext cx="8543108" cy="4949054"/>
          </a:xfrm>
        </p:spPr>
        <p:txBody>
          <a:bodyPr>
            <a:normAutofit lnSpcReduction="10000"/>
          </a:bodyPr>
          <a:lstStyle/>
          <a:p>
            <a:r>
              <a:rPr lang="en-US" b="1" dirty="0" smtClean="0"/>
              <a:t>Heredity</a:t>
            </a:r>
            <a:r>
              <a:rPr lang="ko-KR" altLang="en-US" sz="2000" dirty="0" smtClean="0"/>
              <a:t>유전</a:t>
            </a:r>
            <a:r>
              <a:rPr lang="en-US" sz="2000" dirty="0" smtClean="0"/>
              <a:t> </a:t>
            </a:r>
            <a:r>
              <a:rPr lang="en-US" dirty="0" smtClean="0"/>
              <a:t>is the transmission of traits from one generation to the next.</a:t>
            </a:r>
          </a:p>
          <a:p>
            <a:r>
              <a:rPr lang="en-US" b="1" dirty="0" smtClean="0"/>
              <a:t>Genetics</a:t>
            </a:r>
            <a:r>
              <a:rPr lang="ko-KR" altLang="en-US" sz="2000" dirty="0" smtClean="0"/>
              <a:t>유전학</a:t>
            </a:r>
            <a:r>
              <a:rPr lang="en-US" sz="2000" dirty="0" smtClean="0"/>
              <a:t> </a:t>
            </a:r>
            <a:r>
              <a:rPr lang="en-US" dirty="0" smtClean="0"/>
              <a:t>is the scientific study of heredity.</a:t>
            </a:r>
          </a:p>
          <a:p>
            <a:r>
              <a:rPr lang="en-US" dirty="0" err="1" smtClean="0"/>
              <a:t>Gregor</a:t>
            </a:r>
            <a:r>
              <a:rPr lang="en-US" dirty="0" smtClean="0"/>
              <a:t> Mendel worked in the 1860s and argued that </a:t>
            </a:r>
          </a:p>
          <a:p>
            <a:pPr lvl="1"/>
            <a:r>
              <a:rPr lang="en-US" dirty="0" smtClean="0"/>
              <a:t>parents pass on to their offspring discrete genes (which he termed “heritable factors”), </a:t>
            </a:r>
          </a:p>
          <a:p>
            <a:pPr lvl="1"/>
            <a:r>
              <a:rPr lang="en-US" dirty="0" smtClean="0"/>
              <a:t>genes are responsible for inherited traits, and</a:t>
            </a:r>
          </a:p>
          <a:p>
            <a:pPr lvl="1"/>
            <a:r>
              <a:rPr lang="en-US" dirty="0" smtClean="0"/>
              <a:t>genes retain their individual identities generation after generation, no matter how they are mixed up or temporarily masked.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idx="1"/>
          </p:nvPr>
        </p:nvSpPr>
        <p:spPr>
          <a:xfrm>
            <a:off x="306433" y="980259"/>
            <a:ext cx="8543108" cy="4949054"/>
          </a:xfrm>
        </p:spPr>
        <p:txBody>
          <a:bodyPr/>
          <a:lstStyle/>
          <a:p>
            <a:r>
              <a:rPr lang="en-US" dirty="0" smtClean="0"/>
              <a:t>Dominant alleles that cause lethal disorders are much less common than lethal recessive alleles. </a:t>
            </a:r>
          </a:p>
          <a:p>
            <a:r>
              <a:rPr lang="en-US" dirty="0" smtClean="0"/>
              <a:t>One example is the allele that causes Huntington’s disease, a degeneration of the nervous system that usually does not begin until middle age.</a:t>
            </a:r>
          </a:p>
          <a:p>
            <a:pPr lvl="1"/>
            <a:r>
              <a:rPr lang="en-US" dirty="0" smtClean="0"/>
              <a:t>Once the deterioration of the nervous system begins, it is irreversible and inevitably fatal.</a:t>
            </a:r>
          </a:p>
          <a:p>
            <a:pPr lvl="1"/>
            <a:r>
              <a:rPr lang="en-US" dirty="0" smtClean="0"/>
              <a:t>Because the allele for Huntington’s disease is dominant, any child born to a parent with the allele has a 50% chance of inheriting the allele and the disorder.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49332" y="361123"/>
            <a:ext cx="8113668" cy="553278"/>
          </a:xfrm>
        </p:spPr>
        <p:txBody>
          <a:bodyPr/>
          <a:lstStyle/>
          <a:p>
            <a:r>
              <a:rPr lang="en-US" dirty="0" smtClean="0"/>
              <a:t>Genetic Testing (Gene diagnosis</a:t>
            </a:r>
            <a:r>
              <a:rPr lang="ko-KR" altLang="en-US" sz="2400" b="0" dirty="0" smtClean="0"/>
              <a:t>유전자검사</a:t>
            </a:r>
            <a:r>
              <a:rPr lang="en-US" dirty="0" smtClean="0"/>
              <a:t>)</a:t>
            </a:r>
          </a:p>
        </p:txBody>
      </p:sp>
      <p:sp>
        <p:nvSpPr>
          <p:cNvPr id="153603" name="Rectangle 3"/>
          <p:cNvSpPr>
            <a:spLocks noGrp="1" noChangeArrowheads="1"/>
          </p:cNvSpPr>
          <p:nvPr>
            <p:ph idx="1"/>
          </p:nvPr>
        </p:nvSpPr>
        <p:spPr>
          <a:xfrm>
            <a:off x="287383" y="962025"/>
            <a:ext cx="8543108" cy="5619750"/>
          </a:xfrm>
        </p:spPr>
        <p:txBody>
          <a:bodyPr>
            <a:normAutofit fontScale="77500" lnSpcReduction="20000"/>
          </a:bodyPr>
          <a:lstStyle/>
          <a:p>
            <a:r>
              <a:rPr lang="en-US" dirty="0" smtClean="0"/>
              <a:t>Today many tests can detect the presence of disease-causing alleles.</a:t>
            </a:r>
          </a:p>
          <a:p>
            <a:r>
              <a:rPr lang="en-US" dirty="0" smtClean="0"/>
              <a:t>Most genetic tests are performed during pregnancy if the prospective parents are aware that they have an increased risk of having a baby with a genetic disease. </a:t>
            </a:r>
          </a:p>
          <a:p>
            <a:pPr lvl="1"/>
            <a:r>
              <a:rPr lang="en-US" dirty="0" smtClean="0"/>
              <a:t>In amniocentesis</a:t>
            </a:r>
            <a:r>
              <a:rPr lang="ko-KR" altLang="en-US" dirty="0" smtClean="0"/>
              <a:t>양수검사</a:t>
            </a:r>
            <a:r>
              <a:rPr lang="en-US" dirty="0" smtClean="0"/>
              <a:t>, a physician uses a needle to extract about 2 teaspoons of the fluid that bathes the developing fetus. </a:t>
            </a:r>
          </a:p>
          <a:p>
            <a:r>
              <a:rPr lang="en-US" altLang="ko-KR" dirty="0" smtClean="0"/>
              <a:t>In chorionic villus sampling, a physician inserts a narrow, flexible tube through the mother’s vagina and into her uterus</a:t>
            </a:r>
            <a:r>
              <a:rPr lang="ko-KR" altLang="en-US" dirty="0" smtClean="0"/>
              <a:t>자궁</a:t>
            </a:r>
            <a:r>
              <a:rPr lang="en-US" altLang="ko-KR" dirty="0" smtClean="0"/>
              <a:t>, removing some placental</a:t>
            </a:r>
            <a:r>
              <a:rPr lang="ko-KR" altLang="en-US" dirty="0" smtClean="0"/>
              <a:t>태반</a:t>
            </a:r>
            <a:r>
              <a:rPr lang="en-US" altLang="ko-KR" dirty="0" smtClean="0"/>
              <a:t> tissue.</a:t>
            </a:r>
          </a:p>
          <a:p>
            <a:r>
              <a:rPr lang="en-US" altLang="ko-KR" dirty="0" smtClean="0"/>
              <a:t>Newer genetic screening procedures involve isolating tiny amounts of fetal cells or DNA released into the mother’s bloodstream. These newer technologies are gradually replacing more invasive screening methods because they  </a:t>
            </a:r>
          </a:p>
          <a:p>
            <a:pPr lvl="1"/>
            <a:r>
              <a:rPr lang="en-US" altLang="ko-KR" dirty="0" smtClean="0"/>
              <a:t>are more accurate and </a:t>
            </a:r>
          </a:p>
          <a:p>
            <a:pPr lvl="1"/>
            <a:r>
              <a:rPr lang="en-US" altLang="ko-KR" dirty="0" smtClean="0"/>
              <a:t>can be performed earlier than other tests.</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9.17</a:t>
            </a:r>
            <a:endParaRPr lang="en-US" sz="1200" b="0" dirty="0">
              <a:solidFill>
                <a:schemeClr val="tx1"/>
              </a:solidFill>
              <a:latin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563880"/>
            <a:ext cx="8546592" cy="5730240"/>
          </a:xfrm>
          <a:prstGeom prst="rect">
            <a:avLst/>
          </a:prstGeom>
        </p:spPr>
      </p:pic>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200025" y="675447"/>
            <a:ext cx="8743950" cy="524703"/>
          </a:xfrm>
        </p:spPr>
        <p:txBody>
          <a:bodyPr/>
          <a:lstStyle/>
          <a:p>
            <a:r>
              <a:rPr lang="en-US" sz="2800" dirty="0" smtClean="0"/>
              <a:t>Mendel’s Laws are bases that need a lot of improvement</a:t>
            </a:r>
          </a:p>
        </p:txBody>
      </p:sp>
      <p:sp>
        <p:nvSpPr>
          <p:cNvPr id="155651" name="Rectangle 3"/>
          <p:cNvSpPr>
            <a:spLocks noGrp="1" noChangeArrowheads="1"/>
          </p:cNvSpPr>
          <p:nvPr>
            <p:ph idx="1"/>
          </p:nvPr>
        </p:nvSpPr>
        <p:spPr>
          <a:xfrm>
            <a:off x="287383" y="1342210"/>
            <a:ext cx="8543108" cy="4344216"/>
          </a:xfrm>
        </p:spPr>
        <p:txBody>
          <a:bodyPr>
            <a:normAutofit/>
          </a:bodyPr>
          <a:lstStyle/>
          <a:p>
            <a:r>
              <a:rPr lang="en-US" dirty="0" smtClean="0"/>
              <a:t>Mendel’s two laws explain inheritance in terms of genes that are passed along from generation to generation according to simple rules of probability.</a:t>
            </a:r>
          </a:p>
          <a:p>
            <a:pPr lvl="1"/>
            <a:r>
              <a:rPr lang="en-US" dirty="0" smtClean="0"/>
              <a:t>These laws are valid for all sexually reproducing organisms. </a:t>
            </a:r>
          </a:p>
          <a:p>
            <a:pPr lvl="1"/>
            <a:r>
              <a:rPr lang="en-US" dirty="0" smtClean="0"/>
              <a:t>But Mendel’s laws stop short of explaining many patterns of genetic inheritance. </a:t>
            </a:r>
          </a:p>
          <a:p>
            <a:pPr lvl="1"/>
            <a:r>
              <a:rPr lang="en-US" dirty="0" smtClean="0"/>
              <a:t>In fact, for most sexually reproducing organisms, cases in which Mendel’s rules can strictly account for the patterns of inheritance are relatively rare.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35008" y="1418397"/>
            <a:ext cx="8543108" cy="562803"/>
          </a:xfrm>
        </p:spPr>
        <p:txBody>
          <a:bodyPr/>
          <a:lstStyle/>
          <a:p>
            <a:r>
              <a:rPr lang="en-US" dirty="0" smtClean="0"/>
              <a:t>Incomplete Dominance</a:t>
            </a:r>
            <a:r>
              <a:rPr lang="ko-KR" altLang="en-US" sz="2400" b="0" dirty="0" smtClean="0"/>
              <a:t>불완전우성</a:t>
            </a:r>
            <a:r>
              <a:rPr lang="en-US" sz="2400" b="0" dirty="0" smtClean="0"/>
              <a:t> </a:t>
            </a:r>
            <a:r>
              <a:rPr lang="en-US" dirty="0" smtClean="0"/>
              <a:t>in Plants and People</a:t>
            </a:r>
          </a:p>
        </p:txBody>
      </p:sp>
      <p:sp>
        <p:nvSpPr>
          <p:cNvPr id="157699" name="Rectangle 3"/>
          <p:cNvSpPr>
            <a:spLocks noGrp="1" noChangeArrowheads="1"/>
          </p:cNvSpPr>
          <p:nvPr>
            <p:ph idx="1"/>
          </p:nvPr>
        </p:nvSpPr>
        <p:spPr>
          <a:xfrm>
            <a:off x="287383" y="2456634"/>
            <a:ext cx="8543108" cy="1315266"/>
          </a:xfrm>
        </p:spPr>
        <p:txBody>
          <a:bodyPr/>
          <a:lstStyle/>
          <a:p>
            <a:r>
              <a:rPr lang="en-US" dirty="0" smtClean="0"/>
              <a:t>In </a:t>
            </a:r>
            <a:r>
              <a:rPr lang="en-US" b="1" dirty="0" smtClean="0"/>
              <a:t>incomplete dominance</a:t>
            </a:r>
            <a:r>
              <a:rPr lang="en-US" dirty="0" smtClean="0"/>
              <a:t>, F</a:t>
            </a:r>
            <a:r>
              <a:rPr lang="en-US" baseline="-25000" dirty="0" smtClean="0"/>
              <a:t>1</a:t>
            </a:r>
            <a:r>
              <a:rPr lang="en-US" dirty="0" smtClean="0"/>
              <a:t> hybrids have an appearance between the phenotypes of the two parents.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73224" y="204216"/>
            <a:ext cx="4797552" cy="6449568"/>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9.18-s3</a:t>
            </a:r>
            <a:endParaRPr lang="en-US" sz="1200" b="0" dirty="0">
              <a:solidFill>
                <a:schemeClr val="tx1"/>
              </a:solidFill>
              <a:latin typeface="Arial" charset="0"/>
            </a:endParaRPr>
          </a:p>
        </p:txBody>
      </p:sp>
      <p:sp>
        <p:nvSpPr>
          <p:cNvPr id="15" name="TextBox 14"/>
          <p:cNvSpPr txBox="1"/>
          <p:nvPr/>
        </p:nvSpPr>
        <p:spPr>
          <a:xfrm>
            <a:off x="2219417" y="4601545"/>
            <a:ext cx="1551707" cy="276999"/>
          </a:xfrm>
          <a:prstGeom prst="rect">
            <a:avLst/>
          </a:prstGeom>
          <a:noFill/>
        </p:spPr>
        <p:txBody>
          <a:bodyPr wrap="none" lIns="0" tIns="0" rIns="0" bIns="0" rtlCol="0">
            <a:spAutoFit/>
          </a:bodyPr>
          <a:lstStyle/>
          <a:p>
            <a:pPr fontAlgn="auto">
              <a:spcBef>
                <a:spcPts val="0"/>
              </a:spcBef>
              <a:spcAft>
                <a:spcPts val="0"/>
              </a:spcAft>
            </a:pPr>
            <a:r>
              <a:rPr lang="en-US" sz="1800" b="1" dirty="0" smtClean="0">
                <a:solidFill>
                  <a:prstClr val="black"/>
                </a:solidFill>
                <a:latin typeface="Arial" pitchFamily="34" charset="0"/>
                <a:ea typeface="+mn-ea"/>
                <a:cs typeface="Arial" pitchFamily="34" charset="0"/>
              </a:rPr>
              <a:t>F</a:t>
            </a:r>
            <a:r>
              <a:rPr lang="en-US" sz="1800" b="1" baseline="-25000" dirty="0" smtClean="0">
                <a:solidFill>
                  <a:prstClr val="black"/>
                </a:solidFill>
                <a:latin typeface="Arial" pitchFamily="34" charset="0"/>
                <a:ea typeface="+mn-ea"/>
                <a:cs typeface="Arial" pitchFamily="34" charset="0"/>
              </a:rPr>
              <a:t>2</a:t>
            </a:r>
            <a:r>
              <a:rPr lang="en-US" sz="1800" b="1" dirty="0" smtClean="0">
                <a:solidFill>
                  <a:prstClr val="black"/>
                </a:solidFill>
                <a:latin typeface="Arial" pitchFamily="34" charset="0"/>
                <a:ea typeface="+mn-ea"/>
                <a:cs typeface="Arial" pitchFamily="34" charset="0"/>
              </a:rPr>
              <a:t> </a:t>
            </a:r>
            <a:r>
              <a:rPr lang="en-US" sz="1800" b="1" dirty="0">
                <a:solidFill>
                  <a:prstClr val="black"/>
                </a:solidFill>
                <a:latin typeface="Arial" pitchFamily="34" charset="0"/>
                <a:ea typeface="+mn-ea"/>
                <a:cs typeface="Arial" pitchFamily="34" charset="0"/>
              </a:rPr>
              <a:t>Generation</a:t>
            </a:r>
          </a:p>
        </p:txBody>
      </p:sp>
      <p:sp>
        <p:nvSpPr>
          <p:cNvPr id="16" name="TextBox 15"/>
          <p:cNvSpPr txBox="1"/>
          <p:nvPr/>
        </p:nvSpPr>
        <p:spPr>
          <a:xfrm>
            <a:off x="4694162" y="4592214"/>
            <a:ext cx="718145" cy="276999"/>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Sperm</a:t>
            </a:r>
            <a:endParaRPr lang="en-US" sz="1800" b="1" dirty="0">
              <a:solidFill>
                <a:prstClr val="black"/>
              </a:solidFill>
              <a:latin typeface="Arial" pitchFamily="34" charset="0"/>
              <a:ea typeface="+mn-ea"/>
              <a:cs typeface="Arial" pitchFamily="34" charset="0"/>
            </a:endParaRPr>
          </a:p>
        </p:txBody>
      </p:sp>
      <p:grpSp>
        <p:nvGrpSpPr>
          <p:cNvPr id="23" name="Group 22"/>
          <p:cNvGrpSpPr/>
          <p:nvPr/>
        </p:nvGrpSpPr>
        <p:grpSpPr>
          <a:xfrm>
            <a:off x="4552947" y="4897202"/>
            <a:ext cx="94866" cy="369332"/>
            <a:chOff x="4539046" y="3725347"/>
            <a:chExt cx="94866" cy="369332"/>
          </a:xfrm>
        </p:grpSpPr>
        <p:sp>
          <p:nvSpPr>
            <p:cNvPr id="24" name="TextBox 23"/>
            <p:cNvSpPr txBox="1"/>
            <p:nvPr/>
          </p:nvSpPr>
          <p:spPr>
            <a:xfrm>
              <a:off x="4539046" y="3725347"/>
              <a:ext cx="84959" cy="369332"/>
            </a:xfrm>
            <a:prstGeom prst="rect">
              <a:avLst/>
            </a:prstGeom>
            <a:noFill/>
          </p:spPr>
          <p:txBody>
            <a:bodyPr wrap="none" lIns="0" tIns="0" rIns="0" bIns="0" rtlCol="0">
              <a:spAutoFit/>
            </a:bodyPr>
            <a:lstStyle/>
            <a:p>
              <a:pPr algn="ctr" fontAlgn="auto">
                <a:spcBef>
                  <a:spcPts val="0"/>
                </a:spcBef>
                <a:spcAft>
                  <a:spcPts val="0"/>
                </a:spcAft>
              </a:pPr>
              <a:r>
                <a:rPr lang="en-US" sz="1200"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1200" b="1" dirty="0">
                  <a:solidFill>
                    <a:prstClr val="black"/>
                  </a:solidFill>
                  <a:latin typeface="Arial" pitchFamily="34" charset="0"/>
                  <a:ea typeface="+mn-ea"/>
                  <a:cs typeface="Arial" pitchFamily="34" charset="0"/>
                </a:rPr>
                <a:t>2</a:t>
              </a:r>
            </a:p>
          </p:txBody>
        </p:sp>
        <p:sp>
          <p:nvSpPr>
            <p:cNvPr id="25" name="Freeform 24"/>
            <p:cNvSpPr/>
            <p:nvPr/>
          </p:nvSpPr>
          <p:spPr>
            <a:xfrm>
              <a:off x="4548187" y="3905250"/>
              <a:ext cx="85725" cy="0"/>
            </a:xfrm>
            <a:custGeom>
              <a:avLst/>
              <a:gdLst>
                <a:gd name="connsiteX0" fmla="*/ 0 w 85725"/>
                <a:gd name="connsiteY0" fmla="*/ 0 h 0"/>
                <a:gd name="connsiteX1" fmla="*/ 85725 w 85725"/>
                <a:gd name="connsiteY1" fmla="*/ 0 h 0"/>
              </a:gdLst>
              <a:ahLst/>
              <a:cxnLst>
                <a:cxn ang="0">
                  <a:pos x="connsiteX0" y="connsiteY0"/>
                </a:cxn>
                <a:cxn ang="0">
                  <a:pos x="connsiteX1" y="connsiteY1"/>
                </a:cxn>
              </a:cxnLst>
              <a:rect l="l" t="t" r="r" b="b"/>
              <a:pathLst>
                <a:path w="85725">
                  <a:moveTo>
                    <a:pt x="0" y="0"/>
                  </a:moveTo>
                  <a:lnTo>
                    <a:pt x="85725"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26" name="Group 25"/>
          <p:cNvGrpSpPr/>
          <p:nvPr/>
        </p:nvGrpSpPr>
        <p:grpSpPr>
          <a:xfrm>
            <a:off x="5156630" y="4891089"/>
            <a:ext cx="94866" cy="369332"/>
            <a:chOff x="4539046" y="3725347"/>
            <a:chExt cx="94866" cy="369332"/>
          </a:xfrm>
        </p:grpSpPr>
        <p:sp>
          <p:nvSpPr>
            <p:cNvPr id="27" name="TextBox 26"/>
            <p:cNvSpPr txBox="1"/>
            <p:nvPr/>
          </p:nvSpPr>
          <p:spPr>
            <a:xfrm>
              <a:off x="4539046" y="3725347"/>
              <a:ext cx="84959" cy="369332"/>
            </a:xfrm>
            <a:prstGeom prst="rect">
              <a:avLst/>
            </a:prstGeom>
            <a:noFill/>
          </p:spPr>
          <p:txBody>
            <a:bodyPr wrap="none" lIns="0" tIns="0" rIns="0" bIns="0" rtlCol="0">
              <a:spAutoFit/>
            </a:bodyPr>
            <a:lstStyle/>
            <a:p>
              <a:pPr algn="ctr" fontAlgn="auto">
                <a:spcBef>
                  <a:spcPts val="0"/>
                </a:spcBef>
                <a:spcAft>
                  <a:spcPts val="0"/>
                </a:spcAft>
              </a:pPr>
              <a:r>
                <a:rPr lang="en-US" sz="1200"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1200" b="1" dirty="0">
                  <a:solidFill>
                    <a:prstClr val="black"/>
                  </a:solidFill>
                  <a:latin typeface="Arial" pitchFamily="34" charset="0"/>
                  <a:ea typeface="+mn-ea"/>
                  <a:cs typeface="Arial" pitchFamily="34" charset="0"/>
                </a:rPr>
                <a:t>2</a:t>
              </a:r>
            </a:p>
          </p:txBody>
        </p:sp>
        <p:sp>
          <p:nvSpPr>
            <p:cNvPr id="28" name="Freeform 27"/>
            <p:cNvSpPr/>
            <p:nvPr/>
          </p:nvSpPr>
          <p:spPr>
            <a:xfrm>
              <a:off x="4548187" y="3905250"/>
              <a:ext cx="85725" cy="0"/>
            </a:xfrm>
            <a:custGeom>
              <a:avLst/>
              <a:gdLst>
                <a:gd name="connsiteX0" fmla="*/ 0 w 85725"/>
                <a:gd name="connsiteY0" fmla="*/ 0 h 0"/>
                <a:gd name="connsiteX1" fmla="*/ 85725 w 85725"/>
                <a:gd name="connsiteY1" fmla="*/ 0 h 0"/>
              </a:gdLst>
              <a:ahLst/>
              <a:cxnLst>
                <a:cxn ang="0">
                  <a:pos x="connsiteX0" y="connsiteY0"/>
                </a:cxn>
                <a:cxn ang="0">
                  <a:pos x="connsiteX1" y="connsiteY1"/>
                </a:cxn>
              </a:cxnLst>
              <a:rect l="l" t="t" r="r" b="b"/>
              <a:pathLst>
                <a:path w="85725">
                  <a:moveTo>
                    <a:pt x="0" y="0"/>
                  </a:moveTo>
                  <a:lnTo>
                    <a:pt x="85725"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29" name="Group 28"/>
          <p:cNvGrpSpPr/>
          <p:nvPr/>
        </p:nvGrpSpPr>
        <p:grpSpPr>
          <a:xfrm>
            <a:off x="3919919" y="5459964"/>
            <a:ext cx="94866" cy="369332"/>
            <a:chOff x="4539046" y="3725347"/>
            <a:chExt cx="94866" cy="369332"/>
          </a:xfrm>
        </p:grpSpPr>
        <p:sp>
          <p:nvSpPr>
            <p:cNvPr id="30" name="TextBox 29"/>
            <p:cNvSpPr txBox="1"/>
            <p:nvPr/>
          </p:nvSpPr>
          <p:spPr>
            <a:xfrm>
              <a:off x="4539046" y="3725347"/>
              <a:ext cx="84959" cy="369332"/>
            </a:xfrm>
            <a:prstGeom prst="rect">
              <a:avLst/>
            </a:prstGeom>
            <a:noFill/>
          </p:spPr>
          <p:txBody>
            <a:bodyPr wrap="none" lIns="0" tIns="0" rIns="0" bIns="0" rtlCol="0">
              <a:spAutoFit/>
            </a:bodyPr>
            <a:lstStyle/>
            <a:p>
              <a:pPr algn="ctr" fontAlgn="auto">
                <a:spcBef>
                  <a:spcPts val="0"/>
                </a:spcBef>
                <a:spcAft>
                  <a:spcPts val="0"/>
                </a:spcAft>
              </a:pPr>
              <a:r>
                <a:rPr lang="en-US" sz="1200"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1200" b="1" dirty="0">
                  <a:solidFill>
                    <a:prstClr val="black"/>
                  </a:solidFill>
                  <a:latin typeface="Arial" pitchFamily="34" charset="0"/>
                  <a:ea typeface="+mn-ea"/>
                  <a:cs typeface="Arial" pitchFamily="34" charset="0"/>
                </a:rPr>
                <a:t>2</a:t>
              </a:r>
            </a:p>
          </p:txBody>
        </p:sp>
        <p:sp>
          <p:nvSpPr>
            <p:cNvPr id="31" name="Freeform 30"/>
            <p:cNvSpPr/>
            <p:nvPr/>
          </p:nvSpPr>
          <p:spPr>
            <a:xfrm>
              <a:off x="4548187" y="3905250"/>
              <a:ext cx="85725" cy="0"/>
            </a:xfrm>
            <a:custGeom>
              <a:avLst/>
              <a:gdLst>
                <a:gd name="connsiteX0" fmla="*/ 0 w 85725"/>
                <a:gd name="connsiteY0" fmla="*/ 0 h 0"/>
                <a:gd name="connsiteX1" fmla="*/ 85725 w 85725"/>
                <a:gd name="connsiteY1" fmla="*/ 0 h 0"/>
              </a:gdLst>
              <a:ahLst/>
              <a:cxnLst>
                <a:cxn ang="0">
                  <a:pos x="connsiteX0" y="connsiteY0"/>
                </a:cxn>
                <a:cxn ang="0">
                  <a:pos x="connsiteX1" y="connsiteY1"/>
                </a:cxn>
              </a:cxnLst>
              <a:rect l="l" t="t" r="r" b="b"/>
              <a:pathLst>
                <a:path w="85725">
                  <a:moveTo>
                    <a:pt x="0" y="0"/>
                  </a:moveTo>
                  <a:lnTo>
                    <a:pt x="85725"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32" name="Group 31"/>
          <p:cNvGrpSpPr/>
          <p:nvPr/>
        </p:nvGrpSpPr>
        <p:grpSpPr>
          <a:xfrm>
            <a:off x="3919726" y="6057413"/>
            <a:ext cx="94866" cy="369332"/>
            <a:chOff x="4539046" y="3725347"/>
            <a:chExt cx="94866" cy="369332"/>
          </a:xfrm>
        </p:grpSpPr>
        <p:sp>
          <p:nvSpPr>
            <p:cNvPr id="33" name="TextBox 32"/>
            <p:cNvSpPr txBox="1"/>
            <p:nvPr/>
          </p:nvSpPr>
          <p:spPr>
            <a:xfrm>
              <a:off x="4539046" y="3725347"/>
              <a:ext cx="84959" cy="369332"/>
            </a:xfrm>
            <a:prstGeom prst="rect">
              <a:avLst/>
            </a:prstGeom>
            <a:noFill/>
          </p:spPr>
          <p:txBody>
            <a:bodyPr wrap="none" lIns="0" tIns="0" rIns="0" bIns="0" rtlCol="0">
              <a:spAutoFit/>
            </a:bodyPr>
            <a:lstStyle/>
            <a:p>
              <a:pPr algn="ctr" fontAlgn="auto">
                <a:spcBef>
                  <a:spcPts val="0"/>
                </a:spcBef>
                <a:spcAft>
                  <a:spcPts val="0"/>
                </a:spcAft>
              </a:pPr>
              <a:r>
                <a:rPr lang="en-US" sz="1200" b="1" dirty="0" smtClean="0">
                  <a:solidFill>
                    <a:prstClr val="black"/>
                  </a:solidFill>
                  <a:latin typeface="Arial" pitchFamily="34" charset="0"/>
                  <a:ea typeface="+mn-ea"/>
                  <a:cs typeface="Arial" pitchFamily="34" charset="0"/>
                </a:rPr>
                <a:t>1</a:t>
              </a:r>
            </a:p>
            <a:p>
              <a:pPr algn="ctr" fontAlgn="auto">
                <a:spcBef>
                  <a:spcPts val="0"/>
                </a:spcBef>
                <a:spcAft>
                  <a:spcPts val="0"/>
                </a:spcAft>
              </a:pPr>
              <a:r>
                <a:rPr lang="en-US" sz="1200" b="1" dirty="0">
                  <a:solidFill>
                    <a:prstClr val="black"/>
                  </a:solidFill>
                  <a:latin typeface="Arial" pitchFamily="34" charset="0"/>
                  <a:ea typeface="+mn-ea"/>
                  <a:cs typeface="Arial" pitchFamily="34" charset="0"/>
                </a:rPr>
                <a:t>2</a:t>
              </a:r>
            </a:p>
          </p:txBody>
        </p:sp>
        <p:sp>
          <p:nvSpPr>
            <p:cNvPr id="34" name="Freeform 33"/>
            <p:cNvSpPr/>
            <p:nvPr/>
          </p:nvSpPr>
          <p:spPr>
            <a:xfrm>
              <a:off x="4548187" y="3905250"/>
              <a:ext cx="85725" cy="0"/>
            </a:xfrm>
            <a:custGeom>
              <a:avLst/>
              <a:gdLst>
                <a:gd name="connsiteX0" fmla="*/ 0 w 85725"/>
                <a:gd name="connsiteY0" fmla="*/ 0 h 0"/>
                <a:gd name="connsiteX1" fmla="*/ 85725 w 85725"/>
                <a:gd name="connsiteY1" fmla="*/ 0 h 0"/>
              </a:gdLst>
              <a:ahLst/>
              <a:cxnLst>
                <a:cxn ang="0">
                  <a:pos x="connsiteX0" y="connsiteY0"/>
                </a:cxn>
                <a:cxn ang="0">
                  <a:pos x="connsiteX1" y="connsiteY1"/>
                </a:cxn>
              </a:cxnLst>
              <a:rect l="l" t="t" r="r" b="b"/>
              <a:pathLst>
                <a:path w="85725">
                  <a:moveTo>
                    <a:pt x="0" y="0"/>
                  </a:moveTo>
                  <a:lnTo>
                    <a:pt x="85725"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sp>
        <p:nvSpPr>
          <p:cNvPr id="35" name="TextBox 34"/>
          <p:cNvSpPr txBox="1"/>
          <p:nvPr/>
        </p:nvSpPr>
        <p:spPr>
          <a:xfrm>
            <a:off x="4766418" y="4974146"/>
            <a:ext cx="129844"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smtClean="0">
                <a:solidFill>
                  <a:prstClr val="black"/>
                </a:solidFill>
                <a:latin typeface="Arial" pitchFamily="34" charset="0"/>
                <a:ea typeface="+mn-ea"/>
                <a:cs typeface="Arial" pitchFamily="34" charset="0"/>
              </a:rPr>
              <a:t>R</a:t>
            </a:r>
            <a:endParaRPr lang="en-US" sz="1400" b="1" i="1" dirty="0">
              <a:solidFill>
                <a:prstClr val="black"/>
              </a:solidFill>
              <a:latin typeface="Arial" pitchFamily="34" charset="0"/>
              <a:ea typeface="+mn-ea"/>
              <a:cs typeface="Arial" pitchFamily="34" charset="0"/>
            </a:endParaRPr>
          </a:p>
        </p:txBody>
      </p:sp>
      <p:sp>
        <p:nvSpPr>
          <p:cNvPr id="36" name="TextBox 35"/>
          <p:cNvSpPr txBox="1"/>
          <p:nvPr/>
        </p:nvSpPr>
        <p:spPr>
          <a:xfrm>
            <a:off x="5407723" y="4972796"/>
            <a:ext cx="70532"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smtClean="0">
                <a:solidFill>
                  <a:prstClr val="black"/>
                </a:solidFill>
                <a:latin typeface="Arial" pitchFamily="34" charset="0"/>
                <a:ea typeface="+mn-ea"/>
                <a:cs typeface="Arial" pitchFamily="34" charset="0"/>
              </a:rPr>
              <a:t>r</a:t>
            </a:r>
            <a:endParaRPr lang="en-US" sz="1400" b="1" i="1" dirty="0">
              <a:solidFill>
                <a:prstClr val="black"/>
              </a:solidFill>
              <a:latin typeface="Arial" pitchFamily="34" charset="0"/>
              <a:ea typeface="+mn-ea"/>
              <a:cs typeface="Arial" pitchFamily="34" charset="0"/>
            </a:endParaRPr>
          </a:p>
        </p:txBody>
      </p:sp>
      <p:sp>
        <p:nvSpPr>
          <p:cNvPr id="37" name="TextBox 36"/>
          <p:cNvSpPr txBox="1"/>
          <p:nvPr/>
        </p:nvSpPr>
        <p:spPr>
          <a:xfrm>
            <a:off x="4136336" y="5527382"/>
            <a:ext cx="129844"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smtClean="0">
                <a:solidFill>
                  <a:prstClr val="black"/>
                </a:solidFill>
                <a:latin typeface="Arial" pitchFamily="34" charset="0"/>
                <a:ea typeface="+mn-ea"/>
                <a:cs typeface="Arial" pitchFamily="34" charset="0"/>
              </a:rPr>
              <a:t>R</a:t>
            </a:r>
            <a:endParaRPr lang="en-US" sz="1400" b="1" i="1" dirty="0">
              <a:solidFill>
                <a:prstClr val="black"/>
              </a:solidFill>
              <a:latin typeface="Arial" pitchFamily="34" charset="0"/>
              <a:ea typeface="+mn-ea"/>
              <a:cs typeface="Arial" pitchFamily="34" charset="0"/>
            </a:endParaRPr>
          </a:p>
        </p:txBody>
      </p:sp>
      <p:sp>
        <p:nvSpPr>
          <p:cNvPr id="38" name="TextBox 37"/>
          <p:cNvSpPr txBox="1"/>
          <p:nvPr/>
        </p:nvSpPr>
        <p:spPr>
          <a:xfrm>
            <a:off x="4647813" y="5728537"/>
            <a:ext cx="259686"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smtClean="0">
                <a:solidFill>
                  <a:prstClr val="black"/>
                </a:solidFill>
                <a:latin typeface="Arial" pitchFamily="34" charset="0"/>
                <a:ea typeface="+mn-ea"/>
                <a:cs typeface="Arial" pitchFamily="34" charset="0"/>
              </a:rPr>
              <a:t>RR</a:t>
            </a:r>
            <a:endParaRPr lang="en-US" sz="1400" b="1" i="1" dirty="0">
              <a:solidFill>
                <a:prstClr val="black"/>
              </a:solidFill>
              <a:latin typeface="Arial" pitchFamily="34" charset="0"/>
              <a:ea typeface="+mn-ea"/>
              <a:cs typeface="Arial" pitchFamily="34" charset="0"/>
            </a:endParaRPr>
          </a:p>
        </p:txBody>
      </p:sp>
      <p:sp>
        <p:nvSpPr>
          <p:cNvPr id="39" name="TextBox 38"/>
          <p:cNvSpPr txBox="1"/>
          <p:nvPr/>
        </p:nvSpPr>
        <p:spPr>
          <a:xfrm>
            <a:off x="5299442" y="5723774"/>
            <a:ext cx="200376"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Rr</a:t>
            </a:r>
            <a:endParaRPr lang="en-US" sz="1400" b="1" i="1" dirty="0">
              <a:solidFill>
                <a:prstClr val="black"/>
              </a:solidFill>
              <a:latin typeface="Arial" pitchFamily="34" charset="0"/>
              <a:ea typeface="+mn-ea"/>
              <a:cs typeface="Arial" pitchFamily="34" charset="0"/>
            </a:endParaRPr>
          </a:p>
        </p:txBody>
      </p:sp>
      <p:sp>
        <p:nvSpPr>
          <p:cNvPr id="40" name="TextBox 39"/>
          <p:cNvSpPr txBox="1"/>
          <p:nvPr/>
        </p:nvSpPr>
        <p:spPr>
          <a:xfrm>
            <a:off x="4651298" y="6350775"/>
            <a:ext cx="200376"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Rr</a:t>
            </a:r>
            <a:endParaRPr lang="en-US" sz="1400" b="1" i="1" dirty="0">
              <a:solidFill>
                <a:prstClr val="black"/>
              </a:solidFill>
              <a:latin typeface="Arial" pitchFamily="34" charset="0"/>
              <a:ea typeface="+mn-ea"/>
              <a:cs typeface="Arial" pitchFamily="34" charset="0"/>
            </a:endParaRPr>
          </a:p>
        </p:txBody>
      </p:sp>
      <p:sp>
        <p:nvSpPr>
          <p:cNvPr id="41" name="TextBox 40"/>
          <p:cNvSpPr txBox="1"/>
          <p:nvPr/>
        </p:nvSpPr>
        <p:spPr>
          <a:xfrm>
            <a:off x="5319438" y="6356251"/>
            <a:ext cx="141064"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rr</a:t>
            </a:r>
            <a:endParaRPr lang="en-US" sz="1400" b="1" i="1" dirty="0">
              <a:solidFill>
                <a:prstClr val="black"/>
              </a:solidFill>
              <a:latin typeface="Arial" pitchFamily="34" charset="0"/>
              <a:ea typeface="+mn-ea"/>
              <a:cs typeface="Arial" pitchFamily="34" charset="0"/>
            </a:endParaRPr>
          </a:p>
        </p:txBody>
      </p:sp>
      <p:sp>
        <p:nvSpPr>
          <p:cNvPr id="42" name="TextBox 41"/>
          <p:cNvSpPr txBox="1"/>
          <p:nvPr/>
        </p:nvSpPr>
        <p:spPr>
          <a:xfrm>
            <a:off x="4162991" y="6123272"/>
            <a:ext cx="70532" cy="215444"/>
          </a:xfrm>
          <a:prstGeom prst="rect">
            <a:avLst/>
          </a:prstGeom>
          <a:noFill/>
        </p:spPr>
        <p:txBody>
          <a:bodyPr wrap="none" lIns="0" tIns="0" rIns="0" bIns="0" rtlCol="0">
            <a:spAutoFit/>
          </a:bodyPr>
          <a:lstStyle/>
          <a:p>
            <a:pPr algn="ctr" fontAlgn="auto">
              <a:spcBef>
                <a:spcPts val="0"/>
              </a:spcBef>
              <a:spcAft>
                <a:spcPts val="0"/>
              </a:spcAft>
            </a:pPr>
            <a:r>
              <a:rPr lang="en-US" sz="1400" b="1" i="1" dirty="0" smtClean="0">
                <a:solidFill>
                  <a:prstClr val="black"/>
                </a:solidFill>
                <a:latin typeface="Arial" pitchFamily="34" charset="0"/>
                <a:ea typeface="+mn-ea"/>
                <a:cs typeface="Arial" pitchFamily="34" charset="0"/>
              </a:rPr>
              <a:t>r</a:t>
            </a:r>
            <a:endParaRPr lang="en-US" sz="1400" b="1" i="1" dirty="0">
              <a:solidFill>
                <a:prstClr val="black"/>
              </a:solidFill>
              <a:latin typeface="Arial" pitchFamily="34" charset="0"/>
              <a:ea typeface="+mn-ea"/>
              <a:cs typeface="Arial" pitchFamily="34" charset="0"/>
            </a:endParaRPr>
          </a:p>
        </p:txBody>
      </p:sp>
      <p:sp>
        <p:nvSpPr>
          <p:cNvPr id="43" name="TextBox 42"/>
          <p:cNvSpPr txBox="1"/>
          <p:nvPr/>
        </p:nvSpPr>
        <p:spPr>
          <a:xfrm>
            <a:off x="3307229" y="5764017"/>
            <a:ext cx="564258" cy="276999"/>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Eggs</a:t>
            </a:r>
            <a:endParaRPr lang="en-US" sz="1800" b="1" dirty="0">
              <a:solidFill>
                <a:prstClr val="black"/>
              </a:solidFill>
              <a:latin typeface="Arial" pitchFamily="34" charset="0"/>
              <a:ea typeface="+mn-ea"/>
              <a:cs typeface="Arial" pitchFamily="34" charset="0"/>
            </a:endParaRPr>
          </a:p>
        </p:txBody>
      </p:sp>
      <p:sp>
        <p:nvSpPr>
          <p:cNvPr id="44" name="TextBox 43"/>
          <p:cNvSpPr txBox="1"/>
          <p:nvPr/>
        </p:nvSpPr>
        <p:spPr>
          <a:xfrm>
            <a:off x="2213037" y="295469"/>
            <a:ext cx="1432123"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P Generation</a:t>
            </a:r>
          </a:p>
        </p:txBody>
      </p:sp>
      <p:sp>
        <p:nvSpPr>
          <p:cNvPr id="45" name="TextBox 44"/>
          <p:cNvSpPr txBox="1"/>
          <p:nvPr/>
        </p:nvSpPr>
        <p:spPr>
          <a:xfrm>
            <a:off x="3318898" y="764732"/>
            <a:ext cx="436017" cy="553998"/>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Red</a:t>
            </a:r>
          </a:p>
          <a:p>
            <a:pPr algn="ctr" fontAlgn="auto">
              <a:spcBef>
                <a:spcPts val="0"/>
              </a:spcBef>
              <a:spcAft>
                <a:spcPts val="0"/>
              </a:spcAft>
            </a:pPr>
            <a:r>
              <a:rPr lang="en-US" sz="1800" b="1" i="1" dirty="0" smtClean="0">
                <a:solidFill>
                  <a:prstClr val="black"/>
                </a:solidFill>
                <a:latin typeface="Arial" pitchFamily="34" charset="0"/>
                <a:ea typeface="+mn-ea"/>
                <a:cs typeface="Arial" pitchFamily="34" charset="0"/>
              </a:rPr>
              <a:t>RR</a:t>
            </a:r>
            <a:endParaRPr lang="en-US" sz="1800" b="1" i="1" dirty="0">
              <a:solidFill>
                <a:prstClr val="black"/>
              </a:solidFill>
              <a:latin typeface="Arial" pitchFamily="34" charset="0"/>
              <a:ea typeface="+mn-ea"/>
              <a:cs typeface="Arial" pitchFamily="34" charset="0"/>
            </a:endParaRPr>
          </a:p>
        </p:txBody>
      </p:sp>
      <p:sp>
        <p:nvSpPr>
          <p:cNvPr id="46" name="TextBox 45"/>
          <p:cNvSpPr txBox="1"/>
          <p:nvPr/>
        </p:nvSpPr>
        <p:spPr>
          <a:xfrm>
            <a:off x="6133324" y="776043"/>
            <a:ext cx="628377" cy="553998"/>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White</a:t>
            </a:r>
          </a:p>
          <a:p>
            <a:pPr algn="ctr" fontAlgn="auto">
              <a:spcBef>
                <a:spcPts val="0"/>
              </a:spcBef>
              <a:spcAft>
                <a:spcPts val="0"/>
              </a:spcAft>
            </a:pPr>
            <a:r>
              <a:rPr lang="en-US" sz="1800" b="1" i="1" dirty="0" err="1" smtClean="0">
                <a:solidFill>
                  <a:prstClr val="black"/>
                </a:solidFill>
                <a:latin typeface="Arial" pitchFamily="34" charset="0"/>
                <a:ea typeface="+mn-ea"/>
                <a:cs typeface="Arial" pitchFamily="34" charset="0"/>
              </a:rPr>
              <a:t>rr</a:t>
            </a:r>
            <a:endParaRPr lang="en-US" sz="1800" b="1" i="1" dirty="0">
              <a:solidFill>
                <a:prstClr val="black"/>
              </a:solidFill>
              <a:latin typeface="Arial" pitchFamily="34" charset="0"/>
              <a:ea typeface="+mn-ea"/>
              <a:cs typeface="Arial" pitchFamily="34" charset="0"/>
            </a:endParaRPr>
          </a:p>
        </p:txBody>
      </p:sp>
      <p:sp>
        <p:nvSpPr>
          <p:cNvPr id="47" name="TextBox 46"/>
          <p:cNvSpPr txBox="1"/>
          <p:nvPr/>
        </p:nvSpPr>
        <p:spPr>
          <a:xfrm>
            <a:off x="3270589" y="1581538"/>
            <a:ext cx="974626"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Gametes</a:t>
            </a:r>
          </a:p>
        </p:txBody>
      </p:sp>
      <p:sp>
        <p:nvSpPr>
          <p:cNvPr id="48" name="TextBox 47"/>
          <p:cNvSpPr txBox="1"/>
          <p:nvPr/>
        </p:nvSpPr>
        <p:spPr>
          <a:xfrm>
            <a:off x="4752393" y="1643093"/>
            <a:ext cx="129844" cy="215444"/>
          </a:xfrm>
          <a:prstGeom prst="rect">
            <a:avLst/>
          </a:prstGeom>
          <a:noFill/>
        </p:spPr>
        <p:txBody>
          <a:bodyPr wrap="none" lIns="0" tIns="0" rIns="0" bIns="0" rtlCol="0">
            <a:spAutoFit/>
          </a:bodyPr>
          <a:lstStyle/>
          <a:p>
            <a:pPr fontAlgn="auto">
              <a:spcBef>
                <a:spcPts val="0"/>
              </a:spcBef>
              <a:spcAft>
                <a:spcPts val="0"/>
              </a:spcAft>
            </a:pPr>
            <a:r>
              <a:rPr lang="en-US" sz="1400" b="1" i="1" dirty="0">
                <a:solidFill>
                  <a:prstClr val="black"/>
                </a:solidFill>
                <a:latin typeface="Arial" pitchFamily="34" charset="0"/>
                <a:ea typeface="+mn-ea"/>
                <a:cs typeface="Arial" pitchFamily="34" charset="0"/>
              </a:rPr>
              <a:t>R</a:t>
            </a:r>
          </a:p>
        </p:txBody>
      </p:sp>
      <p:sp>
        <p:nvSpPr>
          <p:cNvPr id="49" name="TextBox 48"/>
          <p:cNvSpPr txBox="1"/>
          <p:nvPr/>
        </p:nvSpPr>
        <p:spPr>
          <a:xfrm>
            <a:off x="5306007" y="1643093"/>
            <a:ext cx="70532" cy="215444"/>
          </a:xfrm>
          <a:prstGeom prst="rect">
            <a:avLst/>
          </a:prstGeom>
          <a:noFill/>
        </p:spPr>
        <p:txBody>
          <a:bodyPr wrap="none" lIns="0" tIns="0" rIns="0" bIns="0" rtlCol="0">
            <a:spAutoFit/>
          </a:bodyPr>
          <a:lstStyle/>
          <a:p>
            <a:pPr fontAlgn="auto">
              <a:spcBef>
                <a:spcPts val="0"/>
              </a:spcBef>
              <a:spcAft>
                <a:spcPts val="0"/>
              </a:spcAft>
            </a:pPr>
            <a:r>
              <a:rPr lang="en-US" sz="1400" b="1" i="1" dirty="0" smtClean="0">
                <a:solidFill>
                  <a:prstClr val="black"/>
                </a:solidFill>
                <a:latin typeface="Arial" pitchFamily="34" charset="0"/>
                <a:ea typeface="+mn-ea"/>
                <a:cs typeface="Arial" pitchFamily="34" charset="0"/>
              </a:rPr>
              <a:t>r</a:t>
            </a:r>
            <a:endParaRPr lang="en-US" sz="1400" b="1" i="1" dirty="0">
              <a:solidFill>
                <a:prstClr val="black"/>
              </a:solidFill>
              <a:latin typeface="Arial" pitchFamily="34" charset="0"/>
              <a:ea typeface="+mn-ea"/>
              <a:cs typeface="Arial" pitchFamily="34" charset="0"/>
            </a:endParaRPr>
          </a:p>
        </p:txBody>
      </p:sp>
      <p:sp>
        <p:nvSpPr>
          <p:cNvPr id="50" name="TextBox 49"/>
          <p:cNvSpPr txBox="1"/>
          <p:nvPr/>
        </p:nvSpPr>
        <p:spPr>
          <a:xfrm>
            <a:off x="3280026" y="3752462"/>
            <a:ext cx="974626"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Gametes</a:t>
            </a:r>
          </a:p>
        </p:txBody>
      </p:sp>
      <p:sp>
        <p:nvSpPr>
          <p:cNvPr id="51" name="TextBox 50"/>
          <p:cNvSpPr txBox="1"/>
          <p:nvPr/>
        </p:nvSpPr>
        <p:spPr>
          <a:xfrm>
            <a:off x="2222368" y="2371531"/>
            <a:ext cx="1551707"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F</a:t>
            </a:r>
            <a:r>
              <a:rPr lang="en-US" sz="1800" b="1" baseline="-25000" dirty="0">
                <a:solidFill>
                  <a:prstClr val="black"/>
                </a:solidFill>
                <a:latin typeface="Arial" pitchFamily="34" charset="0"/>
                <a:ea typeface="+mn-ea"/>
                <a:cs typeface="Arial" pitchFamily="34" charset="0"/>
              </a:rPr>
              <a:t>1</a:t>
            </a:r>
            <a:r>
              <a:rPr lang="en-US" sz="1800" b="1" dirty="0">
                <a:solidFill>
                  <a:prstClr val="black"/>
                </a:solidFill>
                <a:latin typeface="Arial" pitchFamily="34" charset="0"/>
                <a:ea typeface="+mn-ea"/>
                <a:cs typeface="Arial" pitchFamily="34" charset="0"/>
              </a:rPr>
              <a:t> Generation</a:t>
            </a:r>
          </a:p>
        </p:txBody>
      </p:sp>
      <p:sp>
        <p:nvSpPr>
          <p:cNvPr id="52" name="TextBox 51"/>
          <p:cNvSpPr txBox="1"/>
          <p:nvPr/>
        </p:nvSpPr>
        <p:spPr>
          <a:xfrm>
            <a:off x="5499473" y="2723964"/>
            <a:ext cx="487313" cy="553998"/>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Pink</a:t>
            </a:r>
          </a:p>
          <a:p>
            <a:pPr algn="ctr" fontAlgn="auto">
              <a:spcBef>
                <a:spcPts val="0"/>
              </a:spcBef>
              <a:spcAft>
                <a:spcPts val="0"/>
              </a:spcAft>
            </a:pPr>
            <a:r>
              <a:rPr lang="en-US" sz="1800" b="1" i="1" dirty="0" err="1" smtClean="0">
                <a:solidFill>
                  <a:prstClr val="black"/>
                </a:solidFill>
                <a:latin typeface="Arial" pitchFamily="34" charset="0"/>
                <a:ea typeface="+mn-ea"/>
                <a:cs typeface="Arial" pitchFamily="34" charset="0"/>
              </a:rPr>
              <a:t>Rr</a:t>
            </a:r>
            <a:endParaRPr lang="en-US" sz="1800" b="1" i="1" dirty="0">
              <a:solidFill>
                <a:prstClr val="black"/>
              </a:solidFill>
              <a:latin typeface="Arial" pitchFamily="34" charset="0"/>
              <a:ea typeface="+mn-ea"/>
              <a:cs typeface="Arial" pitchFamily="34" charset="0"/>
            </a:endParaRPr>
          </a:p>
        </p:txBody>
      </p:sp>
      <p:sp>
        <p:nvSpPr>
          <p:cNvPr id="53" name="TextBox 52"/>
          <p:cNvSpPr txBox="1"/>
          <p:nvPr/>
        </p:nvSpPr>
        <p:spPr>
          <a:xfrm>
            <a:off x="4733731" y="3814017"/>
            <a:ext cx="129844" cy="215444"/>
          </a:xfrm>
          <a:prstGeom prst="rect">
            <a:avLst/>
          </a:prstGeom>
          <a:noFill/>
        </p:spPr>
        <p:txBody>
          <a:bodyPr wrap="none" lIns="0" tIns="0" rIns="0" bIns="0" rtlCol="0">
            <a:spAutoFit/>
          </a:bodyPr>
          <a:lstStyle/>
          <a:p>
            <a:pPr fontAlgn="auto">
              <a:spcBef>
                <a:spcPts val="0"/>
              </a:spcBef>
              <a:spcAft>
                <a:spcPts val="0"/>
              </a:spcAft>
            </a:pPr>
            <a:r>
              <a:rPr lang="en-US" sz="1400" b="1" i="1" dirty="0">
                <a:solidFill>
                  <a:prstClr val="black"/>
                </a:solidFill>
                <a:latin typeface="Arial" pitchFamily="34" charset="0"/>
                <a:ea typeface="+mn-ea"/>
                <a:cs typeface="Arial" pitchFamily="34" charset="0"/>
              </a:rPr>
              <a:t>R</a:t>
            </a:r>
          </a:p>
        </p:txBody>
      </p:sp>
      <p:sp>
        <p:nvSpPr>
          <p:cNvPr id="54" name="TextBox 53"/>
          <p:cNvSpPr txBox="1"/>
          <p:nvPr/>
        </p:nvSpPr>
        <p:spPr>
          <a:xfrm>
            <a:off x="5315338" y="3804456"/>
            <a:ext cx="70532" cy="215444"/>
          </a:xfrm>
          <a:prstGeom prst="rect">
            <a:avLst/>
          </a:prstGeom>
          <a:noFill/>
        </p:spPr>
        <p:txBody>
          <a:bodyPr wrap="none" lIns="0" tIns="0" rIns="0" bIns="0" rtlCol="0">
            <a:spAutoFit/>
          </a:bodyPr>
          <a:lstStyle/>
          <a:p>
            <a:pPr fontAlgn="auto">
              <a:spcBef>
                <a:spcPts val="0"/>
              </a:spcBef>
              <a:spcAft>
                <a:spcPts val="0"/>
              </a:spcAft>
            </a:pPr>
            <a:r>
              <a:rPr lang="en-US" sz="1400" b="1" i="1" dirty="0" smtClean="0">
                <a:solidFill>
                  <a:prstClr val="black"/>
                </a:solidFill>
                <a:latin typeface="Arial" pitchFamily="34" charset="0"/>
                <a:ea typeface="+mn-ea"/>
                <a:cs typeface="Arial" pitchFamily="34" charset="0"/>
              </a:rPr>
              <a:t>r</a:t>
            </a:r>
            <a:endParaRPr lang="en-US" sz="1400" b="1" i="1" dirty="0">
              <a:solidFill>
                <a:prstClr val="black"/>
              </a:solidFill>
              <a:latin typeface="Arial" pitchFamily="34" charset="0"/>
              <a:ea typeface="+mn-ea"/>
              <a:cs typeface="Arial" pitchFamily="34" charset="0"/>
            </a:endParaRPr>
          </a:p>
        </p:txBody>
      </p:sp>
      <p:grpSp>
        <p:nvGrpSpPr>
          <p:cNvPr id="55" name="Group 54"/>
          <p:cNvGrpSpPr/>
          <p:nvPr/>
        </p:nvGrpSpPr>
        <p:grpSpPr>
          <a:xfrm>
            <a:off x="4538474" y="3726298"/>
            <a:ext cx="93535" cy="369332"/>
            <a:chOff x="4538474" y="3726298"/>
            <a:chExt cx="93535" cy="369332"/>
          </a:xfrm>
        </p:grpSpPr>
        <p:sp>
          <p:nvSpPr>
            <p:cNvPr id="56" name="TextBox 55"/>
            <p:cNvSpPr txBox="1"/>
            <p:nvPr/>
          </p:nvSpPr>
          <p:spPr>
            <a:xfrm>
              <a:off x="4538474" y="3726298"/>
              <a:ext cx="84960" cy="369332"/>
            </a:xfrm>
            <a:prstGeom prst="rect">
              <a:avLst/>
            </a:prstGeom>
            <a:noFill/>
          </p:spPr>
          <p:txBody>
            <a:bodyPr wrap="none" lIns="0" tIns="0" rIns="0" bIns="0" rtlCol="0">
              <a:spAutoFit/>
            </a:bodyPr>
            <a:lstStyle/>
            <a:p>
              <a:pPr fontAlgn="auto">
                <a:spcBef>
                  <a:spcPts val="0"/>
                </a:spcBef>
                <a:spcAft>
                  <a:spcPts val="0"/>
                </a:spcAft>
              </a:pPr>
              <a:r>
                <a:rPr lang="en-US" sz="12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1200" b="1" dirty="0">
                  <a:solidFill>
                    <a:prstClr val="black"/>
                  </a:solidFill>
                  <a:latin typeface="Arial" pitchFamily="34" charset="0"/>
                  <a:ea typeface="+mn-ea"/>
                  <a:cs typeface="Arial" pitchFamily="34" charset="0"/>
                </a:rPr>
                <a:t>2</a:t>
              </a:r>
            </a:p>
          </p:txBody>
        </p:sp>
        <p:sp>
          <p:nvSpPr>
            <p:cNvPr id="57" name="Freeform 56"/>
            <p:cNvSpPr/>
            <p:nvPr/>
          </p:nvSpPr>
          <p:spPr>
            <a:xfrm>
              <a:off x="4555809" y="3911917"/>
              <a:ext cx="76200" cy="0"/>
            </a:xfrm>
            <a:custGeom>
              <a:avLst/>
              <a:gdLst>
                <a:gd name="connsiteX0" fmla="*/ 0 w 76200"/>
                <a:gd name="connsiteY0" fmla="*/ 0 h 0"/>
                <a:gd name="connsiteX1" fmla="*/ 76200 w 76200"/>
                <a:gd name="connsiteY1" fmla="*/ 0 h 0"/>
              </a:gdLst>
              <a:ahLst/>
              <a:cxnLst>
                <a:cxn ang="0">
                  <a:pos x="connsiteX0" y="connsiteY0"/>
                </a:cxn>
                <a:cxn ang="0">
                  <a:pos x="connsiteX1" y="connsiteY1"/>
                </a:cxn>
              </a:cxnLst>
              <a:rect l="l" t="t" r="r" b="b"/>
              <a:pathLst>
                <a:path w="76200">
                  <a:moveTo>
                    <a:pt x="0" y="0"/>
                  </a:moveTo>
                  <a:lnTo>
                    <a:pt x="7620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58" name="Group 57"/>
          <p:cNvGrpSpPr/>
          <p:nvPr/>
        </p:nvGrpSpPr>
        <p:grpSpPr>
          <a:xfrm>
            <a:off x="5086348" y="3728647"/>
            <a:ext cx="93535" cy="369332"/>
            <a:chOff x="4538474" y="3726298"/>
            <a:chExt cx="93535" cy="369332"/>
          </a:xfrm>
        </p:grpSpPr>
        <p:sp>
          <p:nvSpPr>
            <p:cNvPr id="59" name="TextBox 58"/>
            <p:cNvSpPr txBox="1"/>
            <p:nvPr/>
          </p:nvSpPr>
          <p:spPr>
            <a:xfrm>
              <a:off x="4538474" y="3726298"/>
              <a:ext cx="84960" cy="369332"/>
            </a:xfrm>
            <a:prstGeom prst="rect">
              <a:avLst/>
            </a:prstGeom>
            <a:noFill/>
          </p:spPr>
          <p:txBody>
            <a:bodyPr wrap="none" lIns="0" tIns="0" rIns="0" bIns="0" rtlCol="0">
              <a:spAutoFit/>
            </a:bodyPr>
            <a:lstStyle/>
            <a:p>
              <a:pPr fontAlgn="auto">
                <a:spcBef>
                  <a:spcPts val="0"/>
                </a:spcBef>
                <a:spcAft>
                  <a:spcPts val="0"/>
                </a:spcAft>
              </a:pPr>
              <a:r>
                <a:rPr lang="en-US" sz="12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1200" b="1" dirty="0">
                  <a:solidFill>
                    <a:prstClr val="black"/>
                  </a:solidFill>
                  <a:latin typeface="Arial" pitchFamily="34" charset="0"/>
                  <a:ea typeface="+mn-ea"/>
                  <a:cs typeface="Arial" pitchFamily="34" charset="0"/>
                </a:rPr>
                <a:t>2</a:t>
              </a:r>
            </a:p>
          </p:txBody>
        </p:sp>
        <p:sp>
          <p:nvSpPr>
            <p:cNvPr id="60" name="Freeform 59"/>
            <p:cNvSpPr/>
            <p:nvPr/>
          </p:nvSpPr>
          <p:spPr>
            <a:xfrm>
              <a:off x="4555809" y="3911917"/>
              <a:ext cx="76200" cy="0"/>
            </a:xfrm>
            <a:custGeom>
              <a:avLst/>
              <a:gdLst>
                <a:gd name="connsiteX0" fmla="*/ 0 w 76200"/>
                <a:gd name="connsiteY0" fmla="*/ 0 h 0"/>
                <a:gd name="connsiteX1" fmla="*/ 76200 w 76200"/>
                <a:gd name="connsiteY1" fmla="*/ 0 h 0"/>
              </a:gdLst>
              <a:ahLst/>
              <a:cxnLst>
                <a:cxn ang="0">
                  <a:pos x="connsiteX0" y="connsiteY0"/>
                </a:cxn>
                <a:cxn ang="0">
                  <a:pos x="connsiteX1" y="connsiteY1"/>
                </a:cxn>
              </a:cxnLst>
              <a:rect l="l" t="t" r="r" b="b"/>
              <a:pathLst>
                <a:path w="76200">
                  <a:moveTo>
                    <a:pt x="0" y="0"/>
                  </a:moveTo>
                  <a:lnTo>
                    <a:pt x="7620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sp>
        <p:nvSpPr>
          <p:cNvPr id="2" name="TextBox 1"/>
          <p:cNvSpPr txBox="1"/>
          <p:nvPr/>
        </p:nvSpPr>
        <p:spPr>
          <a:xfrm>
            <a:off x="7105650" y="572468"/>
            <a:ext cx="1400175" cy="461665"/>
          </a:xfrm>
          <a:prstGeom prst="rect">
            <a:avLst/>
          </a:prstGeom>
          <a:noFill/>
        </p:spPr>
        <p:txBody>
          <a:bodyPr wrap="square" rtlCol="0">
            <a:spAutoFit/>
          </a:bodyPr>
          <a:lstStyle/>
          <a:p>
            <a:r>
              <a:rPr lang="ko-KR" altLang="en-US" dirty="0" smtClean="0"/>
              <a:t>금어초</a:t>
            </a:r>
            <a:endParaRPr lang="ko-KR" altLang="en-US" dirty="0"/>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76072" y="1693164"/>
            <a:ext cx="7991856" cy="4309872"/>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9.19</a:t>
            </a:r>
            <a:endParaRPr lang="en-US" sz="1200" b="0" dirty="0">
              <a:solidFill>
                <a:schemeClr val="tx1"/>
              </a:solidFill>
              <a:latin typeface="Arial" charset="0"/>
            </a:endParaRPr>
          </a:p>
        </p:txBody>
      </p:sp>
      <p:sp>
        <p:nvSpPr>
          <p:cNvPr id="3" name="TextBox 2"/>
          <p:cNvSpPr txBox="1"/>
          <p:nvPr/>
        </p:nvSpPr>
        <p:spPr>
          <a:xfrm>
            <a:off x="1995329" y="2590800"/>
            <a:ext cx="1974900" cy="1046440"/>
          </a:xfrm>
          <a:prstGeom prst="rect">
            <a:avLst/>
          </a:prstGeom>
          <a:noFill/>
        </p:spPr>
        <p:txBody>
          <a:bodyPr wrap="none" lIns="0" tIns="0" rIns="0" bIns="0" rtlCol="0">
            <a:spAutoFit/>
          </a:bodyPr>
          <a:lstStyle/>
          <a:p>
            <a:pPr algn="ctr" fontAlgn="auto">
              <a:spcBef>
                <a:spcPts val="0"/>
              </a:spcBef>
              <a:spcAft>
                <a:spcPts val="0"/>
              </a:spcAft>
            </a:pPr>
            <a:r>
              <a:rPr lang="en-US" sz="1800" b="1" i="1" dirty="0" smtClean="0">
                <a:solidFill>
                  <a:prstClr val="black"/>
                </a:solidFill>
                <a:latin typeface="Arial" pitchFamily="34" charset="0"/>
                <a:ea typeface="+mn-ea"/>
                <a:cs typeface="Arial" pitchFamily="34" charset="0"/>
              </a:rPr>
              <a:t>HH</a:t>
            </a:r>
          </a:p>
          <a:p>
            <a:pPr algn="ct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Homozygous</a:t>
            </a:r>
          </a:p>
          <a:p>
            <a:pPr algn="ct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for </a:t>
            </a:r>
            <a:r>
              <a:rPr lang="en-US" sz="1800" b="1" dirty="0">
                <a:solidFill>
                  <a:prstClr val="black"/>
                </a:solidFill>
                <a:latin typeface="Arial" pitchFamily="34" charset="0"/>
                <a:ea typeface="+mn-ea"/>
                <a:cs typeface="Arial" pitchFamily="34" charset="0"/>
              </a:rPr>
              <a:t>ability to </a:t>
            </a:r>
            <a:r>
              <a:rPr lang="en-US" sz="1800" b="1" dirty="0" smtClean="0">
                <a:solidFill>
                  <a:prstClr val="black"/>
                </a:solidFill>
                <a:latin typeface="Arial" pitchFamily="34" charset="0"/>
                <a:ea typeface="+mn-ea"/>
                <a:cs typeface="Arial" pitchFamily="34" charset="0"/>
              </a:rPr>
              <a:t>make</a:t>
            </a:r>
          </a:p>
          <a:p>
            <a:pPr algn="ct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LDL </a:t>
            </a:r>
            <a:r>
              <a:rPr lang="en-US" sz="1800" b="1" dirty="0">
                <a:solidFill>
                  <a:prstClr val="black"/>
                </a:solidFill>
                <a:latin typeface="Arial" pitchFamily="34" charset="0"/>
                <a:ea typeface="+mn-ea"/>
                <a:cs typeface="Arial" pitchFamily="34" charset="0"/>
              </a:rPr>
              <a:t>receptors</a:t>
            </a:r>
          </a:p>
        </p:txBody>
      </p:sp>
      <p:sp>
        <p:nvSpPr>
          <p:cNvPr id="5" name="TextBox 4"/>
          <p:cNvSpPr txBox="1"/>
          <p:nvPr/>
        </p:nvSpPr>
        <p:spPr>
          <a:xfrm>
            <a:off x="4441825" y="2887047"/>
            <a:ext cx="1526060" cy="553998"/>
          </a:xfrm>
          <a:prstGeom prst="rect">
            <a:avLst/>
          </a:prstGeom>
          <a:noFill/>
        </p:spPr>
        <p:txBody>
          <a:bodyPr wrap="none" lIns="0" tIns="0" rIns="0" bIns="0" rtlCol="0">
            <a:spAutoFit/>
          </a:bodyPr>
          <a:lstStyle/>
          <a:p>
            <a:pPr algn="ctr" fontAlgn="auto">
              <a:spcBef>
                <a:spcPts val="0"/>
              </a:spcBef>
              <a:spcAft>
                <a:spcPts val="0"/>
              </a:spcAft>
            </a:pPr>
            <a:r>
              <a:rPr lang="en-US" sz="1800" b="1" i="1" dirty="0" err="1" smtClean="0">
                <a:solidFill>
                  <a:prstClr val="black"/>
                </a:solidFill>
                <a:latin typeface="Arial" pitchFamily="34" charset="0"/>
                <a:ea typeface="+mn-ea"/>
                <a:cs typeface="Arial" pitchFamily="34" charset="0"/>
              </a:rPr>
              <a:t>Hh</a:t>
            </a:r>
            <a:endParaRPr lang="en-US" sz="1800" b="1" i="1" dirty="0" smtClean="0">
              <a:solidFill>
                <a:prstClr val="black"/>
              </a:solidFill>
              <a:latin typeface="Arial" pitchFamily="34" charset="0"/>
              <a:ea typeface="+mn-ea"/>
              <a:cs typeface="Arial" pitchFamily="34" charset="0"/>
            </a:endParaRPr>
          </a:p>
          <a:p>
            <a:pPr algn="ctr" fontAlgn="auto">
              <a:spcBef>
                <a:spcPts val="0"/>
              </a:spcBef>
              <a:spcAft>
                <a:spcPts val="0"/>
              </a:spcAft>
            </a:pPr>
            <a:r>
              <a:rPr lang="en-US" sz="1800" b="1" dirty="0">
                <a:solidFill>
                  <a:prstClr val="black"/>
                </a:solidFill>
                <a:latin typeface="Arial" pitchFamily="34" charset="0"/>
                <a:ea typeface="+mn-ea"/>
                <a:cs typeface="Arial" pitchFamily="34" charset="0"/>
              </a:rPr>
              <a:t>Heterozygous</a:t>
            </a:r>
            <a:endParaRPr lang="en-US" sz="1800" b="1" dirty="0" smtClean="0">
              <a:solidFill>
                <a:prstClr val="black"/>
              </a:solidFill>
              <a:latin typeface="Arial" pitchFamily="34" charset="0"/>
              <a:ea typeface="+mn-ea"/>
              <a:cs typeface="Arial" pitchFamily="34" charset="0"/>
            </a:endParaRPr>
          </a:p>
        </p:txBody>
      </p:sp>
      <p:sp>
        <p:nvSpPr>
          <p:cNvPr id="6" name="TextBox 5"/>
          <p:cNvSpPr txBox="1"/>
          <p:nvPr/>
        </p:nvSpPr>
        <p:spPr>
          <a:xfrm>
            <a:off x="6375400" y="2565796"/>
            <a:ext cx="2180084" cy="1046440"/>
          </a:xfrm>
          <a:prstGeom prst="rect">
            <a:avLst/>
          </a:prstGeom>
          <a:noFill/>
        </p:spPr>
        <p:txBody>
          <a:bodyPr wrap="none" lIns="0" tIns="0" rIns="0" bIns="0" rtlCol="0">
            <a:spAutoFit/>
          </a:bodyPr>
          <a:lstStyle/>
          <a:p>
            <a:pPr algn="ctr" fontAlgn="auto">
              <a:spcBef>
                <a:spcPts val="0"/>
              </a:spcBef>
              <a:spcAft>
                <a:spcPts val="0"/>
              </a:spcAft>
            </a:pPr>
            <a:r>
              <a:rPr lang="en-US" sz="1800" b="1" i="1" dirty="0" err="1" smtClean="0">
                <a:solidFill>
                  <a:prstClr val="black"/>
                </a:solidFill>
                <a:latin typeface="Arial" pitchFamily="34" charset="0"/>
                <a:ea typeface="+mn-ea"/>
                <a:cs typeface="Arial" pitchFamily="34" charset="0"/>
              </a:rPr>
              <a:t>hh</a:t>
            </a:r>
            <a:endParaRPr lang="en-US" sz="1800" b="1" i="1" dirty="0" smtClean="0">
              <a:solidFill>
                <a:prstClr val="black"/>
              </a:solidFill>
              <a:latin typeface="Arial" pitchFamily="34" charset="0"/>
              <a:ea typeface="+mn-ea"/>
              <a:cs typeface="Arial" pitchFamily="34" charset="0"/>
            </a:endParaRPr>
          </a:p>
          <a:p>
            <a:pPr algn="ct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Homozygous</a:t>
            </a:r>
          </a:p>
          <a:p>
            <a:pPr algn="ct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for </a:t>
            </a:r>
            <a:r>
              <a:rPr lang="en-US" sz="1800" b="1" dirty="0">
                <a:solidFill>
                  <a:prstClr val="black"/>
                </a:solidFill>
                <a:latin typeface="Arial" pitchFamily="34" charset="0"/>
                <a:ea typeface="+mn-ea"/>
                <a:cs typeface="Arial" pitchFamily="34" charset="0"/>
              </a:rPr>
              <a:t>inability to </a:t>
            </a:r>
            <a:r>
              <a:rPr lang="en-US" sz="1800" b="1" dirty="0" smtClean="0">
                <a:solidFill>
                  <a:prstClr val="black"/>
                </a:solidFill>
                <a:latin typeface="Arial" pitchFamily="34" charset="0"/>
                <a:ea typeface="+mn-ea"/>
                <a:cs typeface="Arial" pitchFamily="34" charset="0"/>
              </a:rPr>
              <a:t>make</a:t>
            </a:r>
          </a:p>
          <a:p>
            <a:pPr algn="ct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LDL </a:t>
            </a:r>
            <a:r>
              <a:rPr lang="en-US" sz="1800" b="1" dirty="0">
                <a:solidFill>
                  <a:prstClr val="black"/>
                </a:solidFill>
                <a:latin typeface="Arial" pitchFamily="34" charset="0"/>
                <a:ea typeface="+mn-ea"/>
                <a:cs typeface="Arial" pitchFamily="34" charset="0"/>
              </a:rPr>
              <a:t>receptors</a:t>
            </a:r>
            <a:endParaRPr lang="en-US" sz="1800" b="1" dirty="0" smtClean="0">
              <a:solidFill>
                <a:prstClr val="black"/>
              </a:solidFill>
              <a:latin typeface="Arial" pitchFamily="34" charset="0"/>
              <a:ea typeface="+mn-ea"/>
              <a:cs typeface="Arial" pitchFamily="34" charset="0"/>
            </a:endParaRPr>
          </a:p>
        </p:txBody>
      </p:sp>
      <p:sp>
        <p:nvSpPr>
          <p:cNvPr id="7" name="TextBox 6"/>
          <p:cNvSpPr txBox="1"/>
          <p:nvPr/>
        </p:nvSpPr>
        <p:spPr>
          <a:xfrm>
            <a:off x="2156460" y="3781425"/>
            <a:ext cx="448842" cy="276999"/>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LDL</a:t>
            </a:r>
            <a:endParaRPr lang="en-US" sz="1800" b="1" dirty="0">
              <a:solidFill>
                <a:prstClr val="black"/>
              </a:solidFill>
              <a:latin typeface="Arial" pitchFamily="34" charset="0"/>
              <a:ea typeface="+mn-ea"/>
              <a:cs typeface="Arial" pitchFamily="34" charset="0"/>
            </a:endParaRPr>
          </a:p>
        </p:txBody>
      </p:sp>
      <p:sp>
        <p:nvSpPr>
          <p:cNvPr id="8" name="TextBox 7"/>
          <p:cNvSpPr txBox="1"/>
          <p:nvPr/>
        </p:nvSpPr>
        <p:spPr>
          <a:xfrm>
            <a:off x="1203325" y="4617085"/>
            <a:ext cx="923331" cy="553998"/>
          </a:xfrm>
          <a:prstGeom prst="rect">
            <a:avLst/>
          </a:prstGeom>
          <a:noFill/>
        </p:spPr>
        <p:txBody>
          <a:bodyPr wrap="none" lIns="0" tIns="0" rIns="0" bIns="0" rtlCol="0">
            <a:spAutoFit/>
          </a:bodyPr>
          <a:lstStyle/>
          <a:p>
            <a:pPr fontAlgn="auto">
              <a:spcBef>
                <a:spcPts val="0"/>
              </a:spcBef>
              <a:spcAft>
                <a:spcPts val="0"/>
              </a:spcAft>
            </a:pPr>
            <a:r>
              <a:rPr lang="en-US" sz="1800" b="1" dirty="0" smtClean="0">
                <a:solidFill>
                  <a:prstClr val="black"/>
                </a:solidFill>
                <a:latin typeface="Arial" pitchFamily="34" charset="0"/>
                <a:ea typeface="+mn-ea"/>
                <a:cs typeface="Arial" pitchFamily="34" charset="0"/>
              </a:rPr>
              <a:t>LDL</a:t>
            </a:r>
          </a:p>
          <a:p>
            <a:pPr fontAlgn="auto">
              <a:spcBef>
                <a:spcPts val="0"/>
              </a:spcBef>
              <a:spcAft>
                <a:spcPts val="0"/>
              </a:spcAft>
            </a:pPr>
            <a:r>
              <a:rPr lang="en-US" sz="1800" b="1" dirty="0" smtClean="0">
                <a:solidFill>
                  <a:prstClr val="black"/>
                </a:solidFill>
                <a:latin typeface="Arial" pitchFamily="34" charset="0"/>
                <a:ea typeface="+mn-ea"/>
                <a:cs typeface="Arial" pitchFamily="34" charset="0"/>
              </a:rPr>
              <a:t>receptor</a:t>
            </a:r>
            <a:endParaRPr lang="en-US" sz="1800" b="1" dirty="0">
              <a:solidFill>
                <a:prstClr val="black"/>
              </a:solidFill>
              <a:latin typeface="Arial" pitchFamily="34" charset="0"/>
              <a:ea typeface="+mn-ea"/>
              <a:cs typeface="Arial" pitchFamily="34" charset="0"/>
            </a:endParaRPr>
          </a:p>
        </p:txBody>
      </p:sp>
      <p:sp>
        <p:nvSpPr>
          <p:cNvPr id="9" name="TextBox 8"/>
          <p:cNvSpPr txBox="1"/>
          <p:nvPr/>
        </p:nvSpPr>
        <p:spPr>
          <a:xfrm>
            <a:off x="2583077" y="5908675"/>
            <a:ext cx="795089" cy="553998"/>
          </a:xfrm>
          <a:prstGeom prst="rect">
            <a:avLst/>
          </a:prstGeom>
          <a:noFill/>
        </p:spPr>
        <p:txBody>
          <a:bodyPr wrap="none" lIns="0" tIns="0" rIns="0" bIns="0" rtlCol="0">
            <a:spAutoFit/>
          </a:bodyPr>
          <a:lstStyle/>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Cell</a:t>
            </a:r>
          </a:p>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Normal</a:t>
            </a:r>
          </a:p>
        </p:txBody>
      </p:sp>
      <p:sp>
        <p:nvSpPr>
          <p:cNvPr id="10" name="TextBox 9"/>
          <p:cNvSpPr txBox="1"/>
          <p:nvPr/>
        </p:nvSpPr>
        <p:spPr>
          <a:xfrm>
            <a:off x="4549775" y="6000853"/>
            <a:ext cx="1399060" cy="276999"/>
          </a:xfrm>
          <a:prstGeom prst="rect">
            <a:avLst/>
          </a:prstGeom>
          <a:noFill/>
        </p:spPr>
        <p:txBody>
          <a:bodyPr wrap="square" lIns="0" tIns="0" rIns="0" bIns="0" rtlCol="0">
            <a:spAutoFit/>
          </a:bodyPr>
          <a:lstStyle/>
          <a:p>
            <a:pPr fontAlgn="auto">
              <a:spcBef>
                <a:spcPts val="0"/>
              </a:spcBef>
              <a:spcAft>
                <a:spcPts val="0"/>
              </a:spcAft>
            </a:pPr>
            <a:r>
              <a:rPr lang="en-US" sz="1800" b="1" dirty="0" smtClean="0">
                <a:solidFill>
                  <a:prstClr val="black"/>
                </a:solidFill>
                <a:latin typeface="Arial" pitchFamily="34" charset="0"/>
                <a:ea typeface="+mn-ea"/>
                <a:cs typeface="Arial" pitchFamily="34" charset="0"/>
              </a:rPr>
              <a:t>Mild disease</a:t>
            </a:r>
          </a:p>
        </p:txBody>
      </p:sp>
      <p:sp>
        <p:nvSpPr>
          <p:cNvPr id="12" name="TextBox 11"/>
          <p:cNvSpPr txBox="1"/>
          <p:nvPr/>
        </p:nvSpPr>
        <p:spPr>
          <a:xfrm>
            <a:off x="6670675" y="5967128"/>
            <a:ext cx="1752600" cy="276999"/>
          </a:xfrm>
          <a:prstGeom prst="rect">
            <a:avLst/>
          </a:prstGeom>
          <a:noFill/>
        </p:spPr>
        <p:txBody>
          <a:bodyPr wrap="squar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Severe disease</a:t>
            </a:r>
            <a:endParaRPr lang="en-US" sz="1800" dirty="0">
              <a:solidFill>
                <a:prstClr val="black"/>
              </a:solidFill>
              <a:latin typeface="Arial" pitchFamily="34" charset="0"/>
              <a:ea typeface="+mn-ea"/>
              <a:cs typeface="Arial" pitchFamily="34" charset="0"/>
            </a:endParaRPr>
          </a:p>
        </p:txBody>
      </p:sp>
      <p:sp>
        <p:nvSpPr>
          <p:cNvPr id="13" name="TextBox 12"/>
          <p:cNvSpPr txBox="1"/>
          <p:nvPr/>
        </p:nvSpPr>
        <p:spPr>
          <a:xfrm rot="16200000">
            <a:off x="145580" y="2457103"/>
            <a:ext cx="1282403" cy="276999"/>
          </a:xfrm>
          <a:prstGeom prst="rect">
            <a:avLst/>
          </a:prstGeom>
          <a:noFill/>
        </p:spPr>
        <p:txBody>
          <a:bodyPr wrap="none" lIns="0" tIns="0" rIns="0" bIns="0" rtlCol="0">
            <a:spAutoFit/>
          </a:bodyPr>
          <a:lstStyle/>
          <a:p>
            <a:pPr algn="ctr" fontAlgn="auto">
              <a:spcBef>
                <a:spcPts val="0"/>
              </a:spcBef>
              <a:spcAft>
                <a:spcPts val="0"/>
              </a:spcAft>
            </a:pPr>
            <a:r>
              <a:rPr lang="en-US" sz="1800" b="1" dirty="0">
                <a:solidFill>
                  <a:prstClr val="black"/>
                </a:solidFill>
                <a:latin typeface="Arial" pitchFamily="34" charset="0"/>
                <a:ea typeface="+mn-ea"/>
                <a:cs typeface="Arial" pitchFamily="34" charset="0"/>
              </a:rPr>
              <a:t>GENOTYPE</a:t>
            </a:r>
          </a:p>
        </p:txBody>
      </p:sp>
      <p:sp>
        <p:nvSpPr>
          <p:cNvPr id="14" name="TextBox 13"/>
          <p:cNvSpPr txBox="1"/>
          <p:nvPr/>
        </p:nvSpPr>
        <p:spPr>
          <a:xfrm rot="16200000">
            <a:off x="93903" y="4630102"/>
            <a:ext cx="1423467" cy="276999"/>
          </a:xfrm>
          <a:prstGeom prst="rect">
            <a:avLst/>
          </a:prstGeom>
          <a:noFill/>
        </p:spPr>
        <p:txBody>
          <a:bodyPr wrap="none" lIns="0" tIns="0" rIns="0" bIns="0" rtlCol="0">
            <a:spAutoFit/>
          </a:bodyPr>
          <a:lstStyle/>
          <a:p>
            <a:pPr algn="ctr" fontAlgn="auto">
              <a:spcBef>
                <a:spcPts val="0"/>
              </a:spcBef>
              <a:spcAft>
                <a:spcPts val="0"/>
              </a:spcAft>
            </a:pPr>
            <a:r>
              <a:rPr lang="en-US" sz="1800" b="1" dirty="0">
                <a:solidFill>
                  <a:prstClr val="black"/>
                </a:solidFill>
                <a:latin typeface="Arial" pitchFamily="34" charset="0"/>
                <a:ea typeface="+mn-ea"/>
                <a:cs typeface="Arial" pitchFamily="34" charset="0"/>
              </a:rPr>
              <a:t>PHENOTYPE</a:t>
            </a:r>
          </a:p>
        </p:txBody>
      </p:sp>
      <p:sp>
        <p:nvSpPr>
          <p:cNvPr id="4" name="Freeform 3"/>
          <p:cNvSpPr/>
          <p:nvPr/>
        </p:nvSpPr>
        <p:spPr>
          <a:xfrm>
            <a:off x="2414270" y="4070985"/>
            <a:ext cx="121920" cy="297180"/>
          </a:xfrm>
          <a:custGeom>
            <a:avLst/>
            <a:gdLst>
              <a:gd name="connsiteX0" fmla="*/ 0 w 121920"/>
              <a:gd name="connsiteY0" fmla="*/ 0 h 297180"/>
              <a:gd name="connsiteX1" fmla="*/ 121920 w 121920"/>
              <a:gd name="connsiteY1" fmla="*/ 297180 h 297180"/>
            </a:gdLst>
            <a:ahLst/>
            <a:cxnLst>
              <a:cxn ang="0">
                <a:pos x="connsiteX0" y="connsiteY0"/>
              </a:cxn>
              <a:cxn ang="0">
                <a:pos x="connsiteX1" y="connsiteY1"/>
              </a:cxn>
            </a:cxnLst>
            <a:rect l="l" t="t" r="r" b="b"/>
            <a:pathLst>
              <a:path w="121920" h="297180">
                <a:moveTo>
                  <a:pt x="0" y="0"/>
                </a:moveTo>
                <a:lnTo>
                  <a:pt x="121920" y="297180"/>
                </a:lnTo>
              </a:path>
            </a:pathLst>
          </a:custGeom>
          <a:noFill/>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15" name="Freeform 14"/>
          <p:cNvSpPr/>
          <p:nvPr/>
        </p:nvSpPr>
        <p:spPr>
          <a:xfrm>
            <a:off x="2137791" y="4909185"/>
            <a:ext cx="452628" cy="220980"/>
          </a:xfrm>
          <a:custGeom>
            <a:avLst/>
            <a:gdLst>
              <a:gd name="connsiteX0" fmla="*/ 0 w 411480"/>
              <a:gd name="connsiteY0" fmla="*/ 0 h 220980"/>
              <a:gd name="connsiteX1" fmla="*/ 411480 w 411480"/>
              <a:gd name="connsiteY1" fmla="*/ 220980 h 220980"/>
            </a:gdLst>
            <a:ahLst/>
            <a:cxnLst>
              <a:cxn ang="0">
                <a:pos x="connsiteX0" y="connsiteY0"/>
              </a:cxn>
              <a:cxn ang="0">
                <a:pos x="connsiteX1" y="connsiteY1"/>
              </a:cxn>
            </a:cxnLst>
            <a:rect l="l" t="t" r="r" b="b"/>
            <a:pathLst>
              <a:path w="411480" h="220980">
                <a:moveTo>
                  <a:pt x="0" y="0"/>
                </a:moveTo>
                <a:lnTo>
                  <a:pt x="411480" y="220980"/>
                </a:lnTo>
              </a:path>
            </a:pathLst>
          </a:custGeom>
          <a:noFill/>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17" name="직사각형 16"/>
          <p:cNvSpPr/>
          <p:nvPr/>
        </p:nvSpPr>
        <p:spPr>
          <a:xfrm>
            <a:off x="723900" y="377814"/>
            <a:ext cx="8343900" cy="1692771"/>
          </a:xfrm>
          <a:prstGeom prst="rect">
            <a:avLst/>
          </a:prstGeom>
        </p:spPr>
        <p:txBody>
          <a:bodyPr wrap="square">
            <a:spAutoFit/>
          </a:bodyPr>
          <a:lstStyle/>
          <a:p>
            <a:r>
              <a:rPr lang="en-US" altLang="ko-KR" dirty="0" smtClean="0"/>
              <a:t>In hypercholesterolemia</a:t>
            </a:r>
            <a:r>
              <a:rPr lang="ko-KR" altLang="en-US" dirty="0" err="1" smtClean="0"/>
              <a:t>콜레스트롤</a:t>
            </a:r>
            <a:r>
              <a:rPr lang="ko-KR" altLang="en-US" dirty="0" smtClean="0"/>
              <a:t> </a:t>
            </a:r>
            <a:r>
              <a:rPr lang="ko-KR" altLang="en-US" dirty="0" err="1" smtClean="0"/>
              <a:t>과잉혈증</a:t>
            </a:r>
            <a:r>
              <a:rPr lang="en-US" altLang="ko-KR" dirty="0" smtClean="0"/>
              <a:t>,</a:t>
            </a:r>
          </a:p>
          <a:p>
            <a:pPr lvl="1"/>
            <a:r>
              <a:rPr lang="en-US" altLang="ko-KR" sz="2000" dirty="0" err="1" smtClean="0"/>
              <a:t>heterozygotes</a:t>
            </a:r>
            <a:r>
              <a:rPr lang="en-US" altLang="ko-KR" sz="2000" dirty="0" smtClean="0"/>
              <a:t> have blood cholesterol levels about twice normal, while</a:t>
            </a:r>
          </a:p>
          <a:p>
            <a:pPr lvl="1"/>
            <a:r>
              <a:rPr lang="en-US" altLang="ko-KR" sz="2000" dirty="0" err="1" smtClean="0"/>
              <a:t>homozygotes</a:t>
            </a:r>
            <a:r>
              <a:rPr lang="en-US" altLang="ko-KR" sz="2000" dirty="0" smtClean="0"/>
              <a:t> have about five times the normal amount of blood cholesterol and may have heart attacks as early as age 2.</a:t>
            </a:r>
            <a:endParaRPr lang="en-US" altLang="ko-KR" sz="2000" dirty="0"/>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306433" y="894522"/>
            <a:ext cx="8543108" cy="958863"/>
          </a:xfrm>
        </p:spPr>
        <p:txBody>
          <a:bodyPr/>
          <a:lstStyle/>
          <a:p>
            <a:r>
              <a:rPr lang="en-US" dirty="0" smtClean="0"/>
              <a:t>ABO Blood Groups: An Example of Multiple Alleles and </a:t>
            </a:r>
            <a:r>
              <a:rPr lang="en-US" dirty="0" err="1" smtClean="0"/>
              <a:t>Codominance</a:t>
            </a:r>
            <a:r>
              <a:rPr lang="ko-KR" altLang="en-US" sz="2800" b="0" dirty="0" smtClean="0"/>
              <a:t>공동우성</a:t>
            </a:r>
            <a:endParaRPr lang="en-US" sz="2800" b="0" dirty="0" smtClean="0"/>
          </a:p>
        </p:txBody>
      </p:sp>
      <p:sp>
        <p:nvSpPr>
          <p:cNvPr id="4" name="Content Placeholder 3"/>
          <p:cNvSpPr>
            <a:spLocks noGrp="1"/>
          </p:cNvSpPr>
          <p:nvPr>
            <p:ph idx="1"/>
          </p:nvPr>
        </p:nvSpPr>
        <p:spPr>
          <a:xfrm>
            <a:off x="287383" y="2161359"/>
            <a:ext cx="8543108" cy="3344091"/>
          </a:xfrm>
        </p:spPr>
        <p:txBody>
          <a:bodyPr/>
          <a:lstStyle/>
          <a:p>
            <a:r>
              <a:rPr lang="en-US" dirty="0" smtClean="0"/>
              <a:t>The </a:t>
            </a:r>
            <a:r>
              <a:rPr lang="en-US" b="1" dirty="0" smtClean="0"/>
              <a:t>ABO blood groups </a:t>
            </a:r>
            <a:r>
              <a:rPr lang="en-US" dirty="0" smtClean="0"/>
              <a:t>in humans involve three alleles of a single gene.</a:t>
            </a:r>
          </a:p>
          <a:p>
            <a:pPr lvl="1"/>
            <a:r>
              <a:rPr lang="en-US" dirty="0" smtClean="0"/>
              <a:t>Various combinations of these three alleles produce four phenotypes: A person’s blood type may be A, B, AB, or O.</a:t>
            </a:r>
          </a:p>
          <a:p>
            <a:pPr lvl="1"/>
            <a:r>
              <a:rPr lang="en-US" dirty="0" smtClean="0"/>
              <a:t>These letters refer to two carbohydrates, designated A and B, that may be found on the surface of red blood cells.</a:t>
            </a:r>
            <a:endParaRPr lang="en-US" dirty="0"/>
          </a:p>
        </p:txBody>
      </p:sp>
      <p:pic>
        <p:nvPicPr>
          <p:cNvPr id="1028" name="Picture 4" descr="red blood cell carbohydrates에 대한 이미지 검색결과"/>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334125" y="5083112"/>
            <a:ext cx="2324100" cy="16640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8704" y="520446"/>
            <a:ext cx="8546592" cy="4407408"/>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9.20</a:t>
            </a:r>
            <a:endParaRPr lang="en-US" sz="1200" b="0" dirty="0">
              <a:solidFill>
                <a:schemeClr val="tx1"/>
              </a:solidFill>
              <a:latin typeface="Arial" charset="0"/>
            </a:endParaRPr>
          </a:p>
        </p:txBody>
      </p:sp>
      <p:sp>
        <p:nvSpPr>
          <p:cNvPr id="3" name="TextBox 2"/>
          <p:cNvSpPr txBox="1"/>
          <p:nvPr/>
        </p:nvSpPr>
        <p:spPr>
          <a:xfrm>
            <a:off x="418719" y="657225"/>
            <a:ext cx="665247" cy="820738"/>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Blood</a:t>
            </a:r>
          </a:p>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Group</a:t>
            </a:r>
          </a:p>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a:t>
            </a:r>
            <a:r>
              <a:rPr lang="en-US" sz="1400" b="1" dirty="0" err="1" smtClean="0">
                <a:solidFill>
                  <a:prstClr val="black"/>
                </a:solidFill>
                <a:latin typeface="Arial" pitchFamily="34" charset="0"/>
                <a:ea typeface="+mn-ea"/>
                <a:cs typeface="Arial" pitchFamily="34" charset="0"/>
              </a:rPr>
              <a:t>Pheno</a:t>
            </a:r>
            <a:r>
              <a:rPr lang="en-US" sz="1400" b="1" dirty="0" smtClean="0">
                <a:solidFill>
                  <a:prstClr val="black"/>
                </a:solidFill>
                <a:latin typeface="Arial" pitchFamily="34" charset="0"/>
                <a:ea typeface="+mn-ea"/>
                <a:cs typeface="Arial" pitchFamily="34" charset="0"/>
              </a:rPr>
              <a:t>-</a:t>
            </a:r>
          </a:p>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type</a:t>
            </a:r>
            <a:r>
              <a:rPr lang="en-US" sz="1400" b="1" dirty="0">
                <a:solidFill>
                  <a:prstClr val="black"/>
                </a:solidFill>
                <a:latin typeface="Arial" pitchFamily="34" charset="0"/>
                <a:ea typeface="+mn-ea"/>
                <a:cs typeface="Arial" pitchFamily="34" charset="0"/>
              </a:rPr>
              <a:t>)</a:t>
            </a:r>
          </a:p>
        </p:txBody>
      </p:sp>
      <p:sp>
        <p:nvSpPr>
          <p:cNvPr id="5" name="TextBox 4"/>
          <p:cNvSpPr txBox="1"/>
          <p:nvPr/>
        </p:nvSpPr>
        <p:spPr>
          <a:xfrm>
            <a:off x="1220450" y="959565"/>
            <a:ext cx="923330"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a:solidFill>
                  <a:prstClr val="black"/>
                </a:solidFill>
                <a:latin typeface="Arial" pitchFamily="34" charset="0"/>
                <a:ea typeface="+mn-ea"/>
                <a:cs typeface="Arial" pitchFamily="34" charset="0"/>
              </a:rPr>
              <a:t>Genotypes</a:t>
            </a:r>
          </a:p>
        </p:txBody>
      </p:sp>
      <p:sp>
        <p:nvSpPr>
          <p:cNvPr id="6" name="TextBox 5"/>
          <p:cNvSpPr txBox="1"/>
          <p:nvPr/>
        </p:nvSpPr>
        <p:spPr>
          <a:xfrm>
            <a:off x="2489561" y="972622"/>
            <a:ext cx="1372171"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a:solidFill>
                  <a:prstClr val="black"/>
                </a:solidFill>
                <a:latin typeface="Arial" pitchFamily="34" charset="0"/>
                <a:ea typeface="+mn-ea"/>
                <a:cs typeface="Arial" pitchFamily="34" charset="0"/>
              </a:rPr>
              <a:t>Red Blood Cells</a:t>
            </a:r>
          </a:p>
        </p:txBody>
      </p:sp>
      <p:sp>
        <p:nvSpPr>
          <p:cNvPr id="7" name="TextBox 6"/>
          <p:cNvSpPr txBox="1"/>
          <p:nvPr/>
        </p:nvSpPr>
        <p:spPr>
          <a:xfrm>
            <a:off x="692135" y="1832610"/>
            <a:ext cx="129844"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A</a:t>
            </a:r>
            <a:endParaRPr lang="en-US" sz="1400" b="1" dirty="0">
              <a:solidFill>
                <a:prstClr val="black"/>
              </a:solidFill>
              <a:latin typeface="Arial" pitchFamily="34" charset="0"/>
              <a:ea typeface="+mn-ea"/>
              <a:cs typeface="Arial" pitchFamily="34" charset="0"/>
            </a:endParaRPr>
          </a:p>
        </p:txBody>
      </p:sp>
      <p:sp>
        <p:nvSpPr>
          <p:cNvPr id="8" name="TextBox 7"/>
          <p:cNvSpPr txBox="1"/>
          <p:nvPr/>
        </p:nvSpPr>
        <p:spPr>
          <a:xfrm>
            <a:off x="688467" y="2707283"/>
            <a:ext cx="129844"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a:solidFill>
                  <a:prstClr val="black"/>
                </a:solidFill>
                <a:latin typeface="Arial" pitchFamily="34" charset="0"/>
                <a:ea typeface="+mn-ea"/>
                <a:cs typeface="Arial" pitchFamily="34" charset="0"/>
              </a:rPr>
              <a:t>B</a:t>
            </a:r>
          </a:p>
        </p:txBody>
      </p:sp>
      <p:sp>
        <p:nvSpPr>
          <p:cNvPr id="9" name="TextBox 8"/>
          <p:cNvSpPr txBox="1"/>
          <p:nvPr/>
        </p:nvSpPr>
        <p:spPr>
          <a:xfrm>
            <a:off x="632460" y="3541951"/>
            <a:ext cx="259686"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AB</a:t>
            </a:r>
            <a:endParaRPr lang="en-US" sz="1400" b="1" dirty="0">
              <a:solidFill>
                <a:prstClr val="black"/>
              </a:solidFill>
              <a:latin typeface="Arial" pitchFamily="34" charset="0"/>
              <a:ea typeface="+mn-ea"/>
              <a:cs typeface="Arial" pitchFamily="34" charset="0"/>
            </a:endParaRPr>
          </a:p>
        </p:txBody>
      </p:sp>
      <p:sp>
        <p:nvSpPr>
          <p:cNvPr id="10" name="TextBox 9"/>
          <p:cNvSpPr txBox="1"/>
          <p:nvPr/>
        </p:nvSpPr>
        <p:spPr>
          <a:xfrm>
            <a:off x="683133" y="4332804"/>
            <a:ext cx="139462"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a:solidFill>
                  <a:prstClr val="black"/>
                </a:solidFill>
                <a:latin typeface="Arial" pitchFamily="34" charset="0"/>
                <a:ea typeface="+mn-ea"/>
                <a:cs typeface="Arial" pitchFamily="34" charset="0"/>
              </a:rPr>
              <a:t>O</a:t>
            </a:r>
          </a:p>
        </p:txBody>
      </p:sp>
      <p:sp>
        <p:nvSpPr>
          <p:cNvPr id="11" name="TextBox 10"/>
          <p:cNvSpPr txBox="1"/>
          <p:nvPr/>
        </p:nvSpPr>
        <p:spPr>
          <a:xfrm>
            <a:off x="2910840" y="1543883"/>
            <a:ext cx="1163780" cy="410369"/>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Carbohydrate</a:t>
            </a:r>
          </a:p>
          <a:p>
            <a:pPr algn="ct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A</a:t>
            </a:r>
            <a:endParaRPr lang="en-US" sz="1400" b="1" dirty="0">
              <a:solidFill>
                <a:prstClr val="black"/>
              </a:solidFill>
              <a:latin typeface="Arial" pitchFamily="34" charset="0"/>
              <a:ea typeface="+mn-ea"/>
              <a:cs typeface="Arial" pitchFamily="34" charset="0"/>
            </a:endParaRPr>
          </a:p>
        </p:txBody>
      </p:sp>
      <p:sp>
        <p:nvSpPr>
          <p:cNvPr id="12" name="TextBox 11"/>
          <p:cNvSpPr txBox="1"/>
          <p:nvPr/>
        </p:nvSpPr>
        <p:spPr>
          <a:xfrm>
            <a:off x="2947035" y="2380456"/>
            <a:ext cx="1163780" cy="410369"/>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Carbohydrate</a:t>
            </a:r>
          </a:p>
          <a:p>
            <a:pPr algn="ct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B</a:t>
            </a:r>
            <a:endParaRPr lang="en-US" sz="1400" b="1" dirty="0">
              <a:solidFill>
                <a:prstClr val="black"/>
              </a:solidFill>
              <a:latin typeface="Arial" pitchFamily="34" charset="0"/>
              <a:ea typeface="+mn-ea"/>
              <a:cs typeface="Arial" pitchFamily="34" charset="0"/>
            </a:endParaRPr>
          </a:p>
        </p:txBody>
      </p:sp>
      <p:sp>
        <p:nvSpPr>
          <p:cNvPr id="13" name="TextBox 12"/>
          <p:cNvSpPr txBox="1"/>
          <p:nvPr/>
        </p:nvSpPr>
        <p:spPr>
          <a:xfrm>
            <a:off x="4235131" y="786210"/>
            <a:ext cx="923330" cy="615553"/>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Antibodies</a:t>
            </a:r>
          </a:p>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Present in</a:t>
            </a:r>
          </a:p>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Blood</a:t>
            </a:r>
            <a:endParaRPr lang="en-US" sz="1400" b="1" dirty="0">
              <a:solidFill>
                <a:prstClr val="black"/>
              </a:solidFill>
              <a:latin typeface="Arial" pitchFamily="34" charset="0"/>
              <a:ea typeface="+mn-ea"/>
              <a:cs typeface="Arial" pitchFamily="34" charset="0"/>
            </a:endParaRPr>
          </a:p>
        </p:txBody>
      </p:sp>
      <p:sp>
        <p:nvSpPr>
          <p:cNvPr id="14" name="TextBox 13"/>
          <p:cNvSpPr txBox="1"/>
          <p:nvPr/>
        </p:nvSpPr>
        <p:spPr>
          <a:xfrm>
            <a:off x="5479420" y="626892"/>
            <a:ext cx="3104761" cy="615553"/>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a:solidFill>
                  <a:prstClr val="black"/>
                </a:solidFill>
                <a:latin typeface="Arial" pitchFamily="34" charset="0"/>
                <a:ea typeface="+mn-ea"/>
                <a:cs typeface="Arial" pitchFamily="34" charset="0"/>
              </a:rPr>
              <a:t>Reactions When Blood from </a:t>
            </a:r>
            <a:r>
              <a:rPr lang="en-US" sz="1400" b="1" dirty="0" smtClean="0">
                <a:solidFill>
                  <a:prstClr val="black"/>
                </a:solidFill>
                <a:latin typeface="Arial" pitchFamily="34" charset="0"/>
                <a:ea typeface="+mn-ea"/>
                <a:cs typeface="Arial" pitchFamily="34" charset="0"/>
              </a:rPr>
              <a:t>Groups</a:t>
            </a:r>
          </a:p>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Below </a:t>
            </a:r>
            <a:r>
              <a:rPr lang="en-US" sz="1400" b="1" dirty="0">
                <a:solidFill>
                  <a:prstClr val="black"/>
                </a:solidFill>
                <a:latin typeface="Arial" pitchFamily="34" charset="0"/>
                <a:ea typeface="+mn-ea"/>
                <a:cs typeface="Arial" pitchFamily="34" charset="0"/>
              </a:rPr>
              <a:t>Is Mixed with Antibodies </a:t>
            </a:r>
            <a:r>
              <a:rPr lang="en-US" sz="1400" b="1" dirty="0" smtClean="0">
                <a:solidFill>
                  <a:prstClr val="black"/>
                </a:solidFill>
                <a:latin typeface="Arial" pitchFamily="34" charset="0"/>
                <a:ea typeface="+mn-ea"/>
                <a:cs typeface="Arial" pitchFamily="34" charset="0"/>
              </a:rPr>
              <a:t>from</a:t>
            </a:r>
          </a:p>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Groups </a:t>
            </a:r>
            <a:r>
              <a:rPr lang="en-US" sz="1400" b="1" dirty="0">
                <a:solidFill>
                  <a:prstClr val="black"/>
                </a:solidFill>
                <a:latin typeface="Arial" pitchFamily="34" charset="0"/>
                <a:ea typeface="+mn-ea"/>
                <a:cs typeface="Arial" pitchFamily="34" charset="0"/>
              </a:rPr>
              <a:t>at Left</a:t>
            </a:r>
          </a:p>
        </p:txBody>
      </p:sp>
      <p:sp>
        <p:nvSpPr>
          <p:cNvPr id="15" name="TextBox 14"/>
          <p:cNvSpPr txBox="1"/>
          <p:nvPr/>
        </p:nvSpPr>
        <p:spPr>
          <a:xfrm>
            <a:off x="5568950" y="1297424"/>
            <a:ext cx="139462"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O</a:t>
            </a:r>
            <a:endParaRPr lang="en-US" sz="1400" b="1" dirty="0">
              <a:solidFill>
                <a:prstClr val="black"/>
              </a:solidFill>
              <a:latin typeface="Arial" pitchFamily="34" charset="0"/>
              <a:ea typeface="+mn-ea"/>
              <a:cs typeface="Arial" pitchFamily="34" charset="0"/>
            </a:endParaRPr>
          </a:p>
        </p:txBody>
      </p:sp>
      <p:sp>
        <p:nvSpPr>
          <p:cNvPr id="16" name="TextBox 15"/>
          <p:cNvSpPr txBox="1"/>
          <p:nvPr/>
        </p:nvSpPr>
        <p:spPr>
          <a:xfrm>
            <a:off x="6499225" y="1291074"/>
            <a:ext cx="129844"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a:solidFill>
                  <a:prstClr val="black"/>
                </a:solidFill>
                <a:latin typeface="Arial" pitchFamily="34" charset="0"/>
                <a:ea typeface="+mn-ea"/>
                <a:cs typeface="Arial" pitchFamily="34" charset="0"/>
              </a:rPr>
              <a:t>A</a:t>
            </a:r>
          </a:p>
        </p:txBody>
      </p:sp>
      <p:sp>
        <p:nvSpPr>
          <p:cNvPr id="17" name="TextBox 16"/>
          <p:cNvSpPr txBox="1"/>
          <p:nvPr/>
        </p:nvSpPr>
        <p:spPr>
          <a:xfrm>
            <a:off x="7435850" y="1294249"/>
            <a:ext cx="129844"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a:solidFill>
                  <a:prstClr val="black"/>
                </a:solidFill>
                <a:latin typeface="Arial" pitchFamily="34" charset="0"/>
                <a:ea typeface="+mn-ea"/>
                <a:cs typeface="Arial" pitchFamily="34" charset="0"/>
              </a:rPr>
              <a:t>B</a:t>
            </a:r>
          </a:p>
        </p:txBody>
      </p:sp>
      <p:sp>
        <p:nvSpPr>
          <p:cNvPr id="18" name="TextBox 17"/>
          <p:cNvSpPr txBox="1"/>
          <p:nvPr/>
        </p:nvSpPr>
        <p:spPr>
          <a:xfrm>
            <a:off x="8235950" y="1272024"/>
            <a:ext cx="259686"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AB</a:t>
            </a:r>
            <a:endParaRPr lang="en-US" sz="1400" b="1" dirty="0">
              <a:solidFill>
                <a:prstClr val="black"/>
              </a:solidFill>
              <a:latin typeface="Arial" pitchFamily="34" charset="0"/>
              <a:ea typeface="+mn-ea"/>
              <a:cs typeface="Arial" pitchFamily="34" charset="0"/>
            </a:endParaRPr>
          </a:p>
        </p:txBody>
      </p:sp>
      <p:sp>
        <p:nvSpPr>
          <p:cNvPr id="19" name="TextBox 18"/>
          <p:cNvSpPr txBox="1"/>
          <p:nvPr/>
        </p:nvSpPr>
        <p:spPr>
          <a:xfrm>
            <a:off x="4410075" y="1835150"/>
            <a:ext cx="537006"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Anti-B</a:t>
            </a:r>
            <a:endParaRPr lang="en-US" sz="1400" b="1" dirty="0">
              <a:solidFill>
                <a:prstClr val="black"/>
              </a:solidFill>
              <a:latin typeface="Arial" pitchFamily="34" charset="0"/>
              <a:ea typeface="+mn-ea"/>
              <a:cs typeface="Arial" pitchFamily="34" charset="0"/>
            </a:endParaRPr>
          </a:p>
        </p:txBody>
      </p:sp>
      <p:sp>
        <p:nvSpPr>
          <p:cNvPr id="20" name="TextBox 19"/>
          <p:cNvSpPr txBox="1"/>
          <p:nvPr/>
        </p:nvSpPr>
        <p:spPr>
          <a:xfrm>
            <a:off x="4432300" y="2667000"/>
            <a:ext cx="537006" cy="205184"/>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Anti-A</a:t>
            </a:r>
            <a:endParaRPr lang="en-US" sz="1400" b="1" dirty="0">
              <a:solidFill>
                <a:prstClr val="black"/>
              </a:solidFill>
              <a:latin typeface="Arial" pitchFamily="34" charset="0"/>
              <a:ea typeface="+mn-ea"/>
              <a:cs typeface="Arial" pitchFamily="34" charset="0"/>
            </a:endParaRPr>
          </a:p>
        </p:txBody>
      </p:sp>
      <p:sp>
        <p:nvSpPr>
          <p:cNvPr id="21" name="TextBox 20"/>
          <p:cNvSpPr txBox="1"/>
          <p:nvPr/>
        </p:nvSpPr>
        <p:spPr>
          <a:xfrm>
            <a:off x="1582822" y="1786175"/>
            <a:ext cx="179536" cy="205184"/>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or</a:t>
            </a:r>
          </a:p>
        </p:txBody>
      </p:sp>
      <p:sp>
        <p:nvSpPr>
          <p:cNvPr id="23" name="TextBox 22"/>
          <p:cNvSpPr txBox="1"/>
          <p:nvPr/>
        </p:nvSpPr>
        <p:spPr>
          <a:xfrm>
            <a:off x="1509414" y="1584901"/>
            <a:ext cx="338299" cy="205184"/>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235" b="1" i="1" dirty="0" smtClean="0">
                <a:solidFill>
                  <a:prstClr val="black"/>
                </a:solidFill>
                <a:latin typeface="Times" pitchFamily="18" charset="0"/>
                <a:ea typeface="+mn-ea"/>
                <a:cs typeface="Times" pitchFamily="18" charset="0"/>
              </a:rPr>
              <a:t>I</a:t>
            </a:r>
            <a:r>
              <a:rPr lang="en-US" sz="1500" b="1" i="1" baseline="30000" dirty="0" smtClean="0">
                <a:solidFill>
                  <a:prstClr val="black"/>
                </a:solidFill>
                <a:latin typeface="Arial" pitchFamily="34" charset="0"/>
                <a:ea typeface="+mn-ea"/>
                <a:cs typeface="Arial" pitchFamily="34" charset="0"/>
              </a:rPr>
              <a:t>A </a:t>
            </a:r>
            <a:r>
              <a:rPr lang="en-US" sz="1235" b="1" i="1" dirty="0" err="1" smtClean="0">
                <a:solidFill>
                  <a:prstClr val="black"/>
                </a:solidFill>
                <a:latin typeface="Times" pitchFamily="18" charset="0"/>
                <a:ea typeface="+mn-ea"/>
                <a:cs typeface="Times" pitchFamily="18" charset="0"/>
              </a:rPr>
              <a:t>I</a:t>
            </a:r>
            <a:r>
              <a:rPr lang="en-US" sz="1500" b="1" i="1" baseline="30000" dirty="0" err="1" smtClean="0">
                <a:solidFill>
                  <a:prstClr val="black"/>
                </a:solidFill>
                <a:latin typeface="Arial" pitchFamily="34" charset="0"/>
                <a:ea typeface="+mn-ea"/>
                <a:cs typeface="Arial" pitchFamily="34" charset="0"/>
              </a:rPr>
              <a:t>A</a:t>
            </a:r>
            <a:endParaRPr lang="en-US" sz="1500" b="1" i="1" baseline="30000" dirty="0" smtClean="0">
              <a:solidFill>
                <a:prstClr val="black"/>
              </a:solidFill>
              <a:latin typeface="Arial" pitchFamily="34" charset="0"/>
              <a:ea typeface="+mn-ea"/>
              <a:cs typeface="Arial" pitchFamily="34" charset="0"/>
            </a:endParaRPr>
          </a:p>
        </p:txBody>
      </p:sp>
      <p:sp>
        <p:nvSpPr>
          <p:cNvPr id="24" name="TextBox 23"/>
          <p:cNvSpPr txBox="1"/>
          <p:nvPr/>
        </p:nvSpPr>
        <p:spPr>
          <a:xfrm>
            <a:off x="1577018" y="2019876"/>
            <a:ext cx="197170" cy="205184"/>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235" b="1" i="1" dirty="0" err="1" smtClean="0">
                <a:solidFill>
                  <a:prstClr val="black"/>
                </a:solidFill>
                <a:latin typeface="Times" pitchFamily="18" charset="0"/>
                <a:ea typeface="+mn-ea"/>
                <a:cs typeface="Times" pitchFamily="18" charset="0"/>
              </a:rPr>
              <a:t>I</a:t>
            </a:r>
            <a:r>
              <a:rPr lang="en-US" sz="1500" b="1" i="1" baseline="30000" dirty="0" err="1" smtClean="0">
                <a:solidFill>
                  <a:prstClr val="black"/>
                </a:solidFill>
                <a:latin typeface="Arial" pitchFamily="34" charset="0"/>
                <a:ea typeface="+mn-ea"/>
                <a:cs typeface="Arial" pitchFamily="34" charset="0"/>
              </a:rPr>
              <a:t>A</a:t>
            </a:r>
            <a:r>
              <a:rPr lang="en-US" sz="1235" b="1" i="1" dirty="0" err="1" smtClean="0">
                <a:solidFill>
                  <a:prstClr val="black"/>
                </a:solidFill>
                <a:latin typeface="Arial" pitchFamily="34" charset="0"/>
                <a:ea typeface="+mn-ea"/>
                <a:cs typeface="Arial" pitchFamily="34" charset="0"/>
              </a:rPr>
              <a:t>i</a:t>
            </a:r>
            <a:endParaRPr lang="en-US" sz="1235" b="1" i="1" dirty="0">
              <a:solidFill>
                <a:prstClr val="black"/>
              </a:solidFill>
              <a:latin typeface="Arial" pitchFamily="34" charset="0"/>
              <a:ea typeface="+mn-ea"/>
              <a:cs typeface="Arial" pitchFamily="34" charset="0"/>
            </a:endParaRPr>
          </a:p>
        </p:txBody>
      </p:sp>
      <p:sp>
        <p:nvSpPr>
          <p:cNvPr id="25" name="TextBox 24"/>
          <p:cNvSpPr txBox="1"/>
          <p:nvPr/>
        </p:nvSpPr>
        <p:spPr>
          <a:xfrm>
            <a:off x="1502820" y="2407226"/>
            <a:ext cx="343043" cy="205184"/>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235" b="1" i="1" dirty="0">
                <a:solidFill>
                  <a:prstClr val="black"/>
                </a:solidFill>
                <a:latin typeface="Times" pitchFamily="18" charset="0"/>
                <a:ea typeface="+mn-ea"/>
                <a:cs typeface="Times" pitchFamily="18" charset="0"/>
              </a:rPr>
              <a:t>I</a:t>
            </a:r>
            <a:r>
              <a:rPr lang="en-US" sz="1500" b="1" i="1" baseline="30000" dirty="0" smtClean="0">
                <a:solidFill>
                  <a:prstClr val="black"/>
                </a:solidFill>
                <a:latin typeface="Arial" pitchFamily="34" charset="0"/>
                <a:ea typeface="+mn-ea"/>
                <a:cs typeface="Arial" pitchFamily="34" charset="0"/>
              </a:rPr>
              <a:t>B </a:t>
            </a:r>
            <a:r>
              <a:rPr lang="en-US" sz="1235" b="1" i="1" dirty="0" err="1">
                <a:solidFill>
                  <a:prstClr val="black"/>
                </a:solidFill>
                <a:latin typeface="Times" pitchFamily="18" charset="0"/>
                <a:ea typeface="+mn-ea"/>
                <a:cs typeface="Times" pitchFamily="18" charset="0"/>
              </a:rPr>
              <a:t>I</a:t>
            </a:r>
            <a:r>
              <a:rPr lang="en-US" sz="1500" b="1" i="1" baseline="30000" dirty="0" err="1" smtClean="0">
                <a:solidFill>
                  <a:prstClr val="black"/>
                </a:solidFill>
                <a:latin typeface="Arial" pitchFamily="34" charset="0"/>
                <a:ea typeface="+mn-ea"/>
                <a:cs typeface="Arial" pitchFamily="34" charset="0"/>
              </a:rPr>
              <a:t>B</a:t>
            </a:r>
            <a:endParaRPr lang="en-US" sz="1500" b="1" i="1" baseline="30000" dirty="0" smtClean="0">
              <a:solidFill>
                <a:prstClr val="black"/>
              </a:solidFill>
              <a:latin typeface="Arial" pitchFamily="34" charset="0"/>
              <a:ea typeface="+mn-ea"/>
              <a:cs typeface="Arial" pitchFamily="34" charset="0"/>
            </a:endParaRPr>
          </a:p>
        </p:txBody>
      </p:sp>
      <p:sp>
        <p:nvSpPr>
          <p:cNvPr id="26" name="TextBox 25"/>
          <p:cNvSpPr txBox="1"/>
          <p:nvPr/>
        </p:nvSpPr>
        <p:spPr>
          <a:xfrm>
            <a:off x="1589648" y="2621558"/>
            <a:ext cx="179536" cy="205184"/>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or</a:t>
            </a:r>
          </a:p>
        </p:txBody>
      </p:sp>
      <p:sp>
        <p:nvSpPr>
          <p:cNvPr id="27" name="TextBox 26"/>
          <p:cNvSpPr txBox="1"/>
          <p:nvPr/>
        </p:nvSpPr>
        <p:spPr>
          <a:xfrm>
            <a:off x="1563147" y="2851150"/>
            <a:ext cx="232436" cy="205184"/>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235" b="1" i="1" dirty="0">
                <a:solidFill>
                  <a:prstClr val="black"/>
                </a:solidFill>
                <a:latin typeface="Times" pitchFamily="18" charset="0"/>
                <a:ea typeface="+mn-ea"/>
                <a:cs typeface="Times" pitchFamily="18" charset="0"/>
              </a:rPr>
              <a:t>I</a:t>
            </a:r>
            <a:r>
              <a:rPr lang="en-US" sz="1500" b="1" i="1" baseline="30000" dirty="0" smtClean="0">
                <a:solidFill>
                  <a:prstClr val="black"/>
                </a:solidFill>
                <a:latin typeface="Arial" pitchFamily="34" charset="0"/>
                <a:ea typeface="+mn-ea"/>
                <a:cs typeface="Arial" pitchFamily="34" charset="0"/>
              </a:rPr>
              <a:t>B </a:t>
            </a:r>
            <a:r>
              <a:rPr lang="en-US" sz="1235" b="1" i="1" dirty="0" smtClean="0">
                <a:solidFill>
                  <a:prstClr val="black"/>
                </a:solidFill>
                <a:latin typeface="Arial" pitchFamily="34" charset="0"/>
                <a:ea typeface="+mn-ea"/>
                <a:cs typeface="Arial" pitchFamily="34" charset="0"/>
              </a:rPr>
              <a:t>i</a:t>
            </a:r>
            <a:endParaRPr lang="en-US" sz="1500" b="1" i="1" baseline="30000" dirty="0" smtClean="0">
              <a:solidFill>
                <a:prstClr val="black"/>
              </a:solidFill>
              <a:latin typeface="Arial" pitchFamily="34" charset="0"/>
              <a:ea typeface="+mn-ea"/>
              <a:cs typeface="Arial" pitchFamily="34" charset="0"/>
            </a:endParaRPr>
          </a:p>
        </p:txBody>
      </p:sp>
      <p:sp>
        <p:nvSpPr>
          <p:cNvPr id="28" name="TextBox 27"/>
          <p:cNvSpPr txBox="1"/>
          <p:nvPr/>
        </p:nvSpPr>
        <p:spPr>
          <a:xfrm>
            <a:off x="1507041" y="3519726"/>
            <a:ext cx="338298" cy="205184"/>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235" b="1" i="1" dirty="0">
                <a:solidFill>
                  <a:prstClr val="black"/>
                </a:solidFill>
                <a:latin typeface="Times" pitchFamily="18" charset="0"/>
                <a:ea typeface="+mn-ea"/>
                <a:cs typeface="Times" pitchFamily="18" charset="0"/>
              </a:rPr>
              <a:t>I</a:t>
            </a:r>
            <a:r>
              <a:rPr lang="en-US" sz="1500" b="1" i="1" baseline="30000" dirty="0" smtClean="0">
                <a:solidFill>
                  <a:prstClr val="black"/>
                </a:solidFill>
                <a:latin typeface="Arial" pitchFamily="34" charset="0"/>
                <a:ea typeface="+mn-ea"/>
                <a:cs typeface="Arial" pitchFamily="34" charset="0"/>
              </a:rPr>
              <a:t>A </a:t>
            </a:r>
            <a:r>
              <a:rPr lang="en-US" sz="1235" b="1" i="1" dirty="0">
                <a:solidFill>
                  <a:prstClr val="black"/>
                </a:solidFill>
                <a:latin typeface="Times" pitchFamily="18" charset="0"/>
                <a:ea typeface="+mn-ea"/>
                <a:cs typeface="Times" pitchFamily="18" charset="0"/>
              </a:rPr>
              <a:t>I</a:t>
            </a:r>
            <a:r>
              <a:rPr lang="en-US" sz="1500" b="1" i="1" baseline="30000" dirty="0" smtClean="0">
                <a:solidFill>
                  <a:prstClr val="black"/>
                </a:solidFill>
                <a:latin typeface="Arial" pitchFamily="34" charset="0"/>
                <a:ea typeface="+mn-ea"/>
                <a:cs typeface="Arial" pitchFamily="34" charset="0"/>
              </a:rPr>
              <a:t>B</a:t>
            </a:r>
          </a:p>
        </p:txBody>
      </p:sp>
      <p:sp>
        <p:nvSpPr>
          <p:cNvPr id="29" name="TextBox 28"/>
          <p:cNvSpPr txBox="1"/>
          <p:nvPr/>
        </p:nvSpPr>
        <p:spPr>
          <a:xfrm>
            <a:off x="1648735" y="4329807"/>
            <a:ext cx="70533" cy="183063"/>
          </a:xfrm>
          <a:prstGeom prst="rect">
            <a:avLst/>
          </a:prstGeom>
          <a:noFill/>
        </p:spPr>
        <p:txBody>
          <a:bodyPr wrap="none" lIns="0" tIns="0" rIns="0" bIns="0" rtlCol="0">
            <a:spAutoFit/>
          </a:bodyPr>
          <a:lstStyle/>
          <a:p>
            <a:pPr algn="ctr" fontAlgn="auto">
              <a:lnSpc>
                <a:spcPts val="1600"/>
              </a:lnSpc>
              <a:spcBef>
                <a:spcPts val="0"/>
              </a:spcBef>
              <a:spcAft>
                <a:spcPts val="0"/>
              </a:spcAft>
            </a:pPr>
            <a:r>
              <a:rPr lang="en-US" sz="1500" b="1" i="1" baseline="30000" dirty="0" smtClean="0">
                <a:solidFill>
                  <a:prstClr val="black"/>
                </a:solidFill>
                <a:latin typeface="Arial" pitchFamily="34" charset="0"/>
                <a:ea typeface="+mn-ea"/>
                <a:cs typeface="Arial" pitchFamily="34" charset="0"/>
              </a:rPr>
              <a:t>ii</a:t>
            </a:r>
          </a:p>
        </p:txBody>
      </p:sp>
      <p:sp>
        <p:nvSpPr>
          <p:cNvPr id="30" name="TextBox 29"/>
          <p:cNvSpPr txBox="1"/>
          <p:nvPr/>
        </p:nvSpPr>
        <p:spPr>
          <a:xfrm>
            <a:off x="4422775" y="4268312"/>
            <a:ext cx="537006" cy="410369"/>
          </a:xfrm>
          <a:prstGeom prst="rect">
            <a:avLst/>
          </a:prstGeom>
          <a:noFill/>
        </p:spPr>
        <p:txBody>
          <a:bodyPr wrap="none" lIns="0" tIns="0" rIns="0" bIns="0" rtlCol="0">
            <a:spAutoFit/>
          </a:bodyPr>
          <a:lstStyle/>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Anti-A</a:t>
            </a:r>
          </a:p>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Anti-B</a:t>
            </a:r>
            <a:endParaRPr lang="en-US" sz="1400" b="1" dirty="0">
              <a:solidFill>
                <a:prstClr val="black"/>
              </a:solidFill>
              <a:latin typeface="Arial" pitchFamily="34" charset="0"/>
              <a:ea typeface="+mn-ea"/>
              <a:cs typeface="Arial" pitchFamily="34" charset="0"/>
            </a:endParaRPr>
          </a:p>
        </p:txBody>
      </p:sp>
      <p:sp>
        <p:nvSpPr>
          <p:cNvPr id="31" name="Freeform 30"/>
          <p:cNvSpPr/>
          <p:nvPr/>
        </p:nvSpPr>
        <p:spPr>
          <a:xfrm>
            <a:off x="2624138" y="1614488"/>
            <a:ext cx="276225" cy="33337"/>
          </a:xfrm>
          <a:custGeom>
            <a:avLst/>
            <a:gdLst>
              <a:gd name="connsiteX0" fmla="*/ 0 w 276225"/>
              <a:gd name="connsiteY0" fmla="*/ 33337 h 33337"/>
              <a:gd name="connsiteX1" fmla="*/ 276225 w 276225"/>
              <a:gd name="connsiteY1" fmla="*/ 0 h 33337"/>
            </a:gdLst>
            <a:ahLst/>
            <a:cxnLst>
              <a:cxn ang="0">
                <a:pos x="connsiteX0" y="connsiteY0"/>
              </a:cxn>
              <a:cxn ang="0">
                <a:pos x="connsiteX1" y="connsiteY1"/>
              </a:cxn>
            </a:cxnLst>
            <a:rect l="l" t="t" r="r" b="b"/>
            <a:pathLst>
              <a:path w="276225" h="33337">
                <a:moveTo>
                  <a:pt x="0" y="33337"/>
                </a:moveTo>
                <a:lnTo>
                  <a:pt x="276225" y="0"/>
                </a:lnTo>
              </a:path>
            </a:pathLst>
          </a:custGeom>
          <a:noFill/>
          <a:ln w="12700">
            <a:solidFill>
              <a:schemeClr val="tx1"/>
            </a:solidFill>
            <a:head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32" name="Freeform 31"/>
          <p:cNvSpPr/>
          <p:nvPr/>
        </p:nvSpPr>
        <p:spPr>
          <a:xfrm>
            <a:off x="2628900" y="2462213"/>
            <a:ext cx="257175" cy="52387"/>
          </a:xfrm>
          <a:custGeom>
            <a:avLst/>
            <a:gdLst>
              <a:gd name="connsiteX0" fmla="*/ 0 w 257175"/>
              <a:gd name="connsiteY0" fmla="*/ 52387 h 52387"/>
              <a:gd name="connsiteX1" fmla="*/ 257175 w 257175"/>
              <a:gd name="connsiteY1" fmla="*/ 0 h 52387"/>
            </a:gdLst>
            <a:ahLst/>
            <a:cxnLst>
              <a:cxn ang="0">
                <a:pos x="connsiteX0" y="connsiteY0"/>
              </a:cxn>
              <a:cxn ang="0">
                <a:pos x="connsiteX1" y="connsiteY1"/>
              </a:cxn>
            </a:cxnLst>
            <a:rect l="l" t="t" r="r" b="b"/>
            <a:pathLst>
              <a:path w="257175" h="52387">
                <a:moveTo>
                  <a:pt x="0" y="52387"/>
                </a:moveTo>
                <a:lnTo>
                  <a:pt x="257175" y="0"/>
                </a:lnTo>
              </a:path>
            </a:pathLst>
          </a:custGeom>
          <a:noFill/>
          <a:ln w="12700">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33" name="Freeform 32"/>
          <p:cNvSpPr/>
          <p:nvPr/>
        </p:nvSpPr>
        <p:spPr>
          <a:xfrm>
            <a:off x="4619625" y="3586163"/>
            <a:ext cx="171450" cy="0"/>
          </a:xfrm>
          <a:custGeom>
            <a:avLst/>
            <a:gdLst>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34" name="직사각형 33"/>
          <p:cNvSpPr/>
          <p:nvPr/>
        </p:nvSpPr>
        <p:spPr>
          <a:xfrm>
            <a:off x="657224" y="5012799"/>
            <a:ext cx="8086725" cy="1200329"/>
          </a:xfrm>
          <a:prstGeom prst="rect">
            <a:avLst/>
          </a:prstGeom>
        </p:spPr>
        <p:txBody>
          <a:bodyPr wrap="square">
            <a:spAutoFit/>
          </a:bodyPr>
          <a:lstStyle/>
          <a:p>
            <a:r>
              <a:rPr lang="en-US" altLang="ko-KR" sz="1800" dirty="0" smtClean="0"/>
              <a:t>Both the </a:t>
            </a:r>
            <a:r>
              <a:rPr lang="en-US" altLang="ko-KR" sz="1800" i="1" dirty="0" smtClean="0"/>
              <a:t>I</a:t>
            </a:r>
            <a:r>
              <a:rPr lang="en-US" altLang="ko-KR" sz="1800" i="1" baseline="30000" dirty="0" smtClean="0"/>
              <a:t>A</a:t>
            </a:r>
            <a:r>
              <a:rPr lang="en-US" altLang="ko-KR" sz="1800" dirty="0" smtClean="0"/>
              <a:t> and </a:t>
            </a:r>
            <a:r>
              <a:rPr lang="en-US" altLang="ko-KR" sz="1800" i="1" dirty="0" smtClean="0"/>
              <a:t>I</a:t>
            </a:r>
            <a:r>
              <a:rPr lang="en-US" altLang="ko-KR" sz="1800" i="1" baseline="30000" dirty="0" smtClean="0"/>
              <a:t>B</a:t>
            </a:r>
            <a:r>
              <a:rPr lang="en-US" altLang="ko-KR" sz="1800" dirty="0" smtClean="0"/>
              <a:t> alleles are dominant to the </a:t>
            </a:r>
            <a:r>
              <a:rPr lang="en-US" altLang="ko-KR" sz="1800" i="1" dirty="0" err="1" smtClean="0"/>
              <a:t>i</a:t>
            </a:r>
            <a:r>
              <a:rPr lang="en-US" altLang="ko-KR" sz="1800" dirty="0" smtClean="0"/>
              <a:t> allele. </a:t>
            </a:r>
          </a:p>
          <a:p>
            <a:r>
              <a:rPr lang="en-US" altLang="ko-KR" sz="1800" dirty="0" smtClean="0"/>
              <a:t>People of genotype </a:t>
            </a:r>
            <a:r>
              <a:rPr lang="en-US" altLang="ko-KR" sz="1800" i="1" dirty="0" smtClean="0"/>
              <a:t>I</a:t>
            </a:r>
            <a:r>
              <a:rPr lang="en-US" altLang="ko-KR" sz="1800" i="1" baseline="30000" dirty="0" smtClean="0"/>
              <a:t>A</a:t>
            </a:r>
            <a:r>
              <a:rPr lang="en-US" altLang="ko-KR" sz="1800" i="1" dirty="0" smtClean="0"/>
              <a:t>I</a:t>
            </a:r>
            <a:r>
              <a:rPr lang="en-US" altLang="ko-KR" sz="1800" i="1" baseline="30000" dirty="0" smtClean="0"/>
              <a:t>B</a:t>
            </a:r>
            <a:r>
              <a:rPr lang="en-US" altLang="ko-KR" sz="1800" dirty="0" smtClean="0"/>
              <a:t> make both carbohydrates. In other words, the </a:t>
            </a:r>
            <a:r>
              <a:rPr lang="en-US" altLang="ko-KR" sz="1800" i="1" dirty="0" smtClean="0"/>
              <a:t>I</a:t>
            </a:r>
            <a:r>
              <a:rPr lang="en-US" altLang="ko-KR" sz="1800" i="1" baseline="30000" dirty="0" smtClean="0"/>
              <a:t>A</a:t>
            </a:r>
            <a:r>
              <a:rPr lang="en-US" altLang="ko-KR" sz="1800" dirty="0" smtClean="0"/>
              <a:t> and </a:t>
            </a:r>
            <a:r>
              <a:rPr lang="en-US" altLang="ko-KR" sz="1800" i="1" dirty="0" smtClean="0"/>
              <a:t>I</a:t>
            </a:r>
            <a:r>
              <a:rPr lang="en-US" altLang="ko-KR" sz="1800" i="1" baseline="30000" dirty="0" smtClean="0"/>
              <a:t>B</a:t>
            </a:r>
            <a:r>
              <a:rPr lang="en-US" altLang="ko-KR" sz="1800" dirty="0" smtClean="0"/>
              <a:t> alleles are </a:t>
            </a:r>
            <a:r>
              <a:rPr lang="en-US" altLang="ko-KR" sz="1800" b="1" dirty="0" err="1" smtClean="0"/>
              <a:t>codominant</a:t>
            </a:r>
            <a:r>
              <a:rPr lang="en-US" altLang="ko-KR" sz="1800" dirty="0" smtClean="0"/>
              <a:t>, meaning that both alleles are expressed in heterozygous individuals </a:t>
            </a:r>
            <a:r>
              <a:rPr lang="en-US" altLang="ko-KR" sz="1800" i="1" dirty="0" smtClean="0"/>
              <a:t>(I</a:t>
            </a:r>
            <a:r>
              <a:rPr lang="en-US" altLang="ko-KR" sz="1800" i="1" baseline="30000" dirty="0" smtClean="0"/>
              <a:t>A</a:t>
            </a:r>
            <a:r>
              <a:rPr lang="en-US" altLang="ko-KR" sz="1800" i="1" dirty="0" smtClean="0"/>
              <a:t>I</a:t>
            </a:r>
            <a:r>
              <a:rPr lang="en-US" altLang="ko-KR" sz="1800" i="1" baseline="30000" dirty="0" smtClean="0"/>
              <a:t>B</a:t>
            </a:r>
            <a:r>
              <a:rPr lang="en-US" altLang="ko-KR" sz="1800" dirty="0" smtClean="0"/>
              <a:t>) who have type AB blood. </a:t>
            </a:r>
            <a:endParaRPr lang="en-US" altLang="ko-KR" sz="1800" dirty="0"/>
          </a:p>
        </p:txBody>
      </p:sp>
      <p:sp>
        <p:nvSpPr>
          <p:cNvPr id="2" name="직사각형 1"/>
          <p:cNvSpPr/>
          <p:nvPr/>
        </p:nvSpPr>
        <p:spPr>
          <a:xfrm>
            <a:off x="6131553" y="6220771"/>
            <a:ext cx="1800493" cy="369332"/>
          </a:xfrm>
          <a:prstGeom prst="rect">
            <a:avLst/>
          </a:prstGeom>
        </p:spPr>
        <p:txBody>
          <a:bodyPr wrap="none">
            <a:spAutoFit/>
          </a:bodyPr>
          <a:lstStyle/>
          <a:p>
            <a:r>
              <a:rPr lang="en-US" altLang="ko-KR" sz="1800" dirty="0" err="1">
                <a:solidFill>
                  <a:srgbClr val="FF0000"/>
                </a:solidFill>
                <a:latin typeface="Arial" panose="020B0604020202020204" pitchFamily="34" charset="0"/>
              </a:rPr>
              <a:t>isoagglutinogen</a:t>
            </a:r>
            <a:endParaRPr lang="ko-KR" altLang="en-US" sz="1800" dirty="0">
              <a:solidFill>
                <a:srgbClr val="FF0000"/>
              </a:solidFill>
            </a:endParaRP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858882" y="446847"/>
            <a:ext cx="4837067" cy="543753"/>
          </a:xfrm>
        </p:spPr>
        <p:txBody>
          <a:bodyPr/>
          <a:lstStyle/>
          <a:p>
            <a:r>
              <a:rPr lang="en-US" dirty="0" err="1" smtClean="0"/>
              <a:t>Pleiotropy</a:t>
            </a:r>
            <a:r>
              <a:rPr lang="ko-KR" altLang="en-US" sz="2800" b="0" dirty="0" smtClean="0"/>
              <a:t>다면발현</a:t>
            </a:r>
            <a:endParaRPr lang="en-US" sz="2800" b="0" dirty="0" smtClean="0"/>
          </a:p>
        </p:txBody>
      </p:sp>
      <p:sp>
        <p:nvSpPr>
          <p:cNvPr id="182275" name="Rectangle 3"/>
          <p:cNvSpPr>
            <a:spLocks noGrp="1" noChangeArrowheads="1"/>
          </p:cNvSpPr>
          <p:nvPr>
            <p:ph idx="1"/>
          </p:nvPr>
        </p:nvSpPr>
        <p:spPr/>
        <p:txBody>
          <a:bodyPr/>
          <a:lstStyle/>
          <a:p>
            <a:pPr>
              <a:tabLst>
                <a:tab pos="2405063" algn="l"/>
              </a:tabLst>
            </a:pPr>
            <a:r>
              <a:rPr lang="en-US" b="1" dirty="0" err="1" smtClean="0"/>
              <a:t>Pleiotropy</a:t>
            </a:r>
            <a:r>
              <a:rPr lang="en-US" dirty="0" smtClean="0"/>
              <a:t> is when one gene influences several characters.</a:t>
            </a:r>
          </a:p>
          <a:p>
            <a:r>
              <a:rPr lang="en-US" dirty="0" smtClean="0"/>
              <a:t>Sickle-cell</a:t>
            </a:r>
            <a:r>
              <a:rPr lang="ko-KR" altLang="en-US" sz="2000" dirty="0" smtClean="0"/>
              <a:t>겸상적혈구</a:t>
            </a:r>
            <a:r>
              <a:rPr lang="en-US" dirty="0" smtClean="0"/>
              <a:t> disease</a:t>
            </a:r>
          </a:p>
          <a:p>
            <a:pPr lvl="1"/>
            <a:r>
              <a:rPr lang="en-US" dirty="0" smtClean="0"/>
              <a:t>exhibits </a:t>
            </a:r>
            <a:r>
              <a:rPr lang="en-US" dirty="0" err="1" smtClean="0"/>
              <a:t>pleiotropy</a:t>
            </a:r>
            <a:r>
              <a:rPr lang="en-US" dirty="0" smtClean="0"/>
              <a:t>,</a:t>
            </a:r>
          </a:p>
          <a:p>
            <a:pPr lvl="1"/>
            <a:r>
              <a:rPr lang="en-US" dirty="0" smtClean="0"/>
              <a:t>results in abnormal hemoglobin proteins, and</a:t>
            </a:r>
          </a:p>
          <a:p>
            <a:pPr lvl="1"/>
            <a:r>
              <a:rPr lang="en-US" dirty="0" smtClean="0"/>
              <a:t>causes disk-shaped red blood cells to deform into a sickle shape with jagged edges.</a:t>
            </a:r>
          </a:p>
          <a:p>
            <a:r>
              <a:rPr lang="en-US" dirty="0" smtClean="0"/>
              <a:t>In most cases, only people who are homozygous for the sickle-cell allele have sickle-cell disease.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87408" y="361123"/>
            <a:ext cx="4275092" cy="515178"/>
          </a:xfrm>
        </p:spPr>
        <p:txBody>
          <a:bodyPr/>
          <a:lstStyle/>
          <a:p>
            <a:r>
              <a:rPr lang="en-US" dirty="0" smtClean="0"/>
              <a:t>In an Abbey Garden</a:t>
            </a:r>
          </a:p>
        </p:txBody>
      </p:sp>
      <p:sp>
        <p:nvSpPr>
          <p:cNvPr id="28675" name="Rectangle 3"/>
          <p:cNvSpPr>
            <a:spLocks noGrp="1" noChangeArrowheads="1"/>
          </p:cNvSpPr>
          <p:nvPr>
            <p:ph idx="1"/>
          </p:nvPr>
        </p:nvSpPr>
        <p:spPr>
          <a:xfrm>
            <a:off x="287383" y="1227909"/>
            <a:ext cx="8543108" cy="4658541"/>
          </a:xfrm>
        </p:spPr>
        <p:txBody>
          <a:bodyPr>
            <a:normAutofit/>
          </a:bodyPr>
          <a:lstStyle/>
          <a:p>
            <a:r>
              <a:rPr lang="en-US" dirty="0" smtClean="0"/>
              <a:t>Mendel probably chose to study garden peas because they</a:t>
            </a:r>
          </a:p>
          <a:p>
            <a:pPr lvl="1"/>
            <a:r>
              <a:rPr lang="en-US" dirty="0" smtClean="0"/>
              <a:t>were easy to grow and</a:t>
            </a:r>
          </a:p>
          <a:p>
            <a:pPr lvl="1"/>
            <a:r>
              <a:rPr lang="en-US" dirty="0" smtClean="0"/>
              <a:t>came in many readily distinguishable varieties.</a:t>
            </a:r>
          </a:p>
          <a:p>
            <a:r>
              <a:rPr lang="en-US" altLang="ko-KR" dirty="0" smtClean="0"/>
              <a:t>A </a:t>
            </a:r>
            <a:r>
              <a:rPr lang="en-US" altLang="ko-KR" b="1" dirty="0" smtClean="0"/>
              <a:t>character</a:t>
            </a:r>
            <a:r>
              <a:rPr lang="en-US" altLang="ko-KR" dirty="0" smtClean="0"/>
              <a:t> is a heritable feature that varies among individuals.</a:t>
            </a:r>
          </a:p>
          <a:p>
            <a:pPr lvl="1"/>
            <a:r>
              <a:rPr lang="en-US" altLang="ko-KR" dirty="0" smtClean="0"/>
              <a:t>A </a:t>
            </a:r>
            <a:r>
              <a:rPr lang="en-US" altLang="ko-KR" b="1" dirty="0" smtClean="0"/>
              <a:t>trait</a:t>
            </a:r>
            <a:r>
              <a:rPr lang="ko-KR" altLang="en-US" sz="2000" dirty="0" smtClean="0"/>
              <a:t>특성</a:t>
            </a:r>
            <a:r>
              <a:rPr lang="en-US" altLang="ko-KR" dirty="0" smtClean="0"/>
              <a:t> is a variant of a character.</a:t>
            </a:r>
          </a:p>
          <a:p>
            <a:pPr lvl="1"/>
            <a:r>
              <a:rPr lang="en-US" altLang="ko-KR" dirty="0" smtClean="0"/>
              <a:t>Each of the characters Mendel </a:t>
            </a:r>
          </a:p>
          <a:p>
            <a:pPr lvl="1">
              <a:buNone/>
            </a:pPr>
            <a:r>
              <a:rPr lang="en-US" altLang="ko-KR" dirty="0" smtClean="0"/>
              <a:t>  studied occurred in two distinct traits.</a:t>
            </a:r>
          </a:p>
          <a:p>
            <a:pPr lvl="1">
              <a:buNone/>
            </a:pPr>
            <a:endParaRPr lang="en-US" dirty="0"/>
          </a:p>
        </p:txBody>
      </p:sp>
      <p:pic>
        <p:nvPicPr>
          <p:cNvPr id="5"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562725" y="4086010"/>
            <a:ext cx="2225039" cy="2573488"/>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83208" y="204216"/>
            <a:ext cx="6577584" cy="6449568"/>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9.21</a:t>
            </a:r>
            <a:endParaRPr lang="en-US" sz="1200" b="0" dirty="0">
              <a:solidFill>
                <a:schemeClr val="tx1"/>
              </a:solidFill>
              <a:latin typeface="Arial" charset="0"/>
            </a:endParaRPr>
          </a:p>
        </p:txBody>
      </p:sp>
      <p:sp>
        <p:nvSpPr>
          <p:cNvPr id="3" name="TextBox 2"/>
          <p:cNvSpPr txBox="1"/>
          <p:nvPr/>
        </p:nvSpPr>
        <p:spPr>
          <a:xfrm>
            <a:off x="3286125" y="194691"/>
            <a:ext cx="2564805" cy="553998"/>
          </a:xfrm>
          <a:prstGeom prst="rect">
            <a:avLst/>
          </a:prstGeom>
          <a:noFill/>
        </p:spPr>
        <p:txBody>
          <a:bodyPr wrap="none" lIns="0" tIns="0" rIns="0" bIns="0" rtlCol="0">
            <a:spAutoFit/>
          </a:bodyPr>
          <a:lstStyle/>
          <a:p>
            <a:pPr algn="ctr" fontAlgn="auto">
              <a:spcBef>
                <a:spcPts val="0"/>
              </a:spcBef>
              <a:spcAft>
                <a:spcPts val="0"/>
              </a:spcAft>
            </a:pPr>
            <a:r>
              <a:rPr lang="en-US" sz="1800" b="1" dirty="0">
                <a:solidFill>
                  <a:prstClr val="black"/>
                </a:solidFill>
                <a:latin typeface="Arial" pitchFamily="34" charset="0"/>
                <a:ea typeface="+mn-ea"/>
                <a:cs typeface="Arial" pitchFamily="34" charset="0"/>
              </a:rPr>
              <a:t>Individual </a:t>
            </a:r>
            <a:r>
              <a:rPr lang="en-US" sz="1800" b="1" dirty="0" smtClean="0">
                <a:solidFill>
                  <a:prstClr val="black"/>
                </a:solidFill>
                <a:latin typeface="Arial" pitchFamily="34" charset="0"/>
                <a:ea typeface="+mn-ea"/>
                <a:cs typeface="Arial" pitchFamily="34" charset="0"/>
              </a:rPr>
              <a:t>homozygous</a:t>
            </a:r>
          </a:p>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for </a:t>
            </a:r>
            <a:r>
              <a:rPr lang="en-US" sz="1800" b="1" dirty="0">
                <a:solidFill>
                  <a:prstClr val="black"/>
                </a:solidFill>
                <a:latin typeface="Arial" pitchFamily="34" charset="0"/>
                <a:ea typeface="+mn-ea"/>
                <a:cs typeface="Arial" pitchFamily="34" charset="0"/>
              </a:rPr>
              <a:t>sickle-cell allele</a:t>
            </a:r>
          </a:p>
        </p:txBody>
      </p:sp>
      <p:sp>
        <p:nvSpPr>
          <p:cNvPr id="5" name="TextBox 4"/>
          <p:cNvSpPr txBox="1"/>
          <p:nvPr/>
        </p:nvSpPr>
        <p:spPr>
          <a:xfrm>
            <a:off x="2687902" y="1821180"/>
            <a:ext cx="3757439" cy="276999"/>
          </a:xfrm>
          <a:prstGeom prst="rect">
            <a:avLst/>
          </a:prstGeom>
          <a:noFill/>
        </p:spPr>
        <p:txBody>
          <a:bodyPr wrap="none" lIns="0" tIns="0" rIns="0" bIns="0" rtlCol="0">
            <a:spAutoFit/>
          </a:bodyPr>
          <a:lstStyle/>
          <a:p>
            <a:pPr algn="ctr" fontAlgn="auto">
              <a:spcBef>
                <a:spcPts val="0"/>
              </a:spcBef>
              <a:spcAft>
                <a:spcPts val="0"/>
              </a:spcAft>
            </a:pPr>
            <a:r>
              <a:rPr lang="en-US" sz="1800" b="1" dirty="0">
                <a:solidFill>
                  <a:prstClr val="black"/>
                </a:solidFill>
                <a:latin typeface="Arial" pitchFamily="34" charset="0"/>
                <a:ea typeface="+mn-ea"/>
                <a:cs typeface="Arial" pitchFamily="34" charset="0"/>
              </a:rPr>
              <a:t>Sickle-cell (abnormal) hemoglobin</a:t>
            </a:r>
          </a:p>
        </p:txBody>
      </p:sp>
      <p:sp>
        <p:nvSpPr>
          <p:cNvPr id="6" name="TextBox 5"/>
          <p:cNvSpPr txBox="1"/>
          <p:nvPr/>
        </p:nvSpPr>
        <p:spPr>
          <a:xfrm>
            <a:off x="1292446" y="3267964"/>
            <a:ext cx="6578724" cy="553998"/>
          </a:xfrm>
          <a:prstGeom prst="rect">
            <a:avLst/>
          </a:prstGeom>
          <a:noFill/>
        </p:spPr>
        <p:txBody>
          <a:bodyPr wrap="none" lIns="0" tIns="0" rIns="0" bIns="0" rtlCol="0">
            <a:spAutoFit/>
          </a:bodyPr>
          <a:lstStyle/>
          <a:p>
            <a:pPr algn="ctr" fontAlgn="auto">
              <a:spcBef>
                <a:spcPts val="0"/>
              </a:spcBef>
              <a:spcAft>
                <a:spcPts val="0"/>
              </a:spcAft>
            </a:pPr>
            <a:r>
              <a:rPr lang="en-US" sz="1800" b="1" dirty="0">
                <a:solidFill>
                  <a:prstClr val="black"/>
                </a:solidFill>
                <a:latin typeface="Arial" pitchFamily="34" charset="0"/>
                <a:ea typeface="+mn-ea"/>
                <a:cs typeface="Arial" pitchFamily="34" charset="0"/>
              </a:rPr>
              <a:t>Abnormal hemoglobin crystallizes into long, flexible chains</a:t>
            </a:r>
            <a:r>
              <a:rPr lang="en-US" sz="1800" b="1" dirty="0" smtClean="0">
                <a:solidFill>
                  <a:prstClr val="black"/>
                </a:solidFill>
                <a:latin typeface="Arial" pitchFamily="34" charset="0"/>
                <a:ea typeface="+mn-ea"/>
                <a:cs typeface="Arial" pitchFamily="34" charset="0"/>
              </a:rPr>
              <a:t>,</a:t>
            </a:r>
          </a:p>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causing </a:t>
            </a:r>
            <a:r>
              <a:rPr lang="en-US" sz="1800" b="1" dirty="0">
                <a:solidFill>
                  <a:prstClr val="black"/>
                </a:solidFill>
                <a:latin typeface="Arial" pitchFamily="34" charset="0"/>
                <a:ea typeface="+mn-ea"/>
                <a:cs typeface="Arial" pitchFamily="34" charset="0"/>
              </a:rPr>
              <a:t>red blood cells to become sickle-shaped.</a:t>
            </a:r>
          </a:p>
        </p:txBody>
      </p:sp>
      <p:sp>
        <p:nvSpPr>
          <p:cNvPr id="7" name="TextBox 6"/>
          <p:cNvSpPr txBox="1"/>
          <p:nvPr/>
        </p:nvSpPr>
        <p:spPr>
          <a:xfrm>
            <a:off x="1421437" y="6065520"/>
            <a:ext cx="6309420" cy="553998"/>
          </a:xfrm>
          <a:prstGeom prst="rect">
            <a:avLst/>
          </a:prstGeom>
          <a:noFill/>
        </p:spPr>
        <p:txBody>
          <a:bodyPr wrap="none" lIns="0" tIns="0" rIns="0" bIns="0" rtlCol="0">
            <a:spAutoFit/>
          </a:bodyPr>
          <a:lstStyle/>
          <a:p>
            <a:pPr algn="ctr" fontAlgn="auto">
              <a:spcBef>
                <a:spcPts val="0"/>
              </a:spcBef>
              <a:spcAft>
                <a:spcPts val="0"/>
              </a:spcAft>
            </a:pPr>
            <a:r>
              <a:rPr lang="en-US" sz="1800" b="1" dirty="0">
                <a:solidFill>
                  <a:prstClr val="black"/>
                </a:solidFill>
                <a:latin typeface="Arial" pitchFamily="34" charset="0"/>
                <a:ea typeface="+mn-ea"/>
                <a:cs typeface="Arial" pitchFamily="34" charset="0"/>
              </a:rPr>
              <a:t>Sickled cells can lead to a cascade of symptoms, such </a:t>
            </a:r>
            <a:r>
              <a:rPr lang="en-US" sz="1800" b="1" dirty="0" smtClean="0">
                <a:solidFill>
                  <a:prstClr val="black"/>
                </a:solidFill>
                <a:latin typeface="Arial" pitchFamily="34" charset="0"/>
                <a:ea typeface="+mn-ea"/>
                <a:cs typeface="Arial" pitchFamily="34" charset="0"/>
              </a:rPr>
              <a:t>as</a:t>
            </a:r>
          </a:p>
          <a:p>
            <a:pPr algn="ctr" fontAlgn="auto">
              <a:spcBef>
                <a:spcPts val="0"/>
              </a:spcBef>
              <a:spcAft>
                <a:spcPts val="0"/>
              </a:spcAft>
            </a:pPr>
            <a:r>
              <a:rPr lang="en-US" sz="1800" b="1" dirty="0" smtClean="0">
                <a:solidFill>
                  <a:prstClr val="black"/>
                </a:solidFill>
                <a:latin typeface="Arial" pitchFamily="34" charset="0"/>
                <a:ea typeface="+mn-ea"/>
                <a:cs typeface="Arial" pitchFamily="34" charset="0"/>
              </a:rPr>
              <a:t>weakness</a:t>
            </a:r>
            <a:r>
              <a:rPr lang="en-US" sz="1800" b="1" dirty="0">
                <a:solidFill>
                  <a:prstClr val="black"/>
                </a:solidFill>
                <a:latin typeface="Arial" pitchFamily="34" charset="0"/>
                <a:ea typeface="+mn-ea"/>
                <a:cs typeface="Arial" pitchFamily="34" charset="0"/>
              </a:rPr>
              <a:t>, pain, organ damage, and paralysis.</a:t>
            </a:r>
          </a:p>
        </p:txBody>
      </p:sp>
      <p:sp>
        <p:nvSpPr>
          <p:cNvPr id="8" name="TextBox 7"/>
          <p:cNvSpPr txBox="1"/>
          <p:nvPr/>
        </p:nvSpPr>
        <p:spPr>
          <a:xfrm rot="16200000">
            <a:off x="5042747" y="4507653"/>
            <a:ext cx="1255151" cy="215444"/>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Colorized SEM</a:t>
            </a: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925557" y="875473"/>
            <a:ext cx="7180217" cy="553278"/>
          </a:xfrm>
        </p:spPr>
        <p:txBody>
          <a:bodyPr/>
          <a:lstStyle/>
          <a:p>
            <a:r>
              <a:rPr lang="en-US" dirty="0" smtClean="0"/>
              <a:t>Polygenic Inheritance</a:t>
            </a:r>
            <a:r>
              <a:rPr lang="ko-KR" altLang="en-US" sz="2800" b="0" dirty="0" err="1" smtClean="0"/>
              <a:t>다인자유전</a:t>
            </a:r>
            <a:endParaRPr lang="en-US" sz="2800" b="0" dirty="0" smtClean="0"/>
          </a:p>
        </p:txBody>
      </p:sp>
      <p:sp>
        <p:nvSpPr>
          <p:cNvPr id="188419" name="Rectangle 3"/>
          <p:cNvSpPr>
            <a:spLocks noGrp="1" noChangeArrowheads="1"/>
          </p:cNvSpPr>
          <p:nvPr>
            <p:ph idx="1"/>
          </p:nvPr>
        </p:nvSpPr>
        <p:spPr>
          <a:xfrm>
            <a:off x="287383" y="1713684"/>
            <a:ext cx="8543108" cy="3448866"/>
          </a:xfrm>
        </p:spPr>
        <p:txBody>
          <a:bodyPr/>
          <a:lstStyle/>
          <a:p>
            <a:r>
              <a:rPr lang="en-US" b="1" dirty="0" smtClean="0"/>
              <a:t>Polygenic inheritance</a:t>
            </a:r>
            <a:r>
              <a:rPr lang="en-US" dirty="0" smtClean="0"/>
              <a:t> is </a:t>
            </a:r>
          </a:p>
          <a:p>
            <a:pPr lvl="1"/>
            <a:r>
              <a:rPr lang="en-US" dirty="0" smtClean="0"/>
              <a:t>the additive effects of two or more genes on a single phenotypic character and</a:t>
            </a:r>
          </a:p>
          <a:p>
            <a:pPr lvl="1"/>
            <a:r>
              <a:rPr lang="en-US" dirty="0" smtClean="0"/>
              <a:t>the logical opposite of </a:t>
            </a:r>
            <a:r>
              <a:rPr lang="en-US" dirty="0" err="1" smtClean="0"/>
              <a:t>pleiotropy</a:t>
            </a:r>
            <a:r>
              <a:rPr lang="en-US" dirty="0" smtClean="0"/>
              <a:t>, in which one gene affects several characters.</a:t>
            </a:r>
          </a:p>
          <a:p>
            <a:r>
              <a:rPr lang="en-US" dirty="0" smtClean="0"/>
              <a:t>There are evidences that height in people is controlled by a great number of genes.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4170" y="268712"/>
            <a:ext cx="8375660" cy="6320577"/>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9.22</a:t>
            </a:r>
            <a:endParaRPr lang="en-US" sz="1200" b="0" dirty="0">
              <a:solidFill>
                <a:schemeClr val="tx1"/>
              </a:solidFill>
              <a:latin typeface="Arial" charset="0"/>
            </a:endParaRPr>
          </a:p>
        </p:txBody>
      </p:sp>
      <p:sp>
        <p:nvSpPr>
          <p:cNvPr id="3" name="TextBox 2"/>
          <p:cNvSpPr txBox="1"/>
          <p:nvPr/>
        </p:nvSpPr>
        <p:spPr>
          <a:xfrm>
            <a:off x="415925" y="327481"/>
            <a:ext cx="1110817"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P Generation</a:t>
            </a:r>
            <a:endParaRPr lang="en-US" sz="1400" b="1" dirty="0">
              <a:solidFill>
                <a:prstClr val="black"/>
              </a:solidFill>
              <a:latin typeface="Arial" pitchFamily="34" charset="0"/>
              <a:ea typeface="+mn-ea"/>
              <a:cs typeface="Arial" pitchFamily="34" charset="0"/>
            </a:endParaRPr>
          </a:p>
        </p:txBody>
      </p:sp>
      <p:sp>
        <p:nvSpPr>
          <p:cNvPr id="5" name="TextBox 4"/>
          <p:cNvSpPr txBox="1"/>
          <p:nvPr/>
        </p:nvSpPr>
        <p:spPr>
          <a:xfrm>
            <a:off x="3644900" y="403682"/>
            <a:ext cx="1098058"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Symbol" pitchFamily="18" charset="2"/>
                <a:ea typeface="+mn-ea"/>
                <a:cs typeface="Arial" pitchFamily="34" charset="0"/>
              </a:rPr>
              <a:t>=</a:t>
            </a:r>
            <a:r>
              <a:rPr lang="en-US" sz="1400" b="1" dirty="0">
                <a:solidFill>
                  <a:prstClr val="black"/>
                </a:solidFill>
                <a:latin typeface="Arial" pitchFamily="34" charset="0"/>
                <a:ea typeface="+mn-ea"/>
                <a:cs typeface="Arial" pitchFamily="34" charset="0"/>
              </a:rPr>
              <a:t> short </a:t>
            </a:r>
            <a:r>
              <a:rPr lang="en-US" sz="1400" b="1" dirty="0" smtClean="0">
                <a:solidFill>
                  <a:prstClr val="black"/>
                </a:solidFill>
                <a:latin typeface="Arial" pitchFamily="34" charset="0"/>
                <a:ea typeface="+mn-ea"/>
                <a:cs typeface="Arial" pitchFamily="34" charset="0"/>
              </a:rPr>
              <a:t>allele</a:t>
            </a:r>
            <a:endParaRPr lang="en-US" sz="1400" b="1" dirty="0">
              <a:solidFill>
                <a:prstClr val="black"/>
              </a:solidFill>
              <a:latin typeface="Arial" pitchFamily="34" charset="0"/>
              <a:ea typeface="+mn-ea"/>
              <a:cs typeface="Arial" pitchFamily="34" charset="0"/>
            </a:endParaRPr>
          </a:p>
        </p:txBody>
      </p:sp>
      <p:sp>
        <p:nvSpPr>
          <p:cNvPr id="6" name="TextBox 5"/>
          <p:cNvSpPr txBox="1"/>
          <p:nvPr/>
        </p:nvSpPr>
        <p:spPr>
          <a:xfrm>
            <a:off x="3644900" y="628652"/>
            <a:ext cx="908903"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Symbol" pitchFamily="18" charset="2"/>
                <a:ea typeface="+mn-ea"/>
                <a:cs typeface="Arial" pitchFamily="34" charset="0"/>
              </a:rPr>
              <a:t>=</a:t>
            </a:r>
            <a:r>
              <a:rPr lang="en-US" sz="1400" b="1" dirty="0" smtClean="0">
                <a:solidFill>
                  <a:prstClr val="black"/>
                </a:solidFill>
                <a:latin typeface="Arial" pitchFamily="34" charset="0"/>
                <a:ea typeface="+mn-ea"/>
                <a:cs typeface="Arial" pitchFamily="34" charset="0"/>
              </a:rPr>
              <a:t> </a:t>
            </a:r>
            <a:r>
              <a:rPr lang="en-US" sz="1400" b="1" dirty="0">
                <a:solidFill>
                  <a:prstClr val="black"/>
                </a:solidFill>
                <a:latin typeface="Arial" pitchFamily="34" charset="0"/>
                <a:ea typeface="+mn-ea"/>
                <a:cs typeface="Arial" pitchFamily="34" charset="0"/>
              </a:rPr>
              <a:t>tall allele</a:t>
            </a:r>
          </a:p>
        </p:txBody>
      </p:sp>
      <p:sp>
        <p:nvSpPr>
          <p:cNvPr id="7" name="TextBox 6"/>
          <p:cNvSpPr txBox="1"/>
          <p:nvPr/>
        </p:nvSpPr>
        <p:spPr>
          <a:xfrm>
            <a:off x="1174744" y="908050"/>
            <a:ext cx="984244" cy="430887"/>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aabbcc</a:t>
            </a:r>
            <a:endParaRPr lang="en-US" sz="1400" b="1" i="1" dirty="0" smtClean="0">
              <a:solidFill>
                <a:prstClr val="black"/>
              </a:solidFill>
              <a:latin typeface="Arial" pitchFamily="34" charset="0"/>
              <a:ea typeface="+mn-ea"/>
              <a:cs typeface="Arial" pitchFamily="34" charset="0"/>
            </a:endParaRP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a:t>
            </a:r>
            <a:r>
              <a:rPr lang="en-US" sz="1400" b="1" dirty="0">
                <a:solidFill>
                  <a:prstClr val="black"/>
                </a:solidFill>
                <a:latin typeface="Arial" pitchFamily="34" charset="0"/>
                <a:ea typeface="+mn-ea"/>
                <a:cs typeface="Arial" pitchFamily="34" charset="0"/>
              </a:rPr>
              <a:t>very short)</a:t>
            </a:r>
          </a:p>
        </p:txBody>
      </p:sp>
      <p:sp>
        <p:nvSpPr>
          <p:cNvPr id="8" name="TextBox 7"/>
          <p:cNvSpPr txBox="1"/>
          <p:nvPr/>
        </p:nvSpPr>
        <p:spPr>
          <a:xfrm>
            <a:off x="2527300" y="913943"/>
            <a:ext cx="795089" cy="430887"/>
          </a:xfrm>
          <a:prstGeom prst="rect">
            <a:avLst/>
          </a:prstGeom>
          <a:noFill/>
        </p:spPr>
        <p:txBody>
          <a:bodyPr wrap="none" lIns="0" tIns="0" rIns="0" bIns="0" rtlCol="0">
            <a:spAutoFit/>
          </a:bodyPr>
          <a:lstStyle/>
          <a:p>
            <a:pPr algn="ctr" fontAlgn="auto">
              <a:spcBef>
                <a:spcPts val="0"/>
              </a:spcBef>
              <a:spcAft>
                <a:spcPts val="0"/>
              </a:spcAft>
            </a:pPr>
            <a:r>
              <a:rPr lang="en-US" sz="1400" b="1" i="1" dirty="0" smtClean="0">
                <a:solidFill>
                  <a:prstClr val="black"/>
                </a:solidFill>
                <a:latin typeface="Arial" pitchFamily="34" charset="0"/>
                <a:ea typeface="+mn-ea"/>
                <a:cs typeface="Arial" pitchFamily="34" charset="0"/>
              </a:rPr>
              <a:t>AABBCC</a:t>
            </a: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a:t>
            </a:r>
            <a:r>
              <a:rPr lang="en-US" sz="1400" b="1" dirty="0">
                <a:solidFill>
                  <a:prstClr val="black"/>
                </a:solidFill>
                <a:latin typeface="Arial" pitchFamily="34" charset="0"/>
                <a:ea typeface="+mn-ea"/>
                <a:cs typeface="Arial" pitchFamily="34" charset="0"/>
              </a:rPr>
              <a:t>very tall)</a:t>
            </a:r>
          </a:p>
        </p:txBody>
      </p:sp>
      <p:sp>
        <p:nvSpPr>
          <p:cNvPr id="10" name="TextBox 9"/>
          <p:cNvSpPr txBox="1"/>
          <p:nvPr/>
        </p:nvSpPr>
        <p:spPr>
          <a:xfrm>
            <a:off x="415925" y="1606550"/>
            <a:ext cx="1202252"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F</a:t>
            </a:r>
            <a:r>
              <a:rPr lang="en-US" sz="1400" b="1" baseline="-25000" dirty="0" smtClean="0">
                <a:solidFill>
                  <a:prstClr val="black"/>
                </a:solidFill>
                <a:latin typeface="Arial" pitchFamily="34" charset="0"/>
                <a:ea typeface="+mn-ea"/>
                <a:cs typeface="Arial" pitchFamily="34" charset="0"/>
              </a:rPr>
              <a:t>1</a:t>
            </a:r>
            <a:r>
              <a:rPr lang="en-US" sz="1400" b="1" dirty="0" smtClean="0">
                <a:solidFill>
                  <a:prstClr val="black"/>
                </a:solidFill>
                <a:latin typeface="Arial" pitchFamily="34" charset="0"/>
                <a:ea typeface="+mn-ea"/>
                <a:cs typeface="Arial" pitchFamily="34" charset="0"/>
              </a:rPr>
              <a:t> Generation</a:t>
            </a:r>
            <a:endParaRPr lang="en-US" sz="1400" b="1" dirty="0">
              <a:solidFill>
                <a:prstClr val="black"/>
              </a:solidFill>
              <a:latin typeface="Arial" pitchFamily="34" charset="0"/>
              <a:ea typeface="+mn-ea"/>
              <a:cs typeface="Arial" pitchFamily="34" charset="0"/>
            </a:endParaRPr>
          </a:p>
        </p:txBody>
      </p:sp>
      <p:sp>
        <p:nvSpPr>
          <p:cNvPr id="11" name="TextBox 10"/>
          <p:cNvSpPr txBox="1"/>
          <p:nvPr/>
        </p:nvSpPr>
        <p:spPr>
          <a:xfrm>
            <a:off x="415925" y="2644319"/>
            <a:ext cx="1202252"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F</a:t>
            </a:r>
            <a:r>
              <a:rPr lang="en-US" sz="1400" b="1" baseline="-25000" dirty="0" smtClean="0">
                <a:solidFill>
                  <a:prstClr val="black"/>
                </a:solidFill>
                <a:latin typeface="Arial" pitchFamily="34" charset="0"/>
                <a:ea typeface="+mn-ea"/>
                <a:cs typeface="Arial" pitchFamily="34" charset="0"/>
              </a:rPr>
              <a:t>2</a:t>
            </a:r>
            <a:r>
              <a:rPr lang="en-US" sz="1400" b="1" dirty="0" smtClean="0">
                <a:solidFill>
                  <a:prstClr val="black"/>
                </a:solidFill>
                <a:latin typeface="Arial" pitchFamily="34" charset="0"/>
                <a:ea typeface="+mn-ea"/>
                <a:cs typeface="Arial" pitchFamily="34" charset="0"/>
              </a:rPr>
              <a:t> Generation</a:t>
            </a:r>
            <a:endParaRPr lang="en-US" sz="1400" b="1" dirty="0">
              <a:solidFill>
                <a:prstClr val="black"/>
              </a:solidFill>
              <a:latin typeface="Arial" pitchFamily="34" charset="0"/>
              <a:ea typeface="+mn-ea"/>
              <a:cs typeface="Arial" pitchFamily="34" charset="0"/>
            </a:endParaRPr>
          </a:p>
        </p:txBody>
      </p:sp>
      <p:sp>
        <p:nvSpPr>
          <p:cNvPr id="12" name="TextBox 11"/>
          <p:cNvSpPr txBox="1"/>
          <p:nvPr/>
        </p:nvSpPr>
        <p:spPr>
          <a:xfrm>
            <a:off x="1123193" y="2133143"/>
            <a:ext cx="1391407" cy="430887"/>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AaBbCc</a:t>
            </a:r>
            <a:endParaRPr lang="en-US" sz="1400" b="1" i="1" dirty="0" smtClean="0">
              <a:solidFill>
                <a:prstClr val="black"/>
              </a:solidFill>
              <a:latin typeface="Arial" pitchFamily="34" charset="0"/>
              <a:ea typeface="+mn-ea"/>
              <a:cs typeface="Arial" pitchFamily="34" charset="0"/>
            </a:endParaRP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a:t>
            </a:r>
            <a:r>
              <a:rPr lang="en-US" sz="1400" b="1" dirty="0">
                <a:solidFill>
                  <a:prstClr val="black"/>
                </a:solidFill>
                <a:latin typeface="Arial" pitchFamily="34" charset="0"/>
                <a:ea typeface="+mn-ea"/>
                <a:cs typeface="Arial" pitchFamily="34" charset="0"/>
              </a:rPr>
              <a:t>medium height)</a:t>
            </a:r>
          </a:p>
        </p:txBody>
      </p:sp>
      <p:sp>
        <p:nvSpPr>
          <p:cNvPr id="13" name="TextBox 12"/>
          <p:cNvSpPr txBox="1"/>
          <p:nvPr/>
        </p:nvSpPr>
        <p:spPr>
          <a:xfrm>
            <a:off x="2821572" y="2133143"/>
            <a:ext cx="1391407" cy="430887"/>
          </a:xfrm>
          <a:prstGeom prst="rect">
            <a:avLst/>
          </a:prstGeom>
          <a:noFill/>
        </p:spPr>
        <p:txBody>
          <a:bodyPr wrap="none" lIns="0" tIns="0" rIns="0" bIns="0" rtlCol="0">
            <a:spAutoFit/>
          </a:bodyPr>
          <a:lstStyle/>
          <a:p>
            <a:pPr algn="ctr" fontAlgn="auto">
              <a:spcBef>
                <a:spcPts val="0"/>
              </a:spcBef>
              <a:spcAft>
                <a:spcPts val="0"/>
              </a:spcAft>
            </a:pPr>
            <a:r>
              <a:rPr lang="en-US" sz="1400" b="1" i="1" dirty="0" err="1" smtClean="0">
                <a:solidFill>
                  <a:prstClr val="black"/>
                </a:solidFill>
                <a:latin typeface="Arial" pitchFamily="34" charset="0"/>
                <a:ea typeface="+mn-ea"/>
                <a:cs typeface="Arial" pitchFamily="34" charset="0"/>
              </a:rPr>
              <a:t>AaBbCc</a:t>
            </a:r>
            <a:endParaRPr lang="en-US" sz="1400" b="1" i="1" dirty="0" smtClean="0">
              <a:solidFill>
                <a:prstClr val="black"/>
              </a:solidFill>
              <a:latin typeface="Arial" pitchFamily="34" charset="0"/>
              <a:ea typeface="+mn-ea"/>
              <a:cs typeface="Arial" pitchFamily="34" charset="0"/>
            </a:endParaRP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a:t>
            </a:r>
            <a:r>
              <a:rPr lang="en-US" sz="1400" b="1" dirty="0">
                <a:solidFill>
                  <a:prstClr val="black"/>
                </a:solidFill>
                <a:latin typeface="Arial" pitchFamily="34" charset="0"/>
                <a:ea typeface="+mn-ea"/>
                <a:cs typeface="Arial" pitchFamily="34" charset="0"/>
              </a:rPr>
              <a:t>medium height)</a:t>
            </a:r>
          </a:p>
        </p:txBody>
      </p:sp>
      <p:sp>
        <p:nvSpPr>
          <p:cNvPr id="14" name="TextBox 13"/>
          <p:cNvSpPr txBox="1"/>
          <p:nvPr/>
        </p:nvSpPr>
        <p:spPr>
          <a:xfrm>
            <a:off x="2444750" y="2736166"/>
            <a:ext cx="559449"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Sperm</a:t>
            </a:r>
          </a:p>
        </p:txBody>
      </p:sp>
      <p:grpSp>
        <p:nvGrpSpPr>
          <p:cNvPr id="16" name="Group 15"/>
          <p:cNvGrpSpPr/>
          <p:nvPr/>
        </p:nvGrpSpPr>
        <p:grpSpPr>
          <a:xfrm>
            <a:off x="1576331" y="3007559"/>
            <a:ext cx="64120" cy="276999"/>
            <a:chOff x="1576331" y="3007559"/>
            <a:chExt cx="64120" cy="276999"/>
          </a:xfrm>
        </p:grpSpPr>
        <p:sp>
          <p:nvSpPr>
            <p:cNvPr id="15" name="TextBox 14"/>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4" name="Freeform 3"/>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18" name="Group 17"/>
          <p:cNvGrpSpPr/>
          <p:nvPr/>
        </p:nvGrpSpPr>
        <p:grpSpPr>
          <a:xfrm>
            <a:off x="1892300" y="3015476"/>
            <a:ext cx="64120" cy="276999"/>
            <a:chOff x="1576331" y="3007559"/>
            <a:chExt cx="64120" cy="276999"/>
          </a:xfrm>
        </p:grpSpPr>
        <p:sp>
          <p:nvSpPr>
            <p:cNvPr id="19" name="TextBox 18"/>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20" name="Freeform 19"/>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21" name="Group 20"/>
          <p:cNvGrpSpPr/>
          <p:nvPr/>
        </p:nvGrpSpPr>
        <p:grpSpPr>
          <a:xfrm>
            <a:off x="2209800" y="3009126"/>
            <a:ext cx="64120" cy="276999"/>
            <a:chOff x="1576331" y="3007559"/>
            <a:chExt cx="64120" cy="276999"/>
          </a:xfrm>
        </p:grpSpPr>
        <p:sp>
          <p:nvSpPr>
            <p:cNvPr id="22" name="TextBox 21"/>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23" name="Freeform 22"/>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24" name="Group 23"/>
          <p:cNvGrpSpPr/>
          <p:nvPr/>
        </p:nvGrpSpPr>
        <p:grpSpPr>
          <a:xfrm>
            <a:off x="2524125" y="3012301"/>
            <a:ext cx="64120" cy="276999"/>
            <a:chOff x="1576331" y="3007559"/>
            <a:chExt cx="64120" cy="276999"/>
          </a:xfrm>
        </p:grpSpPr>
        <p:sp>
          <p:nvSpPr>
            <p:cNvPr id="25" name="TextBox 24"/>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26" name="Freeform 25"/>
            <p:cNvSpPr/>
            <p:nvPr/>
          </p:nvSpPr>
          <p:spPr>
            <a:xfrm>
              <a:off x="1581150" y="3143250"/>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27" name="Group 26"/>
          <p:cNvGrpSpPr/>
          <p:nvPr/>
        </p:nvGrpSpPr>
        <p:grpSpPr>
          <a:xfrm>
            <a:off x="2825750" y="3009126"/>
            <a:ext cx="64120" cy="276999"/>
            <a:chOff x="1576331" y="3007559"/>
            <a:chExt cx="64120" cy="276999"/>
          </a:xfrm>
        </p:grpSpPr>
        <p:sp>
          <p:nvSpPr>
            <p:cNvPr id="28" name="TextBox 27"/>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29" name="Freeform 28"/>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30" name="Group 29"/>
          <p:cNvGrpSpPr/>
          <p:nvPr/>
        </p:nvGrpSpPr>
        <p:grpSpPr>
          <a:xfrm>
            <a:off x="3143250" y="3005951"/>
            <a:ext cx="64120" cy="276999"/>
            <a:chOff x="1576331" y="3007559"/>
            <a:chExt cx="64120" cy="276999"/>
          </a:xfrm>
        </p:grpSpPr>
        <p:sp>
          <p:nvSpPr>
            <p:cNvPr id="31" name="TextBox 30"/>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32" name="Freeform 31"/>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33" name="Group 32"/>
          <p:cNvGrpSpPr/>
          <p:nvPr/>
        </p:nvGrpSpPr>
        <p:grpSpPr>
          <a:xfrm>
            <a:off x="1100658" y="3394075"/>
            <a:ext cx="64120" cy="276999"/>
            <a:chOff x="1576331" y="3007559"/>
            <a:chExt cx="64120" cy="276999"/>
          </a:xfrm>
        </p:grpSpPr>
        <p:sp>
          <p:nvSpPr>
            <p:cNvPr id="34" name="TextBox 33"/>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lnSpc>
                  <a:spcPts val="1000"/>
                </a:lnSpc>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35" name="Freeform 34"/>
            <p:cNvSpPr/>
            <p:nvPr/>
          </p:nvSpPr>
          <p:spPr>
            <a:xfrm>
              <a:off x="1581150" y="3143250"/>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36" name="Group 35"/>
          <p:cNvGrpSpPr/>
          <p:nvPr/>
        </p:nvGrpSpPr>
        <p:grpSpPr>
          <a:xfrm>
            <a:off x="1095375" y="3708400"/>
            <a:ext cx="64120" cy="276999"/>
            <a:chOff x="1576331" y="3007559"/>
            <a:chExt cx="64120" cy="276999"/>
          </a:xfrm>
        </p:grpSpPr>
        <p:sp>
          <p:nvSpPr>
            <p:cNvPr id="37" name="TextBox 36"/>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38" name="Freeform 37"/>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39" name="Group 38"/>
          <p:cNvGrpSpPr/>
          <p:nvPr/>
        </p:nvGrpSpPr>
        <p:grpSpPr>
          <a:xfrm>
            <a:off x="1096442" y="4029074"/>
            <a:ext cx="64120" cy="276999"/>
            <a:chOff x="1576331" y="3007559"/>
            <a:chExt cx="64120" cy="276999"/>
          </a:xfrm>
        </p:grpSpPr>
        <p:sp>
          <p:nvSpPr>
            <p:cNvPr id="40" name="TextBox 39"/>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41" name="Freeform 40"/>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42" name="Group 41"/>
          <p:cNvGrpSpPr/>
          <p:nvPr/>
        </p:nvGrpSpPr>
        <p:grpSpPr>
          <a:xfrm>
            <a:off x="1097509" y="4332287"/>
            <a:ext cx="64120" cy="276999"/>
            <a:chOff x="1576331" y="3007559"/>
            <a:chExt cx="64120" cy="276999"/>
          </a:xfrm>
        </p:grpSpPr>
        <p:sp>
          <p:nvSpPr>
            <p:cNvPr id="43" name="TextBox 42"/>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44" name="Freeform 43"/>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45" name="Group 44"/>
          <p:cNvGrpSpPr/>
          <p:nvPr/>
        </p:nvGrpSpPr>
        <p:grpSpPr>
          <a:xfrm>
            <a:off x="1095401" y="4633912"/>
            <a:ext cx="64120" cy="276999"/>
            <a:chOff x="1576331" y="3007559"/>
            <a:chExt cx="64120" cy="276999"/>
          </a:xfrm>
        </p:grpSpPr>
        <p:sp>
          <p:nvSpPr>
            <p:cNvPr id="46" name="TextBox 45"/>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47" name="Freeform 46"/>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sp>
        <p:nvSpPr>
          <p:cNvPr id="48" name="TextBox 47"/>
          <p:cNvSpPr txBox="1"/>
          <p:nvPr/>
        </p:nvSpPr>
        <p:spPr>
          <a:xfrm>
            <a:off x="606955" y="4506327"/>
            <a:ext cx="437620"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Eggs</a:t>
            </a:r>
            <a:endParaRPr lang="en-US" sz="1400" b="1" dirty="0">
              <a:solidFill>
                <a:prstClr val="black"/>
              </a:solidFill>
              <a:latin typeface="Arial" pitchFamily="34" charset="0"/>
              <a:ea typeface="+mn-ea"/>
              <a:cs typeface="Arial" pitchFamily="34" charset="0"/>
            </a:endParaRPr>
          </a:p>
        </p:txBody>
      </p:sp>
      <p:grpSp>
        <p:nvGrpSpPr>
          <p:cNvPr id="49" name="Group 48"/>
          <p:cNvGrpSpPr/>
          <p:nvPr/>
        </p:nvGrpSpPr>
        <p:grpSpPr>
          <a:xfrm>
            <a:off x="1100275" y="4962526"/>
            <a:ext cx="64120" cy="276999"/>
            <a:chOff x="1576331" y="3007559"/>
            <a:chExt cx="64120" cy="276999"/>
          </a:xfrm>
        </p:grpSpPr>
        <p:sp>
          <p:nvSpPr>
            <p:cNvPr id="50" name="TextBox 49"/>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51" name="Freeform 50"/>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52" name="Group 51"/>
          <p:cNvGrpSpPr/>
          <p:nvPr/>
        </p:nvGrpSpPr>
        <p:grpSpPr>
          <a:xfrm>
            <a:off x="1100386" y="5276851"/>
            <a:ext cx="64120" cy="276999"/>
            <a:chOff x="1576331" y="3007559"/>
            <a:chExt cx="64120" cy="276999"/>
          </a:xfrm>
        </p:grpSpPr>
        <p:sp>
          <p:nvSpPr>
            <p:cNvPr id="53" name="TextBox 52"/>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54" name="Freeform 53"/>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55" name="Group 54"/>
          <p:cNvGrpSpPr/>
          <p:nvPr/>
        </p:nvGrpSpPr>
        <p:grpSpPr>
          <a:xfrm>
            <a:off x="1100497" y="5586413"/>
            <a:ext cx="64120" cy="276999"/>
            <a:chOff x="1576331" y="3007559"/>
            <a:chExt cx="64120" cy="276999"/>
          </a:xfrm>
        </p:grpSpPr>
        <p:sp>
          <p:nvSpPr>
            <p:cNvPr id="56" name="TextBox 55"/>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57" name="Freeform 56"/>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58" name="Group 57"/>
          <p:cNvGrpSpPr/>
          <p:nvPr/>
        </p:nvGrpSpPr>
        <p:grpSpPr>
          <a:xfrm>
            <a:off x="3462333" y="3009904"/>
            <a:ext cx="64120" cy="276999"/>
            <a:chOff x="1576331" y="3007559"/>
            <a:chExt cx="64120" cy="276999"/>
          </a:xfrm>
        </p:grpSpPr>
        <p:sp>
          <p:nvSpPr>
            <p:cNvPr id="59" name="TextBox 58"/>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60" name="Freeform 59"/>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61" name="Group 60"/>
          <p:cNvGrpSpPr/>
          <p:nvPr/>
        </p:nvGrpSpPr>
        <p:grpSpPr>
          <a:xfrm>
            <a:off x="3776653" y="3004331"/>
            <a:ext cx="64120" cy="276999"/>
            <a:chOff x="1576331" y="3007559"/>
            <a:chExt cx="64120" cy="276999"/>
          </a:xfrm>
        </p:grpSpPr>
        <p:sp>
          <p:nvSpPr>
            <p:cNvPr id="62" name="TextBox 61"/>
            <p:cNvSpPr txBox="1"/>
            <p:nvPr/>
          </p:nvSpPr>
          <p:spPr>
            <a:xfrm>
              <a:off x="1576331" y="3007559"/>
              <a:ext cx="6412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8</a:t>
              </a:r>
              <a:endParaRPr lang="en-US" sz="900" b="1" dirty="0">
                <a:solidFill>
                  <a:prstClr val="black"/>
                </a:solidFill>
                <a:latin typeface="Arial" pitchFamily="34" charset="0"/>
                <a:ea typeface="+mn-ea"/>
                <a:cs typeface="Arial" pitchFamily="34" charset="0"/>
              </a:endParaRPr>
            </a:p>
          </p:txBody>
        </p:sp>
        <p:sp>
          <p:nvSpPr>
            <p:cNvPr id="63" name="Freeform 62"/>
            <p:cNvSpPr/>
            <p:nvPr/>
          </p:nvSpPr>
          <p:spPr>
            <a:xfrm>
              <a:off x="1581150" y="3148013"/>
              <a:ext cx="57150"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sp>
        <p:nvSpPr>
          <p:cNvPr id="65" name="TextBox 64"/>
          <p:cNvSpPr txBox="1"/>
          <p:nvPr/>
        </p:nvSpPr>
        <p:spPr>
          <a:xfrm>
            <a:off x="1114422" y="6276201"/>
            <a:ext cx="128240" cy="276999"/>
          </a:xfrm>
          <a:prstGeom prst="rect">
            <a:avLst/>
          </a:prstGeom>
          <a:noFill/>
        </p:spPr>
        <p:txBody>
          <a:bodyPr wrap="none" lIns="0" tIns="0" rIns="0" bIns="0" rtlCol="0">
            <a:spAutoFit/>
          </a:bodyPr>
          <a:lstStyle/>
          <a:p>
            <a:pPr algn="ct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64</a:t>
            </a:r>
            <a:endParaRPr lang="en-US" sz="900" b="1" dirty="0">
              <a:solidFill>
                <a:prstClr val="black"/>
              </a:solidFill>
              <a:latin typeface="Arial" pitchFamily="34" charset="0"/>
              <a:ea typeface="+mn-ea"/>
              <a:cs typeface="Arial" pitchFamily="34" charset="0"/>
            </a:endParaRPr>
          </a:p>
        </p:txBody>
      </p:sp>
      <p:sp>
        <p:nvSpPr>
          <p:cNvPr id="68" name="TextBox 67"/>
          <p:cNvSpPr txBox="1"/>
          <p:nvPr/>
        </p:nvSpPr>
        <p:spPr>
          <a:xfrm>
            <a:off x="1570077" y="6283712"/>
            <a:ext cx="128240" cy="276999"/>
          </a:xfrm>
          <a:prstGeom prst="rect">
            <a:avLst/>
          </a:prstGeom>
          <a:noFill/>
        </p:spPr>
        <p:txBody>
          <a:bodyPr wrap="none" lIns="0" tIns="0" rIns="0" bIns="0" rtlCol="0">
            <a:spAutoFit/>
          </a:bodyPr>
          <a:lstStyle/>
          <a:p>
            <a:pPr algn="ctr" fontAlgn="auto">
              <a:spcBef>
                <a:spcPts val="0"/>
              </a:spcBef>
              <a:spcAft>
                <a:spcPts val="0"/>
              </a:spcAft>
            </a:pPr>
            <a:r>
              <a:rPr lang="en-US" sz="900" b="1" dirty="0" smtClean="0">
                <a:solidFill>
                  <a:prstClr val="black"/>
                </a:solidFill>
                <a:latin typeface="Arial" pitchFamily="34" charset="0"/>
                <a:ea typeface="+mn-ea"/>
                <a:cs typeface="Arial" pitchFamily="34" charset="0"/>
              </a:rPr>
              <a:t>6</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64</a:t>
            </a:r>
            <a:endParaRPr lang="en-US" sz="900" b="1" dirty="0">
              <a:solidFill>
                <a:prstClr val="black"/>
              </a:solidFill>
              <a:latin typeface="Arial" pitchFamily="34" charset="0"/>
              <a:ea typeface="+mn-ea"/>
              <a:cs typeface="Arial" pitchFamily="34" charset="0"/>
            </a:endParaRPr>
          </a:p>
        </p:txBody>
      </p:sp>
      <p:sp>
        <p:nvSpPr>
          <p:cNvPr id="71" name="TextBox 70"/>
          <p:cNvSpPr txBox="1"/>
          <p:nvPr/>
        </p:nvSpPr>
        <p:spPr>
          <a:xfrm>
            <a:off x="2059254" y="6280515"/>
            <a:ext cx="128240" cy="276999"/>
          </a:xfrm>
          <a:prstGeom prst="rect">
            <a:avLst/>
          </a:prstGeom>
          <a:noFill/>
        </p:spPr>
        <p:txBody>
          <a:bodyPr wrap="none" lIns="0" tIns="0" rIns="0" bIns="0" rtlCol="0">
            <a:spAutoFit/>
          </a:bodyPr>
          <a:lstStyle/>
          <a:p>
            <a:pPr algn="ctr" fontAlgn="auto">
              <a:spcBef>
                <a:spcPts val="0"/>
              </a:spcBef>
              <a:spcAft>
                <a:spcPts val="0"/>
              </a:spcAft>
            </a:pPr>
            <a:r>
              <a:rPr lang="en-US" sz="900" b="1" dirty="0" smtClean="0">
                <a:solidFill>
                  <a:prstClr val="black"/>
                </a:solidFill>
                <a:latin typeface="Arial" pitchFamily="34" charset="0"/>
                <a:ea typeface="+mn-ea"/>
                <a:cs typeface="Arial" pitchFamily="34" charset="0"/>
              </a:rPr>
              <a:t>15</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64</a:t>
            </a:r>
            <a:endParaRPr lang="en-US" sz="900" b="1" dirty="0">
              <a:solidFill>
                <a:prstClr val="black"/>
              </a:solidFill>
              <a:latin typeface="Arial" pitchFamily="34" charset="0"/>
              <a:ea typeface="+mn-ea"/>
              <a:cs typeface="Arial" pitchFamily="34" charset="0"/>
            </a:endParaRPr>
          </a:p>
        </p:txBody>
      </p:sp>
      <p:sp>
        <p:nvSpPr>
          <p:cNvPr id="74" name="TextBox 73"/>
          <p:cNvSpPr txBox="1"/>
          <p:nvPr/>
        </p:nvSpPr>
        <p:spPr>
          <a:xfrm>
            <a:off x="2549791" y="6280511"/>
            <a:ext cx="128240" cy="276999"/>
          </a:xfrm>
          <a:prstGeom prst="rect">
            <a:avLst/>
          </a:prstGeom>
          <a:noFill/>
        </p:spPr>
        <p:txBody>
          <a:bodyPr wrap="none" lIns="0" tIns="0" rIns="0" bIns="0" rtlCol="0">
            <a:spAutoFit/>
          </a:bodyPr>
          <a:lstStyle/>
          <a:p>
            <a:pPr algn="ctr" fontAlgn="auto">
              <a:spcBef>
                <a:spcPts val="0"/>
              </a:spcBef>
              <a:spcAft>
                <a:spcPts val="0"/>
              </a:spcAft>
            </a:pPr>
            <a:r>
              <a:rPr lang="en-US" sz="900" b="1" dirty="0" smtClean="0">
                <a:solidFill>
                  <a:prstClr val="black"/>
                </a:solidFill>
                <a:latin typeface="Arial" pitchFamily="34" charset="0"/>
                <a:ea typeface="+mn-ea"/>
                <a:cs typeface="Arial" pitchFamily="34" charset="0"/>
              </a:rPr>
              <a:t>20</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64</a:t>
            </a:r>
            <a:endParaRPr lang="en-US" sz="900" b="1" dirty="0">
              <a:solidFill>
                <a:prstClr val="black"/>
              </a:solidFill>
              <a:latin typeface="Arial" pitchFamily="34" charset="0"/>
              <a:ea typeface="+mn-ea"/>
              <a:cs typeface="Arial" pitchFamily="34" charset="0"/>
            </a:endParaRPr>
          </a:p>
        </p:txBody>
      </p:sp>
      <p:sp>
        <p:nvSpPr>
          <p:cNvPr id="75" name="Freeform 74"/>
          <p:cNvSpPr/>
          <p:nvPr/>
        </p:nvSpPr>
        <p:spPr>
          <a:xfrm>
            <a:off x="2551617" y="6416201"/>
            <a:ext cx="133556" cy="0"/>
          </a:xfrm>
          <a:custGeom>
            <a:avLst/>
            <a:gdLst>
              <a:gd name="connsiteX0" fmla="*/ 0 w 57150"/>
              <a:gd name="connsiteY0" fmla="*/ 0 h 0"/>
              <a:gd name="connsiteX1" fmla="*/ 57150 w 57150"/>
              <a:gd name="connsiteY1" fmla="*/ 0 h 0"/>
              <a:gd name="connsiteX0" fmla="*/ 0 w 11911"/>
              <a:gd name="connsiteY0" fmla="*/ 0 h 0"/>
              <a:gd name="connsiteX1" fmla="*/ 11911 w 11911"/>
              <a:gd name="connsiteY1" fmla="*/ 0 h 0"/>
            </a:gdLst>
            <a:ahLst/>
            <a:cxnLst>
              <a:cxn ang="0">
                <a:pos x="connsiteX0" y="connsiteY0"/>
              </a:cxn>
              <a:cxn ang="0">
                <a:pos x="connsiteX1" y="connsiteY1"/>
              </a:cxn>
            </a:cxnLst>
            <a:rect l="l" t="t" r="r" b="b"/>
            <a:pathLst>
              <a:path w="11911">
                <a:moveTo>
                  <a:pt x="0" y="0"/>
                </a:moveTo>
                <a:lnTo>
                  <a:pt x="11911"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nvGrpSpPr>
          <p:cNvPr id="76" name="Group 75"/>
          <p:cNvGrpSpPr/>
          <p:nvPr/>
        </p:nvGrpSpPr>
        <p:grpSpPr>
          <a:xfrm>
            <a:off x="3029355" y="6285271"/>
            <a:ext cx="128240" cy="276999"/>
            <a:chOff x="1576331" y="3007559"/>
            <a:chExt cx="128240" cy="276999"/>
          </a:xfrm>
        </p:grpSpPr>
        <p:sp>
          <p:nvSpPr>
            <p:cNvPr id="77" name="TextBox 76"/>
            <p:cNvSpPr txBox="1"/>
            <p:nvPr/>
          </p:nvSpPr>
          <p:spPr>
            <a:xfrm>
              <a:off x="1576331" y="3007559"/>
              <a:ext cx="128240" cy="276999"/>
            </a:xfrm>
            <a:prstGeom prst="rect">
              <a:avLst/>
            </a:prstGeom>
            <a:noFill/>
          </p:spPr>
          <p:txBody>
            <a:bodyPr wrap="none" lIns="0" tIns="0" rIns="0" bIns="0" rtlCol="0">
              <a:spAutoFit/>
            </a:bodyPr>
            <a:lstStyle/>
            <a:p>
              <a:pPr algn="ctr" fontAlgn="auto">
                <a:spcBef>
                  <a:spcPts val="0"/>
                </a:spcBef>
                <a:spcAft>
                  <a:spcPts val="0"/>
                </a:spcAft>
              </a:pPr>
              <a:r>
                <a:rPr lang="en-US" sz="900" b="1" dirty="0" smtClean="0">
                  <a:solidFill>
                    <a:prstClr val="black"/>
                  </a:solidFill>
                  <a:latin typeface="Arial" pitchFamily="34" charset="0"/>
                  <a:ea typeface="+mn-ea"/>
                  <a:cs typeface="Arial" pitchFamily="34" charset="0"/>
                </a:rPr>
                <a:t>15</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64</a:t>
              </a:r>
              <a:endParaRPr lang="en-US" sz="900" b="1" dirty="0">
                <a:solidFill>
                  <a:prstClr val="black"/>
                </a:solidFill>
                <a:latin typeface="Arial" pitchFamily="34" charset="0"/>
                <a:ea typeface="+mn-ea"/>
                <a:cs typeface="Arial" pitchFamily="34" charset="0"/>
              </a:endParaRPr>
            </a:p>
          </p:txBody>
        </p:sp>
        <p:sp>
          <p:nvSpPr>
            <p:cNvPr id="78" name="Freeform 77"/>
            <p:cNvSpPr/>
            <p:nvPr/>
          </p:nvSpPr>
          <p:spPr>
            <a:xfrm>
              <a:off x="1594976" y="3143250"/>
              <a:ext cx="101245"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79" name="Group 78"/>
          <p:cNvGrpSpPr/>
          <p:nvPr/>
        </p:nvGrpSpPr>
        <p:grpSpPr>
          <a:xfrm>
            <a:off x="3526453" y="6282074"/>
            <a:ext cx="128240" cy="276999"/>
            <a:chOff x="1576331" y="3007559"/>
            <a:chExt cx="128240" cy="276999"/>
          </a:xfrm>
        </p:grpSpPr>
        <p:sp>
          <p:nvSpPr>
            <p:cNvPr id="80" name="TextBox 79"/>
            <p:cNvSpPr txBox="1"/>
            <p:nvPr/>
          </p:nvSpPr>
          <p:spPr>
            <a:xfrm>
              <a:off x="1576331" y="3007559"/>
              <a:ext cx="128240" cy="276999"/>
            </a:xfrm>
            <a:prstGeom prst="rect">
              <a:avLst/>
            </a:prstGeom>
            <a:noFill/>
          </p:spPr>
          <p:txBody>
            <a:bodyPr wrap="none" lIns="0" tIns="0" rIns="0" bIns="0" rtlCol="0">
              <a:spAutoFit/>
            </a:bodyPr>
            <a:lstStyle/>
            <a:p>
              <a:pPr algn="ctr" fontAlgn="auto">
                <a:spcBef>
                  <a:spcPts val="0"/>
                </a:spcBef>
                <a:spcAft>
                  <a:spcPts val="0"/>
                </a:spcAft>
              </a:pPr>
              <a:r>
                <a:rPr lang="en-US" sz="900" b="1" dirty="0" smtClean="0">
                  <a:solidFill>
                    <a:prstClr val="black"/>
                  </a:solidFill>
                  <a:latin typeface="Arial" pitchFamily="34" charset="0"/>
                  <a:ea typeface="+mn-ea"/>
                  <a:cs typeface="Arial" pitchFamily="34" charset="0"/>
                </a:rPr>
                <a:t>6</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64</a:t>
              </a:r>
              <a:endParaRPr lang="en-US" sz="900" b="1" dirty="0">
                <a:solidFill>
                  <a:prstClr val="black"/>
                </a:solidFill>
                <a:latin typeface="Arial" pitchFamily="34" charset="0"/>
                <a:ea typeface="+mn-ea"/>
                <a:cs typeface="Arial" pitchFamily="34" charset="0"/>
              </a:endParaRPr>
            </a:p>
          </p:txBody>
        </p:sp>
        <p:sp>
          <p:nvSpPr>
            <p:cNvPr id="81" name="Freeform 80"/>
            <p:cNvSpPr/>
            <p:nvPr/>
          </p:nvSpPr>
          <p:spPr>
            <a:xfrm>
              <a:off x="1590061" y="3143250"/>
              <a:ext cx="101245"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82" name="Group 81"/>
          <p:cNvGrpSpPr/>
          <p:nvPr/>
        </p:nvGrpSpPr>
        <p:grpSpPr>
          <a:xfrm>
            <a:off x="4023551" y="6278877"/>
            <a:ext cx="128240" cy="276999"/>
            <a:chOff x="1576331" y="3007559"/>
            <a:chExt cx="128240" cy="276999"/>
          </a:xfrm>
        </p:grpSpPr>
        <p:sp>
          <p:nvSpPr>
            <p:cNvPr id="83" name="TextBox 82"/>
            <p:cNvSpPr txBox="1"/>
            <p:nvPr/>
          </p:nvSpPr>
          <p:spPr>
            <a:xfrm>
              <a:off x="1576331" y="3007559"/>
              <a:ext cx="128240" cy="276999"/>
            </a:xfrm>
            <a:prstGeom prst="rect">
              <a:avLst/>
            </a:prstGeom>
            <a:noFill/>
          </p:spPr>
          <p:txBody>
            <a:bodyPr wrap="none" lIns="0" tIns="0" rIns="0" bIns="0" rtlCol="0">
              <a:spAutoFit/>
            </a:bodyPr>
            <a:lstStyle/>
            <a:p>
              <a:pPr algn="ct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64</a:t>
              </a:r>
              <a:endParaRPr lang="en-US" sz="900" b="1" dirty="0">
                <a:solidFill>
                  <a:prstClr val="black"/>
                </a:solidFill>
                <a:latin typeface="Arial" pitchFamily="34" charset="0"/>
                <a:ea typeface="+mn-ea"/>
                <a:cs typeface="Arial" pitchFamily="34" charset="0"/>
              </a:endParaRPr>
            </a:p>
          </p:txBody>
        </p:sp>
        <p:sp>
          <p:nvSpPr>
            <p:cNvPr id="84" name="Freeform 83"/>
            <p:cNvSpPr/>
            <p:nvPr/>
          </p:nvSpPr>
          <p:spPr>
            <a:xfrm>
              <a:off x="1592442" y="3143250"/>
              <a:ext cx="101245"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sp>
        <p:nvSpPr>
          <p:cNvPr id="85" name="TextBox 84"/>
          <p:cNvSpPr txBox="1"/>
          <p:nvPr/>
        </p:nvSpPr>
        <p:spPr>
          <a:xfrm rot="16200000">
            <a:off x="3843256" y="4687704"/>
            <a:ext cx="1885131"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Fraction of population</a:t>
            </a:r>
          </a:p>
        </p:txBody>
      </p:sp>
      <p:sp>
        <p:nvSpPr>
          <p:cNvPr id="87" name="TextBox 86"/>
          <p:cNvSpPr txBox="1"/>
          <p:nvPr/>
        </p:nvSpPr>
        <p:spPr>
          <a:xfrm>
            <a:off x="4953000" y="3481385"/>
            <a:ext cx="12824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20</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64</a:t>
            </a:r>
            <a:endParaRPr lang="en-US" sz="900" b="1" dirty="0">
              <a:solidFill>
                <a:prstClr val="black"/>
              </a:solidFill>
              <a:latin typeface="Arial" pitchFamily="34" charset="0"/>
              <a:ea typeface="+mn-ea"/>
              <a:cs typeface="Arial" pitchFamily="34" charset="0"/>
            </a:endParaRPr>
          </a:p>
        </p:txBody>
      </p:sp>
      <p:sp>
        <p:nvSpPr>
          <p:cNvPr id="90" name="TextBox 89"/>
          <p:cNvSpPr txBox="1"/>
          <p:nvPr/>
        </p:nvSpPr>
        <p:spPr>
          <a:xfrm>
            <a:off x="4953119" y="4105253"/>
            <a:ext cx="128240" cy="276999"/>
          </a:xfrm>
          <a:prstGeom prst="rect">
            <a:avLst/>
          </a:prstGeom>
          <a:noFill/>
        </p:spPr>
        <p:txBody>
          <a:bodyPr wrap="none" lIns="0" tIns="0" rIns="0" bIns="0" rtlCol="0">
            <a:spAutoFit/>
          </a:bodyPr>
          <a:lstStyle/>
          <a:p>
            <a:pPr fontAlgn="auto">
              <a:spcBef>
                <a:spcPts val="0"/>
              </a:spcBef>
              <a:spcAft>
                <a:spcPts val="0"/>
              </a:spcAft>
            </a:pPr>
            <a:r>
              <a:rPr lang="en-US" sz="900" b="1" dirty="0" smtClean="0">
                <a:solidFill>
                  <a:prstClr val="black"/>
                </a:solidFill>
                <a:latin typeface="Arial" pitchFamily="34" charset="0"/>
                <a:ea typeface="+mn-ea"/>
                <a:cs typeface="Arial" pitchFamily="34" charset="0"/>
              </a:rPr>
              <a:t>15</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64</a:t>
            </a:r>
            <a:endParaRPr lang="en-US" sz="900" b="1" dirty="0">
              <a:solidFill>
                <a:prstClr val="black"/>
              </a:solidFill>
              <a:latin typeface="Arial" pitchFamily="34" charset="0"/>
              <a:ea typeface="+mn-ea"/>
              <a:cs typeface="Arial" pitchFamily="34" charset="0"/>
            </a:endParaRPr>
          </a:p>
        </p:txBody>
      </p:sp>
      <p:grpSp>
        <p:nvGrpSpPr>
          <p:cNvPr id="92" name="Group 91"/>
          <p:cNvGrpSpPr/>
          <p:nvPr/>
        </p:nvGrpSpPr>
        <p:grpSpPr>
          <a:xfrm>
            <a:off x="4950852" y="5216875"/>
            <a:ext cx="128240" cy="276999"/>
            <a:chOff x="1576331" y="3007559"/>
            <a:chExt cx="128240" cy="276999"/>
          </a:xfrm>
        </p:grpSpPr>
        <p:sp>
          <p:nvSpPr>
            <p:cNvPr id="93" name="TextBox 92"/>
            <p:cNvSpPr txBox="1"/>
            <p:nvPr/>
          </p:nvSpPr>
          <p:spPr>
            <a:xfrm>
              <a:off x="1576331" y="3007559"/>
              <a:ext cx="128240" cy="276999"/>
            </a:xfrm>
            <a:prstGeom prst="rect">
              <a:avLst/>
            </a:prstGeom>
            <a:noFill/>
          </p:spPr>
          <p:txBody>
            <a:bodyPr wrap="none" lIns="0" tIns="0" rIns="0" bIns="0" rtlCol="0">
              <a:spAutoFit/>
            </a:bodyPr>
            <a:lstStyle/>
            <a:p>
              <a:pPr algn="ctr" fontAlgn="auto">
                <a:spcBef>
                  <a:spcPts val="0"/>
                </a:spcBef>
                <a:spcAft>
                  <a:spcPts val="0"/>
                </a:spcAft>
              </a:pPr>
              <a:r>
                <a:rPr lang="en-US" sz="900" b="1" dirty="0" smtClean="0">
                  <a:solidFill>
                    <a:prstClr val="black"/>
                  </a:solidFill>
                  <a:latin typeface="Arial" pitchFamily="34" charset="0"/>
                  <a:ea typeface="+mn-ea"/>
                  <a:cs typeface="Arial" pitchFamily="34" charset="0"/>
                </a:rPr>
                <a:t>6</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64</a:t>
              </a:r>
              <a:endParaRPr lang="en-US" sz="900" b="1" dirty="0">
                <a:solidFill>
                  <a:prstClr val="black"/>
                </a:solidFill>
                <a:latin typeface="Arial" pitchFamily="34" charset="0"/>
                <a:ea typeface="+mn-ea"/>
                <a:cs typeface="Arial" pitchFamily="34" charset="0"/>
              </a:endParaRPr>
            </a:p>
          </p:txBody>
        </p:sp>
        <p:sp>
          <p:nvSpPr>
            <p:cNvPr id="94" name="Freeform 93"/>
            <p:cNvSpPr/>
            <p:nvPr/>
          </p:nvSpPr>
          <p:spPr>
            <a:xfrm>
              <a:off x="1587681" y="3143250"/>
              <a:ext cx="101245"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95" name="Group 94"/>
          <p:cNvGrpSpPr/>
          <p:nvPr/>
        </p:nvGrpSpPr>
        <p:grpSpPr>
          <a:xfrm>
            <a:off x="4953119" y="5849128"/>
            <a:ext cx="128240" cy="276999"/>
            <a:chOff x="1576331" y="3007559"/>
            <a:chExt cx="128240" cy="276999"/>
          </a:xfrm>
        </p:grpSpPr>
        <p:sp>
          <p:nvSpPr>
            <p:cNvPr id="96" name="TextBox 95"/>
            <p:cNvSpPr txBox="1"/>
            <p:nvPr/>
          </p:nvSpPr>
          <p:spPr>
            <a:xfrm>
              <a:off x="1576331" y="3007559"/>
              <a:ext cx="128240" cy="276999"/>
            </a:xfrm>
            <a:prstGeom prst="rect">
              <a:avLst/>
            </a:prstGeom>
            <a:noFill/>
          </p:spPr>
          <p:txBody>
            <a:bodyPr wrap="none" lIns="0" tIns="0" rIns="0" bIns="0" rtlCol="0">
              <a:spAutoFit/>
            </a:bodyPr>
            <a:lstStyle/>
            <a:p>
              <a:pPr algn="ctr" fontAlgn="auto">
                <a:spcBef>
                  <a:spcPts val="0"/>
                </a:spcBef>
                <a:spcAft>
                  <a:spcPts val="0"/>
                </a:spcAft>
              </a:pPr>
              <a:r>
                <a:rPr lang="en-US" sz="90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900" b="1" dirty="0" smtClean="0">
                  <a:solidFill>
                    <a:prstClr val="black"/>
                  </a:solidFill>
                  <a:latin typeface="Arial" pitchFamily="34" charset="0"/>
                  <a:ea typeface="+mn-ea"/>
                  <a:cs typeface="Arial" pitchFamily="34" charset="0"/>
                </a:rPr>
                <a:t>64</a:t>
              </a:r>
              <a:endParaRPr lang="en-US" sz="900" b="1" dirty="0">
                <a:solidFill>
                  <a:prstClr val="black"/>
                </a:solidFill>
                <a:latin typeface="Arial" pitchFamily="34" charset="0"/>
                <a:ea typeface="+mn-ea"/>
                <a:cs typeface="Arial" pitchFamily="34" charset="0"/>
              </a:endParaRPr>
            </a:p>
          </p:txBody>
        </p:sp>
        <p:sp>
          <p:nvSpPr>
            <p:cNvPr id="97" name="Freeform 96"/>
            <p:cNvSpPr/>
            <p:nvPr/>
          </p:nvSpPr>
          <p:spPr>
            <a:xfrm>
              <a:off x="1587681" y="3143250"/>
              <a:ext cx="101245" cy="0"/>
            </a:xfrm>
            <a:custGeom>
              <a:avLst/>
              <a:gdLst>
                <a:gd name="connsiteX0" fmla="*/ 0 w 57150"/>
                <a:gd name="connsiteY0" fmla="*/ 0 h 0"/>
                <a:gd name="connsiteX1" fmla="*/ 57150 w 57150"/>
                <a:gd name="connsiteY1" fmla="*/ 0 h 0"/>
              </a:gdLst>
              <a:ahLst/>
              <a:cxnLst>
                <a:cxn ang="0">
                  <a:pos x="connsiteX0" y="connsiteY0"/>
                </a:cxn>
                <a:cxn ang="0">
                  <a:pos x="connsiteX1" y="connsiteY1"/>
                </a:cxn>
              </a:cxnLst>
              <a:rect l="l" t="t" r="r" b="b"/>
              <a:pathLst>
                <a:path w="57150">
                  <a:moveTo>
                    <a:pt x="0" y="0"/>
                  </a:moveTo>
                  <a:lnTo>
                    <a:pt x="5715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sp>
        <p:nvSpPr>
          <p:cNvPr id="98" name="TextBox 97"/>
          <p:cNvSpPr txBox="1"/>
          <p:nvPr/>
        </p:nvSpPr>
        <p:spPr>
          <a:xfrm>
            <a:off x="5314956" y="6283773"/>
            <a:ext cx="876587"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Very short</a:t>
            </a:r>
          </a:p>
        </p:txBody>
      </p:sp>
      <p:sp>
        <p:nvSpPr>
          <p:cNvPr id="99" name="TextBox 98"/>
          <p:cNvSpPr txBox="1"/>
          <p:nvPr/>
        </p:nvSpPr>
        <p:spPr>
          <a:xfrm>
            <a:off x="6391274" y="6149427"/>
            <a:ext cx="1041952"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Adult height</a:t>
            </a:r>
          </a:p>
        </p:txBody>
      </p:sp>
      <p:sp>
        <p:nvSpPr>
          <p:cNvPr id="100" name="TextBox 99"/>
          <p:cNvSpPr txBox="1"/>
          <p:nvPr/>
        </p:nvSpPr>
        <p:spPr>
          <a:xfrm>
            <a:off x="7605711" y="6282775"/>
            <a:ext cx="687432"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Very tall</a:t>
            </a:r>
          </a:p>
        </p:txBody>
      </p:sp>
      <p:sp>
        <p:nvSpPr>
          <p:cNvPr id="101" name="Freeform 100"/>
          <p:cNvSpPr/>
          <p:nvPr/>
        </p:nvSpPr>
        <p:spPr>
          <a:xfrm>
            <a:off x="2063461" y="6416201"/>
            <a:ext cx="133556" cy="0"/>
          </a:xfrm>
          <a:custGeom>
            <a:avLst/>
            <a:gdLst>
              <a:gd name="connsiteX0" fmla="*/ 0 w 57150"/>
              <a:gd name="connsiteY0" fmla="*/ 0 h 0"/>
              <a:gd name="connsiteX1" fmla="*/ 57150 w 57150"/>
              <a:gd name="connsiteY1" fmla="*/ 0 h 0"/>
              <a:gd name="connsiteX0" fmla="*/ 0 w 11911"/>
              <a:gd name="connsiteY0" fmla="*/ 0 h 0"/>
              <a:gd name="connsiteX1" fmla="*/ 11911 w 11911"/>
              <a:gd name="connsiteY1" fmla="*/ 0 h 0"/>
            </a:gdLst>
            <a:ahLst/>
            <a:cxnLst>
              <a:cxn ang="0">
                <a:pos x="connsiteX0" y="connsiteY0"/>
              </a:cxn>
              <a:cxn ang="0">
                <a:pos x="connsiteX1" y="connsiteY1"/>
              </a:cxn>
            </a:cxnLst>
            <a:rect l="l" t="t" r="r" b="b"/>
            <a:pathLst>
              <a:path w="11911">
                <a:moveTo>
                  <a:pt x="0" y="0"/>
                </a:moveTo>
                <a:lnTo>
                  <a:pt x="11911"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102" name="Freeform 101"/>
          <p:cNvSpPr/>
          <p:nvPr/>
        </p:nvSpPr>
        <p:spPr>
          <a:xfrm>
            <a:off x="1565780" y="6416201"/>
            <a:ext cx="133556" cy="0"/>
          </a:xfrm>
          <a:custGeom>
            <a:avLst/>
            <a:gdLst>
              <a:gd name="connsiteX0" fmla="*/ 0 w 57150"/>
              <a:gd name="connsiteY0" fmla="*/ 0 h 0"/>
              <a:gd name="connsiteX1" fmla="*/ 57150 w 57150"/>
              <a:gd name="connsiteY1" fmla="*/ 0 h 0"/>
              <a:gd name="connsiteX0" fmla="*/ 0 w 11911"/>
              <a:gd name="connsiteY0" fmla="*/ 0 h 0"/>
              <a:gd name="connsiteX1" fmla="*/ 11911 w 11911"/>
              <a:gd name="connsiteY1" fmla="*/ 0 h 0"/>
            </a:gdLst>
            <a:ahLst/>
            <a:cxnLst>
              <a:cxn ang="0">
                <a:pos x="connsiteX0" y="connsiteY0"/>
              </a:cxn>
              <a:cxn ang="0">
                <a:pos x="connsiteX1" y="connsiteY1"/>
              </a:cxn>
            </a:cxnLst>
            <a:rect l="l" t="t" r="r" b="b"/>
            <a:pathLst>
              <a:path w="11911">
                <a:moveTo>
                  <a:pt x="0" y="0"/>
                </a:moveTo>
                <a:lnTo>
                  <a:pt x="11911"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103" name="Freeform 102"/>
          <p:cNvSpPr/>
          <p:nvPr/>
        </p:nvSpPr>
        <p:spPr>
          <a:xfrm>
            <a:off x="1108580" y="6416201"/>
            <a:ext cx="133556" cy="0"/>
          </a:xfrm>
          <a:custGeom>
            <a:avLst/>
            <a:gdLst>
              <a:gd name="connsiteX0" fmla="*/ 0 w 57150"/>
              <a:gd name="connsiteY0" fmla="*/ 0 h 0"/>
              <a:gd name="connsiteX1" fmla="*/ 57150 w 57150"/>
              <a:gd name="connsiteY1" fmla="*/ 0 h 0"/>
              <a:gd name="connsiteX0" fmla="*/ 0 w 11911"/>
              <a:gd name="connsiteY0" fmla="*/ 0 h 0"/>
              <a:gd name="connsiteX1" fmla="*/ 11911 w 11911"/>
              <a:gd name="connsiteY1" fmla="*/ 0 h 0"/>
            </a:gdLst>
            <a:ahLst/>
            <a:cxnLst>
              <a:cxn ang="0">
                <a:pos x="connsiteX0" y="connsiteY0"/>
              </a:cxn>
              <a:cxn ang="0">
                <a:pos x="connsiteX1" y="connsiteY1"/>
              </a:cxn>
            </a:cxnLst>
            <a:rect l="l" t="t" r="r" b="b"/>
            <a:pathLst>
              <a:path w="11911">
                <a:moveTo>
                  <a:pt x="0" y="0"/>
                </a:moveTo>
                <a:lnTo>
                  <a:pt x="11911"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2" name="Freeform 1"/>
          <p:cNvSpPr/>
          <p:nvPr/>
        </p:nvSpPr>
        <p:spPr>
          <a:xfrm>
            <a:off x="4945856" y="3619500"/>
            <a:ext cx="145256" cy="0"/>
          </a:xfrm>
          <a:custGeom>
            <a:avLst/>
            <a:gdLst>
              <a:gd name="connsiteX0" fmla="*/ 0 w 145256"/>
              <a:gd name="connsiteY0" fmla="*/ 0 h 0"/>
              <a:gd name="connsiteX1" fmla="*/ 145256 w 145256"/>
              <a:gd name="connsiteY1" fmla="*/ 0 h 0"/>
            </a:gdLst>
            <a:ahLst/>
            <a:cxnLst>
              <a:cxn ang="0">
                <a:pos x="connsiteX0" y="connsiteY0"/>
              </a:cxn>
              <a:cxn ang="0">
                <a:pos x="connsiteX1" y="connsiteY1"/>
              </a:cxn>
            </a:cxnLst>
            <a:rect l="l" t="t" r="r" b="b"/>
            <a:pathLst>
              <a:path w="145256">
                <a:moveTo>
                  <a:pt x="0" y="0"/>
                </a:moveTo>
                <a:lnTo>
                  <a:pt x="145256"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106" name="Freeform 105"/>
          <p:cNvSpPr/>
          <p:nvPr/>
        </p:nvSpPr>
        <p:spPr>
          <a:xfrm>
            <a:off x="4950852" y="4243752"/>
            <a:ext cx="145256" cy="0"/>
          </a:xfrm>
          <a:custGeom>
            <a:avLst/>
            <a:gdLst>
              <a:gd name="connsiteX0" fmla="*/ 0 w 145256"/>
              <a:gd name="connsiteY0" fmla="*/ 0 h 0"/>
              <a:gd name="connsiteX1" fmla="*/ 145256 w 145256"/>
              <a:gd name="connsiteY1" fmla="*/ 0 h 0"/>
            </a:gdLst>
            <a:ahLst/>
            <a:cxnLst>
              <a:cxn ang="0">
                <a:pos x="connsiteX0" y="connsiteY0"/>
              </a:cxn>
              <a:cxn ang="0">
                <a:pos x="connsiteX1" y="connsiteY1"/>
              </a:cxn>
            </a:cxnLst>
            <a:rect l="l" t="t" r="r" b="b"/>
            <a:pathLst>
              <a:path w="145256">
                <a:moveTo>
                  <a:pt x="0" y="0"/>
                </a:moveTo>
                <a:lnTo>
                  <a:pt x="145256" y="0"/>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44558" y="418272"/>
            <a:ext cx="7361192" cy="486603"/>
          </a:xfrm>
        </p:spPr>
        <p:txBody>
          <a:bodyPr/>
          <a:lstStyle/>
          <a:p>
            <a:r>
              <a:rPr lang="en-US" dirty="0" err="1" smtClean="0"/>
              <a:t>Epigenetics</a:t>
            </a:r>
            <a:r>
              <a:rPr lang="ko-KR" altLang="en-US" sz="2800" b="0" dirty="0" err="1" smtClean="0"/>
              <a:t>후성유전학</a:t>
            </a:r>
            <a:r>
              <a:rPr lang="en-US" sz="2800" b="0" dirty="0" smtClean="0"/>
              <a:t> </a:t>
            </a:r>
            <a:r>
              <a:rPr lang="en-US" dirty="0" smtClean="0"/>
              <a:t>and the Role of Environment</a:t>
            </a:r>
          </a:p>
        </p:txBody>
      </p:sp>
      <p:sp>
        <p:nvSpPr>
          <p:cNvPr id="196611" name="Rectangle 3"/>
          <p:cNvSpPr>
            <a:spLocks noGrp="1" noChangeArrowheads="1"/>
          </p:cNvSpPr>
          <p:nvPr>
            <p:ph idx="1"/>
          </p:nvPr>
        </p:nvSpPr>
        <p:spPr>
          <a:xfrm>
            <a:off x="258808" y="1446984"/>
            <a:ext cx="8543108" cy="3334566"/>
          </a:xfrm>
        </p:spPr>
        <p:txBody>
          <a:bodyPr/>
          <a:lstStyle/>
          <a:p>
            <a:r>
              <a:rPr lang="en-US" dirty="0" smtClean="0"/>
              <a:t>Many phenotypic characters result from a combination of heredity and environment.</a:t>
            </a:r>
          </a:p>
          <a:p>
            <a:pPr lvl="1"/>
            <a:r>
              <a:rPr lang="en-US" dirty="0" smtClean="0"/>
              <a:t>Whether human characters are more influenced by genes or by the environment—nature or nurture—is a very old and hotly contested issue.</a:t>
            </a:r>
          </a:p>
          <a:p>
            <a:pPr lvl="1"/>
            <a:r>
              <a:rPr lang="en-US" dirty="0" smtClean="0"/>
              <a:t>Spending time with identical twins will convince anyone that environment, and not just genes, affects a person’s traits.</a:t>
            </a:r>
          </a:p>
        </p:txBody>
      </p:sp>
      <p:pic>
        <p:nvPicPr>
          <p:cNvPr id="5"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33294" y="4391025"/>
            <a:ext cx="2428832" cy="243108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idx="1"/>
          </p:nvPr>
        </p:nvSpPr>
        <p:spPr>
          <a:xfrm>
            <a:off x="315958" y="418284"/>
            <a:ext cx="8543108" cy="6001566"/>
          </a:xfrm>
        </p:spPr>
        <p:txBody>
          <a:bodyPr>
            <a:normAutofit lnSpcReduction="10000"/>
          </a:bodyPr>
          <a:lstStyle/>
          <a:p>
            <a:pPr lvl="1"/>
            <a:r>
              <a:rPr lang="en-US" dirty="0" smtClean="0"/>
              <a:t>In general, only genetic influences are inherited and effects of the environment are not passed to the next generation.</a:t>
            </a:r>
          </a:p>
          <a:p>
            <a:pPr lvl="1"/>
            <a:r>
              <a:rPr lang="en-US" dirty="0" smtClean="0"/>
              <a:t>In recent years, however, biologists have begun to recognize the importance of </a:t>
            </a:r>
            <a:r>
              <a:rPr lang="en-US" b="1" dirty="0" smtClean="0"/>
              <a:t>epigenetic inheritance</a:t>
            </a:r>
            <a:r>
              <a:rPr lang="en-US" dirty="0" smtClean="0"/>
              <a:t>, the transmission of traits by mechanisms not directly involving DNA sequence.</a:t>
            </a:r>
          </a:p>
          <a:p>
            <a:pPr lvl="1"/>
            <a:r>
              <a:rPr lang="en-US" altLang="ko-KR" dirty="0" smtClean="0"/>
              <a:t>For example, components of chromosomes can be chemically modified by adding or removing chemical groups on the DNA and/or protein components of chromosomes. </a:t>
            </a:r>
          </a:p>
          <a:p>
            <a:pPr lvl="1"/>
            <a:r>
              <a:rPr lang="en-US" altLang="ko-KR" dirty="0" smtClean="0"/>
              <a:t>Epigenetic modifications—and the changes in gene activity that result—may even be carried on to the next generation.</a:t>
            </a:r>
          </a:p>
          <a:p>
            <a:pPr lvl="1"/>
            <a:r>
              <a:rPr lang="en-US" altLang="ko-KR" dirty="0" smtClean="0"/>
              <a:t>Unlike alterations to the DNA sequence, chemical changes to the chromosomes can be reversed.</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01708" y="427798"/>
            <a:ext cx="7084967" cy="515178"/>
          </a:xfrm>
        </p:spPr>
        <p:txBody>
          <a:bodyPr/>
          <a:lstStyle/>
          <a:p>
            <a:r>
              <a:rPr lang="en-US" dirty="0" smtClean="0"/>
              <a:t>The Chromosomal Basis of Inheritance</a:t>
            </a:r>
            <a:endParaRPr lang="en-US" dirty="0"/>
          </a:p>
        </p:txBody>
      </p:sp>
      <p:sp>
        <p:nvSpPr>
          <p:cNvPr id="200707" name="Rectangle 3"/>
          <p:cNvSpPr>
            <a:spLocks noGrp="1" noChangeArrowheads="1"/>
          </p:cNvSpPr>
          <p:nvPr>
            <p:ph idx="1"/>
          </p:nvPr>
        </p:nvSpPr>
        <p:spPr/>
        <p:txBody>
          <a:bodyPr>
            <a:normAutofit fontScale="92500" lnSpcReduction="20000"/>
          </a:bodyPr>
          <a:lstStyle/>
          <a:p>
            <a:r>
              <a:rPr lang="en-US" dirty="0" smtClean="0"/>
              <a:t>The </a:t>
            </a:r>
            <a:r>
              <a:rPr lang="en-US" b="1" dirty="0" smtClean="0"/>
              <a:t>chromosome theory</a:t>
            </a:r>
            <a:r>
              <a:rPr lang="ko-KR" altLang="en-US" sz="2600" dirty="0" err="1" smtClean="0"/>
              <a:t>염색체설</a:t>
            </a:r>
            <a:r>
              <a:rPr lang="en-US" b="1" dirty="0" smtClean="0"/>
              <a:t> of inheritance </a:t>
            </a:r>
            <a:r>
              <a:rPr lang="en-US" dirty="0" smtClean="0"/>
              <a:t>states that</a:t>
            </a:r>
          </a:p>
          <a:p>
            <a:pPr lvl="1"/>
            <a:r>
              <a:rPr lang="en-US" dirty="0" smtClean="0"/>
              <a:t>genes are located at specific positions (loci) on chromosomes and</a:t>
            </a:r>
          </a:p>
          <a:p>
            <a:pPr lvl="1"/>
            <a:r>
              <a:rPr lang="en-US" dirty="0" smtClean="0"/>
              <a:t>the behavior of chromosomes during meiosis and fertilization accounts for inheritance patterns.</a:t>
            </a:r>
          </a:p>
          <a:p>
            <a:r>
              <a:rPr lang="en-US" altLang="ko-KR" b="1" dirty="0" smtClean="0"/>
              <a:t>Linked genes</a:t>
            </a:r>
          </a:p>
          <a:p>
            <a:pPr lvl="1"/>
            <a:r>
              <a:rPr lang="en-US" altLang="ko-KR" dirty="0" smtClean="0"/>
              <a:t>are located near each other on the same chromosome and</a:t>
            </a:r>
          </a:p>
          <a:p>
            <a:pPr lvl="1"/>
            <a:r>
              <a:rPr lang="en-US" altLang="ko-KR" dirty="0" smtClean="0"/>
              <a:t>tend to travel together during meiosis and fertilization.</a:t>
            </a:r>
          </a:p>
          <a:p>
            <a:r>
              <a:rPr lang="en-US" altLang="ko-KR" dirty="0" smtClean="0"/>
              <a:t>Such genes are often inherited as a set and therefore often do not follow Mendel’s law of independent assortment.</a:t>
            </a:r>
          </a:p>
          <a:p>
            <a:pPr lvl="1"/>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68383" y="465898"/>
            <a:ext cx="5675267" cy="553278"/>
          </a:xfrm>
        </p:spPr>
        <p:txBody>
          <a:bodyPr/>
          <a:lstStyle/>
          <a:p>
            <a:r>
              <a:rPr lang="en-US" dirty="0" smtClean="0"/>
              <a:t>Sex Determination in Humans</a:t>
            </a:r>
          </a:p>
        </p:txBody>
      </p:sp>
      <p:sp>
        <p:nvSpPr>
          <p:cNvPr id="239619" name="Rectangle 3"/>
          <p:cNvSpPr>
            <a:spLocks noGrp="1" noChangeArrowheads="1"/>
          </p:cNvSpPr>
          <p:nvPr>
            <p:ph idx="1"/>
          </p:nvPr>
        </p:nvSpPr>
        <p:spPr/>
        <p:txBody>
          <a:bodyPr>
            <a:normAutofit fontScale="92500" lnSpcReduction="10000"/>
          </a:bodyPr>
          <a:lstStyle/>
          <a:p>
            <a:r>
              <a:rPr lang="en-US" dirty="0" smtClean="0"/>
              <a:t>Many animals, including all mammals, have a pair of sex chromosomes, designated X and Y, that determine an individual’s sex.</a:t>
            </a:r>
          </a:p>
          <a:p>
            <a:pPr lvl="1"/>
            <a:r>
              <a:rPr lang="en-US" dirty="0" smtClean="0"/>
              <a:t>Individuals with one X chromosome and one Y chromosome are males.</a:t>
            </a:r>
          </a:p>
          <a:p>
            <a:pPr lvl="1"/>
            <a:r>
              <a:rPr lang="en-US" dirty="0" smtClean="0"/>
              <a:t>XX individuals are females.</a:t>
            </a:r>
          </a:p>
          <a:p>
            <a:r>
              <a:rPr lang="en-US" dirty="0" smtClean="0"/>
              <a:t>Human males and females both have 44 autosomes (chromosomes other than sex chromosomes).</a:t>
            </a:r>
          </a:p>
          <a:p>
            <a:r>
              <a:rPr lang="en-US" altLang="ko-KR" dirty="0" smtClean="0"/>
              <a:t>A gene located on a sex chromosome is called a </a:t>
            </a:r>
            <a:r>
              <a:rPr lang="en-US" altLang="ko-KR" b="1" dirty="0" smtClean="0"/>
              <a:t>sex-linked gene</a:t>
            </a:r>
            <a:r>
              <a:rPr lang="ko-KR" altLang="en-US" sz="2600" dirty="0" smtClean="0"/>
              <a:t>반성유전자</a:t>
            </a:r>
            <a:r>
              <a:rPr lang="en-US" altLang="ko-KR" dirty="0" smtClean="0"/>
              <a:t>.</a:t>
            </a:r>
          </a:p>
          <a:p>
            <a:pPr lvl="1"/>
            <a:r>
              <a:rPr lang="en-US" altLang="ko-KR" dirty="0" smtClean="0"/>
              <a:t>Most sex-linked genes are found on the X chromosome.</a:t>
            </a:r>
          </a:p>
          <a:p>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1478280"/>
            <a:ext cx="8546592" cy="3901440"/>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9.25</a:t>
            </a:r>
            <a:endParaRPr lang="en-US" sz="1200" b="0" dirty="0">
              <a:solidFill>
                <a:schemeClr val="tx1"/>
              </a:solidFill>
              <a:latin typeface="Arial" charset="0"/>
            </a:endParaRPr>
          </a:p>
        </p:txBody>
      </p:sp>
      <p:sp>
        <p:nvSpPr>
          <p:cNvPr id="3" name="TextBox 2"/>
          <p:cNvSpPr txBox="1"/>
          <p:nvPr/>
        </p:nvSpPr>
        <p:spPr>
          <a:xfrm>
            <a:off x="1942324" y="1524000"/>
            <a:ext cx="397545"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Male</a:t>
            </a:r>
          </a:p>
        </p:txBody>
      </p:sp>
      <p:sp>
        <p:nvSpPr>
          <p:cNvPr id="5" name="TextBox 4"/>
          <p:cNvSpPr txBox="1"/>
          <p:nvPr/>
        </p:nvSpPr>
        <p:spPr>
          <a:xfrm>
            <a:off x="3192622" y="1542662"/>
            <a:ext cx="617157"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Female</a:t>
            </a:r>
            <a:endParaRPr lang="en-US" sz="1400" b="1" dirty="0">
              <a:solidFill>
                <a:prstClr val="black"/>
              </a:solidFill>
              <a:latin typeface="Arial" pitchFamily="34" charset="0"/>
              <a:ea typeface="+mn-ea"/>
              <a:cs typeface="Arial" pitchFamily="34" charset="0"/>
            </a:endParaRPr>
          </a:p>
        </p:txBody>
      </p:sp>
      <p:sp>
        <p:nvSpPr>
          <p:cNvPr id="6" name="TextBox 5"/>
          <p:cNvSpPr txBox="1"/>
          <p:nvPr/>
        </p:nvSpPr>
        <p:spPr>
          <a:xfrm>
            <a:off x="2041485" y="1798799"/>
            <a:ext cx="205184" cy="436017"/>
          </a:xfrm>
          <a:prstGeom prst="rect">
            <a:avLst/>
          </a:prstGeom>
          <a:noFill/>
        </p:spPr>
        <p:txBody>
          <a:bodyPr wrap="none" lIns="0" tIns="0" rIns="0" bIns="0" rtlCol="0">
            <a:spAutoFit/>
          </a:bodyPr>
          <a:lstStyle/>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44</a:t>
            </a:r>
          </a:p>
          <a:p>
            <a:pPr algn="ctr" fontAlgn="auto">
              <a:lnSpc>
                <a:spcPts val="1000"/>
              </a:lnSpc>
              <a:spcBef>
                <a:spcPts val="0"/>
              </a:spcBef>
              <a:spcAft>
                <a:spcPts val="0"/>
              </a:spcAft>
            </a:pPr>
            <a:r>
              <a:rPr lang="en-US" sz="1200" b="1" dirty="0">
                <a:solidFill>
                  <a:prstClr val="black"/>
                </a:solidFill>
                <a:latin typeface="Symbol" pitchFamily="18" charset="2"/>
                <a:ea typeface="+mn-ea"/>
                <a:cs typeface="Arial" pitchFamily="34" charset="0"/>
                <a:sym typeface="Symbol"/>
              </a:rPr>
              <a:t></a:t>
            </a:r>
            <a:endParaRPr lang="en-US" sz="1200" b="1" dirty="0" smtClean="0">
              <a:solidFill>
                <a:prstClr val="black"/>
              </a:solidFill>
              <a:latin typeface="Symbol" pitchFamily="18" charset="2"/>
              <a:ea typeface="+mn-ea"/>
              <a:cs typeface="Arial" pitchFamily="34" charset="0"/>
            </a:endParaRPr>
          </a:p>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XY</a:t>
            </a:r>
            <a:endParaRPr lang="en-US" sz="1200" b="1" dirty="0">
              <a:solidFill>
                <a:prstClr val="black"/>
              </a:solidFill>
              <a:latin typeface="Arial" pitchFamily="34" charset="0"/>
              <a:ea typeface="+mn-ea"/>
              <a:cs typeface="Arial" pitchFamily="34" charset="0"/>
            </a:endParaRPr>
          </a:p>
        </p:txBody>
      </p:sp>
      <p:sp>
        <p:nvSpPr>
          <p:cNvPr id="7" name="TextBox 6"/>
          <p:cNvSpPr txBox="1"/>
          <p:nvPr/>
        </p:nvSpPr>
        <p:spPr>
          <a:xfrm>
            <a:off x="3392997" y="1798799"/>
            <a:ext cx="205184" cy="436017"/>
          </a:xfrm>
          <a:prstGeom prst="rect">
            <a:avLst/>
          </a:prstGeom>
          <a:noFill/>
        </p:spPr>
        <p:txBody>
          <a:bodyPr wrap="none" lIns="0" tIns="0" rIns="0" bIns="0" rtlCol="0">
            <a:spAutoFit/>
          </a:bodyPr>
          <a:lstStyle/>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44</a:t>
            </a:r>
          </a:p>
          <a:p>
            <a:pPr algn="ctr" fontAlgn="auto">
              <a:lnSpc>
                <a:spcPts val="1000"/>
              </a:lnSpc>
              <a:spcBef>
                <a:spcPts val="0"/>
              </a:spcBef>
              <a:spcAft>
                <a:spcPts val="0"/>
              </a:spcAft>
            </a:pPr>
            <a:r>
              <a:rPr lang="en-US" sz="1200" b="1" dirty="0">
                <a:solidFill>
                  <a:prstClr val="black"/>
                </a:solidFill>
                <a:latin typeface="Symbol" pitchFamily="18" charset="2"/>
                <a:ea typeface="+mn-ea"/>
                <a:cs typeface="Arial" pitchFamily="34" charset="0"/>
                <a:sym typeface="Symbol"/>
              </a:rPr>
              <a:t></a:t>
            </a:r>
            <a:endParaRPr lang="en-US" sz="1200" b="1" dirty="0" smtClean="0">
              <a:solidFill>
                <a:prstClr val="black"/>
              </a:solidFill>
              <a:latin typeface="Symbol" pitchFamily="18" charset="2"/>
              <a:ea typeface="+mn-ea"/>
              <a:cs typeface="Arial" pitchFamily="34" charset="0"/>
            </a:endParaRPr>
          </a:p>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XX</a:t>
            </a:r>
            <a:endParaRPr lang="en-US" sz="1200" b="1" dirty="0">
              <a:solidFill>
                <a:prstClr val="black"/>
              </a:solidFill>
              <a:latin typeface="Arial" pitchFamily="34" charset="0"/>
              <a:ea typeface="+mn-ea"/>
              <a:cs typeface="Arial" pitchFamily="34" charset="0"/>
            </a:endParaRPr>
          </a:p>
        </p:txBody>
      </p:sp>
      <p:sp>
        <p:nvSpPr>
          <p:cNvPr id="8" name="TextBox 7"/>
          <p:cNvSpPr txBox="1"/>
          <p:nvPr/>
        </p:nvSpPr>
        <p:spPr>
          <a:xfrm>
            <a:off x="2473219" y="1815716"/>
            <a:ext cx="697307" cy="430887"/>
          </a:xfrm>
          <a:prstGeom prst="rect">
            <a:avLst/>
          </a:prstGeom>
          <a:noFill/>
        </p:spPr>
        <p:txBody>
          <a:bodyPr wrap="none" lIns="0" tIns="0" rIns="0" bIns="0" rtlCol="0">
            <a:spAutoFit/>
          </a:bodyPr>
          <a:lstStyle/>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Somatic</a:t>
            </a: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cells</a:t>
            </a:r>
            <a:endParaRPr lang="en-US" sz="1400" b="1" dirty="0">
              <a:solidFill>
                <a:prstClr val="black"/>
              </a:solidFill>
              <a:latin typeface="Arial" pitchFamily="34" charset="0"/>
              <a:ea typeface="+mn-ea"/>
              <a:cs typeface="Arial" pitchFamily="34" charset="0"/>
            </a:endParaRPr>
          </a:p>
        </p:txBody>
      </p:sp>
      <p:sp>
        <p:nvSpPr>
          <p:cNvPr id="9" name="TextBox 8"/>
          <p:cNvSpPr txBox="1"/>
          <p:nvPr/>
        </p:nvSpPr>
        <p:spPr>
          <a:xfrm>
            <a:off x="1857365" y="3152775"/>
            <a:ext cx="169918" cy="436017"/>
          </a:xfrm>
          <a:prstGeom prst="rect">
            <a:avLst/>
          </a:prstGeom>
          <a:noFill/>
        </p:spPr>
        <p:txBody>
          <a:bodyPr wrap="none" lIns="0" tIns="0" rIns="0" bIns="0" rtlCol="0">
            <a:spAutoFit/>
          </a:bodyPr>
          <a:lstStyle/>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22</a:t>
            </a:r>
          </a:p>
          <a:p>
            <a:pPr algn="ctr" fontAlgn="auto">
              <a:lnSpc>
                <a:spcPts val="1000"/>
              </a:lnSpc>
              <a:spcBef>
                <a:spcPts val="0"/>
              </a:spcBef>
              <a:spcAft>
                <a:spcPts val="0"/>
              </a:spcAft>
            </a:pPr>
            <a:r>
              <a:rPr lang="en-US" sz="1200" b="1" dirty="0">
                <a:solidFill>
                  <a:prstClr val="black"/>
                </a:solidFill>
                <a:latin typeface="Symbol" pitchFamily="18" charset="2"/>
                <a:ea typeface="+mn-ea"/>
                <a:cs typeface="Arial" pitchFamily="34" charset="0"/>
                <a:sym typeface="Symbol"/>
              </a:rPr>
              <a:t></a:t>
            </a:r>
            <a:endParaRPr lang="en-US" sz="1200" b="1" dirty="0" smtClean="0">
              <a:solidFill>
                <a:prstClr val="black"/>
              </a:solidFill>
              <a:latin typeface="Symbol" pitchFamily="18" charset="2"/>
              <a:ea typeface="+mn-ea"/>
              <a:cs typeface="Arial" pitchFamily="34" charset="0"/>
            </a:endParaRPr>
          </a:p>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X</a:t>
            </a:r>
            <a:endParaRPr lang="en-US" sz="1200" b="1" dirty="0">
              <a:solidFill>
                <a:prstClr val="black"/>
              </a:solidFill>
              <a:latin typeface="Arial" pitchFamily="34" charset="0"/>
              <a:ea typeface="+mn-ea"/>
              <a:cs typeface="Arial" pitchFamily="34" charset="0"/>
            </a:endParaRPr>
          </a:p>
        </p:txBody>
      </p:sp>
      <p:sp>
        <p:nvSpPr>
          <p:cNvPr id="10" name="TextBox 9"/>
          <p:cNvSpPr txBox="1"/>
          <p:nvPr/>
        </p:nvSpPr>
        <p:spPr>
          <a:xfrm>
            <a:off x="2381910" y="3165475"/>
            <a:ext cx="169918" cy="423193"/>
          </a:xfrm>
          <a:prstGeom prst="rect">
            <a:avLst/>
          </a:prstGeom>
          <a:noFill/>
        </p:spPr>
        <p:txBody>
          <a:bodyPr wrap="none" lIns="0" tIns="0" rIns="0" bIns="0" rtlCol="0">
            <a:spAutoFit/>
          </a:bodyPr>
          <a:lstStyle/>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22</a:t>
            </a:r>
          </a:p>
          <a:p>
            <a:pPr algn="ctr" fontAlgn="auto">
              <a:lnSpc>
                <a:spcPts val="900"/>
              </a:lnSpc>
              <a:spcBef>
                <a:spcPts val="0"/>
              </a:spcBef>
              <a:spcAft>
                <a:spcPts val="0"/>
              </a:spcAft>
            </a:pPr>
            <a:r>
              <a:rPr lang="en-US" sz="1200" b="1" dirty="0" smtClean="0">
                <a:solidFill>
                  <a:prstClr val="black"/>
                </a:solidFill>
                <a:latin typeface="Symbol" pitchFamily="18" charset="2"/>
                <a:ea typeface="+mn-ea"/>
                <a:cs typeface="Arial" pitchFamily="34" charset="0"/>
                <a:sym typeface="Symbol"/>
              </a:rPr>
              <a:t></a:t>
            </a:r>
          </a:p>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Y</a:t>
            </a:r>
          </a:p>
        </p:txBody>
      </p:sp>
      <p:sp>
        <p:nvSpPr>
          <p:cNvPr id="11" name="TextBox 10"/>
          <p:cNvSpPr txBox="1"/>
          <p:nvPr/>
        </p:nvSpPr>
        <p:spPr>
          <a:xfrm>
            <a:off x="3215857" y="3159125"/>
            <a:ext cx="169918" cy="423193"/>
          </a:xfrm>
          <a:prstGeom prst="rect">
            <a:avLst/>
          </a:prstGeom>
          <a:noFill/>
        </p:spPr>
        <p:txBody>
          <a:bodyPr wrap="none" lIns="0" tIns="0" rIns="0" bIns="0" rtlCol="0">
            <a:spAutoFit/>
          </a:bodyPr>
          <a:lstStyle/>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22</a:t>
            </a:r>
          </a:p>
          <a:p>
            <a:pPr algn="ctr" fontAlgn="auto">
              <a:lnSpc>
                <a:spcPts val="900"/>
              </a:lnSpc>
              <a:spcBef>
                <a:spcPts val="0"/>
              </a:spcBef>
              <a:spcAft>
                <a:spcPts val="0"/>
              </a:spcAft>
            </a:pPr>
            <a:r>
              <a:rPr lang="en-US" sz="1200" b="1" dirty="0" smtClean="0">
                <a:solidFill>
                  <a:prstClr val="black"/>
                </a:solidFill>
                <a:latin typeface="Symbol" pitchFamily="18" charset="2"/>
                <a:ea typeface="+mn-ea"/>
                <a:cs typeface="Arial" pitchFamily="34" charset="0"/>
                <a:sym typeface="Symbol"/>
              </a:rPr>
              <a:t></a:t>
            </a:r>
          </a:p>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X</a:t>
            </a:r>
          </a:p>
        </p:txBody>
      </p:sp>
      <p:sp>
        <p:nvSpPr>
          <p:cNvPr id="12" name="TextBox 11"/>
          <p:cNvSpPr txBox="1"/>
          <p:nvPr/>
        </p:nvSpPr>
        <p:spPr>
          <a:xfrm>
            <a:off x="1985994" y="3603625"/>
            <a:ext cx="559449"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Sperm</a:t>
            </a:r>
          </a:p>
        </p:txBody>
      </p:sp>
      <p:sp>
        <p:nvSpPr>
          <p:cNvPr id="13" name="TextBox 12"/>
          <p:cNvSpPr txBox="1"/>
          <p:nvPr/>
        </p:nvSpPr>
        <p:spPr>
          <a:xfrm>
            <a:off x="3399347" y="3606800"/>
            <a:ext cx="338234"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Egg</a:t>
            </a:r>
            <a:endParaRPr lang="en-US" sz="1400" b="1" dirty="0">
              <a:solidFill>
                <a:prstClr val="black"/>
              </a:solidFill>
              <a:latin typeface="Arial" pitchFamily="34" charset="0"/>
              <a:ea typeface="+mn-ea"/>
              <a:cs typeface="Arial" pitchFamily="34" charset="0"/>
            </a:endParaRPr>
          </a:p>
        </p:txBody>
      </p:sp>
      <p:sp>
        <p:nvSpPr>
          <p:cNvPr id="14" name="TextBox 13"/>
          <p:cNvSpPr txBox="1"/>
          <p:nvPr/>
        </p:nvSpPr>
        <p:spPr>
          <a:xfrm>
            <a:off x="1993234" y="4425949"/>
            <a:ext cx="205184" cy="436017"/>
          </a:xfrm>
          <a:prstGeom prst="rect">
            <a:avLst/>
          </a:prstGeom>
          <a:noFill/>
        </p:spPr>
        <p:txBody>
          <a:bodyPr wrap="none" lIns="0" tIns="0" rIns="0" bIns="0" rtlCol="0">
            <a:spAutoFit/>
          </a:bodyPr>
          <a:lstStyle/>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44</a:t>
            </a:r>
          </a:p>
          <a:p>
            <a:pPr algn="ctr" fontAlgn="auto">
              <a:lnSpc>
                <a:spcPts val="900"/>
              </a:lnSpc>
              <a:spcBef>
                <a:spcPts val="0"/>
              </a:spcBef>
              <a:spcAft>
                <a:spcPts val="0"/>
              </a:spcAft>
            </a:pPr>
            <a:r>
              <a:rPr lang="en-US" sz="1200" b="1" dirty="0">
                <a:solidFill>
                  <a:prstClr val="black"/>
                </a:solidFill>
                <a:latin typeface="Symbol" pitchFamily="18" charset="2"/>
                <a:ea typeface="+mn-ea"/>
                <a:cs typeface="Arial" pitchFamily="34" charset="0"/>
                <a:sym typeface="Symbol"/>
              </a:rPr>
              <a:t></a:t>
            </a:r>
            <a:endParaRPr lang="en-US" sz="1200" b="1" dirty="0" smtClean="0">
              <a:solidFill>
                <a:prstClr val="black"/>
              </a:solidFill>
              <a:latin typeface="Symbol" pitchFamily="18" charset="2"/>
              <a:ea typeface="+mn-ea"/>
              <a:cs typeface="Arial" pitchFamily="34" charset="0"/>
            </a:endParaRPr>
          </a:p>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XX</a:t>
            </a:r>
            <a:endParaRPr lang="en-US" sz="1200" b="1" dirty="0">
              <a:solidFill>
                <a:prstClr val="black"/>
              </a:solidFill>
              <a:latin typeface="Arial" pitchFamily="34" charset="0"/>
              <a:ea typeface="+mn-ea"/>
              <a:cs typeface="Arial" pitchFamily="34" charset="0"/>
            </a:endParaRPr>
          </a:p>
        </p:txBody>
      </p:sp>
      <p:sp>
        <p:nvSpPr>
          <p:cNvPr id="15" name="TextBox 14"/>
          <p:cNvSpPr txBox="1"/>
          <p:nvPr/>
        </p:nvSpPr>
        <p:spPr>
          <a:xfrm>
            <a:off x="3327400" y="4432299"/>
            <a:ext cx="205184" cy="436017"/>
          </a:xfrm>
          <a:prstGeom prst="rect">
            <a:avLst/>
          </a:prstGeom>
          <a:noFill/>
        </p:spPr>
        <p:txBody>
          <a:bodyPr wrap="none" lIns="0" tIns="0" rIns="0" bIns="0" rtlCol="0">
            <a:spAutoFit/>
          </a:bodyPr>
          <a:lstStyle/>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44</a:t>
            </a:r>
          </a:p>
          <a:p>
            <a:pPr algn="ctr" fontAlgn="auto">
              <a:lnSpc>
                <a:spcPts val="900"/>
              </a:lnSpc>
              <a:spcBef>
                <a:spcPts val="0"/>
              </a:spcBef>
              <a:spcAft>
                <a:spcPts val="0"/>
              </a:spcAft>
            </a:pPr>
            <a:r>
              <a:rPr lang="en-US" sz="1200" b="1" dirty="0">
                <a:solidFill>
                  <a:prstClr val="black"/>
                </a:solidFill>
                <a:latin typeface="Symbol" pitchFamily="18" charset="2"/>
                <a:ea typeface="+mn-ea"/>
                <a:cs typeface="Arial" pitchFamily="34" charset="0"/>
                <a:sym typeface="Symbol"/>
              </a:rPr>
              <a:t></a:t>
            </a:r>
            <a:endParaRPr lang="en-US" sz="1200" b="1" dirty="0" smtClean="0">
              <a:solidFill>
                <a:prstClr val="black"/>
              </a:solidFill>
              <a:latin typeface="Symbol" pitchFamily="18" charset="2"/>
              <a:ea typeface="+mn-ea"/>
              <a:cs typeface="Arial" pitchFamily="34" charset="0"/>
            </a:endParaRPr>
          </a:p>
          <a:p>
            <a:pPr algn="ctr" fontAlgn="auto">
              <a:lnSpc>
                <a:spcPts val="1200"/>
              </a:lnSpc>
              <a:spcBef>
                <a:spcPts val="0"/>
              </a:spcBef>
              <a:spcAft>
                <a:spcPts val="0"/>
              </a:spcAft>
            </a:pPr>
            <a:r>
              <a:rPr lang="en-US" sz="1200" b="1" dirty="0" smtClean="0">
                <a:solidFill>
                  <a:prstClr val="black"/>
                </a:solidFill>
                <a:latin typeface="Arial" pitchFamily="34" charset="0"/>
                <a:ea typeface="+mn-ea"/>
                <a:cs typeface="Arial" pitchFamily="34" charset="0"/>
              </a:rPr>
              <a:t>XY</a:t>
            </a:r>
            <a:endParaRPr lang="en-US" sz="1200" b="1" dirty="0">
              <a:solidFill>
                <a:prstClr val="black"/>
              </a:solidFill>
              <a:latin typeface="Arial" pitchFamily="34" charset="0"/>
              <a:ea typeface="+mn-ea"/>
              <a:cs typeface="Arial" pitchFamily="34" charset="0"/>
            </a:endParaRPr>
          </a:p>
        </p:txBody>
      </p:sp>
      <p:sp>
        <p:nvSpPr>
          <p:cNvPr id="16" name="TextBox 15"/>
          <p:cNvSpPr txBox="1"/>
          <p:nvPr/>
        </p:nvSpPr>
        <p:spPr>
          <a:xfrm>
            <a:off x="2352569" y="4637607"/>
            <a:ext cx="804707"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Offspring</a:t>
            </a:r>
            <a:endParaRPr lang="en-US" sz="1400" b="1" dirty="0">
              <a:solidFill>
                <a:prstClr val="black"/>
              </a:solidFill>
              <a:latin typeface="Arial" pitchFamily="34" charset="0"/>
              <a:ea typeface="+mn-ea"/>
              <a:cs typeface="Arial" pitchFamily="34" charset="0"/>
            </a:endParaRPr>
          </a:p>
        </p:txBody>
      </p:sp>
      <p:sp>
        <p:nvSpPr>
          <p:cNvPr id="17" name="TextBox 16"/>
          <p:cNvSpPr txBox="1"/>
          <p:nvPr/>
        </p:nvSpPr>
        <p:spPr>
          <a:xfrm>
            <a:off x="1899364" y="4946650"/>
            <a:ext cx="617157"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Female</a:t>
            </a:r>
            <a:endParaRPr lang="en-US" sz="1400" b="1" dirty="0">
              <a:solidFill>
                <a:prstClr val="black"/>
              </a:solidFill>
              <a:latin typeface="Arial" pitchFamily="34" charset="0"/>
              <a:ea typeface="+mn-ea"/>
              <a:cs typeface="Arial" pitchFamily="34" charset="0"/>
            </a:endParaRPr>
          </a:p>
        </p:txBody>
      </p:sp>
      <p:sp>
        <p:nvSpPr>
          <p:cNvPr id="18" name="TextBox 17"/>
          <p:cNvSpPr txBox="1"/>
          <p:nvPr/>
        </p:nvSpPr>
        <p:spPr>
          <a:xfrm>
            <a:off x="3194286" y="4947718"/>
            <a:ext cx="397545"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Male</a:t>
            </a:r>
            <a:endParaRPr lang="en-US" sz="1400" b="1" dirty="0">
              <a:solidFill>
                <a:prstClr val="black"/>
              </a:solidFill>
              <a:latin typeface="Arial" pitchFamily="34" charset="0"/>
              <a:ea typeface="+mn-ea"/>
              <a:cs typeface="Arial" pitchFamily="34" charset="0"/>
            </a:endParaRPr>
          </a:p>
        </p:txBody>
      </p:sp>
      <p:sp>
        <p:nvSpPr>
          <p:cNvPr id="4" name="Freeform 3"/>
          <p:cNvSpPr/>
          <p:nvPr/>
        </p:nvSpPr>
        <p:spPr>
          <a:xfrm>
            <a:off x="6072188" y="1962150"/>
            <a:ext cx="609600" cy="438150"/>
          </a:xfrm>
          <a:custGeom>
            <a:avLst/>
            <a:gdLst>
              <a:gd name="connsiteX0" fmla="*/ 609600 w 609600"/>
              <a:gd name="connsiteY0" fmla="*/ 0 h 438150"/>
              <a:gd name="connsiteX1" fmla="*/ 0 w 609600"/>
              <a:gd name="connsiteY1" fmla="*/ 438150 h 438150"/>
            </a:gdLst>
            <a:ahLst/>
            <a:cxnLst>
              <a:cxn ang="0">
                <a:pos x="connsiteX0" y="connsiteY0"/>
              </a:cxn>
              <a:cxn ang="0">
                <a:pos x="connsiteX1" y="connsiteY1"/>
              </a:cxn>
            </a:cxnLst>
            <a:rect l="l" t="t" r="r" b="b"/>
            <a:pathLst>
              <a:path w="609600" h="438150">
                <a:moveTo>
                  <a:pt x="609600" y="0"/>
                </a:moveTo>
                <a:lnTo>
                  <a:pt x="0" y="438150"/>
                </a:lnTo>
              </a:path>
            </a:pathLst>
          </a:custGeom>
          <a:noFill/>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19" name="Freeform 18"/>
          <p:cNvSpPr/>
          <p:nvPr/>
        </p:nvSpPr>
        <p:spPr>
          <a:xfrm>
            <a:off x="8296275" y="1995488"/>
            <a:ext cx="233363" cy="338137"/>
          </a:xfrm>
          <a:custGeom>
            <a:avLst/>
            <a:gdLst>
              <a:gd name="connsiteX0" fmla="*/ 233363 w 233363"/>
              <a:gd name="connsiteY0" fmla="*/ 0 h 338137"/>
              <a:gd name="connsiteX1" fmla="*/ 0 w 233363"/>
              <a:gd name="connsiteY1" fmla="*/ 338137 h 338137"/>
            </a:gdLst>
            <a:ahLst/>
            <a:cxnLst>
              <a:cxn ang="0">
                <a:pos x="connsiteX0" y="connsiteY0"/>
              </a:cxn>
              <a:cxn ang="0">
                <a:pos x="connsiteX1" y="connsiteY1"/>
              </a:cxn>
            </a:cxnLst>
            <a:rect l="l" t="t" r="r" b="b"/>
            <a:pathLst>
              <a:path w="233363" h="338137">
                <a:moveTo>
                  <a:pt x="233363" y="0"/>
                </a:moveTo>
                <a:lnTo>
                  <a:pt x="0" y="338137"/>
                </a:lnTo>
              </a:path>
            </a:pathLst>
          </a:custGeom>
          <a:noFill/>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21" name="TextBox 20"/>
          <p:cNvSpPr txBox="1"/>
          <p:nvPr/>
        </p:nvSpPr>
        <p:spPr>
          <a:xfrm>
            <a:off x="6700838" y="1796665"/>
            <a:ext cx="120226"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Y</a:t>
            </a:r>
            <a:endParaRPr lang="en-US" sz="1400" b="1" dirty="0">
              <a:solidFill>
                <a:prstClr val="black"/>
              </a:solidFill>
              <a:latin typeface="Arial" pitchFamily="34" charset="0"/>
              <a:ea typeface="+mn-ea"/>
              <a:cs typeface="Arial" pitchFamily="34" charset="0"/>
            </a:endParaRPr>
          </a:p>
        </p:txBody>
      </p:sp>
      <p:sp>
        <p:nvSpPr>
          <p:cNvPr id="22" name="TextBox 21"/>
          <p:cNvSpPr txBox="1"/>
          <p:nvPr/>
        </p:nvSpPr>
        <p:spPr>
          <a:xfrm>
            <a:off x="8558213" y="1866287"/>
            <a:ext cx="120226"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X</a:t>
            </a:r>
          </a:p>
        </p:txBody>
      </p:sp>
      <p:sp>
        <p:nvSpPr>
          <p:cNvPr id="23" name="TextBox 22"/>
          <p:cNvSpPr txBox="1"/>
          <p:nvPr/>
        </p:nvSpPr>
        <p:spPr>
          <a:xfrm rot="16200000">
            <a:off x="8311628" y="2575463"/>
            <a:ext cx="896079" cy="153888"/>
          </a:xfrm>
          <a:prstGeom prst="rect">
            <a:avLst/>
          </a:prstGeom>
          <a:noFill/>
        </p:spPr>
        <p:txBody>
          <a:bodyPr wrap="none" lIns="0" tIns="0" rIns="0" bIns="0" rtlCol="0">
            <a:spAutoFit/>
          </a:bodyPr>
          <a:lstStyle/>
          <a:p>
            <a:pPr fontAlgn="auto">
              <a:spcBef>
                <a:spcPts val="0"/>
              </a:spcBef>
              <a:spcAft>
                <a:spcPts val="0"/>
              </a:spcAft>
            </a:pPr>
            <a:r>
              <a:rPr lang="en-US" sz="1000" b="1" dirty="0">
                <a:solidFill>
                  <a:prstClr val="black"/>
                </a:solidFill>
                <a:latin typeface="Arial" pitchFamily="34" charset="0"/>
                <a:ea typeface="+mn-ea"/>
                <a:cs typeface="Arial" pitchFamily="34" charset="0"/>
              </a:rPr>
              <a:t>Colorized SEM</a:t>
            </a: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idx="1"/>
          </p:nvPr>
        </p:nvSpPr>
        <p:spPr/>
        <p:txBody>
          <a:bodyPr>
            <a:normAutofit fontScale="92500" lnSpcReduction="20000"/>
          </a:bodyPr>
          <a:lstStyle/>
          <a:p>
            <a:r>
              <a:rPr lang="en-US" dirty="0" smtClean="0"/>
              <a:t>A number of human conditions, including red-green colorblindness, hemophilia, and a type of muscular dystrophy, result from sex-linked recessive alleles.</a:t>
            </a:r>
          </a:p>
          <a:p>
            <a:r>
              <a:rPr lang="en-US" altLang="ko-KR" dirty="0" smtClean="0"/>
              <a:t>Red-green colorblindness is a common sex-linked disorder caused by a malfunction of light-sensitive cells in the eyes.</a:t>
            </a:r>
          </a:p>
          <a:p>
            <a:pPr lvl="1"/>
            <a:r>
              <a:rPr lang="en-US" altLang="ko-KR" dirty="0" smtClean="0"/>
              <a:t>Mostly males are affected, but heterozygous females have some defects, too. </a:t>
            </a:r>
          </a:p>
          <a:p>
            <a:r>
              <a:rPr lang="en-US" altLang="ko-KR" dirty="0" smtClean="0"/>
              <a:t>Because they are located on the sex chromosomes, sex-linked genes exhibit unusual inheritance patterns.</a:t>
            </a:r>
          </a:p>
          <a:p>
            <a:pPr lvl="1"/>
            <a:r>
              <a:rPr lang="en-US" altLang="ko-KR" dirty="0" smtClean="0"/>
              <a:t>Because the colorblindness allele is recessive, a female will be colorblind only if she receives that allele on both X chromosomes. </a:t>
            </a:r>
            <a:r>
              <a:rPr lang="en-US"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94232" y="204216"/>
            <a:ext cx="6955536" cy="6449568"/>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9.27</a:t>
            </a:r>
            <a:endParaRPr lang="en-US" sz="1200" b="0" dirty="0">
              <a:solidFill>
                <a:schemeClr val="tx1"/>
              </a:solidFill>
              <a:latin typeface="Arial" charset="0"/>
            </a:endParaRPr>
          </a:p>
        </p:txBody>
      </p:sp>
      <p:sp>
        <p:nvSpPr>
          <p:cNvPr id="3" name="TextBox 2"/>
          <p:cNvSpPr txBox="1"/>
          <p:nvPr/>
        </p:nvSpPr>
        <p:spPr>
          <a:xfrm>
            <a:off x="2133600" y="457200"/>
            <a:ext cx="422552" cy="215444"/>
          </a:xfrm>
          <a:prstGeom prst="rect">
            <a:avLst/>
          </a:prstGeom>
          <a:noFill/>
        </p:spPr>
        <p:txBody>
          <a:bodyPr wrap="none" lIns="0" tIns="0" rIns="0" bIns="0" rtlCol="0">
            <a:spAutoFit/>
          </a:bodyPr>
          <a:lstStyle/>
          <a:p>
            <a:pPr marL="9144" fontAlgn="auto">
              <a:spcBef>
                <a:spcPts val="0"/>
              </a:spcBef>
              <a:spcAft>
                <a:spcPts val="0"/>
              </a:spcAft>
            </a:pPr>
            <a:r>
              <a:rPr lang="en-US" sz="1400" b="1" dirty="0" smtClean="0">
                <a:solidFill>
                  <a:prstClr val="black"/>
                </a:solidFill>
                <a:latin typeface="Arial" pitchFamily="34" charset="0"/>
                <a:ea typeface="+mn-ea"/>
                <a:cs typeface="Arial" pitchFamily="34" charset="0"/>
              </a:rPr>
              <a:t>X</a:t>
            </a:r>
            <a:r>
              <a:rPr lang="en-US" sz="1400" b="1" i="1" baseline="48000" dirty="0" smtClean="0">
                <a:solidFill>
                  <a:prstClr val="black"/>
                </a:solidFill>
                <a:latin typeface="Arial" pitchFamily="34" charset="0"/>
                <a:ea typeface="+mn-ea"/>
                <a:cs typeface="Arial" pitchFamily="34" charset="0"/>
              </a:rPr>
              <a:t>N</a:t>
            </a:r>
            <a:r>
              <a:rPr lang="en-US" sz="1400" b="1" dirty="0" smtClean="0">
                <a:solidFill>
                  <a:prstClr val="black"/>
                </a:solidFill>
                <a:latin typeface="Arial" pitchFamily="34" charset="0"/>
                <a:ea typeface="+mn-ea"/>
                <a:cs typeface="Arial" pitchFamily="34" charset="0"/>
              </a:rPr>
              <a:t>X</a:t>
            </a:r>
            <a:r>
              <a:rPr lang="en-US" sz="1400" b="1" i="1" baseline="50000" dirty="0" smtClean="0">
                <a:solidFill>
                  <a:prstClr val="black"/>
                </a:solidFill>
                <a:latin typeface="Arial" pitchFamily="34" charset="0"/>
                <a:ea typeface="+mn-ea"/>
                <a:cs typeface="Arial" pitchFamily="34" charset="0"/>
              </a:rPr>
              <a:t>N</a:t>
            </a:r>
            <a:endParaRPr lang="en-US" sz="1400" b="1" i="1" baseline="50000" dirty="0">
              <a:solidFill>
                <a:prstClr val="black"/>
              </a:solidFill>
              <a:latin typeface="Arial" pitchFamily="34" charset="0"/>
              <a:ea typeface="+mn-ea"/>
              <a:cs typeface="Arial" pitchFamily="34" charset="0"/>
            </a:endParaRPr>
          </a:p>
        </p:txBody>
      </p:sp>
      <p:sp>
        <p:nvSpPr>
          <p:cNvPr id="5" name="TextBox 4"/>
          <p:cNvSpPr txBox="1"/>
          <p:nvPr/>
        </p:nvSpPr>
        <p:spPr>
          <a:xfrm>
            <a:off x="3239183" y="455384"/>
            <a:ext cx="323165" cy="215444"/>
          </a:xfrm>
          <a:prstGeom prst="rect">
            <a:avLst/>
          </a:prstGeom>
          <a:noFill/>
        </p:spPr>
        <p:txBody>
          <a:bodyPr wrap="none" lIns="0" tIns="0" rIns="0" bIns="0" rtlCol="0">
            <a:spAutoFit/>
          </a:bodyPr>
          <a:lstStyle/>
          <a:p>
            <a:pPr marL="9144" fontAlgn="auto">
              <a:spcBef>
                <a:spcPts val="0"/>
              </a:spcBef>
              <a:spcAft>
                <a:spcPts val="0"/>
              </a:spcAft>
            </a:pPr>
            <a:r>
              <a:rPr lang="en-US" sz="1400" b="1" dirty="0" err="1" smtClean="0">
                <a:solidFill>
                  <a:prstClr val="black"/>
                </a:solidFill>
                <a:latin typeface="Arial" pitchFamily="34" charset="0"/>
                <a:ea typeface="+mn-ea"/>
                <a:cs typeface="Arial" pitchFamily="34" charset="0"/>
              </a:rPr>
              <a:t>X</a:t>
            </a:r>
            <a:r>
              <a:rPr lang="en-US" sz="1400" b="1" i="1" baseline="40000" dirty="0" err="1" smtClean="0">
                <a:solidFill>
                  <a:prstClr val="black"/>
                </a:solidFill>
                <a:latin typeface="Arial" pitchFamily="34" charset="0"/>
                <a:ea typeface="+mn-ea"/>
                <a:cs typeface="Arial" pitchFamily="34" charset="0"/>
              </a:rPr>
              <a:t>n</a:t>
            </a:r>
            <a:r>
              <a:rPr lang="en-US" sz="1400" b="1" dirty="0" err="1" smtClean="0">
                <a:solidFill>
                  <a:prstClr val="black"/>
                </a:solidFill>
                <a:latin typeface="Arial" pitchFamily="34" charset="0"/>
                <a:ea typeface="+mn-ea"/>
                <a:cs typeface="Arial" pitchFamily="34" charset="0"/>
              </a:rPr>
              <a:t>Y</a:t>
            </a:r>
            <a:endParaRPr lang="en-US" sz="1400" b="1" i="1" baseline="50000" dirty="0">
              <a:solidFill>
                <a:prstClr val="black"/>
              </a:solidFill>
              <a:latin typeface="Arial" pitchFamily="34" charset="0"/>
              <a:ea typeface="+mn-ea"/>
              <a:cs typeface="Arial" pitchFamily="34" charset="0"/>
            </a:endParaRPr>
          </a:p>
        </p:txBody>
      </p:sp>
      <p:sp>
        <p:nvSpPr>
          <p:cNvPr id="6" name="TextBox 5"/>
          <p:cNvSpPr txBox="1"/>
          <p:nvPr/>
        </p:nvSpPr>
        <p:spPr>
          <a:xfrm>
            <a:off x="2481267" y="1333488"/>
            <a:ext cx="228589"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48000" dirty="0" err="1" smtClean="0">
                <a:solidFill>
                  <a:prstClr val="black"/>
                </a:solidFill>
                <a:latin typeface="Arial" pitchFamily="34" charset="0"/>
                <a:ea typeface="+mn-ea"/>
                <a:cs typeface="Arial" pitchFamily="34" charset="0"/>
              </a:rPr>
              <a:t>n</a:t>
            </a:r>
            <a:endParaRPr lang="en-US" sz="1587" b="1" i="1" baseline="50000" dirty="0">
              <a:solidFill>
                <a:prstClr val="black"/>
              </a:solidFill>
              <a:latin typeface="Arial" pitchFamily="34" charset="0"/>
              <a:ea typeface="+mn-ea"/>
              <a:cs typeface="Arial" pitchFamily="34" charset="0"/>
            </a:endParaRPr>
          </a:p>
        </p:txBody>
      </p:sp>
      <p:sp>
        <p:nvSpPr>
          <p:cNvPr id="7" name="TextBox 6"/>
          <p:cNvSpPr txBox="1"/>
          <p:nvPr/>
        </p:nvSpPr>
        <p:spPr>
          <a:xfrm>
            <a:off x="3097801" y="1333480"/>
            <a:ext cx="145233"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Y</a:t>
            </a:r>
            <a:endParaRPr lang="en-US" sz="1587" b="1" i="1" baseline="50000" dirty="0">
              <a:solidFill>
                <a:prstClr val="black"/>
              </a:solidFill>
              <a:latin typeface="Arial" pitchFamily="34" charset="0"/>
              <a:ea typeface="+mn-ea"/>
              <a:cs typeface="Arial" pitchFamily="34" charset="0"/>
            </a:endParaRPr>
          </a:p>
        </p:txBody>
      </p:sp>
      <p:sp>
        <p:nvSpPr>
          <p:cNvPr id="9" name="TextBox 8"/>
          <p:cNvSpPr txBox="1"/>
          <p:nvPr/>
        </p:nvSpPr>
        <p:spPr>
          <a:xfrm>
            <a:off x="3667126" y="1366837"/>
            <a:ext cx="568425" cy="215444"/>
          </a:xfrm>
          <a:prstGeom prst="rect">
            <a:avLst/>
          </a:prstGeom>
          <a:noFill/>
        </p:spPr>
        <p:txBody>
          <a:bodyPr wrap="none" lIns="0" tIns="0" rIns="0" bIns="0" rtlCol="0">
            <a:spAutoFit/>
          </a:bodyPr>
          <a:lstStyle/>
          <a:p>
            <a:pPr marL="9144" fontAlgn="auto">
              <a:spcBef>
                <a:spcPts val="0"/>
              </a:spcBef>
              <a:spcAft>
                <a:spcPts val="0"/>
              </a:spcAft>
            </a:pPr>
            <a:r>
              <a:rPr lang="en-US" sz="1400" b="1" dirty="0">
                <a:solidFill>
                  <a:prstClr val="black"/>
                </a:solidFill>
                <a:latin typeface="Arial" pitchFamily="34" charset="0"/>
                <a:ea typeface="+mn-ea"/>
                <a:cs typeface="Arial" pitchFamily="34" charset="0"/>
              </a:rPr>
              <a:t>Sperm</a:t>
            </a:r>
            <a:endParaRPr lang="en-US" sz="1400" b="1" i="1" baseline="50000" dirty="0">
              <a:solidFill>
                <a:prstClr val="black"/>
              </a:solidFill>
              <a:latin typeface="Arial" pitchFamily="34" charset="0"/>
              <a:ea typeface="+mn-ea"/>
              <a:cs typeface="Arial" pitchFamily="34" charset="0"/>
            </a:endParaRPr>
          </a:p>
        </p:txBody>
      </p:sp>
      <p:sp>
        <p:nvSpPr>
          <p:cNvPr id="10" name="TextBox 9"/>
          <p:cNvSpPr txBox="1"/>
          <p:nvPr/>
        </p:nvSpPr>
        <p:spPr>
          <a:xfrm>
            <a:off x="1356234" y="1905000"/>
            <a:ext cx="446597" cy="215444"/>
          </a:xfrm>
          <a:prstGeom prst="rect">
            <a:avLst/>
          </a:prstGeom>
          <a:noFill/>
        </p:spPr>
        <p:txBody>
          <a:bodyPr wrap="none" lIns="0" tIns="0" rIns="0" bIns="0" rtlCol="0">
            <a:spAutoFit/>
          </a:bodyPr>
          <a:lstStyle/>
          <a:p>
            <a:pPr marL="9144" fontAlgn="auto">
              <a:spcBef>
                <a:spcPts val="0"/>
              </a:spcBef>
              <a:spcAft>
                <a:spcPts val="0"/>
              </a:spcAft>
            </a:pPr>
            <a:r>
              <a:rPr lang="en-US" sz="1400" b="1" dirty="0">
                <a:solidFill>
                  <a:prstClr val="black"/>
                </a:solidFill>
                <a:latin typeface="Arial" pitchFamily="34" charset="0"/>
                <a:ea typeface="+mn-ea"/>
                <a:cs typeface="Arial" pitchFamily="34" charset="0"/>
              </a:rPr>
              <a:t>Eggs</a:t>
            </a:r>
            <a:endParaRPr lang="en-US" sz="1400" b="1" i="1" baseline="50000" dirty="0">
              <a:solidFill>
                <a:prstClr val="black"/>
              </a:solidFill>
              <a:latin typeface="Arial" pitchFamily="34" charset="0"/>
              <a:ea typeface="+mn-ea"/>
              <a:cs typeface="Arial" pitchFamily="34" charset="0"/>
            </a:endParaRPr>
          </a:p>
        </p:txBody>
      </p:sp>
      <p:sp>
        <p:nvSpPr>
          <p:cNvPr id="11" name="TextBox 10"/>
          <p:cNvSpPr txBox="1"/>
          <p:nvPr/>
        </p:nvSpPr>
        <p:spPr>
          <a:xfrm>
            <a:off x="1902715" y="1901367"/>
            <a:ext cx="243015"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X</a:t>
            </a:r>
            <a:r>
              <a:rPr lang="en-US" sz="1587" b="1" i="1" baseline="30000" dirty="0" smtClean="0">
                <a:solidFill>
                  <a:prstClr val="black"/>
                </a:solidFill>
                <a:latin typeface="Arial" pitchFamily="34" charset="0"/>
                <a:ea typeface="+mn-ea"/>
                <a:cs typeface="Arial" pitchFamily="34" charset="0"/>
              </a:rPr>
              <a:t>N</a:t>
            </a:r>
            <a:endParaRPr lang="en-US" sz="1587" b="1" i="1" baseline="50000" dirty="0">
              <a:solidFill>
                <a:prstClr val="black"/>
              </a:solidFill>
              <a:latin typeface="Arial" pitchFamily="34" charset="0"/>
              <a:ea typeface="+mn-ea"/>
              <a:cs typeface="Arial" pitchFamily="34" charset="0"/>
            </a:endParaRPr>
          </a:p>
        </p:txBody>
      </p:sp>
      <p:sp>
        <p:nvSpPr>
          <p:cNvPr id="12" name="TextBox 11"/>
          <p:cNvSpPr txBox="1"/>
          <p:nvPr/>
        </p:nvSpPr>
        <p:spPr>
          <a:xfrm>
            <a:off x="1904874" y="2443163"/>
            <a:ext cx="243015"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X</a:t>
            </a:r>
            <a:r>
              <a:rPr lang="en-US" sz="1587" b="1" i="1" baseline="30000" dirty="0" smtClean="0">
                <a:solidFill>
                  <a:prstClr val="black"/>
                </a:solidFill>
                <a:latin typeface="Arial" pitchFamily="34" charset="0"/>
                <a:ea typeface="+mn-ea"/>
                <a:cs typeface="Arial" pitchFamily="34" charset="0"/>
              </a:rPr>
              <a:t>N</a:t>
            </a:r>
            <a:endParaRPr lang="en-US" sz="1587" b="1" i="1" baseline="50000" dirty="0">
              <a:solidFill>
                <a:prstClr val="black"/>
              </a:solidFill>
              <a:latin typeface="Arial" pitchFamily="34" charset="0"/>
              <a:ea typeface="+mn-ea"/>
              <a:cs typeface="Arial" pitchFamily="34" charset="0"/>
            </a:endParaRPr>
          </a:p>
        </p:txBody>
      </p:sp>
      <p:sp>
        <p:nvSpPr>
          <p:cNvPr id="13" name="TextBox 12"/>
          <p:cNvSpPr txBox="1"/>
          <p:nvPr/>
        </p:nvSpPr>
        <p:spPr>
          <a:xfrm>
            <a:off x="2366963" y="1885932"/>
            <a:ext cx="462627"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48000" dirty="0" err="1" smtClean="0">
                <a:solidFill>
                  <a:prstClr val="black"/>
                </a:solidFill>
                <a:latin typeface="Arial" pitchFamily="34" charset="0"/>
                <a:ea typeface="+mn-ea"/>
                <a:cs typeface="Arial" pitchFamily="34" charset="0"/>
              </a:rPr>
              <a:t>N</a:t>
            </a: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endParaRPr lang="en-US" sz="1587" b="1" i="1" baseline="30000" dirty="0">
              <a:solidFill>
                <a:prstClr val="black"/>
              </a:solidFill>
              <a:latin typeface="Arial" pitchFamily="34" charset="0"/>
              <a:ea typeface="+mn-ea"/>
              <a:cs typeface="Arial" pitchFamily="34" charset="0"/>
            </a:endParaRPr>
          </a:p>
        </p:txBody>
      </p:sp>
      <p:sp>
        <p:nvSpPr>
          <p:cNvPr id="14" name="TextBox 13"/>
          <p:cNvSpPr txBox="1"/>
          <p:nvPr/>
        </p:nvSpPr>
        <p:spPr>
          <a:xfrm>
            <a:off x="2975493" y="1867989"/>
            <a:ext cx="379271"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X</a:t>
            </a:r>
            <a:r>
              <a:rPr lang="en-US" sz="1587" b="1" i="1" baseline="30000" dirty="0" smtClean="0">
                <a:solidFill>
                  <a:prstClr val="black"/>
                </a:solidFill>
                <a:latin typeface="Arial" pitchFamily="34" charset="0"/>
                <a:ea typeface="+mn-ea"/>
                <a:cs typeface="Arial" pitchFamily="34" charset="0"/>
              </a:rPr>
              <a:t>N</a:t>
            </a:r>
            <a:r>
              <a:rPr lang="en-US" sz="1587" b="1" dirty="0" smtClean="0">
                <a:solidFill>
                  <a:prstClr val="black"/>
                </a:solidFill>
                <a:latin typeface="Arial" pitchFamily="34" charset="0"/>
                <a:ea typeface="+mn-ea"/>
                <a:cs typeface="Arial" pitchFamily="34" charset="0"/>
              </a:rPr>
              <a:t>Y</a:t>
            </a:r>
            <a:endParaRPr lang="en-US" sz="1587" b="1" i="1" baseline="50000" dirty="0">
              <a:solidFill>
                <a:prstClr val="black"/>
              </a:solidFill>
              <a:latin typeface="Arial" pitchFamily="34" charset="0"/>
              <a:ea typeface="+mn-ea"/>
              <a:cs typeface="Arial" pitchFamily="34" charset="0"/>
            </a:endParaRPr>
          </a:p>
        </p:txBody>
      </p:sp>
      <p:sp>
        <p:nvSpPr>
          <p:cNvPr id="15" name="TextBox 14"/>
          <p:cNvSpPr txBox="1"/>
          <p:nvPr/>
        </p:nvSpPr>
        <p:spPr>
          <a:xfrm>
            <a:off x="2366963" y="2443163"/>
            <a:ext cx="462627"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48000" dirty="0" err="1" smtClean="0">
                <a:solidFill>
                  <a:prstClr val="black"/>
                </a:solidFill>
                <a:latin typeface="Arial" pitchFamily="34" charset="0"/>
                <a:ea typeface="+mn-ea"/>
                <a:cs typeface="Arial" pitchFamily="34" charset="0"/>
              </a:rPr>
              <a:t>N</a:t>
            </a: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endParaRPr lang="en-US" sz="1587" b="1" i="1" baseline="30000" dirty="0">
              <a:solidFill>
                <a:prstClr val="black"/>
              </a:solidFill>
              <a:latin typeface="Arial" pitchFamily="34" charset="0"/>
              <a:ea typeface="+mn-ea"/>
              <a:cs typeface="Arial" pitchFamily="34" charset="0"/>
            </a:endParaRPr>
          </a:p>
        </p:txBody>
      </p:sp>
      <p:sp>
        <p:nvSpPr>
          <p:cNvPr id="16" name="TextBox 15"/>
          <p:cNvSpPr txBox="1"/>
          <p:nvPr/>
        </p:nvSpPr>
        <p:spPr>
          <a:xfrm>
            <a:off x="2970729" y="2437821"/>
            <a:ext cx="379271"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X</a:t>
            </a:r>
            <a:r>
              <a:rPr lang="en-US" sz="1587" b="1" i="1" baseline="30000" dirty="0" smtClean="0">
                <a:solidFill>
                  <a:prstClr val="black"/>
                </a:solidFill>
                <a:latin typeface="Arial" pitchFamily="34" charset="0"/>
                <a:ea typeface="+mn-ea"/>
                <a:cs typeface="Arial" pitchFamily="34" charset="0"/>
              </a:rPr>
              <a:t>N</a:t>
            </a:r>
            <a:r>
              <a:rPr lang="en-US" sz="1587" b="1" dirty="0" smtClean="0">
                <a:solidFill>
                  <a:prstClr val="black"/>
                </a:solidFill>
                <a:latin typeface="Arial" pitchFamily="34" charset="0"/>
                <a:ea typeface="+mn-ea"/>
                <a:cs typeface="Arial" pitchFamily="34" charset="0"/>
              </a:rPr>
              <a:t>Y</a:t>
            </a:r>
            <a:endParaRPr lang="en-US" sz="1587" b="1" i="1" baseline="50000" dirty="0">
              <a:solidFill>
                <a:prstClr val="black"/>
              </a:solidFill>
              <a:latin typeface="Arial" pitchFamily="34" charset="0"/>
              <a:ea typeface="+mn-ea"/>
              <a:cs typeface="Arial" pitchFamily="34" charset="0"/>
            </a:endParaRPr>
          </a:p>
        </p:txBody>
      </p:sp>
      <p:sp>
        <p:nvSpPr>
          <p:cNvPr id="18" name="TextBox 17"/>
          <p:cNvSpPr txBox="1"/>
          <p:nvPr/>
        </p:nvSpPr>
        <p:spPr>
          <a:xfrm>
            <a:off x="1128611" y="3057526"/>
            <a:ext cx="3455433" cy="244041"/>
          </a:xfrm>
          <a:prstGeom prst="rect">
            <a:avLst/>
          </a:prstGeom>
          <a:noFill/>
        </p:spPr>
        <p:txBody>
          <a:bodyPr wrap="none" lIns="0" tIns="0" rIns="0" bIns="0" rtlCol="0">
            <a:spAutoFit/>
          </a:bodyPr>
          <a:lstStyle/>
          <a:p>
            <a:pPr marL="9144" fontAlgn="auto">
              <a:spcBef>
                <a:spcPts val="0"/>
              </a:spcBef>
              <a:spcAft>
                <a:spcPts val="0"/>
              </a:spcAft>
            </a:pPr>
            <a:r>
              <a:rPr lang="en-US" sz="1586" b="1" dirty="0">
                <a:solidFill>
                  <a:prstClr val="black"/>
                </a:solidFill>
                <a:latin typeface="Arial" pitchFamily="34" charset="0"/>
                <a:ea typeface="+mn-ea"/>
                <a:cs typeface="Arial" pitchFamily="34" charset="0"/>
              </a:rPr>
              <a:t>(a) Normal female </a:t>
            </a:r>
            <a:r>
              <a:rPr lang="en-US" sz="1586" b="1" dirty="0">
                <a:solidFill>
                  <a:prstClr val="black"/>
                </a:solidFill>
                <a:latin typeface="Symbol" pitchFamily="18" charset="2"/>
                <a:ea typeface="+mn-ea"/>
                <a:cs typeface="Arial" pitchFamily="34" charset="0"/>
                <a:sym typeface="Symbol"/>
              </a:rPr>
              <a:t></a:t>
            </a:r>
            <a:r>
              <a:rPr lang="en-US" sz="1586" b="1" dirty="0" smtClean="0">
                <a:solidFill>
                  <a:prstClr val="black"/>
                </a:solidFill>
                <a:latin typeface="Arial" pitchFamily="34" charset="0"/>
                <a:ea typeface="+mn-ea"/>
                <a:cs typeface="Arial" pitchFamily="34" charset="0"/>
              </a:rPr>
              <a:t> </a:t>
            </a:r>
            <a:r>
              <a:rPr lang="en-US" sz="1586" b="1" dirty="0">
                <a:solidFill>
                  <a:prstClr val="black"/>
                </a:solidFill>
                <a:latin typeface="Arial" pitchFamily="34" charset="0"/>
                <a:ea typeface="+mn-ea"/>
                <a:cs typeface="Arial" pitchFamily="34" charset="0"/>
              </a:rPr>
              <a:t>colorblind male</a:t>
            </a:r>
            <a:endParaRPr lang="en-US" sz="1586" b="1" i="1" baseline="50000" dirty="0">
              <a:solidFill>
                <a:prstClr val="black"/>
              </a:solidFill>
              <a:latin typeface="Arial" pitchFamily="34" charset="0"/>
              <a:ea typeface="+mn-ea"/>
              <a:cs typeface="Arial" pitchFamily="34" charset="0"/>
            </a:endParaRPr>
          </a:p>
        </p:txBody>
      </p:sp>
      <p:sp>
        <p:nvSpPr>
          <p:cNvPr id="19" name="TextBox 18"/>
          <p:cNvSpPr txBox="1"/>
          <p:nvPr/>
        </p:nvSpPr>
        <p:spPr>
          <a:xfrm>
            <a:off x="6862763" y="442911"/>
            <a:ext cx="379271"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X</a:t>
            </a:r>
            <a:r>
              <a:rPr lang="en-US" sz="1587" b="1" i="1" baseline="30000" dirty="0" smtClean="0">
                <a:solidFill>
                  <a:prstClr val="black"/>
                </a:solidFill>
                <a:latin typeface="Arial" pitchFamily="34" charset="0"/>
                <a:ea typeface="+mn-ea"/>
                <a:cs typeface="Arial" pitchFamily="34" charset="0"/>
              </a:rPr>
              <a:t>N</a:t>
            </a:r>
            <a:r>
              <a:rPr lang="en-US" sz="1587" b="1" dirty="0" smtClean="0">
                <a:solidFill>
                  <a:prstClr val="black"/>
                </a:solidFill>
                <a:latin typeface="Arial" pitchFamily="34" charset="0"/>
                <a:ea typeface="+mn-ea"/>
                <a:cs typeface="Arial" pitchFamily="34" charset="0"/>
              </a:rPr>
              <a:t>Y</a:t>
            </a:r>
            <a:endParaRPr lang="en-US" sz="1587" b="1" i="1" baseline="50000" dirty="0">
              <a:solidFill>
                <a:prstClr val="black"/>
              </a:solidFill>
              <a:latin typeface="Arial" pitchFamily="34" charset="0"/>
              <a:ea typeface="+mn-ea"/>
              <a:cs typeface="Arial" pitchFamily="34" charset="0"/>
            </a:endParaRPr>
          </a:p>
        </p:txBody>
      </p:sp>
      <p:sp>
        <p:nvSpPr>
          <p:cNvPr id="20" name="TextBox 19"/>
          <p:cNvSpPr txBox="1"/>
          <p:nvPr/>
        </p:nvSpPr>
        <p:spPr>
          <a:xfrm>
            <a:off x="5772140" y="438132"/>
            <a:ext cx="462627"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endParaRPr lang="en-US" sz="1587" b="1" i="1" baseline="30000" dirty="0">
              <a:solidFill>
                <a:prstClr val="black"/>
              </a:solidFill>
              <a:latin typeface="Arial" pitchFamily="34" charset="0"/>
              <a:ea typeface="+mn-ea"/>
              <a:cs typeface="Arial" pitchFamily="34" charset="0"/>
            </a:endParaRPr>
          </a:p>
        </p:txBody>
      </p:sp>
      <p:sp>
        <p:nvSpPr>
          <p:cNvPr id="21" name="TextBox 20"/>
          <p:cNvSpPr txBox="1"/>
          <p:nvPr/>
        </p:nvSpPr>
        <p:spPr>
          <a:xfrm>
            <a:off x="6111813" y="1328716"/>
            <a:ext cx="243015" cy="244234"/>
          </a:xfrm>
          <a:prstGeom prst="rect">
            <a:avLst/>
          </a:prstGeom>
          <a:noFill/>
        </p:spPr>
        <p:txBody>
          <a:bodyPr wrap="none" lIns="0" tIns="0" rIns="0" bIns="0" rtlCol="0">
            <a:spAutoFit/>
          </a:bodyPr>
          <a:lstStyle/>
          <a:p>
            <a:pPr marL="9144" fontAlgn="auto">
              <a:spcBef>
                <a:spcPts val="0"/>
              </a:spcBef>
              <a:spcAft>
                <a:spcPts val="0"/>
              </a:spcAft>
            </a:pPr>
            <a:r>
              <a:rPr lang="en-US" sz="1587" b="1" smtClean="0">
                <a:solidFill>
                  <a:prstClr val="black"/>
                </a:solidFill>
                <a:latin typeface="Arial" pitchFamily="34" charset="0"/>
                <a:ea typeface="+mn-ea"/>
                <a:cs typeface="Arial" pitchFamily="34" charset="0"/>
              </a:rPr>
              <a:t>X</a:t>
            </a:r>
            <a:r>
              <a:rPr lang="en-US" sz="1587" b="1" i="1" baseline="30000" smtClean="0">
                <a:solidFill>
                  <a:prstClr val="black"/>
                </a:solidFill>
                <a:latin typeface="Arial" pitchFamily="34" charset="0"/>
                <a:ea typeface="+mn-ea"/>
                <a:cs typeface="Arial" pitchFamily="34" charset="0"/>
              </a:rPr>
              <a:t>N</a:t>
            </a:r>
            <a:endParaRPr lang="en-US" sz="1587" b="1" i="1" baseline="50000" dirty="0">
              <a:solidFill>
                <a:prstClr val="black"/>
              </a:solidFill>
              <a:latin typeface="Arial" pitchFamily="34" charset="0"/>
              <a:ea typeface="+mn-ea"/>
              <a:cs typeface="Arial" pitchFamily="34" charset="0"/>
            </a:endParaRPr>
          </a:p>
        </p:txBody>
      </p:sp>
      <p:sp>
        <p:nvSpPr>
          <p:cNvPr id="22" name="TextBox 21"/>
          <p:cNvSpPr txBox="1"/>
          <p:nvPr/>
        </p:nvSpPr>
        <p:spPr>
          <a:xfrm>
            <a:off x="6724652" y="1328716"/>
            <a:ext cx="145233"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Y</a:t>
            </a:r>
            <a:endParaRPr lang="en-US" sz="1587" b="1" i="1" baseline="50000" dirty="0">
              <a:solidFill>
                <a:prstClr val="black"/>
              </a:solidFill>
              <a:latin typeface="Arial" pitchFamily="34" charset="0"/>
              <a:ea typeface="+mn-ea"/>
              <a:cs typeface="Arial" pitchFamily="34" charset="0"/>
            </a:endParaRPr>
          </a:p>
        </p:txBody>
      </p:sp>
      <p:sp>
        <p:nvSpPr>
          <p:cNvPr id="23" name="TextBox 22"/>
          <p:cNvSpPr txBox="1"/>
          <p:nvPr/>
        </p:nvSpPr>
        <p:spPr>
          <a:xfrm>
            <a:off x="5538651" y="1887041"/>
            <a:ext cx="243015"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X</a:t>
            </a:r>
            <a:r>
              <a:rPr lang="en-US" sz="1587" b="1" i="1" baseline="30000" dirty="0" smtClean="0">
                <a:solidFill>
                  <a:prstClr val="black"/>
                </a:solidFill>
                <a:latin typeface="Arial" pitchFamily="34" charset="0"/>
                <a:ea typeface="+mn-ea"/>
                <a:cs typeface="Arial" pitchFamily="34" charset="0"/>
              </a:rPr>
              <a:t>N</a:t>
            </a:r>
            <a:endParaRPr lang="en-US" sz="1587" b="1" i="1" baseline="50000" dirty="0">
              <a:solidFill>
                <a:prstClr val="black"/>
              </a:solidFill>
              <a:latin typeface="Arial" pitchFamily="34" charset="0"/>
              <a:ea typeface="+mn-ea"/>
              <a:cs typeface="Arial" pitchFamily="34" charset="0"/>
            </a:endParaRPr>
          </a:p>
        </p:txBody>
      </p:sp>
      <p:sp>
        <p:nvSpPr>
          <p:cNvPr id="24" name="TextBox 23"/>
          <p:cNvSpPr txBox="1"/>
          <p:nvPr/>
        </p:nvSpPr>
        <p:spPr>
          <a:xfrm>
            <a:off x="5548314" y="2452110"/>
            <a:ext cx="228589"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endParaRPr lang="en-US" sz="1587" b="1" i="1" baseline="50000" dirty="0">
              <a:solidFill>
                <a:prstClr val="black"/>
              </a:solidFill>
              <a:latin typeface="Arial" pitchFamily="34" charset="0"/>
              <a:ea typeface="+mn-ea"/>
              <a:cs typeface="Arial" pitchFamily="34" charset="0"/>
            </a:endParaRPr>
          </a:p>
        </p:txBody>
      </p:sp>
      <p:sp>
        <p:nvSpPr>
          <p:cNvPr id="25" name="TextBox 24"/>
          <p:cNvSpPr txBox="1"/>
          <p:nvPr/>
        </p:nvSpPr>
        <p:spPr>
          <a:xfrm>
            <a:off x="5998690" y="1866878"/>
            <a:ext cx="477054"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X</a:t>
            </a:r>
            <a:r>
              <a:rPr lang="en-US" sz="1587" b="1" i="1" baseline="30000" dirty="0" smtClean="0">
                <a:solidFill>
                  <a:prstClr val="black"/>
                </a:solidFill>
                <a:latin typeface="Arial" pitchFamily="34" charset="0"/>
                <a:ea typeface="+mn-ea"/>
                <a:cs typeface="Arial" pitchFamily="34" charset="0"/>
              </a:rPr>
              <a:t>N</a:t>
            </a:r>
            <a:r>
              <a:rPr lang="en-US" sz="1587" b="1" dirty="0" smtClean="0">
                <a:solidFill>
                  <a:prstClr val="black"/>
                </a:solidFill>
                <a:latin typeface="Arial" pitchFamily="34" charset="0"/>
                <a:ea typeface="+mn-ea"/>
                <a:cs typeface="Arial" pitchFamily="34" charset="0"/>
              </a:rPr>
              <a:t>X</a:t>
            </a:r>
            <a:r>
              <a:rPr lang="en-US" sz="1587" b="1" i="1" baseline="30000" dirty="0" smtClean="0">
                <a:solidFill>
                  <a:prstClr val="black"/>
                </a:solidFill>
                <a:latin typeface="Arial" pitchFamily="34" charset="0"/>
                <a:ea typeface="+mn-ea"/>
                <a:cs typeface="Arial" pitchFamily="34" charset="0"/>
              </a:rPr>
              <a:t>N</a:t>
            </a:r>
            <a:endParaRPr lang="en-US" sz="1587" b="1" i="1" baseline="30000" dirty="0">
              <a:solidFill>
                <a:prstClr val="black"/>
              </a:solidFill>
              <a:latin typeface="Arial" pitchFamily="34" charset="0"/>
              <a:ea typeface="+mn-ea"/>
              <a:cs typeface="Arial" pitchFamily="34" charset="0"/>
            </a:endParaRPr>
          </a:p>
        </p:txBody>
      </p:sp>
      <p:sp>
        <p:nvSpPr>
          <p:cNvPr id="26" name="TextBox 25"/>
          <p:cNvSpPr txBox="1"/>
          <p:nvPr/>
        </p:nvSpPr>
        <p:spPr>
          <a:xfrm>
            <a:off x="6008215" y="2440863"/>
            <a:ext cx="477054"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endParaRPr lang="en-US" sz="1587" b="1" i="1" baseline="30000" dirty="0">
              <a:solidFill>
                <a:prstClr val="black"/>
              </a:solidFill>
              <a:latin typeface="Arial" pitchFamily="34" charset="0"/>
              <a:ea typeface="+mn-ea"/>
              <a:cs typeface="Arial" pitchFamily="34" charset="0"/>
            </a:endParaRPr>
          </a:p>
        </p:txBody>
      </p:sp>
      <p:sp>
        <p:nvSpPr>
          <p:cNvPr id="27" name="TextBox 26"/>
          <p:cNvSpPr txBox="1"/>
          <p:nvPr/>
        </p:nvSpPr>
        <p:spPr>
          <a:xfrm>
            <a:off x="6610340" y="1876885"/>
            <a:ext cx="379271"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X</a:t>
            </a:r>
            <a:r>
              <a:rPr lang="en-US" sz="1587" b="1" i="1" baseline="30000" dirty="0" smtClean="0">
                <a:solidFill>
                  <a:prstClr val="black"/>
                </a:solidFill>
                <a:latin typeface="Arial" pitchFamily="34" charset="0"/>
                <a:ea typeface="+mn-ea"/>
                <a:cs typeface="Arial" pitchFamily="34" charset="0"/>
              </a:rPr>
              <a:t>N</a:t>
            </a:r>
            <a:r>
              <a:rPr lang="en-US" sz="1587" b="1" dirty="0" smtClean="0">
                <a:solidFill>
                  <a:prstClr val="black"/>
                </a:solidFill>
                <a:latin typeface="Arial" pitchFamily="34" charset="0"/>
                <a:ea typeface="+mn-ea"/>
                <a:cs typeface="Arial" pitchFamily="34" charset="0"/>
              </a:rPr>
              <a:t>Y</a:t>
            </a:r>
            <a:endParaRPr lang="en-US" sz="1587" b="1" i="1" baseline="50000" dirty="0">
              <a:solidFill>
                <a:prstClr val="black"/>
              </a:solidFill>
              <a:latin typeface="Arial" pitchFamily="34" charset="0"/>
              <a:ea typeface="+mn-ea"/>
              <a:cs typeface="Arial" pitchFamily="34" charset="0"/>
            </a:endParaRPr>
          </a:p>
        </p:txBody>
      </p:sp>
      <p:sp>
        <p:nvSpPr>
          <p:cNvPr id="28" name="TextBox 27"/>
          <p:cNvSpPr txBox="1"/>
          <p:nvPr/>
        </p:nvSpPr>
        <p:spPr>
          <a:xfrm>
            <a:off x="6626684" y="2431164"/>
            <a:ext cx="364843"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r>
              <a:rPr lang="en-US" sz="1587" b="1" dirty="0" err="1" smtClean="0">
                <a:solidFill>
                  <a:prstClr val="black"/>
                </a:solidFill>
                <a:latin typeface="Arial" pitchFamily="34" charset="0"/>
                <a:ea typeface="+mn-ea"/>
                <a:cs typeface="Arial" pitchFamily="34" charset="0"/>
              </a:rPr>
              <a:t>Y</a:t>
            </a:r>
            <a:endParaRPr lang="en-US" sz="1587" b="1" i="1" baseline="50000" dirty="0">
              <a:solidFill>
                <a:prstClr val="black"/>
              </a:solidFill>
              <a:latin typeface="Arial" pitchFamily="34" charset="0"/>
              <a:ea typeface="+mn-ea"/>
              <a:cs typeface="Arial" pitchFamily="34" charset="0"/>
            </a:endParaRPr>
          </a:p>
        </p:txBody>
      </p:sp>
      <p:sp>
        <p:nvSpPr>
          <p:cNvPr id="29" name="TextBox 28"/>
          <p:cNvSpPr txBox="1"/>
          <p:nvPr/>
        </p:nvSpPr>
        <p:spPr>
          <a:xfrm>
            <a:off x="4914904" y="3057525"/>
            <a:ext cx="3125215" cy="244041"/>
          </a:xfrm>
          <a:prstGeom prst="rect">
            <a:avLst/>
          </a:prstGeom>
          <a:noFill/>
        </p:spPr>
        <p:txBody>
          <a:bodyPr wrap="none" lIns="0" tIns="0" rIns="0" bIns="0" rtlCol="0">
            <a:spAutoFit/>
          </a:bodyPr>
          <a:lstStyle/>
          <a:p>
            <a:pPr marL="9144" fontAlgn="auto">
              <a:spcBef>
                <a:spcPts val="0"/>
              </a:spcBef>
              <a:spcAft>
                <a:spcPts val="0"/>
              </a:spcAft>
            </a:pPr>
            <a:r>
              <a:rPr lang="it-IT" sz="1586" b="1" dirty="0">
                <a:solidFill>
                  <a:prstClr val="black"/>
                </a:solidFill>
                <a:latin typeface="Arial" pitchFamily="34" charset="0"/>
                <a:ea typeface="+mn-ea"/>
                <a:cs typeface="Arial" pitchFamily="34" charset="0"/>
              </a:rPr>
              <a:t>(b) Carrier </a:t>
            </a:r>
            <a:r>
              <a:rPr lang="it-IT" sz="1586" b="1" dirty="0" smtClean="0">
                <a:solidFill>
                  <a:prstClr val="black"/>
                </a:solidFill>
                <a:latin typeface="Arial" pitchFamily="34" charset="0"/>
                <a:ea typeface="+mn-ea"/>
                <a:cs typeface="Arial" pitchFamily="34" charset="0"/>
              </a:rPr>
              <a:t>female </a:t>
            </a:r>
            <a:r>
              <a:rPr lang="en-US" sz="1586" b="1" dirty="0" smtClean="0">
                <a:solidFill>
                  <a:prstClr val="black"/>
                </a:solidFill>
                <a:latin typeface="Symbol" pitchFamily="18" charset="2"/>
                <a:ea typeface="+mn-ea"/>
                <a:cs typeface="Arial" pitchFamily="34" charset="0"/>
                <a:sym typeface="Symbol"/>
              </a:rPr>
              <a:t></a:t>
            </a:r>
            <a:r>
              <a:rPr lang="it-IT" sz="1586" b="1" dirty="0" smtClean="0">
                <a:solidFill>
                  <a:prstClr val="black"/>
                </a:solidFill>
                <a:latin typeface="Arial" pitchFamily="34" charset="0"/>
                <a:ea typeface="+mn-ea"/>
                <a:cs typeface="Arial" pitchFamily="34" charset="0"/>
              </a:rPr>
              <a:t> normal </a:t>
            </a:r>
            <a:r>
              <a:rPr lang="it-IT" sz="1586" b="1" dirty="0">
                <a:solidFill>
                  <a:prstClr val="black"/>
                </a:solidFill>
                <a:latin typeface="Arial" pitchFamily="34" charset="0"/>
                <a:ea typeface="+mn-ea"/>
                <a:cs typeface="Arial" pitchFamily="34" charset="0"/>
              </a:rPr>
              <a:t>male</a:t>
            </a:r>
            <a:endParaRPr lang="en-US" sz="1586" b="1" i="1" baseline="50000" dirty="0">
              <a:solidFill>
                <a:prstClr val="black"/>
              </a:solidFill>
              <a:latin typeface="Arial" pitchFamily="34" charset="0"/>
              <a:ea typeface="+mn-ea"/>
              <a:cs typeface="Arial" pitchFamily="34" charset="0"/>
            </a:endParaRPr>
          </a:p>
        </p:txBody>
      </p:sp>
      <p:sp>
        <p:nvSpPr>
          <p:cNvPr id="30" name="TextBox 29"/>
          <p:cNvSpPr txBox="1"/>
          <p:nvPr/>
        </p:nvSpPr>
        <p:spPr>
          <a:xfrm>
            <a:off x="2128171" y="3752852"/>
            <a:ext cx="462627"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48000" dirty="0" err="1" smtClean="0">
                <a:solidFill>
                  <a:prstClr val="black"/>
                </a:solidFill>
                <a:latin typeface="Arial" pitchFamily="34" charset="0"/>
                <a:ea typeface="+mn-ea"/>
                <a:cs typeface="Arial" pitchFamily="34" charset="0"/>
              </a:rPr>
              <a:t>N</a:t>
            </a: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endParaRPr lang="en-US" sz="1587" b="1" i="1" baseline="30000" dirty="0">
              <a:solidFill>
                <a:prstClr val="black"/>
              </a:solidFill>
              <a:latin typeface="Arial" pitchFamily="34" charset="0"/>
              <a:ea typeface="+mn-ea"/>
              <a:cs typeface="Arial" pitchFamily="34" charset="0"/>
            </a:endParaRPr>
          </a:p>
        </p:txBody>
      </p:sp>
      <p:sp>
        <p:nvSpPr>
          <p:cNvPr id="31" name="TextBox 30"/>
          <p:cNvSpPr txBox="1"/>
          <p:nvPr/>
        </p:nvSpPr>
        <p:spPr>
          <a:xfrm>
            <a:off x="3211655" y="3745804"/>
            <a:ext cx="364843"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r>
              <a:rPr lang="en-US" sz="1587" b="1" dirty="0" err="1" smtClean="0">
                <a:solidFill>
                  <a:prstClr val="black"/>
                </a:solidFill>
                <a:latin typeface="Arial" pitchFamily="34" charset="0"/>
                <a:ea typeface="+mn-ea"/>
                <a:cs typeface="Arial" pitchFamily="34" charset="0"/>
              </a:rPr>
              <a:t>Y</a:t>
            </a:r>
            <a:endParaRPr lang="en-US" sz="1587" b="1" i="1" baseline="50000" dirty="0">
              <a:solidFill>
                <a:prstClr val="black"/>
              </a:solidFill>
              <a:latin typeface="Arial" pitchFamily="34" charset="0"/>
              <a:ea typeface="+mn-ea"/>
              <a:cs typeface="Arial" pitchFamily="34" charset="0"/>
            </a:endParaRPr>
          </a:p>
        </p:txBody>
      </p:sp>
      <p:sp>
        <p:nvSpPr>
          <p:cNvPr id="32" name="TextBox 31"/>
          <p:cNvSpPr txBox="1"/>
          <p:nvPr/>
        </p:nvSpPr>
        <p:spPr>
          <a:xfrm>
            <a:off x="2474874" y="4638690"/>
            <a:ext cx="228589"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48000" dirty="0" err="1" smtClean="0">
                <a:solidFill>
                  <a:prstClr val="black"/>
                </a:solidFill>
                <a:latin typeface="Arial" pitchFamily="34" charset="0"/>
                <a:ea typeface="+mn-ea"/>
                <a:cs typeface="Arial" pitchFamily="34" charset="0"/>
              </a:rPr>
              <a:t>n</a:t>
            </a:r>
            <a:endParaRPr lang="en-US" sz="1587" b="1" i="1" baseline="50000" dirty="0">
              <a:solidFill>
                <a:prstClr val="black"/>
              </a:solidFill>
              <a:latin typeface="Arial" pitchFamily="34" charset="0"/>
              <a:ea typeface="+mn-ea"/>
              <a:cs typeface="Arial" pitchFamily="34" charset="0"/>
            </a:endParaRPr>
          </a:p>
        </p:txBody>
      </p:sp>
      <p:sp>
        <p:nvSpPr>
          <p:cNvPr id="33" name="TextBox 32"/>
          <p:cNvSpPr txBox="1"/>
          <p:nvPr/>
        </p:nvSpPr>
        <p:spPr>
          <a:xfrm>
            <a:off x="3091408" y="4638682"/>
            <a:ext cx="145233"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Y</a:t>
            </a:r>
            <a:endParaRPr lang="en-US" sz="1587" b="1" i="1" baseline="50000" dirty="0">
              <a:solidFill>
                <a:prstClr val="black"/>
              </a:solidFill>
              <a:latin typeface="Arial" pitchFamily="34" charset="0"/>
              <a:ea typeface="+mn-ea"/>
              <a:cs typeface="Arial" pitchFamily="34" charset="0"/>
            </a:endParaRPr>
          </a:p>
        </p:txBody>
      </p:sp>
      <p:sp>
        <p:nvSpPr>
          <p:cNvPr id="34" name="TextBox 33"/>
          <p:cNvSpPr txBox="1"/>
          <p:nvPr/>
        </p:nvSpPr>
        <p:spPr>
          <a:xfrm>
            <a:off x="5010148" y="1906342"/>
            <a:ext cx="446597" cy="215444"/>
          </a:xfrm>
          <a:prstGeom prst="rect">
            <a:avLst/>
          </a:prstGeom>
          <a:noFill/>
        </p:spPr>
        <p:txBody>
          <a:bodyPr wrap="none" lIns="0" tIns="0" rIns="0" bIns="0" rtlCol="0">
            <a:spAutoFit/>
          </a:bodyPr>
          <a:lstStyle/>
          <a:p>
            <a:pPr marL="9144" fontAlgn="auto">
              <a:spcBef>
                <a:spcPts val="0"/>
              </a:spcBef>
              <a:spcAft>
                <a:spcPts val="0"/>
              </a:spcAft>
            </a:pPr>
            <a:r>
              <a:rPr lang="en-US" sz="1400" b="1" dirty="0">
                <a:solidFill>
                  <a:prstClr val="black"/>
                </a:solidFill>
                <a:latin typeface="Arial" pitchFamily="34" charset="0"/>
                <a:ea typeface="+mn-ea"/>
                <a:cs typeface="Arial" pitchFamily="34" charset="0"/>
              </a:rPr>
              <a:t>Eggs</a:t>
            </a:r>
            <a:endParaRPr lang="en-US" sz="1400" b="1" i="1" baseline="50000" dirty="0">
              <a:solidFill>
                <a:prstClr val="black"/>
              </a:solidFill>
              <a:latin typeface="Arial" pitchFamily="34" charset="0"/>
              <a:ea typeface="+mn-ea"/>
              <a:cs typeface="Arial" pitchFamily="34" charset="0"/>
            </a:endParaRPr>
          </a:p>
        </p:txBody>
      </p:sp>
      <p:sp>
        <p:nvSpPr>
          <p:cNvPr id="35" name="TextBox 34"/>
          <p:cNvSpPr txBox="1"/>
          <p:nvPr/>
        </p:nvSpPr>
        <p:spPr>
          <a:xfrm>
            <a:off x="1901087" y="5193940"/>
            <a:ext cx="243015"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X</a:t>
            </a:r>
            <a:r>
              <a:rPr lang="en-US" sz="1587" b="1" i="1" baseline="30000" dirty="0" smtClean="0">
                <a:solidFill>
                  <a:prstClr val="black"/>
                </a:solidFill>
                <a:latin typeface="Arial" pitchFamily="34" charset="0"/>
                <a:ea typeface="+mn-ea"/>
                <a:cs typeface="Arial" pitchFamily="34" charset="0"/>
              </a:rPr>
              <a:t>N</a:t>
            </a:r>
            <a:endParaRPr lang="en-US" sz="1587" b="1" i="1" baseline="50000" dirty="0">
              <a:solidFill>
                <a:prstClr val="black"/>
              </a:solidFill>
              <a:latin typeface="Arial" pitchFamily="34" charset="0"/>
              <a:ea typeface="+mn-ea"/>
              <a:cs typeface="Arial" pitchFamily="34" charset="0"/>
            </a:endParaRPr>
          </a:p>
        </p:txBody>
      </p:sp>
      <p:sp>
        <p:nvSpPr>
          <p:cNvPr id="36" name="TextBox 35"/>
          <p:cNvSpPr txBox="1"/>
          <p:nvPr/>
        </p:nvSpPr>
        <p:spPr>
          <a:xfrm>
            <a:off x="1898483" y="5769077"/>
            <a:ext cx="228589"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endParaRPr lang="en-US" sz="1587" b="1" i="1" baseline="30000" dirty="0">
              <a:solidFill>
                <a:prstClr val="black"/>
              </a:solidFill>
              <a:latin typeface="Arial" pitchFamily="34" charset="0"/>
              <a:ea typeface="+mn-ea"/>
              <a:cs typeface="Arial" pitchFamily="34" charset="0"/>
            </a:endParaRPr>
          </a:p>
        </p:txBody>
      </p:sp>
      <p:sp>
        <p:nvSpPr>
          <p:cNvPr id="37" name="TextBox 36"/>
          <p:cNvSpPr txBox="1"/>
          <p:nvPr/>
        </p:nvSpPr>
        <p:spPr>
          <a:xfrm>
            <a:off x="2360572" y="5183268"/>
            <a:ext cx="462627"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48000" dirty="0" err="1" smtClean="0">
                <a:solidFill>
                  <a:prstClr val="black"/>
                </a:solidFill>
                <a:latin typeface="Arial" pitchFamily="34" charset="0"/>
                <a:ea typeface="+mn-ea"/>
                <a:cs typeface="Arial" pitchFamily="34" charset="0"/>
              </a:rPr>
              <a:t>N</a:t>
            </a: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endParaRPr lang="en-US" sz="1587" b="1" i="1" baseline="30000" dirty="0">
              <a:solidFill>
                <a:prstClr val="black"/>
              </a:solidFill>
              <a:latin typeface="Arial" pitchFamily="34" charset="0"/>
              <a:ea typeface="+mn-ea"/>
              <a:cs typeface="Arial" pitchFamily="34" charset="0"/>
            </a:endParaRPr>
          </a:p>
        </p:txBody>
      </p:sp>
      <p:sp>
        <p:nvSpPr>
          <p:cNvPr id="38" name="TextBox 37"/>
          <p:cNvSpPr txBox="1"/>
          <p:nvPr/>
        </p:nvSpPr>
        <p:spPr>
          <a:xfrm>
            <a:off x="2969102" y="5184377"/>
            <a:ext cx="379271" cy="244234"/>
          </a:xfrm>
          <a:prstGeom prst="rect">
            <a:avLst/>
          </a:prstGeom>
          <a:noFill/>
        </p:spPr>
        <p:txBody>
          <a:bodyPr wrap="none" lIns="0" tIns="0" rIns="0" bIns="0" rtlCol="0">
            <a:spAutoFit/>
          </a:bodyPr>
          <a:lstStyle/>
          <a:p>
            <a:pPr marL="9144" fontAlgn="auto">
              <a:spcBef>
                <a:spcPts val="0"/>
              </a:spcBef>
              <a:spcAft>
                <a:spcPts val="0"/>
              </a:spcAft>
            </a:pPr>
            <a:r>
              <a:rPr lang="en-US" sz="1587" b="1" dirty="0" smtClean="0">
                <a:solidFill>
                  <a:prstClr val="black"/>
                </a:solidFill>
                <a:latin typeface="Arial" pitchFamily="34" charset="0"/>
                <a:ea typeface="+mn-ea"/>
                <a:cs typeface="Arial" pitchFamily="34" charset="0"/>
              </a:rPr>
              <a:t>X</a:t>
            </a:r>
            <a:r>
              <a:rPr lang="en-US" sz="1587" b="1" i="1" baseline="30000" dirty="0" smtClean="0">
                <a:solidFill>
                  <a:prstClr val="black"/>
                </a:solidFill>
                <a:latin typeface="Arial" pitchFamily="34" charset="0"/>
                <a:ea typeface="+mn-ea"/>
                <a:cs typeface="Arial" pitchFamily="34" charset="0"/>
              </a:rPr>
              <a:t>N</a:t>
            </a:r>
            <a:r>
              <a:rPr lang="en-US" sz="1587" b="1" dirty="0" smtClean="0">
                <a:solidFill>
                  <a:prstClr val="black"/>
                </a:solidFill>
                <a:latin typeface="Arial" pitchFamily="34" charset="0"/>
                <a:ea typeface="+mn-ea"/>
                <a:cs typeface="Arial" pitchFamily="34" charset="0"/>
              </a:rPr>
              <a:t>Y</a:t>
            </a:r>
            <a:endParaRPr lang="en-US" sz="1587" b="1" i="1" baseline="50000" dirty="0">
              <a:solidFill>
                <a:prstClr val="black"/>
              </a:solidFill>
              <a:latin typeface="Arial" pitchFamily="34" charset="0"/>
              <a:ea typeface="+mn-ea"/>
              <a:cs typeface="Arial" pitchFamily="34" charset="0"/>
            </a:endParaRPr>
          </a:p>
        </p:txBody>
      </p:sp>
      <p:sp>
        <p:nvSpPr>
          <p:cNvPr id="39" name="TextBox 38"/>
          <p:cNvSpPr txBox="1"/>
          <p:nvPr/>
        </p:nvSpPr>
        <p:spPr>
          <a:xfrm>
            <a:off x="2371718" y="5754788"/>
            <a:ext cx="448200"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endParaRPr lang="en-US" sz="1587" b="1" i="1" baseline="30000" dirty="0">
              <a:solidFill>
                <a:prstClr val="black"/>
              </a:solidFill>
              <a:latin typeface="Arial" pitchFamily="34" charset="0"/>
              <a:ea typeface="+mn-ea"/>
              <a:cs typeface="Arial" pitchFamily="34" charset="0"/>
            </a:endParaRPr>
          </a:p>
        </p:txBody>
      </p:sp>
      <p:sp>
        <p:nvSpPr>
          <p:cNvPr id="40" name="TextBox 39"/>
          <p:cNvSpPr txBox="1"/>
          <p:nvPr/>
        </p:nvSpPr>
        <p:spPr>
          <a:xfrm>
            <a:off x="2978627" y="5749446"/>
            <a:ext cx="379271" cy="244234"/>
          </a:xfrm>
          <a:prstGeom prst="rect">
            <a:avLst/>
          </a:prstGeom>
          <a:noFill/>
        </p:spPr>
        <p:txBody>
          <a:bodyPr wrap="none" lIns="0" tIns="0" rIns="0" bIns="0" rtlCol="0">
            <a:spAutoFit/>
          </a:bodyPr>
          <a:lstStyle/>
          <a:p>
            <a:pPr marL="9144" fontAlgn="auto">
              <a:spcBef>
                <a:spcPts val="0"/>
              </a:spcBef>
              <a:spcAft>
                <a:spcPts val="0"/>
              </a:spcAft>
            </a:pPr>
            <a:r>
              <a:rPr lang="en-US" sz="1587" b="1" dirty="0" err="1" smtClean="0">
                <a:solidFill>
                  <a:prstClr val="black"/>
                </a:solidFill>
                <a:latin typeface="Arial" pitchFamily="34" charset="0"/>
                <a:ea typeface="+mn-ea"/>
                <a:cs typeface="Arial" pitchFamily="34" charset="0"/>
              </a:rPr>
              <a:t>X</a:t>
            </a:r>
            <a:r>
              <a:rPr lang="en-US" sz="1587" b="1" i="1" baseline="30000" dirty="0" err="1" smtClean="0">
                <a:solidFill>
                  <a:prstClr val="black"/>
                </a:solidFill>
                <a:latin typeface="Arial" pitchFamily="34" charset="0"/>
                <a:ea typeface="+mn-ea"/>
                <a:cs typeface="Arial" pitchFamily="34" charset="0"/>
              </a:rPr>
              <a:t>n</a:t>
            </a:r>
            <a:r>
              <a:rPr lang="en-US" sz="1587" b="1" dirty="0" err="1" smtClean="0">
                <a:solidFill>
                  <a:prstClr val="black"/>
                </a:solidFill>
                <a:latin typeface="Arial" pitchFamily="34" charset="0"/>
                <a:ea typeface="+mn-ea"/>
                <a:cs typeface="Arial" pitchFamily="34" charset="0"/>
              </a:rPr>
              <a:t>Y</a:t>
            </a:r>
            <a:endParaRPr lang="en-US" sz="1587" b="1" i="1" baseline="50000" dirty="0">
              <a:solidFill>
                <a:prstClr val="black"/>
              </a:solidFill>
              <a:latin typeface="Arial" pitchFamily="34" charset="0"/>
              <a:ea typeface="+mn-ea"/>
              <a:cs typeface="Arial" pitchFamily="34" charset="0"/>
            </a:endParaRPr>
          </a:p>
        </p:txBody>
      </p:sp>
      <p:sp>
        <p:nvSpPr>
          <p:cNvPr id="41" name="TextBox 40"/>
          <p:cNvSpPr txBox="1"/>
          <p:nvPr/>
        </p:nvSpPr>
        <p:spPr>
          <a:xfrm>
            <a:off x="3662362" y="4684432"/>
            <a:ext cx="568425" cy="215444"/>
          </a:xfrm>
          <a:prstGeom prst="rect">
            <a:avLst/>
          </a:prstGeom>
          <a:noFill/>
        </p:spPr>
        <p:txBody>
          <a:bodyPr wrap="none" lIns="0" tIns="0" rIns="0" bIns="0" rtlCol="0">
            <a:spAutoFit/>
          </a:bodyPr>
          <a:lstStyle/>
          <a:p>
            <a:pPr marL="9144" fontAlgn="auto">
              <a:spcBef>
                <a:spcPts val="0"/>
              </a:spcBef>
              <a:spcAft>
                <a:spcPts val="0"/>
              </a:spcAft>
            </a:pPr>
            <a:r>
              <a:rPr lang="en-US" sz="1400" b="1" dirty="0">
                <a:solidFill>
                  <a:prstClr val="black"/>
                </a:solidFill>
                <a:latin typeface="Arial" pitchFamily="34" charset="0"/>
                <a:ea typeface="+mn-ea"/>
                <a:cs typeface="Arial" pitchFamily="34" charset="0"/>
              </a:rPr>
              <a:t>Sperm</a:t>
            </a:r>
            <a:endParaRPr lang="en-US" sz="1400" b="1" i="1" baseline="50000" dirty="0">
              <a:solidFill>
                <a:prstClr val="black"/>
              </a:solidFill>
              <a:latin typeface="Arial" pitchFamily="34" charset="0"/>
              <a:ea typeface="+mn-ea"/>
              <a:cs typeface="Arial" pitchFamily="34" charset="0"/>
            </a:endParaRPr>
          </a:p>
        </p:txBody>
      </p:sp>
      <p:sp>
        <p:nvSpPr>
          <p:cNvPr id="42" name="TextBox 41"/>
          <p:cNvSpPr txBox="1"/>
          <p:nvPr/>
        </p:nvSpPr>
        <p:spPr>
          <a:xfrm>
            <a:off x="1356233" y="5219687"/>
            <a:ext cx="446597" cy="215444"/>
          </a:xfrm>
          <a:prstGeom prst="rect">
            <a:avLst/>
          </a:prstGeom>
          <a:noFill/>
        </p:spPr>
        <p:txBody>
          <a:bodyPr wrap="none" lIns="0" tIns="0" rIns="0" bIns="0" rtlCol="0">
            <a:spAutoFit/>
          </a:bodyPr>
          <a:lstStyle/>
          <a:p>
            <a:pPr marL="9144" fontAlgn="auto">
              <a:spcBef>
                <a:spcPts val="0"/>
              </a:spcBef>
              <a:spcAft>
                <a:spcPts val="0"/>
              </a:spcAft>
            </a:pPr>
            <a:r>
              <a:rPr lang="en-US" sz="1400" b="1" dirty="0">
                <a:solidFill>
                  <a:prstClr val="black"/>
                </a:solidFill>
                <a:latin typeface="Arial" pitchFamily="34" charset="0"/>
                <a:ea typeface="+mn-ea"/>
                <a:cs typeface="Arial" pitchFamily="34" charset="0"/>
              </a:rPr>
              <a:t>Eggs</a:t>
            </a:r>
            <a:endParaRPr lang="en-US" sz="1400" b="1" i="1" baseline="50000" dirty="0">
              <a:solidFill>
                <a:prstClr val="black"/>
              </a:solidFill>
              <a:latin typeface="Arial" pitchFamily="34" charset="0"/>
              <a:ea typeface="+mn-ea"/>
              <a:cs typeface="Arial" pitchFamily="34" charset="0"/>
            </a:endParaRPr>
          </a:p>
        </p:txBody>
      </p:sp>
      <p:sp>
        <p:nvSpPr>
          <p:cNvPr id="43" name="TextBox 42"/>
          <p:cNvSpPr txBox="1"/>
          <p:nvPr/>
        </p:nvSpPr>
        <p:spPr>
          <a:xfrm>
            <a:off x="1124559" y="6357350"/>
            <a:ext cx="3453831" cy="244041"/>
          </a:xfrm>
          <a:prstGeom prst="rect">
            <a:avLst/>
          </a:prstGeom>
          <a:noFill/>
        </p:spPr>
        <p:txBody>
          <a:bodyPr wrap="none" lIns="0" tIns="0" rIns="0" bIns="0" rtlCol="0">
            <a:spAutoFit/>
          </a:bodyPr>
          <a:lstStyle/>
          <a:p>
            <a:pPr marL="9144" fontAlgn="auto">
              <a:spcBef>
                <a:spcPts val="0"/>
              </a:spcBef>
              <a:spcAft>
                <a:spcPts val="0"/>
              </a:spcAft>
            </a:pPr>
            <a:r>
              <a:rPr lang="en-US" sz="1586" b="1" dirty="0">
                <a:solidFill>
                  <a:prstClr val="black"/>
                </a:solidFill>
                <a:latin typeface="Arial" pitchFamily="34" charset="0"/>
                <a:ea typeface="+mn-ea"/>
                <a:cs typeface="Arial" pitchFamily="34" charset="0"/>
              </a:rPr>
              <a:t>(c) Carrier </a:t>
            </a:r>
            <a:r>
              <a:rPr lang="en-US" sz="1586" b="1" dirty="0" smtClean="0">
                <a:solidFill>
                  <a:prstClr val="black"/>
                </a:solidFill>
                <a:latin typeface="Arial" pitchFamily="34" charset="0"/>
                <a:ea typeface="+mn-ea"/>
                <a:cs typeface="Arial" pitchFamily="34" charset="0"/>
              </a:rPr>
              <a:t>female </a:t>
            </a:r>
            <a:r>
              <a:rPr lang="en-US" sz="1586" b="1" dirty="0" smtClean="0">
                <a:solidFill>
                  <a:prstClr val="black"/>
                </a:solidFill>
                <a:latin typeface="Symbol" pitchFamily="18" charset="2"/>
                <a:ea typeface="+mn-ea"/>
                <a:cs typeface="Arial" pitchFamily="34" charset="0"/>
                <a:sym typeface="Symbol"/>
              </a:rPr>
              <a:t></a:t>
            </a:r>
            <a:r>
              <a:rPr lang="en-US" sz="1586" b="1" dirty="0" smtClean="0">
                <a:solidFill>
                  <a:prstClr val="black"/>
                </a:solidFill>
                <a:latin typeface="Arial" pitchFamily="34" charset="0"/>
                <a:ea typeface="+mn-ea"/>
                <a:cs typeface="Arial" pitchFamily="34" charset="0"/>
              </a:rPr>
              <a:t> </a:t>
            </a:r>
            <a:r>
              <a:rPr lang="en-US" sz="1586" b="1" dirty="0">
                <a:solidFill>
                  <a:prstClr val="black"/>
                </a:solidFill>
                <a:latin typeface="Arial" pitchFamily="34" charset="0"/>
                <a:ea typeface="+mn-ea"/>
                <a:cs typeface="Arial" pitchFamily="34" charset="0"/>
              </a:rPr>
              <a:t>colorblind male</a:t>
            </a:r>
            <a:endParaRPr lang="en-US" sz="1586" b="1" i="1" baseline="50000" dirty="0">
              <a:solidFill>
                <a:prstClr val="black"/>
              </a:solidFill>
              <a:latin typeface="Arial" pitchFamily="34" charset="0"/>
              <a:ea typeface="+mn-ea"/>
              <a:cs typeface="Arial" pitchFamily="34" charset="0"/>
            </a:endParaRPr>
          </a:p>
        </p:txBody>
      </p:sp>
      <p:sp>
        <p:nvSpPr>
          <p:cNvPr id="44" name="TextBox 43"/>
          <p:cNvSpPr txBox="1"/>
          <p:nvPr/>
        </p:nvSpPr>
        <p:spPr>
          <a:xfrm>
            <a:off x="5262024" y="4319585"/>
            <a:ext cx="337593" cy="215444"/>
          </a:xfrm>
          <a:prstGeom prst="rect">
            <a:avLst/>
          </a:prstGeom>
          <a:noFill/>
        </p:spPr>
        <p:txBody>
          <a:bodyPr wrap="none" lIns="0" tIns="0" rIns="0" bIns="0" rtlCol="0">
            <a:spAutoFit/>
          </a:bodyPr>
          <a:lstStyle/>
          <a:p>
            <a:pPr marL="9144" fontAlgn="auto">
              <a:spcBef>
                <a:spcPts val="0"/>
              </a:spcBef>
              <a:spcAft>
                <a:spcPts val="0"/>
              </a:spcAft>
            </a:pPr>
            <a:r>
              <a:rPr lang="en-US" sz="1400" b="1" dirty="0" smtClean="0">
                <a:solidFill>
                  <a:prstClr val="black"/>
                </a:solidFill>
                <a:latin typeface="Arial" pitchFamily="34" charset="0"/>
                <a:ea typeface="+mn-ea"/>
                <a:cs typeface="Arial" pitchFamily="34" charset="0"/>
              </a:rPr>
              <a:t>Key</a:t>
            </a:r>
            <a:endParaRPr lang="en-US" sz="1400" b="1" i="1" baseline="50000" dirty="0">
              <a:solidFill>
                <a:prstClr val="black"/>
              </a:solidFill>
              <a:latin typeface="Arial" pitchFamily="34" charset="0"/>
              <a:ea typeface="+mn-ea"/>
              <a:cs typeface="Arial" pitchFamily="34" charset="0"/>
            </a:endParaRPr>
          </a:p>
        </p:txBody>
      </p:sp>
      <p:sp>
        <p:nvSpPr>
          <p:cNvPr id="45" name="TextBox 44"/>
          <p:cNvSpPr txBox="1"/>
          <p:nvPr/>
        </p:nvSpPr>
        <p:spPr>
          <a:xfrm>
            <a:off x="5614729" y="4666375"/>
            <a:ext cx="1815562" cy="215444"/>
          </a:xfrm>
          <a:prstGeom prst="rect">
            <a:avLst/>
          </a:prstGeom>
          <a:noFill/>
        </p:spPr>
        <p:txBody>
          <a:bodyPr wrap="none" lIns="0" tIns="0" rIns="0" bIns="0" rtlCol="0">
            <a:spAutoFit/>
          </a:bodyPr>
          <a:lstStyle/>
          <a:p>
            <a:pPr marL="9144" fontAlgn="auto">
              <a:spcBef>
                <a:spcPts val="0"/>
              </a:spcBef>
              <a:spcAft>
                <a:spcPts val="0"/>
              </a:spcAft>
            </a:pPr>
            <a:r>
              <a:rPr lang="en-US" sz="1400" b="1" dirty="0">
                <a:solidFill>
                  <a:prstClr val="black"/>
                </a:solidFill>
                <a:latin typeface="Arial" pitchFamily="34" charset="0"/>
                <a:ea typeface="+mn-ea"/>
                <a:cs typeface="Arial" pitchFamily="34" charset="0"/>
              </a:rPr>
              <a:t>Unaffected individual</a:t>
            </a:r>
            <a:endParaRPr lang="en-US" sz="1400" b="1" i="1" baseline="50000" dirty="0">
              <a:solidFill>
                <a:prstClr val="black"/>
              </a:solidFill>
              <a:latin typeface="Arial" pitchFamily="34" charset="0"/>
              <a:ea typeface="+mn-ea"/>
              <a:cs typeface="Arial" pitchFamily="34" charset="0"/>
            </a:endParaRPr>
          </a:p>
        </p:txBody>
      </p:sp>
      <p:sp>
        <p:nvSpPr>
          <p:cNvPr id="46" name="TextBox 45"/>
          <p:cNvSpPr txBox="1"/>
          <p:nvPr/>
        </p:nvSpPr>
        <p:spPr>
          <a:xfrm>
            <a:off x="5614729" y="5079814"/>
            <a:ext cx="598882" cy="215444"/>
          </a:xfrm>
          <a:prstGeom prst="rect">
            <a:avLst/>
          </a:prstGeom>
          <a:noFill/>
        </p:spPr>
        <p:txBody>
          <a:bodyPr wrap="none" lIns="0" tIns="0" rIns="0" bIns="0" rtlCol="0">
            <a:spAutoFit/>
          </a:bodyPr>
          <a:lstStyle/>
          <a:p>
            <a:pPr marL="9144" fontAlgn="auto">
              <a:spcBef>
                <a:spcPts val="0"/>
              </a:spcBef>
              <a:spcAft>
                <a:spcPts val="0"/>
              </a:spcAft>
            </a:pPr>
            <a:r>
              <a:rPr lang="en-US" sz="1400" b="1" dirty="0">
                <a:solidFill>
                  <a:prstClr val="black"/>
                </a:solidFill>
                <a:latin typeface="Arial" pitchFamily="34" charset="0"/>
                <a:ea typeface="+mn-ea"/>
                <a:cs typeface="Arial" pitchFamily="34" charset="0"/>
              </a:rPr>
              <a:t>Carrier</a:t>
            </a:r>
            <a:endParaRPr lang="en-US" sz="1400" b="1" i="1" baseline="50000" dirty="0">
              <a:solidFill>
                <a:prstClr val="black"/>
              </a:solidFill>
              <a:latin typeface="Arial" pitchFamily="34" charset="0"/>
              <a:ea typeface="+mn-ea"/>
              <a:cs typeface="Arial" pitchFamily="34" charset="0"/>
            </a:endParaRPr>
          </a:p>
        </p:txBody>
      </p:sp>
      <p:sp>
        <p:nvSpPr>
          <p:cNvPr id="47" name="TextBox 46"/>
          <p:cNvSpPr txBox="1"/>
          <p:nvPr/>
        </p:nvSpPr>
        <p:spPr>
          <a:xfrm>
            <a:off x="5614729" y="5507542"/>
            <a:ext cx="1786708" cy="215444"/>
          </a:xfrm>
          <a:prstGeom prst="rect">
            <a:avLst/>
          </a:prstGeom>
          <a:noFill/>
        </p:spPr>
        <p:txBody>
          <a:bodyPr wrap="none" lIns="0" tIns="0" rIns="0" bIns="0" rtlCol="0">
            <a:spAutoFit/>
          </a:bodyPr>
          <a:lstStyle/>
          <a:p>
            <a:pPr marL="9144" fontAlgn="auto">
              <a:spcBef>
                <a:spcPts val="0"/>
              </a:spcBef>
              <a:spcAft>
                <a:spcPts val="0"/>
              </a:spcAft>
            </a:pPr>
            <a:r>
              <a:rPr lang="en-US" sz="1400" b="1" dirty="0">
                <a:solidFill>
                  <a:prstClr val="black"/>
                </a:solidFill>
                <a:latin typeface="Arial" pitchFamily="34" charset="0"/>
                <a:ea typeface="+mn-ea"/>
                <a:cs typeface="Arial" pitchFamily="34" charset="0"/>
              </a:rPr>
              <a:t>Colorblind individual</a:t>
            </a:r>
            <a:endParaRPr lang="en-US" sz="1400" b="1" i="1" baseline="50000" dirty="0">
              <a:solidFill>
                <a:prstClr val="black"/>
              </a:solidFill>
              <a:latin typeface="Arial" pitchFamily="34" charset="0"/>
              <a:ea typeface="+mn-ea"/>
              <a:cs typeface="Arial" pitchFamily="34" charset="0"/>
            </a:endParaRPr>
          </a:p>
        </p:txBody>
      </p:sp>
      <p:sp>
        <p:nvSpPr>
          <p:cNvPr id="48" name="TextBox 47"/>
          <p:cNvSpPr txBox="1"/>
          <p:nvPr/>
        </p:nvSpPr>
        <p:spPr>
          <a:xfrm>
            <a:off x="7326013" y="1366837"/>
            <a:ext cx="568425" cy="215444"/>
          </a:xfrm>
          <a:prstGeom prst="rect">
            <a:avLst/>
          </a:prstGeom>
          <a:noFill/>
        </p:spPr>
        <p:txBody>
          <a:bodyPr wrap="none" lIns="0" tIns="0" rIns="0" bIns="0" rtlCol="0">
            <a:spAutoFit/>
          </a:bodyPr>
          <a:lstStyle/>
          <a:p>
            <a:pPr marL="9144" fontAlgn="auto">
              <a:spcBef>
                <a:spcPts val="0"/>
              </a:spcBef>
              <a:spcAft>
                <a:spcPts val="0"/>
              </a:spcAft>
            </a:pPr>
            <a:r>
              <a:rPr lang="en-US" sz="1400" b="1" dirty="0">
                <a:solidFill>
                  <a:prstClr val="black"/>
                </a:solidFill>
                <a:latin typeface="Arial" pitchFamily="34" charset="0"/>
                <a:ea typeface="+mn-ea"/>
                <a:cs typeface="Arial" pitchFamily="34" charset="0"/>
              </a:rPr>
              <a:t>Sperm</a:t>
            </a:r>
            <a:endParaRPr lang="en-US" sz="1400" b="1" i="1" baseline="50000" dirty="0">
              <a:solidFill>
                <a:prstClr val="black"/>
              </a:solidFill>
              <a:latin typeface="Arial" pitchFamily="34" charset="0"/>
              <a:ea typeface="+mn-ea"/>
              <a:cs typeface="Arial" pitchFamily="34" charset="0"/>
            </a:endParaRP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62606" y="1752600"/>
            <a:ext cx="3980688" cy="4419600"/>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9.2</a:t>
            </a:r>
            <a:endParaRPr lang="en-US" sz="1200" b="0" dirty="0">
              <a:solidFill>
                <a:schemeClr val="tx1"/>
              </a:solidFill>
              <a:latin typeface="Arial" charset="0"/>
            </a:endParaRPr>
          </a:p>
        </p:txBody>
      </p:sp>
      <p:sp>
        <p:nvSpPr>
          <p:cNvPr id="3" name="Rectangle 2"/>
          <p:cNvSpPr/>
          <p:nvPr/>
        </p:nvSpPr>
        <p:spPr>
          <a:xfrm>
            <a:off x="2843212" y="2606715"/>
            <a:ext cx="910506" cy="276999"/>
          </a:xfrm>
          <a:prstGeom prst="rect">
            <a:avLst/>
          </a:prstGeom>
        </p:spPr>
        <p:txBody>
          <a:bodyPr wrap="none" lIns="0" tIns="0" rIns="0" bIns="0">
            <a:spAutoFit/>
          </a:bodyPr>
          <a:lstStyle/>
          <a:p>
            <a:pPr fontAlgn="auto">
              <a:spcBef>
                <a:spcPts val="0"/>
              </a:spcBef>
              <a:spcAft>
                <a:spcPts val="0"/>
              </a:spcAft>
            </a:pPr>
            <a:r>
              <a:rPr lang="ko-KR" altLang="en-US" sz="1400" dirty="0" smtClean="0">
                <a:solidFill>
                  <a:prstClr val="black"/>
                </a:solidFill>
                <a:latin typeface="Arial" pitchFamily="34" charset="0"/>
                <a:ea typeface="+mn-ea"/>
                <a:cs typeface="Arial" pitchFamily="34" charset="0"/>
              </a:rPr>
              <a:t>꽃잎</a:t>
            </a:r>
            <a:r>
              <a:rPr lang="en-US" sz="1800" b="1" dirty="0" smtClean="0">
                <a:solidFill>
                  <a:prstClr val="black"/>
                </a:solidFill>
                <a:latin typeface="Arial" pitchFamily="34" charset="0"/>
                <a:ea typeface="+mn-ea"/>
                <a:cs typeface="Arial" pitchFamily="34" charset="0"/>
              </a:rPr>
              <a:t>Petal</a:t>
            </a:r>
            <a:endParaRPr lang="en-US" sz="1800" b="1" dirty="0">
              <a:solidFill>
                <a:prstClr val="black"/>
              </a:solidFill>
              <a:latin typeface="Arial" pitchFamily="34" charset="0"/>
              <a:ea typeface="+mn-ea"/>
              <a:cs typeface="Arial" pitchFamily="34" charset="0"/>
            </a:endParaRPr>
          </a:p>
        </p:txBody>
      </p:sp>
      <p:sp>
        <p:nvSpPr>
          <p:cNvPr id="4" name="Freeform 3"/>
          <p:cNvSpPr/>
          <p:nvPr/>
        </p:nvSpPr>
        <p:spPr>
          <a:xfrm>
            <a:off x="3797300" y="2660650"/>
            <a:ext cx="1238250" cy="69850"/>
          </a:xfrm>
          <a:custGeom>
            <a:avLst/>
            <a:gdLst>
              <a:gd name="connsiteX0" fmla="*/ 0 w 1238250"/>
              <a:gd name="connsiteY0" fmla="*/ 69850 h 69850"/>
              <a:gd name="connsiteX1" fmla="*/ 1238250 w 1238250"/>
              <a:gd name="connsiteY1" fmla="*/ 0 h 69850"/>
            </a:gdLst>
            <a:ahLst/>
            <a:cxnLst>
              <a:cxn ang="0">
                <a:pos x="connsiteX0" y="connsiteY0"/>
              </a:cxn>
              <a:cxn ang="0">
                <a:pos x="connsiteX1" y="connsiteY1"/>
              </a:cxn>
            </a:cxnLst>
            <a:rect l="l" t="t" r="r" b="b"/>
            <a:pathLst>
              <a:path w="1238250" h="69850">
                <a:moveTo>
                  <a:pt x="0" y="69850"/>
                </a:moveTo>
                <a:lnTo>
                  <a:pt x="1238250" y="0"/>
                </a:lnTo>
              </a:path>
            </a:pathLst>
          </a:custGeom>
          <a:noFill/>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6" name="Rectangle 5"/>
          <p:cNvSpPr/>
          <p:nvPr/>
        </p:nvSpPr>
        <p:spPr>
          <a:xfrm>
            <a:off x="2619497" y="4811795"/>
            <a:ext cx="1628651" cy="1025922"/>
          </a:xfrm>
          <a:prstGeom prst="rect">
            <a:avLst/>
          </a:prstGeom>
        </p:spPr>
        <p:txBody>
          <a:bodyPr wrap="none" lIns="0" tIns="0" rIns="0" bIns="0">
            <a:spAutoFit/>
          </a:bodyPr>
          <a:lstStyle/>
          <a:p>
            <a:pP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Stamen</a:t>
            </a:r>
            <a:r>
              <a:rPr lang="ko-KR" altLang="en-US" sz="1600" dirty="0" smtClean="0">
                <a:solidFill>
                  <a:prstClr val="black"/>
                </a:solidFill>
                <a:latin typeface="Arial" pitchFamily="34" charset="0"/>
                <a:ea typeface="+mn-ea"/>
                <a:cs typeface="Arial" pitchFamily="34" charset="0"/>
              </a:rPr>
              <a:t>수술</a:t>
            </a:r>
            <a:endParaRPr lang="en-US" sz="1600" dirty="0" smtClean="0">
              <a:solidFill>
                <a:prstClr val="black"/>
              </a:solidFill>
              <a:latin typeface="Arial" pitchFamily="34" charset="0"/>
              <a:ea typeface="+mn-ea"/>
              <a:cs typeface="Arial" pitchFamily="34" charset="0"/>
            </a:endParaRPr>
          </a:p>
          <a:p>
            <a:pP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a:t>
            </a:r>
            <a:r>
              <a:rPr lang="en-US" sz="1800" b="1" dirty="0">
                <a:solidFill>
                  <a:prstClr val="black"/>
                </a:solidFill>
                <a:latin typeface="Arial" pitchFamily="34" charset="0"/>
                <a:ea typeface="+mn-ea"/>
                <a:cs typeface="Arial" pitchFamily="34" charset="0"/>
              </a:rPr>
              <a:t>makes </a:t>
            </a:r>
            <a:r>
              <a:rPr lang="en-US" sz="1800" b="1" dirty="0" smtClean="0">
                <a:solidFill>
                  <a:prstClr val="black"/>
                </a:solidFill>
                <a:latin typeface="Arial" pitchFamily="34" charset="0"/>
                <a:ea typeface="+mn-ea"/>
                <a:cs typeface="Arial" pitchFamily="34" charset="0"/>
              </a:rPr>
              <a:t>sperm-</a:t>
            </a:r>
          </a:p>
          <a:p>
            <a:pP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producing</a:t>
            </a:r>
          </a:p>
          <a:p>
            <a:pP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pollen</a:t>
            </a:r>
            <a:r>
              <a:rPr lang="en-US" sz="1800" b="1" dirty="0">
                <a:solidFill>
                  <a:prstClr val="black"/>
                </a:solidFill>
                <a:latin typeface="Arial" pitchFamily="34" charset="0"/>
                <a:ea typeface="+mn-ea"/>
                <a:cs typeface="Arial" pitchFamily="34" charset="0"/>
              </a:rPr>
              <a:t>)</a:t>
            </a:r>
          </a:p>
        </p:txBody>
      </p:sp>
      <p:sp>
        <p:nvSpPr>
          <p:cNvPr id="7" name="Rectangle 6"/>
          <p:cNvSpPr/>
          <p:nvPr/>
        </p:nvSpPr>
        <p:spPr>
          <a:xfrm>
            <a:off x="4429125" y="5581653"/>
            <a:ext cx="1795363" cy="538609"/>
          </a:xfrm>
          <a:prstGeom prst="rect">
            <a:avLst/>
          </a:prstGeom>
        </p:spPr>
        <p:txBody>
          <a:bodyPr wrap="none" lIns="0" tIns="0" rIns="0" bIns="0">
            <a:spAutoFit/>
          </a:bodyPr>
          <a:lstStyle/>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Carpel</a:t>
            </a:r>
            <a:r>
              <a:rPr lang="ko-KR" altLang="en-US" sz="1600" dirty="0" smtClean="0">
                <a:solidFill>
                  <a:prstClr val="black"/>
                </a:solidFill>
                <a:latin typeface="Arial" pitchFamily="34" charset="0"/>
                <a:ea typeface="+mn-ea"/>
                <a:cs typeface="Arial" pitchFamily="34" charset="0"/>
              </a:rPr>
              <a:t>암술</a:t>
            </a:r>
            <a:endParaRPr lang="en-US" sz="1600" dirty="0" smtClean="0">
              <a:solidFill>
                <a:prstClr val="black"/>
              </a:solidFill>
              <a:latin typeface="Arial" pitchFamily="34" charset="0"/>
              <a:ea typeface="+mn-ea"/>
              <a:cs typeface="Arial" pitchFamily="34" charset="0"/>
            </a:endParaRP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a:t>
            </a:r>
            <a:r>
              <a:rPr lang="en-US" sz="1800" b="1" dirty="0">
                <a:solidFill>
                  <a:prstClr val="black"/>
                </a:solidFill>
                <a:latin typeface="Arial" pitchFamily="34" charset="0"/>
                <a:ea typeface="+mn-ea"/>
                <a:cs typeface="Arial" pitchFamily="34" charset="0"/>
              </a:rPr>
              <a:t>produces eggs)</a:t>
            </a:r>
          </a:p>
        </p:txBody>
      </p:sp>
      <p:sp>
        <p:nvSpPr>
          <p:cNvPr id="5" name="Freeform 4"/>
          <p:cNvSpPr/>
          <p:nvPr/>
        </p:nvSpPr>
        <p:spPr>
          <a:xfrm>
            <a:off x="3556713" y="3858403"/>
            <a:ext cx="970383" cy="989044"/>
          </a:xfrm>
          <a:custGeom>
            <a:avLst/>
            <a:gdLst>
              <a:gd name="connsiteX0" fmla="*/ 0 w 970383"/>
              <a:gd name="connsiteY0" fmla="*/ 989044 h 989044"/>
              <a:gd name="connsiteX1" fmla="*/ 970383 w 970383"/>
              <a:gd name="connsiteY1" fmla="*/ 0 h 989044"/>
            </a:gdLst>
            <a:ahLst/>
            <a:cxnLst>
              <a:cxn ang="0">
                <a:pos x="connsiteX0" y="connsiteY0"/>
              </a:cxn>
              <a:cxn ang="0">
                <a:pos x="connsiteX1" y="connsiteY1"/>
              </a:cxn>
            </a:cxnLst>
            <a:rect l="l" t="t" r="r" b="b"/>
            <a:pathLst>
              <a:path w="970383" h="989044">
                <a:moveTo>
                  <a:pt x="0" y="989044"/>
                </a:moveTo>
                <a:lnTo>
                  <a:pt x="970383" y="0"/>
                </a:lnTo>
              </a:path>
            </a:pathLst>
          </a:custGeom>
          <a:noFill/>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8" name="Freeform 7"/>
          <p:cNvSpPr/>
          <p:nvPr/>
        </p:nvSpPr>
        <p:spPr>
          <a:xfrm>
            <a:off x="4786604" y="3592869"/>
            <a:ext cx="0" cy="1996751"/>
          </a:xfrm>
          <a:custGeom>
            <a:avLst/>
            <a:gdLst>
              <a:gd name="connsiteX0" fmla="*/ 0 w 0"/>
              <a:gd name="connsiteY0" fmla="*/ 0 h 1996751"/>
              <a:gd name="connsiteX1" fmla="*/ 0 w 0"/>
              <a:gd name="connsiteY1" fmla="*/ 1996751 h 1996751"/>
            </a:gdLst>
            <a:ahLst/>
            <a:cxnLst>
              <a:cxn ang="0">
                <a:pos x="connsiteX0" y="connsiteY0"/>
              </a:cxn>
              <a:cxn ang="0">
                <a:pos x="connsiteX1" y="connsiteY1"/>
              </a:cxn>
            </a:cxnLst>
            <a:rect l="l" t="t" r="r" b="b"/>
            <a:pathLst>
              <a:path h="1996751">
                <a:moveTo>
                  <a:pt x="0" y="0"/>
                </a:moveTo>
                <a:lnTo>
                  <a:pt x="0" y="1996751"/>
                </a:lnTo>
              </a:path>
            </a:pathLst>
          </a:custGeom>
          <a:noFill/>
          <a:ln w="12700">
            <a:solidFill>
              <a:schemeClr val="tx1"/>
            </a:solidFill>
            <a:head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11" name="직사각형 10"/>
          <p:cNvSpPr/>
          <p:nvPr/>
        </p:nvSpPr>
        <p:spPr>
          <a:xfrm>
            <a:off x="914400" y="449729"/>
            <a:ext cx="7048500" cy="1200329"/>
          </a:xfrm>
          <a:prstGeom prst="rect">
            <a:avLst/>
          </a:prstGeom>
        </p:spPr>
        <p:txBody>
          <a:bodyPr wrap="square">
            <a:spAutoFit/>
          </a:bodyPr>
          <a:lstStyle/>
          <a:p>
            <a:r>
              <a:rPr lang="en-US" altLang="ko-KR" dirty="0" smtClean="0"/>
              <a:t>Perhaps the most important advantage of pea plants as an experimental model was that Mendel could strictly control their reproduction. </a:t>
            </a: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idx="1"/>
          </p:nvPr>
        </p:nvSpPr>
        <p:spPr>
          <a:xfrm>
            <a:off x="277858" y="446859"/>
            <a:ext cx="8543108" cy="2401116"/>
          </a:xfrm>
        </p:spPr>
        <p:txBody>
          <a:bodyPr>
            <a:normAutofit lnSpcReduction="10000"/>
          </a:bodyPr>
          <a:lstStyle/>
          <a:p>
            <a:r>
              <a:rPr lang="en-US" sz="1800" dirty="0" smtClean="0"/>
              <a:t>Hemophilia</a:t>
            </a:r>
            <a:r>
              <a:rPr lang="ko-KR" altLang="en-US" sz="1600" dirty="0" smtClean="0"/>
              <a:t>혈우병</a:t>
            </a:r>
            <a:r>
              <a:rPr lang="en-US" sz="1800" dirty="0" smtClean="0"/>
              <a:t> is a sex-linked recessive trait with a long, well-documented history. </a:t>
            </a:r>
          </a:p>
          <a:p>
            <a:pPr lvl="1"/>
            <a:r>
              <a:rPr lang="en-US" sz="1800" dirty="0" smtClean="0"/>
              <a:t>Hemophiliacs bleed excessively when injured because they have inherited an abnormal allele for a factor involved in blood clotting. </a:t>
            </a:r>
          </a:p>
          <a:p>
            <a:pPr lvl="1"/>
            <a:r>
              <a:rPr lang="en-US" sz="1800" dirty="0" smtClean="0"/>
              <a:t>The most seriously affected individuals may bleed to death after relatively minor bruises or cuts.</a:t>
            </a:r>
          </a:p>
          <a:p>
            <a:pPr lvl="1"/>
            <a:r>
              <a:rPr lang="en-US" sz="1800" dirty="0" smtClean="0"/>
              <a:t>The age-old practice of strengthening international alliances by marriage effectively spread hemophilia through the royal families of several nations.</a:t>
            </a:r>
          </a:p>
        </p:txBody>
      </p:sp>
      <p:pic>
        <p:nvPicPr>
          <p:cNvPr id="6"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371724" y="3039724"/>
            <a:ext cx="6473571" cy="3555385"/>
          </a:xfrm>
          <a:prstGeom prst="rect">
            <a:avLst/>
          </a:prstGeom>
        </p:spPr>
      </p:pic>
      <p:sp>
        <p:nvSpPr>
          <p:cNvPr id="7" name="TextBox 6"/>
          <p:cNvSpPr txBox="1"/>
          <p:nvPr/>
        </p:nvSpPr>
        <p:spPr>
          <a:xfrm>
            <a:off x="1726094" y="2985893"/>
            <a:ext cx="671530" cy="440762"/>
          </a:xfrm>
          <a:prstGeom prst="rect">
            <a:avLst/>
          </a:prstGeom>
          <a:noFill/>
        </p:spPr>
        <p:txBody>
          <a:bodyPr wrap="none" lIns="0" tIns="0" rIns="0" bIns="0" rtlCol="0">
            <a:spAutoFit/>
          </a:bodyPr>
          <a:lstStyle/>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Queen</a:t>
            </a: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Victoria</a:t>
            </a:r>
            <a:endParaRPr lang="en-US" sz="1400" b="1" dirty="0">
              <a:solidFill>
                <a:prstClr val="black"/>
              </a:solidFill>
              <a:latin typeface="Arial" pitchFamily="34" charset="0"/>
              <a:ea typeface="+mn-ea"/>
              <a:cs typeface="Arial" pitchFamily="34" charset="0"/>
            </a:endParaRPr>
          </a:p>
        </p:txBody>
      </p:sp>
      <p:sp>
        <p:nvSpPr>
          <p:cNvPr id="8" name="TextBox 7"/>
          <p:cNvSpPr txBox="1"/>
          <p:nvPr/>
        </p:nvSpPr>
        <p:spPr>
          <a:xfrm>
            <a:off x="3795715" y="3100193"/>
            <a:ext cx="532197" cy="220381"/>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Alber</a:t>
            </a:r>
            <a:r>
              <a:rPr lang="en-US" sz="1432" b="1" dirty="0">
                <a:solidFill>
                  <a:prstClr val="black"/>
                </a:solidFill>
                <a:latin typeface="Arial" pitchFamily="34" charset="0"/>
                <a:ea typeface="+mn-ea"/>
                <a:cs typeface="Arial" pitchFamily="34" charset="0"/>
              </a:rPr>
              <a:t>t</a:t>
            </a:r>
          </a:p>
        </p:txBody>
      </p:sp>
      <p:sp>
        <p:nvSpPr>
          <p:cNvPr id="9" name="TextBox 8"/>
          <p:cNvSpPr txBox="1"/>
          <p:nvPr/>
        </p:nvSpPr>
        <p:spPr>
          <a:xfrm>
            <a:off x="2347917" y="3795708"/>
            <a:ext cx="440826" cy="220381"/>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Alice</a:t>
            </a:r>
          </a:p>
        </p:txBody>
      </p:sp>
      <p:sp>
        <p:nvSpPr>
          <p:cNvPr id="10" name="TextBox 9"/>
          <p:cNvSpPr txBox="1"/>
          <p:nvPr/>
        </p:nvSpPr>
        <p:spPr>
          <a:xfrm>
            <a:off x="4195764" y="3782721"/>
            <a:ext cx="490519" cy="220381"/>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Louis</a:t>
            </a:r>
          </a:p>
        </p:txBody>
      </p:sp>
      <p:sp>
        <p:nvSpPr>
          <p:cNvPr id="11" name="TextBox 10"/>
          <p:cNvSpPr txBox="1"/>
          <p:nvPr/>
        </p:nvSpPr>
        <p:spPr>
          <a:xfrm>
            <a:off x="2424114" y="4524369"/>
            <a:ext cx="891271" cy="220381"/>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Alexandra</a:t>
            </a:r>
          </a:p>
        </p:txBody>
      </p:sp>
      <p:sp>
        <p:nvSpPr>
          <p:cNvPr id="12" name="TextBox 11"/>
          <p:cNvSpPr txBox="1"/>
          <p:nvPr/>
        </p:nvSpPr>
        <p:spPr>
          <a:xfrm>
            <a:off x="4562476" y="4033831"/>
            <a:ext cx="921726" cy="661143"/>
          </a:xfrm>
          <a:prstGeom prst="rect">
            <a:avLst/>
          </a:prstGeom>
          <a:noFill/>
        </p:spPr>
        <p:txBody>
          <a:bodyPr wrap="none" lIns="0" tIns="0" rIns="0" bIns="0" rtlCol="0">
            <a:spAutoFit/>
          </a:bodyPr>
          <a:lstStyle/>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Czar</a:t>
            </a: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Nicholas II</a:t>
            </a:r>
          </a:p>
          <a:p>
            <a:pPr algn="ctr" fontAlgn="auto">
              <a:spcBef>
                <a:spcPts val="0"/>
              </a:spcBef>
              <a:spcAft>
                <a:spcPts val="0"/>
              </a:spcAft>
            </a:pPr>
            <a:r>
              <a:rPr lang="en-US" sz="1400" b="1" dirty="0" smtClean="0">
                <a:solidFill>
                  <a:prstClr val="black"/>
                </a:solidFill>
                <a:latin typeface="Arial" pitchFamily="34" charset="0"/>
                <a:ea typeface="+mn-ea"/>
                <a:cs typeface="Arial" pitchFamily="34" charset="0"/>
              </a:rPr>
              <a:t>of </a:t>
            </a:r>
            <a:r>
              <a:rPr lang="en-US" sz="1400" b="1" dirty="0">
                <a:solidFill>
                  <a:prstClr val="black"/>
                </a:solidFill>
                <a:latin typeface="Arial" pitchFamily="34" charset="0"/>
                <a:ea typeface="+mn-ea"/>
                <a:cs typeface="Arial" pitchFamily="34" charset="0"/>
              </a:rPr>
              <a:t>Russia</a:t>
            </a:r>
          </a:p>
        </p:txBody>
      </p:sp>
      <p:sp>
        <p:nvSpPr>
          <p:cNvPr id="13" name="TextBox 12"/>
          <p:cNvSpPr txBox="1"/>
          <p:nvPr/>
        </p:nvSpPr>
        <p:spPr>
          <a:xfrm>
            <a:off x="3176589" y="5363880"/>
            <a:ext cx="543418" cy="220381"/>
          </a:xfrm>
          <a:prstGeom prst="rect">
            <a:avLst/>
          </a:prstGeom>
          <a:noFill/>
        </p:spPr>
        <p:txBody>
          <a:bodyPr wrap="none" lIns="0" tIns="0" rIns="0" bIns="0" rtlCol="0">
            <a:spAutoFit/>
          </a:bodyPr>
          <a:lstStyle/>
          <a:p>
            <a:pPr algn="ctr" fontAlgn="auto">
              <a:spcBef>
                <a:spcPts val="0"/>
              </a:spcBef>
              <a:spcAft>
                <a:spcPts val="0"/>
              </a:spcAft>
            </a:pPr>
            <a:r>
              <a:rPr lang="en-US" sz="1400" b="1" dirty="0">
                <a:solidFill>
                  <a:prstClr val="black"/>
                </a:solidFill>
                <a:latin typeface="Arial" pitchFamily="34" charset="0"/>
                <a:ea typeface="+mn-ea"/>
                <a:cs typeface="Arial" pitchFamily="34" charset="0"/>
              </a:rPr>
              <a:t>Alexis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54352" y="204216"/>
            <a:ext cx="5035296" cy="6449568"/>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9.3-s3</a:t>
            </a:r>
            <a:endParaRPr lang="en-US" sz="1200" b="0" dirty="0">
              <a:solidFill>
                <a:schemeClr val="tx1"/>
              </a:solidFill>
              <a:latin typeface="Arial" charset="0"/>
            </a:endParaRPr>
          </a:p>
        </p:txBody>
      </p:sp>
      <p:sp>
        <p:nvSpPr>
          <p:cNvPr id="4" name="Rectangle 3"/>
          <p:cNvSpPr/>
          <p:nvPr/>
        </p:nvSpPr>
        <p:spPr>
          <a:xfrm>
            <a:off x="2986284" y="356803"/>
            <a:ext cx="1141338" cy="948978"/>
          </a:xfrm>
          <a:prstGeom prst="rect">
            <a:avLst/>
          </a:prstGeom>
        </p:spPr>
        <p:txBody>
          <a:bodyPr wrap="none" lIns="0" tIns="0" rIns="0" bIns="0">
            <a:spAutoFit/>
          </a:bodyPr>
          <a:lstStyle/>
          <a:p>
            <a:pPr fontAlgn="auto">
              <a:lnSpc>
                <a:spcPts val="2000"/>
              </a:lnSpc>
              <a:spcBef>
                <a:spcPts val="0"/>
              </a:spcBef>
              <a:spcAft>
                <a:spcPts val="0"/>
              </a:spcAft>
            </a:pPr>
            <a:r>
              <a:rPr lang="en-US" sz="1600" b="1" dirty="0" smtClean="0">
                <a:solidFill>
                  <a:prstClr val="black"/>
                </a:solidFill>
                <a:latin typeface="Arial" pitchFamily="34" charset="0"/>
                <a:ea typeface="+mn-ea"/>
                <a:cs typeface="Arial" pitchFamily="34" charset="0"/>
              </a:rPr>
              <a:t>Removed</a:t>
            </a:r>
          </a:p>
          <a:p>
            <a:pPr fontAlgn="auto">
              <a:lnSpc>
                <a:spcPts val="1800"/>
              </a:lnSpc>
              <a:spcBef>
                <a:spcPts val="0"/>
              </a:spcBef>
              <a:spcAft>
                <a:spcPts val="0"/>
              </a:spcAft>
            </a:pPr>
            <a:r>
              <a:rPr lang="en-US" sz="1600" b="1" dirty="0" smtClean="0">
                <a:solidFill>
                  <a:prstClr val="black"/>
                </a:solidFill>
                <a:latin typeface="Arial" pitchFamily="34" charset="0"/>
                <a:ea typeface="+mn-ea"/>
                <a:cs typeface="Arial" pitchFamily="34" charset="0"/>
              </a:rPr>
              <a:t>stamens</a:t>
            </a:r>
          </a:p>
          <a:p>
            <a:pPr fontAlgn="auto">
              <a:lnSpc>
                <a:spcPts val="1800"/>
              </a:lnSpc>
              <a:spcBef>
                <a:spcPts val="0"/>
              </a:spcBef>
              <a:spcAft>
                <a:spcPts val="0"/>
              </a:spcAft>
            </a:pPr>
            <a:r>
              <a:rPr lang="en-US" sz="1600" b="1" dirty="0" smtClean="0">
                <a:solidFill>
                  <a:prstClr val="black"/>
                </a:solidFill>
                <a:latin typeface="Arial" pitchFamily="34" charset="0"/>
                <a:ea typeface="+mn-ea"/>
                <a:cs typeface="Arial" pitchFamily="34" charset="0"/>
              </a:rPr>
              <a:t>from purple</a:t>
            </a:r>
          </a:p>
          <a:p>
            <a:pPr fontAlgn="auto">
              <a:lnSpc>
                <a:spcPts val="1800"/>
              </a:lnSpc>
              <a:spcBef>
                <a:spcPts val="0"/>
              </a:spcBef>
              <a:spcAft>
                <a:spcPts val="0"/>
              </a:spcAft>
            </a:pPr>
            <a:r>
              <a:rPr lang="en-US" sz="1600" b="1" dirty="0" smtClean="0">
                <a:solidFill>
                  <a:prstClr val="black"/>
                </a:solidFill>
                <a:latin typeface="Arial" pitchFamily="34" charset="0"/>
                <a:ea typeface="+mn-ea"/>
                <a:cs typeface="Arial" pitchFamily="34" charset="0"/>
              </a:rPr>
              <a:t>flower</a:t>
            </a:r>
            <a:r>
              <a:rPr lang="en-US" sz="1600" b="1" dirty="0">
                <a:solidFill>
                  <a:prstClr val="black"/>
                </a:solidFill>
                <a:latin typeface="Arial" pitchFamily="34" charset="0"/>
                <a:ea typeface="+mn-ea"/>
                <a:cs typeface="Arial" pitchFamily="34" charset="0"/>
              </a:rPr>
              <a:t>.</a:t>
            </a:r>
          </a:p>
        </p:txBody>
      </p:sp>
      <p:sp>
        <p:nvSpPr>
          <p:cNvPr id="5" name="Rectangle 4"/>
          <p:cNvSpPr/>
          <p:nvPr/>
        </p:nvSpPr>
        <p:spPr>
          <a:xfrm>
            <a:off x="2276475" y="1993900"/>
            <a:ext cx="751809" cy="461665"/>
          </a:xfrm>
          <a:prstGeom prst="rect">
            <a:avLst/>
          </a:prstGeom>
        </p:spPr>
        <p:txBody>
          <a:bodyPr wrap="none" lIns="0" tIns="0" rIns="0" bIns="0">
            <a:spAutoFit/>
          </a:bodyPr>
          <a:lstStyle/>
          <a:p>
            <a:pPr fontAlgn="auto">
              <a:lnSpc>
                <a:spcPts val="1800"/>
              </a:lnSpc>
              <a:spcBef>
                <a:spcPts val="0"/>
              </a:spcBef>
              <a:spcAft>
                <a:spcPts val="0"/>
              </a:spcAft>
            </a:pPr>
            <a:r>
              <a:rPr lang="en-US" sz="1600" b="1" dirty="0" smtClean="0">
                <a:solidFill>
                  <a:prstClr val="black"/>
                </a:solidFill>
                <a:latin typeface="Arial" pitchFamily="34" charset="0"/>
                <a:ea typeface="+mn-ea"/>
                <a:cs typeface="Arial" pitchFamily="34" charset="0"/>
              </a:rPr>
              <a:t>Parents</a:t>
            </a:r>
          </a:p>
          <a:p>
            <a:pPr fontAlgn="auto">
              <a:lnSpc>
                <a:spcPts val="1800"/>
              </a:lnSpc>
              <a:spcBef>
                <a:spcPts val="0"/>
              </a:spcBef>
              <a:spcAft>
                <a:spcPts val="0"/>
              </a:spcAft>
            </a:pPr>
            <a:r>
              <a:rPr lang="en-US" sz="1600" b="1" dirty="0" smtClean="0">
                <a:solidFill>
                  <a:prstClr val="black"/>
                </a:solidFill>
                <a:latin typeface="Arial" pitchFamily="34" charset="0"/>
                <a:ea typeface="+mn-ea"/>
                <a:cs typeface="Arial" pitchFamily="34" charset="0"/>
              </a:rPr>
              <a:t>(</a:t>
            </a:r>
            <a:r>
              <a:rPr lang="en-US" sz="1600" b="1" dirty="0">
                <a:solidFill>
                  <a:prstClr val="black"/>
                </a:solidFill>
                <a:latin typeface="Arial" pitchFamily="34" charset="0"/>
                <a:ea typeface="+mn-ea"/>
                <a:cs typeface="Arial" pitchFamily="34" charset="0"/>
              </a:rPr>
              <a:t>P)</a:t>
            </a:r>
          </a:p>
        </p:txBody>
      </p:sp>
      <p:sp>
        <p:nvSpPr>
          <p:cNvPr id="6" name="Rectangle 5"/>
          <p:cNvSpPr/>
          <p:nvPr/>
        </p:nvSpPr>
        <p:spPr>
          <a:xfrm>
            <a:off x="2593975" y="2635250"/>
            <a:ext cx="637995" cy="230832"/>
          </a:xfrm>
          <a:prstGeom prst="rect">
            <a:avLst/>
          </a:prstGeom>
        </p:spPr>
        <p:txBody>
          <a:bodyPr wrap="none" lIns="0" tIns="0" rIns="0" bIns="0">
            <a:spAutoFit/>
          </a:bodyPr>
          <a:lstStyle/>
          <a:p>
            <a:pPr fontAlgn="auto">
              <a:lnSpc>
                <a:spcPts val="1800"/>
              </a:lnSpc>
              <a:spcBef>
                <a:spcPts val="0"/>
              </a:spcBef>
              <a:spcAft>
                <a:spcPts val="0"/>
              </a:spcAft>
            </a:pPr>
            <a:r>
              <a:rPr lang="en-US" sz="1600" b="1" dirty="0">
                <a:solidFill>
                  <a:prstClr val="black"/>
                </a:solidFill>
                <a:latin typeface="Arial" pitchFamily="34" charset="0"/>
                <a:ea typeface="+mn-ea"/>
                <a:cs typeface="Arial" pitchFamily="34" charset="0"/>
              </a:rPr>
              <a:t>Carpel</a:t>
            </a:r>
          </a:p>
        </p:txBody>
      </p:sp>
      <p:sp>
        <p:nvSpPr>
          <p:cNvPr id="7" name="Freeform 6"/>
          <p:cNvSpPr/>
          <p:nvPr/>
        </p:nvSpPr>
        <p:spPr>
          <a:xfrm>
            <a:off x="3298825" y="2368550"/>
            <a:ext cx="650875" cy="342900"/>
          </a:xfrm>
          <a:custGeom>
            <a:avLst/>
            <a:gdLst>
              <a:gd name="connsiteX0" fmla="*/ 0 w 650875"/>
              <a:gd name="connsiteY0" fmla="*/ 342900 h 342900"/>
              <a:gd name="connsiteX1" fmla="*/ 650875 w 650875"/>
              <a:gd name="connsiteY1" fmla="*/ 0 h 342900"/>
            </a:gdLst>
            <a:ahLst/>
            <a:cxnLst>
              <a:cxn ang="0">
                <a:pos x="connsiteX0" y="connsiteY0"/>
              </a:cxn>
              <a:cxn ang="0">
                <a:pos x="connsiteX1" y="connsiteY1"/>
              </a:cxn>
            </a:cxnLst>
            <a:rect l="l" t="t" r="r" b="b"/>
            <a:pathLst>
              <a:path w="650875" h="342900">
                <a:moveTo>
                  <a:pt x="0" y="342900"/>
                </a:moveTo>
                <a:lnTo>
                  <a:pt x="650875" y="0"/>
                </a:lnTo>
              </a:path>
            </a:pathLst>
          </a:custGeom>
          <a:noFill/>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8" name="Freeform 7"/>
          <p:cNvSpPr/>
          <p:nvPr/>
        </p:nvSpPr>
        <p:spPr>
          <a:xfrm>
            <a:off x="5226050" y="1365250"/>
            <a:ext cx="323850" cy="419100"/>
          </a:xfrm>
          <a:custGeom>
            <a:avLst/>
            <a:gdLst>
              <a:gd name="connsiteX0" fmla="*/ 117475 w 323850"/>
              <a:gd name="connsiteY0" fmla="*/ 0 h 419100"/>
              <a:gd name="connsiteX1" fmla="*/ 323850 w 323850"/>
              <a:gd name="connsiteY1" fmla="*/ 419100 h 419100"/>
              <a:gd name="connsiteX2" fmla="*/ 0 w 323850"/>
              <a:gd name="connsiteY2" fmla="*/ 82550 h 419100"/>
            </a:gdLst>
            <a:ahLst/>
            <a:cxnLst>
              <a:cxn ang="0">
                <a:pos x="connsiteX0" y="connsiteY0"/>
              </a:cxn>
              <a:cxn ang="0">
                <a:pos x="connsiteX1" y="connsiteY1"/>
              </a:cxn>
              <a:cxn ang="0">
                <a:pos x="connsiteX2" y="connsiteY2"/>
              </a:cxn>
            </a:cxnLst>
            <a:rect l="l" t="t" r="r" b="b"/>
            <a:pathLst>
              <a:path w="323850" h="419100">
                <a:moveTo>
                  <a:pt x="117475" y="0"/>
                </a:moveTo>
                <a:lnTo>
                  <a:pt x="323850" y="419100"/>
                </a:lnTo>
                <a:lnTo>
                  <a:pt x="0" y="82550"/>
                </a:lnTo>
              </a:path>
            </a:pathLst>
          </a:custGeom>
          <a:noFill/>
          <a:ln w="12700">
            <a:solidFill>
              <a:schemeClr val="tx1"/>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sp>
        <p:nvSpPr>
          <p:cNvPr id="9" name="Rectangle 8"/>
          <p:cNvSpPr/>
          <p:nvPr/>
        </p:nvSpPr>
        <p:spPr>
          <a:xfrm>
            <a:off x="5557660" y="1771626"/>
            <a:ext cx="854401" cy="230832"/>
          </a:xfrm>
          <a:prstGeom prst="rect">
            <a:avLst/>
          </a:prstGeom>
        </p:spPr>
        <p:txBody>
          <a:bodyPr wrap="none" lIns="0" tIns="0" rIns="0" bIns="0">
            <a:spAutoFit/>
          </a:bodyPr>
          <a:lstStyle/>
          <a:p>
            <a:pPr fontAlgn="auto">
              <a:lnSpc>
                <a:spcPts val="1800"/>
              </a:lnSpc>
              <a:spcBef>
                <a:spcPts val="0"/>
              </a:spcBef>
              <a:spcAft>
                <a:spcPts val="0"/>
              </a:spcAft>
            </a:pPr>
            <a:r>
              <a:rPr lang="en-US" sz="1600" b="1" dirty="0">
                <a:solidFill>
                  <a:prstClr val="black"/>
                </a:solidFill>
                <a:latin typeface="Arial" pitchFamily="34" charset="0"/>
                <a:ea typeface="+mn-ea"/>
                <a:cs typeface="Arial" pitchFamily="34" charset="0"/>
              </a:rPr>
              <a:t>Stamens</a:t>
            </a:r>
          </a:p>
        </p:txBody>
      </p:sp>
      <p:sp>
        <p:nvSpPr>
          <p:cNvPr id="10" name="Rectangle 9"/>
          <p:cNvSpPr/>
          <p:nvPr/>
        </p:nvSpPr>
        <p:spPr>
          <a:xfrm>
            <a:off x="4569094" y="2222329"/>
            <a:ext cx="2502160" cy="692497"/>
          </a:xfrm>
          <a:prstGeom prst="rect">
            <a:avLst/>
          </a:prstGeom>
        </p:spPr>
        <p:txBody>
          <a:bodyPr wrap="none" lIns="0" tIns="0" rIns="0" bIns="0">
            <a:spAutoFit/>
          </a:bodyPr>
          <a:lstStyle/>
          <a:p>
            <a:pPr fontAlgn="auto">
              <a:lnSpc>
                <a:spcPts val="1800"/>
              </a:lnSpc>
              <a:spcBef>
                <a:spcPts val="0"/>
              </a:spcBef>
              <a:spcAft>
                <a:spcPts val="0"/>
              </a:spcAft>
            </a:pPr>
            <a:r>
              <a:rPr lang="en-US" sz="1600" b="1" dirty="0">
                <a:solidFill>
                  <a:prstClr val="black"/>
                </a:solidFill>
                <a:latin typeface="Arial" pitchFamily="34" charset="0"/>
                <a:ea typeface="+mn-ea"/>
                <a:cs typeface="Arial" pitchFamily="34" charset="0"/>
              </a:rPr>
              <a:t>Transferred pollen </a:t>
            </a:r>
            <a:r>
              <a:rPr lang="en-US" sz="1600" b="1" dirty="0" smtClean="0">
                <a:solidFill>
                  <a:prstClr val="black"/>
                </a:solidFill>
                <a:latin typeface="Arial" pitchFamily="34" charset="0"/>
                <a:ea typeface="+mn-ea"/>
                <a:cs typeface="Arial" pitchFamily="34" charset="0"/>
              </a:rPr>
              <a:t>from</a:t>
            </a:r>
          </a:p>
          <a:p>
            <a:pPr fontAlgn="auto">
              <a:lnSpc>
                <a:spcPts val="1800"/>
              </a:lnSpc>
              <a:spcBef>
                <a:spcPts val="0"/>
              </a:spcBef>
              <a:spcAft>
                <a:spcPts val="0"/>
              </a:spcAft>
            </a:pPr>
            <a:r>
              <a:rPr lang="en-US" sz="1600" b="1" dirty="0" smtClean="0">
                <a:solidFill>
                  <a:prstClr val="black"/>
                </a:solidFill>
                <a:latin typeface="Arial" pitchFamily="34" charset="0"/>
                <a:ea typeface="+mn-ea"/>
                <a:cs typeface="Arial" pitchFamily="34" charset="0"/>
              </a:rPr>
              <a:t>stamens </a:t>
            </a:r>
            <a:r>
              <a:rPr lang="en-US" sz="1600" b="1" dirty="0">
                <a:solidFill>
                  <a:prstClr val="black"/>
                </a:solidFill>
                <a:latin typeface="Arial" pitchFamily="34" charset="0"/>
                <a:ea typeface="+mn-ea"/>
                <a:cs typeface="Arial" pitchFamily="34" charset="0"/>
              </a:rPr>
              <a:t>of white flower </a:t>
            </a:r>
            <a:endParaRPr lang="en-US" sz="1600" b="1" dirty="0" smtClean="0">
              <a:solidFill>
                <a:prstClr val="black"/>
              </a:solidFill>
              <a:latin typeface="Arial" pitchFamily="34" charset="0"/>
              <a:ea typeface="+mn-ea"/>
              <a:cs typeface="Arial" pitchFamily="34" charset="0"/>
            </a:endParaRPr>
          </a:p>
          <a:p>
            <a:pPr fontAlgn="auto">
              <a:lnSpc>
                <a:spcPts val="1800"/>
              </a:lnSpc>
              <a:spcBef>
                <a:spcPts val="0"/>
              </a:spcBef>
              <a:spcAft>
                <a:spcPts val="0"/>
              </a:spcAft>
            </a:pPr>
            <a:r>
              <a:rPr lang="en-US" sz="1600" b="1" dirty="0" smtClean="0">
                <a:solidFill>
                  <a:prstClr val="black"/>
                </a:solidFill>
                <a:latin typeface="Arial" pitchFamily="34" charset="0"/>
                <a:ea typeface="+mn-ea"/>
                <a:cs typeface="Arial" pitchFamily="34" charset="0"/>
              </a:rPr>
              <a:t>to </a:t>
            </a:r>
            <a:r>
              <a:rPr lang="en-US" sz="1600" b="1" dirty="0">
                <a:solidFill>
                  <a:prstClr val="black"/>
                </a:solidFill>
                <a:latin typeface="Arial" pitchFamily="34" charset="0"/>
                <a:ea typeface="+mn-ea"/>
                <a:cs typeface="Arial" pitchFamily="34" charset="0"/>
              </a:rPr>
              <a:t>carpel of purple flower.</a:t>
            </a:r>
          </a:p>
        </p:txBody>
      </p:sp>
      <p:sp>
        <p:nvSpPr>
          <p:cNvPr id="11" name="Rectangle 10"/>
          <p:cNvSpPr/>
          <p:nvPr/>
        </p:nvSpPr>
        <p:spPr>
          <a:xfrm>
            <a:off x="4196202" y="3192780"/>
            <a:ext cx="1734449" cy="461665"/>
          </a:xfrm>
          <a:prstGeom prst="rect">
            <a:avLst/>
          </a:prstGeom>
        </p:spPr>
        <p:txBody>
          <a:bodyPr wrap="none" lIns="0" tIns="0" rIns="0" bIns="0">
            <a:spAutoFit/>
          </a:bodyPr>
          <a:lstStyle/>
          <a:p>
            <a:pPr fontAlgn="auto">
              <a:lnSpc>
                <a:spcPts val="1800"/>
              </a:lnSpc>
              <a:spcBef>
                <a:spcPts val="0"/>
              </a:spcBef>
              <a:spcAft>
                <a:spcPts val="0"/>
              </a:spcAft>
            </a:pPr>
            <a:r>
              <a:rPr lang="en-US" sz="1600" b="1" dirty="0">
                <a:solidFill>
                  <a:prstClr val="black"/>
                </a:solidFill>
                <a:latin typeface="Arial" pitchFamily="34" charset="0"/>
                <a:ea typeface="+mn-ea"/>
                <a:cs typeface="Arial" pitchFamily="34" charset="0"/>
              </a:rPr>
              <a:t>Pollinated </a:t>
            </a:r>
            <a:r>
              <a:rPr lang="en-US" sz="1600" b="1" dirty="0" smtClean="0">
                <a:solidFill>
                  <a:prstClr val="black"/>
                </a:solidFill>
                <a:latin typeface="Arial" pitchFamily="34" charset="0"/>
                <a:ea typeface="+mn-ea"/>
                <a:cs typeface="Arial" pitchFamily="34" charset="0"/>
              </a:rPr>
              <a:t>carpel</a:t>
            </a:r>
          </a:p>
          <a:p>
            <a:pPr fontAlgn="auto">
              <a:lnSpc>
                <a:spcPts val="1800"/>
              </a:lnSpc>
              <a:spcBef>
                <a:spcPts val="0"/>
              </a:spcBef>
              <a:spcAft>
                <a:spcPts val="0"/>
              </a:spcAft>
            </a:pPr>
            <a:r>
              <a:rPr lang="en-US" sz="1600" b="1" dirty="0" smtClean="0">
                <a:solidFill>
                  <a:prstClr val="black"/>
                </a:solidFill>
                <a:latin typeface="Arial" pitchFamily="34" charset="0"/>
                <a:ea typeface="+mn-ea"/>
                <a:cs typeface="Arial" pitchFamily="34" charset="0"/>
              </a:rPr>
              <a:t>matured </a:t>
            </a:r>
            <a:r>
              <a:rPr lang="en-US" sz="1600" b="1" dirty="0">
                <a:solidFill>
                  <a:prstClr val="black"/>
                </a:solidFill>
                <a:latin typeface="Arial" pitchFamily="34" charset="0"/>
                <a:ea typeface="+mn-ea"/>
                <a:cs typeface="Arial" pitchFamily="34" charset="0"/>
              </a:rPr>
              <a:t>into pod.</a:t>
            </a:r>
          </a:p>
        </p:txBody>
      </p:sp>
      <p:sp>
        <p:nvSpPr>
          <p:cNvPr id="12" name="Rectangle 11"/>
          <p:cNvSpPr/>
          <p:nvPr/>
        </p:nvSpPr>
        <p:spPr>
          <a:xfrm>
            <a:off x="4976620" y="4343595"/>
            <a:ext cx="1378583" cy="461665"/>
          </a:xfrm>
          <a:prstGeom prst="rect">
            <a:avLst/>
          </a:prstGeom>
        </p:spPr>
        <p:txBody>
          <a:bodyPr wrap="none" lIns="0" tIns="0" rIns="0" bIns="0">
            <a:spAutoFit/>
          </a:bodyPr>
          <a:lstStyle/>
          <a:p>
            <a:pPr fontAlgn="auto">
              <a:lnSpc>
                <a:spcPts val="1800"/>
              </a:lnSpc>
              <a:spcBef>
                <a:spcPts val="0"/>
              </a:spcBef>
              <a:spcAft>
                <a:spcPts val="0"/>
              </a:spcAft>
            </a:pPr>
            <a:r>
              <a:rPr lang="en-US" sz="1600" b="1" dirty="0">
                <a:solidFill>
                  <a:prstClr val="black"/>
                </a:solidFill>
                <a:latin typeface="Arial" pitchFamily="34" charset="0"/>
                <a:ea typeface="+mn-ea"/>
                <a:cs typeface="Arial" pitchFamily="34" charset="0"/>
              </a:rPr>
              <a:t>Planted </a:t>
            </a:r>
            <a:r>
              <a:rPr lang="en-US" sz="1600" b="1" dirty="0" smtClean="0">
                <a:solidFill>
                  <a:prstClr val="black"/>
                </a:solidFill>
                <a:latin typeface="Arial" pitchFamily="34" charset="0"/>
                <a:ea typeface="+mn-ea"/>
                <a:cs typeface="Arial" pitchFamily="34" charset="0"/>
              </a:rPr>
              <a:t>seeds</a:t>
            </a:r>
          </a:p>
          <a:p>
            <a:pPr fontAlgn="auto">
              <a:lnSpc>
                <a:spcPts val="1800"/>
              </a:lnSpc>
              <a:spcBef>
                <a:spcPts val="0"/>
              </a:spcBef>
              <a:spcAft>
                <a:spcPts val="0"/>
              </a:spcAft>
            </a:pPr>
            <a:r>
              <a:rPr lang="en-US" sz="1600" b="1" dirty="0" smtClean="0">
                <a:solidFill>
                  <a:prstClr val="black"/>
                </a:solidFill>
                <a:latin typeface="Arial" pitchFamily="34" charset="0"/>
                <a:ea typeface="+mn-ea"/>
                <a:cs typeface="Arial" pitchFamily="34" charset="0"/>
              </a:rPr>
              <a:t>from </a:t>
            </a:r>
            <a:r>
              <a:rPr lang="en-US" sz="1600" b="1" dirty="0">
                <a:solidFill>
                  <a:prstClr val="black"/>
                </a:solidFill>
                <a:latin typeface="Arial" pitchFamily="34" charset="0"/>
                <a:ea typeface="+mn-ea"/>
                <a:cs typeface="Arial" pitchFamily="34" charset="0"/>
              </a:rPr>
              <a:t>pod.</a:t>
            </a:r>
          </a:p>
        </p:txBody>
      </p:sp>
      <p:sp>
        <p:nvSpPr>
          <p:cNvPr id="13" name="Rectangle 12"/>
          <p:cNvSpPr/>
          <p:nvPr/>
        </p:nvSpPr>
        <p:spPr>
          <a:xfrm>
            <a:off x="2099252" y="4872037"/>
            <a:ext cx="924933" cy="461665"/>
          </a:xfrm>
          <a:prstGeom prst="rect">
            <a:avLst/>
          </a:prstGeom>
        </p:spPr>
        <p:txBody>
          <a:bodyPr wrap="none" lIns="0" tIns="0" rIns="0" bIns="0">
            <a:spAutoFit/>
          </a:bodyPr>
          <a:lstStyle/>
          <a:p>
            <a:pPr fontAlgn="auto">
              <a:lnSpc>
                <a:spcPts val="1800"/>
              </a:lnSpc>
              <a:spcBef>
                <a:spcPts val="0"/>
              </a:spcBef>
              <a:spcAft>
                <a:spcPts val="0"/>
              </a:spcAft>
            </a:pPr>
            <a:r>
              <a:rPr lang="en-US" sz="1600" b="1" dirty="0" smtClean="0">
                <a:solidFill>
                  <a:prstClr val="black"/>
                </a:solidFill>
                <a:latin typeface="Arial" pitchFamily="34" charset="0"/>
                <a:ea typeface="+mn-ea"/>
                <a:cs typeface="Arial" pitchFamily="34" charset="0"/>
              </a:rPr>
              <a:t>Offspring</a:t>
            </a:r>
          </a:p>
          <a:p>
            <a:pPr fontAlgn="auto">
              <a:lnSpc>
                <a:spcPts val="1800"/>
              </a:lnSpc>
              <a:spcBef>
                <a:spcPts val="0"/>
              </a:spcBef>
              <a:spcAft>
                <a:spcPts val="0"/>
              </a:spcAft>
            </a:pPr>
            <a:r>
              <a:rPr lang="en-US" sz="1600" b="1" dirty="0" smtClean="0">
                <a:solidFill>
                  <a:prstClr val="black"/>
                </a:solidFill>
                <a:latin typeface="Arial" pitchFamily="34" charset="0"/>
                <a:ea typeface="+mn-ea"/>
                <a:cs typeface="Arial" pitchFamily="34" charset="0"/>
              </a:rPr>
              <a:t>(</a:t>
            </a:r>
            <a:r>
              <a:rPr lang="en-US" sz="1600" b="1" dirty="0">
                <a:solidFill>
                  <a:prstClr val="black"/>
                </a:solidFill>
                <a:latin typeface="Arial" pitchFamily="34" charset="0"/>
                <a:ea typeface="+mn-ea"/>
                <a:cs typeface="Arial" pitchFamily="34" charset="0"/>
              </a:rPr>
              <a:t>F</a:t>
            </a:r>
            <a:r>
              <a:rPr lang="en-US" sz="1700" b="1" baseline="-25000" dirty="0">
                <a:solidFill>
                  <a:prstClr val="black"/>
                </a:solidFill>
                <a:latin typeface="Arial" pitchFamily="34" charset="0"/>
                <a:ea typeface="+mn-ea"/>
                <a:cs typeface="Arial" pitchFamily="34" charset="0"/>
              </a:rPr>
              <a:t>1</a:t>
            </a:r>
            <a:r>
              <a:rPr lang="en-US" sz="1600" b="1" dirty="0">
                <a:solidFill>
                  <a:prstClr val="black"/>
                </a:solidFill>
                <a:latin typeface="Arial" pitchFamily="34" charset="0"/>
                <a:ea typeface="+mn-ea"/>
                <a:cs typeface="Arial" pitchFamily="34" charset="0"/>
              </a:rPr>
              <a:t>)</a:t>
            </a: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296908" y="1094559"/>
            <a:ext cx="8543108" cy="4725216"/>
          </a:xfrm>
        </p:spPr>
        <p:txBody>
          <a:bodyPr>
            <a:normAutofit fontScale="92500"/>
          </a:bodyPr>
          <a:lstStyle/>
          <a:p>
            <a:r>
              <a:rPr lang="en-US" dirty="0" smtClean="0"/>
              <a:t>Mendel</a:t>
            </a:r>
          </a:p>
          <a:p>
            <a:pPr lvl="1"/>
            <a:r>
              <a:rPr lang="en-US" dirty="0" smtClean="0"/>
              <a:t>created purebred</a:t>
            </a:r>
            <a:r>
              <a:rPr lang="ko-KR" altLang="en-US" sz="1800" dirty="0" err="1" smtClean="0"/>
              <a:t>순계</a:t>
            </a:r>
            <a:r>
              <a:rPr lang="en-US" dirty="0" smtClean="0"/>
              <a:t> varieties of plants and</a:t>
            </a:r>
          </a:p>
          <a:p>
            <a:pPr lvl="1"/>
            <a:r>
              <a:rPr lang="en-US" dirty="0" smtClean="0"/>
              <a:t>crossed two different purebred varieties.</a:t>
            </a:r>
          </a:p>
          <a:p>
            <a:r>
              <a:rPr lang="en-US" altLang="ko-KR" b="1" dirty="0" smtClean="0"/>
              <a:t>Hybrids</a:t>
            </a:r>
            <a:r>
              <a:rPr lang="ko-KR" altLang="en-US" sz="2000" dirty="0" smtClean="0"/>
              <a:t>잡종</a:t>
            </a:r>
            <a:r>
              <a:rPr lang="en-US" altLang="ko-KR" sz="2400" dirty="0" smtClean="0"/>
              <a:t> </a:t>
            </a:r>
            <a:r>
              <a:rPr lang="en-US" altLang="ko-KR" dirty="0" smtClean="0"/>
              <a:t>are the offspring of two different purebred varieties.</a:t>
            </a:r>
          </a:p>
          <a:p>
            <a:pPr lvl="1"/>
            <a:r>
              <a:rPr lang="en-US" altLang="ko-KR" dirty="0" smtClean="0"/>
              <a:t>The cross-fertilization itself is referred to as a genetic </a:t>
            </a:r>
            <a:r>
              <a:rPr lang="en-US" altLang="ko-KR" b="1" dirty="0" smtClean="0"/>
              <a:t>cross</a:t>
            </a:r>
            <a:r>
              <a:rPr lang="ko-KR" altLang="en-US" sz="2000" dirty="0" smtClean="0"/>
              <a:t>교배</a:t>
            </a:r>
            <a:r>
              <a:rPr lang="en-US" altLang="ko-KR" dirty="0" smtClean="0"/>
              <a:t>. </a:t>
            </a:r>
          </a:p>
          <a:p>
            <a:pPr lvl="1"/>
            <a:r>
              <a:rPr lang="en-US" altLang="ko-KR" dirty="0" smtClean="0"/>
              <a:t>The parental plants are the </a:t>
            </a:r>
            <a:r>
              <a:rPr lang="en-US" altLang="ko-KR" b="1" dirty="0" smtClean="0"/>
              <a:t>P generation</a:t>
            </a:r>
            <a:r>
              <a:rPr lang="ko-KR" altLang="en-US" sz="2200" dirty="0" smtClean="0"/>
              <a:t>부모세대</a:t>
            </a:r>
            <a:r>
              <a:rPr lang="en-US" altLang="ko-KR" dirty="0" smtClean="0"/>
              <a:t>.</a:t>
            </a:r>
          </a:p>
          <a:p>
            <a:pPr lvl="1"/>
            <a:r>
              <a:rPr lang="en-US" altLang="ko-KR" dirty="0" smtClean="0"/>
              <a:t>Their hybrid offspring are the </a:t>
            </a:r>
            <a:r>
              <a:rPr lang="en-US" altLang="ko-KR" b="1" dirty="0" smtClean="0"/>
              <a:t>F</a:t>
            </a:r>
            <a:r>
              <a:rPr lang="en-US" altLang="ko-KR" b="1" baseline="-25000" dirty="0" smtClean="0"/>
              <a:t>1</a:t>
            </a:r>
            <a:r>
              <a:rPr lang="en-US" altLang="ko-KR" b="1" dirty="0" smtClean="0"/>
              <a:t> generation</a:t>
            </a:r>
            <a:r>
              <a:rPr lang="ko-KR" altLang="en-US" sz="2200" dirty="0" smtClean="0"/>
              <a:t>자손</a:t>
            </a:r>
            <a:r>
              <a:rPr lang="en-US" altLang="ko-KR" sz="2200" dirty="0" smtClean="0"/>
              <a:t>1</a:t>
            </a:r>
            <a:r>
              <a:rPr lang="ko-KR" altLang="en-US" sz="2200" dirty="0" smtClean="0"/>
              <a:t>세대</a:t>
            </a:r>
            <a:r>
              <a:rPr lang="en-US" altLang="ko-KR" dirty="0" smtClean="0"/>
              <a:t>.</a:t>
            </a:r>
          </a:p>
          <a:p>
            <a:pPr lvl="1"/>
            <a:r>
              <a:rPr lang="en-US" altLang="ko-KR" dirty="0" smtClean="0"/>
              <a:t>A cross of the F</a:t>
            </a:r>
            <a:r>
              <a:rPr lang="en-US" altLang="ko-KR" baseline="-25000" dirty="0" smtClean="0"/>
              <a:t>1</a:t>
            </a:r>
            <a:r>
              <a:rPr lang="en-US" altLang="ko-KR" dirty="0" smtClean="0"/>
              <a:t> plants forms the </a:t>
            </a:r>
            <a:r>
              <a:rPr lang="en-US" altLang="ko-KR" b="1" dirty="0" smtClean="0"/>
              <a:t>F</a:t>
            </a:r>
            <a:r>
              <a:rPr lang="en-US" altLang="ko-KR" b="1" baseline="-25000" dirty="0" smtClean="0"/>
              <a:t>2</a:t>
            </a:r>
            <a:r>
              <a:rPr lang="en-US" altLang="ko-KR" b="1" dirty="0" smtClean="0"/>
              <a:t> generation</a:t>
            </a:r>
            <a:r>
              <a:rPr lang="en-US" altLang="ko-KR"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98704" y="1039368"/>
            <a:ext cx="8546592" cy="4779264"/>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9.4</a:t>
            </a:r>
          </a:p>
        </p:txBody>
      </p:sp>
      <p:sp>
        <p:nvSpPr>
          <p:cNvPr id="3" name="TextBox 2"/>
          <p:cNvSpPr txBox="1"/>
          <p:nvPr/>
        </p:nvSpPr>
        <p:spPr>
          <a:xfrm>
            <a:off x="1316858" y="1027927"/>
            <a:ext cx="1516441" cy="276999"/>
          </a:xfrm>
          <a:prstGeom prst="rect">
            <a:avLst/>
          </a:prstGeom>
          <a:noFill/>
        </p:spPr>
        <p:txBody>
          <a:bodyPr wrap="none" lIns="0" tIns="0" rIns="0" bIns="0" rtlCol="0">
            <a:spAutoFit/>
          </a:bodyPr>
          <a:lstStyle/>
          <a:p>
            <a:pPr fontAlgn="auto">
              <a:spcBef>
                <a:spcPts val="0"/>
              </a:spcBef>
              <a:spcAft>
                <a:spcPts val="0"/>
              </a:spcAft>
            </a:pPr>
            <a:r>
              <a:rPr lang="en-US" sz="1800" b="1" dirty="0" smtClean="0">
                <a:solidFill>
                  <a:prstClr val="black"/>
                </a:solidFill>
                <a:latin typeface="Arial" pitchFamily="34" charset="0"/>
                <a:ea typeface="+mn-ea"/>
                <a:cs typeface="Arial" pitchFamily="34" charset="0"/>
              </a:rPr>
              <a:t>Dominant</a:t>
            </a:r>
            <a:r>
              <a:rPr lang="ko-KR" altLang="en-US" sz="1600" dirty="0" smtClean="0">
                <a:solidFill>
                  <a:prstClr val="black"/>
                </a:solidFill>
                <a:latin typeface="Arial" pitchFamily="34" charset="0"/>
                <a:ea typeface="+mn-ea"/>
                <a:cs typeface="Arial" pitchFamily="34" charset="0"/>
              </a:rPr>
              <a:t>우성</a:t>
            </a:r>
            <a:endParaRPr lang="en-US" sz="1600" dirty="0">
              <a:solidFill>
                <a:prstClr val="black"/>
              </a:solidFill>
              <a:latin typeface="Arial" pitchFamily="34" charset="0"/>
              <a:ea typeface="+mn-ea"/>
              <a:cs typeface="Arial" pitchFamily="34" charset="0"/>
            </a:endParaRPr>
          </a:p>
        </p:txBody>
      </p:sp>
      <p:sp>
        <p:nvSpPr>
          <p:cNvPr id="5" name="TextBox 4"/>
          <p:cNvSpPr txBox="1"/>
          <p:nvPr/>
        </p:nvSpPr>
        <p:spPr>
          <a:xfrm>
            <a:off x="3019442" y="1030657"/>
            <a:ext cx="1580561" cy="276999"/>
          </a:xfrm>
          <a:prstGeom prst="rect">
            <a:avLst/>
          </a:prstGeom>
          <a:noFill/>
        </p:spPr>
        <p:txBody>
          <a:bodyPr wrap="none" lIns="0" tIns="0" rIns="0" bIns="0" rtlCol="0">
            <a:spAutoFit/>
          </a:bodyPr>
          <a:lstStyle/>
          <a:p>
            <a:pPr fontAlgn="auto">
              <a:spcBef>
                <a:spcPts val="0"/>
              </a:spcBef>
              <a:spcAft>
                <a:spcPts val="0"/>
              </a:spcAft>
            </a:pPr>
            <a:r>
              <a:rPr lang="en-US" sz="1800" b="1" dirty="0" smtClean="0">
                <a:solidFill>
                  <a:prstClr val="black"/>
                </a:solidFill>
                <a:latin typeface="Arial" pitchFamily="34" charset="0"/>
                <a:ea typeface="+mn-ea"/>
                <a:cs typeface="Arial" pitchFamily="34" charset="0"/>
              </a:rPr>
              <a:t>Recessive</a:t>
            </a:r>
            <a:r>
              <a:rPr lang="ko-KR" altLang="en-US" sz="1600" dirty="0" smtClean="0">
                <a:solidFill>
                  <a:prstClr val="black"/>
                </a:solidFill>
                <a:latin typeface="Arial" pitchFamily="34" charset="0"/>
                <a:ea typeface="+mn-ea"/>
                <a:cs typeface="Arial" pitchFamily="34" charset="0"/>
              </a:rPr>
              <a:t>열성</a:t>
            </a:r>
            <a:endParaRPr lang="en-US" sz="1600" dirty="0">
              <a:solidFill>
                <a:prstClr val="black"/>
              </a:solidFill>
              <a:latin typeface="Arial" pitchFamily="34" charset="0"/>
              <a:ea typeface="+mn-ea"/>
              <a:cs typeface="Arial" pitchFamily="34" charset="0"/>
            </a:endParaRPr>
          </a:p>
        </p:txBody>
      </p:sp>
      <p:sp>
        <p:nvSpPr>
          <p:cNvPr id="6" name="TextBox 5"/>
          <p:cNvSpPr txBox="1"/>
          <p:nvPr/>
        </p:nvSpPr>
        <p:spPr>
          <a:xfrm>
            <a:off x="338149" y="1528771"/>
            <a:ext cx="743793" cy="538609"/>
          </a:xfrm>
          <a:prstGeom prst="rect">
            <a:avLst/>
          </a:prstGeom>
          <a:noFill/>
        </p:spPr>
        <p:txBody>
          <a:bodyPr wrap="none" lIns="0" tIns="0" rIns="0" bIns="0" rtlCol="0">
            <a:spAutoFit/>
          </a:bodyPr>
          <a:lstStyle/>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Flower</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color</a:t>
            </a:r>
            <a:endParaRPr lang="en-US" sz="1800" b="1" dirty="0">
              <a:solidFill>
                <a:prstClr val="black"/>
              </a:solidFill>
              <a:latin typeface="Arial" pitchFamily="34" charset="0"/>
              <a:ea typeface="+mn-ea"/>
              <a:cs typeface="Arial" pitchFamily="34" charset="0"/>
            </a:endParaRPr>
          </a:p>
        </p:txBody>
      </p:sp>
      <p:sp>
        <p:nvSpPr>
          <p:cNvPr id="7" name="TextBox 6"/>
          <p:cNvSpPr txBox="1"/>
          <p:nvPr/>
        </p:nvSpPr>
        <p:spPr>
          <a:xfrm>
            <a:off x="1500185" y="2271743"/>
            <a:ext cx="718145"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Purple</a:t>
            </a:r>
          </a:p>
        </p:txBody>
      </p:sp>
      <p:sp>
        <p:nvSpPr>
          <p:cNvPr id="8" name="TextBox 7"/>
          <p:cNvSpPr txBox="1"/>
          <p:nvPr/>
        </p:nvSpPr>
        <p:spPr>
          <a:xfrm>
            <a:off x="3302847" y="2261803"/>
            <a:ext cx="628377"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White</a:t>
            </a:r>
          </a:p>
        </p:txBody>
      </p:sp>
      <p:sp>
        <p:nvSpPr>
          <p:cNvPr id="9" name="TextBox 8"/>
          <p:cNvSpPr txBox="1"/>
          <p:nvPr/>
        </p:nvSpPr>
        <p:spPr>
          <a:xfrm>
            <a:off x="336808" y="2728919"/>
            <a:ext cx="897682" cy="553998"/>
          </a:xfrm>
          <a:prstGeom prst="rect">
            <a:avLst/>
          </a:prstGeom>
          <a:noFill/>
        </p:spPr>
        <p:txBody>
          <a:bodyPr wrap="none" lIns="0" tIns="0" rIns="0" bIns="0" rtlCol="0">
            <a:spAutoFit/>
          </a:bodyPr>
          <a:lstStyle/>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Flower</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position</a:t>
            </a:r>
            <a:endParaRPr lang="en-US" sz="1800" b="1" dirty="0">
              <a:solidFill>
                <a:prstClr val="black"/>
              </a:solidFill>
              <a:latin typeface="Arial" pitchFamily="34" charset="0"/>
              <a:ea typeface="+mn-ea"/>
              <a:cs typeface="Arial" pitchFamily="34" charset="0"/>
            </a:endParaRPr>
          </a:p>
        </p:txBody>
      </p:sp>
      <p:sp>
        <p:nvSpPr>
          <p:cNvPr id="10" name="TextBox 9"/>
          <p:cNvSpPr txBox="1"/>
          <p:nvPr/>
        </p:nvSpPr>
        <p:spPr>
          <a:xfrm>
            <a:off x="1582864" y="3919541"/>
            <a:ext cx="551433"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Axial</a:t>
            </a:r>
          </a:p>
        </p:txBody>
      </p:sp>
      <p:sp>
        <p:nvSpPr>
          <p:cNvPr id="11" name="TextBox 10"/>
          <p:cNvSpPr txBox="1"/>
          <p:nvPr/>
        </p:nvSpPr>
        <p:spPr>
          <a:xfrm>
            <a:off x="3148015" y="3914397"/>
            <a:ext cx="944682"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Terminal</a:t>
            </a:r>
          </a:p>
        </p:txBody>
      </p:sp>
      <p:sp>
        <p:nvSpPr>
          <p:cNvPr id="12" name="TextBox 11"/>
          <p:cNvSpPr txBox="1"/>
          <p:nvPr/>
        </p:nvSpPr>
        <p:spPr>
          <a:xfrm>
            <a:off x="333378" y="4362460"/>
            <a:ext cx="564257" cy="553998"/>
          </a:xfrm>
          <a:prstGeom prst="rect">
            <a:avLst/>
          </a:prstGeom>
          <a:noFill/>
        </p:spPr>
        <p:txBody>
          <a:bodyPr wrap="none" lIns="0" tIns="0" rIns="0" bIns="0" rtlCol="0">
            <a:spAutoFit/>
          </a:bodyPr>
          <a:lstStyle/>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Seed</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color</a:t>
            </a:r>
            <a:endParaRPr lang="en-US" sz="1800" b="1" dirty="0">
              <a:solidFill>
                <a:prstClr val="black"/>
              </a:solidFill>
              <a:latin typeface="Arial" pitchFamily="34" charset="0"/>
              <a:ea typeface="+mn-ea"/>
              <a:cs typeface="Arial" pitchFamily="34" charset="0"/>
            </a:endParaRPr>
          </a:p>
        </p:txBody>
      </p:sp>
      <p:sp>
        <p:nvSpPr>
          <p:cNvPr id="13" name="TextBox 12"/>
          <p:cNvSpPr txBox="1"/>
          <p:nvPr/>
        </p:nvSpPr>
        <p:spPr>
          <a:xfrm>
            <a:off x="1489950" y="4710903"/>
            <a:ext cx="718210"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Yellow</a:t>
            </a:r>
          </a:p>
        </p:txBody>
      </p:sp>
      <p:sp>
        <p:nvSpPr>
          <p:cNvPr id="14" name="TextBox 13"/>
          <p:cNvSpPr txBox="1"/>
          <p:nvPr/>
        </p:nvSpPr>
        <p:spPr>
          <a:xfrm>
            <a:off x="3284823" y="4707720"/>
            <a:ext cx="666849"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Green</a:t>
            </a:r>
          </a:p>
        </p:txBody>
      </p:sp>
      <p:sp>
        <p:nvSpPr>
          <p:cNvPr id="15" name="TextBox 14"/>
          <p:cNvSpPr txBox="1"/>
          <p:nvPr/>
        </p:nvSpPr>
        <p:spPr>
          <a:xfrm>
            <a:off x="333378" y="5146713"/>
            <a:ext cx="666849" cy="553998"/>
          </a:xfrm>
          <a:prstGeom prst="rect">
            <a:avLst/>
          </a:prstGeom>
          <a:noFill/>
        </p:spPr>
        <p:txBody>
          <a:bodyPr wrap="none" lIns="0" tIns="0" rIns="0" bIns="0" rtlCol="0">
            <a:spAutoFit/>
          </a:bodyPr>
          <a:lstStyle/>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Seed</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shape</a:t>
            </a:r>
            <a:endParaRPr lang="en-US" sz="1800" b="1" dirty="0">
              <a:solidFill>
                <a:prstClr val="black"/>
              </a:solidFill>
              <a:latin typeface="Arial" pitchFamily="34" charset="0"/>
              <a:ea typeface="+mn-ea"/>
              <a:cs typeface="Arial" pitchFamily="34" charset="0"/>
            </a:endParaRPr>
          </a:p>
        </p:txBody>
      </p:sp>
      <p:sp>
        <p:nvSpPr>
          <p:cNvPr id="16" name="TextBox 15"/>
          <p:cNvSpPr txBox="1"/>
          <p:nvPr/>
        </p:nvSpPr>
        <p:spPr>
          <a:xfrm>
            <a:off x="1488333" y="5532107"/>
            <a:ext cx="730969"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Round</a:t>
            </a:r>
          </a:p>
        </p:txBody>
      </p:sp>
      <p:sp>
        <p:nvSpPr>
          <p:cNvPr id="17" name="TextBox 16"/>
          <p:cNvSpPr txBox="1"/>
          <p:nvPr/>
        </p:nvSpPr>
        <p:spPr>
          <a:xfrm>
            <a:off x="3139579" y="5532107"/>
            <a:ext cx="970458"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Wrinkled</a:t>
            </a:r>
          </a:p>
        </p:txBody>
      </p:sp>
      <p:sp>
        <p:nvSpPr>
          <p:cNvPr id="18" name="TextBox 17"/>
          <p:cNvSpPr txBox="1"/>
          <p:nvPr/>
        </p:nvSpPr>
        <p:spPr>
          <a:xfrm>
            <a:off x="5576889" y="1029960"/>
            <a:ext cx="1064394"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Dominant</a:t>
            </a:r>
          </a:p>
        </p:txBody>
      </p:sp>
      <p:sp>
        <p:nvSpPr>
          <p:cNvPr id="19" name="TextBox 18"/>
          <p:cNvSpPr txBox="1"/>
          <p:nvPr/>
        </p:nvSpPr>
        <p:spPr>
          <a:xfrm>
            <a:off x="7355677" y="1032690"/>
            <a:ext cx="1128514"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Recessive</a:t>
            </a:r>
          </a:p>
        </p:txBody>
      </p:sp>
      <p:sp>
        <p:nvSpPr>
          <p:cNvPr id="20" name="TextBox 19"/>
          <p:cNvSpPr txBox="1"/>
          <p:nvPr/>
        </p:nvSpPr>
        <p:spPr>
          <a:xfrm>
            <a:off x="4614867" y="1528763"/>
            <a:ext cx="666849" cy="553998"/>
          </a:xfrm>
          <a:prstGeom prst="rect">
            <a:avLst/>
          </a:prstGeom>
          <a:noFill/>
        </p:spPr>
        <p:txBody>
          <a:bodyPr wrap="none" lIns="0" tIns="0" rIns="0" bIns="0" rtlCol="0">
            <a:spAutoFit/>
          </a:bodyPr>
          <a:lstStyle/>
          <a:p>
            <a:pPr fontAlgn="auto">
              <a:spcBef>
                <a:spcPts val="0"/>
              </a:spcBef>
              <a:spcAft>
                <a:spcPts val="0"/>
              </a:spcAft>
            </a:pPr>
            <a:r>
              <a:rPr lang="en-US" sz="1800" b="1" dirty="0" smtClean="0">
                <a:solidFill>
                  <a:prstClr val="black"/>
                </a:solidFill>
                <a:latin typeface="Arial" pitchFamily="34" charset="0"/>
                <a:ea typeface="+mn-ea"/>
                <a:cs typeface="Arial" pitchFamily="34" charset="0"/>
              </a:rPr>
              <a:t>Pod</a:t>
            </a:r>
          </a:p>
          <a:p>
            <a:pPr fontAlgn="auto">
              <a:spcBef>
                <a:spcPts val="0"/>
              </a:spcBef>
              <a:spcAft>
                <a:spcPts val="0"/>
              </a:spcAft>
            </a:pPr>
            <a:r>
              <a:rPr lang="en-US" sz="1800" b="1" dirty="0" smtClean="0">
                <a:solidFill>
                  <a:prstClr val="black"/>
                </a:solidFill>
                <a:latin typeface="Arial" pitchFamily="34" charset="0"/>
                <a:ea typeface="+mn-ea"/>
                <a:cs typeface="Arial" pitchFamily="34" charset="0"/>
              </a:rPr>
              <a:t>shape</a:t>
            </a:r>
            <a:endParaRPr lang="en-US" sz="1800" b="1" dirty="0">
              <a:solidFill>
                <a:prstClr val="black"/>
              </a:solidFill>
              <a:latin typeface="Arial" pitchFamily="34" charset="0"/>
              <a:ea typeface="+mn-ea"/>
              <a:cs typeface="Arial" pitchFamily="34" charset="0"/>
            </a:endParaRPr>
          </a:p>
        </p:txBody>
      </p:sp>
      <p:sp>
        <p:nvSpPr>
          <p:cNvPr id="21" name="TextBox 20"/>
          <p:cNvSpPr txBox="1"/>
          <p:nvPr/>
        </p:nvSpPr>
        <p:spPr>
          <a:xfrm>
            <a:off x="5695963" y="2023290"/>
            <a:ext cx="820738"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Inflated</a:t>
            </a:r>
          </a:p>
        </p:txBody>
      </p:sp>
      <p:sp>
        <p:nvSpPr>
          <p:cNvPr id="22" name="TextBox 21"/>
          <p:cNvSpPr txBox="1"/>
          <p:nvPr/>
        </p:nvSpPr>
        <p:spPr>
          <a:xfrm>
            <a:off x="7282545" y="2033585"/>
            <a:ext cx="1282402"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Constricted</a:t>
            </a:r>
          </a:p>
        </p:txBody>
      </p:sp>
      <p:sp>
        <p:nvSpPr>
          <p:cNvPr id="23" name="TextBox 22"/>
          <p:cNvSpPr txBox="1"/>
          <p:nvPr/>
        </p:nvSpPr>
        <p:spPr>
          <a:xfrm>
            <a:off x="4624393" y="2456683"/>
            <a:ext cx="564257" cy="553998"/>
          </a:xfrm>
          <a:prstGeom prst="rect">
            <a:avLst/>
          </a:prstGeom>
          <a:noFill/>
        </p:spPr>
        <p:txBody>
          <a:bodyPr wrap="none" lIns="0" tIns="0" rIns="0" bIns="0" rtlCol="0">
            <a:spAutoFit/>
          </a:bodyPr>
          <a:lstStyle/>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Pod</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color</a:t>
            </a:r>
            <a:endParaRPr lang="en-US" sz="1800" b="1" dirty="0">
              <a:solidFill>
                <a:prstClr val="black"/>
              </a:solidFill>
              <a:latin typeface="Arial" pitchFamily="34" charset="0"/>
              <a:ea typeface="+mn-ea"/>
              <a:cs typeface="Arial" pitchFamily="34" charset="0"/>
            </a:endParaRPr>
          </a:p>
        </p:txBody>
      </p:sp>
      <p:sp>
        <p:nvSpPr>
          <p:cNvPr id="24" name="TextBox 23"/>
          <p:cNvSpPr txBox="1"/>
          <p:nvPr/>
        </p:nvSpPr>
        <p:spPr>
          <a:xfrm>
            <a:off x="5777678" y="3000370"/>
            <a:ext cx="666849"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Green</a:t>
            </a:r>
          </a:p>
        </p:txBody>
      </p:sp>
      <p:sp>
        <p:nvSpPr>
          <p:cNvPr id="25" name="TextBox 24"/>
          <p:cNvSpPr txBox="1"/>
          <p:nvPr/>
        </p:nvSpPr>
        <p:spPr>
          <a:xfrm>
            <a:off x="7559012" y="2996392"/>
            <a:ext cx="718210"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Yellow</a:t>
            </a:r>
          </a:p>
        </p:txBody>
      </p:sp>
      <p:sp>
        <p:nvSpPr>
          <p:cNvPr id="26" name="TextBox 25"/>
          <p:cNvSpPr txBox="1"/>
          <p:nvPr/>
        </p:nvSpPr>
        <p:spPr>
          <a:xfrm>
            <a:off x="4614867" y="3457586"/>
            <a:ext cx="692497" cy="553998"/>
          </a:xfrm>
          <a:prstGeom prst="rect">
            <a:avLst/>
          </a:prstGeom>
          <a:noFill/>
        </p:spPr>
        <p:txBody>
          <a:bodyPr wrap="none" lIns="0" tIns="0" rIns="0" bIns="0" rtlCol="0">
            <a:spAutoFit/>
          </a:bodyPr>
          <a:lstStyle/>
          <a:p>
            <a:pPr fontAlgn="auto">
              <a:spcBef>
                <a:spcPts val="0"/>
              </a:spcBef>
              <a:spcAft>
                <a:spcPts val="0"/>
              </a:spcAft>
            </a:pPr>
            <a:r>
              <a:rPr lang="en-US" sz="1800" b="1" dirty="0" smtClean="0">
                <a:solidFill>
                  <a:prstClr val="black"/>
                </a:solidFill>
                <a:latin typeface="Arial" pitchFamily="34" charset="0"/>
                <a:ea typeface="+mn-ea"/>
                <a:cs typeface="Arial" pitchFamily="34" charset="0"/>
              </a:rPr>
              <a:t>Stem</a:t>
            </a:r>
          </a:p>
          <a:p>
            <a:pPr fontAlgn="auto">
              <a:spcBef>
                <a:spcPts val="0"/>
              </a:spcBef>
              <a:spcAft>
                <a:spcPts val="0"/>
              </a:spcAft>
            </a:pPr>
            <a:r>
              <a:rPr lang="en-US" sz="1800" b="1" dirty="0" smtClean="0">
                <a:solidFill>
                  <a:prstClr val="black"/>
                </a:solidFill>
                <a:latin typeface="Arial" pitchFamily="34" charset="0"/>
                <a:ea typeface="+mn-ea"/>
                <a:cs typeface="Arial" pitchFamily="34" charset="0"/>
              </a:rPr>
              <a:t>length</a:t>
            </a:r>
            <a:endParaRPr lang="en-US" sz="1800" b="1" dirty="0">
              <a:solidFill>
                <a:prstClr val="black"/>
              </a:solidFill>
              <a:latin typeface="Arial" pitchFamily="34" charset="0"/>
              <a:ea typeface="+mn-ea"/>
              <a:cs typeface="Arial" pitchFamily="34" charset="0"/>
            </a:endParaRPr>
          </a:p>
        </p:txBody>
      </p:sp>
      <p:sp>
        <p:nvSpPr>
          <p:cNvPr id="27" name="TextBox 26"/>
          <p:cNvSpPr txBox="1"/>
          <p:nvPr/>
        </p:nvSpPr>
        <p:spPr>
          <a:xfrm>
            <a:off x="5911356" y="4917343"/>
            <a:ext cx="380425"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Tall</a:t>
            </a:r>
          </a:p>
        </p:txBody>
      </p:sp>
      <p:sp>
        <p:nvSpPr>
          <p:cNvPr id="28" name="TextBox 27"/>
          <p:cNvSpPr txBox="1"/>
          <p:nvPr/>
        </p:nvSpPr>
        <p:spPr>
          <a:xfrm>
            <a:off x="7600952" y="4913351"/>
            <a:ext cx="641201"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Dwarf</a:t>
            </a: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95400" y="204216"/>
            <a:ext cx="6553200" cy="6449568"/>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9.5-s3</a:t>
            </a:r>
            <a:endParaRPr lang="en-US" sz="1200" b="0" dirty="0">
              <a:solidFill>
                <a:schemeClr val="tx1"/>
              </a:solidFill>
              <a:latin typeface="Arial" charset="0"/>
            </a:endParaRPr>
          </a:p>
        </p:txBody>
      </p:sp>
      <p:sp>
        <p:nvSpPr>
          <p:cNvPr id="10" name="TextBox 9"/>
          <p:cNvSpPr txBox="1"/>
          <p:nvPr/>
        </p:nvSpPr>
        <p:spPr>
          <a:xfrm>
            <a:off x="5243660" y="3568820"/>
            <a:ext cx="1790555" cy="807913"/>
          </a:xfrm>
          <a:prstGeom prst="rect">
            <a:avLst/>
          </a:prstGeom>
          <a:noFill/>
        </p:spPr>
        <p:txBody>
          <a:bodyPr wrap="none" lIns="0" tIns="0" rIns="0" bIns="0" rtlCol="0">
            <a:spAutoFit/>
          </a:bodyPr>
          <a:lstStyle/>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Fertilization</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among </a:t>
            </a:r>
            <a:r>
              <a:rPr lang="en-US" sz="1800" b="1" dirty="0">
                <a:solidFill>
                  <a:prstClr val="black"/>
                </a:solidFill>
                <a:latin typeface="Arial" pitchFamily="34" charset="0"/>
                <a:ea typeface="+mn-ea"/>
                <a:cs typeface="Arial" pitchFamily="34" charset="0"/>
              </a:rPr>
              <a:t>F</a:t>
            </a:r>
            <a:r>
              <a:rPr lang="en-US" sz="1800" b="1" baseline="-25000" dirty="0">
                <a:solidFill>
                  <a:prstClr val="black"/>
                </a:solidFill>
                <a:latin typeface="Arial" pitchFamily="34" charset="0"/>
                <a:ea typeface="+mn-ea"/>
                <a:cs typeface="Arial" pitchFamily="34" charset="0"/>
              </a:rPr>
              <a:t>1</a:t>
            </a:r>
            <a:r>
              <a:rPr lang="en-US" sz="1800" b="1" dirty="0">
                <a:solidFill>
                  <a:prstClr val="black"/>
                </a:solidFill>
                <a:latin typeface="Arial" pitchFamily="34" charset="0"/>
                <a:ea typeface="+mn-ea"/>
                <a:cs typeface="Arial" pitchFamily="34" charset="0"/>
              </a:rPr>
              <a:t> </a:t>
            </a:r>
            <a:r>
              <a:rPr lang="en-US" sz="1800" b="1" dirty="0" smtClean="0">
                <a:solidFill>
                  <a:prstClr val="black"/>
                </a:solidFill>
                <a:latin typeface="Arial" pitchFamily="34" charset="0"/>
                <a:ea typeface="+mn-ea"/>
                <a:cs typeface="Arial" pitchFamily="34" charset="0"/>
              </a:rPr>
              <a:t>plants</a:t>
            </a:r>
          </a:p>
          <a:p>
            <a:pP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a:t>
            </a:r>
            <a:r>
              <a:rPr lang="en-US" sz="1800" b="1" dirty="0">
                <a:solidFill>
                  <a:prstClr val="black"/>
                </a:solidFill>
                <a:latin typeface="Arial" pitchFamily="34" charset="0"/>
                <a:ea typeface="+mn-ea"/>
                <a:cs typeface="Arial" pitchFamily="34" charset="0"/>
              </a:rPr>
              <a:t>F</a:t>
            </a:r>
            <a:r>
              <a:rPr lang="en-US" sz="1800" b="1" baseline="-25000" dirty="0">
                <a:solidFill>
                  <a:prstClr val="black"/>
                </a:solidFill>
                <a:latin typeface="Arial" pitchFamily="34" charset="0"/>
                <a:ea typeface="+mn-ea"/>
                <a:cs typeface="Arial" pitchFamily="34" charset="0"/>
              </a:rPr>
              <a:t>1</a:t>
            </a:r>
            <a:r>
              <a:rPr lang="en-US" sz="1800" b="1" dirty="0">
                <a:solidFill>
                  <a:prstClr val="black"/>
                </a:solidFill>
                <a:latin typeface="Arial" pitchFamily="34" charset="0"/>
                <a:ea typeface="+mn-ea"/>
                <a:cs typeface="Arial" pitchFamily="34" charset="0"/>
              </a:rPr>
              <a:t> </a:t>
            </a:r>
            <a:r>
              <a:rPr lang="en-US" sz="1800" b="1" dirty="0">
                <a:solidFill>
                  <a:prstClr val="black"/>
                </a:solidFill>
                <a:latin typeface="Symbol" pitchFamily="18" charset="2"/>
                <a:ea typeface="+mn-ea"/>
                <a:cs typeface="Arial" pitchFamily="34" charset="0"/>
              </a:rPr>
              <a:t>×</a:t>
            </a:r>
            <a:r>
              <a:rPr lang="en-US" sz="1800" b="1" dirty="0">
                <a:solidFill>
                  <a:prstClr val="black"/>
                </a:solidFill>
                <a:latin typeface="Arial" pitchFamily="34" charset="0"/>
                <a:ea typeface="+mn-ea"/>
                <a:cs typeface="Arial" pitchFamily="34" charset="0"/>
              </a:rPr>
              <a:t> F</a:t>
            </a:r>
            <a:r>
              <a:rPr lang="en-US" sz="1800" b="1" baseline="-25000" dirty="0">
                <a:solidFill>
                  <a:prstClr val="black"/>
                </a:solidFill>
                <a:latin typeface="Arial" pitchFamily="34" charset="0"/>
                <a:ea typeface="+mn-ea"/>
                <a:cs typeface="Arial" pitchFamily="34" charset="0"/>
              </a:rPr>
              <a:t>1</a:t>
            </a:r>
            <a:r>
              <a:rPr lang="en-US" sz="1800" b="1" dirty="0">
                <a:solidFill>
                  <a:prstClr val="black"/>
                </a:solidFill>
                <a:latin typeface="Arial" pitchFamily="34" charset="0"/>
                <a:ea typeface="+mn-ea"/>
                <a:cs typeface="Arial" pitchFamily="34" charset="0"/>
              </a:rPr>
              <a:t>)</a:t>
            </a:r>
          </a:p>
        </p:txBody>
      </p:sp>
      <p:sp>
        <p:nvSpPr>
          <p:cNvPr id="11" name="TextBox 10"/>
          <p:cNvSpPr txBox="1"/>
          <p:nvPr/>
        </p:nvSpPr>
        <p:spPr>
          <a:xfrm>
            <a:off x="1319215" y="4957763"/>
            <a:ext cx="1551707" cy="269304"/>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F</a:t>
            </a:r>
            <a:r>
              <a:rPr lang="en-US" sz="1800" b="1" baseline="-25000" dirty="0" smtClean="0">
                <a:solidFill>
                  <a:prstClr val="black"/>
                </a:solidFill>
                <a:latin typeface="Arial" pitchFamily="34" charset="0"/>
                <a:ea typeface="+mn-ea"/>
                <a:cs typeface="Arial" pitchFamily="34" charset="0"/>
              </a:rPr>
              <a:t>2</a:t>
            </a:r>
            <a:r>
              <a:rPr lang="en-US" sz="1800" b="1" dirty="0" smtClean="0">
                <a:solidFill>
                  <a:prstClr val="black"/>
                </a:solidFill>
                <a:latin typeface="Arial" pitchFamily="34" charset="0"/>
                <a:ea typeface="+mn-ea"/>
                <a:cs typeface="Arial" pitchFamily="34" charset="0"/>
              </a:rPr>
              <a:t> </a:t>
            </a:r>
            <a:r>
              <a:rPr lang="en-US" sz="1800" b="1" dirty="0">
                <a:solidFill>
                  <a:prstClr val="black"/>
                </a:solidFill>
                <a:latin typeface="Arial" pitchFamily="34" charset="0"/>
                <a:ea typeface="+mn-ea"/>
                <a:cs typeface="Arial" pitchFamily="34" charset="0"/>
              </a:rPr>
              <a:t>Generation</a:t>
            </a:r>
          </a:p>
        </p:txBody>
      </p:sp>
      <p:sp>
        <p:nvSpPr>
          <p:cNvPr id="12" name="TextBox 11"/>
          <p:cNvSpPr txBox="1"/>
          <p:nvPr/>
        </p:nvSpPr>
        <p:spPr>
          <a:xfrm>
            <a:off x="3200400" y="6019800"/>
            <a:ext cx="2167260" cy="602729"/>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  of plants</a:t>
            </a:r>
          </a:p>
          <a:p>
            <a:pPr algn="ctr" fontAlgn="auto">
              <a:lnSpc>
                <a:spcPts val="2600"/>
              </a:lnSpc>
              <a:spcBef>
                <a:spcPts val="0"/>
              </a:spcBef>
              <a:spcAft>
                <a:spcPts val="0"/>
              </a:spcAft>
            </a:pPr>
            <a:r>
              <a:rPr lang="en-US" sz="1800" b="1" dirty="0" smtClean="0">
                <a:solidFill>
                  <a:prstClr val="black"/>
                </a:solidFill>
                <a:latin typeface="Arial" pitchFamily="34" charset="0"/>
                <a:ea typeface="+mn-ea"/>
                <a:cs typeface="Arial" pitchFamily="34" charset="0"/>
              </a:rPr>
              <a:t>have </a:t>
            </a:r>
            <a:r>
              <a:rPr lang="en-US" sz="1800" b="1" dirty="0">
                <a:solidFill>
                  <a:prstClr val="black"/>
                </a:solidFill>
                <a:latin typeface="Arial" pitchFamily="34" charset="0"/>
                <a:ea typeface="+mn-ea"/>
                <a:cs typeface="Arial" pitchFamily="34" charset="0"/>
              </a:rPr>
              <a:t>purple flowers</a:t>
            </a:r>
          </a:p>
        </p:txBody>
      </p:sp>
      <p:grpSp>
        <p:nvGrpSpPr>
          <p:cNvPr id="14" name="Group 13"/>
          <p:cNvGrpSpPr/>
          <p:nvPr/>
        </p:nvGrpSpPr>
        <p:grpSpPr>
          <a:xfrm>
            <a:off x="3598942" y="5886450"/>
            <a:ext cx="287258" cy="535531"/>
            <a:chOff x="3598942" y="5886450"/>
            <a:chExt cx="287258" cy="535531"/>
          </a:xfrm>
        </p:grpSpPr>
        <p:sp>
          <p:nvSpPr>
            <p:cNvPr id="3" name="TextBox 2"/>
            <p:cNvSpPr txBox="1"/>
            <p:nvPr/>
          </p:nvSpPr>
          <p:spPr>
            <a:xfrm>
              <a:off x="3598942" y="5886450"/>
              <a:ext cx="287258" cy="535531"/>
            </a:xfrm>
            <a:prstGeom prst="rect">
              <a:avLst/>
            </a:prstGeom>
            <a:noFill/>
          </p:spPr>
          <p:txBody>
            <a:bodyPr wrap="none" rtlCol="0">
              <a:spAutoFit/>
            </a:bodyPr>
            <a:lstStyle/>
            <a:p>
              <a:pPr fontAlgn="auto">
                <a:spcBef>
                  <a:spcPts val="0"/>
                </a:spcBef>
                <a:spcAft>
                  <a:spcPts val="0"/>
                </a:spcAft>
              </a:pPr>
              <a:r>
                <a:rPr lang="en-US" sz="1440" b="1" dirty="0" smtClean="0">
                  <a:solidFill>
                    <a:prstClr val="black"/>
                  </a:solidFill>
                  <a:latin typeface="Arial" pitchFamily="34" charset="0"/>
                  <a:ea typeface="+mn-ea"/>
                  <a:cs typeface="Arial" pitchFamily="34" charset="0"/>
                </a:rPr>
                <a:t>3</a:t>
              </a:r>
            </a:p>
            <a:p>
              <a:pPr fontAlgn="auto">
                <a:spcBef>
                  <a:spcPts val="0"/>
                </a:spcBef>
                <a:spcAft>
                  <a:spcPts val="0"/>
                </a:spcAft>
              </a:pPr>
              <a:r>
                <a:rPr lang="en-US" sz="1440" b="1" dirty="0">
                  <a:solidFill>
                    <a:prstClr val="black"/>
                  </a:solidFill>
                  <a:latin typeface="Arial" pitchFamily="34" charset="0"/>
                  <a:ea typeface="+mn-ea"/>
                  <a:cs typeface="Arial" pitchFamily="34" charset="0"/>
                </a:rPr>
                <a:t>4</a:t>
              </a:r>
            </a:p>
          </p:txBody>
        </p:sp>
        <p:sp>
          <p:nvSpPr>
            <p:cNvPr id="13" name="Freeform 12"/>
            <p:cNvSpPr/>
            <p:nvPr/>
          </p:nvSpPr>
          <p:spPr>
            <a:xfrm>
              <a:off x="3685421" y="6146800"/>
              <a:ext cx="127000" cy="0"/>
            </a:xfrm>
            <a:custGeom>
              <a:avLst/>
              <a:gdLst>
                <a:gd name="connsiteX0" fmla="*/ 0 w 127000"/>
                <a:gd name="connsiteY0" fmla="*/ 0 h 0"/>
                <a:gd name="connsiteX1" fmla="*/ 127000 w 127000"/>
                <a:gd name="connsiteY1" fmla="*/ 0 h 0"/>
              </a:gdLst>
              <a:ahLst/>
              <a:cxnLst>
                <a:cxn ang="0">
                  <a:pos x="connsiteX0" y="connsiteY0"/>
                </a:cxn>
                <a:cxn ang="0">
                  <a:pos x="connsiteX1" y="connsiteY1"/>
                </a:cxn>
              </a:cxnLst>
              <a:rect l="l" t="t" r="r" b="b"/>
              <a:pathLst>
                <a:path w="127000">
                  <a:moveTo>
                    <a:pt x="0" y="0"/>
                  </a:moveTo>
                  <a:lnTo>
                    <a:pt x="12700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sp>
        <p:nvSpPr>
          <p:cNvPr id="15" name="TextBox 14"/>
          <p:cNvSpPr txBox="1"/>
          <p:nvPr/>
        </p:nvSpPr>
        <p:spPr>
          <a:xfrm>
            <a:off x="5727700" y="6007621"/>
            <a:ext cx="2051844" cy="602729"/>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     of plants</a:t>
            </a:r>
          </a:p>
          <a:p>
            <a:pPr algn="ctr" fontAlgn="auto">
              <a:lnSpc>
                <a:spcPts val="2600"/>
              </a:lnSpc>
              <a:spcBef>
                <a:spcPts val="0"/>
              </a:spcBef>
              <a:spcAft>
                <a:spcPts val="0"/>
              </a:spcAft>
            </a:pPr>
            <a:r>
              <a:rPr lang="en-US" sz="1800" b="1" dirty="0" smtClean="0">
                <a:solidFill>
                  <a:prstClr val="black"/>
                </a:solidFill>
                <a:latin typeface="Arial" pitchFamily="34" charset="0"/>
                <a:ea typeface="+mn-ea"/>
                <a:cs typeface="Arial" pitchFamily="34" charset="0"/>
              </a:rPr>
              <a:t>have white </a:t>
            </a:r>
            <a:r>
              <a:rPr lang="en-US" sz="1800" b="1" dirty="0">
                <a:solidFill>
                  <a:prstClr val="black"/>
                </a:solidFill>
                <a:latin typeface="Arial" pitchFamily="34" charset="0"/>
                <a:ea typeface="+mn-ea"/>
                <a:cs typeface="Arial" pitchFamily="34" charset="0"/>
              </a:rPr>
              <a:t>flowers</a:t>
            </a:r>
          </a:p>
        </p:txBody>
      </p:sp>
      <p:grpSp>
        <p:nvGrpSpPr>
          <p:cNvPr id="17" name="Group 16"/>
          <p:cNvGrpSpPr/>
          <p:nvPr/>
        </p:nvGrpSpPr>
        <p:grpSpPr>
          <a:xfrm>
            <a:off x="6171480" y="5879034"/>
            <a:ext cx="287258" cy="535531"/>
            <a:chOff x="3598942" y="5886450"/>
            <a:chExt cx="287258" cy="535531"/>
          </a:xfrm>
        </p:grpSpPr>
        <p:sp>
          <p:nvSpPr>
            <p:cNvPr id="18" name="TextBox 17"/>
            <p:cNvSpPr txBox="1"/>
            <p:nvPr/>
          </p:nvSpPr>
          <p:spPr>
            <a:xfrm>
              <a:off x="3598942" y="5886450"/>
              <a:ext cx="287258" cy="535531"/>
            </a:xfrm>
            <a:prstGeom prst="rect">
              <a:avLst/>
            </a:prstGeom>
            <a:noFill/>
          </p:spPr>
          <p:txBody>
            <a:bodyPr wrap="none" rtlCol="0">
              <a:spAutoFit/>
            </a:bodyPr>
            <a:lstStyle/>
            <a:p>
              <a:pPr fontAlgn="auto">
                <a:spcBef>
                  <a:spcPts val="0"/>
                </a:spcBef>
                <a:spcAft>
                  <a:spcPts val="0"/>
                </a:spcAft>
              </a:pPr>
              <a:r>
                <a:rPr lang="en-US" sz="144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1440" b="1" dirty="0">
                  <a:solidFill>
                    <a:prstClr val="black"/>
                  </a:solidFill>
                  <a:latin typeface="Arial" pitchFamily="34" charset="0"/>
                  <a:ea typeface="+mn-ea"/>
                  <a:cs typeface="Arial" pitchFamily="34" charset="0"/>
                </a:rPr>
                <a:t>4</a:t>
              </a:r>
            </a:p>
          </p:txBody>
        </p:sp>
        <p:sp>
          <p:nvSpPr>
            <p:cNvPr id="19" name="Freeform 18"/>
            <p:cNvSpPr/>
            <p:nvPr/>
          </p:nvSpPr>
          <p:spPr>
            <a:xfrm>
              <a:off x="3685421" y="6146800"/>
              <a:ext cx="127000" cy="0"/>
            </a:xfrm>
            <a:custGeom>
              <a:avLst/>
              <a:gdLst>
                <a:gd name="connsiteX0" fmla="*/ 0 w 127000"/>
                <a:gd name="connsiteY0" fmla="*/ 0 h 0"/>
                <a:gd name="connsiteX1" fmla="*/ 127000 w 127000"/>
                <a:gd name="connsiteY1" fmla="*/ 0 h 0"/>
              </a:gdLst>
              <a:ahLst/>
              <a:cxnLst>
                <a:cxn ang="0">
                  <a:pos x="connsiteX0" y="connsiteY0"/>
                </a:cxn>
                <a:cxn ang="0">
                  <a:pos x="connsiteX1" y="connsiteY1"/>
                </a:cxn>
              </a:cxnLst>
              <a:rect l="l" t="t" r="r" b="b"/>
              <a:pathLst>
                <a:path w="127000">
                  <a:moveTo>
                    <a:pt x="0" y="0"/>
                  </a:moveTo>
                  <a:lnTo>
                    <a:pt x="127000"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sp>
        <p:nvSpPr>
          <p:cNvPr id="20" name="TextBox 19"/>
          <p:cNvSpPr txBox="1"/>
          <p:nvPr/>
        </p:nvSpPr>
        <p:spPr>
          <a:xfrm>
            <a:off x="1349177" y="381000"/>
            <a:ext cx="1432123" cy="276999"/>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P </a:t>
            </a:r>
            <a:r>
              <a:rPr lang="en-US" sz="1800" b="1" dirty="0" smtClean="0">
                <a:solidFill>
                  <a:prstClr val="black"/>
                </a:solidFill>
                <a:latin typeface="Arial" pitchFamily="34" charset="0"/>
                <a:ea typeface="+mn-ea"/>
                <a:cs typeface="Arial" pitchFamily="34" charset="0"/>
              </a:rPr>
              <a:t>Generation</a:t>
            </a:r>
          </a:p>
        </p:txBody>
      </p:sp>
      <p:sp>
        <p:nvSpPr>
          <p:cNvPr id="21" name="TextBox 20"/>
          <p:cNvSpPr txBox="1"/>
          <p:nvPr/>
        </p:nvSpPr>
        <p:spPr>
          <a:xfrm>
            <a:off x="1346002" y="746125"/>
            <a:ext cx="1077218" cy="553998"/>
          </a:xfrm>
          <a:prstGeom prst="rect">
            <a:avLst/>
          </a:prstGeom>
          <a:noFill/>
        </p:spPr>
        <p:txBody>
          <a:bodyPr wrap="none" lIns="0" tIns="0" rIns="0" bIns="0" rtlCol="0">
            <a:spAutoFit/>
          </a:bodyPr>
          <a:lstStyle/>
          <a:p>
            <a:pPr fontAlgn="auto">
              <a:spcBef>
                <a:spcPts val="0"/>
              </a:spcBef>
              <a:spcAft>
                <a:spcPts val="0"/>
              </a:spcAft>
            </a:pPr>
            <a:r>
              <a:rPr lang="en-US" sz="1800" b="1" dirty="0">
                <a:solidFill>
                  <a:prstClr val="black"/>
                </a:solidFill>
                <a:latin typeface="Arial" pitchFamily="34" charset="0"/>
                <a:ea typeface="+mn-ea"/>
                <a:cs typeface="Arial" pitchFamily="34" charset="0"/>
              </a:rPr>
              <a:t>(purebred</a:t>
            </a:r>
          </a:p>
          <a:p>
            <a:pPr fontAlgn="auto">
              <a:spcBef>
                <a:spcPts val="0"/>
              </a:spcBef>
              <a:spcAft>
                <a:spcPts val="0"/>
              </a:spcAft>
            </a:pPr>
            <a:r>
              <a:rPr lang="en-US" sz="1800" b="1" dirty="0">
                <a:solidFill>
                  <a:prstClr val="black"/>
                </a:solidFill>
                <a:latin typeface="Arial" pitchFamily="34" charset="0"/>
                <a:ea typeface="+mn-ea"/>
                <a:cs typeface="Arial" pitchFamily="34" charset="0"/>
              </a:rPr>
              <a:t>parents)</a:t>
            </a:r>
          </a:p>
        </p:txBody>
      </p:sp>
      <p:sp>
        <p:nvSpPr>
          <p:cNvPr id="22" name="TextBox 21"/>
          <p:cNvSpPr txBox="1"/>
          <p:nvPr/>
        </p:nvSpPr>
        <p:spPr>
          <a:xfrm>
            <a:off x="3654425" y="1387475"/>
            <a:ext cx="807913" cy="553998"/>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Purple</a:t>
            </a:r>
          </a:p>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flowers</a:t>
            </a:r>
            <a:endParaRPr lang="en-US" sz="1800" b="1" dirty="0">
              <a:solidFill>
                <a:prstClr val="black"/>
              </a:solidFill>
              <a:latin typeface="Arial" pitchFamily="34" charset="0"/>
              <a:ea typeface="+mn-ea"/>
              <a:cs typeface="Arial" pitchFamily="34" charset="0"/>
            </a:endParaRPr>
          </a:p>
        </p:txBody>
      </p:sp>
      <p:sp>
        <p:nvSpPr>
          <p:cNvPr id="23" name="TextBox 22"/>
          <p:cNvSpPr txBox="1"/>
          <p:nvPr/>
        </p:nvSpPr>
        <p:spPr>
          <a:xfrm>
            <a:off x="5624388" y="1395169"/>
            <a:ext cx="807913" cy="538609"/>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White</a:t>
            </a:r>
          </a:p>
          <a:p>
            <a:pPr algn="ctr" fontAlgn="auto">
              <a:lnSpc>
                <a:spcPts val="2100"/>
              </a:lnSpc>
              <a:spcBef>
                <a:spcPts val="0"/>
              </a:spcBef>
              <a:spcAft>
                <a:spcPts val="0"/>
              </a:spcAft>
            </a:pPr>
            <a:r>
              <a:rPr lang="en-US" sz="1800" b="1" dirty="0" smtClean="0">
                <a:solidFill>
                  <a:prstClr val="black"/>
                </a:solidFill>
                <a:latin typeface="Arial" pitchFamily="34" charset="0"/>
                <a:ea typeface="+mn-ea"/>
                <a:cs typeface="Arial" pitchFamily="34" charset="0"/>
              </a:rPr>
              <a:t>flowers</a:t>
            </a:r>
            <a:endParaRPr lang="en-US" sz="1800" b="1" dirty="0">
              <a:solidFill>
                <a:prstClr val="black"/>
              </a:solidFill>
              <a:latin typeface="Arial" pitchFamily="34" charset="0"/>
              <a:ea typeface="+mn-ea"/>
              <a:cs typeface="Arial" pitchFamily="34" charset="0"/>
            </a:endParaRPr>
          </a:p>
        </p:txBody>
      </p:sp>
      <p:sp>
        <p:nvSpPr>
          <p:cNvPr id="24" name="TextBox 23"/>
          <p:cNvSpPr txBox="1"/>
          <p:nvPr/>
        </p:nvSpPr>
        <p:spPr>
          <a:xfrm>
            <a:off x="1318825" y="2707259"/>
            <a:ext cx="1551707" cy="269304"/>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a:solidFill>
                  <a:prstClr val="black"/>
                </a:solidFill>
                <a:latin typeface="Arial" pitchFamily="34" charset="0"/>
                <a:ea typeface="+mn-ea"/>
                <a:cs typeface="Arial" pitchFamily="34" charset="0"/>
              </a:rPr>
              <a:t>F</a:t>
            </a:r>
            <a:r>
              <a:rPr lang="en-US" sz="1800" b="1" baseline="-25000" dirty="0">
                <a:solidFill>
                  <a:prstClr val="black"/>
                </a:solidFill>
                <a:latin typeface="Arial" pitchFamily="34" charset="0"/>
                <a:ea typeface="+mn-ea"/>
                <a:cs typeface="Arial" pitchFamily="34" charset="0"/>
              </a:rPr>
              <a:t>1</a:t>
            </a:r>
            <a:r>
              <a:rPr lang="en-US" sz="1800" b="1" dirty="0">
                <a:solidFill>
                  <a:prstClr val="black"/>
                </a:solidFill>
                <a:latin typeface="Arial" pitchFamily="34" charset="0"/>
                <a:ea typeface="+mn-ea"/>
                <a:cs typeface="Arial" pitchFamily="34" charset="0"/>
              </a:rPr>
              <a:t> Generation</a:t>
            </a:r>
          </a:p>
        </p:txBody>
      </p:sp>
      <p:sp>
        <p:nvSpPr>
          <p:cNvPr id="25" name="TextBox 24"/>
          <p:cNvSpPr txBox="1"/>
          <p:nvPr/>
        </p:nvSpPr>
        <p:spPr>
          <a:xfrm>
            <a:off x="5817868" y="2851437"/>
            <a:ext cx="1628651" cy="538609"/>
          </a:xfrm>
          <a:prstGeom prst="rect">
            <a:avLst/>
          </a:prstGeom>
          <a:noFill/>
        </p:spPr>
        <p:txBody>
          <a:bodyPr wrap="none" lIns="0" tIns="0" rIns="0" bIns="0" rtlCol="0">
            <a:spAutoFit/>
          </a:bodyPr>
          <a:lstStyle/>
          <a:p>
            <a:pPr algn="ctr" fontAlgn="auto">
              <a:lnSpc>
                <a:spcPts val="2100"/>
              </a:lnSpc>
              <a:spcBef>
                <a:spcPts val="0"/>
              </a:spcBef>
              <a:spcAft>
                <a:spcPts val="0"/>
              </a:spcAft>
            </a:pPr>
            <a:r>
              <a:rPr lang="en-US" sz="1800" b="1" dirty="0">
                <a:solidFill>
                  <a:prstClr val="black"/>
                </a:solidFill>
                <a:latin typeface="Arial" pitchFamily="34" charset="0"/>
                <a:ea typeface="+mn-ea"/>
                <a:cs typeface="Arial" pitchFamily="34" charset="0"/>
              </a:rPr>
              <a:t>All plants </a:t>
            </a:r>
            <a:r>
              <a:rPr lang="en-US" sz="1800" b="1" dirty="0" smtClean="0">
                <a:solidFill>
                  <a:prstClr val="black"/>
                </a:solidFill>
                <a:latin typeface="Arial" pitchFamily="34" charset="0"/>
                <a:ea typeface="+mn-ea"/>
                <a:cs typeface="Arial" pitchFamily="34" charset="0"/>
              </a:rPr>
              <a:t>have</a:t>
            </a:r>
          </a:p>
          <a:p>
            <a:pPr algn="ctr" fontAlgn="auto">
              <a:lnSpc>
                <a:spcPts val="2000"/>
              </a:lnSpc>
              <a:spcBef>
                <a:spcPts val="0"/>
              </a:spcBef>
              <a:spcAft>
                <a:spcPts val="0"/>
              </a:spcAft>
            </a:pPr>
            <a:r>
              <a:rPr lang="en-US" sz="1800" b="1" dirty="0" smtClean="0">
                <a:solidFill>
                  <a:prstClr val="black"/>
                </a:solidFill>
                <a:latin typeface="Arial" pitchFamily="34" charset="0"/>
                <a:ea typeface="+mn-ea"/>
                <a:cs typeface="Arial" pitchFamily="34" charset="0"/>
              </a:rPr>
              <a:t>purple </a:t>
            </a:r>
            <a:r>
              <a:rPr lang="en-US" sz="1800" b="1" dirty="0">
                <a:solidFill>
                  <a:prstClr val="black"/>
                </a:solidFill>
                <a:latin typeface="Arial" pitchFamily="34" charset="0"/>
                <a:ea typeface="+mn-ea"/>
                <a:cs typeface="Arial" pitchFamily="34" charset="0"/>
              </a:rPr>
              <a:t>flowers</a:t>
            </a:r>
          </a:p>
        </p:txBody>
      </p:sp>
      <p:sp>
        <p:nvSpPr>
          <p:cNvPr id="26" name="직사각형 25"/>
          <p:cNvSpPr/>
          <p:nvPr/>
        </p:nvSpPr>
        <p:spPr>
          <a:xfrm>
            <a:off x="485344" y="3331518"/>
            <a:ext cx="3244799" cy="769441"/>
          </a:xfrm>
          <a:prstGeom prst="rect">
            <a:avLst/>
          </a:prstGeom>
        </p:spPr>
        <p:txBody>
          <a:bodyPr wrap="none">
            <a:spAutoFit/>
          </a:bodyPr>
          <a:lstStyle/>
          <a:p>
            <a:r>
              <a:rPr lang="en-US" altLang="ko-KR" b="1" dirty="0" smtClean="0">
                <a:solidFill>
                  <a:srgbClr val="4473B8"/>
                </a:solidFill>
              </a:rPr>
              <a:t>Monohybrid Crosses</a:t>
            </a:r>
          </a:p>
          <a:p>
            <a:r>
              <a:rPr lang="ko-KR" altLang="en-US" sz="2000" dirty="0" smtClean="0">
                <a:solidFill>
                  <a:srgbClr val="4473B8"/>
                </a:solidFill>
              </a:rPr>
              <a:t>단성잡종교배</a:t>
            </a:r>
            <a:endParaRPr lang="ko-KR" altLang="en-US" sz="2000" dirty="0">
              <a:solidFill>
                <a:srgbClr val="4473B8"/>
              </a:solidFill>
            </a:endParaRP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91512" y="204216"/>
            <a:ext cx="4760976" cy="6449568"/>
          </a:xfrm>
          <a:prstGeom prst="rect">
            <a:avLst/>
          </a:prstGeom>
        </p:spPr>
      </p:pic>
      <p:sp>
        <p:nvSpPr>
          <p:cNvPr id="9217" name="Rectangle 3"/>
          <p:cNvSpPr>
            <a:spLocks noGrp="1" noChangeArrowheads="1"/>
          </p:cNvSpPr>
          <p:nvPr>
            <p:ph type="ctrTitle" idx="4294967295"/>
          </p:nvPr>
        </p:nvSpPr>
        <p:spPr bwMode="auto">
          <a:xfrm>
            <a:off x="0" y="0"/>
            <a:ext cx="5648325" cy="3048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sz="1200" b="0" dirty="0">
                <a:solidFill>
                  <a:schemeClr val="tx1"/>
                </a:solidFill>
                <a:latin typeface="Arial" pitchFamily="34" charset="0"/>
                <a:cs typeface="Arial" pitchFamily="34" charset="0"/>
              </a:rPr>
              <a:t>Figure 9.6</a:t>
            </a:r>
            <a:endParaRPr lang="en-US" sz="1200" b="0" dirty="0">
              <a:solidFill>
                <a:schemeClr val="tx1"/>
              </a:solidFill>
              <a:latin typeface="Arial" charset="0"/>
            </a:endParaRPr>
          </a:p>
        </p:txBody>
      </p:sp>
      <p:sp>
        <p:nvSpPr>
          <p:cNvPr id="3" name="TextBox 2"/>
          <p:cNvSpPr txBox="1"/>
          <p:nvPr/>
        </p:nvSpPr>
        <p:spPr>
          <a:xfrm>
            <a:off x="2236224" y="296291"/>
            <a:ext cx="1160511"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P Generation </a:t>
            </a:r>
          </a:p>
        </p:txBody>
      </p:sp>
      <p:sp>
        <p:nvSpPr>
          <p:cNvPr id="5" name="TextBox 4"/>
          <p:cNvSpPr txBox="1"/>
          <p:nvPr/>
        </p:nvSpPr>
        <p:spPr>
          <a:xfrm>
            <a:off x="4324350" y="297109"/>
            <a:ext cx="2096728"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Genetic makeup (alleles)</a:t>
            </a:r>
          </a:p>
        </p:txBody>
      </p:sp>
      <p:sp>
        <p:nvSpPr>
          <p:cNvPr id="6" name="TextBox 5"/>
          <p:cNvSpPr txBox="1"/>
          <p:nvPr/>
        </p:nvSpPr>
        <p:spPr>
          <a:xfrm>
            <a:off x="2546350" y="1225550"/>
            <a:ext cx="1224694" cy="430887"/>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Alleles </a:t>
            </a:r>
            <a:r>
              <a:rPr lang="en-US" sz="1400" b="1" dirty="0" smtClean="0">
                <a:solidFill>
                  <a:prstClr val="black"/>
                </a:solidFill>
                <a:latin typeface="Arial" pitchFamily="34" charset="0"/>
                <a:ea typeface="+mn-ea"/>
                <a:cs typeface="Arial" pitchFamily="34" charset="0"/>
              </a:rPr>
              <a:t>carried</a:t>
            </a:r>
          </a:p>
          <a:p>
            <a:pPr fontAlgn="auto">
              <a:spcBef>
                <a:spcPts val="0"/>
              </a:spcBef>
              <a:spcAft>
                <a:spcPts val="0"/>
              </a:spcAft>
            </a:pPr>
            <a:r>
              <a:rPr lang="en-US" sz="1400" b="1" dirty="0" smtClean="0">
                <a:solidFill>
                  <a:prstClr val="black"/>
                </a:solidFill>
                <a:latin typeface="Arial" pitchFamily="34" charset="0"/>
                <a:ea typeface="+mn-ea"/>
                <a:cs typeface="Arial" pitchFamily="34" charset="0"/>
              </a:rPr>
              <a:t>by parents</a:t>
            </a:r>
            <a:endParaRPr lang="en-US" sz="1400" b="1" dirty="0">
              <a:solidFill>
                <a:prstClr val="black"/>
              </a:solidFill>
              <a:latin typeface="Arial" pitchFamily="34" charset="0"/>
              <a:ea typeface="+mn-ea"/>
              <a:cs typeface="Arial" pitchFamily="34" charset="0"/>
            </a:endParaRPr>
          </a:p>
        </p:txBody>
      </p:sp>
      <p:sp>
        <p:nvSpPr>
          <p:cNvPr id="7" name="TextBox 6"/>
          <p:cNvSpPr txBox="1"/>
          <p:nvPr/>
        </p:nvSpPr>
        <p:spPr>
          <a:xfrm>
            <a:off x="2547603" y="1749623"/>
            <a:ext cx="756617"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Gametes</a:t>
            </a:r>
          </a:p>
        </p:txBody>
      </p:sp>
      <p:sp>
        <p:nvSpPr>
          <p:cNvPr id="8" name="TextBox 7"/>
          <p:cNvSpPr txBox="1"/>
          <p:nvPr/>
        </p:nvSpPr>
        <p:spPr>
          <a:xfrm>
            <a:off x="3973894" y="1060450"/>
            <a:ext cx="1234312"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Purple flowers</a:t>
            </a:r>
          </a:p>
        </p:txBody>
      </p:sp>
      <p:sp>
        <p:nvSpPr>
          <p:cNvPr id="9" name="TextBox 8"/>
          <p:cNvSpPr txBox="1"/>
          <p:nvPr/>
        </p:nvSpPr>
        <p:spPr>
          <a:xfrm>
            <a:off x="5730876" y="1060450"/>
            <a:ext cx="1163780"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White flowers</a:t>
            </a:r>
            <a:endParaRPr lang="en-US" sz="1400" b="1" dirty="0">
              <a:solidFill>
                <a:prstClr val="black"/>
              </a:solidFill>
              <a:latin typeface="Arial" pitchFamily="34" charset="0"/>
              <a:ea typeface="+mn-ea"/>
              <a:cs typeface="Arial" pitchFamily="34" charset="0"/>
            </a:endParaRPr>
          </a:p>
        </p:txBody>
      </p:sp>
      <p:sp>
        <p:nvSpPr>
          <p:cNvPr id="10" name="TextBox 9"/>
          <p:cNvSpPr txBox="1"/>
          <p:nvPr/>
        </p:nvSpPr>
        <p:spPr>
          <a:xfrm>
            <a:off x="4488713" y="1281407"/>
            <a:ext cx="240450" cy="215444"/>
          </a:xfrm>
          <a:prstGeom prst="rect">
            <a:avLst/>
          </a:prstGeom>
          <a:noFill/>
        </p:spPr>
        <p:txBody>
          <a:bodyPr wrap="none" lIns="0" tIns="0" rIns="0" bIns="0" rtlCol="0">
            <a:spAutoFit/>
          </a:bodyPr>
          <a:lstStyle/>
          <a:p>
            <a:pPr fontAlgn="auto">
              <a:spcBef>
                <a:spcPts val="0"/>
              </a:spcBef>
              <a:spcAft>
                <a:spcPts val="0"/>
              </a:spcAft>
            </a:pPr>
            <a:r>
              <a:rPr lang="en-US" sz="1400" b="1" i="1" dirty="0" smtClean="0">
                <a:solidFill>
                  <a:prstClr val="black"/>
                </a:solidFill>
                <a:latin typeface="Arial" pitchFamily="34" charset="0"/>
                <a:ea typeface="+mn-ea"/>
                <a:cs typeface="Arial" pitchFamily="34" charset="0"/>
              </a:rPr>
              <a:t>PP</a:t>
            </a:r>
            <a:endParaRPr lang="en-US" sz="1400" b="1" i="1" dirty="0">
              <a:solidFill>
                <a:prstClr val="black"/>
              </a:solidFill>
              <a:latin typeface="Arial" pitchFamily="34" charset="0"/>
              <a:ea typeface="+mn-ea"/>
              <a:cs typeface="Arial" pitchFamily="34" charset="0"/>
            </a:endParaRPr>
          </a:p>
        </p:txBody>
      </p:sp>
      <p:sp>
        <p:nvSpPr>
          <p:cNvPr id="11" name="TextBox 10"/>
          <p:cNvSpPr txBox="1"/>
          <p:nvPr/>
        </p:nvSpPr>
        <p:spPr>
          <a:xfrm>
            <a:off x="6208423" y="1266167"/>
            <a:ext cx="218008" cy="215444"/>
          </a:xfrm>
          <a:prstGeom prst="rect">
            <a:avLst/>
          </a:prstGeom>
          <a:noFill/>
        </p:spPr>
        <p:txBody>
          <a:bodyPr wrap="none" lIns="0" tIns="0" rIns="0" bIns="0" rtlCol="0">
            <a:spAutoFit/>
          </a:bodyPr>
          <a:lstStyle/>
          <a:p>
            <a:pPr fontAlgn="auto">
              <a:spcBef>
                <a:spcPts val="0"/>
              </a:spcBef>
              <a:spcAft>
                <a:spcPts val="0"/>
              </a:spcAft>
            </a:pPr>
            <a:r>
              <a:rPr lang="en-US" sz="1400" b="1" i="1" dirty="0" err="1" smtClean="0">
                <a:solidFill>
                  <a:prstClr val="black"/>
                </a:solidFill>
                <a:latin typeface="Arial" pitchFamily="34" charset="0"/>
                <a:ea typeface="+mn-ea"/>
                <a:cs typeface="Arial" pitchFamily="34" charset="0"/>
              </a:rPr>
              <a:t>pp</a:t>
            </a:r>
            <a:endParaRPr lang="en-US" sz="1400" b="1" i="1" dirty="0">
              <a:solidFill>
                <a:prstClr val="black"/>
              </a:solidFill>
              <a:latin typeface="Arial" pitchFamily="34" charset="0"/>
              <a:ea typeface="+mn-ea"/>
              <a:cs typeface="Arial" pitchFamily="34" charset="0"/>
            </a:endParaRPr>
          </a:p>
        </p:txBody>
      </p:sp>
      <p:sp>
        <p:nvSpPr>
          <p:cNvPr id="12" name="TextBox 11"/>
          <p:cNvSpPr txBox="1"/>
          <p:nvPr/>
        </p:nvSpPr>
        <p:spPr>
          <a:xfrm>
            <a:off x="4209735" y="1749791"/>
            <a:ext cx="229230"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All</a:t>
            </a:r>
            <a:endParaRPr lang="en-US" sz="1400" b="1" dirty="0">
              <a:solidFill>
                <a:prstClr val="black"/>
              </a:solidFill>
              <a:latin typeface="Arial" pitchFamily="34" charset="0"/>
              <a:ea typeface="+mn-ea"/>
              <a:cs typeface="Arial" pitchFamily="34" charset="0"/>
            </a:endParaRPr>
          </a:p>
        </p:txBody>
      </p:sp>
      <p:sp>
        <p:nvSpPr>
          <p:cNvPr id="13" name="TextBox 12"/>
          <p:cNvSpPr txBox="1"/>
          <p:nvPr/>
        </p:nvSpPr>
        <p:spPr>
          <a:xfrm>
            <a:off x="4537609" y="1781176"/>
            <a:ext cx="102592" cy="184666"/>
          </a:xfrm>
          <a:prstGeom prst="rect">
            <a:avLst/>
          </a:prstGeom>
          <a:noFill/>
        </p:spPr>
        <p:txBody>
          <a:bodyPr wrap="none" lIns="0" tIns="0" rIns="0" bIns="0" rtlCol="0">
            <a:spAutoFit/>
          </a:bodyPr>
          <a:lstStyle/>
          <a:p>
            <a:pPr fontAlgn="auto">
              <a:spcBef>
                <a:spcPts val="0"/>
              </a:spcBef>
              <a:spcAft>
                <a:spcPts val="0"/>
              </a:spcAft>
            </a:pPr>
            <a:r>
              <a:rPr lang="en-US" sz="1200" b="1" i="1" dirty="0" smtClean="0">
                <a:solidFill>
                  <a:prstClr val="black"/>
                </a:solidFill>
                <a:latin typeface="Arial" pitchFamily="34" charset="0"/>
                <a:ea typeface="+mn-ea"/>
                <a:cs typeface="Arial" pitchFamily="34" charset="0"/>
              </a:rPr>
              <a:t>P</a:t>
            </a:r>
            <a:endParaRPr lang="en-US" sz="1200" b="1" i="1" dirty="0">
              <a:solidFill>
                <a:prstClr val="black"/>
              </a:solidFill>
              <a:latin typeface="Arial" pitchFamily="34" charset="0"/>
              <a:ea typeface="+mn-ea"/>
              <a:cs typeface="Arial" pitchFamily="34" charset="0"/>
            </a:endParaRPr>
          </a:p>
        </p:txBody>
      </p:sp>
      <p:sp>
        <p:nvSpPr>
          <p:cNvPr id="14" name="TextBox 13"/>
          <p:cNvSpPr txBox="1"/>
          <p:nvPr/>
        </p:nvSpPr>
        <p:spPr>
          <a:xfrm>
            <a:off x="6242050" y="1762126"/>
            <a:ext cx="94578" cy="184666"/>
          </a:xfrm>
          <a:prstGeom prst="rect">
            <a:avLst/>
          </a:prstGeom>
          <a:noFill/>
        </p:spPr>
        <p:txBody>
          <a:bodyPr wrap="none" lIns="0" tIns="0" rIns="0" bIns="0" rtlCol="0">
            <a:spAutoFit/>
          </a:bodyPr>
          <a:lstStyle/>
          <a:p>
            <a:pPr fontAlgn="auto">
              <a:spcBef>
                <a:spcPts val="0"/>
              </a:spcBef>
              <a:spcAft>
                <a:spcPts val="0"/>
              </a:spcAft>
            </a:pPr>
            <a:r>
              <a:rPr lang="en-US" sz="1200" b="1" i="1" dirty="0" smtClean="0">
                <a:solidFill>
                  <a:prstClr val="black"/>
                </a:solidFill>
                <a:latin typeface="Arial" pitchFamily="34" charset="0"/>
                <a:ea typeface="+mn-ea"/>
                <a:cs typeface="Arial" pitchFamily="34" charset="0"/>
              </a:rPr>
              <a:t>p</a:t>
            </a:r>
            <a:endParaRPr lang="en-US" sz="1200" b="1" i="1" dirty="0">
              <a:solidFill>
                <a:prstClr val="black"/>
              </a:solidFill>
              <a:latin typeface="Arial" pitchFamily="34" charset="0"/>
              <a:ea typeface="+mn-ea"/>
              <a:cs typeface="Arial" pitchFamily="34" charset="0"/>
            </a:endParaRPr>
          </a:p>
        </p:txBody>
      </p:sp>
      <p:sp>
        <p:nvSpPr>
          <p:cNvPr id="15" name="TextBox 14"/>
          <p:cNvSpPr txBox="1"/>
          <p:nvPr/>
        </p:nvSpPr>
        <p:spPr>
          <a:xfrm>
            <a:off x="5912941" y="1749623"/>
            <a:ext cx="229230"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All</a:t>
            </a:r>
            <a:endParaRPr lang="en-US" sz="1400" b="1" dirty="0">
              <a:solidFill>
                <a:prstClr val="black"/>
              </a:solidFill>
              <a:latin typeface="Arial" pitchFamily="34" charset="0"/>
              <a:ea typeface="+mn-ea"/>
              <a:cs typeface="Arial" pitchFamily="34" charset="0"/>
            </a:endParaRPr>
          </a:p>
        </p:txBody>
      </p:sp>
      <p:sp>
        <p:nvSpPr>
          <p:cNvPr id="16" name="TextBox 15"/>
          <p:cNvSpPr txBox="1"/>
          <p:nvPr/>
        </p:nvSpPr>
        <p:spPr>
          <a:xfrm>
            <a:off x="2240753" y="2463800"/>
            <a:ext cx="1202252" cy="430887"/>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F</a:t>
            </a:r>
            <a:r>
              <a:rPr lang="en-US" sz="1400" b="1" baseline="-25000" dirty="0">
                <a:solidFill>
                  <a:prstClr val="black"/>
                </a:solidFill>
                <a:latin typeface="Arial" pitchFamily="34" charset="0"/>
                <a:ea typeface="+mn-ea"/>
                <a:cs typeface="Arial" pitchFamily="34" charset="0"/>
              </a:rPr>
              <a:t>1</a:t>
            </a:r>
            <a:r>
              <a:rPr lang="en-US" sz="1400" b="1" dirty="0">
                <a:solidFill>
                  <a:prstClr val="black"/>
                </a:solidFill>
                <a:latin typeface="Arial" pitchFamily="34" charset="0"/>
                <a:ea typeface="+mn-ea"/>
                <a:cs typeface="Arial" pitchFamily="34" charset="0"/>
              </a:rPr>
              <a:t> </a:t>
            </a:r>
            <a:r>
              <a:rPr lang="en-US" sz="1400" b="1" dirty="0" smtClean="0">
                <a:solidFill>
                  <a:prstClr val="black"/>
                </a:solidFill>
                <a:latin typeface="Arial" pitchFamily="34" charset="0"/>
                <a:ea typeface="+mn-ea"/>
                <a:cs typeface="Arial" pitchFamily="34" charset="0"/>
              </a:rPr>
              <a:t>Generation</a:t>
            </a:r>
          </a:p>
          <a:p>
            <a:pPr fontAlgn="auto">
              <a:spcBef>
                <a:spcPts val="0"/>
              </a:spcBef>
              <a:spcAft>
                <a:spcPts val="0"/>
              </a:spcAft>
            </a:pPr>
            <a:r>
              <a:rPr lang="en-US" sz="1400" b="1" dirty="0" smtClean="0">
                <a:solidFill>
                  <a:prstClr val="black"/>
                </a:solidFill>
                <a:latin typeface="Arial" pitchFamily="34" charset="0"/>
                <a:ea typeface="+mn-ea"/>
                <a:cs typeface="Arial" pitchFamily="34" charset="0"/>
              </a:rPr>
              <a:t>(</a:t>
            </a:r>
            <a:r>
              <a:rPr lang="en-US" sz="1400" b="1" dirty="0">
                <a:solidFill>
                  <a:prstClr val="black"/>
                </a:solidFill>
                <a:latin typeface="Arial" pitchFamily="34" charset="0"/>
                <a:ea typeface="+mn-ea"/>
                <a:cs typeface="Arial" pitchFamily="34" charset="0"/>
              </a:rPr>
              <a:t>hybrids)</a:t>
            </a:r>
          </a:p>
        </p:txBody>
      </p:sp>
      <p:sp>
        <p:nvSpPr>
          <p:cNvPr id="17" name="TextBox 16"/>
          <p:cNvSpPr txBox="1"/>
          <p:nvPr/>
        </p:nvSpPr>
        <p:spPr>
          <a:xfrm>
            <a:off x="2549292" y="3238956"/>
            <a:ext cx="865622" cy="754053"/>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Alleles</a:t>
            </a:r>
          </a:p>
          <a:p>
            <a:pPr fontAlgn="auto">
              <a:lnSpc>
                <a:spcPts val="1600"/>
              </a:lnSpc>
              <a:spcBef>
                <a:spcPts val="0"/>
              </a:spcBef>
              <a:spcAft>
                <a:spcPts val="0"/>
              </a:spcAft>
            </a:pPr>
            <a:r>
              <a:rPr lang="en-US" sz="1400" b="1" dirty="0" smtClean="0">
                <a:solidFill>
                  <a:prstClr val="black"/>
                </a:solidFill>
                <a:latin typeface="Arial" pitchFamily="34" charset="0"/>
                <a:ea typeface="+mn-ea"/>
                <a:cs typeface="Arial" pitchFamily="34" charset="0"/>
              </a:rPr>
              <a:t>segregate</a:t>
            </a:r>
          </a:p>
          <a:p>
            <a:pPr fontAlgn="auto">
              <a:lnSpc>
                <a:spcPts val="1000"/>
              </a:lnSpc>
              <a:spcBef>
                <a:spcPts val="0"/>
              </a:spcBef>
              <a:spcAft>
                <a:spcPts val="0"/>
              </a:spcAft>
            </a:pPr>
            <a:endParaRPr lang="en-US" sz="1400" b="1" dirty="0" smtClean="0">
              <a:solidFill>
                <a:prstClr val="black"/>
              </a:solidFill>
              <a:latin typeface="Arial" pitchFamily="34" charset="0"/>
              <a:ea typeface="+mn-ea"/>
              <a:cs typeface="Arial" pitchFamily="34" charset="0"/>
            </a:endParaRPr>
          </a:p>
          <a:p>
            <a:pPr fontAlgn="auto">
              <a:lnSpc>
                <a:spcPts val="1400"/>
              </a:lnSpc>
              <a:spcBef>
                <a:spcPts val="0"/>
              </a:spcBef>
              <a:spcAft>
                <a:spcPts val="0"/>
              </a:spcAft>
            </a:pPr>
            <a:r>
              <a:rPr lang="en-US" sz="1400" b="1" dirty="0" smtClean="0">
                <a:solidFill>
                  <a:prstClr val="black"/>
                </a:solidFill>
                <a:latin typeface="Arial" pitchFamily="34" charset="0"/>
                <a:ea typeface="+mn-ea"/>
                <a:cs typeface="Arial" pitchFamily="34" charset="0"/>
              </a:rPr>
              <a:t>Gametes</a:t>
            </a:r>
            <a:endParaRPr lang="en-US" sz="1400" b="1" dirty="0">
              <a:solidFill>
                <a:prstClr val="black"/>
              </a:solidFill>
              <a:latin typeface="Arial" pitchFamily="34" charset="0"/>
              <a:ea typeface="+mn-ea"/>
              <a:cs typeface="Arial" pitchFamily="34" charset="0"/>
            </a:endParaRPr>
          </a:p>
        </p:txBody>
      </p:sp>
      <p:sp>
        <p:nvSpPr>
          <p:cNvPr id="18" name="TextBox 17"/>
          <p:cNvSpPr txBox="1"/>
          <p:nvPr/>
        </p:nvSpPr>
        <p:spPr>
          <a:xfrm>
            <a:off x="4686300" y="3003550"/>
            <a:ext cx="1234312"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Purple flowers</a:t>
            </a:r>
          </a:p>
        </p:txBody>
      </p:sp>
      <p:sp>
        <p:nvSpPr>
          <p:cNvPr id="19" name="TextBox 18"/>
          <p:cNvSpPr txBox="1"/>
          <p:nvPr/>
        </p:nvSpPr>
        <p:spPr>
          <a:xfrm>
            <a:off x="5035550" y="3207206"/>
            <a:ext cx="229230" cy="215444"/>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All</a:t>
            </a:r>
            <a:endParaRPr lang="en-US" sz="1400" b="1" dirty="0">
              <a:solidFill>
                <a:prstClr val="black"/>
              </a:solidFill>
              <a:latin typeface="Arial" pitchFamily="34" charset="0"/>
              <a:ea typeface="+mn-ea"/>
              <a:cs typeface="Arial" pitchFamily="34" charset="0"/>
            </a:endParaRPr>
          </a:p>
        </p:txBody>
      </p:sp>
      <p:sp>
        <p:nvSpPr>
          <p:cNvPr id="20" name="TextBox 19"/>
          <p:cNvSpPr txBox="1"/>
          <p:nvPr/>
        </p:nvSpPr>
        <p:spPr>
          <a:xfrm>
            <a:off x="4544062" y="3765719"/>
            <a:ext cx="102592" cy="184666"/>
          </a:xfrm>
          <a:prstGeom prst="rect">
            <a:avLst/>
          </a:prstGeom>
          <a:noFill/>
        </p:spPr>
        <p:txBody>
          <a:bodyPr wrap="none" lIns="0" tIns="0" rIns="0" bIns="0" rtlCol="0">
            <a:spAutoFit/>
          </a:bodyPr>
          <a:lstStyle/>
          <a:p>
            <a:pPr fontAlgn="auto">
              <a:spcBef>
                <a:spcPts val="0"/>
              </a:spcBef>
              <a:spcAft>
                <a:spcPts val="0"/>
              </a:spcAft>
            </a:pPr>
            <a:r>
              <a:rPr lang="en-US" sz="1200" b="1" i="1" dirty="0" smtClean="0">
                <a:solidFill>
                  <a:prstClr val="black"/>
                </a:solidFill>
                <a:latin typeface="Arial" pitchFamily="34" charset="0"/>
                <a:ea typeface="+mn-ea"/>
                <a:cs typeface="Arial" pitchFamily="34" charset="0"/>
              </a:rPr>
              <a:t>P</a:t>
            </a:r>
            <a:endParaRPr lang="en-US" sz="1200" b="1" i="1" dirty="0">
              <a:solidFill>
                <a:prstClr val="black"/>
              </a:solidFill>
              <a:latin typeface="Arial" pitchFamily="34" charset="0"/>
              <a:ea typeface="+mn-ea"/>
              <a:cs typeface="Arial" pitchFamily="34" charset="0"/>
            </a:endParaRPr>
          </a:p>
        </p:txBody>
      </p:sp>
      <p:sp>
        <p:nvSpPr>
          <p:cNvPr id="21" name="TextBox 20"/>
          <p:cNvSpPr txBox="1"/>
          <p:nvPr/>
        </p:nvSpPr>
        <p:spPr>
          <a:xfrm>
            <a:off x="6145450" y="3736976"/>
            <a:ext cx="94578" cy="184666"/>
          </a:xfrm>
          <a:prstGeom prst="rect">
            <a:avLst/>
          </a:prstGeom>
          <a:noFill/>
        </p:spPr>
        <p:txBody>
          <a:bodyPr wrap="none" lIns="0" tIns="0" rIns="0" bIns="0" rtlCol="0">
            <a:spAutoFit/>
          </a:bodyPr>
          <a:lstStyle/>
          <a:p>
            <a:pPr fontAlgn="auto">
              <a:spcBef>
                <a:spcPts val="0"/>
              </a:spcBef>
              <a:spcAft>
                <a:spcPts val="0"/>
              </a:spcAft>
            </a:pPr>
            <a:r>
              <a:rPr lang="en-US" sz="1200" b="1" i="1" dirty="0">
                <a:solidFill>
                  <a:prstClr val="black"/>
                </a:solidFill>
                <a:latin typeface="Arial" pitchFamily="34" charset="0"/>
                <a:ea typeface="+mn-ea"/>
                <a:cs typeface="Arial" pitchFamily="34" charset="0"/>
              </a:rPr>
              <a:t>p</a:t>
            </a:r>
          </a:p>
        </p:txBody>
      </p:sp>
      <p:sp>
        <p:nvSpPr>
          <p:cNvPr id="22" name="TextBox 21"/>
          <p:cNvSpPr txBox="1"/>
          <p:nvPr/>
        </p:nvSpPr>
        <p:spPr>
          <a:xfrm>
            <a:off x="5322506" y="3207206"/>
            <a:ext cx="229230" cy="215444"/>
          </a:xfrm>
          <a:prstGeom prst="rect">
            <a:avLst/>
          </a:prstGeom>
          <a:noFill/>
        </p:spPr>
        <p:txBody>
          <a:bodyPr wrap="none" lIns="0" tIns="0" rIns="0" bIns="0" rtlCol="0">
            <a:spAutoFit/>
          </a:bodyPr>
          <a:lstStyle/>
          <a:p>
            <a:pPr fontAlgn="auto">
              <a:spcBef>
                <a:spcPts val="0"/>
              </a:spcBef>
              <a:spcAft>
                <a:spcPts val="0"/>
              </a:spcAft>
            </a:pPr>
            <a:r>
              <a:rPr lang="en-US" sz="1400" b="1" i="1" dirty="0" err="1" smtClean="0">
                <a:solidFill>
                  <a:prstClr val="black"/>
                </a:solidFill>
                <a:latin typeface="Arial" pitchFamily="34" charset="0"/>
                <a:ea typeface="+mn-ea"/>
                <a:cs typeface="Arial" pitchFamily="34" charset="0"/>
              </a:rPr>
              <a:t>Pp</a:t>
            </a:r>
            <a:endParaRPr lang="en-US" sz="1400" b="1" i="1" dirty="0">
              <a:solidFill>
                <a:prstClr val="black"/>
              </a:solidFill>
              <a:latin typeface="Arial" pitchFamily="34" charset="0"/>
              <a:ea typeface="+mn-ea"/>
              <a:cs typeface="Arial" pitchFamily="34" charset="0"/>
            </a:endParaRPr>
          </a:p>
        </p:txBody>
      </p:sp>
      <p:sp>
        <p:nvSpPr>
          <p:cNvPr id="23" name="TextBox 22"/>
          <p:cNvSpPr txBox="1"/>
          <p:nvPr/>
        </p:nvSpPr>
        <p:spPr>
          <a:xfrm>
            <a:off x="2234403" y="4394200"/>
            <a:ext cx="1202252" cy="430887"/>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F</a:t>
            </a:r>
            <a:r>
              <a:rPr lang="en-US" sz="1400" b="1" baseline="-25000" dirty="0" smtClean="0">
                <a:solidFill>
                  <a:prstClr val="black"/>
                </a:solidFill>
                <a:latin typeface="Arial" pitchFamily="34" charset="0"/>
                <a:ea typeface="+mn-ea"/>
                <a:cs typeface="Arial" pitchFamily="34" charset="0"/>
              </a:rPr>
              <a:t>2</a:t>
            </a:r>
            <a:r>
              <a:rPr lang="en-US" sz="1400" b="1" dirty="0" smtClean="0">
                <a:solidFill>
                  <a:prstClr val="black"/>
                </a:solidFill>
                <a:latin typeface="Arial" pitchFamily="34" charset="0"/>
                <a:ea typeface="+mn-ea"/>
                <a:cs typeface="Arial" pitchFamily="34" charset="0"/>
              </a:rPr>
              <a:t> Generation</a:t>
            </a:r>
          </a:p>
          <a:p>
            <a:pPr fontAlgn="auto">
              <a:spcBef>
                <a:spcPts val="0"/>
              </a:spcBef>
              <a:spcAft>
                <a:spcPts val="0"/>
              </a:spcAft>
            </a:pPr>
            <a:r>
              <a:rPr lang="en-US" sz="1400" b="1" dirty="0" smtClean="0">
                <a:solidFill>
                  <a:prstClr val="black"/>
                </a:solidFill>
                <a:latin typeface="Arial" pitchFamily="34" charset="0"/>
                <a:ea typeface="+mn-ea"/>
                <a:cs typeface="Arial" pitchFamily="34" charset="0"/>
              </a:rPr>
              <a:t>(</a:t>
            </a:r>
            <a:r>
              <a:rPr lang="en-US" sz="1400" b="1" dirty="0">
                <a:solidFill>
                  <a:prstClr val="black"/>
                </a:solidFill>
                <a:latin typeface="Arial" pitchFamily="34" charset="0"/>
                <a:ea typeface="+mn-ea"/>
                <a:cs typeface="Arial" pitchFamily="34" charset="0"/>
              </a:rPr>
              <a:t>hybrids)</a:t>
            </a:r>
          </a:p>
        </p:txBody>
      </p:sp>
      <p:sp>
        <p:nvSpPr>
          <p:cNvPr id="24" name="TextBox 23"/>
          <p:cNvSpPr txBox="1"/>
          <p:nvPr/>
        </p:nvSpPr>
        <p:spPr>
          <a:xfrm>
            <a:off x="4457623" y="4394200"/>
            <a:ext cx="1742465" cy="215444"/>
          </a:xfrm>
          <a:prstGeom prst="rect">
            <a:avLst/>
          </a:prstGeom>
          <a:noFill/>
        </p:spPr>
        <p:txBody>
          <a:bodyPr wrap="none" lIns="0" tIns="0" rIns="0" bIns="0" rtlCol="0">
            <a:spAutoFit/>
          </a:bodyPr>
          <a:lstStyle/>
          <a:p>
            <a:pPr fontAlgn="auto">
              <a:spcBef>
                <a:spcPts val="0"/>
              </a:spcBef>
              <a:spcAft>
                <a:spcPts val="0"/>
              </a:spcAft>
            </a:pPr>
            <a:r>
              <a:rPr lang="en-US" sz="1400" b="1" dirty="0">
                <a:solidFill>
                  <a:prstClr val="black"/>
                </a:solidFill>
                <a:latin typeface="Arial" pitchFamily="34" charset="0"/>
                <a:ea typeface="+mn-ea"/>
                <a:cs typeface="Arial" pitchFamily="34" charset="0"/>
              </a:rPr>
              <a:t>Sperm from F</a:t>
            </a:r>
            <a:r>
              <a:rPr lang="en-US" sz="1400" b="1" baseline="-25000" dirty="0">
                <a:solidFill>
                  <a:prstClr val="black"/>
                </a:solidFill>
                <a:latin typeface="Arial" pitchFamily="34" charset="0"/>
                <a:ea typeface="+mn-ea"/>
                <a:cs typeface="Arial" pitchFamily="34" charset="0"/>
              </a:rPr>
              <a:t>1</a:t>
            </a:r>
            <a:r>
              <a:rPr lang="en-US" sz="1400" b="1" dirty="0">
                <a:solidFill>
                  <a:prstClr val="black"/>
                </a:solidFill>
                <a:latin typeface="Arial" pitchFamily="34" charset="0"/>
                <a:ea typeface="+mn-ea"/>
                <a:cs typeface="Arial" pitchFamily="34" charset="0"/>
              </a:rPr>
              <a:t> plant</a:t>
            </a:r>
          </a:p>
        </p:txBody>
      </p:sp>
      <p:grpSp>
        <p:nvGrpSpPr>
          <p:cNvPr id="2" name="Group 26"/>
          <p:cNvGrpSpPr/>
          <p:nvPr/>
        </p:nvGrpSpPr>
        <p:grpSpPr>
          <a:xfrm>
            <a:off x="4358639" y="3702673"/>
            <a:ext cx="80963" cy="344710"/>
            <a:chOff x="4358639" y="3702673"/>
            <a:chExt cx="80963" cy="344710"/>
          </a:xfrm>
        </p:grpSpPr>
        <p:sp>
          <p:nvSpPr>
            <p:cNvPr id="25" name="TextBox 24"/>
            <p:cNvSpPr txBox="1"/>
            <p:nvPr/>
          </p:nvSpPr>
          <p:spPr>
            <a:xfrm>
              <a:off x="4358639" y="3702673"/>
              <a:ext cx="80150" cy="344710"/>
            </a:xfrm>
            <a:prstGeom prst="rect">
              <a:avLst/>
            </a:prstGeom>
            <a:noFill/>
          </p:spPr>
          <p:txBody>
            <a:bodyPr wrap="none" lIns="0" tIns="0" rIns="0" bIns="0" rtlCol="0">
              <a:spAutoFit/>
            </a:bodyPr>
            <a:lstStyle/>
            <a:p>
              <a:pPr fontAlgn="auto">
                <a:spcBef>
                  <a:spcPts val="0"/>
                </a:spcBef>
                <a:spcAft>
                  <a:spcPts val="0"/>
                </a:spcAft>
              </a:pPr>
              <a:r>
                <a:rPr lang="en-US" sz="112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1120" b="1" dirty="0">
                  <a:solidFill>
                    <a:prstClr val="black"/>
                  </a:solidFill>
                  <a:latin typeface="Arial" pitchFamily="34" charset="0"/>
                  <a:ea typeface="+mn-ea"/>
                  <a:cs typeface="Arial" pitchFamily="34" charset="0"/>
                </a:rPr>
                <a:t>2</a:t>
              </a:r>
            </a:p>
          </p:txBody>
        </p:sp>
        <p:sp>
          <p:nvSpPr>
            <p:cNvPr id="26" name="Freeform 25"/>
            <p:cNvSpPr/>
            <p:nvPr/>
          </p:nvSpPr>
          <p:spPr>
            <a:xfrm>
              <a:off x="4358639" y="3875085"/>
              <a:ext cx="80963" cy="0"/>
            </a:xfrm>
            <a:custGeom>
              <a:avLst/>
              <a:gdLst>
                <a:gd name="connsiteX0" fmla="*/ 0 w 80963"/>
                <a:gd name="connsiteY0" fmla="*/ 0 h 0"/>
                <a:gd name="connsiteX1" fmla="*/ 80963 w 80963"/>
                <a:gd name="connsiteY1" fmla="*/ 0 h 0"/>
              </a:gdLst>
              <a:ahLst/>
              <a:cxnLst>
                <a:cxn ang="0">
                  <a:pos x="connsiteX0" y="connsiteY0"/>
                </a:cxn>
                <a:cxn ang="0">
                  <a:pos x="connsiteX1" y="connsiteY1"/>
                </a:cxn>
              </a:cxnLst>
              <a:rect l="l" t="t" r="r" b="b"/>
              <a:pathLst>
                <a:path w="80963">
                  <a:moveTo>
                    <a:pt x="0" y="0"/>
                  </a:moveTo>
                  <a:lnTo>
                    <a:pt x="80963"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grpSp>
        <p:nvGrpSpPr>
          <p:cNvPr id="27" name="Group 28"/>
          <p:cNvGrpSpPr/>
          <p:nvPr/>
        </p:nvGrpSpPr>
        <p:grpSpPr>
          <a:xfrm>
            <a:off x="5946593" y="3700467"/>
            <a:ext cx="80963" cy="344710"/>
            <a:chOff x="4358639" y="3702673"/>
            <a:chExt cx="80963" cy="344710"/>
          </a:xfrm>
        </p:grpSpPr>
        <p:sp>
          <p:nvSpPr>
            <p:cNvPr id="30" name="TextBox 29"/>
            <p:cNvSpPr txBox="1"/>
            <p:nvPr/>
          </p:nvSpPr>
          <p:spPr>
            <a:xfrm>
              <a:off x="4358639" y="3702673"/>
              <a:ext cx="80150" cy="344710"/>
            </a:xfrm>
            <a:prstGeom prst="rect">
              <a:avLst/>
            </a:prstGeom>
            <a:noFill/>
          </p:spPr>
          <p:txBody>
            <a:bodyPr wrap="none" lIns="0" tIns="0" rIns="0" bIns="0" rtlCol="0">
              <a:spAutoFit/>
            </a:bodyPr>
            <a:lstStyle/>
            <a:p>
              <a:pPr fontAlgn="auto">
                <a:spcBef>
                  <a:spcPts val="0"/>
                </a:spcBef>
                <a:spcAft>
                  <a:spcPts val="0"/>
                </a:spcAft>
              </a:pPr>
              <a:r>
                <a:rPr lang="en-US" sz="1120" b="1" dirty="0" smtClean="0">
                  <a:solidFill>
                    <a:prstClr val="black"/>
                  </a:solidFill>
                  <a:latin typeface="Arial" pitchFamily="34" charset="0"/>
                  <a:ea typeface="+mn-ea"/>
                  <a:cs typeface="Arial" pitchFamily="34" charset="0"/>
                </a:rPr>
                <a:t>1</a:t>
              </a:r>
            </a:p>
            <a:p>
              <a:pPr fontAlgn="auto">
                <a:spcBef>
                  <a:spcPts val="0"/>
                </a:spcBef>
                <a:spcAft>
                  <a:spcPts val="0"/>
                </a:spcAft>
              </a:pPr>
              <a:r>
                <a:rPr lang="en-US" sz="1120" b="1" dirty="0">
                  <a:solidFill>
                    <a:prstClr val="black"/>
                  </a:solidFill>
                  <a:latin typeface="Arial" pitchFamily="34" charset="0"/>
                  <a:ea typeface="+mn-ea"/>
                  <a:cs typeface="Arial" pitchFamily="34" charset="0"/>
                </a:rPr>
                <a:t>2</a:t>
              </a:r>
            </a:p>
          </p:txBody>
        </p:sp>
        <p:sp>
          <p:nvSpPr>
            <p:cNvPr id="31" name="Freeform 30"/>
            <p:cNvSpPr/>
            <p:nvPr/>
          </p:nvSpPr>
          <p:spPr>
            <a:xfrm>
              <a:off x="4358639" y="3875085"/>
              <a:ext cx="80963" cy="0"/>
            </a:xfrm>
            <a:custGeom>
              <a:avLst/>
              <a:gdLst>
                <a:gd name="connsiteX0" fmla="*/ 0 w 80963"/>
                <a:gd name="connsiteY0" fmla="*/ 0 h 0"/>
                <a:gd name="connsiteX1" fmla="*/ 80963 w 80963"/>
                <a:gd name="connsiteY1" fmla="*/ 0 h 0"/>
              </a:gdLst>
              <a:ahLst/>
              <a:cxnLst>
                <a:cxn ang="0">
                  <a:pos x="connsiteX0" y="connsiteY0"/>
                </a:cxn>
                <a:cxn ang="0">
                  <a:pos x="connsiteX1" y="connsiteY1"/>
                </a:cxn>
              </a:cxnLst>
              <a:rect l="l" t="t" r="r" b="b"/>
              <a:pathLst>
                <a:path w="80963">
                  <a:moveTo>
                    <a:pt x="0" y="0"/>
                  </a:moveTo>
                  <a:lnTo>
                    <a:pt x="80963" y="0"/>
                  </a:lnTo>
                </a:path>
              </a:pathLst>
            </a:cu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sz="1800">
                <a:solidFill>
                  <a:prstClr val="black"/>
                </a:solidFill>
              </a:endParaRPr>
            </a:p>
          </p:txBody>
        </p:sp>
      </p:grpSp>
      <p:sp>
        <p:nvSpPr>
          <p:cNvPr id="32" name="TextBox 31"/>
          <p:cNvSpPr txBox="1"/>
          <p:nvPr/>
        </p:nvSpPr>
        <p:spPr>
          <a:xfrm>
            <a:off x="4991104" y="4675645"/>
            <a:ext cx="102592" cy="184666"/>
          </a:xfrm>
          <a:prstGeom prst="rect">
            <a:avLst/>
          </a:prstGeom>
          <a:noFill/>
        </p:spPr>
        <p:txBody>
          <a:bodyPr wrap="none" lIns="0" tIns="0" rIns="0" bIns="0" rtlCol="0">
            <a:spAutoFit/>
          </a:bodyPr>
          <a:lstStyle/>
          <a:p>
            <a:pPr fontAlgn="auto">
              <a:spcBef>
                <a:spcPts val="0"/>
              </a:spcBef>
              <a:spcAft>
                <a:spcPts val="0"/>
              </a:spcAft>
            </a:pPr>
            <a:r>
              <a:rPr lang="en-US" sz="1200" b="1" i="1" dirty="0" smtClean="0">
                <a:solidFill>
                  <a:prstClr val="black"/>
                </a:solidFill>
                <a:latin typeface="Arial" pitchFamily="34" charset="0"/>
                <a:ea typeface="+mn-ea"/>
                <a:cs typeface="Arial" pitchFamily="34" charset="0"/>
              </a:rPr>
              <a:t>P</a:t>
            </a:r>
            <a:endParaRPr lang="en-US" sz="1200" b="1" i="1" dirty="0">
              <a:solidFill>
                <a:prstClr val="black"/>
              </a:solidFill>
              <a:latin typeface="Arial" pitchFamily="34" charset="0"/>
              <a:ea typeface="+mn-ea"/>
              <a:cs typeface="Arial" pitchFamily="34" charset="0"/>
            </a:endParaRPr>
          </a:p>
        </p:txBody>
      </p:sp>
      <p:sp>
        <p:nvSpPr>
          <p:cNvPr id="33" name="TextBox 32"/>
          <p:cNvSpPr txBox="1"/>
          <p:nvPr/>
        </p:nvSpPr>
        <p:spPr>
          <a:xfrm>
            <a:off x="4530939" y="5133978"/>
            <a:ext cx="102592" cy="184666"/>
          </a:xfrm>
          <a:prstGeom prst="rect">
            <a:avLst/>
          </a:prstGeom>
          <a:noFill/>
        </p:spPr>
        <p:txBody>
          <a:bodyPr wrap="none" lIns="0" tIns="0" rIns="0" bIns="0" rtlCol="0">
            <a:spAutoFit/>
          </a:bodyPr>
          <a:lstStyle/>
          <a:p>
            <a:pPr fontAlgn="auto">
              <a:spcBef>
                <a:spcPts val="0"/>
              </a:spcBef>
              <a:spcAft>
                <a:spcPts val="0"/>
              </a:spcAft>
            </a:pPr>
            <a:r>
              <a:rPr lang="en-US" sz="1200" b="1" i="1" dirty="0" smtClean="0">
                <a:solidFill>
                  <a:prstClr val="black"/>
                </a:solidFill>
                <a:latin typeface="Arial" pitchFamily="34" charset="0"/>
                <a:ea typeface="+mn-ea"/>
                <a:cs typeface="Arial" pitchFamily="34" charset="0"/>
              </a:rPr>
              <a:t>P</a:t>
            </a:r>
            <a:endParaRPr lang="en-US" sz="1200" b="1" i="1" dirty="0">
              <a:solidFill>
                <a:prstClr val="black"/>
              </a:solidFill>
              <a:latin typeface="Arial" pitchFamily="34" charset="0"/>
              <a:ea typeface="+mn-ea"/>
              <a:cs typeface="Arial" pitchFamily="34" charset="0"/>
            </a:endParaRPr>
          </a:p>
        </p:txBody>
      </p:sp>
      <p:sp>
        <p:nvSpPr>
          <p:cNvPr id="34" name="TextBox 33"/>
          <p:cNvSpPr txBox="1"/>
          <p:nvPr/>
        </p:nvSpPr>
        <p:spPr>
          <a:xfrm>
            <a:off x="5548848" y="4652963"/>
            <a:ext cx="94578" cy="184666"/>
          </a:xfrm>
          <a:prstGeom prst="rect">
            <a:avLst/>
          </a:prstGeom>
          <a:noFill/>
        </p:spPr>
        <p:txBody>
          <a:bodyPr wrap="none" lIns="0" tIns="0" rIns="0" bIns="0" rtlCol="0">
            <a:spAutoFit/>
          </a:bodyPr>
          <a:lstStyle/>
          <a:p>
            <a:pPr fontAlgn="auto">
              <a:spcBef>
                <a:spcPts val="0"/>
              </a:spcBef>
              <a:spcAft>
                <a:spcPts val="0"/>
              </a:spcAft>
            </a:pPr>
            <a:r>
              <a:rPr lang="en-US" sz="1200" b="1" i="1" dirty="0">
                <a:solidFill>
                  <a:prstClr val="black"/>
                </a:solidFill>
                <a:latin typeface="Arial" pitchFamily="34" charset="0"/>
                <a:ea typeface="+mn-ea"/>
                <a:cs typeface="Arial" pitchFamily="34" charset="0"/>
              </a:rPr>
              <a:t>p</a:t>
            </a:r>
          </a:p>
        </p:txBody>
      </p:sp>
      <p:sp>
        <p:nvSpPr>
          <p:cNvPr id="35" name="TextBox 34"/>
          <p:cNvSpPr txBox="1"/>
          <p:nvPr/>
        </p:nvSpPr>
        <p:spPr>
          <a:xfrm>
            <a:off x="4530939" y="5679848"/>
            <a:ext cx="94578" cy="184666"/>
          </a:xfrm>
          <a:prstGeom prst="rect">
            <a:avLst/>
          </a:prstGeom>
          <a:noFill/>
        </p:spPr>
        <p:txBody>
          <a:bodyPr wrap="none" lIns="0" tIns="0" rIns="0" bIns="0" rtlCol="0">
            <a:spAutoFit/>
          </a:bodyPr>
          <a:lstStyle/>
          <a:p>
            <a:pPr fontAlgn="auto">
              <a:spcBef>
                <a:spcPts val="0"/>
              </a:spcBef>
              <a:spcAft>
                <a:spcPts val="0"/>
              </a:spcAft>
            </a:pPr>
            <a:r>
              <a:rPr lang="en-US" sz="1200" b="1" i="1" dirty="0">
                <a:solidFill>
                  <a:prstClr val="black"/>
                </a:solidFill>
                <a:latin typeface="Arial" pitchFamily="34" charset="0"/>
                <a:ea typeface="+mn-ea"/>
                <a:cs typeface="Arial" pitchFamily="34" charset="0"/>
              </a:rPr>
              <a:t>p</a:t>
            </a:r>
          </a:p>
        </p:txBody>
      </p:sp>
      <p:sp>
        <p:nvSpPr>
          <p:cNvPr id="36" name="TextBox 35"/>
          <p:cNvSpPr txBox="1"/>
          <p:nvPr/>
        </p:nvSpPr>
        <p:spPr>
          <a:xfrm>
            <a:off x="4970674" y="5314956"/>
            <a:ext cx="205184" cy="184666"/>
          </a:xfrm>
          <a:prstGeom prst="rect">
            <a:avLst/>
          </a:prstGeom>
          <a:noFill/>
        </p:spPr>
        <p:txBody>
          <a:bodyPr wrap="none" lIns="0" tIns="0" rIns="0" bIns="0" rtlCol="0">
            <a:spAutoFit/>
          </a:bodyPr>
          <a:lstStyle/>
          <a:p>
            <a:pPr fontAlgn="auto">
              <a:spcBef>
                <a:spcPts val="0"/>
              </a:spcBef>
              <a:spcAft>
                <a:spcPts val="0"/>
              </a:spcAft>
            </a:pPr>
            <a:r>
              <a:rPr lang="en-US" sz="1200" b="1" i="1" dirty="0" smtClean="0">
                <a:solidFill>
                  <a:prstClr val="black"/>
                </a:solidFill>
                <a:latin typeface="Arial" pitchFamily="34" charset="0"/>
                <a:ea typeface="+mn-ea"/>
                <a:cs typeface="Arial" pitchFamily="34" charset="0"/>
              </a:rPr>
              <a:t>PP</a:t>
            </a:r>
            <a:endParaRPr lang="en-US" sz="1200" b="1" i="1" dirty="0">
              <a:solidFill>
                <a:prstClr val="black"/>
              </a:solidFill>
              <a:latin typeface="Arial" pitchFamily="34" charset="0"/>
              <a:ea typeface="+mn-ea"/>
              <a:cs typeface="Arial" pitchFamily="34" charset="0"/>
            </a:endParaRPr>
          </a:p>
        </p:txBody>
      </p:sp>
      <p:sp>
        <p:nvSpPr>
          <p:cNvPr id="37" name="TextBox 36"/>
          <p:cNvSpPr txBox="1"/>
          <p:nvPr/>
        </p:nvSpPr>
        <p:spPr>
          <a:xfrm>
            <a:off x="5534247" y="5310177"/>
            <a:ext cx="197170" cy="184666"/>
          </a:xfrm>
          <a:prstGeom prst="rect">
            <a:avLst/>
          </a:prstGeom>
          <a:noFill/>
        </p:spPr>
        <p:txBody>
          <a:bodyPr wrap="none" lIns="0" tIns="0" rIns="0" bIns="0" rtlCol="0">
            <a:spAutoFit/>
          </a:bodyPr>
          <a:lstStyle/>
          <a:p>
            <a:pPr fontAlgn="auto">
              <a:spcBef>
                <a:spcPts val="0"/>
              </a:spcBef>
              <a:spcAft>
                <a:spcPts val="0"/>
              </a:spcAft>
            </a:pPr>
            <a:r>
              <a:rPr lang="en-US" sz="1200" b="1" i="1" dirty="0" err="1" smtClean="0">
                <a:solidFill>
                  <a:prstClr val="black"/>
                </a:solidFill>
                <a:latin typeface="Arial" pitchFamily="34" charset="0"/>
                <a:ea typeface="+mn-ea"/>
                <a:cs typeface="Arial" pitchFamily="34" charset="0"/>
              </a:rPr>
              <a:t>Pp</a:t>
            </a:r>
            <a:endParaRPr lang="en-US" sz="1200" b="1" i="1" dirty="0">
              <a:solidFill>
                <a:prstClr val="black"/>
              </a:solidFill>
              <a:latin typeface="Arial" pitchFamily="34" charset="0"/>
              <a:ea typeface="+mn-ea"/>
              <a:cs typeface="Arial" pitchFamily="34" charset="0"/>
            </a:endParaRPr>
          </a:p>
        </p:txBody>
      </p:sp>
      <p:sp>
        <p:nvSpPr>
          <p:cNvPr id="38" name="TextBox 37"/>
          <p:cNvSpPr txBox="1"/>
          <p:nvPr/>
        </p:nvSpPr>
        <p:spPr>
          <a:xfrm>
            <a:off x="4978688" y="5878792"/>
            <a:ext cx="197170" cy="184666"/>
          </a:xfrm>
          <a:prstGeom prst="rect">
            <a:avLst/>
          </a:prstGeom>
          <a:noFill/>
        </p:spPr>
        <p:txBody>
          <a:bodyPr wrap="none" lIns="0" tIns="0" rIns="0" bIns="0" rtlCol="0">
            <a:spAutoFit/>
          </a:bodyPr>
          <a:lstStyle/>
          <a:p>
            <a:pPr fontAlgn="auto">
              <a:spcBef>
                <a:spcPts val="0"/>
              </a:spcBef>
              <a:spcAft>
                <a:spcPts val="0"/>
              </a:spcAft>
            </a:pPr>
            <a:r>
              <a:rPr lang="en-US" sz="1200" b="1" i="1" dirty="0" err="1" smtClean="0">
                <a:solidFill>
                  <a:prstClr val="black"/>
                </a:solidFill>
                <a:latin typeface="Arial" pitchFamily="34" charset="0"/>
                <a:ea typeface="+mn-ea"/>
                <a:cs typeface="Arial" pitchFamily="34" charset="0"/>
              </a:rPr>
              <a:t>Pp</a:t>
            </a:r>
            <a:endParaRPr lang="en-US" sz="1200" b="1" i="1" dirty="0">
              <a:solidFill>
                <a:prstClr val="black"/>
              </a:solidFill>
              <a:latin typeface="Arial" pitchFamily="34" charset="0"/>
              <a:ea typeface="+mn-ea"/>
              <a:cs typeface="Arial" pitchFamily="34" charset="0"/>
            </a:endParaRPr>
          </a:p>
        </p:txBody>
      </p:sp>
      <p:sp>
        <p:nvSpPr>
          <p:cNvPr id="39" name="TextBox 38"/>
          <p:cNvSpPr txBox="1"/>
          <p:nvPr/>
        </p:nvSpPr>
        <p:spPr>
          <a:xfrm>
            <a:off x="5530893" y="5878792"/>
            <a:ext cx="189154" cy="184666"/>
          </a:xfrm>
          <a:prstGeom prst="rect">
            <a:avLst/>
          </a:prstGeom>
          <a:noFill/>
        </p:spPr>
        <p:txBody>
          <a:bodyPr wrap="none" lIns="0" tIns="0" rIns="0" bIns="0" rtlCol="0">
            <a:spAutoFit/>
          </a:bodyPr>
          <a:lstStyle/>
          <a:p>
            <a:pPr fontAlgn="auto">
              <a:spcBef>
                <a:spcPts val="0"/>
              </a:spcBef>
              <a:spcAft>
                <a:spcPts val="0"/>
              </a:spcAft>
            </a:pPr>
            <a:r>
              <a:rPr lang="en-US" sz="1200" b="1" i="1" dirty="0" err="1" smtClean="0">
                <a:solidFill>
                  <a:prstClr val="black"/>
                </a:solidFill>
                <a:latin typeface="Arial" pitchFamily="34" charset="0"/>
                <a:ea typeface="+mn-ea"/>
                <a:cs typeface="Arial" pitchFamily="34" charset="0"/>
              </a:rPr>
              <a:t>pp</a:t>
            </a:r>
            <a:endParaRPr lang="en-US" sz="1200" b="1" i="1" dirty="0">
              <a:solidFill>
                <a:prstClr val="black"/>
              </a:solidFill>
              <a:latin typeface="Arial" pitchFamily="34" charset="0"/>
              <a:ea typeface="+mn-ea"/>
              <a:cs typeface="Arial" pitchFamily="34" charset="0"/>
            </a:endParaRPr>
          </a:p>
        </p:txBody>
      </p:sp>
      <p:sp>
        <p:nvSpPr>
          <p:cNvPr id="40" name="TextBox 39"/>
          <p:cNvSpPr txBox="1"/>
          <p:nvPr/>
        </p:nvSpPr>
        <p:spPr>
          <a:xfrm>
            <a:off x="3506848" y="5305414"/>
            <a:ext cx="886461" cy="430887"/>
          </a:xfrm>
          <a:prstGeom prst="rect">
            <a:avLst/>
          </a:prstGeom>
          <a:noFill/>
        </p:spPr>
        <p:txBody>
          <a:bodyPr wrap="none" lIns="0" tIns="0" rIns="0" bIns="0" rtlCol="0">
            <a:spAutoFit/>
          </a:bodyPr>
          <a:lstStyle/>
          <a:p>
            <a:pPr fontAlgn="auto">
              <a:spcBef>
                <a:spcPts val="0"/>
              </a:spcBef>
              <a:spcAft>
                <a:spcPts val="0"/>
              </a:spcAft>
            </a:pPr>
            <a:r>
              <a:rPr lang="en-US" sz="1400" b="1" dirty="0" smtClean="0">
                <a:solidFill>
                  <a:prstClr val="black"/>
                </a:solidFill>
                <a:latin typeface="Arial" pitchFamily="34" charset="0"/>
                <a:ea typeface="+mn-ea"/>
                <a:cs typeface="Arial" pitchFamily="34" charset="0"/>
              </a:rPr>
              <a:t>Eggs from</a:t>
            </a:r>
          </a:p>
          <a:p>
            <a:pPr fontAlgn="auto">
              <a:spcBef>
                <a:spcPts val="0"/>
              </a:spcBef>
              <a:spcAft>
                <a:spcPts val="0"/>
              </a:spcAft>
            </a:pPr>
            <a:r>
              <a:rPr lang="en-US" sz="1400" b="1" dirty="0" smtClean="0">
                <a:solidFill>
                  <a:prstClr val="black"/>
                </a:solidFill>
                <a:latin typeface="Arial" pitchFamily="34" charset="0"/>
                <a:ea typeface="+mn-ea"/>
                <a:cs typeface="Arial" pitchFamily="34" charset="0"/>
              </a:rPr>
              <a:t>F</a:t>
            </a:r>
            <a:r>
              <a:rPr lang="en-US" sz="1400" b="1" baseline="-25000" dirty="0" smtClean="0">
                <a:solidFill>
                  <a:prstClr val="black"/>
                </a:solidFill>
                <a:latin typeface="Arial" pitchFamily="34" charset="0"/>
                <a:ea typeface="+mn-ea"/>
                <a:cs typeface="Arial" pitchFamily="34" charset="0"/>
              </a:rPr>
              <a:t>1</a:t>
            </a:r>
            <a:r>
              <a:rPr lang="en-US" sz="1400" b="1" dirty="0" smtClean="0">
                <a:solidFill>
                  <a:prstClr val="black"/>
                </a:solidFill>
                <a:latin typeface="Arial" pitchFamily="34" charset="0"/>
                <a:ea typeface="+mn-ea"/>
                <a:cs typeface="Arial" pitchFamily="34" charset="0"/>
              </a:rPr>
              <a:t> </a:t>
            </a:r>
            <a:r>
              <a:rPr lang="en-US" sz="1400" b="1" dirty="0">
                <a:solidFill>
                  <a:prstClr val="black"/>
                </a:solidFill>
                <a:latin typeface="Arial" pitchFamily="34" charset="0"/>
                <a:ea typeface="+mn-ea"/>
                <a:cs typeface="Arial" pitchFamily="34" charset="0"/>
              </a:rPr>
              <a:t>plant</a:t>
            </a:r>
          </a:p>
        </p:txBody>
      </p:sp>
      <p:sp>
        <p:nvSpPr>
          <p:cNvPr id="41" name="TextBox 40"/>
          <p:cNvSpPr txBox="1"/>
          <p:nvPr/>
        </p:nvSpPr>
        <p:spPr>
          <a:xfrm>
            <a:off x="3505412" y="6157919"/>
            <a:ext cx="1930016" cy="436017"/>
          </a:xfrm>
          <a:prstGeom prst="rect">
            <a:avLst/>
          </a:prstGeom>
          <a:noFill/>
        </p:spPr>
        <p:txBody>
          <a:bodyPr wrap="none" lIns="0" tIns="0" rIns="0" bIns="0" rtlCol="0">
            <a:spAutoFit/>
          </a:bodyPr>
          <a:lstStyle/>
          <a:p>
            <a:pPr fontAlgn="auto">
              <a:lnSpc>
                <a:spcPts val="1700"/>
              </a:lnSpc>
              <a:spcBef>
                <a:spcPts val="0"/>
              </a:spcBef>
              <a:spcAft>
                <a:spcPts val="0"/>
              </a:spcAft>
            </a:pPr>
            <a:r>
              <a:rPr lang="en-US" sz="1400" b="1" dirty="0" smtClean="0">
                <a:solidFill>
                  <a:srgbClr val="00B050"/>
                </a:solidFill>
                <a:latin typeface="Arial" pitchFamily="34" charset="0"/>
                <a:ea typeface="+mn-ea"/>
                <a:cs typeface="Arial" pitchFamily="34" charset="0"/>
              </a:rPr>
              <a:t>Phenotypic</a:t>
            </a:r>
            <a:r>
              <a:rPr lang="ko-KR" altLang="en-US" sz="1400" dirty="0" smtClean="0">
                <a:solidFill>
                  <a:srgbClr val="00B050"/>
                </a:solidFill>
                <a:latin typeface="Arial" pitchFamily="34" charset="0"/>
                <a:ea typeface="+mn-ea"/>
                <a:cs typeface="Arial" pitchFamily="34" charset="0"/>
              </a:rPr>
              <a:t>표현형</a:t>
            </a:r>
            <a:r>
              <a:rPr lang="en-US" sz="1400" b="1" dirty="0" smtClean="0">
                <a:solidFill>
                  <a:prstClr val="black"/>
                </a:solidFill>
                <a:latin typeface="Arial" pitchFamily="34" charset="0"/>
                <a:ea typeface="+mn-ea"/>
                <a:cs typeface="Arial" pitchFamily="34" charset="0"/>
              </a:rPr>
              <a:t> ratio</a:t>
            </a:r>
          </a:p>
          <a:p>
            <a:pPr fontAlgn="auto">
              <a:lnSpc>
                <a:spcPts val="1700"/>
              </a:lnSpc>
              <a:spcBef>
                <a:spcPts val="0"/>
              </a:spcBef>
              <a:spcAft>
                <a:spcPts val="0"/>
              </a:spcAft>
            </a:pPr>
            <a:r>
              <a:rPr lang="en-US" sz="1400" b="1" dirty="0" smtClean="0">
                <a:solidFill>
                  <a:prstClr val="black"/>
                </a:solidFill>
                <a:latin typeface="Arial" pitchFamily="34" charset="0"/>
                <a:ea typeface="+mn-ea"/>
                <a:cs typeface="Arial" pitchFamily="34" charset="0"/>
              </a:rPr>
              <a:t>3 purple:1 white</a:t>
            </a:r>
            <a:endParaRPr lang="en-US" sz="1400" b="1" dirty="0">
              <a:solidFill>
                <a:prstClr val="black"/>
              </a:solidFill>
              <a:latin typeface="Arial" pitchFamily="34" charset="0"/>
              <a:ea typeface="+mn-ea"/>
              <a:cs typeface="Arial" pitchFamily="34" charset="0"/>
            </a:endParaRPr>
          </a:p>
        </p:txBody>
      </p:sp>
      <p:sp>
        <p:nvSpPr>
          <p:cNvPr id="42" name="TextBox 41"/>
          <p:cNvSpPr txBox="1"/>
          <p:nvPr/>
        </p:nvSpPr>
        <p:spPr>
          <a:xfrm>
            <a:off x="5599728" y="6168077"/>
            <a:ext cx="2016578" cy="436017"/>
          </a:xfrm>
          <a:prstGeom prst="rect">
            <a:avLst/>
          </a:prstGeom>
          <a:noFill/>
        </p:spPr>
        <p:txBody>
          <a:bodyPr wrap="none" lIns="0" tIns="0" rIns="0" bIns="0" rtlCol="0">
            <a:spAutoFit/>
          </a:bodyPr>
          <a:lstStyle/>
          <a:p>
            <a:pPr fontAlgn="auto">
              <a:lnSpc>
                <a:spcPts val="1700"/>
              </a:lnSpc>
              <a:spcBef>
                <a:spcPts val="0"/>
              </a:spcBef>
              <a:spcAft>
                <a:spcPts val="0"/>
              </a:spcAft>
            </a:pPr>
            <a:r>
              <a:rPr lang="en-US" sz="1400" b="1" dirty="0" smtClean="0">
                <a:solidFill>
                  <a:srgbClr val="00B050"/>
                </a:solidFill>
                <a:latin typeface="Arial" pitchFamily="34" charset="0"/>
                <a:ea typeface="+mn-ea"/>
                <a:cs typeface="Arial" pitchFamily="34" charset="0"/>
              </a:rPr>
              <a:t>Genotypic</a:t>
            </a:r>
            <a:r>
              <a:rPr lang="ko-KR" altLang="en-US" sz="1400" b="1" dirty="0" smtClean="0">
                <a:solidFill>
                  <a:srgbClr val="00B050"/>
                </a:solidFill>
                <a:latin typeface="Arial" pitchFamily="34" charset="0"/>
                <a:ea typeface="+mn-ea"/>
                <a:cs typeface="Arial" pitchFamily="34" charset="0"/>
              </a:rPr>
              <a:t>유전자형</a:t>
            </a:r>
            <a:r>
              <a:rPr lang="en-US" sz="1400" b="1" dirty="0" smtClean="0">
                <a:solidFill>
                  <a:prstClr val="black"/>
                </a:solidFill>
                <a:latin typeface="Arial" pitchFamily="34" charset="0"/>
                <a:ea typeface="+mn-ea"/>
                <a:cs typeface="Arial" pitchFamily="34" charset="0"/>
              </a:rPr>
              <a:t> ratio</a:t>
            </a:r>
          </a:p>
          <a:p>
            <a:pPr fontAlgn="auto">
              <a:lnSpc>
                <a:spcPts val="1700"/>
              </a:lnSpc>
              <a:spcBef>
                <a:spcPts val="0"/>
              </a:spcBef>
              <a:spcAft>
                <a:spcPts val="0"/>
              </a:spcAft>
            </a:pPr>
            <a:r>
              <a:rPr lang="en-US" sz="1400" b="1" dirty="0">
                <a:solidFill>
                  <a:prstClr val="black"/>
                </a:solidFill>
                <a:latin typeface="Arial" pitchFamily="34" charset="0"/>
                <a:ea typeface="+mn-ea"/>
                <a:cs typeface="Arial" pitchFamily="34" charset="0"/>
              </a:rPr>
              <a:t>1 </a:t>
            </a:r>
            <a:r>
              <a:rPr lang="en-US" sz="1400" b="1" i="1" dirty="0" smtClean="0">
                <a:solidFill>
                  <a:prstClr val="black"/>
                </a:solidFill>
                <a:latin typeface="Arial" pitchFamily="34" charset="0"/>
                <a:ea typeface="+mn-ea"/>
                <a:cs typeface="Arial" pitchFamily="34" charset="0"/>
              </a:rPr>
              <a:t>PP</a:t>
            </a:r>
            <a:r>
              <a:rPr lang="en-US" sz="1400" b="1" dirty="0" smtClean="0">
                <a:solidFill>
                  <a:prstClr val="black"/>
                </a:solidFill>
                <a:latin typeface="Arial" pitchFamily="34" charset="0"/>
                <a:ea typeface="+mn-ea"/>
                <a:cs typeface="Arial" pitchFamily="34" charset="0"/>
              </a:rPr>
              <a:t>:2 </a:t>
            </a:r>
            <a:r>
              <a:rPr lang="en-US" sz="1400" b="1" i="1" dirty="0" smtClean="0">
                <a:solidFill>
                  <a:prstClr val="black"/>
                </a:solidFill>
                <a:latin typeface="Arial" pitchFamily="34" charset="0"/>
                <a:ea typeface="+mn-ea"/>
                <a:cs typeface="Arial" pitchFamily="34" charset="0"/>
              </a:rPr>
              <a:t>Pp</a:t>
            </a:r>
            <a:r>
              <a:rPr lang="en-US" sz="1400" b="1" dirty="0" smtClean="0">
                <a:solidFill>
                  <a:prstClr val="black"/>
                </a:solidFill>
                <a:latin typeface="Arial" pitchFamily="34" charset="0"/>
                <a:ea typeface="+mn-ea"/>
                <a:cs typeface="Arial" pitchFamily="34" charset="0"/>
              </a:rPr>
              <a:t>:1 </a:t>
            </a:r>
            <a:r>
              <a:rPr lang="en-US" sz="1400" b="1" i="1" dirty="0" err="1" smtClean="0">
                <a:solidFill>
                  <a:prstClr val="black"/>
                </a:solidFill>
                <a:latin typeface="Arial" pitchFamily="34" charset="0"/>
                <a:ea typeface="+mn-ea"/>
                <a:cs typeface="Arial" pitchFamily="34" charset="0"/>
              </a:rPr>
              <a:t>pp</a:t>
            </a:r>
            <a:endParaRPr lang="en-US" sz="1400" b="1" i="1" dirty="0" smtClean="0">
              <a:solidFill>
                <a:prstClr val="black"/>
              </a:solidFill>
              <a:latin typeface="Arial" pitchFamily="34" charset="0"/>
              <a:ea typeface="+mn-ea"/>
              <a:cs typeface="Arial" pitchFamily="34" charset="0"/>
            </a:endParaRPr>
          </a:p>
        </p:txBody>
      </p:sp>
      <p:sp>
        <p:nvSpPr>
          <p:cNvPr id="43" name="직사각형 42"/>
          <p:cNvSpPr/>
          <p:nvPr/>
        </p:nvSpPr>
        <p:spPr>
          <a:xfrm>
            <a:off x="6051165" y="5312718"/>
            <a:ext cx="1734770" cy="338554"/>
          </a:xfrm>
          <a:prstGeom prst="rect">
            <a:avLst/>
          </a:prstGeom>
        </p:spPr>
        <p:txBody>
          <a:bodyPr wrap="none">
            <a:spAutoFit/>
          </a:bodyPr>
          <a:lstStyle/>
          <a:p>
            <a:r>
              <a:rPr lang="en-US" altLang="ko-KR" sz="1600" b="1" dirty="0" err="1" smtClean="0">
                <a:solidFill>
                  <a:srgbClr val="FF0000"/>
                </a:solidFill>
              </a:rPr>
              <a:t>Punnett</a:t>
            </a:r>
            <a:r>
              <a:rPr lang="en-US" altLang="ko-KR" sz="1600" b="1" dirty="0" smtClean="0">
                <a:solidFill>
                  <a:srgbClr val="FF0000"/>
                </a:solidFill>
              </a:rPr>
              <a:t> square </a:t>
            </a:r>
            <a:endParaRPr lang="ko-KR" altLang="en-US" sz="1600" dirty="0">
              <a:solidFill>
                <a:srgbClr val="FF0000"/>
              </a:solidFill>
            </a:endParaRPr>
          </a:p>
        </p:txBody>
      </p:sp>
    </p:spTree>
    <p:extLst>
      <p:ext uri="{BB962C8B-B14F-4D97-AF65-F5344CB8AC3E}">
        <p14:creationId xmlns:p14="http://schemas.microsoft.com/office/powerpoint/2010/main" xmlns="" val="172369944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GAMESHOW" val="False"/>
  <p:tag name="PPTVERSION" val="XP"/>
  <p:tag name="ARTICULATE_PROJECT_OPEN" val="0"/>
</p:tagLst>
</file>

<file path=ppt/theme/theme1.xml><?xml version="1.0" encoding="utf-8"?>
<a:theme xmlns:a="http://schemas.openxmlformats.org/drawingml/2006/main" name="CampbellEB6_Lectur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ampbellEB6_Lectures" id="{D10E2605-64AD-47CA-8C83-9D8FB294CAC7}" vid="{90AA8442-7336-4BC9-A760-1BA51E6F36AC}"/>
    </a:ext>
  </a:extLst>
</a:theme>
</file>

<file path=ppt/theme/theme10.xml><?xml version="1.0" encoding="utf-8"?>
<a:theme xmlns:a="http://schemas.openxmlformats.org/drawingml/2006/main" name="9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0.xml><?xml version="1.0" encoding="utf-8"?>
<a:theme xmlns:a="http://schemas.openxmlformats.org/drawingml/2006/main" name="3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01.xml><?xml version="1.0" encoding="utf-8"?>
<a:theme xmlns:a="http://schemas.openxmlformats.org/drawingml/2006/main" name="3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02.xml><?xml version="1.0" encoding="utf-8"?>
<a:theme xmlns:a="http://schemas.openxmlformats.org/drawingml/2006/main" name="3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03.xml><?xml version="1.0" encoding="utf-8"?>
<a:theme xmlns:a="http://schemas.openxmlformats.org/drawingml/2006/main" name="3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04.xml><?xml version="1.0" encoding="utf-8"?>
<a:theme xmlns:a="http://schemas.openxmlformats.org/drawingml/2006/main" name="3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05.xml><?xml version="1.0" encoding="utf-8"?>
<a:theme xmlns:a="http://schemas.openxmlformats.org/drawingml/2006/main" name="3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06.xml><?xml version="1.0" encoding="utf-8"?>
<a:theme xmlns:a="http://schemas.openxmlformats.org/drawingml/2006/main" name="3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07.xml><?xml version="1.0" encoding="utf-8"?>
<a:theme xmlns:a="http://schemas.openxmlformats.org/drawingml/2006/main" name="3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08.xml><?xml version="1.0" encoding="utf-8"?>
<a:theme xmlns:a="http://schemas.openxmlformats.org/drawingml/2006/main" name="3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09.xml><?xml version="1.0" encoding="utf-8"?>
<a:theme xmlns:a="http://schemas.openxmlformats.org/drawingml/2006/main" name="4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1.xml><?xml version="1.0" encoding="utf-8"?>
<a:theme xmlns:a="http://schemas.openxmlformats.org/drawingml/2006/main" name="10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0.xml><?xml version="1.0" encoding="utf-8"?>
<a:theme xmlns:a="http://schemas.openxmlformats.org/drawingml/2006/main" name="4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11.xml><?xml version="1.0" encoding="utf-8"?>
<a:theme xmlns:a="http://schemas.openxmlformats.org/drawingml/2006/main" name="4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12.xml><?xml version="1.0" encoding="utf-8"?>
<a:theme xmlns:a="http://schemas.openxmlformats.org/drawingml/2006/main" name="4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13.xml><?xml version="1.0" encoding="utf-8"?>
<a:theme xmlns:a="http://schemas.openxmlformats.org/drawingml/2006/main" name="4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14.xml><?xml version="1.0" encoding="utf-8"?>
<a:theme xmlns:a="http://schemas.openxmlformats.org/drawingml/2006/main" name="4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15.xml><?xml version="1.0" encoding="utf-8"?>
<a:theme xmlns:a="http://schemas.openxmlformats.org/drawingml/2006/main" name="5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16.xml><?xml version="1.0" encoding="utf-8"?>
<a:theme xmlns:a="http://schemas.openxmlformats.org/drawingml/2006/main" name="5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17.xml><?xml version="1.0" encoding="utf-8"?>
<a:theme xmlns:a="http://schemas.openxmlformats.org/drawingml/2006/main" name="5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18.xml><?xml version="1.0" encoding="utf-8"?>
<a:theme xmlns:a="http://schemas.openxmlformats.org/drawingml/2006/main" name="5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19.xml><?xml version="1.0" encoding="utf-8"?>
<a:theme xmlns:a="http://schemas.openxmlformats.org/drawingml/2006/main" name="5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2.xml><?xml version="1.0" encoding="utf-8"?>
<a:theme xmlns:a="http://schemas.openxmlformats.org/drawingml/2006/main" name="1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0.xml><?xml version="1.0" encoding="utf-8"?>
<a:theme xmlns:a="http://schemas.openxmlformats.org/drawingml/2006/main" name="5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21.xml><?xml version="1.0" encoding="utf-8"?>
<a:theme xmlns:a="http://schemas.openxmlformats.org/drawingml/2006/main" name="5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22.xml><?xml version="1.0" encoding="utf-8"?>
<a:theme xmlns:a="http://schemas.openxmlformats.org/drawingml/2006/main" name="5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23.xml><?xml version="1.0" encoding="utf-8"?>
<a:theme xmlns:a="http://schemas.openxmlformats.org/drawingml/2006/main" name="6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24.xml><?xml version="1.0" encoding="utf-8"?>
<a:theme xmlns:a="http://schemas.openxmlformats.org/drawingml/2006/main" name="6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25.xml><?xml version="1.0" encoding="utf-8"?>
<a:theme xmlns:a="http://schemas.openxmlformats.org/drawingml/2006/main" name="6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26.xml><?xml version="1.0" encoding="utf-8"?>
<a:theme xmlns:a="http://schemas.openxmlformats.org/drawingml/2006/main" name="6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27.xml><?xml version="1.0" encoding="utf-8"?>
<a:theme xmlns:a="http://schemas.openxmlformats.org/drawingml/2006/main" name="6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28.xml><?xml version="1.0" encoding="utf-8"?>
<a:theme xmlns:a="http://schemas.openxmlformats.org/drawingml/2006/main" name="6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29.xml><?xml version="1.0" encoding="utf-8"?>
<a:theme xmlns:a="http://schemas.openxmlformats.org/drawingml/2006/main" name="6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3.xml><?xml version="1.0" encoding="utf-8"?>
<a:theme xmlns:a="http://schemas.openxmlformats.org/drawingml/2006/main" name="12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0.xml><?xml version="1.0" encoding="utf-8"?>
<a:theme xmlns:a="http://schemas.openxmlformats.org/drawingml/2006/main" name="6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31.xml><?xml version="1.0" encoding="utf-8"?>
<a:theme xmlns:a="http://schemas.openxmlformats.org/drawingml/2006/main" name="6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32.xml><?xml version="1.0" encoding="utf-8"?>
<a:theme xmlns:a="http://schemas.openxmlformats.org/drawingml/2006/main" name="7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33.xml><?xml version="1.0" encoding="utf-8"?>
<a:theme xmlns:a="http://schemas.openxmlformats.org/drawingml/2006/main" name="7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34.xml><?xml version="1.0" encoding="utf-8"?>
<a:theme xmlns:a="http://schemas.openxmlformats.org/drawingml/2006/main" name="7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35.xml><?xml version="1.0" encoding="utf-8"?>
<a:theme xmlns:a="http://schemas.openxmlformats.org/drawingml/2006/main" name="7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36.xml><?xml version="1.0" encoding="utf-8"?>
<a:theme xmlns:a="http://schemas.openxmlformats.org/drawingml/2006/main" name="7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37.xml><?xml version="1.0" encoding="utf-8"?>
<a:theme xmlns:a="http://schemas.openxmlformats.org/drawingml/2006/main" name="7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38.xml><?xml version="1.0" encoding="utf-8"?>
<a:theme xmlns:a="http://schemas.openxmlformats.org/drawingml/2006/main" name="7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39.xml><?xml version="1.0" encoding="utf-8"?>
<a:theme xmlns:a="http://schemas.openxmlformats.org/drawingml/2006/main" name="7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4.xml><?xml version="1.0" encoding="utf-8"?>
<a:theme xmlns:a="http://schemas.openxmlformats.org/drawingml/2006/main" name="13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0.xml><?xml version="1.0" encoding="utf-8"?>
<a:theme xmlns:a="http://schemas.openxmlformats.org/drawingml/2006/main" name="7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41.xml><?xml version="1.0" encoding="utf-8"?>
<a:theme xmlns:a="http://schemas.openxmlformats.org/drawingml/2006/main" name="8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42.xml><?xml version="1.0" encoding="utf-8"?>
<a:theme xmlns:a="http://schemas.openxmlformats.org/drawingml/2006/main" name="8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43.xml><?xml version="1.0" encoding="utf-8"?>
<a:theme xmlns:a="http://schemas.openxmlformats.org/drawingml/2006/main" name="8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44.xml><?xml version="1.0" encoding="utf-8"?>
<a:theme xmlns:a="http://schemas.openxmlformats.org/drawingml/2006/main" name="8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45.xml><?xml version="1.0" encoding="utf-8"?>
<a:theme xmlns:a="http://schemas.openxmlformats.org/drawingml/2006/main" name="8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46.xml><?xml version="1.0" encoding="utf-8"?>
<a:theme xmlns:a="http://schemas.openxmlformats.org/drawingml/2006/main" name="8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47.xml><?xml version="1.0" encoding="utf-8"?>
<a:theme xmlns:a="http://schemas.openxmlformats.org/drawingml/2006/main" name="8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48.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49.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5.xml><?xml version="1.0" encoding="utf-8"?>
<a:theme xmlns:a="http://schemas.openxmlformats.org/drawingml/2006/main" name="14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0.xml><?xml version="1.0" encoding="utf-8"?>
<a:theme xmlns:a="http://schemas.openxmlformats.org/drawingml/2006/main" name="1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51.xml><?xml version="1.0" encoding="utf-8"?>
<a:theme xmlns:a="http://schemas.openxmlformats.org/drawingml/2006/main" name="2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52.xml><?xml version="1.0" encoding="utf-8"?>
<a:theme xmlns:a="http://schemas.openxmlformats.org/drawingml/2006/main" name="2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53.xml><?xml version="1.0" encoding="utf-8"?>
<a:theme xmlns:a="http://schemas.openxmlformats.org/drawingml/2006/main" name="2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54.xml><?xml version="1.0" encoding="utf-8"?>
<a:theme xmlns:a="http://schemas.openxmlformats.org/drawingml/2006/main" name="2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55.xml><?xml version="1.0" encoding="utf-8"?>
<a:theme xmlns:a="http://schemas.openxmlformats.org/drawingml/2006/main" name="3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56.xml><?xml version="1.0" encoding="utf-8"?>
<a:theme xmlns:a="http://schemas.openxmlformats.org/drawingml/2006/main" name="4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57.xml><?xml version="1.0" encoding="utf-8"?>
<a:theme xmlns:a="http://schemas.openxmlformats.org/drawingml/2006/main" name="4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58.xml><?xml version="1.0" encoding="utf-8"?>
<a:theme xmlns:a="http://schemas.openxmlformats.org/drawingml/2006/main" name="4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59.xml><?xml version="1.0" encoding="utf-8"?>
<a:theme xmlns:a="http://schemas.openxmlformats.org/drawingml/2006/main" name="4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6.xml><?xml version="1.0" encoding="utf-8"?>
<a:theme xmlns:a="http://schemas.openxmlformats.org/drawingml/2006/main" name="15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0.xml><?xml version="1.0" encoding="utf-8"?>
<a:theme xmlns:a="http://schemas.openxmlformats.org/drawingml/2006/main" name="5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61.xml><?xml version="1.0" encoding="utf-8"?>
<a:theme xmlns:a="http://schemas.openxmlformats.org/drawingml/2006/main" name="5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16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7.xml><?xml version="1.0" encoding="utf-8"?>
<a:theme xmlns:a="http://schemas.openxmlformats.org/drawingml/2006/main" name="16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4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5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6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7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8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9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50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2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3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4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5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6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57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58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59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60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6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62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63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64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65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66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67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9.xml><?xml version="1.0" encoding="utf-8"?>
<a:theme xmlns:a="http://schemas.openxmlformats.org/drawingml/2006/main" name="68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69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1.xml><?xml version="1.0" encoding="utf-8"?>
<a:theme xmlns:a="http://schemas.openxmlformats.org/drawingml/2006/main" name="70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2.xml><?xml version="1.0" encoding="utf-8"?>
<a:theme xmlns:a="http://schemas.openxmlformats.org/drawingml/2006/main" name="7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3.xml><?xml version="1.0" encoding="utf-8"?>
<a:theme xmlns:a="http://schemas.openxmlformats.org/drawingml/2006/main" name="72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4.xml><?xml version="1.0" encoding="utf-8"?>
<a:theme xmlns:a="http://schemas.openxmlformats.org/drawingml/2006/main" name="73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5.xml><?xml version="1.0" encoding="utf-8"?>
<a:theme xmlns:a="http://schemas.openxmlformats.org/drawingml/2006/main" name="74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6.xml><?xml version="1.0" encoding="utf-8"?>
<a:theme xmlns:a="http://schemas.openxmlformats.org/drawingml/2006/main" name="75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7.xml><?xml version="1.0" encoding="utf-8"?>
<a:theme xmlns:a="http://schemas.openxmlformats.org/drawingml/2006/main" name="76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8.xml><?xml version="1.0" encoding="utf-8"?>
<a:theme xmlns:a="http://schemas.openxmlformats.org/drawingml/2006/main" name="77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9.xml><?xml version="1.0" encoding="utf-8"?>
<a:theme xmlns:a="http://schemas.openxmlformats.org/drawingml/2006/main" name="78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0.xml><?xml version="1.0" encoding="utf-8"?>
<a:theme xmlns:a="http://schemas.openxmlformats.org/drawingml/2006/main" name="79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82.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83.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84.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85.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86.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87.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88.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89.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9.xml><?xml version="1.0" encoding="utf-8"?>
<a:theme xmlns:a="http://schemas.openxmlformats.org/drawingml/2006/main" name="8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84"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0.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91.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92.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93.xml><?xml version="1.0" encoding="utf-8"?>
<a:theme xmlns:a="http://schemas.openxmlformats.org/drawingml/2006/main" name="1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94.xml><?xml version="1.0" encoding="utf-8"?>
<a:theme xmlns:a="http://schemas.openxmlformats.org/drawingml/2006/main" name="2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95.xml><?xml version="1.0" encoding="utf-8"?>
<a:theme xmlns:a="http://schemas.openxmlformats.org/drawingml/2006/main" name="2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96.xml><?xml version="1.0" encoding="utf-8"?>
<a:theme xmlns:a="http://schemas.openxmlformats.org/drawingml/2006/main" name="2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97.xml><?xml version="1.0" encoding="utf-8"?>
<a:theme xmlns:a="http://schemas.openxmlformats.org/drawingml/2006/main" name="2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98.xml><?xml version="1.0" encoding="utf-8"?>
<a:theme xmlns:a="http://schemas.openxmlformats.org/drawingml/2006/main" name="2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99.xml><?xml version="1.0" encoding="utf-8"?>
<a:theme xmlns:a="http://schemas.openxmlformats.org/drawingml/2006/main" name="2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docProps/app.xml><?xml version="1.0" encoding="utf-8"?>
<Properties xmlns="http://schemas.openxmlformats.org/officeDocument/2006/extended-properties" xmlns:vt="http://schemas.openxmlformats.org/officeDocument/2006/docPropsVTypes">
  <Template/>
  <TotalTime>10273</TotalTime>
  <Words>18114</Words>
  <Application>Microsoft Office PowerPoint</Application>
  <PresentationFormat>화면 슬라이드 쇼(4:3)</PresentationFormat>
  <Paragraphs>1133</Paragraphs>
  <Slides>40</Slides>
  <Notes>40</Notes>
  <HiddenSlides>0</HiddenSlides>
  <MMClips>0</MMClips>
  <ScaleCrop>false</ScaleCrop>
  <HeadingPairs>
    <vt:vector size="4" baseType="variant">
      <vt:variant>
        <vt:lpstr>테마</vt:lpstr>
      </vt:variant>
      <vt:variant>
        <vt:i4>161</vt:i4>
      </vt:variant>
      <vt:variant>
        <vt:lpstr>슬라이드 제목</vt:lpstr>
      </vt:variant>
      <vt:variant>
        <vt:i4>40</vt:i4>
      </vt:variant>
    </vt:vector>
  </HeadingPairs>
  <TitlesOfParts>
    <vt:vector size="201" baseType="lpstr">
      <vt:lpstr>CampbellEB6_Lectures</vt:lpstr>
      <vt:lpstr>1_Blank</vt:lpstr>
      <vt:lpstr>2_Blank</vt:lpstr>
      <vt:lpstr>3_Blank</vt:lpstr>
      <vt:lpstr>4_Blank</vt:lpstr>
      <vt:lpstr>5_Blank</vt:lpstr>
      <vt:lpstr>6_Blank</vt:lpstr>
      <vt:lpstr>7_Blank</vt:lpstr>
      <vt:lpstr>8_Blank</vt:lpstr>
      <vt:lpstr>9_Blank</vt:lpstr>
      <vt:lpstr>10_Blank</vt:lpstr>
      <vt:lpstr>11_Blank</vt:lpstr>
      <vt:lpstr>12_Blank</vt:lpstr>
      <vt:lpstr>13_Blank</vt:lpstr>
      <vt:lpstr>14_Blank</vt:lpstr>
      <vt:lpstr>15_Blank</vt:lpstr>
      <vt:lpstr>16_Blank</vt:lpstr>
      <vt:lpstr>17_Blank</vt:lpstr>
      <vt:lpstr>18_Blank</vt:lpstr>
      <vt:lpstr>19_Blank</vt:lpstr>
      <vt:lpstr>20_Blank</vt:lpstr>
      <vt:lpstr>21_Blank</vt:lpstr>
      <vt:lpstr>22_Blank</vt:lpstr>
      <vt:lpstr>23_Blank</vt:lpstr>
      <vt:lpstr>24_Blank</vt:lpstr>
      <vt:lpstr>25_Blank</vt:lpstr>
      <vt:lpstr>26_Blank</vt:lpstr>
      <vt:lpstr>27_Blank</vt:lpstr>
      <vt:lpstr>28_Blank</vt:lpstr>
      <vt:lpstr>29_Blank</vt:lpstr>
      <vt:lpstr>30_Blank</vt:lpstr>
      <vt:lpstr>31_Blank</vt:lpstr>
      <vt:lpstr>32_Blank</vt:lpstr>
      <vt:lpstr>33_Blank</vt:lpstr>
      <vt:lpstr>34_Blank</vt:lpstr>
      <vt:lpstr>35_Blank</vt:lpstr>
      <vt:lpstr>36_Blank</vt:lpstr>
      <vt:lpstr>37_Blank</vt:lpstr>
      <vt:lpstr>38_Blank</vt:lpstr>
      <vt:lpstr>39_Blank</vt:lpstr>
      <vt:lpstr>40_Blank</vt:lpstr>
      <vt:lpstr>41_Blank</vt:lpstr>
      <vt:lpstr>42_Blank</vt:lpstr>
      <vt:lpstr>43_Blank</vt:lpstr>
      <vt:lpstr>44_Blank</vt:lpstr>
      <vt:lpstr>45_Blank</vt:lpstr>
      <vt:lpstr>46_Blank</vt:lpstr>
      <vt:lpstr>47_Blank</vt:lpstr>
      <vt:lpstr>48_Blank</vt:lpstr>
      <vt:lpstr>49_Blank</vt:lpstr>
      <vt:lpstr>50_Blank</vt:lpstr>
      <vt:lpstr>51_Blank</vt:lpstr>
      <vt:lpstr>52_Blank</vt:lpstr>
      <vt:lpstr>53_Blank</vt:lpstr>
      <vt:lpstr>54_Blank</vt:lpstr>
      <vt:lpstr>55_Blank</vt:lpstr>
      <vt:lpstr>56_Blank</vt:lpstr>
      <vt:lpstr>57_Blank</vt:lpstr>
      <vt:lpstr>58_Blank</vt:lpstr>
      <vt:lpstr>59_Blank</vt:lpstr>
      <vt:lpstr>60_Blank</vt:lpstr>
      <vt:lpstr>61_Blank</vt:lpstr>
      <vt:lpstr>62_Blank</vt:lpstr>
      <vt:lpstr>63_Blank</vt:lpstr>
      <vt:lpstr>64_Blank</vt:lpstr>
      <vt:lpstr>65_Blank</vt:lpstr>
      <vt:lpstr>66_Blank</vt:lpstr>
      <vt:lpstr>67_Blank</vt:lpstr>
      <vt:lpstr>68_Blank</vt:lpstr>
      <vt:lpstr>69_Blank</vt:lpstr>
      <vt:lpstr>70_Blank</vt:lpstr>
      <vt:lpstr>71_Blank</vt:lpstr>
      <vt:lpstr>72_Blank</vt:lpstr>
      <vt:lpstr>73_Blank</vt:lpstr>
      <vt:lpstr>74_Blank</vt:lpstr>
      <vt:lpstr>75_Blank</vt:lpstr>
      <vt:lpstr>76_Blank</vt:lpstr>
      <vt:lpstr>77_Blank</vt:lpstr>
      <vt:lpstr>78_Blank</vt:lpstr>
      <vt:lpstr>79_Blank</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19_Office Theme</vt:lpstr>
      <vt:lpstr>24_Office Theme</vt:lpstr>
      <vt:lpstr>25_Office Theme</vt:lpstr>
      <vt:lpstr>26_Office Theme</vt:lpstr>
      <vt:lpstr>27_Office Theme</vt:lpstr>
      <vt:lpstr>28_Office Theme</vt:lpstr>
      <vt:lpstr>29_Office Theme</vt:lpstr>
      <vt:lpstr>30_Office Theme</vt:lpstr>
      <vt:lpstr>31_Office Theme</vt:lpstr>
      <vt:lpstr>32_Office Theme</vt:lpstr>
      <vt:lpstr>33_Office Theme</vt:lpstr>
      <vt:lpstr>34_Office Theme</vt:lpstr>
      <vt:lpstr>35_Office Theme</vt:lpstr>
      <vt:lpstr>36_Office Theme</vt:lpstr>
      <vt:lpstr>37_Office Theme</vt:lpstr>
      <vt:lpstr>38_Office Theme</vt:lpstr>
      <vt:lpstr>41_Office Theme</vt:lpstr>
      <vt:lpstr>42_Office Theme</vt:lpstr>
      <vt:lpstr>43_Office Theme</vt:lpstr>
      <vt:lpstr>44_Office Theme</vt:lpstr>
      <vt:lpstr>45_Office Theme</vt:lpstr>
      <vt:lpstr>46_Office Theme</vt:lpstr>
      <vt:lpstr>50_Office Theme</vt:lpstr>
      <vt:lpstr>51_Office Theme</vt:lpstr>
      <vt:lpstr>52_Office Theme</vt:lpstr>
      <vt:lpstr>54_Office Theme</vt:lpstr>
      <vt:lpstr>55_Office Theme</vt:lpstr>
      <vt:lpstr>56_Office Theme</vt:lpstr>
      <vt:lpstr>57_Office Theme</vt:lpstr>
      <vt:lpstr>58_Office Theme</vt:lpstr>
      <vt:lpstr>60_Office Theme</vt:lpstr>
      <vt:lpstr>62_Office Theme</vt:lpstr>
      <vt:lpstr>63_Office Theme</vt:lpstr>
      <vt:lpstr>64_Office Theme</vt:lpstr>
      <vt:lpstr>65_Office Theme</vt:lpstr>
      <vt:lpstr>66_Office Theme</vt:lpstr>
      <vt:lpstr>67_Office Theme</vt:lpstr>
      <vt:lpstr>68_Office Theme</vt:lpstr>
      <vt:lpstr>69_Office Theme</vt:lpstr>
      <vt:lpstr>70_Office Theme</vt:lpstr>
      <vt:lpstr>71_Office Theme</vt:lpstr>
      <vt:lpstr>72_Office Theme</vt:lpstr>
      <vt:lpstr>73_Office Theme</vt:lpstr>
      <vt:lpstr>74_Office Theme</vt:lpstr>
      <vt:lpstr>75_Office Theme</vt:lpstr>
      <vt:lpstr>77_Office Theme</vt:lpstr>
      <vt:lpstr>78_Office Theme</vt:lpstr>
      <vt:lpstr>79_Office Theme</vt:lpstr>
      <vt:lpstr>81_Office Theme</vt:lpstr>
      <vt:lpstr>82_Office Theme</vt:lpstr>
      <vt:lpstr>83_Office Theme</vt:lpstr>
      <vt:lpstr>84_Office Theme</vt:lpstr>
      <vt:lpstr>85_Office Theme</vt:lpstr>
      <vt:lpstr>86_Office Theme</vt:lpstr>
      <vt:lpstr>87_Office Theme</vt:lpstr>
      <vt:lpstr>16_Office Theme</vt:lpstr>
      <vt:lpstr>17_Office Theme</vt:lpstr>
      <vt:lpstr>18_Office Theme</vt:lpstr>
      <vt:lpstr>20_Office Theme</vt:lpstr>
      <vt:lpstr>21_Office Theme</vt:lpstr>
      <vt:lpstr>22_Office Theme</vt:lpstr>
      <vt:lpstr>23_Office Theme</vt:lpstr>
      <vt:lpstr>39_Office Theme</vt:lpstr>
      <vt:lpstr>40_Office Theme</vt:lpstr>
      <vt:lpstr>47_Office Theme</vt:lpstr>
      <vt:lpstr>48_Office Theme</vt:lpstr>
      <vt:lpstr>49_Office Theme</vt:lpstr>
      <vt:lpstr>53_Office Theme</vt:lpstr>
      <vt:lpstr>59_Office Theme</vt:lpstr>
      <vt:lpstr>Chapter  9</vt:lpstr>
      <vt:lpstr>Genetics and Heredity</vt:lpstr>
      <vt:lpstr>In an Abbey Garden</vt:lpstr>
      <vt:lpstr>Figure 9.2</vt:lpstr>
      <vt:lpstr>Figure 9.3-s3</vt:lpstr>
      <vt:lpstr>슬라이드 6</vt:lpstr>
      <vt:lpstr>Figure 9.4</vt:lpstr>
      <vt:lpstr>Figure 9.5-s3</vt:lpstr>
      <vt:lpstr>Figure 9.6</vt:lpstr>
      <vt:lpstr>슬라이드 10</vt:lpstr>
      <vt:lpstr>Figure 9.7</vt:lpstr>
      <vt:lpstr>Figure 9.8</vt:lpstr>
      <vt:lpstr>Figure 9.9</vt:lpstr>
      <vt:lpstr>Figure 9.10</vt:lpstr>
      <vt:lpstr>Family Pedigrees집단계통</vt:lpstr>
      <vt:lpstr>Figure 9.12</vt:lpstr>
      <vt:lpstr>Figure 9.13-1</vt:lpstr>
      <vt:lpstr>Table 9.1</vt:lpstr>
      <vt:lpstr>슬라이드 19</vt:lpstr>
      <vt:lpstr>슬라이드 20</vt:lpstr>
      <vt:lpstr>Genetic Testing (Gene diagnosis유전자검사)</vt:lpstr>
      <vt:lpstr>Figure 9.17</vt:lpstr>
      <vt:lpstr>Mendel’s Laws are bases that need a lot of improvement</vt:lpstr>
      <vt:lpstr>Incomplete Dominance불완전우성 in Plants and People</vt:lpstr>
      <vt:lpstr>Figure 9.18-s3</vt:lpstr>
      <vt:lpstr>Figure 9.19</vt:lpstr>
      <vt:lpstr>ABO Blood Groups: An Example of Multiple Alleles and Codominance공동우성</vt:lpstr>
      <vt:lpstr>Figure 9.20</vt:lpstr>
      <vt:lpstr>Pleiotropy다면발현</vt:lpstr>
      <vt:lpstr>Figure 9.21</vt:lpstr>
      <vt:lpstr>Polygenic Inheritance다인자유전</vt:lpstr>
      <vt:lpstr>Figure 9.22</vt:lpstr>
      <vt:lpstr>Epigenetics후성유전학 and the Role of Environment</vt:lpstr>
      <vt:lpstr>슬라이드 34</vt:lpstr>
      <vt:lpstr>The Chromosomal Basis of Inheritance</vt:lpstr>
      <vt:lpstr>Sex Determination in Humans</vt:lpstr>
      <vt:lpstr>Figure 9.25</vt:lpstr>
      <vt:lpstr>슬라이드 38</vt:lpstr>
      <vt:lpstr>Figure 9.27</vt:lpstr>
      <vt:lpstr>슬라이드 40</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Christopher Delgado</dc:creator>
  <cp:lastModifiedBy>hong choo</cp:lastModifiedBy>
  <cp:revision>990</cp:revision>
  <cp:lastPrinted>2005-04-01T00:26:31Z</cp:lastPrinted>
  <dcterms:created xsi:type="dcterms:W3CDTF">2014-10-03T18:19:23Z</dcterms:created>
  <dcterms:modified xsi:type="dcterms:W3CDTF">2019-12-19T05:47:48Z</dcterms:modified>
</cp:coreProperties>
</file>