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Bell MT W01 SemiBold"/>
      <p:regular r:id="rId24"/>
      <p:bold r:id="rId25"/>
      <p:italic r:id="rId26"/>
      <p:boldItalic r:id="rId27"/>
    </p:embeddedFont>
    <p:embeddedFont>
      <p:font typeface="Nanum Gothic Coding"/>
      <p:regular r:id="rId28"/>
      <p:bold r:id="rId29"/>
    </p:embeddedFont>
    <p:embeddedFont>
      <p:font typeface="Bell M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BellMTW01SemiBo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ellMTW01SemiBold-italic.fntdata"/><Relationship Id="rId25" Type="http://schemas.openxmlformats.org/officeDocument/2006/relationships/font" Target="fonts/BellMTW01SemiBold-bold.fntdata"/><Relationship Id="rId28" Type="http://schemas.openxmlformats.org/officeDocument/2006/relationships/font" Target="fonts/NanumGothicCoding-regular.fntdata"/><Relationship Id="rId27" Type="http://schemas.openxmlformats.org/officeDocument/2006/relationships/font" Target="fonts/BellMTW01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anumGothicCoding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ellMT-bold.fntdata"/><Relationship Id="rId30" Type="http://schemas.openxmlformats.org/officeDocument/2006/relationships/font" Target="fonts/BellMT-regular.fntdata"/><Relationship Id="rId11" Type="http://schemas.openxmlformats.org/officeDocument/2006/relationships/slide" Target="slides/slide5.xml"/><Relationship Id="rId33" Type="http://schemas.openxmlformats.org/officeDocument/2006/relationships/font" Target="fonts/BellMT-boldItalic.fntdata"/><Relationship Id="rId10" Type="http://schemas.openxmlformats.org/officeDocument/2006/relationships/slide" Target="slides/slide4.xml"/><Relationship Id="rId32" Type="http://schemas.openxmlformats.org/officeDocument/2006/relationships/font" Target="fonts/BellM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63bc19f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663bc19f1_1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668568c1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668568c1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68568c1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668568c11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668568c1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1668568c11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668568c1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1668568c11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68568c1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1668568c11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668568c1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1668568c11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68568c1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668568c11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663bc19f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663bc19f1_1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668568c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668568c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663d60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1663d607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663bc19f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663bc19f1_1_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68568c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1668568c11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68568c1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668568c1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63bc19f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1663bc19f1_1_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668568c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668568c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68568c1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68568c1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 rot="5400000">
            <a:off x="2277359" y="-1702623"/>
            <a:ext cx="4589281" cy="8548745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8030" y="538051"/>
            <a:ext cx="3050548" cy="406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 rot="5400000">
            <a:off x="1891363" y="547926"/>
            <a:ext cx="382771" cy="3098697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rot="5400000">
            <a:off x="4286251" y="285751"/>
            <a:ext cx="5143501" cy="45720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5935219" y="2216686"/>
            <a:ext cx="287781" cy="950272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5799734" y="719667"/>
            <a:ext cx="287781" cy="950272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>
  <p:cSld name="캡션 있는 그림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 rot="5400000">
            <a:off x="2469166" y="-2469166"/>
            <a:ext cx="1089934" cy="6028269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>
  <p:cSld name="캡션 있는 콘텐츠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/>
        </p:nvSpPr>
        <p:spPr>
          <a:xfrm rot="5400000">
            <a:off x="2000249" y="-2000249"/>
            <a:ext cx="5143502" cy="9144002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Relationship Id="rId5" Type="http://schemas.openxmlformats.org/officeDocument/2006/relationships/image" Target="../media/image4.jp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/>
        </p:nvSpPr>
        <p:spPr>
          <a:xfrm>
            <a:off x="770551" y="2022475"/>
            <a:ext cx="288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박테리아 종 예측하기</a:t>
            </a:r>
            <a:endParaRPr b="1" sz="18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9" name="Google Shape;89;p24"/>
          <p:cNvSpPr/>
          <p:nvPr/>
        </p:nvSpPr>
        <p:spPr>
          <a:xfrm>
            <a:off x="5270306" y="359275"/>
            <a:ext cx="3343200" cy="43620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  <p:pic>
        <p:nvPicPr>
          <p:cNvPr id="90" name="Google Shape;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825" y="1070149"/>
            <a:ext cx="4948701" cy="27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5458250" y="545050"/>
            <a:ext cx="959700" cy="136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13" y="1280478"/>
            <a:ext cx="7743300" cy="165604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3"/>
          <p:cNvSpPr/>
          <p:nvPr/>
        </p:nvSpPr>
        <p:spPr>
          <a:xfrm>
            <a:off x="731900" y="106825"/>
            <a:ext cx="77433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1000000, 100000, 1000, 100 데카머를  넣고 머신러닝을 합니다.</a:t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A0T0G0C10에서 A10T0G0C0까지 286가지 유형이 모두 몇 번 발생하는지 계산합니다.</a:t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모든 카운트를 행 합으로 나누고 바이어스를 빼서 스펙트럼을 정규화합니다.</a:t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100으로 갈 수록 정보가 없고 예측이 어려운걸 볼 수 있습니다.</a:t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 MT"/>
              <a:buChar char="●"/>
            </a:pPr>
            <a:r>
              <a:rPr lang="ko" sz="1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gcd = 1의 경우 높은정확도 예측</a:t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 MT"/>
              <a:buChar char="●"/>
            </a:pPr>
            <a:r>
              <a:rPr lang="ko" sz="1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gcd=10000경우 낮은 정확도가 보입니다.</a:t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70" name="Google Shape;170;p33"/>
          <p:cNvSpPr/>
          <p:nvPr/>
        </p:nvSpPr>
        <p:spPr>
          <a:xfrm>
            <a:off x="387725" y="341972"/>
            <a:ext cx="176100" cy="7032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63" y="2936525"/>
            <a:ext cx="2087168" cy="21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717" y="2936525"/>
            <a:ext cx="2143578" cy="21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4806" y="2936525"/>
            <a:ext cx="2087168" cy="21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360" y="2936525"/>
            <a:ext cx="2143578" cy="21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127" y="210300"/>
            <a:ext cx="5251875" cy="18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738" y="3592549"/>
            <a:ext cx="7078225" cy="149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704" y="2099761"/>
            <a:ext cx="7036292" cy="14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/>
          <p:nvPr/>
        </p:nvSpPr>
        <p:spPr>
          <a:xfrm>
            <a:off x="486250" y="260375"/>
            <a:ext cx="34365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4개의 GCD 값에 대한 중복을 개별적으로 계산하면</a:t>
            </a:r>
            <a:endParaRPr sz="105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대부분의 중복이 높은 GCD 값에 대해 발생한다는 것을 알 수 있습니다. </a:t>
            </a:r>
            <a:endParaRPr sz="105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100개의 데카머가</a:t>
            </a:r>
            <a:endParaRPr sz="105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1000000개의 데카머 286개의 빈에 들어가는 것보다 더 많은 중복을 예상합니다.</a:t>
            </a:r>
            <a:endParaRPr sz="105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83" name="Google Shape;183;p34"/>
          <p:cNvSpPr/>
          <p:nvPr/>
        </p:nvSpPr>
        <p:spPr>
          <a:xfrm>
            <a:off x="218825" y="341972"/>
            <a:ext cx="176100" cy="7032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/>
          <p:nvPr/>
        </p:nvSpPr>
        <p:spPr>
          <a:xfrm>
            <a:off x="516950" y="406225"/>
            <a:ext cx="43962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가장 높은 정밀도(1000000 데카머)로 두 개의 임의의 특징을 구성합니다.</a:t>
            </a:r>
            <a:endParaRPr sz="11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모든 클래스의 포인트가 8개의 클러스터로 </a:t>
            </a:r>
            <a:endParaRPr sz="11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그룹화되고 8개의 클러스터가 원점에서 교차한다는 것을 알 수 있습니다.</a:t>
            </a:r>
            <a:endParaRPr sz="11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218825" y="341972"/>
            <a:ext cx="176100" cy="7032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400" y="120125"/>
            <a:ext cx="38004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175" y="3592775"/>
            <a:ext cx="6204949" cy="13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486250" y="260375"/>
            <a:ext cx="58779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오류가 많을 수록 </a:t>
            </a:r>
            <a:r>
              <a:rPr lang="ko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클러스터가 원점에 가까워지고 겹치기 시작합니다. </a:t>
            </a:r>
            <a:endParaRPr sz="10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다음 히스토그램은 8개의 스케일링(8개의 오류율에 해당)이 있고 스케일링이 10개의 박테리아 모두에 대해 동일함을 보여줍니다. 히스토그램에서 8개 값을 읽거나 1차원 k-means 클러스터링 알고리즘 으로 결정할 수 있습니다. 축소된 7개의 클러스터는 크기가 550이고 내부에 중복이 없습니다.</a:t>
            </a:r>
            <a:endParaRPr sz="10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확장되지 않은 클러스터의 크기는 1100입니다(이 중 800은 고유하고 300은 중복)</a:t>
            </a:r>
            <a:endParaRPr sz="10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218825" y="341972"/>
            <a:ext cx="176100" cy="7032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5" y="1671725"/>
            <a:ext cx="7289150" cy="32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/>
          <p:nvPr/>
        </p:nvSpPr>
        <p:spPr>
          <a:xfrm>
            <a:off x="670838" y="356300"/>
            <a:ext cx="39741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Bacteroides_fragilis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[0.1, 0.24,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[ 556  576  559  557  568  528  585 1145]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[556 576 559 557 568 528 585 824]</a:t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4" name="Google Shape;204;p37"/>
          <p:cNvSpPr/>
          <p:nvPr/>
        </p:nvSpPr>
        <p:spPr>
          <a:xfrm>
            <a:off x="218825" y="341972"/>
            <a:ext cx="176100" cy="7032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4516175" y="394550"/>
            <a:ext cx="397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mpylobacter_jejuni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[0.09, 0.23,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[ 550  542  538  578  566  560  565 1083]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[550 542 538 578 566 560 565 789]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670838" y="1324100"/>
            <a:ext cx="397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Enterococcus_hirae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[0.09, 0.23,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[ 534  542  565  533  556  560  555 1111]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[534 542 565 533 556 560 555 804]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7" name="Google Shape;207;p37"/>
          <p:cNvSpPr/>
          <p:nvPr/>
        </p:nvSpPr>
        <p:spPr>
          <a:xfrm>
            <a:off x="4516175" y="1324100"/>
            <a:ext cx="397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Escherichia_coli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[0.11, 0.24,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[ 552  524  538  545  549  540  553 1095]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[552 524 538 545 549 540 553 796]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670838" y="2183925"/>
            <a:ext cx="397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scherichia_fergusonii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[0.11, 0.24,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[ 547  559  543  542  553  545  566 1127]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[547 559 543 542 553 545 566 796]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4516175" y="2183925"/>
            <a:ext cx="397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Klebsiella_pneumoniae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[0.09, 0.23,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[ 532  590  548  552  584  561  556 1109]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[532 590 548 552 584 561 556 808]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10" name="Google Shape;210;p37"/>
          <p:cNvSpPr/>
          <p:nvPr/>
        </p:nvSpPr>
        <p:spPr>
          <a:xfrm>
            <a:off x="670838" y="3075225"/>
            <a:ext cx="397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Salmonella_enterica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[0.1, 0.23,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[ 534  574  562  539  558  554  552 1147]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[534 574 562 539 558 554 552 823]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4516175" y="3075225"/>
            <a:ext cx="397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Staphylococcus_aureus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[0.09, 0.23,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[ 545  576  549  575  548  556  553 1101]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[545 576 549 575 548 556 553 790]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670838" y="3895900"/>
            <a:ext cx="397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Streptococcus_pneumoniae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[0.09, 0.23,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[ 548  563  580  585  543  548  568 1098]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[548 563 580 585 543 548 568 792]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4516175" y="3895900"/>
            <a:ext cx="39741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Streptococcus_pyogenes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centers: [0.09, 0.23, 0.46, 0.64, 0.7, 0.88, 0.94, 1.0]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sizes: [ 558  558  546  583  550  511  556 1129]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Cluster unique elements: [558 558 546 583 550 511 556 808]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/>
          <p:nvPr/>
        </p:nvSpPr>
        <p:spPr>
          <a:xfrm>
            <a:off x="6582675" y="21"/>
            <a:ext cx="2561400" cy="51435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8268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8"/>
          <p:cNvSpPr/>
          <p:nvPr/>
        </p:nvSpPr>
        <p:spPr>
          <a:xfrm>
            <a:off x="6689325" y="353171"/>
            <a:ext cx="234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Bell MT W01 SemiBold"/>
                <a:ea typeface="Bell MT W01 SemiBold"/>
                <a:cs typeface="Bell MT W01 SemiBold"/>
                <a:sym typeface="Bell MT W01 SemiBold"/>
              </a:rPr>
              <a:t>Data Visualization</a:t>
            </a:r>
            <a:endParaRPr sz="2000">
              <a:solidFill>
                <a:schemeClr val="lt1"/>
              </a:solidFill>
              <a:latin typeface="Bell MT W01 SemiBold"/>
              <a:ea typeface="Bell MT W01 SemiBold"/>
              <a:cs typeface="Bell MT W01 SemiBold"/>
              <a:sym typeface="Bell MT W01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/>
          <p:nvPr/>
        </p:nvSpPr>
        <p:spPr>
          <a:xfrm>
            <a:off x="0" y="746750"/>
            <a:ext cx="6026400" cy="6120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  <a:highlight>
                <a:srgbClr val="A52921"/>
              </a:highlight>
            </a:endParaRPr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0" y="2509324"/>
            <a:ext cx="5116149" cy="21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749" y="1419193"/>
            <a:ext cx="36195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/>
        </p:nvSpPr>
        <p:spPr>
          <a:xfrm>
            <a:off x="199050" y="168925"/>
            <a:ext cx="442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Train, Test 비교</a:t>
            </a:r>
            <a:endParaRPr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박테리아 DNA를 훈련을 시킨 결과 Test set의 박테리아는 다른 DNA를 갖는 결과가 나왔습니다.</a:t>
            </a:r>
            <a:endParaRPr sz="1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/>
        </p:nvSpPr>
        <p:spPr>
          <a:xfrm>
            <a:off x="3887226" y="2433250"/>
            <a:ext cx="1816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THANK YOU ☺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/>
          <p:nvPr/>
        </p:nvSpPr>
        <p:spPr>
          <a:xfrm>
            <a:off x="0" y="0"/>
            <a:ext cx="5016300" cy="51435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5"/>
          <p:cNvSpPr/>
          <p:nvPr/>
        </p:nvSpPr>
        <p:spPr>
          <a:xfrm>
            <a:off x="198025" y="177524"/>
            <a:ext cx="2858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Contents</a:t>
            </a:r>
            <a:endParaRPr b="1"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grpSp>
        <p:nvGrpSpPr>
          <p:cNvPr id="97" name="Google Shape;97;p25"/>
          <p:cNvGrpSpPr/>
          <p:nvPr/>
        </p:nvGrpSpPr>
        <p:grpSpPr>
          <a:xfrm>
            <a:off x="986938" y="1655179"/>
            <a:ext cx="2464200" cy="1393300"/>
            <a:chOff x="986938" y="924230"/>
            <a:chExt cx="2464200" cy="1393300"/>
          </a:xfrm>
        </p:grpSpPr>
        <p:sp>
          <p:nvSpPr>
            <p:cNvPr id="98" name="Google Shape;98;p25"/>
            <p:cNvSpPr/>
            <p:nvPr/>
          </p:nvSpPr>
          <p:spPr>
            <a:xfrm>
              <a:off x="986938" y="924230"/>
              <a:ext cx="24642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1. 소개 및 </a:t>
              </a:r>
              <a:r>
                <a:rPr b="1" lang="ko" sz="1800">
                  <a:solidFill>
                    <a:schemeClr val="lt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변수</a:t>
              </a:r>
              <a:endParaRPr b="1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99" name="Google Shape;99;p25"/>
            <p:cNvSpPr/>
            <p:nvPr/>
          </p:nvSpPr>
          <p:spPr>
            <a:xfrm>
              <a:off x="986938" y="1447780"/>
              <a:ext cx="24642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2. </a:t>
              </a:r>
              <a:r>
                <a:rPr b="1" lang="ko" sz="1800">
                  <a:solidFill>
                    <a:schemeClr val="lt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코드</a:t>
              </a:r>
              <a:endParaRPr b="1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986938" y="1971330"/>
              <a:ext cx="24642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3. </a:t>
              </a:r>
              <a:r>
                <a:rPr b="1" lang="ko" sz="1800">
                  <a:solidFill>
                    <a:schemeClr val="lt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rPr>
                <a:t>모델 분석</a:t>
              </a:r>
              <a:endParaRPr b="1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</p:grp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300" y="0"/>
            <a:ext cx="412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301425" y="3131275"/>
            <a:ext cx="38979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600">
                <a:solidFill>
                  <a:schemeClr val="dk1"/>
                </a:solidFill>
                <a:latin typeface="Bell MT W01 SemiBold"/>
                <a:ea typeface="Bell MT W01 SemiBold"/>
                <a:cs typeface="Bell MT W01 SemiBold"/>
                <a:sym typeface="Bell MT W01 SemiBold"/>
              </a:rPr>
              <a:t>변수</a:t>
            </a:r>
            <a:endParaRPr sz="1600">
              <a:solidFill>
                <a:schemeClr val="dk1"/>
              </a:solidFill>
              <a:latin typeface="Bell MT W01 SemiBold"/>
              <a:ea typeface="Bell MT W01 SemiBold"/>
              <a:cs typeface="Bell MT W01 SemiBold"/>
              <a:sym typeface="Bell MT W0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Bell MT W01 SemiBold"/>
              <a:ea typeface="Bell MT W01 SemiBold"/>
              <a:cs typeface="Bell MT W01 SemiBold"/>
              <a:sym typeface="Bell MT W0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Bell MT W01 SemiBold"/>
                <a:ea typeface="Bell MT W01 SemiBold"/>
                <a:cs typeface="Bell MT W01 SemiBold"/>
                <a:sym typeface="Bell MT W01 SemiBold"/>
              </a:rPr>
              <a:t>row_id - target</a:t>
            </a:r>
            <a:endParaRPr sz="1600">
              <a:solidFill>
                <a:schemeClr val="dk1"/>
              </a:solidFill>
              <a:latin typeface="Bell MT W01 SemiBold"/>
              <a:ea typeface="Bell MT W01 SemiBold"/>
              <a:cs typeface="Bell MT W01 SemiBold"/>
              <a:sym typeface="Bell MT W0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Bell MT W01 SemiBold"/>
                <a:ea typeface="Bell MT W01 SemiBold"/>
                <a:cs typeface="Bell MT W01 SemiBold"/>
                <a:sym typeface="Bell MT W01 SemiBold"/>
              </a:rPr>
              <a:t>200000 - Streptococcus_pneumoniae</a:t>
            </a:r>
            <a:endParaRPr sz="1600">
              <a:solidFill>
                <a:schemeClr val="dk1"/>
              </a:solidFill>
              <a:latin typeface="Bell MT W01 SemiBold"/>
              <a:ea typeface="Bell MT W01 SemiBold"/>
              <a:cs typeface="Bell MT W01 SemiBold"/>
              <a:sym typeface="Bell MT W0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Bell MT W01 SemiBold"/>
                <a:ea typeface="Bell MT W01 SemiBold"/>
                <a:cs typeface="Bell MT W01 SemiBold"/>
                <a:sym typeface="Bell MT W01 SemiBold"/>
              </a:rPr>
              <a:t>200001 - Enterococcus_hirae</a:t>
            </a:r>
            <a:endParaRPr sz="1600">
              <a:solidFill>
                <a:schemeClr val="dk1"/>
              </a:solidFill>
              <a:latin typeface="Bell MT W01 SemiBold"/>
              <a:ea typeface="Bell MT W01 SemiBold"/>
              <a:cs typeface="Bell MT W01 SemiBold"/>
              <a:sym typeface="Bell MT W0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Bell MT W01 SemiBold"/>
                <a:ea typeface="Bell MT W01 SemiBold"/>
                <a:cs typeface="Bell MT W01 SemiBold"/>
                <a:sym typeface="Bell MT W01 SemiBold"/>
              </a:rPr>
              <a:t>etc.</a:t>
            </a:r>
            <a:endParaRPr sz="1600">
              <a:solidFill>
                <a:schemeClr val="dk1"/>
              </a:solidFill>
              <a:latin typeface="Bell MT W01 SemiBold"/>
              <a:ea typeface="Bell MT W01 SemiBold"/>
              <a:cs typeface="Bell MT W01 SemiBold"/>
              <a:sym typeface="Bell MT W0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155575" y="149224"/>
            <a:ext cx="2858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1.</a:t>
            </a:r>
            <a:r>
              <a:rPr b="1" lang="ko" sz="24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소개 및 </a:t>
            </a:r>
            <a:r>
              <a:rPr b="1" lang="ko" sz="24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변수</a:t>
            </a:r>
            <a:endParaRPr b="1" sz="2400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400" y="0"/>
            <a:ext cx="4069601" cy="2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400" y="2323975"/>
            <a:ext cx="4069600" cy="2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301425" y="1230000"/>
            <a:ext cx="3897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게놈 분석 기술 데이터를 이용해 10가지의 다른 박테리아종을 분류 하고 특정 값이 불연속적인 이유와 이 정보로 할 수 있는 작업은 무엇이 있는지 확인 해 봅니다. </a:t>
            </a:r>
            <a:endParaRPr sz="11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오류율 결정 방법과</a:t>
            </a:r>
            <a:endParaRPr sz="11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테스트 데이터가 훈련 데이터와 어떻게 다른지 결과를 봅니다.</a:t>
            </a:r>
            <a:endParaRPr sz="11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ll MT W01 SemiBold"/>
              <a:ea typeface="Bell MT W01 SemiBold"/>
              <a:cs typeface="Bell MT W01 SemiBold"/>
              <a:sym typeface="Bell MT W01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533400" y="2660782"/>
            <a:ext cx="3254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Numpy, Pandas, Matplotlib</a:t>
            </a:r>
            <a:endParaRPr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Scikit-learn</a:t>
            </a:r>
            <a:endParaRPr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533400" y="1236225"/>
            <a:ext cx="2207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2. 코드 ( 모듈 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356" y="3176475"/>
            <a:ext cx="6746480" cy="18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962" y="1126925"/>
            <a:ext cx="1310650" cy="7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5275" y="1337025"/>
            <a:ext cx="2072300" cy="49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9225" y="1840800"/>
            <a:ext cx="2567950" cy="10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 rot="5400000">
            <a:off x="3096767" y="1819979"/>
            <a:ext cx="451500" cy="52254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930" y="1874210"/>
            <a:ext cx="1741762" cy="233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1693" y="1874210"/>
            <a:ext cx="1741763" cy="2332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3456" y="1874210"/>
            <a:ext cx="1741763" cy="2332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/>
          <p:nvPr/>
        </p:nvSpPr>
        <p:spPr>
          <a:xfrm>
            <a:off x="739623" y="485025"/>
            <a:ext cx="39663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200000 - Streptococcus_pneumoniae</a:t>
            </a:r>
            <a:endParaRPr sz="16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6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200001 - Enterococcus_hirae</a:t>
            </a:r>
            <a:endParaRPr sz="16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데이터 삽입</a:t>
            </a:r>
            <a:endParaRPr sz="16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825" y="1832450"/>
            <a:ext cx="7089875" cy="23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0" l="0" r="0" t="2210"/>
          <a:stretch/>
        </p:blipFill>
        <p:spPr>
          <a:xfrm>
            <a:off x="152400" y="2894175"/>
            <a:ext cx="8839201" cy="20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/>
          <p:nvPr/>
        </p:nvSpPr>
        <p:spPr>
          <a:xfrm>
            <a:off x="1238575" y="1014725"/>
            <a:ext cx="30528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6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박테리아 이름을 숫자로 변경</a:t>
            </a:r>
            <a:endParaRPr sz="16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4502513" y="689375"/>
            <a:ext cx="353100" cy="9642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5450575" y="595775"/>
            <a:ext cx="1105500" cy="11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5380488" y="1795951"/>
            <a:ext cx="31602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값의 불연속성이 확인이 됩니다.</a:t>
            </a:r>
            <a:endParaRPr sz="1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값을 보니</a:t>
            </a:r>
            <a:endParaRPr sz="1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부동 소수점 숫자이지만 고유 값이 200000개가 아니라 약 1000개 정도입니다.</a:t>
            </a:r>
            <a:endParaRPr sz="1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마지막 몇 자리는 항상 동일하다는걸 알 수 있습니다.</a:t>
            </a:r>
            <a:endParaRPr sz="1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(1.00846558e-05부터 9.70846558e-05까지 항상 0846558로 끝남)</a:t>
            </a:r>
            <a:endParaRPr sz="11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5380488" y="1103080"/>
            <a:ext cx="2464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중복된 요소 찾기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851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/>
          <p:nvPr/>
        </p:nvSpPr>
        <p:spPr>
          <a:xfrm>
            <a:off x="731900" y="861575"/>
            <a:ext cx="2239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5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부동 소수점 숫자 </a:t>
            </a:r>
            <a:endParaRPr sz="15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5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정수로 변경</a:t>
            </a:r>
            <a:endParaRPr sz="15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287925" y="595775"/>
            <a:ext cx="264900" cy="10578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5450575" y="595775"/>
            <a:ext cx="1105500" cy="11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201" y="2410525"/>
            <a:ext cx="7631976" cy="26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400" y="499000"/>
            <a:ext cx="6619049" cy="19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/>
          <p:nvPr/>
        </p:nvSpPr>
        <p:spPr>
          <a:xfrm>
            <a:off x="731900" y="861575"/>
            <a:ext cx="2239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5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1, 10, 1000, 100000 </a:t>
            </a:r>
            <a:endParaRPr sz="15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5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최대 공약수 활용</a:t>
            </a:r>
            <a:endParaRPr sz="15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287925" y="595775"/>
            <a:ext cx="264900" cy="1057800"/>
          </a:xfrm>
          <a:prstGeom prst="rect">
            <a:avLst/>
          </a:prstGeom>
          <a:solidFill>
            <a:srgbClr val="A52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921"/>
              </a:solidFill>
            </a:endParaRPr>
          </a:p>
        </p:txBody>
      </p:sp>
      <p:sp>
        <p:nvSpPr>
          <p:cNvPr id="161" name="Google Shape;161;p32"/>
          <p:cNvSpPr/>
          <p:nvPr/>
        </p:nvSpPr>
        <p:spPr>
          <a:xfrm>
            <a:off x="5450575" y="595775"/>
            <a:ext cx="1105500" cy="11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25" y="2206675"/>
            <a:ext cx="65436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