
<file path=[Content_Types].xml><?xml version="1.0" encoding="utf-8"?>
<Types xmlns="http://schemas.openxmlformats.org/package/2006/content-types">
  <Default Extension="gif" ContentType="image/gif"/>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15"/>
  </p:notesMasterIdLst>
  <p:sldIdLst>
    <p:sldId id="256" r:id="rId5"/>
    <p:sldId id="257" r:id="rId6"/>
    <p:sldId id="263" r:id="rId7"/>
    <p:sldId id="258" r:id="rId8"/>
    <p:sldId id="259" r:id="rId9"/>
    <p:sldId id="264" r:id="rId10"/>
    <p:sldId id="260" r:id="rId11"/>
    <p:sldId id="261" r:id="rId12"/>
    <p:sldId id="262"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8CAC04-11C9-46FF-8D03-DC4A8092DB49}" v="5" dt="2020-09-28T00:09:18.368"/>
    <p1510:client id="{5A21228C-BA5C-3C4F-B05B-6964EFDA7665}" v="26" dt="2020-09-28T02:11:18.300"/>
    <p1510:client id="{96FD2807-A339-4E0B-B639-4BD7BB1FE83B}" v="139" dt="2020-09-28T00:16:04.5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664"/>
    <p:restoredTop sz="94683"/>
  </p:normalViewPr>
  <p:slideViewPr>
    <p:cSldViewPr snapToGrid="0">
      <p:cViewPr varScale="1">
        <p:scale>
          <a:sx n="139" d="100"/>
          <a:sy n="139" d="100"/>
        </p:scale>
        <p:origin x="464" y="168"/>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23F89A-7395-9042-8AC9-73AE495C7C8E}" type="datetimeFigureOut">
              <a:rPr lang="en-US" smtClean="0"/>
              <a:t>9/27/20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A5916-59AF-1E4A-A4FE-5C2D2BB9B815}" type="slidenum">
              <a:rPr lang="en-US" smtClean="0"/>
              <a:t>‹#›</a:t>
            </a:fld>
            <a:endParaRPr lang="en-US"/>
          </a:p>
        </p:txBody>
      </p:sp>
    </p:spTree>
    <p:extLst>
      <p:ext uri="{BB962C8B-B14F-4D97-AF65-F5344CB8AC3E}">
        <p14:creationId xmlns:p14="http://schemas.microsoft.com/office/powerpoint/2010/main" val="3654917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BA5916-59AF-1E4A-A4FE-5C2D2BB9B815}" type="slidenum">
              <a:rPr lang="en-US" smtClean="0"/>
              <a:t>1</a:t>
            </a:fld>
            <a:endParaRPr lang="en-US"/>
          </a:p>
        </p:txBody>
      </p:sp>
    </p:spTree>
    <p:extLst>
      <p:ext uri="{BB962C8B-B14F-4D97-AF65-F5344CB8AC3E}">
        <p14:creationId xmlns:p14="http://schemas.microsoft.com/office/powerpoint/2010/main" val="3078191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BA5916-59AF-1E4A-A4FE-5C2D2BB9B815}" type="slidenum">
              <a:rPr lang="en-US" smtClean="0"/>
              <a:t>2</a:t>
            </a:fld>
            <a:endParaRPr lang="en-US"/>
          </a:p>
        </p:txBody>
      </p:sp>
    </p:spTree>
    <p:extLst>
      <p:ext uri="{BB962C8B-B14F-4D97-AF65-F5344CB8AC3E}">
        <p14:creationId xmlns:p14="http://schemas.microsoft.com/office/powerpoint/2010/main" val="3914226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BA5916-59AF-1E4A-A4FE-5C2D2BB9B815}" type="slidenum">
              <a:rPr lang="en-US" smtClean="0"/>
              <a:t>4</a:t>
            </a:fld>
            <a:endParaRPr lang="en-US"/>
          </a:p>
        </p:txBody>
      </p:sp>
    </p:spTree>
    <p:extLst>
      <p:ext uri="{BB962C8B-B14F-4D97-AF65-F5344CB8AC3E}">
        <p14:creationId xmlns:p14="http://schemas.microsoft.com/office/powerpoint/2010/main" val="47918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A20B50-CD93-4409-9A92-1322BC8DCCFF}" type="datetimeFigureOut">
              <a:rPr lang="en-US" smtClean="0"/>
              <a:t>9/27/20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1421504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20B50-CD93-4409-9A92-1322BC8DCCFF}" type="datetimeFigureOut">
              <a:rPr lang="en-US" smtClean="0"/>
              <a:t>9/27/20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953706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20B50-CD93-4409-9A92-1322BC8DCCFF}" type="datetimeFigureOut">
              <a:rPr lang="en-US" smtClean="0"/>
              <a:t>9/27/20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1B155-A55F-4C44-B651-67CE52EA884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6087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20B50-CD93-4409-9A92-1322BC8DCCFF}" type="datetimeFigureOut">
              <a:rPr lang="en-US" smtClean="0"/>
              <a:t>9/27/20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2120336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20B50-CD93-4409-9A92-1322BC8DCCFF}" type="datetimeFigureOut">
              <a:rPr lang="en-US" smtClean="0"/>
              <a:t>9/27/20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1B155-A55F-4C44-B651-67CE52EA884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288113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20B50-CD93-4409-9A92-1322BC8DCCFF}" type="datetimeFigureOut">
              <a:rPr lang="en-US" smtClean="0"/>
              <a:t>9/27/20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3330833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A20B50-CD93-4409-9A92-1322BC8DCCFF}" type="datetimeFigureOut">
              <a:rPr lang="en-US" smtClean="0"/>
              <a:t>9/27/20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2468849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A20B50-CD93-4409-9A92-1322BC8DCCFF}" type="datetimeFigureOut">
              <a:rPr lang="en-US" smtClean="0"/>
              <a:t>9/27/20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3588823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A20B50-CD93-4409-9A92-1322BC8DCCFF}" type="datetimeFigureOut">
              <a:rPr lang="en-US" smtClean="0"/>
              <a:t>9/27/20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1959571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20B50-CD93-4409-9A92-1322BC8DCCFF}" type="datetimeFigureOut">
              <a:rPr lang="en-US" smtClean="0"/>
              <a:t>9/27/20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1208581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A20B50-CD93-4409-9A92-1322BC8DCCFF}" type="datetimeFigureOut">
              <a:rPr lang="en-US" smtClean="0"/>
              <a:t>9/27/20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1910116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A20B50-CD93-4409-9A92-1322BC8DCCFF}" type="datetimeFigureOut">
              <a:rPr lang="en-US" smtClean="0"/>
              <a:t>9/27/20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1231020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A20B50-CD93-4409-9A92-1322BC8DCCFF}" type="datetimeFigureOut">
              <a:rPr lang="en-US" smtClean="0"/>
              <a:t>9/27/20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1825919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20B50-CD93-4409-9A92-1322BC8DCCFF}" type="datetimeFigureOut">
              <a:rPr lang="en-US" smtClean="0"/>
              <a:t>9/27/20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3892682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A20B50-CD93-4409-9A92-1322BC8DCCFF}" type="datetimeFigureOut">
              <a:rPr lang="en-US" smtClean="0"/>
              <a:t>9/27/20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1722085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20B50-CD93-4409-9A92-1322BC8DCCFF}" type="datetimeFigureOut">
              <a:rPr lang="en-US" smtClean="0"/>
              <a:t>9/27/20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3307296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0A20B50-CD93-4409-9A92-1322BC8DCCFF}" type="datetimeFigureOut">
              <a:rPr lang="en-US" smtClean="0"/>
              <a:t>9/27/20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341B155-A55F-4C44-B651-67CE52EA884F}" type="slidenum">
              <a:rPr lang="en-US" smtClean="0"/>
              <a:t>‹#›</a:t>
            </a:fld>
            <a:endParaRPr lang="en-US"/>
          </a:p>
        </p:txBody>
      </p:sp>
    </p:spTree>
    <p:extLst>
      <p:ext uri="{BB962C8B-B14F-4D97-AF65-F5344CB8AC3E}">
        <p14:creationId xmlns:p14="http://schemas.microsoft.com/office/powerpoint/2010/main" val="1035434223"/>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4a"/><Relationship Id="rId1" Type="http://schemas.microsoft.com/office/2007/relationships/media" Target="../media/media10.m4a"/><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1.png"/><Relationship Id="rId5" Type="http://schemas.openxmlformats.org/officeDocument/2006/relationships/image" Target="../media/image2.gif"/><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5"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5" Type="http://schemas.openxmlformats.org/officeDocument/2006/relationships/image" Target="../media/image1.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5" Type="http://schemas.openxmlformats.org/officeDocument/2006/relationships/image" Target="../media/image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1318F-9BD2-4F2A-B903-36B8FD039776}"/>
              </a:ext>
            </a:extLst>
          </p:cNvPr>
          <p:cNvSpPr>
            <a:spLocks noGrp="1"/>
          </p:cNvSpPr>
          <p:nvPr>
            <p:ph type="ctrTitle"/>
          </p:nvPr>
        </p:nvSpPr>
        <p:spPr>
          <a:xfrm>
            <a:off x="1507067" y="1782698"/>
            <a:ext cx="7766936" cy="1646302"/>
          </a:xfrm>
        </p:spPr>
        <p:txBody>
          <a:bodyPr/>
          <a:lstStyle/>
          <a:p>
            <a:r>
              <a:rPr lang="en-US" dirty="0"/>
              <a:t>P1 Presentation</a:t>
            </a:r>
          </a:p>
        </p:txBody>
      </p:sp>
      <p:sp>
        <p:nvSpPr>
          <p:cNvPr id="3" name="Subtitle 2">
            <a:extLst>
              <a:ext uri="{FF2B5EF4-FFF2-40B4-BE49-F238E27FC236}">
                <a16:creationId xmlns:a16="http://schemas.microsoft.com/office/drawing/2014/main" id="{914A1658-4B53-4F4B-A3EC-F2453220BDC4}"/>
              </a:ext>
            </a:extLst>
          </p:cNvPr>
          <p:cNvSpPr>
            <a:spLocks noGrp="1"/>
          </p:cNvSpPr>
          <p:nvPr>
            <p:ph type="subTitle" idx="1"/>
          </p:nvPr>
        </p:nvSpPr>
        <p:spPr/>
        <p:txBody>
          <a:bodyPr>
            <a:normAutofit fontScale="62500" lnSpcReduction="20000"/>
          </a:bodyPr>
          <a:lstStyle/>
          <a:p>
            <a:r>
              <a:rPr lang="en-US" dirty="0"/>
              <a:t>Nick Cunningham</a:t>
            </a:r>
          </a:p>
          <a:p>
            <a:r>
              <a:rPr lang="en-US" dirty="0"/>
              <a:t>Dakota Golightly</a:t>
            </a:r>
          </a:p>
          <a:p>
            <a:r>
              <a:rPr lang="en-US" dirty="0"/>
              <a:t>Victor Mumford</a:t>
            </a:r>
          </a:p>
          <a:p>
            <a:r>
              <a:rPr lang="en-US" dirty="0"/>
              <a:t>Sai </a:t>
            </a:r>
            <a:r>
              <a:rPr lang="en-US" dirty="0" err="1"/>
              <a:t>Donepudi</a:t>
            </a:r>
            <a:endParaRPr lang="en-US" dirty="0"/>
          </a:p>
        </p:txBody>
      </p:sp>
      <p:sp>
        <p:nvSpPr>
          <p:cNvPr id="5" name="TextBox 4">
            <a:extLst>
              <a:ext uri="{FF2B5EF4-FFF2-40B4-BE49-F238E27FC236}">
                <a16:creationId xmlns:a16="http://schemas.microsoft.com/office/drawing/2014/main" id="{A7DB1974-7364-7848-9BBD-0656EA1DB19C}"/>
              </a:ext>
            </a:extLst>
          </p:cNvPr>
          <p:cNvSpPr txBox="1"/>
          <p:nvPr/>
        </p:nvSpPr>
        <p:spPr>
          <a:xfrm>
            <a:off x="6067548" y="3377702"/>
            <a:ext cx="3206455" cy="523220"/>
          </a:xfrm>
          <a:prstGeom prst="rect">
            <a:avLst/>
          </a:prstGeom>
          <a:noFill/>
        </p:spPr>
        <p:txBody>
          <a:bodyPr wrap="none" rtlCol="0">
            <a:spAutoFit/>
          </a:bodyPr>
          <a:lstStyle/>
          <a:p>
            <a:r>
              <a:rPr lang="en-US" sz="2800" dirty="0"/>
              <a:t>public class TeamD</a:t>
            </a:r>
          </a:p>
        </p:txBody>
      </p:sp>
      <p:pic>
        <p:nvPicPr>
          <p:cNvPr id="7" name="Audio 6">
            <a:hlinkClick r:id="" action="ppaction://media"/>
            <a:extLst>
              <a:ext uri="{FF2B5EF4-FFF2-40B4-BE49-F238E27FC236}">
                <a16:creationId xmlns:a16="http://schemas.microsoft.com/office/drawing/2014/main" id="{AFAF294D-1CB0-D44F-9D5E-0398AE55B8B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168673357"/>
      </p:ext>
    </p:extLst>
  </p:cSld>
  <p:clrMapOvr>
    <a:masterClrMapping/>
  </p:clrMapOvr>
  <mc:AlternateContent xmlns:mc="http://schemas.openxmlformats.org/markup-compatibility/2006">
    <mc:Choice xmlns:p14="http://schemas.microsoft.com/office/powerpoint/2010/main" Requires="p14">
      <p:transition spd="slow" p14:dur="2000" advTm="8615"/>
    </mc:Choice>
    <mc:Fallback>
      <p:transition spd="slow" advTm="861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56F39-4D68-49E9-B4CE-156B308762B1}"/>
              </a:ext>
            </a:extLst>
          </p:cNvPr>
          <p:cNvSpPr>
            <a:spLocks noGrp="1"/>
          </p:cNvSpPr>
          <p:nvPr>
            <p:ph type="title"/>
          </p:nvPr>
        </p:nvSpPr>
        <p:spPr/>
        <p:txBody>
          <a:bodyPr/>
          <a:lstStyle/>
          <a:p>
            <a:r>
              <a:rPr lang="en-US" dirty="0"/>
              <a:t>What’s Next</a:t>
            </a:r>
          </a:p>
        </p:txBody>
      </p:sp>
      <p:sp>
        <p:nvSpPr>
          <p:cNvPr id="3" name="Content Placeholder 2">
            <a:extLst>
              <a:ext uri="{FF2B5EF4-FFF2-40B4-BE49-F238E27FC236}">
                <a16:creationId xmlns:a16="http://schemas.microsoft.com/office/drawing/2014/main" id="{8D7B0C10-DE86-4C14-9CC6-74B04097BBA1}"/>
              </a:ext>
            </a:extLst>
          </p:cNvPr>
          <p:cNvSpPr>
            <a:spLocks noGrp="1"/>
          </p:cNvSpPr>
          <p:nvPr>
            <p:ph idx="1"/>
          </p:nvPr>
        </p:nvSpPr>
        <p:spPr>
          <a:xfrm>
            <a:off x="677334" y="2160589"/>
            <a:ext cx="4731007" cy="2556377"/>
          </a:xfrm>
        </p:spPr>
        <p:txBody>
          <a:bodyPr/>
          <a:lstStyle/>
          <a:p>
            <a:r>
              <a:rPr lang="en-US" dirty="0"/>
              <a:t>Use user stories identified in this Sprint to complete backlog for the remainder of the semester</a:t>
            </a:r>
          </a:p>
          <a:p>
            <a:r>
              <a:rPr lang="en-US" dirty="0"/>
              <a:t>Begin development in previously created code base</a:t>
            </a:r>
          </a:p>
          <a:p>
            <a:r>
              <a:rPr lang="en-US" dirty="0"/>
              <a:t>Continue to utilize scrum</a:t>
            </a:r>
          </a:p>
        </p:txBody>
      </p:sp>
      <p:pic>
        <p:nvPicPr>
          <p:cNvPr id="4" name="Audio 3">
            <a:hlinkClick r:id="" action="ppaction://media"/>
            <a:extLst>
              <a:ext uri="{FF2B5EF4-FFF2-40B4-BE49-F238E27FC236}">
                <a16:creationId xmlns:a16="http://schemas.microsoft.com/office/drawing/2014/main" id="{9002974E-0F1A-E844-BC4D-96A2C181408B}"/>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079119561"/>
      </p:ext>
    </p:extLst>
  </p:cSld>
  <p:clrMapOvr>
    <a:masterClrMapping/>
  </p:clrMapOvr>
  <mc:AlternateContent xmlns:mc="http://schemas.openxmlformats.org/markup-compatibility/2006">
    <mc:Choice xmlns:p14="http://schemas.microsoft.com/office/powerpoint/2010/main" Requires="p14">
      <p:transition spd="slow" p14:dur="2000" advTm="47686"/>
    </mc:Choice>
    <mc:Fallback>
      <p:transition spd="slow" advTm="4768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0DBEE-2758-45C9-A074-8C328C5EBB77}"/>
              </a:ext>
            </a:extLst>
          </p:cNvPr>
          <p:cNvSpPr>
            <a:spLocks noGrp="1"/>
          </p:cNvSpPr>
          <p:nvPr>
            <p:ph type="title"/>
          </p:nvPr>
        </p:nvSpPr>
        <p:spPr/>
        <p:txBody>
          <a:bodyPr/>
          <a:lstStyle/>
          <a:p>
            <a:r>
              <a:rPr lang="en-US" dirty="0"/>
              <a:t>Team Intro</a:t>
            </a:r>
          </a:p>
        </p:txBody>
      </p:sp>
      <p:sp>
        <p:nvSpPr>
          <p:cNvPr id="3" name="Content Placeholder 2">
            <a:extLst>
              <a:ext uri="{FF2B5EF4-FFF2-40B4-BE49-F238E27FC236}">
                <a16:creationId xmlns:a16="http://schemas.microsoft.com/office/drawing/2014/main" id="{C967A623-4A44-4CC7-BB63-1443D4DA18E6}"/>
              </a:ext>
            </a:extLst>
          </p:cNvPr>
          <p:cNvSpPr>
            <a:spLocks noGrp="1"/>
          </p:cNvSpPr>
          <p:nvPr>
            <p:ph idx="1"/>
          </p:nvPr>
        </p:nvSpPr>
        <p:spPr/>
        <p:txBody>
          <a:bodyPr vert="horz" lIns="91440" tIns="45720" rIns="91440" bIns="45720" rtlCol="0" anchor="t">
            <a:normAutofit/>
          </a:bodyPr>
          <a:lstStyle/>
          <a:p>
            <a:r>
              <a:rPr lang="en-US" dirty="0"/>
              <a:t>Nick Cunningham – Future Embedded Systems Engineer</a:t>
            </a:r>
          </a:p>
          <a:p>
            <a:r>
              <a:rPr lang="en-US" dirty="0"/>
              <a:t>Dakota Golightly – Scrum Master</a:t>
            </a:r>
          </a:p>
          <a:p>
            <a:r>
              <a:rPr lang="en-US" dirty="0"/>
              <a:t>Victor Mumford – Hopeful VR Developer </a:t>
            </a:r>
          </a:p>
          <a:p>
            <a:r>
              <a:rPr lang="en-US" dirty="0"/>
              <a:t>Sai Donepudi – Aspiring Software Developer</a:t>
            </a:r>
          </a:p>
          <a:p>
            <a:endParaRPr lang="en-US" dirty="0"/>
          </a:p>
        </p:txBody>
      </p:sp>
      <p:pic>
        <p:nvPicPr>
          <p:cNvPr id="4" name="Audio 3">
            <a:hlinkClick r:id="" action="ppaction://media"/>
            <a:extLst>
              <a:ext uri="{FF2B5EF4-FFF2-40B4-BE49-F238E27FC236}">
                <a16:creationId xmlns:a16="http://schemas.microsoft.com/office/drawing/2014/main" id="{8877C5E1-D89E-5A42-ADDF-B88F0E146F5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805905891"/>
      </p:ext>
    </p:extLst>
  </p:cSld>
  <p:clrMapOvr>
    <a:masterClrMapping/>
  </p:clrMapOvr>
  <mc:AlternateContent xmlns:mc="http://schemas.openxmlformats.org/markup-compatibility/2006">
    <mc:Choice xmlns:p14="http://schemas.microsoft.com/office/powerpoint/2010/main" Requires="p14">
      <p:transition spd="slow" p14:dur="2000" advTm="9621"/>
    </mc:Choice>
    <mc:Fallback>
      <p:transition spd="slow" advTm="962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0DBEE-2758-45C9-A074-8C328C5EBB77}"/>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C967A623-4A44-4CC7-BB63-1443D4DA18E6}"/>
              </a:ext>
            </a:extLst>
          </p:cNvPr>
          <p:cNvSpPr>
            <a:spLocks noGrp="1"/>
          </p:cNvSpPr>
          <p:nvPr>
            <p:ph idx="1"/>
          </p:nvPr>
        </p:nvSpPr>
        <p:spPr/>
        <p:txBody>
          <a:bodyPr vert="horz" lIns="91440" tIns="45720" rIns="91440" bIns="45720" rtlCol="0" anchor="t">
            <a:normAutofit/>
          </a:bodyPr>
          <a:lstStyle/>
          <a:p>
            <a:r>
              <a:rPr lang="en-US" dirty="0"/>
              <a:t>Description of Omega Chess</a:t>
            </a:r>
          </a:p>
          <a:p>
            <a:r>
              <a:rPr lang="en-US" dirty="0"/>
              <a:t>Project Progress</a:t>
            </a:r>
          </a:p>
          <a:p>
            <a:pPr lvl="1"/>
            <a:r>
              <a:rPr lang="en-US" dirty="0"/>
              <a:t>Summary</a:t>
            </a:r>
          </a:p>
          <a:p>
            <a:pPr lvl="1"/>
            <a:r>
              <a:rPr lang="en-US" dirty="0"/>
              <a:t>User Stories Overview</a:t>
            </a:r>
          </a:p>
          <a:p>
            <a:pPr lvl="1"/>
            <a:r>
              <a:rPr lang="en-US" dirty="0"/>
              <a:t>Class Diagram</a:t>
            </a:r>
          </a:p>
          <a:p>
            <a:pPr lvl="1"/>
            <a:r>
              <a:rPr lang="en-US" dirty="0"/>
              <a:t>Kanban Board</a:t>
            </a:r>
          </a:p>
          <a:p>
            <a:pPr lvl="1"/>
            <a:r>
              <a:rPr lang="en-US" dirty="0"/>
              <a:t>Scrum Ceremony Output</a:t>
            </a:r>
          </a:p>
          <a:p>
            <a:pPr lvl="1"/>
            <a:endParaRPr lang="en-US" dirty="0"/>
          </a:p>
          <a:p>
            <a:pPr lvl="1"/>
            <a:endParaRPr lang="en-US" dirty="0"/>
          </a:p>
          <a:p>
            <a:endParaRPr lang="en-US" dirty="0"/>
          </a:p>
        </p:txBody>
      </p:sp>
      <p:pic>
        <p:nvPicPr>
          <p:cNvPr id="4" name="Audio 3">
            <a:hlinkClick r:id="" action="ppaction://media"/>
            <a:extLst>
              <a:ext uri="{FF2B5EF4-FFF2-40B4-BE49-F238E27FC236}">
                <a16:creationId xmlns:a16="http://schemas.microsoft.com/office/drawing/2014/main" id="{9A7D519E-CA76-4B40-8B25-D2BFE2619FA3}"/>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872409855"/>
      </p:ext>
    </p:extLst>
  </p:cSld>
  <p:clrMapOvr>
    <a:masterClrMapping/>
  </p:clrMapOvr>
  <mc:AlternateContent xmlns:mc="http://schemas.openxmlformats.org/markup-compatibility/2006">
    <mc:Choice xmlns:p14="http://schemas.microsoft.com/office/powerpoint/2010/main" Requires="p14">
      <p:transition spd="slow" p14:dur="2000" advTm="19515"/>
    </mc:Choice>
    <mc:Fallback>
      <p:transition spd="slow" advTm="1951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9969-65D6-48E5-8EC1-CA0ECF79E010}"/>
              </a:ext>
            </a:extLst>
          </p:cNvPr>
          <p:cNvSpPr>
            <a:spLocks noGrp="1"/>
          </p:cNvSpPr>
          <p:nvPr>
            <p:ph type="title"/>
          </p:nvPr>
        </p:nvSpPr>
        <p:spPr/>
        <p:txBody>
          <a:bodyPr/>
          <a:lstStyle/>
          <a:p>
            <a:r>
              <a:rPr lang="en-US" dirty="0"/>
              <a:t>Description of Omega Chess</a:t>
            </a:r>
          </a:p>
        </p:txBody>
      </p:sp>
      <p:sp>
        <p:nvSpPr>
          <p:cNvPr id="3" name="Content Placeholder 2">
            <a:extLst>
              <a:ext uri="{FF2B5EF4-FFF2-40B4-BE49-F238E27FC236}">
                <a16:creationId xmlns:a16="http://schemas.microsoft.com/office/drawing/2014/main" id="{C587AEF0-2501-4B71-8D67-EB505D7D61AC}"/>
              </a:ext>
            </a:extLst>
          </p:cNvPr>
          <p:cNvSpPr>
            <a:spLocks noGrp="1"/>
          </p:cNvSpPr>
          <p:nvPr>
            <p:ph idx="1"/>
          </p:nvPr>
        </p:nvSpPr>
        <p:spPr/>
        <p:txBody>
          <a:bodyPr vert="horz" lIns="91440" tIns="45720" rIns="91440" bIns="45720" rtlCol="0" anchor="t">
            <a:normAutofit/>
          </a:bodyPr>
          <a:lstStyle/>
          <a:p>
            <a:r>
              <a:rPr lang="en-US" dirty="0"/>
              <a:t>Omega Chess is much like standard chess, but with these key differences:</a:t>
            </a:r>
          </a:p>
          <a:p>
            <a:pPr lvl="1"/>
            <a:r>
              <a:rPr lang="en-US" dirty="0"/>
              <a:t>The board is 10x10 (standard chess is 8x8), but also with four additional corner squares. </a:t>
            </a:r>
          </a:p>
          <a:p>
            <a:pPr lvl="1"/>
            <a:r>
              <a:rPr lang="en-US" dirty="0"/>
              <a:t>There are two new units: the wizard, and the champion. </a:t>
            </a:r>
          </a:p>
          <a:p>
            <a:pPr lvl="2"/>
            <a:r>
              <a:rPr lang="en-US" dirty="0"/>
              <a:t>The wizard can either move to diagonal squares, or move in a 3x1 L shape, much like the Knight’s 2x1 L. </a:t>
            </a:r>
          </a:p>
          <a:p>
            <a:pPr lvl="2"/>
            <a:r>
              <a:rPr lang="en-US" dirty="0"/>
              <a:t>The champion can move 1-2 spaces in the cardinal directions, or exactly two spaces in the diagonal directions. </a:t>
            </a:r>
          </a:p>
          <a:p>
            <a:pPr lvl="1"/>
            <a:r>
              <a:rPr lang="en-US" dirty="0"/>
              <a:t>There are two of these new units per side. The Champions are put in the extra column spaces next to the Rooks, and the Wizards are put in the extra corner spaces. </a:t>
            </a:r>
          </a:p>
          <a:p>
            <a:pPr lvl="1"/>
            <a:r>
              <a:rPr lang="en-US" dirty="0"/>
              <a:t>Pawns can move 1-3 spaces forward on their first turn instead of 1-2 spaces.</a:t>
            </a:r>
          </a:p>
        </p:txBody>
      </p:sp>
      <p:pic>
        <p:nvPicPr>
          <p:cNvPr id="4" name="Picture 4" descr="A picture of an Omega chess board in the starting position.&#10;">
            <a:extLst>
              <a:ext uri="{FF2B5EF4-FFF2-40B4-BE49-F238E27FC236}">
                <a16:creationId xmlns:a16="http://schemas.microsoft.com/office/drawing/2014/main" id="{4BC95066-3AB6-4987-81D7-7A17A38ADCCE}"/>
              </a:ext>
            </a:extLst>
          </p:cNvPr>
          <p:cNvPicPr>
            <a:picLocks noChangeAspect="1"/>
          </p:cNvPicPr>
          <p:nvPr/>
        </p:nvPicPr>
        <p:blipFill>
          <a:blip r:embed="rId5"/>
          <a:stretch>
            <a:fillRect/>
          </a:stretch>
        </p:blipFill>
        <p:spPr>
          <a:xfrm>
            <a:off x="9275954" y="2345074"/>
            <a:ext cx="2314575" cy="2552700"/>
          </a:xfrm>
          <a:prstGeom prst="rect">
            <a:avLst/>
          </a:prstGeom>
        </p:spPr>
      </p:pic>
      <p:sp>
        <p:nvSpPr>
          <p:cNvPr id="5" name="TextBox 4">
            <a:extLst>
              <a:ext uri="{FF2B5EF4-FFF2-40B4-BE49-F238E27FC236}">
                <a16:creationId xmlns:a16="http://schemas.microsoft.com/office/drawing/2014/main" id="{20F7F971-2804-4CC7-BB11-427C890764A2}"/>
              </a:ext>
            </a:extLst>
          </p:cNvPr>
          <p:cNvSpPr txBox="1"/>
          <p:nvPr/>
        </p:nvSpPr>
        <p:spPr>
          <a:xfrm>
            <a:off x="9441085" y="6672804"/>
            <a:ext cx="2974692" cy="1846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 dirty="0"/>
              <a:t>Image source: </a:t>
            </a:r>
            <a:r>
              <a:rPr lang="en-US" sz="600" dirty="0">
                <a:ea typeface="+mn-lt"/>
                <a:cs typeface="+mn-lt"/>
              </a:rPr>
              <a:t>https://www.chessvariants.com/large.dir/omega/rules.html</a:t>
            </a:r>
          </a:p>
        </p:txBody>
      </p:sp>
      <p:pic>
        <p:nvPicPr>
          <p:cNvPr id="6" name="Audio 5">
            <a:hlinkClick r:id="" action="ppaction://media"/>
            <a:extLst>
              <a:ext uri="{FF2B5EF4-FFF2-40B4-BE49-F238E27FC236}">
                <a16:creationId xmlns:a16="http://schemas.microsoft.com/office/drawing/2014/main" id="{41CA9ECA-7B14-944B-B755-9C805AA2CCFD}"/>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028159980"/>
      </p:ext>
    </p:extLst>
  </p:cSld>
  <p:clrMapOvr>
    <a:masterClrMapping/>
  </p:clrMapOvr>
  <mc:AlternateContent xmlns:mc="http://schemas.openxmlformats.org/markup-compatibility/2006">
    <mc:Choice xmlns:p14="http://schemas.microsoft.com/office/powerpoint/2010/main" Requires="p14">
      <p:transition spd="slow" p14:dur="2000" advTm="112076"/>
    </mc:Choice>
    <mc:Fallback>
      <p:transition spd="slow" advTm="11207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1D012-8248-415C-853F-B18A01796DF6}"/>
              </a:ext>
            </a:extLst>
          </p:cNvPr>
          <p:cNvSpPr>
            <a:spLocks noGrp="1"/>
          </p:cNvSpPr>
          <p:nvPr>
            <p:ph type="title"/>
          </p:nvPr>
        </p:nvSpPr>
        <p:spPr>
          <a:xfrm>
            <a:off x="677334" y="609600"/>
            <a:ext cx="8596668" cy="752856"/>
          </a:xfrm>
        </p:spPr>
        <p:txBody>
          <a:bodyPr/>
          <a:lstStyle/>
          <a:p>
            <a:r>
              <a:rPr lang="en-US" dirty="0"/>
              <a:t>Project Progress</a:t>
            </a:r>
          </a:p>
        </p:txBody>
      </p:sp>
      <p:sp>
        <p:nvSpPr>
          <p:cNvPr id="3" name="Content Placeholder 2">
            <a:extLst>
              <a:ext uri="{FF2B5EF4-FFF2-40B4-BE49-F238E27FC236}">
                <a16:creationId xmlns:a16="http://schemas.microsoft.com/office/drawing/2014/main" id="{76115884-0744-4B95-B663-1DF90B2CAD6D}"/>
              </a:ext>
            </a:extLst>
          </p:cNvPr>
          <p:cNvSpPr>
            <a:spLocks noGrp="1"/>
          </p:cNvSpPr>
          <p:nvPr>
            <p:ph idx="1"/>
          </p:nvPr>
        </p:nvSpPr>
        <p:spPr>
          <a:xfrm>
            <a:off x="677334" y="1749109"/>
            <a:ext cx="8596668" cy="3316667"/>
          </a:xfrm>
        </p:spPr>
        <p:txBody>
          <a:bodyPr>
            <a:normAutofit/>
          </a:bodyPr>
          <a:lstStyle/>
          <a:p>
            <a:r>
              <a:rPr lang="en-US" dirty="0"/>
              <a:t>P1 was mostly about project setup and planning</a:t>
            </a:r>
          </a:p>
          <a:p>
            <a:r>
              <a:rPr lang="en-US" dirty="0"/>
              <a:t>Implemented Scrum methodology for development</a:t>
            </a:r>
          </a:p>
          <a:p>
            <a:r>
              <a:rPr lang="en-US" dirty="0"/>
              <a:t>Deliverables</a:t>
            </a:r>
          </a:p>
          <a:p>
            <a:pPr lvl="1"/>
            <a:r>
              <a:rPr lang="en-US" dirty="0"/>
              <a:t>User stories and tasks</a:t>
            </a:r>
          </a:p>
          <a:p>
            <a:pPr lvl="1"/>
            <a:r>
              <a:rPr lang="en-US" dirty="0"/>
              <a:t>Kanban board</a:t>
            </a:r>
          </a:p>
          <a:p>
            <a:pPr lvl="1"/>
            <a:r>
              <a:rPr lang="en-US" dirty="0"/>
              <a:t>Class diagram and CRC cards</a:t>
            </a:r>
          </a:p>
          <a:p>
            <a:pPr lvl="1"/>
            <a:r>
              <a:rPr lang="en-US" dirty="0"/>
              <a:t>Output of Scrum ceremonies</a:t>
            </a:r>
          </a:p>
          <a:p>
            <a:r>
              <a:rPr lang="en-US" dirty="0"/>
              <a:t>Implemented code base utilizing Spring Boot/Maven and React</a:t>
            </a:r>
          </a:p>
          <a:p>
            <a:pPr lvl="1"/>
            <a:endParaRPr lang="en-US" dirty="0"/>
          </a:p>
          <a:p>
            <a:pPr lvl="1"/>
            <a:endParaRPr lang="en-US" dirty="0"/>
          </a:p>
          <a:p>
            <a:pPr lvl="2"/>
            <a:endParaRPr lang="en-US" dirty="0"/>
          </a:p>
        </p:txBody>
      </p:sp>
      <p:pic>
        <p:nvPicPr>
          <p:cNvPr id="6" name="Audio 5">
            <a:hlinkClick r:id="" action="ppaction://media"/>
            <a:extLst>
              <a:ext uri="{FF2B5EF4-FFF2-40B4-BE49-F238E27FC236}">
                <a16:creationId xmlns:a16="http://schemas.microsoft.com/office/drawing/2014/main" id="{8CDC9DF0-760F-9242-9EC0-A457C1010E0F}"/>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584131161"/>
      </p:ext>
    </p:extLst>
  </p:cSld>
  <p:clrMapOvr>
    <a:masterClrMapping/>
  </p:clrMapOvr>
  <mc:AlternateContent xmlns:mc="http://schemas.openxmlformats.org/markup-compatibility/2006">
    <mc:Choice xmlns:p14="http://schemas.microsoft.com/office/powerpoint/2010/main" Requires="p14">
      <p:transition spd="slow" p14:dur="2000" advTm="49833"/>
    </mc:Choice>
    <mc:Fallback>
      <p:transition spd="slow" advTm="4983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1D012-8248-415C-853F-B18A01796DF6}"/>
              </a:ext>
            </a:extLst>
          </p:cNvPr>
          <p:cNvSpPr>
            <a:spLocks noGrp="1"/>
          </p:cNvSpPr>
          <p:nvPr>
            <p:ph type="title"/>
          </p:nvPr>
        </p:nvSpPr>
        <p:spPr>
          <a:xfrm>
            <a:off x="677334" y="609600"/>
            <a:ext cx="8596668" cy="752856"/>
          </a:xfrm>
        </p:spPr>
        <p:txBody>
          <a:bodyPr/>
          <a:lstStyle/>
          <a:p>
            <a:r>
              <a:rPr lang="en-US" dirty="0"/>
              <a:t>User Stories</a:t>
            </a:r>
          </a:p>
        </p:txBody>
      </p:sp>
      <p:sp>
        <p:nvSpPr>
          <p:cNvPr id="3" name="Content Placeholder 2">
            <a:extLst>
              <a:ext uri="{FF2B5EF4-FFF2-40B4-BE49-F238E27FC236}">
                <a16:creationId xmlns:a16="http://schemas.microsoft.com/office/drawing/2014/main" id="{76115884-0744-4B95-B663-1DF90B2CAD6D}"/>
              </a:ext>
            </a:extLst>
          </p:cNvPr>
          <p:cNvSpPr>
            <a:spLocks noGrp="1"/>
          </p:cNvSpPr>
          <p:nvPr>
            <p:ph idx="1"/>
          </p:nvPr>
        </p:nvSpPr>
        <p:spPr>
          <a:xfrm>
            <a:off x="677334" y="1749109"/>
            <a:ext cx="8596668" cy="4404803"/>
          </a:xfrm>
        </p:spPr>
        <p:txBody>
          <a:bodyPr>
            <a:normAutofit/>
          </a:bodyPr>
          <a:lstStyle/>
          <a:p>
            <a:r>
              <a:rPr lang="en-US" dirty="0"/>
              <a:t>User stories were created from the transcript provided in the P1 brief and discussions with the Product Owner</a:t>
            </a:r>
          </a:p>
          <a:p>
            <a:r>
              <a:rPr lang="en-US" dirty="0"/>
              <a:t>User Stories</a:t>
            </a:r>
          </a:p>
          <a:p>
            <a:pPr lvl="1"/>
            <a:r>
              <a:rPr lang="en-US" dirty="0"/>
              <a:t>“As a user, I would like to be able to”:</a:t>
            </a:r>
          </a:p>
          <a:p>
            <a:pPr lvl="2"/>
            <a:r>
              <a:rPr lang="en-US" dirty="0"/>
              <a:t>Register for an account</a:t>
            </a:r>
          </a:p>
          <a:p>
            <a:pPr lvl="2"/>
            <a:r>
              <a:rPr lang="en-US" dirty="0"/>
              <a:t>Login to my account</a:t>
            </a:r>
          </a:p>
          <a:p>
            <a:pPr lvl="2"/>
            <a:r>
              <a:rPr lang="en-US" dirty="0"/>
              <a:t>Create a new match</a:t>
            </a:r>
          </a:p>
          <a:p>
            <a:pPr lvl="2"/>
            <a:r>
              <a:rPr lang="en-US" dirty="0"/>
              <a:t>Invite other users to my match</a:t>
            </a:r>
          </a:p>
          <a:p>
            <a:pPr lvl="2"/>
            <a:r>
              <a:rPr lang="en-US" dirty="0"/>
              <a:t>View my ongoing matches</a:t>
            </a:r>
          </a:p>
          <a:p>
            <a:pPr lvl="2"/>
            <a:r>
              <a:rPr lang="en-US" dirty="0"/>
              <a:t>See the board of one of my matches</a:t>
            </a:r>
          </a:p>
          <a:p>
            <a:pPr lvl="2"/>
            <a:endParaRPr lang="en-US" dirty="0"/>
          </a:p>
          <a:p>
            <a:pPr lvl="2"/>
            <a:endParaRPr lang="en-US" dirty="0"/>
          </a:p>
        </p:txBody>
      </p:sp>
      <p:sp>
        <p:nvSpPr>
          <p:cNvPr id="4" name="TextBox 3">
            <a:extLst>
              <a:ext uri="{FF2B5EF4-FFF2-40B4-BE49-F238E27FC236}">
                <a16:creationId xmlns:a16="http://schemas.microsoft.com/office/drawing/2014/main" id="{9C880122-E223-D14D-841F-898F49370CEB}"/>
              </a:ext>
            </a:extLst>
          </p:cNvPr>
          <p:cNvSpPr txBox="1"/>
          <p:nvPr/>
        </p:nvSpPr>
        <p:spPr>
          <a:xfrm>
            <a:off x="4663440" y="3191256"/>
            <a:ext cx="3170996" cy="2303195"/>
          </a:xfrm>
          <a:prstGeom prst="rect">
            <a:avLst/>
          </a:prstGeom>
          <a:noFill/>
        </p:spPr>
        <p:txBody>
          <a:bodyPr wrap="none" rtlCol="0">
            <a:spAutoFit/>
          </a:bodyPr>
          <a:lstStyle/>
          <a:p>
            <a:pPr marL="1143000" lvl="2" indent="-228600">
              <a:spcBef>
                <a:spcPts val="1000"/>
              </a:spcBef>
              <a:buClr>
                <a:srgbClr val="90C226"/>
              </a:buClr>
              <a:buSzPct val="80000"/>
              <a:buFont typeface="Wingdings 3" charset="2"/>
              <a:buChar char=""/>
            </a:pPr>
            <a:r>
              <a:rPr lang="en-US" sz="1400" dirty="0">
                <a:solidFill>
                  <a:prstClr val="white">
                    <a:lumMod val="75000"/>
                    <a:lumOff val="25000"/>
                  </a:prstClr>
                </a:solidFill>
              </a:rPr>
              <a:t>Make a move</a:t>
            </a:r>
          </a:p>
          <a:p>
            <a:pPr marL="1143000" lvl="2" indent="-228600">
              <a:spcBef>
                <a:spcPts val="1000"/>
              </a:spcBef>
              <a:buClr>
                <a:srgbClr val="90C226"/>
              </a:buClr>
              <a:buSzPct val="80000"/>
              <a:buFont typeface="Wingdings 3" charset="2"/>
              <a:buChar char=""/>
            </a:pPr>
            <a:r>
              <a:rPr lang="en-US" sz="1400" dirty="0">
                <a:solidFill>
                  <a:prstClr val="white">
                    <a:lumMod val="75000"/>
                    <a:lumOff val="25000"/>
                  </a:prstClr>
                </a:solidFill>
              </a:rPr>
              <a:t>Quit an ongoing match</a:t>
            </a:r>
          </a:p>
          <a:p>
            <a:pPr marL="1143000" lvl="2" indent="-228600">
              <a:spcBef>
                <a:spcPts val="1000"/>
              </a:spcBef>
              <a:buClr>
                <a:srgbClr val="90C226"/>
              </a:buClr>
              <a:buSzPct val="80000"/>
              <a:buFont typeface="Wingdings 3" charset="2"/>
              <a:buChar char=""/>
            </a:pPr>
            <a:r>
              <a:rPr lang="en-US" sz="1400" dirty="0">
                <a:solidFill>
                  <a:prstClr val="white">
                    <a:lumMod val="75000"/>
                    <a:lumOff val="25000"/>
                  </a:prstClr>
                </a:solidFill>
              </a:rPr>
              <a:t>View my user profile</a:t>
            </a:r>
          </a:p>
          <a:p>
            <a:pPr marL="1143000" lvl="2" indent="-228600">
              <a:spcBef>
                <a:spcPts val="1000"/>
              </a:spcBef>
              <a:buClr>
                <a:srgbClr val="90C226"/>
              </a:buClr>
              <a:buSzPct val="80000"/>
              <a:buFont typeface="Wingdings 3" charset="2"/>
              <a:buChar char=""/>
            </a:pPr>
            <a:r>
              <a:rPr lang="en-US" sz="1400" dirty="0">
                <a:solidFill>
                  <a:prstClr val="white">
                    <a:lumMod val="75000"/>
                    <a:lumOff val="25000"/>
                  </a:prstClr>
                </a:solidFill>
              </a:rPr>
              <a:t>View my match history</a:t>
            </a:r>
          </a:p>
          <a:p>
            <a:pPr marL="1143000" lvl="2" indent="-228600">
              <a:spcBef>
                <a:spcPts val="1000"/>
              </a:spcBef>
              <a:buClr>
                <a:srgbClr val="90C226"/>
              </a:buClr>
              <a:buSzPct val="80000"/>
              <a:buFont typeface="Wingdings 3" charset="2"/>
              <a:buChar char=""/>
            </a:pPr>
            <a:r>
              <a:rPr lang="en-US" sz="1400" dirty="0">
                <a:solidFill>
                  <a:prstClr val="white">
                    <a:lumMod val="75000"/>
                    <a:lumOff val="25000"/>
                  </a:prstClr>
                </a:solidFill>
              </a:rPr>
              <a:t>Logout of my account</a:t>
            </a:r>
          </a:p>
          <a:p>
            <a:pPr marL="1143000" lvl="2" indent="-228600">
              <a:spcBef>
                <a:spcPts val="1000"/>
              </a:spcBef>
              <a:buClr>
                <a:srgbClr val="90C226"/>
              </a:buClr>
              <a:buSzPct val="80000"/>
              <a:buFont typeface="Wingdings 3" charset="2"/>
              <a:buChar char=""/>
            </a:pPr>
            <a:r>
              <a:rPr lang="en-US" sz="1400" dirty="0">
                <a:solidFill>
                  <a:prstClr val="white">
                    <a:lumMod val="75000"/>
                    <a:lumOff val="25000"/>
                  </a:prstClr>
                </a:solidFill>
              </a:rPr>
              <a:t>Delete my account</a:t>
            </a:r>
          </a:p>
          <a:p>
            <a:endParaRPr lang="en-US" dirty="0"/>
          </a:p>
        </p:txBody>
      </p:sp>
      <p:pic>
        <p:nvPicPr>
          <p:cNvPr id="5" name="Audio 4">
            <a:hlinkClick r:id="" action="ppaction://media"/>
            <a:extLst>
              <a:ext uri="{FF2B5EF4-FFF2-40B4-BE49-F238E27FC236}">
                <a16:creationId xmlns:a16="http://schemas.microsoft.com/office/drawing/2014/main" id="{BA3E607D-D1EE-E04E-AF81-6DAC52AF6611}"/>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783871704"/>
      </p:ext>
    </p:extLst>
  </p:cSld>
  <p:clrMapOvr>
    <a:masterClrMapping/>
  </p:clrMapOvr>
  <mc:AlternateContent xmlns:mc="http://schemas.openxmlformats.org/markup-compatibility/2006">
    <mc:Choice xmlns:p14="http://schemas.microsoft.com/office/powerpoint/2010/main" Requires="p14">
      <p:transition spd="slow" p14:dur="2000" advTm="34473"/>
    </mc:Choice>
    <mc:Fallback>
      <p:transition spd="slow" advTm="3447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95A89-10CD-4AF6-8A54-291FEB82B515}"/>
              </a:ext>
            </a:extLst>
          </p:cNvPr>
          <p:cNvSpPr>
            <a:spLocks noGrp="1"/>
          </p:cNvSpPr>
          <p:nvPr>
            <p:ph type="title"/>
          </p:nvPr>
        </p:nvSpPr>
        <p:spPr/>
        <p:txBody>
          <a:bodyPr/>
          <a:lstStyle/>
          <a:p>
            <a:r>
              <a:rPr lang="en-US" dirty="0"/>
              <a:t>Class Diagram</a:t>
            </a:r>
            <a:br>
              <a:rPr lang="en-US" dirty="0"/>
            </a:br>
            <a:endParaRPr lang="en-US" dirty="0"/>
          </a:p>
        </p:txBody>
      </p:sp>
      <p:sp>
        <p:nvSpPr>
          <p:cNvPr id="3" name="TextBox 2">
            <a:extLst>
              <a:ext uri="{FF2B5EF4-FFF2-40B4-BE49-F238E27FC236}">
                <a16:creationId xmlns:a16="http://schemas.microsoft.com/office/drawing/2014/main" id="{BE974A8E-E556-4F46-BF2D-2D93C02F87D5}"/>
              </a:ext>
            </a:extLst>
          </p:cNvPr>
          <p:cNvSpPr txBox="1"/>
          <p:nvPr/>
        </p:nvSpPr>
        <p:spPr>
          <a:xfrm>
            <a:off x="677334" y="1607234"/>
            <a:ext cx="4927938" cy="1328569"/>
          </a:xfrm>
          <a:prstGeom prst="rect">
            <a:avLst/>
          </a:prstGeom>
          <a:noFill/>
        </p:spPr>
        <p:txBody>
          <a:bodyPr wrap="square" rtlCol="0">
            <a:spAutoFit/>
          </a:bodyPr>
          <a:lstStyle/>
          <a:p>
            <a:pPr marL="342900" lvl="0" indent="-342900">
              <a:spcBef>
                <a:spcPts val="1000"/>
              </a:spcBef>
              <a:buClr>
                <a:srgbClr val="90C226"/>
              </a:buClr>
              <a:buSzPct val="80000"/>
              <a:buFont typeface="Wingdings 3" charset="2"/>
              <a:buChar char=""/>
            </a:pPr>
            <a:r>
              <a:rPr lang="en-US" dirty="0">
                <a:solidFill>
                  <a:prstClr val="white">
                    <a:lumMod val="75000"/>
                    <a:lumOff val="25000"/>
                  </a:prstClr>
                </a:solidFill>
              </a:rPr>
              <a:t>Visual depiction of class interactions</a:t>
            </a:r>
          </a:p>
          <a:p>
            <a:pPr marL="342900" lvl="0" indent="-342900">
              <a:spcBef>
                <a:spcPts val="1000"/>
              </a:spcBef>
              <a:buClr>
                <a:srgbClr val="90C226"/>
              </a:buClr>
              <a:buSzPct val="80000"/>
              <a:buFont typeface="Wingdings 3" charset="2"/>
              <a:buChar char=""/>
            </a:pPr>
            <a:r>
              <a:rPr lang="en-US" dirty="0">
                <a:solidFill>
                  <a:prstClr val="white">
                    <a:lumMod val="75000"/>
                    <a:lumOff val="25000"/>
                  </a:prstClr>
                </a:solidFill>
              </a:rPr>
              <a:t>Describes the functions of the system and its components</a:t>
            </a:r>
          </a:p>
          <a:p>
            <a:endParaRPr lang="en-US" dirty="0"/>
          </a:p>
        </p:txBody>
      </p:sp>
      <p:pic>
        <p:nvPicPr>
          <p:cNvPr id="7" name="Picture 6" descr="Diagram, schematic&#10;&#10;Description automatically generated">
            <a:extLst>
              <a:ext uri="{FF2B5EF4-FFF2-40B4-BE49-F238E27FC236}">
                <a16:creationId xmlns:a16="http://schemas.microsoft.com/office/drawing/2014/main" id="{503572DA-7052-724F-9394-BA8655126F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8234" y="0"/>
            <a:ext cx="6393766" cy="6858000"/>
          </a:xfrm>
          <a:prstGeom prst="rect">
            <a:avLst/>
          </a:prstGeom>
        </p:spPr>
      </p:pic>
      <p:pic>
        <p:nvPicPr>
          <p:cNvPr id="8" name="Audio 7">
            <a:hlinkClick r:id="" action="ppaction://media"/>
            <a:extLst>
              <a:ext uri="{FF2B5EF4-FFF2-40B4-BE49-F238E27FC236}">
                <a16:creationId xmlns:a16="http://schemas.microsoft.com/office/drawing/2014/main" id="{8A1BA859-6B0F-8841-977E-17F6F0F4587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177716728"/>
      </p:ext>
    </p:extLst>
  </p:cSld>
  <p:clrMapOvr>
    <a:masterClrMapping/>
  </p:clrMapOvr>
  <mc:AlternateContent xmlns:mc="http://schemas.openxmlformats.org/markup-compatibility/2006">
    <mc:Choice xmlns:p14="http://schemas.microsoft.com/office/powerpoint/2010/main" Requires="p14">
      <p:transition spd="slow" p14:dur="2000" advTm="52920"/>
    </mc:Choice>
    <mc:Fallback>
      <p:transition spd="slow" advTm="5292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DF44-574C-4B20-ADD7-9BFC782C7CE9}"/>
              </a:ext>
            </a:extLst>
          </p:cNvPr>
          <p:cNvSpPr>
            <a:spLocks noGrp="1"/>
          </p:cNvSpPr>
          <p:nvPr>
            <p:ph type="title"/>
          </p:nvPr>
        </p:nvSpPr>
        <p:spPr/>
        <p:txBody>
          <a:bodyPr/>
          <a:lstStyle/>
          <a:p>
            <a:r>
              <a:rPr lang="en-US" dirty="0"/>
              <a:t>Kanban board</a:t>
            </a:r>
          </a:p>
        </p:txBody>
      </p:sp>
      <p:pic>
        <p:nvPicPr>
          <p:cNvPr id="5" name="Content Placeholder 4" descr="Graphical user interface, application&#10;&#10;Description automatically generated">
            <a:extLst>
              <a:ext uri="{FF2B5EF4-FFF2-40B4-BE49-F238E27FC236}">
                <a16:creationId xmlns:a16="http://schemas.microsoft.com/office/drawing/2014/main" id="{2ABBBF90-D3CD-4564-B376-7E63AAC5699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264349" y="418725"/>
            <a:ext cx="5587014" cy="6020550"/>
          </a:xfrm>
        </p:spPr>
      </p:pic>
      <p:sp>
        <p:nvSpPr>
          <p:cNvPr id="3" name="TextBox 2">
            <a:extLst>
              <a:ext uri="{FF2B5EF4-FFF2-40B4-BE49-F238E27FC236}">
                <a16:creationId xmlns:a16="http://schemas.microsoft.com/office/drawing/2014/main" id="{8DF80023-141C-B24F-A628-A118E5C6B2ED}"/>
              </a:ext>
            </a:extLst>
          </p:cNvPr>
          <p:cNvSpPr txBox="1"/>
          <p:nvPr/>
        </p:nvSpPr>
        <p:spPr>
          <a:xfrm>
            <a:off x="677334" y="1600200"/>
            <a:ext cx="5587015" cy="1456809"/>
          </a:xfrm>
          <a:prstGeom prst="rect">
            <a:avLst/>
          </a:prstGeom>
          <a:noFill/>
        </p:spPr>
        <p:txBody>
          <a:bodyPr wrap="square" rtlCol="0">
            <a:spAutoFit/>
          </a:bodyPr>
          <a:lstStyle/>
          <a:p>
            <a:pPr marL="342900" lvl="0" indent="-342900">
              <a:spcBef>
                <a:spcPts val="1000"/>
              </a:spcBef>
              <a:buClr>
                <a:srgbClr val="90C226"/>
              </a:buClr>
              <a:buSzPct val="80000"/>
              <a:buFont typeface="Wingdings 3" charset="2"/>
              <a:buChar char=""/>
            </a:pPr>
            <a:r>
              <a:rPr lang="en-US" dirty="0">
                <a:solidFill>
                  <a:prstClr val="white">
                    <a:lumMod val="75000"/>
                    <a:lumOff val="25000"/>
                  </a:prstClr>
                </a:solidFill>
              </a:rPr>
              <a:t>Used to track task status</a:t>
            </a:r>
          </a:p>
          <a:p>
            <a:pPr marL="342900" lvl="0" indent="-342900">
              <a:spcBef>
                <a:spcPts val="1000"/>
              </a:spcBef>
              <a:buClr>
                <a:srgbClr val="90C226"/>
              </a:buClr>
              <a:buSzPct val="80000"/>
              <a:buFont typeface="Wingdings 3" charset="2"/>
              <a:buChar char=""/>
            </a:pPr>
            <a:r>
              <a:rPr lang="en-US" dirty="0">
                <a:solidFill>
                  <a:prstClr val="white">
                    <a:lumMod val="75000"/>
                    <a:lumOff val="25000"/>
                  </a:prstClr>
                </a:solidFill>
              </a:rPr>
              <a:t>Includes all epics chose for current sprint</a:t>
            </a:r>
          </a:p>
          <a:p>
            <a:pPr marL="342900" lvl="0" indent="-342900">
              <a:spcBef>
                <a:spcPts val="1000"/>
              </a:spcBef>
              <a:buClr>
                <a:srgbClr val="90C226"/>
              </a:buClr>
              <a:buSzPct val="80000"/>
              <a:buFont typeface="Wingdings 3" charset="2"/>
              <a:buChar char=""/>
            </a:pPr>
            <a:r>
              <a:rPr lang="en-US" dirty="0">
                <a:solidFill>
                  <a:prstClr val="white">
                    <a:lumMod val="75000"/>
                    <a:lumOff val="25000"/>
                  </a:prstClr>
                </a:solidFill>
              </a:rPr>
              <a:t>Implemented using </a:t>
            </a:r>
            <a:r>
              <a:rPr lang="en-US" dirty="0" err="1">
                <a:solidFill>
                  <a:prstClr val="white">
                    <a:lumMod val="75000"/>
                    <a:lumOff val="25000"/>
                  </a:prstClr>
                </a:solidFill>
              </a:rPr>
              <a:t>ZenHub</a:t>
            </a:r>
            <a:endParaRPr lang="en-US" dirty="0">
              <a:solidFill>
                <a:prstClr val="white">
                  <a:lumMod val="75000"/>
                  <a:lumOff val="25000"/>
                </a:prstClr>
              </a:solidFill>
            </a:endParaRPr>
          </a:p>
          <a:p>
            <a:endParaRPr lang="en-US" dirty="0"/>
          </a:p>
        </p:txBody>
      </p:sp>
      <p:pic>
        <p:nvPicPr>
          <p:cNvPr id="4" name="Audio 3">
            <a:hlinkClick r:id="" action="ppaction://media"/>
            <a:extLst>
              <a:ext uri="{FF2B5EF4-FFF2-40B4-BE49-F238E27FC236}">
                <a16:creationId xmlns:a16="http://schemas.microsoft.com/office/drawing/2014/main" id="{3D66B46B-F04D-C24C-B2F5-0B6E3B2DEE9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973891964"/>
      </p:ext>
    </p:extLst>
  </p:cSld>
  <p:clrMapOvr>
    <a:masterClrMapping/>
  </p:clrMapOvr>
  <mc:AlternateContent xmlns:mc="http://schemas.openxmlformats.org/markup-compatibility/2006">
    <mc:Choice xmlns:p14="http://schemas.microsoft.com/office/powerpoint/2010/main" Requires="p14">
      <p:transition spd="slow" p14:dur="2000" advTm="48915"/>
    </mc:Choice>
    <mc:Fallback>
      <p:transition spd="slow" advTm="4891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56F39-4D68-49E9-B4CE-156B308762B1}"/>
              </a:ext>
            </a:extLst>
          </p:cNvPr>
          <p:cNvSpPr>
            <a:spLocks noGrp="1"/>
          </p:cNvSpPr>
          <p:nvPr>
            <p:ph type="title"/>
          </p:nvPr>
        </p:nvSpPr>
        <p:spPr/>
        <p:txBody>
          <a:bodyPr/>
          <a:lstStyle/>
          <a:p>
            <a:r>
              <a:rPr lang="en-US" dirty="0"/>
              <a:t>Scrum Ceremonies</a:t>
            </a:r>
          </a:p>
        </p:txBody>
      </p:sp>
      <p:sp>
        <p:nvSpPr>
          <p:cNvPr id="3" name="Content Placeholder 2">
            <a:extLst>
              <a:ext uri="{FF2B5EF4-FFF2-40B4-BE49-F238E27FC236}">
                <a16:creationId xmlns:a16="http://schemas.microsoft.com/office/drawing/2014/main" id="{8D7B0C10-DE86-4C14-9CC6-74B04097BBA1}"/>
              </a:ext>
            </a:extLst>
          </p:cNvPr>
          <p:cNvSpPr>
            <a:spLocks noGrp="1"/>
          </p:cNvSpPr>
          <p:nvPr>
            <p:ph idx="1"/>
          </p:nvPr>
        </p:nvSpPr>
        <p:spPr>
          <a:xfrm>
            <a:off x="677334" y="2160589"/>
            <a:ext cx="4731007" cy="3883595"/>
          </a:xfrm>
        </p:spPr>
        <p:txBody>
          <a:bodyPr/>
          <a:lstStyle/>
          <a:p>
            <a:r>
              <a:rPr lang="en-US" dirty="0"/>
              <a:t>Tracked via sprint1.md document</a:t>
            </a:r>
          </a:p>
          <a:p>
            <a:r>
              <a:rPr lang="en-US" dirty="0"/>
              <a:t>Include Scrum meetings 3x per week, Sprint planning, Sprint review, and Sprint retrospective</a:t>
            </a:r>
          </a:p>
          <a:p>
            <a:r>
              <a:rPr lang="en-US" dirty="0"/>
              <a:t>Retrospective Takeaways</a:t>
            </a:r>
          </a:p>
          <a:p>
            <a:pPr lvl="1"/>
            <a:r>
              <a:rPr lang="en-US" dirty="0"/>
              <a:t>Schedule conflicts posed early issues but were resolved</a:t>
            </a:r>
          </a:p>
          <a:p>
            <a:pPr lvl="1"/>
            <a:r>
              <a:rPr lang="en-US" dirty="0"/>
              <a:t>IDE-agnostic development environment</a:t>
            </a:r>
          </a:p>
          <a:p>
            <a:pPr lvl="1"/>
            <a:r>
              <a:rPr lang="en-US" dirty="0"/>
              <a:t>Lots of learning around project setup</a:t>
            </a:r>
          </a:p>
        </p:txBody>
      </p:sp>
      <p:pic>
        <p:nvPicPr>
          <p:cNvPr id="4" name="Picture 3">
            <a:extLst>
              <a:ext uri="{FF2B5EF4-FFF2-40B4-BE49-F238E27FC236}">
                <a16:creationId xmlns:a16="http://schemas.microsoft.com/office/drawing/2014/main" id="{5C5C25C7-F6D0-AE49-8822-4A6A53DB08DC}"/>
              </a:ext>
            </a:extLst>
          </p:cNvPr>
          <p:cNvPicPr>
            <a:picLocks noChangeAspect="1"/>
          </p:cNvPicPr>
          <p:nvPr/>
        </p:nvPicPr>
        <p:blipFill>
          <a:blip r:embed="rId4"/>
          <a:stretch>
            <a:fillRect/>
          </a:stretch>
        </p:blipFill>
        <p:spPr>
          <a:xfrm>
            <a:off x="5732338" y="1349297"/>
            <a:ext cx="6071576" cy="4159405"/>
          </a:xfrm>
          <a:prstGeom prst="rect">
            <a:avLst/>
          </a:prstGeom>
        </p:spPr>
      </p:pic>
      <p:pic>
        <p:nvPicPr>
          <p:cNvPr id="5" name="Audio 4">
            <a:hlinkClick r:id="" action="ppaction://media"/>
            <a:extLst>
              <a:ext uri="{FF2B5EF4-FFF2-40B4-BE49-F238E27FC236}">
                <a16:creationId xmlns:a16="http://schemas.microsoft.com/office/drawing/2014/main" id="{223CC34D-FF20-3547-A433-F7D0C7D4260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831356560"/>
      </p:ext>
    </p:extLst>
  </p:cSld>
  <p:clrMapOvr>
    <a:masterClrMapping/>
  </p:clrMapOvr>
  <mc:AlternateContent xmlns:mc="http://schemas.openxmlformats.org/markup-compatibility/2006">
    <mc:Choice xmlns:p14="http://schemas.microsoft.com/office/powerpoint/2010/main" Requires="p14">
      <p:transition spd="slow" p14:dur="2000" advTm="104314"/>
    </mc:Choice>
    <mc:Fallback>
      <p:transition spd="slow" advTm="1043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6C9BF366C24BD43A2E53C4E4C4D3DED" ma:contentTypeVersion="8" ma:contentTypeDescription="Create a new document." ma:contentTypeScope="" ma:versionID="b3aaed1441fa9ec8868dd3669ee933cd">
  <xsd:schema xmlns:xsd="http://www.w3.org/2001/XMLSchema" xmlns:xs="http://www.w3.org/2001/XMLSchema" xmlns:p="http://schemas.microsoft.com/office/2006/metadata/properties" xmlns:ns2="268d9291-229d-48ff-988a-ac4e6f5458d2" targetNamespace="http://schemas.microsoft.com/office/2006/metadata/properties" ma:root="true" ma:fieldsID="7821ed01cc0f4070f78c3bf7396316ff" ns2:_="">
    <xsd:import namespace="268d9291-229d-48ff-988a-ac4e6f5458d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8d9291-229d-48ff-988a-ac4e6f5458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8C4741B-9BD8-41F0-9C99-26732CB7DF19}">
  <ds:schemaRefs>
    <ds:schemaRef ds:uri="http://schemas.microsoft.com/sharepoint/v3/contenttype/forms"/>
  </ds:schemaRefs>
</ds:datastoreItem>
</file>

<file path=customXml/itemProps2.xml><?xml version="1.0" encoding="utf-8"?>
<ds:datastoreItem xmlns:ds="http://schemas.openxmlformats.org/officeDocument/2006/customXml" ds:itemID="{DBDD0522-23DD-4911-B9BD-B96FC44AE1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68d9291-229d-48ff-988a-ac4e6f5458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7C5CBE-3000-4C5E-A3EC-FAB0E7C25D97}">
  <ds:schemaRefs>
    <ds:schemaRef ds:uri="http://schemas.microsoft.com/office/2006/metadata/properties"/>
    <ds:schemaRef ds:uri="http://www.w3.org/XML/1998/namespace"/>
    <ds:schemaRef ds:uri="http://purl.org/dc/terms/"/>
    <ds:schemaRef ds:uri="http://purl.org/dc/elements/1.1/"/>
    <ds:schemaRef ds:uri="http://schemas.microsoft.com/office/2006/documentManagement/types"/>
    <ds:schemaRef ds:uri="http://schemas.openxmlformats.org/package/2006/metadata/core-properties"/>
    <ds:schemaRef ds:uri="http://schemas.microsoft.com/office/infopath/2007/PartnerControls"/>
    <ds:schemaRef ds:uri="268d9291-229d-48ff-988a-ac4e6f5458d2"/>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TM02900688[[fn=Facet]]</Template>
  <TotalTime>204</TotalTime>
  <Words>457</Words>
  <Application>Microsoft Macintosh PowerPoint</Application>
  <PresentationFormat>Widescreen</PresentationFormat>
  <Paragraphs>76</Paragraphs>
  <Slides>10</Slides>
  <Notes>3</Notes>
  <HiddenSlides>0</HiddenSlides>
  <MMClips>10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P1 Presentation</vt:lpstr>
      <vt:lpstr>Team Intro</vt:lpstr>
      <vt:lpstr>Overview</vt:lpstr>
      <vt:lpstr>Description of Omega Chess</vt:lpstr>
      <vt:lpstr>Project Progress</vt:lpstr>
      <vt:lpstr>User Stories</vt:lpstr>
      <vt:lpstr>Class Diagram </vt:lpstr>
      <vt:lpstr>Kanban board</vt:lpstr>
      <vt:lpstr>Scrum Ceremonies</vt:lpstr>
      <vt:lpstr>What’s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Victor Mumford</dc:creator>
  <cp:lastModifiedBy>Nick Cunningham</cp:lastModifiedBy>
  <cp:revision>40</cp:revision>
  <dcterms:created xsi:type="dcterms:W3CDTF">2020-09-23T16:10:53Z</dcterms:created>
  <dcterms:modified xsi:type="dcterms:W3CDTF">2020-09-28T02:20:51Z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0x01010006C9BF366C24BD43A2E53C4E4C4D3DED</vt:lpwstr>
  </property>
</Properties>
</file>