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9" r:id="rId2"/>
    <p:sldId id="268" r:id="rId3"/>
    <p:sldId id="313" r:id="rId4"/>
    <p:sldId id="319" r:id="rId5"/>
    <p:sldId id="320" r:id="rId6"/>
    <p:sldId id="321" r:id="rId7"/>
    <p:sldId id="323" r:id="rId8"/>
    <p:sldId id="322" r:id="rId9"/>
    <p:sldId id="324" r:id="rId10"/>
    <p:sldId id="325" r:id="rId11"/>
    <p:sldId id="326" r:id="rId12"/>
    <p:sldId id="327" r:id="rId13"/>
    <p:sldId id="29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E63"/>
    <a:srgbClr val="072A60"/>
    <a:srgbClr val="203864"/>
    <a:srgbClr val="0649AD"/>
    <a:srgbClr val="323F94"/>
    <a:srgbClr val="586AE0"/>
    <a:srgbClr val="1D57AD"/>
    <a:srgbClr val="4A90F8"/>
    <a:srgbClr val="5E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013" autoAdjust="0"/>
  </p:normalViewPr>
  <p:slideViewPr>
    <p:cSldViewPr>
      <p:cViewPr varScale="1">
        <p:scale>
          <a:sx n="82" d="100"/>
          <a:sy n="82" d="100"/>
        </p:scale>
        <p:origin x="715" y="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FA5B-67FB-4835-A48C-92E0EAE684C7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D282-DBE7-4289-AE62-AD15ECAF8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2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109D-3CEF-4F0C-AAC1-4DFDC11644F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67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3C41-CCC0-40DD-92AF-A63CFC8474B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3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AED0-48CF-4599-B508-0A0D76B8493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27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14AB-6DDA-403D-A2E2-1568B4AD982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167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54A4-A99B-413D-BA3C-D05B4F536E6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43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049-729A-496C-808A-AF9307CDEB8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827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EC03-D0FC-416E-B90A-9D169B246EC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1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5322-4EAD-410F-BBCB-6A61F1BD4D3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54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7ACB-D988-4F4A-AFE1-D555FDB6F74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36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C6BC-5F6A-4820-9124-E7C65EB9777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42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E81-AFA0-4EAE-9415-00A28D04D8D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115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0526-6B1C-4CB9-9F10-37E3A6E9806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513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7181AEF0-9593-4BE3-804D-47BADF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-171400"/>
            <a:ext cx="12222008" cy="8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1F521B-DD90-43EA-8E96-4F54936FC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5722-849F-4F82-939B-381F8EC173A4}"/>
              </a:ext>
            </a:extLst>
          </p:cNvPr>
          <p:cNvSpPr txBox="1"/>
          <p:nvPr/>
        </p:nvSpPr>
        <p:spPr>
          <a:xfrm>
            <a:off x="7608168" y="476672"/>
            <a:ext cx="443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Advanced Physics Lab I</a:t>
            </a:r>
            <a:endParaRPr lang="ko-KR" altLang="en-US" sz="2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6CB8D-268B-423F-B3BB-05EF6201133A}"/>
              </a:ext>
            </a:extLst>
          </p:cNvPr>
          <p:cNvSpPr txBox="1"/>
          <p:nvPr/>
        </p:nvSpPr>
        <p:spPr>
          <a:xfrm>
            <a:off x="7608168" y="922825"/>
            <a:ext cx="443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Donghun Jung</a:t>
            </a:r>
          </a:p>
          <a:p>
            <a:pPr algn="r"/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2020312141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F2AD97-B239-4A6F-81EF-BE8785D2F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41368"/>
            <a:ext cx="87301" cy="11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766492-3128-4F9A-8A46-1910EAD3280C}"/>
              </a:ext>
            </a:extLst>
          </p:cNvPr>
          <p:cNvSpPr txBox="1"/>
          <p:nvPr/>
        </p:nvSpPr>
        <p:spPr>
          <a:xfrm>
            <a:off x="-1" y="2705725"/>
            <a:ext cx="12192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E1BE63"/>
                </a:solidFill>
                <a:latin typeface="Garamond" panose="02020404030301010803" pitchFamily="18" charset="0"/>
              </a:rPr>
              <a:t>Intensity Analysis of </a:t>
            </a:r>
          </a:p>
          <a:p>
            <a:pPr algn="ctr"/>
            <a:r>
              <a:rPr lang="en-US" altLang="ko-KR" sz="4400" b="1" dirty="0">
                <a:solidFill>
                  <a:srgbClr val="E1BE63"/>
                </a:solidFill>
                <a:latin typeface="Garamond" panose="02020404030301010803" pitchFamily="18" charset="0"/>
              </a:rPr>
              <a:t>Polarized Raman Spectroscopy for c-Si</a:t>
            </a:r>
            <a:endParaRPr lang="en-US" altLang="ko-KR" sz="5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53097-290A-6796-1470-1FC9E80F46EB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c-Si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9353A-0783-6907-922F-832152CF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56781"/>
            <a:ext cx="3436405" cy="3472201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B8A98378-3D1C-DC42-525F-AC36CA999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69" y="1322611"/>
            <a:ext cx="7399056" cy="49981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E38EA8-2C14-A9B1-97D8-C5542A3B2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b="61048"/>
          <a:stretch/>
        </p:blipFill>
        <p:spPr>
          <a:xfrm>
            <a:off x="8904312" y="3717032"/>
            <a:ext cx="445808" cy="584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87697A-4E44-558E-5461-94EEE5AD27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610" r="50000" b="30814"/>
          <a:stretch/>
        </p:blipFill>
        <p:spPr>
          <a:xfrm>
            <a:off x="9886210" y="3717032"/>
            <a:ext cx="445808" cy="5040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751DE2-8814-B97E-6AD4-8BC98AE63E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186" r="50000"/>
          <a:stretch/>
        </p:blipFill>
        <p:spPr>
          <a:xfrm>
            <a:off x="10868108" y="3717032"/>
            <a:ext cx="445809" cy="4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4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4BCD3-743A-E0F6-51BB-D785D564D701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Raman Intensity : Rotating Sample and Incident beam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2EC999-B2A8-B206-848B-58DD5C24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85" y="1979134"/>
            <a:ext cx="2041450" cy="43863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ABE276-C191-C836-C496-8EA67FD8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58" y="1357546"/>
            <a:ext cx="1882303" cy="586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FF001C-4FC3-48DA-4D62-C4AEA970D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576" y="3490722"/>
            <a:ext cx="4318240" cy="323868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0E2368-3D15-E663-3DDF-09829969792A}"/>
              </a:ext>
            </a:extLst>
          </p:cNvPr>
          <p:cNvCxnSpPr>
            <a:cxnSpLocks/>
          </p:cNvCxnSpPr>
          <p:nvPr/>
        </p:nvCxnSpPr>
        <p:spPr>
          <a:xfrm>
            <a:off x="3503712" y="2636912"/>
            <a:ext cx="576064" cy="0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A89457-6F70-06F9-8E64-A8AB8F7C27A9}"/>
              </a:ext>
            </a:extLst>
          </p:cNvPr>
          <p:cNvSpPr txBox="1"/>
          <p:nvPr/>
        </p:nvSpPr>
        <p:spPr>
          <a:xfrm>
            <a:off x="7536160" y="4005064"/>
            <a:ext cx="431824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Polar plot for Raman Intensity</a:t>
            </a:r>
          </a:p>
          <a:p>
            <a:endParaRPr lang="en-US" altLang="ko-KR" sz="1800" dirty="0">
              <a:solidFill>
                <a:srgbClr val="072A60"/>
              </a:solidFill>
              <a:latin typeface="Garamond" panose="02020404030301010803" pitchFamily="18" charset="0"/>
            </a:endParaRPr>
          </a:p>
          <a:p>
            <a:r>
              <a:rPr lang="en-US" altLang="ko-KR" sz="1800" dirty="0">
                <a:solidFill>
                  <a:srgbClr val="072A60"/>
                </a:solidFill>
                <a:latin typeface="Garamond" panose="02020404030301010803" pitchFamily="18" charset="0"/>
              </a:rPr>
              <a:t>Only LO mode is allowed. There, 4 LO maximum occurred. There is 4-fold symmetry.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193A06B-9383-7D95-7455-C55F9DBD93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146"/>
          <a:stretch/>
        </p:blipFill>
        <p:spPr>
          <a:xfrm>
            <a:off x="4374240" y="1356781"/>
            <a:ext cx="6374878" cy="21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7B3091-7B52-2A72-C313-B13CDE0F4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268760"/>
            <a:ext cx="4027969" cy="3020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84BCD3-743A-E0F6-51BB-D785D564D701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89457-6F70-06F9-8E64-A8AB8F7C27A9}"/>
              </a:ext>
            </a:extLst>
          </p:cNvPr>
          <p:cNvSpPr txBox="1"/>
          <p:nvPr/>
        </p:nvSpPr>
        <p:spPr>
          <a:xfrm>
            <a:off x="4151784" y="1486587"/>
            <a:ext cx="453650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Polar plot for Raman Intensity</a:t>
            </a:r>
          </a:p>
          <a:p>
            <a:endParaRPr lang="en-US" altLang="ko-KR" sz="1800" dirty="0">
              <a:solidFill>
                <a:srgbClr val="072A60"/>
              </a:solidFill>
              <a:latin typeface="Garamond" panose="02020404030301010803" pitchFamily="18" charset="0"/>
            </a:endParaRPr>
          </a:p>
          <a:p>
            <a:r>
              <a:rPr lang="en-US" altLang="ko-KR" sz="1800" dirty="0">
                <a:solidFill>
                  <a:srgbClr val="072A60"/>
                </a:solidFill>
                <a:latin typeface="Garamond" panose="02020404030301010803" pitchFamily="18" charset="0"/>
              </a:rPr>
              <a:t>Only LO mode is allowed. There, 2 LO maximum occurred. There is </a:t>
            </a:r>
            <a:r>
              <a:rPr lang="en-US" altLang="ko-KR" sz="1800" b="1" dirty="0">
                <a:solidFill>
                  <a:srgbClr val="072A60"/>
                </a:solidFill>
                <a:latin typeface="Garamond" panose="02020404030301010803" pitchFamily="18" charset="0"/>
              </a:rPr>
              <a:t>2-fold symmetry</a:t>
            </a:r>
            <a:r>
              <a:rPr lang="en-US" altLang="ko-KR" sz="1800" dirty="0">
                <a:solidFill>
                  <a:srgbClr val="072A60"/>
                </a:solidFill>
                <a:latin typeface="Garamond" panose="02020404030301010803" pitchFamily="18" charset="0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93ECE8-1369-580A-19FD-FA9BAEED5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53"/>
          <a:stretch/>
        </p:blipFill>
        <p:spPr>
          <a:xfrm>
            <a:off x="9336360" y="1988840"/>
            <a:ext cx="2041450" cy="12082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0B60B2-C6D7-1412-E97B-648211C3D992}"/>
              </a:ext>
            </a:extLst>
          </p:cNvPr>
          <p:cNvSpPr txBox="1"/>
          <p:nvPr/>
        </p:nvSpPr>
        <p:spPr>
          <a:xfrm>
            <a:off x="1177153" y="4333293"/>
            <a:ext cx="10585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 can be used to identify the symmetry of </a:t>
            </a:r>
            <a:r>
              <a:rPr lang="en-US" altLang="ko-KR" sz="2400">
                <a:solidFill>
                  <a:srgbClr val="072A60"/>
                </a:solidFill>
                <a:latin typeface="Garamond" panose="02020404030301010803" pitchFamily="18" charset="0"/>
              </a:rPr>
              <a:t>the unknown material.</a:t>
            </a:r>
            <a:endParaRPr lang="en-US" altLang="ko-KR" sz="18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17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4AB8DEF-B22B-49D1-8825-A6FA6E8B8558}"/>
              </a:ext>
            </a:extLst>
          </p:cNvPr>
          <p:cNvSpPr txBox="1"/>
          <p:nvPr/>
        </p:nvSpPr>
        <p:spPr>
          <a:xfrm>
            <a:off x="1442882" y="772006"/>
            <a:ext cx="5661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203864"/>
                </a:solidFill>
                <a:latin typeface="Garamond" panose="02020404030301010803" pitchFamily="18" charset="0"/>
              </a:rPr>
              <a:t>References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D0A3BD-64F1-45A5-ACC6-E3F919D6C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619BEE-8269-4915-A63E-2F8BB796D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41368"/>
            <a:ext cx="87301" cy="11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3D1DB-98FC-4C20-9312-BA90E0EF5036}"/>
              </a:ext>
            </a:extLst>
          </p:cNvPr>
          <p:cNvSpPr txBox="1"/>
          <p:nvPr/>
        </p:nvSpPr>
        <p:spPr>
          <a:xfrm>
            <a:off x="623392" y="1484784"/>
            <a:ext cx="106571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aramond" panose="02020404030301010803" pitchFamily="18" charset="0"/>
              </a:rPr>
              <a:t>[1] Uma </a:t>
            </a:r>
            <a:r>
              <a:rPr lang="en-US" altLang="ko-KR" sz="2400" dirty="0" err="1">
                <a:latin typeface="Garamond" panose="02020404030301010803" pitchFamily="18" charset="0"/>
              </a:rPr>
              <a:t>Ramabadran</a:t>
            </a:r>
            <a:r>
              <a:rPr lang="en-US" altLang="ko-KR" sz="2400" dirty="0">
                <a:latin typeface="Garamond" panose="02020404030301010803" pitchFamily="18" charset="0"/>
              </a:rPr>
              <a:t>, Bahram </a:t>
            </a:r>
            <a:r>
              <a:rPr lang="en-US" altLang="ko-KR" sz="2400" dirty="0" err="1">
                <a:latin typeface="Garamond" panose="02020404030301010803" pitchFamily="18" charset="0"/>
              </a:rPr>
              <a:t>Roughani</a:t>
            </a:r>
            <a:r>
              <a:rPr lang="en-US" altLang="ko-KR" sz="2400" dirty="0">
                <a:latin typeface="Garamond" panose="02020404030301010803" pitchFamily="18" charset="0"/>
              </a:rPr>
              <a:t>, Intensity analysis of polarized Raman spectra for off axis single crystal silicon, Materials Science and Engineering: B, Volume 230, 31-42, 2018</a:t>
            </a:r>
          </a:p>
          <a:p>
            <a:endParaRPr lang="en-US" altLang="ko-KR" sz="24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[2] M. Cardona, G. </a:t>
            </a:r>
            <a:r>
              <a:rPr lang="en-US" altLang="ko-KR" sz="2400" dirty="0" err="1">
                <a:latin typeface="Garamond" panose="02020404030301010803" pitchFamily="18" charset="0"/>
              </a:rPr>
              <a:t>Güntherodt</a:t>
            </a:r>
            <a:r>
              <a:rPr lang="en-US" altLang="ko-KR" sz="2400" dirty="0">
                <a:latin typeface="Garamond" panose="02020404030301010803" pitchFamily="18" charset="0"/>
              </a:rPr>
              <a:t>, Light Scattering in Solids, Springer-Verlag, Berlin, 1975, vol. 1–4.</a:t>
            </a:r>
          </a:p>
        </p:txBody>
      </p:sp>
    </p:spTree>
    <p:extLst>
      <p:ext uri="{BB962C8B-B14F-4D97-AF65-F5344CB8AC3E}">
        <p14:creationId xmlns:p14="http://schemas.microsoft.com/office/powerpoint/2010/main" val="39320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B85C8B5-2B3A-4790-8720-A854297B1052}"/>
              </a:ext>
            </a:extLst>
          </p:cNvPr>
          <p:cNvSpPr txBox="1"/>
          <p:nvPr/>
        </p:nvSpPr>
        <p:spPr>
          <a:xfrm>
            <a:off x="3625425" y="3000603"/>
            <a:ext cx="4941150" cy="85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Garamond" panose="02020404030301010803" pitchFamily="18" charset="0"/>
              </a:rPr>
              <a:t>Thank you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BD9BCD-B536-4797-991E-5D843C89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149" y="1780118"/>
            <a:ext cx="568762" cy="5687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6A4560-88DE-4342-9836-8356B4EC9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8F019A-6FD6-4D84-B64B-4C24C07BC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41368"/>
            <a:ext cx="87301" cy="1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1.13985 -0.00047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9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38C03-84A9-2F90-D4A5-44274B900B81}"/>
              </a:ext>
            </a:extLst>
          </p:cNvPr>
          <p:cNvSpPr/>
          <p:nvPr/>
        </p:nvSpPr>
        <p:spPr>
          <a:xfrm>
            <a:off x="983090" y="3352487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Experiment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/Results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44DD-46BA-4231-A3B7-EBBCE887DF58}"/>
              </a:ext>
            </a:extLst>
          </p:cNvPr>
          <p:cNvSpPr txBox="1"/>
          <p:nvPr/>
        </p:nvSpPr>
        <p:spPr>
          <a:xfrm>
            <a:off x="1442882" y="772006"/>
            <a:ext cx="4941150" cy="85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Garamond" panose="02020404030301010803" pitchFamily="18" charset="0"/>
              </a:rPr>
              <a:t>Outline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A36DF1-C2E0-496F-B179-ADB0F5E44C12}"/>
              </a:ext>
            </a:extLst>
          </p:cNvPr>
          <p:cNvSpPr/>
          <p:nvPr/>
        </p:nvSpPr>
        <p:spPr>
          <a:xfrm>
            <a:off x="983433" y="1454193"/>
            <a:ext cx="10225134" cy="360000"/>
          </a:xfrm>
          <a:prstGeom prst="rect">
            <a:avLst/>
          </a:prstGeom>
          <a:solidFill>
            <a:srgbClr val="072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Outline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0845CC-2E96-4B7E-9362-27057C00D875}"/>
              </a:ext>
            </a:extLst>
          </p:cNvPr>
          <p:cNvSpPr/>
          <p:nvPr/>
        </p:nvSpPr>
        <p:spPr>
          <a:xfrm>
            <a:off x="983090" y="1861838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Intro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/Theory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40DB1-02DB-47B5-9F63-4CC7961E5A04}"/>
              </a:ext>
            </a:extLst>
          </p:cNvPr>
          <p:cNvSpPr txBox="1"/>
          <p:nvPr/>
        </p:nvSpPr>
        <p:spPr>
          <a:xfrm>
            <a:off x="2508528" y="1861837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Symmetry in Physics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Symmetry in the material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8F712-C9A5-4F34-811F-CAE4EE10EB3B}"/>
              </a:ext>
            </a:extLst>
          </p:cNvPr>
          <p:cNvSpPr txBox="1"/>
          <p:nvPr/>
        </p:nvSpPr>
        <p:spPr>
          <a:xfrm>
            <a:off x="2508298" y="4843753"/>
            <a:ext cx="718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16BF-8532-B684-3AFC-F456817F75F7}"/>
              </a:ext>
            </a:extLst>
          </p:cNvPr>
          <p:cNvSpPr txBox="1"/>
          <p:nvPr/>
        </p:nvSpPr>
        <p:spPr>
          <a:xfrm>
            <a:off x="2508298" y="3356992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Spectroscopy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c-Si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Intensity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Experiment Result</a:t>
            </a:r>
            <a:endParaRPr lang="ko-KR" altLang="en-US" sz="2000" dirty="0">
              <a:solidFill>
                <a:srgbClr val="203864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A6D52E-FFD0-2BB7-CF6F-42716CF5355E}"/>
              </a:ext>
            </a:extLst>
          </p:cNvPr>
          <p:cNvSpPr/>
          <p:nvPr/>
        </p:nvSpPr>
        <p:spPr>
          <a:xfrm>
            <a:off x="983090" y="4842399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Discussion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/Conclusion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8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Symmetry in Physics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C17018-28DE-00E5-F82F-5D51601E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356781"/>
            <a:ext cx="7210772" cy="509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6B799D-8B77-7FAF-4197-E86971E7DCC1}"/>
              </a:ext>
            </a:extLst>
          </p:cNvPr>
          <p:cNvSpPr txBox="1"/>
          <p:nvPr/>
        </p:nvSpPr>
        <p:spPr>
          <a:xfrm>
            <a:off x="8040216" y="148478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Parity Transformation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D4EF9-9CD7-492B-94E8-913B52840336}"/>
              </a:ext>
            </a:extLst>
          </p:cNvPr>
          <p:cNvSpPr txBox="1"/>
          <p:nvPr/>
        </p:nvSpPr>
        <p:spPr>
          <a:xfrm>
            <a:off x="8040216" y="3284984"/>
            <a:ext cx="41517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Symmetry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A system remains unchanged after being subjected to a variety of transformations or operations.</a:t>
            </a:r>
          </a:p>
          <a:p>
            <a:endParaRPr lang="en-US" altLang="ko-KR" sz="20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B4164-B29F-33F3-9588-87DC356C3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216" y="2009406"/>
            <a:ext cx="275867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Symmetry in Physics</a:t>
            </a:r>
          </a:p>
        </p:txBody>
      </p:sp>
      <p:pic>
        <p:nvPicPr>
          <p:cNvPr id="2050" name="Picture 2" descr="Emmy Noether | Mathematician who proved Noether's theorem | New Scientist">
            <a:extLst>
              <a:ext uri="{FF2B5EF4-FFF2-40B4-BE49-F238E27FC236}">
                <a16:creationId xmlns:a16="http://schemas.microsoft.com/office/drawing/2014/main" id="{07B65E9A-61E2-67F3-6E33-6DAA1DDF7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42" y="1356781"/>
            <a:ext cx="3820282" cy="254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CAF2D-2D60-FD3A-9EBD-72018EFF2D82}"/>
              </a:ext>
            </a:extLst>
          </p:cNvPr>
          <p:cNvSpPr txBox="1"/>
          <p:nvPr/>
        </p:nvSpPr>
        <p:spPr>
          <a:xfrm>
            <a:off x="691542" y="3903635"/>
            <a:ext cx="425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Time-Reversal 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0E9ED-8D1C-218F-9E86-9803DFD7CC5F}"/>
              </a:ext>
            </a:extLst>
          </p:cNvPr>
          <p:cNvSpPr txBox="1"/>
          <p:nvPr/>
        </p:nvSpPr>
        <p:spPr>
          <a:xfrm>
            <a:off x="4655840" y="1445268"/>
            <a:ext cx="69847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Symmetry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A system remains unchanged after being subjected to a variety of transformations or operations.</a:t>
            </a:r>
          </a:p>
          <a:p>
            <a:endParaRPr lang="en-US" altLang="ko-KR" sz="2000" dirty="0">
              <a:solidFill>
                <a:srgbClr val="072A60"/>
              </a:solidFill>
              <a:latin typeface="Garamond" panose="02020404030301010803" pitchFamily="18" charset="0"/>
            </a:endParaRPr>
          </a:p>
          <a:p>
            <a:r>
              <a:rPr lang="en-US" altLang="ko-KR" sz="2400" dirty="0" err="1">
                <a:solidFill>
                  <a:srgbClr val="072A60"/>
                </a:solidFill>
                <a:latin typeface="Garamond" panose="02020404030301010803" pitchFamily="18" charset="0"/>
              </a:rPr>
              <a:t>Noether</a:t>
            </a:r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 Theorem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every differentiable symmetry of the action of a physical system with conservative forces has a corresponding conservation law.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36A02-249A-C943-3EC0-4885E3327E9E}"/>
              </a:ext>
            </a:extLst>
          </p:cNvPr>
          <p:cNvSpPr txBox="1"/>
          <p:nvPr/>
        </p:nvSpPr>
        <p:spPr>
          <a:xfrm>
            <a:off x="691542" y="4835650"/>
            <a:ext cx="446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Spatial Transformation(Translation)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B4D2F-1FBB-C0D1-CEFB-DC1654EC345E}"/>
              </a:ext>
            </a:extLst>
          </p:cNvPr>
          <p:cNvSpPr txBox="1"/>
          <p:nvPr/>
        </p:nvSpPr>
        <p:spPr>
          <a:xfrm>
            <a:off x="691542" y="5767666"/>
            <a:ext cx="540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Rotation Transformation(Translation)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F034D6-7BC8-F144-6D23-6024D40E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0" y="5319112"/>
            <a:ext cx="2065199" cy="4267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EB2984-AED3-336E-2D90-A69B9EF8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90" y="4415166"/>
            <a:ext cx="1539373" cy="3886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7C6CF4-055A-EE3D-C2D3-4BBE3CBE8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0" y="6216220"/>
            <a:ext cx="1699407" cy="39627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FAC01D-1275-3EA6-638A-1EDBD04D0959}"/>
              </a:ext>
            </a:extLst>
          </p:cNvPr>
          <p:cNvCxnSpPr/>
          <p:nvPr/>
        </p:nvCxnSpPr>
        <p:spPr>
          <a:xfrm>
            <a:off x="4511824" y="4415166"/>
            <a:ext cx="2088232" cy="0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C56F80-C99F-044C-514C-68561F95459C}"/>
              </a:ext>
            </a:extLst>
          </p:cNvPr>
          <p:cNvCxnSpPr/>
          <p:nvPr/>
        </p:nvCxnSpPr>
        <p:spPr>
          <a:xfrm>
            <a:off x="4511824" y="5319112"/>
            <a:ext cx="2088232" cy="0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1C3925-9F88-F554-5D12-D12787C49FDD}"/>
              </a:ext>
            </a:extLst>
          </p:cNvPr>
          <p:cNvCxnSpPr/>
          <p:nvPr/>
        </p:nvCxnSpPr>
        <p:spPr>
          <a:xfrm>
            <a:off x="4511824" y="6216220"/>
            <a:ext cx="2088232" cy="0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E240E4-4937-078D-FBB8-B6859FC0F335}"/>
              </a:ext>
            </a:extLst>
          </p:cNvPr>
          <p:cNvSpPr txBox="1"/>
          <p:nvPr/>
        </p:nvSpPr>
        <p:spPr>
          <a:xfrm>
            <a:off x="6744072" y="4184333"/>
            <a:ext cx="425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Energy Conservation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868EB-27EC-A8EA-E788-16B575FA0040}"/>
              </a:ext>
            </a:extLst>
          </p:cNvPr>
          <p:cNvSpPr txBox="1"/>
          <p:nvPr/>
        </p:nvSpPr>
        <p:spPr>
          <a:xfrm>
            <a:off x="6744072" y="5088279"/>
            <a:ext cx="425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72A60"/>
                </a:solidFill>
                <a:latin typeface="Garamond" panose="02020404030301010803" pitchFamily="18" charset="0"/>
              </a:rPr>
              <a:t>Momentum </a:t>
            </a:r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Conservation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74564-6F52-F424-2763-A8B951A4A8AD}"/>
              </a:ext>
            </a:extLst>
          </p:cNvPr>
          <p:cNvSpPr txBox="1"/>
          <p:nvPr/>
        </p:nvSpPr>
        <p:spPr>
          <a:xfrm>
            <a:off x="6744072" y="59756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Angular Momentum Conservation</a:t>
            </a:r>
          </a:p>
        </p:txBody>
      </p:sp>
    </p:spTree>
    <p:extLst>
      <p:ext uri="{BB962C8B-B14F-4D97-AF65-F5344CB8AC3E}">
        <p14:creationId xmlns:p14="http://schemas.microsoft.com/office/powerpoint/2010/main" val="403934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C248D4-1EFE-D52A-B851-660AF776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1865978"/>
            <a:ext cx="4747671" cy="259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Symmetry in Physics :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A33BC-A8FA-AA6D-886F-C6991E3024B9}"/>
              </a:ext>
            </a:extLst>
          </p:cNvPr>
          <p:cNvSpPr txBox="1"/>
          <p:nvPr/>
        </p:nvSpPr>
        <p:spPr>
          <a:xfrm>
            <a:off x="7680176" y="1635145"/>
            <a:ext cx="425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Time-Reversal Transformation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E21FE4-CEF4-44C2-8C57-16A880A4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924" y="2146676"/>
            <a:ext cx="1539373" cy="38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31122-9C09-65E5-CC3D-868507A7DACC}"/>
              </a:ext>
            </a:extLst>
          </p:cNvPr>
          <p:cNvSpPr txBox="1"/>
          <p:nvPr/>
        </p:nvSpPr>
        <p:spPr>
          <a:xfrm>
            <a:off x="963320" y="1380547"/>
            <a:ext cx="5112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In Classical Mechanics…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8619A3-46FC-A507-FD19-EFB03C3776A9}"/>
              </a:ext>
            </a:extLst>
          </p:cNvPr>
          <p:cNvCxnSpPr>
            <a:cxnSpLocks/>
          </p:cNvCxnSpPr>
          <p:nvPr/>
        </p:nvCxnSpPr>
        <p:spPr>
          <a:xfrm flipH="1">
            <a:off x="3575720" y="2146676"/>
            <a:ext cx="3744416" cy="0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3A6EB8-A9AE-4C97-674C-27C2A34CE12D}"/>
              </a:ext>
            </a:extLst>
          </p:cNvPr>
          <p:cNvSpPr txBox="1"/>
          <p:nvPr/>
        </p:nvSpPr>
        <p:spPr>
          <a:xfrm>
            <a:off x="963320" y="4681168"/>
            <a:ext cx="5112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In Quantum Mechanics…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E2D439-05D1-67E5-371D-B46FD348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88" y="5111003"/>
            <a:ext cx="2347163" cy="571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13EB00-E564-BA00-C992-A23D7BF63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983" y="5161569"/>
            <a:ext cx="7272808" cy="121213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279B57-FDC9-59E3-8B4D-7A23AF3A1146}"/>
              </a:ext>
            </a:extLst>
          </p:cNvPr>
          <p:cNvCxnSpPr>
            <a:cxnSpLocks/>
          </p:cNvCxnSpPr>
          <p:nvPr/>
        </p:nvCxnSpPr>
        <p:spPr>
          <a:xfrm flipH="1">
            <a:off x="3431704" y="5396778"/>
            <a:ext cx="1080000" cy="0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9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Symmetry in Material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A73A4E-626F-D3C3-5C01-2FBE1F776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2370813"/>
            <a:ext cx="3665538" cy="2110923"/>
          </a:xfrm>
          <a:prstGeom prst="rect">
            <a:avLst/>
          </a:prstGeom>
        </p:spPr>
      </p:pic>
      <p:pic>
        <p:nvPicPr>
          <p:cNvPr id="3078" name="Picture 6" descr="Fifty years of Anderson localization: Physics Today: Vol 62, No 8">
            <a:extLst>
              <a:ext uri="{FF2B5EF4-FFF2-40B4-BE49-F238E27FC236}">
                <a16:creationId xmlns:a16="http://schemas.microsoft.com/office/drawing/2014/main" id="{1F5A22DC-A21C-845D-4529-ADA3630E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484784"/>
            <a:ext cx="2226902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DAF1A7-AF27-ACFD-E286-8EB2F81BD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1484784"/>
            <a:ext cx="2713271" cy="273329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34B70F-85A8-E0F2-8394-F6D7197E6B8D}"/>
              </a:ext>
            </a:extLst>
          </p:cNvPr>
          <p:cNvCxnSpPr>
            <a:cxnSpLocks/>
          </p:cNvCxnSpPr>
          <p:nvPr/>
        </p:nvCxnSpPr>
        <p:spPr>
          <a:xfrm>
            <a:off x="1010834" y="5085184"/>
            <a:ext cx="864096" cy="0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BC12B7-8D3B-0128-50DE-871E22890380}"/>
              </a:ext>
            </a:extLst>
          </p:cNvPr>
          <p:cNvCxnSpPr>
            <a:cxnSpLocks/>
          </p:cNvCxnSpPr>
          <p:nvPr/>
        </p:nvCxnSpPr>
        <p:spPr>
          <a:xfrm>
            <a:off x="1010834" y="5579185"/>
            <a:ext cx="864096" cy="0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54B276-327D-793D-B4EE-30AD10AAE590}"/>
              </a:ext>
            </a:extLst>
          </p:cNvPr>
          <p:cNvCxnSpPr>
            <a:cxnSpLocks/>
          </p:cNvCxnSpPr>
          <p:nvPr/>
        </p:nvCxnSpPr>
        <p:spPr>
          <a:xfrm>
            <a:off x="1010834" y="6078488"/>
            <a:ext cx="864096" cy="0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8ABBA0-D700-F7FE-90A5-F1A6E8876951}"/>
              </a:ext>
            </a:extLst>
          </p:cNvPr>
          <p:cNvSpPr txBox="1"/>
          <p:nvPr/>
        </p:nvSpPr>
        <p:spPr>
          <a:xfrm>
            <a:off x="1888097" y="4854351"/>
            <a:ext cx="7749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The 'new' properties are manifested by numerous particles.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12B77-71A0-31E5-CB94-212568DD9698}"/>
              </a:ext>
            </a:extLst>
          </p:cNvPr>
          <p:cNvSpPr txBox="1"/>
          <p:nvPr/>
        </p:nvSpPr>
        <p:spPr>
          <a:xfrm>
            <a:off x="1888096" y="5343599"/>
            <a:ext cx="9608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The 'new' properties are manifested by the symmetry, or symmetry breaking.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4D354-8373-DFA2-722A-062ED018D643}"/>
              </a:ext>
            </a:extLst>
          </p:cNvPr>
          <p:cNvSpPr txBox="1"/>
          <p:nvPr/>
        </p:nvSpPr>
        <p:spPr>
          <a:xfrm>
            <a:off x="1888096" y="5847655"/>
            <a:ext cx="9608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72A60"/>
                </a:solidFill>
                <a:latin typeface="Garamond" panose="02020404030301010803" pitchFamily="18" charset="0"/>
              </a:rPr>
              <a:t>The 'new' properties are manifested by the topology. (TQC)</a:t>
            </a:r>
          </a:p>
        </p:txBody>
      </p:sp>
    </p:spTree>
    <p:extLst>
      <p:ext uri="{BB962C8B-B14F-4D97-AF65-F5344CB8AC3E}">
        <p14:creationId xmlns:p14="http://schemas.microsoft.com/office/powerpoint/2010/main" val="99748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4" name="그림 3" descr="사람, 의류, 착용, 벽이(가) 표시된 사진&#10;&#10;자동 생성된 설명">
            <a:extLst>
              <a:ext uri="{FF2B5EF4-FFF2-40B4-BE49-F238E27FC236}">
                <a16:creationId xmlns:a16="http://schemas.microsoft.com/office/drawing/2014/main" id="{9E5B1618-D6D7-6DCE-9BBA-9D8200EC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8" y="1356781"/>
            <a:ext cx="1893844" cy="2659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E9EDE8-266A-F623-6C7A-659121C4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66894"/>
            <a:ext cx="8769923" cy="2709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BD86D-F30A-8E91-53AC-683FD8AD0749}"/>
              </a:ext>
            </a:extLst>
          </p:cNvPr>
          <p:cNvSpPr txBox="1"/>
          <p:nvPr/>
        </p:nvSpPr>
        <p:spPr>
          <a:xfrm>
            <a:off x="2644020" y="1356781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Raman scattering is inelastic photon scattering by matter. It is called </a:t>
            </a:r>
            <a:r>
              <a:rPr lang="en-US" altLang="ko-KR" sz="2000" b="1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.</a:t>
            </a:r>
            <a:endParaRPr lang="en-US" altLang="ko-KR" sz="24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18426235-2A15-C27D-C389-D00CCB5F3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8303167" y="4805931"/>
            <a:ext cx="2473353" cy="1922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1FE716-3823-CD97-01A8-799E13FE9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2"/>
          <a:stretch/>
        </p:blipFill>
        <p:spPr>
          <a:xfrm>
            <a:off x="623392" y="1484784"/>
            <a:ext cx="7488832" cy="5050607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5782322-2B0D-9595-D971-C42E8A125B27}"/>
              </a:ext>
            </a:extLst>
          </p:cNvPr>
          <p:cNvGrpSpPr/>
          <p:nvPr/>
        </p:nvGrpSpPr>
        <p:grpSpPr>
          <a:xfrm rot="10800000">
            <a:off x="7983998" y="1406655"/>
            <a:ext cx="3033327" cy="2811813"/>
            <a:chOff x="7983998" y="1406655"/>
            <a:chExt cx="3033327" cy="281181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29F4BC7-6CF5-24E4-214B-96FB65A2E917}"/>
                </a:ext>
              </a:extLst>
            </p:cNvPr>
            <p:cNvSpPr/>
            <p:nvPr/>
          </p:nvSpPr>
          <p:spPr>
            <a:xfrm>
              <a:off x="7983998" y="1406655"/>
              <a:ext cx="2938510" cy="2811813"/>
            </a:xfrm>
            <a:prstGeom prst="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Spectrometer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B23DF8D-1C2C-7CFC-9AC8-F18E10E060D0}"/>
                </a:ext>
              </a:extLst>
            </p:cNvPr>
            <p:cNvSpPr/>
            <p:nvPr/>
          </p:nvSpPr>
          <p:spPr>
            <a:xfrm>
              <a:off x="10834943" y="3723745"/>
              <a:ext cx="182382" cy="10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E92DC0-0C8D-EA4B-7E7D-BAF662618E20}"/>
                </a:ext>
              </a:extLst>
            </p:cNvPr>
            <p:cNvSpPr/>
            <p:nvPr/>
          </p:nvSpPr>
          <p:spPr>
            <a:xfrm rot="20939454">
              <a:off x="9043213" y="1963303"/>
              <a:ext cx="53113" cy="1867236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60CC37-DBA4-0B7C-6A5A-B5CC34FCCC1D}"/>
                </a:ext>
              </a:extLst>
            </p:cNvPr>
            <p:cNvSpPr/>
            <p:nvPr/>
          </p:nvSpPr>
          <p:spPr>
            <a:xfrm rot="21286104" flipH="1">
              <a:off x="9158259" y="1805199"/>
              <a:ext cx="45719" cy="198645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  <a:effectLst>
              <a:glow rad="38100">
                <a:srgbClr val="FF0000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12FD0DB-70EA-7FD4-5510-32D19D10A5E7}"/>
                </a:ext>
              </a:extLst>
            </p:cNvPr>
            <p:cNvSpPr/>
            <p:nvPr/>
          </p:nvSpPr>
          <p:spPr>
            <a:xfrm rot="20086899">
              <a:off x="8831308" y="2119540"/>
              <a:ext cx="54957" cy="1742315"/>
            </a:xfrm>
            <a:prstGeom prst="rect">
              <a:avLst/>
            </a:prstGeom>
            <a:solidFill>
              <a:srgbClr val="482BF9">
                <a:alpha val="40000"/>
              </a:srgbClr>
            </a:solidFill>
            <a:ln>
              <a:noFill/>
            </a:ln>
            <a:effectLst>
              <a:glow rad="38100">
                <a:srgbClr val="482BF9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F1E22F-6255-D337-B07A-F7373C5B457C}"/>
                </a:ext>
              </a:extLst>
            </p:cNvPr>
            <p:cNvSpPr/>
            <p:nvPr/>
          </p:nvSpPr>
          <p:spPr>
            <a:xfrm rot="5400000" flipH="1">
              <a:off x="9626016" y="2788633"/>
              <a:ext cx="1938346" cy="44357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2B35C29-49AC-CBE9-46CF-80B3C2E2C377}"/>
                </a:ext>
              </a:extLst>
            </p:cNvPr>
            <p:cNvSpPr/>
            <p:nvPr/>
          </p:nvSpPr>
          <p:spPr>
            <a:xfrm rot="2487769">
              <a:off x="10304722" y="1807577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C831B83-8390-0CF2-6684-29789C0C23AD}"/>
                </a:ext>
              </a:extLst>
            </p:cNvPr>
            <p:cNvSpPr/>
            <p:nvPr/>
          </p:nvSpPr>
          <p:spPr>
            <a:xfrm rot="7456907" flipH="1">
              <a:off x="8700930" y="2883098"/>
              <a:ext cx="2376000" cy="39600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7077A1E-4EA6-926D-757B-722E23C60C57}"/>
                </a:ext>
              </a:extLst>
            </p:cNvPr>
            <p:cNvSpPr/>
            <p:nvPr/>
          </p:nvSpPr>
          <p:spPr>
            <a:xfrm rot="20877890">
              <a:off x="8937367" y="3781752"/>
              <a:ext cx="889306" cy="13382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306DF7F-F59B-E567-7EAC-E0673B4CE373}"/>
                </a:ext>
              </a:extLst>
            </p:cNvPr>
            <p:cNvSpPr/>
            <p:nvPr/>
          </p:nvSpPr>
          <p:spPr>
            <a:xfrm rot="8684055">
              <a:off x="8175138" y="1618015"/>
              <a:ext cx="990190" cy="450319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466394-63E4-7420-8897-589C3785EAEB}"/>
                </a:ext>
              </a:extLst>
            </p:cNvPr>
            <p:cNvSpPr/>
            <p:nvPr/>
          </p:nvSpPr>
          <p:spPr>
            <a:xfrm rot="13484580">
              <a:off x="10324719" y="3737564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80F26A9-04ED-1CC2-4DF6-DEADF4AD948E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9548070" y="4218468"/>
            <a:ext cx="0" cy="1154748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5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53097-290A-6796-1470-1FC9E80F46EB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c-Si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9353A-0783-6907-922F-832152CF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356781"/>
            <a:ext cx="3436405" cy="3472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39E9C-5005-1752-7426-060641410B44}"/>
                  </a:ext>
                </a:extLst>
              </p:cNvPr>
              <p:cNvSpPr txBox="1"/>
              <p:nvPr/>
            </p:nvSpPr>
            <p:spPr>
              <a:xfrm>
                <a:off x="4131804" y="1569387"/>
                <a:ext cx="750881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Diamond Cubic Structure</a:t>
                </a:r>
              </a:p>
              <a:p>
                <a:endParaRPr lang="en-US" altLang="ko-KR" sz="20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0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consists of two face-centered cubic sublattices. So, it is in Fd3m space group and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class of 32 crystal group. It therefore has threefold degenerate T2g Raman active optical phonons with two TO modes and LO mode.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439E9C-5005-1752-7426-06064141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04" y="1569387"/>
                <a:ext cx="7508812" cy="2062103"/>
              </a:xfrm>
              <a:prstGeom prst="rect">
                <a:avLst/>
              </a:prstGeom>
              <a:blipFill>
                <a:blip r:embed="rId3"/>
                <a:stretch>
                  <a:fillRect l="-1705" t="-2950" b="-4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10214</TotalTime>
  <Words>384</Words>
  <Application>Microsoft Office PowerPoint</Application>
  <PresentationFormat>와이드스크린</PresentationFormat>
  <Paragraphs>72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나눔고딕</vt:lpstr>
      <vt:lpstr>맑은 고딕</vt:lpstr>
      <vt:lpstr>Arial</vt:lpstr>
      <vt:lpstr>Calibri</vt:lpstr>
      <vt:lpstr>Calibri Light</vt:lpstr>
      <vt:lpstr>Cambria Math</vt:lpstr>
      <vt:lpstr>Garamond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Interbrand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note2</dc:creator>
  <cp:lastModifiedBy>Jung Donghun</cp:lastModifiedBy>
  <cp:revision>53</cp:revision>
  <dcterms:created xsi:type="dcterms:W3CDTF">2005-06-16T10:25:16Z</dcterms:created>
  <dcterms:modified xsi:type="dcterms:W3CDTF">2022-06-02T19:58:40Z</dcterms:modified>
</cp:coreProperties>
</file>