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9" r:id="rId2"/>
    <p:sldId id="268" r:id="rId3"/>
    <p:sldId id="323" r:id="rId4"/>
    <p:sldId id="328" r:id="rId5"/>
    <p:sldId id="313" r:id="rId6"/>
    <p:sldId id="332" r:id="rId7"/>
    <p:sldId id="329" r:id="rId8"/>
    <p:sldId id="335" r:id="rId9"/>
    <p:sldId id="319" r:id="rId10"/>
    <p:sldId id="330" r:id="rId11"/>
    <p:sldId id="331" r:id="rId12"/>
    <p:sldId id="320" r:id="rId13"/>
    <p:sldId id="336" r:id="rId14"/>
    <p:sldId id="333" r:id="rId15"/>
    <p:sldId id="334" r:id="rId16"/>
    <p:sldId id="337" r:id="rId17"/>
    <p:sldId id="327" r:id="rId18"/>
    <p:sldId id="293"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BE63"/>
    <a:srgbClr val="072A60"/>
    <a:srgbClr val="203864"/>
    <a:srgbClr val="0649AD"/>
    <a:srgbClr val="323F94"/>
    <a:srgbClr val="586AE0"/>
    <a:srgbClr val="1D57AD"/>
    <a:srgbClr val="4A90F8"/>
    <a:srgbClr val="5ED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172" autoAdjust="0"/>
  </p:normalViewPr>
  <p:slideViewPr>
    <p:cSldViewPr>
      <p:cViewPr>
        <p:scale>
          <a:sx n="75" d="100"/>
          <a:sy n="75" d="100"/>
        </p:scale>
        <p:origin x="974" y="35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6FA5B-67FB-4835-A48C-92E0EAE684C7}" type="datetimeFigureOut">
              <a:rPr lang="ko-KR" altLang="en-US" smtClean="0"/>
              <a:t>2022-11-30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AD282-DBE7-4289-AE62-AD15ECAF802B}" type="slidenum">
              <a:rPr lang="ko-KR" altLang="en-US" smtClean="0"/>
              <a:t>‹#›</a:t>
            </a:fld>
            <a:endParaRPr lang="ko-KR" altLang="en-US"/>
          </a:p>
        </p:txBody>
      </p:sp>
    </p:spTree>
    <p:extLst>
      <p:ext uri="{BB962C8B-B14F-4D97-AF65-F5344CB8AC3E}">
        <p14:creationId xmlns:p14="http://schemas.microsoft.com/office/powerpoint/2010/main" val="263883366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1</a:t>
            </a:fld>
            <a:endParaRPr lang="ko-KR" altLang="en-US"/>
          </a:p>
        </p:txBody>
      </p:sp>
    </p:spTree>
    <p:extLst>
      <p:ext uri="{BB962C8B-B14F-4D97-AF65-F5344CB8AC3E}">
        <p14:creationId xmlns:p14="http://schemas.microsoft.com/office/powerpoint/2010/main" val="293272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5</a:t>
            </a:fld>
            <a:endParaRPr lang="ko-KR" altLang="en-US"/>
          </a:p>
        </p:txBody>
      </p:sp>
    </p:spTree>
    <p:extLst>
      <p:ext uri="{BB962C8B-B14F-4D97-AF65-F5344CB8AC3E}">
        <p14:creationId xmlns:p14="http://schemas.microsoft.com/office/powerpoint/2010/main" val="354906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6</a:t>
            </a:fld>
            <a:endParaRPr lang="ko-KR" altLang="en-US"/>
          </a:p>
        </p:txBody>
      </p:sp>
    </p:spTree>
    <p:extLst>
      <p:ext uri="{BB962C8B-B14F-4D97-AF65-F5344CB8AC3E}">
        <p14:creationId xmlns:p14="http://schemas.microsoft.com/office/powerpoint/2010/main" val="291724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7</a:t>
            </a:fld>
            <a:endParaRPr lang="ko-KR" altLang="en-US"/>
          </a:p>
        </p:txBody>
      </p:sp>
    </p:spTree>
    <p:extLst>
      <p:ext uri="{BB962C8B-B14F-4D97-AF65-F5344CB8AC3E}">
        <p14:creationId xmlns:p14="http://schemas.microsoft.com/office/powerpoint/2010/main" val="1496054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8</a:t>
            </a:fld>
            <a:endParaRPr lang="ko-KR" altLang="en-US"/>
          </a:p>
        </p:txBody>
      </p:sp>
    </p:spTree>
    <p:extLst>
      <p:ext uri="{BB962C8B-B14F-4D97-AF65-F5344CB8AC3E}">
        <p14:creationId xmlns:p14="http://schemas.microsoft.com/office/powerpoint/2010/main" val="418485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18</a:t>
            </a:fld>
            <a:endParaRPr lang="ko-KR" altLang="en-US"/>
          </a:p>
        </p:txBody>
      </p:sp>
    </p:spTree>
    <p:extLst>
      <p:ext uri="{BB962C8B-B14F-4D97-AF65-F5344CB8AC3E}">
        <p14:creationId xmlns:p14="http://schemas.microsoft.com/office/powerpoint/2010/main" val="57309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9397109D-3CEF-4F0C-AAC1-4DFDC11644F9}" type="slidenum">
              <a:rPr lang="en-US" altLang="ja-JP" smtClean="0"/>
              <a:pPr/>
              <a:t>‹#›</a:t>
            </a:fld>
            <a:endParaRPr lang="en-US" altLang="ja-JP"/>
          </a:p>
        </p:txBody>
      </p:sp>
    </p:spTree>
    <p:extLst>
      <p:ext uri="{BB962C8B-B14F-4D97-AF65-F5344CB8AC3E}">
        <p14:creationId xmlns:p14="http://schemas.microsoft.com/office/powerpoint/2010/main" val="151674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C5163C41-CCC0-40DD-92AF-A63CFC8474B5}" type="slidenum">
              <a:rPr lang="en-US" altLang="ja-JP" smtClean="0"/>
              <a:pPr/>
              <a:t>‹#›</a:t>
            </a:fld>
            <a:endParaRPr lang="en-US" altLang="ja-JP"/>
          </a:p>
        </p:txBody>
      </p:sp>
    </p:spTree>
    <p:extLst>
      <p:ext uri="{BB962C8B-B14F-4D97-AF65-F5344CB8AC3E}">
        <p14:creationId xmlns:p14="http://schemas.microsoft.com/office/powerpoint/2010/main" val="4123393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9EF1AED0-48CF-4599-B508-0A0D76B84934}" type="slidenum">
              <a:rPr lang="en-US" altLang="ja-JP" smtClean="0"/>
              <a:pPr/>
              <a:t>‹#›</a:t>
            </a:fld>
            <a:endParaRPr lang="en-US" altLang="ja-JP"/>
          </a:p>
        </p:txBody>
      </p:sp>
    </p:spTree>
    <p:extLst>
      <p:ext uri="{BB962C8B-B14F-4D97-AF65-F5344CB8AC3E}">
        <p14:creationId xmlns:p14="http://schemas.microsoft.com/office/powerpoint/2010/main" val="3060276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307614AB-6DDA-403D-A2E2-1568B4AD9829}" type="slidenum">
              <a:rPr lang="en-US" altLang="ja-JP" smtClean="0"/>
              <a:pPr/>
              <a:t>‹#›</a:t>
            </a:fld>
            <a:endParaRPr lang="en-US" altLang="ja-JP"/>
          </a:p>
        </p:txBody>
      </p:sp>
    </p:spTree>
    <p:extLst>
      <p:ext uri="{BB962C8B-B14F-4D97-AF65-F5344CB8AC3E}">
        <p14:creationId xmlns:p14="http://schemas.microsoft.com/office/powerpoint/2010/main" val="2351673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D6EA54A4-A99B-413D-BA3C-D05B4F536E66}" type="slidenum">
              <a:rPr lang="en-US" altLang="ja-JP" smtClean="0"/>
              <a:pPr/>
              <a:t>‹#›</a:t>
            </a:fld>
            <a:endParaRPr lang="en-US" altLang="ja-JP"/>
          </a:p>
        </p:txBody>
      </p:sp>
    </p:spTree>
    <p:extLst>
      <p:ext uri="{BB962C8B-B14F-4D97-AF65-F5344CB8AC3E}">
        <p14:creationId xmlns:p14="http://schemas.microsoft.com/office/powerpoint/2010/main" val="4204383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C86D9049-729A-496C-808A-AF9307CDEB87}" type="slidenum">
              <a:rPr lang="en-US" altLang="ja-JP" smtClean="0"/>
              <a:pPr/>
              <a:t>‹#›</a:t>
            </a:fld>
            <a:endParaRPr lang="en-US" altLang="ja-JP"/>
          </a:p>
        </p:txBody>
      </p:sp>
    </p:spTree>
    <p:extLst>
      <p:ext uri="{BB962C8B-B14F-4D97-AF65-F5344CB8AC3E}">
        <p14:creationId xmlns:p14="http://schemas.microsoft.com/office/powerpoint/2010/main" val="3128275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endParaRPr lang="en-US" altLang="ja-JP"/>
          </a:p>
        </p:txBody>
      </p:sp>
      <p:sp>
        <p:nvSpPr>
          <p:cNvPr id="8" name="Footer Placeholder 7"/>
          <p:cNvSpPr>
            <a:spLocks noGrp="1"/>
          </p:cNvSpPr>
          <p:nvPr>
            <p:ph type="ftr" sz="quarter" idx="11"/>
          </p:nvPr>
        </p:nvSpPr>
        <p:spPr/>
        <p:txBody>
          <a:bodyPr/>
          <a:lstStyle/>
          <a:p>
            <a:endParaRPr lang="en-US" altLang="ja-JP"/>
          </a:p>
        </p:txBody>
      </p:sp>
      <p:sp>
        <p:nvSpPr>
          <p:cNvPr id="9" name="Slide Number Placeholder 8"/>
          <p:cNvSpPr>
            <a:spLocks noGrp="1"/>
          </p:cNvSpPr>
          <p:nvPr>
            <p:ph type="sldNum" sz="quarter" idx="12"/>
          </p:nvPr>
        </p:nvSpPr>
        <p:spPr/>
        <p:txBody>
          <a:bodyPr/>
          <a:lstStyle/>
          <a:p>
            <a:fld id="{41F0EC03-D0FC-416E-B90A-9D169B246EC8}" type="slidenum">
              <a:rPr lang="en-US" altLang="ja-JP" smtClean="0"/>
              <a:pPr/>
              <a:t>‹#›</a:t>
            </a:fld>
            <a:endParaRPr lang="en-US" altLang="ja-JP"/>
          </a:p>
        </p:txBody>
      </p:sp>
    </p:spTree>
    <p:extLst>
      <p:ext uri="{BB962C8B-B14F-4D97-AF65-F5344CB8AC3E}">
        <p14:creationId xmlns:p14="http://schemas.microsoft.com/office/powerpoint/2010/main" val="4273158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endParaRPr lang="en-US" altLang="ja-JP"/>
          </a:p>
        </p:txBody>
      </p:sp>
      <p:sp>
        <p:nvSpPr>
          <p:cNvPr id="4" name="Footer Placeholder 3"/>
          <p:cNvSpPr>
            <a:spLocks noGrp="1"/>
          </p:cNvSpPr>
          <p:nvPr>
            <p:ph type="ftr" sz="quarter" idx="11"/>
          </p:nvPr>
        </p:nvSpPr>
        <p:spPr/>
        <p:txBody>
          <a:bodyPr/>
          <a:lstStyle/>
          <a:p>
            <a:endParaRPr lang="en-US" altLang="ja-JP"/>
          </a:p>
        </p:txBody>
      </p:sp>
      <p:sp>
        <p:nvSpPr>
          <p:cNvPr id="5" name="Slide Number Placeholder 4"/>
          <p:cNvSpPr>
            <a:spLocks noGrp="1"/>
          </p:cNvSpPr>
          <p:nvPr>
            <p:ph type="sldNum" sz="quarter" idx="12"/>
          </p:nvPr>
        </p:nvSpPr>
        <p:spPr/>
        <p:txBody>
          <a:bodyPr/>
          <a:lstStyle/>
          <a:p>
            <a:fld id="{FBF85322-4EAD-410F-BBCB-6A61F1BD4D30}" type="slidenum">
              <a:rPr lang="en-US" altLang="ja-JP" smtClean="0"/>
              <a:pPr/>
              <a:t>‹#›</a:t>
            </a:fld>
            <a:endParaRPr lang="en-US" altLang="ja-JP"/>
          </a:p>
        </p:txBody>
      </p:sp>
    </p:spTree>
    <p:extLst>
      <p:ext uri="{BB962C8B-B14F-4D97-AF65-F5344CB8AC3E}">
        <p14:creationId xmlns:p14="http://schemas.microsoft.com/office/powerpoint/2010/main" val="2488544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ja-JP"/>
          </a:p>
        </p:txBody>
      </p:sp>
      <p:sp>
        <p:nvSpPr>
          <p:cNvPr id="3" name="Footer Placeholder 2"/>
          <p:cNvSpPr>
            <a:spLocks noGrp="1"/>
          </p:cNvSpPr>
          <p:nvPr>
            <p:ph type="ftr" sz="quarter" idx="11"/>
          </p:nvPr>
        </p:nvSpPr>
        <p:spPr/>
        <p:txBody>
          <a:bodyPr/>
          <a:lstStyle/>
          <a:p>
            <a:endParaRPr lang="en-US" altLang="ja-JP"/>
          </a:p>
        </p:txBody>
      </p:sp>
      <p:sp>
        <p:nvSpPr>
          <p:cNvPr id="4" name="Slide Number Placeholder 3"/>
          <p:cNvSpPr>
            <a:spLocks noGrp="1"/>
          </p:cNvSpPr>
          <p:nvPr>
            <p:ph type="sldNum" sz="quarter" idx="12"/>
          </p:nvPr>
        </p:nvSpPr>
        <p:spPr/>
        <p:txBody>
          <a:bodyPr/>
          <a:lstStyle/>
          <a:p>
            <a:fld id="{99527ACB-D988-4F4A-AFE1-D555FDB6F745}" type="slidenum">
              <a:rPr lang="en-US" altLang="ja-JP" smtClean="0"/>
              <a:pPr/>
              <a:t>‹#›</a:t>
            </a:fld>
            <a:endParaRPr lang="en-US" altLang="ja-JP"/>
          </a:p>
        </p:txBody>
      </p:sp>
    </p:spTree>
    <p:extLst>
      <p:ext uri="{BB962C8B-B14F-4D97-AF65-F5344CB8AC3E}">
        <p14:creationId xmlns:p14="http://schemas.microsoft.com/office/powerpoint/2010/main" val="2211367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E56FC6BC-5F6A-4820-9124-E7C65EB97776}" type="slidenum">
              <a:rPr lang="en-US" altLang="ja-JP" smtClean="0"/>
              <a:pPr/>
              <a:t>‹#›</a:t>
            </a:fld>
            <a:endParaRPr lang="en-US" altLang="ja-JP"/>
          </a:p>
        </p:txBody>
      </p:sp>
    </p:spTree>
    <p:extLst>
      <p:ext uri="{BB962C8B-B14F-4D97-AF65-F5344CB8AC3E}">
        <p14:creationId xmlns:p14="http://schemas.microsoft.com/office/powerpoint/2010/main" val="2830424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24214E81-AFA0-4EAE-9415-00A28D04D8D1}" type="slidenum">
              <a:rPr lang="en-US" altLang="ja-JP" smtClean="0"/>
              <a:pPr/>
              <a:t>‹#›</a:t>
            </a:fld>
            <a:endParaRPr lang="en-US" altLang="ja-JP"/>
          </a:p>
        </p:txBody>
      </p:sp>
    </p:spTree>
    <p:extLst>
      <p:ext uri="{BB962C8B-B14F-4D97-AF65-F5344CB8AC3E}">
        <p14:creationId xmlns:p14="http://schemas.microsoft.com/office/powerpoint/2010/main" val="28911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80526-6B1C-4CB9-9F10-37E3A6E98065}" type="slidenum">
              <a:rPr lang="en-US" altLang="ja-JP" smtClean="0"/>
              <a:pPr/>
              <a:t>‹#›</a:t>
            </a:fld>
            <a:endParaRPr lang="en-US" altLang="ja-JP"/>
          </a:p>
        </p:txBody>
      </p:sp>
    </p:spTree>
    <p:extLst>
      <p:ext uri="{BB962C8B-B14F-4D97-AF65-F5344CB8AC3E}">
        <p14:creationId xmlns:p14="http://schemas.microsoft.com/office/powerpoint/2010/main" val="1855134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50.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0.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tmp"/><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60.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그림 1" descr="녹색, 옅은, 밤, 레이저이(가) 표시된 사진&#10;&#10;자동 생성된 설명">
            <a:extLst>
              <a:ext uri="{FF2B5EF4-FFF2-40B4-BE49-F238E27FC236}">
                <a16:creationId xmlns:a16="http://schemas.microsoft.com/office/drawing/2014/main" id="{C75FB7C4-C5D7-026E-71FA-0DEE84623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539552"/>
            <a:ext cx="12288690" cy="8725334"/>
          </a:xfrm>
          <a:prstGeom prst="rect">
            <a:avLst/>
          </a:prstGeom>
        </p:spPr>
      </p:pic>
      <p:sp>
        <p:nvSpPr>
          <p:cNvPr id="6" name="직사각형 5">
            <a:extLst>
              <a:ext uri="{FF2B5EF4-FFF2-40B4-BE49-F238E27FC236}">
                <a16:creationId xmlns:a16="http://schemas.microsoft.com/office/drawing/2014/main" id="{401F521B-DD90-43EA-8E96-4F54936FC283}"/>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40785722-849F-4F82-939B-381F8EC173A4}"/>
              </a:ext>
            </a:extLst>
          </p:cNvPr>
          <p:cNvSpPr txBox="1"/>
          <p:nvPr/>
        </p:nvSpPr>
        <p:spPr>
          <a:xfrm>
            <a:off x="7131514" y="519063"/>
            <a:ext cx="4437094" cy="461665"/>
          </a:xfrm>
          <a:prstGeom prst="rect">
            <a:avLst/>
          </a:prstGeom>
          <a:noFill/>
        </p:spPr>
        <p:txBody>
          <a:bodyPr wrap="square" rtlCol="0">
            <a:spAutoFit/>
          </a:bodyPr>
          <a:lstStyle/>
          <a:p>
            <a:pPr algn="r"/>
            <a:r>
              <a:rPr lang="en-US" altLang="ko-KR" sz="2400" b="1" dirty="0">
                <a:solidFill>
                  <a:srgbClr val="E1BE63"/>
                </a:solidFill>
                <a:latin typeface="Garamond" panose="02020404030301010803" pitchFamily="18" charset="0"/>
              </a:rPr>
              <a:t>Advanced Physics Lab </a:t>
            </a:r>
            <a:r>
              <a:rPr lang="en-US" altLang="ko-KR" sz="2400" b="1" dirty="0">
                <a:solidFill>
                  <a:srgbClr val="E1BE63"/>
                </a:solidFill>
                <a:latin typeface="Garamond" panose="02020404030301010803" pitchFamily="18" charset="0"/>
                <a:ea typeface="맑은 고딕" panose="020B0503020000020004" pitchFamily="50" charset="-127"/>
              </a:rPr>
              <a:t>Ⅱ</a:t>
            </a:r>
            <a:endParaRPr lang="ko-KR" altLang="en-US" sz="2400" b="1" dirty="0">
              <a:solidFill>
                <a:srgbClr val="E1BE63"/>
              </a:solidFill>
              <a:latin typeface="Garamond" panose="02020404030301010803" pitchFamily="18" charset="0"/>
            </a:endParaRPr>
          </a:p>
        </p:txBody>
      </p:sp>
      <p:sp>
        <p:nvSpPr>
          <p:cNvPr id="8" name="TextBox 7">
            <a:extLst>
              <a:ext uri="{FF2B5EF4-FFF2-40B4-BE49-F238E27FC236}">
                <a16:creationId xmlns:a16="http://schemas.microsoft.com/office/drawing/2014/main" id="{AC56CB8D-268B-423F-B3BB-05EF6201133A}"/>
              </a:ext>
            </a:extLst>
          </p:cNvPr>
          <p:cNvSpPr txBox="1"/>
          <p:nvPr/>
        </p:nvSpPr>
        <p:spPr>
          <a:xfrm>
            <a:off x="8112224" y="913119"/>
            <a:ext cx="4437094" cy="830997"/>
          </a:xfrm>
          <a:prstGeom prst="rect">
            <a:avLst/>
          </a:prstGeom>
          <a:noFill/>
        </p:spPr>
        <p:txBody>
          <a:bodyPr wrap="square" rtlCol="0">
            <a:spAutoFit/>
          </a:bodyPr>
          <a:lstStyle/>
          <a:p>
            <a:r>
              <a:rPr lang="en-US" altLang="ko-KR" sz="2400" b="1" dirty="0">
                <a:solidFill>
                  <a:srgbClr val="E1BE63"/>
                </a:solidFill>
                <a:latin typeface="Garamond" panose="02020404030301010803" pitchFamily="18" charset="0"/>
              </a:rPr>
              <a:t>2020312141 	</a:t>
            </a:r>
            <a:r>
              <a:rPr lang="en-US" altLang="ko-KR" sz="2400" b="1" dirty="0" err="1">
                <a:solidFill>
                  <a:srgbClr val="E1BE63"/>
                </a:solidFill>
                <a:latin typeface="Garamond" panose="02020404030301010803" pitchFamily="18" charset="0"/>
              </a:rPr>
              <a:t>Donghun</a:t>
            </a:r>
            <a:r>
              <a:rPr lang="en-US" altLang="ko-KR" sz="2400" b="1" dirty="0">
                <a:solidFill>
                  <a:srgbClr val="E1BE63"/>
                </a:solidFill>
                <a:latin typeface="Garamond" panose="02020404030301010803" pitchFamily="18" charset="0"/>
              </a:rPr>
              <a:t> Jung</a:t>
            </a:r>
          </a:p>
          <a:p>
            <a:r>
              <a:rPr lang="en-US" altLang="ko-KR" sz="2400" b="1" dirty="0">
                <a:solidFill>
                  <a:srgbClr val="E1BE63"/>
                </a:solidFill>
                <a:latin typeface="Garamond" panose="02020404030301010803" pitchFamily="18" charset="0"/>
              </a:rPr>
              <a:t>2020311441 	</a:t>
            </a:r>
            <a:r>
              <a:rPr lang="en-US" altLang="ko-KR" sz="2400" b="1" dirty="0" err="1">
                <a:solidFill>
                  <a:srgbClr val="E1BE63"/>
                </a:solidFill>
                <a:latin typeface="Garamond" panose="02020404030301010803" pitchFamily="18" charset="0"/>
              </a:rPr>
              <a:t>Yujin</a:t>
            </a:r>
            <a:r>
              <a:rPr lang="ko-KR" altLang="en-US" sz="2400" b="1" dirty="0">
                <a:solidFill>
                  <a:srgbClr val="E1BE63"/>
                </a:solidFill>
                <a:latin typeface="Garamond" panose="02020404030301010803" pitchFamily="18" charset="0"/>
              </a:rPr>
              <a:t> </a:t>
            </a:r>
            <a:r>
              <a:rPr lang="en-US" altLang="ko-KR" sz="2400" b="1" dirty="0">
                <a:solidFill>
                  <a:srgbClr val="E1BE63"/>
                </a:solidFill>
                <a:latin typeface="Garamond" panose="02020404030301010803" pitchFamily="18" charset="0"/>
              </a:rPr>
              <a:t>Chon</a:t>
            </a:r>
          </a:p>
        </p:txBody>
      </p:sp>
      <p:sp>
        <p:nvSpPr>
          <p:cNvPr id="10" name="TextBox 9">
            <a:extLst>
              <a:ext uri="{FF2B5EF4-FFF2-40B4-BE49-F238E27FC236}">
                <a16:creationId xmlns:a16="http://schemas.microsoft.com/office/drawing/2014/main" id="{80766492-3128-4F9A-8A46-1910EAD3280C}"/>
              </a:ext>
            </a:extLst>
          </p:cNvPr>
          <p:cNvSpPr txBox="1"/>
          <p:nvPr/>
        </p:nvSpPr>
        <p:spPr>
          <a:xfrm>
            <a:off x="-1" y="2705725"/>
            <a:ext cx="12192001" cy="1446550"/>
          </a:xfrm>
          <a:prstGeom prst="rect">
            <a:avLst/>
          </a:prstGeom>
          <a:noFill/>
        </p:spPr>
        <p:txBody>
          <a:bodyPr wrap="square" rtlCol="0">
            <a:spAutoFit/>
          </a:bodyPr>
          <a:lstStyle/>
          <a:p>
            <a:pPr algn="ctr"/>
            <a:r>
              <a:rPr lang="en-US" altLang="ko-KR" sz="4400" b="1" dirty="0">
                <a:solidFill>
                  <a:srgbClr val="E1BE63"/>
                </a:solidFill>
                <a:latin typeface="Garamond" panose="02020404030301010803" pitchFamily="18" charset="0"/>
              </a:rPr>
              <a:t>Raman Spectroscopy</a:t>
            </a:r>
          </a:p>
          <a:p>
            <a:pPr algn="ctr"/>
            <a:r>
              <a:rPr lang="en-US" altLang="ko-KR" sz="4400" b="1" dirty="0">
                <a:solidFill>
                  <a:srgbClr val="E1BE63"/>
                </a:solidFill>
                <a:latin typeface="Garamond" panose="02020404030301010803" pitchFamily="18" charset="0"/>
              </a:rPr>
              <a:t>for Analyzing Chemical Structure</a:t>
            </a:r>
            <a:endParaRPr lang="en-US" altLang="ko-KR" sz="5400" b="1" dirty="0">
              <a:solidFill>
                <a:srgbClr val="E1BE63"/>
              </a:solidFill>
              <a:latin typeface="Garamond" panose="02020404030301010803" pitchFamily="18" charset="0"/>
            </a:endParaRPr>
          </a:p>
        </p:txBody>
      </p:sp>
    </p:spTree>
    <p:extLst>
      <p:ext uri="{BB962C8B-B14F-4D97-AF65-F5344CB8AC3E}">
        <p14:creationId xmlns:p14="http://schemas.microsoft.com/office/powerpoint/2010/main" val="737045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E440C-C7C9-48AA-EDF9-CAE74E276BA6}"/>
              </a:ext>
            </a:extLst>
          </p:cNvPr>
          <p:cNvSpPr txBox="1"/>
          <p:nvPr/>
        </p:nvSpPr>
        <p:spPr>
          <a:xfrm>
            <a:off x="1487488" y="764704"/>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GO, RGO, Graphite</a:t>
            </a:r>
          </a:p>
        </p:txBody>
      </p:sp>
      <p:pic>
        <p:nvPicPr>
          <p:cNvPr id="4" name="그림 3">
            <a:extLst>
              <a:ext uri="{FF2B5EF4-FFF2-40B4-BE49-F238E27FC236}">
                <a16:creationId xmlns:a16="http://schemas.microsoft.com/office/drawing/2014/main" id="{93676ACD-5BED-7194-D83C-396BC4D0F3B3}"/>
              </a:ext>
            </a:extLst>
          </p:cNvPr>
          <p:cNvPicPr>
            <a:picLocks noChangeAspect="1"/>
          </p:cNvPicPr>
          <p:nvPr/>
        </p:nvPicPr>
        <p:blipFill>
          <a:blip r:embed="rId2"/>
          <a:stretch>
            <a:fillRect/>
          </a:stretch>
        </p:blipFill>
        <p:spPr>
          <a:xfrm>
            <a:off x="551384" y="1700808"/>
            <a:ext cx="5040560" cy="3889163"/>
          </a:xfrm>
          <a:prstGeom prst="rect">
            <a:avLst/>
          </a:prstGeom>
        </p:spPr>
      </p:pic>
      <p:pic>
        <p:nvPicPr>
          <p:cNvPr id="6" name="그림 5">
            <a:extLst>
              <a:ext uri="{FF2B5EF4-FFF2-40B4-BE49-F238E27FC236}">
                <a16:creationId xmlns:a16="http://schemas.microsoft.com/office/drawing/2014/main" id="{364B2754-9BB4-2A5A-7B1A-5E9E34DB0D0F}"/>
              </a:ext>
            </a:extLst>
          </p:cNvPr>
          <p:cNvPicPr>
            <a:picLocks noChangeAspect="1"/>
          </p:cNvPicPr>
          <p:nvPr/>
        </p:nvPicPr>
        <p:blipFill>
          <a:blip r:embed="rId3"/>
          <a:stretch>
            <a:fillRect/>
          </a:stretch>
        </p:blipFill>
        <p:spPr>
          <a:xfrm>
            <a:off x="6240016" y="1700808"/>
            <a:ext cx="4824536" cy="4097026"/>
          </a:xfrm>
          <a:prstGeom prst="rect">
            <a:avLst/>
          </a:prstGeom>
        </p:spPr>
      </p:pic>
      <p:cxnSp>
        <p:nvCxnSpPr>
          <p:cNvPr id="8" name="직선 연결선 7">
            <a:extLst>
              <a:ext uri="{FF2B5EF4-FFF2-40B4-BE49-F238E27FC236}">
                <a16:creationId xmlns:a16="http://schemas.microsoft.com/office/drawing/2014/main" id="{5F6D4ACA-8FAA-6B64-4900-9E60DFA4B009}"/>
              </a:ext>
            </a:extLst>
          </p:cNvPr>
          <p:cNvCxnSpPr/>
          <p:nvPr/>
        </p:nvCxnSpPr>
        <p:spPr>
          <a:xfrm>
            <a:off x="2423592" y="1916832"/>
            <a:ext cx="0" cy="324036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24EB14D7-2706-0C8C-4949-DE47303CB446}"/>
              </a:ext>
            </a:extLst>
          </p:cNvPr>
          <p:cNvCxnSpPr/>
          <p:nvPr/>
        </p:nvCxnSpPr>
        <p:spPr>
          <a:xfrm>
            <a:off x="2783632" y="1916832"/>
            <a:ext cx="0" cy="324036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E8432B5D-5FD5-6279-1921-0EE05AEB1B86}"/>
              </a:ext>
            </a:extLst>
          </p:cNvPr>
          <p:cNvCxnSpPr/>
          <p:nvPr/>
        </p:nvCxnSpPr>
        <p:spPr>
          <a:xfrm>
            <a:off x="4223792" y="1916832"/>
            <a:ext cx="0" cy="324036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57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5AD63-D546-1C08-A20F-2F18332B8279}"/>
              </a:ext>
            </a:extLst>
          </p:cNvPr>
          <p:cNvSpPr txBox="1"/>
          <p:nvPr/>
        </p:nvSpPr>
        <p:spPr>
          <a:xfrm>
            <a:off x="1631504" y="764704"/>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Ti2CTx – Experiment Result</a:t>
            </a:r>
          </a:p>
        </p:txBody>
      </p:sp>
      <p:pic>
        <p:nvPicPr>
          <p:cNvPr id="5" name="그림 4">
            <a:extLst>
              <a:ext uri="{FF2B5EF4-FFF2-40B4-BE49-F238E27FC236}">
                <a16:creationId xmlns:a16="http://schemas.microsoft.com/office/drawing/2014/main" id="{87654996-BC1E-17E9-4086-E393E7268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278" y="1441812"/>
            <a:ext cx="7811444" cy="5303844"/>
          </a:xfrm>
          <a:prstGeom prst="rect">
            <a:avLst/>
          </a:prstGeom>
        </p:spPr>
      </p:pic>
    </p:spTree>
    <p:extLst>
      <p:ext uri="{BB962C8B-B14F-4D97-AF65-F5344CB8AC3E}">
        <p14:creationId xmlns:p14="http://schemas.microsoft.com/office/powerpoint/2010/main" val="384704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5AD63-D546-1C08-A20F-2F18332B8279}"/>
              </a:ext>
            </a:extLst>
          </p:cNvPr>
          <p:cNvSpPr txBox="1"/>
          <p:nvPr/>
        </p:nvSpPr>
        <p:spPr>
          <a:xfrm>
            <a:off x="1631504" y="764704"/>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Ti2CTx</a:t>
            </a:r>
          </a:p>
        </p:txBody>
      </p:sp>
      <p:grpSp>
        <p:nvGrpSpPr>
          <p:cNvPr id="12" name="그룹 11">
            <a:extLst>
              <a:ext uri="{FF2B5EF4-FFF2-40B4-BE49-F238E27FC236}">
                <a16:creationId xmlns:a16="http://schemas.microsoft.com/office/drawing/2014/main" id="{76B29BB5-7467-8E03-EC67-444EDD39F7AF}"/>
              </a:ext>
            </a:extLst>
          </p:cNvPr>
          <p:cNvGrpSpPr/>
          <p:nvPr/>
        </p:nvGrpSpPr>
        <p:grpSpPr>
          <a:xfrm>
            <a:off x="98010" y="1628800"/>
            <a:ext cx="5709958" cy="4038160"/>
            <a:chOff x="354252" y="1700808"/>
            <a:chExt cx="5709958" cy="4038160"/>
          </a:xfrm>
        </p:grpSpPr>
        <p:pic>
          <p:nvPicPr>
            <p:cNvPr id="3" name="그림 2">
              <a:extLst>
                <a:ext uri="{FF2B5EF4-FFF2-40B4-BE49-F238E27FC236}">
                  <a16:creationId xmlns:a16="http://schemas.microsoft.com/office/drawing/2014/main" id="{2C605A49-5B6D-17B3-D818-BD4F3BFCF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52" y="1700808"/>
              <a:ext cx="5709958" cy="4038160"/>
            </a:xfrm>
            <a:prstGeom prst="rect">
              <a:avLst/>
            </a:prstGeom>
          </p:spPr>
        </p:pic>
        <p:sp>
          <p:nvSpPr>
            <p:cNvPr id="7" name="TextBox 6">
              <a:extLst>
                <a:ext uri="{FF2B5EF4-FFF2-40B4-BE49-F238E27FC236}">
                  <a16:creationId xmlns:a16="http://schemas.microsoft.com/office/drawing/2014/main" id="{A11A3D01-C5A2-A938-60AC-0DD678F9DA7B}"/>
                </a:ext>
              </a:extLst>
            </p:cNvPr>
            <p:cNvSpPr txBox="1"/>
            <p:nvPr/>
          </p:nvSpPr>
          <p:spPr>
            <a:xfrm>
              <a:off x="1912626" y="2607919"/>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ω3</a:t>
              </a:r>
              <a:endParaRPr lang="ko-KR" altLang="en-US" sz="2500" b="1" dirty="0"/>
            </a:p>
          </p:txBody>
        </p:sp>
        <p:sp>
          <p:nvSpPr>
            <p:cNvPr id="8" name="TextBox 7">
              <a:extLst>
                <a:ext uri="{FF2B5EF4-FFF2-40B4-BE49-F238E27FC236}">
                  <a16:creationId xmlns:a16="http://schemas.microsoft.com/office/drawing/2014/main" id="{A97F6346-6A1D-146D-C3C9-45578DFCFF02}"/>
                </a:ext>
              </a:extLst>
            </p:cNvPr>
            <p:cNvSpPr txBox="1"/>
            <p:nvPr/>
          </p:nvSpPr>
          <p:spPr>
            <a:xfrm>
              <a:off x="1631504" y="1701700"/>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ω2</a:t>
              </a:r>
              <a:endParaRPr lang="ko-KR" altLang="en-US" sz="2500" b="1" dirty="0"/>
            </a:p>
          </p:txBody>
        </p:sp>
        <p:sp>
          <p:nvSpPr>
            <p:cNvPr id="9" name="TextBox 8">
              <a:extLst>
                <a:ext uri="{FF2B5EF4-FFF2-40B4-BE49-F238E27FC236}">
                  <a16:creationId xmlns:a16="http://schemas.microsoft.com/office/drawing/2014/main" id="{5E2EFC6F-3D2A-72B0-B47B-771F566B8D58}"/>
                </a:ext>
              </a:extLst>
            </p:cNvPr>
            <p:cNvSpPr txBox="1"/>
            <p:nvPr/>
          </p:nvSpPr>
          <p:spPr>
            <a:xfrm>
              <a:off x="1401103" y="3242834"/>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ω1</a:t>
              </a:r>
              <a:endParaRPr lang="ko-KR" altLang="en-US" sz="2500" b="1" dirty="0"/>
            </a:p>
          </p:txBody>
        </p:sp>
        <p:sp>
          <p:nvSpPr>
            <p:cNvPr id="10" name="TextBox 9">
              <a:extLst>
                <a:ext uri="{FF2B5EF4-FFF2-40B4-BE49-F238E27FC236}">
                  <a16:creationId xmlns:a16="http://schemas.microsoft.com/office/drawing/2014/main" id="{55AD6143-CEE2-141A-546C-9F0283A2BB72}"/>
                </a:ext>
              </a:extLst>
            </p:cNvPr>
            <p:cNvSpPr txBox="1"/>
            <p:nvPr/>
          </p:nvSpPr>
          <p:spPr>
            <a:xfrm>
              <a:off x="2848395" y="4154671"/>
              <a:ext cx="1023046" cy="400110"/>
            </a:xfrm>
            <a:prstGeom prst="rect">
              <a:avLst/>
            </a:prstGeom>
            <a:noFill/>
          </p:spPr>
          <p:txBody>
            <a:bodyPr wrap="square" rtlCol="0">
              <a:spAutoFit/>
            </a:bodyPr>
            <a:lstStyle/>
            <a:p>
              <a:r>
                <a:rPr lang="en-US" altLang="ko-KR" sz="2000" b="1" dirty="0">
                  <a:solidFill>
                    <a:srgbClr val="072A60"/>
                  </a:solidFill>
                  <a:latin typeface="Garamond" panose="02020404030301010803" pitchFamily="18" charset="0"/>
                  <a:ea typeface="맑은 고딕" panose="020B0503020000020004" pitchFamily="50" charset="-127"/>
                </a:rPr>
                <a:t>D</a:t>
              </a:r>
              <a:endParaRPr lang="ko-KR" altLang="en-US" sz="2000" b="1" dirty="0"/>
            </a:p>
          </p:txBody>
        </p:sp>
        <p:sp>
          <p:nvSpPr>
            <p:cNvPr id="11" name="TextBox 10">
              <a:extLst>
                <a:ext uri="{FF2B5EF4-FFF2-40B4-BE49-F238E27FC236}">
                  <a16:creationId xmlns:a16="http://schemas.microsoft.com/office/drawing/2014/main" id="{C683FE70-0F32-F00C-596D-4EFFBD69E059}"/>
                </a:ext>
              </a:extLst>
            </p:cNvPr>
            <p:cNvSpPr txBox="1"/>
            <p:nvPr/>
          </p:nvSpPr>
          <p:spPr>
            <a:xfrm>
              <a:off x="3209231" y="4221088"/>
              <a:ext cx="1023046" cy="400110"/>
            </a:xfrm>
            <a:prstGeom prst="rect">
              <a:avLst/>
            </a:prstGeom>
            <a:noFill/>
          </p:spPr>
          <p:txBody>
            <a:bodyPr wrap="square" rtlCol="0">
              <a:spAutoFit/>
            </a:bodyPr>
            <a:lstStyle/>
            <a:p>
              <a:r>
                <a:rPr lang="en-US" altLang="ko-KR" sz="2000" b="1" dirty="0">
                  <a:solidFill>
                    <a:srgbClr val="072A60"/>
                  </a:solidFill>
                  <a:latin typeface="Garamond" panose="02020404030301010803" pitchFamily="18" charset="0"/>
                  <a:ea typeface="맑은 고딕" panose="020B0503020000020004" pitchFamily="50" charset="-127"/>
                </a:rPr>
                <a:t>G</a:t>
              </a:r>
              <a:endParaRPr lang="ko-KR" altLang="en-US" sz="2000" b="1" dirty="0"/>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87583A-ED7C-317E-B5D1-44AEEAAE1EE0}"/>
                  </a:ext>
                </a:extLst>
              </p:cNvPr>
              <p:cNvSpPr txBox="1"/>
              <p:nvPr/>
            </p:nvSpPr>
            <p:spPr>
              <a:xfrm>
                <a:off x="5686146" y="1700808"/>
                <a:ext cx="6314510" cy="3785652"/>
              </a:xfrm>
              <a:prstGeom prst="rect">
                <a:avLst/>
              </a:prstGeom>
              <a:noFill/>
            </p:spPr>
            <p:txBody>
              <a:bodyPr wrap="square">
                <a:spAutoFit/>
              </a:bodyPr>
              <a:lstStyle/>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ea typeface="맑은 고딕" panose="020B0503020000020004" pitchFamily="50" charset="-127"/>
                  </a:rPr>
                  <a:t>ω1 : </a:t>
                </a:r>
                <a:r>
                  <a:rPr lang="en-US" altLang="ko-KR" sz="2400" dirty="0">
                    <a:solidFill>
                      <a:srgbClr val="072A60"/>
                    </a:solidFill>
                    <a:latin typeface="Garamond" panose="02020404030301010803" pitchFamily="18" charset="0"/>
                  </a:rPr>
                  <a:t>279</a:t>
                </a:r>
                <a14:m>
                  <m:oMath xmlns:m="http://schemas.openxmlformats.org/officeDocument/2006/math">
                    <m:sSup>
                      <m:sSupPr>
                        <m:ctrlPr>
                          <a:rPr lang="en-US" altLang="ko-KR" sz="2400" i="1">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0">
                            <a:solidFill>
                              <a:srgbClr val="072A60"/>
                            </a:solidFill>
                            <a:latin typeface="Cambria Math" panose="02040503050406030204" pitchFamily="18" charset="0"/>
                          </a:rPr>
                          <m:t>−1</m:t>
                        </m:r>
                      </m:sup>
                    </m:sSup>
                  </m:oMath>
                </a14:m>
                <a:r>
                  <a:rPr lang="en-US" altLang="ko-KR" sz="2400" dirty="0">
                    <a:solidFill>
                      <a:srgbClr val="072A60"/>
                    </a:solidFill>
                    <a:latin typeface="Garamond" panose="02020404030301010803" pitchFamily="18" charset="0"/>
                    <a:ea typeface="맑은 고딕" panose="020B0503020000020004" pitchFamily="50" charset="-127"/>
                  </a:rPr>
                  <a:t>, ω3 : </a:t>
                </a:r>
                <a:r>
                  <a:rPr lang="en-US" altLang="ko-KR" sz="2400" dirty="0">
                    <a:solidFill>
                      <a:srgbClr val="072A60"/>
                    </a:solidFill>
                    <a:latin typeface="Garamond" panose="02020404030301010803" pitchFamily="18" charset="0"/>
                  </a:rPr>
                  <a:t>615</a:t>
                </a:r>
                <a14:m>
                  <m:oMath xmlns:m="http://schemas.openxmlformats.org/officeDocument/2006/math">
                    <m:sSup>
                      <m:sSupPr>
                        <m:ctrlPr>
                          <a:rPr lang="en-US" altLang="ko-KR" sz="2400" i="1">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ea typeface="맑은 고딕" panose="020B0503020000020004" pitchFamily="50" charset="-127"/>
                  </a:rPr>
                  <a:t>	</a:t>
                </a:r>
                <a:r>
                  <a:rPr lang="en-US" altLang="ko-KR" sz="2400" dirty="0">
                    <a:solidFill>
                      <a:srgbClr val="072A60"/>
                    </a:solidFill>
                    <a:latin typeface="맑은 고딕" panose="020B0503020000020004" pitchFamily="50" charset="-127"/>
                    <a:ea typeface="맑은 고딕" panose="020B0503020000020004" pitchFamily="50" charset="-127"/>
                  </a:rPr>
                  <a:t>→ </a:t>
                </a:r>
                <a:r>
                  <a:rPr lang="en-US" altLang="ko-KR" sz="2400" dirty="0">
                    <a:solidFill>
                      <a:srgbClr val="072A60"/>
                    </a:solidFill>
                    <a:latin typeface="Garamond" panose="02020404030301010803" pitchFamily="18" charset="0"/>
                  </a:rPr>
                  <a:t>vibration mode of </a:t>
                </a:r>
                <a:r>
                  <a:rPr lang="en-US" altLang="ko-KR" sz="2400" dirty="0" err="1">
                    <a:solidFill>
                      <a:srgbClr val="072A60"/>
                    </a:solidFill>
                    <a:latin typeface="Garamond" panose="02020404030301010803" pitchFamily="18" charset="0"/>
                  </a:rPr>
                  <a:t>Ti</a:t>
                </a:r>
                <a:r>
                  <a:rPr lang="en-US" altLang="ko-KR" sz="2400" dirty="0">
                    <a:solidFill>
                      <a:srgbClr val="072A60"/>
                    </a:solidFill>
                    <a:latin typeface="Garamond" panose="02020404030301010803" pitchFamily="18" charset="0"/>
                  </a:rPr>
                  <a:t>, C and surface 	terminating functional groups(</a:t>
                </a:r>
                <a:r>
                  <a:rPr lang="en-US" altLang="ko-KR" sz="2400" dirty="0" err="1">
                    <a:solidFill>
                      <a:srgbClr val="072A60"/>
                    </a:solidFill>
                    <a:latin typeface="Garamond" panose="02020404030301010803" pitchFamily="18" charset="0"/>
                  </a:rPr>
                  <a:t>Ti</a:t>
                </a:r>
                <a:r>
                  <a:rPr lang="en-US" altLang="ko-KR" sz="2400" dirty="0">
                    <a:solidFill>
                      <a:srgbClr val="072A60"/>
                    </a:solidFill>
                    <a:latin typeface="Garamond" panose="02020404030301010803" pitchFamily="18" charset="0"/>
                  </a:rPr>
                  <a:t>-O, </a:t>
                </a:r>
                <a:r>
                  <a:rPr lang="en-US" altLang="ko-KR" sz="2400" dirty="0" err="1">
                    <a:solidFill>
                      <a:srgbClr val="072A60"/>
                    </a:solidFill>
                    <a:latin typeface="Garamond" panose="02020404030301010803" pitchFamily="18" charset="0"/>
                  </a:rPr>
                  <a:t>Ti</a:t>
                </a:r>
                <a:r>
                  <a:rPr lang="en-US" altLang="ko-KR" sz="2400" dirty="0">
                    <a:solidFill>
                      <a:srgbClr val="072A60"/>
                    </a:solidFill>
                    <a:latin typeface="Garamond" panose="02020404030301010803" pitchFamily="18" charset="0"/>
                  </a:rPr>
                  <a:t>-OH)</a:t>
                </a: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ea typeface="맑은 고딕" panose="020B0503020000020004" pitchFamily="50" charset="-127"/>
                  </a:rPr>
                  <a:t>ω2 : 420</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b="0" i="0" smtClean="0">
                            <a:solidFill>
                              <a:srgbClr val="072A60"/>
                            </a:solidFill>
                            <a:latin typeface="Cambria Math" panose="02040503050406030204" pitchFamily="18" charset="0"/>
                          </a:rPr>
                          <m:t>cm</m:t>
                        </m:r>
                      </m:e>
                      <m:sup>
                        <m:r>
                          <a:rPr lang="en-US" altLang="ko-KR" sz="2400" b="0" i="1" smtClean="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ea typeface="맑은 고딕" panose="020B0503020000020004" pitchFamily="50" charset="-127"/>
                  </a:rPr>
                  <a:t>	</a:t>
                </a:r>
                <a:r>
                  <a:rPr lang="en-US" altLang="ko-KR" sz="2400" dirty="0">
                    <a:solidFill>
                      <a:srgbClr val="072A60"/>
                    </a:solidFill>
                    <a:latin typeface="맑은 고딕" panose="020B0503020000020004" pitchFamily="50" charset="-127"/>
                    <a:ea typeface="맑은 고딕" panose="020B0503020000020004" pitchFamily="50" charset="-127"/>
                  </a:rPr>
                  <a:t>→ </a:t>
                </a:r>
                <a:r>
                  <a:rPr lang="en-US" altLang="ko-KR" sz="2400" dirty="0">
                    <a:solidFill>
                      <a:srgbClr val="072A60"/>
                    </a:solidFill>
                    <a:latin typeface="Garamond" panose="02020404030301010803" pitchFamily="18" charset="0"/>
                  </a:rPr>
                  <a:t>vibration mode of </a:t>
                </a:r>
                <a:r>
                  <a:rPr lang="en-US" altLang="ko-KR" sz="2400" dirty="0" err="1">
                    <a:solidFill>
                      <a:srgbClr val="072A60"/>
                    </a:solidFill>
                    <a:latin typeface="Garamond" panose="02020404030301010803" pitchFamily="18" charset="0"/>
                  </a:rPr>
                  <a:t>Ti</a:t>
                </a:r>
                <a:r>
                  <a:rPr lang="en-US" altLang="ko-KR" sz="2400" dirty="0">
                    <a:solidFill>
                      <a:srgbClr val="072A60"/>
                    </a:solidFill>
                    <a:latin typeface="Garamond" panose="02020404030301010803" pitchFamily="18" charset="0"/>
                  </a:rPr>
                  <a:t> and Al in MAX phase</a:t>
                </a: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D peak : 1326</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b="0" i="0" smtClean="0">
                            <a:solidFill>
                              <a:srgbClr val="072A60"/>
                            </a:solidFill>
                            <a:latin typeface="Cambria Math" panose="02040503050406030204" pitchFamily="18" charset="0"/>
                          </a:rPr>
                          <m:t>cm</m:t>
                        </m:r>
                      </m:e>
                      <m:sup>
                        <m:r>
                          <a:rPr lang="en-US" altLang="ko-KR" sz="2400" b="0" i="1" smtClean="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rPr>
                  <a:t>	</a:t>
                </a:r>
                <a:r>
                  <a:rPr lang="en-US" altLang="ko-KR" sz="2400" dirty="0">
                    <a:solidFill>
                      <a:srgbClr val="072A60"/>
                    </a:solidFill>
                    <a:latin typeface="맑은 고딕" panose="020B0503020000020004" pitchFamily="50" charset="-127"/>
                    <a:ea typeface="맑은 고딕" panose="020B0503020000020004" pitchFamily="50" charset="-127"/>
                  </a:rPr>
                  <a:t>→ </a:t>
                </a:r>
                <a:r>
                  <a:rPr lang="en-US" altLang="ko-KR" sz="2400" dirty="0">
                    <a:solidFill>
                      <a:srgbClr val="072A60"/>
                    </a:solidFill>
                    <a:latin typeface="Garamond" panose="02020404030301010803" pitchFamily="18" charset="0"/>
                    <a:ea typeface="맑은 고딕" panose="020B0503020000020004" pitchFamily="50" charset="-127"/>
                  </a:rPr>
                  <a:t>breathing mode of six atoms rings with a 	defect</a:t>
                </a:r>
                <a:endParaRPr lang="en-US" altLang="ko-KR" sz="2400" dirty="0">
                  <a:solidFill>
                    <a:srgbClr val="072A60"/>
                  </a:solidFill>
                  <a:latin typeface="Garamond" panose="02020404030301010803" pitchFamily="18" charset="0"/>
                </a:endParaRP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G peak : 1574</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ea typeface="맑은 고딕" panose="020B0503020000020004" pitchFamily="50" charset="-127"/>
                  </a:rPr>
                  <a:t>	</a:t>
                </a:r>
                <a:r>
                  <a:rPr lang="en-US" altLang="ko-KR" sz="2400" dirty="0">
                    <a:solidFill>
                      <a:srgbClr val="072A60"/>
                    </a:solidFill>
                    <a:latin typeface="맑은 고딕" panose="020B0503020000020004" pitchFamily="50" charset="-127"/>
                    <a:ea typeface="맑은 고딕" panose="020B0503020000020004" pitchFamily="50" charset="-127"/>
                  </a:rPr>
                  <a:t>→ </a:t>
                </a:r>
                <a:r>
                  <a:rPr lang="en-US" altLang="ko-KR" sz="2400" dirty="0">
                    <a:solidFill>
                      <a:srgbClr val="072A60"/>
                    </a:solidFill>
                    <a:latin typeface="Garamond" panose="02020404030301010803" pitchFamily="18" charset="0"/>
                  </a:rPr>
                  <a:t>a stretching C-C bonding</a:t>
                </a:r>
              </a:p>
            </p:txBody>
          </p:sp>
        </mc:Choice>
        <mc:Fallback xmlns="">
          <p:sp>
            <p:nvSpPr>
              <p:cNvPr id="5" name="TextBox 4">
                <a:extLst>
                  <a:ext uri="{FF2B5EF4-FFF2-40B4-BE49-F238E27FC236}">
                    <a16:creationId xmlns:a16="http://schemas.microsoft.com/office/drawing/2014/main" id="{9187583A-ED7C-317E-B5D1-44AEEAAE1EE0}"/>
                  </a:ext>
                </a:extLst>
              </p:cNvPr>
              <p:cNvSpPr txBox="1">
                <a:spLocks noRot="1" noChangeAspect="1" noMove="1" noResize="1" noEditPoints="1" noAdjustHandles="1" noChangeArrowheads="1" noChangeShapeType="1" noTextEdit="1"/>
              </p:cNvSpPr>
              <p:nvPr/>
            </p:nvSpPr>
            <p:spPr>
              <a:xfrm>
                <a:off x="5686146" y="1700808"/>
                <a:ext cx="6314510" cy="3785652"/>
              </a:xfrm>
              <a:prstGeom prst="rect">
                <a:avLst/>
              </a:prstGeom>
              <a:blipFill>
                <a:blip r:embed="rId3"/>
                <a:stretch>
                  <a:fillRect l="-1351" t="-1127" r="-1448" b="-289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9309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5AD63-D546-1C08-A20F-2F18332B8279}"/>
              </a:ext>
            </a:extLst>
          </p:cNvPr>
          <p:cNvSpPr txBox="1"/>
          <p:nvPr/>
        </p:nvSpPr>
        <p:spPr>
          <a:xfrm>
            <a:off x="1631504" y="764704"/>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C peak</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87583A-ED7C-317E-B5D1-44AEEAAE1EE0}"/>
                  </a:ext>
                </a:extLst>
              </p:cNvPr>
              <p:cNvSpPr txBox="1"/>
              <p:nvPr/>
            </p:nvSpPr>
            <p:spPr>
              <a:xfrm>
                <a:off x="5686146" y="1700808"/>
                <a:ext cx="6505854" cy="1566391"/>
              </a:xfrm>
              <a:prstGeom prst="rect">
                <a:avLst/>
              </a:prstGeom>
              <a:noFill/>
            </p:spPr>
            <p:txBody>
              <a:bodyPr wrap="square">
                <a:spAutoFit/>
              </a:bodyPr>
              <a:lstStyle/>
              <a:p>
                <a:pPr marL="342900" indent="-342900">
                  <a:buFont typeface="Arial" panose="020B0604020202020204" pitchFamily="34" charset="0"/>
                  <a:buChar char="•"/>
                </a:pPr>
                <a:r>
                  <a:rPr lang="en-US" altLang="ko-KR" sz="2200" dirty="0">
                    <a:solidFill>
                      <a:srgbClr val="072A60"/>
                    </a:solidFill>
                    <a:latin typeface="Garamond" panose="02020404030301010803" pitchFamily="18" charset="0"/>
                    <a:ea typeface="맑은 고딕" panose="020B0503020000020004" pitchFamily="50" charset="-127"/>
                  </a:rPr>
                  <a:t>C peak : Low frequency of </a:t>
                </a:r>
                <a14:m>
                  <m:oMath xmlns:m="http://schemas.openxmlformats.org/officeDocument/2006/math">
                    <m:sSub>
                      <m:sSubPr>
                        <m:ctrlPr>
                          <a:rPr lang="en-US" altLang="ko-KR" sz="2200" i="1" smtClean="0">
                            <a:solidFill>
                              <a:srgbClr val="072A60"/>
                            </a:solidFill>
                            <a:latin typeface="Cambria Math" panose="02040503050406030204" pitchFamily="18" charset="0"/>
                          </a:rPr>
                        </m:ctrlPr>
                      </m:sSubPr>
                      <m:e>
                        <m:r>
                          <a:rPr lang="en-US" altLang="ko-KR" sz="2200" b="0" i="1" smtClean="0">
                            <a:solidFill>
                              <a:srgbClr val="072A60"/>
                            </a:solidFill>
                            <a:latin typeface="Cambria Math" panose="02040503050406030204" pitchFamily="18" charset="0"/>
                          </a:rPr>
                          <m:t>𝐸</m:t>
                        </m:r>
                      </m:e>
                      <m:sub>
                        <m:r>
                          <a:rPr lang="en-US" altLang="ko-KR" sz="2200" b="0" i="1" smtClean="0">
                            <a:solidFill>
                              <a:srgbClr val="072A60"/>
                            </a:solidFill>
                            <a:latin typeface="Cambria Math" panose="02040503050406030204" pitchFamily="18" charset="0"/>
                          </a:rPr>
                          <m:t>2</m:t>
                        </m:r>
                        <m:r>
                          <a:rPr lang="en-US" altLang="ko-KR" sz="2200" b="0" i="1" smtClean="0">
                            <a:solidFill>
                              <a:srgbClr val="072A60"/>
                            </a:solidFill>
                            <a:latin typeface="Cambria Math" panose="02040503050406030204" pitchFamily="18" charset="0"/>
                          </a:rPr>
                          <m:t>𝑔</m:t>
                        </m:r>
                      </m:sub>
                    </m:sSub>
                  </m:oMath>
                </a14:m>
                <a:r>
                  <a:rPr lang="en-US" altLang="ko-KR" sz="2200" dirty="0">
                    <a:solidFill>
                      <a:srgbClr val="072A60"/>
                    </a:solidFill>
                    <a:latin typeface="Garamond" panose="02020404030301010803" pitchFamily="18" charset="0"/>
                  </a:rPr>
                  <a:t> mode</a:t>
                </a: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ea typeface="맑은 고딕" panose="020B0503020000020004" pitchFamily="50" charset="-127"/>
                  </a:rPr>
                  <a:t> It is sensitive to the interlayer coupling</a:t>
                </a: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ea typeface="맑은 고딕" panose="020B0503020000020004" pitchFamily="50" charset="-127"/>
                  </a:rPr>
                  <a:t> It becomes absent when it is single layer material</a:t>
                </a:r>
              </a:p>
            </p:txBody>
          </p:sp>
        </mc:Choice>
        <mc:Fallback xmlns="">
          <p:sp>
            <p:nvSpPr>
              <p:cNvPr id="5" name="TextBox 4">
                <a:extLst>
                  <a:ext uri="{FF2B5EF4-FFF2-40B4-BE49-F238E27FC236}">
                    <a16:creationId xmlns:a16="http://schemas.microsoft.com/office/drawing/2014/main" id="{9187583A-ED7C-317E-B5D1-44AEEAAE1EE0}"/>
                  </a:ext>
                </a:extLst>
              </p:cNvPr>
              <p:cNvSpPr txBox="1">
                <a:spLocks noRot="1" noChangeAspect="1" noMove="1" noResize="1" noEditPoints="1" noAdjustHandles="1" noChangeArrowheads="1" noChangeShapeType="1" noTextEdit="1"/>
              </p:cNvSpPr>
              <p:nvPr/>
            </p:nvSpPr>
            <p:spPr>
              <a:xfrm>
                <a:off x="5686146" y="1700808"/>
                <a:ext cx="6505854" cy="1566391"/>
              </a:xfrm>
              <a:prstGeom prst="rect">
                <a:avLst/>
              </a:prstGeom>
              <a:blipFill>
                <a:blip r:embed="rId2"/>
                <a:stretch>
                  <a:fillRect l="-1125" t="-1946" b="-7782"/>
                </a:stretch>
              </a:blipFill>
            </p:spPr>
            <p:txBody>
              <a:bodyPr/>
              <a:lstStyle/>
              <a:p>
                <a:r>
                  <a:rPr lang="ko-KR" altLang="en-US">
                    <a:noFill/>
                  </a:rPr>
                  <a:t> </a:t>
                </a:r>
              </a:p>
            </p:txBody>
          </p:sp>
        </mc:Fallback>
      </mc:AlternateContent>
      <p:pic>
        <p:nvPicPr>
          <p:cNvPr id="16" name="그림 15">
            <a:extLst>
              <a:ext uri="{FF2B5EF4-FFF2-40B4-BE49-F238E27FC236}">
                <a16:creationId xmlns:a16="http://schemas.microsoft.com/office/drawing/2014/main" id="{1962F38C-E57F-F8DD-7817-6B4C9865D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45" y="1628800"/>
            <a:ext cx="5587301" cy="3746032"/>
          </a:xfrm>
          <a:prstGeom prst="rect">
            <a:avLst/>
          </a:prstGeom>
        </p:spPr>
      </p:pic>
    </p:spTree>
    <p:extLst>
      <p:ext uri="{BB962C8B-B14F-4D97-AF65-F5344CB8AC3E}">
        <p14:creationId xmlns:p14="http://schemas.microsoft.com/office/powerpoint/2010/main" val="21711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F59ED-1B1F-4559-284F-32617AEC98C3}"/>
              </a:ext>
            </a:extLst>
          </p:cNvPr>
          <p:cNvSpPr txBox="1"/>
          <p:nvPr/>
        </p:nvSpPr>
        <p:spPr>
          <a:xfrm>
            <a:off x="1442882" y="772006"/>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Defects</a:t>
            </a:r>
          </a:p>
        </p:txBody>
      </p:sp>
      <p:sp>
        <p:nvSpPr>
          <p:cNvPr id="3" name="TextBox 2">
            <a:extLst>
              <a:ext uri="{FF2B5EF4-FFF2-40B4-BE49-F238E27FC236}">
                <a16:creationId xmlns:a16="http://schemas.microsoft.com/office/drawing/2014/main" id="{45B7D7B8-B942-B7BD-889E-0345DD8B6C0D}"/>
              </a:ext>
            </a:extLst>
          </p:cNvPr>
          <p:cNvSpPr txBox="1"/>
          <p:nvPr/>
        </p:nvSpPr>
        <p:spPr>
          <a:xfrm>
            <a:off x="706620" y="1479892"/>
            <a:ext cx="7200800" cy="892552"/>
          </a:xfrm>
          <a:prstGeom prst="rect">
            <a:avLst/>
          </a:prstGeom>
          <a:noFill/>
        </p:spPr>
        <p:txBody>
          <a:bodyPr wrap="square">
            <a:spAutoFit/>
          </a:bodyPr>
          <a:lstStyle/>
          <a:p>
            <a:r>
              <a:rPr lang="en-US" altLang="ko-KR" sz="2800" dirty="0">
                <a:solidFill>
                  <a:srgbClr val="072A60"/>
                </a:solidFill>
                <a:latin typeface="Garamond" panose="02020404030301010803" pitchFamily="18" charset="0"/>
              </a:rPr>
              <a:t>(Crystallographic) Defects are…</a:t>
            </a:r>
          </a:p>
          <a:p>
            <a:r>
              <a:rPr lang="en-US" altLang="ko-KR" sz="2400" dirty="0">
                <a:solidFill>
                  <a:srgbClr val="072A60"/>
                </a:solidFill>
                <a:latin typeface="Garamond" panose="02020404030301010803" pitchFamily="18" charset="0"/>
              </a:rPr>
              <a:t>all the interruptions of regular patterns in crystalline solids.</a:t>
            </a:r>
          </a:p>
        </p:txBody>
      </p:sp>
      <p:pic>
        <p:nvPicPr>
          <p:cNvPr id="5" name="그림 4">
            <a:extLst>
              <a:ext uri="{FF2B5EF4-FFF2-40B4-BE49-F238E27FC236}">
                <a16:creationId xmlns:a16="http://schemas.microsoft.com/office/drawing/2014/main" id="{5E60F61B-9BF3-9A88-1F3C-DB52F8D965F8}"/>
              </a:ext>
            </a:extLst>
          </p:cNvPr>
          <p:cNvPicPr>
            <a:picLocks noChangeAspect="1"/>
          </p:cNvPicPr>
          <p:nvPr/>
        </p:nvPicPr>
        <p:blipFill>
          <a:blip r:embed="rId2"/>
          <a:stretch>
            <a:fillRect/>
          </a:stretch>
        </p:blipFill>
        <p:spPr>
          <a:xfrm>
            <a:off x="8116170" y="772450"/>
            <a:ext cx="3160460" cy="567800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294FDC-C831-FD8C-74FC-FF54AF2DB902}"/>
                  </a:ext>
                </a:extLst>
              </p:cNvPr>
              <p:cNvSpPr txBox="1"/>
              <p:nvPr/>
            </p:nvSpPr>
            <p:spPr>
              <a:xfrm>
                <a:off x="695400" y="2420775"/>
                <a:ext cx="7200800" cy="1569660"/>
              </a:xfrm>
              <a:prstGeom prst="rect">
                <a:avLst/>
              </a:prstGeom>
              <a:noFill/>
            </p:spPr>
            <p:txBody>
              <a:bodyPr wrap="square">
                <a:spAutoFit/>
              </a:bodyPr>
              <a:lstStyle/>
              <a:p>
                <a:pPr algn="just"/>
                <a:r>
                  <a:rPr lang="en-US" altLang="ko-KR" sz="2400" dirty="0">
                    <a:solidFill>
                      <a:srgbClr val="072A60"/>
                    </a:solidFill>
                    <a:latin typeface="Garamond" panose="02020404030301010803" pitchFamily="18" charset="0"/>
                  </a:rPr>
                  <a:t>In this experiment, defects occur due to extensive oxidation and due to the restoration of </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a:rPr lang="en-US" altLang="ko-KR" sz="2400" b="0" i="1" smtClean="0">
                            <a:solidFill>
                              <a:srgbClr val="072A60"/>
                            </a:solidFill>
                            <a:latin typeface="Cambria Math" panose="02040503050406030204" pitchFamily="18" charset="0"/>
                          </a:rPr>
                          <m:t>𝑠𝑝</m:t>
                        </m:r>
                      </m:e>
                      <m:sup>
                        <m:r>
                          <a:rPr lang="en-US" altLang="ko-KR" sz="2400" b="0" i="1" smtClean="0">
                            <a:solidFill>
                              <a:srgbClr val="072A60"/>
                            </a:solidFill>
                            <a:latin typeface="Cambria Math" panose="02040503050406030204" pitchFamily="18" charset="0"/>
                          </a:rPr>
                          <m:t>2</m:t>
                        </m:r>
                      </m:sup>
                    </m:sSup>
                  </m:oMath>
                </a14:m>
                <a:r>
                  <a:rPr lang="en-US" altLang="ko-KR" sz="2400" dirty="0">
                    <a:solidFill>
                      <a:srgbClr val="072A60"/>
                    </a:solidFill>
                    <a:latin typeface="Garamond" panose="02020404030301010803" pitchFamily="18" charset="0"/>
                  </a:rPr>
                  <a:t> structure. The observable results in the Raman spectroscopy of GR, GO, RGO caused by defects are …</a:t>
                </a:r>
              </a:p>
            </p:txBody>
          </p:sp>
        </mc:Choice>
        <mc:Fallback xmlns="">
          <p:sp>
            <p:nvSpPr>
              <p:cNvPr id="6" name="TextBox 5">
                <a:extLst>
                  <a:ext uri="{FF2B5EF4-FFF2-40B4-BE49-F238E27FC236}">
                    <a16:creationId xmlns:a16="http://schemas.microsoft.com/office/drawing/2014/main" id="{9A294FDC-C831-FD8C-74FC-FF54AF2DB902}"/>
                  </a:ext>
                </a:extLst>
              </p:cNvPr>
              <p:cNvSpPr txBox="1">
                <a:spLocks noRot="1" noChangeAspect="1" noMove="1" noResize="1" noEditPoints="1" noAdjustHandles="1" noChangeArrowheads="1" noChangeShapeType="1" noTextEdit="1"/>
              </p:cNvSpPr>
              <p:nvPr/>
            </p:nvSpPr>
            <p:spPr>
              <a:xfrm>
                <a:off x="695400" y="2420775"/>
                <a:ext cx="7200800" cy="1569660"/>
              </a:xfrm>
              <a:prstGeom prst="rect">
                <a:avLst/>
              </a:prstGeom>
              <a:blipFill>
                <a:blip r:embed="rId3"/>
                <a:stretch>
                  <a:fillRect l="-1270" t="-3101" r="-1355" b="-77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A344DC-439E-877A-6832-8C0CC977176E}"/>
                  </a:ext>
                </a:extLst>
              </p:cNvPr>
              <p:cNvSpPr txBox="1"/>
              <p:nvPr/>
            </p:nvSpPr>
            <p:spPr>
              <a:xfrm>
                <a:off x="695400" y="4038766"/>
                <a:ext cx="6505854" cy="1401666"/>
              </a:xfrm>
              <a:prstGeom prst="rect">
                <a:avLst/>
              </a:prstGeom>
              <a:noFill/>
            </p:spPr>
            <p:txBody>
              <a:bodyPr wrap="square">
                <a:spAutoFit/>
              </a:bodyPr>
              <a:lstStyle/>
              <a:p>
                <a:pPr marL="457200" indent="-457200">
                  <a:buAutoNum type="arabicPeriod"/>
                </a:pPr>
                <a:r>
                  <a:rPr lang="en-US" altLang="ko-KR" sz="2400" dirty="0">
                    <a:solidFill>
                      <a:srgbClr val="072A60"/>
                    </a:solidFill>
                    <a:latin typeface="Garamond" panose="02020404030301010803" pitchFamily="18" charset="0"/>
                  </a:rPr>
                  <a:t>D, D</a:t>
                </a:r>
                <a14:m>
                  <m:oMath xmlns:m="http://schemas.openxmlformats.org/officeDocument/2006/math">
                    <m:r>
                      <a:rPr lang="en-US" altLang="ko-KR" sz="2400" b="0" i="1" smtClean="0">
                        <a:solidFill>
                          <a:srgbClr val="072A60"/>
                        </a:solidFill>
                        <a:latin typeface="Cambria Math" panose="02040503050406030204" pitchFamily="18" charset="0"/>
                      </a:rPr>
                      <m:t>′</m:t>
                    </m:r>
                  </m:oMath>
                </a14:m>
                <a:r>
                  <a:rPr lang="en-US" altLang="ko-KR" sz="2400" dirty="0">
                    <a:solidFill>
                      <a:srgbClr val="072A60"/>
                    </a:solidFill>
                    <a:latin typeface="Garamond" panose="02020404030301010803" pitchFamily="18" charset="0"/>
                  </a:rPr>
                  <a:t>, D+D</a:t>
                </a:r>
                <a14:m>
                  <m:oMath xmlns:m="http://schemas.openxmlformats.org/officeDocument/2006/math">
                    <m:r>
                      <a:rPr lang="en-US" altLang="ko-KR" sz="2400" i="1">
                        <a:solidFill>
                          <a:srgbClr val="072A60"/>
                        </a:solidFill>
                        <a:latin typeface="Cambria Math" panose="02040503050406030204" pitchFamily="18" charset="0"/>
                      </a:rPr>
                      <m:t>′</m:t>
                    </m:r>
                  </m:oMath>
                </a14:m>
                <a:r>
                  <a:rPr lang="en-US" altLang="ko-KR" sz="2400" dirty="0">
                    <a:solidFill>
                      <a:srgbClr val="072A60"/>
                    </a:solidFill>
                    <a:latin typeface="Garamond" panose="02020404030301010803" pitchFamily="18" charset="0"/>
                  </a:rPr>
                  <a:t> peak appear.</a:t>
                </a:r>
              </a:p>
              <a:p>
                <a:pPr marL="457200" indent="-457200">
                  <a:buAutoNum type="arabicPeriod"/>
                </a:pPr>
                <a:r>
                  <a:rPr lang="en-US" altLang="ko-KR" sz="2400" dirty="0">
                    <a:solidFill>
                      <a:srgbClr val="072A60"/>
                    </a:solidFill>
                    <a:latin typeface="Garamond" panose="02020404030301010803" pitchFamily="18" charset="0"/>
                  </a:rPr>
                  <a:t>All peaks are broaden.</a:t>
                </a:r>
              </a:p>
              <a:p>
                <a:pPr marL="457200" indent="-457200">
                  <a:buAutoNum type="arabicPeriod"/>
                </a:pPr>
                <a:r>
                  <a:rPr lang="en-US" altLang="ko-KR" sz="2400" b="0" dirty="0">
                    <a:solidFill>
                      <a:srgbClr val="072A60"/>
                    </a:solidFill>
                    <a:latin typeface="Garamond" panose="02020404030301010803" pitchFamily="18" charset="0"/>
                  </a:rPr>
                  <a:t> </a:t>
                </a:r>
                <a14:m>
                  <m:oMath xmlns:m="http://schemas.openxmlformats.org/officeDocument/2006/math">
                    <m:f>
                      <m:fPr>
                        <m:ctrlPr>
                          <a:rPr lang="en-US" altLang="ko-KR" sz="2400" b="0" i="1" smtClean="0">
                            <a:solidFill>
                              <a:srgbClr val="072A60"/>
                            </a:solidFill>
                            <a:latin typeface="Cambria Math" panose="02040503050406030204" pitchFamily="18" charset="0"/>
                          </a:rPr>
                        </m:ctrlPr>
                      </m:fPr>
                      <m:num>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𝐼</m:t>
                            </m:r>
                          </m:e>
                          <m:sub>
                            <m:r>
                              <a:rPr lang="en-US" altLang="ko-KR" sz="2400" b="0" i="1" smtClean="0">
                                <a:solidFill>
                                  <a:srgbClr val="072A60"/>
                                </a:solidFill>
                                <a:latin typeface="Cambria Math" panose="02040503050406030204" pitchFamily="18" charset="0"/>
                              </a:rPr>
                              <m:t>𝐷</m:t>
                            </m:r>
                          </m:sub>
                        </m:sSub>
                      </m:num>
                      <m:den>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𝐼</m:t>
                            </m:r>
                          </m:e>
                          <m:sub>
                            <m:r>
                              <a:rPr lang="en-US" altLang="ko-KR" sz="2400" b="0" i="1" smtClean="0">
                                <a:solidFill>
                                  <a:srgbClr val="072A60"/>
                                </a:solidFill>
                                <a:latin typeface="Cambria Math" panose="02040503050406030204" pitchFamily="18" charset="0"/>
                              </a:rPr>
                              <m:t>𝐺</m:t>
                            </m:r>
                          </m:sub>
                        </m:sSub>
                      </m:den>
                    </m:f>
                  </m:oMath>
                </a14:m>
                <a:r>
                  <a:rPr lang="en-US" altLang="ko-KR" sz="2400" dirty="0">
                    <a:solidFill>
                      <a:srgbClr val="072A60"/>
                    </a:solidFill>
                    <a:latin typeface="Garamond" panose="02020404030301010803" pitchFamily="18" charset="0"/>
                  </a:rPr>
                  <a:t> increases.</a:t>
                </a:r>
              </a:p>
            </p:txBody>
          </p:sp>
        </mc:Choice>
        <mc:Fallback xmlns="">
          <p:sp>
            <p:nvSpPr>
              <p:cNvPr id="7" name="TextBox 6">
                <a:extLst>
                  <a:ext uri="{FF2B5EF4-FFF2-40B4-BE49-F238E27FC236}">
                    <a16:creationId xmlns:a16="http://schemas.microsoft.com/office/drawing/2014/main" id="{1EA344DC-439E-877A-6832-8C0CC977176E}"/>
                  </a:ext>
                </a:extLst>
              </p:cNvPr>
              <p:cNvSpPr txBox="1">
                <a:spLocks noRot="1" noChangeAspect="1" noMove="1" noResize="1" noEditPoints="1" noAdjustHandles="1" noChangeArrowheads="1" noChangeShapeType="1" noTextEdit="1"/>
              </p:cNvSpPr>
              <p:nvPr/>
            </p:nvSpPr>
            <p:spPr>
              <a:xfrm>
                <a:off x="695400" y="4038766"/>
                <a:ext cx="6505854" cy="1401666"/>
              </a:xfrm>
              <a:prstGeom prst="rect">
                <a:avLst/>
              </a:prstGeom>
              <a:blipFill>
                <a:blip r:embed="rId4"/>
                <a:stretch>
                  <a:fillRect l="-1218" t="-3493" b="-131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0181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F59ED-1B1F-4559-284F-32617AEC98C3}"/>
              </a:ext>
            </a:extLst>
          </p:cNvPr>
          <p:cNvSpPr txBox="1"/>
          <p:nvPr/>
        </p:nvSpPr>
        <p:spPr>
          <a:xfrm>
            <a:off x="1442882" y="772006"/>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Defects and Crystal Size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294FDC-C831-FD8C-74FC-FF54AF2DB902}"/>
                  </a:ext>
                </a:extLst>
              </p:cNvPr>
              <p:cNvSpPr txBox="1"/>
              <p:nvPr/>
            </p:nvSpPr>
            <p:spPr>
              <a:xfrm>
                <a:off x="551384" y="1479892"/>
                <a:ext cx="11089232" cy="1406860"/>
              </a:xfrm>
              <a:prstGeom prst="rect">
                <a:avLst/>
              </a:prstGeom>
              <a:noFill/>
            </p:spPr>
            <p:txBody>
              <a:bodyPr wrap="square">
                <a:spAutoFit/>
              </a:bodyPr>
              <a:lstStyle/>
              <a:p>
                <a:pPr algn="just"/>
                <a14:m>
                  <m:oMath xmlns:m="http://schemas.openxmlformats.org/officeDocument/2006/math">
                    <m:f>
                      <m:fPr>
                        <m:ctrlPr>
                          <a:rPr lang="en-US" altLang="ko-KR" sz="2400" b="0" i="1" smtClean="0">
                            <a:solidFill>
                              <a:srgbClr val="072A60"/>
                            </a:solidFill>
                            <a:latin typeface="Cambria Math" panose="02040503050406030204" pitchFamily="18" charset="0"/>
                          </a:rPr>
                        </m:ctrlPr>
                      </m:fPr>
                      <m:num>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𝐼</m:t>
                            </m:r>
                          </m:e>
                          <m:sub>
                            <m:r>
                              <a:rPr lang="en-US" altLang="ko-KR" sz="2400" b="0" i="1" smtClean="0">
                                <a:solidFill>
                                  <a:srgbClr val="072A60"/>
                                </a:solidFill>
                                <a:latin typeface="Cambria Math" panose="02040503050406030204" pitchFamily="18" charset="0"/>
                              </a:rPr>
                              <m:t>𝐷</m:t>
                            </m:r>
                          </m:sub>
                        </m:sSub>
                      </m:num>
                      <m:den>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𝐼</m:t>
                            </m:r>
                          </m:e>
                          <m:sub>
                            <m:r>
                              <a:rPr lang="en-US" altLang="ko-KR" sz="2400" b="0" i="1" smtClean="0">
                                <a:solidFill>
                                  <a:srgbClr val="072A60"/>
                                </a:solidFill>
                                <a:latin typeface="Cambria Math" panose="02040503050406030204" pitchFamily="18" charset="0"/>
                              </a:rPr>
                              <m:t>𝐺</m:t>
                            </m:r>
                          </m:sub>
                        </m:sSub>
                      </m:den>
                    </m:f>
                    <m:r>
                      <a:rPr lang="en-US" altLang="ko-KR" sz="2400" b="0" i="1" smtClean="0">
                        <a:solidFill>
                          <a:srgbClr val="072A60"/>
                        </a:solidFill>
                        <a:latin typeface="Cambria Math" panose="02040503050406030204" pitchFamily="18" charset="0"/>
                      </a:rPr>
                      <m:t> </m:t>
                    </m:r>
                  </m:oMath>
                </a14:m>
                <a:r>
                  <a:rPr lang="en-US" altLang="ko-KR" sz="2400" dirty="0">
                    <a:solidFill>
                      <a:srgbClr val="072A60"/>
                    </a:solidFill>
                    <a:latin typeface="Garamond" panose="02020404030301010803" pitchFamily="18" charset="0"/>
                  </a:rPr>
                  <a:t> are known to be related to </a:t>
                </a:r>
                <a:r>
                  <a:rPr lang="en-US" altLang="ko-KR" sz="2400" b="1" dirty="0">
                    <a:solidFill>
                      <a:srgbClr val="072A60"/>
                    </a:solidFill>
                    <a:latin typeface="Garamond" panose="02020404030301010803" pitchFamily="18" charset="0"/>
                  </a:rPr>
                  <a:t>crystal size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𝐿</m:t>
                        </m:r>
                      </m:e>
                      <m:sub>
                        <m:r>
                          <a:rPr lang="en-US" altLang="ko-KR" sz="2400" b="0" i="1" smtClean="0">
                            <a:solidFill>
                              <a:srgbClr val="072A60"/>
                            </a:solidFill>
                            <a:latin typeface="Cambria Math" panose="02040503050406030204" pitchFamily="18" charset="0"/>
                          </a:rPr>
                          <m:t>𝐴</m:t>
                        </m:r>
                      </m:sub>
                    </m:sSub>
                  </m:oMath>
                </a14:m>
                <a:r>
                  <a:rPr lang="en-US" altLang="ko-KR" sz="2400" b="1" dirty="0">
                    <a:solidFill>
                      <a:srgbClr val="072A60"/>
                    </a:solidFill>
                    <a:latin typeface="Garamond" panose="02020404030301010803" pitchFamily="18" charset="0"/>
                  </a:rPr>
                  <a:t>, defect distance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𝐿</m:t>
                        </m:r>
                      </m:e>
                      <m:sub>
                        <m:r>
                          <a:rPr lang="en-US" altLang="ko-KR" sz="2400" b="0" i="1" smtClean="0">
                            <a:solidFill>
                              <a:srgbClr val="072A60"/>
                            </a:solidFill>
                            <a:latin typeface="Cambria Math" panose="02040503050406030204" pitchFamily="18" charset="0"/>
                          </a:rPr>
                          <m:t>𝐷</m:t>
                        </m:r>
                      </m:sub>
                    </m:sSub>
                  </m:oMath>
                </a14:m>
                <a:r>
                  <a:rPr lang="en-US" altLang="ko-KR" sz="2400" dirty="0">
                    <a:solidFill>
                      <a:srgbClr val="072A60"/>
                    </a:solidFill>
                    <a:latin typeface="Garamond" panose="02020404030301010803" pitchFamily="18" charset="0"/>
                  </a:rPr>
                  <a:t>. The ratio of its intensity to that of the G peak varied inversely with </a:t>
                </a:r>
                <a14:m>
                  <m:oMath xmlns:m="http://schemas.openxmlformats.org/officeDocument/2006/math">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𝐿</m:t>
                        </m:r>
                      </m:e>
                      <m:sub>
                        <m:r>
                          <a:rPr lang="en-US" altLang="ko-KR" sz="2400" b="0" i="1" smtClean="0">
                            <a:solidFill>
                              <a:srgbClr val="072A60"/>
                            </a:solidFill>
                            <a:latin typeface="Cambria Math" panose="02040503050406030204" pitchFamily="18" charset="0"/>
                          </a:rPr>
                          <m:t>𝐴</m:t>
                        </m:r>
                      </m:sub>
                    </m:sSub>
                  </m:oMath>
                </a14:m>
                <a:r>
                  <a:rPr lang="en-US" altLang="ko-KR" sz="2400" b="0" dirty="0">
                    <a:solidFill>
                      <a:srgbClr val="072A60"/>
                    </a:solidFill>
                    <a:latin typeface="Garamond" panose="02020404030301010803" pitchFamily="18" charset="0"/>
                  </a:rPr>
                  <a:t> and </a:t>
                </a:r>
                <a14:m>
                  <m:oMath xmlns:m="http://schemas.openxmlformats.org/officeDocument/2006/math">
                    <m:sSubSup>
                      <m:sSubSupPr>
                        <m:ctrlPr>
                          <a:rPr lang="en-US" altLang="ko-KR" sz="2400" b="0" i="1" smtClean="0">
                            <a:solidFill>
                              <a:srgbClr val="072A60"/>
                            </a:solidFill>
                            <a:latin typeface="Cambria Math" panose="02040503050406030204" pitchFamily="18" charset="0"/>
                          </a:rPr>
                        </m:ctrlPr>
                      </m:sSubSupPr>
                      <m:e>
                        <m:r>
                          <a:rPr lang="en-US" altLang="ko-KR" sz="2400" b="0" i="1" smtClean="0">
                            <a:solidFill>
                              <a:srgbClr val="072A60"/>
                            </a:solidFill>
                            <a:latin typeface="Cambria Math" panose="02040503050406030204" pitchFamily="18" charset="0"/>
                          </a:rPr>
                          <m:t>𝐿</m:t>
                        </m:r>
                      </m:e>
                      <m:sub>
                        <m:r>
                          <a:rPr lang="en-US" altLang="ko-KR" sz="2400" b="0" i="1" smtClean="0">
                            <a:solidFill>
                              <a:srgbClr val="072A60"/>
                            </a:solidFill>
                            <a:latin typeface="Cambria Math" panose="02040503050406030204" pitchFamily="18" charset="0"/>
                          </a:rPr>
                          <m:t>𝐷</m:t>
                        </m:r>
                      </m:sub>
                      <m:sup>
                        <m:r>
                          <a:rPr lang="en-US" altLang="ko-KR" sz="2400" b="0" i="1" smtClean="0">
                            <a:solidFill>
                              <a:srgbClr val="072A60"/>
                            </a:solidFill>
                            <a:latin typeface="Cambria Math" panose="02040503050406030204" pitchFamily="18" charset="0"/>
                          </a:rPr>
                          <m:t>2</m:t>
                        </m:r>
                      </m:sup>
                    </m:sSubSup>
                  </m:oMath>
                </a14:m>
                <a:r>
                  <a:rPr lang="en-US" altLang="ko-KR" sz="2400" b="0" dirty="0">
                    <a:solidFill>
                      <a:srgbClr val="072A60"/>
                    </a:solidFill>
                    <a:latin typeface="Garamond" panose="02020404030301010803" pitchFamily="18" charset="0"/>
                  </a:rPr>
                  <a:t>. </a:t>
                </a:r>
              </a:p>
              <a:p>
                <a:pPr algn="just"/>
                <a:endParaRPr lang="en-US" altLang="ko-KR" sz="2400" dirty="0">
                  <a:solidFill>
                    <a:srgbClr val="072A60"/>
                  </a:solidFill>
                  <a:latin typeface="Garamond" panose="02020404030301010803" pitchFamily="18" charset="0"/>
                </a:endParaRPr>
              </a:p>
            </p:txBody>
          </p:sp>
        </mc:Choice>
        <mc:Fallback xmlns="">
          <p:sp>
            <p:nvSpPr>
              <p:cNvPr id="6" name="TextBox 5">
                <a:extLst>
                  <a:ext uri="{FF2B5EF4-FFF2-40B4-BE49-F238E27FC236}">
                    <a16:creationId xmlns:a16="http://schemas.microsoft.com/office/drawing/2014/main" id="{9A294FDC-C831-FD8C-74FC-FF54AF2DB902}"/>
                  </a:ext>
                </a:extLst>
              </p:cNvPr>
              <p:cNvSpPr txBox="1">
                <a:spLocks noRot="1" noChangeAspect="1" noMove="1" noResize="1" noEditPoints="1" noAdjustHandles="1" noChangeArrowheads="1" noChangeShapeType="1" noTextEdit="1"/>
              </p:cNvSpPr>
              <p:nvPr/>
            </p:nvSpPr>
            <p:spPr>
              <a:xfrm>
                <a:off x="551384" y="1479892"/>
                <a:ext cx="11089232" cy="1406860"/>
              </a:xfrm>
              <a:prstGeom prst="rect">
                <a:avLst/>
              </a:prstGeom>
              <a:blipFill>
                <a:blip r:embed="rId2"/>
                <a:stretch>
                  <a:fillRect l="-824" r="-824"/>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9863A12-A53C-86DF-2753-6DF47EB519F1}"/>
              </a:ext>
            </a:extLst>
          </p:cNvPr>
          <p:cNvPicPr>
            <a:picLocks noChangeAspect="1"/>
          </p:cNvPicPr>
          <p:nvPr/>
        </p:nvPicPr>
        <p:blipFill rotWithShape="1">
          <a:blip r:embed="rId3">
            <a:extLst>
              <a:ext uri="{28A0092B-C50C-407E-A947-70E740481C1C}">
                <a14:useLocalDpi xmlns:a14="http://schemas.microsoft.com/office/drawing/2010/main" val="0"/>
              </a:ext>
            </a:extLst>
          </a:blip>
          <a:srcRect l="2430" b="3626"/>
          <a:stretch/>
        </p:blipFill>
        <p:spPr>
          <a:xfrm>
            <a:off x="623392" y="2636912"/>
            <a:ext cx="5791079" cy="393664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0A4F1E-B2D7-8D27-CAED-AADC66D537B8}"/>
                  </a:ext>
                </a:extLst>
              </p:cNvPr>
              <p:cNvSpPr txBox="1"/>
              <p:nvPr/>
            </p:nvSpPr>
            <p:spPr>
              <a:xfrm>
                <a:off x="6744072" y="2849178"/>
                <a:ext cx="2707985" cy="572786"/>
              </a:xfrm>
              <a:prstGeom prst="rect">
                <a:avLst/>
              </a:prstGeom>
              <a:noFill/>
            </p:spPr>
            <p:txBody>
              <a:bodyPr wrap="none" lIns="0" tIns="0" rIns="0" bIns="0" rtlCol="0">
                <a:spAutoFit/>
              </a:bodyPr>
              <a:lstStyle/>
              <a:p>
                <a14:m>
                  <m:oMath xmlns:m="http://schemas.openxmlformats.org/officeDocument/2006/math">
                    <m:f>
                      <m:fPr>
                        <m:ctrlPr>
                          <a:rPr lang="en-US" altLang="ko-KR" sz="2400" i="1">
                            <a:solidFill>
                              <a:srgbClr val="072A60"/>
                            </a:solidFill>
                            <a:latin typeface="Cambria Math" panose="02040503050406030204" pitchFamily="18" charset="0"/>
                            <a:ea typeface="Cambria Math" panose="02040503050406030204" pitchFamily="18" charset="0"/>
                          </a:rPr>
                        </m:ctrlPr>
                      </m:fPr>
                      <m:num>
                        <m:sSub>
                          <m:sSubPr>
                            <m:ctrlPr>
                              <a:rPr lang="en-US" altLang="ko-KR" sz="2400" i="1">
                                <a:solidFill>
                                  <a:srgbClr val="072A60"/>
                                </a:solidFill>
                                <a:latin typeface="Cambria Math" panose="02040503050406030204" pitchFamily="18" charset="0"/>
                                <a:ea typeface="Cambria Math" panose="02040503050406030204" pitchFamily="18" charset="0"/>
                              </a:rPr>
                            </m:ctrlPr>
                          </m:sSubPr>
                          <m:e>
                            <m:r>
                              <a:rPr lang="en-US" altLang="ko-KR" sz="2400" i="1">
                                <a:solidFill>
                                  <a:srgbClr val="072A60"/>
                                </a:solidFill>
                                <a:latin typeface="Cambria Math" panose="02040503050406030204" pitchFamily="18" charset="0"/>
                                <a:ea typeface="Cambria Math" panose="02040503050406030204" pitchFamily="18" charset="0"/>
                              </a:rPr>
                              <m:t>𝐼</m:t>
                            </m:r>
                          </m:e>
                          <m:sub>
                            <m:r>
                              <a:rPr lang="en-US" altLang="ko-KR" sz="2400" i="1">
                                <a:solidFill>
                                  <a:srgbClr val="072A60"/>
                                </a:solidFill>
                                <a:latin typeface="Cambria Math" panose="02040503050406030204" pitchFamily="18" charset="0"/>
                                <a:ea typeface="Cambria Math" panose="02040503050406030204" pitchFamily="18" charset="0"/>
                              </a:rPr>
                              <m:t>𝐷</m:t>
                            </m:r>
                          </m:sub>
                        </m:sSub>
                      </m:num>
                      <m:den>
                        <m:sSub>
                          <m:sSubPr>
                            <m:ctrlPr>
                              <a:rPr lang="en-US" altLang="ko-KR" sz="2400" i="1">
                                <a:solidFill>
                                  <a:srgbClr val="072A60"/>
                                </a:solidFill>
                                <a:latin typeface="Cambria Math" panose="02040503050406030204" pitchFamily="18" charset="0"/>
                                <a:ea typeface="Cambria Math" panose="02040503050406030204" pitchFamily="18" charset="0"/>
                              </a:rPr>
                            </m:ctrlPr>
                          </m:sSubPr>
                          <m:e>
                            <m:r>
                              <a:rPr lang="en-US" altLang="ko-KR" sz="2400" i="1">
                                <a:solidFill>
                                  <a:srgbClr val="072A60"/>
                                </a:solidFill>
                                <a:latin typeface="Cambria Math" panose="02040503050406030204" pitchFamily="18" charset="0"/>
                                <a:ea typeface="Cambria Math" panose="02040503050406030204" pitchFamily="18" charset="0"/>
                              </a:rPr>
                              <m:t>𝐼</m:t>
                            </m:r>
                          </m:e>
                          <m:sub>
                            <m:r>
                              <a:rPr lang="en-US" altLang="ko-KR" sz="2400" i="1">
                                <a:solidFill>
                                  <a:srgbClr val="072A60"/>
                                </a:solidFill>
                                <a:latin typeface="Cambria Math" panose="02040503050406030204" pitchFamily="18" charset="0"/>
                                <a:ea typeface="Cambria Math" panose="02040503050406030204" pitchFamily="18" charset="0"/>
                              </a:rPr>
                              <m:t>𝐺</m:t>
                            </m:r>
                          </m:sub>
                        </m:sSub>
                      </m:den>
                    </m:f>
                    <m:r>
                      <a:rPr lang="en-US" altLang="ko-KR" sz="2400" i="1">
                        <a:solidFill>
                          <a:srgbClr val="072A60"/>
                        </a:solidFill>
                        <a:latin typeface="Cambria Math" panose="02040503050406030204" pitchFamily="18" charset="0"/>
                        <a:ea typeface="Cambria Math" panose="02040503050406030204" pitchFamily="18" charset="0"/>
                      </a:rPr>
                      <m:t>=</m:t>
                    </m:r>
                    <m:f>
                      <m:fPr>
                        <m:ctrlPr>
                          <a:rPr lang="en-US" altLang="ko-KR" sz="2400" i="1">
                            <a:solidFill>
                              <a:srgbClr val="072A60"/>
                            </a:solidFill>
                            <a:latin typeface="Cambria Math" panose="02040503050406030204" pitchFamily="18" charset="0"/>
                            <a:ea typeface="Cambria Math" panose="02040503050406030204" pitchFamily="18" charset="0"/>
                          </a:rPr>
                        </m:ctrlPr>
                      </m:fPr>
                      <m:num>
                        <m:r>
                          <a:rPr lang="en-US" altLang="ko-KR" sz="2400" i="1">
                            <a:solidFill>
                              <a:srgbClr val="072A60"/>
                            </a:solidFill>
                            <a:latin typeface="Cambria Math" panose="02040503050406030204" pitchFamily="18" charset="0"/>
                            <a:ea typeface="Cambria Math" panose="02040503050406030204" pitchFamily="18" charset="0"/>
                          </a:rPr>
                          <m:t>𝐶</m:t>
                        </m:r>
                      </m:num>
                      <m:den>
                        <m:sSub>
                          <m:sSubPr>
                            <m:ctrlPr>
                              <a:rPr lang="en-US" altLang="ko-KR" sz="2400" i="1">
                                <a:solidFill>
                                  <a:srgbClr val="072A60"/>
                                </a:solidFill>
                                <a:latin typeface="Cambria Math" panose="02040503050406030204" pitchFamily="18" charset="0"/>
                                <a:ea typeface="Cambria Math" panose="02040503050406030204" pitchFamily="18" charset="0"/>
                              </a:rPr>
                            </m:ctrlPr>
                          </m:sSubPr>
                          <m:e>
                            <m:r>
                              <a:rPr lang="en-US" altLang="ko-KR" sz="2400" i="1">
                                <a:solidFill>
                                  <a:srgbClr val="072A60"/>
                                </a:solidFill>
                                <a:latin typeface="Cambria Math" panose="02040503050406030204" pitchFamily="18" charset="0"/>
                                <a:ea typeface="Cambria Math" panose="02040503050406030204" pitchFamily="18" charset="0"/>
                              </a:rPr>
                              <m:t>𝐿</m:t>
                            </m:r>
                          </m:e>
                          <m:sub>
                            <m:r>
                              <a:rPr lang="en-US" altLang="ko-KR" sz="2400" i="1">
                                <a:solidFill>
                                  <a:srgbClr val="072A60"/>
                                </a:solidFill>
                                <a:latin typeface="Cambria Math" panose="02040503050406030204" pitchFamily="18" charset="0"/>
                                <a:ea typeface="Cambria Math" panose="02040503050406030204" pitchFamily="18" charset="0"/>
                              </a:rPr>
                              <m:t>𝐴</m:t>
                            </m:r>
                          </m:sub>
                        </m:sSub>
                      </m:den>
                    </m:f>
                    <m:r>
                      <a:rPr lang="en-US" altLang="ko-KR" sz="2400" i="1">
                        <a:solidFill>
                          <a:srgbClr val="072A60"/>
                        </a:solidFill>
                        <a:latin typeface="Cambria Math" panose="02040503050406030204" pitchFamily="18" charset="0"/>
                        <a:ea typeface="Cambria Math" panose="02040503050406030204" pitchFamily="18" charset="0"/>
                      </a:rPr>
                      <m:t>, </m:t>
                    </m:r>
                    <m:r>
                      <a:rPr lang="en-US" altLang="ko-KR" sz="2400" i="1">
                        <a:solidFill>
                          <a:srgbClr val="072A60"/>
                        </a:solidFill>
                        <a:latin typeface="Cambria Math" panose="02040503050406030204" pitchFamily="18" charset="0"/>
                        <a:ea typeface="Cambria Math" panose="02040503050406030204" pitchFamily="18" charset="0"/>
                      </a:rPr>
                      <m:t>𝐶</m:t>
                    </m:r>
                    <m:r>
                      <a:rPr lang="en-US" altLang="ko-KR" sz="2400" i="1">
                        <a:solidFill>
                          <a:srgbClr val="072A60"/>
                        </a:solidFill>
                        <a:latin typeface="Cambria Math" panose="02040503050406030204" pitchFamily="18" charset="0"/>
                        <a:ea typeface="Cambria Math" panose="02040503050406030204" pitchFamily="18" charset="0"/>
                      </a:rPr>
                      <m:t>≅4.4 </m:t>
                    </m:r>
                  </m:oMath>
                </a14:m>
                <a:r>
                  <a:rPr lang="en-US" altLang="ko-KR" sz="2400" dirty="0">
                    <a:solidFill>
                      <a:srgbClr val="072A60"/>
                    </a:solidFill>
                    <a:latin typeface="Garamond" panose="02020404030301010803" pitchFamily="18" charset="0"/>
                  </a:rPr>
                  <a:t>[nm]</a:t>
                </a:r>
                <a:endParaRPr lang="ko-KR" altLang="en-US" sz="2400" dirty="0">
                  <a:solidFill>
                    <a:srgbClr val="072A60"/>
                  </a:solidFill>
                  <a:latin typeface="Garamond" panose="02020404030301010803" pitchFamily="18" charset="0"/>
                </a:endParaRPr>
              </a:p>
            </p:txBody>
          </p:sp>
        </mc:Choice>
        <mc:Fallback xmlns="">
          <p:sp>
            <p:nvSpPr>
              <p:cNvPr id="8" name="TextBox 7">
                <a:extLst>
                  <a:ext uri="{FF2B5EF4-FFF2-40B4-BE49-F238E27FC236}">
                    <a16:creationId xmlns:a16="http://schemas.microsoft.com/office/drawing/2014/main" id="{260A4F1E-B2D7-8D27-CAED-AADC66D537B8}"/>
                  </a:ext>
                </a:extLst>
              </p:cNvPr>
              <p:cNvSpPr txBox="1">
                <a:spLocks noRot="1" noChangeAspect="1" noMove="1" noResize="1" noEditPoints="1" noAdjustHandles="1" noChangeArrowheads="1" noChangeShapeType="1" noTextEdit="1"/>
              </p:cNvSpPr>
              <p:nvPr/>
            </p:nvSpPr>
            <p:spPr>
              <a:xfrm>
                <a:off x="6744072" y="2849178"/>
                <a:ext cx="2707985" cy="572786"/>
              </a:xfrm>
              <a:prstGeom prst="rect">
                <a:avLst/>
              </a:prstGeom>
              <a:blipFill>
                <a:blip r:embed="rId4"/>
                <a:stretch>
                  <a:fillRect t="-1064" r="-6292" b="-117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1405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5AD63-D546-1C08-A20F-2F18332B8279}"/>
              </a:ext>
            </a:extLst>
          </p:cNvPr>
          <p:cNvSpPr txBox="1"/>
          <p:nvPr/>
        </p:nvSpPr>
        <p:spPr>
          <a:xfrm>
            <a:off x="1487488" y="783859"/>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Ti2CTx – Experiment Result</a:t>
            </a:r>
          </a:p>
        </p:txBody>
      </p:sp>
      <p:pic>
        <p:nvPicPr>
          <p:cNvPr id="5" name="그림 4">
            <a:extLst>
              <a:ext uri="{FF2B5EF4-FFF2-40B4-BE49-F238E27FC236}">
                <a16:creationId xmlns:a16="http://schemas.microsoft.com/office/drawing/2014/main" id="{87654996-BC1E-17E9-4086-E393E7268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75" y="2114030"/>
            <a:ext cx="4320000" cy="2933210"/>
          </a:xfrm>
          <a:prstGeom prst="rect">
            <a:avLst/>
          </a:prstGeom>
        </p:spPr>
      </p:pic>
      <p:grpSp>
        <p:nvGrpSpPr>
          <p:cNvPr id="3" name="그룹 2">
            <a:extLst>
              <a:ext uri="{FF2B5EF4-FFF2-40B4-BE49-F238E27FC236}">
                <a16:creationId xmlns:a16="http://schemas.microsoft.com/office/drawing/2014/main" id="{B9E0B480-AC2D-D654-DFCD-BA9CEF2216D7}"/>
              </a:ext>
            </a:extLst>
          </p:cNvPr>
          <p:cNvGrpSpPr/>
          <p:nvPr/>
        </p:nvGrpSpPr>
        <p:grpSpPr>
          <a:xfrm>
            <a:off x="4451275" y="2114030"/>
            <a:ext cx="4320000" cy="2880000"/>
            <a:chOff x="354252" y="1700808"/>
            <a:chExt cx="5709958" cy="4038160"/>
          </a:xfrm>
        </p:grpSpPr>
        <p:pic>
          <p:nvPicPr>
            <p:cNvPr id="6" name="그림 5">
              <a:extLst>
                <a:ext uri="{FF2B5EF4-FFF2-40B4-BE49-F238E27FC236}">
                  <a16:creationId xmlns:a16="http://schemas.microsoft.com/office/drawing/2014/main" id="{BC8F2FE7-5C0E-C618-9E4D-37BD4FCB3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52" y="1700808"/>
              <a:ext cx="5709958" cy="4038160"/>
            </a:xfrm>
            <a:prstGeom prst="rect">
              <a:avLst/>
            </a:prstGeom>
          </p:spPr>
        </p:pic>
        <p:sp>
          <p:nvSpPr>
            <p:cNvPr id="7" name="TextBox 6">
              <a:extLst>
                <a:ext uri="{FF2B5EF4-FFF2-40B4-BE49-F238E27FC236}">
                  <a16:creationId xmlns:a16="http://schemas.microsoft.com/office/drawing/2014/main" id="{5D59C2E8-E29B-2C9F-E7DA-65DCF1BB4591}"/>
                </a:ext>
              </a:extLst>
            </p:cNvPr>
            <p:cNvSpPr txBox="1"/>
            <p:nvPr/>
          </p:nvSpPr>
          <p:spPr>
            <a:xfrm>
              <a:off x="1912626" y="2607919"/>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ω3</a:t>
              </a:r>
              <a:endParaRPr lang="ko-KR" altLang="en-US" sz="2500" b="1" dirty="0"/>
            </a:p>
          </p:txBody>
        </p:sp>
        <p:sp>
          <p:nvSpPr>
            <p:cNvPr id="8" name="TextBox 7">
              <a:extLst>
                <a:ext uri="{FF2B5EF4-FFF2-40B4-BE49-F238E27FC236}">
                  <a16:creationId xmlns:a16="http://schemas.microsoft.com/office/drawing/2014/main" id="{E62829F1-AD9F-48DC-AA76-7B4B8B56FEF2}"/>
                </a:ext>
              </a:extLst>
            </p:cNvPr>
            <p:cNvSpPr txBox="1"/>
            <p:nvPr/>
          </p:nvSpPr>
          <p:spPr>
            <a:xfrm>
              <a:off x="1631504" y="1701700"/>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ω2</a:t>
              </a:r>
              <a:endParaRPr lang="ko-KR" altLang="en-US" sz="2500" b="1" dirty="0"/>
            </a:p>
          </p:txBody>
        </p:sp>
        <p:sp>
          <p:nvSpPr>
            <p:cNvPr id="9" name="TextBox 8">
              <a:extLst>
                <a:ext uri="{FF2B5EF4-FFF2-40B4-BE49-F238E27FC236}">
                  <a16:creationId xmlns:a16="http://schemas.microsoft.com/office/drawing/2014/main" id="{750F573D-78E9-A7BB-584F-766EC15DDA5F}"/>
                </a:ext>
              </a:extLst>
            </p:cNvPr>
            <p:cNvSpPr txBox="1"/>
            <p:nvPr/>
          </p:nvSpPr>
          <p:spPr>
            <a:xfrm>
              <a:off x="1401103" y="3242834"/>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ω1</a:t>
              </a:r>
              <a:endParaRPr lang="ko-KR" altLang="en-US" sz="2500" b="1" dirty="0"/>
            </a:p>
          </p:txBody>
        </p:sp>
        <p:sp>
          <p:nvSpPr>
            <p:cNvPr id="10" name="TextBox 9">
              <a:extLst>
                <a:ext uri="{FF2B5EF4-FFF2-40B4-BE49-F238E27FC236}">
                  <a16:creationId xmlns:a16="http://schemas.microsoft.com/office/drawing/2014/main" id="{E4100B1A-275B-A6FE-D98B-922C844E6559}"/>
                </a:ext>
              </a:extLst>
            </p:cNvPr>
            <p:cNvSpPr txBox="1"/>
            <p:nvPr/>
          </p:nvSpPr>
          <p:spPr>
            <a:xfrm>
              <a:off x="2848395" y="4154671"/>
              <a:ext cx="1023046" cy="400110"/>
            </a:xfrm>
            <a:prstGeom prst="rect">
              <a:avLst/>
            </a:prstGeom>
            <a:noFill/>
          </p:spPr>
          <p:txBody>
            <a:bodyPr wrap="square" rtlCol="0">
              <a:spAutoFit/>
            </a:bodyPr>
            <a:lstStyle/>
            <a:p>
              <a:r>
                <a:rPr lang="en-US" altLang="ko-KR" sz="2000" b="1" dirty="0">
                  <a:solidFill>
                    <a:srgbClr val="072A60"/>
                  </a:solidFill>
                  <a:latin typeface="Garamond" panose="02020404030301010803" pitchFamily="18" charset="0"/>
                  <a:ea typeface="맑은 고딕" panose="020B0503020000020004" pitchFamily="50" charset="-127"/>
                </a:rPr>
                <a:t>D</a:t>
              </a:r>
              <a:endParaRPr lang="ko-KR" altLang="en-US" sz="2000" b="1" dirty="0"/>
            </a:p>
          </p:txBody>
        </p:sp>
        <p:sp>
          <p:nvSpPr>
            <p:cNvPr id="11" name="TextBox 10">
              <a:extLst>
                <a:ext uri="{FF2B5EF4-FFF2-40B4-BE49-F238E27FC236}">
                  <a16:creationId xmlns:a16="http://schemas.microsoft.com/office/drawing/2014/main" id="{7C5FADFC-4A62-C153-9FF1-78E7AB911145}"/>
                </a:ext>
              </a:extLst>
            </p:cNvPr>
            <p:cNvSpPr txBox="1"/>
            <p:nvPr/>
          </p:nvSpPr>
          <p:spPr>
            <a:xfrm>
              <a:off x="3209231" y="4221088"/>
              <a:ext cx="1023046" cy="400110"/>
            </a:xfrm>
            <a:prstGeom prst="rect">
              <a:avLst/>
            </a:prstGeom>
            <a:noFill/>
          </p:spPr>
          <p:txBody>
            <a:bodyPr wrap="square" rtlCol="0">
              <a:spAutoFit/>
            </a:bodyPr>
            <a:lstStyle/>
            <a:p>
              <a:r>
                <a:rPr lang="en-US" altLang="ko-KR" sz="2000" b="1" dirty="0">
                  <a:solidFill>
                    <a:srgbClr val="072A60"/>
                  </a:solidFill>
                  <a:latin typeface="Garamond" panose="02020404030301010803" pitchFamily="18" charset="0"/>
                  <a:ea typeface="맑은 고딕" panose="020B0503020000020004" pitchFamily="50" charset="-127"/>
                </a:rPr>
                <a:t>G</a:t>
              </a:r>
              <a:endParaRPr lang="ko-KR" altLang="en-US" sz="2000" b="1" dirty="0"/>
            </a:p>
          </p:txBody>
        </p:sp>
      </p:grpSp>
      <p:pic>
        <p:nvPicPr>
          <p:cNvPr id="12" name="그림 11">
            <a:extLst>
              <a:ext uri="{FF2B5EF4-FFF2-40B4-BE49-F238E27FC236}">
                <a16:creationId xmlns:a16="http://schemas.microsoft.com/office/drawing/2014/main" id="{DEC99E4A-C0AC-C9AC-D060-059B27E3A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1275" y="2114030"/>
            <a:ext cx="3034732" cy="2880000"/>
          </a:xfrm>
          <a:prstGeom prst="rect">
            <a:avLst/>
          </a:prstGeom>
        </p:spPr>
      </p:pic>
    </p:spTree>
    <p:extLst>
      <p:ext uri="{BB962C8B-B14F-4D97-AF65-F5344CB8AC3E}">
        <p14:creationId xmlns:p14="http://schemas.microsoft.com/office/powerpoint/2010/main" val="128705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4BCD3-743A-E0F6-51BB-D785D564D701}"/>
              </a:ext>
            </a:extLst>
          </p:cNvPr>
          <p:cNvSpPr txBox="1"/>
          <p:nvPr/>
        </p:nvSpPr>
        <p:spPr>
          <a:xfrm>
            <a:off x="1514890" y="764704"/>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Conclusion</a:t>
            </a:r>
          </a:p>
        </p:txBody>
      </p:sp>
      <p:sp>
        <p:nvSpPr>
          <p:cNvPr id="3" name="TextBox 2">
            <a:extLst>
              <a:ext uri="{FF2B5EF4-FFF2-40B4-BE49-F238E27FC236}">
                <a16:creationId xmlns:a16="http://schemas.microsoft.com/office/drawing/2014/main" id="{CAA1BB55-37BD-FF37-D972-DAA8CD2DA150}"/>
              </a:ext>
            </a:extLst>
          </p:cNvPr>
          <p:cNvSpPr txBox="1"/>
          <p:nvPr/>
        </p:nvSpPr>
        <p:spPr>
          <a:xfrm>
            <a:off x="695400" y="1472590"/>
            <a:ext cx="10873208" cy="5632311"/>
          </a:xfrm>
          <a:prstGeom prst="rect">
            <a:avLst/>
          </a:prstGeom>
          <a:noFill/>
        </p:spPr>
        <p:txBody>
          <a:bodyPr wrap="square">
            <a:spAutoFit/>
          </a:bodyPr>
          <a:lstStyle/>
          <a:p>
            <a:pPr algn="just"/>
            <a:r>
              <a:rPr lang="en-US" altLang="ko-KR" sz="2400" dirty="0">
                <a:solidFill>
                  <a:srgbClr val="072A60"/>
                </a:solidFill>
                <a:latin typeface="Garamond" panose="02020404030301010803" pitchFamily="18" charset="0"/>
              </a:rPr>
              <a:t>GR/GO/RGO</a:t>
            </a:r>
          </a:p>
          <a:p>
            <a:pPr marL="457200" indent="-457200" algn="just">
              <a:buAutoNum type="arabicPeriod"/>
            </a:pPr>
            <a:r>
              <a:rPr lang="en-US" altLang="ko-KR" sz="2400" dirty="0">
                <a:solidFill>
                  <a:srgbClr val="072A60"/>
                </a:solidFill>
                <a:latin typeface="Garamond" panose="02020404030301010803" pitchFamily="18" charset="0"/>
              </a:rPr>
              <a:t>Defect increases, Crystal size decreases -&gt; I(D) / I(G)</a:t>
            </a:r>
          </a:p>
          <a:p>
            <a:pPr marL="457200" indent="-457200" algn="just">
              <a:buAutoNum type="arabicPeriod"/>
            </a:pPr>
            <a:r>
              <a:rPr lang="en-US" altLang="ko-KR" sz="2400" dirty="0">
                <a:solidFill>
                  <a:srgbClr val="072A60"/>
                </a:solidFill>
                <a:latin typeface="Garamond" panose="02020404030301010803" pitchFamily="18" charset="0"/>
              </a:rPr>
              <a:t>They are Multi-layer</a:t>
            </a:r>
          </a:p>
          <a:p>
            <a:pPr algn="just"/>
            <a:endParaRPr lang="en-US" altLang="ko-KR" sz="2400" dirty="0">
              <a:solidFill>
                <a:srgbClr val="072A60"/>
              </a:solidFill>
              <a:latin typeface="Garamond" panose="02020404030301010803" pitchFamily="18" charset="0"/>
            </a:endParaRPr>
          </a:p>
          <a:p>
            <a:pPr algn="just"/>
            <a:r>
              <a:rPr lang="en-US" altLang="ko-KR" sz="2400" dirty="0" err="1">
                <a:solidFill>
                  <a:srgbClr val="072A60"/>
                </a:solidFill>
                <a:latin typeface="Garamond" panose="02020404030301010803" pitchFamily="18" charset="0"/>
              </a:rPr>
              <a:t>Mxenes</a:t>
            </a:r>
            <a:endParaRPr lang="en-US" altLang="ko-KR" sz="2400" dirty="0">
              <a:solidFill>
                <a:srgbClr val="072A60"/>
              </a:solidFill>
              <a:latin typeface="Garamond" panose="02020404030301010803" pitchFamily="18" charset="0"/>
            </a:endParaRPr>
          </a:p>
          <a:p>
            <a:pPr marL="457200" indent="-457200" algn="just">
              <a:buAutoNum type="arabicPeriod"/>
            </a:pPr>
            <a:r>
              <a:rPr lang="en-US" altLang="ko-KR" sz="2400" dirty="0">
                <a:solidFill>
                  <a:srgbClr val="072A60"/>
                </a:solidFill>
                <a:latin typeface="Garamond" panose="02020404030301010803" pitchFamily="18" charset="0"/>
              </a:rPr>
              <a:t>A material(A) is etched.</a:t>
            </a:r>
          </a:p>
          <a:p>
            <a:pPr marL="457200" indent="-457200" algn="just">
              <a:buAutoNum type="arabicPeriod"/>
            </a:pPr>
            <a:r>
              <a:rPr lang="en-US" altLang="ko-KR" sz="2400" dirty="0">
                <a:solidFill>
                  <a:srgbClr val="072A60"/>
                </a:solidFill>
                <a:latin typeface="Garamond" panose="02020404030301010803" pitchFamily="18" charset="0"/>
              </a:rPr>
              <a:t>Sp2 structure is weaken. </a:t>
            </a:r>
          </a:p>
          <a:p>
            <a:pPr algn="just"/>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rPr>
              <a:t>Using Raman Spectroscopy in this manner, change in chemical structure can be well detected. Also, there are more calculatable physical quantities. However, in this way, it is hard to see the band structure of electrons and phonons or the symmetry of the system. Raman spectroscopy is the result of them, the reverse process is quite different. To analyze the material, not only can Raman be used in a different manners, but there are many complementary methods such as FT-IR, TEM, STEM, that makes it possible to see Raman inactive modes.</a:t>
            </a:r>
          </a:p>
        </p:txBody>
      </p:sp>
    </p:spTree>
    <p:extLst>
      <p:ext uri="{BB962C8B-B14F-4D97-AF65-F5344CB8AC3E}">
        <p14:creationId xmlns:p14="http://schemas.microsoft.com/office/powerpoint/2010/main" val="234171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4AB8DEF-B22B-49D1-8825-A6FA6E8B8558}"/>
              </a:ext>
            </a:extLst>
          </p:cNvPr>
          <p:cNvSpPr txBox="1"/>
          <p:nvPr/>
        </p:nvSpPr>
        <p:spPr>
          <a:xfrm>
            <a:off x="1514890" y="704890"/>
            <a:ext cx="5661230" cy="707886"/>
          </a:xfrm>
          <a:prstGeom prst="rect">
            <a:avLst/>
          </a:prstGeom>
          <a:noFill/>
        </p:spPr>
        <p:txBody>
          <a:bodyPr wrap="square" rtlCol="0">
            <a:spAutoFit/>
          </a:bodyPr>
          <a:lstStyle/>
          <a:p>
            <a:r>
              <a:rPr lang="en-US" altLang="ko-KR" sz="4000" dirty="0">
                <a:solidFill>
                  <a:srgbClr val="203864"/>
                </a:solidFill>
                <a:latin typeface="Garamond" panose="02020404030301010803" pitchFamily="18" charset="0"/>
              </a:rPr>
              <a:t>References</a:t>
            </a:r>
            <a:endParaRPr lang="ko-KR" altLang="en-US" sz="4000" dirty="0">
              <a:latin typeface="Garamond" panose="02020404030301010803" pitchFamily="18" charset="0"/>
            </a:endParaRPr>
          </a:p>
        </p:txBody>
      </p:sp>
      <p:sp>
        <p:nvSpPr>
          <p:cNvPr id="6" name="TextBox 5">
            <a:extLst>
              <a:ext uri="{FF2B5EF4-FFF2-40B4-BE49-F238E27FC236}">
                <a16:creationId xmlns:a16="http://schemas.microsoft.com/office/drawing/2014/main" id="{1793D1DB-98FC-4C20-9312-BA90E0EF5036}"/>
              </a:ext>
            </a:extLst>
          </p:cNvPr>
          <p:cNvSpPr txBox="1"/>
          <p:nvPr/>
        </p:nvSpPr>
        <p:spPr>
          <a:xfrm>
            <a:off x="583475" y="1484784"/>
            <a:ext cx="10657184" cy="4770537"/>
          </a:xfrm>
          <a:prstGeom prst="rect">
            <a:avLst/>
          </a:prstGeom>
          <a:noFill/>
        </p:spPr>
        <p:txBody>
          <a:bodyPr wrap="square">
            <a:spAutoFit/>
          </a:bodyPr>
          <a:lstStyle/>
          <a:p>
            <a:r>
              <a:rPr lang="en-US" altLang="ko-KR" sz="2400" dirty="0">
                <a:latin typeface="Garamond" panose="02020404030301010803" pitchFamily="18" charset="0"/>
              </a:rPr>
              <a:t>[1] </a:t>
            </a:r>
            <a:r>
              <a:rPr lang="en-US" altLang="ko-KR" sz="2400" b="0" i="0" dirty="0">
                <a:solidFill>
                  <a:srgbClr val="222222"/>
                </a:solidFill>
                <a:effectLst/>
                <a:latin typeface="Garamond" panose="02020404030301010803" pitchFamily="18" charset="0"/>
              </a:rPr>
              <a:t>Ferrari, A., </a:t>
            </a:r>
            <a:r>
              <a:rPr lang="en-US" altLang="ko-KR" sz="2400" b="0" i="0" dirty="0" err="1">
                <a:solidFill>
                  <a:srgbClr val="222222"/>
                </a:solidFill>
                <a:effectLst/>
                <a:latin typeface="Garamond" panose="02020404030301010803" pitchFamily="18" charset="0"/>
              </a:rPr>
              <a:t>Basko</a:t>
            </a:r>
            <a:r>
              <a:rPr lang="en-US" altLang="ko-KR" sz="2400" b="0" i="0" dirty="0">
                <a:solidFill>
                  <a:srgbClr val="222222"/>
                </a:solidFill>
                <a:effectLst/>
                <a:latin typeface="Garamond" panose="02020404030301010803" pitchFamily="18" charset="0"/>
              </a:rPr>
              <a:t>, D. Raman spectroscopy as a versatile tool for studying the properties of graphene. </a:t>
            </a:r>
            <a:r>
              <a:rPr lang="en-US" altLang="ko-KR" sz="2400" b="0" i="1" dirty="0">
                <a:solidFill>
                  <a:srgbClr val="222222"/>
                </a:solidFill>
                <a:effectLst/>
                <a:latin typeface="Garamond" panose="02020404030301010803" pitchFamily="18" charset="0"/>
              </a:rPr>
              <a:t>Nature Nanotech</a:t>
            </a:r>
            <a:r>
              <a:rPr lang="en-US" altLang="ko-KR" sz="2400" b="0" i="0" dirty="0">
                <a:solidFill>
                  <a:srgbClr val="222222"/>
                </a:solidFill>
                <a:effectLst/>
                <a:latin typeface="Garamond" panose="02020404030301010803" pitchFamily="18" charset="0"/>
              </a:rPr>
              <a:t> </a:t>
            </a:r>
            <a:r>
              <a:rPr lang="en-US" altLang="ko-KR" sz="2400" b="1" i="0" dirty="0">
                <a:solidFill>
                  <a:srgbClr val="222222"/>
                </a:solidFill>
                <a:effectLst/>
                <a:latin typeface="Garamond" panose="02020404030301010803" pitchFamily="18" charset="0"/>
              </a:rPr>
              <a:t>8</a:t>
            </a:r>
            <a:r>
              <a:rPr lang="en-US" altLang="ko-KR" sz="2400" b="0" i="0" dirty="0">
                <a:solidFill>
                  <a:srgbClr val="222222"/>
                </a:solidFill>
                <a:effectLst/>
                <a:latin typeface="Garamond" panose="02020404030301010803" pitchFamily="18" charset="0"/>
              </a:rPr>
              <a:t>, 235–246 (2013)</a:t>
            </a:r>
            <a:endParaRPr lang="en-US" altLang="ko-KR" sz="2400" dirty="0">
              <a:latin typeface="Garamond" panose="02020404030301010803" pitchFamily="18" charset="0"/>
            </a:endParaRPr>
          </a:p>
          <a:p>
            <a:endParaRPr lang="en-US" altLang="ko-KR" sz="1000" dirty="0">
              <a:latin typeface="Garamond" panose="02020404030301010803" pitchFamily="18" charset="0"/>
            </a:endParaRPr>
          </a:p>
          <a:p>
            <a:r>
              <a:rPr lang="en-US" altLang="ko-KR" sz="2400" dirty="0">
                <a:latin typeface="Garamond" panose="02020404030301010803" pitchFamily="18" charset="0"/>
              </a:rPr>
              <a:t>[2] </a:t>
            </a:r>
            <a:r>
              <a:rPr lang="en-US" altLang="ko-KR" sz="2400" b="0" i="0" dirty="0">
                <a:effectLst/>
                <a:latin typeface="Garamond" panose="02020404030301010803" pitchFamily="18" charset="0"/>
              </a:rPr>
              <a:t>Lim, </a:t>
            </a:r>
            <a:r>
              <a:rPr lang="en-US" altLang="ko-KR" sz="2400" b="0" i="0" dirty="0" err="1">
                <a:effectLst/>
                <a:latin typeface="Garamond" panose="02020404030301010803" pitchFamily="18" charset="0"/>
              </a:rPr>
              <a:t>Gim</a:t>
            </a:r>
            <a:r>
              <a:rPr lang="en-US" altLang="ko-KR" sz="2400" b="0" i="0" dirty="0">
                <a:effectLst/>
                <a:latin typeface="Garamond" panose="02020404030301010803" pitchFamily="18" charset="0"/>
              </a:rPr>
              <a:t> Pao et al. “Synthesis, characterization and biophysical evaluation of the 2D Ti2CTx </a:t>
            </a:r>
            <a:r>
              <a:rPr lang="en-US" altLang="ko-KR" sz="2400" b="0" i="0" dirty="0" err="1">
                <a:effectLst/>
                <a:latin typeface="Garamond" panose="02020404030301010803" pitchFamily="18" charset="0"/>
              </a:rPr>
              <a:t>MXene</a:t>
            </a:r>
            <a:r>
              <a:rPr lang="en-US" altLang="ko-KR" sz="2400" b="0" i="0" dirty="0">
                <a:effectLst/>
                <a:latin typeface="Garamond" panose="02020404030301010803" pitchFamily="18" charset="0"/>
              </a:rPr>
              <a:t> using 3D spheroid-type cultures.” </a:t>
            </a:r>
            <a:r>
              <a:rPr lang="en-US" altLang="ko-KR" sz="2400" b="0" i="1" dirty="0">
                <a:effectLst/>
                <a:latin typeface="Garamond" panose="02020404030301010803" pitchFamily="18" charset="0"/>
              </a:rPr>
              <a:t>Ceramics International</a:t>
            </a:r>
            <a:r>
              <a:rPr lang="en-US" altLang="ko-KR" sz="2400" b="0" i="0" dirty="0">
                <a:effectLst/>
                <a:latin typeface="Garamond" panose="02020404030301010803" pitchFamily="18" charset="0"/>
              </a:rPr>
              <a:t> (2021)</a:t>
            </a:r>
          </a:p>
          <a:p>
            <a:endParaRPr lang="en-US" altLang="ko-KR" sz="1000" dirty="0">
              <a:latin typeface="Garamond" panose="02020404030301010803" pitchFamily="18" charset="0"/>
            </a:endParaRPr>
          </a:p>
          <a:p>
            <a:r>
              <a:rPr lang="en-US" altLang="ko-KR" sz="2400" dirty="0">
                <a:latin typeface="Garamond" panose="02020404030301010803" pitchFamily="18" charset="0"/>
              </a:rPr>
              <a:t>[3] </a:t>
            </a:r>
            <a:r>
              <a:rPr lang="en-US" altLang="ko-KR" sz="2400" b="0" i="0" dirty="0" err="1">
                <a:effectLst/>
                <a:latin typeface="Garamond" panose="02020404030301010803" pitchFamily="18" charset="0"/>
              </a:rPr>
              <a:t>Alhwaige</a:t>
            </a:r>
            <a:r>
              <a:rPr lang="en-US" altLang="ko-KR" sz="2400" b="0" i="0" dirty="0">
                <a:effectLst/>
                <a:latin typeface="Garamond" panose="02020404030301010803" pitchFamily="18" charset="0"/>
              </a:rPr>
              <a:t>, </a:t>
            </a:r>
            <a:r>
              <a:rPr lang="en-US" altLang="ko-KR" sz="2400" b="0" i="0" dirty="0" err="1">
                <a:effectLst/>
                <a:latin typeface="Garamond" panose="02020404030301010803" pitchFamily="18" charset="0"/>
              </a:rPr>
              <a:t>Almahdi</a:t>
            </a:r>
            <a:r>
              <a:rPr lang="en-US" altLang="ko-KR" sz="2400" b="0" i="0" dirty="0">
                <a:effectLst/>
                <a:latin typeface="Garamond" panose="02020404030301010803" pitchFamily="18" charset="0"/>
              </a:rPr>
              <a:t> A. et al. “Interactions, morphology and thermal stability of graphene-oxide reinforced polymer aerogels derived from star-like </a:t>
            </a:r>
            <a:r>
              <a:rPr lang="en-US" altLang="ko-KR" sz="2400" b="0" i="0" dirty="0" err="1">
                <a:effectLst/>
                <a:latin typeface="Garamond" panose="02020404030301010803" pitchFamily="18" charset="0"/>
              </a:rPr>
              <a:t>telechelic</a:t>
            </a:r>
            <a:r>
              <a:rPr lang="en-US" altLang="ko-KR" sz="2400" b="0" i="0" dirty="0">
                <a:effectLst/>
                <a:latin typeface="Garamond" panose="02020404030301010803" pitchFamily="18" charset="0"/>
              </a:rPr>
              <a:t> aldehyde-terminal benzoxazine resin.” </a:t>
            </a:r>
            <a:r>
              <a:rPr lang="en-US" altLang="ko-KR" sz="2400" b="0" i="1" dirty="0">
                <a:effectLst/>
                <a:latin typeface="Garamond" panose="02020404030301010803" pitchFamily="18" charset="0"/>
              </a:rPr>
              <a:t>RSC Advances</a:t>
            </a:r>
            <a:r>
              <a:rPr lang="en-US" altLang="ko-KR" sz="2400" b="0" i="0" dirty="0">
                <a:effectLst/>
                <a:latin typeface="Garamond" panose="02020404030301010803" pitchFamily="18" charset="0"/>
              </a:rPr>
              <a:t> 5 (2015)</a:t>
            </a:r>
          </a:p>
          <a:p>
            <a:endParaRPr lang="en-US" altLang="ko-KR" sz="1000" dirty="0">
              <a:latin typeface="Garamond" panose="02020404030301010803" pitchFamily="18" charset="0"/>
            </a:endParaRPr>
          </a:p>
          <a:p>
            <a:r>
              <a:rPr lang="en-US" altLang="ko-KR" sz="2400" dirty="0">
                <a:latin typeface="Garamond" panose="02020404030301010803" pitchFamily="18" charset="0"/>
              </a:rPr>
              <a:t>[4]</a:t>
            </a:r>
            <a:r>
              <a:rPr lang="en-US" altLang="ko-KR" sz="2400" b="0" i="0" dirty="0">
                <a:solidFill>
                  <a:srgbClr val="2E414F"/>
                </a:solidFill>
                <a:effectLst/>
                <a:latin typeface="Roboto" panose="02000000000000000000" pitchFamily="2" charset="0"/>
              </a:rPr>
              <a:t> </a:t>
            </a:r>
            <a:r>
              <a:rPr lang="en-US" altLang="ko-KR" sz="2400" b="0" i="0" dirty="0" err="1">
                <a:effectLst/>
                <a:latin typeface="Garamond" panose="02020404030301010803" pitchFamily="18" charset="0"/>
              </a:rPr>
              <a:t>Hidayah</a:t>
            </a:r>
            <a:r>
              <a:rPr lang="en-US" altLang="ko-KR" sz="2400" b="0" i="0" dirty="0">
                <a:effectLst/>
                <a:latin typeface="Garamond" panose="02020404030301010803" pitchFamily="18" charset="0"/>
              </a:rPr>
              <a:t>, N. M. S. et al. “Comparison on graphite, graphene oxide and reduced graphene oxide: Synthesis and characterization.” (2017)</a:t>
            </a:r>
            <a:r>
              <a:rPr lang="en-US" altLang="ko-KR" sz="2400" dirty="0">
                <a:latin typeface="Garamond" panose="02020404030301010803" pitchFamily="18" charset="0"/>
              </a:rPr>
              <a:t> </a:t>
            </a:r>
          </a:p>
          <a:p>
            <a:endParaRPr lang="en-US" altLang="ko-KR" sz="1000" dirty="0">
              <a:latin typeface="Garamond" panose="02020404030301010803" pitchFamily="18" charset="0"/>
            </a:endParaRPr>
          </a:p>
          <a:p>
            <a:r>
              <a:rPr lang="en-US" altLang="ko-KR" sz="2400" dirty="0">
                <a:latin typeface="Garamond" panose="02020404030301010803" pitchFamily="18" charset="0"/>
              </a:rPr>
              <a:t>[5] </a:t>
            </a:r>
            <a:r>
              <a:rPr lang="en-US" altLang="ko-KR" sz="2400" b="0" i="0" dirty="0">
                <a:solidFill>
                  <a:srgbClr val="222222"/>
                </a:solidFill>
                <a:effectLst/>
                <a:latin typeface="Garamond" panose="02020404030301010803" pitchFamily="18" charset="0"/>
              </a:rPr>
              <a:t>Iqbal A, Hamdan NM. Investigation and Optimization of </a:t>
            </a:r>
            <a:r>
              <a:rPr lang="en-US" altLang="ko-KR" sz="2400" b="0" i="0" dirty="0" err="1">
                <a:solidFill>
                  <a:srgbClr val="222222"/>
                </a:solidFill>
                <a:effectLst/>
                <a:latin typeface="Garamond" panose="02020404030301010803" pitchFamily="18" charset="0"/>
              </a:rPr>
              <a:t>Mxene</a:t>
            </a:r>
            <a:r>
              <a:rPr lang="en-US" altLang="ko-KR" sz="2400" b="0" i="0" dirty="0">
                <a:solidFill>
                  <a:srgbClr val="222222"/>
                </a:solidFill>
                <a:effectLst/>
                <a:latin typeface="Garamond" panose="02020404030301010803" pitchFamily="18" charset="0"/>
              </a:rPr>
              <a:t> Functionalized Mesoporous Titania Films as Efficient Photoelectrodes. </a:t>
            </a:r>
            <a:r>
              <a:rPr lang="en-US" altLang="ko-KR" sz="2400" b="0" i="1" dirty="0">
                <a:solidFill>
                  <a:srgbClr val="222222"/>
                </a:solidFill>
                <a:effectLst/>
                <a:latin typeface="Garamond" panose="02020404030301010803" pitchFamily="18" charset="0"/>
              </a:rPr>
              <a:t>Materials</a:t>
            </a:r>
            <a:r>
              <a:rPr lang="en-US" altLang="ko-KR" sz="2400" b="0" i="0" dirty="0">
                <a:solidFill>
                  <a:srgbClr val="222222"/>
                </a:solidFill>
                <a:effectLst/>
                <a:latin typeface="Garamond" panose="02020404030301010803" pitchFamily="18" charset="0"/>
              </a:rPr>
              <a:t>. (2021)</a:t>
            </a:r>
            <a:endParaRPr lang="en-US" altLang="ko-KR" sz="2400" dirty="0">
              <a:latin typeface="Garamond" panose="02020404030301010803" pitchFamily="18" charset="0"/>
            </a:endParaRPr>
          </a:p>
        </p:txBody>
      </p:sp>
    </p:spTree>
    <p:extLst>
      <p:ext uri="{BB962C8B-B14F-4D97-AF65-F5344CB8AC3E}">
        <p14:creationId xmlns:p14="http://schemas.microsoft.com/office/powerpoint/2010/main" val="393207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8B85C8B5-2B3A-4790-8720-A854297B1052}"/>
              </a:ext>
            </a:extLst>
          </p:cNvPr>
          <p:cNvSpPr txBox="1"/>
          <p:nvPr/>
        </p:nvSpPr>
        <p:spPr>
          <a:xfrm>
            <a:off x="3625425" y="3000603"/>
            <a:ext cx="4941150" cy="856794"/>
          </a:xfrm>
          <a:prstGeom prst="rect">
            <a:avLst/>
          </a:prstGeom>
          <a:noFill/>
        </p:spPr>
        <p:txBody>
          <a:bodyPr wrap="square" rtlCol="0">
            <a:spAutoFit/>
          </a:bodyPr>
          <a:lstStyle/>
          <a:p>
            <a:pPr algn="ctr"/>
            <a:r>
              <a:rPr lang="en-US" altLang="ko-KR" sz="4800" dirty="0">
                <a:latin typeface="Garamond" panose="02020404030301010803" pitchFamily="18" charset="0"/>
              </a:rPr>
              <a:t>Thank you</a:t>
            </a:r>
            <a:endParaRPr lang="ko-KR" altLang="en-US" sz="4800" dirty="0">
              <a:latin typeface="Garamond" panose="02020404030301010803" pitchFamily="18" charset="0"/>
            </a:endParaRPr>
          </a:p>
        </p:txBody>
      </p:sp>
    </p:spTree>
    <p:extLst>
      <p:ext uri="{BB962C8B-B14F-4D97-AF65-F5344CB8AC3E}">
        <p14:creationId xmlns:p14="http://schemas.microsoft.com/office/powerpoint/2010/main" val="16435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C6438C03-84A9-2F90-D4A5-44274B900B81}"/>
              </a:ext>
            </a:extLst>
          </p:cNvPr>
          <p:cNvSpPr/>
          <p:nvPr/>
        </p:nvSpPr>
        <p:spPr>
          <a:xfrm>
            <a:off x="983090" y="3352487"/>
            <a:ext cx="1422400" cy="1440000"/>
          </a:xfrm>
          <a:prstGeom prst="rect">
            <a:avLst/>
          </a:prstGeom>
          <a:solidFill>
            <a:srgbClr val="323F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E1BE63"/>
                </a:solidFill>
                <a:latin typeface="나눔고딕" panose="020D0804000000000000" pitchFamily="50" charset="-127"/>
                <a:ea typeface="나눔고딕" panose="020D0804000000000000" pitchFamily="50" charset="-127"/>
              </a:rPr>
              <a:t>Experiment</a:t>
            </a:r>
          </a:p>
          <a:p>
            <a:pPr algn="ctr"/>
            <a:r>
              <a:rPr lang="en-US" altLang="ko-KR" sz="1600" dirty="0">
                <a:solidFill>
                  <a:srgbClr val="E1BE63"/>
                </a:solidFill>
                <a:latin typeface="나눔고딕" panose="020D0804000000000000" pitchFamily="50" charset="-127"/>
                <a:ea typeface="나눔고딕" panose="020D0804000000000000" pitchFamily="50" charset="-127"/>
              </a:rPr>
              <a:t>/Results</a:t>
            </a:r>
            <a:endParaRPr lang="ko-KR" altLang="en-US" sz="1600" dirty="0">
              <a:solidFill>
                <a:srgbClr val="E1BE63"/>
              </a:solidFill>
              <a:latin typeface="나눔고딕" panose="020D0804000000000000" pitchFamily="50" charset="-127"/>
              <a:ea typeface="나눔고딕" panose="020D0804000000000000" pitchFamily="50" charset="-127"/>
            </a:endParaRPr>
          </a:p>
        </p:txBody>
      </p:sp>
      <p:sp>
        <p:nvSpPr>
          <p:cNvPr id="2" name="TextBox 1">
            <a:extLst>
              <a:ext uri="{FF2B5EF4-FFF2-40B4-BE49-F238E27FC236}">
                <a16:creationId xmlns:a16="http://schemas.microsoft.com/office/drawing/2014/main" id="{E14344DD-46BA-4231-A3B7-EBBCE887DF58}"/>
              </a:ext>
            </a:extLst>
          </p:cNvPr>
          <p:cNvSpPr txBox="1"/>
          <p:nvPr/>
        </p:nvSpPr>
        <p:spPr>
          <a:xfrm>
            <a:off x="1514890" y="764704"/>
            <a:ext cx="4941150" cy="707886"/>
          </a:xfrm>
          <a:prstGeom prst="rect">
            <a:avLst/>
          </a:prstGeom>
          <a:noFill/>
        </p:spPr>
        <p:txBody>
          <a:bodyPr wrap="square" rtlCol="0">
            <a:spAutoFit/>
          </a:bodyPr>
          <a:lstStyle/>
          <a:p>
            <a:r>
              <a:rPr lang="en-US" altLang="ko-KR" sz="4000" dirty="0">
                <a:latin typeface="Garamond" panose="02020404030301010803" pitchFamily="18" charset="0"/>
              </a:rPr>
              <a:t>Outline</a:t>
            </a:r>
            <a:endParaRPr lang="ko-KR" altLang="en-US" sz="4000" dirty="0">
              <a:latin typeface="Garamond" panose="02020404030301010803" pitchFamily="18" charset="0"/>
            </a:endParaRPr>
          </a:p>
        </p:txBody>
      </p:sp>
      <p:sp>
        <p:nvSpPr>
          <p:cNvPr id="3" name="직사각형 2">
            <a:extLst>
              <a:ext uri="{FF2B5EF4-FFF2-40B4-BE49-F238E27FC236}">
                <a16:creationId xmlns:a16="http://schemas.microsoft.com/office/drawing/2014/main" id="{7DA36DF1-C2E0-496F-B179-ADB0F5E44C12}"/>
              </a:ext>
            </a:extLst>
          </p:cNvPr>
          <p:cNvSpPr/>
          <p:nvPr/>
        </p:nvSpPr>
        <p:spPr>
          <a:xfrm>
            <a:off x="983433" y="1454193"/>
            <a:ext cx="10225134" cy="360000"/>
          </a:xfrm>
          <a:prstGeom prst="rect">
            <a:avLst/>
          </a:prstGeom>
          <a:solidFill>
            <a:srgbClr val="072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E1BE63"/>
                </a:solidFill>
                <a:latin typeface="나눔고딕" panose="020D0804000000000000" pitchFamily="50" charset="-127"/>
                <a:ea typeface="나눔고딕" panose="020D0804000000000000" pitchFamily="50" charset="-127"/>
              </a:rPr>
              <a:t>Outline</a:t>
            </a:r>
          </a:p>
        </p:txBody>
      </p:sp>
      <p:sp>
        <p:nvSpPr>
          <p:cNvPr id="37" name="직사각형 36">
            <a:extLst>
              <a:ext uri="{FF2B5EF4-FFF2-40B4-BE49-F238E27FC236}">
                <a16:creationId xmlns:a16="http://schemas.microsoft.com/office/drawing/2014/main" id="{F20845CC-2E96-4B7E-9362-27057C00D875}"/>
              </a:ext>
            </a:extLst>
          </p:cNvPr>
          <p:cNvSpPr/>
          <p:nvPr/>
        </p:nvSpPr>
        <p:spPr>
          <a:xfrm>
            <a:off x="983090" y="1861838"/>
            <a:ext cx="1422400" cy="1440000"/>
          </a:xfrm>
          <a:prstGeom prst="rect">
            <a:avLst/>
          </a:prstGeom>
          <a:solidFill>
            <a:srgbClr val="323F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E1BE63"/>
                </a:solidFill>
                <a:latin typeface="나눔고딕" panose="020D0804000000000000" pitchFamily="50" charset="-127"/>
                <a:ea typeface="나눔고딕" panose="020D0804000000000000" pitchFamily="50" charset="-127"/>
              </a:rPr>
              <a:t>Introduction</a:t>
            </a:r>
          </a:p>
          <a:p>
            <a:pPr algn="ctr"/>
            <a:r>
              <a:rPr lang="en-US" altLang="ko-KR" sz="1600" dirty="0">
                <a:solidFill>
                  <a:srgbClr val="E1BE63"/>
                </a:solidFill>
                <a:latin typeface="나눔고딕" panose="020D0804000000000000" pitchFamily="50" charset="-127"/>
                <a:ea typeface="나눔고딕" panose="020D0804000000000000" pitchFamily="50" charset="-127"/>
              </a:rPr>
              <a:t>/Theory</a:t>
            </a:r>
            <a:endParaRPr lang="ko-KR" altLang="en-US" sz="1600" dirty="0">
              <a:solidFill>
                <a:srgbClr val="E1BE63"/>
              </a:solidFill>
              <a:latin typeface="나눔고딕" panose="020D0804000000000000" pitchFamily="50" charset="-127"/>
              <a:ea typeface="나눔고딕" panose="020D0804000000000000" pitchFamily="50" charset="-127"/>
            </a:endParaRPr>
          </a:p>
        </p:txBody>
      </p:sp>
      <p:sp>
        <p:nvSpPr>
          <p:cNvPr id="9" name="TextBox 8">
            <a:extLst>
              <a:ext uri="{FF2B5EF4-FFF2-40B4-BE49-F238E27FC236}">
                <a16:creationId xmlns:a16="http://schemas.microsoft.com/office/drawing/2014/main" id="{76840DB1-02DB-47B5-9F63-4CC7961E5A04}"/>
              </a:ext>
            </a:extLst>
          </p:cNvPr>
          <p:cNvSpPr txBox="1"/>
          <p:nvPr/>
        </p:nvSpPr>
        <p:spPr>
          <a:xfrm>
            <a:off x="2507202" y="2125305"/>
            <a:ext cx="5976664" cy="1015663"/>
          </a:xfrm>
          <a:prstGeom prst="rect">
            <a:avLst/>
          </a:prstGeom>
          <a:noFill/>
        </p:spPr>
        <p:txBody>
          <a:bodyPr wrap="square" rtlCol="0">
            <a:spAutoFit/>
          </a:bodyPr>
          <a:lstStyle/>
          <a:p>
            <a:pPr marL="342900" indent="-342900">
              <a:buFontTx/>
              <a:buChar char="-"/>
            </a:pPr>
            <a:r>
              <a:rPr lang="en-US" altLang="ko-KR" sz="2000" dirty="0">
                <a:solidFill>
                  <a:srgbClr val="203864"/>
                </a:solidFill>
                <a:latin typeface="Garamond" panose="02020404030301010803" pitchFamily="18" charset="0"/>
              </a:rPr>
              <a:t>Raman Spectroscopy</a:t>
            </a:r>
          </a:p>
          <a:p>
            <a:pPr marL="342900" indent="-342900">
              <a:buFontTx/>
              <a:buChar char="-"/>
            </a:pPr>
            <a:r>
              <a:rPr lang="en-US" altLang="ko-KR" sz="2000" dirty="0">
                <a:solidFill>
                  <a:srgbClr val="203864"/>
                </a:solidFill>
                <a:latin typeface="Garamond" panose="02020404030301010803" pitchFamily="18" charset="0"/>
              </a:rPr>
              <a:t>Graphene Phonon Mode</a:t>
            </a:r>
          </a:p>
          <a:p>
            <a:pPr marL="342900" indent="-342900">
              <a:buFontTx/>
              <a:buChar char="-"/>
            </a:pPr>
            <a:r>
              <a:rPr lang="en-US" altLang="ko-KR" sz="2000" dirty="0">
                <a:solidFill>
                  <a:srgbClr val="203864"/>
                </a:solidFill>
                <a:latin typeface="Garamond" panose="02020404030301010803" pitchFamily="18" charset="0"/>
              </a:rPr>
              <a:t>Graphene Raman Spectrum</a:t>
            </a:r>
          </a:p>
        </p:txBody>
      </p:sp>
      <p:sp>
        <p:nvSpPr>
          <p:cNvPr id="11" name="TextBox 10">
            <a:extLst>
              <a:ext uri="{FF2B5EF4-FFF2-40B4-BE49-F238E27FC236}">
                <a16:creationId xmlns:a16="http://schemas.microsoft.com/office/drawing/2014/main" id="{FE88F712-C9A5-4F34-811F-CAE4EE10EB3B}"/>
              </a:ext>
            </a:extLst>
          </p:cNvPr>
          <p:cNvSpPr txBox="1"/>
          <p:nvPr/>
        </p:nvSpPr>
        <p:spPr>
          <a:xfrm>
            <a:off x="2522599" y="5362344"/>
            <a:ext cx="7187872" cy="400110"/>
          </a:xfrm>
          <a:prstGeom prst="rect">
            <a:avLst/>
          </a:prstGeom>
          <a:noFill/>
        </p:spPr>
        <p:txBody>
          <a:bodyPr wrap="square" rtlCol="0">
            <a:spAutoFit/>
          </a:bodyPr>
          <a:lstStyle/>
          <a:p>
            <a:pPr marL="342900" indent="-342900">
              <a:buFontTx/>
              <a:buChar char="-"/>
            </a:pPr>
            <a:r>
              <a:rPr lang="en-US" altLang="ko-KR" sz="2000" dirty="0">
                <a:solidFill>
                  <a:srgbClr val="203864"/>
                </a:solidFill>
                <a:latin typeface="Garamond" panose="02020404030301010803" pitchFamily="18" charset="0"/>
              </a:rPr>
              <a:t>Raman Spectrum</a:t>
            </a:r>
          </a:p>
        </p:txBody>
      </p:sp>
      <p:sp>
        <p:nvSpPr>
          <p:cNvPr id="23" name="TextBox 22">
            <a:extLst>
              <a:ext uri="{FF2B5EF4-FFF2-40B4-BE49-F238E27FC236}">
                <a16:creationId xmlns:a16="http://schemas.microsoft.com/office/drawing/2014/main" id="{735E16BF-8532-B684-3AFC-F456817F75F7}"/>
              </a:ext>
            </a:extLst>
          </p:cNvPr>
          <p:cNvSpPr txBox="1"/>
          <p:nvPr/>
        </p:nvSpPr>
        <p:spPr>
          <a:xfrm>
            <a:off x="2507202" y="3717032"/>
            <a:ext cx="5976664" cy="707886"/>
          </a:xfrm>
          <a:prstGeom prst="rect">
            <a:avLst/>
          </a:prstGeom>
          <a:noFill/>
        </p:spPr>
        <p:txBody>
          <a:bodyPr wrap="square" rtlCol="0">
            <a:spAutoFit/>
          </a:bodyPr>
          <a:lstStyle/>
          <a:p>
            <a:pPr marL="342900" indent="-342900">
              <a:buFontTx/>
              <a:buChar char="-"/>
            </a:pPr>
            <a:r>
              <a:rPr lang="en-US" altLang="ko-KR" sz="2000" dirty="0">
                <a:solidFill>
                  <a:srgbClr val="203864"/>
                </a:solidFill>
                <a:latin typeface="Garamond" panose="02020404030301010803" pitchFamily="18" charset="0"/>
              </a:rPr>
              <a:t>GO, RGO, Graphite</a:t>
            </a:r>
          </a:p>
          <a:p>
            <a:pPr marL="342900" indent="-342900">
              <a:buFontTx/>
              <a:buChar char="-"/>
            </a:pPr>
            <a:r>
              <a:rPr lang="en-US" altLang="ko-KR" sz="2000" dirty="0">
                <a:solidFill>
                  <a:srgbClr val="203864"/>
                </a:solidFill>
                <a:latin typeface="Garamond" panose="02020404030301010803" pitchFamily="18" charset="0"/>
              </a:rPr>
              <a:t>Ti2CTx</a:t>
            </a:r>
          </a:p>
        </p:txBody>
      </p:sp>
      <p:sp>
        <p:nvSpPr>
          <p:cNvPr id="12" name="직사각형 11">
            <a:extLst>
              <a:ext uri="{FF2B5EF4-FFF2-40B4-BE49-F238E27FC236}">
                <a16:creationId xmlns:a16="http://schemas.microsoft.com/office/drawing/2014/main" id="{12A6D52E-FFD0-2BB7-CF6F-42716CF5355E}"/>
              </a:ext>
            </a:extLst>
          </p:cNvPr>
          <p:cNvSpPr/>
          <p:nvPr/>
        </p:nvSpPr>
        <p:spPr>
          <a:xfrm>
            <a:off x="983090" y="4842399"/>
            <a:ext cx="1422400" cy="1440000"/>
          </a:xfrm>
          <a:prstGeom prst="rect">
            <a:avLst/>
          </a:prstGeom>
          <a:solidFill>
            <a:srgbClr val="323F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E1BE63"/>
                </a:solidFill>
                <a:latin typeface="나눔고딕" panose="020D0804000000000000" pitchFamily="50" charset="-127"/>
                <a:ea typeface="나눔고딕" panose="020D0804000000000000" pitchFamily="50" charset="-127"/>
              </a:rPr>
              <a:t>Discussion</a:t>
            </a:r>
          </a:p>
          <a:p>
            <a:pPr algn="ctr"/>
            <a:r>
              <a:rPr lang="en-US" altLang="ko-KR" sz="1600" dirty="0">
                <a:solidFill>
                  <a:srgbClr val="E1BE63"/>
                </a:solidFill>
                <a:latin typeface="나눔고딕" panose="020D0804000000000000" pitchFamily="50" charset="-127"/>
                <a:ea typeface="나눔고딕" panose="020D0804000000000000" pitchFamily="50" charset="-127"/>
              </a:rPr>
              <a:t>/Conclusion</a:t>
            </a:r>
            <a:endParaRPr lang="ko-KR" altLang="en-US" sz="1600" dirty="0">
              <a:solidFill>
                <a:srgbClr val="E1BE63"/>
              </a:solidFill>
              <a:latin typeface="나눔고딕" panose="020D0804000000000000" pitchFamily="50" charset="-127"/>
              <a:ea typeface="나눔고딕" panose="020D0804000000000000" pitchFamily="50" charset="-127"/>
            </a:endParaRPr>
          </a:p>
        </p:txBody>
      </p:sp>
    </p:spTree>
    <p:extLst>
      <p:ext uri="{BB962C8B-B14F-4D97-AF65-F5344CB8AC3E}">
        <p14:creationId xmlns:p14="http://schemas.microsoft.com/office/powerpoint/2010/main" val="39948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8B053A-37BF-4193-779C-D951D66FAED6}"/>
              </a:ext>
            </a:extLst>
          </p:cNvPr>
          <p:cNvSpPr txBox="1"/>
          <p:nvPr/>
        </p:nvSpPr>
        <p:spPr>
          <a:xfrm>
            <a:off x="1442882" y="776898"/>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Raman Spectroscopy</a:t>
            </a:r>
          </a:p>
        </p:txBody>
      </p:sp>
      <p:pic>
        <p:nvPicPr>
          <p:cNvPr id="4" name="그림 3" descr="사람, 의류, 착용, 벽이(가) 표시된 사진&#10;&#10;자동 생성된 설명">
            <a:extLst>
              <a:ext uri="{FF2B5EF4-FFF2-40B4-BE49-F238E27FC236}">
                <a16:creationId xmlns:a16="http://schemas.microsoft.com/office/drawing/2014/main" id="{9E5B1618-D6D7-6DCE-9BBA-9D8200ECD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68" y="1633620"/>
            <a:ext cx="1893844" cy="2659476"/>
          </a:xfrm>
          <a:prstGeom prst="rect">
            <a:avLst/>
          </a:prstGeom>
        </p:spPr>
      </p:pic>
      <p:pic>
        <p:nvPicPr>
          <p:cNvPr id="6" name="그림 5">
            <a:extLst>
              <a:ext uri="{FF2B5EF4-FFF2-40B4-BE49-F238E27FC236}">
                <a16:creationId xmlns:a16="http://schemas.microsoft.com/office/drawing/2014/main" id="{75E9EDE8-266A-F623-6C7A-659121C47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3966894"/>
            <a:ext cx="8769923" cy="2709207"/>
          </a:xfrm>
          <a:prstGeom prst="rect">
            <a:avLst/>
          </a:prstGeom>
        </p:spPr>
      </p:pic>
      <p:sp>
        <p:nvSpPr>
          <p:cNvPr id="8" name="TextBox 7">
            <a:extLst>
              <a:ext uri="{FF2B5EF4-FFF2-40B4-BE49-F238E27FC236}">
                <a16:creationId xmlns:a16="http://schemas.microsoft.com/office/drawing/2014/main" id="{62EBD86D-F30A-8E91-53AC-683FD8AD0749}"/>
              </a:ext>
            </a:extLst>
          </p:cNvPr>
          <p:cNvSpPr txBox="1"/>
          <p:nvPr/>
        </p:nvSpPr>
        <p:spPr>
          <a:xfrm>
            <a:off x="2644020" y="1633620"/>
            <a:ext cx="6096000" cy="1261884"/>
          </a:xfrm>
          <a:prstGeom prst="rect">
            <a:avLst/>
          </a:prstGeom>
          <a:noFill/>
        </p:spPr>
        <p:txBody>
          <a:bodyPr wrap="square">
            <a:spAutoFit/>
          </a:bodyPr>
          <a:lstStyle/>
          <a:p>
            <a:r>
              <a:rPr lang="en-US" altLang="ko-KR" sz="2800" dirty="0">
                <a:solidFill>
                  <a:srgbClr val="072A60"/>
                </a:solidFill>
                <a:latin typeface="Garamond" panose="02020404030301010803" pitchFamily="18" charset="0"/>
              </a:rPr>
              <a:t>Raman Shift</a:t>
            </a:r>
          </a:p>
          <a:p>
            <a:r>
              <a:rPr lang="en-US" altLang="ko-KR" sz="2400" dirty="0">
                <a:solidFill>
                  <a:srgbClr val="072A60"/>
                </a:solidFill>
                <a:latin typeface="Garamond" panose="02020404030301010803" pitchFamily="18" charset="0"/>
              </a:rPr>
              <a:t>Raman scattering is inelastic photon scattering by matter. It is called </a:t>
            </a:r>
            <a:r>
              <a:rPr lang="en-US" altLang="ko-KR" sz="2400" b="1" dirty="0">
                <a:solidFill>
                  <a:srgbClr val="072A60"/>
                </a:solidFill>
                <a:latin typeface="Garamond" panose="02020404030301010803" pitchFamily="18" charset="0"/>
              </a:rPr>
              <a:t>Raman shift</a:t>
            </a:r>
            <a:r>
              <a:rPr lang="en-US" altLang="ko-KR" sz="2400" dirty="0">
                <a:solidFill>
                  <a:srgbClr val="072A60"/>
                </a:solidFill>
                <a:latin typeface="Garamond" panose="02020404030301010803" pitchFamily="18" charset="0"/>
              </a:rPr>
              <a:t>.</a:t>
            </a:r>
          </a:p>
        </p:txBody>
      </p:sp>
    </p:spTree>
    <p:extLst>
      <p:ext uri="{BB962C8B-B14F-4D97-AF65-F5344CB8AC3E}">
        <p14:creationId xmlns:p14="http://schemas.microsoft.com/office/powerpoint/2010/main" val="70112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8B053A-37BF-4193-779C-D951D66FAED6}"/>
              </a:ext>
            </a:extLst>
          </p:cNvPr>
          <p:cNvSpPr txBox="1"/>
          <p:nvPr/>
        </p:nvSpPr>
        <p:spPr>
          <a:xfrm>
            <a:off x="1442882" y="764704"/>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Raman Spectroscopy</a:t>
            </a:r>
          </a:p>
        </p:txBody>
      </p:sp>
      <p:pic>
        <p:nvPicPr>
          <p:cNvPr id="3" name="그림 2">
            <a:extLst>
              <a:ext uri="{FF2B5EF4-FFF2-40B4-BE49-F238E27FC236}">
                <a16:creationId xmlns:a16="http://schemas.microsoft.com/office/drawing/2014/main" id="{CA1B5059-29FF-56A7-ECA1-0A5058170B52}"/>
              </a:ext>
            </a:extLst>
          </p:cNvPr>
          <p:cNvPicPr>
            <a:picLocks noChangeAspect="1"/>
          </p:cNvPicPr>
          <p:nvPr/>
        </p:nvPicPr>
        <p:blipFill rotWithShape="1">
          <a:blip r:embed="rId2">
            <a:extLst>
              <a:ext uri="{28A0092B-C50C-407E-A947-70E740481C1C}">
                <a14:useLocalDpi xmlns:a14="http://schemas.microsoft.com/office/drawing/2010/main" val="0"/>
              </a:ext>
            </a:extLst>
          </a:blip>
          <a:srcRect l="225"/>
          <a:stretch/>
        </p:blipFill>
        <p:spPr>
          <a:xfrm>
            <a:off x="6558418" y="1791903"/>
            <a:ext cx="5040560" cy="3916979"/>
          </a:xfrm>
          <a:prstGeom prst="rect">
            <a:avLst/>
          </a:prstGeom>
        </p:spPr>
      </p:pic>
      <p:grpSp>
        <p:nvGrpSpPr>
          <p:cNvPr id="5" name="그룹 4">
            <a:extLst>
              <a:ext uri="{FF2B5EF4-FFF2-40B4-BE49-F238E27FC236}">
                <a16:creationId xmlns:a16="http://schemas.microsoft.com/office/drawing/2014/main" id="{A0F8E5A2-52AD-8ACB-9529-8E75FEF0C7A2}"/>
              </a:ext>
            </a:extLst>
          </p:cNvPr>
          <p:cNvGrpSpPr/>
          <p:nvPr/>
        </p:nvGrpSpPr>
        <p:grpSpPr>
          <a:xfrm rot="10800000">
            <a:off x="912050" y="1957104"/>
            <a:ext cx="3274800" cy="2945884"/>
            <a:chOff x="7983998" y="1406655"/>
            <a:chExt cx="3033327" cy="2811813"/>
          </a:xfrm>
        </p:grpSpPr>
        <p:sp>
          <p:nvSpPr>
            <p:cNvPr id="7" name="직사각형 6">
              <a:extLst>
                <a:ext uri="{FF2B5EF4-FFF2-40B4-BE49-F238E27FC236}">
                  <a16:creationId xmlns:a16="http://schemas.microsoft.com/office/drawing/2014/main" id="{F1B9C01B-94AE-ACE9-2DB0-4D3BE0C94C2A}"/>
                </a:ext>
              </a:extLst>
            </p:cNvPr>
            <p:cNvSpPr/>
            <p:nvPr/>
          </p:nvSpPr>
          <p:spPr>
            <a:xfrm>
              <a:off x="7983998" y="1406655"/>
              <a:ext cx="2938510" cy="2811813"/>
            </a:xfrm>
            <a:prstGeom prst="rect">
              <a:avLst/>
            </a:prstGeom>
            <a:noFill/>
            <a:ln w="698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rial" panose="020B0604020202020204" pitchFamily="34" charset="0"/>
                  <a:cs typeface="Arial" panose="020B0604020202020204" pitchFamily="34" charset="0"/>
                </a:rPr>
                <a:t>Spectrometer</a:t>
              </a:r>
              <a:endParaRPr lang="ko-KR" altLang="en-US" dirty="0">
                <a:latin typeface="Arial" panose="020B0604020202020204" pitchFamily="34" charset="0"/>
                <a:cs typeface="Arial" panose="020B0604020202020204" pitchFamily="34" charset="0"/>
              </a:endParaRPr>
            </a:p>
          </p:txBody>
        </p:sp>
        <p:sp>
          <p:nvSpPr>
            <p:cNvPr id="9" name="직사각형 8">
              <a:extLst>
                <a:ext uri="{FF2B5EF4-FFF2-40B4-BE49-F238E27FC236}">
                  <a16:creationId xmlns:a16="http://schemas.microsoft.com/office/drawing/2014/main" id="{D7B526E6-0605-8DA4-009C-9CB604B2C0F5}"/>
                </a:ext>
              </a:extLst>
            </p:cNvPr>
            <p:cNvSpPr/>
            <p:nvPr/>
          </p:nvSpPr>
          <p:spPr>
            <a:xfrm>
              <a:off x="10834943" y="3723745"/>
              <a:ext cx="182382" cy="107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id="{1F66ED1D-1821-A55E-AF8A-23C0E7D910F9}"/>
                </a:ext>
              </a:extLst>
            </p:cNvPr>
            <p:cNvSpPr/>
            <p:nvPr/>
          </p:nvSpPr>
          <p:spPr>
            <a:xfrm rot="20939454">
              <a:off x="9043213" y="1963303"/>
              <a:ext cx="53113" cy="1867236"/>
            </a:xfrm>
            <a:prstGeom prst="rect">
              <a:avLst/>
            </a:prstGeom>
            <a:solidFill>
              <a:srgbClr val="00DA43">
                <a:alpha val="40000"/>
              </a:srgbClr>
            </a:solidFill>
            <a:ln>
              <a:noFill/>
            </a:ln>
            <a:effectLst>
              <a:glow rad="38100">
                <a:srgbClr val="00F24B">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 name="직사각형 10">
              <a:extLst>
                <a:ext uri="{FF2B5EF4-FFF2-40B4-BE49-F238E27FC236}">
                  <a16:creationId xmlns:a16="http://schemas.microsoft.com/office/drawing/2014/main" id="{31D6B68F-BC07-0DA8-A656-0711C0363AEE}"/>
                </a:ext>
              </a:extLst>
            </p:cNvPr>
            <p:cNvSpPr/>
            <p:nvPr/>
          </p:nvSpPr>
          <p:spPr>
            <a:xfrm rot="21286104" flipH="1">
              <a:off x="9158259" y="1805199"/>
              <a:ext cx="45719" cy="1986458"/>
            </a:xfrm>
            <a:prstGeom prst="rect">
              <a:avLst/>
            </a:prstGeom>
            <a:solidFill>
              <a:srgbClr val="FF0000">
                <a:alpha val="40000"/>
              </a:srgbClr>
            </a:solidFill>
            <a:ln>
              <a:noFill/>
            </a:ln>
            <a:effectLst>
              <a:glow rad="38100">
                <a:srgbClr val="FF0000">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 name="직사각형 11">
              <a:extLst>
                <a:ext uri="{FF2B5EF4-FFF2-40B4-BE49-F238E27FC236}">
                  <a16:creationId xmlns:a16="http://schemas.microsoft.com/office/drawing/2014/main" id="{B144AFC6-B5F2-C05B-7E6D-5911C55383C3}"/>
                </a:ext>
              </a:extLst>
            </p:cNvPr>
            <p:cNvSpPr/>
            <p:nvPr/>
          </p:nvSpPr>
          <p:spPr>
            <a:xfrm rot="20086899">
              <a:off x="8831308" y="2119540"/>
              <a:ext cx="54957" cy="1742315"/>
            </a:xfrm>
            <a:prstGeom prst="rect">
              <a:avLst/>
            </a:prstGeom>
            <a:solidFill>
              <a:srgbClr val="482BF9">
                <a:alpha val="40000"/>
              </a:srgbClr>
            </a:solidFill>
            <a:ln>
              <a:noFill/>
            </a:ln>
            <a:effectLst>
              <a:glow rad="38100">
                <a:srgbClr val="482BF9">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 name="직사각형 12">
              <a:extLst>
                <a:ext uri="{FF2B5EF4-FFF2-40B4-BE49-F238E27FC236}">
                  <a16:creationId xmlns:a16="http://schemas.microsoft.com/office/drawing/2014/main" id="{31D549BA-079A-85FC-5079-7C9312F8CA7B}"/>
                </a:ext>
              </a:extLst>
            </p:cNvPr>
            <p:cNvSpPr/>
            <p:nvPr/>
          </p:nvSpPr>
          <p:spPr>
            <a:xfrm rot="5400000" flipH="1">
              <a:off x="9626016" y="2788633"/>
              <a:ext cx="1938346" cy="44357"/>
            </a:xfrm>
            <a:prstGeom prst="rect">
              <a:avLst/>
            </a:prstGeom>
            <a:solidFill>
              <a:srgbClr val="00DA43">
                <a:alpha val="40000"/>
              </a:srgbClr>
            </a:solidFill>
            <a:ln>
              <a:noFill/>
            </a:ln>
            <a:effectLst>
              <a:glow rad="38100">
                <a:srgbClr val="00F24B">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 name="직사각형 13">
              <a:extLst>
                <a:ext uri="{FF2B5EF4-FFF2-40B4-BE49-F238E27FC236}">
                  <a16:creationId xmlns:a16="http://schemas.microsoft.com/office/drawing/2014/main" id="{596D5AEA-F677-72EC-8C2D-7455740CC3F9}"/>
                </a:ext>
              </a:extLst>
            </p:cNvPr>
            <p:cNvSpPr/>
            <p:nvPr/>
          </p:nvSpPr>
          <p:spPr>
            <a:xfrm rot="2487769">
              <a:off x="10304722" y="1807577"/>
              <a:ext cx="530446" cy="90619"/>
            </a:xfrm>
            <a:prstGeom prst="rect">
              <a:avLst/>
            </a:prstGeom>
            <a:gradFill>
              <a:gsLst>
                <a:gs pos="0">
                  <a:srgbClr val="00B0F0"/>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5" name="직사각형 14">
              <a:extLst>
                <a:ext uri="{FF2B5EF4-FFF2-40B4-BE49-F238E27FC236}">
                  <a16:creationId xmlns:a16="http://schemas.microsoft.com/office/drawing/2014/main" id="{E05944E0-ADDE-E660-4E07-451D83A4D092}"/>
                </a:ext>
              </a:extLst>
            </p:cNvPr>
            <p:cNvSpPr/>
            <p:nvPr/>
          </p:nvSpPr>
          <p:spPr>
            <a:xfrm rot="7456907" flipH="1">
              <a:off x="8700930" y="2883098"/>
              <a:ext cx="2376000" cy="39600"/>
            </a:xfrm>
            <a:prstGeom prst="rect">
              <a:avLst/>
            </a:prstGeom>
            <a:solidFill>
              <a:srgbClr val="00DA43">
                <a:alpha val="40000"/>
              </a:srgbClr>
            </a:solidFill>
            <a:ln>
              <a:noFill/>
            </a:ln>
            <a:effectLst>
              <a:glow rad="38100">
                <a:srgbClr val="00F24B">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 name="직사각형 15">
              <a:extLst>
                <a:ext uri="{FF2B5EF4-FFF2-40B4-BE49-F238E27FC236}">
                  <a16:creationId xmlns:a16="http://schemas.microsoft.com/office/drawing/2014/main" id="{02C0CE4D-E575-604F-2CFC-6BD999EDC4D2}"/>
                </a:ext>
              </a:extLst>
            </p:cNvPr>
            <p:cNvSpPr/>
            <p:nvPr/>
          </p:nvSpPr>
          <p:spPr>
            <a:xfrm rot="20877890">
              <a:off x="8937367" y="3781752"/>
              <a:ext cx="889306" cy="133829"/>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7" name="직사각형 16">
              <a:extLst>
                <a:ext uri="{FF2B5EF4-FFF2-40B4-BE49-F238E27FC236}">
                  <a16:creationId xmlns:a16="http://schemas.microsoft.com/office/drawing/2014/main" id="{8F56131E-79A3-A946-5BCA-EF1DB3B75EC3}"/>
                </a:ext>
              </a:extLst>
            </p:cNvPr>
            <p:cNvSpPr/>
            <p:nvPr/>
          </p:nvSpPr>
          <p:spPr>
            <a:xfrm rot="8684055">
              <a:off x="8175138" y="1618015"/>
              <a:ext cx="990190" cy="450319"/>
            </a:xfrm>
            <a:prstGeom prst="rect">
              <a:avLst/>
            </a:prstGeom>
            <a:blipFill>
              <a:blip r:embed="rId4"/>
              <a:tile tx="0" ty="0" sx="100000" sy="100000" flip="none" algn="tl"/>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Arial" panose="020B0604020202020204" pitchFamily="34" charset="0"/>
                  <a:cs typeface="Arial" panose="020B0604020202020204" pitchFamily="34" charset="0"/>
                </a:rPr>
                <a:t>CCD</a:t>
              </a:r>
              <a:endParaRPr lang="ko-KR" altLang="en-US" dirty="0">
                <a:solidFill>
                  <a:schemeClr val="tx1"/>
                </a:solidFill>
                <a:latin typeface="Arial" panose="020B0604020202020204" pitchFamily="34" charset="0"/>
                <a:cs typeface="Arial" panose="020B0604020202020204" pitchFamily="34" charset="0"/>
              </a:endParaRPr>
            </a:p>
          </p:txBody>
        </p:sp>
        <p:sp>
          <p:nvSpPr>
            <p:cNvPr id="18" name="직사각형 17">
              <a:extLst>
                <a:ext uri="{FF2B5EF4-FFF2-40B4-BE49-F238E27FC236}">
                  <a16:creationId xmlns:a16="http://schemas.microsoft.com/office/drawing/2014/main" id="{72AC9392-5A11-B0BC-D9A0-917303B348D5}"/>
                </a:ext>
              </a:extLst>
            </p:cNvPr>
            <p:cNvSpPr/>
            <p:nvPr/>
          </p:nvSpPr>
          <p:spPr>
            <a:xfrm rot="13484580">
              <a:off x="10324719" y="3737564"/>
              <a:ext cx="530446" cy="90619"/>
            </a:xfrm>
            <a:prstGeom prst="rect">
              <a:avLst/>
            </a:prstGeom>
            <a:gradFill>
              <a:gsLst>
                <a:gs pos="0">
                  <a:srgbClr val="00B0F0"/>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cxnSp>
        <p:nvCxnSpPr>
          <p:cNvPr id="19" name="직선 화살표 연결선 18">
            <a:extLst>
              <a:ext uri="{FF2B5EF4-FFF2-40B4-BE49-F238E27FC236}">
                <a16:creationId xmlns:a16="http://schemas.microsoft.com/office/drawing/2014/main" id="{E2A994A5-6B6F-72FA-4AC1-59A6B30EA457}"/>
              </a:ext>
            </a:extLst>
          </p:cNvPr>
          <p:cNvCxnSpPr>
            <a:cxnSpLocks/>
          </p:cNvCxnSpPr>
          <p:nvPr/>
        </p:nvCxnSpPr>
        <p:spPr>
          <a:xfrm>
            <a:off x="4509445" y="4368321"/>
            <a:ext cx="1880725" cy="7544"/>
          </a:xfrm>
          <a:prstGeom prst="straightConnector1">
            <a:avLst/>
          </a:prstGeom>
          <a:ln w="63500">
            <a:solidFill>
              <a:srgbClr val="E1BE6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4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72152-A126-4F72-8661-C3090D7701E4}"/>
              </a:ext>
            </a:extLst>
          </p:cNvPr>
          <p:cNvSpPr txBox="1"/>
          <p:nvPr/>
        </p:nvSpPr>
        <p:spPr>
          <a:xfrm>
            <a:off x="1559496" y="764704"/>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Graphene</a:t>
            </a:r>
          </a:p>
        </p:txBody>
      </p:sp>
      <p:pic>
        <p:nvPicPr>
          <p:cNvPr id="35" name="그림 34">
            <a:extLst>
              <a:ext uri="{FF2B5EF4-FFF2-40B4-BE49-F238E27FC236}">
                <a16:creationId xmlns:a16="http://schemas.microsoft.com/office/drawing/2014/main" id="{DDEB1AC9-E417-4576-9B02-5668C69DB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308463"/>
            <a:ext cx="72008" cy="9620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50E47A-CADC-313D-4F8D-B6915AA1C92B}"/>
                  </a:ext>
                </a:extLst>
              </p:cNvPr>
              <p:cNvSpPr txBox="1"/>
              <p:nvPr/>
            </p:nvSpPr>
            <p:spPr>
              <a:xfrm>
                <a:off x="4583832" y="2132856"/>
                <a:ext cx="6286839" cy="2015936"/>
              </a:xfrm>
              <a:prstGeom prst="rect">
                <a:avLst/>
              </a:prstGeom>
              <a:noFill/>
            </p:spPr>
            <p:txBody>
              <a:bodyPr wrap="square">
                <a:spAutoFit/>
              </a:bodyPr>
              <a:lstStyle/>
              <a:p>
                <a:r>
                  <a:rPr lang="en-US" altLang="ko-KR" sz="2400" dirty="0">
                    <a:solidFill>
                      <a:srgbClr val="072A60"/>
                    </a:solidFill>
                    <a:latin typeface="Garamond" panose="02020404030301010803" pitchFamily="18" charset="0"/>
                  </a:rPr>
                  <a:t>2d building block for </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a:rPr lang="en-US" altLang="ko-KR" sz="2400" b="0" i="1" smtClean="0">
                            <a:solidFill>
                              <a:srgbClr val="072A60"/>
                            </a:solidFill>
                            <a:latin typeface="Cambria Math" panose="02040503050406030204" pitchFamily="18" charset="0"/>
                          </a:rPr>
                          <m:t>𝑠𝑝</m:t>
                        </m:r>
                      </m:e>
                      <m:sup>
                        <m:r>
                          <a:rPr lang="en-US" altLang="ko-KR" sz="2400" b="0" i="1" smtClean="0">
                            <a:solidFill>
                              <a:srgbClr val="072A60"/>
                            </a:solidFill>
                            <a:latin typeface="Cambria Math" panose="02040503050406030204" pitchFamily="18" charset="0"/>
                          </a:rPr>
                          <m:t>2</m:t>
                        </m:r>
                      </m:sup>
                    </m:sSup>
                  </m:oMath>
                </a14:m>
                <a:r>
                  <a:rPr lang="en-US" altLang="ko-KR" sz="2400" dirty="0">
                    <a:solidFill>
                      <a:srgbClr val="072A60"/>
                    </a:solidFill>
                    <a:latin typeface="Garamond" panose="02020404030301010803" pitchFamily="18" charset="0"/>
                  </a:rPr>
                  <a:t>carbon </a:t>
                </a:r>
                <a:r>
                  <a:rPr lang="en-US" altLang="ko-KR" sz="2400" dirty="0" err="1">
                    <a:solidFill>
                      <a:srgbClr val="072A60"/>
                    </a:solidFill>
                    <a:latin typeface="Garamond" panose="02020404030301010803" pitchFamily="18" charset="0"/>
                  </a:rPr>
                  <a:t>allotrpes</a:t>
                </a:r>
                <a:r>
                  <a:rPr lang="en-US" altLang="ko-KR" sz="2400" dirty="0">
                    <a:solidFill>
                      <a:srgbClr val="072A60"/>
                    </a:solidFill>
                    <a:latin typeface="Garamond" panose="02020404030301010803" pitchFamily="18" charset="0"/>
                  </a:rPr>
                  <a:t>. </a:t>
                </a:r>
              </a:p>
              <a:p>
                <a:endParaRPr lang="en-US" altLang="ko-KR" sz="2400" dirty="0">
                  <a:solidFill>
                    <a:srgbClr val="072A60"/>
                  </a:solidFill>
                  <a:latin typeface="Garamond" panose="02020404030301010803" pitchFamily="18" charset="0"/>
                </a:endParaRPr>
              </a:p>
              <a:p>
                <a:r>
                  <a:rPr lang="en-US" altLang="ko-KR" sz="2400" dirty="0">
                    <a:solidFill>
                      <a:srgbClr val="072A60"/>
                    </a:solidFill>
                    <a:latin typeface="Garamond" panose="02020404030301010803" pitchFamily="18" charset="0"/>
                  </a:rPr>
                  <a:t>*</a:t>
                </a:r>
                <a:r>
                  <a:rPr lang="en-US" altLang="ko-KR" sz="2400" dirty="0">
                    <a:solidFill>
                      <a:srgbClr val="072A60"/>
                    </a:solidFill>
                  </a:rPr>
                  <a:t> </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a:rPr lang="en-US" altLang="ko-KR" sz="2400" b="0" i="1" smtClean="0">
                            <a:solidFill>
                              <a:srgbClr val="072A60"/>
                            </a:solidFill>
                            <a:latin typeface="Cambria Math" panose="02040503050406030204" pitchFamily="18" charset="0"/>
                          </a:rPr>
                          <m:t>𝑠𝑝</m:t>
                        </m:r>
                      </m:e>
                      <m:sup>
                        <m:r>
                          <a:rPr lang="en-US" altLang="ko-KR" sz="2400" b="0" i="1" smtClean="0">
                            <a:solidFill>
                              <a:srgbClr val="072A60"/>
                            </a:solidFill>
                            <a:latin typeface="Cambria Math" panose="02040503050406030204" pitchFamily="18" charset="0"/>
                          </a:rPr>
                          <m:t>2</m:t>
                        </m:r>
                      </m:sup>
                    </m:sSup>
                  </m:oMath>
                </a14:m>
                <a:r>
                  <a:rPr lang="en-US" altLang="ko-KR" sz="2400" i="1" dirty="0">
                    <a:solidFill>
                      <a:srgbClr val="072A60"/>
                    </a:solidFill>
                    <a:latin typeface="Cambria Math" panose="02040503050406030204" pitchFamily="18" charset="0"/>
                  </a:rPr>
                  <a:t> </a:t>
                </a:r>
                <a:r>
                  <a:rPr lang="en-US" altLang="ko-KR" sz="2400" dirty="0">
                    <a:solidFill>
                      <a:srgbClr val="072A60"/>
                    </a:solidFill>
                    <a:latin typeface="Cambria Math" panose="02040503050406030204" pitchFamily="18" charset="0"/>
                  </a:rPr>
                  <a:t>: </a:t>
                </a:r>
                <a:r>
                  <a:rPr lang="en-US" altLang="ko-KR" sz="2400" dirty="0">
                    <a:solidFill>
                      <a:srgbClr val="072A60"/>
                    </a:solidFill>
                    <a:latin typeface="Garamond" panose="02020404030301010803" pitchFamily="18" charset="0"/>
                  </a:rPr>
                  <a:t>A carbon atom bound to three atoms and forms a flat trigonal or triangular arrangement with 120ºangles between bonds </a:t>
                </a:r>
                <a:endParaRPr lang="en-US" altLang="ko-KR" sz="2400" i="1" dirty="0">
                  <a:solidFill>
                    <a:srgbClr val="072A60"/>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9250E47A-CADC-313D-4F8D-B6915AA1C92B}"/>
                  </a:ext>
                </a:extLst>
              </p:cNvPr>
              <p:cNvSpPr txBox="1">
                <a:spLocks noRot="1" noChangeAspect="1" noMove="1" noResize="1" noEditPoints="1" noAdjustHandles="1" noChangeArrowheads="1" noChangeShapeType="1" noTextEdit="1"/>
              </p:cNvSpPr>
              <p:nvPr/>
            </p:nvSpPr>
            <p:spPr>
              <a:xfrm>
                <a:off x="4583832" y="2132856"/>
                <a:ext cx="6286839" cy="2015936"/>
              </a:xfrm>
              <a:prstGeom prst="rect">
                <a:avLst/>
              </a:prstGeom>
              <a:blipFill>
                <a:blip r:embed="rId4"/>
                <a:stretch>
                  <a:fillRect l="-1552" t="-2115" r="-1843" b="-2417"/>
                </a:stretch>
              </a:blipFill>
            </p:spPr>
            <p:txBody>
              <a:bodyPr/>
              <a:lstStyle/>
              <a:p>
                <a:r>
                  <a:rPr lang="ko-KR" altLang="en-US">
                    <a:noFill/>
                  </a:rPr>
                  <a:t> </a:t>
                </a:r>
              </a:p>
            </p:txBody>
          </p:sp>
        </mc:Fallback>
      </mc:AlternateContent>
      <p:pic>
        <p:nvPicPr>
          <p:cNvPr id="3" name="그림 2">
            <a:extLst>
              <a:ext uri="{FF2B5EF4-FFF2-40B4-BE49-F238E27FC236}">
                <a16:creationId xmlns:a16="http://schemas.microsoft.com/office/drawing/2014/main" id="{490BAEEB-B02B-7C31-C34F-7F6C605AEBA3}"/>
              </a:ext>
            </a:extLst>
          </p:cNvPr>
          <p:cNvPicPr>
            <a:picLocks noChangeAspect="1"/>
          </p:cNvPicPr>
          <p:nvPr/>
        </p:nvPicPr>
        <p:blipFill rotWithShape="1">
          <a:blip r:embed="rId5">
            <a:extLst>
              <a:ext uri="{28A0092B-C50C-407E-A947-70E740481C1C}">
                <a14:useLocalDpi xmlns:a14="http://schemas.microsoft.com/office/drawing/2010/main" val="0"/>
              </a:ext>
            </a:extLst>
          </a:blip>
          <a:srcRect l="28687" t="63297" r="40939" b="907"/>
          <a:stretch/>
        </p:blipFill>
        <p:spPr>
          <a:xfrm>
            <a:off x="695400" y="1511399"/>
            <a:ext cx="3262503" cy="2718752"/>
          </a:xfrm>
          <a:prstGeom prst="rect">
            <a:avLst/>
          </a:prstGeom>
        </p:spPr>
      </p:pic>
    </p:spTree>
    <p:extLst>
      <p:ext uri="{BB962C8B-B14F-4D97-AF65-F5344CB8AC3E}">
        <p14:creationId xmlns:p14="http://schemas.microsoft.com/office/powerpoint/2010/main" val="367529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72152-A126-4F72-8661-C3090D7701E4}"/>
              </a:ext>
            </a:extLst>
          </p:cNvPr>
          <p:cNvSpPr txBox="1"/>
          <p:nvPr/>
        </p:nvSpPr>
        <p:spPr>
          <a:xfrm>
            <a:off x="1442882" y="692696"/>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Graphene Phonon Normal Mode</a:t>
            </a:r>
          </a:p>
        </p:txBody>
      </p:sp>
      <p:pic>
        <p:nvPicPr>
          <p:cNvPr id="6" name="그림 5">
            <a:extLst>
              <a:ext uri="{FF2B5EF4-FFF2-40B4-BE49-F238E27FC236}">
                <a16:creationId xmlns:a16="http://schemas.microsoft.com/office/drawing/2014/main" id="{0949F2CE-381F-D9B2-0D7F-3A84B1B98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621" y="1400582"/>
            <a:ext cx="3457131" cy="531148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50E47A-CADC-313D-4F8D-B6915AA1C92B}"/>
                  </a:ext>
                </a:extLst>
              </p:cNvPr>
              <p:cNvSpPr txBox="1"/>
              <p:nvPr/>
            </p:nvSpPr>
            <p:spPr>
              <a:xfrm>
                <a:off x="5231744" y="2204864"/>
                <a:ext cx="6286999" cy="3167277"/>
              </a:xfrm>
              <a:prstGeom prst="rect">
                <a:avLst/>
              </a:prstGeom>
              <a:noFill/>
            </p:spPr>
            <p:txBody>
              <a:bodyPr wrap="square">
                <a:spAutoFit/>
              </a:bodyPr>
              <a:lstStyle/>
              <a:p>
                <a:r>
                  <a:rPr lang="en-US" altLang="ko-KR" sz="2400" dirty="0">
                    <a:solidFill>
                      <a:srgbClr val="072A60"/>
                    </a:solidFill>
                    <a:latin typeface="Garamond" panose="02020404030301010803" pitchFamily="18" charset="0"/>
                  </a:rPr>
                  <a:t>*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𝐸</m:t>
                        </m:r>
                      </m:e>
                      <m:sub>
                        <m:r>
                          <a:rPr lang="en-US" altLang="ko-KR" sz="2400" b="0" i="1" smtClean="0">
                            <a:solidFill>
                              <a:srgbClr val="072A60"/>
                            </a:solidFill>
                            <a:latin typeface="Cambria Math" panose="02040503050406030204" pitchFamily="18" charset="0"/>
                          </a:rPr>
                          <m:t>2</m:t>
                        </m:r>
                        <m:r>
                          <a:rPr lang="en-US" altLang="ko-KR" sz="2400" b="0" i="1" smtClean="0">
                            <a:solidFill>
                              <a:srgbClr val="072A60"/>
                            </a:solidFill>
                            <a:latin typeface="Cambria Math" panose="02040503050406030204" pitchFamily="18" charset="0"/>
                          </a:rPr>
                          <m:t>𝑔</m:t>
                        </m:r>
                      </m:sub>
                    </m:sSub>
                  </m:oMath>
                </a14:m>
                <a:r>
                  <a:rPr lang="en-US" altLang="ko-KR" sz="2400" dirty="0">
                    <a:solidFill>
                      <a:srgbClr val="072A60"/>
                    </a:solidFill>
                    <a:latin typeface="Garamond" panose="02020404030301010803" pitchFamily="18" charset="0"/>
                  </a:rPr>
                  <a:t> : transverse anti-symmetric mode</a:t>
                </a:r>
              </a:p>
              <a:p>
                <a:r>
                  <a:rPr lang="en-US" altLang="ko-KR" sz="2400" dirty="0">
                    <a:solidFill>
                      <a:srgbClr val="072A60"/>
                    </a:solidFill>
                    <a:latin typeface="Garamond" panose="02020404030301010803" pitchFamily="18" charset="0"/>
                  </a:rPr>
                  <a:t>*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𝐸</m:t>
                        </m:r>
                      </m:e>
                      <m:sub>
                        <m:r>
                          <a:rPr lang="en-US" altLang="ko-KR" sz="2400" b="0" i="1" smtClean="0">
                            <a:solidFill>
                              <a:srgbClr val="072A60"/>
                            </a:solidFill>
                            <a:latin typeface="Cambria Math" panose="02040503050406030204" pitchFamily="18" charset="0"/>
                          </a:rPr>
                          <m:t>1</m:t>
                        </m:r>
                        <m:r>
                          <a:rPr lang="en-US" altLang="ko-KR" sz="2400" b="0" i="1" smtClean="0">
                            <a:solidFill>
                              <a:srgbClr val="072A60"/>
                            </a:solidFill>
                            <a:latin typeface="Cambria Math" panose="02040503050406030204" pitchFamily="18" charset="0"/>
                          </a:rPr>
                          <m:t>𝑢</m:t>
                        </m:r>
                      </m:sub>
                    </m:sSub>
                  </m:oMath>
                </a14:m>
                <a:r>
                  <a:rPr lang="en-US" altLang="ko-KR" sz="2400" dirty="0">
                    <a:solidFill>
                      <a:srgbClr val="072A60"/>
                    </a:solidFill>
                    <a:latin typeface="Garamond" panose="02020404030301010803" pitchFamily="18" charset="0"/>
                  </a:rPr>
                  <a:t> : transverse symmetric mode</a:t>
                </a:r>
              </a:p>
              <a:p>
                <a:r>
                  <a:rPr lang="en-US" altLang="ko-KR" sz="2400" dirty="0">
                    <a:solidFill>
                      <a:srgbClr val="072A60"/>
                    </a:solidFill>
                    <a:latin typeface="Garamond" panose="02020404030301010803" pitchFamily="18" charset="0"/>
                  </a:rPr>
                  <a:t>*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𝐴</m:t>
                        </m:r>
                      </m:e>
                      <m:sub>
                        <m:r>
                          <a:rPr lang="en-US" altLang="ko-KR" sz="2400" b="0" i="1" smtClean="0">
                            <a:solidFill>
                              <a:srgbClr val="072A60"/>
                            </a:solidFill>
                            <a:latin typeface="Cambria Math" panose="02040503050406030204" pitchFamily="18" charset="0"/>
                          </a:rPr>
                          <m:t>2</m:t>
                        </m:r>
                        <m:r>
                          <a:rPr lang="en-US" altLang="ko-KR" sz="2400" b="0" i="1" smtClean="0">
                            <a:solidFill>
                              <a:srgbClr val="072A60"/>
                            </a:solidFill>
                            <a:latin typeface="Cambria Math" panose="02040503050406030204" pitchFamily="18" charset="0"/>
                          </a:rPr>
                          <m:t>𝑢</m:t>
                        </m:r>
                      </m:sub>
                    </m:sSub>
                  </m:oMath>
                </a14:m>
                <a:r>
                  <a:rPr lang="en-US" altLang="ko-KR" sz="2400" dirty="0">
                    <a:solidFill>
                      <a:srgbClr val="072A60"/>
                    </a:solidFill>
                    <a:latin typeface="Garamond" panose="02020404030301010803" pitchFamily="18" charset="0"/>
                  </a:rPr>
                  <a:t> : out-plane symmetric mode</a:t>
                </a:r>
              </a:p>
              <a:p>
                <a:r>
                  <a:rPr lang="en-US" altLang="ko-KR" sz="2400" dirty="0">
                    <a:solidFill>
                      <a:srgbClr val="072A60"/>
                    </a:solidFill>
                    <a:latin typeface="Garamond" panose="02020404030301010803" pitchFamily="18" charset="0"/>
                  </a:rPr>
                  <a:t>*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𝐵</m:t>
                        </m:r>
                      </m:e>
                      <m:sub>
                        <m:r>
                          <a:rPr lang="en-US" altLang="ko-KR" sz="2400" b="0" i="1" smtClean="0">
                            <a:solidFill>
                              <a:srgbClr val="072A60"/>
                            </a:solidFill>
                            <a:latin typeface="Cambria Math" panose="02040503050406030204" pitchFamily="18" charset="0"/>
                          </a:rPr>
                          <m:t>2</m:t>
                        </m:r>
                        <m:r>
                          <a:rPr lang="en-US" altLang="ko-KR" sz="2400" b="0" i="1" smtClean="0">
                            <a:solidFill>
                              <a:srgbClr val="072A60"/>
                            </a:solidFill>
                            <a:latin typeface="Cambria Math" panose="02040503050406030204" pitchFamily="18" charset="0"/>
                          </a:rPr>
                          <m:t>𝑔</m:t>
                        </m:r>
                      </m:sub>
                    </m:sSub>
                  </m:oMath>
                </a14:m>
                <a:r>
                  <a:rPr lang="en-US" altLang="ko-KR" sz="2400" dirty="0">
                    <a:solidFill>
                      <a:srgbClr val="072A60"/>
                    </a:solidFill>
                    <a:latin typeface="Garamond" panose="02020404030301010803" pitchFamily="18" charset="0"/>
                  </a:rPr>
                  <a:t> : out-plane anti-symmetric mode</a:t>
                </a:r>
              </a:p>
              <a:p>
                <a:endParaRPr lang="en-US" altLang="ko-KR" sz="2400" dirty="0">
                  <a:solidFill>
                    <a:srgbClr val="072A60"/>
                  </a:solidFill>
                  <a:latin typeface="Garamond" panose="02020404030301010803" pitchFamily="18" charset="0"/>
                </a:endParaRPr>
              </a:p>
              <a:p>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𝐸</m:t>
                        </m:r>
                      </m:e>
                      <m:sub>
                        <m:r>
                          <a:rPr lang="en-US" altLang="ko-KR" sz="2400" b="0" i="1" smtClean="0">
                            <a:solidFill>
                              <a:srgbClr val="072A60"/>
                            </a:solidFill>
                            <a:latin typeface="Cambria Math" panose="02040503050406030204" pitchFamily="18" charset="0"/>
                          </a:rPr>
                          <m:t>2</m:t>
                        </m:r>
                        <m:r>
                          <a:rPr lang="en-US" altLang="ko-KR" sz="2400" b="0" i="1" smtClean="0">
                            <a:solidFill>
                              <a:srgbClr val="072A60"/>
                            </a:solidFill>
                            <a:latin typeface="Cambria Math" panose="02040503050406030204" pitchFamily="18" charset="0"/>
                          </a:rPr>
                          <m:t>𝑔</m:t>
                        </m:r>
                      </m:sub>
                    </m:sSub>
                  </m:oMath>
                </a14:m>
                <a:r>
                  <a:rPr lang="en-US" altLang="ko-KR" sz="2400" dirty="0">
                    <a:solidFill>
                      <a:srgbClr val="072A60"/>
                    </a:solidFill>
                    <a:latin typeface="Garamond" panose="02020404030301010803" pitchFamily="18" charset="0"/>
                  </a:rPr>
                  <a:t> phonons are Raman active, </a:t>
                </a:r>
                <a:endParaRPr lang="en-US" altLang="ko-KR" sz="2400" i="1" dirty="0">
                  <a:solidFill>
                    <a:srgbClr val="072A60"/>
                  </a:solidFill>
                  <a:latin typeface="Cambria Math" panose="02040503050406030204" pitchFamily="18" charset="0"/>
                </a:endParaRPr>
              </a:p>
              <a:p>
                <a14:m>
                  <m:oMath xmlns:m="http://schemas.openxmlformats.org/officeDocument/2006/math">
                    <m:sSub>
                      <m:sSubPr>
                        <m:ctrlPr>
                          <a:rPr lang="en-US" altLang="ko-KR" sz="2400" i="1">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𝐵</m:t>
                        </m:r>
                      </m:e>
                      <m:sub>
                        <m:r>
                          <a:rPr lang="en-US" altLang="ko-KR" sz="2400" i="1">
                            <a:solidFill>
                              <a:srgbClr val="072A60"/>
                            </a:solidFill>
                            <a:latin typeface="Cambria Math" panose="02040503050406030204" pitchFamily="18" charset="0"/>
                          </a:rPr>
                          <m:t>2</m:t>
                        </m:r>
                        <m:r>
                          <a:rPr lang="en-US" altLang="ko-KR" sz="2400" i="1">
                            <a:solidFill>
                              <a:srgbClr val="072A60"/>
                            </a:solidFill>
                            <a:latin typeface="Cambria Math" panose="02040503050406030204" pitchFamily="18" charset="0"/>
                          </a:rPr>
                          <m:t>𝑔</m:t>
                        </m:r>
                      </m:sub>
                    </m:sSub>
                  </m:oMath>
                </a14:m>
                <a:r>
                  <a:rPr lang="en-US" altLang="ko-KR" sz="2400" dirty="0">
                    <a:solidFill>
                      <a:srgbClr val="072A60"/>
                    </a:solidFill>
                    <a:latin typeface="Garamond" panose="02020404030301010803" pitchFamily="18" charset="0"/>
                  </a:rPr>
                  <a:t> phonons are not Raman active,</a:t>
                </a:r>
              </a:p>
              <a:p>
                <a:r>
                  <a:rPr lang="en-US" altLang="ko-KR" sz="2400" dirty="0">
                    <a:solidFill>
                      <a:srgbClr val="072A60"/>
                    </a:solidFill>
                    <a:latin typeface="Garamond" panose="02020404030301010803" pitchFamily="18" charset="0"/>
                  </a:rPr>
                  <a:t>Others are not Raman active but infrared active</a:t>
                </a:r>
              </a:p>
            </p:txBody>
          </p:sp>
        </mc:Choice>
        <mc:Fallback xmlns="">
          <p:sp>
            <p:nvSpPr>
              <p:cNvPr id="9" name="TextBox 8">
                <a:extLst>
                  <a:ext uri="{FF2B5EF4-FFF2-40B4-BE49-F238E27FC236}">
                    <a16:creationId xmlns:a16="http://schemas.microsoft.com/office/drawing/2014/main" id="{9250E47A-CADC-313D-4F8D-B6915AA1C92B}"/>
                  </a:ext>
                </a:extLst>
              </p:cNvPr>
              <p:cNvSpPr txBox="1">
                <a:spLocks noRot="1" noChangeAspect="1" noMove="1" noResize="1" noEditPoints="1" noAdjustHandles="1" noChangeArrowheads="1" noChangeShapeType="1" noTextEdit="1"/>
              </p:cNvSpPr>
              <p:nvPr/>
            </p:nvSpPr>
            <p:spPr>
              <a:xfrm>
                <a:off x="5231744" y="2204864"/>
                <a:ext cx="6286999" cy="3167277"/>
              </a:xfrm>
              <a:prstGeom prst="rect">
                <a:avLst/>
              </a:prstGeom>
              <a:blipFill>
                <a:blip r:embed="rId5"/>
                <a:stretch>
                  <a:fillRect l="-1453" t="-1156" b="-36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9452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72152-A126-4F72-8661-C3090D7701E4}"/>
              </a:ext>
            </a:extLst>
          </p:cNvPr>
          <p:cNvSpPr txBox="1"/>
          <p:nvPr/>
        </p:nvSpPr>
        <p:spPr>
          <a:xfrm>
            <a:off x="1442882" y="692696"/>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Graphene Raman Spectrum</a:t>
            </a:r>
          </a:p>
        </p:txBody>
      </p:sp>
      <p:pic>
        <p:nvPicPr>
          <p:cNvPr id="3" name="그림 2">
            <a:extLst>
              <a:ext uri="{FF2B5EF4-FFF2-40B4-BE49-F238E27FC236}">
                <a16:creationId xmlns:a16="http://schemas.microsoft.com/office/drawing/2014/main" id="{75CA956C-EB64-CC28-9CAF-AD65505E1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0" y="1628800"/>
            <a:ext cx="5231904" cy="412610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50E47A-CADC-313D-4F8D-B6915AA1C92B}"/>
                  </a:ext>
                </a:extLst>
              </p:cNvPr>
              <p:cNvSpPr txBox="1"/>
              <p:nvPr/>
            </p:nvSpPr>
            <p:spPr>
              <a:xfrm>
                <a:off x="5062208" y="1826079"/>
                <a:ext cx="7129791" cy="4154984"/>
              </a:xfrm>
              <a:prstGeom prst="rect">
                <a:avLst/>
              </a:prstGeom>
              <a:noFill/>
            </p:spPr>
            <p:txBody>
              <a:bodyPr wrap="square">
                <a:spAutoFit/>
              </a:bodyPr>
              <a:lstStyle/>
              <a:p>
                <a:pPr marL="342900" indent="-342900">
                  <a:buFont typeface="Arial" panose="020B0604020202020204" pitchFamily="34" charset="0"/>
                  <a:buChar char="•"/>
                </a:pPr>
                <a:r>
                  <a:rPr lang="en-US" altLang="ko-KR" sz="2400" dirty="0">
                    <a:solidFill>
                      <a:srgbClr val="072A60"/>
                    </a:solidFill>
                    <a:latin typeface="Garamond" panose="02020404030301010803" pitchFamily="18" charset="0"/>
                  </a:rPr>
                  <a:t>D peak : 1330</a:t>
                </a:r>
                <a14:m>
                  <m:oMath xmlns:m="http://schemas.openxmlformats.org/officeDocument/2006/math">
                    <m:sSup>
                      <m:sSupPr>
                        <m:ctrlPr>
                          <a:rPr lang="en-US" altLang="ko-KR" sz="2400" b="0" i="1" smtClean="0">
                            <a:solidFill>
                              <a:srgbClr val="072A60"/>
                            </a:solidFill>
                            <a:latin typeface="Cambria Math" panose="02040503050406030204" pitchFamily="18" charset="0"/>
                          </a:rPr>
                        </m:ctrlPr>
                      </m:sSupPr>
                      <m:e>
                        <m:r>
                          <m:rPr>
                            <m:sty m:val="p"/>
                          </m:rPr>
                          <a:rPr lang="en-US" altLang="ko-KR" sz="2400" b="0" i="0" smtClean="0">
                            <a:solidFill>
                              <a:srgbClr val="072A60"/>
                            </a:solidFill>
                            <a:latin typeface="Cambria Math" panose="02040503050406030204" pitchFamily="18" charset="0"/>
                          </a:rPr>
                          <m:t>cm</m:t>
                        </m:r>
                      </m:e>
                      <m:sup>
                        <m:r>
                          <a:rPr lang="en-US" altLang="ko-KR" sz="2400" b="0" i="0" smtClean="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rPr>
                  <a:t>   It is found near the edges and defects in graphene 	Breathing modes of six atoms ring with a defect</a:t>
                </a:r>
              </a:p>
              <a:p>
                <a:pPr marL="342900" indent="-342900">
                  <a:lnSpc>
                    <a:spcPct val="150000"/>
                  </a:lnSpc>
                  <a:buFont typeface="Arial" panose="020B0604020202020204" pitchFamily="34" charset="0"/>
                  <a:buChar char="•"/>
                </a:pPr>
                <a:r>
                  <a:rPr lang="en-US" altLang="ko-KR" sz="2400" dirty="0">
                    <a:solidFill>
                      <a:srgbClr val="072A60"/>
                    </a:solidFill>
                    <a:latin typeface="Garamond" panose="02020404030301010803" pitchFamily="18" charset="0"/>
                  </a:rPr>
                  <a:t>G peak : 1577</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1">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rPr>
                  <a:t>   It is commonly found in graphite material</a:t>
                </a:r>
              </a:p>
              <a:p>
                <a:pPr lvl="1"/>
                <a:r>
                  <a:rPr lang="en-US" altLang="ko-KR" sz="2400" dirty="0">
                    <a:solidFill>
                      <a:srgbClr val="072A60"/>
                    </a:solidFill>
                    <a:latin typeface="Garamond" panose="02020404030301010803" pitchFamily="18" charset="0"/>
                  </a:rPr>
                  <a:t>	A Stretching C-C bonding</a:t>
                </a:r>
              </a:p>
              <a:p>
                <a:pPr marL="342900" indent="-342900">
                  <a:lnSpc>
                    <a:spcPct val="150000"/>
                  </a:lnSpc>
                  <a:buFont typeface="Arial" panose="020B0604020202020204" pitchFamily="34" charset="0"/>
                  <a:buChar char="•"/>
                </a:pPr>
                <a:r>
                  <a:rPr lang="en-US" altLang="ko-KR" sz="2400" dirty="0">
                    <a:solidFill>
                      <a:srgbClr val="072A60"/>
                    </a:solidFill>
                    <a:latin typeface="Garamond" panose="02020404030301010803" pitchFamily="18" charset="0"/>
                  </a:rPr>
                  <a:t>2D peak : ~2685</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1">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rPr>
                  <a:t>   It is always found in graphene </a:t>
                </a:r>
              </a:p>
              <a:p>
                <a:pPr lvl="1"/>
                <a:r>
                  <a:rPr lang="en-US" altLang="ko-KR" sz="2400" dirty="0">
                    <a:solidFill>
                      <a:srgbClr val="072A60"/>
                    </a:solidFill>
                    <a:latin typeface="Garamond" panose="02020404030301010803" pitchFamily="18" charset="0"/>
                  </a:rPr>
                  <a:t>	There are two emitted phonons of D mode</a:t>
                </a:r>
              </a:p>
              <a:p>
                <a:pPr lvl="1"/>
                <a:r>
                  <a:rPr lang="en-US" altLang="ko-KR" sz="2400" dirty="0">
                    <a:solidFill>
                      <a:srgbClr val="072A60"/>
                    </a:solidFill>
                    <a:latin typeface="Garamond" panose="02020404030301010803" pitchFamily="18" charset="0"/>
                  </a:rPr>
                  <a:t>	sensitive to the number of layers</a:t>
                </a:r>
              </a:p>
            </p:txBody>
          </p:sp>
        </mc:Choice>
        <mc:Fallback xmlns="">
          <p:sp>
            <p:nvSpPr>
              <p:cNvPr id="9" name="TextBox 8">
                <a:extLst>
                  <a:ext uri="{FF2B5EF4-FFF2-40B4-BE49-F238E27FC236}">
                    <a16:creationId xmlns:a16="http://schemas.microsoft.com/office/drawing/2014/main" id="{9250E47A-CADC-313D-4F8D-B6915AA1C92B}"/>
                  </a:ext>
                </a:extLst>
              </p:cNvPr>
              <p:cNvSpPr txBox="1">
                <a:spLocks noRot="1" noChangeAspect="1" noMove="1" noResize="1" noEditPoints="1" noAdjustHandles="1" noChangeArrowheads="1" noChangeShapeType="1" noTextEdit="1"/>
              </p:cNvSpPr>
              <p:nvPr/>
            </p:nvSpPr>
            <p:spPr>
              <a:xfrm>
                <a:off x="5062208" y="1826079"/>
                <a:ext cx="7129791" cy="4154984"/>
              </a:xfrm>
              <a:prstGeom prst="rect">
                <a:avLst/>
              </a:prstGeom>
              <a:blipFill>
                <a:blip r:embed="rId5"/>
                <a:stretch>
                  <a:fillRect l="-1111" t="-1028" r="-1282" b="-2496"/>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7A229102-77A5-D609-9507-0BADA59FA0A8}"/>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11" b="41341" l="1914" r="92344">
                        <a14:foregroundMark x1="40191" y1="32030" x2="72727" y2="33333"/>
                        <a14:foregroundMark x1="72727" y1="33333" x2="81818" y2="14711"/>
                        <a14:foregroundMark x1="81818" y1="14711" x2="58852" y2="6518"/>
                        <a14:foregroundMark x1="58852" y1="6518" x2="49282" y2="28678"/>
                        <a14:foregroundMark x1="49282" y1="28678" x2="55024" y2="33147"/>
                        <a14:foregroundMark x1="10590" y1="39981" x2="29364" y2="39855"/>
                        <a14:foregroundMark x1="29364" y1="39505" x2="10064" y2="37443"/>
                        <a14:foregroundMark x1="10587" y1="39964" x2="16029" y2="40223"/>
                        <a14:foregroundMark x1="10885" y1="41823" x2="29364" y2="41041"/>
                        <a14:foregroundMark x1="29364" y1="40404" x2="17464" y2="38734"/>
                        <a14:foregroundMark x1="17464" y1="38734" x2="29364" y2="39335"/>
                        <a14:foregroundMark x1="29364" y1="38920" x2="26794" y2="38920"/>
                        <a14:foregroundMark x1="26794" y1="38920" x2="29364" y2="38833"/>
                        <a14:foregroundMark x1="29364" y1="38535" x2="21292" y2="37989"/>
                        <a14:foregroundMark x1="40909" y1="4655" x2="81100" y2="6890"/>
                        <a14:foregroundMark x1="38756" y1="4283" x2="67943" y2="4469"/>
                        <a14:foregroundMark x1="67943" y1="4469" x2="90431" y2="4283"/>
                        <a14:foregroundMark x1="90431" y1="4283" x2="41866" y2="3911"/>
                        <a14:foregroundMark x1="41866" y1="3911" x2="38278" y2="4469"/>
                        <a14:foregroundMark x1="65072" y1="22160" x2="57895" y2="23464"/>
                        <a14:foregroundMark x1="39474" y1="33147" x2="78469" y2="33706"/>
                        <a14:foregroundMark x1="78469" y1="33706" x2="48086" y2="31471"/>
                        <a14:foregroundMark x1="65311" y1="32775" x2="90191" y2="32402"/>
                        <a14:foregroundMark x1="90191" y1="32402" x2="74163" y2="32030"/>
                        <a14:foregroundMark x1="74163" y1="32030" x2="87321" y2="32775"/>
                        <a14:foregroundMark x1="87321" y1="32775" x2="81579" y2="35382"/>
                        <a14:foregroundMark x1="81579" y1="35382" x2="92344" y2="32961"/>
                        <a14:backgroundMark x1="4785" y1="36872" x2="5502" y2="40223"/>
                        <a14:backgroundMark x1="5502" y1="40223" x2="5981" y2="43203"/>
                        <a14:backgroundMark x1="36603" y1="38175" x2="40431" y2="40782"/>
                        <a14:backgroundMark x1="35646" y1="42458" x2="34450" y2="36685"/>
                        <a14:backgroundMark x1="34450" y1="37244" x2="34450" y2="44320"/>
                      </a14:backgroundRemoval>
                    </a14:imgEffect>
                  </a14:imgLayer>
                </a14:imgProps>
              </a:ext>
            </a:extLst>
          </a:blip>
          <a:srcRect t="34437" r="63329" b="54420"/>
          <a:stretch/>
        </p:blipFill>
        <p:spPr>
          <a:xfrm>
            <a:off x="767408" y="2174312"/>
            <a:ext cx="1019522" cy="397990"/>
          </a:xfrm>
          <a:prstGeom prst="rect">
            <a:avLst/>
          </a:prstGeom>
        </p:spPr>
      </p:pic>
      <p:pic>
        <p:nvPicPr>
          <p:cNvPr id="5" name="그림 4">
            <a:extLst>
              <a:ext uri="{FF2B5EF4-FFF2-40B4-BE49-F238E27FC236}">
                <a16:creationId xmlns:a16="http://schemas.microsoft.com/office/drawing/2014/main" id="{6F4F3CD6-23F2-9ABE-AE43-40FCBE090769}"/>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7300" b="99441" l="9091" r="99761">
                        <a14:foregroundMark x1="58852" y1="75791" x2="58852" y2="75791"/>
                        <a14:foregroundMark x1="35646" y1="70577" x2="52325" y2="73174"/>
                        <a14:foregroundMark x1="53944" y1="85139" x2="54067" y2="89199"/>
                        <a14:foregroundMark x1="54067" y1="89199" x2="68900" y2="80261"/>
                        <a14:foregroundMark x1="68900" y1="80261" x2="86364" y2="88268"/>
                        <a14:foregroundMark x1="92300" y1="73328" x2="93541" y2="70205"/>
                        <a14:foregroundMark x1="86364" y1="88268" x2="87653" y2="85025"/>
                        <a14:foregroundMark x1="93541" y1="70205" x2="72409" y2="57748"/>
                        <a14:foregroundMark x1="66338" y1="56510" x2="74402" y2="64804"/>
                        <a14:foregroundMark x1="74402" y1="64804" x2="61483" y2="66108"/>
                        <a14:foregroundMark x1="61483" y1="66108" x2="57895" y2="72439"/>
                        <a14:foregroundMark x1="57895" y1="72439" x2="77512" y2="70950"/>
                        <a14:foregroundMark x1="77512" y1="70950" x2="84224" y2="76828"/>
                        <a14:foregroundMark x1="93286" y1="74265" x2="96890" y2="71322"/>
                        <a14:foregroundMark x1="96890" y1="71322" x2="96890" y2="71322"/>
                        <a14:foregroundMark x1="96890" y1="71322" x2="93780" y2="70019"/>
                        <a14:foregroundMark x1="93780" y1="70019" x2="94737" y2="69646"/>
                        <a14:foregroundMark x1="89474" y1="68343" x2="99043" y2="70019"/>
                        <a14:foregroundMark x1="75329" y1="58343" x2="69378" y2="65549"/>
                        <a14:foregroundMark x1="77990" y1="55121" x2="75477" y2="58164"/>
                        <a14:foregroundMark x1="73923" y1="61825" x2="75120" y2="58659"/>
                        <a14:foregroundMark x1="58373" y1="59777" x2="49043" y2="49534"/>
                        <a14:foregroundMark x1="62913" y1="57987" x2="63397" y2="58287"/>
                        <a14:foregroundMark x1="60670" y1="56599" x2="62723" y2="57870"/>
                        <a14:foregroundMark x1="52871" y1="51769" x2="57470" y2="54617"/>
                        <a14:foregroundMark x1="59592" y1="52492" x2="57895" y2="49907"/>
                        <a14:foregroundMark x1="62893" y1="57520" x2="61876" y2="55970"/>
                        <a14:foregroundMark x1="63397" y1="58287" x2="63060" y2="57773"/>
                        <a14:foregroundMark x1="57895" y1="49907" x2="48086" y2="47672"/>
                        <a14:foregroundMark x1="75723" y1="58423" x2="79187" y2="62197"/>
                        <a14:foregroundMark x1="79187" y1="62197" x2="78947" y2="48976"/>
                        <a14:foregroundMark x1="78947" y1="48976" x2="86124" y2="52142"/>
                        <a14:foregroundMark x1="86124" y1="52142" x2="80383" y2="60521"/>
                        <a14:foregroundMark x1="74194" y1="56340" x2="81818" y2="50093"/>
                        <a14:foregroundMark x1="81818" y1="50093" x2="86842" y2="49162"/>
                        <a14:foregroundMark x1="86842" y1="49162" x2="82536" y2="48045"/>
                        <a14:foregroundMark x1="50718" y1="88454" x2="55502" y2="90689"/>
                        <a14:foregroundMark x1="51435" y1="89013" x2="53920" y2="85144"/>
                        <a14:foregroundMark x1="36603" y1="69088" x2="53828" y2="68343"/>
                        <a14:foregroundMark x1="82536" y1="89199" x2="86603" y2="91248"/>
                        <a14:foregroundMark x1="84211" y1="90130" x2="79426" y2="85475"/>
                        <a14:foregroundMark x1="95455" y1="68156" x2="99761" y2="69460"/>
                        <a14:foregroundMark x1="86842" y1="51024" x2="86364" y2="49721"/>
                        <a14:foregroundMark x1="49043" y1="96834" x2="11005" y2="97579"/>
                        <a14:foregroundMark x1="11005" y1="97579" x2="10766" y2="97207"/>
                        <a14:foregroundMark x1="10766" y1="97207" x2="38517" y2="95531"/>
                        <a14:foregroundMark x1="38517" y1="95531" x2="9330" y2="95717"/>
                        <a14:foregroundMark x1="9330" y1="95717" x2="12201" y2="99441"/>
                        <a14:foregroundMark x1="16507" y1="99441" x2="50478" y2="97393"/>
                        <a14:foregroundMark x1="50478" y1="97393" x2="52153" y2="97393"/>
                        <a14:foregroundMark x1="52392" y1="95717" x2="40431" y2="96648"/>
                        <a14:foregroundMark x1="49043" y1="98696" x2="52153" y2="97952"/>
                        <a14:backgroundMark x1="50239" y1="74302" x2="53828" y2="77654"/>
                        <a14:backgroundMark x1="56699" y1="80819" x2="38995" y2="84358"/>
                        <a14:backgroundMark x1="82536" y1="81378" x2="91148" y2="81750"/>
                        <a14:backgroundMark x1="63876" y1="55493" x2="67464" y2="50279"/>
                        <a14:backgroundMark x1="73206" y1="54935" x2="63158" y2="52886"/>
                        <a14:backgroundMark x1="63158" y1="52886" x2="69139" y2="47858"/>
                        <a14:backgroundMark x1="59569" y1="52514" x2="65311" y2="53818"/>
                        <a14:backgroundMark x1="87560" y1="75047" x2="91866" y2="79143"/>
                      </a14:backgroundRemoval>
                    </a14:imgEffect>
                  </a14:imgLayer>
                </a14:imgProps>
              </a:ext>
            </a:extLst>
          </a:blip>
          <a:srcRect l="33908" t="47211" b="8547"/>
          <a:stretch/>
        </p:blipFill>
        <p:spPr>
          <a:xfrm>
            <a:off x="1391073" y="3372087"/>
            <a:ext cx="1800000" cy="1547921"/>
          </a:xfrm>
          <a:prstGeom prst="rect">
            <a:avLst/>
          </a:prstGeom>
        </p:spPr>
      </p:pic>
      <p:pic>
        <p:nvPicPr>
          <p:cNvPr id="6" name="그림 5">
            <a:extLst>
              <a:ext uri="{FF2B5EF4-FFF2-40B4-BE49-F238E27FC236}">
                <a16:creationId xmlns:a16="http://schemas.microsoft.com/office/drawing/2014/main" id="{A409F981-4B17-751F-6F08-3B3F5109C59F}"/>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7300" b="99441" l="9091" r="99761">
                        <a14:foregroundMark x1="58852" y1="75791" x2="58852" y2="75791"/>
                        <a14:foregroundMark x1="35646" y1="70577" x2="52325" y2="73174"/>
                        <a14:foregroundMark x1="53944" y1="85139" x2="54067" y2="89199"/>
                        <a14:foregroundMark x1="54067" y1="89199" x2="68900" y2="80261"/>
                        <a14:foregroundMark x1="68900" y1="80261" x2="86364" y2="88268"/>
                        <a14:foregroundMark x1="92300" y1="73328" x2="93541" y2="70205"/>
                        <a14:foregroundMark x1="86364" y1="88268" x2="87653" y2="85025"/>
                        <a14:foregroundMark x1="93541" y1="70205" x2="72409" y2="57748"/>
                        <a14:foregroundMark x1="66338" y1="56510" x2="74402" y2="64804"/>
                        <a14:foregroundMark x1="74402" y1="64804" x2="61483" y2="66108"/>
                        <a14:foregroundMark x1="61483" y1="66108" x2="57895" y2="72439"/>
                        <a14:foregroundMark x1="57895" y1="72439" x2="77512" y2="70950"/>
                        <a14:foregroundMark x1="77512" y1="70950" x2="84224" y2="76828"/>
                        <a14:foregroundMark x1="93286" y1="74265" x2="96890" y2="71322"/>
                        <a14:foregroundMark x1="96890" y1="71322" x2="96890" y2="71322"/>
                        <a14:foregroundMark x1="96890" y1="71322" x2="93780" y2="70019"/>
                        <a14:foregroundMark x1="93780" y1="70019" x2="94737" y2="69646"/>
                        <a14:foregroundMark x1="89474" y1="68343" x2="99043" y2="70019"/>
                        <a14:foregroundMark x1="75329" y1="58343" x2="69378" y2="65549"/>
                        <a14:foregroundMark x1="77990" y1="55121" x2="75477" y2="58164"/>
                        <a14:foregroundMark x1="73923" y1="61825" x2="75120" y2="58659"/>
                        <a14:foregroundMark x1="58373" y1="59777" x2="49043" y2="49534"/>
                        <a14:foregroundMark x1="62913" y1="57987" x2="63397" y2="58287"/>
                        <a14:foregroundMark x1="60670" y1="56599" x2="62723" y2="57870"/>
                        <a14:foregroundMark x1="52871" y1="51769" x2="57470" y2="54617"/>
                        <a14:foregroundMark x1="59592" y1="52492" x2="57895" y2="49907"/>
                        <a14:foregroundMark x1="62893" y1="57520" x2="61876" y2="55970"/>
                        <a14:foregroundMark x1="63397" y1="58287" x2="63060" y2="57773"/>
                        <a14:foregroundMark x1="57895" y1="49907" x2="48086" y2="47672"/>
                        <a14:foregroundMark x1="75723" y1="58423" x2="79187" y2="62197"/>
                        <a14:foregroundMark x1="79187" y1="62197" x2="78947" y2="48976"/>
                        <a14:foregroundMark x1="78947" y1="48976" x2="86124" y2="52142"/>
                        <a14:foregroundMark x1="86124" y1="52142" x2="80383" y2="60521"/>
                        <a14:foregroundMark x1="74194" y1="56340" x2="81818" y2="50093"/>
                        <a14:foregroundMark x1="81818" y1="50093" x2="86842" y2="49162"/>
                        <a14:foregroundMark x1="86842" y1="49162" x2="82536" y2="48045"/>
                        <a14:foregroundMark x1="50718" y1="88454" x2="55502" y2="90689"/>
                        <a14:foregroundMark x1="51435" y1="89013" x2="53920" y2="85144"/>
                        <a14:foregroundMark x1="36603" y1="69088" x2="53828" y2="68343"/>
                        <a14:foregroundMark x1="82536" y1="89199" x2="86603" y2="91248"/>
                        <a14:foregroundMark x1="84211" y1="90130" x2="79426" y2="85475"/>
                        <a14:foregroundMark x1="95455" y1="68156" x2="99761" y2="69460"/>
                        <a14:foregroundMark x1="86842" y1="51024" x2="86364" y2="49721"/>
                        <a14:foregroundMark x1="49043" y1="96834" x2="11005" y2="97579"/>
                        <a14:foregroundMark x1="11005" y1="97579" x2="10766" y2="97207"/>
                        <a14:foregroundMark x1="10766" y1="97207" x2="38517" y2="95531"/>
                        <a14:foregroundMark x1="38517" y1="95531" x2="9330" y2="95717"/>
                        <a14:foregroundMark x1="9330" y1="95717" x2="12201" y2="99441"/>
                        <a14:foregroundMark x1="16507" y1="99441" x2="50478" y2="97393"/>
                        <a14:foregroundMark x1="50478" y1="97393" x2="52153" y2="97393"/>
                        <a14:foregroundMark x1="52392" y1="95717" x2="40431" y2="96648"/>
                        <a14:foregroundMark x1="49043" y1="98696" x2="52153" y2="97952"/>
                        <a14:backgroundMark x1="50239" y1="74302" x2="53828" y2="77654"/>
                        <a14:backgroundMark x1="56699" y1="80819" x2="38995" y2="84358"/>
                        <a14:backgroundMark x1="82536" y1="81378" x2="91148" y2="81750"/>
                        <a14:backgroundMark x1="63876" y1="55493" x2="67464" y2="50279"/>
                        <a14:backgroundMark x1="73206" y1="54935" x2="63158" y2="52886"/>
                        <a14:backgroundMark x1="63158" y1="52886" x2="69139" y2="47858"/>
                        <a14:backgroundMark x1="59569" y1="52514" x2="65311" y2="53818"/>
                        <a14:backgroundMark x1="87560" y1="75047" x2="91866" y2="79143"/>
                      </a14:backgroundRemoval>
                    </a14:imgEffect>
                  </a14:imgLayer>
                </a14:imgProps>
              </a:ext>
            </a:extLst>
          </a:blip>
          <a:srcRect l="10023" t="93781" r="45225"/>
          <a:stretch/>
        </p:blipFill>
        <p:spPr>
          <a:xfrm>
            <a:off x="1283305" y="3761389"/>
            <a:ext cx="1235460" cy="220567"/>
          </a:xfrm>
          <a:prstGeom prst="rect">
            <a:avLst/>
          </a:prstGeom>
        </p:spPr>
      </p:pic>
      <p:pic>
        <p:nvPicPr>
          <p:cNvPr id="7" name="그림 6">
            <a:extLst>
              <a:ext uri="{FF2B5EF4-FFF2-40B4-BE49-F238E27FC236}">
                <a16:creationId xmlns:a16="http://schemas.microsoft.com/office/drawing/2014/main" id="{9662485E-F5B5-B0EB-F28C-B69985ECA340}"/>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11" b="41341" l="1914" r="92344">
                        <a14:foregroundMark x1="40191" y1="32030" x2="72727" y2="33333"/>
                        <a14:foregroundMark x1="72727" y1="33333" x2="81818" y2="14711"/>
                        <a14:foregroundMark x1="81818" y1="14711" x2="58852" y2="6518"/>
                        <a14:foregroundMark x1="58852" y1="6518" x2="49282" y2="28678"/>
                        <a14:foregroundMark x1="49282" y1="28678" x2="55024" y2="33147"/>
                        <a14:foregroundMark x1="10590" y1="39981" x2="29364" y2="39855"/>
                        <a14:foregroundMark x1="29364" y1="39505" x2="10064" y2="37443"/>
                        <a14:foregroundMark x1="10587" y1="39964" x2="16029" y2="40223"/>
                        <a14:foregroundMark x1="10885" y1="41823" x2="29364" y2="41041"/>
                        <a14:foregroundMark x1="29364" y1="40404" x2="17464" y2="38734"/>
                        <a14:foregroundMark x1="17464" y1="38734" x2="29364" y2="39335"/>
                        <a14:foregroundMark x1="29364" y1="38920" x2="26794" y2="38920"/>
                        <a14:foregroundMark x1="26794" y1="38920" x2="29364" y2="38833"/>
                        <a14:foregroundMark x1="29364" y1="38535" x2="21292" y2="37989"/>
                        <a14:foregroundMark x1="40909" y1="4655" x2="81100" y2="6890"/>
                        <a14:foregroundMark x1="38756" y1="4283" x2="67943" y2="4469"/>
                        <a14:foregroundMark x1="67943" y1="4469" x2="90431" y2="4283"/>
                        <a14:foregroundMark x1="90431" y1="4283" x2="41866" y2="3911"/>
                        <a14:foregroundMark x1="41866" y1="3911" x2="38278" y2="4469"/>
                        <a14:foregroundMark x1="65072" y1="22160" x2="57895" y2="23464"/>
                        <a14:foregroundMark x1="39474" y1="33147" x2="78469" y2="33706"/>
                        <a14:foregroundMark x1="78469" y1="33706" x2="48086" y2="31471"/>
                        <a14:foregroundMark x1="65311" y1="32775" x2="90191" y2="32402"/>
                        <a14:foregroundMark x1="90191" y1="32402" x2="74163" y2="32030"/>
                        <a14:foregroundMark x1="74163" y1="32030" x2="87321" y2="32775"/>
                        <a14:foregroundMark x1="87321" y1="32775" x2="81579" y2="35382"/>
                        <a14:foregroundMark x1="81579" y1="35382" x2="92344" y2="32961"/>
                        <a14:backgroundMark x1="4785" y1="36872" x2="5502" y2="40223"/>
                        <a14:backgroundMark x1="5502" y1="40223" x2="5981" y2="43203"/>
                        <a14:backgroundMark x1="36603" y1="38175" x2="40431" y2="40782"/>
                        <a14:backgroundMark x1="35646" y1="42458" x2="34450" y2="36685"/>
                        <a14:backgroundMark x1="34450" y1="37244" x2="34450" y2="44320"/>
                      </a14:backgroundRemoval>
                    </a14:imgEffect>
                  </a14:imgLayer>
                </a14:imgProps>
              </a:ext>
            </a:extLst>
          </a:blip>
          <a:srcRect l="34938" t="1" b="63069"/>
          <a:stretch/>
        </p:blipFill>
        <p:spPr>
          <a:xfrm>
            <a:off x="1527551" y="1903291"/>
            <a:ext cx="1800000" cy="1312586"/>
          </a:xfrm>
          <a:prstGeom prst="rect">
            <a:avLst/>
          </a:prstGeom>
        </p:spPr>
      </p:pic>
    </p:spTree>
    <p:extLst>
      <p:ext uri="{BB962C8B-B14F-4D97-AF65-F5344CB8AC3E}">
        <p14:creationId xmlns:p14="http://schemas.microsoft.com/office/powerpoint/2010/main" val="80267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72152-A126-4F72-8661-C3090D7701E4}"/>
              </a:ext>
            </a:extLst>
          </p:cNvPr>
          <p:cNvSpPr txBox="1"/>
          <p:nvPr/>
        </p:nvSpPr>
        <p:spPr>
          <a:xfrm>
            <a:off x="1442882" y="764704"/>
            <a:ext cx="10053718" cy="707886"/>
          </a:xfrm>
          <a:prstGeom prst="rect">
            <a:avLst/>
          </a:prstGeom>
          <a:noFill/>
        </p:spPr>
        <p:txBody>
          <a:bodyPr wrap="square" rtlCol="0">
            <a:spAutoFit/>
          </a:bodyPr>
          <a:lstStyle/>
          <a:p>
            <a:r>
              <a:rPr lang="en-US" altLang="ko-KR" sz="4000" dirty="0" err="1">
                <a:solidFill>
                  <a:srgbClr val="072A60"/>
                </a:solidFill>
                <a:latin typeface="Garamond" panose="02020404030301010803" pitchFamily="18" charset="0"/>
              </a:rPr>
              <a:t>MXenes</a:t>
            </a:r>
            <a:endParaRPr lang="en-US" altLang="ko-KR" sz="4000" dirty="0">
              <a:solidFill>
                <a:srgbClr val="072A60"/>
              </a:solidFill>
              <a:latin typeface="Garamond" panose="02020404030301010803"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50E47A-CADC-313D-4F8D-B6915AA1C92B}"/>
                  </a:ext>
                </a:extLst>
              </p:cNvPr>
              <p:cNvSpPr txBox="1"/>
              <p:nvPr/>
            </p:nvSpPr>
            <p:spPr>
              <a:xfrm>
                <a:off x="5797295" y="1761502"/>
                <a:ext cx="5400600" cy="3046988"/>
              </a:xfrm>
              <a:prstGeom prst="rect">
                <a:avLst/>
              </a:prstGeom>
              <a:noFill/>
            </p:spPr>
            <p:txBody>
              <a:bodyPr wrap="square">
                <a:spAutoFit/>
              </a:bodyPr>
              <a:lstStyle/>
              <a:p>
                <a:pPr algn="just"/>
                <a:r>
                  <a:rPr lang="en-US" altLang="ko-KR" sz="2400" dirty="0">
                    <a:solidFill>
                      <a:srgbClr val="072A60"/>
                    </a:solidFill>
                    <a:latin typeface="Garamond" panose="02020404030301010803" pitchFamily="18" charset="0"/>
                  </a:rPr>
                  <a:t>MXenes are produced by selective etching of the A element from the MAX phases.</a:t>
                </a:r>
              </a:p>
              <a:p>
                <a:pPr marL="342900" indent="-342900" algn="just">
                  <a:buFont typeface="Arial" panose="020B0604020202020204" pitchFamily="34" charset="0"/>
                  <a:buChar char="•"/>
                </a:pPr>
                <a:endParaRPr lang="en-US" altLang="ko-KR" sz="2400" dirty="0">
                  <a:solidFill>
                    <a:srgbClr val="072A60"/>
                  </a:solidFill>
                  <a:latin typeface="Garamond" panose="02020404030301010803" pitchFamily="18" charset="0"/>
                </a:endParaRP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M : an early transition metal</a:t>
                </a: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A : A-group(mostly 13, 14 groups)</a:t>
                </a: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X : C or N</a:t>
                </a:r>
              </a:p>
              <a:p>
                <a:pPr algn="just"/>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rPr>
                  <a:t>Ex) </a:t>
                </a:r>
                <a14:m>
                  <m:oMath xmlns:m="http://schemas.openxmlformats.org/officeDocument/2006/math">
                    <m:r>
                      <m:rPr>
                        <m:sty m:val="p"/>
                      </m:rPr>
                      <a:rPr lang="en-US" altLang="ko-KR" sz="2400" b="0" i="0" smtClean="0">
                        <a:solidFill>
                          <a:srgbClr val="072A60"/>
                        </a:solidFill>
                        <a:latin typeface="Cambria Math" panose="02040503050406030204" pitchFamily="18" charset="0"/>
                      </a:rPr>
                      <m:t>T</m:t>
                    </m:r>
                    <m:sSub>
                      <m:sSubPr>
                        <m:ctrlPr>
                          <a:rPr lang="en-US" altLang="ko-KR" sz="2400" b="0" i="1" smtClean="0">
                            <a:solidFill>
                              <a:srgbClr val="072A60"/>
                            </a:solidFill>
                            <a:latin typeface="Cambria Math" panose="02040503050406030204" pitchFamily="18" charset="0"/>
                          </a:rPr>
                        </m:ctrlPr>
                      </m:sSubPr>
                      <m:e>
                        <m:r>
                          <m:rPr>
                            <m:sty m:val="p"/>
                          </m:rPr>
                          <a:rPr lang="en-US" altLang="ko-KR" sz="2400" b="0" i="0" smtClean="0">
                            <a:solidFill>
                              <a:srgbClr val="072A60"/>
                            </a:solidFill>
                            <a:latin typeface="Cambria Math" panose="02040503050406030204" pitchFamily="18" charset="0"/>
                          </a:rPr>
                          <m:t>i</m:t>
                        </m:r>
                      </m:e>
                      <m:sub>
                        <m:r>
                          <a:rPr lang="en-US" altLang="ko-KR" sz="2400" b="0" i="0" smtClean="0">
                            <a:solidFill>
                              <a:srgbClr val="072A60"/>
                            </a:solidFill>
                            <a:latin typeface="Cambria Math" panose="02040503050406030204" pitchFamily="18" charset="0"/>
                          </a:rPr>
                          <m:t>2</m:t>
                        </m:r>
                      </m:sub>
                    </m:sSub>
                    <m:r>
                      <m:rPr>
                        <m:sty m:val="p"/>
                      </m:rPr>
                      <a:rPr lang="en-US" altLang="ko-KR" sz="2400" b="0" i="0" smtClean="0">
                        <a:solidFill>
                          <a:srgbClr val="072A60"/>
                        </a:solidFill>
                        <a:latin typeface="Cambria Math" panose="02040503050406030204" pitchFamily="18" charset="0"/>
                      </a:rPr>
                      <m:t>AlC</m:t>
                    </m:r>
                    <m:r>
                      <a:rPr lang="en-US" altLang="ko-KR" sz="2400" b="0" i="0" smtClean="0">
                        <a:solidFill>
                          <a:srgbClr val="072A60"/>
                        </a:solidFill>
                        <a:latin typeface="Cambria Math" panose="02040503050406030204" pitchFamily="18" charset="0"/>
                      </a:rPr>
                      <m:t>, </m:t>
                    </m:r>
                    <m:sSub>
                      <m:sSubPr>
                        <m:ctrlPr>
                          <a:rPr lang="en-US" altLang="ko-KR" sz="2400" b="0" i="1" smtClean="0">
                            <a:solidFill>
                              <a:srgbClr val="072A60"/>
                            </a:solidFill>
                            <a:latin typeface="Cambria Math" panose="02040503050406030204" pitchFamily="18" charset="0"/>
                          </a:rPr>
                        </m:ctrlPr>
                      </m:sSubPr>
                      <m:e>
                        <m:r>
                          <a:rPr lang="en-US" altLang="ko-KR" sz="2400" b="0" i="0" smtClean="0">
                            <a:solidFill>
                              <a:srgbClr val="072A60"/>
                            </a:solidFill>
                            <a:latin typeface="Cambria Math" panose="02040503050406030204" pitchFamily="18" charset="0"/>
                          </a:rPr>
                          <m:t> </m:t>
                        </m:r>
                        <m:r>
                          <m:rPr>
                            <m:sty m:val="p"/>
                          </m:rPr>
                          <a:rPr lang="en-US" altLang="ko-KR" sz="2400" b="0" i="0" smtClean="0">
                            <a:solidFill>
                              <a:srgbClr val="072A60"/>
                            </a:solidFill>
                            <a:latin typeface="Cambria Math" panose="02040503050406030204" pitchFamily="18" charset="0"/>
                          </a:rPr>
                          <m:t>Ti</m:t>
                        </m:r>
                      </m:e>
                      <m:sub>
                        <m:r>
                          <a:rPr lang="en-US" altLang="ko-KR" sz="2400" b="0" i="0" smtClean="0">
                            <a:solidFill>
                              <a:srgbClr val="072A60"/>
                            </a:solidFill>
                            <a:latin typeface="Cambria Math" panose="02040503050406030204" pitchFamily="18" charset="0"/>
                          </a:rPr>
                          <m:t>3</m:t>
                        </m:r>
                      </m:sub>
                    </m:sSub>
                    <m:sSub>
                      <m:sSubPr>
                        <m:ctrlPr>
                          <a:rPr lang="en-US" altLang="ko-KR" sz="2400" b="0" i="1" smtClean="0">
                            <a:solidFill>
                              <a:srgbClr val="072A60"/>
                            </a:solidFill>
                            <a:latin typeface="Cambria Math" panose="02040503050406030204" pitchFamily="18" charset="0"/>
                          </a:rPr>
                        </m:ctrlPr>
                      </m:sSubPr>
                      <m:e>
                        <m:r>
                          <m:rPr>
                            <m:sty m:val="p"/>
                          </m:rPr>
                          <a:rPr lang="en-US" altLang="ko-KR" sz="2400" b="0" i="0" smtClean="0">
                            <a:solidFill>
                              <a:srgbClr val="072A60"/>
                            </a:solidFill>
                            <a:latin typeface="Cambria Math" panose="02040503050406030204" pitchFamily="18" charset="0"/>
                          </a:rPr>
                          <m:t>AlC</m:t>
                        </m:r>
                      </m:e>
                      <m:sub>
                        <m:r>
                          <a:rPr lang="en-US" altLang="ko-KR" sz="2400" b="0" i="0" smtClean="0">
                            <a:solidFill>
                              <a:srgbClr val="072A60"/>
                            </a:solidFill>
                            <a:latin typeface="Cambria Math" panose="02040503050406030204" pitchFamily="18" charset="0"/>
                          </a:rPr>
                          <m:t>2</m:t>
                        </m:r>
                      </m:sub>
                    </m:sSub>
                    <m:r>
                      <a:rPr lang="en-US" altLang="ko-KR" sz="2400" b="0" i="0" smtClean="0">
                        <a:solidFill>
                          <a:srgbClr val="072A60"/>
                        </a:solidFill>
                        <a:latin typeface="Cambria Math" panose="02040503050406030204" pitchFamily="18" charset="0"/>
                      </a:rPr>
                      <m:t>,  </m:t>
                    </m:r>
                    <m:sSub>
                      <m:sSubPr>
                        <m:ctrlPr>
                          <a:rPr lang="en-US" altLang="ko-KR" sz="2400" b="0" i="1" smtClean="0">
                            <a:solidFill>
                              <a:srgbClr val="072A60"/>
                            </a:solidFill>
                            <a:latin typeface="Cambria Math" panose="02040503050406030204" pitchFamily="18" charset="0"/>
                          </a:rPr>
                        </m:ctrlPr>
                      </m:sSubPr>
                      <m:e>
                        <m:r>
                          <m:rPr>
                            <m:sty m:val="p"/>
                          </m:rPr>
                          <a:rPr lang="en-US" altLang="ko-KR" sz="2400" b="0" i="0" smtClean="0">
                            <a:solidFill>
                              <a:srgbClr val="072A60"/>
                            </a:solidFill>
                            <a:latin typeface="Cambria Math" panose="02040503050406030204" pitchFamily="18" charset="0"/>
                          </a:rPr>
                          <m:t>Ta</m:t>
                        </m:r>
                      </m:e>
                      <m:sub>
                        <m:r>
                          <a:rPr lang="en-US" altLang="ko-KR" sz="2400" b="0" i="0" smtClean="0">
                            <a:solidFill>
                              <a:srgbClr val="072A60"/>
                            </a:solidFill>
                            <a:latin typeface="Cambria Math" panose="02040503050406030204" pitchFamily="18" charset="0"/>
                          </a:rPr>
                          <m:t>4</m:t>
                        </m:r>
                      </m:sub>
                    </m:sSub>
                    <m:sSub>
                      <m:sSubPr>
                        <m:ctrlPr>
                          <a:rPr lang="en-US" altLang="ko-KR" sz="2400" b="0" i="1" smtClean="0">
                            <a:solidFill>
                              <a:srgbClr val="072A60"/>
                            </a:solidFill>
                            <a:latin typeface="Cambria Math" panose="02040503050406030204" pitchFamily="18" charset="0"/>
                          </a:rPr>
                        </m:ctrlPr>
                      </m:sSubPr>
                      <m:e>
                        <m:r>
                          <m:rPr>
                            <m:sty m:val="p"/>
                          </m:rPr>
                          <a:rPr lang="en-US" altLang="ko-KR" sz="2400" b="0" i="0" smtClean="0">
                            <a:solidFill>
                              <a:srgbClr val="072A60"/>
                            </a:solidFill>
                            <a:latin typeface="Cambria Math" panose="02040503050406030204" pitchFamily="18" charset="0"/>
                          </a:rPr>
                          <m:t>AlC</m:t>
                        </m:r>
                      </m:e>
                      <m:sub>
                        <m:r>
                          <a:rPr lang="en-US" altLang="ko-KR" sz="2400" b="0" i="0" smtClean="0">
                            <a:solidFill>
                              <a:srgbClr val="072A60"/>
                            </a:solidFill>
                            <a:latin typeface="Cambria Math" panose="02040503050406030204" pitchFamily="18" charset="0"/>
                          </a:rPr>
                          <m:t>3</m:t>
                        </m:r>
                      </m:sub>
                    </m:sSub>
                  </m:oMath>
                </a14:m>
                <a:endParaRPr lang="en-US" altLang="ko-KR" sz="2400" dirty="0">
                  <a:solidFill>
                    <a:srgbClr val="072A60"/>
                  </a:solidFill>
                  <a:latin typeface="Garamond" panose="02020404030301010803" pitchFamily="18" charset="0"/>
                </a:endParaRPr>
              </a:p>
            </p:txBody>
          </p:sp>
        </mc:Choice>
        <mc:Fallback xmlns="">
          <p:sp>
            <p:nvSpPr>
              <p:cNvPr id="9" name="TextBox 8">
                <a:extLst>
                  <a:ext uri="{FF2B5EF4-FFF2-40B4-BE49-F238E27FC236}">
                    <a16:creationId xmlns:a16="http://schemas.microsoft.com/office/drawing/2014/main" id="{9250E47A-CADC-313D-4F8D-B6915AA1C92B}"/>
                  </a:ext>
                </a:extLst>
              </p:cNvPr>
              <p:cNvSpPr txBox="1">
                <a:spLocks noRot="1" noChangeAspect="1" noMove="1" noResize="1" noEditPoints="1" noAdjustHandles="1" noChangeArrowheads="1" noChangeShapeType="1" noTextEdit="1"/>
              </p:cNvSpPr>
              <p:nvPr/>
            </p:nvSpPr>
            <p:spPr>
              <a:xfrm>
                <a:off x="5797295" y="1761502"/>
                <a:ext cx="5400600" cy="3046988"/>
              </a:xfrm>
              <a:prstGeom prst="rect">
                <a:avLst/>
              </a:prstGeom>
              <a:blipFill>
                <a:blip r:embed="rId4"/>
                <a:stretch>
                  <a:fillRect l="-1693" t="-1600" r="-1693" b="-3600"/>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F2CA0273-492B-7E87-AD98-A65869CC81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00" y="1501934"/>
            <a:ext cx="4633362" cy="4397121"/>
          </a:xfrm>
          <a:prstGeom prst="rect">
            <a:avLst/>
          </a:prstGeom>
        </p:spPr>
      </p:pic>
    </p:spTree>
    <p:extLst>
      <p:ext uri="{BB962C8B-B14F-4D97-AF65-F5344CB8AC3E}">
        <p14:creationId xmlns:p14="http://schemas.microsoft.com/office/powerpoint/2010/main" val="258794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E440C-C7C9-48AA-EDF9-CAE74E276BA6}"/>
              </a:ext>
            </a:extLst>
          </p:cNvPr>
          <p:cNvSpPr txBox="1"/>
          <p:nvPr/>
        </p:nvSpPr>
        <p:spPr>
          <a:xfrm>
            <a:off x="1442882" y="772006"/>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GO, RGO, Graphite – Experiment result</a:t>
            </a:r>
          </a:p>
        </p:txBody>
      </p:sp>
      <p:pic>
        <p:nvPicPr>
          <p:cNvPr id="11" name="그림 10">
            <a:extLst>
              <a:ext uri="{FF2B5EF4-FFF2-40B4-BE49-F238E27FC236}">
                <a16:creationId xmlns:a16="http://schemas.microsoft.com/office/drawing/2014/main" id="{737BFB5F-2554-280B-814A-9ADC5785CD09}"/>
              </a:ext>
            </a:extLst>
          </p:cNvPr>
          <p:cNvPicPr>
            <a:picLocks noChangeAspect="1"/>
          </p:cNvPicPr>
          <p:nvPr/>
        </p:nvPicPr>
        <p:blipFill rotWithShape="1">
          <a:blip r:embed="rId2">
            <a:extLst>
              <a:ext uri="{28A0092B-C50C-407E-A947-70E740481C1C}">
                <a14:useLocalDpi xmlns:a14="http://schemas.microsoft.com/office/drawing/2010/main" val="0"/>
              </a:ext>
            </a:extLst>
          </a:blip>
          <a:srcRect l="2430" b="3626"/>
          <a:stretch/>
        </p:blipFill>
        <p:spPr>
          <a:xfrm>
            <a:off x="2177129" y="1449114"/>
            <a:ext cx="7837742" cy="5327924"/>
          </a:xfrm>
          <a:prstGeom prst="rect">
            <a:avLst/>
          </a:prstGeom>
        </p:spPr>
      </p:pic>
    </p:spTree>
    <p:extLst>
      <p:ext uri="{BB962C8B-B14F-4D97-AF65-F5344CB8AC3E}">
        <p14:creationId xmlns:p14="http://schemas.microsoft.com/office/powerpoint/2010/main" val="403934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nk Presentation">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11049</TotalTime>
  <Words>838</Words>
  <Application>Microsoft Office PowerPoint</Application>
  <PresentationFormat>와이드스크린</PresentationFormat>
  <Paragraphs>120</Paragraphs>
  <Slides>19</Slides>
  <Notes>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19</vt:i4>
      </vt:variant>
    </vt:vector>
  </HeadingPairs>
  <TitlesOfParts>
    <vt:vector size="28" baseType="lpstr">
      <vt:lpstr>나눔고딕</vt:lpstr>
      <vt:lpstr>맑은 고딕</vt:lpstr>
      <vt:lpstr>Arial</vt:lpstr>
      <vt:lpstr>Calibri</vt:lpstr>
      <vt:lpstr>Calibri Light</vt:lpstr>
      <vt:lpstr>Cambria Math</vt:lpstr>
      <vt:lpstr>Garamond</vt:lpstr>
      <vt:lpstr>Roboto</vt:lpstr>
      <vt:lpstr>Blank Presentation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Interbrand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 note2</dc:creator>
  <cp:lastModifiedBy>정동훈</cp:lastModifiedBy>
  <cp:revision>67</cp:revision>
  <dcterms:created xsi:type="dcterms:W3CDTF">2005-06-16T10:25:16Z</dcterms:created>
  <dcterms:modified xsi:type="dcterms:W3CDTF">2022-11-30T09:12:31Z</dcterms:modified>
</cp:coreProperties>
</file>