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79" r:id="rId2"/>
    <p:sldId id="268" r:id="rId3"/>
    <p:sldId id="323" r:id="rId4"/>
    <p:sldId id="328" r:id="rId5"/>
    <p:sldId id="313" r:id="rId6"/>
    <p:sldId id="332" r:id="rId7"/>
    <p:sldId id="329" r:id="rId8"/>
    <p:sldId id="319" r:id="rId9"/>
    <p:sldId id="330" r:id="rId10"/>
    <p:sldId id="331" r:id="rId11"/>
    <p:sldId id="320" r:id="rId12"/>
    <p:sldId id="321" r:id="rId13"/>
    <p:sldId id="327" r:id="rId14"/>
    <p:sldId id="293" r:id="rId15"/>
    <p:sldId id="27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BE63"/>
    <a:srgbClr val="072A60"/>
    <a:srgbClr val="203864"/>
    <a:srgbClr val="0649AD"/>
    <a:srgbClr val="323F94"/>
    <a:srgbClr val="586AE0"/>
    <a:srgbClr val="1D57AD"/>
    <a:srgbClr val="4A90F8"/>
    <a:srgbClr val="5ED2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5172" autoAdjust="0"/>
  </p:normalViewPr>
  <p:slideViewPr>
    <p:cSldViewPr>
      <p:cViewPr varScale="1">
        <p:scale>
          <a:sx n="48" d="100"/>
          <a:sy n="48" d="100"/>
        </p:scale>
        <p:origin x="67" y="8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6FA5B-67FB-4835-A48C-92E0EAE684C7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FAD282-DBE7-4289-AE62-AD15ECAF80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833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FAD282-DBE7-4289-AE62-AD15ECAF802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727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FAD282-DBE7-4289-AE62-AD15ECAF802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06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FAD282-DBE7-4289-AE62-AD15ECAF802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245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FAD282-DBE7-4289-AE62-AD15ECAF802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054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FAD282-DBE7-4289-AE62-AD15ECAF802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095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7109D-3CEF-4F0C-AAC1-4DFDC11644F9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1674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3C41-CCC0-40DD-92AF-A63CFC8474B5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23393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1AED0-48CF-4599-B508-0A0D76B84934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60276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614AB-6DDA-403D-A2E2-1568B4AD9829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51673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A54A4-A99B-413D-BA3C-D05B4F536E66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043835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9049-729A-496C-808A-AF9307CDEB87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28275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0EC03-D0FC-416E-B90A-9D169B246EC8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73158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85322-4EAD-410F-BBCB-6A61F1BD4D30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88544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27ACB-D988-4F4A-AFE1-D555FDB6F745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11367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C6BC-5F6A-4820-9124-E7C65EB97776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30424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14E81-AFA0-4EAE-9415-00A28D04D8D1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911595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80526-6B1C-4CB9-9F10-37E3A6E98065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5513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>
            <a:extLst>
              <a:ext uri="{FF2B5EF4-FFF2-40B4-BE49-F238E27FC236}">
                <a16:creationId xmlns:a16="http://schemas.microsoft.com/office/drawing/2014/main" id="{7181AEF0-9593-4BE3-804D-47BADF12D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680" y="-171400"/>
            <a:ext cx="12222008" cy="8640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01F521B-DD90-43EA-8E96-4F54936FC28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785722-849F-4F82-939B-381F8EC173A4}"/>
              </a:ext>
            </a:extLst>
          </p:cNvPr>
          <p:cNvSpPr txBox="1"/>
          <p:nvPr/>
        </p:nvSpPr>
        <p:spPr>
          <a:xfrm>
            <a:off x="7131514" y="519063"/>
            <a:ext cx="4437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>
                <a:solidFill>
                  <a:srgbClr val="E1BE63"/>
                </a:solidFill>
                <a:latin typeface="Garamond" panose="02020404030301010803" pitchFamily="18" charset="0"/>
              </a:rPr>
              <a:t>Advanced Physics Lab </a:t>
            </a:r>
            <a:r>
              <a:rPr lang="en-US" altLang="ko-KR" sz="2400" b="1" dirty="0">
                <a:solidFill>
                  <a:srgbClr val="E1BE63"/>
                </a:solidFill>
                <a:latin typeface="Garamond" panose="02020404030301010803" pitchFamily="18" charset="0"/>
                <a:ea typeface="맑은 고딕" panose="020B0503020000020004" pitchFamily="50" charset="-127"/>
              </a:rPr>
              <a:t>Ⅱ</a:t>
            </a:r>
            <a:endParaRPr lang="ko-KR" altLang="en-US" sz="2400" b="1" dirty="0">
              <a:solidFill>
                <a:srgbClr val="E1BE63"/>
              </a:solidFill>
              <a:latin typeface="Garamond" panose="020204040303010108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56CB8D-268B-423F-B3BB-05EF6201133A}"/>
              </a:ext>
            </a:extLst>
          </p:cNvPr>
          <p:cNvSpPr txBox="1"/>
          <p:nvPr/>
        </p:nvSpPr>
        <p:spPr>
          <a:xfrm>
            <a:off x="8112224" y="913119"/>
            <a:ext cx="44370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E1BE63"/>
                </a:solidFill>
                <a:latin typeface="Garamond" panose="02020404030301010803" pitchFamily="18" charset="0"/>
              </a:rPr>
              <a:t>2020312141 	</a:t>
            </a:r>
            <a:r>
              <a:rPr lang="en-US" altLang="ko-KR" sz="2400" b="1" dirty="0" err="1">
                <a:solidFill>
                  <a:srgbClr val="E1BE63"/>
                </a:solidFill>
                <a:latin typeface="Garamond" panose="02020404030301010803" pitchFamily="18" charset="0"/>
              </a:rPr>
              <a:t>Donghun</a:t>
            </a:r>
            <a:r>
              <a:rPr lang="en-US" altLang="ko-KR" sz="2400" b="1" dirty="0">
                <a:solidFill>
                  <a:srgbClr val="E1BE63"/>
                </a:solidFill>
                <a:latin typeface="Garamond" panose="02020404030301010803" pitchFamily="18" charset="0"/>
              </a:rPr>
              <a:t> Jung</a:t>
            </a:r>
          </a:p>
          <a:p>
            <a:r>
              <a:rPr lang="en-US" altLang="ko-KR" sz="2400" b="1" dirty="0">
                <a:solidFill>
                  <a:srgbClr val="E1BE63"/>
                </a:solidFill>
                <a:latin typeface="Garamond" panose="02020404030301010803" pitchFamily="18" charset="0"/>
              </a:rPr>
              <a:t>2020311441 	</a:t>
            </a:r>
            <a:r>
              <a:rPr lang="en-US" altLang="ko-KR" sz="2400" b="1" dirty="0" err="1">
                <a:solidFill>
                  <a:srgbClr val="E1BE63"/>
                </a:solidFill>
                <a:latin typeface="Garamond" panose="02020404030301010803" pitchFamily="18" charset="0"/>
              </a:rPr>
              <a:t>Yujin</a:t>
            </a:r>
            <a:r>
              <a:rPr lang="ko-KR" altLang="en-US" sz="2400" b="1" dirty="0">
                <a:solidFill>
                  <a:srgbClr val="E1BE63"/>
                </a:solidFill>
                <a:latin typeface="Garamond" panose="02020404030301010803" pitchFamily="18" charset="0"/>
              </a:rPr>
              <a:t> </a:t>
            </a:r>
            <a:r>
              <a:rPr lang="en-US" altLang="ko-KR" sz="2400" b="1" dirty="0">
                <a:solidFill>
                  <a:srgbClr val="E1BE63"/>
                </a:solidFill>
                <a:latin typeface="Garamond" panose="02020404030301010803" pitchFamily="18" charset="0"/>
              </a:rPr>
              <a:t>Chon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766492-3128-4F9A-8A46-1910EAD3280C}"/>
              </a:ext>
            </a:extLst>
          </p:cNvPr>
          <p:cNvSpPr txBox="1"/>
          <p:nvPr/>
        </p:nvSpPr>
        <p:spPr>
          <a:xfrm>
            <a:off x="-1" y="2705725"/>
            <a:ext cx="12192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rgbClr val="E1BE63"/>
                </a:solidFill>
                <a:latin typeface="Garamond" panose="02020404030301010803" pitchFamily="18" charset="0"/>
              </a:rPr>
              <a:t>Raman Spectroscopy for </a:t>
            </a:r>
            <a:endParaRPr lang="en-US" altLang="ko-KR" sz="5400" b="1" dirty="0">
              <a:solidFill>
                <a:srgbClr val="E1BE63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045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05AD63-D546-1C08-A20F-2F18332B8279}"/>
              </a:ext>
            </a:extLst>
          </p:cNvPr>
          <p:cNvSpPr txBox="1"/>
          <p:nvPr/>
        </p:nvSpPr>
        <p:spPr>
          <a:xfrm>
            <a:off x="1631504" y="764704"/>
            <a:ext cx="1005371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800" dirty="0">
                <a:solidFill>
                  <a:srgbClr val="072A60"/>
                </a:solidFill>
                <a:latin typeface="Garamond" panose="02020404030301010803" pitchFamily="18" charset="0"/>
              </a:rPr>
              <a:t>Ti2CTx – Experiment Result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654996-BC1E-17E9-4086-E393E7268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1556792"/>
            <a:ext cx="6984776" cy="474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04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05AD63-D546-1C08-A20F-2F18332B8279}"/>
              </a:ext>
            </a:extLst>
          </p:cNvPr>
          <p:cNvSpPr txBox="1"/>
          <p:nvPr/>
        </p:nvSpPr>
        <p:spPr>
          <a:xfrm>
            <a:off x="1631504" y="764704"/>
            <a:ext cx="1005371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800" dirty="0">
                <a:solidFill>
                  <a:srgbClr val="072A60"/>
                </a:solidFill>
                <a:latin typeface="Garamond" panose="02020404030301010803" pitchFamily="18" charset="0"/>
              </a:rPr>
              <a:t>Ti2CTx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6B29BB5-7467-8E03-EC67-444EDD39F7AF}"/>
              </a:ext>
            </a:extLst>
          </p:cNvPr>
          <p:cNvGrpSpPr/>
          <p:nvPr/>
        </p:nvGrpSpPr>
        <p:grpSpPr>
          <a:xfrm>
            <a:off x="98010" y="1628800"/>
            <a:ext cx="5709958" cy="4038160"/>
            <a:chOff x="354252" y="1700808"/>
            <a:chExt cx="5709958" cy="403816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C605A49-5B6D-17B3-D818-BD4F3BFCF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252" y="1700808"/>
              <a:ext cx="5709958" cy="403816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11A3D01-C5A2-A938-60AC-0DD678F9DA7B}"/>
                </a:ext>
              </a:extLst>
            </p:cNvPr>
            <p:cNvSpPr txBox="1"/>
            <p:nvPr/>
          </p:nvSpPr>
          <p:spPr>
            <a:xfrm>
              <a:off x="1912626" y="2607919"/>
              <a:ext cx="102304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b="1" dirty="0">
                  <a:solidFill>
                    <a:srgbClr val="072A60"/>
                  </a:solidFill>
                  <a:latin typeface="Garamond" panose="02020404030301010803" pitchFamily="18" charset="0"/>
                  <a:ea typeface="맑은 고딕" panose="020B0503020000020004" pitchFamily="50" charset="-127"/>
                </a:rPr>
                <a:t>ω3</a:t>
              </a:r>
              <a:endParaRPr lang="ko-KR" altLang="en-US" sz="2500" b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7F6346-6A1D-146D-C3C9-45578DFCFF02}"/>
                </a:ext>
              </a:extLst>
            </p:cNvPr>
            <p:cNvSpPr txBox="1"/>
            <p:nvPr/>
          </p:nvSpPr>
          <p:spPr>
            <a:xfrm>
              <a:off x="1631504" y="1701700"/>
              <a:ext cx="102304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b="1" dirty="0">
                  <a:solidFill>
                    <a:srgbClr val="072A60"/>
                  </a:solidFill>
                  <a:latin typeface="Garamond" panose="02020404030301010803" pitchFamily="18" charset="0"/>
                  <a:ea typeface="맑은 고딕" panose="020B0503020000020004" pitchFamily="50" charset="-127"/>
                </a:rPr>
                <a:t>ω2</a:t>
              </a:r>
              <a:endParaRPr lang="ko-KR" altLang="en-US" sz="2500" b="1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E2EFC6F-3D2A-72B0-B47B-771F566B8D58}"/>
                </a:ext>
              </a:extLst>
            </p:cNvPr>
            <p:cNvSpPr txBox="1"/>
            <p:nvPr/>
          </p:nvSpPr>
          <p:spPr>
            <a:xfrm>
              <a:off x="1401103" y="3242834"/>
              <a:ext cx="102304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b="1" dirty="0">
                  <a:solidFill>
                    <a:srgbClr val="072A60"/>
                  </a:solidFill>
                  <a:latin typeface="Garamond" panose="02020404030301010803" pitchFamily="18" charset="0"/>
                  <a:ea typeface="맑은 고딕" panose="020B0503020000020004" pitchFamily="50" charset="-127"/>
                </a:rPr>
                <a:t>ω1</a:t>
              </a:r>
              <a:endParaRPr lang="ko-KR" altLang="en-US" sz="2500" b="1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AD6143-CEE2-141A-546C-9F0283A2BB72}"/>
                </a:ext>
              </a:extLst>
            </p:cNvPr>
            <p:cNvSpPr txBox="1"/>
            <p:nvPr/>
          </p:nvSpPr>
          <p:spPr>
            <a:xfrm>
              <a:off x="2848395" y="4154671"/>
              <a:ext cx="10230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072A60"/>
                  </a:solidFill>
                  <a:latin typeface="Garamond" panose="02020404030301010803" pitchFamily="18" charset="0"/>
                  <a:ea typeface="맑은 고딕" panose="020B0503020000020004" pitchFamily="50" charset="-127"/>
                </a:rPr>
                <a:t>D</a:t>
              </a:r>
              <a:endParaRPr lang="ko-KR" altLang="en-US" sz="20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683FE70-0F32-F00C-596D-4EFFBD69E059}"/>
                </a:ext>
              </a:extLst>
            </p:cNvPr>
            <p:cNvSpPr txBox="1"/>
            <p:nvPr/>
          </p:nvSpPr>
          <p:spPr>
            <a:xfrm>
              <a:off x="3209231" y="4221088"/>
              <a:ext cx="10230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072A60"/>
                  </a:solidFill>
                  <a:latin typeface="Garamond" panose="02020404030301010803" pitchFamily="18" charset="0"/>
                  <a:ea typeface="맑은 고딕" panose="020B0503020000020004" pitchFamily="50" charset="-127"/>
                </a:rPr>
                <a:t>G</a:t>
              </a:r>
              <a:endParaRPr lang="ko-KR" altLang="en-US" sz="2000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87583A-ED7C-317E-B5D1-44AEEAAE1EE0}"/>
                  </a:ext>
                </a:extLst>
              </p:cNvPr>
              <p:cNvSpPr txBox="1"/>
              <p:nvPr/>
            </p:nvSpPr>
            <p:spPr>
              <a:xfrm>
                <a:off x="5686146" y="1700808"/>
                <a:ext cx="6505854" cy="36471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  <a:ea typeface="맑은 고딕" panose="020B0503020000020004" pitchFamily="50" charset="-127"/>
                  </a:rPr>
                  <a:t>ω1 : 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279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200" i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cm</m:t>
                        </m:r>
                      </m:e>
                      <m:sup>
                        <m:r>
                          <a:rPr lang="en-US" altLang="ko-KR" sz="2200" i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  <a:ea typeface="맑은 고딕" panose="020B0503020000020004" pitchFamily="50" charset="-127"/>
                  </a:rPr>
                  <a:t>, ω3 : 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615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200" i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cm</m:t>
                        </m:r>
                      </m:e>
                      <m:sup>
                        <m:r>
                          <a:rPr lang="en-US" altLang="ko-KR" sz="2200" i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ko-KR" sz="2200" dirty="0">
                  <a:solidFill>
                    <a:srgbClr val="072A60"/>
                  </a:solidFill>
                  <a:latin typeface="Garamond" panose="02020404030301010803" pitchFamily="18" charset="0"/>
                </a:endParaRPr>
              </a:p>
              <a:p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  <a:ea typeface="맑은 고딕" panose="020B0503020000020004" pitchFamily="50" charset="-127"/>
                  </a:rPr>
                  <a:t>	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→ 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vibration mode of </a:t>
                </a:r>
                <a:r>
                  <a:rPr lang="en-US" altLang="ko-KR" sz="2200" dirty="0" err="1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Ti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, C and surface </a:t>
                </a:r>
              </a:p>
              <a:p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	     terminating functional groups(</a:t>
                </a:r>
                <a:r>
                  <a:rPr lang="en-US" altLang="ko-KR" sz="2200" dirty="0" err="1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Ti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-O, </a:t>
                </a:r>
                <a:r>
                  <a:rPr lang="en-US" altLang="ko-KR" sz="2200" dirty="0" err="1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Ti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-C, </a:t>
                </a:r>
                <a:r>
                  <a:rPr lang="en-US" altLang="ko-KR" sz="2200" dirty="0" err="1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Ti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-OH)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  <a:ea typeface="맑은 고딕" panose="020B0503020000020004" pitchFamily="50" charset="-127"/>
                  </a:rPr>
                  <a:t>ω2 : 420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200" b="0" i="0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cm</m:t>
                        </m:r>
                      </m:e>
                      <m:sup>
                        <m: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ko-KR" sz="2200" dirty="0">
                  <a:solidFill>
                    <a:srgbClr val="072A60"/>
                  </a:solidFill>
                  <a:latin typeface="Garamond" panose="02020404030301010803" pitchFamily="18" charset="0"/>
                </a:endParaRPr>
              </a:p>
              <a:p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  <a:ea typeface="맑은 고딕" panose="020B0503020000020004" pitchFamily="50" charset="-127"/>
                  </a:rPr>
                  <a:t>	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→ 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vibration mode of </a:t>
                </a:r>
                <a:r>
                  <a:rPr lang="en-US" altLang="ko-KR" sz="2200" dirty="0" err="1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Ti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 and Al in MAX phase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D peak : 1326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200" b="0" i="0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cm</m:t>
                        </m:r>
                      </m:e>
                      <m:sup>
                        <m: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ko-KR" sz="2200" dirty="0">
                  <a:solidFill>
                    <a:srgbClr val="072A60"/>
                  </a:solidFill>
                  <a:latin typeface="Garamond" panose="02020404030301010803" pitchFamily="18" charset="0"/>
                </a:endParaRPr>
              </a:p>
              <a:p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	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→ 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  <a:ea typeface="맑은 고딕" panose="020B0503020000020004" pitchFamily="50" charset="-127"/>
                  </a:rPr>
                  <a:t>breathing mode of six-atoms rings with a defect</a:t>
                </a:r>
                <a:endParaRPr lang="en-US" altLang="ko-KR" sz="2200" dirty="0">
                  <a:solidFill>
                    <a:srgbClr val="072A60"/>
                  </a:solidFill>
                  <a:latin typeface="Garamond" panose="02020404030301010803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G peak : 1574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200" i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cm</m:t>
                        </m:r>
                      </m:e>
                      <m:sup>
                        <m:r>
                          <a:rPr lang="en-US" altLang="ko-KR" sz="2200" i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ko-KR" sz="2200" dirty="0">
                  <a:solidFill>
                    <a:srgbClr val="072A60"/>
                  </a:solidFill>
                  <a:latin typeface="Garamond" panose="02020404030301010803" pitchFamily="18" charset="0"/>
                </a:endParaRPr>
              </a:p>
              <a:p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  <a:ea typeface="맑은 고딕" panose="020B0503020000020004" pitchFamily="50" charset="-127"/>
                  </a:rPr>
                  <a:t>	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→ 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a stretching C-C bonding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87583A-ED7C-317E-B5D1-44AEEAAE1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6146" y="1700808"/>
                <a:ext cx="6505854" cy="3647152"/>
              </a:xfrm>
              <a:prstGeom prst="rect">
                <a:avLst/>
              </a:prstGeom>
              <a:blipFill>
                <a:blip r:embed="rId3"/>
                <a:stretch>
                  <a:fillRect l="-1125" t="-1003" b="-26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309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FF59ED-1B1F-4559-284F-32617AEC98C3}"/>
              </a:ext>
            </a:extLst>
          </p:cNvPr>
          <p:cNvSpPr txBox="1"/>
          <p:nvPr/>
        </p:nvSpPr>
        <p:spPr>
          <a:xfrm>
            <a:off x="1442882" y="772006"/>
            <a:ext cx="1005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072A60"/>
                </a:solidFill>
                <a:latin typeface="Garamond" panose="02020404030301010803" pitchFamily="18" charset="0"/>
              </a:rPr>
              <a:t>Raman Spectrum</a:t>
            </a:r>
          </a:p>
        </p:txBody>
      </p:sp>
    </p:spTree>
    <p:extLst>
      <p:ext uri="{BB962C8B-B14F-4D97-AF65-F5344CB8AC3E}">
        <p14:creationId xmlns:p14="http://schemas.microsoft.com/office/powerpoint/2010/main" val="99748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84BCD3-743A-E0F6-51BB-D785D564D701}"/>
              </a:ext>
            </a:extLst>
          </p:cNvPr>
          <p:cNvSpPr txBox="1"/>
          <p:nvPr/>
        </p:nvSpPr>
        <p:spPr>
          <a:xfrm>
            <a:off x="1514890" y="764704"/>
            <a:ext cx="1005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072A60"/>
                </a:solidFill>
                <a:latin typeface="Garamond" panose="02020404030301010803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34171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4AB8DEF-B22B-49D1-8825-A6FA6E8B8558}"/>
              </a:ext>
            </a:extLst>
          </p:cNvPr>
          <p:cNvSpPr txBox="1"/>
          <p:nvPr/>
        </p:nvSpPr>
        <p:spPr>
          <a:xfrm>
            <a:off x="1514890" y="704890"/>
            <a:ext cx="5661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203864"/>
                </a:solidFill>
                <a:latin typeface="Garamond" panose="02020404030301010803" pitchFamily="18" charset="0"/>
              </a:rPr>
              <a:t>References</a:t>
            </a:r>
            <a:endParaRPr lang="ko-KR" altLang="en-US" sz="4000" dirty="0">
              <a:latin typeface="Garamond" panose="020204040303010108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93D1DB-98FC-4C20-9312-BA90E0EF5036}"/>
              </a:ext>
            </a:extLst>
          </p:cNvPr>
          <p:cNvSpPr txBox="1"/>
          <p:nvPr/>
        </p:nvSpPr>
        <p:spPr>
          <a:xfrm>
            <a:off x="583475" y="1484784"/>
            <a:ext cx="10657184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Garamond" panose="02020404030301010803" pitchFamily="18" charset="0"/>
              </a:rPr>
              <a:t>[1] </a:t>
            </a:r>
            <a:r>
              <a:rPr lang="en-US" altLang="ko-KR" sz="2400" b="0" i="0" dirty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Ferrari, A., </a:t>
            </a:r>
            <a:r>
              <a:rPr lang="en-US" altLang="ko-KR" sz="2400" b="0" i="0" dirty="0" err="1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Basko</a:t>
            </a:r>
            <a:r>
              <a:rPr lang="en-US" altLang="ko-KR" sz="2400" b="0" i="0" dirty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, D. Raman spectroscopy as a versatile tool for studying the properties of graphene. </a:t>
            </a:r>
            <a:r>
              <a:rPr lang="en-US" altLang="ko-KR" sz="2400" b="0" i="1" dirty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Nature Nanotech</a:t>
            </a:r>
            <a:r>
              <a:rPr lang="en-US" altLang="ko-KR" sz="2400" b="0" i="0" dirty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 </a:t>
            </a:r>
            <a:r>
              <a:rPr lang="en-US" altLang="ko-KR" sz="2400" b="1" i="0" dirty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8</a:t>
            </a:r>
            <a:r>
              <a:rPr lang="en-US" altLang="ko-KR" sz="2400" b="0" i="0" dirty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, 235–246 (2013)</a:t>
            </a:r>
            <a:endParaRPr lang="en-US" altLang="ko-KR" sz="2400" dirty="0">
              <a:latin typeface="Garamond" panose="02020404030301010803" pitchFamily="18" charset="0"/>
            </a:endParaRPr>
          </a:p>
          <a:p>
            <a:endParaRPr lang="en-US" altLang="ko-KR" sz="1000" dirty="0">
              <a:latin typeface="Garamond" panose="02020404030301010803" pitchFamily="18" charset="0"/>
            </a:endParaRPr>
          </a:p>
          <a:p>
            <a:r>
              <a:rPr lang="en-US" altLang="ko-KR" sz="2400" dirty="0">
                <a:latin typeface="Garamond" panose="02020404030301010803" pitchFamily="18" charset="0"/>
              </a:rPr>
              <a:t>[2] </a:t>
            </a:r>
            <a:r>
              <a:rPr lang="en-US" altLang="ko-KR" sz="2400" b="0" i="0" dirty="0">
                <a:effectLst/>
                <a:latin typeface="Garamond" panose="02020404030301010803" pitchFamily="18" charset="0"/>
              </a:rPr>
              <a:t>Lim, </a:t>
            </a:r>
            <a:r>
              <a:rPr lang="en-US" altLang="ko-KR" sz="2400" b="0" i="0" dirty="0" err="1">
                <a:effectLst/>
                <a:latin typeface="Garamond" panose="02020404030301010803" pitchFamily="18" charset="0"/>
              </a:rPr>
              <a:t>Gim</a:t>
            </a:r>
            <a:r>
              <a:rPr lang="en-US" altLang="ko-KR" sz="2400" b="0" i="0" dirty="0">
                <a:effectLst/>
                <a:latin typeface="Garamond" panose="02020404030301010803" pitchFamily="18" charset="0"/>
              </a:rPr>
              <a:t> Pao et al. “Synthesis, characterization and biophysical evaluation of the 2D Ti2CTx </a:t>
            </a:r>
            <a:r>
              <a:rPr lang="en-US" altLang="ko-KR" sz="2400" b="0" i="0" dirty="0" err="1">
                <a:effectLst/>
                <a:latin typeface="Garamond" panose="02020404030301010803" pitchFamily="18" charset="0"/>
              </a:rPr>
              <a:t>MXene</a:t>
            </a:r>
            <a:r>
              <a:rPr lang="en-US" altLang="ko-KR" sz="2400" b="0" i="0" dirty="0">
                <a:effectLst/>
                <a:latin typeface="Garamond" panose="02020404030301010803" pitchFamily="18" charset="0"/>
              </a:rPr>
              <a:t> using 3D spheroid-type cultures.” </a:t>
            </a:r>
            <a:r>
              <a:rPr lang="en-US" altLang="ko-KR" sz="2400" b="0" i="1" dirty="0">
                <a:effectLst/>
                <a:latin typeface="Garamond" panose="02020404030301010803" pitchFamily="18" charset="0"/>
              </a:rPr>
              <a:t>Ceramics International</a:t>
            </a:r>
            <a:r>
              <a:rPr lang="en-US" altLang="ko-KR" sz="2400" b="0" i="0" dirty="0">
                <a:effectLst/>
                <a:latin typeface="Garamond" panose="02020404030301010803" pitchFamily="18" charset="0"/>
              </a:rPr>
              <a:t> (2021)</a:t>
            </a:r>
          </a:p>
          <a:p>
            <a:endParaRPr lang="en-US" altLang="ko-KR" sz="1000" dirty="0">
              <a:latin typeface="Garamond" panose="02020404030301010803" pitchFamily="18" charset="0"/>
            </a:endParaRPr>
          </a:p>
          <a:p>
            <a:r>
              <a:rPr lang="en-US" altLang="ko-KR" sz="2400" dirty="0">
                <a:latin typeface="Garamond" panose="02020404030301010803" pitchFamily="18" charset="0"/>
              </a:rPr>
              <a:t>[3] </a:t>
            </a:r>
            <a:r>
              <a:rPr lang="en-US" altLang="ko-KR" sz="2400" b="0" i="0" dirty="0" err="1">
                <a:effectLst/>
                <a:latin typeface="Garamond" panose="02020404030301010803" pitchFamily="18" charset="0"/>
              </a:rPr>
              <a:t>Alhwaige</a:t>
            </a:r>
            <a:r>
              <a:rPr lang="en-US" altLang="ko-KR" sz="2400" b="0" i="0" dirty="0">
                <a:effectLst/>
                <a:latin typeface="Garamond" panose="02020404030301010803" pitchFamily="18" charset="0"/>
              </a:rPr>
              <a:t>, </a:t>
            </a:r>
            <a:r>
              <a:rPr lang="en-US" altLang="ko-KR" sz="2400" b="0" i="0" dirty="0" err="1">
                <a:effectLst/>
                <a:latin typeface="Garamond" panose="02020404030301010803" pitchFamily="18" charset="0"/>
              </a:rPr>
              <a:t>Almahdi</a:t>
            </a:r>
            <a:r>
              <a:rPr lang="en-US" altLang="ko-KR" sz="2400" b="0" i="0" dirty="0">
                <a:effectLst/>
                <a:latin typeface="Garamond" panose="02020404030301010803" pitchFamily="18" charset="0"/>
              </a:rPr>
              <a:t> A. et al. “Interactions, morphology and thermal stability of graphene-oxide reinforced polymer aerogels derived from star-like </a:t>
            </a:r>
            <a:r>
              <a:rPr lang="en-US" altLang="ko-KR" sz="2400" b="0" i="0" dirty="0" err="1">
                <a:effectLst/>
                <a:latin typeface="Garamond" panose="02020404030301010803" pitchFamily="18" charset="0"/>
              </a:rPr>
              <a:t>telechelic</a:t>
            </a:r>
            <a:r>
              <a:rPr lang="en-US" altLang="ko-KR" sz="2400" b="0" i="0" dirty="0">
                <a:effectLst/>
                <a:latin typeface="Garamond" panose="02020404030301010803" pitchFamily="18" charset="0"/>
              </a:rPr>
              <a:t> aldehyde-terminal benzoxazine resin.” </a:t>
            </a:r>
            <a:r>
              <a:rPr lang="en-US" altLang="ko-KR" sz="2400" b="0" i="1" dirty="0">
                <a:effectLst/>
                <a:latin typeface="Garamond" panose="02020404030301010803" pitchFamily="18" charset="0"/>
              </a:rPr>
              <a:t>RSC Advances</a:t>
            </a:r>
            <a:r>
              <a:rPr lang="en-US" altLang="ko-KR" sz="2400" b="0" i="0" dirty="0">
                <a:effectLst/>
                <a:latin typeface="Garamond" panose="02020404030301010803" pitchFamily="18" charset="0"/>
              </a:rPr>
              <a:t> 5 (2015)</a:t>
            </a:r>
          </a:p>
          <a:p>
            <a:endParaRPr lang="en-US" altLang="ko-KR" sz="1000" dirty="0">
              <a:latin typeface="Garamond" panose="02020404030301010803" pitchFamily="18" charset="0"/>
            </a:endParaRPr>
          </a:p>
          <a:p>
            <a:r>
              <a:rPr lang="en-US" altLang="ko-KR" sz="2400" dirty="0">
                <a:latin typeface="Garamond" panose="02020404030301010803" pitchFamily="18" charset="0"/>
              </a:rPr>
              <a:t>[4]</a:t>
            </a:r>
            <a:r>
              <a:rPr lang="en-US" altLang="ko-KR" sz="2400" b="0" i="0" dirty="0">
                <a:solidFill>
                  <a:srgbClr val="2E414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altLang="ko-KR" sz="2400" b="0" i="0" dirty="0" err="1">
                <a:effectLst/>
                <a:latin typeface="Garamond" panose="02020404030301010803" pitchFamily="18" charset="0"/>
              </a:rPr>
              <a:t>Hidayah</a:t>
            </a:r>
            <a:r>
              <a:rPr lang="en-US" altLang="ko-KR" sz="2400" b="0" i="0" dirty="0">
                <a:effectLst/>
                <a:latin typeface="Garamond" panose="02020404030301010803" pitchFamily="18" charset="0"/>
              </a:rPr>
              <a:t>, N. M. S. et al. “Comparison on graphite, graphene oxide and reduced graphene oxide: Synthesis and characterization.” (2017)</a:t>
            </a:r>
            <a:r>
              <a:rPr lang="en-US" altLang="ko-KR" sz="2400" dirty="0">
                <a:latin typeface="Garamond" panose="02020404030301010803" pitchFamily="18" charset="0"/>
              </a:rPr>
              <a:t> </a:t>
            </a:r>
          </a:p>
          <a:p>
            <a:endParaRPr lang="en-US" altLang="ko-KR" sz="1000" dirty="0">
              <a:latin typeface="Garamond" panose="02020404030301010803" pitchFamily="18" charset="0"/>
            </a:endParaRPr>
          </a:p>
          <a:p>
            <a:r>
              <a:rPr lang="en-US" altLang="ko-KR" sz="2400" dirty="0">
                <a:latin typeface="Garamond" panose="02020404030301010803" pitchFamily="18" charset="0"/>
              </a:rPr>
              <a:t>[5] </a:t>
            </a:r>
            <a:r>
              <a:rPr lang="en-US" altLang="ko-KR" sz="2400" b="0" i="0" dirty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Iqbal A, Hamdan NM. Investigation and Optimization of </a:t>
            </a:r>
            <a:r>
              <a:rPr lang="en-US" altLang="ko-KR" sz="2400" b="0" i="0" dirty="0" err="1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Mxene</a:t>
            </a:r>
            <a:r>
              <a:rPr lang="en-US" altLang="ko-KR" sz="2400" b="0" i="0" dirty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 Functionalized Mesoporous Titania Films as Efficient Photoelectrodes. </a:t>
            </a:r>
            <a:r>
              <a:rPr lang="en-US" altLang="ko-KR" sz="2400" b="0" i="1" dirty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Materials</a:t>
            </a:r>
            <a:r>
              <a:rPr lang="en-US" altLang="ko-KR" sz="2400" b="0" i="0" dirty="0">
                <a:solidFill>
                  <a:srgbClr val="222222"/>
                </a:solidFill>
                <a:effectLst/>
                <a:latin typeface="Garamond" panose="02020404030301010803" pitchFamily="18" charset="0"/>
              </a:rPr>
              <a:t>. (2021)</a:t>
            </a:r>
            <a:endParaRPr lang="en-US" altLang="ko-KR" sz="2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07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8B85C8B5-2B3A-4790-8720-A854297B1052}"/>
              </a:ext>
            </a:extLst>
          </p:cNvPr>
          <p:cNvSpPr txBox="1"/>
          <p:nvPr/>
        </p:nvSpPr>
        <p:spPr>
          <a:xfrm>
            <a:off x="3625425" y="3000603"/>
            <a:ext cx="4941150" cy="856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Garamond" panose="02020404030301010803" pitchFamily="18" charset="0"/>
              </a:rPr>
              <a:t>Thank you</a:t>
            </a:r>
            <a:endParaRPr lang="ko-KR" altLang="en-US" sz="4800" dirty="0">
              <a:latin typeface="Garamond" panose="02020404030301010803" pitchFamily="18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36A4560-88DE-4342-9836-8356B4EC9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308463"/>
            <a:ext cx="72008" cy="9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50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C6438C03-84A9-2F90-D4A5-44274B900B81}"/>
              </a:ext>
            </a:extLst>
          </p:cNvPr>
          <p:cNvSpPr/>
          <p:nvPr/>
        </p:nvSpPr>
        <p:spPr>
          <a:xfrm>
            <a:off x="983090" y="3352487"/>
            <a:ext cx="1422400" cy="1440000"/>
          </a:xfrm>
          <a:prstGeom prst="rect">
            <a:avLst/>
          </a:prstGeom>
          <a:solidFill>
            <a:srgbClr val="323F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E1BE63"/>
                </a:solidFill>
                <a:latin typeface="나눔고딕" panose="020D0804000000000000" pitchFamily="50" charset="-127"/>
                <a:ea typeface="나눔고딕" panose="020D0804000000000000" pitchFamily="50" charset="-127"/>
              </a:rPr>
              <a:t>Experiment</a:t>
            </a:r>
          </a:p>
          <a:p>
            <a:pPr algn="ctr"/>
            <a:r>
              <a:rPr lang="en-US" altLang="ko-KR" sz="1600" dirty="0">
                <a:solidFill>
                  <a:srgbClr val="E1BE63"/>
                </a:solidFill>
                <a:latin typeface="나눔고딕" panose="020D0804000000000000" pitchFamily="50" charset="-127"/>
                <a:ea typeface="나눔고딕" panose="020D0804000000000000" pitchFamily="50" charset="-127"/>
              </a:rPr>
              <a:t>/Results</a:t>
            </a:r>
            <a:endParaRPr lang="ko-KR" altLang="en-US" sz="1600" dirty="0">
              <a:solidFill>
                <a:srgbClr val="E1BE63"/>
              </a:solidFill>
              <a:latin typeface="나눔고딕" panose="020D0804000000000000" pitchFamily="50" charset="-127"/>
              <a:ea typeface="나눔고딕" panose="020D08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4344DD-46BA-4231-A3B7-EBBCE887DF58}"/>
              </a:ext>
            </a:extLst>
          </p:cNvPr>
          <p:cNvSpPr txBox="1"/>
          <p:nvPr/>
        </p:nvSpPr>
        <p:spPr>
          <a:xfrm>
            <a:off x="1514890" y="764704"/>
            <a:ext cx="4941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Garamond" panose="02020404030301010803" pitchFamily="18" charset="0"/>
              </a:rPr>
              <a:t>Outline</a:t>
            </a:r>
            <a:endParaRPr lang="ko-KR" altLang="en-US" sz="4000" dirty="0">
              <a:latin typeface="Garamond" panose="02020404030301010803" pitchFamily="18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DA36DF1-C2E0-496F-B179-ADB0F5E44C12}"/>
              </a:ext>
            </a:extLst>
          </p:cNvPr>
          <p:cNvSpPr/>
          <p:nvPr/>
        </p:nvSpPr>
        <p:spPr>
          <a:xfrm>
            <a:off x="983433" y="1454193"/>
            <a:ext cx="10225134" cy="360000"/>
          </a:xfrm>
          <a:prstGeom prst="rect">
            <a:avLst/>
          </a:prstGeom>
          <a:solidFill>
            <a:srgbClr val="072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E1BE63"/>
                </a:solidFill>
                <a:latin typeface="나눔고딕" panose="020D0804000000000000" pitchFamily="50" charset="-127"/>
                <a:ea typeface="나눔고딕" panose="020D0804000000000000" pitchFamily="50" charset="-127"/>
              </a:rPr>
              <a:t>Outline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20845CC-2E96-4B7E-9362-27057C00D875}"/>
              </a:ext>
            </a:extLst>
          </p:cNvPr>
          <p:cNvSpPr/>
          <p:nvPr/>
        </p:nvSpPr>
        <p:spPr>
          <a:xfrm>
            <a:off x="983090" y="1861838"/>
            <a:ext cx="1422400" cy="1440000"/>
          </a:xfrm>
          <a:prstGeom prst="rect">
            <a:avLst/>
          </a:prstGeom>
          <a:solidFill>
            <a:srgbClr val="323F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E1BE63"/>
                </a:solidFill>
                <a:latin typeface="나눔고딕" panose="020D0804000000000000" pitchFamily="50" charset="-127"/>
                <a:ea typeface="나눔고딕" panose="020D0804000000000000" pitchFamily="50" charset="-127"/>
              </a:rPr>
              <a:t>Introduction</a:t>
            </a:r>
          </a:p>
          <a:p>
            <a:pPr algn="ctr"/>
            <a:r>
              <a:rPr lang="en-US" altLang="ko-KR" sz="1600" dirty="0">
                <a:solidFill>
                  <a:srgbClr val="E1BE63"/>
                </a:solidFill>
                <a:latin typeface="나눔고딕" panose="020D0804000000000000" pitchFamily="50" charset="-127"/>
                <a:ea typeface="나눔고딕" panose="020D0804000000000000" pitchFamily="50" charset="-127"/>
              </a:rPr>
              <a:t>/Theory</a:t>
            </a:r>
            <a:endParaRPr lang="ko-KR" altLang="en-US" sz="1600" dirty="0">
              <a:solidFill>
                <a:srgbClr val="E1BE63"/>
              </a:solidFill>
              <a:latin typeface="나눔고딕" panose="020D0804000000000000" pitchFamily="50" charset="-127"/>
              <a:ea typeface="나눔고딕" panose="020D08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840DB1-02DB-47B5-9F63-4CC7961E5A04}"/>
              </a:ext>
            </a:extLst>
          </p:cNvPr>
          <p:cNvSpPr txBox="1"/>
          <p:nvPr/>
        </p:nvSpPr>
        <p:spPr>
          <a:xfrm>
            <a:off x="2507202" y="2125305"/>
            <a:ext cx="59766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>
                <a:solidFill>
                  <a:srgbClr val="203864"/>
                </a:solidFill>
                <a:latin typeface="Garamond" panose="02020404030301010803" pitchFamily="18" charset="0"/>
              </a:rPr>
              <a:t>Raman Spectroscopy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>
                <a:solidFill>
                  <a:srgbClr val="203864"/>
                </a:solidFill>
                <a:latin typeface="Garamond" panose="02020404030301010803" pitchFamily="18" charset="0"/>
              </a:rPr>
              <a:t>Graphene Phonon Mode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>
                <a:solidFill>
                  <a:srgbClr val="203864"/>
                </a:solidFill>
                <a:latin typeface="Garamond" panose="02020404030301010803" pitchFamily="18" charset="0"/>
              </a:rPr>
              <a:t>Graphene Raman Spectrum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88F712-C9A5-4F34-811F-CAE4EE10EB3B}"/>
              </a:ext>
            </a:extLst>
          </p:cNvPr>
          <p:cNvSpPr txBox="1"/>
          <p:nvPr/>
        </p:nvSpPr>
        <p:spPr>
          <a:xfrm>
            <a:off x="2522599" y="5362344"/>
            <a:ext cx="7187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>
                <a:solidFill>
                  <a:srgbClr val="203864"/>
                </a:solidFill>
                <a:latin typeface="Garamond" panose="02020404030301010803" pitchFamily="18" charset="0"/>
              </a:rPr>
              <a:t>Raman Spectrum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5E16BF-8532-B684-3AFC-F456817F75F7}"/>
              </a:ext>
            </a:extLst>
          </p:cNvPr>
          <p:cNvSpPr txBox="1"/>
          <p:nvPr/>
        </p:nvSpPr>
        <p:spPr>
          <a:xfrm>
            <a:off x="2507202" y="3717032"/>
            <a:ext cx="5976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>
                <a:solidFill>
                  <a:srgbClr val="203864"/>
                </a:solidFill>
                <a:latin typeface="Garamond" panose="02020404030301010803" pitchFamily="18" charset="0"/>
              </a:rPr>
              <a:t>GO, RGO, Graphite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>
                <a:solidFill>
                  <a:srgbClr val="203864"/>
                </a:solidFill>
                <a:latin typeface="Garamond" panose="02020404030301010803" pitchFamily="18" charset="0"/>
              </a:rPr>
              <a:t>Ti2CTx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A6D52E-FFD0-2BB7-CF6F-42716CF5355E}"/>
              </a:ext>
            </a:extLst>
          </p:cNvPr>
          <p:cNvSpPr/>
          <p:nvPr/>
        </p:nvSpPr>
        <p:spPr>
          <a:xfrm>
            <a:off x="983090" y="4842399"/>
            <a:ext cx="1422400" cy="1440000"/>
          </a:xfrm>
          <a:prstGeom prst="rect">
            <a:avLst/>
          </a:prstGeom>
          <a:solidFill>
            <a:srgbClr val="323F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E1BE63"/>
                </a:solidFill>
                <a:latin typeface="나눔고딕" panose="020D0804000000000000" pitchFamily="50" charset="-127"/>
                <a:ea typeface="나눔고딕" panose="020D0804000000000000" pitchFamily="50" charset="-127"/>
              </a:rPr>
              <a:t>Discussion</a:t>
            </a:r>
          </a:p>
          <a:p>
            <a:pPr algn="ctr"/>
            <a:r>
              <a:rPr lang="en-US" altLang="ko-KR" sz="1600" dirty="0">
                <a:solidFill>
                  <a:srgbClr val="E1BE63"/>
                </a:solidFill>
                <a:latin typeface="나눔고딕" panose="020D0804000000000000" pitchFamily="50" charset="-127"/>
                <a:ea typeface="나눔고딕" panose="020D0804000000000000" pitchFamily="50" charset="-127"/>
              </a:rPr>
              <a:t>/Conclusion</a:t>
            </a:r>
            <a:endParaRPr lang="ko-KR" altLang="en-US" sz="1600" dirty="0">
              <a:solidFill>
                <a:srgbClr val="E1BE63"/>
              </a:solidFill>
              <a:latin typeface="나눔고딕" panose="020D0804000000000000" pitchFamily="50" charset="-127"/>
              <a:ea typeface="나눔고딕" panose="020D08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48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8B053A-37BF-4193-779C-D951D66FAED6}"/>
              </a:ext>
            </a:extLst>
          </p:cNvPr>
          <p:cNvSpPr txBox="1"/>
          <p:nvPr/>
        </p:nvSpPr>
        <p:spPr>
          <a:xfrm>
            <a:off x="1442882" y="776898"/>
            <a:ext cx="1005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072A60"/>
                </a:solidFill>
                <a:latin typeface="Garamond" panose="02020404030301010803" pitchFamily="18" charset="0"/>
              </a:rPr>
              <a:t>Raman Spectroscopy</a:t>
            </a:r>
          </a:p>
        </p:txBody>
      </p:sp>
      <p:pic>
        <p:nvPicPr>
          <p:cNvPr id="4" name="그림 3" descr="사람, 의류, 착용, 벽이(가) 표시된 사진&#10;&#10;자동 생성된 설명">
            <a:extLst>
              <a:ext uri="{FF2B5EF4-FFF2-40B4-BE49-F238E27FC236}">
                <a16:creationId xmlns:a16="http://schemas.microsoft.com/office/drawing/2014/main" id="{9E5B1618-D6D7-6DCE-9BBA-9D8200ECD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68" y="1633620"/>
            <a:ext cx="1893844" cy="265947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5E9EDE8-266A-F623-6C7A-659121C477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632" y="3966894"/>
            <a:ext cx="8769923" cy="27092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EBD86D-F30A-8E91-53AC-683FD8AD0749}"/>
              </a:ext>
            </a:extLst>
          </p:cNvPr>
          <p:cNvSpPr txBox="1"/>
          <p:nvPr/>
        </p:nvSpPr>
        <p:spPr>
          <a:xfrm>
            <a:off x="2644020" y="1633620"/>
            <a:ext cx="609600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072A60"/>
                </a:solidFill>
                <a:latin typeface="Garamond" panose="02020404030301010803" pitchFamily="18" charset="0"/>
              </a:rPr>
              <a:t>Raman Shift</a:t>
            </a:r>
          </a:p>
          <a:p>
            <a:r>
              <a:rPr lang="en-US" altLang="ko-KR" sz="2000" dirty="0">
                <a:solidFill>
                  <a:srgbClr val="072A60"/>
                </a:solidFill>
                <a:latin typeface="Garamond" panose="02020404030301010803" pitchFamily="18" charset="0"/>
              </a:rPr>
              <a:t>Raman scattering is inelastic photon scattering by matter. It is called </a:t>
            </a:r>
            <a:r>
              <a:rPr lang="en-US" altLang="ko-KR" sz="2000" b="1" dirty="0">
                <a:solidFill>
                  <a:srgbClr val="072A60"/>
                </a:solidFill>
                <a:latin typeface="Garamond" panose="02020404030301010803" pitchFamily="18" charset="0"/>
              </a:rPr>
              <a:t>Raman shift</a:t>
            </a:r>
            <a:r>
              <a:rPr lang="en-US" altLang="ko-KR" sz="2000" dirty="0">
                <a:solidFill>
                  <a:srgbClr val="072A60"/>
                </a:solidFill>
                <a:latin typeface="Garamond" panose="02020404030301010803" pitchFamily="18" charset="0"/>
              </a:rPr>
              <a:t>.</a:t>
            </a:r>
            <a:endParaRPr lang="en-US" altLang="ko-KR" sz="2400" dirty="0">
              <a:solidFill>
                <a:srgbClr val="072A6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12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8B053A-37BF-4193-779C-D951D66FAED6}"/>
              </a:ext>
            </a:extLst>
          </p:cNvPr>
          <p:cNvSpPr txBox="1"/>
          <p:nvPr/>
        </p:nvSpPr>
        <p:spPr>
          <a:xfrm>
            <a:off x="1442882" y="764704"/>
            <a:ext cx="1005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072A60"/>
                </a:solidFill>
                <a:latin typeface="Garamond" panose="02020404030301010803" pitchFamily="18" charset="0"/>
              </a:rPr>
              <a:t>Raman Spectroscopy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1B5059-29FF-56A7-ECA1-0A5058170B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"/>
          <a:stretch/>
        </p:blipFill>
        <p:spPr>
          <a:xfrm>
            <a:off x="6558418" y="1791903"/>
            <a:ext cx="5040560" cy="3916979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A0F8E5A2-52AD-8ACB-9529-8E75FEF0C7A2}"/>
              </a:ext>
            </a:extLst>
          </p:cNvPr>
          <p:cNvGrpSpPr/>
          <p:nvPr/>
        </p:nvGrpSpPr>
        <p:grpSpPr>
          <a:xfrm rot="10800000">
            <a:off x="912050" y="1957104"/>
            <a:ext cx="3274800" cy="2945884"/>
            <a:chOff x="7983998" y="1406655"/>
            <a:chExt cx="3033327" cy="281181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1B9C01B-94AE-ACE9-2DB0-4D3BE0C94C2A}"/>
                </a:ext>
              </a:extLst>
            </p:cNvPr>
            <p:cNvSpPr/>
            <p:nvPr/>
          </p:nvSpPr>
          <p:spPr>
            <a:xfrm>
              <a:off x="7983998" y="1406655"/>
              <a:ext cx="2938510" cy="2811813"/>
            </a:xfrm>
            <a:prstGeom prst="rect">
              <a:avLst/>
            </a:prstGeom>
            <a:noFill/>
            <a:ln w="698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Spectrometer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7B526E6-0605-8DA4-009C-9CB604B2C0F5}"/>
                </a:ext>
              </a:extLst>
            </p:cNvPr>
            <p:cNvSpPr/>
            <p:nvPr/>
          </p:nvSpPr>
          <p:spPr>
            <a:xfrm>
              <a:off x="10834943" y="3723745"/>
              <a:ext cx="182382" cy="107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F66ED1D-1821-A55E-AF8A-23C0E7D910F9}"/>
                </a:ext>
              </a:extLst>
            </p:cNvPr>
            <p:cNvSpPr/>
            <p:nvPr/>
          </p:nvSpPr>
          <p:spPr>
            <a:xfrm rot="20939454">
              <a:off x="9043213" y="1963303"/>
              <a:ext cx="53113" cy="1867236"/>
            </a:xfrm>
            <a:prstGeom prst="rect">
              <a:avLst/>
            </a:prstGeom>
            <a:solidFill>
              <a:srgbClr val="00DA43">
                <a:alpha val="40000"/>
              </a:srgbClr>
            </a:solidFill>
            <a:ln>
              <a:noFill/>
            </a:ln>
            <a:effectLst>
              <a:glow rad="38100">
                <a:srgbClr val="00F24B">
                  <a:alpha val="52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1D6B68F-BC07-0DA8-A656-0711C0363AEE}"/>
                </a:ext>
              </a:extLst>
            </p:cNvPr>
            <p:cNvSpPr/>
            <p:nvPr/>
          </p:nvSpPr>
          <p:spPr>
            <a:xfrm rot="21286104" flipH="1">
              <a:off x="9158259" y="1805199"/>
              <a:ext cx="45719" cy="1986458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>
              <a:noFill/>
            </a:ln>
            <a:effectLst>
              <a:glow rad="38100">
                <a:srgbClr val="FF0000">
                  <a:alpha val="52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144AFC6-B5F2-C05B-7E6D-5911C55383C3}"/>
                </a:ext>
              </a:extLst>
            </p:cNvPr>
            <p:cNvSpPr/>
            <p:nvPr/>
          </p:nvSpPr>
          <p:spPr>
            <a:xfrm rot="20086899">
              <a:off x="8831308" y="2119540"/>
              <a:ext cx="54957" cy="1742315"/>
            </a:xfrm>
            <a:prstGeom prst="rect">
              <a:avLst/>
            </a:prstGeom>
            <a:solidFill>
              <a:srgbClr val="482BF9">
                <a:alpha val="40000"/>
              </a:srgbClr>
            </a:solidFill>
            <a:ln>
              <a:noFill/>
            </a:ln>
            <a:effectLst>
              <a:glow rad="38100">
                <a:srgbClr val="482BF9">
                  <a:alpha val="52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1D549BA-079A-85FC-5079-7C9312F8CA7B}"/>
                </a:ext>
              </a:extLst>
            </p:cNvPr>
            <p:cNvSpPr/>
            <p:nvPr/>
          </p:nvSpPr>
          <p:spPr>
            <a:xfrm rot="5400000" flipH="1">
              <a:off x="9626016" y="2788633"/>
              <a:ext cx="1938346" cy="44357"/>
            </a:xfrm>
            <a:prstGeom prst="rect">
              <a:avLst/>
            </a:prstGeom>
            <a:solidFill>
              <a:srgbClr val="00DA43">
                <a:alpha val="40000"/>
              </a:srgbClr>
            </a:solidFill>
            <a:ln>
              <a:noFill/>
            </a:ln>
            <a:effectLst>
              <a:glow rad="38100">
                <a:srgbClr val="00F24B">
                  <a:alpha val="52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96D5AEA-F677-72EC-8C2D-7455740CC3F9}"/>
                </a:ext>
              </a:extLst>
            </p:cNvPr>
            <p:cNvSpPr/>
            <p:nvPr/>
          </p:nvSpPr>
          <p:spPr>
            <a:xfrm rot="2487769">
              <a:off x="10304722" y="1807577"/>
              <a:ext cx="530446" cy="90619"/>
            </a:xfrm>
            <a:prstGeom prst="rect">
              <a:avLst/>
            </a:prstGeom>
            <a:gradFill>
              <a:gsLst>
                <a:gs pos="0">
                  <a:srgbClr val="00B0F0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05944E0-ADDE-E660-4E07-451D83A4D092}"/>
                </a:ext>
              </a:extLst>
            </p:cNvPr>
            <p:cNvSpPr/>
            <p:nvPr/>
          </p:nvSpPr>
          <p:spPr>
            <a:xfrm rot="7456907" flipH="1">
              <a:off x="8700930" y="2883098"/>
              <a:ext cx="2376000" cy="39600"/>
            </a:xfrm>
            <a:prstGeom prst="rect">
              <a:avLst/>
            </a:prstGeom>
            <a:solidFill>
              <a:srgbClr val="00DA43">
                <a:alpha val="40000"/>
              </a:srgbClr>
            </a:solidFill>
            <a:ln>
              <a:noFill/>
            </a:ln>
            <a:effectLst>
              <a:glow rad="38100">
                <a:srgbClr val="00F24B">
                  <a:alpha val="52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2C0CE4D-E575-604F-2CFC-6BD999EDC4D2}"/>
                </a:ext>
              </a:extLst>
            </p:cNvPr>
            <p:cNvSpPr/>
            <p:nvPr/>
          </p:nvSpPr>
          <p:spPr>
            <a:xfrm rot="20877890">
              <a:off x="8937367" y="3781752"/>
              <a:ext cx="889306" cy="133829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F56131E-79A3-A946-5BCA-EF1DB3B75EC3}"/>
                </a:ext>
              </a:extLst>
            </p:cNvPr>
            <p:cNvSpPr/>
            <p:nvPr/>
          </p:nvSpPr>
          <p:spPr>
            <a:xfrm rot="8684055">
              <a:off x="8175138" y="1618015"/>
              <a:ext cx="990190" cy="450319"/>
            </a:xfrm>
            <a:prstGeom prst="rect">
              <a:avLst/>
            </a:prstGeom>
            <a:blipFill>
              <a:blip r:embed="rId4"/>
              <a:tile tx="0" ty="0" sx="100000" sy="100000" flip="none" algn="tl"/>
            </a:blip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CCD</a:t>
              </a:r>
              <a:endPara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2AC9392-5A11-B0BC-D9A0-917303B348D5}"/>
                </a:ext>
              </a:extLst>
            </p:cNvPr>
            <p:cNvSpPr/>
            <p:nvPr/>
          </p:nvSpPr>
          <p:spPr>
            <a:xfrm rot="13484580">
              <a:off x="10324719" y="3737564"/>
              <a:ext cx="530446" cy="90619"/>
            </a:xfrm>
            <a:prstGeom prst="rect">
              <a:avLst/>
            </a:prstGeom>
            <a:gradFill>
              <a:gsLst>
                <a:gs pos="0">
                  <a:srgbClr val="00B0F0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2A994A5-6B6F-72FA-4AC1-59A6B30EA457}"/>
              </a:ext>
            </a:extLst>
          </p:cNvPr>
          <p:cNvCxnSpPr>
            <a:cxnSpLocks/>
          </p:cNvCxnSpPr>
          <p:nvPr/>
        </p:nvCxnSpPr>
        <p:spPr>
          <a:xfrm>
            <a:off x="4509445" y="4368321"/>
            <a:ext cx="1880725" cy="7544"/>
          </a:xfrm>
          <a:prstGeom prst="straightConnector1">
            <a:avLst/>
          </a:prstGeom>
          <a:ln w="63500">
            <a:solidFill>
              <a:srgbClr val="E1BE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48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B372152-A126-4F72-8661-C3090D7701E4}"/>
              </a:ext>
            </a:extLst>
          </p:cNvPr>
          <p:cNvSpPr txBox="1"/>
          <p:nvPr/>
        </p:nvSpPr>
        <p:spPr>
          <a:xfrm>
            <a:off x="1559496" y="764704"/>
            <a:ext cx="1005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072A60"/>
                </a:solidFill>
                <a:latin typeface="Garamond" panose="02020404030301010803" pitchFamily="18" charset="0"/>
              </a:rPr>
              <a:t>Graphene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DDEB1AC9-E417-4576-9B02-5668C69DB0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308463"/>
            <a:ext cx="72008" cy="962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50E47A-CADC-313D-4F8D-B6915AA1C92B}"/>
                  </a:ext>
                </a:extLst>
              </p:cNvPr>
              <p:cNvSpPr txBox="1"/>
              <p:nvPr/>
            </p:nvSpPr>
            <p:spPr>
              <a:xfrm>
                <a:off x="4583832" y="2132856"/>
                <a:ext cx="6286839" cy="2015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5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2d building block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50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5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𝑠𝑝</m:t>
                        </m:r>
                      </m:e>
                      <m:sup>
                        <m:r>
                          <a:rPr lang="en-US" altLang="ko-KR" sz="25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5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carbon </a:t>
                </a:r>
                <a:r>
                  <a:rPr lang="en-US" altLang="ko-KR" sz="2500" dirty="0" err="1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allotrpes</a:t>
                </a:r>
                <a:r>
                  <a:rPr lang="en-US" altLang="ko-KR" sz="25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. </a:t>
                </a:r>
              </a:p>
              <a:p>
                <a:endParaRPr lang="en-US" altLang="ko-KR" sz="2500" dirty="0">
                  <a:solidFill>
                    <a:srgbClr val="072A60"/>
                  </a:solidFill>
                  <a:latin typeface="Garamond" panose="02020404030301010803" pitchFamily="18" charset="0"/>
                </a:endParaRPr>
              </a:p>
              <a:p>
                <a:r>
                  <a:rPr lang="en-US" altLang="ko-KR" sz="25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*</a:t>
                </a:r>
                <a:r>
                  <a:rPr lang="en-US" altLang="ko-KR" sz="2500" dirty="0">
                    <a:solidFill>
                      <a:srgbClr val="072A6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50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5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𝑠𝑝</m:t>
                        </m:r>
                      </m:e>
                      <m:sup>
                        <m:r>
                          <a:rPr lang="en-US" altLang="ko-KR" sz="25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500" i="1" dirty="0">
                    <a:solidFill>
                      <a:srgbClr val="072A6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ko-KR" sz="2500" dirty="0">
                    <a:solidFill>
                      <a:srgbClr val="072A60"/>
                    </a:solidFill>
                    <a:latin typeface="Cambria Math" panose="02040503050406030204" pitchFamily="18" charset="0"/>
                  </a:rPr>
                  <a:t>: </a:t>
                </a:r>
                <a:r>
                  <a:rPr lang="en-US" altLang="ko-KR" sz="25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A carbon atom bound to three atoms and forms a flat trigonal or triangular arrangement with 120ºangles between bonds </a:t>
                </a:r>
                <a:endParaRPr lang="en-US" altLang="ko-KR" sz="2500" i="1" dirty="0">
                  <a:solidFill>
                    <a:srgbClr val="072A6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50E47A-CADC-313D-4F8D-B6915AA1C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832" y="2132856"/>
                <a:ext cx="6286839" cy="2015936"/>
              </a:xfrm>
              <a:prstGeom prst="rect">
                <a:avLst/>
              </a:prstGeom>
              <a:blipFill>
                <a:blip r:embed="rId4"/>
                <a:stretch>
                  <a:fillRect l="-1649" t="-2115" r="-1552" b="-66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490BAEEB-B02B-7C31-C34F-7F6C605AEBA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87" t="63297" r="40939" b="907"/>
          <a:stretch/>
        </p:blipFill>
        <p:spPr>
          <a:xfrm>
            <a:off x="695400" y="1511399"/>
            <a:ext cx="3262503" cy="271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29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B372152-A126-4F72-8661-C3090D7701E4}"/>
              </a:ext>
            </a:extLst>
          </p:cNvPr>
          <p:cNvSpPr txBox="1"/>
          <p:nvPr/>
        </p:nvSpPr>
        <p:spPr>
          <a:xfrm>
            <a:off x="1442882" y="692696"/>
            <a:ext cx="1005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072A60"/>
                </a:solidFill>
                <a:latin typeface="Garamond" panose="02020404030301010803" pitchFamily="18" charset="0"/>
              </a:rPr>
              <a:t>Graphene Phonon Normal Mode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DDEB1AC9-E417-4576-9B02-5668C69DB0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308463"/>
            <a:ext cx="72008" cy="9620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949F2CE-381F-D9B2-0D7F-3A84B1B982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621" y="1400582"/>
            <a:ext cx="3457131" cy="531148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50E47A-CADC-313D-4F8D-B6915AA1C92B}"/>
                  </a:ext>
                </a:extLst>
              </p:cNvPr>
              <p:cNvSpPr txBox="1"/>
              <p:nvPr/>
            </p:nvSpPr>
            <p:spPr>
              <a:xfrm>
                <a:off x="5231744" y="2204864"/>
                <a:ext cx="6286999" cy="29107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 : transverse anti-symmetric mode</a:t>
                </a:r>
              </a:p>
              <a:p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 : transverse symmetric mode</a:t>
                </a:r>
              </a:p>
              <a:p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 : out-plane symmetric mode</a:t>
                </a:r>
              </a:p>
              <a:p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 : out-plane anti-symmetric mode</a:t>
                </a:r>
              </a:p>
              <a:p>
                <a:endParaRPr lang="en-US" altLang="ko-KR" sz="2200" dirty="0">
                  <a:solidFill>
                    <a:srgbClr val="072A60"/>
                  </a:solidFill>
                  <a:latin typeface="Garamond" panose="02020404030301010803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 phonons are Raman active, </a:t>
                </a:r>
                <a:endParaRPr lang="en-US" altLang="ko-KR" sz="2200" i="1" dirty="0">
                  <a:solidFill>
                    <a:srgbClr val="072A6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sz="2200" i="1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2200" i="1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 phonons are not Raman active,</a:t>
                </a:r>
              </a:p>
              <a:p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Others are not Raman active but infrared active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50E47A-CADC-313D-4F8D-B6915AA1C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744" y="2204864"/>
                <a:ext cx="6286999" cy="2910797"/>
              </a:xfrm>
              <a:prstGeom prst="rect">
                <a:avLst/>
              </a:prstGeom>
              <a:blipFill>
                <a:blip r:embed="rId5"/>
                <a:stretch>
                  <a:fillRect l="-1260" t="-1048" b="-33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452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B372152-A126-4F72-8661-C3090D7701E4}"/>
              </a:ext>
            </a:extLst>
          </p:cNvPr>
          <p:cNvSpPr txBox="1"/>
          <p:nvPr/>
        </p:nvSpPr>
        <p:spPr>
          <a:xfrm>
            <a:off x="1442882" y="764704"/>
            <a:ext cx="1005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072A60"/>
                </a:solidFill>
                <a:latin typeface="Garamond" panose="02020404030301010803" pitchFamily="18" charset="0"/>
              </a:rPr>
              <a:t>Graphene Raman Spectrum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DDEB1AC9-E417-4576-9B02-5668C69DB0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308463"/>
            <a:ext cx="72008" cy="9620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5CA956C-EB64-CC28-9CAF-AD65505E1D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80" y="1628800"/>
            <a:ext cx="5231904" cy="41261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50E47A-CADC-313D-4F8D-B6915AA1C92B}"/>
                  </a:ext>
                </a:extLst>
              </p:cNvPr>
              <p:cNvSpPr txBox="1"/>
              <p:nvPr/>
            </p:nvSpPr>
            <p:spPr>
              <a:xfrm>
                <a:off x="5062209" y="1826079"/>
                <a:ext cx="6999710" cy="34778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D peak : 1330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b="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200" b="0" i="0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cm</m:t>
                        </m:r>
                      </m:e>
                      <m:sup>
                        <m:r>
                          <a:rPr lang="en-US" altLang="ko-KR" sz="2200" b="0" i="0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ko-KR" sz="2200" dirty="0">
                  <a:solidFill>
                    <a:srgbClr val="072A60"/>
                  </a:solidFill>
                  <a:latin typeface="Garamond" panose="02020404030301010803" pitchFamily="18" charset="0"/>
                </a:endParaRPr>
              </a:p>
              <a:p>
                <a:pPr lvl="1"/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       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→ 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It is found near the edges and defects in graphene</a:t>
                </a:r>
              </a:p>
              <a:p>
                <a:pPr lvl="1"/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		Breathing modes of six-atoms ring with a defect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G peak : 1577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200" i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cm</m:t>
                        </m:r>
                      </m:e>
                      <m:sup>
                        <m:r>
                          <a:rPr lang="en-US" altLang="ko-KR" sz="2200" i="1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ko-KR" sz="2200" dirty="0">
                  <a:solidFill>
                    <a:srgbClr val="072A60"/>
                  </a:solidFill>
                  <a:latin typeface="Garamond" panose="02020404030301010803" pitchFamily="18" charset="0"/>
                </a:endParaRPr>
              </a:p>
              <a:p>
                <a:pPr lvl="2"/>
                <a:r>
                  <a:rPr lang="en-US" altLang="ko-KR" sz="2200" dirty="0">
                    <a:solidFill>
                      <a:srgbClr val="072A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→ 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	It is commonly found in graphite material </a:t>
                </a:r>
              </a:p>
              <a:p>
                <a:pPr lvl="2"/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	A Stretching C-C bonding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2D peak : ~2685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 smtClean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200" i="0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cm</m:t>
                        </m:r>
                      </m:e>
                      <m:sup>
                        <m:r>
                          <a:rPr lang="en-US" altLang="ko-KR" sz="2200" i="1">
                            <a:solidFill>
                              <a:srgbClr val="072A6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ko-KR" sz="2200" dirty="0">
                  <a:solidFill>
                    <a:srgbClr val="072A60"/>
                  </a:solidFill>
                  <a:latin typeface="Garamond" panose="02020404030301010803" pitchFamily="18" charset="0"/>
                </a:endParaRPr>
              </a:p>
              <a:p>
                <a:pPr lvl="1"/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  <a:ea typeface="맑은 고딕" panose="020B0503020000020004" pitchFamily="50" charset="-127"/>
                  </a:rPr>
                  <a:t>	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→ 	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It is always found in graphene </a:t>
                </a:r>
                <a:endParaRPr lang="en-US" altLang="ko-KR" sz="2200" dirty="0">
                  <a:solidFill>
                    <a:srgbClr val="072A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lvl="1"/>
                <a:r>
                  <a:rPr lang="en-US" altLang="ko-KR" sz="2200" dirty="0">
                    <a:solidFill>
                      <a:srgbClr val="072A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		</a:t>
                </a:r>
                <a:r>
                  <a:rPr lang="en-US" altLang="ko-KR" sz="2200" dirty="0">
                    <a:solidFill>
                      <a:srgbClr val="072A60"/>
                    </a:solidFill>
                    <a:latin typeface="Garamond" panose="02020404030301010803" pitchFamily="18" charset="0"/>
                  </a:rPr>
                  <a:t>There are two emitted phonons of D mode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50E47A-CADC-313D-4F8D-B6915AA1C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209" y="1826079"/>
                <a:ext cx="6999710" cy="3477875"/>
              </a:xfrm>
              <a:prstGeom prst="rect">
                <a:avLst/>
              </a:prstGeom>
              <a:blipFill>
                <a:blip r:embed="rId5"/>
                <a:stretch>
                  <a:fillRect l="-957" t="-1053" b="-28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267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0E440C-C7C9-48AA-EDF9-CAE74E276BA6}"/>
              </a:ext>
            </a:extLst>
          </p:cNvPr>
          <p:cNvSpPr txBox="1"/>
          <p:nvPr/>
        </p:nvSpPr>
        <p:spPr>
          <a:xfrm>
            <a:off x="1442882" y="772006"/>
            <a:ext cx="1005371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800" dirty="0">
                <a:solidFill>
                  <a:srgbClr val="072A60"/>
                </a:solidFill>
                <a:latin typeface="Garamond" panose="02020404030301010803" pitchFamily="18" charset="0"/>
              </a:rPr>
              <a:t>GO, RGO, Graphite – Experiment result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37BFB5F-2554-280B-814A-9ADC5785CD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b="3626"/>
          <a:stretch/>
        </p:blipFill>
        <p:spPr>
          <a:xfrm>
            <a:off x="1055440" y="1628800"/>
            <a:ext cx="6885366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34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0E440C-C7C9-48AA-EDF9-CAE74E276BA6}"/>
              </a:ext>
            </a:extLst>
          </p:cNvPr>
          <p:cNvSpPr txBox="1"/>
          <p:nvPr/>
        </p:nvSpPr>
        <p:spPr>
          <a:xfrm>
            <a:off x="1487488" y="764704"/>
            <a:ext cx="1005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072A60"/>
                </a:solidFill>
                <a:latin typeface="Garamond" panose="02020404030301010803" pitchFamily="18" charset="0"/>
              </a:rPr>
              <a:t>GO, RGO, Graphite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676ACD-5BED-7194-D83C-396BC4D0F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1700808"/>
            <a:ext cx="5040560" cy="388916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64B2754-9BB4-2A5A-7B1A-5E9E34DB0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016" y="1700808"/>
            <a:ext cx="4824536" cy="4097026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F6D4ACA-8FAA-6B64-4900-9E60DFA4B009}"/>
              </a:ext>
            </a:extLst>
          </p:cNvPr>
          <p:cNvCxnSpPr/>
          <p:nvPr/>
        </p:nvCxnSpPr>
        <p:spPr>
          <a:xfrm>
            <a:off x="2423592" y="1916832"/>
            <a:ext cx="0" cy="324036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4EB14D7-2706-0C8C-4949-DE47303CB446}"/>
              </a:ext>
            </a:extLst>
          </p:cNvPr>
          <p:cNvCxnSpPr/>
          <p:nvPr/>
        </p:nvCxnSpPr>
        <p:spPr>
          <a:xfrm>
            <a:off x="2783632" y="1916832"/>
            <a:ext cx="0" cy="324036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8432B5D-5FD5-6279-1921-0EE05AEB1B86}"/>
              </a:ext>
            </a:extLst>
          </p:cNvPr>
          <p:cNvCxnSpPr/>
          <p:nvPr/>
        </p:nvCxnSpPr>
        <p:spPr>
          <a:xfrm>
            <a:off x="4223792" y="1916832"/>
            <a:ext cx="0" cy="324036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57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lank Presentation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10564</TotalTime>
  <Words>486</Words>
  <Application>Microsoft Office PowerPoint</Application>
  <PresentationFormat>와이드스크린</PresentationFormat>
  <Paragraphs>83</Paragraphs>
  <Slides>15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나눔고딕</vt:lpstr>
      <vt:lpstr>맑은 고딕</vt:lpstr>
      <vt:lpstr>Arial</vt:lpstr>
      <vt:lpstr>Calibri</vt:lpstr>
      <vt:lpstr>Calibri Light</vt:lpstr>
      <vt:lpstr>Cambria Math</vt:lpstr>
      <vt:lpstr>Garamond</vt:lpstr>
      <vt:lpstr>Roboto</vt:lpstr>
      <vt:lpstr>Blank Presentation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Interbrand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 note2</dc:creator>
  <cp:lastModifiedBy>정동훈</cp:lastModifiedBy>
  <cp:revision>61</cp:revision>
  <dcterms:created xsi:type="dcterms:W3CDTF">2005-06-16T10:25:16Z</dcterms:created>
  <dcterms:modified xsi:type="dcterms:W3CDTF">2022-11-29T13:26:24Z</dcterms:modified>
</cp:coreProperties>
</file>