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9" r:id="rId2"/>
    <p:sldId id="268" r:id="rId3"/>
    <p:sldId id="323" r:id="rId4"/>
    <p:sldId id="328" r:id="rId5"/>
    <p:sldId id="313" r:id="rId6"/>
    <p:sldId id="332" r:id="rId7"/>
    <p:sldId id="329" r:id="rId8"/>
    <p:sldId id="335" r:id="rId9"/>
    <p:sldId id="319" r:id="rId10"/>
    <p:sldId id="330" r:id="rId11"/>
    <p:sldId id="331" r:id="rId12"/>
    <p:sldId id="320" r:id="rId13"/>
    <p:sldId id="333" r:id="rId14"/>
    <p:sldId id="334" r:id="rId15"/>
    <p:sldId id="327" r:id="rId16"/>
    <p:sldId id="293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E63"/>
    <a:srgbClr val="072A60"/>
    <a:srgbClr val="203864"/>
    <a:srgbClr val="0649AD"/>
    <a:srgbClr val="323F94"/>
    <a:srgbClr val="586AE0"/>
    <a:srgbClr val="1D57AD"/>
    <a:srgbClr val="4A90F8"/>
    <a:srgbClr val="5ED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5172" autoAdjust="0"/>
  </p:normalViewPr>
  <p:slideViewPr>
    <p:cSldViewPr>
      <p:cViewPr varScale="1">
        <p:scale>
          <a:sx n="48" d="100"/>
          <a:sy n="48" d="100"/>
        </p:scale>
        <p:origin x="67" y="8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FA5B-67FB-4835-A48C-92E0EAE684C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AD282-DBE7-4289-AE62-AD15ECAF8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3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2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6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4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54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857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9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109D-3CEF-4F0C-AAC1-4DFDC11644F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674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3C41-CCC0-40DD-92AF-A63CFC8474B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3393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AED0-48CF-4599-B508-0A0D76B84934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027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14AB-6DDA-403D-A2E2-1568B4AD982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1673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54A4-A99B-413D-BA3C-D05B4F536E6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4383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9049-729A-496C-808A-AF9307CDEB87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8275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EC03-D0FC-416E-B90A-9D169B246EC8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7315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5322-4EAD-410F-BBCB-6A61F1BD4D3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8544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7ACB-D988-4F4A-AFE1-D555FDB6F74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11367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C6BC-5F6A-4820-9124-E7C65EB9777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042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E81-AFA0-4EAE-9415-00A28D04D8D1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1159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0526-6B1C-4CB9-9F10-37E3A6E9806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513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7181AEF0-9593-4BE3-804D-47BADF12D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80" y="-171400"/>
            <a:ext cx="12222008" cy="864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1F521B-DD90-43EA-8E96-4F54936FC2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85722-849F-4F82-939B-381F8EC173A4}"/>
              </a:ext>
            </a:extLst>
          </p:cNvPr>
          <p:cNvSpPr txBox="1"/>
          <p:nvPr/>
        </p:nvSpPr>
        <p:spPr>
          <a:xfrm>
            <a:off x="7131514" y="519063"/>
            <a:ext cx="443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Advanced Physics Lab </a:t>
            </a:r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  <a:ea typeface="맑은 고딕" panose="020B0503020000020004" pitchFamily="50" charset="-127"/>
              </a:rPr>
              <a:t>Ⅱ</a:t>
            </a:r>
            <a:endParaRPr lang="ko-KR" altLang="en-US" sz="2400" b="1" dirty="0">
              <a:solidFill>
                <a:srgbClr val="E1BE63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6CB8D-268B-423F-B3BB-05EF6201133A}"/>
              </a:ext>
            </a:extLst>
          </p:cNvPr>
          <p:cNvSpPr txBox="1"/>
          <p:nvPr/>
        </p:nvSpPr>
        <p:spPr>
          <a:xfrm>
            <a:off x="8112224" y="913119"/>
            <a:ext cx="443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2020312141 	</a:t>
            </a:r>
            <a:r>
              <a:rPr lang="en-US" altLang="ko-KR" sz="2400" b="1" dirty="0" err="1">
                <a:solidFill>
                  <a:srgbClr val="E1BE63"/>
                </a:solidFill>
                <a:latin typeface="Garamond" panose="02020404030301010803" pitchFamily="18" charset="0"/>
              </a:rPr>
              <a:t>Donghun</a:t>
            </a:r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 Jung</a:t>
            </a:r>
          </a:p>
          <a:p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2020311441 	</a:t>
            </a:r>
            <a:r>
              <a:rPr lang="en-US" altLang="ko-KR" sz="2400" b="1" dirty="0" err="1">
                <a:solidFill>
                  <a:srgbClr val="E1BE63"/>
                </a:solidFill>
                <a:latin typeface="Garamond" panose="02020404030301010803" pitchFamily="18" charset="0"/>
              </a:rPr>
              <a:t>Yujin</a:t>
            </a:r>
            <a:r>
              <a:rPr lang="ko-KR" altLang="en-US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 </a:t>
            </a:r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Chon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66492-3128-4F9A-8A46-1910EAD3280C}"/>
              </a:ext>
            </a:extLst>
          </p:cNvPr>
          <p:cNvSpPr txBox="1"/>
          <p:nvPr/>
        </p:nvSpPr>
        <p:spPr>
          <a:xfrm>
            <a:off x="-1" y="2705725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E1BE63"/>
                </a:solidFill>
                <a:latin typeface="Garamond" panose="02020404030301010803" pitchFamily="18" charset="0"/>
              </a:rPr>
              <a:t>Raman Spectroscopy for </a:t>
            </a:r>
            <a:endParaRPr lang="en-US" altLang="ko-KR" sz="5400" b="1" dirty="0">
              <a:solidFill>
                <a:srgbClr val="E1BE63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45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E440C-C7C9-48AA-EDF9-CAE74E276BA6}"/>
              </a:ext>
            </a:extLst>
          </p:cNvPr>
          <p:cNvSpPr txBox="1"/>
          <p:nvPr/>
        </p:nvSpPr>
        <p:spPr>
          <a:xfrm>
            <a:off x="1487488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GO, RGO, Graphite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676ACD-5BED-7194-D83C-396BC4D0F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700808"/>
            <a:ext cx="5040560" cy="38891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4B2754-9BB4-2A5A-7B1A-5E9E34DB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1700808"/>
            <a:ext cx="4824536" cy="409702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D4ACA-8FAA-6B64-4900-9E60DFA4B009}"/>
              </a:ext>
            </a:extLst>
          </p:cNvPr>
          <p:cNvCxnSpPr/>
          <p:nvPr/>
        </p:nvCxnSpPr>
        <p:spPr>
          <a:xfrm>
            <a:off x="2423592" y="1916832"/>
            <a:ext cx="0" cy="324036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EB14D7-2706-0C8C-4949-DE47303CB446}"/>
              </a:ext>
            </a:extLst>
          </p:cNvPr>
          <p:cNvCxnSpPr/>
          <p:nvPr/>
        </p:nvCxnSpPr>
        <p:spPr>
          <a:xfrm>
            <a:off x="2783632" y="1916832"/>
            <a:ext cx="0" cy="324036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432B5D-5FD5-6279-1921-0EE05AEB1B86}"/>
              </a:ext>
            </a:extLst>
          </p:cNvPr>
          <p:cNvCxnSpPr/>
          <p:nvPr/>
        </p:nvCxnSpPr>
        <p:spPr>
          <a:xfrm>
            <a:off x="4223792" y="1916832"/>
            <a:ext cx="0" cy="324036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7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05AD63-D546-1C08-A20F-2F18332B8279}"/>
              </a:ext>
            </a:extLst>
          </p:cNvPr>
          <p:cNvSpPr txBox="1"/>
          <p:nvPr/>
        </p:nvSpPr>
        <p:spPr>
          <a:xfrm>
            <a:off x="1631504" y="764704"/>
            <a:ext cx="100537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solidFill>
                  <a:srgbClr val="072A60"/>
                </a:solidFill>
                <a:latin typeface="Garamond" panose="02020404030301010803" pitchFamily="18" charset="0"/>
              </a:rPr>
              <a:t>Ti2CTx – Experiment Result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654996-BC1E-17E9-4086-E393E7268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78" y="1441812"/>
            <a:ext cx="7811444" cy="53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4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05AD63-D546-1C08-A20F-2F18332B8279}"/>
              </a:ext>
            </a:extLst>
          </p:cNvPr>
          <p:cNvSpPr txBox="1"/>
          <p:nvPr/>
        </p:nvSpPr>
        <p:spPr>
          <a:xfrm>
            <a:off x="1631504" y="764704"/>
            <a:ext cx="100537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solidFill>
                  <a:srgbClr val="072A60"/>
                </a:solidFill>
                <a:latin typeface="Garamond" panose="02020404030301010803" pitchFamily="18" charset="0"/>
              </a:rPr>
              <a:t>Ti2CTx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6B29BB5-7467-8E03-EC67-444EDD39F7AF}"/>
              </a:ext>
            </a:extLst>
          </p:cNvPr>
          <p:cNvGrpSpPr/>
          <p:nvPr/>
        </p:nvGrpSpPr>
        <p:grpSpPr>
          <a:xfrm>
            <a:off x="98010" y="1628800"/>
            <a:ext cx="5709958" cy="4038160"/>
            <a:chOff x="354252" y="1700808"/>
            <a:chExt cx="5709958" cy="403816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C605A49-5B6D-17B3-D818-BD4F3BFCF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252" y="1700808"/>
              <a:ext cx="5709958" cy="40381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A3D01-C5A2-A938-60AC-0DD678F9DA7B}"/>
                </a:ext>
              </a:extLst>
            </p:cNvPr>
            <p:cNvSpPr txBox="1"/>
            <p:nvPr/>
          </p:nvSpPr>
          <p:spPr>
            <a:xfrm>
              <a:off x="1912626" y="2607919"/>
              <a:ext cx="1023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ω3</a:t>
              </a:r>
              <a:endParaRPr lang="ko-KR" altLang="en-US" sz="25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7F6346-6A1D-146D-C3C9-45578DFCFF02}"/>
                </a:ext>
              </a:extLst>
            </p:cNvPr>
            <p:cNvSpPr txBox="1"/>
            <p:nvPr/>
          </p:nvSpPr>
          <p:spPr>
            <a:xfrm>
              <a:off x="1631504" y="1701700"/>
              <a:ext cx="1023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ω2</a:t>
              </a:r>
              <a:endParaRPr lang="ko-KR" altLang="en-US" sz="25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2EFC6F-3D2A-72B0-B47B-771F566B8D58}"/>
                </a:ext>
              </a:extLst>
            </p:cNvPr>
            <p:cNvSpPr txBox="1"/>
            <p:nvPr/>
          </p:nvSpPr>
          <p:spPr>
            <a:xfrm>
              <a:off x="1401103" y="3242834"/>
              <a:ext cx="1023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ω1</a:t>
              </a:r>
              <a:endParaRPr lang="ko-KR" altLang="en-US" sz="25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AD6143-CEE2-141A-546C-9F0283A2BB72}"/>
                </a:ext>
              </a:extLst>
            </p:cNvPr>
            <p:cNvSpPr txBox="1"/>
            <p:nvPr/>
          </p:nvSpPr>
          <p:spPr>
            <a:xfrm>
              <a:off x="2848395" y="4154671"/>
              <a:ext cx="1023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D</a:t>
              </a:r>
              <a:endParaRPr lang="ko-KR" altLang="en-US" sz="20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83FE70-0F32-F00C-596D-4EFFBD69E059}"/>
                </a:ext>
              </a:extLst>
            </p:cNvPr>
            <p:cNvSpPr txBox="1"/>
            <p:nvPr/>
          </p:nvSpPr>
          <p:spPr>
            <a:xfrm>
              <a:off x="3209231" y="4221088"/>
              <a:ext cx="1023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G</a:t>
              </a:r>
              <a:endParaRPr lang="ko-KR" altLang="en-US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87583A-ED7C-317E-B5D1-44AEEAAE1EE0}"/>
                  </a:ext>
                </a:extLst>
              </p:cNvPr>
              <p:cNvSpPr txBox="1"/>
              <p:nvPr/>
            </p:nvSpPr>
            <p:spPr>
              <a:xfrm>
                <a:off x="5686146" y="1700808"/>
                <a:ext cx="6505854" cy="3647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ω1 :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279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, ω3 :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615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vibration mode of 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, C and surface 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     terminating functional groups(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-O, 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-C, 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-OH)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ω2 : 420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vibration mode of 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and Al in MAX phase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D peak : 1326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breathing mode of six-atoms rings with a defect</a:t>
                </a:r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G peak : 1574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a stretching C-C bonding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87583A-ED7C-317E-B5D1-44AEEAAE1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146" y="1700808"/>
                <a:ext cx="6505854" cy="3647152"/>
              </a:xfrm>
              <a:prstGeom prst="rect">
                <a:avLst/>
              </a:prstGeom>
              <a:blipFill>
                <a:blip r:embed="rId3"/>
                <a:stretch>
                  <a:fillRect l="-1125" t="-1003" b="-2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0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F59ED-1B1F-4559-284F-32617AEC98C3}"/>
              </a:ext>
            </a:extLst>
          </p:cNvPr>
          <p:cNvSpPr txBox="1"/>
          <p:nvPr/>
        </p:nvSpPr>
        <p:spPr>
          <a:xfrm>
            <a:off x="1442882" y="772006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Defects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7D7B8-B942-B7BD-889E-0345DD8B6C0D}"/>
              </a:ext>
            </a:extLst>
          </p:cNvPr>
          <p:cNvSpPr txBox="1"/>
          <p:nvPr/>
        </p:nvSpPr>
        <p:spPr>
          <a:xfrm>
            <a:off x="706620" y="1479892"/>
            <a:ext cx="72008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72A60"/>
                </a:solidFill>
                <a:latin typeface="Garamond" panose="02020404030301010803" pitchFamily="18" charset="0"/>
              </a:rPr>
              <a:t>(Crystallographic) Defects are…</a:t>
            </a:r>
          </a:p>
          <a:p>
            <a:r>
              <a:rPr lang="en-US" altLang="ko-KR" sz="2400" dirty="0">
                <a:solidFill>
                  <a:srgbClr val="072A60"/>
                </a:solidFill>
                <a:latin typeface="Garamond" panose="02020404030301010803" pitchFamily="18" charset="0"/>
              </a:rPr>
              <a:t>all the interruptions of regular patterns in crystalline solids.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60F61B-9BF3-9A88-1F3C-DB52F8D9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170" y="772450"/>
            <a:ext cx="3160460" cy="56780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294FDC-C831-FD8C-74FC-FF54AF2DB902}"/>
                  </a:ext>
                </a:extLst>
              </p:cNvPr>
              <p:cNvSpPr txBox="1"/>
              <p:nvPr/>
            </p:nvSpPr>
            <p:spPr>
              <a:xfrm>
                <a:off x="695400" y="2420775"/>
                <a:ext cx="7200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In this experiment, defects occur due to extensive oxidation and due to the restoration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structure. The observable results in the Raman spectroscopy of GR, GO, RGO caused by defects are …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294FDC-C831-FD8C-74FC-FF54AF2DB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2420775"/>
                <a:ext cx="7200800" cy="1569660"/>
              </a:xfrm>
              <a:prstGeom prst="rect">
                <a:avLst/>
              </a:prstGeom>
              <a:blipFill>
                <a:blip r:embed="rId3"/>
                <a:stretch>
                  <a:fillRect l="-1270" t="-3101" r="-1355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A344DC-439E-877A-6832-8C0CC977176E}"/>
                  </a:ext>
                </a:extLst>
              </p:cNvPr>
              <p:cNvSpPr txBox="1"/>
              <p:nvPr/>
            </p:nvSpPr>
            <p:spPr>
              <a:xfrm>
                <a:off x="695400" y="4038766"/>
                <a:ext cx="6505854" cy="1401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D, D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072A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, D+D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72A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peak appear.</a:t>
                </a:r>
              </a:p>
              <a:p>
                <a:pPr marL="457200" indent="-457200">
                  <a:buAutoNum type="arabicPeriod"/>
                </a:pPr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All peaks are broaden.</a:t>
                </a:r>
              </a:p>
              <a:p>
                <a:pPr marL="457200" indent="-457200">
                  <a:buAutoNum type="arabicPeriod"/>
                </a:pPr>
                <a:r>
                  <a:rPr lang="en-US" altLang="ko-KR" sz="2400" b="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increases.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A344DC-439E-877A-6832-8C0CC9771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4038766"/>
                <a:ext cx="6505854" cy="1401666"/>
              </a:xfrm>
              <a:prstGeom prst="rect">
                <a:avLst/>
              </a:prstGeom>
              <a:blipFill>
                <a:blip r:embed="rId4"/>
                <a:stretch>
                  <a:fillRect l="-1218" t="-3493" b="-1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8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F59ED-1B1F-4559-284F-32617AEC98C3}"/>
              </a:ext>
            </a:extLst>
          </p:cNvPr>
          <p:cNvSpPr txBox="1"/>
          <p:nvPr/>
        </p:nvSpPr>
        <p:spPr>
          <a:xfrm>
            <a:off x="1442882" y="772006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Defects and Crystal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294FDC-C831-FD8C-74FC-FF54AF2DB902}"/>
                  </a:ext>
                </a:extLst>
              </p:cNvPr>
              <p:cNvSpPr txBox="1"/>
              <p:nvPr/>
            </p:nvSpPr>
            <p:spPr>
              <a:xfrm>
                <a:off x="551384" y="1479892"/>
                <a:ext cx="11089232" cy="1406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  <m:r>
                      <a:rPr lang="en-US" altLang="ko-KR" sz="2400" b="0" i="1" smtClean="0">
                        <a:solidFill>
                          <a:srgbClr val="072A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are known to be related to </a:t>
                </a:r>
                <a:r>
                  <a:rPr lang="en-US" altLang="ko-KR" sz="2400" b="1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crystal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, defect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. The ratio of its intensity to that of the G peak varied inversely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2400" b="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b="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. </a:t>
                </a:r>
              </a:p>
              <a:p>
                <a:pPr algn="just"/>
                <a:endParaRPr lang="en-US" altLang="ko-KR" sz="24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294FDC-C831-FD8C-74FC-FF54AF2DB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479892"/>
                <a:ext cx="11089232" cy="1406860"/>
              </a:xfrm>
              <a:prstGeom prst="rect">
                <a:avLst/>
              </a:prstGeom>
              <a:blipFill>
                <a:blip r:embed="rId2"/>
                <a:stretch>
                  <a:fillRect l="-824" r="-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9863A12-A53C-86DF-2753-6DF47EB519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b="3626"/>
          <a:stretch/>
        </p:blipFill>
        <p:spPr>
          <a:xfrm>
            <a:off x="623392" y="2636912"/>
            <a:ext cx="5791079" cy="39366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A4F1E-B2D7-8D27-CAED-AADC66D537B8}"/>
                  </a:ext>
                </a:extLst>
              </p:cNvPr>
              <p:cNvSpPr txBox="1"/>
              <p:nvPr/>
            </p:nvSpPr>
            <p:spPr>
              <a:xfrm>
                <a:off x="6744072" y="2849178"/>
                <a:ext cx="2707985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  <m:r>
                      <a:rPr lang="en-US" altLang="ko-KR" sz="2400" i="1">
                        <a:solidFill>
                          <a:srgbClr val="072A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072A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altLang="ko-KR" sz="2400" i="1">
                        <a:solidFill>
                          <a:srgbClr val="072A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400" i="1">
                        <a:solidFill>
                          <a:srgbClr val="072A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ko-KR" sz="2400" i="1">
                        <a:solidFill>
                          <a:srgbClr val="072A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≅4.4 </m:t>
                    </m:r>
                  </m:oMath>
                </a14:m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[nm]</a:t>
                </a:r>
                <a:endParaRPr lang="ko-KR" altLang="en-US" sz="24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A4F1E-B2D7-8D27-CAED-AADC66D53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2849178"/>
                <a:ext cx="2707985" cy="572786"/>
              </a:xfrm>
              <a:prstGeom prst="rect">
                <a:avLst/>
              </a:prstGeom>
              <a:blipFill>
                <a:blip r:embed="rId4"/>
                <a:stretch>
                  <a:fillRect t="-1064" r="-6292" b="-117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0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84BCD3-743A-E0F6-51BB-D785D564D701}"/>
              </a:ext>
            </a:extLst>
          </p:cNvPr>
          <p:cNvSpPr txBox="1"/>
          <p:nvPr/>
        </p:nvSpPr>
        <p:spPr>
          <a:xfrm>
            <a:off x="1514890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171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4AB8DEF-B22B-49D1-8825-A6FA6E8B8558}"/>
              </a:ext>
            </a:extLst>
          </p:cNvPr>
          <p:cNvSpPr txBox="1"/>
          <p:nvPr/>
        </p:nvSpPr>
        <p:spPr>
          <a:xfrm>
            <a:off x="1514890" y="704890"/>
            <a:ext cx="566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203864"/>
                </a:solidFill>
                <a:latin typeface="Garamond" panose="02020404030301010803" pitchFamily="18" charset="0"/>
              </a:rPr>
              <a:t>References</a:t>
            </a:r>
            <a:endParaRPr lang="ko-KR" altLang="en-US" sz="4000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3D1DB-98FC-4C20-9312-BA90E0EF5036}"/>
              </a:ext>
            </a:extLst>
          </p:cNvPr>
          <p:cNvSpPr txBox="1"/>
          <p:nvPr/>
        </p:nvSpPr>
        <p:spPr>
          <a:xfrm>
            <a:off x="583475" y="1484784"/>
            <a:ext cx="1065718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aramond" panose="02020404030301010803" pitchFamily="18" charset="0"/>
              </a:rPr>
              <a:t>[1] 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Ferrari, A., </a:t>
            </a:r>
            <a:r>
              <a:rPr lang="en-US" altLang="ko-KR" sz="2400" b="0" i="0" dirty="0" err="1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Basko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, D. Raman spectroscopy as a versatile tool for studying the properties of graphene. </a:t>
            </a:r>
            <a:r>
              <a:rPr lang="en-US" altLang="ko-KR" sz="2400" b="0" i="1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Nature Nanotech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</a:t>
            </a:r>
            <a:r>
              <a:rPr lang="en-US" altLang="ko-KR" sz="2400" b="1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8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, 235–246 (2013)</a:t>
            </a:r>
            <a:endParaRPr lang="en-US" altLang="ko-KR" sz="2400" dirty="0">
              <a:latin typeface="Garamond" panose="02020404030301010803" pitchFamily="18" charset="0"/>
            </a:endParaRPr>
          </a:p>
          <a:p>
            <a:endParaRPr lang="en-US" altLang="ko-KR" sz="10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[2] 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Lim,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Gim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 Pao et al. “Synthesis, characterization and biophysical evaluation of the 2D Ti2CTx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MXene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 using 3D spheroid-type cultures.” </a:t>
            </a:r>
            <a:r>
              <a:rPr lang="en-US" altLang="ko-KR" sz="2400" b="0" i="1" dirty="0">
                <a:effectLst/>
                <a:latin typeface="Garamond" panose="02020404030301010803" pitchFamily="18" charset="0"/>
              </a:rPr>
              <a:t>Ceramics International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 (2021)</a:t>
            </a:r>
          </a:p>
          <a:p>
            <a:endParaRPr lang="en-US" altLang="ko-KR" sz="10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[3]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Alhwaige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,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Almahdi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 A. et al. “Interactions, morphology and thermal stability of graphene-oxide reinforced polymer aerogels derived from star-like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telechelic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 aldehyde-terminal benzoxazine resin.” </a:t>
            </a:r>
            <a:r>
              <a:rPr lang="en-US" altLang="ko-KR" sz="2400" b="0" i="1" dirty="0">
                <a:effectLst/>
                <a:latin typeface="Garamond" panose="02020404030301010803" pitchFamily="18" charset="0"/>
              </a:rPr>
              <a:t>RSC Advances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 5 (2015)</a:t>
            </a:r>
          </a:p>
          <a:p>
            <a:endParaRPr lang="en-US" altLang="ko-KR" sz="10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[4]</a:t>
            </a:r>
            <a:r>
              <a:rPr lang="en-US" altLang="ko-KR" sz="2400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Hidayah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, N. M. S. et al. “Comparison on graphite, graphene oxide and reduced graphene oxide: Synthesis and characterization.” (2017)</a:t>
            </a:r>
            <a:r>
              <a:rPr lang="en-US" altLang="ko-KR" sz="2400" dirty="0">
                <a:latin typeface="Garamond" panose="02020404030301010803" pitchFamily="18" charset="0"/>
              </a:rPr>
              <a:t> </a:t>
            </a:r>
          </a:p>
          <a:p>
            <a:endParaRPr lang="en-US" altLang="ko-KR" sz="10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[5] 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Iqbal A, Hamdan NM. Investigation and Optimization of </a:t>
            </a:r>
            <a:r>
              <a:rPr lang="en-US" altLang="ko-KR" sz="2400" b="0" i="0" dirty="0" err="1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Mxene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 Functionalized Mesoporous Titania Films as Efficient Photoelectrodes. </a:t>
            </a:r>
            <a:r>
              <a:rPr lang="en-US" altLang="ko-KR" sz="2400" b="0" i="1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Materials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. (2021)</a:t>
            </a:r>
            <a:endParaRPr lang="en-US" altLang="ko-KR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B85C8B5-2B3A-4790-8720-A854297B1052}"/>
              </a:ext>
            </a:extLst>
          </p:cNvPr>
          <p:cNvSpPr txBox="1"/>
          <p:nvPr/>
        </p:nvSpPr>
        <p:spPr>
          <a:xfrm>
            <a:off x="3625425" y="3000603"/>
            <a:ext cx="4941150" cy="85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Garamond" panose="02020404030301010803" pitchFamily="18" charset="0"/>
              </a:rPr>
              <a:t>Thank you</a:t>
            </a:r>
            <a:endParaRPr lang="ko-KR" altLang="en-US" sz="4800" dirty="0">
              <a:latin typeface="Garamond" panose="02020404030301010803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36A4560-88DE-4342-9836-8356B4EC9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6438C03-84A9-2F90-D4A5-44274B900B81}"/>
              </a:ext>
            </a:extLst>
          </p:cNvPr>
          <p:cNvSpPr/>
          <p:nvPr/>
        </p:nvSpPr>
        <p:spPr>
          <a:xfrm>
            <a:off x="983090" y="3352487"/>
            <a:ext cx="1422400" cy="1440000"/>
          </a:xfrm>
          <a:prstGeom prst="rect">
            <a:avLst/>
          </a:prstGeom>
          <a:solidFill>
            <a:srgbClr val="3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Experiment</a:t>
            </a:r>
          </a:p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/Results</a:t>
            </a:r>
            <a:endParaRPr lang="ko-KR" altLang="en-US" sz="1600" dirty="0">
              <a:solidFill>
                <a:srgbClr val="E1BE63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4344DD-46BA-4231-A3B7-EBBCE887DF58}"/>
              </a:ext>
            </a:extLst>
          </p:cNvPr>
          <p:cNvSpPr txBox="1"/>
          <p:nvPr/>
        </p:nvSpPr>
        <p:spPr>
          <a:xfrm>
            <a:off x="1514890" y="764704"/>
            <a:ext cx="494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Garamond" panose="02020404030301010803" pitchFamily="18" charset="0"/>
              </a:rPr>
              <a:t>Outline</a:t>
            </a:r>
            <a:endParaRPr lang="ko-KR" altLang="en-US" sz="4000" dirty="0">
              <a:latin typeface="Garamond" panose="02020404030301010803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A36DF1-C2E0-496F-B179-ADB0F5E44C12}"/>
              </a:ext>
            </a:extLst>
          </p:cNvPr>
          <p:cNvSpPr/>
          <p:nvPr/>
        </p:nvSpPr>
        <p:spPr>
          <a:xfrm>
            <a:off x="983433" y="1454193"/>
            <a:ext cx="10225134" cy="360000"/>
          </a:xfrm>
          <a:prstGeom prst="rect">
            <a:avLst/>
          </a:prstGeom>
          <a:solidFill>
            <a:srgbClr val="072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Outline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0845CC-2E96-4B7E-9362-27057C00D875}"/>
              </a:ext>
            </a:extLst>
          </p:cNvPr>
          <p:cNvSpPr/>
          <p:nvPr/>
        </p:nvSpPr>
        <p:spPr>
          <a:xfrm>
            <a:off x="983090" y="1861838"/>
            <a:ext cx="1422400" cy="1440000"/>
          </a:xfrm>
          <a:prstGeom prst="rect">
            <a:avLst/>
          </a:prstGeom>
          <a:solidFill>
            <a:srgbClr val="3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Introduction</a:t>
            </a:r>
          </a:p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/Theory</a:t>
            </a:r>
            <a:endParaRPr lang="ko-KR" altLang="en-US" sz="1600" dirty="0">
              <a:solidFill>
                <a:srgbClr val="E1BE63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40DB1-02DB-47B5-9F63-4CC7961E5A04}"/>
              </a:ext>
            </a:extLst>
          </p:cNvPr>
          <p:cNvSpPr txBox="1"/>
          <p:nvPr/>
        </p:nvSpPr>
        <p:spPr>
          <a:xfrm>
            <a:off x="2507202" y="2125305"/>
            <a:ext cx="597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Raman Spectroscopy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Graphene Phonon Mode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Graphene Raman Spectrum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8F712-C9A5-4F34-811F-CAE4EE10EB3B}"/>
              </a:ext>
            </a:extLst>
          </p:cNvPr>
          <p:cNvSpPr txBox="1"/>
          <p:nvPr/>
        </p:nvSpPr>
        <p:spPr>
          <a:xfrm>
            <a:off x="2522599" y="5362344"/>
            <a:ext cx="7187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Raman Spectrum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E16BF-8532-B684-3AFC-F456817F75F7}"/>
              </a:ext>
            </a:extLst>
          </p:cNvPr>
          <p:cNvSpPr txBox="1"/>
          <p:nvPr/>
        </p:nvSpPr>
        <p:spPr>
          <a:xfrm>
            <a:off x="2507202" y="3717032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GO, RGO, Graphite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Ti2CTx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A6D52E-FFD0-2BB7-CF6F-42716CF5355E}"/>
              </a:ext>
            </a:extLst>
          </p:cNvPr>
          <p:cNvSpPr/>
          <p:nvPr/>
        </p:nvSpPr>
        <p:spPr>
          <a:xfrm>
            <a:off x="983090" y="4842399"/>
            <a:ext cx="1422400" cy="1440000"/>
          </a:xfrm>
          <a:prstGeom prst="rect">
            <a:avLst/>
          </a:prstGeom>
          <a:solidFill>
            <a:srgbClr val="3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Discussion</a:t>
            </a:r>
          </a:p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/Conclusion</a:t>
            </a:r>
            <a:endParaRPr lang="ko-KR" altLang="en-US" sz="1600" dirty="0">
              <a:solidFill>
                <a:srgbClr val="E1BE63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8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B053A-37BF-4193-779C-D951D66FAED6}"/>
              </a:ext>
            </a:extLst>
          </p:cNvPr>
          <p:cNvSpPr txBox="1"/>
          <p:nvPr/>
        </p:nvSpPr>
        <p:spPr>
          <a:xfrm>
            <a:off x="1442882" y="776898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Raman Spectroscopy</a:t>
            </a:r>
          </a:p>
        </p:txBody>
      </p:sp>
      <p:pic>
        <p:nvPicPr>
          <p:cNvPr id="4" name="그림 3" descr="사람, 의류, 착용, 벽이(가) 표시된 사진&#10;&#10;자동 생성된 설명">
            <a:extLst>
              <a:ext uri="{FF2B5EF4-FFF2-40B4-BE49-F238E27FC236}">
                <a16:creationId xmlns:a16="http://schemas.microsoft.com/office/drawing/2014/main" id="{9E5B1618-D6D7-6DCE-9BBA-9D8200ECD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8" y="1633620"/>
            <a:ext cx="1893844" cy="26594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E9EDE8-266A-F623-6C7A-659121C47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3966894"/>
            <a:ext cx="8769923" cy="2709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EBD86D-F30A-8E91-53AC-683FD8AD0749}"/>
              </a:ext>
            </a:extLst>
          </p:cNvPr>
          <p:cNvSpPr txBox="1"/>
          <p:nvPr/>
        </p:nvSpPr>
        <p:spPr>
          <a:xfrm>
            <a:off x="2644020" y="1633620"/>
            <a:ext cx="6096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72A60"/>
                </a:solidFill>
                <a:latin typeface="Garamond" panose="02020404030301010803" pitchFamily="18" charset="0"/>
              </a:rPr>
              <a:t>Raman Shift</a:t>
            </a:r>
          </a:p>
          <a:p>
            <a:r>
              <a:rPr lang="en-US" altLang="ko-KR" sz="2000" dirty="0">
                <a:solidFill>
                  <a:srgbClr val="072A60"/>
                </a:solidFill>
                <a:latin typeface="Garamond" panose="02020404030301010803" pitchFamily="18" charset="0"/>
              </a:rPr>
              <a:t>Raman scattering is inelastic photon scattering by matter. It is called </a:t>
            </a:r>
            <a:r>
              <a:rPr lang="en-US" altLang="ko-KR" sz="2000" b="1" dirty="0">
                <a:solidFill>
                  <a:srgbClr val="072A60"/>
                </a:solidFill>
                <a:latin typeface="Garamond" panose="02020404030301010803" pitchFamily="18" charset="0"/>
              </a:rPr>
              <a:t>Raman shift</a:t>
            </a:r>
            <a:r>
              <a:rPr lang="en-US" altLang="ko-KR" sz="2000" dirty="0">
                <a:solidFill>
                  <a:srgbClr val="072A60"/>
                </a:solidFill>
                <a:latin typeface="Garamond" panose="02020404030301010803" pitchFamily="18" charset="0"/>
              </a:rPr>
              <a:t>.</a:t>
            </a:r>
            <a:endParaRPr lang="en-US" altLang="ko-KR" sz="2400" dirty="0">
              <a:solidFill>
                <a:srgbClr val="072A6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2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B053A-37BF-4193-779C-D951D66FAED6}"/>
              </a:ext>
            </a:extLst>
          </p:cNvPr>
          <p:cNvSpPr txBox="1"/>
          <p:nvPr/>
        </p:nvSpPr>
        <p:spPr>
          <a:xfrm>
            <a:off x="1442882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Raman Spectroscopy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1B5059-29FF-56A7-ECA1-0A5058170B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/>
          <a:stretch/>
        </p:blipFill>
        <p:spPr>
          <a:xfrm>
            <a:off x="6558418" y="1791903"/>
            <a:ext cx="5040560" cy="391697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0F8E5A2-52AD-8ACB-9529-8E75FEF0C7A2}"/>
              </a:ext>
            </a:extLst>
          </p:cNvPr>
          <p:cNvGrpSpPr/>
          <p:nvPr/>
        </p:nvGrpSpPr>
        <p:grpSpPr>
          <a:xfrm rot="10800000">
            <a:off x="912050" y="1957104"/>
            <a:ext cx="3274800" cy="2945884"/>
            <a:chOff x="7983998" y="1406655"/>
            <a:chExt cx="3033327" cy="281181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B9C01B-94AE-ACE9-2DB0-4D3BE0C94C2A}"/>
                </a:ext>
              </a:extLst>
            </p:cNvPr>
            <p:cNvSpPr/>
            <p:nvPr/>
          </p:nvSpPr>
          <p:spPr>
            <a:xfrm>
              <a:off x="7983998" y="1406655"/>
              <a:ext cx="2938510" cy="2811813"/>
            </a:xfrm>
            <a:prstGeom prst="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Spectrometer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B526E6-0605-8DA4-009C-9CB604B2C0F5}"/>
                </a:ext>
              </a:extLst>
            </p:cNvPr>
            <p:cNvSpPr/>
            <p:nvPr/>
          </p:nvSpPr>
          <p:spPr>
            <a:xfrm>
              <a:off x="10834943" y="3723745"/>
              <a:ext cx="182382" cy="107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66ED1D-1821-A55E-AF8A-23C0E7D910F9}"/>
                </a:ext>
              </a:extLst>
            </p:cNvPr>
            <p:cNvSpPr/>
            <p:nvPr/>
          </p:nvSpPr>
          <p:spPr>
            <a:xfrm rot="20939454">
              <a:off x="9043213" y="1963303"/>
              <a:ext cx="53113" cy="1867236"/>
            </a:xfrm>
            <a:prstGeom prst="rect">
              <a:avLst/>
            </a:prstGeom>
            <a:solidFill>
              <a:srgbClr val="00DA43">
                <a:alpha val="40000"/>
              </a:srgbClr>
            </a:solidFill>
            <a:ln>
              <a:noFill/>
            </a:ln>
            <a:effectLst>
              <a:glow rad="38100">
                <a:srgbClr val="00F24B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D6B68F-BC07-0DA8-A656-0711C0363AEE}"/>
                </a:ext>
              </a:extLst>
            </p:cNvPr>
            <p:cNvSpPr/>
            <p:nvPr/>
          </p:nvSpPr>
          <p:spPr>
            <a:xfrm rot="21286104" flipH="1">
              <a:off x="9158259" y="1805199"/>
              <a:ext cx="45719" cy="1986458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  <a:effectLst>
              <a:glow rad="38100">
                <a:srgbClr val="FF0000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144AFC6-B5F2-C05B-7E6D-5911C55383C3}"/>
                </a:ext>
              </a:extLst>
            </p:cNvPr>
            <p:cNvSpPr/>
            <p:nvPr/>
          </p:nvSpPr>
          <p:spPr>
            <a:xfrm rot="20086899">
              <a:off x="8831308" y="2119540"/>
              <a:ext cx="54957" cy="1742315"/>
            </a:xfrm>
            <a:prstGeom prst="rect">
              <a:avLst/>
            </a:prstGeom>
            <a:solidFill>
              <a:srgbClr val="482BF9">
                <a:alpha val="40000"/>
              </a:srgbClr>
            </a:solidFill>
            <a:ln>
              <a:noFill/>
            </a:ln>
            <a:effectLst>
              <a:glow rad="38100">
                <a:srgbClr val="482BF9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1D549BA-079A-85FC-5079-7C9312F8CA7B}"/>
                </a:ext>
              </a:extLst>
            </p:cNvPr>
            <p:cNvSpPr/>
            <p:nvPr/>
          </p:nvSpPr>
          <p:spPr>
            <a:xfrm rot="5400000" flipH="1">
              <a:off x="9626016" y="2788633"/>
              <a:ext cx="1938346" cy="44357"/>
            </a:xfrm>
            <a:prstGeom prst="rect">
              <a:avLst/>
            </a:prstGeom>
            <a:solidFill>
              <a:srgbClr val="00DA43">
                <a:alpha val="40000"/>
              </a:srgbClr>
            </a:solidFill>
            <a:ln>
              <a:noFill/>
            </a:ln>
            <a:effectLst>
              <a:glow rad="38100">
                <a:srgbClr val="00F24B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6D5AEA-F677-72EC-8C2D-7455740CC3F9}"/>
                </a:ext>
              </a:extLst>
            </p:cNvPr>
            <p:cNvSpPr/>
            <p:nvPr/>
          </p:nvSpPr>
          <p:spPr>
            <a:xfrm rot="2487769">
              <a:off x="10304722" y="1807577"/>
              <a:ext cx="530446" cy="90619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05944E0-ADDE-E660-4E07-451D83A4D092}"/>
                </a:ext>
              </a:extLst>
            </p:cNvPr>
            <p:cNvSpPr/>
            <p:nvPr/>
          </p:nvSpPr>
          <p:spPr>
            <a:xfrm rot="7456907" flipH="1">
              <a:off x="8700930" y="2883098"/>
              <a:ext cx="2376000" cy="39600"/>
            </a:xfrm>
            <a:prstGeom prst="rect">
              <a:avLst/>
            </a:prstGeom>
            <a:solidFill>
              <a:srgbClr val="00DA43">
                <a:alpha val="40000"/>
              </a:srgbClr>
            </a:solidFill>
            <a:ln>
              <a:noFill/>
            </a:ln>
            <a:effectLst>
              <a:glow rad="38100">
                <a:srgbClr val="00F24B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2C0CE4D-E575-604F-2CFC-6BD999EDC4D2}"/>
                </a:ext>
              </a:extLst>
            </p:cNvPr>
            <p:cNvSpPr/>
            <p:nvPr/>
          </p:nvSpPr>
          <p:spPr>
            <a:xfrm rot="20877890">
              <a:off x="8937367" y="3781752"/>
              <a:ext cx="889306" cy="133829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6131E-79A3-A946-5BCA-EF1DB3B75EC3}"/>
                </a:ext>
              </a:extLst>
            </p:cNvPr>
            <p:cNvSpPr/>
            <p:nvPr/>
          </p:nvSpPr>
          <p:spPr>
            <a:xfrm rot="8684055">
              <a:off x="8175138" y="1618015"/>
              <a:ext cx="990190" cy="450319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CCD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AC9392-5A11-B0BC-D9A0-917303B348D5}"/>
                </a:ext>
              </a:extLst>
            </p:cNvPr>
            <p:cNvSpPr/>
            <p:nvPr/>
          </p:nvSpPr>
          <p:spPr>
            <a:xfrm rot="13484580">
              <a:off x="10324719" y="3737564"/>
              <a:ext cx="530446" cy="90619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2A994A5-6B6F-72FA-4AC1-59A6B30EA457}"/>
              </a:ext>
            </a:extLst>
          </p:cNvPr>
          <p:cNvCxnSpPr>
            <a:cxnSpLocks/>
          </p:cNvCxnSpPr>
          <p:nvPr/>
        </p:nvCxnSpPr>
        <p:spPr>
          <a:xfrm>
            <a:off x="4509445" y="4368321"/>
            <a:ext cx="1880725" cy="7544"/>
          </a:xfrm>
          <a:prstGeom prst="straightConnector1">
            <a:avLst/>
          </a:prstGeom>
          <a:ln w="63500">
            <a:solidFill>
              <a:srgbClr val="E1BE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48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372152-A126-4F72-8661-C3090D7701E4}"/>
              </a:ext>
            </a:extLst>
          </p:cNvPr>
          <p:cNvSpPr txBox="1"/>
          <p:nvPr/>
        </p:nvSpPr>
        <p:spPr>
          <a:xfrm>
            <a:off x="1559496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Graphene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DEB1AC9-E417-4576-9B02-5668C69D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/>
              <p:nvPr/>
            </p:nvSpPr>
            <p:spPr>
              <a:xfrm>
                <a:off x="4583832" y="2132856"/>
                <a:ext cx="6286839" cy="2015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2d building block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p>
                        <m:r>
                          <a:rPr lang="en-US" altLang="ko-KR" sz="25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carbon </a:t>
                </a:r>
                <a:r>
                  <a:rPr lang="en-US" altLang="ko-KR" sz="25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allotrpes</a:t>
                </a:r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. </a:t>
                </a:r>
              </a:p>
              <a:p>
                <a:endParaRPr lang="en-US" altLang="ko-KR" sz="25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</a:t>
                </a:r>
                <a:r>
                  <a:rPr lang="en-US" altLang="ko-KR" sz="2500" dirty="0">
                    <a:solidFill>
                      <a:srgbClr val="072A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p>
                        <m:r>
                          <a:rPr lang="en-US" altLang="ko-KR" sz="25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500" i="1" dirty="0">
                    <a:solidFill>
                      <a:srgbClr val="072A6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2500" dirty="0">
                    <a:solidFill>
                      <a:srgbClr val="072A60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A carbon atom bound to three atoms and forms a flat trigonal or triangular arrangement with 120ºangles between bonds </a:t>
                </a:r>
                <a:endParaRPr lang="en-US" altLang="ko-KR" sz="2500" i="1" dirty="0">
                  <a:solidFill>
                    <a:srgbClr val="072A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2132856"/>
                <a:ext cx="6286839" cy="2015936"/>
              </a:xfrm>
              <a:prstGeom prst="rect">
                <a:avLst/>
              </a:prstGeom>
              <a:blipFill>
                <a:blip r:embed="rId4"/>
                <a:stretch>
                  <a:fillRect l="-1649" t="-2115" r="-1552" b="-6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490BAEEB-B02B-7C31-C34F-7F6C605AEB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7" t="63297" r="40939" b="907"/>
          <a:stretch/>
        </p:blipFill>
        <p:spPr>
          <a:xfrm>
            <a:off x="695400" y="1511399"/>
            <a:ext cx="3262503" cy="271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9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372152-A126-4F72-8661-C3090D7701E4}"/>
              </a:ext>
            </a:extLst>
          </p:cNvPr>
          <p:cNvSpPr txBox="1"/>
          <p:nvPr/>
        </p:nvSpPr>
        <p:spPr>
          <a:xfrm>
            <a:off x="1442882" y="692696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Graphene Phonon Normal Mode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DEB1AC9-E417-4576-9B02-5668C69D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49F2CE-381F-D9B2-0D7F-3A84B1B98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21" y="1400582"/>
            <a:ext cx="3457131" cy="53114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/>
              <p:nvPr/>
            </p:nvSpPr>
            <p:spPr>
              <a:xfrm>
                <a:off x="5231744" y="2204864"/>
                <a:ext cx="6286999" cy="2910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transverse anti-symmetric mode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transverse symmetric mode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out-plane symmetric mode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out-plane anti-symmetric mode</a:t>
                </a:r>
              </a:p>
              <a:p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phonons are Raman active, </a:t>
                </a:r>
                <a:endParaRPr lang="en-US" altLang="ko-KR" sz="2200" i="1" dirty="0">
                  <a:solidFill>
                    <a:srgbClr val="072A6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phonons are not Raman active,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Others are not Raman active but infrared active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744" y="2204864"/>
                <a:ext cx="6286999" cy="2910797"/>
              </a:xfrm>
              <a:prstGeom prst="rect">
                <a:avLst/>
              </a:prstGeom>
              <a:blipFill>
                <a:blip r:embed="rId5"/>
                <a:stretch>
                  <a:fillRect l="-1260" t="-1048" b="-3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52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372152-A126-4F72-8661-C3090D7701E4}"/>
              </a:ext>
            </a:extLst>
          </p:cNvPr>
          <p:cNvSpPr txBox="1"/>
          <p:nvPr/>
        </p:nvSpPr>
        <p:spPr>
          <a:xfrm>
            <a:off x="1442882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Graphene Raman Spectrum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DEB1AC9-E417-4576-9B02-5668C69D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CA956C-EB64-CC28-9CAF-AD65505E1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1628800"/>
            <a:ext cx="5231904" cy="4126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/>
              <p:nvPr/>
            </p:nvSpPr>
            <p:spPr>
              <a:xfrm>
                <a:off x="5062209" y="1826079"/>
                <a:ext cx="6999710" cy="347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D peak : 1330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     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It is found near the edges and defects in graphene</a:t>
                </a: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	Breathing modes of six-atoms ring with a defect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G peak : 1577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lvl="2"/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It is commonly found in graphite material </a:t>
                </a:r>
              </a:p>
              <a:p>
                <a:pPr lvl="2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A Stretching C-C bonding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2D peak : ~2685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It is always found in graphene </a:t>
                </a:r>
                <a:endParaRPr lang="en-US" altLang="ko-KR" sz="2200" dirty="0">
                  <a:solidFill>
                    <a:srgbClr val="072A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	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There are two emitted phonons of D mode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209" y="1826079"/>
                <a:ext cx="6999710" cy="3477875"/>
              </a:xfrm>
              <a:prstGeom prst="rect">
                <a:avLst/>
              </a:prstGeom>
              <a:blipFill>
                <a:blip r:embed="rId5"/>
                <a:stretch>
                  <a:fillRect l="-957" t="-1053" b="-28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A229102-77A5-D609-9507-0BADA59FA0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911" b="41341" l="1914" r="92344">
                        <a14:foregroundMark x1="40191" y1="32030" x2="72727" y2="33333"/>
                        <a14:foregroundMark x1="72727" y1="33333" x2="81818" y2="14711"/>
                        <a14:foregroundMark x1="81818" y1="14711" x2="58852" y2="6518"/>
                        <a14:foregroundMark x1="58852" y1="6518" x2="49282" y2="28678"/>
                        <a14:foregroundMark x1="49282" y1="28678" x2="55024" y2="33147"/>
                        <a14:foregroundMark x1="10590" y1="39981" x2="29364" y2="39855"/>
                        <a14:foregroundMark x1="29364" y1="39505" x2="10064" y2="37443"/>
                        <a14:foregroundMark x1="10587" y1="39964" x2="16029" y2="40223"/>
                        <a14:foregroundMark x1="10885" y1="41823" x2="29364" y2="41041"/>
                        <a14:foregroundMark x1="29364" y1="40404" x2="17464" y2="38734"/>
                        <a14:foregroundMark x1="17464" y1="38734" x2="29364" y2="39335"/>
                        <a14:foregroundMark x1="29364" y1="38920" x2="26794" y2="38920"/>
                        <a14:foregroundMark x1="26794" y1="38920" x2="29364" y2="38833"/>
                        <a14:foregroundMark x1="29364" y1="38535" x2="21292" y2="37989"/>
                        <a14:foregroundMark x1="40909" y1="4655" x2="81100" y2="6890"/>
                        <a14:foregroundMark x1="38756" y1="4283" x2="67943" y2="4469"/>
                        <a14:foregroundMark x1="67943" y1="4469" x2="90431" y2="4283"/>
                        <a14:foregroundMark x1="90431" y1="4283" x2="41866" y2="3911"/>
                        <a14:foregroundMark x1="41866" y1="3911" x2="38278" y2="4469"/>
                        <a14:foregroundMark x1="65072" y1="22160" x2="57895" y2="23464"/>
                        <a14:foregroundMark x1="39474" y1="33147" x2="78469" y2="33706"/>
                        <a14:foregroundMark x1="78469" y1="33706" x2="48086" y2="31471"/>
                        <a14:foregroundMark x1="65311" y1="32775" x2="90191" y2="32402"/>
                        <a14:foregroundMark x1="90191" y1="32402" x2="74163" y2="32030"/>
                        <a14:foregroundMark x1="74163" y1="32030" x2="87321" y2="32775"/>
                        <a14:foregroundMark x1="87321" y1="32775" x2="81579" y2="35382"/>
                        <a14:foregroundMark x1="81579" y1="35382" x2="92344" y2="32961"/>
                        <a14:backgroundMark x1="4785" y1="36872" x2="5502" y2="40223"/>
                        <a14:backgroundMark x1="5502" y1="40223" x2="5981" y2="43203"/>
                        <a14:backgroundMark x1="36603" y1="38175" x2="40431" y2="40782"/>
                        <a14:backgroundMark x1="35646" y1="42458" x2="34450" y2="36685"/>
                        <a14:backgroundMark x1="34450" y1="37244" x2="34450" y2="44320"/>
                      </a14:backgroundRemoval>
                    </a14:imgEffect>
                  </a14:imgLayer>
                </a14:imgProps>
              </a:ext>
            </a:extLst>
          </a:blip>
          <a:srcRect t="34437" r="63329" b="54420"/>
          <a:stretch/>
        </p:blipFill>
        <p:spPr>
          <a:xfrm>
            <a:off x="767408" y="2174312"/>
            <a:ext cx="1019522" cy="3979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4F3CD6-23F2-9ABE-AE43-40FCBE0907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7300" b="99441" l="9091" r="99761">
                        <a14:foregroundMark x1="58852" y1="75791" x2="58852" y2="75791"/>
                        <a14:foregroundMark x1="35646" y1="70577" x2="52325" y2="73174"/>
                        <a14:foregroundMark x1="53944" y1="85139" x2="54067" y2="89199"/>
                        <a14:foregroundMark x1="54067" y1="89199" x2="68900" y2="80261"/>
                        <a14:foregroundMark x1="68900" y1="80261" x2="86364" y2="88268"/>
                        <a14:foregroundMark x1="92300" y1="73328" x2="93541" y2="70205"/>
                        <a14:foregroundMark x1="86364" y1="88268" x2="87653" y2="85025"/>
                        <a14:foregroundMark x1="93541" y1="70205" x2="72409" y2="57748"/>
                        <a14:foregroundMark x1="66338" y1="56510" x2="74402" y2="64804"/>
                        <a14:foregroundMark x1="74402" y1="64804" x2="61483" y2="66108"/>
                        <a14:foregroundMark x1="61483" y1="66108" x2="57895" y2="72439"/>
                        <a14:foregroundMark x1="57895" y1="72439" x2="77512" y2="70950"/>
                        <a14:foregroundMark x1="77512" y1="70950" x2="84224" y2="76828"/>
                        <a14:foregroundMark x1="93286" y1="74265" x2="96890" y2="71322"/>
                        <a14:foregroundMark x1="96890" y1="71322" x2="96890" y2="71322"/>
                        <a14:foregroundMark x1="96890" y1="71322" x2="93780" y2="70019"/>
                        <a14:foregroundMark x1="93780" y1="70019" x2="94737" y2="69646"/>
                        <a14:foregroundMark x1="89474" y1="68343" x2="99043" y2="70019"/>
                        <a14:foregroundMark x1="75329" y1="58343" x2="69378" y2="65549"/>
                        <a14:foregroundMark x1="77990" y1="55121" x2="75477" y2="58164"/>
                        <a14:foregroundMark x1="73923" y1="61825" x2="75120" y2="58659"/>
                        <a14:foregroundMark x1="58373" y1="59777" x2="49043" y2="49534"/>
                        <a14:foregroundMark x1="62913" y1="57987" x2="63397" y2="58287"/>
                        <a14:foregroundMark x1="60670" y1="56599" x2="62723" y2="57870"/>
                        <a14:foregroundMark x1="52871" y1="51769" x2="57470" y2="54617"/>
                        <a14:foregroundMark x1="59592" y1="52492" x2="57895" y2="49907"/>
                        <a14:foregroundMark x1="62893" y1="57520" x2="61876" y2="55970"/>
                        <a14:foregroundMark x1="63397" y1="58287" x2="63060" y2="57773"/>
                        <a14:foregroundMark x1="57895" y1="49907" x2="48086" y2="47672"/>
                        <a14:foregroundMark x1="75723" y1="58423" x2="79187" y2="62197"/>
                        <a14:foregroundMark x1="79187" y1="62197" x2="78947" y2="48976"/>
                        <a14:foregroundMark x1="78947" y1="48976" x2="86124" y2="52142"/>
                        <a14:foregroundMark x1="86124" y1="52142" x2="80383" y2="60521"/>
                        <a14:foregroundMark x1="74194" y1="56340" x2="81818" y2="50093"/>
                        <a14:foregroundMark x1="81818" y1="50093" x2="86842" y2="49162"/>
                        <a14:foregroundMark x1="86842" y1="49162" x2="82536" y2="48045"/>
                        <a14:foregroundMark x1="50718" y1="88454" x2="55502" y2="90689"/>
                        <a14:foregroundMark x1="51435" y1="89013" x2="53920" y2="85144"/>
                        <a14:foregroundMark x1="36603" y1="69088" x2="53828" y2="68343"/>
                        <a14:foregroundMark x1="82536" y1="89199" x2="86603" y2="91248"/>
                        <a14:foregroundMark x1="84211" y1="90130" x2="79426" y2="85475"/>
                        <a14:foregroundMark x1="95455" y1="68156" x2="99761" y2="69460"/>
                        <a14:foregroundMark x1="86842" y1="51024" x2="86364" y2="49721"/>
                        <a14:foregroundMark x1="49043" y1="96834" x2="11005" y2="97579"/>
                        <a14:foregroundMark x1="11005" y1="97579" x2="10766" y2="97207"/>
                        <a14:foregroundMark x1="10766" y1="97207" x2="38517" y2="95531"/>
                        <a14:foregroundMark x1="38517" y1="95531" x2="9330" y2="95717"/>
                        <a14:foregroundMark x1="9330" y1="95717" x2="12201" y2="99441"/>
                        <a14:foregroundMark x1="16507" y1="99441" x2="50478" y2="97393"/>
                        <a14:foregroundMark x1="50478" y1="97393" x2="52153" y2="97393"/>
                        <a14:foregroundMark x1="52392" y1="95717" x2="40431" y2="96648"/>
                        <a14:foregroundMark x1="49043" y1="98696" x2="52153" y2="97952"/>
                        <a14:backgroundMark x1="50239" y1="74302" x2="53828" y2="77654"/>
                        <a14:backgroundMark x1="56699" y1="80819" x2="38995" y2="84358"/>
                        <a14:backgroundMark x1="82536" y1="81378" x2="91148" y2="81750"/>
                        <a14:backgroundMark x1="63876" y1="55493" x2="67464" y2="50279"/>
                        <a14:backgroundMark x1="73206" y1="54935" x2="63158" y2="52886"/>
                        <a14:backgroundMark x1="63158" y1="52886" x2="69139" y2="47858"/>
                        <a14:backgroundMark x1="59569" y1="52514" x2="65311" y2="53818"/>
                        <a14:backgroundMark x1="87560" y1="75047" x2="91866" y2="79143"/>
                      </a14:backgroundRemoval>
                    </a14:imgEffect>
                  </a14:imgLayer>
                </a14:imgProps>
              </a:ext>
            </a:extLst>
          </a:blip>
          <a:srcRect l="33908" t="47211" b="8547"/>
          <a:stretch/>
        </p:blipFill>
        <p:spPr>
          <a:xfrm>
            <a:off x="1391073" y="3372087"/>
            <a:ext cx="1800000" cy="15479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09F981-4B17-751F-6F08-3B3F5109C59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7300" b="99441" l="9091" r="99761">
                        <a14:foregroundMark x1="58852" y1="75791" x2="58852" y2="75791"/>
                        <a14:foregroundMark x1="35646" y1="70577" x2="52325" y2="73174"/>
                        <a14:foregroundMark x1="53944" y1="85139" x2="54067" y2="89199"/>
                        <a14:foregroundMark x1="54067" y1="89199" x2="68900" y2="80261"/>
                        <a14:foregroundMark x1="68900" y1="80261" x2="86364" y2="88268"/>
                        <a14:foregroundMark x1="92300" y1="73328" x2="93541" y2="70205"/>
                        <a14:foregroundMark x1="86364" y1="88268" x2="87653" y2="85025"/>
                        <a14:foregroundMark x1="93541" y1="70205" x2="72409" y2="57748"/>
                        <a14:foregroundMark x1="66338" y1="56510" x2="74402" y2="64804"/>
                        <a14:foregroundMark x1="74402" y1="64804" x2="61483" y2="66108"/>
                        <a14:foregroundMark x1="61483" y1="66108" x2="57895" y2="72439"/>
                        <a14:foregroundMark x1="57895" y1="72439" x2="77512" y2="70950"/>
                        <a14:foregroundMark x1="77512" y1="70950" x2="84224" y2="76828"/>
                        <a14:foregroundMark x1="93286" y1="74265" x2="96890" y2="71322"/>
                        <a14:foregroundMark x1="96890" y1="71322" x2="96890" y2="71322"/>
                        <a14:foregroundMark x1="96890" y1="71322" x2="93780" y2="70019"/>
                        <a14:foregroundMark x1="93780" y1="70019" x2="94737" y2="69646"/>
                        <a14:foregroundMark x1="89474" y1="68343" x2="99043" y2="70019"/>
                        <a14:foregroundMark x1="75329" y1="58343" x2="69378" y2="65549"/>
                        <a14:foregroundMark x1="77990" y1="55121" x2="75477" y2="58164"/>
                        <a14:foregroundMark x1="73923" y1="61825" x2="75120" y2="58659"/>
                        <a14:foregroundMark x1="58373" y1="59777" x2="49043" y2="49534"/>
                        <a14:foregroundMark x1="62913" y1="57987" x2="63397" y2="58287"/>
                        <a14:foregroundMark x1="60670" y1="56599" x2="62723" y2="57870"/>
                        <a14:foregroundMark x1="52871" y1="51769" x2="57470" y2="54617"/>
                        <a14:foregroundMark x1="59592" y1="52492" x2="57895" y2="49907"/>
                        <a14:foregroundMark x1="62893" y1="57520" x2="61876" y2="55970"/>
                        <a14:foregroundMark x1="63397" y1="58287" x2="63060" y2="57773"/>
                        <a14:foregroundMark x1="57895" y1="49907" x2="48086" y2="47672"/>
                        <a14:foregroundMark x1="75723" y1="58423" x2="79187" y2="62197"/>
                        <a14:foregroundMark x1="79187" y1="62197" x2="78947" y2="48976"/>
                        <a14:foregroundMark x1="78947" y1="48976" x2="86124" y2="52142"/>
                        <a14:foregroundMark x1="86124" y1="52142" x2="80383" y2="60521"/>
                        <a14:foregroundMark x1="74194" y1="56340" x2="81818" y2="50093"/>
                        <a14:foregroundMark x1="81818" y1="50093" x2="86842" y2="49162"/>
                        <a14:foregroundMark x1="86842" y1="49162" x2="82536" y2="48045"/>
                        <a14:foregroundMark x1="50718" y1="88454" x2="55502" y2="90689"/>
                        <a14:foregroundMark x1="51435" y1="89013" x2="53920" y2="85144"/>
                        <a14:foregroundMark x1="36603" y1="69088" x2="53828" y2="68343"/>
                        <a14:foregroundMark x1="82536" y1="89199" x2="86603" y2="91248"/>
                        <a14:foregroundMark x1="84211" y1="90130" x2="79426" y2="85475"/>
                        <a14:foregroundMark x1="95455" y1="68156" x2="99761" y2="69460"/>
                        <a14:foregroundMark x1="86842" y1="51024" x2="86364" y2="49721"/>
                        <a14:foregroundMark x1="49043" y1="96834" x2="11005" y2="97579"/>
                        <a14:foregroundMark x1="11005" y1="97579" x2="10766" y2="97207"/>
                        <a14:foregroundMark x1="10766" y1="97207" x2="38517" y2="95531"/>
                        <a14:foregroundMark x1="38517" y1="95531" x2="9330" y2="95717"/>
                        <a14:foregroundMark x1="9330" y1="95717" x2="12201" y2="99441"/>
                        <a14:foregroundMark x1="16507" y1="99441" x2="50478" y2="97393"/>
                        <a14:foregroundMark x1="50478" y1="97393" x2="52153" y2="97393"/>
                        <a14:foregroundMark x1="52392" y1="95717" x2="40431" y2="96648"/>
                        <a14:foregroundMark x1="49043" y1="98696" x2="52153" y2="97952"/>
                        <a14:backgroundMark x1="50239" y1="74302" x2="53828" y2="77654"/>
                        <a14:backgroundMark x1="56699" y1="80819" x2="38995" y2="84358"/>
                        <a14:backgroundMark x1="82536" y1="81378" x2="91148" y2="81750"/>
                        <a14:backgroundMark x1="63876" y1="55493" x2="67464" y2="50279"/>
                        <a14:backgroundMark x1="73206" y1="54935" x2="63158" y2="52886"/>
                        <a14:backgroundMark x1="63158" y1="52886" x2="69139" y2="47858"/>
                        <a14:backgroundMark x1="59569" y1="52514" x2="65311" y2="53818"/>
                        <a14:backgroundMark x1="87560" y1="75047" x2="91866" y2="79143"/>
                      </a14:backgroundRemoval>
                    </a14:imgEffect>
                  </a14:imgLayer>
                </a14:imgProps>
              </a:ext>
            </a:extLst>
          </a:blip>
          <a:srcRect l="10023" t="93781" r="45225"/>
          <a:stretch/>
        </p:blipFill>
        <p:spPr>
          <a:xfrm>
            <a:off x="1283305" y="3761389"/>
            <a:ext cx="1235460" cy="2205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62485E-F5B5-B0EB-F28C-B69985ECA3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911" b="41341" l="1914" r="92344">
                        <a14:foregroundMark x1="40191" y1="32030" x2="72727" y2="33333"/>
                        <a14:foregroundMark x1="72727" y1="33333" x2="81818" y2="14711"/>
                        <a14:foregroundMark x1="81818" y1="14711" x2="58852" y2="6518"/>
                        <a14:foregroundMark x1="58852" y1="6518" x2="49282" y2="28678"/>
                        <a14:foregroundMark x1="49282" y1="28678" x2="55024" y2="33147"/>
                        <a14:foregroundMark x1="10590" y1="39981" x2="29364" y2="39855"/>
                        <a14:foregroundMark x1="29364" y1="39505" x2="10064" y2="37443"/>
                        <a14:foregroundMark x1="10587" y1="39964" x2="16029" y2="40223"/>
                        <a14:foregroundMark x1="10885" y1="41823" x2="29364" y2="41041"/>
                        <a14:foregroundMark x1="29364" y1="40404" x2="17464" y2="38734"/>
                        <a14:foregroundMark x1="17464" y1="38734" x2="29364" y2="39335"/>
                        <a14:foregroundMark x1="29364" y1="38920" x2="26794" y2="38920"/>
                        <a14:foregroundMark x1="26794" y1="38920" x2="29364" y2="38833"/>
                        <a14:foregroundMark x1="29364" y1="38535" x2="21292" y2="37989"/>
                        <a14:foregroundMark x1="40909" y1="4655" x2="81100" y2="6890"/>
                        <a14:foregroundMark x1="38756" y1="4283" x2="67943" y2="4469"/>
                        <a14:foregroundMark x1="67943" y1="4469" x2="90431" y2="4283"/>
                        <a14:foregroundMark x1="90431" y1="4283" x2="41866" y2="3911"/>
                        <a14:foregroundMark x1="41866" y1="3911" x2="38278" y2="4469"/>
                        <a14:foregroundMark x1="65072" y1="22160" x2="57895" y2="23464"/>
                        <a14:foregroundMark x1="39474" y1="33147" x2="78469" y2="33706"/>
                        <a14:foregroundMark x1="78469" y1="33706" x2="48086" y2="31471"/>
                        <a14:foregroundMark x1="65311" y1="32775" x2="90191" y2="32402"/>
                        <a14:foregroundMark x1="90191" y1="32402" x2="74163" y2="32030"/>
                        <a14:foregroundMark x1="74163" y1="32030" x2="87321" y2="32775"/>
                        <a14:foregroundMark x1="87321" y1="32775" x2="81579" y2="35382"/>
                        <a14:foregroundMark x1="81579" y1="35382" x2="92344" y2="32961"/>
                        <a14:backgroundMark x1="4785" y1="36872" x2="5502" y2="40223"/>
                        <a14:backgroundMark x1="5502" y1="40223" x2="5981" y2="43203"/>
                        <a14:backgroundMark x1="36603" y1="38175" x2="40431" y2="40782"/>
                        <a14:backgroundMark x1="35646" y1="42458" x2="34450" y2="36685"/>
                        <a14:backgroundMark x1="34450" y1="37244" x2="34450" y2="44320"/>
                      </a14:backgroundRemoval>
                    </a14:imgEffect>
                  </a14:imgLayer>
                </a14:imgProps>
              </a:ext>
            </a:extLst>
          </a:blip>
          <a:srcRect l="34938" t="1" b="63069"/>
          <a:stretch/>
        </p:blipFill>
        <p:spPr>
          <a:xfrm>
            <a:off x="1527551" y="1903291"/>
            <a:ext cx="1800000" cy="13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7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372152-A126-4F72-8661-C3090D7701E4}"/>
              </a:ext>
            </a:extLst>
          </p:cNvPr>
          <p:cNvSpPr txBox="1"/>
          <p:nvPr/>
        </p:nvSpPr>
        <p:spPr>
          <a:xfrm>
            <a:off x="1442882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072A60"/>
                </a:solidFill>
                <a:latin typeface="Garamond" panose="02020404030301010803" pitchFamily="18" charset="0"/>
              </a:rPr>
              <a:t>MXenes</a:t>
            </a:r>
            <a:endParaRPr lang="en-US" altLang="ko-KR" sz="4000" dirty="0">
              <a:solidFill>
                <a:srgbClr val="072A60"/>
              </a:solidFill>
              <a:latin typeface="Garamond" panose="02020404030301010803" pitchFamily="18" charset="0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DEB1AC9-E417-4576-9B02-5668C69D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/>
              <p:nvPr/>
            </p:nvSpPr>
            <p:spPr>
              <a:xfrm>
                <a:off x="5797295" y="1761502"/>
                <a:ext cx="5400600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MXenes are produced by selective etching of the A element from the MAX phases.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altLang="ko-KR" sz="24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M : an early transition metal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A : A-group(mostly 13, 14 groups)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X : C or N</a:t>
                </a:r>
              </a:p>
              <a:p>
                <a:pPr algn="just"/>
                <a:endParaRPr lang="en-US" altLang="ko-KR" sz="24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algn="just"/>
                <a:r>
                  <a:rPr lang="en-US" altLang="ko-KR" sz="24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Ex)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rgbClr val="072A60"/>
                        </a:solidFill>
                        <a:latin typeface="Cambria Math" panose="02040503050406030204" pitchFamily="18" charset="0"/>
                      </a:rPr>
                      <m:t>T</m:t>
                    </m:r>
                    <m:sSub>
                      <m:sSubPr>
                        <m:ctrlPr>
                          <a:rPr lang="en-US" altLang="ko-KR" sz="2400" b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rgbClr val="072A60"/>
                        </a:solidFill>
                        <a:latin typeface="Cambria Math" panose="02040503050406030204" pitchFamily="18" charset="0"/>
                      </a:rPr>
                      <m:t>AlC</m:t>
                    </m:r>
                    <m:r>
                      <a:rPr lang="en-US" altLang="ko-KR" sz="2400" b="0" i="0" smtClean="0">
                        <a:solidFill>
                          <a:srgbClr val="072A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Ti</m:t>
                        </m:r>
                      </m:e>
                      <m:sub>
                        <m: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AlC</m:t>
                        </m:r>
                      </m:e>
                      <m:sub>
                        <m: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0" smtClean="0">
                        <a:solidFill>
                          <a:srgbClr val="072A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Ta</m:t>
                        </m:r>
                      </m:e>
                      <m:sub>
                        <m: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AlC</m:t>
                        </m:r>
                      </m:e>
                      <m:sub>
                        <m:r>
                          <a:rPr lang="en-US" altLang="ko-KR" sz="24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sz="24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295" y="1761502"/>
                <a:ext cx="5400600" cy="3046988"/>
              </a:xfrm>
              <a:prstGeom prst="rect">
                <a:avLst/>
              </a:prstGeom>
              <a:blipFill>
                <a:blip r:embed="rId4"/>
                <a:stretch>
                  <a:fillRect l="-1693" t="-1600" r="-1693" b="-3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F2CA0273-492B-7E87-AD98-A65869CC8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501934"/>
            <a:ext cx="4633362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4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E440C-C7C9-48AA-EDF9-CAE74E276BA6}"/>
              </a:ext>
            </a:extLst>
          </p:cNvPr>
          <p:cNvSpPr txBox="1"/>
          <p:nvPr/>
        </p:nvSpPr>
        <p:spPr>
          <a:xfrm>
            <a:off x="1442882" y="772006"/>
            <a:ext cx="100537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solidFill>
                  <a:srgbClr val="072A60"/>
                </a:solidFill>
                <a:latin typeface="Garamond" panose="02020404030301010803" pitchFamily="18" charset="0"/>
              </a:rPr>
              <a:t>GO, RGO, Graphite – Experiment result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7BFB5F-2554-280B-814A-9ADC5785C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b="3626"/>
          <a:stretch/>
        </p:blipFill>
        <p:spPr>
          <a:xfrm>
            <a:off x="2177129" y="1449114"/>
            <a:ext cx="7837742" cy="532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4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 Presentati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10712</TotalTime>
  <Words>654</Words>
  <Application>Microsoft Office PowerPoint</Application>
  <PresentationFormat>와이드스크린</PresentationFormat>
  <Paragraphs>101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나눔고딕</vt:lpstr>
      <vt:lpstr>맑은 고딕</vt:lpstr>
      <vt:lpstr>Arial</vt:lpstr>
      <vt:lpstr>Calibri</vt:lpstr>
      <vt:lpstr>Calibri Light</vt:lpstr>
      <vt:lpstr>Cambria Math</vt:lpstr>
      <vt:lpstr>Garamond</vt:lpstr>
      <vt:lpstr>Roboto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Interbrand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 note2</dc:creator>
  <cp:lastModifiedBy>정동훈</cp:lastModifiedBy>
  <cp:revision>62</cp:revision>
  <dcterms:created xsi:type="dcterms:W3CDTF">2005-06-16T10:25:16Z</dcterms:created>
  <dcterms:modified xsi:type="dcterms:W3CDTF">2022-11-29T15:54:01Z</dcterms:modified>
</cp:coreProperties>
</file>