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9" r:id="rId2"/>
    <p:sldId id="268" r:id="rId3"/>
    <p:sldId id="323" r:id="rId4"/>
    <p:sldId id="328" r:id="rId5"/>
    <p:sldId id="313" r:id="rId6"/>
    <p:sldId id="332" r:id="rId7"/>
    <p:sldId id="329" r:id="rId8"/>
    <p:sldId id="330" r:id="rId9"/>
    <p:sldId id="319" r:id="rId10"/>
    <p:sldId id="320" r:id="rId11"/>
    <p:sldId id="331" r:id="rId12"/>
    <p:sldId id="321" r:id="rId13"/>
    <p:sldId id="327" r:id="rId14"/>
    <p:sldId id="29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013" autoAdjust="0"/>
  </p:normalViewPr>
  <p:slideViewPr>
    <p:cSldViewPr>
      <p:cViewPr varScale="1">
        <p:scale>
          <a:sx n="79" d="100"/>
          <a:sy n="79" d="100"/>
        </p:scale>
        <p:origin x="77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131514" y="519063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Ⅱ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8112224" y="913119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Donghun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Jung</a:t>
            </a:r>
          </a:p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2020311441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Yujin</a:t>
            </a:r>
            <a:r>
              <a:rPr lang="ko-KR" altLang="en-US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Chon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F2AD97-B239-4A6F-81EF-BE8785D2F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Raman Spectroscopy for 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B29BB5-7467-8E03-EC67-444EDD39F7AF}"/>
              </a:ext>
            </a:extLst>
          </p:cNvPr>
          <p:cNvGrpSpPr/>
          <p:nvPr/>
        </p:nvGrpSpPr>
        <p:grpSpPr>
          <a:xfrm>
            <a:off x="98010" y="1628800"/>
            <a:ext cx="5709958" cy="4038160"/>
            <a:chOff x="354252" y="1700808"/>
            <a:chExt cx="5709958" cy="40381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C605A49-5B6D-17B3-D818-BD4F3BF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2" y="1700808"/>
              <a:ext cx="5709958" cy="4038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A3D01-C5A2-A938-60AC-0DD678F9DA7B}"/>
                </a:ext>
              </a:extLst>
            </p:cNvPr>
            <p:cNvSpPr txBox="1"/>
            <p:nvPr/>
          </p:nvSpPr>
          <p:spPr>
            <a:xfrm>
              <a:off x="1912626" y="2607919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ω3</a:t>
              </a:r>
              <a:endParaRPr lang="ko-KR" altLang="en-US" sz="25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F6346-6A1D-146D-C3C9-45578DFCFF02}"/>
                </a:ext>
              </a:extLst>
            </p:cNvPr>
            <p:cNvSpPr txBox="1"/>
            <p:nvPr/>
          </p:nvSpPr>
          <p:spPr>
            <a:xfrm>
              <a:off x="1631504" y="1701700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ω2</a:t>
              </a:r>
              <a:endParaRPr lang="ko-KR" altLang="en-US" sz="25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EFC6F-3D2A-72B0-B47B-771F566B8D58}"/>
                </a:ext>
              </a:extLst>
            </p:cNvPr>
            <p:cNvSpPr txBox="1"/>
            <p:nvPr/>
          </p:nvSpPr>
          <p:spPr>
            <a:xfrm>
              <a:off x="1401103" y="3242834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ω1</a:t>
              </a:r>
              <a:endParaRPr lang="ko-KR" altLang="en-US" sz="25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D6143-CEE2-141A-546C-9F0283A2BB72}"/>
                </a:ext>
              </a:extLst>
            </p:cNvPr>
            <p:cNvSpPr txBox="1"/>
            <p:nvPr/>
          </p:nvSpPr>
          <p:spPr>
            <a:xfrm>
              <a:off x="2848395" y="4154671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D</a:t>
              </a:r>
              <a:endParaRPr lang="ko-KR" altLang="en-US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3FE70-0F32-F00C-596D-4EFFBD69E059}"/>
                </a:ext>
              </a:extLst>
            </p:cNvPr>
            <p:cNvSpPr txBox="1"/>
            <p:nvPr/>
          </p:nvSpPr>
          <p:spPr>
            <a:xfrm>
              <a:off x="3209231" y="4221088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G</a:t>
              </a:r>
              <a:endParaRPr lang="ko-KR" altLang="en-US" sz="20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/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ω1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279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, ω3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615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C and surface 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     terminating functional groups(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-C,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-OH)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ω2 : 420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Al in MAX phase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1326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breathing mode of six-atoms rings with a defect</a:t>
                </a:r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stretching C-C bonding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blipFill>
                <a:blip r:embed="rId3"/>
                <a:stretch>
                  <a:fillRect l="-1125" t="-1003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 – Experiment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54996-BC1E-17E9-4086-E393E726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56792"/>
            <a:ext cx="6984776" cy="47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Spectrum</a:t>
            </a:r>
          </a:p>
        </p:txBody>
      </p:sp>
    </p:spTree>
    <p:extLst>
      <p:ext uri="{BB962C8B-B14F-4D97-AF65-F5344CB8AC3E}">
        <p14:creationId xmlns:p14="http://schemas.microsoft.com/office/powerpoint/2010/main" val="9974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514890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514890" y="704890"/>
            <a:ext cx="566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D0A3BD-64F1-45A5-ACC6-E3F919D6C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619BEE-8269-4915-A63E-2F8BB796D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583475" y="1484784"/>
            <a:ext cx="106571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Ferrari, A.,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Basko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D. Raman spectroscopy as a versatile tool for studying the properties of graphene.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Nature Nanotech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8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235–246 (2013)</a:t>
            </a:r>
            <a:endParaRPr lang="en-US" altLang="ko-KR" sz="2400" dirty="0">
              <a:latin typeface="Garamond" panose="02020404030301010803" pitchFamily="18" charset="0"/>
            </a:endParaRP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[2] 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Lim,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Gim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Pao et al. “Synthesis, characterization and biophysical evaluation of the 2D Ti2CTx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using 3D spheroid-type cultures.”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Ceramics International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(2021)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[3]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Alhwaige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Almahdi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A. et al. “Interactions, morphology and thermal stability of graphene-oxide reinforced polymer aerogels derived from star-like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telechelic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aldehyde-terminal benzoxazine resin.”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RSC Advances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5 (2015)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[4]</a:t>
            </a:r>
            <a:r>
              <a:rPr lang="en-US" altLang="ko-KR" sz="24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Hidayah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N. M. S. et al. “Comparison on graphite, graphene oxide and reduced graphene oxide: Synthesis and characterization.” (2017)</a:t>
            </a:r>
            <a:r>
              <a:rPr lang="en-US" altLang="ko-KR" sz="2400" dirty="0">
                <a:latin typeface="Garamond" panose="02020404030301010803" pitchFamily="18" charset="0"/>
              </a:rPr>
              <a:t> 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[5]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Iqbal A, Hamdan NM. Investigation and Optimization of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 Functionalized Mesoporous Titania Films as Efficient Photoelectrodes.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Materials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. (2021)</a:t>
            </a:r>
            <a:endParaRPr lang="en-US" altLang="ko-KR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6A4560-88DE-4342-9836-8356B4EC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514890" y="764704"/>
            <a:ext cx="494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Garamond" panose="02020404030301010803" pitchFamily="18" charset="0"/>
              </a:rPr>
              <a:t>Outline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507202" y="2125305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Phonon Mode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22599" y="5362344"/>
            <a:ext cx="71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16BF-8532-B684-3AFC-F456817F75F7}"/>
              </a:ext>
            </a:extLst>
          </p:cNvPr>
          <p:cNvSpPr txBox="1"/>
          <p:nvPr/>
        </p:nvSpPr>
        <p:spPr>
          <a:xfrm>
            <a:off x="2507202" y="3717032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GO, RGO, Graphite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Ti2CTx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6898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633620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633620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1B5059-29FF-56A7-ECA1-0A50581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6558418" y="1791903"/>
            <a:ext cx="5040560" cy="39169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F8E5A2-52AD-8ACB-9529-8E75FEF0C7A2}"/>
              </a:ext>
            </a:extLst>
          </p:cNvPr>
          <p:cNvGrpSpPr/>
          <p:nvPr/>
        </p:nvGrpSpPr>
        <p:grpSpPr>
          <a:xfrm rot="10800000">
            <a:off x="912050" y="1957104"/>
            <a:ext cx="3274800" cy="2945884"/>
            <a:chOff x="7983998" y="1406655"/>
            <a:chExt cx="3033327" cy="28118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B9C01B-94AE-ACE9-2DB0-4D3BE0C94C2A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B526E6-0605-8DA4-009C-9CB604B2C0F5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66ED1D-1821-A55E-AF8A-23C0E7D910F9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D6B68F-BC07-0DA8-A656-0711C0363AEE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4AFC6-B5F2-C05B-7E6D-5911C55383C3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549BA-079A-85FC-5079-7C9312F8CA7B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6D5AEA-F677-72EC-8C2D-7455740CC3F9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5944E0-ADDE-E660-4E07-451D83A4D092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0CE4D-E575-604F-2CFC-6BD999EDC4D2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6131E-79A3-A946-5BCA-EF1DB3B75EC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AC9392-5A11-B0BC-D9A0-917303B348D5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A994A5-6B6F-72FA-4AC1-59A6B30EA457}"/>
              </a:ext>
            </a:extLst>
          </p:cNvPr>
          <p:cNvCxnSpPr>
            <a:cxnSpLocks/>
          </p:cNvCxnSpPr>
          <p:nvPr/>
        </p:nvCxnSpPr>
        <p:spPr>
          <a:xfrm>
            <a:off x="4509445" y="4368321"/>
            <a:ext cx="1880725" cy="7544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559496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building block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carbon </a:t>
                </a:r>
                <a:r>
                  <a:rPr lang="en-US" altLang="ko-KR" sz="25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allotrpes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endParaRPr lang="en-US" altLang="ko-KR" sz="25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500" i="1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:r>
                  <a:rPr lang="en-US" altLang="ko-KR" sz="2500" dirty="0">
                    <a:solidFill>
                      <a:srgbClr val="072A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i="1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carbon atom bound to three atoms and forms a flat trigonal or triangular arrangement with 120ºangles between bonds </a:t>
                </a:r>
                <a:endParaRPr lang="en-US" altLang="ko-KR" sz="25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blipFill>
                <a:blip r:embed="rId4"/>
                <a:stretch>
                  <a:fillRect l="-1649" t="-2115" r="-1552" b="-6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0BAEEB-B02B-7C31-C34F-7F6C605AE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7" t="63297" r="40939" b="907"/>
          <a:stretch/>
        </p:blipFill>
        <p:spPr>
          <a:xfrm>
            <a:off x="695400" y="1511399"/>
            <a:ext cx="3262503" cy="27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69269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Phonon Mode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9F2CE-381F-D9B2-0D7F-3A84B1B9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21" y="1400582"/>
            <a:ext cx="3457131" cy="5311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anti-symmetric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anti-symmetric mode</a:t>
                </a:r>
              </a:p>
              <a:p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Raman active, </a:t>
                </a:r>
                <a:endParaRPr lang="en-US" altLang="ko-KR" sz="22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not Raman active,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Others are not Raman active but infrared active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blipFill>
                <a:blip r:embed="rId5"/>
                <a:stretch>
                  <a:fillRect l="-1260" t="-1048" b="-3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CA956C-EB64-CC28-9CAF-AD65505E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628800"/>
            <a:ext cx="5231904" cy="4126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     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found near the edges and defects in graphene</a:t>
                </a: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	Breathing modes of six-atoms ring with a defect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It is commonly found in graphite material </a:t>
                </a: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A Stretching C-C bonding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peak : ~2685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always found in graphene </a:t>
                </a:r>
                <a:endParaRPr lang="en-US" altLang="ko-KR" sz="2200" dirty="0">
                  <a:solidFill>
                    <a:srgbClr val="072A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There are two emitted phonons of D mode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blipFill>
                <a:blip r:embed="rId5"/>
                <a:stretch>
                  <a:fillRect l="-957" t="-1053" b="-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6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87488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76ACD-5BED-7194-D83C-396BC4D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5040560" cy="3889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2754-9BB4-2A5A-7B1A-5E9E34DB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00808"/>
            <a:ext cx="4824536" cy="40970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4ACA-8FAA-6B64-4900-9E60DFA4B009}"/>
              </a:ext>
            </a:extLst>
          </p:cNvPr>
          <p:cNvCxnSpPr/>
          <p:nvPr/>
        </p:nvCxnSpPr>
        <p:spPr>
          <a:xfrm>
            <a:off x="24235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EB14D7-2706-0C8C-4949-DE47303CB446}"/>
              </a:ext>
            </a:extLst>
          </p:cNvPr>
          <p:cNvCxnSpPr/>
          <p:nvPr/>
        </p:nvCxnSpPr>
        <p:spPr>
          <a:xfrm>
            <a:off x="278363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432B5D-5FD5-6279-1921-0EE05AEB1B86}"/>
              </a:ext>
            </a:extLst>
          </p:cNvPr>
          <p:cNvCxnSpPr/>
          <p:nvPr/>
        </p:nvCxnSpPr>
        <p:spPr>
          <a:xfrm>
            <a:off x="42237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 – Experiment result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BFB5F-2554-280B-814A-9ADC5785C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1055440" y="1628800"/>
            <a:ext cx="688536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10479</TotalTime>
  <Words>485</Words>
  <Application>Microsoft Office PowerPoint</Application>
  <PresentationFormat>와이드스크린</PresentationFormat>
  <Paragraphs>83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Roboto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Chon YuJin</cp:lastModifiedBy>
  <cp:revision>58</cp:revision>
  <dcterms:created xsi:type="dcterms:W3CDTF">2005-06-16T10:25:16Z</dcterms:created>
  <dcterms:modified xsi:type="dcterms:W3CDTF">2022-11-27T12:58:36Z</dcterms:modified>
</cp:coreProperties>
</file>