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6"/>
  </p:notesMasterIdLst>
  <p:handoutMasterIdLst>
    <p:handoutMasterId r:id="rId17"/>
  </p:handoutMasterIdLst>
  <p:sldIdLst>
    <p:sldId id="257" r:id="rId3"/>
    <p:sldId id="268" r:id="rId4"/>
    <p:sldId id="260" r:id="rId5"/>
    <p:sldId id="261" r:id="rId6"/>
    <p:sldId id="262" r:id="rId7"/>
    <p:sldId id="258" r:id="rId8"/>
    <p:sldId id="264" r:id="rId9"/>
    <p:sldId id="263" r:id="rId10"/>
    <p:sldId id="266" r:id="rId11"/>
    <p:sldId id="265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9" autoAdjust="0"/>
    <p:restoredTop sz="93453" autoAdjust="0"/>
  </p:normalViewPr>
  <p:slideViewPr>
    <p:cSldViewPr snapToGrid="0" snapToObjects="1">
      <p:cViewPr varScale="1">
        <p:scale>
          <a:sx n="98" d="100"/>
          <a:sy n="98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11-10-2023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11-10-2023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0060-51E7-4CE6-8FFC-4AA8A30491C3}" type="datetime1">
              <a:rPr lang="nl-BE" smtClean="0"/>
              <a:t>11/10/2023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FE37-F529-41DB-9E1E-0A1CDD92204A}" type="datetime1">
              <a:rPr lang="nl-BE" smtClean="0"/>
              <a:t>11/10/2023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DF68-8B62-48CC-8D26-166BD37CD209}" type="datetime1">
              <a:rPr lang="nl-BE" smtClean="0"/>
              <a:t>11/10/2023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F096-B89D-4989-883E-A610E66F7AE2}" type="datetime1">
              <a:rPr lang="nl-BE" smtClean="0"/>
              <a:t>11/10/2023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63CC-9873-4C0D-B69A-D5BCAC5A1D4C}" type="datetime1">
              <a:rPr lang="nl-BE" smtClean="0"/>
              <a:t>11/10/2023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C556-50E5-4F2E-8DFE-0BB5DFEE9E1C}" type="datetime1">
              <a:rPr lang="nl-BE" smtClean="0"/>
              <a:t>11/10/2023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DBA2-7ECA-4F29-9348-4E7E25D3C0F5}" type="datetime1">
              <a:rPr lang="nl-BE" smtClean="0"/>
              <a:t>11/10/2023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05E2-6C8D-4537-A292-E6FDDD7FD992}" type="datetime1">
              <a:rPr lang="nl-BE" smtClean="0"/>
              <a:t>11/10/2023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32B-1676-4EFD-91FE-5C7E61091BF8}" type="datetime1">
              <a:rPr lang="nl-BE" smtClean="0"/>
              <a:t>11/10/2023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B3A9-09CF-4E93-83EE-8A867F69F18D}" type="datetime1">
              <a:rPr lang="nl-BE" smtClean="0"/>
              <a:t>11/10/2023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675F5BAD-65CD-46B5-BEC1-090E67A1F92B}" type="datetime1">
              <a:rPr lang="nl-BE" smtClean="0"/>
              <a:t>11/10/2023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6F22779D-B37E-4C9E-AABC-8B7075F76A7C}" type="datetime1">
              <a:rPr lang="nl-BE" smtClean="0"/>
              <a:t>11/10/2023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6A6500-C0D4-4907-BC03-3C90ACE8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 Distributed Systems - </a:t>
            </a:r>
            <a:r>
              <a:rPr lang="fr-BE" b="1" dirty="0" err="1"/>
              <a:t>Assignment</a:t>
            </a:r>
            <a:endParaRPr lang="en-BE" b="1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21FF0A5-9BD7-48CF-8FC0-5DD801032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508" y="5788118"/>
            <a:ext cx="4852837" cy="7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4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C98003F-9C89-4004-A931-ECF6A663C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151" y="3741385"/>
            <a:ext cx="3431999" cy="206947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4388B-511E-4BA5-9A82-3DEDFA97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F9D554-1CBF-450D-B428-B4B9F201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>
            <a:normAutofit/>
          </a:bodyPr>
          <a:lstStyle/>
          <a:p>
            <a:r>
              <a:rPr lang="fr-BE" b="1" dirty="0" err="1"/>
              <a:t>send</a:t>
            </a:r>
            <a:r>
              <a:rPr lang="fr-BE" b="1" baseline="-25000" dirty="0" err="1">
                <a:solidFill>
                  <a:srgbClr val="1D8DB0"/>
                </a:solidFill>
              </a:rPr>
              <a:t>AB</a:t>
            </a:r>
            <a:r>
              <a:rPr lang="fr-BE" b="1" baseline="-25000" dirty="0">
                <a:solidFill>
                  <a:srgbClr val="1D8DB0"/>
                </a:solidFill>
              </a:rPr>
              <a:t> </a:t>
            </a:r>
            <a:r>
              <a:rPr lang="fr-BE" b="1" dirty="0"/>
              <a:t>-- </a:t>
            </a:r>
            <a:r>
              <a:rPr lang="fr-BE" b="1" dirty="0" err="1"/>
              <a:t>receive</a:t>
            </a:r>
            <a:r>
              <a:rPr lang="fr-BE" b="1" baseline="-25000" dirty="0" err="1">
                <a:solidFill>
                  <a:srgbClr val="1D8DB0"/>
                </a:solidFill>
              </a:rPr>
              <a:t>AB</a:t>
            </a:r>
            <a:endParaRPr lang="en-BE" b="1" dirty="0">
              <a:solidFill>
                <a:srgbClr val="1D8DB0"/>
              </a:solidFill>
            </a:endParaRPr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DC68BD77-75EA-4FB1-8C68-013A660F6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496" y="1700273"/>
            <a:ext cx="1022288" cy="1553629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591EA929-5EC6-4976-8C34-3348D3140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421" y="1809463"/>
            <a:ext cx="1149650" cy="13768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E996A3-3557-4C83-B80A-33B3AB38BB33}"/>
              </a:ext>
            </a:extLst>
          </p:cNvPr>
          <p:cNvSpPr txBox="1"/>
          <p:nvPr/>
        </p:nvSpPr>
        <p:spPr>
          <a:xfrm>
            <a:off x="320567" y="1885593"/>
            <a:ext cx="2199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 err="1">
                <a:solidFill>
                  <a:srgbClr val="FF0000"/>
                </a:solidFill>
              </a:rPr>
              <a:t>K</a:t>
            </a:r>
            <a:r>
              <a:rPr lang="fr-BE" sz="2400" baseline="-25000" dirty="0" err="1">
                <a:solidFill>
                  <a:srgbClr val="FF0000"/>
                </a:solidFill>
              </a:rPr>
              <a:t>AB</a:t>
            </a:r>
            <a:r>
              <a:rPr lang="fr-BE" sz="2400" dirty="0" err="1">
                <a:solidFill>
                  <a:srgbClr val="FF0000"/>
                </a:solidFill>
              </a:rPr>
              <a:t>,idx</a:t>
            </a:r>
            <a:r>
              <a:rPr lang="fr-BE" sz="2400" baseline="-25000" dirty="0" err="1">
                <a:solidFill>
                  <a:srgbClr val="FF0000"/>
                </a:solidFill>
              </a:rPr>
              <a:t>AB</a:t>
            </a:r>
            <a:r>
              <a:rPr lang="fr-BE" sz="2400" dirty="0" err="1">
                <a:solidFill>
                  <a:srgbClr val="FF0000"/>
                </a:solidFill>
              </a:rPr>
              <a:t>,tag</a:t>
            </a:r>
            <a:r>
              <a:rPr lang="fr-BE" sz="2400" baseline="-25000" dirty="0" err="1">
                <a:solidFill>
                  <a:srgbClr val="FF0000"/>
                </a:solidFill>
              </a:rPr>
              <a:t>AB</a:t>
            </a:r>
            <a:endParaRPr lang="fr-BE" sz="2400" dirty="0"/>
          </a:p>
          <a:p>
            <a:r>
              <a:rPr lang="fr-BE" sz="2400" dirty="0" err="1">
                <a:solidFill>
                  <a:srgbClr val="FF0000"/>
                </a:solidFill>
              </a:rPr>
              <a:t>K</a:t>
            </a:r>
            <a:r>
              <a:rPr lang="fr-BE" sz="2400" baseline="-25000" dirty="0" err="1">
                <a:solidFill>
                  <a:srgbClr val="FF0000"/>
                </a:solidFill>
              </a:rPr>
              <a:t>BA</a:t>
            </a:r>
            <a:r>
              <a:rPr lang="fr-BE" sz="2400" dirty="0" err="1">
                <a:solidFill>
                  <a:srgbClr val="FF0000"/>
                </a:solidFill>
              </a:rPr>
              <a:t>,idx</a:t>
            </a:r>
            <a:r>
              <a:rPr lang="fr-BE" sz="2400" baseline="-25000" dirty="0" err="1">
                <a:solidFill>
                  <a:srgbClr val="FF0000"/>
                </a:solidFill>
              </a:rPr>
              <a:t>BA</a:t>
            </a:r>
            <a:r>
              <a:rPr lang="fr-BE" sz="2400" dirty="0" err="1">
                <a:solidFill>
                  <a:srgbClr val="FF0000"/>
                </a:solidFill>
              </a:rPr>
              <a:t>,tag</a:t>
            </a:r>
            <a:r>
              <a:rPr lang="fr-BE" sz="2400" baseline="-25000" dirty="0" err="1">
                <a:solidFill>
                  <a:srgbClr val="FF0000"/>
                </a:solidFill>
              </a:rPr>
              <a:t>BA</a:t>
            </a:r>
            <a:endParaRPr lang="fr-BE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6403ED-D766-451E-961B-A593BBDA11B6}"/>
              </a:ext>
            </a:extLst>
          </p:cNvPr>
          <p:cNvSpPr txBox="1"/>
          <p:nvPr/>
        </p:nvSpPr>
        <p:spPr>
          <a:xfrm>
            <a:off x="9417559" y="2013139"/>
            <a:ext cx="2199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 err="1">
                <a:solidFill>
                  <a:srgbClr val="FF0000"/>
                </a:solidFill>
              </a:rPr>
              <a:t>K</a:t>
            </a:r>
            <a:r>
              <a:rPr lang="fr-BE" sz="2400" baseline="-25000" dirty="0" err="1">
                <a:solidFill>
                  <a:srgbClr val="FF0000"/>
                </a:solidFill>
              </a:rPr>
              <a:t>AB</a:t>
            </a:r>
            <a:r>
              <a:rPr lang="fr-BE" sz="2400" dirty="0" err="1">
                <a:solidFill>
                  <a:srgbClr val="FF0000"/>
                </a:solidFill>
              </a:rPr>
              <a:t>,idx</a:t>
            </a:r>
            <a:r>
              <a:rPr lang="fr-BE" sz="2400" baseline="-25000" dirty="0" err="1">
                <a:solidFill>
                  <a:srgbClr val="FF0000"/>
                </a:solidFill>
              </a:rPr>
              <a:t>AB</a:t>
            </a:r>
            <a:r>
              <a:rPr lang="fr-BE" sz="2400" dirty="0" err="1">
                <a:solidFill>
                  <a:srgbClr val="FF0000"/>
                </a:solidFill>
              </a:rPr>
              <a:t>,tag</a:t>
            </a:r>
            <a:r>
              <a:rPr lang="fr-BE" sz="2400" baseline="-25000" dirty="0" err="1">
                <a:solidFill>
                  <a:srgbClr val="FF0000"/>
                </a:solidFill>
              </a:rPr>
              <a:t>AB</a:t>
            </a:r>
            <a:endParaRPr lang="fr-BE" sz="2400" dirty="0"/>
          </a:p>
          <a:p>
            <a:r>
              <a:rPr lang="fr-BE" sz="2400" dirty="0" err="1">
                <a:solidFill>
                  <a:srgbClr val="FF0000"/>
                </a:solidFill>
              </a:rPr>
              <a:t>K</a:t>
            </a:r>
            <a:r>
              <a:rPr lang="fr-BE" sz="2400" baseline="-25000" dirty="0" err="1">
                <a:solidFill>
                  <a:srgbClr val="FF0000"/>
                </a:solidFill>
              </a:rPr>
              <a:t>BA</a:t>
            </a:r>
            <a:r>
              <a:rPr lang="fr-BE" sz="2400" dirty="0" err="1">
                <a:solidFill>
                  <a:srgbClr val="FF0000"/>
                </a:solidFill>
              </a:rPr>
              <a:t>,idx</a:t>
            </a:r>
            <a:r>
              <a:rPr lang="fr-BE" sz="2400" baseline="-25000" dirty="0" err="1">
                <a:solidFill>
                  <a:srgbClr val="FF0000"/>
                </a:solidFill>
              </a:rPr>
              <a:t>BA</a:t>
            </a:r>
            <a:r>
              <a:rPr lang="fr-BE" sz="2400" dirty="0" err="1">
                <a:solidFill>
                  <a:srgbClr val="FF0000"/>
                </a:solidFill>
              </a:rPr>
              <a:t>,tag</a:t>
            </a:r>
            <a:r>
              <a:rPr lang="fr-BE" sz="2400" baseline="-25000" dirty="0" err="1">
                <a:solidFill>
                  <a:srgbClr val="FF0000"/>
                </a:solidFill>
              </a:rPr>
              <a:t>BA</a:t>
            </a:r>
            <a:endParaRPr lang="fr-BE" sz="2400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F636076-FA81-4180-AA5B-F575FC5B8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4150" y="3936989"/>
            <a:ext cx="1762771" cy="222995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C0C973-8E04-4DC9-A23E-007B827B3FC9}"/>
              </a:ext>
            </a:extLst>
          </p:cNvPr>
          <p:cNvCxnSpPr/>
          <p:nvPr/>
        </p:nvCxnSpPr>
        <p:spPr>
          <a:xfrm>
            <a:off x="3657600" y="3186289"/>
            <a:ext cx="1216550" cy="797314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117FF9-11E1-41E8-AA0E-2756863891DD}"/>
              </a:ext>
            </a:extLst>
          </p:cNvPr>
          <p:cNvCxnSpPr>
            <a:cxnSpLocks/>
          </p:cNvCxnSpPr>
          <p:nvPr/>
        </p:nvCxnSpPr>
        <p:spPr>
          <a:xfrm flipV="1">
            <a:off x="6546011" y="3186289"/>
            <a:ext cx="1154922" cy="797314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DEDF2FAF-8F99-42E9-9A19-AED2A92603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1569" y="3775777"/>
            <a:ext cx="4873329" cy="222591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5FB5702-C49A-4D01-9D1D-564C06DF8BDC}"/>
              </a:ext>
            </a:extLst>
          </p:cNvPr>
          <p:cNvSpPr/>
          <p:nvPr/>
        </p:nvSpPr>
        <p:spPr>
          <a:xfrm>
            <a:off x="359661" y="1399583"/>
            <a:ext cx="1242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800" dirty="0"/>
              <a:t>KDF(.)</a:t>
            </a:r>
            <a:endParaRPr lang="en-BE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CC1104-3660-4844-9FCB-73E638585EA8}"/>
              </a:ext>
            </a:extLst>
          </p:cNvPr>
          <p:cNvSpPr/>
          <p:nvPr/>
        </p:nvSpPr>
        <p:spPr>
          <a:xfrm>
            <a:off x="1674667" y="1424477"/>
            <a:ext cx="827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800" dirty="0">
                <a:latin typeface="Blackadder ITC" panose="04020505051007020D02" pitchFamily="82" charset="0"/>
              </a:rPr>
              <a:t>B</a:t>
            </a:r>
            <a:r>
              <a:rPr lang="fr-BE" sz="2800" dirty="0"/>
              <a:t>(.)</a:t>
            </a:r>
            <a:endParaRPr lang="en-BE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D673A1-286C-458B-B758-B2A751F6A245}"/>
              </a:ext>
            </a:extLst>
          </p:cNvPr>
          <p:cNvSpPr/>
          <p:nvPr/>
        </p:nvSpPr>
        <p:spPr>
          <a:xfrm>
            <a:off x="9369811" y="1480424"/>
            <a:ext cx="1242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800" dirty="0"/>
              <a:t>KDF(.)</a:t>
            </a:r>
            <a:endParaRPr lang="en-BE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CAD788-FC47-4B0E-8779-8F8D4BAC3CF0}"/>
              </a:ext>
            </a:extLst>
          </p:cNvPr>
          <p:cNvSpPr/>
          <p:nvPr/>
        </p:nvSpPr>
        <p:spPr>
          <a:xfrm>
            <a:off x="10684817" y="1505318"/>
            <a:ext cx="827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800" dirty="0">
                <a:latin typeface="Blackadder ITC" panose="04020505051007020D02" pitchFamily="82" charset="0"/>
              </a:rPr>
              <a:t>B</a:t>
            </a:r>
            <a:r>
              <a:rPr lang="fr-BE" sz="2800" dirty="0"/>
              <a:t>(.)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356977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1B3D-804D-426E-9BAD-FCF53D0E9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Supporting</a:t>
            </a:r>
            <a:r>
              <a:rPr lang="fr-BE" dirty="0"/>
              <a:t> </a:t>
            </a:r>
            <a:r>
              <a:rPr lang="fr-BE" dirty="0" err="1"/>
              <a:t>recoverability</a:t>
            </a:r>
            <a:r>
              <a:rPr lang="fr-BE" dirty="0"/>
              <a:t> of </a:t>
            </a:r>
            <a:r>
              <a:rPr lang="fr-BE" dirty="0" err="1"/>
              <a:t>corrupted</a:t>
            </a:r>
            <a:r>
              <a:rPr lang="fr-BE" dirty="0"/>
              <a:t> states</a:t>
            </a:r>
          </a:p>
          <a:p>
            <a:endParaRPr lang="fr-BE" dirty="0"/>
          </a:p>
          <a:p>
            <a:r>
              <a:rPr lang="fr-BE" dirty="0" err="1"/>
              <a:t>Increasing</a:t>
            </a:r>
            <a:r>
              <a:rPr lang="fr-BE" dirty="0"/>
              <a:t> </a:t>
            </a:r>
            <a:r>
              <a:rPr lang="fr-BE" dirty="0" err="1"/>
              <a:t>scalability</a:t>
            </a:r>
            <a:r>
              <a:rPr lang="fr-BE" dirty="0"/>
              <a:t> </a:t>
            </a:r>
            <a:r>
              <a:rPr lang="fr-BE" dirty="0">
                <a:sym typeface="Wingdings" panose="05000000000000000000" pitchFamily="2" charset="2"/>
              </a:rPr>
              <a:t> </a:t>
            </a:r>
            <a:r>
              <a:rPr lang="fr-BE" dirty="0" err="1">
                <a:sym typeface="Wingdings" panose="05000000000000000000" pitchFamily="2" charset="2"/>
              </a:rPr>
              <a:t>partitioning</a:t>
            </a:r>
            <a:r>
              <a:rPr lang="fr-BE" dirty="0">
                <a:sym typeface="Wingdings" panose="05000000000000000000" pitchFamily="2" charset="2"/>
              </a:rPr>
              <a:t> the BB in </a:t>
            </a:r>
            <a:r>
              <a:rPr lang="fr-BE" dirty="0" err="1">
                <a:sym typeface="Wingdings" panose="05000000000000000000" pitchFamily="2" charset="2"/>
              </a:rPr>
              <a:t>chunks</a:t>
            </a:r>
            <a:endParaRPr lang="fr-BE" dirty="0">
              <a:sym typeface="Wingdings" panose="05000000000000000000" pitchFamily="2" charset="2"/>
            </a:endParaRPr>
          </a:p>
          <a:p>
            <a:endParaRPr lang="fr-BE" dirty="0">
              <a:sym typeface="Wingdings" panose="05000000000000000000" pitchFamily="2" charset="2"/>
            </a:endParaRPr>
          </a:p>
          <a:p>
            <a:r>
              <a:rPr lang="fr-BE" dirty="0" err="1">
                <a:sym typeface="Wingdings" panose="05000000000000000000" pitchFamily="2" charset="2"/>
              </a:rPr>
              <a:t>Tackling</a:t>
            </a:r>
            <a:r>
              <a:rPr lang="fr-BE" dirty="0">
                <a:sym typeface="Wingdings" panose="05000000000000000000" pitchFamily="2" charset="2"/>
              </a:rPr>
              <a:t> Denial-of-Service attacks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805F9B-32D2-4ABE-BC61-7A351F0B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14A0BC-5A0D-438D-A37B-85BDEE44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Advanced </a:t>
            </a:r>
            <a:r>
              <a:rPr lang="fr-BE" dirty="0" err="1"/>
              <a:t>features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96827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C7AB03-FCF8-4C78-AF4C-B8356FA28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99" y="1656000"/>
            <a:ext cx="11492783" cy="4464000"/>
          </a:xfrm>
        </p:spPr>
        <p:txBody>
          <a:bodyPr/>
          <a:lstStyle/>
          <a:p>
            <a:r>
              <a:rPr lang="fr-BE" b="1" dirty="0" err="1"/>
              <a:t>Implement</a:t>
            </a:r>
            <a:r>
              <a:rPr lang="fr-BE" b="1" dirty="0"/>
              <a:t> the </a:t>
            </a:r>
            <a:r>
              <a:rPr lang="fr-BE" b="1" dirty="0" err="1"/>
              <a:t>proposed</a:t>
            </a:r>
            <a:r>
              <a:rPr lang="fr-BE" b="1" dirty="0"/>
              <a:t> Privacy-</a:t>
            </a:r>
            <a:r>
              <a:rPr lang="fr-BE" b="1" dirty="0" err="1"/>
              <a:t>Friendly</a:t>
            </a:r>
            <a:r>
              <a:rPr lang="fr-BE" b="1" dirty="0"/>
              <a:t> Bulletin </a:t>
            </a:r>
            <a:r>
              <a:rPr lang="fr-BE" b="1" dirty="0" err="1"/>
              <a:t>Board</a:t>
            </a:r>
            <a:r>
              <a:rPr lang="fr-BE" b="1" dirty="0"/>
              <a:t> </a:t>
            </a:r>
            <a:r>
              <a:rPr lang="fr-BE" sz="1800" dirty="0"/>
              <a:t>(Client + Server application)</a:t>
            </a:r>
          </a:p>
          <a:p>
            <a:pPr lvl="1"/>
            <a:r>
              <a:rPr lang="fr-BE" i="1" dirty="0"/>
              <a:t>Java RMI </a:t>
            </a:r>
            <a:r>
              <a:rPr lang="fr-BE" dirty="0"/>
              <a:t>as communication technology</a:t>
            </a:r>
          </a:p>
          <a:p>
            <a:pPr lvl="1"/>
            <a:r>
              <a:rPr lang="fr-BE" i="1" dirty="0"/>
              <a:t>Java JCA/JCE </a:t>
            </a:r>
            <a:r>
              <a:rPr lang="fr-BE" dirty="0"/>
              <a:t>to </a:t>
            </a:r>
            <a:r>
              <a:rPr lang="fr-BE" dirty="0" err="1"/>
              <a:t>realise</a:t>
            </a:r>
            <a:r>
              <a:rPr lang="fr-BE" dirty="0"/>
              <a:t> crypto </a:t>
            </a:r>
            <a:r>
              <a:rPr lang="fr-BE" dirty="0" err="1"/>
              <a:t>protocols</a:t>
            </a:r>
            <a:endParaRPr lang="fr-BE" dirty="0"/>
          </a:p>
          <a:p>
            <a:pPr lvl="1"/>
            <a:r>
              <a:rPr lang="fr-BE" dirty="0" err="1"/>
              <a:t>Submit</a:t>
            </a:r>
            <a:r>
              <a:rPr lang="fr-BE" dirty="0"/>
              <a:t> code on </a:t>
            </a:r>
            <a:r>
              <a:rPr lang="fr-BE" dirty="0" err="1"/>
              <a:t>github</a:t>
            </a:r>
            <a:endParaRPr lang="fr-BE" dirty="0"/>
          </a:p>
          <a:p>
            <a:pPr lvl="1"/>
            <a:endParaRPr lang="fr-BE" dirty="0"/>
          </a:p>
          <a:p>
            <a:r>
              <a:rPr lang="fr-BE" b="1" dirty="0" err="1"/>
              <a:t>Submit</a:t>
            </a:r>
            <a:r>
              <a:rPr lang="fr-BE" b="1" dirty="0"/>
              <a:t> a report </a:t>
            </a:r>
            <a:r>
              <a:rPr lang="fr-BE" dirty="0"/>
              <a:t>-- max 2 pages -- </a:t>
            </a:r>
            <a:r>
              <a:rPr lang="fr-BE" dirty="0" err="1"/>
              <a:t>including</a:t>
            </a:r>
            <a:r>
              <a:rPr lang="fr-BE" dirty="0"/>
              <a:t> </a:t>
            </a:r>
            <a:r>
              <a:rPr lang="fr-BE" dirty="0" err="1"/>
              <a:t>following</a:t>
            </a:r>
            <a:r>
              <a:rPr lang="fr-BE" dirty="0"/>
              <a:t> aspects</a:t>
            </a:r>
          </a:p>
          <a:p>
            <a:pPr lvl="1"/>
            <a:r>
              <a:rPr lang="fr-BE" dirty="0"/>
              <a:t>Relevant design </a:t>
            </a:r>
            <a:r>
              <a:rPr lang="fr-BE" dirty="0" err="1"/>
              <a:t>decisions</a:t>
            </a:r>
            <a:r>
              <a:rPr lang="fr-BE" dirty="0"/>
              <a:t> (+ extensions) </a:t>
            </a:r>
            <a:r>
              <a:rPr lang="fr-BE" sz="2000" b="1" dirty="0"/>
              <a:t>(0,5 pages)</a:t>
            </a:r>
            <a:endParaRPr lang="fr-BE" b="1" dirty="0"/>
          </a:p>
          <a:p>
            <a:pPr lvl="1"/>
            <a:r>
              <a:rPr lang="fr-BE" dirty="0" err="1"/>
              <a:t>Detailed</a:t>
            </a:r>
            <a:r>
              <a:rPr lang="fr-BE" dirty="0"/>
              <a:t> SWOT </a:t>
            </a:r>
            <a:r>
              <a:rPr lang="fr-BE" dirty="0" err="1"/>
              <a:t>analysis</a:t>
            </a:r>
            <a:r>
              <a:rPr lang="fr-BE" dirty="0"/>
              <a:t> </a:t>
            </a:r>
            <a:r>
              <a:rPr lang="fr-BE" sz="2000" b="1" dirty="0"/>
              <a:t>(1,5 pages)</a:t>
            </a:r>
            <a:endParaRPr lang="fr-BE" sz="2000" dirty="0"/>
          </a:p>
          <a:p>
            <a:pPr lvl="1"/>
            <a:r>
              <a:rPr lang="fr-BE" dirty="0"/>
              <a:t>Link to code on </a:t>
            </a:r>
            <a:r>
              <a:rPr lang="fr-BE" dirty="0" err="1"/>
              <a:t>github</a:t>
            </a:r>
            <a:endParaRPr lang="fr-BE" dirty="0"/>
          </a:p>
          <a:p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DF73B6-2FE7-4388-BC78-C77C6629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B952CA-1C9A-48F3-87B9-3FEA81F6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 err="1"/>
              <a:t>Assignment</a:t>
            </a:r>
            <a:endParaRPr lang="en-BE" b="1" dirty="0"/>
          </a:p>
        </p:txBody>
      </p:sp>
    </p:spTree>
    <p:extLst>
      <p:ext uri="{BB962C8B-B14F-4D97-AF65-F5344CB8AC3E}">
        <p14:creationId xmlns:p14="http://schemas.microsoft.com/office/powerpoint/2010/main" val="4272605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C7AB03-FCF8-4C78-AF4C-B8356FA28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1" dirty="0"/>
              <a:t>Deadline code and report </a:t>
            </a:r>
            <a:r>
              <a:rPr lang="fr-BE" b="1" dirty="0" err="1"/>
              <a:t>submission</a:t>
            </a:r>
            <a:r>
              <a:rPr lang="fr-BE" b="1" dirty="0"/>
              <a:t>: </a:t>
            </a:r>
            <a:r>
              <a:rPr lang="fr-BE" b="1" dirty="0">
                <a:highlight>
                  <a:srgbClr val="00FFFF"/>
                </a:highlight>
              </a:rPr>
              <a:t>11 </a:t>
            </a:r>
            <a:r>
              <a:rPr lang="fr-BE" b="1" dirty="0" err="1">
                <a:highlight>
                  <a:srgbClr val="00FFFF"/>
                </a:highlight>
              </a:rPr>
              <a:t>december</a:t>
            </a:r>
            <a:r>
              <a:rPr lang="fr-BE" b="1" dirty="0">
                <a:highlight>
                  <a:srgbClr val="00FFFF"/>
                </a:highlight>
              </a:rPr>
              <a:t> 2023</a:t>
            </a:r>
          </a:p>
          <a:p>
            <a:r>
              <a:rPr lang="fr-BE" b="1" dirty="0"/>
              <a:t>Oral </a:t>
            </a:r>
            <a:r>
              <a:rPr lang="fr-BE" b="1" dirty="0" err="1"/>
              <a:t>evaluation</a:t>
            </a:r>
            <a:r>
              <a:rPr lang="fr-BE" b="1" dirty="0"/>
              <a:t> (date</a:t>
            </a:r>
            <a:r>
              <a:rPr lang="fr-BE" b="1"/>
              <a:t>: </a:t>
            </a:r>
            <a:r>
              <a:rPr lang="fr-BE" b="1">
                <a:highlight>
                  <a:srgbClr val="00FFFF"/>
                </a:highlight>
              </a:rPr>
              <a:t>14 </a:t>
            </a:r>
            <a:r>
              <a:rPr lang="fr-BE" b="1" dirty="0" err="1">
                <a:highlight>
                  <a:srgbClr val="00FFFF"/>
                </a:highlight>
              </a:rPr>
              <a:t>december</a:t>
            </a:r>
            <a:r>
              <a:rPr lang="fr-BE" b="1" dirty="0">
                <a:highlight>
                  <a:srgbClr val="00FFFF"/>
                </a:highlight>
              </a:rPr>
              <a:t> 2023</a:t>
            </a:r>
            <a:r>
              <a:rPr lang="fr-BE" b="1" dirty="0"/>
              <a:t>)</a:t>
            </a:r>
          </a:p>
          <a:p>
            <a:pPr lvl="1"/>
            <a:r>
              <a:rPr lang="fr-BE" dirty="0"/>
              <a:t>Slide </a:t>
            </a:r>
            <a:r>
              <a:rPr lang="fr-BE" dirty="0" err="1"/>
              <a:t>presentation</a:t>
            </a:r>
            <a:r>
              <a:rPr lang="fr-BE" dirty="0"/>
              <a:t> [max. 15 slides – max. 20 minutes] </a:t>
            </a:r>
            <a:r>
              <a:rPr lang="fr-BE" dirty="0" err="1"/>
              <a:t>containing</a:t>
            </a:r>
            <a:r>
              <a:rPr lang="fr-BE" dirty="0"/>
              <a:t>:</a:t>
            </a:r>
          </a:p>
          <a:p>
            <a:pPr lvl="2"/>
            <a:r>
              <a:rPr lang="fr-BE" i="1" dirty="0" err="1"/>
              <a:t>Overview</a:t>
            </a:r>
            <a:r>
              <a:rPr lang="fr-BE" i="1" dirty="0"/>
              <a:t> of </a:t>
            </a:r>
            <a:r>
              <a:rPr lang="fr-BE" i="1" dirty="0" err="1"/>
              <a:t>functionality</a:t>
            </a:r>
            <a:r>
              <a:rPr lang="fr-BE" i="1" dirty="0"/>
              <a:t> and architecture</a:t>
            </a:r>
          </a:p>
          <a:p>
            <a:pPr lvl="2"/>
            <a:r>
              <a:rPr lang="fr-BE" i="1" dirty="0" err="1"/>
              <a:t>Overview</a:t>
            </a:r>
            <a:r>
              <a:rPr lang="fr-BE" i="1" dirty="0"/>
              <a:t> design </a:t>
            </a:r>
            <a:r>
              <a:rPr lang="fr-BE" i="1" dirty="0" err="1"/>
              <a:t>decisions</a:t>
            </a:r>
            <a:r>
              <a:rPr lang="fr-BE" i="1" dirty="0"/>
              <a:t> + </a:t>
            </a:r>
            <a:r>
              <a:rPr lang="fr-BE" i="1" dirty="0" err="1"/>
              <a:t>some</a:t>
            </a:r>
            <a:r>
              <a:rPr lang="fr-BE" i="1" dirty="0"/>
              <a:t> </a:t>
            </a:r>
            <a:r>
              <a:rPr lang="fr-BE" i="1" dirty="0" err="1"/>
              <a:t>implementation</a:t>
            </a:r>
            <a:r>
              <a:rPr lang="fr-BE" i="1" dirty="0"/>
              <a:t> </a:t>
            </a:r>
            <a:r>
              <a:rPr lang="fr-BE" i="1" dirty="0" err="1"/>
              <a:t>details</a:t>
            </a:r>
            <a:endParaRPr lang="fr-BE" i="1" dirty="0"/>
          </a:p>
          <a:p>
            <a:pPr lvl="2"/>
            <a:r>
              <a:rPr lang="fr-BE" i="1" dirty="0"/>
              <a:t>(Possible extensions)</a:t>
            </a:r>
          </a:p>
          <a:p>
            <a:pPr lvl="2"/>
            <a:r>
              <a:rPr lang="fr-BE" i="1" dirty="0"/>
              <a:t>Critical </a:t>
            </a:r>
            <a:r>
              <a:rPr lang="fr-BE" i="1" dirty="0" err="1"/>
              <a:t>reflection</a:t>
            </a:r>
            <a:endParaRPr lang="fr-BE" i="1" dirty="0"/>
          </a:p>
          <a:p>
            <a:pPr lvl="1"/>
            <a:r>
              <a:rPr lang="fr-BE" dirty="0" err="1"/>
              <a:t>Demonstration</a:t>
            </a:r>
            <a:endParaRPr lang="fr-BE" dirty="0"/>
          </a:p>
          <a:p>
            <a:pPr lvl="1"/>
            <a:r>
              <a:rPr lang="fr-BE" dirty="0"/>
              <a:t>Q&amp;A</a:t>
            </a:r>
          </a:p>
          <a:p>
            <a:pPr lvl="2"/>
            <a:endParaRPr lang="fr-BE" dirty="0"/>
          </a:p>
          <a:p>
            <a:pPr lvl="1"/>
            <a:endParaRPr lang="fr-BE" dirty="0"/>
          </a:p>
          <a:p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DF73B6-2FE7-4388-BC78-C77C6629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B952CA-1C9A-48F3-87B9-3FEA81F6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 err="1"/>
              <a:t>Assignment</a:t>
            </a:r>
            <a:endParaRPr lang="en-BE" b="1" dirty="0"/>
          </a:p>
        </p:txBody>
      </p:sp>
    </p:spTree>
    <p:extLst>
      <p:ext uri="{BB962C8B-B14F-4D97-AF65-F5344CB8AC3E}">
        <p14:creationId xmlns:p14="http://schemas.microsoft.com/office/powerpoint/2010/main" val="40603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608C7B-CE0C-4664-A661-9FF12AE9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DB7957-18B9-4328-9D67-DE6EC873A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7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8221C0-8831-4654-B7AC-C46410D5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AECF9-C5C8-42E8-A8D8-AE9DD189F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69415" cy="6858000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CDF5C5D-B742-4928-8E30-11BE12E67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5403" y="0"/>
            <a:ext cx="1786597" cy="178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5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F312B4-D361-4652-8233-16F3A8467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/>
              <a:t>WhatsApp </a:t>
            </a:r>
            <a:r>
              <a:rPr lang="fr-BE" dirty="0" err="1"/>
              <a:t>hides</a:t>
            </a:r>
            <a:r>
              <a:rPr lang="fr-BE" dirty="0"/>
              <a:t> the </a:t>
            </a:r>
            <a:r>
              <a:rPr lang="fr-BE" b="1" dirty="0"/>
              <a:t>content</a:t>
            </a:r>
            <a:r>
              <a:rPr lang="fr-BE" dirty="0"/>
              <a:t> of the communication</a:t>
            </a:r>
          </a:p>
          <a:p>
            <a:r>
              <a:rPr lang="fr-BE" dirty="0"/>
              <a:t>WhatsApp </a:t>
            </a:r>
            <a:r>
              <a:rPr lang="fr-BE" dirty="0" err="1"/>
              <a:t>does</a:t>
            </a:r>
            <a:r>
              <a:rPr lang="fr-BE" dirty="0"/>
              <a:t> not </a:t>
            </a:r>
            <a:r>
              <a:rPr lang="fr-BE" dirty="0" err="1"/>
              <a:t>hide</a:t>
            </a:r>
            <a:r>
              <a:rPr lang="fr-BE" dirty="0"/>
              <a:t> the </a:t>
            </a:r>
            <a:r>
              <a:rPr lang="fr-BE" dirty="0" err="1"/>
              <a:t>sender</a:t>
            </a:r>
            <a:r>
              <a:rPr lang="fr-BE" dirty="0"/>
              <a:t> and </a:t>
            </a:r>
            <a:r>
              <a:rPr lang="fr-BE" dirty="0" err="1"/>
              <a:t>recipient</a:t>
            </a:r>
            <a:r>
              <a:rPr lang="fr-BE" dirty="0"/>
              <a:t> (~</a:t>
            </a:r>
            <a:r>
              <a:rPr lang="fr-BE" b="1" dirty="0" err="1"/>
              <a:t>metadata</a:t>
            </a:r>
            <a:r>
              <a:rPr lang="fr-BE" dirty="0"/>
              <a:t>)</a:t>
            </a:r>
          </a:p>
          <a:p>
            <a:endParaRPr lang="fr-BE" dirty="0"/>
          </a:p>
          <a:p>
            <a:r>
              <a:rPr lang="fr-BE" dirty="0"/>
              <a:t>The </a:t>
            </a:r>
            <a:r>
              <a:rPr lang="fr-BE" i="1" dirty="0"/>
              <a:t>social graph </a:t>
            </a:r>
            <a:r>
              <a:rPr lang="fr-BE" dirty="0"/>
              <a:t>should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protected</a:t>
            </a:r>
            <a:r>
              <a:rPr lang="fr-BE" dirty="0"/>
              <a:t> </a:t>
            </a:r>
            <a:r>
              <a:rPr lang="fr-BE" dirty="0" err="1"/>
              <a:t>against</a:t>
            </a:r>
            <a:r>
              <a:rPr lang="fr-BE" dirty="0"/>
              <a:t> </a:t>
            </a:r>
            <a:r>
              <a:rPr lang="fr-BE" dirty="0" err="1"/>
              <a:t>externals</a:t>
            </a:r>
            <a:r>
              <a:rPr lang="fr-BE" dirty="0"/>
              <a:t> </a:t>
            </a:r>
            <a:r>
              <a:rPr lang="fr-BE" i="1" dirty="0"/>
              <a:t>and</a:t>
            </a:r>
            <a:r>
              <a:rPr lang="fr-BE" dirty="0"/>
              <a:t> service provider</a:t>
            </a:r>
          </a:p>
          <a:p>
            <a:r>
              <a:rPr lang="fr-BE" dirty="0"/>
              <a:t>Social graph = </a:t>
            </a:r>
            <a:r>
              <a:rPr lang="fr-BE" dirty="0" err="1"/>
              <a:t>who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connected</a:t>
            </a:r>
            <a:r>
              <a:rPr lang="fr-BE" dirty="0"/>
              <a:t> to </a:t>
            </a:r>
            <a:r>
              <a:rPr lang="fr-BE" dirty="0" err="1"/>
              <a:t>whom</a:t>
            </a:r>
            <a:endParaRPr lang="fr-BE" dirty="0"/>
          </a:p>
          <a:p>
            <a:endParaRPr lang="fr-BE" dirty="0"/>
          </a:p>
          <a:p>
            <a:r>
              <a:rPr lang="fr-BE" u="sng" dirty="0"/>
              <a:t>Alternative</a:t>
            </a:r>
            <a:r>
              <a:rPr lang="fr-BE" dirty="0"/>
              <a:t>: </a:t>
            </a:r>
            <a:r>
              <a:rPr lang="fr-BE" dirty="0" err="1"/>
              <a:t>implementing</a:t>
            </a:r>
            <a:r>
              <a:rPr lang="fr-BE" dirty="0"/>
              <a:t> a peer-to-peer </a:t>
            </a:r>
            <a:r>
              <a:rPr lang="fr-BE" dirty="0" err="1"/>
              <a:t>protocol</a:t>
            </a:r>
            <a:endParaRPr lang="fr-BE" dirty="0"/>
          </a:p>
          <a:p>
            <a:pPr lvl="1"/>
            <a:r>
              <a:rPr lang="fr-BE" b="1" dirty="0"/>
              <a:t>BUT</a:t>
            </a:r>
            <a:r>
              <a:rPr lang="fr-BE" dirty="0"/>
              <a:t>: phones do not have </a:t>
            </a:r>
            <a:r>
              <a:rPr lang="fr-BE" dirty="0" err="1"/>
              <a:t>fixed</a:t>
            </a:r>
            <a:r>
              <a:rPr lang="fr-BE" dirty="0"/>
              <a:t> IP </a:t>
            </a:r>
            <a:r>
              <a:rPr lang="fr-BE" dirty="0" err="1"/>
              <a:t>addresses</a:t>
            </a:r>
            <a:endParaRPr lang="fr-BE" dirty="0"/>
          </a:p>
          <a:p>
            <a:pPr lvl="1"/>
            <a:endParaRPr lang="fr-BE" dirty="0"/>
          </a:p>
          <a:p>
            <a:r>
              <a:rPr lang="fr-BE" b="1" dirty="0" err="1"/>
              <a:t>Proposed</a:t>
            </a:r>
            <a:r>
              <a:rPr lang="fr-BE" b="1" dirty="0"/>
              <a:t> solution </a:t>
            </a:r>
            <a:r>
              <a:rPr lang="fr-BE" dirty="0">
                <a:sym typeface="Wingdings" panose="05000000000000000000" pitchFamily="2" charset="2"/>
              </a:rPr>
              <a:t> </a:t>
            </a:r>
            <a:r>
              <a:rPr lang="fr-BE" dirty="0" err="1">
                <a:sym typeface="Wingdings" panose="05000000000000000000" pitchFamily="2" charset="2"/>
              </a:rPr>
              <a:t>centralized</a:t>
            </a:r>
            <a:r>
              <a:rPr lang="fr-BE" dirty="0">
                <a:sym typeface="Wingdings" panose="05000000000000000000" pitchFamily="2" charset="2"/>
              </a:rPr>
              <a:t> + </a:t>
            </a:r>
            <a:r>
              <a:rPr lang="fr-BE" dirty="0" err="1">
                <a:sym typeface="Wingdings" panose="05000000000000000000" pitchFamily="2" charset="2"/>
              </a:rPr>
              <a:t>asynchronous</a:t>
            </a:r>
            <a:r>
              <a:rPr lang="fr-BE" dirty="0">
                <a:sym typeface="Wingdings" panose="05000000000000000000" pitchFamily="2" charset="2"/>
              </a:rPr>
              <a:t> messages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D42F7F-3A92-4F03-955D-D00793D9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770F90-8F78-4C53-A9FD-D89E492C6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WhatsApp </a:t>
            </a:r>
            <a:r>
              <a:rPr lang="fr-BE" dirty="0" err="1"/>
              <a:t>security</a:t>
            </a:r>
            <a:r>
              <a:rPr lang="fr-BE" dirty="0"/>
              <a:t> and privacy </a:t>
            </a:r>
            <a:r>
              <a:rPr lang="fr-BE" dirty="0" err="1"/>
              <a:t>properties</a:t>
            </a:r>
            <a:endParaRPr lang="en-BE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039FC48-DA3E-4A8D-8956-C2FA6BFAF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403" y="0"/>
            <a:ext cx="1786597" cy="178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0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ED1B13-DA0F-4FF1-B1D5-9349E705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F0494C-EC53-4539-B6C8-DDA77D8A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 Simple</a:t>
            </a:r>
            <a:r>
              <a:rPr lang="fr-BE" dirty="0"/>
              <a:t>, but Bad </a:t>
            </a:r>
            <a:r>
              <a:rPr lang="fr-BE" dirty="0" err="1"/>
              <a:t>Idea</a:t>
            </a:r>
            <a:endParaRPr lang="en-BE" dirty="0"/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2037EF03-52A7-42E5-86AD-0A44666CE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57" y="1207961"/>
            <a:ext cx="1022288" cy="1553629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6FA2B29-D776-4CD9-9150-E4007E5E6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983" y="1122358"/>
            <a:ext cx="1289087" cy="15438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12D3FC-0A17-494D-A575-E981BD821D9F}"/>
              </a:ext>
            </a:extLst>
          </p:cNvPr>
          <p:cNvSpPr txBox="1"/>
          <p:nvPr/>
        </p:nvSpPr>
        <p:spPr>
          <a:xfrm>
            <a:off x="113486" y="1281930"/>
            <a:ext cx="201850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(</a:t>
            </a:r>
            <a:r>
              <a:rPr lang="fr-BE" sz="2400" dirty="0" err="1">
                <a:solidFill>
                  <a:srgbClr val="FF0000"/>
                </a:solidFill>
              </a:rPr>
              <a:t>k</a:t>
            </a:r>
            <a:r>
              <a:rPr lang="fr-BE" sz="2400" baseline="-25000" dirty="0" err="1">
                <a:solidFill>
                  <a:srgbClr val="FF0000"/>
                </a:solidFill>
              </a:rPr>
              <a:t>AB</a:t>
            </a:r>
            <a:r>
              <a:rPr lang="fr-BE" sz="2400" dirty="0"/>
              <a:t>, K</a:t>
            </a:r>
            <a:r>
              <a:rPr lang="fr-BE" sz="2400" baseline="-25000" dirty="0"/>
              <a:t>AB</a:t>
            </a:r>
            <a:r>
              <a:rPr lang="fr-BE" sz="2400" dirty="0"/>
              <a:t>)</a:t>
            </a:r>
          </a:p>
          <a:p>
            <a:r>
              <a:rPr lang="fr-BE" sz="2400" dirty="0"/>
              <a:t>(</a:t>
            </a:r>
            <a:r>
              <a:rPr lang="fr-BE" sz="2400" dirty="0" err="1">
                <a:solidFill>
                  <a:srgbClr val="FF0000"/>
                </a:solidFill>
              </a:rPr>
              <a:t>s</a:t>
            </a:r>
            <a:r>
              <a:rPr lang="fr-BE" sz="2400" baseline="-25000" dirty="0" err="1">
                <a:solidFill>
                  <a:srgbClr val="FF0000"/>
                </a:solidFill>
              </a:rPr>
              <a:t>AB</a:t>
            </a:r>
            <a:r>
              <a:rPr lang="fr-BE" sz="2400" dirty="0"/>
              <a:t>, S</a:t>
            </a:r>
            <a:r>
              <a:rPr lang="fr-BE" sz="2400" baseline="-25000" dirty="0"/>
              <a:t>AB</a:t>
            </a:r>
            <a:r>
              <a:rPr lang="fr-BE" sz="2400" dirty="0"/>
              <a:t>)</a:t>
            </a:r>
          </a:p>
          <a:p>
            <a:r>
              <a:rPr lang="fr-BE" sz="2400" u="sng" dirty="0"/>
              <a:t>Bob</a:t>
            </a:r>
            <a:r>
              <a:rPr lang="fr-BE" sz="2400" dirty="0"/>
              <a:t>: S</a:t>
            </a:r>
            <a:r>
              <a:rPr lang="fr-BE" sz="2400" baseline="-25000" dirty="0"/>
              <a:t>BA</a:t>
            </a:r>
            <a:r>
              <a:rPr lang="fr-BE" sz="2400" dirty="0"/>
              <a:t>,K</a:t>
            </a:r>
            <a:r>
              <a:rPr lang="fr-BE" sz="2400" baseline="-25000" dirty="0"/>
              <a:t>BA,</a:t>
            </a:r>
          </a:p>
          <a:p>
            <a:r>
              <a:rPr lang="fr-B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pqzvqupnbqpmup</a:t>
            </a:r>
            <a:endParaRPr lang="en-BE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BE" sz="2400" dirty="0"/>
          </a:p>
          <a:p>
            <a:endParaRPr lang="en-BE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5A7F76-0DC6-4741-84E5-800B2811F5B5}"/>
              </a:ext>
            </a:extLst>
          </p:cNvPr>
          <p:cNvSpPr txBox="1"/>
          <p:nvPr/>
        </p:nvSpPr>
        <p:spPr>
          <a:xfrm>
            <a:off x="9552615" y="1201244"/>
            <a:ext cx="215956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(</a:t>
            </a:r>
            <a:r>
              <a:rPr lang="fr-BE" sz="2400" dirty="0" err="1">
                <a:solidFill>
                  <a:srgbClr val="FF0000"/>
                </a:solidFill>
              </a:rPr>
              <a:t>k</a:t>
            </a:r>
            <a:r>
              <a:rPr lang="fr-BE" sz="2400" baseline="-25000" dirty="0" err="1">
                <a:solidFill>
                  <a:srgbClr val="FF0000"/>
                </a:solidFill>
              </a:rPr>
              <a:t>BA</a:t>
            </a:r>
            <a:r>
              <a:rPr lang="fr-BE" sz="2400" dirty="0"/>
              <a:t>, K</a:t>
            </a:r>
            <a:r>
              <a:rPr lang="fr-BE" sz="2400" baseline="-25000" dirty="0"/>
              <a:t>BA</a:t>
            </a:r>
            <a:r>
              <a:rPr lang="fr-BE" sz="2400" dirty="0"/>
              <a:t>)</a:t>
            </a:r>
          </a:p>
          <a:p>
            <a:r>
              <a:rPr lang="fr-BE" sz="2400" dirty="0"/>
              <a:t>(</a:t>
            </a:r>
            <a:r>
              <a:rPr lang="fr-BE" sz="2400" dirty="0" err="1">
                <a:solidFill>
                  <a:srgbClr val="FF0000"/>
                </a:solidFill>
              </a:rPr>
              <a:t>s</a:t>
            </a:r>
            <a:r>
              <a:rPr lang="fr-BE" sz="2400" baseline="-25000" dirty="0" err="1">
                <a:solidFill>
                  <a:srgbClr val="FF0000"/>
                </a:solidFill>
              </a:rPr>
              <a:t>BA</a:t>
            </a:r>
            <a:r>
              <a:rPr lang="fr-BE" sz="2400" dirty="0"/>
              <a:t>, S</a:t>
            </a:r>
            <a:r>
              <a:rPr lang="fr-BE" sz="2400" baseline="-25000" dirty="0"/>
              <a:t>BA</a:t>
            </a:r>
            <a:r>
              <a:rPr lang="fr-BE" sz="2400" dirty="0"/>
              <a:t>)</a:t>
            </a:r>
          </a:p>
          <a:p>
            <a:r>
              <a:rPr lang="fr-BE" sz="2400" u="sng" dirty="0"/>
              <a:t>Alice</a:t>
            </a:r>
            <a:r>
              <a:rPr lang="fr-BE" sz="2400" dirty="0"/>
              <a:t>: S</a:t>
            </a:r>
            <a:r>
              <a:rPr lang="fr-BE" sz="2400" baseline="-25000" dirty="0"/>
              <a:t>AB</a:t>
            </a:r>
            <a:r>
              <a:rPr lang="fr-BE" sz="2400" dirty="0"/>
              <a:t>,K</a:t>
            </a:r>
            <a:r>
              <a:rPr lang="fr-BE" sz="2400" baseline="-25000" dirty="0"/>
              <a:t>AB,</a:t>
            </a:r>
          </a:p>
          <a:p>
            <a:r>
              <a:rPr lang="fr-B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apreiqonvcpaeece</a:t>
            </a:r>
            <a:endParaRPr lang="fr-BE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BE" sz="2400" dirty="0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1F1D764E-E06D-406A-BDF3-DBF4AD00E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710" y="3155278"/>
            <a:ext cx="1326656" cy="1326656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101C78A-6EE0-46C8-A63B-81DE92812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534" y="3129524"/>
            <a:ext cx="1326656" cy="132665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29904A7-45E1-447A-81C4-11A166BD5FAF}"/>
              </a:ext>
            </a:extLst>
          </p:cNvPr>
          <p:cNvSpPr/>
          <p:nvPr/>
        </p:nvSpPr>
        <p:spPr>
          <a:xfrm>
            <a:off x="1488919" y="4374924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apreiqonvcpaeece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676AEE-0637-45E1-8874-D5239538AEFA}"/>
              </a:ext>
            </a:extLst>
          </p:cNvPr>
          <p:cNvSpPr/>
          <p:nvPr/>
        </p:nvSpPr>
        <p:spPr>
          <a:xfrm>
            <a:off x="7539963" y="4380612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pqzvqupnbqpmup</a:t>
            </a:r>
            <a:endParaRPr lang="en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E173D8-22CF-4C0E-B077-AD52D655E5E5}"/>
              </a:ext>
            </a:extLst>
          </p:cNvPr>
          <p:cNvCxnSpPr>
            <a:cxnSpLocks/>
          </p:cNvCxnSpPr>
          <p:nvPr/>
        </p:nvCxnSpPr>
        <p:spPr>
          <a:xfrm flipH="1">
            <a:off x="3363340" y="2552369"/>
            <a:ext cx="4309504" cy="119669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FEF29E-4A94-4C15-B562-194C6B40CB08}"/>
              </a:ext>
            </a:extLst>
          </p:cNvPr>
          <p:cNvCxnSpPr>
            <a:cxnSpLocks/>
          </p:cNvCxnSpPr>
          <p:nvPr/>
        </p:nvCxnSpPr>
        <p:spPr>
          <a:xfrm>
            <a:off x="3445055" y="2666175"/>
            <a:ext cx="4306195" cy="1184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F218C61-51A2-4ADF-8565-CE5D0348BFF3}"/>
              </a:ext>
            </a:extLst>
          </p:cNvPr>
          <p:cNvSpPr/>
          <p:nvPr/>
        </p:nvSpPr>
        <p:spPr>
          <a:xfrm>
            <a:off x="1361965" y="3208368"/>
            <a:ext cx="8380675" cy="1640605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8848D9-79D9-4F1B-AB84-09BBE59A2D55}"/>
              </a:ext>
            </a:extLst>
          </p:cNvPr>
          <p:cNvSpPr txBox="1"/>
          <p:nvPr/>
        </p:nvSpPr>
        <p:spPr>
          <a:xfrm>
            <a:off x="10035804" y="3468604"/>
            <a:ext cx="1749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dirty="0" err="1"/>
              <a:t>pseudonymous</a:t>
            </a:r>
            <a:endParaRPr lang="fr-BE" dirty="0"/>
          </a:p>
          <a:p>
            <a:pPr algn="ctr"/>
            <a:r>
              <a:rPr lang="fr-BE" dirty="0"/>
              <a:t>mail boxes</a:t>
            </a:r>
          </a:p>
          <a:p>
            <a:pPr algn="ctr"/>
            <a:r>
              <a:rPr lang="fr-BE" i="1" dirty="0"/>
              <a:t>In the cloud</a:t>
            </a:r>
            <a:endParaRPr lang="en-BE" i="1" dirty="0"/>
          </a:p>
        </p:txBody>
      </p:sp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D4E8AA10-324F-45FD-AA81-B43301F4E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9368" y="3060336"/>
            <a:ext cx="1524213" cy="192817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B755A29-D71E-4E5A-8838-F2743CA2615E}"/>
              </a:ext>
            </a:extLst>
          </p:cNvPr>
          <p:cNvSpPr txBox="1"/>
          <p:nvPr/>
        </p:nvSpPr>
        <p:spPr>
          <a:xfrm rot="971011">
            <a:off x="3771451" y="2725216"/>
            <a:ext cx="3751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/>
              <a:t>{</a:t>
            </a:r>
            <a:r>
              <a:rPr lang="fr-BE" sz="2400" b="1" dirty="0" err="1"/>
              <a:t>Sign</a:t>
            </a:r>
            <a:r>
              <a:rPr lang="fr-BE" sz="2400" b="1" dirty="0"/>
              <a:t>(</a:t>
            </a:r>
            <a:r>
              <a:rPr lang="fr-BE" sz="2400" b="1" dirty="0" err="1"/>
              <a:t>Message,</a:t>
            </a:r>
            <a:r>
              <a:rPr lang="fr-BE" sz="2400" b="1" dirty="0" err="1">
                <a:solidFill>
                  <a:srgbClr val="FF0000"/>
                </a:solidFill>
              </a:rPr>
              <a:t>s</a:t>
            </a:r>
            <a:r>
              <a:rPr lang="fr-BE" sz="2400" b="1" baseline="-25000" dirty="0" err="1">
                <a:solidFill>
                  <a:srgbClr val="FF0000"/>
                </a:solidFill>
              </a:rPr>
              <a:t>AB</a:t>
            </a:r>
            <a:r>
              <a:rPr lang="fr-BE" sz="2400" b="1" dirty="0"/>
              <a:t>)} K</a:t>
            </a:r>
            <a:r>
              <a:rPr lang="fr-BE" sz="2400" b="1" baseline="-25000" dirty="0"/>
              <a:t>BA</a:t>
            </a:r>
            <a:endParaRPr lang="en-BE" sz="2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111D6C-CF7A-492B-8D82-450A5A124EA2}"/>
              </a:ext>
            </a:extLst>
          </p:cNvPr>
          <p:cNvSpPr txBox="1"/>
          <p:nvPr/>
        </p:nvSpPr>
        <p:spPr>
          <a:xfrm>
            <a:off x="267138" y="4980286"/>
            <a:ext cx="93426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u="sng" dirty="0">
                <a:sym typeface="Wingdings" panose="05000000000000000000" pitchFamily="2" charset="2"/>
              </a:rPr>
              <a:t>Assumption</a:t>
            </a:r>
            <a:r>
              <a:rPr lang="fr-BE" sz="2000" dirty="0">
                <a:sym typeface="Wingdings" panose="05000000000000000000" pitchFamily="2" charset="2"/>
              </a:rPr>
              <a:t>: mix network </a:t>
            </a:r>
            <a:r>
              <a:rPr lang="fr-BE" sz="2000" dirty="0" err="1">
                <a:sym typeface="Wingdings" panose="05000000000000000000" pitchFamily="2" charset="2"/>
              </a:rPr>
              <a:t>between</a:t>
            </a:r>
            <a:r>
              <a:rPr lang="fr-BE" sz="2000" dirty="0">
                <a:sym typeface="Wingdings" panose="05000000000000000000" pitchFamily="2" charset="2"/>
              </a:rPr>
              <a:t> </a:t>
            </a:r>
            <a:r>
              <a:rPr lang="fr-BE" sz="2000" dirty="0" err="1">
                <a:sym typeface="Wingdings" panose="05000000000000000000" pitchFamily="2" charset="2"/>
              </a:rPr>
              <a:t>users</a:t>
            </a:r>
            <a:r>
              <a:rPr lang="fr-BE" sz="2000" dirty="0">
                <a:sym typeface="Wingdings" panose="05000000000000000000" pitchFamily="2" charset="2"/>
              </a:rPr>
              <a:t> and bulletin </a:t>
            </a:r>
            <a:r>
              <a:rPr lang="fr-BE" sz="2000" dirty="0" err="1">
                <a:sym typeface="Wingdings" panose="05000000000000000000" pitchFamily="2" charset="2"/>
              </a:rPr>
              <a:t>board</a:t>
            </a:r>
            <a:r>
              <a:rPr lang="fr-BE" sz="2000" dirty="0">
                <a:sym typeface="Wingdings" panose="05000000000000000000" pitchFamily="2" charset="2"/>
              </a:rPr>
              <a:t> service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fr-BE" sz="2000" dirty="0">
                <a:sym typeface="Wingdings" panose="05000000000000000000" pitchFamily="2" charset="2"/>
              </a:rPr>
              <a:t>Server </a:t>
            </a:r>
            <a:r>
              <a:rPr lang="fr-BE" sz="2000" dirty="0" err="1">
                <a:sym typeface="Wingdings" panose="05000000000000000000" pitchFamily="2" charset="2"/>
              </a:rPr>
              <a:t>will</a:t>
            </a:r>
            <a:r>
              <a:rPr lang="fr-BE" sz="2000" dirty="0">
                <a:sym typeface="Wingdings" panose="05000000000000000000" pitchFamily="2" charset="2"/>
              </a:rPr>
              <a:t> notice conversations </a:t>
            </a:r>
            <a:r>
              <a:rPr lang="fr-BE" sz="2000" dirty="0" err="1">
                <a:sym typeface="Wingdings" panose="05000000000000000000" pitchFamily="2" charset="2"/>
              </a:rPr>
              <a:t>between</a:t>
            </a:r>
            <a:r>
              <a:rPr lang="fr-BE" sz="2000" dirty="0">
                <a:sym typeface="Wingdings" panose="05000000000000000000" pitchFamily="2" charset="2"/>
              </a:rPr>
              <a:t> </a:t>
            </a:r>
            <a:r>
              <a:rPr lang="fr-BE" sz="2000" dirty="0" err="1">
                <a:sym typeface="Wingdings" panose="05000000000000000000" pitchFamily="2" charset="2"/>
              </a:rPr>
              <a:t>pseudonymous</a:t>
            </a:r>
            <a:r>
              <a:rPr lang="fr-BE" sz="2000" dirty="0">
                <a:sym typeface="Wingdings" panose="05000000000000000000" pitchFamily="2" charset="2"/>
              </a:rPr>
              <a:t> </a:t>
            </a:r>
            <a:r>
              <a:rPr lang="fr-BE" sz="2000" dirty="0" err="1">
                <a:sym typeface="Wingdings" panose="05000000000000000000" pitchFamily="2" charset="2"/>
              </a:rPr>
              <a:t>entities</a:t>
            </a:r>
            <a:endParaRPr lang="fr-BE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fr-BE" sz="2000" dirty="0">
                <a:sym typeface="Wingdings" panose="05000000000000000000" pitchFamily="2" charset="2"/>
              </a:rPr>
              <a:t>Alice checks mails at </a:t>
            </a:r>
            <a:r>
              <a:rPr lang="fr-BE" sz="2000" dirty="0" err="1">
                <a:sym typeface="Wingdings" panose="05000000000000000000" pitchFamily="2" charset="2"/>
              </a:rPr>
              <a:t>morning</a:t>
            </a:r>
            <a:r>
              <a:rPr lang="fr-BE" sz="2000" dirty="0">
                <a:sym typeface="Wingdings" panose="05000000000000000000" pitchFamily="2" charset="2"/>
              </a:rPr>
              <a:t>  server can </a:t>
            </a:r>
            <a:r>
              <a:rPr lang="fr-BE" sz="2000" dirty="0" err="1">
                <a:sym typeface="Wingdings" panose="05000000000000000000" pitchFamily="2" charset="2"/>
              </a:rPr>
              <a:t>link</a:t>
            </a:r>
            <a:r>
              <a:rPr lang="fr-BE" sz="2000" dirty="0">
                <a:sym typeface="Wingdings" panose="05000000000000000000" pitchFamily="2" charset="2"/>
              </a:rPr>
              <a:t> all </a:t>
            </a:r>
            <a:r>
              <a:rPr lang="fr-BE" sz="2000" dirty="0" err="1">
                <a:sym typeface="Wingdings" panose="05000000000000000000" pitchFamily="2" charset="2"/>
              </a:rPr>
              <a:t>mailboxes</a:t>
            </a:r>
            <a:r>
              <a:rPr lang="fr-BE" sz="2000" dirty="0">
                <a:sym typeface="Wingdings" panose="05000000000000000000" pitchFamily="2" charset="2"/>
              </a:rPr>
              <a:t> of </a:t>
            </a:r>
            <a:r>
              <a:rPr lang="fr-BE" sz="2000" dirty="0" err="1">
                <a:sym typeface="Wingdings" panose="05000000000000000000" pitchFamily="2" charset="2"/>
              </a:rPr>
              <a:t>same</a:t>
            </a:r>
            <a:r>
              <a:rPr lang="fr-BE" sz="2000" dirty="0">
                <a:sym typeface="Wingdings" panose="05000000000000000000" pitchFamily="2" charset="2"/>
              </a:rPr>
              <a:t> user</a:t>
            </a:r>
            <a:endParaRPr lang="en-BE" sz="2000" dirty="0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4021244-1E0F-4423-A6FC-9F08738D75C5}"/>
              </a:ext>
            </a:extLst>
          </p:cNvPr>
          <p:cNvSpPr/>
          <p:nvPr/>
        </p:nvSpPr>
        <p:spPr>
          <a:xfrm>
            <a:off x="9209617" y="5385532"/>
            <a:ext cx="252435" cy="53665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7DCF32-6966-4242-A6A0-FC8632BC3CAD}"/>
              </a:ext>
            </a:extLst>
          </p:cNvPr>
          <p:cNvSpPr txBox="1"/>
          <p:nvPr/>
        </p:nvSpPr>
        <p:spPr>
          <a:xfrm>
            <a:off x="9591201" y="5332642"/>
            <a:ext cx="1800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b="1" i="1" dirty="0">
                <a:solidFill>
                  <a:srgbClr val="FF0000"/>
                </a:solidFill>
              </a:rPr>
              <a:t>Social graph </a:t>
            </a:r>
          </a:p>
          <a:p>
            <a:pPr algn="ctr"/>
            <a:r>
              <a:rPr lang="fr-BE" b="1" i="1" dirty="0">
                <a:solidFill>
                  <a:srgbClr val="FF0000"/>
                </a:solidFill>
              </a:rPr>
              <a:t>reconstruction</a:t>
            </a:r>
            <a:endParaRPr lang="en-BE" b="1" i="1" dirty="0">
              <a:solidFill>
                <a:srgbClr val="FF0000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A984B0C-2AA3-479E-85FC-56EF5692CE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1361059" y="5286621"/>
            <a:ext cx="643462" cy="70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1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E0068D-AAC5-4652-9F62-D1B847C70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822" y="1656000"/>
            <a:ext cx="5383377" cy="4464000"/>
          </a:xfrm>
        </p:spPr>
        <p:txBody>
          <a:bodyPr/>
          <a:lstStyle/>
          <a:p>
            <a:pPr marL="0" indent="0">
              <a:buNone/>
            </a:pPr>
            <a:r>
              <a:rPr lang="fr-BE" sz="3200" b="1" dirty="0" err="1"/>
              <a:t>Requirements</a:t>
            </a:r>
            <a:endParaRPr lang="fr-BE" sz="3200" b="1" dirty="0"/>
          </a:p>
          <a:p>
            <a:r>
              <a:rPr lang="fr-BE" dirty="0" err="1"/>
              <a:t>Confidentiality</a:t>
            </a:r>
            <a:endParaRPr lang="fr-BE" dirty="0"/>
          </a:p>
          <a:p>
            <a:r>
              <a:rPr lang="fr-BE" dirty="0" err="1"/>
              <a:t>Integrity</a:t>
            </a:r>
            <a:endParaRPr lang="fr-BE" dirty="0"/>
          </a:p>
          <a:p>
            <a:r>
              <a:rPr lang="fr-BE" dirty="0" err="1"/>
              <a:t>Authenticity</a:t>
            </a:r>
            <a:endParaRPr lang="fr-BE" dirty="0"/>
          </a:p>
          <a:p>
            <a:r>
              <a:rPr lang="fr-BE" dirty="0" err="1"/>
              <a:t>Unlinkability</a:t>
            </a:r>
            <a:r>
              <a:rPr lang="fr-BE" dirty="0"/>
              <a:t> of </a:t>
            </a:r>
            <a:r>
              <a:rPr lang="fr-BE" dirty="0" err="1"/>
              <a:t>events</a:t>
            </a:r>
            <a:endParaRPr lang="fr-BE" dirty="0"/>
          </a:p>
          <a:p>
            <a:r>
              <a:rPr lang="fr-BE" dirty="0" err="1"/>
              <a:t>Unlinkability</a:t>
            </a:r>
            <a:r>
              <a:rPr lang="fr-BE" dirty="0"/>
              <a:t> of </a:t>
            </a:r>
            <a:r>
              <a:rPr lang="fr-BE" dirty="0" err="1"/>
              <a:t>relationships</a:t>
            </a:r>
            <a:endParaRPr lang="fr-BE" dirty="0"/>
          </a:p>
          <a:p>
            <a:r>
              <a:rPr lang="fr-BE" dirty="0" err="1"/>
              <a:t>Forward</a:t>
            </a:r>
            <a:r>
              <a:rPr lang="fr-BE" dirty="0"/>
              <a:t> </a:t>
            </a:r>
            <a:r>
              <a:rPr lang="fr-BE" dirty="0" err="1"/>
              <a:t>secrecy</a:t>
            </a:r>
            <a:endParaRPr lang="fr-BE" dirty="0"/>
          </a:p>
          <a:p>
            <a:r>
              <a:rPr lang="fr-BE" dirty="0" err="1"/>
              <a:t>Availability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DA73EB-ED03-4580-9441-78550C38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C33A8B-1743-48D9-B180-6F2E3EBC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Privately</a:t>
            </a:r>
            <a:r>
              <a:rPr lang="fr-BE" dirty="0"/>
              <a:t> (and </a:t>
            </a:r>
            <a:r>
              <a:rPr lang="fr-BE" dirty="0" err="1"/>
              <a:t>Unlinkably</a:t>
            </a:r>
            <a:r>
              <a:rPr lang="fr-BE" dirty="0"/>
              <a:t>) </a:t>
            </a:r>
            <a:r>
              <a:rPr lang="fr-BE" dirty="0" err="1"/>
              <a:t>Exchanging</a:t>
            </a:r>
            <a:r>
              <a:rPr lang="fr-BE" dirty="0"/>
              <a:t> Messages </a:t>
            </a:r>
            <a:r>
              <a:rPr lang="fr-BE" dirty="0" err="1"/>
              <a:t>Using</a:t>
            </a:r>
            <a:r>
              <a:rPr lang="fr-BE" dirty="0"/>
              <a:t> a Public Bulletin </a:t>
            </a:r>
            <a:r>
              <a:rPr lang="fr-BE" dirty="0" err="1"/>
              <a:t>Board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5CDCC-121E-4170-B124-A907A61E9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2" y="1504597"/>
            <a:ext cx="5004160" cy="4703197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552C2378-991E-498E-B0CF-431ABCE45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64" y="4993782"/>
            <a:ext cx="959671" cy="121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9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060FFD-FD31-448D-84F8-2EE95B4D5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1" dirty="0" err="1"/>
              <a:t>Authenticated</a:t>
            </a:r>
            <a:r>
              <a:rPr lang="fr-BE" b="1" dirty="0"/>
              <a:t> </a:t>
            </a:r>
            <a:r>
              <a:rPr lang="fr-BE" b="1" dirty="0" err="1"/>
              <a:t>encryption</a:t>
            </a:r>
            <a:r>
              <a:rPr lang="fr-BE" b="1" dirty="0"/>
              <a:t> </a:t>
            </a:r>
            <a:r>
              <a:rPr lang="fr-BE" b="1" dirty="0" err="1"/>
              <a:t>scheme</a:t>
            </a:r>
            <a:r>
              <a:rPr lang="fr-BE" b="1" dirty="0"/>
              <a:t> </a:t>
            </a:r>
            <a:r>
              <a:rPr lang="fr-BE" dirty="0"/>
              <a:t>(</a:t>
            </a:r>
            <a:r>
              <a:rPr lang="fr-BE" dirty="0" err="1"/>
              <a:t>confidentiality</a:t>
            </a:r>
            <a:r>
              <a:rPr lang="fr-BE" dirty="0"/>
              <a:t>, </a:t>
            </a:r>
            <a:r>
              <a:rPr lang="fr-BE" dirty="0" err="1"/>
              <a:t>integrity</a:t>
            </a:r>
            <a:r>
              <a:rPr lang="fr-BE" dirty="0"/>
              <a:t>, </a:t>
            </a:r>
            <a:r>
              <a:rPr lang="fr-BE" dirty="0" err="1"/>
              <a:t>authenticity</a:t>
            </a:r>
            <a:r>
              <a:rPr lang="fr-BE" dirty="0"/>
              <a:t>)</a:t>
            </a:r>
          </a:p>
          <a:p>
            <a:pPr lvl="1"/>
            <a:r>
              <a:rPr lang="fr-BE" b="1" dirty="0">
                <a:solidFill>
                  <a:srgbClr val="1D8DB0"/>
                </a:solidFill>
              </a:rPr>
              <a:t>{[</a:t>
            </a:r>
            <a:r>
              <a:rPr lang="fr-BE" dirty="0">
                <a:solidFill>
                  <a:srgbClr val="00B050"/>
                </a:solidFill>
              </a:rPr>
              <a:t>m||</a:t>
            </a:r>
            <a:r>
              <a:rPr lang="fr-BE" dirty="0" err="1">
                <a:solidFill>
                  <a:srgbClr val="00B050"/>
                </a:solidFill>
              </a:rPr>
              <a:t>idx</a:t>
            </a:r>
            <a:r>
              <a:rPr lang="fr-BE" dirty="0">
                <a:solidFill>
                  <a:srgbClr val="00B050"/>
                </a:solidFill>
              </a:rPr>
              <a:t>||tag</a:t>
            </a:r>
            <a:r>
              <a:rPr lang="fr-BE" b="1" dirty="0">
                <a:solidFill>
                  <a:srgbClr val="1D8DB0"/>
                </a:solidFill>
              </a:rPr>
              <a:t>]}</a:t>
            </a:r>
            <a:r>
              <a:rPr lang="fr-BE" b="1" baseline="-25000" dirty="0">
                <a:solidFill>
                  <a:srgbClr val="1D8DB0"/>
                </a:solidFill>
              </a:rPr>
              <a:t>AB</a:t>
            </a:r>
          </a:p>
          <a:p>
            <a:pPr lvl="1"/>
            <a:r>
              <a:rPr lang="fr-BE" dirty="0">
                <a:solidFill>
                  <a:srgbClr val="00B050"/>
                </a:solidFill>
              </a:rPr>
              <a:t>m||</a:t>
            </a:r>
            <a:r>
              <a:rPr lang="fr-BE" dirty="0" err="1">
                <a:solidFill>
                  <a:srgbClr val="00B050"/>
                </a:solidFill>
              </a:rPr>
              <a:t>idx</a:t>
            </a:r>
            <a:r>
              <a:rPr lang="fr-BE" dirty="0">
                <a:solidFill>
                  <a:srgbClr val="00B050"/>
                </a:solidFill>
              </a:rPr>
              <a:t>||tag </a:t>
            </a:r>
            <a:r>
              <a:rPr lang="fr-BE" dirty="0">
                <a:sym typeface="Wingdings" panose="05000000000000000000" pitchFamily="2" charset="2"/>
              </a:rPr>
              <a:t> </a:t>
            </a:r>
            <a:r>
              <a:rPr lang="fr-BE" b="1" dirty="0" err="1">
                <a:sym typeface="Wingdings" panose="05000000000000000000" pitchFamily="2" charset="2"/>
              </a:rPr>
              <a:t>open</a:t>
            </a:r>
            <a:r>
              <a:rPr lang="fr-BE" b="1" baseline="-25000" dirty="0" err="1"/>
              <a:t>AB</a:t>
            </a:r>
            <a:r>
              <a:rPr lang="fr-BE" b="1" dirty="0"/>
              <a:t>(</a:t>
            </a:r>
            <a:r>
              <a:rPr lang="fr-BE" b="1" dirty="0">
                <a:solidFill>
                  <a:srgbClr val="1D8DB0"/>
                </a:solidFill>
              </a:rPr>
              <a:t>{[</a:t>
            </a:r>
            <a:r>
              <a:rPr lang="fr-BE" dirty="0">
                <a:solidFill>
                  <a:srgbClr val="00B050"/>
                </a:solidFill>
              </a:rPr>
              <a:t>m||</a:t>
            </a:r>
            <a:r>
              <a:rPr lang="fr-BE" dirty="0" err="1">
                <a:solidFill>
                  <a:srgbClr val="00B050"/>
                </a:solidFill>
              </a:rPr>
              <a:t>idx</a:t>
            </a:r>
            <a:r>
              <a:rPr lang="fr-BE" dirty="0">
                <a:solidFill>
                  <a:srgbClr val="00B050"/>
                </a:solidFill>
              </a:rPr>
              <a:t>||tag</a:t>
            </a:r>
            <a:r>
              <a:rPr lang="fr-BE" b="1" dirty="0">
                <a:solidFill>
                  <a:srgbClr val="1D8DB0"/>
                </a:solidFill>
              </a:rPr>
              <a:t>]}</a:t>
            </a:r>
            <a:r>
              <a:rPr lang="fr-BE" b="1" baseline="-25000" dirty="0">
                <a:solidFill>
                  <a:srgbClr val="1D8DB0"/>
                </a:solidFill>
              </a:rPr>
              <a:t> AB</a:t>
            </a:r>
            <a:r>
              <a:rPr lang="fr-BE" b="1" dirty="0"/>
              <a:t>)</a:t>
            </a:r>
            <a:endParaRPr lang="fr-BE" b="1" baseline="-25000" dirty="0"/>
          </a:p>
          <a:p>
            <a:pPr lvl="1"/>
            <a:endParaRPr lang="fr-BE" sz="1000" b="1" dirty="0"/>
          </a:p>
          <a:p>
            <a:r>
              <a:rPr lang="fr-BE" b="1" dirty="0"/>
              <a:t>Key </a:t>
            </a:r>
            <a:r>
              <a:rPr lang="fr-BE" b="1" dirty="0" err="1"/>
              <a:t>deriviation</a:t>
            </a:r>
            <a:r>
              <a:rPr lang="fr-BE" b="1" dirty="0"/>
              <a:t> </a:t>
            </a:r>
            <a:r>
              <a:rPr lang="fr-BE" b="1" dirty="0" err="1"/>
              <a:t>function</a:t>
            </a:r>
            <a:r>
              <a:rPr lang="fr-BE" dirty="0"/>
              <a:t> (</a:t>
            </a:r>
            <a:r>
              <a:rPr lang="fr-BE" dirty="0" err="1"/>
              <a:t>generating</a:t>
            </a:r>
            <a:r>
              <a:rPr lang="fr-BE" dirty="0"/>
              <a:t> new keys)</a:t>
            </a:r>
          </a:p>
          <a:p>
            <a:pPr lvl="1"/>
            <a:r>
              <a:rPr lang="fr-BE" dirty="0"/>
              <a:t>KDF(.): </a:t>
            </a:r>
            <a:r>
              <a:rPr lang="fr-BE" dirty="0">
                <a:latin typeface="Blackadder ITC" panose="04020505051007020D02" pitchFamily="82" charset="0"/>
                <a:sym typeface="Wingdings" panose="05000000000000000000" pitchFamily="2" charset="2"/>
              </a:rPr>
              <a:t>K</a:t>
            </a:r>
            <a:r>
              <a:rPr lang="fr-BE" dirty="0"/>
              <a:t> </a:t>
            </a:r>
            <a:r>
              <a:rPr lang="fr-BE" dirty="0">
                <a:sym typeface="Wingdings" panose="05000000000000000000" pitchFamily="2" charset="2"/>
              </a:rPr>
              <a:t> </a:t>
            </a:r>
            <a:r>
              <a:rPr lang="fr-BE" dirty="0">
                <a:latin typeface="Blackadder ITC" panose="04020505051007020D02" pitchFamily="82" charset="0"/>
                <a:sym typeface="Wingdings" panose="05000000000000000000" pitchFamily="2" charset="2"/>
              </a:rPr>
              <a:t>K</a:t>
            </a:r>
          </a:p>
          <a:p>
            <a:pPr lvl="1"/>
            <a:r>
              <a:rPr lang="fr-BE" dirty="0" err="1">
                <a:latin typeface="+mj-lt"/>
                <a:sym typeface="Wingdings" panose="05000000000000000000" pitchFamily="2" charset="2"/>
              </a:rPr>
              <a:t>Perfect</a:t>
            </a:r>
            <a:r>
              <a:rPr lang="fr-BE" dirty="0">
                <a:latin typeface="+mj-lt"/>
                <a:sym typeface="Wingdings" panose="05000000000000000000" pitchFamily="2" charset="2"/>
              </a:rPr>
              <a:t> </a:t>
            </a:r>
            <a:r>
              <a:rPr lang="fr-BE" dirty="0" err="1">
                <a:latin typeface="+mj-lt"/>
                <a:sym typeface="Wingdings" panose="05000000000000000000" pitchFamily="2" charset="2"/>
              </a:rPr>
              <a:t>forward</a:t>
            </a:r>
            <a:r>
              <a:rPr lang="fr-BE" dirty="0">
                <a:latin typeface="+mj-lt"/>
                <a:sym typeface="Wingdings" panose="05000000000000000000" pitchFamily="2" charset="2"/>
              </a:rPr>
              <a:t> </a:t>
            </a:r>
            <a:r>
              <a:rPr lang="fr-BE" dirty="0" err="1">
                <a:latin typeface="+mj-lt"/>
                <a:sym typeface="Wingdings" panose="05000000000000000000" pitchFamily="2" charset="2"/>
              </a:rPr>
              <a:t>secrecy</a:t>
            </a:r>
            <a:endParaRPr lang="fr-BE" dirty="0">
              <a:latin typeface="+mj-lt"/>
              <a:sym typeface="Wingdings" panose="05000000000000000000" pitchFamily="2" charset="2"/>
            </a:endParaRPr>
          </a:p>
          <a:p>
            <a:pPr lvl="2"/>
            <a:endParaRPr lang="fr-BE" sz="1000" dirty="0">
              <a:latin typeface="+mj-lt"/>
            </a:endParaRPr>
          </a:p>
          <a:p>
            <a:r>
              <a:rPr lang="fr-BE" b="1" dirty="0" err="1"/>
              <a:t>Cryptographic</a:t>
            </a:r>
            <a:r>
              <a:rPr lang="fr-BE" b="1" dirty="0"/>
              <a:t> hash </a:t>
            </a:r>
            <a:r>
              <a:rPr lang="fr-BE" b="1" dirty="0" err="1"/>
              <a:t>function</a:t>
            </a:r>
            <a:r>
              <a:rPr lang="fr-BE" b="1" dirty="0"/>
              <a:t> </a:t>
            </a:r>
            <a:r>
              <a:rPr lang="fr-BE" dirty="0"/>
              <a:t>(</a:t>
            </a:r>
            <a:r>
              <a:rPr lang="fr-BE" dirty="0" err="1"/>
              <a:t>preventing</a:t>
            </a:r>
            <a:r>
              <a:rPr lang="fr-BE" dirty="0"/>
              <a:t> </a:t>
            </a:r>
            <a:r>
              <a:rPr lang="fr-BE" dirty="0" err="1"/>
              <a:t>deletion</a:t>
            </a:r>
            <a:r>
              <a:rPr lang="fr-BE" dirty="0"/>
              <a:t> of values at </a:t>
            </a:r>
            <a:r>
              <a:rPr lang="fr-BE" dirty="0" err="1"/>
              <a:t>will</a:t>
            </a:r>
            <a:r>
              <a:rPr lang="fr-BE" dirty="0"/>
              <a:t>)</a:t>
            </a:r>
          </a:p>
          <a:p>
            <a:pPr lvl="1"/>
            <a:r>
              <a:rPr lang="fr-BE" dirty="0">
                <a:latin typeface="Blackadder ITC" panose="04020505051007020D02" pitchFamily="82" charset="0"/>
              </a:rPr>
              <a:t>B</a:t>
            </a:r>
            <a:r>
              <a:rPr lang="fr-BE" dirty="0"/>
              <a:t>(.): T </a:t>
            </a:r>
            <a:r>
              <a:rPr lang="fr-BE" dirty="0">
                <a:sym typeface="Wingdings" panose="05000000000000000000" pitchFamily="2" charset="2"/>
              </a:rPr>
              <a:t> T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66CFA4-9EC5-4F8A-9335-D21E1701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3C346E-4760-44A2-B473-7B3338CA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Crypto </a:t>
            </a:r>
            <a:r>
              <a:rPr lang="fr-BE" dirty="0" err="1"/>
              <a:t>functions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72282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D3CBB03-9F46-4F02-856E-8147D2E9C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487" y="1554594"/>
            <a:ext cx="11041200" cy="4464000"/>
          </a:xfrm>
        </p:spPr>
        <p:txBody>
          <a:bodyPr/>
          <a:lstStyle/>
          <a:p>
            <a:r>
              <a:rPr lang="fr-BE" dirty="0"/>
              <a:t>Bulletin </a:t>
            </a:r>
            <a:r>
              <a:rPr lang="fr-BE" dirty="0" err="1"/>
              <a:t>Board</a:t>
            </a:r>
            <a:r>
              <a:rPr lang="fr-BE" dirty="0"/>
              <a:t> B[] </a:t>
            </a:r>
            <a:r>
              <a:rPr lang="fr-BE" dirty="0" err="1"/>
              <a:t>is</a:t>
            </a:r>
            <a:r>
              <a:rPr lang="fr-BE" dirty="0"/>
              <a:t> an </a:t>
            </a:r>
            <a:r>
              <a:rPr lang="fr-BE" dirty="0" err="1"/>
              <a:t>array</a:t>
            </a:r>
            <a:r>
              <a:rPr lang="fr-BE" dirty="0"/>
              <a:t> of n </a:t>
            </a:r>
            <a:r>
              <a:rPr lang="fr-BE" dirty="0" err="1"/>
              <a:t>cells</a:t>
            </a:r>
            <a:r>
              <a:rPr lang="fr-BE" dirty="0"/>
              <a:t>, </a:t>
            </a:r>
            <a:r>
              <a:rPr lang="fr-BE" dirty="0" err="1"/>
              <a:t>indexed</a:t>
            </a:r>
            <a:r>
              <a:rPr lang="fr-BE" dirty="0"/>
              <a:t> by </a:t>
            </a:r>
            <a:r>
              <a:rPr lang="fr-BE" dirty="0" err="1"/>
              <a:t>arbitrary</a:t>
            </a:r>
            <a:r>
              <a:rPr lang="fr-BE" dirty="0"/>
              <a:t> </a:t>
            </a:r>
            <a:r>
              <a:rPr lang="fr-BE" dirty="0" err="1"/>
              <a:t>integers</a:t>
            </a:r>
            <a:r>
              <a:rPr lang="fr-BE" dirty="0"/>
              <a:t> modulo n</a:t>
            </a:r>
          </a:p>
          <a:p>
            <a:r>
              <a:rPr lang="fr-BE" dirty="0" err="1"/>
              <a:t>Each</a:t>
            </a:r>
            <a:r>
              <a:rPr lang="fr-BE" dirty="0"/>
              <a:t> </a:t>
            </a:r>
            <a:r>
              <a:rPr lang="fr-BE" dirty="0" err="1"/>
              <a:t>cell</a:t>
            </a:r>
            <a:r>
              <a:rPr lang="fr-BE" dirty="0"/>
              <a:t> B[i] </a:t>
            </a:r>
            <a:r>
              <a:rPr lang="fr-BE" dirty="0" err="1"/>
              <a:t>contains</a:t>
            </a:r>
            <a:r>
              <a:rPr lang="fr-BE" dirty="0"/>
              <a:t> a set of value/tag pairs &lt;</a:t>
            </a:r>
            <a:r>
              <a:rPr lang="fr-BE" dirty="0" err="1"/>
              <a:t>v,t</a:t>
            </a:r>
            <a:r>
              <a:rPr lang="fr-BE" dirty="0"/>
              <a:t>&gt;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4388B-511E-4BA5-9A82-3DEDFA97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F9D554-1CBF-450D-B428-B4B9F201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b="1" dirty="0"/>
              <a:t>Operations on BB</a:t>
            </a:r>
            <a:endParaRPr lang="en-BE" b="1" dirty="0">
              <a:solidFill>
                <a:srgbClr val="1D8DB0"/>
              </a:solidFill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A0DF9A04-667C-468A-A413-95D827792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1233"/>
            <a:ext cx="2305048" cy="29159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73936C-DB85-4B86-85EB-4059CBC05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077" y="3373065"/>
            <a:ext cx="8722581" cy="1827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9175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4388B-511E-4BA5-9A82-3DEDFA97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F9D554-1CBF-450D-B428-B4B9F201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>
            <a:normAutofit/>
          </a:bodyPr>
          <a:lstStyle/>
          <a:p>
            <a:r>
              <a:rPr lang="fr-BE" b="1" dirty="0" err="1"/>
              <a:t>setup</a:t>
            </a:r>
            <a:r>
              <a:rPr lang="fr-BE" b="1" baseline="-25000" dirty="0" err="1">
                <a:solidFill>
                  <a:srgbClr val="1D8DB0"/>
                </a:solidFill>
              </a:rPr>
              <a:t>AB</a:t>
            </a:r>
            <a:endParaRPr lang="en-BE" b="1" dirty="0">
              <a:solidFill>
                <a:srgbClr val="1D8DB0"/>
              </a:solidFill>
            </a:endParaRPr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DC68BD77-75EA-4FB1-8C68-013A660F6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39" y="2773700"/>
            <a:ext cx="1022288" cy="1553629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591EA929-5EC6-4976-8C34-3348D3140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605" y="2882890"/>
            <a:ext cx="1149650" cy="13768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E996A3-3557-4C83-B80A-33B3AB38BB33}"/>
              </a:ext>
            </a:extLst>
          </p:cNvPr>
          <p:cNvSpPr txBox="1"/>
          <p:nvPr/>
        </p:nvSpPr>
        <p:spPr>
          <a:xfrm>
            <a:off x="590910" y="2959020"/>
            <a:ext cx="2199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 err="1">
                <a:solidFill>
                  <a:srgbClr val="FF0000"/>
                </a:solidFill>
              </a:rPr>
              <a:t>K</a:t>
            </a:r>
            <a:r>
              <a:rPr lang="fr-BE" sz="2400" baseline="-25000" dirty="0" err="1">
                <a:solidFill>
                  <a:srgbClr val="FF0000"/>
                </a:solidFill>
              </a:rPr>
              <a:t>AB</a:t>
            </a:r>
            <a:r>
              <a:rPr lang="fr-BE" sz="2400" dirty="0" err="1">
                <a:solidFill>
                  <a:srgbClr val="FF0000"/>
                </a:solidFill>
              </a:rPr>
              <a:t>,idx</a:t>
            </a:r>
            <a:r>
              <a:rPr lang="fr-BE" sz="2400" baseline="-25000" dirty="0" err="1">
                <a:solidFill>
                  <a:srgbClr val="FF0000"/>
                </a:solidFill>
              </a:rPr>
              <a:t>AB</a:t>
            </a:r>
            <a:r>
              <a:rPr lang="fr-BE" sz="2400" dirty="0" err="1">
                <a:solidFill>
                  <a:srgbClr val="FF0000"/>
                </a:solidFill>
              </a:rPr>
              <a:t>,tag</a:t>
            </a:r>
            <a:r>
              <a:rPr lang="fr-BE" sz="2400" baseline="-25000" dirty="0" err="1">
                <a:solidFill>
                  <a:srgbClr val="FF0000"/>
                </a:solidFill>
              </a:rPr>
              <a:t>AB</a:t>
            </a:r>
            <a:endParaRPr lang="fr-BE" sz="2400" dirty="0"/>
          </a:p>
          <a:p>
            <a:r>
              <a:rPr lang="fr-BE" sz="2400" dirty="0" err="1">
                <a:solidFill>
                  <a:srgbClr val="FF0000"/>
                </a:solidFill>
              </a:rPr>
              <a:t>K</a:t>
            </a:r>
            <a:r>
              <a:rPr lang="fr-BE" sz="2400" baseline="-25000" dirty="0" err="1">
                <a:solidFill>
                  <a:srgbClr val="FF0000"/>
                </a:solidFill>
              </a:rPr>
              <a:t>BA</a:t>
            </a:r>
            <a:r>
              <a:rPr lang="fr-BE" sz="2400" dirty="0" err="1">
                <a:solidFill>
                  <a:srgbClr val="FF0000"/>
                </a:solidFill>
              </a:rPr>
              <a:t>,idx</a:t>
            </a:r>
            <a:r>
              <a:rPr lang="fr-BE" sz="2400" baseline="-25000" dirty="0" err="1">
                <a:solidFill>
                  <a:srgbClr val="FF0000"/>
                </a:solidFill>
              </a:rPr>
              <a:t>BA</a:t>
            </a:r>
            <a:r>
              <a:rPr lang="fr-BE" sz="2400" dirty="0" err="1">
                <a:solidFill>
                  <a:srgbClr val="FF0000"/>
                </a:solidFill>
              </a:rPr>
              <a:t>,tag</a:t>
            </a:r>
            <a:r>
              <a:rPr lang="fr-BE" sz="2400" baseline="-25000" dirty="0" err="1">
                <a:solidFill>
                  <a:srgbClr val="FF0000"/>
                </a:solidFill>
              </a:rPr>
              <a:t>BA</a:t>
            </a:r>
            <a:endParaRPr lang="fr-BE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6403ED-D766-451E-961B-A593BBDA11B6}"/>
              </a:ext>
            </a:extLst>
          </p:cNvPr>
          <p:cNvSpPr txBox="1"/>
          <p:nvPr/>
        </p:nvSpPr>
        <p:spPr>
          <a:xfrm>
            <a:off x="8407743" y="3086566"/>
            <a:ext cx="2199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 err="1">
                <a:solidFill>
                  <a:srgbClr val="FF0000"/>
                </a:solidFill>
              </a:rPr>
              <a:t>K</a:t>
            </a:r>
            <a:r>
              <a:rPr lang="fr-BE" sz="2400" baseline="-25000" dirty="0" err="1">
                <a:solidFill>
                  <a:srgbClr val="FF0000"/>
                </a:solidFill>
              </a:rPr>
              <a:t>AB</a:t>
            </a:r>
            <a:r>
              <a:rPr lang="fr-BE" sz="2400" dirty="0" err="1">
                <a:solidFill>
                  <a:srgbClr val="FF0000"/>
                </a:solidFill>
              </a:rPr>
              <a:t>,idx</a:t>
            </a:r>
            <a:r>
              <a:rPr lang="fr-BE" sz="2400" baseline="-25000" dirty="0" err="1">
                <a:solidFill>
                  <a:srgbClr val="FF0000"/>
                </a:solidFill>
              </a:rPr>
              <a:t>AB</a:t>
            </a:r>
            <a:r>
              <a:rPr lang="fr-BE" sz="2400" dirty="0" err="1">
                <a:solidFill>
                  <a:srgbClr val="FF0000"/>
                </a:solidFill>
              </a:rPr>
              <a:t>,tag</a:t>
            </a:r>
            <a:r>
              <a:rPr lang="fr-BE" sz="2400" baseline="-25000" dirty="0" err="1">
                <a:solidFill>
                  <a:srgbClr val="FF0000"/>
                </a:solidFill>
              </a:rPr>
              <a:t>AB</a:t>
            </a:r>
            <a:endParaRPr lang="fr-BE" sz="2400" dirty="0"/>
          </a:p>
          <a:p>
            <a:r>
              <a:rPr lang="fr-BE" sz="2400" dirty="0" err="1">
                <a:solidFill>
                  <a:srgbClr val="FF0000"/>
                </a:solidFill>
              </a:rPr>
              <a:t>K</a:t>
            </a:r>
            <a:r>
              <a:rPr lang="fr-BE" sz="2400" baseline="-25000" dirty="0" err="1">
                <a:solidFill>
                  <a:srgbClr val="FF0000"/>
                </a:solidFill>
              </a:rPr>
              <a:t>BA</a:t>
            </a:r>
            <a:r>
              <a:rPr lang="fr-BE" sz="2400" dirty="0" err="1">
                <a:solidFill>
                  <a:srgbClr val="FF0000"/>
                </a:solidFill>
              </a:rPr>
              <a:t>,idx</a:t>
            </a:r>
            <a:r>
              <a:rPr lang="fr-BE" sz="2400" baseline="-25000" dirty="0" err="1">
                <a:solidFill>
                  <a:srgbClr val="FF0000"/>
                </a:solidFill>
              </a:rPr>
              <a:t>BA</a:t>
            </a:r>
            <a:r>
              <a:rPr lang="fr-BE" sz="2400" dirty="0" err="1">
                <a:solidFill>
                  <a:srgbClr val="FF0000"/>
                </a:solidFill>
              </a:rPr>
              <a:t>,tag</a:t>
            </a:r>
            <a:r>
              <a:rPr lang="fr-BE" sz="2400" baseline="-25000" dirty="0" err="1">
                <a:solidFill>
                  <a:srgbClr val="FF0000"/>
                </a:solidFill>
              </a:rPr>
              <a:t>BA</a:t>
            </a:r>
            <a:endParaRPr lang="fr-BE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6E8A2B-32C8-47C8-86B3-1E60FFAE5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017" y="2773700"/>
            <a:ext cx="2185749" cy="161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95635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492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Blackadder ITC</vt:lpstr>
      <vt:lpstr>Calibri</vt:lpstr>
      <vt:lpstr>Courier New</vt:lpstr>
      <vt:lpstr>Wingdings</vt:lpstr>
      <vt:lpstr>KU Leuven</vt:lpstr>
      <vt:lpstr>KU Leuven Sedes</vt:lpstr>
      <vt:lpstr> Distributed Systems - Assignment</vt:lpstr>
      <vt:lpstr>PowerPoint Presentation</vt:lpstr>
      <vt:lpstr>PowerPoint Presentation</vt:lpstr>
      <vt:lpstr>WhatsApp security and privacy properties</vt:lpstr>
      <vt:lpstr>A Simple, but Bad Idea</vt:lpstr>
      <vt:lpstr>Privately (and Unlinkably) Exchanging Messages Using a Public Bulletin Board</vt:lpstr>
      <vt:lpstr>Crypto functions</vt:lpstr>
      <vt:lpstr>Operations on BB</vt:lpstr>
      <vt:lpstr>setupAB</vt:lpstr>
      <vt:lpstr>sendAB -- receiveAB</vt:lpstr>
      <vt:lpstr>Advanced features</vt:lpstr>
      <vt:lpstr>Assignment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2023-10-11T07:06:15Z</dcterms:modified>
</cp:coreProperties>
</file>