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rompt Bold" panose="020B0604020202020204" charset="-34"/>
      <p:regular r:id="rId17"/>
      <p:bold r:id="rId18"/>
    </p:embeddedFont>
    <p:embeddedFont>
      <p:font typeface="Prompt Light" panose="020B0604020202020204" charset="-34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FA6464"/>
    <a:srgbClr val="193CA0"/>
    <a:srgbClr val="193CAA"/>
    <a:srgbClr val="F86464"/>
    <a:srgbClr val="132D7F"/>
    <a:srgbClr val="F69386"/>
    <a:srgbClr val="193BA7"/>
    <a:srgbClr val="F3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50303-1EA2-4A8E-B391-E3629E2047CE}" v="12" dt="2022-02-24T04:42:33.471"/>
    <p1510:client id="{F81F2242-F1C9-4116-A32E-F522674A5D98}" v="40" dt="2022-02-24T00:51:52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providerId="Windows Live" clId="Web-{F81F2242-F1C9-4116-A32E-F522674A5D98}"/>
    <pc:docChg chg="modSld">
      <pc:chgData name="Usuario invitado" userId="" providerId="Windows Live" clId="Web-{F81F2242-F1C9-4116-A32E-F522674A5D98}" dt="2022-02-24T00:51:52.336" v="19" actId="20577"/>
      <pc:docMkLst>
        <pc:docMk/>
      </pc:docMkLst>
      <pc:sldChg chg="modSp">
        <pc:chgData name="Usuario invitado" userId="" providerId="Windows Live" clId="Web-{F81F2242-F1C9-4116-A32E-F522674A5D98}" dt="2022-02-24T00:51:52.336" v="19" actId="20577"/>
        <pc:sldMkLst>
          <pc:docMk/>
          <pc:sldMk cId="0" sldId="256"/>
        </pc:sldMkLst>
        <pc:spChg chg="mod">
          <ac:chgData name="Usuario invitado" userId="" providerId="Windows Live" clId="Web-{F81F2242-F1C9-4116-A32E-F522674A5D98}" dt="2022-02-24T00:51:52.336" v="19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Usuario invitado" providerId="Windows Live" clId="Web-{B9050303-1EA2-4A8E-B391-E3629E2047CE}"/>
    <pc:docChg chg="modSld">
      <pc:chgData name="Usuario invitado" userId="" providerId="Windows Live" clId="Web-{B9050303-1EA2-4A8E-B391-E3629E2047CE}" dt="2022-02-24T04:42:33.471" v="11" actId="1076"/>
      <pc:docMkLst>
        <pc:docMk/>
      </pc:docMkLst>
      <pc:sldChg chg="addSp delSp modSp">
        <pc:chgData name="Usuario invitado" userId="" providerId="Windows Live" clId="Web-{B9050303-1EA2-4A8E-B391-E3629E2047CE}" dt="2022-02-24T04:42:33.471" v="11" actId="1076"/>
        <pc:sldMkLst>
          <pc:docMk/>
          <pc:sldMk cId="3539302566" sldId="258"/>
        </pc:sldMkLst>
        <pc:spChg chg="add mod">
          <ac:chgData name="Usuario invitado" userId="" providerId="Windows Live" clId="Web-{B9050303-1EA2-4A8E-B391-E3629E2047CE}" dt="2022-02-24T04:42:14.987" v="6" actId="1076"/>
          <ac:spMkLst>
            <pc:docMk/>
            <pc:sldMk cId="3539302566" sldId="258"/>
            <ac:spMk id="2" creationId="{193405B6-C0E0-4535-9C2A-563E9515B809}"/>
          </ac:spMkLst>
        </pc:spChg>
        <pc:spChg chg="add mod">
          <ac:chgData name="Usuario invitado" userId="" providerId="Windows Live" clId="Web-{B9050303-1EA2-4A8E-B391-E3629E2047CE}" dt="2022-02-24T04:42:33.471" v="11" actId="1076"/>
          <ac:spMkLst>
            <pc:docMk/>
            <pc:sldMk cId="3539302566" sldId="258"/>
            <ac:spMk id="4" creationId="{3958C71F-6E7D-4CDE-8400-72AC567550D6}"/>
          </ac:spMkLst>
        </pc:spChg>
        <pc:spChg chg="del mod">
          <ac:chgData name="Usuario invitado" userId="" providerId="Windows Live" clId="Web-{B9050303-1EA2-4A8E-B391-E3629E2047CE}" dt="2022-02-24T04:41:57.394" v="3"/>
          <ac:spMkLst>
            <pc:docMk/>
            <pc:sldMk cId="3539302566" sldId="258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65368" y="7535944"/>
            <a:ext cx="4298042" cy="26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192" dirty="0" err="1">
                <a:solidFill>
                  <a:srgbClr val="FFFFFF"/>
                </a:solidFill>
                <a:latin typeface="Prompt Light"/>
              </a:rPr>
              <a:t>SapphireCode</a:t>
            </a:r>
            <a:endParaRPr lang="en-US" sz="2400" spc="192" dirty="0">
              <a:solidFill>
                <a:srgbClr val="FFFFFF"/>
              </a:solidFill>
              <a:latin typeface="Prompt Light"/>
            </a:endParaRPr>
          </a:p>
          <a:p>
            <a:pPr>
              <a:lnSpc>
                <a:spcPts val="2879"/>
              </a:lnSpc>
            </a:pPr>
            <a:endParaRPr lang="en-US" sz="2400" spc="192" dirty="0">
              <a:solidFill>
                <a:srgbClr val="FFFFFF"/>
              </a:solidFill>
              <a:latin typeface="Prompt Light"/>
            </a:endParaRPr>
          </a:p>
          <a:p>
            <a:pPr>
              <a:lnSpc>
                <a:spcPts val="2879"/>
              </a:lnSpc>
            </a:pPr>
            <a:r>
              <a:rPr lang="en-US" sz="2400" spc="192">
                <a:solidFill>
                  <a:srgbClr val="FFFFFF"/>
                </a:solidFill>
                <a:latin typeface="Prompt Light"/>
              </a:rPr>
              <a:t>Ruth López</a:t>
            </a:r>
            <a:r>
              <a:rPr lang="en-US" sz="2400" spc="192" dirty="0">
                <a:solidFill>
                  <a:srgbClr val="FFFFFF"/>
                </a:solidFill>
                <a:latin typeface="Prompt Light"/>
              </a:rPr>
              <a:t> Terrazas</a:t>
            </a:r>
          </a:p>
          <a:p>
            <a:pPr>
              <a:lnSpc>
                <a:spcPts val="2879"/>
              </a:lnSpc>
            </a:pPr>
            <a:r>
              <a:rPr lang="en-US" sz="2400" spc="192">
                <a:solidFill>
                  <a:srgbClr val="FFFFFF"/>
                </a:solidFill>
                <a:latin typeface="Prompt Light"/>
              </a:rPr>
              <a:t>Luis Rojas Lozano</a:t>
            </a:r>
            <a:endParaRPr lang="en-US" sz="2400" spc="192">
              <a:solidFill>
                <a:srgbClr val="FFFFFF"/>
              </a:solidFill>
              <a:latin typeface="Prompt Light"/>
              <a:cs typeface="Prompt Light"/>
            </a:endParaRPr>
          </a:p>
          <a:p>
            <a:pPr>
              <a:lnSpc>
                <a:spcPts val="2879"/>
              </a:lnSpc>
            </a:pPr>
            <a:r>
              <a:rPr lang="en-US" sz="2400" spc="192">
                <a:solidFill>
                  <a:srgbClr val="FFFFFF"/>
                </a:solidFill>
                <a:latin typeface="Prompt Light"/>
              </a:rPr>
              <a:t>Kevin Solís Chacón</a:t>
            </a:r>
            <a:endParaRPr lang="en-US" sz="2400" spc="192">
              <a:solidFill>
                <a:srgbClr val="FFFFFF"/>
              </a:solidFill>
              <a:latin typeface="Prompt Light"/>
              <a:cs typeface="Prompt Light"/>
            </a:endParaRPr>
          </a:p>
          <a:p>
            <a:pPr>
              <a:lnSpc>
                <a:spcPts val="2879"/>
              </a:lnSpc>
            </a:pPr>
            <a:r>
              <a:rPr lang="en-US" sz="2400" spc="192">
                <a:solidFill>
                  <a:srgbClr val="FFFFFF"/>
                </a:solidFill>
                <a:latin typeface="Prompt Light"/>
              </a:rPr>
              <a:t>Derek Terrazas Caro</a:t>
            </a:r>
            <a:endParaRPr lang="en-US" sz="2400" spc="192">
              <a:solidFill>
                <a:srgbClr val="FFFFFF"/>
              </a:solidFill>
              <a:latin typeface="Prompt Light"/>
              <a:cs typeface="Prompt Light"/>
            </a:endParaRPr>
          </a:p>
          <a:p>
            <a:pPr>
              <a:lnSpc>
                <a:spcPts val="2879"/>
              </a:lnSpc>
            </a:pPr>
            <a:r>
              <a:rPr lang="en-US" sz="2400" spc="192">
                <a:solidFill>
                  <a:srgbClr val="FFFFFF"/>
                </a:solidFill>
                <a:latin typeface="Prompt Light"/>
              </a:rPr>
              <a:t>Daniel Olivas Quintana</a:t>
            </a:r>
            <a:endParaRPr lang="en-US" sz="2400" spc="192">
              <a:solidFill>
                <a:srgbClr val="FFFFFF"/>
              </a:solidFill>
              <a:latin typeface="Prompt Light"/>
              <a:cs typeface="Promp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5368" y="6050280"/>
            <a:ext cx="13049221" cy="1656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00"/>
              </a:lnSpc>
            </a:pPr>
            <a:r>
              <a:rPr lang="en-US" sz="12300" spc="-246" dirty="0">
                <a:solidFill>
                  <a:srgbClr val="FFFFFF"/>
                </a:solidFill>
                <a:latin typeface="Prompt Bold"/>
              </a:rPr>
              <a:t>HTML</a:t>
            </a:r>
          </a:p>
        </p:txBody>
      </p:sp>
      <p:sp>
        <p:nvSpPr>
          <p:cNvPr id="6" name="Anillo 5"/>
          <p:cNvSpPr/>
          <p:nvPr/>
        </p:nvSpPr>
        <p:spPr>
          <a:xfrm>
            <a:off x="8305800" y="-114300"/>
            <a:ext cx="22479000" cy="22479000"/>
          </a:xfrm>
          <a:prstGeom prst="donut">
            <a:avLst/>
          </a:prstGeom>
          <a:solidFill>
            <a:srgbClr val="F86464"/>
          </a:solidFill>
          <a:ln>
            <a:solidFill>
              <a:srgbClr val="F369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6526338">
            <a:off x="7246726" y="5277637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>
          <a:xfrm>
            <a:off x="13335000" y="-881817"/>
            <a:ext cx="3269846" cy="3269846"/>
            <a:chOff x="0" y="0"/>
            <a:chExt cx="1708150" cy="1708150"/>
          </a:xfrm>
          <a:solidFill>
            <a:srgbClr val="558ED5"/>
          </a:solidFill>
        </p:grpSpPr>
        <p:sp>
          <p:nvSpPr>
            <p:cNvPr id="18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15"/>
          <p:cNvGrpSpPr/>
          <p:nvPr/>
        </p:nvGrpSpPr>
        <p:grpSpPr>
          <a:xfrm>
            <a:off x="15706872" y="-88181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20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Box 3"/>
          <p:cNvSpPr txBox="1"/>
          <p:nvPr/>
        </p:nvSpPr>
        <p:spPr>
          <a:xfrm>
            <a:off x="457200" y="3965538"/>
            <a:ext cx="9285515" cy="1064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Comentarios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6677"/>
            <a:ext cx="10536120" cy="13241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11201396" cy="914400"/>
          </a:xfrm>
          <a:prstGeom prst="rect">
            <a:avLst/>
          </a:prstGeom>
        </p:spPr>
      </p:pic>
      <p:sp>
        <p:nvSpPr>
          <p:cNvPr id="14" name="TextBox 3"/>
          <p:cNvSpPr txBox="1"/>
          <p:nvPr/>
        </p:nvSpPr>
        <p:spPr>
          <a:xfrm>
            <a:off x="609600" y="1028700"/>
            <a:ext cx="9285515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Anidar</a:t>
            </a:r>
            <a:r>
              <a:rPr lang="en-US" sz="7925" spc="-79" dirty="0" smtClean="0">
                <a:solidFill>
                  <a:srgbClr val="FFFFFF"/>
                </a:solidFill>
                <a:latin typeface="Prompt Bold"/>
              </a:rPr>
              <a:t> </a:t>
            </a: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elementos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</p:spTree>
    <p:extLst>
      <p:ext uri="{BB962C8B-B14F-4D97-AF65-F5344CB8AC3E}">
        <p14:creationId xmlns:p14="http://schemas.microsoft.com/office/powerpoint/2010/main" val="11964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6526338">
            <a:off x="7246726" y="5277637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>
          <a:xfrm>
            <a:off x="13335000" y="-881817"/>
            <a:ext cx="3269846" cy="3269846"/>
            <a:chOff x="0" y="0"/>
            <a:chExt cx="1708150" cy="1708150"/>
          </a:xfrm>
          <a:solidFill>
            <a:srgbClr val="558ED5"/>
          </a:solidFill>
        </p:grpSpPr>
        <p:sp>
          <p:nvSpPr>
            <p:cNvPr id="18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15"/>
          <p:cNvGrpSpPr/>
          <p:nvPr/>
        </p:nvGrpSpPr>
        <p:grpSpPr>
          <a:xfrm>
            <a:off x="15706872" y="-88181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20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3"/>
          <p:cNvSpPr txBox="1"/>
          <p:nvPr/>
        </p:nvSpPr>
        <p:spPr>
          <a:xfrm>
            <a:off x="2362200" y="4473551"/>
            <a:ext cx="12954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4800" spc="-79" dirty="0" smtClean="0">
                <a:solidFill>
                  <a:srgbClr val="FFFFFF"/>
                </a:solidFill>
                <a:latin typeface="Prompt Bold"/>
              </a:rPr>
              <a:t>https://waterfermelon.github.io/HTMLExpo/</a:t>
            </a:r>
            <a:endParaRPr lang="en-US" sz="4800" spc="-79" dirty="0">
              <a:solidFill>
                <a:srgbClr val="FFFFFF"/>
              </a:solidFill>
              <a:latin typeface="Prompt Bold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914900" y="1324560"/>
            <a:ext cx="78486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s-MX" sz="7925" spc="-79" dirty="0" smtClean="0">
                <a:solidFill>
                  <a:srgbClr val="FFFFFF"/>
                </a:solidFill>
                <a:latin typeface="Prompt Bold"/>
              </a:rPr>
              <a:t>Implementación</a:t>
            </a:r>
            <a:endParaRPr lang="es-MX" sz="7925" spc="-79" dirty="0">
              <a:solidFill>
                <a:srgbClr val="FFFFFF"/>
              </a:solidFill>
              <a:latin typeface="Prompt Bold"/>
            </a:endParaRPr>
          </a:p>
        </p:txBody>
      </p:sp>
    </p:spTree>
    <p:extLst>
      <p:ext uri="{BB962C8B-B14F-4D97-AF65-F5344CB8AC3E}">
        <p14:creationId xmlns:p14="http://schemas.microsoft.com/office/powerpoint/2010/main" val="33436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0600" y="2467423"/>
            <a:ext cx="11001314" cy="4320053"/>
            <a:chOff x="0" y="156210"/>
            <a:chExt cx="14668418" cy="5760070"/>
          </a:xfrm>
        </p:grpSpPr>
        <p:sp>
          <p:nvSpPr>
            <p:cNvPr id="3" name="TextBox 3"/>
            <p:cNvSpPr txBox="1"/>
            <p:nvPr/>
          </p:nvSpPr>
          <p:spPr>
            <a:xfrm>
              <a:off x="0" y="156210"/>
              <a:ext cx="14668418" cy="1457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5"/>
                </a:lnSpc>
              </a:pPr>
              <a:r>
                <a:rPr lang="es-MX" sz="7925" spc="-79" dirty="0" smtClean="0">
                  <a:solidFill>
                    <a:srgbClr val="FFFFFF"/>
                  </a:solidFill>
                  <a:latin typeface="Prompt Bold"/>
                </a:rPr>
                <a:t>¿Qué es?</a:t>
              </a:r>
              <a:endParaRPr lang="es-MX" sz="7925" spc="-79" dirty="0">
                <a:solidFill>
                  <a:srgbClr val="FFFFFF"/>
                </a:solidFill>
                <a:latin typeface="Promp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1201"/>
              <a:ext cx="14668418" cy="3565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s-MX" sz="3000" dirty="0">
                  <a:solidFill>
                    <a:srgbClr val="FFFFFF"/>
                  </a:solidFill>
                  <a:latin typeface="Prompt Light"/>
                </a:rPr>
                <a:t>HTML son las siglas en inglés para </a:t>
              </a:r>
              <a:r>
                <a:rPr lang="es-MX" sz="3000" dirty="0" err="1">
                  <a:solidFill>
                    <a:srgbClr val="FFFFFF"/>
                  </a:solidFill>
                  <a:latin typeface="Prompt Light"/>
                </a:rPr>
                <a:t>Hypertext</a:t>
              </a:r>
              <a:r>
                <a:rPr lang="es-MX" sz="3000" dirty="0">
                  <a:solidFill>
                    <a:srgbClr val="FFFFFF"/>
                  </a:solidFill>
                  <a:latin typeface="Prompt Light"/>
                </a:rPr>
                <a:t> </a:t>
              </a:r>
              <a:r>
                <a:rPr lang="es-MX" sz="3000" dirty="0" err="1">
                  <a:solidFill>
                    <a:srgbClr val="FFFFFF"/>
                  </a:solidFill>
                  <a:latin typeface="Prompt Light"/>
                </a:rPr>
                <a:t>Markup</a:t>
              </a:r>
              <a:r>
                <a:rPr lang="es-MX" sz="3000" dirty="0">
                  <a:solidFill>
                    <a:srgbClr val="FFFFFF"/>
                  </a:solidFill>
                  <a:latin typeface="Prompt Light"/>
                </a:rPr>
                <a:t> </a:t>
              </a:r>
              <a:r>
                <a:rPr lang="es-MX" sz="3000" dirty="0" err="1">
                  <a:solidFill>
                    <a:srgbClr val="FFFFFF"/>
                  </a:solidFill>
                  <a:latin typeface="Prompt Light"/>
                </a:rPr>
                <a:t>Language</a:t>
              </a:r>
              <a:r>
                <a:rPr lang="es-MX" sz="3000" dirty="0">
                  <a:solidFill>
                    <a:srgbClr val="FFFFFF"/>
                  </a:solidFill>
                  <a:latin typeface="Prompt Light"/>
                </a:rPr>
                <a:t>, que se traduce como lenguaje de marcación de hipertexto. Su origen se remonta a 1991, cuando Tim </a:t>
              </a:r>
              <a:r>
                <a:rPr lang="es-MX" sz="3000" dirty="0" err="1">
                  <a:solidFill>
                    <a:srgbClr val="FFFFFF"/>
                  </a:solidFill>
                  <a:latin typeface="Prompt Light"/>
                </a:rPr>
                <a:t>Berners</a:t>
              </a:r>
              <a:r>
                <a:rPr lang="es-MX" sz="3000" dirty="0">
                  <a:solidFill>
                    <a:srgbClr val="FFFFFF"/>
                  </a:solidFill>
                  <a:latin typeface="Prompt Light"/>
                </a:rPr>
                <a:t>-Lee lo publicó por primera vez en internet en un documento al que llamó Etiquetas HTML.</a:t>
              </a:r>
              <a:endParaRPr lang="en-US" sz="3000" dirty="0">
                <a:solidFill>
                  <a:srgbClr val="FFFFFF"/>
                </a:solidFill>
                <a:latin typeface="Prompt Light"/>
              </a:endParaRP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7716515">
            <a:off x="-1013563" y="8930536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 rot="7716515">
            <a:off x="959304" y="8092335"/>
            <a:ext cx="3269846" cy="326984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1617582" y="8652077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127628" y="-1634923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5" name="Group 15"/>
          <p:cNvGrpSpPr/>
          <p:nvPr/>
        </p:nvGrpSpPr>
        <p:grpSpPr>
          <a:xfrm>
            <a:off x="13989454" y="865207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026" name="Picture 2" descr="Etiquetas HTML. Qué son y cómo se usan . Ejemplos de utiliz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3274309"/>
            <a:ext cx="4973846" cy="348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 rot="7716515">
            <a:off x="-1013563" y="8930536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 rot="7716515">
            <a:off x="959304" y="8092335"/>
            <a:ext cx="3269846" cy="326984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1617582" y="8652077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127628" y="-1634923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5" name="Group 15"/>
          <p:cNvGrpSpPr/>
          <p:nvPr/>
        </p:nvGrpSpPr>
        <p:grpSpPr>
          <a:xfrm>
            <a:off x="13989454" y="865207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8" name="TextBox 3"/>
          <p:cNvSpPr txBox="1"/>
          <p:nvPr/>
        </p:nvSpPr>
        <p:spPr>
          <a:xfrm>
            <a:off x="3352800" y="4570552"/>
            <a:ext cx="11001314" cy="109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s-MX" sz="7925" spc="-79" dirty="0" smtClean="0">
                <a:solidFill>
                  <a:srgbClr val="FFFFFF"/>
                </a:solidFill>
                <a:latin typeface="Prompt Bold"/>
              </a:rPr>
              <a:t>Conceptos generales</a:t>
            </a:r>
            <a:endParaRPr lang="es-MX" sz="7925" spc="-79" dirty="0">
              <a:solidFill>
                <a:srgbClr val="FFFFFF"/>
              </a:solidFill>
              <a:latin typeface="Prompt Bold"/>
            </a:endParaRPr>
          </a:p>
        </p:txBody>
      </p:sp>
    </p:spTree>
    <p:extLst>
      <p:ext uri="{BB962C8B-B14F-4D97-AF65-F5344CB8AC3E}">
        <p14:creationId xmlns:p14="http://schemas.microsoft.com/office/powerpoint/2010/main" val="12786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6526338">
            <a:off x="7246726" y="5277637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0" name="Group 7"/>
          <p:cNvGrpSpPr/>
          <p:nvPr/>
        </p:nvGrpSpPr>
        <p:grpSpPr>
          <a:xfrm rot="7716515">
            <a:off x="815236" y="8605811"/>
            <a:ext cx="3269846" cy="3269846"/>
            <a:chOff x="0" y="0"/>
            <a:chExt cx="6350000" cy="6350000"/>
          </a:xfrm>
        </p:grpSpPr>
        <p:sp>
          <p:nvSpPr>
            <p:cNvPr id="11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sp>
        <p:nvSpPr>
          <p:cNvPr id="12" name="TextBox 3"/>
          <p:cNvSpPr txBox="1"/>
          <p:nvPr/>
        </p:nvSpPr>
        <p:spPr>
          <a:xfrm>
            <a:off x="990600" y="800100"/>
            <a:ext cx="11001314" cy="202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s-MX" sz="7925" spc="-79" dirty="0" smtClean="0">
                <a:solidFill>
                  <a:srgbClr val="FFFFFF"/>
                </a:solidFill>
                <a:latin typeface="Prompt Bold"/>
              </a:rPr>
              <a:t>Estructura de una página web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88" y="3091397"/>
            <a:ext cx="5410200" cy="5410200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>
          <a:xfrm>
            <a:off x="6629400" y="3088216"/>
            <a:ext cx="11001314" cy="213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Cabecera: parte no visible de la página web, se incluyen las etiquetas meta para describir la página.</a:t>
            </a:r>
          </a:p>
          <a:p>
            <a:pPr algn="just">
              <a:lnSpc>
                <a:spcPts val="4200"/>
              </a:lnSpc>
            </a:pPr>
            <a:endParaRPr lang="es-MX" sz="3000" dirty="0" smtClean="0">
              <a:solidFill>
                <a:srgbClr val="FFFFFF"/>
              </a:solidFill>
              <a:latin typeface="Prompt Light"/>
            </a:endParaRPr>
          </a:p>
          <a:p>
            <a:pPr algn="just">
              <a:lnSpc>
                <a:spcPts val="4200"/>
              </a:lnSpc>
            </a:pP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Body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: todas las etiquetas que le dan formato</a:t>
            </a:r>
            <a:endParaRPr lang="es-MX" sz="3000" dirty="0">
              <a:solidFill>
                <a:srgbClr val="FFFFFF"/>
              </a:solidFill>
              <a:latin typeface="Prompt Light"/>
            </a:endParaRPr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>
          <a:xfrm>
            <a:off x="13335000" y="-881817"/>
            <a:ext cx="3269846" cy="3269846"/>
            <a:chOff x="0" y="0"/>
            <a:chExt cx="1708150" cy="1708150"/>
          </a:xfrm>
          <a:solidFill>
            <a:srgbClr val="558ED5"/>
          </a:solidFill>
        </p:grpSpPr>
        <p:sp>
          <p:nvSpPr>
            <p:cNvPr id="18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15"/>
          <p:cNvGrpSpPr/>
          <p:nvPr/>
        </p:nvGrpSpPr>
        <p:grpSpPr>
          <a:xfrm>
            <a:off x="15706872" y="-88181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20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5"/>
          <p:cNvGrpSpPr>
            <a:grpSpLocks noChangeAspect="1"/>
          </p:cNvGrpSpPr>
          <p:nvPr/>
        </p:nvGrpSpPr>
        <p:grpSpPr>
          <a:xfrm rot="7716515">
            <a:off x="-1078853" y="7939936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9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558ED5"/>
            </a:solidFill>
          </p:spPr>
        </p:sp>
      </p:grpSp>
    </p:spTree>
    <p:extLst>
      <p:ext uri="{BB962C8B-B14F-4D97-AF65-F5344CB8AC3E}">
        <p14:creationId xmlns:p14="http://schemas.microsoft.com/office/powerpoint/2010/main" val="35393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19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15819745">
            <a:off x="-5477651" y="-3328176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247900"/>
            <a:ext cx="18288000" cy="1064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5"/>
              </a:lnSpc>
            </a:pPr>
            <a:r>
              <a:rPr lang="es-MX" sz="7925" spc="-79" dirty="0" smtClean="0">
                <a:solidFill>
                  <a:srgbClr val="FFFFFF"/>
                </a:solidFill>
                <a:latin typeface="Prompt Bold"/>
              </a:rPr>
              <a:t>Anatomía de los elementos</a:t>
            </a:r>
            <a:endParaRPr lang="es-MX" sz="7925" spc="-79" dirty="0">
              <a:solidFill>
                <a:srgbClr val="FFFFFF"/>
              </a:solidFill>
              <a:latin typeface="Prompt Bold"/>
            </a:endParaRP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7716515">
            <a:off x="-1013563" y="8930536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 rot="7716515">
            <a:off x="959304" y="8092335"/>
            <a:ext cx="3269846" cy="326984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3756561" y="7627188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919120" y="-1171794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5" name="Group 15"/>
          <p:cNvGrpSpPr/>
          <p:nvPr/>
        </p:nvGrpSpPr>
        <p:grpSpPr>
          <a:xfrm>
            <a:off x="15384189" y="8445909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10" y="3925592"/>
            <a:ext cx="12480379" cy="37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6526338">
            <a:off x="7246726" y="5277637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926159" y="951329"/>
            <a:ext cx="11001314" cy="1064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Elementos</a:t>
            </a:r>
            <a:r>
              <a:rPr lang="en-US" sz="7925" spc="-79" dirty="0" smtClean="0">
                <a:solidFill>
                  <a:srgbClr val="FFFFFF"/>
                </a:solidFill>
                <a:latin typeface="Prompt Bold"/>
              </a:rPr>
              <a:t> </a:t>
            </a: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vacíos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>
          <a:xfrm>
            <a:off x="13335000" y="-881817"/>
            <a:ext cx="3269846" cy="3269846"/>
            <a:chOff x="0" y="0"/>
            <a:chExt cx="1708150" cy="1708150"/>
          </a:xfrm>
          <a:solidFill>
            <a:srgbClr val="558ED5"/>
          </a:solidFill>
        </p:grpSpPr>
        <p:sp>
          <p:nvSpPr>
            <p:cNvPr id="18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15"/>
          <p:cNvGrpSpPr/>
          <p:nvPr/>
        </p:nvGrpSpPr>
        <p:grpSpPr>
          <a:xfrm>
            <a:off x="15706872" y="-88181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20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59" y="2349929"/>
            <a:ext cx="7973538" cy="504895"/>
          </a:xfrm>
          <a:prstGeom prst="rect">
            <a:avLst/>
          </a:prstGeom>
        </p:spPr>
      </p:pic>
      <p:sp>
        <p:nvSpPr>
          <p:cNvPr id="21" name="TextBox 3"/>
          <p:cNvSpPr txBox="1"/>
          <p:nvPr/>
        </p:nvSpPr>
        <p:spPr>
          <a:xfrm>
            <a:off x="945208" y="3223685"/>
            <a:ext cx="12770791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Atributos</a:t>
            </a:r>
            <a:r>
              <a:rPr lang="en-US" sz="7925" spc="-79" dirty="0" smtClean="0">
                <a:solidFill>
                  <a:srgbClr val="FFFFFF"/>
                </a:solidFill>
                <a:latin typeface="Prompt Bold"/>
              </a:rPr>
              <a:t> </a:t>
            </a: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en</a:t>
            </a:r>
            <a:r>
              <a:rPr lang="en-US" sz="7925" spc="-79" dirty="0" smtClean="0">
                <a:solidFill>
                  <a:srgbClr val="FFFFFF"/>
                </a:solidFill>
                <a:latin typeface="Prompt Bold"/>
              </a:rPr>
              <a:t> </a:t>
            </a: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elementos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08" y="4586594"/>
            <a:ext cx="11717385" cy="1276528"/>
          </a:xfrm>
          <a:prstGeom prst="rect">
            <a:avLst/>
          </a:prstGeom>
        </p:spPr>
      </p:pic>
      <p:sp>
        <p:nvSpPr>
          <p:cNvPr id="22" name="TextBox 4"/>
          <p:cNvSpPr txBox="1"/>
          <p:nvPr/>
        </p:nvSpPr>
        <p:spPr>
          <a:xfrm>
            <a:off x="945208" y="6438900"/>
            <a:ext cx="11717385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Un atributo debe tener</a:t>
            </a:r>
          </a:p>
          <a:p>
            <a:pPr algn="just">
              <a:lnSpc>
                <a:spcPts val="4200"/>
              </a:lnSpc>
            </a:pPr>
            <a:endParaRPr lang="es-MX" sz="3000" dirty="0">
              <a:solidFill>
                <a:srgbClr val="FFFFFF"/>
              </a:solidFill>
              <a:latin typeface="Prompt Light"/>
            </a:endParaRP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Un espacio entre el elemento y el nombre de éste.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El nombre del atributo, seguido por un signo de igual.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Comillas de apertura y cierre.</a:t>
            </a:r>
          </a:p>
          <a:p>
            <a:pPr algn="just">
              <a:lnSpc>
                <a:spcPts val="4200"/>
              </a:lnSpc>
            </a:pPr>
            <a:endParaRPr lang="es-MX" sz="3000" dirty="0">
              <a:solidFill>
                <a:srgbClr val="FFFFFF"/>
              </a:solidFill>
              <a:latin typeface="Prompt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22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6526338">
            <a:off x="7246726" y="5277637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926159" y="951329"/>
            <a:ext cx="11001314" cy="1064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Atributo</a:t>
            </a:r>
            <a:r>
              <a:rPr lang="en-US" sz="7925" spc="-79" dirty="0" smtClean="0">
                <a:solidFill>
                  <a:srgbClr val="FFFFFF"/>
                </a:solidFill>
                <a:latin typeface="Prompt Bold"/>
              </a:rPr>
              <a:t> </a:t>
            </a: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href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>
          <a:xfrm>
            <a:off x="13335000" y="-881817"/>
            <a:ext cx="3269846" cy="3269846"/>
            <a:chOff x="0" y="0"/>
            <a:chExt cx="1708150" cy="1708150"/>
          </a:xfrm>
          <a:solidFill>
            <a:srgbClr val="558ED5"/>
          </a:solidFill>
        </p:grpSpPr>
        <p:sp>
          <p:nvSpPr>
            <p:cNvPr id="18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15"/>
          <p:cNvGrpSpPr/>
          <p:nvPr/>
        </p:nvGrpSpPr>
        <p:grpSpPr>
          <a:xfrm>
            <a:off x="15706872" y="-88181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20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1" name="TextBox 3"/>
          <p:cNvSpPr txBox="1"/>
          <p:nvPr/>
        </p:nvSpPr>
        <p:spPr>
          <a:xfrm>
            <a:off x="950873" y="4002869"/>
            <a:ext cx="12770791" cy="1064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Atributo</a:t>
            </a:r>
            <a:r>
              <a:rPr lang="en-US" sz="7925" spc="-79" dirty="0" smtClean="0">
                <a:solidFill>
                  <a:srgbClr val="FFFFFF"/>
                </a:solidFill>
                <a:latin typeface="Prompt Bold"/>
              </a:rPr>
              <a:t> </a:t>
            </a: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src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59" y="2719847"/>
            <a:ext cx="10209136" cy="858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58" y="7053825"/>
            <a:ext cx="8541691" cy="1003531"/>
          </a:xfrm>
          <a:prstGeom prst="rect">
            <a:avLst/>
          </a:prstGeom>
        </p:spPr>
      </p:pic>
      <p:sp>
        <p:nvSpPr>
          <p:cNvPr id="14" name="TextBox 4"/>
          <p:cNvSpPr txBox="1"/>
          <p:nvPr/>
        </p:nvSpPr>
        <p:spPr>
          <a:xfrm>
            <a:off x="926159" y="2016628"/>
            <a:ext cx="11717385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Especifica la URL para navegar a la página deseada.</a:t>
            </a:r>
            <a:endParaRPr lang="es-MX" sz="3000" dirty="0">
              <a:solidFill>
                <a:srgbClr val="FFFFFF"/>
              </a:solidFill>
              <a:latin typeface="Prompt Light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926158" y="5254152"/>
            <a:ext cx="11717385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Se usa para colocar una imagen en la pagina que se esté creando, el atributo </a:t>
            </a: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src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 específica la ruta de la imagen para que se pueda mostrar.</a:t>
            </a:r>
            <a:endParaRPr lang="es-MX" sz="3000" dirty="0">
              <a:solidFill>
                <a:srgbClr val="FFFFFF"/>
              </a:solidFill>
              <a:latin typeface="Promp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70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19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4045995">
            <a:off x="11482907" y="1452370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7716515">
            <a:off x="-1013563" y="8930536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 rot="7716515">
            <a:off x="959304" y="8092335"/>
            <a:ext cx="3269846" cy="326984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3756561" y="7627188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919120" y="-1171794"/>
            <a:ext cx="3269846" cy="3269846"/>
            <a:chOff x="0" y="0"/>
            <a:chExt cx="1708150" cy="1708150"/>
          </a:xfrm>
          <a:solidFill>
            <a:srgbClr val="193CAA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5" name="Group 15"/>
          <p:cNvGrpSpPr/>
          <p:nvPr/>
        </p:nvGrpSpPr>
        <p:grpSpPr>
          <a:xfrm>
            <a:off x="15384189" y="8445909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7" name="TextBox 3"/>
          <p:cNvSpPr txBox="1"/>
          <p:nvPr/>
        </p:nvSpPr>
        <p:spPr>
          <a:xfrm>
            <a:off x="926159" y="951329"/>
            <a:ext cx="11001314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Atributo</a:t>
            </a:r>
            <a:r>
              <a:rPr lang="en-US" sz="7925" spc="-79" dirty="0" smtClean="0">
                <a:solidFill>
                  <a:srgbClr val="FFFFFF"/>
                </a:solidFill>
                <a:latin typeface="Prompt Bold"/>
              </a:rPr>
              <a:t> alt 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899386" y="4740289"/>
            <a:ext cx="3988049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Estilos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926159" y="3291879"/>
            <a:ext cx="1171738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Alt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 se utiliza para especificar un texto alternativo en el caso de que la imagen no se despliegue.</a:t>
            </a:r>
            <a:endParaRPr lang="es-MX" sz="3000" dirty="0">
              <a:solidFill>
                <a:srgbClr val="FFFFFF"/>
              </a:solidFill>
              <a:latin typeface="Prompt Ligh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899386" y="5960700"/>
            <a:ext cx="11717385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Backround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, </a:t>
            </a: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bgcolor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, </a:t>
            </a: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border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, </a:t>
            </a: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bordercolor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, </a:t>
            </a: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width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, </a:t>
            </a: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height</a:t>
            </a:r>
            <a:r>
              <a:rPr lang="es-MX" sz="3000" dirty="0" smtClean="0">
                <a:solidFill>
                  <a:srgbClr val="FFFFFF"/>
                </a:solidFill>
                <a:latin typeface="Prompt Light"/>
              </a:rPr>
              <a:t>, </a:t>
            </a:r>
            <a:r>
              <a:rPr lang="es-MX" sz="3000" dirty="0" err="1" smtClean="0">
                <a:solidFill>
                  <a:srgbClr val="FFFFFF"/>
                </a:solidFill>
                <a:latin typeface="Prompt Light"/>
              </a:rPr>
              <a:t>align</a:t>
            </a:r>
            <a:endParaRPr lang="es-MX" sz="3000" dirty="0">
              <a:solidFill>
                <a:srgbClr val="FFFFFF"/>
              </a:solidFill>
              <a:latin typeface="Prompt Ligh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87" y="6791118"/>
            <a:ext cx="12717650" cy="295316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59" y="2127406"/>
            <a:ext cx="11736498" cy="8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>
            <a:extLst>
              <a:ext uri="{FF2B5EF4-FFF2-40B4-BE49-F238E27FC236}">
                <a16:creationId xmlns:a16="http://schemas.microsoft.com/office/drawing/2014/main" id="{193405B6-C0E0-4535-9C2A-563E9515B809}"/>
              </a:ext>
            </a:extLst>
          </p:cNvPr>
          <p:cNvSpPr/>
          <p:nvPr/>
        </p:nvSpPr>
        <p:spPr>
          <a:xfrm rot="6526338">
            <a:off x="7246726" y="5277637"/>
            <a:ext cx="13610186" cy="9926196"/>
          </a:xfrm>
          <a:custGeom>
            <a:avLst/>
            <a:gdLst>
              <a:gd name="connsiteX0" fmla="*/ 810082 w 13610186"/>
              <a:gd name="connsiteY0" fmla="*/ 2524003 h 9926196"/>
              <a:gd name="connsiteX1" fmla="*/ 0 w 13610186"/>
              <a:gd name="connsiteY1" fmla="*/ 140626 h 9926196"/>
              <a:gd name="connsiteX2" fmla="*/ 170171 w 13610186"/>
              <a:gd name="connsiteY2" fmla="*/ 101350 h 9926196"/>
              <a:gd name="connsiteX3" fmla="*/ 1175537 w 13610186"/>
              <a:gd name="connsiteY3" fmla="*/ 0 h 9926196"/>
              <a:gd name="connsiteX4" fmla="*/ 6138321 w 13610186"/>
              <a:gd name="connsiteY4" fmla="*/ 4478492 h 9926196"/>
              <a:gd name="connsiteX5" fmla="*/ 6160650 w 13610186"/>
              <a:gd name="connsiteY5" fmla="*/ 4920694 h 9926196"/>
              <a:gd name="connsiteX6" fmla="*/ 6161033 w 13610186"/>
              <a:gd name="connsiteY6" fmla="*/ 4920694 h 9926196"/>
              <a:gd name="connsiteX7" fmla="*/ 8644085 w 13610186"/>
              <a:gd name="connsiteY7" fmla="*/ 7443145 h 9926196"/>
              <a:gd name="connsiteX8" fmla="*/ 11127137 w 13610186"/>
              <a:gd name="connsiteY8" fmla="*/ 4920694 h 9926196"/>
              <a:gd name="connsiteX9" fmla="*/ 13610186 w 13610186"/>
              <a:gd name="connsiteY9" fmla="*/ 4920694 h 9926196"/>
              <a:gd name="connsiteX10" fmla="*/ 8644084 w 13610186"/>
              <a:gd name="connsiteY10" fmla="*/ 9926196 h 9926196"/>
              <a:gd name="connsiteX11" fmla="*/ 3703620 w 13610186"/>
              <a:gd name="connsiteY11" fmla="*/ 5432478 h 9926196"/>
              <a:gd name="connsiteX12" fmla="*/ 3681379 w 13610186"/>
              <a:gd name="connsiteY12" fmla="*/ 4988541 h 9926196"/>
              <a:gd name="connsiteX13" fmla="*/ 3669806 w 13610186"/>
              <a:gd name="connsiteY13" fmla="*/ 4988541 h 9926196"/>
              <a:gd name="connsiteX14" fmla="*/ 1175536 w 13610186"/>
              <a:gd name="connsiteY14" fmla="*/ 2494271 h 9926196"/>
              <a:gd name="connsiteX15" fmla="*/ 920512 w 13610186"/>
              <a:gd name="connsiteY15" fmla="*/ 2507149 h 992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0186" h="9926196">
                <a:moveTo>
                  <a:pt x="810082" y="2524003"/>
                </a:moveTo>
                <a:lnTo>
                  <a:pt x="0" y="140626"/>
                </a:lnTo>
                <a:lnTo>
                  <a:pt x="170171" y="101350"/>
                </a:lnTo>
                <a:cubicBezTo>
                  <a:pt x="494914" y="34899"/>
                  <a:pt x="831150" y="1"/>
                  <a:pt x="1175537" y="0"/>
                </a:cubicBezTo>
                <a:cubicBezTo>
                  <a:pt x="3758437" y="0"/>
                  <a:pt x="5882857" y="1962990"/>
                  <a:pt x="6138321" y="4478492"/>
                </a:cubicBezTo>
                <a:lnTo>
                  <a:pt x="6160650" y="4920694"/>
                </a:lnTo>
                <a:lnTo>
                  <a:pt x="6161033" y="4920694"/>
                </a:lnTo>
                <a:cubicBezTo>
                  <a:pt x="6161033" y="6313806"/>
                  <a:pt x="7272733" y="7443145"/>
                  <a:pt x="8644085" y="7443145"/>
                </a:cubicBezTo>
                <a:cubicBezTo>
                  <a:pt x="10015437" y="7443145"/>
                  <a:pt x="11127137" y="6313806"/>
                  <a:pt x="11127137" y="4920694"/>
                </a:cubicBezTo>
                <a:lnTo>
                  <a:pt x="13610186" y="4920694"/>
                </a:lnTo>
                <a:cubicBezTo>
                  <a:pt x="13610186" y="7685157"/>
                  <a:pt x="11386786" y="9926196"/>
                  <a:pt x="8644084" y="9926196"/>
                </a:cubicBezTo>
                <a:cubicBezTo>
                  <a:pt x="6072799" y="9926197"/>
                  <a:pt x="3957934" y="7956533"/>
                  <a:pt x="3703620" y="5432478"/>
                </a:cubicBezTo>
                <a:lnTo>
                  <a:pt x="3681379" y="4988541"/>
                </a:lnTo>
                <a:lnTo>
                  <a:pt x="3669806" y="4988541"/>
                </a:lnTo>
                <a:cubicBezTo>
                  <a:pt x="3669806" y="3610994"/>
                  <a:pt x="2553083" y="2494270"/>
                  <a:pt x="1175536" y="2494271"/>
                </a:cubicBezTo>
                <a:cubicBezTo>
                  <a:pt x="1089440" y="2494272"/>
                  <a:pt x="1004361" y="2498633"/>
                  <a:pt x="920512" y="250714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>
          <a:xfrm>
            <a:off x="13335000" y="-881817"/>
            <a:ext cx="3269846" cy="3269846"/>
            <a:chOff x="0" y="0"/>
            <a:chExt cx="1708150" cy="1708150"/>
          </a:xfrm>
          <a:solidFill>
            <a:srgbClr val="558ED5"/>
          </a:solidFill>
        </p:grpSpPr>
        <p:sp>
          <p:nvSpPr>
            <p:cNvPr id="18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15"/>
          <p:cNvGrpSpPr/>
          <p:nvPr/>
        </p:nvGrpSpPr>
        <p:grpSpPr>
          <a:xfrm>
            <a:off x="15706872" y="-881817"/>
            <a:ext cx="3269846" cy="3269846"/>
            <a:chOff x="0" y="0"/>
            <a:chExt cx="6350000" cy="6350000"/>
          </a:xfrm>
          <a:solidFill>
            <a:srgbClr val="132D7F"/>
          </a:solidFill>
        </p:grpSpPr>
        <p:sp>
          <p:nvSpPr>
            <p:cNvPr id="20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6" y="202426"/>
            <a:ext cx="8752114" cy="5318866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391885" y="8953500"/>
            <a:ext cx="3988049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5"/>
              </a:lnSpc>
            </a:pPr>
            <a:r>
              <a:rPr lang="en-US" sz="7925" spc="-79" dirty="0" err="1" smtClean="0">
                <a:solidFill>
                  <a:srgbClr val="FFFFFF"/>
                </a:solidFill>
                <a:latin typeface="Prompt Bold"/>
              </a:rPr>
              <a:t>Estilos</a:t>
            </a:r>
            <a:endParaRPr lang="en-US" sz="7925" spc="-79" dirty="0">
              <a:solidFill>
                <a:srgbClr val="FFFFFF"/>
              </a:solidFill>
              <a:latin typeface="Prompt Bold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914900"/>
            <a:ext cx="9144000" cy="49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233</Words>
  <Application>Microsoft Office PowerPoint</Application>
  <PresentationFormat>Personalizado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Prompt Bold</vt:lpstr>
      <vt:lpstr>Arial</vt:lpstr>
      <vt:lpstr>Prompt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y Naranja Publicidad Digital Enfoque Presentación</dc:title>
  <dc:creator>Fer Rojas</dc:creator>
  <cp:lastModifiedBy>Fer Rojas</cp:lastModifiedBy>
  <cp:revision>34</cp:revision>
  <dcterms:created xsi:type="dcterms:W3CDTF">2006-08-16T00:00:00Z</dcterms:created>
  <dcterms:modified xsi:type="dcterms:W3CDTF">2022-03-01T06:19:35Z</dcterms:modified>
  <dc:identifier>DAE5NAXx10o</dc:identifier>
</cp:coreProperties>
</file>