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387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5"/>
    <p:restoredTop sz="94718"/>
  </p:normalViewPr>
  <p:slideViewPr>
    <p:cSldViewPr snapToGrid="0">
      <p:cViewPr varScale="1">
        <p:scale>
          <a:sx n="151" d="100"/>
          <a:sy n="151" d="100"/>
        </p:scale>
        <p:origin x="16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07B81-470E-3E46-9AE3-34D808805C4D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3D380-8C41-6E40-B827-F845A4A95F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32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8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5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50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22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225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8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effectLst/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7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>
                <a:effectLst/>
              </a:defRPr>
            </a:lvl1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573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48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1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2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15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FBCE08FF-9CB4-D143-BB9E-6A8D4404FE45}"/>
              </a:ext>
            </a:extLst>
          </p:cNvPr>
          <p:cNvSpPr txBox="1">
            <a:spLocks/>
          </p:cNvSpPr>
          <p:nvPr userDrawn="1"/>
        </p:nvSpPr>
        <p:spPr>
          <a:xfrm>
            <a:off x="8657617" y="6487054"/>
            <a:ext cx="3534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《</a:t>
            </a:r>
            <a:r>
              <a:rPr lang="zh-CN" altLang="en-US" dirty="0"/>
              <a:t>第一行代码</a:t>
            </a:r>
            <a:r>
              <a:rPr lang="en-US" altLang="zh-CN" dirty="0"/>
              <a:t>——Android</a:t>
            </a:r>
            <a:r>
              <a:rPr lang="zh-CN" altLang="en-US" dirty="0"/>
              <a:t>（第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随书</a:t>
            </a:r>
            <a:r>
              <a:rPr lang="en-US" altLang="zh-CN" dirty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13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ituring.com.cn/book/27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</a:t>
            </a:r>
            <a:r>
              <a:rPr lang="zh-CN" altLang="en-US" sz="3200" dirty="0"/>
              <a:t>章 开始启程，你的第一行</a:t>
            </a:r>
            <a:r>
              <a:rPr lang="en-US" altLang="zh-CN" sz="3200" dirty="0"/>
              <a:t>Android</a:t>
            </a:r>
            <a:r>
              <a:rPr lang="zh-CN" altLang="en-US" sz="3200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411736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/>
              <a:t>app</a:t>
            </a:r>
            <a:r>
              <a:rPr lang="zh-CN" altLang="en-US" sz="2400" dirty="0"/>
              <a:t>模块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FE1749-3C9E-47AD-8F89-EAA0DF9D320A}"/>
              </a:ext>
            </a:extLst>
          </p:cNvPr>
          <p:cNvSpPr/>
          <p:nvPr/>
        </p:nvSpPr>
        <p:spPr>
          <a:xfrm>
            <a:off x="3694566" y="2088163"/>
            <a:ext cx="80575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libs: </a:t>
            </a:r>
            <a:r>
              <a:rPr lang="zh-CN" altLang="en-US" dirty="0"/>
              <a:t>如果你的项目中使用到了第三方</a:t>
            </a:r>
            <a:r>
              <a:rPr lang="en-US" altLang="zh-CN" dirty="0"/>
              <a:t>jar</a:t>
            </a:r>
            <a:r>
              <a:rPr lang="zh-CN" altLang="en-US" dirty="0"/>
              <a:t>包，就需要把这些</a:t>
            </a:r>
            <a:r>
              <a:rPr lang="en-US" altLang="zh-CN" dirty="0"/>
              <a:t>jar</a:t>
            </a:r>
            <a:r>
              <a:rPr lang="zh-CN" altLang="en-US" dirty="0"/>
              <a:t>包都放在</a:t>
            </a:r>
            <a:r>
              <a:rPr lang="en-US" altLang="zh-CN" dirty="0"/>
              <a:t>libs</a:t>
            </a:r>
            <a:r>
              <a:rPr lang="zh-CN" altLang="en-US" dirty="0"/>
              <a:t>目录下，放在这个目录下的</a:t>
            </a:r>
            <a:r>
              <a:rPr lang="en-US" altLang="zh-CN" dirty="0"/>
              <a:t>jar</a:t>
            </a:r>
            <a:r>
              <a:rPr lang="zh-CN" altLang="en-US" dirty="0"/>
              <a:t>包都会被自动添加到构建路径里去。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java: java</a:t>
            </a:r>
            <a:r>
              <a:rPr lang="zh-CN" altLang="en-US" dirty="0"/>
              <a:t>目录是放置我们所有</a:t>
            </a:r>
            <a:r>
              <a:rPr lang="en-US" altLang="zh-CN" dirty="0"/>
              <a:t>Java</a:t>
            </a:r>
            <a:r>
              <a:rPr lang="zh-CN" altLang="en-US" dirty="0"/>
              <a:t>代码的地方（</a:t>
            </a:r>
            <a:r>
              <a:rPr lang="en-US" altLang="zh-CN" dirty="0"/>
              <a:t>Kotlin</a:t>
            </a:r>
            <a:r>
              <a:rPr lang="zh-CN" altLang="en-US" dirty="0"/>
              <a:t>代码也是放在这里），展开该目录，你将看到系统帮我们自动生成了一个</a:t>
            </a:r>
            <a:r>
              <a:rPr lang="en-US" altLang="zh-CN" dirty="0" err="1"/>
              <a:t>MainActivity</a:t>
            </a:r>
            <a:r>
              <a:rPr lang="zh-CN" altLang="en-US" dirty="0"/>
              <a:t>文件。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res: </a:t>
            </a:r>
            <a:r>
              <a:rPr lang="zh-CN" altLang="en-US" dirty="0"/>
              <a:t>项目中使用到的所有图片、布局、字符串等资源都存放在这个目录下。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AndroidManifest.xml: </a:t>
            </a:r>
            <a:r>
              <a:rPr lang="zh-CN" altLang="en-US" dirty="0"/>
              <a:t>这是整个</a:t>
            </a:r>
            <a:r>
              <a:rPr lang="en-US" altLang="zh-CN" dirty="0"/>
              <a:t>Android</a:t>
            </a:r>
            <a:r>
              <a:rPr lang="zh-CN" altLang="en-US" dirty="0"/>
              <a:t>项目的配置文件。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build.gradle</a:t>
            </a:r>
            <a:r>
              <a:rPr lang="en-US" altLang="zh-CN" dirty="0"/>
              <a:t>: </a:t>
            </a:r>
            <a:r>
              <a:rPr lang="zh-CN" altLang="en-US" dirty="0"/>
              <a:t>这是</a:t>
            </a:r>
            <a:r>
              <a:rPr lang="en-US" altLang="zh-CN" dirty="0"/>
              <a:t>app</a:t>
            </a:r>
            <a:r>
              <a:rPr lang="zh-CN" altLang="en-US" dirty="0"/>
              <a:t>模块的</a:t>
            </a:r>
            <a:r>
              <a:rPr lang="en-US" altLang="zh-CN" dirty="0" err="1"/>
              <a:t>gradle</a:t>
            </a:r>
            <a:r>
              <a:rPr lang="zh-CN" altLang="en-US" dirty="0"/>
              <a:t>构建脚本，这个文件中会指定很多项目构建相关的配置。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proguard-rules.pro: </a:t>
            </a:r>
            <a:r>
              <a:rPr lang="zh-CN" altLang="en-US" dirty="0"/>
              <a:t>这个文件用于指定项目代码的混淆规则。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74889F-60EE-4987-9CB1-AD4CD5EAA0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7" y="2488748"/>
            <a:ext cx="2731947" cy="292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5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分析项目中的资源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FE1749-3C9E-47AD-8F89-EAA0DF9D320A}"/>
              </a:ext>
            </a:extLst>
          </p:cNvPr>
          <p:cNvSpPr/>
          <p:nvPr/>
        </p:nvSpPr>
        <p:spPr>
          <a:xfrm>
            <a:off x="3829617" y="2413337"/>
            <a:ext cx="8057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drawable</a:t>
            </a:r>
            <a:r>
              <a:rPr lang="zh-CN" altLang="en-US" dirty="0"/>
              <a:t>开头的目录都是用来放图片的。</a:t>
            </a:r>
          </a:p>
          <a:p>
            <a:endParaRPr lang="zh-CN" altLang="en-US" dirty="0"/>
          </a:p>
          <a:p>
            <a:r>
              <a:rPr lang="en-US" altLang="zh-CN" dirty="0"/>
              <a:t>mipmap</a:t>
            </a:r>
            <a:r>
              <a:rPr lang="zh-CN" altLang="en-US" dirty="0"/>
              <a:t>开头的目录都是用来放应用图标的。</a:t>
            </a:r>
          </a:p>
          <a:p>
            <a:endParaRPr lang="zh-CN" altLang="en-US" dirty="0"/>
          </a:p>
          <a:p>
            <a:r>
              <a:rPr lang="en-US" altLang="zh-CN" dirty="0"/>
              <a:t>values</a:t>
            </a:r>
            <a:r>
              <a:rPr lang="zh-CN" altLang="en-US" dirty="0"/>
              <a:t>开头的目录都是用来放字符串、样式、颜色等配置的。</a:t>
            </a:r>
          </a:p>
          <a:p>
            <a:endParaRPr lang="zh-CN" altLang="en-US" dirty="0"/>
          </a:p>
          <a:p>
            <a:r>
              <a:rPr lang="en-US" altLang="zh-CN" dirty="0"/>
              <a:t>layout</a:t>
            </a:r>
            <a:r>
              <a:rPr lang="zh-CN" altLang="en-US" dirty="0"/>
              <a:t>开头的目录都是用来放布局文件的。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5C1ECC-1BC0-42D0-8987-49A5F74AC6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3922"/>
            <a:ext cx="2804886" cy="266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0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 err="1"/>
              <a:t>build.gradle</a:t>
            </a:r>
            <a:r>
              <a:rPr lang="zh-CN" altLang="en-US" sz="2400" dirty="0"/>
              <a:t>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FE1749-3C9E-47AD-8F89-EAA0DF9D320A}"/>
              </a:ext>
            </a:extLst>
          </p:cNvPr>
          <p:cNvSpPr/>
          <p:nvPr/>
        </p:nvSpPr>
        <p:spPr>
          <a:xfrm>
            <a:off x="838200" y="2146416"/>
            <a:ext cx="8057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buildscript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ext.kotlin_version</a:t>
            </a:r>
            <a:r>
              <a:rPr lang="en-US" altLang="zh-CN" sz="1600" dirty="0"/>
              <a:t> = '1.3.50'</a:t>
            </a:r>
          </a:p>
          <a:p>
            <a:r>
              <a:rPr lang="en-US" altLang="zh-CN" sz="1600" dirty="0"/>
              <a:t>    repositories {</a:t>
            </a:r>
          </a:p>
          <a:p>
            <a:r>
              <a:rPr lang="en-US" altLang="zh-CN" sz="1600" dirty="0"/>
              <a:t>        google()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jcenter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    dependencies 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classpath</a:t>
            </a:r>
            <a:r>
              <a:rPr lang="en-US" altLang="zh-CN" sz="1600" dirty="0"/>
              <a:t> 'com.android.tools.build:gradle:3.5.2'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classpath</a:t>
            </a:r>
            <a:r>
              <a:rPr lang="en-US" altLang="zh-CN" sz="1600" dirty="0"/>
              <a:t> "</a:t>
            </a:r>
            <a:r>
              <a:rPr lang="en-US" altLang="zh-CN" sz="1600" dirty="0" err="1"/>
              <a:t>org.jetbrains.kotlin:kotlin-gradle-plugin</a:t>
            </a:r>
            <a:r>
              <a:rPr lang="en-US" altLang="zh-CN" sz="1600" dirty="0"/>
              <a:t>:$</a:t>
            </a:r>
            <a:r>
              <a:rPr lang="en-US" altLang="zh-CN" sz="1600" dirty="0" err="1"/>
              <a:t>kotlin_version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allprojects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    repositories {</a:t>
            </a:r>
          </a:p>
          <a:p>
            <a:r>
              <a:rPr lang="en-US" altLang="zh-CN" sz="1600" dirty="0"/>
              <a:t>        google()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jcenter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666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/>
              <a:t>app/</a:t>
            </a:r>
            <a:r>
              <a:rPr lang="en-US" altLang="zh-CN" sz="2400" dirty="0" err="1"/>
              <a:t>build.gradle</a:t>
            </a:r>
            <a:r>
              <a:rPr lang="zh-CN" altLang="en-US" sz="2400" dirty="0"/>
              <a:t>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FE1749-3C9E-47AD-8F89-EAA0DF9D320A}"/>
              </a:ext>
            </a:extLst>
          </p:cNvPr>
          <p:cNvSpPr/>
          <p:nvPr/>
        </p:nvSpPr>
        <p:spPr>
          <a:xfrm>
            <a:off x="838200" y="1179522"/>
            <a:ext cx="8057584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apply plugin: '</a:t>
            </a:r>
            <a:r>
              <a:rPr lang="en-US" altLang="zh-CN" sz="1100" dirty="0" err="1"/>
              <a:t>com.android.application</a:t>
            </a:r>
            <a:r>
              <a:rPr lang="en-US" altLang="zh-CN" sz="1100" dirty="0"/>
              <a:t>'</a:t>
            </a:r>
            <a:endParaRPr lang="zh-CN" altLang="zh-CN" sz="1100" dirty="0"/>
          </a:p>
          <a:p>
            <a:r>
              <a:rPr lang="en-US" altLang="zh-CN" sz="1100" dirty="0"/>
              <a:t>apply plugin: '</a:t>
            </a:r>
            <a:r>
              <a:rPr lang="en-US" altLang="zh-CN" sz="1100" dirty="0" err="1"/>
              <a:t>kotlin</a:t>
            </a:r>
            <a:r>
              <a:rPr lang="en-US" altLang="zh-CN" sz="1100" dirty="0"/>
              <a:t>-android'</a:t>
            </a:r>
            <a:endParaRPr lang="zh-CN" altLang="zh-CN" sz="1100" dirty="0"/>
          </a:p>
          <a:p>
            <a:r>
              <a:rPr lang="en-US" altLang="zh-CN" sz="1100" dirty="0"/>
              <a:t>apply plugin: '</a:t>
            </a:r>
            <a:r>
              <a:rPr lang="en-US" altLang="zh-CN" sz="1100" dirty="0" err="1"/>
              <a:t>kotlin</a:t>
            </a:r>
            <a:r>
              <a:rPr lang="en-US" altLang="zh-CN" sz="1100" dirty="0"/>
              <a:t>-android-extensions'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en-US" altLang="zh-CN" sz="1100" dirty="0"/>
              <a:t>android {</a:t>
            </a:r>
            <a:endParaRPr lang="zh-CN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compileSdkVersion</a:t>
            </a:r>
            <a:r>
              <a:rPr lang="en-US" altLang="zh-CN" sz="1100" dirty="0"/>
              <a:t> 29</a:t>
            </a:r>
            <a:endParaRPr lang="zh-CN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buildToolsVersion</a:t>
            </a:r>
            <a:r>
              <a:rPr lang="en-US" altLang="zh-CN" sz="1100" dirty="0"/>
              <a:t> "29.0.2"</a:t>
            </a:r>
            <a:endParaRPr lang="zh-CN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defaultConfig</a:t>
            </a:r>
            <a:r>
              <a:rPr lang="en-US" altLang="zh-CN" sz="1100" dirty="0"/>
              <a:t> {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applicationId</a:t>
            </a:r>
            <a:r>
              <a:rPr lang="en-US" altLang="zh-CN" sz="1100" dirty="0"/>
              <a:t> "</a:t>
            </a:r>
            <a:r>
              <a:rPr lang="en-US" altLang="zh-CN" sz="1100" dirty="0" err="1"/>
              <a:t>com.example.helloworld</a:t>
            </a:r>
            <a:r>
              <a:rPr lang="en-US" altLang="zh-CN" sz="1100" dirty="0"/>
              <a:t>"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minSdkVersion</a:t>
            </a:r>
            <a:r>
              <a:rPr lang="en-US" altLang="zh-CN" sz="1100" dirty="0"/>
              <a:t> 21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targetSdkVersion</a:t>
            </a:r>
            <a:r>
              <a:rPr lang="en-US" altLang="zh-CN" sz="1100" dirty="0"/>
              <a:t> 29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versionCode</a:t>
            </a:r>
            <a:r>
              <a:rPr lang="en-US" altLang="zh-CN" sz="1100" dirty="0"/>
              <a:t> 1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versionName</a:t>
            </a:r>
            <a:r>
              <a:rPr lang="en-US" altLang="zh-CN" sz="1100" dirty="0"/>
              <a:t> "1.0"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testInstrumentationRunner</a:t>
            </a:r>
            <a:r>
              <a:rPr lang="en-US" altLang="zh-CN" sz="1100" dirty="0"/>
              <a:t> "</a:t>
            </a:r>
            <a:r>
              <a:rPr lang="en-US" altLang="zh-CN" sz="1100" dirty="0" err="1"/>
              <a:t>androidx.test.runner.AndroidJUnitRunner</a:t>
            </a:r>
            <a:r>
              <a:rPr lang="en-US" altLang="zh-CN" sz="1100" dirty="0"/>
              <a:t>"</a:t>
            </a:r>
            <a:endParaRPr lang="zh-CN" altLang="zh-CN" sz="1100" dirty="0"/>
          </a:p>
          <a:p>
            <a:r>
              <a:rPr lang="en-US" altLang="zh-CN" sz="1100" dirty="0"/>
              <a:t>    }</a:t>
            </a:r>
            <a:endParaRPr lang="zh-CN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buildTypes</a:t>
            </a:r>
            <a:r>
              <a:rPr lang="en-US" altLang="zh-CN" sz="1100" dirty="0"/>
              <a:t> {</a:t>
            </a:r>
            <a:endParaRPr lang="zh-CN" altLang="zh-CN" sz="1100" dirty="0"/>
          </a:p>
          <a:p>
            <a:r>
              <a:rPr lang="en-US" altLang="zh-CN" sz="1100" dirty="0"/>
              <a:t>        release {</a:t>
            </a:r>
            <a:endParaRPr lang="zh-CN" altLang="zh-CN" sz="1100" dirty="0"/>
          </a:p>
          <a:p>
            <a:r>
              <a:rPr lang="en-US" altLang="zh-CN" sz="1100" dirty="0"/>
              <a:t>            </a:t>
            </a:r>
            <a:r>
              <a:rPr lang="en-US" altLang="zh-CN" sz="1100" dirty="0" err="1"/>
              <a:t>minifyEnabled</a:t>
            </a:r>
            <a:r>
              <a:rPr lang="en-US" altLang="zh-CN" sz="1100" dirty="0"/>
              <a:t> false</a:t>
            </a:r>
            <a:endParaRPr lang="zh-CN" altLang="zh-CN" sz="1100" dirty="0"/>
          </a:p>
          <a:p>
            <a:r>
              <a:rPr lang="en-US" altLang="zh-CN" sz="1100" dirty="0"/>
              <a:t>            </a:t>
            </a:r>
            <a:r>
              <a:rPr lang="en-US" altLang="zh-CN" sz="1100" dirty="0" err="1"/>
              <a:t>proguardFiles</a:t>
            </a:r>
            <a:r>
              <a:rPr lang="en-US" altLang="zh-CN" sz="1100" dirty="0"/>
              <a:t> </a:t>
            </a:r>
            <a:r>
              <a:rPr lang="en-US" altLang="zh-CN" sz="1100" dirty="0" err="1"/>
              <a:t>getDefaultProguardFile</a:t>
            </a:r>
            <a:r>
              <a:rPr lang="en-US" altLang="zh-CN" sz="1100" dirty="0"/>
              <a:t>('</a:t>
            </a:r>
            <a:r>
              <a:rPr lang="en-US" altLang="zh-CN" sz="1100" dirty="0" err="1"/>
              <a:t>proguard</a:t>
            </a:r>
            <a:r>
              <a:rPr lang="en-US" altLang="zh-CN" sz="1100" dirty="0"/>
              <a:t>-android-</a:t>
            </a:r>
            <a:r>
              <a:rPr lang="en-US" altLang="zh-CN" sz="1100" dirty="0" err="1"/>
              <a:t>optimize.txt</a:t>
            </a:r>
            <a:r>
              <a:rPr lang="en-US" altLang="zh-CN" sz="1100" dirty="0"/>
              <a:t>'), '</a:t>
            </a:r>
            <a:r>
              <a:rPr lang="en-US" altLang="zh-CN" sz="1100" dirty="0" err="1"/>
              <a:t>proguard-rules.pro</a:t>
            </a:r>
            <a:r>
              <a:rPr lang="en-US" altLang="zh-CN" sz="1100" dirty="0"/>
              <a:t>'</a:t>
            </a:r>
            <a:endParaRPr lang="zh-CN" altLang="zh-CN" sz="1100" dirty="0"/>
          </a:p>
          <a:p>
            <a:r>
              <a:rPr lang="en-US" altLang="zh-CN" sz="1100" dirty="0"/>
              <a:t>        }</a:t>
            </a:r>
            <a:endParaRPr lang="zh-CN" altLang="zh-CN" sz="1100" dirty="0"/>
          </a:p>
          <a:p>
            <a:r>
              <a:rPr lang="en-US" altLang="zh-CN" sz="1100" dirty="0"/>
              <a:t>    }</a:t>
            </a:r>
            <a:endParaRPr lang="zh-CN" altLang="zh-CN" sz="1100" dirty="0"/>
          </a:p>
          <a:p>
            <a:r>
              <a:rPr lang="en-US" altLang="zh-CN" sz="1100" dirty="0"/>
              <a:t>}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</a:p>
          <a:p>
            <a:r>
              <a:rPr lang="en-US" altLang="zh-CN" sz="1100" dirty="0"/>
              <a:t>dependencies {</a:t>
            </a:r>
            <a:endParaRPr lang="zh-CN" altLang="zh-CN" sz="1100" dirty="0"/>
          </a:p>
          <a:p>
            <a:r>
              <a:rPr lang="en-US" altLang="zh-CN" sz="1100" dirty="0"/>
              <a:t>    implementation </a:t>
            </a:r>
            <a:r>
              <a:rPr lang="en-US" altLang="zh-CN" sz="1100" dirty="0" err="1"/>
              <a:t>fileTree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dir</a:t>
            </a:r>
            <a:r>
              <a:rPr lang="en-US" altLang="zh-CN" sz="1100" dirty="0"/>
              <a:t>: 'libs', include: ['*.jar'])</a:t>
            </a:r>
            <a:endParaRPr lang="zh-CN" altLang="zh-CN" sz="1100" dirty="0"/>
          </a:p>
          <a:p>
            <a:r>
              <a:rPr lang="en-US" altLang="zh-CN" sz="1100" dirty="0"/>
              <a:t>    implementation"org.jetbrains.kotlin:kotlin-stdlib-jdk7:$</a:t>
            </a:r>
            <a:r>
              <a:rPr lang="en-US" altLang="zh-CN" sz="1100" dirty="0" err="1"/>
              <a:t>kotlin_version</a:t>
            </a:r>
            <a:r>
              <a:rPr lang="en-US" altLang="zh-CN" sz="1100" dirty="0"/>
              <a:t>"</a:t>
            </a:r>
            <a:endParaRPr lang="zh-CN" altLang="zh-CN" sz="1100" dirty="0"/>
          </a:p>
          <a:p>
            <a:r>
              <a:rPr lang="en-US" altLang="zh-CN" sz="1100" dirty="0"/>
              <a:t>    implementation 'androidx.appcompat:appcompat:1.1.0'</a:t>
            </a:r>
            <a:endParaRPr lang="zh-CN" altLang="zh-CN" sz="1100" dirty="0"/>
          </a:p>
          <a:p>
            <a:r>
              <a:rPr lang="en-US" altLang="zh-CN" sz="1100" dirty="0"/>
              <a:t>    implementation 'androidx.core:core-ktx:1.1.0'</a:t>
            </a:r>
            <a:endParaRPr lang="zh-CN" altLang="zh-CN" sz="1100" dirty="0"/>
          </a:p>
          <a:p>
            <a:r>
              <a:rPr lang="en-US" altLang="zh-CN" sz="1100" dirty="0"/>
              <a:t>    implementation 'androidx.constraintlayout:constraintlayout:1.1.3'</a:t>
            </a:r>
            <a:endParaRPr lang="zh-CN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testImplementation</a:t>
            </a:r>
            <a:r>
              <a:rPr lang="en-US" altLang="zh-CN" sz="1100" dirty="0"/>
              <a:t> 'junit:junit:4.12'</a:t>
            </a:r>
            <a:endParaRPr lang="zh-CN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androidTestImplementation</a:t>
            </a:r>
            <a:r>
              <a:rPr lang="en-US" altLang="zh-CN" sz="1100" dirty="0"/>
              <a:t> 'androidx.test.ext:junit:1.1.1'</a:t>
            </a:r>
            <a:endParaRPr lang="zh-CN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androidTestImplementation</a:t>
            </a:r>
            <a:r>
              <a:rPr lang="en-US" altLang="zh-CN" sz="1100" dirty="0"/>
              <a:t> 'androidx.test.espresso:espresso-core:3.2.0'</a:t>
            </a:r>
            <a:endParaRPr lang="zh-CN" altLang="zh-CN" sz="1100" dirty="0"/>
          </a:p>
          <a:p>
            <a:r>
              <a:rPr lang="en-US" altLang="zh-CN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12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-75326"/>
            <a:ext cx="10571998" cy="97045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掌握日志工具的使用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6387" y="2135079"/>
            <a:ext cx="9380483" cy="4035425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err="1"/>
              <a:t>Log.v</a:t>
            </a:r>
            <a:r>
              <a:rPr lang="en-US" altLang="zh-CN" dirty="0"/>
              <a:t>(): </a:t>
            </a:r>
            <a:r>
              <a:rPr lang="zh-CN" altLang="en-US" dirty="0"/>
              <a:t>用于打印那些最为琐碎的、意义最小的日志信息。对应级别</a:t>
            </a:r>
            <a:r>
              <a:rPr lang="en-US" altLang="zh-CN" dirty="0"/>
              <a:t>verbose</a:t>
            </a:r>
            <a:r>
              <a:rPr lang="zh-CN" altLang="en-US" dirty="0"/>
              <a:t>，是</a:t>
            </a:r>
            <a:r>
              <a:rPr lang="en-US" altLang="zh-CN" dirty="0"/>
              <a:t>Android</a:t>
            </a:r>
            <a:r>
              <a:rPr lang="zh-CN" altLang="en-US" dirty="0"/>
              <a:t>日志里面级别最低的一种。</a:t>
            </a:r>
          </a:p>
          <a:p>
            <a:pPr marL="0" indent="0">
              <a:buNone/>
            </a:pPr>
            <a:r>
              <a:rPr lang="en-US" altLang="zh-CN" dirty="0" err="1"/>
              <a:t>Log.d</a:t>
            </a:r>
            <a:r>
              <a:rPr lang="en-US" altLang="zh-CN" dirty="0"/>
              <a:t>(): </a:t>
            </a:r>
            <a:r>
              <a:rPr lang="zh-CN" altLang="en-US" dirty="0"/>
              <a:t>用于打印一些调试信息，这些信息对你调试程序和分析问题应该是有帮助的。对应级别</a:t>
            </a:r>
            <a:r>
              <a:rPr lang="en-US" altLang="zh-CN" dirty="0"/>
              <a:t>debug</a:t>
            </a:r>
            <a:r>
              <a:rPr lang="zh-CN" altLang="en-US" dirty="0"/>
              <a:t>，比</a:t>
            </a:r>
            <a:r>
              <a:rPr lang="en-US" altLang="zh-CN" dirty="0"/>
              <a:t>verbose</a:t>
            </a:r>
            <a:r>
              <a:rPr lang="zh-CN" altLang="en-US" dirty="0"/>
              <a:t>高一级。</a:t>
            </a:r>
          </a:p>
          <a:p>
            <a:pPr marL="0" indent="0">
              <a:buNone/>
            </a:pPr>
            <a:r>
              <a:rPr lang="en-US" altLang="zh-CN" dirty="0" err="1"/>
              <a:t>Log.i</a:t>
            </a:r>
            <a:r>
              <a:rPr lang="en-US" altLang="zh-CN" dirty="0"/>
              <a:t>(): </a:t>
            </a:r>
            <a:r>
              <a:rPr lang="zh-CN" altLang="en-US" dirty="0"/>
              <a:t>用于打印一些比较重要的数据，这些数据应该是你非常想看到的、可以帮你分析用户行为数据。对应级别</a:t>
            </a:r>
            <a:r>
              <a:rPr lang="en-US" altLang="zh-CN" dirty="0"/>
              <a:t>info</a:t>
            </a:r>
            <a:r>
              <a:rPr lang="zh-CN" altLang="en-US" dirty="0"/>
              <a:t>，比</a:t>
            </a:r>
            <a:r>
              <a:rPr lang="en-US" altLang="zh-CN" dirty="0"/>
              <a:t>debug</a:t>
            </a:r>
            <a:r>
              <a:rPr lang="zh-CN" altLang="en-US" dirty="0"/>
              <a:t>高一级。</a:t>
            </a:r>
          </a:p>
          <a:p>
            <a:pPr marL="0" indent="0">
              <a:buNone/>
            </a:pPr>
            <a:r>
              <a:rPr lang="en-US" altLang="zh-CN" dirty="0" err="1"/>
              <a:t>Log.w</a:t>
            </a:r>
            <a:r>
              <a:rPr lang="en-US" altLang="zh-CN" dirty="0"/>
              <a:t>(): </a:t>
            </a:r>
            <a:r>
              <a:rPr lang="zh-CN" altLang="en-US" dirty="0"/>
              <a:t>用于打印一些警告信息，提示程序在这个地方可能会有潜在的风险，最好去修复一下这些出现警告的地方。对应级别</a:t>
            </a:r>
            <a:r>
              <a:rPr lang="en-US" altLang="zh-CN" dirty="0"/>
              <a:t>warn</a:t>
            </a:r>
            <a:r>
              <a:rPr lang="zh-CN" altLang="en-US" dirty="0"/>
              <a:t>，比</a:t>
            </a:r>
            <a:r>
              <a:rPr lang="en-US" altLang="zh-CN" dirty="0"/>
              <a:t>info</a:t>
            </a:r>
            <a:r>
              <a:rPr lang="zh-CN" altLang="en-US" dirty="0"/>
              <a:t>高一级。</a:t>
            </a:r>
          </a:p>
          <a:p>
            <a:pPr marL="0" indent="0">
              <a:buNone/>
            </a:pPr>
            <a:r>
              <a:rPr lang="en-US" altLang="zh-CN" dirty="0" err="1"/>
              <a:t>Log.e</a:t>
            </a:r>
            <a:r>
              <a:rPr lang="en-US" altLang="zh-CN" dirty="0"/>
              <a:t>(): </a:t>
            </a:r>
            <a:r>
              <a:rPr lang="zh-CN" altLang="en-US" dirty="0"/>
              <a:t>用于打印程序中的错误信息，比如程序进入到了</a:t>
            </a:r>
            <a:r>
              <a:rPr lang="en-US" altLang="zh-CN" dirty="0"/>
              <a:t>catch</a:t>
            </a:r>
            <a:r>
              <a:rPr lang="zh-CN" altLang="en-US" dirty="0"/>
              <a:t>语句当中。当有错误信息打印出来的时候，一般都代表你的程序出现严重问题了，必须尽快修复。对应级别</a:t>
            </a:r>
            <a:r>
              <a:rPr lang="en-US" altLang="zh-CN" dirty="0"/>
              <a:t>error</a:t>
            </a:r>
            <a:r>
              <a:rPr lang="zh-CN" altLang="en-US" dirty="0"/>
              <a:t>，比</a:t>
            </a:r>
            <a:r>
              <a:rPr lang="en-US" altLang="zh-CN" dirty="0"/>
              <a:t>warn</a:t>
            </a:r>
            <a:r>
              <a:rPr lang="zh-CN" altLang="en-US" dirty="0"/>
              <a:t>高一级。</a:t>
            </a:r>
          </a:p>
        </p:txBody>
      </p:sp>
    </p:spTree>
    <p:extLst>
      <p:ext uri="{BB962C8B-B14F-4D97-AF65-F5344CB8AC3E}">
        <p14:creationId xmlns:p14="http://schemas.microsoft.com/office/powerpoint/2010/main" val="232284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推荐阅读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2E1361-1C89-3044-BF01-B357496C77AA}"/>
              </a:ext>
            </a:extLst>
          </p:cNvPr>
          <p:cNvSpPr txBox="1"/>
          <p:nvPr/>
        </p:nvSpPr>
        <p:spPr>
          <a:xfrm>
            <a:off x="810000" y="2540000"/>
            <a:ext cx="7274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第一行代码</a:t>
            </a:r>
            <a:r>
              <a:rPr kumimoji="1" lang="en-US" altLang="zh-CN" dirty="0"/>
              <a:t>——Android》</a:t>
            </a:r>
            <a:r>
              <a:rPr kumimoji="1" lang="zh-CN" altLang="en-US" dirty="0"/>
              <a:t>官方主页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https://www.ituring.com.cn/book/2744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 郭霖微信公众号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3FF5F7-93D3-A940-8F71-1B93FDA906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4098925"/>
            <a:ext cx="1822450" cy="185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B5D78175-675B-4E00-B614-1DE2B0573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2317750"/>
            <a:ext cx="3462516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63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371" y="3163750"/>
            <a:ext cx="8750030" cy="53050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38932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Android</a:t>
            </a:r>
            <a:r>
              <a:rPr lang="zh-CN" altLang="en-US" sz="2400" dirty="0"/>
              <a:t>系统架构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774" y="2412459"/>
            <a:ext cx="9836286" cy="4085617"/>
          </a:xfrm>
          <a:effectLst/>
        </p:spPr>
        <p:txBody>
          <a:bodyPr>
            <a:normAutofit fontScale="92500" lnSpcReduction="10000"/>
          </a:bodyPr>
          <a:lstStyle/>
          <a:p>
            <a:r>
              <a:rPr lang="en-US" altLang="zh-CN" sz="1800" dirty="0">
                <a:solidFill>
                  <a:schemeClr val="accent1"/>
                </a:solidFill>
              </a:rPr>
              <a:t>Linux</a:t>
            </a:r>
            <a:r>
              <a:rPr lang="zh-CN" altLang="en-US" sz="1800" dirty="0">
                <a:solidFill>
                  <a:schemeClr val="accent1"/>
                </a:solidFill>
              </a:rPr>
              <a:t>内核层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Android</a:t>
            </a:r>
            <a:r>
              <a:rPr lang="zh-CN" altLang="zh-CN" sz="1800" dirty="0"/>
              <a:t>系统是基于</a:t>
            </a:r>
            <a:r>
              <a:rPr lang="en-US" altLang="zh-CN" sz="1800" dirty="0"/>
              <a:t>Linux</a:t>
            </a:r>
            <a:r>
              <a:rPr lang="zh-CN" altLang="zh-CN" sz="1800" dirty="0"/>
              <a:t>内核的，这一层为</a:t>
            </a:r>
            <a:r>
              <a:rPr lang="en-US" altLang="zh-CN" sz="1800" dirty="0"/>
              <a:t>Android</a:t>
            </a:r>
            <a:r>
              <a:rPr lang="zh-CN" altLang="zh-CN" sz="1800" dirty="0"/>
              <a:t>设备的各种硬件提供了底层的驱动，如显示驱动、音频驱动、照相机驱动、蓝牙驱动、</a:t>
            </a:r>
            <a:r>
              <a:rPr lang="en-US" altLang="zh-CN" sz="1800" dirty="0"/>
              <a:t>Wi-Fi</a:t>
            </a:r>
            <a:r>
              <a:rPr lang="zh-CN" altLang="zh-CN" sz="1800" dirty="0"/>
              <a:t>驱动、电源管理等。</a:t>
            </a:r>
            <a:endParaRPr lang="en-US" altLang="zh-CN" sz="1800" dirty="0"/>
          </a:p>
          <a:p>
            <a:r>
              <a:rPr lang="zh-CN" altLang="en-US" sz="1800" dirty="0">
                <a:solidFill>
                  <a:schemeClr val="accent1"/>
                </a:solidFill>
              </a:rPr>
              <a:t>系统运行库层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zh-CN" sz="1800" dirty="0"/>
              <a:t>这一层通过一些</a:t>
            </a:r>
            <a:r>
              <a:rPr lang="en-US" altLang="zh-CN" sz="1800" dirty="0"/>
              <a:t>C/C++</a:t>
            </a:r>
            <a:r>
              <a:rPr lang="zh-CN" altLang="zh-CN" sz="1800" dirty="0"/>
              <a:t>库来为</a:t>
            </a:r>
            <a:r>
              <a:rPr lang="en-US" altLang="zh-CN" sz="1800" dirty="0"/>
              <a:t>Android</a:t>
            </a:r>
            <a:r>
              <a:rPr lang="zh-CN" altLang="zh-CN" sz="1800" dirty="0"/>
              <a:t>系统提供了主要的特性支持。如</a:t>
            </a:r>
            <a:r>
              <a:rPr lang="en-US" altLang="zh-CN" sz="1800" dirty="0"/>
              <a:t>SQLite</a:t>
            </a:r>
            <a:r>
              <a:rPr lang="zh-CN" altLang="zh-CN" sz="1800" dirty="0"/>
              <a:t>库提供了数据库的支持，</a:t>
            </a:r>
            <a:r>
              <a:rPr lang="en-US" altLang="zh-CN" sz="1800" dirty="0" err="1"/>
              <a:t>OpenGL|ES</a:t>
            </a:r>
            <a:r>
              <a:rPr lang="zh-CN" altLang="zh-CN" sz="1800" dirty="0"/>
              <a:t>库提供了</a:t>
            </a:r>
            <a:r>
              <a:rPr lang="en-US" altLang="zh-CN" sz="1800" dirty="0"/>
              <a:t>3D</a:t>
            </a:r>
            <a:r>
              <a:rPr lang="zh-CN" altLang="zh-CN" sz="1800" dirty="0"/>
              <a:t>绘图的支持，</a:t>
            </a:r>
            <a:r>
              <a:rPr lang="en-US" altLang="zh-CN" sz="1800" dirty="0" err="1"/>
              <a:t>Webkit</a:t>
            </a:r>
            <a:r>
              <a:rPr lang="zh-CN" altLang="zh-CN" sz="1800" dirty="0"/>
              <a:t>库提供了浏览器内核的支持等。</a:t>
            </a:r>
            <a:endParaRPr lang="en-US" altLang="zh-CN" sz="1800" dirty="0"/>
          </a:p>
          <a:p>
            <a:r>
              <a:rPr lang="zh-CN" altLang="en-US" sz="1800" dirty="0">
                <a:solidFill>
                  <a:schemeClr val="accent1"/>
                </a:solidFill>
              </a:rPr>
              <a:t>应用框架层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zh-CN" sz="1800" dirty="0"/>
              <a:t>这一层主要提供了构建应用程序时可能用到的各种</a:t>
            </a:r>
            <a:r>
              <a:rPr lang="en-US" altLang="zh-CN" sz="1800" dirty="0"/>
              <a:t>API</a:t>
            </a:r>
            <a:r>
              <a:rPr lang="zh-CN" altLang="zh-CN" sz="1800" dirty="0"/>
              <a:t>，</a:t>
            </a:r>
            <a:r>
              <a:rPr lang="en-US" altLang="zh-CN" sz="1800" dirty="0"/>
              <a:t>Android</a:t>
            </a:r>
            <a:r>
              <a:rPr lang="zh-CN" altLang="zh-CN" sz="1800" dirty="0"/>
              <a:t>自带的一些核心应用就是使用这些</a:t>
            </a:r>
            <a:r>
              <a:rPr lang="en-US" altLang="zh-CN" sz="1800" dirty="0"/>
              <a:t>API</a:t>
            </a:r>
            <a:r>
              <a:rPr lang="zh-CN" altLang="zh-CN" sz="1800" dirty="0"/>
              <a:t>完成的，开发者也可以通过使用这些</a:t>
            </a:r>
            <a:r>
              <a:rPr lang="en-US" altLang="zh-CN" sz="1800" dirty="0"/>
              <a:t>API</a:t>
            </a:r>
            <a:r>
              <a:rPr lang="zh-CN" altLang="zh-CN" sz="1800" dirty="0"/>
              <a:t>来构建自己的应用程序。</a:t>
            </a:r>
            <a:endParaRPr lang="en-US" altLang="zh-CN" sz="1800" dirty="0"/>
          </a:p>
          <a:p>
            <a:r>
              <a:rPr lang="zh-CN" altLang="en-US" sz="1800" dirty="0">
                <a:solidFill>
                  <a:schemeClr val="accent1"/>
                </a:solidFill>
              </a:rPr>
              <a:t>应用层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zh-CN" sz="1800" dirty="0"/>
              <a:t>所有安装在手机上的应用程序都是属于这一层的，比如系统自带的联系人、短信等程序，或者是你从</a:t>
            </a:r>
            <a:r>
              <a:rPr lang="en-US" altLang="zh-CN" sz="1800" dirty="0"/>
              <a:t>Google Play</a:t>
            </a:r>
            <a:r>
              <a:rPr lang="zh-CN" altLang="zh-CN" sz="1800" dirty="0"/>
              <a:t>上下载的小游戏，当然还包括你自己开发的程序。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8522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Android</a:t>
            </a:r>
            <a:r>
              <a:rPr lang="zh-CN" altLang="en-US" sz="2400" dirty="0"/>
              <a:t>系统架构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C49534-9C29-4606-BDF1-59BF029C1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42" y="2033752"/>
            <a:ext cx="5072692" cy="411856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746751-152D-46F2-91DB-D097A29158C5}"/>
              </a:ext>
            </a:extLst>
          </p:cNvPr>
          <p:cNvSpPr txBox="1"/>
          <p:nvPr/>
        </p:nvSpPr>
        <p:spPr>
          <a:xfrm>
            <a:off x="5198158" y="6354375"/>
            <a:ext cx="18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Android</a:t>
            </a:r>
            <a:r>
              <a:rPr lang="zh-CN" altLang="en-US" sz="1200" dirty="0">
                <a:solidFill>
                  <a:schemeClr val="accent1"/>
                </a:solidFill>
              </a:rPr>
              <a:t>系统架构示意图</a:t>
            </a:r>
          </a:p>
        </p:txBody>
      </p:sp>
    </p:spTree>
    <p:extLst>
      <p:ext uri="{BB962C8B-B14F-4D97-AF65-F5344CB8AC3E}">
        <p14:creationId xmlns:p14="http://schemas.microsoft.com/office/powerpoint/2010/main" val="185700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Android</a:t>
            </a:r>
            <a:r>
              <a:rPr lang="zh-CN" altLang="en-US" sz="2400" dirty="0"/>
              <a:t>主要系统版本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4914EA-7C1E-4972-A37C-33363F65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5437"/>
            <a:ext cx="6067097" cy="42030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3C011C8-19C8-4FAB-AC58-2A33361B0943}"/>
              </a:ext>
            </a:extLst>
          </p:cNvPr>
          <p:cNvSpPr/>
          <p:nvPr/>
        </p:nvSpPr>
        <p:spPr>
          <a:xfrm>
            <a:off x="7380889" y="3467996"/>
            <a:ext cx="357739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zh-CN" dirty="0"/>
              <a:t>你看到这张表格时，数据可能已经发生了变化，查看最新的数据可以访问</a:t>
            </a:r>
            <a:r>
              <a:rPr lang="en-US" altLang="zh-CN" dirty="0"/>
              <a:t>http://</a:t>
            </a:r>
            <a:r>
              <a:rPr lang="en-US" altLang="zh-CN" dirty="0" err="1"/>
              <a:t>developer.android.google.cn</a:t>
            </a:r>
            <a:r>
              <a:rPr lang="en-US" altLang="zh-CN" dirty="0"/>
              <a:t>/about/dashboards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F6915B-EEA9-EC49-A28F-E5736E300860}"/>
              </a:ext>
            </a:extLst>
          </p:cNvPr>
          <p:cNvSpPr txBox="1"/>
          <p:nvPr/>
        </p:nvSpPr>
        <p:spPr>
          <a:xfrm>
            <a:off x="838200" y="1203594"/>
            <a:ext cx="7454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下表</a:t>
            </a:r>
            <a:r>
              <a:rPr lang="zh-CN" altLang="zh-CN" dirty="0"/>
              <a:t>列出了目前主要的</a:t>
            </a:r>
            <a:r>
              <a:rPr lang="en-US" altLang="zh-CN" dirty="0"/>
              <a:t>Android</a:t>
            </a:r>
            <a:r>
              <a:rPr lang="zh-CN" altLang="zh-CN" dirty="0"/>
              <a:t>系统版本及其详细信息。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83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搭建开发环境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9" y="2569029"/>
            <a:ext cx="10715171" cy="4095862"/>
          </a:xfrm>
          <a:effectLst/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1800" dirty="0"/>
              <a:t>Google</a:t>
            </a:r>
            <a:r>
              <a:rPr lang="zh-CN" altLang="en-US" sz="1800" dirty="0"/>
              <a:t>为了简化搭建开发环境的过程，将所有诸如</a:t>
            </a:r>
            <a:r>
              <a:rPr lang="en-US" altLang="zh-CN" sz="1800" dirty="0"/>
              <a:t>JDK</a:t>
            </a:r>
            <a:r>
              <a:rPr lang="zh-CN" altLang="en-US" sz="1800" dirty="0"/>
              <a:t>、</a:t>
            </a:r>
            <a:r>
              <a:rPr lang="en-US" altLang="zh-CN" sz="1800" dirty="0"/>
              <a:t>Android SDK</a:t>
            </a:r>
            <a:r>
              <a:rPr lang="zh-CN" altLang="en-US" sz="1800" dirty="0"/>
              <a:t>、</a:t>
            </a:r>
            <a:r>
              <a:rPr lang="en-US" altLang="zh-CN" sz="1800" dirty="0"/>
              <a:t>Android Studio</a:t>
            </a:r>
            <a:r>
              <a:rPr lang="zh-CN" altLang="en-US" sz="1800" dirty="0"/>
              <a:t>等必须要用到的工具都帮我们集成好了，到</a:t>
            </a:r>
            <a:r>
              <a:rPr lang="en-US" altLang="zh-CN" sz="1800" dirty="0"/>
              <a:t>Android</a:t>
            </a:r>
            <a:r>
              <a:rPr lang="zh-CN" altLang="en-US" sz="1800" dirty="0"/>
              <a:t>官网就可以下载最新的开发工具，下载地址是：</a:t>
            </a:r>
            <a:r>
              <a:rPr lang="en-US" altLang="zh-CN" sz="1800" dirty="0"/>
              <a:t>https://developer.android.google.cn/studio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不过，</a:t>
            </a:r>
            <a:r>
              <a:rPr lang="en-US" altLang="zh-CN" sz="1800" dirty="0"/>
              <a:t>Android</a:t>
            </a:r>
            <a:r>
              <a:rPr lang="zh-CN" altLang="en-US" sz="1800" dirty="0"/>
              <a:t>官网有时在国内访问会不太稳定，如果你无法访问上述网址的话，也可以到一些国内的代理站点进行下载，比如：</a:t>
            </a:r>
            <a:r>
              <a:rPr lang="en-US" altLang="zh-CN" sz="1800" dirty="0"/>
              <a:t>http://www.android-studio.org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下载完成之后双击运行，一直点击下一步即可完成安装，详细过程请参考书中内容。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F80269-2BB6-440E-9A89-86ACA9395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86" y="3740208"/>
            <a:ext cx="7064114" cy="21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6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</a:t>
            </a:r>
            <a:r>
              <a:rPr lang="en-US" altLang="zh-CN" sz="2400" dirty="0"/>
              <a:t>HelloWorld</a:t>
            </a:r>
            <a:r>
              <a:rPr lang="zh-CN" altLang="en-US" sz="2400" dirty="0"/>
              <a:t>项目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D0F2DE-2E77-4BEC-9673-B51DB856D8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7" y="2412124"/>
            <a:ext cx="5316304" cy="37170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D6057C-FEEC-457E-8570-98DAA0329A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80" y="2412124"/>
            <a:ext cx="5026078" cy="371707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0FE1749-3C9E-47AD-8F89-EAA0DF9D320A}"/>
              </a:ext>
            </a:extLst>
          </p:cNvPr>
          <p:cNvSpPr/>
          <p:nvPr/>
        </p:nvSpPr>
        <p:spPr>
          <a:xfrm>
            <a:off x="838200" y="1122807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在Android Studio的欢迎界面点击Start a new Android Studio project，会打开一个让你选择项目类型的界面，选择</a:t>
            </a:r>
            <a:r>
              <a:rPr lang="en-US" altLang="zh-CN" dirty="0"/>
              <a:t>Empty Activity</a:t>
            </a:r>
            <a:r>
              <a:rPr lang="zh-CN" altLang="en-US" dirty="0"/>
              <a:t>来创建一个空的</a:t>
            </a:r>
            <a:r>
              <a:rPr lang="en-US" altLang="zh-CN" dirty="0"/>
              <a:t>Activity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9044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</a:t>
            </a:r>
            <a:r>
              <a:rPr lang="en-US" altLang="zh-CN" sz="2400" dirty="0"/>
              <a:t>HelloWorld</a:t>
            </a:r>
            <a:r>
              <a:rPr lang="zh-CN" altLang="en-US" sz="2400" dirty="0"/>
              <a:t>项目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FE1749-3C9E-47AD-8F89-EAA0DF9D320A}"/>
              </a:ext>
            </a:extLst>
          </p:cNvPr>
          <p:cNvSpPr/>
          <p:nvPr/>
        </p:nvSpPr>
        <p:spPr>
          <a:xfrm>
            <a:off x="6096000" y="3902022"/>
            <a:ext cx="5617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Name</a:t>
            </a:r>
            <a:r>
              <a:rPr lang="zh-CN" altLang="en-US" dirty="0"/>
              <a:t>表示项目名称，</a:t>
            </a:r>
            <a:r>
              <a:rPr lang="en-US" altLang="zh-CN" dirty="0"/>
              <a:t>Package name</a:t>
            </a:r>
            <a:r>
              <a:rPr lang="zh-CN" altLang="en-US" dirty="0"/>
              <a:t>表示项目的包名，</a:t>
            </a:r>
            <a:r>
              <a:rPr lang="en-US" altLang="zh-CN" dirty="0"/>
              <a:t>Save location</a:t>
            </a:r>
            <a:r>
              <a:rPr lang="zh-CN" altLang="en-US" dirty="0"/>
              <a:t>表示项目代码存放的位置，</a:t>
            </a:r>
            <a:r>
              <a:rPr lang="en-US" altLang="zh-CN" dirty="0"/>
              <a:t>Language</a:t>
            </a:r>
            <a:r>
              <a:rPr lang="zh-CN" altLang="en-US" dirty="0"/>
              <a:t>选择</a:t>
            </a:r>
            <a:r>
              <a:rPr lang="en-US" altLang="zh-CN" dirty="0"/>
              <a:t>Kotlin</a:t>
            </a:r>
            <a:r>
              <a:rPr lang="zh-CN" altLang="en-US" dirty="0"/>
              <a:t>，</a:t>
            </a:r>
            <a:r>
              <a:rPr lang="en-US" altLang="zh-CN" dirty="0"/>
              <a:t>Minimum API level</a:t>
            </a:r>
            <a:r>
              <a:rPr lang="zh-CN" altLang="en-US" dirty="0"/>
              <a:t>选择</a:t>
            </a:r>
            <a:r>
              <a:rPr lang="en-US" altLang="zh-CN" dirty="0"/>
              <a:t>API 21</a:t>
            </a:r>
            <a:r>
              <a:rPr lang="zh-CN" altLang="en-US" dirty="0"/>
              <a:t>，点击</a:t>
            </a:r>
            <a:r>
              <a:rPr lang="en-US" altLang="zh-CN" dirty="0"/>
              <a:t>Finish</a:t>
            </a:r>
            <a:r>
              <a:rPr lang="zh-CN" altLang="en-US" dirty="0"/>
              <a:t>按钮即可完成创建。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2DD343-2BFE-4B5D-B6E6-E7DE109416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251463"/>
            <a:ext cx="5428343" cy="450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0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/>
              <a:t>HelloWorld</a:t>
            </a:r>
            <a:r>
              <a:rPr lang="zh-CN" altLang="en-US" sz="2400" dirty="0"/>
              <a:t>项目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FE1749-3C9E-47AD-8F89-EAA0DF9D320A}"/>
              </a:ext>
            </a:extLst>
          </p:cNvPr>
          <p:cNvSpPr/>
          <p:nvPr/>
        </p:nvSpPr>
        <p:spPr>
          <a:xfrm>
            <a:off x="4255129" y="2826933"/>
            <a:ext cx="79368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app: </a:t>
            </a:r>
            <a:r>
              <a:rPr lang="zh-CN" altLang="en-US" dirty="0"/>
              <a:t>项目中的代码、资源等内容几乎都是放置在这个目录下的。</a:t>
            </a:r>
          </a:p>
          <a:p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en-US" altLang="zh-CN" dirty="0"/>
              <a:t>: </a:t>
            </a:r>
            <a:r>
              <a:rPr lang="zh-CN" altLang="en-US" dirty="0"/>
              <a:t>这个文件是用来将指定的目录或文件排除在版本控制之外的。</a:t>
            </a:r>
          </a:p>
          <a:p>
            <a:endParaRPr lang="en-US" altLang="zh-CN" dirty="0"/>
          </a:p>
          <a:p>
            <a:r>
              <a:rPr lang="en-US" altLang="zh-CN" dirty="0" err="1"/>
              <a:t>build.gradle</a:t>
            </a:r>
            <a:r>
              <a:rPr lang="en-US" altLang="zh-CN" dirty="0"/>
              <a:t>: </a:t>
            </a:r>
            <a:r>
              <a:rPr lang="zh-CN" altLang="en-US" dirty="0"/>
              <a:t>这是项目全局的</a:t>
            </a:r>
            <a:r>
              <a:rPr lang="en-US" altLang="zh-CN" dirty="0" err="1"/>
              <a:t>gradle</a:t>
            </a:r>
            <a:r>
              <a:rPr lang="zh-CN" altLang="en-US" dirty="0"/>
              <a:t>构建脚本，通常这个文件中的内容是不需要修改的。</a:t>
            </a:r>
          </a:p>
          <a:p>
            <a:endParaRPr lang="en-US" altLang="zh-CN" dirty="0"/>
          </a:p>
          <a:p>
            <a:r>
              <a:rPr lang="en-US" altLang="zh-CN" dirty="0" err="1"/>
              <a:t>gradle.properties</a:t>
            </a:r>
            <a:r>
              <a:rPr lang="en-US" altLang="zh-CN" dirty="0"/>
              <a:t>: </a:t>
            </a:r>
            <a:r>
              <a:rPr lang="zh-CN" altLang="en-US" dirty="0"/>
              <a:t>这个文件是全局的</a:t>
            </a:r>
            <a:r>
              <a:rPr lang="en-US" altLang="zh-CN" dirty="0" err="1"/>
              <a:t>gradle</a:t>
            </a:r>
            <a:r>
              <a:rPr lang="zh-CN" altLang="en-US" dirty="0"/>
              <a:t>配置文件，在这里配置的属性将会影响到项目中所有的</a:t>
            </a:r>
            <a:r>
              <a:rPr lang="en-US" altLang="zh-CN" dirty="0" err="1"/>
              <a:t>gradle</a:t>
            </a:r>
            <a:r>
              <a:rPr lang="zh-CN" altLang="en-US" dirty="0"/>
              <a:t>编译脚本。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8817B1-D031-4162-8C58-B894B911F1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45" y="2275046"/>
            <a:ext cx="3864428" cy="39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0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/>
              <a:t>HelloWorld</a:t>
            </a:r>
            <a:r>
              <a:rPr lang="zh-CN" altLang="en-US" sz="2400" dirty="0"/>
              <a:t>项目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FE1749-3C9E-47AD-8F89-EAA0DF9D320A}"/>
              </a:ext>
            </a:extLst>
          </p:cNvPr>
          <p:cNvSpPr/>
          <p:nvPr/>
        </p:nvSpPr>
        <p:spPr>
          <a:xfrm>
            <a:off x="4197073" y="2696305"/>
            <a:ext cx="79368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 err="1"/>
              <a:t>gradlew</a:t>
            </a:r>
            <a:r>
              <a:rPr lang="zh-CN" altLang="en-US" dirty="0"/>
              <a:t>和</a:t>
            </a:r>
            <a:r>
              <a:rPr lang="en-US" altLang="zh-CN" dirty="0"/>
              <a:t>gradlew.bat: </a:t>
            </a:r>
            <a:r>
              <a:rPr lang="zh-CN" altLang="en-US" dirty="0"/>
              <a:t>这两个文件是用来在命令行界面中执行</a:t>
            </a:r>
            <a:r>
              <a:rPr lang="en-US" altLang="zh-CN" dirty="0" err="1"/>
              <a:t>gradle</a:t>
            </a:r>
            <a:r>
              <a:rPr lang="zh-CN" altLang="en-US" dirty="0"/>
              <a:t>命令的，其中</a:t>
            </a:r>
            <a:r>
              <a:rPr lang="en-US" altLang="zh-CN" dirty="0" err="1"/>
              <a:t>gradlew</a:t>
            </a:r>
            <a:r>
              <a:rPr lang="zh-CN" altLang="en-US" dirty="0"/>
              <a:t>是在</a:t>
            </a:r>
            <a:r>
              <a:rPr lang="en-US" altLang="zh-CN" dirty="0"/>
              <a:t>Linux</a:t>
            </a:r>
            <a:r>
              <a:rPr lang="zh-CN" altLang="en-US" dirty="0"/>
              <a:t>或</a:t>
            </a:r>
            <a:r>
              <a:rPr lang="en-US" altLang="zh-CN" dirty="0"/>
              <a:t>Mac</a:t>
            </a:r>
            <a:r>
              <a:rPr lang="zh-CN" altLang="en-US" dirty="0"/>
              <a:t>系统中使用的，</a:t>
            </a:r>
            <a:r>
              <a:rPr lang="en-US" altLang="zh-CN" dirty="0"/>
              <a:t>gradlew.bat</a:t>
            </a:r>
            <a:r>
              <a:rPr lang="zh-CN" altLang="en-US" dirty="0"/>
              <a:t>是在</a:t>
            </a:r>
            <a:r>
              <a:rPr lang="en-US" altLang="zh-CN" dirty="0"/>
              <a:t>Windows</a:t>
            </a:r>
            <a:r>
              <a:rPr lang="zh-CN" altLang="en-US" dirty="0"/>
              <a:t>系统中使用的。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local.properties</a:t>
            </a:r>
            <a:r>
              <a:rPr lang="en-US" altLang="zh-CN" dirty="0"/>
              <a:t>: </a:t>
            </a:r>
            <a:r>
              <a:rPr lang="zh-CN" altLang="en-US" dirty="0"/>
              <a:t>这个文件用于指定本机中的</a:t>
            </a:r>
            <a:r>
              <a:rPr lang="en-US" altLang="zh-CN" dirty="0"/>
              <a:t>Android SDK</a:t>
            </a:r>
            <a:r>
              <a:rPr lang="zh-CN" altLang="en-US" dirty="0"/>
              <a:t>路径，通常内容都是自动生成的，我们并不需要修改。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settings.gradle</a:t>
            </a:r>
            <a:r>
              <a:rPr lang="en-US" altLang="zh-CN" dirty="0"/>
              <a:t>: </a:t>
            </a:r>
            <a:r>
              <a:rPr lang="zh-CN" altLang="en-US" dirty="0"/>
              <a:t>这个文件用于指定项目中所有引入的模块。由于</a:t>
            </a:r>
            <a:r>
              <a:rPr lang="en-US" altLang="zh-CN" dirty="0"/>
              <a:t>HelloWorld</a:t>
            </a:r>
            <a:r>
              <a:rPr lang="zh-CN" altLang="en-US" dirty="0"/>
              <a:t>项目中就只有一个</a:t>
            </a:r>
            <a:r>
              <a:rPr lang="en-US" altLang="zh-CN" dirty="0"/>
              <a:t>app</a:t>
            </a:r>
            <a:r>
              <a:rPr lang="zh-CN" altLang="en-US" dirty="0"/>
              <a:t>模块，因此该文件中也就只引入了</a:t>
            </a:r>
            <a:r>
              <a:rPr lang="en-US" altLang="zh-CN" dirty="0"/>
              <a:t>app</a:t>
            </a:r>
            <a:r>
              <a:rPr lang="zh-CN" altLang="en-US" dirty="0"/>
              <a:t>这一个模块。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8817B1-D031-4162-8C58-B894B911F1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45" y="2275046"/>
            <a:ext cx="3864428" cy="39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70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1243</Words>
  <Application>Microsoft Office PowerPoint</Application>
  <PresentationFormat>宽屏</PresentationFormat>
  <Paragraphs>133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Calibri</vt:lpstr>
      <vt:lpstr>Wingdings 2</vt:lpstr>
      <vt:lpstr>引用</vt:lpstr>
      <vt:lpstr>第1章 开始启程，你的第一行Android代码</vt:lpstr>
      <vt:lpstr>Android系统架构</vt:lpstr>
      <vt:lpstr>Android系统架构</vt:lpstr>
      <vt:lpstr>Android主要系统版本</vt:lpstr>
      <vt:lpstr>搭建开发环境</vt:lpstr>
      <vt:lpstr>创建HelloWorld项目</vt:lpstr>
      <vt:lpstr>创建HelloWorld项目</vt:lpstr>
      <vt:lpstr>分析HelloWorld项目</vt:lpstr>
      <vt:lpstr>分析HelloWorld项目</vt:lpstr>
      <vt:lpstr>分析app模块</vt:lpstr>
      <vt:lpstr>分析项目中的资源</vt:lpstr>
      <vt:lpstr>分析build.gradle文件</vt:lpstr>
      <vt:lpstr>分析app/build.gradle文件</vt:lpstr>
      <vt:lpstr>掌握日志工具的使用</vt:lpstr>
      <vt:lpstr>推荐阅读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开始启程，你的第一行Android代码</dc:title>
  <dc:creator>郭 霖</dc:creator>
  <cp:lastModifiedBy>张霞</cp:lastModifiedBy>
  <cp:revision>74</cp:revision>
  <dcterms:created xsi:type="dcterms:W3CDTF">2019-11-27T23:48:03Z</dcterms:created>
  <dcterms:modified xsi:type="dcterms:W3CDTF">2020-03-19T06:04:48Z</dcterms:modified>
</cp:coreProperties>
</file>