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30"/>
  </p:handoutMasterIdLst>
  <p:sldIdLst>
    <p:sldId id="256" r:id="rId2"/>
    <p:sldId id="257" r:id="rId3"/>
    <p:sldId id="318" r:id="rId4"/>
    <p:sldId id="272" r:id="rId5"/>
    <p:sldId id="344" r:id="rId6"/>
    <p:sldId id="345" r:id="rId7"/>
    <p:sldId id="346" r:id="rId8"/>
    <p:sldId id="341" r:id="rId9"/>
    <p:sldId id="327" r:id="rId10"/>
    <p:sldId id="347" r:id="rId11"/>
    <p:sldId id="301" r:id="rId12"/>
    <p:sldId id="348" r:id="rId13"/>
    <p:sldId id="349" r:id="rId14"/>
    <p:sldId id="350" r:id="rId15"/>
    <p:sldId id="322" r:id="rId16"/>
    <p:sldId id="352" r:id="rId17"/>
    <p:sldId id="354" r:id="rId18"/>
    <p:sldId id="355" r:id="rId19"/>
    <p:sldId id="357" r:id="rId20"/>
    <p:sldId id="358" r:id="rId21"/>
    <p:sldId id="351" r:id="rId22"/>
    <p:sldId id="323" r:id="rId23"/>
    <p:sldId id="343" r:id="rId24"/>
    <p:sldId id="359" r:id="rId25"/>
    <p:sldId id="360" r:id="rId26"/>
    <p:sldId id="361" r:id="rId27"/>
    <p:sldId id="388" r:id="rId28"/>
    <p:sldId id="27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09591B8-CD51-4185-B80D-4584E65794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96FE84-0A7D-45BF-BD4F-CD03CBA91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09437-51D7-4420-B899-1198E5356F4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0E188-3522-49EB-9E18-70A0507E73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0B487-C53B-44DA-A184-BFE0669A23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410F2-0C07-4DDD-96E7-930A26773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03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5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8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1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8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9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9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0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2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0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0246D79-26CB-5B4D-B0F6-E76966243E2F}"/>
              </a:ext>
            </a:extLst>
          </p:cNvPr>
          <p:cNvSpPr txBox="1">
            <a:spLocks/>
          </p:cNvSpPr>
          <p:nvPr userDrawn="1"/>
        </p:nvSpPr>
        <p:spPr>
          <a:xfrm>
            <a:off x="8428893" y="6318738"/>
            <a:ext cx="3763108" cy="533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第一行代码</a:t>
            </a:r>
            <a:r>
              <a:rPr lang="en-US" altLang="zh-CN" dirty="0"/>
              <a:t>——Android 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随书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52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ituring.com.cn/book/27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10</a:t>
            </a:r>
            <a:r>
              <a:rPr lang="zh-CN" altLang="en-US" sz="3200" dirty="0"/>
              <a:t>章 后台默默的劳动者，探究</a:t>
            </a:r>
            <a:r>
              <a:rPr lang="en-US" altLang="zh-CN" sz="3200" dirty="0"/>
              <a:t>Service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736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重写</a:t>
            </a:r>
            <a:r>
              <a:rPr lang="en-US" altLang="zh-CN" sz="2400" dirty="0"/>
              <a:t>Service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554"/>
            <a:ext cx="10515600" cy="8468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然后需要重写了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()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onStartCommand</a:t>
            </a:r>
            <a:r>
              <a:rPr lang="en-US" altLang="zh-CN" sz="1800" dirty="0"/>
              <a:t>()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onDestroy</a:t>
            </a:r>
            <a:r>
              <a:rPr lang="en-US" altLang="zh-CN" sz="1800" dirty="0"/>
              <a:t>()</a:t>
            </a:r>
            <a:r>
              <a:rPr lang="zh-CN" altLang="en-US" sz="1800" dirty="0"/>
              <a:t>这</a:t>
            </a:r>
            <a:r>
              <a:rPr lang="en-US" altLang="zh-CN" sz="1800" dirty="0"/>
              <a:t>3</a:t>
            </a:r>
            <a:r>
              <a:rPr lang="zh-CN" altLang="en-US" sz="1800" dirty="0"/>
              <a:t>个方法。其中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()</a:t>
            </a:r>
            <a:r>
              <a:rPr lang="zh-CN" altLang="en-US" sz="1800" dirty="0"/>
              <a:t>方法会在</a:t>
            </a:r>
            <a:r>
              <a:rPr lang="en-US" altLang="zh-CN" sz="1800" dirty="0"/>
              <a:t>Service</a:t>
            </a:r>
            <a:r>
              <a:rPr lang="zh-CN" altLang="en-US" sz="1800" dirty="0"/>
              <a:t>创建的时候调用，</a:t>
            </a:r>
            <a:r>
              <a:rPr lang="en-US" altLang="zh-CN" sz="1800" dirty="0" err="1"/>
              <a:t>onStartCommand</a:t>
            </a:r>
            <a:r>
              <a:rPr lang="en-US" altLang="zh-CN" sz="1800" dirty="0"/>
              <a:t>()</a:t>
            </a:r>
            <a:r>
              <a:rPr lang="zh-CN" altLang="en-US" sz="1800" dirty="0"/>
              <a:t>方法会在每次</a:t>
            </a:r>
            <a:r>
              <a:rPr lang="en-US" altLang="zh-CN" sz="1800" dirty="0"/>
              <a:t>Service</a:t>
            </a:r>
            <a:r>
              <a:rPr lang="zh-CN" altLang="en-US" sz="1800" dirty="0"/>
              <a:t>启动的时候调用，</a:t>
            </a:r>
            <a:r>
              <a:rPr lang="en-US" altLang="zh-CN" sz="1800" dirty="0" err="1"/>
              <a:t>onDestroy</a:t>
            </a:r>
            <a:r>
              <a:rPr lang="en-US" altLang="zh-CN" sz="1800" dirty="0"/>
              <a:t>()</a:t>
            </a:r>
            <a:r>
              <a:rPr lang="zh-CN" altLang="en-US" sz="1800" dirty="0"/>
              <a:t>方法会在</a:t>
            </a:r>
            <a:r>
              <a:rPr lang="en-US" altLang="zh-CN" sz="1800" dirty="0"/>
              <a:t>Service</a:t>
            </a:r>
            <a:r>
              <a:rPr lang="zh-CN" altLang="en-US" sz="1800" dirty="0"/>
              <a:t>销毁的时候调用。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D8E347-11E9-4DBC-915D-BDEB4E95419F}"/>
              </a:ext>
            </a:extLst>
          </p:cNvPr>
          <p:cNvSpPr/>
          <p:nvPr/>
        </p:nvSpPr>
        <p:spPr>
          <a:xfrm>
            <a:off x="838200" y="2209430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class MyService : Service() {</a:t>
            </a:r>
          </a:p>
          <a:p>
            <a:r>
              <a:rPr lang="zh-CN" altLang="en-US" sz="1600" dirty="0"/>
              <a:t>    …</a:t>
            </a:r>
          </a:p>
          <a:p>
            <a:r>
              <a:rPr lang="zh-CN" altLang="en-US" sz="1600" dirty="0"/>
              <a:t>    override fun onCreate() {</a:t>
            </a:r>
          </a:p>
          <a:p>
            <a:r>
              <a:rPr lang="zh-CN" altLang="en-US" sz="1600" dirty="0"/>
              <a:t>        super.onCreate()</a:t>
            </a:r>
          </a:p>
          <a:p>
            <a:r>
              <a:rPr lang="zh-CN" altLang="en-US" sz="1600" dirty="0"/>
              <a:t>    }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override fun onStartCommand(intent: Intent, flags: Int, startId: Int): Int {</a:t>
            </a:r>
          </a:p>
          <a:p>
            <a:r>
              <a:rPr lang="zh-CN" altLang="en-US" sz="1600" dirty="0"/>
              <a:t>        return super.onStartCommand(intent, flags, startId)</a:t>
            </a:r>
          </a:p>
          <a:p>
            <a:r>
              <a:rPr lang="zh-CN" altLang="en-US" sz="1600" dirty="0"/>
              <a:t>    }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override fun onDestroy() {</a:t>
            </a:r>
          </a:p>
          <a:p>
            <a:r>
              <a:rPr lang="zh-CN" altLang="en-US" sz="1600" dirty="0"/>
              <a:t>        super.onDestroy()</a:t>
            </a:r>
          </a:p>
          <a:p>
            <a:r>
              <a:rPr lang="zh-CN" altLang="en-US" sz="1600" dirty="0"/>
              <a:t>    }</a:t>
            </a:r>
          </a:p>
          <a:p>
            <a:endParaRPr lang="zh-CN" altLang="en-US" sz="1600" dirty="0"/>
          </a:p>
          <a:p>
            <a:r>
              <a:rPr lang="zh-CN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879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AndroidManifest</a:t>
            </a:r>
            <a:r>
              <a:rPr lang="zh-CN" altLang="en-US" sz="2400" dirty="0"/>
              <a:t>文件中注册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861"/>
            <a:ext cx="10515600" cy="590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另外需要注意，每一个</a:t>
            </a:r>
            <a:r>
              <a:rPr lang="en-US" altLang="zh-CN" sz="1800" dirty="0"/>
              <a:t>Service</a:t>
            </a:r>
            <a:r>
              <a:rPr lang="zh-CN" altLang="en-US" sz="1800" dirty="0"/>
              <a:t>都需要在</a:t>
            </a:r>
            <a:r>
              <a:rPr lang="en-US" altLang="zh-CN" sz="1800" dirty="0"/>
              <a:t>AndroidManifest.xml</a:t>
            </a:r>
            <a:r>
              <a:rPr lang="zh-CN" altLang="en-US" sz="1800" dirty="0"/>
              <a:t>文件中进行注册才能生效，这是</a:t>
            </a:r>
            <a:r>
              <a:rPr lang="en-US" altLang="zh-CN" sz="1800" dirty="0"/>
              <a:t>Android</a:t>
            </a:r>
            <a:r>
              <a:rPr lang="zh-CN" altLang="en-US" sz="1800" dirty="0"/>
              <a:t>四大组件共有的特点。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D8E347-11E9-4DBC-915D-BDEB4E95419F}"/>
              </a:ext>
            </a:extLst>
          </p:cNvPr>
          <p:cNvSpPr/>
          <p:nvPr/>
        </p:nvSpPr>
        <p:spPr>
          <a:xfrm>
            <a:off x="838200" y="2401775"/>
            <a:ext cx="10515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&lt;manifest </a:t>
            </a:r>
            <a:r>
              <a:rPr lang="en-US" altLang="zh-CN" sz="1600" dirty="0" err="1"/>
              <a:t>xmlns:android</a:t>
            </a:r>
            <a:r>
              <a:rPr lang="en-US" altLang="zh-CN" sz="1600" dirty="0"/>
              <a:t>="http://schemas.android.com/</a:t>
            </a:r>
            <a:r>
              <a:rPr lang="en-US" altLang="zh-CN" sz="1600" dirty="0" err="1"/>
              <a:t>apk</a:t>
            </a:r>
            <a:r>
              <a:rPr lang="en-US" altLang="zh-CN" sz="1600" dirty="0"/>
              <a:t>/res/android"</a:t>
            </a:r>
          </a:p>
          <a:p>
            <a:r>
              <a:rPr lang="en-US" altLang="zh-CN" sz="1600" dirty="0"/>
              <a:t>    package="</a:t>
            </a:r>
            <a:r>
              <a:rPr lang="en-US" altLang="zh-CN" sz="1600" dirty="0" err="1"/>
              <a:t>com.example.servicetest</a:t>
            </a:r>
            <a:r>
              <a:rPr lang="en-US" altLang="zh-CN" sz="1600" dirty="0"/>
              <a:t>"&gt;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&lt;application …&gt;</a:t>
            </a:r>
          </a:p>
          <a:p>
            <a:r>
              <a:rPr lang="en-US" altLang="zh-CN" sz="1600" dirty="0"/>
              <a:t>        ...</a:t>
            </a:r>
          </a:p>
          <a:p>
            <a:r>
              <a:rPr lang="en-US" altLang="zh-CN" sz="1600" b="1" dirty="0"/>
              <a:t>        &lt;service</a:t>
            </a:r>
          </a:p>
          <a:p>
            <a:r>
              <a:rPr lang="en-US" altLang="zh-CN" sz="1600" b="1" dirty="0"/>
              <a:t>            </a:t>
            </a:r>
            <a:r>
              <a:rPr lang="en-US" altLang="zh-CN" sz="1600" b="1" dirty="0" err="1"/>
              <a:t>android:name</a:t>
            </a:r>
            <a:r>
              <a:rPr lang="en-US" altLang="zh-CN" sz="1600" b="1" dirty="0"/>
              <a:t>=".</a:t>
            </a:r>
            <a:r>
              <a:rPr lang="en-US" altLang="zh-CN" sz="1600" b="1" dirty="0" err="1"/>
              <a:t>MyService</a:t>
            </a:r>
            <a:r>
              <a:rPr lang="en-US" altLang="zh-CN" sz="1600" b="1" dirty="0"/>
              <a:t>"</a:t>
            </a:r>
          </a:p>
          <a:p>
            <a:r>
              <a:rPr lang="en-US" altLang="zh-CN" sz="1600" b="1" dirty="0"/>
              <a:t>            </a:t>
            </a:r>
            <a:r>
              <a:rPr lang="en-US" altLang="zh-CN" sz="1600" b="1" dirty="0" err="1"/>
              <a:t>android:enabled</a:t>
            </a:r>
            <a:r>
              <a:rPr lang="en-US" altLang="zh-CN" sz="1600" b="1" dirty="0"/>
              <a:t>="true"</a:t>
            </a:r>
          </a:p>
          <a:p>
            <a:r>
              <a:rPr lang="en-US" altLang="zh-CN" sz="1600" b="1" dirty="0"/>
              <a:t>            </a:t>
            </a:r>
            <a:r>
              <a:rPr lang="en-US" altLang="zh-CN" sz="1600" b="1" dirty="0" err="1"/>
              <a:t>android:exported</a:t>
            </a:r>
            <a:r>
              <a:rPr lang="en-US" altLang="zh-CN" sz="1600" b="1" dirty="0"/>
              <a:t>="true"&gt;</a:t>
            </a:r>
          </a:p>
          <a:p>
            <a:r>
              <a:rPr lang="en-US" altLang="zh-CN" sz="1600" b="1" dirty="0"/>
              <a:t>        &lt;/service&gt;</a:t>
            </a:r>
          </a:p>
          <a:p>
            <a:r>
              <a:rPr lang="en-US" altLang="zh-CN" sz="1600" dirty="0"/>
              <a:t>    &lt;/application&gt;</a:t>
            </a:r>
          </a:p>
          <a:p>
            <a:endParaRPr lang="en-US" altLang="zh-CN" sz="1600" dirty="0"/>
          </a:p>
          <a:p>
            <a:r>
              <a:rPr lang="en-US" altLang="zh-CN" sz="1600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81487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启动和停止</a:t>
            </a:r>
            <a:r>
              <a:rPr lang="en-US" altLang="zh-CN" sz="2400" dirty="0"/>
              <a:t>Service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849"/>
            <a:ext cx="10515600" cy="846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Context</a:t>
            </a:r>
            <a:r>
              <a:rPr lang="zh-CN" altLang="en-US" sz="1800" dirty="0"/>
              <a:t>类中提供了</a:t>
            </a:r>
            <a:r>
              <a:rPr lang="en-US" altLang="zh-CN" sz="1800" dirty="0" err="1"/>
              <a:t>startService</a:t>
            </a:r>
            <a:r>
              <a:rPr lang="en-US" altLang="zh-CN" sz="1800" dirty="0"/>
              <a:t>()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stopService</a:t>
            </a:r>
            <a:r>
              <a:rPr lang="en-US" altLang="zh-CN" sz="1800" dirty="0"/>
              <a:t>()</a:t>
            </a:r>
            <a:r>
              <a:rPr lang="zh-CN" altLang="en-US" sz="1800" dirty="0"/>
              <a:t>这两个方法来启动和停止</a:t>
            </a:r>
            <a:r>
              <a:rPr lang="en-US" altLang="zh-CN" sz="1800" dirty="0"/>
              <a:t>Service</a:t>
            </a:r>
            <a:r>
              <a:rPr lang="zh-CN" altLang="en-US" sz="1800" dirty="0"/>
              <a:t>，所以我们在</a:t>
            </a:r>
            <a:r>
              <a:rPr lang="en-US" altLang="zh-CN" sz="1800" dirty="0"/>
              <a:t>Activity</a:t>
            </a:r>
            <a:r>
              <a:rPr lang="zh-CN" altLang="en-US" sz="1800" dirty="0"/>
              <a:t>里可以直接调用这两个方法。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D8E347-11E9-4DBC-915D-BDEB4E95419F}"/>
              </a:ext>
            </a:extLst>
          </p:cNvPr>
          <p:cNvSpPr/>
          <p:nvPr/>
        </p:nvSpPr>
        <p:spPr>
          <a:xfrm>
            <a:off x="838200" y="2304964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MainActivity</a:t>
            </a:r>
            <a:r>
              <a:rPr lang="en-US" altLang="zh-CN" sz="1400" dirty="0"/>
              <a:t> : </a:t>
            </a:r>
            <a:r>
              <a:rPr lang="en-US" altLang="zh-CN" sz="1400" dirty="0" err="1"/>
              <a:t>AppCompatActivity</a:t>
            </a:r>
            <a:r>
              <a:rPr lang="en-US" altLang="zh-CN" sz="1400" dirty="0"/>
              <a:t>()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override fun </a:t>
            </a:r>
            <a:r>
              <a:rPr lang="en-US" altLang="zh-CN" sz="1400" dirty="0" err="1"/>
              <a:t>onCreate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savedInstanceState</a:t>
            </a:r>
            <a:r>
              <a:rPr lang="en-US" altLang="zh-CN" sz="1400" dirty="0"/>
              <a:t>: Bundle?)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super.onCreate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savedInstanceState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setContentView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R.layout.activity_main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startServiceBtn.setOnClickListener</a:t>
            </a:r>
            <a:r>
              <a:rPr lang="en-US" altLang="zh-CN" sz="1400" dirty="0"/>
              <a:t> {</a:t>
            </a:r>
          </a:p>
          <a:p>
            <a:r>
              <a:rPr lang="en-US" altLang="zh-CN" sz="1400" b="1" dirty="0"/>
              <a:t>            </a:t>
            </a:r>
            <a:r>
              <a:rPr lang="en-US" altLang="zh-CN" sz="1400" b="1" dirty="0" err="1"/>
              <a:t>val</a:t>
            </a:r>
            <a:r>
              <a:rPr lang="en-US" altLang="zh-CN" sz="1400" b="1" dirty="0"/>
              <a:t> intent = Intent(this, </a:t>
            </a:r>
            <a:r>
              <a:rPr lang="en-US" altLang="zh-CN" sz="1400" b="1" dirty="0" err="1"/>
              <a:t>MyService</a:t>
            </a:r>
            <a:r>
              <a:rPr lang="en-US" altLang="zh-CN" sz="1400" b="1" dirty="0"/>
              <a:t>::class.java)</a:t>
            </a:r>
          </a:p>
          <a:p>
            <a:r>
              <a:rPr lang="en-US" altLang="zh-CN" sz="1400" b="1" dirty="0"/>
              <a:t>            </a:t>
            </a:r>
            <a:r>
              <a:rPr lang="en-US" altLang="zh-CN" sz="1400" b="1" dirty="0" err="1"/>
              <a:t>startService</a:t>
            </a:r>
            <a:r>
              <a:rPr lang="en-US" altLang="zh-CN" sz="1400" b="1" dirty="0"/>
              <a:t>(intent) // </a:t>
            </a:r>
            <a:r>
              <a:rPr lang="zh-CN" altLang="en-US" sz="1400" b="1" dirty="0"/>
              <a:t>启动</a:t>
            </a:r>
            <a:r>
              <a:rPr lang="en-US" altLang="zh-CN" sz="1400" b="1" dirty="0"/>
              <a:t>Service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stopServiceBtn.setOnClickListener</a:t>
            </a:r>
            <a:r>
              <a:rPr lang="en-US" altLang="zh-CN" sz="1400" dirty="0"/>
              <a:t> {</a:t>
            </a:r>
          </a:p>
          <a:p>
            <a:r>
              <a:rPr lang="en-US" altLang="zh-CN" sz="1400" b="1" dirty="0"/>
              <a:t>            </a:t>
            </a:r>
            <a:r>
              <a:rPr lang="en-US" altLang="zh-CN" sz="1400" b="1" dirty="0" err="1"/>
              <a:t>val</a:t>
            </a:r>
            <a:r>
              <a:rPr lang="en-US" altLang="zh-CN" sz="1400" b="1" dirty="0"/>
              <a:t> intent = Intent(this, </a:t>
            </a:r>
            <a:r>
              <a:rPr lang="en-US" altLang="zh-CN" sz="1400" b="1" dirty="0" err="1"/>
              <a:t>MyService</a:t>
            </a:r>
            <a:r>
              <a:rPr lang="en-US" altLang="zh-CN" sz="1400" b="1" dirty="0"/>
              <a:t>::class.java)</a:t>
            </a:r>
          </a:p>
          <a:p>
            <a:r>
              <a:rPr lang="en-US" altLang="zh-CN" sz="1400" b="1" dirty="0"/>
              <a:t>            </a:t>
            </a:r>
            <a:r>
              <a:rPr lang="en-US" altLang="zh-CN" sz="1400" b="1" dirty="0" err="1"/>
              <a:t>stopService</a:t>
            </a:r>
            <a:r>
              <a:rPr lang="en-US" altLang="zh-CN" sz="1400" b="1" dirty="0"/>
              <a:t>(intent) // </a:t>
            </a:r>
            <a:r>
              <a:rPr lang="zh-CN" altLang="en-US" sz="1400" b="1" dirty="0"/>
              <a:t>停止</a:t>
            </a:r>
            <a:r>
              <a:rPr lang="en-US" altLang="zh-CN" sz="1400" b="1" dirty="0"/>
              <a:t>Service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399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和</a:t>
            </a:r>
            <a:r>
              <a:rPr lang="en-US" altLang="zh-CN" sz="2400" dirty="0"/>
              <a:t>Service</a:t>
            </a:r>
            <a:r>
              <a:rPr lang="zh-CN" altLang="en-US" sz="2400" dirty="0"/>
              <a:t>进行通信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760"/>
            <a:ext cx="10515600" cy="675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假如我们希望在</a:t>
            </a:r>
            <a:r>
              <a:rPr lang="en-US" altLang="zh-CN" sz="1800" dirty="0" err="1"/>
              <a:t>MyService</a:t>
            </a:r>
            <a:r>
              <a:rPr lang="zh-CN" altLang="en-US" sz="1800" dirty="0"/>
              <a:t>里提供一个下载功能，然后在</a:t>
            </a:r>
            <a:r>
              <a:rPr lang="en-US" altLang="zh-CN" sz="1800" dirty="0"/>
              <a:t>Activity</a:t>
            </a:r>
            <a:r>
              <a:rPr lang="zh-CN" altLang="en-US" sz="1800" dirty="0"/>
              <a:t>中可以决定何时开始下载，以及随时查看下载进度。实现这个功能的思路是创建一个专门的</a:t>
            </a:r>
            <a:r>
              <a:rPr lang="en-US" altLang="zh-CN" sz="1800" dirty="0"/>
              <a:t>Binder</a:t>
            </a:r>
            <a:r>
              <a:rPr lang="zh-CN" altLang="en-US" sz="1800" dirty="0"/>
              <a:t>对象来对下载功能进行管理。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D8E347-11E9-4DBC-915D-BDEB4E95419F}"/>
              </a:ext>
            </a:extLst>
          </p:cNvPr>
          <p:cNvSpPr/>
          <p:nvPr/>
        </p:nvSpPr>
        <p:spPr>
          <a:xfrm>
            <a:off x="838200" y="2168464"/>
            <a:ext cx="10515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MyService</a:t>
            </a:r>
            <a:r>
              <a:rPr lang="en-US" altLang="zh-CN" sz="1400" dirty="0"/>
              <a:t> : Service()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private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mBinder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DownloadBinder</a:t>
            </a:r>
            <a:r>
              <a:rPr lang="en-US" altLang="zh-CN" sz="1400" dirty="0"/>
              <a:t>()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class </a:t>
            </a:r>
            <a:r>
              <a:rPr lang="en-US" altLang="zh-CN" sz="1400" dirty="0" err="1"/>
              <a:t>DownloadBinder</a:t>
            </a:r>
            <a:r>
              <a:rPr lang="en-US" altLang="zh-CN" sz="1400" dirty="0"/>
              <a:t> : Binder()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fun </a:t>
            </a:r>
            <a:r>
              <a:rPr lang="en-US" altLang="zh-CN" sz="1400" dirty="0" err="1"/>
              <a:t>startDownload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Log.d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MyService</a:t>
            </a:r>
            <a:r>
              <a:rPr lang="en-US" altLang="zh-CN" sz="1400" dirty="0"/>
              <a:t>", "</a:t>
            </a:r>
            <a:r>
              <a:rPr lang="en-US" altLang="zh-CN" sz="1400" dirty="0" err="1"/>
              <a:t>startDownload</a:t>
            </a:r>
            <a:r>
              <a:rPr lang="en-US" altLang="zh-CN" sz="1400" dirty="0"/>
              <a:t> executed")</a:t>
            </a:r>
          </a:p>
          <a:p>
            <a:r>
              <a:rPr lang="en-US" altLang="zh-CN" sz="1400" dirty="0"/>
              <a:t>    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fun </a:t>
            </a:r>
            <a:r>
              <a:rPr lang="en-US" altLang="zh-CN" sz="1400" dirty="0" err="1"/>
              <a:t>getProgress</a:t>
            </a:r>
            <a:r>
              <a:rPr lang="en-US" altLang="zh-CN" sz="1400" dirty="0"/>
              <a:t>(): Int {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Log.d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MyService</a:t>
            </a:r>
            <a:r>
              <a:rPr lang="en-US" altLang="zh-CN" sz="1400" dirty="0"/>
              <a:t>", "</a:t>
            </a:r>
            <a:r>
              <a:rPr lang="en-US" altLang="zh-CN" sz="1400" dirty="0" err="1"/>
              <a:t>getProgress</a:t>
            </a:r>
            <a:r>
              <a:rPr lang="en-US" altLang="zh-CN" sz="1400" dirty="0"/>
              <a:t> executed")</a:t>
            </a:r>
          </a:p>
          <a:p>
            <a:r>
              <a:rPr lang="en-US" altLang="zh-CN" sz="1400" dirty="0"/>
              <a:t>            return 0</a:t>
            </a:r>
          </a:p>
          <a:p>
            <a:r>
              <a:rPr lang="en-US" altLang="zh-CN" sz="1400" dirty="0"/>
              <a:t>    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override fun </a:t>
            </a:r>
            <a:r>
              <a:rPr lang="en-US" altLang="zh-CN" sz="1400" dirty="0" err="1"/>
              <a:t>onBind</a:t>
            </a:r>
            <a:r>
              <a:rPr lang="en-US" altLang="zh-CN" sz="1400" dirty="0"/>
              <a:t>(intent: Intent): </a:t>
            </a:r>
            <a:r>
              <a:rPr lang="en-US" altLang="zh-CN" sz="1400" dirty="0" err="1"/>
              <a:t>IBinder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/>
              <a:t>        return </a:t>
            </a:r>
            <a:r>
              <a:rPr lang="en-US" altLang="zh-CN" sz="1400" dirty="0" err="1"/>
              <a:t>mBinder</a:t>
            </a:r>
            <a:endParaRPr lang="en-US" altLang="zh-CN" sz="1400" dirty="0"/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896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和</a:t>
            </a:r>
            <a:r>
              <a:rPr lang="en-US" altLang="zh-CN" sz="2400" dirty="0"/>
              <a:t>Service</a:t>
            </a:r>
            <a:r>
              <a:rPr lang="zh-CN" altLang="en-US" sz="2400" dirty="0"/>
              <a:t>进行通信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253"/>
            <a:ext cx="10515600" cy="359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当一个</a:t>
            </a:r>
            <a:r>
              <a:rPr lang="en-US" altLang="zh-CN" sz="1800" dirty="0"/>
              <a:t>Activity</a:t>
            </a:r>
            <a:r>
              <a:rPr lang="zh-CN" altLang="en-US" sz="1800" dirty="0"/>
              <a:t>和</a:t>
            </a:r>
            <a:r>
              <a:rPr lang="en-US" altLang="zh-CN" sz="1800" dirty="0"/>
              <a:t>Service</a:t>
            </a:r>
            <a:r>
              <a:rPr lang="zh-CN" altLang="en-US" sz="1800" dirty="0"/>
              <a:t>绑定了之后，就可以调用该</a:t>
            </a:r>
            <a:r>
              <a:rPr lang="en-US" altLang="zh-CN" sz="1800" dirty="0"/>
              <a:t>Service</a:t>
            </a:r>
            <a:r>
              <a:rPr lang="zh-CN" altLang="en-US" sz="1800" dirty="0"/>
              <a:t>里的</a:t>
            </a:r>
            <a:r>
              <a:rPr lang="en-US" altLang="zh-CN" sz="1800" dirty="0"/>
              <a:t>Binder</a:t>
            </a:r>
            <a:r>
              <a:rPr lang="zh-CN" altLang="en-US" sz="1800" dirty="0"/>
              <a:t>提供的方法了，如下所示：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D8E347-11E9-4DBC-915D-BDEB4E95419F}"/>
              </a:ext>
            </a:extLst>
          </p:cNvPr>
          <p:cNvSpPr/>
          <p:nvPr/>
        </p:nvSpPr>
        <p:spPr>
          <a:xfrm>
            <a:off x="838200" y="1856377"/>
            <a:ext cx="105156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class </a:t>
            </a:r>
            <a:r>
              <a:rPr lang="en-US" altLang="zh-CN" sz="1100" dirty="0" err="1"/>
              <a:t>MainActivity</a:t>
            </a:r>
            <a:r>
              <a:rPr lang="en-US" altLang="zh-CN" sz="1100" dirty="0"/>
              <a:t> : </a:t>
            </a:r>
            <a:r>
              <a:rPr lang="en-US" altLang="zh-CN" sz="1100" dirty="0" err="1"/>
              <a:t>AppCompatActivity</a:t>
            </a:r>
            <a:r>
              <a:rPr lang="en-US" altLang="zh-CN" sz="1100" dirty="0"/>
              <a:t>() {</a:t>
            </a:r>
          </a:p>
          <a:p>
            <a:endParaRPr lang="en-US" altLang="zh-CN" sz="1100" dirty="0"/>
          </a:p>
          <a:p>
            <a:r>
              <a:rPr lang="en-US" altLang="zh-CN" sz="1100" b="1" dirty="0"/>
              <a:t>    </a:t>
            </a:r>
            <a:r>
              <a:rPr lang="en-US" altLang="zh-CN" sz="1100" b="1" dirty="0" err="1"/>
              <a:t>lateinit</a:t>
            </a:r>
            <a:r>
              <a:rPr lang="en-US" altLang="zh-CN" sz="1100" b="1" dirty="0"/>
              <a:t> var </a:t>
            </a:r>
            <a:r>
              <a:rPr lang="en-US" altLang="zh-CN" sz="1100" b="1" dirty="0" err="1"/>
              <a:t>downloadBinder</a:t>
            </a:r>
            <a:r>
              <a:rPr lang="en-US" altLang="zh-CN" sz="1100" b="1" dirty="0"/>
              <a:t>: </a:t>
            </a:r>
            <a:r>
              <a:rPr lang="en-US" altLang="zh-CN" sz="1100" b="1" dirty="0" err="1"/>
              <a:t>MyService.DownloadBinder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en-US" altLang="zh-CN" sz="1100" b="1" dirty="0"/>
              <a:t>    private </a:t>
            </a:r>
            <a:r>
              <a:rPr lang="en-US" altLang="zh-CN" sz="1100" b="1" dirty="0" err="1"/>
              <a:t>val</a:t>
            </a:r>
            <a:r>
              <a:rPr lang="en-US" altLang="zh-CN" sz="1100" b="1" dirty="0"/>
              <a:t> connection = object : </a:t>
            </a:r>
            <a:r>
              <a:rPr lang="en-US" altLang="zh-CN" sz="1100" b="1" dirty="0" err="1"/>
              <a:t>ServiceConnection</a:t>
            </a:r>
            <a:r>
              <a:rPr lang="en-US" altLang="zh-CN" sz="1100" b="1" dirty="0"/>
              <a:t> {</a:t>
            </a:r>
          </a:p>
          <a:p>
            <a:endParaRPr lang="en-US" altLang="zh-CN" sz="1100" b="1" dirty="0"/>
          </a:p>
          <a:p>
            <a:r>
              <a:rPr lang="en-US" altLang="zh-CN" sz="1100" b="1" dirty="0"/>
              <a:t>        override fun </a:t>
            </a:r>
            <a:r>
              <a:rPr lang="en-US" altLang="zh-CN" sz="1100" b="1" dirty="0" err="1"/>
              <a:t>onServiceConnected</a:t>
            </a:r>
            <a:r>
              <a:rPr lang="en-US" altLang="zh-CN" sz="1100" b="1" dirty="0"/>
              <a:t>(name: </a:t>
            </a:r>
            <a:r>
              <a:rPr lang="en-US" altLang="zh-CN" sz="1100" b="1" dirty="0" err="1"/>
              <a:t>ComponentName</a:t>
            </a:r>
            <a:r>
              <a:rPr lang="en-US" altLang="zh-CN" sz="1100" b="1" dirty="0"/>
              <a:t>, service: </a:t>
            </a:r>
            <a:r>
              <a:rPr lang="en-US" altLang="zh-CN" sz="1100" b="1" dirty="0" err="1"/>
              <a:t>IBinder</a:t>
            </a:r>
            <a:r>
              <a:rPr lang="en-US" altLang="zh-CN" sz="1100" b="1" dirty="0"/>
              <a:t>) {</a:t>
            </a:r>
          </a:p>
          <a:p>
            <a:r>
              <a:rPr lang="en-US" altLang="zh-CN" sz="1100" b="1" dirty="0"/>
              <a:t>            </a:t>
            </a:r>
            <a:r>
              <a:rPr lang="en-US" altLang="zh-CN" sz="1100" b="1" dirty="0" err="1"/>
              <a:t>downloadBinder</a:t>
            </a:r>
            <a:r>
              <a:rPr lang="en-US" altLang="zh-CN" sz="1100" b="1" dirty="0"/>
              <a:t> = service as </a:t>
            </a:r>
            <a:r>
              <a:rPr lang="en-US" altLang="zh-CN" sz="1100" b="1" dirty="0" err="1"/>
              <a:t>MyService.DownloadBinder</a:t>
            </a:r>
            <a:endParaRPr lang="en-US" altLang="zh-CN" sz="1100" b="1" dirty="0"/>
          </a:p>
          <a:p>
            <a:r>
              <a:rPr lang="en-US" altLang="zh-CN" sz="1100" b="1" dirty="0"/>
              <a:t>            </a:t>
            </a:r>
            <a:r>
              <a:rPr lang="en-US" altLang="zh-CN" sz="1100" b="1" dirty="0" err="1"/>
              <a:t>downloadBinder.startDownload</a:t>
            </a:r>
            <a:r>
              <a:rPr lang="en-US" altLang="zh-CN" sz="1100" b="1" dirty="0"/>
              <a:t>()</a:t>
            </a:r>
          </a:p>
          <a:p>
            <a:r>
              <a:rPr lang="en-US" altLang="zh-CN" sz="1100" b="1" dirty="0"/>
              <a:t>            </a:t>
            </a:r>
            <a:r>
              <a:rPr lang="en-US" altLang="zh-CN" sz="1100" b="1" dirty="0" err="1"/>
              <a:t>downloadBinder.getProgress</a:t>
            </a:r>
            <a:r>
              <a:rPr lang="en-US" altLang="zh-CN" sz="1100" b="1" dirty="0"/>
              <a:t>()</a:t>
            </a:r>
          </a:p>
          <a:p>
            <a:r>
              <a:rPr lang="en-US" altLang="zh-CN" sz="1100" b="1" dirty="0"/>
              <a:t>        }</a:t>
            </a:r>
          </a:p>
          <a:p>
            <a:endParaRPr lang="en-US" altLang="zh-CN" sz="1100" b="1" dirty="0"/>
          </a:p>
          <a:p>
            <a:r>
              <a:rPr lang="en-US" altLang="zh-CN" sz="1100" b="1" dirty="0"/>
              <a:t>        override fun </a:t>
            </a:r>
            <a:r>
              <a:rPr lang="en-US" altLang="zh-CN" sz="1100" b="1" dirty="0" err="1"/>
              <a:t>onServiceDisconnected</a:t>
            </a:r>
            <a:r>
              <a:rPr lang="en-US" altLang="zh-CN" sz="1100" b="1" dirty="0"/>
              <a:t>(name: </a:t>
            </a:r>
            <a:r>
              <a:rPr lang="en-US" altLang="zh-CN" sz="1100" b="1" dirty="0" err="1"/>
              <a:t>ComponentName</a:t>
            </a:r>
            <a:r>
              <a:rPr lang="en-US" altLang="zh-CN" sz="1100" b="1" dirty="0"/>
              <a:t>) {</a:t>
            </a:r>
          </a:p>
          <a:p>
            <a:r>
              <a:rPr lang="en-US" altLang="zh-CN" sz="1100" b="1" dirty="0"/>
              <a:t>        }</a:t>
            </a:r>
          </a:p>
          <a:p>
            <a:endParaRPr lang="en-US" altLang="zh-CN" sz="1100" b="1" dirty="0"/>
          </a:p>
          <a:p>
            <a:r>
              <a:rPr lang="en-US" altLang="zh-CN" sz="1100" b="1" dirty="0"/>
              <a:t>    }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override fun </a:t>
            </a:r>
            <a:r>
              <a:rPr lang="en-US" altLang="zh-CN" sz="1100" dirty="0" err="1"/>
              <a:t>onCreate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savedInstanceState</a:t>
            </a:r>
            <a:r>
              <a:rPr lang="en-US" altLang="zh-CN" sz="1100" dirty="0"/>
              <a:t>: Bundle?) {</a:t>
            </a:r>
          </a:p>
          <a:p>
            <a:r>
              <a:rPr lang="en-US" altLang="zh-CN" sz="1100" dirty="0"/>
              <a:t>        …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bindServiceBtn.setOnClickListener</a:t>
            </a:r>
            <a:r>
              <a:rPr lang="en-US" altLang="zh-CN" sz="1100" dirty="0"/>
              <a:t> {</a:t>
            </a:r>
          </a:p>
          <a:p>
            <a:r>
              <a:rPr lang="en-US" altLang="zh-CN" sz="1100" b="1" dirty="0"/>
              <a:t>            </a:t>
            </a:r>
            <a:r>
              <a:rPr lang="en-US" altLang="zh-CN" sz="1100" b="1" dirty="0" err="1"/>
              <a:t>val</a:t>
            </a:r>
            <a:r>
              <a:rPr lang="en-US" altLang="zh-CN" sz="1100" b="1" dirty="0"/>
              <a:t> intent = Intent(this, </a:t>
            </a:r>
            <a:r>
              <a:rPr lang="en-US" altLang="zh-CN" sz="1100" b="1" dirty="0" err="1"/>
              <a:t>MyService</a:t>
            </a:r>
            <a:r>
              <a:rPr lang="en-US" altLang="zh-CN" sz="1100" b="1" dirty="0"/>
              <a:t>::class.java)</a:t>
            </a:r>
          </a:p>
          <a:p>
            <a:r>
              <a:rPr lang="en-US" altLang="zh-CN" sz="1100" b="1" dirty="0"/>
              <a:t>            </a:t>
            </a:r>
            <a:r>
              <a:rPr lang="en-US" altLang="zh-CN" sz="1100" b="1" dirty="0" err="1"/>
              <a:t>bindService</a:t>
            </a:r>
            <a:r>
              <a:rPr lang="en-US" altLang="zh-CN" sz="1100" b="1" dirty="0"/>
              <a:t>(intent, connection, </a:t>
            </a:r>
            <a:r>
              <a:rPr lang="en-US" altLang="zh-CN" sz="1100" b="1" dirty="0" err="1"/>
              <a:t>Context.BIND_AUTO_CREATE</a:t>
            </a:r>
            <a:r>
              <a:rPr lang="en-US" altLang="zh-CN" sz="1100" b="1" dirty="0"/>
              <a:t>) // </a:t>
            </a:r>
            <a:r>
              <a:rPr lang="zh-CN" altLang="en-US" sz="1100" b="1" dirty="0"/>
              <a:t>绑定</a:t>
            </a:r>
            <a:r>
              <a:rPr lang="en-US" altLang="zh-CN" sz="1100" b="1" dirty="0"/>
              <a:t>Service</a:t>
            </a:r>
          </a:p>
          <a:p>
            <a:r>
              <a:rPr lang="en-US" altLang="zh-CN" sz="1100" dirty="0"/>
              <a:t>        }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unbindServiceBtn.setOnClickListener</a:t>
            </a:r>
            <a:r>
              <a:rPr lang="en-US" altLang="zh-CN" sz="1100" dirty="0"/>
              <a:t> {</a:t>
            </a:r>
          </a:p>
          <a:p>
            <a:r>
              <a:rPr lang="en-US" altLang="zh-CN" sz="1100" b="1" dirty="0"/>
              <a:t>            </a:t>
            </a:r>
            <a:r>
              <a:rPr lang="en-US" altLang="zh-CN" sz="1100" b="1" dirty="0" err="1"/>
              <a:t>unbindService</a:t>
            </a:r>
            <a:r>
              <a:rPr lang="en-US" altLang="zh-CN" sz="1100" b="1" dirty="0"/>
              <a:t>(connection) // </a:t>
            </a:r>
            <a:r>
              <a:rPr lang="zh-CN" altLang="en-US" sz="1100" b="1" dirty="0"/>
              <a:t>解绑</a:t>
            </a:r>
            <a:r>
              <a:rPr lang="en-US" altLang="zh-CN" sz="1100" b="1" dirty="0"/>
              <a:t>Service</a:t>
            </a:r>
          </a:p>
          <a:p>
            <a:r>
              <a:rPr lang="en-US" altLang="zh-CN" sz="1100" dirty="0"/>
              <a:t>        }</a:t>
            </a:r>
          </a:p>
          <a:p>
            <a:r>
              <a:rPr lang="en-US" altLang="zh-CN" sz="1100" dirty="0"/>
              <a:t>    }</a:t>
            </a:r>
          </a:p>
          <a:p>
            <a:endParaRPr lang="en-US" altLang="zh-CN" sz="1100" dirty="0"/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689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Service</a:t>
            </a:r>
            <a:r>
              <a:rPr lang="zh-CN" altLang="en-US" sz="3200" dirty="0"/>
              <a:t>的更多技巧</a:t>
            </a:r>
          </a:p>
        </p:txBody>
      </p:sp>
    </p:spTree>
    <p:extLst>
      <p:ext uri="{BB962C8B-B14F-4D97-AF65-F5344CB8AC3E}">
        <p14:creationId xmlns:p14="http://schemas.microsoft.com/office/powerpoint/2010/main" val="326066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前台</a:t>
            </a:r>
            <a:r>
              <a:rPr lang="en-US" altLang="zh-CN" sz="2400" dirty="0"/>
              <a:t>Service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46861"/>
            <a:ext cx="7152118" cy="476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前台</a:t>
            </a:r>
            <a:r>
              <a:rPr lang="en-US" altLang="zh-CN" sz="1800" dirty="0"/>
              <a:t>Service</a:t>
            </a:r>
            <a:r>
              <a:rPr lang="zh-CN" altLang="en-US" sz="1800" dirty="0"/>
              <a:t>和普通</a:t>
            </a:r>
            <a:r>
              <a:rPr lang="en-US" altLang="zh-CN" sz="1800" dirty="0"/>
              <a:t>Service</a:t>
            </a:r>
            <a:r>
              <a:rPr lang="zh-CN" altLang="en-US" sz="1800" dirty="0"/>
              <a:t>最大的区别就在于，它会一直有一个正在运行的图标在系统的状态栏显示，下拉状态栏后可以看到更加详细的信息，非常类似于通知的效果。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由于状态栏中一直有一个正在运行的图标，相当于我们的应用以另外一种形式保持在前台可见状态，所以系统不会倾向于回收前台</a:t>
            </a:r>
            <a:r>
              <a:rPr lang="en-US" altLang="zh-CN" sz="1800" dirty="0"/>
              <a:t>Service</a:t>
            </a:r>
            <a:r>
              <a:rPr lang="zh-CN" altLang="en-US" sz="1800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51C7C6-0C31-4BF4-9DC8-921A640632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375" y="2115403"/>
            <a:ext cx="2359925" cy="44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2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创建前台</a:t>
            </a:r>
            <a:r>
              <a:rPr lang="en-US" altLang="zh-CN" sz="2400" dirty="0"/>
              <a:t>Service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265"/>
            <a:ext cx="10515600" cy="359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在</a:t>
            </a:r>
            <a:r>
              <a:rPr lang="en-US" altLang="zh-CN" sz="1800" dirty="0" err="1"/>
              <a:t>MyService</a:t>
            </a:r>
            <a:r>
              <a:rPr lang="zh-CN" altLang="en-US" sz="1800" dirty="0"/>
              <a:t>中编写如下代码：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D8E347-11E9-4DBC-915D-BDEB4E95419F}"/>
              </a:ext>
            </a:extLst>
          </p:cNvPr>
          <p:cNvSpPr/>
          <p:nvPr/>
        </p:nvSpPr>
        <p:spPr>
          <a:xfrm>
            <a:off x="838200" y="2156092"/>
            <a:ext cx="10515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MyService</a:t>
            </a:r>
            <a:r>
              <a:rPr lang="en-US" altLang="zh-CN" sz="1400" dirty="0"/>
              <a:t> : Service() {</a:t>
            </a:r>
          </a:p>
          <a:p>
            <a:r>
              <a:rPr lang="en-US" altLang="zh-CN" sz="1400" dirty="0"/>
              <a:t>    …</a:t>
            </a:r>
          </a:p>
          <a:p>
            <a:r>
              <a:rPr lang="en-US" altLang="zh-CN" sz="1400" dirty="0"/>
              <a:t>    override fun </a:t>
            </a:r>
            <a:r>
              <a:rPr lang="en-US" altLang="zh-CN" sz="1400" dirty="0" err="1"/>
              <a:t>onCreate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super.onCreate</a:t>
            </a:r>
            <a:r>
              <a:rPr lang="en-US" altLang="zh-CN" sz="1400" dirty="0"/>
              <a:t>()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val</a:t>
            </a:r>
            <a:r>
              <a:rPr lang="en-US" altLang="zh-CN" sz="1400" b="1" dirty="0"/>
              <a:t> manager = </a:t>
            </a:r>
            <a:r>
              <a:rPr lang="en-US" altLang="zh-CN" sz="1400" b="1" dirty="0" err="1"/>
              <a:t>getSystemService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Context.NOTIFICATION_SERVICE</a:t>
            </a:r>
            <a:r>
              <a:rPr lang="en-US" altLang="zh-CN" sz="1400" b="1" dirty="0"/>
              <a:t>) </a:t>
            </a:r>
            <a:r>
              <a:rPr lang="en-US" altLang="zh-CN" sz="1400" b="1" dirty="0" err="1"/>
              <a:t>asNotificationManager</a:t>
            </a:r>
            <a:endParaRPr lang="en-US" altLang="zh-CN" sz="1400" b="1" dirty="0"/>
          </a:p>
          <a:p>
            <a:r>
              <a:rPr lang="en-US" altLang="zh-CN" sz="1400" b="1" dirty="0"/>
              <a:t>        if (</a:t>
            </a:r>
            <a:r>
              <a:rPr lang="en-US" altLang="zh-CN" sz="1400" b="1" dirty="0" err="1"/>
              <a:t>Build.VERSION.SDK_INT</a:t>
            </a:r>
            <a:r>
              <a:rPr lang="en-US" altLang="zh-CN" sz="1400" b="1" dirty="0"/>
              <a:t> &gt;= </a:t>
            </a:r>
            <a:r>
              <a:rPr lang="en-US" altLang="zh-CN" sz="1400" b="1" dirty="0" err="1"/>
              <a:t>Build.VERSION_CODES.O</a:t>
            </a:r>
            <a:r>
              <a:rPr lang="en-US" altLang="zh-CN" sz="1400" b="1" dirty="0"/>
              <a:t>) {</a:t>
            </a:r>
          </a:p>
          <a:p>
            <a:r>
              <a:rPr lang="en-US" altLang="zh-CN" sz="1400" b="1" dirty="0"/>
              <a:t>            </a:t>
            </a:r>
            <a:r>
              <a:rPr lang="en-US" altLang="zh-CN" sz="1400" b="1" dirty="0" err="1"/>
              <a:t>val</a:t>
            </a:r>
            <a:r>
              <a:rPr lang="en-US" altLang="zh-CN" sz="1400" b="1" dirty="0"/>
              <a:t> channel = </a:t>
            </a:r>
            <a:r>
              <a:rPr lang="en-US" altLang="zh-CN" sz="1400" b="1" dirty="0" err="1"/>
              <a:t>NotificationChannel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my_service</a:t>
            </a:r>
            <a:r>
              <a:rPr lang="en-US" altLang="zh-CN" sz="1400" b="1" dirty="0"/>
              <a:t>", "</a:t>
            </a:r>
            <a:r>
              <a:rPr lang="zh-CN" altLang="en-US" sz="1400" b="1" dirty="0"/>
              <a:t>前台</a:t>
            </a:r>
            <a:r>
              <a:rPr lang="en-US" altLang="zh-CN" sz="1400" b="1" dirty="0"/>
              <a:t>Service</a:t>
            </a:r>
            <a:r>
              <a:rPr lang="zh-CN" altLang="en-US" sz="1400" b="1" dirty="0"/>
              <a:t>通知</a:t>
            </a:r>
            <a:r>
              <a:rPr lang="en-US" altLang="zh-CN" sz="1400" b="1" dirty="0"/>
              <a:t>", </a:t>
            </a:r>
            <a:r>
              <a:rPr lang="en-US" altLang="zh-CN" sz="1400" b="1" dirty="0" err="1"/>
              <a:t>NotificationManager.IMPORTANCE_DEFAULT</a:t>
            </a:r>
            <a:r>
              <a:rPr lang="en-US" altLang="zh-CN" sz="1400" b="1" dirty="0"/>
              <a:t>)</a:t>
            </a:r>
          </a:p>
          <a:p>
            <a:r>
              <a:rPr lang="en-US" altLang="zh-CN" sz="1400" b="1" dirty="0"/>
              <a:t>            </a:t>
            </a:r>
            <a:r>
              <a:rPr lang="en-US" altLang="zh-CN" sz="1400" b="1" dirty="0" err="1"/>
              <a:t>manager.createNotificationChannel</a:t>
            </a:r>
            <a:r>
              <a:rPr lang="en-US" altLang="zh-CN" sz="1400" b="1" dirty="0"/>
              <a:t>(channel)</a:t>
            </a:r>
          </a:p>
          <a:p>
            <a:r>
              <a:rPr lang="en-US" altLang="zh-CN" sz="1400" b="1" dirty="0"/>
              <a:t>        }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val</a:t>
            </a:r>
            <a:r>
              <a:rPr lang="en-US" altLang="zh-CN" sz="1400" b="1" dirty="0"/>
              <a:t> intent = Intent(this, </a:t>
            </a:r>
            <a:r>
              <a:rPr lang="en-US" altLang="zh-CN" sz="1400" b="1" dirty="0" err="1"/>
              <a:t>MainActivity</a:t>
            </a:r>
            <a:r>
              <a:rPr lang="en-US" altLang="zh-CN" sz="1400" b="1" dirty="0"/>
              <a:t>::class.java)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val</a:t>
            </a:r>
            <a:r>
              <a:rPr lang="en-US" altLang="zh-CN" sz="1400" b="1" dirty="0"/>
              <a:t> pi = </a:t>
            </a:r>
            <a:r>
              <a:rPr lang="en-US" altLang="zh-CN" sz="1400" b="1" dirty="0" err="1"/>
              <a:t>PendingIntent.getActivity</a:t>
            </a:r>
            <a:r>
              <a:rPr lang="en-US" altLang="zh-CN" sz="1400" b="1" dirty="0"/>
              <a:t>(this, 0, intent, 0)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val</a:t>
            </a:r>
            <a:r>
              <a:rPr lang="en-US" altLang="zh-CN" sz="1400" b="1" dirty="0"/>
              <a:t> notification = </a:t>
            </a:r>
            <a:r>
              <a:rPr lang="en-US" altLang="zh-CN" sz="1400" b="1" dirty="0" err="1"/>
              <a:t>NotificationCompat.Builder</a:t>
            </a:r>
            <a:r>
              <a:rPr lang="en-US" altLang="zh-CN" sz="1400" b="1" dirty="0"/>
              <a:t>(this, "</a:t>
            </a:r>
            <a:r>
              <a:rPr lang="en-US" altLang="zh-CN" sz="1400" b="1" dirty="0" err="1"/>
              <a:t>my_service</a:t>
            </a:r>
            <a:r>
              <a:rPr lang="en-US" altLang="zh-CN" sz="1400" b="1" dirty="0"/>
              <a:t>")</a:t>
            </a:r>
          </a:p>
          <a:p>
            <a:r>
              <a:rPr lang="en-US" altLang="zh-CN" sz="1400" b="1" dirty="0"/>
              <a:t>            .</a:t>
            </a:r>
            <a:r>
              <a:rPr lang="en-US" altLang="zh-CN" sz="1400" b="1" dirty="0" err="1"/>
              <a:t>setContentTitle</a:t>
            </a:r>
            <a:r>
              <a:rPr lang="en-US" altLang="zh-CN" sz="1400" b="1" dirty="0"/>
              <a:t>("This is content title")</a:t>
            </a:r>
          </a:p>
          <a:p>
            <a:r>
              <a:rPr lang="en-US" altLang="zh-CN" sz="1400" b="1" dirty="0"/>
              <a:t>            .</a:t>
            </a:r>
            <a:r>
              <a:rPr lang="en-US" altLang="zh-CN" sz="1400" b="1" dirty="0" err="1"/>
              <a:t>setContentText</a:t>
            </a:r>
            <a:r>
              <a:rPr lang="en-US" altLang="zh-CN" sz="1400" b="1" dirty="0"/>
              <a:t>("This is content text")</a:t>
            </a:r>
          </a:p>
          <a:p>
            <a:r>
              <a:rPr lang="en-US" altLang="zh-CN" sz="1400" b="1" dirty="0"/>
              <a:t>            .</a:t>
            </a:r>
            <a:r>
              <a:rPr lang="en-US" altLang="zh-CN" sz="1400" b="1" dirty="0" err="1"/>
              <a:t>setSmallIcon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R.drawable.small_icon</a:t>
            </a:r>
            <a:r>
              <a:rPr lang="en-US" altLang="zh-CN" sz="1400" b="1" dirty="0"/>
              <a:t>)</a:t>
            </a:r>
          </a:p>
          <a:p>
            <a:r>
              <a:rPr lang="en-US" altLang="zh-CN" sz="1400" b="1" dirty="0"/>
              <a:t>            .</a:t>
            </a:r>
            <a:r>
              <a:rPr lang="en-US" altLang="zh-CN" sz="1400" b="1" dirty="0" err="1"/>
              <a:t>setLargeIcon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BitmapFactory.decodeResource</a:t>
            </a:r>
            <a:r>
              <a:rPr lang="en-US" altLang="zh-CN" sz="1400" b="1" dirty="0"/>
              <a:t>(resources, </a:t>
            </a:r>
            <a:r>
              <a:rPr lang="en-US" altLang="zh-CN" sz="1400" b="1" dirty="0" err="1"/>
              <a:t>R.drawable.large_icon</a:t>
            </a:r>
            <a:r>
              <a:rPr lang="en-US" altLang="zh-CN" sz="1400" b="1" dirty="0"/>
              <a:t>))</a:t>
            </a:r>
          </a:p>
          <a:p>
            <a:r>
              <a:rPr lang="en-US" altLang="zh-CN" sz="1400" b="1" dirty="0"/>
              <a:t>            .</a:t>
            </a:r>
            <a:r>
              <a:rPr lang="en-US" altLang="zh-CN" sz="1400" b="1" dirty="0" err="1"/>
              <a:t>setContentIntent</a:t>
            </a:r>
            <a:r>
              <a:rPr lang="en-US" altLang="zh-CN" sz="1400" b="1" dirty="0"/>
              <a:t>(pi)</a:t>
            </a:r>
          </a:p>
          <a:p>
            <a:r>
              <a:rPr lang="en-US" altLang="zh-CN" sz="1400" b="1" dirty="0"/>
              <a:t>            .build()</a:t>
            </a:r>
          </a:p>
          <a:p>
            <a:r>
              <a:rPr lang="en-US" altLang="zh-CN" sz="1400" b="1" dirty="0"/>
              <a:t>        </a:t>
            </a:r>
            <a:r>
              <a:rPr lang="en-US" altLang="zh-CN" sz="1400" b="1" dirty="0" err="1"/>
              <a:t>startForeground</a:t>
            </a:r>
            <a:r>
              <a:rPr lang="en-US" altLang="zh-CN" sz="1400" b="1" dirty="0"/>
              <a:t>(1, notification)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018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AndroidManifest</a:t>
            </a:r>
            <a:r>
              <a:rPr lang="zh-CN" altLang="en-US" sz="2400" dirty="0"/>
              <a:t>文件中声明权限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622"/>
            <a:ext cx="10515600" cy="590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另外，从</a:t>
            </a:r>
            <a:r>
              <a:rPr lang="en-US" altLang="zh-CN" sz="1800" dirty="0"/>
              <a:t>Android 9.0</a:t>
            </a:r>
            <a:r>
              <a:rPr lang="zh-CN" altLang="en-US" sz="1800" dirty="0"/>
              <a:t>系统开始，使用前台</a:t>
            </a:r>
            <a:r>
              <a:rPr lang="en-US" altLang="zh-CN" sz="1800" dirty="0"/>
              <a:t>Service</a:t>
            </a:r>
            <a:r>
              <a:rPr lang="zh-CN" altLang="en-US" sz="1800" dirty="0"/>
              <a:t>必须在</a:t>
            </a:r>
            <a:r>
              <a:rPr lang="en-US" altLang="zh-CN" sz="1800" dirty="0"/>
              <a:t>AndroidManifest.xml</a:t>
            </a:r>
            <a:r>
              <a:rPr lang="zh-CN" altLang="en-US" sz="1800" dirty="0"/>
              <a:t>文件中进行权限声明才行，如下所示：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D8E347-11E9-4DBC-915D-BDEB4E95419F}"/>
              </a:ext>
            </a:extLst>
          </p:cNvPr>
          <p:cNvSpPr/>
          <p:nvPr/>
        </p:nvSpPr>
        <p:spPr>
          <a:xfrm>
            <a:off x="838200" y="2347183"/>
            <a:ext cx="1135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&lt;manifest </a:t>
            </a:r>
            <a:r>
              <a:rPr lang="en-US" altLang="zh-CN" sz="1600" dirty="0" err="1"/>
              <a:t>xmlns:android</a:t>
            </a:r>
            <a:r>
              <a:rPr lang="en-US" altLang="zh-CN" sz="1600" dirty="0"/>
              <a:t>="http://schemas.android.com/</a:t>
            </a:r>
            <a:r>
              <a:rPr lang="en-US" altLang="zh-CN" sz="1600" dirty="0" err="1"/>
              <a:t>apk</a:t>
            </a:r>
            <a:r>
              <a:rPr lang="en-US" altLang="zh-CN" sz="1600" dirty="0"/>
              <a:t>/res/android"</a:t>
            </a:r>
          </a:p>
          <a:p>
            <a:r>
              <a:rPr lang="en-US" altLang="zh-CN" sz="1600" dirty="0"/>
              <a:t>          package="</a:t>
            </a:r>
            <a:r>
              <a:rPr lang="en-US" altLang="zh-CN" sz="1600" dirty="0" err="1"/>
              <a:t>com.example.servicetest</a:t>
            </a:r>
            <a:r>
              <a:rPr lang="en-US" altLang="zh-CN" sz="1600" dirty="0"/>
              <a:t>"&gt;</a:t>
            </a:r>
          </a:p>
          <a:p>
            <a:r>
              <a:rPr lang="en-US" altLang="zh-CN" sz="1600" dirty="0"/>
              <a:t>    </a:t>
            </a:r>
            <a:r>
              <a:rPr lang="en-US" altLang="zh-CN" sz="1600" b="1" dirty="0"/>
              <a:t>&lt;uses-permission </a:t>
            </a:r>
            <a:r>
              <a:rPr lang="en-US" altLang="zh-CN" sz="1600" b="1" dirty="0" err="1"/>
              <a:t>android:name</a:t>
            </a:r>
            <a:r>
              <a:rPr lang="en-US" altLang="zh-CN" sz="1600" b="1" dirty="0"/>
              <a:t>="</a:t>
            </a:r>
            <a:r>
              <a:rPr lang="en-US" altLang="zh-CN" sz="1600" b="1" dirty="0" err="1"/>
              <a:t>android.permission.FOREGROUND_SERVICE</a:t>
            </a:r>
            <a:r>
              <a:rPr lang="en-US" altLang="zh-CN" sz="1600" b="1" dirty="0"/>
              <a:t>" /&gt;</a:t>
            </a:r>
          </a:p>
          <a:p>
            <a:r>
              <a:rPr lang="en-US" altLang="zh-CN" sz="1600" dirty="0"/>
              <a:t>    …</a:t>
            </a:r>
          </a:p>
          <a:p>
            <a:r>
              <a:rPr lang="en-US" altLang="zh-CN" sz="1600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2978253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3CF8B98-4B3B-4125-9F0F-5A441CA06D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251" y="2169995"/>
            <a:ext cx="2402006" cy="41467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实现前台</a:t>
            </a:r>
            <a:r>
              <a:rPr lang="en-US" altLang="zh-CN" sz="2400" dirty="0"/>
              <a:t>Service</a:t>
            </a:r>
            <a:r>
              <a:rPr lang="zh-CN" altLang="en-US" sz="2400" dirty="0"/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19"/>
            <a:ext cx="7036557" cy="274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现在</a:t>
            </a:r>
            <a:r>
              <a:rPr lang="en-US" altLang="zh-CN" sz="1800" dirty="0" err="1"/>
              <a:t>MyService</a:t>
            </a:r>
            <a:r>
              <a:rPr lang="zh-CN" altLang="en-US" sz="1800" dirty="0"/>
              <a:t>就会以前台</a:t>
            </a:r>
            <a:r>
              <a:rPr lang="en-US" altLang="zh-CN" sz="1800" dirty="0"/>
              <a:t>Service</a:t>
            </a:r>
            <a:r>
              <a:rPr lang="zh-CN" altLang="en-US" sz="1800" dirty="0"/>
              <a:t>的模式启动了，并且在系统状态栏会显示一个通知图标，下拉状态栏后可以看到该通知的详细内容。</a:t>
            </a:r>
          </a:p>
        </p:txBody>
      </p:sp>
    </p:spTree>
    <p:extLst>
      <p:ext uri="{BB962C8B-B14F-4D97-AF65-F5344CB8AC3E}">
        <p14:creationId xmlns:p14="http://schemas.microsoft.com/office/powerpoint/2010/main" val="58075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Service</a:t>
            </a:r>
            <a:r>
              <a:rPr lang="zh-CN" altLang="en-US" sz="2400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583"/>
            <a:ext cx="10515600" cy="4150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Service</a:t>
            </a:r>
            <a:r>
              <a:rPr lang="zh-CN" altLang="en-US" sz="1800" dirty="0"/>
              <a:t>是</a:t>
            </a:r>
            <a:r>
              <a:rPr lang="en-US" altLang="zh-CN" sz="1800" dirty="0"/>
              <a:t>Android</a:t>
            </a:r>
            <a:r>
              <a:rPr lang="zh-CN" altLang="en-US" sz="1800" dirty="0"/>
              <a:t>中实现程序后台运行的解决方案，它非常适合执行那些不需要和用户交互而且还要求长期运行的任务。</a:t>
            </a:r>
            <a:r>
              <a:rPr lang="en-US" altLang="zh-CN" sz="1800" dirty="0"/>
              <a:t>Service</a:t>
            </a:r>
            <a:r>
              <a:rPr lang="zh-CN" altLang="en-US" sz="1800" dirty="0"/>
              <a:t>的运行不依赖于任何用户界面，即使程序被切换到后台，或者用户打开了另外一个应用程序，</a:t>
            </a:r>
            <a:r>
              <a:rPr lang="en-US" altLang="zh-CN" sz="1800" dirty="0"/>
              <a:t>Service</a:t>
            </a:r>
            <a:r>
              <a:rPr lang="zh-CN" altLang="en-US" sz="1800" dirty="0"/>
              <a:t>仍然能够保持正常运行。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另外，不要被</a:t>
            </a:r>
            <a:r>
              <a:rPr lang="en-US" altLang="zh-CN" sz="1800" dirty="0"/>
              <a:t>Service</a:t>
            </a:r>
            <a:r>
              <a:rPr lang="zh-CN" altLang="en-US" sz="1800" dirty="0"/>
              <a:t>的后台概念所迷惑，实际上</a:t>
            </a:r>
            <a:r>
              <a:rPr lang="en-US" altLang="zh-CN" sz="1800" dirty="0"/>
              <a:t>Service</a:t>
            </a:r>
            <a:r>
              <a:rPr lang="zh-CN" altLang="en-US" sz="1800" dirty="0"/>
              <a:t>并不会自动开启线程，所有的代码都是默认运行在主线程当中的。也就是说，我们需要在</a:t>
            </a:r>
            <a:r>
              <a:rPr lang="en-US" altLang="zh-CN" sz="1800" dirty="0"/>
              <a:t>Service</a:t>
            </a:r>
            <a:r>
              <a:rPr lang="zh-CN" altLang="en-US" sz="1800" dirty="0"/>
              <a:t>的内部手动创建子线程，并在这里执行具体的任务，否则就有可能出现主线程被阻塞的情况。</a:t>
            </a:r>
          </a:p>
        </p:txBody>
      </p:sp>
    </p:spTree>
    <p:extLst>
      <p:ext uri="{BB962C8B-B14F-4D97-AF65-F5344CB8AC3E}">
        <p14:creationId xmlns:p14="http://schemas.microsoft.com/office/powerpoint/2010/main" val="118522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IntentService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70"/>
            <a:ext cx="10515600" cy="359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Android</a:t>
            </a:r>
            <a:r>
              <a:rPr lang="zh-CN" altLang="en-US" sz="1800" dirty="0"/>
              <a:t>专门提供了一个</a:t>
            </a:r>
            <a:r>
              <a:rPr lang="en-US" altLang="zh-CN" sz="1800" dirty="0" err="1"/>
              <a:t>IntentService</a:t>
            </a:r>
            <a:r>
              <a:rPr lang="zh-CN" altLang="en-US" sz="1800" dirty="0"/>
              <a:t>，用于简单地创建一个异步的、会自动停止的</a:t>
            </a:r>
            <a:r>
              <a:rPr lang="en-US" altLang="zh-CN" sz="1800" dirty="0"/>
              <a:t>Service</a:t>
            </a:r>
            <a:r>
              <a:rPr lang="zh-CN" altLang="en-US" sz="1800" dirty="0"/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D8E347-11E9-4DBC-915D-BDEB4E95419F}"/>
              </a:ext>
            </a:extLst>
          </p:cNvPr>
          <p:cNvSpPr/>
          <p:nvPr/>
        </p:nvSpPr>
        <p:spPr>
          <a:xfrm>
            <a:off x="838200" y="2283102"/>
            <a:ext cx="10515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class </a:t>
            </a:r>
            <a:r>
              <a:rPr lang="en-US" altLang="zh-CN" sz="1400" dirty="0" err="1"/>
              <a:t>MyIntentService</a:t>
            </a:r>
            <a:r>
              <a:rPr lang="en-US" altLang="zh-CN" sz="1400" dirty="0"/>
              <a:t> : </a:t>
            </a:r>
            <a:r>
              <a:rPr lang="en-US" altLang="zh-CN" sz="1400" dirty="0" err="1"/>
              <a:t>IntentService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MyIntentService</a:t>
            </a:r>
            <a:r>
              <a:rPr lang="en-US" altLang="zh-CN" sz="1400" dirty="0"/>
              <a:t>")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override fun </a:t>
            </a:r>
            <a:r>
              <a:rPr lang="en-US" altLang="zh-CN" sz="1400" dirty="0" err="1"/>
              <a:t>onHandleIntent</a:t>
            </a:r>
            <a:r>
              <a:rPr lang="en-US" altLang="zh-CN" sz="1400" dirty="0"/>
              <a:t>(intent: Intent?) {</a:t>
            </a:r>
          </a:p>
          <a:p>
            <a:r>
              <a:rPr lang="en-US" altLang="zh-CN" sz="1400" dirty="0"/>
              <a:t>        // </a:t>
            </a:r>
            <a:r>
              <a:rPr lang="zh-CN" altLang="en-US" sz="1400" dirty="0"/>
              <a:t>打印当前线程的</a:t>
            </a:r>
            <a:r>
              <a:rPr lang="en-US" altLang="zh-CN" sz="1400" dirty="0"/>
              <a:t>id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Log.d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MyIntentService</a:t>
            </a:r>
            <a:r>
              <a:rPr lang="en-US" altLang="zh-CN" sz="1400" dirty="0"/>
              <a:t>", "Thread id is ${</a:t>
            </a:r>
            <a:r>
              <a:rPr lang="en-US" altLang="zh-CN" sz="1400" dirty="0" err="1"/>
              <a:t>Thread.currentThread</a:t>
            </a:r>
            <a:r>
              <a:rPr lang="en-US" altLang="zh-CN" sz="1400" dirty="0"/>
              <a:t>().name}")</a:t>
            </a:r>
          </a:p>
          <a:p>
            <a:r>
              <a:rPr lang="en-US" altLang="zh-CN" sz="1400" dirty="0"/>
              <a:t>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override fun </a:t>
            </a:r>
            <a:r>
              <a:rPr lang="en-US" altLang="zh-CN" sz="1400" dirty="0" err="1"/>
              <a:t>onDestroy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super.onDestroy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Log.d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MyIntentService</a:t>
            </a:r>
            <a:r>
              <a:rPr lang="en-US" altLang="zh-CN" sz="1400" dirty="0"/>
              <a:t>", "</a:t>
            </a:r>
            <a:r>
              <a:rPr lang="en-US" altLang="zh-CN" sz="1400" dirty="0" err="1"/>
              <a:t>onDestroy</a:t>
            </a:r>
            <a:r>
              <a:rPr lang="en-US" altLang="zh-CN" sz="1400" dirty="0"/>
              <a:t> executed")</a:t>
            </a:r>
          </a:p>
          <a:p>
            <a:r>
              <a:rPr lang="en-US" altLang="zh-CN" sz="1400" dirty="0"/>
              <a:t>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C22AD36-71CE-472A-8C1C-0E5D8E42D2F8}"/>
              </a:ext>
            </a:extLst>
          </p:cNvPr>
          <p:cNvSpPr txBox="1">
            <a:spLocks/>
          </p:cNvSpPr>
          <p:nvPr/>
        </p:nvSpPr>
        <p:spPr>
          <a:xfrm>
            <a:off x="838200" y="5482675"/>
            <a:ext cx="10515600" cy="74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其中，</a:t>
            </a:r>
            <a:r>
              <a:rPr lang="en-US" altLang="zh-CN" sz="1800" dirty="0" err="1"/>
              <a:t>onHandleIntent</a:t>
            </a:r>
            <a:r>
              <a:rPr lang="en-US" altLang="zh-CN" sz="1800" dirty="0"/>
              <a:t>()</a:t>
            </a:r>
            <a:r>
              <a:rPr lang="zh-CN" altLang="en-US" sz="1800" dirty="0"/>
              <a:t>方法会运行在子线程当中，并且</a:t>
            </a:r>
            <a:r>
              <a:rPr lang="en-US" altLang="zh-CN" sz="1800" dirty="0" err="1"/>
              <a:t>IntentService</a:t>
            </a:r>
            <a:r>
              <a:rPr lang="zh-CN" altLang="en-US" sz="1800" dirty="0"/>
              <a:t>会在任务执行完成后自动结束，因而</a:t>
            </a:r>
            <a:r>
              <a:rPr lang="en-US" altLang="zh-CN" sz="1800" dirty="0" err="1"/>
              <a:t>onDestroy</a:t>
            </a:r>
            <a:r>
              <a:rPr lang="en-US" altLang="zh-CN" sz="1800" dirty="0"/>
              <a:t>()</a:t>
            </a:r>
            <a:r>
              <a:rPr lang="zh-CN" altLang="en-US" sz="1800" dirty="0"/>
              <a:t>方法将会执行。</a:t>
            </a:r>
          </a:p>
        </p:txBody>
      </p:sp>
    </p:spTree>
    <p:extLst>
      <p:ext uri="{BB962C8B-B14F-4D97-AF65-F5344CB8AC3E}">
        <p14:creationId xmlns:p14="http://schemas.microsoft.com/office/powerpoint/2010/main" val="322542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Kotlin</a:t>
            </a:r>
            <a:r>
              <a:rPr lang="zh-CN" altLang="en-US" sz="3200" dirty="0"/>
              <a:t>课堂</a:t>
            </a:r>
          </a:p>
        </p:txBody>
      </p:sp>
    </p:spTree>
    <p:extLst>
      <p:ext uri="{BB962C8B-B14F-4D97-AF65-F5344CB8AC3E}">
        <p14:creationId xmlns:p14="http://schemas.microsoft.com/office/powerpoint/2010/main" val="428092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泛型实化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652929" y="2333179"/>
            <a:ext cx="10550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中的泛型是通过类型擦除机制来实现的，而</a:t>
            </a:r>
            <a:r>
              <a:rPr lang="en-US" altLang="zh-CN" dirty="0"/>
              <a:t>Kotlin</a:t>
            </a:r>
            <a:r>
              <a:rPr lang="zh-CN" altLang="en-US" dirty="0"/>
              <a:t>却允许将内联函数中的泛型进行实化。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要将某个泛型实化需要两个前提条件。首先，该函数必须是内联函数才行，也就是要用</a:t>
            </a:r>
            <a:r>
              <a:rPr lang="en-US" altLang="zh-CN" dirty="0"/>
              <a:t>inline</a:t>
            </a:r>
            <a:r>
              <a:rPr lang="zh-CN" altLang="en-US" dirty="0"/>
              <a:t>关键字来修饰该函数。其次，在声明泛型的地方必须加上</a:t>
            </a:r>
            <a:r>
              <a:rPr lang="en-US" altLang="zh-CN" dirty="0"/>
              <a:t>reified</a:t>
            </a:r>
            <a:r>
              <a:rPr lang="zh-CN" altLang="en-US" dirty="0"/>
              <a:t>关键字来表示该泛型要进行实化。示例代码如下：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60A573-CD79-4FBD-9081-002BAE1C42E5}"/>
              </a:ext>
            </a:extLst>
          </p:cNvPr>
          <p:cNvSpPr/>
          <p:nvPr/>
        </p:nvSpPr>
        <p:spPr>
          <a:xfrm>
            <a:off x="687445" y="3763047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inline fun &lt;reified T&gt; getGenericType() = T::class.java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CFC6AD-BF44-42AA-AB48-C1448FB80EB0}"/>
              </a:ext>
            </a:extLst>
          </p:cNvPr>
          <p:cNvSpPr/>
          <p:nvPr/>
        </p:nvSpPr>
        <p:spPr>
          <a:xfrm>
            <a:off x="652929" y="4409378"/>
            <a:ext cx="10550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然后我们就可以通过以下代码获得泛型的具体类型了：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F8D2E6-D721-4379-8C86-6CB0E2CABF0F}"/>
              </a:ext>
            </a:extLst>
          </p:cNvPr>
          <p:cNvSpPr/>
          <p:nvPr/>
        </p:nvSpPr>
        <p:spPr>
          <a:xfrm>
            <a:off x="687445" y="50082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val result1 = getGenericType&lt;String&gt;()</a:t>
            </a:r>
          </a:p>
          <a:p>
            <a:r>
              <a:rPr lang="zh-CN" altLang="en-US" dirty="0"/>
              <a:t>val result2 = getGenericType&lt;Int&gt;()</a:t>
            </a:r>
          </a:p>
        </p:txBody>
      </p:sp>
    </p:spTree>
    <p:extLst>
      <p:ext uri="{BB962C8B-B14F-4D97-AF65-F5344CB8AC3E}">
        <p14:creationId xmlns:p14="http://schemas.microsoft.com/office/powerpoint/2010/main" val="4139717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协变和逆变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680225" y="2312945"/>
            <a:ext cx="105507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在开始学习协变和逆变之前，我们还得先了解一个约定。一个泛型类或者泛型接口中的方法，它的参数列表是接收数据的地方，因此可以称它为</a:t>
            </a:r>
            <a:r>
              <a:rPr lang="en-US" altLang="zh-CN" dirty="0"/>
              <a:t>in</a:t>
            </a:r>
            <a:r>
              <a:rPr lang="zh-CN" altLang="en-US" dirty="0"/>
              <a:t>位置，而它的返回值是输出数据的地方，因此可以称它为</a:t>
            </a:r>
            <a:r>
              <a:rPr lang="en-US" altLang="zh-CN" dirty="0"/>
              <a:t>out</a:t>
            </a:r>
            <a:r>
              <a:rPr lang="zh-CN" altLang="en-US" dirty="0"/>
              <a:t>位置，如下图所示。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C9500E-ECA7-41CB-8B4E-4A490346AB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80" y="3555005"/>
            <a:ext cx="4668692" cy="17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5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协变和逆变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639282" y="2292781"/>
            <a:ext cx="105507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协变的定义：假如定义了一个</a:t>
            </a:r>
            <a:r>
              <a:rPr lang="en-US" altLang="zh-CN" dirty="0" err="1"/>
              <a:t>MyClass</a:t>
            </a:r>
            <a:r>
              <a:rPr lang="en-US" altLang="zh-CN" dirty="0"/>
              <a:t>&lt;T&gt;</a:t>
            </a:r>
            <a:r>
              <a:rPr lang="zh-CN" altLang="en-US" dirty="0"/>
              <a:t>的泛型类，其中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的子类型，同时</a:t>
            </a:r>
            <a:r>
              <a:rPr lang="en-US" altLang="zh-CN" dirty="0" err="1"/>
              <a:t>MyClass</a:t>
            </a:r>
            <a:r>
              <a:rPr lang="en-US" altLang="zh-CN" dirty="0"/>
              <a:t>&lt;A&gt;</a:t>
            </a:r>
            <a:r>
              <a:rPr lang="zh-CN" altLang="en-US" dirty="0"/>
              <a:t>又是</a:t>
            </a:r>
            <a:r>
              <a:rPr lang="en-US" altLang="zh-CN" dirty="0" err="1"/>
              <a:t>MyClass</a:t>
            </a:r>
            <a:r>
              <a:rPr lang="en-US" altLang="zh-CN" dirty="0"/>
              <a:t>&lt;B&gt;</a:t>
            </a:r>
            <a:r>
              <a:rPr lang="zh-CN" altLang="en-US" dirty="0"/>
              <a:t>的子类型，那么我们就可以称</a:t>
            </a:r>
            <a:r>
              <a:rPr lang="en-US" altLang="zh-CN" dirty="0" err="1"/>
              <a:t>MyClass</a:t>
            </a:r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这个泛型上是协变的。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逆变的定义：</a:t>
            </a:r>
            <a:r>
              <a:rPr lang="zh-CN" altLang="zh-CN" dirty="0"/>
              <a:t>假如定义了一个</a:t>
            </a:r>
            <a:r>
              <a:rPr lang="en-US" altLang="zh-CN" dirty="0" err="1"/>
              <a:t>MyClass</a:t>
            </a:r>
            <a:r>
              <a:rPr lang="en-US" altLang="zh-CN" dirty="0"/>
              <a:t>&lt;T&gt;</a:t>
            </a:r>
            <a:r>
              <a:rPr lang="zh-CN" altLang="zh-CN" dirty="0"/>
              <a:t>的泛型类，其中</a:t>
            </a:r>
            <a:r>
              <a:rPr lang="en-US" altLang="zh-CN" dirty="0"/>
              <a:t>A</a:t>
            </a:r>
            <a:r>
              <a:rPr lang="zh-CN" altLang="zh-CN" dirty="0"/>
              <a:t>是</a:t>
            </a:r>
            <a:r>
              <a:rPr lang="en-US" altLang="zh-CN" dirty="0"/>
              <a:t>B</a:t>
            </a:r>
            <a:r>
              <a:rPr lang="zh-CN" altLang="zh-CN" dirty="0"/>
              <a:t>的子类型，同时</a:t>
            </a:r>
            <a:r>
              <a:rPr lang="en-US" altLang="zh-CN" dirty="0" err="1"/>
              <a:t>MyClass</a:t>
            </a:r>
            <a:r>
              <a:rPr lang="en-US" altLang="zh-CN" dirty="0"/>
              <a:t>&lt;B&gt;</a:t>
            </a:r>
            <a:r>
              <a:rPr lang="zh-CN" altLang="zh-CN" dirty="0"/>
              <a:t>又是</a:t>
            </a:r>
            <a:r>
              <a:rPr lang="en-US" altLang="zh-CN" dirty="0" err="1"/>
              <a:t>MyClass</a:t>
            </a:r>
            <a:r>
              <a:rPr lang="en-US" altLang="zh-CN" dirty="0"/>
              <a:t>&lt;A&gt;</a:t>
            </a:r>
            <a:r>
              <a:rPr lang="zh-CN" altLang="zh-CN" dirty="0"/>
              <a:t>的子类型，那么我们就可以称</a:t>
            </a:r>
            <a:r>
              <a:rPr lang="en-US" altLang="zh-CN" dirty="0" err="1"/>
              <a:t>MyClass</a:t>
            </a:r>
            <a:r>
              <a:rPr lang="zh-CN" altLang="zh-CN" dirty="0"/>
              <a:t>在</a:t>
            </a:r>
            <a:r>
              <a:rPr lang="en-US" altLang="zh-CN" dirty="0"/>
              <a:t>T</a:t>
            </a:r>
            <a:r>
              <a:rPr lang="zh-CN" altLang="zh-CN" dirty="0"/>
              <a:t>这个泛型上是逆变的。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9E7D55-6A23-4DCA-9578-4E033453AB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18" y="3882605"/>
            <a:ext cx="5113590" cy="24247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97F9B6-B05E-684E-94C1-4042FD9071B9}"/>
              </a:ext>
            </a:extLst>
          </p:cNvPr>
          <p:cNvSpPr txBox="1"/>
          <p:nvPr/>
        </p:nvSpPr>
        <p:spPr>
          <a:xfrm>
            <a:off x="5435799" y="630740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原理示意图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5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协变和逆变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38200" y="2363555"/>
            <a:ext cx="10550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观察如下代码，我们</a:t>
            </a:r>
            <a:r>
              <a:rPr lang="zh-CN" altLang="zh-CN" dirty="0"/>
              <a:t>在泛型</a:t>
            </a:r>
            <a:r>
              <a:rPr lang="en-US" altLang="zh-CN" dirty="0"/>
              <a:t>T</a:t>
            </a:r>
            <a:r>
              <a:rPr lang="zh-CN" altLang="zh-CN" dirty="0"/>
              <a:t>的声明前面加上了一个</a:t>
            </a:r>
            <a:r>
              <a:rPr lang="en-US" altLang="zh-CN" dirty="0"/>
              <a:t>out</a:t>
            </a:r>
            <a:r>
              <a:rPr lang="zh-CN" altLang="zh-CN" dirty="0"/>
              <a:t>关键字。这就意味着现在</a:t>
            </a:r>
            <a:r>
              <a:rPr lang="en-US" altLang="zh-CN" dirty="0"/>
              <a:t>T</a:t>
            </a:r>
            <a:r>
              <a:rPr lang="zh-CN" altLang="zh-CN" dirty="0"/>
              <a:t>只能出现在</a:t>
            </a:r>
            <a:r>
              <a:rPr lang="en-US" altLang="zh-CN" dirty="0"/>
              <a:t>out</a:t>
            </a:r>
            <a:r>
              <a:rPr lang="zh-CN" altLang="zh-CN" dirty="0"/>
              <a:t>位置上，而不能出现在</a:t>
            </a:r>
            <a:r>
              <a:rPr lang="en-US" altLang="zh-CN" dirty="0"/>
              <a:t>in</a:t>
            </a:r>
            <a:r>
              <a:rPr lang="zh-CN" altLang="zh-CN" dirty="0"/>
              <a:t>位置上，同时也意味着</a:t>
            </a:r>
            <a:r>
              <a:rPr lang="en-US" altLang="zh-CN" dirty="0" err="1"/>
              <a:t>SimpleData</a:t>
            </a:r>
            <a:r>
              <a:rPr lang="zh-CN" altLang="zh-CN" dirty="0"/>
              <a:t>在泛型</a:t>
            </a:r>
            <a:r>
              <a:rPr lang="en-US" altLang="zh-CN" dirty="0"/>
              <a:t>T</a:t>
            </a:r>
            <a:r>
              <a:rPr lang="zh-CN" altLang="zh-CN" dirty="0"/>
              <a:t>上是协变的。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5E76A6-9BD5-4DCC-B939-CC27B7D48889}"/>
              </a:ext>
            </a:extLst>
          </p:cNvPr>
          <p:cNvSpPr/>
          <p:nvPr/>
        </p:nvSpPr>
        <p:spPr>
          <a:xfrm>
            <a:off x="838200" y="32097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class SimpleData&lt;out T&gt;(val data: T?) {</a:t>
            </a:r>
          </a:p>
          <a:p>
            <a:r>
              <a:rPr lang="zh-CN" altLang="en-US" dirty="0"/>
              <a:t>    fun get(): T? {</a:t>
            </a:r>
          </a:p>
          <a:p>
            <a:r>
              <a:rPr lang="zh-CN" altLang="en-US" dirty="0"/>
              <a:t>        return data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907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协变和逆变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C43B30-389C-4E50-8937-49293C364D5B}"/>
              </a:ext>
            </a:extLst>
          </p:cNvPr>
          <p:cNvSpPr/>
          <p:nvPr/>
        </p:nvSpPr>
        <p:spPr>
          <a:xfrm>
            <a:off x="803055" y="2347372"/>
            <a:ext cx="10550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观察如下代码，我们在泛型</a:t>
            </a:r>
            <a:r>
              <a:rPr lang="en-US" altLang="zh-CN" dirty="0"/>
              <a:t>T</a:t>
            </a:r>
            <a:r>
              <a:rPr lang="zh-CN" altLang="en-US" dirty="0"/>
              <a:t>的声明前面加上了一个</a:t>
            </a:r>
            <a:r>
              <a:rPr lang="en-US" altLang="zh-CN" dirty="0"/>
              <a:t>in</a:t>
            </a:r>
            <a:r>
              <a:rPr lang="zh-CN" altLang="en-US" dirty="0"/>
              <a:t>关键字。这就意味着现在</a:t>
            </a:r>
            <a:r>
              <a:rPr lang="en-US" altLang="zh-CN" dirty="0"/>
              <a:t>T</a:t>
            </a:r>
            <a:r>
              <a:rPr lang="zh-CN" altLang="en-US" dirty="0"/>
              <a:t>只能出现在</a:t>
            </a:r>
            <a:r>
              <a:rPr lang="en-US" altLang="zh-CN" dirty="0"/>
              <a:t>in</a:t>
            </a:r>
            <a:r>
              <a:rPr lang="zh-CN" altLang="en-US" dirty="0"/>
              <a:t>位置上，而不能出现在</a:t>
            </a:r>
            <a:r>
              <a:rPr lang="en-US" altLang="zh-CN" dirty="0"/>
              <a:t>out</a:t>
            </a:r>
            <a:r>
              <a:rPr lang="zh-CN" altLang="en-US" dirty="0"/>
              <a:t>位置上，同时也意味着</a:t>
            </a:r>
            <a:r>
              <a:rPr lang="en-US" altLang="zh-CN" dirty="0"/>
              <a:t>Transformer</a:t>
            </a:r>
            <a:r>
              <a:rPr lang="zh-CN" altLang="en-US" dirty="0"/>
              <a:t>在泛型</a:t>
            </a:r>
            <a:r>
              <a:rPr lang="en-US" altLang="zh-CN" dirty="0"/>
              <a:t>T</a:t>
            </a:r>
            <a:r>
              <a:rPr lang="zh-CN" altLang="en-US" dirty="0"/>
              <a:t>上是逆变的。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5E76A6-9BD5-4DCC-B939-CC27B7D48889}"/>
              </a:ext>
            </a:extLst>
          </p:cNvPr>
          <p:cNvSpPr/>
          <p:nvPr/>
        </p:nvSpPr>
        <p:spPr>
          <a:xfrm>
            <a:off x="838200" y="31551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interface Transformer&lt;in T&gt; {</a:t>
            </a:r>
          </a:p>
          <a:p>
            <a:r>
              <a:rPr lang="en-US" altLang="zh-CN" dirty="0"/>
              <a:t>    fun transform(t: T): String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390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推荐阅读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2E1361-1C89-3044-BF01-B357496C77AA}"/>
              </a:ext>
            </a:extLst>
          </p:cNvPr>
          <p:cNvSpPr txBox="1"/>
          <p:nvPr/>
        </p:nvSpPr>
        <p:spPr>
          <a:xfrm>
            <a:off x="810000" y="2540000"/>
            <a:ext cx="727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第一行代码</a:t>
            </a:r>
            <a:r>
              <a:rPr kumimoji="1" lang="en-US" altLang="zh-CN" dirty="0"/>
              <a:t>——Android》</a:t>
            </a:r>
            <a:r>
              <a:rPr kumimoji="1" lang="zh-CN" altLang="en-US" dirty="0"/>
              <a:t>官方主页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https://www.ituring.com.cn/book/2744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郭霖微信公众号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70050F2-651D-41E8-A3B8-05556AAB72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13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/>
              <a:t>推荐阅读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A07B5E-FB5C-4F8F-8756-C7DDEBFC2FC6}"/>
              </a:ext>
            </a:extLst>
          </p:cNvPr>
          <p:cNvSpPr txBox="1"/>
          <p:nvPr/>
        </p:nvSpPr>
        <p:spPr>
          <a:xfrm>
            <a:off x="810000" y="2540000"/>
            <a:ext cx="727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第一行代码</a:t>
            </a:r>
            <a:r>
              <a:rPr kumimoji="1" lang="en-US" altLang="zh-CN" dirty="0"/>
              <a:t>——Android》</a:t>
            </a:r>
            <a:r>
              <a:rPr kumimoji="1" lang="zh-CN" altLang="en-US" dirty="0"/>
              <a:t>官方主页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https://www.ituring.com.cn/book/2744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郭霖微信公众号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E36540-7F7B-418A-934D-A7D997B81F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098925"/>
            <a:ext cx="1822450" cy="185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AF63C851-622F-44FC-92BC-A75A28A8B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2317750"/>
            <a:ext cx="34625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13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8" y="3163750"/>
            <a:ext cx="9110804" cy="5305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38932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Android</a:t>
            </a:r>
            <a:r>
              <a:rPr lang="zh-CN" altLang="en-US" sz="3200" dirty="0"/>
              <a:t>多线程编程</a:t>
            </a:r>
          </a:p>
        </p:txBody>
      </p:sp>
    </p:spTree>
    <p:extLst>
      <p:ext uri="{BB962C8B-B14F-4D97-AF65-F5344CB8AC3E}">
        <p14:creationId xmlns:p14="http://schemas.microsoft.com/office/powerpoint/2010/main" val="289347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线程的基本用法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838199" y="1183031"/>
            <a:ext cx="10515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多线程编程其实并不比</a:t>
            </a:r>
            <a:r>
              <a:rPr lang="en-US" altLang="zh-CN" dirty="0"/>
              <a:t>Java</a:t>
            </a:r>
            <a:r>
              <a:rPr lang="zh-CN" altLang="en-US" dirty="0"/>
              <a:t>多线程编程特殊，基本是使用相同的语法。比如，定义一个线程只需要新建一个类继承自</a:t>
            </a:r>
            <a:r>
              <a:rPr lang="en-US" altLang="zh-CN" dirty="0"/>
              <a:t>Thread</a:t>
            </a:r>
            <a:r>
              <a:rPr lang="zh-CN" altLang="en-US" dirty="0"/>
              <a:t>，然后重写父类的</a:t>
            </a:r>
            <a:r>
              <a:rPr lang="en-US" altLang="zh-CN" dirty="0"/>
              <a:t>run()</a:t>
            </a:r>
            <a:r>
              <a:rPr lang="zh-CN" altLang="en-US" dirty="0"/>
              <a:t>方法，并在里面编写耗时逻辑即可，如下所示：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9FEDC4-E668-4628-80BC-D9096CCEAE13}"/>
              </a:ext>
            </a:extLst>
          </p:cNvPr>
          <p:cNvSpPr/>
          <p:nvPr/>
        </p:nvSpPr>
        <p:spPr>
          <a:xfrm>
            <a:off x="859918" y="2232409"/>
            <a:ext cx="85878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class MyThread : Thread() {</a:t>
            </a:r>
          </a:p>
          <a:p>
            <a:r>
              <a:rPr lang="zh-CN" altLang="en-US" sz="1400" dirty="0"/>
              <a:t>    override fun run() {</a:t>
            </a:r>
          </a:p>
          <a:p>
            <a:r>
              <a:rPr lang="zh-CN" altLang="en-US" sz="1400" dirty="0"/>
              <a:t>        // 编写具体的逻辑</a:t>
            </a:r>
          </a:p>
          <a:p>
            <a:r>
              <a:rPr lang="zh-CN" altLang="en-US" sz="1400" dirty="0"/>
              <a:t>    }</a:t>
            </a:r>
          </a:p>
          <a:p>
            <a:r>
              <a:rPr lang="zh-CN" altLang="en-US" sz="1400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9C3E0C-F9AC-4439-8D42-26A0ACF434E3}"/>
              </a:ext>
            </a:extLst>
          </p:cNvPr>
          <p:cNvSpPr/>
          <p:nvPr/>
        </p:nvSpPr>
        <p:spPr>
          <a:xfrm>
            <a:off x="838198" y="3481841"/>
            <a:ext cx="10322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启动这个线程只需要创建MyThread的实例，然后调用它的start()方法即可，这样run()方法中的代码就会在子线程当中运行了，如下所示：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C0837D-C6FC-420D-8BC5-A442365492F8}"/>
              </a:ext>
            </a:extLst>
          </p:cNvPr>
          <p:cNvSpPr/>
          <p:nvPr/>
        </p:nvSpPr>
        <p:spPr>
          <a:xfrm>
            <a:off x="859918" y="4300386"/>
            <a:ext cx="67077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MyThread().start()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05CBED-43E6-4CA5-8435-6A413EB64005}"/>
              </a:ext>
            </a:extLst>
          </p:cNvPr>
          <p:cNvSpPr/>
          <p:nvPr/>
        </p:nvSpPr>
        <p:spPr>
          <a:xfrm>
            <a:off x="838198" y="4869773"/>
            <a:ext cx="10027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Kotlin还给我们提供了一种更加简单的开启线程的方式，写法如下：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F5B7B9-60D1-452A-9901-C534F3524B8D}"/>
              </a:ext>
            </a:extLst>
          </p:cNvPr>
          <p:cNvSpPr/>
          <p:nvPr/>
        </p:nvSpPr>
        <p:spPr>
          <a:xfrm>
            <a:off x="859918" y="541131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thread {</a:t>
            </a:r>
          </a:p>
          <a:p>
            <a:r>
              <a:rPr lang="zh-CN" altLang="en-US" sz="1400" dirty="0"/>
              <a:t>    // 编写具体的逻辑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42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在子线程中更新</a:t>
            </a:r>
            <a:r>
              <a:rPr lang="en-US" altLang="zh-CN" sz="2400" dirty="0"/>
              <a:t>UI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838199" y="978314"/>
            <a:ext cx="10322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是线程不安全的，也就是说，如果想要更新应用程序里的</a:t>
            </a:r>
            <a:r>
              <a:rPr lang="en-US" altLang="zh-CN" dirty="0"/>
              <a:t>UI</a:t>
            </a:r>
            <a:r>
              <a:rPr lang="zh-CN" altLang="en-US" dirty="0"/>
              <a:t>元素，必须在主线程中进行，否则就会出现异常。对于这种情况，</a:t>
            </a:r>
            <a:r>
              <a:rPr lang="en-US" altLang="zh-CN" dirty="0"/>
              <a:t>Android</a:t>
            </a:r>
            <a:r>
              <a:rPr lang="zh-CN" altLang="en-US" dirty="0"/>
              <a:t>提供了一套异步消息处理机制，完美地解决了在子线程中进行</a:t>
            </a:r>
            <a:r>
              <a:rPr lang="en-US" altLang="zh-CN" dirty="0"/>
              <a:t>UI</a:t>
            </a:r>
            <a:r>
              <a:rPr lang="zh-CN" altLang="en-US" dirty="0"/>
              <a:t>操作的问题。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3A4EF5-0E4D-415D-8C12-413E5F6A272F}"/>
              </a:ext>
            </a:extLst>
          </p:cNvPr>
          <p:cNvSpPr/>
          <p:nvPr/>
        </p:nvSpPr>
        <p:spPr>
          <a:xfrm>
            <a:off x="838199" y="2224179"/>
            <a:ext cx="1016878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class MainActivity : AppCompatActivity() {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  val updateText = 1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  val handler = object : Handler() {</a:t>
            </a:r>
          </a:p>
          <a:p>
            <a:r>
              <a:rPr lang="zh-CN" altLang="en-US" sz="1100" dirty="0"/>
              <a:t>        override fun handleMessage(msg: Message) {</a:t>
            </a:r>
          </a:p>
          <a:p>
            <a:r>
              <a:rPr lang="zh-CN" altLang="en-US" sz="1100" dirty="0"/>
              <a:t>            // 在这里可以进行UI操作</a:t>
            </a:r>
          </a:p>
          <a:p>
            <a:r>
              <a:rPr lang="zh-CN" altLang="en-US" sz="1100" dirty="0"/>
              <a:t>            when (msg.what) {</a:t>
            </a:r>
          </a:p>
          <a:p>
            <a:r>
              <a:rPr lang="zh-CN" altLang="en-US" sz="1100" dirty="0"/>
              <a:t>                updateText -&gt; textView.text = "Nice to meet you"</a:t>
            </a:r>
          </a:p>
          <a:p>
            <a:r>
              <a:rPr lang="zh-CN" altLang="en-US" sz="1100" dirty="0"/>
              <a:t>            }</a:t>
            </a:r>
          </a:p>
          <a:p>
            <a:r>
              <a:rPr lang="zh-CN" altLang="en-US" sz="1100" dirty="0"/>
              <a:t>        }</a:t>
            </a:r>
          </a:p>
          <a:p>
            <a:r>
              <a:rPr lang="zh-CN" altLang="en-US" sz="1100" dirty="0"/>
              <a:t>    }</a:t>
            </a:r>
          </a:p>
          <a:p>
            <a:endParaRPr lang="zh-CN" altLang="en-US" sz="1100" dirty="0"/>
          </a:p>
          <a:p>
            <a:r>
              <a:rPr lang="zh-CN" altLang="en-US" sz="1100" dirty="0"/>
              <a:t>    override fun onCreate(savedInstanceState: Bundle?) {</a:t>
            </a:r>
          </a:p>
          <a:p>
            <a:r>
              <a:rPr lang="zh-CN" altLang="en-US" sz="1100" dirty="0"/>
              <a:t>        super.onCreate(savedInstanceState)</a:t>
            </a:r>
          </a:p>
          <a:p>
            <a:r>
              <a:rPr lang="zh-CN" altLang="en-US" sz="1100" dirty="0"/>
              <a:t>        setContentView(R.layout.activity_main)</a:t>
            </a:r>
          </a:p>
          <a:p>
            <a:r>
              <a:rPr lang="zh-CN" altLang="en-US" sz="1100" dirty="0"/>
              <a:t>        changeTextBtn.setOnClickListener {</a:t>
            </a:r>
          </a:p>
          <a:p>
            <a:r>
              <a:rPr lang="zh-CN" altLang="en-US" sz="1100" dirty="0"/>
              <a:t>            thread {</a:t>
            </a:r>
          </a:p>
          <a:p>
            <a:r>
              <a:rPr lang="zh-CN" altLang="en-US" sz="1100" dirty="0"/>
              <a:t>                val msg = Message()</a:t>
            </a:r>
          </a:p>
          <a:p>
            <a:r>
              <a:rPr lang="zh-CN" altLang="en-US" sz="1100" dirty="0"/>
              <a:t>                msg.what = updateText</a:t>
            </a:r>
          </a:p>
          <a:p>
            <a:r>
              <a:rPr lang="zh-CN" altLang="en-US" sz="1100" dirty="0"/>
              <a:t>                handler.sendMessage(msg) // 将Message对象发送出去</a:t>
            </a:r>
          </a:p>
          <a:p>
            <a:r>
              <a:rPr lang="zh-CN" altLang="en-US" sz="1100" dirty="0"/>
              <a:t>            }</a:t>
            </a:r>
          </a:p>
          <a:p>
            <a:r>
              <a:rPr lang="zh-CN" altLang="en-US" sz="1100" dirty="0"/>
              <a:t>        }</a:t>
            </a:r>
          </a:p>
          <a:p>
            <a:r>
              <a:rPr lang="zh-CN" altLang="en-US" sz="1100" dirty="0"/>
              <a:t>    }</a:t>
            </a:r>
          </a:p>
          <a:p>
            <a:endParaRPr lang="zh-CN" altLang="en-US" sz="1100" dirty="0"/>
          </a:p>
          <a:p>
            <a:r>
              <a:rPr lang="zh-CN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解析异步消息处理机制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838200" y="1248992"/>
            <a:ext cx="10322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中的异步消息处理主要由</a:t>
            </a:r>
            <a:r>
              <a:rPr lang="en-US" altLang="zh-CN" dirty="0"/>
              <a:t>4</a:t>
            </a:r>
            <a:r>
              <a:rPr lang="zh-CN" altLang="en-US" dirty="0"/>
              <a:t>个部分组成：</a:t>
            </a:r>
            <a:r>
              <a:rPr lang="en-US" altLang="zh-CN" dirty="0"/>
              <a:t>Message</a:t>
            </a:r>
            <a:r>
              <a:rPr lang="zh-CN" altLang="en-US" dirty="0"/>
              <a:t>、</a:t>
            </a:r>
            <a:r>
              <a:rPr lang="en-US" altLang="zh-CN" dirty="0"/>
              <a:t>Handler</a:t>
            </a:r>
            <a:r>
              <a:rPr lang="zh-CN" altLang="en-US" dirty="0"/>
              <a:t>、</a:t>
            </a:r>
            <a:r>
              <a:rPr lang="en-US" altLang="zh-CN" dirty="0" err="1"/>
              <a:t>MessageQueue</a:t>
            </a:r>
            <a:r>
              <a:rPr lang="zh-CN" altLang="en-US" dirty="0"/>
              <a:t>和</a:t>
            </a:r>
            <a:r>
              <a:rPr lang="en-US" altLang="zh-CN" dirty="0"/>
              <a:t>Looper</a:t>
            </a:r>
            <a:r>
              <a:rPr lang="zh-CN" altLang="en-US" dirty="0"/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06F489-29B1-488B-B4A8-E63348894AB6}"/>
              </a:ext>
            </a:extLst>
          </p:cNvPr>
          <p:cNvSpPr/>
          <p:nvPr/>
        </p:nvSpPr>
        <p:spPr>
          <a:xfrm>
            <a:off x="838200" y="2358463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Message是在线程之间传递的消息，它可以在内部携带少量的信息，用于在不同线程之间传递数据。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Handler主要用于发送和处理消息，发送消息一般是使用Handler的sendMessage()方法、post()方法等，而发出的消息经过一系列地辗转处理后，最终会传递到Handler的handleMessage()方法中。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MessageQueue是消息队列的意思，它主要用于存放所有通过Handler发送的消息。这部分消息会一直存在于消息队列中，等待被处理。每个线程中只会有一个MessageQueue对象。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Looper是每个线程中的MessageQueue的管家，调用Looper的loop()方法后，就会进入一个无限循环当中，然后每当发现MessageQueue中存在一条消息时，就会将它取出，并传递到Handler的handleMessage()方法中。每个线程中只会有一个Looper对象。</a:t>
            </a:r>
          </a:p>
        </p:txBody>
      </p:sp>
    </p:spTree>
    <p:extLst>
      <p:ext uri="{BB962C8B-B14F-4D97-AF65-F5344CB8AC3E}">
        <p14:creationId xmlns:p14="http://schemas.microsoft.com/office/powerpoint/2010/main" val="142325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解析异步消息处理机制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838199" y="1183031"/>
            <a:ext cx="10322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异步消息处理机制流程示意图如下所示：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D34171-F549-4DBE-B79C-2442776A09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521" y="2201973"/>
            <a:ext cx="5678957" cy="41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7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Service</a:t>
            </a:r>
            <a:r>
              <a:rPr lang="zh-CN" altLang="en-US" sz="3200" dirty="0"/>
              <a:t>的基本用法</a:t>
            </a:r>
          </a:p>
        </p:txBody>
      </p:sp>
    </p:spTree>
    <p:extLst>
      <p:ext uri="{BB962C8B-B14F-4D97-AF65-F5344CB8AC3E}">
        <p14:creationId xmlns:p14="http://schemas.microsoft.com/office/powerpoint/2010/main" val="246972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定义一个</a:t>
            </a:r>
            <a:r>
              <a:rPr lang="en-US" altLang="zh-CN" sz="2400" dirty="0"/>
              <a:t>Service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9C1D0-9291-4759-A115-CC21729B1056}"/>
              </a:ext>
            </a:extLst>
          </p:cNvPr>
          <p:cNvSpPr/>
          <p:nvPr/>
        </p:nvSpPr>
        <p:spPr>
          <a:xfrm>
            <a:off x="742665" y="2479568"/>
            <a:ext cx="56993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右键项目的任何包路径</a:t>
            </a:r>
            <a:r>
              <a:rPr lang="en-US" altLang="zh-CN" dirty="0"/>
              <a:t>→</a:t>
            </a:r>
            <a:r>
              <a:rPr lang="en-US" altLang="zh-CN" dirty="0" err="1"/>
              <a:t>New→Service→Service</a:t>
            </a:r>
            <a:r>
              <a:rPr lang="zh-CN" altLang="en-US" dirty="0"/>
              <a:t>，会弹出如右图所示的窗口。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Exported</a:t>
            </a:r>
            <a:r>
              <a:rPr lang="zh-CN" altLang="en-US" dirty="0"/>
              <a:t>属性表示是否将这个</a:t>
            </a:r>
            <a:r>
              <a:rPr lang="en-US" altLang="zh-CN" dirty="0"/>
              <a:t>Service</a:t>
            </a:r>
            <a:r>
              <a:rPr lang="zh-CN" altLang="en-US" dirty="0"/>
              <a:t>暴露给外部其他程序访问。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Enabled</a:t>
            </a:r>
            <a:r>
              <a:rPr lang="zh-CN" altLang="en-US" dirty="0"/>
              <a:t>属性表示是否启用这个</a:t>
            </a:r>
            <a:r>
              <a:rPr lang="en-US" altLang="zh-CN" dirty="0"/>
              <a:t>Service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点击“ </a:t>
            </a:r>
            <a:r>
              <a:rPr lang="en-US" altLang="zh-CN" dirty="0"/>
              <a:t>Finish</a:t>
            </a:r>
            <a:r>
              <a:rPr lang="zh-CN" altLang="en-US" dirty="0"/>
              <a:t>”完成创建。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B46E7D-9E8F-442A-B406-611FA212E8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198" y="2083783"/>
            <a:ext cx="5085427" cy="43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7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自定义 1">
      <a:dk1>
        <a:srgbClr val="000000"/>
      </a:dk1>
      <a:lt1>
        <a:srgbClr val="FFFFFF"/>
      </a:lt1>
      <a:dk2>
        <a:srgbClr val="FFFEFC"/>
      </a:dk2>
      <a:lt2>
        <a:srgbClr val="CEDBE6"/>
      </a:lt2>
      <a:accent1>
        <a:srgbClr val="41B1E2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{8AA2F039-4069-F644-ACDE-2166C0520A53}tf10001121</Template>
  <TotalTime>834</TotalTime>
  <Words>2547</Words>
  <Application>Microsoft Office PowerPoint</Application>
  <PresentationFormat>宽屏</PresentationFormat>
  <Paragraphs>267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Arial</vt:lpstr>
      <vt:lpstr>Calibri</vt:lpstr>
      <vt:lpstr>Wingdings 2</vt:lpstr>
      <vt:lpstr>引用</vt:lpstr>
      <vt:lpstr>第10章 后台默默的劳动者，探究Service</vt:lpstr>
      <vt:lpstr>Service是什么</vt:lpstr>
      <vt:lpstr>Android多线程编程</vt:lpstr>
      <vt:lpstr>线程的基本用法</vt:lpstr>
      <vt:lpstr>在子线程中更新UI</vt:lpstr>
      <vt:lpstr>解析异步消息处理机制</vt:lpstr>
      <vt:lpstr>解析异步消息处理机制</vt:lpstr>
      <vt:lpstr>Service的基本用法</vt:lpstr>
      <vt:lpstr>定义一个Service</vt:lpstr>
      <vt:lpstr>重写Service</vt:lpstr>
      <vt:lpstr>在AndroidManifest文件中注册</vt:lpstr>
      <vt:lpstr>启动和停止Service</vt:lpstr>
      <vt:lpstr>Activity和Service进行通信</vt:lpstr>
      <vt:lpstr>Activity和Service进行通信</vt:lpstr>
      <vt:lpstr>Service的更多技巧</vt:lpstr>
      <vt:lpstr>前台Service</vt:lpstr>
      <vt:lpstr>创建前台Service</vt:lpstr>
      <vt:lpstr>在AndroidManifest文件中声明权限</vt:lpstr>
      <vt:lpstr>实现前台Service效果</vt:lpstr>
      <vt:lpstr>IntentService</vt:lpstr>
      <vt:lpstr>Kotlin课堂</vt:lpstr>
      <vt:lpstr>泛型实化</vt:lpstr>
      <vt:lpstr>协变和逆变</vt:lpstr>
      <vt:lpstr>协变和逆变</vt:lpstr>
      <vt:lpstr>协变和逆变</vt:lpstr>
      <vt:lpstr>协变和逆变</vt:lpstr>
      <vt:lpstr>推荐阅读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开始启程，你的第一行Android代码</dc:title>
  <dc:creator>郭 霖</dc:creator>
  <cp:lastModifiedBy>张霞</cp:lastModifiedBy>
  <cp:revision>293</cp:revision>
  <dcterms:created xsi:type="dcterms:W3CDTF">2019-11-27T23:48:03Z</dcterms:created>
  <dcterms:modified xsi:type="dcterms:W3CDTF">2020-03-19T06:58:38Z</dcterms:modified>
</cp:coreProperties>
</file>