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6" r:id="rId2"/>
    <p:sldId id="318" r:id="rId3"/>
    <p:sldId id="257" r:id="rId4"/>
    <p:sldId id="362" r:id="rId5"/>
    <p:sldId id="301" r:id="rId6"/>
    <p:sldId id="322" r:id="rId7"/>
    <p:sldId id="352" r:id="rId8"/>
    <p:sldId id="363" r:id="rId9"/>
    <p:sldId id="364" r:id="rId10"/>
    <p:sldId id="354" r:id="rId11"/>
    <p:sldId id="355" r:id="rId12"/>
    <p:sldId id="365" r:id="rId13"/>
    <p:sldId id="351" r:id="rId14"/>
    <p:sldId id="367" r:id="rId15"/>
    <p:sldId id="368" r:id="rId16"/>
    <p:sldId id="369" r:id="rId17"/>
    <p:sldId id="370" r:id="rId18"/>
    <p:sldId id="366" r:id="rId19"/>
    <p:sldId id="323" r:id="rId20"/>
    <p:sldId id="371" r:id="rId21"/>
    <p:sldId id="372" r:id="rId22"/>
    <p:sldId id="373" r:id="rId23"/>
    <p:sldId id="374" r:id="rId24"/>
    <p:sldId id="375" r:id="rId25"/>
    <p:sldId id="388" r:id="rId26"/>
    <p:sldId id="27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146" d="100"/>
          <a:sy n="146" d="100"/>
        </p:scale>
        <p:origin x="132" y="480"/>
      </p:cViewPr>
      <p:guideLst/>
    </p:cSldViewPr>
  </p:slideViewPr>
  <p:notesTextViewPr>
    <p:cViewPr>
      <p:scale>
        <a:sx n="1" d="1"/>
        <a:sy n="1" d="1"/>
      </p:scale>
      <p:origin x="0" y="0"/>
    </p:cViewPr>
  </p:notesText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943C3E6-14F9-4125-9FBA-CF77A5588B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A3297E3-5AEA-48C2-B18B-4DAC06ADC8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DFF0A0-EF3D-48AD-93D6-229409F1CEFE}" type="datetimeFigureOut">
              <a:rPr lang="zh-CN" altLang="en-US" smtClean="0"/>
              <a:t>2020/3/19</a:t>
            </a:fld>
            <a:endParaRPr lang="zh-CN" altLang="en-US"/>
          </a:p>
        </p:txBody>
      </p:sp>
      <p:sp>
        <p:nvSpPr>
          <p:cNvPr id="4" name="页脚占位符 3">
            <a:extLst>
              <a:ext uri="{FF2B5EF4-FFF2-40B4-BE49-F238E27FC236}">
                <a16:creationId xmlns:a16="http://schemas.microsoft.com/office/drawing/2014/main" id="{1C0376F8-DCC7-4128-A8E3-0F65F48A00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CBD82E7-365E-4A2A-B240-68B9802353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793656-E32C-447C-82CC-4E0B54F7ED82}" type="slidenum">
              <a:rPr lang="zh-CN" altLang="en-US" smtClean="0"/>
              <a:t>‹#›</a:t>
            </a:fld>
            <a:endParaRPr lang="zh-CN" altLang="en-US"/>
          </a:p>
        </p:txBody>
      </p:sp>
    </p:spTree>
    <p:extLst>
      <p:ext uri="{BB962C8B-B14F-4D97-AF65-F5344CB8AC3E}">
        <p14:creationId xmlns:p14="http://schemas.microsoft.com/office/powerpoint/2010/main" val="21782377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67598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8C79C5D-2A6F-F04D-97DA-BEF2467B64E4}"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916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FBF54567-0DE4-3F47-BF90-CB84690072F9}" type="datetimeFigureOut">
              <a:rPr lang="en-US" dirty="0"/>
              <a:pPr/>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920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38278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51650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a:effectLst/>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53103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99798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14623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7053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73366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7763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77948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069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
        <p:nvSpPr>
          <p:cNvPr id="7" name="页脚占位符 4">
            <a:extLst>
              <a:ext uri="{FF2B5EF4-FFF2-40B4-BE49-F238E27FC236}">
                <a16:creationId xmlns:a16="http://schemas.microsoft.com/office/drawing/2014/main" id="{508B791E-9B8E-094C-9E20-BAB562500F45}"/>
              </a:ext>
            </a:extLst>
          </p:cNvPr>
          <p:cNvSpPr txBox="1">
            <a:spLocks/>
          </p:cNvSpPr>
          <p:nvPr userDrawn="1"/>
        </p:nvSpPr>
        <p:spPr>
          <a:xfrm>
            <a:off x="8458200" y="6393095"/>
            <a:ext cx="3733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r>
              <a:rPr lang="zh-CN" altLang="en-US" dirty="0"/>
              <a:t>第一行代码</a:t>
            </a:r>
            <a:r>
              <a:rPr lang="en-US" altLang="zh-CN" dirty="0"/>
              <a:t>——Android </a:t>
            </a:r>
            <a:r>
              <a:rPr lang="zh-CN" altLang="en-US" dirty="0"/>
              <a:t>（第</a:t>
            </a:r>
            <a:r>
              <a:rPr lang="en-US" altLang="zh-CN" dirty="0"/>
              <a:t>3</a:t>
            </a:r>
            <a:r>
              <a:rPr lang="zh-CN" altLang="en-US" dirty="0"/>
              <a:t>版）</a:t>
            </a:r>
            <a:r>
              <a:rPr lang="en-US" altLang="zh-CN" dirty="0"/>
              <a:t>》</a:t>
            </a:r>
            <a:r>
              <a:rPr lang="zh-CN" altLang="en-US" dirty="0"/>
              <a:t>随书</a:t>
            </a:r>
            <a:r>
              <a:rPr lang="en-US" altLang="zh-CN" dirty="0"/>
              <a:t>PPT</a:t>
            </a:r>
            <a:endParaRPr lang="zh-CN" altLang="en-US" dirty="0"/>
          </a:p>
        </p:txBody>
      </p:sp>
    </p:spTree>
    <p:extLst>
      <p:ext uri="{BB962C8B-B14F-4D97-AF65-F5344CB8AC3E}">
        <p14:creationId xmlns:p14="http://schemas.microsoft.com/office/powerpoint/2010/main" val="2422960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ituring.com.cn/book/2744"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第</a:t>
            </a:r>
            <a:r>
              <a:rPr lang="en-US" altLang="zh-CN" sz="3200" dirty="0"/>
              <a:t>11</a:t>
            </a:r>
            <a:r>
              <a:rPr lang="zh-CN" altLang="en-US" sz="3200" dirty="0"/>
              <a:t>章 看看精彩的世界，使用网络技术</a:t>
            </a:r>
          </a:p>
        </p:txBody>
      </p:sp>
    </p:spTree>
    <p:extLst>
      <p:ext uri="{BB962C8B-B14F-4D97-AF65-F5344CB8AC3E}">
        <p14:creationId xmlns:p14="http://schemas.microsoft.com/office/powerpoint/2010/main" val="411736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服务器返回的</a:t>
            </a:r>
            <a:r>
              <a:rPr lang="en-US" altLang="zh-CN" sz="2400" dirty="0"/>
              <a:t>JSON</a:t>
            </a:r>
            <a:r>
              <a:rPr lang="zh-CN" altLang="en-US" sz="2400" dirty="0"/>
              <a:t>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311387"/>
            <a:ext cx="10515600" cy="359748"/>
          </a:xfrm>
        </p:spPr>
        <p:txBody>
          <a:bodyPr>
            <a:normAutofit lnSpcReduction="10000"/>
          </a:bodyPr>
          <a:lstStyle/>
          <a:p>
            <a:pPr marL="0" indent="0">
              <a:buNone/>
            </a:pPr>
            <a:r>
              <a:rPr lang="zh-CN" altLang="en-US" sz="1800" dirty="0"/>
              <a:t>比如说服务器返回的</a:t>
            </a:r>
            <a:r>
              <a:rPr lang="en-US" altLang="zh-CN" sz="1800" dirty="0"/>
              <a:t>JSON</a:t>
            </a:r>
            <a:r>
              <a:rPr lang="zh-CN" altLang="en-US" sz="1800" dirty="0"/>
              <a:t>数据格式如下：</a:t>
            </a:r>
          </a:p>
        </p:txBody>
      </p:sp>
      <p:sp>
        <p:nvSpPr>
          <p:cNvPr id="6" name="矩形 5">
            <a:extLst>
              <a:ext uri="{FF2B5EF4-FFF2-40B4-BE49-F238E27FC236}">
                <a16:creationId xmlns:a16="http://schemas.microsoft.com/office/drawing/2014/main" id="{26D8E347-11E9-4DBC-915D-BDEB4E95419F}"/>
              </a:ext>
            </a:extLst>
          </p:cNvPr>
          <p:cNvSpPr/>
          <p:nvPr/>
        </p:nvSpPr>
        <p:spPr>
          <a:xfrm>
            <a:off x="838200" y="3015901"/>
            <a:ext cx="10515600" cy="923330"/>
          </a:xfrm>
          <a:prstGeom prst="rect">
            <a:avLst/>
          </a:prstGeom>
        </p:spPr>
        <p:txBody>
          <a:bodyPr wrap="square">
            <a:spAutoFit/>
          </a:bodyPr>
          <a:lstStyle/>
          <a:p>
            <a:r>
              <a:rPr lang="en-US" altLang="zh-CN" dirty="0"/>
              <a:t>[{"id":"5","version":"5.5","name":"Clash of Clans"},</a:t>
            </a:r>
            <a:endParaRPr lang="zh-CN" altLang="zh-CN" dirty="0"/>
          </a:p>
          <a:p>
            <a:r>
              <a:rPr lang="en-US" altLang="zh-CN" dirty="0"/>
              <a:t>{"id":"6","version":"7.0","name":"Boom Beach"},</a:t>
            </a:r>
            <a:endParaRPr lang="zh-CN" altLang="zh-CN" dirty="0"/>
          </a:p>
          <a:p>
            <a:r>
              <a:rPr lang="en-US" altLang="zh-CN" dirty="0"/>
              <a:t>{"id":"7","version":"3.5","name":"Clash Royale"}]</a:t>
            </a:r>
            <a:endParaRPr lang="zh-CN" altLang="zh-CN" dirty="0"/>
          </a:p>
        </p:txBody>
      </p:sp>
    </p:spTree>
    <p:extLst>
      <p:ext uri="{BB962C8B-B14F-4D97-AF65-F5344CB8AC3E}">
        <p14:creationId xmlns:p14="http://schemas.microsoft.com/office/powerpoint/2010/main" val="338018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err="1"/>
              <a:t>JSONObject</a:t>
            </a:r>
            <a:r>
              <a:rPr lang="zh-CN" altLang="en-US" sz="2400" dirty="0"/>
              <a:t>解析</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187026"/>
            <a:ext cx="10515600" cy="402477"/>
          </a:xfrm>
        </p:spPr>
        <p:txBody>
          <a:bodyPr>
            <a:normAutofit/>
          </a:bodyPr>
          <a:lstStyle/>
          <a:p>
            <a:pPr marL="0" indent="0">
              <a:buNone/>
            </a:pPr>
            <a:r>
              <a:rPr lang="zh-CN" altLang="en-US" sz="1800" dirty="0"/>
              <a:t>使用</a:t>
            </a:r>
            <a:r>
              <a:rPr lang="en-US" altLang="zh-CN" sz="1800" dirty="0" err="1"/>
              <a:t>JSONObject</a:t>
            </a:r>
            <a:r>
              <a:rPr lang="zh-CN" altLang="en-US" sz="1800" dirty="0"/>
              <a:t>解析数据的代码如下所示：</a:t>
            </a:r>
          </a:p>
        </p:txBody>
      </p:sp>
      <p:sp>
        <p:nvSpPr>
          <p:cNvPr id="6" name="矩形 5">
            <a:extLst>
              <a:ext uri="{FF2B5EF4-FFF2-40B4-BE49-F238E27FC236}">
                <a16:creationId xmlns:a16="http://schemas.microsoft.com/office/drawing/2014/main" id="{26D8E347-11E9-4DBC-915D-BDEB4E95419F}"/>
              </a:ext>
            </a:extLst>
          </p:cNvPr>
          <p:cNvSpPr/>
          <p:nvPr/>
        </p:nvSpPr>
        <p:spPr>
          <a:xfrm>
            <a:off x="838200" y="2826127"/>
            <a:ext cx="10515600" cy="4031873"/>
          </a:xfrm>
          <a:prstGeom prst="rect">
            <a:avLst/>
          </a:prstGeom>
        </p:spPr>
        <p:txBody>
          <a:bodyPr wrap="square">
            <a:spAutoFit/>
          </a:bodyPr>
          <a:lstStyle/>
          <a:p>
            <a:r>
              <a:rPr lang="en-US" altLang="zh-CN" sz="1600" dirty="0"/>
              <a:t> private fun </a:t>
            </a:r>
            <a:r>
              <a:rPr lang="en-US" altLang="zh-CN" sz="1600" dirty="0" err="1"/>
              <a:t>parseJSONWithJSONObject</a:t>
            </a:r>
            <a:r>
              <a:rPr lang="en-US" altLang="zh-CN" sz="1600" dirty="0"/>
              <a:t>(</a:t>
            </a:r>
            <a:r>
              <a:rPr lang="en-US" altLang="zh-CN" sz="1600" dirty="0" err="1"/>
              <a:t>jsonData</a:t>
            </a:r>
            <a:r>
              <a:rPr lang="en-US" altLang="zh-CN" sz="1600" dirty="0"/>
              <a:t>: String) {</a:t>
            </a:r>
          </a:p>
          <a:p>
            <a:r>
              <a:rPr lang="en-US" altLang="zh-CN" sz="1600" dirty="0"/>
              <a:t>        try {</a:t>
            </a:r>
          </a:p>
          <a:p>
            <a:r>
              <a:rPr lang="en-US" altLang="zh-CN" sz="1600" dirty="0"/>
              <a:t>            </a:t>
            </a:r>
            <a:r>
              <a:rPr lang="en-US" altLang="zh-CN" sz="1600" dirty="0" err="1"/>
              <a:t>val</a:t>
            </a:r>
            <a:r>
              <a:rPr lang="en-US" altLang="zh-CN" sz="1600" dirty="0"/>
              <a:t> </a:t>
            </a:r>
            <a:r>
              <a:rPr lang="en-US" altLang="zh-CN" sz="1600" dirty="0" err="1"/>
              <a:t>jsonArray</a:t>
            </a:r>
            <a:r>
              <a:rPr lang="en-US" altLang="zh-CN" sz="1600" dirty="0"/>
              <a:t> = </a:t>
            </a:r>
            <a:r>
              <a:rPr lang="en-US" altLang="zh-CN" sz="1600" dirty="0" err="1"/>
              <a:t>JSONArray</a:t>
            </a:r>
            <a:r>
              <a:rPr lang="en-US" altLang="zh-CN" sz="1600" dirty="0"/>
              <a:t>(</a:t>
            </a:r>
            <a:r>
              <a:rPr lang="en-US" altLang="zh-CN" sz="1600" dirty="0" err="1"/>
              <a:t>jsonData</a:t>
            </a:r>
            <a:r>
              <a:rPr lang="en-US" altLang="zh-CN" sz="1600" dirty="0"/>
              <a:t>)</a:t>
            </a:r>
          </a:p>
          <a:p>
            <a:r>
              <a:rPr lang="en-US" altLang="zh-CN" sz="1600" dirty="0"/>
              <a:t>            for (</a:t>
            </a:r>
            <a:r>
              <a:rPr lang="en-US" altLang="zh-CN" sz="1600" dirty="0" err="1"/>
              <a:t>i</a:t>
            </a:r>
            <a:r>
              <a:rPr lang="en-US" altLang="zh-CN" sz="1600" dirty="0"/>
              <a:t> in 0 until </a:t>
            </a:r>
            <a:r>
              <a:rPr lang="en-US" altLang="zh-CN" sz="1600" dirty="0" err="1"/>
              <a:t>jsonArray.length</a:t>
            </a:r>
            <a:r>
              <a:rPr lang="en-US" altLang="zh-CN" sz="1600" dirty="0"/>
              <a:t>()) {</a:t>
            </a:r>
          </a:p>
          <a:p>
            <a:r>
              <a:rPr lang="en-US" altLang="zh-CN" sz="1600" dirty="0"/>
              <a:t>                </a:t>
            </a:r>
            <a:r>
              <a:rPr lang="en-US" altLang="zh-CN" sz="1600" dirty="0" err="1"/>
              <a:t>val</a:t>
            </a:r>
            <a:r>
              <a:rPr lang="en-US" altLang="zh-CN" sz="1600" dirty="0"/>
              <a:t> </a:t>
            </a:r>
            <a:r>
              <a:rPr lang="en-US" altLang="zh-CN" sz="1600" dirty="0" err="1"/>
              <a:t>jsonObject</a:t>
            </a:r>
            <a:r>
              <a:rPr lang="en-US" altLang="zh-CN" sz="1600" dirty="0"/>
              <a:t> = </a:t>
            </a:r>
            <a:r>
              <a:rPr lang="en-US" altLang="zh-CN" sz="1600" dirty="0" err="1"/>
              <a:t>jsonArray.getJSONObject</a:t>
            </a:r>
            <a:r>
              <a:rPr lang="en-US" altLang="zh-CN" sz="1600" dirty="0"/>
              <a:t>(</a:t>
            </a:r>
            <a:r>
              <a:rPr lang="en-US" altLang="zh-CN" sz="1600" dirty="0" err="1"/>
              <a:t>i</a:t>
            </a:r>
            <a:r>
              <a:rPr lang="en-US" altLang="zh-CN" sz="1600" dirty="0"/>
              <a:t>)</a:t>
            </a:r>
          </a:p>
          <a:p>
            <a:r>
              <a:rPr lang="en-US" altLang="zh-CN" sz="1600" dirty="0"/>
              <a:t>                </a:t>
            </a:r>
            <a:r>
              <a:rPr lang="en-US" altLang="zh-CN" sz="1600" dirty="0" err="1"/>
              <a:t>val</a:t>
            </a:r>
            <a:r>
              <a:rPr lang="en-US" altLang="zh-CN" sz="1600" dirty="0"/>
              <a:t> id = </a:t>
            </a:r>
            <a:r>
              <a:rPr lang="en-US" altLang="zh-CN" sz="1600" dirty="0" err="1"/>
              <a:t>jsonObject.getString</a:t>
            </a:r>
            <a:r>
              <a:rPr lang="en-US" altLang="zh-CN" sz="1600" dirty="0"/>
              <a:t>("id")</a:t>
            </a:r>
          </a:p>
          <a:p>
            <a:r>
              <a:rPr lang="en-US" altLang="zh-CN" sz="1600" dirty="0"/>
              <a:t>                </a:t>
            </a:r>
            <a:r>
              <a:rPr lang="en-US" altLang="zh-CN" sz="1600" dirty="0" err="1"/>
              <a:t>val</a:t>
            </a:r>
            <a:r>
              <a:rPr lang="en-US" altLang="zh-CN" sz="1600" dirty="0"/>
              <a:t> name = </a:t>
            </a:r>
            <a:r>
              <a:rPr lang="en-US" altLang="zh-CN" sz="1600" dirty="0" err="1"/>
              <a:t>jsonObject.getString</a:t>
            </a:r>
            <a:r>
              <a:rPr lang="en-US" altLang="zh-CN" sz="1600" dirty="0"/>
              <a:t>("name")</a:t>
            </a:r>
          </a:p>
          <a:p>
            <a:r>
              <a:rPr lang="en-US" altLang="zh-CN" sz="1600" dirty="0"/>
              <a:t>                </a:t>
            </a:r>
            <a:r>
              <a:rPr lang="en-US" altLang="zh-CN" sz="1600" dirty="0" err="1"/>
              <a:t>val</a:t>
            </a:r>
            <a:r>
              <a:rPr lang="en-US" altLang="zh-CN" sz="1600" dirty="0"/>
              <a:t> version = </a:t>
            </a:r>
            <a:r>
              <a:rPr lang="en-US" altLang="zh-CN" sz="1600" dirty="0" err="1"/>
              <a:t>jsonObject.getString</a:t>
            </a:r>
            <a:r>
              <a:rPr lang="en-US" altLang="zh-CN" sz="1600" dirty="0"/>
              <a:t>("version")</a:t>
            </a:r>
          </a:p>
          <a:p>
            <a:r>
              <a:rPr lang="en-US" altLang="zh-CN" sz="1600" dirty="0"/>
              <a:t>                </a:t>
            </a:r>
            <a:r>
              <a:rPr lang="en-US" altLang="zh-CN" sz="1600" dirty="0" err="1"/>
              <a:t>Log.d</a:t>
            </a:r>
            <a:r>
              <a:rPr lang="en-US" altLang="zh-CN" sz="1600" dirty="0"/>
              <a:t>("</a:t>
            </a:r>
            <a:r>
              <a:rPr lang="en-US" altLang="zh-CN" sz="1600" dirty="0" err="1"/>
              <a:t>MainActivity</a:t>
            </a:r>
            <a:r>
              <a:rPr lang="en-US" altLang="zh-CN" sz="1600" dirty="0"/>
              <a:t>", "id is $id")</a:t>
            </a:r>
          </a:p>
          <a:p>
            <a:r>
              <a:rPr lang="en-US" altLang="zh-CN" sz="1600" dirty="0"/>
              <a:t>                </a:t>
            </a:r>
            <a:r>
              <a:rPr lang="en-US" altLang="zh-CN" sz="1600" dirty="0" err="1"/>
              <a:t>Log.d</a:t>
            </a:r>
            <a:r>
              <a:rPr lang="en-US" altLang="zh-CN" sz="1600" dirty="0"/>
              <a:t>("</a:t>
            </a:r>
            <a:r>
              <a:rPr lang="en-US" altLang="zh-CN" sz="1600" dirty="0" err="1"/>
              <a:t>MainActivity</a:t>
            </a:r>
            <a:r>
              <a:rPr lang="en-US" altLang="zh-CN" sz="1600" dirty="0"/>
              <a:t>", "name is $name")</a:t>
            </a:r>
          </a:p>
          <a:p>
            <a:r>
              <a:rPr lang="en-US" altLang="zh-CN" sz="1600" dirty="0"/>
              <a:t>                </a:t>
            </a:r>
            <a:r>
              <a:rPr lang="en-US" altLang="zh-CN" sz="1600" dirty="0" err="1"/>
              <a:t>Log.d</a:t>
            </a:r>
            <a:r>
              <a:rPr lang="en-US" altLang="zh-CN" sz="1600" dirty="0"/>
              <a:t>("</a:t>
            </a:r>
            <a:r>
              <a:rPr lang="en-US" altLang="zh-CN" sz="1600" dirty="0" err="1"/>
              <a:t>MainActivity</a:t>
            </a:r>
            <a:r>
              <a:rPr lang="en-US" altLang="zh-CN" sz="1600" dirty="0"/>
              <a:t>", "version is $version")</a:t>
            </a:r>
          </a:p>
          <a:p>
            <a:r>
              <a:rPr lang="en-US" altLang="zh-CN" sz="1600" dirty="0"/>
              <a:t>            }</a:t>
            </a:r>
          </a:p>
          <a:p>
            <a:r>
              <a:rPr lang="en-US" altLang="zh-CN" sz="1600" dirty="0"/>
              <a:t>        } catch (e: Exception) {</a:t>
            </a:r>
          </a:p>
          <a:p>
            <a:r>
              <a:rPr lang="en-US" altLang="zh-CN" sz="1600" dirty="0"/>
              <a:t>            </a:t>
            </a:r>
            <a:r>
              <a:rPr lang="en-US" altLang="zh-CN" sz="1600" dirty="0" err="1"/>
              <a:t>e.printStackTrace</a:t>
            </a:r>
            <a:r>
              <a:rPr lang="en-US" altLang="zh-CN" sz="1600" dirty="0"/>
              <a:t>()</a:t>
            </a:r>
          </a:p>
          <a:p>
            <a:r>
              <a:rPr lang="en-US" altLang="zh-CN" sz="1600" dirty="0"/>
              <a:t>        }</a:t>
            </a:r>
          </a:p>
          <a:p>
            <a:r>
              <a:rPr lang="en-US" altLang="zh-CN" sz="1600" dirty="0"/>
              <a:t>    }</a:t>
            </a:r>
          </a:p>
        </p:txBody>
      </p:sp>
    </p:spTree>
    <p:extLst>
      <p:ext uri="{BB962C8B-B14F-4D97-AF65-F5344CB8AC3E}">
        <p14:creationId xmlns:p14="http://schemas.microsoft.com/office/powerpoint/2010/main" val="297825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a:t>GSON</a:t>
            </a:r>
            <a:r>
              <a:rPr lang="zh-CN" altLang="en-US" sz="2400" dirty="0"/>
              <a:t>解析</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159325"/>
            <a:ext cx="10515600" cy="402477"/>
          </a:xfrm>
        </p:spPr>
        <p:txBody>
          <a:bodyPr>
            <a:normAutofit/>
          </a:bodyPr>
          <a:lstStyle/>
          <a:p>
            <a:pPr marL="0" indent="0">
              <a:buNone/>
            </a:pPr>
            <a:r>
              <a:rPr lang="zh-CN" altLang="en-US" sz="1800" dirty="0"/>
              <a:t>使用</a:t>
            </a:r>
            <a:r>
              <a:rPr lang="en-US" altLang="zh-CN" sz="1800" dirty="0"/>
              <a:t>GSON</a:t>
            </a:r>
            <a:r>
              <a:rPr lang="zh-CN" altLang="en-US" sz="1800" dirty="0"/>
              <a:t>解析数据需要先定义一个实体类：</a:t>
            </a:r>
          </a:p>
        </p:txBody>
      </p:sp>
      <p:sp>
        <p:nvSpPr>
          <p:cNvPr id="6" name="矩形 5">
            <a:extLst>
              <a:ext uri="{FF2B5EF4-FFF2-40B4-BE49-F238E27FC236}">
                <a16:creationId xmlns:a16="http://schemas.microsoft.com/office/drawing/2014/main" id="{26D8E347-11E9-4DBC-915D-BDEB4E95419F}"/>
              </a:ext>
            </a:extLst>
          </p:cNvPr>
          <p:cNvSpPr/>
          <p:nvPr/>
        </p:nvSpPr>
        <p:spPr>
          <a:xfrm>
            <a:off x="838200" y="2622661"/>
            <a:ext cx="10515600" cy="338554"/>
          </a:xfrm>
          <a:prstGeom prst="rect">
            <a:avLst/>
          </a:prstGeom>
        </p:spPr>
        <p:txBody>
          <a:bodyPr wrap="square">
            <a:spAutoFit/>
          </a:bodyPr>
          <a:lstStyle/>
          <a:p>
            <a:r>
              <a:rPr lang="en-US" altLang="zh-CN" sz="1600" dirty="0"/>
              <a:t>class App(</a:t>
            </a:r>
            <a:r>
              <a:rPr lang="en-US" altLang="zh-CN" sz="1600" dirty="0" err="1"/>
              <a:t>val</a:t>
            </a:r>
            <a:r>
              <a:rPr lang="en-US" altLang="zh-CN" sz="1600" dirty="0"/>
              <a:t> id: String, </a:t>
            </a:r>
            <a:r>
              <a:rPr lang="en-US" altLang="zh-CN" sz="1600" dirty="0" err="1"/>
              <a:t>val</a:t>
            </a:r>
            <a:r>
              <a:rPr lang="en-US" altLang="zh-CN" sz="1600" dirty="0"/>
              <a:t> name: String, </a:t>
            </a:r>
            <a:r>
              <a:rPr lang="en-US" altLang="zh-CN" sz="1600" dirty="0" err="1"/>
              <a:t>val</a:t>
            </a:r>
            <a:r>
              <a:rPr lang="en-US" altLang="zh-CN" sz="1600" dirty="0"/>
              <a:t> version: String)</a:t>
            </a:r>
          </a:p>
        </p:txBody>
      </p:sp>
      <p:sp>
        <p:nvSpPr>
          <p:cNvPr id="4" name="矩形 3">
            <a:extLst>
              <a:ext uri="{FF2B5EF4-FFF2-40B4-BE49-F238E27FC236}">
                <a16:creationId xmlns:a16="http://schemas.microsoft.com/office/drawing/2014/main" id="{056E14ED-7231-4C34-8BA1-2BC7B7B692D7}"/>
              </a:ext>
            </a:extLst>
          </p:cNvPr>
          <p:cNvSpPr/>
          <p:nvPr/>
        </p:nvSpPr>
        <p:spPr>
          <a:xfrm>
            <a:off x="838199" y="3299532"/>
            <a:ext cx="8852731" cy="369332"/>
          </a:xfrm>
          <a:prstGeom prst="rect">
            <a:avLst/>
          </a:prstGeom>
        </p:spPr>
        <p:txBody>
          <a:bodyPr wrap="square">
            <a:spAutoFit/>
          </a:bodyPr>
          <a:lstStyle/>
          <a:p>
            <a:r>
              <a:rPr lang="zh-CN" altLang="en-US" dirty="0"/>
              <a:t>然后使用如下代码即可解析数据：</a:t>
            </a:r>
          </a:p>
        </p:txBody>
      </p:sp>
      <p:sp>
        <p:nvSpPr>
          <p:cNvPr id="5" name="矩形 4">
            <a:extLst>
              <a:ext uri="{FF2B5EF4-FFF2-40B4-BE49-F238E27FC236}">
                <a16:creationId xmlns:a16="http://schemas.microsoft.com/office/drawing/2014/main" id="{D3904152-AEC8-4E5F-B6C0-85ED9AF49E50}"/>
              </a:ext>
            </a:extLst>
          </p:cNvPr>
          <p:cNvSpPr/>
          <p:nvPr/>
        </p:nvSpPr>
        <p:spPr>
          <a:xfrm>
            <a:off x="838199" y="3712994"/>
            <a:ext cx="9886773" cy="2554545"/>
          </a:xfrm>
          <a:prstGeom prst="rect">
            <a:avLst/>
          </a:prstGeom>
        </p:spPr>
        <p:txBody>
          <a:bodyPr wrap="square">
            <a:spAutoFit/>
          </a:bodyPr>
          <a:lstStyle/>
          <a:p>
            <a:r>
              <a:rPr lang="zh-CN" altLang="en-US" sz="1600" dirty="0"/>
              <a:t> private fun parseJSONWithGSON(jsonData: String) {</a:t>
            </a:r>
          </a:p>
          <a:p>
            <a:r>
              <a:rPr lang="zh-CN" altLang="en-US" sz="1600" dirty="0"/>
              <a:t>        val gson = Gson()</a:t>
            </a:r>
          </a:p>
          <a:p>
            <a:r>
              <a:rPr lang="zh-CN" altLang="en-US" sz="1600" dirty="0"/>
              <a:t>        val typeOf = object : TypeToken&lt;List&lt;App&gt;&gt;() {}.type</a:t>
            </a:r>
          </a:p>
          <a:p>
            <a:r>
              <a:rPr lang="zh-CN" altLang="en-US" sz="1600" dirty="0"/>
              <a:t>        val appList = gson.fromJson&lt;List&lt;App&gt;&gt;(jsonData, typeOf)</a:t>
            </a:r>
          </a:p>
          <a:p>
            <a:r>
              <a:rPr lang="zh-CN" altLang="en-US" sz="1600" dirty="0"/>
              <a:t>        for (app in appList) {</a:t>
            </a:r>
          </a:p>
          <a:p>
            <a:r>
              <a:rPr lang="zh-CN" altLang="en-US" sz="1600" dirty="0"/>
              <a:t>            Log.d("MainActivity", "id is ${app.id}")</a:t>
            </a:r>
          </a:p>
          <a:p>
            <a:r>
              <a:rPr lang="zh-CN" altLang="en-US" sz="1600" dirty="0"/>
              <a:t>            Log.d("MainActivity", "name is ${app.name}")</a:t>
            </a:r>
          </a:p>
          <a:p>
            <a:r>
              <a:rPr lang="zh-CN" altLang="en-US" sz="1600" dirty="0"/>
              <a:t>            Log.d("MainActivity", "version is ${app.version}")</a:t>
            </a:r>
          </a:p>
          <a:p>
            <a:r>
              <a:rPr lang="zh-CN" altLang="en-US" sz="1600" dirty="0"/>
              <a:t>        }</a:t>
            </a:r>
          </a:p>
          <a:p>
            <a:r>
              <a:rPr lang="zh-CN" altLang="en-US" sz="1600" dirty="0"/>
              <a:t>  }</a:t>
            </a:r>
          </a:p>
        </p:txBody>
      </p:sp>
    </p:spTree>
    <p:extLst>
      <p:ext uri="{BB962C8B-B14F-4D97-AF65-F5344CB8AC3E}">
        <p14:creationId xmlns:p14="http://schemas.microsoft.com/office/powerpoint/2010/main" val="341624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最好用的网络库：</a:t>
            </a:r>
            <a:r>
              <a:rPr lang="en-US" altLang="zh-CN" sz="3200" dirty="0"/>
              <a:t>Retrofit</a:t>
            </a:r>
            <a:endParaRPr lang="zh-CN" altLang="en-US" sz="3200" dirty="0"/>
          </a:p>
        </p:txBody>
      </p:sp>
    </p:spTree>
    <p:extLst>
      <p:ext uri="{BB962C8B-B14F-4D97-AF65-F5344CB8AC3E}">
        <p14:creationId xmlns:p14="http://schemas.microsoft.com/office/powerpoint/2010/main" val="428092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Retrofit</a:t>
            </a:r>
            <a:r>
              <a:rPr lang="zh-CN" altLang="en-US" sz="2400" dirty="0"/>
              <a:t>简介</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315141"/>
            <a:ext cx="10515600" cy="3001619"/>
          </a:xfrm>
        </p:spPr>
        <p:txBody>
          <a:bodyPr>
            <a:normAutofit lnSpcReduction="10000"/>
          </a:bodyPr>
          <a:lstStyle/>
          <a:p>
            <a:pPr marL="0" indent="0">
              <a:buNone/>
            </a:pPr>
            <a:r>
              <a:rPr lang="en-US" altLang="zh-CN" sz="1800" dirty="0"/>
              <a:t>Retrofit</a:t>
            </a:r>
            <a:r>
              <a:rPr lang="zh-CN" altLang="en-US" sz="1800" dirty="0"/>
              <a:t>是一款由</a:t>
            </a:r>
            <a:r>
              <a:rPr lang="en-US" altLang="zh-CN" sz="1800" dirty="0"/>
              <a:t>Square</a:t>
            </a:r>
            <a:r>
              <a:rPr lang="zh-CN" altLang="en-US" sz="1800" dirty="0"/>
              <a:t>公司开发的网络库，但是它和</a:t>
            </a:r>
            <a:r>
              <a:rPr lang="en-US" altLang="zh-CN" sz="1800" dirty="0" err="1"/>
              <a:t>OkHttp</a:t>
            </a:r>
            <a:r>
              <a:rPr lang="zh-CN" altLang="en-US" sz="1800" dirty="0"/>
              <a:t>的定位完全不同。</a:t>
            </a:r>
            <a:endParaRPr lang="en-US" altLang="zh-CN" sz="1800" dirty="0"/>
          </a:p>
          <a:p>
            <a:pPr marL="0" indent="0">
              <a:buNone/>
            </a:pPr>
            <a:endParaRPr lang="en-US" altLang="zh-CN" sz="1800" dirty="0"/>
          </a:p>
          <a:p>
            <a:pPr marL="0" indent="0">
              <a:buNone/>
            </a:pPr>
            <a:r>
              <a:rPr lang="en-US" altLang="zh-CN" sz="1800" dirty="0" err="1"/>
              <a:t>OkHttp</a:t>
            </a:r>
            <a:r>
              <a:rPr lang="zh-CN" altLang="en-US" sz="1800" dirty="0"/>
              <a:t>侧重的是底层通信的实现，而</a:t>
            </a:r>
            <a:r>
              <a:rPr lang="en-US" altLang="zh-CN" sz="1800" dirty="0"/>
              <a:t>Retrofit</a:t>
            </a:r>
            <a:r>
              <a:rPr lang="zh-CN" altLang="en-US" sz="1800" dirty="0"/>
              <a:t>侧重的是上层接口的封装。</a:t>
            </a:r>
            <a:endParaRPr lang="en-US" altLang="zh-CN" sz="1800" dirty="0"/>
          </a:p>
          <a:p>
            <a:pPr marL="0" indent="0">
              <a:buNone/>
            </a:pPr>
            <a:endParaRPr lang="en-US" altLang="zh-CN" sz="1800" dirty="0"/>
          </a:p>
          <a:p>
            <a:pPr marL="0" indent="0">
              <a:buNone/>
            </a:pPr>
            <a:r>
              <a:rPr lang="zh-CN" altLang="en-US" sz="1800" dirty="0"/>
              <a:t>事实上，</a:t>
            </a:r>
            <a:r>
              <a:rPr lang="en-US" altLang="zh-CN" sz="1800" dirty="0"/>
              <a:t>Retrofit</a:t>
            </a:r>
            <a:r>
              <a:rPr lang="zh-CN" altLang="en-US" sz="1800" dirty="0"/>
              <a:t>就是</a:t>
            </a:r>
            <a:r>
              <a:rPr lang="en-US" altLang="zh-CN" sz="1800" dirty="0"/>
              <a:t>Square</a:t>
            </a:r>
            <a:r>
              <a:rPr lang="zh-CN" altLang="en-US" sz="1800" dirty="0"/>
              <a:t>公司在</a:t>
            </a:r>
            <a:r>
              <a:rPr lang="en-US" altLang="zh-CN" sz="1800" dirty="0" err="1"/>
              <a:t>OkHttp</a:t>
            </a:r>
            <a:r>
              <a:rPr lang="zh-CN" altLang="en-US" sz="1800" dirty="0"/>
              <a:t>的基础上进一步开发出来的应用层网络通信库，使得我们可以用更加面向对象的思维进行网络操作。</a:t>
            </a:r>
            <a:endParaRPr lang="en-US" altLang="zh-CN" sz="1800" dirty="0"/>
          </a:p>
          <a:p>
            <a:pPr marL="0" indent="0">
              <a:buNone/>
            </a:pPr>
            <a:endParaRPr lang="en-US" altLang="zh-CN" sz="1800" dirty="0"/>
          </a:p>
          <a:p>
            <a:pPr marL="0" indent="0">
              <a:buNone/>
            </a:pPr>
            <a:r>
              <a:rPr lang="en-US" altLang="zh-CN" sz="1800" dirty="0"/>
              <a:t>Retrofit</a:t>
            </a:r>
            <a:r>
              <a:rPr lang="zh-CN" altLang="en-US" sz="1800" dirty="0"/>
              <a:t>的项目主页地址是：</a:t>
            </a:r>
            <a:r>
              <a:rPr lang="en-US" altLang="zh-CN" sz="1800" dirty="0"/>
              <a:t>https://github.com/square/retrofit</a:t>
            </a:r>
            <a:r>
              <a:rPr lang="zh-CN" altLang="en-US" sz="1800" dirty="0"/>
              <a:t>。</a:t>
            </a:r>
          </a:p>
        </p:txBody>
      </p:sp>
    </p:spTree>
    <p:extLst>
      <p:ext uri="{BB962C8B-B14F-4D97-AF65-F5344CB8AC3E}">
        <p14:creationId xmlns:p14="http://schemas.microsoft.com/office/powerpoint/2010/main" val="8483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Retrofit</a:t>
            </a:r>
            <a:r>
              <a:rPr lang="zh-CN" altLang="en-US" sz="2400" dirty="0"/>
              <a:t>的基本用法</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199" y="2331996"/>
            <a:ext cx="10515600" cy="660071"/>
          </a:xfrm>
        </p:spPr>
        <p:txBody>
          <a:bodyPr>
            <a:normAutofit/>
          </a:bodyPr>
          <a:lstStyle/>
          <a:p>
            <a:pPr marL="0" indent="0">
              <a:buNone/>
            </a:pPr>
            <a:r>
              <a:rPr lang="zh-CN" altLang="en-US" sz="1800" dirty="0"/>
              <a:t>要想使用</a:t>
            </a:r>
            <a:r>
              <a:rPr lang="en-US" altLang="zh-CN" sz="1800" dirty="0"/>
              <a:t>Retrofit</a:t>
            </a:r>
            <a:r>
              <a:rPr lang="zh-CN" altLang="en-US" sz="1800" dirty="0"/>
              <a:t>，我们需要先在项目中添加必要的依赖库。编辑</a:t>
            </a:r>
            <a:r>
              <a:rPr lang="en-US" altLang="zh-CN" sz="1800" dirty="0"/>
              <a:t>app/</a:t>
            </a:r>
            <a:r>
              <a:rPr lang="en-US" altLang="zh-CN" sz="1800" dirty="0" err="1"/>
              <a:t>build.gradle</a:t>
            </a:r>
            <a:r>
              <a:rPr lang="zh-CN" altLang="en-US" sz="1800" dirty="0"/>
              <a:t>文件，在</a:t>
            </a:r>
            <a:r>
              <a:rPr lang="en-US" altLang="zh-CN" sz="1800" dirty="0"/>
              <a:t>dependencies</a:t>
            </a:r>
            <a:r>
              <a:rPr lang="zh-CN" altLang="en-US" sz="1800" dirty="0"/>
              <a:t>闭包中添加如下内容：</a:t>
            </a:r>
          </a:p>
        </p:txBody>
      </p:sp>
      <p:sp>
        <p:nvSpPr>
          <p:cNvPr id="4" name="矩形 3">
            <a:extLst>
              <a:ext uri="{FF2B5EF4-FFF2-40B4-BE49-F238E27FC236}">
                <a16:creationId xmlns:a16="http://schemas.microsoft.com/office/drawing/2014/main" id="{82B10DAC-B9CF-4A68-8F30-98A4564611B0}"/>
              </a:ext>
            </a:extLst>
          </p:cNvPr>
          <p:cNvSpPr/>
          <p:nvPr/>
        </p:nvSpPr>
        <p:spPr>
          <a:xfrm>
            <a:off x="932203" y="3090445"/>
            <a:ext cx="9211654" cy="1323439"/>
          </a:xfrm>
          <a:prstGeom prst="rect">
            <a:avLst/>
          </a:prstGeom>
        </p:spPr>
        <p:txBody>
          <a:bodyPr wrap="square">
            <a:spAutoFit/>
          </a:bodyPr>
          <a:lstStyle/>
          <a:p>
            <a:r>
              <a:rPr lang="zh-CN" altLang="en-US" sz="1600" dirty="0"/>
              <a:t>dependencies {</a:t>
            </a:r>
          </a:p>
          <a:p>
            <a:r>
              <a:rPr lang="zh-CN" altLang="en-US" sz="1600" dirty="0"/>
              <a:t>    …</a:t>
            </a:r>
          </a:p>
          <a:p>
            <a:r>
              <a:rPr lang="zh-CN" altLang="en-US" sz="1600" dirty="0"/>
              <a:t>    implementation 'com.squareup.retrofit2:retrofit:2.6.1'</a:t>
            </a:r>
          </a:p>
          <a:p>
            <a:r>
              <a:rPr lang="zh-CN" altLang="en-US" sz="1600" dirty="0"/>
              <a:t>    implementation 'com.squareup.retrofit2:converter-gson:2.6.1'</a:t>
            </a:r>
          </a:p>
          <a:p>
            <a:r>
              <a:rPr lang="zh-CN" altLang="en-US" sz="1600" dirty="0"/>
              <a:t>}</a:t>
            </a:r>
          </a:p>
        </p:txBody>
      </p:sp>
      <p:sp>
        <p:nvSpPr>
          <p:cNvPr id="5" name="矩形 4">
            <a:extLst>
              <a:ext uri="{FF2B5EF4-FFF2-40B4-BE49-F238E27FC236}">
                <a16:creationId xmlns:a16="http://schemas.microsoft.com/office/drawing/2014/main" id="{20E0656A-D594-4C37-A76E-B03E1A7635CE}"/>
              </a:ext>
            </a:extLst>
          </p:cNvPr>
          <p:cNvSpPr/>
          <p:nvPr/>
        </p:nvSpPr>
        <p:spPr>
          <a:xfrm>
            <a:off x="932203" y="4627680"/>
            <a:ext cx="9399663" cy="646331"/>
          </a:xfrm>
          <a:prstGeom prst="rect">
            <a:avLst/>
          </a:prstGeom>
        </p:spPr>
        <p:txBody>
          <a:bodyPr wrap="square">
            <a:spAutoFit/>
          </a:bodyPr>
          <a:lstStyle/>
          <a:p>
            <a:r>
              <a:rPr lang="zh-CN" altLang="en-US" dirty="0"/>
              <a:t>由于Retrofit会借助GSON将JSON数据转换成对象，因此这里同样需要新增一个App类，并加入id、name和version这3个字段，如下所示：</a:t>
            </a:r>
          </a:p>
        </p:txBody>
      </p:sp>
      <p:sp>
        <p:nvSpPr>
          <p:cNvPr id="6" name="矩形 5">
            <a:extLst>
              <a:ext uri="{FF2B5EF4-FFF2-40B4-BE49-F238E27FC236}">
                <a16:creationId xmlns:a16="http://schemas.microsoft.com/office/drawing/2014/main" id="{DCCF8D20-47C1-4A40-A408-E501FF43D5CE}"/>
              </a:ext>
            </a:extLst>
          </p:cNvPr>
          <p:cNvSpPr/>
          <p:nvPr/>
        </p:nvSpPr>
        <p:spPr>
          <a:xfrm>
            <a:off x="838199" y="5487807"/>
            <a:ext cx="7186302" cy="338554"/>
          </a:xfrm>
          <a:prstGeom prst="rect">
            <a:avLst/>
          </a:prstGeom>
        </p:spPr>
        <p:txBody>
          <a:bodyPr wrap="square">
            <a:spAutoFit/>
          </a:bodyPr>
          <a:lstStyle/>
          <a:p>
            <a:r>
              <a:rPr lang="zh-CN" altLang="en-US" sz="1600" dirty="0"/>
              <a:t>class App(val id: String, val name: String, val version: String)</a:t>
            </a:r>
          </a:p>
        </p:txBody>
      </p:sp>
    </p:spTree>
    <p:extLst>
      <p:ext uri="{BB962C8B-B14F-4D97-AF65-F5344CB8AC3E}">
        <p14:creationId xmlns:p14="http://schemas.microsoft.com/office/powerpoint/2010/main" val="186684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Retrofit</a:t>
            </a:r>
            <a:r>
              <a:rPr lang="zh-CN" altLang="en-US" sz="2400" dirty="0"/>
              <a:t>的基本用法</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199" y="2561992"/>
            <a:ext cx="10515600" cy="352422"/>
          </a:xfrm>
        </p:spPr>
        <p:txBody>
          <a:bodyPr>
            <a:normAutofit lnSpcReduction="10000"/>
          </a:bodyPr>
          <a:lstStyle/>
          <a:p>
            <a:pPr marL="0" indent="0">
              <a:buNone/>
            </a:pPr>
            <a:r>
              <a:rPr lang="zh-CN" altLang="en-US" sz="1800" dirty="0"/>
              <a:t>新建</a:t>
            </a:r>
            <a:r>
              <a:rPr lang="en-US" altLang="zh-CN" sz="1800" dirty="0"/>
              <a:t>AppService</a:t>
            </a:r>
            <a:r>
              <a:rPr lang="zh-CN" altLang="en-US" sz="1800" dirty="0"/>
              <a:t>接口，代码如下所示：</a:t>
            </a:r>
          </a:p>
        </p:txBody>
      </p:sp>
      <p:sp>
        <p:nvSpPr>
          <p:cNvPr id="4" name="矩形 3">
            <a:extLst>
              <a:ext uri="{FF2B5EF4-FFF2-40B4-BE49-F238E27FC236}">
                <a16:creationId xmlns:a16="http://schemas.microsoft.com/office/drawing/2014/main" id="{82B10DAC-B9CF-4A68-8F30-98A4564611B0}"/>
              </a:ext>
            </a:extLst>
          </p:cNvPr>
          <p:cNvSpPr/>
          <p:nvPr/>
        </p:nvSpPr>
        <p:spPr>
          <a:xfrm>
            <a:off x="838199" y="3187249"/>
            <a:ext cx="9211654" cy="1077218"/>
          </a:xfrm>
          <a:prstGeom prst="rect">
            <a:avLst/>
          </a:prstGeom>
        </p:spPr>
        <p:txBody>
          <a:bodyPr wrap="square">
            <a:spAutoFit/>
          </a:bodyPr>
          <a:lstStyle/>
          <a:p>
            <a:r>
              <a:rPr lang="en-US" altLang="zh-CN" sz="1600" dirty="0"/>
              <a:t>interface AppService {</a:t>
            </a:r>
          </a:p>
          <a:p>
            <a:r>
              <a:rPr lang="en-US" altLang="zh-CN" sz="1600" dirty="0"/>
              <a:t>    @GET("</a:t>
            </a:r>
            <a:r>
              <a:rPr lang="en-US" altLang="zh-CN" sz="1600" dirty="0" err="1"/>
              <a:t>get_data.json</a:t>
            </a:r>
            <a:r>
              <a:rPr lang="en-US" altLang="zh-CN" sz="1600" dirty="0"/>
              <a:t>")</a:t>
            </a:r>
          </a:p>
          <a:p>
            <a:r>
              <a:rPr lang="en-US" altLang="zh-CN" sz="1600" dirty="0"/>
              <a:t>    fun </a:t>
            </a:r>
            <a:r>
              <a:rPr lang="en-US" altLang="zh-CN" sz="1600" dirty="0" err="1"/>
              <a:t>getAppData</a:t>
            </a:r>
            <a:r>
              <a:rPr lang="en-US" altLang="zh-CN" sz="1600" dirty="0"/>
              <a:t>(): Call&lt;List&lt;App&gt;&gt;</a:t>
            </a:r>
          </a:p>
          <a:p>
            <a:r>
              <a:rPr lang="en-US" altLang="zh-CN" sz="1600" dirty="0"/>
              <a:t>}</a:t>
            </a:r>
            <a:endParaRPr lang="zh-CN" altLang="en-US" sz="1600" dirty="0"/>
          </a:p>
        </p:txBody>
      </p:sp>
      <p:sp>
        <p:nvSpPr>
          <p:cNvPr id="5" name="矩形 4">
            <a:extLst>
              <a:ext uri="{FF2B5EF4-FFF2-40B4-BE49-F238E27FC236}">
                <a16:creationId xmlns:a16="http://schemas.microsoft.com/office/drawing/2014/main" id="{20E0656A-D594-4C37-A76E-B03E1A7635CE}"/>
              </a:ext>
            </a:extLst>
          </p:cNvPr>
          <p:cNvSpPr/>
          <p:nvPr/>
        </p:nvSpPr>
        <p:spPr>
          <a:xfrm>
            <a:off x="838199" y="4598220"/>
            <a:ext cx="9399663" cy="1477328"/>
          </a:xfrm>
          <a:prstGeom prst="rect">
            <a:avLst/>
          </a:prstGeom>
        </p:spPr>
        <p:txBody>
          <a:bodyPr wrap="square">
            <a:spAutoFit/>
          </a:bodyPr>
          <a:lstStyle/>
          <a:p>
            <a:r>
              <a:rPr lang="zh-CN" altLang="en-US" dirty="0"/>
              <a:t>这里使用了一个</a:t>
            </a:r>
            <a:r>
              <a:rPr lang="en-US" altLang="zh-CN" dirty="0"/>
              <a:t>@GET</a:t>
            </a:r>
            <a:r>
              <a:rPr lang="zh-CN" altLang="en-US" dirty="0"/>
              <a:t>注解，表示当调用</a:t>
            </a:r>
            <a:r>
              <a:rPr lang="en-US" altLang="zh-CN" dirty="0" err="1"/>
              <a:t>getAppData</a:t>
            </a:r>
            <a:r>
              <a:rPr lang="en-US" altLang="zh-CN" dirty="0"/>
              <a:t>()</a:t>
            </a:r>
            <a:r>
              <a:rPr lang="zh-CN" altLang="en-US" dirty="0"/>
              <a:t>方法时</a:t>
            </a:r>
            <a:r>
              <a:rPr lang="en-US" altLang="zh-CN" dirty="0"/>
              <a:t>Retrofit</a:t>
            </a:r>
            <a:r>
              <a:rPr lang="zh-CN" altLang="en-US" dirty="0"/>
              <a:t>会发起一条</a:t>
            </a:r>
            <a:r>
              <a:rPr lang="en-US" altLang="zh-CN" dirty="0"/>
              <a:t>GET</a:t>
            </a:r>
            <a:r>
              <a:rPr lang="zh-CN" altLang="en-US" dirty="0"/>
              <a:t>请求，请求的地址就是我们在</a:t>
            </a:r>
            <a:r>
              <a:rPr lang="en-US" altLang="zh-CN" dirty="0"/>
              <a:t>@GET</a:t>
            </a:r>
            <a:r>
              <a:rPr lang="zh-CN" altLang="en-US" dirty="0"/>
              <a:t>注解中传入的具体参数。</a:t>
            </a:r>
            <a:endParaRPr lang="en-US" altLang="zh-CN" dirty="0"/>
          </a:p>
          <a:p>
            <a:endParaRPr lang="en-US" altLang="zh-CN" dirty="0"/>
          </a:p>
          <a:p>
            <a:r>
              <a:rPr lang="zh-CN" altLang="en-US" dirty="0"/>
              <a:t>另外，</a:t>
            </a:r>
            <a:r>
              <a:rPr lang="en-US" altLang="zh-CN" dirty="0" err="1"/>
              <a:t>getAppData</a:t>
            </a:r>
            <a:r>
              <a:rPr lang="en-US" altLang="zh-CN" dirty="0"/>
              <a:t>()</a:t>
            </a:r>
            <a:r>
              <a:rPr lang="zh-CN" altLang="zh-CN" dirty="0"/>
              <a:t>方法的返回值必须声明成</a:t>
            </a:r>
            <a:r>
              <a:rPr lang="en-US" altLang="zh-CN" dirty="0"/>
              <a:t>Retrofit</a:t>
            </a:r>
            <a:r>
              <a:rPr lang="zh-CN" altLang="zh-CN" dirty="0"/>
              <a:t>中内置的</a:t>
            </a:r>
            <a:r>
              <a:rPr lang="en-US" altLang="zh-CN" dirty="0"/>
              <a:t>Call</a:t>
            </a:r>
            <a:r>
              <a:rPr lang="zh-CN" altLang="zh-CN" dirty="0"/>
              <a:t>类型，并通过泛型来指定服务器响应的数据应该转换成什么对象。</a:t>
            </a:r>
            <a:endParaRPr lang="zh-CN" altLang="en-US" dirty="0"/>
          </a:p>
        </p:txBody>
      </p:sp>
    </p:spTree>
    <p:extLst>
      <p:ext uri="{BB962C8B-B14F-4D97-AF65-F5344CB8AC3E}">
        <p14:creationId xmlns:p14="http://schemas.microsoft.com/office/powerpoint/2010/main" val="3933035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Retrofit</a:t>
            </a:r>
            <a:r>
              <a:rPr lang="zh-CN" altLang="en-US" sz="2400" dirty="0"/>
              <a:t>的基本用法</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366228"/>
            <a:ext cx="10515600" cy="352422"/>
          </a:xfrm>
        </p:spPr>
        <p:txBody>
          <a:bodyPr>
            <a:normAutofit lnSpcReduction="10000"/>
          </a:bodyPr>
          <a:lstStyle/>
          <a:p>
            <a:pPr marL="0" indent="0">
              <a:buNone/>
            </a:pPr>
            <a:r>
              <a:rPr lang="zh-CN" altLang="en-US" sz="1800" dirty="0"/>
              <a:t>最后，使用如下代码即可发起</a:t>
            </a:r>
            <a:r>
              <a:rPr lang="en-US" altLang="zh-CN" sz="1800" dirty="0"/>
              <a:t>Retrofit</a:t>
            </a:r>
            <a:r>
              <a:rPr lang="zh-CN" altLang="en-US" sz="1800" dirty="0"/>
              <a:t>请求：</a:t>
            </a:r>
          </a:p>
        </p:txBody>
      </p:sp>
      <p:sp>
        <p:nvSpPr>
          <p:cNvPr id="6" name="矩形 5">
            <a:extLst>
              <a:ext uri="{FF2B5EF4-FFF2-40B4-BE49-F238E27FC236}">
                <a16:creationId xmlns:a16="http://schemas.microsoft.com/office/drawing/2014/main" id="{660A8FD4-2353-4AF5-B4E1-06034957C5C8}"/>
              </a:ext>
            </a:extLst>
          </p:cNvPr>
          <p:cNvSpPr/>
          <p:nvPr/>
        </p:nvSpPr>
        <p:spPr>
          <a:xfrm>
            <a:off x="390374" y="2206693"/>
            <a:ext cx="6096000" cy="4154984"/>
          </a:xfrm>
          <a:prstGeom prst="rect">
            <a:avLst/>
          </a:prstGeom>
        </p:spPr>
        <p:txBody>
          <a:bodyPr>
            <a:spAutoFit/>
          </a:bodyPr>
          <a:lstStyle/>
          <a:p>
            <a:r>
              <a:rPr lang="en-US" altLang="zh-CN" sz="1200" dirty="0"/>
              <a:t>           </a:t>
            </a:r>
            <a:r>
              <a:rPr lang="zh-CN" altLang="en-US" sz="1200" dirty="0"/>
              <a:t> val retrofit = Retrofit.Builder()</a:t>
            </a:r>
          </a:p>
          <a:p>
            <a:r>
              <a:rPr lang="zh-CN" altLang="en-US" sz="1200" dirty="0"/>
              <a:t>                .baseUrl("http://10.0.2.2/")</a:t>
            </a:r>
          </a:p>
          <a:p>
            <a:r>
              <a:rPr lang="zh-CN" altLang="en-US" sz="1200" dirty="0"/>
              <a:t>                .addConverterFactory(GsonConverterFactory.create())</a:t>
            </a:r>
          </a:p>
          <a:p>
            <a:r>
              <a:rPr lang="zh-CN" altLang="en-US" sz="1200" dirty="0"/>
              <a:t>                .build()</a:t>
            </a:r>
          </a:p>
          <a:p>
            <a:r>
              <a:rPr lang="zh-CN" altLang="en-US" sz="1200" dirty="0"/>
              <a:t>            val appService = retrofit.create(AppService::class.java)</a:t>
            </a:r>
          </a:p>
          <a:p>
            <a:r>
              <a:rPr lang="zh-CN" altLang="en-US" sz="1200" dirty="0"/>
              <a:t>            appService.getAppData().enqueue(object : Callback&lt;List&lt;App&gt;&gt; {</a:t>
            </a:r>
          </a:p>
          <a:p>
            <a:r>
              <a:rPr lang="zh-CN" altLang="en-US" sz="1200" dirty="0"/>
              <a:t>                override fun onResponse(call: Call&lt;List&lt;App&gt;&gt;,</a:t>
            </a:r>
          </a:p>
          <a:p>
            <a:r>
              <a:rPr lang="zh-CN" altLang="en-US" sz="1200" dirty="0"/>
              <a:t>                    response: Response&lt;List&lt;App&gt;&gt;) {</a:t>
            </a:r>
          </a:p>
          <a:p>
            <a:r>
              <a:rPr lang="zh-CN" altLang="en-US" sz="1200" dirty="0"/>
              <a:t>                    val list = response.body()</a:t>
            </a:r>
          </a:p>
          <a:p>
            <a:r>
              <a:rPr lang="zh-CN" altLang="en-US" sz="1200" dirty="0"/>
              <a:t>                    if (list != null) {</a:t>
            </a:r>
          </a:p>
          <a:p>
            <a:r>
              <a:rPr lang="zh-CN" altLang="en-US" sz="1200" dirty="0"/>
              <a:t>                        for (app in list) {</a:t>
            </a:r>
          </a:p>
          <a:p>
            <a:r>
              <a:rPr lang="zh-CN" altLang="en-US" sz="1200" dirty="0"/>
              <a:t>                            Log.d("MainActivity", "id is ${app.id}")</a:t>
            </a:r>
          </a:p>
          <a:p>
            <a:r>
              <a:rPr lang="zh-CN" altLang="en-US" sz="1200" dirty="0"/>
              <a:t>                            Log.d("MainActivity", "name is ${app.name}")</a:t>
            </a:r>
          </a:p>
          <a:p>
            <a:r>
              <a:rPr lang="zh-CN" altLang="en-US" sz="1200" dirty="0"/>
              <a:t>                            Log.d("MainActivity", "version is ${app.version}")</a:t>
            </a:r>
          </a:p>
          <a:p>
            <a:r>
              <a:rPr lang="zh-CN" altLang="en-US" sz="1200" dirty="0"/>
              <a:t>                        }</a:t>
            </a:r>
          </a:p>
          <a:p>
            <a:r>
              <a:rPr lang="zh-CN" altLang="en-US" sz="1200" dirty="0"/>
              <a:t>                    }</a:t>
            </a:r>
          </a:p>
          <a:p>
            <a:r>
              <a:rPr lang="zh-CN" altLang="en-US" sz="1200" dirty="0"/>
              <a:t>                }</a:t>
            </a:r>
          </a:p>
          <a:p>
            <a:endParaRPr lang="zh-CN" altLang="en-US" sz="1200" dirty="0"/>
          </a:p>
          <a:p>
            <a:r>
              <a:rPr lang="zh-CN" altLang="en-US" sz="1200" dirty="0"/>
              <a:t>                override fun onFailure(call: Call&lt;List&lt;App&gt;&gt;, t: Throwable) {</a:t>
            </a:r>
          </a:p>
          <a:p>
            <a:r>
              <a:rPr lang="zh-CN" altLang="en-US" sz="1200" dirty="0"/>
              <a:t>                    t.printStackTrace()</a:t>
            </a:r>
          </a:p>
          <a:p>
            <a:r>
              <a:rPr lang="zh-CN" altLang="en-US" sz="1200" dirty="0"/>
              <a:t>                }</a:t>
            </a:r>
          </a:p>
          <a:p>
            <a:r>
              <a:rPr lang="zh-CN" altLang="en-US" sz="1200" dirty="0"/>
              <a:t>            })</a:t>
            </a:r>
          </a:p>
        </p:txBody>
      </p:sp>
      <p:sp>
        <p:nvSpPr>
          <p:cNvPr id="7" name="内容占位符 2">
            <a:extLst>
              <a:ext uri="{FF2B5EF4-FFF2-40B4-BE49-F238E27FC236}">
                <a16:creationId xmlns:a16="http://schemas.microsoft.com/office/drawing/2014/main" id="{B27B8201-74A2-4F8F-9C7A-06C7C869983F}"/>
              </a:ext>
            </a:extLst>
          </p:cNvPr>
          <p:cNvSpPr txBox="1">
            <a:spLocks/>
          </p:cNvSpPr>
          <p:nvPr/>
        </p:nvSpPr>
        <p:spPr>
          <a:xfrm>
            <a:off x="838200" y="6511802"/>
            <a:ext cx="10515600" cy="352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由于</a:t>
            </a:r>
            <a:r>
              <a:rPr lang="en-US" altLang="zh-CN" sz="1800" dirty="0"/>
              <a:t>Retrofit</a:t>
            </a:r>
            <a:r>
              <a:rPr lang="zh-CN" altLang="en-US" sz="1800" dirty="0"/>
              <a:t>相关的内容繁多，更详细的用法，请参考书中内容。</a:t>
            </a:r>
          </a:p>
        </p:txBody>
      </p:sp>
    </p:spTree>
    <p:extLst>
      <p:ext uri="{BB962C8B-B14F-4D97-AF65-F5344CB8AC3E}">
        <p14:creationId xmlns:p14="http://schemas.microsoft.com/office/powerpoint/2010/main" val="160560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Kotlin</a:t>
            </a:r>
            <a:r>
              <a:rPr lang="zh-CN" altLang="en-US" sz="3200" dirty="0"/>
              <a:t>课堂</a:t>
            </a:r>
          </a:p>
        </p:txBody>
      </p:sp>
    </p:spTree>
    <p:extLst>
      <p:ext uri="{BB962C8B-B14F-4D97-AF65-F5344CB8AC3E}">
        <p14:creationId xmlns:p14="http://schemas.microsoft.com/office/powerpoint/2010/main" val="144199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协程的概念</a:t>
            </a:r>
          </a:p>
        </p:txBody>
      </p:sp>
      <p:sp>
        <p:nvSpPr>
          <p:cNvPr id="7" name="矩形 6">
            <a:extLst>
              <a:ext uri="{FF2B5EF4-FFF2-40B4-BE49-F238E27FC236}">
                <a16:creationId xmlns:a16="http://schemas.microsoft.com/office/drawing/2014/main" id="{E3C43B30-389C-4E50-8937-49293C364D5B}"/>
              </a:ext>
            </a:extLst>
          </p:cNvPr>
          <p:cNvSpPr/>
          <p:nvPr/>
        </p:nvSpPr>
        <p:spPr>
          <a:xfrm>
            <a:off x="838200" y="2361020"/>
            <a:ext cx="10550745" cy="1477328"/>
          </a:xfrm>
          <a:prstGeom prst="rect">
            <a:avLst/>
          </a:prstGeom>
        </p:spPr>
        <p:txBody>
          <a:bodyPr wrap="square">
            <a:spAutoFit/>
          </a:bodyPr>
          <a:lstStyle/>
          <a:p>
            <a:r>
              <a:rPr lang="zh-CN" altLang="en-US" dirty="0"/>
              <a:t>协程</a:t>
            </a:r>
            <a:r>
              <a:rPr lang="zh-CN" altLang="zh-CN" dirty="0"/>
              <a:t>和线程是有点类似的，可以简单地将它理解成一种轻量级的线程。</a:t>
            </a:r>
            <a:endParaRPr lang="en-US" altLang="zh-CN" dirty="0"/>
          </a:p>
          <a:p>
            <a:endParaRPr lang="en-US" altLang="zh-CN" dirty="0"/>
          </a:p>
          <a:p>
            <a:r>
              <a:rPr lang="zh-CN" altLang="zh-CN" dirty="0"/>
              <a:t>要知道，我们之前所学习的线程是非常重量级的，它需要依靠操作系统的调度才能实现不同线程之间的切换。而使用协程却可以仅在编程语言的层面就能实现不同协程之间的切换，从而大大提升了并发编程的运行效率。</a:t>
            </a:r>
            <a:endParaRPr lang="en-US" altLang="zh-CN" dirty="0"/>
          </a:p>
        </p:txBody>
      </p:sp>
    </p:spTree>
    <p:extLst>
      <p:ext uri="{BB962C8B-B14F-4D97-AF65-F5344CB8AC3E}">
        <p14:creationId xmlns:p14="http://schemas.microsoft.com/office/powerpoint/2010/main" val="413971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WebView</a:t>
            </a:r>
            <a:r>
              <a:rPr lang="zh-CN" altLang="en-US" sz="3200" dirty="0"/>
              <a:t>的用法</a:t>
            </a:r>
          </a:p>
        </p:txBody>
      </p:sp>
    </p:spTree>
    <p:extLst>
      <p:ext uri="{BB962C8B-B14F-4D97-AF65-F5344CB8AC3E}">
        <p14:creationId xmlns:p14="http://schemas.microsoft.com/office/powerpoint/2010/main" val="2893472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协程的基本用法</a:t>
            </a:r>
          </a:p>
        </p:txBody>
      </p:sp>
      <p:sp>
        <p:nvSpPr>
          <p:cNvPr id="7" name="矩形 6">
            <a:extLst>
              <a:ext uri="{FF2B5EF4-FFF2-40B4-BE49-F238E27FC236}">
                <a16:creationId xmlns:a16="http://schemas.microsoft.com/office/drawing/2014/main" id="{E3C43B30-389C-4E50-8937-49293C364D5B}"/>
              </a:ext>
            </a:extLst>
          </p:cNvPr>
          <p:cNvSpPr/>
          <p:nvPr/>
        </p:nvSpPr>
        <p:spPr>
          <a:xfrm>
            <a:off x="838200" y="2593032"/>
            <a:ext cx="10550745" cy="646331"/>
          </a:xfrm>
          <a:prstGeom prst="rect">
            <a:avLst/>
          </a:prstGeom>
        </p:spPr>
        <p:txBody>
          <a:bodyPr wrap="square">
            <a:spAutoFit/>
          </a:bodyPr>
          <a:lstStyle/>
          <a:p>
            <a:r>
              <a:rPr lang="en-US" altLang="zh-CN" dirty="0"/>
              <a:t>Kotlin</a:t>
            </a:r>
            <a:r>
              <a:rPr lang="zh-CN" altLang="en-US" dirty="0"/>
              <a:t>并没有将协程纳入标准库的</a:t>
            </a:r>
            <a:r>
              <a:rPr lang="en-US" altLang="zh-CN" dirty="0"/>
              <a:t>API</a:t>
            </a:r>
            <a:r>
              <a:rPr lang="zh-CN" altLang="en-US" dirty="0"/>
              <a:t>当中，而是以依赖库的形式提供的。所以如果我们想要使用协程功能，需要先在</a:t>
            </a:r>
            <a:r>
              <a:rPr lang="en-US" altLang="zh-CN" dirty="0"/>
              <a:t>app/</a:t>
            </a:r>
            <a:r>
              <a:rPr lang="en-US" altLang="zh-CN" dirty="0" err="1"/>
              <a:t>build.gradle</a:t>
            </a:r>
            <a:r>
              <a:rPr lang="zh-CN" altLang="en-US" dirty="0"/>
              <a:t>文件当中添加如下依赖库：</a:t>
            </a:r>
            <a:endParaRPr lang="en-US" altLang="zh-CN" dirty="0"/>
          </a:p>
        </p:txBody>
      </p:sp>
      <p:sp>
        <p:nvSpPr>
          <p:cNvPr id="3" name="矩形 2">
            <a:extLst>
              <a:ext uri="{FF2B5EF4-FFF2-40B4-BE49-F238E27FC236}">
                <a16:creationId xmlns:a16="http://schemas.microsoft.com/office/drawing/2014/main" id="{340DBD2B-BB8F-4A37-93C3-4B3F159B49A7}"/>
              </a:ext>
            </a:extLst>
          </p:cNvPr>
          <p:cNvSpPr/>
          <p:nvPr/>
        </p:nvSpPr>
        <p:spPr>
          <a:xfrm>
            <a:off x="838200" y="3519954"/>
            <a:ext cx="10550745" cy="1323439"/>
          </a:xfrm>
          <a:prstGeom prst="rect">
            <a:avLst/>
          </a:prstGeom>
        </p:spPr>
        <p:txBody>
          <a:bodyPr wrap="square">
            <a:spAutoFit/>
          </a:bodyPr>
          <a:lstStyle/>
          <a:p>
            <a:r>
              <a:rPr lang="zh-CN" altLang="en-US" sz="1600" dirty="0"/>
              <a:t>dependencies {</a:t>
            </a:r>
          </a:p>
          <a:p>
            <a:r>
              <a:rPr lang="zh-CN" altLang="en-US" sz="1600" dirty="0"/>
              <a:t>  ...</a:t>
            </a:r>
          </a:p>
          <a:p>
            <a:r>
              <a:rPr lang="zh-CN" altLang="en-US" sz="1600" dirty="0"/>
              <a:t>  implementation "org.jetbrains.kotlinx:kotlinx-coroutines-core:1.1.1"</a:t>
            </a:r>
          </a:p>
          <a:p>
            <a:r>
              <a:rPr lang="zh-CN" altLang="en-US" sz="1600" dirty="0"/>
              <a:t>  implementation "org.jetbrains.kotlinx:kotlinx-coroutines-android:1.1.1"</a:t>
            </a:r>
          </a:p>
          <a:p>
            <a:r>
              <a:rPr lang="zh-CN" altLang="en-US" sz="1600" dirty="0"/>
              <a:t>}</a:t>
            </a:r>
          </a:p>
        </p:txBody>
      </p:sp>
    </p:spTree>
    <p:extLst>
      <p:ext uri="{BB962C8B-B14F-4D97-AF65-F5344CB8AC3E}">
        <p14:creationId xmlns:p14="http://schemas.microsoft.com/office/powerpoint/2010/main" val="413809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协程的基本用法</a:t>
            </a:r>
          </a:p>
        </p:txBody>
      </p:sp>
      <p:sp>
        <p:nvSpPr>
          <p:cNvPr id="7" name="矩形 6">
            <a:extLst>
              <a:ext uri="{FF2B5EF4-FFF2-40B4-BE49-F238E27FC236}">
                <a16:creationId xmlns:a16="http://schemas.microsoft.com/office/drawing/2014/main" id="{E3C43B30-389C-4E50-8937-49293C364D5B}"/>
              </a:ext>
            </a:extLst>
          </p:cNvPr>
          <p:cNvSpPr/>
          <p:nvPr/>
        </p:nvSpPr>
        <p:spPr>
          <a:xfrm>
            <a:off x="611986" y="2136689"/>
            <a:ext cx="10550745" cy="369332"/>
          </a:xfrm>
          <a:prstGeom prst="rect">
            <a:avLst/>
          </a:prstGeom>
        </p:spPr>
        <p:txBody>
          <a:bodyPr wrap="square">
            <a:spAutoFit/>
          </a:bodyPr>
          <a:lstStyle/>
          <a:p>
            <a:r>
              <a:rPr lang="zh-CN" altLang="en-US" dirty="0"/>
              <a:t>启动协程最简单的方式就是使用</a:t>
            </a:r>
            <a:r>
              <a:rPr lang="en-US" altLang="zh-CN" dirty="0" err="1"/>
              <a:t>Global.launch</a:t>
            </a:r>
            <a:r>
              <a:rPr lang="zh-CN" altLang="en-US" dirty="0"/>
              <a:t>函数，如下所示：</a:t>
            </a:r>
            <a:endParaRPr lang="en-US" altLang="zh-CN" dirty="0"/>
          </a:p>
        </p:txBody>
      </p:sp>
      <p:sp>
        <p:nvSpPr>
          <p:cNvPr id="4" name="矩形 3">
            <a:extLst>
              <a:ext uri="{FF2B5EF4-FFF2-40B4-BE49-F238E27FC236}">
                <a16:creationId xmlns:a16="http://schemas.microsoft.com/office/drawing/2014/main" id="{A83AB66F-5D79-4EA6-8978-56164610E2AF}"/>
              </a:ext>
            </a:extLst>
          </p:cNvPr>
          <p:cNvSpPr/>
          <p:nvPr/>
        </p:nvSpPr>
        <p:spPr>
          <a:xfrm>
            <a:off x="611986" y="2731407"/>
            <a:ext cx="6096000" cy="1323439"/>
          </a:xfrm>
          <a:prstGeom prst="rect">
            <a:avLst/>
          </a:prstGeom>
        </p:spPr>
        <p:txBody>
          <a:bodyPr>
            <a:spAutoFit/>
          </a:bodyPr>
          <a:lstStyle/>
          <a:p>
            <a:r>
              <a:rPr lang="zh-CN" altLang="en-US" sz="1600" dirty="0"/>
              <a:t>fun main() {</a:t>
            </a:r>
          </a:p>
          <a:p>
            <a:r>
              <a:rPr lang="zh-CN" altLang="en-US" sz="1600" dirty="0"/>
              <a:t>    GlobalScope.launch {</a:t>
            </a:r>
          </a:p>
          <a:p>
            <a:r>
              <a:rPr lang="zh-CN" altLang="en-US" sz="1600" dirty="0"/>
              <a:t>        println("codes run in coroutine scope")</a:t>
            </a:r>
          </a:p>
          <a:p>
            <a:r>
              <a:rPr lang="zh-CN" altLang="en-US" sz="1600" dirty="0"/>
              <a:t>    }</a:t>
            </a:r>
          </a:p>
          <a:p>
            <a:r>
              <a:rPr lang="zh-CN" altLang="en-US" sz="1600" dirty="0"/>
              <a:t>}</a:t>
            </a:r>
          </a:p>
        </p:txBody>
      </p:sp>
      <p:sp>
        <p:nvSpPr>
          <p:cNvPr id="5" name="矩形 4">
            <a:extLst>
              <a:ext uri="{FF2B5EF4-FFF2-40B4-BE49-F238E27FC236}">
                <a16:creationId xmlns:a16="http://schemas.microsoft.com/office/drawing/2014/main" id="{FF26E850-5346-433B-9E55-4B7158E85CAB}"/>
              </a:ext>
            </a:extLst>
          </p:cNvPr>
          <p:cNvSpPr/>
          <p:nvPr/>
        </p:nvSpPr>
        <p:spPr>
          <a:xfrm>
            <a:off x="611986" y="4280232"/>
            <a:ext cx="10425157" cy="646331"/>
          </a:xfrm>
          <a:prstGeom prst="rect">
            <a:avLst/>
          </a:prstGeom>
        </p:spPr>
        <p:txBody>
          <a:bodyPr wrap="square">
            <a:spAutoFit/>
          </a:bodyPr>
          <a:lstStyle/>
          <a:p>
            <a:r>
              <a:rPr lang="zh-CN" altLang="en-US" dirty="0"/>
              <a:t>GlobalScope.launch函数可以创建一个协程的作用域，这样传递给launch函数的代码块（Lambda表达式）就是在协程中运行的了。</a:t>
            </a:r>
          </a:p>
        </p:txBody>
      </p:sp>
    </p:spTree>
    <p:extLst>
      <p:ext uri="{BB962C8B-B14F-4D97-AF65-F5344CB8AC3E}">
        <p14:creationId xmlns:p14="http://schemas.microsoft.com/office/powerpoint/2010/main" val="2722146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协程的基本用法</a:t>
            </a:r>
          </a:p>
        </p:txBody>
      </p:sp>
      <p:sp>
        <p:nvSpPr>
          <p:cNvPr id="7" name="矩形 6">
            <a:extLst>
              <a:ext uri="{FF2B5EF4-FFF2-40B4-BE49-F238E27FC236}">
                <a16:creationId xmlns:a16="http://schemas.microsoft.com/office/drawing/2014/main" id="{E3C43B30-389C-4E50-8937-49293C364D5B}"/>
              </a:ext>
            </a:extLst>
          </p:cNvPr>
          <p:cNvSpPr/>
          <p:nvPr/>
        </p:nvSpPr>
        <p:spPr>
          <a:xfrm>
            <a:off x="803055" y="2265485"/>
            <a:ext cx="10550745" cy="646331"/>
          </a:xfrm>
          <a:prstGeom prst="rect">
            <a:avLst/>
          </a:prstGeom>
        </p:spPr>
        <p:txBody>
          <a:bodyPr wrap="square">
            <a:spAutoFit/>
          </a:bodyPr>
          <a:lstStyle/>
          <a:p>
            <a:r>
              <a:rPr lang="en-US" altLang="zh-CN" dirty="0" err="1"/>
              <a:t>runBlocking</a:t>
            </a:r>
            <a:r>
              <a:rPr lang="zh-CN" altLang="zh-CN" dirty="0"/>
              <a:t>函数</a:t>
            </a:r>
            <a:r>
              <a:rPr lang="zh-CN" altLang="en-US" dirty="0"/>
              <a:t>也可以用于启动一个协程，并且会保证在协程作用域内的所有代码和子协程没有全部执行完之前一直阻塞当前线程。</a:t>
            </a:r>
            <a:endParaRPr lang="zh-CN" altLang="zh-CN" dirty="0"/>
          </a:p>
        </p:txBody>
      </p:sp>
      <p:sp>
        <p:nvSpPr>
          <p:cNvPr id="6" name="矩形 5">
            <a:extLst>
              <a:ext uri="{FF2B5EF4-FFF2-40B4-BE49-F238E27FC236}">
                <a16:creationId xmlns:a16="http://schemas.microsoft.com/office/drawing/2014/main" id="{592248FB-FB3F-436F-B2D7-1AF025FA1949}"/>
              </a:ext>
            </a:extLst>
          </p:cNvPr>
          <p:cNvSpPr/>
          <p:nvPr/>
        </p:nvSpPr>
        <p:spPr>
          <a:xfrm>
            <a:off x="838200" y="3069579"/>
            <a:ext cx="9144250" cy="1815882"/>
          </a:xfrm>
          <a:prstGeom prst="rect">
            <a:avLst/>
          </a:prstGeom>
        </p:spPr>
        <p:txBody>
          <a:bodyPr wrap="square">
            <a:spAutoFit/>
          </a:bodyPr>
          <a:lstStyle/>
          <a:p>
            <a:r>
              <a:rPr lang="zh-CN" altLang="en-US" sz="1600" dirty="0"/>
              <a:t>fun main() {</a:t>
            </a:r>
          </a:p>
          <a:p>
            <a:r>
              <a:rPr lang="zh-CN" altLang="en-US" sz="1600" dirty="0"/>
              <a:t>    runBlocking {</a:t>
            </a:r>
          </a:p>
          <a:p>
            <a:r>
              <a:rPr lang="zh-CN" altLang="en-US" sz="1600" dirty="0"/>
              <a:t>        println("codes run in coroutine scope")</a:t>
            </a:r>
          </a:p>
          <a:p>
            <a:r>
              <a:rPr lang="zh-CN" altLang="en-US" sz="1600" dirty="0"/>
              <a:t>        delay(1500)</a:t>
            </a:r>
          </a:p>
          <a:p>
            <a:r>
              <a:rPr lang="zh-CN" altLang="en-US" sz="1600" dirty="0"/>
              <a:t>        println("codes run in coroutine scope finished")</a:t>
            </a:r>
          </a:p>
          <a:p>
            <a:r>
              <a:rPr lang="zh-CN" altLang="en-US" sz="1600" dirty="0"/>
              <a:t>    }</a:t>
            </a:r>
          </a:p>
          <a:p>
            <a:r>
              <a:rPr lang="zh-CN" altLang="en-US" sz="1600" dirty="0"/>
              <a:t>}</a:t>
            </a:r>
          </a:p>
        </p:txBody>
      </p:sp>
    </p:spTree>
    <p:extLst>
      <p:ext uri="{BB962C8B-B14F-4D97-AF65-F5344CB8AC3E}">
        <p14:creationId xmlns:p14="http://schemas.microsoft.com/office/powerpoint/2010/main" val="99573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协程的基本用法</a:t>
            </a:r>
          </a:p>
        </p:txBody>
      </p:sp>
      <p:sp>
        <p:nvSpPr>
          <p:cNvPr id="7" name="矩形 6">
            <a:extLst>
              <a:ext uri="{FF2B5EF4-FFF2-40B4-BE49-F238E27FC236}">
                <a16:creationId xmlns:a16="http://schemas.microsoft.com/office/drawing/2014/main" id="{E3C43B30-389C-4E50-8937-49293C364D5B}"/>
              </a:ext>
            </a:extLst>
          </p:cNvPr>
          <p:cNvSpPr/>
          <p:nvPr/>
        </p:nvSpPr>
        <p:spPr>
          <a:xfrm>
            <a:off x="803055" y="2293624"/>
            <a:ext cx="10550745" cy="369332"/>
          </a:xfrm>
          <a:prstGeom prst="rect">
            <a:avLst/>
          </a:prstGeom>
        </p:spPr>
        <p:txBody>
          <a:bodyPr wrap="square">
            <a:spAutoFit/>
          </a:bodyPr>
          <a:lstStyle/>
          <a:p>
            <a:r>
              <a:rPr lang="zh-CN" altLang="en-US" dirty="0"/>
              <a:t>使用</a:t>
            </a:r>
            <a:r>
              <a:rPr lang="en-US" altLang="zh-CN" dirty="0"/>
              <a:t>launch</a:t>
            </a:r>
            <a:r>
              <a:rPr lang="zh-CN" altLang="en-US" dirty="0"/>
              <a:t>函数可以用于创建多个协程，如下所示：</a:t>
            </a:r>
            <a:endParaRPr lang="zh-CN" altLang="zh-CN" dirty="0"/>
          </a:p>
        </p:txBody>
      </p:sp>
      <p:sp>
        <p:nvSpPr>
          <p:cNvPr id="6" name="矩形 5">
            <a:extLst>
              <a:ext uri="{FF2B5EF4-FFF2-40B4-BE49-F238E27FC236}">
                <a16:creationId xmlns:a16="http://schemas.microsoft.com/office/drawing/2014/main" id="{592248FB-FB3F-436F-B2D7-1AF025FA1949}"/>
              </a:ext>
            </a:extLst>
          </p:cNvPr>
          <p:cNvSpPr/>
          <p:nvPr/>
        </p:nvSpPr>
        <p:spPr>
          <a:xfrm>
            <a:off x="838200" y="2761930"/>
            <a:ext cx="9144250" cy="3539430"/>
          </a:xfrm>
          <a:prstGeom prst="rect">
            <a:avLst/>
          </a:prstGeom>
        </p:spPr>
        <p:txBody>
          <a:bodyPr wrap="square">
            <a:spAutoFit/>
          </a:bodyPr>
          <a:lstStyle/>
          <a:p>
            <a:r>
              <a:rPr lang="en-US" altLang="zh-CN" sz="1600" dirty="0"/>
              <a:t>fun main() {</a:t>
            </a:r>
          </a:p>
          <a:p>
            <a:r>
              <a:rPr lang="en-US" altLang="zh-CN" sz="1600" dirty="0"/>
              <a:t>    </a:t>
            </a:r>
            <a:r>
              <a:rPr lang="en-US" altLang="zh-CN" sz="1600" dirty="0" err="1"/>
              <a:t>runBlocking</a:t>
            </a:r>
            <a:r>
              <a:rPr lang="en-US" altLang="zh-CN" sz="1600" dirty="0"/>
              <a:t> {</a:t>
            </a:r>
          </a:p>
          <a:p>
            <a:r>
              <a:rPr lang="en-US" altLang="zh-CN" sz="1600" dirty="0"/>
              <a:t>        launch {</a:t>
            </a:r>
          </a:p>
          <a:p>
            <a:r>
              <a:rPr lang="en-US" altLang="zh-CN" sz="1600" dirty="0"/>
              <a:t>            </a:t>
            </a:r>
            <a:r>
              <a:rPr lang="en-US" altLang="zh-CN" sz="1600" dirty="0" err="1"/>
              <a:t>println</a:t>
            </a:r>
            <a:r>
              <a:rPr lang="en-US" altLang="zh-CN" sz="1600" dirty="0"/>
              <a:t>("launch1")</a:t>
            </a:r>
          </a:p>
          <a:p>
            <a:r>
              <a:rPr lang="en-US" altLang="zh-CN" sz="1600" dirty="0"/>
              <a:t>            delay(1000)</a:t>
            </a:r>
          </a:p>
          <a:p>
            <a:r>
              <a:rPr lang="en-US" altLang="zh-CN" sz="1600" dirty="0"/>
              <a:t>            </a:t>
            </a:r>
            <a:r>
              <a:rPr lang="en-US" altLang="zh-CN" sz="1600" dirty="0" err="1"/>
              <a:t>println</a:t>
            </a:r>
            <a:r>
              <a:rPr lang="en-US" altLang="zh-CN" sz="1600" dirty="0"/>
              <a:t>("launch1 finished")</a:t>
            </a:r>
          </a:p>
          <a:p>
            <a:r>
              <a:rPr lang="en-US" altLang="zh-CN" sz="1600" dirty="0"/>
              <a:t>        }</a:t>
            </a:r>
          </a:p>
          <a:p>
            <a:r>
              <a:rPr lang="en-US" altLang="zh-CN" sz="1600" dirty="0"/>
              <a:t>        launch {</a:t>
            </a:r>
          </a:p>
          <a:p>
            <a:r>
              <a:rPr lang="en-US" altLang="zh-CN" sz="1600" dirty="0"/>
              <a:t>            </a:t>
            </a:r>
            <a:r>
              <a:rPr lang="en-US" altLang="zh-CN" sz="1600" dirty="0" err="1"/>
              <a:t>println</a:t>
            </a:r>
            <a:r>
              <a:rPr lang="en-US" altLang="zh-CN" sz="1600" dirty="0"/>
              <a:t>("launch2")</a:t>
            </a:r>
          </a:p>
          <a:p>
            <a:r>
              <a:rPr lang="en-US" altLang="zh-CN" sz="1600" dirty="0"/>
              <a:t>            delay(1000)</a:t>
            </a:r>
          </a:p>
          <a:p>
            <a:r>
              <a:rPr lang="en-US" altLang="zh-CN" sz="1600" dirty="0"/>
              <a:t>            </a:t>
            </a:r>
            <a:r>
              <a:rPr lang="en-US" altLang="zh-CN" sz="1600" dirty="0" err="1"/>
              <a:t>println</a:t>
            </a:r>
            <a:r>
              <a:rPr lang="en-US" altLang="zh-CN" sz="1600" dirty="0"/>
              <a:t>("launch2 finished")</a:t>
            </a:r>
          </a:p>
          <a:p>
            <a:r>
              <a:rPr lang="en-US" altLang="zh-CN" sz="1600" dirty="0"/>
              <a:t>        }</a:t>
            </a:r>
          </a:p>
          <a:p>
            <a:r>
              <a:rPr lang="en-US" altLang="zh-CN" sz="1600" dirty="0"/>
              <a:t>    }</a:t>
            </a:r>
          </a:p>
          <a:p>
            <a:r>
              <a:rPr lang="en-US" altLang="zh-CN" sz="1600" dirty="0"/>
              <a:t>}</a:t>
            </a:r>
            <a:endParaRPr lang="zh-CN" altLang="en-US" sz="1600" dirty="0"/>
          </a:p>
        </p:txBody>
      </p:sp>
      <p:sp>
        <p:nvSpPr>
          <p:cNvPr id="3" name="矩形 2">
            <a:extLst>
              <a:ext uri="{FF2B5EF4-FFF2-40B4-BE49-F238E27FC236}">
                <a16:creationId xmlns:a16="http://schemas.microsoft.com/office/drawing/2014/main" id="{6CA110F8-0850-4A60-B158-3FB69770B71F}"/>
              </a:ext>
            </a:extLst>
          </p:cNvPr>
          <p:cNvSpPr/>
          <p:nvPr/>
        </p:nvSpPr>
        <p:spPr>
          <a:xfrm>
            <a:off x="803055" y="6301360"/>
            <a:ext cx="6375463" cy="369332"/>
          </a:xfrm>
          <a:prstGeom prst="rect">
            <a:avLst/>
          </a:prstGeom>
        </p:spPr>
        <p:txBody>
          <a:bodyPr wrap="none">
            <a:spAutoFit/>
          </a:bodyPr>
          <a:lstStyle/>
          <a:p>
            <a:r>
              <a:rPr lang="zh-CN" altLang="en-US" dirty="0"/>
              <a:t>这里我们调用了两次launch函数，也就是创建了两个子协程。</a:t>
            </a:r>
          </a:p>
        </p:txBody>
      </p:sp>
    </p:spTree>
    <p:extLst>
      <p:ext uri="{BB962C8B-B14F-4D97-AF65-F5344CB8AC3E}">
        <p14:creationId xmlns:p14="http://schemas.microsoft.com/office/powerpoint/2010/main" val="282108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协程的基本用法</a:t>
            </a:r>
          </a:p>
        </p:txBody>
      </p:sp>
      <p:sp>
        <p:nvSpPr>
          <p:cNvPr id="7" name="矩形 6">
            <a:extLst>
              <a:ext uri="{FF2B5EF4-FFF2-40B4-BE49-F238E27FC236}">
                <a16:creationId xmlns:a16="http://schemas.microsoft.com/office/drawing/2014/main" id="{E3C43B30-389C-4E50-8937-49293C364D5B}"/>
              </a:ext>
            </a:extLst>
          </p:cNvPr>
          <p:cNvSpPr/>
          <p:nvPr/>
        </p:nvSpPr>
        <p:spPr>
          <a:xfrm>
            <a:off x="838200" y="2429258"/>
            <a:ext cx="10550745" cy="2308324"/>
          </a:xfrm>
          <a:prstGeom prst="rect">
            <a:avLst/>
          </a:prstGeom>
        </p:spPr>
        <p:txBody>
          <a:bodyPr wrap="square">
            <a:spAutoFit/>
          </a:bodyPr>
          <a:lstStyle/>
          <a:p>
            <a:r>
              <a:rPr lang="zh-CN" altLang="en-US" dirty="0"/>
              <a:t>协程允许我们在单线程模式下模拟多线程编程的效果，代码执行时的挂起与恢复完全是由编程语言来控制的，和操作系统无关。</a:t>
            </a:r>
            <a:endParaRPr lang="en-US" altLang="zh-CN" dirty="0"/>
          </a:p>
          <a:p>
            <a:endParaRPr lang="en-US" altLang="zh-CN" dirty="0"/>
          </a:p>
          <a:p>
            <a:r>
              <a:rPr lang="zh-CN" altLang="en-US" dirty="0"/>
              <a:t>这种特性使得高并发程序的运行效率得到了极大的提升，试想一下，开启</a:t>
            </a:r>
            <a:r>
              <a:rPr lang="en-US" altLang="zh-CN" dirty="0"/>
              <a:t>10</a:t>
            </a:r>
            <a:r>
              <a:rPr lang="zh-CN" altLang="en-US" dirty="0"/>
              <a:t>万个线程完全是不可想象的事吧？而开启</a:t>
            </a:r>
            <a:r>
              <a:rPr lang="en-US" altLang="zh-CN" dirty="0"/>
              <a:t>10</a:t>
            </a:r>
            <a:r>
              <a:rPr lang="zh-CN" altLang="en-US" dirty="0"/>
              <a:t>万个协程就是完全可行的。</a:t>
            </a:r>
            <a:endParaRPr lang="en-US" altLang="zh-CN" dirty="0"/>
          </a:p>
          <a:p>
            <a:endParaRPr lang="en-US" altLang="zh-CN" dirty="0"/>
          </a:p>
          <a:p>
            <a:r>
              <a:rPr lang="zh-CN" altLang="en-US" dirty="0"/>
              <a:t>由于协程相关的内容繁多，更详细的用法，请参考书中内容。</a:t>
            </a:r>
          </a:p>
          <a:p>
            <a:endParaRPr lang="zh-CN" altLang="zh-CN" dirty="0"/>
          </a:p>
        </p:txBody>
      </p:sp>
    </p:spTree>
    <p:extLst>
      <p:ext uri="{BB962C8B-B14F-4D97-AF65-F5344CB8AC3E}">
        <p14:creationId xmlns:p14="http://schemas.microsoft.com/office/powerpoint/2010/main" val="1017832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推荐阅读</a:t>
            </a:r>
          </a:p>
        </p:txBody>
      </p:sp>
      <p:sp>
        <p:nvSpPr>
          <p:cNvPr id="9" name="文本框 8">
            <a:extLst>
              <a:ext uri="{FF2B5EF4-FFF2-40B4-BE49-F238E27FC236}">
                <a16:creationId xmlns:a16="http://schemas.microsoft.com/office/drawing/2014/main" id="{9A2E1361-1C89-3044-BF01-B357496C77AA}"/>
              </a:ext>
            </a:extLst>
          </p:cNvPr>
          <p:cNvSpPr txBox="1"/>
          <p:nvPr/>
        </p:nvSpPr>
        <p:spPr>
          <a:xfrm>
            <a:off x="810000" y="2540000"/>
            <a:ext cx="7274458"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a:t>
            </a:r>
            <a:r>
              <a:rPr kumimoji="1" lang="zh-CN" altLang="en-US" dirty="0"/>
              <a:t>第一行代码</a:t>
            </a:r>
            <a:r>
              <a:rPr kumimoji="1" lang="en-US" altLang="zh-CN" dirty="0"/>
              <a:t>——Android》</a:t>
            </a:r>
            <a:r>
              <a:rPr kumimoji="1" lang="zh-CN" altLang="en-US" dirty="0"/>
              <a:t>官方主页</a:t>
            </a:r>
            <a:endParaRPr kumimoji="1" lang="en-US" altLang="zh-CN" dirty="0"/>
          </a:p>
          <a:p>
            <a:endParaRPr kumimoji="1" lang="en-US" altLang="zh-CN" dirty="0"/>
          </a:p>
          <a:p>
            <a:r>
              <a:rPr kumimoji="1" lang="en-US" altLang="zh-CN" dirty="0">
                <a:solidFill>
                  <a:srgbClr val="00B0F0"/>
                </a:solidFill>
                <a:hlinkClick r:id="rId2">
                  <a:extLst>
                    <a:ext uri="{A12FA001-AC4F-418D-AE19-62706E023703}">
                      <ahyp:hlinkClr xmlns:ahyp="http://schemas.microsoft.com/office/drawing/2018/hyperlinkcolor" val="tx"/>
                    </a:ext>
                  </a:extLst>
                </a:hlinkClick>
              </a:rPr>
              <a:t>https://www.ituring.com.cn/book/2744</a:t>
            </a:r>
            <a:endParaRPr kumimoji="1" lang="en-US" altLang="zh-CN" dirty="0">
              <a:solidFill>
                <a:srgbClr val="00B0F0"/>
              </a:solidFill>
            </a:endParaRPr>
          </a:p>
          <a:p>
            <a:endParaRPr kumimoji="1" lang="en-US" altLang="zh-CN" dirty="0"/>
          </a:p>
          <a:p>
            <a:r>
              <a:rPr kumimoji="1" lang="en-US" altLang="zh-CN" dirty="0"/>
              <a:t>2.</a:t>
            </a:r>
            <a:r>
              <a:rPr kumimoji="1" lang="zh-CN" altLang="en-US" dirty="0"/>
              <a:t>  郭霖微信公众号</a:t>
            </a:r>
            <a:endParaRPr kumimoji="1" lang="en-US" altLang="zh-CN" dirty="0"/>
          </a:p>
          <a:p>
            <a:endParaRPr kumimoji="1" lang="zh-CN" altLang="en-US" dirty="0"/>
          </a:p>
        </p:txBody>
      </p:sp>
      <p:sp>
        <p:nvSpPr>
          <p:cNvPr id="5" name="标题 1">
            <a:extLst>
              <a:ext uri="{FF2B5EF4-FFF2-40B4-BE49-F238E27FC236}">
                <a16:creationId xmlns:a16="http://schemas.microsoft.com/office/drawing/2014/main" id="{270050F2-651D-41E8-A3B8-05556AAB72CD}"/>
              </a:ext>
            </a:extLst>
          </p:cNvPr>
          <p:cNvSpPr txBox="1">
            <a:spLocks/>
          </p:cNvSpPr>
          <p:nvPr/>
        </p:nvSpPr>
        <p:spPr>
          <a:xfrm>
            <a:off x="838200" y="365125"/>
            <a:ext cx="10515600" cy="513061"/>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a:t>推荐阅读</a:t>
            </a:r>
            <a:endParaRPr lang="zh-CN" altLang="en-US" sz="2400" dirty="0"/>
          </a:p>
        </p:txBody>
      </p:sp>
      <p:sp>
        <p:nvSpPr>
          <p:cNvPr id="6" name="文本框 5">
            <a:extLst>
              <a:ext uri="{FF2B5EF4-FFF2-40B4-BE49-F238E27FC236}">
                <a16:creationId xmlns:a16="http://schemas.microsoft.com/office/drawing/2014/main" id="{6AA07B5E-FB5C-4F8F-8756-C7DDEBFC2FC6}"/>
              </a:ext>
            </a:extLst>
          </p:cNvPr>
          <p:cNvSpPr txBox="1"/>
          <p:nvPr/>
        </p:nvSpPr>
        <p:spPr>
          <a:xfrm>
            <a:off x="810000" y="2540000"/>
            <a:ext cx="7274458"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a:t>
            </a:r>
            <a:r>
              <a:rPr kumimoji="1" lang="zh-CN" altLang="en-US" dirty="0"/>
              <a:t>第一行代码</a:t>
            </a:r>
            <a:r>
              <a:rPr kumimoji="1" lang="en-US" altLang="zh-CN" dirty="0"/>
              <a:t>——Android》</a:t>
            </a:r>
            <a:r>
              <a:rPr kumimoji="1" lang="zh-CN" altLang="en-US" dirty="0"/>
              <a:t>官方主页</a:t>
            </a:r>
            <a:endParaRPr kumimoji="1" lang="en-US" altLang="zh-CN" dirty="0"/>
          </a:p>
          <a:p>
            <a:endParaRPr kumimoji="1" lang="en-US" altLang="zh-CN" dirty="0"/>
          </a:p>
          <a:p>
            <a:r>
              <a:rPr kumimoji="1" lang="en-US" altLang="zh-CN" dirty="0">
                <a:solidFill>
                  <a:srgbClr val="00B0F0"/>
                </a:solidFill>
                <a:hlinkClick r:id="rId2">
                  <a:extLst>
                    <a:ext uri="{A12FA001-AC4F-418D-AE19-62706E023703}">
                      <ahyp:hlinkClr xmlns:ahyp="http://schemas.microsoft.com/office/drawing/2018/hyperlinkcolor" val="tx"/>
                    </a:ext>
                  </a:extLst>
                </a:hlinkClick>
              </a:rPr>
              <a:t>https://www.ituring.com.cn/book/2744</a:t>
            </a:r>
            <a:endParaRPr kumimoji="1" lang="en-US" altLang="zh-CN" dirty="0">
              <a:solidFill>
                <a:srgbClr val="00B0F0"/>
              </a:solidFill>
            </a:endParaRPr>
          </a:p>
          <a:p>
            <a:endParaRPr kumimoji="1" lang="en-US" altLang="zh-CN" dirty="0"/>
          </a:p>
          <a:p>
            <a:r>
              <a:rPr kumimoji="1" lang="en-US" altLang="zh-CN" dirty="0"/>
              <a:t>2.</a:t>
            </a:r>
            <a:r>
              <a:rPr kumimoji="1" lang="zh-CN" altLang="en-US" dirty="0"/>
              <a:t>  郭霖微信公众号</a:t>
            </a:r>
            <a:endParaRPr kumimoji="1" lang="en-US" altLang="zh-CN" dirty="0"/>
          </a:p>
          <a:p>
            <a:endParaRPr kumimoji="1" lang="zh-CN" altLang="en-US" dirty="0"/>
          </a:p>
        </p:txBody>
      </p:sp>
      <p:pic>
        <p:nvPicPr>
          <p:cNvPr id="7" name="图片 6">
            <a:extLst>
              <a:ext uri="{FF2B5EF4-FFF2-40B4-BE49-F238E27FC236}">
                <a16:creationId xmlns:a16="http://schemas.microsoft.com/office/drawing/2014/main" id="{8FE36540-7F7B-418A-934D-A7D997B81F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7600" y="4098925"/>
            <a:ext cx="1822450" cy="1857215"/>
          </a:xfrm>
          <a:prstGeom prst="rect">
            <a:avLst/>
          </a:prstGeom>
          <a:noFill/>
          <a:ln>
            <a:noFill/>
          </a:ln>
        </p:spPr>
      </p:pic>
      <p:pic>
        <p:nvPicPr>
          <p:cNvPr id="8" name="图片 7" descr="手机屏幕截图&#10;&#10;描述已自动生成">
            <a:extLst>
              <a:ext uri="{FF2B5EF4-FFF2-40B4-BE49-F238E27FC236}">
                <a16:creationId xmlns:a16="http://schemas.microsoft.com/office/drawing/2014/main" id="{AF63C851-622F-44FC-92BC-A75A28A8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1" y="2317750"/>
            <a:ext cx="3462516" cy="3816350"/>
          </a:xfrm>
          <a:prstGeom prst="rect">
            <a:avLst/>
          </a:prstGeom>
        </p:spPr>
      </p:pic>
    </p:spTree>
    <p:extLst>
      <p:ext uri="{BB962C8B-B14F-4D97-AF65-F5344CB8AC3E}">
        <p14:creationId xmlns:p14="http://schemas.microsoft.com/office/powerpoint/2010/main" val="110111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40598" y="3163750"/>
            <a:ext cx="9110804" cy="530500"/>
          </a:xfrm>
        </p:spPr>
        <p:txBody>
          <a:bodyPr>
            <a:normAutofit fontScale="90000"/>
          </a:bodyPr>
          <a:lstStyle/>
          <a:p>
            <a:r>
              <a:rPr lang="zh-CN" altLang="en-US" sz="3200" dirty="0"/>
              <a:t>结束</a:t>
            </a:r>
          </a:p>
        </p:txBody>
      </p:sp>
    </p:spTree>
    <p:extLst>
      <p:ext uri="{BB962C8B-B14F-4D97-AF65-F5344CB8AC3E}">
        <p14:creationId xmlns:p14="http://schemas.microsoft.com/office/powerpoint/2010/main" val="138932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WebView</a:t>
            </a:r>
            <a:r>
              <a:rPr lang="zh-CN" altLang="en-US" sz="2400" dirty="0"/>
              <a:t>的用法</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36968"/>
            <a:ext cx="10515600" cy="1398159"/>
          </a:xfrm>
        </p:spPr>
        <p:txBody>
          <a:bodyPr>
            <a:normAutofit lnSpcReduction="10000"/>
          </a:bodyPr>
          <a:lstStyle/>
          <a:p>
            <a:pPr marL="0" indent="0">
              <a:buNone/>
            </a:pPr>
            <a:r>
              <a:rPr lang="en-US" altLang="zh-CN" sz="1800" dirty="0"/>
              <a:t>Android</a:t>
            </a:r>
            <a:r>
              <a:rPr lang="zh-CN" altLang="en-US" sz="1800" dirty="0"/>
              <a:t>提供了一个</a:t>
            </a:r>
            <a:r>
              <a:rPr lang="en-US" altLang="zh-CN" sz="1800" dirty="0"/>
              <a:t>WebView</a:t>
            </a:r>
            <a:r>
              <a:rPr lang="zh-CN" altLang="en-US" sz="1800" dirty="0"/>
              <a:t>控件，借助它我们可以在自己的应用程序里嵌入一个浏览器，从而非常轻松地展示各种各样的网页。</a:t>
            </a:r>
            <a:endParaRPr lang="en-US" altLang="zh-CN" sz="1800" dirty="0"/>
          </a:p>
          <a:p>
            <a:pPr marL="0" indent="0">
              <a:buNone/>
            </a:pPr>
            <a:endParaRPr lang="en-US" altLang="zh-CN" sz="1800" dirty="0"/>
          </a:p>
          <a:p>
            <a:pPr marL="0" indent="0">
              <a:buNone/>
            </a:pPr>
            <a:r>
              <a:rPr lang="zh-CN" altLang="en-US" sz="1800" dirty="0"/>
              <a:t>在布局文件中添加如下控件：</a:t>
            </a:r>
          </a:p>
        </p:txBody>
      </p:sp>
      <p:sp>
        <p:nvSpPr>
          <p:cNvPr id="4" name="矩形 3">
            <a:extLst>
              <a:ext uri="{FF2B5EF4-FFF2-40B4-BE49-F238E27FC236}">
                <a16:creationId xmlns:a16="http://schemas.microsoft.com/office/drawing/2014/main" id="{6C8181F0-F425-4680-9FC8-3A7071E211BC}"/>
              </a:ext>
            </a:extLst>
          </p:cNvPr>
          <p:cNvSpPr/>
          <p:nvPr/>
        </p:nvSpPr>
        <p:spPr>
          <a:xfrm>
            <a:off x="838200" y="2857431"/>
            <a:ext cx="10515600" cy="2862322"/>
          </a:xfrm>
          <a:prstGeom prst="rect">
            <a:avLst/>
          </a:prstGeom>
        </p:spPr>
        <p:txBody>
          <a:bodyPr wrap="square">
            <a:spAutoFit/>
          </a:bodyPr>
          <a:lstStyle/>
          <a:p>
            <a:r>
              <a:rPr lang="zh-CN" altLang="en-US" dirty="0"/>
              <a:t>&lt;LinearLayout xmlns:android="http://schemas.android.com/apk/res/android"</a:t>
            </a:r>
          </a:p>
          <a:p>
            <a:r>
              <a:rPr lang="zh-CN" altLang="en-US" dirty="0"/>
              <a:t>    android:layout_width="match_parent"</a:t>
            </a:r>
          </a:p>
          <a:p>
            <a:r>
              <a:rPr lang="zh-CN" altLang="en-US" dirty="0"/>
              <a:t>    android:layout_height="match_parent" &gt;</a:t>
            </a:r>
          </a:p>
          <a:p>
            <a:endParaRPr lang="zh-CN" altLang="en-US" dirty="0"/>
          </a:p>
          <a:p>
            <a:r>
              <a:rPr lang="zh-CN" altLang="en-US" dirty="0"/>
              <a:t>    &lt;WebView</a:t>
            </a:r>
          </a:p>
          <a:p>
            <a:r>
              <a:rPr lang="zh-CN" altLang="en-US" dirty="0"/>
              <a:t>        android:id="@+id/webView"</a:t>
            </a:r>
          </a:p>
          <a:p>
            <a:r>
              <a:rPr lang="zh-CN" altLang="en-US" dirty="0"/>
              <a:t>        android:layout_width="match_parent"</a:t>
            </a:r>
          </a:p>
          <a:p>
            <a:r>
              <a:rPr lang="zh-CN" altLang="en-US" dirty="0"/>
              <a:t>        android:layout_height="match_parent" /&gt;</a:t>
            </a:r>
          </a:p>
          <a:p>
            <a:endParaRPr lang="zh-CN" altLang="en-US" dirty="0"/>
          </a:p>
          <a:p>
            <a:r>
              <a:rPr lang="zh-CN" altLang="en-US" dirty="0"/>
              <a:t>&lt;/LinearLayout&gt;</a:t>
            </a:r>
          </a:p>
        </p:txBody>
      </p:sp>
    </p:spTree>
    <p:extLst>
      <p:ext uri="{BB962C8B-B14F-4D97-AF65-F5344CB8AC3E}">
        <p14:creationId xmlns:p14="http://schemas.microsoft.com/office/powerpoint/2010/main" val="118522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WebView</a:t>
            </a:r>
            <a:r>
              <a:rPr lang="zh-CN" altLang="en-US" sz="2400" dirty="0"/>
              <a:t>的用法</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214792"/>
            <a:ext cx="10515600" cy="406847"/>
          </a:xfrm>
        </p:spPr>
        <p:txBody>
          <a:bodyPr>
            <a:normAutofit/>
          </a:bodyPr>
          <a:lstStyle/>
          <a:p>
            <a:pPr marL="0" indent="0">
              <a:buNone/>
            </a:pPr>
            <a:r>
              <a:rPr lang="zh-CN" altLang="en-US" sz="1800" dirty="0"/>
              <a:t>然后在</a:t>
            </a:r>
            <a:r>
              <a:rPr lang="en-US" altLang="zh-CN" sz="1800" dirty="0"/>
              <a:t>Activity</a:t>
            </a:r>
            <a:r>
              <a:rPr lang="zh-CN" altLang="en-US" sz="1800" dirty="0"/>
              <a:t>中可以对</a:t>
            </a:r>
            <a:r>
              <a:rPr lang="en-US" altLang="zh-CN" sz="1800" dirty="0"/>
              <a:t>WebView</a:t>
            </a:r>
            <a:r>
              <a:rPr lang="zh-CN" altLang="en-US" sz="1800" dirty="0"/>
              <a:t>控件进行一些设置，如下所示：</a:t>
            </a:r>
            <a:endParaRPr lang="en-US" altLang="zh-CN" sz="1800" dirty="0"/>
          </a:p>
        </p:txBody>
      </p:sp>
      <p:sp>
        <p:nvSpPr>
          <p:cNvPr id="5" name="矩形 4">
            <a:extLst>
              <a:ext uri="{FF2B5EF4-FFF2-40B4-BE49-F238E27FC236}">
                <a16:creationId xmlns:a16="http://schemas.microsoft.com/office/drawing/2014/main" id="{760645CA-D798-4ABC-8E53-6B7AF9AFEA45}"/>
              </a:ext>
            </a:extLst>
          </p:cNvPr>
          <p:cNvSpPr/>
          <p:nvPr/>
        </p:nvSpPr>
        <p:spPr>
          <a:xfrm>
            <a:off x="838200" y="2350531"/>
            <a:ext cx="10185875" cy="3139321"/>
          </a:xfrm>
          <a:prstGeom prst="rect">
            <a:avLst/>
          </a:prstGeom>
        </p:spPr>
        <p:txBody>
          <a:bodyPr wrap="square">
            <a:spAutoFit/>
          </a:bodyPr>
          <a:lstStyle/>
          <a:p>
            <a:r>
              <a:rPr lang="zh-CN" altLang="en-US" dirty="0"/>
              <a:t>class MainActivity : AppCompatActivity() {</a:t>
            </a:r>
          </a:p>
          <a:p>
            <a:endParaRPr lang="zh-CN" altLang="en-US" dirty="0"/>
          </a:p>
          <a:p>
            <a:r>
              <a:rPr lang="zh-CN" altLang="en-US" dirty="0"/>
              <a:t>    override fun onCreate(savedInstanceState: Bundle?) {</a:t>
            </a:r>
          </a:p>
          <a:p>
            <a:r>
              <a:rPr lang="zh-CN" altLang="en-US" dirty="0"/>
              <a:t>        super.onCreate(savedInstanceState)</a:t>
            </a:r>
          </a:p>
          <a:p>
            <a:r>
              <a:rPr lang="zh-CN" altLang="en-US" dirty="0"/>
              <a:t>        setContentView(R.layout.activity_main)</a:t>
            </a:r>
          </a:p>
          <a:p>
            <a:r>
              <a:rPr lang="zh-CN" altLang="en-US" b="1" dirty="0"/>
              <a:t>        webView.settings.setJavaScriptEnabled(true)</a:t>
            </a:r>
          </a:p>
          <a:p>
            <a:r>
              <a:rPr lang="zh-CN" altLang="en-US" b="1" dirty="0"/>
              <a:t>        webView.webViewClient = WebViewClient()</a:t>
            </a:r>
          </a:p>
          <a:p>
            <a:r>
              <a:rPr lang="zh-CN" altLang="en-US" b="1" dirty="0"/>
              <a:t>        webView.loadUrl("https://www.baidu.com")</a:t>
            </a:r>
          </a:p>
          <a:p>
            <a:r>
              <a:rPr lang="zh-CN" altLang="en-US" dirty="0"/>
              <a:t>    }</a:t>
            </a:r>
          </a:p>
          <a:p>
            <a:r>
              <a:rPr lang="zh-CN" altLang="en-US" dirty="0"/>
              <a:t>    </a:t>
            </a:r>
          </a:p>
          <a:p>
            <a:r>
              <a:rPr lang="zh-CN" altLang="en-US" dirty="0"/>
              <a:t>}</a:t>
            </a:r>
          </a:p>
        </p:txBody>
      </p:sp>
    </p:spTree>
    <p:extLst>
      <p:ext uri="{BB962C8B-B14F-4D97-AF65-F5344CB8AC3E}">
        <p14:creationId xmlns:p14="http://schemas.microsoft.com/office/powerpoint/2010/main" val="50013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B29E28A-FB11-4382-B42C-EF83CAE17B64}"/>
              </a:ext>
            </a:extLst>
          </p:cNvPr>
          <p:cNvPicPr/>
          <p:nvPr/>
        </p:nvPicPr>
        <p:blipFill>
          <a:blip r:embed="rId2">
            <a:extLst>
              <a:ext uri="{28A0092B-C50C-407E-A947-70E740481C1C}">
                <a14:useLocalDpi xmlns:a14="http://schemas.microsoft.com/office/drawing/2010/main" val="0"/>
              </a:ext>
            </a:extLst>
          </a:blip>
          <a:stretch>
            <a:fillRect/>
          </a:stretch>
        </p:blipFill>
        <p:spPr>
          <a:xfrm>
            <a:off x="9444251" y="2159530"/>
            <a:ext cx="2483892" cy="4036554"/>
          </a:xfrm>
          <a:prstGeom prst="rect">
            <a:avLst/>
          </a:prstGeom>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在</a:t>
            </a:r>
            <a:r>
              <a:rPr lang="en-US" altLang="zh-CN" sz="2400" dirty="0" err="1"/>
              <a:t>AndroidManifest</a:t>
            </a:r>
            <a:r>
              <a:rPr lang="zh-CN" altLang="en-US" sz="2400" dirty="0"/>
              <a:t>文件中声明权限</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186741"/>
            <a:ext cx="6810286" cy="590485"/>
          </a:xfrm>
        </p:spPr>
        <p:txBody>
          <a:bodyPr>
            <a:normAutofit lnSpcReduction="10000"/>
          </a:bodyPr>
          <a:lstStyle/>
          <a:p>
            <a:pPr marL="0" indent="0">
              <a:buNone/>
            </a:pPr>
            <a:r>
              <a:rPr lang="zh-CN" altLang="en-US" sz="1800" dirty="0"/>
              <a:t>另外还需要注意，访问网络是需要声明权限的，因此我们还得修改</a:t>
            </a:r>
            <a:r>
              <a:rPr lang="en-US" altLang="zh-CN" sz="1800" dirty="0"/>
              <a:t>AndroidManifest.xml</a:t>
            </a:r>
            <a:r>
              <a:rPr lang="zh-CN" altLang="en-US" sz="1800" dirty="0"/>
              <a:t>文件，并加入权限声明。</a:t>
            </a:r>
          </a:p>
        </p:txBody>
      </p:sp>
      <p:sp>
        <p:nvSpPr>
          <p:cNvPr id="6" name="矩形 5">
            <a:extLst>
              <a:ext uri="{FF2B5EF4-FFF2-40B4-BE49-F238E27FC236}">
                <a16:creationId xmlns:a16="http://schemas.microsoft.com/office/drawing/2014/main" id="{26D8E347-11E9-4DBC-915D-BDEB4E95419F}"/>
              </a:ext>
            </a:extLst>
          </p:cNvPr>
          <p:cNvSpPr/>
          <p:nvPr/>
        </p:nvSpPr>
        <p:spPr>
          <a:xfrm>
            <a:off x="838200" y="2472769"/>
            <a:ext cx="10515600" cy="1815882"/>
          </a:xfrm>
          <a:prstGeom prst="rect">
            <a:avLst/>
          </a:prstGeom>
        </p:spPr>
        <p:txBody>
          <a:bodyPr wrap="square">
            <a:spAutoFit/>
          </a:bodyPr>
          <a:lstStyle/>
          <a:p>
            <a:r>
              <a:rPr lang="en-US" altLang="zh-CN" sz="1600" dirty="0"/>
              <a:t>&lt;manifest </a:t>
            </a:r>
            <a:r>
              <a:rPr lang="en-US" altLang="zh-CN" sz="1600" dirty="0" err="1"/>
              <a:t>xmlns:android</a:t>
            </a:r>
            <a:r>
              <a:rPr lang="en-US" altLang="zh-CN" sz="1600" dirty="0"/>
              <a:t>="http://schemas.android.com/</a:t>
            </a:r>
            <a:r>
              <a:rPr lang="en-US" altLang="zh-CN" sz="1600" dirty="0" err="1"/>
              <a:t>apk</a:t>
            </a:r>
            <a:r>
              <a:rPr lang="en-US" altLang="zh-CN" sz="1600" dirty="0"/>
              <a:t>/res/android"</a:t>
            </a:r>
          </a:p>
          <a:p>
            <a:r>
              <a:rPr lang="en-US" altLang="zh-CN" sz="1600" dirty="0"/>
              <a:t>    package="</a:t>
            </a:r>
            <a:r>
              <a:rPr lang="en-US" altLang="zh-CN" sz="1600" dirty="0" err="1"/>
              <a:t>com.example.webviewtest</a:t>
            </a:r>
            <a:r>
              <a:rPr lang="en-US" altLang="zh-CN" sz="1600" dirty="0"/>
              <a:t>"&gt;</a:t>
            </a:r>
          </a:p>
          <a:p>
            <a:endParaRPr lang="en-US" altLang="zh-CN" sz="1600" dirty="0"/>
          </a:p>
          <a:p>
            <a:r>
              <a:rPr lang="en-US" altLang="zh-CN" sz="1600" dirty="0"/>
              <a:t>    </a:t>
            </a:r>
            <a:r>
              <a:rPr lang="en-US" altLang="zh-CN" sz="1600" b="1" dirty="0"/>
              <a:t>&lt;uses-permission </a:t>
            </a:r>
            <a:r>
              <a:rPr lang="en-US" altLang="zh-CN" sz="1600" b="1" dirty="0" err="1"/>
              <a:t>android:name</a:t>
            </a:r>
            <a:r>
              <a:rPr lang="en-US" altLang="zh-CN" sz="1600" b="1" dirty="0"/>
              <a:t>="</a:t>
            </a:r>
            <a:r>
              <a:rPr lang="en-US" altLang="zh-CN" sz="1600" b="1" dirty="0" err="1"/>
              <a:t>android.permission.INTERNET</a:t>
            </a:r>
            <a:r>
              <a:rPr lang="en-US" altLang="zh-CN" sz="1600" b="1" dirty="0"/>
              <a:t>" /&gt;</a:t>
            </a:r>
          </a:p>
          <a:p>
            <a:r>
              <a:rPr lang="en-US" altLang="zh-CN" sz="1600" dirty="0"/>
              <a:t>    </a:t>
            </a:r>
          </a:p>
          <a:p>
            <a:r>
              <a:rPr lang="en-US" altLang="zh-CN" sz="1600" dirty="0"/>
              <a:t>    ...</a:t>
            </a:r>
          </a:p>
          <a:p>
            <a:r>
              <a:rPr lang="en-US" altLang="zh-CN" sz="1600" dirty="0"/>
              <a:t>&lt;/manifest&gt;</a:t>
            </a:r>
          </a:p>
        </p:txBody>
      </p:sp>
      <p:sp>
        <p:nvSpPr>
          <p:cNvPr id="5" name="内容占位符 2">
            <a:extLst>
              <a:ext uri="{FF2B5EF4-FFF2-40B4-BE49-F238E27FC236}">
                <a16:creationId xmlns:a16="http://schemas.microsoft.com/office/drawing/2014/main" id="{222D7ECE-B203-4EDF-8E2D-6723898B67A6}"/>
              </a:ext>
            </a:extLst>
          </p:cNvPr>
          <p:cNvSpPr txBox="1">
            <a:spLocks/>
          </p:cNvSpPr>
          <p:nvPr/>
        </p:nvSpPr>
        <p:spPr>
          <a:xfrm>
            <a:off x="838200" y="4601890"/>
            <a:ext cx="6810286" cy="590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最终的运行效果如右图所示。</a:t>
            </a:r>
          </a:p>
        </p:txBody>
      </p:sp>
    </p:spTree>
    <p:extLst>
      <p:ext uri="{BB962C8B-B14F-4D97-AF65-F5344CB8AC3E}">
        <p14:creationId xmlns:p14="http://schemas.microsoft.com/office/powerpoint/2010/main" val="8148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使用</a:t>
            </a:r>
            <a:r>
              <a:rPr lang="en-US" altLang="zh-CN" sz="3200" dirty="0"/>
              <a:t>HTTP</a:t>
            </a:r>
            <a:r>
              <a:rPr lang="zh-CN" altLang="en-US" sz="3200" dirty="0"/>
              <a:t>访问网络</a:t>
            </a:r>
          </a:p>
        </p:txBody>
      </p:sp>
    </p:spTree>
    <p:extLst>
      <p:ext uri="{BB962C8B-B14F-4D97-AF65-F5344CB8AC3E}">
        <p14:creationId xmlns:p14="http://schemas.microsoft.com/office/powerpoint/2010/main" val="326066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err="1"/>
              <a:t>HttpURLConnection</a:t>
            </a:r>
            <a:endParaRPr lang="zh-CN" altLang="en-US" sz="2400" dirty="0"/>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469370"/>
            <a:ext cx="11240069" cy="4760832"/>
          </a:xfrm>
        </p:spPr>
        <p:txBody>
          <a:bodyPr>
            <a:normAutofit lnSpcReduction="10000"/>
          </a:bodyPr>
          <a:lstStyle/>
          <a:p>
            <a:pPr marL="0" indent="0">
              <a:buNone/>
            </a:pPr>
            <a:r>
              <a:rPr lang="zh-CN" altLang="en-US" sz="1800" dirty="0"/>
              <a:t>首先需要获取</a:t>
            </a:r>
            <a:r>
              <a:rPr lang="en-US" altLang="zh-CN" sz="1800" dirty="0" err="1"/>
              <a:t>HttpURLConnection</a:t>
            </a:r>
            <a:r>
              <a:rPr lang="zh-CN" altLang="en-US" sz="1800" dirty="0"/>
              <a:t>的实例，如下所示：</a:t>
            </a:r>
          </a:p>
          <a:p>
            <a:pPr marL="0" indent="0">
              <a:buNone/>
            </a:pPr>
            <a:endParaRPr lang="en-US" altLang="zh-CN" sz="1400" dirty="0"/>
          </a:p>
          <a:p>
            <a:pPr marL="0" indent="0">
              <a:buNone/>
            </a:pPr>
            <a:r>
              <a:rPr lang="en-US" altLang="zh-CN" sz="1400" dirty="0" err="1"/>
              <a:t>val</a:t>
            </a:r>
            <a:r>
              <a:rPr lang="en-US" altLang="zh-CN" sz="1400" dirty="0"/>
              <a:t> </a:t>
            </a:r>
            <a:r>
              <a:rPr lang="en-US" altLang="zh-CN" sz="1400" dirty="0" err="1"/>
              <a:t>url</a:t>
            </a:r>
            <a:r>
              <a:rPr lang="en-US" altLang="zh-CN" sz="1400" dirty="0"/>
              <a:t> = URL("https://www.baidu.com")</a:t>
            </a:r>
          </a:p>
          <a:p>
            <a:pPr marL="0" indent="0">
              <a:buNone/>
            </a:pPr>
            <a:r>
              <a:rPr lang="en-US" altLang="zh-CN" sz="1400" dirty="0" err="1"/>
              <a:t>val</a:t>
            </a:r>
            <a:r>
              <a:rPr lang="en-US" altLang="zh-CN" sz="1400" dirty="0"/>
              <a:t> connection = </a:t>
            </a:r>
            <a:r>
              <a:rPr lang="en-US" altLang="zh-CN" sz="1400" dirty="0" err="1"/>
              <a:t>url.openConnection</a:t>
            </a:r>
            <a:r>
              <a:rPr lang="en-US" altLang="zh-CN" sz="1400" dirty="0"/>
              <a:t>() as </a:t>
            </a:r>
            <a:r>
              <a:rPr lang="en-US" altLang="zh-CN" sz="1400" dirty="0" err="1"/>
              <a:t>HttpURLConnection</a:t>
            </a:r>
            <a:endParaRPr lang="en-US" altLang="zh-CN" sz="1400" dirty="0"/>
          </a:p>
          <a:p>
            <a:pPr marL="0" indent="0">
              <a:buNone/>
            </a:pPr>
            <a:endParaRPr lang="en-US" altLang="zh-CN" sz="1800" dirty="0"/>
          </a:p>
          <a:p>
            <a:pPr marL="0" indent="0">
              <a:buNone/>
            </a:pPr>
            <a:r>
              <a:rPr lang="zh-CN" altLang="en-US" sz="1800" dirty="0"/>
              <a:t>然后可以设置</a:t>
            </a:r>
            <a:r>
              <a:rPr lang="en-US" altLang="zh-CN" sz="1800" dirty="0"/>
              <a:t>HTTP</a:t>
            </a:r>
            <a:r>
              <a:rPr lang="zh-CN" altLang="en-US" sz="1800" dirty="0"/>
              <a:t>请求所使用的方法。常用的方法主要有两个：</a:t>
            </a:r>
            <a:r>
              <a:rPr lang="en-US" altLang="zh-CN" sz="1800" dirty="0"/>
              <a:t>GET</a:t>
            </a:r>
            <a:r>
              <a:rPr lang="zh-CN" altLang="en-US" sz="1800" dirty="0"/>
              <a:t>和</a:t>
            </a:r>
            <a:r>
              <a:rPr lang="en-US" altLang="zh-CN" sz="1800" dirty="0"/>
              <a:t>POST</a:t>
            </a:r>
            <a:r>
              <a:rPr lang="zh-CN" altLang="en-US" sz="1800" dirty="0"/>
              <a:t>。</a:t>
            </a:r>
            <a:r>
              <a:rPr lang="en-US" altLang="zh-CN" sz="1800" dirty="0"/>
              <a:t>GET</a:t>
            </a:r>
            <a:r>
              <a:rPr lang="zh-CN" altLang="en-US" sz="1800" dirty="0"/>
              <a:t>表示希望从服务器那里获取数据，而</a:t>
            </a:r>
            <a:r>
              <a:rPr lang="en-US" altLang="zh-CN" sz="1800" dirty="0"/>
              <a:t>POST</a:t>
            </a:r>
            <a:r>
              <a:rPr lang="zh-CN" altLang="en-US" sz="1800" dirty="0"/>
              <a:t>则表示希望提交数据给服务器。写法如下：</a:t>
            </a:r>
          </a:p>
          <a:p>
            <a:pPr marL="0" indent="0">
              <a:buNone/>
            </a:pPr>
            <a:r>
              <a:rPr lang="en-US" altLang="zh-CN" sz="1400" dirty="0" err="1"/>
              <a:t>connection.requestMethod</a:t>
            </a:r>
            <a:r>
              <a:rPr lang="en-US" altLang="zh-CN" sz="1400" dirty="0"/>
              <a:t> = "GET"</a:t>
            </a:r>
          </a:p>
          <a:p>
            <a:pPr marL="0" indent="0">
              <a:buNone/>
            </a:pPr>
            <a:endParaRPr lang="en-US" altLang="zh-CN" sz="1800" dirty="0"/>
          </a:p>
          <a:p>
            <a:pPr marL="0" indent="0">
              <a:buNone/>
            </a:pPr>
            <a:r>
              <a:rPr lang="zh-CN" altLang="en-US" sz="1800" dirty="0"/>
              <a:t>之后再调用</a:t>
            </a:r>
            <a:r>
              <a:rPr lang="en-US" altLang="zh-CN" sz="1800" dirty="0" err="1"/>
              <a:t>getInputStream</a:t>
            </a:r>
            <a:r>
              <a:rPr lang="en-US" altLang="zh-CN" sz="1800" dirty="0"/>
              <a:t>()</a:t>
            </a:r>
            <a:r>
              <a:rPr lang="zh-CN" altLang="en-US" sz="1800" dirty="0"/>
              <a:t>方法可以获取到服务器返回的输入流，剩下的任务就是对输入流进行读取：</a:t>
            </a:r>
          </a:p>
          <a:p>
            <a:pPr marL="0" indent="0">
              <a:buNone/>
            </a:pPr>
            <a:r>
              <a:rPr lang="en-US" altLang="zh-CN" sz="1400" dirty="0" err="1"/>
              <a:t>val</a:t>
            </a:r>
            <a:r>
              <a:rPr lang="en-US" altLang="zh-CN" sz="1400" dirty="0"/>
              <a:t> input = </a:t>
            </a:r>
            <a:r>
              <a:rPr lang="en-US" altLang="zh-CN" sz="1400" dirty="0" err="1"/>
              <a:t>connection.inputStream</a:t>
            </a:r>
            <a:endParaRPr lang="en-US" altLang="zh-CN" sz="1400" dirty="0"/>
          </a:p>
          <a:p>
            <a:pPr marL="0" indent="0">
              <a:buNone/>
            </a:pPr>
            <a:endParaRPr lang="en-US" altLang="zh-CN" sz="1800" dirty="0"/>
          </a:p>
          <a:p>
            <a:pPr marL="0" indent="0">
              <a:buNone/>
            </a:pPr>
            <a:r>
              <a:rPr lang="zh-CN" altLang="en-US" sz="1800" dirty="0"/>
              <a:t>最后调用</a:t>
            </a:r>
            <a:r>
              <a:rPr lang="en-US" altLang="zh-CN" sz="1800" dirty="0"/>
              <a:t>disconnect()</a:t>
            </a:r>
            <a:r>
              <a:rPr lang="zh-CN" altLang="en-US" sz="1800" dirty="0"/>
              <a:t>方法将这个</a:t>
            </a:r>
            <a:r>
              <a:rPr lang="en-US" altLang="zh-CN" sz="1800" dirty="0"/>
              <a:t>HTTP</a:t>
            </a:r>
            <a:r>
              <a:rPr lang="zh-CN" altLang="en-US" sz="1800" dirty="0"/>
              <a:t>连接关闭：</a:t>
            </a:r>
          </a:p>
          <a:p>
            <a:pPr marL="0" indent="0">
              <a:buNone/>
            </a:pPr>
            <a:r>
              <a:rPr lang="en-US" altLang="zh-CN" sz="1400" dirty="0" err="1"/>
              <a:t>connection.disconnect</a:t>
            </a:r>
            <a:r>
              <a:rPr lang="en-US" altLang="zh-CN" sz="1400" dirty="0"/>
              <a:t>()</a:t>
            </a:r>
          </a:p>
        </p:txBody>
      </p:sp>
    </p:spTree>
    <p:extLst>
      <p:ext uri="{BB962C8B-B14F-4D97-AF65-F5344CB8AC3E}">
        <p14:creationId xmlns:p14="http://schemas.microsoft.com/office/powerpoint/2010/main" val="371272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err="1"/>
              <a:t>OkHttp</a:t>
            </a:r>
            <a:endParaRPr lang="zh-CN" altLang="en-US" sz="2400" dirty="0"/>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1" y="1008405"/>
            <a:ext cx="10515599" cy="5849595"/>
          </a:xfrm>
        </p:spPr>
        <p:txBody>
          <a:bodyPr>
            <a:normAutofit lnSpcReduction="10000"/>
          </a:bodyPr>
          <a:lstStyle/>
          <a:p>
            <a:pPr marL="0" indent="0">
              <a:buNone/>
            </a:pPr>
            <a:r>
              <a:rPr lang="zh-CN" altLang="en-US" sz="1800" dirty="0"/>
              <a:t>首先需要创建一个</a:t>
            </a:r>
            <a:r>
              <a:rPr lang="en-US" altLang="zh-CN" sz="1800" dirty="0" err="1"/>
              <a:t>OkHttpClient</a:t>
            </a:r>
            <a:r>
              <a:rPr lang="zh-CN" altLang="en-US" sz="1800" dirty="0"/>
              <a:t>的实例，如下所示：</a:t>
            </a:r>
          </a:p>
          <a:p>
            <a:pPr marL="0" indent="0">
              <a:buNone/>
            </a:pPr>
            <a:r>
              <a:rPr lang="en-US" altLang="zh-CN" sz="1400" dirty="0" err="1"/>
              <a:t>val</a:t>
            </a:r>
            <a:r>
              <a:rPr lang="en-US" altLang="zh-CN" sz="1400" dirty="0"/>
              <a:t> client = </a:t>
            </a:r>
            <a:r>
              <a:rPr lang="en-US" altLang="zh-CN" sz="1400" dirty="0" err="1"/>
              <a:t>OkHttpClient</a:t>
            </a:r>
            <a:r>
              <a:rPr lang="en-US" altLang="zh-CN" sz="1400" dirty="0"/>
              <a:t>()</a:t>
            </a:r>
          </a:p>
          <a:p>
            <a:pPr marL="0" indent="0">
              <a:buNone/>
            </a:pPr>
            <a:endParaRPr lang="en-US" altLang="zh-CN" sz="1800" dirty="0"/>
          </a:p>
          <a:p>
            <a:pPr marL="0" indent="0">
              <a:buNone/>
            </a:pPr>
            <a:r>
              <a:rPr lang="zh-CN" altLang="en-US" sz="1800" dirty="0"/>
              <a:t>接下来如果想要发起一条</a:t>
            </a:r>
            <a:r>
              <a:rPr lang="en-US" altLang="zh-CN" sz="1800" dirty="0"/>
              <a:t>HTTP</a:t>
            </a:r>
            <a:r>
              <a:rPr lang="zh-CN" altLang="en-US" sz="1800" dirty="0"/>
              <a:t>请求，就需要创建一个</a:t>
            </a:r>
            <a:r>
              <a:rPr lang="en-US" altLang="zh-CN" sz="1800" dirty="0"/>
              <a:t>Request</a:t>
            </a:r>
            <a:r>
              <a:rPr lang="zh-CN" altLang="en-US" sz="1800" dirty="0"/>
              <a:t>对象：</a:t>
            </a:r>
          </a:p>
          <a:p>
            <a:pPr marL="0" indent="0">
              <a:buNone/>
            </a:pPr>
            <a:r>
              <a:rPr lang="en-US" altLang="zh-CN" sz="1400" dirty="0" err="1"/>
              <a:t>val</a:t>
            </a:r>
            <a:r>
              <a:rPr lang="en-US" altLang="zh-CN" sz="1400" dirty="0"/>
              <a:t> request = </a:t>
            </a:r>
            <a:r>
              <a:rPr lang="en-US" altLang="zh-CN" sz="1400" dirty="0" err="1"/>
              <a:t>Request.Builder</a:t>
            </a:r>
            <a:r>
              <a:rPr lang="en-US" altLang="zh-CN" sz="1400" dirty="0"/>
              <a:t>().build()</a:t>
            </a:r>
          </a:p>
          <a:p>
            <a:pPr marL="0" indent="0">
              <a:buNone/>
            </a:pPr>
            <a:endParaRPr lang="en-US" altLang="zh-CN" sz="1800" dirty="0"/>
          </a:p>
          <a:p>
            <a:pPr marL="0" indent="0">
              <a:buNone/>
            </a:pPr>
            <a:r>
              <a:rPr lang="zh-CN" altLang="en-US" sz="1800" dirty="0"/>
              <a:t>还可以通过</a:t>
            </a:r>
            <a:r>
              <a:rPr lang="en-US" altLang="zh-CN" sz="1800" dirty="0" err="1"/>
              <a:t>url</a:t>
            </a:r>
            <a:r>
              <a:rPr lang="en-US" altLang="zh-CN" sz="1800" dirty="0"/>
              <a:t>()</a:t>
            </a:r>
            <a:r>
              <a:rPr lang="zh-CN" altLang="en-US" sz="1800" dirty="0"/>
              <a:t>方法来设置目标的网络地址，如下所示：</a:t>
            </a:r>
          </a:p>
          <a:p>
            <a:pPr marL="0" indent="0">
              <a:buNone/>
            </a:pPr>
            <a:r>
              <a:rPr lang="en-US" altLang="zh-CN" sz="1400" dirty="0" err="1"/>
              <a:t>val</a:t>
            </a:r>
            <a:r>
              <a:rPr lang="en-US" altLang="zh-CN" sz="1400" dirty="0"/>
              <a:t> request = </a:t>
            </a:r>
            <a:r>
              <a:rPr lang="en-US" altLang="zh-CN" sz="1400" dirty="0" err="1"/>
              <a:t>Request.Builder</a:t>
            </a:r>
            <a:r>
              <a:rPr lang="en-US" altLang="zh-CN" sz="1400" dirty="0"/>
              <a:t>()</a:t>
            </a:r>
          </a:p>
          <a:p>
            <a:pPr marL="0" indent="0">
              <a:buNone/>
            </a:pPr>
            <a:r>
              <a:rPr lang="en-US" altLang="zh-CN" sz="1400" dirty="0"/>
              <a:t>        .</a:t>
            </a:r>
            <a:r>
              <a:rPr lang="en-US" altLang="zh-CN" sz="1400" dirty="0" err="1"/>
              <a:t>url</a:t>
            </a:r>
            <a:r>
              <a:rPr lang="en-US" altLang="zh-CN" sz="1400" dirty="0"/>
              <a:t>("https://www.baidu.com")</a:t>
            </a:r>
          </a:p>
          <a:p>
            <a:pPr marL="0" indent="0">
              <a:buNone/>
            </a:pPr>
            <a:r>
              <a:rPr lang="en-US" altLang="zh-CN" sz="1400" dirty="0"/>
              <a:t>        .build()</a:t>
            </a:r>
          </a:p>
          <a:p>
            <a:pPr marL="0" indent="0">
              <a:buNone/>
            </a:pPr>
            <a:endParaRPr lang="en-US" altLang="zh-CN" sz="1800" dirty="0"/>
          </a:p>
          <a:p>
            <a:pPr marL="0" indent="0">
              <a:buNone/>
            </a:pPr>
            <a:r>
              <a:rPr lang="zh-CN" altLang="en-US" sz="1800" dirty="0"/>
              <a:t>之后调用</a:t>
            </a:r>
            <a:r>
              <a:rPr lang="en-US" altLang="zh-CN" sz="1800" dirty="0" err="1"/>
              <a:t>newCall</a:t>
            </a:r>
            <a:r>
              <a:rPr lang="en-US" altLang="zh-CN" sz="1800" dirty="0"/>
              <a:t>()</a:t>
            </a:r>
            <a:r>
              <a:rPr lang="zh-CN" altLang="en-US" sz="1800" dirty="0"/>
              <a:t>方法来创建一个</a:t>
            </a:r>
            <a:r>
              <a:rPr lang="en-US" altLang="zh-CN" sz="1800" dirty="0"/>
              <a:t>Call</a:t>
            </a:r>
            <a:r>
              <a:rPr lang="zh-CN" altLang="en-US" sz="1800" dirty="0"/>
              <a:t>对象，并调用</a:t>
            </a:r>
            <a:r>
              <a:rPr lang="en-US" altLang="zh-CN" sz="1800" dirty="0"/>
              <a:t>execute()</a:t>
            </a:r>
            <a:r>
              <a:rPr lang="zh-CN" altLang="en-US" sz="1800" dirty="0"/>
              <a:t>方法来发送请求并获取返回的数据：</a:t>
            </a:r>
          </a:p>
          <a:p>
            <a:pPr marL="0" indent="0">
              <a:buNone/>
            </a:pPr>
            <a:r>
              <a:rPr lang="en-US" altLang="zh-CN" sz="1400" dirty="0" err="1"/>
              <a:t>val</a:t>
            </a:r>
            <a:r>
              <a:rPr lang="en-US" altLang="zh-CN" sz="1400" dirty="0"/>
              <a:t> response = </a:t>
            </a:r>
            <a:r>
              <a:rPr lang="en-US" altLang="zh-CN" sz="1400" dirty="0" err="1"/>
              <a:t>client.newCall</a:t>
            </a:r>
            <a:r>
              <a:rPr lang="en-US" altLang="zh-CN" sz="1400" dirty="0"/>
              <a:t>(request).execute()</a:t>
            </a:r>
          </a:p>
          <a:p>
            <a:pPr marL="0" indent="0">
              <a:buNone/>
            </a:pPr>
            <a:endParaRPr lang="en-US" altLang="zh-CN" sz="1800" dirty="0"/>
          </a:p>
          <a:p>
            <a:pPr marL="0" indent="0">
              <a:buNone/>
            </a:pPr>
            <a:r>
              <a:rPr lang="zh-CN" altLang="en-US" sz="1800" dirty="0"/>
              <a:t>其中</a:t>
            </a:r>
            <a:r>
              <a:rPr lang="en-US" altLang="zh-CN" sz="1800" dirty="0"/>
              <a:t>Response</a:t>
            </a:r>
            <a:r>
              <a:rPr lang="zh-CN" altLang="en-US" sz="1800" dirty="0"/>
              <a:t>对象就是服务器返回的数据了，我们可以使用如下写法来得到返回的具体内容：</a:t>
            </a:r>
          </a:p>
          <a:p>
            <a:pPr marL="0" indent="0">
              <a:buNone/>
            </a:pPr>
            <a:r>
              <a:rPr lang="en-US" altLang="zh-CN" sz="1400" dirty="0" err="1"/>
              <a:t>val</a:t>
            </a:r>
            <a:r>
              <a:rPr lang="en-US" altLang="zh-CN" sz="1400" dirty="0"/>
              <a:t> </a:t>
            </a:r>
            <a:r>
              <a:rPr lang="en-US" altLang="zh-CN" sz="1400" dirty="0" err="1"/>
              <a:t>responseData</a:t>
            </a:r>
            <a:r>
              <a:rPr lang="en-US" altLang="zh-CN" sz="1400" dirty="0"/>
              <a:t> = </a:t>
            </a:r>
            <a:r>
              <a:rPr lang="en-US" altLang="zh-CN" sz="1400" dirty="0" err="1"/>
              <a:t>response.body?.string</a:t>
            </a:r>
            <a:r>
              <a:rPr lang="en-US" altLang="zh-CN" sz="1400" dirty="0"/>
              <a:t>()</a:t>
            </a:r>
          </a:p>
        </p:txBody>
      </p:sp>
    </p:spTree>
    <p:extLst>
      <p:ext uri="{BB962C8B-B14F-4D97-AF65-F5344CB8AC3E}">
        <p14:creationId xmlns:p14="http://schemas.microsoft.com/office/powerpoint/2010/main" val="208930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解析</a:t>
            </a:r>
            <a:r>
              <a:rPr lang="en-US" altLang="zh-CN" sz="3200" dirty="0"/>
              <a:t>JSON</a:t>
            </a:r>
            <a:r>
              <a:rPr lang="zh-CN" altLang="en-US" sz="3200" dirty="0"/>
              <a:t>格式数据</a:t>
            </a:r>
          </a:p>
        </p:txBody>
      </p:sp>
    </p:spTree>
    <p:extLst>
      <p:ext uri="{BB962C8B-B14F-4D97-AF65-F5344CB8AC3E}">
        <p14:creationId xmlns:p14="http://schemas.microsoft.com/office/powerpoint/2010/main" val="2483086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自定义 1">
      <a:dk1>
        <a:srgbClr val="000000"/>
      </a:dk1>
      <a:lt1>
        <a:srgbClr val="FFFFFF"/>
      </a:lt1>
      <a:dk2>
        <a:srgbClr val="FFFEFC"/>
      </a:dk2>
      <a:lt2>
        <a:srgbClr val="CEDBE6"/>
      </a:lt2>
      <a:accent1>
        <a:srgbClr val="41B1E2"/>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{8AA2F039-4069-F644-ACDE-2166C0520A53}tf10001121</Template>
  <TotalTime>911</TotalTime>
  <Words>2110</Words>
  <Application>Microsoft Office PowerPoint</Application>
  <PresentationFormat>宽屏</PresentationFormat>
  <Paragraphs>226</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Arial</vt:lpstr>
      <vt:lpstr>Calibri</vt:lpstr>
      <vt:lpstr>Wingdings 2</vt:lpstr>
      <vt:lpstr>引用</vt:lpstr>
      <vt:lpstr>第11章 看看精彩的世界，使用网络技术</vt:lpstr>
      <vt:lpstr>WebView的用法</vt:lpstr>
      <vt:lpstr>WebView的用法</vt:lpstr>
      <vt:lpstr>WebView的用法</vt:lpstr>
      <vt:lpstr>在AndroidManifest文件中声明权限</vt:lpstr>
      <vt:lpstr>使用HTTP访问网络</vt:lpstr>
      <vt:lpstr>使用HttpURLConnection</vt:lpstr>
      <vt:lpstr>使用OkHttp</vt:lpstr>
      <vt:lpstr>解析JSON格式数据</vt:lpstr>
      <vt:lpstr>服务器返回的JSON数据</vt:lpstr>
      <vt:lpstr>使用JSONObject解析</vt:lpstr>
      <vt:lpstr>使用GSON解析</vt:lpstr>
      <vt:lpstr>最好用的网络库：Retrofit</vt:lpstr>
      <vt:lpstr>Retrofit简介</vt:lpstr>
      <vt:lpstr>Retrofit的基本用法</vt:lpstr>
      <vt:lpstr>Retrofit的基本用法</vt:lpstr>
      <vt:lpstr>Retrofit的基本用法</vt:lpstr>
      <vt:lpstr>Kotlin课堂</vt:lpstr>
      <vt:lpstr>协程的概念</vt:lpstr>
      <vt:lpstr>协程的基本用法</vt:lpstr>
      <vt:lpstr>协程的基本用法</vt:lpstr>
      <vt:lpstr>协程的基本用法</vt:lpstr>
      <vt:lpstr>协程的基本用法</vt:lpstr>
      <vt:lpstr>协程的基本用法</vt:lpstr>
      <vt:lpstr>推荐阅读</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开始启程，你的第一行Android代码</dc:title>
  <dc:creator>郭 霖</dc:creator>
  <cp:lastModifiedBy>张霞</cp:lastModifiedBy>
  <cp:revision>309</cp:revision>
  <dcterms:created xsi:type="dcterms:W3CDTF">2019-11-27T23:48:03Z</dcterms:created>
  <dcterms:modified xsi:type="dcterms:W3CDTF">2020-03-19T07:01:53Z</dcterms:modified>
</cp:coreProperties>
</file>