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35"/>
  </p:handoutMasterIdLst>
  <p:sldIdLst>
    <p:sldId id="256" r:id="rId2"/>
    <p:sldId id="348" r:id="rId3"/>
    <p:sldId id="327" r:id="rId4"/>
    <p:sldId id="349" r:id="rId5"/>
    <p:sldId id="362" r:id="rId6"/>
    <p:sldId id="363" r:id="rId7"/>
    <p:sldId id="352" r:id="rId8"/>
    <p:sldId id="364" r:id="rId9"/>
    <p:sldId id="366" r:id="rId10"/>
    <p:sldId id="367" r:id="rId11"/>
    <p:sldId id="334" r:id="rId12"/>
    <p:sldId id="368" r:id="rId13"/>
    <p:sldId id="369" r:id="rId14"/>
    <p:sldId id="370" r:id="rId15"/>
    <p:sldId id="342" r:id="rId16"/>
    <p:sldId id="371" r:id="rId17"/>
    <p:sldId id="372" r:id="rId18"/>
    <p:sldId id="374" r:id="rId19"/>
    <p:sldId id="375" r:id="rId20"/>
    <p:sldId id="376" r:id="rId21"/>
    <p:sldId id="377" r:id="rId22"/>
    <p:sldId id="378" r:id="rId23"/>
    <p:sldId id="379" r:id="rId24"/>
    <p:sldId id="380" r:id="rId25"/>
    <p:sldId id="381" r:id="rId26"/>
    <p:sldId id="382" r:id="rId27"/>
    <p:sldId id="383" r:id="rId28"/>
    <p:sldId id="346" r:id="rId29"/>
    <p:sldId id="303" r:id="rId30"/>
    <p:sldId id="384" r:id="rId31"/>
    <p:sldId id="385" r:id="rId32"/>
    <p:sldId id="388" r:id="rId33"/>
    <p:sldId id="270" r:id="rId3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71" autoAdjust="0"/>
    <p:restoredTop sz="94660"/>
  </p:normalViewPr>
  <p:slideViewPr>
    <p:cSldViewPr snapToGrid="0">
      <p:cViewPr varScale="1">
        <p:scale>
          <a:sx n="146" d="100"/>
          <a:sy n="146" d="100"/>
        </p:scale>
        <p:origin x="132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3" d="100"/>
          <a:sy n="123" d="100"/>
        </p:scale>
        <p:origin x="497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722ECB72-2C07-4BB4-8594-DEBAA7DEE0B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01440F9-06E9-42D5-B50E-9998B862440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107C20-BEDD-46DB-A31F-C1099C448B96}" type="datetimeFigureOut">
              <a:rPr lang="zh-CN" altLang="en-US" smtClean="0"/>
              <a:t>2020/3/19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7A57018-CF6A-4B4A-9694-5D63769EB58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5A1BA61-8506-437B-B5E8-E38D22F5480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5EC0F1-8176-4A01-8056-3387A296F7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7275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334625" y="5733325"/>
            <a:ext cx="1343706" cy="365125"/>
          </a:xfrm>
        </p:spPr>
        <p:txBody>
          <a:bodyPr/>
          <a:lstStyle/>
          <a:p>
            <a:fld id="{08B9EBBA-996F-894A-B54A-D6246ED52CEA}" type="datetimeFigureOut">
              <a:rPr lang="en-US" dirty="0"/>
              <a:pPr/>
              <a:t>3/19/2020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1514" y="5613455"/>
            <a:ext cx="864432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31439" y="5734921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602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3/19/2020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565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3/19/2020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5015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3/19/2020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8257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4F04C-7BE5-4800-BEFE-CF1A78709C76}" type="datetimeFigureOut">
              <a:rPr lang="zh-CN" altLang="en-US" smtClean="0"/>
              <a:t>2020/3/19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4871-B804-4682-9AD5-292607198B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84696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4F04C-7BE5-4800-BEFE-CF1A78709C76}" type="datetimeFigureOut">
              <a:rPr lang="zh-CN" altLang="en-US" smtClean="0"/>
              <a:t>2020/3/19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4871-B804-4682-9AD5-292607198B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7339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  <a:effectLst/>
        </p:spPr>
        <p:txBody>
          <a:bodyPr/>
          <a:lstStyle>
            <a:lvl1pPr>
              <a:defRPr>
                <a:effectLst/>
              </a:defRPr>
            </a:lvl1pPr>
          </a:lstStyle>
          <a:p>
            <a:pPr lvl="0"/>
            <a:r>
              <a:rPr lang="zh-CN" altLang="en-US" dirty="0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4F04C-7BE5-4800-BEFE-CF1A78709C76}" type="datetimeFigureOut">
              <a:rPr lang="zh-CN" altLang="en-US" smtClean="0"/>
              <a:t>2020/3/19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4871-B804-4682-9AD5-292607198B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0556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4F04C-7BE5-4800-BEFE-CF1A78709C76}" type="datetimeFigureOut">
              <a:rPr lang="zh-CN" altLang="en-US" smtClean="0"/>
              <a:t>2020/3/19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4871-B804-4682-9AD5-292607198B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5143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4F04C-7BE5-4800-BEFE-CF1A78709C76}" type="datetimeFigureOut">
              <a:rPr lang="zh-CN" altLang="en-US" smtClean="0"/>
              <a:t>2020/3/19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4871-B804-4682-9AD5-292607198B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8040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4F04C-7BE5-4800-BEFE-CF1A78709C76}" type="datetimeFigureOut">
              <a:rPr lang="zh-CN" altLang="en-US" smtClean="0"/>
              <a:t>2020/3/19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4871-B804-4682-9AD5-292607198B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0768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4F04C-7BE5-4800-BEFE-CF1A78709C76}" type="datetimeFigureOut">
              <a:rPr lang="zh-CN" altLang="en-US" smtClean="0"/>
              <a:t>2020/3/19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4871-B804-4682-9AD5-292607198B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6701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4F04C-7BE5-4800-BEFE-CF1A78709C76}" type="datetimeFigureOut">
              <a:rPr lang="zh-CN" altLang="en-US" smtClean="0"/>
              <a:t>2020/3/19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4871-B804-4682-9AD5-292607198B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6679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4F04C-7BE5-4800-BEFE-CF1A78709C76}" type="datetimeFigureOut">
              <a:rPr lang="zh-CN" altLang="en-US" smtClean="0"/>
              <a:t>2020/3/19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4871-B804-4682-9AD5-292607198B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1552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3/19/2020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665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3/19/2020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页脚占位符 4">
            <a:extLst>
              <a:ext uri="{FF2B5EF4-FFF2-40B4-BE49-F238E27FC236}">
                <a16:creationId xmlns:a16="http://schemas.microsoft.com/office/drawing/2014/main" id="{215CAF35-7D17-F646-8904-0A91877BBA99}"/>
              </a:ext>
            </a:extLst>
          </p:cNvPr>
          <p:cNvSpPr txBox="1">
            <a:spLocks/>
          </p:cNvSpPr>
          <p:nvPr userDrawn="1"/>
        </p:nvSpPr>
        <p:spPr>
          <a:xfrm>
            <a:off x="8428892" y="6406488"/>
            <a:ext cx="37631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《</a:t>
            </a:r>
            <a:r>
              <a:rPr lang="zh-CN" altLang="en-US" dirty="0"/>
              <a:t>第一行代码</a:t>
            </a:r>
            <a:r>
              <a:rPr lang="en-US" altLang="zh-CN" dirty="0"/>
              <a:t>——Android </a:t>
            </a:r>
            <a:r>
              <a:rPr lang="zh-CN" altLang="en-US" dirty="0"/>
              <a:t>（第</a:t>
            </a:r>
            <a:r>
              <a:rPr lang="en-US" altLang="zh-CN" dirty="0"/>
              <a:t>3</a:t>
            </a:r>
            <a:r>
              <a:rPr lang="zh-CN" altLang="en-US" dirty="0"/>
              <a:t>版）</a:t>
            </a:r>
            <a:r>
              <a:rPr lang="en-US" altLang="zh-CN" dirty="0"/>
              <a:t>》</a:t>
            </a:r>
            <a:r>
              <a:rPr lang="zh-CN" altLang="en-US" dirty="0"/>
              <a:t>随书</a:t>
            </a:r>
            <a:r>
              <a:rPr lang="en-US" altLang="zh-CN" dirty="0"/>
              <a:t>PPT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1693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s://www.ituring.com.cn/book/2744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490F0C-E588-4A18-A32C-7836EDB3B3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6071" y="3145206"/>
            <a:ext cx="9119857" cy="567587"/>
          </a:xfrm>
        </p:spPr>
        <p:txBody>
          <a:bodyPr>
            <a:normAutofit fontScale="90000"/>
          </a:bodyPr>
          <a:lstStyle/>
          <a:p>
            <a:r>
              <a:rPr lang="zh-CN" altLang="en-US" sz="3200" dirty="0"/>
              <a:t>第</a:t>
            </a:r>
            <a:r>
              <a:rPr lang="en-US" altLang="zh-CN" sz="3200" dirty="0"/>
              <a:t>13</a:t>
            </a:r>
            <a:r>
              <a:rPr lang="zh-CN" altLang="en-US" sz="3200" dirty="0"/>
              <a:t>章 高级程序开发组件，探究</a:t>
            </a:r>
            <a:r>
              <a:rPr lang="en-US" altLang="zh-CN" sz="3200" dirty="0"/>
              <a:t>Jetpack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1173698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68F25F-2BA6-4C59-93C9-F38AAB3DD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3061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Lifecycles</a:t>
            </a:r>
            <a:r>
              <a:rPr lang="zh-CN" altLang="en-US" sz="2400" dirty="0"/>
              <a:t>的基本用法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3C43B30-389C-4E50-8937-49293C364D5B}"/>
              </a:ext>
            </a:extLst>
          </p:cNvPr>
          <p:cNvSpPr/>
          <p:nvPr/>
        </p:nvSpPr>
        <p:spPr>
          <a:xfrm>
            <a:off x="838198" y="2123905"/>
            <a:ext cx="106217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最后，在</a:t>
            </a:r>
            <a:r>
              <a:rPr lang="en-US" altLang="zh-CN" dirty="0"/>
              <a:t>Activity</a:t>
            </a:r>
            <a:r>
              <a:rPr lang="zh-CN" altLang="en-US" dirty="0"/>
              <a:t>中调用</a:t>
            </a:r>
            <a:r>
              <a:rPr lang="en-US" altLang="zh-CN" dirty="0" err="1"/>
              <a:t>addObserver</a:t>
            </a:r>
            <a:r>
              <a:rPr lang="en-US" altLang="zh-CN" dirty="0"/>
              <a:t>()</a:t>
            </a:r>
            <a:r>
              <a:rPr lang="zh-CN" altLang="en-US" dirty="0"/>
              <a:t>方法来观察</a:t>
            </a:r>
            <a:r>
              <a:rPr lang="en-US" altLang="zh-CN" dirty="0" err="1"/>
              <a:t>LifecycleOwner</a:t>
            </a:r>
            <a:r>
              <a:rPr lang="zh-CN" altLang="en-US" dirty="0"/>
              <a:t>的生命周期：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7F1F6A5-AC40-424D-8ADA-40345F4A9DF0}"/>
              </a:ext>
            </a:extLst>
          </p:cNvPr>
          <p:cNvSpPr/>
          <p:nvPr/>
        </p:nvSpPr>
        <p:spPr>
          <a:xfrm>
            <a:off x="838198" y="2712505"/>
            <a:ext cx="9886773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/>
              <a:t>class </a:t>
            </a:r>
            <a:r>
              <a:rPr lang="en-US" altLang="zh-CN" sz="1400" dirty="0" err="1"/>
              <a:t>MainActivity</a:t>
            </a:r>
            <a:r>
              <a:rPr lang="en-US" altLang="zh-CN" sz="1400" dirty="0"/>
              <a:t> : </a:t>
            </a:r>
            <a:r>
              <a:rPr lang="en-US" altLang="zh-CN" sz="1400" dirty="0" err="1"/>
              <a:t>AppCompatActivity</a:t>
            </a:r>
            <a:r>
              <a:rPr lang="en-US" altLang="zh-CN" sz="1400" dirty="0"/>
              <a:t>() {</a:t>
            </a:r>
          </a:p>
          <a:p>
            <a:r>
              <a:rPr lang="en-US" altLang="zh-CN" sz="1400" dirty="0"/>
              <a:t>    …</a:t>
            </a:r>
          </a:p>
          <a:p>
            <a:r>
              <a:rPr lang="en-US" altLang="zh-CN" sz="1400" dirty="0"/>
              <a:t>    override fun </a:t>
            </a:r>
            <a:r>
              <a:rPr lang="en-US" altLang="zh-CN" sz="1400" dirty="0" err="1"/>
              <a:t>onCreate</a:t>
            </a:r>
            <a:r>
              <a:rPr lang="en-US" altLang="zh-CN" sz="1400" dirty="0"/>
              <a:t>(</a:t>
            </a:r>
            <a:r>
              <a:rPr lang="en-US" altLang="zh-CN" sz="1400" dirty="0" err="1"/>
              <a:t>savedInstanceState</a:t>
            </a:r>
            <a:r>
              <a:rPr lang="en-US" altLang="zh-CN" sz="1400" dirty="0"/>
              <a:t>: Bundle?) {</a:t>
            </a:r>
          </a:p>
          <a:p>
            <a:r>
              <a:rPr lang="en-US" altLang="zh-CN" sz="1400" dirty="0"/>
              <a:t>        </a:t>
            </a:r>
            <a:r>
              <a:rPr lang="en-US" altLang="zh-CN" sz="1400" dirty="0" err="1"/>
              <a:t>super.onCreate</a:t>
            </a:r>
            <a:r>
              <a:rPr lang="en-US" altLang="zh-CN" sz="1400" dirty="0"/>
              <a:t>(</a:t>
            </a:r>
            <a:r>
              <a:rPr lang="en-US" altLang="zh-CN" sz="1400" dirty="0" err="1"/>
              <a:t>savedInstanceState</a:t>
            </a:r>
            <a:r>
              <a:rPr lang="en-US" altLang="zh-CN" sz="1400" dirty="0"/>
              <a:t>)</a:t>
            </a:r>
          </a:p>
          <a:p>
            <a:r>
              <a:rPr lang="en-US" altLang="zh-CN" sz="1400" dirty="0"/>
              <a:t>        </a:t>
            </a:r>
            <a:r>
              <a:rPr lang="en-US" altLang="zh-CN" sz="1400" dirty="0" err="1"/>
              <a:t>setContentView</a:t>
            </a:r>
            <a:r>
              <a:rPr lang="en-US" altLang="zh-CN" sz="1400" dirty="0"/>
              <a:t>(</a:t>
            </a:r>
            <a:r>
              <a:rPr lang="en-US" altLang="zh-CN" sz="1400" dirty="0" err="1"/>
              <a:t>R.layout.activity_main</a:t>
            </a:r>
            <a:r>
              <a:rPr lang="en-US" altLang="zh-CN" sz="1400" dirty="0"/>
              <a:t>)</a:t>
            </a:r>
          </a:p>
          <a:p>
            <a:r>
              <a:rPr lang="en-US" altLang="zh-CN" sz="1400" dirty="0"/>
              <a:t>        …</a:t>
            </a:r>
          </a:p>
          <a:p>
            <a:r>
              <a:rPr lang="en-US" altLang="zh-CN" sz="1400" dirty="0"/>
              <a:t>        </a:t>
            </a:r>
            <a:r>
              <a:rPr lang="en-US" altLang="zh-CN" sz="1400" b="1" dirty="0" err="1"/>
              <a:t>lifecycle.addObserver</a:t>
            </a:r>
            <a:r>
              <a:rPr lang="en-US" altLang="zh-CN" sz="1400" b="1" dirty="0"/>
              <a:t>(</a:t>
            </a:r>
            <a:r>
              <a:rPr lang="en-US" altLang="zh-CN" sz="1400" b="1" dirty="0" err="1"/>
              <a:t>MyObserver</a:t>
            </a:r>
            <a:r>
              <a:rPr lang="en-US" altLang="zh-CN" sz="1400" b="1" dirty="0"/>
              <a:t>())</a:t>
            </a:r>
          </a:p>
          <a:p>
            <a:r>
              <a:rPr lang="en-US" altLang="zh-CN" sz="1400" dirty="0"/>
              <a:t>    }</a:t>
            </a:r>
          </a:p>
          <a:p>
            <a:r>
              <a:rPr lang="en-US" altLang="zh-CN" sz="1400" dirty="0"/>
              <a:t>    …</a:t>
            </a:r>
          </a:p>
          <a:p>
            <a:r>
              <a:rPr lang="en-US" altLang="zh-CN" sz="1400" dirty="0"/>
              <a:t>}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6152049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490F0C-E588-4A18-A32C-7836EDB3B3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6071" y="3145206"/>
            <a:ext cx="9119857" cy="567587"/>
          </a:xfrm>
        </p:spPr>
        <p:txBody>
          <a:bodyPr>
            <a:normAutofit fontScale="90000"/>
          </a:bodyPr>
          <a:lstStyle/>
          <a:p>
            <a:br>
              <a:rPr lang="zh-CN" altLang="en-US" sz="3200" dirty="0"/>
            </a:br>
            <a:br>
              <a:rPr lang="en-US" altLang="zh-CN" sz="3200" dirty="0"/>
            </a:br>
            <a:r>
              <a:rPr lang="en-US" altLang="zh-CN" sz="3200" dirty="0" err="1"/>
              <a:t>LiveData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7773449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68F25F-2BA6-4C59-93C9-F38AAB3DD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3061"/>
          </a:xfrm>
        </p:spPr>
        <p:txBody>
          <a:bodyPr>
            <a:normAutofit/>
          </a:bodyPr>
          <a:lstStyle/>
          <a:p>
            <a:r>
              <a:rPr lang="en-US" altLang="zh-CN" sz="2400" dirty="0" err="1"/>
              <a:t>LiveData</a:t>
            </a:r>
            <a:r>
              <a:rPr lang="zh-CN" altLang="en-US" sz="2400" dirty="0"/>
              <a:t>简介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3C43B30-389C-4E50-8937-49293C364D5B}"/>
              </a:ext>
            </a:extLst>
          </p:cNvPr>
          <p:cNvSpPr/>
          <p:nvPr/>
        </p:nvSpPr>
        <p:spPr>
          <a:xfrm>
            <a:off x="838200" y="2410508"/>
            <a:ext cx="105156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/>
              <a:t>LiveData</a:t>
            </a:r>
            <a:r>
              <a:rPr lang="zh-CN" altLang="en-US" dirty="0"/>
              <a:t>是</a:t>
            </a:r>
            <a:r>
              <a:rPr lang="en-US" altLang="zh-CN" dirty="0"/>
              <a:t>Jetpack</a:t>
            </a:r>
            <a:r>
              <a:rPr lang="zh-CN" altLang="en-US" dirty="0"/>
              <a:t>提供的一种响应式编程组件，它可以包含任何类型的数据，并在数据发生变化的时候通知给观察者。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LiveData</a:t>
            </a:r>
            <a:r>
              <a:rPr lang="zh-CN" altLang="en-US" dirty="0"/>
              <a:t>特别适合与</a:t>
            </a:r>
            <a:r>
              <a:rPr lang="en-US" altLang="zh-CN" dirty="0" err="1"/>
              <a:t>ViewModel</a:t>
            </a:r>
            <a:r>
              <a:rPr lang="zh-CN" altLang="en-US" dirty="0"/>
              <a:t>结合在一起使用，虽然它也可以单独用在别的地方，但是绝大多数情况下，它都是使用在</a:t>
            </a:r>
            <a:r>
              <a:rPr lang="en-US" altLang="zh-CN" dirty="0" err="1"/>
              <a:t>ViewModel</a:t>
            </a:r>
            <a:r>
              <a:rPr lang="zh-CN" altLang="en-US" dirty="0"/>
              <a:t>当中的。</a:t>
            </a:r>
          </a:p>
        </p:txBody>
      </p:sp>
    </p:spTree>
    <p:extLst>
      <p:ext uri="{BB962C8B-B14F-4D97-AF65-F5344CB8AC3E}">
        <p14:creationId xmlns:p14="http://schemas.microsoft.com/office/powerpoint/2010/main" val="13497631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68F25F-2BA6-4C59-93C9-F38AAB3DD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3061"/>
          </a:xfrm>
        </p:spPr>
        <p:txBody>
          <a:bodyPr>
            <a:normAutofit/>
          </a:bodyPr>
          <a:lstStyle/>
          <a:p>
            <a:r>
              <a:rPr lang="en-US" altLang="zh-CN" sz="2400" dirty="0" err="1"/>
              <a:t>LiveData</a:t>
            </a:r>
            <a:r>
              <a:rPr lang="zh-CN" altLang="en-US" sz="2400" dirty="0"/>
              <a:t>的基本用法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3C43B30-389C-4E50-8937-49293C364D5B}"/>
              </a:ext>
            </a:extLst>
          </p:cNvPr>
          <p:cNvSpPr/>
          <p:nvPr/>
        </p:nvSpPr>
        <p:spPr>
          <a:xfrm>
            <a:off x="838198" y="2233087"/>
            <a:ext cx="106217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我们可以将</a:t>
            </a:r>
            <a:r>
              <a:rPr lang="en-US" altLang="zh-CN" dirty="0" err="1"/>
              <a:t>ViewModel</a:t>
            </a:r>
            <a:r>
              <a:rPr lang="zh-CN" altLang="en-US" dirty="0"/>
              <a:t>中的数据使用</a:t>
            </a:r>
            <a:r>
              <a:rPr lang="en-US" altLang="zh-CN" dirty="0" err="1"/>
              <a:t>LiveData</a:t>
            </a:r>
            <a:r>
              <a:rPr lang="zh-CN" altLang="en-US" dirty="0"/>
              <a:t>来包装，然后在</a:t>
            </a:r>
            <a:r>
              <a:rPr lang="en-US" altLang="zh-CN" dirty="0"/>
              <a:t>Activity</a:t>
            </a:r>
            <a:r>
              <a:rPr lang="zh-CN" altLang="en-US" dirty="0"/>
              <a:t>中去观察它，就可以主动将数据变化通知给</a:t>
            </a:r>
            <a:r>
              <a:rPr lang="en-US" altLang="zh-CN" dirty="0"/>
              <a:t>Activity</a:t>
            </a:r>
            <a:r>
              <a:rPr lang="zh-CN" altLang="en-US" dirty="0"/>
              <a:t>了。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7F1F6A5-AC40-424D-8ADA-40345F4A9DF0}"/>
              </a:ext>
            </a:extLst>
          </p:cNvPr>
          <p:cNvSpPr/>
          <p:nvPr/>
        </p:nvSpPr>
        <p:spPr>
          <a:xfrm>
            <a:off x="838198" y="3002933"/>
            <a:ext cx="9886773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/>
              <a:t>class </a:t>
            </a:r>
            <a:r>
              <a:rPr lang="en-US" altLang="zh-CN" sz="1400" dirty="0" err="1"/>
              <a:t>MainViewModel</a:t>
            </a:r>
            <a:r>
              <a:rPr lang="en-US" altLang="zh-CN" sz="1400" dirty="0"/>
              <a:t> : </a:t>
            </a:r>
            <a:r>
              <a:rPr lang="en-US" altLang="zh-CN" sz="1400" dirty="0" err="1"/>
              <a:t>ViewModel</a:t>
            </a:r>
            <a:r>
              <a:rPr lang="en-US" altLang="zh-CN" sz="1400" dirty="0"/>
              <a:t>() {</a:t>
            </a:r>
          </a:p>
          <a:p>
            <a:endParaRPr lang="en-US" altLang="zh-CN" sz="1400" dirty="0"/>
          </a:p>
          <a:p>
            <a:r>
              <a:rPr lang="en-US" altLang="zh-CN" sz="1400" b="1" dirty="0"/>
              <a:t>    </a:t>
            </a:r>
            <a:r>
              <a:rPr lang="en-US" altLang="zh-CN" sz="1400" b="1" dirty="0" err="1"/>
              <a:t>val</a:t>
            </a:r>
            <a:r>
              <a:rPr lang="en-US" altLang="zh-CN" sz="1400" b="1" dirty="0"/>
              <a:t> counter = </a:t>
            </a:r>
            <a:r>
              <a:rPr lang="en-US" altLang="zh-CN" sz="1400" b="1" dirty="0" err="1"/>
              <a:t>MutableLiveData</a:t>
            </a:r>
            <a:r>
              <a:rPr lang="en-US" altLang="zh-CN" sz="1400" b="1" dirty="0"/>
              <a:t>&lt;Int&gt;()</a:t>
            </a:r>
          </a:p>
          <a:p>
            <a:endParaRPr lang="en-US" altLang="zh-CN" sz="1400" b="1" dirty="0"/>
          </a:p>
          <a:p>
            <a:r>
              <a:rPr lang="en-US" altLang="zh-CN" sz="1400" b="1" dirty="0"/>
              <a:t>    fun </a:t>
            </a:r>
            <a:r>
              <a:rPr lang="en-US" altLang="zh-CN" sz="1400" b="1" dirty="0" err="1"/>
              <a:t>plusOne</a:t>
            </a:r>
            <a:r>
              <a:rPr lang="en-US" altLang="zh-CN" sz="1400" b="1" dirty="0"/>
              <a:t>() {</a:t>
            </a:r>
          </a:p>
          <a:p>
            <a:r>
              <a:rPr lang="en-US" altLang="zh-CN" sz="1400" b="1" dirty="0"/>
              <a:t>        </a:t>
            </a:r>
            <a:r>
              <a:rPr lang="en-US" altLang="zh-CN" sz="1400" b="1" dirty="0" err="1"/>
              <a:t>val</a:t>
            </a:r>
            <a:r>
              <a:rPr lang="en-US" altLang="zh-CN" sz="1400" b="1" dirty="0"/>
              <a:t> count = </a:t>
            </a:r>
            <a:r>
              <a:rPr lang="en-US" altLang="zh-CN" sz="1400" b="1" dirty="0" err="1"/>
              <a:t>counter.value</a:t>
            </a:r>
            <a:r>
              <a:rPr lang="en-US" altLang="zh-CN" sz="1400" b="1" dirty="0"/>
              <a:t> ?: 0</a:t>
            </a:r>
          </a:p>
          <a:p>
            <a:r>
              <a:rPr lang="en-US" altLang="zh-CN" sz="1400" b="1" dirty="0"/>
              <a:t>        </a:t>
            </a:r>
            <a:r>
              <a:rPr lang="en-US" altLang="zh-CN" sz="1400" b="1" dirty="0" err="1"/>
              <a:t>counter.value</a:t>
            </a:r>
            <a:r>
              <a:rPr lang="en-US" altLang="zh-CN" sz="1400" b="1" dirty="0"/>
              <a:t> = count + 1</a:t>
            </a:r>
          </a:p>
          <a:p>
            <a:r>
              <a:rPr lang="en-US" altLang="zh-CN" sz="1400" b="1" dirty="0"/>
              <a:t>    }</a:t>
            </a:r>
          </a:p>
          <a:p>
            <a:endParaRPr lang="en-US" altLang="zh-CN" sz="1400" b="1" dirty="0"/>
          </a:p>
          <a:p>
            <a:r>
              <a:rPr lang="en-US" altLang="zh-CN" sz="1400" b="1" dirty="0"/>
              <a:t>    fun clear() {</a:t>
            </a:r>
          </a:p>
          <a:p>
            <a:r>
              <a:rPr lang="en-US" altLang="zh-CN" sz="1400" b="1" dirty="0"/>
              <a:t>        </a:t>
            </a:r>
            <a:r>
              <a:rPr lang="en-US" altLang="zh-CN" sz="1400" b="1" dirty="0" err="1"/>
              <a:t>counter.value</a:t>
            </a:r>
            <a:r>
              <a:rPr lang="en-US" altLang="zh-CN" sz="1400" b="1" dirty="0"/>
              <a:t> = 0</a:t>
            </a:r>
          </a:p>
          <a:p>
            <a:r>
              <a:rPr lang="en-US" altLang="zh-CN" sz="1400" b="1" dirty="0"/>
              <a:t>    }</a:t>
            </a:r>
          </a:p>
          <a:p>
            <a:endParaRPr lang="en-US" altLang="zh-CN" sz="1400" dirty="0"/>
          </a:p>
          <a:p>
            <a:r>
              <a:rPr lang="en-US" altLang="zh-CN" sz="1400" dirty="0"/>
              <a:t>}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4343113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68F25F-2BA6-4C59-93C9-F38AAB3DD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3061"/>
          </a:xfrm>
        </p:spPr>
        <p:txBody>
          <a:bodyPr>
            <a:normAutofit/>
          </a:bodyPr>
          <a:lstStyle/>
          <a:p>
            <a:r>
              <a:rPr lang="en-US" altLang="zh-CN" sz="2400" dirty="0" err="1"/>
              <a:t>LiveData</a:t>
            </a:r>
            <a:r>
              <a:rPr lang="zh-CN" altLang="en-US" sz="2400" dirty="0"/>
              <a:t>的基本用法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3C43B30-389C-4E50-8937-49293C364D5B}"/>
              </a:ext>
            </a:extLst>
          </p:cNvPr>
          <p:cNvSpPr/>
          <p:nvPr/>
        </p:nvSpPr>
        <p:spPr>
          <a:xfrm>
            <a:off x="838197" y="2311220"/>
            <a:ext cx="106217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现在修改</a:t>
            </a:r>
            <a:r>
              <a:rPr lang="en-US" altLang="zh-CN" dirty="0" err="1"/>
              <a:t>MainActivity</a:t>
            </a:r>
            <a:r>
              <a:rPr lang="zh-CN" altLang="en-US" dirty="0"/>
              <a:t>中的代码，来观察</a:t>
            </a:r>
            <a:r>
              <a:rPr lang="en-US" altLang="zh-CN" dirty="0" err="1"/>
              <a:t>MainViewModel</a:t>
            </a:r>
            <a:r>
              <a:rPr lang="zh-CN" altLang="en-US" dirty="0"/>
              <a:t>中的</a:t>
            </a:r>
            <a:r>
              <a:rPr lang="en-US" altLang="zh-CN" dirty="0" err="1"/>
              <a:t>LiveData</a:t>
            </a:r>
            <a:r>
              <a:rPr lang="zh-CN" altLang="en-US" dirty="0"/>
              <a:t>对象：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7F1F6A5-AC40-424D-8ADA-40345F4A9DF0}"/>
              </a:ext>
            </a:extLst>
          </p:cNvPr>
          <p:cNvSpPr/>
          <p:nvPr/>
        </p:nvSpPr>
        <p:spPr>
          <a:xfrm>
            <a:off x="838197" y="2876277"/>
            <a:ext cx="9886773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/>
              <a:t>class </a:t>
            </a:r>
            <a:r>
              <a:rPr lang="en-US" altLang="zh-CN" sz="1400" dirty="0" err="1"/>
              <a:t>MainActivity</a:t>
            </a:r>
            <a:r>
              <a:rPr lang="en-US" altLang="zh-CN" sz="1400" dirty="0"/>
              <a:t> : </a:t>
            </a:r>
            <a:r>
              <a:rPr lang="en-US" altLang="zh-CN" sz="1400" dirty="0" err="1"/>
              <a:t>AppCompatActivity</a:t>
            </a:r>
            <a:r>
              <a:rPr lang="en-US" altLang="zh-CN" sz="1400" dirty="0"/>
              <a:t>() {</a:t>
            </a:r>
          </a:p>
          <a:p>
            <a:r>
              <a:rPr lang="en-US" altLang="zh-CN" sz="1400" dirty="0"/>
              <a:t>    …</a:t>
            </a:r>
          </a:p>
          <a:p>
            <a:r>
              <a:rPr lang="en-US" altLang="zh-CN" sz="1400" dirty="0"/>
              <a:t>    override fun </a:t>
            </a:r>
            <a:r>
              <a:rPr lang="en-US" altLang="zh-CN" sz="1400" dirty="0" err="1"/>
              <a:t>onCreate</a:t>
            </a:r>
            <a:r>
              <a:rPr lang="en-US" altLang="zh-CN" sz="1400" dirty="0"/>
              <a:t>(</a:t>
            </a:r>
            <a:r>
              <a:rPr lang="en-US" altLang="zh-CN" sz="1400" dirty="0" err="1"/>
              <a:t>savedInstanceState</a:t>
            </a:r>
            <a:r>
              <a:rPr lang="en-US" altLang="zh-CN" sz="1400" dirty="0"/>
              <a:t>: Bundle?) {</a:t>
            </a:r>
          </a:p>
          <a:p>
            <a:r>
              <a:rPr lang="en-US" altLang="zh-CN" sz="1400" dirty="0"/>
              <a:t>        …</a:t>
            </a:r>
          </a:p>
          <a:p>
            <a:r>
              <a:rPr lang="en-US" altLang="zh-CN" sz="1400" dirty="0"/>
              <a:t>        </a:t>
            </a:r>
            <a:r>
              <a:rPr lang="en-US" altLang="zh-CN" sz="1400" dirty="0" err="1"/>
              <a:t>plusOneBtn.setOnClickListener</a:t>
            </a:r>
            <a:r>
              <a:rPr lang="en-US" altLang="zh-CN" sz="1400" dirty="0"/>
              <a:t> {</a:t>
            </a:r>
          </a:p>
          <a:p>
            <a:r>
              <a:rPr lang="en-US" altLang="zh-CN" sz="1400" dirty="0"/>
              <a:t>            </a:t>
            </a:r>
            <a:r>
              <a:rPr lang="en-US" altLang="zh-CN" sz="1400" dirty="0" err="1"/>
              <a:t>viewModel.plusOne</a:t>
            </a:r>
            <a:r>
              <a:rPr lang="en-US" altLang="zh-CN" sz="1400" dirty="0"/>
              <a:t>()</a:t>
            </a:r>
          </a:p>
          <a:p>
            <a:r>
              <a:rPr lang="en-US" altLang="zh-CN" sz="1400" dirty="0"/>
              <a:t>        }</a:t>
            </a:r>
          </a:p>
          <a:p>
            <a:r>
              <a:rPr lang="en-US" altLang="zh-CN" sz="1400" dirty="0"/>
              <a:t>        </a:t>
            </a:r>
            <a:r>
              <a:rPr lang="en-US" altLang="zh-CN" sz="1400" dirty="0" err="1"/>
              <a:t>clearBtn.setOnClickListener</a:t>
            </a:r>
            <a:r>
              <a:rPr lang="en-US" altLang="zh-CN" sz="1400" dirty="0"/>
              <a:t> {</a:t>
            </a:r>
          </a:p>
          <a:p>
            <a:r>
              <a:rPr lang="en-US" altLang="zh-CN" sz="1400" dirty="0"/>
              <a:t>            </a:t>
            </a:r>
            <a:r>
              <a:rPr lang="en-US" altLang="zh-CN" sz="1400" dirty="0" err="1"/>
              <a:t>viewModel.clear</a:t>
            </a:r>
            <a:r>
              <a:rPr lang="en-US" altLang="zh-CN" sz="1400" dirty="0"/>
              <a:t>()</a:t>
            </a:r>
          </a:p>
          <a:p>
            <a:r>
              <a:rPr lang="en-US" altLang="zh-CN" sz="1400" dirty="0"/>
              <a:t>        }</a:t>
            </a:r>
          </a:p>
          <a:p>
            <a:r>
              <a:rPr lang="en-US" altLang="zh-CN" sz="1400" b="1" dirty="0"/>
              <a:t>        </a:t>
            </a:r>
            <a:r>
              <a:rPr lang="en-US" altLang="zh-CN" sz="1400" b="1" dirty="0" err="1"/>
              <a:t>viewModel.counter.observe</a:t>
            </a:r>
            <a:r>
              <a:rPr lang="en-US" altLang="zh-CN" sz="1400" b="1" dirty="0"/>
              <a:t>(this, Observer { count -&gt;</a:t>
            </a:r>
          </a:p>
          <a:p>
            <a:r>
              <a:rPr lang="en-US" altLang="zh-CN" sz="1400" b="1" dirty="0"/>
              <a:t>            </a:t>
            </a:r>
            <a:r>
              <a:rPr lang="en-US" altLang="zh-CN" sz="1400" b="1" dirty="0" err="1"/>
              <a:t>infoText.text</a:t>
            </a:r>
            <a:r>
              <a:rPr lang="en-US" altLang="zh-CN" sz="1400" b="1" dirty="0"/>
              <a:t> = </a:t>
            </a:r>
            <a:r>
              <a:rPr lang="en-US" altLang="zh-CN" sz="1400" b="1" dirty="0" err="1"/>
              <a:t>count.toString</a:t>
            </a:r>
            <a:r>
              <a:rPr lang="en-US" altLang="zh-CN" sz="1400" b="1" dirty="0"/>
              <a:t>() // </a:t>
            </a:r>
            <a:r>
              <a:rPr lang="zh-CN" altLang="en-US" sz="1400" b="1" dirty="0"/>
              <a:t>将最新数据更新到界面上</a:t>
            </a:r>
            <a:endParaRPr lang="en-US" altLang="zh-CN" sz="1400" b="1" dirty="0"/>
          </a:p>
          <a:p>
            <a:r>
              <a:rPr lang="en-US" altLang="zh-CN" sz="1400" b="1" dirty="0"/>
              <a:t>        })</a:t>
            </a:r>
          </a:p>
          <a:p>
            <a:r>
              <a:rPr lang="en-US" altLang="zh-CN" sz="1400" dirty="0"/>
              <a:t>    }</a:t>
            </a:r>
          </a:p>
          <a:p>
            <a:r>
              <a:rPr lang="en-US" altLang="zh-CN" sz="1400" dirty="0"/>
              <a:t>}</a:t>
            </a:r>
            <a:endParaRPr lang="zh-CN" altLang="en-US" sz="14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60B82B4-EF26-40FE-BF02-7BE550EAF368}"/>
              </a:ext>
            </a:extLst>
          </p:cNvPr>
          <p:cNvSpPr/>
          <p:nvPr/>
        </p:nvSpPr>
        <p:spPr>
          <a:xfrm>
            <a:off x="838197" y="6395989"/>
            <a:ext cx="98867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这样，当LiveData中的数据发生变化时，最新的数据将会实时更新到界面上。</a:t>
            </a:r>
          </a:p>
        </p:txBody>
      </p:sp>
    </p:spTree>
    <p:extLst>
      <p:ext uri="{BB962C8B-B14F-4D97-AF65-F5344CB8AC3E}">
        <p14:creationId xmlns:p14="http://schemas.microsoft.com/office/powerpoint/2010/main" val="9445605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490F0C-E588-4A18-A32C-7836EDB3B3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6071" y="3145206"/>
            <a:ext cx="9119857" cy="567587"/>
          </a:xfrm>
        </p:spPr>
        <p:txBody>
          <a:bodyPr>
            <a:normAutofit fontScale="90000"/>
          </a:bodyPr>
          <a:lstStyle/>
          <a:p>
            <a:br>
              <a:rPr lang="en-US" altLang="zh-CN" sz="3200" dirty="0"/>
            </a:br>
            <a:r>
              <a:rPr lang="en-US" altLang="zh-CN" sz="3200" dirty="0"/>
              <a:t>Room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4374345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68F25F-2BA6-4C59-93C9-F38AAB3DD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3061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Room</a:t>
            </a:r>
            <a:r>
              <a:rPr lang="zh-CN" altLang="en-US" sz="2400" dirty="0"/>
              <a:t>简介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3C43B30-389C-4E50-8937-49293C364D5B}"/>
              </a:ext>
            </a:extLst>
          </p:cNvPr>
          <p:cNvSpPr/>
          <p:nvPr/>
        </p:nvSpPr>
        <p:spPr>
          <a:xfrm>
            <a:off x="838200" y="2410508"/>
            <a:ext cx="105156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ORM</a:t>
            </a:r>
            <a:r>
              <a:rPr lang="zh-CN" altLang="en-US" dirty="0"/>
              <a:t>（</a:t>
            </a:r>
            <a:r>
              <a:rPr lang="en-US" altLang="zh-CN" dirty="0"/>
              <a:t>Object Relational Mapping</a:t>
            </a:r>
            <a:r>
              <a:rPr lang="zh-CN" altLang="en-US" dirty="0"/>
              <a:t>）也叫对象关系映射。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我们使用的编程语言是面向对象语言，而使用的数据库则是关系型数据库，将面向对象的语言和面向关系的数据库之间建立一种映射关系，这就是</a:t>
            </a:r>
            <a:r>
              <a:rPr lang="en-US" altLang="zh-CN" dirty="0"/>
              <a:t>ORM</a:t>
            </a:r>
            <a:r>
              <a:rPr lang="zh-CN" altLang="en-US" dirty="0"/>
              <a:t>了。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为了帮助我们编写出更好的代码，</a:t>
            </a:r>
            <a:r>
              <a:rPr lang="en-US" altLang="zh-CN" dirty="0"/>
              <a:t>Android</a:t>
            </a:r>
            <a:r>
              <a:rPr lang="zh-CN" altLang="en-US" dirty="0"/>
              <a:t>官方也推出了一个</a:t>
            </a:r>
            <a:r>
              <a:rPr lang="en-US" altLang="zh-CN" dirty="0"/>
              <a:t>ORM</a:t>
            </a:r>
            <a:r>
              <a:rPr lang="zh-CN" altLang="en-US" dirty="0"/>
              <a:t>框架，并将它加入了</a:t>
            </a:r>
            <a:r>
              <a:rPr lang="en-US" altLang="zh-CN" dirty="0"/>
              <a:t>Jetpack</a:t>
            </a:r>
            <a:r>
              <a:rPr lang="zh-CN" altLang="en-US" dirty="0"/>
              <a:t>当中，就是</a:t>
            </a:r>
            <a:r>
              <a:rPr lang="en-US" altLang="zh-CN" dirty="0"/>
              <a:t>Room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42190104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68F25F-2BA6-4C59-93C9-F38AAB3DD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3061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Room</a:t>
            </a:r>
            <a:r>
              <a:rPr lang="zh-CN" altLang="en-US" sz="2400" dirty="0"/>
              <a:t>的整体结构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3C43B30-389C-4E50-8937-49293C364D5B}"/>
              </a:ext>
            </a:extLst>
          </p:cNvPr>
          <p:cNvSpPr/>
          <p:nvPr/>
        </p:nvSpPr>
        <p:spPr>
          <a:xfrm>
            <a:off x="838198" y="2274838"/>
            <a:ext cx="106217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先来看一下</a:t>
            </a:r>
            <a:r>
              <a:rPr lang="en-US" altLang="zh-CN" dirty="0"/>
              <a:t>Room</a:t>
            </a:r>
            <a:r>
              <a:rPr lang="zh-CN" altLang="en-US" dirty="0"/>
              <a:t>的整体结构。它主要由</a:t>
            </a:r>
            <a:r>
              <a:rPr lang="en-US" altLang="zh-CN" dirty="0"/>
              <a:t>Entity</a:t>
            </a:r>
            <a:r>
              <a:rPr lang="zh-CN" altLang="en-US" dirty="0"/>
              <a:t>、</a:t>
            </a:r>
            <a:r>
              <a:rPr lang="en-US" altLang="zh-CN" dirty="0"/>
              <a:t>Dao</a:t>
            </a:r>
            <a:r>
              <a:rPr lang="zh-CN" altLang="en-US" dirty="0"/>
              <a:t>和</a:t>
            </a:r>
            <a:r>
              <a:rPr lang="en-US" altLang="zh-CN" dirty="0"/>
              <a:t>Database</a:t>
            </a:r>
            <a:r>
              <a:rPr lang="zh-CN" altLang="en-US" dirty="0"/>
              <a:t>这</a:t>
            </a:r>
            <a:r>
              <a:rPr lang="en-US" altLang="zh-CN" dirty="0"/>
              <a:t>3</a:t>
            </a:r>
            <a:r>
              <a:rPr lang="zh-CN" altLang="en-US" dirty="0"/>
              <a:t>部分组成，每个部分都有明确的职责，详细说明如下。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B1EA38C-06D6-4BD0-9C85-01A6E4D94672}"/>
              </a:ext>
            </a:extLst>
          </p:cNvPr>
          <p:cNvSpPr/>
          <p:nvPr/>
        </p:nvSpPr>
        <p:spPr>
          <a:xfrm>
            <a:off x="838198" y="3163659"/>
            <a:ext cx="1051560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Entity  用于定义封装实际数据的实体类，每个实体类都会在数据库中有一张对应的表，并且表中的列是根据实体类中的字段自动生成的。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Dao  Dao是数据访问对象的意思，通常会在这里对数据库的各项操作进行封装，在实际编程的时候，逻辑层就不需要和底层数据库打交道了，直接和Dao层进行交互即可。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Database  用于定义数据库中的关键信息，包括数据库的版本号、包含哪些实体类以及提供Dao层的访问实例。</a:t>
            </a:r>
          </a:p>
        </p:txBody>
      </p:sp>
    </p:spTree>
    <p:extLst>
      <p:ext uri="{BB962C8B-B14F-4D97-AF65-F5344CB8AC3E}">
        <p14:creationId xmlns:p14="http://schemas.microsoft.com/office/powerpoint/2010/main" val="37168188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68F25F-2BA6-4C59-93C9-F38AAB3DD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3061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定义</a:t>
            </a:r>
            <a:r>
              <a:rPr lang="en-US" altLang="zh-CN" sz="2400" dirty="0"/>
              <a:t>Entity</a:t>
            </a:r>
            <a:endParaRPr lang="zh-CN" altLang="en-US" sz="24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3C43B30-389C-4E50-8937-49293C364D5B}"/>
              </a:ext>
            </a:extLst>
          </p:cNvPr>
          <p:cNvSpPr/>
          <p:nvPr/>
        </p:nvSpPr>
        <p:spPr>
          <a:xfrm>
            <a:off x="838198" y="2205791"/>
            <a:ext cx="106217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首先定义一个</a:t>
            </a:r>
            <a:r>
              <a:rPr lang="en-US" altLang="zh-CN" dirty="0"/>
              <a:t>Entity</a:t>
            </a:r>
            <a:r>
              <a:rPr lang="zh-CN" altLang="en-US" dirty="0"/>
              <a:t>，也就是实体类。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C33831D-1811-4218-90BE-F81EC7E715FA}"/>
              </a:ext>
            </a:extLst>
          </p:cNvPr>
          <p:cNvSpPr/>
          <p:nvPr/>
        </p:nvSpPr>
        <p:spPr>
          <a:xfrm>
            <a:off x="838198" y="2838165"/>
            <a:ext cx="10515602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b="1" dirty="0"/>
              <a:t>@Entity</a:t>
            </a:r>
          </a:p>
          <a:p>
            <a:r>
              <a:rPr lang="zh-CN" altLang="en-US" sz="1400" dirty="0"/>
              <a:t>data class User(var firstName: String, var lastName: String, var age: Int) {</a:t>
            </a:r>
          </a:p>
          <a:p>
            <a:endParaRPr lang="zh-CN" altLang="en-US" sz="1400" dirty="0"/>
          </a:p>
          <a:p>
            <a:r>
              <a:rPr lang="zh-CN" altLang="en-US" sz="1400" dirty="0"/>
              <a:t>    </a:t>
            </a:r>
            <a:r>
              <a:rPr lang="zh-CN" altLang="en-US" sz="1400" b="1" dirty="0"/>
              <a:t>@PrimaryKey(autoGenerate = true)</a:t>
            </a:r>
          </a:p>
          <a:p>
            <a:r>
              <a:rPr lang="zh-CN" altLang="en-US" sz="1400" dirty="0"/>
              <a:t>    var id: Long = 0</a:t>
            </a:r>
          </a:p>
          <a:p>
            <a:endParaRPr lang="zh-CN" altLang="en-US" sz="1400" dirty="0"/>
          </a:p>
          <a:p>
            <a:r>
              <a:rPr lang="zh-CN" altLang="en-US" sz="1400" dirty="0"/>
              <a:t>}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A86E153-4EB8-4F01-9C4C-1597310ABA10}"/>
              </a:ext>
            </a:extLst>
          </p:cNvPr>
          <p:cNvSpPr/>
          <p:nvPr/>
        </p:nvSpPr>
        <p:spPr>
          <a:xfrm>
            <a:off x="838198" y="4701645"/>
            <a:ext cx="1051560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这里我们在User的类名上使用@Entity注解，将它声明成了一个实体类，然后在User类中添加了一个id字段，并使用@PrimaryKey注解将它设为了主键，再把autoGenerate参数指定成true，使得主键的值是自动生成的。</a:t>
            </a:r>
          </a:p>
        </p:txBody>
      </p:sp>
    </p:spTree>
    <p:extLst>
      <p:ext uri="{BB962C8B-B14F-4D97-AF65-F5344CB8AC3E}">
        <p14:creationId xmlns:p14="http://schemas.microsoft.com/office/powerpoint/2010/main" val="27952319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68F25F-2BA6-4C59-93C9-F38AAB3DD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3061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定义</a:t>
            </a:r>
            <a:r>
              <a:rPr lang="en-US" altLang="zh-CN" sz="2400" dirty="0"/>
              <a:t>Dao</a:t>
            </a:r>
            <a:endParaRPr lang="zh-CN" altLang="en-US" sz="24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3C43B30-389C-4E50-8937-49293C364D5B}"/>
              </a:ext>
            </a:extLst>
          </p:cNvPr>
          <p:cNvSpPr/>
          <p:nvPr/>
        </p:nvSpPr>
        <p:spPr>
          <a:xfrm>
            <a:off x="838198" y="1291451"/>
            <a:ext cx="106217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接下来定义</a:t>
            </a:r>
            <a:r>
              <a:rPr lang="en-US" altLang="zh-CN" dirty="0"/>
              <a:t>Dao</a:t>
            </a:r>
            <a:r>
              <a:rPr lang="zh-CN" altLang="en-US" dirty="0"/>
              <a:t>，代码如下所示：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C33831D-1811-4218-90BE-F81EC7E715FA}"/>
              </a:ext>
            </a:extLst>
          </p:cNvPr>
          <p:cNvSpPr/>
          <p:nvPr/>
        </p:nvSpPr>
        <p:spPr>
          <a:xfrm>
            <a:off x="838198" y="2074048"/>
            <a:ext cx="10515602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dirty="0"/>
              <a:t>@Dao</a:t>
            </a:r>
          </a:p>
          <a:p>
            <a:r>
              <a:rPr lang="en-US" altLang="zh-CN" sz="1400" dirty="0"/>
              <a:t>interface </a:t>
            </a:r>
            <a:r>
              <a:rPr lang="en-US" altLang="zh-CN" sz="1400" dirty="0" err="1"/>
              <a:t>UserDao</a:t>
            </a:r>
            <a:r>
              <a:rPr lang="en-US" altLang="zh-CN" sz="1400" dirty="0"/>
              <a:t> {</a:t>
            </a:r>
          </a:p>
          <a:p>
            <a:endParaRPr lang="en-US" altLang="zh-CN" sz="1400" dirty="0"/>
          </a:p>
          <a:p>
            <a:r>
              <a:rPr lang="en-US" altLang="zh-CN" sz="1400" dirty="0"/>
              <a:t>    </a:t>
            </a:r>
            <a:r>
              <a:rPr lang="en-US" altLang="zh-CN" sz="1400" b="1" dirty="0"/>
              <a:t>@Insert</a:t>
            </a:r>
          </a:p>
          <a:p>
            <a:r>
              <a:rPr lang="en-US" altLang="zh-CN" sz="1400" dirty="0"/>
              <a:t>    fun </a:t>
            </a:r>
            <a:r>
              <a:rPr lang="en-US" altLang="zh-CN" sz="1400" dirty="0" err="1"/>
              <a:t>insertUser</a:t>
            </a:r>
            <a:r>
              <a:rPr lang="en-US" altLang="zh-CN" sz="1400" dirty="0"/>
              <a:t>(user: User): Long</a:t>
            </a:r>
          </a:p>
          <a:p>
            <a:endParaRPr lang="en-US" altLang="zh-CN" sz="1400" dirty="0"/>
          </a:p>
          <a:p>
            <a:r>
              <a:rPr lang="en-US" altLang="zh-CN" sz="1400" dirty="0"/>
              <a:t>    </a:t>
            </a:r>
            <a:r>
              <a:rPr lang="en-US" altLang="zh-CN" sz="1400" b="1" dirty="0"/>
              <a:t>@Update</a:t>
            </a:r>
          </a:p>
          <a:p>
            <a:r>
              <a:rPr lang="en-US" altLang="zh-CN" sz="1400" dirty="0"/>
              <a:t>    fun </a:t>
            </a:r>
            <a:r>
              <a:rPr lang="en-US" altLang="zh-CN" sz="1400" dirty="0" err="1"/>
              <a:t>updateUser</a:t>
            </a:r>
            <a:r>
              <a:rPr lang="en-US" altLang="zh-CN" sz="1400" dirty="0"/>
              <a:t>(</a:t>
            </a:r>
            <a:r>
              <a:rPr lang="en-US" altLang="zh-CN" sz="1400" dirty="0" err="1"/>
              <a:t>newUser</a:t>
            </a:r>
            <a:r>
              <a:rPr lang="en-US" altLang="zh-CN" sz="1400" dirty="0"/>
              <a:t>: User)</a:t>
            </a:r>
          </a:p>
          <a:p>
            <a:endParaRPr lang="en-US" altLang="zh-CN" sz="1400" dirty="0"/>
          </a:p>
          <a:p>
            <a:r>
              <a:rPr lang="en-US" altLang="zh-CN" sz="1400" dirty="0"/>
              <a:t>    </a:t>
            </a:r>
            <a:r>
              <a:rPr lang="en-US" altLang="zh-CN" sz="1400" b="1" dirty="0"/>
              <a:t>@Query("select * from User")</a:t>
            </a:r>
          </a:p>
          <a:p>
            <a:r>
              <a:rPr lang="en-US" altLang="zh-CN" sz="1400" dirty="0"/>
              <a:t>    fun </a:t>
            </a:r>
            <a:r>
              <a:rPr lang="en-US" altLang="zh-CN" sz="1400" dirty="0" err="1"/>
              <a:t>loadAllUsers</a:t>
            </a:r>
            <a:r>
              <a:rPr lang="en-US" altLang="zh-CN" sz="1400" dirty="0"/>
              <a:t>(): List&lt;User&gt;</a:t>
            </a:r>
          </a:p>
          <a:p>
            <a:endParaRPr lang="en-US" altLang="zh-CN" sz="1400" dirty="0"/>
          </a:p>
          <a:p>
            <a:r>
              <a:rPr lang="en-US" altLang="zh-CN" sz="1400" dirty="0"/>
              <a:t>    </a:t>
            </a:r>
            <a:r>
              <a:rPr lang="en-US" altLang="zh-CN" sz="1400" b="1" dirty="0"/>
              <a:t>@Query("select * from User where age &gt; :age")</a:t>
            </a:r>
          </a:p>
          <a:p>
            <a:r>
              <a:rPr lang="en-US" altLang="zh-CN" sz="1400" dirty="0"/>
              <a:t>    fun </a:t>
            </a:r>
            <a:r>
              <a:rPr lang="en-US" altLang="zh-CN" sz="1400" dirty="0" err="1"/>
              <a:t>loadUsersOlderThan</a:t>
            </a:r>
            <a:r>
              <a:rPr lang="en-US" altLang="zh-CN" sz="1400" dirty="0"/>
              <a:t>(age: Int): List&lt;User&gt;</a:t>
            </a:r>
          </a:p>
          <a:p>
            <a:endParaRPr lang="en-US" altLang="zh-CN" sz="1400" dirty="0"/>
          </a:p>
          <a:p>
            <a:r>
              <a:rPr lang="en-US" altLang="zh-CN" sz="1400" dirty="0"/>
              <a:t>    </a:t>
            </a:r>
            <a:r>
              <a:rPr lang="en-US" altLang="zh-CN" sz="1400" b="1" dirty="0"/>
              <a:t>@Delete</a:t>
            </a:r>
          </a:p>
          <a:p>
            <a:r>
              <a:rPr lang="en-US" altLang="zh-CN" sz="1400" dirty="0"/>
              <a:t>    fun </a:t>
            </a:r>
            <a:r>
              <a:rPr lang="en-US" altLang="zh-CN" sz="1400" dirty="0" err="1"/>
              <a:t>deleteUser</a:t>
            </a:r>
            <a:r>
              <a:rPr lang="en-US" altLang="zh-CN" sz="1400" dirty="0"/>
              <a:t>(user: User)</a:t>
            </a:r>
          </a:p>
          <a:p>
            <a:endParaRPr lang="en-US" altLang="zh-CN" sz="1400" dirty="0"/>
          </a:p>
          <a:p>
            <a:r>
              <a:rPr lang="en-US" altLang="zh-CN" sz="1400" b="1" dirty="0"/>
              <a:t>    @Query("delete from User where </a:t>
            </a:r>
            <a:r>
              <a:rPr lang="en-US" altLang="zh-CN" sz="1400" b="1" dirty="0" err="1"/>
              <a:t>lastName</a:t>
            </a:r>
            <a:r>
              <a:rPr lang="en-US" altLang="zh-CN" sz="1400" b="1" dirty="0"/>
              <a:t> = :</a:t>
            </a:r>
            <a:r>
              <a:rPr lang="en-US" altLang="zh-CN" sz="1400" b="1" dirty="0" err="1"/>
              <a:t>lastName</a:t>
            </a:r>
            <a:r>
              <a:rPr lang="en-US" altLang="zh-CN" sz="1400" b="1" dirty="0"/>
              <a:t>")</a:t>
            </a:r>
          </a:p>
          <a:p>
            <a:r>
              <a:rPr lang="en-US" altLang="zh-CN" sz="1400" dirty="0"/>
              <a:t>    fun </a:t>
            </a:r>
            <a:r>
              <a:rPr lang="en-US" altLang="zh-CN" sz="1400" dirty="0" err="1"/>
              <a:t>deleteUserByLastName</a:t>
            </a:r>
            <a:r>
              <a:rPr lang="en-US" altLang="zh-CN" sz="1400" dirty="0"/>
              <a:t>(</a:t>
            </a:r>
            <a:r>
              <a:rPr lang="en-US" altLang="zh-CN" sz="1400" dirty="0" err="1"/>
              <a:t>lastName</a:t>
            </a:r>
            <a:r>
              <a:rPr lang="en-US" altLang="zh-CN" sz="1400" dirty="0"/>
              <a:t>: String): Int</a:t>
            </a:r>
          </a:p>
          <a:p>
            <a:endParaRPr lang="en-US" altLang="zh-CN" sz="1400" dirty="0"/>
          </a:p>
          <a:p>
            <a:r>
              <a:rPr lang="en-US" altLang="zh-CN" sz="1400" dirty="0"/>
              <a:t>}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618304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68F25F-2BA6-4C59-93C9-F38AAB3DD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3061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Jetpack</a:t>
            </a:r>
            <a:r>
              <a:rPr lang="zh-CN" altLang="en-US" sz="2400" dirty="0"/>
              <a:t>简介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E7C955-4B1D-41AE-AC08-2BFF7D0601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0317"/>
            <a:ext cx="10903721" cy="34794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sz="1800" dirty="0"/>
              <a:t>Jetpack</a:t>
            </a:r>
            <a:r>
              <a:rPr lang="zh-CN" altLang="en-US" sz="1800" dirty="0"/>
              <a:t>是一个开发组件工具集，它的主要目的是帮助我们编写出更加简洁的代码，并简化我们的开发过程。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8F6D20B-B771-4C89-9D59-AB6130788A6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0495" y="1929452"/>
            <a:ext cx="6868120" cy="4635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1538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68F25F-2BA6-4C59-93C9-F38AAB3DD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3061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定义</a:t>
            </a:r>
            <a:r>
              <a:rPr lang="en-US" altLang="zh-CN" sz="2400" dirty="0"/>
              <a:t>Database</a:t>
            </a:r>
            <a:endParaRPr lang="zh-CN" altLang="en-US" sz="24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3C43B30-389C-4E50-8937-49293C364D5B}"/>
              </a:ext>
            </a:extLst>
          </p:cNvPr>
          <p:cNvSpPr/>
          <p:nvPr/>
        </p:nvSpPr>
        <p:spPr>
          <a:xfrm>
            <a:off x="838198" y="1375103"/>
            <a:ext cx="106217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最后定义</a:t>
            </a:r>
            <a:r>
              <a:rPr lang="en-US" altLang="zh-CN" dirty="0"/>
              <a:t>Database</a:t>
            </a:r>
            <a:r>
              <a:rPr lang="zh-CN" altLang="en-US" dirty="0"/>
              <a:t>，代码如下所示：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C33831D-1811-4218-90BE-F81EC7E715FA}"/>
              </a:ext>
            </a:extLst>
          </p:cNvPr>
          <p:cNvSpPr/>
          <p:nvPr/>
        </p:nvSpPr>
        <p:spPr>
          <a:xfrm>
            <a:off x="838198" y="2241352"/>
            <a:ext cx="10515602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dirty="0"/>
              <a:t>@Database(version = 1, entities = [User::class])</a:t>
            </a:r>
          </a:p>
          <a:p>
            <a:r>
              <a:rPr lang="en-US" altLang="zh-CN" sz="1400" dirty="0"/>
              <a:t>abstract class </a:t>
            </a:r>
            <a:r>
              <a:rPr lang="en-US" altLang="zh-CN" sz="1400" dirty="0" err="1"/>
              <a:t>AppDatabase</a:t>
            </a:r>
            <a:r>
              <a:rPr lang="en-US" altLang="zh-CN" sz="1400" dirty="0"/>
              <a:t> : </a:t>
            </a:r>
            <a:r>
              <a:rPr lang="en-US" altLang="zh-CN" sz="1400" dirty="0" err="1"/>
              <a:t>RoomDatabase</a:t>
            </a:r>
            <a:r>
              <a:rPr lang="en-US" altLang="zh-CN" sz="1400" dirty="0"/>
              <a:t>() {</a:t>
            </a:r>
          </a:p>
          <a:p>
            <a:endParaRPr lang="en-US" altLang="zh-CN" sz="1400" dirty="0"/>
          </a:p>
          <a:p>
            <a:r>
              <a:rPr lang="en-US" altLang="zh-CN" sz="1400" dirty="0"/>
              <a:t>    abstract fun </a:t>
            </a:r>
            <a:r>
              <a:rPr lang="en-US" altLang="zh-CN" sz="1400" dirty="0" err="1"/>
              <a:t>userDao</a:t>
            </a:r>
            <a:r>
              <a:rPr lang="en-US" altLang="zh-CN" sz="1400" dirty="0"/>
              <a:t>(): </a:t>
            </a:r>
            <a:r>
              <a:rPr lang="en-US" altLang="zh-CN" sz="1400" dirty="0" err="1"/>
              <a:t>UserDao</a:t>
            </a:r>
            <a:endParaRPr lang="en-US" altLang="zh-CN" sz="1400" dirty="0"/>
          </a:p>
          <a:p>
            <a:endParaRPr lang="en-US" altLang="zh-CN" sz="1400" dirty="0"/>
          </a:p>
          <a:p>
            <a:r>
              <a:rPr lang="en-US" altLang="zh-CN" sz="1400" dirty="0"/>
              <a:t>    companion object {</a:t>
            </a:r>
          </a:p>
          <a:p>
            <a:endParaRPr lang="en-US" altLang="zh-CN" sz="1400" dirty="0"/>
          </a:p>
          <a:p>
            <a:r>
              <a:rPr lang="en-US" altLang="zh-CN" sz="1400" dirty="0"/>
              <a:t>        private var instance: </a:t>
            </a:r>
            <a:r>
              <a:rPr lang="en-US" altLang="zh-CN" sz="1400" dirty="0" err="1"/>
              <a:t>AppDatabase</a:t>
            </a:r>
            <a:r>
              <a:rPr lang="en-US" altLang="zh-CN" sz="1400" dirty="0"/>
              <a:t>? = null</a:t>
            </a:r>
          </a:p>
          <a:p>
            <a:endParaRPr lang="en-US" altLang="zh-CN" sz="1400" dirty="0"/>
          </a:p>
          <a:p>
            <a:r>
              <a:rPr lang="en-US" altLang="zh-CN" sz="1400" dirty="0"/>
              <a:t>        @Synchronized</a:t>
            </a:r>
          </a:p>
          <a:p>
            <a:r>
              <a:rPr lang="en-US" altLang="zh-CN" sz="1400" dirty="0"/>
              <a:t>        fun </a:t>
            </a:r>
            <a:r>
              <a:rPr lang="en-US" altLang="zh-CN" sz="1400" dirty="0" err="1"/>
              <a:t>getDatabase</a:t>
            </a:r>
            <a:r>
              <a:rPr lang="en-US" altLang="zh-CN" sz="1400" dirty="0"/>
              <a:t>(context: Context): </a:t>
            </a:r>
            <a:r>
              <a:rPr lang="en-US" altLang="zh-CN" sz="1400" dirty="0" err="1"/>
              <a:t>AppDatabase</a:t>
            </a:r>
            <a:r>
              <a:rPr lang="en-US" altLang="zh-CN" sz="1400" dirty="0"/>
              <a:t> {</a:t>
            </a:r>
          </a:p>
          <a:p>
            <a:r>
              <a:rPr lang="en-US" altLang="zh-CN" sz="1400" dirty="0"/>
              <a:t>            </a:t>
            </a:r>
            <a:r>
              <a:rPr lang="en-US" altLang="zh-CN" sz="1400" dirty="0" err="1"/>
              <a:t>instance?.let</a:t>
            </a:r>
            <a:r>
              <a:rPr lang="en-US" altLang="zh-CN" sz="1400" dirty="0"/>
              <a:t> {</a:t>
            </a:r>
          </a:p>
          <a:p>
            <a:r>
              <a:rPr lang="en-US" altLang="zh-CN" sz="1400" dirty="0"/>
              <a:t>                return it</a:t>
            </a:r>
          </a:p>
          <a:p>
            <a:r>
              <a:rPr lang="en-US" altLang="zh-CN" sz="1400" dirty="0"/>
              <a:t>            }</a:t>
            </a:r>
          </a:p>
          <a:p>
            <a:r>
              <a:rPr lang="en-US" altLang="zh-CN" sz="1400" dirty="0"/>
              <a:t>            return </a:t>
            </a:r>
            <a:r>
              <a:rPr lang="en-US" altLang="zh-CN" sz="1400" dirty="0" err="1"/>
              <a:t>Room.databaseBuilder</a:t>
            </a:r>
            <a:r>
              <a:rPr lang="en-US" altLang="zh-CN" sz="1400" dirty="0"/>
              <a:t>(</a:t>
            </a:r>
            <a:r>
              <a:rPr lang="en-US" altLang="zh-CN" sz="1400" dirty="0" err="1"/>
              <a:t>context.applicationContext</a:t>
            </a:r>
            <a:r>
              <a:rPr lang="en-US" altLang="zh-CN" sz="1400" dirty="0"/>
              <a:t>, </a:t>
            </a:r>
            <a:r>
              <a:rPr lang="en-US" altLang="zh-CN" sz="1400" dirty="0" err="1"/>
              <a:t>AppDatabase</a:t>
            </a:r>
            <a:r>
              <a:rPr lang="en-US" altLang="zh-CN" sz="1400" dirty="0"/>
              <a:t>::class.java, "</a:t>
            </a:r>
            <a:r>
              <a:rPr lang="en-US" altLang="zh-CN" sz="1400" dirty="0" err="1"/>
              <a:t>app_database</a:t>
            </a:r>
            <a:r>
              <a:rPr lang="en-US" altLang="zh-CN" sz="1400" dirty="0"/>
              <a:t>").build().apply {</a:t>
            </a:r>
          </a:p>
          <a:p>
            <a:r>
              <a:rPr lang="en-US" altLang="zh-CN" sz="1400" dirty="0"/>
              <a:t>                instance = this</a:t>
            </a:r>
          </a:p>
          <a:p>
            <a:r>
              <a:rPr lang="en-US" altLang="zh-CN" sz="1400" dirty="0"/>
              <a:t>            }</a:t>
            </a:r>
          </a:p>
          <a:p>
            <a:r>
              <a:rPr lang="en-US" altLang="zh-CN" sz="1400" dirty="0"/>
              <a:t>        }</a:t>
            </a:r>
          </a:p>
          <a:p>
            <a:r>
              <a:rPr lang="en-US" altLang="zh-CN" sz="1400" dirty="0"/>
              <a:t>    }</a:t>
            </a:r>
          </a:p>
          <a:p>
            <a:endParaRPr lang="en-US" altLang="zh-CN" sz="1400" dirty="0"/>
          </a:p>
          <a:p>
            <a:r>
              <a:rPr lang="en-US" altLang="zh-CN" sz="1400" dirty="0"/>
              <a:t>}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482521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68F25F-2BA6-4C59-93C9-F38AAB3DD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3061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对数据库进行操作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3C43B30-389C-4E50-8937-49293C364D5B}"/>
              </a:ext>
            </a:extLst>
          </p:cNvPr>
          <p:cNvSpPr/>
          <p:nvPr/>
        </p:nvSpPr>
        <p:spPr>
          <a:xfrm>
            <a:off x="838200" y="2397891"/>
            <a:ext cx="106217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现在我们就可以在</a:t>
            </a:r>
            <a:r>
              <a:rPr lang="en-US" altLang="zh-CN" dirty="0"/>
              <a:t>Activity</a:t>
            </a:r>
            <a:r>
              <a:rPr lang="zh-CN" altLang="en-US" dirty="0"/>
              <a:t>中使用如下代码来进行数据库操作了：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5E25408-8348-46E8-8BE9-AC992949786D}"/>
              </a:ext>
            </a:extLst>
          </p:cNvPr>
          <p:cNvSpPr/>
          <p:nvPr/>
        </p:nvSpPr>
        <p:spPr>
          <a:xfrm>
            <a:off x="838200" y="2950685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1400" dirty="0"/>
              <a:t>val user1 = User("Tom", "Brady", 40)</a:t>
            </a:r>
            <a:endParaRPr lang="en-US" altLang="zh-CN" sz="1400" dirty="0"/>
          </a:p>
          <a:p>
            <a:r>
              <a:rPr lang="zh-CN" altLang="en-US" sz="1400" dirty="0"/>
              <a:t>val userDao = AppDatabase.getDatabase(this).userDao()</a:t>
            </a:r>
          </a:p>
          <a:p>
            <a:r>
              <a:rPr lang="zh-CN" altLang="en-US" sz="1400" dirty="0"/>
              <a:t>userDao.insertUser(user1)</a:t>
            </a:r>
          </a:p>
          <a:p>
            <a:r>
              <a:rPr lang="zh-CN" altLang="en-US" sz="1400" dirty="0"/>
              <a:t>userDao.deleteUserByLastName("Brady")</a:t>
            </a:r>
          </a:p>
        </p:txBody>
      </p:sp>
    </p:spTree>
    <p:extLst>
      <p:ext uri="{BB962C8B-B14F-4D97-AF65-F5344CB8AC3E}">
        <p14:creationId xmlns:p14="http://schemas.microsoft.com/office/powerpoint/2010/main" val="34924997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490F0C-E588-4A18-A32C-7836EDB3B3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6071" y="3145206"/>
            <a:ext cx="9119857" cy="567587"/>
          </a:xfrm>
        </p:spPr>
        <p:txBody>
          <a:bodyPr>
            <a:normAutofit fontScale="90000"/>
          </a:bodyPr>
          <a:lstStyle/>
          <a:p>
            <a:br>
              <a:rPr lang="en-US" altLang="zh-CN" sz="3200" dirty="0"/>
            </a:br>
            <a:r>
              <a:rPr lang="en-US" altLang="zh-CN" sz="3200" dirty="0" err="1"/>
              <a:t>WorkManager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8638174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68F25F-2BA6-4C59-93C9-F38AAB3DD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3061"/>
          </a:xfrm>
        </p:spPr>
        <p:txBody>
          <a:bodyPr>
            <a:normAutofit/>
          </a:bodyPr>
          <a:lstStyle/>
          <a:p>
            <a:r>
              <a:rPr lang="en-US" altLang="zh-CN" sz="2400" dirty="0" err="1"/>
              <a:t>WorkManager</a:t>
            </a:r>
            <a:r>
              <a:rPr lang="zh-CN" altLang="en-US" sz="2400" dirty="0"/>
              <a:t>简介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3C43B30-389C-4E50-8937-49293C364D5B}"/>
              </a:ext>
            </a:extLst>
          </p:cNvPr>
          <p:cNvSpPr/>
          <p:nvPr/>
        </p:nvSpPr>
        <p:spPr>
          <a:xfrm>
            <a:off x="838200" y="2396860"/>
            <a:ext cx="10515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/>
              <a:t>WorkManager</a:t>
            </a:r>
            <a:r>
              <a:rPr lang="zh-CN" altLang="en-US" dirty="0"/>
              <a:t>很适合用于处理一些要求定时执行的任务，它可以根据操作系统的版本自动选择底层是使用</a:t>
            </a:r>
            <a:r>
              <a:rPr lang="en-US" altLang="zh-CN" dirty="0" err="1"/>
              <a:t>AlarmManager</a:t>
            </a:r>
            <a:r>
              <a:rPr lang="zh-CN" altLang="en-US" dirty="0"/>
              <a:t>实现还是</a:t>
            </a:r>
            <a:r>
              <a:rPr lang="en-US" altLang="zh-CN" dirty="0" err="1"/>
              <a:t>JobScheduler</a:t>
            </a:r>
            <a:r>
              <a:rPr lang="zh-CN" altLang="en-US" dirty="0"/>
              <a:t>实现，从而降低了我们的使用成本。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另外，</a:t>
            </a:r>
            <a:r>
              <a:rPr lang="en-US" altLang="zh-CN" dirty="0"/>
              <a:t> </a:t>
            </a:r>
            <a:r>
              <a:rPr lang="en-US" altLang="zh-CN" dirty="0" err="1"/>
              <a:t>WorkManager</a:t>
            </a:r>
            <a:r>
              <a:rPr lang="zh-CN" altLang="en-US" dirty="0"/>
              <a:t>还支持周期性任务、链式任务处理等功能，是一个非常强大的工具。</a:t>
            </a:r>
          </a:p>
        </p:txBody>
      </p:sp>
    </p:spTree>
    <p:extLst>
      <p:ext uri="{BB962C8B-B14F-4D97-AF65-F5344CB8AC3E}">
        <p14:creationId xmlns:p14="http://schemas.microsoft.com/office/powerpoint/2010/main" val="20109809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68F25F-2BA6-4C59-93C9-F38AAB3DD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3061"/>
          </a:xfrm>
        </p:spPr>
        <p:txBody>
          <a:bodyPr>
            <a:normAutofit/>
          </a:bodyPr>
          <a:lstStyle/>
          <a:p>
            <a:r>
              <a:rPr lang="en-US" altLang="zh-CN" sz="2400" dirty="0" err="1"/>
              <a:t>WorkManager</a:t>
            </a:r>
            <a:r>
              <a:rPr lang="zh-CN" altLang="en-US" sz="2400" dirty="0"/>
              <a:t>的基本用法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3C43B30-389C-4E50-8937-49293C364D5B}"/>
              </a:ext>
            </a:extLst>
          </p:cNvPr>
          <p:cNvSpPr/>
          <p:nvPr/>
        </p:nvSpPr>
        <p:spPr>
          <a:xfrm>
            <a:off x="838198" y="2451451"/>
            <a:ext cx="106217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/>
              <a:t>WorkManager</a:t>
            </a:r>
            <a:r>
              <a:rPr lang="zh-CN" altLang="en-US" dirty="0"/>
              <a:t>的基本用法其实非常简单，主要分为以下</a:t>
            </a:r>
            <a:r>
              <a:rPr lang="en-US" altLang="zh-CN" dirty="0"/>
              <a:t>3</a:t>
            </a:r>
            <a:r>
              <a:rPr lang="zh-CN" altLang="en-US" dirty="0"/>
              <a:t>步：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B1EA38C-06D6-4BD0-9C85-01A6E4D94672}"/>
              </a:ext>
            </a:extLst>
          </p:cNvPr>
          <p:cNvSpPr/>
          <p:nvPr/>
        </p:nvSpPr>
        <p:spPr>
          <a:xfrm>
            <a:off x="838198" y="3148295"/>
            <a:ext cx="1051560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定义一个后台任务，并实现具体的任务逻辑。</a:t>
            </a:r>
            <a:endParaRPr lang="en-US" altLang="zh-CN" dirty="0"/>
          </a:p>
          <a:p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配置该后台任务的运行条件和约束信息，并构建后台任务请求。</a:t>
            </a:r>
            <a:endParaRPr lang="en-US" altLang="zh-CN" dirty="0"/>
          </a:p>
          <a:p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将该后台任务请求传入</a:t>
            </a:r>
            <a:r>
              <a:rPr lang="en-US" altLang="zh-CN" dirty="0" err="1"/>
              <a:t>WorkManager</a:t>
            </a:r>
            <a:r>
              <a:rPr lang="zh-CN" altLang="en-US" dirty="0"/>
              <a:t>的</a:t>
            </a:r>
            <a:r>
              <a:rPr lang="en-US" altLang="zh-CN" dirty="0"/>
              <a:t>enqueue()</a:t>
            </a:r>
            <a:r>
              <a:rPr lang="zh-CN" altLang="en-US" dirty="0"/>
              <a:t>方法中，系统会在合适的时间运行。</a:t>
            </a:r>
          </a:p>
        </p:txBody>
      </p:sp>
    </p:spTree>
    <p:extLst>
      <p:ext uri="{BB962C8B-B14F-4D97-AF65-F5344CB8AC3E}">
        <p14:creationId xmlns:p14="http://schemas.microsoft.com/office/powerpoint/2010/main" val="37568826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68F25F-2BA6-4C59-93C9-F38AAB3DD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3061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定义后台任务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3C43B30-389C-4E50-8937-49293C364D5B}"/>
              </a:ext>
            </a:extLst>
          </p:cNvPr>
          <p:cNvSpPr/>
          <p:nvPr/>
        </p:nvSpPr>
        <p:spPr>
          <a:xfrm>
            <a:off x="838197" y="2369564"/>
            <a:ext cx="106217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第一步要定义一个后台任务，这里创建一个</a:t>
            </a:r>
            <a:r>
              <a:rPr lang="en-US" altLang="zh-CN" dirty="0" err="1"/>
              <a:t>SimpleWorker</a:t>
            </a:r>
            <a:r>
              <a:rPr lang="zh-CN" altLang="en-US" dirty="0"/>
              <a:t>类，代码如下所示：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45B921F-C414-4C9C-ABF9-E09D654CC96C}"/>
              </a:ext>
            </a:extLst>
          </p:cNvPr>
          <p:cNvSpPr/>
          <p:nvPr/>
        </p:nvSpPr>
        <p:spPr>
          <a:xfrm>
            <a:off x="838197" y="3002416"/>
            <a:ext cx="1042515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/>
              <a:t>class SimpleWorker(context: Context, params: WorkerParameters) : Worker(context, params) {</a:t>
            </a:r>
          </a:p>
          <a:p>
            <a:endParaRPr lang="zh-CN" altLang="en-US" sz="1400" dirty="0"/>
          </a:p>
          <a:p>
            <a:r>
              <a:rPr lang="zh-CN" altLang="en-US" sz="1400" dirty="0"/>
              <a:t>    override fun doWork(): Result {</a:t>
            </a:r>
          </a:p>
          <a:p>
            <a:r>
              <a:rPr lang="zh-CN" altLang="en-US" sz="1400" dirty="0"/>
              <a:t>        Log.d("SimpleWorker", "do work in SimpleWorker")</a:t>
            </a:r>
          </a:p>
          <a:p>
            <a:r>
              <a:rPr lang="zh-CN" altLang="en-US" sz="1400" dirty="0"/>
              <a:t>        return Result.success()</a:t>
            </a:r>
          </a:p>
          <a:p>
            <a:r>
              <a:rPr lang="zh-CN" altLang="en-US" sz="1400" dirty="0"/>
              <a:t>    }</a:t>
            </a:r>
          </a:p>
          <a:p>
            <a:endParaRPr lang="zh-CN" altLang="en-US" sz="1400" dirty="0"/>
          </a:p>
          <a:p>
            <a:r>
              <a:rPr lang="zh-CN" altLang="en-US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424507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68F25F-2BA6-4C59-93C9-F38AAB3DD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3061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对后台任务进行配置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3C43B30-389C-4E50-8937-49293C364D5B}"/>
              </a:ext>
            </a:extLst>
          </p:cNvPr>
          <p:cNvSpPr/>
          <p:nvPr/>
        </p:nvSpPr>
        <p:spPr>
          <a:xfrm>
            <a:off x="838197" y="2423650"/>
            <a:ext cx="106217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第二步，配置后台任务的运行条件和约束信息，代码如下所示：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45B921F-C414-4C9C-ABF9-E09D654CC96C}"/>
              </a:ext>
            </a:extLst>
          </p:cNvPr>
          <p:cNvSpPr/>
          <p:nvPr/>
        </p:nvSpPr>
        <p:spPr>
          <a:xfrm>
            <a:off x="838197" y="3002416"/>
            <a:ext cx="1042515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err="1"/>
              <a:t>val</a:t>
            </a:r>
            <a:r>
              <a:rPr lang="en-US" altLang="zh-CN" sz="1400" dirty="0"/>
              <a:t> request = </a:t>
            </a:r>
            <a:r>
              <a:rPr lang="en-US" altLang="zh-CN" sz="1400" dirty="0" err="1"/>
              <a:t>OneTimeWorkRequest.Builder</a:t>
            </a:r>
            <a:r>
              <a:rPr lang="en-US" altLang="zh-CN" sz="1400" dirty="0"/>
              <a:t>(</a:t>
            </a:r>
            <a:r>
              <a:rPr lang="en-US" altLang="zh-CN" sz="1400" dirty="0" err="1"/>
              <a:t>SimpleWorker</a:t>
            </a:r>
            <a:r>
              <a:rPr lang="en-US" altLang="zh-CN" sz="1400" dirty="0"/>
              <a:t>::class.java)</a:t>
            </a:r>
          </a:p>
          <a:p>
            <a:r>
              <a:rPr lang="en-US" altLang="zh-CN" sz="1400" dirty="0"/>
              <a:t>    .</a:t>
            </a:r>
            <a:r>
              <a:rPr lang="en-US" altLang="zh-CN" sz="1400" dirty="0" err="1"/>
              <a:t>setInitialDelay</a:t>
            </a:r>
            <a:r>
              <a:rPr lang="en-US" altLang="zh-CN" sz="1400" dirty="0"/>
              <a:t>(5, </a:t>
            </a:r>
            <a:r>
              <a:rPr lang="en-US" altLang="zh-CN" sz="1400" dirty="0" err="1"/>
              <a:t>TimeUnit.MINUTES</a:t>
            </a:r>
            <a:r>
              <a:rPr lang="en-US" altLang="zh-CN" sz="1400" dirty="0"/>
              <a:t>)</a:t>
            </a:r>
          </a:p>
          <a:p>
            <a:r>
              <a:rPr lang="en-US" altLang="zh-CN" sz="1400" dirty="0"/>
              <a:t>    .build()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4436820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68F25F-2BA6-4C59-93C9-F38AAB3DD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3061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对后台任务进行配置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3C43B30-389C-4E50-8937-49293C364D5B}"/>
              </a:ext>
            </a:extLst>
          </p:cNvPr>
          <p:cNvSpPr/>
          <p:nvPr/>
        </p:nvSpPr>
        <p:spPr>
          <a:xfrm>
            <a:off x="838198" y="2381143"/>
            <a:ext cx="106217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最后一步，将构建出的后台任务请求传入</a:t>
            </a:r>
            <a:r>
              <a:rPr lang="en-US" altLang="zh-CN" dirty="0" err="1"/>
              <a:t>WorkManager</a:t>
            </a:r>
            <a:r>
              <a:rPr lang="zh-CN" altLang="zh-CN" dirty="0"/>
              <a:t>的</a:t>
            </a:r>
            <a:r>
              <a:rPr lang="en-US" altLang="zh-CN" dirty="0"/>
              <a:t>enqueue()</a:t>
            </a:r>
            <a:r>
              <a:rPr lang="zh-CN" altLang="zh-CN" dirty="0"/>
              <a:t>方法中，系统就会在合适的时间去运行了</a:t>
            </a:r>
            <a:r>
              <a:rPr lang="zh-CN" altLang="en-US" dirty="0"/>
              <a:t>，代码如下所示：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45B921F-C414-4C9C-ABF9-E09D654CC96C}"/>
              </a:ext>
            </a:extLst>
          </p:cNvPr>
          <p:cNvSpPr/>
          <p:nvPr/>
        </p:nvSpPr>
        <p:spPr>
          <a:xfrm>
            <a:off x="838198" y="3168951"/>
            <a:ext cx="1042515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altLang="zh-CN" sz="1400" dirty="0"/>
              <a:t>WorkManager.getInstance(context).enqueue(request)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2439595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490F0C-E588-4A18-A32C-7836EDB3B3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6071" y="3145206"/>
            <a:ext cx="9119857" cy="567587"/>
          </a:xfrm>
        </p:spPr>
        <p:txBody>
          <a:bodyPr>
            <a:normAutofit fontScale="90000"/>
          </a:bodyPr>
          <a:lstStyle/>
          <a:p>
            <a:r>
              <a:rPr lang="en-US" altLang="zh-CN" sz="3200" dirty="0"/>
              <a:t>Kotlin</a:t>
            </a:r>
            <a:r>
              <a:rPr lang="zh-CN" altLang="en-US" sz="3200" dirty="0"/>
              <a:t>课堂</a:t>
            </a:r>
          </a:p>
        </p:txBody>
      </p:sp>
    </p:spTree>
    <p:extLst>
      <p:ext uri="{BB962C8B-B14F-4D97-AF65-F5344CB8AC3E}">
        <p14:creationId xmlns:p14="http://schemas.microsoft.com/office/powerpoint/2010/main" val="1022212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68F25F-2BA6-4C59-93C9-F38AAB3DD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3061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DSL</a:t>
            </a:r>
            <a:r>
              <a:rPr lang="zh-CN" altLang="en-US" sz="2400" dirty="0"/>
              <a:t>简介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E7C955-4B1D-41AE-AC08-2BFF7D0601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89515"/>
            <a:ext cx="10121537" cy="8757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800" dirty="0"/>
              <a:t>DSL</a:t>
            </a:r>
            <a:r>
              <a:rPr lang="zh-CN" altLang="en-US" sz="1800" dirty="0"/>
              <a:t>的全称是领域特定语言（</a:t>
            </a:r>
            <a:r>
              <a:rPr lang="en-US" altLang="zh-CN" sz="1800" dirty="0"/>
              <a:t>Domain Specific Language</a:t>
            </a:r>
            <a:r>
              <a:rPr lang="zh-CN" altLang="en-US" sz="1800" dirty="0"/>
              <a:t>），它是编程语言赋予开发者的一种特殊能力，通过它我们可以编写出一些看似脱离其原始语法结构的代码，从而构建出一种专有的语法结构。</a:t>
            </a:r>
          </a:p>
        </p:txBody>
      </p:sp>
    </p:spTree>
    <p:extLst>
      <p:ext uri="{BB962C8B-B14F-4D97-AF65-F5344CB8AC3E}">
        <p14:creationId xmlns:p14="http://schemas.microsoft.com/office/powerpoint/2010/main" val="788798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490F0C-E588-4A18-A32C-7836EDB3B3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6071" y="3145206"/>
            <a:ext cx="9119857" cy="567587"/>
          </a:xfrm>
        </p:spPr>
        <p:txBody>
          <a:bodyPr>
            <a:normAutofit fontScale="90000"/>
          </a:bodyPr>
          <a:lstStyle/>
          <a:p>
            <a:r>
              <a:rPr lang="en-US" altLang="zh-CN" sz="3200" dirty="0" err="1"/>
              <a:t>ViewModel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4570999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68F25F-2BA6-4C59-93C9-F38AAB3DD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3061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构建自己的</a:t>
            </a:r>
            <a:r>
              <a:rPr lang="en-US" altLang="zh-CN" sz="2400" dirty="0"/>
              <a:t>DSL</a:t>
            </a:r>
            <a:endParaRPr lang="zh-CN" altLang="en-US" sz="24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E7C955-4B1D-41AE-AC08-2BFF7D0601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0525"/>
            <a:ext cx="10515600" cy="60228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sz="1800" dirty="0"/>
              <a:t>借助</a:t>
            </a:r>
            <a:r>
              <a:rPr lang="en-US" altLang="zh-CN" sz="1800" dirty="0"/>
              <a:t>Kotlin</a:t>
            </a:r>
            <a:r>
              <a:rPr lang="zh-CN" altLang="en-US" sz="1800" dirty="0"/>
              <a:t>的</a:t>
            </a:r>
            <a:r>
              <a:rPr lang="en-US" altLang="zh-CN" sz="1800" dirty="0"/>
              <a:t>DSL</a:t>
            </a:r>
            <a:r>
              <a:rPr lang="zh-CN" altLang="en-US" sz="1800" dirty="0"/>
              <a:t>，我们类似于在</a:t>
            </a:r>
            <a:r>
              <a:rPr lang="en-US" altLang="zh-CN" sz="1800" dirty="0"/>
              <a:t>Gradle</a:t>
            </a:r>
            <a:r>
              <a:rPr lang="zh-CN" altLang="en-US" sz="1800" dirty="0"/>
              <a:t>中添加依赖库的语法结构。首先定义一个</a:t>
            </a:r>
            <a:r>
              <a:rPr lang="en-US" altLang="zh-CN" sz="1800" dirty="0"/>
              <a:t>Dependency</a:t>
            </a:r>
            <a:r>
              <a:rPr lang="zh-CN" altLang="en-US" sz="1800" dirty="0"/>
              <a:t>类，代码如下所示：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06922B8-EFA0-4E8F-B5B6-B580D837623B}"/>
              </a:ext>
            </a:extLst>
          </p:cNvPr>
          <p:cNvSpPr/>
          <p:nvPr/>
        </p:nvSpPr>
        <p:spPr>
          <a:xfrm>
            <a:off x="838200" y="2312402"/>
            <a:ext cx="1027133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/>
              <a:t>class Dependency {</a:t>
            </a:r>
          </a:p>
          <a:p>
            <a:endParaRPr lang="zh-CN" altLang="en-US" sz="1400" dirty="0"/>
          </a:p>
          <a:p>
            <a:r>
              <a:rPr lang="zh-CN" altLang="en-US" sz="1400" dirty="0"/>
              <a:t>    val libraries = ArrayList&lt;String&gt;()</a:t>
            </a:r>
          </a:p>
          <a:p>
            <a:endParaRPr lang="zh-CN" altLang="en-US" sz="1400" dirty="0"/>
          </a:p>
          <a:p>
            <a:r>
              <a:rPr lang="zh-CN" altLang="en-US" sz="1400" dirty="0"/>
              <a:t>    fun implementation(lib: String) {</a:t>
            </a:r>
          </a:p>
          <a:p>
            <a:r>
              <a:rPr lang="zh-CN" altLang="en-US" sz="1400" dirty="0"/>
              <a:t>        libraries.add(lib)</a:t>
            </a:r>
          </a:p>
          <a:p>
            <a:r>
              <a:rPr lang="zh-CN" altLang="en-US" sz="1400" dirty="0"/>
              <a:t>    }</a:t>
            </a:r>
          </a:p>
          <a:p>
            <a:endParaRPr lang="zh-CN" altLang="en-US" sz="1400" dirty="0"/>
          </a:p>
          <a:p>
            <a:r>
              <a:rPr lang="zh-CN" altLang="en-US" sz="1400" dirty="0"/>
              <a:t>}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22EB1B7-519E-452C-90C1-1BEC8A896A48}"/>
              </a:ext>
            </a:extLst>
          </p:cNvPr>
          <p:cNvSpPr/>
          <p:nvPr/>
        </p:nvSpPr>
        <p:spPr>
          <a:xfrm>
            <a:off x="838200" y="4537370"/>
            <a:ext cx="61782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接下来再定义一个dependencies高阶函数，代码如下所示：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FBB995D-8D08-4143-9228-5AB74BCCE068}"/>
              </a:ext>
            </a:extLst>
          </p:cNvPr>
          <p:cNvSpPr/>
          <p:nvPr/>
        </p:nvSpPr>
        <p:spPr>
          <a:xfrm>
            <a:off x="838201" y="5100345"/>
            <a:ext cx="10271332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/>
              <a:t>fun dependencies(block: Dependency.() -&gt; Unit): List&lt;String&gt; {</a:t>
            </a:r>
          </a:p>
          <a:p>
            <a:r>
              <a:rPr lang="zh-CN" altLang="en-US" sz="1400" dirty="0"/>
              <a:t>    val dependency = Dependency()</a:t>
            </a:r>
          </a:p>
          <a:p>
            <a:r>
              <a:rPr lang="zh-CN" altLang="en-US" sz="1400" dirty="0"/>
              <a:t>    dependency.block()</a:t>
            </a:r>
          </a:p>
          <a:p>
            <a:r>
              <a:rPr lang="zh-CN" altLang="en-US" sz="1400" dirty="0"/>
              <a:t>    return dependency.libraries</a:t>
            </a:r>
          </a:p>
          <a:p>
            <a:r>
              <a:rPr lang="zh-CN" altLang="en-US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541371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68F25F-2BA6-4C59-93C9-F38AAB3DD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3061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构建自己的</a:t>
            </a:r>
            <a:r>
              <a:rPr lang="en-US" altLang="zh-CN" sz="2400" dirty="0"/>
              <a:t>DSL</a:t>
            </a:r>
            <a:endParaRPr lang="zh-CN" altLang="en-US" sz="24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E7C955-4B1D-41AE-AC08-2BFF7D0601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02326"/>
            <a:ext cx="10515600" cy="4057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1800" dirty="0"/>
              <a:t>经过这样的</a:t>
            </a:r>
            <a:r>
              <a:rPr lang="en-US" altLang="zh-CN" sz="1800" dirty="0"/>
              <a:t>DSL</a:t>
            </a:r>
            <a:r>
              <a:rPr lang="zh-CN" altLang="en-US" sz="1800" dirty="0"/>
              <a:t>设计之后，我们就可以在项目中使用如下的语法结构了：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06922B8-EFA0-4E8F-B5B6-B580D837623B}"/>
              </a:ext>
            </a:extLst>
          </p:cNvPr>
          <p:cNvSpPr/>
          <p:nvPr/>
        </p:nvSpPr>
        <p:spPr>
          <a:xfrm>
            <a:off x="838199" y="3039896"/>
            <a:ext cx="1027133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/>
              <a:t>dependencies {</a:t>
            </a:r>
          </a:p>
          <a:p>
            <a:r>
              <a:rPr lang="en-US" altLang="zh-CN" sz="1400" dirty="0"/>
              <a:t>    implementation("com.squareup.retrofit2:retrofit:2.6.1")</a:t>
            </a:r>
          </a:p>
          <a:p>
            <a:r>
              <a:rPr lang="en-US" altLang="zh-CN" sz="1400" dirty="0"/>
              <a:t>    implementation("com.squareup.retrofit2:converter-gson:2.6.1")</a:t>
            </a:r>
          </a:p>
          <a:p>
            <a:r>
              <a:rPr lang="en-US" altLang="zh-CN" sz="1400" dirty="0"/>
              <a:t>}</a:t>
            </a:r>
            <a:endParaRPr lang="zh-CN" altLang="en-US" sz="14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EC5CFD4-3BCD-4B57-B1A8-DF031AD74B9B}"/>
              </a:ext>
            </a:extLst>
          </p:cNvPr>
          <p:cNvSpPr/>
          <p:nvPr/>
        </p:nvSpPr>
        <p:spPr>
          <a:xfrm>
            <a:off x="838200" y="4243125"/>
            <a:ext cx="102713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另外，我们也可以通过dependencies函数的返回值来获取所有添加的依赖库，代码如下所示：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DB80483-F1B8-426E-935A-B5BF20CB6A90}"/>
              </a:ext>
            </a:extLst>
          </p:cNvPr>
          <p:cNvSpPr/>
          <p:nvPr/>
        </p:nvSpPr>
        <p:spPr>
          <a:xfrm>
            <a:off x="838200" y="4744302"/>
            <a:ext cx="1027133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/>
              <a:t>fun main() {</a:t>
            </a:r>
          </a:p>
          <a:p>
            <a:r>
              <a:rPr lang="zh-CN" altLang="en-US" sz="1400" dirty="0"/>
              <a:t>    val libraries = dependencies {</a:t>
            </a:r>
          </a:p>
          <a:p>
            <a:r>
              <a:rPr lang="zh-CN" altLang="en-US" sz="1400" dirty="0"/>
              <a:t>        implementation("com.squareup.retrofit2:retrofit:2.6.1")</a:t>
            </a:r>
          </a:p>
          <a:p>
            <a:r>
              <a:rPr lang="zh-CN" altLang="en-US" sz="1400" dirty="0"/>
              <a:t>        implementation("com.squareup.retrofit2:converter-gson:2.6.1")</a:t>
            </a:r>
          </a:p>
          <a:p>
            <a:r>
              <a:rPr lang="zh-CN" altLang="en-US" sz="1400" dirty="0"/>
              <a:t>    }</a:t>
            </a:r>
          </a:p>
          <a:p>
            <a:r>
              <a:rPr lang="zh-CN" altLang="en-US" sz="1400" dirty="0"/>
              <a:t>    for (lib in libraries) {</a:t>
            </a:r>
          </a:p>
          <a:p>
            <a:r>
              <a:rPr lang="zh-CN" altLang="en-US" sz="1400" dirty="0"/>
              <a:t>        println(lib)</a:t>
            </a:r>
          </a:p>
          <a:p>
            <a:r>
              <a:rPr lang="zh-CN" altLang="en-US" sz="1400" dirty="0"/>
              <a:t>    }</a:t>
            </a:r>
          </a:p>
          <a:p>
            <a:r>
              <a:rPr lang="zh-CN" altLang="en-US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70655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68F25F-2BA6-4C59-93C9-F38AAB3DD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3061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推荐阅读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A2E1361-1C89-3044-BF01-B357496C77AA}"/>
              </a:ext>
            </a:extLst>
          </p:cNvPr>
          <p:cNvSpPr txBox="1"/>
          <p:nvPr/>
        </p:nvSpPr>
        <p:spPr>
          <a:xfrm>
            <a:off x="810000" y="2540000"/>
            <a:ext cx="727445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1.</a:t>
            </a:r>
            <a:r>
              <a:rPr kumimoji="1" lang="zh-CN" altLang="en-US" dirty="0"/>
              <a:t> </a:t>
            </a:r>
            <a:r>
              <a:rPr kumimoji="1" lang="en-US" altLang="zh-CN" dirty="0"/>
              <a:t>《</a:t>
            </a:r>
            <a:r>
              <a:rPr kumimoji="1" lang="zh-CN" altLang="en-US" dirty="0"/>
              <a:t>第一行代码</a:t>
            </a:r>
            <a:r>
              <a:rPr kumimoji="1" lang="en-US" altLang="zh-CN" dirty="0"/>
              <a:t>——Android》</a:t>
            </a:r>
            <a:r>
              <a:rPr kumimoji="1" lang="zh-CN" altLang="en-US" dirty="0"/>
              <a:t>官方主页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https://www.ituring.com.cn/book/2744</a:t>
            </a:r>
            <a:endParaRPr kumimoji="1" lang="en-US" altLang="zh-CN" dirty="0">
              <a:solidFill>
                <a:srgbClr val="00B0F0"/>
              </a:solidFill>
            </a:endParaRPr>
          </a:p>
          <a:p>
            <a:endParaRPr kumimoji="1" lang="en-US" altLang="zh-CN" dirty="0"/>
          </a:p>
          <a:p>
            <a:r>
              <a:rPr kumimoji="1" lang="en-US" altLang="zh-CN" dirty="0"/>
              <a:t>2.</a:t>
            </a:r>
            <a:r>
              <a:rPr kumimoji="1" lang="zh-CN" altLang="en-US" dirty="0"/>
              <a:t>  郭霖微信公众号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270050F2-651D-41E8-A3B8-05556AAB72C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513061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sz="2400"/>
              <a:t>推荐阅读</a:t>
            </a:r>
            <a:endParaRPr lang="zh-CN" altLang="en-US" sz="24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AA07B5E-FB5C-4F8F-8756-C7DDEBFC2FC6}"/>
              </a:ext>
            </a:extLst>
          </p:cNvPr>
          <p:cNvSpPr txBox="1"/>
          <p:nvPr/>
        </p:nvSpPr>
        <p:spPr>
          <a:xfrm>
            <a:off x="810000" y="2540000"/>
            <a:ext cx="727445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1.</a:t>
            </a:r>
            <a:r>
              <a:rPr kumimoji="1" lang="zh-CN" altLang="en-US" dirty="0"/>
              <a:t> </a:t>
            </a:r>
            <a:r>
              <a:rPr kumimoji="1" lang="en-US" altLang="zh-CN" dirty="0"/>
              <a:t>《</a:t>
            </a:r>
            <a:r>
              <a:rPr kumimoji="1" lang="zh-CN" altLang="en-US" dirty="0"/>
              <a:t>第一行代码</a:t>
            </a:r>
            <a:r>
              <a:rPr kumimoji="1" lang="en-US" altLang="zh-CN" dirty="0"/>
              <a:t>——Android》</a:t>
            </a:r>
            <a:r>
              <a:rPr kumimoji="1" lang="zh-CN" altLang="en-US" dirty="0"/>
              <a:t>官方主页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https://www.ituring.com.cn/book/2744</a:t>
            </a:r>
            <a:endParaRPr kumimoji="1" lang="en-US" altLang="zh-CN" dirty="0">
              <a:solidFill>
                <a:srgbClr val="00B0F0"/>
              </a:solidFill>
            </a:endParaRPr>
          </a:p>
          <a:p>
            <a:endParaRPr kumimoji="1" lang="en-US" altLang="zh-CN" dirty="0"/>
          </a:p>
          <a:p>
            <a:r>
              <a:rPr kumimoji="1" lang="en-US" altLang="zh-CN" dirty="0"/>
              <a:t>2.</a:t>
            </a:r>
            <a:r>
              <a:rPr kumimoji="1" lang="zh-CN" altLang="en-US" dirty="0"/>
              <a:t>  郭霖微信公众号</a:t>
            </a:r>
            <a:endParaRPr kumimoji="1" lang="en-US" altLang="zh-CN" dirty="0"/>
          </a:p>
          <a:p>
            <a:endParaRPr kumimoji="1"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FE36540-7F7B-418A-934D-A7D997B81F0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600" y="4098925"/>
            <a:ext cx="1822450" cy="185721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图片 7" descr="手机屏幕截图&#10;&#10;描述已自动生成">
            <a:extLst>
              <a:ext uri="{FF2B5EF4-FFF2-40B4-BE49-F238E27FC236}">
                <a16:creationId xmlns:a16="http://schemas.microsoft.com/office/drawing/2014/main" id="{AF63C851-622F-44FC-92BC-A75A28A8BC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1" y="2317750"/>
            <a:ext cx="3462516" cy="381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1134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490F0C-E588-4A18-A32C-7836EDB3B3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40598" y="3163750"/>
            <a:ext cx="9110804" cy="530500"/>
          </a:xfrm>
        </p:spPr>
        <p:txBody>
          <a:bodyPr>
            <a:normAutofit fontScale="90000"/>
          </a:bodyPr>
          <a:lstStyle/>
          <a:p>
            <a:r>
              <a:rPr lang="zh-CN" altLang="en-US" sz="3200" dirty="0"/>
              <a:t>结束</a:t>
            </a:r>
          </a:p>
        </p:txBody>
      </p:sp>
    </p:spTree>
    <p:extLst>
      <p:ext uri="{BB962C8B-B14F-4D97-AF65-F5344CB8AC3E}">
        <p14:creationId xmlns:p14="http://schemas.microsoft.com/office/powerpoint/2010/main" val="1389320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68F25F-2BA6-4C59-93C9-F38AAB3DD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3061"/>
          </a:xfrm>
        </p:spPr>
        <p:txBody>
          <a:bodyPr>
            <a:normAutofit/>
          </a:bodyPr>
          <a:lstStyle/>
          <a:p>
            <a:r>
              <a:rPr lang="en-US" altLang="zh-CN" sz="2400" dirty="0" err="1"/>
              <a:t>ViewModel</a:t>
            </a:r>
            <a:r>
              <a:rPr lang="zh-CN" altLang="en-US" sz="2400" dirty="0"/>
              <a:t>简介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3C43B30-389C-4E50-8937-49293C364D5B}"/>
              </a:ext>
            </a:extLst>
          </p:cNvPr>
          <p:cNvSpPr/>
          <p:nvPr/>
        </p:nvSpPr>
        <p:spPr>
          <a:xfrm>
            <a:off x="838200" y="2424156"/>
            <a:ext cx="105156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/>
              <a:t>ViewModel</a:t>
            </a:r>
            <a:r>
              <a:rPr lang="zh-CN" altLang="en-US" dirty="0"/>
              <a:t>的一个重要作用就是可以帮助</a:t>
            </a:r>
            <a:r>
              <a:rPr lang="en-US" altLang="zh-CN" dirty="0"/>
              <a:t>Activity</a:t>
            </a:r>
            <a:r>
              <a:rPr lang="zh-CN" altLang="en-US" dirty="0"/>
              <a:t>分担一部分工作，它是专门用于存放与界面相关的数据的。也就是说，只要是界面上能看得到的数据，它的相关变量都应该存放在</a:t>
            </a:r>
            <a:r>
              <a:rPr lang="en-US" altLang="zh-CN" dirty="0" err="1"/>
              <a:t>ViewModel</a:t>
            </a:r>
            <a:r>
              <a:rPr lang="zh-CN" altLang="en-US" dirty="0"/>
              <a:t>中，而不是</a:t>
            </a:r>
            <a:r>
              <a:rPr lang="en-US" altLang="zh-CN" dirty="0"/>
              <a:t>Activity</a:t>
            </a:r>
            <a:r>
              <a:rPr lang="zh-CN" altLang="en-US" dirty="0"/>
              <a:t>中，这样可以在一定程度上减少</a:t>
            </a:r>
            <a:r>
              <a:rPr lang="en-US" altLang="zh-CN" dirty="0"/>
              <a:t>Activity</a:t>
            </a:r>
            <a:r>
              <a:rPr lang="zh-CN" altLang="en-US" dirty="0"/>
              <a:t>中的逻辑。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另外，</a:t>
            </a:r>
            <a:r>
              <a:rPr lang="en-US" altLang="zh-CN" dirty="0" err="1"/>
              <a:t>ViewModel</a:t>
            </a:r>
            <a:r>
              <a:rPr lang="zh-CN" altLang="en-US" dirty="0"/>
              <a:t>还有一个非常重要的特性。我们都知道，当手机发生横竖屏旋转的时候，</a:t>
            </a:r>
            <a:r>
              <a:rPr lang="en-US" altLang="zh-CN" dirty="0"/>
              <a:t>Activity</a:t>
            </a:r>
            <a:r>
              <a:rPr lang="zh-CN" altLang="en-US" dirty="0"/>
              <a:t>会被重新创建，同时存放在</a:t>
            </a:r>
            <a:r>
              <a:rPr lang="en-US" altLang="zh-CN" dirty="0"/>
              <a:t>Activity</a:t>
            </a:r>
            <a:r>
              <a:rPr lang="zh-CN" altLang="en-US" dirty="0"/>
              <a:t>中的数据也会丢失。而</a:t>
            </a:r>
            <a:r>
              <a:rPr lang="en-US" altLang="zh-CN" dirty="0" err="1"/>
              <a:t>ViewModel</a:t>
            </a:r>
            <a:r>
              <a:rPr lang="zh-CN" altLang="en-US" dirty="0"/>
              <a:t>的生命周期和</a:t>
            </a:r>
            <a:r>
              <a:rPr lang="en-US" altLang="zh-CN" dirty="0"/>
              <a:t>Activity</a:t>
            </a:r>
            <a:r>
              <a:rPr lang="zh-CN" altLang="en-US" dirty="0"/>
              <a:t>不同，它可以保证在手机屏幕发生旋转的时候不会被重新创建，只有当</a:t>
            </a:r>
            <a:r>
              <a:rPr lang="en-US" altLang="zh-CN" dirty="0"/>
              <a:t>Activity</a:t>
            </a:r>
            <a:r>
              <a:rPr lang="zh-CN" altLang="en-US" dirty="0"/>
              <a:t>退出的时候才会跟着</a:t>
            </a:r>
            <a:r>
              <a:rPr lang="en-US" altLang="zh-CN" dirty="0"/>
              <a:t>Activity</a:t>
            </a:r>
            <a:r>
              <a:rPr lang="zh-CN" altLang="en-US" dirty="0"/>
              <a:t>一起销毁。因此，将与界面相关的变量存放在</a:t>
            </a:r>
            <a:r>
              <a:rPr lang="en-US" altLang="zh-CN" dirty="0" err="1"/>
              <a:t>ViewModel</a:t>
            </a:r>
            <a:r>
              <a:rPr lang="zh-CN" altLang="en-US" dirty="0"/>
              <a:t>当中，这样即使旋转手机屏幕，界面上显示的数据也不会丢失。</a:t>
            </a:r>
          </a:p>
        </p:txBody>
      </p:sp>
    </p:spTree>
    <p:extLst>
      <p:ext uri="{BB962C8B-B14F-4D97-AF65-F5344CB8AC3E}">
        <p14:creationId xmlns:p14="http://schemas.microsoft.com/office/powerpoint/2010/main" val="920537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68F25F-2BA6-4C59-93C9-F38AAB3DD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3061"/>
          </a:xfrm>
        </p:spPr>
        <p:txBody>
          <a:bodyPr>
            <a:normAutofit/>
          </a:bodyPr>
          <a:lstStyle/>
          <a:p>
            <a:r>
              <a:rPr lang="en-US" altLang="zh-CN" sz="2400" dirty="0" err="1"/>
              <a:t>ViewModel</a:t>
            </a:r>
            <a:r>
              <a:rPr lang="zh-CN" altLang="en-US" sz="2400" dirty="0"/>
              <a:t>的生命周期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3376DA1-B13A-488E-B540-B84DB3EC30E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1881" y="1879088"/>
            <a:ext cx="4900237" cy="4841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088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68F25F-2BA6-4C59-93C9-F38AAB3DD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3061"/>
          </a:xfrm>
        </p:spPr>
        <p:txBody>
          <a:bodyPr>
            <a:normAutofit/>
          </a:bodyPr>
          <a:lstStyle/>
          <a:p>
            <a:r>
              <a:rPr lang="en-US" altLang="zh-CN" sz="2400" dirty="0" err="1"/>
              <a:t>ViewModel</a:t>
            </a:r>
            <a:r>
              <a:rPr lang="zh-CN" altLang="en-US" sz="2400" dirty="0"/>
              <a:t>的基本用法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3C43B30-389C-4E50-8937-49293C364D5B}"/>
              </a:ext>
            </a:extLst>
          </p:cNvPr>
          <p:cNvSpPr/>
          <p:nvPr/>
        </p:nvSpPr>
        <p:spPr>
          <a:xfrm>
            <a:off x="872934" y="2130556"/>
            <a:ext cx="10515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我们可以使用如下代码定义一个</a:t>
            </a:r>
            <a:r>
              <a:rPr lang="en-US" altLang="zh-CN" dirty="0" err="1"/>
              <a:t>ViewModel</a:t>
            </a:r>
            <a:r>
              <a:rPr lang="zh-CN" altLang="en-US" dirty="0"/>
              <a:t>，并加入一个</a:t>
            </a:r>
            <a:r>
              <a:rPr lang="en-US" altLang="zh-CN" dirty="0"/>
              <a:t>counter</a:t>
            </a:r>
            <a:r>
              <a:rPr lang="zh-CN" altLang="en-US" dirty="0"/>
              <a:t>变量用于计数：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7F1F6A5-AC40-424D-8ADA-40345F4A9DF0}"/>
              </a:ext>
            </a:extLst>
          </p:cNvPr>
          <p:cNvSpPr/>
          <p:nvPr/>
        </p:nvSpPr>
        <p:spPr>
          <a:xfrm>
            <a:off x="872934" y="2795403"/>
            <a:ext cx="6096000" cy="116955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1400" dirty="0"/>
              <a:t>class MainViewModel : </a:t>
            </a:r>
            <a:r>
              <a:rPr lang="zh-CN" altLang="en-US" sz="1400" b="1" dirty="0"/>
              <a:t>ViewModel()</a:t>
            </a:r>
            <a:r>
              <a:rPr lang="zh-CN" altLang="en-US" sz="1400" dirty="0"/>
              <a:t> {</a:t>
            </a:r>
          </a:p>
          <a:p>
            <a:r>
              <a:rPr lang="zh-CN" altLang="en-US" sz="1400" dirty="0"/>
              <a:t>    </a:t>
            </a:r>
          </a:p>
          <a:p>
            <a:r>
              <a:rPr lang="zh-CN" altLang="en-US" sz="1400" dirty="0"/>
              <a:t>    </a:t>
            </a:r>
            <a:r>
              <a:rPr lang="zh-CN" altLang="en-US" sz="1400" b="1" dirty="0"/>
              <a:t>var counter = 0</a:t>
            </a:r>
          </a:p>
          <a:p>
            <a:r>
              <a:rPr lang="zh-CN" altLang="en-US" sz="1400" dirty="0"/>
              <a:t>    </a:t>
            </a:r>
          </a:p>
          <a:p>
            <a:r>
              <a:rPr lang="zh-CN" altLang="en-US" sz="1400" dirty="0"/>
              <a:t>}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4919513-D631-4729-80DB-6D94EE8DA772}"/>
              </a:ext>
            </a:extLst>
          </p:cNvPr>
          <p:cNvSpPr/>
          <p:nvPr/>
        </p:nvSpPr>
        <p:spPr>
          <a:xfrm>
            <a:off x="872934" y="4139442"/>
            <a:ext cx="61654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然后在Activity中使用如下代码即可获得ViewModel的实例：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19EF31A-262F-4AAB-BF0F-5D33F76323D9}"/>
              </a:ext>
            </a:extLst>
          </p:cNvPr>
          <p:cNvSpPr/>
          <p:nvPr/>
        </p:nvSpPr>
        <p:spPr>
          <a:xfrm>
            <a:off x="872934" y="4683262"/>
            <a:ext cx="957912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/>
              <a:t>class MainActivity : AppCompatActivity() {</a:t>
            </a:r>
          </a:p>
          <a:p>
            <a:endParaRPr lang="zh-CN" altLang="en-US" sz="1400" dirty="0"/>
          </a:p>
          <a:p>
            <a:r>
              <a:rPr lang="zh-CN" altLang="en-US" sz="1400" dirty="0"/>
              <a:t>    override fun onCreate(savedInstanceState: Bundle?) {</a:t>
            </a:r>
          </a:p>
          <a:p>
            <a:r>
              <a:rPr lang="zh-CN" altLang="en-US" sz="1400" dirty="0"/>
              <a:t>        super.onCreate(savedInstanceState)</a:t>
            </a:r>
          </a:p>
          <a:p>
            <a:r>
              <a:rPr lang="zh-CN" altLang="en-US" sz="1400" dirty="0"/>
              <a:t>        setContentView(R.layout.activity_main)</a:t>
            </a:r>
          </a:p>
          <a:p>
            <a:r>
              <a:rPr lang="zh-CN" altLang="en-US" sz="1400" dirty="0"/>
              <a:t>        </a:t>
            </a:r>
            <a:r>
              <a:rPr lang="zh-CN" altLang="en-US" sz="1400" b="1" dirty="0"/>
              <a:t>val viewModel = ViewModelProviders.of(this).get(MainViewModel::class.java)</a:t>
            </a:r>
          </a:p>
          <a:p>
            <a:r>
              <a:rPr lang="zh-CN" altLang="en-US" sz="1400" dirty="0"/>
              <a:t>    }</a:t>
            </a:r>
          </a:p>
          <a:p>
            <a:r>
              <a:rPr lang="zh-CN" altLang="en-US" sz="1400" dirty="0"/>
              <a:t>    </a:t>
            </a:r>
          </a:p>
          <a:p>
            <a:r>
              <a:rPr lang="zh-CN" altLang="en-US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39725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490F0C-E588-4A18-A32C-7836EDB3B3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6071" y="3145206"/>
            <a:ext cx="9119857" cy="567587"/>
          </a:xfrm>
        </p:spPr>
        <p:txBody>
          <a:bodyPr>
            <a:normAutofit fontScale="90000"/>
          </a:bodyPr>
          <a:lstStyle/>
          <a:p>
            <a:r>
              <a:rPr lang="en-US" altLang="zh-CN" sz="3200" dirty="0"/>
              <a:t>Lifecycles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601166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68F25F-2BA6-4C59-93C9-F38AAB3DD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3061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Lifecycles</a:t>
            </a:r>
            <a:r>
              <a:rPr lang="zh-CN" altLang="en-US" sz="2400" dirty="0"/>
              <a:t>简介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3C43B30-389C-4E50-8937-49293C364D5B}"/>
              </a:ext>
            </a:extLst>
          </p:cNvPr>
          <p:cNvSpPr/>
          <p:nvPr/>
        </p:nvSpPr>
        <p:spPr>
          <a:xfrm>
            <a:off x="838200" y="2424155"/>
            <a:ext cx="105156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感知</a:t>
            </a:r>
            <a:r>
              <a:rPr lang="en-US" altLang="zh-CN" dirty="0"/>
              <a:t>Activity</a:t>
            </a:r>
            <a:r>
              <a:rPr lang="zh-CN" altLang="en-US" dirty="0"/>
              <a:t>的生命周期并不复杂，但问题在于，在一个</a:t>
            </a:r>
            <a:r>
              <a:rPr lang="en-US" altLang="zh-CN" dirty="0"/>
              <a:t>Activity</a:t>
            </a:r>
            <a:r>
              <a:rPr lang="zh-CN" altLang="en-US" dirty="0"/>
              <a:t>中去感知它的生命周期非常简单，而如果要在一个非</a:t>
            </a:r>
            <a:r>
              <a:rPr lang="en-US" altLang="zh-CN" dirty="0"/>
              <a:t>Activity</a:t>
            </a:r>
            <a:r>
              <a:rPr lang="zh-CN" altLang="en-US" dirty="0"/>
              <a:t>的类中去感知</a:t>
            </a:r>
            <a:r>
              <a:rPr lang="en-US" altLang="zh-CN" dirty="0"/>
              <a:t>Activity</a:t>
            </a:r>
            <a:r>
              <a:rPr lang="zh-CN" altLang="en-US" dirty="0"/>
              <a:t>的生命周期，应该怎么办呢？</a:t>
            </a:r>
          </a:p>
          <a:p>
            <a:endParaRPr lang="zh-CN" altLang="en-US" dirty="0"/>
          </a:p>
          <a:p>
            <a:r>
              <a:rPr lang="en-US" altLang="zh-CN" dirty="0"/>
              <a:t>Lifecycles</a:t>
            </a:r>
            <a:r>
              <a:rPr lang="zh-CN" altLang="en-US" dirty="0"/>
              <a:t>组件就是为了解决这个问题而出现的，它可以让任何一个类都能轻松感知到</a:t>
            </a:r>
            <a:r>
              <a:rPr lang="en-US" altLang="zh-CN" dirty="0"/>
              <a:t>Activity</a:t>
            </a:r>
            <a:r>
              <a:rPr lang="zh-CN" altLang="en-US" dirty="0"/>
              <a:t>的生命周期，同时又不需要在</a:t>
            </a:r>
            <a:r>
              <a:rPr lang="en-US" altLang="zh-CN" dirty="0"/>
              <a:t>Activity</a:t>
            </a:r>
            <a:r>
              <a:rPr lang="zh-CN" altLang="en-US" dirty="0"/>
              <a:t>中编写大量的逻辑处理。</a:t>
            </a:r>
          </a:p>
        </p:txBody>
      </p:sp>
    </p:spTree>
    <p:extLst>
      <p:ext uri="{BB962C8B-B14F-4D97-AF65-F5344CB8AC3E}">
        <p14:creationId xmlns:p14="http://schemas.microsoft.com/office/powerpoint/2010/main" val="12555302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68F25F-2BA6-4C59-93C9-F38AAB3DD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3061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Lifecycles</a:t>
            </a:r>
            <a:r>
              <a:rPr lang="zh-CN" altLang="en-US" sz="2400" dirty="0"/>
              <a:t>的基本用法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3C43B30-389C-4E50-8937-49293C364D5B}"/>
              </a:ext>
            </a:extLst>
          </p:cNvPr>
          <p:cNvSpPr/>
          <p:nvPr/>
        </p:nvSpPr>
        <p:spPr>
          <a:xfrm>
            <a:off x="838198" y="2396860"/>
            <a:ext cx="106217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新建一个</a:t>
            </a:r>
            <a:r>
              <a:rPr lang="en-US" altLang="zh-CN" dirty="0" err="1"/>
              <a:t>MyObserver</a:t>
            </a:r>
            <a:r>
              <a:rPr lang="zh-CN" altLang="en-US" dirty="0"/>
              <a:t>类，并让它实现</a:t>
            </a:r>
            <a:r>
              <a:rPr lang="en-US" altLang="zh-CN" dirty="0" err="1"/>
              <a:t>LifecycleObserver</a:t>
            </a:r>
            <a:r>
              <a:rPr lang="zh-CN" altLang="en-US" dirty="0"/>
              <a:t>接口，然后使用方法注解就能感知到</a:t>
            </a:r>
            <a:r>
              <a:rPr lang="en-US" altLang="zh-CN" dirty="0"/>
              <a:t>Activity</a:t>
            </a:r>
            <a:r>
              <a:rPr lang="zh-CN" altLang="en-US" dirty="0"/>
              <a:t>的生命周期了：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7F1F6A5-AC40-424D-8ADA-40345F4A9DF0}"/>
              </a:ext>
            </a:extLst>
          </p:cNvPr>
          <p:cNvSpPr/>
          <p:nvPr/>
        </p:nvSpPr>
        <p:spPr>
          <a:xfrm>
            <a:off x="838198" y="3221298"/>
            <a:ext cx="9886773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/>
              <a:t>class </a:t>
            </a:r>
            <a:r>
              <a:rPr lang="en-US" altLang="zh-CN" sz="1400" dirty="0" err="1"/>
              <a:t>MyObserver</a:t>
            </a:r>
            <a:r>
              <a:rPr lang="en-US" altLang="zh-CN" sz="1400" dirty="0"/>
              <a:t> : </a:t>
            </a:r>
            <a:r>
              <a:rPr lang="en-US" altLang="zh-CN" sz="1400" b="1" dirty="0" err="1"/>
              <a:t>LifecycleObserver</a:t>
            </a:r>
            <a:r>
              <a:rPr lang="en-US" altLang="zh-CN" sz="1400" dirty="0"/>
              <a:t> {</a:t>
            </a:r>
          </a:p>
          <a:p>
            <a:endParaRPr lang="en-US" altLang="zh-CN" sz="1400" dirty="0"/>
          </a:p>
          <a:p>
            <a:r>
              <a:rPr lang="en-US" altLang="zh-CN" sz="1400" b="1" dirty="0"/>
              <a:t>    @</a:t>
            </a:r>
            <a:r>
              <a:rPr lang="en-US" altLang="zh-CN" sz="1400" b="1" dirty="0" err="1"/>
              <a:t>OnLifecycleEvent</a:t>
            </a:r>
            <a:r>
              <a:rPr lang="en-US" altLang="zh-CN" sz="1400" b="1" dirty="0"/>
              <a:t>(</a:t>
            </a:r>
            <a:r>
              <a:rPr lang="en-US" altLang="zh-CN" sz="1400" b="1" dirty="0" err="1"/>
              <a:t>Lifecycle.Event.ON_START</a:t>
            </a:r>
            <a:r>
              <a:rPr lang="en-US" altLang="zh-CN" sz="1400" b="1" dirty="0"/>
              <a:t>)</a:t>
            </a:r>
          </a:p>
          <a:p>
            <a:r>
              <a:rPr lang="en-US" altLang="zh-CN" sz="1400" b="1" dirty="0"/>
              <a:t>    fun </a:t>
            </a:r>
            <a:r>
              <a:rPr lang="en-US" altLang="zh-CN" sz="1400" b="1" dirty="0" err="1"/>
              <a:t>activityStart</a:t>
            </a:r>
            <a:r>
              <a:rPr lang="en-US" altLang="zh-CN" sz="1400" b="1" dirty="0"/>
              <a:t>() {</a:t>
            </a:r>
          </a:p>
          <a:p>
            <a:r>
              <a:rPr lang="en-US" altLang="zh-CN" sz="1400" b="1" dirty="0"/>
              <a:t>        </a:t>
            </a:r>
            <a:r>
              <a:rPr lang="en-US" altLang="zh-CN" sz="1400" b="1" dirty="0" err="1"/>
              <a:t>Log.d</a:t>
            </a:r>
            <a:r>
              <a:rPr lang="en-US" altLang="zh-CN" sz="1400" b="1" dirty="0"/>
              <a:t>("</a:t>
            </a:r>
            <a:r>
              <a:rPr lang="en-US" altLang="zh-CN" sz="1400" b="1" dirty="0" err="1"/>
              <a:t>MyObserver</a:t>
            </a:r>
            <a:r>
              <a:rPr lang="en-US" altLang="zh-CN" sz="1400" b="1" dirty="0"/>
              <a:t>", "</a:t>
            </a:r>
            <a:r>
              <a:rPr lang="en-US" altLang="zh-CN" sz="1400" b="1" dirty="0" err="1"/>
              <a:t>activityStart</a:t>
            </a:r>
            <a:r>
              <a:rPr lang="en-US" altLang="zh-CN" sz="1400" b="1" dirty="0"/>
              <a:t>")</a:t>
            </a:r>
          </a:p>
          <a:p>
            <a:r>
              <a:rPr lang="en-US" altLang="zh-CN" sz="1400" b="1" dirty="0"/>
              <a:t>    }</a:t>
            </a:r>
          </a:p>
          <a:p>
            <a:endParaRPr lang="en-US" altLang="zh-CN" sz="1400" b="1" dirty="0"/>
          </a:p>
          <a:p>
            <a:r>
              <a:rPr lang="en-US" altLang="zh-CN" sz="1400" b="1" dirty="0"/>
              <a:t>    @</a:t>
            </a:r>
            <a:r>
              <a:rPr lang="en-US" altLang="zh-CN" sz="1400" b="1" dirty="0" err="1"/>
              <a:t>OnLifecycleEvent</a:t>
            </a:r>
            <a:r>
              <a:rPr lang="en-US" altLang="zh-CN" sz="1400" b="1" dirty="0"/>
              <a:t>(</a:t>
            </a:r>
            <a:r>
              <a:rPr lang="en-US" altLang="zh-CN" sz="1400" b="1" dirty="0" err="1"/>
              <a:t>Lifecycle.Event.ON_STOP</a:t>
            </a:r>
            <a:r>
              <a:rPr lang="en-US" altLang="zh-CN" sz="1400" b="1" dirty="0"/>
              <a:t>)</a:t>
            </a:r>
          </a:p>
          <a:p>
            <a:r>
              <a:rPr lang="en-US" altLang="zh-CN" sz="1400" b="1" dirty="0"/>
              <a:t>    fun </a:t>
            </a:r>
            <a:r>
              <a:rPr lang="en-US" altLang="zh-CN" sz="1400" b="1" dirty="0" err="1"/>
              <a:t>activityStop</a:t>
            </a:r>
            <a:r>
              <a:rPr lang="en-US" altLang="zh-CN" sz="1400" b="1" dirty="0"/>
              <a:t>() {</a:t>
            </a:r>
          </a:p>
          <a:p>
            <a:r>
              <a:rPr lang="en-US" altLang="zh-CN" sz="1400" b="1" dirty="0"/>
              <a:t>        </a:t>
            </a:r>
            <a:r>
              <a:rPr lang="en-US" altLang="zh-CN" sz="1400" b="1" dirty="0" err="1"/>
              <a:t>Log.d</a:t>
            </a:r>
            <a:r>
              <a:rPr lang="en-US" altLang="zh-CN" sz="1400" b="1" dirty="0"/>
              <a:t>("</a:t>
            </a:r>
            <a:r>
              <a:rPr lang="en-US" altLang="zh-CN" sz="1400" b="1" dirty="0" err="1"/>
              <a:t>MyObserver</a:t>
            </a:r>
            <a:r>
              <a:rPr lang="en-US" altLang="zh-CN" sz="1400" b="1" dirty="0"/>
              <a:t>", "</a:t>
            </a:r>
            <a:r>
              <a:rPr lang="en-US" altLang="zh-CN" sz="1400" b="1" dirty="0" err="1"/>
              <a:t>activityStop</a:t>
            </a:r>
            <a:r>
              <a:rPr lang="en-US" altLang="zh-CN" sz="1400" b="1" dirty="0"/>
              <a:t>")</a:t>
            </a:r>
          </a:p>
          <a:p>
            <a:r>
              <a:rPr lang="en-US" altLang="zh-CN" sz="1400" b="1" dirty="0"/>
              <a:t>    }</a:t>
            </a:r>
          </a:p>
          <a:p>
            <a:endParaRPr lang="en-US" altLang="zh-CN" sz="1400" dirty="0"/>
          </a:p>
          <a:p>
            <a:r>
              <a:rPr lang="en-US" altLang="zh-CN" sz="1400" dirty="0"/>
              <a:t>}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7109021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引用">
  <a:themeElements>
    <a:clrScheme name="自定义 1">
      <a:dk1>
        <a:srgbClr val="000000"/>
      </a:dk1>
      <a:lt1>
        <a:srgbClr val="FFFFFF"/>
      </a:lt1>
      <a:dk2>
        <a:srgbClr val="FFFEFC"/>
      </a:dk2>
      <a:lt2>
        <a:srgbClr val="CEDBE6"/>
      </a:lt2>
      <a:accent1>
        <a:srgbClr val="41B1E2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引用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{8AA2F039-4069-F644-ACDE-2166C0520A53}tf10001121</Template>
  <TotalTime>836</TotalTime>
  <Words>2149</Words>
  <Application>Microsoft Office PowerPoint</Application>
  <PresentationFormat>宽屏</PresentationFormat>
  <Paragraphs>253</Paragraphs>
  <Slides>33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38" baseType="lpstr">
      <vt:lpstr>等线</vt:lpstr>
      <vt:lpstr>Arial</vt:lpstr>
      <vt:lpstr>Calibri</vt:lpstr>
      <vt:lpstr>Wingdings 2</vt:lpstr>
      <vt:lpstr>引用</vt:lpstr>
      <vt:lpstr>第13章 高级程序开发组件，探究Jetpack</vt:lpstr>
      <vt:lpstr>Jetpack简介</vt:lpstr>
      <vt:lpstr>ViewModel</vt:lpstr>
      <vt:lpstr>ViewModel简介</vt:lpstr>
      <vt:lpstr>ViewModel的生命周期</vt:lpstr>
      <vt:lpstr>ViewModel的基本用法</vt:lpstr>
      <vt:lpstr>Lifecycles</vt:lpstr>
      <vt:lpstr>Lifecycles简介</vt:lpstr>
      <vt:lpstr>Lifecycles的基本用法</vt:lpstr>
      <vt:lpstr>Lifecycles的基本用法</vt:lpstr>
      <vt:lpstr>  LiveData</vt:lpstr>
      <vt:lpstr>LiveData简介</vt:lpstr>
      <vt:lpstr>LiveData的基本用法</vt:lpstr>
      <vt:lpstr>LiveData的基本用法</vt:lpstr>
      <vt:lpstr> Room</vt:lpstr>
      <vt:lpstr>Room简介</vt:lpstr>
      <vt:lpstr>Room的整体结构</vt:lpstr>
      <vt:lpstr>定义Entity</vt:lpstr>
      <vt:lpstr>定义Dao</vt:lpstr>
      <vt:lpstr>定义Database</vt:lpstr>
      <vt:lpstr>对数据库进行操作</vt:lpstr>
      <vt:lpstr> WorkManager</vt:lpstr>
      <vt:lpstr>WorkManager简介</vt:lpstr>
      <vt:lpstr>WorkManager的基本用法</vt:lpstr>
      <vt:lpstr>定义后台任务</vt:lpstr>
      <vt:lpstr>对后台任务进行配置</vt:lpstr>
      <vt:lpstr>对后台任务进行配置</vt:lpstr>
      <vt:lpstr>Kotlin课堂</vt:lpstr>
      <vt:lpstr>DSL简介</vt:lpstr>
      <vt:lpstr>构建自己的DSL</vt:lpstr>
      <vt:lpstr>构建自己的DSL</vt:lpstr>
      <vt:lpstr>推荐阅读</vt:lpstr>
      <vt:lpstr>结束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第1章 开始启程，你的第一行Android代码</dc:title>
  <dc:creator>郭 霖</dc:creator>
  <cp:lastModifiedBy>张霞</cp:lastModifiedBy>
  <cp:revision>278</cp:revision>
  <dcterms:created xsi:type="dcterms:W3CDTF">2019-11-27T23:48:03Z</dcterms:created>
  <dcterms:modified xsi:type="dcterms:W3CDTF">2020-03-19T07:06:13Z</dcterms:modified>
</cp:coreProperties>
</file>