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1" r:id="rId5"/>
    <p:sldId id="273" r:id="rId6"/>
    <p:sldId id="318" r:id="rId7"/>
    <p:sldId id="274" r:id="rId8"/>
    <p:sldId id="275" r:id="rId9"/>
    <p:sldId id="276" r:id="rId10"/>
    <p:sldId id="277" r:id="rId11"/>
    <p:sldId id="319" r:id="rId12"/>
    <p:sldId id="324" r:id="rId13"/>
    <p:sldId id="278" r:id="rId14"/>
    <p:sldId id="279" r:id="rId15"/>
    <p:sldId id="280" r:id="rId16"/>
    <p:sldId id="325" r:id="rId17"/>
    <p:sldId id="281" r:id="rId18"/>
    <p:sldId id="326" r:id="rId19"/>
    <p:sldId id="282" r:id="rId20"/>
    <p:sldId id="320" r:id="rId21"/>
    <p:sldId id="283" r:id="rId22"/>
    <p:sldId id="327" r:id="rId23"/>
    <p:sldId id="284" r:id="rId24"/>
    <p:sldId id="285" r:id="rId25"/>
    <p:sldId id="287" r:id="rId26"/>
    <p:sldId id="286" r:id="rId27"/>
    <p:sldId id="321" r:id="rId28"/>
    <p:sldId id="288" r:id="rId29"/>
    <p:sldId id="289" r:id="rId30"/>
    <p:sldId id="290" r:id="rId31"/>
    <p:sldId id="291" r:id="rId32"/>
    <p:sldId id="292" r:id="rId33"/>
    <p:sldId id="322" r:id="rId34"/>
    <p:sldId id="293" r:id="rId35"/>
    <p:sldId id="294" r:id="rId36"/>
    <p:sldId id="295" r:id="rId37"/>
    <p:sldId id="296" r:id="rId38"/>
    <p:sldId id="297" r:id="rId39"/>
    <p:sldId id="323" r:id="rId40"/>
    <p:sldId id="298" r:id="rId41"/>
    <p:sldId id="299" r:id="rId42"/>
    <p:sldId id="387" r:id="rId43"/>
    <p:sldId id="27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7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90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35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9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04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  <a:effectLst/>
        </p:spPr>
        <p:txBody>
          <a:bodyPr/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  <a:effectLst/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effectLst/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2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effectLst/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  <a:effectLst/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  <a:effectLst/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0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60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772332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6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84F04C-7BE5-4800-BEFE-CF1A78709C76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E1A4871-B804-4682-9AD5-292607198B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977749AE-610C-0C49-BEED-8177A6B95CAA}"/>
              </a:ext>
            </a:extLst>
          </p:cNvPr>
          <p:cNvSpPr txBox="1">
            <a:spLocks/>
          </p:cNvSpPr>
          <p:nvPr userDrawn="1"/>
        </p:nvSpPr>
        <p:spPr>
          <a:xfrm>
            <a:off x="8428893" y="6487054"/>
            <a:ext cx="3763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《</a:t>
            </a:r>
            <a:r>
              <a:rPr lang="zh-CN" altLang="en-US" dirty="0"/>
              <a:t>第一行代码</a:t>
            </a:r>
            <a:r>
              <a:rPr lang="en-US" altLang="zh-CN" dirty="0"/>
              <a:t>——Android</a:t>
            </a:r>
            <a:r>
              <a:rPr lang="zh-CN" altLang="en-US" dirty="0"/>
              <a:t>（第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r>
              <a:rPr lang="en-US" altLang="zh-CN" dirty="0"/>
              <a:t>》</a:t>
            </a:r>
            <a:r>
              <a:rPr lang="zh-CN" altLang="en-US" dirty="0"/>
              <a:t>随书</a:t>
            </a:r>
            <a:r>
              <a:rPr lang="en-US" altLang="zh-CN" dirty="0"/>
              <a:t>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ituring.com.cn/book/27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章 探究新语言，快速入门</a:t>
            </a:r>
            <a:r>
              <a:rPr lang="en-US" altLang="zh-CN" sz="3200" dirty="0"/>
              <a:t>Kotlin</a:t>
            </a:r>
            <a:r>
              <a:rPr lang="zh-CN" altLang="en-US" sz="3200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411736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44" y="2302540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当一个函数的函数体中只有一行代码时，可以使用单行代码函数的语法糖：</a:t>
            </a: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41B193-0B6C-4FB9-A2FA-0F5A724EDB3D}"/>
              </a:ext>
            </a:extLst>
          </p:cNvPr>
          <p:cNvSpPr/>
          <p:nvPr/>
        </p:nvSpPr>
        <p:spPr>
          <a:xfrm>
            <a:off x="838200" y="32654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methodName(param1: Int, param2: Int) </a:t>
            </a:r>
            <a:r>
              <a:rPr lang="en-US" altLang="zh-CN" dirty="0"/>
              <a:t>=</a:t>
            </a:r>
            <a:r>
              <a:rPr lang="zh-CN" altLang="en-US" dirty="0"/>
              <a:t> 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888248-CB4D-476A-A767-CA7A76E57ED0}"/>
              </a:ext>
            </a:extLst>
          </p:cNvPr>
          <p:cNvSpPr/>
          <p:nvPr/>
        </p:nvSpPr>
        <p:spPr>
          <a:xfrm>
            <a:off x="838201" y="4084695"/>
            <a:ext cx="105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使用这种写法，可以直接将唯一的一行代码写在函数定义的尾部，中间用等号连接即可。</a:t>
            </a:r>
          </a:p>
          <a:p>
            <a:endParaRPr lang="zh-CN" altLang="en-US" dirty="0"/>
          </a:p>
          <a:p>
            <a:r>
              <a:rPr lang="en-US" altLang="zh-CN" dirty="0"/>
              <a:t>return</a:t>
            </a:r>
            <a:r>
              <a:rPr lang="zh-CN" altLang="en-US" dirty="0"/>
              <a:t>关键字也可以省略，等号足以表达返回值的意思。</a:t>
            </a:r>
          </a:p>
          <a:p>
            <a:endParaRPr lang="zh-CN" altLang="en-US" dirty="0"/>
          </a:p>
          <a:p>
            <a:r>
              <a:rPr lang="en-US" altLang="zh-CN" dirty="0"/>
              <a:t>Kotlin</a:t>
            </a:r>
            <a:r>
              <a:rPr lang="zh-CN" altLang="en-US" dirty="0"/>
              <a:t>还拥有出色的类型推导机制，可以自动推导出返回值的类型。</a:t>
            </a:r>
          </a:p>
        </p:txBody>
      </p:sp>
    </p:spTree>
    <p:extLst>
      <p:ext uri="{BB962C8B-B14F-4D97-AF65-F5344CB8AC3E}">
        <p14:creationId xmlns:p14="http://schemas.microsoft.com/office/powerpoint/2010/main" val="41368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逻辑控制</a:t>
            </a:r>
          </a:p>
        </p:txBody>
      </p:sp>
    </p:spTree>
    <p:extLst>
      <p:ext uri="{BB962C8B-B14F-4D97-AF65-F5344CB8AC3E}">
        <p14:creationId xmlns:p14="http://schemas.microsoft.com/office/powerpoint/2010/main" val="300833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795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条件语句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BC48E6-73D8-4226-A58F-E0FE500C3ECD}"/>
              </a:ext>
            </a:extLst>
          </p:cNvPr>
          <p:cNvSpPr/>
          <p:nvPr/>
        </p:nvSpPr>
        <p:spPr>
          <a:xfrm>
            <a:off x="838200" y="2293471"/>
            <a:ext cx="10515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Kotlin中的if语句相比于Java有一个额外的功能：它是可以有返回值的，返回值就是if语句每一个条件中最后一行代码的返回值。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0C2783-5A91-4B95-80D9-678088D4B461}"/>
              </a:ext>
            </a:extLst>
          </p:cNvPr>
          <p:cNvSpPr/>
          <p:nvPr/>
        </p:nvSpPr>
        <p:spPr>
          <a:xfrm>
            <a:off x="838200" y="3458418"/>
            <a:ext cx="64965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largerNumber(num1: Int, num2: Int): Int {</a:t>
            </a:r>
          </a:p>
          <a:p>
            <a:r>
              <a:rPr lang="zh-CN" altLang="en-US" dirty="0"/>
              <a:t>    val value = if (num1 &gt; num2) {</a:t>
            </a:r>
          </a:p>
          <a:p>
            <a:r>
              <a:rPr lang="zh-CN" altLang="en-US" dirty="0"/>
              <a:t>        num1</a:t>
            </a:r>
          </a:p>
          <a:p>
            <a:r>
              <a:rPr lang="zh-CN" altLang="en-US" dirty="0"/>
              <a:t>    } else {</a:t>
            </a:r>
          </a:p>
          <a:p>
            <a:r>
              <a:rPr lang="zh-CN" altLang="en-US" dirty="0"/>
              <a:t>        num2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value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022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条件语句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1CE024-99E3-4B34-947B-F15CF679D526}"/>
              </a:ext>
            </a:extLst>
          </p:cNvPr>
          <p:cNvSpPr/>
          <p:nvPr/>
        </p:nvSpPr>
        <p:spPr>
          <a:xfrm>
            <a:off x="838199" y="2401239"/>
            <a:ext cx="10305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仔细观察上述代码，你会发现value其实是一个多余的变量，我们可以直接将if语句返回，这样代码将会变得更加精简，如下所示：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070974-7B66-44F0-9746-B37482B7FAEB}"/>
              </a:ext>
            </a:extLst>
          </p:cNvPr>
          <p:cNvSpPr/>
          <p:nvPr/>
        </p:nvSpPr>
        <p:spPr>
          <a:xfrm>
            <a:off x="838199" y="3554960"/>
            <a:ext cx="53738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largerNumber(num1: Int, num2: Int): Int {</a:t>
            </a:r>
          </a:p>
          <a:p>
            <a:r>
              <a:rPr lang="zh-CN" altLang="en-US" dirty="0"/>
              <a:t>    return if (num1 &gt; num2) {</a:t>
            </a:r>
          </a:p>
          <a:p>
            <a:r>
              <a:rPr lang="zh-CN" altLang="en-US" dirty="0"/>
              <a:t>        num1</a:t>
            </a:r>
          </a:p>
          <a:p>
            <a:r>
              <a:rPr lang="zh-CN" altLang="en-US" dirty="0"/>
              <a:t>    } else {</a:t>
            </a:r>
          </a:p>
          <a:p>
            <a:r>
              <a:rPr lang="zh-CN" altLang="en-US" dirty="0"/>
              <a:t>        num2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07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if</a:t>
            </a:r>
            <a:r>
              <a:rPr lang="zh-CN" altLang="en-US" sz="2400" dirty="0"/>
              <a:t>条件语句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BC48E6-73D8-4226-A58F-E0FE500C3ECD}"/>
              </a:ext>
            </a:extLst>
          </p:cNvPr>
          <p:cNvSpPr/>
          <p:nvPr/>
        </p:nvSpPr>
        <p:spPr>
          <a:xfrm>
            <a:off x="801654" y="2204174"/>
            <a:ext cx="10515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当一个函数只有一行代码时，可以省略函数体部分，直接将这一行代码使用等号串连在函数定义的尾部。虽然</a:t>
            </a:r>
            <a:r>
              <a:rPr lang="en-US" altLang="zh-CN" dirty="0" err="1"/>
              <a:t>largerNumber</a:t>
            </a:r>
            <a:r>
              <a:rPr lang="en-US" altLang="zh-CN" dirty="0"/>
              <a:t>()</a:t>
            </a:r>
            <a:r>
              <a:rPr lang="zh-CN" altLang="en-US" dirty="0"/>
              <a:t>函数不止只有一行代码，但是它和只有一行代码的作用是相同的，只是</a:t>
            </a:r>
            <a:r>
              <a:rPr lang="en-US" altLang="zh-CN" dirty="0"/>
              <a:t>return</a:t>
            </a:r>
            <a:r>
              <a:rPr lang="zh-CN" altLang="en-US" dirty="0"/>
              <a:t>了一下</a:t>
            </a:r>
            <a:r>
              <a:rPr lang="en-US" altLang="zh-CN" dirty="0"/>
              <a:t>if</a:t>
            </a:r>
            <a:r>
              <a:rPr lang="zh-CN" altLang="en-US" dirty="0"/>
              <a:t>语句的返回值而已，符合该语法糖的使用条件。那么我们就可以将代码进一步精简：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18F5D0-FB11-454F-8E0A-E982E30A0154}"/>
              </a:ext>
            </a:extLst>
          </p:cNvPr>
          <p:cNvSpPr/>
          <p:nvPr/>
        </p:nvSpPr>
        <p:spPr>
          <a:xfrm>
            <a:off x="838199" y="3287565"/>
            <a:ext cx="104425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largerNumber(num1: Int, num2: Int) = if (num1 &gt; num2) {</a:t>
            </a:r>
          </a:p>
          <a:p>
            <a:r>
              <a:rPr lang="zh-CN" altLang="en-US" dirty="0"/>
              <a:t>    num1</a:t>
            </a:r>
          </a:p>
          <a:p>
            <a:r>
              <a:rPr lang="zh-CN" altLang="en-US" dirty="0"/>
              <a:t>} else {</a:t>
            </a:r>
          </a:p>
          <a:p>
            <a:r>
              <a:rPr lang="zh-CN" altLang="en-US" dirty="0"/>
              <a:t>    num2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0BE309-A925-4384-A51C-46430DC14574}"/>
              </a:ext>
            </a:extLst>
          </p:cNvPr>
          <p:cNvSpPr/>
          <p:nvPr/>
        </p:nvSpPr>
        <p:spPr>
          <a:xfrm>
            <a:off x="838199" y="5026247"/>
            <a:ext cx="978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最后，还可以将上述代码再精简一下，直接压缩成一行代码：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E1B0B1-FA58-43C6-B887-46A7F0A698D6}"/>
              </a:ext>
            </a:extLst>
          </p:cNvPr>
          <p:cNvSpPr/>
          <p:nvPr/>
        </p:nvSpPr>
        <p:spPr>
          <a:xfrm>
            <a:off x="838199" y="5656934"/>
            <a:ext cx="10909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largerNumber(num1: Int, num2: Int) = if (num1 &gt; num2) num1 else num2</a:t>
            </a:r>
          </a:p>
        </p:txBody>
      </p:sp>
    </p:spTree>
    <p:extLst>
      <p:ext uri="{BB962C8B-B14F-4D97-AF65-F5344CB8AC3E}">
        <p14:creationId xmlns:p14="http://schemas.microsoft.com/office/powerpoint/2010/main" val="12367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when</a:t>
            </a:r>
            <a:r>
              <a:rPr lang="zh-CN" altLang="en-US" sz="2400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91"/>
            <a:ext cx="10515600" cy="51306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当需要判断的条件非常多的时候，可以考虑使用</a:t>
            </a:r>
            <a:r>
              <a:rPr lang="en-US" altLang="zh-CN" sz="1800" dirty="0"/>
              <a:t>when</a:t>
            </a:r>
            <a:r>
              <a:rPr lang="zh-CN" altLang="en-US" sz="1800" dirty="0"/>
              <a:t>语句来替代</a:t>
            </a:r>
            <a:r>
              <a:rPr lang="en-US" altLang="zh-CN" sz="1800" dirty="0"/>
              <a:t>if</a:t>
            </a:r>
            <a:r>
              <a:rPr lang="zh-CN" altLang="en-US" sz="1800" dirty="0"/>
              <a:t>语句。</a:t>
            </a: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9FD010-7C7F-4EF6-81F1-E2647E291388}"/>
              </a:ext>
            </a:extLst>
          </p:cNvPr>
          <p:cNvSpPr/>
          <p:nvPr/>
        </p:nvSpPr>
        <p:spPr>
          <a:xfrm>
            <a:off x="838200" y="30007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getScore(name: String) = when (name) {</a:t>
            </a:r>
          </a:p>
          <a:p>
            <a:r>
              <a:rPr lang="zh-CN" altLang="en-US" dirty="0"/>
              <a:t>    "Tom" -&gt; 86</a:t>
            </a:r>
          </a:p>
          <a:p>
            <a:r>
              <a:rPr lang="zh-CN" altLang="en-US" dirty="0"/>
              <a:t>    "Jim" -&gt; 77</a:t>
            </a:r>
          </a:p>
          <a:p>
            <a:r>
              <a:rPr lang="zh-CN" altLang="en-US" dirty="0"/>
              <a:t>    "Jack" -&gt; 95</a:t>
            </a:r>
          </a:p>
          <a:p>
            <a:r>
              <a:rPr lang="zh-CN" altLang="en-US" dirty="0"/>
              <a:t>    "Lily" -&gt; 100</a:t>
            </a:r>
          </a:p>
          <a:p>
            <a:r>
              <a:rPr lang="zh-CN" altLang="en-US" dirty="0"/>
              <a:t>    else -&gt; 0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2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when</a:t>
            </a:r>
            <a:r>
              <a:rPr lang="zh-CN" altLang="en-US" sz="2400" dirty="0"/>
              <a:t>条件语句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89F9DB-5D1A-47C7-8906-E2ED85ED425E}"/>
              </a:ext>
            </a:extLst>
          </p:cNvPr>
          <p:cNvSpPr/>
          <p:nvPr/>
        </p:nvSpPr>
        <p:spPr>
          <a:xfrm>
            <a:off x="838200" y="2243192"/>
            <a:ext cx="5565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除了精确匹配之外，when语句还允许进行类型匹配。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9A0C72-6072-4A67-8419-EFE399822DF5}"/>
              </a:ext>
            </a:extLst>
          </p:cNvPr>
          <p:cNvSpPr/>
          <p:nvPr/>
        </p:nvSpPr>
        <p:spPr>
          <a:xfrm>
            <a:off x="838199" y="2961867"/>
            <a:ext cx="7541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 checkNumber(num: Number) {</a:t>
            </a:r>
          </a:p>
          <a:p>
            <a:r>
              <a:rPr lang="zh-CN" altLang="en-US" dirty="0"/>
              <a:t>    when (num) {</a:t>
            </a:r>
          </a:p>
          <a:p>
            <a:r>
              <a:rPr lang="zh-CN" altLang="en-US" dirty="0"/>
              <a:t>        is Int -&gt; println("number is Int")</a:t>
            </a:r>
          </a:p>
          <a:p>
            <a:r>
              <a:rPr lang="zh-CN" altLang="en-US" dirty="0"/>
              <a:t>        is Double -&gt; println("number is Double")</a:t>
            </a:r>
          </a:p>
          <a:p>
            <a:r>
              <a:rPr lang="zh-CN" altLang="en-US" dirty="0"/>
              <a:t>        else -&gt; println("number not support")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73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for-in</a:t>
            </a:r>
            <a:r>
              <a:rPr lang="zh-CN" altLang="en-US" sz="2400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10"/>
            <a:ext cx="10515600" cy="51306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我们可以使用如下</a:t>
            </a:r>
            <a:r>
              <a:rPr lang="en-US" altLang="zh-CN" sz="1800" dirty="0"/>
              <a:t>Kotlin</a:t>
            </a:r>
            <a:r>
              <a:rPr lang="zh-CN" altLang="en-US" sz="1800" dirty="0"/>
              <a:t>代码来表示一个区间：</a:t>
            </a: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9FD010-7C7F-4EF6-81F1-E2647E291388}"/>
              </a:ext>
            </a:extLst>
          </p:cNvPr>
          <p:cNvSpPr/>
          <p:nvPr/>
        </p:nvSpPr>
        <p:spPr>
          <a:xfrm>
            <a:off x="838199" y="30257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range = 0..10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E3E2A-0274-4061-9005-CF4F1AB3CB2F}"/>
              </a:ext>
            </a:extLst>
          </p:cNvPr>
          <p:cNvSpPr/>
          <p:nvPr/>
        </p:nvSpPr>
        <p:spPr>
          <a:xfrm>
            <a:off x="838199" y="3631421"/>
            <a:ext cx="106571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上述代码表示创建了一个0到10的区间，并且两端都是闭区间，这意味着0到10这两个端点都是包含在区间中的，用数学的方式表达出来就是[0, 10]。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也可以使用</a:t>
            </a:r>
            <a:r>
              <a:rPr lang="en-US" altLang="zh-CN" dirty="0"/>
              <a:t>until</a:t>
            </a:r>
            <a:r>
              <a:rPr lang="zh-CN" altLang="en-US" dirty="0"/>
              <a:t>关键字来创建一个左闭右开的区间：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36D666-BEB8-4366-A06C-206E643C2046}"/>
              </a:ext>
            </a:extLst>
          </p:cNvPr>
          <p:cNvSpPr/>
          <p:nvPr/>
        </p:nvSpPr>
        <p:spPr>
          <a:xfrm>
            <a:off x="838199" y="50164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range = 0 until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59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for-in</a:t>
            </a:r>
            <a:r>
              <a:rPr lang="zh-CN" altLang="en-US" sz="2400" dirty="0"/>
              <a:t>循环语句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9A0C72-6072-4A67-8419-EFE399822DF5}"/>
              </a:ext>
            </a:extLst>
          </p:cNvPr>
          <p:cNvSpPr/>
          <p:nvPr/>
        </p:nvSpPr>
        <p:spPr>
          <a:xfrm>
            <a:off x="838199" y="41908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fun main() {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in 0..10)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println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36D666-BEB8-4366-A06C-206E643C2046}"/>
              </a:ext>
            </a:extLst>
          </p:cNvPr>
          <p:cNvSpPr/>
          <p:nvPr/>
        </p:nvSpPr>
        <p:spPr>
          <a:xfrm>
            <a:off x="838199" y="24127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range = 0 until 10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E488FB-6B2F-41D7-802A-0EFC9D0374F3}"/>
              </a:ext>
            </a:extLst>
          </p:cNvPr>
          <p:cNvSpPr/>
          <p:nvPr/>
        </p:nvSpPr>
        <p:spPr>
          <a:xfrm>
            <a:off x="838199" y="3163286"/>
            <a:ext cx="10817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上述代码表示创建了一个0到</a:t>
            </a:r>
            <a:r>
              <a:rPr lang="en-US" altLang="zh-CN" dirty="0"/>
              <a:t>10</a:t>
            </a:r>
            <a:r>
              <a:rPr lang="zh-CN" altLang="en-US" dirty="0"/>
              <a:t>的左闭右开区间，它的数学表达方式是[0, 10)。有了区间之后，我们就可以通过for-in循环来遍历这个区间：</a:t>
            </a:r>
          </a:p>
        </p:txBody>
      </p:sp>
    </p:spTree>
    <p:extLst>
      <p:ext uri="{BB962C8B-B14F-4D97-AF65-F5344CB8AC3E}">
        <p14:creationId xmlns:p14="http://schemas.microsoft.com/office/powerpoint/2010/main" val="1597271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for-in</a:t>
            </a:r>
            <a:r>
              <a:rPr lang="zh-CN" altLang="en-US" sz="2400" dirty="0"/>
              <a:t>循环语句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9469"/>
            <a:ext cx="10515600" cy="513062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如果你想跳过其中的一些元素，可以使用</a:t>
            </a:r>
            <a:r>
              <a:rPr lang="en-US" altLang="zh-CN" sz="1800" dirty="0"/>
              <a:t>step</a:t>
            </a:r>
            <a:r>
              <a:rPr lang="zh-CN" altLang="en-US" sz="1800" dirty="0"/>
              <a:t>关键字：</a:t>
            </a: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14BD59-FE0F-4E22-BE55-CABAE62AE837}"/>
              </a:ext>
            </a:extLst>
          </p:cNvPr>
          <p:cNvSpPr/>
          <p:nvPr/>
        </p:nvSpPr>
        <p:spPr>
          <a:xfrm>
            <a:off x="838200" y="28514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main() {</a:t>
            </a:r>
          </a:p>
          <a:p>
            <a:r>
              <a:rPr lang="zh-CN" altLang="en-US" dirty="0"/>
              <a:t>    for (i in 0 until 10 step 2) {</a:t>
            </a:r>
          </a:p>
          <a:p>
            <a:r>
              <a:rPr lang="zh-CN" altLang="en-US" dirty="0"/>
              <a:t>        println(i)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2F3FE7-392E-4F9A-ACAF-EFF437A09D6A}"/>
              </a:ext>
            </a:extLst>
          </p:cNvPr>
          <p:cNvSpPr/>
          <p:nvPr/>
        </p:nvSpPr>
        <p:spPr>
          <a:xfrm>
            <a:off x="838200" y="4499186"/>
            <a:ext cx="6070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如果你想创建一个降序的区间，可以使用downTo关键字：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3757BC-6CDF-4034-A639-EE5F5E6363D2}"/>
              </a:ext>
            </a:extLst>
          </p:cNvPr>
          <p:cNvSpPr/>
          <p:nvPr/>
        </p:nvSpPr>
        <p:spPr>
          <a:xfrm>
            <a:off x="838200" y="505993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main() {</a:t>
            </a:r>
          </a:p>
          <a:p>
            <a:r>
              <a:rPr lang="zh-CN" altLang="en-US" dirty="0"/>
              <a:t>    for (i in 10 downTo 1) {</a:t>
            </a:r>
          </a:p>
          <a:p>
            <a:r>
              <a:rPr lang="zh-CN" altLang="en-US" dirty="0"/>
              <a:t>        println(i)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Kotlin</a:t>
            </a:r>
            <a:r>
              <a:rPr lang="zh-CN" altLang="en-US" sz="2400" dirty="0"/>
              <a:t>的发展历程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187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2011</a:t>
            </a:r>
            <a:r>
              <a:rPr lang="zh-CN" altLang="en-US" sz="1800" dirty="0"/>
              <a:t>年，</a:t>
            </a:r>
            <a:r>
              <a:rPr lang="en-US" altLang="zh-CN" sz="1800" dirty="0"/>
              <a:t>JetBrains</a:t>
            </a:r>
            <a:r>
              <a:rPr lang="zh-CN" altLang="en-US" sz="1800" dirty="0"/>
              <a:t>发布了</a:t>
            </a:r>
            <a:r>
              <a:rPr lang="en-US" altLang="zh-CN" sz="1800" dirty="0"/>
              <a:t>Kotlin</a:t>
            </a:r>
            <a:r>
              <a:rPr lang="zh-CN" altLang="en-US" sz="1800" dirty="0"/>
              <a:t>的第一个版本，并在</a:t>
            </a:r>
            <a:r>
              <a:rPr lang="en-US" altLang="zh-CN" sz="1800" dirty="0"/>
              <a:t>2012</a:t>
            </a:r>
            <a:r>
              <a:rPr lang="zh-CN" altLang="en-US" sz="1800" dirty="0"/>
              <a:t>年将其开源。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Kotlin</a:t>
            </a:r>
            <a:r>
              <a:rPr lang="zh-CN" altLang="en-US" sz="1800" dirty="0"/>
              <a:t>发布了</a:t>
            </a:r>
            <a:r>
              <a:rPr lang="en-US" altLang="zh-CN" sz="1800" dirty="0"/>
              <a:t>1.0</a:t>
            </a:r>
            <a:r>
              <a:rPr lang="zh-CN" altLang="en-US" sz="1800" dirty="0"/>
              <a:t>正式版，代表着</a:t>
            </a:r>
            <a:r>
              <a:rPr lang="en-US" altLang="zh-CN" sz="1800" dirty="0"/>
              <a:t>Kotlin</a:t>
            </a:r>
            <a:r>
              <a:rPr lang="zh-CN" altLang="en-US" sz="1800" dirty="0"/>
              <a:t>语言已经足够成熟和稳定了，并且</a:t>
            </a:r>
            <a:r>
              <a:rPr lang="en-US" altLang="zh-CN" sz="1800" dirty="0"/>
              <a:t>JetBrains</a:t>
            </a:r>
            <a:r>
              <a:rPr lang="zh-CN" altLang="en-US" sz="1800" dirty="0"/>
              <a:t>也在自家的旗舰</a:t>
            </a:r>
            <a:r>
              <a:rPr lang="en-US" altLang="zh-CN" sz="1800" dirty="0"/>
              <a:t>IDE</a:t>
            </a:r>
            <a:r>
              <a:rPr lang="zh-CN" altLang="en-US" sz="1800" dirty="0"/>
              <a:t>开发工具</a:t>
            </a:r>
            <a:r>
              <a:rPr lang="en-US" altLang="zh-CN" sz="1800" dirty="0"/>
              <a:t>IntelliJ IDEA</a:t>
            </a:r>
            <a:r>
              <a:rPr lang="zh-CN" altLang="en-US" sz="1800" dirty="0"/>
              <a:t>中加入了</a:t>
            </a:r>
            <a:r>
              <a:rPr lang="en-US" altLang="zh-CN" sz="1800" dirty="0"/>
              <a:t>Kotlin</a:t>
            </a:r>
            <a:r>
              <a:rPr lang="zh-CN" altLang="en-US" sz="1800" dirty="0"/>
              <a:t>的支持。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2017</a:t>
            </a:r>
            <a:r>
              <a:rPr lang="zh-CN" altLang="en-US" sz="1800" dirty="0"/>
              <a:t>年</a:t>
            </a:r>
            <a:r>
              <a:rPr lang="en-US" altLang="zh-CN" sz="1800" dirty="0"/>
              <a:t>Google</a:t>
            </a:r>
            <a:r>
              <a:rPr lang="zh-CN" altLang="en-US" sz="1800" dirty="0"/>
              <a:t>宣布</a:t>
            </a:r>
            <a:r>
              <a:rPr lang="en-US" altLang="zh-CN" sz="1800" dirty="0"/>
              <a:t>Kotlin</a:t>
            </a:r>
            <a:r>
              <a:rPr lang="zh-CN" altLang="en-US" sz="1800" dirty="0"/>
              <a:t>正式成为</a:t>
            </a:r>
            <a:r>
              <a:rPr lang="en-US" altLang="zh-CN" sz="1800" dirty="0"/>
              <a:t>Android</a:t>
            </a:r>
            <a:r>
              <a:rPr lang="zh-CN" altLang="en-US" sz="1800" dirty="0"/>
              <a:t>开发一级语言，并且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也加入了对</a:t>
            </a:r>
            <a:r>
              <a:rPr lang="en-US" altLang="zh-CN" sz="1800" dirty="0"/>
              <a:t>Kotlin</a:t>
            </a:r>
            <a:r>
              <a:rPr lang="zh-CN" altLang="en-US" sz="1800" dirty="0"/>
              <a:t>的支持。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2019</a:t>
            </a:r>
            <a:r>
              <a:rPr lang="zh-CN" altLang="en-US" sz="1800" dirty="0"/>
              <a:t>年</a:t>
            </a:r>
            <a:r>
              <a:rPr lang="en-US" altLang="zh-CN" sz="1800" dirty="0"/>
              <a:t>Google</a:t>
            </a:r>
            <a:r>
              <a:rPr lang="zh-CN" altLang="en-US" sz="1800" dirty="0"/>
              <a:t>正式宣布了</a:t>
            </a:r>
            <a:r>
              <a:rPr lang="en-US" altLang="zh-CN" sz="1800" dirty="0"/>
              <a:t>Kotlin First</a:t>
            </a:r>
            <a:r>
              <a:rPr lang="zh-CN" altLang="en-US" sz="1800" dirty="0"/>
              <a:t>，未来提供的官方</a:t>
            </a:r>
            <a:r>
              <a:rPr lang="en-US" altLang="zh-CN" sz="1800" dirty="0"/>
              <a:t>API</a:t>
            </a:r>
            <a:r>
              <a:rPr lang="zh-CN" altLang="en-US" sz="1800" dirty="0"/>
              <a:t>也将会以</a:t>
            </a:r>
            <a:r>
              <a:rPr lang="en-US" altLang="zh-CN" sz="1800" dirty="0"/>
              <a:t>Kotlin</a:t>
            </a:r>
            <a:r>
              <a:rPr lang="zh-CN" altLang="en-US" sz="1800" dirty="0"/>
              <a:t>版本为主。</a:t>
            </a:r>
          </a:p>
        </p:txBody>
      </p:sp>
    </p:spTree>
    <p:extLst>
      <p:ext uri="{BB962C8B-B14F-4D97-AF65-F5344CB8AC3E}">
        <p14:creationId xmlns:p14="http://schemas.microsoft.com/office/powerpoint/2010/main" val="118522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27336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类与对象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7" y="2188643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可以使用如下代码定义一个类，以及声明它所拥有的字段和函数：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BA02B0-2293-48B4-8870-38A7890D7432}"/>
              </a:ext>
            </a:extLst>
          </p:cNvPr>
          <p:cNvSpPr/>
          <p:nvPr/>
        </p:nvSpPr>
        <p:spPr>
          <a:xfrm>
            <a:off x="705196" y="3119669"/>
            <a:ext cx="7457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class Person {</a:t>
            </a:r>
          </a:p>
          <a:p>
            <a:r>
              <a:rPr lang="zh-CN" altLang="en-US" dirty="0"/>
              <a:t>    var name = ""</a:t>
            </a:r>
          </a:p>
          <a:p>
            <a:r>
              <a:rPr lang="zh-CN" altLang="en-US" dirty="0"/>
              <a:t>    var age = 0</a:t>
            </a:r>
          </a:p>
          <a:p>
            <a:endParaRPr lang="zh-CN" altLang="en-US" dirty="0"/>
          </a:p>
          <a:p>
            <a:r>
              <a:rPr lang="zh-CN" altLang="en-US" dirty="0"/>
              <a:t>    fun eat() {</a:t>
            </a:r>
          </a:p>
          <a:p>
            <a:r>
              <a:rPr lang="zh-CN" altLang="en-US" dirty="0"/>
              <a:t>        println(name + " is eating. He is " + age + " years old.")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67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类与对象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A14017-A4BC-4A69-B525-1CA3A3651B8E}"/>
              </a:ext>
            </a:extLst>
          </p:cNvPr>
          <p:cNvSpPr/>
          <p:nvPr/>
        </p:nvSpPr>
        <p:spPr>
          <a:xfrm>
            <a:off x="838200" y="311730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fun main() {</a:t>
            </a:r>
          </a:p>
          <a:p>
            <a:r>
              <a:rPr lang="zh-CN" altLang="en-US" dirty="0"/>
              <a:t>    val p = Person()</a:t>
            </a:r>
          </a:p>
          <a:p>
            <a:r>
              <a:rPr lang="zh-CN" altLang="en-US" dirty="0"/>
              <a:t>    p.name = "Jack"</a:t>
            </a:r>
          </a:p>
          <a:p>
            <a:r>
              <a:rPr lang="zh-CN" altLang="en-US" dirty="0"/>
              <a:t>    p.age = 19</a:t>
            </a:r>
          </a:p>
          <a:p>
            <a:r>
              <a:rPr lang="zh-CN" altLang="en-US" dirty="0"/>
              <a:t>    p.eat()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4DECAE4-2F2F-4539-943A-A57A2665F63E}"/>
              </a:ext>
            </a:extLst>
          </p:cNvPr>
          <p:cNvSpPr txBox="1">
            <a:spLocks/>
          </p:cNvSpPr>
          <p:nvPr/>
        </p:nvSpPr>
        <p:spPr>
          <a:xfrm>
            <a:off x="838200" y="2382459"/>
            <a:ext cx="10515600" cy="51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然后使用如下代码创建对象，并对对象进行操作：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13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70" y="1302958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中一个类默认是不可以被继承的，如果想要让一个类可以被继承，需要主动声明</a:t>
            </a:r>
            <a:r>
              <a:rPr lang="en-US" altLang="zh-CN" sz="1800" dirty="0"/>
              <a:t>open</a:t>
            </a:r>
            <a:r>
              <a:rPr lang="zh-CN" altLang="en-US" sz="1800" dirty="0"/>
              <a:t>关键字：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BA02B0-2293-48B4-8870-38A7890D7432}"/>
              </a:ext>
            </a:extLst>
          </p:cNvPr>
          <p:cNvSpPr/>
          <p:nvPr/>
        </p:nvSpPr>
        <p:spPr>
          <a:xfrm>
            <a:off x="838200" y="21795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open class Person {</a:t>
            </a:r>
          </a:p>
          <a:p>
            <a:r>
              <a:rPr lang="en-US" altLang="zh-CN" dirty="0"/>
              <a:t>    …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92E53-8856-4C23-9596-8F0E0D961899}"/>
              </a:ext>
            </a:extLst>
          </p:cNvPr>
          <p:cNvSpPr/>
          <p:nvPr/>
        </p:nvSpPr>
        <p:spPr>
          <a:xfrm>
            <a:off x="838200" y="3316797"/>
            <a:ext cx="5941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要让另一个类去继承Person类，则需要使用冒号关键字：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3E1DC-7703-4851-BEDF-2F1660E3A57E}"/>
              </a:ext>
            </a:extLst>
          </p:cNvPr>
          <p:cNvSpPr/>
          <p:nvPr/>
        </p:nvSpPr>
        <p:spPr>
          <a:xfrm>
            <a:off x="838200" y="3900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Student : Person() {</a:t>
            </a:r>
          </a:p>
          <a:p>
            <a:r>
              <a:rPr lang="zh-CN" altLang="en-US" dirty="0"/>
              <a:t>    var sno = ""</a:t>
            </a:r>
          </a:p>
          <a:p>
            <a:r>
              <a:rPr lang="zh-CN" altLang="en-US" dirty="0"/>
              <a:t>    var grade = 0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A420CB-E6FE-40A8-AE12-7C467FC3D42C}"/>
              </a:ext>
            </a:extLst>
          </p:cNvPr>
          <p:cNvSpPr/>
          <p:nvPr/>
        </p:nvSpPr>
        <p:spPr>
          <a:xfrm>
            <a:off x="823070" y="5314348"/>
            <a:ext cx="9932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现在Student类中就自动拥有了Person类中的字段和函数，还可以定义自己独有的字段和函数。</a:t>
            </a:r>
          </a:p>
        </p:txBody>
      </p:sp>
    </p:spTree>
    <p:extLst>
      <p:ext uri="{BB962C8B-B14F-4D97-AF65-F5344CB8AC3E}">
        <p14:creationId xmlns:p14="http://schemas.microsoft.com/office/powerpoint/2010/main" val="287597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120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中定义接口的关键字和</a:t>
            </a:r>
            <a:r>
              <a:rPr lang="en-US" altLang="zh-CN" sz="1800" dirty="0"/>
              <a:t>Java</a:t>
            </a:r>
            <a:r>
              <a:rPr lang="zh-CN" altLang="en-US" sz="1800" dirty="0"/>
              <a:t>中是相同的，都是使用的</a:t>
            </a:r>
            <a:r>
              <a:rPr lang="en-US" altLang="zh-CN" sz="1800" dirty="0"/>
              <a:t>interface</a:t>
            </a:r>
            <a:r>
              <a:rPr lang="zh-CN" altLang="en-US" sz="1800" dirty="0"/>
              <a:t>：</a:t>
            </a:r>
            <a:endParaRPr lang="en-US" altLang="zh-CN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BA02B0-2293-48B4-8870-38A7890D7432}"/>
              </a:ext>
            </a:extLst>
          </p:cNvPr>
          <p:cNvSpPr/>
          <p:nvPr/>
        </p:nvSpPr>
        <p:spPr>
          <a:xfrm>
            <a:off x="838200" y="21411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interface Study {</a:t>
            </a:r>
          </a:p>
          <a:p>
            <a:r>
              <a:rPr lang="en-US" altLang="zh-CN" dirty="0"/>
              <a:t>    fun </a:t>
            </a:r>
            <a:r>
              <a:rPr lang="en-US" altLang="zh-CN" dirty="0" err="1"/>
              <a:t>readBooks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fun </a:t>
            </a:r>
            <a:r>
              <a:rPr lang="en-US" altLang="zh-CN" dirty="0" err="1"/>
              <a:t>doHomework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92E53-8856-4C23-9596-8F0E0D961899}"/>
              </a:ext>
            </a:extLst>
          </p:cNvPr>
          <p:cNvSpPr/>
          <p:nvPr/>
        </p:nvSpPr>
        <p:spPr>
          <a:xfrm>
            <a:off x="838200" y="3467131"/>
            <a:ext cx="767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而</a:t>
            </a:r>
            <a:r>
              <a:rPr lang="en-US" altLang="zh-CN" dirty="0"/>
              <a:t>Kotlin</a:t>
            </a:r>
            <a:r>
              <a:rPr lang="zh-CN" altLang="en-US" dirty="0"/>
              <a:t>中实现接口的关键字变量了冒号，和继承使用的是同样的关键字：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159368-E419-42D8-8588-5B25F1A2667F}"/>
              </a:ext>
            </a:extLst>
          </p:cNvPr>
          <p:cNvSpPr/>
          <p:nvPr/>
        </p:nvSpPr>
        <p:spPr>
          <a:xfrm>
            <a:off x="838200" y="421139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class Student(val name: String, val age: Int) : Study {</a:t>
            </a:r>
          </a:p>
          <a:p>
            <a:r>
              <a:rPr lang="zh-CN" altLang="en-US" dirty="0"/>
              <a:t>    override fun readBooks() {</a:t>
            </a:r>
          </a:p>
          <a:p>
            <a:r>
              <a:rPr lang="zh-CN" altLang="en-US" dirty="0"/>
              <a:t>        println(name + " is reading.")</a:t>
            </a:r>
          </a:p>
          <a:p>
            <a:r>
              <a:rPr lang="zh-CN" altLang="en-US" dirty="0"/>
              <a:t>    }</a:t>
            </a:r>
          </a:p>
          <a:p>
            <a:endParaRPr lang="zh-CN" altLang="en-US" dirty="0"/>
          </a:p>
          <a:p>
            <a:r>
              <a:rPr lang="zh-CN" altLang="en-US" dirty="0"/>
              <a:t>    override fun doHomework() {</a:t>
            </a:r>
          </a:p>
          <a:p>
            <a:r>
              <a:rPr lang="zh-CN" altLang="en-US" dirty="0"/>
              <a:t>        println(name + " is doing homework.")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193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877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中使用</a:t>
            </a:r>
            <a:r>
              <a:rPr lang="en-US" altLang="zh-CN" sz="1800" dirty="0"/>
              <a:t>data</a:t>
            </a:r>
            <a:r>
              <a:rPr lang="zh-CN" altLang="en-US" sz="1800" dirty="0"/>
              <a:t>关键字可以定义一个数据类：</a:t>
            </a:r>
            <a:endParaRPr lang="en-US" altLang="zh-CN" sz="1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C02E2D-7B81-46B5-8EE5-6BEAE62A128A}"/>
              </a:ext>
            </a:extLst>
          </p:cNvPr>
          <p:cNvSpPr/>
          <p:nvPr/>
        </p:nvSpPr>
        <p:spPr>
          <a:xfrm>
            <a:off x="838199" y="2359651"/>
            <a:ext cx="712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data class Cellphone(val brand: String, val price: Double)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468FE0-7634-464E-A845-3EB276641B6E}"/>
              </a:ext>
            </a:extLst>
          </p:cNvPr>
          <p:cNvSpPr/>
          <p:nvPr/>
        </p:nvSpPr>
        <p:spPr>
          <a:xfrm>
            <a:off x="838200" y="3273698"/>
            <a:ext cx="10993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Kotlin会根据数据类的主构造函数中的参数将equals()、hashCode()、toString()等固定且无实际逻辑意义的方法自动生成，从而大大简少了开发的工作量。</a:t>
            </a:r>
          </a:p>
        </p:txBody>
      </p:sp>
    </p:spTree>
    <p:extLst>
      <p:ext uri="{BB962C8B-B14F-4D97-AF65-F5344CB8AC3E}">
        <p14:creationId xmlns:p14="http://schemas.microsoft.com/office/powerpoint/2010/main" val="867317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单例类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905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中使用</a:t>
            </a:r>
            <a:r>
              <a:rPr lang="en-US" altLang="zh-CN" sz="1800" dirty="0"/>
              <a:t>object</a:t>
            </a:r>
            <a:r>
              <a:rPr lang="zh-CN" altLang="en-US" sz="1800" dirty="0"/>
              <a:t>关键字可以定义一个单例类：</a:t>
            </a:r>
            <a:endParaRPr lang="en-US" altLang="zh-CN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14B95-F1E4-4B71-A69B-0D07F6E97E7A}"/>
              </a:ext>
            </a:extLst>
          </p:cNvPr>
          <p:cNvSpPr/>
          <p:nvPr/>
        </p:nvSpPr>
        <p:spPr>
          <a:xfrm>
            <a:off x="838200" y="21306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object Singleton {</a:t>
            </a:r>
          </a:p>
          <a:p>
            <a:r>
              <a:rPr lang="zh-CN" altLang="en-US" dirty="0"/>
              <a:t>    fun singletonTest() {</a:t>
            </a:r>
          </a:p>
          <a:p>
            <a:r>
              <a:rPr lang="zh-CN" altLang="en-US" dirty="0"/>
              <a:t>        println("singletonTest is called.")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37B980-9CC6-47F1-99D8-4B1BDA43C88C}"/>
              </a:ext>
            </a:extLst>
          </p:cNvPr>
          <p:cNvSpPr/>
          <p:nvPr/>
        </p:nvSpPr>
        <p:spPr>
          <a:xfrm>
            <a:off x="838200" y="3730986"/>
            <a:ext cx="1075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而调用单例类中的函数比较类似于Java中静态方法的调用方式：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5DCCCA-6633-46EB-AA08-2D0849B118E7}"/>
              </a:ext>
            </a:extLst>
          </p:cNvPr>
          <p:cNvSpPr/>
          <p:nvPr/>
        </p:nvSpPr>
        <p:spPr>
          <a:xfrm>
            <a:off x="838200" y="4223331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Singleton.singletonTest()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E27C78-A7CE-4DDB-BCF4-895A2ACA2459}"/>
              </a:ext>
            </a:extLst>
          </p:cNvPr>
          <p:cNvSpPr/>
          <p:nvPr/>
        </p:nvSpPr>
        <p:spPr>
          <a:xfrm>
            <a:off x="838200" y="4715676"/>
            <a:ext cx="10890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这种写法虽然看上去像是静态方法的调用，但其实Kotlin在背后自动帮我们创建了一个Singleton类的实例，并且保证全局只会存在一个Singleton实例。</a:t>
            </a:r>
          </a:p>
        </p:txBody>
      </p:sp>
    </p:spTree>
    <p:extLst>
      <p:ext uri="{BB962C8B-B14F-4D97-AF65-F5344CB8AC3E}">
        <p14:creationId xmlns:p14="http://schemas.microsoft.com/office/powerpoint/2010/main" val="3446333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Lambda</a:t>
            </a:r>
            <a:r>
              <a:rPr lang="zh-CN" altLang="en-US" sz="3200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737364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集合的创建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553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使用如下代码可以初始化一个</a:t>
            </a:r>
            <a:r>
              <a:rPr lang="en-US" altLang="zh-CN" sz="1800" dirty="0"/>
              <a:t>List</a:t>
            </a:r>
            <a:r>
              <a:rPr lang="zh-CN" altLang="en-US" sz="1800" dirty="0"/>
              <a:t>集合：</a:t>
            </a:r>
            <a:endParaRPr lang="en-US" altLang="zh-CN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514B95-F1E4-4B71-A69B-0D07F6E97E7A}"/>
              </a:ext>
            </a:extLst>
          </p:cNvPr>
          <p:cNvSpPr/>
          <p:nvPr/>
        </p:nvSpPr>
        <p:spPr>
          <a:xfrm>
            <a:off x="838200" y="2747024"/>
            <a:ext cx="719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list = </a:t>
            </a:r>
            <a:r>
              <a:rPr lang="en-US" altLang="zh-CN" dirty="0" err="1"/>
              <a:t>listOf</a:t>
            </a:r>
            <a:r>
              <a:rPr lang="en-US" altLang="zh-CN" dirty="0"/>
              <a:t>("Apple", "Banana", "Orange", "Pear", "Grape")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37B980-9CC6-47F1-99D8-4B1BDA43C88C}"/>
              </a:ext>
            </a:extLst>
          </p:cNvPr>
          <p:cNvSpPr/>
          <p:nvPr/>
        </p:nvSpPr>
        <p:spPr>
          <a:xfrm>
            <a:off x="838200" y="4363493"/>
            <a:ext cx="1075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使用如下代码可以初始化一个</a:t>
            </a:r>
            <a:r>
              <a:rPr lang="en-US" altLang="zh-CN" dirty="0"/>
              <a:t>Map</a:t>
            </a:r>
            <a:r>
              <a:rPr lang="zh-CN" altLang="en-US" dirty="0"/>
              <a:t>集合：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5DCCCA-6633-46EB-AA08-2D0849B118E7}"/>
              </a:ext>
            </a:extLst>
          </p:cNvPr>
          <p:cNvSpPr/>
          <p:nvPr/>
        </p:nvSpPr>
        <p:spPr>
          <a:xfrm>
            <a:off x="838200" y="4909240"/>
            <a:ext cx="871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val</a:t>
            </a:r>
            <a:r>
              <a:rPr lang="en-US" altLang="zh-CN" dirty="0"/>
              <a:t> map = </a:t>
            </a:r>
            <a:r>
              <a:rPr lang="en-US" altLang="zh-CN" dirty="0" err="1"/>
              <a:t>mapOf</a:t>
            </a:r>
            <a:r>
              <a:rPr lang="en-US" altLang="zh-CN" dirty="0"/>
              <a:t>("Apple" to 1, "Banana" to 2, "Orange" to 3, "Pear" to 4, "Grape" to 5)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61F350D-F58C-4476-96BD-F13E811705C8}"/>
              </a:ext>
            </a:extLst>
          </p:cNvPr>
          <p:cNvSpPr txBox="1">
            <a:spLocks/>
          </p:cNvSpPr>
          <p:nvPr/>
        </p:nvSpPr>
        <p:spPr>
          <a:xfrm>
            <a:off x="838200" y="3340469"/>
            <a:ext cx="10515600" cy="513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800" dirty="0"/>
              <a:t>使用如下代码可以初始化一个</a:t>
            </a:r>
            <a:r>
              <a:rPr lang="en-US" altLang="zh-CN" sz="1800" dirty="0"/>
              <a:t>Set</a:t>
            </a:r>
            <a:r>
              <a:rPr lang="zh-CN" altLang="en-US" sz="1800" dirty="0"/>
              <a:t>集合：</a:t>
            </a: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97E436-34CB-4B61-9AA3-D4BA7520893B}"/>
              </a:ext>
            </a:extLst>
          </p:cNvPr>
          <p:cNvSpPr/>
          <p:nvPr/>
        </p:nvSpPr>
        <p:spPr>
          <a:xfrm>
            <a:off x="838200" y="3851981"/>
            <a:ext cx="613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val set = setOf("Apple", "Banana", "Orange", "Pear", "Grape")</a:t>
            </a:r>
          </a:p>
        </p:txBody>
      </p:sp>
    </p:spTree>
    <p:extLst>
      <p:ext uri="{BB962C8B-B14F-4D97-AF65-F5344CB8AC3E}">
        <p14:creationId xmlns:p14="http://schemas.microsoft.com/office/powerpoint/2010/main" val="3939491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Lambda</a:t>
            </a:r>
            <a:r>
              <a:rPr lang="zh-CN" altLang="en-US" sz="2400" dirty="0"/>
              <a:t>表达式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703960" y="2404134"/>
            <a:ext cx="108341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Lambda就是一小段可以作为参数传递的代码。正常情况下，我们向某个函数传参时只能传入变量，而借助Lambda却允许传入一小段代码。</a:t>
            </a:r>
          </a:p>
          <a:p>
            <a:endParaRPr lang="zh-CN" altLang="en-US" dirty="0"/>
          </a:p>
          <a:p>
            <a:r>
              <a:rPr lang="zh-CN" altLang="en-US" dirty="0"/>
              <a:t>我们来看一下Lambda表达式的语法结构：</a:t>
            </a:r>
          </a:p>
          <a:p>
            <a:endParaRPr lang="zh-CN" altLang="en-US" dirty="0"/>
          </a:p>
          <a:p>
            <a:r>
              <a:rPr lang="zh-CN" altLang="en-US" dirty="0"/>
              <a:t>{参数名1: 参数类型, 参数名2: 参数类型 -&gt; 函数体}</a:t>
            </a:r>
          </a:p>
          <a:p>
            <a:endParaRPr lang="zh-CN" altLang="en-US" dirty="0"/>
          </a:p>
          <a:p>
            <a:r>
              <a:rPr lang="zh-CN" altLang="en-US" dirty="0"/>
              <a:t>首先最外层是一对大括号，如果有参数传入到Lambda表达式中的话，我们还需要声明参数列表，参数列表的结尾使用一个-&gt;符号，表示参数列表的结束以及函数体的开始，函数体中可以编写任意行代码，并且最后一行代码会自动作为Lambda表达式的返回值。</a:t>
            </a:r>
          </a:p>
        </p:txBody>
      </p:sp>
    </p:spTree>
    <p:extLst>
      <p:ext uri="{BB962C8B-B14F-4D97-AF65-F5344CB8AC3E}">
        <p14:creationId xmlns:p14="http://schemas.microsoft.com/office/powerpoint/2010/main" val="315912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Kotlin</a:t>
            </a:r>
            <a:r>
              <a:rPr lang="zh-CN" altLang="en-US" sz="2400" dirty="0"/>
              <a:t>相比于</a:t>
            </a:r>
            <a:r>
              <a:rPr lang="en-US" altLang="zh-CN" sz="2400" dirty="0"/>
              <a:t>Java</a:t>
            </a:r>
            <a:r>
              <a:rPr lang="zh-CN" altLang="en-US" sz="2400" dirty="0"/>
              <a:t>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539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语法更加简洁，对于同样的功能，使用</a:t>
            </a:r>
            <a:r>
              <a:rPr lang="en-US" altLang="zh-CN" sz="1800" dirty="0"/>
              <a:t>Kotlin</a:t>
            </a:r>
            <a:r>
              <a:rPr lang="zh-CN" altLang="en-US" sz="1800" dirty="0"/>
              <a:t>开发的代码量可能会比使用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开发的减少</a:t>
            </a:r>
            <a:r>
              <a:rPr lang="en-US" altLang="zh-CN" sz="1800" dirty="0"/>
              <a:t>50%</a:t>
            </a:r>
            <a:r>
              <a:rPr lang="zh-CN" altLang="en-US" sz="1800" dirty="0"/>
              <a:t>甚至更多。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语法更加高级，相比于</a:t>
            </a:r>
            <a:r>
              <a:rPr lang="en-US" altLang="zh-CN" sz="1800" dirty="0"/>
              <a:t>Java</a:t>
            </a:r>
            <a:r>
              <a:rPr lang="zh-CN" altLang="en-US" sz="1800" dirty="0"/>
              <a:t>比较老旧的语法，</a:t>
            </a:r>
            <a:r>
              <a:rPr lang="en-US" altLang="zh-CN" sz="1800" dirty="0"/>
              <a:t>Kotlin</a:t>
            </a:r>
            <a:r>
              <a:rPr lang="zh-CN" altLang="en-US" sz="1800" dirty="0"/>
              <a:t>增加了很多现代高级语言的语法特性，使得开发效率大大提升。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语言更加安全，</a:t>
            </a:r>
            <a:r>
              <a:rPr lang="en-US" altLang="zh-CN" sz="1800" dirty="0"/>
              <a:t>Kotlin</a:t>
            </a:r>
            <a:r>
              <a:rPr lang="zh-CN" altLang="en-US" sz="1800" dirty="0"/>
              <a:t>几乎杜绝了空指针这个全球崩溃率最高的异常。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和</a:t>
            </a:r>
            <a:r>
              <a:rPr lang="en-US" altLang="zh-CN" sz="1800" dirty="0"/>
              <a:t>Java</a:t>
            </a:r>
            <a:r>
              <a:rPr lang="zh-CN" altLang="en-US" sz="1800" dirty="0"/>
              <a:t>是</a:t>
            </a:r>
            <a:r>
              <a:rPr lang="en-US" altLang="zh-CN" sz="1800" dirty="0"/>
              <a:t>100%</a:t>
            </a:r>
            <a:r>
              <a:rPr lang="zh-CN" altLang="en-US" sz="1800" dirty="0"/>
              <a:t>兼容的，</a:t>
            </a:r>
            <a:r>
              <a:rPr lang="en-US" altLang="zh-CN" sz="1800" dirty="0"/>
              <a:t>Kotlin</a:t>
            </a:r>
            <a:r>
              <a:rPr lang="zh-CN" altLang="en-US" sz="1800" dirty="0"/>
              <a:t>可以直接调用使用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编写的代码，也可以无缝使用</a:t>
            </a:r>
            <a:r>
              <a:rPr lang="en-US" altLang="zh-CN" sz="1800" dirty="0"/>
              <a:t>Java</a:t>
            </a:r>
            <a:r>
              <a:rPr lang="zh-CN" altLang="en-US" sz="1800" dirty="0"/>
              <a:t>第三方的开源库。这使得</a:t>
            </a:r>
            <a:r>
              <a:rPr lang="en-US" altLang="zh-CN" sz="1800" dirty="0"/>
              <a:t>Kotlin</a:t>
            </a:r>
            <a:r>
              <a:rPr lang="zh-CN" altLang="en-US" sz="1800" dirty="0"/>
              <a:t>在加入了诸多新特性的同时，还继承了</a:t>
            </a:r>
            <a:r>
              <a:rPr lang="en-US" altLang="zh-CN" sz="1800" dirty="0"/>
              <a:t>Java</a:t>
            </a:r>
            <a:r>
              <a:rPr lang="zh-CN" altLang="en-US" sz="1800" dirty="0"/>
              <a:t>的全部财富。</a:t>
            </a:r>
          </a:p>
        </p:txBody>
      </p:sp>
    </p:spTree>
    <p:extLst>
      <p:ext uri="{BB962C8B-B14F-4D97-AF65-F5344CB8AC3E}">
        <p14:creationId xmlns:p14="http://schemas.microsoft.com/office/powerpoint/2010/main" val="47142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集合的函数式</a:t>
            </a:r>
            <a:r>
              <a:rPr lang="en-US" altLang="zh-CN" sz="2400" dirty="0"/>
              <a:t>API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387509"/>
            <a:ext cx="107840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集合中的</a:t>
            </a:r>
            <a:r>
              <a:rPr lang="en-US" altLang="zh-CN" dirty="0"/>
              <a:t>map</a:t>
            </a:r>
            <a:r>
              <a:rPr lang="zh-CN" altLang="en-US" dirty="0"/>
              <a:t>函数是最常用的一种函数式</a:t>
            </a:r>
            <a:r>
              <a:rPr lang="en-US" altLang="zh-CN" dirty="0"/>
              <a:t>API</a:t>
            </a:r>
            <a:r>
              <a:rPr lang="zh-CN" altLang="en-US" dirty="0"/>
              <a:t>，它用于将集合中的每个元素都映射成一个另外的值，映射的规则在</a:t>
            </a:r>
            <a:r>
              <a:rPr lang="en-US" altLang="zh-CN" dirty="0"/>
              <a:t>Lambda</a:t>
            </a:r>
            <a:r>
              <a:rPr lang="zh-CN" altLang="en-US" dirty="0"/>
              <a:t>表达式中指定，最终生成一个新的集合。比如，这里我们希望让所有的水果名都变成大写模式，就可以这样写：</a:t>
            </a:r>
          </a:p>
          <a:p>
            <a:endParaRPr lang="zh-CN" altLang="en-US" dirty="0"/>
          </a:p>
          <a:p>
            <a:r>
              <a:rPr lang="en-US" altLang="zh-CN" dirty="0"/>
              <a:t>fun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list = </a:t>
            </a:r>
            <a:r>
              <a:rPr lang="en-US" altLang="zh-CN" dirty="0" err="1"/>
              <a:t>listOf</a:t>
            </a:r>
            <a:r>
              <a:rPr lang="en-US" altLang="zh-CN" dirty="0"/>
              <a:t>("Apple", "Banana", "Orange", "Pear", "Grape", "Watermelon")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newList</a:t>
            </a:r>
            <a:r>
              <a:rPr lang="en-US" altLang="zh-CN" dirty="0"/>
              <a:t> = </a:t>
            </a:r>
            <a:r>
              <a:rPr lang="en-US" altLang="zh-CN" dirty="0" err="1"/>
              <a:t>list.map</a:t>
            </a:r>
            <a:r>
              <a:rPr lang="en-US" altLang="zh-CN" dirty="0"/>
              <a:t>({ fruit: String -&gt; </a:t>
            </a:r>
            <a:r>
              <a:rPr lang="en-US" altLang="zh-CN" dirty="0" err="1"/>
              <a:t>fruit.toUpperCase</a:t>
            </a:r>
            <a:r>
              <a:rPr lang="en-US" altLang="zh-CN" dirty="0"/>
              <a:t>() })</a:t>
            </a:r>
          </a:p>
          <a:p>
            <a:r>
              <a:rPr lang="en-US" altLang="zh-CN" dirty="0"/>
              <a:t>    for (fruit in </a:t>
            </a:r>
            <a:r>
              <a:rPr lang="en-US" altLang="zh-CN" dirty="0" err="1"/>
              <a:t>newList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println</a:t>
            </a:r>
            <a:r>
              <a:rPr lang="en-US" altLang="zh-CN" dirty="0"/>
              <a:t>(fruit)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78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集合的函数式</a:t>
            </a:r>
            <a:r>
              <a:rPr lang="en-US" altLang="zh-CN" sz="2400" dirty="0"/>
              <a:t>API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271130"/>
            <a:ext cx="112462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Lambda</a:t>
            </a:r>
            <a:r>
              <a:rPr lang="zh-CN" altLang="en-US" dirty="0"/>
              <a:t>参数是函数的最后一个参数时，可以将</a:t>
            </a:r>
            <a:r>
              <a:rPr lang="en-US" altLang="zh-CN" dirty="0"/>
              <a:t>Lambda</a:t>
            </a:r>
            <a:r>
              <a:rPr lang="zh-CN" altLang="en-US" dirty="0"/>
              <a:t>表达式移到函数括号的外面。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Lambda</a:t>
            </a:r>
            <a:r>
              <a:rPr lang="zh-CN" altLang="en-US" dirty="0"/>
              <a:t>参数是函数的唯一一个参数的话，还可以将函数的括号省略。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</a:t>
            </a:r>
            <a:r>
              <a:rPr lang="en-US" altLang="zh-CN" dirty="0"/>
              <a:t>Kotlin</a:t>
            </a:r>
            <a:r>
              <a:rPr lang="zh-CN" altLang="en-US" dirty="0"/>
              <a:t>拥有出色的类型推导机制，</a:t>
            </a:r>
            <a:r>
              <a:rPr lang="en-US" altLang="zh-CN" dirty="0"/>
              <a:t>Lambda</a:t>
            </a:r>
            <a:r>
              <a:rPr lang="zh-CN" altLang="en-US" dirty="0"/>
              <a:t>表达式中的参数列表其实在大多数情况下也不必声明参数类型。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Lambda</a:t>
            </a:r>
            <a:r>
              <a:rPr lang="zh-CN" altLang="en-US" dirty="0"/>
              <a:t>表达式的参数列表中只有一个参数时，也不必声明参数名，而是可以使用</a:t>
            </a:r>
            <a:r>
              <a:rPr lang="en-US" altLang="zh-CN" dirty="0"/>
              <a:t>it</a:t>
            </a:r>
            <a:r>
              <a:rPr lang="zh-CN" altLang="en-US" dirty="0"/>
              <a:t>关键字来代替。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Lambda</a:t>
            </a:r>
            <a:r>
              <a:rPr lang="zh-CN" altLang="en-US" dirty="0"/>
              <a:t>表达式的写法可以进一步简化成如下方式：</a:t>
            </a:r>
          </a:p>
          <a:p>
            <a:endParaRPr lang="zh-CN" altLang="en-US" dirty="0"/>
          </a:p>
          <a:p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newList</a:t>
            </a:r>
            <a:r>
              <a:rPr lang="en-US" altLang="zh-CN" dirty="0"/>
              <a:t> = </a:t>
            </a:r>
            <a:r>
              <a:rPr lang="en-US" altLang="zh-CN" dirty="0" err="1"/>
              <a:t>list.map</a:t>
            </a:r>
            <a:r>
              <a:rPr lang="en-US" altLang="zh-CN" dirty="0"/>
              <a:t> { </a:t>
            </a:r>
            <a:r>
              <a:rPr lang="en-US" altLang="zh-CN" dirty="0" err="1"/>
              <a:t>it.toUpperCase</a:t>
            </a:r>
            <a:r>
              <a:rPr lang="en-US" altLang="zh-CN" dirty="0"/>
              <a:t>()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020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Java</a:t>
            </a:r>
            <a:r>
              <a:rPr lang="zh-CN" altLang="en-US" sz="2400" dirty="0"/>
              <a:t>函数式</a:t>
            </a:r>
            <a:r>
              <a:rPr lang="en-US" altLang="zh-CN" sz="2400" dirty="0"/>
              <a:t>API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221253"/>
            <a:ext cx="107840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如果我们在</a:t>
            </a:r>
            <a:r>
              <a:rPr lang="en-US" altLang="zh-CN" dirty="0"/>
              <a:t>Kotlin</a:t>
            </a:r>
            <a:r>
              <a:rPr lang="zh-CN" altLang="en-US" dirty="0"/>
              <a:t>代码中调用了一个</a:t>
            </a:r>
            <a:r>
              <a:rPr lang="en-US" altLang="zh-CN" dirty="0"/>
              <a:t>Java</a:t>
            </a:r>
            <a:r>
              <a:rPr lang="zh-CN" altLang="en-US" dirty="0"/>
              <a:t>方法，并且该方法接收一个</a:t>
            </a:r>
            <a:r>
              <a:rPr lang="en-US" altLang="zh-CN" dirty="0"/>
              <a:t>Java</a:t>
            </a:r>
            <a:r>
              <a:rPr lang="zh-CN" altLang="en-US" dirty="0"/>
              <a:t>单抽象方法接口参数，就可以使用函数式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r>
              <a:rPr lang="en-US" altLang="zh-CN" dirty="0"/>
              <a:t>Java</a:t>
            </a:r>
            <a:r>
              <a:rPr lang="zh-CN" altLang="en-US" dirty="0"/>
              <a:t>单抽象方法接口指的是接口中只有一个待实现方法，如果接口中有多个待实现方法，则无法使用函数式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r>
              <a:rPr lang="zh-CN" altLang="en-US" dirty="0"/>
              <a:t>举个例子，</a:t>
            </a:r>
            <a:r>
              <a:rPr lang="en-US" altLang="zh-CN" dirty="0"/>
              <a:t>Android</a:t>
            </a:r>
            <a:r>
              <a:rPr lang="zh-CN" altLang="en-US" dirty="0"/>
              <a:t>中有一个极为常用的点击事件接口</a:t>
            </a:r>
            <a:r>
              <a:rPr lang="en-US" altLang="zh-CN" dirty="0" err="1"/>
              <a:t>OnClickListener</a:t>
            </a:r>
            <a:r>
              <a:rPr lang="zh-CN" altLang="en-US" dirty="0"/>
              <a:t>，其定义如下：</a:t>
            </a:r>
          </a:p>
          <a:p>
            <a:endParaRPr lang="zh-CN" altLang="en-US" dirty="0"/>
          </a:p>
          <a:p>
            <a:r>
              <a:rPr lang="en-US" altLang="zh-CN" dirty="0"/>
              <a:t>public </a:t>
            </a:r>
            <a:r>
              <a:rPr lang="en-US" altLang="zh-CN" dirty="0">
                <a:latin typeface="+mj-ea"/>
                <a:ea typeface="+mj-ea"/>
              </a:rPr>
              <a:t>interface</a:t>
            </a:r>
            <a:r>
              <a:rPr lang="en-US" altLang="zh-CN" dirty="0"/>
              <a:t> </a:t>
            </a:r>
            <a:r>
              <a:rPr lang="en-US" altLang="zh-CN" dirty="0" err="1"/>
              <a:t>OnClickListener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void </a:t>
            </a:r>
            <a:r>
              <a:rPr lang="en-US" altLang="zh-CN" dirty="0" err="1"/>
              <a:t>onClick</a:t>
            </a:r>
            <a:r>
              <a:rPr lang="en-US" altLang="zh-CN" dirty="0"/>
              <a:t>(View v);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可以看到，这是一个单抽象方法接口。假设现在我们拥有一个按钮</a:t>
            </a:r>
            <a:r>
              <a:rPr lang="en-US" altLang="zh-CN" dirty="0"/>
              <a:t>button</a:t>
            </a:r>
            <a:r>
              <a:rPr lang="zh-CN" altLang="en-US" dirty="0"/>
              <a:t>的实例，就可以使用函数式</a:t>
            </a:r>
            <a:r>
              <a:rPr lang="en-US" altLang="zh-CN" dirty="0"/>
              <a:t>API</a:t>
            </a:r>
            <a:r>
              <a:rPr lang="zh-CN" altLang="en-US" dirty="0"/>
              <a:t>的写法来注册这个按钮的点击事件：</a:t>
            </a:r>
          </a:p>
          <a:p>
            <a:endParaRPr lang="zh-CN" altLang="en-US" dirty="0"/>
          </a:p>
          <a:p>
            <a:r>
              <a:rPr lang="en-US" altLang="zh-CN" dirty="0" err="1"/>
              <a:t>button.setOnClickListener</a:t>
            </a:r>
            <a:r>
              <a:rPr lang="en-US" altLang="zh-CN" dirty="0"/>
              <a:t> { v -&gt;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09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空指针检查</a:t>
            </a:r>
          </a:p>
        </p:txBody>
      </p:sp>
    </p:spTree>
    <p:extLst>
      <p:ext uri="{BB962C8B-B14F-4D97-AF65-F5344CB8AC3E}">
        <p14:creationId xmlns:p14="http://schemas.microsoft.com/office/powerpoint/2010/main" val="4069511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空指针检查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1157225"/>
            <a:ext cx="107840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空指针是一种不受编程语言检查的运行时异常，只能由程序员主动通过逻辑判断来避免，但即使是最出色的程序员，也不可能将所有潜在的空指针异常全部考虑到。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doStudy</a:t>
            </a:r>
            <a:r>
              <a:rPr lang="en-US" altLang="zh-CN" dirty="0"/>
              <a:t>(Study study)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study.readBooks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study.doHomework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</a:t>
            </a:r>
            <a:r>
              <a:rPr lang="en-US" altLang="zh-CN" dirty="0"/>
              <a:t>Java</a:t>
            </a:r>
            <a:r>
              <a:rPr lang="zh-CN" altLang="en-US" dirty="0"/>
              <a:t>代码安全吗？不一定，因为这要取决于调用方传入的参数是什么，如果我们向</a:t>
            </a:r>
            <a:r>
              <a:rPr lang="en-US" altLang="zh-CN" dirty="0" err="1"/>
              <a:t>doStudy</a:t>
            </a:r>
            <a:r>
              <a:rPr lang="en-US" altLang="zh-CN" dirty="0"/>
              <a:t>()</a:t>
            </a:r>
            <a:r>
              <a:rPr lang="zh-CN" altLang="en-US" dirty="0"/>
              <a:t>方法传入了一个</a:t>
            </a:r>
            <a:r>
              <a:rPr lang="en-US" altLang="zh-CN" dirty="0"/>
              <a:t>null</a:t>
            </a:r>
            <a:r>
              <a:rPr lang="zh-CN" altLang="en-US" dirty="0"/>
              <a:t>参数，那么毫无疑问这里就会发生空指针异常。因此，更加稳妥的做法是在调用参数的方法之前先进行一个判空处理，如下所示：</a:t>
            </a:r>
          </a:p>
          <a:p>
            <a:endParaRPr lang="zh-CN" altLang="en-US" dirty="0"/>
          </a:p>
          <a:p>
            <a:r>
              <a:rPr lang="en-US" altLang="zh-CN" dirty="0"/>
              <a:t>public void </a:t>
            </a:r>
            <a:r>
              <a:rPr lang="en-US" altLang="zh-CN" dirty="0" err="1"/>
              <a:t>doStudy</a:t>
            </a:r>
            <a:r>
              <a:rPr lang="en-US" altLang="zh-CN" dirty="0"/>
              <a:t>(Study study) {</a:t>
            </a:r>
          </a:p>
          <a:p>
            <a:r>
              <a:rPr lang="en-US" altLang="zh-CN" dirty="0"/>
              <a:t>    if (study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study.readBooks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study.doHomework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065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可空类型系统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703960" y="2271129"/>
            <a:ext cx="107840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Kotlin</a:t>
            </a:r>
            <a:r>
              <a:rPr lang="zh-CN" altLang="en-US" dirty="0"/>
              <a:t>中引入了一个可空类型系统的概念，它利用编译时判空检查的机制几乎杜绝了空指针异常。</a:t>
            </a:r>
          </a:p>
          <a:p>
            <a:endParaRPr lang="zh-CN" altLang="en-US" dirty="0"/>
          </a:p>
          <a:p>
            <a:r>
              <a:rPr lang="en-US" altLang="zh-CN" dirty="0"/>
              <a:t>fun </a:t>
            </a:r>
            <a:r>
              <a:rPr lang="en-US" altLang="zh-CN" dirty="0" err="1"/>
              <a:t>doStudy</a:t>
            </a:r>
            <a:r>
              <a:rPr lang="en-US" altLang="zh-CN" dirty="0"/>
              <a:t>(study: Study)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study.readBooks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study.doHomework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这段代码看上去和刚才的</a:t>
            </a:r>
            <a:r>
              <a:rPr lang="en-US" altLang="zh-CN" dirty="0"/>
              <a:t>Java</a:t>
            </a:r>
            <a:r>
              <a:rPr lang="zh-CN" altLang="en-US" dirty="0"/>
              <a:t>版本并没有什么区别，但实际上它是没有空指针风险的，因为</a:t>
            </a:r>
            <a:r>
              <a:rPr lang="en-US" altLang="zh-CN" dirty="0"/>
              <a:t>Kotlin</a:t>
            </a:r>
            <a:r>
              <a:rPr lang="zh-CN" altLang="en-US" dirty="0"/>
              <a:t>默认所有的参数和变量都不可为空，所以这里传入的</a:t>
            </a:r>
            <a:r>
              <a:rPr lang="en-US" altLang="zh-CN" dirty="0"/>
              <a:t>Study</a:t>
            </a:r>
            <a:r>
              <a:rPr lang="zh-CN" altLang="en-US" dirty="0"/>
              <a:t>参数也一定不会为空，可以放心地调用它的任何函数。</a:t>
            </a:r>
          </a:p>
          <a:p>
            <a:endParaRPr lang="zh-CN" altLang="en-US" dirty="0"/>
          </a:p>
          <a:p>
            <a:r>
              <a:rPr lang="en-US" altLang="zh-CN" dirty="0"/>
              <a:t>Kotlin</a:t>
            </a:r>
            <a:r>
              <a:rPr lang="zh-CN" altLang="en-US" dirty="0"/>
              <a:t>提供了另外一套可为空的类型系统，就是在类名的后面加上一个问号。比如，</a:t>
            </a:r>
            <a:r>
              <a:rPr lang="en-US" altLang="zh-CN" dirty="0"/>
              <a:t>Int</a:t>
            </a:r>
            <a:r>
              <a:rPr lang="zh-CN" altLang="en-US" dirty="0"/>
              <a:t>表示不可为空的整型，而</a:t>
            </a:r>
            <a:r>
              <a:rPr lang="en-US" altLang="zh-CN" dirty="0"/>
              <a:t>Int?</a:t>
            </a:r>
            <a:r>
              <a:rPr lang="zh-CN" altLang="en-US" dirty="0"/>
              <a:t>就表示可为空的整型；</a:t>
            </a:r>
            <a:r>
              <a:rPr lang="en-US" altLang="zh-CN" dirty="0"/>
              <a:t>String</a:t>
            </a:r>
            <a:r>
              <a:rPr lang="zh-CN" altLang="en-US" dirty="0"/>
              <a:t>表示不可为空的字符串，而</a:t>
            </a:r>
            <a:r>
              <a:rPr lang="en-US" altLang="zh-CN" dirty="0"/>
              <a:t>String?</a:t>
            </a:r>
            <a:r>
              <a:rPr lang="zh-CN" altLang="en-US" dirty="0"/>
              <a:t>就表示可为空的字符串。</a:t>
            </a:r>
          </a:p>
          <a:p>
            <a:endParaRPr lang="zh-CN" altLang="en-US" dirty="0"/>
          </a:p>
          <a:p>
            <a:r>
              <a:rPr lang="zh-CN" altLang="en-US" dirty="0"/>
              <a:t>使用可为空的类型系统时，需要在编译时期就把所有的空指针异常都处理掉才行。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6720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判空辅助工具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520512"/>
            <a:ext cx="10784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Kotlin</a:t>
            </a:r>
            <a:r>
              <a:rPr lang="zh-CN" altLang="en-US" dirty="0"/>
              <a:t>提供了一系列的辅助工具，使开发者能够更轻松地进行判空处理。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?.</a:t>
            </a:r>
            <a:r>
              <a:rPr lang="zh-CN" altLang="en-US" dirty="0"/>
              <a:t> 操作符表示当对象不为空时正常调用相应的方法，当对象为空时则什么都不做。比如：</a:t>
            </a:r>
          </a:p>
          <a:p>
            <a:endParaRPr lang="zh-CN" altLang="en-US" dirty="0"/>
          </a:p>
          <a:p>
            <a:r>
              <a:rPr lang="en-US" altLang="zh-CN" dirty="0"/>
              <a:t>if (a != null)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a.doSomething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这段代码使用</a:t>
            </a:r>
            <a:r>
              <a:rPr lang="en-US" altLang="zh-CN" dirty="0"/>
              <a:t>?.</a:t>
            </a:r>
            <a:r>
              <a:rPr lang="zh-CN" altLang="en-US" dirty="0"/>
              <a:t>操作符就可以简化成：</a:t>
            </a:r>
          </a:p>
          <a:p>
            <a:endParaRPr lang="zh-CN" altLang="en-US" dirty="0"/>
          </a:p>
          <a:p>
            <a:r>
              <a:rPr lang="en-US" altLang="zh-CN" dirty="0"/>
              <a:t>a?.</a:t>
            </a:r>
            <a:r>
              <a:rPr lang="en-US" altLang="zh-CN" dirty="0" err="1"/>
              <a:t>doSomething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404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判空辅助工具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437385"/>
            <a:ext cx="110660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?:</a:t>
            </a:r>
            <a:r>
              <a:rPr lang="zh-CN" altLang="en-US" dirty="0"/>
              <a:t> 操作符表示如果左边表达式的结果不为空就返回左边表达式的结果，否则就返回右边表达式的结果。比如：</a:t>
            </a:r>
          </a:p>
          <a:p>
            <a:endParaRPr lang="zh-CN" altLang="en-US" dirty="0"/>
          </a:p>
          <a:p>
            <a:r>
              <a:rPr lang="en-US" altLang="zh-CN" dirty="0" err="1"/>
              <a:t>val</a:t>
            </a:r>
            <a:r>
              <a:rPr lang="en-US" altLang="zh-CN" dirty="0"/>
              <a:t> c = if (a ! = null) {</a:t>
            </a:r>
          </a:p>
          <a:p>
            <a:r>
              <a:rPr lang="en-US" altLang="zh-CN" dirty="0"/>
              <a:t>    a</a:t>
            </a:r>
          </a:p>
          <a:p>
            <a:r>
              <a:rPr lang="en-US" altLang="zh-CN" dirty="0"/>
              <a:t>} else {</a:t>
            </a:r>
          </a:p>
          <a:p>
            <a:r>
              <a:rPr lang="en-US" altLang="zh-CN" dirty="0"/>
              <a:t>    b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这段代码的逻辑使用</a:t>
            </a:r>
            <a:r>
              <a:rPr lang="en-US" altLang="zh-CN" dirty="0"/>
              <a:t>?:</a:t>
            </a:r>
            <a:r>
              <a:rPr lang="zh-CN" altLang="en-US" dirty="0"/>
              <a:t>操作符就可以简化成：</a:t>
            </a:r>
          </a:p>
          <a:p>
            <a:endParaRPr lang="zh-CN" altLang="en-US" dirty="0"/>
          </a:p>
          <a:p>
            <a:r>
              <a:rPr lang="en-US" altLang="zh-CN" dirty="0" err="1"/>
              <a:t>val</a:t>
            </a:r>
            <a:r>
              <a:rPr lang="en-US" altLang="zh-CN" dirty="0"/>
              <a:t> c = a ?: b</a:t>
            </a:r>
          </a:p>
        </p:txBody>
      </p:sp>
    </p:spTree>
    <p:extLst>
      <p:ext uri="{BB962C8B-B14F-4D97-AF65-F5344CB8AC3E}">
        <p14:creationId xmlns:p14="http://schemas.microsoft.com/office/powerpoint/2010/main" val="187018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判空辅助工具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520511"/>
            <a:ext cx="107840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结合使用</a:t>
            </a:r>
            <a:r>
              <a:rPr lang="en-US" altLang="zh-CN" dirty="0"/>
              <a:t>?.</a:t>
            </a:r>
            <a:r>
              <a:rPr lang="zh-CN" altLang="en-US" dirty="0"/>
              <a:t>操作符和</a:t>
            </a:r>
            <a:r>
              <a:rPr lang="en-US" altLang="zh-CN" dirty="0"/>
              <a:t>let</a:t>
            </a:r>
            <a:r>
              <a:rPr lang="zh-CN" altLang="en-US" dirty="0"/>
              <a:t>函数也可以对多次重复调用的某个变量统一进行判空处理：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fun </a:t>
            </a:r>
            <a:r>
              <a:rPr lang="en-US" altLang="zh-CN" dirty="0" err="1"/>
              <a:t>doStudy</a:t>
            </a:r>
            <a:r>
              <a:rPr lang="en-US" altLang="zh-CN" dirty="0"/>
              <a:t>(study: Study?)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study?.let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it.readBooks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it.doHomework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476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Kotlin</a:t>
            </a:r>
            <a:r>
              <a:rPr lang="zh-CN" altLang="en-US" sz="3200" dirty="0"/>
              <a:t>中的小魔术</a:t>
            </a:r>
          </a:p>
        </p:txBody>
      </p:sp>
    </p:spTree>
    <p:extLst>
      <p:ext uri="{BB962C8B-B14F-4D97-AF65-F5344CB8AC3E}">
        <p14:creationId xmlns:p14="http://schemas.microsoft.com/office/powerpoint/2010/main" val="90923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Kotlin</a:t>
            </a:r>
            <a:r>
              <a:rPr lang="zh-CN" altLang="en-US" sz="2400" dirty="0"/>
              <a:t>的工作原理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847"/>
            <a:ext cx="10515600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可以做到和</a:t>
            </a:r>
            <a:r>
              <a:rPr lang="en-US" altLang="zh-CN" sz="1800" dirty="0"/>
              <a:t>Java 100%</a:t>
            </a:r>
            <a:r>
              <a:rPr lang="zh-CN" altLang="en-US" sz="1800" dirty="0"/>
              <a:t>兼容，这主要是得益于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虚拟机的工作机制。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其实</a:t>
            </a:r>
            <a:r>
              <a:rPr lang="en-US" altLang="zh-CN" sz="1800" dirty="0"/>
              <a:t>Java</a:t>
            </a:r>
            <a:r>
              <a:rPr lang="zh-CN" altLang="en-US" sz="1800" dirty="0"/>
              <a:t>虚拟机并不会直接和你编写的</a:t>
            </a:r>
            <a:r>
              <a:rPr lang="en-US" altLang="zh-CN" sz="1800" dirty="0"/>
              <a:t>Java</a:t>
            </a:r>
            <a:r>
              <a:rPr lang="zh-CN" altLang="en-US" sz="1800" dirty="0"/>
              <a:t>代码打交道，而是和编译之后生成的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文件打交道。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而</a:t>
            </a:r>
            <a:r>
              <a:rPr lang="en-US" altLang="zh-CN" sz="1800" dirty="0"/>
              <a:t>Kotlin</a:t>
            </a:r>
            <a:r>
              <a:rPr lang="zh-CN" altLang="en-US" sz="1800" dirty="0"/>
              <a:t>也有一个自己的编译器，它可以将</a:t>
            </a:r>
            <a:r>
              <a:rPr lang="en-US" altLang="zh-CN" sz="1800" dirty="0"/>
              <a:t>Kotlin</a:t>
            </a:r>
            <a:r>
              <a:rPr lang="zh-CN" altLang="en-US" sz="1800" dirty="0"/>
              <a:t>代码也编译成同样规格的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Java</a:t>
            </a:r>
            <a:r>
              <a:rPr lang="zh-CN" altLang="en-US" sz="1800" dirty="0"/>
              <a:t>虚拟机不会关心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文件是从</a:t>
            </a:r>
            <a:r>
              <a:rPr lang="en-US" altLang="zh-CN" sz="1800" dirty="0"/>
              <a:t>Java</a:t>
            </a:r>
            <a:r>
              <a:rPr lang="zh-CN" altLang="en-US" sz="1800" dirty="0"/>
              <a:t>编译来的，还是从</a:t>
            </a:r>
            <a:r>
              <a:rPr lang="en-US" altLang="zh-CN" sz="1800" dirty="0"/>
              <a:t>Kotlin</a:t>
            </a:r>
            <a:r>
              <a:rPr lang="zh-CN" altLang="en-US" sz="1800" dirty="0"/>
              <a:t>编译来的，只要是符合规格的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文件，它都能识别。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也正是这个原因，</a:t>
            </a:r>
            <a:r>
              <a:rPr lang="en-US" altLang="zh-CN" sz="1800" dirty="0"/>
              <a:t>JetBrains</a:t>
            </a:r>
            <a:r>
              <a:rPr lang="zh-CN" altLang="en-US" sz="1800" dirty="0"/>
              <a:t>才能以一个第三方公司的身份设计出一门用来开发</a:t>
            </a:r>
            <a:r>
              <a:rPr lang="en-US" altLang="zh-CN" sz="1800" dirty="0"/>
              <a:t>Android</a:t>
            </a:r>
            <a:r>
              <a:rPr lang="zh-CN" altLang="en-US" sz="1800" dirty="0"/>
              <a:t>应用程序的编程语言。</a:t>
            </a:r>
          </a:p>
        </p:txBody>
      </p:sp>
    </p:spTree>
    <p:extLst>
      <p:ext uri="{BB962C8B-B14F-4D97-AF65-F5344CB8AC3E}">
        <p14:creationId xmlns:p14="http://schemas.microsoft.com/office/powerpoint/2010/main" val="1850138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字符串内嵌表达式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838200" y="2470636"/>
            <a:ext cx="107840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Kotlin</a:t>
            </a:r>
            <a:r>
              <a:rPr lang="zh-CN" altLang="en-US" dirty="0"/>
              <a:t>中，我们可以直接将表达式写在字符串里面，即使是构建非常复杂的字符串，也会变得轻而易举。</a:t>
            </a:r>
          </a:p>
          <a:p>
            <a:endParaRPr lang="zh-CN" altLang="en-US" dirty="0"/>
          </a:p>
          <a:p>
            <a:r>
              <a:rPr lang="en-US" altLang="zh-CN" dirty="0"/>
              <a:t>Kotlin</a:t>
            </a:r>
            <a:r>
              <a:rPr lang="zh-CN" altLang="en-US" dirty="0"/>
              <a:t>中字符串内嵌表达式的语法规则如下：</a:t>
            </a:r>
          </a:p>
          <a:p>
            <a:endParaRPr lang="zh-CN" altLang="en-US" dirty="0"/>
          </a:p>
          <a:p>
            <a:r>
              <a:rPr lang="en-US" altLang="zh-CN" dirty="0"/>
              <a:t>"hello, ${obj.name}. nice to meet you!"</a:t>
            </a:r>
          </a:p>
          <a:p>
            <a:endParaRPr lang="en-US" altLang="zh-CN" dirty="0"/>
          </a:p>
          <a:p>
            <a:r>
              <a:rPr lang="zh-CN" altLang="en-US" dirty="0"/>
              <a:t>当表达式中仅有一个变量的时候，还可以将两边的大括号省略：</a:t>
            </a:r>
          </a:p>
          <a:p>
            <a:endParaRPr lang="zh-CN" altLang="en-US" dirty="0"/>
          </a:p>
          <a:p>
            <a:r>
              <a:rPr lang="en-US" altLang="zh-CN" dirty="0"/>
              <a:t>"hello, $name. nice to meet you!"</a:t>
            </a:r>
          </a:p>
        </p:txBody>
      </p:sp>
    </p:spTree>
    <p:extLst>
      <p:ext uri="{BB962C8B-B14F-4D97-AF65-F5344CB8AC3E}">
        <p14:creationId xmlns:p14="http://schemas.microsoft.com/office/powerpoint/2010/main" val="2465654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函数的参数默认值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E79857-8379-4B5D-945C-660C2031BE36}"/>
              </a:ext>
            </a:extLst>
          </p:cNvPr>
          <p:cNvSpPr/>
          <p:nvPr/>
        </p:nvSpPr>
        <p:spPr>
          <a:xfrm>
            <a:off x="703960" y="2520512"/>
            <a:ext cx="107840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Kotlin</a:t>
            </a:r>
            <a:r>
              <a:rPr lang="zh-CN" altLang="en-US" dirty="0"/>
              <a:t>允许在定义函数的时候给任意参数设定一个默认值，这样当调用此函数时就不会强制要求调用方为此参数传值，在没有传值的情况下会自动使用参数的默认值。语法格式如下：</a:t>
            </a:r>
          </a:p>
          <a:p>
            <a:endParaRPr lang="zh-CN" altLang="en-US" dirty="0"/>
          </a:p>
          <a:p>
            <a:r>
              <a:rPr lang="en-US" altLang="zh-CN" dirty="0"/>
              <a:t>fun </a:t>
            </a:r>
            <a:r>
              <a:rPr lang="en-US" altLang="zh-CN" dirty="0" err="1"/>
              <a:t>printParams</a:t>
            </a:r>
            <a:r>
              <a:rPr lang="en-US" altLang="zh-CN" dirty="0"/>
              <a:t>(num: Int, str: String = "hello")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("num is $num , str is $str")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zh-CN" altLang="en-US" dirty="0"/>
              <a:t>这里给</a:t>
            </a:r>
            <a:r>
              <a:rPr lang="en-US" altLang="zh-CN" dirty="0" err="1"/>
              <a:t>printParams</a:t>
            </a:r>
            <a:r>
              <a:rPr lang="en-US" altLang="zh-CN" dirty="0"/>
              <a:t>()</a:t>
            </a:r>
            <a:r>
              <a:rPr lang="zh-CN" altLang="en-US" dirty="0"/>
              <a:t>函数的第二个参数设定了一个默认值，这样当调用</a:t>
            </a:r>
            <a:r>
              <a:rPr lang="en-US" altLang="zh-CN" dirty="0" err="1"/>
              <a:t>printParams</a:t>
            </a:r>
            <a:r>
              <a:rPr lang="en-US" altLang="zh-CN" dirty="0"/>
              <a:t>()</a:t>
            </a:r>
            <a:r>
              <a:rPr lang="zh-CN" altLang="en-US" dirty="0"/>
              <a:t>函数时，可以选择给第二个参数传值，也可以选择不传，在不传的情况下就会自动使用默认值。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2283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/>
        </p:nvSpPr>
        <p:spPr>
          <a:xfrm>
            <a:off x="852300" y="544512"/>
            <a:ext cx="10515600" cy="51306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400" dirty="0"/>
              <a:t>推荐阅读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A2E1361-1C89-3044-BF01-B357496C77AA}"/>
              </a:ext>
            </a:extLst>
          </p:cNvPr>
          <p:cNvSpPr txBox="1"/>
          <p:nvPr/>
        </p:nvSpPr>
        <p:spPr>
          <a:xfrm>
            <a:off x="824100" y="2719387"/>
            <a:ext cx="7274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第一行代码</a:t>
            </a:r>
            <a:r>
              <a:rPr kumimoji="1" lang="en-US" altLang="zh-CN" dirty="0"/>
              <a:t>——Android》</a:t>
            </a:r>
            <a:r>
              <a:rPr kumimoji="1" lang="zh-CN" altLang="en-US" dirty="0"/>
              <a:t>官方主页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https://www.ituring.com.cn/book/2744</a:t>
            </a:r>
            <a:endParaRPr kumimoji="1" lang="en-US" altLang="zh-CN" dirty="0">
              <a:solidFill>
                <a:srgbClr val="00B0F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 郭霖微信公众号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3FF5F7-93D3-A940-8F71-1B93FDA906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00" y="4278312"/>
            <a:ext cx="1822450" cy="185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手机屏幕截图&#10;&#10;描述已自动生成">
            <a:extLst>
              <a:ext uri="{FF2B5EF4-FFF2-40B4-BE49-F238E27FC236}">
                <a16:creationId xmlns:a16="http://schemas.microsoft.com/office/drawing/2014/main" id="{B5D78175-675B-4E00-B614-1DE2B0573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01" y="2497137"/>
            <a:ext cx="3462516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89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598" y="3163750"/>
            <a:ext cx="9110804" cy="5305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38932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如何运行</a:t>
            </a:r>
            <a:r>
              <a:rPr lang="en-US" altLang="zh-CN" sz="2400" dirty="0"/>
              <a:t>Kotlin</a:t>
            </a:r>
            <a:r>
              <a:rPr lang="zh-CN" altLang="en-US" sz="2400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66" y="2081608"/>
            <a:ext cx="5598814" cy="4237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第一种方法是使用</a:t>
            </a:r>
            <a:r>
              <a:rPr lang="en-US" altLang="zh-CN" sz="1800" dirty="0"/>
              <a:t>IntelliJ IDEA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第二种方法是在线运行</a:t>
            </a:r>
            <a:r>
              <a:rPr lang="en-US" altLang="zh-CN" sz="1800" dirty="0"/>
              <a:t>Kotlin</a:t>
            </a:r>
            <a:r>
              <a:rPr lang="zh-CN" altLang="en-US" sz="1800" dirty="0"/>
              <a:t>代码。</a:t>
            </a:r>
            <a:r>
              <a:rPr lang="en-US" altLang="zh-CN" sz="1800" dirty="0"/>
              <a:t>JetBrains</a:t>
            </a:r>
            <a:r>
              <a:rPr lang="zh-CN" altLang="en-US" sz="1800" dirty="0"/>
              <a:t>专门提供了一个可以在线运行</a:t>
            </a:r>
            <a:r>
              <a:rPr lang="en-US" altLang="zh-CN" sz="1800" dirty="0"/>
              <a:t>Kotlin</a:t>
            </a:r>
            <a:r>
              <a:rPr lang="zh-CN" altLang="en-US" sz="1800" dirty="0"/>
              <a:t>代码的网站，地址是：</a:t>
            </a:r>
            <a:r>
              <a:rPr lang="en-US" altLang="zh-CN" sz="1800" dirty="0">
                <a:hlinkClick r:id="rId2"/>
              </a:rPr>
              <a:t>https://try.kotlinlang.org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第三种方法是使用</a:t>
            </a:r>
            <a:r>
              <a:rPr lang="en-US" altLang="zh-CN" sz="1800" dirty="0"/>
              <a:t>Android Studio</a:t>
            </a:r>
            <a:r>
              <a:rPr lang="zh-CN" altLang="en-US" sz="1800" dirty="0"/>
              <a:t>。在任意</a:t>
            </a:r>
            <a:r>
              <a:rPr lang="en-US" altLang="zh-CN" sz="1800" dirty="0"/>
              <a:t>Android</a:t>
            </a:r>
            <a:r>
              <a:rPr lang="zh-CN" altLang="en-US" sz="1800" dirty="0"/>
              <a:t>工程中创建一个</a:t>
            </a:r>
            <a:r>
              <a:rPr lang="en-US" altLang="zh-CN" sz="1800" dirty="0"/>
              <a:t>Kotlin</a:t>
            </a:r>
            <a:r>
              <a:rPr lang="zh-CN" altLang="en-US" sz="1800" dirty="0"/>
              <a:t>文件，并编写一个</a:t>
            </a:r>
            <a:r>
              <a:rPr lang="en-US" altLang="zh-CN" sz="1800" dirty="0"/>
              <a:t>main()</a:t>
            </a:r>
            <a:r>
              <a:rPr lang="zh-CN" altLang="en-US" sz="1800" dirty="0"/>
              <a:t>函数，即可运行</a:t>
            </a:r>
            <a:r>
              <a:rPr lang="en-US" altLang="zh-CN" sz="1800" dirty="0"/>
              <a:t>main()</a:t>
            </a:r>
            <a:r>
              <a:rPr lang="zh-CN" altLang="en-US" sz="1800" dirty="0"/>
              <a:t>函数中的</a:t>
            </a:r>
            <a:r>
              <a:rPr lang="en-US" altLang="zh-CN" sz="1800" dirty="0"/>
              <a:t>Kotlin</a:t>
            </a:r>
            <a:r>
              <a:rPr lang="zh-CN" altLang="en-US" sz="1800" dirty="0"/>
              <a:t>代码。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A7802F-FB8F-4A46-80B9-143505B5D8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80" y="2081608"/>
            <a:ext cx="4916786" cy="1424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A48D5-9A82-4954-A576-8897E4C29FB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14" y="4381125"/>
            <a:ext cx="4916786" cy="13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90F0C-E588-4A18-A32C-7836EDB3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071" y="3145206"/>
            <a:ext cx="9119857" cy="56758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变量和函数</a:t>
            </a:r>
          </a:p>
        </p:txBody>
      </p:sp>
    </p:spTree>
    <p:extLst>
      <p:ext uri="{BB962C8B-B14F-4D97-AF65-F5344CB8AC3E}">
        <p14:creationId xmlns:p14="http://schemas.microsoft.com/office/powerpoint/2010/main" val="289347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01"/>
            <a:ext cx="10515600" cy="2094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中定义一个变量，只允许在变量前声明两种关键字：</a:t>
            </a:r>
            <a:r>
              <a:rPr lang="en-US" altLang="zh-CN" sz="1800" dirty="0" err="1"/>
              <a:t>val</a:t>
            </a:r>
            <a:r>
              <a:rPr lang="zh-CN" altLang="en-US" sz="1800" dirty="0"/>
              <a:t>和</a:t>
            </a:r>
            <a:r>
              <a:rPr lang="en-US" altLang="zh-CN" sz="1800" dirty="0"/>
              <a:t>var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 err="1"/>
              <a:t>val</a:t>
            </a:r>
            <a:r>
              <a:rPr lang="zh-CN" altLang="en-US" sz="1800" dirty="0"/>
              <a:t>（</a:t>
            </a:r>
            <a:r>
              <a:rPr lang="en-US" altLang="zh-CN" sz="1800" dirty="0"/>
              <a:t>value</a:t>
            </a:r>
            <a:r>
              <a:rPr lang="zh-CN" altLang="en-US" sz="1800" dirty="0"/>
              <a:t>的简写的简写）用来声明一个不可变的变量，这种变量在初始赋值之后就再也不能重新赋值，对应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</a:t>
            </a:r>
            <a:r>
              <a:rPr lang="en-US" altLang="zh-CN" sz="1800" dirty="0"/>
              <a:t>final</a:t>
            </a:r>
            <a:r>
              <a:rPr lang="zh-CN" altLang="en-US" sz="1800" dirty="0"/>
              <a:t>变量。</a:t>
            </a:r>
            <a:endParaRPr lang="en-US" altLang="zh-CN" sz="1800" dirty="0"/>
          </a:p>
          <a:p>
            <a:r>
              <a:rPr lang="en-US" altLang="zh-CN" sz="1800" dirty="0"/>
              <a:t>var</a:t>
            </a:r>
            <a:r>
              <a:rPr lang="zh-CN" altLang="en-US" sz="1800" dirty="0"/>
              <a:t>（</a:t>
            </a:r>
            <a:r>
              <a:rPr lang="en-US" altLang="zh-CN" sz="1800" dirty="0"/>
              <a:t>variable</a:t>
            </a:r>
            <a:r>
              <a:rPr lang="zh-CN" altLang="en-US" sz="1800" dirty="0"/>
              <a:t>的简写的简写）用来声明一个可变的变量，这种变量在初始赋值之后仍然可以再被重新赋值复制，对应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中的非</a:t>
            </a:r>
            <a:r>
              <a:rPr lang="en-US" altLang="zh-CN" sz="1800" dirty="0"/>
              <a:t>final</a:t>
            </a:r>
            <a:r>
              <a:rPr lang="zh-CN" altLang="en-US" sz="1800" dirty="0"/>
              <a:t>变量。</a:t>
            </a: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6C0EEB-0D09-44A2-BDD1-6E09682BA2A4}"/>
              </a:ext>
            </a:extLst>
          </p:cNvPr>
          <p:cNvSpPr/>
          <p:nvPr/>
        </p:nvSpPr>
        <p:spPr>
          <a:xfrm>
            <a:off x="838200" y="3851154"/>
            <a:ext cx="103398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fun main()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val</a:t>
            </a:r>
            <a:r>
              <a:rPr lang="en-US" altLang="zh-CN" dirty="0"/>
              <a:t> a = 10</a:t>
            </a:r>
          </a:p>
          <a:p>
            <a:r>
              <a:rPr lang="en-US" altLang="zh-CN" dirty="0"/>
              <a:t>    var b = 5</a:t>
            </a:r>
          </a:p>
          <a:p>
            <a:r>
              <a:rPr lang="en-US" altLang="zh-CN" dirty="0"/>
              <a:t>    b = b + 3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("a = " + a)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println</a:t>
            </a:r>
            <a:r>
              <a:rPr lang="en-US" altLang="zh-CN" dirty="0"/>
              <a:t>("b = " + b)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6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389056"/>
            <a:ext cx="10515600" cy="209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Kotlin</a:t>
            </a:r>
            <a:r>
              <a:rPr lang="zh-CN" altLang="en-US" sz="1800" dirty="0"/>
              <a:t>完全抛弃了</a:t>
            </a:r>
            <a:r>
              <a:rPr lang="en-US" altLang="zh-CN" sz="1800" dirty="0"/>
              <a:t>Java</a:t>
            </a:r>
            <a:r>
              <a:rPr lang="zh-CN" altLang="en-US" sz="1800" dirty="0"/>
              <a:t>中的基本数据类型，全部使用了对象数据类型。在</a:t>
            </a:r>
            <a:r>
              <a:rPr lang="en-US" altLang="zh-CN" sz="1800" dirty="0"/>
              <a:t>Java</a:t>
            </a:r>
            <a:r>
              <a:rPr lang="zh-CN" altLang="en-US" sz="1800" dirty="0"/>
              <a:t>中</a:t>
            </a:r>
            <a:r>
              <a:rPr lang="en-US" altLang="zh-CN" sz="1800" dirty="0"/>
              <a:t>int</a:t>
            </a:r>
            <a:r>
              <a:rPr lang="zh-CN" altLang="en-US" sz="1800" dirty="0"/>
              <a:t>是整型变量的关键字，而在</a:t>
            </a:r>
            <a:r>
              <a:rPr lang="en-US" altLang="zh-CN" sz="1800" dirty="0"/>
              <a:t>Kotlin</a:t>
            </a:r>
            <a:r>
              <a:rPr lang="zh-CN" altLang="en-US" sz="1800" dirty="0"/>
              <a:t>中</a:t>
            </a:r>
            <a:r>
              <a:rPr lang="en-US" altLang="zh-CN" sz="1800" dirty="0"/>
              <a:t>Int</a:t>
            </a:r>
            <a:r>
              <a:rPr lang="zh-CN" altLang="en-US" sz="1800" dirty="0"/>
              <a:t>变成了一个类，它拥有自己的方法和继承结构。</a:t>
            </a:r>
            <a:endParaRPr lang="en-US" altLang="zh-CN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4A3CBD-61B9-4A11-9A12-8D452366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09417"/>
              </p:ext>
            </p:extLst>
          </p:nvPr>
        </p:nvGraphicFramePr>
        <p:xfrm>
          <a:off x="2628388" y="2393297"/>
          <a:ext cx="6935220" cy="3395727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2311461">
                  <a:extLst>
                    <a:ext uri="{9D8B030D-6E8A-4147-A177-3AD203B41FA5}">
                      <a16:colId xmlns:a16="http://schemas.microsoft.com/office/drawing/2014/main" val="2418050875"/>
                    </a:ext>
                  </a:extLst>
                </a:gridCol>
                <a:gridCol w="2311461">
                  <a:extLst>
                    <a:ext uri="{9D8B030D-6E8A-4147-A177-3AD203B41FA5}">
                      <a16:colId xmlns:a16="http://schemas.microsoft.com/office/drawing/2014/main" val="3065693666"/>
                    </a:ext>
                  </a:extLst>
                </a:gridCol>
                <a:gridCol w="2312298">
                  <a:extLst>
                    <a:ext uri="{9D8B030D-6E8A-4147-A177-3AD203B41FA5}">
                      <a16:colId xmlns:a16="http://schemas.microsoft.com/office/drawing/2014/main" val="2023613931"/>
                    </a:ext>
                  </a:extLst>
                </a:gridCol>
              </a:tblGrid>
              <a:tr h="3778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Java</a:t>
                      </a:r>
                      <a:r>
                        <a:rPr lang="zh-CN" sz="1200" kern="100" dirty="0">
                          <a:effectLst/>
                        </a:rPr>
                        <a:t>基本数据类型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Kotlin</a:t>
                      </a:r>
                      <a:r>
                        <a:rPr lang="zh-CN" sz="1200" kern="100" dirty="0">
                          <a:effectLst/>
                        </a:rPr>
                        <a:t>对象数据类型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数据类型说明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8188686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Int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整型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745965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long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Long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长整型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631409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short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Short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短整型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723845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float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Float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单精度浮点型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9315455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double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Double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双精度浮点型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5547389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boolean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Boolean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布尔型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295531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char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Char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字符型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5823543"/>
                  </a:ext>
                </a:extLst>
              </a:tr>
              <a:tr h="3772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byte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Byte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字节型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903193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AA5A568-3F22-4A33-A4FE-25D7F50A9F19}"/>
              </a:ext>
            </a:extLst>
          </p:cNvPr>
          <p:cNvSpPr/>
          <p:nvPr/>
        </p:nvSpPr>
        <p:spPr>
          <a:xfrm>
            <a:off x="5061099" y="5878892"/>
            <a:ext cx="20697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Java和Kotlin数据类型对照表</a:t>
            </a:r>
          </a:p>
        </p:txBody>
      </p:sp>
    </p:spTree>
    <p:extLst>
      <p:ext uri="{BB962C8B-B14F-4D97-AF65-F5344CB8AC3E}">
        <p14:creationId xmlns:p14="http://schemas.microsoft.com/office/powerpoint/2010/main" val="46793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8F25F-2BA6-4C59-93C9-F38AAB3D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306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C955-4B1D-41AE-AC08-2BFF7D06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1431"/>
            <a:ext cx="10515600" cy="513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定义一个函数的语法规则如下：</a:t>
            </a:r>
            <a:endParaRPr lang="en-US" altLang="zh-CN" sz="1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41B193-0B6C-4FB9-A2FA-0F5A724EDB3D}"/>
              </a:ext>
            </a:extLst>
          </p:cNvPr>
          <p:cNvSpPr/>
          <p:nvPr/>
        </p:nvSpPr>
        <p:spPr>
          <a:xfrm>
            <a:off x="838200" y="22030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fun methodName(param1: Int, param2: Int): Int {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  </a:t>
            </a:r>
            <a:r>
              <a:rPr lang="zh-CN" altLang="en-US" dirty="0">
                <a:solidFill>
                  <a:srgbClr val="0070C0"/>
                </a:solidFill>
              </a:rPr>
              <a:t>return 0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888248-CB4D-476A-A767-CA7A76E57ED0}"/>
              </a:ext>
            </a:extLst>
          </p:cNvPr>
          <p:cNvSpPr/>
          <p:nvPr/>
        </p:nvSpPr>
        <p:spPr>
          <a:xfrm>
            <a:off x="838199" y="3306832"/>
            <a:ext cx="10515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fun（function的简写）是定义函数的关键字，无论你定义什么函数，都一定要使用fun来声明。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紧跟在</a:t>
            </a:r>
            <a:r>
              <a:rPr lang="en-US" altLang="zh-CN" dirty="0"/>
              <a:t>fun</a:t>
            </a:r>
            <a:r>
              <a:rPr lang="zh-CN" altLang="en-US" dirty="0"/>
              <a:t>后面的是函数名，良好的编程习惯是函数名最好要有一定的意义，能表达这个函数的作用是什么。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函数名后面的一对括号中，可以声明该函数接收什么参数。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括号后面的部分是可选的，用于声明该函数会返回什么类型的数据。如果不需要返回任何数据，这部分可以不写。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两个大括号之间的内容就是函数体了，可以在这里编写函数的具体逻辑。</a:t>
            </a:r>
          </a:p>
        </p:txBody>
      </p:sp>
    </p:spTree>
    <p:extLst>
      <p:ext uri="{BB962C8B-B14F-4D97-AF65-F5344CB8AC3E}">
        <p14:creationId xmlns:p14="http://schemas.microsoft.com/office/powerpoint/2010/main" val="1549994889"/>
      </p:ext>
    </p:extLst>
  </p:cSld>
  <p:clrMapOvr>
    <a:masterClrMapping/>
  </p:clrMapOvr>
</p:sld>
</file>

<file path=ppt/theme/theme1.xml><?xml version="1.0" encoding="utf-8"?>
<a:theme xmlns:a="http://schemas.openxmlformats.org/drawingml/2006/main" name="引用">
  <a:themeElements>
    <a:clrScheme name="自定义 1">
      <a:dk1>
        <a:srgbClr val="000000"/>
      </a:dk1>
      <a:lt1>
        <a:srgbClr val="FFFFFF"/>
      </a:lt1>
      <a:dk2>
        <a:srgbClr val="FFFEFC"/>
      </a:dk2>
      <a:lt2>
        <a:srgbClr val="CEDBE6"/>
      </a:lt2>
      <a:accent1>
        <a:srgbClr val="41B1E2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{8AA2F039-4069-F644-ACDE-2166C0520A53}tf10001121</Template>
  <TotalTime>436</TotalTime>
  <Words>3581</Words>
  <Application>Microsoft Office PowerPoint</Application>
  <PresentationFormat>宽屏</PresentationFormat>
  <Paragraphs>379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等线</vt:lpstr>
      <vt:lpstr>宋体</vt:lpstr>
      <vt:lpstr>Arial</vt:lpstr>
      <vt:lpstr>Calibri</vt:lpstr>
      <vt:lpstr>Wingdings 2</vt:lpstr>
      <vt:lpstr>引用</vt:lpstr>
      <vt:lpstr>第2章 探究新语言，快速入门Kotlin编程</vt:lpstr>
      <vt:lpstr>Kotlin的发展历程</vt:lpstr>
      <vt:lpstr>Kotlin相比于Java的优势</vt:lpstr>
      <vt:lpstr>Kotlin的工作原理</vt:lpstr>
      <vt:lpstr>如何运行Kotlin代码</vt:lpstr>
      <vt:lpstr>变量和函数</vt:lpstr>
      <vt:lpstr>变量</vt:lpstr>
      <vt:lpstr>变量</vt:lpstr>
      <vt:lpstr>函数</vt:lpstr>
      <vt:lpstr>函数</vt:lpstr>
      <vt:lpstr>逻辑控制</vt:lpstr>
      <vt:lpstr>if条件语句</vt:lpstr>
      <vt:lpstr>if条件语句</vt:lpstr>
      <vt:lpstr>if条件语句</vt:lpstr>
      <vt:lpstr>when条件语句</vt:lpstr>
      <vt:lpstr>when条件语句</vt:lpstr>
      <vt:lpstr>for-in循环语句</vt:lpstr>
      <vt:lpstr>for-in循环语句</vt:lpstr>
      <vt:lpstr>for-in循环语句</vt:lpstr>
      <vt:lpstr>面向对象编程</vt:lpstr>
      <vt:lpstr>类与对象</vt:lpstr>
      <vt:lpstr>类与对象</vt:lpstr>
      <vt:lpstr>继承</vt:lpstr>
      <vt:lpstr>接口</vt:lpstr>
      <vt:lpstr>数据类</vt:lpstr>
      <vt:lpstr>单例类</vt:lpstr>
      <vt:lpstr>Lambda编程</vt:lpstr>
      <vt:lpstr>集合的创建</vt:lpstr>
      <vt:lpstr>Lambda表达式</vt:lpstr>
      <vt:lpstr>集合的函数式API</vt:lpstr>
      <vt:lpstr>集合的函数式API</vt:lpstr>
      <vt:lpstr>Java函数式API</vt:lpstr>
      <vt:lpstr>空指针检查</vt:lpstr>
      <vt:lpstr>空指针检查</vt:lpstr>
      <vt:lpstr>可空类型系统</vt:lpstr>
      <vt:lpstr>判空辅助工具</vt:lpstr>
      <vt:lpstr>判空辅助工具</vt:lpstr>
      <vt:lpstr>判空辅助工具</vt:lpstr>
      <vt:lpstr>Kotlin中的小魔术</vt:lpstr>
      <vt:lpstr>字符串内嵌表达式</vt:lpstr>
      <vt:lpstr>函数的参数默认值</vt:lpstr>
      <vt:lpstr>PowerPoint 演示文稿</vt:lpstr>
      <vt:lpstr>结束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开始启程，你的第一行Android代码</dc:title>
  <dc:creator>郭 霖</dc:creator>
  <cp:lastModifiedBy>张霞</cp:lastModifiedBy>
  <cp:revision>160</cp:revision>
  <dcterms:created xsi:type="dcterms:W3CDTF">2019-11-27T23:48:03Z</dcterms:created>
  <dcterms:modified xsi:type="dcterms:W3CDTF">2020-03-19T06:05:36Z</dcterms:modified>
</cp:coreProperties>
</file>