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8" r:id="rId4"/>
    <p:sldId id="272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9" r:id="rId14"/>
    <p:sldId id="309" r:id="rId15"/>
    <p:sldId id="310" r:id="rId16"/>
    <p:sldId id="320" r:id="rId17"/>
    <p:sldId id="311" r:id="rId18"/>
    <p:sldId id="312" r:id="rId19"/>
    <p:sldId id="313" r:id="rId20"/>
    <p:sldId id="321" r:id="rId21"/>
    <p:sldId id="314" r:id="rId22"/>
    <p:sldId id="315" r:id="rId23"/>
    <p:sldId id="317" r:id="rId24"/>
    <p:sldId id="316" r:id="rId25"/>
    <p:sldId id="322" r:id="rId26"/>
    <p:sldId id="323" r:id="rId27"/>
    <p:sldId id="324" r:id="rId28"/>
    <p:sldId id="325" r:id="rId29"/>
    <p:sldId id="326" r:id="rId30"/>
    <p:sldId id="387" r:id="rId31"/>
    <p:sldId id="27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3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6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3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9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2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8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84F04C-7BE5-4800-BEFE-CF1A78709C7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3A6707A-4287-A245-8512-3320BF439FC2}"/>
              </a:ext>
            </a:extLst>
          </p:cNvPr>
          <p:cNvSpPr txBox="1">
            <a:spLocks/>
          </p:cNvSpPr>
          <p:nvPr userDrawn="1"/>
        </p:nvSpPr>
        <p:spPr>
          <a:xfrm>
            <a:off x="8721969" y="6406488"/>
            <a:ext cx="3423139" cy="445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ituring.com.cn/book/27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3</a:t>
            </a:r>
            <a:r>
              <a:rPr lang="zh-CN" altLang="en-US" sz="3200" dirty="0"/>
              <a:t>章　先从看得到的入手，探究</a:t>
            </a:r>
            <a:r>
              <a:rPr lang="en-US" altLang="zh-CN" sz="3200" dirty="0"/>
              <a:t>Activity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EE38CF9-0DA2-4F55-9D1C-FA4501DA96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22" y="2169994"/>
            <a:ext cx="2374417" cy="40027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中使用</a:t>
            </a:r>
            <a:r>
              <a:rPr lang="en-US" altLang="zh-CN" sz="2400" dirty="0"/>
              <a:t>Toast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728155" y="2169994"/>
            <a:ext cx="6426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Toast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系统提供的一种非常好的提醒方式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在程序中可以使用它将一些短小的信息通知给用户，这些信息会在一段时间后自动消失，并且不会占用任何屏幕空间。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CC6E6E-B8C3-4E3A-BABF-E4F69D12434B}"/>
              </a:ext>
            </a:extLst>
          </p:cNvPr>
          <p:cNvSpPr/>
          <p:nvPr/>
        </p:nvSpPr>
        <p:spPr>
          <a:xfrm>
            <a:off x="728155" y="3655960"/>
            <a:ext cx="73904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override fun onCreate(savedInstanceState: Bundle?) {</a:t>
            </a:r>
          </a:p>
          <a:p>
            <a:r>
              <a:rPr lang="zh-CN" altLang="en-US" dirty="0"/>
              <a:t>    super.onCreate(savedInstanceState)</a:t>
            </a:r>
          </a:p>
          <a:p>
            <a:r>
              <a:rPr lang="zh-CN" altLang="en-US" dirty="0"/>
              <a:t>    setContentView(R.layout.first_layout)</a:t>
            </a:r>
          </a:p>
          <a:p>
            <a:r>
              <a:rPr lang="zh-CN" altLang="en-US" dirty="0"/>
              <a:t>    button1.setOnClickListener {</a:t>
            </a:r>
          </a:p>
          <a:p>
            <a:r>
              <a:rPr lang="zh-CN" altLang="en-US" b="1" dirty="0"/>
              <a:t>        Toast.makeText(this, "You clicked Button 1", </a:t>
            </a:r>
            <a:r>
              <a:rPr lang="en-US" altLang="zh-CN" b="1" dirty="0"/>
              <a:t>				</a:t>
            </a:r>
            <a:r>
              <a:rPr lang="zh-CN" altLang="en-US" b="1" dirty="0"/>
              <a:t>Toast.LENGTH_SHORT).show()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92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EF5708-DF31-44B5-AD6C-6E417F2E66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89" y="2258551"/>
            <a:ext cx="2278884" cy="40846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中使用</a:t>
            </a:r>
            <a:r>
              <a:rPr lang="en-US" altLang="zh-CN" sz="2400" dirty="0"/>
              <a:t>Menu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03056" y="2185414"/>
            <a:ext cx="64266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Menu</a:t>
            </a:r>
            <a:r>
              <a:rPr lang="zh-CN" altLang="en-US" dirty="0"/>
              <a:t>提供了一种机制，可以让界面中的菜单项在默认情况下不显示。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只有当用户主动点击了菜单按钮时，才会弹出里面具体的内容，因此它不会占用任何</a:t>
            </a:r>
            <a:r>
              <a:rPr lang="en-US" altLang="zh-CN" dirty="0"/>
              <a:t>Activity</a:t>
            </a:r>
            <a:r>
              <a:rPr lang="zh-CN" altLang="en-US" dirty="0"/>
              <a:t>的空间。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01EF7-5D01-40F3-966A-BC24BCEC8B8B}"/>
              </a:ext>
            </a:extLst>
          </p:cNvPr>
          <p:cNvSpPr/>
          <p:nvPr/>
        </p:nvSpPr>
        <p:spPr>
          <a:xfrm>
            <a:off x="803056" y="3769641"/>
            <a:ext cx="6708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override fun onCreateOptionsMenu(menu: Menu?): Boolean {</a:t>
            </a:r>
          </a:p>
          <a:p>
            <a:r>
              <a:rPr lang="zh-CN" altLang="en-US" dirty="0"/>
              <a:t>    menuInflater.inflate(R.menu.main, menu)</a:t>
            </a:r>
          </a:p>
          <a:p>
            <a:r>
              <a:rPr lang="zh-CN" altLang="en-US" dirty="0"/>
              <a:t>    return true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7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销毁一个</a:t>
            </a:r>
            <a:r>
              <a:rPr lang="en-US" altLang="zh-CN" sz="2400" dirty="0"/>
              <a:t>Activity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680225" y="2228671"/>
            <a:ext cx="105507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通常情况下只要按一下手机的</a:t>
            </a:r>
            <a:r>
              <a:rPr lang="en-US" altLang="zh-CN" dirty="0"/>
              <a:t>Back</a:t>
            </a:r>
            <a:r>
              <a:rPr lang="zh-CN" altLang="en-US" dirty="0"/>
              <a:t>键就可以销毁当前的</a:t>
            </a:r>
            <a:r>
              <a:rPr lang="en-US" altLang="zh-CN" dirty="0"/>
              <a:t>Activity</a:t>
            </a:r>
            <a:r>
              <a:rPr lang="zh-CN" altLang="en-US" dirty="0"/>
              <a:t>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不过，如果你不想通过按键的方式，而是希望在程序中通过代码来销毁</a:t>
            </a:r>
            <a:r>
              <a:rPr lang="en-US" altLang="zh-CN" dirty="0"/>
              <a:t>Activity</a:t>
            </a:r>
            <a:r>
              <a:rPr lang="zh-CN" altLang="en-US" dirty="0"/>
              <a:t>，当然也可以。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Activity</a:t>
            </a:r>
            <a:r>
              <a:rPr lang="zh-CN" altLang="en-US" dirty="0"/>
              <a:t>类提供了一个</a:t>
            </a:r>
            <a:r>
              <a:rPr lang="en-US" altLang="zh-CN" dirty="0"/>
              <a:t>finish()</a:t>
            </a:r>
            <a:r>
              <a:rPr lang="zh-CN" altLang="en-US" dirty="0"/>
              <a:t>方法，只需要调用一下这个方法就可以销毁当前的</a:t>
            </a:r>
            <a:r>
              <a:rPr lang="en-US" altLang="zh-CN" dirty="0"/>
              <a:t>Activity</a:t>
            </a:r>
            <a:r>
              <a:rPr lang="zh-CN" altLang="en-US" dirty="0"/>
              <a:t>了。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F7EFF9-6652-4D7F-B1F9-8F54B94CA9EF}"/>
              </a:ext>
            </a:extLst>
          </p:cNvPr>
          <p:cNvSpPr/>
          <p:nvPr/>
        </p:nvSpPr>
        <p:spPr>
          <a:xfrm>
            <a:off x="680225" y="41662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button1.setOnClickListener {</a:t>
            </a:r>
          </a:p>
          <a:p>
            <a:r>
              <a:rPr lang="zh-CN" altLang="en-US" dirty="0"/>
              <a:t>    </a:t>
            </a:r>
            <a:r>
              <a:rPr lang="zh-CN" altLang="en-US" b="1" dirty="0"/>
              <a:t>finish()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4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Intent</a:t>
            </a:r>
            <a:r>
              <a:rPr lang="zh-CN" altLang="en-US" sz="3200" dirty="0"/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368924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10180A0-7352-46A2-9A36-1C3C14DB54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71" y="2115403"/>
            <a:ext cx="2360769" cy="41800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使用显式</a:t>
            </a:r>
            <a:r>
              <a:rPr lang="en-US" altLang="zh-CN" sz="2400" dirty="0"/>
              <a:t>Intent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707522" y="2306428"/>
            <a:ext cx="6426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Intent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程序中各组件之间进行交互的一种重要方式，它不仅可以指明当前组件想要执行的动作，还可以在不同组件之间传递数据。</a:t>
            </a:r>
          </a:p>
          <a:p>
            <a:endParaRPr lang="zh-CN" altLang="en-US" dirty="0"/>
          </a:p>
          <a:p>
            <a:r>
              <a:rPr lang="zh-CN" altLang="en-US" dirty="0"/>
              <a:t>显式</a:t>
            </a:r>
            <a:r>
              <a:rPr lang="en-US" altLang="zh-CN" dirty="0"/>
              <a:t>Intent</a:t>
            </a:r>
            <a:r>
              <a:rPr lang="zh-CN" altLang="en-US" dirty="0"/>
              <a:t>可以用于明确指定启动某个</a:t>
            </a:r>
            <a:r>
              <a:rPr lang="en-US" altLang="zh-CN" dirty="0"/>
              <a:t>Activity</a:t>
            </a:r>
            <a:r>
              <a:rPr lang="zh-CN" altLang="en-US" dirty="0"/>
              <a:t>，如下所示：</a:t>
            </a:r>
          </a:p>
          <a:p>
            <a:endParaRPr lang="zh-CN" altLang="en-US" dirty="0"/>
          </a:p>
          <a:p>
            <a:r>
              <a:rPr lang="en-US" altLang="zh-CN" dirty="0"/>
              <a:t>button1.setOnClickListener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intent = </a:t>
            </a:r>
            <a:r>
              <a:rPr lang="en-US" altLang="zh-CN"/>
              <a:t>Intent(this</a:t>
            </a:r>
            <a:r>
              <a:rPr lang="en-US" altLang="zh-CN" dirty="0"/>
              <a:t>, </a:t>
            </a:r>
            <a:r>
              <a:rPr lang="en-US" altLang="zh-CN" dirty="0" err="1"/>
              <a:t>SecondActivity</a:t>
            </a:r>
            <a:r>
              <a:rPr lang="en-US" altLang="zh-CN" dirty="0"/>
              <a:t>::class.java)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这段代码就表示，将会从</a:t>
            </a:r>
            <a:r>
              <a:rPr lang="en-US" altLang="zh-CN" dirty="0" err="1"/>
              <a:t>FirstActivity</a:t>
            </a:r>
            <a:r>
              <a:rPr lang="zh-CN" altLang="en-US" dirty="0"/>
              <a:t>跳转到</a:t>
            </a:r>
            <a:r>
              <a:rPr lang="en-US" altLang="zh-CN" dirty="0" err="1"/>
              <a:t>SecondActivity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011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03CB8C-5FF5-4416-898C-FC661374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18" y="2227531"/>
            <a:ext cx="2388065" cy="42454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使用隐式</a:t>
            </a:r>
            <a:r>
              <a:rPr lang="en-US" altLang="zh-CN" sz="2400" dirty="0"/>
              <a:t>Intent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408061"/>
            <a:ext cx="64266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隐式</a:t>
            </a:r>
            <a:r>
              <a:rPr lang="en-US" altLang="zh-CN" dirty="0"/>
              <a:t>Intent</a:t>
            </a:r>
            <a:r>
              <a:rPr lang="zh-CN" altLang="en-US" dirty="0"/>
              <a:t>并不明确指出想要启动哪一个</a:t>
            </a:r>
            <a:r>
              <a:rPr lang="en-US" altLang="zh-CN" dirty="0"/>
              <a:t>Activity</a:t>
            </a:r>
            <a:r>
              <a:rPr lang="zh-CN" altLang="en-US" dirty="0"/>
              <a:t>，而是指定了一系列更为抽象的</a:t>
            </a:r>
            <a:r>
              <a:rPr lang="en-US" altLang="zh-CN" dirty="0"/>
              <a:t>action</a:t>
            </a:r>
            <a:r>
              <a:rPr lang="zh-CN" altLang="en-US" dirty="0"/>
              <a:t>和</a:t>
            </a:r>
            <a:r>
              <a:rPr lang="en-US" altLang="zh-CN" dirty="0"/>
              <a:t>category</a:t>
            </a:r>
            <a:r>
              <a:rPr lang="zh-CN" altLang="en-US" dirty="0"/>
              <a:t>等信息，然后交由系统去分析这个</a:t>
            </a:r>
            <a:r>
              <a:rPr lang="en-US" altLang="zh-CN" dirty="0"/>
              <a:t>Intent</a:t>
            </a:r>
            <a:r>
              <a:rPr lang="zh-CN" altLang="en-US" dirty="0"/>
              <a:t>，并帮我们找出合适的</a:t>
            </a:r>
            <a:r>
              <a:rPr lang="en-US" altLang="zh-CN" dirty="0"/>
              <a:t>Activity</a:t>
            </a:r>
            <a:r>
              <a:rPr lang="zh-CN" altLang="en-US" dirty="0"/>
              <a:t>去启动。</a:t>
            </a:r>
          </a:p>
          <a:p>
            <a:endParaRPr lang="zh-CN" altLang="en-US" dirty="0"/>
          </a:p>
          <a:p>
            <a:r>
              <a:rPr lang="zh-CN" altLang="en-US" dirty="0"/>
              <a:t>比如你的应用程序中需要展示一个网页，这时没有必要自己去实现一个浏览器，只需要调用系统的浏览器来打开这个网页就行了。</a:t>
            </a:r>
          </a:p>
          <a:p>
            <a:endParaRPr lang="zh-CN" altLang="en-US" dirty="0"/>
          </a:p>
          <a:p>
            <a:r>
              <a:rPr lang="en-US" altLang="zh-CN" dirty="0"/>
              <a:t>button1.setOnClickListener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intent = Intent(</a:t>
            </a:r>
            <a:r>
              <a:rPr lang="en-US" altLang="zh-CN" dirty="0" err="1"/>
              <a:t>Intent.ACTION_VIEW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intent.data</a:t>
            </a:r>
            <a:r>
              <a:rPr lang="en-US" altLang="zh-CN" dirty="0"/>
              <a:t> = </a:t>
            </a:r>
            <a:r>
              <a:rPr lang="en-US" altLang="zh-CN" dirty="0" err="1"/>
              <a:t>Uri.parse</a:t>
            </a:r>
            <a:r>
              <a:rPr lang="en-US" altLang="zh-CN" dirty="0"/>
              <a:t>("https://www.baidu.com")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582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22910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返回栈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84A795-FB1D-479E-A126-4BA53C71C1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7" y="2550695"/>
            <a:ext cx="4757283" cy="29841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54410B-93F9-154D-AB4C-6058D5498D2B}"/>
              </a:ext>
            </a:extLst>
          </p:cNvPr>
          <p:cNvSpPr txBox="1"/>
          <p:nvPr/>
        </p:nvSpPr>
        <p:spPr>
          <a:xfrm>
            <a:off x="838200" y="2535611"/>
            <a:ext cx="5401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是使用任务（</a:t>
            </a:r>
            <a:r>
              <a:rPr lang="en-US" altLang="zh-CN" dirty="0"/>
              <a:t>task</a:t>
            </a:r>
            <a:r>
              <a:rPr lang="zh-CN" altLang="en-US" dirty="0"/>
              <a:t>）来管理</a:t>
            </a:r>
            <a:r>
              <a:rPr lang="en-US" altLang="zh-CN" dirty="0"/>
              <a:t>Activity</a:t>
            </a:r>
            <a:r>
              <a:rPr lang="zh-CN" altLang="en-US" dirty="0"/>
              <a:t>的，一个任务就是一组存放在栈里的</a:t>
            </a:r>
            <a:r>
              <a:rPr lang="en-US" altLang="zh-CN" dirty="0"/>
              <a:t>Activity</a:t>
            </a:r>
            <a:r>
              <a:rPr lang="zh-CN" altLang="en-US" dirty="0"/>
              <a:t>的集合，这个栈也被称作返回栈（</a:t>
            </a:r>
            <a:r>
              <a:rPr lang="en-US" altLang="zh-CN" dirty="0"/>
              <a:t>back stack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栈是一种后进先出的数据结构，在默认情况下，每当我们启动了一个新的</a:t>
            </a:r>
            <a:r>
              <a:rPr lang="en-US" altLang="zh-CN" dirty="0"/>
              <a:t>Activity</a:t>
            </a:r>
            <a:r>
              <a:rPr lang="zh-CN" altLang="en-US" dirty="0"/>
              <a:t>，它就会在返回栈中入栈，并处于栈顶的位置。而每当我们按下</a:t>
            </a:r>
            <a:r>
              <a:rPr lang="en-US" altLang="zh-CN" dirty="0"/>
              <a:t>Back</a:t>
            </a:r>
            <a:r>
              <a:rPr lang="zh-CN" altLang="en-US" dirty="0"/>
              <a:t>键或调用</a:t>
            </a:r>
            <a:r>
              <a:rPr lang="en-US" altLang="zh-CN" dirty="0"/>
              <a:t>finish()</a:t>
            </a:r>
            <a:r>
              <a:rPr lang="zh-CN" altLang="en-US" dirty="0"/>
              <a:t>方法去销毁一个</a:t>
            </a:r>
            <a:r>
              <a:rPr lang="en-US" altLang="zh-CN" dirty="0"/>
              <a:t>Activity</a:t>
            </a:r>
            <a:r>
              <a:rPr lang="zh-CN" altLang="en-US" dirty="0"/>
              <a:t>时，处于栈顶的</a:t>
            </a:r>
            <a:r>
              <a:rPr lang="en-US" altLang="zh-CN" dirty="0"/>
              <a:t>Activity</a:t>
            </a:r>
            <a:r>
              <a:rPr lang="zh-CN" altLang="en-US" dirty="0"/>
              <a:t>就会出栈，前一个入栈的</a:t>
            </a:r>
            <a:r>
              <a:rPr lang="en-US" altLang="zh-CN" dirty="0"/>
              <a:t>Activity</a:t>
            </a:r>
            <a:r>
              <a:rPr lang="zh-CN" altLang="en-US" dirty="0"/>
              <a:t>就会重新处于栈顶的位置。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系统总是会显示处于栈顶的</a:t>
            </a:r>
            <a:r>
              <a:rPr lang="en-US" altLang="zh-CN" dirty="0"/>
              <a:t>Activity</a:t>
            </a:r>
            <a:r>
              <a:rPr lang="zh-CN" altLang="en-US" dirty="0"/>
              <a:t>给用户。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90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的生命周期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665023" y="2415611"/>
            <a:ext cx="108619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第一次被创建的时候调用。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onStart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由不可见变为可见的时候调用。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onResume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准备好和用户进行交互的时候调用。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onPause</a:t>
            </a:r>
            <a:r>
              <a:rPr lang="en-US" altLang="zh-CN" dirty="0"/>
              <a:t>() </a:t>
            </a:r>
            <a:r>
              <a:rPr lang="zh-CN" altLang="en-US" dirty="0"/>
              <a:t>这个方法在系统准备去启动或者恢复另一个</a:t>
            </a:r>
            <a:r>
              <a:rPr lang="en-US" altLang="zh-CN" dirty="0"/>
              <a:t>Activity</a:t>
            </a:r>
            <a:r>
              <a:rPr lang="zh-CN" altLang="en-US" dirty="0"/>
              <a:t>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onStop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完全不可见的时候调用。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onDestroy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被销毁之前调用。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onRestart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由停止状态变为运行状态之前调用，也就是</a:t>
            </a:r>
            <a:r>
              <a:rPr lang="en-US" altLang="zh-CN" dirty="0"/>
              <a:t>Activity</a:t>
            </a:r>
            <a:r>
              <a:rPr lang="zh-CN" altLang="en-US" dirty="0"/>
              <a:t>被重新启动了。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253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的生命周期示意图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D0CC0B-5CE1-4F40-B34E-37E4E335A5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94" y="1113315"/>
            <a:ext cx="4210412" cy="55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2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584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Activity</a:t>
            </a:r>
            <a:r>
              <a:rPr lang="zh-CN" altLang="en-US" sz="1800" dirty="0"/>
              <a:t>是最容易吸引用户的地方，它是一种可以包含用户界面的组件，主要用于和用户进行交互。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一个应用程序中可以包含零个或多个</a:t>
            </a:r>
            <a:r>
              <a:rPr lang="en-US" altLang="zh-CN" sz="1800" dirty="0"/>
              <a:t>Activity</a:t>
            </a:r>
            <a:r>
              <a:rPr lang="zh-CN" altLang="en-US" sz="1800" dirty="0"/>
              <a:t>，但不包含任何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的应用程序很少见，谁也不想让自己的应用永远无法被用户看到吧？</a:t>
            </a:r>
          </a:p>
        </p:txBody>
      </p:sp>
    </p:spTree>
    <p:extLst>
      <p:ext uri="{BB962C8B-B14F-4D97-AF65-F5344CB8AC3E}">
        <p14:creationId xmlns:p14="http://schemas.microsoft.com/office/powerpoint/2010/main" val="118522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的启动模式</a:t>
            </a:r>
          </a:p>
        </p:txBody>
      </p:sp>
    </p:spTree>
    <p:extLst>
      <p:ext uri="{BB962C8B-B14F-4D97-AF65-F5344CB8AC3E}">
        <p14:creationId xmlns:p14="http://schemas.microsoft.com/office/powerpoint/2010/main" val="215779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——standard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486161" y="2613910"/>
            <a:ext cx="63522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standard</a:t>
            </a:r>
            <a:r>
              <a:rPr lang="zh-CN" altLang="en-US" dirty="0"/>
              <a:t>是</a:t>
            </a:r>
            <a:r>
              <a:rPr lang="en-US" altLang="zh-CN" dirty="0"/>
              <a:t>Activity</a:t>
            </a:r>
            <a:r>
              <a:rPr lang="zh-CN" altLang="en-US" dirty="0"/>
              <a:t>默认的启动模式，在不进行显式指定的情况下，所有</a:t>
            </a:r>
            <a:r>
              <a:rPr lang="en-US" altLang="zh-CN" dirty="0"/>
              <a:t>Activity</a:t>
            </a:r>
            <a:r>
              <a:rPr lang="zh-CN" altLang="en-US" dirty="0"/>
              <a:t>都会自动使用这种启动模式。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standard</a:t>
            </a:r>
            <a:r>
              <a:rPr lang="zh-CN" altLang="en-US" dirty="0"/>
              <a:t>模式下，每当启动一个新的</a:t>
            </a:r>
            <a:r>
              <a:rPr lang="en-US" altLang="zh-CN" dirty="0"/>
              <a:t>Activity</a:t>
            </a:r>
            <a:r>
              <a:rPr lang="zh-CN" altLang="en-US" dirty="0"/>
              <a:t>，它就会在返回栈中入栈，并处于栈顶的位置。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对于使用</a:t>
            </a:r>
            <a:r>
              <a:rPr lang="en-US" altLang="zh-CN" dirty="0"/>
              <a:t>standard</a:t>
            </a:r>
            <a:r>
              <a:rPr lang="zh-CN" altLang="en-US" dirty="0"/>
              <a:t>模式的</a:t>
            </a:r>
            <a:r>
              <a:rPr lang="en-US" altLang="zh-CN" dirty="0"/>
              <a:t>Activity</a:t>
            </a:r>
            <a:r>
              <a:rPr lang="zh-CN" altLang="en-US" dirty="0"/>
              <a:t>，系统不会在乎这个</a:t>
            </a:r>
            <a:r>
              <a:rPr lang="en-US" altLang="zh-CN" dirty="0"/>
              <a:t>Activity</a:t>
            </a:r>
            <a:r>
              <a:rPr lang="zh-CN" altLang="en-US" dirty="0"/>
              <a:t>是否已经在返回栈中存在，每次启动都会创建一个该</a:t>
            </a:r>
            <a:r>
              <a:rPr lang="en-US" altLang="zh-CN" dirty="0"/>
              <a:t>Activity</a:t>
            </a:r>
            <a:r>
              <a:rPr lang="zh-CN" altLang="en-US" dirty="0"/>
              <a:t>的新实例。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FD4146-CED3-4F42-A945-41E859FD22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03" y="2527493"/>
            <a:ext cx="4789497" cy="27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63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singleTop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512572" y="2869611"/>
            <a:ext cx="5028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的启动模式指定为</a:t>
            </a:r>
            <a:r>
              <a:rPr lang="en-US" altLang="zh-CN" dirty="0" err="1"/>
              <a:t>singleTop</a:t>
            </a:r>
            <a:r>
              <a:rPr lang="zh-CN" altLang="en-US" dirty="0"/>
              <a:t>，在启动</a:t>
            </a:r>
            <a:r>
              <a:rPr lang="en-US" altLang="zh-CN" dirty="0"/>
              <a:t>Activity</a:t>
            </a:r>
            <a:r>
              <a:rPr lang="zh-CN" altLang="en-US" dirty="0"/>
              <a:t>时如果发现返回栈的栈顶已经是该</a:t>
            </a:r>
            <a:r>
              <a:rPr lang="en-US" altLang="zh-CN" dirty="0"/>
              <a:t>Activity</a:t>
            </a:r>
            <a:r>
              <a:rPr lang="zh-CN" altLang="en-US" dirty="0"/>
              <a:t>，则认为可以直接使用它，不会再创建新的</a:t>
            </a:r>
            <a:r>
              <a:rPr lang="en-US" altLang="zh-CN" dirty="0"/>
              <a:t>Activity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48EFBE-973E-4E74-9340-4783CFCB7B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1902"/>
            <a:ext cx="5187910" cy="27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7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singleTask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620328"/>
            <a:ext cx="4724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的启动模式指定为</a:t>
            </a:r>
            <a:r>
              <a:rPr lang="en-US" altLang="zh-CN" dirty="0" err="1"/>
              <a:t>singleTask</a:t>
            </a:r>
            <a:r>
              <a:rPr lang="zh-CN" altLang="en-US" dirty="0"/>
              <a:t>，每次启动该</a:t>
            </a:r>
            <a:r>
              <a:rPr lang="en-US" altLang="zh-CN" dirty="0"/>
              <a:t>Activity</a:t>
            </a:r>
            <a:r>
              <a:rPr lang="zh-CN" altLang="en-US" dirty="0"/>
              <a:t>时，系统首先会在返回栈中检查是否存在该</a:t>
            </a:r>
            <a:r>
              <a:rPr lang="en-US" altLang="zh-CN" dirty="0"/>
              <a:t>Activity</a:t>
            </a:r>
            <a:r>
              <a:rPr lang="zh-CN" altLang="en-US" dirty="0"/>
              <a:t>的实例，如果发现已经存在则直接使用该实例，并把在这个</a:t>
            </a:r>
            <a:r>
              <a:rPr lang="en-US" altLang="zh-CN" dirty="0"/>
              <a:t>Activity</a:t>
            </a:r>
            <a:r>
              <a:rPr lang="zh-CN" altLang="en-US" dirty="0"/>
              <a:t>之上的所有其他</a:t>
            </a:r>
            <a:r>
              <a:rPr lang="en-US" altLang="zh-CN" dirty="0"/>
              <a:t>Activity</a:t>
            </a:r>
            <a:r>
              <a:rPr lang="zh-CN" altLang="en-US" dirty="0"/>
              <a:t>统统出栈，如果没有发现就会创建一个新的</a:t>
            </a:r>
            <a:r>
              <a:rPr lang="en-US" altLang="zh-CN" dirty="0"/>
              <a:t>Activity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3935F1-DEA5-45AF-8008-2A80A097C1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05" y="1900392"/>
            <a:ext cx="4754883" cy="31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9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singleInstance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412607" y="2627108"/>
            <a:ext cx="6343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的启动模式指定为</a:t>
            </a:r>
            <a:r>
              <a:rPr lang="en-US" altLang="zh-CN" dirty="0" err="1"/>
              <a:t>singleInstance</a:t>
            </a:r>
            <a:r>
              <a:rPr lang="zh-CN" altLang="en-US" dirty="0"/>
              <a:t>，会启用一个新的返回栈来管理这个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假设我们的程序中有一个</a:t>
            </a:r>
            <a:r>
              <a:rPr lang="en-US" altLang="zh-CN" dirty="0"/>
              <a:t>Activity</a:t>
            </a:r>
            <a:r>
              <a:rPr lang="zh-CN" altLang="en-US" dirty="0"/>
              <a:t>是允许其他程序调用的，如果想实现其他程序和我们的程序可以共享这个</a:t>
            </a:r>
            <a:r>
              <a:rPr lang="en-US" altLang="zh-CN" dirty="0"/>
              <a:t>Activity</a:t>
            </a:r>
            <a:r>
              <a:rPr lang="zh-CN" altLang="en-US" dirty="0"/>
              <a:t>的实例，就可以使用</a:t>
            </a:r>
            <a:r>
              <a:rPr lang="en-US" altLang="zh-CN" dirty="0" err="1"/>
              <a:t>singleInstance</a:t>
            </a:r>
            <a:r>
              <a:rPr lang="zh-CN" altLang="en-US" dirty="0"/>
              <a:t>模式。</a:t>
            </a:r>
          </a:p>
          <a:p>
            <a:endParaRPr lang="zh-CN" altLang="en-US" dirty="0"/>
          </a:p>
          <a:p>
            <a:r>
              <a:rPr lang="zh-CN" altLang="en-US" dirty="0"/>
              <a:t>在这种模式下，会有一个单独的返回栈来管理这个</a:t>
            </a:r>
            <a:r>
              <a:rPr lang="en-US" altLang="zh-CN" dirty="0"/>
              <a:t>Activity</a:t>
            </a:r>
            <a:r>
              <a:rPr lang="zh-CN" altLang="en-US" dirty="0"/>
              <a:t>，不管是哪个应用程序来访问这个</a:t>
            </a:r>
            <a:r>
              <a:rPr lang="en-US" altLang="zh-CN" dirty="0"/>
              <a:t>Activity</a:t>
            </a:r>
            <a:r>
              <a:rPr lang="zh-CN" altLang="en-US" dirty="0"/>
              <a:t>，都共用的同一个返回栈，也就解决了共享</a:t>
            </a:r>
            <a:r>
              <a:rPr lang="en-US" altLang="zh-CN" dirty="0"/>
              <a:t>Activity</a:t>
            </a:r>
            <a:r>
              <a:rPr lang="zh-CN" altLang="en-US" dirty="0"/>
              <a:t>实例的问题。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D23A8E-574D-412C-91E5-8CAD341E56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2" y="2847879"/>
            <a:ext cx="5117124" cy="24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5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Kotlin</a:t>
            </a:r>
            <a:r>
              <a:rPr lang="zh-CN" altLang="en-US" sz="3200" dirty="0"/>
              <a:t>课堂</a:t>
            </a:r>
          </a:p>
        </p:txBody>
      </p:sp>
    </p:spTree>
    <p:extLst>
      <p:ext uri="{BB962C8B-B14F-4D97-AF65-F5344CB8AC3E}">
        <p14:creationId xmlns:p14="http://schemas.microsoft.com/office/powerpoint/2010/main" val="326066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标准函数</a:t>
            </a:r>
            <a:r>
              <a:rPr lang="en-US" altLang="zh-CN" sz="2400" dirty="0"/>
              <a:t>with</a:t>
            </a:r>
            <a:r>
              <a:rPr lang="zh-CN" altLang="en-US" sz="2400" dirty="0"/>
              <a:t>、</a:t>
            </a:r>
            <a:r>
              <a:rPr lang="en-US" altLang="zh-CN" sz="2400" dirty="0"/>
              <a:t>run</a:t>
            </a:r>
            <a:r>
              <a:rPr lang="zh-CN" altLang="en-US" sz="2400" dirty="0"/>
              <a:t>和</a:t>
            </a:r>
            <a:r>
              <a:rPr lang="en-US" altLang="zh-CN" sz="2400" dirty="0"/>
              <a:t>apply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388315"/>
            <a:ext cx="10417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with</a:t>
            </a:r>
            <a:r>
              <a:rPr lang="zh-CN" altLang="en-US" dirty="0"/>
              <a:t>函数接收两个参数：第一个参数可以是一个任意类型的对象，第二个参数是一个</a:t>
            </a:r>
            <a:r>
              <a:rPr lang="en-US" altLang="zh-CN" dirty="0"/>
              <a:t>Lambda</a:t>
            </a:r>
            <a:r>
              <a:rPr lang="zh-CN" altLang="en-US" dirty="0"/>
              <a:t>表达式。</a:t>
            </a:r>
            <a:r>
              <a:rPr lang="en-US" altLang="zh-CN" dirty="0"/>
              <a:t>with</a:t>
            </a:r>
            <a:r>
              <a:rPr lang="zh-CN" altLang="en-US" dirty="0"/>
              <a:t>函数会在</a:t>
            </a:r>
            <a:r>
              <a:rPr lang="en-US" altLang="zh-CN" dirty="0"/>
              <a:t>Lambda</a:t>
            </a:r>
            <a:r>
              <a:rPr lang="zh-CN" altLang="en-US" dirty="0"/>
              <a:t>表达式中提供第一个参数对象的上下文，并使用</a:t>
            </a:r>
            <a:r>
              <a:rPr lang="en-US" altLang="zh-CN" dirty="0"/>
              <a:t>Lambda</a:t>
            </a:r>
            <a:r>
              <a:rPr lang="zh-CN" altLang="en-US" dirty="0"/>
              <a:t>表达式中的最后一行代码作为返回值返回。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示例代码如下：</a:t>
            </a:r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AF1A0D-4CA2-4AC5-B20A-B0ECECEA9BA0}"/>
              </a:ext>
            </a:extLst>
          </p:cNvPr>
          <p:cNvSpPr/>
          <p:nvPr/>
        </p:nvSpPr>
        <p:spPr>
          <a:xfrm>
            <a:off x="838200" y="42473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val result = with(obj) {</a:t>
            </a:r>
          </a:p>
          <a:p>
            <a:r>
              <a:rPr lang="zh-CN" altLang="en-US" dirty="0"/>
              <a:t>      // 这里是obj的上下文</a:t>
            </a:r>
          </a:p>
          <a:p>
            <a:r>
              <a:rPr lang="zh-CN" altLang="en-US" dirty="0"/>
              <a:t>      "value" // with函数的返回值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71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标准函数</a:t>
            </a:r>
            <a:r>
              <a:rPr lang="en-US" altLang="zh-CN" sz="2400" dirty="0"/>
              <a:t>with</a:t>
            </a:r>
            <a:r>
              <a:rPr lang="zh-CN" altLang="en-US" sz="2400" dirty="0"/>
              <a:t>、</a:t>
            </a:r>
            <a:r>
              <a:rPr lang="en-US" altLang="zh-CN" sz="2400" dirty="0"/>
              <a:t>run</a:t>
            </a:r>
            <a:r>
              <a:rPr lang="zh-CN" altLang="en-US" sz="2400" dirty="0"/>
              <a:t>和</a:t>
            </a:r>
            <a:r>
              <a:rPr lang="en-US" altLang="zh-CN" sz="2400" dirty="0"/>
              <a:t>apply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315641"/>
            <a:ext cx="104175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run</a:t>
            </a:r>
            <a:r>
              <a:rPr lang="zh-CN" altLang="en-US" dirty="0"/>
              <a:t>函数的用法和使用场景其实和</a:t>
            </a:r>
            <a:r>
              <a:rPr lang="en-US" altLang="zh-CN" dirty="0"/>
              <a:t>with</a:t>
            </a:r>
            <a:r>
              <a:rPr lang="zh-CN" altLang="en-US" dirty="0"/>
              <a:t>函数是非常类似的，只是稍微做了一些语法改动而已。首先</a:t>
            </a:r>
            <a:r>
              <a:rPr lang="en-US" altLang="zh-CN" dirty="0"/>
              <a:t>run</a:t>
            </a:r>
            <a:r>
              <a:rPr lang="zh-CN" altLang="en-US" dirty="0"/>
              <a:t>函数是不能直接调用的，而是一定要调用某个对象的</a:t>
            </a:r>
            <a:r>
              <a:rPr lang="en-US" altLang="zh-CN" dirty="0"/>
              <a:t>run</a:t>
            </a:r>
            <a:r>
              <a:rPr lang="zh-CN" altLang="en-US" dirty="0"/>
              <a:t>函数才行；其次</a:t>
            </a:r>
            <a:r>
              <a:rPr lang="en-US" altLang="zh-CN" dirty="0"/>
              <a:t>run</a:t>
            </a:r>
            <a:r>
              <a:rPr lang="zh-CN" altLang="en-US" dirty="0"/>
              <a:t>函数只接收一个</a:t>
            </a:r>
            <a:r>
              <a:rPr lang="en-US" altLang="zh-CN" dirty="0"/>
              <a:t>Lambda</a:t>
            </a:r>
            <a:r>
              <a:rPr lang="zh-CN" altLang="en-US" dirty="0"/>
              <a:t>参数，并且会在</a:t>
            </a:r>
            <a:r>
              <a:rPr lang="en-US" altLang="zh-CN" dirty="0"/>
              <a:t>Lambda</a:t>
            </a:r>
            <a:r>
              <a:rPr lang="zh-CN" altLang="en-US" dirty="0"/>
              <a:t>表达式中提供调用对象的上下文。其他方面和</a:t>
            </a:r>
            <a:r>
              <a:rPr lang="en-US" altLang="zh-CN" dirty="0"/>
              <a:t>with</a:t>
            </a:r>
            <a:r>
              <a:rPr lang="zh-CN" altLang="en-US" dirty="0"/>
              <a:t>函数是一样的，包括也会使用</a:t>
            </a:r>
            <a:r>
              <a:rPr lang="en-US" altLang="zh-CN" dirty="0"/>
              <a:t>Lambda</a:t>
            </a:r>
            <a:r>
              <a:rPr lang="zh-CN" altLang="en-US" dirty="0"/>
              <a:t>表达式中的最后一行代码作为返回值返回。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示例代码如下：</a:t>
            </a:r>
          </a:p>
          <a:p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7592F9-C5B3-4D8E-9E5F-A9B94008EEBE}"/>
              </a:ext>
            </a:extLst>
          </p:cNvPr>
          <p:cNvSpPr/>
          <p:nvPr/>
        </p:nvSpPr>
        <p:spPr>
          <a:xfrm>
            <a:off x="838200" y="43469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val result = obj.run {</a:t>
            </a:r>
          </a:p>
          <a:p>
            <a:r>
              <a:rPr lang="zh-CN" altLang="en-US" dirty="0"/>
              <a:t>      // 这里是obj的上下文</a:t>
            </a:r>
          </a:p>
          <a:p>
            <a:r>
              <a:rPr lang="zh-CN" altLang="en-US" dirty="0"/>
              <a:t>      "value" // run函数的返回值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8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标准函数</a:t>
            </a:r>
            <a:r>
              <a:rPr lang="en-US" altLang="zh-CN" sz="2400" dirty="0"/>
              <a:t>with</a:t>
            </a:r>
            <a:r>
              <a:rPr lang="zh-CN" altLang="en-US" sz="2400" dirty="0"/>
              <a:t>、</a:t>
            </a:r>
            <a:r>
              <a:rPr lang="en-US" altLang="zh-CN" sz="2400" dirty="0"/>
              <a:t>run</a:t>
            </a:r>
            <a:r>
              <a:rPr lang="zh-CN" altLang="en-US" sz="2400" dirty="0"/>
              <a:t>和</a:t>
            </a:r>
            <a:r>
              <a:rPr lang="en-US" altLang="zh-CN" sz="2400" dirty="0"/>
              <a:t>apply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261050"/>
            <a:ext cx="10417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apply</a:t>
            </a:r>
            <a:r>
              <a:rPr lang="zh-CN" altLang="en-US" dirty="0"/>
              <a:t>函数和</a:t>
            </a:r>
            <a:r>
              <a:rPr lang="en-US" altLang="zh-CN" dirty="0"/>
              <a:t>run</a:t>
            </a:r>
            <a:r>
              <a:rPr lang="zh-CN" altLang="en-US" dirty="0"/>
              <a:t>函数也是极其类似的，都是要在某个对象上调用，并且只接收一个</a:t>
            </a:r>
            <a:r>
              <a:rPr lang="en-US" altLang="zh-CN" dirty="0"/>
              <a:t>Lambda</a:t>
            </a:r>
            <a:r>
              <a:rPr lang="zh-CN" altLang="en-US" dirty="0"/>
              <a:t>参数，也会在</a:t>
            </a:r>
            <a:r>
              <a:rPr lang="en-US" altLang="zh-CN" dirty="0"/>
              <a:t>Lambda</a:t>
            </a:r>
            <a:r>
              <a:rPr lang="zh-CN" altLang="en-US" dirty="0"/>
              <a:t>表达式中提供调用对象的上下文，但是</a:t>
            </a:r>
            <a:r>
              <a:rPr lang="en-US" altLang="zh-CN" dirty="0"/>
              <a:t>apply</a:t>
            </a:r>
            <a:r>
              <a:rPr lang="zh-CN" altLang="en-US" dirty="0"/>
              <a:t>函数无法指定返回值，而是会自动返回调用对象本身。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示例代码如下：</a:t>
            </a:r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92EFC8-8309-4DEB-9E34-BC600D0FC06C}"/>
              </a:ext>
            </a:extLst>
          </p:cNvPr>
          <p:cNvSpPr/>
          <p:nvPr/>
        </p:nvSpPr>
        <p:spPr>
          <a:xfrm>
            <a:off x="838200" y="40153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val result = obj.apply {</a:t>
            </a:r>
          </a:p>
          <a:p>
            <a:r>
              <a:rPr lang="zh-CN" altLang="en-US" dirty="0"/>
              <a:t>      // 这里是obj的上下文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// result == obj</a:t>
            </a:r>
          </a:p>
        </p:txBody>
      </p:sp>
    </p:spTree>
    <p:extLst>
      <p:ext uri="{BB962C8B-B14F-4D97-AF65-F5344CB8AC3E}">
        <p14:creationId xmlns:p14="http://schemas.microsoft.com/office/powerpoint/2010/main" val="1375267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定义静态方法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742666" y="2219838"/>
            <a:ext cx="10417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Kotlin</a:t>
            </a:r>
            <a:r>
              <a:rPr lang="zh-CN" altLang="en-US" dirty="0"/>
              <a:t>没有直接定义静态方法的关键字，但是提供了一些语法特性来支持类似于静态方法调用的写法，如单例类，</a:t>
            </a:r>
            <a:r>
              <a:rPr lang="en-US" altLang="zh-CN" dirty="0"/>
              <a:t>companion object</a:t>
            </a:r>
            <a:r>
              <a:rPr lang="zh-CN" altLang="en-US" dirty="0"/>
              <a:t>等，这些语法特性基本可以满足我们平时的开发需求了。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然而如果你确确实实需要定义真正的静态方法， </a:t>
            </a:r>
            <a:r>
              <a:rPr lang="en-US" altLang="zh-CN" dirty="0"/>
              <a:t>Kotlin</a:t>
            </a:r>
            <a:r>
              <a:rPr lang="zh-CN" altLang="en-US" dirty="0"/>
              <a:t>仍然提供了两种实现方式：注解和顶层方法。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2BA2F5-C5DD-4ABE-85D1-43F7ABC3D8A4}"/>
              </a:ext>
            </a:extLst>
          </p:cNvPr>
          <p:cNvSpPr/>
          <p:nvPr/>
        </p:nvSpPr>
        <p:spPr>
          <a:xfrm>
            <a:off x="875549" y="3655370"/>
            <a:ext cx="29682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class Util {</a:t>
            </a:r>
          </a:p>
          <a:p>
            <a:endParaRPr lang="zh-CN" altLang="en-US" dirty="0"/>
          </a:p>
          <a:p>
            <a:r>
              <a:rPr lang="zh-CN" altLang="en-US" dirty="0"/>
              <a:t>    companion object {</a:t>
            </a:r>
          </a:p>
          <a:p>
            <a:r>
              <a:rPr lang="zh-CN" altLang="en-US" dirty="0"/>
              <a:t>        @JvmStatic</a:t>
            </a:r>
          </a:p>
          <a:p>
            <a:r>
              <a:rPr lang="zh-CN" altLang="en-US" dirty="0"/>
              <a:t>        fun doAction() {</a:t>
            </a:r>
          </a:p>
          <a:p>
            <a:r>
              <a:rPr lang="zh-CN" altLang="en-US" dirty="0"/>
              <a:t>            println("do action2")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8A84C5-C4D1-4748-9A93-DD8AB3B4D661}"/>
              </a:ext>
            </a:extLst>
          </p:cNvPr>
          <p:cNvSpPr/>
          <p:nvPr/>
        </p:nvSpPr>
        <p:spPr>
          <a:xfrm>
            <a:off x="6096000" y="4851328"/>
            <a:ext cx="2968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fun doSomething() {</a:t>
            </a:r>
          </a:p>
          <a:p>
            <a:r>
              <a:rPr lang="zh-CN" altLang="en-US" dirty="0"/>
              <a:t>    println("do something")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66E5A3-30FE-49FF-AED7-83D3F99C0942}"/>
              </a:ext>
            </a:extLst>
          </p:cNvPr>
          <p:cNvSpPr txBox="1"/>
          <p:nvPr/>
        </p:nvSpPr>
        <p:spPr>
          <a:xfrm>
            <a:off x="1622956" y="6517692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@</a:t>
            </a:r>
            <a:r>
              <a:rPr lang="en-US" altLang="zh-CN" sz="1200" dirty="0" err="1"/>
              <a:t>JvmStatic</a:t>
            </a:r>
            <a:r>
              <a:rPr lang="zh-CN" altLang="en-US" sz="1200" dirty="0"/>
              <a:t>注解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EA91BC-AFD5-42E8-9842-E6127414CB03}"/>
              </a:ext>
            </a:extLst>
          </p:cNvPr>
          <p:cNvSpPr txBox="1"/>
          <p:nvPr/>
        </p:nvSpPr>
        <p:spPr>
          <a:xfrm>
            <a:off x="7029636" y="60054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顶层方法</a:t>
            </a:r>
          </a:p>
        </p:txBody>
      </p:sp>
    </p:spTree>
    <p:extLst>
      <p:ext uri="{BB962C8B-B14F-4D97-AF65-F5344CB8AC3E}">
        <p14:creationId xmlns:p14="http://schemas.microsoft.com/office/powerpoint/2010/main" val="1216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的基本用法</a:t>
            </a:r>
          </a:p>
        </p:txBody>
      </p:sp>
    </p:spTree>
    <p:extLst>
      <p:ext uri="{BB962C8B-B14F-4D97-AF65-F5344CB8AC3E}">
        <p14:creationId xmlns:p14="http://schemas.microsoft.com/office/powerpoint/2010/main" val="2893472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推荐阅读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198D04A5-4AE7-4C37-89F4-916ED7C0E460}"/>
              </a:ext>
            </a:extLst>
          </p:cNvPr>
          <p:cNvSpPr txBox="1"/>
          <p:nvPr/>
        </p:nvSpPr>
        <p:spPr>
          <a:xfrm>
            <a:off x="635347" y="2435406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55B916-F4A1-4D7E-A4F2-B9A6C202FA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47" y="3994331"/>
            <a:ext cx="1822450" cy="18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11285A16-B912-4789-93B3-FC90F931A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948" y="2213156"/>
            <a:ext cx="34625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2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8" y="3163750"/>
            <a:ext cx="9110804" cy="5305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38932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手动创建</a:t>
            </a:r>
            <a:r>
              <a:rPr lang="en-US" altLang="zh-CN" sz="2400" dirty="0"/>
              <a:t>Activity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49" y="2122551"/>
            <a:ext cx="540023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右键项目的任何包路径→</a:t>
            </a:r>
            <a:r>
              <a:rPr lang="en-US" altLang="zh-CN" sz="1800" dirty="0" err="1"/>
              <a:t>New→Activity→Empty</a:t>
            </a:r>
            <a:r>
              <a:rPr lang="en-US" altLang="zh-CN" sz="1800" dirty="0"/>
              <a:t> Activity</a:t>
            </a:r>
            <a:r>
              <a:rPr lang="zh-CN" altLang="en-US" sz="1800" dirty="0"/>
              <a:t>，会弹出一个创建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的对话框，如右图所示。</a:t>
            </a:r>
          </a:p>
          <a:p>
            <a:pPr marL="0" indent="0">
              <a:buNone/>
            </a:pPr>
            <a:endParaRPr lang="zh-CN" altLang="en-US" sz="1800" dirty="0"/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Generate Layout File</a:t>
            </a:r>
            <a:r>
              <a:rPr lang="zh-CN" altLang="en-US" sz="1800" dirty="0"/>
              <a:t>表示会自动为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创建一个对应的布局文件。</a:t>
            </a:r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Launcher Activity</a:t>
            </a:r>
            <a:r>
              <a:rPr lang="zh-CN" altLang="en-US" sz="1800" dirty="0"/>
              <a:t>表示会自动将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设置为当前项目的主</a:t>
            </a:r>
            <a:r>
              <a:rPr lang="en-US" altLang="zh-CN" sz="1800" dirty="0"/>
              <a:t>Activity</a:t>
            </a:r>
            <a:r>
              <a:rPr lang="zh-CN" altLang="en-US" sz="1800" dirty="0"/>
              <a:t>。</a:t>
            </a:r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Backwards Compatibility</a:t>
            </a:r>
            <a:r>
              <a:rPr lang="zh-CN" altLang="en-US" sz="1800" dirty="0"/>
              <a:t>表示会为项目启用向下兼容旧版系统的模式。</a:t>
            </a:r>
          </a:p>
          <a:p>
            <a:r>
              <a:rPr lang="zh-CN" altLang="en-US" sz="1800" dirty="0"/>
              <a:t>点击“</a:t>
            </a:r>
            <a:r>
              <a:rPr lang="en-US" altLang="zh-CN" sz="1800" dirty="0"/>
              <a:t>Finish”</a:t>
            </a:r>
            <a:r>
              <a:rPr lang="zh-CN" altLang="en-US" sz="1800" dirty="0"/>
              <a:t>完成创建。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85F7DE-F909-4790-85A2-9B29E7048C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65" y="2299232"/>
            <a:ext cx="4623435" cy="38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手动创建</a:t>
            </a:r>
            <a:r>
              <a:rPr lang="en-US" altLang="zh-CN" sz="2400" dirty="0"/>
              <a:t>Activity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84" y="2204438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项目中的任何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都应该重写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方法，而目前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中已经重写了这个方法，这是</a:t>
            </a:r>
            <a:r>
              <a:rPr lang="en-US" altLang="zh-CN" sz="1800" dirty="0"/>
              <a:t>Android Studio</a:t>
            </a:r>
            <a:r>
              <a:rPr lang="zh-CN" altLang="en-US" sz="1800" dirty="0"/>
              <a:t>自动帮我们完成的，代码如下所示：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FirstActivity</a:t>
            </a:r>
            <a:r>
              <a:rPr lang="en-US" altLang="zh-CN" sz="1800" dirty="0"/>
              <a:t> : </a:t>
            </a:r>
            <a:r>
              <a:rPr lang="en-US" altLang="zh-CN" sz="1800" dirty="0" err="1"/>
              <a:t>AppCompatActivity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override fun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: Bundle?) {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487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创建和加载布局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446"/>
            <a:ext cx="10515600" cy="17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Android</a:t>
            </a:r>
            <a:r>
              <a:rPr lang="zh-CN" altLang="en-US" sz="1800" dirty="0"/>
              <a:t>程序的设计讲究逻辑和视图分离，最好每一个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都能对应一个布局。</a:t>
            </a:r>
          </a:p>
          <a:p>
            <a:pPr marL="0" indent="0">
              <a:buNone/>
            </a:pPr>
            <a:r>
              <a:rPr lang="zh-CN" altLang="en-US" sz="1800" dirty="0"/>
              <a:t>右击</a:t>
            </a:r>
            <a:r>
              <a:rPr lang="en-US" altLang="zh-CN" sz="1800" dirty="0"/>
              <a:t>app/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/main/res/</a:t>
            </a:r>
            <a:r>
              <a:rPr lang="en-US" altLang="zh-CN" sz="1800" dirty="0" err="1"/>
              <a:t>layout→New→Directory</a:t>
            </a:r>
            <a:r>
              <a:rPr lang="zh-CN" altLang="en-US" sz="1800" dirty="0"/>
              <a:t>，可以创建一个布局文件。布局文件中是使用</a:t>
            </a:r>
            <a:r>
              <a:rPr lang="en-US" altLang="zh-CN" sz="1800" dirty="0"/>
              <a:t>XML</a:t>
            </a:r>
            <a:r>
              <a:rPr lang="zh-CN" altLang="en-US" sz="1800" dirty="0"/>
              <a:t>来进行界面编辑的，这里创建一个</a:t>
            </a:r>
            <a:r>
              <a:rPr lang="en-US" altLang="zh-CN" sz="1800" dirty="0"/>
              <a:t>first_layout.xml</a:t>
            </a:r>
            <a:r>
              <a:rPr lang="zh-CN" altLang="en-US" sz="1800" dirty="0"/>
              <a:t>文件，并编写如下代码：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E87197-E469-4716-B4EB-E8349BAD1C10}"/>
              </a:ext>
            </a:extLst>
          </p:cNvPr>
          <p:cNvSpPr/>
          <p:nvPr/>
        </p:nvSpPr>
        <p:spPr>
          <a:xfrm>
            <a:off x="838200" y="3472341"/>
            <a:ext cx="109208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&lt;LinearLayout xmlns:android="http://schemas.android.com/apk/res/android"</a:t>
            </a:r>
          </a:p>
          <a:p>
            <a:r>
              <a:rPr lang="zh-CN" altLang="en-US" sz="1600" dirty="0"/>
              <a:t>      android:orientation="vertical"</a:t>
            </a:r>
          </a:p>
          <a:p>
            <a:r>
              <a:rPr lang="zh-CN" altLang="en-US" sz="1600" dirty="0"/>
              <a:t>      android:layout_width="match_parent"</a:t>
            </a:r>
          </a:p>
          <a:p>
            <a:r>
              <a:rPr lang="zh-CN" altLang="en-US" sz="1600" dirty="0"/>
              <a:t>      android:layout_height="match_parent"&gt;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&lt;Button</a:t>
            </a:r>
          </a:p>
          <a:p>
            <a:r>
              <a:rPr lang="zh-CN" altLang="en-US" sz="1600" dirty="0"/>
              <a:t>        android:id="@+id/button1"</a:t>
            </a:r>
          </a:p>
          <a:p>
            <a:r>
              <a:rPr lang="zh-CN" altLang="en-US" sz="1600" dirty="0"/>
              <a:t>        android:layout_width="match_parent"</a:t>
            </a:r>
          </a:p>
          <a:p>
            <a:r>
              <a:rPr lang="zh-CN" altLang="en-US" sz="1600" dirty="0"/>
              <a:t>        android:layout_height="wrap_content"</a:t>
            </a:r>
          </a:p>
          <a:p>
            <a:r>
              <a:rPr lang="zh-CN" altLang="en-US" sz="1600" dirty="0"/>
              <a:t>        android:text=“Button 1” /&gt;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63366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创建和加载布局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79" y="2259029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回到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，在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()</a:t>
            </a:r>
            <a:r>
              <a:rPr lang="zh-CN" altLang="en-US" sz="1800" dirty="0"/>
              <a:t>方法中加入如下代码即可给当前的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加载一个布局。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FirstActivity</a:t>
            </a:r>
            <a:r>
              <a:rPr lang="en-US" altLang="zh-CN" sz="1800" dirty="0"/>
              <a:t> : </a:t>
            </a:r>
            <a:r>
              <a:rPr lang="en-US" altLang="zh-CN" sz="1800" dirty="0" err="1"/>
              <a:t>AppCompatActivity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override fun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: Bundle?) {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 err="1"/>
              <a:t>setContentView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R.layout.first_layout</a:t>
            </a:r>
            <a:r>
              <a:rPr lang="en-US" altLang="zh-CN" sz="1800" b="1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879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AndroidManifest</a:t>
            </a:r>
            <a:r>
              <a:rPr lang="zh-CN" altLang="en-US" sz="2400" dirty="0"/>
              <a:t>文件中注册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8938"/>
            <a:ext cx="10766989" cy="1424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所有的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都要在</a:t>
            </a:r>
            <a:r>
              <a:rPr lang="en-US" altLang="zh-CN" sz="1800" dirty="0"/>
              <a:t>AndroidManifest.xml</a:t>
            </a:r>
            <a:r>
              <a:rPr lang="zh-CN" altLang="en-US" sz="1800" dirty="0"/>
              <a:t>中进行注册才能生效。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的注册声明要放在</a:t>
            </a:r>
            <a:r>
              <a:rPr lang="en-US" altLang="zh-CN" sz="1800" dirty="0"/>
              <a:t>&lt;application&gt;</a:t>
            </a:r>
            <a:r>
              <a:rPr lang="zh-CN" altLang="en-US" sz="1800" dirty="0"/>
              <a:t>标签内，并通过</a:t>
            </a:r>
            <a:r>
              <a:rPr lang="en-US" altLang="zh-CN" sz="1800" dirty="0"/>
              <a:t>&lt;activity&gt;</a:t>
            </a:r>
            <a:r>
              <a:rPr lang="zh-CN" altLang="en-US" sz="1800" dirty="0"/>
              <a:t>标签来对</a:t>
            </a:r>
            <a:r>
              <a:rPr lang="en-US" altLang="zh-CN" sz="1800" dirty="0"/>
              <a:t>Activity</a:t>
            </a:r>
            <a:r>
              <a:rPr lang="zh-CN" altLang="en-US" sz="1800" dirty="0"/>
              <a:t>进行注册。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还可以通过在</a:t>
            </a:r>
            <a:r>
              <a:rPr lang="en-US" altLang="zh-CN" sz="1800" dirty="0"/>
              <a:t>&lt;activity&gt;</a:t>
            </a:r>
            <a:r>
              <a:rPr lang="zh-CN" altLang="en-US" sz="1800" dirty="0"/>
              <a:t>标签的内部加入</a:t>
            </a:r>
            <a:r>
              <a:rPr lang="en-US" altLang="zh-CN" sz="1800" dirty="0"/>
              <a:t>&lt;intent-filter&gt;</a:t>
            </a:r>
            <a:r>
              <a:rPr lang="zh-CN" altLang="en-US" sz="1800" dirty="0"/>
              <a:t>标签来配置主</a:t>
            </a:r>
            <a:r>
              <a:rPr lang="en-US" altLang="zh-CN" sz="1800" dirty="0"/>
              <a:t>Activity</a:t>
            </a:r>
            <a:r>
              <a:rPr lang="zh-CN" altLang="en-US" sz="1800"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4917D0-8F85-4778-8D7C-5F9FF1ED3571}"/>
              </a:ext>
            </a:extLst>
          </p:cNvPr>
          <p:cNvSpPr/>
          <p:nvPr/>
        </p:nvSpPr>
        <p:spPr>
          <a:xfrm>
            <a:off x="838199" y="2875847"/>
            <a:ext cx="1107463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&lt;manifest xmlns:android="http://schemas.android.com/apk/res/android"</a:t>
            </a:r>
          </a:p>
          <a:p>
            <a:r>
              <a:rPr lang="zh-CN" altLang="en-US" sz="1600" dirty="0"/>
              <a:t>          package="com.example.activitytest"&gt;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&lt;application …&gt;</a:t>
            </a:r>
          </a:p>
          <a:p>
            <a:r>
              <a:rPr lang="zh-CN" altLang="en-US" sz="1600" b="1" dirty="0"/>
              <a:t>        &lt;activity android:name=".FirstActivity" android:label="This is FirstActivity"&gt;</a:t>
            </a:r>
          </a:p>
          <a:p>
            <a:r>
              <a:rPr lang="zh-CN" altLang="en-US" sz="1600" b="1" dirty="0"/>
              <a:t>            &lt;intent-filter&gt;</a:t>
            </a:r>
          </a:p>
          <a:p>
            <a:r>
              <a:rPr lang="zh-CN" altLang="en-US" sz="1600" b="1" dirty="0"/>
              <a:t>                &lt;action android:name="android.intent.action.MAIN" /&gt;</a:t>
            </a:r>
          </a:p>
          <a:p>
            <a:r>
              <a:rPr lang="zh-CN" altLang="en-US" sz="1600" b="1" dirty="0"/>
              <a:t>                &lt;category android:name="android.intent.category.LAUNCHER" /&gt;</a:t>
            </a:r>
          </a:p>
          <a:p>
            <a:r>
              <a:rPr lang="zh-CN" altLang="en-US" sz="1600" b="1" dirty="0"/>
              <a:t>            &lt;/intent-filter&gt;</a:t>
            </a:r>
          </a:p>
          <a:p>
            <a:r>
              <a:rPr lang="zh-CN" altLang="en-US" sz="1600" b="1" dirty="0"/>
              <a:t>        &lt;/activity&gt;</a:t>
            </a:r>
          </a:p>
          <a:p>
            <a:r>
              <a:rPr lang="zh-CN" altLang="en-US" sz="1600" dirty="0"/>
              <a:t>    &lt;/application&gt;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200969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程序的运行效果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098F92-0148-4177-9FF8-6A7223ED35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74" y="2129050"/>
            <a:ext cx="2388357" cy="41392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03056" y="2329844"/>
            <a:ext cx="6426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点击Android Studio工具栏中的三角形按钮可以直接运行项目。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02B57C-AD14-41C9-B1F0-AF67479698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9368"/>
            <a:ext cx="3084320" cy="3693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80FA2D-5C11-4EBA-89C7-C1C5D3548448}"/>
              </a:ext>
            </a:extLst>
          </p:cNvPr>
          <p:cNvSpPr/>
          <p:nvPr/>
        </p:nvSpPr>
        <p:spPr>
          <a:xfrm>
            <a:off x="803056" y="3975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也可以使用快捷键Shift + F10（Mac系统是control + R）来运行项目。</a:t>
            </a:r>
          </a:p>
          <a:p>
            <a:endParaRPr lang="zh-CN" altLang="en-US" dirty="0"/>
          </a:p>
          <a:p>
            <a:r>
              <a:rPr lang="zh-CN" altLang="en-US" dirty="0"/>
              <a:t>运行效果见右图。</a:t>
            </a:r>
          </a:p>
        </p:txBody>
      </p:sp>
    </p:spTree>
    <p:extLst>
      <p:ext uri="{BB962C8B-B14F-4D97-AF65-F5344CB8AC3E}">
        <p14:creationId xmlns:p14="http://schemas.microsoft.com/office/powerpoint/2010/main" val="138666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自定义 1">
      <a:dk1>
        <a:srgbClr val="000000"/>
      </a:dk1>
      <a:lt1>
        <a:srgbClr val="FFFFFF"/>
      </a:lt1>
      <a:dk2>
        <a:srgbClr val="FFFEFC"/>
      </a:dk2>
      <a:lt2>
        <a:srgbClr val="CEDBE6"/>
      </a:lt2>
      <a:accent1>
        <a:srgbClr val="41B1E2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{8AA2F039-4069-F644-ACDE-2166C0520A53}tf10001121</Template>
  <TotalTime>579</TotalTime>
  <Words>2205</Words>
  <Application>Microsoft Office PowerPoint</Application>
  <PresentationFormat>宽屏</PresentationFormat>
  <Paragraphs>211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 2</vt:lpstr>
      <vt:lpstr>引用</vt:lpstr>
      <vt:lpstr>第3章　先从看得到的入手，探究Activity</vt:lpstr>
      <vt:lpstr>Activity是什么</vt:lpstr>
      <vt:lpstr>Activity的基本用法</vt:lpstr>
      <vt:lpstr>手动创建Activity</vt:lpstr>
      <vt:lpstr>手动创建Activity</vt:lpstr>
      <vt:lpstr>创建和加载布局</vt:lpstr>
      <vt:lpstr>创建和加载布局</vt:lpstr>
      <vt:lpstr>在AndroidManifest文件中注册</vt:lpstr>
      <vt:lpstr>程序的运行效果</vt:lpstr>
      <vt:lpstr>在Activity中使用Toast</vt:lpstr>
      <vt:lpstr>在Activity中使用Menu</vt:lpstr>
      <vt:lpstr>销毁一个Activity</vt:lpstr>
      <vt:lpstr>Intent的用法</vt:lpstr>
      <vt:lpstr>使用显式Intent</vt:lpstr>
      <vt:lpstr>使用隐式Intent</vt:lpstr>
      <vt:lpstr>Activity的生命周期</vt:lpstr>
      <vt:lpstr>返回栈</vt:lpstr>
      <vt:lpstr>Activity的生命周期</vt:lpstr>
      <vt:lpstr>Activity的生命周期示意图</vt:lpstr>
      <vt:lpstr>Activity的启动模式</vt:lpstr>
      <vt:lpstr>Activity的启动模式——standard</vt:lpstr>
      <vt:lpstr>Activity的启动模式——singleTop</vt:lpstr>
      <vt:lpstr>Activity的启动模式——singleTask</vt:lpstr>
      <vt:lpstr>Activity的启动模式——singleInstance</vt:lpstr>
      <vt:lpstr>Kotlin课堂</vt:lpstr>
      <vt:lpstr>标准函数with、run和apply</vt:lpstr>
      <vt:lpstr>标准函数with、run和apply</vt:lpstr>
      <vt:lpstr>标准函数with、run和apply</vt:lpstr>
      <vt:lpstr>定义静态方法</vt:lpstr>
      <vt:lpstr>推荐阅读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zhangxia</cp:lastModifiedBy>
  <cp:revision>202</cp:revision>
  <dcterms:created xsi:type="dcterms:W3CDTF">2019-11-27T23:48:03Z</dcterms:created>
  <dcterms:modified xsi:type="dcterms:W3CDTF">2020-04-28T08:59:20Z</dcterms:modified>
</cp:coreProperties>
</file>