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6" r:id="rId2"/>
    <p:sldId id="327" r:id="rId3"/>
    <p:sldId id="305" r:id="rId4"/>
    <p:sldId id="329" r:id="rId5"/>
    <p:sldId id="330" r:id="rId6"/>
    <p:sldId id="331" r:id="rId7"/>
    <p:sldId id="332" r:id="rId8"/>
    <p:sldId id="333" r:id="rId9"/>
    <p:sldId id="334" r:id="rId10"/>
    <p:sldId id="272" r:id="rId11"/>
    <p:sldId id="301" r:id="rId12"/>
    <p:sldId id="335" r:id="rId13"/>
    <p:sldId id="336" r:id="rId14"/>
    <p:sldId id="337" r:id="rId15"/>
    <p:sldId id="339" r:id="rId16"/>
    <p:sldId id="340" r:id="rId17"/>
    <p:sldId id="341" r:id="rId18"/>
    <p:sldId id="342" r:id="rId19"/>
    <p:sldId id="302" r:id="rId20"/>
    <p:sldId id="344" r:id="rId21"/>
    <p:sldId id="388" r:id="rId22"/>
    <p:sldId id="343" r:id="rId23"/>
    <p:sldId id="345" r:id="rId24"/>
    <p:sldId id="346" r:id="rId25"/>
    <p:sldId id="303" r:id="rId26"/>
    <p:sldId id="347" r:id="rId27"/>
    <p:sldId id="387" r:id="rId28"/>
    <p:sldId id="27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86FCCE-9404-463C-9A90-CE6D6463F3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5A13F1-9770-40A0-9F18-16AE5934BE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D4D62-B160-4F35-BB40-2D41A9C96A2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D56141-DE62-4BBA-B285-A2ADF2C248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5FAB02-C715-4D74-BB5C-B2831952E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FA04-9FC1-464F-9CBF-D19225A18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18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1"/>
            <a:ext cx="864432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5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6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3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4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7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0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7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B8D5FD8-80A5-4047-91F9-975C25E61B1A}"/>
              </a:ext>
            </a:extLst>
          </p:cNvPr>
          <p:cNvSpPr txBox="1">
            <a:spLocks/>
          </p:cNvSpPr>
          <p:nvPr userDrawn="1"/>
        </p:nvSpPr>
        <p:spPr>
          <a:xfrm>
            <a:off x="8499231" y="6406488"/>
            <a:ext cx="3692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6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4</a:t>
            </a:r>
            <a:r>
              <a:rPr lang="zh-CN" altLang="en-US" sz="3200" dirty="0"/>
              <a:t>章　软件也要拼脸蛋，</a:t>
            </a:r>
            <a:r>
              <a:rPr lang="en-US" altLang="zh-CN" sz="3200" dirty="0"/>
              <a:t>UI</a:t>
            </a:r>
            <a:r>
              <a:rPr lang="zh-CN" altLang="en-US" sz="3200" dirty="0"/>
              <a:t>开发的点点滴滴</a:t>
            </a:r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控件与布局的关系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944"/>
            <a:ext cx="5030337" cy="4629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一个丰富的界面是由很多个控件组成的，那么我们如何才能让各个控件都有条不紊地摆放在界面上，而不是乱糟糟的呢？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这就需要借助布局来实现了。布局是一种可用于放置很多控件的容器，它可以按照一定的规律调整内部控件的位置，从而编写出精美的界面。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当然，布局的内部除了放置控件外，也可以放置布局，通过多层布局的嵌套，我们就能够完成一些比较复杂的界面实现。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0B26D-0F11-4AA8-BEF0-435DBDA2D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5860"/>
            <a:ext cx="5025364" cy="35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LinearLayout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5475"/>
            <a:ext cx="9274791" cy="67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LinearLayout</a:t>
            </a:r>
            <a:r>
              <a:rPr lang="zh-CN" altLang="en-US" sz="1800" dirty="0"/>
              <a:t>又称作线性布局，这个布局会将它所包含的控件在线性方向上依次排列。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F71F5-C7A2-46FB-8C70-86B065A71C0A}"/>
              </a:ext>
            </a:extLst>
          </p:cNvPr>
          <p:cNvSpPr/>
          <p:nvPr/>
        </p:nvSpPr>
        <p:spPr>
          <a:xfrm>
            <a:off x="838200" y="2149033"/>
            <a:ext cx="54002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&lt;LinearLayout xmlns:android="http://schemas.android.com/apk/res/android"</a:t>
            </a:r>
          </a:p>
          <a:p>
            <a:r>
              <a:rPr lang="zh-CN" altLang="en-US" sz="1200" dirty="0"/>
              <a:t>    android:orientation="vertical"</a:t>
            </a:r>
          </a:p>
          <a:p>
            <a:r>
              <a:rPr lang="zh-CN" altLang="en-US" sz="1200" dirty="0"/>
              <a:t>    android:layout_width="match_parent"</a:t>
            </a:r>
          </a:p>
          <a:p>
            <a:r>
              <a:rPr lang="zh-CN" altLang="en-US" sz="1200" dirty="0"/>
              <a:t>    android:layout_height="match_parent"&gt;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&lt;Button</a:t>
            </a:r>
          </a:p>
          <a:p>
            <a:r>
              <a:rPr lang="zh-CN" altLang="en-US" sz="1200" dirty="0"/>
              <a:t>        android:id="@+id/button1"</a:t>
            </a:r>
          </a:p>
          <a:p>
            <a:r>
              <a:rPr lang="zh-CN" altLang="en-US" sz="1200" dirty="0"/>
              <a:t>        android:layout_width="wrap_content"</a:t>
            </a:r>
          </a:p>
          <a:p>
            <a:r>
              <a:rPr lang="zh-CN" altLang="en-US" sz="1200" dirty="0"/>
              <a:t>        android:layout_height="wrap_content"</a:t>
            </a:r>
          </a:p>
          <a:p>
            <a:r>
              <a:rPr lang="zh-CN" altLang="en-US" sz="1200" dirty="0"/>
              <a:t>        android:text="Button 1" /&gt;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&lt;Button</a:t>
            </a:r>
          </a:p>
          <a:p>
            <a:r>
              <a:rPr lang="zh-CN" altLang="en-US" sz="1200" dirty="0"/>
              <a:t>        android:id="@+id/button2"</a:t>
            </a:r>
          </a:p>
          <a:p>
            <a:r>
              <a:rPr lang="zh-CN" altLang="en-US" sz="1200" dirty="0"/>
              <a:t>        android:layout_width="wrap_content"</a:t>
            </a:r>
          </a:p>
          <a:p>
            <a:r>
              <a:rPr lang="zh-CN" altLang="en-US" sz="1200" dirty="0"/>
              <a:t>        android:layout_height="wrap_content"</a:t>
            </a:r>
          </a:p>
          <a:p>
            <a:r>
              <a:rPr lang="zh-CN" altLang="en-US" sz="1200" dirty="0"/>
              <a:t>        android:text="Button 2" /&gt;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&lt;Button</a:t>
            </a:r>
          </a:p>
          <a:p>
            <a:r>
              <a:rPr lang="zh-CN" altLang="en-US" sz="1200" dirty="0"/>
              <a:t>        android:id="@+id/button3"</a:t>
            </a:r>
          </a:p>
          <a:p>
            <a:r>
              <a:rPr lang="zh-CN" altLang="en-US" sz="1200" dirty="0"/>
              <a:t>        android:layout_width="wrap_content"</a:t>
            </a:r>
          </a:p>
          <a:p>
            <a:r>
              <a:rPr lang="zh-CN" altLang="en-US" sz="1200" dirty="0"/>
              <a:t>        android:layout_height="wrap_content"</a:t>
            </a:r>
          </a:p>
          <a:p>
            <a:r>
              <a:rPr lang="zh-CN" altLang="en-US" sz="1200" dirty="0"/>
              <a:t>        android:text="Button 3" /&gt;</a:t>
            </a:r>
          </a:p>
          <a:p>
            <a:endParaRPr lang="zh-CN" altLang="en-US" sz="1200" dirty="0"/>
          </a:p>
          <a:p>
            <a:r>
              <a:rPr lang="zh-CN" altLang="en-US" sz="1200" dirty="0"/>
              <a:t>&lt;/LinearLayout&gt;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CFD48E-E10A-4508-B255-6C670B3442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05" y="2016072"/>
            <a:ext cx="2463076" cy="43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67DE4E-5F30-43DA-B2A3-FE401DC8E0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53" y="2016071"/>
            <a:ext cx="2460227" cy="43904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LinearLayout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475"/>
            <a:ext cx="7887056" cy="67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LinearLayout</a:t>
            </a:r>
            <a:r>
              <a:rPr lang="zh-CN" altLang="en-US" sz="1800" dirty="0"/>
              <a:t>横向排列的效果。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F71F5-C7A2-46FB-8C70-86B065A71C0A}"/>
              </a:ext>
            </a:extLst>
          </p:cNvPr>
          <p:cNvSpPr/>
          <p:nvPr/>
        </p:nvSpPr>
        <p:spPr>
          <a:xfrm>
            <a:off x="838200" y="2149033"/>
            <a:ext cx="61522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xmlns:android</a:t>
            </a:r>
            <a:r>
              <a:rPr lang="en-US" altLang="zh-CN" sz="1400" dirty="0"/>
              <a:t>="http://schemas.android.com/</a:t>
            </a:r>
            <a:r>
              <a:rPr lang="en-US" altLang="zh-CN" sz="1400" dirty="0" err="1"/>
              <a:t>apk</a:t>
            </a:r>
            <a:r>
              <a:rPr lang="en-US" altLang="zh-CN" sz="1400" dirty="0"/>
              <a:t>/res/android"</a:t>
            </a:r>
          </a:p>
          <a:p>
            <a:r>
              <a:rPr lang="en-US" altLang="zh-CN" sz="1400" dirty="0"/>
              <a:t>    </a:t>
            </a:r>
            <a:r>
              <a:rPr lang="en-US" altLang="zh-CN" sz="1400" b="1" dirty="0" err="1"/>
              <a:t>android:orientation</a:t>
            </a:r>
            <a:r>
              <a:rPr lang="en-US" altLang="zh-CN" sz="1400" b="1" dirty="0"/>
              <a:t>="horizontal"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...</a:t>
            </a:r>
          </a:p>
          <a:p>
            <a:endParaRPr lang="en-US" altLang="zh-CN" sz="1400" dirty="0"/>
          </a:p>
          <a:p>
            <a:r>
              <a:rPr lang="en-US" altLang="zh-CN" sz="1400" dirty="0"/>
              <a:t>&lt;/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053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8CAF73-89DD-49B0-9970-F48271A1AE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04" y="2016071"/>
            <a:ext cx="2463075" cy="43904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LinearLayout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65"/>
            <a:ext cx="7887056" cy="67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LinearLayout</a:t>
            </a:r>
            <a:r>
              <a:rPr lang="zh-CN" altLang="en-US" sz="1800" dirty="0"/>
              <a:t>使用</a:t>
            </a:r>
            <a:r>
              <a:rPr lang="en-US" altLang="zh-CN" sz="1800" dirty="0" err="1"/>
              <a:t>ayout_gravity</a:t>
            </a:r>
            <a:r>
              <a:rPr lang="zh-CN" altLang="en-US" sz="1800" dirty="0"/>
              <a:t>属性对齐的效果。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F71F5-C7A2-46FB-8C70-86B065A71C0A}"/>
              </a:ext>
            </a:extLst>
          </p:cNvPr>
          <p:cNvSpPr/>
          <p:nvPr/>
        </p:nvSpPr>
        <p:spPr>
          <a:xfrm>
            <a:off x="838200" y="1672127"/>
            <a:ext cx="54002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</a:t>
            </a:r>
            <a:r>
              <a:rPr lang="en-US" altLang="zh-CN" sz="1200" dirty="0" err="1"/>
              <a:t>LinearLayout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xmlns:android</a:t>
            </a:r>
            <a:r>
              <a:rPr lang="en-US" altLang="zh-CN" sz="1200" dirty="0"/>
              <a:t>="http://schemas.android.com/</a:t>
            </a:r>
            <a:r>
              <a:rPr lang="en-US" altLang="zh-CN" sz="1200" dirty="0" err="1"/>
              <a:t>apk</a:t>
            </a:r>
            <a:r>
              <a:rPr lang="en-US" altLang="zh-CN" sz="1200" dirty="0"/>
              <a:t>/res/android"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android:orientation</a:t>
            </a:r>
            <a:r>
              <a:rPr lang="en-US" altLang="zh-CN" sz="1200" dirty="0"/>
              <a:t>="horizontal"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="@+id/button1"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android:layout_gravity</a:t>
            </a:r>
            <a:r>
              <a:rPr lang="en-US" altLang="zh-CN" sz="1200" dirty="0"/>
              <a:t>="top"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1"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="@+id/button2"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android:layout_gravity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center_vertical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2"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android:layout_gravity</a:t>
            </a:r>
            <a:r>
              <a:rPr lang="en-US" altLang="zh-CN" sz="1200" dirty="0"/>
              <a:t>="bottom"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3"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LinearLayout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987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0447ABF-FA93-4D28-BAA8-772051C740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05" y="2016071"/>
            <a:ext cx="2463076" cy="43904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RelativeLayout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859"/>
            <a:ext cx="9888940" cy="67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RelativeLayout</a:t>
            </a:r>
            <a:r>
              <a:rPr lang="zh-CN" altLang="en-US" sz="1800" dirty="0"/>
              <a:t>又称作相对布局，它可以通过相对定位的方式让控件出现在布局的任何位置。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F71F5-C7A2-46FB-8C70-86B065A71C0A}"/>
              </a:ext>
            </a:extLst>
          </p:cNvPr>
          <p:cNvSpPr/>
          <p:nvPr/>
        </p:nvSpPr>
        <p:spPr>
          <a:xfrm>
            <a:off x="838200" y="1672127"/>
            <a:ext cx="6066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</a:t>
            </a:r>
            <a:r>
              <a:rPr lang="en-US" altLang="zh-CN" sz="1200" dirty="0" err="1"/>
              <a:t>RelativeLayout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xmlns:android</a:t>
            </a:r>
            <a:r>
              <a:rPr lang="en-US" altLang="zh-CN" sz="1200" dirty="0"/>
              <a:t>="http://schemas.android.com/</a:t>
            </a:r>
            <a:r>
              <a:rPr lang="en-US" altLang="zh-CN" sz="1200" dirty="0" err="1"/>
              <a:t>apk</a:t>
            </a:r>
            <a:r>
              <a:rPr lang="en-US" altLang="zh-CN" sz="1200" dirty="0"/>
              <a:t>/res/android" …&gt;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 …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android:layout_alignParentLeft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android:layout_alignParentTop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1"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 …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android:layout_alignParentRight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android:layout_alignParentTop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2"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…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android:layout_centerInParent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3"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 …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android:layout_alignParentBottom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android:layout_alignParentLeft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4"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 …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android:layout_alignParentBottom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android:layout_alignParentRight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5"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RelativeLayout</a:t>
            </a:r>
            <a:r>
              <a:rPr lang="en-US" altLang="zh-CN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248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344EE83-D784-4A2F-9369-BB682D1A4E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04" y="2016071"/>
            <a:ext cx="2463075" cy="43904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RelativeLayout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189"/>
            <a:ext cx="7887056" cy="67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除了相对于父布局定位之外，</a:t>
            </a:r>
            <a:r>
              <a:rPr lang="en-US" altLang="zh-CN" sz="1800" dirty="0" err="1"/>
              <a:t>RelativeLayout</a:t>
            </a:r>
            <a:r>
              <a:rPr lang="zh-CN" altLang="en-US" sz="1800" dirty="0"/>
              <a:t>还允许相对于控件进行定位。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F71F5-C7A2-46FB-8C70-86B065A71C0A}"/>
              </a:ext>
            </a:extLst>
          </p:cNvPr>
          <p:cNvSpPr/>
          <p:nvPr/>
        </p:nvSpPr>
        <p:spPr>
          <a:xfrm>
            <a:off x="838200" y="1672127"/>
            <a:ext cx="6066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</a:t>
            </a:r>
            <a:r>
              <a:rPr lang="en-US" altLang="zh-CN" sz="1200" dirty="0" err="1"/>
              <a:t>RelativeLayout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xmlns:android</a:t>
            </a:r>
            <a:r>
              <a:rPr lang="en-US" altLang="zh-CN" sz="1200" dirty="0"/>
              <a:t>="http://schemas.android.com/</a:t>
            </a:r>
            <a:r>
              <a:rPr lang="en-US" altLang="zh-CN" sz="1200" dirty="0" err="1"/>
              <a:t>apk</a:t>
            </a:r>
            <a:r>
              <a:rPr lang="en-US" altLang="zh-CN" sz="1200" dirty="0"/>
              <a:t>/res/android" ...&gt;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...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android:layout_centerInParent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3"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...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android:layout_above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android:layout_toLeftOf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1"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...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android:layout_above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android:layout_toRightOf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2"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...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android:layout_below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android:layout_toLeftOf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4"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 ...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android:layout_below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android:layout_toRightOf</a:t>
            </a:r>
            <a:r>
              <a:rPr lang="en-US" altLang="zh-CN" sz="1200" dirty="0"/>
              <a:t>="@id/button3"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 5"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RelativeLayout</a:t>
            </a:r>
            <a:r>
              <a:rPr lang="en-US" altLang="zh-CN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977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B41D76-5BE2-4953-B456-2AA3E2A7F2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05" y="2016071"/>
            <a:ext cx="2463076" cy="43904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FrameLayout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64" y="1175475"/>
            <a:ext cx="10612272" cy="67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FrameLayout</a:t>
            </a:r>
            <a:r>
              <a:rPr lang="zh-CN" altLang="en-US" sz="1800" dirty="0"/>
              <a:t>又称作帧布局，这种布局没有丰富的定位方式，所有的控件都会默认摆放在布局的左上角。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F71F5-C7A2-46FB-8C70-86B065A71C0A}"/>
              </a:ext>
            </a:extLst>
          </p:cNvPr>
          <p:cNvSpPr/>
          <p:nvPr/>
        </p:nvSpPr>
        <p:spPr>
          <a:xfrm>
            <a:off x="838200" y="2149033"/>
            <a:ext cx="540023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</a:t>
            </a:r>
            <a:r>
              <a:rPr lang="en-US" altLang="zh-CN" sz="1200" dirty="0" err="1"/>
              <a:t>FrameLayout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xmlns:android</a:t>
            </a:r>
            <a:r>
              <a:rPr lang="en-US" altLang="zh-CN" sz="1200" dirty="0"/>
              <a:t>="http://schemas.android.com/</a:t>
            </a:r>
            <a:r>
              <a:rPr lang="en-US" altLang="zh-CN" sz="1200" dirty="0" err="1"/>
              <a:t>apk</a:t>
            </a:r>
            <a:r>
              <a:rPr lang="en-US" altLang="zh-CN" sz="1200" dirty="0"/>
              <a:t>/res/android"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</a:t>
            </a:r>
            <a:r>
              <a:rPr lang="en-US" altLang="zh-CN" sz="1200" dirty="0" err="1"/>
              <a:t>TextView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</a:t>
            </a:r>
            <a:r>
              <a:rPr lang="en-US" altLang="zh-CN" sz="1200" dirty="0" err="1"/>
              <a:t>textView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="This is </a:t>
            </a:r>
            <a:r>
              <a:rPr lang="en-US" altLang="zh-CN" sz="1200" dirty="0" err="1"/>
              <a:t>TextView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="@+id/button"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="Button"</a:t>
            </a:r>
          </a:p>
          <a:p>
            <a:r>
              <a:rPr lang="en-US" altLang="zh-CN" sz="1200" dirty="0"/>
              <a:t>       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FrameLayout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981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BE3500-5164-4ABE-8841-27282AA88E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05" y="2016070"/>
            <a:ext cx="2463076" cy="43904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FrameLayout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994"/>
            <a:ext cx="8933597" cy="67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除了默认效果之外，还可以使用</a:t>
            </a:r>
            <a:r>
              <a:rPr lang="en-US" altLang="zh-CN" sz="1800" dirty="0" err="1"/>
              <a:t>layout_gravity</a:t>
            </a:r>
            <a:r>
              <a:rPr lang="zh-CN" altLang="en-US" sz="1800" dirty="0"/>
              <a:t>属性来指定控件在布局中的对齐方式，这和</a:t>
            </a:r>
            <a:r>
              <a:rPr lang="en-US" altLang="zh-CN" sz="1800" dirty="0" err="1"/>
              <a:t>LinearLayout</a:t>
            </a:r>
            <a:r>
              <a:rPr lang="zh-CN" altLang="en-US" sz="1800" dirty="0"/>
              <a:t>中的用法是相似的。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F71F5-C7A2-46FB-8C70-86B065A71C0A}"/>
              </a:ext>
            </a:extLst>
          </p:cNvPr>
          <p:cNvSpPr/>
          <p:nvPr/>
        </p:nvSpPr>
        <p:spPr>
          <a:xfrm>
            <a:off x="838200" y="2149033"/>
            <a:ext cx="5400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</a:t>
            </a:r>
            <a:r>
              <a:rPr lang="en-US" altLang="zh-CN" sz="1200" dirty="0" err="1"/>
              <a:t>FrameLayout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xmlns:android</a:t>
            </a:r>
            <a:r>
              <a:rPr lang="en-US" altLang="zh-CN" sz="1200" dirty="0"/>
              <a:t>="http://schemas.android.com/</a:t>
            </a:r>
            <a:r>
              <a:rPr lang="en-US" altLang="zh-CN" sz="1200" dirty="0" err="1"/>
              <a:t>apk</a:t>
            </a:r>
            <a:r>
              <a:rPr lang="en-US" altLang="zh-CN" sz="1200" dirty="0"/>
              <a:t>/res/android"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</a:t>
            </a:r>
            <a:r>
              <a:rPr lang="en-US" altLang="zh-CN" sz="1200" dirty="0" err="1"/>
              <a:t>TextView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</a:t>
            </a:r>
            <a:r>
              <a:rPr lang="en-US" altLang="zh-CN" sz="1200" dirty="0" err="1"/>
              <a:t>textView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android:layout_gravity</a:t>
            </a:r>
            <a:r>
              <a:rPr lang="en-US" altLang="zh-CN" sz="1200" dirty="0"/>
              <a:t>="left"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="This is </a:t>
            </a:r>
            <a:r>
              <a:rPr lang="en-US" altLang="zh-CN" sz="1200" dirty="0" err="1"/>
              <a:t>TextView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="@+id/button"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android:layout_gravity</a:t>
            </a:r>
            <a:r>
              <a:rPr lang="en-US" altLang="zh-CN" sz="1200" dirty="0"/>
              <a:t>="right"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="Button"</a:t>
            </a:r>
          </a:p>
          <a:p>
            <a:r>
              <a:rPr lang="en-US" altLang="zh-CN" sz="1200" dirty="0"/>
              <a:t>        /&gt;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FrameLayout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34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强大的滚动控件</a:t>
            </a:r>
            <a:r>
              <a:rPr lang="en-US" altLang="zh-CN" sz="3200" dirty="0"/>
              <a:t>——</a:t>
            </a:r>
            <a:r>
              <a:rPr lang="en-US" altLang="zh-CN" sz="3200" dirty="0" err="1"/>
              <a:t>RecyclerView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743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添加</a:t>
            </a:r>
            <a:r>
              <a:rPr lang="en-US" altLang="zh-CN" sz="2400" dirty="0" err="1"/>
              <a:t>RecyclerView</a:t>
            </a:r>
            <a:r>
              <a:rPr lang="zh-CN" altLang="en-US" sz="2400" dirty="0"/>
              <a:t>控件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114"/>
            <a:ext cx="10515600" cy="614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在布局中加入</a:t>
            </a:r>
            <a:r>
              <a:rPr lang="en-US" altLang="zh-CN" sz="1800" dirty="0" err="1"/>
              <a:t>RecyclerView</a:t>
            </a:r>
            <a:r>
              <a:rPr lang="zh-CN" altLang="en-US" sz="1800" dirty="0"/>
              <a:t>控件也是非常简单的，先为</a:t>
            </a:r>
            <a:r>
              <a:rPr lang="en-US" altLang="zh-CN" sz="1800" dirty="0" err="1"/>
              <a:t>RecyclerView</a:t>
            </a:r>
            <a:r>
              <a:rPr lang="zh-CN" altLang="en-US" sz="1800" dirty="0"/>
              <a:t>指定一个</a:t>
            </a:r>
            <a:r>
              <a:rPr lang="en-US" altLang="zh-CN" sz="1800" dirty="0"/>
              <a:t>id</a:t>
            </a:r>
            <a:r>
              <a:rPr lang="zh-CN" altLang="en-US" sz="1800" dirty="0"/>
              <a:t>，然后将宽度和高度都设置为</a:t>
            </a:r>
            <a:r>
              <a:rPr lang="en-US" altLang="zh-CN" sz="1800" dirty="0" err="1"/>
              <a:t>match_parent</a:t>
            </a:r>
            <a:r>
              <a:rPr lang="zh-CN" altLang="en-US" sz="1800" dirty="0"/>
              <a:t>，这样</a:t>
            </a:r>
            <a:r>
              <a:rPr lang="en-US" altLang="zh-CN" sz="1800" dirty="0" err="1"/>
              <a:t>RecyclerView</a:t>
            </a:r>
            <a:r>
              <a:rPr lang="zh-CN" altLang="en-US" sz="1800" dirty="0"/>
              <a:t>就占满了整个布局的空间。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7EAC58-FF14-441D-8446-77ED849F672E}"/>
              </a:ext>
            </a:extLst>
          </p:cNvPr>
          <p:cNvSpPr/>
          <p:nvPr/>
        </p:nvSpPr>
        <p:spPr>
          <a:xfrm>
            <a:off x="838199" y="2204270"/>
            <a:ext cx="84494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LinearLayout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"&gt;</a:t>
            </a:r>
          </a:p>
          <a:p>
            <a:endParaRPr lang="en-US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androidx.recyclerview.widget.RecyclerView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recyclerView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 /&gt;</a:t>
            </a:r>
          </a:p>
          <a:p>
            <a:endParaRPr lang="en-US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6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常用控件的使用方法</a:t>
            </a:r>
          </a:p>
        </p:txBody>
      </p:sp>
    </p:spTree>
    <p:extLst>
      <p:ext uri="{BB962C8B-B14F-4D97-AF65-F5344CB8AC3E}">
        <p14:creationId xmlns:p14="http://schemas.microsoft.com/office/powerpoint/2010/main" val="345709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定义实体类和子项布局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034"/>
            <a:ext cx="10515600" cy="1312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接着定义一个实体类，作为</a:t>
            </a:r>
            <a:r>
              <a:rPr lang="en-US" altLang="zh-CN" sz="1800" dirty="0" err="1"/>
              <a:t>RecyclerView</a:t>
            </a:r>
            <a:r>
              <a:rPr lang="zh-CN" altLang="en-US" sz="1800" dirty="0"/>
              <a:t>适配器的适配类型。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新建</a:t>
            </a:r>
            <a:r>
              <a:rPr lang="en-US" altLang="zh-CN" sz="1800" dirty="0"/>
              <a:t>Fruit</a:t>
            </a:r>
            <a:r>
              <a:rPr lang="zh-CN" altLang="en-US" sz="1800" dirty="0"/>
              <a:t>类，代码如下所示：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0DCB26-1AA6-4B65-A73C-60B6D0EA1F3D}"/>
              </a:ext>
            </a:extLst>
          </p:cNvPr>
          <p:cNvSpPr/>
          <p:nvPr/>
        </p:nvSpPr>
        <p:spPr>
          <a:xfrm>
            <a:off x="838200" y="3612630"/>
            <a:ext cx="426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class Fruit(val name:String, val imageId: Int)</a:t>
            </a:r>
          </a:p>
        </p:txBody>
      </p:sp>
    </p:spTree>
    <p:extLst>
      <p:ext uri="{BB962C8B-B14F-4D97-AF65-F5344CB8AC3E}">
        <p14:creationId xmlns:p14="http://schemas.microsoft.com/office/powerpoint/2010/main" val="312572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定义实体类和子项布局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AC4484-C7BE-4424-B5E1-574CE827FC73}"/>
              </a:ext>
            </a:extLst>
          </p:cNvPr>
          <p:cNvSpPr/>
          <p:nvPr/>
        </p:nvSpPr>
        <p:spPr>
          <a:xfrm>
            <a:off x="838200" y="1114006"/>
            <a:ext cx="974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然后需要为</a:t>
            </a:r>
            <a:r>
              <a:rPr lang="en-US" altLang="zh-CN" dirty="0" err="1"/>
              <a:t>RecyclerView</a:t>
            </a:r>
            <a:r>
              <a:rPr lang="zh-CN" altLang="en-US" dirty="0"/>
              <a:t>的子项指定一个我们自定义的布局，在layout目录下新建fruit_item.xml，代码如下所示：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331719-6416-4903-B24C-7F263BD6D922}"/>
              </a:ext>
            </a:extLst>
          </p:cNvPr>
          <p:cNvSpPr/>
          <p:nvPr/>
        </p:nvSpPr>
        <p:spPr>
          <a:xfrm>
            <a:off x="838200" y="2392363"/>
            <a:ext cx="703603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&lt;LinearLayout xmlns:android="http://schemas.android.com/apk/res/android"</a:t>
            </a:r>
          </a:p>
          <a:p>
            <a:r>
              <a:rPr lang="zh-CN" altLang="en-US" sz="1200" dirty="0"/>
              <a:t>    android:layout_width="match_parent"</a:t>
            </a:r>
          </a:p>
          <a:p>
            <a:r>
              <a:rPr lang="zh-CN" altLang="en-US" sz="1200" dirty="0"/>
              <a:t>    android:layout_height="60dp"&gt;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&lt;ImageView</a:t>
            </a:r>
          </a:p>
          <a:p>
            <a:r>
              <a:rPr lang="zh-CN" altLang="en-US" sz="1200" dirty="0"/>
              <a:t>        android:id="@+id/fruitImage"</a:t>
            </a:r>
          </a:p>
          <a:p>
            <a:r>
              <a:rPr lang="zh-CN" altLang="en-US" sz="1200" dirty="0"/>
              <a:t>        android:layout_width="40dp"</a:t>
            </a:r>
          </a:p>
          <a:p>
            <a:r>
              <a:rPr lang="zh-CN" altLang="en-US" sz="1200" dirty="0"/>
              <a:t>        android:layout_height="40dp"</a:t>
            </a:r>
          </a:p>
          <a:p>
            <a:r>
              <a:rPr lang="zh-CN" altLang="en-US" sz="1200" dirty="0"/>
              <a:t>        android:layout_gravity="center_vertical"</a:t>
            </a:r>
          </a:p>
          <a:p>
            <a:r>
              <a:rPr lang="zh-CN" altLang="en-US" sz="1200" dirty="0"/>
              <a:t>        android:layout_marginLeft="10dp"/&gt;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&lt;TextView</a:t>
            </a:r>
          </a:p>
          <a:p>
            <a:r>
              <a:rPr lang="zh-CN" altLang="en-US" sz="1200" dirty="0"/>
              <a:t>        android:id="@+id/fruitName"</a:t>
            </a:r>
          </a:p>
          <a:p>
            <a:r>
              <a:rPr lang="zh-CN" altLang="en-US" sz="1200" dirty="0"/>
              <a:t>        android:layout_width="wrap_content"</a:t>
            </a:r>
          </a:p>
          <a:p>
            <a:r>
              <a:rPr lang="zh-CN" altLang="en-US" sz="1200" dirty="0"/>
              <a:t>        android:layout_height="wrap_content"</a:t>
            </a:r>
          </a:p>
          <a:p>
            <a:r>
              <a:rPr lang="zh-CN" altLang="en-US" sz="1200" dirty="0"/>
              <a:t>        android:layout_gravity="center_vertical"</a:t>
            </a:r>
          </a:p>
          <a:p>
            <a:r>
              <a:rPr lang="zh-CN" altLang="en-US" sz="1200" dirty="0"/>
              <a:t>        android:layout_marginLeft="10dp" /&gt;</a:t>
            </a:r>
          </a:p>
          <a:p>
            <a:endParaRPr lang="zh-CN" altLang="en-US" sz="1200" dirty="0"/>
          </a:p>
          <a:p>
            <a:r>
              <a:rPr lang="zh-CN" altLang="en-US" sz="1200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13028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 err="1"/>
              <a:t>RecyclerView</a:t>
            </a:r>
            <a:r>
              <a:rPr lang="zh-CN" altLang="en-US" sz="2400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227"/>
            <a:ext cx="10515600" cy="614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接下来需要为</a:t>
            </a:r>
            <a:r>
              <a:rPr lang="en-US" altLang="zh-CN" sz="1800" dirty="0" err="1"/>
              <a:t>RecyclerView</a:t>
            </a:r>
            <a:r>
              <a:rPr lang="zh-CN" altLang="en-US" sz="1800" dirty="0"/>
              <a:t>准备一个适配器，新建</a:t>
            </a:r>
            <a:r>
              <a:rPr lang="en-US" altLang="zh-CN" sz="1800" dirty="0" err="1"/>
              <a:t>FruitAdapter</a:t>
            </a:r>
            <a:r>
              <a:rPr lang="zh-CN" altLang="en-US" sz="1800" dirty="0"/>
              <a:t>类，让这个适配器继承自</a:t>
            </a:r>
            <a:r>
              <a:rPr lang="en-US" altLang="zh-CN" sz="1800" dirty="0" err="1"/>
              <a:t>RecyclerView.Adapter</a:t>
            </a:r>
            <a:r>
              <a:rPr lang="zh-CN" altLang="en-US" sz="1800" dirty="0"/>
              <a:t>，并将泛型指定为</a:t>
            </a:r>
            <a:r>
              <a:rPr lang="en-US" altLang="zh-CN" sz="1800" dirty="0" err="1"/>
              <a:t>FruitAdapter.ViewHolder</a:t>
            </a:r>
            <a:r>
              <a:rPr lang="zh-CN" altLang="en-US" sz="1800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3121E8-C821-42D2-B446-711BDEC3021B}"/>
              </a:ext>
            </a:extLst>
          </p:cNvPr>
          <p:cNvSpPr/>
          <p:nvPr/>
        </p:nvSpPr>
        <p:spPr>
          <a:xfrm>
            <a:off x="838200" y="2241352"/>
            <a:ext cx="899800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FruitAdapter(val fruitList: List&lt;Fruit&gt;) : RecyclerView.Adapter&lt;FruitAdapter.ViewHolder&gt;() {</a:t>
            </a:r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    inner class ViewHolder(view: View) : RecyclerView.ViewHolder(view) {</a:t>
            </a:r>
          </a:p>
          <a:p>
            <a:r>
              <a:rPr lang="zh-CN" altLang="en-US" sz="1400" dirty="0"/>
              <a:t>        val fruitImage: ImageView = view.findViewById(R.id.fruitImage)</a:t>
            </a:r>
          </a:p>
          <a:p>
            <a:r>
              <a:rPr lang="zh-CN" altLang="en-US" sz="1400" dirty="0"/>
              <a:t>        val fruitName: TextView = view.findViewById(R.id.fruitName)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onCreateViewHolder(parent: ViewGroup, viewType: Int): ViewHolder {</a:t>
            </a:r>
          </a:p>
          <a:p>
            <a:r>
              <a:rPr lang="zh-CN" altLang="en-US" sz="1400" dirty="0"/>
              <a:t>        val view = LayoutInflater.from(parent.context).inflate(R.layout.fruit_item, parent, false)</a:t>
            </a:r>
          </a:p>
          <a:p>
            <a:r>
              <a:rPr lang="zh-CN" altLang="en-US" sz="1400" dirty="0"/>
              <a:t>        return ViewHolder(view)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onBindViewHolder(holder: ViewHolder, position: Int) {</a:t>
            </a:r>
          </a:p>
          <a:p>
            <a:r>
              <a:rPr lang="zh-CN" altLang="en-US" sz="1400" dirty="0"/>
              <a:t>        val fruit = fruitList[position]</a:t>
            </a:r>
          </a:p>
          <a:p>
            <a:r>
              <a:rPr lang="zh-CN" altLang="en-US" sz="1400" dirty="0"/>
              <a:t>        holder.fruitImage.setImageResource(fruit.imageId)</a:t>
            </a:r>
          </a:p>
          <a:p>
            <a:r>
              <a:rPr lang="zh-CN" altLang="en-US" sz="1400" dirty="0"/>
              <a:t>        holder.fruitName.text = fruit.name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getItemCount() = fruitList.size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18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5C4B514-268E-4F80-8CFF-DEC95834D9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24" y="2039006"/>
            <a:ext cx="2463076" cy="43904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RecyclerView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56"/>
            <a:ext cx="10515600" cy="323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/>
              <a:t>适配器准备好了之后，我们就可以开始使用</a:t>
            </a:r>
            <a:r>
              <a:rPr lang="en-US" altLang="zh-CN" sz="1800" dirty="0" err="1"/>
              <a:t>RecyclerView</a:t>
            </a:r>
            <a:r>
              <a:rPr lang="zh-CN" altLang="en-US" sz="1800" dirty="0"/>
              <a:t>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3121E8-C821-42D2-B446-711BDEC3021B}"/>
              </a:ext>
            </a:extLst>
          </p:cNvPr>
          <p:cNvSpPr/>
          <p:nvPr/>
        </p:nvSpPr>
        <p:spPr>
          <a:xfrm>
            <a:off x="838200" y="1648896"/>
            <a:ext cx="59984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class </a:t>
            </a:r>
            <a:r>
              <a:rPr lang="en-US" altLang="zh-CN" sz="1100" dirty="0" err="1"/>
              <a:t>MainActivity</a:t>
            </a:r>
            <a:r>
              <a:rPr lang="en-US" altLang="zh-CN" sz="1100" dirty="0"/>
              <a:t> : </a:t>
            </a:r>
            <a:r>
              <a:rPr lang="en-US" altLang="zh-CN" sz="1100" dirty="0" err="1"/>
              <a:t>AppCompatActivity</a:t>
            </a:r>
            <a:r>
              <a:rPr lang="en-US" altLang="zh-CN" sz="1100" dirty="0"/>
              <a:t>() {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private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fruitList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ArrayList</a:t>
            </a:r>
            <a:r>
              <a:rPr lang="en-US" altLang="zh-CN" sz="1100" dirty="0"/>
              <a:t>&lt;Fruit&gt;()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override fun </a:t>
            </a:r>
            <a:r>
              <a:rPr lang="en-US" altLang="zh-CN" sz="1100" dirty="0" err="1"/>
              <a:t>onCreate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savedInstanceState</a:t>
            </a:r>
            <a:r>
              <a:rPr lang="en-US" altLang="zh-CN" sz="1100" dirty="0"/>
              <a:t>: Bundle?)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super.onCreate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savedInstanceState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setContentView</a:t>
            </a:r>
            <a:r>
              <a:rPr lang="en-US" altLang="zh-CN" sz="1100" dirty="0"/>
              <a:t>(</a:t>
            </a:r>
            <a:r>
              <a:rPr lang="en-US" altLang="zh-CN" sz="1100" dirty="0" err="1"/>
              <a:t>R.layout.activity_main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initFruits</a:t>
            </a:r>
            <a:r>
              <a:rPr lang="en-US" altLang="zh-CN" sz="1100" dirty="0"/>
              <a:t>() // </a:t>
            </a:r>
            <a:r>
              <a:rPr lang="zh-CN" altLang="en-US" sz="1100" dirty="0"/>
              <a:t>初始化水果数据</a:t>
            </a:r>
          </a:p>
          <a:p>
            <a:r>
              <a:rPr lang="zh-CN" altLang="en-US" sz="1100" dirty="0"/>
              <a:t>       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 </a:t>
            </a:r>
            <a:r>
              <a:rPr lang="en-US" altLang="zh-CN" sz="1100" dirty="0" err="1"/>
              <a:t>layoutManager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LinearLayoutManager</a:t>
            </a:r>
            <a:r>
              <a:rPr lang="en-US" altLang="zh-CN" sz="1100" dirty="0"/>
              <a:t>(this)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recyclerView.layoutManager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layoutManager</a:t>
            </a:r>
            <a:endParaRPr lang="en-US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 adapter = </a:t>
            </a:r>
            <a:r>
              <a:rPr lang="en-US" altLang="zh-CN" sz="1100" dirty="0" err="1"/>
              <a:t>FruitAdapter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fruitList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recyclerView.adapter</a:t>
            </a:r>
            <a:r>
              <a:rPr lang="en-US" altLang="zh-CN" sz="1100" dirty="0"/>
              <a:t> = adapter</a:t>
            </a:r>
          </a:p>
          <a:p>
            <a:r>
              <a:rPr lang="en-US" altLang="zh-CN" sz="1100" dirty="0"/>
              <a:t>    }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private fun </a:t>
            </a:r>
            <a:r>
              <a:rPr lang="en-US" altLang="zh-CN" sz="1100" dirty="0" err="1"/>
              <a:t>initFruits</a:t>
            </a:r>
            <a:r>
              <a:rPr lang="en-US" altLang="zh-CN" sz="1100" dirty="0"/>
              <a:t>() {</a:t>
            </a:r>
          </a:p>
          <a:p>
            <a:r>
              <a:rPr lang="en-US" altLang="zh-CN" sz="1100" dirty="0"/>
              <a:t>        repeat(2) {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(Fruit("Apple", </a:t>
            </a:r>
            <a:r>
              <a:rPr lang="en-US" altLang="zh-CN" sz="1100" dirty="0" err="1"/>
              <a:t>R.drawable.apple_pic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(Fruit("Banana", </a:t>
            </a:r>
            <a:r>
              <a:rPr lang="en-US" altLang="zh-CN" sz="1100" dirty="0" err="1"/>
              <a:t>R.drawable.banana_pic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(Fruit("Orange", </a:t>
            </a:r>
            <a:r>
              <a:rPr lang="en-US" altLang="zh-CN" sz="1100" dirty="0" err="1"/>
              <a:t>R.drawable.orange_pic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(Fruit("Watermelon", </a:t>
            </a:r>
            <a:r>
              <a:rPr lang="en-US" altLang="zh-CN" sz="1100" dirty="0" err="1"/>
              <a:t>R.drawable.watermelon_pic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(Fruit("Pear", </a:t>
            </a:r>
            <a:r>
              <a:rPr lang="en-US" altLang="zh-CN" sz="1100" dirty="0" err="1"/>
              <a:t>R.drawable.pear_pic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(Fruit("Grape", </a:t>
            </a:r>
            <a:r>
              <a:rPr lang="en-US" altLang="zh-CN" sz="1100" dirty="0" err="1"/>
              <a:t>R.drawable.grape_pic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(Fruit("Pineapple", </a:t>
            </a:r>
            <a:r>
              <a:rPr lang="en-US" altLang="zh-CN" sz="1100" dirty="0" err="1"/>
              <a:t>R.drawable.pineapple_pic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(Fruit("Strawberry", </a:t>
            </a:r>
            <a:r>
              <a:rPr lang="en-US" altLang="zh-CN" sz="1100" dirty="0" err="1"/>
              <a:t>R.drawable.strawberry_pic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(Fruit("Cherry", </a:t>
            </a:r>
            <a:r>
              <a:rPr lang="en-US" altLang="zh-CN" sz="1100" dirty="0" err="1"/>
              <a:t>R.drawable.cherry_pic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fruitList.add</a:t>
            </a:r>
            <a:r>
              <a:rPr lang="en-US" altLang="zh-CN" sz="1100" dirty="0"/>
              <a:t>(Fruit("Mango", </a:t>
            </a:r>
            <a:r>
              <a:rPr lang="en-US" altLang="zh-CN" sz="1100" dirty="0" err="1"/>
              <a:t>R.drawable.mango_pic</a:t>
            </a:r>
            <a:r>
              <a:rPr lang="en-US" altLang="zh-CN" sz="1100" dirty="0"/>
              <a:t>))</a:t>
            </a:r>
          </a:p>
          <a:p>
            <a:r>
              <a:rPr lang="en-US" altLang="zh-CN" sz="1100" dirty="0"/>
              <a:t>        }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    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54969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Kotlin</a:t>
            </a:r>
            <a:r>
              <a:rPr lang="zh-CN" altLang="en-US" sz="3200" dirty="0"/>
              <a:t>课堂</a:t>
            </a:r>
          </a:p>
        </p:txBody>
      </p:sp>
    </p:spTree>
    <p:extLst>
      <p:ext uri="{BB962C8B-B14F-4D97-AF65-F5344CB8AC3E}">
        <p14:creationId xmlns:p14="http://schemas.microsoft.com/office/powerpoint/2010/main" val="10222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对变量延迟初始化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901"/>
            <a:ext cx="4858603" cy="255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延迟初始化使用的是</a:t>
            </a:r>
            <a:r>
              <a:rPr lang="en-US" altLang="zh-CN" sz="1800" dirty="0" err="1"/>
              <a:t>lateinit</a:t>
            </a:r>
            <a:r>
              <a:rPr lang="zh-CN" altLang="en-US" sz="1800" dirty="0"/>
              <a:t>关键字，它可以告诉</a:t>
            </a:r>
            <a:r>
              <a:rPr lang="en-US" altLang="zh-CN" sz="1800" dirty="0"/>
              <a:t>Kotlin</a:t>
            </a:r>
            <a:r>
              <a:rPr lang="zh-CN" altLang="en-US" sz="1800" dirty="0"/>
              <a:t>编译器，我会在晚些时候对这个变量进行初始化，这样就不用在一开始的时候将它赋值为</a:t>
            </a:r>
            <a:r>
              <a:rPr lang="en-US" altLang="zh-CN" sz="1800" dirty="0"/>
              <a:t>null</a:t>
            </a:r>
            <a:r>
              <a:rPr lang="zh-CN" altLang="en-US" sz="1800" dirty="0"/>
              <a:t>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89136C-B3FE-422F-BBE4-2A12531E138D}"/>
              </a:ext>
            </a:extLst>
          </p:cNvPr>
          <p:cNvSpPr/>
          <p:nvPr/>
        </p:nvSpPr>
        <p:spPr>
          <a:xfrm>
            <a:off x="5813946" y="2129561"/>
            <a:ext cx="877385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MainActivity : AppCompatActivity(), View.OnClickListener {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zh-CN" altLang="en-US" sz="1400" b="1" dirty="0"/>
              <a:t>private lateinit var adapter: MsgAdapter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onCreate(savedInstanceState: Bundle?) {</a:t>
            </a:r>
          </a:p>
          <a:p>
            <a:r>
              <a:rPr lang="zh-CN" altLang="en-US" sz="1400" dirty="0"/>
              <a:t>        …</a:t>
            </a:r>
          </a:p>
          <a:p>
            <a:r>
              <a:rPr lang="zh-CN" altLang="en-US" sz="1400" dirty="0"/>
              <a:t>        adapter = MsgAdapter(msgList)</a:t>
            </a:r>
          </a:p>
          <a:p>
            <a:r>
              <a:rPr lang="zh-CN" altLang="en-US" sz="1400" dirty="0"/>
              <a:t>        …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onClick(v: View?) {</a:t>
            </a:r>
          </a:p>
          <a:p>
            <a:r>
              <a:rPr lang="zh-CN" altLang="en-US" sz="1400" dirty="0"/>
              <a:t>        …</a:t>
            </a:r>
          </a:p>
          <a:p>
            <a:r>
              <a:rPr lang="zh-CN" altLang="en-US" sz="1400" dirty="0"/>
              <a:t>        </a:t>
            </a:r>
            <a:r>
              <a:rPr lang="zh-CN" altLang="en-US" sz="1400" b="1" dirty="0"/>
              <a:t>adapter.notifyItemInserted(msgList.size - 1)</a:t>
            </a:r>
          </a:p>
          <a:p>
            <a:r>
              <a:rPr lang="zh-CN" altLang="en-US" sz="1400" dirty="0"/>
              <a:t>        …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879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使用密封类优化代码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244"/>
            <a:ext cx="5662684" cy="254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当在</a:t>
            </a:r>
            <a:r>
              <a:rPr lang="en-US" altLang="zh-CN" sz="1800" dirty="0"/>
              <a:t>when</a:t>
            </a:r>
            <a:r>
              <a:rPr lang="zh-CN" altLang="en-US" sz="1800" dirty="0"/>
              <a:t>语句中传入一个密封类变量作为条件时，</a:t>
            </a:r>
            <a:r>
              <a:rPr lang="en-US" altLang="zh-CN" sz="1800" dirty="0"/>
              <a:t>Kotlin</a:t>
            </a:r>
            <a:r>
              <a:rPr lang="zh-CN" altLang="en-US" sz="1800" dirty="0"/>
              <a:t>编译器会自动检查该密封类有哪些子类，并强制要求你将每一个子类所对应的条件全部处理。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这样就可以保证，即使没有编写</a:t>
            </a:r>
            <a:r>
              <a:rPr lang="en-US" altLang="zh-CN" sz="1800" dirty="0"/>
              <a:t>else</a:t>
            </a:r>
            <a:r>
              <a:rPr lang="zh-CN" altLang="en-US" sz="1800" dirty="0"/>
              <a:t>条件，也不可能会出现漏写条件分支的情况。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A77EFA-E9B7-4DAA-84ED-D058CA171F46}"/>
              </a:ext>
            </a:extLst>
          </p:cNvPr>
          <p:cNvSpPr/>
          <p:nvPr/>
        </p:nvSpPr>
        <p:spPr>
          <a:xfrm>
            <a:off x="6701051" y="23276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sealed class Result</a:t>
            </a:r>
          </a:p>
          <a:p>
            <a:r>
              <a:rPr lang="zh-CN" altLang="en-US" dirty="0"/>
              <a:t>class Success(val msg: String) : Result()</a:t>
            </a:r>
          </a:p>
          <a:p>
            <a:r>
              <a:rPr lang="zh-CN" altLang="en-US" dirty="0"/>
              <a:t>class Failure(val error: Exception) : Result()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2419F0-D14C-44BD-A97A-D8E6359BB28A}"/>
              </a:ext>
            </a:extLst>
          </p:cNvPr>
          <p:cNvSpPr/>
          <p:nvPr/>
        </p:nvSpPr>
        <p:spPr>
          <a:xfrm>
            <a:off x="6701051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fun getResultMsg(result: Result) = when (result) {</a:t>
            </a:r>
          </a:p>
          <a:p>
            <a:r>
              <a:rPr lang="zh-CN" altLang="en-US" dirty="0"/>
              <a:t>    is Success -&gt; result.msg</a:t>
            </a:r>
          </a:p>
          <a:p>
            <a:r>
              <a:rPr lang="zh-CN" altLang="en-US" dirty="0"/>
              <a:t>    is Failure -&gt; "Error is ${result.error.message}"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686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/>
        </p:nvSpPr>
        <p:spPr>
          <a:xfrm>
            <a:off x="939626" y="596809"/>
            <a:ext cx="10515600" cy="513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推荐阅读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198D04A5-4AE7-4C37-89F4-916ED7C0E460}"/>
              </a:ext>
            </a:extLst>
          </p:cNvPr>
          <p:cNvSpPr txBox="1"/>
          <p:nvPr/>
        </p:nvSpPr>
        <p:spPr>
          <a:xfrm>
            <a:off x="736773" y="2667090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55B916-F4A1-4D7E-A4F2-B9A6C202FA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73" y="4226015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11285A16-B912-4789-93B3-FC90F931A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74" y="2444840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6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8" y="3163750"/>
            <a:ext cx="9110804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0B23050-26D5-4236-9FF0-060621D91A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48" y="2248466"/>
            <a:ext cx="2483893" cy="41250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TextView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1373278"/>
            <a:ext cx="6426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TextView主要用于在界面上显示一段文本信息。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FC340C-6953-48A1-8825-D72AA751AB8F}"/>
              </a:ext>
            </a:extLst>
          </p:cNvPr>
          <p:cNvSpPr/>
          <p:nvPr/>
        </p:nvSpPr>
        <p:spPr>
          <a:xfrm>
            <a:off x="838200" y="22484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&lt;TextView</a:t>
            </a:r>
          </a:p>
          <a:p>
            <a:r>
              <a:rPr lang="zh-CN" altLang="en-US" dirty="0"/>
              <a:t>        android:id="@+id/textView"</a:t>
            </a:r>
          </a:p>
          <a:p>
            <a:r>
              <a:rPr lang="zh-CN" altLang="en-US" dirty="0"/>
              <a:t>        android:layout_width="match_parent"</a:t>
            </a:r>
          </a:p>
          <a:p>
            <a:r>
              <a:rPr lang="zh-CN" altLang="en-US" dirty="0"/>
              <a:t>        android:layout_height="wrap_content"</a:t>
            </a:r>
          </a:p>
          <a:p>
            <a:r>
              <a:rPr lang="zh-CN" altLang="en-US" dirty="0"/>
              <a:t>        android:gravity="center"</a:t>
            </a:r>
          </a:p>
          <a:p>
            <a:r>
              <a:rPr lang="zh-CN" altLang="en-US" dirty="0"/>
              <a:t>        android:textColor="#00ff00"</a:t>
            </a:r>
          </a:p>
          <a:p>
            <a:r>
              <a:rPr lang="zh-CN" altLang="en-US" dirty="0"/>
              <a:t>        android:textSize="24sp"</a:t>
            </a:r>
          </a:p>
          <a:p>
            <a:r>
              <a:rPr lang="zh-CN" altLang="en-US" dirty="0"/>
              <a:t>        android:text="This is TextView"/&gt;</a:t>
            </a:r>
          </a:p>
        </p:txBody>
      </p:sp>
    </p:spTree>
    <p:extLst>
      <p:ext uri="{BB962C8B-B14F-4D97-AF65-F5344CB8AC3E}">
        <p14:creationId xmlns:p14="http://schemas.microsoft.com/office/powerpoint/2010/main" val="138666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B62FE7-9E75-459F-AB3A-FD0D2CF15C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91" y="2156345"/>
            <a:ext cx="2688609" cy="4203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Button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1373278"/>
            <a:ext cx="6426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Button</a:t>
            </a:r>
            <a:r>
              <a:rPr lang="zh-CN" altLang="en-US" dirty="0"/>
              <a:t>是程序用于和用户进行交互的一个重要控件。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FC340C-6953-48A1-8825-D72AA751AB8F}"/>
              </a:ext>
            </a:extLst>
          </p:cNvPr>
          <p:cNvSpPr/>
          <p:nvPr/>
        </p:nvSpPr>
        <p:spPr>
          <a:xfrm>
            <a:off x="838200" y="23332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&lt;Button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="@+id/button"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="Button" /&gt;</a:t>
            </a:r>
          </a:p>
          <a:p>
            <a:endParaRPr lang="en-US" altLang="zh-CN" dirty="0"/>
          </a:p>
          <a:p>
            <a:r>
              <a:rPr lang="en-US" altLang="zh-CN" dirty="0" err="1"/>
              <a:t>button.setOnClickListener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在此处添加逻辑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47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C273758-DBB3-4611-9789-1132B844E9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4" y="2078243"/>
            <a:ext cx="2565779" cy="42816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EditText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9" y="1154913"/>
            <a:ext cx="987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EditText</a:t>
            </a:r>
            <a:r>
              <a:rPr lang="zh-CN" altLang="en-US" dirty="0"/>
              <a:t>是程序用于和用户进行交互的另一个重要控件，它允许用户在控件里输入和编辑内容，并可以在程序中对这些内容进行处理。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FC340C-6953-48A1-8825-D72AA751AB8F}"/>
              </a:ext>
            </a:extLst>
          </p:cNvPr>
          <p:cNvSpPr/>
          <p:nvPr/>
        </p:nvSpPr>
        <p:spPr>
          <a:xfrm>
            <a:off x="838199" y="24647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EditText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editText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android:hint</a:t>
            </a:r>
            <a:r>
              <a:rPr lang="en-US" altLang="zh-CN" dirty="0"/>
              <a:t>="Type something here"</a:t>
            </a:r>
          </a:p>
          <a:p>
            <a:r>
              <a:rPr lang="en-US" altLang="zh-CN" dirty="0"/>
              <a:t>       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45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AA3E9-778E-4407-9166-4A8CA65EF3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26" y="2019609"/>
            <a:ext cx="2538484" cy="44084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ImageView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9" y="1373278"/>
            <a:ext cx="10407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ImageView</a:t>
            </a:r>
            <a:r>
              <a:rPr lang="zh-CN" altLang="en-US" dirty="0"/>
              <a:t>是用于在界面上展示图片的一个控件，它可以让我们的程序界面变得更加丰富多彩。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FC340C-6953-48A1-8825-D72AA751AB8F}"/>
              </a:ext>
            </a:extLst>
          </p:cNvPr>
          <p:cNvSpPr/>
          <p:nvPr/>
        </p:nvSpPr>
        <p:spPr>
          <a:xfrm>
            <a:off x="838199" y="24695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ImageView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imageView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android:src</a:t>
            </a:r>
            <a:r>
              <a:rPr lang="en-US" altLang="zh-CN" dirty="0"/>
              <a:t>="@drawable/img_1"</a:t>
            </a:r>
          </a:p>
          <a:p>
            <a:r>
              <a:rPr lang="en-US" altLang="zh-CN" dirty="0"/>
              <a:t>       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8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F8AF0CB-35B1-4D74-90C8-37ED0FBD6B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46" y="2261280"/>
            <a:ext cx="2538484" cy="42759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ProgressBar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1373278"/>
            <a:ext cx="10257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ProgressBar</a:t>
            </a:r>
            <a:r>
              <a:rPr lang="zh-CN" altLang="zh-CN" dirty="0"/>
              <a:t>用于在界面上显示一个进度条，表示我们的程序正在加载一些数据。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FC340C-6953-48A1-8825-D72AA751AB8F}"/>
              </a:ext>
            </a:extLst>
          </p:cNvPr>
          <p:cNvSpPr/>
          <p:nvPr/>
        </p:nvSpPr>
        <p:spPr>
          <a:xfrm>
            <a:off x="838200" y="23841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ProgressBar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progressBar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54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8326DE-EA76-48DA-8DA3-C15BFF59F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782" y="2074459"/>
            <a:ext cx="2565779" cy="43672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AlertDialog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1153157"/>
            <a:ext cx="982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AlertDialog</a:t>
            </a:r>
            <a:r>
              <a:rPr lang="zh-CN" altLang="en-US" dirty="0"/>
              <a:t>可以在当前界面弹出一个对话框，这个对话框是置顶于所有界面元素之上的，能够屏蔽其他控件的交互能力，因此</a:t>
            </a:r>
            <a:r>
              <a:rPr lang="en-US" altLang="zh-CN" dirty="0" err="1"/>
              <a:t>AlertDialog</a:t>
            </a:r>
            <a:r>
              <a:rPr lang="zh-CN" altLang="en-US" dirty="0"/>
              <a:t>一般用于提示一些非常重要的内容或者警告信息。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FC340C-6953-48A1-8825-D72AA751AB8F}"/>
              </a:ext>
            </a:extLst>
          </p:cNvPr>
          <p:cNvSpPr/>
          <p:nvPr/>
        </p:nvSpPr>
        <p:spPr>
          <a:xfrm>
            <a:off x="838200" y="25347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AlertDialog.Builder</a:t>
            </a:r>
            <a:r>
              <a:rPr lang="en-US" altLang="zh-CN" dirty="0"/>
              <a:t>(this).apply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setTitle</a:t>
            </a:r>
            <a:r>
              <a:rPr lang="en-US" altLang="zh-CN" dirty="0"/>
              <a:t>("This is Dialog")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setMessage</a:t>
            </a:r>
            <a:r>
              <a:rPr lang="en-US" altLang="zh-CN" dirty="0"/>
              <a:t>("Something important.")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setCancelable</a:t>
            </a:r>
            <a:r>
              <a:rPr lang="en-US" altLang="zh-CN" dirty="0"/>
              <a:t>(false)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setPositiveButton</a:t>
            </a:r>
            <a:r>
              <a:rPr lang="en-US" altLang="zh-CN" dirty="0"/>
              <a:t>("OK") { dialog, which -&gt;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setNegativeButton</a:t>
            </a:r>
            <a:r>
              <a:rPr lang="en-US" altLang="zh-CN" dirty="0"/>
              <a:t>("Cancel") { dialog, which -&gt;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show()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76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详解</a:t>
            </a:r>
            <a:r>
              <a:rPr lang="en-US" altLang="zh-CN" sz="3200" dirty="0"/>
              <a:t>3</a:t>
            </a:r>
            <a:r>
              <a:rPr lang="zh-CN" altLang="en-US" sz="3200" dirty="0"/>
              <a:t>种基本布局</a:t>
            </a:r>
          </a:p>
        </p:txBody>
      </p:sp>
    </p:spTree>
    <p:extLst>
      <p:ext uri="{BB962C8B-B14F-4D97-AF65-F5344CB8AC3E}">
        <p14:creationId xmlns:p14="http://schemas.microsoft.com/office/powerpoint/2010/main" val="1777344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630</TotalTime>
  <Words>2801</Words>
  <Application>Microsoft Office PowerPoint</Application>
  <PresentationFormat>宽屏</PresentationFormat>
  <Paragraphs>360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Calibri</vt:lpstr>
      <vt:lpstr>Wingdings 2</vt:lpstr>
      <vt:lpstr>引用</vt:lpstr>
      <vt:lpstr>第4章　软件也要拼脸蛋，UI开发的点点滴滴</vt:lpstr>
      <vt:lpstr>常用控件的使用方法</vt:lpstr>
      <vt:lpstr>TextView</vt:lpstr>
      <vt:lpstr>Button</vt:lpstr>
      <vt:lpstr>EditText</vt:lpstr>
      <vt:lpstr>ImageView</vt:lpstr>
      <vt:lpstr>ProgressBar</vt:lpstr>
      <vt:lpstr>AlertDialog</vt:lpstr>
      <vt:lpstr>详解3种基本布局</vt:lpstr>
      <vt:lpstr>控件与布局的关系</vt:lpstr>
      <vt:lpstr>LinearLayout</vt:lpstr>
      <vt:lpstr>LinearLayout</vt:lpstr>
      <vt:lpstr>LinearLayout</vt:lpstr>
      <vt:lpstr>RelativeLayout</vt:lpstr>
      <vt:lpstr>RelativeLayout</vt:lpstr>
      <vt:lpstr>FrameLayout</vt:lpstr>
      <vt:lpstr>FrameLayout</vt:lpstr>
      <vt:lpstr>强大的滚动控件——RecyclerView</vt:lpstr>
      <vt:lpstr>添加RecyclerView控件</vt:lpstr>
      <vt:lpstr>定义实体类和子项布局</vt:lpstr>
      <vt:lpstr>定义实体类和子项布局</vt:lpstr>
      <vt:lpstr>定义RecyclerView适配器</vt:lpstr>
      <vt:lpstr>使用RecyclerView</vt:lpstr>
      <vt:lpstr>Kotlin课堂</vt:lpstr>
      <vt:lpstr>对变量延迟初始化</vt:lpstr>
      <vt:lpstr>使用密封类优化代码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张霞</cp:lastModifiedBy>
  <cp:revision>239</cp:revision>
  <dcterms:created xsi:type="dcterms:W3CDTF">2019-11-27T23:48:03Z</dcterms:created>
  <dcterms:modified xsi:type="dcterms:W3CDTF">2020-03-19T06:17:33Z</dcterms:modified>
</cp:coreProperties>
</file>