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5"/>
  </p:handoutMasterIdLst>
  <p:sldIdLst>
    <p:sldId id="256" r:id="rId2"/>
    <p:sldId id="257" r:id="rId3"/>
    <p:sldId id="318" r:id="rId4"/>
    <p:sldId id="272" r:id="rId5"/>
    <p:sldId id="327" r:id="rId6"/>
    <p:sldId id="301" r:id="rId7"/>
    <p:sldId id="305" r:id="rId8"/>
    <p:sldId id="328" r:id="rId9"/>
    <p:sldId id="329" r:id="rId10"/>
    <p:sldId id="330" r:id="rId11"/>
    <p:sldId id="331" r:id="rId12"/>
    <p:sldId id="320" r:id="rId13"/>
    <p:sldId id="312" r:id="rId14"/>
    <p:sldId id="313" r:id="rId15"/>
    <p:sldId id="321" r:id="rId16"/>
    <p:sldId id="314" r:id="rId17"/>
    <p:sldId id="333" r:id="rId18"/>
    <p:sldId id="322" r:id="rId19"/>
    <p:sldId id="323" r:id="rId20"/>
    <p:sldId id="334" r:id="rId21"/>
    <p:sldId id="335" r:id="rId22"/>
    <p:sldId id="387" r:id="rId23"/>
    <p:sldId id="27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9" autoAdjust="0"/>
    <p:restoredTop sz="94660"/>
  </p:normalViewPr>
  <p:slideViewPr>
    <p:cSldViewPr snapToGrid="0">
      <p:cViewPr varScale="1">
        <p:scale>
          <a:sx n="162" d="100"/>
          <a:sy n="162" d="100"/>
        </p:scale>
        <p:origin x="258" y="144"/>
      </p:cViewPr>
      <p:guideLst/>
    </p:cSldViewPr>
  </p:slideViewPr>
  <p:notesTextViewPr>
    <p:cViewPr>
      <p:scale>
        <a:sx n="1" d="1"/>
        <a:sy n="1" d="1"/>
      </p:scale>
      <p:origin x="0" y="0"/>
    </p:cViewPr>
  </p:notesTextViewPr>
  <p:notesViewPr>
    <p:cSldViewPr snapToGrid="0">
      <p:cViewPr varScale="1">
        <p:scale>
          <a:sx n="123" d="100"/>
          <a:sy n="123" d="100"/>
        </p:scale>
        <p:origin x="4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1FA26B2-F664-4038-89BC-DC6A3B074C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E02ABB8-3A62-4B20-A1FD-6AA90F9FBC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0572EB-6C2F-458A-A2E1-C2F714BBC9D9}" type="datetimeFigureOut">
              <a:rPr lang="zh-CN" altLang="en-US" smtClean="0"/>
              <a:t>2020/3/19</a:t>
            </a:fld>
            <a:endParaRPr lang="zh-CN" altLang="en-US"/>
          </a:p>
        </p:txBody>
      </p:sp>
      <p:sp>
        <p:nvSpPr>
          <p:cNvPr id="4" name="页脚占位符 3">
            <a:extLst>
              <a:ext uri="{FF2B5EF4-FFF2-40B4-BE49-F238E27FC236}">
                <a16:creationId xmlns:a16="http://schemas.microsoft.com/office/drawing/2014/main" id="{4704A4DF-24AE-46EE-9DB9-E6D4C73A29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3630CDF-51B8-4F30-B338-210735125A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B7697B-3D32-4970-BA20-3D288050D5EA}" type="slidenum">
              <a:rPr lang="zh-CN" altLang="en-US" smtClean="0"/>
              <a:t>‹#›</a:t>
            </a:fld>
            <a:endParaRPr lang="zh-CN" altLang="en-US"/>
          </a:p>
        </p:txBody>
      </p:sp>
    </p:spTree>
    <p:extLst>
      <p:ext uri="{BB962C8B-B14F-4D97-AF65-F5344CB8AC3E}">
        <p14:creationId xmlns:p14="http://schemas.microsoft.com/office/powerpoint/2010/main" val="36296610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90499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58239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80157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
第二级
第三级
第四级
第五级</a:t>
            </a:r>
            <a:endParaRPr lang="en-US" dirty="0"/>
          </a:p>
        </p:txBody>
      </p:sp>
      <p:sp>
        <p:nvSpPr>
          <p:cNvPr id="2" name="Date Placeholder 1"/>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15019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650248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81060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a:effectLst/>
        </p:spPr>
        <p:txBody>
          <a:bodyPr/>
          <a:lstStyle>
            <a:lvl1pPr>
              <a:defRPr>
                <a:effectLst/>
              </a:defRPr>
            </a:lvl1p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50326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06655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63519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08897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40022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58292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58415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3885810" y="6041362"/>
            <a:ext cx="976879" cy="365125"/>
          </a:xfrm>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80371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
第二级
第三级
第四级
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E84F04C-7BE5-4800-BEFE-CF1A78709C76}" type="datetimeFigureOut">
              <a:rPr lang="zh-CN" altLang="en-US" smtClean="0"/>
              <a:t>2020/3/19</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E1A4871-B804-4682-9AD5-292607198BB8}" type="slidenum">
              <a:rPr lang="zh-CN" altLang="en-US" smtClean="0"/>
              <a:t>‹#›</a:t>
            </a:fld>
            <a:endParaRPr lang="zh-CN" altLang="en-US"/>
          </a:p>
        </p:txBody>
      </p:sp>
      <p:sp>
        <p:nvSpPr>
          <p:cNvPr id="7" name="页脚占位符 4">
            <a:extLst>
              <a:ext uri="{FF2B5EF4-FFF2-40B4-BE49-F238E27FC236}">
                <a16:creationId xmlns:a16="http://schemas.microsoft.com/office/drawing/2014/main" id="{61D6460A-5F01-EE4D-86C3-294DA117BD81}"/>
              </a:ext>
            </a:extLst>
          </p:cNvPr>
          <p:cNvSpPr txBox="1">
            <a:spLocks/>
          </p:cNvSpPr>
          <p:nvPr userDrawn="1"/>
        </p:nvSpPr>
        <p:spPr>
          <a:xfrm>
            <a:off x="8411309" y="6487054"/>
            <a:ext cx="3780692"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第一行代码</a:t>
            </a:r>
            <a:r>
              <a:rPr lang="en-US" altLang="zh-CN" dirty="0"/>
              <a:t>——Android </a:t>
            </a:r>
            <a:r>
              <a:rPr lang="zh-CN" altLang="en-US" dirty="0"/>
              <a:t>（第</a:t>
            </a:r>
            <a:r>
              <a:rPr lang="en-US" altLang="zh-CN" dirty="0"/>
              <a:t>3</a:t>
            </a:r>
            <a:r>
              <a:rPr lang="zh-CN" altLang="en-US" dirty="0"/>
              <a:t>版）</a:t>
            </a:r>
            <a:r>
              <a:rPr lang="en-US" altLang="zh-CN" dirty="0"/>
              <a:t>》</a:t>
            </a:r>
            <a:r>
              <a:rPr lang="zh-CN" altLang="en-US" dirty="0"/>
              <a:t>随书</a:t>
            </a:r>
            <a:r>
              <a:rPr lang="en-US" altLang="zh-CN" dirty="0"/>
              <a:t>PPT</a:t>
            </a:r>
            <a:endParaRPr lang="zh-CN" altLang="en-US" dirty="0"/>
          </a:p>
          <a:p>
            <a:endParaRPr lang="zh-CN" altLang="en-US" dirty="0"/>
          </a:p>
        </p:txBody>
      </p:sp>
    </p:spTree>
    <p:extLst>
      <p:ext uri="{BB962C8B-B14F-4D97-AF65-F5344CB8AC3E}">
        <p14:creationId xmlns:p14="http://schemas.microsoft.com/office/powerpoint/2010/main" val="4000174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ituring.com.cn/book/2744"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第</a:t>
            </a:r>
            <a:r>
              <a:rPr lang="en-US" altLang="zh-CN" sz="3200" dirty="0"/>
              <a:t>5</a:t>
            </a:r>
            <a:r>
              <a:rPr lang="zh-CN" altLang="en-US" sz="3200" dirty="0"/>
              <a:t>章 手机平板要兼顾，探究</a:t>
            </a:r>
            <a:r>
              <a:rPr lang="en-US" altLang="zh-CN" sz="3200" dirty="0"/>
              <a:t>Fragment</a:t>
            </a:r>
            <a:endParaRPr lang="zh-CN" altLang="en-US" sz="3200" dirty="0"/>
          </a:p>
        </p:txBody>
      </p:sp>
    </p:spTree>
    <p:extLst>
      <p:ext uri="{BB962C8B-B14F-4D97-AF65-F5344CB8AC3E}">
        <p14:creationId xmlns:p14="http://schemas.microsoft.com/office/powerpoint/2010/main" val="411736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动态添加</a:t>
            </a:r>
            <a:r>
              <a:rPr lang="en-US" altLang="zh-CN" sz="2400" dirty="0"/>
              <a:t>Fragment</a:t>
            </a:r>
            <a:r>
              <a:rPr lang="zh-CN" altLang="en-US" sz="2400" dirty="0"/>
              <a:t>的步骤</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742666" y="1494304"/>
            <a:ext cx="10515600" cy="4042987"/>
          </a:xfrm>
        </p:spPr>
        <p:txBody>
          <a:bodyPr>
            <a:normAutofit/>
          </a:bodyPr>
          <a:lstStyle/>
          <a:p>
            <a:r>
              <a:rPr lang="zh-CN" altLang="en-US" sz="1800" dirty="0"/>
              <a:t>创建待添加</a:t>
            </a:r>
            <a:r>
              <a:rPr lang="en-US" altLang="zh-CN" sz="1800" dirty="0"/>
              <a:t>Fragment</a:t>
            </a:r>
            <a:r>
              <a:rPr lang="zh-CN" altLang="en-US" sz="1800" dirty="0"/>
              <a:t>的实例。</a:t>
            </a:r>
          </a:p>
          <a:p>
            <a:r>
              <a:rPr lang="zh-CN" altLang="en-US" sz="1800" dirty="0"/>
              <a:t>获取</a:t>
            </a:r>
            <a:r>
              <a:rPr lang="en-US" altLang="zh-CN" sz="1800" dirty="0" err="1"/>
              <a:t>FragmentManager</a:t>
            </a:r>
            <a:r>
              <a:rPr lang="zh-CN" altLang="en-US" sz="1800" dirty="0"/>
              <a:t>，在</a:t>
            </a:r>
            <a:r>
              <a:rPr lang="en-US" altLang="zh-CN" sz="1800" dirty="0"/>
              <a:t>Activity</a:t>
            </a:r>
            <a:r>
              <a:rPr lang="zh-CN" altLang="en-US" sz="1800" dirty="0"/>
              <a:t>中可以直接调用</a:t>
            </a:r>
            <a:r>
              <a:rPr lang="en-US" altLang="zh-CN" sz="1800" dirty="0" err="1"/>
              <a:t>getSupportFragmentManager</a:t>
            </a:r>
            <a:r>
              <a:rPr lang="en-US" altLang="zh-CN" sz="1800" dirty="0"/>
              <a:t>()</a:t>
            </a:r>
            <a:r>
              <a:rPr lang="zh-CN" altLang="en-US" sz="1800" dirty="0"/>
              <a:t>方法获取。</a:t>
            </a:r>
          </a:p>
          <a:p>
            <a:r>
              <a:rPr lang="zh-CN" altLang="en-US" sz="1800" dirty="0"/>
              <a:t>开启一个事务，通过调用</a:t>
            </a:r>
            <a:r>
              <a:rPr lang="en-US" altLang="zh-CN" sz="1800" dirty="0" err="1"/>
              <a:t>beginTransaction</a:t>
            </a:r>
            <a:r>
              <a:rPr lang="en-US" altLang="zh-CN" sz="1800" dirty="0"/>
              <a:t>()</a:t>
            </a:r>
            <a:r>
              <a:rPr lang="zh-CN" altLang="en-US" sz="1800" dirty="0"/>
              <a:t>方法开启。</a:t>
            </a:r>
          </a:p>
          <a:p>
            <a:r>
              <a:rPr lang="zh-CN" altLang="en-US" sz="1800" dirty="0"/>
              <a:t>向容器内添加或替换</a:t>
            </a:r>
            <a:r>
              <a:rPr lang="en-US" altLang="zh-CN" sz="1800" dirty="0"/>
              <a:t>Fragment</a:t>
            </a:r>
            <a:r>
              <a:rPr lang="zh-CN" altLang="en-US" sz="1800" dirty="0"/>
              <a:t>，一般使用</a:t>
            </a:r>
            <a:r>
              <a:rPr lang="en-US" altLang="zh-CN" sz="1800" dirty="0"/>
              <a:t>replace()</a:t>
            </a:r>
            <a:r>
              <a:rPr lang="zh-CN" altLang="en-US" sz="1800" dirty="0"/>
              <a:t>方法实现，需要传入容器的</a:t>
            </a:r>
            <a:r>
              <a:rPr lang="en-US" altLang="zh-CN" sz="1800" dirty="0"/>
              <a:t>id</a:t>
            </a:r>
            <a:r>
              <a:rPr lang="zh-CN" altLang="en-US" sz="1800" dirty="0"/>
              <a:t>和待添加的</a:t>
            </a:r>
            <a:r>
              <a:rPr lang="en-US" altLang="zh-CN" sz="1800" dirty="0"/>
              <a:t>Fragment</a:t>
            </a:r>
            <a:r>
              <a:rPr lang="zh-CN" altLang="en-US" sz="1800" dirty="0"/>
              <a:t>实例。</a:t>
            </a:r>
          </a:p>
          <a:p>
            <a:r>
              <a:rPr lang="zh-CN" altLang="en-US" sz="1800" dirty="0"/>
              <a:t>提交事务，调用</a:t>
            </a:r>
            <a:r>
              <a:rPr lang="en-US" altLang="zh-CN" sz="1800" dirty="0"/>
              <a:t>commit()</a:t>
            </a:r>
            <a:r>
              <a:rPr lang="zh-CN" altLang="en-US" sz="1800" dirty="0"/>
              <a:t>方法来完成。</a:t>
            </a:r>
          </a:p>
        </p:txBody>
      </p:sp>
    </p:spTree>
    <p:extLst>
      <p:ext uri="{BB962C8B-B14F-4D97-AF65-F5344CB8AC3E}">
        <p14:creationId xmlns:p14="http://schemas.microsoft.com/office/powerpoint/2010/main" val="129139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在</a:t>
            </a:r>
            <a:r>
              <a:rPr lang="en-US" altLang="zh-CN" sz="2400" dirty="0"/>
              <a:t>Fragment</a:t>
            </a:r>
            <a:r>
              <a:rPr lang="zh-CN" altLang="en-US" sz="2400" dirty="0"/>
              <a:t>中实现返回栈</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125816"/>
            <a:ext cx="10515600" cy="650306"/>
          </a:xfrm>
        </p:spPr>
        <p:txBody>
          <a:bodyPr>
            <a:normAutofit/>
          </a:bodyPr>
          <a:lstStyle/>
          <a:p>
            <a:pPr marL="0" indent="0">
              <a:buNone/>
            </a:pPr>
            <a:r>
              <a:rPr lang="en-US" altLang="zh-CN" sz="1800" dirty="0" err="1"/>
              <a:t>FragmentTransaction</a:t>
            </a:r>
            <a:r>
              <a:rPr lang="zh-CN" altLang="en-US" sz="1800" dirty="0"/>
              <a:t>中提供了一个</a:t>
            </a:r>
            <a:r>
              <a:rPr lang="en-US" altLang="zh-CN" sz="1800" dirty="0" err="1"/>
              <a:t>addToBackStack</a:t>
            </a:r>
            <a:r>
              <a:rPr lang="en-US" altLang="zh-CN" sz="1800" dirty="0"/>
              <a:t>()</a:t>
            </a:r>
            <a:r>
              <a:rPr lang="zh-CN" altLang="en-US" sz="1800" dirty="0"/>
              <a:t>方法，可以用于将一个事务添加到返回栈中，从而实现类似于</a:t>
            </a:r>
            <a:r>
              <a:rPr lang="en-US" altLang="zh-CN" sz="1800" dirty="0"/>
              <a:t>Activity</a:t>
            </a:r>
            <a:r>
              <a:rPr lang="zh-CN" altLang="en-US" sz="1800" dirty="0"/>
              <a:t>返回栈的效果。</a:t>
            </a:r>
          </a:p>
        </p:txBody>
      </p:sp>
      <p:sp>
        <p:nvSpPr>
          <p:cNvPr id="5" name="矩形 4">
            <a:extLst>
              <a:ext uri="{FF2B5EF4-FFF2-40B4-BE49-F238E27FC236}">
                <a16:creationId xmlns:a16="http://schemas.microsoft.com/office/drawing/2014/main" id="{FFAFB6ED-AD0A-42CF-8774-762502A9ED0A}"/>
              </a:ext>
            </a:extLst>
          </p:cNvPr>
          <p:cNvSpPr/>
          <p:nvPr/>
        </p:nvSpPr>
        <p:spPr>
          <a:xfrm>
            <a:off x="838199" y="2351298"/>
            <a:ext cx="7580811" cy="3293209"/>
          </a:xfrm>
          <a:prstGeom prst="rect">
            <a:avLst/>
          </a:prstGeom>
        </p:spPr>
        <p:txBody>
          <a:bodyPr wrap="square">
            <a:spAutoFit/>
          </a:bodyPr>
          <a:lstStyle/>
          <a:p>
            <a:r>
              <a:rPr lang="zh-CN" altLang="en-US" sz="1600" dirty="0"/>
              <a:t>class MainActivity : AppCompatActivity() {</a:t>
            </a:r>
          </a:p>
          <a:p>
            <a:endParaRPr lang="zh-CN" altLang="en-US" sz="1600" dirty="0"/>
          </a:p>
          <a:p>
            <a:r>
              <a:rPr lang="zh-CN" altLang="en-US" sz="1600" dirty="0"/>
              <a:t>    …</a:t>
            </a:r>
          </a:p>
          <a:p>
            <a:endParaRPr lang="zh-CN" altLang="en-US" sz="1600" dirty="0"/>
          </a:p>
          <a:p>
            <a:r>
              <a:rPr lang="zh-CN" altLang="en-US" sz="1600" dirty="0"/>
              <a:t>    private fun replaceFragment(fragment: Fragment) {</a:t>
            </a:r>
          </a:p>
          <a:p>
            <a:r>
              <a:rPr lang="zh-CN" altLang="en-US" sz="1600" dirty="0"/>
              <a:t>        val fragmentManager = supportFragmentManager</a:t>
            </a:r>
          </a:p>
          <a:p>
            <a:r>
              <a:rPr lang="zh-CN" altLang="en-US" sz="1600" dirty="0"/>
              <a:t>        val transaction = fragmentManager.beginTransaction()</a:t>
            </a:r>
          </a:p>
          <a:p>
            <a:r>
              <a:rPr lang="zh-CN" altLang="en-US" sz="1600" dirty="0"/>
              <a:t>        transaction.replace(R.id.rightLayout, fragment)</a:t>
            </a:r>
          </a:p>
          <a:p>
            <a:r>
              <a:rPr lang="zh-CN" altLang="en-US" sz="1600" b="1" dirty="0"/>
              <a:t>        transaction.addToBackStack(null)</a:t>
            </a:r>
          </a:p>
          <a:p>
            <a:r>
              <a:rPr lang="zh-CN" altLang="en-US" sz="1600" dirty="0"/>
              <a:t>        transaction.commit()</a:t>
            </a:r>
          </a:p>
          <a:p>
            <a:r>
              <a:rPr lang="zh-CN" altLang="en-US" sz="1600" dirty="0"/>
              <a:t>    }</a:t>
            </a:r>
          </a:p>
          <a:p>
            <a:endParaRPr lang="zh-CN" altLang="en-US" sz="1600" dirty="0"/>
          </a:p>
          <a:p>
            <a:r>
              <a:rPr lang="zh-CN" altLang="en-US" sz="1600" dirty="0"/>
              <a:t>}</a:t>
            </a:r>
          </a:p>
        </p:txBody>
      </p:sp>
    </p:spTree>
    <p:extLst>
      <p:ext uri="{BB962C8B-B14F-4D97-AF65-F5344CB8AC3E}">
        <p14:creationId xmlns:p14="http://schemas.microsoft.com/office/powerpoint/2010/main" val="79581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en-US" altLang="zh-CN" sz="3200" dirty="0"/>
              <a:t>Fragment</a:t>
            </a:r>
            <a:r>
              <a:rPr lang="zh-CN" altLang="en-US" sz="3200" dirty="0"/>
              <a:t>的生命周期</a:t>
            </a:r>
          </a:p>
        </p:txBody>
      </p:sp>
    </p:spTree>
    <p:extLst>
      <p:ext uri="{BB962C8B-B14F-4D97-AF65-F5344CB8AC3E}">
        <p14:creationId xmlns:p14="http://schemas.microsoft.com/office/powerpoint/2010/main" val="222910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Fragment</a:t>
            </a:r>
            <a:r>
              <a:rPr lang="zh-CN" altLang="en-US" sz="2400" dirty="0"/>
              <a:t>的生命周期</a:t>
            </a:r>
          </a:p>
        </p:txBody>
      </p:sp>
      <p:sp>
        <p:nvSpPr>
          <p:cNvPr id="7" name="矩形 6">
            <a:extLst>
              <a:ext uri="{FF2B5EF4-FFF2-40B4-BE49-F238E27FC236}">
                <a16:creationId xmlns:a16="http://schemas.microsoft.com/office/drawing/2014/main" id="{E3C43B30-389C-4E50-8937-49293C364D5B}"/>
              </a:ext>
            </a:extLst>
          </p:cNvPr>
          <p:cNvSpPr/>
          <p:nvPr/>
        </p:nvSpPr>
        <p:spPr>
          <a:xfrm>
            <a:off x="838200" y="2374667"/>
            <a:ext cx="10861953" cy="2585323"/>
          </a:xfrm>
          <a:prstGeom prst="rect">
            <a:avLst/>
          </a:prstGeom>
        </p:spPr>
        <p:txBody>
          <a:bodyPr wrap="square">
            <a:spAutoFit/>
          </a:bodyPr>
          <a:lstStyle/>
          <a:p>
            <a:pPr marL="285750" indent="-285750">
              <a:buFont typeface="Arial" panose="020B0604020202020204" pitchFamily="34" charset="0"/>
              <a:buChar char="•"/>
            </a:pPr>
            <a:r>
              <a:rPr lang="en-US" altLang="zh-CN" dirty="0" err="1"/>
              <a:t>onAttach</a:t>
            </a:r>
            <a:r>
              <a:rPr lang="en-US" altLang="zh-CN" dirty="0"/>
              <a:t>() </a:t>
            </a:r>
            <a:r>
              <a:rPr lang="zh-CN" altLang="en-US" dirty="0"/>
              <a:t>当</a:t>
            </a:r>
            <a:r>
              <a:rPr lang="en-US" altLang="zh-CN" dirty="0"/>
              <a:t>Fragment</a:t>
            </a:r>
            <a:r>
              <a:rPr lang="zh-CN" altLang="en-US" dirty="0"/>
              <a:t>和</a:t>
            </a:r>
            <a:r>
              <a:rPr lang="en-US" altLang="zh-CN" dirty="0"/>
              <a:t>Activity</a:t>
            </a:r>
            <a:r>
              <a:rPr lang="zh-CN" altLang="en-US" dirty="0"/>
              <a:t>建立关联时调用。</a:t>
            </a:r>
            <a:endParaRPr lang="en-US" altLang="zh-CN" dirty="0"/>
          </a:p>
          <a:p>
            <a:endParaRPr lang="zh-CN" altLang="en-US" dirty="0"/>
          </a:p>
          <a:p>
            <a:pPr marL="285750" indent="-285750">
              <a:buFont typeface="Arial" panose="020B0604020202020204" pitchFamily="34" charset="0"/>
              <a:buChar char="•"/>
            </a:pPr>
            <a:r>
              <a:rPr lang="en-US" altLang="zh-CN" dirty="0" err="1"/>
              <a:t>onCreateView</a:t>
            </a:r>
            <a:r>
              <a:rPr lang="en-US" altLang="zh-CN" dirty="0"/>
              <a:t>() </a:t>
            </a:r>
            <a:r>
              <a:rPr lang="zh-CN" altLang="en-US" dirty="0"/>
              <a:t>为</a:t>
            </a:r>
            <a:r>
              <a:rPr lang="en-US" altLang="zh-CN" dirty="0"/>
              <a:t>Fragment</a:t>
            </a:r>
            <a:r>
              <a:rPr lang="zh-CN" altLang="en-US" dirty="0"/>
              <a:t>创建视图（加载布局）时调用。</a:t>
            </a:r>
            <a:endParaRPr lang="en-US" altLang="zh-CN" dirty="0"/>
          </a:p>
          <a:p>
            <a:endParaRPr lang="zh-CN" altLang="en-US" dirty="0"/>
          </a:p>
          <a:p>
            <a:pPr marL="285750" indent="-285750">
              <a:buFont typeface="Arial" panose="020B0604020202020204" pitchFamily="34" charset="0"/>
              <a:buChar char="•"/>
            </a:pPr>
            <a:r>
              <a:rPr lang="en-US" altLang="zh-CN" dirty="0" err="1"/>
              <a:t>onActivityCreated</a:t>
            </a:r>
            <a:r>
              <a:rPr lang="en-US" altLang="zh-CN" dirty="0"/>
              <a:t>() </a:t>
            </a:r>
            <a:r>
              <a:rPr lang="zh-CN" altLang="en-US" dirty="0"/>
              <a:t>确保与</a:t>
            </a:r>
            <a:r>
              <a:rPr lang="en-US" altLang="zh-CN" dirty="0"/>
              <a:t>Fragment</a:t>
            </a:r>
            <a:r>
              <a:rPr lang="zh-CN" altLang="en-US" dirty="0"/>
              <a:t>相关联的</a:t>
            </a:r>
            <a:r>
              <a:rPr lang="en-US" altLang="zh-CN" dirty="0"/>
              <a:t>Activity</a:t>
            </a:r>
            <a:r>
              <a:rPr lang="zh-CN" altLang="en-US" dirty="0"/>
              <a:t>已经创建完毕时调用。</a:t>
            </a:r>
            <a:endParaRPr lang="en-US" altLang="zh-CN" dirty="0"/>
          </a:p>
          <a:p>
            <a:endParaRPr lang="zh-CN" altLang="en-US" dirty="0"/>
          </a:p>
          <a:p>
            <a:pPr marL="285750" indent="-285750">
              <a:buFont typeface="Arial" panose="020B0604020202020204" pitchFamily="34" charset="0"/>
              <a:buChar char="•"/>
            </a:pPr>
            <a:r>
              <a:rPr lang="en-US" altLang="zh-CN" dirty="0" err="1"/>
              <a:t>onDestroyView</a:t>
            </a:r>
            <a:r>
              <a:rPr lang="en-US" altLang="zh-CN" dirty="0"/>
              <a:t>() </a:t>
            </a:r>
            <a:r>
              <a:rPr lang="zh-CN" altLang="en-US" dirty="0"/>
              <a:t>当与</a:t>
            </a:r>
            <a:r>
              <a:rPr lang="en-US" altLang="zh-CN" dirty="0"/>
              <a:t>Fragment</a:t>
            </a:r>
            <a:r>
              <a:rPr lang="zh-CN" altLang="en-US" dirty="0"/>
              <a:t>关联的视图被移除时调用。</a:t>
            </a:r>
            <a:endParaRPr lang="en-US" altLang="zh-CN" dirty="0"/>
          </a:p>
          <a:p>
            <a:endParaRPr lang="zh-CN" altLang="en-US" dirty="0"/>
          </a:p>
          <a:p>
            <a:pPr marL="285750" indent="-285750">
              <a:buFont typeface="Arial" panose="020B0604020202020204" pitchFamily="34" charset="0"/>
              <a:buChar char="•"/>
            </a:pPr>
            <a:r>
              <a:rPr lang="en-US" altLang="zh-CN" dirty="0" err="1"/>
              <a:t>onDetach</a:t>
            </a:r>
            <a:r>
              <a:rPr lang="en-US" altLang="zh-CN" dirty="0"/>
              <a:t>() </a:t>
            </a:r>
            <a:r>
              <a:rPr lang="zh-CN" altLang="en-US" dirty="0"/>
              <a:t>当</a:t>
            </a:r>
            <a:r>
              <a:rPr lang="en-US" altLang="zh-CN" dirty="0"/>
              <a:t>Fragment</a:t>
            </a:r>
            <a:r>
              <a:rPr lang="zh-CN" altLang="en-US" dirty="0"/>
              <a:t>和</a:t>
            </a:r>
            <a:r>
              <a:rPr lang="en-US" altLang="zh-CN" dirty="0"/>
              <a:t>Activity</a:t>
            </a:r>
            <a:r>
              <a:rPr lang="zh-CN" altLang="en-US" dirty="0"/>
              <a:t>解除关联时调用。</a:t>
            </a:r>
          </a:p>
        </p:txBody>
      </p:sp>
    </p:spTree>
    <p:extLst>
      <p:ext uri="{BB962C8B-B14F-4D97-AF65-F5344CB8AC3E}">
        <p14:creationId xmlns:p14="http://schemas.microsoft.com/office/powerpoint/2010/main" val="85253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Fragment</a:t>
            </a:r>
            <a:r>
              <a:rPr lang="zh-CN" altLang="en-US" sz="2400" dirty="0"/>
              <a:t>的生命周期示意图</a:t>
            </a:r>
          </a:p>
        </p:txBody>
      </p:sp>
      <p:pic>
        <p:nvPicPr>
          <p:cNvPr id="5" name="图片 4">
            <a:extLst>
              <a:ext uri="{FF2B5EF4-FFF2-40B4-BE49-F238E27FC236}">
                <a16:creationId xmlns:a16="http://schemas.microsoft.com/office/drawing/2014/main" id="{A3FC6D24-878C-4B50-AAD5-FE918B47762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357658" y="0"/>
            <a:ext cx="2704984" cy="6714858"/>
          </a:xfrm>
          <a:prstGeom prst="rect">
            <a:avLst/>
          </a:prstGeom>
        </p:spPr>
      </p:pic>
    </p:spTree>
    <p:extLst>
      <p:ext uri="{BB962C8B-B14F-4D97-AF65-F5344CB8AC3E}">
        <p14:creationId xmlns:p14="http://schemas.microsoft.com/office/powerpoint/2010/main" val="263792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限定符的使用</a:t>
            </a:r>
          </a:p>
        </p:txBody>
      </p:sp>
    </p:spTree>
    <p:extLst>
      <p:ext uri="{BB962C8B-B14F-4D97-AF65-F5344CB8AC3E}">
        <p14:creationId xmlns:p14="http://schemas.microsoft.com/office/powerpoint/2010/main" val="2157798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large</a:t>
            </a:r>
            <a:r>
              <a:rPr lang="zh-CN" altLang="en-US" sz="2400" dirty="0"/>
              <a:t>限定符</a:t>
            </a:r>
          </a:p>
        </p:txBody>
      </p:sp>
      <p:sp>
        <p:nvSpPr>
          <p:cNvPr id="7" name="矩形 6">
            <a:extLst>
              <a:ext uri="{FF2B5EF4-FFF2-40B4-BE49-F238E27FC236}">
                <a16:creationId xmlns:a16="http://schemas.microsoft.com/office/drawing/2014/main" id="{E3C43B30-389C-4E50-8937-49293C364D5B}"/>
              </a:ext>
            </a:extLst>
          </p:cNvPr>
          <p:cNvSpPr/>
          <p:nvPr/>
        </p:nvSpPr>
        <p:spPr>
          <a:xfrm>
            <a:off x="838200" y="2486237"/>
            <a:ext cx="4757382" cy="2585323"/>
          </a:xfrm>
          <a:prstGeom prst="rect">
            <a:avLst/>
          </a:prstGeom>
        </p:spPr>
        <p:txBody>
          <a:bodyPr wrap="square">
            <a:spAutoFit/>
          </a:bodyPr>
          <a:lstStyle/>
          <a:p>
            <a:r>
              <a:rPr lang="zh-CN" altLang="en-US" dirty="0"/>
              <a:t>很多平板应用采用的都是双页模式，那么怎样才能在运行时判断程序应该是使用双页模式还是单页模式呢？这就需要借助限定符（</a:t>
            </a:r>
            <a:r>
              <a:rPr lang="en-US" altLang="zh-CN" dirty="0"/>
              <a:t>qualifier</a:t>
            </a:r>
            <a:r>
              <a:rPr lang="zh-CN" altLang="en-US" dirty="0"/>
              <a:t>）来实现了。</a:t>
            </a:r>
            <a:endParaRPr lang="en-US" altLang="zh-CN" dirty="0"/>
          </a:p>
          <a:p>
            <a:endParaRPr lang="en-US" altLang="zh-CN" dirty="0"/>
          </a:p>
          <a:p>
            <a:r>
              <a:rPr lang="zh-CN" altLang="en-US" dirty="0"/>
              <a:t>使用</a:t>
            </a:r>
            <a:r>
              <a:rPr lang="en-US" altLang="zh-CN" dirty="0"/>
              <a:t>large</a:t>
            </a:r>
            <a:r>
              <a:rPr lang="zh-CN" altLang="en-US" dirty="0"/>
              <a:t>限定符，那些屏幕被认为是</a:t>
            </a:r>
            <a:r>
              <a:rPr lang="en-US" altLang="zh-CN" dirty="0"/>
              <a:t>large</a:t>
            </a:r>
            <a:r>
              <a:rPr lang="zh-CN" altLang="en-US" dirty="0"/>
              <a:t>的设备就会自动加载</a:t>
            </a:r>
            <a:r>
              <a:rPr lang="en-US" altLang="zh-CN" dirty="0"/>
              <a:t>layout-large</a:t>
            </a:r>
            <a:r>
              <a:rPr lang="zh-CN" altLang="en-US" dirty="0"/>
              <a:t>文件夹下的布局，小屏幕的设备则还是会加载</a:t>
            </a:r>
            <a:r>
              <a:rPr lang="en-US" altLang="zh-CN" dirty="0"/>
              <a:t>layout</a:t>
            </a:r>
            <a:r>
              <a:rPr lang="zh-CN" altLang="en-US" dirty="0"/>
              <a:t>文件夹下的布局。</a:t>
            </a:r>
            <a:endParaRPr lang="en-US" altLang="zh-CN" dirty="0"/>
          </a:p>
        </p:txBody>
      </p:sp>
      <p:pic>
        <p:nvPicPr>
          <p:cNvPr id="5" name="图片 4">
            <a:extLst>
              <a:ext uri="{FF2B5EF4-FFF2-40B4-BE49-F238E27FC236}">
                <a16:creationId xmlns:a16="http://schemas.microsoft.com/office/drawing/2014/main" id="{56C61920-8EFE-4C2D-A912-A609D86E499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550925" y="2471417"/>
            <a:ext cx="5049888" cy="3375240"/>
          </a:xfrm>
          <a:prstGeom prst="rect">
            <a:avLst/>
          </a:prstGeom>
        </p:spPr>
      </p:pic>
    </p:spTree>
    <p:extLst>
      <p:ext uri="{BB962C8B-B14F-4D97-AF65-F5344CB8AC3E}">
        <p14:creationId xmlns:p14="http://schemas.microsoft.com/office/powerpoint/2010/main" val="1346263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最小宽度限定符</a:t>
            </a:r>
          </a:p>
        </p:txBody>
      </p:sp>
      <p:sp>
        <p:nvSpPr>
          <p:cNvPr id="7" name="矩形 6">
            <a:extLst>
              <a:ext uri="{FF2B5EF4-FFF2-40B4-BE49-F238E27FC236}">
                <a16:creationId xmlns:a16="http://schemas.microsoft.com/office/drawing/2014/main" id="{E3C43B30-389C-4E50-8937-49293C364D5B}"/>
              </a:ext>
            </a:extLst>
          </p:cNvPr>
          <p:cNvSpPr/>
          <p:nvPr/>
        </p:nvSpPr>
        <p:spPr>
          <a:xfrm>
            <a:off x="838200" y="2429258"/>
            <a:ext cx="10733767" cy="2031325"/>
          </a:xfrm>
          <a:prstGeom prst="rect">
            <a:avLst/>
          </a:prstGeom>
        </p:spPr>
        <p:txBody>
          <a:bodyPr wrap="square">
            <a:spAutoFit/>
          </a:bodyPr>
          <a:lstStyle/>
          <a:p>
            <a:r>
              <a:rPr lang="zh-CN" altLang="en-US" dirty="0"/>
              <a:t>使用</a:t>
            </a:r>
            <a:r>
              <a:rPr lang="en-US" altLang="zh-CN" dirty="0"/>
              <a:t>large</a:t>
            </a:r>
            <a:r>
              <a:rPr lang="zh-CN" altLang="en-US" dirty="0"/>
              <a:t>限定符可以成功解决单页双页的判断问题，不过很快又有一个新的问题出现了：</a:t>
            </a:r>
            <a:r>
              <a:rPr lang="en-US" altLang="zh-CN" dirty="0"/>
              <a:t>large</a:t>
            </a:r>
            <a:r>
              <a:rPr lang="zh-CN" altLang="en-US" dirty="0"/>
              <a:t>到底是指多大呢？有的时候我们希望可以更加灵活地为不同设备加载布局，不管它们是不是被系统认定为</a:t>
            </a:r>
            <a:r>
              <a:rPr lang="en-US" altLang="zh-CN" dirty="0"/>
              <a:t>large</a:t>
            </a:r>
            <a:r>
              <a:rPr lang="zh-CN" altLang="en-US" dirty="0"/>
              <a:t>，这时就可以使用最小宽度限定符（</a:t>
            </a:r>
            <a:r>
              <a:rPr lang="en-US" altLang="zh-CN" dirty="0"/>
              <a:t>smallest-width qualifier</a:t>
            </a:r>
            <a:r>
              <a:rPr lang="zh-CN" altLang="en-US" dirty="0"/>
              <a:t>）了。</a:t>
            </a:r>
            <a:endParaRPr lang="en-US" altLang="zh-CN" dirty="0"/>
          </a:p>
          <a:p>
            <a:endParaRPr lang="en-US" altLang="zh-CN" dirty="0"/>
          </a:p>
          <a:p>
            <a:r>
              <a:rPr lang="zh-CN" altLang="zh-CN" dirty="0"/>
              <a:t>在</a:t>
            </a:r>
            <a:r>
              <a:rPr lang="en-US" altLang="zh-CN" dirty="0"/>
              <a:t>res</a:t>
            </a:r>
            <a:r>
              <a:rPr lang="zh-CN" altLang="zh-CN" dirty="0"/>
              <a:t>目录下新建</a:t>
            </a:r>
            <a:r>
              <a:rPr lang="en-US" altLang="zh-CN" dirty="0"/>
              <a:t>layout-sw600dp</a:t>
            </a:r>
            <a:r>
              <a:rPr lang="zh-CN" altLang="zh-CN" dirty="0"/>
              <a:t>文件夹</a:t>
            </a:r>
            <a:r>
              <a:rPr lang="zh-CN" altLang="en-US" dirty="0"/>
              <a:t>，这样当程序运行在屏幕宽度大于等于</a:t>
            </a:r>
            <a:r>
              <a:rPr lang="en-US" altLang="zh-CN" dirty="0"/>
              <a:t>600dp</a:t>
            </a:r>
            <a:r>
              <a:rPr lang="zh-CN" altLang="en-US" dirty="0"/>
              <a:t>的设备上时，会加载</a:t>
            </a:r>
            <a:r>
              <a:rPr lang="en-US" altLang="zh-CN" dirty="0"/>
              <a:t>layout-sw600dp/</a:t>
            </a:r>
            <a:r>
              <a:rPr lang="en-US" altLang="zh-CN" dirty="0" err="1"/>
              <a:t>activity_main</a:t>
            </a:r>
            <a:r>
              <a:rPr lang="zh-CN" altLang="en-US" dirty="0"/>
              <a:t>布局，当程序运行在屏幕宽度小于</a:t>
            </a:r>
            <a:r>
              <a:rPr lang="en-US" altLang="zh-CN" dirty="0"/>
              <a:t>600dp</a:t>
            </a:r>
            <a:r>
              <a:rPr lang="zh-CN" altLang="en-US" dirty="0"/>
              <a:t>的设备上时，则仍然加载默认的</a:t>
            </a:r>
            <a:r>
              <a:rPr lang="en-US" altLang="zh-CN" dirty="0"/>
              <a:t>layout/</a:t>
            </a:r>
            <a:r>
              <a:rPr lang="en-US" altLang="zh-CN" dirty="0" err="1"/>
              <a:t>activity_main</a:t>
            </a:r>
            <a:r>
              <a:rPr lang="zh-CN" altLang="en-US" dirty="0"/>
              <a:t>布局。</a:t>
            </a:r>
            <a:endParaRPr lang="en-US" altLang="zh-CN" dirty="0"/>
          </a:p>
        </p:txBody>
      </p:sp>
    </p:spTree>
    <p:extLst>
      <p:ext uri="{BB962C8B-B14F-4D97-AF65-F5344CB8AC3E}">
        <p14:creationId xmlns:p14="http://schemas.microsoft.com/office/powerpoint/2010/main" val="313604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en-US" altLang="zh-CN" sz="3200" dirty="0"/>
              <a:t>Kotlin</a:t>
            </a:r>
            <a:r>
              <a:rPr lang="zh-CN" altLang="en-US" sz="3200" dirty="0"/>
              <a:t>课堂</a:t>
            </a:r>
          </a:p>
        </p:txBody>
      </p:sp>
    </p:spTree>
    <p:extLst>
      <p:ext uri="{BB962C8B-B14F-4D97-AF65-F5344CB8AC3E}">
        <p14:creationId xmlns:p14="http://schemas.microsoft.com/office/powerpoint/2010/main" val="326066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扩展函数</a:t>
            </a:r>
          </a:p>
        </p:txBody>
      </p:sp>
      <p:sp>
        <p:nvSpPr>
          <p:cNvPr id="7" name="矩形 6">
            <a:extLst>
              <a:ext uri="{FF2B5EF4-FFF2-40B4-BE49-F238E27FC236}">
                <a16:creationId xmlns:a16="http://schemas.microsoft.com/office/drawing/2014/main" id="{E3C43B30-389C-4E50-8937-49293C364D5B}"/>
              </a:ext>
            </a:extLst>
          </p:cNvPr>
          <p:cNvSpPr/>
          <p:nvPr/>
        </p:nvSpPr>
        <p:spPr>
          <a:xfrm>
            <a:off x="639282" y="2388315"/>
            <a:ext cx="10417573" cy="923330"/>
          </a:xfrm>
          <a:prstGeom prst="rect">
            <a:avLst/>
          </a:prstGeom>
        </p:spPr>
        <p:txBody>
          <a:bodyPr wrap="square">
            <a:spAutoFit/>
          </a:bodyPr>
          <a:lstStyle/>
          <a:p>
            <a:r>
              <a:rPr lang="zh-CN" altLang="en-US" dirty="0"/>
              <a:t>扩展函数表示即使在不修改某个类的源码的情况下，仍然可以打开这个类，向该类添加新的函数。</a:t>
            </a:r>
            <a:endParaRPr lang="en-US" altLang="zh-CN" dirty="0"/>
          </a:p>
          <a:p>
            <a:endParaRPr lang="en-US" altLang="zh-CN" dirty="0"/>
          </a:p>
          <a:p>
            <a:r>
              <a:rPr lang="zh-CN" altLang="en-US" dirty="0"/>
              <a:t>其</a:t>
            </a:r>
            <a:r>
              <a:rPr lang="zh-CN" altLang="zh-CN" dirty="0"/>
              <a:t>语法结构非常简单，如下所示：</a:t>
            </a:r>
            <a:endParaRPr lang="en-US" altLang="zh-CN" dirty="0"/>
          </a:p>
        </p:txBody>
      </p:sp>
      <p:sp>
        <p:nvSpPr>
          <p:cNvPr id="4" name="矩形 3">
            <a:extLst>
              <a:ext uri="{FF2B5EF4-FFF2-40B4-BE49-F238E27FC236}">
                <a16:creationId xmlns:a16="http://schemas.microsoft.com/office/drawing/2014/main" id="{01F453D1-C62D-4C0C-9323-C3EA83EE716F}"/>
              </a:ext>
            </a:extLst>
          </p:cNvPr>
          <p:cNvSpPr/>
          <p:nvPr/>
        </p:nvSpPr>
        <p:spPr>
          <a:xfrm>
            <a:off x="639282" y="3570898"/>
            <a:ext cx="8570032" cy="923330"/>
          </a:xfrm>
          <a:prstGeom prst="rect">
            <a:avLst/>
          </a:prstGeom>
        </p:spPr>
        <p:txBody>
          <a:bodyPr wrap="square">
            <a:spAutoFit/>
          </a:bodyPr>
          <a:lstStyle/>
          <a:p>
            <a:r>
              <a:rPr lang="zh-CN" altLang="en-US" dirty="0"/>
              <a:t>fun ClassName.methodName(param1: Int, param2: Int): Int {</a:t>
            </a:r>
          </a:p>
          <a:p>
            <a:r>
              <a:rPr lang="zh-CN" altLang="en-US" dirty="0"/>
              <a:t>      return 0</a:t>
            </a:r>
          </a:p>
          <a:p>
            <a:r>
              <a:rPr lang="zh-CN" altLang="en-US" dirty="0"/>
              <a:t>}</a:t>
            </a:r>
          </a:p>
        </p:txBody>
      </p:sp>
    </p:spTree>
    <p:extLst>
      <p:ext uri="{BB962C8B-B14F-4D97-AF65-F5344CB8AC3E}">
        <p14:creationId xmlns:p14="http://schemas.microsoft.com/office/powerpoint/2010/main" val="413971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Fragment</a:t>
            </a:r>
            <a:r>
              <a:rPr lang="zh-CN" altLang="en-US" sz="2400" dirty="0"/>
              <a:t>是什么</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617584"/>
            <a:ext cx="10515600" cy="4237022"/>
          </a:xfrm>
        </p:spPr>
        <p:txBody>
          <a:bodyPr>
            <a:normAutofit/>
          </a:bodyPr>
          <a:lstStyle/>
          <a:p>
            <a:pPr marL="0" indent="0">
              <a:buNone/>
            </a:pPr>
            <a:r>
              <a:rPr lang="en-US" altLang="zh-CN" sz="1800" dirty="0"/>
              <a:t>Fragment</a:t>
            </a:r>
            <a:r>
              <a:rPr lang="zh-CN" altLang="en-US" sz="1800" dirty="0"/>
              <a:t>是一种可以嵌入在</a:t>
            </a:r>
            <a:r>
              <a:rPr lang="en-US" altLang="zh-CN" sz="1800" dirty="0"/>
              <a:t>Activity</a:t>
            </a:r>
            <a:r>
              <a:rPr lang="zh-CN" altLang="en-US" sz="1800" dirty="0"/>
              <a:t>当中的</a:t>
            </a:r>
            <a:r>
              <a:rPr lang="en-US" altLang="zh-CN" sz="1800" dirty="0"/>
              <a:t>UI</a:t>
            </a:r>
            <a:r>
              <a:rPr lang="zh-CN" altLang="en-US" sz="1800" dirty="0"/>
              <a:t>片段，它能让程序更加合理和充分地利用大屏幕的空间，因而在平板上应用得非常广泛。</a:t>
            </a:r>
            <a:endParaRPr lang="en-US" altLang="zh-CN" sz="1800" dirty="0"/>
          </a:p>
          <a:p>
            <a:pPr marL="0" indent="0">
              <a:buNone/>
            </a:pPr>
            <a:endParaRPr lang="en-US" altLang="zh-CN" sz="1800" dirty="0"/>
          </a:p>
          <a:p>
            <a:pPr marL="0" indent="0">
              <a:buNone/>
            </a:pPr>
            <a:r>
              <a:rPr lang="zh-CN" altLang="en-US" sz="1800" dirty="0"/>
              <a:t>虽然</a:t>
            </a:r>
            <a:r>
              <a:rPr lang="en-US" altLang="zh-CN" sz="1800" dirty="0"/>
              <a:t>Fragment</a:t>
            </a:r>
            <a:r>
              <a:rPr lang="zh-CN" altLang="en-US" sz="1800" dirty="0"/>
              <a:t>对你来说是个全新的概念，但我相信你学习起来应该毫不费力，因为它和</a:t>
            </a:r>
            <a:r>
              <a:rPr lang="en-US" altLang="zh-CN" sz="1800" dirty="0"/>
              <a:t>Activity</a:t>
            </a:r>
            <a:r>
              <a:rPr lang="zh-CN" altLang="en-US" sz="1800" dirty="0"/>
              <a:t>实在是太像了，同样都能包含布局，同样都有自己的生命周期。</a:t>
            </a:r>
            <a:endParaRPr lang="en-US" altLang="zh-CN" sz="1800" dirty="0"/>
          </a:p>
          <a:p>
            <a:pPr marL="0" indent="0">
              <a:buNone/>
            </a:pPr>
            <a:endParaRPr lang="en-US" altLang="zh-CN" sz="1800" dirty="0"/>
          </a:p>
          <a:p>
            <a:pPr marL="0" indent="0">
              <a:buNone/>
            </a:pPr>
            <a:r>
              <a:rPr lang="zh-CN" altLang="en-US" sz="1800" dirty="0"/>
              <a:t>你甚至可以将</a:t>
            </a:r>
            <a:r>
              <a:rPr lang="en-US" altLang="zh-CN" sz="1800" dirty="0"/>
              <a:t>Fragment</a:t>
            </a:r>
            <a:r>
              <a:rPr lang="zh-CN" altLang="en-US" sz="1800" dirty="0"/>
              <a:t>理解成一个迷你型的</a:t>
            </a:r>
            <a:r>
              <a:rPr lang="en-US" altLang="zh-CN" sz="1800" dirty="0"/>
              <a:t>Activity</a:t>
            </a:r>
            <a:r>
              <a:rPr lang="zh-CN" altLang="en-US" sz="1800" dirty="0"/>
              <a:t>，虽然这个迷你型的</a:t>
            </a:r>
            <a:r>
              <a:rPr lang="en-US" altLang="zh-CN" sz="1800" dirty="0"/>
              <a:t>Activity</a:t>
            </a:r>
            <a:r>
              <a:rPr lang="zh-CN" altLang="en-US" sz="1800" dirty="0"/>
              <a:t>有可能和普通的</a:t>
            </a:r>
            <a:r>
              <a:rPr lang="en-US" altLang="zh-CN" sz="1800" dirty="0"/>
              <a:t>Activity</a:t>
            </a:r>
            <a:r>
              <a:rPr lang="zh-CN" altLang="en-US" sz="1800" dirty="0"/>
              <a:t>是一样大的。</a:t>
            </a:r>
          </a:p>
        </p:txBody>
      </p:sp>
    </p:spTree>
    <p:extLst>
      <p:ext uri="{BB962C8B-B14F-4D97-AF65-F5344CB8AC3E}">
        <p14:creationId xmlns:p14="http://schemas.microsoft.com/office/powerpoint/2010/main" val="1185220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运算符重载</a:t>
            </a:r>
          </a:p>
        </p:txBody>
      </p:sp>
      <p:sp>
        <p:nvSpPr>
          <p:cNvPr id="7" name="矩形 6">
            <a:extLst>
              <a:ext uri="{FF2B5EF4-FFF2-40B4-BE49-F238E27FC236}">
                <a16:creationId xmlns:a16="http://schemas.microsoft.com/office/drawing/2014/main" id="{E3C43B30-389C-4E50-8937-49293C364D5B}"/>
              </a:ext>
            </a:extLst>
          </p:cNvPr>
          <p:cNvSpPr/>
          <p:nvPr/>
        </p:nvSpPr>
        <p:spPr>
          <a:xfrm>
            <a:off x="838200" y="2429258"/>
            <a:ext cx="10417573" cy="923330"/>
          </a:xfrm>
          <a:prstGeom prst="rect">
            <a:avLst/>
          </a:prstGeom>
        </p:spPr>
        <p:txBody>
          <a:bodyPr wrap="square">
            <a:spAutoFit/>
          </a:bodyPr>
          <a:lstStyle/>
          <a:p>
            <a:r>
              <a:rPr lang="en-US" altLang="zh-CN" dirty="0"/>
              <a:t>Kotlin</a:t>
            </a:r>
            <a:r>
              <a:rPr lang="zh-CN" altLang="en-US" dirty="0"/>
              <a:t>的运算符重载允许我们让任意两个对象进行相加，或者是进行更多其他的运算操作。</a:t>
            </a:r>
            <a:endParaRPr lang="en-US" altLang="zh-CN" dirty="0"/>
          </a:p>
          <a:p>
            <a:endParaRPr lang="en-US" altLang="zh-CN" dirty="0"/>
          </a:p>
          <a:p>
            <a:r>
              <a:rPr lang="zh-CN" altLang="en-US" dirty="0"/>
              <a:t>这里以加号运算符为例，如果想要实现让两个对象相加的功能，那么它的语法结构如下：</a:t>
            </a:r>
            <a:endParaRPr lang="en-US" altLang="zh-CN" dirty="0"/>
          </a:p>
        </p:txBody>
      </p:sp>
      <p:sp>
        <p:nvSpPr>
          <p:cNvPr id="3" name="矩形 2">
            <a:extLst>
              <a:ext uri="{FF2B5EF4-FFF2-40B4-BE49-F238E27FC236}">
                <a16:creationId xmlns:a16="http://schemas.microsoft.com/office/drawing/2014/main" id="{6DAF34CF-51F5-4738-A4A1-D9785422B0A4}"/>
              </a:ext>
            </a:extLst>
          </p:cNvPr>
          <p:cNvSpPr/>
          <p:nvPr/>
        </p:nvSpPr>
        <p:spPr>
          <a:xfrm>
            <a:off x="838200" y="3579828"/>
            <a:ext cx="6096000" cy="2031325"/>
          </a:xfrm>
          <a:prstGeom prst="rect">
            <a:avLst/>
          </a:prstGeom>
        </p:spPr>
        <p:txBody>
          <a:bodyPr>
            <a:spAutoFit/>
          </a:bodyPr>
          <a:lstStyle/>
          <a:p>
            <a:r>
              <a:rPr lang="zh-CN" altLang="en-US" dirty="0"/>
              <a:t>class Obj {</a:t>
            </a:r>
          </a:p>
          <a:p>
            <a:endParaRPr lang="zh-CN" altLang="en-US" dirty="0"/>
          </a:p>
          <a:p>
            <a:r>
              <a:rPr lang="zh-CN" altLang="en-US" dirty="0"/>
              <a:t>      operator fun plus(obj: Obj): Obj {</a:t>
            </a:r>
          </a:p>
          <a:p>
            <a:r>
              <a:rPr lang="zh-CN" altLang="en-US" dirty="0"/>
              <a:t>            // 处理相加的逻辑</a:t>
            </a:r>
          </a:p>
          <a:p>
            <a:r>
              <a:rPr lang="zh-CN" altLang="en-US" dirty="0"/>
              <a:t>      }</a:t>
            </a:r>
          </a:p>
          <a:p>
            <a:endParaRPr lang="zh-CN" altLang="en-US" dirty="0"/>
          </a:p>
          <a:p>
            <a:r>
              <a:rPr lang="zh-CN" altLang="en-US" dirty="0"/>
              <a:t>}</a:t>
            </a:r>
          </a:p>
        </p:txBody>
      </p:sp>
    </p:spTree>
    <p:extLst>
      <p:ext uri="{BB962C8B-B14F-4D97-AF65-F5344CB8AC3E}">
        <p14:creationId xmlns:p14="http://schemas.microsoft.com/office/powerpoint/2010/main" val="21152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运算符重载</a:t>
            </a:r>
          </a:p>
        </p:txBody>
      </p:sp>
      <p:sp>
        <p:nvSpPr>
          <p:cNvPr id="7" name="矩形 6">
            <a:extLst>
              <a:ext uri="{FF2B5EF4-FFF2-40B4-BE49-F238E27FC236}">
                <a16:creationId xmlns:a16="http://schemas.microsoft.com/office/drawing/2014/main" id="{E3C43B30-389C-4E50-8937-49293C364D5B}"/>
              </a:ext>
            </a:extLst>
          </p:cNvPr>
          <p:cNvSpPr/>
          <p:nvPr/>
        </p:nvSpPr>
        <p:spPr>
          <a:xfrm>
            <a:off x="803055" y="1364733"/>
            <a:ext cx="10417573" cy="369332"/>
          </a:xfrm>
          <a:prstGeom prst="rect">
            <a:avLst/>
          </a:prstGeom>
        </p:spPr>
        <p:txBody>
          <a:bodyPr wrap="square">
            <a:spAutoFit/>
          </a:bodyPr>
          <a:lstStyle/>
          <a:p>
            <a:r>
              <a:rPr lang="zh-CN" altLang="en-US" dirty="0"/>
              <a:t>语法糖表达式和实际调用函数对照表如下所示：</a:t>
            </a:r>
            <a:endParaRPr lang="en-US" altLang="zh-CN" dirty="0"/>
          </a:p>
        </p:txBody>
      </p:sp>
      <p:graphicFrame>
        <p:nvGraphicFramePr>
          <p:cNvPr id="4" name="表格 3">
            <a:extLst>
              <a:ext uri="{FF2B5EF4-FFF2-40B4-BE49-F238E27FC236}">
                <a16:creationId xmlns:a16="http://schemas.microsoft.com/office/drawing/2014/main" id="{39E902CB-EC98-43CC-AB5D-0CC954E1270A}"/>
              </a:ext>
            </a:extLst>
          </p:cNvPr>
          <p:cNvGraphicFramePr>
            <a:graphicFrameLocks noGrp="1"/>
          </p:cNvGraphicFramePr>
          <p:nvPr>
            <p:extLst>
              <p:ext uri="{D42A27DB-BD31-4B8C-83A1-F6EECF244321}">
                <p14:modId xmlns:p14="http://schemas.microsoft.com/office/powerpoint/2010/main" val="3531562345"/>
              </p:ext>
            </p:extLst>
          </p:nvPr>
        </p:nvGraphicFramePr>
        <p:xfrm>
          <a:off x="2033516" y="1856096"/>
          <a:ext cx="7955094" cy="4687747"/>
        </p:xfrm>
        <a:graphic>
          <a:graphicData uri="http://schemas.openxmlformats.org/drawingml/2006/table">
            <a:tbl>
              <a:tblPr firstRow="1" firstCol="1" bandRow="1">
                <a:tableStyleId>{0505E3EF-67EA-436B-97B2-0124C06EBD24}</a:tableStyleId>
              </a:tblPr>
              <a:tblGrid>
                <a:gridCol w="3977547">
                  <a:extLst>
                    <a:ext uri="{9D8B030D-6E8A-4147-A177-3AD203B41FA5}">
                      <a16:colId xmlns:a16="http://schemas.microsoft.com/office/drawing/2014/main" val="3566038956"/>
                    </a:ext>
                  </a:extLst>
                </a:gridCol>
                <a:gridCol w="3977547">
                  <a:extLst>
                    <a:ext uri="{9D8B030D-6E8A-4147-A177-3AD203B41FA5}">
                      <a16:colId xmlns:a16="http://schemas.microsoft.com/office/drawing/2014/main" val="229212693"/>
                    </a:ext>
                  </a:extLst>
                </a:gridCol>
              </a:tblGrid>
              <a:tr h="201005">
                <a:tc>
                  <a:txBody>
                    <a:bodyPr/>
                    <a:lstStyle/>
                    <a:p>
                      <a:pPr indent="127000" algn="ctr" fontAlgn="auto">
                        <a:spcBef>
                          <a:spcPts val="120"/>
                        </a:spcBef>
                        <a:spcAft>
                          <a:spcPts val="120"/>
                        </a:spcAft>
                      </a:pPr>
                      <a:r>
                        <a:rPr lang="zh-CN" sz="800" kern="0">
                          <a:effectLst/>
                        </a:rPr>
                        <a:t>语法糖表达式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fontAlgn="auto">
                        <a:spcBef>
                          <a:spcPts val="120"/>
                        </a:spcBef>
                        <a:spcAft>
                          <a:spcPts val="120"/>
                        </a:spcAft>
                      </a:pPr>
                      <a:r>
                        <a:rPr lang="zh-CN" sz="800" kern="0">
                          <a:effectLst/>
                        </a:rPr>
                        <a:t>实际调用函数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80077593"/>
                  </a:ext>
                </a:extLst>
              </a:tr>
              <a:tr h="226131">
                <a:tc>
                  <a:txBody>
                    <a:bodyPr/>
                    <a:lstStyle/>
                    <a:p>
                      <a:pPr indent="228600" algn="ctr" fontAlgn="base">
                        <a:spcAft>
                          <a:spcPts val="360"/>
                        </a:spcAft>
                      </a:pPr>
                      <a:r>
                        <a:rPr lang="en-US" sz="900" kern="0" spc="0">
                          <a:effectLst/>
                        </a:rPr>
                        <a:t>a + 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a.plus(b)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33134591"/>
                  </a:ext>
                </a:extLst>
              </a:tr>
              <a:tr h="226131">
                <a:tc>
                  <a:txBody>
                    <a:bodyPr/>
                    <a:lstStyle/>
                    <a:p>
                      <a:pPr indent="228600" algn="ctr" fontAlgn="base">
                        <a:spcAft>
                          <a:spcPts val="360"/>
                        </a:spcAft>
                      </a:pPr>
                      <a:r>
                        <a:rPr lang="en-US" sz="900" kern="0" spc="0">
                          <a:effectLst/>
                        </a:rPr>
                        <a:t>a - 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a.minus(b)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98923711"/>
                  </a:ext>
                </a:extLst>
              </a:tr>
              <a:tr h="226131">
                <a:tc>
                  <a:txBody>
                    <a:bodyPr/>
                    <a:lstStyle/>
                    <a:p>
                      <a:pPr indent="228600" algn="ctr" fontAlgn="base">
                        <a:spcAft>
                          <a:spcPts val="360"/>
                        </a:spcAft>
                      </a:pPr>
                      <a:r>
                        <a:rPr lang="en-US" sz="900" kern="0" spc="0" dirty="0">
                          <a:effectLst/>
                        </a:rPr>
                        <a:t>a * b</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a.times(b)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10964907"/>
                  </a:ext>
                </a:extLst>
              </a:tr>
              <a:tr h="226131">
                <a:tc>
                  <a:txBody>
                    <a:bodyPr/>
                    <a:lstStyle/>
                    <a:p>
                      <a:pPr indent="228600" algn="ctr" fontAlgn="base">
                        <a:spcAft>
                          <a:spcPts val="360"/>
                        </a:spcAft>
                      </a:pPr>
                      <a:r>
                        <a:rPr lang="en-US" sz="900" kern="0" spc="0">
                          <a:effectLst/>
                        </a:rPr>
                        <a:t>a / 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a.div(b)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18315924"/>
                  </a:ext>
                </a:extLst>
              </a:tr>
              <a:tr h="226131">
                <a:tc>
                  <a:txBody>
                    <a:bodyPr/>
                    <a:lstStyle/>
                    <a:p>
                      <a:pPr indent="228600" algn="ctr" fontAlgn="base">
                        <a:spcAft>
                          <a:spcPts val="360"/>
                        </a:spcAft>
                      </a:pPr>
                      <a:r>
                        <a:rPr lang="en-US" sz="900" kern="0" spc="0">
                          <a:effectLst/>
                        </a:rPr>
                        <a:t>a % 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a.rem(b)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18500272"/>
                  </a:ext>
                </a:extLst>
              </a:tr>
              <a:tr h="165130">
                <a:tc>
                  <a:txBody>
                    <a:bodyPr/>
                    <a:lstStyle/>
                    <a:p>
                      <a:pPr indent="228600" algn="ctr" fontAlgn="base">
                        <a:spcAft>
                          <a:spcPts val="360"/>
                        </a:spcAft>
                      </a:pPr>
                      <a:r>
                        <a:rPr lang="en-US" sz="900" kern="0" spc="0">
                          <a:effectLst/>
                        </a:rPr>
                        <a:t>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a.inc()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01047925"/>
                  </a:ext>
                </a:extLst>
              </a:tr>
              <a:tr h="226131">
                <a:tc>
                  <a:txBody>
                    <a:bodyPr/>
                    <a:lstStyle/>
                    <a:p>
                      <a:pPr indent="228600" algn="ctr" fontAlgn="base">
                        <a:spcAft>
                          <a:spcPts val="360"/>
                        </a:spcAft>
                      </a:pPr>
                      <a:r>
                        <a:rPr lang="en-US" sz="900" kern="0" spc="0">
                          <a:effectLst/>
                        </a:rPr>
                        <a:t>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a.dec()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93234356"/>
                  </a:ext>
                </a:extLst>
              </a:tr>
              <a:tr h="226131">
                <a:tc>
                  <a:txBody>
                    <a:bodyPr/>
                    <a:lstStyle/>
                    <a:p>
                      <a:pPr indent="228600" algn="ctr" fontAlgn="base">
                        <a:spcAft>
                          <a:spcPts val="360"/>
                        </a:spcAft>
                      </a:pPr>
                      <a:r>
                        <a:rPr lang="en-US" sz="900" kern="0" spc="0">
                          <a:effectLst/>
                        </a:rPr>
                        <a:t>+a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a.unaryPlus()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89288804"/>
                  </a:ext>
                </a:extLst>
              </a:tr>
              <a:tr h="226131">
                <a:tc>
                  <a:txBody>
                    <a:bodyPr/>
                    <a:lstStyle/>
                    <a:p>
                      <a:pPr indent="228600" algn="ctr" fontAlgn="base">
                        <a:spcAft>
                          <a:spcPts val="360"/>
                        </a:spcAft>
                      </a:pPr>
                      <a:r>
                        <a:rPr lang="en-US" sz="900" kern="0" spc="0">
                          <a:effectLst/>
                        </a:rPr>
                        <a:t>-a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a.unaryMinus()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9910045"/>
                  </a:ext>
                </a:extLst>
              </a:tr>
              <a:tr h="226131">
                <a:tc>
                  <a:txBody>
                    <a:bodyPr/>
                    <a:lstStyle/>
                    <a:p>
                      <a:pPr indent="228600" algn="ctr" fontAlgn="base">
                        <a:spcAft>
                          <a:spcPts val="360"/>
                        </a:spcAft>
                      </a:pPr>
                      <a:r>
                        <a:rPr lang="en-US" sz="900" kern="0" spc="0">
                          <a:effectLst/>
                        </a:rPr>
                        <a:t>!a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a.not()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926516"/>
                  </a:ext>
                </a:extLst>
              </a:tr>
              <a:tr h="226131">
                <a:tc>
                  <a:txBody>
                    <a:bodyPr/>
                    <a:lstStyle/>
                    <a:p>
                      <a:pPr indent="228600" algn="ctr" fontAlgn="base">
                        <a:spcAft>
                          <a:spcPts val="360"/>
                        </a:spcAft>
                      </a:pPr>
                      <a:r>
                        <a:rPr lang="en-US" sz="900" kern="0" spc="0">
                          <a:effectLst/>
                        </a:rPr>
                        <a:t>a == 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a.equals(b)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5996711"/>
                  </a:ext>
                </a:extLst>
              </a:tr>
              <a:tr h="1155778">
                <a:tc>
                  <a:txBody>
                    <a:bodyPr/>
                    <a:lstStyle/>
                    <a:p>
                      <a:pPr indent="228600" algn="ctr" fontAlgn="base">
                        <a:spcAft>
                          <a:spcPts val="360"/>
                        </a:spcAft>
                      </a:pPr>
                      <a:r>
                        <a:rPr lang="en-US" sz="900" kern="0" spc="0">
                          <a:effectLst/>
                        </a:rPr>
                        <a:t>a &gt; b</a:t>
                      </a:r>
                      <a:endParaRPr lang="zh-CN" sz="1050" kern="100">
                        <a:effectLst/>
                      </a:endParaRPr>
                    </a:p>
                    <a:p>
                      <a:pPr indent="228600" algn="ctr" fontAlgn="base">
                        <a:spcAft>
                          <a:spcPts val="360"/>
                        </a:spcAft>
                      </a:pPr>
                      <a:r>
                        <a:rPr lang="en-US" sz="900" kern="0" spc="0">
                          <a:effectLst/>
                        </a:rPr>
                        <a:t>a &lt; b</a:t>
                      </a:r>
                      <a:endParaRPr lang="zh-CN" sz="1050" kern="100">
                        <a:effectLst/>
                      </a:endParaRPr>
                    </a:p>
                    <a:p>
                      <a:pPr indent="228600" algn="ctr" fontAlgn="base">
                        <a:spcAft>
                          <a:spcPts val="360"/>
                        </a:spcAft>
                      </a:pPr>
                      <a:r>
                        <a:rPr lang="en-US" sz="900" kern="0" spc="0">
                          <a:effectLst/>
                        </a:rPr>
                        <a:t>a &gt;= b</a:t>
                      </a:r>
                      <a:endParaRPr lang="zh-CN" sz="1050" kern="100">
                        <a:effectLst/>
                      </a:endParaRPr>
                    </a:p>
                    <a:p>
                      <a:pPr indent="228600" algn="ctr" fontAlgn="base">
                        <a:spcAft>
                          <a:spcPts val="360"/>
                        </a:spcAft>
                      </a:pPr>
                      <a:r>
                        <a:rPr lang="en-US" sz="900" kern="0" spc="0">
                          <a:effectLst/>
                        </a:rPr>
                        <a:t>a &lt;= 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a.compareTo(b)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89562148"/>
                  </a:ext>
                </a:extLst>
              </a:tr>
              <a:tr h="226131">
                <a:tc>
                  <a:txBody>
                    <a:bodyPr/>
                    <a:lstStyle/>
                    <a:p>
                      <a:pPr indent="228600" algn="ctr" fontAlgn="base">
                        <a:spcAft>
                          <a:spcPts val="360"/>
                        </a:spcAft>
                      </a:pPr>
                      <a:r>
                        <a:rPr lang="en-US" sz="900" kern="0" spc="0">
                          <a:effectLst/>
                        </a:rPr>
                        <a:t>a..b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a.rangeTo(b)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6565485"/>
                  </a:ext>
                </a:extLst>
              </a:tr>
              <a:tr h="226131">
                <a:tc>
                  <a:txBody>
                    <a:bodyPr/>
                    <a:lstStyle/>
                    <a:p>
                      <a:pPr indent="228600" algn="ctr" fontAlgn="base">
                        <a:spcAft>
                          <a:spcPts val="360"/>
                        </a:spcAft>
                      </a:pPr>
                      <a:r>
                        <a:rPr lang="en-US" sz="900" kern="0" spc="0">
                          <a:effectLst/>
                        </a:rPr>
                        <a:t>a[b]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a.get(b)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22502391"/>
                  </a:ext>
                </a:extLst>
              </a:tr>
              <a:tr h="226131">
                <a:tc>
                  <a:txBody>
                    <a:bodyPr/>
                    <a:lstStyle/>
                    <a:p>
                      <a:pPr indent="228600" algn="ctr" fontAlgn="base">
                        <a:spcAft>
                          <a:spcPts val="360"/>
                        </a:spcAft>
                      </a:pPr>
                      <a:r>
                        <a:rPr lang="en-US" sz="900" kern="0" spc="0">
                          <a:effectLst/>
                        </a:rPr>
                        <a:t>a[b] = 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a:effectLst/>
                        </a:rPr>
                        <a:t>a.set(b, 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67912996"/>
                  </a:ext>
                </a:extLst>
              </a:tr>
              <a:tr h="226131">
                <a:tc>
                  <a:txBody>
                    <a:bodyPr/>
                    <a:lstStyle/>
                    <a:p>
                      <a:pPr indent="228600" algn="ctr" fontAlgn="base">
                        <a:spcAft>
                          <a:spcPts val="360"/>
                        </a:spcAft>
                      </a:pPr>
                      <a:r>
                        <a:rPr lang="en-US" sz="900" kern="0" spc="0">
                          <a:effectLst/>
                        </a:rPr>
                        <a:t>a in 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fontAlgn="base">
                        <a:spcAft>
                          <a:spcPts val="360"/>
                        </a:spcAft>
                      </a:pPr>
                      <a:r>
                        <a:rPr lang="en-US" sz="900" kern="0" spc="0" dirty="0" err="1">
                          <a:effectLst/>
                        </a:rPr>
                        <a:t>b.contains</a:t>
                      </a:r>
                      <a:r>
                        <a:rPr lang="en-US" sz="900" kern="0" spc="0" dirty="0">
                          <a:effectLst/>
                        </a:rPr>
                        <a:t>(a)</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89554355"/>
                  </a:ext>
                </a:extLst>
              </a:tr>
            </a:tbl>
          </a:graphicData>
        </a:graphic>
      </p:graphicFrame>
    </p:spTree>
    <p:extLst>
      <p:ext uri="{BB962C8B-B14F-4D97-AF65-F5344CB8AC3E}">
        <p14:creationId xmlns:p14="http://schemas.microsoft.com/office/powerpoint/2010/main" val="2907625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推荐阅读</a:t>
            </a:r>
          </a:p>
        </p:txBody>
      </p:sp>
      <p:sp>
        <p:nvSpPr>
          <p:cNvPr id="6" name="文本框 8">
            <a:extLst>
              <a:ext uri="{FF2B5EF4-FFF2-40B4-BE49-F238E27FC236}">
                <a16:creationId xmlns:a16="http://schemas.microsoft.com/office/drawing/2014/main" id="{198D04A5-4AE7-4C37-89F4-916ED7C0E460}"/>
              </a:ext>
            </a:extLst>
          </p:cNvPr>
          <p:cNvSpPr txBox="1"/>
          <p:nvPr/>
        </p:nvSpPr>
        <p:spPr>
          <a:xfrm>
            <a:off x="736773" y="2667090"/>
            <a:ext cx="7274458"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t>1.</a:t>
            </a:r>
            <a:r>
              <a:rPr kumimoji="1" lang="zh-CN" altLang="en-US" dirty="0"/>
              <a:t> </a:t>
            </a:r>
            <a:r>
              <a:rPr kumimoji="1" lang="en-US" altLang="zh-CN" dirty="0"/>
              <a:t>《</a:t>
            </a:r>
            <a:r>
              <a:rPr kumimoji="1" lang="zh-CN" altLang="en-US" dirty="0"/>
              <a:t>第一行代码</a:t>
            </a:r>
            <a:r>
              <a:rPr kumimoji="1" lang="en-US" altLang="zh-CN" dirty="0"/>
              <a:t>——Android》</a:t>
            </a:r>
            <a:r>
              <a:rPr kumimoji="1" lang="zh-CN" altLang="en-US" dirty="0"/>
              <a:t>官方主页</a:t>
            </a:r>
            <a:endParaRPr kumimoji="1" lang="en-US" altLang="zh-CN" dirty="0"/>
          </a:p>
          <a:p>
            <a:endParaRPr kumimoji="1" lang="en-US" altLang="zh-CN" dirty="0"/>
          </a:p>
          <a:p>
            <a:r>
              <a:rPr kumimoji="1" lang="en-US" altLang="zh-CN" dirty="0">
                <a:solidFill>
                  <a:srgbClr val="00B0F0"/>
                </a:solidFill>
                <a:hlinkClick r:id="rId2">
                  <a:extLst>
                    <a:ext uri="{A12FA001-AC4F-418D-AE19-62706E023703}">
                      <ahyp:hlinkClr xmlns:ahyp="http://schemas.microsoft.com/office/drawing/2018/hyperlinkcolor" val="tx"/>
                    </a:ext>
                  </a:extLst>
                </a:hlinkClick>
              </a:rPr>
              <a:t>https://www.ituring.com.cn/book/2744</a:t>
            </a:r>
            <a:endParaRPr kumimoji="1" lang="en-US" altLang="zh-CN" dirty="0">
              <a:solidFill>
                <a:srgbClr val="00B0F0"/>
              </a:solidFill>
            </a:endParaRPr>
          </a:p>
          <a:p>
            <a:endParaRPr kumimoji="1" lang="en-US" altLang="zh-CN" dirty="0"/>
          </a:p>
          <a:p>
            <a:r>
              <a:rPr kumimoji="1" lang="en-US" altLang="zh-CN" dirty="0"/>
              <a:t>2.</a:t>
            </a:r>
            <a:r>
              <a:rPr kumimoji="1" lang="zh-CN" altLang="en-US" dirty="0"/>
              <a:t>  郭霖微信公众号</a:t>
            </a:r>
            <a:endParaRPr kumimoji="1" lang="en-US" altLang="zh-CN" dirty="0"/>
          </a:p>
          <a:p>
            <a:endParaRPr kumimoji="1" lang="zh-CN" altLang="en-US" dirty="0"/>
          </a:p>
        </p:txBody>
      </p:sp>
      <p:pic>
        <p:nvPicPr>
          <p:cNvPr id="7" name="图片 6">
            <a:extLst>
              <a:ext uri="{FF2B5EF4-FFF2-40B4-BE49-F238E27FC236}">
                <a16:creationId xmlns:a16="http://schemas.microsoft.com/office/drawing/2014/main" id="{4355B916-F4A1-4D7E-A4F2-B9A6C202FAF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4373" y="4226015"/>
            <a:ext cx="1822450" cy="1857215"/>
          </a:xfrm>
          <a:prstGeom prst="rect">
            <a:avLst/>
          </a:prstGeom>
          <a:noFill/>
          <a:ln>
            <a:noFill/>
          </a:ln>
        </p:spPr>
      </p:pic>
      <p:pic>
        <p:nvPicPr>
          <p:cNvPr id="8" name="图片 7" descr="手机屏幕截图&#10;&#10;描述已自动生成">
            <a:extLst>
              <a:ext uri="{FF2B5EF4-FFF2-40B4-BE49-F238E27FC236}">
                <a16:creationId xmlns:a16="http://schemas.microsoft.com/office/drawing/2014/main" id="{11285A16-B912-4789-93B3-FC90F931A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0374" y="2444840"/>
            <a:ext cx="3462516" cy="3816350"/>
          </a:xfrm>
          <a:prstGeom prst="rect">
            <a:avLst/>
          </a:prstGeom>
        </p:spPr>
      </p:pic>
    </p:spTree>
    <p:extLst>
      <p:ext uri="{BB962C8B-B14F-4D97-AF65-F5344CB8AC3E}">
        <p14:creationId xmlns:p14="http://schemas.microsoft.com/office/powerpoint/2010/main" val="78396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40598" y="3163750"/>
            <a:ext cx="9110804" cy="530500"/>
          </a:xfrm>
        </p:spPr>
        <p:txBody>
          <a:bodyPr>
            <a:normAutofit fontScale="90000"/>
          </a:bodyPr>
          <a:lstStyle/>
          <a:p>
            <a:r>
              <a:rPr lang="zh-CN" altLang="en-US" sz="3200" dirty="0"/>
              <a:t>结束</a:t>
            </a:r>
          </a:p>
        </p:txBody>
      </p:sp>
    </p:spTree>
    <p:extLst>
      <p:ext uri="{BB962C8B-B14F-4D97-AF65-F5344CB8AC3E}">
        <p14:creationId xmlns:p14="http://schemas.microsoft.com/office/powerpoint/2010/main" val="138932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en-US" altLang="zh-CN" sz="3200" dirty="0"/>
              <a:t>Fragment</a:t>
            </a:r>
            <a:r>
              <a:rPr lang="zh-CN" altLang="en-US" sz="3200" dirty="0"/>
              <a:t>的基本用法</a:t>
            </a:r>
          </a:p>
        </p:txBody>
      </p:sp>
    </p:spTree>
    <p:extLst>
      <p:ext uri="{BB962C8B-B14F-4D97-AF65-F5344CB8AC3E}">
        <p14:creationId xmlns:p14="http://schemas.microsoft.com/office/powerpoint/2010/main" val="289347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定义</a:t>
            </a:r>
            <a:r>
              <a:rPr lang="en-US" altLang="zh-CN" sz="2400" dirty="0"/>
              <a:t>Fragment</a:t>
            </a:r>
            <a:r>
              <a:rPr lang="zh-CN" altLang="en-US" sz="2400" dirty="0"/>
              <a:t>的布局</a:t>
            </a:r>
          </a:p>
        </p:txBody>
      </p:sp>
      <p:sp>
        <p:nvSpPr>
          <p:cNvPr id="8" name="矩形 7">
            <a:extLst>
              <a:ext uri="{FF2B5EF4-FFF2-40B4-BE49-F238E27FC236}">
                <a16:creationId xmlns:a16="http://schemas.microsoft.com/office/drawing/2014/main" id="{DC09C1D0-9291-4759-A115-CC21729B1056}"/>
              </a:ext>
            </a:extLst>
          </p:cNvPr>
          <p:cNvSpPr/>
          <p:nvPr/>
        </p:nvSpPr>
        <p:spPr>
          <a:xfrm>
            <a:off x="838200" y="1163183"/>
            <a:ext cx="10322607" cy="646331"/>
          </a:xfrm>
          <a:prstGeom prst="rect">
            <a:avLst/>
          </a:prstGeom>
        </p:spPr>
        <p:txBody>
          <a:bodyPr wrap="square">
            <a:spAutoFit/>
          </a:bodyPr>
          <a:lstStyle/>
          <a:p>
            <a:r>
              <a:rPr lang="zh-CN" altLang="en-US" dirty="0"/>
              <a:t>新建一个左侧Fragment的布局left_fragment.xml，再新建一个右侧Fragment的布局right_fragment.xml，代码如下所示：</a:t>
            </a:r>
          </a:p>
        </p:txBody>
      </p:sp>
      <p:sp>
        <p:nvSpPr>
          <p:cNvPr id="9" name="矩形 8">
            <a:extLst>
              <a:ext uri="{FF2B5EF4-FFF2-40B4-BE49-F238E27FC236}">
                <a16:creationId xmlns:a16="http://schemas.microsoft.com/office/drawing/2014/main" id="{6CB28C6C-4459-4F91-AD21-E047B927A1B3}"/>
              </a:ext>
            </a:extLst>
          </p:cNvPr>
          <p:cNvSpPr/>
          <p:nvPr/>
        </p:nvSpPr>
        <p:spPr>
          <a:xfrm>
            <a:off x="277024" y="2320845"/>
            <a:ext cx="5818976" cy="3323987"/>
          </a:xfrm>
          <a:prstGeom prst="rect">
            <a:avLst/>
          </a:prstGeom>
        </p:spPr>
        <p:txBody>
          <a:bodyPr wrap="square">
            <a:spAutoFit/>
          </a:bodyPr>
          <a:lstStyle/>
          <a:p>
            <a:r>
              <a:rPr lang="en-US" altLang="zh-CN" sz="1400" dirty="0"/>
              <a:t>&lt;</a:t>
            </a:r>
            <a:r>
              <a:rPr lang="en-US" altLang="zh-CN" sz="1400" dirty="0" err="1"/>
              <a:t>LinearLayout</a:t>
            </a:r>
            <a:r>
              <a:rPr lang="en-US" altLang="zh-CN" sz="1400" dirty="0"/>
              <a:t> </a:t>
            </a:r>
            <a:r>
              <a:rPr lang="en-US" altLang="zh-CN" sz="1400" dirty="0" err="1"/>
              <a:t>xmlns:android</a:t>
            </a:r>
            <a:r>
              <a:rPr lang="en-US" altLang="zh-CN" sz="1400" dirty="0"/>
              <a:t>="http://schemas.android.com/</a:t>
            </a:r>
            <a:r>
              <a:rPr lang="en-US" altLang="zh-CN" sz="1400" dirty="0" err="1"/>
              <a:t>apk</a:t>
            </a:r>
            <a:r>
              <a:rPr lang="en-US" altLang="zh-CN" sz="1400" dirty="0"/>
              <a:t>/res/android"</a:t>
            </a:r>
          </a:p>
          <a:p>
            <a:r>
              <a:rPr lang="en-US" altLang="zh-CN" sz="1400" dirty="0"/>
              <a:t>    </a:t>
            </a:r>
            <a:r>
              <a:rPr lang="en-US" altLang="zh-CN" sz="1400" dirty="0" err="1"/>
              <a:t>android:orientation</a:t>
            </a:r>
            <a:r>
              <a:rPr lang="en-US" altLang="zh-CN" sz="1400" dirty="0"/>
              <a:t>="vertical"</a:t>
            </a:r>
          </a:p>
          <a:p>
            <a:r>
              <a:rPr lang="en-US" altLang="zh-CN" sz="1400" dirty="0"/>
              <a:t>    </a:t>
            </a:r>
            <a:r>
              <a:rPr lang="en-US" altLang="zh-CN" sz="1400" dirty="0" err="1"/>
              <a:t>android:layout_width</a:t>
            </a:r>
            <a:r>
              <a:rPr lang="en-US" altLang="zh-CN" sz="1400" dirty="0"/>
              <a:t>="</a:t>
            </a:r>
            <a:r>
              <a:rPr lang="en-US" altLang="zh-CN" sz="1400" dirty="0" err="1"/>
              <a:t>match_parent</a:t>
            </a:r>
            <a:r>
              <a:rPr lang="en-US" altLang="zh-CN" sz="1400" dirty="0"/>
              <a:t>"</a:t>
            </a:r>
          </a:p>
          <a:p>
            <a:r>
              <a:rPr lang="en-US" altLang="zh-CN" sz="1400" dirty="0"/>
              <a:t>    </a:t>
            </a:r>
            <a:r>
              <a:rPr lang="en-US" altLang="zh-CN" sz="1400" dirty="0" err="1"/>
              <a:t>android:layout_height</a:t>
            </a:r>
            <a:r>
              <a:rPr lang="en-US" altLang="zh-CN" sz="1400" dirty="0"/>
              <a:t>="</a:t>
            </a:r>
            <a:r>
              <a:rPr lang="en-US" altLang="zh-CN" sz="1400" dirty="0" err="1"/>
              <a:t>match_parent</a:t>
            </a:r>
            <a:r>
              <a:rPr lang="en-US" altLang="zh-CN" sz="1400" dirty="0"/>
              <a:t>"&gt;</a:t>
            </a:r>
          </a:p>
          <a:p>
            <a:endParaRPr lang="en-US" altLang="zh-CN" sz="1400" dirty="0"/>
          </a:p>
          <a:p>
            <a:r>
              <a:rPr lang="en-US" altLang="zh-CN" sz="1400" dirty="0"/>
              <a:t>    &lt;Button</a:t>
            </a:r>
          </a:p>
          <a:p>
            <a:r>
              <a:rPr lang="en-US" altLang="zh-CN" sz="1400" dirty="0"/>
              <a:t>        </a:t>
            </a:r>
            <a:r>
              <a:rPr lang="en-US" altLang="zh-CN" sz="1400" dirty="0" err="1"/>
              <a:t>android:id</a:t>
            </a:r>
            <a:r>
              <a:rPr lang="en-US" altLang="zh-CN" sz="1400" dirty="0"/>
              <a:t>="@+id/button"</a:t>
            </a:r>
          </a:p>
          <a:p>
            <a:r>
              <a:rPr lang="en-US" altLang="zh-CN" sz="1400" dirty="0"/>
              <a:t>        </a:t>
            </a:r>
            <a:r>
              <a:rPr lang="en-US" altLang="zh-CN" sz="1400" dirty="0" err="1"/>
              <a:t>android:layout_width</a:t>
            </a:r>
            <a:r>
              <a:rPr lang="en-US" altLang="zh-CN" sz="1400" dirty="0"/>
              <a:t>="</a:t>
            </a:r>
            <a:r>
              <a:rPr lang="en-US" altLang="zh-CN" sz="1400" dirty="0" err="1"/>
              <a:t>wrap_content</a:t>
            </a:r>
            <a:r>
              <a:rPr lang="en-US" altLang="zh-CN" sz="1400" dirty="0"/>
              <a:t>"</a:t>
            </a:r>
          </a:p>
          <a:p>
            <a:r>
              <a:rPr lang="en-US" altLang="zh-CN" sz="1400" dirty="0"/>
              <a:t>        </a:t>
            </a:r>
            <a:r>
              <a:rPr lang="en-US" altLang="zh-CN" sz="1400" dirty="0" err="1"/>
              <a:t>android:layout_height</a:t>
            </a:r>
            <a:r>
              <a:rPr lang="en-US" altLang="zh-CN" sz="1400" dirty="0"/>
              <a:t>="</a:t>
            </a:r>
            <a:r>
              <a:rPr lang="en-US" altLang="zh-CN" sz="1400" dirty="0" err="1"/>
              <a:t>wrap_content</a:t>
            </a:r>
            <a:r>
              <a:rPr lang="en-US" altLang="zh-CN" sz="1400" dirty="0"/>
              <a:t>"</a:t>
            </a:r>
          </a:p>
          <a:p>
            <a:r>
              <a:rPr lang="en-US" altLang="zh-CN" sz="1400" dirty="0"/>
              <a:t>        </a:t>
            </a:r>
            <a:r>
              <a:rPr lang="en-US" altLang="zh-CN" sz="1400" dirty="0" err="1"/>
              <a:t>android:layout_gravity</a:t>
            </a:r>
            <a:r>
              <a:rPr lang="en-US" altLang="zh-CN" sz="1400" dirty="0"/>
              <a:t>="</a:t>
            </a:r>
            <a:r>
              <a:rPr lang="en-US" altLang="zh-CN" sz="1400" dirty="0" err="1"/>
              <a:t>center_horizontal</a:t>
            </a:r>
            <a:r>
              <a:rPr lang="en-US" altLang="zh-CN" sz="1400" dirty="0"/>
              <a:t>"</a:t>
            </a:r>
          </a:p>
          <a:p>
            <a:r>
              <a:rPr lang="en-US" altLang="zh-CN" sz="1400" dirty="0"/>
              <a:t>        </a:t>
            </a:r>
            <a:r>
              <a:rPr lang="en-US" altLang="zh-CN" sz="1400" dirty="0" err="1"/>
              <a:t>android:text</a:t>
            </a:r>
            <a:r>
              <a:rPr lang="en-US" altLang="zh-CN" sz="1400" dirty="0"/>
              <a:t>="Button"</a:t>
            </a:r>
          </a:p>
          <a:p>
            <a:r>
              <a:rPr lang="en-US" altLang="zh-CN" sz="1400" dirty="0"/>
              <a:t>        /&gt;</a:t>
            </a:r>
          </a:p>
          <a:p>
            <a:endParaRPr lang="en-US" altLang="zh-CN" sz="1400" dirty="0"/>
          </a:p>
          <a:p>
            <a:r>
              <a:rPr lang="en-US" altLang="zh-CN" sz="1400" dirty="0"/>
              <a:t>&lt;/</a:t>
            </a:r>
            <a:r>
              <a:rPr lang="en-US" altLang="zh-CN" sz="1400" dirty="0" err="1"/>
              <a:t>LinearLayout</a:t>
            </a:r>
            <a:r>
              <a:rPr lang="en-US" altLang="zh-CN" sz="1400" dirty="0"/>
              <a:t>&gt;</a:t>
            </a:r>
            <a:endParaRPr lang="zh-CN" altLang="en-US" sz="1400" dirty="0"/>
          </a:p>
        </p:txBody>
      </p:sp>
      <p:sp>
        <p:nvSpPr>
          <p:cNvPr id="10" name="矩形 9">
            <a:extLst>
              <a:ext uri="{FF2B5EF4-FFF2-40B4-BE49-F238E27FC236}">
                <a16:creationId xmlns:a16="http://schemas.microsoft.com/office/drawing/2014/main" id="{0300271F-7BE7-44BA-BA4C-7885481EE07C}"/>
              </a:ext>
            </a:extLst>
          </p:cNvPr>
          <p:cNvSpPr/>
          <p:nvPr/>
        </p:nvSpPr>
        <p:spPr>
          <a:xfrm>
            <a:off x="6306480" y="2309954"/>
            <a:ext cx="6351428" cy="3323987"/>
          </a:xfrm>
          <a:prstGeom prst="rect">
            <a:avLst/>
          </a:prstGeom>
        </p:spPr>
        <p:txBody>
          <a:bodyPr wrap="square">
            <a:spAutoFit/>
          </a:bodyPr>
          <a:lstStyle/>
          <a:p>
            <a:r>
              <a:rPr lang="zh-CN" altLang="en-US" sz="1400" dirty="0"/>
              <a:t>&lt;LinearLayout xmlns:android="http://schemas.android.com/apk/res/android"</a:t>
            </a:r>
          </a:p>
          <a:p>
            <a:r>
              <a:rPr lang="zh-CN" altLang="en-US" sz="1400" dirty="0"/>
              <a:t>    android:orientation="vertical"</a:t>
            </a:r>
          </a:p>
          <a:p>
            <a:r>
              <a:rPr lang="zh-CN" altLang="en-US" sz="1400" dirty="0"/>
              <a:t>    android:background="#00ff00"</a:t>
            </a:r>
          </a:p>
          <a:p>
            <a:r>
              <a:rPr lang="zh-CN" altLang="en-US" sz="1400" dirty="0"/>
              <a:t>    android:layout_width="match_parent"</a:t>
            </a:r>
          </a:p>
          <a:p>
            <a:r>
              <a:rPr lang="zh-CN" altLang="en-US" sz="1400" dirty="0"/>
              <a:t>    android:layout_height="match_parent"&gt;</a:t>
            </a:r>
          </a:p>
          <a:p>
            <a:endParaRPr lang="zh-CN" altLang="en-US" sz="1400" dirty="0"/>
          </a:p>
          <a:p>
            <a:r>
              <a:rPr lang="zh-CN" altLang="en-US" sz="1400" dirty="0"/>
              <a:t>    &lt;TextView</a:t>
            </a:r>
          </a:p>
          <a:p>
            <a:r>
              <a:rPr lang="zh-CN" altLang="en-US" sz="1400" dirty="0"/>
              <a:t>        android:layout_width="wrap_content"</a:t>
            </a:r>
          </a:p>
          <a:p>
            <a:r>
              <a:rPr lang="zh-CN" altLang="en-US" sz="1400" dirty="0"/>
              <a:t>        android:layout_height="wrap_content"</a:t>
            </a:r>
          </a:p>
          <a:p>
            <a:r>
              <a:rPr lang="zh-CN" altLang="en-US" sz="1400" dirty="0"/>
              <a:t>        android:layout_gravity="center_horizontal"</a:t>
            </a:r>
          </a:p>
          <a:p>
            <a:r>
              <a:rPr lang="zh-CN" altLang="en-US" sz="1400" dirty="0"/>
              <a:t>        android:textSize="24sp"</a:t>
            </a:r>
          </a:p>
          <a:p>
            <a:r>
              <a:rPr lang="zh-CN" altLang="en-US" sz="1400" dirty="0"/>
              <a:t>        android:text="This is right fragment"</a:t>
            </a:r>
          </a:p>
          <a:p>
            <a:r>
              <a:rPr lang="zh-CN" altLang="en-US" sz="1400" dirty="0"/>
              <a:t>        /&gt;</a:t>
            </a:r>
          </a:p>
          <a:p>
            <a:endParaRPr lang="zh-CN" altLang="en-US" sz="1400" dirty="0"/>
          </a:p>
          <a:p>
            <a:r>
              <a:rPr lang="zh-CN" altLang="en-US" sz="1400" dirty="0"/>
              <a:t>&lt;/LinearLayout&gt;</a:t>
            </a:r>
          </a:p>
        </p:txBody>
      </p:sp>
    </p:spTree>
    <p:extLst>
      <p:ext uri="{BB962C8B-B14F-4D97-AF65-F5344CB8AC3E}">
        <p14:creationId xmlns:p14="http://schemas.microsoft.com/office/powerpoint/2010/main" val="47142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创建</a:t>
            </a:r>
            <a:r>
              <a:rPr lang="en-US" altLang="zh-CN" sz="2400" dirty="0"/>
              <a:t>Fragment</a:t>
            </a:r>
            <a:endParaRPr lang="zh-CN" altLang="en-US" sz="2400" dirty="0"/>
          </a:p>
        </p:txBody>
      </p:sp>
      <p:sp>
        <p:nvSpPr>
          <p:cNvPr id="8" name="矩形 7">
            <a:extLst>
              <a:ext uri="{FF2B5EF4-FFF2-40B4-BE49-F238E27FC236}">
                <a16:creationId xmlns:a16="http://schemas.microsoft.com/office/drawing/2014/main" id="{DC09C1D0-9291-4759-A115-CC21729B1056}"/>
              </a:ext>
            </a:extLst>
          </p:cNvPr>
          <p:cNvSpPr/>
          <p:nvPr/>
        </p:nvSpPr>
        <p:spPr>
          <a:xfrm>
            <a:off x="838199" y="1183031"/>
            <a:ext cx="10322607" cy="369332"/>
          </a:xfrm>
          <a:prstGeom prst="rect">
            <a:avLst/>
          </a:prstGeom>
        </p:spPr>
        <p:txBody>
          <a:bodyPr wrap="square">
            <a:spAutoFit/>
          </a:bodyPr>
          <a:lstStyle/>
          <a:p>
            <a:r>
              <a:rPr lang="zh-CN" altLang="en-US" dirty="0"/>
              <a:t>然后编写</a:t>
            </a:r>
            <a:r>
              <a:rPr lang="en-US" altLang="zh-CN" dirty="0" err="1"/>
              <a:t>LeftFragment</a:t>
            </a:r>
            <a:r>
              <a:rPr lang="zh-CN" altLang="en-US" dirty="0"/>
              <a:t>和</a:t>
            </a:r>
            <a:r>
              <a:rPr lang="en-US" altLang="zh-CN" dirty="0" err="1"/>
              <a:t>RightFragment</a:t>
            </a:r>
            <a:r>
              <a:rPr lang="zh-CN" altLang="en-US" dirty="0"/>
              <a:t>中的代码，如下所示：</a:t>
            </a:r>
          </a:p>
        </p:txBody>
      </p:sp>
      <p:sp>
        <p:nvSpPr>
          <p:cNvPr id="9" name="矩形 8">
            <a:extLst>
              <a:ext uri="{FF2B5EF4-FFF2-40B4-BE49-F238E27FC236}">
                <a16:creationId xmlns:a16="http://schemas.microsoft.com/office/drawing/2014/main" id="{6CB28C6C-4459-4F91-AD21-E047B927A1B3}"/>
              </a:ext>
            </a:extLst>
          </p:cNvPr>
          <p:cNvSpPr/>
          <p:nvPr/>
        </p:nvSpPr>
        <p:spPr>
          <a:xfrm>
            <a:off x="838199" y="2320993"/>
            <a:ext cx="5869578" cy="2031325"/>
          </a:xfrm>
          <a:prstGeom prst="rect">
            <a:avLst/>
          </a:prstGeom>
        </p:spPr>
        <p:txBody>
          <a:bodyPr wrap="square">
            <a:spAutoFit/>
          </a:bodyPr>
          <a:lstStyle/>
          <a:p>
            <a:r>
              <a:rPr lang="en-US" altLang="zh-CN" sz="1400" dirty="0"/>
              <a:t>class </a:t>
            </a:r>
            <a:r>
              <a:rPr lang="en-US" altLang="zh-CN" sz="1400" dirty="0" err="1"/>
              <a:t>LeftFragment</a:t>
            </a:r>
            <a:r>
              <a:rPr lang="en-US" altLang="zh-CN" sz="1400" dirty="0"/>
              <a:t> : Fragment() {</a:t>
            </a:r>
          </a:p>
          <a:p>
            <a:endParaRPr lang="en-US" altLang="zh-CN" sz="1400" dirty="0"/>
          </a:p>
          <a:p>
            <a:r>
              <a:rPr lang="en-US" altLang="zh-CN" sz="1400" dirty="0"/>
              <a:t>    override fun </a:t>
            </a:r>
            <a:r>
              <a:rPr lang="en-US" altLang="zh-CN" sz="1400" dirty="0" err="1"/>
              <a:t>onCreateView</a:t>
            </a:r>
            <a:r>
              <a:rPr lang="en-US" altLang="zh-CN" sz="1400" dirty="0"/>
              <a:t>(</a:t>
            </a:r>
            <a:r>
              <a:rPr lang="en-US" altLang="zh-CN" sz="1400" dirty="0" err="1"/>
              <a:t>inflater</a:t>
            </a:r>
            <a:r>
              <a:rPr lang="en-US" altLang="zh-CN" sz="1400" dirty="0"/>
              <a:t>: </a:t>
            </a:r>
            <a:r>
              <a:rPr lang="en-US" altLang="zh-CN" sz="1400" dirty="0" err="1"/>
              <a:t>LayoutInflater</a:t>
            </a:r>
            <a:r>
              <a:rPr lang="en-US" altLang="zh-CN" sz="1400" dirty="0"/>
              <a:t>, </a:t>
            </a:r>
          </a:p>
          <a:p>
            <a:r>
              <a:rPr lang="en-US" altLang="zh-CN" sz="1400" dirty="0"/>
              <a:t>		container: </a:t>
            </a:r>
            <a:r>
              <a:rPr lang="en-US" altLang="zh-CN" sz="1400" dirty="0" err="1"/>
              <a:t>ViewGroup</a:t>
            </a:r>
            <a:r>
              <a:rPr lang="en-US" altLang="zh-CN" sz="1400" dirty="0"/>
              <a:t>?, </a:t>
            </a:r>
          </a:p>
          <a:p>
            <a:r>
              <a:rPr lang="en-US" altLang="zh-CN" sz="1400" dirty="0"/>
              <a:t>		</a:t>
            </a:r>
            <a:r>
              <a:rPr lang="en-US" altLang="zh-CN" sz="1400" dirty="0" err="1"/>
              <a:t>savedInstanceState</a:t>
            </a:r>
            <a:r>
              <a:rPr lang="en-US" altLang="zh-CN" sz="1400" dirty="0"/>
              <a:t>: Bundle?): View? {</a:t>
            </a:r>
          </a:p>
          <a:p>
            <a:r>
              <a:rPr lang="en-US" altLang="zh-CN" sz="1400" dirty="0"/>
              <a:t>        return </a:t>
            </a:r>
            <a:r>
              <a:rPr lang="en-US" altLang="zh-CN" sz="1400" dirty="0" err="1"/>
              <a:t>inflater.inflate</a:t>
            </a:r>
            <a:r>
              <a:rPr lang="en-US" altLang="zh-CN" sz="1400" dirty="0"/>
              <a:t>(</a:t>
            </a:r>
            <a:r>
              <a:rPr lang="en-US" altLang="zh-CN" sz="1400" dirty="0" err="1"/>
              <a:t>R.layout.left_fragment</a:t>
            </a:r>
            <a:r>
              <a:rPr lang="en-US" altLang="zh-CN" sz="1400" dirty="0"/>
              <a:t>, container, false)</a:t>
            </a:r>
          </a:p>
          <a:p>
            <a:r>
              <a:rPr lang="en-US" altLang="zh-CN" sz="1400" dirty="0"/>
              <a:t>    }</a:t>
            </a:r>
          </a:p>
          <a:p>
            <a:endParaRPr lang="en-US" altLang="zh-CN" sz="1400" dirty="0"/>
          </a:p>
          <a:p>
            <a:r>
              <a:rPr lang="en-US" altLang="zh-CN" sz="1400" dirty="0"/>
              <a:t>}</a:t>
            </a:r>
            <a:endParaRPr lang="zh-CN" altLang="en-US" sz="1400" dirty="0"/>
          </a:p>
        </p:txBody>
      </p:sp>
      <p:sp>
        <p:nvSpPr>
          <p:cNvPr id="10" name="矩形 9">
            <a:extLst>
              <a:ext uri="{FF2B5EF4-FFF2-40B4-BE49-F238E27FC236}">
                <a16:creationId xmlns:a16="http://schemas.microsoft.com/office/drawing/2014/main" id="{0300271F-7BE7-44BA-BA4C-7885481EE07C}"/>
              </a:ext>
            </a:extLst>
          </p:cNvPr>
          <p:cNvSpPr/>
          <p:nvPr/>
        </p:nvSpPr>
        <p:spPr>
          <a:xfrm>
            <a:off x="6716528" y="2214826"/>
            <a:ext cx="6673350" cy="2031325"/>
          </a:xfrm>
          <a:prstGeom prst="rect">
            <a:avLst/>
          </a:prstGeom>
        </p:spPr>
        <p:txBody>
          <a:bodyPr wrap="square">
            <a:spAutoFit/>
          </a:bodyPr>
          <a:lstStyle/>
          <a:p>
            <a:r>
              <a:rPr lang="en-US" altLang="zh-CN" sz="1400" dirty="0"/>
              <a:t>class </a:t>
            </a:r>
            <a:r>
              <a:rPr lang="en-US" altLang="zh-CN" sz="1400" dirty="0" err="1"/>
              <a:t>RightFragment</a:t>
            </a:r>
            <a:r>
              <a:rPr lang="en-US" altLang="zh-CN" sz="1400" dirty="0"/>
              <a:t> : Fragment() {</a:t>
            </a:r>
          </a:p>
          <a:p>
            <a:endParaRPr lang="en-US" altLang="zh-CN" sz="1400" dirty="0"/>
          </a:p>
          <a:p>
            <a:r>
              <a:rPr lang="en-US" altLang="zh-CN" sz="1400" dirty="0"/>
              <a:t>    override fun </a:t>
            </a:r>
            <a:r>
              <a:rPr lang="en-US" altLang="zh-CN" sz="1400" dirty="0" err="1"/>
              <a:t>onCreateView</a:t>
            </a:r>
            <a:r>
              <a:rPr lang="en-US" altLang="zh-CN" sz="1400" dirty="0"/>
              <a:t>(</a:t>
            </a:r>
            <a:r>
              <a:rPr lang="en-US" altLang="zh-CN" sz="1400" dirty="0" err="1"/>
              <a:t>inflater</a:t>
            </a:r>
            <a:r>
              <a:rPr lang="en-US" altLang="zh-CN" sz="1400" dirty="0"/>
              <a:t>: </a:t>
            </a:r>
            <a:r>
              <a:rPr lang="en-US" altLang="zh-CN" sz="1400" dirty="0" err="1"/>
              <a:t>LayoutInflater</a:t>
            </a:r>
            <a:r>
              <a:rPr lang="en-US" altLang="zh-CN" sz="1400" dirty="0"/>
              <a:t>, </a:t>
            </a:r>
          </a:p>
          <a:p>
            <a:r>
              <a:rPr lang="en-US" altLang="zh-CN" sz="1400" dirty="0"/>
              <a:t>		container: </a:t>
            </a:r>
            <a:r>
              <a:rPr lang="en-US" altLang="zh-CN" sz="1400" dirty="0" err="1"/>
              <a:t>ViewGroup</a:t>
            </a:r>
            <a:r>
              <a:rPr lang="en-US" altLang="zh-CN" sz="1400" dirty="0"/>
              <a:t>?, </a:t>
            </a:r>
          </a:p>
          <a:p>
            <a:r>
              <a:rPr lang="en-US" altLang="zh-CN" sz="1400" dirty="0"/>
              <a:t>		</a:t>
            </a:r>
            <a:r>
              <a:rPr lang="en-US" altLang="zh-CN" sz="1400" dirty="0" err="1"/>
              <a:t>savedInstanceState</a:t>
            </a:r>
            <a:r>
              <a:rPr lang="en-US" altLang="zh-CN" sz="1400" dirty="0"/>
              <a:t>: Bundle?): View? {</a:t>
            </a:r>
          </a:p>
          <a:p>
            <a:r>
              <a:rPr lang="en-US" altLang="zh-CN" sz="1400" dirty="0"/>
              <a:t>        return </a:t>
            </a:r>
            <a:r>
              <a:rPr lang="en-US" altLang="zh-CN" sz="1400" dirty="0" err="1"/>
              <a:t>inflater.inflate</a:t>
            </a:r>
            <a:r>
              <a:rPr lang="en-US" altLang="zh-CN" sz="1400" dirty="0"/>
              <a:t>(</a:t>
            </a:r>
            <a:r>
              <a:rPr lang="en-US" altLang="zh-CN" sz="1400" dirty="0" err="1"/>
              <a:t>R.layout.right_fragment</a:t>
            </a:r>
            <a:r>
              <a:rPr lang="en-US" altLang="zh-CN" sz="1400" dirty="0"/>
              <a:t>, container, false)</a:t>
            </a:r>
          </a:p>
          <a:p>
            <a:r>
              <a:rPr lang="en-US" altLang="zh-CN" sz="1400" dirty="0"/>
              <a:t>    }</a:t>
            </a:r>
          </a:p>
          <a:p>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421011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在布局中引入</a:t>
            </a:r>
            <a:r>
              <a:rPr lang="en-US" altLang="zh-CN" sz="2400" dirty="0"/>
              <a:t>Fragment</a:t>
            </a:r>
            <a:endParaRPr lang="zh-CN" altLang="en-US" sz="2400" dirty="0"/>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289589"/>
            <a:ext cx="10515600" cy="390678"/>
          </a:xfrm>
        </p:spPr>
        <p:txBody>
          <a:bodyPr>
            <a:normAutofit/>
          </a:bodyPr>
          <a:lstStyle/>
          <a:p>
            <a:pPr marL="0" indent="0">
              <a:buNone/>
            </a:pPr>
            <a:r>
              <a:rPr lang="zh-CN" altLang="en-US" sz="1800" dirty="0"/>
              <a:t>接下来修改</a:t>
            </a:r>
            <a:r>
              <a:rPr lang="en-US" altLang="zh-CN" sz="1800" dirty="0"/>
              <a:t>activity_main.xml</a:t>
            </a:r>
            <a:r>
              <a:rPr lang="zh-CN" altLang="en-US" sz="1800" dirty="0"/>
              <a:t>，在布局中引入</a:t>
            </a:r>
            <a:r>
              <a:rPr lang="en-US" altLang="zh-CN" sz="1800" dirty="0"/>
              <a:t>Fragment</a:t>
            </a:r>
            <a:r>
              <a:rPr lang="zh-CN" altLang="en-US" sz="1800" dirty="0"/>
              <a:t>。</a:t>
            </a:r>
          </a:p>
        </p:txBody>
      </p:sp>
      <p:sp>
        <p:nvSpPr>
          <p:cNvPr id="4" name="矩形 3">
            <a:extLst>
              <a:ext uri="{FF2B5EF4-FFF2-40B4-BE49-F238E27FC236}">
                <a16:creationId xmlns:a16="http://schemas.microsoft.com/office/drawing/2014/main" id="{9F1E9B9F-E4ED-491D-8CB1-EC9058A218C4}"/>
              </a:ext>
            </a:extLst>
          </p:cNvPr>
          <p:cNvSpPr/>
          <p:nvPr/>
        </p:nvSpPr>
        <p:spPr>
          <a:xfrm>
            <a:off x="838200" y="2224194"/>
            <a:ext cx="6096000" cy="4401205"/>
          </a:xfrm>
          <a:prstGeom prst="rect">
            <a:avLst/>
          </a:prstGeom>
        </p:spPr>
        <p:txBody>
          <a:bodyPr>
            <a:spAutoFit/>
          </a:bodyPr>
          <a:lstStyle/>
          <a:p>
            <a:r>
              <a:rPr lang="zh-CN" altLang="en-US" sz="1400" dirty="0"/>
              <a:t>&lt;LinearLayout xmlns:android="http://schemas.android.com/apk/res/android"</a:t>
            </a:r>
          </a:p>
          <a:p>
            <a:r>
              <a:rPr lang="zh-CN" altLang="en-US" sz="1400" dirty="0"/>
              <a:t>    android:orientation="horizontal"</a:t>
            </a:r>
          </a:p>
          <a:p>
            <a:r>
              <a:rPr lang="zh-CN" altLang="en-US" sz="1400" dirty="0"/>
              <a:t>    android:layout_width="match_parent"</a:t>
            </a:r>
          </a:p>
          <a:p>
            <a:r>
              <a:rPr lang="zh-CN" altLang="en-US" sz="1400" dirty="0"/>
              <a:t>    android:layout_height="match_parent" &gt;</a:t>
            </a:r>
          </a:p>
          <a:p>
            <a:endParaRPr lang="zh-CN" altLang="en-US" sz="1400" dirty="0"/>
          </a:p>
          <a:p>
            <a:r>
              <a:rPr lang="zh-CN" altLang="en-US" sz="1400" dirty="0"/>
              <a:t>    &lt;fragment</a:t>
            </a:r>
          </a:p>
          <a:p>
            <a:r>
              <a:rPr lang="zh-CN" altLang="en-US" sz="1400" dirty="0"/>
              <a:t>        android:id="@+id/leftFrag"</a:t>
            </a:r>
          </a:p>
          <a:p>
            <a:r>
              <a:rPr lang="zh-CN" altLang="en-US" sz="1400" dirty="0"/>
              <a:t>        android:name="com.example.fragmenttest.LeftFragment"</a:t>
            </a:r>
          </a:p>
          <a:p>
            <a:r>
              <a:rPr lang="zh-CN" altLang="en-US" sz="1400" dirty="0"/>
              <a:t>        android:layout_width="0dp"</a:t>
            </a:r>
          </a:p>
          <a:p>
            <a:r>
              <a:rPr lang="zh-CN" altLang="en-US" sz="1400" dirty="0"/>
              <a:t>        android:layout_height="match_parent"</a:t>
            </a:r>
          </a:p>
          <a:p>
            <a:r>
              <a:rPr lang="zh-CN" altLang="en-US" sz="1400" dirty="0"/>
              <a:t>        android:layout_weight="1" /&gt;</a:t>
            </a:r>
          </a:p>
          <a:p>
            <a:endParaRPr lang="zh-CN" altLang="en-US" sz="1400" dirty="0"/>
          </a:p>
          <a:p>
            <a:r>
              <a:rPr lang="zh-CN" altLang="en-US" sz="1400" dirty="0"/>
              <a:t>    &lt;fragment</a:t>
            </a:r>
          </a:p>
          <a:p>
            <a:r>
              <a:rPr lang="zh-CN" altLang="en-US" sz="1400" dirty="0"/>
              <a:t>        android:id="@+id/rightFrag"</a:t>
            </a:r>
          </a:p>
          <a:p>
            <a:r>
              <a:rPr lang="zh-CN" altLang="en-US" sz="1400" dirty="0"/>
              <a:t>        android:name="com.example.fragmenttest.RightFragment"</a:t>
            </a:r>
          </a:p>
          <a:p>
            <a:r>
              <a:rPr lang="zh-CN" altLang="en-US" sz="1400" dirty="0"/>
              <a:t>        android:layout_width="0dp"</a:t>
            </a:r>
          </a:p>
          <a:p>
            <a:r>
              <a:rPr lang="zh-CN" altLang="en-US" sz="1400" dirty="0"/>
              <a:t>        android:layout_height="match_parent"</a:t>
            </a:r>
          </a:p>
          <a:p>
            <a:r>
              <a:rPr lang="zh-CN" altLang="en-US" sz="1400" dirty="0"/>
              <a:t>        android:layout_weight="1" /&gt;</a:t>
            </a:r>
          </a:p>
          <a:p>
            <a:endParaRPr lang="zh-CN" altLang="en-US" sz="1400" dirty="0"/>
          </a:p>
          <a:p>
            <a:r>
              <a:rPr lang="zh-CN" altLang="en-US" sz="1400" dirty="0"/>
              <a:t>&lt;/LinearLayout&gt;</a:t>
            </a:r>
          </a:p>
        </p:txBody>
      </p:sp>
    </p:spTree>
    <p:extLst>
      <p:ext uri="{BB962C8B-B14F-4D97-AF65-F5344CB8AC3E}">
        <p14:creationId xmlns:p14="http://schemas.microsoft.com/office/powerpoint/2010/main" val="81487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Fragment</a:t>
            </a:r>
            <a:r>
              <a:rPr lang="zh-CN" altLang="en-US" sz="2400" dirty="0"/>
              <a:t>的运行效果</a:t>
            </a:r>
          </a:p>
        </p:txBody>
      </p:sp>
      <p:sp>
        <p:nvSpPr>
          <p:cNvPr id="9" name="矩形 8">
            <a:extLst>
              <a:ext uri="{FF2B5EF4-FFF2-40B4-BE49-F238E27FC236}">
                <a16:creationId xmlns:a16="http://schemas.microsoft.com/office/drawing/2014/main" id="{2580FA2D-5C11-4EBA-89C7-C1C5D3548448}"/>
              </a:ext>
            </a:extLst>
          </p:cNvPr>
          <p:cNvSpPr/>
          <p:nvPr/>
        </p:nvSpPr>
        <p:spPr>
          <a:xfrm>
            <a:off x="838200" y="1239317"/>
            <a:ext cx="10237150" cy="369332"/>
          </a:xfrm>
          <a:prstGeom prst="rect">
            <a:avLst/>
          </a:prstGeom>
        </p:spPr>
        <p:txBody>
          <a:bodyPr wrap="square">
            <a:spAutoFit/>
          </a:bodyPr>
          <a:lstStyle/>
          <a:p>
            <a:r>
              <a:rPr lang="zh-CN" altLang="en-US" dirty="0"/>
              <a:t>这样最简单的</a:t>
            </a:r>
            <a:r>
              <a:rPr lang="en-US" altLang="zh-CN" dirty="0"/>
              <a:t>Fragment</a:t>
            </a:r>
            <a:r>
              <a:rPr lang="zh-CN" altLang="en-US" dirty="0"/>
              <a:t>示例就已经写好了，运行效果见下图。</a:t>
            </a:r>
          </a:p>
        </p:txBody>
      </p:sp>
      <p:pic>
        <p:nvPicPr>
          <p:cNvPr id="10" name="图片 9">
            <a:extLst>
              <a:ext uri="{FF2B5EF4-FFF2-40B4-BE49-F238E27FC236}">
                <a16:creationId xmlns:a16="http://schemas.microsoft.com/office/drawing/2014/main" id="{8E0E8E75-3595-4009-AC34-50F964B8E64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39315" y="1846950"/>
            <a:ext cx="6557524" cy="4281548"/>
          </a:xfrm>
          <a:prstGeom prst="rect">
            <a:avLst/>
          </a:prstGeom>
        </p:spPr>
      </p:pic>
    </p:spTree>
    <p:extLst>
      <p:ext uri="{BB962C8B-B14F-4D97-AF65-F5344CB8AC3E}">
        <p14:creationId xmlns:p14="http://schemas.microsoft.com/office/powerpoint/2010/main" val="138666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动态添加</a:t>
            </a:r>
            <a:r>
              <a:rPr lang="en-US" altLang="zh-CN" sz="2400" dirty="0"/>
              <a:t>Fragment</a:t>
            </a:r>
            <a:endParaRPr lang="zh-CN" altLang="en-US" sz="2400" dirty="0"/>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289589"/>
            <a:ext cx="10515600" cy="390678"/>
          </a:xfrm>
        </p:spPr>
        <p:txBody>
          <a:bodyPr>
            <a:normAutofit/>
          </a:bodyPr>
          <a:lstStyle/>
          <a:p>
            <a:pPr marL="0" indent="0">
              <a:buNone/>
            </a:pPr>
            <a:r>
              <a:rPr lang="zh-CN" altLang="en-US" sz="1800" dirty="0"/>
              <a:t>首先需要准备一个布局作为动态添加</a:t>
            </a:r>
            <a:r>
              <a:rPr lang="en-US" altLang="zh-CN" sz="1800" dirty="0"/>
              <a:t>Fragment</a:t>
            </a:r>
            <a:r>
              <a:rPr lang="zh-CN" altLang="en-US" sz="1800" dirty="0"/>
              <a:t>的窗口。</a:t>
            </a:r>
          </a:p>
        </p:txBody>
      </p:sp>
      <p:sp>
        <p:nvSpPr>
          <p:cNvPr id="4" name="矩形 3">
            <a:extLst>
              <a:ext uri="{FF2B5EF4-FFF2-40B4-BE49-F238E27FC236}">
                <a16:creationId xmlns:a16="http://schemas.microsoft.com/office/drawing/2014/main" id="{9F1E9B9F-E4ED-491D-8CB1-EC9058A218C4}"/>
              </a:ext>
            </a:extLst>
          </p:cNvPr>
          <p:cNvSpPr/>
          <p:nvPr/>
        </p:nvSpPr>
        <p:spPr>
          <a:xfrm>
            <a:off x="838200" y="2091670"/>
            <a:ext cx="8038011" cy="4401205"/>
          </a:xfrm>
          <a:prstGeom prst="rect">
            <a:avLst/>
          </a:prstGeom>
        </p:spPr>
        <p:txBody>
          <a:bodyPr wrap="square">
            <a:spAutoFit/>
          </a:bodyPr>
          <a:lstStyle/>
          <a:p>
            <a:r>
              <a:rPr lang="en-US" altLang="zh-CN" sz="1400" dirty="0"/>
              <a:t>&lt;</a:t>
            </a:r>
            <a:r>
              <a:rPr lang="en-US" altLang="zh-CN" sz="1400" dirty="0" err="1"/>
              <a:t>LinearLayout</a:t>
            </a:r>
            <a:r>
              <a:rPr lang="en-US" altLang="zh-CN" sz="1400" dirty="0"/>
              <a:t> </a:t>
            </a:r>
            <a:r>
              <a:rPr lang="en-US" altLang="zh-CN" sz="1400" dirty="0" err="1"/>
              <a:t>xmlns:android</a:t>
            </a:r>
            <a:r>
              <a:rPr lang="en-US" altLang="zh-CN" sz="1400" dirty="0"/>
              <a:t>="http://schemas.android.com/</a:t>
            </a:r>
            <a:r>
              <a:rPr lang="en-US" altLang="zh-CN" sz="1400" dirty="0" err="1"/>
              <a:t>apk</a:t>
            </a:r>
            <a:r>
              <a:rPr lang="en-US" altLang="zh-CN" sz="1400" dirty="0"/>
              <a:t>/res/android"</a:t>
            </a:r>
          </a:p>
          <a:p>
            <a:r>
              <a:rPr lang="en-US" altLang="zh-CN" sz="1400" dirty="0"/>
              <a:t>    </a:t>
            </a:r>
            <a:r>
              <a:rPr lang="en-US" altLang="zh-CN" sz="1400" dirty="0" err="1"/>
              <a:t>android:orientation</a:t>
            </a:r>
            <a:r>
              <a:rPr lang="en-US" altLang="zh-CN" sz="1400" dirty="0"/>
              <a:t>="horizontal"</a:t>
            </a:r>
          </a:p>
          <a:p>
            <a:r>
              <a:rPr lang="en-US" altLang="zh-CN" sz="1400" dirty="0"/>
              <a:t>    </a:t>
            </a:r>
            <a:r>
              <a:rPr lang="en-US" altLang="zh-CN" sz="1400" dirty="0" err="1"/>
              <a:t>android:layout_width</a:t>
            </a:r>
            <a:r>
              <a:rPr lang="en-US" altLang="zh-CN" sz="1400" dirty="0"/>
              <a:t>="</a:t>
            </a:r>
            <a:r>
              <a:rPr lang="en-US" altLang="zh-CN" sz="1400" dirty="0" err="1"/>
              <a:t>match_parent</a:t>
            </a:r>
            <a:r>
              <a:rPr lang="en-US" altLang="zh-CN" sz="1400" dirty="0"/>
              <a:t>"</a:t>
            </a:r>
          </a:p>
          <a:p>
            <a:r>
              <a:rPr lang="en-US" altLang="zh-CN" sz="1400" dirty="0"/>
              <a:t>    </a:t>
            </a:r>
            <a:r>
              <a:rPr lang="en-US" altLang="zh-CN" sz="1400" dirty="0" err="1"/>
              <a:t>android:layout_height</a:t>
            </a:r>
            <a:r>
              <a:rPr lang="en-US" altLang="zh-CN" sz="1400" dirty="0"/>
              <a:t>="</a:t>
            </a:r>
            <a:r>
              <a:rPr lang="en-US" altLang="zh-CN" sz="1400" dirty="0" err="1"/>
              <a:t>match_parent</a:t>
            </a:r>
            <a:r>
              <a:rPr lang="en-US" altLang="zh-CN" sz="1400" dirty="0"/>
              <a:t>" &gt;</a:t>
            </a:r>
          </a:p>
          <a:p>
            <a:endParaRPr lang="en-US" altLang="zh-CN" sz="1400" dirty="0"/>
          </a:p>
          <a:p>
            <a:r>
              <a:rPr lang="en-US" altLang="zh-CN" sz="1400" dirty="0"/>
              <a:t>    &lt;fragment</a:t>
            </a:r>
          </a:p>
          <a:p>
            <a:r>
              <a:rPr lang="en-US" altLang="zh-CN" sz="1400" dirty="0"/>
              <a:t>        </a:t>
            </a:r>
            <a:r>
              <a:rPr lang="en-US" altLang="zh-CN" sz="1400" dirty="0" err="1"/>
              <a:t>android:id</a:t>
            </a:r>
            <a:r>
              <a:rPr lang="en-US" altLang="zh-CN" sz="1400" dirty="0"/>
              <a:t>="@+id/</a:t>
            </a:r>
            <a:r>
              <a:rPr lang="en-US" altLang="zh-CN" sz="1400" dirty="0" err="1"/>
              <a:t>leftFrag</a:t>
            </a:r>
            <a:r>
              <a:rPr lang="en-US" altLang="zh-CN" sz="1400" dirty="0"/>
              <a:t>"</a:t>
            </a:r>
          </a:p>
          <a:p>
            <a:r>
              <a:rPr lang="en-US" altLang="zh-CN" sz="1400" dirty="0"/>
              <a:t>        </a:t>
            </a:r>
            <a:r>
              <a:rPr lang="en-US" altLang="zh-CN" sz="1400" dirty="0" err="1"/>
              <a:t>android:name</a:t>
            </a:r>
            <a:r>
              <a:rPr lang="en-US" altLang="zh-CN" sz="1400" dirty="0"/>
              <a:t>="</a:t>
            </a:r>
            <a:r>
              <a:rPr lang="en-US" altLang="zh-CN" sz="1400" dirty="0" err="1"/>
              <a:t>com.example.fragmenttest.LeftFragment</a:t>
            </a:r>
            <a:r>
              <a:rPr lang="en-US" altLang="zh-CN" sz="1400" dirty="0"/>
              <a:t>"</a:t>
            </a:r>
          </a:p>
          <a:p>
            <a:r>
              <a:rPr lang="en-US" altLang="zh-CN" sz="1400" dirty="0"/>
              <a:t>        </a:t>
            </a:r>
            <a:r>
              <a:rPr lang="en-US" altLang="zh-CN" sz="1400" dirty="0" err="1"/>
              <a:t>android:layout_width</a:t>
            </a:r>
            <a:r>
              <a:rPr lang="en-US" altLang="zh-CN" sz="1400" dirty="0"/>
              <a:t>="0dp"</a:t>
            </a:r>
          </a:p>
          <a:p>
            <a:r>
              <a:rPr lang="en-US" altLang="zh-CN" sz="1400" dirty="0"/>
              <a:t>        </a:t>
            </a:r>
            <a:r>
              <a:rPr lang="en-US" altLang="zh-CN" sz="1400" dirty="0" err="1"/>
              <a:t>android:layout_height</a:t>
            </a:r>
            <a:r>
              <a:rPr lang="en-US" altLang="zh-CN" sz="1400" dirty="0"/>
              <a:t>="</a:t>
            </a:r>
            <a:r>
              <a:rPr lang="en-US" altLang="zh-CN" sz="1400" dirty="0" err="1"/>
              <a:t>match_parent</a:t>
            </a:r>
            <a:r>
              <a:rPr lang="en-US" altLang="zh-CN" sz="1400" dirty="0"/>
              <a:t>"</a:t>
            </a:r>
          </a:p>
          <a:p>
            <a:r>
              <a:rPr lang="en-US" altLang="zh-CN" sz="1400" dirty="0"/>
              <a:t>        </a:t>
            </a:r>
            <a:r>
              <a:rPr lang="en-US" altLang="zh-CN" sz="1400" dirty="0" err="1"/>
              <a:t>android:layout_weight</a:t>
            </a:r>
            <a:r>
              <a:rPr lang="en-US" altLang="zh-CN" sz="1400" dirty="0"/>
              <a:t>="1" /&gt;</a:t>
            </a:r>
          </a:p>
          <a:p>
            <a:endParaRPr lang="en-US" altLang="zh-CN" sz="1400" dirty="0"/>
          </a:p>
          <a:p>
            <a:r>
              <a:rPr lang="en-US" altLang="zh-CN" sz="1400" b="1" dirty="0"/>
              <a:t>    &lt;</a:t>
            </a:r>
            <a:r>
              <a:rPr lang="en-US" altLang="zh-CN" sz="1400" b="1" dirty="0" err="1"/>
              <a:t>FrameLayout</a:t>
            </a:r>
            <a:endParaRPr lang="en-US" altLang="zh-CN" sz="1400" b="1" dirty="0"/>
          </a:p>
          <a:p>
            <a:r>
              <a:rPr lang="en-US" altLang="zh-CN" sz="1400" b="1" dirty="0"/>
              <a:t>        </a:t>
            </a:r>
            <a:r>
              <a:rPr lang="en-US" altLang="zh-CN" sz="1400" b="1" dirty="0" err="1"/>
              <a:t>android:id</a:t>
            </a:r>
            <a:r>
              <a:rPr lang="en-US" altLang="zh-CN" sz="1400" b="1" dirty="0"/>
              <a:t>="@+id/</a:t>
            </a:r>
            <a:r>
              <a:rPr lang="en-US" altLang="zh-CN" sz="1400" b="1" dirty="0" err="1"/>
              <a:t>rightLayout</a:t>
            </a:r>
            <a:r>
              <a:rPr lang="en-US" altLang="zh-CN" sz="1400" b="1" dirty="0"/>
              <a:t>"</a:t>
            </a:r>
          </a:p>
          <a:p>
            <a:r>
              <a:rPr lang="en-US" altLang="zh-CN" sz="1400" b="1" dirty="0"/>
              <a:t>        </a:t>
            </a:r>
            <a:r>
              <a:rPr lang="en-US" altLang="zh-CN" sz="1400" b="1" dirty="0" err="1"/>
              <a:t>android:layout_width</a:t>
            </a:r>
            <a:r>
              <a:rPr lang="en-US" altLang="zh-CN" sz="1400" b="1" dirty="0"/>
              <a:t>="0dp"</a:t>
            </a:r>
          </a:p>
          <a:p>
            <a:r>
              <a:rPr lang="en-US" altLang="zh-CN" sz="1400" b="1" dirty="0"/>
              <a:t>        </a:t>
            </a:r>
            <a:r>
              <a:rPr lang="en-US" altLang="zh-CN" sz="1400" b="1" dirty="0" err="1"/>
              <a:t>android:layout_height</a:t>
            </a:r>
            <a:r>
              <a:rPr lang="en-US" altLang="zh-CN" sz="1400" b="1" dirty="0"/>
              <a:t>="</a:t>
            </a:r>
            <a:r>
              <a:rPr lang="en-US" altLang="zh-CN" sz="1400" b="1" dirty="0" err="1"/>
              <a:t>match_parent</a:t>
            </a:r>
            <a:r>
              <a:rPr lang="en-US" altLang="zh-CN" sz="1400" b="1" dirty="0"/>
              <a:t>"</a:t>
            </a:r>
          </a:p>
          <a:p>
            <a:r>
              <a:rPr lang="en-US" altLang="zh-CN" sz="1400" b="1" dirty="0"/>
              <a:t>        </a:t>
            </a:r>
            <a:r>
              <a:rPr lang="en-US" altLang="zh-CN" sz="1400" b="1" dirty="0" err="1"/>
              <a:t>android:layout_weight</a:t>
            </a:r>
            <a:r>
              <a:rPr lang="en-US" altLang="zh-CN" sz="1400" b="1" dirty="0"/>
              <a:t>="1" &gt;</a:t>
            </a:r>
          </a:p>
          <a:p>
            <a:r>
              <a:rPr lang="en-US" altLang="zh-CN" sz="1400" b="1" dirty="0"/>
              <a:t>    &lt;/</a:t>
            </a:r>
            <a:r>
              <a:rPr lang="en-US" altLang="zh-CN" sz="1400" b="1" dirty="0" err="1"/>
              <a:t>FrameLayout</a:t>
            </a:r>
            <a:r>
              <a:rPr lang="en-US" altLang="zh-CN" sz="1400" b="1" dirty="0"/>
              <a:t>&gt;</a:t>
            </a:r>
          </a:p>
          <a:p>
            <a:endParaRPr lang="en-US" altLang="zh-CN" sz="1400" dirty="0"/>
          </a:p>
          <a:p>
            <a:r>
              <a:rPr lang="en-US" altLang="zh-CN" sz="1400" dirty="0"/>
              <a:t>&lt;/</a:t>
            </a:r>
            <a:r>
              <a:rPr lang="en-US" altLang="zh-CN" sz="1400" dirty="0" err="1"/>
              <a:t>LinearLayout</a:t>
            </a:r>
            <a:r>
              <a:rPr lang="en-US" altLang="zh-CN" sz="1400" dirty="0"/>
              <a:t>&gt;</a:t>
            </a:r>
          </a:p>
        </p:txBody>
      </p:sp>
    </p:spTree>
    <p:extLst>
      <p:ext uri="{BB962C8B-B14F-4D97-AF65-F5344CB8AC3E}">
        <p14:creationId xmlns:p14="http://schemas.microsoft.com/office/powerpoint/2010/main" val="197125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动态添加</a:t>
            </a:r>
            <a:r>
              <a:rPr lang="en-US" altLang="zh-CN" sz="2400" dirty="0"/>
              <a:t>Fragment</a:t>
            </a:r>
            <a:endParaRPr lang="zh-CN" altLang="en-US" sz="2400" dirty="0"/>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289589"/>
            <a:ext cx="10515600" cy="390678"/>
          </a:xfrm>
        </p:spPr>
        <p:txBody>
          <a:bodyPr>
            <a:normAutofit/>
          </a:bodyPr>
          <a:lstStyle/>
          <a:p>
            <a:pPr marL="0" indent="0">
              <a:buNone/>
            </a:pPr>
            <a:r>
              <a:rPr lang="zh-CN" altLang="en-US" sz="1800" dirty="0"/>
              <a:t>然后在代码中向</a:t>
            </a:r>
            <a:r>
              <a:rPr lang="en-US" altLang="zh-CN" sz="1800" dirty="0" err="1"/>
              <a:t>FrameLayout</a:t>
            </a:r>
            <a:r>
              <a:rPr lang="zh-CN" altLang="en-US" sz="1800" dirty="0"/>
              <a:t>里添加内容，从而实现动态添加</a:t>
            </a:r>
            <a:r>
              <a:rPr lang="en-US" altLang="zh-CN" sz="1800" dirty="0"/>
              <a:t>Fragment</a:t>
            </a:r>
            <a:r>
              <a:rPr lang="zh-CN" altLang="en-US" sz="1800" dirty="0"/>
              <a:t>的功能。</a:t>
            </a:r>
          </a:p>
        </p:txBody>
      </p:sp>
      <p:sp>
        <p:nvSpPr>
          <p:cNvPr id="4" name="矩形 3">
            <a:extLst>
              <a:ext uri="{FF2B5EF4-FFF2-40B4-BE49-F238E27FC236}">
                <a16:creationId xmlns:a16="http://schemas.microsoft.com/office/drawing/2014/main" id="{9F1E9B9F-E4ED-491D-8CB1-EC9058A218C4}"/>
              </a:ext>
            </a:extLst>
          </p:cNvPr>
          <p:cNvSpPr/>
          <p:nvPr/>
        </p:nvSpPr>
        <p:spPr>
          <a:xfrm>
            <a:off x="838199" y="2347024"/>
            <a:ext cx="7443651" cy="3970318"/>
          </a:xfrm>
          <a:prstGeom prst="rect">
            <a:avLst/>
          </a:prstGeom>
        </p:spPr>
        <p:txBody>
          <a:bodyPr wrap="square">
            <a:spAutoFit/>
          </a:bodyPr>
          <a:lstStyle/>
          <a:p>
            <a:r>
              <a:rPr lang="en-US" altLang="zh-CN" sz="1400" dirty="0"/>
              <a:t>class </a:t>
            </a:r>
            <a:r>
              <a:rPr lang="en-US" altLang="zh-CN" sz="1400" dirty="0" err="1"/>
              <a:t>MainActivity</a:t>
            </a:r>
            <a:r>
              <a:rPr lang="en-US" altLang="zh-CN" sz="1400" dirty="0"/>
              <a:t> : </a:t>
            </a:r>
            <a:r>
              <a:rPr lang="en-US" altLang="zh-CN" sz="1400" dirty="0" err="1"/>
              <a:t>AppCompatActivity</a:t>
            </a:r>
            <a:r>
              <a:rPr lang="en-US" altLang="zh-CN" sz="1400" dirty="0"/>
              <a:t>() {</a:t>
            </a:r>
          </a:p>
          <a:p>
            <a:endParaRPr lang="en-US" altLang="zh-CN" sz="1400" dirty="0"/>
          </a:p>
          <a:p>
            <a:r>
              <a:rPr lang="en-US" altLang="zh-CN" sz="1400" dirty="0"/>
              <a:t>    override fun </a:t>
            </a:r>
            <a:r>
              <a:rPr lang="en-US" altLang="zh-CN" sz="1400" dirty="0" err="1"/>
              <a:t>onCreate</a:t>
            </a:r>
            <a:r>
              <a:rPr lang="en-US" altLang="zh-CN" sz="1400" dirty="0"/>
              <a:t>(</a:t>
            </a:r>
            <a:r>
              <a:rPr lang="en-US" altLang="zh-CN" sz="1400" dirty="0" err="1"/>
              <a:t>savedInstanceState</a:t>
            </a:r>
            <a:r>
              <a:rPr lang="en-US" altLang="zh-CN" sz="1400" dirty="0"/>
              <a:t>: Bundle?) {</a:t>
            </a:r>
          </a:p>
          <a:p>
            <a:r>
              <a:rPr lang="en-US" altLang="zh-CN" sz="1400" dirty="0"/>
              <a:t>        </a:t>
            </a:r>
            <a:r>
              <a:rPr lang="en-US" altLang="zh-CN" sz="1400" dirty="0" err="1"/>
              <a:t>super.onCreate</a:t>
            </a:r>
            <a:r>
              <a:rPr lang="en-US" altLang="zh-CN" sz="1400" dirty="0"/>
              <a:t>(</a:t>
            </a:r>
            <a:r>
              <a:rPr lang="en-US" altLang="zh-CN" sz="1400" dirty="0" err="1"/>
              <a:t>savedInstanceState</a:t>
            </a:r>
            <a:r>
              <a:rPr lang="en-US" altLang="zh-CN" sz="1400" dirty="0"/>
              <a:t>)</a:t>
            </a:r>
          </a:p>
          <a:p>
            <a:r>
              <a:rPr lang="en-US" altLang="zh-CN" sz="1400" dirty="0"/>
              <a:t>        </a:t>
            </a:r>
            <a:r>
              <a:rPr lang="en-US" altLang="zh-CN" sz="1400" dirty="0" err="1"/>
              <a:t>setContentView</a:t>
            </a:r>
            <a:r>
              <a:rPr lang="en-US" altLang="zh-CN" sz="1400" dirty="0"/>
              <a:t>(</a:t>
            </a:r>
            <a:r>
              <a:rPr lang="en-US" altLang="zh-CN" sz="1400" dirty="0" err="1"/>
              <a:t>R.layout.activity_main</a:t>
            </a:r>
            <a:r>
              <a:rPr lang="en-US" altLang="zh-CN" sz="1400" dirty="0"/>
              <a:t>)</a:t>
            </a:r>
          </a:p>
          <a:p>
            <a:r>
              <a:rPr lang="en-US" altLang="zh-CN" sz="1400" dirty="0"/>
              <a:t>        </a:t>
            </a:r>
            <a:r>
              <a:rPr lang="en-US" altLang="zh-CN" sz="1400" dirty="0" err="1"/>
              <a:t>button.setOnClickListener</a:t>
            </a:r>
            <a:r>
              <a:rPr lang="en-US" altLang="zh-CN" sz="1400" dirty="0"/>
              <a:t> {</a:t>
            </a:r>
          </a:p>
          <a:p>
            <a:r>
              <a:rPr lang="en-US" altLang="zh-CN" sz="1400" dirty="0"/>
              <a:t>            </a:t>
            </a:r>
            <a:r>
              <a:rPr lang="en-US" altLang="zh-CN" sz="1400" b="1" dirty="0" err="1"/>
              <a:t>replaceFragment</a:t>
            </a:r>
            <a:r>
              <a:rPr lang="en-US" altLang="zh-CN" sz="1400" b="1" dirty="0"/>
              <a:t>(</a:t>
            </a:r>
            <a:r>
              <a:rPr lang="en-US" altLang="zh-CN" sz="1400" b="1" dirty="0" err="1"/>
              <a:t>AnotherRightFragment</a:t>
            </a:r>
            <a:r>
              <a:rPr lang="en-US" altLang="zh-CN" sz="1400" b="1" dirty="0"/>
              <a:t>())</a:t>
            </a:r>
          </a:p>
          <a:p>
            <a:r>
              <a:rPr lang="en-US" altLang="zh-CN" sz="1400" dirty="0"/>
              <a:t>        }</a:t>
            </a:r>
          </a:p>
          <a:p>
            <a:r>
              <a:rPr lang="en-US" altLang="zh-CN" sz="1400" dirty="0"/>
              <a:t>    }</a:t>
            </a:r>
          </a:p>
          <a:p>
            <a:endParaRPr lang="en-US" altLang="zh-CN" sz="1400" dirty="0"/>
          </a:p>
          <a:p>
            <a:r>
              <a:rPr lang="en-US" altLang="zh-CN" sz="1400" b="1" dirty="0"/>
              <a:t>    private fun </a:t>
            </a:r>
            <a:r>
              <a:rPr lang="en-US" altLang="zh-CN" sz="1400" b="1" dirty="0" err="1"/>
              <a:t>replaceFragment</a:t>
            </a:r>
            <a:r>
              <a:rPr lang="en-US" altLang="zh-CN" sz="1400" b="1" dirty="0"/>
              <a:t>(fragment: Fragment) {</a:t>
            </a:r>
          </a:p>
          <a:p>
            <a:r>
              <a:rPr lang="en-US" altLang="zh-CN" sz="1400" b="1" dirty="0"/>
              <a:t>        </a:t>
            </a:r>
            <a:r>
              <a:rPr lang="en-US" altLang="zh-CN" sz="1400" b="1" dirty="0" err="1"/>
              <a:t>val</a:t>
            </a:r>
            <a:r>
              <a:rPr lang="en-US" altLang="zh-CN" sz="1400" b="1" dirty="0"/>
              <a:t> </a:t>
            </a:r>
            <a:r>
              <a:rPr lang="en-US" altLang="zh-CN" sz="1400" b="1" dirty="0" err="1"/>
              <a:t>fragmentManager</a:t>
            </a:r>
            <a:r>
              <a:rPr lang="en-US" altLang="zh-CN" sz="1400" b="1" dirty="0"/>
              <a:t> = </a:t>
            </a:r>
            <a:r>
              <a:rPr lang="en-US" altLang="zh-CN" sz="1400" b="1" dirty="0" err="1"/>
              <a:t>supportFragmentManager</a:t>
            </a:r>
            <a:endParaRPr lang="en-US" altLang="zh-CN" sz="1400" b="1" dirty="0"/>
          </a:p>
          <a:p>
            <a:r>
              <a:rPr lang="en-US" altLang="zh-CN" sz="1400" b="1" dirty="0"/>
              <a:t>        </a:t>
            </a:r>
            <a:r>
              <a:rPr lang="en-US" altLang="zh-CN" sz="1400" b="1" dirty="0" err="1"/>
              <a:t>val</a:t>
            </a:r>
            <a:r>
              <a:rPr lang="en-US" altLang="zh-CN" sz="1400" b="1" dirty="0"/>
              <a:t> transaction = </a:t>
            </a:r>
            <a:r>
              <a:rPr lang="en-US" altLang="zh-CN" sz="1400" b="1" dirty="0" err="1"/>
              <a:t>fragmentManager.beginTransaction</a:t>
            </a:r>
            <a:r>
              <a:rPr lang="en-US" altLang="zh-CN" sz="1400" b="1" dirty="0"/>
              <a:t>()</a:t>
            </a:r>
          </a:p>
          <a:p>
            <a:r>
              <a:rPr lang="en-US" altLang="zh-CN" sz="1400" b="1" dirty="0"/>
              <a:t>        </a:t>
            </a:r>
            <a:r>
              <a:rPr lang="en-US" altLang="zh-CN" sz="1400" b="1" dirty="0" err="1"/>
              <a:t>transaction.replace</a:t>
            </a:r>
            <a:r>
              <a:rPr lang="en-US" altLang="zh-CN" sz="1400" b="1" dirty="0"/>
              <a:t>(</a:t>
            </a:r>
            <a:r>
              <a:rPr lang="en-US" altLang="zh-CN" sz="1400" b="1" dirty="0" err="1"/>
              <a:t>R.id.rightLayout</a:t>
            </a:r>
            <a:r>
              <a:rPr lang="en-US" altLang="zh-CN" sz="1400" b="1" dirty="0"/>
              <a:t>, fragment)</a:t>
            </a:r>
          </a:p>
          <a:p>
            <a:r>
              <a:rPr lang="en-US" altLang="zh-CN" sz="1400" b="1" dirty="0"/>
              <a:t>        </a:t>
            </a:r>
            <a:r>
              <a:rPr lang="en-US" altLang="zh-CN" sz="1400" b="1" dirty="0" err="1"/>
              <a:t>transaction.commit</a:t>
            </a:r>
            <a:r>
              <a:rPr lang="en-US" altLang="zh-CN" sz="1400" b="1" dirty="0"/>
              <a:t>()</a:t>
            </a:r>
          </a:p>
          <a:p>
            <a:r>
              <a:rPr lang="en-US" altLang="zh-CN" sz="1400" b="1" dirty="0"/>
              <a:t>    }</a:t>
            </a:r>
          </a:p>
          <a:p>
            <a:endParaRPr lang="en-US" altLang="zh-CN" sz="1400" dirty="0"/>
          </a:p>
          <a:p>
            <a:r>
              <a:rPr lang="en-US" altLang="zh-CN" sz="1400" dirty="0"/>
              <a:t>}</a:t>
            </a:r>
          </a:p>
        </p:txBody>
      </p:sp>
    </p:spTree>
    <p:extLst>
      <p:ext uri="{BB962C8B-B14F-4D97-AF65-F5344CB8AC3E}">
        <p14:creationId xmlns:p14="http://schemas.microsoft.com/office/powerpoint/2010/main" val="1167194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自定义 1">
      <a:dk1>
        <a:srgbClr val="000000"/>
      </a:dk1>
      <a:lt1>
        <a:srgbClr val="FFFFFF"/>
      </a:lt1>
      <a:dk2>
        <a:srgbClr val="FFFEFC"/>
      </a:dk2>
      <a:lt2>
        <a:srgbClr val="CEDBE6"/>
      </a:lt2>
      <a:accent1>
        <a:srgbClr val="41B1E2"/>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{8AA2F039-4069-F644-ACDE-2166C0520A53}tf10001121</Template>
  <TotalTime>571</TotalTime>
  <Words>1711</Words>
  <Application>Microsoft Office PowerPoint</Application>
  <PresentationFormat>宽屏</PresentationFormat>
  <Paragraphs>232</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Arial</vt:lpstr>
      <vt:lpstr>Calibri</vt:lpstr>
      <vt:lpstr>Wingdings 2</vt:lpstr>
      <vt:lpstr>引用</vt:lpstr>
      <vt:lpstr>第5章 手机平板要兼顾，探究Fragment</vt:lpstr>
      <vt:lpstr>Fragment是什么</vt:lpstr>
      <vt:lpstr>Fragment的基本用法</vt:lpstr>
      <vt:lpstr>定义Fragment的布局</vt:lpstr>
      <vt:lpstr>创建Fragment</vt:lpstr>
      <vt:lpstr>在布局中引入Fragment</vt:lpstr>
      <vt:lpstr>Fragment的运行效果</vt:lpstr>
      <vt:lpstr>动态添加Fragment</vt:lpstr>
      <vt:lpstr>动态添加Fragment</vt:lpstr>
      <vt:lpstr>动态添加Fragment的步骤</vt:lpstr>
      <vt:lpstr>在Fragment中实现返回栈</vt:lpstr>
      <vt:lpstr>Fragment的生命周期</vt:lpstr>
      <vt:lpstr>Fragment的生命周期</vt:lpstr>
      <vt:lpstr>Fragment的生命周期示意图</vt:lpstr>
      <vt:lpstr>限定符的使用</vt:lpstr>
      <vt:lpstr>large限定符</vt:lpstr>
      <vt:lpstr>最小宽度限定符</vt:lpstr>
      <vt:lpstr>Kotlin课堂</vt:lpstr>
      <vt:lpstr>扩展函数</vt:lpstr>
      <vt:lpstr>运算符重载</vt:lpstr>
      <vt:lpstr>运算符重载</vt:lpstr>
      <vt:lpstr>推荐阅读</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开始启程，你的第一行Android代码</dc:title>
  <dc:creator>郭 霖</dc:creator>
  <cp:lastModifiedBy>张霞</cp:lastModifiedBy>
  <cp:revision>228</cp:revision>
  <dcterms:created xsi:type="dcterms:W3CDTF">2019-11-27T23:48:03Z</dcterms:created>
  <dcterms:modified xsi:type="dcterms:W3CDTF">2020-03-19T06:43:36Z</dcterms:modified>
</cp:coreProperties>
</file>