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1"/>
  </p:handoutMasterIdLst>
  <p:sldIdLst>
    <p:sldId id="256" r:id="rId2"/>
    <p:sldId id="257" r:id="rId3"/>
    <p:sldId id="336" r:id="rId4"/>
    <p:sldId id="337" r:id="rId5"/>
    <p:sldId id="318" r:id="rId6"/>
    <p:sldId id="272" r:id="rId7"/>
    <p:sldId id="338" r:id="rId8"/>
    <p:sldId id="339" r:id="rId9"/>
    <p:sldId id="340" r:id="rId10"/>
    <p:sldId id="341" r:id="rId11"/>
    <p:sldId id="327" r:id="rId12"/>
    <p:sldId id="301" r:id="rId13"/>
    <p:sldId id="305" r:id="rId14"/>
    <p:sldId id="342" r:id="rId15"/>
    <p:sldId id="322" r:id="rId16"/>
    <p:sldId id="323" r:id="rId17"/>
    <p:sldId id="343" r:id="rId18"/>
    <p:sldId id="387" r:id="rId19"/>
    <p:sldId id="27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snapToGrid="0">
      <p:cViewPr varScale="1">
        <p:scale>
          <a:sx n="146" d="100"/>
          <a:sy n="146" d="100"/>
        </p:scale>
        <p:origin x="132" y="480"/>
      </p:cViewPr>
      <p:guideLst/>
    </p:cSldViewPr>
  </p:slideViewPr>
  <p:notesTextViewPr>
    <p:cViewPr>
      <p:scale>
        <a:sx n="1" d="1"/>
        <a:sy n="1" d="1"/>
      </p:scale>
      <p:origin x="0" y="0"/>
    </p:cViewPr>
  </p:notesText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EC5BCE0-699C-437F-B652-5CB0B596EC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F48608C-DDE6-4EC9-AF5E-B407711F89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08DD3B-F241-4A4A-B38E-4D6E51486391}" type="datetimeFigureOut">
              <a:rPr lang="zh-CN" altLang="en-US" smtClean="0"/>
              <a:t>2020/3/19</a:t>
            </a:fld>
            <a:endParaRPr lang="zh-CN" altLang="en-US"/>
          </a:p>
        </p:txBody>
      </p:sp>
      <p:sp>
        <p:nvSpPr>
          <p:cNvPr id="4" name="页脚占位符 3">
            <a:extLst>
              <a:ext uri="{FF2B5EF4-FFF2-40B4-BE49-F238E27FC236}">
                <a16:creationId xmlns:a16="http://schemas.microsoft.com/office/drawing/2014/main" id="{20B046C5-D399-4BF5-8F6E-B92D26E5F7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EA02327-1496-4306-9B04-9A1A974FB4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50623C-C2CB-4688-A4EF-EB5A56AE84C5}" type="slidenum">
              <a:rPr lang="zh-CN" altLang="en-US" smtClean="0"/>
              <a:t>‹#›</a:t>
            </a:fld>
            <a:endParaRPr lang="zh-CN" altLang="en-US"/>
          </a:p>
        </p:txBody>
      </p:sp>
    </p:spTree>
    <p:extLst>
      <p:ext uri="{BB962C8B-B14F-4D97-AF65-F5344CB8AC3E}">
        <p14:creationId xmlns:p14="http://schemas.microsoft.com/office/powerpoint/2010/main" val="483183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日期占位符 6">
            <a:extLst>
              <a:ext uri="{FF2B5EF4-FFF2-40B4-BE49-F238E27FC236}">
                <a16:creationId xmlns:a16="http://schemas.microsoft.com/office/drawing/2014/main" id="{50770384-9FA2-4D52-BF84-5B830EE9603C}"/>
              </a:ext>
            </a:extLst>
          </p:cNvPr>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8" name="页脚占位符 7">
            <a:extLst>
              <a:ext uri="{FF2B5EF4-FFF2-40B4-BE49-F238E27FC236}">
                <a16:creationId xmlns:a16="http://schemas.microsoft.com/office/drawing/2014/main" id="{3BB49E3D-6B25-48A7-BC6E-335B6C7193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D96613-3DEF-480F-8D5B-8AC08805A875}"/>
              </a:ext>
            </a:extLst>
          </p:cNvPr>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73259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80347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11932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52302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420546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01860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a:effectLst/>
        </p:spPr>
        <p:txBody>
          <a:bodyPr/>
          <a:lstStyle>
            <a:lvl1pPr>
              <a:defRPr>
                <a:effectLst/>
              </a:defRPr>
            </a:lvl1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6338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36141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58434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81921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1971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7484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82060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3885810" y="6041362"/>
            <a:ext cx="976879" cy="365125"/>
          </a:xfrm>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16771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E84F04C-7BE5-4800-BEFE-CF1A78709C76}" type="datetimeFigureOut">
              <a:rPr lang="zh-CN" altLang="en-US" smtClean="0"/>
              <a:t>2020/3/19</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E1A4871-B804-4682-9AD5-292607198BB8}" type="slidenum">
              <a:rPr lang="zh-CN" altLang="en-US" smtClean="0"/>
              <a:t>‹#›</a:t>
            </a:fld>
            <a:endParaRPr lang="zh-CN" altLang="en-US"/>
          </a:p>
        </p:txBody>
      </p:sp>
      <p:sp>
        <p:nvSpPr>
          <p:cNvPr id="7" name="页脚占位符 4">
            <a:extLst>
              <a:ext uri="{FF2B5EF4-FFF2-40B4-BE49-F238E27FC236}">
                <a16:creationId xmlns:a16="http://schemas.microsoft.com/office/drawing/2014/main" id="{78AAADE2-FCE0-8A41-890A-C857872AC9A8}"/>
              </a:ext>
            </a:extLst>
          </p:cNvPr>
          <p:cNvSpPr txBox="1">
            <a:spLocks/>
          </p:cNvSpPr>
          <p:nvPr userDrawn="1"/>
        </p:nvSpPr>
        <p:spPr>
          <a:xfrm>
            <a:off x="8475785" y="6487054"/>
            <a:ext cx="3716215"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第一行代码</a:t>
            </a:r>
            <a:r>
              <a:rPr lang="en-US" altLang="zh-CN" dirty="0"/>
              <a:t>——Android </a:t>
            </a:r>
            <a:r>
              <a:rPr lang="zh-CN" altLang="en-US" dirty="0"/>
              <a:t>（第</a:t>
            </a:r>
            <a:r>
              <a:rPr lang="en-US" altLang="zh-CN" dirty="0"/>
              <a:t>3</a:t>
            </a:r>
            <a:r>
              <a:rPr lang="zh-CN" altLang="en-US" dirty="0"/>
              <a:t>版）</a:t>
            </a:r>
            <a:r>
              <a:rPr lang="en-US" altLang="zh-CN" dirty="0"/>
              <a:t>》</a:t>
            </a:r>
            <a:r>
              <a:rPr lang="zh-CN" altLang="en-US" dirty="0"/>
              <a:t>随书</a:t>
            </a:r>
            <a:r>
              <a:rPr lang="en-US" altLang="zh-CN" dirty="0"/>
              <a:t>PPT</a:t>
            </a:r>
            <a:endParaRPr lang="zh-CN" altLang="en-US" dirty="0"/>
          </a:p>
          <a:p>
            <a:endParaRPr lang="zh-CN" altLang="en-US" dirty="0"/>
          </a:p>
        </p:txBody>
      </p:sp>
    </p:spTree>
    <p:extLst>
      <p:ext uri="{BB962C8B-B14F-4D97-AF65-F5344CB8AC3E}">
        <p14:creationId xmlns:p14="http://schemas.microsoft.com/office/powerpoint/2010/main" val="3045594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ituring.com.cn/book/2744"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第</a:t>
            </a:r>
            <a:r>
              <a:rPr lang="en-US" altLang="zh-CN" sz="3200" dirty="0"/>
              <a:t>6</a:t>
            </a:r>
            <a:r>
              <a:rPr lang="zh-CN" altLang="en-US" sz="3200" dirty="0"/>
              <a:t>章 全局大喇叭，详解广播机制</a:t>
            </a:r>
          </a:p>
        </p:txBody>
      </p:sp>
    </p:spTree>
    <p:extLst>
      <p:ext uri="{BB962C8B-B14F-4D97-AF65-F5344CB8AC3E}">
        <p14:creationId xmlns:p14="http://schemas.microsoft.com/office/powerpoint/2010/main" val="411736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发送自定义广播</a:t>
            </a:r>
          </a:p>
        </p:txBody>
      </p:sp>
    </p:spTree>
    <p:extLst>
      <p:ext uri="{BB962C8B-B14F-4D97-AF65-F5344CB8AC3E}">
        <p14:creationId xmlns:p14="http://schemas.microsoft.com/office/powerpoint/2010/main" val="2469723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发送标准广播</a:t>
            </a:r>
          </a:p>
        </p:txBody>
      </p:sp>
      <p:sp>
        <p:nvSpPr>
          <p:cNvPr id="8" name="矩形 7">
            <a:extLst>
              <a:ext uri="{FF2B5EF4-FFF2-40B4-BE49-F238E27FC236}">
                <a16:creationId xmlns:a16="http://schemas.microsoft.com/office/drawing/2014/main" id="{DC09C1D0-9291-4759-A115-CC21729B1056}"/>
              </a:ext>
            </a:extLst>
          </p:cNvPr>
          <p:cNvSpPr/>
          <p:nvPr/>
        </p:nvSpPr>
        <p:spPr>
          <a:xfrm>
            <a:off x="838199" y="2230435"/>
            <a:ext cx="10322607" cy="1200329"/>
          </a:xfrm>
          <a:prstGeom prst="rect">
            <a:avLst/>
          </a:prstGeom>
        </p:spPr>
        <p:txBody>
          <a:bodyPr wrap="square">
            <a:spAutoFit/>
          </a:bodyPr>
          <a:lstStyle/>
          <a:p>
            <a:r>
              <a:rPr lang="zh-CN" altLang="en-US" dirty="0"/>
              <a:t>构建一个</a:t>
            </a:r>
            <a:r>
              <a:rPr lang="en-US" altLang="zh-CN" dirty="0"/>
              <a:t>Intent</a:t>
            </a:r>
            <a:r>
              <a:rPr lang="zh-CN" altLang="en-US" dirty="0"/>
              <a:t>对象，并把要发送的广播的值传入。然后调用</a:t>
            </a:r>
            <a:r>
              <a:rPr lang="en-US" altLang="zh-CN" dirty="0"/>
              <a:t>Intent</a:t>
            </a:r>
            <a:r>
              <a:rPr lang="zh-CN" altLang="en-US" dirty="0"/>
              <a:t>的</a:t>
            </a:r>
            <a:r>
              <a:rPr lang="en-US" altLang="zh-CN" dirty="0" err="1"/>
              <a:t>setPackage</a:t>
            </a:r>
            <a:r>
              <a:rPr lang="en-US" altLang="zh-CN" dirty="0"/>
              <a:t>()</a:t>
            </a:r>
            <a:r>
              <a:rPr lang="zh-CN" altLang="en-US" dirty="0"/>
              <a:t>方法，并传入当前应用程序的包名。最后调用</a:t>
            </a:r>
            <a:r>
              <a:rPr lang="en-US" altLang="zh-CN" dirty="0" err="1"/>
              <a:t>sendBroadcast</a:t>
            </a:r>
            <a:r>
              <a:rPr lang="en-US" altLang="zh-CN" dirty="0"/>
              <a:t>()</a:t>
            </a:r>
            <a:r>
              <a:rPr lang="zh-CN" altLang="en-US" dirty="0"/>
              <a:t>方法将广播发送出去，这样所有监听</a:t>
            </a:r>
            <a:r>
              <a:rPr lang="en-US" altLang="zh-CN" dirty="0" err="1"/>
              <a:t>com.example.broadcasttest.MY_BROADCAST</a:t>
            </a:r>
            <a:r>
              <a:rPr lang="zh-CN" altLang="en-US" dirty="0"/>
              <a:t>这条广播的</a:t>
            </a:r>
            <a:r>
              <a:rPr lang="en-US" altLang="zh-CN" dirty="0" err="1"/>
              <a:t>BroadcastReceiver</a:t>
            </a:r>
            <a:r>
              <a:rPr lang="zh-CN" altLang="en-US" dirty="0"/>
              <a:t>就会收到消息了。此时发出去的广播就是一条标准广播。</a:t>
            </a:r>
          </a:p>
        </p:txBody>
      </p:sp>
      <p:sp>
        <p:nvSpPr>
          <p:cNvPr id="3" name="矩形 2">
            <a:extLst>
              <a:ext uri="{FF2B5EF4-FFF2-40B4-BE49-F238E27FC236}">
                <a16:creationId xmlns:a16="http://schemas.microsoft.com/office/drawing/2014/main" id="{A4677C7B-25C9-41B4-8F6C-6E33C651137B}"/>
              </a:ext>
            </a:extLst>
          </p:cNvPr>
          <p:cNvSpPr/>
          <p:nvPr/>
        </p:nvSpPr>
        <p:spPr>
          <a:xfrm>
            <a:off x="904785" y="3767002"/>
            <a:ext cx="10382429" cy="2893100"/>
          </a:xfrm>
          <a:prstGeom prst="rect">
            <a:avLst/>
          </a:prstGeom>
        </p:spPr>
        <p:txBody>
          <a:bodyPr wrap="square">
            <a:spAutoFit/>
          </a:bodyPr>
          <a:lstStyle/>
          <a:p>
            <a:r>
              <a:rPr lang="zh-CN" altLang="en-US" sz="1400" dirty="0"/>
              <a:t>class MainActivity : AppCompatActivity() {</a:t>
            </a:r>
          </a:p>
          <a:p>
            <a:r>
              <a:rPr lang="zh-CN" altLang="en-US" sz="1400" dirty="0"/>
              <a:t>    </a:t>
            </a:r>
          </a:p>
          <a:p>
            <a:r>
              <a:rPr lang="zh-CN" altLang="en-US" sz="1400" dirty="0"/>
              <a:t>    override fun onCreate(savedInstanceState: Bundle?) {</a:t>
            </a:r>
          </a:p>
          <a:p>
            <a:r>
              <a:rPr lang="zh-CN" altLang="en-US" sz="1400" dirty="0"/>
              <a:t>        super.onCreate(savedInstanceState)</a:t>
            </a:r>
          </a:p>
          <a:p>
            <a:r>
              <a:rPr lang="zh-CN" altLang="en-US" sz="1400" dirty="0"/>
              <a:t>        setContentView(R.layout.activity_main)</a:t>
            </a:r>
          </a:p>
          <a:p>
            <a:r>
              <a:rPr lang="zh-CN" altLang="en-US" sz="1400" dirty="0"/>
              <a:t>        button.setOnClickListener {</a:t>
            </a:r>
          </a:p>
          <a:p>
            <a:r>
              <a:rPr lang="zh-CN" altLang="en-US" sz="1400" dirty="0"/>
              <a:t>            val intent = Intent("com.example.broadcasttest.MY_BROADCAST")</a:t>
            </a:r>
          </a:p>
          <a:p>
            <a:r>
              <a:rPr lang="zh-CN" altLang="en-US" sz="1400" dirty="0"/>
              <a:t>            intent.setPackage(packageName)</a:t>
            </a:r>
          </a:p>
          <a:p>
            <a:r>
              <a:rPr lang="zh-CN" altLang="en-US" sz="1400" dirty="0"/>
              <a:t>            sendBroadcast(intent)</a:t>
            </a:r>
          </a:p>
          <a:p>
            <a:r>
              <a:rPr lang="zh-CN" altLang="en-US" sz="1400" dirty="0"/>
              <a:t>        }</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421011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发送有序广播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16793"/>
            <a:ext cx="10515600" cy="390678"/>
          </a:xfrm>
        </p:spPr>
        <p:txBody>
          <a:bodyPr>
            <a:normAutofit/>
          </a:bodyPr>
          <a:lstStyle/>
          <a:p>
            <a:pPr marL="0" indent="0">
              <a:buNone/>
            </a:pPr>
            <a:r>
              <a:rPr lang="zh-CN" altLang="en-US" sz="1800" dirty="0"/>
              <a:t>和标准广播不同，有序广播是一种同步执行的广播，并且是可以被截断的。</a:t>
            </a:r>
          </a:p>
        </p:txBody>
      </p:sp>
      <p:sp>
        <p:nvSpPr>
          <p:cNvPr id="4" name="矩形 3">
            <a:extLst>
              <a:ext uri="{FF2B5EF4-FFF2-40B4-BE49-F238E27FC236}">
                <a16:creationId xmlns:a16="http://schemas.microsoft.com/office/drawing/2014/main" id="{9F1E9B9F-E4ED-491D-8CB1-EC9058A218C4}"/>
              </a:ext>
            </a:extLst>
          </p:cNvPr>
          <p:cNvSpPr/>
          <p:nvPr/>
        </p:nvSpPr>
        <p:spPr>
          <a:xfrm>
            <a:off x="838199" y="2336757"/>
            <a:ext cx="8116389" cy="2954655"/>
          </a:xfrm>
          <a:prstGeom prst="rect">
            <a:avLst/>
          </a:prstGeom>
        </p:spPr>
        <p:txBody>
          <a:bodyPr wrap="square">
            <a:spAutoFit/>
          </a:bodyPr>
          <a:lstStyle/>
          <a:p>
            <a:r>
              <a:rPr lang="zh-CN" altLang="en-US" sz="1400" dirty="0"/>
              <a:t>class MainActivity : AppCompatActivity() {</a:t>
            </a:r>
          </a:p>
          <a:p>
            <a:r>
              <a:rPr lang="zh-CN" altLang="en-US" sz="1400" dirty="0"/>
              <a:t>    </a:t>
            </a:r>
          </a:p>
          <a:p>
            <a:r>
              <a:rPr lang="zh-CN" altLang="en-US" sz="1400" dirty="0"/>
              <a:t>    override fun onCreate(savedInstanceState: Bundle?) {</a:t>
            </a:r>
          </a:p>
          <a:p>
            <a:r>
              <a:rPr lang="zh-CN" altLang="en-US" sz="1400" dirty="0"/>
              <a:t>        super.onCreate(savedInstanceState)</a:t>
            </a:r>
          </a:p>
          <a:p>
            <a:r>
              <a:rPr lang="zh-CN" altLang="en-US" sz="1400" dirty="0"/>
              <a:t>        setContentView(R.layout.activity_main)</a:t>
            </a:r>
          </a:p>
          <a:p>
            <a:r>
              <a:rPr lang="zh-CN" altLang="en-US" sz="1400" dirty="0"/>
              <a:t>        button.setOnClickListener {</a:t>
            </a:r>
          </a:p>
          <a:p>
            <a:r>
              <a:rPr lang="zh-CN" altLang="en-US" sz="1400" dirty="0"/>
              <a:t>            val intent = Intent("com.example.broadcasttest.MY_BROADCAST")</a:t>
            </a:r>
          </a:p>
          <a:p>
            <a:r>
              <a:rPr lang="zh-CN" altLang="en-US" sz="1400" dirty="0"/>
              <a:t>            intent.setPackage(packageName)</a:t>
            </a:r>
          </a:p>
          <a:p>
            <a:r>
              <a:rPr lang="zh-CN" altLang="en-US" sz="1400" dirty="0"/>
              <a:t>            </a:t>
            </a:r>
            <a:r>
              <a:rPr lang="en-US" altLang="zh-CN" sz="1400" b="1" dirty="0" err="1"/>
              <a:t>sendOrderedBroadcast</a:t>
            </a:r>
            <a:r>
              <a:rPr lang="en-US" altLang="zh-CN" sz="1400" b="1" dirty="0"/>
              <a:t>(intent, null)</a:t>
            </a:r>
            <a:endParaRPr lang="zh-CN" altLang="en-US" sz="1400" dirty="0"/>
          </a:p>
          <a:p>
            <a:r>
              <a:rPr lang="zh-CN" altLang="en-US" sz="1400" dirty="0"/>
              <a:t>        }</a:t>
            </a:r>
          </a:p>
          <a:p>
            <a:r>
              <a:rPr lang="zh-CN" altLang="en-US" sz="1400" dirty="0"/>
              <a:t>    }</a:t>
            </a:r>
          </a:p>
          <a:p>
            <a:r>
              <a:rPr lang="zh-CN" altLang="en-US" sz="1400" dirty="0"/>
              <a:t>    </a:t>
            </a:r>
          </a:p>
          <a:p>
            <a:r>
              <a:rPr lang="zh-CN" altLang="en-US" sz="1400" dirty="0"/>
              <a:t>}</a:t>
            </a:r>
          </a:p>
        </p:txBody>
      </p:sp>
      <p:sp>
        <p:nvSpPr>
          <p:cNvPr id="5" name="矩形 4">
            <a:extLst>
              <a:ext uri="{FF2B5EF4-FFF2-40B4-BE49-F238E27FC236}">
                <a16:creationId xmlns:a16="http://schemas.microsoft.com/office/drawing/2014/main" id="{E1FA0C6C-5A9A-466B-8D82-17432730A405}"/>
              </a:ext>
            </a:extLst>
          </p:cNvPr>
          <p:cNvSpPr/>
          <p:nvPr/>
        </p:nvSpPr>
        <p:spPr>
          <a:xfrm>
            <a:off x="838200" y="5731358"/>
            <a:ext cx="11211370" cy="369332"/>
          </a:xfrm>
          <a:prstGeom prst="rect">
            <a:avLst/>
          </a:prstGeom>
        </p:spPr>
        <p:txBody>
          <a:bodyPr wrap="square">
            <a:spAutoFit/>
          </a:bodyPr>
          <a:lstStyle/>
          <a:p>
            <a:r>
              <a:rPr lang="zh-CN" altLang="en-US" dirty="0"/>
              <a:t>发送有序广播只需要改动一行代码，即将sendBroadcast()方法改成sendOrderedBroadcast()方法。</a:t>
            </a:r>
          </a:p>
        </p:txBody>
      </p:sp>
    </p:spTree>
    <p:extLst>
      <p:ext uri="{BB962C8B-B14F-4D97-AF65-F5344CB8AC3E}">
        <p14:creationId xmlns:p14="http://schemas.microsoft.com/office/powerpoint/2010/main" val="81487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接收自定义广播</a:t>
            </a:r>
          </a:p>
        </p:txBody>
      </p:sp>
      <p:sp>
        <p:nvSpPr>
          <p:cNvPr id="9" name="矩形 8">
            <a:extLst>
              <a:ext uri="{FF2B5EF4-FFF2-40B4-BE49-F238E27FC236}">
                <a16:creationId xmlns:a16="http://schemas.microsoft.com/office/drawing/2014/main" id="{2580FA2D-5C11-4EBA-89C7-C1C5D3548448}"/>
              </a:ext>
            </a:extLst>
          </p:cNvPr>
          <p:cNvSpPr/>
          <p:nvPr/>
        </p:nvSpPr>
        <p:spPr>
          <a:xfrm>
            <a:off x="838200" y="2469600"/>
            <a:ext cx="10237150" cy="646331"/>
          </a:xfrm>
          <a:prstGeom prst="rect">
            <a:avLst/>
          </a:prstGeom>
        </p:spPr>
        <p:txBody>
          <a:bodyPr wrap="square">
            <a:spAutoFit/>
          </a:bodyPr>
          <a:lstStyle/>
          <a:p>
            <a:r>
              <a:rPr lang="zh-CN" altLang="en-US" dirty="0"/>
              <a:t>在发送广播之前，我们还是需要先定义一个</a:t>
            </a:r>
            <a:r>
              <a:rPr lang="en-US" altLang="zh-CN" dirty="0" err="1"/>
              <a:t>BroadcastReceiver</a:t>
            </a:r>
            <a:r>
              <a:rPr lang="zh-CN" altLang="en-US" dirty="0"/>
              <a:t>来准备接收此广播，不然发出去也是白发。因此新建一个</a:t>
            </a:r>
            <a:r>
              <a:rPr lang="en-US" altLang="zh-CN" dirty="0" err="1"/>
              <a:t>MyBroadcastReceiver</a:t>
            </a:r>
            <a:r>
              <a:rPr lang="zh-CN" altLang="en-US" dirty="0"/>
              <a:t>，并在</a:t>
            </a:r>
            <a:r>
              <a:rPr lang="en-US" altLang="zh-CN" dirty="0" err="1"/>
              <a:t>onReceive</a:t>
            </a:r>
            <a:r>
              <a:rPr lang="en-US" altLang="zh-CN" dirty="0"/>
              <a:t>()</a:t>
            </a:r>
            <a:r>
              <a:rPr lang="zh-CN" altLang="en-US" dirty="0"/>
              <a:t>方法中加入如下代码：</a:t>
            </a:r>
          </a:p>
        </p:txBody>
      </p:sp>
      <p:sp>
        <p:nvSpPr>
          <p:cNvPr id="3" name="矩形 2">
            <a:extLst>
              <a:ext uri="{FF2B5EF4-FFF2-40B4-BE49-F238E27FC236}">
                <a16:creationId xmlns:a16="http://schemas.microsoft.com/office/drawing/2014/main" id="{A9E30F86-2CEB-4A30-9A7E-30E1BABDBB9C}"/>
              </a:ext>
            </a:extLst>
          </p:cNvPr>
          <p:cNvSpPr/>
          <p:nvPr/>
        </p:nvSpPr>
        <p:spPr>
          <a:xfrm>
            <a:off x="838200" y="3393935"/>
            <a:ext cx="10826809" cy="2031325"/>
          </a:xfrm>
          <a:prstGeom prst="rect">
            <a:avLst/>
          </a:prstGeom>
        </p:spPr>
        <p:txBody>
          <a:bodyPr wrap="square">
            <a:spAutoFit/>
          </a:bodyPr>
          <a:lstStyle/>
          <a:p>
            <a:r>
              <a:rPr lang="zh-CN" altLang="en-US" dirty="0"/>
              <a:t>class MyBroadcastReceiver : BroadcastReceiver() {</a:t>
            </a:r>
          </a:p>
          <a:p>
            <a:endParaRPr lang="zh-CN" altLang="en-US" dirty="0"/>
          </a:p>
          <a:p>
            <a:r>
              <a:rPr lang="zh-CN" altLang="en-US" dirty="0"/>
              <a:t>    override fun onReceive(context: Context, intent: Intent) {</a:t>
            </a:r>
          </a:p>
          <a:p>
            <a:r>
              <a:rPr lang="zh-CN" altLang="en-US" dirty="0"/>
              <a:t>        Toast.makeText(context, "received in MyBroadcastReceiver", Toast.LENGTH_SHORT).show()</a:t>
            </a:r>
          </a:p>
          <a:p>
            <a:r>
              <a:rPr lang="zh-CN" altLang="en-US" dirty="0"/>
              <a:t>    }</a:t>
            </a:r>
          </a:p>
          <a:p>
            <a:endParaRPr lang="zh-CN" altLang="en-US" dirty="0"/>
          </a:p>
          <a:p>
            <a:r>
              <a:rPr lang="zh-CN" altLang="en-US" dirty="0"/>
              <a:t>}</a:t>
            </a:r>
          </a:p>
        </p:txBody>
      </p:sp>
    </p:spTree>
    <p:extLst>
      <p:ext uri="{BB962C8B-B14F-4D97-AF65-F5344CB8AC3E}">
        <p14:creationId xmlns:p14="http://schemas.microsoft.com/office/powerpoint/2010/main" val="138666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9EB17CE-4F4E-4B2C-889C-708BECE16D8C}"/>
              </a:ext>
            </a:extLst>
          </p:cNvPr>
          <p:cNvPicPr/>
          <p:nvPr/>
        </p:nvPicPr>
        <p:blipFill>
          <a:blip r:embed="rId2">
            <a:extLst>
              <a:ext uri="{28A0092B-C50C-407E-A947-70E740481C1C}">
                <a14:useLocalDpi xmlns:a14="http://schemas.microsoft.com/office/drawing/2010/main" val="0"/>
              </a:ext>
            </a:extLst>
          </a:blip>
          <a:stretch>
            <a:fillRect/>
          </a:stretch>
        </p:blipFill>
        <p:spPr>
          <a:xfrm>
            <a:off x="9168996" y="2087163"/>
            <a:ext cx="2243048" cy="4014021"/>
          </a:xfrm>
          <a:prstGeom prst="rect">
            <a:avLst/>
          </a:prstGeom>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接收自定义广播</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369332"/>
          </a:xfrm>
          <a:prstGeom prst="rect">
            <a:avLst/>
          </a:prstGeom>
        </p:spPr>
        <p:txBody>
          <a:bodyPr wrap="square">
            <a:spAutoFit/>
          </a:bodyPr>
          <a:lstStyle/>
          <a:p>
            <a:r>
              <a:rPr lang="zh-CN" altLang="en-US" dirty="0"/>
              <a:t>然后在</a:t>
            </a:r>
            <a:r>
              <a:rPr lang="en-US" altLang="zh-CN" dirty="0"/>
              <a:t>AndroidManifest.xml</a:t>
            </a:r>
            <a:r>
              <a:rPr lang="zh-CN" altLang="en-US" dirty="0"/>
              <a:t>中对这个</a:t>
            </a:r>
            <a:r>
              <a:rPr lang="en-US" altLang="zh-CN" dirty="0" err="1"/>
              <a:t>BroadcastReceiver</a:t>
            </a:r>
            <a:r>
              <a:rPr lang="zh-CN" altLang="en-US" dirty="0"/>
              <a:t>进行注册：</a:t>
            </a:r>
          </a:p>
        </p:txBody>
      </p:sp>
      <p:sp>
        <p:nvSpPr>
          <p:cNvPr id="3" name="矩形 2">
            <a:extLst>
              <a:ext uri="{FF2B5EF4-FFF2-40B4-BE49-F238E27FC236}">
                <a16:creationId xmlns:a16="http://schemas.microsoft.com/office/drawing/2014/main" id="{A9E30F86-2CEB-4A30-9A7E-30E1BABDBB9C}"/>
              </a:ext>
            </a:extLst>
          </p:cNvPr>
          <p:cNvSpPr/>
          <p:nvPr/>
        </p:nvSpPr>
        <p:spPr>
          <a:xfrm>
            <a:off x="838199" y="2241352"/>
            <a:ext cx="8135983" cy="4616648"/>
          </a:xfrm>
          <a:prstGeom prst="rect">
            <a:avLst/>
          </a:prstGeom>
        </p:spPr>
        <p:txBody>
          <a:bodyPr wrap="square">
            <a:spAutoFit/>
          </a:bodyPr>
          <a:lstStyle/>
          <a:p>
            <a:r>
              <a:rPr lang="en-US" altLang="zh-CN" sz="1400" dirty="0"/>
              <a:t>&lt;manifest </a:t>
            </a:r>
            <a:r>
              <a:rPr lang="en-US" altLang="zh-CN" sz="1400" dirty="0" err="1"/>
              <a:t>xmlns:android</a:t>
            </a:r>
            <a:r>
              <a:rPr lang="en-US" altLang="zh-CN" sz="1400" dirty="0"/>
              <a:t>="http://schemas.android.com/</a:t>
            </a:r>
            <a:r>
              <a:rPr lang="en-US" altLang="zh-CN" sz="1400" dirty="0" err="1"/>
              <a:t>apk</a:t>
            </a:r>
            <a:r>
              <a:rPr lang="en-US" altLang="zh-CN" sz="1400" dirty="0"/>
              <a:t>/res/android"</a:t>
            </a:r>
          </a:p>
          <a:p>
            <a:r>
              <a:rPr lang="en-US" altLang="zh-CN" sz="1400" dirty="0"/>
              <a:t>          package="</a:t>
            </a:r>
            <a:r>
              <a:rPr lang="en-US" altLang="zh-CN" sz="1400" dirty="0" err="1"/>
              <a:t>com.example.broadcasttest</a:t>
            </a:r>
            <a:r>
              <a:rPr lang="en-US" altLang="zh-CN" sz="1400" dirty="0"/>
              <a:t>"&gt;</a:t>
            </a:r>
          </a:p>
          <a:p>
            <a:r>
              <a:rPr lang="en-US" altLang="zh-CN" sz="1400" dirty="0"/>
              <a:t>    …</a:t>
            </a:r>
          </a:p>
          <a:p>
            <a:r>
              <a:rPr lang="en-US" altLang="zh-CN" sz="1400" dirty="0"/>
              <a:t>    &lt;application</a:t>
            </a:r>
          </a:p>
          <a:p>
            <a:r>
              <a:rPr lang="en-US" altLang="zh-CN" sz="1400" dirty="0"/>
              <a:t>        </a:t>
            </a:r>
            <a:r>
              <a:rPr lang="en-US" altLang="zh-CN" sz="1400" dirty="0" err="1"/>
              <a:t>android:allowBackup</a:t>
            </a:r>
            <a:r>
              <a:rPr lang="en-US" altLang="zh-CN" sz="1400" dirty="0"/>
              <a:t>="true"</a:t>
            </a:r>
          </a:p>
          <a:p>
            <a:r>
              <a:rPr lang="en-US" altLang="zh-CN" sz="1400" dirty="0"/>
              <a:t>        </a:t>
            </a:r>
            <a:r>
              <a:rPr lang="en-US" altLang="zh-CN" sz="1400" dirty="0" err="1"/>
              <a:t>android:icon</a:t>
            </a:r>
            <a:r>
              <a:rPr lang="en-US" altLang="zh-CN" sz="1400" dirty="0"/>
              <a:t>="@mipmap/</a:t>
            </a:r>
            <a:r>
              <a:rPr lang="en-US" altLang="zh-CN" sz="1400" dirty="0" err="1"/>
              <a:t>ic_launcher</a:t>
            </a:r>
            <a:r>
              <a:rPr lang="en-US" altLang="zh-CN" sz="1400" dirty="0"/>
              <a:t>"</a:t>
            </a:r>
          </a:p>
          <a:p>
            <a:r>
              <a:rPr lang="en-US" altLang="zh-CN" sz="1400" dirty="0"/>
              <a:t>        </a:t>
            </a:r>
            <a:r>
              <a:rPr lang="en-US" altLang="zh-CN" sz="1400" dirty="0" err="1"/>
              <a:t>android:label</a:t>
            </a:r>
            <a:r>
              <a:rPr lang="en-US" altLang="zh-CN" sz="1400" dirty="0"/>
              <a:t>="@string/</a:t>
            </a:r>
            <a:r>
              <a:rPr lang="en-US" altLang="zh-CN" sz="1400" dirty="0" err="1"/>
              <a:t>app_name</a:t>
            </a:r>
            <a:r>
              <a:rPr lang="en-US" altLang="zh-CN" sz="1400" dirty="0"/>
              <a:t>"</a:t>
            </a:r>
          </a:p>
          <a:p>
            <a:r>
              <a:rPr lang="en-US" altLang="zh-CN" sz="1400" dirty="0"/>
              <a:t>        </a:t>
            </a:r>
            <a:r>
              <a:rPr lang="en-US" altLang="zh-CN" sz="1400" dirty="0" err="1"/>
              <a:t>android:roundIcon</a:t>
            </a:r>
            <a:r>
              <a:rPr lang="en-US" altLang="zh-CN" sz="1400" dirty="0"/>
              <a:t>="@mipmap/</a:t>
            </a:r>
            <a:r>
              <a:rPr lang="en-US" altLang="zh-CN" sz="1400" dirty="0" err="1"/>
              <a:t>ic_launcher_round</a:t>
            </a:r>
            <a:r>
              <a:rPr lang="en-US" altLang="zh-CN" sz="1400" dirty="0"/>
              <a:t>"</a:t>
            </a:r>
          </a:p>
          <a:p>
            <a:r>
              <a:rPr lang="en-US" altLang="zh-CN" sz="1400" dirty="0"/>
              <a:t>        </a:t>
            </a:r>
            <a:r>
              <a:rPr lang="en-US" altLang="zh-CN" sz="1400" dirty="0" err="1"/>
              <a:t>android:supportsRtl</a:t>
            </a:r>
            <a:r>
              <a:rPr lang="en-US" altLang="zh-CN" sz="1400" dirty="0"/>
              <a:t>="true"</a:t>
            </a:r>
          </a:p>
          <a:p>
            <a:r>
              <a:rPr lang="en-US" altLang="zh-CN" sz="1400" dirty="0"/>
              <a:t>        </a:t>
            </a:r>
            <a:r>
              <a:rPr lang="en-US" altLang="zh-CN" sz="1400" dirty="0" err="1"/>
              <a:t>android:theme</a:t>
            </a:r>
            <a:r>
              <a:rPr lang="en-US" altLang="zh-CN" sz="1400" dirty="0"/>
              <a:t>="@style/</a:t>
            </a:r>
            <a:r>
              <a:rPr lang="en-US" altLang="zh-CN" sz="1400" dirty="0" err="1"/>
              <a:t>AppTheme</a:t>
            </a:r>
            <a:r>
              <a:rPr lang="en-US" altLang="zh-CN" sz="1400" dirty="0"/>
              <a:t>"&gt;</a:t>
            </a:r>
          </a:p>
          <a:p>
            <a:r>
              <a:rPr lang="en-US" altLang="zh-CN" sz="1400" dirty="0"/>
              <a:t>        …</a:t>
            </a:r>
          </a:p>
          <a:p>
            <a:r>
              <a:rPr lang="en-US" altLang="zh-CN" sz="1400" b="1" dirty="0"/>
              <a:t>        &lt;receiver</a:t>
            </a:r>
          </a:p>
          <a:p>
            <a:r>
              <a:rPr lang="en-US" altLang="zh-CN" sz="1400" b="1" dirty="0"/>
              <a:t>            </a:t>
            </a:r>
            <a:r>
              <a:rPr lang="en-US" altLang="zh-CN" sz="1400" b="1" dirty="0" err="1"/>
              <a:t>android:name</a:t>
            </a:r>
            <a:r>
              <a:rPr lang="en-US" altLang="zh-CN" sz="1400" b="1" dirty="0"/>
              <a:t>=".</a:t>
            </a:r>
            <a:r>
              <a:rPr lang="en-US" altLang="zh-CN" sz="1400" b="1" dirty="0" err="1"/>
              <a:t>MyBroadcastReceiver</a:t>
            </a:r>
            <a:r>
              <a:rPr lang="en-US" altLang="zh-CN" sz="1400" b="1" dirty="0"/>
              <a:t>"</a:t>
            </a:r>
          </a:p>
          <a:p>
            <a:r>
              <a:rPr lang="en-US" altLang="zh-CN" sz="1400" b="1" dirty="0"/>
              <a:t>            </a:t>
            </a:r>
            <a:r>
              <a:rPr lang="en-US" altLang="zh-CN" sz="1400" b="1" dirty="0" err="1"/>
              <a:t>android:enabled</a:t>
            </a:r>
            <a:r>
              <a:rPr lang="en-US" altLang="zh-CN" sz="1400" b="1" dirty="0"/>
              <a:t>="true"</a:t>
            </a:r>
          </a:p>
          <a:p>
            <a:r>
              <a:rPr lang="en-US" altLang="zh-CN" sz="1400" b="1" dirty="0"/>
              <a:t>            </a:t>
            </a:r>
            <a:r>
              <a:rPr lang="en-US" altLang="zh-CN" sz="1400" b="1" dirty="0" err="1"/>
              <a:t>android:exported</a:t>
            </a:r>
            <a:r>
              <a:rPr lang="en-US" altLang="zh-CN" sz="1400" b="1" dirty="0"/>
              <a:t>="true"&gt;</a:t>
            </a:r>
          </a:p>
          <a:p>
            <a:r>
              <a:rPr lang="en-US" altLang="zh-CN" sz="1400" b="1" dirty="0"/>
              <a:t>            &lt;intent-filter&gt;</a:t>
            </a:r>
          </a:p>
          <a:p>
            <a:r>
              <a:rPr lang="en-US" altLang="zh-CN" sz="1400" b="1" dirty="0"/>
              <a:t>                &lt;action </a:t>
            </a:r>
            <a:r>
              <a:rPr lang="en-US" altLang="zh-CN" sz="1400" b="1" dirty="0" err="1"/>
              <a:t>android:name</a:t>
            </a:r>
            <a:r>
              <a:rPr lang="en-US" altLang="zh-CN" sz="1400" b="1" dirty="0"/>
              <a:t>="</a:t>
            </a:r>
            <a:r>
              <a:rPr lang="en-US" altLang="zh-CN" sz="1400" b="1" dirty="0" err="1"/>
              <a:t>com.example.broadcasttest.MY_BROADCAST</a:t>
            </a:r>
            <a:r>
              <a:rPr lang="en-US" altLang="zh-CN" sz="1400" b="1" dirty="0"/>
              <a:t>"/&gt;</a:t>
            </a:r>
          </a:p>
          <a:p>
            <a:r>
              <a:rPr lang="en-US" altLang="zh-CN" sz="1400" b="1" dirty="0"/>
              <a:t>            &lt;/intent-filter&gt;</a:t>
            </a:r>
          </a:p>
          <a:p>
            <a:r>
              <a:rPr lang="en-US" altLang="zh-CN" sz="1400" b="1" dirty="0"/>
              <a:t>        &lt;/receiver&gt;</a:t>
            </a:r>
          </a:p>
          <a:p>
            <a:r>
              <a:rPr lang="en-US" altLang="zh-CN" sz="1400" dirty="0"/>
              <a:t>    &lt;/application&gt;</a:t>
            </a:r>
          </a:p>
          <a:p>
            <a:r>
              <a:rPr lang="en-US" altLang="zh-CN" sz="1400" dirty="0"/>
              <a:t>&lt;/manifest&gt;</a:t>
            </a:r>
          </a:p>
        </p:txBody>
      </p:sp>
      <p:sp>
        <p:nvSpPr>
          <p:cNvPr id="6" name="矩形 5">
            <a:extLst>
              <a:ext uri="{FF2B5EF4-FFF2-40B4-BE49-F238E27FC236}">
                <a16:creationId xmlns:a16="http://schemas.microsoft.com/office/drawing/2014/main" id="{1D4749DB-FE4B-417C-B5D7-BCA2B0B61DAC}"/>
              </a:ext>
            </a:extLst>
          </p:cNvPr>
          <p:cNvSpPr/>
          <p:nvPr/>
        </p:nvSpPr>
        <p:spPr>
          <a:xfrm>
            <a:off x="9505690" y="6236197"/>
            <a:ext cx="1569660" cy="276999"/>
          </a:xfrm>
          <a:prstGeom prst="rect">
            <a:avLst/>
          </a:prstGeom>
        </p:spPr>
        <p:txBody>
          <a:bodyPr wrap="none">
            <a:spAutoFit/>
          </a:bodyPr>
          <a:lstStyle/>
          <a:p>
            <a:r>
              <a:rPr lang="zh-CN" altLang="en-US" sz="1200" dirty="0"/>
              <a:t>点击按钮后收到广播</a:t>
            </a:r>
          </a:p>
        </p:txBody>
      </p:sp>
    </p:spTree>
    <p:extLst>
      <p:ext uri="{BB962C8B-B14F-4D97-AF65-F5344CB8AC3E}">
        <p14:creationId xmlns:p14="http://schemas.microsoft.com/office/powerpoint/2010/main" val="4345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Kotlin</a:t>
            </a:r>
            <a:r>
              <a:rPr lang="zh-CN" altLang="en-US" sz="3200" dirty="0"/>
              <a:t>课堂</a:t>
            </a:r>
          </a:p>
        </p:txBody>
      </p:sp>
    </p:spTree>
    <p:extLst>
      <p:ext uri="{BB962C8B-B14F-4D97-AF65-F5344CB8AC3E}">
        <p14:creationId xmlns:p14="http://schemas.microsoft.com/office/powerpoint/2010/main" val="326066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定义高阶函数</a:t>
            </a:r>
          </a:p>
        </p:txBody>
      </p:sp>
      <p:sp>
        <p:nvSpPr>
          <p:cNvPr id="7" name="矩形 6">
            <a:extLst>
              <a:ext uri="{FF2B5EF4-FFF2-40B4-BE49-F238E27FC236}">
                <a16:creationId xmlns:a16="http://schemas.microsoft.com/office/drawing/2014/main" id="{E3C43B30-389C-4E50-8937-49293C364D5B}"/>
              </a:ext>
            </a:extLst>
          </p:cNvPr>
          <p:cNvSpPr/>
          <p:nvPr/>
        </p:nvSpPr>
        <p:spPr>
          <a:xfrm>
            <a:off x="803054" y="2514381"/>
            <a:ext cx="11388946" cy="369332"/>
          </a:xfrm>
          <a:prstGeom prst="rect">
            <a:avLst/>
          </a:prstGeom>
        </p:spPr>
        <p:txBody>
          <a:bodyPr wrap="square">
            <a:spAutoFit/>
          </a:bodyPr>
          <a:lstStyle/>
          <a:p>
            <a:r>
              <a:rPr lang="zh-CN" altLang="en-US" dirty="0"/>
              <a:t>如果一个函数接收另一个函数作为参数，或者返回值的类型是另一个函数，那么该函数就称为高阶函数。</a:t>
            </a:r>
            <a:endParaRPr lang="en-US" altLang="zh-CN" dirty="0"/>
          </a:p>
        </p:txBody>
      </p:sp>
      <p:sp>
        <p:nvSpPr>
          <p:cNvPr id="4" name="矩形 3">
            <a:extLst>
              <a:ext uri="{FF2B5EF4-FFF2-40B4-BE49-F238E27FC236}">
                <a16:creationId xmlns:a16="http://schemas.microsoft.com/office/drawing/2014/main" id="{01F453D1-C62D-4C0C-9323-C3EA83EE716F}"/>
              </a:ext>
            </a:extLst>
          </p:cNvPr>
          <p:cNvSpPr/>
          <p:nvPr/>
        </p:nvSpPr>
        <p:spPr>
          <a:xfrm>
            <a:off x="838200" y="3302686"/>
            <a:ext cx="9006555" cy="923330"/>
          </a:xfrm>
          <a:prstGeom prst="rect">
            <a:avLst/>
          </a:prstGeom>
        </p:spPr>
        <p:txBody>
          <a:bodyPr wrap="square">
            <a:spAutoFit/>
          </a:bodyPr>
          <a:lstStyle/>
          <a:p>
            <a:r>
              <a:rPr lang="en-US" altLang="zh-CN" dirty="0"/>
              <a:t>fun example(</a:t>
            </a:r>
            <a:r>
              <a:rPr lang="en-US" altLang="zh-CN" dirty="0" err="1"/>
              <a:t>func</a:t>
            </a:r>
            <a:r>
              <a:rPr lang="en-US" altLang="zh-CN" dirty="0"/>
              <a:t>: (String, Int) -&gt; Unit) {</a:t>
            </a:r>
          </a:p>
          <a:p>
            <a:r>
              <a:rPr lang="en-US" altLang="zh-CN" dirty="0"/>
              <a:t>      </a:t>
            </a:r>
            <a:r>
              <a:rPr lang="en-US" altLang="zh-CN" dirty="0" err="1"/>
              <a:t>func</a:t>
            </a:r>
            <a:r>
              <a:rPr lang="en-US" altLang="zh-CN" dirty="0"/>
              <a:t>("hello", 123)</a:t>
            </a:r>
          </a:p>
          <a:p>
            <a:r>
              <a:rPr lang="en-US" altLang="zh-CN" dirty="0"/>
              <a:t>}</a:t>
            </a:r>
          </a:p>
        </p:txBody>
      </p:sp>
      <p:sp>
        <p:nvSpPr>
          <p:cNvPr id="3" name="矩形 2">
            <a:extLst>
              <a:ext uri="{FF2B5EF4-FFF2-40B4-BE49-F238E27FC236}">
                <a16:creationId xmlns:a16="http://schemas.microsoft.com/office/drawing/2014/main" id="{042C4877-BE40-4B90-8F0C-65BC1D5464F6}"/>
              </a:ext>
            </a:extLst>
          </p:cNvPr>
          <p:cNvSpPr/>
          <p:nvPr/>
        </p:nvSpPr>
        <p:spPr>
          <a:xfrm>
            <a:off x="803054" y="4644989"/>
            <a:ext cx="10550745" cy="923330"/>
          </a:xfrm>
          <a:prstGeom prst="rect">
            <a:avLst/>
          </a:prstGeom>
        </p:spPr>
        <p:txBody>
          <a:bodyPr wrap="square">
            <a:spAutoFit/>
          </a:bodyPr>
          <a:lstStyle/>
          <a:p>
            <a:r>
              <a:rPr lang="zh-CN" altLang="en-US" dirty="0"/>
              <a:t>可以看到，这里的example()函数接收了一个函数类型的参数，因此example()函数就是一个高阶函数。而调用一个函数类型的参数，它的语法类似于调用一个普通的函数，只需要在参数名的后面加上一对括号，并在括号中传入必要的参数即可。</a:t>
            </a:r>
          </a:p>
        </p:txBody>
      </p:sp>
    </p:spTree>
    <p:extLst>
      <p:ext uri="{BB962C8B-B14F-4D97-AF65-F5344CB8AC3E}">
        <p14:creationId xmlns:p14="http://schemas.microsoft.com/office/powerpoint/2010/main" val="413971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内联函数的作用</a:t>
            </a:r>
          </a:p>
        </p:txBody>
      </p:sp>
      <p:sp>
        <p:nvSpPr>
          <p:cNvPr id="7" name="矩形 6">
            <a:extLst>
              <a:ext uri="{FF2B5EF4-FFF2-40B4-BE49-F238E27FC236}">
                <a16:creationId xmlns:a16="http://schemas.microsoft.com/office/drawing/2014/main" id="{E3C43B30-389C-4E50-8937-49293C364D5B}"/>
              </a:ext>
            </a:extLst>
          </p:cNvPr>
          <p:cNvSpPr/>
          <p:nvPr/>
        </p:nvSpPr>
        <p:spPr>
          <a:xfrm>
            <a:off x="686677" y="2428763"/>
            <a:ext cx="10550745" cy="1200329"/>
          </a:xfrm>
          <a:prstGeom prst="rect">
            <a:avLst/>
          </a:prstGeom>
        </p:spPr>
        <p:txBody>
          <a:bodyPr wrap="square">
            <a:spAutoFit/>
          </a:bodyPr>
          <a:lstStyle/>
          <a:p>
            <a:r>
              <a:rPr lang="zh-CN" altLang="en-US" dirty="0"/>
              <a:t>内联函数可以将使用</a:t>
            </a:r>
            <a:r>
              <a:rPr lang="en-US" altLang="zh-CN" dirty="0"/>
              <a:t>Lambda</a:t>
            </a:r>
            <a:r>
              <a:rPr lang="zh-CN" altLang="en-US" dirty="0"/>
              <a:t>表达式带来的运行时开销完全消除。它的工作原理并不复杂，就是</a:t>
            </a:r>
            <a:r>
              <a:rPr lang="en-US" altLang="zh-CN" dirty="0"/>
              <a:t>Kotlin</a:t>
            </a:r>
            <a:r>
              <a:rPr lang="zh-CN" altLang="en-US" dirty="0"/>
              <a:t>编译器会将内联函数中的代码在编译的时候自动替换到调用它的地方，这样也就不存在运行时的开销了。</a:t>
            </a:r>
            <a:endParaRPr lang="en-US" altLang="zh-CN" dirty="0"/>
          </a:p>
          <a:p>
            <a:endParaRPr lang="en-US" altLang="zh-CN" dirty="0"/>
          </a:p>
          <a:p>
            <a:r>
              <a:rPr lang="zh-CN" altLang="en-US" dirty="0"/>
              <a:t>定义内联函数很简单，只需要在定义高阶函数时加上</a:t>
            </a:r>
            <a:r>
              <a:rPr lang="en-US" altLang="zh-CN" dirty="0"/>
              <a:t>inline</a:t>
            </a:r>
            <a:r>
              <a:rPr lang="zh-CN" altLang="en-US" dirty="0"/>
              <a:t>关键字的声明即可，如下所示：</a:t>
            </a:r>
            <a:endParaRPr lang="en-US" altLang="zh-CN" dirty="0"/>
          </a:p>
        </p:txBody>
      </p:sp>
      <p:sp>
        <p:nvSpPr>
          <p:cNvPr id="5" name="矩形 4">
            <a:extLst>
              <a:ext uri="{FF2B5EF4-FFF2-40B4-BE49-F238E27FC236}">
                <a16:creationId xmlns:a16="http://schemas.microsoft.com/office/drawing/2014/main" id="{A22B692A-28D4-48B9-9632-5A2D8EC3DAC1}"/>
              </a:ext>
            </a:extLst>
          </p:cNvPr>
          <p:cNvSpPr/>
          <p:nvPr/>
        </p:nvSpPr>
        <p:spPr>
          <a:xfrm>
            <a:off x="686677" y="3979340"/>
            <a:ext cx="10920813" cy="1200329"/>
          </a:xfrm>
          <a:prstGeom prst="rect">
            <a:avLst/>
          </a:prstGeom>
        </p:spPr>
        <p:txBody>
          <a:bodyPr wrap="square">
            <a:spAutoFit/>
          </a:bodyPr>
          <a:lstStyle/>
          <a:p>
            <a:r>
              <a:rPr lang="zh-CN" altLang="en-US" b="1" dirty="0"/>
              <a:t>inline</a:t>
            </a:r>
            <a:r>
              <a:rPr lang="zh-CN" altLang="en-US" dirty="0"/>
              <a:t> fun num1AndNum2(num1: Int, num2: Int, operation: (Int, Int) -&gt; Int): Int {</a:t>
            </a:r>
          </a:p>
          <a:p>
            <a:r>
              <a:rPr lang="zh-CN" altLang="en-US" dirty="0"/>
              <a:t>    val result = operation(num1, num2)</a:t>
            </a:r>
          </a:p>
          <a:p>
            <a:r>
              <a:rPr lang="zh-CN" altLang="en-US" dirty="0"/>
              <a:t>    return result</a:t>
            </a:r>
          </a:p>
          <a:p>
            <a:r>
              <a:rPr lang="zh-CN" altLang="en-US" dirty="0"/>
              <a:t>}</a:t>
            </a:r>
          </a:p>
        </p:txBody>
      </p:sp>
    </p:spTree>
    <p:extLst>
      <p:ext uri="{BB962C8B-B14F-4D97-AF65-F5344CB8AC3E}">
        <p14:creationId xmlns:p14="http://schemas.microsoft.com/office/powerpoint/2010/main" val="169375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推荐阅读</a:t>
            </a:r>
          </a:p>
        </p:txBody>
      </p:sp>
      <p:sp>
        <p:nvSpPr>
          <p:cNvPr id="9" name="文本框 8">
            <a:extLst>
              <a:ext uri="{FF2B5EF4-FFF2-40B4-BE49-F238E27FC236}">
                <a16:creationId xmlns:a16="http://schemas.microsoft.com/office/drawing/2014/main" id="{9A2E1361-1C89-3044-BF01-B357496C77AA}"/>
              </a:ext>
            </a:extLst>
          </p:cNvPr>
          <p:cNvSpPr txBox="1"/>
          <p:nvPr/>
        </p:nvSpPr>
        <p:spPr>
          <a:xfrm>
            <a:off x="810000" y="2540000"/>
            <a:ext cx="7274458"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a:t>
            </a:r>
            <a:r>
              <a:rPr kumimoji="1" lang="zh-CN" altLang="en-US" dirty="0"/>
              <a:t>第一行代码</a:t>
            </a:r>
            <a:r>
              <a:rPr kumimoji="1" lang="en-US" altLang="zh-CN" dirty="0"/>
              <a:t>——Android》</a:t>
            </a:r>
            <a:r>
              <a:rPr kumimoji="1" lang="zh-CN" altLang="en-US" dirty="0"/>
              <a:t>官方主页</a:t>
            </a:r>
            <a:endParaRPr kumimoji="1" lang="en-US" altLang="zh-CN" dirty="0"/>
          </a:p>
          <a:p>
            <a:endParaRPr kumimoji="1" lang="en-US" altLang="zh-CN" dirty="0"/>
          </a:p>
          <a:p>
            <a:r>
              <a:rPr kumimoji="1" lang="en-US" altLang="zh-CN" dirty="0">
                <a:solidFill>
                  <a:srgbClr val="00B0F0"/>
                </a:solidFill>
                <a:hlinkClick r:id="rId2">
                  <a:extLst>
                    <a:ext uri="{A12FA001-AC4F-418D-AE19-62706E023703}">
                      <ahyp:hlinkClr xmlns:ahyp="http://schemas.microsoft.com/office/drawing/2018/hyperlinkcolor" val="tx"/>
                    </a:ext>
                  </a:extLst>
                </a:hlinkClick>
              </a:rPr>
              <a:t>https://www.ituring.com.cn/book/2744</a:t>
            </a:r>
            <a:endParaRPr kumimoji="1" lang="en-US" altLang="zh-CN" dirty="0">
              <a:solidFill>
                <a:srgbClr val="00B0F0"/>
              </a:solidFill>
            </a:endParaRPr>
          </a:p>
          <a:p>
            <a:endParaRPr kumimoji="1" lang="en-US" altLang="zh-CN" dirty="0"/>
          </a:p>
          <a:p>
            <a:r>
              <a:rPr kumimoji="1" lang="en-US" altLang="zh-CN" dirty="0"/>
              <a:t>2.</a:t>
            </a:r>
            <a:r>
              <a:rPr kumimoji="1" lang="zh-CN" altLang="en-US" dirty="0"/>
              <a:t>  郭霖微信公众号</a:t>
            </a:r>
            <a:endParaRPr kumimoji="1" lang="en-US" altLang="zh-CN" dirty="0"/>
          </a:p>
          <a:p>
            <a:endParaRPr kumimoji="1" lang="zh-CN" altLang="en-US" dirty="0"/>
          </a:p>
        </p:txBody>
      </p:sp>
      <p:pic>
        <p:nvPicPr>
          <p:cNvPr id="15" name="图片 14">
            <a:extLst>
              <a:ext uri="{FF2B5EF4-FFF2-40B4-BE49-F238E27FC236}">
                <a16:creationId xmlns:a16="http://schemas.microsoft.com/office/drawing/2014/main" id="{4355B916-F4A1-4D7E-A4F2-B9A6C202FA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4373" y="4226015"/>
            <a:ext cx="1822450" cy="1857215"/>
          </a:xfrm>
          <a:prstGeom prst="rect">
            <a:avLst/>
          </a:prstGeom>
          <a:noFill/>
          <a:ln>
            <a:noFill/>
          </a:ln>
        </p:spPr>
      </p:pic>
      <p:pic>
        <p:nvPicPr>
          <p:cNvPr id="16" name="图片 15" descr="手机屏幕截图&#10;&#10;描述已自动生成">
            <a:extLst>
              <a:ext uri="{FF2B5EF4-FFF2-40B4-BE49-F238E27FC236}">
                <a16:creationId xmlns:a16="http://schemas.microsoft.com/office/drawing/2014/main" id="{11285A16-B912-4789-93B3-FC90F931A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374" y="2444840"/>
            <a:ext cx="3462516" cy="3816350"/>
          </a:xfrm>
          <a:prstGeom prst="rect">
            <a:avLst/>
          </a:prstGeom>
        </p:spPr>
      </p:pic>
    </p:spTree>
    <p:extLst>
      <p:ext uri="{BB962C8B-B14F-4D97-AF65-F5344CB8AC3E}">
        <p14:creationId xmlns:p14="http://schemas.microsoft.com/office/powerpoint/2010/main" val="393380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40598" y="3163750"/>
            <a:ext cx="9110804" cy="530500"/>
          </a:xfrm>
        </p:spPr>
        <p:txBody>
          <a:bodyPr>
            <a:normAutofit fontScale="90000"/>
          </a:bodyPr>
          <a:lstStyle/>
          <a:p>
            <a:r>
              <a:rPr lang="zh-CN" altLang="en-US" sz="3200" dirty="0"/>
              <a:t>结束</a:t>
            </a:r>
          </a:p>
        </p:txBody>
      </p:sp>
    </p:spTree>
    <p:extLst>
      <p:ext uri="{BB962C8B-B14F-4D97-AF65-F5344CB8AC3E}">
        <p14:creationId xmlns:p14="http://schemas.microsoft.com/office/powerpoint/2010/main" val="13893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广播机制简介</a:t>
            </a:r>
          </a:p>
        </p:txBody>
      </p:sp>
      <p:sp>
        <p:nvSpPr>
          <p:cNvPr id="4" name="矩形 3">
            <a:extLst>
              <a:ext uri="{FF2B5EF4-FFF2-40B4-BE49-F238E27FC236}">
                <a16:creationId xmlns:a16="http://schemas.microsoft.com/office/drawing/2014/main" id="{CB4D0DF5-A14D-42C5-BEB1-A033BB73B85F}"/>
              </a:ext>
            </a:extLst>
          </p:cNvPr>
          <p:cNvSpPr/>
          <p:nvPr/>
        </p:nvSpPr>
        <p:spPr>
          <a:xfrm>
            <a:off x="802236" y="2406284"/>
            <a:ext cx="10587528" cy="2308324"/>
          </a:xfrm>
          <a:prstGeom prst="rect">
            <a:avLst/>
          </a:prstGeom>
        </p:spPr>
        <p:txBody>
          <a:bodyPr wrap="square">
            <a:spAutoFit/>
          </a:bodyPr>
          <a:lstStyle/>
          <a:p>
            <a:r>
              <a:rPr lang="zh-CN" altLang="en-US" dirty="0"/>
              <a:t>为了便于进行系统级别的消息通知，</a:t>
            </a:r>
            <a:r>
              <a:rPr lang="en-US" altLang="zh-CN" dirty="0"/>
              <a:t>Android</a:t>
            </a:r>
            <a:r>
              <a:rPr lang="zh-CN" altLang="en-US" dirty="0"/>
              <a:t>引入了一套广播消息机制。</a:t>
            </a:r>
            <a:endParaRPr lang="en-US" altLang="zh-CN" dirty="0"/>
          </a:p>
          <a:p>
            <a:endParaRPr lang="en-US" altLang="zh-CN" dirty="0"/>
          </a:p>
          <a:p>
            <a:r>
              <a:rPr lang="zh-CN" altLang="en-US" dirty="0"/>
              <a:t>每个应用程序都可以对自己感兴趣的广播进行注册，这样该程序就只会收到自己所关心的广播内容，这些广播可能是来自于系统的，也可能是来自于其他应用程序的。Android提供了一套完整的API，允许应用程序自由地发送和接收广播。</a:t>
            </a:r>
            <a:endParaRPr lang="en-US" altLang="zh-CN" dirty="0"/>
          </a:p>
          <a:p>
            <a:endParaRPr lang="en-US" altLang="zh-CN" dirty="0"/>
          </a:p>
          <a:p>
            <a:r>
              <a:rPr lang="zh-CN" altLang="en-US" dirty="0"/>
              <a:t>Android中的广播主要可以分为两种类型：标准广播和有序广播。</a:t>
            </a:r>
          </a:p>
          <a:p>
            <a:endParaRPr lang="zh-CN" altLang="en-US" dirty="0"/>
          </a:p>
        </p:txBody>
      </p:sp>
    </p:spTree>
    <p:extLst>
      <p:ext uri="{BB962C8B-B14F-4D97-AF65-F5344CB8AC3E}">
        <p14:creationId xmlns:p14="http://schemas.microsoft.com/office/powerpoint/2010/main" val="118522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标准广播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559278"/>
            <a:ext cx="10715714" cy="886335"/>
          </a:xfrm>
        </p:spPr>
        <p:txBody>
          <a:bodyPr>
            <a:noAutofit/>
          </a:bodyPr>
          <a:lstStyle/>
          <a:p>
            <a:pPr marL="0" indent="0">
              <a:buNone/>
            </a:pPr>
            <a:r>
              <a:rPr lang="zh-CN" altLang="en-US" sz="1800" dirty="0"/>
              <a:t>标准广播（</a:t>
            </a:r>
            <a:r>
              <a:rPr lang="en-US" altLang="zh-CN" sz="1800" dirty="0"/>
              <a:t>normal broadcasts</a:t>
            </a:r>
            <a:r>
              <a:rPr lang="zh-CN" altLang="en-US" sz="1800" dirty="0"/>
              <a:t>）是一种完全异步执行的广播，在广播发出之后，所有的</a:t>
            </a:r>
            <a:r>
              <a:rPr lang="en-US" altLang="zh-CN" sz="1800" dirty="0" err="1"/>
              <a:t>BroadcastReceiver</a:t>
            </a:r>
            <a:r>
              <a:rPr lang="zh-CN" altLang="en-US" sz="1800" dirty="0"/>
              <a:t>几乎都会在同一时刻接收到收到这条广播消息，因此它们之间没有任何先后顺序可言。这种广播的效率会比较高，但同时也意味着它是无法被截断的。示意图如下：</a:t>
            </a:r>
            <a:endParaRPr lang="en-US" altLang="zh-CN" sz="1800" dirty="0"/>
          </a:p>
          <a:p>
            <a:pPr marL="0" indent="0">
              <a:buNone/>
            </a:pPr>
            <a:endParaRPr lang="zh-CN" altLang="en-US" sz="1800" dirty="0"/>
          </a:p>
        </p:txBody>
      </p:sp>
      <p:pic>
        <p:nvPicPr>
          <p:cNvPr id="6" name="图片 5">
            <a:extLst>
              <a:ext uri="{FF2B5EF4-FFF2-40B4-BE49-F238E27FC236}">
                <a16:creationId xmlns:a16="http://schemas.microsoft.com/office/drawing/2014/main" id="{A041E1C9-FFAE-4CDC-A158-0506AE49E019}"/>
              </a:ext>
            </a:extLst>
          </p:cNvPr>
          <p:cNvPicPr/>
          <p:nvPr/>
        </p:nvPicPr>
        <p:blipFill>
          <a:blip r:embed="rId2">
            <a:extLst>
              <a:ext uri="{28A0092B-C50C-407E-A947-70E740481C1C}">
                <a14:useLocalDpi xmlns:a14="http://schemas.microsoft.com/office/drawing/2010/main" val="0"/>
              </a:ext>
            </a:extLst>
          </a:blip>
          <a:stretch>
            <a:fillRect/>
          </a:stretch>
        </p:blipFill>
        <p:spPr>
          <a:xfrm>
            <a:off x="2542138" y="3445613"/>
            <a:ext cx="5497288" cy="2538451"/>
          </a:xfrm>
          <a:prstGeom prst="rect">
            <a:avLst/>
          </a:prstGeom>
        </p:spPr>
      </p:pic>
    </p:spTree>
    <p:extLst>
      <p:ext uri="{BB962C8B-B14F-4D97-AF65-F5344CB8AC3E}">
        <p14:creationId xmlns:p14="http://schemas.microsoft.com/office/powerpoint/2010/main" val="29188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有序广播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738143" y="2605680"/>
            <a:ext cx="10715714" cy="1733564"/>
          </a:xfrm>
        </p:spPr>
        <p:txBody>
          <a:bodyPr>
            <a:noAutofit/>
          </a:bodyPr>
          <a:lstStyle/>
          <a:p>
            <a:pPr marL="0" indent="0">
              <a:buNone/>
            </a:pPr>
            <a:r>
              <a:rPr lang="zh-CN" altLang="en-US" dirty="0"/>
              <a:t>有序广播（</a:t>
            </a:r>
            <a:r>
              <a:rPr lang="en-US" altLang="zh-CN" dirty="0"/>
              <a:t>ordered broadcasts</a:t>
            </a:r>
            <a:r>
              <a:rPr lang="zh-CN" altLang="en-US" dirty="0"/>
              <a:t>）是一种同步执行的广播，在广播发出之后，同一时刻只会有一个</a:t>
            </a:r>
            <a:r>
              <a:rPr lang="en-US" altLang="zh-CN" dirty="0" err="1"/>
              <a:t>BroadcastReceiver</a:t>
            </a:r>
            <a:r>
              <a:rPr lang="zh-CN" altLang="en-US" dirty="0"/>
              <a:t>能够收到这条广播消息，当这个</a:t>
            </a:r>
            <a:r>
              <a:rPr lang="en-US" altLang="zh-CN" dirty="0" err="1"/>
              <a:t>BroadcastReceiver</a:t>
            </a:r>
            <a:r>
              <a:rPr lang="zh-CN" altLang="en-US" dirty="0"/>
              <a:t>中的逻辑执行完毕后，广播才会继续传递。所以此时的</a:t>
            </a:r>
            <a:r>
              <a:rPr lang="en-US" altLang="zh-CN" dirty="0" err="1"/>
              <a:t>BroadcastReceiver</a:t>
            </a:r>
            <a:r>
              <a:rPr lang="zh-CN" altLang="en-US" dirty="0"/>
              <a:t>是有先后顺序的，优先级高的</a:t>
            </a:r>
            <a:r>
              <a:rPr lang="en-US" altLang="zh-CN" dirty="0" err="1"/>
              <a:t>BroadcastReceiver</a:t>
            </a:r>
            <a:r>
              <a:rPr lang="zh-CN" altLang="en-US" dirty="0"/>
              <a:t>就可以先收到广播消息，并且前面的</a:t>
            </a:r>
            <a:r>
              <a:rPr lang="en-US" altLang="zh-CN" dirty="0" err="1"/>
              <a:t>BroadcastReceiver</a:t>
            </a:r>
            <a:r>
              <a:rPr lang="zh-CN" altLang="en-US" dirty="0"/>
              <a:t>还可以截断正在传递的广播，这样后面的</a:t>
            </a:r>
            <a:r>
              <a:rPr lang="en-US" altLang="zh-CN" dirty="0" err="1"/>
              <a:t>BroadcastReceiver</a:t>
            </a:r>
            <a:r>
              <a:rPr lang="zh-CN" altLang="en-US" dirty="0"/>
              <a:t>就无法收到广播消息了。示意图如下：</a:t>
            </a:r>
            <a:endParaRPr lang="en-US" altLang="zh-CN" dirty="0"/>
          </a:p>
          <a:p>
            <a:pPr marL="0" indent="0">
              <a:buNone/>
            </a:pPr>
            <a:endParaRPr lang="zh-CN" altLang="en-US" sz="1800" dirty="0"/>
          </a:p>
        </p:txBody>
      </p:sp>
      <p:pic>
        <p:nvPicPr>
          <p:cNvPr id="5" name="图片 4">
            <a:extLst>
              <a:ext uri="{FF2B5EF4-FFF2-40B4-BE49-F238E27FC236}">
                <a16:creationId xmlns:a16="http://schemas.microsoft.com/office/drawing/2014/main" id="{06A4C4E1-9E09-49A9-B0A2-189D228DCA6C}"/>
              </a:ext>
            </a:extLst>
          </p:cNvPr>
          <p:cNvPicPr/>
          <p:nvPr/>
        </p:nvPicPr>
        <p:blipFill>
          <a:blip r:embed="rId2">
            <a:extLst>
              <a:ext uri="{28A0092B-C50C-407E-A947-70E740481C1C}">
                <a14:useLocalDpi xmlns:a14="http://schemas.microsoft.com/office/drawing/2010/main" val="0"/>
              </a:ext>
            </a:extLst>
          </a:blip>
          <a:stretch>
            <a:fillRect/>
          </a:stretch>
        </p:blipFill>
        <p:spPr>
          <a:xfrm>
            <a:off x="2403100" y="4157678"/>
            <a:ext cx="6712840" cy="1986544"/>
          </a:xfrm>
          <a:prstGeom prst="rect">
            <a:avLst/>
          </a:prstGeom>
        </p:spPr>
      </p:pic>
    </p:spTree>
    <p:extLst>
      <p:ext uri="{BB962C8B-B14F-4D97-AF65-F5344CB8AC3E}">
        <p14:creationId xmlns:p14="http://schemas.microsoft.com/office/powerpoint/2010/main" val="151793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接收系统广播</a:t>
            </a:r>
          </a:p>
        </p:txBody>
      </p:sp>
    </p:spTree>
    <p:extLst>
      <p:ext uri="{BB962C8B-B14F-4D97-AF65-F5344CB8AC3E}">
        <p14:creationId xmlns:p14="http://schemas.microsoft.com/office/powerpoint/2010/main" val="289347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接收系统广播</a:t>
            </a:r>
          </a:p>
        </p:txBody>
      </p:sp>
      <p:sp>
        <p:nvSpPr>
          <p:cNvPr id="8" name="矩形 7">
            <a:extLst>
              <a:ext uri="{FF2B5EF4-FFF2-40B4-BE49-F238E27FC236}">
                <a16:creationId xmlns:a16="http://schemas.microsoft.com/office/drawing/2014/main" id="{DC09C1D0-9291-4759-A115-CC21729B1056}"/>
              </a:ext>
            </a:extLst>
          </p:cNvPr>
          <p:cNvSpPr/>
          <p:nvPr/>
        </p:nvSpPr>
        <p:spPr>
          <a:xfrm>
            <a:off x="838200" y="2513068"/>
            <a:ext cx="10322607" cy="1477328"/>
          </a:xfrm>
          <a:prstGeom prst="rect">
            <a:avLst/>
          </a:prstGeom>
        </p:spPr>
        <p:txBody>
          <a:bodyPr wrap="square">
            <a:spAutoFit/>
          </a:bodyPr>
          <a:lstStyle/>
          <a:p>
            <a:r>
              <a:rPr lang="zh-CN" altLang="en-US" dirty="0"/>
              <a:t>开发者可以根据自己感兴趣的广播，自由地注册</a:t>
            </a:r>
            <a:r>
              <a:rPr lang="en-US" altLang="zh-CN" dirty="0" err="1"/>
              <a:t>BroadcastReceiver</a:t>
            </a:r>
            <a:r>
              <a:rPr lang="zh-CN" altLang="en-US" dirty="0"/>
              <a:t>，这样当有相应的广播发出时，相应的</a:t>
            </a:r>
            <a:r>
              <a:rPr lang="en-US" altLang="zh-CN" dirty="0" err="1"/>
              <a:t>BroadcastReceiver</a:t>
            </a:r>
            <a:r>
              <a:rPr lang="zh-CN" altLang="en-US" dirty="0"/>
              <a:t>就能够收到该广播，并可以在内部进行逻辑处理。</a:t>
            </a:r>
            <a:endParaRPr lang="en-US" altLang="zh-CN" dirty="0"/>
          </a:p>
          <a:p>
            <a:endParaRPr lang="en-US" altLang="zh-CN" dirty="0"/>
          </a:p>
          <a:p>
            <a:r>
              <a:rPr lang="zh-CN" altLang="en-US" dirty="0"/>
              <a:t>注册</a:t>
            </a:r>
            <a:r>
              <a:rPr lang="en-US" altLang="zh-CN" dirty="0" err="1"/>
              <a:t>BroadcastReceiver</a:t>
            </a:r>
            <a:r>
              <a:rPr lang="zh-CN" altLang="en-US" dirty="0"/>
              <a:t>的方式一般有两种：在代码中注册和在</a:t>
            </a:r>
            <a:r>
              <a:rPr lang="en-US" altLang="zh-CN" dirty="0"/>
              <a:t>AndroidManifest.xml</a:t>
            </a:r>
            <a:r>
              <a:rPr lang="zh-CN" altLang="en-US" dirty="0"/>
              <a:t>中注册。其中前者也被称为动态注册，后者也被称为静态注册。</a:t>
            </a:r>
          </a:p>
        </p:txBody>
      </p:sp>
    </p:spTree>
    <p:extLst>
      <p:ext uri="{BB962C8B-B14F-4D97-AF65-F5344CB8AC3E}">
        <p14:creationId xmlns:p14="http://schemas.microsoft.com/office/powerpoint/2010/main" val="47142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动态注册监听时间变化</a:t>
            </a:r>
          </a:p>
        </p:txBody>
      </p:sp>
      <p:sp>
        <p:nvSpPr>
          <p:cNvPr id="8" name="矩形 7">
            <a:extLst>
              <a:ext uri="{FF2B5EF4-FFF2-40B4-BE49-F238E27FC236}">
                <a16:creationId xmlns:a16="http://schemas.microsoft.com/office/drawing/2014/main" id="{DC09C1D0-9291-4759-A115-CC21729B1056}"/>
              </a:ext>
            </a:extLst>
          </p:cNvPr>
          <p:cNvSpPr/>
          <p:nvPr/>
        </p:nvSpPr>
        <p:spPr>
          <a:xfrm>
            <a:off x="838199" y="1098647"/>
            <a:ext cx="10322607" cy="369332"/>
          </a:xfrm>
          <a:prstGeom prst="rect">
            <a:avLst/>
          </a:prstGeom>
        </p:spPr>
        <p:txBody>
          <a:bodyPr wrap="square">
            <a:spAutoFit/>
          </a:bodyPr>
          <a:lstStyle/>
          <a:p>
            <a:r>
              <a:rPr lang="zh-CN" altLang="en-US" dirty="0"/>
              <a:t>动态注册的代码示例如下：</a:t>
            </a:r>
          </a:p>
        </p:txBody>
      </p:sp>
      <p:sp>
        <p:nvSpPr>
          <p:cNvPr id="9" name="矩形 8">
            <a:extLst>
              <a:ext uri="{FF2B5EF4-FFF2-40B4-BE49-F238E27FC236}">
                <a16:creationId xmlns:a16="http://schemas.microsoft.com/office/drawing/2014/main" id="{6CB28C6C-4459-4F91-AD21-E047B927A1B3}"/>
              </a:ext>
            </a:extLst>
          </p:cNvPr>
          <p:cNvSpPr/>
          <p:nvPr/>
        </p:nvSpPr>
        <p:spPr>
          <a:xfrm>
            <a:off x="838199" y="1629224"/>
            <a:ext cx="6801742" cy="5139869"/>
          </a:xfrm>
          <a:prstGeom prst="rect">
            <a:avLst/>
          </a:prstGeom>
        </p:spPr>
        <p:txBody>
          <a:bodyPr wrap="square">
            <a:spAutoFit/>
          </a:bodyPr>
          <a:lstStyle/>
          <a:p>
            <a:r>
              <a:rPr lang="en-US" altLang="zh-CN" sz="1200" dirty="0"/>
              <a:t>class </a:t>
            </a:r>
            <a:r>
              <a:rPr lang="en-US" altLang="zh-CN" sz="1200" dirty="0" err="1"/>
              <a:t>MainActivity</a:t>
            </a:r>
            <a:r>
              <a:rPr lang="en-US" altLang="zh-CN" sz="1200" dirty="0"/>
              <a:t> : </a:t>
            </a:r>
            <a:r>
              <a:rPr lang="en-US" altLang="zh-CN" sz="1200" dirty="0" err="1"/>
              <a:t>AppCompatActivity</a:t>
            </a:r>
            <a:r>
              <a:rPr lang="en-US" altLang="zh-CN" sz="1200" dirty="0"/>
              <a:t>() {</a:t>
            </a:r>
          </a:p>
          <a:p>
            <a:endParaRPr lang="en-US" altLang="zh-CN" sz="1200" dirty="0"/>
          </a:p>
          <a:p>
            <a:r>
              <a:rPr lang="en-US" altLang="zh-CN" sz="1200" dirty="0"/>
              <a:t>    </a:t>
            </a:r>
            <a:r>
              <a:rPr lang="en-US" altLang="zh-CN" sz="1200" dirty="0" err="1"/>
              <a:t>lateinit</a:t>
            </a:r>
            <a:r>
              <a:rPr lang="en-US" altLang="zh-CN" sz="1200" dirty="0"/>
              <a:t> var </a:t>
            </a:r>
            <a:r>
              <a:rPr lang="en-US" altLang="zh-CN" sz="1200" dirty="0" err="1"/>
              <a:t>timeChangeReceiver</a:t>
            </a:r>
            <a:r>
              <a:rPr lang="en-US" altLang="zh-CN" sz="1200" dirty="0"/>
              <a:t>: </a:t>
            </a:r>
            <a:r>
              <a:rPr lang="en-US" altLang="zh-CN" sz="1200" dirty="0" err="1"/>
              <a:t>TimeChangeReceiver</a:t>
            </a:r>
            <a:endParaRPr lang="en-US" altLang="zh-CN" sz="1200" dirty="0"/>
          </a:p>
          <a:p>
            <a:endParaRPr lang="en-US" altLang="zh-CN" sz="1200" dirty="0"/>
          </a:p>
          <a:p>
            <a:r>
              <a:rPr lang="en-US" altLang="zh-CN" sz="1200" dirty="0"/>
              <a:t>    override fun </a:t>
            </a:r>
            <a:r>
              <a:rPr lang="en-US" altLang="zh-CN" sz="1200" dirty="0" err="1"/>
              <a:t>onCreate</a:t>
            </a:r>
            <a:r>
              <a:rPr lang="en-US" altLang="zh-CN" sz="1200" dirty="0"/>
              <a:t>(</a:t>
            </a:r>
            <a:r>
              <a:rPr lang="en-US" altLang="zh-CN" sz="1200" dirty="0" err="1"/>
              <a:t>savedInstanceState</a:t>
            </a:r>
            <a:r>
              <a:rPr lang="en-US" altLang="zh-CN" sz="1200" dirty="0"/>
              <a:t>: Bundle?) {</a:t>
            </a:r>
          </a:p>
          <a:p>
            <a:r>
              <a:rPr lang="en-US" altLang="zh-CN" sz="1200" dirty="0"/>
              <a:t>        </a:t>
            </a:r>
            <a:r>
              <a:rPr lang="en-US" altLang="zh-CN" sz="1200" dirty="0" err="1"/>
              <a:t>super.onCreate</a:t>
            </a:r>
            <a:r>
              <a:rPr lang="en-US" altLang="zh-CN" sz="1200" dirty="0"/>
              <a:t>(</a:t>
            </a:r>
            <a:r>
              <a:rPr lang="en-US" altLang="zh-CN" sz="1200" dirty="0" err="1"/>
              <a:t>savedInstanceState</a:t>
            </a:r>
            <a:r>
              <a:rPr lang="en-US" altLang="zh-CN" sz="1200" dirty="0"/>
              <a:t>)</a:t>
            </a:r>
          </a:p>
          <a:p>
            <a:r>
              <a:rPr lang="en-US" altLang="zh-CN" sz="1200" dirty="0"/>
              <a:t>        </a:t>
            </a:r>
            <a:r>
              <a:rPr lang="en-US" altLang="zh-CN" sz="1200" dirty="0" err="1"/>
              <a:t>setContentView</a:t>
            </a:r>
            <a:r>
              <a:rPr lang="en-US" altLang="zh-CN" sz="1200" dirty="0"/>
              <a:t>(</a:t>
            </a:r>
            <a:r>
              <a:rPr lang="en-US" altLang="zh-CN" sz="1200" dirty="0" err="1"/>
              <a:t>R.layout.activity_main</a:t>
            </a:r>
            <a:r>
              <a:rPr lang="en-US" altLang="zh-CN" sz="1200" dirty="0"/>
              <a:t>)</a:t>
            </a:r>
          </a:p>
          <a:p>
            <a:r>
              <a:rPr lang="en-US" altLang="zh-CN" sz="1200" dirty="0"/>
              <a:t>        </a:t>
            </a:r>
            <a:r>
              <a:rPr lang="en-US" altLang="zh-CN" sz="1200" dirty="0" err="1"/>
              <a:t>val</a:t>
            </a:r>
            <a:r>
              <a:rPr lang="en-US" altLang="zh-CN" sz="1200" dirty="0"/>
              <a:t> </a:t>
            </a:r>
            <a:r>
              <a:rPr lang="en-US" altLang="zh-CN" sz="1200" dirty="0" err="1"/>
              <a:t>intentFilter</a:t>
            </a:r>
            <a:r>
              <a:rPr lang="en-US" altLang="zh-CN" sz="1200" dirty="0"/>
              <a:t> = </a:t>
            </a:r>
            <a:r>
              <a:rPr lang="en-US" altLang="zh-CN" sz="1200" dirty="0" err="1"/>
              <a:t>IntentFilter</a:t>
            </a:r>
            <a:r>
              <a:rPr lang="en-US" altLang="zh-CN" sz="1200" dirty="0"/>
              <a:t>()</a:t>
            </a:r>
          </a:p>
          <a:p>
            <a:r>
              <a:rPr lang="en-US" altLang="zh-CN" sz="1200" dirty="0"/>
              <a:t>        </a:t>
            </a:r>
            <a:r>
              <a:rPr lang="en-US" altLang="zh-CN" sz="1200" dirty="0" err="1"/>
              <a:t>intentFilter.addAction</a:t>
            </a:r>
            <a:r>
              <a:rPr lang="en-US" altLang="zh-CN" sz="1200" dirty="0"/>
              <a:t>("</a:t>
            </a:r>
            <a:r>
              <a:rPr lang="en-US" altLang="zh-CN" sz="1200" dirty="0" err="1"/>
              <a:t>android.intent.action.TIME_TICK</a:t>
            </a:r>
            <a:r>
              <a:rPr lang="en-US" altLang="zh-CN" sz="1200" dirty="0"/>
              <a:t>")</a:t>
            </a:r>
          </a:p>
          <a:p>
            <a:r>
              <a:rPr lang="en-US" altLang="zh-CN" sz="1200" dirty="0"/>
              <a:t>        </a:t>
            </a:r>
            <a:r>
              <a:rPr lang="en-US" altLang="zh-CN" sz="1200" dirty="0" err="1"/>
              <a:t>timeChangeReceiver</a:t>
            </a:r>
            <a:r>
              <a:rPr lang="en-US" altLang="zh-CN" sz="1200" dirty="0"/>
              <a:t> = </a:t>
            </a:r>
            <a:r>
              <a:rPr lang="en-US" altLang="zh-CN" sz="1200" dirty="0" err="1"/>
              <a:t>TimeChangeReceiver</a:t>
            </a:r>
            <a:r>
              <a:rPr lang="en-US" altLang="zh-CN" sz="1200" dirty="0"/>
              <a:t>()</a:t>
            </a:r>
          </a:p>
          <a:p>
            <a:r>
              <a:rPr lang="en-US" altLang="zh-CN" sz="1200" dirty="0"/>
              <a:t>        </a:t>
            </a:r>
            <a:r>
              <a:rPr lang="en-US" altLang="zh-CN" sz="1200" dirty="0" err="1"/>
              <a:t>registerReceiver</a:t>
            </a:r>
            <a:r>
              <a:rPr lang="en-US" altLang="zh-CN" sz="1200" dirty="0"/>
              <a:t>(</a:t>
            </a:r>
            <a:r>
              <a:rPr lang="en-US" altLang="zh-CN" sz="1200" dirty="0" err="1"/>
              <a:t>timeChangeReceiver</a:t>
            </a:r>
            <a:r>
              <a:rPr lang="en-US" altLang="zh-CN" sz="1200" dirty="0"/>
              <a:t>, </a:t>
            </a:r>
            <a:r>
              <a:rPr lang="en-US" altLang="zh-CN" sz="1200" dirty="0" err="1"/>
              <a:t>intentFilter</a:t>
            </a:r>
            <a:r>
              <a:rPr lang="en-US" altLang="zh-CN" sz="1200" dirty="0"/>
              <a:t>)</a:t>
            </a:r>
          </a:p>
          <a:p>
            <a:r>
              <a:rPr lang="en-US" altLang="zh-CN" sz="1200" dirty="0"/>
              <a:t>    }</a:t>
            </a:r>
          </a:p>
          <a:p>
            <a:endParaRPr lang="en-US" altLang="zh-CN" sz="1200" dirty="0"/>
          </a:p>
          <a:p>
            <a:r>
              <a:rPr lang="en-US" altLang="zh-CN" sz="1200" dirty="0"/>
              <a:t>    override fun </a:t>
            </a:r>
            <a:r>
              <a:rPr lang="en-US" altLang="zh-CN" sz="1200" dirty="0" err="1"/>
              <a:t>onDestroy</a:t>
            </a:r>
            <a:r>
              <a:rPr lang="en-US" altLang="zh-CN" sz="1200" dirty="0"/>
              <a:t>() {</a:t>
            </a:r>
          </a:p>
          <a:p>
            <a:r>
              <a:rPr lang="en-US" altLang="zh-CN" sz="1200" dirty="0"/>
              <a:t>        </a:t>
            </a:r>
            <a:r>
              <a:rPr lang="en-US" altLang="zh-CN" sz="1200" dirty="0" err="1"/>
              <a:t>super.onDestroy</a:t>
            </a:r>
            <a:r>
              <a:rPr lang="en-US" altLang="zh-CN" sz="1200" dirty="0"/>
              <a:t>()</a:t>
            </a:r>
          </a:p>
          <a:p>
            <a:r>
              <a:rPr lang="en-US" altLang="zh-CN" sz="1200" dirty="0"/>
              <a:t>        </a:t>
            </a:r>
            <a:r>
              <a:rPr lang="en-US" altLang="zh-CN" sz="1200" dirty="0" err="1"/>
              <a:t>unregisterReceiver</a:t>
            </a:r>
            <a:r>
              <a:rPr lang="en-US" altLang="zh-CN" sz="1200" dirty="0"/>
              <a:t>(</a:t>
            </a:r>
            <a:r>
              <a:rPr lang="en-US" altLang="zh-CN" sz="1200" dirty="0" err="1"/>
              <a:t>timeChangeReceiver</a:t>
            </a:r>
            <a:r>
              <a:rPr lang="en-US" altLang="zh-CN" sz="1200" dirty="0"/>
              <a:t>)</a:t>
            </a:r>
          </a:p>
          <a:p>
            <a:r>
              <a:rPr lang="en-US" altLang="zh-CN" sz="1200" dirty="0"/>
              <a:t>    }</a:t>
            </a:r>
          </a:p>
          <a:p>
            <a:endParaRPr lang="en-US" altLang="zh-CN" sz="1200" dirty="0"/>
          </a:p>
          <a:p>
            <a:r>
              <a:rPr lang="en-US" altLang="zh-CN" sz="1200" dirty="0"/>
              <a:t>    inner class </a:t>
            </a:r>
            <a:r>
              <a:rPr lang="en-US" altLang="zh-CN" sz="1200" dirty="0" err="1"/>
              <a:t>TimeChangeReceiver</a:t>
            </a:r>
            <a:r>
              <a:rPr lang="en-US" altLang="zh-CN" sz="1200" dirty="0"/>
              <a:t> : </a:t>
            </a:r>
            <a:r>
              <a:rPr lang="en-US" altLang="zh-CN" sz="1200" dirty="0" err="1"/>
              <a:t>BroadcastReceiver</a:t>
            </a:r>
            <a:r>
              <a:rPr lang="en-US" altLang="zh-CN" sz="1200" dirty="0"/>
              <a:t>() {</a:t>
            </a:r>
          </a:p>
          <a:p>
            <a:endParaRPr lang="en-US" altLang="zh-CN" sz="1200" dirty="0"/>
          </a:p>
          <a:p>
            <a:r>
              <a:rPr lang="en-US" altLang="zh-CN" sz="1200" dirty="0"/>
              <a:t>        override fun </a:t>
            </a:r>
            <a:r>
              <a:rPr lang="en-US" altLang="zh-CN" sz="1200" dirty="0" err="1"/>
              <a:t>onReceive</a:t>
            </a:r>
            <a:r>
              <a:rPr lang="en-US" altLang="zh-CN" sz="1200" dirty="0"/>
              <a:t>(context: Context, intent: Intent) {</a:t>
            </a:r>
          </a:p>
          <a:p>
            <a:r>
              <a:rPr lang="en-US" altLang="zh-CN" sz="1200" dirty="0"/>
              <a:t>            </a:t>
            </a:r>
            <a:r>
              <a:rPr lang="en-US" altLang="zh-CN" sz="1200" dirty="0" err="1"/>
              <a:t>Toast.makeText</a:t>
            </a:r>
            <a:r>
              <a:rPr lang="en-US" altLang="zh-CN" sz="1200" dirty="0"/>
              <a:t>(context, "Time has changed", </a:t>
            </a:r>
            <a:r>
              <a:rPr lang="en-US" altLang="zh-CN" sz="1200" dirty="0" err="1"/>
              <a:t>Toast.LENGTH_SHORT</a:t>
            </a:r>
            <a:r>
              <a:rPr lang="en-US" altLang="zh-CN" sz="1200" dirty="0"/>
              <a:t>).show()</a:t>
            </a:r>
          </a:p>
          <a:p>
            <a:r>
              <a:rPr lang="en-US" altLang="zh-CN" sz="1200" dirty="0"/>
              <a:t>        }</a:t>
            </a:r>
          </a:p>
          <a:p>
            <a:endParaRPr lang="en-US" altLang="zh-CN" sz="1200" dirty="0"/>
          </a:p>
          <a:p>
            <a:r>
              <a:rPr lang="en-US" altLang="zh-CN" sz="1200" dirty="0"/>
              <a:t>    }</a:t>
            </a:r>
          </a:p>
          <a:p>
            <a:endParaRPr lang="en-US" altLang="zh-CN" sz="1400" dirty="0"/>
          </a:p>
          <a:p>
            <a:r>
              <a:rPr lang="en-US" altLang="zh-CN" sz="1400" dirty="0"/>
              <a:t>}</a:t>
            </a:r>
          </a:p>
        </p:txBody>
      </p:sp>
      <p:pic>
        <p:nvPicPr>
          <p:cNvPr id="6" name="图片 5">
            <a:extLst>
              <a:ext uri="{FF2B5EF4-FFF2-40B4-BE49-F238E27FC236}">
                <a16:creationId xmlns:a16="http://schemas.microsoft.com/office/drawing/2014/main" id="{AD8FEE5C-B0DC-4BCA-AE97-C87930E675FD}"/>
              </a:ext>
            </a:extLst>
          </p:cNvPr>
          <p:cNvPicPr/>
          <p:nvPr/>
        </p:nvPicPr>
        <p:blipFill>
          <a:blip r:embed="rId2">
            <a:extLst>
              <a:ext uri="{28A0092B-C50C-407E-A947-70E740481C1C}">
                <a14:useLocalDpi xmlns:a14="http://schemas.microsoft.com/office/drawing/2010/main" val="0"/>
              </a:ext>
            </a:extLst>
          </a:blip>
          <a:stretch>
            <a:fillRect/>
          </a:stretch>
        </p:blipFill>
        <p:spPr>
          <a:xfrm>
            <a:off x="8686075" y="2010931"/>
            <a:ext cx="2349751" cy="4222732"/>
          </a:xfrm>
          <a:prstGeom prst="rect">
            <a:avLst/>
          </a:prstGeom>
        </p:spPr>
      </p:pic>
      <p:sp>
        <p:nvSpPr>
          <p:cNvPr id="3" name="矩形 2">
            <a:extLst>
              <a:ext uri="{FF2B5EF4-FFF2-40B4-BE49-F238E27FC236}">
                <a16:creationId xmlns:a16="http://schemas.microsoft.com/office/drawing/2014/main" id="{9E098876-0BA1-4DF6-800E-3A54D8443A07}"/>
              </a:ext>
            </a:extLst>
          </p:cNvPr>
          <p:cNvSpPr/>
          <p:nvPr/>
        </p:nvSpPr>
        <p:spPr>
          <a:xfrm>
            <a:off x="8845287" y="6266031"/>
            <a:ext cx="2031325" cy="276999"/>
          </a:xfrm>
          <a:prstGeom prst="rect">
            <a:avLst/>
          </a:prstGeom>
        </p:spPr>
        <p:txBody>
          <a:bodyPr wrap="none">
            <a:spAutoFit/>
          </a:bodyPr>
          <a:lstStyle/>
          <a:p>
            <a:r>
              <a:rPr lang="zh-CN" altLang="zh-CN" sz="1200" kern="950" dirty="0">
                <a:ea typeface="宋体" panose="02010600030101010101" pitchFamily="2" charset="-122"/>
                <a:cs typeface="Times New Roman" panose="02020603050405020304" pitchFamily="18" charset="0"/>
              </a:rPr>
              <a:t>监听到系统时间发生了变化</a:t>
            </a:r>
            <a:endParaRPr lang="zh-CN" altLang="en-US" sz="1200" dirty="0"/>
          </a:p>
        </p:txBody>
      </p:sp>
    </p:spTree>
    <p:extLst>
      <p:ext uri="{BB962C8B-B14F-4D97-AF65-F5344CB8AC3E}">
        <p14:creationId xmlns:p14="http://schemas.microsoft.com/office/powerpoint/2010/main" val="49876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静态注册实现开机启动</a:t>
            </a:r>
          </a:p>
        </p:txBody>
      </p:sp>
      <p:sp>
        <p:nvSpPr>
          <p:cNvPr id="8" name="矩形 7">
            <a:extLst>
              <a:ext uri="{FF2B5EF4-FFF2-40B4-BE49-F238E27FC236}">
                <a16:creationId xmlns:a16="http://schemas.microsoft.com/office/drawing/2014/main" id="{DC09C1D0-9291-4759-A115-CC21729B1056}"/>
              </a:ext>
            </a:extLst>
          </p:cNvPr>
          <p:cNvSpPr/>
          <p:nvPr/>
        </p:nvSpPr>
        <p:spPr>
          <a:xfrm>
            <a:off x="838199" y="1329710"/>
            <a:ext cx="10322607" cy="369332"/>
          </a:xfrm>
          <a:prstGeom prst="rect">
            <a:avLst/>
          </a:prstGeom>
        </p:spPr>
        <p:txBody>
          <a:bodyPr wrap="square">
            <a:spAutoFit/>
          </a:bodyPr>
          <a:lstStyle/>
          <a:p>
            <a:r>
              <a:rPr lang="zh-CN" altLang="en-US" dirty="0"/>
              <a:t>静态注册的代码示例如下：</a:t>
            </a:r>
          </a:p>
        </p:txBody>
      </p:sp>
      <p:sp>
        <p:nvSpPr>
          <p:cNvPr id="9" name="矩形 8">
            <a:extLst>
              <a:ext uri="{FF2B5EF4-FFF2-40B4-BE49-F238E27FC236}">
                <a16:creationId xmlns:a16="http://schemas.microsoft.com/office/drawing/2014/main" id="{6CB28C6C-4459-4F91-AD21-E047B927A1B3}"/>
              </a:ext>
            </a:extLst>
          </p:cNvPr>
          <p:cNvSpPr/>
          <p:nvPr/>
        </p:nvSpPr>
        <p:spPr>
          <a:xfrm>
            <a:off x="838198" y="2433199"/>
            <a:ext cx="10252167" cy="2031325"/>
          </a:xfrm>
          <a:prstGeom prst="rect">
            <a:avLst/>
          </a:prstGeom>
        </p:spPr>
        <p:txBody>
          <a:bodyPr wrap="square">
            <a:spAutoFit/>
          </a:bodyPr>
          <a:lstStyle/>
          <a:p>
            <a:r>
              <a:rPr lang="en-US" altLang="zh-CN" dirty="0"/>
              <a:t>class </a:t>
            </a:r>
            <a:r>
              <a:rPr lang="en-US" altLang="zh-CN" dirty="0" err="1"/>
              <a:t>BootCompleteReceiver</a:t>
            </a:r>
            <a:r>
              <a:rPr lang="en-US" altLang="zh-CN" dirty="0"/>
              <a:t> : </a:t>
            </a:r>
            <a:r>
              <a:rPr lang="en-US" altLang="zh-CN" dirty="0" err="1"/>
              <a:t>BroadcastReceiver</a:t>
            </a:r>
            <a:r>
              <a:rPr lang="en-US" altLang="zh-CN" dirty="0"/>
              <a:t>() {</a:t>
            </a:r>
          </a:p>
          <a:p>
            <a:endParaRPr lang="en-US" altLang="zh-CN" dirty="0"/>
          </a:p>
          <a:p>
            <a:r>
              <a:rPr lang="en-US" altLang="zh-CN" dirty="0"/>
              <a:t>    override fun </a:t>
            </a:r>
            <a:r>
              <a:rPr lang="en-US" altLang="zh-CN" dirty="0" err="1"/>
              <a:t>onReceive</a:t>
            </a:r>
            <a:r>
              <a:rPr lang="en-US" altLang="zh-CN" dirty="0"/>
              <a:t>(context: Context, intent: Intent) {</a:t>
            </a:r>
          </a:p>
          <a:p>
            <a:r>
              <a:rPr lang="en-US" altLang="zh-CN" dirty="0"/>
              <a:t>        </a:t>
            </a:r>
            <a:r>
              <a:rPr lang="en-US" altLang="zh-CN" dirty="0" err="1"/>
              <a:t>Toast.makeText</a:t>
            </a:r>
            <a:r>
              <a:rPr lang="en-US" altLang="zh-CN" dirty="0"/>
              <a:t>(context, "Boot Complete", </a:t>
            </a:r>
            <a:r>
              <a:rPr lang="en-US" altLang="zh-CN" dirty="0" err="1"/>
              <a:t>Toast.LENGTH_LONG</a:t>
            </a:r>
            <a:r>
              <a:rPr lang="en-US" altLang="zh-CN" dirty="0"/>
              <a:t>).show()</a:t>
            </a:r>
          </a:p>
          <a:p>
            <a:r>
              <a:rPr lang="en-US" altLang="zh-CN" dirty="0"/>
              <a:t>    }</a:t>
            </a:r>
          </a:p>
          <a:p>
            <a:r>
              <a:rPr lang="en-US" altLang="zh-CN" dirty="0"/>
              <a:t>    </a:t>
            </a:r>
          </a:p>
          <a:p>
            <a:r>
              <a:rPr lang="en-US" altLang="zh-CN" dirty="0"/>
              <a:t>}</a:t>
            </a:r>
          </a:p>
        </p:txBody>
      </p:sp>
    </p:spTree>
    <p:extLst>
      <p:ext uri="{BB962C8B-B14F-4D97-AF65-F5344CB8AC3E}">
        <p14:creationId xmlns:p14="http://schemas.microsoft.com/office/powerpoint/2010/main" val="162311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982AF53-B40D-41A2-A704-2FFA660FD10C}"/>
              </a:ext>
            </a:extLst>
          </p:cNvPr>
          <p:cNvPicPr/>
          <p:nvPr/>
        </p:nvPicPr>
        <p:blipFill>
          <a:blip r:embed="rId2">
            <a:extLst>
              <a:ext uri="{28A0092B-C50C-407E-A947-70E740481C1C}">
                <a14:useLocalDpi xmlns:a14="http://schemas.microsoft.com/office/drawing/2010/main" val="0"/>
              </a:ext>
            </a:extLst>
          </a:blip>
          <a:stretch>
            <a:fillRect/>
          </a:stretch>
        </p:blipFill>
        <p:spPr>
          <a:xfrm>
            <a:off x="8445731" y="1995055"/>
            <a:ext cx="2492882" cy="4236048"/>
          </a:xfrm>
          <a:prstGeom prst="rect">
            <a:avLst/>
          </a:prstGeom>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静态注册实现开机启动</a:t>
            </a:r>
          </a:p>
        </p:txBody>
      </p:sp>
      <p:sp>
        <p:nvSpPr>
          <p:cNvPr id="8" name="矩形 7">
            <a:extLst>
              <a:ext uri="{FF2B5EF4-FFF2-40B4-BE49-F238E27FC236}">
                <a16:creationId xmlns:a16="http://schemas.microsoft.com/office/drawing/2014/main" id="{DC09C1D0-9291-4759-A115-CC21729B1056}"/>
              </a:ext>
            </a:extLst>
          </p:cNvPr>
          <p:cNvSpPr/>
          <p:nvPr/>
        </p:nvSpPr>
        <p:spPr>
          <a:xfrm>
            <a:off x="838199" y="1251954"/>
            <a:ext cx="10322607" cy="369332"/>
          </a:xfrm>
          <a:prstGeom prst="rect">
            <a:avLst/>
          </a:prstGeom>
        </p:spPr>
        <p:txBody>
          <a:bodyPr wrap="square">
            <a:spAutoFit/>
          </a:bodyPr>
          <a:lstStyle/>
          <a:p>
            <a:r>
              <a:rPr lang="zh-CN" altLang="en-US" dirty="0"/>
              <a:t>另外，静态的</a:t>
            </a:r>
            <a:r>
              <a:rPr lang="en-US" altLang="zh-CN" dirty="0" err="1"/>
              <a:t>BroadcastReceiver</a:t>
            </a:r>
            <a:r>
              <a:rPr lang="zh-CN" altLang="en-US" dirty="0"/>
              <a:t>一定要在</a:t>
            </a:r>
            <a:r>
              <a:rPr lang="en-US" altLang="zh-CN" dirty="0"/>
              <a:t>AndroidManifest.xml</a:t>
            </a:r>
            <a:r>
              <a:rPr lang="zh-CN" altLang="en-US" dirty="0"/>
              <a:t>文件中注册才可以使用：</a:t>
            </a:r>
          </a:p>
        </p:txBody>
      </p:sp>
      <p:sp>
        <p:nvSpPr>
          <p:cNvPr id="9" name="矩形 8">
            <a:extLst>
              <a:ext uri="{FF2B5EF4-FFF2-40B4-BE49-F238E27FC236}">
                <a16:creationId xmlns:a16="http://schemas.microsoft.com/office/drawing/2014/main" id="{6CB28C6C-4459-4F91-AD21-E047B927A1B3}"/>
              </a:ext>
            </a:extLst>
          </p:cNvPr>
          <p:cNvSpPr/>
          <p:nvPr/>
        </p:nvSpPr>
        <p:spPr>
          <a:xfrm>
            <a:off x="838199" y="2290761"/>
            <a:ext cx="6801742" cy="4524315"/>
          </a:xfrm>
          <a:prstGeom prst="rect">
            <a:avLst/>
          </a:prstGeom>
        </p:spPr>
        <p:txBody>
          <a:bodyPr wrap="square">
            <a:spAutoFit/>
          </a:bodyPr>
          <a:lstStyle/>
          <a:p>
            <a:r>
              <a:rPr lang="en-US" altLang="zh-CN" sz="1200" dirty="0"/>
              <a:t>&lt;manifest </a:t>
            </a:r>
            <a:r>
              <a:rPr lang="en-US" altLang="zh-CN" sz="1200" dirty="0" err="1"/>
              <a:t>xmlns:android</a:t>
            </a:r>
            <a:r>
              <a:rPr lang="en-US" altLang="zh-CN" sz="1200" dirty="0"/>
              <a:t>="http://schemas.android.com/</a:t>
            </a:r>
            <a:r>
              <a:rPr lang="en-US" altLang="zh-CN" sz="1200" dirty="0" err="1"/>
              <a:t>apk</a:t>
            </a:r>
            <a:r>
              <a:rPr lang="en-US" altLang="zh-CN" sz="1200" dirty="0"/>
              <a:t>/res/android"</a:t>
            </a:r>
          </a:p>
          <a:p>
            <a:r>
              <a:rPr lang="en-US" altLang="zh-CN" sz="1200" dirty="0"/>
              <a:t>package="</a:t>
            </a:r>
            <a:r>
              <a:rPr lang="en-US" altLang="zh-CN" sz="1200" dirty="0" err="1"/>
              <a:t>com.example.broadcasttest</a:t>
            </a:r>
            <a:r>
              <a:rPr lang="en-US" altLang="zh-CN" sz="1200" dirty="0"/>
              <a:t>"&gt;</a:t>
            </a:r>
          </a:p>
          <a:p>
            <a:endParaRPr lang="en-US" altLang="zh-CN" sz="1200" dirty="0"/>
          </a:p>
          <a:p>
            <a:r>
              <a:rPr lang="en-US" altLang="zh-CN" sz="1200" dirty="0"/>
              <a:t>    &lt;uses-permission </a:t>
            </a:r>
            <a:r>
              <a:rPr lang="en-US" altLang="zh-CN" sz="1200" dirty="0" err="1"/>
              <a:t>android:name</a:t>
            </a:r>
            <a:r>
              <a:rPr lang="en-US" altLang="zh-CN" sz="1200" dirty="0"/>
              <a:t>="</a:t>
            </a:r>
            <a:r>
              <a:rPr lang="en-US" altLang="zh-CN" sz="1200" dirty="0" err="1"/>
              <a:t>android.permission.RECEIVE_BOOT_COMPLETED</a:t>
            </a:r>
            <a:r>
              <a:rPr lang="en-US" altLang="zh-CN" sz="1200" dirty="0"/>
              <a:t>" /&gt;</a:t>
            </a:r>
          </a:p>
          <a:p>
            <a:endParaRPr lang="en-US" altLang="zh-CN" sz="1200" dirty="0"/>
          </a:p>
          <a:p>
            <a:r>
              <a:rPr lang="en-US" altLang="zh-CN" sz="1200" dirty="0"/>
              <a:t>    &lt;application</a:t>
            </a:r>
          </a:p>
          <a:p>
            <a:r>
              <a:rPr lang="en-US" altLang="zh-CN" sz="1200" dirty="0"/>
              <a:t>        </a:t>
            </a:r>
            <a:r>
              <a:rPr lang="en-US" altLang="zh-CN" sz="1200" dirty="0" err="1"/>
              <a:t>android:allowBackup</a:t>
            </a:r>
            <a:r>
              <a:rPr lang="en-US" altLang="zh-CN" sz="1200" dirty="0"/>
              <a:t>="true"</a:t>
            </a:r>
          </a:p>
          <a:p>
            <a:r>
              <a:rPr lang="en-US" altLang="zh-CN" sz="1200" dirty="0"/>
              <a:t>        </a:t>
            </a:r>
            <a:r>
              <a:rPr lang="en-US" altLang="zh-CN" sz="1200" dirty="0" err="1"/>
              <a:t>android:icon</a:t>
            </a:r>
            <a:r>
              <a:rPr lang="en-US" altLang="zh-CN" sz="1200" dirty="0"/>
              <a:t>="@mipmap/</a:t>
            </a:r>
            <a:r>
              <a:rPr lang="en-US" altLang="zh-CN" sz="1200" dirty="0" err="1"/>
              <a:t>ic_launcher</a:t>
            </a:r>
            <a:r>
              <a:rPr lang="en-US" altLang="zh-CN" sz="1200" dirty="0"/>
              <a:t>"</a:t>
            </a:r>
          </a:p>
          <a:p>
            <a:r>
              <a:rPr lang="en-US" altLang="zh-CN" sz="1200" dirty="0"/>
              <a:t>        </a:t>
            </a:r>
            <a:r>
              <a:rPr lang="en-US" altLang="zh-CN" sz="1200" dirty="0" err="1"/>
              <a:t>android:label</a:t>
            </a:r>
            <a:r>
              <a:rPr lang="en-US" altLang="zh-CN" sz="1200" dirty="0"/>
              <a:t>="@string/</a:t>
            </a:r>
            <a:r>
              <a:rPr lang="en-US" altLang="zh-CN" sz="1200" dirty="0" err="1"/>
              <a:t>app_name</a:t>
            </a:r>
            <a:r>
              <a:rPr lang="en-US" altLang="zh-CN" sz="1200" dirty="0"/>
              <a:t>"</a:t>
            </a:r>
          </a:p>
          <a:p>
            <a:r>
              <a:rPr lang="en-US" altLang="zh-CN" sz="1200" dirty="0"/>
              <a:t>        </a:t>
            </a:r>
            <a:r>
              <a:rPr lang="en-US" altLang="zh-CN" sz="1200" dirty="0" err="1"/>
              <a:t>android:roundIcon</a:t>
            </a:r>
            <a:r>
              <a:rPr lang="en-US" altLang="zh-CN" sz="1200" dirty="0"/>
              <a:t>="@mipmap/</a:t>
            </a:r>
            <a:r>
              <a:rPr lang="en-US" altLang="zh-CN" sz="1200" dirty="0" err="1"/>
              <a:t>ic_launcher_round</a:t>
            </a:r>
            <a:r>
              <a:rPr lang="en-US" altLang="zh-CN" sz="1200" dirty="0"/>
              <a:t>"</a:t>
            </a:r>
          </a:p>
          <a:p>
            <a:r>
              <a:rPr lang="en-US" altLang="zh-CN" sz="1200" dirty="0"/>
              <a:t>        </a:t>
            </a:r>
            <a:r>
              <a:rPr lang="en-US" altLang="zh-CN" sz="1200" dirty="0" err="1"/>
              <a:t>android:supportsRtl</a:t>
            </a:r>
            <a:r>
              <a:rPr lang="en-US" altLang="zh-CN" sz="1200" dirty="0"/>
              <a:t>="true"</a:t>
            </a:r>
          </a:p>
          <a:p>
            <a:r>
              <a:rPr lang="en-US" altLang="zh-CN" sz="1200" dirty="0"/>
              <a:t>        </a:t>
            </a:r>
            <a:r>
              <a:rPr lang="en-US" altLang="zh-CN" sz="1200" dirty="0" err="1"/>
              <a:t>android:theme</a:t>
            </a:r>
            <a:r>
              <a:rPr lang="en-US" altLang="zh-CN" sz="1200" dirty="0"/>
              <a:t>="@style/</a:t>
            </a:r>
            <a:r>
              <a:rPr lang="en-US" altLang="zh-CN" sz="1200" dirty="0" err="1"/>
              <a:t>AppTheme</a:t>
            </a:r>
            <a:r>
              <a:rPr lang="en-US" altLang="zh-CN" sz="1200" dirty="0"/>
              <a:t>"&gt;</a:t>
            </a:r>
          </a:p>
          <a:p>
            <a:r>
              <a:rPr lang="en-US" altLang="zh-CN" sz="1200" dirty="0"/>
              <a:t>        …</a:t>
            </a:r>
          </a:p>
          <a:p>
            <a:r>
              <a:rPr lang="en-US" altLang="zh-CN" sz="1200" dirty="0"/>
              <a:t>        &lt;receiver</a:t>
            </a:r>
          </a:p>
          <a:p>
            <a:r>
              <a:rPr lang="en-US" altLang="zh-CN" sz="1200" dirty="0"/>
              <a:t>            </a:t>
            </a:r>
            <a:r>
              <a:rPr lang="en-US" altLang="zh-CN" sz="1200" dirty="0" err="1"/>
              <a:t>android:name</a:t>
            </a:r>
            <a:r>
              <a:rPr lang="en-US" altLang="zh-CN" sz="1200" dirty="0"/>
              <a:t>=".</a:t>
            </a:r>
            <a:r>
              <a:rPr lang="en-US" altLang="zh-CN" sz="1200" dirty="0" err="1"/>
              <a:t>BootCompleteReceiver</a:t>
            </a:r>
            <a:r>
              <a:rPr lang="en-US" altLang="zh-CN" sz="1200" dirty="0"/>
              <a:t>"</a:t>
            </a:r>
          </a:p>
          <a:p>
            <a:r>
              <a:rPr lang="en-US" altLang="zh-CN" sz="1200" dirty="0"/>
              <a:t>            </a:t>
            </a:r>
            <a:r>
              <a:rPr lang="en-US" altLang="zh-CN" sz="1200" dirty="0" err="1"/>
              <a:t>android:enabled</a:t>
            </a:r>
            <a:r>
              <a:rPr lang="en-US" altLang="zh-CN" sz="1200" dirty="0"/>
              <a:t>="true"</a:t>
            </a:r>
          </a:p>
          <a:p>
            <a:r>
              <a:rPr lang="en-US" altLang="zh-CN" sz="1200" dirty="0"/>
              <a:t>            </a:t>
            </a:r>
            <a:r>
              <a:rPr lang="en-US" altLang="zh-CN" sz="1200" dirty="0" err="1"/>
              <a:t>android:exported</a:t>
            </a:r>
            <a:r>
              <a:rPr lang="en-US" altLang="zh-CN" sz="1200" dirty="0"/>
              <a:t>="true"&gt;</a:t>
            </a:r>
          </a:p>
          <a:p>
            <a:r>
              <a:rPr lang="en-US" altLang="zh-CN" sz="1200" dirty="0"/>
              <a:t>            &lt;intent-filter&gt;</a:t>
            </a:r>
          </a:p>
          <a:p>
            <a:r>
              <a:rPr lang="en-US" altLang="zh-CN" sz="1200" dirty="0"/>
              <a:t>                &lt;action </a:t>
            </a:r>
            <a:r>
              <a:rPr lang="en-US" altLang="zh-CN" sz="1200" dirty="0" err="1"/>
              <a:t>android:name</a:t>
            </a:r>
            <a:r>
              <a:rPr lang="en-US" altLang="zh-CN" sz="1200" dirty="0"/>
              <a:t>="</a:t>
            </a:r>
            <a:r>
              <a:rPr lang="en-US" altLang="zh-CN" sz="1200" dirty="0" err="1"/>
              <a:t>android.intent.action.BOOT_COMPLETED</a:t>
            </a:r>
            <a:r>
              <a:rPr lang="en-US" altLang="zh-CN" sz="1200" dirty="0"/>
              <a:t>" /&gt;</a:t>
            </a:r>
          </a:p>
          <a:p>
            <a:r>
              <a:rPr lang="en-US" altLang="zh-CN" sz="1200" dirty="0"/>
              <a:t>            &lt;/intent-filter&gt;</a:t>
            </a:r>
          </a:p>
          <a:p>
            <a:r>
              <a:rPr lang="en-US" altLang="zh-CN" sz="1200" dirty="0"/>
              <a:t>        &lt;/receiver&gt;</a:t>
            </a:r>
          </a:p>
          <a:p>
            <a:r>
              <a:rPr lang="en-US" altLang="zh-CN" sz="1200" dirty="0"/>
              <a:t>    &lt;/application&gt;</a:t>
            </a:r>
          </a:p>
          <a:p>
            <a:endParaRPr lang="en-US" altLang="zh-CN" sz="1200" dirty="0"/>
          </a:p>
          <a:p>
            <a:r>
              <a:rPr lang="en-US" altLang="zh-CN" sz="1200" dirty="0"/>
              <a:t>&lt;/manifest&gt;</a:t>
            </a:r>
          </a:p>
        </p:txBody>
      </p:sp>
      <p:sp>
        <p:nvSpPr>
          <p:cNvPr id="3" name="矩形 2">
            <a:extLst>
              <a:ext uri="{FF2B5EF4-FFF2-40B4-BE49-F238E27FC236}">
                <a16:creationId xmlns:a16="http://schemas.microsoft.com/office/drawing/2014/main" id="{9E098876-0BA1-4DF6-800E-3A54D8443A07}"/>
              </a:ext>
            </a:extLst>
          </p:cNvPr>
          <p:cNvSpPr/>
          <p:nvPr/>
        </p:nvSpPr>
        <p:spPr>
          <a:xfrm>
            <a:off x="8984286" y="6231103"/>
            <a:ext cx="1415772" cy="276999"/>
          </a:xfrm>
          <a:prstGeom prst="rect">
            <a:avLst/>
          </a:prstGeom>
        </p:spPr>
        <p:txBody>
          <a:bodyPr wrap="none">
            <a:spAutoFit/>
          </a:bodyPr>
          <a:lstStyle/>
          <a:p>
            <a:r>
              <a:rPr lang="zh-CN" altLang="en-US" sz="1200" kern="950" dirty="0">
                <a:ea typeface="宋体" panose="02010600030101010101" pitchFamily="2" charset="-122"/>
                <a:cs typeface="Times New Roman" panose="02020603050405020304" pitchFamily="18" charset="0"/>
              </a:rPr>
              <a:t>接收系统开机广播</a:t>
            </a:r>
            <a:endParaRPr lang="zh-CN" altLang="en-US" sz="1200" dirty="0"/>
          </a:p>
        </p:txBody>
      </p:sp>
    </p:spTree>
    <p:extLst>
      <p:ext uri="{BB962C8B-B14F-4D97-AF65-F5344CB8AC3E}">
        <p14:creationId xmlns:p14="http://schemas.microsoft.com/office/powerpoint/2010/main" val="2484446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自定义 1">
      <a:dk1>
        <a:srgbClr val="000000"/>
      </a:dk1>
      <a:lt1>
        <a:srgbClr val="FFFFFF"/>
      </a:lt1>
      <a:dk2>
        <a:srgbClr val="FFFEFC"/>
      </a:dk2>
      <a:lt2>
        <a:srgbClr val="CEDBE6"/>
      </a:lt2>
      <a:accent1>
        <a:srgbClr val="41B1E2"/>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{8AA2F039-4069-F644-ACDE-2166C0520A53}tf10001121</Template>
  <TotalTime>727</TotalTime>
  <Words>1605</Words>
  <Application>Microsoft Office PowerPoint</Application>
  <PresentationFormat>宽屏</PresentationFormat>
  <Paragraphs>169</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Calibri</vt:lpstr>
      <vt:lpstr>Wingdings 2</vt:lpstr>
      <vt:lpstr>引用</vt:lpstr>
      <vt:lpstr>第6章 全局大喇叭，详解广播机制</vt:lpstr>
      <vt:lpstr>广播机制简介</vt:lpstr>
      <vt:lpstr>标准广播</vt:lpstr>
      <vt:lpstr>有序广播</vt:lpstr>
      <vt:lpstr>接收系统广播</vt:lpstr>
      <vt:lpstr>接收系统广播</vt:lpstr>
      <vt:lpstr>动态注册监听时间变化</vt:lpstr>
      <vt:lpstr>静态注册实现开机启动</vt:lpstr>
      <vt:lpstr>静态注册实现开机启动</vt:lpstr>
      <vt:lpstr>发送自定义广播</vt:lpstr>
      <vt:lpstr>发送标准广播</vt:lpstr>
      <vt:lpstr>发送有序广播</vt:lpstr>
      <vt:lpstr>接收自定义广播</vt:lpstr>
      <vt:lpstr>接收自定义广播</vt:lpstr>
      <vt:lpstr>Kotlin课堂</vt:lpstr>
      <vt:lpstr>定义高阶函数</vt:lpstr>
      <vt:lpstr>内联函数的作用</vt:lpstr>
      <vt:lpstr>推荐阅读</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开始启程，你的第一行Android代码</dc:title>
  <dc:creator>郭 霖</dc:creator>
  <cp:lastModifiedBy>张霞</cp:lastModifiedBy>
  <cp:revision>261</cp:revision>
  <dcterms:created xsi:type="dcterms:W3CDTF">2019-11-27T23:48:03Z</dcterms:created>
  <dcterms:modified xsi:type="dcterms:W3CDTF">2020-03-19T06:45:40Z</dcterms:modified>
</cp:coreProperties>
</file>