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8"/>
  </p:handoutMasterIdLst>
  <p:sldIdLst>
    <p:sldId id="256" r:id="rId2"/>
    <p:sldId id="257" r:id="rId3"/>
    <p:sldId id="318" r:id="rId4"/>
    <p:sldId id="272" r:id="rId5"/>
    <p:sldId id="345" r:id="rId6"/>
    <p:sldId id="344" r:id="rId7"/>
    <p:sldId id="341" r:id="rId8"/>
    <p:sldId id="327" r:id="rId9"/>
    <p:sldId id="301" r:id="rId10"/>
    <p:sldId id="346" r:id="rId11"/>
    <p:sldId id="347" r:id="rId12"/>
    <p:sldId id="348" r:id="rId13"/>
    <p:sldId id="349" r:id="rId14"/>
    <p:sldId id="350" r:id="rId15"/>
    <p:sldId id="305" r:id="rId16"/>
    <p:sldId id="351" r:id="rId17"/>
    <p:sldId id="352" r:id="rId18"/>
    <p:sldId id="353" r:id="rId19"/>
    <p:sldId id="354" r:id="rId20"/>
    <p:sldId id="355" r:id="rId21"/>
    <p:sldId id="322" r:id="rId22"/>
    <p:sldId id="323" r:id="rId23"/>
    <p:sldId id="343" r:id="rId24"/>
    <p:sldId id="356" r:id="rId25"/>
    <p:sldId id="387" r:id="rId26"/>
    <p:sldId id="270"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9" autoAdjust="0"/>
    <p:restoredTop sz="94660"/>
  </p:normalViewPr>
  <p:slideViewPr>
    <p:cSldViewPr snapToGrid="0">
      <p:cViewPr varScale="1">
        <p:scale>
          <a:sx n="146" d="100"/>
          <a:sy n="146" d="100"/>
        </p:scale>
        <p:origin x="132" y="480"/>
      </p:cViewPr>
      <p:guideLst/>
    </p:cSldViewPr>
  </p:slideViewPr>
  <p:notesTextViewPr>
    <p:cViewPr>
      <p:scale>
        <a:sx n="1" d="1"/>
        <a:sy n="1" d="1"/>
      </p:scale>
      <p:origin x="0" y="0"/>
    </p:cViewPr>
  </p:notesTextViewPr>
  <p:notesViewPr>
    <p:cSldViewPr snapToGrid="0">
      <p:cViewPr varScale="1">
        <p:scale>
          <a:sx n="123" d="100"/>
          <a:sy n="123" d="100"/>
        </p:scale>
        <p:origin x="4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8ED9323-E958-4A17-8039-8443CA41FC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408D9E94-AB16-48A1-BF7F-8F5A2E3225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6B9063-4C66-4B28-B494-59EFAC5A0EC1}" type="datetimeFigureOut">
              <a:rPr lang="zh-CN" altLang="en-US" smtClean="0"/>
              <a:t>2020/3/19</a:t>
            </a:fld>
            <a:endParaRPr lang="zh-CN" altLang="en-US"/>
          </a:p>
        </p:txBody>
      </p:sp>
      <p:sp>
        <p:nvSpPr>
          <p:cNvPr id="4" name="页脚占位符 3">
            <a:extLst>
              <a:ext uri="{FF2B5EF4-FFF2-40B4-BE49-F238E27FC236}">
                <a16:creationId xmlns:a16="http://schemas.microsoft.com/office/drawing/2014/main" id="{FB14FA3D-4273-48EE-89E3-DABEBFBE05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A7B9F01-E66D-424A-A1F0-46BCAD92219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D761D3-7BFC-42D1-A109-6A212AE767D7}" type="slidenum">
              <a:rPr lang="zh-CN" altLang="en-US" smtClean="0"/>
              <a:t>‹#›</a:t>
            </a:fld>
            <a:endParaRPr lang="zh-CN" altLang="en-US"/>
          </a:p>
        </p:txBody>
      </p:sp>
    </p:spTree>
    <p:extLst>
      <p:ext uri="{BB962C8B-B14F-4D97-AF65-F5344CB8AC3E}">
        <p14:creationId xmlns:p14="http://schemas.microsoft.com/office/powerpoint/2010/main" val="285222815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1350309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3420377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2664702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
第二级
第三级
第四级
第五级</a:t>
            </a:r>
            <a:endParaRPr lang="en-US" dirty="0"/>
          </a:p>
        </p:txBody>
      </p:sp>
      <p:sp>
        <p:nvSpPr>
          <p:cNvPr id="2" name="Date Placeholder 1"/>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829610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906322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2169221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a:effectLst/>
        </p:spPr>
        <p:txBody>
          <a:bodyPr/>
          <a:lstStyle>
            <a:lvl1pPr>
              <a:defRPr>
                <a:effectLst/>
              </a:defRPr>
            </a:lvl1pPr>
          </a:lstStyle>
          <a:p>
            <a:pPr lvl="0"/>
            <a:r>
              <a:rPr lang="zh-CN" altLang="en-US" dirty="0"/>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1301188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267860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1331496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2240545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2581786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3896288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E84F04C-7BE5-4800-BEFE-CF1A78709C76}" type="datetimeFigureOut">
              <a:rPr lang="zh-CN" altLang="en-US" smtClean="0"/>
              <a:t>2020/3/19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332658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a:xfrm>
            <a:off x="3885810" y="6041362"/>
            <a:ext cx="976879" cy="365125"/>
          </a:xfrm>
        </p:spPr>
        <p:txBody>
          <a:bodyPr/>
          <a:lstStyle/>
          <a:p>
            <a:fld id="{BE84F04C-7BE5-4800-BEFE-CF1A78709C76}" type="datetimeFigureOut">
              <a:rPr lang="zh-CN" altLang="en-US" smtClean="0"/>
              <a:t>2020/3/19</a:t>
            </a:fld>
            <a:endParaRPr lang="zh-CN" altLang="en-US"/>
          </a:p>
        </p:txBody>
      </p:sp>
      <p:sp>
        <p:nvSpPr>
          <p:cNvPr id="6" name="Footer Placeholder 5"/>
          <p:cNvSpPr>
            <a:spLocks noGrp="1"/>
          </p:cNvSpPr>
          <p:nvPr>
            <p:ph type="ftr" sz="quarter" idx="11"/>
          </p:nvPr>
        </p:nvSpPr>
        <p:spPr>
          <a:xfrm>
            <a:off x="590396" y="6041362"/>
            <a:ext cx="3295413" cy="365125"/>
          </a:xfrm>
        </p:spPr>
        <p:txBody>
          <a:bodyPr/>
          <a:lstStyle/>
          <a:p>
            <a:endParaRPr lang="zh-CN" altLang="en-US"/>
          </a:p>
        </p:txBody>
      </p:sp>
      <p:sp>
        <p:nvSpPr>
          <p:cNvPr id="7" name="Slide Number Placeholder 6"/>
          <p:cNvSpPr>
            <a:spLocks noGrp="1"/>
          </p:cNvSpPr>
          <p:nvPr>
            <p:ph type="sldNum" sz="quarter" idx="12"/>
          </p:nvPr>
        </p:nvSpPr>
        <p:spPr>
          <a:xfrm>
            <a:off x="4862689" y="5915888"/>
            <a:ext cx="1062155" cy="490599"/>
          </a:xfrm>
        </p:spPr>
        <p:txBody>
          <a:bodyPr/>
          <a:lstStyle/>
          <a:p>
            <a:fld id="{0E1A4871-B804-4682-9AD5-292607198BB8}" type="slidenum">
              <a:rPr lang="zh-CN" altLang="en-US" smtClean="0"/>
              <a:t>‹#›</a:t>
            </a:fld>
            <a:endParaRPr lang="zh-CN" altLang="en-US"/>
          </a:p>
        </p:txBody>
      </p:sp>
    </p:spTree>
    <p:extLst>
      <p:ext uri="{BB962C8B-B14F-4D97-AF65-F5344CB8AC3E}">
        <p14:creationId xmlns:p14="http://schemas.microsoft.com/office/powerpoint/2010/main" val="224851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
第二级
第三级
第四级
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CN"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E84F04C-7BE5-4800-BEFE-CF1A78709C76}" type="datetimeFigureOut">
              <a:rPr lang="zh-CN" altLang="en-US" smtClean="0"/>
              <a:t>2020/3/19</a:t>
            </a:fld>
            <a:endParaRPr lang="zh-CN"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0E1A4871-B804-4682-9AD5-292607198BB8}" type="slidenum">
              <a:rPr lang="zh-CN" altLang="en-US" smtClean="0"/>
              <a:t>‹#›</a:t>
            </a:fld>
            <a:endParaRPr lang="zh-CN" altLang="en-US"/>
          </a:p>
        </p:txBody>
      </p:sp>
      <p:sp>
        <p:nvSpPr>
          <p:cNvPr id="7" name="页脚占位符 4">
            <a:extLst>
              <a:ext uri="{FF2B5EF4-FFF2-40B4-BE49-F238E27FC236}">
                <a16:creationId xmlns:a16="http://schemas.microsoft.com/office/drawing/2014/main" id="{1C36CAFC-4FC8-C340-A5B9-B88EDAD28C8F}"/>
              </a:ext>
            </a:extLst>
          </p:cNvPr>
          <p:cNvSpPr txBox="1">
            <a:spLocks/>
          </p:cNvSpPr>
          <p:nvPr userDrawn="1"/>
        </p:nvSpPr>
        <p:spPr>
          <a:xfrm>
            <a:off x="8516815" y="6487054"/>
            <a:ext cx="3675185"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第一行代码</a:t>
            </a:r>
            <a:r>
              <a:rPr lang="en-US" altLang="zh-CN" dirty="0"/>
              <a:t>——Android </a:t>
            </a:r>
            <a:r>
              <a:rPr lang="zh-CN" altLang="en-US" dirty="0"/>
              <a:t>（第</a:t>
            </a:r>
            <a:r>
              <a:rPr lang="en-US" altLang="zh-CN" dirty="0"/>
              <a:t>3</a:t>
            </a:r>
            <a:r>
              <a:rPr lang="zh-CN" altLang="en-US" dirty="0"/>
              <a:t>版）</a:t>
            </a:r>
            <a:r>
              <a:rPr lang="en-US" altLang="zh-CN" dirty="0"/>
              <a:t>》</a:t>
            </a:r>
            <a:r>
              <a:rPr lang="zh-CN" altLang="en-US" dirty="0"/>
              <a:t>随书</a:t>
            </a:r>
            <a:r>
              <a:rPr lang="en-US" altLang="zh-CN" dirty="0"/>
              <a:t>PPT</a:t>
            </a:r>
            <a:endParaRPr lang="zh-CN" altLang="en-US" dirty="0"/>
          </a:p>
          <a:p>
            <a:endParaRPr lang="zh-CN" altLang="en-US" dirty="0"/>
          </a:p>
        </p:txBody>
      </p:sp>
    </p:spTree>
    <p:extLst>
      <p:ext uri="{BB962C8B-B14F-4D97-AF65-F5344CB8AC3E}">
        <p14:creationId xmlns:p14="http://schemas.microsoft.com/office/powerpoint/2010/main" val="21951668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ituring.com.cn/book/2744"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fontScale="90000"/>
          </a:bodyPr>
          <a:lstStyle/>
          <a:p>
            <a:r>
              <a:rPr lang="zh-CN" altLang="en-US" sz="3200" dirty="0"/>
              <a:t>第</a:t>
            </a:r>
            <a:r>
              <a:rPr lang="en-US" altLang="zh-CN" sz="3200" dirty="0"/>
              <a:t>7</a:t>
            </a:r>
            <a:r>
              <a:rPr lang="zh-CN" altLang="en-US" sz="3200" dirty="0"/>
              <a:t>章 数据存储全方案，详解持久化技术</a:t>
            </a:r>
          </a:p>
        </p:txBody>
      </p:sp>
    </p:spTree>
    <p:extLst>
      <p:ext uri="{BB962C8B-B14F-4D97-AF65-F5344CB8AC3E}">
        <p14:creationId xmlns:p14="http://schemas.microsoft.com/office/powerpoint/2010/main" val="4117369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从</a:t>
            </a:r>
            <a:r>
              <a:rPr lang="en-US" altLang="zh-CN" sz="2400" dirty="0" err="1"/>
              <a:t>SharedPreferences</a:t>
            </a:r>
            <a:r>
              <a:rPr lang="zh-CN" altLang="en-US" sz="2400" dirty="0"/>
              <a:t>中读取数据</a:t>
            </a:r>
          </a:p>
        </p:txBody>
      </p:sp>
      <p:sp>
        <p:nvSpPr>
          <p:cNvPr id="3" name="内容占位符 2">
            <a:extLst>
              <a:ext uri="{FF2B5EF4-FFF2-40B4-BE49-F238E27FC236}">
                <a16:creationId xmlns:a16="http://schemas.microsoft.com/office/drawing/2014/main" id="{CFE7C955-4B1D-41AE-AC08-2BFF7D060159}"/>
              </a:ext>
            </a:extLst>
          </p:cNvPr>
          <p:cNvSpPr>
            <a:spLocks noGrp="1"/>
          </p:cNvSpPr>
          <p:nvPr>
            <p:ph idx="1"/>
          </p:nvPr>
        </p:nvSpPr>
        <p:spPr>
          <a:xfrm>
            <a:off x="838200" y="2056796"/>
            <a:ext cx="10515600" cy="2308191"/>
          </a:xfrm>
        </p:spPr>
        <p:txBody>
          <a:bodyPr>
            <a:normAutofit/>
          </a:bodyPr>
          <a:lstStyle/>
          <a:p>
            <a:pPr marL="0" indent="0">
              <a:buNone/>
            </a:pPr>
            <a:r>
              <a:rPr lang="en-US" altLang="zh-CN" sz="1800" dirty="0" err="1"/>
              <a:t>SharedPreferences</a:t>
            </a:r>
            <a:r>
              <a:rPr lang="zh-CN" altLang="en-US" sz="1800" dirty="0"/>
              <a:t>对象中提供了一系列的</a:t>
            </a:r>
            <a:r>
              <a:rPr lang="en-US" altLang="zh-CN" sz="1800" dirty="0"/>
              <a:t>get</a:t>
            </a:r>
            <a:r>
              <a:rPr lang="zh-CN" altLang="en-US" sz="1800" dirty="0"/>
              <a:t>方法，用于对存储的数据进行读取，每种</a:t>
            </a:r>
            <a:r>
              <a:rPr lang="en-US" altLang="zh-CN" sz="1800" dirty="0"/>
              <a:t>get</a:t>
            </a:r>
            <a:r>
              <a:rPr lang="zh-CN" altLang="en-US" sz="1800" dirty="0"/>
              <a:t>方法都对应了</a:t>
            </a:r>
            <a:r>
              <a:rPr lang="en-US" altLang="zh-CN" sz="1800" dirty="0" err="1"/>
              <a:t>SharedPreferences.Editor</a:t>
            </a:r>
            <a:r>
              <a:rPr lang="zh-CN" altLang="en-US" sz="1800" dirty="0"/>
              <a:t>中的一种</a:t>
            </a:r>
            <a:r>
              <a:rPr lang="en-US" altLang="zh-CN" sz="1800" dirty="0"/>
              <a:t>put</a:t>
            </a:r>
            <a:r>
              <a:rPr lang="zh-CN" altLang="en-US" sz="1800" dirty="0"/>
              <a:t>方法。</a:t>
            </a:r>
            <a:endParaRPr lang="en-US" altLang="zh-CN" sz="1800" dirty="0"/>
          </a:p>
          <a:p>
            <a:pPr marL="0" indent="0">
              <a:buNone/>
            </a:pPr>
            <a:r>
              <a:rPr lang="zh-CN" altLang="en-US" sz="1800" dirty="0"/>
              <a:t>比如读取一个布尔型数据就使用</a:t>
            </a:r>
            <a:r>
              <a:rPr lang="en-US" altLang="zh-CN" sz="1800" dirty="0" err="1"/>
              <a:t>getBoolean</a:t>
            </a:r>
            <a:r>
              <a:rPr lang="en-US" altLang="zh-CN" sz="1800" dirty="0"/>
              <a:t>()</a:t>
            </a:r>
            <a:r>
              <a:rPr lang="zh-CN" altLang="en-US" sz="1800" dirty="0"/>
              <a:t>方法，读取一个字符串就使用</a:t>
            </a:r>
            <a:r>
              <a:rPr lang="en-US" altLang="zh-CN" sz="1800" dirty="0" err="1"/>
              <a:t>getString</a:t>
            </a:r>
            <a:r>
              <a:rPr lang="en-US" altLang="zh-CN" sz="1800" dirty="0"/>
              <a:t>()</a:t>
            </a:r>
            <a:r>
              <a:rPr lang="zh-CN" altLang="en-US" sz="1800" dirty="0"/>
              <a:t>方法。</a:t>
            </a:r>
            <a:endParaRPr lang="en-US" altLang="zh-CN" sz="1800" dirty="0"/>
          </a:p>
          <a:p>
            <a:pPr marL="0" indent="0">
              <a:buNone/>
            </a:pPr>
            <a:endParaRPr lang="en-US" altLang="zh-CN" sz="1800" dirty="0"/>
          </a:p>
          <a:p>
            <a:pPr marL="0" indent="0">
              <a:buNone/>
            </a:pPr>
            <a:r>
              <a:rPr lang="zh-CN" altLang="en-US" sz="1800" dirty="0"/>
              <a:t>示例写法如下：</a:t>
            </a:r>
          </a:p>
        </p:txBody>
      </p:sp>
      <p:sp>
        <p:nvSpPr>
          <p:cNvPr id="4" name="矩形 3">
            <a:extLst>
              <a:ext uri="{FF2B5EF4-FFF2-40B4-BE49-F238E27FC236}">
                <a16:creationId xmlns:a16="http://schemas.microsoft.com/office/drawing/2014/main" id="{E5BF420C-643E-4DC2-862E-E64B25226250}"/>
              </a:ext>
            </a:extLst>
          </p:cNvPr>
          <p:cNvSpPr/>
          <p:nvPr/>
        </p:nvSpPr>
        <p:spPr>
          <a:xfrm>
            <a:off x="838200" y="4364987"/>
            <a:ext cx="9775677" cy="1200329"/>
          </a:xfrm>
          <a:prstGeom prst="rect">
            <a:avLst/>
          </a:prstGeom>
        </p:spPr>
        <p:txBody>
          <a:bodyPr wrap="square">
            <a:spAutoFit/>
          </a:bodyPr>
          <a:lstStyle/>
          <a:p>
            <a:r>
              <a:rPr lang="zh-CN" altLang="en-US" dirty="0"/>
              <a:t>val prefs = getSharedPreferences("data", Context.MODE_PRIVATE)</a:t>
            </a:r>
          </a:p>
          <a:p>
            <a:r>
              <a:rPr lang="zh-CN" altLang="en-US" dirty="0"/>
              <a:t>val name = prefs.getString("name", "")</a:t>
            </a:r>
          </a:p>
          <a:p>
            <a:r>
              <a:rPr lang="zh-CN" altLang="en-US" dirty="0"/>
              <a:t>val age = prefs.getInt("age", 0)</a:t>
            </a:r>
          </a:p>
          <a:p>
            <a:r>
              <a:rPr lang="zh-CN" altLang="en-US" dirty="0"/>
              <a:t>val married = prefs.getBoolean("married", false)</a:t>
            </a:r>
          </a:p>
        </p:txBody>
      </p:sp>
    </p:spTree>
    <p:extLst>
      <p:ext uri="{BB962C8B-B14F-4D97-AF65-F5344CB8AC3E}">
        <p14:creationId xmlns:p14="http://schemas.microsoft.com/office/powerpoint/2010/main" val="3630341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fontScale="90000"/>
          </a:bodyPr>
          <a:lstStyle/>
          <a:p>
            <a:r>
              <a:rPr lang="zh-CN" altLang="en-US" sz="3200" dirty="0"/>
              <a:t>数据库存储</a:t>
            </a:r>
          </a:p>
        </p:txBody>
      </p:sp>
    </p:spTree>
    <p:extLst>
      <p:ext uri="{BB962C8B-B14F-4D97-AF65-F5344CB8AC3E}">
        <p14:creationId xmlns:p14="http://schemas.microsoft.com/office/powerpoint/2010/main" val="3770182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数据库存储</a:t>
            </a:r>
          </a:p>
        </p:txBody>
      </p:sp>
      <p:sp>
        <p:nvSpPr>
          <p:cNvPr id="8" name="矩形 7">
            <a:extLst>
              <a:ext uri="{FF2B5EF4-FFF2-40B4-BE49-F238E27FC236}">
                <a16:creationId xmlns:a16="http://schemas.microsoft.com/office/drawing/2014/main" id="{DC09C1D0-9291-4759-A115-CC21729B1056}"/>
              </a:ext>
            </a:extLst>
          </p:cNvPr>
          <p:cNvSpPr/>
          <p:nvPr/>
        </p:nvSpPr>
        <p:spPr>
          <a:xfrm>
            <a:off x="838200" y="2452272"/>
            <a:ext cx="10322607" cy="2585323"/>
          </a:xfrm>
          <a:prstGeom prst="rect">
            <a:avLst/>
          </a:prstGeom>
        </p:spPr>
        <p:txBody>
          <a:bodyPr wrap="square">
            <a:spAutoFit/>
          </a:bodyPr>
          <a:lstStyle/>
          <a:p>
            <a:r>
              <a:rPr lang="en-US" altLang="zh-CN" dirty="0"/>
              <a:t>SQLite</a:t>
            </a:r>
            <a:r>
              <a:rPr lang="zh-CN" altLang="en-US" dirty="0"/>
              <a:t>是一款轻量级的关系型数据库，它的运算速度非常快，占用资源很少，通常只需要几百</a:t>
            </a:r>
            <a:r>
              <a:rPr lang="en-US" altLang="zh-CN" dirty="0"/>
              <a:t>KB</a:t>
            </a:r>
            <a:r>
              <a:rPr lang="zh-CN" altLang="en-US" dirty="0"/>
              <a:t>的内存就足够了，因而特别适合在移动设备上使用。</a:t>
            </a:r>
            <a:endParaRPr lang="en-US" altLang="zh-CN" dirty="0"/>
          </a:p>
          <a:p>
            <a:endParaRPr lang="en-US" altLang="zh-CN" dirty="0"/>
          </a:p>
          <a:p>
            <a:r>
              <a:rPr lang="en-US" altLang="zh-CN" dirty="0"/>
              <a:t>SQLite</a:t>
            </a:r>
            <a:r>
              <a:rPr lang="zh-CN" altLang="en-US" dirty="0"/>
              <a:t>不仅支持标准的</a:t>
            </a:r>
            <a:r>
              <a:rPr lang="en-US" altLang="zh-CN" dirty="0"/>
              <a:t>SQL</a:t>
            </a:r>
            <a:r>
              <a:rPr lang="zh-CN" altLang="en-US" dirty="0"/>
              <a:t>语法，还遵循了数据库的</a:t>
            </a:r>
            <a:r>
              <a:rPr lang="en-US" altLang="zh-CN" dirty="0"/>
              <a:t>ACID</a:t>
            </a:r>
            <a:r>
              <a:rPr lang="zh-CN" altLang="en-US" dirty="0"/>
              <a:t>事务，所以只要你以前使用过其他的关系型数据库，就可以很快地上手</a:t>
            </a:r>
            <a:r>
              <a:rPr lang="en-US" altLang="zh-CN" dirty="0"/>
              <a:t>SQLite</a:t>
            </a:r>
            <a:r>
              <a:rPr lang="zh-CN" altLang="en-US" dirty="0"/>
              <a:t>。而</a:t>
            </a:r>
            <a:r>
              <a:rPr lang="en-US" altLang="zh-CN" dirty="0"/>
              <a:t>SQLite</a:t>
            </a:r>
            <a:r>
              <a:rPr lang="zh-CN" altLang="en-US" dirty="0"/>
              <a:t>又比一般的数据库要简单得多，它甚至不用设置用户名和密码就可以使用。</a:t>
            </a:r>
            <a:endParaRPr lang="en-US" altLang="zh-CN" dirty="0"/>
          </a:p>
          <a:p>
            <a:endParaRPr lang="en-US" altLang="zh-CN" dirty="0"/>
          </a:p>
          <a:p>
            <a:r>
              <a:rPr lang="en-US" altLang="zh-CN" dirty="0"/>
              <a:t>Android</a:t>
            </a:r>
            <a:r>
              <a:rPr lang="zh-CN" altLang="en-US" dirty="0"/>
              <a:t>正是把这个功能极为强大的数据库嵌入到了系统当中，使得本地持久化的功能有了一次质的飞跃。</a:t>
            </a:r>
          </a:p>
        </p:txBody>
      </p:sp>
    </p:spTree>
    <p:extLst>
      <p:ext uri="{BB962C8B-B14F-4D97-AF65-F5344CB8AC3E}">
        <p14:creationId xmlns:p14="http://schemas.microsoft.com/office/powerpoint/2010/main" val="3718476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创建数据库</a:t>
            </a:r>
          </a:p>
        </p:txBody>
      </p:sp>
      <p:sp>
        <p:nvSpPr>
          <p:cNvPr id="8" name="矩形 7">
            <a:extLst>
              <a:ext uri="{FF2B5EF4-FFF2-40B4-BE49-F238E27FC236}">
                <a16:creationId xmlns:a16="http://schemas.microsoft.com/office/drawing/2014/main" id="{DC09C1D0-9291-4759-A115-CC21729B1056}"/>
              </a:ext>
            </a:extLst>
          </p:cNvPr>
          <p:cNvSpPr/>
          <p:nvPr/>
        </p:nvSpPr>
        <p:spPr>
          <a:xfrm>
            <a:off x="838199" y="1183031"/>
            <a:ext cx="10322607" cy="646331"/>
          </a:xfrm>
          <a:prstGeom prst="rect">
            <a:avLst/>
          </a:prstGeom>
        </p:spPr>
        <p:txBody>
          <a:bodyPr wrap="square">
            <a:spAutoFit/>
          </a:bodyPr>
          <a:lstStyle/>
          <a:p>
            <a:r>
              <a:rPr lang="en-US" altLang="zh-CN" dirty="0"/>
              <a:t>Android</a:t>
            </a:r>
            <a:r>
              <a:rPr lang="zh-CN" altLang="en-US" dirty="0"/>
              <a:t>为了让我们能够更加方便地管理数据库，专门提供了一个</a:t>
            </a:r>
            <a:r>
              <a:rPr lang="en-US" altLang="zh-CN" dirty="0" err="1"/>
              <a:t>SQLiteOpenHelper</a:t>
            </a:r>
            <a:r>
              <a:rPr lang="zh-CN" altLang="en-US" dirty="0"/>
              <a:t>帮助类，借助这个类可以非常简单地对数据库进行创建和升级。示例写法如下：</a:t>
            </a:r>
          </a:p>
        </p:txBody>
      </p:sp>
      <p:sp>
        <p:nvSpPr>
          <p:cNvPr id="3" name="矩形 2">
            <a:extLst>
              <a:ext uri="{FF2B5EF4-FFF2-40B4-BE49-F238E27FC236}">
                <a16:creationId xmlns:a16="http://schemas.microsoft.com/office/drawing/2014/main" id="{6C5301AB-2DD3-4449-A811-AEB338CA2A4D}"/>
              </a:ext>
            </a:extLst>
          </p:cNvPr>
          <p:cNvSpPr/>
          <p:nvPr/>
        </p:nvSpPr>
        <p:spPr>
          <a:xfrm>
            <a:off x="838199" y="2297980"/>
            <a:ext cx="10239104" cy="3970318"/>
          </a:xfrm>
          <a:prstGeom prst="rect">
            <a:avLst/>
          </a:prstGeom>
        </p:spPr>
        <p:txBody>
          <a:bodyPr wrap="square">
            <a:spAutoFit/>
          </a:bodyPr>
          <a:lstStyle/>
          <a:p>
            <a:r>
              <a:rPr lang="zh-CN" altLang="en-US" sz="1400" dirty="0"/>
              <a:t>class MyDatabaseHelper(val context: Context, name: String, version: Int) : SQLiteOpenHelper(context, name, null, version) {</a:t>
            </a:r>
          </a:p>
          <a:p>
            <a:endParaRPr lang="zh-CN" altLang="en-US" sz="1400" dirty="0"/>
          </a:p>
          <a:p>
            <a:r>
              <a:rPr lang="zh-CN" altLang="en-US" sz="1400" dirty="0"/>
              <a:t>    private val createBook = "create table Book (" +</a:t>
            </a:r>
          </a:p>
          <a:p>
            <a:r>
              <a:rPr lang="zh-CN" altLang="en-US" sz="1400" dirty="0"/>
              <a:t>            "id integer primary key autoincrement," +</a:t>
            </a:r>
          </a:p>
          <a:p>
            <a:r>
              <a:rPr lang="zh-CN" altLang="en-US" sz="1400" dirty="0"/>
              <a:t>            "author text," +</a:t>
            </a:r>
          </a:p>
          <a:p>
            <a:r>
              <a:rPr lang="zh-CN" altLang="en-US" sz="1400" dirty="0"/>
              <a:t>            "price real," +</a:t>
            </a:r>
          </a:p>
          <a:p>
            <a:r>
              <a:rPr lang="zh-CN" altLang="en-US" sz="1400" dirty="0"/>
              <a:t>            "pages integer," +</a:t>
            </a:r>
          </a:p>
          <a:p>
            <a:r>
              <a:rPr lang="zh-CN" altLang="en-US" sz="1400" dirty="0"/>
              <a:t>            "name text)"</a:t>
            </a:r>
          </a:p>
          <a:p>
            <a:endParaRPr lang="zh-CN" altLang="en-US" sz="1400" dirty="0"/>
          </a:p>
          <a:p>
            <a:r>
              <a:rPr lang="zh-CN" altLang="en-US" sz="1400" dirty="0"/>
              <a:t>    override fun onCreate(db: SQLiteDatabase) {</a:t>
            </a:r>
          </a:p>
          <a:p>
            <a:r>
              <a:rPr lang="zh-CN" altLang="en-US" sz="1400" dirty="0"/>
              <a:t>        db.execSQL(createBook)</a:t>
            </a:r>
          </a:p>
          <a:p>
            <a:r>
              <a:rPr lang="zh-CN" altLang="en-US" sz="1400" dirty="0"/>
              <a:t>        Toast.makeText(context, "Create succeeded", Toast.LENGTH_SHORT).show()</a:t>
            </a:r>
          </a:p>
          <a:p>
            <a:r>
              <a:rPr lang="zh-CN" altLang="en-US" sz="1400" dirty="0"/>
              <a:t>    }</a:t>
            </a:r>
          </a:p>
          <a:p>
            <a:endParaRPr lang="zh-CN" altLang="en-US" sz="1400" dirty="0"/>
          </a:p>
          <a:p>
            <a:r>
              <a:rPr lang="zh-CN" altLang="en-US" sz="1400" dirty="0"/>
              <a:t>    override fun onUpgrade(db: SQLiteDatabase, oldVersion: Int, newVersion: Int) {</a:t>
            </a:r>
          </a:p>
          <a:p>
            <a:r>
              <a:rPr lang="zh-CN" altLang="en-US" sz="1400" dirty="0"/>
              <a:t>    }</a:t>
            </a:r>
          </a:p>
          <a:p>
            <a:endParaRPr lang="zh-CN" altLang="en-US" sz="1400" dirty="0"/>
          </a:p>
          <a:p>
            <a:r>
              <a:rPr lang="zh-CN" altLang="en-US" sz="1400" dirty="0"/>
              <a:t>}</a:t>
            </a:r>
          </a:p>
        </p:txBody>
      </p:sp>
    </p:spTree>
    <p:extLst>
      <p:ext uri="{BB962C8B-B14F-4D97-AF65-F5344CB8AC3E}">
        <p14:creationId xmlns:p14="http://schemas.microsoft.com/office/powerpoint/2010/main" val="3304279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升级数据库</a:t>
            </a:r>
          </a:p>
        </p:txBody>
      </p:sp>
      <p:sp>
        <p:nvSpPr>
          <p:cNvPr id="8" name="矩形 7">
            <a:extLst>
              <a:ext uri="{FF2B5EF4-FFF2-40B4-BE49-F238E27FC236}">
                <a16:creationId xmlns:a16="http://schemas.microsoft.com/office/drawing/2014/main" id="{DC09C1D0-9291-4759-A115-CC21729B1056}"/>
              </a:ext>
            </a:extLst>
          </p:cNvPr>
          <p:cNvSpPr/>
          <p:nvPr/>
        </p:nvSpPr>
        <p:spPr>
          <a:xfrm>
            <a:off x="838198" y="1183031"/>
            <a:ext cx="10515600" cy="646331"/>
          </a:xfrm>
          <a:prstGeom prst="rect">
            <a:avLst/>
          </a:prstGeom>
        </p:spPr>
        <p:txBody>
          <a:bodyPr wrap="square">
            <a:spAutoFit/>
          </a:bodyPr>
          <a:lstStyle/>
          <a:p>
            <a:r>
              <a:rPr lang="en-US" altLang="zh-CN" dirty="0" err="1"/>
              <a:t>onUpgrade</a:t>
            </a:r>
            <a:r>
              <a:rPr lang="en-US" altLang="zh-CN" dirty="0"/>
              <a:t>()</a:t>
            </a:r>
            <a:r>
              <a:rPr lang="zh-CN" altLang="en-US" dirty="0"/>
              <a:t>方法是用于对数据库进行升级的，它在整个数据库的管理工作当中起着非常重要的作用。示例写法如下：</a:t>
            </a:r>
          </a:p>
        </p:txBody>
      </p:sp>
      <p:sp>
        <p:nvSpPr>
          <p:cNvPr id="3" name="矩形 2">
            <a:extLst>
              <a:ext uri="{FF2B5EF4-FFF2-40B4-BE49-F238E27FC236}">
                <a16:creationId xmlns:a16="http://schemas.microsoft.com/office/drawing/2014/main" id="{6C5301AB-2DD3-4449-A811-AEB338CA2A4D}"/>
              </a:ext>
            </a:extLst>
          </p:cNvPr>
          <p:cNvSpPr/>
          <p:nvPr/>
        </p:nvSpPr>
        <p:spPr>
          <a:xfrm>
            <a:off x="838198" y="2284332"/>
            <a:ext cx="9972231" cy="4401205"/>
          </a:xfrm>
          <a:prstGeom prst="rect">
            <a:avLst/>
          </a:prstGeom>
        </p:spPr>
        <p:txBody>
          <a:bodyPr wrap="square">
            <a:spAutoFit/>
          </a:bodyPr>
          <a:lstStyle/>
          <a:p>
            <a:r>
              <a:rPr lang="en-US" altLang="zh-CN" sz="1400" dirty="0"/>
              <a:t>class </a:t>
            </a:r>
            <a:r>
              <a:rPr lang="en-US" altLang="zh-CN" sz="1400" dirty="0" err="1"/>
              <a:t>MyDatabaseHelper</a:t>
            </a:r>
            <a:r>
              <a:rPr lang="en-US" altLang="zh-CN" sz="1400" dirty="0"/>
              <a:t>(</a:t>
            </a:r>
            <a:r>
              <a:rPr lang="en-US" altLang="zh-CN" sz="1400" dirty="0" err="1"/>
              <a:t>val</a:t>
            </a:r>
            <a:r>
              <a:rPr lang="en-US" altLang="zh-CN" sz="1400" dirty="0"/>
              <a:t> context: Context, name: String, version: Int) : </a:t>
            </a:r>
            <a:r>
              <a:rPr lang="en-US" altLang="zh-CN" sz="1400" dirty="0" err="1"/>
              <a:t>SQLiteOpenHelper</a:t>
            </a:r>
            <a:r>
              <a:rPr lang="en-US" altLang="zh-CN" sz="1400" dirty="0"/>
              <a:t>(context, name, null, version) {</a:t>
            </a:r>
          </a:p>
          <a:p>
            <a:r>
              <a:rPr lang="en-US" altLang="zh-CN" sz="1400" dirty="0"/>
              <a:t>    …</a:t>
            </a:r>
          </a:p>
          <a:p>
            <a:r>
              <a:rPr lang="en-US" altLang="zh-CN" sz="1400" b="1" dirty="0"/>
              <a:t>    private </a:t>
            </a:r>
            <a:r>
              <a:rPr lang="en-US" altLang="zh-CN" sz="1400" b="1" dirty="0" err="1"/>
              <a:t>val</a:t>
            </a:r>
            <a:r>
              <a:rPr lang="en-US" altLang="zh-CN" sz="1400" b="1" dirty="0"/>
              <a:t> </a:t>
            </a:r>
            <a:r>
              <a:rPr lang="en-US" altLang="zh-CN" sz="1400" b="1" dirty="0" err="1"/>
              <a:t>createCategory</a:t>
            </a:r>
            <a:r>
              <a:rPr lang="en-US" altLang="zh-CN" sz="1400" b="1" dirty="0"/>
              <a:t> = "create table Category (" +</a:t>
            </a:r>
          </a:p>
          <a:p>
            <a:r>
              <a:rPr lang="en-US" altLang="zh-CN" sz="1400" b="1" dirty="0"/>
              <a:t>            "id integer primary key autoincrement," +</a:t>
            </a:r>
          </a:p>
          <a:p>
            <a:r>
              <a:rPr lang="en-US" altLang="zh-CN" sz="1400" b="1" dirty="0"/>
              <a:t>            "</a:t>
            </a:r>
            <a:r>
              <a:rPr lang="en-US" altLang="zh-CN" sz="1400" b="1" dirty="0" err="1"/>
              <a:t>category_name</a:t>
            </a:r>
            <a:r>
              <a:rPr lang="en-US" altLang="zh-CN" sz="1400" b="1" dirty="0"/>
              <a:t> text," +</a:t>
            </a:r>
          </a:p>
          <a:p>
            <a:r>
              <a:rPr lang="en-US" altLang="zh-CN" sz="1400" b="1" dirty="0"/>
              <a:t>            "</a:t>
            </a:r>
            <a:r>
              <a:rPr lang="en-US" altLang="zh-CN" sz="1400" b="1" dirty="0" err="1"/>
              <a:t>category_code</a:t>
            </a:r>
            <a:r>
              <a:rPr lang="en-US" altLang="zh-CN" sz="1400" b="1" dirty="0"/>
              <a:t> integer)"</a:t>
            </a:r>
          </a:p>
          <a:p>
            <a:endParaRPr lang="en-US" altLang="zh-CN" sz="1400" dirty="0"/>
          </a:p>
          <a:p>
            <a:r>
              <a:rPr lang="en-US" altLang="zh-CN" sz="1400" dirty="0"/>
              <a:t>    override fun </a:t>
            </a:r>
            <a:r>
              <a:rPr lang="en-US" altLang="zh-CN" sz="1400" dirty="0" err="1"/>
              <a:t>onCreate</a:t>
            </a:r>
            <a:r>
              <a:rPr lang="en-US" altLang="zh-CN" sz="1400" dirty="0"/>
              <a:t>(</a:t>
            </a:r>
            <a:r>
              <a:rPr lang="en-US" altLang="zh-CN" sz="1400" dirty="0" err="1"/>
              <a:t>db</a:t>
            </a:r>
            <a:r>
              <a:rPr lang="en-US" altLang="zh-CN" sz="1400" dirty="0"/>
              <a:t>: </a:t>
            </a:r>
            <a:r>
              <a:rPr lang="en-US" altLang="zh-CN" sz="1400" dirty="0" err="1"/>
              <a:t>SQLiteDatabase</a:t>
            </a:r>
            <a:r>
              <a:rPr lang="en-US" altLang="zh-CN" sz="1400" dirty="0"/>
              <a:t>) {</a:t>
            </a:r>
          </a:p>
          <a:p>
            <a:r>
              <a:rPr lang="en-US" altLang="zh-CN" sz="1400" dirty="0"/>
              <a:t>        </a:t>
            </a:r>
            <a:r>
              <a:rPr lang="en-US" altLang="zh-CN" sz="1400" dirty="0" err="1"/>
              <a:t>db.execSQL</a:t>
            </a:r>
            <a:r>
              <a:rPr lang="en-US" altLang="zh-CN" sz="1400" dirty="0"/>
              <a:t>(</a:t>
            </a:r>
            <a:r>
              <a:rPr lang="en-US" altLang="zh-CN" sz="1400" dirty="0" err="1"/>
              <a:t>createBook</a:t>
            </a:r>
            <a:r>
              <a:rPr lang="en-US" altLang="zh-CN" sz="1400" dirty="0"/>
              <a:t>)</a:t>
            </a:r>
          </a:p>
          <a:p>
            <a:r>
              <a:rPr lang="en-US" altLang="zh-CN" sz="1400" b="1" dirty="0"/>
              <a:t>        </a:t>
            </a:r>
            <a:r>
              <a:rPr lang="en-US" altLang="zh-CN" sz="1400" b="1" dirty="0" err="1"/>
              <a:t>db.execSQL</a:t>
            </a:r>
            <a:r>
              <a:rPr lang="en-US" altLang="zh-CN" sz="1400" b="1" dirty="0"/>
              <a:t>(</a:t>
            </a:r>
            <a:r>
              <a:rPr lang="en-US" altLang="zh-CN" sz="1400" b="1" dirty="0" err="1"/>
              <a:t>createCategory</a:t>
            </a:r>
            <a:r>
              <a:rPr lang="en-US" altLang="zh-CN" sz="1400" b="1" dirty="0"/>
              <a:t>)</a:t>
            </a:r>
          </a:p>
          <a:p>
            <a:r>
              <a:rPr lang="en-US" altLang="zh-CN" sz="1400" dirty="0"/>
              <a:t>        </a:t>
            </a:r>
            <a:r>
              <a:rPr lang="en-US" altLang="zh-CN" sz="1400" dirty="0" err="1"/>
              <a:t>Toast.makeText</a:t>
            </a:r>
            <a:r>
              <a:rPr lang="en-US" altLang="zh-CN" sz="1400" dirty="0"/>
              <a:t>(context, "Create succeeded", </a:t>
            </a:r>
            <a:r>
              <a:rPr lang="en-US" altLang="zh-CN" sz="1400" dirty="0" err="1"/>
              <a:t>Toast.LENGTH_SHORT</a:t>
            </a:r>
            <a:r>
              <a:rPr lang="en-US" altLang="zh-CN" sz="1400" dirty="0"/>
              <a:t>).show()</a:t>
            </a:r>
          </a:p>
          <a:p>
            <a:r>
              <a:rPr lang="en-US" altLang="zh-CN" sz="1400" dirty="0"/>
              <a:t>    }</a:t>
            </a:r>
          </a:p>
          <a:p>
            <a:endParaRPr lang="en-US" altLang="zh-CN" sz="1400" dirty="0"/>
          </a:p>
          <a:p>
            <a:r>
              <a:rPr lang="en-US" altLang="zh-CN" sz="1400" dirty="0"/>
              <a:t>    override fun </a:t>
            </a:r>
            <a:r>
              <a:rPr lang="en-US" altLang="zh-CN" sz="1400" dirty="0" err="1"/>
              <a:t>onUpgrade</a:t>
            </a:r>
            <a:r>
              <a:rPr lang="en-US" altLang="zh-CN" sz="1400" dirty="0"/>
              <a:t>(</a:t>
            </a:r>
            <a:r>
              <a:rPr lang="en-US" altLang="zh-CN" sz="1400" dirty="0" err="1"/>
              <a:t>db</a:t>
            </a:r>
            <a:r>
              <a:rPr lang="en-US" altLang="zh-CN" sz="1400" dirty="0"/>
              <a:t>: </a:t>
            </a:r>
            <a:r>
              <a:rPr lang="en-US" altLang="zh-CN" sz="1400" dirty="0" err="1"/>
              <a:t>SQLiteDatabase</a:t>
            </a:r>
            <a:r>
              <a:rPr lang="en-US" altLang="zh-CN" sz="1400" dirty="0"/>
              <a:t>, </a:t>
            </a:r>
            <a:r>
              <a:rPr lang="en-US" altLang="zh-CN" sz="1400" dirty="0" err="1"/>
              <a:t>oldVersion</a:t>
            </a:r>
            <a:r>
              <a:rPr lang="en-US" altLang="zh-CN" sz="1400" dirty="0"/>
              <a:t>: Int, </a:t>
            </a:r>
            <a:r>
              <a:rPr lang="en-US" altLang="zh-CN" sz="1400" dirty="0" err="1"/>
              <a:t>newVersion</a:t>
            </a:r>
            <a:r>
              <a:rPr lang="en-US" altLang="zh-CN" sz="1400" dirty="0"/>
              <a:t>: Int) {</a:t>
            </a:r>
          </a:p>
          <a:p>
            <a:r>
              <a:rPr lang="en-US" altLang="zh-CN" sz="1400" b="1" dirty="0"/>
              <a:t>        </a:t>
            </a:r>
            <a:r>
              <a:rPr lang="en-US" altLang="zh-CN" sz="1400" b="1" dirty="0" err="1"/>
              <a:t>db.execSQL</a:t>
            </a:r>
            <a:r>
              <a:rPr lang="en-US" altLang="zh-CN" sz="1400" b="1" dirty="0"/>
              <a:t>("drop table if exists Book")</a:t>
            </a:r>
          </a:p>
          <a:p>
            <a:r>
              <a:rPr lang="en-US" altLang="zh-CN" sz="1400" b="1" dirty="0"/>
              <a:t>        </a:t>
            </a:r>
            <a:r>
              <a:rPr lang="en-US" altLang="zh-CN" sz="1400" b="1" dirty="0" err="1"/>
              <a:t>db.execSQL</a:t>
            </a:r>
            <a:r>
              <a:rPr lang="en-US" altLang="zh-CN" sz="1400" b="1" dirty="0"/>
              <a:t>("drop table if exists Category")</a:t>
            </a:r>
          </a:p>
          <a:p>
            <a:r>
              <a:rPr lang="en-US" altLang="zh-CN" sz="1400" b="1" dirty="0"/>
              <a:t>        </a:t>
            </a:r>
            <a:r>
              <a:rPr lang="en-US" altLang="zh-CN" sz="1400" b="1" dirty="0" err="1"/>
              <a:t>onCreate</a:t>
            </a:r>
            <a:r>
              <a:rPr lang="en-US" altLang="zh-CN" sz="1400" b="1" dirty="0"/>
              <a:t>(</a:t>
            </a:r>
            <a:r>
              <a:rPr lang="en-US" altLang="zh-CN" sz="1400" b="1" dirty="0" err="1"/>
              <a:t>db</a:t>
            </a:r>
            <a:r>
              <a:rPr lang="en-US" altLang="zh-CN" sz="1400" b="1" dirty="0"/>
              <a:t>)</a:t>
            </a:r>
          </a:p>
          <a:p>
            <a:r>
              <a:rPr lang="en-US" altLang="zh-CN" sz="1400" dirty="0"/>
              <a:t>    }</a:t>
            </a:r>
          </a:p>
          <a:p>
            <a:endParaRPr lang="en-US" altLang="zh-CN" sz="1400" dirty="0"/>
          </a:p>
          <a:p>
            <a:r>
              <a:rPr lang="en-US" altLang="zh-CN" sz="1400" dirty="0"/>
              <a:t>}</a:t>
            </a:r>
            <a:endParaRPr lang="zh-CN" altLang="en-US" sz="1400" dirty="0"/>
          </a:p>
        </p:txBody>
      </p:sp>
    </p:spTree>
    <p:extLst>
      <p:ext uri="{BB962C8B-B14F-4D97-AF65-F5344CB8AC3E}">
        <p14:creationId xmlns:p14="http://schemas.microsoft.com/office/powerpoint/2010/main" val="3621467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添加数据</a:t>
            </a:r>
          </a:p>
        </p:txBody>
      </p:sp>
      <p:sp>
        <p:nvSpPr>
          <p:cNvPr id="9" name="矩形 8">
            <a:extLst>
              <a:ext uri="{FF2B5EF4-FFF2-40B4-BE49-F238E27FC236}">
                <a16:creationId xmlns:a16="http://schemas.microsoft.com/office/drawing/2014/main" id="{2580FA2D-5C11-4EBA-89C7-C1C5D3548448}"/>
              </a:ext>
            </a:extLst>
          </p:cNvPr>
          <p:cNvSpPr/>
          <p:nvPr/>
        </p:nvSpPr>
        <p:spPr>
          <a:xfrm>
            <a:off x="838200" y="1403090"/>
            <a:ext cx="10237150" cy="2585323"/>
          </a:xfrm>
          <a:prstGeom prst="rect">
            <a:avLst/>
          </a:prstGeom>
        </p:spPr>
        <p:txBody>
          <a:bodyPr wrap="square">
            <a:spAutoFit/>
          </a:bodyPr>
          <a:lstStyle/>
          <a:p>
            <a:r>
              <a:rPr lang="en-US" altLang="zh-CN" dirty="0" err="1"/>
              <a:t>SQLiteDatabase</a:t>
            </a:r>
            <a:r>
              <a:rPr lang="zh-CN" altLang="en-US" dirty="0"/>
              <a:t>中提供了一个</a:t>
            </a:r>
            <a:r>
              <a:rPr lang="en-US" altLang="zh-CN" dirty="0"/>
              <a:t>insert()</a:t>
            </a:r>
            <a:r>
              <a:rPr lang="zh-CN" altLang="en-US" dirty="0"/>
              <a:t>方法，专门用于添加数据。它接收</a:t>
            </a:r>
            <a:r>
              <a:rPr lang="en-US" altLang="zh-CN" dirty="0"/>
              <a:t>3</a:t>
            </a:r>
            <a:r>
              <a:rPr lang="zh-CN" altLang="en-US" dirty="0"/>
              <a:t>个参数：</a:t>
            </a:r>
            <a:endParaRPr lang="en-US" altLang="zh-CN" dirty="0"/>
          </a:p>
          <a:p>
            <a:endParaRPr lang="en-US" altLang="zh-CN" dirty="0"/>
          </a:p>
          <a:p>
            <a:endParaRPr lang="en-US" altLang="zh-CN" dirty="0"/>
          </a:p>
          <a:p>
            <a:r>
              <a:rPr lang="zh-CN" altLang="en-US" dirty="0"/>
              <a:t>第一个参数是表名，我们希望向哪张表里添加数据，这里就传入该表的名字；第二个参数用于在未指定添加数据的情况下给某些可为空的列自动赋值</a:t>
            </a:r>
            <a:r>
              <a:rPr lang="en-US" altLang="zh-CN" dirty="0"/>
              <a:t>NULL</a:t>
            </a:r>
            <a:r>
              <a:rPr lang="zh-CN" altLang="en-US" dirty="0"/>
              <a:t>，一般我们用不到这个功能，直接传入</a:t>
            </a:r>
            <a:r>
              <a:rPr lang="en-US" altLang="zh-CN" dirty="0"/>
              <a:t>null</a:t>
            </a:r>
            <a:r>
              <a:rPr lang="zh-CN" altLang="en-US" dirty="0"/>
              <a:t>即可；第三个参数是一个</a:t>
            </a:r>
            <a:r>
              <a:rPr lang="en-US" altLang="zh-CN" dirty="0" err="1"/>
              <a:t>ContentValues</a:t>
            </a:r>
            <a:r>
              <a:rPr lang="zh-CN" altLang="en-US" dirty="0"/>
              <a:t>对象，它提供了一系列的</a:t>
            </a:r>
            <a:r>
              <a:rPr lang="en-US" altLang="zh-CN" dirty="0"/>
              <a:t>put()</a:t>
            </a:r>
            <a:r>
              <a:rPr lang="zh-CN" altLang="en-US" dirty="0"/>
              <a:t>方法重载，用于向</a:t>
            </a:r>
            <a:r>
              <a:rPr lang="en-US" altLang="zh-CN" dirty="0" err="1"/>
              <a:t>ContentValues</a:t>
            </a:r>
            <a:r>
              <a:rPr lang="zh-CN" altLang="en-US" dirty="0"/>
              <a:t>中添加数据，只需要将表中的每个列名以及相应的待添加数据传入即可。</a:t>
            </a:r>
            <a:endParaRPr lang="en-US" altLang="zh-CN" dirty="0"/>
          </a:p>
          <a:p>
            <a:endParaRPr lang="en-US" altLang="zh-CN" dirty="0"/>
          </a:p>
          <a:p>
            <a:r>
              <a:rPr lang="zh-CN" altLang="en-US" dirty="0"/>
              <a:t>示例写法如下：</a:t>
            </a:r>
          </a:p>
        </p:txBody>
      </p:sp>
      <p:sp>
        <p:nvSpPr>
          <p:cNvPr id="4" name="矩形 3">
            <a:extLst>
              <a:ext uri="{FF2B5EF4-FFF2-40B4-BE49-F238E27FC236}">
                <a16:creationId xmlns:a16="http://schemas.microsoft.com/office/drawing/2014/main" id="{D5F75FD3-E526-4C5B-8C8A-6C32BFCB75E8}"/>
              </a:ext>
            </a:extLst>
          </p:cNvPr>
          <p:cNvSpPr/>
          <p:nvPr/>
        </p:nvSpPr>
        <p:spPr>
          <a:xfrm>
            <a:off x="838200" y="3988413"/>
            <a:ext cx="9374024" cy="2554545"/>
          </a:xfrm>
          <a:prstGeom prst="rect">
            <a:avLst/>
          </a:prstGeom>
        </p:spPr>
        <p:txBody>
          <a:bodyPr wrap="square">
            <a:spAutoFit/>
          </a:bodyPr>
          <a:lstStyle/>
          <a:p>
            <a:r>
              <a:rPr lang="zh-CN" altLang="en-US" sz="1600" dirty="0"/>
              <a:t>val dbHelper = MyDatabaseHelper(this, "BookStore.db", 2)</a:t>
            </a:r>
          </a:p>
          <a:p>
            <a:r>
              <a:rPr lang="zh-CN" altLang="en-US" sz="1600" dirty="0"/>
              <a:t>val db = dbHelper.writableDatabase</a:t>
            </a:r>
          </a:p>
          <a:p>
            <a:r>
              <a:rPr lang="zh-CN" altLang="en-US" sz="1600" dirty="0"/>
              <a:t>val values1 = ContentValues().apply {</a:t>
            </a:r>
          </a:p>
          <a:p>
            <a:r>
              <a:rPr lang="zh-CN" altLang="en-US" sz="1600" dirty="0"/>
              <a:t>    // 开始组装第一条数据</a:t>
            </a:r>
          </a:p>
          <a:p>
            <a:r>
              <a:rPr lang="zh-CN" altLang="en-US" sz="1600" dirty="0"/>
              <a:t>    put("name", "The Da Vinci Code")</a:t>
            </a:r>
          </a:p>
          <a:p>
            <a:r>
              <a:rPr lang="zh-CN" altLang="en-US" sz="1600" dirty="0"/>
              <a:t>    put("author", "Dan Brown")</a:t>
            </a:r>
          </a:p>
          <a:p>
            <a:r>
              <a:rPr lang="zh-CN" altLang="en-US" sz="1600" dirty="0"/>
              <a:t>    put("pages", 454)</a:t>
            </a:r>
          </a:p>
          <a:p>
            <a:r>
              <a:rPr lang="zh-CN" altLang="en-US" sz="1600" dirty="0"/>
              <a:t>    put("price", 16.96)</a:t>
            </a:r>
          </a:p>
          <a:p>
            <a:r>
              <a:rPr lang="zh-CN" altLang="en-US" sz="1600" dirty="0"/>
              <a:t>}</a:t>
            </a:r>
          </a:p>
          <a:p>
            <a:r>
              <a:rPr lang="zh-CN" altLang="en-US" sz="1600" dirty="0"/>
              <a:t>db.insert("Book", null, values1) // 插入一条数据</a:t>
            </a:r>
          </a:p>
        </p:txBody>
      </p:sp>
    </p:spTree>
    <p:extLst>
      <p:ext uri="{BB962C8B-B14F-4D97-AF65-F5344CB8AC3E}">
        <p14:creationId xmlns:p14="http://schemas.microsoft.com/office/powerpoint/2010/main" val="1386661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更新数据</a:t>
            </a:r>
          </a:p>
        </p:txBody>
      </p:sp>
      <p:sp>
        <p:nvSpPr>
          <p:cNvPr id="9" name="矩形 8">
            <a:extLst>
              <a:ext uri="{FF2B5EF4-FFF2-40B4-BE49-F238E27FC236}">
                <a16:creationId xmlns:a16="http://schemas.microsoft.com/office/drawing/2014/main" id="{2580FA2D-5C11-4EBA-89C7-C1C5D3548448}"/>
              </a:ext>
            </a:extLst>
          </p:cNvPr>
          <p:cNvSpPr/>
          <p:nvPr/>
        </p:nvSpPr>
        <p:spPr>
          <a:xfrm>
            <a:off x="838200" y="1397675"/>
            <a:ext cx="10237150" cy="2585323"/>
          </a:xfrm>
          <a:prstGeom prst="rect">
            <a:avLst/>
          </a:prstGeom>
        </p:spPr>
        <p:txBody>
          <a:bodyPr wrap="square">
            <a:spAutoFit/>
          </a:bodyPr>
          <a:lstStyle/>
          <a:p>
            <a:r>
              <a:rPr lang="en-US" altLang="zh-CN" dirty="0" err="1"/>
              <a:t>SQLiteDatabase</a:t>
            </a:r>
            <a:r>
              <a:rPr lang="zh-CN" altLang="en-US" dirty="0"/>
              <a:t>中提供了一个非常好用的</a:t>
            </a:r>
            <a:r>
              <a:rPr lang="en-US" altLang="zh-CN" dirty="0"/>
              <a:t>update()</a:t>
            </a:r>
            <a:r>
              <a:rPr lang="zh-CN" altLang="en-US" dirty="0"/>
              <a:t>方法，用于对数据进行更新。</a:t>
            </a:r>
            <a:endParaRPr lang="en-US" altLang="zh-CN" dirty="0"/>
          </a:p>
          <a:p>
            <a:endParaRPr lang="en-US" altLang="zh-CN" dirty="0"/>
          </a:p>
          <a:p>
            <a:endParaRPr lang="en-US" altLang="zh-CN" dirty="0"/>
          </a:p>
          <a:p>
            <a:endParaRPr lang="en-US" altLang="zh-CN" dirty="0"/>
          </a:p>
          <a:p>
            <a:r>
              <a:rPr lang="zh-CN" altLang="en-US" dirty="0"/>
              <a:t>这个方法接收</a:t>
            </a:r>
            <a:r>
              <a:rPr lang="en-US" altLang="zh-CN" dirty="0"/>
              <a:t>4</a:t>
            </a:r>
            <a:r>
              <a:rPr lang="zh-CN" altLang="en-US" dirty="0"/>
              <a:t>个参数：第一个参数和</a:t>
            </a:r>
            <a:r>
              <a:rPr lang="en-US" altLang="zh-CN" dirty="0"/>
              <a:t>insert()</a:t>
            </a:r>
            <a:r>
              <a:rPr lang="zh-CN" altLang="en-US" dirty="0"/>
              <a:t>方法一样，也是表名，指定更新哪张表里的数据；第二个参数是</a:t>
            </a:r>
            <a:r>
              <a:rPr lang="en-US" altLang="zh-CN" dirty="0" err="1"/>
              <a:t>ContentValues</a:t>
            </a:r>
            <a:r>
              <a:rPr lang="zh-CN" altLang="en-US" dirty="0"/>
              <a:t>对象，要把更新数据在这里组装进去；第三、第四个参数用于约束更新某一行或某几行中的数据，不指定的话默认会更新所有行。</a:t>
            </a:r>
            <a:endParaRPr lang="en-US" altLang="zh-CN" dirty="0"/>
          </a:p>
          <a:p>
            <a:endParaRPr lang="en-US" altLang="zh-CN" dirty="0"/>
          </a:p>
          <a:p>
            <a:r>
              <a:rPr lang="zh-CN" altLang="en-US" dirty="0"/>
              <a:t>示例写法如下：</a:t>
            </a:r>
          </a:p>
        </p:txBody>
      </p:sp>
      <p:sp>
        <p:nvSpPr>
          <p:cNvPr id="4" name="矩形 3">
            <a:extLst>
              <a:ext uri="{FF2B5EF4-FFF2-40B4-BE49-F238E27FC236}">
                <a16:creationId xmlns:a16="http://schemas.microsoft.com/office/drawing/2014/main" id="{D5F75FD3-E526-4C5B-8C8A-6C32BFCB75E8}"/>
              </a:ext>
            </a:extLst>
          </p:cNvPr>
          <p:cNvSpPr/>
          <p:nvPr/>
        </p:nvSpPr>
        <p:spPr>
          <a:xfrm>
            <a:off x="838200" y="4125036"/>
            <a:ext cx="9374024" cy="1323439"/>
          </a:xfrm>
          <a:prstGeom prst="rect">
            <a:avLst/>
          </a:prstGeom>
        </p:spPr>
        <p:txBody>
          <a:bodyPr wrap="square">
            <a:spAutoFit/>
          </a:bodyPr>
          <a:lstStyle/>
          <a:p>
            <a:r>
              <a:rPr lang="en-US" altLang="zh-CN" sz="1600" dirty="0" err="1"/>
              <a:t>val</a:t>
            </a:r>
            <a:r>
              <a:rPr lang="en-US" altLang="zh-CN" sz="1600" dirty="0"/>
              <a:t> </a:t>
            </a:r>
            <a:r>
              <a:rPr lang="en-US" altLang="zh-CN" sz="1600" dirty="0" err="1"/>
              <a:t>dbHelper</a:t>
            </a:r>
            <a:r>
              <a:rPr lang="en-US" altLang="zh-CN" sz="1600" dirty="0"/>
              <a:t> = </a:t>
            </a:r>
            <a:r>
              <a:rPr lang="en-US" altLang="zh-CN" sz="1600" dirty="0" err="1"/>
              <a:t>MyDatabaseHelper</a:t>
            </a:r>
            <a:r>
              <a:rPr lang="en-US" altLang="zh-CN" sz="1600" dirty="0"/>
              <a:t>(this, "</a:t>
            </a:r>
            <a:r>
              <a:rPr lang="en-US" altLang="zh-CN" sz="1600" dirty="0" err="1"/>
              <a:t>BookStore.db</a:t>
            </a:r>
            <a:r>
              <a:rPr lang="en-US" altLang="zh-CN" sz="1600" dirty="0"/>
              <a:t>", 2)            </a:t>
            </a:r>
          </a:p>
          <a:p>
            <a:r>
              <a:rPr lang="en-US" altLang="zh-CN" sz="1600" dirty="0" err="1"/>
              <a:t>val</a:t>
            </a:r>
            <a:r>
              <a:rPr lang="en-US" altLang="zh-CN" sz="1600" dirty="0"/>
              <a:t> </a:t>
            </a:r>
            <a:r>
              <a:rPr lang="en-US" altLang="zh-CN" sz="1600" dirty="0" err="1"/>
              <a:t>db</a:t>
            </a:r>
            <a:r>
              <a:rPr lang="en-US" altLang="zh-CN" sz="1600" dirty="0"/>
              <a:t> = </a:t>
            </a:r>
            <a:r>
              <a:rPr lang="en-US" altLang="zh-CN" sz="1600" dirty="0" err="1"/>
              <a:t>dbHelper.writableDatabase</a:t>
            </a:r>
            <a:endParaRPr lang="en-US" altLang="zh-CN" sz="1600" dirty="0"/>
          </a:p>
          <a:p>
            <a:r>
              <a:rPr lang="en-US" altLang="zh-CN" sz="1600" dirty="0" err="1"/>
              <a:t>val</a:t>
            </a:r>
            <a:r>
              <a:rPr lang="en-US" altLang="zh-CN" sz="1600" dirty="0"/>
              <a:t> values = </a:t>
            </a:r>
            <a:r>
              <a:rPr lang="en-US" altLang="zh-CN" sz="1600" dirty="0" err="1"/>
              <a:t>ContentValues</a:t>
            </a:r>
            <a:r>
              <a:rPr lang="en-US" altLang="zh-CN" sz="1600" dirty="0"/>
              <a:t>()</a:t>
            </a:r>
          </a:p>
          <a:p>
            <a:r>
              <a:rPr lang="en-US" altLang="zh-CN" sz="1600" dirty="0" err="1"/>
              <a:t>values.put</a:t>
            </a:r>
            <a:r>
              <a:rPr lang="en-US" altLang="zh-CN" sz="1600" dirty="0"/>
              <a:t>("price", 10.99)</a:t>
            </a:r>
          </a:p>
          <a:p>
            <a:r>
              <a:rPr lang="en-US" altLang="zh-CN" sz="1600" dirty="0" err="1"/>
              <a:t>db.update</a:t>
            </a:r>
            <a:r>
              <a:rPr lang="en-US" altLang="zh-CN" sz="1600" dirty="0"/>
              <a:t>("Book", values, "name = ?", </a:t>
            </a:r>
            <a:r>
              <a:rPr lang="en-US" altLang="zh-CN" sz="1600" dirty="0" err="1"/>
              <a:t>arrayOf</a:t>
            </a:r>
            <a:r>
              <a:rPr lang="en-US" altLang="zh-CN" sz="1600" dirty="0"/>
              <a:t>("The Da Vinci Code"))</a:t>
            </a:r>
            <a:endParaRPr lang="zh-CN" altLang="en-US" sz="1600" dirty="0"/>
          </a:p>
        </p:txBody>
      </p:sp>
    </p:spTree>
    <p:extLst>
      <p:ext uri="{BB962C8B-B14F-4D97-AF65-F5344CB8AC3E}">
        <p14:creationId xmlns:p14="http://schemas.microsoft.com/office/powerpoint/2010/main" val="1209361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删除数据</a:t>
            </a:r>
          </a:p>
        </p:txBody>
      </p:sp>
      <p:sp>
        <p:nvSpPr>
          <p:cNvPr id="9" name="矩形 8">
            <a:extLst>
              <a:ext uri="{FF2B5EF4-FFF2-40B4-BE49-F238E27FC236}">
                <a16:creationId xmlns:a16="http://schemas.microsoft.com/office/drawing/2014/main" id="{2580FA2D-5C11-4EBA-89C7-C1C5D3548448}"/>
              </a:ext>
            </a:extLst>
          </p:cNvPr>
          <p:cNvSpPr/>
          <p:nvPr/>
        </p:nvSpPr>
        <p:spPr>
          <a:xfrm>
            <a:off x="838200" y="1362147"/>
            <a:ext cx="10237150" cy="2308324"/>
          </a:xfrm>
          <a:prstGeom prst="rect">
            <a:avLst/>
          </a:prstGeom>
        </p:spPr>
        <p:txBody>
          <a:bodyPr wrap="square">
            <a:spAutoFit/>
          </a:bodyPr>
          <a:lstStyle/>
          <a:p>
            <a:r>
              <a:rPr lang="en-US" altLang="zh-CN" dirty="0" err="1"/>
              <a:t>SQLiteDatabase</a:t>
            </a:r>
            <a:r>
              <a:rPr lang="zh-CN" altLang="en-US" dirty="0"/>
              <a:t>中提供了一个</a:t>
            </a:r>
            <a:r>
              <a:rPr lang="en-US" altLang="zh-CN" dirty="0"/>
              <a:t>delete()</a:t>
            </a:r>
            <a:r>
              <a:rPr lang="zh-CN" altLang="en-US" dirty="0"/>
              <a:t>方法，专门用于删除数据。</a:t>
            </a:r>
            <a:endParaRPr lang="en-US" altLang="zh-CN" dirty="0"/>
          </a:p>
          <a:p>
            <a:endParaRPr lang="en-US" altLang="zh-CN" dirty="0"/>
          </a:p>
          <a:p>
            <a:endParaRPr lang="en-US" altLang="zh-CN" dirty="0"/>
          </a:p>
          <a:p>
            <a:endParaRPr lang="en-US" altLang="zh-CN" dirty="0"/>
          </a:p>
          <a:p>
            <a:r>
              <a:rPr lang="zh-CN" altLang="en-US" dirty="0"/>
              <a:t>这个方法接收</a:t>
            </a:r>
            <a:r>
              <a:rPr lang="en-US" altLang="zh-CN" dirty="0"/>
              <a:t>3</a:t>
            </a:r>
            <a:r>
              <a:rPr lang="zh-CN" altLang="en-US" dirty="0"/>
              <a:t>个参数：第一个参数仍然是表名，这个没什么好说的；第二、第三个参数用于约束删除某一行或某几行的数据，不指定的话默认会删除所有行。</a:t>
            </a:r>
            <a:endParaRPr lang="en-US" altLang="zh-CN" dirty="0"/>
          </a:p>
          <a:p>
            <a:endParaRPr lang="en-US" altLang="zh-CN" dirty="0"/>
          </a:p>
          <a:p>
            <a:r>
              <a:rPr lang="zh-CN" altLang="en-US" dirty="0"/>
              <a:t>示例写法如下：</a:t>
            </a:r>
          </a:p>
        </p:txBody>
      </p:sp>
      <p:sp>
        <p:nvSpPr>
          <p:cNvPr id="4" name="矩形 3">
            <a:extLst>
              <a:ext uri="{FF2B5EF4-FFF2-40B4-BE49-F238E27FC236}">
                <a16:creationId xmlns:a16="http://schemas.microsoft.com/office/drawing/2014/main" id="{D5F75FD3-E526-4C5B-8C8A-6C32BFCB75E8}"/>
              </a:ext>
            </a:extLst>
          </p:cNvPr>
          <p:cNvSpPr/>
          <p:nvPr/>
        </p:nvSpPr>
        <p:spPr>
          <a:xfrm>
            <a:off x="838200" y="3738933"/>
            <a:ext cx="9374024" cy="830997"/>
          </a:xfrm>
          <a:prstGeom prst="rect">
            <a:avLst/>
          </a:prstGeom>
        </p:spPr>
        <p:txBody>
          <a:bodyPr wrap="square">
            <a:spAutoFit/>
          </a:bodyPr>
          <a:lstStyle/>
          <a:p>
            <a:r>
              <a:rPr lang="en-US" altLang="zh-CN" sz="1600" dirty="0" err="1"/>
              <a:t>val</a:t>
            </a:r>
            <a:r>
              <a:rPr lang="en-US" altLang="zh-CN" sz="1600" dirty="0"/>
              <a:t> </a:t>
            </a:r>
            <a:r>
              <a:rPr lang="en-US" altLang="zh-CN" sz="1600" dirty="0" err="1"/>
              <a:t>dbHelper</a:t>
            </a:r>
            <a:r>
              <a:rPr lang="en-US" altLang="zh-CN" sz="1600" dirty="0"/>
              <a:t> = </a:t>
            </a:r>
            <a:r>
              <a:rPr lang="en-US" altLang="zh-CN" sz="1600" dirty="0" err="1"/>
              <a:t>MyDatabaseHelper</a:t>
            </a:r>
            <a:r>
              <a:rPr lang="en-US" altLang="zh-CN" sz="1600" dirty="0"/>
              <a:t>(this, "</a:t>
            </a:r>
            <a:r>
              <a:rPr lang="en-US" altLang="zh-CN" sz="1600" dirty="0" err="1"/>
              <a:t>BookStore.db</a:t>
            </a:r>
            <a:r>
              <a:rPr lang="en-US" altLang="zh-CN" sz="1600" dirty="0"/>
              <a:t>", 2)</a:t>
            </a:r>
          </a:p>
          <a:p>
            <a:r>
              <a:rPr lang="en-US" altLang="zh-CN" sz="1600" dirty="0" err="1"/>
              <a:t>val</a:t>
            </a:r>
            <a:r>
              <a:rPr lang="en-US" altLang="zh-CN" sz="1600" dirty="0"/>
              <a:t> </a:t>
            </a:r>
            <a:r>
              <a:rPr lang="en-US" altLang="zh-CN" sz="1600" dirty="0" err="1"/>
              <a:t>db</a:t>
            </a:r>
            <a:r>
              <a:rPr lang="en-US" altLang="zh-CN" sz="1600" dirty="0"/>
              <a:t> = </a:t>
            </a:r>
            <a:r>
              <a:rPr lang="en-US" altLang="zh-CN" sz="1600" dirty="0" err="1"/>
              <a:t>dbHelper.writableDatabase</a:t>
            </a:r>
            <a:endParaRPr lang="en-US" altLang="zh-CN" sz="1600" dirty="0"/>
          </a:p>
          <a:p>
            <a:r>
              <a:rPr lang="en-US" altLang="zh-CN" sz="1600" dirty="0" err="1"/>
              <a:t>db.delete</a:t>
            </a:r>
            <a:r>
              <a:rPr lang="en-US" altLang="zh-CN" sz="1600" dirty="0"/>
              <a:t>("Book", "pages &gt; ?", </a:t>
            </a:r>
            <a:r>
              <a:rPr lang="en-US" altLang="zh-CN" sz="1600" dirty="0" err="1"/>
              <a:t>arrayOf</a:t>
            </a:r>
            <a:r>
              <a:rPr lang="en-US" altLang="zh-CN" sz="1600" dirty="0"/>
              <a:t>("500"))</a:t>
            </a:r>
            <a:endParaRPr lang="zh-CN" altLang="en-US" sz="1600" dirty="0"/>
          </a:p>
        </p:txBody>
      </p:sp>
    </p:spTree>
    <p:extLst>
      <p:ext uri="{BB962C8B-B14F-4D97-AF65-F5344CB8AC3E}">
        <p14:creationId xmlns:p14="http://schemas.microsoft.com/office/powerpoint/2010/main" val="43275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查询数据</a:t>
            </a:r>
          </a:p>
        </p:txBody>
      </p:sp>
      <p:sp>
        <p:nvSpPr>
          <p:cNvPr id="9" name="矩形 8">
            <a:extLst>
              <a:ext uri="{FF2B5EF4-FFF2-40B4-BE49-F238E27FC236}">
                <a16:creationId xmlns:a16="http://schemas.microsoft.com/office/drawing/2014/main" id="{2580FA2D-5C11-4EBA-89C7-C1C5D3548448}"/>
              </a:ext>
            </a:extLst>
          </p:cNvPr>
          <p:cNvSpPr/>
          <p:nvPr/>
        </p:nvSpPr>
        <p:spPr>
          <a:xfrm>
            <a:off x="838200" y="1239317"/>
            <a:ext cx="10237150" cy="646331"/>
          </a:xfrm>
          <a:prstGeom prst="rect">
            <a:avLst/>
          </a:prstGeom>
        </p:spPr>
        <p:txBody>
          <a:bodyPr wrap="square">
            <a:spAutoFit/>
          </a:bodyPr>
          <a:lstStyle/>
          <a:p>
            <a:r>
              <a:rPr lang="en-US" altLang="zh-CN" dirty="0" err="1"/>
              <a:t>SQLiteDatabase</a:t>
            </a:r>
            <a:r>
              <a:rPr lang="zh-CN" altLang="en-US" dirty="0"/>
              <a:t>中还提供了一个</a:t>
            </a:r>
            <a:r>
              <a:rPr lang="en-US" altLang="zh-CN" dirty="0"/>
              <a:t>query()</a:t>
            </a:r>
            <a:r>
              <a:rPr lang="zh-CN" altLang="en-US" dirty="0"/>
              <a:t>方法用于对数据进行查询。这个方法的参数非常复杂，最短的一个方法重载也需要传入</a:t>
            </a:r>
            <a:r>
              <a:rPr lang="en-US" altLang="zh-CN" dirty="0"/>
              <a:t>7</a:t>
            </a:r>
            <a:r>
              <a:rPr lang="zh-CN" altLang="en-US" dirty="0"/>
              <a:t>个参数。参数的详细解释见下表：</a:t>
            </a:r>
            <a:endParaRPr lang="en-US" altLang="zh-CN" dirty="0"/>
          </a:p>
        </p:txBody>
      </p:sp>
      <p:graphicFrame>
        <p:nvGraphicFramePr>
          <p:cNvPr id="3" name="表格 2">
            <a:extLst>
              <a:ext uri="{FF2B5EF4-FFF2-40B4-BE49-F238E27FC236}">
                <a16:creationId xmlns:a16="http://schemas.microsoft.com/office/drawing/2014/main" id="{AE727C92-661F-4ACA-AF57-E4D419ED5C06}"/>
              </a:ext>
            </a:extLst>
          </p:cNvPr>
          <p:cNvGraphicFramePr>
            <a:graphicFrameLocks noGrp="1"/>
          </p:cNvGraphicFramePr>
          <p:nvPr>
            <p:extLst>
              <p:ext uri="{D42A27DB-BD31-4B8C-83A1-F6EECF244321}">
                <p14:modId xmlns:p14="http://schemas.microsoft.com/office/powerpoint/2010/main" val="3292833982"/>
              </p:ext>
            </p:extLst>
          </p:nvPr>
        </p:nvGraphicFramePr>
        <p:xfrm>
          <a:off x="1590935" y="2246779"/>
          <a:ext cx="8476012" cy="3998144"/>
        </p:xfrm>
        <a:graphic>
          <a:graphicData uri="http://schemas.openxmlformats.org/drawingml/2006/table">
            <a:tbl>
              <a:tblPr firstRow="1" firstCol="1" lastRow="1" lastCol="1" bandRow="1" bandCol="1">
                <a:tableStyleId>{0505E3EF-67EA-436B-97B2-0124C06EBD24}</a:tableStyleId>
              </a:tblPr>
              <a:tblGrid>
                <a:gridCol w="2121016">
                  <a:extLst>
                    <a:ext uri="{9D8B030D-6E8A-4147-A177-3AD203B41FA5}">
                      <a16:colId xmlns:a16="http://schemas.microsoft.com/office/drawing/2014/main" val="3150391364"/>
                    </a:ext>
                  </a:extLst>
                </a:gridCol>
                <a:gridCol w="3218820">
                  <a:extLst>
                    <a:ext uri="{9D8B030D-6E8A-4147-A177-3AD203B41FA5}">
                      <a16:colId xmlns:a16="http://schemas.microsoft.com/office/drawing/2014/main" val="1942371377"/>
                    </a:ext>
                  </a:extLst>
                </a:gridCol>
                <a:gridCol w="3136176">
                  <a:extLst>
                    <a:ext uri="{9D8B030D-6E8A-4147-A177-3AD203B41FA5}">
                      <a16:colId xmlns:a16="http://schemas.microsoft.com/office/drawing/2014/main" val="3571365309"/>
                    </a:ext>
                  </a:extLst>
                </a:gridCol>
              </a:tblGrid>
              <a:tr h="499768">
                <a:tc>
                  <a:txBody>
                    <a:bodyPr/>
                    <a:lstStyle/>
                    <a:p>
                      <a:pPr indent="127000" algn="ctr">
                        <a:spcBef>
                          <a:spcPts val="120"/>
                        </a:spcBef>
                        <a:spcAft>
                          <a:spcPts val="120"/>
                        </a:spcAft>
                      </a:pPr>
                      <a:r>
                        <a:rPr lang="en-US" sz="1400" b="0" kern="950" spc="-20" dirty="0">
                          <a:effectLst/>
                        </a:rPr>
                        <a:t>query()</a:t>
                      </a:r>
                      <a:r>
                        <a:rPr lang="zh-CN" sz="1400" b="0" kern="950" dirty="0">
                          <a:effectLst/>
                        </a:rPr>
                        <a:t>方法参数</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27000" algn="ctr">
                        <a:spcBef>
                          <a:spcPts val="120"/>
                        </a:spcBef>
                        <a:spcAft>
                          <a:spcPts val="120"/>
                        </a:spcAft>
                      </a:pPr>
                      <a:r>
                        <a:rPr lang="zh-CN" sz="1400" b="0" kern="950" dirty="0">
                          <a:effectLst/>
                        </a:rPr>
                        <a:t>对应</a:t>
                      </a:r>
                      <a:r>
                        <a:rPr lang="en-US" sz="1400" b="0" kern="950" dirty="0">
                          <a:effectLst/>
                        </a:rPr>
                        <a:t>SQL</a:t>
                      </a:r>
                      <a:r>
                        <a:rPr lang="zh-CN" sz="1400" b="0" kern="950" dirty="0">
                          <a:effectLst/>
                        </a:rPr>
                        <a:t>部分</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27000" algn="ctr">
                        <a:spcBef>
                          <a:spcPts val="120"/>
                        </a:spcBef>
                        <a:spcAft>
                          <a:spcPts val="120"/>
                        </a:spcAft>
                      </a:pPr>
                      <a:r>
                        <a:rPr lang="zh-CN" sz="1400" b="0" kern="950">
                          <a:effectLst/>
                        </a:rPr>
                        <a:t>描　　述</a:t>
                      </a:r>
                      <a:endParaRPr lang="zh-CN" sz="1400" b="0" kern="95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751861641"/>
                  </a:ext>
                </a:extLst>
              </a:tr>
              <a:tr h="499768">
                <a:tc>
                  <a:txBody>
                    <a:bodyPr/>
                    <a:lstStyle/>
                    <a:p>
                      <a:pPr indent="347980" algn="ctr">
                        <a:spcBef>
                          <a:spcPts val="120"/>
                        </a:spcBef>
                        <a:spcAft>
                          <a:spcPts val="120"/>
                        </a:spcAft>
                      </a:pPr>
                      <a:r>
                        <a:rPr lang="en-US" sz="1400" b="0" kern="950" spc="-20" dirty="0">
                          <a:effectLst/>
                        </a:rPr>
                        <a:t>table</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4150" algn="ctr">
                        <a:spcBef>
                          <a:spcPts val="120"/>
                        </a:spcBef>
                        <a:spcAft>
                          <a:spcPts val="120"/>
                        </a:spcAft>
                      </a:pPr>
                      <a:r>
                        <a:rPr lang="en-US" sz="1400" b="0" kern="950" spc="-20" dirty="0">
                          <a:effectLst/>
                        </a:rPr>
                        <a:t>from </a:t>
                      </a:r>
                      <a:r>
                        <a:rPr lang="en-US" sz="1400" b="0" kern="950" spc="-20" dirty="0" err="1">
                          <a:effectLst/>
                        </a:rPr>
                        <a:t>table_name</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6690" algn="ctr">
                        <a:spcBef>
                          <a:spcPts val="120"/>
                        </a:spcBef>
                        <a:spcAft>
                          <a:spcPts val="120"/>
                        </a:spcAft>
                      </a:pPr>
                      <a:r>
                        <a:rPr lang="zh-CN" sz="1400" b="0" kern="950">
                          <a:effectLst/>
                        </a:rPr>
                        <a:t>指定查询的表名</a:t>
                      </a:r>
                      <a:endParaRPr lang="zh-CN" sz="1400" b="0" kern="95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011867995"/>
                  </a:ext>
                </a:extLst>
              </a:tr>
              <a:tr h="499768">
                <a:tc>
                  <a:txBody>
                    <a:bodyPr/>
                    <a:lstStyle/>
                    <a:p>
                      <a:pPr indent="347980" algn="ctr">
                        <a:spcBef>
                          <a:spcPts val="120"/>
                        </a:spcBef>
                        <a:spcAft>
                          <a:spcPts val="120"/>
                        </a:spcAft>
                      </a:pPr>
                      <a:r>
                        <a:rPr lang="en-US" sz="1400" b="0" kern="950" spc="-20" dirty="0">
                          <a:effectLst/>
                        </a:rPr>
                        <a:t>columns</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4150" algn="ctr">
                        <a:spcBef>
                          <a:spcPts val="120"/>
                        </a:spcBef>
                        <a:spcAft>
                          <a:spcPts val="120"/>
                        </a:spcAft>
                      </a:pPr>
                      <a:r>
                        <a:rPr lang="en-US" sz="1400" b="0" kern="950" spc="-20" dirty="0">
                          <a:effectLst/>
                        </a:rPr>
                        <a:t>select column1, column2</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6690" algn="ctr">
                        <a:spcBef>
                          <a:spcPts val="120"/>
                        </a:spcBef>
                        <a:spcAft>
                          <a:spcPts val="120"/>
                        </a:spcAft>
                      </a:pPr>
                      <a:r>
                        <a:rPr lang="zh-CN" sz="1400" b="0" kern="950" dirty="0">
                          <a:effectLst/>
                        </a:rPr>
                        <a:t>指定查询的列名</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2603199203"/>
                  </a:ext>
                </a:extLst>
              </a:tr>
              <a:tr h="499768">
                <a:tc>
                  <a:txBody>
                    <a:bodyPr/>
                    <a:lstStyle/>
                    <a:p>
                      <a:pPr indent="347980" algn="ctr">
                        <a:spcBef>
                          <a:spcPts val="120"/>
                        </a:spcBef>
                        <a:spcAft>
                          <a:spcPts val="120"/>
                        </a:spcAft>
                      </a:pPr>
                      <a:r>
                        <a:rPr lang="en-US" sz="1400" b="0" kern="950" spc="-20" dirty="0">
                          <a:effectLst/>
                        </a:rPr>
                        <a:t>selection</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4150" algn="ctr">
                        <a:spcBef>
                          <a:spcPts val="120"/>
                        </a:spcBef>
                        <a:spcAft>
                          <a:spcPts val="120"/>
                        </a:spcAft>
                      </a:pPr>
                      <a:r>
                        <a:rPr lang="en-US" sz="1400" b="0" kern="950" spc="-20" dirty="0">
                          <a:effectLst/>
                        </a:rPr>
                        <a:t>where column = value</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6690" algn="ctr">
                        <a:spcBef>
                          <a:spcPts val="120"/>
                        </a:spcBef>
                        <a:spcAft>
                          <a:spcPts val="120"/>
                        </a:spcAft>
                      </a:pPr>
                      <a:r>
                        <a:rPr lang="zh-CN" sz="1400" b="0" kern="950" dirty="0">
                          <a:effectLst/>
                        </a:rPr>
                        <a:t>指定</a:t>
                      </a:r>
                      <a:r>
                        <a:rPr lang="en-US" sz="1400" b="0" kern="950" spc="-20" dirty="0">
                          <a:effectLst/>
                        </a:rPr>
                        <a:t>where</a:t>
                      </a:r>
                      <a:r>
                        <a:rPr lang="zh-CN" sz="1400" b="0" kern="950" dirty="0">
                          <a:effectLst/>
                        </a:rPr>
                        <a:t>的约束条件</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525377170"/>
                  </a:ext>
                </a:extLst>
              </a:tr>
              <a:tr h="499768">
                <a:tc>
                  <a:txBody>
                    <a:bodyPr/>
                    <a:lstStyle/>
                    <a:p>
                      <a:pPr indent="347980" algn="ctr">
                        <a:spcBef>
                          <a:spcPts val="120"/>
                        </a:spcBef>
                        <a:spcAft>
                          <a:spcPts val="120"/>
                        </a:spcAft>
                      </a:pPr>
                      <a:r>
                        <a:rPr lang="en-US" sz="1400" b="0" kern="950" spc="-20">
                          <a:effectLst/>
                        </a:rPr>
                        <a:t>selectionArgs</a:t>
                      </a:r>
                      <a:endParaRPr lang="zh-CN" sz="1400" b="0" kern="95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4150" algn="ctr">
                        <a:spcBef>
                          <a:spcPts val="120"/>
                        </a:spcBef>
                        <a:spcAft>
                          <a:spcPts val="120"/>
                        </a:spcAft>
                      </a:pPr>
                      <a:r>
                        <a:rPr lang="en-US" sz="1400" b="0" kern="950" spc="-20" dirty="0">
                          <a:effectLst/>
                        </a:rPr>
                        <a:t>-</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6690" algn="ctr">
                        <a:spcBef>
                          <a:spcPts val="120"/>
                        </a:spcBef>
                        <a:spcAft>
                          <a:spcPts val="120"/>
                        </a:spcAft>
                      </a:pPr>
                      <a:r>
                        <a:rPr lang="zh-CN" sz="1400" b="0" kern="950" dirty="0">
                          <a:effectLst/>
                        </a:rPr>
                        <a:t>为</a:t>
                      </a:r>
                      <a:r>
                        <a:rPr lang="en-US" sz="1400" b="0" kern="950" spc="-20" dirty="0">
                          <a:effectLst/>
                        </a:rPr>
                        <a:t>where</a:t>
                      </a:r>
                      <a:r>
                        <a:rPr lang="zh-CN" sz="1400" b="0" kern="950" dirty="0">
                          <a:effectLst/>
                        </a:rPr>
                        <a:t>中的占位符提供具体的值</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434858337"/>
                  </a:ext>
                </a:extLst>
              </a:tr>
              <a:tr h="499768">
                <a:tc>
                  <a:txBody>
                    <a:bodyPr/>
                    <a:lstStyle/>
                    <a:p>
                      <a:pPr indent="347980" algn="ctr">
                        <a:spcBef>
                          <a:spcPts val="120"/>
                        </a:spcBef>
                        <a:spcAft>
                          <a:spcPts val="120"/>
                        </a:spcAft>
                      </a:pPr>
                      <a:r>
                        <a:rPr lang="en-US" sz="1400" b="0" kern="950" spc="-20" dirty="0" err="1">
                          <a:effectLst/>
                        </a:rPr>
                        <a:t>groupBy</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4150" algn="ctr">
                        <a:spcBef>
                          <a:spcPts val="120"/>
                        </a:spcBef>
                        <a:spcAft>
                          <a:spcPts val="120"/>
                        </a:spcAft>
                      </a:pPr>
                      <a:r>
                        <a:rPr lang="en-US" sz="1400" b="0" kern="950" spc="-20">
                          <a:effectLst/>
                        </a:rPr>
                        <a:t>group by column</a:t>
                      </a:r>
                      <a:endParaRPr lang="zh-CN" sz="1400" b="0" kern="95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6690" algn="ctr">
                        <a:spcBef>
                          <a:spcPts val="120"/>
                        </a:spcBef>
                        <a:spcAft>
                          <a:spcPts val="120"/>
                        </a:spcAft>
                      </a:pPr>
                      <a:r>
                        <a:rPr lang="zh-CN" sz="1400" b="0" kern="950" dirty="0">
                          <a:effectLst/>
                        </a:rPr>
                        <a:t>指定需要</a:t>
                      </a:r>
                      <a:r>
                        <a:rPr lang="en-US" sz="1400" b="0" kern="950" spc="-20" dirty="0">
                          <a:effectLst/>
                        </a:rPr>
                        <a:t>group by</a:t>
                      </a:r>
                      <a:r>
                        <a:rPr lang="zh-CN" sz="1400" b="0" kern="950" dirty="0">
                          <a:effectLst/>
                        </a:rPr>
                        <a:t>的列</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74917315"/>
                  </a:ext>
                </a:extLst>
              </a:tr>
              <a:tr h="499768">
                <a:tc>
                  <a:txBody>
                    <a:bodyPr/>
                    <a:lstStyle/>
                    <a:p>
                      <a:pPr indent="347980" algn="ctr">
                        <a:spcBef>
                          <a:spcPts val="120"/>
                        </a:spcBef>
                        <a:spcAft>
                          <a:spcPts val="120"/>
                        </a:spcAft>
                      </a:pPr>
                      <a:r>
                        <a:rPr lang="en-US" sz="1400" b="0" kern="950" spc="-20">
                          <a:effectLst/>
                        </a:rPr>
                        <a:t>having</a:t>
                      </a:r>
                      <a:endParaRPr lang="zh-CN" sz="1400" b="0" kern="95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4150" algn="ctr">
                        <a:spcBef>
                          <a:spcPts val="120"/>
                        </a:spcBef>
                        <a:spcAft>
                          <a:spcPts val="120"/>
                        </a:spcAft>
                      </a:pPr>
                      <a:r>
                        <a:rPr lang="en-US" sz="1400" b="0" kern="950" spc="-20">
                          <a:effectLst/>
                        </a:rPr>
                        <a:t>having column = value</a:t>
                      </a:r>
                      <a:endParaRPr lang="zh-CN" sz="1400" b="0" kern="95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6690" algn="ctr">
                        <a:spcBef>
                          <a:spcPts val="120"/>
                        </a:spcBef>
                        <a:spcAft>
                          <a:spcPts val="120"/>
                        </a:spcAft>
                      </a:pPr>
                      <a:r>
                        <a:rPr lang="zh-CN" sz="1400" b="0" kern="950" dirty="0">
                          <a:effectLst/>
                        </a:rPr>
                        <a:t>对</a:t>
                      </a:r>
                      <a:r>
                        <a:rPr lang="en-US" sz="1400" b="0" kern="950" spc="-20" dirty="0">
                          <a:effectLst/>
                        </a:rPr>
                        <a:t>group by</a:t>
                      </a:r>
                      <a:r>
                        <a:rPr lang="zh-CN" sz="1400" b="0" kern="950" dirty="0">
                          <a:effectLst/>
                        </a:rPr>
                        <a:t>后的结果进一步约束</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605280017"/>
                  </a:ext>
                </a:extLst>
              </a:tr>
              <a:tr h="499768">
                <a:tc>
                  <a:txBody>
                    <a:bodyPr/>
                    <a:lstStyle/>
                    <a:p>
                      <a:pPr indent="347980" algn="ctr">
                        <a:spcBef>
                          <a:spcPts val="120"/>
                        </a:spcBef>
                        <a:spcAft>
                          <a:spcPts val="120"/>
                        </a:spcAft>
                      </a:pPr>
                      <a:r>
                        <a:rPr lang="en-US" sz="1400" b="0" kern="950" spc="-20">
                          <a:effectLst/>
                        </a:rPr>
                        <a:t>orderBy</a:t>
                      </a:r>
                      <a:endParaRPr lang="zh-CN" sz="1400" b="0" kern="95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4150" algn="ctr">
                        <a:spcBef>
                          <a:spcPts val="120"/>
                        </a:spcBef>
                        <a:spcAft>
                          <a:spcPts val="120"/>
                        </a:spcAft>
                      </a:pPr>
                      <a:r>
                        <a:rPr lang="en-US" sz="1400" b="0" kern="950" spc="-20">
                          <a:effectLst/>
                        </a:rPr>
                        <a:t>order by column1, column2</a:t>
                      </a:r>
                      <a:endParaRPr lang="zh-CN" sz="1400" b="0" kern="95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6690" algn="ctr">
                        <a:spcBef>
                          <a:spcPts val="120"/>
                        </a:spcBef>
                        <a:spcAft>
                          <a:spcPts val="120"/>
                        </a:spcAft>
                      </a:pPr>
                      <a:r>
                        <a:rPr lang="zh-CN" sz="1400" b="0" kern="950" dirty="0">
                          <a:effectLst/>
                        </a:rPr>
                        <a:t>指定查询结果的排序方式</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2555806654"/>
                  </a:ext>
                </a:extLst>
              </a:tr>
            </a:tbl>
          </a:graphicData>
        </a:graphic>
      </p:graphicFrame>
    </p:spTree>
    <p:extLst>
      <p:ext uri="{BB962C8B-B14F-4D97-AF65-F5344CB8AC3E}">
        <p14:creationId xmlns:p14="http://schemas.microsoft.com/office/powerpoint/2010/main" val="2296701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查询数据</a:t>
            </a:r>
          </a:p>
        </p:txBody>
      </p:sp>
      <p:sp>
        <p:nvSpPr>
          <p:cNvPr id="9" name="矩形 8">
            <a:extLst>
              <a:ext uri="{FF2B5EF4-FFF2-40B4-BE49-F238E27FC236}">
                <a16:creationId xmlns:a16="http://schemas.microsoft.com/office/drawing/2014/main" id="{2580FA2D-5C11-4EBA-89C7-C1C5D3548448}"/>
              </a:ext>
            </a:extLst>
          </p:cNvPr>
          <p:cNvSpPr/>
          <p:nvPr/>
        </p:nvSpPr>
        <p:spPr>
          <a:xfrm>
            <a:off x="838200" y="1239317"/>
            <a:ext cx="10237150" cy="369332"/>
          </a:xfrm>
          <a:prstGeom prst="rect">
            <a:avLst/>
          </a:prstGeom>
        </p:spPr>
        <p:txBody>
          <a:bodyPr wrap="square">
            <a:spAutoFit/>
          </a:bodyPr>
          <a:lstStyle/>
          <a:p>
            <a:r>
              <a:rPr lang="zh-CN" altLang="en-US" dirty="0"/>
              <a:t>查询</a:t>
            </a:r>
            <a:r>
              <a:rPr lang="en-US" altLang="zh-CN" dirty="0"/>
              <a:t>Book</a:t>
            </a:r>
            <a:r>
              <a:rPr lang="zh-CN" altLang="en-US" dirty="0"/>
              <a:t>表中所有数据的示例写法：</a:t>
            </a:r>
            <a:endParaRPr lang="en-US" altLang="zh-CN" dirty="0"/>
          </a:p>
        </p:txBody>
      </p:sp>
      <p:sp>
        <p:nvSpPr>
          <p:cNvPr id="4" name="矩形 3">
            <a:extLst>
              <a:ext uri="{FF2B5EF4-FFF2-40B4-BE49-F238E27FC236}">
                <a16:creationId xmlns:a16="http://schemas.microsoft.com/office/drawing/2014/main" id="{DBD75273-8E1F-4A0E-B2A5-2D6CA1B63CC0}"/>
              </a:ext>
            </a:extLst>
          </p:cNvPr>
          <p:cNvSpPr/>
          <p:nvPr/>
        </p:nvSpPr>
        <p:spPr>
          <a:xfrm>
            <a:off x="838200" y="2204824"/>
            <a:ext cx="8280163" cy="4524315"/>
          </a:xfrm>
          <a:prstGeom prst="rect">
            <a:avLst/>
          </a:prstGeom>
        </p:spPr>
        <p:txBody>
          <a:bodyPr wrap="square">
            <a:spAutoFit/>
          </a:bodyPr>
          <a:lstStyle/>
          <a:p>
            <a:r>
              <a:rPr lang="zh-CN" altLang="en-US" sz="1600" dirty="0"/>
              <a:t>val dbHelper = MyDatabaseHelper(this, "BookStore.db", 2)</a:t>
            </a:r>
          </a:p>
          <a:p>
            <a:r>
              <a:rPr lang="zh-CN" altLang="en-US" sz="1600" dirty="0"/>
              <a:t>val db = dbHelper.writableDatabase</a:t>
            </a:r>
          </a:p>
          <a:p>
            <a:r>
              <a:rPr lang="zh-CN" altLang="en-US" sz="1600" dirty="0"/>
              <a:t>// 查询Book表中所有的数据</a:t>
            </a:r>
          </a:p>
          <a:p>
            <a:r>
              <a:rPr lang="zh-CN" altLang="en-US" sz="1600" dirty="0"/>
              <a:t>val cursor = db.query("Book", null, null, null, null, null, null)</a:t>
            </a:r>
          </a:p>
          <a:p>
            <a:r>
              <a:rPr lang="zh-CN" altLang="en-US" sz="1600" dirty="0"/>
              <a:t>if (cursor.moveToFirst()) {</a:t>
            </a:r>
          </a:p>
          <a:p>
            <a:r>
              <a:rPr lang="zh-CN" altLang="en-US" sz="1600" dirty="0"/>
              <a:t>    do {</a:t>
            </a:r>
          </a:p>
          <a:p>
            <a:r>
              <a:rPr lang="zh-CN" altLang="en-US" sz="1600" dirty="0"/>
              <a:t>        // 遍历Cursor对象，取出数据并打印</a:t>
            </a:r>
          </a:p>
          <a:p>
            <a:r>
              <a:rPr lang="zh-CN" altLang="en-US" sz="1600" dirty="0"/>
              <a:t>        val name = cursor.getString(cursor.getColumnIndex("name"))</a:t>
            </a:r>
          </a:p>
          <a:p>
            <a:r>
              <a:rPr lang="zh-CN" altLang="en-US" sz="1600" dirty="0"/>
              <a:t>        val author = cursor.getString(cursor.getColumnIndex("author"))</a:t>
            </a:r>
          </a:p>
          <a:p>
            <a:r>
              <a:rPr lang="zh-CN" altLang="en-US" sz="1600" dirty="0"/>
              <a:t>        val pages = cursor.getInt(cursor.getColumnIndex("pages"))</a:t>
            </a:r>
          </a:p>
          <a:p>
            <a:r>
              <a:rPr lang="zh-CN" altLang="en-US" sz="1600" dirty="0"/>
              <a:t>        val price = cursor.getDouble(cursor.getColumnIndex("price"))</a:t>
            </a:r>
          </a:p>
          <a:p>
            <a:r>
              <a:rPr lang="zh-CN" altLang="en-US" sz="1600" dirty="0"/>
              <a:t>        Log.d("MainActivity", "book name is $name")</a:t>
            </a:r>
          </a:p>
          <a:p>
            <a:r>
              <a:rPr lang="zh-CN" altLang="en-US" sz="1600" dirty="0"/>
              <a:t>        Log.d("MainActivity", "book author is $author")</a:t>
            </a:r>
          </a:p>
          <a:p>
            <a:r>
              <a:rPr lang="zh-CN" altLang="en-US" sz="1600" dirty="0"/>
              <a:t>        Log.d("MainActivity", "book pages is $pages")</a:t>
            </a:r>
          </a:p>
          <a:p>
            <a:r>
              <a:rPr lang="zh-CN" altLang="en-US" sz="1600" dirty="0"/>
              <a:t>        Log.d("MainActivity", "book price is $price")</a:t>
            </a:r>
          </a:p>
          <a:p>
            <a:r>
              <a:rPr lang="zh-CN" altLang="en-US" sz="1600" dirty="0"/>
              <a:t>    } while (cursor.moveToNext())</a:t>
            </a:r>
          </a:p>
          <a:p>
            <a:r>
              <a:rPr lang="zh-CN" altLang="en-US" sz="1600" dirty="0"/>
              <a:t>}</a:t>
            </a:r>
          </a:p>
          <a:p>
            <a:r>
              <a:rPr lang="zh-CN" altLang="en-US" sz="1600" dirty="0"/>
              <a:t>cursor.close()</a:t>
            </a:r>
          </a:p>
        </p:txBody>
      </p:sp>
    </p:spTree>
    <p:extLst>
      <p:ext uri="{BB962C8B-B14F-4D97-AF65-F5344CB8AC3E}">
        <p14:creationId xmlns:p14="http://schemas.microsoft.com/office/powerpoint/2010/main" val="3667624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持久化技术简介</a:t>
            </a:r>
          </a:p>
        </p:txBody>
      </p:sp>
      <p:sp>
        <p:nvSpPr>
          <p:cNvPr id="3" name="内容占位符 2">
            <a:extLst>
              <a:ext uri="{FF2B5EF4-FFF2-40B4-BE49-F238E27FC236}">
                <a16:creationId xmlns:a16="http://schemas.microsoft.com/office/drawing/2014/main" id="{CFE7C955-4B1D-41AE-AC08-2BFF7D060159}"/>
              </a:ext>
            </a:extLst>
          </p:cNvPr>
          <p:cNvSpPr>
            <a:spLocks noGrp="1"/>
          </p:cNvSpPr>
          <p:nvPr>
            <p:ph idx="1"/>
          </p:nvPr>
        </p:nvSpPr>
        <p:spPr>
          <a:xfrm>
            <a:off x="838200" y="2177142"/>
            <a:ext cx="10515600" cy="3364614"/>
          </a:xfrm>
        </p:spPr>
        <p:txBody>
          <a:bodyPr>
            <a:normAutofit/>
          </a:bodyPr>
          <a:lstStyle/>
          <a:p>
            <a:pPr marL="0" indent="0">
              <a:buNone/>
            </a:pPr>
            <a:r>
              <a:rPr lang="zh-CN" altLang="en-US" sz="1800" dirty="0"/>
              <a:t>数据持久化就是指将那些内存中的瞬时数据保存到存储设备中，保证即使在手机或计算机关机的情况下，这些数据仍然不会丢失。</a:t>
            </a:r>
            <a:endParaRPr lang="en-US" altLang="zh-CN" sz="1800" dirty="0"/>
          </a:p>
          <a:p>
            <a:pPr marL="0" indent="0">
              <a:buNone/>
            </a:pPr>
            <a:endParaRPr lang="en-US" altLang="zh-CN" sz="1800" dirty="0"/>
          </a:p>
          <a:p>
            <a:pPr marL="0" indent="0">
              <a:buNone/>
            </a:pPr>
            <a:r>
              <a:rPr lang="zh-CN" altLang="en-US" sz="1800" dirty="0"/>
              <a:t>保存在内存中的数据是处于瞬时状态的，而保存在存储设备中的数据是处于持久状态的。持久化技术提供了一种机制，可以让数据在瞬时状态和持久状态之间进行转换。</a:t>
            </a:r>
            <a:endParaRPr lang="en-US" altLang="zh-CN" sz="1800" dirty="0"/>
          </a:p>
          <a:p>
            <a:pPr marL="0" indent="0">
              <a:buNone/>
            </a:pPr>
            <a:endParaRPr lang="en-US" altLang="zh-CN" sz="1800" dirty="0"/>
          </a:p>
          <a:p>
            <a:pPr marL="0" indent="0">
              <a:buNone/>
            </a:pPr>
            <a:r>
              <a:rPr lang="en-US" altLang="zh-CN" sz="1800" dirty="0"/>
              <a:t>Android</a:t>
            </a:r>
            <a:r>
              <a:rPr lang="zh-CN" altLang="en-US" sz="1800" dirty="0"/>
              <a:t>系统中主要提供了</a:t>
            </a:r>
            <a:r>
              <a:rPr lang="en-US" altLang="zh-CN" sz="1800" dirty="0"/>
              <a:t>3</a:t>
            </a:r>
            <a:r>
              <a:rPr lang="zh-CN" altLang="en-US" sz="1800" dirty="0"/>
              <a:t>种方式用于简单地实现数据持久化功能：文件存储、</a:t>
            </a:r>
            <a:r>
              <a:rPr lang="en-US" altLang="zh-CN" sz="1800" dirty="0" err="1"/>
              <a:t>SharedPreferences</a:t>
            </a:r>
            <a:r>
              <a:rPr lang="zh-CN" altLang="en-US" sz="1800" dirty="0"/>
              <a:t>存储以及数据库存储。</a:t>
            </a:r>
          </a:p>
        </p:txBody>
      </p:sp>
    </p:spTree>
    <p:extLst>
      <p:ext uri="{BB962C8B-B14F-4D97-AF65-F5344CB8AC3E}">
        <p14:creationId xmlns:p14="http://schemas.microsoft.com/office/powerpoint/2010/main" val="1185220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使用</a:t>
            </a:r>
            <a:r>
              <a:rPr lang="en-US" altLang="zh-CN" sz="2400" dirty="0"/>
              <a:t>SQL</a:t>
            </a:r>
            <a:r>
              <a:rPr lang="zh-CN" altLang="en-US" sz="2400" dirty="0"/>
              <a:t>操作数据库</a:t>
            </a:r>
          </a:p>
        </p:txBody>
      </p:sp>
      <p:sp>
        <p:nvSpPr>
          <p:cNvPr id="9" name="矩形 8">
            <a:extLst>
              <a:ext uri="{FF2B5EF4-FFF2-40B4-BE49-F238E27FC236}">
                <a16:creationId xmlns:a16="http://schemas.microsoft.com/office/drawing/2014/main" id="{2580FA2D-5C11-4EBA-89C7-C1C5D3548448}"/>
              </a:ext>
            </a:extLst>
          </p:cNvPr>
          <p:cNvSpPr/>
          <p:nvPr/>
        </p:nvSpPr>
        <p:spPr>
          <a:xfrm>
            <a:off x="838195" y="1311633"/>
            <a:ext cx="10237150" cy="369332"/>
          </a:xfrm>
          <a:prstGeom prst="rect">
            <a:avLst/>
          </a:prstGeom>
        </p:spPr>
        <p:txBody>
          <a:bodyPr wrap="square">
            <a:spAutoFit/>
          </a:bodyPr>
          <a:lstStyle/>
          <a:p>
            <a:r>
              <a:rPr lang="zh-CN" altLang="en-US" dirty="0"/>
              <a:t>当然我们也可以使用</a:t>
            </a:r>
            <a:r>
              <a:rPr lang="en-US" altLang="zh-CN" dirty="0"/>
              <a:t>SQL</a:t>
            </a:r>
            <a:r>
              <a:rPr lang="zh-CN" altLang="en-US" dirty="0"/>
              <a:t>语句来完成前面的所有功能。</a:t>
            </a:r>
            <a:endParaRPr lang="en-US" altLang="zh-CN" dirty="0"/>
          </a:p>
        </p:txBody>
      </p:sp>
      <p:sp>
        <p:nvSpPr>
          <p:cNvPr id="3" name="矩形 2">
            <a:extLst>
              <a:ext uri="{FF2B5EF4-FFF2-40B4-BE49-F238E27FC236}">
                <a16:creationId xmlns:a16="http://schemas.microsoft.com/office/drawing/2014/main" id="{1F7E6CA7-3A33-430B-8589-278B09D8456C}"/>
              </a:ext>
            </a:extLst>
          </p:cNvPr>
          <p:cNvSpPr/>
          <p:nvPr/>
        </p:nvSpPr>
        <p:spPr>
          <a:xfrm>
            <a:off x="838195" y="2348917"/>
            <a:ext cx="2492990" cy="369332"/>
          </a:xfrm>
          <a:prstGeom prst="rect">
            <a:avLst/>
          </a:prstGeom>
        </p:spPr>
        <p:txBody>
          <a:bodyPr wrap="none">
            <a:spAutoFit/>
          </a:bodyPr>
          <a:lstStyle/>
          <a:p>
            <a:r>
              <a:rPr lang="zh-CN" altLang="en-US" dirty="0"/>
              <a:t>添加数据的方法如下：</a:t>
            </a:r>
          </a:p>
        </p:txBody>
      </p:sp>
      <p:sp>
        <p:nvSpPr>
          <p:cNvPr id="5" name="矩形 4">
            <a:extLst>
              <a:ext uri="{FF2B5EF4-FFF2-40B4-BE49-F238E27FC236}">
                <a16:creationId xmlns:a16="http://schemas.microsoft.com/office/drawing/2014/main" id="{782589AE-012C-42C0-8A7C-4327B96CE647}"/>
              </a:ext>
            </a:extLst>
          </p:cNvPr>
          <p:cNvSpPr/>
          <p:nvPr/>
        </p:nvSpPr>
        <p:spPr>
          <a:xfrm>
            <a:off x="838195" y="2801798"/>
            <a:ext cx="11103596" cy="738664"/>
          </a:xfrm>
          <a:prstGeom prst="rect">
            <a:avLst/>
          </a:prstGeom>
        </p:spPr>
        <p:txBody>
          <a:bodyPr wrap="square">
            <a:spAutoFit/>
          </a:bodyPr>
          <a:lstStyle/>
          <a:p>
            <a:r>
              <a:rPr lang="zh-CN" altLang="en-US" sz="1400" dirty="0"/>
              <a:t>db.execSQL(</a:t>
            </a:r>
          </a:p>
          <a:p>
            <a:r>
              <a:rPr lang="zh-CN" altLang="en-US" sz="1400" dirty="0"/>
              <a:t>    “insert into Book (name, author, pages, price) values(?, ?, ?, ?)”, arrayOf("The Da Vinci Code", "Dan Brown", "454", "16.96")</a:t>
            </a:r>
          </a:p>
          <a:p>
            <a:r>
              <a:rPr lang="zh-CN" altLang="en-US" sz="1400" dirty="0"/>
              <a:t>)</a:t>
            </a:r>
          </a:p>
        </p:txBody>
      </p:sp>
      <p:sp>
        <p:nvSpPr>
          <p:cNvPr id="6" name="矩形 5">
            <a:extLst>
              <a:ext uri="{FF2B5EF4-FFF2-40B4-BE49-F238E27FC236}">
                <a16:creationId xmlns:a16="http://schemas.microsoft.com/office/drawing/2014/main" id="{E6C374C7-0851-4391-99C0-C8E68271F164}"/>
              </a:ext>
            </a:extLst>
          </p:cNvPr>
          <p:cNvSpPr/>
          <p:nvPr/>
        </p:nvSpPr>
        <p:spPr>
          <a:xfrm>
            <a:off x="838195" y="3596887"/>
            <a:ext cx="2492990" cy="369332"/>
          </a:xfrm>
          <a:prstGeom prst="rect">
            <a:avLst/>
          </a:prstGeom>
        </p:spPr>
        <p:txBody>
          <a:bodyPr wrap="none">
            <a:spAutoFit/>
          </a:bodyPr>
          <a:lstStyle/>
          <a:p>
            <a:r>
              <a:rPr lang="zh-CN" altLang="en-US" dirty="0"/>
              <a:t>更新数据的方法如下：</a:t>
            </a:r>
          </a:p>
        </p:txBody>
      </p:sp>
      <p:sp>
        <p:nvSpPr>
          <p:cNvPr id="7" name="矩形 6">
            <a:extLst>
              <a:ext uri="{FF2B5EF4-FFF2-40B4-BE49-F238E27FC236}">
                <a16:creationId xmlns:a16="http://schemas.microsoft.com/office/drawing/2014/main" id="{2CB7E78C-8691-4F23-8083-660880398145}"/>
              </a:ext>
            </a:extLst>
          </p:cNvPr>
          <p:cNvSpPr/>
          <p:nvPr/>
        </p:nvSpPr>
        <p:spPr>
          <a:xfrm>
            <a:off x="838195" y="4079070"/>
            <a:ext cx="10057689" cy="307777"/>
          </a:xfrm>
          <a:prstGeom prst="rect">
            <a:avLst/>
          </a:prstGeom>
        </p:spPr>
        <p:txBody>
          <a:bodyPr wrap="square">
            <a:spAutoFit/>
          </a:bodyPr>
          <a:lstStyle/>
          <a:p>
            <a:r>
              <a:rPr lang="zh-CN" altLang="en-US" sz="1400" dirty="0"/>
              <a:t>db.execSQL("update Book set price = ? where name = ?", arrayOf("10.99", "The Da Vinci Code"))</a:t>
            </a:r>
          </a:p>
        </p:txBody>
      </p:sp>
      <p:sp>
        <p:nvSpPr>
          <p:cNvPr id="10" name="矩形 9">
            <a:extLst>
              <a:ext uri="{FF2B5EF4-FFF2-40B4-BE49-F238E27FC236}">
                <a16:creationId xmlns:a16="http://schemas.microsoft.com/office/drawing/2014/main" id="{776A1007-AD12-4CAE-8518-20E241E6CE73}"/>
              </a:ext>
            </a:extLst>
          </p:cNvPr>
          <p:cNvSpPr/>
          <p:nvPr/>
        </p:nvSpPr>
        <p:spPr>
          <a:xfrm>
            <a:off x="838195" y="4439259"/>
            <a:ext cx="2492990" cy="369332"/>
          </a:xfrm>
          <a:prstGeom prst="rect">
            <a:avLst/>
          </a:prstGeom>
        </p:spPr>
        <p:txBody>
          <a:bodyPr wrap="none">
            <a:spAutoFit/>
          </a:bodyPr>
          <a:lstStyle/>
          <a:p>
            <a:r>
              <a:rPr lang="zh-CN" altLang="en-US" dirty="0"/>
              <a:t>删除数据的方法如下：</a:t>
            </a:r>
          </a:p>
        </p:txBody>
      </p:sp>
      <p:sp>
        <p:nvSpPr>
          <p:cNvPr id="11" name="矩形 10">
            <a:extLst>
              <a:ext uri="{FF2B5EF4-FFF2-40B4-BE49-F238E27FC236}">
                <a16:creationId xmlns:a16="http://schemas.microsoft.com/office/drawing/2014/main" id="{A8DD533D-0EC2-4DAC-9185-36ADDDB679AF}"/>
              </a:ext>
            </a:extLst>
          </p:cNvPr>
          <p:cNvSpPr/>
          <p:nvPr/>
        </p:nvSpPr>
        <p:spPr>
          <a:xfrm>
            <a:off x="838196" y="4864971"/>
            <a:ext cx="10057689" cy="307777"/>
          </a:xfrm>
          <a:prstGeom prst="rect">
            <a:avLst/>
          </a:prstGeom>
        </p:spPr>
        <p:txBody>
          <a:bodyPr wrap="square">
            <a:spAutoFit/>
          </a:bodyPr>
          <a:lstStyle/>
          <a:p>
            <a:r>
              <a:rPr lang="en-US" altLang="zh-CN" sz="1400" dirty="0" err="1"/>
              <a:t>db.execSQL</a:t>
            </a:r>
            <a:r>
              <a:rPr lang="en-US" altLang="zh-CN" sz="1400" dirty="0"/>
              <a:t>("delete from Book where pages &gt; ?", </a:t>
            </a:r>
            <a:r>
              <a:rPr lang="en-US" altLang="zh-CN" sz="1400" dirty="0" err="1"/>
              <a:t>arrayOf</a:t>
            </a:r>
            <a:r>
              <a:rPr lang="en-US" altLang="zh-CN" sz="1400" dirty="0"/>
              <a:t>("500"))</a:t>
            </a:r>
            <a:endParaRPr lang="zh-CN" altLang="en-US" sz="1400" dirty="0"/>
          </a:p>
        </p:txBody>
      </p:sp>
      <p:sp>
        <p:nvSpPr>
          <p:cNvPr id="12" name="矩形 11">
            <a:extLst>
              <a:ext uri="{FF2B5EF4-FFF2-40B4-BE49-F238E27FC236}">
                <a16:creationId xmlns:a16="http://schemas.microsoft.com/office/drawing/2014/main" id="{37C3CE5B-BAE6-4A89-A3C3-5A0B935A4AE8}"/>
              </a:ext>
            </a:extLst>
          </p:cNvPr>
          <p:cNvSpPr/>
          <p:nvPr/>
        </p:nvSpPr>
        <p:spPr>
          <a:xfrm>
            <a:off x="838195" y="5281539"/>
            <a:ext cx="2492990" cy="369332"/>
          </a:xfrm>
          <a:prstGeom prst="rect">
            <a:avLst/>
          </a:prstGeom>
        </p:spPr>
        <p:txBody>
          <a:bodyPr wrap="none">
            <a:spAutoFit/>
          </a:bodyPr>
          <a:lstStyle/>
          <a:p>
            <a:r>
              <a:rPr lang="zh-CN" altLang="en-US" dirty="0"/>
              <a:t>查询数据的方法如下：</a:t>
            </a:r>
          </a:p>
        </p:txBody>
      </p:sp>
      <p:sp>
        <p:nvSpPr>
          <p:cNvPr id="13" name="矩形 12">
            <a:extLst>
              <a:ext uri="{FF2B5EF4-FFF2-40B4-BE49-F238E27FC236}">
                <a16:creationId xmlns:a16="http://schemas.microsoft.com/office/drawing/2014/main" id="{EC941DAB-B30C-4654-A169-CBF758BD3F0E}"/>
              </a:ext>
            </a:extLst>
          </p:cNvPr>
          <p:cNvSpPr/>
          <p:nvPr/>
        </p:nvSpPr>
        <p:spPr>
          <a:xfrm>
            <a:off x="838195" y="5759663"/>
            <a:ext cx="10057689" cy="307777"/>
          </a:xfrm>
          <a:prstGeom prst="rect">
            <a:avLst/>
          </a:prstGeom>
        </p:spPr>
        <p:txBody>
          <a:bodyPr wrap="square">
            <a:spAutoFit/>
          </a:bodyPr>
          <a:lstStyle/>
          <a:p>
            <a:r>
              <a:rPr lang="en-US" altLang="zh-CN" sz="1400" dirty="0" err="1"/>
              <a:t>val</a:t>
            </a:r>
            <a:r>
              <a:rPr lang="en-US" altLang="zh-CN" sz="1400" dirty="0"/>
              <a:t> cursor = </a:t>
            </a:r>
            <a:r>
              <a:rPr lang="en-US" altLang="zh-CN" sz="1400" dirty="0" err="1"/>
              <a:t>db.rawQuery</a:t>
            </a:r>
            <a:r>
              <a:rPr lang="en-US" altLang="zh-CN" sz="1400" dirty="0"/>
              <a:t>("select * from Book", null)</a:t>
            </a:r>
            <a:endParaRPr lang="zh-CN" altLang="en-US" sz="1400" dirty="0"/>
          </a:p>
        </p:txBody>
      </p:sp>
    </p:spTree>
    <p:extLst>
      <p:ext uri="{BB962C8B-B14F-4D97-AF65-F5344CB8AC3E}">
        <p14:creationId xmlns:p14="http://schemas.microsoft.com/office/powerpoint/2010/main" val="774606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fontScale="90000"/>
          </a:bodyPr>
          <a:lstStyle/>
          <a:p>
            <a:r>
              <a:rPr lang="en-US" altLang="zh-CN" sz="3200" dirty="0"/>
              <a:t>Kotlin</a:t>
            </a:r>
            <a:r>
              <a:rPr lang="zh-CN" altLang="en-US" sz="3200" dirty="0"/>
              <a:t>课堂</a:t>
            </a:r>
          </a:p>
        </p:txBody>
      </p:sp>
    </p:spTree>
    <p:extLst>
      <p:ext uri="{BB962C8B-B14F-4D97-AF65-F5344CB8AC3E}">
        <p14:creationId xmlns:p14="http://schemas.microsoft.com/office/powerpoint/2010/main" val="3260666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简化</a:t>
            </a:r>
            <a:r>
              <a:rPr lang="en-US" altLang="zh-CN" sz="2400" dirty="0" err="1"/>
              <a:t>SharedPreferences</a:t>
            </a:r>
            <a:r>
              <a:rPr lang="zh-CN" altLang="en-US" sz="2400" dirty="0"/>
              <a:t>的用法</a:t>
            </a:r>
          </a:p>
        </p:txBody>
      </p:sp>
      <p:sp>
        <p:nvSpPr>
          <p:cNvPr id="7" name="矩形 6">
            <a:extLst>
              <a:ext uri="{FF2B5EF4-FFF2-40B4-BE49-F238E27FC236}">
                <a16:creationId xmlns:a16="http://schemas.microsoft.com/office/drawing/2014/main" id="{E3C43B30-389C-4E50-8937-49293C364D5B}"/>
              </a:ext>
            </a:extLst>
          </p:cNvPr>
          <p:cNvSpPr/>
          <p:nvPr/>
        </p:nvSpPr>
        <p:spPr>
          <a:xfrm>
            <a:off x="777770" y="2332383"/>
            <a:ext cx="10550745" cy="369332"/>
          </a:xfrm>
          <a:prstGeom prst="rect">
            <a:avLst/>
          </a:prstGeom>
        </p:spPr>
        <p:txBody>
          <a:bodyPr wrap="square">
            <a:spAutoFit/>
          </a:bodyPr>
          <a:lstStyle/>
          <a:p>
            <a:r>
              <a:rPr lang="zh-CN" altLang="en-US" dirty="0"/>
              <a:t>我们可以使用高阶函数简化</a:t>
            </a:r>
            <a:r>
              <a:rPr lang="en-US" altLang="zh-CN" dirty="0" err="1"/>
              <a:t>SharedPreferences</a:t>
            </a:r>
            <a:r>
              <a:rPr lang="zh-CN" altLang="en-US" dirty="0"/>
              <a:t>的用法，如下所示：</a:t>
            </a:r>
            <a:endParaRPr lang="en-US" altLang="zh-CN" dirty="0"/>
          </a:p>
        </p:txBody>
      </p:sp>
      <p:sp>
        <p:nvSpPr>
          <p:cNvPr id="4" name="矩形 3">
            <a:extLst>
              <a:ext uri="{FF2B5EF4-FFF2-40B4-BE49-F238E27FC236}">
                <a16:creationId xmlns:a16="http://schemas.microsoft.com/office/drawing/2014/main" id="{01F453D1-C62D-4C0C-9323-C3EA83EE716F}"/>
              </a:ext>
            </a:extLst>
          </p:cNvPr>
          <p:cNvSpPr/>
          <p:nvPr/>
        </p:nvSpPr>
        <p:spPr>
          <a:xfrm>
            <a:off x="777772" y="2817436"/>
            <a:ext cx="9006555" cy="1169551"/>
          </a:xfrm>
          <a:prstGeom prst="rect">
            <a:avLst/>
          </a:prstGeom>
        </p:spPr>
        <p:txBody>
          <a:bodyPr wrap="square">
            <a:spAutoFit/>
          </a:bodyPr>
          <a:lstStyle/>
          <a:p>
            <a:r>
              <a:rPr lang="en-US" altLang="zh-CN" sz="1400" dirty="0"/>
              <a:t>fun </a:t>
            </a:r>
            <a:r>
              <a:rPr lang="en-US" altLang="zh-CN" sz="1400" dirty="0" err="1"/>
              <a:t>SharedPreferences.open</a:t>
            </a:r>
            <a:r>
              <a:rPr lang="en-US" altLang="zh-CN" sz="1400" dirty="0"/>
              <a:t>(block: </a:t>
            </a:r>
            <a:r>
              <a:rPr lang="en-US" altLang="zh-CN" sz="1400" dirty="0" err="1"/>
              <a:t>SharedPreferences.Editor</a:t>
            </a:r>
            <a:r>
              <a:rPr lang="en-US" altLang="zh-CN" sz="1400" dirty="0"/>
              <a:t>.() -&gt; Unit) {</a:t>
            </a:r>
          </a:p>
          <a:p>
            <a:r>
              <a:rPr lang="en-US" altLang="zh-CN" sz="1400" dirty="0"/>
              <a:t>    </a:t>
            </a:r>
            <a:r>
              <a:rPr lang="en-US" altLang="zh-CN" sz="1400" dirty="0" err="1"/>
              <a:t>val</a:t>
            </a:r>
            <a:r>
              <a:rPr lang="en-US" altLang="zh-CN" sz="1400" dirty="0"/>
              <a:t> editor = edit()</a:t>
            </a:r>
          </a:p>
          <a:p>
            <a:r>
              <a:rPr lang="en-US" altLang="zh-CN" sz="1400" dirty="0"/>
              <a:t>    </a:t>
            </a:r>
            <a:r>
              <a:rPr lang="en-US" altLang="zh-CN" sz="1400" dirty="0" err="1"/>
              <a:t>editor.block</a:t>
            </a:r>
            <a:r>
              <a:rPr lang="en-US" altLang="zh-CN" sz="1400" dirty="0"/>
              <a:t>()</a:t>
            </a:r>
          </a:p>
          <a:p>
            <a:r>
              <a:rPr lang="en-US" altLang="zh-CN" sz="1400" dirty="0"/>
              <a:t>    </a:t>
            </a:r>
            <a:r>
              <a:rPr lang="en-US" altLang="zh-CN" sz="1400" dirty="0" err="1"/>
              <a:t>editor.apply</a:t>
            </a:r>
            <a:r>
              <a:rPr lang="en-US" altLang="zh-CN" sz="1400" dirty="0"/>
              <a:t>()</a:t>
            </a:r>
          </a:p>
          <a:p>
            <a:r>
              <a:rPr lang="en-US" altLang="zh-CN" sz="1400" dirty="0"/>
              <a:t>}</a:t>
            </a:r>
          </a:p>
        </p:txBody>
      </p:sp>
      <p:sp>
        <p:nvSpPr>
          <p:cNvPr id="3" name="矩形 2">
            <a:extLst>
              <a:ext uri="{FF2B5EF4-FFF2-40B4-BE49-F238E27FC236}">
                <a16:creationId xmlns:a16="http://schemas.microsoft.com/office/drawing/2014/main" id="{042C4877-BE40-4B90-8F0C-65BC1D5464F6}"/>
              </a:ext>
            </a:extLst>
          </p:cNvPr>
          <p:cNvSpPr/>
          <p:nvPr/>
        </p:nvSpPr>
        <p:spPr>
          <a:xfrm>
            <a:off x="777771" y="4102708"/>
            <a:ext cx="10550745" cy="369332"/>
          </a:xfrm>
          <a:prstGeom prst="rect">
            <a:avLst/>
          </a:prstGeom>
        </p:spPr>
        <p:txBody>
          <a:bodyPr wrap="square">
            <a:spAutoFit/>
          </a:bodyPr>
          <a:lstStyle/>
          <a:p>
            <a:r>
              <a:rPr lang="zh-CN" altLang="en-US" dirty="0"/>
              <a:t>定义好了</a:t>
            </a:r>
            <a:r>
              <a:rPr lang="en-US" altLang="zh-CN" dirty="0"/>
              <a:t>open</a:t>
            </a:r>
            <a:r>
              <a:rPr lang="zh-CN" altLang="en-US" dirty="0"/>
              <a:t>函数之后，以后在项目中使用</a:t>
            </a:r>
            <a:r>
              <a:rPr lang="en-US" altLang="zh-CN" dirty="0" err="1"/>
              <a:t>SharedPreferences</a:t>
            </a:r>
            <a:r>
              <a:rPr lang="zh-CN" altLang="en-US" dirty="0"/>
              <a:t>存储数据就会更加方便了，写法如下：</a:t>
            </a:r>
          </a:p>
        </p:txBody>
      </p:sp>
      <p:sp>
        <p:nvSpPr>
          <p:cNvPr id="5" name="矩形 4">
            <a:extLst>
              <a:ext uri="{FF2B5EF4-FFF2-40B4-BE49-F238E27FC236}">
                <a16:creationId xmlns:a16="http://schemas.microsoft.com/office/drawing/2014/main" id="{B65F6C2C-9077-4C9D-8BE1-368639F72671}"/>
              </a:ext>
            </a:extLst>
          </p:cNvPr>
          <p:cNvSpPr/>
          <p:nvPr/>
        </p:nvSpPr>
        <p:spPr>
          <a:xfrm>
            <a:off x="803054" y="4587761"/>
            <a:ext cx="10203574" cy="1169551"/>
          </a:xfrm>
          <a:prstGeom prst="rect">
            <a:avLst/>
          </a:prstGeom>
        </p:spPr>
        <p:txBody>
          <a:bodyPr wrap="square">
            <a:spAutoFit/>
          </a:bodyPr>
          <a:lstStyle/>
          <a:p>
            <a:r>
              <a:rPr lang="zh-CN" altLang="en-US" sz="1400" dirty="0"/>
              <a:t>getSharedPreferences("data", Context.MODE_PRIVATE).open {</a:t>
            </a:r>
          </a:p>
          <a:p>
            <a:r>
              <a:rPr lang="zh-CN" altLang="en-US" sz="1400" dirty="0"/>
              <a:t>    putString("name", "Tom")</a:t>
            </a:r>
          </a:p>
          <a:p>
            <a:r>
              <a:rPr lang="zh-CN" altLang="en-US" sz="1400" dirty="0"/>
              <a:t>    putInt("age", 28)</a:t>
            </a:r>
          </a:p>
          <a:p>
            <a:r>
              <a:rPr lang="zh-CN" altLang="en-US" sz="1400" dirty="0"/>
              <a:t>    putBoolean("married", false)</a:t>
            </a:r>
          </a:p>
          <a:p>
            <a:r>
              <a:rPr lang="zh-CN" altLang="en-US" sz="1400" dirty="0"/>
              <a:t>}</a:t>
            </a:r>
          </a:p>
        </p:txBody>
      </p:sp>
    </p:spTree>
    <p:extLst>
      <p:ext uri="{BB962C8B-B14F-4D97-AF65-F5344CB8AC3E}">
        <p14:creationId xmlns:p14="http://schemas.microsoft.com/office/powerpoint/2010/main" val="4139717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简化</a:t>
            </a:r>
            <a:r>
              <a:rPr lang="en-US" altLang="zh-CN" sz="2400" dirty="0" err="1"/>
              <a:t>ContentValues</a:t>
            </a:r>
            <a:r>
              <a:rPr lang="zh-CN" altLang="en-US" sz="2400" dirty="0"/>
              <a:t>的用法</a:t>
            </a:r>
          </a:p>
        </p:txBody>
      </p:sp>
      <p:sp>
        <p:nvSpPr>
          <p:cNvPr id="7" name="矩形 6">
            <a:extLst>
              <a:ext uri="{FF2B5EF4-FFF2-40B4-BE49-F238E27FC236}">
                <a16:creationId xmlns:a16="http://schemas.microsoft.com/office/drawing/2014/main" id="{E3C43B30-389C-4E50-8937-49293C364D5B}"/>
              </a:ext>
            </a:extLst>
          </p:cNvPr>
          <p:cNvSpPr/>
          <p:nvPr/>
        </p:nvSpPr>
        <p:spPr>
          <a:xfrm>
            <a:off x="803055" y="1364733"/>
            <a:ext cx="10550745" cy="369332"/>
          </a:xfrm>
          <a:prstGeom prst="rect">
            <a:avLst/>
          </a:prstGeom>
        </p:spPr>
        <p:txBody>
          <a:bodyPr wrap="square">
            <a:spAutoFit/>
          </a:bodyPr>
          <a:lstStyle/>
          <a:p>
            <a:r>
              <a:rPr lang="zh-CN" altLang="en-US" dirty="0"/>
              <a:t>我们还可以借助</a:t>
            </a:r>
            <a:r>
              <a:rPr lang="en-US" altLang="zh-CN" dirty="0" err="1"/>
              <a:t>vararg</a:t>
            </a:r>
            <a:r>
              <a:rPr lang="zh-CN" altLang="en-US" dirty="0"/>
              <a:t>和</a:t>
            </a:r>
            <a:r>
              <a:rPr lang="en-US" altLang="zh-CN" dirty="0"/>
              <a:t>Pair</a:t>
            </a:r>
            <a:r>
              <a:rPr lang="zh-CN" altLang="en-US" dirty="0"/>
              <a:t>对象来简化</a:t>
            </a:r>
            <a:r>
              <a:rPr lang="en-US" altLang="zh-CN" dirty="0" err="1"/>
              <a:t>ContentValues</a:t>
            </a:r>
            <a:r>
              <a:rPr lang="zh-CN" altLang="en-US" dirty="0"/>
              <a:t>的用法，如下所示：</a:t>
            </a:r>
            <a:endParaRPr lang="en-US" altLang="zh-CN" dirty="0"/>
          </a:p>
        </p:txBody>
      </p:sp>
      <p:sp>
        <p:nvSpPr>
          <p:cNvPr id="3" name="矩形 2">
            <a:extLst>
              <a:ext uri="{FF2B5EF4-FFF2-40B4-BE49-F238E27FC236}">
                <a16:creationId xmlns:a16="http://schemas.microsoft.com/office/drawing/2014/main" id="{21AD0AA4-01E9-4D93-8880-D18DA5F17176}"/>
              </a:ext>
            </a:extLst>
          </p:cNvPr>
          <p:cNvSpPr/>
          <p:nvPr/>
        </p:nvSpPr>
        <p:spPr>
          <a:xfrm>
            <a:off x="838200" y="2220612"/>
            <a:ext cx="6096000" cy="4401205"/>
          </a:xfrm>
          <a:prstGeom prst="rect">
            <a:avLst/>
          </a:prstGeom>
        </p:spPr>
        <p:txBody>
          <a:bodyPr>
            <a:spAutoFit/>
          </a:bodyPr>
          <a:lstStyle/>
          <a:p>
            <a:r>
              <a:rPr lang="zh-CN" altLang="en-US" sz="1400" dirty="0"/>
              <a:t>fun cvOf(vararg pairs: Pair&lt;String, Any?&gt;): ContentValues {</a:t>
            </a:r>
          </a:p>
          <a:p>
            <a:r>
              <a:rPr lang="zh-CN" altLang="en-US" sz="1400" dirty="0"/>
              <a:t>    val cv = ContentValues()</a:t>
            </a:r>
          </a:p>
          <a:p>
            <a:r>
              <a:rPr lang="zh-CN" altLang="en-US" sz="1400" dirty="0"/>
              <a:t>    for (pair in pairs) {</a:t>
            </a:r>
          </a:p>
          <a:p>
            <a:r>
              <a:rPr lang="zh-CN" altLang="en-US" sz="1400" dirty="0"/>
              <a:t>        val key = pair.first</a:t>
            </a:r>
          </a:p>
          <a:p>
            <a:r>
              <a:rPr lang="zh-CN" altLang="en-US" sz="1400" dirty="0"/>
              <a:t>        val value = pair.second</a:t>
            </a:r>
          </a:p>
          <a:p>
            <a:r>
              <a:rPr lang="zh-CN" altLang="en-US" sz="1400" dirty="0"/>
              <a:t>        when (value) {</a:t>
            </a:r>
          </a:p>
          <a:p>
            <a:r>
              <a:rPr lang="zh-CN" altLang="en-US" sz="1400" dirty="0"/>
              <a:t>            is Int -&gt; cv.put(key, value)</a:t>
            </a:r>
          </a:p>
          <a:p>
            <a:r>
              <a:rPr lang="zh-CN" altLang="en-US" sz="1400" dirty="0"/>
              <a:t>            is Long -&gt; cv.put(key, value)</a:t>
            </a:r>
          </a:p>
          <a:p>
            <a:r>
              <a:rPr lang="zh-CN" altLang="en-US" sz="1400" dirty="0"/>
              <a:t>            is Short -&gt; cv.put(key, value)</a:t>
            </a:r>
          </a:p>
          <a:p>
            <a:r>
              <a:rPr lang="zh-CN" altLang="en-US" sz="1400" dirty="0"/>
              <a:t>            is Float -&gt; cv.put(key, value)</a:t>
            </a:r>
          </a:p>
          <a:p>
            <a:r>
              <a:rPr lang="zh-CN" altLang="en-US" sz="1400" dirty="0"/>
              <a:t>            is Double -&gt; cv.put(key, value)</a:t>
            </a:r>
          </a:p>
          <a:p>
            <a:r>
              <a:rPr lang="zh-CN" altLang="en-US" sz="1400" dirty="0"/>
              <a:t>            is Boolean -&gt; cv.put(key, value)</a:t>
            </a:r>
          </a:p>
          <a:p>
            <a:r>
              <a:rPr lang="zh-CN" altLang="en-US" sz="1400" dirty="0"/>
              <a:t>            is String -&gt; cv.put(key, value)</a:t>
            </a:r>
          </a:p>
          <a:p>
            <a:r>
              <a:rPr lang="zh-CN" altLang="en-US" sz="1400" dirty="0"/>
              <a:t>            is Byte -&gt; cv.put(key, value)</a:t>
            </a:r>
          </a:p>
          <a:p>
            <a:r>
              <a:rPr lang="zh-CN" altLang="en-US" sz="1400" dirty="0"/>
              <a:t>            is ByteArray -&gt; cv.put(key, value)</a:t>
            </a:r>
          </a:p>
          <a:p>
            <a:r>
              <a:rPr lang="zh-CN" altLang="en-US" sz="1400" dirty="0"/>
              <a:t>            null -&gt; cv.putNull(key)</a:t>
            </a:r>
          </a:p>
          <a:p>
            <a:r>
              <a:rPr lang="zh-CN" altLang="en-US" sz="1400" dirty="0"/>
              <a:t>        }</a:t>
            </a:r>
          </a:p>
          <a:p>
            <a:r>
              <a:rPr lang="zh-CN" altLang="en-US" sz="1400" dirty="0"/>
              <a:t>    }</a:t>
            </a:r>
          </a:p>
          <a:p>
            <a:r>
              <a:rPr lang="zh-CN" altLang="en-US" sz="1400" dirty="0"/>
              <a:t>    return cv</a:t>
            </a:r>
          </a:p>
          <a:p>
            <a:r>
              <a:rPr lang="zh-CN" altLang="en-US" sz="1400" dirty="0"/>
              <a:t>}</a:t>
            </a:r>
          </a:p>
        </p:txBody>
      </p:sp>
    </p:spTree>
    <p:extLst>
      <p:ext uri="{BB962C8B-B14F-4D97-AF65-F5344CB8AC3E}">
        <p14:creationId xmlns:p14="http://schemas.microsoft.com/office/powerpoint/2010/main" val="1693759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简化</a:t>
            </a:r>
            <a:r>
              <a:rPr lang="en-US" altLang="zh-CN" sz="2400" dirty="0" err="1"/>
              <a:t>ContentValues</a:t>
            </a:r>
            <a:r>
              <a:rPr lang="zh-CN" altLang="en-US" sz="2400" dirty="0"/>
              <a:t>的用法</a:t>
            </a:r>
          </a:p>
        </p:txBody>
      </p:sp>
      <p:sp>
        <p:nvSpPr>
          <p:cNvPr id="7" name="矩形 6">
            <a:extLst>
              <a:ext uri="{FF2B5EF4-FFF2-40B4-BE49-F238E27FC236}">
                <a16:creationId xmlns:a16="http://schemas.microsoft.com/office/drawing/2014/main" id="{E3C43B30-389C-4E50-8937-49293C364D5B}"/>
              </a:ext>
            </a:extLst>
          </p:cNvPr>
          <p:cNvSpPr/>
          <p:nvPr/>
        </p:nvSpPr>
        <p:spPr>
          <a:xfrm>
            <a:off x="838200" y="2442906"/>
            <a:ext cx="10550745" cy="369332"/>
          </a:xfrm>
          <a:prstGeom prst="rect">
            <a:avLst/>
          </a:prstGeom>
        </p:spPr>
        <p:txBody>
          <a:bodyPr wrap="square">
            <a:spAutoFit/>
          </a:bodyPr>
          <a:lstStyle/>
          <a:p>
            <a:r>
              <a:rPr lang="zh-CN" altLang="en-US" dirty="0"/>
              <a:t>然后就可以使用如下的写法来简单创建</a:t>
            </a:r>
            <a:r>
              <a:rPr lang="en-US" altLang="zh-CN" dirty="0" err="1"/>
              <a:t>ContentValues</a:t>
            </a:r>
            <a:r>
              <a:rPr lang="zh-CN" altLang="en-US" dirty="0"/>
              <a:t>对象了：</a:t>
            </a:r>
            <a:endParaRPr lang="en-US" altLang="zh-CN" dirty="0"/>
          </a:p>
        </p:txBody>
      </p:sp>
      <p:sp>
        <p:nvSpPr>
          <p:cNvPr id="3" name="矩形 2">
            <a:extLst>
              <a:ext uri="{FF2B5EF4-FFF2-40B4-BE49-F238E27FC236}">
                <a16:creationId xmlns:a16="http://schemas.microsoft.com/office/drawing/2014/main" id="{21AD0AA4-01E9-4D93-8880-D18DA5F17176}"/>
              </a:ext>
            </a:extLst>
          </p:cNvPr>
          <p:cNvSpPr/>
          <p:nvPr/>
        </p:nvSpPr>
        <p:spPr>
          <a:xfrm>
            <a:off x="838200" y="2926842"/>
            <a:ext cx="10314062" cy="523220"/>
          </a:xfrm>
          <a:prstGeom prst="rect">
            <a:avLst/>
          </a:prstGeom>
        </p:spPr>
        <p:txBody>
          <a:bodyPr wrap="square">
            <a:spAutoFit/>
          </a:bodyPr>
          <a:lstStyle/>
          <a:p>
            <a:r>
              <a:rPr lang="en-US" altLang="zh-CN" sz="1400" dirty="0" err="1"/>
              <a:t>val</a:t>
            </a:r>
            <a:r>
              <a:rPr lang="en-US" altLang="zh-CN" sz="1400" dirty="0"/>
              <a:t> values = </a:t>
            </a:r>
            <a:r>
              <a:rPr lang="en-US" altLang="zh-CN" sz="1400" dirty="0" err="1"/>
              <a:t>cvOf</a:t>
            </a:r>
            <a:r>
              <a:rPr lang="en-US" altLang="zh-CN" sz="1400" dirty="0"/>
              <a:t>("name" to "Game of Thrones", "author" to "George Martin", "pages" to 720, "price" to 20.85)</a:t>
            </a:r>
          </a:p>
          <a:p>
            <a:r>
              <a:rPr lang="en-US" altLang="zh-CN" sz="1400" dirty="0" err="1"/>
              <a:t>db.insert</a:t>
            </a:r>
            <a:r>
              <a:rPr lang="en-US" altLang="zh-CN" sz="1400" dirty="0"/>
              <a:t>("Book", null, values)</a:t>
            </a:r>
            <a:endParaRPr lang="zh-CN" altLang="en-US" sz="1400" dirty="0"/>
          </a:p>
        </p:txBody>
      </p:sp>
    </p:spTree>
    <p:extLst>
      <p:ext uri="{BB962C8B-B14F-4D97-AF65-F5344CB8AC3E}">
        <p14:creationId xmlns:p14="http://schemas.microsoft.com/office/powerpoint/2010/main" val="1551551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CEBD00-3840-4D1F-AF7B-954959F99E52}"/>
              </a:ext>
            </a:extLst>
          </p:cNvPr>
          <p:cNvSpPr txBox="1">
            <a:spLocks/>
          </p:cNvSpPr>
          <p:nvPr/>
        </p:nvSpPr>
        <p:spPr>
          <a:xfrm>
            <a:off x="838200" y="365125"/>
            <a:ext cx="10515600" cy="513061"/>
          </a:xfrm>
          <a:prstGeom prst="rect">
            <a:avLst/>
          </a:prstGeom>
          <a:effectLst>
            <a:outerShdw blurRad="50800" dir="14400000">
              <a:srgbClr val="000000">
                <a:alpha val="60000"/>
              </a:srgbClr>
            </a:outerShdw>
          </a:effectLst>
        </p:spPr>
        <p:txBody>
          <a:bodyPr vert="horz" lIns="91440" tIns="45720" rIns="91440" bIns="45720" rtlCol="0" anchor="b">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400"/>
              <a:t>推荐阅读</a:t>
            </a:r>
            <a:endParaRPr lang="zh-CN" altLang="en-US" sz="2400" dirty="0"/>
          </a:p>
        </p:txBody>
      </p:sp>
      <p:sp>
        <p:nvSpPr>
          <p:cNvPr id="12" name="文本框 11">
            <a:extLst>
              <a:ext uri="{FF2B5EF4-FFF2-40B4-BE49-F238E27FC236}">
                <a16:creationId xmlns:a16="http://schemas.microsoft.com/office/drawing/2014/main" id="{9A525335-8ADE-4090-BD47-1C5AF27679CB}"/>
              </a:ext>
            </a:extLst>
          </p:cNvPr>
          <p:cNvSpPr txBox="1"/>
          <p:nvPr/>
        </p:nvSpPr>
        <p:spPr>
          <a:xfrm>
            <a:off x="810000" y="2540000"/>
            <a:ext cx="7274458" cy="1754326"/>
          </a:xfrm>
          <a:prstGeom prst="rect">
            <a:avLst/>
          </a:prstGeom>
          <a:noFill/>
        </p:spPr>
        <p:txBody>
          <a:bodyPr wrap="square" rtlCol="0">
            <a:spAutoFit/>
          </a:bodyPr>
          <a:lstStyle/>
          <a:p>
            <a:r>
              <a:rPr kumimoji="1" lang="en-US" altLang="zh-CN" dirty="0"/>
              <a:t>1.</a:t>
            </a:r>
            <a:r>
              <a:rPr kumimoji="1" lang="zh-CN" altLang="en-US" dirty="0"/>
              <a:t> </a:t>
            </a:r>
            <a:r>
              <a:rPr kumimoji="1" lang="en-US" altLang="zh-CN" dirty="0"/>
              <a:t>《</a:t>
            </a:r>
            <a:r>
              <a:rPr kumimoji="1" lang="zh-CN" altLang="en-US" dirty="0"/>
              <a:t>第一行代码</a:t>
            </a:r>
            <a:r>
              <a:rPr kumimoji="1" lang="en-US" altLang="zh-CN" dirty="0"/>
              <a:t>——Android》</a:t>
            </a:r>
            <a:r>
              <a:rPr kumimoji="1" lang="zh-CN" altLang="en-US" dirty="0"/>
              <a:t>官方主页</a:t>
            </a:r>
            <a:endParaRPr kumimoji="1" lang="en-US" altLang="zh-CN" dirty="0"/>
          </a:p>
          <a:p>
            <a:endParaRPr kumimoji="1" lang="en-US" altLang="zh-CN" dirty="0"/>
          </a:p>
          <a:p>
            <a:r>
              <a:rPr kumimoji="1" lang="en-US" altLang="zh-CN" dirty="0">
                <a:solidFill>
                  <a:srgbClr val="00B0F0"/>
                </a:solidFill>
                <a:hlinkClick r:id="rId2">
                  <a:extLst>
                    <a:ext uri="{A12FA001-AC4F-418D-AE19-62706E023703}">
                      <ahyp:hlinkClr xmlns:ahyp="http://schemas.microsoft.com/office/drawing/2018/hyperlinkcolor" val="tx"/>
                    </a:ext>
                  </a:extLst>
                </a:hlinkClick>
              </a:rPr>
              <a:t>https://www.ituring.com.cn/book/2744</a:t>
            </a:r>
            <a:endParaRPr kumimoji="1" lang="en-US" altLang="zh-CN" dirty="0">
              <a:solidFill>
                <a:srgbClr val="00B0F0"/>
              </a:solidFill>
            </a:endParaRPr>
          </a:p>
          <a:p>
            <a:endParaRPr kumimoji="1" lang="en-US" altLang="zh-CN" dirty="0"/>
          </a:p>
          <a:p>
            <a:r>
              <a:rPr kumimoji="1" lang="en-US" altLang="zh-CN" dirty="0"/>
              <a:t>2.</a:t>
            </a:r>
            <a:r>
              <a:rPr kumimoji="1" lang="zh-CN" altLang="en-US" dirty="0"/>
              <a:t>  郭霖微信公众号</a:t>
            </a:r>
            <a:endParaRPr kumimoji="1" lang="en-US" altLang="zh-CN" dirty="0"/>
          </a:p>
          <a:p>
            <a:endParaRPr kumimoji="1" lang="zh-CN" altLang="en-US" dirty="0"/>
          </a:p>
        </p:txBody>
      </p:sp>
      <p:pic>
        <p:nvPicPr>
          <p:cNvPr id="13" name="图片 12">
            <a:extLst>
              <a:ext uri="{FF2B5EF4-FFF2-40B4-BE49-F238E27FC236}">
                <a16:creationId xmlns:a16="http://schemas.microsoft.com/office/drawing/2014/main" id="{D1C4DAF2-4284-4362-B18A-0F951BAD13B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17600" y="4098925"/>
            <a:ext cx="1822450" cy="1857215"/>
          </a:xfrm>
          <a:prstGeom prst="rect">
            <a:avLst/>
          </a:prstGeom>
          <a:noFill/>
          <a:ln>
            <a:noFill/>
          </a:ln>
        </p:spPr>
      </p:pic>
      <p:pic>
        <p:nvPicPr>
          <p:cNvPr id="14" name="图片 13" descr="手机屏幕截图&#10;&#10;描述已自动生成">
            <a:extLst>
              <a:ext uri="{FF2B5EF4-FFF2-40B4-BE49-F238E27FC236}">
                <a16:creationId xmlns:a16="http://schemas.microsoft.com/office/drawing/2014/main" id="{2A37DF48-7AAB-4DEC-9F53-F033DB08F4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601" y="2317750"/>
            <a:ext cx="3462516" cy="3816350"/>
          </a:xfrm>
          <a:prstGeom prst="rect">
            <a:avLst/>
          </a:prstGeom>
        </p:spPr>
      </p:pic>
    </p:spTree>
    <p:extLst>
      <p:ext uri="{BB962C8B-B14F-4D97-AF65-F5344CB8AC3E}">
        <p14:creationId xmlns:p14="http://schemas.microsoft.com/office/powerpoint/2010/main" val="12123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40598" y="3163750"/>
            <a:ext cx="9110804" cy="530500"/>
          </a:xfrm>
        </p:spPr>
        <p:txBody>
          <a:bodyPr>
            <a:normAutofit fontScale="90000"/>
          </a:bodyPr>
          <a:lstStyle/>
          <a:p>
            <a:r>
              <a:rPr lang="zh-CN" altLang="en-US" sz="3200" dirty="0"/>
              <a:t>结束</a:t>
            </a:r>
          </a:p>
        </p:txBody>
      </p:sp>
    </p:spTree>
    <p:extLst>
      <p:ext uri="{BB962C8B-B14F-4D97-AF65-F5344CB8AC3E}">
        <p14:creationId xmlns:p14="http://schemas.microsoft.com/office/powerpoint/2010/main" val="1389320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fontScale="90000"/>
          </a:bodyPr>
          <a:lstStyle/>
          <a:p>
            <a:r>
              <a:rPr lang="zh-CN" altLang="en-US" sz="3200" dirty="0"/>
              <a:t>文件存储</a:t>
            </a:r>
          </a:p>
        </p:txBody>
      </p:sp>
    </p:spTree>
    <p:extLst>
      <p:ext uri="{BB962C8B-B14F-4D97-AF65-F5344CB8AC3E}">
        <p14:creationId xmlns:p14="http://schemas.microsoft.com/office/powerpoint/2010/main" val="2893472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文件存储</a:t>
            </a:r>
          </a:p>
        </p:txBody>
      </p:sp>
      <p:sp>
        <p:nvSpPr>
          <p:cNvPr id="8" name="矩形 7">
            <a:extLst>
              <a:ext uri="{FF2B5EF4-FFF2-40B4-BE49-F238E27FC236}">
                <a16:creationId xmlns:a16="http://schemas.microsoft.com/office/drawing/2014/main" id="{DC09C1D0-9291-4759-A115-CC21729B1056}"/>
              </a:ext>
            </a:extLst>
          </p:cNvPr>
          <p:cNvSpPr/>
          <p:nvPr/>
        </p:nvSpPr>
        <p:spPr>
          <a:xfrm>
            <a:off x="838200" y="2479568"/>
            <a:ext cx="10322607" cy="1477328"/>
          </a:xfrm>
          <a:prstGeom prst="rect">
            <a:avLst/>
          </a:prstGeom>
        </p:spPr>
        <p:txBody>
          <a:bodyPr wrap="square">
            <a:spAutoFit/>
          </a:bodyPr>
          <a:lstStyle/>
          <a:p>
            <a:r>
              <a:rPr lang="zh-CN" altLang="en-US" dirty="0"/>
              <a:t>文件存储是</a:t>
            </a:r>
            <a:r>
              <a:rPr lang="en-US" altLang="zh-CN" dirty="0"/>
              <a:t>Android</a:t>
            </a:r>
            <a:r>
              <a:rPr lang="zh-CN" altLang="en-US" dirty="0"/>
              <a:t>中最基本的数据存储方式，它不对存储的内容进行任何格式化处理，所有数据都是原封不动地保存到文件当中的，因而它比较适合存储一些简单的文本数据或二进制数据。</a:t>
            </a:r>
            <a:endParaRPr lang="en-US" altLang="zh-CN" dirty="0"/>
          </a:p>
          <a:p>
            <a:endParaRPr lang="en-US" altLang="zh-CN" dirty="0"/>
          </a:p>
          <a:p>
            <a:r>
              <a:rPr lang="zh-CN" altLang="en-US" dirty="0"/>
              <a:t>如果你想使用文件存储的方式来保存一些较为复杂的结构化数据，就需要定义一套自己的格式规范，方便之后将数据从文件中重新解析出来。</a:t>
            </a:r>
          </a:p>
        </p:txBody>
      </p:sp>
    </p:spTree>
    <p:extLst>
      <p:ext uri="{BB962C8B-B14F-4D97-AF65-F5344CB8AC3E}">
        <p14:creationId xmlns:p14="http://schemas.microsoft.com/office/powerpoint/2010/main" val="471421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将数据存储到文件中</a:t>
            </a:r>
          </a:p>
        </p:txBody>
      </p:sp>
      <p:sp>
        <p:nvSpPr>
          <p:cNvPr id="8" name="矩形 7">
            <a:extLst>
              <a:ext uri="{FF2B5EF4-FFF2-40B4-BE49-F238E27FC236}">
                <a16:creationId xmlns:a16="http://schemas.microsoft.com/office/drawing/2014/main" id="{DC09C1D0-9291-4759-A115-CC21729B1056}"/>
              </a:ext>
            </a:extLst>
          </p:cNvPr>
          <p:cNvSpPr/>
          <p:nvPr/>
        </p:nvSpPr>
        <p:spPr>
          <a:xfrm>
            <a:off x="838199" y="2302147"/>
            <a:ext cx="10322607" cy="923330"/>
          </a:xfrm>
          <a:prstGeom prst="rect">
            <a:avLst/>
          </a:prstGeom>
        </p:spPr>
        <p:txBody>
          <a:bodyPr wrap="square">
            <a:spAutoFit/>
          </a:bodyPr>
          <a:lstStyle/>
          <a:p>
            <a:r>
              <a:rPr lang="en-US" altLang="zh-CN" dirty="0"/>
              <a:t>Context</a:t>
            </a:r>
            <a:r>
              <a:rPr lang="zh-CN" altLang="en-US" dirty="0"/>
              <a:t>类中提供了一个</a:t>
            </a:r>
            <a:r>
              <a:rPr lang="en-US" altLang="zh-CN" dirty="0" err="1"/>
              <a:t>openFileOutput</a:t>
            </a:r>
            <a:r>
              <a:rPr lang="en-US" altLang="zh-CN" dirty="0"/>
              <a:t>()</a:t>
            </a:r>
            <a:r>
              <a:rPr lang="zh-CN" altLang="en-US" dirty="0"/>
              <a:t>方法，可以用于将数据存储到指定的文件中。</a:t>
            </a:r>
            <a:endParaRPr lang="en-US" altLang="zh-CN" dirty="0"/>
          </a:p>
          <a:p>
            <a:endParaRPr lang="en-US" altLang="zh-CN" dirty="0"/>
          </a:p>
          <a:p>
            <a:r>
              <a:rPr lang="zh-CN" altLang="en-US" dirty="0"/>
              <a:t>所有的文件会默认存储到</a:t>
            </a:r>
            <a:r>
              <a:rPr lang="en-US" altLang="zh-CN" dirty="0"/>
              <a:t>/data/data/&lt;package name&gt;/files/</a:t>
            </a:r>
            <a:r>
              <a:rPr lang="zh-CN" altLang="en-US" dirty="0"/>
              <a:t>目录下。示例写法如下：</a:t>
            </a:r>
          </a:p>
        </p:txBody>
      </p:sp>
      <p:sp>
        <p:nvSpPr>
          <p:cNvPr id="3" name="矩形 2">
            <a:extLst>
              <a:ext uri="{FF2B5EF4-FFF2-40B4-BE49-F238E27FC236}">
                <a16:creationId xmlns:a16="http://schemas.microsoft.com/office/drawing/2014/main" id="{B721E0AA-A680-4AD6-8751-893C2FAA1F2C}"/>
              </a:ext>
            </a:extLst>
          </p:cNvPr>
          <p:cNvSpPr/>
          <p:nvPr/>
        </p:nvSpPr>
        <p:spPr>
          <a:xfrm>
            <a:off x="838199" y="3393845"/>
            <a:ext cx="9673128" cy="2800767"/>
          </a:xfrm>
          <a:prstGeom prst="rect">
            <a:avLst/>
          </a:prstGeom>
        </p:spPr>
        <p:txBody>
          <a:bodyPr wrap="square">
            <a:spAutoFit/>
          </a:bodyPr>
          <a:lstStyle/>
          <a:p>
            <a:r>
              <a:rPr lang="zh-CN" altLang="en-US" sz="1600" dirty="0"/>
              <a:t>fun save(inputText: String) {</a:t>
            </a:r>
          </a:p>
          <a:p>
            <a:r>
              <a:rPr lang="zh-CN" altLang="en-US" sz="1600" dirty="0"/>
              <a:t>    try {</a:t>
            </a:r>
          </a:p>
          <a:p>
            <a:r>
              <a:rPr lang="zh-CN" altLang="en-US" sz="1600" dirty="0"/>
              <a:t>        val output = openFileOutput("data", Context.MODE_PRIVATE)</a:t>
            </a:r>
          </a:p>
          <a:p>
            <a:r>
              <a:rPr lang="zh-CN" altLang="en-US" sz="1600" dirty="0"/>
              <a:t>        val writer = BufferedWriter(OutputStreamWriter(output))</a:t>
            </a:r>
          </a:p>
          <a:p>
            <a:r>
              <a:rPr lang="zh-CN" altLang="en-US" sz="1600" dirty="0"/>
              <a:t>        writer.use {</a:t>
            </a:r>
          </a:p>
          <a:p>
            <a:r>
              <a:rPr lang="zh-CN" altLang="en-US" sz="1600" dirty="0"/>
              <a:t>            it.write(inputText)</a:t>
            </a:r>
          </a:p>
          <a:p>
            <a:r>
              <a:rPr lang="zh-CN" altLang="en-US" sz="1600" dirty="0"/>
              <a:t>        }</a:t>
            </a:r>
          </a:p>
          <a:p>
            <a:r>
              <a:rPr lang="zh-CN" altLang="en-US" sz="1600" dirty="0"/>
              <a:t>    } catch (e: IOException) {</a:t>
            </a:r>
          </a:p>
          <a:p>
            <a:r>
              <a:rPr lang="zh-CN" altLang="en-US" sz="1600" dirty="0"/>
              <a:t>        e.printStackTrace()</a:t>
            </a:r>
          </a:p>
          <a:p>
            <a:r>
              <a:rPr lang="zh-CN" altLang="en-US" sz="1600" dirty="0"/>
              <a:t>    }</a:t>
            </a:r>
          </a:p>
          <a:p>
            <a:r>
              <a:rPr lang="zh-CN" altLang="en-US" sz="1600" dirty="0"/>
              <a:t>}</a:t>
            </a:r>
          </a:p>
        </p:txBody>
      </p:sp>
    </p:spTree>
    <p:extLst>
      <p:ext uri="{BB962C8B-B14F-4D97-AF65-F5344CB8AC3E}">
        <p14:creationId xmlns:p14="http://schemas.microsoft.com/office/powerpoint/2010/main" val="1904668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从文件中读取数据</a:t>
            </a:r>
          </a:p>
        </p:txBody>
      </p:sp>
      <p:sp>
        <p:nvSpPr>
          <p:cNvPr id="8" name="矩形 7">
            <a:extLst>
              <a:ext uri="{FF2B5EF4-FFF2-40B4-BE49-F238E27FC236}">
                <a16:creationId xmlns:a16="http://schemas.microsoft.com/office/drawing/2014/main" id="{DC09C1D0-9291-4759-A115-CC21729B1056}"/>
              </a:ext>
            </a:extLst>
          </p:cNvPr>
          <p:cNvSpPr/>
          <p:nvPr/>
        </p:nvSpPr>
        <p:spPr>
          <a:xfrm>
            <a:off x="729017" y="2233909"/>
            <a:ext cx="10322607" cy="1200329"/>
          </a:xfrm>
          <a:prstGeom prst="rect">
            <a:avLst/>
          </a:prstGeom>
        </p:spPr>
        <p:txBody>
          <a:bodyPr wrap="square">
            <a:spAutoFit/>
          </a:bodyPr>
          <a:lstStyle/>
          <a:p>
            <a:r>
              <a:rPr lang="en-US" altLang="zh-CN" dirty="0"/>
              <a:t>Context</a:t>
            </a:r>
            <a:r>
              <a:rPr lang="zh-CN" altLang="en-US" dirty="0"/>
              <a:t>类中还提供了一个</a:t>
            </a:r>
            <a:r>
              <a:rPr lang="en-US" altLang="zh-CN" dirty="0" err="1"/>
              <a:t>openFileInput</a:t>
            </a:r>
            <a:r>
              <a:rPr lang="en-US" altLang="zh-CN" dirty="0"/>
              <a:t>()</a:t>
            </a:r>
            <a:r>
              <a:rPr lang="zh-CN" altLang="en-US" dirty="0"/>
              <a:t>方法，用于从文件中读取数据。</a:t>
            </a:r>
          </a:p>
          <a:p>
            <a:endParaRPr lang="zh-CN" altLang="en-US" dirty="0"/>
          </a:p>
          <a:p>
            <a:r>
              <a:rPr lang="zh-CN" altLang="en-US" dirty="0"/>
              <a:t>它会自动到</a:t>
            </a:r>
            <a:r>
              <a:rPr lang="en-US" altLang="zh-CN" dirty="0"/>
              <a:t>/data/data/&lt;package name&gt;/files/</a:t>
            </a:r>
            <a:r>
              <a:rPr lang="zh-CN" altLang="en-US" dirty="0"/>
              <a:t>目录下加载文件，并返回一个</a:t>
            </a:r>
            <a:r>
              <a:rPr lang="en-US" altLang="zh-CN" dirty="0" err="1"/>
              <a:t>FileInputStream</a:t>
            </a:r>
            <a:r>
              <a:rPr lang="zh-CN" altLang="en-US" dirty="0"/>
              <a:t>对象，得到这个对象之后，再通过流的方式就可以将数据读取出来了。示例写法如下：</a:t>
            </a:r>
          </a:p>
        </p:txBody>
      </p:sp>
      <p:sp>
        <p:nvSpPr>
          <p:cNvPr id="4" name="矩形 3">
            <a:extLst>
              <a:ext uri="{FF2B5EF4-FFF2-40B4-BE49-F238E27FC236}">
                <a16:creationId xmlns:a16="http://schemas.microsoft.com/office/drawing/2014/main" id="{BA2C9430-B858-40C4-BCD1-D6CABC0B02D3}"/>
              </a:ext>
            </a:extLst>
          </p:cNvPr>
          <p:cNvSpPr/>
          <p:nvPr/>
        </p:nvSpPr>
        <p:spPr>
          <a:xfrm>
            <a:off x="838200" y="3534013"/>
            <a:ext cx="8698908" cy="3323987"/>
          </a:xfrm>
          <a:prstGeom prst="rect">
            <a:avLst/>
          </a:prstGeom>
        </p:spPr>
        <p:txBody>
          <a:bodyPr wrap="square">
            <a:spAutoFit/>
          </a:bodyPr>
          <a:lstStyle/>
          <a:p>
            <a:r>
              <a:rPr lang="zh-CN" altLang="en-US" sz="1400" dirty="0"/>
              <a:t>fun load(): String {</a:t>
            </a:r>
          </a:p>
          <a:p>
            <a:r>
              <a:rPr lang="zh-CN" altLang="en-US" sz="1400" dirty="0"/>
              <a:t>    val content = StringBuilder()</a:t>
            </a:r>
          </a:p>
          <a:p>
            <a:r>
              <a:rPr lang="zh-CN" altLang="en-US" sz="1400" dirty="0"/>
              <a:t>    try {</a:t>
            </a:r>
          </a:p>
          <a:p>
            <a:r>
              <a:rPr lang="zh-CN" altLang="en-US" sz="1400" dirty="0"/>
              <a:t>        val input = openFileInput("data")</a:t>
            </a:r>
          </a:p>
          <a:p>
            <a:r>
              <a:rPr lang="zh-CN" altLang="en-US" sz="1400" dirty="0"/>
              <a:t>        val reader = BufferedReader(InputStreamReader(input))</a:t>
            </a:r>
          </a:p>
          <a:p>
            <a:r>
              <a:rPr lang="zh-CN" altLang="en-US" sz="1400" dirty="0"/>
              <a:t>        reader.use {</a:t>
            </a:r>
          </a:p>
          <a:p>
            <a:r>
              <a:rPr lang="zh-CN" altLang="en-US" sz="1400" dirty="0"/>
              <a:t>            reader.forEachLine {</a:t>
            </a:r>
          </a:p>
          <a:p>
            <a:r>
              <a:rPr lang="zh-CN" altLang="en-US" sz="1400" dirty="0"/>
              <a:t>                content.append(it)</a:t>
            </a:r>
          </a:p>
          <a:p>
            <a:r>
              <a:rPr lang="zh-CN" altLang="en-US" sz="1400" dirty="0"/>
              <a:t>            }</a:t>
            </a:r>
          </a:p>
          <a:p>
            <a:r>
              <a:rPr lang="zh-CN" altLang="en-US" sz="1400" dirty="0"/>
              <a:t>        }</a:t>
            </a:r>
          </a:p>
          <a:p>
            <a:r>
              <a:rPr lang="zh-CN" altLang="en-US" sz="1400" dirty="0"/>
              <a:t>    } catch (e: IOException) {</a:t>
            </a:r>
          </a:p>
          <a:p>
            <a:r>
              <a:rPr lang="zh-CN" altLang="en-US" sz="1400" dirty="0"/>
              <a:t>        e.printStackTrace()</a:t>
            </a:r>
          </a:p>
          <a:p>
            <a:r>
              <a:rPr lang="zh-CN" altLang="en-US" sz="1400" dirty="0"/>
              <a:t>    }</a:t>
            </a:r>
          </a:p>
          <a:p>
            <a:r>
              <a:rPr lang="zh-CN" altLang="en-US" sz="1400" dirty="0"/>
              <a:t>    return content.toString()</a:t>
            </a:r>
          </a:p>
          <a:p>
            <a:r>
              <a:rPr lang="zh-CN" altLang="en-US" sz="1400" dirty="0"/>
              <a:t>}</a:t>
            </a:r>
          </a:p>
        </p:txBody>
      </p:sp>
    </p:spTree>
    <p:extLst>
      <p:ext uri="{BB962C8B-B14F-4D97-AF65-F5344CB8AC3E}">
        <p14:creationId xmlns:p14="http://schemas.microsoft.com/office/powerpoint/2010/main" val="2607245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fontScale="90000"/>
          </a:bodyPr>
          <a:lstStyle/>
          <a:p>
            <a:r>
              <a:rPr lang="en-US" altLang="zh-CN" sz="3200" dirty="0" err="1"/>
              <a:t>SharedPreferences</a:t>
            </a:r>
            <a:r>
              <a:rPr lang="zh-CN" altLang="en-US" sz="3200" dirty="0"/>
              <a:t>存储</a:t>
            </a:r>
          </a:p>
        </p:txBody>
      </p:sp>
    </p:spTree>
    <p:extLst>
      <p:ext uri="{BB962C8B-B14F-4D97-AF65-F5344CB8AC3E}">
        <p14:creationId xmlns:p14="http://schemas.microsoft.com/office/powerpoint/2010/main" val="2469723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en-US" altLang="zh-CN" sz="2400" dirty="0" err="1"/>
              <a:t>SharedPreferences</a:t>
            </a:r>
            <a:r>
              <a:rPr lang="zh-CN" altLang="en-US" sz="2400" dirty="0"/>
              <a:t>存储</a:t>
            </a:r>
          </a:p>
        </p:txBody>
      </p:sp>
      <p:sp>
        <p:nvSpPr>
          <p:cNvPr id="8" name="矩形 7">
            <a:extLst>
              <a:ext uri="{FF2B5EF4-FFF2-40B4-BE49-F238E27FC236}">
                <a16:creationId xmlns:a16="http://schemas.microsoft.com/office/drawing/2014/main" id="{DC09C1D0-9291-4759-A115-CC21729B1056}"/>
              </a:ext>
            </a:extLst>
          </p:cNvPr>
          <p:cNvSpPr/>
          <p:nvPr/>
        </p:nvSpPr>
        <p:spPr>
          <a:xfrm>
            <a:off x="838200" y="2452272"/>
            <a:ext cx="10322607" cy="2031325"/>
          </a:xfrm>
          <a:prstGeom prst="rect">
            <a:avLst/>
          </a:prstGeom>
        </p:spPr>
        <p:txBody>
          <a:bodyPr wrap="square">
            <a:spAutoFit/>
          </a:bodyPr>
          <a:lstStyle/>
          <a:p>
            <a:r>
              <a:rPr lang="zh-CN" altLang="en-US" dirty="0"/>
              <a:t>不同于文件的存储方式，</a:t>
            </a:r>
            <a:r>
              <a:rPr lang="en-US" altLang="zh-CN" dirty="0" err="1"/>
              <a:t>SharedPreferences</a:t>
            </a:r>
            <a:r>
              <a:rPr lang="zh-CN" altLang="en-US" dirty="0"/>
              <a:t>是使用键值对的方式来存储数据的。</a:t>
            </a:r>
            <a:endParaRPr lang="en-US" altLang="zh-CN" dirty="0"/>
          </a:p>
          <a:p>
            <a:endParaRPr lang="en-US" altLang="zh-CN" dirty="0"/>
          </a:p>
          <a:p>
            <a:r>
              <a:rPr lang="zh-CN" altLang="en-US" dirty="0"/>
              <a:t>也就是说，当保存一条数据的时候，需要给这条数据提供一个对应的键，这样在读取数据的时候就可以通过这个键把相应的值取出来。</a:t>
            </a:r>
            <a:endParaRPr lang="en-US" altLang="zh-CN" dirty="0"/>
          </a:p>
          <a:p>
            <a:endParaRPr lang="en-US" altLang="zh-CN" dirty="0"/>
          </a:p>
          <a:p>
            <a:r>
              <a:rPr lang="en-US" altLang="zh-CN" dirty="0" err="1"/>
              <a:t>SharedPreferences</a:t>
            </a:r>
            <a:r>
              <a:rPr lang="zh-CN" altLang="en-US" dirty="0"/>
              <a:t>还支持多种不同的数据类型存储，如果存储的数据类型是整型，那么读取出来的数据也是整型的；如果存储的数据是一个字符串，那么读取出来的数据仍然是字符串。</a:t>
            </a:r>
          </a:p>
        </p:txBody>
      </p:sp>
    </p:spTree>
    <p:extLst>
      <p:ext uri="{BB962C8B-B14F-4D97-AF65-F5344CB8AC3E}">
        <p14:creationId xmlns:p14="http://schemas.microsoft.com/office/powerpoint/2010/main" val="4210117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将数据存储到</a:t>
            </a:r>
            <a:r>
              <a:rPr lang="en-US" altLang="zh-CN" sz="2400" dirty="0" err="1"/>
              <a:t>SharedPreferences</a:t>
            </a:r>
            <a:r>
              <a:rPr lang="zh-CN" altLang="en-US" sz="2400" dirty="0"/>
              <a:t>中</a:t>
            </a:r>
          </a:p>
        </p:txBody>
      </p:sp>
      <p:sp>
        <p:nvSpPr>
          <p:cNvPr id="3" name="内容占位符 2">
            <a:extLst>
              <a:ext uri="{FF2B5EF4-FFF2-40B4-BE49-F238E27FC236}">
                <a16:creationId xmlns:a16="http://schemas.microsoft.com/office/drawing/2014/main" id="{CFE7C955-4B1D-41AE-AC08-2BFF7D060159}"/>
              </a:ext>
            </a:extLst>
          </p:cNvPr>
          <p:cNvSpPr>
            <a:spLocks noGrp="1"/>
          </p:cNvSpPr>
          <p:nvPr>
            <p:ph idx="1"/>
          </p:nvPr>
        </p:nvSpPr>
        <p:spPr>
          <a:xfrm>
            <a:off x="838200" y="2184880"/>
            <a:ext cx="10515600" cy="390678"/>
          </a:xfrm>
        </p:spPr>
        <p:txBody>
          <a:bodyPr>
            <a:normAutofit/>
          </a:bodyPr>
          <a:lstStyle/>
          <a:p>
            <a:pPr marL="0" indent="0">
              <a:buNone/>
            </a:pPr>
            <a:r>
              <a:rPr lang="zh-CN" altLang="en-US" sz="1800" dirty="0"/>
              <a:t>向</a:t>
            </a:r>
            <a:r>
              <a:rPr lang="en-US" altLang="zh-CN" sz="1800" dirty="0" err="1"/>
              <a:t>SharedPreferences</a:t>
            </a:r>
            <a:r>
              <a:rPr lang="zh-CN" altLang="en-US" sz="1800" dirty="0"/>
              <a:t>文件中存储数据了，主要可以分为</a:t>
            </a:r>
            <a:r>
              <a:rPr lang="en-US" altLang="zh-CN" sz="1800" dirty="0"/>
              <a:t>3</a:t>
            </a:r>
            <a:r>
              <a:rPr lang="zh-CN" altLang="en-US" sz="1800" dirty="0"/>
              <a:t>步实现。</a:t>
            </a:r>
          </a:p>
        </p:txBody>
      </p:sp>
      <p:sp>
        <p:nvSpPr>
          <p:cNvPr id="6" name="矩形 5">
            <a:extLst>
              <a:ext uri="{FF2B5EF4-FFF2-40B4-BE49-F238E27FC236}">
                <a16:creationId xmlns:a16="http://schemas.microsoft.com/office/drawing/2014/main" id="{3FD5D741-5B71-4728-ABE3-514BE523C658}"/>
              </a:ext>
            </a:extLst>
          </p:cNvPr>
          <p:cNvSpPr/>
          <p:nvPr/>
        </p:nvSpPr>
        <p:spPr>
          <a:xfrm>
            <a:off x="838199" y="2724385"/>
            <a:ext cx="9613307" cy="1754326"/>
          </a:xfrm>
          <a:prstGeom prst="rect">
            <a:avLst/>
          </a:prstGeom>
        </p:spPr>
        <p:txBody>
          <a:bodyPr wrap="square">
            <a:spAutoFit/>
          </a:bodyPr>
          <a:lstStyle/>
          <a:p>
            <a:pPr marL="285750" indent="-285750">
              <a:buFont typeface="Arial" panose="020B0604020202020204" pitchFamily="34" charset="0"/>
              <a:buChar char="•"/>
            </a:pPr>
            <a:r>
              <a:rPr lang="zh-CN" altLang="en-US" dirty="0"/>
              <a:t>调用SharedPreferences对象的edit()方法获取一个SharedPreferences.Editor对象。</a:t>
            </a:r>
            <a:endParaRPr lang="en-US" altLang="zh-CN" dirty="0"/>
          </a:p>
          <a:p>
            <a:endParaRPr lang="zh-CN" altLang="en-US" dirty="0"/>
          </a:p>
          <a:p>
            <a:pPr marL="285750" indent="-285750">
              <a:buFont typeface="Arial" panose="020B0604020202020204" pitchFamily="34" charset="0"/>
              <a:buChar char="•"/>
            </a:pPr>
            <a:r>
              <a:rPr lang="zh-CN" altLang="en-US" dirty="0"/>
              <a:t>向SharedPreferences.Editor对象中添加数据，比如添加一个布尔型数据就使用putBoolean()方法，添加一个字符串则使用putString()方法，以此类推。</a:t>
            </a:r>
            <a:endParaRPr lang="en-US" altLang="zh-CN" dirty="0"/>
          </a:p>
          <a:p>
            <a:endParaRPr lang="zh-CN" altLang="en-US" dirty="0"/>
          </a:p>
          <a:p>
            <a:pPr marL="285750" indent="-285750">
              <a:buFont typeface="Arial" panose="020B0604020202020204" pitchFamily="34" charset="0"/>
              <a:buChar char="•"/>
            </a:pPr>
            <a:r>
              <a:rPr lang="zh-CN" altLang="en-US" dirty="0"/>
              <a:t>调用apply()方法将添加的数据提交，从而完成数据存储操作。</a:t>
            </a:r>
          </a:p>
        </p:txBody>
      </p:sp>
      <p:sp>
        <p:nvSpPr>
          <p:cNvPr id="7" name="矩形 6">
            <a:extLst>
              <a:ext uri="{FF2B5EF4-FFF2-40B4-BE49-F238E27FC236}">
                <a16:creationId xmlns:a16="http://schemas.microsoft.com/office/drawing/2014/main" id="{245DC465-3EF8-4891-AFE5-89363629AFBF}"/>
              </a:ext>
            </a:extLst>
          </p:cNvPr>
          <p:cNvSpPr/>
          <p:nvPr/>
        </p:nvSpPr>
        <p:spPr>
          <a:xfrm>
            <a:off x="838199" y="5011465"/>
            <a:ext cx="9468029" cy="1323439"/>
          </a:xfrm>
          <a:prstGeom prst="rect">
            <a:avLst/>
          </a:prstGeom>
        </p:spPr>
        <p:txBody>
          <a:bodyPr wrap="square">
            <a:spAutoFit/>
          </a:bodyPr>
          <a:lstStyle/>
          <a:p>
            <a:r>
              <a:rPr lang="zh-CN" altLang="en-US" sz="1600" dirty="0"/>
              <a:t>val editor = getSharedPreferences("data", Context.MODE_PRIVATE).edit()</a:t>
            </a:r>
          </a:p>
          <a:p>
            <a:r>
              <a:rPr lang="zh-CN" altLang="en-US" sz="1600" dirty="0"/>
              <a:t>editor.putString("name", "Tom")</a:t>
            </a:r>
          </a:p>
          <a:p>
            <a:r>
              <a:rPr lang="zh-CN" altLang="en-US" sz="1600" dirty="0"/>
              <a:t>editor.putInt("age", 28)</a:t>
            </a:r>
          </a:p>
          <a:p>
            <a:r>
              <a:rPr lang="zh-CN" altLang="en-US" sz="1600" dirty="0"/>
              <a:t>editor.putBoolean("married", false)</a:t>
            </a:r>
          </a:p>
          <a:p>
            <a:r>
              <a:rPr lang="zh-CN" altLang="en-US" sz="1600" dirty="0"/>
              <a:t>editor.apply()</a:t>
            </a:r>
          </a:p>
        </p:txBody>
      </p:sp>
      <p:sp>
        <p:nvSpPr>
          <p:cNvPr id="8" name="矩形 7">
            <a:extLst>
              <a:ext uri="{FF2B5EF4-FFF2-40B4-BE49-F238E27FC236}">
                <a16:creationId xmlns:a16="http://schemas.microsoft.com/office/drawing/2014/main" id="{2DC4FDB4-0436-441F-93CA-E1BD3F133359}"/>
              </a:ext>
            </a:extLst>
          </p:cNvPr>
          <p:cNvSpPr/>
          <p:nvPr/>
        </p:nvSpPr>
        <p:spPr>
          <a:xfrm>
            <a:off x="838199" y="4642133"/>
            <a:ext cx="1800493" cy="369332"/>
          </a:xfrm>
          <a:prstGeom prst="rect">
            <a:avLst/>
          </a:prstGeom>
        </p:spPr>
        <p:txBody>
          <a:bodyPr wrap="none">
            <a:spAutoFit/>
          </a:bodyPr>
          <a:lstStyle/>
          <a:p>
            <a:r>
              <a:rPr lang="zh-CN" altLang="en-US" dirty="0"/>
              <a:t>示例写法如下：</a:t>
            </a:r>
          </a:p>
        </p:txBody>
      </p:sp>
    </p:spTree>
    <p:extLst>
      <p:ext uri="{BB962C8B-B14F-4D97-AF65-F5344CB8AC3E}">
        <p14:creationId xmlns:p14="http://schemas.microsoft.com/office/powerpoint/2010/main" val="8148780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自定义 1">
      <a:dk1>
        <a:srgbClr val="000000"/>
      </a:dk1>
      <a:lt1>
        <a:srgbClr val="FFFFFF"/>
      </a:lt1>
      <a:dk2>
        <a:srgbClr val="FFFEFC"/>
      </a:dk2>
      <a:lt2>
        <a:srgbClr val="CEDBE6"/>
      </a:lt2>
      <a:accent1>
        <a:srgbClr val="41B1E2"/>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引用">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{8AA2F039-4069-F644-ACDE-2166C0520A53}tf10001121</Template>
  <TotalTime>1426</TotalTime>
  <Words>2681</Words>
  <Application>Microsoft Office PowerPoint</Application>
  <PresentationFormat>宽屏</PresentationFormat>
  <Paragraphs>270</Paragraphs>
  <Slides>26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等线</vt:lpstr>
      <vt:lpstr>Arial</vt:lpstr>
      <vt:lpstr>Calibri</vt:lpstr>
      <vt:lpstr>Times New Roman</vt:lpstr>
      <vt:lpstr>Wingdings 2</vt:lpstr>
      <vt:lpstr>引用</vt:lpstr>
      <vt:lpstr>第7章 数据存储全方案，详解持久化技术</vt:lpstr>
      <vt:lpstr>持久化技术简介</vt:lpstr>
      <vt:lpstr>文件存储</vt:lpstr>
      <vt:lpstr>文件存储</vt:lpstr>
      <vt:lpstr>将数据存储到文件中</vt:lpstr>
      <vt:lpstr>从文件中读取数据</vt:lpstr>
      <vt:lpstr>SharedPreferences存储</vt:lpstr>
      <vt:lpstr>SharedPreferences存储</vt:lpstr>
      <vt:lpstr>将数据存储到SharedPreferences中</vt:lpstr>
      <vt:lpstr>从SharedPreferences中读取数据</vt:lpstr>
      <vt:lpstr>数据库存储</vt:lpstr>
      <vt:lpstr>数据库存储</vt:lpstr>
      <vt:lpstr>创建数据库</vt:lpstr>
      <vt:lpstr>升级数据库</vt:lpstr>
      <vt:lpstr>添加数据</vt:lpstr>
      <vt:lpstr>更新数据</vt:lpstr>
      <vt:lpstr>删除数据</vt:lpstr>
      <vt:lpstr>查询数据</vt:lpstr>
      <vt:lpstr>查询数据</vt:lpstr>
      <vt:lpstr>使用SQL操作数据库</vt:lpstr>
      <vt:lpstr>Kotlin课堂</vt:lpstr>
      <vt:lpstr>简化SharedPreferences的用法</vt:lpstr>
      <vt:lpstr>简化ContentValues的用法</vt:lpstr>
      <vt:lpstr>简化ContentValues的用法</vt:lpstr>
      <vt:lpstr>PowerPoint 演示文稿</vt:lpstr>
      <vt:lpstr>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开始启程，你的第一行Android代码</dc:title>
  <dc:creator>郭 霖</dc:creator>
  <cp:lastModifiedBy>张霞</cp:lastModifiedBy>
  <cp:revision>333</cp:revision>
  <dcterms:created xsi:type="dcterms:W3CDTF">2019-11-27T23:48:03Z</dcterms:created>
  <dcterms:modified xsi:type="dcterms:W3CDTF">2020-03-19T06:50:11Z</dcterms:modified>
</cp:coreProperties>
</file>