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handoutMasterIdLst>
    <p:handoutMasterId r:id="rId26"/>
  </p:handoutMasterIdLst>
  <p:sldIdLst>
    <p:sldId id="256" r:id="rId2"/>
    <p:sldId id="257" r:id="rId3"/>
    <p:sldId id="318" r:id="rId4"/>
    <p:sldId id="272" r:id="rId5"/>
    <p:sldId id="357" r:id="rId6"/>
    <p:sldId id="345" r:id="rId7"/>
    <p:sldId id="341" r:id="rId8"/>
    <p:sldId id="327" r:id="rId9"/>
    <p:sldId id="301" r:id="rId10"/>
    <p:sldId id="347" r:id="rId11"/>
    <p:sldId id="348" r:id="rId12"/>
    <p:sldId id="349" r:id="rId13"/>
    <p:sldId id="358" r:id="rId14"/>
    <p:sldId id="359" r:id="rId15"/>
    <p:sldId id="360" r:id="rId16"/>
    <p:sldId id="322" r:id="rId17"/>
    <p:sldId id="323" r:id="rId18"/>
    <p:sldId id="361" r:id="rId19"/>
    <p:sldId id="362" r:id="rId20"/>
    <p:sldId id="363" r:id="rId21"/>
    <p:sldId id="364" r:id="rId22"/>
    <p:sldId id="387" r:id="rId23"/>
    <p:sldId id="270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59" autoAdjust="0"/>
    <p:restoredTop sz="94660"/>
  </p:normalViewPr>
  <p:slideViewPr>
    <p:cSldViewPr snapToGrid="0">
      <p:cViewPr varScale="1">
        <p:scale>
          <a:sx n="146" d="100"/>
          <a:sy n="146" d="100"/>
        </p:scale>
        <p:origin x="132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3" d="100"/>
          <a:sy n="123" d="100"/>
        </p:scale>
        <p:origin x="497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0CB3B9EB-457D-4ED6-B8A2-824E6446DDA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0FA5FD9-92C6-4920-A570-9644EA4D0DC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67460A-B6A6-4D57-8516-32046FFE0E8C}" type="datetimeFigureOut">
              <a:rPr lang="zh-CN" altLang="en-US" smtClean="0"/>
              <a:t>2020/3/19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D800D38-A7CE-4245-B130-6BA95FCE77E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91FCA21-21BB-4EEB-9F1A-D7051608D83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9BCA50-0D39-4B7A-A206-D10D23C6F8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65727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DC965E-B149-49B4-9E55-76AB2F5B9501}" type="datetimeFigureOut">
              <a:rPr lang="zh-CN" altLang="en-US" smtClean="0"/>
              <a:t>2020/3/19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39472F-84DB-4A48-8747-AE40ADF942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66793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4F04C-7BE5-4800-BEFE-CF1A78709C76}" type="datetimeFigureOut">
              <a:rPr lang="zh-CN" altLang="en-US" smtClean="0"/>
              <a:t>2020/3/19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4871-B804-4682-9AD5-292607198B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6300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4F04C-7BE5-4800-BEFE-CF1A78709C76}" type="datetimeFigureOut">
              <a:rPr lang="zh-CN" altLang="en-US" smtClean="0"/>
              <a:t>2020/3/19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4871-B804-4682-9AD5-292607198B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9761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4F04C-7BE5-4800-BEFE-CF1A78709C76}" type="datetimeFigureOut">
              <a:rPr lang="zh-CN" altLang="en-US" smtClean="0"/>
              <a:t>2020/3/19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4871-B804-4682-9AD5-292607198B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56566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4F04C-7BE5-4800-BEFE-CF1A78709C76}" type="datetimeFigureOut">
              <a:rPr lang="zh-CN" altLang="en-US" smtClean="0"/>
              <a:t>2020/3/19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4871-B804-4682-9AD5-292607198B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28988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4F04C-7BE5-4800-BEFE-CF1A78709C76}" type="datetimeFigureOut">
              <a:rPr lang="zh-CN" altLang="en-US" smtClean="0"/>
              <a:t>2020/3/19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4871-B804-4682-9AD5-292607198B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54816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4F04C-7BE5-4800-BEFE-CF1A78709C76}" type="datetimeFigureOut">
              <a:rPr lang="zh-CN" altLang="en-US" smtClean="0"/>
              <a:t>2020/3/19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4871-B804-4682-9AD5-292607198B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3607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  <a:effectLst/>
        </p:spPr>
        <p:txBody>
          <a:bodyPr/>
          <a:lstStyle/>
          <a:p>
            <a:pPr lvl="0"/>
            <a:r>
              <a:rPr lang="zh-CN" altLang="en-US" dirty="0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4F04C-7BE5-4800-BEFE-CF1A78709C76}" type="datetimeFigureOut">
              <a:rPr lang="zh-CN" altLang="en-US" smtClean="0"/>
              <a:t>2020/3/19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4871-B804-4682-9AD5-292607198B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0445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4F04C-7BE5-4800-BEFE-CF1A78709C76}" type="datetimeFigureOut">
              <a:rPr lang="zh-CN" altLang="en-US" smtClean="0"/>
              <a:t>2020/3/19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4871-B804-4682-9AD5-292607198B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3205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4F04C-7BE5-4800-BEFE-CF1A78709C76}" type="datetimeFigureOut">
              <a:rPr lang="zh-CN" altLang="en-US" smtClean="0"/>
              <a:t>2020/3/19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4871-B804-4682-9AD5-292607198B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546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4F04C-7BE5-4800-BEFE-CF1A78709C76}" type="datetimeFigureOut">
              <a:rPr lang="zh-CN" altLang="en-US" smtClean="0"/>
              <a:t>2020/3/19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4871-B804-4682-9AD5-292607198B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7036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4F04C-7BE5-4800-BEFE-CF1A78709C76}" type="datetimeFigureOut">
              <a:rPr lang="zh-CN" altLang="en-US" smtClean="0"/>
              <a:t>2020/3/19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4871-B804-4682-9AD5-292607198B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7470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4F04C-7BE5-4800-BEFE-CF1A78709C76}" type="datetimeFigureOut">
              <a:rPr lang="zh-CN" altLang="en-US" smtClean="0"/>
              <a:t>2020/3/19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4871-B804-4682-9AD5-292607198B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0601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4F04C-7BE5-4800-BEFE-CF1A78709C76}" type="datetimeFigureOut">
              <a:rPr lang="zh-CN" altLang="en-US" smtClean="0"/>
              <a:t>2020/3/19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4871-B804-4682-9AD5-292607198B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8790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BE84F04C-7BE5-4800-BEFE-CF1A78709C76}" type="datetimeFigureOut">
              <a:rPr lang="zh-CN" altLang="en-US" smtClean="0"/>
              <a:t>2020/3/19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0E1A4871-B804-4682-9AD5-292607198B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526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BE84F04C-7BE5-4800-BEFE-CF1A78709C76}" type="datetimeFigureOut">
              <a:rPr lang="zh-CN" altLang="en-US" smtClean="0"/>
              <a:t>2020/3/19</a:t>
            </a:fld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0E1A4871-B804-4682-9AD5-292607198BB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页脚占位符 4">
            <a:extLst>
              <a:ext uri="{FF2B5EF4-FFF2-40B4-BE49-F238E27FC236}">
                <a16:creationId xmlns:a16="http://schemas.microsoft.com/office/drawing/2014/main" id="{15414D65-CB0D-5C4F-ADE9-E97870FD0D04}"/>
              </a:ext>
            </a:extLst>
          </p:cNvPr>
          <p:cNvSpPr txBox="1">
            <a:spLocks/>
          </p:cNvSpPr>
          <p:nvPr userDrawn="1"/>
        </p:nvSpPr>
        <p:spPr>
          <a:xfrm>
            <a:off x="8428892" y="6406488"/>
            <a:ext cx="37631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《</a:t>
            </a:r>
            <a:r>
              <a:rPr lang="zh-CN" altLang="en-US" dirty="0"/>
              <a:t>第一行代码</a:t>
            </a:r>
            <a:r>
              <a:rPr lang="en-US" altLang="zh-CN" dirty="0"/>
              <a:t>——Android </a:t>
            </a:r>
            <a:r>
              <a:rPr lang="zh-CN" altLang="en-US" dirty="0"/>
              <a:t>（第</a:t>
            </a:r>
            <a:r>
              <a:rPr lang="en-US" altLang="zh-CN" dirty="0"/>
              <a:t>3</a:t>
            </a:r>
            <a:r>
              <a:rPr lang="zh-CN" altLang="en-US" dirty="0"/>
              <a:t>版）</a:t>
            </a:r>
            <a:r>
              <a:rPr lang="en-US" altLang="zh-CN" dirty="0"/>
              <a:t>》</a:t>
            </a:r>
            <a:r>
              <a:rPr lang="zh-CN" altLang="en-US" dirty="0"/>
              <a:t>随书</a:t>
            </a:r>
            <a:r>
              <a:rPr lang="en-US" altLang="zh-CN" dirty="0"/>
              <a:t>PPT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02782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s://www.ituring.com.cn/book/2744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490F0C-E588-4A18-A32C-7836EDB3B3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6071" y="3145206"/>
            <a:ext cx="9119857" cy="567587"/>
          </a:xfrm>
        </p:spPr>
        <p:txBody>
          <a:bodyPr>
            <a:normAutofit fontScale="90000"/>
          </a:bodyPr>
          <a:lstStyle/>
          <a:p>
            <a:r>
              <a:rPr lang="zh-CN" altLang="en-US" sz="3200" dirty="0"/>
              <a:t>第</a:t>
            </a:r>
            <a:r>
              <a:rPr lang="en-US" altLang="zh-CN" sz="3200" dirty="0"/>
              <a:t>8</a:t>
            </a:r>
            <a:r>
              <a:rPr lang="zh-CN" altLang="en-US" sz="3200" dirty="0"/>
              <a:t>章 跨程序共享数据，探究</a:t>
            </a:r>
            <a:r>
              <a:rPr lang="en-US" altLang="zh-CN" sz="3200" dirty="0" err="1"/>
              <a:t>ContentProvider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1173698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490F0C-E588-4A18-A32C-7836EDB3B3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6071" y="3145206"/>
            <a:ext cx="9119857" cy="567587"/>
          </a:xfrm>
        </p:spPr>
        <p:txBody>
          <a:bodyPr>
            <a:normAutofit fontScale="90000"/>
          </a:bodyPr>
          <a:lstStyle/>
          <a:p>
            <a:r>
              <a:rPr lang="zh-CN" altLang="en-US" sz="3200" dirty="0"/>
              <a:t>创建自己的</a:t>
            </a:r>
            <a:r>
              <a:rPr lang="en-US" altLang="zh-CN" sz="3200" dirty="0" err="1"/>
              <a:t>ContentProvider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7701828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68F25F-2BA6-4C59-93C9-F38AAB3DD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3061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创建</a:t>
            </a:r>
            <a:r>
              <a:rPr lang="en-US" altLang="zh-CN" sz="2400" dirty="0" err="1"/>
              <a:t>ContentProvider</a:t>
            </a:r>
            <a:r>
              <a:rPr lang="zh-CN" altLang="en-US" sz="2400" dirty="0"/>
              <a:t>的步骤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C09C1D0-9291-4759-A115-CC21729B1056}"/>
              </a:ext>
            </a:extLst>
          </p:cNvPr>
          <p:cNvSpPr/>
          <p:nvPr/>
        </p:nvSpPr>
        <p:spPr>
          <a:xfrm>
            <a:off x="838199" y="1183031"/>
            <a:ext cx="103226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/>
              <a:t>ContentProvider</a:t>
            </a:r>
            <a:r>
              <a:rPr lang="zh-CN" altLang="en-US" dirty="0"/>
              <a:t>类中有</a:t>
            </a:r>
            <a:r>
              <a:rPr lang="en-US" altLang="zh-CN" dirty="0"/>
              <a:t>6</a:t>
            </a:r>
            <a:r>
              <a:rPr lang="zh-CN" altLang="en-US" dirty="0"/>
              <a:t>个抽象方法，我们在使用子类继承它的时候，需要将这</a:t>
            </a:r>
            <a:r>
              <a:rPr lang="en-US" altLang="zh-CN" dirty="0"/>
              <a:t>6</a:t>
            </a:r>
            <a:r>
              <a:rPr lang="zh-CN" altLang="en-US" dirty="0"/>
              <a:t>个方法全部重写。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6455399-52D3-4924-A6A3-A0DAB843298F}"/>
              </a:ext>
            </a:extLst>
          </p:cNvPr>
          <p:cNvSpPr/>
          <p:nvPr/>
        </p:nvSpPr>
        <p:spPr>
          <a:xfrm>
            <a:off x="838198" y="1721614"/>
            <a:ext cx="10322607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/>
              <a:t>class MyProvider : ContentProvider() {</a:t>
            </a:r>
          </a:p>
          <a:p>
            <a:endParaRPr lang="zh-CN" altLang="en-US" sz="1200" dirty="0"/>
          </a:p>
          <a:p>
            <a:r>
              <a:rPr lang="zh-CN" altLang="en-US" sz="1200" dirty="0"/>
              <a:t>    override fun onCreate(): Boolean {</a:t>
            </a:r>
          </a:p>
          <a:p>
            <a:r>
              <a:rPr lang="zh-CN" altLang="en-US" sz="1200" dirty="0"/>
              <a:t>        return false</a:t>
            </a:r>
          </a:p>
          <a:p>
            <a:r>
              <a:rPr lang="zh-CN" altLang="en-US" sz="1200" dirty="0"/>
              <a:t>    }</a:t>
            </a:r>
          </a:p>
          <a:p>
            <a:endParaRPr lang="zh-CN" altLang="en-US" sz="1200" dirty="0"/>
          </a:p>
          <a:p>
            <a:r>
              <a:rPr lang="zh-CN" altLang="en-US" sz="1200" dirty="0"/>
              <a:t>    override fun query(uri: Uri, projection: Array&lt;String&gt;?, selection: String?, selectionArgs: Array&lt;String&gt;?, sortOrder: String?): Cursor? {</a:t>
            </a:r>
          </a:p>
          <a:p>
            <a:r>
              <a:rPr lang="zh-CN" altLang="en-US" sz="1200" dirty="0"/>
              <a:t>        return null</a:t>
            </a:r>
          </a:p>
          <a:p>
            <a:r>
              <a:rPr lang="zh-CN" altLang="en-US" sz="1200" dirty="0"/>
              <a:t>    }</a:t>
            </a:r>
          </a:p>
          <a:p>
            <a:endParaRPr lang="zh-CN" altLang="en-US" sz="1200" dirty="0"/>
          </a:p>
          <a:p>
            <a:r>
              <a:rPr lang="zh-CN" altLang="en-US" sz="1200" dirty="0"/>
              <a:t>    override fun insert(uri: Uri, values: ContentValues?): Uri? {</a:t>
            </a:r>
          </a:p>
          <a:p>
            <a:r>
              <a:rPr lang="zh-CN" altLang="en-US" sz="1200" dirty="0"/>
              <a:t>        return null</a:t>
            </a:r>
          </a:p>
          <a:p>
            <a:r>
              <a:rPr lang="zh-CN" altLang="en-US" sz="1200" dirty="0"/>
              <a:t>    }</a:t>
            </a:r>
          </a:p>
          <a:p>
            <a:endParaRPr lang="zh-CN" altLang="en-US" sz="1200" dirty="0"/>
          </a:p>
          <a:p>
            <a:r>
              <a:rPr lang="zh-CN" altLang="en-US" sz="1200" dirty="0"/>
              <a:t>    override fun update(uri: Uri, values: ContentValues?, selection: String?, selectionArgs: Array&lt;String&gt;?): Int {</a:t>
            </a:r>
          </a:p>
          <a:p>
            <a:r>
              <a:rPr lang="zh-CN" altLang="en-US" sz="1200" dirty="0"/>
              <a:t>        return 0</a:t>
            </a:r>
          </a:p>
          <a:p>
            <a:r>
              <a:rPr lang="zh-CN" altLang="en-US" sz="1200" dirty="0"/>
              <a:t>    }</a:t>
            </a:r>
          </a:p>
          <a:p>
            <a:endParaRPr lang="zh-CN" altLang="en-US" sz="1200" dirty="0"/>
          </a:p>
          <a:p>
            <a:r>
              <a:rPr lang="zh-CN" altLang="en-US" sz="1200" dirty="0"/>
              <a:t>    override fun delete(uri: Uri, selection: String?, selectionArgs: Array&lt;String&gt;?): Int {</a:t>
            </a:r>
          </a:p>
          <a:p>
            <a:r>
              <a:rPr lang="zh-CN" altLang="en-US" sz="1200" dirty="0"/>
              <a:t>        return 0</a:t>
            </a:r>
          </a:p>
          <a:p>
            <a:r>
              <a:rPr lang="zh-CN" altLang="en-US" sz="1200" dirty="0"/>
              <a:t>    }</a:t>
            </a:r>
          </a:p>
          <a:p>
            <a:endParaRPr lang="zh-CN" altLang="en-US" sz="1200" dirty="0"/>
          </a:p>
          <a:p>
            <a:r>
              <a:rPr lang="zh-CN" altLang="en-US" sz="1200" dirty="0"/>
              <a:t>    override fun getType(uri: Uri): String? {</a:t>
            </a:r>
          </a:p>
          <a:p>
            <a:r>
              <a:rPr lang="zh-CN" altLang="en-US" sz="1200" dirty="0"/>
              <a:t>        return null</a:t>
            </a:r>
          </a:p>
          <a:p>
            <a:r>
              <a:rPr lang="zh-CN" altLang="en-US" sz="1200" dirty="0"/>
              <a:t>    }</a:t>
            </a:r>
          </a:p>
          <a:p>
            <a:endParaRPr lang="zh-CN" altLang="en-US" sz="1200" dirty="0"/>
          </a:p>
          <a:p>
            <a:r>
              <a:rPr lang="zh-CN" altLang="en-US" sz="1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184766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68F25F-2BA6-4C59-93C9-F38AAB3DD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3061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创建</a:t>
            </a:r>
            <a:r>
              <a:rPr lang="en-US" altLang="zh-CN" sz="2400" dirty="0" err="1"/>
              <a:t>ContentProvider</a:t>
            </a:r>
            <a:r>
              <a:rPr lang="zh-CN" altLang="en-US" sz="2400" dirty="0"/>
              <a:t>的步骤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C09C1D0-9291-4759-A115-CC21729B1056}"/>
              </a:ext>
            </a:extLst>
          </p:cNvPr>
          <p:cNvSpPr/>
          <p:nvPr/>
        </p:nvSpPr>
        <p:spPr>
          <a:xfrm>
            <a:off x="735272" y="2288500"/>
            <a:ext cx="10721455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 err="1"/>
              <a:t>onCreate</a:t>
            </a:r>
            <a:r>
              <a:rPr lang="en-US" altLang="zh-CN" sz="1600" dirty="0"/>
              <a:t>()</a:t>
            </a:r>
            <a:r>
              <a:rPr lang="zh-CN" altLang="en-US" sz="1600" dirty="0"/>
              <a:t>。初始化</a:t>
            </a:r>
            <a:r>
              <a:rPr lang="en-US" altLang="zh-CN" sz="1600" dirty="0" err="1"/>
              <a:t>ContentProvider</a:t>
            </a:r>
            <a:r>
              <a:rPr lang="zh-CN" altLang="en-US" sz="1600" dirty="0"/>
              <a:t>的时候调用。通常会在这里完成对数据库的创建和升级等操作，返回</a:t>
            </a:r>
            <a:r>
              <a:rPr lang="en-US" altLang="zh-CN" sz="1600" dirty="0"/>
              <a:t>true</a:t>
            </a:r>
            <a:r>
              <a:rPr lang="zh-CN" altLang="en-US" sz="1600" dirty="0"/>
              <a:t>表示</a:t>
            </a:r>
            <a:r>
              <a:rPr lang="en-US" altLang="zh-CN" sz="1600" dirty="0" err="1"/>
              <a:t>ContentProvider</a:t>
            </a:r>
            <a:r>
              <a:rPr lang="zh-CN" altLang="en-US" sz="1600" dirty="0"/>
              <a:t>初始化成功，返回</a:t>
            </a:r>
            <a:r>
              <a:rPr lang="en-US" altLang="zh-CN" sz="1600" dirty="0"/>
              <a:t>false</a:t>
            </a:r>
            <a:r>
              <a:rPr lang="zh-CN" altLang="en-US" sz="1600" dirty="0"/>
              <a:t>则表示失败。</a:t>
            </a:r>
            <a:endParaRPr lang="en-US" altLang="zh-CN" sz="1600" dirty="0"/>
          </a:p>
          <a:p>
            <a:endParaRPr lang="zh-CN" alt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/>
              <a:t>query()</a:t>
            </a:r>
            <a:r>
              <a:rPr lang="zh-CN" altLang="en-US" sz="1600" dirty="0"/>
              <a:t>。从</a:t>
            </a:r>
            <a:r>
              <a:rPr lang="en-US" altLang="zh-CN" sz="1600" dirty="0" err="1"/>
              <a:t>ContentProvider</a:t>
            </a:r>
            <a:r>
              <a:rPr lang="zh-CN" altLang="en-US" sz="1600" dirty="0"/>
              <a:t>中查询数据。</a:t>
            </a:r>
            <a:r>
              <a:rPr lang="en-US" altLang="zh-CN" sz="1600" dirty="0" err="1"/>
              <a:t>uri</a:t>
            </a:r>
            <a:r>
              <a:rPr lang="zh-CN" altLang="en-US" sz="1600" dirty="0"/>
              <a:t>参数用于确定查询哪张表，</a:t>
            </a:r>
            <a:r>
              <a:rPr lang="en-US" altLang="zh-CN" sz="1600" dirty="0"/>
              <a:t>projection</a:t>
            </a:r>
            <a:r>
              <a:rPr lang="zh-CN" altLang="en-US" sz="1600" dirty="0"/>
              <a:t>参数用于确定查询哪些列，</a:t>
            </a:r>
            <a:r>
              <a:rPr lang="en-US" altLang="zh-CN" sz="1600" dirty="0"/>
              <a:t>selection</a:t>
            </a:r>
            <a:r>
              <a:rPr lang="zh-CN" altLang="en-US" sz="1600" dirty="0"/>
              <a:t>和</a:t>
            </a:r>
            <a:r>
              <a:rPr lang="en-US" altLang="zh-CN" sz="1600" dirty="0" err="1"/>
              <a:t>selectionArgs</a:t>
            </a:r>
            <a:r>
              <a:rPr lang="zh-CN" altLang="en-US" sz="1600" dirty="0"/>
              <a:t>参数用于约束查询哪些行，</a:t>
            </a:r>
            <a:r>
              <a:rPr lang="en-US" altLang="zh-CN" sz="1600" dirty="0" err="1"/>
              <a:t>sortOrder</a:t>
            </a:r>
            <a:r>
              <a:rPr lang="zh-CN" altLang="en-US" sz="1600" dirty="0"/>
              <a:t>参数用于对结果进行排序，查询的结果存放在</a:t>
            </a:r>
            <a:r>
              <a:rPr lang="en-US" altLang="zh-CN" sz="1600" dirty="0"/>
              <a:t>Cursor</a:t>
            </a:r>
            <a:r>
              <a:rPr lang="zh-CN" altLang="en-US" sz="1600" dirty="0"/>
              <a:t>对象中返回。</a:t>
            </a:r>
            <a:endParaRPr lang="en-US" altLang="zh-CN" sz="1600" dirty="0"/>
          </a:p>
          <a:p>
            <a:endParaRPr lang="zh-CN" alt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/>
              <a:t>insert()</a:t>
            </a:r>
            <a:r>
              <a:rPr lang="zh-CN" altLang="en-US" sz="1600" dirty="0"/>
              <a:t>。向</a:t>
            </a:r>
            <a:r>
              <a:rPr lang="en-US" altLang="zh-CN" sz="1600" dirty="0" err="1"/>
              <a:t>ContentProvider</a:t>
            </a:r>
            <a:r>
              <a:rPr lang="zh-CN" altLang="en-US" sz="1600" dirty="0"/>
              <a:t>中添加一条数据。</a:t>
            </a:r>
            <a:r>
              <a:rPr lang="en-US" altLang="zh-CN" sz="1600" dirty="0" err="1"/>
              <a:t>uri</a:t>
            </a:r>
            <a:r>
              <a:rPr lang="zh-CN" altLang="en-US" sz="1600" dirty="0"/>
              <a:t>参数用于确定要添加到的表，待添加的数据保存在</a:t>
            </a:r>
            <a:r>
              <a:rPr lang="en-US" altLang="zh-CN" sz="1600" dirty="0"/>
              <a:t>values</a:t>
            </a:r>
            <a:r>
              <a:rPr lang="zh-CN" altLang="en-US" sz="1600" dirty="0"/>
              <a:t>参数中。添加完成后，返回一个用于表示这条新记录的</a:t>
            </a:r>
            <a:r>
              <a:rPr lang="en-US" altLang="zh-CN" sz="1600" dirty="0"/>
              <a:t>URI</a:t>
            </a:r>
            <a:r>
              <a:rPr lang="zh-CN" altLang="en-US" sz="1600" dirty="0"/>
              <a:t>。</a:t>
            </a:r>
            <a:endParaRPr lang="en-US" altLang="zh-CN" sz="1600" dirty="0"/>
          </a:p>
          <a:p>
            <a:endParaRPr lang="zh-CN" alt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/>
              <a:t>update()</a:t>
            </a:r>
            <a:r>
              <a:rPr lang="zh-CN" altLang="en-US" sz="1600" dirty="0"/>
              <a:t>。更新</a:t>
            </a:r>
            <a:r>
              <a:rPr lang="en-US" altLang="zh-CN" sz="1600" dirty="0" err="1"/>
              <a:t>ContentProvider</a:t>
            </a:r>
            <a:r>
              <a:rPr lang="zh-CN" altLang="en-US" sz="1600" dirty="0"/>
              <a:t>中已有的数据。</a:t>
            </a:r>
            <a:r>
              <a:rPr lang="en-US" altLang="zh-CN" sz="1600" dirty="0" err="1"/>
              <a:t>uri</a:t>
            </a:r>
            <a:r>
              <a:rPr lang="zh-CN" altLang="en-US" sz="1600" dirty="0"/>
              <a:t>参数用于确定更新哪一张表中的数据，新数据保存在</a:t>
            </a:r>
            <a:r>
              <a:rPr lang="en-US" altLang="zh-CN" sz="1600" dirty="0"/>
              <a:t>values</a:t>
            </a:r>
            <a:r>
              <a:rPr lang="zh-CN" altLang="en-US" sz="1600" dirty="0"/>
              <a:t>参数中，</a:t>
            </a:r>
            <a:r>
              <a:rPr lang="en-US" altLang="zh-CN" sz="1600" dirty="0"/>
              <a:t>selection</a:t>
            </a:r>
            <a:r>
              <a:rPr lang="zh-CN" altLang="en-US" sz="1600" dirty="0"/>
              <a:t>和</a:t>
            </a:r>
            <a:r>
              <a:rPr lang="en-US" altLang="zh-CN" sz="1600" dirty="0" err="1"/>
              <a:t>selectionArgs</a:t>
            </a:r>
            <a:r>
              <a:rPr lang="zh-CN" altLang="en-US" sz="1600" dirty="0"/>
              <a:t>参数用于约束更新哪些行，受影响的行数将作为返回值返回。</a:t>
            </a:r>
            <a:endParaRPr lang="en-US" altLang="zh-CN" sz="1600" dirty="0"/>
          </a:p>
          <a:p>
            <a:endParaRPr lang="zh-CN" alt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/>
              <a:t>delete()</a:t>
            </a:r>
            <a:r>
              <a:rPr lang="zh-CN" altLang="en-US" sz="1600" dirty="0"/>
              <a:t>。从</a:t>
            </a:r>
            <a:r>
              <a:rPr lang="en-US" altLang="zh-CN" sz="1600" dirty="0" err="1"/>
              <a:t>ContentProvider</a:t>
            </a:r>
            <a:r>
              <a:rPr lang="zh-CN" altLang="en-US" sz="1600" dirty="0"/>
              <a:t>中删除数据。</a:t>
            </a:r>
            <a:r>
              <a:rPr lang="en-US" altLang="zh-CN" sz="1600" dirty="0" err="1"/>
              <a:t>uri</a:t>
            </a:r>
            <a:r>
              <a:rPr lang="zh-CN" altLang="en-US" sz="1600" dirty="0"/>
              <a:t>参数用于确定删除哪一张表中的数据，</a:t>
            </a:r>
            <a:r>
              <a:rPr lang="en-US" altLang="zh-CN" sz="1600" dirty="0"/>
              <a:t>selection</a:t>
            </a:r>
            <a:r>
              <a:rPr lang="zh-CN" altLang="en-US" sz="1600" dirty="0"/>
              <a:t>和</a:t>
            </a:r>
            <a:r>
              <a:rPr lang="en-US" altLang="zh-CN" sz="1600" dirty="0" err="1"/>
              <a:t>selectionArgs</a:t>
            </a:r>
            <a:r>
              <a:rPr lang="zh-CN" altLang="en-US" sz="1600" dirty="0"/>
              <a:t>参数用于约束删除哪些行，被删除的行数将作为返回值返回。</a:t>
            </a:r>
            <a:endParaRPr lang="en-US" altLang="zh-CN" sz="1600" dirty="0"/>
          </a:p>
          <a:p>
            <a:endParaRPr lang="zh-CN" alt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 err="1"/>
              <a:t>getType</a:t>
            </a:r>
            <a:r>
              <a:rPr lang="en-US" altLang="zh-CN" sz="1600" dirty="0"/>
              <a:t>()</a:t>
            </a:r>
            <a:r>
              <a:rPr lang="zh-CN" altLang="en-US" sz="1600" dirty="0"/>
              <a:t>。根据传入的内容</a:t>
            </a:r>
            <a:r>
              <a:rPr lang="en-US" altLang="zh-CN" sz="1600" dirty="0"/>
              <a:t>URI</a:t>
            </a:r>
            <a:r>
              <a:rPr lang="zh-CN" altLang="en-US" sz="1600" dirty="0"/>
              <a:t>返回相应的</a:t>
            </a:r>
            <a:r>
              <a:rPr lang="en-US" altLang="zh-CN" sz="1600" dirty="0"/>
              <a:t>MIME</a:t>
            </a:r>
            <a:r>
              <a:rPr lang="zh-CN" altLang="en-US" sz="1600" dirty="0"/>
              <a:t>类型。</a:t>
            </a:r>
          </a:p>
        </p:txBody>
      </p:sp>
    </p:spTree>
    <p:extLst>
      <p:ext uri="{BB962C8B-B14F-4D97-AF65-F5344CB8AC3E}">
        <p14:creationId xmlns:p14="http://schemas.microsoft.com/office/powerpoint/2010/main" val="33042791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68F25F-2BA6-4C59-93C9-F38AAB3DD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06157"/>
            <a:ext cx="10515600" cy="513061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实现跨程序数据共享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C09C1D0-9291-4759-A115-CC21729B1056}"/>
              </a:ext>
            </a:extLst>
          </p:cNvPr>
          <p:cNvSpPr/>
          <p:nvPr/>
        </p:nvSpPr>
        <p:spPr>
          <a:xfrm>
            <a:off x="933733" y="798702"/>
            <a:ext cx="1032260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/>
              <a:t>借助</a:t>
            </a:r>
            <a:r>
              <a:rPr lang="en-US" altLang="zh-CN" sz="1600" dirty="0" err="1"/>
              <a:t>UriMatcher</a:t>
            </a:r>
            <a:r>
              <a:rPr lang="zh-CN" altLang="en-US" sz="1600" dirty="0"/>
              <a:t>这个类能够轻松地实现匹配内容</a:t>
            </a:r>
            <a:r>
              <a:rPr lang="en-US" altLang="zh-CN" sz="1600" dirty="0"/>
              <a:t>URI</a:t>
            </a:r>
            <a:r>
              <a:rPr lang="zh-CN" altLang="en-US" sz="1600" dirty="0"/>
              <a:t>的功能。当调用</a:t>
            </a:r>
            <a:r>
              <a:rPr lang="en-US" altLang="zh-CN" sz="1600" dirty="0" err="1"/>
              <a:t>UriMatcher</a:t>
            </a:r>
            <a:r>
              <a:rPr lang="zh-CN" altLang="en-US" sz="1600" dirty="0"/>
              <a:t>的</a:t>
            </a:r>
            <a:r>
              <a:rPr lang="en-US" altLang="zh-CN" sz="1600" dirty="0"/>
              <a:t>match()</a:t>
            </a:r>
            <a:r>
              <a:rPr lang="zh-CN" altLang="en-US" sz="1600" dirty="0"/>
              <a:t>方法时，可以将一个</a:t>
            </a:r>
            <a:r>
              <a:rPr lang="en-US" altLang="zh-CN" sz="1600" dirty="0"/>
              <a:t>Uri</a:t>
            </a:r>
            <a:r>
              <a:rPr lang="zh-CN" altLang="en-US" sz="1600" dirty="0"/>
              <a:t>对象传入，返回值是某个能够匹配这个</a:t>
            </a:r>
            <a:r>
              <a:rPr lang="en-US" altLang="zh-CN" sz="1600" dirty="0"/>
              <a:t>Uri</a:t>
            </a:r>
            <a:r>
              <a:rPr lang="zh-CN" altLang="en-US" sz="1600" dirty="0"/>
              <a:t>对象所对应的自定义代码，利用这个代码，就可以判断出调用方期望访问的是哪张表中的数据了。示例代码如下：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508BC98-35E4-43C7-87A9-8161FBE8C604}"/>
              </a:ext>
            </a:extLst>
          </p:cNvPr>
          <p:cNvSpPr/>
          <p:nvPr/>
        </p:nvSpPr>
        <p:spPr>
          <a:xfrm>
            <a:off x="933733" y="1709183"/>
            <a:ext cx="9339842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00" dirty="0"/>
              <a:t>class MyProvider : ContentProvider() {</a:t>
            </a:r>
          </a:p>
          <a:p>
            <a:r>
              <a:rPr lang="zh-CN" altLang="en-US" sz="1000" b="1" dirty="0"/>
              <a:t>    private val table1Dir = 0</a:t>
            </a:r>
          </a:p>
          <a:p>
            <a:r>
              <a:rPr lang="zh-CN" altLang="en-US" sz="1000" b="1" dirty="0"/>
              <a:t>    private val table1Item = 1</a:t>
            </a:r>
          </a:p>
          <a:p>
            <a:r>
              <a:rPr lang="zh-CN" altLang="en-US" sz="1000" b="1" dirty="0"/>
              <a:t>    private val table2Dir = 2</a:t>
            </a:r>
          </a:p>
          <a:p>
            <a:r>
              <a:rPr lang="zh-CN" altLang="en-US" sz="1000" b="1" dirty="0"/>
              <a:t>    private val table2Item = 3</a:t>
            </a:r>
          </a:p>
          <a:p>
            <a:r>
              <a:rPr lang="zh-CN" altLang="en-US" sz="1000" b="1" dirty="0"/>
              <a:t>    private val uriMatcher = UriMatcher(UriMatcher.NO_MATCH)</a:t>
            </a:r>
          </a:p>
          <a:p>
            <a:endParaRPr lang="zh-CN" altLang="en-US" sz="1000" b="1" dirty="0"/>
          </a:p>
          <a:p>
            <a:r>
              <a:rPr lang="zh-CN" altLang="en-US" sz="1000" b="1" dirty="0"/>
              <a:t>    init {</a:t>
            </a:r>
          </a:p>
          <a:p>
            <a:r>
              <a:rPr lang="zh-CN" altLang="en-US" sz="1000" b="1" dirty="0"/>
              <a:t>        uriMatcher.addURI("com.example.app.provider", "table1", table1Dir)</a:t>
            </a:r>
          </a:p>
          <a:p>
            <a:r>
              <a:rPr lang="zh-CN" altLang="en-US" sz="1000" b="1" dirty="0"/>
              <a:t>        uriMatcher.addURI("com.example.app.provider ", "table1/#", table1Item)</a:t>
            </a:r>
          </a:p>
          <a:p>
            <a:r>
              <a:rPr lang="zh-CN" altLang="en-US" sz="1000" b="1" dirty="0"/>
              <a:t>        uriMatcher.addURI("com.example.app.provider ", "table2", table2Dir)</a:t>
            </a:r>
          </a:p>
          <a:p>
            <a:r>
              <a:rPr lang="zh-CN" altLang="en-US" sz="1000" b="1" dirty="0"/>
              <a:t>        uriMatcher.addURI("com.example.app.provider ", "table2/#", table2Item)</a:t>
            </a:r>
          </a:p>
          <a:p>
            <a:r>
              <a:rPr lang="zh-CN" altLang="en-US" sz="1000" b="1" dirty="0"/>
              <a:t>    }</a:t>
            </a:r>
          </a:p>
          <a:p>
            <a:r>
              <a:rPr lang="zh-CN" altLang="en-US" sz="1000" dirty="0"/>
              <a:t>    …</a:t>
            </a:r>
          </a:p>
          <a:p>
            <a:r>
              <a:rPr lang="zh-CN" altLang="en-US" sz="1000" dirty="0"/>
              <a:t>    override fun query(uri: Uri, projection: Array&lt;String&gt;?, selection: String?, selectionArgs: Array&lt;String&gt;?, sortOrder: String?): Cursor? {</a:t>
            </a:r>
          </a:p>
          <a:p>
            <a:r>
              <a:rPr lang="zh-CN" altLang="en-US" sz="1000" b="1" dirty="0"/>
              <a:t>        when (uriMatcher.match(uri)) {</a:t>
            </a:r>
          </a:p>
          <a:p>
            <a:r>
              <a:rPr lang="zh-CN" altLang="en-US" sz="1000" b="1" dirty="0"/>
              <a:t>            table1Dir -&gt; {</a:t>
            </a:r>
          </a:p>
          <a:p>
            <a:r>
              <a:rPr lang="zh-CN" altLang="en-US" sz="1000" b="1" dirty="0"/>
              <a:t>                // 查询table1表中的所有数据</a:t>
            </a:r>
          </a:p>
          <a:p>
            <a:r>
              <a:rPr lang="zh-CN" altLang="en-US" sz="1000" b="1" dirty="0"/>
              <a:t>            }</a:t>
            </a:r>
          </a:p>
          <a:p>
            <a:r>
              <a:rPr lang="zh-CN" altLang="en-US" sz="1000" b="1" dirty="0"/>
              <a:t>            table1Item -&gt; {</a:t>
            </a:r>
          </a:p>
          <a:p>
            <a:r>
              <a:rPr lang="zh-CN" altLang="en-US" sz="1000" b="1" dirty="0"/>
              <a:t>                // 查询table1表中的单条数据</a:t>
            </a:r>
          </a:p>
          <a:p>
            <a:r>
              <a:rPr lang="zh-CN" altLang="en-US" sz="1000" b="1" dirty="0"/>
              <a:t>            }</a:t>
            </a:r>
          </a:p>
          <a:p>
            <a:r>
              <a:rPr lang="zh-CN" altLang="en-US" sz="1000" b="1" dirty="0"/>
              <a:t>            table2Dir -&gt; {</a:t>
            </a:r>
          </a:p>
          <a:p>
            <a:r>
              <a:rPr lang="zh-CN" altLang="en-US" sz="1000" b="1" dirty="0"/>
              <a:t>                // 查询table2表中的所有数据</a:t>
            </a:r>
          </a:p>
          <a:p>
            <a:r>
              <a:rPr lang="zh-CN" altLang="en-US" sz="1000" b="1" dirty="0"/>
              <a:t>            }</a:t>
            </a:r>
          </a:p>
          <a:p>
            <a:r>
              <a:rPr lang="zh-CN" altLang="en-US" sz="1000" b="1" dirty="0"/>
              <a:t>            table2Item -&gt; {</a:t>
            </a:r>
          </a:p>
          <a:p>
            <a:r>
              <a:rPr lang="zh-CN" altLang="en-US" sz="1000" b="1" dirty="0"/>
              <a:t>                // 查询table2表中的单条数据</a:t>
            </a:r>
          </a:p>
          <a:p>
            <a:r>
              <a:rPr lang="zh-CN" altLang="en-US" sz="1000" b="1" dirty="0"/>
              <a:t>            }</a:t>
            </a:r>
          </a:p>
          <a:p>
            <a:r>
              <a:rPr lang="zh-CN" altLang="en-US" sz="1000" b="1" dirty="0"/>
              <a:t>        }</a:t>
            </a:r>
          </a:p>
          <a:p>
            <a:r>
              <a:rPr lang="zh-CN" altLang="en-US" sz="1000" dirty="0"/>
              <a:t>        …</a:t>
            </a:r>
          </a:p>
          <a:p>
            <a:r>
              <a:rPr lang="zh-CN" altLang="en-US" sz="1000" dirty="0"/>
              <a:t>    }</a:t>
            </a:r>
          </a:p>
          <a:p>
            <a:r>
              <a:rPr lang="zh-CN" altLang="en-US" sz="1000" dirty="0"/>
              <a:t>    …</a:t>
            </a:r>
          </a:p>
          <a:p>
            <a:r>
              <a:rPr lang="zh-CN" altLang="en-US" sz="1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575571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68F25F-2BA6-4C59-93C9-F38AAB3DD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3061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实现跨程序数据共享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C09C1D0-9291-4759-A115-CC21729B1056}"/>
              </a:ext>
            </a:extLst>
          </p:cNvPr>
          <p:cNvSpPr/>
          <p:nvPr/>
        </p:nvSpPr>
        <p:spPr>
          <a:xfrm>
            <a:off x="838199" y="1183031"/>
            <a:ext cx="103226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/>
              <a:t>getType</a:t>
            </a:r>
            <a:r>
              <a:rPr lang="en-US" altLang="zh-CN" dirty="0"/>
              <a:t>()</a:t>
            </a:r>
            <a:r>
              <a:rPr lang="zh-CN" altLang="en-US" dirty="0"/>
              <a:t>方法是所有的</a:t>
            </a:r>
            <a:r>
              <a:rPr lang="en-US" altLang="zh-CN" dirty="0" err="1"/>
              <a:t>ContentProvider</a:t>
            </a:r>
            <a:r>
              <a:rPr lang="zh-CN" altLang="en-US" dirty="0"/>
              <a:t>都必须提供的一个方法，用于获取</a:t>
            </a:r>
            <a:r>
              <a:rPr lang="en-US" altLang="zh-CN" dirty="0"/>
              <a:t>Uri</a:t>
            </a:r>
            <a:r>
              <a:rPr lang="zh-CN" altLang="en-US" dirty="0"/>
              <a:t>对象所对应的</a:t>
            </a:r>
            <a:r>
              <a:rPr lang="en-US" altLang="zh-CN" dirty="0"/>
              <a:t>MIME</a:t>
            </a:r>
            <a:r>
              <a:rPr lang="zh-CN" altLang="en-US" dirty="0"/>
              <a:t>类型。一个内容</a:t>
            </a:r>
            <a:r>
              <a:rPr lang="en-US" altLang="zh-CN" dirty="0"/>
              <a:t>URI</a:t>
            </a:r>
            <a:r>
              <a:rPr lang="zh-CN" altLang="en-US" dirty="0"/>
              <a:t>所对应的</a:t>
            </a:r>
            <a:r>
              <a:rPr lang="en-US" altLang="zh-CN" dirty="0"/>
              <a:t>MIME</a:t>
            </a:r>
            <a:r>
              <a:rPr lang="zh-CN" altLang="en-US" dirty="0"/>
              <a:t>字符串主要由</a:t>
            </a:r>
            <a:r>
              <a:rPr lang="en-US" altLang="zh-CN" dirty="0"/>
              <a:t>3</a:t>
            </a:r>
            <a:r>
              <a:rPr lang="zh-CN" altLang="en-US" dirty="0"/>
              <a:t>部分组成，</a:t>
            </a:r>
            <a:r>
              <a:rPr lang="en-US" altLang="zh-CN" dirty="0"/>
              <a:t>Android</a:t>
            </a:r>
            <a:r>
              <a:rPr lang="zh-CN" altLang="en-US" dirty="0"/>
              <a:t>对这</a:t>
            </a:r>
            <a:r>
              <a:rPr lang="en-US" altLang="zh-CN" dirty="0"/>
              <a:t>3</a:t>
            </a:r>
            <a:r>
              <a:rPr lang="zh-CN" altLang="en-US" dirty="0"/>
              <a:t>个部分做了如下格式规定。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01BCD32-BBD8-47D6-BDD7-BF3474CC3061}"/>
              </a:ext>
            </a:extLst>
          </p:cNvPr>
          <p:cNvSpPr/>
          <p:nvPr/>
        </p:nvSpPr>
        <p:spPr>
          <a:xfrm>
            <a:off x="838199" y="2134207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必须以vnd开头。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如果内容URI以路径结尾，则后接android.cursor.dir/；如果内容URI以id结尾，则后接android.cursor.item/。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最后接上vnd.&lt;authority&gt;.&lt;path&gt;。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0DBF15D-392C-4634-A2FF-85698039D20C}"/>
              </a:ext>
            </a:extLst>
          </p:cNvPr>
          <p:cNvSpPr/>
          <p:nvPr/>
        </p:nvSpPr>
        <p:spPr>
          <a:xfrm>
            <a:off x="838198" y="4193378"/>
            <a:ext cx="1073280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所以，对于content://com.example.app.provider/table1这个内容URI，它所对应的MIME类型就可以写成：vnd.android.cursor.dir/vnd.com.example.app.provider.table1</a:t>
            </a:r>
            <a:endParaRPr lang="en-US" altLang="zh-CN" dirty="0"/>
          </a:p>
          <a:p>
            <a:endParaRPr lang="zh-CN" altLang="en-US" dirty="0"/>
          </a:p>
          <a:p>
            <a:r>
              <a:rPr lang="zh-CN" altLang="en-US" dirty="0"/>
              <a:t>对于content://com.example.app.provider/table1/1这个内容URI，它所对应的MIME类型就可以写成：vnd.android.cursor.item/vnd.com.example.app.provider.table1</a:t>
            </a:r>
          </a:p>
        </p:txBody>
      </p:sp>
    </p:spTree>
    <p:extLst>
      <p:ext uri="{BB962C8B-B14F-4D97-AF65-F5344CB8AC3E}">
        <p14:creationId xmlns:p14="http://schemas.microsoft.com/office/powerpoint/2010/main" val="15501299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68F25F-2BA6-4C59-93C9-F38AAB3DD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3061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实现跨程序数据共享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C09C1D0-9291-4759-A115-CC21729B1056}"/>
              </a:ext>
            </a:extLst>
          </p:cNvPr>
          <p:cNvSpPr/>
          <p:nvPr/>
        </p:nvSpPr>
        <p:spPr>
          <a:xfrm>
            <a:off x="838197" y="2438625"/>
            <a:ext cx="103226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/>
              <a:t>getType</a:t>
            </a:r>
            <a:r>
              <a:rPr lang="en-US" altLang="zh-CN" dirty="0"/>
              <a:t>()</a:t>
            </a:r>
            <a:r>
              <a:rPr lang="zh-CN" altLang="en-US" dirty="0"/>
              <a:t>方法中的逻辑，如下所示：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922DD64-5C74-4EF2-B624-65A170939506}"/>
              </a:ext>
            </a:extLst>
          </p:cNvPr>
          <p:cNvSpPr/>
          <p:nvPr/>
        </p:nvSpPr>
        <p:spPr>
          <a:xfrm>
            <a:off x="838198" y="3276575"/>
            <a:ext cx="1032260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class MyProvider : ContentProvider() {</a:t>
            </a:r>
          </a:p>
          <a:p>
            <a:r>
              <a:rPr lang="zh-CN" altLang="en-US" dirty="0"/>
              <a:t>    …</a:t>
            </a:r>
          </a:p>
          <a:p>
            <a:r>
              <a:rPr lang="zh-CN" altLang="en-US" b="1" dirty="0"/>
              <a:t>    override fun getType(uri: Uri) = when (uriMatcher.match(uri)) {</a:t>
            </a:r>
          </a:p>
          <a:p>
            <a:r>
              <a:rPr lang="zh-CN" altLang="en-US" b="1" dirty="0"/>
              <a:t>            table1Dir -&gt; "vnd.android.cursor.dir/vnd.com.example.app.provider.table1"</a:t>
            </a:r>
          </a:p>
          <a:p>
            <a:r>
              <a:rPr lang="zh-CN" altLang="en-US" b="1" dirty="0"/>
              <a:t>            table1Item -&gt; "vnd.android.cursor.item/vnd.com.example.app.provider.table1"</a:t>
            </a:r>
          </a:p>
          <a:p>
            <a:r>
              <a:rPr lang="zh-CN" altLang="en-US" b="1" dirty="0"/>
              <a:t>            table2Dir -&gt; "vnd.android.cursor.dir/vnd.com.example.app.provider.table2"</a:t>
            </a:r>
          </a:p>
          <a:p>
            <a:r>
              <a:rPr lang="zh-CN" altLang="en-US" b="1" dirty="0"/>
              <a:t>            table2Item -&gt; "vnd.android.cursor.item/vnd.com.example.app.provider.table2"</a:t>
            </a:r>
          </a:p>
          <a:p>
            <a:r>
              <a:rPr lang="zh-CN" altLang="en-US" b="1" dirty="0"/>
              <a:t>            else -&gt; null</a:t>
            </a:r>
          </a:p>
          <a:p>
            <a:r>
              <a:rPr lang="zh-CN" altLang="en-US" b="1" dirty="0"/>
              <a:t>    }</a:t>
            </a:r>
          </a:p>
          <a:p>
            <a:r>
              <a:rPr lang="zh-CN" alt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832364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490F0C-E588-4A18-A32C-7836EDB3B3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6071" y="3145206"/>
            <a:ext cx="9119857" cy="567587"/>
          </a:xfrm>
        </p:spPr>
        <p:txBody>
          <a:bodyPr>
            <a:normAutofit fontScale="90000"/>
          </a:bodyPr>
          <a:lstStyle/>
          <a:p>
            <a:r>
              <a:rPr lang="en-US" altLang="zh-CN" sz="3200" dirty="0"/>
              <a:t>Kotlin</a:t>
            </a:r>
            <a:r>
              <a:rPr lang="zh-CN" altLang="en-US" sz="3200" dirty="0"/>
              <a:t>课堂</a:t>
            </a:r>
          </a:p>
        </p:txBody>
      </p:sp>
    </p:spTree>
    <p:extLst>
      <p:ext uri="{BB962C8B-B14F-4D97-AF65-F5344CB8AC3E}">
        <p14:creationId xmlns:p14="http://schemas.microsoft.com/office/powerpoint/2010/main" val="32606660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68F25F-2BA6-4C59-93C9-F38AAB3DD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3061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泛型的基本用法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3C43B30-389C-4E50-8937-49293C364D5B}"/>
              </a:ext>
            </a:extLst>
          </p:cNvPr>
          <p:cNvSpPr/>
          <p:nvPr/>
        </p:nvSpPr>
        <p:spPr>
          <a:xfrm>
            <a:off x="838200" y="2290083"/>
            <a:ext cx="1055074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泛型主要有两种定义方式，一种是定义泛型类，另一种是定义泛型方法，使用的语法结构都是</a:t>
            </a:r>
            <a:r>
              <a:rPr lang="en-US" altLang="zh-CN" dirty="0"/>
              <a:t>&lt;T&gt;</a:t>
            </a:r>
            <a:r>
              <a:rPr lang="zh-CN" altLang="en-US" dirty="0"/>
              <a:t>。当然括号内的</a:t>
            </a:r>
            <a:r>
              <a:rPr lang="en-US" altLang="zh-CN" dirty="0"/>
              <a:t>T</a:t>
            </a:r>
            <a:r>
              <a:rPr lang="zh-CN" altLang="en-US" dirty="0"/>
              <a:t>并不是固定要求的，事实上你使用任何英文字母或单词都可以，但是通常情况下，</a:t>
            </a:r>
            <a:r>
              <a:rPr lang="en-US" altLang="zh-CN" dirty="0"/>
              <a:t>T</a:t>
            </a:r>
            <a:r>
              <a:rPr lang="zh-CN" altLang="en-US" dirty="0"/>
              <a:t>是一种约定俗成的泛型写法。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如果要定义一个泛型类，就可以这么写：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10F7C57-0F82-43A1-907B-C94F0A7645CA}"/>
              </a:ext>
            </a:extLst>
          </p:cNvPr>
          <p:cNvSpPr/>
          <p:nvPr/>
        </p:nvSpPr>
        <p:spPr>
          <a:xfrm>
            <a:off x="838200" y="3922700"/>
            <a:ext cx="6096000" cy="160043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1400" dirty="0"/>
              <a:t>class MyClass&lt;T&gt; {</a:t>
            </a:r>
          </a:p>
          <a:p>
            <a:endParaRPr lang="zh-CN" altLang="en-US" sz="1400" dirty="0"/>
          </a:p>
          <a:p>
            <a:r>
              <a:rPr lang="zh-CN" altLang="en-US" sz="1400" dirty="0"/>
              <a:t>    fun method(param: T): T {</a:t>
            </a:r>
          </a:p>
          <a:p>
            <a:r>
              <a:rPr lang="zh-CN" altLang="en-US" sz="1400" dirty="0"/>
              <a:t>        return param</a:t>
            </a:r>
          </a:p>
          <a:p>
            <a:r>
              <a:rPr lang="zh-CN" altLang="en-US" sz="1400" dirty="0"/>
              <a:t>    }</a:t>
            </a:r>
          </a:p>
          <a:p>
            <a:r>
              <a:rPr lang="zh-CN" altLang="en-US" sz="1400" dirty="0"/>
              <a:t>    </a:t>
            </a:r>
          </a:p>
          <a:p>
            <a:r>
              <a:rPr lang="zh-CN" altLang="en-US" sz="1400" dirty="0"/>
              <a:t>}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405B89B-9B38-4F7F-B4F6-9FFB6B6EEBD8}"/>
              </a:ext>
            </a:extLst>
          </p:cNvPr>
          <p:cNvSpPr/>
          <p:nvPr/>
        </p:nvSpPr>
        <p:spPr>
          <a:xfrm>
            <a:off x="803054" y="5607434"/>
            <a:ext cx="105507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在调用MyClass类和method()方法的时候，可以将泛型指定成具体的类型，如下所示：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F8B8328-85C7-42FE-BCE5-43F963A04F36}"/>
              </a:ext>
            </a:extLst>
          </p:cNvPr>
          <p:cNvSpPr/>
          <p:nvPr/>
        </p:nvSpPr>
        <p:spPr>
          <a:xfrm>
            <a:off x="838200" y="6061062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1400" dirty="0"/>
              <a:t>val myClass = MyClass&lt;Int&gt;()</a:t>
            </a:r>
          </a:p>
          <a:p>
            <a:r>
              <a:rPr lang="zh-CN" altLang="en-US" sz="1400" dirty="0"/>
              <a:t>val result = myClass.method(123)</a:t>
            </a:r>
          </a:p>
        </p:txBody>
      </p:sp>
    </p:spTree>
    <p:extLst>
      <p:ext uri="{BB962C8B-B14F-4D97-AF65-F5344CB8AC3E}">
        <p14:creationId xmlns:p14="http://schemas.microsoft.com/office/powerpoint/2010/main" val="41397173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68F25F-2BA6-4C59-93C9-F38AAB3DD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3061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泛型的基本用法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3C43B30-389C-4E50-8937-49293C364D5B}"/>
              </a:ext>
            </a:extLst>
          </p:cNvPr>
          <p:cNvSpPr/>
          <p:nvPr/>
        </p:nvSpPr>
        <p:spPr>
          <a:xfrm>
            <a:off x="803054" y="1200567"/>
            <a:ext cx="105507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而如果不想定义一个泛型类，只是想定义一个泛型方法，只需要将定义泛型的语法结构写在方法上面就可以了，如下所示：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10F7C57-0F82-43A1-907B-C94F0A7645CA}"/>
              </a:ext>
            </a:extLst>
          </p:cNvPr>
          <p:cNvSpPr/>
          <p:nvPr/>
        </p:nvSpPr>
        <p:spPr>
          <a:xfrm>
            <a:off x="803054" y="2169280"/>
            <a:ext cx="6096000" cy="160043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400" dirty="0"/>
              <a:t>class </a:t>
            </a:r>
            <a:r>
              <a:rPr lang="en-US" altLang="zh-CN" sz="1400" dirty="0" err="1"/>
              <a:t>MyClass</a:t>
            </a:r>
            <a:r>
              <a:rPr lang="en-US" altLang="zh-CN" sz="1400" dirty="0"/>
              <a:t> {</a:t>
            </a:r>
          </a:p>
          <a:p>
            <a:endParaRPr lang="en-US" altLang="zh-CN" sz="1400" dirty="0"/>
          </a:p>
          <a:p>
            <a:r>
              <a:rPr lang="en-US" altLang="zh-CN" sz="1400" dirty="0"/>
              <a:t>    fun &lt;T&gt; method(param: T): T {</a:t>
            </a:r>
          </a:p>
          <a:p>
            <a:r>
              <a:rPr lang="en-US" altLang="zh-CN" sz="1400" dirty="0"/>
              <a:t>        return param</a:t>
            </a:r>
          </a:p>
          <a:p>
            <a:r>
              <a:rPr lang="en-US" altLang="zh-CN" sz="1400" dirty="0"/>
              <a:t>    }</a:t>
            </a:r>
          </a:p>
          <a:p>
            <a:endParaRPr lang="en-US" altLang="zh-CN" sz="1400" dirty="0"/>
          </a:p>
          <a:p>
            <a:r>
              <a:rPr lang="en-US" altLang="zh-CN" sz="1400" dirty="0"/>
              <a:t>}</a:t>
            </a:r>
            <a:endParaRPr lang="zh-CN" altLang="en-US" sz="14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405B89B-9B38-4F7F-B4F6-9FFB6B6EEBD8}"/>
              </a:ext>
            </a:extLst>
          </p:cNvPr>
          <p:cNvSpPr/>
          <p:nvPr/>
        </p:nvSpPr>
        <p:spPr>
          <a:xfrm>
            <a:off x="803054" y="3927934"/>
            <a:ext cx="105507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此时的调用方式也需要进行相应的调整：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F8B8328-85C7-42FE-BCE5-43F963A04F36}"/>
              </a:ext>
            </a:extLst>
          </p:cNvPr>
          <p:cNvSpPr/>
          <p:nvPr/>
        </p:nvSpPr>
        <p:spPr>
          <a:xfrm>
            <a:off x="838200" y="4355567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altLang="zh-CN" sz="1400" dirty="0"/>
              <a:t>val myClass = MyClass()</a:t>
            </a:r>
          </a:p>
          <a:p>
            <a:r>
              <a:rPr lang="sv-SE" altLang="zh-CN" sz="1400" dirty="0"/>
              <a:t>val result = myClass.method&lt;Int&gt;(123)</a:t>
            </a:r>
            <a:endParaRPr lang="zh-CN" altLang="en-US" sz="14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35005CA-EDA3-4EC2-BBF6-FFB2DC286D2A}"/>
              </a:ext>
            </a:extLst>
          </p:cNvPr>
          <p:cNvSpPr/>
          <p:nvPr/>
        </p:nvSpPr>
        <p:spPr>
          <a:xfrm>
            <a:off x="803054" y="5016051"/>
            <a:ext cx="1042612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可以看到，现在是在调用method()方法的时候指定泛型类型了。另外，Kotlin还拥有非常出色的类型推导机制，例如传入了一个Int类型的参数，它能够自动推导出泛型的类型就是Int型，因此这里也可以直接省略泛型的指定：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37B588E-1EB4-4954-A7E3-AF4448D8C64E}"/>
              </a:ext>
            </a:extLst>
          </p:cNvPr>
          <p:cNvSpPr/>
          <p:nvPr/>
        </p:nvSpPr>
        <p:spPr>
          <a:xfrm>
            <a:off x="838200" y="6051593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1400" dirty="0"/>
              <a:t>val myClass = MyClass()</a:t>
            </a:r>
          </a:p>
          <a:p>
            <a:r>
              <a:rPr lang="zh-CN" altLang="en-US" sz="1400" dirty="0"/>
              <a:t>val result = myClass.method(123)</a:t>
            </a:r>
          </a:p>
        </p:txBody>
      </p:sp>
    </p:spTree>
    <p:extLst>
      <p:ext uri="{BB962C8B-B14F-4D97-AF65-F5344CB8AC3E}">
        <p14:creationId xmlns:p14="http://schemas.microsoft.com/office/powerpoint/2010/main" val="2489396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68F25F-2BA6-4C59-93C9-F38AAB3DD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3061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类委托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3C43B30-389C-4E50-8937-49293C364D5B}"/>
              </a:ext>
            </a:extLst>
          </p:cNvPr>
          <p:cNvSpPr/>
          <p:nvPr/>
        </p:nvSpPr>
        <p:spPr>
          <a:xfrm>
            <a:off x="803054" y="2402174"/>
            <a:ext cx="1055074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类委托的核心思想在于将一个类的具体实现委托给另一个类去完成。但是委托也有一定的弊端，如果接口中的待实现方法比较少还好，要是有几十甚至上百个方法的话，每个都去这样调用辅助对象中的相应方法实现，写起了就非常复杂了。这个问题在</a:t>
            </a:r>
            <a:r>
              <a:rPr lang="en-US" altLang="zh-CN" dirty="0"/>
              <a:t>Kotlin</a:t>
            </a:r>
            <a:r>
              <a:rPr lang="zh-CN" altLang="en-US" dirty="0"/>
              <a:t>中可以通过类委托的功能来解决。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2E5C0E8-C744-4DB8-B839-6A978F644951}"/>
              </a:ext>
            </a:extLst>
          </p:cNvPr>
          <p:cNvSpPr/>
          <p:nvPr/>
        </p:nvSpPr>
        <p:spPr>
          <a:xfrm>
            <a:off x="838200" y="3571456"/>
            <a:ext cx="9963684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/>
              <a:t>class MySet&lt;T&gt;(val helperSet: HashSet&lt;T&gt;) : Set&lt;T&gt; by helperSet {</a:t>
            </a:r>
          </a:p>
          <a:p>
            <a:r>
              <a:rPr lang="zh-CN" altLang="en-US" sz="1400" dirty="0"/>
              <a:t>    </a:t>
            </a:r>
          </a:p>
          <a:p>
            <a:r>
              <a:rPr lang="zh-CN" altLang="en-US" sz="1400" dirty="0"/>
              <a:t>    fun helloWorld() = println("Hello World")</a:t>
            </a:r>
          </a:p>
          <a:p>
            <a:endParaRPr lang="zh-CN" altLang="en-US" sz="1400" dirty="0"/>
          </a:p>
          <a:p>
            <a:r>
              <a:rPr lang="zh-CN" altLang="en-US" sz="1400" dirty="0"/>
              <a:t>    override fun isEmpty() = false</a:t>
            </a:r>
          </a:p>
          <a:p>
            <a:endParaRPr lang="zh-CN" altLang="en-US" sz="1400" dirty="0"/>
          </a:p>
          <a:p>
            <a:r>
              <a:rPr lang="zh-CN" altLang="en-US" sz="1400" dirty="0"/>
              <a:t>}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6492816-9C6E-4CF3-8F27-D262D26D5D0C}"/>
              </a:ext>
            </a:extLst>
          </p:cNvPr>
          <p:cNvSpPr/>
          <p:nvPr/>
        </p:nvSpPr>
        <p:spPr>
          <a:xfrm>
            <a:off x="803054" y="5417846"/>
            <a:ext cx="105507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现在MySet就成为了一个全新的数据结构类，它不仅永远不会为空，而且还能打印helloWorld()，至于其他Set接口中的功能，则和HashSet保持一致。这就是Kotlin的类委托所能实现的功能。</a:t>
            </a:r>
          </a:p>
        </p:txBody>
      </p:sp>
    </p:spTree>
    <p:extLst>
      <p:ext uri="{BB962C8B-B14F-4D97-AF65-F5344CB8AC3E}">
        <p14:creationId xmlns:p14="http://schemas.microsoft.com/office/powerpoint/2010/main" val="2740132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68F25F-2BA6-4C59-93C9-F38AAB3DD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3061"/>
          </a:xfrm>
        </p:spPr>
        <p:txBody>
          <a:bodyPr>
            <a:normAutofit/>
          </a:bodyPr>
          <a:lstStyle/>
          <a:p>
            <a:r>
              <a:rPr lang="en-US" altLang="zh-CN" sz="2400" dirty="0" err="1"/>
              <a:t>ContentProvider</a:t>
            </a:r>
            <a:r>
              <a:rPr lang="zh-CN" altLang="en-US" sz="2400" dirty="0"/>
              <a:t>简介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E7C955-4B1D-41AE-AC08-2BFF7D0601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7584"/>
            <a:ext cx="10515600" cy="33646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800" dirty="0" err="1"/>
              <a:t>ContentProvider</a:t>
            </a:r>
            <a:r>
              <a:rPr lang="zh-CN" altLang="en-US" sz="1800" dirty="0"/>
              <a:t>主要用于在不同的应用程序之间实现数据共享的功能，它提供了一套完整的机制，允许一个程序访问另一个程序中的数据，同时还能保证被访问数据的安全性。</a:t>
            </a:r>
            <a:endParaRPr lang="en-US" altLang="zh-CN" sz="1800" dirty="0"/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r>
              <a:rPr lang="zh-CN" altLang="en-US" sz="1800" dirty="0"/>
              <a:t>目前，使用</a:t>
            </a:r>
            <a:r>
              <a:rPr lang="en-US" altLang="zh-CN" sz="1800" dirty="0" err="1"/>
              <a:t>ContentProvider</a:t>
            </a:r>
            <a:r>
              <a:rPr lang="zh-CN" altLang="en-US" sz="1800" dirty="0"/>
              <a:t>是</a:t>
            </a:r>
            <a:r>
              <a:rPr lang="en-US" altLang="zh-CN" sz="1800" dirty="0"/>
              <a:t>Android</a:t>
            </a:r>
            <a:r>
              <a:rPr lang="zh-CN" altLang="en-US" sz="1800" dirty="0"/>
              <a:t>实现跨程序共享数据的标准方式。</a:t>
            </a:r>
          </a:p>
        </p:txBody>
      </p:sp>
    </p:spTree>
    <p:extLst>
      <p:ext uri="{BB962C8B-B14F-4D97-AF65-F5344CB8AC3E}">
        <p14:creationId xmlns:p14="http://schemas.microsoft.com/office/powerpoint/2010/main" val="11852202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68F25F-2BA6-4C59-93C9-F38AAB3DD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3061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委托属性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3C43B30-389C-4E50-8937-49293C364D5B}"/>
              </a:ext>
            </a:extLst>
          </p:cNvPr>
          <p:cNvSpPr/>
          <p:nvPr/>
        </p:nvSpPr>
        <p:spPr>
          <a:xfrm>
            <a:off x="803054" y="2470201"/>
            <a:ext cx="1055074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委托属性的核心思想是将一个属性（字段）的具体实现委托给另一个类去完成。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我们看一下委托属性的语法结构，如下所示：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2E5C0E8-C744-4DB8-B839-6A978F644951}"/>
              </a:ext>
            </a:extLst>
          </p:cNvPr>
          <p:cNvSpPr/>
          <p:nvPr/>
        </p:nvSpPr>
        <p:spPr>
          <a:xfrm>
            <a:off x="933734" y="3723605"/>
            <a:ext cx="9963684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/>
              <a:t>class </a:t>
            </a:r>
            <a:r>
              <a:rPr lang="en-US" altLang="zh-CN" sz="1400" dirty="0" err="1"/>
              <a:t>MyClass</a:t>
            </a:r>
            <a:r>
              <a:rPr lang="en-US" altLang="zh-CN" sz="1400" dirty="0"/>
              <a:t> {</a:t>
            </a:r>
          </a:p>
          <a:p>
            <a:r>
              <a:rPr lang="en-US" altLang="zh-CN" sz="1400" dirty="0"/>
              <a:t>    </a:t>
            </a:r>
          </a:p>
          <a:p>
            <a:r>
              <a:rPr lang="en-US" altLang="zh-CN" sz="1400" dirty="0"/>
              <a:t>    var p by Delegate()</a:t>
            </a:r>
          </a:p>
          <a:p>
            <a:r>
              <a:rPr lang="en-US" altLang="zh-CN" sz="1400" dirty="0"/>
              <a:t>    </a:t>
            </a:r>
          </a:p>
          <a:p>
            <a:r>
              <a:rPr lang="en-US" altLang="zh-CN" sz="1400" dirty="0"/>
              <a:t>}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6492816-9C6E-4CF3-8F27-D262D26D5D0C}"/>
              </a:ext>
            </a:extLst>
          </p:cNvPr>
          <p:cNvSpPr/>
          <p:nvPr/>
        </p:nvSpPr>
        <p:spPr>
          <a:xfrm>
            <a:off x="803055" y="5223230"/>
            <a:ext cx="1055074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这里使用</a:t>
            </a:r>
            <a:r>
              <a:rPr lang="en-US" altLang="zh-CN" dirty="0"/>
              <a:t>by</a:t>
            </a:r>
            <a:r>
              <a:rPr lang="zh-CN" altLang="en-US" dirty="0"/>
              <a:t>关键字连接了左边的</a:t>
            </a:r>
            <a:r>
              <a:rPr lang="en-US" altLang="zh-CN" dirty="0"/>
              <a:t>p</a:t>
            </a:r>
            <a:r>
              <a:rPr lang="zh-CN" altLang="en-US" dirty="0"/>
              <a:t>属性和右边的</a:t>
            </a:r>
            <a:r>
              <a:rPr lang="en-US" altLang="zh-CN" dirty="0"/>
              <a:t>Delegate</a:t>
            </a:r>
            <a:r>
              <a:rPr lang="zh-CN" altLang="en-US" dirty="0"/>
              <a:t>实例，这种写法就代表着将</a:t>
            </a:r>
            <a:r>
              <a:rPr lang="en-US" altLang="zh-CN" dirty="0"/>
              <a:t>p</a:t>
            </a:r>
            <a:r>
              <a:rPr lang="zh-CN" altLang="en-US" dirty="0"/>
              <a:t>属性的具体实现委托给了的</a:t>
            </a:r>
            <a:r>
              <a:rPr lang="en-US" altLang="zh-CN" dirty="0"/>
              <a:t>Delegate</a:t>
            </a:r>
            <a:r>
              <a:rPr lang="zh-CN" altLang="en-US" dirty="0"/>
              <a:t>类去完成。当调用</a:t>
            </a:r>
            <a:r>
              <a:rPr lang="en-US" altLang="zh-CN" dirty="0"/>
              <a:t>p</a:t>
            </a:r>
            <a:r>
              <a:rPr lang="zh-CN" altLang="en-US" dirty="0"/>
              <a:t>属性的时候会自动调用</a:t>
            </a:r>
            <a:r>
              <a:rPr lang="en-US" altLang="zh-CN" dirty="0"/>
              <a:t>Delegate</a:t>
            </a:r>
            <a:r>
              <a:rPr lang="zh-CN" altLang="en-US" dirty="0"/>
              <a:t>类的</a:t>
            </a:r>
            <a:r>
              <a:rPr lang="en-US" altLang="zh-CN" dirty="0" err="1"/>
              <a:t>getValue</a:t>
            </a:r>
            <a:r>
              <a:rPr lang="en-US" altLang="zh-CN" dirty="0"/>
              <a:t>()</a:t>
            </a:r>
            <a:r>
              <a:rPr lang="zh-CN" altLang="en-US" dirty="0"/>
              <a:t>方法，当给</a:t>
            </a:r>
            <a:r>
              <a:rPr lang="en-US" altLang="zh-CN" dirty="0"/>
              <a:t>p</a:t>
            </a:r>
            <a:r>
              <a:rPr lang="zh-CN" altLang="en-US" dirty="0"/>
              <a:t>属性赋值的时候会自动调用</a:t>
            </a:r>
            <a:r>
              <a:rPr lang="en-US" altLang="zh-CN" dirty="0"/>
              <a:t>Delegate</a:t>
            </a:r>
            <a:r>
              <a:rPr lang="zh-CN" altLang="en-US" dirty="0"/>
              <a:t>类的</a:t>
            </a:r>
            <a:r>
              <a:rPr lang="en-US" altLang="zh-CN" dirty="0" err="1"/>
              <a:t>setValue</a:t>
            </a:r>
            <a:r>
              <a:rPr lang="en-US" altLang="zh-CN" dirty="0"/>
              <a:t>()</a:t>
            </a:r>
            <a:r>
              <a:rPr lang="zh-CN" altLang="en-US" dirty="0"/>
              <a:t>方法。</a:t>
            </a:r>
          </a:p>
        </p:txBody>
      </p:sp>
    </p:spTree>
    <p:extLst>
      <p:ext uri="{BB962C8B-B14F-4D97-AF65-F5344CB8AC3E}">
        <p14:creationId xmlns:p14="http://schemas.microsoft.com/office/powerpoint/2010/main" val="28557865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68F25F-2BA6-4C59-93C9-F38AAB3DD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3061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委托属性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3C43B30-389C-4E50-8937-49293C364D5B}"/>
              </a:ext>
            </a:extLst>
          </p:cNvPr>
          <p:cNvSpPr/>
          <p:nvPr/>
        </p:nvSpPr>
        <p:spPr>
          <a:xfrm>
            <a:off x="820627" y="2320052"/>
            <a:ext cx="105507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因此，我们还得对</a:t>
            </a:r>
            <a:r>
              <a:rPr lang="en-US" altLang="zh-CN" dirty="0"/>
              <a:t>Delegate</a:t>
            </a:r>
            <a:r>
              <a:rPr lang="zh-CN" altLang="en-US" dirty="0"/>
              <a:t>类进行具体的实现才行，代码如下所示：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2E5C0E8-C744-4DB8-B839-6A978F644951}"/>
              </a:ext>
            </a:extLst>
          </p:cNvPr>
          <p:cNvSpPr/>
          <p:nvPr/>
        </p:nvSpPr>
        <p:spPr>
          <a:xfrm>
            <a:off x="838200" y="2739207"/>
            <a:ext cx="9963684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/>
              <a:t>class Delegate {</a:t>
            </a:r>
          </a:p>
          <a:p>
            <a:r>
              <a:rPr lang="en-US" altLang="zh-CN" sz="1400" dirty="0"/>
              <a:t>    </a:t>
            </a:r>
          </a:p>
          <a:p>
            <a:r>
              <a:rPr lang="en-US" altLang="zh-CN" sz="1400" dirty="0"/>
              <a:t>    var </a:t>
            </a:r>
            <a:r>
              <a:rPr lang="en-US" altLang="zh-CN" sz="1400" dirty="0" err="1"/>
              <a:t>propValue</a:t>
            </a:r>
            <a:r>
              <a:rPr lang="en-US" altLang="zh-CN" sz="1400" dirty="0"/>
              <a:t>: Any? = null</a:t>
            </a:r>
          </a:p>
          <a:p>
            <a:endParaRPr lang="en-US" altLang="zh-CN" sz="1400" dirty="0"/>
          </a:p>
          <a:p>
            <a:r>
              <a:rPr lang="en-US" altLang="zh-CN" sz="1400" dirty="0"/>
              <a:t>    operator fun </a:t>
            </a:r>
            <a:r>
              <a:rPr lang="en-US" altLang="zh-CN" sz="1400" dirty="0" err="1"/>
              <a:t>getValue</a:t>
            </a:r>
            <a:r>
              <a:rPr lang="en-US" altLang="zh-CN" sz="1400" dirty="0"/>
              <a:t>(</a:t>
            </a:r>
            <a:r>
              <a:rPr lang="en-US" altLang="zh-CN" sz="1400" dirty="0" err="1"/>
              <a:t>myClass</a:t>
            </a:r>
            <a:r>
              <a:rPr lang="en-US" altLang="zh-CN" sz="1400" dirty="0"/>
              <a:t>: </a:t>
            </a:r>
            <a:r>
              <a:rPr lang="en-US" altLang="zh-CN" sz="1400" dirty="0" err="1"/>
              <a:t>MyClass</a:t>
            </a:r>
            <a:r>
              <a:rPr lang="en-US" altLang="zh-CN" sz="1400" dirty="0"/>
              <a:t>, prop: </a:t>
            </a:r>
            <a:r>
              <a:rPr lang="en-US" altLang="zh-CN" sz="1400" dirty="0" err="1"/>
              <a:t>KProperty</a:t>
            </a:r>
            <a:r>
              <a:rPr lang="en-US" altLang="zh-CN" sz="1400" dirty="0"/>
              <a:t>&lt;*&gt;): Any? {</a:t>
            </a:r>
          </a:p>
          <a:p>
            <a:r>
              <a:rPr lang="en-US" altLang="zh-CN" sz="1400" dirty="0"/>
              <a:t>        return </a:t>
            </a:r>
            <a:r>
              <a:rPr lang="en-US" altLang="zh-CN" sz="1400" dirty="0" err="1"/>
              <a:t>propValue</a:t>
            </a:r>
            <a:endParaRPr lang="en-US" altLang="zh-CN" sz="1400" dirty="0"/>
          </a:p>
          <a:p>
            <a:r>
              <a:rPr lang="en-US" altLang="zh-CN" sz="1400" dirty="0"/>
              <a:t>    }</a:t>
            </a:r>
          </a:p>
          <a:p>
            <a:endParaRPr lang="en-US" altLang="zh-CN" sz="1400" dirty="0"/>
          </a:p>
          <a:p>
            <a:r>
              <a:rPr lang="en-US" altLang="zh-CN" sz="1400" dirty="0"/>
              <a:t>    operator fun </a:t>
            </a:r>
            <a:r>
              <a:rPr lang="en-US" altLang="zh-CN" sz="1400" dirty="0" err="1"/>
              <a:t>setValue</a:t>
            </a:r>
            <a:r>
              <a:rPr lang="en-US" altLang="zh-CN" sz="1400" dirty="0"/>
              <a:t>(</a:t>
            </a:r>
            <a:r>
              <a:rPr lang="en-US" altLang="zh-CN" sz="1400" dirty="0" err="1"/>
              <a:t>myClass</a:t>
            </a:r>
            <a:r>
              <a:rPr lang="en-US" altLang="zh-CN" sz="1400" dirty="0"/>
              <a:t>: </a:t>
            </a:r>
            <a:r>
              <a:rPr lang="en-US" altLang="zh-CN" sz="1400" dirty="0" err="1"/>
              <a:t>MyClass</a:t>
            </a:r>
            <a:r>
              <a:rPr lang="en-US" altLang="zh-CN" sz="1400" dirty="0"/>
              <a:t>, prop: </a:t>
            </a:r>
            <a:r>
              <a:rPr lang="en-US" altLang="zh-CN" sz="1400" dirty="0" err="1"/>
              <a:t>KProperty</a:t>
            </a:r>
            <a:r>
              <a:rPr lang="en-US" altLang="zh-CN" sz="1400" dirty="0"/>
              <a:t>&lt;*&gt;, value: Any?) {</a:t>
            </a:r>
          </a:p>
          <a:p>
            <a:r>
              <a:rPr lang="en-US" altLang="zh-CN" sz="1400" dirty="0"/>
              <a:t>        </a:t>
            </a:r>
            <a:r>
              <a:rPr lang="en-US" altLang="zh-CN" sz="1400" dirty="0" err="1"/>
              <a:t>propValue</a:t>
            </a:r>
            <a:r>
              <a:rPr lang="en-US" altLang="zh-CN" sz="1400" dirty="0"/>
              <a:t> = value</a:t>
            </a:r>
          </a:p>
          <a:p>
            <a:r>
              <a:rPr lang="en-US" altLang="zh-CN" sz="1400" dirty="0"/>
              <a:t>    }</a:t>
            </a:r>
          </a:p>
          <a:p>
            <a:endParaRPr lang="en-US" altLang="zh-CN" sz="1400" dirty="0"/>
          </a:p>
          <a:p>
            <a:r>
              <a:rPr lang="en-US" altLang="zh-CN" sz="1400" dirty="0"/>
              <a:t>}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922AEDD-EEBD-452C-B0ED-79ADF2B533BC}"/>
              </a:ext>
            </a:extLst>
          </p:cNvPr>
          <p:cNvSpPr/>
          <p:nvPr/>
        </p:nvSpPr>
        <p:spPr>
          <a:xfrm>
            <a:off x="838200" y="5632307"/>
            <a:ext cx="102286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整个委托属性的工作流程就是这样实现的，现在当我们给MyClass的p属性赋值时，就会调用Delegate类的setValue()方法，当获取MyClass中p属性的值时，就会调用Delegate类的getValue()方法。</a:t>
            </a:r>
          </a:p>
        </p:txBody>
      </p:sp>
    </p:spTree>
    <p:extLst>
      <p:ext uri="{BB962C8B-B14F-4D97-AF65-F5344CB8AC3E}">
        <p14:creationId xmlns:p14="http://schemas.microsoft.com/office/powerpoint/2010/main" val="16968111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>
            <a:extLst>
              <a:ext uri="{FF2B5EF4-FFF2-40B4-BE49-F238E27FC236}">
                <a16:creationId xmlns:a16="http://schemas.microsoft.com/office/drawing/2014/main" id="{173358F4-0874-41FD-AC9F-D4BA2745F6AE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513061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sz="2400"/>
              <a:t>推荐阅读</a:t>
            </a:r>
            <a:endParaRPr lang="zh-CN" altLang="en-US" sz="24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268C282-9259-439B-8175-5C1344FE4050}"/>
              </a:ext>
            </a:extLst>
          </p:cNvPr>
          <p:cNvSpPr txBox="1"/>
          <p:nvPr/>
        </p:nvSpPr>
        <p:spPr>
          <a:xfrm>
            <a:off x="810000" y="2540000"/>
            <a:ext cx="727445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1.</a:t>
            </a:r>
            <a:r>
              <a:rPr kumimoji="1" lang="zh-CN" altLang="en-US" dirty="0"/>
              <a:t> </a:t>
            </a:r>
            <a:r>
              <a:rPr kumimoji="1" lang="en-US" altLang="zh-CN" dirty="0"/>
              <a:t>《</a:t>
            </a:r>
            <a:r>
              <a:rPr kumimoji="1" lang="zh-CN" altLang="en-US" dirty="0"/>
              <a:t>第一行代码</a:t>
            </a:r>
            <a:r>
              <a:rPr kumimoji="1" lang="en-US" altLang="zh-CN" dirty="0"/>
              <a:t>——Android》</a:t>
            </a:r>
            <a:r>
              <a:rPr kumimoji="1" lang="zh-CN" altLang="en-US" dirty="0"/>
              <a:t>官方主页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https://www.ituring.com.cn/book/2744</a:t>
            </a:r>
            <a:endParaRPr kumimoji="1" lang="en-US" altLang="zh-CN" dirty="0">
              <a:solidFill>
                <a:srgbClr val="00B0F0"/>
              </a:solidFill>
            </a:endParaRPr>
          </a:p>
          <a:p>
            <a:endParaRPr kumimoji="1" lang="en-US" altLang="zh-CN" dirty="0"/>
          </a:p>
          <a:p>
            <a:r>
              <a:rPr kumimoji="1" lang="en-US" altLang="zh-CN" dirty="0"/>
              <a:t>2.</a:t>
            </a:r>
            <a:r>
              <a:rPr kumimoji="1" lang="zh-CN" altLang="en-US" dirty="0"/>
              <a:t>  郭霖微信公众号</a:t>
            </a:r>
            <a:endParaRPr kumimoji="1" lang="en-US" altLang="zh-CN" dirty="0"/>
          </a:p>
          <a:p>
            <a:endParaRPr kumimoji="1"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631C6B21-5AED-49C4-ADD5-1527EA41171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600" y="4098925"/>
            <a:ext cx="1822450" cy="18572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图片 11" descr="手机屏幕截图&#10;&#10;描述已自动生成">
            <a:extLst>
              <a:ext uri="{FF2B5EF4-FFF2-40B4-BE49-F238E27FC236}">
                <a16:creationId xmlns:a16="http://schemas.microsoft.com/office/drawing/2014/main" id="{661FFC44-1FEB-401B-BB16-A884CEA075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1" y="2317750"/>
            <a:ext cx="3462516" cy="381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5042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490F0C-E588-4A18-A32C-7836EDB3B3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40598" y="3163750"/>
            <a:ext cx="9110804" cy="530500"/>
          </a:xfrm>
        </p:spPr>
        <p:txBody>
          <a:bodyPr>
            <a:normAutofit fontScale="90000"/>
          </a:bodyPr>
          <a:lstStyle/>
          <a:p>
            <a:r>
              <a:rPr lang="zh-CN" altLang="en-US" sz="3200" dirty="0"/>
              <a:t>结束</a:t>
            </a:r>
          </a:p>
        </p:txBody>
      </p:sp>
    </p:spTree>
    <p:extLst>
      <p:ext uri="{BB962C8B-B14F-4D97-AF65-F5344CB8AC3E}">
        <p14:creationId xmlns:p14="http://schemas.microsoft.com/office/powerpoint/2010/main" val="1389320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490F0C-E588-4A18-A32C-7836EDB3B3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6071" y="3145206"/>
            <a:ext cx="9119857" cy="567587"/>
          </a:xfrm>
        </p:spPr>
        <p:txBody>
          <a:bodyPr>
            <a:normAutofit fontScale="90000"/>
          </a:bodyPr>
          <a:lstStyle/>
          <a:p>
            <a:r>
              <a:rPr lang="zh-CN" altLang="en-US" sz="3200" dirty="0"/>
              <a:t>运行时权限</a:t>
            </a:r>
          </a:p>
        </p:txBody>
      </p:sp>
    </p:spTree>
    <p:extLst>
      <p:ext uri="{BB962C8B-B14F-4D97-AF65-F5344CB8AC3E}">
        <p14:creationId xmlns:p14="http://schemas.microsoft.com/office/powerpoint/2010/main" val="2893472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68F25F-2BA6-4C59-93C9-F38AAB3DD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3061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运行时权限简介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C09C1D0-9291-4759-A115-CC21729B1056}"/>
              </a:ext>
            </a:extLst>
          </p:cNvPr>
          <p:cNvSpPr/>
          <p:nvPr/>
        </p:nvSpPr>
        <p:spPr>
          <a:xfrm>
            <a:off x="701722" y="2397682"/>
            <a:ext cx="1032260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在过去，</a:t>
            </a:r>
            <a:r>
              <a:rPr lang="en-US" altLang="zh-CN" dirty="0"/>
              <a:t>Android</a:t>
            </a:r>
            <a:r>
              <a:rPr lang="zh-CN" altLang="en-US" dirty="0"/>
              <a:t>系统的权限机制设计得非常简单，就是用户如果认可你所申请的权限，就会安装你的程序，如果不认可你所申请的权限，那么拒绝安装就可以了。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而在</a:t>
            </a:r>
            <a:r>
              <a:rPr lang="en-US" altLang="zh-CN" dirty="0"/>
              <a:t>Android 6.0</a:t>
            </a:r>
            <a:r>
              <a:rPr lang="zh-CN" altLang="en-US" dirty="0"/>
              <a:t>系统中新增了运行时权限功能。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现在用户不需要在安装软件的时候一次性授权所有申请的权限，而是可以在软件的使用过程中再对某一项权限申请进行授权。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比如一款相机应用在运行时申请了地理位置定位权限，就算拒绝了这个权限，也应该可以使用这个应用的其他功能，而不是像之前那样直接无法安装它。</a:t>
            </a:r>
          </a:p>
        </p:txBody>
      </p:sp>
    </p:spTree>
    <p:extLst>
      <p:ext uri="{BB962C8B-B14F-4D97-AF65-F5344CB8AC3E}">
        <p14:creationId xmlns:p14="http://schemas.microsoft.com/office/powerpoint/2010/main" val="471421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68F25F-2BA6-4C59-93C9-F38AAB3DD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3061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运行时权限汇总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C09C1D0-9291-4759-A115-CC21729B1056}"/>
              </a:ext>
            </a:extLst>
          </p:cNvPr>
          <p:cNvSpPr/>
          <p:nvPr/>
        </p:nvSpPr>
        <p:spPr>
          <a:xfrm>
            <a:off x="838200" y="2561455"/>
            <a:ext cx="419782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右表列出了到</a:t>
            </a:r>
            <a:r>
              <a:rPr lang="en-US" altLang="zh-CN" dirty="0"/>
              <a:t>Android 10</a:t>
            </a:r>
            <a:r>
              <a:rPr lang="zh-CN" altLang="en-US" dirty="0"/>
              <a:t>系统为止所有的危险权限。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一共是</a:t>
            </a:r>
            <a:r>
              <a:rPr lang="en-US" altLang="zh-CN" dirty="0"/>
              <a:t>11</a:t>
            </a:r>
            <a:r>
              <a:rPr lang="zh-CN" altLang="en-US" dirty="0"/>
              <a:t>组</a:t>
            </a:r>
            <a:r>
              <a:rPr lang="en-US" altLang="zh-CN" dirty="0"/>
              <a:t>30</a:t>
            </a:r>
            <a:r>
              <a:rPr lang="zh-CN" altLang="en-US" dirty="0"/>
              <a:t>个权限。 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44D0FFAB-459F-4CA6-B9C7-EE06696936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2113962"/>
              </p:ext>
            </p:extLst>
          </p:nvPr>
        </p:nvGraphicFramePr>
        <p:xfrm>
          <a:off x="5363569" y="122829"/>
          <a:ext cx="6711382" cy="635716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55691">
                  <a:extLst>
                    <a:ext uri="{9D8B030D-6E8A-4147-A177-3AD203B41FA5}">
                      <a16:colId xmlns:a16="http://schemas.microsoft.com/office/drawing/2014/main" val="653579135"/>
                    </a:ext>
                  </a:extLst>
                </a:gridCol>
                <a:gridCol w="3355691">
                  <a:extLst>
                    <a:ext uri="{9D8B030D-6E8A-4147-A177-3AD203B41FA5}">
                      <a16:colId xmlns:a16="http://schemas.microsoft.com/office/drawing/2014/main" val="313472108"/>
                    </a:ext>
                  </a:extLst>
                </a:gridCol>
              </a:tblGrid>
              <a:tr h="218535">
                <a:tc>
                  <a:txBody>
                    <a:bodyPr/>
                    <a:lstStyle/>
                    <a:p>
                      <a:pPr indent="127000" algn="ctr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900" b="1" kern="950" dirty="0">
                          <a:effectLst/>
                        </a:rPr>
                        <a:t>权限组名</a:t>
                      </a:r>
                      <a:endParaRPr lang="zh-CN" sz="900" b="1" kern="950" dirty="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55" marR="68555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900" b="1" kern="950" dirty="0">
                          <a:effectLst/>
                        </a:rPr>
                        <a:t>权限名</a:t>
                      </a:r>
                      <a:endParaRPr lang="zh-CN" sz="900" b="1" kern="950" dirty="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55" marR="68555" marT="0" marB="0" anchor="ctr"/>
                </a:tc>
                <a:extLst>
                  <a:ext uri="{0D108BD9-81ED-4DB2-BD59-A6C34878D82A}">
                    <a16:rowId xmlns:a16="http://schemas.microsoft.com/office/drawing/2014/main" val="4177673389"/>
                  </a:ext>
                </a:extLst>
              </a:tr>
              <a:tr h="350428">
                <a:tc rowSpan="2">
                  <a:txBody>
                    <a:bodyPr/>
                    <a:lstStyle/>
                    <a:p>
                      <a:pPr indent="737870"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900" kern="950" spc="-20" dirty="0">
                          <a:effectLst/>
                        </a:rPr>
                        <a:t>CALENDAR</a:t>
                      </a:r>
                      <a:endParaRPr lang="zh-CN" sz="900" kern="950" dirty="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55" marR="68555" marT="0" marB="0" anchor="ctr"/>
                </a:tc>
                <a:tc>
                  <a:txBody>
                    <a:bodyPr/>
                    <a:lstStyle/>
                    <a:p>
                      <a:pPr indent="944245"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900" kern="950" spc="-20" dirty="0">
                          <a:effectLst/>
                        </a:rPr>
                        <a:t>READ_CALENDAR</a:t>
                      </a:r>
                      <a:endParaRPr lang="zh-CN" sz="900" kern="950" dirty="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55" marR="68555" marT="0" marB="0" anchor="ctr"/>
                </a:tc>
                <a:extLst>
                  <a:ext uri="{0D108BD9-81ED-4DB2-BD59-A6C34878D82A}">
                    <a16:rowId xmlns:a16="http://schemas.microsoft.com/office/drawing/2014/main" val="1656948569"/>
                  </a:ext>
                </a:extLst>
              </a:tr>
              <a:tr h="38186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944245"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900" kern="950" spc="-20" dirty="0">
                          <a:effectLst/>
                        </a:rPr>
                        <a:t>WRITE_CALENDAR</a:t>
                      </a:r>
                      <a:endParaRPr lang="zh-CN" sz="900" kern="950" dirty="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55" marR="68555" marT="0" marB="0" anchor="ctr"/>
                </a:tc>
                <a:extLst>
                  <a:ext uri="{0D108BD9-81ED-4DB2-BD59-A6C34878D82A}">
                    <a16:rowId xmlns:a16="http://schemas.microsoft.com/office/drawing/2014/main" val="2487627630"/>
                  </a:ext>
                </a:extLst>
              </a:tr>
              <a:tr h="573260">
                <a:tc>
                  <a:txBody>
                    <a:bodyPr/>
                    <a:lstStyle/>
                    <a:p>
                      <a:pPr indent="737870"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900" kern="950" spc="-20" dirty="0">
                          <a:effectLst/>
                        </a:rPr>
                        <a:t>CALL_LOG</a:t>
                      </a:r>
                      <a:endParaRPr lang="zh-CN" sz="900" kern="950" dirty="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55" marR="68555" marT="0" marB="0" anchor="ctr"/>
                </a:tc>
                <a:tc>
                  <a:txBody>
                    <a:bodyPr/>
                    <a:lstStyle/>
                    <a:p>
                      <a:pPr indent="944245"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900" kern="950" spc="-20">
                          <a:effectLst/>
                        </a:rPr>
                        <a:t>READ_CALL_LOG</a:t>
                      </a:r>
                      <a:endParaRPr lang="zh-CN" sz="900" kern="950">
                        <a:effectLst/>
                      </a:endParaRPr>
                    </a:p>
                    <a:p>
                      <a:pPr indent="944245"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900" kern="950" spc="-20">
                          <a:effectLst/>
                        </a:rPr>
                        <a:t>WRITE_CALL_LOG</a:t>
                      </a:r>
                      <a:endParaRPr lang="zh-CN" sz="900" kern="950">
                        <a:effectLst/>
                      </a:endParaRPr>
                    </a:p>
                    <a:p>
                      <a:pPr indent="944245"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900" kern="950" spc="-20">
                          <a:effectLst/>
                        </a:rPr>
                        <a:t>PROCESS_OUTGOING_CALLS</a:t>
                      </a:r>
                      <a:endParaRPr lang="zh-CN" sz="900" kern="95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55" marR="68555" marT="0" marB="0" anchor="ctr"/>
                </a:tc>
                <a:extLst>
                  <a:ext uri="{0D108BD9-81ED-4DB2-BD59-A6C34878D82A}">
                    <a16:rowId xmlns:a16="http://schemas.microsoft.com/office/drawing/2014/main" val="1223763721"/>
                  </a:ext>
                </a:extLst>
              </a:tr>
              <a:tr h="387414">
                <a:tc>
                  <a:txBody>
                    <a:bodyPr/>
                    <a:lstStyle/>
                    <a:p>
                      <a:pPr indent="737870"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900" kern="950" spc="-20">
                          <a:effectLst/>
                        </a:rPr>
                        <a:t>CAMERA</a:t>
                      </a:r>
                      <a:endParaRPr lang="zh-CN" sz="900" kern="95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55" marR="68555" marT="0" marB="0" anchor="ctr"/>
                </a:tc>
                <a:tc>
                  <a:txBody>
                    <a:bodyPr/>
                    <a:lstStyle/>
                    <a:p>
                      <a:pPr indent="944245"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900" kern="950" spc="-20">
                          <a:effectLst/>
                        </a:rPr>
                        <a:t>CAMERA</a:t>
                      </a:r>
                      <a:endParaRPr lang="zh-CN" sz="900" kern="95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55" marR="68555" marT="0" marB="0" anchor="ctr"/>
                </a:tc>
                <a:extLst>
                  <a:ext uri="{0D108BD9-81ED-4DB2-BD59-A6C34878D82A}">
                    <a16:rowId xmlns:a16="http://schemas.microsoft.com/office/drawing/2014/main" val="1381882593"/>
                  </a:ext>
                </a:extLst>
              </a:tr>
              <a:tr h="166430">
                <a:tc rowSpan="3">
                  <a:txBody>
                    <a:bodyPr/>
                    <a:lstStyle/>
                    <a:p>
                      <a:pPr indent="737870"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900" kern="950" spc="-20">
                          <a:effectLst/>
                        </a:rPr>
                        <a:t>CONTACTS</a:t>
                      </a:r>
                      <a:endParaRPr lang="zh-CN" sz="900" kern="95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55" marR="68555" marT="0" marB="0" anchor="ctr"/>
                </a:tc>
                <a:tc>
                  <a:txBody>
                    <a:bodyPr/>
                    <a:lstStyle/>
                    <a:p>
                      <a:pPr indent="944245"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900" kern="950" spc="-20">
                          <a:effectLst/>
                        </a:rPr>
                        <a:t>READ_CONTACTS</a:t>
                      </a:r>
                      <a:endParaRPr lang="zh-CN" sz="900" kern="95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55" marR="68555" marT="0" marB="0" anchor="ctr"/>
                </a:tc>
                <a:extLst>
                  <a:ext uri="{0D108BD9-81ED-4DB2-BD59-A6C34878D82A}">
                    <a16:rowId xmlns:a16="http://schemas.microsoft.com/office/drawing/2014/main" val="3981077028"/>
                  </a:ext>
                </a:extLst>
              </a:tr>
              <a:tr h="16643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944245"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900" kern="950" spc="-20">
                          <a:effectLst/>
                        </a:rPr>
                        <a:t>WRITE_CONTACTS</a:t>
                      </a:r>
                      <a:endParaRPr lang="zh-CN" sz="900" kern="95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55" marR="68555" marT="0" marB="0" anchor="ctr"/>
                </a:tc>
                <a:extLst>
                  <a:ext uri="{0D108BD9-81ED-4DB2-BD59-A6C34878D82A}">
                    <a16:rowId xmlns:a16="http://schemas.microsoft.com/office/drawing/2014/main" val="1764683711"/>
                  </a:ext>
                </a:extLst>
              </a:tr>
              <a:tr h="16643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944245"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900" kern="950" spc="-20">
                          <a:effectLst/>
                        </a:rPr>
                        <a:t>GET_ACCOUNTS</a:t>
                      </a:r>
                      <a:endParaRPr lang="zh-CN" sz="900" kern="95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55" marR="68555" marT="0" marB="0" anchor="ctr"/>
                </a:tc>
                <a:extLst>
                  <a:ext uri="{0D108BD9-81ED-4DB2-BD59-A6C34878D82A}">
                    <a16:rowId xmlns:a16="http://schemas.microsoft.com/office/drawing/2014/main" val="3230584594"/>
                  </a:ext>
                </a:extLst>
              </a:tr>
              <a:tr h="166430">
                <a:tc rowSpan="2">
                  <a:txBody>
                    <a:bodyPr/>
                    <a:lstStyle/>
                    <a:p>
                      <a:pPr indent="737870"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900" kern="950" spc="-20">
                          <a:effectLst/>
                        </a:rPr>
                        <a:t>LOCATION</a:t>
                      </a:r>
                      <a:endParaRPr lang="zh-CN" sz="900" kern="95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55" marR="68555" marT="0" marB="0" anchor="ctr"/>
                </a:tc>
                <a:tc>
                  <a:txBody>
                    <a:bodyPr/>
                    <a:lstStyle/>
                    <a:p>
                      <a:pPr indent="944245"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900" kern="950" spc="-20">
                          <a:effectLst/>
                        </a:rPr>
                        <a:t>ACCESS_FINE_LOCATION</a:t>
                      </a:r>
                      <a:endParaRPr lang="zh-CN" sz="900" kern="95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55" marR="68555" marT="0" marB="0" anchor="ctr"/>
                </a:tc>
                <a:extLst>
                  <a:ext uri="{0D108BD9-81ED-4DB2-BD59-A6C34878D82A}">
                    <a16:rowId xmlns:a16="http://schemas.microsoft.com/office/drawing/2014/main" val="15887750"/>
                  </a:ext>
                </a:extLst>
              </a:tr>
              <a:tr h="5362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944245"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900" kern="950" spc="-20">
                          <a:effectLst/>
                        </a:rPr>
                        <a:t>ACCESS_COARSE_LOCATION</a:t>
                      </a:r>
                      <a:endParaRPr lang="zh-CN" sz="900" kern="950">
                        <a:effectLst/>
                      </a:endParaRPr>
                    </a:p>
                    <a:p>
                      <a:pPr indent="944245"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900" kern="950" spc="-20">
                          <a:effectLst/>
                        </a:rPr>
                        <a:t>ACCESS_BACKGROUND_LOCATION</a:t>
                      </a:r>
                      <a:endParaRPr lang="zh-CN" sz="900" kern="95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55" marR="68555" marT="0" marB="0" anchor="ctr"/>
                </a:tc>
                <a:extLst>
                  <a:ext uri="{0D108BD9-81ED-4DB2-BD59-A6C34878D82A}">
                    <a16:rowId xmlns:a16="http://schemas.microsoft.com/office/drawing/2014/main" val="2824659988"/>
                  </a:ext>
                </a:extLst>
              </a:tr>
              <a:tr h="166430">
                <a:tc>
                  <a:txBody>
                    <a:bodyPr/>
                    <a:lstStyle/>
                    <a:p>
                      <a:pPr indent="737870"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900" kern="950" spc="-20">
                          <a:effectLst/>
                        </a:rPr>
                        <a:t>MICROPHONE</a:t>
                      </a:r>
                      <a:endParaRPr lang="zh-CN" sz="900" kern="95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55" marR="68555" marT="0" marB="0" anchor="ctr"/>
                </a:tc>
                <a:tc>
                  <a:txBody>
                    <a:bodyPr/>
                    <a:lstStyle/>
                    <a:p>
                      <a:pPr indent="944245"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900" kern="950" spc="-20">
                          <a:effectLst/>
                        </a:rPr>
                        <a:t>RECORD_AUDIO</a:t>
                      </a:r>
                      <a:endParaRPr lang="zh-CN" sz="900" kern="95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55" marR="68555" marT="0" marB="0" anchor="ctr"/>
                </a:tc>
                <a:extLst>
                  <a:ext uri="{0D108BD9-81ED-4DB2-BD59-A6C34878D82A}">
                    <a16:rowId xmlns:a16="http://schemas.microsoft.com/office/drawing/2014/main" val="508994841"/>
                  </a:ext>
                </a:extLst>
              </a:tr>
              <a:tr h="166430">
                <a:tc rowSpan="6">
                  <a:txBody>
                    <a:bodyPr/>
                    <a:lstStyle/>
                    <a:p>
                      <a:pPr indent="737870"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900" kern="950" spc="-20">
                          <a:effectLst/>
                        </a:rPr>
                        <a:t>PHONE</a:t>
                      </a:r>
                      <a:endParaRPr lang="zh-CN" sz="900" kern="95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55" marR="68555" marT="0" marB="0" anchor="ctr"/>
                </a:tc>
                <a:tc>
                  <a:txBody>
                    <a:bodyPr/>
                    <a:lstStyle/>
                    <a:p>
                      <a:pPr indent="944245"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900" kern="950" spc="-20">
                          <a:effectLst/>
                        </a:rPr>
                        <a:t>READ_PHONE_STATE</a:t>
                      </a:r>
                      <a:endParaRPr lang="zh-CN" sz="900" kern="95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55" marR="68555" marT="0" marB="0" anchor="ctr"/>
                </a:tc>
                <a:extLst>
                  <a:ext uri="{0D108BD9-81ED-4DB2-BD59-A6C34878D82A}">
                    <a16:rowId xmlns:a16="http://schemas.microsoft.com/office/drawing/2014/main" val="2227541653"/>
                  </a:ext>
                </a:extLst>
              </a:tr>
              <a:tr h="36244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944245"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900" kern="950" spc="-20">
                          <a:effectLst/>
                        </a:rPr>
                        <a:t>READ_PHONE_NUMBERS</a:t>
                      </a:r>
                      <a:endParaRPr lang="zh-CN" sz="900" kern="95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55" marR="68555" marT="0" marB="0" anchor="ctr"/>
                </a:tc>
                <a:extLst>
                  <a:ext uri="{0D108BD9-81ED-4DB2-BD59-A6C34878D82A}">
                    <a16:rowId xmlns:a16="http://schemas.microsoft.com/office/drawing/2014/main" val="1944027743"/>
                  </a:ext>
                </a:extLst>
              </a:tr>
              <a:tr h="16643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944245"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900" kern="950" spc="-20">
                          <a:effectLst/>
                        </a:rPr>
                        <a:t>CALL_PHONE</a:t>
                      </a:r>
                      <a:endParaRPr lang="zh-CN" sz="900" kern="95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55" marR="68555" marT="0" marB="0" anchor="ctr"/>
                </a:tc>
                <a:extLst>
                  <a:ext uri="{0D108BD9-81ED-4DB2-BD59-A6C34878D82A}">
                    <a16:rowId xmlns:a16="http://schemas.microsoft.com/office/drawing/2014/main" val="865903010"/>
                  </a:ext>
                </a:extLst>
              </a:tr>
              <a:tr h="16643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944245"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900" kern="950" spc="-20">
                          <a:effectLst/>
                        </a:rPr>
                        <a:t>ANSWER_PHONE_CALLS</a:t>
                      </a:r>
                      <a:endParaRPr lang="zh-CN" sz="900" kern="95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55" marR="68555" marT="0" marB="0" anchor="ctr"/>
                </a:tc>
                <a:extLst>
                  <a:ext uri="{0D108BD9-81ED-4DB2-BD59-A6C34878D82A}">
                    <a16:rowId xmlns:a16="http://schemas.microsoft.com/office/drawing/2014/main" val="3113464904"/>
                  </a:ext>
                </a:extLst>
              </a:tr>
              <a:tr h="16643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944245"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900" kern="950" spc="-20">
                          <a:effectLst/>
                        </a:rPr>
                        <a:t>ADD_VOICEMAIL</a:t>
                      </a:r>
                      <a:endParaRPr lang="zh-CN" sz="900" kern="95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55" marR="68555" marT="0" marB="0" anchor="ctr"/>
                </a:tc>
                <a:extLst>
                  <a:ext uri="{0D108BD9-81ED-4DB2-BD59-A6C34878D82A}">
                    <a16:rowId xmlns:a16="http://schemas.microsoft.com/office/drawing/2014/main" val="2966977519"/>
                  </a:ext>
                </a:extLst>
              </a:tr>
              <a:tr h="36984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944245"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900" kern="950" spc="-20">
                          <a:effectLst/>
                        </a:rPr>
                        <a:t>USE_SIP</a:t>
                      </a:r>
                      <a:endParaRPr lang="zh-CN" sz="900" kern="950">
                        <a:effectLst/>
                      </a:endParaRPr>
                    </a:p>
                    <a:p>
                      <a:pPr indent="944245"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900" kern="950" spc="-20">
                          <a:effectLst/>
                        </a:rPr>
                        <a:t>ACCEPT_HANDOVER</a:t>
                      </a:r>
                      <a:endParaRPr lang="zh-CN" sz="900" kern="95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55" marR="68555" marT="0" marB="0" anchor="ctr"/>
                </a:tc>
                <a:extLst>
                  <a:ext uri="{0D108BD9-81ED-4DB2-BD59-A6C34878D82A}">
                    <a16:rowId xmlns:a16="http://schemas.microsoft.com/office/drawing/2014/main" val="2533296501"/>
                  </a:ext>
                </a:extLst>
              </a:tr>
              <a:tr h="166430">
                <a:tc>
                  <a:txBody>
                    <a:bodyPr/>
                    <a:lstStyle/>
                    <a:p>
                      <a:pPr indent="737870"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900" kern="950" spc="-20">
                          <a:effectLst/>
                        </a:rPr>
                        <a:t>SENSORS</a:t>
                      </a:r>
                      <a:endParaRPr lang="zh-CN" sz="900" kern="95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55" marR="68555" marT="0" marB="0" anchor="ctr"/>
                </a:tc>
                <a:tc>
                  <a:txBody>
                    <a:bodyPr/>
                    <a:lstStyle/>
                    <a:p>
                      <a:pPr indent="944245"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900" kern="950" spc="-20">
                          <a:effectLst/>
                        </a:rPr>
                        <a:t>BODY_SENSORS</a:t>
                      </a:r>
                      <a:endParaRPr lang="zh-CN" sz="900" kern="95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55" marR="68555" marT="0" marB="0" anchor="ctr"/>
                </a:tc>
                <a:extLst>
                  <a:ext uri="{0D108BD9-81ED-4DB2-BD59-A6C34878D82A}">
                    <a16:rowId xmlns:a16="http://schemas.microsoft.com/office/drawing/2014/main" val="2113758912"/>
                  </a:ext>
                </a:extLst>
              </a:tr>
              <a:tr h="166430">
                <a:tc>
                  <a:txBody>
                    <a:bodyPr/>
                    <a:lstStyle/>
                    <a:p>
                      <a:pPr indent="737870"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900" kern="950" spc="-20">
                          <a:effectLst/>
                        </a:rPr>
                        <a:t>ACTIVITY_RECOGNITION</a:t>
                      </a:r>
                      <a:endParaRPr lang="zh-CN" sz="900" kern="95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55" marR="68555" marT="0" marB="0" anchor="ctr"/>
                </a:tc>
                <a:tc>
                  <a:txBody>
                    <a:bodyPr/>
                    <a:lstStyle/>
                    <a:p>
                      <a:pPr indent="944245"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900" kern="950" spc="-20">
                          <a:effectLst/>
                        </a:rPr>
                        <a:t>ACTIVITY_RECOGNITION</a:t>
                      </a:r>
                      <a:endParaRPr lang="zh-CN" sz="900" kern="95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55" marR="68555" marT="0" marB="0" anchor="ctr"/>
                </a:tc>
                <a:extLst>
                  <a:ext uri="{0D108BD9-81ED-4DB2-BD59-A6C34878D82A}">
                    <a16:rowId xmlns:a16="http://schemas.microsoft.com/office/drawing/2014/main" val="2121485746"/>
                  </a:ext>
                </a:extLst>
              </a:tr>
              <a:tr h="166430">
                <a:tc rowSpan="5">
                  <a:txBody>
                    <a:bodyPr/>
                    <a:lstStyle/>
                    <a:p>
                      <a:pPr indent="737870"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900" kern="950" spc="-20">
                          <a:effectLst/>
                        </a:rPr>
                        <a:t>SMS</a:t>
                      </a:r>
                      <a:endParaRPr lang="zh-CN" sz="900" kern="95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55" marR="68555" marT="0" marB="0" anchor="ctr"/>
                </a:tc>
                <a:tc>
                  <a:txBody>
                    <a:bodyPr/>
                    <a:lstStyle/>
                    <a:p>
                      <a:pPr indent="944245"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900" kern="950" spc="-20">
                          <a:effectLst/>
                        </a:rPr>
                        <a:t>SEND_SMS</a:t>
                      </a:r>
                      <a:endParaRPr lang="zh-CN" sz="900" kern="95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55" marR="68555" marT="0" marB="0" anchor="ctr"/>
                </a:tc>
                <a:extLst>
                  <a:ext uri="{0D108BD9-81ED-4DB2-BD59-A6C34878D82A}">
                    <a16:rowId xmlns:a16="http://schemas.microsoft.com/office/drawing/2014/main" val="1018367299"/>
                  </a:ext>
                </a:extLst>
              </a:tr>
              <a:tr h="16643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944245"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900" kern="950" spc="-20">
                          <a:effectLst/>
                        </a:rPr>
                        <a:t>RECEIVE_SMS</a:t>
                      </a:r>
                      <a:endParaRPr lang="zh-CN" sz="900" kern="95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55" marR="68555" marT="0" marB="0" anchor="ctr"/>
                </a:tc>
                <a:extLst>
                  <a:ext uri="{0D108BD9-81ED-4DB2-BD59-A6C34878D82A}">
                    <a16:rowId xmlns:a16="http://schemas.microsoft.com/office/drawing/2014/main" val="3066527565"/>
                  </a:ext>
                </a:extLst>
              </a:tr>
              <a:tr h="16643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944245"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900" kern="950" spc="-20">
                          <a:effectLst/>
                        </a:rPr>
                        <a:t>READ_SMS</a:t>
                      </a:r>
                      <a:endParaRPr lang="zh-CN" sz="900" kern="95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55" marR="68555" marT="0" marB="0" anchor="ctr"/>
                </a:tc>
                <a:extLst>
                  <a:ext uri="{0D108BD9-81ED-4DB2-BD59-A6C34878D82A}">
                    <a16:rowId xmlns:a16="http://schemas.microsoft.com/office/drawing/2014/main" val="23183261"/>
                  </a:ext>
                </a:extLst>
              </a:tr>
              <a:tr h="16643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944245"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900" kern="950" spc="-20">
                          <a:effectLst/>
                        </a:rPr>
                        <a:t>RECEIVE_WAP_PUSH</a:t>
                      </a:r>
                      <a:endParaRPr lang="zh-CN" sz="900" kern="95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55" marR="68555" marT="0" marB="0" anchor="ctr"/>
                </a:tc>
                <a:extLst>
                  <a:ext uri="{0D108BD9-81ED-4DB2-BD59-A6C34878D82A}">
                    <a16:rowId xmlns:a16="http://schemas.microsoft.com/office/drawing/2014/main" val="3161698795"/>
                  </a:ext>
                </a:extLst>
              </a:tr>
              <a:tr h="16643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944245"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900" kern="950" spc="-20">
                          <a:effectLst/>
                        </a:rPr>
                        <a:t>RECEIVE_MMS</a:t>
                      </a:r>
                      <a:endParaRPr lang="zh-CN" sz="900" kern="95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55" marR="68555" marT="0" marB="0" anchor="ctr"/>
                </a:tc>
                <a:extLst>
                  <a:ext uri="{0D108BD9-81ED-4DB2-BD59-A6C34878D82A}">
                    <a16:rowId xmlns:a16="http://schemas.microsoft.com/office/drawing/2014/main" val="1315795174"/>
                  </a:ext>
                </a:extLst>
              </a:tr>
              <a:tr h="166430">
                <a:tc rowSpan="2">
                  <a:txBody>
                    <a:bodyPr/>
                    <a:lstStyle/>
                    <a:p>
                      <a:pPr indent="737870"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900" kern="950" spc="-20">
                          <a:effectLst/>
                        </a:rPr>
                        <a:t>STORAGE</a:t>
                      </a:r>
                      <a:endParaRPr lang="zh-CN" sz="900" kern="95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55" marR="68555" marT="0" marB="0" anchor="ctr"/>
                </a:tc>
                <a:tc>
                  <a:txBody>
                    <a:bodyPr/>
                    <a:lstStyle/>
                    <a:p>
                      <a:pPr indent="944245"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900" kern="950" spc="-20">
                          <a:effectLst/>
                        </a:rPr>
                        <a:t>READ_EXTERNAL_STORAGE</a:t>
                      </a:r>
                      <a:endParaRPr lang="zh-CN" sz="900" kern="95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55" marR="68555" marT="0" marB="0" anchor="ctr"/>
                </a:tc>
                <a:extLst>
                  <a:ext uri="{0D108BD9-81ED-4DB2-BD59-A6C34878D82A}">
                    <a16:rowId xmlns:a16="http://schemas.microsoft.com/office/drawing/2014/main" val="3495900244"/>
                  </a:ext>
                </a:extLst>
              </a:tr>
              <a:tr h="34778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944245"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900" kern="950" spc="-20" dirty="0">
                          <a:effectLst/>
                        </a:rPr>
                        <a:t>WRITE_EXTERNAL_STORAGE</a:t>
                      </a:r>
                      <a:endParaRPr lang="zh-CN" sz="900" kern="950" dirty="0">
                        <a:effectLst/>
                      </a:endParaRPr>
                    </a:p>
                    <a:p>
                      <a:pPr indent="944245"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900" kern="950" spc="-20" dirty="0">
                          <a:effectLst/>
                        </a:rPr>
                        <a:t>ACCESS_MEDIA_LOCATION</a:t>
                      </a:r>
                      <a:endParaRPr lang="zh-CN" sz="900" kern="950" dirty="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55" marR="68555" marT="0" marB="0" anchor="ctr"/>
                </a:tc>
                <a:extLst>
                  <a:ext uri="{0D108BD9-81ED-4DB2-BD59-A6C34878D82A}">
                    <a16:rowId xmlns:a16="http://schemas.microsoft.com/office/drawing/2014/main" val="11101878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411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68F25F-2BA6-4C59-93C9-F38AAB3DD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289" y="378773"/>
            <a:ext cx="10515600" cy="513061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运行时权限代码示例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2A01C5F-3E6B-41B2-94BB-EBCD649CD2C0}"/>
              </a:ext>
            </a:extLst>
          </p:cNvPr>
          <p:cNvSpPr/>
          <p:nvPr/>
        </p:nvSpPr>
        <p:spPr>
          <a:xfrm>
            <a:off x="3411940" y="181848"/>
            <a:ext cx="8984777" cy="63940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50" dirty="0"/>
              <a:t>class MainActivity : AppCompatActivity() {</a:t>
            </a:r>
          </a:p>
          <a:p>
            <a:endParaRPr lang="zh-CN" altLang="en-US" sz="1050" dirty="0"/>
          </a:p>
          <a:p>
            <a:r>
              <a:rPr lang="zh-CN" altLang="en-US" sz="1050" dirty="0"/>
              <a:t>    override fun onCreate(savedInstanceState: Bundle?) {</a:t>
            </a:r>
          </a:p>
          <a:p>
            <a:r>
              <a:rPr lang="zh-CN" altLang="en-US" sz="1050" dirty="0"/>
              <a:t>        super.onCreate(savedInstanceState)</a:t>
            </a:r>
          </a:p>
          <a:p>
            <a:r>
              <a:rPr lang="zh-CN" altLang="en-US" sz="1050" dirty="0"/>
              <a:t>        setContentView(R.layout.activity_main)</a:t>
            </a:r>
          </a:p>
          <a:p>
            <a:r>
              <a:rPr lang="zh-CN" altLang="en-US" sz="1050" dirty="0"/>
              <a:t>        makeCall.setOnClickListener {</a:t>
            </a:r>
          </a:p>
          <a:p>
            <a:r>
              <a:rPr lang="zh-CN" altLang="en-US" sz="1050" dirty="0"/>
              <a:t>            if (ContextCompat.checkSelfPermission(this,  Manifest.permission.CALL_PHONE) != PackageManager.PERMISSION_GRANTED) {</a:t>
            </a:r>
          </a:p>
          <a:p>
            <a:r>
              <a:rPr lang="zh-CN" altLang="en-US" sz="1050" dirty="0"/>
              <a:t>                ActivityCompat.requestPermissions(this, arrayOf(Manifest.permission.CALL_PHONE), 1)</a:t>
            </a:r>
          </a:p>
          <a:p>
            <a:r>
              <a:rPr lang="zh-CN" altLang="en-US" sz="1050" dirty="0"/>
              <a:t>            } else {</a:t>
            </a:r>
          </a:p>
          <a:p>
            <a:r>
              <a:rPr lang="zh-CN" altLang="en-US" sz="1050" dirty="0"/>
              <a:t>                call()</a:t>
            </a:r>
          </a:p>
          <a:p>
            <a:r>
              <a:rPr lang="zh-CN" altLang="en-US" sz="1050" dirty="0"/>
              <a:t>            }</a:t>
            </a:r>
          </a:p>
          <a:p>
            <a:r>
              <a:rPr lang="zh-CN" altLang="en-US" sz="1050" dirty="0"/>
              <a:t>        }</a:t>
            </a:r>
          </a:p>
          <a:p>
            <a:r>
              <a:rPr lang="zh-CN" altLang="en-US" sz="1050" dirty="0"/>
              <a:t>    }</a:t>
            </a:r>
          </a:p>
          <a:p>
            <a:endParaRPr lang="zh-CN" altLang="en-US" sz="1050" dirty="0"/>
          </a:p>
          <a:p>
            <a:r>
              <a:rPr lang="zh-CN" altLang="en-US" sz="1050" dirty="0"/>
              <a:t>    override fun onRequestPermissionsResult(requestCode: Int, permissions: Array&lt;String&gt;, grantResults: IntArray) {</a:t>
            </a:r>
          </a:p>
          <a:p>
            <a:r>
              <a:rPr lang="zh-CN" altLang="en-US" sz="1050" dirty="0"/>
              <a:t>        super.onRequestPermissionsResult(requestCode, permissions, grantResults)</a:t>
            </a:r>
          </a:p>
          <a:p>
            <a:r>
              <a:rPr lang="zh-CN" altLang="en-US" sz="1050" dirty="0"/>
              <a:t>        when (requestCode) {</a:t>
            </a:r>
          </a:p>
          <a:p>
            <a:r>
              <a:rPr lang="zh-CN" altLang="en-US" sz="1050" dirty="0"/>
              <a:t>            1 -&gt; {</a:t>
            </a:r>
          </a:p>
          <a:p>
            <a:r>
              <a:rPr lang="zh-CN" altLang="en-US" sz="1050" dirty="0"/>
              <a:t>                if (grantResults.isNotEmpty() &amp;&amp; grantResults[0] == PackageManager.PERMISSION_GRANTED) {</a:t>
            </a:r>
          </a:p>
          <a:p>
            <a:r>
              <a:rPr lang="zh-CN" altLang="en-US" sz="1050" dirty="0"/>
              <a:t>                    call()</a:t>
            </a:r>
          </a:p>
          <a:p>
            <a:r>
              <a:rPr lang="zh-CN" altLang="en-US" sz="1050" dirty="0"/>
              <a:t>                } else {</a:t>
            </a:r>
          </a:p>
          <a:p>
            <a:r>
              <a:rPr lang="zh-CN" altLang="en-US" sz="1050" dirty="0"/>
              <a:t>                    Toast.makeText(this, "You denied the permission", Toast.LENGTH_SHORT).show()</a:t>
            </a:r>
          </a:p>
          <a:p>
            <a:r>
              <a:rPr lang="zh-CN" altLang="en-US" sz="1050" dirty="0"/>
              <a:t>                }</a:t>
            </a:r>
          </a:p>
          <a:p>
            <a:r>
              <a:rPr lang="zh-CN" altLang="en-US" sz="1050" dirty="0"/>
              <a:t>            }</a:t>
            </a:r>
          </a:p>
          <a:p>
            <a:r>
              <a:rPr lang="zh-CN" altLang="en-US" sz="1050" dirty="0"/>
              <a:t>        }</a:t>
            </a:r>
          </a:p>
          <a:p>
            <a:r>
              <a:rPr lang="zh-CN" altLang="en-US" sz="1050" dirty="0"/>
              <a:t>    }</a:t>
            </a:r>
          </a:p>
          <a:p>
            <a:endParaRPr lang="zh-CN" altLang="en-US" sz="1050" dirty="0"/>
          </a:p>
          <a:p>
            <a:r>
              <a:rPr lang="zh-CN" altLang="en-US" sz="1050" dirty="0"/>
              <a:t>    private fun call() {</a:t>
            </a:r>
          </a:p>
          <a:p>
            <a:r>
              <a:rPr lang="zh-CN" altLang="en-US" sz="1050" dirty="0"/>
              <a:t>        try {</a:t>
            </a:r>
          </a:p>
          <a:p>
            <a:r>
              <a:rPr lang="zh-CN" altLang="en-US" sz="1050" dirty="0"/>
              <a:t>            val intent = Intent(Intent.ACTION_CALL)</a:t>
            </a:r>
          </a:p>
          <a:p>
            <a:r>
              <a:rPr lang="zh-CN" altLang="en-US" sz="1050" dirty="0"/>
              <a:t>            intent.data = Uri.parse("tel:10086")</a:t>
            </a:r>
          </a:p>
          <a:p>
            <a:r>
              <a:rPr lang="zh-CN" altLang="en-US" sz="1050" dirty="0"/>
              <a:t>            startActivity(intent)</a:t>
            </a:r>
          </a:p>
          <a:p>
            <a:r>
              <a:rPr lang="zh-CN" altLang="en-US" sz="1050" dirty="0"/>
              <a:t>        } catch (e: SecurityException) {</a:t>
            </a:r>
          </a:p>
          <a:p>
            <a:r>
              <a:rPr lang="zh-CN" altLang="en-US" sz="1050" dirty="0"/>
              <a:t>            e.printStackTrace()</a:t>
            </a:r>
          </a:p>
          <a:p>
            <a:r>
              <a:rPr lang="zh-CN" altLang="en-US" sz="1050" dirty="0"/>
              <a:t>        }</a:t>
            </a:r>
          </a:p>
          <a:p>
            <a:r>
              <a:rPr lang="zh-CN" altLang="en-US" sz="1050" dirty="0"/>
              <a:t>    }</a:t>
            </a:r>
          </a:p>
          <a:p>
            <a:endParaRPr lang="zh-CN" altLang="en-US" sz="1050" dirty="0"/>
          </a:p>
          <a:p>
            <a:r>
              <a:rPr lang="zh-CN" altLang="en-US" sz="1050" dirty="0"/>
              <a:t>}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2866783-AA2D-4A92-885A-DEB5E283B18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836" y="1888941"/>
            <a:ext cx="2263923" cy="4300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668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490F0C-E588-4A18-A32C-7836EDB3B3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6071" y="3145206"/>
            <a:ext cx="9119857" cy="567587"/>
          </a:xfrm>
        </p:spPr>
        <p:txBody>
          <a:bodyPr>
            <a:normAutofit fontScale="90000"/>
          </a:bodyPr>
          <a:lstStyle/>
          <a:p>
            <a:r>
              <a:rPr lang="zh-CN" altLang="en-US" sz="3200" dirty="0"/>
              <a:t>访问其他程序中的数据</a:t>
            </a:r>
          </a:p>
        </p:txBody>
      </p:sp>
    </p:spTree>
    <p:extLst>
      <p:ext uri="{BB962C8B-B14F-4D97-AF65-F5344CB8AC3E}">
        <p14:creationId xmlns:p14="http://schemas.microsoft.com/office/powerpoint/2010/main" val="2469723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68F25F-2BA6-4C59-93C9-F38AAB3DD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3061"/>
          </a:xfrm>
        </p:spPr>
        <p:txBody>
          <a:bodyPr>
            <a:normAutofit/>
          </a:bodyPr>
          <a:lstStyle/>
          <a:p>
            <a:r>
              <a:rPr lang="en-US" altLang="zh-CN" sz="2400" dirty="0" err="1"/>
              <a:t>ContentResolver</a:t>
            </a:r>
            <a:r>
              <a:rPr lang="zh-CN" altLang="en-US" sz="2400" dirty="0"/>
              <a:t>的基本用法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C09C1D0-9291-4759-A115-CC21729B1056}"/>
              </a:ext>
            </a:extLst>
          </p:cNvPr>
          <p:cNvSpPr/>
          <p:nvPr/>
        </p:nvSpPr>
        <p:spPr>
          <a:xfrm>
            <a:off x="838198" y="2272706"/>
            <a:ext cx="1032260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/>
              <a:t>ContentResolver</a:t>
            </a:r>
            <a:r>
              <a:rPr lang="zh-CN" altLang="en-US" dirty="0"/>
              <a:t>中的增删改查方法都不接收表名参数，而是使用一个</a:t>
            </a:r>
            <a:r>
              <a:rPr lang="en-US" altLang="zh-CN" dirty="0"/>
              <a:t>Uri</a:t>
            </a:r>
            <a:r>
              <a:rPr lang="zh-CN" altLang="en-US" dirty="0"/>
              <a:t>参数代替，这个参数被称为内容</a:t>
            </a:r>
            <a:r>
              <a:rPr lang="en-US" altLang="zh-CN" dirty="0"/>
              <a:t>URI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内容</a:t>
            </a:r>
            <a:r>
              <a:rPr lang="en-US" altLang="zh-CN" dirty="0"/>
              <a:t>URI</a:t>
            </a:r>
            <a:r>
              <a:rPr lang="zh-CN" altLang="en-US" dirty="0"/>
              <a:t>给</a:t>
            </a:r>
            <a:r>
              <a:rPr lang="en-US" altLang="zh-CN" dirty="0" err="1"/>
              <a:t>ContentProvider</a:t>
            </a:r>
            <a:r>
              <a:rPr lang="zh-CN" altLang="en-US" dirty="0"/>
              <a:t>中的数据建立了唯一标识符，它主要由两部分组成：</a:t>
            </a:r>
            <a:r>
              <a:rPr lang="en-US" altLang="zh-CN" dirty="0"/>
              <a:t>authority</a:t>
            </a:r>
            <a:r>
              <a:rPr lang="zh-CN" altLang="en-US" dirty="0"/>
              <a:t>和</a:t>
            </a:r>
            <a:r>
              <a:rPr lang="en-US" altLang="zh-CN" dirty="0"/>
              <a:t>path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内容</a:t>
            </a:r>
            <a:r>
              <a:rPr lang="en-US" altLang="zh-CN" dirty="0"/>
              <a:t>URI</a:t>
            </a:r>
            <a:r>
              <a:rPr lang="zh-CN" altLang="en-US" dirty="0"/>
              <a:t>最标准的格式如下：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E2AA19A-525D-4A40-9299-75B7E59D361D}"/>
              </a:ext>
            </a:extLst>
          </p:cNvPr>
          <p:cNvSpPr/>
          <p:nvPr/>
        </p:nvSpPr>
        <p:spPr>
          <a:xfrm>
            <a:off x="838198" y="418795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content://com.example.app.provider/table1</a:t>
            </a:r>
          </a:p>
          <a:p>
            <a:r>
              <a:rPr lang="zh-CN" altLang="en-US" dirty="0"/>
              <a:t>content://com.example.app.provider/table2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7563BF4-1F40-4CF8-830E-A0FE20DCD514}"/>
              </a:ext>
            </a:extLst>
          </p:cNvPr>
          <p:cNvSpPr/>
          <p:nvPr/>
        </p:nvSpPr>
        <p:spPr>
          <a:xfrm>
            <a:off x="838198" y="5033901"/>
            <a:ext cx="107584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得到了内容URI字符串之后，我们只需要调用</a:t>
            </a:r>
            <a:r>
              <a:rPr lang="en-US" altLang="zh-CN" dirty="0" err="1"/>
              <a:t>Uri.parse</a:t>
            </a:r>
            <a:r>
              <a:rPr lang="en-US" altLang="zh-CN" dirty="0"/>
              <a:t>()</a:t>
            </a:r>
            <a:r>
              <a:rPr lang="zh-CN" altLang="en-US" dirty="0"/>
              <a:t>方法，就可以将内容</a:t>
            </a:r>
            <a:r>
              <a:rPr lang="en-US" altLang="zh-CN" dirty="0"/>
              <a:t>URI</a:t>
            </a:r>
            <a:r>
              <a:rPr lang="zh-CN" altLang="en-US" dirty="0"/>
              <a:t>字符串解析成</a:t>
            </a:r>
            <a:r>
              <a:rPr lang="en-US" altLang="zh-CN" dirty="0"/>
              <a:t>Uri</a:t>
            </a:r>
            <a:r>
              <a:rPr lang="zh-CN" altLang="en-US" dirty="0"/>
              <a:t>对象了。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4417A2E-8014-44E3-AE28-CAEE1D6106D4}"/>
              </a:ext>
            </a:extLst>
          </p:cNvPr>
          <p:cNvSpPr/>
          <p:nvPr/>
        </p:nvSpPr>
        <p:spPr>
          <a:xfrm>
            <a:off x="838198" y="5564153"/>
            <a:ext cx="85365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val uri = Uri.parse("content://com.example.app.provider/table1")</a:t>
            </a:r>
          </a:p>
        </p:txBody>
      </p:sp>
    </p:spTree>
    <p:extLst>
      <p:ext uri="{BB962C8B-B14F-4D97-AF65-F5344CB8AC3E}">
        <p14:creationId xmlns:p14="http://schemas.microsoft.com/office/powerpoint/2010/main" val="42101178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0C100701-E133-4B8A-B20B-FE5646F99F8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421" y="2039094"/>
            <a:ext cx="2263923" cy="4300961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0868F25F-2BA6-4C59-93C9-F38AAB3DD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3061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读取系统联系人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F40C9A8-465D-4112-988A-33FB0F777AC2}"/>
              </a:ext>
            </a:extLst>
          </p:cNvPr>
          <p:cNvSpPr/>
          <p:nvPr/>
        </p:nvSpPr>
        <p:spPr>
          <a:xfrm>
            <a:off x="838200" y="1893990"/>
            <a:ext cx="8483221" cy="5001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dirty="0"/>
              <a:t>class MainActivity : AppCompatActivity() {</a:t>
            </a:r>
          </a:p>
          <a:p>
            <a:endParaRPr lang="zh-CN" altLang="en-US" sz="1100" dirty="0"/>
          </a:p>
          <a:p>
            <a:r>
              <a:rPr lang="zh-CN" altLang="en-US" sz="1100" dirty="0"/>
              <a:t>    private val contactsList = ArrayList&lt;String&gt;()</a:t>
            </a:r>
          </a:p>
          <a:p>
            <a:r>
              <a:rPr lang="zh-CN" altLang="en-US" sz="1100" dirty="0"/>
              <a:t>    private lateinit var adapter: ArrayAdapter&lt;String&gt;</a:t>
            </a:r>
          </a:p>
          <a:p>
            <a:endParaRPr lang="zh-CN" altLang="en-US" sz="1100" dirty="0"/>
          </a:p>
          <a:p>
            <a:r>
              <a:rPr lang="zh-CN" altLang="en-US" sz="1100" dirty="0"/>
              <a:t>    override fun onCreate(savedInstanceState: Bundle?) {</a:t>
            </a:r>
          </a:p>
          <a:p>
            <a:r>
              <a:rPr lang="zh-CN" altLang="en-US" sz="1100" dirty="0"/>
              <a:t>        super.onCreate(savedInstanceState)</a:t>
            </a:r>
          </a:p>
          <a:p>
            <a:r>
              <a:rPr lang="zh-CN" altLang="en-US" sz="1100" dirty="0"/>
              <a:t>        setContentView(R.layout.activity_main)</a:t>
            </a:r>
          </a:p>
          <a:p>
            <a:r>
              <a:rPr lang="zh-CN" altLang="en-US" sz="1100" dirty="0"/>
              <a:t>        adapter = ArrayAdapter(this, android.R.layout.simple_list_item_1, contactsList)</a:t>
            </a:r>
          </a:p>
          <a:p>
            <a:r>
              <a:rPr lang="zh-CN" altLang="en-US" sz="1100" dirty="0"/>
              <a:t>        contactsView.adapter = adapter</a:t>
            </a:r>
          </a:p>
          <a:p>
            <a:r>
              <a:rPr lang="zh-CN" altLang="en-US" sz="1100" dirty="0"/>
              <a:t>        ……</a:t>
            </a:r>
          </a:p>
          <a:p>
            <a:r>
              <a:rPr lang="zh-CN" altLang="en-US" sz="1100" dirty="0"/>
              <a:t>        readContacts()</a:t>
            </a:r>
          </a:p>
          <a:p>
            <a:r>
              <a:rPr lang="zh-CN" altLang="en-US" sz="1100" dirty="0"/>
              <a:t>    }</a:t>
            </a:r>
          </a:p>
          <a:p>
            <a:r>
              <a:rPr lang="zh-CN" altLang="en-US" sz="1100" dirty="0"/>
              <a:t>    ……</a:t>
            </a:r>
          </a:p>
          <a:p>
            <a:r>
              <a:rPr lang="zh-CN" altLang="en-US" sz="1100" dirty="0"/>
              <a:t>    private fun readContacts() {</a:t>
            </a:r>
          </a:p>
          <a:p>
            <a:r>
              <a:rPr lang="zh-CN" altLang="en-US" sz="1100" dirty="0"/>
              <a:t>        // 查询联系人数据</a:t>
            </a:r>
          </a:p>
          <a:p>
            <a:r>
              <a:rPr lang="zh-CN" altLang="en-US" sz="1100" dirty="0"/>
              <a:t>        contentResolver.query(ContactsContract.CommonDataKinds.Phone.CONTENT_URI, null, null, null, null)?.apply {</a:t>
            </a:r>
          </a:p>
          <a:p>
            <a:r>
              <a:rPr lang="zh-CN" altLang="en-US" sz="1100" dirty="0"/>
              <a:t>            while (moveToNext()) {</a:t>
            </a:r>
          </a:p>
          <a:p>
            <a:r>
              <a:rPr lang="zh-CN" altLang="en-US" sz="1100" dirty="0"/>
              <a:t>                // 获取联系人姓名</a:t>
            </a:r>
          </a:p>
          <a:p>
            <a:r>
              <a:rPr lang="zh-CN" altLang="en-US" sz="1100" dirty="0"/>
              <a:t>                val displayName = getString(getColumnIndex(ContactsContract.CommonDataKinds.Phone.DISPLAY_NAME))</a:t>
            </a:r>
          </a:p>
          <a:p>
            <a:r>
              <a:rPr lang="zh-CN" altLang="en-US" sz="1100" dirty="0"/>
              <a:t>                // 获取联系人手机号</a:t>
            </a:r>
          </a:p>
          <a:p>
            <a:r>
              <a:rPr lang="zh-CN" altLang="en-US" sz="1100" dirty="0"/>
              <a:t>                val number = getString(getColumnIndex(ContactsContract.CommonDataKinds.Phone.NUMBER))</a:t>
            </a:r>
          </a:p>
          <a:p>
            <a:r>
              <a:rPr lang="zh-CN" altLang="en-US" sz="1100" dirty="0"/>
              <a:t>                contactsList.add("$displayName\n$number")</a:t>
            </a:r>
          </a:p>
          <a:p>
            <a:r>
              <a:rPr lang="zh-CN" altLang="en-US" sz="1100" dirty="0"/>
              <a:t>            }</a:t>
            </a:r>
          </a:p>
          <a:p>
            <a:r>
              <a:rPr lang="zh-CN" altLang="en-US" sz="1100" dirty="0"/>
              <a:t>            adapter.notifyDataSetChanged()</a:t>
            </a:r>
          </a:p>
          <a:p>
            <a:r>
              <a:rPr lang="zh-CN" altLang="en-US" sz="1100" dirty="0"/>
              <a:t>            close()</a:t>
            </a:r>
          </a:p>
          <a:p>
            <a:r>
              <a:rPr lang="zh-CN" altLang="en-US" sz="1100" dirty="0"/>
              <a:t>        }</a:t>
            </a:r>
          </a:p>
          <a:p>
            <a:r>
              <a:rPr lang="zh-CN" altLang="en-US" sz="1100" dirty="0"/>
              <a:t>    }</a:t>
            </a:r>
          </a:p>
          <a:p>
            <a:r>
              <a:rPr lang="zh-CN" altLang="en-US" sz="1100" dirty="0"/>
              <a:t>}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6449CCD-8ACD-423B-B410-D2E23032F904}"/>
              </a:ext>
            </a:extLst>
          </p:cNvPr>
          <p:cNvSpPr/>
          <p:nvPr/>
        </p:nvSpPr>
        <p:spPr>
          <a:xfrm>
            <a:off x="838200" y="1201422"/>
            <a:ext cx="103226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读取系统联系人示例写法如下（省略了申请运行时权限部分）：</a:t>
            </a:r>
          </a:p>
        </p:txBody>
      </p:sp>
    </p:spTree>
    <p:extLst>
      <p:ext uri="{BB962C8B-B14F-4D97-AF65-F5344CB8AC3E}">
        <p14:creationId xmlns:p14="http://schemas.microsoft.com/office/powerpoint/2010/main" val="8148780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引用">
  <a:themeElements>
    <a:clrScheme name="自定义 1">
      <a:dk1>
        <a:srgbClr val="000000"/>
      </a:dk1>
      <a:lt1>
        <a:srgbClr val="FFFFFF"/>
      </a:lt1>
      <a:dk2>
        <a:srgbClr val="FFFEFC"/>
      </a:dk2>
      <a:lt2>
        <a:srgbClr val="CEDBE6"/>
      </a:lt2>
      <a:accent1>
        <a:srgbClr val="41B1E2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引用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{8AA2F039-4069-F644-ACDE-2166C0520A53}tf10001121</Template>
  <TotalTime>1519</TotalTime>
  <Words>2958</Words>
  <Application>Microsoft Office PowerPoint</Application>
  <PresentationFormat>宽屏</PresentationFormat>
  <Paragraphs>314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9" baseType="lpstr">
      <vt:lpstr>等线</vt:lpstr>
      <vt:lpstr>Arial</vt:lpstr>
      <vt:lpstr>Calibri</vt:lpstr>
      <vt:lpstr>Times New Roman</vt:lpstr>
      <vt:lpstr>Wingdings 2</vt:lpstr>
      <vt:lpstr>引用</vt:lpstr>
      <vt:lpstr>第8章 跨程序共享数据，探究ContentProvider</vt:lpstr>
      <vt:lpstr>ContentProvider简介</vt:lpstr>
      <vt:lpstr>运行时权限</vt:lpstr>
      <vt:lpstr>运行时权限简介</vt:lpstr>
      <vt:lpstr>运行时权限汇总</vt:lpstr>
      <vt:lpstr>运行时权限代码示例</vt:lpstr>
      <vt:lpstr>访问其他程序中的数据</vt:lpstr>
      <vt:lpstr>ContentResolver的基本用法</vt:lpstr>
      <vt:lpstr>读取系统联系人</vt:lpstr>
      <vt:lpstr>创建自己的ContentProvider</vt:lpstr>
      <vt:lpstr>创建ContentProvider的步骤</vt:lpstr>
      <vt:lpstr>创建ContentProvider的步骤</vt:lpstr>
      <vt:lpstr>实现跨程序数据共享</vt:lpstr>
      <vt:lpstr>实现跨程序数据共享</vt:lpstr>
      <vt:lpstr>实现跨程序数据共享</vt:lpstr>
      <vt:lpstr>Kotlin课堂</vt:lpstr>
      <vt:lpstr>泛型的基本用法</vt:lpstr>
      <vt:lpstr>泛型的基本用法</vt:lpstr>
      <vt:lpstr>类委托</vt:lpstr>
      <vt:lpstr>委托属性</vt:lpstr>
      <vt:lpstr>委托属性</vt:lpstr>
      <vt:lpstr>PowerPoint 演示文稿</vt:lpstr>
      <vt:lpstr>结束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第1章 开始启程，你的第一行Android代码</dc:title>
  <dc:creator>郭 霖</dc:creator>
  <cp:lastModifiedBy>张霞</cp:lastModifiedBy>
  <cp:revision>377</cp:revision>
  <dcterms:created xsi:type="dcterms:W3CDTF">2019-11-27T23:48:03Z</dcterms:created>
  <dcterms:modified xsi:type="dcterms:W3CDTF">2020-03-19T06:52:23Z</dcterms:modified>
</cp:coreProperties>
</file>