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0" r:id="rId3"/>
    <p:sldId id="374" r:id="rId4"/>
    <p:sldId id="417" r:id="rId5"/>
    <p:sldId id="418" r:id="rId6"/>
    <p:sldId id="392" r:id="rId7"/>
    <p:sldId id="394" r:id="rId8"/>
    <p:sldId id="395" r:id="rId9"/>
    <p:sldId id="399" r:id="rId10"/>
    <p:sldId id="398" r:id="rId11"/>
    <p:sldId id="397" r:id="rId12"/>
    <p:sldId id="396" r:id="rId13"/>
    <p:sldId id="381" r:id="rId14"/>
    <p:sldId id="402" r:id="rId15"/>
    <p:sldId id="403" r:id="rId16"/>
    <p:sldId id="400" r:id="rId17"/>
    <p:sldId id="404" r:id="rId18"/>
    <p:sldId id="405" r:id="rId19"/>
    <p:sldId id="406" r:id="rId20"/>
    <p:sldId id="415" r:id="rId21"/>
    <p:sldId id="416" r:id="rId22"/>
    <p:sldId id="407" r:id="rId23"/>
    <p:sldId id="408" r:id="rId24"/>
    <p:sldId id="409" r:id="rId25"/>
    <p:sldId id="411" r:id="rId26"/>
    <p:sldId id="401" r:id="rId27"/>
    <p:sldId id="410" r:id="rId28"/>
    <p:sldId id="412" r:id="rId29"/>
    <p:sldId id="413" r:id="rId30"/>
    <p:sldId id="41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notesViewPr>
    <p:cSldViewPr>
      <p:cViewPr varScale="1">
        <p:scale>
          <a:sx n="43" d="100"/>
          <a:sy n="43" d="100"/>
        </p:scale>
        <p:origin x="-1522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3" Type="http://schemas.openxmlformats.org/officeDocument/2006/relationships/slide" Target="slides/slide6.xml"/><Relationship Id="rId21" Type="http://schemas.openxmlformats.org/officeDocument/2006/relationships/slide" Target="slides/slide2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5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8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charset="0"/>
              </a:defRPr>
            </a:lvl1pPr>
          </a:lstStyle>
          <a:p>
            <a:pPr>
              <a:defRPr/>
            </a:pPr>
            <a:r>
              <a:rPr lang="zh-CN" altLang="en-US"/>
              <a:t>计算机算法基础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charset="0"/>
              </a:defRPr>
            </a:lvl1pPr>
          </a:lstStyle>
          <a:p>
            <a:pPr>
              <a:defRPr/>
            </a:pPr>
            <a:r>
              <a:rPr lang="zh-CN" altLang="en-US"/>
              <a:t>又</a:t>
            </a: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charset="0"/>
              </a:defRPr>
            </a:lvl1pPr>
          </a:lstStyle>
          <a:p>
            <a:pPr>
              <a:defRPr/>
            </a:pPr>
            <a:r>
              <a:rPr lang="zh-CN" altLang="en-US"/>
              <a:t>华南理工大学计算机学院</a:t>
            </a: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charset="0"/>
              </a:defRPr>
            </a:lvl1pPr>
          </a:lstStyle>
          <a:p>
            <a:pPr>
              <a:defRPr/>
            </a:pPr>
            <a:fld id="{51C8F1D2-283B-4C5B-8C71-ACBE1E9DE8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242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charset="0"/>
              </a:defRPr>
            </a:lvl1pPr>
          </a:lstStyle>
          <a:p>
            <a:pPr>
              <a:defRPr/>
            </a:pPr>
            <a:r>
              <a:rPr lang="zh-CN" altLang="en-US"/>
              <a:t>计算机算法基础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charset="0"/>
              </a:defRPr>
            </a:lvl1pPr>
          </a:lstStyle>
          <a:p>
            <a:pPr>
              <a:defRPr/>
            </a:pPr>
            <a:r>
              <a:rPr lang="zh-CN" altLang="en-US"/>
              <a:t>又</a:t>
            </a:r>
            <a:endParaRPr lang="en-US" altLang="zh-CN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 charset="0"/>
              </a:defRPr>
            </a:lvl1pPr>
          </a:lstStyle>
          <a:p>
            <a:pPr>
              <a:defRPr/>
            </a:pPr>
            <a:r>
              <a:rPr lang="zh-CN" altLang="en-US"/>
              <a:t>华南理工大学计算机学院</a:t>
            </a: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 charset="0"/>
              </a:defRPr>
            </a:lvl1pPr>
          </a:lstStyle>
          <a:p>
            <a:pPr>
              <a:defRPr/>
            </a:pPr>
            <a:fld id="{D9F0136C-8496-4E5A-8958-22095DFD40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054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482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3482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3482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3482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931583B-BA3F-4C85-A94A-14B6D590CD29}" type="slidenum">
              <a:rPr lang="zh-CN" altLang="en-US" sz="1200" u="none" smtClean="0"/>
              <a:pPr eaLnBrk="1" hangingPunct="1"/>
              <a:t>1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403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403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403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403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3ABB8F6-0F79-49E1-B19D-CE4D99FCE20F}" type="slidenum">
              <a:rPr lang="zh-CN" altLang="en-US" sz="1200" u="none" smtClean="0"/>
              <a:pPr eaLnBrk="1" hangingPunct="1"/>
              <a:t>12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506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506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506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506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5E4534D-7480-4985-870A-CE4293FD3A01}" type="slidenum">
              <a:rPr lang="zh-CN" altLang="en-US" sz="1200" u="none" smtClean="0"/>
              <a:pPr eaLnBrk="1" hangingPunct="1"/>
              <a:t>13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608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608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608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608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66506FC-526C-45E7-A0AA-A80BAF283673}" type="slidenum">
              <a:rPr lang="zh-CN" altLang="en-US" sz="1200" u="none" smtClean="0"/>
              <a:pPr eaLnBrk="1" hangingPunct="1"/>
              <a:t>14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710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710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711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711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C7D5BE5-063A-436B-8E12-9852F73AE401}" type="slidenum">
              <a:rPr lang="zh-CN" altLang="en-US" sz="1200" u="none" smtClean="0"/>
              <a:pPr eaLnBrk="1" hangingPunct="1"/>
              <a:t>15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813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813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813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813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9619B8-2E6D-4F0F-828B-68C9B89A688B}" type="slidenum">
              <a:rPr lang="zh-CN" altLang="en-US" sz="1200" u="none" smtClean="0"/>
              <a:pPr eaLnBrk="1" hangingPunct="1"/>
              <a:t>16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915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915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915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915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F80BB8-AB31-4D71-9977-3F73FA6A9E61}" type="slidenum">
              <a:rPr lang="zh-CN" altLang="en-US" sz="1200" u="none" smtClean="0"/>
              <a:pPr eaLnBrk="1" hangingPunct="1"/>
              <a:t>17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018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018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018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018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B6EAB97-5B61-4D76-BBBE-9CF1644F61B2}" type="slidenum">
              <a:rPr lang="zh-CN" altLang="en-US" sz="1200" u="none" smtClean="0"/>
              <a:pPr eaLnBrk="1" hangingPunct="1"/>
              <a:t>18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120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120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120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120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2B9988-B40A-41D0-A2C7-7374F950C468}" type="slidenum">
              <a:rPr lang="zh-CN" altLang="en-US" sz="1200" u="none" smtClean="0"/>
              <a:pPr eaLnBrk="1" hangingPunct="1"/>
              <a:t>19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222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222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223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223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1A95E5F-82FD-4D61-9F58-D5E7FA0878A5}" type="slidenum">
              <a:rPr lang="zh-CN" altLang="en-US" sz="1200" u="none" smtClean="0"/>
              <a:pPr eaLnBrk="1" hangingPunct="1"/>
              <a:t>22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325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325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325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325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D229752-3339-48BD-8784-66B17A6FD4D4}" type="slidenum">
              <a:rPr lang="zh-CN" altLang="en-US" sz="1200" u="none" smtClean="0"/>
              <a:pPr eaLnBrk="1" hangingPunct="1"/>
              <a:t>23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584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3584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3584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3584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8436A7C-5BB7-443A-896F-88787E7B4218}" type="slidenum">
              <a:rPr lang="zh-CN" altLang="en-US" sz="1200" u="none" smtClean="0"/>
              <a:pPr eaLnBrk="1" hangingPunct="1"/>
              <a:t>2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427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427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427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427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1C73A5F-BA6E-40CC-968E-863C2E4E2CE1}" type="slidenum">
              <a:rPr lang="zh-CN" altLang="en-US" sz="1200" u="none" smtClean="0"/>
              <a:pPr eaLnBrk="1" hangingPunct="1"/>
              <a:t>24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530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530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530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530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57C7783-634C-432A-BD31-E8948EF7ACF5}" type="slidenum">
              <a:rPr lang="zh-CN" altLang="en-US" sz="1200" u="none" smtClean="0"/>
              <a:pPr eaLnBrk="1" hangingPunct="1"/>
              <a:t>25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632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632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632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632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C04A90B-BA69-4C1D-9B4A-00670D6BAB96}" type="slidenum">
              <a:rPr lang="zh-CN" altLang="en-US" sz="1200" u="none" smtClean="0"/>
              <a:pPr eaLnBrk="1" hangingPunct="1"/>
              <a:t>26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734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734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735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735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945C54-7BAD-40F7-B33D-EED422FEE2FA}" type="slidenum">
              <a:rPr lang="zh-CN" altLang="en-US" sz="1200" u="none" smtClean="0"/>
              <a:pPr eaLnBrk="1" hangingPunct="1"/>
              <a:t>27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837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837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837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837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DAB1F4-8920-4ADF-951D-1636121F3817}" type="slidenum">
              <a:rPr lang="zh-CN" altLang="en-US" sz="1200" u="none" smtClean="0"/>
              <a:pPr eaLnBrk="1" hangingPunct="1"/>
              <a:t>28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939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5939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5939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5939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55D821-725C-425C-B5CA-A5E075B31E5A}" type="slidenum">
              <a:rPr lang="zh-CN" altLang="en-US" sz="1200" u="none" smtClean="0"/>
              <a:pPr eaLnBrk="1" hangingPunct="1"/>
              <a:t>29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6042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6042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6042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6042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0E5D10E-A8F4-4A0B-8047-1A60496A9E9D}" type="slidenum">
              <a:rPr lang="zh-CN" altLang="en-US" sz="1200" u="none" smtClean="0"/>
              <a:pPr eaLnBrk="1" hangingPunct="1"/>
              <a:t>30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686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368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368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368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CB0B98-6CCC-405C-97A5-C52B8F78B224}" type="slidenum">
              <a:rPr lang="zh-CN" altLang="en-US" sz="1200" u="none" smtClean="0"/>
              <a:pPr eaLnBrk="1" hangingPunct="1"/>
              <a:t>3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789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3789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3789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3789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41BE59F-CC48-4C6E-8C5D-59A0F7DE5C73}" type="slidenum">
              <a:rPr lang="zh-CN" altLang="en-US" sz="1200" u="none" smtClean="0"/>
              <a:pPr eaLnBrk="1" hangingPunct="1"/>
              <a:t>6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891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3891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3891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3891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B9BE33C-8511-4020-B1A5-A2B3D5C22BF5}" type="slidenum">
              <a:rPr lang="zh-CN" altLang="en-US" sz="1200" u="none" smtClean="0"/>
              <a:pPr eaLnBrk="1" hangingPunct="1"/>
              <a:t>7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994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3994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3994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3994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442A445-F063-476B-9E18-31CAAE8666F3}" type="slidenum">
              <a:rPr lang="zh-CN" altLang="en-US" sz="1200" u="none" smtClean="0"/>
              <a:pPr eaLnBrk="1" hangingPunct="1"/>
              <a:t>8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096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096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096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096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ECC23C3-E514-4F85-9B7A-38E921C91217}" type="slidenum">
              <a:rPr lang="zh-CN" altLang="en-US" sz="1200" u="none" smtClean="0"/>
              <a:pPr eaLnBrk="1" hangingPunct="1"/>
              <a:t>9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198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198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199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199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298BBB-46E6-4E24-ABE2-1D4BBBCA2290}" type="slidenum">
              <a:rPr lang="zh-CN" altLang="en-US" sz="1200" u="none" smtClean="0"/>
              <a:pPr eaLnBrk="1" hangingPunct="1"/>
              <a:t>10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301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计算机算法基础</a:t>
            </a:r>
          </a:p>
        </p:txBody>
      </p:sp>
      <p:sp>
        <p:nvSpPr>
          <p:cNvPr id="4301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又</a:t>
            </a:r>
            <a:endParaRPr lang="en-US" altLang="zh-CN" sz="1200" u="none" smtClean="0"/>
          </a:p>
        </p:txBody>
      </p:sp>
      <p:sp>
        <p:nvSpPr>
          <p:cNvPr id="4301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u="none" smtClean="0"/>
              <a:t>华南理工大学计算机学院</a:t>
            </a:r>
            <a:endParaRPr lang="en-US" altLang="zh-CN" sz="1200" u="none" smtClean="0"/>
          </a:p>
        </p:txBody>
      </p:sp>
      <p:sp>
        <p:nvSpPr>
          <p:cNvPr id="4301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52DC8E3-4350-4B98-B92E-1E0A1E43F3C0}" type="slidenum">
              <a:rPr lang="zh-CN" altLang="en-US" sz="1200" u="none" smtClean="0"/>
              <a:pPr eaLnBrk="1" hangingPunct="1"/>
              <a:t>11</a:t>
            </a:fld>
            <a:endParaRPr lang="en-US" altLang="zh-CN" sz="1200" u="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0" lang="zh-CN" altLang="en-US" u="non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0" lang="zh-CN" altLang="en-US" u="none"/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4D7AA-994A-44D4-B9DA-A09153CA95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7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7FD9-4CE6-4582-B6C2-7AB53325DB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8C213-BF51-4DB0-ABEC-4421F325A4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72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05D00-4322-4832-9B5D-60566D51E7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6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342A-F02D-4685-B84B-4D6425B29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5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DC4FA-D902-4283-969C-76E0576B7F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EC882-2E96-4493-B9CC-8A4066E2FA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0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28B4F-7ACC-47A0-90F8-9188EF74D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2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7436F-C7DF-4349-BAA1-33189B11F3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15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ECAB5-99B2-4E2E-BB26-50C06FDC2B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4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843C9-9A59-48C2-889A-A32F7641D3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6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0" lang="zh-CN" altLang="en-US" u="none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0" lang="zh-CN" altLang="en-US" u="none"/>
            </a:p>
          </p:txBody>
        </p:sp>
        <p:pic>
          <p:nvPicPr>
            <p:cNvPr id="1034" name="Picture 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u="none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u="none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u="none">
                <a:latin typeface="Times New Roman" charset="0"/>
              </a:defRPr>
            </a:lvl1pPr>
          </a:lstStyle>
          <a:p>
            <a:pPr>
              <a:defRPr/>
            </a:pPr>
            <a:fld id="{E745C931-9C2A-4061-9621-D430530363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8538"/>
            <a:ext cx="7772400" cy="1206500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rgbClr val="FFFFFF"/>
                </a:solidFill>
                <a:ea typeface="华文隶书" pitchFamily="2" charset="-122"/>
              </a:rPr>
              <a:t>计算机图形学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605088"/>
            <a:ext cx="7772400" cy="3344862"/>
          </a:xfrm>
        </p:spPr>
        <p:txBody>
          <a:bodyPr/>
          <a:lstStyle/>
          <a:p>
            <a:pPr algn="ctr" eaLnBrk="1" hangingPunct="1">
              <a:buFont typeface="Symbol" pitchFamily="18" charset="2"/>
              <a:buNone/>
            </a:pPr>
            <a:endParaRPr lang="zh-CN" altLang="en-US" smtClean="0"/>
          </a:p>
          <a:p>
            <a:pPr algn="ctr" eaLnBrk="1" hangingPunct="1">
              <a:buFont typeface="Symbol" pitchFamily="18" charset="2"/>
              <a:buNone/>
            </a:pPr>
            <a:r>
              <a:rPr lang="zh-CN" altLang="en-US" smtClean="0">
                <a:solidFill>
                  <a:srgbClr val="FFFFFF"/>
                </a:solidFill>
                <a:ea typeface="华文楷体" pitchFamily="2" charset="-122"/>
              </a:rPr>
              <a:t>李桂清</a:t>
            </a:r>
          </a:p>
          <a:p>
            <a:pPr algn="ctr" eaLnBrk="1" hangingPunct="1">
              <a:buFont typeface="Symbol" pitchFamily="18" charset="2"/>
              <a:buNone/>
            </a:pPr>
            <a:endParaRPr lang="zh-CN" altLang="en-US" smtClean="0">
              <a:solidFill>
                <a:srgbClr val="FFFFFF"/>
              </a:solidFill>
            </a:endParaRPr>
          </a:p>
          <a:p>
            <a:pPr algn="ctr" eaLnBrk="1" hangingPunct="1">
              <a:buFont typeface="Symbol" pitchFamily="18" charset="2"/>
              <a:buNone/>
            </a:pPr>
            <a:r>
              <a:rPr lang="zh-CN" altLang="en-US" smtClean="0">
                <a:solidFill>
                  <a:srgbClr val="FFFFFF"/>
                </a:solidFill>
              </a:rPr>
              <a:t>广州</a:t>
            </a:r>
            <a:r>
              <a:rPr lang="zh-CN" altLang="en-US" smtClean="0">
                <a:solidFill>
                  <a:srgbClr val="FFFFFF"/>
                </a:solidFill>
                <a:cs typeface="Times New Roman" pitchFamily="18" charset="0"/>
              </a:rPr>
              <a:t>•</a:t>
            </a:r>
            <a:r>
              <a:rPr lang="zh-CN" altLang="en-US" smtClean="0">
                <a:solidFill>
                  <a:srgbClr val="FFFFFF"/>
                </a:solidFill>
              </a:rPr>
              <a:t>五山</a:t>
            </a:r>
            <a:r>
              <a:rPr lang="zh-CN" altLang="en-US" smtClean="0">
                <a:solidFill>
                  <a:srgbClr val="FFFFFF"/>
                </a:solidFill>
                <a:cs typeface="Times New Roman" pitchFamily="18" charset="0"/>
              </a:rPr>
              <a:t>•</a:t>
            </a:r>
            <a:r>
              <a:rPr lang="zh-CN" altLang="en-US" smtClean="0">
                <a:solidFill>
                  <a:srgbClr val="FFFFFF"/>
                </a:solidFill>
              </a:rPr>
              <a:t>华南理工大学</a:t>
            </a:r>
          </a:p>
          <a:p>
            <a:pPr algn="ctr" eaLnBrk="1" hangingPunct="1">
              <a:buFont typeface="Symbol" pitchFamily="18" charset="2"/>
              <a:buNone/>
            </a:pPr>
            <a:r>
              <a:rPr lang="zh-CN" altLang="en-US" smtClean="0">
                <a:solidFill>
                  <a:srgbClr val="FFFFFF"/>
                </a:solidFill>
              </a:rPr>
              <a:t>20</a:t>
            </a:r>
            <a:r>
              <a:rPr lang="en-US" altLang="zh-CN" smtClean="0">
                <a:solidFill>
                  <a:srgbClr val="FFFFFF"/>
                </a:solidFill>
              </a:rPr>
              <a:t>14</a:t>
            </a:r>
            <a:r>
              <a:rPr lang="zh-CN" altLang="en-US" smtClean="0">
                <a:solidFill>
                  <a:srgbClr val="FFFFFF"/>
                </a:solidFill>
              </a:rPr>
              <a:t>.</a:t>
            </a:r>
            <a:r>
              <a:rPr lang="en-US" altLang="zh-CN" smtClean="0">
                <a:solidFill>
                  <a:srgbClr val="FFFFFF"/>
                </a:solidFill>
              </a:rPr>
              <a:t>9.10</a:t>
            </a:r>
            <a:endParaRPr lang="zh-CN" altLang="en-U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15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E  </a:t>
            </a:r>
            <a:r>
              <a:rPr lang="zh-CN" altLang="en-US" sz="2800" smtClean="0">
                <a:solidFill>
                  <a:srgbClr val="FFFFFF"/>
                </a:solidFill>
              </a:rPr>
              <a:t>纹理映射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32988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00438"/>
            <a:ext cx="3405188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/>
          <p:cNvSpPr>
            <a:spLocks noChangeArrowheads="1"/>
          </p:cNvSpPr>
          <p:nvPr/>
        </p:nvSpPr>
        <p:spPr bwMode="auto">
          <a:xfrm>
            <a:off x="1116013" y="0"/>
            <a:ext cx="8027987" cy="6858000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15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</a:rPr>
              <a:t>F  </a:t>
            </a:r>
            <a:r>
              <a:rPr lang="zh-CN" altLang="en-US" sz="2800" b="1" smtClean="0">
                <a:solidFill>
                  <a:srgbClr val="000000"/>
                </a:solidFill>
              </a:rPr>
              <a:t>雾化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062038"/>
            <a:ext cx="5688012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15200" cy="884238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G  </a:t>
            </a:r>
            <a:r>
              <a:rPr lang="zh-CN" altLang="en-US" sz="2800" smtClean="0">
                <a:solidFill>
                  <a:srgbClr val="FFFFFF"/>
                </a:solidFill>
              </a:rPr>
              <a:t>图元属性</a:t>
            </a:r>
          </a:p>
        </p:txBody>
      </p:sp>
      <p:sp>
        <p:nvSpPr>
          <p:cNvPr id="14339" name="任意多边形 2"/>
          <p:cNvSpPr>
            <a:spLocks/>
          </p:cNvSpPr>
          <p:nvPr/>
        </p:nvSpPr>
        <p:spPr bwMode="auto">
          <a:xfrm>
            <a:off x="1258888" y="1268413"/>
            <a:ext cx="2141537" cy="2840037"/>
          </a:xfrm>
          <a:custGeom>
            <a:avLst/>
            <a:gdLst>
              <a:gd name="T0" fmla="*/ 301646 w 2140772"/>
              <a:gd name="T1" fmla="*/ 2840091 h 2840019"/>
              <a:gd name="T2" fmla="*/ 0 w 2140772"/>
              <a:gd name="T3" fmla="*/ 925182 h 2840019"/>
              <a:gd name="T4" fmla="*/ 1518997 w 2140772"/>
              <a:gd name="T5" fmla="*/ 828360 h 2840019"/>
              <a:gd name="T6" fmla="*/ 1529770 w 2140772"/>
              <a:gd name="T7" fmla="*/ 0 h 2840019"/>
              <a:gd name="T8" fmla="*/ 2143834 w 2140772"/>
              <a:gd name="T9" fmla="*/ 1258678 h 2840019"/>
              <a:gd name="T10" fmla="*/ 301646 w 2140772"/>
              <a:gd name="T11" fmla="*/ 2840091 h 28400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40772"/>
              <a:gd name="T19" fmla="*/ 0 h 2840019"/>
              <a:gd name="T20" fmla="*/ 2140772 w 2140772"/>
              <a:gd name="T21" fmla="*/ 2840019 h 28400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40772" h="2840019">
                <a:moveTo>
                  <a:pt x="301214" y="2840019"/>
                </a:moveTo>
                <a:lnTo>
                  <a:pt x="0" y="925158"/>
                </a:lnTo>
                <a:lnTo>
                  <a:pt x="1516828" y="828339"/>
                </a:lnTo>
                <a:lnTo>
                  <a:pt x="1527586" y="0"/>
                </a:lnTo>
                <a:lnTo>
                  <a:pt x="2140772" y="1258645"/>
                </a:lnTo>
                <a:lnTo>
                  <a:pt x="301214" y="2840019"/>
                </a:lnTo>
                <a:close/>
              </a:path>
            </a:pathLst>
          </a:cu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0" name="任意多边形 3"/>
          <p:cNvSpPr>
            <a:spLocks/>
          </p:cNvSpPr>
          <p:nvPr/>
        </p:nvSpPr>
        <p:spPr bwMode="auto">
          <a:xfrm>
            <a:off x="3635375" y="1268413"/>
            <a:ext cx="2141538" cy="2840037"/>
          </a:xfrm>
          <a:custGeom>
            <a:avLst/>
            <a:gdLst>
              <a:gd name="T0" fmla="*/ 301646 w 2140772"/>
              <a:gd name="T1" fmla="*/ 2840091 h 2840019"/>
              <a:gd name="T2" fmla="*/ 0 w 2140772"/>
              <a:gd name="T3" fmla="*/ 925182 h 2840019"/>
              <a:gd name="T4" fmla="*/ 1519000 w 2140772"/>
              <a:gd name="T5" fmla="*/ 828360 h 2840019"/>
              <a:gd name="T6" fmla="*/ 1529774 w 2140772"/>
              <a:gd name="T7" fmla="*/ 0 h 2840019"/>
              <a:gd name="T8" fmla="*/ 2143838 w 2140772"/>
              <a:gd name="T9" fmla="*/ 1258678 h 2840019"/>
              <a:gd name="T10" fmla="*/ 301646 w 2140772"/>
              <a:gd name="T11" fmla="*/ 2840091 h 28400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40772"/>
              <a:gd name="T19" fmla="*/ 0 h 2840019"/>
              <a:gd name="T20" fmla="*/ 2140772 w 2140772"/>
              <a:gd name="T21" fmla="*/ 2840019 h 28400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40772" h="2840019">
                <a:moveTo>
                  <a:pt x="301214" y="2840019"/>
                </a:moveTo>
                <a:lnTo>
                  <a:pt x="0" y="925158"/>
                </a:lnTo>
                <a:lnTo>
                  <a:pt x="1516828" y="828339"/>
                </a:lnTo>
                <a:lnTo>
                  <a:pt x="1527586" y="0"/>
                </a:lnTo>
                <a:lnTo>
                  <a:pt x="2140772" y="1258645"/>
                </a:lnTo>
                <a:lnTo>
                  <a:pt x="301214" y="2840019"/>
                </a:lnTo>
                <a:close/>
              </a:path>
            </a:pathLst>
          </a:cu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1" name="任意多边形 4"/>
          <p:cNvSpPr>
            <a:spLocks/>
          </p:cNvSpPr>
          <p:nvPr/>
        </p:nvSpPr>
        <p:spPr bwMode="auto">
          <a:xfrm>
            <a:off x="6011863" y="1268413"/>
            <a:ext cx="2141537" cy="2840037"/>
          </a:xfrm>
          <a:custGeom>
            <a:avLst/>
            <a:gdLst>
              <a:gd name="T0" fmla="*/ 301646 w 2140772"/>
              <a:gd name="T1" fmla="*/ 2840091 h 2840019"/>
              <a:gd name="T2" fmla="*/ 0 w 2140772"/>
              <a:gd name="T3" fmla="*/ 925182 h 2840019"/>
              <a:gd name="T4" fmla="*/ 1518997 w 2140772"/>
              <a:gd name="T5" fmla="*/ 828360 h 2840019"/>
              <a:gd name="T6" fmla="*/ 1529770 w 2140772"/>
              <a:gd name="T7" fmla="*/ 0 h 2840019"/>
              <a:gd name="T8" fmla="*/ 2143834 w 2140772"/>
              <a:gd name="T9" fmla="*/ 1258678 h 2840019"/>
              <a:gd name="T10" fmla="*/ 301646 w 2140772"/>
              <a:gd name="T11" fmla="*/ 2840091 h 28400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40772"/>
              <a:gd name="T19" fmla="*/ 0 h 2840019"/>
              <a:gd name="T20" fmla="*/ 2140772 w 2140772"/>
              <a:gd name="T21" fmla="*/ 2840019 h 28400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40772" h="2840019">
                <a:moveTo>
                  <a:pt x="301214" y="2840019"/>
                </a:moveTo>
                <a:lnTo>
                  <a:pt x="0" y="925158"/>
                </a:lnTo>
                <a:lnTo>
                  <a:pt x="1516828" y="828339"/>
                </a:lnTo>
                <a:lnTo>
                  <a:pt x="1527586" y="0"/>
                </a:lnTo>
                <a:lnTo>
                  <a:pt x="2140772" y="1258645"/>
                </a:lnTo>
                <a:lnTo>
                  <a:pt x="301214" y="2840019"/>
                </a:lnTo>
                <a:close/>
              </a:path>
            </a:pathLst>
          </a:custGeom>
          <a:noFill/>
          <a:ln w="762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2" name="任意多边形 5"/>
          <p:cNvSpPr>
            <a:spLocks/>
          </p:cNvSpPr>
          <p:nvPr/>
        </p:nvSpPr>
        <p:spPr bwMode="auto">
          <a:xfrm>
            <a:off x="1331913" y="3860800"/>
            <a:ext cx="2139950" cy="2840038"/>
          </a:xfrm>
          <a:custGeom>
            <a:avLst/>
            <a:gdLst>
              <a:gd name="T0" fmla="*/ 300750 w 2140772"/>
              <a:gd name="T1" fmla="*/ 2840095 h 2840019"/>
              <a:gd name="T2" fmla="*/ 0 w 2140772"/>
              <a:gd name="T3" fmla="*/ 925182 h 2840019"/>
              <a:gd name="T4" fmla="*/ 1514500 w 2140772"/>
              <a:gd name="T5" fmla="*/ 828363 h 2840019"/>
              <a:gd name="T6" fmla="*/ 1525241 w 2140772"/>
              <a:gd name="T7" fmla="*/ 0 h 2840019"/>
              <a:gd name="T8" fmla="*/ 2137486 w 2140772"/>
              <a:gd name="T9" fmla="*/ 1258679 h 2840019"/>
              <a:gd name="T10" fmla="*/ 300750 w 2140772"/>
              <a:gd name="T11" fmla="*/ 2840095 h 28400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40772"/>
              <a:gd name="T19" fmla="*/ 0 h 2840019"/>
              <a:gd name="T20" fmla="*/ 2140772 w 2140772"/>
              <a:gd name="T21" fmla="*/ 2840019 h 28400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40772" h="2840019">
                <a:moveTo>
                  <a:pt x="301214" y="2840019"/>
                </a:moveTo>
                <a:lnTo>
                  <a:pt x="0" y="925158"/>
                </a:lnTo>
                <a:lnTo>
                  <a:pt x="1516828" y="828339"/>
                </a:lnTo>
                <a:lnTo>
                  <a:pt x="1527586" y="0"/>
                </a:lnTo>
                <a:lnTo>
                  <a:pt x="2140772" y="1258645"/>
                </a:lnTo>
                <a:lnTo>
                  <a:pt x="301214" y="2840019"/>
                </a:lnTo>
                <a:close/>
              </a:path>
            </a:pathLst>
          </a:custGeom>
          <a:noFill/>
          <a:ln w="73025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任意多边形 6"/>
          <p:cNvSpPr/>
          <p:nvPr/>
        </p:nvSpPr>
        <p:spPr bwMode="auto">
          <a:xfrm>
            <a:off x="3995936" y="3861048"/>
            <a:ext cx="2140772" cy="2840019"/>
          </a:xfrm>
          <a:custGeom>
            <a:avLst/>
            <a:gdLst>
              <a:gd name="connsiteX0" fmla="*/ 301214 w 2140772"/>
              <a:gd name="connsiteY0" fmla="*/ 2840019 h 2840019"/>
              <a:gd name="connsiteX1" fmla="*/ 0 w 2140772"/>
              <a:gd name="connsiteY1" fmla="*/ 925158 h 2840019"/>
              <a:gd name="connsiteX2" fmla="*/ 1516828 w 2140772"/>
              <a:gd name="connsiteY2" fmla="*/ 828339 h 2840019"/>
              <a:gd name="connsiteX3" fmla="*/ 1527586 w 2140772"/>
              <a:gd name="connsiteY3" fmla="*/ 0 h 2840019"/>
              <a:gd name="connsiteX4" fmla="*/ 2140772 w 2140772"/>
              <a:gd name="connsiteY4" fmla="*/ 1258645 h 2840019"/>
              <a:gd name="connsiteX5" fmla="*/ 301214 w 2140772"/>
              <a:gd name="connsiteY5" fmla="*/ 2840019 h 284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0772" h="2840019">
                <a:moveTo>
                  <a:pt x="301214" y="2840019"/>
                </a:moveTo>
                <a:lnTo>
                  <a:pt x="0" y="925158"/>
                </a:lnTo>
                <a:lnTo>
                  <a:pt x="1516828" y="828339"/>
                </a:lnTo>
                <a:lnTo>
                  <a:pt x="1527586" y="0"/>
                </a:lnTo>
                <a:lnTo>
                  <a:pt x="2140772" y="1258645"/>
                </a:lnTo>
                <a:lnTo>
                  <a:pt x="301214" y="2840019"/>
                </a:lnTo>
                <a:close/>
              </a:path>
            </a:pathLst>
          </a:custGeom>
          <a:noFill/>
          <a:ln w="76200" cap="sq" cmpd="sng" algn="ctr"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0"/>
              <a:tileRect/>
            </a:gra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91400" cy="5791200"/>
          </a:xfrm>
          <a:noFill/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1.3 OpenGL</a:t>
            </a:r>
            <a:r>
              <a:rPr lang="zh-CN" altLang="en-US" sz="2800" dirty="0" smtClean="0">
                <a:solidFill>
                  <a:srgbClr val="FFFFFF"/>
                </a:solidFill>
              </a:rPr>
              <a:t>的组成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A  OpenGL</a:t>
            </a:r>
            <a:r>
              <a:rPr lang="zh-CN" altLang="en-US" sz="2400" dirty="0" smtClean="0">
                <a:solidFill>
                  <a:srgbClr val="FFFFFF"/>
                </a:solidFill>
              </a:rPr>
              <a:t>核心库函数, </a:t>
            </a:r>
            <a:r>
              <a:rPr lang="en-US" altLang="zh-CN" sz="2400" dirty="0" smtClean="0">
                <a:solidFill>
                  <a:srgbClr val="FFFFFF"/>
                </a:solidFill>
              </a:rPr>
              <a:t>opengl32.lib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          </a:t>
            </a:r>
            <a:r>
              <a:rPr lang="zh-CN" altLang="en-US" sz="2400" dirty="0" smtClean="0">
                <a:solidFill>
                  <a:srgbClr val="FFFFFF"/>
                </a:solidFill>
              </a:rPr>
              <a:t>核心库函数以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gl</a:t>
            </a:r>
            <a:r>
              <a:rPr lang="zh-CN" altLang="en-US" sz="2400" dirty="0" smtClean="0">
                <a:solidFill>
                  <a:srgbClr val="FFFFFF"/>
                </a:solidFill>
              </a:rPr>
              <a:t>开头。如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                     </a:t>
            </a:r>
          </a:p>
          <a:p>
            <a:pPr marL="609600" indent="-609600" eaLnBrk="1" hangingPunct="1">
              <a:buFont typeface="Symbol" pitchFamily="18" charset="2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          函数名本身往往指出参数个数及类型。如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905000" y="2063750"/>
            <a:ext cx="6629400" cy="908050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u="none">
                <a:solidFill>
                  <a:srgbClr val="FFFFFF"/>
                </a:solidFill>
              </a:rPr>
              <a:t>glBegin(),glEnd();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u="none">
                <a:solidFill>
                  <a:srgbClr val="FFFFFF"/>
                </a:solidFill>
              </a:rPr>
              <a:t>glTranslatef().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05000" y="3886200"/>
            <a:ext cx="6629400" cy="2543175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/>
          <a:p>
            <a:r>
              <a:rPr lang="en-US" altLang="zh-CN" sz="2000" u="none"/>
              <a:t>void glVertex2d( GLdouble</a:t>
            </a:r>
            <a:r>
              <a:rPr lang="en-US" altLang="zh-CN" sz="2000" i="1" u="none"/>
              <a:t> x</a:t>
            </a:r>
            <a:r>
              <a:rPr lang="en-US" altLang="zh-CN" sz="2000" u="none"/>
              <a:t>, GLdouble</a:t>
            </a:r>
            <a:r>
              <a:rPr lang="en-US" altLang="zh-CN" sz="2000" i="1" u="none"/>
              <a:t> y </a:t>
            </a:r>
            <a:r>
              <a:rPr lang="en-US" altLang="zh-CN" sz="2000" u="none"/>
              <a:t>); </a:t>
            </a:r>
          </a:p>
          <a:p>
            <a:r>
              <a:rPr lang="en-US" altLang="zh-CN" sz="2000" u="none"/>
              <a:t>void glVertex2f( GLfloat</a:t>
            </a:r>
            <a:r>
              <a:rPr lang="en-US" altLang="zh-CN" sz="2000" i="1" u="none"/>
              <a:t> x</a:t>
            </a:r>
            <a:r>
              <a:rPr lang="en-US" altLang="zh-CN" sz="2000" u="none"/>
              <a:t>, GLfloat</a:t>
            </a:r>
            <a:r>
              <a:rPr lang="en-US" altLang="zh-CN" sz="2000" i="1" u="none"/>
              <a:t> y </a:t>
            </a:r>
            <a:r>
              <a:rPr lang="en-US" altLang="zh-CN" sz="2000" u="none"/>
              <a:t>); </a:t>
            </a:r>
          </a:p>
          <a:p>
            <a:r>
              <a:rPr lang="en-US" altLang="zh-CN" sz="2000" u="none"/>
              <a:t>void glVertex2i( GLint</a:t>
            </a:r>
            <a:r>
              <a:rPr lang="en-US" altLang="zh-CN" sz="2000" i="1" u="none"/>
              <a:t> x</a:t>
            </a:r>
            <a:r>
              <a:rPr lang="en-US" altLang="zh-CN" sz="2000" u="none"/>
              <a:t>, GLint</a:t>
            </a:r>
            <a:r>
              <a:rPr lang="en-US" altLang="zh-CN" sz="2000" i="1" u="none"/>
              <a:t> y </a:t>
            </a:r>
            <a:r>
              <a:rPr lang="en-US" altLang="zh-CN" sz="2000" u="none"/>
              <a:t>); </a:t>
            </a:r>
          </a:p>
          <a:p>
            <a:r>
              <a:rPr lang="en-US" altLang="zh-CN" sz="2000" u="none"/>
              <a:t>void glVertex2s( GLshort</a:t>
            </a:r>
            <a:r>
              <a:rPr lang="en-US" altLang="zh-CN" sz="2000" i="1" u="none"/>
              <a:t> x</a:t>
            </a:r>
            <a:r>
              <a:rPr lang="en-US" altLang="zh-CN" sz="2000" u="none"/>
              <a:t>, GLshort</a:t>
            </a:r>
            <a:r>
              <a:rPr lang="en-US" altLang="zh-CN" sz="2000" i="1" u="none"/>
              <a:t> y </a:t>
            </a:r>
            <a:r>
              <a:rPr lang="en-US" altLang="zh-CN" sz="2000" u="none"/>
              <a:t>); </a:t>
            </a:r>
          </a:p>
          <a:p>
            <a:r>
              <a:rPr lang="en-US" altLang="zh-CN" sz="2000" u="none"/>
              <a:t>void glVertex3d( GLdouble</a:t>
            </a:r>
            <a:r>
              <a:rPr lang="en-US" altLang="zh-CN" sz="2000" i="1" u="none"/>
              <a:t> x</a:t>
            </a:r>
            <a:r>
              <a:rPr lang="en-US" altLang="zh-CN" sz="2000" u="none"/>
              <a:t>, GLdouble</a:t>
            </a:r>
            <a:r>
              <a:rPr lang="en-US" altLang="zh-CN" sz="2000" i="1" u="none"/>
              <a:t> y</a:t>
            </a:r>
            <a:r>
              <a:rPr lang="en-US" altLang="zh-CN" sz="2000" u="none"/>
              <a:t>, GLdouble</a:t>
            </a:r>
            <a:r>
              <a:rPr lang="en-US" altLang="zh-CN" sz="2000" i="1" u="none"/>
              <a:t> z </a:t>
            </a:r>
            <a:r>
              <a:rPr lang="en-US" altLang="zh-CN" sz="2000" u="none"/>
              <a:t>); </a:t>
            </a:r>
          </a:p>
          <a:p>
            <a:r>
              <a:rPr lang="en-US" altLang="zh-CN" sz="2000" u="none"/>
              <a:t>void glVertex3f( GLfloat</a:t>
            </a:r>
            <a:r>
              <a:rPr lang="en-US" altLang="zh-CN" sz="2000" i="1" u="none"/>
              <a:t> x</a:t>
            </a:r>
            <a:r>
              <a:rPr lang="en-US" altLang="zh-CN" sz="2000" u="none"/>
              <a:t>, GLfloat</a:t>
            </a:r>
            <a:r>
              <a:rPr lang="en-US" altLang="zh-CN" sz="2000" i="1" u="none"/>
              <a:t> y</a:t>
            </a:r>
            <a:r>
              <a:rPr lang="en-US" altLang="zh-CN" sz="2000" u="none"/>
              <a:t>, GLfloat</a:t>
            </a:r>
            <a:r>
              <a:rPr lang="en-US" altLang="zh-CN" sz="2000" i="1" u="none"/>
              <a:t> z </a:t>
            </a:r>
            <a:r>
              <a:rPr lang="en-US" altLang="zh-CN" sz="2000" u="none"/>
              <a:t>); </a:t>
            </a:r>
          </a:p>
          <a:p>
            <a:r>
              <a:rPr lang="en-US" altLang="zh-CN" sz="2000" u="none"/>
              <a:t>void glVertex3i( GLint</a:t>
            </a:r>
            <a:r>
              <a:rPr lang="en-US" altLang="zh-CN" sz="2000" i="1" u="none"/>
              <a:t> x</a:t>
            </a:r>
            <a:r>
              <a:rPr lang="en-US" altLang="zh-CN" sz="2000" u="none"/>
              <a:t>, GLint</a:t>
            </a:r>
            <a:r>
              <a:rPr lang="en-US" altLang="zh-CN" sz="2000" i="1" u="none"/>
              <a:t> y</a:t>
            </a:r>
            <a:r>
              <a:rPr lang="en-US" altLang="zh-CN" sz="2000" u="none"/>
              <a:t>, GLint</a:t>
            </a:r>
            <a:r>
              <a:rPr lang="en-US" altLang="zh-CN" sz="2000" i="1" u="none"/>
              <a:t> z </a:t>
            </a:r>
            <a:r>
              <a:rPr lang="en-US" altLang="zh-CN" sz="2000" u="none"/>
              <a:t>); </a:t>
            </a:r>
          </a:p>
          <a:p>
            <a:r>
              <a:rPr lang="en-US" altLang="zh-CN" sz="2000" u="none"/>
              <a:t>void glVertex3s( GLshort</a:t>
            </a:r>
            <a:r>
              <a:rPr lang="en-US" altLang="zh-CN" sz="2000" i="1" u="none"/>
              <a:t> x</a:t>
            </a:r>
            <a:r>
              <a:rPr lang="en-US" altLang="zh-CN" sz="2000" u="none"/>
              <a:t>, GLshort</a:t>
            </a:r>
            <a:r>
              <a:rPr lang="en-US" altLang="zh-CN" sz="2000" i="1" u="none"/>
              <a:t> y</a:t>
            </a:r>
            <a:r>
              <a:rPr lang="en-US" altLang="zh-CN" sz="2000" u="none"/>
              <a:t>, GLshort</a:t>
            </a:r>
            <a:r>
              <a:rPr lang="en-US" altLang="zh-CN" sz="2000" i="1" u="none"/>
              <a:t> z </a:t>
            </a:r>
            <a:r>
              <a:rPr lang="en-US" altLang="zh-CN" sz="2000" u="none"/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91400" cy="5791200"/>
          </a:xfrm>
          <a:noFill/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B  OpenGL</a:t>
            </a:r>
            <a:r>
              <a:rPr lang="zh-CN" altLang="en-US" sz="2800" dirty="0" smtClean="0">
                <a:solidFill>
                  <a:srgbClr val="FFFFFF"/>
                </a:solidFill>
              </a:rPr>
              <a:t>实用程序库函数, </a:t>
            </a:r>
            <a:r>
              <a:rPr lang="en-US" altLang="zh-CN" sz="2800" dirty="0" smtClean="0">
                <a:solidFill>
                  <a:srgbClr val="FFFFFF"/>
                </a:solidFill>
              </a:rPr>
              <a:t>glu.lib</a:t>
            </a:r>
          </a:p>
          <a:p>
            <a:pPr marL="609600" indent="-609600" eaLnBrk="1" hangingPunct="1">
              <a:buFont typeface="Symbol" pitchFamily="18" charset="2"/>
              <a:buNone/>
            </a:pPr>
            <a:endParaRPr lang="en-US" altLang="zh-CN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              </a:t>
            </a:r>
            <a:r>
              <a:rPr lang="zh-CN" altLang="en-US" sz="2400" dirty="0" smtClean="0">
                <a:solidFill>
                  <a:srgbClr val="FFFFFF"/>
                </a:solidFill>
              </a:rPr>
              <a:t>这一部分函数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由核心库函数实现</a:t>
            </a:r>
            <a:r>
              <a:rPr lang="zh-CN" altLang="en-US" sz="2400" dirty="0" smtClean="0">
                <a:solidFill>
                  <a:srgbClr val="FFFFFF"/>
                </a:solidFill>
              </a:rPr>
              <a:t>，以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glu</a:t>
            </a:r>
            <a:r>
              <a:rPr lang="zh-CN" altLang="en-US" sz="2400" dirty="0" smtClean="0">
                <a:solidFill>
                  <a:srgbClr val="FFFFFF"/>
                </a:solidFill>
              </a:rPr>
              <a:t>为前缀</a:t>
            </a:r>
            <a:r>
              <a:rPr lang="zh-CN" altLang="en-US" sz="2400" dirty="0" smtClean="0">
                <a:solidFill>
                  <a:srgbClr val="FFFFFF"/>
                </a:solidFill>
              </a:rPr>
              <a:t>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</a:rPr>
              <a:t>               </a:t>
            </a:r>
            <a:r>
              <a:rPr lang="zh-CN" altLang="en-US" sz="2400" dirty="0" smtClean="0">
                <a:solidFill>
                  <a:srgbClr val="FFFFFF"/>
                </a:solidFill>
              </a:rPr>
              <a:t>可</a:t>
            </a:r>
            <a:r>
              <a:rPr lang="zh-CN" altLang="en-US" sz="2400" dirty="0" smtClean="0">
                <a:solidFill>
                  <a:srgbClr val="FFFFFF"/>
                </a:solidFill>
              </a:rPr>
              <a:t>看作是核心库函数的扩展，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提供更高级的图形功能</a:t>
            </a:r>
            <a:r>
              <a:rPr lang="zh-CN" altLang="en-US" sz="2400" dirty="0" smtClean="0">
                <a:solidFill>
                  <a:srgbClr val="FFFFFF"/>
                </a:solidFill>
              </a:rPr>
              <a:t>。</a:t>
            </a:r>
          </a:p>
          <a:p>
            <a:pPr marL="609600" indent="-609600" eaLnBrk="1" hangingPunct="1">
              <a:buFont typeface="Symbol" pitchFamily="18" charset="2"/>
              <a:buNone/>
            </a:pPr>
            <a:endParaRPr lang="zh-CN" altLang="en-US" sz="24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</a:rPr>
              <a:t>           如</a:t>
            </a:r>
            <a:r>
              <a:rPr lang="en-US" altLang="zh-CN" sz="2800" dirty="0" smtClean="0">
                <a:solidFill>
                  <a:srgbClr val="FFFFFF"/>
                </a:solidFill>
              </a:rPr>
              <a:t>(</a:t>
            </a:r>
            <a:r>
              <a:rPr lang="zh-CN" altLang="en-US" sz="2800" dirty="0" smtClean="0">
                <a:solidFill>
                  <a:srgbClr val="FFFFFF"/>
                </a:solidFill>
              </a:rPr>
              <a:t>绘制</a:t>
            </a:r>
            <a:r>
              <a:rPr lang="en-US" altLang="zh-CN" sz="2800" dirty="0" smtClean="0">
                <a:solidFill>
                  <a:srgbClr val="FFFFFF"/>
                </a:solidFill>
              </a:rPr>
              <a:t>NURBS</a:t>
            </a:r>
            <a:r>
              <a:rPr lang="zh-CN" altLang="en-US" sz="2800" dirty="0" smtClean="0">
                <a:solidFill>
                  <a:srgbClr val="FFFFFF"/>
                </a:solidFill>
              </a:rPr>
              <a:t>曲面</a:t>
            </a:r>
            <a:r>
              <a:rPr lang="en-US" altLang="zh-CN" sz="2800" dirty="0" smtClean="0">
                <a:solidFill>
                  <a:srgbClr val="FFFFFF"/>
                </a:solidFill>
              </a:rPr>
              <a:t>)</a:t>
            </a:r>
            <a:r>
              <a:rPr lang="zh-CN" altLang="en-US" sz="2800" dirty="0" smtClean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762980" y="4422215"/>
            <a:ext cx="6629400" cy="908050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u="none">
                <a:solidFill>
                  <a:srgbClr val="FFFFFF"/>
                </a:solidFill>
              </a:rPr>
              <a:t>void gluBeginSurface( GLUnurbsObj *</a:t>
            </a:r>
            <a:r>
              <a:rPr lang="en-US" altLang="zh-CN" i="1" u="none">
                <a:solidFill>
                  <a:srgbClr val="FFFFFF"/>
                </a:solidFill>
              </a:rPr>
              <a:t> nobj </a:t>
            </a:r>
            <a:r>
              <a:rPr lang="en-US" altLang="zh-CN" u="none">
                <a:solidFill>
                  <a:srgbClr val="FFFFFF"/>
                </a:solidFill>
              </a:rPr>
              <a:t>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u="none">
                <a:solidFill>
                  <a:srgbClr val="FFFFFF"/>
                </a:solidFill>
              </a:rPr>
              <a:t>void gluEndSurface( GLUnurbsObj *</a:t>
            </a:r>
            <a:r>
              <a:rPr lang="en-US" altLang="zh-CN" i="1" u="none">
                <a:solidFill>
                  <a:srgbClr val="FFFFFF"/>
                </a:solidFill>
              </a:rPr>
              <a:t> nobj </a:t>
            </a:r>
            <a:r>
              <a:rPr lang="en-US" altLang="zh-CN" u="none">
                <a:solidFill>
                  <a:srgbClr val="FFFFFF"/>
                </a:solidFill>
              </a:rPr>
              <a:t>); </a:t>
            </a:r>
            <a:r>
              <a:rPr lang="zh-CN" altLang="en-US" u="none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91400" cy="57912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</a:rPr>
              <a:t>C   </a:t>
            </a:r>
            <a:r>
              <a:rPr lang="zh-CN" altLang="en-US" sz="2800" dirty="0" smtClean="0">
                <a:solidFill>
                  <a:srgbClr val="FFFFFF"/>
                </a:solidFill>
              </a:rPr>
              <a:t>扩展库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</a:rPr>
              <a:t>              核心库函数是设备独立的。而</a:t>
            </a:r>
            <a:r>
              <a:rPr lang="en-US" altLang="zh-CN" sz="2800" dirty="0" smtClean="0">
                <a:solidFill>
                  <a:srgbClr val="FFFFFF"/>
                </a:solidFill>
              </a:rPr>
              <a:t>OpenGL</a:t>
            </a:r>
            <a:r>
              <a:rPr lang="zh-CN" altLang="en-US" sz="2800" dirty="0" smtClean="0">
                <a:solidFill>
                  <a:srgbClr val="FFFFFF"/>
                </a:solidFill>
              </a:rPr>
              <a:t>的实体要在一个指定的长方形区域中(窗口)绘制</a:t>
            </a:r>
            <a:r>
              <a:rPr lang="zh-CN" altLang="en-US" sz="2800" dirty="0" smtClean="0">
                <a:solidFill>
                  <a:srgbClr val="FFFFFF"/>
                </a:solidFill>
              </a:rPr>
              <a:t>。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扩展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库提供的函数用来扩展窗口系统的功能</a:t>
            </a:r>
            <a:r>
              <a:rPr lang="zh-CN" altLang="en-US" sz="2800" dirty="0" smtClean="0">
                <a:solidFill>
                  <a:srgbClr val="FFFFFF"/>
                </a:solidFill>
              </a:rPr>
              <a:t>。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</a:rPr>
              <a:t>            </a:t>
            </a:r>
            <a:r>
              <a:rPr lang="zh-CN" altLang="en-US" sz="2800" dirty="0" smtClean="0">
                <a:solidFill>
                  <a:srgbClr val="FFFFFF"/>
                </a:solidFill>
              </a:rPr>
              <a:t>在</a:t>
            </a:r>
            <a:r>
              <a:rPr lang="en-US" altLang="zh-CN" sz="2800" dirty="0" smtClean="0">
                <a:solidFill>
                  <a:srgbClr val="FFFFFF"/>
                </a:solidFill>
              </a:rPr>
              <a:t>Microsoft Windows</a:t>
            </a:r>
            <a:r>
              <a:rPr lang="zh-CN" altLang="en-US" sz="2800" dirty="0" smtClean="0">
                <a:solidFill>
                  <a:srgbClr val="FFFFFF"/>
                </a:solidFill>
              </a:rPr>
              <a:t>系统中这类函数以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wgl</a:t>
            </a:r>
            <a:r>
              <a:rPr lang="zh-CN" altLang="en-US" sz="2800" dirty="0" smtClean="0">
                <a:solidFill>
                  <a:srgbClr val="FFFFFF"/>
                </a:solidFill>
              </a:rPr>
              <a:t>为</a:t>
            </a:r>
            <a:r>
              <a:rPr lang="zh-CN" altLang="en-US" sz="2800" dirty="0" smtClean="0">
                <a:solidFill>
                  <a:srgbClr val="FFFFFF"/>
                </a:solidFill>
              </a:rPr>
              <a:t>前缀</a:t>
            </a:r>
            <a:r>
              <a:rPr lang="en-US" altLang="zh-CN" sz="2800" dirty="0" smtClean="0">
                <a:solidFill>
                  <a:srgbClr val="FFFFFF"/>
                </a:solidFill>
              </a:rPr>
              <a:t>(Apple </a:t>
            </a:r>
            <a:r>
              <a:rPr lang="en-US" altLang="zh-CN" sz="2800" dirty="0" smtClean="0">
                <a:solidFill>
                  <a:srgbClr val="FFFFFF"/>
                </a:solidFill>
              </a:rPr>
              <a:t>GL</a:t>
            </a:r>
            <a:r>
              <a:rPr lang="zh-CN" altLang="en-US" sz="2800" dirty="0" smtClean="0">
                <a:solidFill>
                  <a:srgbClr val="FFFFFF"/>
                </a:solidFill>
              </a:rPr>
              <a:t>则以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agl</a:t>
            </a:r>
            <a:r>
              <a:rPr lang="zh-CN" altLang="en-US" sz="2800" dirty="0" smtClean="0">
                <a:solidFill>
                  <a:srgbClr val="FFFFFF"/>
                </a:solidFill>
              </a:rPr>
              <a:t>为</a:t>
            </a:r>
            <a:r>
              <a:rPr lang="zh-CN" altLang="en-US" sz="2800" dirty="0" smtClean="0">
                <a:solidFill>
                  <a:srgbClr val="FFFFFF"/>
                </a:solidFill>
              </a:rPr>
              <a:t>前缀</a:t>
            </a:r>
            <a:r>
              <a:rPr lang="en-US" altLang="zh-CN" sz="2800" dirty="0" smtClean="0">
                <a:solidFill>
                  <a:srgbClr val="FFFFFF"/>
                </a:solidFill>
              </a:rPr>
              <a:t>), </a:t>
            </a:r>
            <a:r>
              <a:rPr lang="zh-CN" altLang="en-US" sz="2800" dirty="0" smtClean="0">
                <a:solidFill>
                  <a:srgbClr val="FFFFFF"/>
                </a:solidFill>
              </a:rPr>
              <a:t>如</a:t>
            </a:r>
            <a:r>
              <a:rPr lang="zh-CN" altLang="en-US" sz="2800" dirty="0" smtClean="0">
                <a:solidFill>
                  <a:srgbClr val="FFFFFF"/>
                </a:solidFill>
              </a:rPr>
              <a:t>：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905000" y="4663901"/>
            <a:ext cx="6858000" cy="2149475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u="none" dirty="0">
                <a:solidFill>
                  <a:srgbClr val="FFFFFF"/>
                </a:solidFill>
              </a:rPr>
              <a:t>HGLRC </a:t>
            </a:r>
            <a:r>
              <a:rPr lang="en-US" altLang="zh-CN" u="none" dirty="0" err="1">
                <a:solidFill>
                  <a:srgbClr val="FFFFFF"/>
                </a:solidFill>
              </a:rPr>
              <a:t>wglCreateContext</a:t>
            </a:r>
            <a:r>
              <a:rPr lang="en-US" altLang="zh-CN" u="none" dirty="0">
                <a:solidFill>
                  <a:srgbClr val="FFFFFF"/>
                </a:solidFill>
              </a:rPr>
              <a:t>( HDC </a:t>
            </a:r>
            <a:r>
              <a:rPr lang="en-US" altLang="zh-CN" i="1" u="none" dirty="0" err="1">
                <a:solidFill>
                  <a:srgbClr val="FFFFFF"/>
                </a:solidFill>
              </a:rPr>
              <a:t>hdc</a:t>
            </a:r>
            <a:r>
              <a:rPr lang="en-US" altLang="zh-CN" u="none" dirty="0"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u="none" dirty="0">
                <a:solidFill>
                  <a:srgbClr val="FFFFFF"/>
                </a:solidFill>
              </a:rPr>
              <a:t>// device context of device that the rendering context // will be suitable for 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u="none" dirty="0">
                <a:solidFill>
                  <a:srgbClr val="FFFFFF"/>
                </a:solidFill>
              </a:rPr>
              <a:t>BOOL </a:t>
            </a:r>
            <a:r>
              <a:rPr lang="en-US" altLang="zh-CN" u="none" dirty="0" err="1">
                <a:solidFill>
                  <a:srgbClr val="FFFFFF"/>
                </a:solidFill>
              </a:rPr>
              <a:t>wglDeleteContext</a:t>
            </a:r>
            <a:r>
              <a:rPr lang="en-US" altLang="zh-CN" u="none" dirty="0">
                <a:solidFill>
                  <a:srgbClr val="FFFFFF"/>
                </a:solidFill>
              </a:rPr>
              <a:t>( HGLRC </a:t>
            </a:r>
            <a:r>
              <a:rPr lang="en-US" altLang="zh-CN" i="1" u="none" dirty="0" err="1">
                <a:solidFill>
                  <a:srgbClr val="FFFFFF"/>
                </a:solidFill>
              </a:rPr>
              <a:t>hglrc</a:t>
            </a:r>
            <a:r>
              <a:rPr lang="en-US" altLang="zh-CN" u="none" dirty="0"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u="none" dirty="0">
                <a:solidFill>
                  <a:srgbClr val="FFFFFF"/>
                </a:solidFill>
              </a:rPr>
              <a:t>// handle to the OpenGL rendering context to delete );</a:t>
            </a:r>
            <a:r>
              <a:rPr lang="en-US" altLang="zh-CN" u="none" dirty="0">
                <a:solidFill>
                  <a:srgbClr val="FFFFFF"/>
                </a:solidFill>
                <a:latin typeface="Arial Unicode MS" pitchFamily="34" charset="-122"/>
              </a:rPr>
              <a:t> </a:t>
            </a:r>
            <a:endParaRPr lang="zh-CN" altLang="en-US" u="none" dirty="0">
              <a:solidFill>
                <a:srgbClr val="FFFFFF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</a:rPr>
              <a:t>2  </a:t>
            </a:r>
            <a:r>
              <a:rPr lang="en-US" altLang="zh-CN" b="1" dirty="0" smtClean="0">
                <a:solidFill>
                  <a:srgbClr val="FFFF00"/>
                </a:solidFill>
              </a:rPr>
              <a:t>OpenGL</a:t>
            </a:r>
            <a:r>
              <a:rPr lang="zh-CN" altLang="en-US" b="1" dirty="0" smtClean="0">
                <a:solidFill>
                  <a:srgbClr val="FFFF00"/>
                </a:solidFill>
              </a:rPr>
              <a:t>实用工具包</a:t>
            </a:r>
            <a:r>
              <a:rPr lang="en-US" altLang="zh-CN" b="1" dirty="0" smtClean="0">
                <a:solidFill>
                  <a:srgbClr val="FFFF00"/>
                </a:solidFill>
              </a:rPr>
              <a:t>GLUT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(</a:t>
            </a:r>
            <a:r>
              <a:rPr lang="en-US" altLang="zh-CN" b="1" dirty="0" smtClean="0">
                <a:solidFill>
                  <a:srgbClr val="FFFF00"/>
                </a:solidFill>
              </a:rPr>
              <a:t>G</a:t>
            </a:r>
            <a:r>
              <a:rPr lang="en-US" altLang="zh-CN" dirty="0" smtClean="0">
                <a:solidFill>
                  <a:srgbClr val="FFFFFF"/>
                </a:solidFill>
              </a:rPr>
              <a:t>raphics </a:t>
            </a:r>
            <a:r>
              <a:rPr lang="en-US" altLang="zh-CN" b="1" dirty="0" smtClean="0">
                <a:solidFill>
                  <a:srgbClr val="FFFF00"/>
                </a:solidFill>
              </a:rPr>
              <a:t>L</a:t>
            </a:r>
            <a:r>
              <a:rPr lang="en-US" altLang="zh-CN" dirty="0" smtClean="0">
                <a:solidFill>
                  <a:srgbClr val="FFFFFF"/>
                </a:solidFill>
              </a:rPr>
              <a:t>ibrary Utility </a:t>
            </a:r>
            <a:r>
              <a:rPr lang="en-US" altLang="zh-CN" b="1" dirty="0" smtClean="0">
                <a:solidFill>
                  <a:srgbClr val="FFFF00"/>
                </a:solidFill>
              </a:rPr>
              <a:t>T</a:t>
            </a:r>
            <a:r>
              <a:rPr lang="en-US" altLang="zh-CN" dirty="0" smtClean="0">
                <a:solidFill>
                  <a:srgbClr val="FFFFFF"/>
                </a:solidFill>
              </a:rPr>
              <a:t>oolkits) 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</a:rPr>
              <a:t>              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</a:rPr>
              <a:t>               图形库实用工具包提供了一组与</a:t>
            </a:r>
            <a:r>
              <a:rPr lang="zh-CN" altLang="en-US" sz="2800" b="1" u="sn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任意屏幕窗口</a:t>
            </a:r>
            <a:r>
              <a:rPr lang="zh-CN" altLang="en-US" sz="2800" b="1" u="sn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800" dirty="0" smtClean="0">
                <a:solidFill>
                  <a:srgbClr val="FFFFFF"/>
                </a:solidFill>
              </a:rPr>
              <a:t>进行</a:t>
            </a:r>
            <a:r>
              <a:rPr lang="zh-CN" altLang="en-US" sz="2800" dirty="0" smtClean="0">
                <a:solidFill>
                  <a:srgbClr val="FFFFFF"/>
                </a:solidFill>
              </a:rPr>
              <a:t>交互的函数</a:t>
            </a:r>
            <a:r>
              <a:rPr lang="zh-CN" altLang="en-US" sz="2800" dirty="0" smtClean="0">
                <a:solidFill>
                  <a:srgbClr val="FFFFFF"/>
                </a:solidFill>
              </a:rPr>
              <a:t>。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</a:rPr>
              <a:t>              </a:t>
            </a:r>
            <a:r>
              <a:rPr lang="zh-CN" altLang="en-US" sz="2800" dirty="0" smtClean="0">
                <a:solidFill>
                  <a:srgbClr val="FFFFFF"/>
                </a:solidFill>
              </a:rPr>
              <a:t>因此</a:t>
            </a:r>
            <a:r>
              <a:rPr lang="zh-CN" altLang="en-US" sz="2800" dirty="0" smtClean="0">
                <a:solidFill>
                  <a:srgbClr val="FFFFFF"/>
                </a:solidFill>
              </a:rPr>
              <a:t>是</a:t>
            </a:r>
            <a:r>
              <a:rPr lang="zh-CN" altLang="en-US" sz="2800" b="1" u="sn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与屏幕窗口系统独立</a:t>
            </a:r>
            <a:r>
              <a:rPr lang="zh-CN" altLang="en-US" sz="2800" dirty="0" smtClean="0">
                <a:solidFill>
                  <a:srgbClr val="FFFFFF"/>
                </a:solidFill>
              </a:rPr>
              <a:t>的。这样简化了应用程序的工作，也方便移植。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</a:rPr>
              <a:t>               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</a:rPr>
              <a:t>             GLUT</a:t>
            </a:r>
            <a:r>
              <a:rPr lang="zh-CN" altLang="en-US" sz="2800" dirty="0" smtClean="0">
                <a:solidFill>
                  <a:srgbClr val="FFFFFF"/>
                </a:solidFill>
              </a:rPr>
              <a:t>库函数以</a:t>
            </a:r>
            <a:r>
              <a:rPr lang="en-US" altLang="zh-CN" sz="2800" dirty="0" smtClean="0">
                <a:solidFill>
                  <a:srgbClr val="FFFFFF"/>
                </a:solidFill>
              </a:rPr>
              <a:t>glut</a:t>
            </a:r>
            <a:r>
              <a:rPr lang="zh-CN" altLang="en-US" sz="2800" dirty="0" smtClean="0">
                <a:solidFill>
                  <a:srgbClr val="FFFFFF"/>
                </a:solidFill>
              </a:rPr>
              <a:t>为前缀。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A  GLUT</a:t>
            </a:r>
            <a:r>
              <a:rPr lang="zh-CN" altLang="en-US" sz="2800" dirty="0" smtClean="0">
                <a:solidFill>
                  <a:srgbClr val="FFFFFF"/>
                </a:solidFill>
              </a:rPr>
              <a:t>库安装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endParaRPr lang="zh-CN" altLang="en-US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</a:rPr>
              <a:t>            </a:t>
            </a:r>
            <a:r>
              <a:rPr lang="en-US" altLang="zh-CN" sz="2800" dirty="0" smtClean="0">
                <a:solidFill>
                  <a:srgbClr val="FFFFFF"/>
                </a:solidFill>
              </a:rPr>
              <a:t>Windows</a:t>
            </a:r>
            <a:r>
              <a:rPr lang="zh-CN" altLang="en-US" sz="2800" dirty="0" smtClean="0">
                <a:solidFill>
                  <a:srgbClr val="FFFFFF"/>
                </a:solidFill>
              </a:rPr>
              <a:t>的</a:t>
            </a:r>
            <a:r>
              <a:rPr lang="en-US" altLang="zh-CN" sz="2800" dirty="0" smtClean="0">
                <a:solidFill>
                  <a:srgbClr val="FFFFFF"/>
                </a:solidFill>
              </a:rPr>
              <a:t>OpenGL</a:t>
            </a:r>
            <a:r>
              <a:rPr lang="zh-CN" altLang="en-US" sz="2800" dirty="0" smtClean="0">
                <a:solidFill>
                  <a:srgbClr val="FFFFFF"/>
                </a:solidFill>
              </a:rPr>
              <a:t>库是直接</a:t>
            </a:r>
            <a:r>
              <a:rPr lang="zh-CN" altLang="en-US" sz="2800" dirty="0" smtClean="0">
                <a:solidFill>
                  <a:srgbClr val="FFFFFF"/>
                </a:solidFill>
              </a:rPr>
              <a:t>捆</a:t>
            </a:r>
            <a:r>
              <a:rPr lang="zh-CN" altLang="en-US" sz="2800" dirty="0">
                <a:solidFill>
                  <a:srgbClr val="FFFFFF"/>
                </a:solidFill>
              </a:rPr>
              <a:t>绑</a:t>
            </a:r>
            <a:r>
              <a:rPr lang="zh-CN" altLang="en-US" sz="2800" dirty="0" smtClean="0">
                <a:solidFill>
                  <a:srgbClr val="FFFFFF"/>
                </a:solidFill>
              </a:rPr>
              <a:t>在</a:t>
            </a:r>
            <a:r>
              <a:rPr lang="en-US" altLang="zh-CN" sz="2800" dirty="0" smtClean="0">
                <a:solidFill>
                  <a:srgbClr val="FFFFFF"/>
                </a:solidFill>
              </a:rPr>
              <a:t>Visual C++</a:t>
            </a:r>
            <a:r>
              <a:rPr lang="zh-CN" altLang="en-US" sz="2800" dirty="0" smtClean="0">
                <a:solidFill>
                  <a:srgbClr val="FFFFFF"/>
                </a:solidFill>
              </a:rPr>
              <a:t>中的。但</a:t>
            </a:r>
            <a:r>
              <a:rPr lang="en-US" altLang="zh-CN" sz="2800" dirty="0" smtClean="0">
                <a:solidFill>
                  <a:srgbClr val="FFFFFF"/>
                </a:solidFill>
              </a:rPr>
              <a:t>GLUT</a:t>
            </a:r>
            <a:r>
              <a:rPr lang="zh-CN" altLang="en-US" sz="2800" dirty="0" smtClean="0">
                <a:solidFill>
                  <a:srgbClr val="FFFFFF"/>
                </a:solidFill>
              </a:rPr>
              <a:t>库是独立于具体的窗口系统的，它由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opengl</a:t>
            </a:r>
            <a:r>
              <a:rPr lang="en-US" altLang="zh-CN" sz="2800" dirty="0" smtClean="0">
                <a:solidFill>
                  <a:srgbClr val="FFFFFF"/>
                </a:solidFill>
              </a:rPr>
              <a:t> org</a:t>
            </a:r>
            <a:r>
              <a:rPr lang="zh-CN" altLang="en-US" sz="2800" dirty="0" smtClean="0">
                <a:solidFill>
                  <a:srgbClr val="FFFFFF"/>
                </a:solidFill>
              </a:rPr>
              <a:t>提供。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</a:rPr>
              <a:t>            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</a:rPr>
              <a:t>     </a:t>
            </a:r>
            <a:r>
              <a:rPr lang="en-US" altLang="zh-CN" sz="2800" dirty="0" smtClean="0">
                <a:solidFill>
                  <a:srgbClr val="FFFFFF"/>
                </a:solidFill>
              </a:rPr>
              <a:t>i)</a:t>
            </a:r>
            <a:r>
              <a:rPr lang="zh-CN" altLang="en-US" sz="2800" dirty="0" smtClean="0">
                <a:solidFill>
                  <a:srgbClr val="FFFFFF"/>
                </a:solidFill>
              </a:rPr>
              <a:t>可在下面地址下载：</a:t>
            </a:r>
            <a:r>
              <a:rPr lang="en-US" altLang="zh-CN" sz="2800" dirty="0" smtClean="0">
                <a:solidFill>
                  <a:srgbClr val="FFFFFF"/>
                </a:solidFill>
              </a:rPr>
              <a:t>      http://www.opengl.org/developers/documentation/glut/glutdlls37beta.zip;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FF"/>
                </a:solidFill>
              </a:rPr>
              <a:t>     </a:t>
            </a:r>
            <a:r>
              <a:rPr lang="en-US" altLang="zh-CN" sz="2800" smtClean="0">
                <a:solidFill>
                  <a:srgbClr val="FFFFFF"/>
                </a:solidFill>
              </a:rPr>
              <a:t>ii)</a:t>
            </a:r>
            <a:r>
              <a:rPr lang="zh-CN" altLang="en-US" sz="2800" smtClean="0">
                <a:solidFill>
                  <a:srgbClr val="FFFFFF"/>
                </a:solidFill>
              </a:rPr>
              <a:t>解压后有</a:t>
            </a:r>
            <a:r>
              <a:rPr lang="en-US" altLang="zh-CN" sz="2800" smtClean="0">
                <a:solidFill>
                  <a:srgbClr val="FFFFFF"/>
                </a:solidFill>
              </a:rPr>
              <a:t>glut.h, glut32.lib</a:t>
            </a:r>
            <a:r>
              <a:rPr lang="zh-CN" altLang="en-US" sz="2800" smtClean="0">
                <a:solidFill>
                  <a:srgbClr val="FFFFFF"/>
                </a:solidFill>
              </a:rPr>
              <a:t>和</a:t>
            </a:r>
            <a:r>
              <a:rPr lang="en-US" altLang="zh-CN" sz="2800" smtClean="0">
                <a:solidFill>
                  <a:srgbClr val="FFFFFF"/>
                </a:solidFill>
              </a:rPr>
              <a:t>glut32.dll;      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 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     iii)</a:t>
            </a:r>
            <a:r>
              <a:rPr lang="zh-CN" altLang="en-US" sz="2800" smtClean="0">
                <a:solidFill>
                  <a:srgbClr val="FFFFFF"/>
                </a:solidFill>
              </a:rPr>
              <a:t>将</a:t>
            </a:r>
            <a:r>
              <a:rPr lang="en-US" altLang="zh-CN" sz="2800" smtClean="0">
                <a:solidFill>
                  <a:srgbClr val="FFFFFF"/>
                </a:solidFill>
              </a:rPr>
              <a:t>glut32.dll</a:t>
            </a:r>
            <a:r>
              <a:rPr lang="zh-CN" altLang="en-US" sz="2800" smtClean="0">
                <a:solidFill>
                  <a:srgbClr val="FFFFFF"/>
                </a:solidFill>
              </a:rPr>
              <a:t>复制到 </a:t>
            </a:r>
            <a:r>
              <a:rPr lang="en-US" altLang="zh-CN" sz="2800" smtClean="0">
                <a:solidFill>
                  <a:srgbClr val="FFFFFF"/>
                </a:solidFill>
              </a:rPr>
              <a:t>windows/system32</a:t>
            </a:r>
            <a:r>
              <a:rPr lang="zh-CN" altLang="en-US" sz="2800" smtClean="0">
                <a:solidFill>
                  <a:srgbClr val="FFFFFF"/>
                </a:solidFill>
              </a:rPr>
              <a:t>目录下；</a:t>
            </a:r>
          </a:p>
          <a:p>
            <a:pPr marL="609600" indent="-609600" eaLnBrk="1" hangingPunct="1">
              <a:buFont typeface="Symbol" pitchFamily="18" charset="2"/>
              <a:buNone/>
            </a:pPr>
            <a:endParaRPr lang="zh-CN" altLang="en-US" sz="280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FF"/>
                </a:solidFill>
              </a:rPr>
              <a:t>     </a:t>
            </a:r>
            <a:r>
              <a:rPr lang="en-US" altLang="zh-CN" sz="2800" smtClean="0">
                <a:solidFill>
                  <a:srgbClr val="FFFFFF"/>
                </a:solidFill>
              </a:rPr>
              <a:t>iv)</a:t>
            </a:r>
            <a:r>
              <a:rPr lang="zh-CN" altLang="en-US" sz="2800" smtClean="0">
                <a:solidFill>
                  <a:srgbClr val="FFFFFF"/>
                </a:solidFill>
              </a:rPr>
              <a:t>将</a:t>
            </a:r>
            <a:r>
              <a:rPr lang="en-US" altLang="zh-CN" sz="2800" smtClean="0">
                <a:solidFill>
                  <a:srgbClr val="FFFFFF"/>
                </a:solidFill>
              </a:rPr>
              <a:t>glut32.lib</a:t>
            </a:r>
            <a:r>
              <a:rPr lang="zh-CN" altLang="en-US" sz="2800" smtClean="0">
                <a:solidFill>
                  <a:srgbClr val="FFFFFF"/>
                </a:solidFill>
              </a:rPr>
              <a:t>复制到</a:t>
            </a:r>
            <a:r>
              <a:rPr lang="en-US" altLang="zh-CN" sz="2800" smtClean="0">
                <a:solidFill>
                  <a:srgbClr val="FFFFFF"/>
                </a:solidFill>
              </a:rPr>
              <a:t>Visual C++</a:t>
            </a:r>
            <a:r>
              <a:rPr lang="zh-CN" altLang="en-US" sz="2800" smtClean="0">
                <a:solidFill>
                  <a:srgbClr val="FFFFFF"/>
                </a:solidFill>
              </a:rPr>
              <a:t>的</a:t>
            </a:r>
            <a:r>
              <a:rPr lang="en-US" altLang="zh-CN" sz="2800" smtClean="0">
                <a:solidFill>
                  <a:srgbClr val="FFFFFF"/>
                </a:solidFill>
              </a:rPr>
              <a:t>lib</a:t>
            </a:r>
            <a:r>
              <a:rPr lang="zh-CN" altLang="en-US" sz="2800" smtClean="0">
                <a:solidFill>
                  <a:srgbClr val="FFFFFF"/>
                </a:solidFill>
              </a:rPr>
              <a:t>目录下。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6813" y="6477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B  GLUT</a:t>
            </a:r>
            <a:r>
              <a:rPr lang="zh-CN" altLang="en-US" sz="2800" smtClean="0">
                <a:solidFill>
                  <a:srgbClr val="FFFFFF"/>
                </a:solidFill>
              </a:rPr>
              <a:t>函数分类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   i) </a:t>
            </a:r>
            <a:r>
              <a:rPr lang="zh-CN" altLang="en-US" sz="2400" smtClean="0">
                <a:solidFill>
                  <a:srgbClr val="FFFFFF"/>
                </a:solidFill>
              </a:rPr>
              <a:t>初始化和创建窗口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        初始化</a:t>
            </a:r>
            <a:r>
              <a:rPr lang="en-US" altLang="zh-CN" sz="2400" smtClean="0">
                <a:solidFill>
                  <a:srgbClr val="FFFFFF"/>
                </a:solidFill>
              </a:rPr>
              <a:t>GLUT</a:t>
            </a:r>
            <a:r>
              <a:rPr lang="zh-CN" altLang="en-US" sz="2400" smtClean="0">
                <a:solidFill>
                  <a:srgbClr val="FFFFFF"/>
                </a:solidFill>
              </a:rPr>
              <a:t>库：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        glutInit(int argc, char **argv);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        </a:t>
            </a:r>
            <a:r>
              <a:rPr lang="en-US" altLang="zh-CN" sz="2400" smtClean="0"/>
              <a:t>argc</a:t>
            </a:r>
            <a:r>
              <a:rPr lang="zh-CN" altLang="en-US" sz="2400" smtClean="0"/>
              <a:t>：一个指针，指向从</a:t>
            </a:r>
            <a:r>
              <a:rPr lang="en-US" altLang="zh-CN" sz="2400" smtClean="0"/>
              <a:t>main</a:t>
            </a:r>
            <a:r>
              <a:rPr lang="zh-CN" altLang="en-US" sz="2400" smtClean="0"/>
              <a:t>（）函数传递过来的没更改的</a:t>
            </a:r>
            <a:r>
              <a:rPr lang="en-US" altLang="zh-CN" sz="2400" smtClean="0"/>
              <a:t>argc</a:t>
            </a:r>
            <a:r>
              <a:rPr lang="zh-CN" altLang="en-US" sz="2400" smtClean="0"/>
              <a:t>变量。 </a:t>
            </a:r>
            <a:br>
              <a:rPr lang="zh-CN" altLang="en-US" sz="2400" smtClean="0"/>
            </a:br>
            <a:r>
              <a:rPr lang="zh-CN" altLang="en-US" sz="2400" smtClean="0"/>
              <a:t>    </a:t>
            </a:r>
            <a:r>
              <a:rPr lang="en-US" altLang="zh-CN" sz="2400" smtClean="0"/>
              <a:t>argv</a:t>
            </a:r>
            <a:r>
              <a:rPr lang="zh-CN" altLang="en-US" sz="2400" smtClean="0"/>
              <a:t>：一个指针，指向从</a:t>
            </a:r>
            <a:r>
              <a:rPr lang="en-US" altLang="zh-CN" sz="2400" smtClean="0"/>
              <a:t>main</a:t>
            </a:r>
            <a:r>
              <a:rPr lang="zh-CN" altLang="en-US" sz="2400" smtClean="0"/>
              <a:t>（）函数传递过来的没更改的</a:t>
            </a:r>
            <a:r>
              <a:rPr lang="en-US" altLang="zh-CN" sz="2400" smtClean="0"/>
              <a:t>argv</a:t>
            </a:r>
            <a:r>
              <a:rPr lang="zh-CN" altLang="en-US" sz="2400" smtClean="0"/>
              <a:t>变量。 </a:t>
            </a:r>
            <a:endParaRPr lang="en-US" altLang="zh-CN" sz="240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   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       初始化窗口：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             </a:t>
            </a:r>
            <a:r>
              <a:rPr lang="en-US" altLang="zh-CN" sz="2400" smtClean="0">
                <a:solidFill>
                  <a:srgbClr val="FFFFFF"/>
                </a:solidFill>
              </a:rPr>
              <a:t>glutInitDisplayMode(unsign int mode);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等等.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 eaLnBrk="1" hangingPunct="1">
              <a:buFont typeface="Symbol" pitchFamily="18" charset="2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sz="4400" dirty="0" smtClean="0">
                <a:latin typeface="隶书" pitchFamily="49" charset="-122"/>
                <a:ea typeface="隶书" pitchFamily="49" charset="-122"/>
              </a:rPr>
              <a:t>OpenGL</a:t>
            </a:r>
            <a:r>
              <a:rPr lang="zh-CN" altLang="en-US" sz="4400" dirty="0" smtClean="0">
                <a:latin typeface="隶书" pitchFamily="49" charset="-122"/>
                <a:ea typeface="隶书" pitchFamily="49" charset="-122"/>
              </a:rPr>
              <a:t>基础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endParaRPr lang="zh-CN" altLang="en-US" sz="2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OpenGL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简介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OpenGL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的应用工具包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OpenGL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仿宋" pitchFamily="2" charset="-122"/>
                <a:ea typeface="华文仿宋" pitchFamily="2" charset="-122"/>
              </a:rPr>
              <a:t>编程初步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Mode――</a:t>
            </a:r>
            <a:r>
              <a:rPr lang="zh-CN" altLang="en-US" sz="4000" smtClean="0"/>
              <a:t>可以指定下列显示模式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mbol" pitchFamily="18" charset="2"/>
              <a:buNone/>
            </a:pPr>
            <a:r>
              <a:rPr lang="en-US" altLang="zh-CN" smtClean="0"/>
              <a:t> </a:t>
            </a:r>
            <a:r>
              <a:rPr lang="en-US" altLang="zh-CN" sz="2400" smtClean="0"/>
              <a:t>Mode</a:t>
            </a:r>
            <a:r>
              <a:rPr lang="zh-CN" altLang="en-US" sz="2400" smtClean="0"/>
              <a:t>参数是一个</a:t>
            </a:r>
            <a:r>
              <a:rPr lang="en-US" altLang="zh-CN" sz="2400" smtClean="0"/>
              <a:t>GLUT</a:t>
            </a:r>
            <a:r>
              <a:rPr lang="zh-CN" altLang="en-US" sz="2400" smtClean="0"/>
              <a:t>库里预定义的可能的布尔组合。</a:t>
            </a:r>
            <a:br>
              <a:rPr lang="zh-CN" altLang="en-US" sz="2400" smtClean="0"/>
            </a:br>
            <a:r>
              <a:rPr lang="en-US" altLang="zh-CN" sz="2400" smtClean="0"/>
              <a:t>1</a:t>
            </a:r>
            <a:r>
              <a:rPr lang="zh-CN" altLang="en-US" sz="2400" smtClean="0"/>
              <a:t>：</a:t>
            </a:r>
            <a:r>
              <a:rPr lang="en-US" altLang="zh-CN" sz="2400" smtClean="0"/>
              <a:t>GLUT_RGBA</a:t>
            </a:r>
            <a:r>
              <a:rPr lang="zh-CN" altLang="en-US" sz="2400" smtClean="0"/>
              <a:t>或者</a:t>
            </a:r>
            <a:r>
              <a:rPr lang="en-US" altLang="zh-CN" sz="2400" smtClean="0"/>
              <a:t>GLUT_RGB</a:t>
            </a:r>
            <a:r>
              <a:rPr lang="zh-CN" altLang="en-US" sz="2400" smtClean="0"/>
              <a:t>。指定一个</a:t>
            </a:r>
            <a:r>
              <a:rPr lang="en-US" altLang="zh-CN" sz="2400" smtClean="0"/>
              <a:t>RGBA</a:t>
            </a:r>
            <a:r>
              <a:rPr lang="zh-CN" altLang="en-US" sz="2400" smtClean="0"/>
              <a:t>窗口，这是一个默认的颜色模式</a:t>
            </a:r>
            <a:br>
              <a:rPr lang="zh-CN" altLang="en-US" sz="2400" smtClean="0"/>
            </a:br>
            <a:r>
              <a:rPr lang="en-US" altLang="zh-CN" sz="2400" smtClean="0"/>
              <a:t>2</a:t>
            </a:r>
            <a:r>
              <a:rPr lang="zh-CN" altLang="en-US" sz="2400" smtClean="0"/>
              <a:t>：</a:t>
            </a:r>
            <a:r>
              <a:rPr lang="en-US" altLang="zh-CN" sz="2400" smtClean="0"/>
              <a:t>GLUT_INDEX</a:t>
            </a:r>
            <a:r>
              <a:rPr lang="zh-CN" altLang="en-US" sz="2400" smtClean="0"/>
              <a:t>。指定颜色索引模式。 </a:t>
            </a:r>
            <a:br>
              <a:rPr lang="zh-CN" altLang="en-US" sz="2400" smtClean="0"/>
            </a:br>
            <a:r>
              <a:rPr lang="zh-CN" altLang="en-US" sz="2400" smtClean="0"/>
              <a:t>这个显示模式还允许你选择单缓冲区或双缓冲区窗口。 </a:t>
            </a:r>
            <a:br>
              <a:rPr lang="zh-CN" altLang="en-US" sz="2400" smtClean="0"/>
            </a:br>
            <a:r>
              <a:rPr lang="en-US" altLang="zh-CN" sz="2400" smtClean="0"/>
              <a:t>1</a:t>
            </a:r>
            <a:r>
              <a:rPr lang="zh-CN" altLang="en-US" sz="2400" smtClean="0"/>
              <a:t>：</a:t>
            </a:r>
            <a:r>
              <a:rPr lang="en-US" altLang="zh-CN" sz="2400" smtClean="0"/>
              <a:t>GLUT_SINGLE.</a:t>
            </a:r>
            <a:r>
              <a:rPr lang="zh-CN" altLang="en-US" sz="2400" smtClean="0"/>
              <a:t>单缓冲区窗口。 </a:t>
            </a:r>
            <a:br>
              <a:rPr lang="zh-CN" altLang="en-US" sz="2400" smtClean="0"/>
            </a:br>
            <a:r>
              <a:rPr lang="en-US" altLang="zh-CN" sz="2400" smtClean="0"/>
              <a:t>2</a:t>
            </a:r>
            <a:r>
              <a:rPr lang="zh-CN" altLang="en-US" sz="2400" smtClean="0"/>
              <a:t>：</a:t>
            </a:r>
            <a:r>
              <a:rPr lang="en-US" altLang="zh-CN" sz="2400" smtClean="0"/>
              <a:t>GLUT_BUFFER.</a:t>
            </a:r>
            <a:r>
              <a:rPr lang="zh-CN" altLang="en-US" sz="2400" smtClean="0"/>
              <a:t>双缓冲区窗口，这是产生流畅动画必须选的。 </a:t>
            </a:r>
            <a:br>
              <a:rPr lang="zh-CN" altLang="en-US" sz="2400" smtClean="0"/>
            </a:b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zh-CN" altLang="en-US" sz="2400" smtClean="0"/>
              <a:t>特殊缓冲： </a:t>
            </a:r>
            <a:br>
              <a:rPr lang="zh-CN" altLang="en-US" sz="2400" smtClean="0"/>
            </a:br>
            <a:r>
              <a:rPr lang="en-US" altLang="zh-CN" sz="2400" smtClean="0"/>
              <a:t>1</a:t>
            </a:r>
            <a:r>
              <a:rPr lang="zh-CN" altLang="en-US" sz="2400" smtClean="0"/>
              <a:t>：</a:t>
            </a:r>
            <a:r>
              <a:rPr lang="en-US" altLang="zh-CN" sz="2400" smtClean="0"/>
              <a:t>GLUT_ACCUM.</a:t>
            </a:r>
            <a:r>
              <a:rPr lang="zh-CN" altLang="en-US" sz="2400" smtClean="0"/>
              <a:t>累积缓冲区。 </a:t>
            </a:r>
            <a:br>
              <a:rPr lang="zh-CN" altLang="en-US" sz="2400" smtClean="0"/>
            </a:br>
            <a:r>
              <a:rPr lang="en-US" altLang="zh-CN" sz="2400" smtClean="0"/>
              <a:t>2</a:t>
            </a:r>
            <a:r>
              <a:rPr lang="zh-CN" altLang="en-US" sz="2400" smtClean="0"/>
              <a:t>：</a:t>
            </a:r>
            <a:r>
              <a:rPr lang="en-US" altLang="zh-CN" sz="2400" smtClean="0"/>
              <a:t>GLUT_STENCIL.</a:t>
            </a:r>
            <a:r>
              <a:rPr lang="zh-CN" altLang="en-US" sz="2400" smtClean="0"/>
              <a:t>模板缓冲区。 </a:t>
            </a:r>
            <a:br>
              <a:rPr lang="zh-CN" altLang="en-US" sz="2400" smtClean="0"/>
            </a:br>
            <a:r>
              <a:rPr lang="en-US" altLang="zh-CN" sz="2400" smtClean="0"/>
              <a:t>3</a:t>
            </a:r>
            <a:r>
              <a:rPr lang="zh-CN" altLang="en-US" sz="2400" smtClean="0"/>
              <a:t>：</a:t>
            </a:r>
            <a:r>
              <a:rPr lang="en-US" altLang="zh-CN" sz="2400" smtClean="0"/>
              <a:t>GLUT_DEPTH.</a:t>
            </a:r>
            <a:r>
              <a:rPr lang="zh-CN" altLang="en-US" sz="2400" smtClean="0"/>
              <a:t>深度缓冲区。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假定想要一个有</a:t>
            </a:r>
            <a:r>
              <a:rPr lang="zh-CN" altLang="en-US" smtClean="0">
                <a:solidFill>
                  <a:srgbClr val="FFFF00"/>
                </a:solidFill>
              </a:rPr>
              <a:t>单缓冲区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FF00"/>
                </a:solidFill>
              </a:rPr>
              <a:t>深度缓冲区</a:t>
            </a:r>
            <a:r>
              <a:rPr lang="zh-CN" altLang="en-US" smtClean="0"/>
              <a:t>的</a:t>
            </a:r>
            <a:r>
              <a:rPr lang="en-US" altLang="zh-CN" smtClean="0"/>
              <a:t>RGB</a:t>
            </a:r>
            <a:r>
              <a:rPr lang="zh-CN" altLang="en-US" smtClean="0"/>
              <a:t>窗口，用“或“（</a:t>
            </a:r>
            <a:r>
              <a:rPr lang="en-US" altLang="zh-CN" smtClean="0"/>
              <a:t>|</a:t>
            </a:r>
            <a:r>
              <a:rPr lang="zh-CN" altLang="en-US" smtClean="0"/>
              <a:t>）操作符来建立你想要的显示模式。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glutInitDisplayMode(GLUT_RGB|GLUT_SINGLE|GLUT_DEPTH);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981200" y="2038350"/>
            <a:ext cx="5715000" cy="533400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576263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ii) </a:t>
            </a:r>
            <a:r>
              <a:rPr lang="zh-CN" altLang="en-US" sz="2400" smtClean="0">
                <a:solidFill>
                  <a:srgbClr val="FFFFFF"/>
                </a:solidFill>
              </a:rPr>
              <a:t>处理窗口和接收键盘和鼠标输入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iii)</a:t>
            </a:r>
            <a:r>
              <a:rPr lang="zh-CN" altLang="en-US" sz="2400" smtClean="0">
                <a:solidFill>
                  <a:srgbClr val="FFFFFF"/>
                </a:solidFill>
              </a:rPr>
              <a:t>绘制三维物体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如犹他茶壶: 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         void glutWireTeapot(Gldouble size)</a:t>
            </a:r>
          </a:p>
          <a:p>
            <a:pPr marL="609600" indent="-609600" eaLnBrk="1" hangingPunct="1">
              <a:buFont typeface="Symbol" pitchFamily="18" charset="2"/>
              <a:buNone/>
            </a:pPr>
            <a:endParaRPr lang="en-US" altLang="zh-CN" sz="240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714625"/>
            <a:ext cx="4548187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981200" y="1905000"/>
            <a:ext cx="5715000" cy="533400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5334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iv)</a:t>
            </a:r>
            <a:r>
              <a:rPr lang="zh-CN" altLang="en-US" sz="2400" smtClean="0">
                <a:solidFill>
                  <a:srgbClr val="FFFFFF"/>
                </a:solidFill>
              </a:rPr>
              <a:t>后台管理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v)</a:t>
            </a:r>
            <a:r>
              <a:rPr lang="zh-CN" altLang="en-US" sz="2400" smtClean="0">
                <a:solidFill>
                  <a:srgbClr val="FFFFFF"/>
                </a:solidFill>
              </a:rPr>
              <a:t> 运行程序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     </a:t>
            </a:r>
            <a:r>
              <a:rPr lang="zh-CN" altLang="en-US" sz="2400" smtClean="0">
                <a:solidFill>
                  <a:srgbClr val="FFFFFF"/>
                </a:solidFill>
              </a:rPr>
              <a:t>函数：</a:t>
            </a:r>
            <a:endParaRPr lang="en-US" altLang="zh-CN" sz="240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          glutMainLoop(void)。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                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                 这个函数放在</a:t>
            </a:r>
            <a:r>
              <a:rPr lang="en-US" altLang="zh-CN" sz="2400" smtClean="0">
                <a:solidFill>
                  <a:srgbClr val="FFFFFF"/>
                </a:solidFill>
              </a:rPr>
              <a:t>main()</a:t>
            </a:r>
            <a:r>
              <a:rPr lang="zh-CN" altLang="en-US" sz="2400" smtClean="0">
                <a:solidFill>
                  <a:srgbClr val="FFFFFF"/>
                </a:solidFill>
              </a:rPr>
              <a:t>函数的最后调用，作用是显示初始图形，使程序进入无穷循环直到遇到输入或窗口被关闭。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3810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b="1" smtClean="0">
                <a:solidFill>
                  <a:srgbClr val="FFFF00"/>
                </a:solidFill>
              </a:rPr>
              <a:t>3  一个完整的程序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FF"/>
                </a:solidFill>
              </a:rPr>
              <a:t>       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219200" y="1165225"/>
            <a:ext cx="7696200" cy="5407025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void main(int argc, char **argv)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{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	glutInit(&amp;argc, argv);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	glutInitDisplayMode(GLUT_SINGLE|GLUT_RGB);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	glutInitWindowSize(400,300);     </a:t>
            </a:r>
            <a:r>
              <a:rPr lang="zh-CN" altLang="en-US" sz="2200" u="none">
                <a:solidFill>
                  <a:srgbClr val="FFFFFF"/>
                </a:solidFill>
              </a:rPr>
              <a:t>//窗口大小</a:t>
            </a:r>
            <a:r>
              <a:rPr lang="en-US" altLang="zh-CN" sz="2200" u="none">
                <a:solidFill>
                  <a:srgbClr val="FFFFFF"/>
                </a:solidFill>
              </a:rPr>
              <a:t>(</a:t>
            </a:r>
            <a:r>
              <a:rPr lang="zh-CN" altLang="en-US" sz="2200" u="none">
                <a:solidFill>
                  <a:srgbClr val="FFFFFF"/>
                </a:solidFill>
              </a:rPr>
              <a:t>列，行</a:t>
            </a:r>
            <a:r>
              <a:rPr lang="en-US" altLang="zh-CN" sz="2200" u="none">
                <a:solidFill>
                  <a:srgbClr val="FFFFFF"/>
                </a:solidFill>
              </a:rPr>
              <a:t>)</a:t>
            </a:r>
            <a:endParaRPr lang="zh-CN" altLang="en-US" sz="2200" u="none">
              <a:solidFill>
                <a:srgbClr val="FFFFFF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	glutInitWindowPosition(50,100); //</a:t>
            </a:r>
            <a:r>
              <a:rPr lang="zh-CN" altLang="en-US" sz="2200" u="none">
                <a:solidFill>
                  <a:srgbClr val="FFFFFF"/>
                </a:solidFill>
              </a:rPr>
              <a:t>窗口左上角在屏</a:t>
            </a:r>
            <a:endParaRPr lang="en-US" altLang="zh-CN" sz="2200" u="none">
              <a:solidFill>
                <a:srgbClr val="FFFFFF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                                                                   //</a:t>
            </a:r>
            <a:r>
              <a:rPr lang="zh-CN" altLang="en-US" sz="2200" u="none">
                <a:solidFill>
                  <a:srgbClr val="FFFFFF"/>
                </a:solidFill>
              </a:rPr>
              <a:t>幕中的位置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	glutCreateWindow(“An OpenGL program");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	myinit();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	glutDisplayFunc(lineSegment);  //</a:t>
            </a:r>
            <a:r>
              <a:rPr lang="zh-CN" altLang="en-US" sz="2200" u="none">
                <a:solidFill>
                  <a:srgbClr val="FFFFFF"/>
                </a:solidFill>
              </a:rPr>
              <a:t>回调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	glutMainLoop();                          //</a:t>
            </a:r>
            <a:r>
              <a:rPr lang="zh-CN" altLang="en-US" sz="2200" u="none">
                <a:solidFill>
                  <a:srgbClr val="FFFFFF"/>
                </a:solidFill>
              </a:rPr>
              <a:t>执行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u="none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endParaRPr lang="zh-CN" altLang="en-US" b="1" smtClean="0">
              <a:solidFill>
                <a:srgbClr val="FFFF00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glutDisplayFunc( void (*func) (void) )：</a:t>
            </a:r>
            <a:r>
              <a:rPr lang="zh-CN" altLang="en-US" sz="2400" smtClean="0">
                <a:solidFill>
                  <a:srgbClr val="FFFFFF"/>
                </a:solidFill>
              </a:rPr>
              <a:t>登记回调函数(</a:t>
            </a:r>
            <a:r>
              <a:rPr lang="en-US" altLang="zh-CN" sz="2400" smtClean="0">
                <a:solidFill>
                  <a:srgbClr val="FFFFFF"/>
                </a:solidFill>
              </a:rPr>
              <a:t>Callback functions). </a:t>
            </a:r>
            <a:endParaRPr lang="en-US" altLang="zh-CN" b="1" smtClean="0">
              <a:solidFill>
                <a:srgbClr val="FFFF00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400" smtClean="0">
                <a:solidFill>
                  <a:srgbClr val="FFFFFF"/>
                </a:solidFill>
              </a:rPr>
              <a:t>glutDisplayFunc( lineSegment )</a:t>
            </a:r>
            <a:r>
              <a:rPr lang="zh-CN" altLang="en-US" sz="2400" smtClean="0">
                <a:solidFill>
                  <a:srgbClr val="FFFFFF"/>
                </a:solidFill>
              </a:rPr>
              <a:t>意味着窗口需要重画时，</a:t>
            </a:r>
            <a:r>
              <a:rPr lang="en-US" altLang="zh-CN" sz="2400" smtClean="0">
                <a:solidFill>
                  <a:srgbClr val="FFFFFF"/>
                </a:solidFill>
              </a:rPr>
              <a:t>lineSegment</a:t>
            </a:r>
            <a:r>
              <a:rPr lang="zh-CN" altLang="en-US" sz="2400" smtClean="0">
                <a:solidFill>
                  <a:srgbClr val="FFFFFF"/>
                </a:solidFill>
              </a:rPr>
              <a:t>将被调用，重画窗口内容</a:t>
            </a:r>
            <a:r>
              <a:rPr lang="en-US" altLang="zh-CN" sz="2400" smtClean="0">
                <a:solidFill>
                  <a:srgbClr val="FFFFFF"/>
                </a:solidFill>
              </a:rPr>
              <a:t>.</a:t>
            </a:r>
            <a:r>
              <a:rPr lang="zh-CN" altLang="en-US" sz="2800" smtClean="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endParaRPr lang="zh-CN" altLang="en-US" b="1" smtClean="0">
              <a:solidFill>
                <a:srgbClr val="FFFF00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FF"/>
                </a:solidFill>
              </a:rPr>
              <a:t>        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295400" y="1295400"/>
            <a:ext cx="7391400" cy="32083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flatTx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void </a:t>
            </a:r>
            <a:r>
              <a:rPr lang="en-US" altLang="zh-CN" u="none" dirty="0" err="1">
                <a:solidFill>
                  <a:srgbClr val="FFFFFF"/>
                </a:solidFill>
              </a:rPr>
              <a:t>myinit</a:t>
            </a:r>
            <a:r>
              <a:rPr lang="en-US" altLang="zh-CN" u="none" dirty="0">
                <a:solidFill>
                  <a:srgbClr val="FFFFFF"/>
                </a:solidFill>
              </a:rPr>
              <a:t>(void)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</a:t>
            </a:r>
            <a:r>
              <a:rPr lang="en-US" altLang="zh-CN" u="none" dirty="0" err="1">
                <a:solidFill>
                  <a:srgbClr val="FFFFFF"/>
                </a:solidFill>
              </a:rPr>
              <a:t>glClearColor</a:t>
            </a:r>
            <a:r>
              <a:rPr lang="en-US" altLang="zh-CN" u="none" dirty="0">
                <a:solidFill>
                  <a:srgbClr val="FFFFFF"/>
                </a:solidFill>
              </a:rPr>
              <a:t>(1.0, 1.0, 1.0, 0.0);        //</a:t>
            </a:r>
            <a:r>
              <a:rPr lang="zh-CN" altLang="en-US" u="none" dirty="0">
                <a:solidFill>
                  <a:srgbClr val="FFFFFF"/>
                </a:solidFill>
              </a:rPr>
              <a:t>置背景色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</a:t>
            </a:r>
            <a:r>
              <a:rPr lang="en-US" altLang="zh-CN" u="none" dirty="0" err="1">
                <a:solidFill>
                  <a:srgbClr val="FFFFFF"/>
                </a:solidFill>
              </a:rPr>
              <a:t>glMatrixMode</a:t>
            </a:r>
            <a:r>
              <a:rPr lang="en-US" altLang="zh-CN" u="none" dirty="0">
                <a:solidFill>
                  <a:srgbClr val="FFFFFF"/>
                </a:solidFill>
              </a:rPr>
              <a:t>(GL_PROJECTION);//</a:t>
            </a:r>
            <a:r>
              <a:rPr lang="zh-CN" altLang="en-US" u="none" dirty="0">
                <a:solidFill>
                  <a:srgbClr val="FFFFFF"/>
                </a:solidFill>
              </a:rPr>
              <a:t>设矩阵模式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</a:t>
            </a:r>
            <a:r>
              <a:rPr lang="en-US" altLang="zh-CN" u="none" dirty="0" smtClean="0">
                <a:solidFill>
                  <a:srgbClr val="FFFFFF"/>
                </a:solidFill>
              </a:rPr>
              <a:t>gluOrtho2D(0.0</a:t>
            </a:r>
            <a:r>
              <a:rPr lang="en-US" altLang="zh-CN" u="none" dirty="0">
                <a:solidFill>
                  <a:srgbClr val="FFFFFF"/>
                </a:solidFill>
              </a:rPr>
              <a:t>, 200.0,  0.0, 150.0);  //</a:t>
            </a:r>
            <a:r>
              <a:rPr lang="zh-CN" altLang="en-US" u="none" dirty="0">
                <a:solidFill>
                  <a:srgbClr val="FFFFFF"/>
                </a:solidFill>
              </a:rPr>
              <a:t>正交投影窗口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}</a:t>
            </a:r>
            <a:r>
              <a:rPr lang="en-US" altLang="zh-CN" u="none" dirty="0"/>
              <a:t> 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752600" y="4953000"/>
            <a:ext cx="6407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u="none">
                <a:solidFill>
                  <a:srgbClr val="FFFFFF"/>
                </a:solidFill>
              </a:rPr>
              <a:t>gluOrth2D(x0,x1,y0,y1): </a:t>
            </a:r>
            <a:r>
              <a:rPr lang="zh-CN" altLang="en-US" u="none">
                <a:solidFill>
                  <a:srgbClr val="FFFFFF"/>
                </a:solidFill>
              </a:rPr>
              <a:t>表示位于世界坐标窗口</a:t>
            </a:r>
          </a:p>
          <a:p>
            <a:r>
              <a:rPr lang="en-US" altLang="zh-CN" u="none">
                <a:solidFill>
                  <a:srgbClr val="FFFFFF"/>
                </a:solidFill>
              </a:rPr>
              <a:t>(x0,x1,y0,y1)</a:t>
            </a:r>
            <a:r>
              <a:rPr lang="zh-CN" altLang="en-US" u="none">
                <a:solidFill>
                  <a:srgbClr val="FFFFFF"/>
                </a:solidFill>
              </a:rPr>
              <a:t>内的物体将被投影到显示窗口中。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endParaRPr lang="zh-CN" altLang="en-US" b="1" smtClean="0">
              <a:solidFill>
                <a:srgbClr val="FFFF00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FF"/>
                </a:solidFill>
              </a:rPr>
              <a:t>      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371600" y="609600"/>
            <a:ext cx="7391400" cy="539908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flatTx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void </a:t>
            </a:r>
            <a:r>
              <a:rPr lang="en-US" altLang="zh-CN" u="none" dirty="0" err="1">
                <a:solidFill>
                  <a:srgbClr val="FFFFFF"/>
                </a:solidFill>
              </a:rPr>
              <a:t>lineSegment</a:t>
            </a:r>
            <a:r>
              <a:rPr lang="en-US" altLang="zh-CN" u="none" dirty="0">
                <a:solidFill>
                  <a:srgbClr val="FFFFFF"/>
                </a:solidFill>
              </a:rPr>
              <a:t>(void)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</a:t>
            </a:r>
            <a:r>
              <a:rPr lang="en-US" altLang="zh-CN" u="none" dirty="0" err="1">
                <a:solidFill>
                  <a:srgbClr val="FFFFFF"/>
                </a:solidFill>
              </a:rPr>
              <a:t>glClear</a:t>
            </a:r>
            <a:r>
              <a:rPr lang="en-US" altLang="zh-CN" u="none" dirty="0">
                <a:solidFill>
                  <a:srgbClr val="FFFFFF"/>
                </a:solidFill>
              </a:rPr>
              <a:t> (GL_COLOR_BUFFER_BIT);  //</a:t>
            </a:r>
            <a:r>
              <a:rPr lang="zh-CN" altLang="en-US" u="none" dirty="0">
                <a:solidFill>
                  <a:srgbClr val="FFFFFF"/>
                </a:solidFill>
              </a:rPr>
              <a:t>清除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glColor3f(1.0,0.0,0.0);   //</a:t>
            </a:r>
            <a:r>
              <a:rPr lang="zh-CN" altLang="en-US" u="none" dirty="0">
                <a:solidFill>
                  <a:srgbClr val="FFFFFF"/>
                </a:solidFill>
              </a:rPr>
              <a:t>绘制颜色为红色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</a:t>
            </a:r>
            <a:r>
              <a:rPr lang="en-US" altLang="zh-CN" u="none" dirty="0" err="1">
                <a:solidFill>
                  <a:srgbClr val="FFFFFF"/>
                </a:solidFill>
              </a:rPr>
              <a:t>glBegin</a:t>
            </a:r>
            <a:r>
              <a:rPr lang="en-US" altLang="zh-CN" u="none" dirty="0">
                <a:solidFill>
                  <a:srgbClr val="FFFFFF"/>
                </a:solidFill>
              </a:rPr>
              <a:t>(GL_LINES</a:t>
            </a:r>
            <a:r>
              <a:rPr lang="en-US" altLang="zh-CN" u="none" dirty="0" smtClean="0">
                <a:solidFill>
                  <a:srgbClr val="FFFFFF"/>
                </a:solidFill>
              </a:rPr>
              <a:t>)</a:t>
            </a:r>
            <a:r>
              <a:rPr lang="en-US" altLang="zh-CN" u="none" dirty="0">
                <a:solidFill>
                  <a:srgbClr val="FFFFFF"/>
                </a:solidFill>
              </a:rPr>
              <a:t>;</a:t>
            </a:r>
            <a:r>
              <a:rPr lang="en-US" altLang="zh-CN" u="none" dirty="0" smtClean="0">
                <a:solidFill>
                  <a:srgbClr val="FFFFFF"/>
                </a:solidFill>
              </a:rPr>
              <a:t>     </a:t>
            </a:r>
            <a:r>
              <a:rPr lang="en-US" altLang="zh-CN" u="none" dirty="0">
                <a:solidFill>
                  <a:srgbClr val="FFFFFF"/>
                </a:solidFill>
              </a:rPr>
              <a:t>//</a:t>
            </a:r>
            <a:r>
              <a:rPr lang="zh-CN" altLang="en-US" u="none" dirty="0">
                <a:solidFill>
                  <a:srgbClr val="FFFFFF"/>
                </a:solidFill>
              </a:rPr>
              <a:t>定义一个</a:t>
            </a:r>
            <a:r>
              <a:rPr lang="en-US" altLang="zh-CN" u="none" dirty="0">
                <a:solidFill>
                  <a:srgbClr val="FFFFFF"/>
                </a:solidFill>
              </a:rPr>
              <a:t>OpenGL</a:t>
            </a:r>
            <a:r>
              <a:rPr lang="zh-CN" altLang="en-US" u="none" dirty="0">
                <a:solidFill>
                  <a:srgbClr val="FFFFFF"/>
                </a:solidFill>
              </a:rPr>
              <a:t>图元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u="none" dirty="0">
                <a:solidFill>
                  <a:srgbClr val="FFFFFF"/>
                </a:solidFill>
              </a:rPr>
              <a:t>            </a:t>
            </a:r>
            <a:r>
              <a:rPr lang="en-US" altLang="zh-CN" u="none" dirty="0">
                <a:solidFill>
                  <a:srgbClr val="FFFFFF"/>
                </a:solidFill>
              </a:rPr>
              <a:t>glVertex2i(180,15);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      glVertex2i(10,145);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</a:t>
            </a:r>
            <a:r>
              <a:rPr lang="en-US" altLang="zh-CN" u="none" dirty="0" err="1">
                <a:solidFill>
                  <a:srgbClr val="FFFFFF"/>
                </a:solidFill>
              </a:rPr>
              <a:t>glEnd</a:t>
            </a:r>
            <a:r>
              <a:rPr lang="en-US" altLang="zh-CN" u="none" dirty="0">
                <a:solidFill>
                  <a:srgbClr val="FFFFFF"/>
                </a:solidFill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      </a:t>
            </a:r>
            <a:r>
              <a:rPr lang="en-US" altLang="zh-CN" u="none" dirty="0" err="1">
                <a:solidFill>
                  <a:srgbClr val="FFFFFF"/>
                </a:solidFill>
              </a:rPr>
              <a:t>glFlush</a:t>
            </a:r>
            <a:r>
              <a:rPr lang="en-US" altLang="zh-CN" u="none" dirty="0">
                <a:solidFill>
                  <a:srgbClr val="FFFFFF"/>
                </a:solidFill>
              </a:rPr>
              <a:t>();                       //</a:t>
            </a:r>
            <a:r>
              <a:rPr lang="zh-CN" altLang="en-US" u="none" dirty="0">
                <a:solidFill>
                  <a:srgbClr val="FFFFFF"/>
                </a:solidFill>
              </a:rPr>
              <a:t>清缓冲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u="none" dirty="0">
                <a:solidFill>
                  <a:srgbClr val="FFFFFF"/>
                </a:solidFill>
              </a:rPr>
              <a:t>}</a:t>
            </a:r>
            <a:r>
              <a:rPr lang="en-US" altLang="zh-CN" u="non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endParaRPr lang="zh-CN" altLang="en-US" b="1" smtClean="0">
              <a:solidFill>
                <a:srgbClr val="FFFF00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FF"/>
                </a:solidFill>
              </a:rPr>
              <a:t>        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29337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8862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812925" y="803275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u="none">
                <a:solidFill>
                  <a:srgbClr val="FFFFFF"/>
                </a:solidFill>
              </a:rPr>
              <a:t>窗口为(300,400)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5486400" y="12954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u="none">
                <a:solidFill>
                  <a:srgbClr val="FFFFFF"/>
                </a:solidFill>
              </a:rPr>
              <a:t>窗口为(400,300)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429000" y="5791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>
                <a:solidFill>
                  <a:srgbClr val="FFFFFF"/>
                </a:solidFill>
              </a:rPr>
              <a:t>线段从(180,15)到</a:t>
            </a:r>
            <a:r>
              <a:rPr lang="en-US" altLang="zh-CN" u="none">
                <a:solidFill>
                  <a:srgbClr val="FFFFFF"/>
                </a:solidFill>
              </a:rPr>
              <a:t>(10,145)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3048000" y="495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>
                <a:solidFill>
                  <a:srgbClr val="000000"/>
                </a:solidFill>
              </a:rPr>
              <a:t>(180,15)</a:t>
            </a:r>
            <a:endParaRPr lang="en-US" altLang="zh-CN" u="none">
              <a:solidFill>
                <a:srgbClr val="000000"/>
              </a:solidFill>
            </a:endParaRP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1981200" y="1676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>
                <a:solidFill>
                  <a:srgbClr val="000000"/>
                </a:solidFill>
              </a:rPr>
              <a:t>(10,145)</a:t>
            </a:r>
            <a:endParaRPr lang="en-US" altLang="zh-CN" u="none">
              <a:solidFill>
                <a:srgbClr val="000000"/>
              </a:solidFill>
            </a:endParaRPr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6705600" y="449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>
                <a:solidFill>
                  <a:srgbClr val="000000"/>
                </a:solidFill>
              </a:rPr>
              <a:t>(180,15)</a:t>
            </a:r>
            <a:endParaRPr lang="en-US" altLang="zh-CN" u="none">
              <a:solidFill>
                <a:srgbClr val="000000"/>
              </a:solidFill>
            </a:endParaRPr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5334000" y="2209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>
                <a:solidFill>
                  <a:srgbClr val="000000"/>
                </a:solidFill>
              </a:rPr>
              <a:t>(10,145)</a:t>
            </a:r>
            <a:endParaRPr lang="en-US" altLang="zh-CN" u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endParaRPr lang="zh-CN" altLang="en-US" b="1" smtClean="0">
              <a:solidFill>
                <a:srgbClr val="FFFF00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FF"/>
                </a:solidFill>
              </a:rPr>
              <a:t>        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8862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5486400" y="12954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u="none">
                <a:solidFill>
                  <a:srgbClr val="FFFFFF"/>
                </a:solidFill>
              </a:rPr>
              <a:t>窗口为(400,300)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6705600" y="449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>
                <a:solidFill>
                  <a:srgbClr val="000000"/>
                </a:solidFill>
              </a:rPr>
              <a:t>(180,15)</a:t>
            </a:r>
            <a:endParaRPr lang="en-US" altLang="zh-CN" u="none">
              <a:solidFill>
                <a:srgbClr val="000000"/>
              </a:solidFill>
            </a:endParaRPr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5334000" y="2209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>
                <a:solidFill>
                  <a:srgbClr val="000000"/>
                </a:solidFill>
              </a:rPr>
              <a:t>(10,145)</a:t>
            </a:r>
            <a:endParaRPr lang="en-US" altLang="zh-CN" u="none">
              <a:solidFill>
                <a:srgbClr val="000000"/>
              </a:solidFill>
            </a:endParaRPr>
          </a:p>
        </p:txBody>
      </p:sp>
      <p:sp>
        <p:nvSpPr>
          <p:cNvPr id="31751" name="Rectangle 13"/>
          <p:cNvSpPr>
            <a:spLocks noChangeArrowheads="1"/>
          </p:cNvSpPr>
          <p:nvPr/>
        </p:nvSpPr>
        <p:spPr bwMode="auto">
          <a:xfrm>
            <a:off x="1219200" y="6172200"/>
            <a:ext cx="488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none">
                <a:solidFill>
                  <a:srgbClr val="FFFFFF"/>
                </a:solidFill>
              </a:rPr>
              <a:t>世界坐标窗口(0.0, 200.0,  0.0, 150.0)</a:t>
            </a:r>
          </a:p>
        </p:txBody>
      </p:sp>
      <p:grpSp>
        <p:nvGrpSpPr>
          <p:cNvPr id="31752" name="Group 15"/>
          <p:cNvGrpSpPr>
            <a:grpSpLocks/>
          </p:cNvGrpSpPr>
          <p:nvPr/>
        </p:nvGrpSpPr>
        <p:grpSpPr bwMode="auto">
          <a:xfrm>
            <a:off x="1219200" y="4114800"/>
            <a:ext cx="2286000" cy="1905000"/>
            <a:chOff x="768" y="2592"/>
            <a:chExt cx="1440" cy="1200"/>
          </a:xfrm>
        </p:grpSpPr>
        <p:sp>
          <p:nvSpPr>
            <p:cNvPr id="31758" name="Rectangle 12"/>
            <p:cNvSpPr>
              <a:spLocks noChangeArrowheads="1"/>
            </p:cNvSpPr>
            <p:nvPr/>
          </p:nvSpPr>
          <p:spPr bwMode="auto">
            <a:xfrm>
              <a:off x="768" y="2592"/>
              <a:ext cx="1440" cy="12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Line 14"/>
            <p:cNvSpPr>
              <a:spLocks noChangeShapeType="1"/>
            </p:cNvSpPr>
            <p:nvPr/>
          </p:nvSpPr>
          <p:spPr bwMode="auto">
            <a:xfrm>
              <a:off x="864" y="2688"/>
              <a:ext cx="1248" cy="10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753" name="Line 17"/>
          <p:cNvSpPr>
            <a:spLocks noChangeShapeType="1"/>
          </p:cNvSpPr>
          <p:nvPr/>
        </p:nvSpPr>
        <p:spPr bwMode="auto">
          <a:xfrm flipV="1">
            <a:off x="1219200" y="2209800"/>
            <a:ext cx="3429000" cy="19050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8"/>
          <p:cNvSpPr>
            <a:spLocks noChangeShapeType="1"/>
          </p:cNvSpPr>
          <p:nvPr/>
        </p:nvSpPr>
        <p:spPr bwMode="auto">
          <a:xfrm flipV="1">
            <a:off x="3505200" y="2209800"/>
            <a:ext cx="4953000" cy="19050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5" name="Line 19"/>
          <p:cNvSpPr>
            <a:spLocks noChangeShapeType="1"/>
          </p:cNvSpPr>
          <p:nvPr/>
        </p:nvSpPr>
        <p:spPr bwMode="auto">
          <a:xfrm flipV="1">
            <a:off x="1219200" y="5105400"/>
            <a:ext cx="3429000" cy="9144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6" name="Line 20"/>
          <p:cNvSpPr>
            <a:spLocks noChangeShapeType="1"/>
          </p:cNvSpPr>
          <p:nvPr/>
        </p:nvSpPr>
        <p:spPr bwMode="auto">
          <a:xfrm flipV="1">
            <a:off x="3505200" y="5105400"/>
            <a:ext cx="5029200" cy="9144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7" name="Text Box 21"/>
          <p:cNvSpPr txBox="1">
            <a:spLocks noChangeArrowheads="1"/>
          </p:cNvSpPr>
          <p:nvPr/>
        </p:nvSpPr>
        <p:spPr bwMode="auto">
          <a:xfrm>
            <a:off x="1279525" y="249238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u="none">
                <a:solidFill>
                  <a:srgbClr val="FFFFFF"/>
                </a:solidFill>
              </a:rPr>
              <a:t>从世界坐标到窗口坐标的变换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</a:rPr>
              <a:t>1  </a:t>
            </a:r>
            <a:r>
              <a:rPr lang="en-US" altLang="zh-CN" b="1" dirty="0" smtClean="0">
                <a:solidFill>
                  <a:srgbClr val="FFFF00"/>
                </a:solidFill>
              </a:rPr>
              <a:t>OpenGL</a:t>
            </a:r>
            <a:r>
              <a:rPr lang="zh-CN" altLang="en-US" b="1" dirty="0" smtClean="0">
                <a:solidFill>
                  <a:srgbClr val="FFFF00"/>
                </a:solidFill>
              </a:rPr>
              <a:t>简介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</a:rPr>
              <a:t>        </a:t>
            </a:r>
          </a:p>
          <a:p>
            <a:pPr marL="609600" indent="-609600" eaLnBrk="1" hangingPunct="1">
              <a:buFont typeface="Symbol" pitchFamily="18" charset="2"/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</a:rPr>
              <a:t>1.1 </a:t>
            </a:r>
            <a:r>
              <a:rPr lang="zh-CN" altLang="en-US" sz="2800" dirty="0" smtClean="0">
                <a:solidFill>
                  <a:srgbClr val="FFFFFF"/>
                </a:solidFill>
              </a:rPr>
              <a:t>概述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  <a:defRPr/>
            </a:pPr>
            <a:endParaRPr lang="zh-CN" altLang="en-US" sz="2400" dirty="0" smtClean="0">
              <a:solidFill>
                <a:srgbClr val="FFFFFF"/>
              </a:solidFill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FFFF"/>
                </a:solidFill>
              </a:rPr>
              <a:t>OpenGL</a:t>
            </a:r>
            <a:r>
              <a:rPr lang="zh-CN" altLang="en-US" sz="2400" dirty="0" smtClean="0">
                <a:solidFill>
                  <a:srgbClr val="FFFFFF"/>
                </a:solidFill>
              </a:rPr>
              <a:t>是一个图形库。它提供了应用程序与图形处理的接口。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zh-CN" altLang="en-US" sz="2400" dirty="0" smtClean="0">
                <a:solidFill>
                  <a:srgbClr val="FFFFFF"/>
                </a:solidFill>
              </a:rPr>
              <a:t>     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FFFF"/>
                </a:solidFill>
              </a:rPr>
              <a:t>最初是作为</a:t>
            </a:r>
            <a:r>
              <a:rPr lang="en-US" altLang="zh-CN" sz="2400" dirty="0" smtClean="0">
                <a:solidFill>
                  <a:srgbClr val="FFFFFF"/>
                </a:solidFill>
              </a:rPr>
              <a:t>SGI (Silicon Graphics Inc.)</a:t>
            </a:r>
            <a:r>
              <a:rPr lang="zh-CN" altLang="en-US" sz="2400" dirty="0" smtClean="0">
                <a:solidFill>
                  <a:srgbClr val="FFFFFF"/>
                </a:solidFill>
              </a:rPr>
              <a:t>图形工作站的图形库(</a:t>
            </a:r>
            <a:r>
              <a:rPr lang="en-US" altLang="zh-CN" sz="2400" dirty="0" smtClean="0">
                <a:solidFill>
                  <a:srgbClr val="FFFFFF"/>
                </a:solidFill>
              </a:rPr>
              <a:t>Graphics 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Library，GL</a:t>
            </a:r>
            <a:r>
              <a:rPr lang="en-US" altLang="zh-CN" sz="2400" dirty="0" smtClean="0">
                <a:solidFill>
                  <a:srgbClr val="FFFFFF"/>
                </a:solidFill>
              </a:rPr>
              <a:t>)</a:t>
            </a:r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en-US" altLang="zh-CN" sz="2400" dirty="0" smtClean="0">
                <a:solidFill>
                  <a:srgbClr val="FFFFFF"/>
                </a:solidFill>
              </a:rPr>
              <a:t>              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FFFF"/>
                </a:solidFill>
              </a:rPr>
              <a:t>为移植到不同环境中而形成了一个开放的图形应用程序接口</a:t>
            </a:r>
            <a:r>
              <a:rPr lang="en-US" altLang="zh-CN" sz="2400" dirty="0" smtClean="0">
                <a:solidFill>
                  <a:srgbClr val="FFFFFF"/>
                </a:solidFill>
              </a:rPr>
              <a:t>OpenGL.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6934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AutoNum type="arabicPlain" startAt="4"/>
            </a:pPr>
            <a:r>
              <a:rPr lang="zh-CN" altLang="en-US" b="1" smtClean="0">
                <a:solidFill>
                  <a:srgbClr val="FFFF00"/>
                </a:solidFill>
              </a:rPr>
              <a:t>小结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smtClean="0">
                <a:solidFill>
                  <a:srgbClr val="FFFF00"/>
                </a:solidFill>
              </a:rPr>
              <a:t>               </a:t>
            </a:r>
            <a:r>
              <a:rPr lang="zh-CN" altLang="en-US" sz="2800" smtClean="0">
                <a:solidFill>
                  <a:srgbClr val="FFFFFF"/>
                </a:solidFill>
              </a:rPr>
              <a:t>关于</a:t>
            </a:r>
            <a:r>
              <a:rPr lang="en-US" altLang="zh-CN" sz="2800" smtClean="0">
                <a:solidFill>
                  <a:srgbClr val="FFFFFF"/>
                </a:solidFill>
              </a:rPr>
              <a:t>OpenGL</a:t>
            </a:r>
            <a:r>
              <a:rPr lang="zh-CN" altLang="en-US" sz="2800" smtClean="0">
                <a:solidFill>
                  <a:srgbClr val="FFFFFF"/>
                </a:solidFill>
              </a:rPr>
              <a:t>的一些功能以后还有介绍,但我们可以从两个途径学习它：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A   </a:t>
            </a:r>
            <a:r>
              <a:rPr lang="zh-CN" altLang="en-US" sz="2800" smtClean="0">
                <a:solidFill>
                  <a:srgbClr val="FFFFFF"/>
                </a:solidFill>
              </a:rPr>
              <a:t>查询</a:t>
            </a:r>
            <a:r>
              <a:rPr lang="en-US" altLang="zh-CN" sz="2800" smtClean="0">
                <a:solidFill>
                  <a:srgbClr val="FFFFFF"/>
                </a:solidFill>
              </a:rPr>
              <a:t>Microsoft</a:t>
            </a:r>
            <a:r>
              <a:rPr lang="zh-CN" altLang="en-US" sz="2800" smtClean="0">
                <a:solidFill>
                  <a:srgbClr val="FFFFFF"/>
                </a:solidFill>
              </a:rPr>
              <a:t>的</a:t>
            </a:r>
            <a:r>
              <a:rPr lang="en-US" altLang="zh-CN" sz="2800" smtClean="0">
                <a:solidFill>
                  <a:srgbClr val="FFFFFF"/>
                </a:solidFill>
              </a:rPr>
              <a:t>MSDN, gl,wgl</a:t>
            </a:r>
            <a:r>
              <a:rPr lang="zh-CN" altLang="en-US" sz="2800" smtClean="0">
                <a:solidFill>
                  <a:srgbClr val="FFFFFF"/>
                </a:solidFill>
              </a:rPr>
              <a:t>和</a:t>
            </a:r>
            <a:r>
              <a:rPr lang="en-US" altLang="zh-CN" sz="2800" smtClean="0">
                <a:solidFill>
                  <a:srgbClr val="FFFFFF"/>
                </a:solidFill>
              </a:rPr>
              <a:t>glu</a:t>
            </a:r>
            <a:r>
              <a:rPr lang="zh-CN" altLang="en-US" sz="2800" smtClean="0">
                <a:solidFill>
                  <a:srgbClr val="FFFFFF"/>
                </a:solidFill>
              </a:rPr>
              <a:t>的函数都可以查到；</a:t>
            </a:r>
            <a:r>
              <a:rPr lang="en-US" altLang="zh-CN" sz="2800" smtClean="0">
                <a:solidFill>
                  <a:srgbClr val="FFFFFF"/>
                </a:solidFill>
              </a:rPr>
              <a:t>WWW</a:t>
            </a:r>
            <a:r>
              <a:rPr lang="zh-CN" altLang="en-US" sz="2800" smtClean="0">
                <a:solidFill>
                  <a:srgbClr val="FFFFFF"/>
                </a:solidFill>
              </a:rPr>
              <a:t>也有大量信息</a:t>
            </a:r>
            <a:r>
              <a:rPr lang="en-US" altLang="zh-CN" sz="2800" smtClean="0">
                <a:solidFill>
                  <a:srgbClr val="FFFFFF"/>
                </a:solidFill>
              </a:rPr>
              <a:t>.</a:t>
            </a:r>
            <a:endParaRPr lang="zh-CN" altLang="en-US" sz="280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B    OpenGL</a:t>
            </a:r>
            <a:r>
              <a:rPr lang="zh-CN" altLang="en-US" sz="2800" smtClean="0">
                <a:solidFill>
                  <a:srgbClr val="FFFFFF"/>
                </a:solidFill>
              </a:rPr>
              <a:t>函数都有相当多的参数，可以在实践中学习，如通过修改参数观察绘图变化情况来了解参数的含义。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FFFF"/>
                </a:solidFill>
              </a:rPr>
              <a:t>OpenGL and related API</a:t>
            </a: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412875"/>
            <a:ext cx="7713662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FFFF"/>
                </a:solidFill>
              </a:rPr>
              <a:t>OpenGL applications</a:t>
            </a:r>
            <a:endParaRPr lang="zh-CN" altLang="en-US" smtClean="0">
              <a:solidFill>
                <a:srgbClr val="FFFFFF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6840537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15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</a:rPr>
              <a:t>1.2  </a:t>
            </a:r>
            <a:r>
              <a:rPr lang="en-US" altLang="zh-CN" sz="2800" dirty="0" smtClean="0">
                <a:solidFill>
                  <a:srgbClr val="FFFFFF"/>
                </a:solidFill>
              </a:rPr>
              <a:t>OpenGL</a:t>
            </a:r>
            <a:r>
              <a:rPr lang="zh-CN" altLang="en-US" sz="2800" dirty="0" smtClean="0">
                <a:solidFill>
                  <a:srgbClr val="FFFFFF"/>
                </a:solidFill>
              </a:rPr>
              <a:t>的功能</a:t>
            </a:r>
          </a:p>
          <a:p>
            <a:pPr marL="609600" indent="-609600" eaLnBrk="1" hangingPunct="1">
              <a:buFont typeface="Symbol" pitchFamily="18" charset="2"/>
              <a:buNone/>
            </a:pPr>
            <a:endParaRPr lang="zh-CN" altLang="en-US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A  </a:t>
            </a:r>
            <a:r>
              <a:rPr lang="zh-CN" altLang="en-US" sz="2800" dirty="0" smtClean="0">
                <a:solidFill>
                  <a:srgbClr val="FFFFFF"/>
                </a:solidFill>
              </a:rPr>
              <a:t>绘制几何图形</a:t>
            </a:r>
          </a:p>
          <a:p>
            <a:pPr marL="609600" indent="-609600" eaLnBrk="1" hangingPunct="1">
              <a:buFont typeface="Symbol" pitchFamily="18" charset="2"/>
              <a:buNone/>
            </a:pPr>
            <a:endParaRPr lang="zh-CN" altLang="en-US" sz="280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</a:rPr>
              <a:t>点、线、多边形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800" dirty="0" smtClean="0">
                <a:solidFill>
                  <a:srgbClr val="FFFFFF"/>
                </a:solidFill>
              </a:rPr>
              <a:t>多面体表面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dirty="0" smtClean="0">
                <a:solidFill>
                  <a:srgbClr val="FFFFFF"/>
                </a:solidFill>
              </a:rPr>
              <a:t>Bezier</a:t>
            </a:r>
            <a:r>
              <a:rPr lang="zh-CN" altLang="en-US" sz="2800" dirty="0" smtClean="0">
                <a:solidFill>
                  <a:srgbClr val="FFFFFF"/>
                </a:solidFill>
              </a:rPr>
              <a:t>曲面、</a:t>
            </a:r>
            <a:r>
              <a:rPr lang="en-US" altLang="zh-CN" sz="2800" dirty="0" smtClean="0">
                <a:solidFill>
                  <a:srgbClr val="FFFFFF"/>
                </a:solidFill>
              </a:rPr>
              <a:t>NURBS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15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B  </a:t>
            </a:r>
            <a:r>
              <a:rPr lang="zh-CN" altLang="en-US" sz="2800" smtClean="0">
                <a:solidFill>
                  <a:srgbClr val="FFFFFF"/>
                </a:solidFill>
              </a:rPr>
              <a:t>几何变换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平移、旋转、缩放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1484313"/>
            <a:ext cx="3352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3" y="1773238"/>
            <a:ext cx="37528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476250"/>
            <a:ext cx="1047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15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C  </a:t>
            </a:r>
            <a:r>
              <a:rPr lang="zh-CN" altLang="en-US" sz="2800" smtClean="0">
                <a:solidFill>
                  <a:srgbClr val="FFFFFF"/>
                </a:solidFill>
              </a:rPr>
              <a:t>颜色和光照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背景颜色</a:t>
            </a:r>
          </a:p>
          <a:p>
            <a:pPr marL="609600" indent="-609600" eaLnBrk="1" hangingPunct="1">
              <a:buFont typeface="Symbol" pitchFamily="18" charset="2"/>
              <a:buNone/>
            </a:pPr>
            <a:r>
              <a:rPr lang="zh-CN" altLang="en-US" sz="2400" smtClean="0">
                <a:solidFill>
                  <a:srgbClr val="FFFFFF"/>
                </a:solidFill>
              </a:rPr>
              <a:t>光源、光照模型、材质(</a:t>
            </a:r>
            <a:r>
              <a:rPr lang="en-US" altLang="zh-CN" sz="2400" smtClean="0">
                <a:solidFill>
                  <a:srgbClr val="FFFFFF"/>
                </a:solidFill>
              </a:rPr>
              <a:t>Material properties)</a:t>
            </a:r>
          </a:p>
          <a:p>
            <a:pPr marL="609600" indent="-609600" eaLnBrk="1" hangingPunct="1">
              <a:buFont typeface="Symbol" pitchFamily="18" charset="2"/>
              <a:buNone/>
            </a:pPr>
            <a:endParaRPr lang="en-US" altLang="zh-CN" sz="2400" smtClean="0">
              <a:solidFill>
                <a:srgbClr val="FFFFFF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36775"/>
            <a:ext cx="2719387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2154238"/>
            <a:ext cx="29019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"/>
            <a:ext cx="7315200" cy="5638800"/>
          </a:xfrm>
        </p:spPr>
        <p:txBody>
          <a:bodyPr/>
          <a:lstStyle/>
          <a:p>
            <a:pPr marL="609600" indent="-609600" eaLnBrk="1" hangingPunct="1">
              <a:buFont typeface="Symbol" pitchFamily="18" charset="2"/>
              <a:buNone/>
            </a:pPr>
            <a:r>
              <a:rPr lang="en-US" altLang="zh-CN" sz="2800" smtClean="0">
                <a:solidFill>
                  <a:srgbClr val="FFFFFF"/>
                </a:solidFill>
              </a:rPr>
              <a:t>D  </a:t>
            </a:r>
            <a:r>
              <a:rPr lang="zh-CN" altLang="en-US" sz="2800" smtClean="0">
                <a:solidFill>
                  <a:srgbClr val="FFFFFF"/>
                </a:solidFill>
              </a:rPr>
              <a:t>反走样（反混淆）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4371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68" name="矩形 3"/>
          <p:cNvSpPr>
            <a:spLocks noChangeArrowheads="1"/>
          </p:cNvSpPr>
          <p:nvPr/>
        </p:nvSpPr>
        <p:spPr bwMode="auto">
          <a:xfrm>
            <a:off x="5940425" y="5027613"/>
            <a:ext cx="31686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http://www.cse.iitb.ac.in/~paragc/teaching/2009/cs475/notes/antialiasing_sumair.pdf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4433</TotalTime>
  <Words>1232</Words>
  <Application>Microsoft Office PowerPoint</Application>
  <PresentationFormat>全屏显示(4:3)</PresentationFormat>
  <Paragraphs>279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Times New Roman</vt:lpstr>
      <vt:lpstr>宋体</vt:lpstr>
      <vt:lpstr>Arial</vt:lpstr>
      <vt:lpstr>Symbol</vt:lpstr>
      <vt:lpstr>华文隶书</vt:lpstr>
      <vt:lpstr>华文楷体</vt:lpstr>
      <vt:lpstr>隶书</vt:lpstr>
      <vt:lpstr>华文仿宋</vt:lpstr>
      <vt:lpstr>Wingdings</vt:lpstr>
      <vt:lpstr>Arial Unicode MS</vt:lpstr>
      <vt:lpstr>Lock And Key</vt:lpstr>
      <vt:lpstr>计算机图形学</vt:lpstr>
      <vt:lpstr>PowerPoint 演示文稿</vt:lpstr>
      <vt:lpstr>PowerPoint 演示文稿</vt:lpstr>
      <vt:lpstr>OpenGL and related API</vt:lpstr>
      <vt:lpstr>OpenGL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Mode――可以指定下列显示模式</vt:lpstr>
      <vt:lpstr>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计算机算法基础</dc:title>
  <dc:creator>Guiqing Li</dc:creator>
  <cp:lastModifiedBy>ligq</cp:lastModifiedBy>
  <cp:revision>287</cp:revision>
  <cp:lastPrinted>1601-01-01T00:00:00Z</cp:lastPrinted>
  <dcterms:created xsi:type="dcterms:W3CDTF">2004-02-09T09:28:01Z</dcterms:created>
  <dcterms:modified xsi:type="dcterms:W3CDTF">2014-09-10T02:09:24Z</dcterms:modified>
</cp:coreProperties>
</file>